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106"/>
  </p:notesMasterIdLst>
  <p:sldIdLst>
    <p:sldId id="256" r:id="rId2"/>
    <p:sldId id="257" r:id="rId3"/>
    <p:sldId id="258" r:id="rId4"/>
    <p:sldId id="259" r:id="rId5"/>
    <p:sldId id="30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97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77" r:id="rId28"/>
    <p:sldId id="283" r:id="rId29"/>
    <p:sldId id="284" r:id="rId30"/>
    <p:sldId id="285" r:id="rId31"/>
    <p:sldId id="286" r:id="rId32"/>
    <p:sldId id="287" r:id="rId33"/>
    <p:sldId id="307" r:id="rId34"/>
    <p:sldId id="308" r:id="rId35"/>
    <p:sldId id="288" r:id="rId36"/>
    <p:sldId id="294" r:id="rId37"/>
    <p:sldId id="295" r:id="rId38"/>
    <p:sldId id="289" r:id="rId39"/>
    <p:sldId id="306" r:id="rId40"/>
    <p:sldId id="296" r:id="rId41"/>
    <p:sldId id="298" r:id="rId42"/>
    <p:sldId id="299" r:id="rId43"/>
    <p:sldId id="300" r:id="rId44"/>
    <p:sldId id="310" r:id="rId45"/>
    <p:sldId id="311" r:id="rId46"/>
    <p:sldId id="315" r:id="rId47"/>
    <p:sldId id="316" r:id="rId48"/>
    <p:sldId id="317" r:id="rId49"/>
    <p:sldId id="318" r:id="rId50"/>
    <p:sldId id="321" r:id="rId51"/>
    <p:sldId id="319" r:id="rId52"/>
    <p:sldId id="320" r:id="rId53"/>
    <p:sldId id="4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8" r:id="rId70"/>
    <p:sldId id="337" r:id="rId71"/>
    <p:sldId id="411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2" r:id="rId85"/>
    <p:sldId id="353" r:id="rId86"/>
    <p:sldId id="354" r:id="rId87"/>
    <p:sldId id="355" r:id="rId88"/>
    <p:sldId id="357" r:id="rId89"/>
    <p:sldId id="359" r:id="rId90"/>
    <p:sldId id="365" r:id="rId91"/>
    <p:sldId id="366" r:id="rId92"/>
    <p:sldId id="367" r:id="rId93"/>
    <p:sldId id="375" r:id="rId94"/>
    <p:sldId id="304" r:id="rId95"/>
    <p:sldId id="305" r:id="rId96"/>
    <p:sldId id="412" r:id="rId97"/>
    <p:sldId id="413" r:id="rId98"/>
    <p:sldId id="414" r:id="rId99"/>
    <p:sldId id="415" r:id="rId100"/>
    <p:sldId id="416" r:id="rId101"/>
    <p:sldId id="417" r:id="rId102"/>
    <p:sldId id="419" r:id="rId103"/>
    <p:sldId id="418" r:id="rId104"/>
    <p:sldId id="420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4276C-DE59-4040-87ED-E0A18A71CCD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69435-8273-4704-BE1A-E97BDC0F9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12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DDA269-0460-427D-9C75-73A8A579945B}" type="datetimeFigureOut">
              <a:rPr lang="en-US" smtClean="0">
                <a:solidFill>
                  <a:srgbClr val="F8B323">
                    <a:lumMod val="50000"/>
                  </a:srgbClr>
                </a:solidFill>
              </a:rPr>
              <a:pPr>
                <a:defRPr/>
              </a:pPr>
              <a:t>4/13/2022</a:t>
            </a:fld>
            <a:endParaRPr lang="en-US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46341-09C3-4F6E-A647-C5A1FB4F88DE}" type="slidenum">
              <a:rPr lang="en-US" smtClean="0">
                <a:solidFill>
                  <a:srgbClr val="F8B323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8B32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2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27164-B65D-4DD7-83EE-70F297A4B23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E106B-EF9C-4D0A-9F52-4E56EE41238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4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066CE6-CF82-4AB2-85B3-D6CE4B30826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5FA37-7CE3-483B-91AD-9BF03EB603C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7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E28D83-6ADC-40AC-BC9A-B79364029E00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A0E012-AF2A-4E39-865F-62910AC9C58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1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DA5822-0109-46AD-BA4A-10CBCD4F9990}" type="datetimeFigureOut">
              <a:rPr lang="en-US" smtClean="0">
                <a:solidFill>
                  <a:srgbClr val="F3F3F2"/>
                </a:solidFill>
              </a:rPr>
              <a:pPr>
                <a:defRPr/>
              </a:pPr>
              <a:t>4/13/2022</a:t>
            </a:fld>
            <a:endParaRPr lang="en-US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D7B8C-15E5-4158-9E5C-4499E73D0900}" type="slidenum">
              <a:rPr lang="en-US" smtClean="0">
                <a:solidFill>
                  <a:srgbClr val="F3F3F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3F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8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5952E-1E0C-4229-913F-AC17F6927EC9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25437-BBC6-4689-8384-63E3042BE9A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4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3B9EB-2737-4756-8F33-D0241441A24E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DFA57-D2C4-49E4-90CC-484B2351CB3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241D93-D4B7-4C1F-9DBC-6CD734223E7A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848BE-EBBD-4D40-B3BC-FCEE9C67A8B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2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DF0AB1-3DB4-462B-B316-3238BF954BB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F64C4-2D47-4D90-AAA3-7927DB2EFF3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9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FAA29C-F997-4589-88B3-68DA913AAD11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A8B76-7351-436A-B947-FCB7F38343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2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73D99-7D82-47C0-91C1-26D844A227C3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4/13/2022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1FB6E-9155-4EA0-AB0F-5AE339E9994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1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0645E-91DA-4E44-B2A0-AC92D83F139E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D204A-E6B6-458F-B646-9B4F74726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BLOOD AND LYMPHATIC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CLINICAL MEDICINE CLASS</a:t>
            </a:r>
          </a:p>
          <a:p>
            <a:r>
              <a:rPr lang="en-US" dirty="0" smtClean="0"/>
              <a:t>MEDICAL PHYSIOLOGY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0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Fibrinogen:</a:t>
            </a:r>
          </a:p>
          <a:p>
            <a:pPr lvl="1"/>
            <a:r>
              <a:rPr lang="en-US" altLang="en-US" sz="2800" dirty="0"/>
              <a:t>Constitutes </a:t>
            </a:r>
            <a:r>
              <a:rPr lang="en-US" altLang="en-US" sz="2800" b="1" dirty="0"/>
              <a:t>4% of plasma proteins</a:t>
            </a:r>
            <a:r>
              <a:rPr lang="en-US" altLang="en-US" sz="2800" dirty="0"/>
              <a:t>.</a:t>
            </a:r>
          </a:p>
          <a:p>
            <a:pPr lvl="1"/>
            <a:r>
              <a:rPr lang="en-US" altLang="en-US" sz="2800" dirty="0"/>
              <a:t>Important clotting factor.</a:t>
            </a:r>
          </a:p>
          <a:p>
            <a:pPr lvl="2"/>
            <a:r>
              <a:rPr lang="en-US" altLang="en-US" sz="2800" b="1" dirty="0"/>
              <a:t>Converted into fibrin during the clotting process</a:t>
            </a:r>
            <a:r>
              <a:rPr lang="en-US" alt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3104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WANDERING TISSUE </a:t>
            </a:r>
            <a:r>
              <a:rPr lang="en-US" dirty="0" smtClean="0"/>
              <a:t>MACROPHAGES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Monocytes </a:t>
            </a:r>
            <a:r>
              <a:rPr lang="en-US" dirty="0"/>
              <a:t>leaving the blood </a:t>
            </a:r>
            <a:r>
              <a:rPr lang="en-US" dirty="0" smtClean="0"/>
              <a:t>become activated </a:t>
            </a:r>
            <a:r>
              <a:rPr lang="en-US" dirty="0"/>
              <a:t>and differentiate </a:t>
            </a:r>
            <a:r>
              <a:rPr lang="en-US" dirty="0" smtClean="0"/>
              <a:t>into macrophages</a:t>
            </a:r>
            <a:r>
              <a:rPr lang="en-US" dirty="0"/>
              <a:t>.</a:t>
            </a:r>
          </a:p>
          <a:p>
            <a:r>
              <a:rPr lang="en-US" dirty="0" smtClean="0"/>
              <a:t>Those </a:t>
            </a:r>
            <a:r>
              <a:rPr lang="en-US" dirty="0"/>
              <a:t>that have recently left the blood </a:t>
            </a:r>
            <a:r>
              <a:rPr lang="en-US" dirty="0" smtClean="0"/>
              <a:t>are sometimes </a:t>
            </a:r>
            <a:r>
              <a:rPr lang="en-US" dirty="0"/>
              <a:t>referred to as </a:t>
            </a:r>
            <a:r>
              <a:rPr lang="en-US" b="1" dirty="0" smtClean="0"/>
              <a:t>wandering macrophages</a:t>
            </a:r>
            <a:r>
              <a:rPr lang="en-US" dirty="0"/>
              <a:t>.</a:t>
            </a:r>
          </a:p>
          <a:p>
            <a:r>
              <a:rPr lang="en-US" b="1" dirty="0" smtClean="0"/>
              <a:t>Monocyte </a:t>
            </a:r>
            <a:r>
              <a:rPr lang="en-US" b="1" dirty="0"/>
              <a:t>changes during maturation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sz="2800" dirty="0" smtClean="0"/>
              <a:t>A</a:t>
            </a:r>
            <a:r>
              <a:rPr lang="en-US" sz="2800" dirty="0"/>
              <a:t>. Increase in cell size</a:t>
            </a:r>
          </a:p>
          <a:p>
            <a:pPr marL="457200" lvl="1" indent="0">
              <a:buNone/>
            </a:pPr>
            <a:r>
              <a:rPr lang="en-US" sz="2800" dirty="0" smtClean="0"/>
              <a:t>B</a:t>
            </a:r>
            <a:r>
              <a:rPr lang="en-US" sz="2800" dirty="0"/>
              <a:t>. Number and complexity of </a:t>
            </a:r>
            <a:r>
              <a:rPr lang="en-US" sz="2800" dirty="0" smtClean="0"/>
              <a:t>intracellular organelles increase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 </a:t>
            </a:r>
            <a:r>
              <a:rPr lang="en-US" sz="2800" dirty="0"/>
              <a:t>Golgi, </a:t>
            </a:r>
            <a:r>
              <a:rPr lang="en-US" sz="2800" dirty="0" smtClean="0"/>
              <a:t>mitochondria, lysosomes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 smtClean="0"/>
              <a:t>C</a:t>
            </a:r>
            <a:r>
              <a:rPr lang="en-US" sz="2800" dirty="0"/>
              <a:t>. Increase in intracellular digestive enzymes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667" y="0"/>
            <a:ext cx="2906331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351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TISSUE MACROPHAGES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Known by different names in different sites</a:t>
            </a:r>
          </a:p>
          <a:p>
            <a:r>
              <a:rPr lang="en-US" dirty="0" smtClean="0"/>
              <a:t>Liver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b="1" dirty="0" err="1"/>
              <a:t>Kupffer</a:t>
            </a:r>
            <a:r>
              <a:rPr lang="en-US" b="1" dirty="0"/>
              <a:t> cells</a:t>
            </a:r>
          </a:p>
          <a:p>
            <a:r>
              <a:rPr lang="en-US" dirty="0"/>
              <a:t>Lungs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Alveolar </a:t>
            </a:r>
            <a:r>
              <a:rPr lang="en-US" b="1" dirty="0"/>
              <a:t>macrophages</a:t>
            </a:r>
          </a:p>
          <a:p>
            <a:r>
              <a:rPr lang="en-US" dirty="0" smtClean="0"/>
              <a:t>Skin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/>
              <a:t>Langerhans cells</a:t>
            </a:r>
          </a:p>
          <a:p>
            <a:r>
              <a:rPr lang="en-US" dirty="0"/>
              <a:t>Connective </a:t>
            </a:r>
            <a:r>
              <a:rPr lang="en-US" dirty="0" smtClean="0"/>
              <a:t>tissue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 err="1"/>
              <a:t>Histiocytes</a:t>
            </a:r>
            <a:endParaRPr lang="en-US" b="1" dirty="0"/>
          </a:p>
          <a:p>
            <a:r>
              <a:rPr lang="en-US" dirty="0" smtClean="0"/>
              <a:t>CNS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/>
              <a:t>Microglia</a:t>
            </a:r>
          </a:p>
          <a:p>
            <a:r>
              <a:rPr lang="en-US" dirty="0" smtClean="0"/>
              <a:t>Bones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b="1" dirty="0"/>
              <a:t>Osteoclasts</a:t>
            </a:r>
          </a:p>
          <a:p>
            <a:r>
              <a:rPr lang="en-US" dirty="0" smtClean="0"/>
              <a:t>Spleen/Bone marrow/Lymph nodes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Reticular </a:t>
            </a:r>
            <a:r>
              <a:rPr lang="en-US" b="1" dirty="0"/>
              <a:t>or </a:t>
            </a:r>
            <a:r>
              <a:rPr lang="en-US" b="1" dirty="0" smtClean="0"/>
              <a:t>Dendritic cells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57898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</a:t>
            </a:r>
            <a:r>
              <a:rPr lang="en-US" dirty="0" smtClean="0"/>
              <a:t>MACROPHAGES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Engulf inorganic particulate matter (carbon &amp; </a:t>
            </a:r>
            <a:r>
              <a:rPr lang="en-US" dirty="0" smtClean="0"/>
              <a:t>dust particles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dirty="0"/>
              <a:t>2. When confronted with large insoluble particle, </a:t>
            </a:r>
            <a:r>
              <a:rPr lang="en-US" dirty="0" smtClean="0"/>
              <a:t>plenty of </a:t>
            </a:r>
            <a:r>
              <a:rPr lang="en-US" dirty="0"/>
              <a:t>macrophage fuse together to </a:t>
            </a:r>
            <a:r>
              <a:rPr lang="en-US" dirty="0" smtClean="0"/>
              <a:t>become ‘</a:t>
            </a:r>
            <a:r>
              <a:rPr lang="en-US" b="1" dirty="0" smtClean="0"/>
              <a:t>Multinucleated </a:t>
            </a:r>
            <a:r>
              <a:rPr lang="en-US" b="1" dirty="0"/>
              <a:t>Giant Cell’</a:t>
            </a:r>
          </a:p>
          <a:p>
            <a:pPr marL="0" indent="0">
              <a:buNone/>
            </a:pPr>
            <a:r>
              <a:rPr lang="en-US" dirty="0"/>
              <a:t>3. Organic foreign matter such as thorn, fish </a:t>
            </a:r>
            <a:r>
              <a:rPr lang="en-US" dirty="0" smtClean="0"/>
              <a:t>bone, catgut </a:t>
            </a:r>
            <a:r>
              <a:rPr lang="en-US" dirty="0"/>
              <a:t>are destroyed by enzyme action &amp; lysis.</a:t>
            </a:r>
          </a:p>
          <a:p>
            <a:pPr marL="0" indent="0">
              <a:buNone/>
            </a:pPr>
            <a:r>
              <a:rPr lang="en-US" dirty="0"/>
              <a:t>4. Engulf micro-organism, senile WBC, RBC, </a:t>
            </a:r>
            <a:r>
              <a:rPr lang="en-US" dirty="0" smtClean="0"/>
              <a:t>tissue debris </a:t>
            </a:r>
            <a:r>
              <a:rPr lang="en-US" dirty="0"/>
              <a:t>&amp; some parasites.</a:t>
            </a:r>
          </a:p>
          <a:p>
            <a:pPr marL="0" indent="0">
              <a:buNone/>
            </a:pPr>
            <a:r>
              <a:rPr lang="en-US" dirty="0"/>
              <a:t>5. Help ‘T’ &amp; ‘B’ lymphocyte in the acquired immunity </a:t>
            </a:r>
            <a:r>
              <a:rPr lang="en-US" dirty="0" smtClean="0"/>
              <a:t>by presenting </a:t>
            </a:r>
            <a:r>
              <a:rPr lang="en-US" dirty="0"/>
              <a:t>antigens.</a:t>
            </a:r>
          </a:p>
        </p:txBody>
      </p:sp>
    </p:spTree>
    <p:extLst>
      <p:ext uri="{BB962C8B-B14F-4D97-AF65-F5344CB8AC3E}">
        <p14:creationId xmlns:p14="http://schemas.microsoft.com/office/powerpoint/2010/main" val="8666070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THE </a:t>
            </a:r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Phagocytic Function</a:t>
            </a:r>
            <a:endParaRPr lang="en-US" dirty="0"/>
          </a:p>
          <a:p>
            <a:pPr lvl="1"/>
            <a:r>
              <a:rPr lang="en-US" sz="2800" dirty="0" smtClean="0"/>
              <a:t>Bacteria</a:t>
            </a:r>
            <a:r>
              <a:rPr lang="en-US" sz="2800" dirty="0"/>
              <a:t>, other foreign bodies and tissue debris </a:t>
            </a:r>
            <a:r>
              <a:rPr lang="en-US" sz="2800" dirty="0" smtClean="0"/>
              <a:t>are engulfed </a:t>
            </a:r>
            <a:r>
              <a:rPr lang="en-US" sz="2800" dirty="0"/>
              <a:t>and digested by the lysosomes of </a:t>
            </a:r>
            <a:r>
              <a:rPr lang="en-US" sz="2800" dirty="0" smtClean="0"/>
              <a:t>the macrophages</a:t>
            </a:r>
            <a:r>
              <a:rPr lang="en-US" sz="2800" dirty="0"/>
              <a:t>.</a:t>
            </a:r>
          </a:p>
          <a:p>
            <a:r>
              <a:rPr lang="en-US" dirty="0" smtClean="0"/>
              <a:t>Destruction </a:t>
            </a:r>
            <a:r>
              <a:rPr lang="en-US" dirty="0"/>
              <a:t>of senile red cells.</a:t>
            </a:r>
          </a:p>
          <a:p>
            <a:r>
              <a:rPr lang="en-US" dirty="0" smtClean="0"/>
              <a:t>Storage </a:t>
            </a:r>
            <a:r>
              <a:rPr lang="en-US" dirty="0"/>
              <a:t>and metabolism of iron.</a:t>
            </a:r>
          </a:p>
          <a:p>
            <a:r>
              <a:rPr lang="en-US" dirty="0" smtClean="0"/>
              <a:t>Formation </a:t>
            </a:r>
            <a:r>
              <a:rPr lang="en-US" dirty="0"/>
              <a:t>of bile pigments.</a:t>
            </a:r>
          </a:p>
        </p:txBody>
      </p:sp>
    </p:spTree>
    <p:extLst>
      <p:ext uri="{BB962C8B-B14F-4D97-AF65-F5344CB8AC3E}">
        <p14:creationId xmlns:p14="http://schemas.microsoft.com/office/powerpoint/2010/main" val="14960501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011" y="1812746"/>
            <a:ext cx="83970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Serum:</a:t>
            </a:r>
          </a:p>
          <a:p>
            <a:pPr lvl="1"/>
            <a:r>
              <a:rPr lang="en-US" altLang="en-US" sz="2800" dirty="0" smtClean="0"/>
              <a:t>Fluid from clotted blood.</a:t>
            </a:r>
          </a:p>
          <a:p>
            <a:pPr lvl="2"/>
            <a:r>
              <a:rPr lang="en-US" altLang="en-US" sz="2800" dirty="0" smtClean="0"/>
              <a:t>Does not contain fibrinogen.</a:t>
            </a:r>
          </a:p>
          <a:p>
            <a:r>
              <a:rPr lang="en-US" altLang="en-US" b="1" dirty="0" smtClean="0"/>
              <a:t>Plasma volume:</a:t>
            </a:r>
          </a:p>
          <a:p>
            <a:pPr lvl="1"/>
            <a:r>
              <a:rPr lang="en-US" altLang="en-US" sz="2800" dirty="0" smtClean="0"/>
              <a:t>Number of regulatory mechanisms in the body maintain homeostasis of plasma volume.</a:t>
            </a:r>
          </a:p>
          <a:p>
            <a:pPr lvl="2"/>
            <a:r>
              <a:rPr lang="en-US" altLang="en-US" sz="2800" b="1" dirty="0" err="1" smtClean="0"/>
              <a:t>Osmoreceptors</a:t>
            </a:r>
            <a:r>
              <a:rPr lang="en-US" altLang="en-US" sz="2800" b="1" dirty="0" smtClean="0"/>
              <a:t>.</a:t>
            </a:r>
          </a:p>
          <a:p>
            <a:pPr lvl="2"/>
            <a:r>
              <a:rPr lang="en-US" altLang="en-US" sz="2800" b="1" dirty="0" smtClean="0"/>
              <a:t>ADH.</a:t>
            </a:r>
          </a:p>
          <a:p>
            <a:pPr lvl="2"/>
            <a:r>
              <a:rPr lang="en-US" altLang="en-US" sz="2800" b="1" dirty="0" smtClean="0"/>
              <a:t>Renin-angiotensin-aldosterone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7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220200" y="64770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</a:rPr>
              <a:t>Figure 19.1b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4"/>
          <a:stretch>
            <a:fillRect/>
          </a:stretch>
        </p:blipFill>
        <p:spPr bwMode="auto">
          <a:xfrm>
            <a:off x="0" y="0"/>
            <a:ext cx="12191999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7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220200" y="64770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>
                <a:solidFill>
                  <a:prstClr val="black"/>
                </a:solidFill>
                <a:latin typeface="Times New Roman" panose="02020603050405020304" pitchFamily="18" charset="0"/>
              </a:rPr>
              <a:t>Figure 19.1c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 bwMode="auto">
          <a:xfrm>
            <a:off x="0" y="0"/>
            <a:ext cx="12192000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0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ERYTHROCYTES – RED BLOOD CELLS (RBCS)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b="1" dirty="0"/>
              <a:t>Oxygen-transporting cells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7.5 µm in diameter (diameter of capillary 8 – 10µm)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Most numerous of the formed elements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Females: 4.3 – 5.2 million cells/cubic millimeter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Males: 5.2 – 5.8 million cells/cubic millimeter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Made in the </a:t>
            </a:r>
            <a:r>
              <a:rPr lang="en-US" altLang="en-US" sz="2800" b="1" dirty="0"/>
              <a:t>red bone marrow in long bones, cranial bones, ribs, sternum, and vertebrae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Average lifespan </a:t>
            </a:r>
            <a:r>
              <a:rPr lang="en-US" altLang="en-US" sz="2800" b="1" dirty="0"/>
              <a:t>100 – 120 days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6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RBC Structure And Function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Have </a:t>
            </a:r>
            <a:r>
              <a:rPr lang="en-US" altLang="en-US" sz="2800" b="1" dirty="0"/>
              <a:t>no</a:t>
            </a:r>
            <a:r>
              <a:rPr lang="en-US" altLang="en-US" sz="2800" dirty="0"/>
              <a:t> </a:t>
            </a:r>
            <a:r>
              <a:rPr lang="en-US" altLang="en-US" sz="2800" b="1" dirty="0"/>
              <a:t>organelles or nuclei  </a:t>
            </a:r>
          </a:p>
          <a:p>
            <a:r>
              <a:rPr lang="en-US" altLang="en-US" sz="2800" dirty="0"/>
              <a:t>Hemoglobin – oxygen carrying protein</a:t>
            </a:r>
          </a:p>
          <a:p>
            <a:pPr lvl="1"/>
            <a:r>
              <a:rPr lang="en-US" altLang="en-US" sz="2600" dirty="0"/>
              <a:t> Each RBC has about 280 million hemoglobin molecules with 4 </a:t>
            </a:r>
            <a:r>
              <a:rPr lang="en-US" altLang="en-US" sz="2600" dirty="0" err="1"/>
              <a:t>heme</a:t>
            </a:r>
            <a:r>
              <a:rPr lang="en-US" altLang="en-US" sz="2600" dirty="0"/>
              <a:t> chains</a:t>
            </a:r>
          </a:p>
          <a:p>
            <a:r>
              <a:rPr lang="en-US" altLang="en-US" sz="2800" b="1" dirty="0"/>
              <a:t>Biconcave shape </a:t>
            </a:r>
            <a:r>
              <a:rPr lang="en-US" altLang="en-US" sz="2800" dirty="0"/>
              <a:t>– 30% more surface area 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215" r="1801" b="4761"/>
          <a:stretch>
            <a:fillRect/>
          </a:stretch>
        </p:blipFill>
        <p:spPr bwMode="auto">
          <a:xfrm>
            <a:off x="7624293" y="3361386"/>
            <a:ext cx="4567707" cy="349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897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Removed from circulation by </a:t>
            </a:r>
            <a:r>
              <a:rPr lang="en-US" b="1" dirty="0" smtClean="0"/>
              <a:t>phagocytic cells </a:t>
            </a:r>
            <a:r>
              <a:rPr lang="en-US" dirty="0" smtClean="0"/>
              <a:t>in liver, spleen, and bone marrow.</a:t>
            </a:r>
          </a:p>
          <a:p>
            <a:r>
              <a:rPr lang="en-US" dirty="0" smtClean="0"/>
              <a:t>Red blood cells are </a:t>
            </a:r>
            <a:r>
              <a:rPr lang="en-US" b="1" dirty="0" smtClean="0"/>
              <a:t>broken down and hemoglobin is released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globin part of the hemoglobin is broken down into amino acid components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recycled by the body. </a:t>
            </a:r>
          </a:p>
          <a:p>
            <a:r>
              <a:rPr lang="en-US" b="1" dirty="0" smtClean="0"/>
              <a:t>The iron </a:t>
            </a:r>
            <a:r>
              <a:rPr lang="en-US" dirty="0" smtClean="0"/>
              <a:t>is recovered and returned to the bone marrow to be reused.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heme</a:t>
            </a:r>
            <a:r>
              <a:rPr lang="en-US" dirty="0" smtClean="0"/>
              <a:t> portion is </a:t>
            </a:r>
            <a:r>
              <a:rPr lang="en-US" b="1" dirty="0" smtClean="0"/>
              <a:t>excreted</a:t>
            </a:r>
            <a:r>
              <a:rPr lang="en-US" dirty="0" smtClean="0"/>
              <a:t> as bile pigment (bilirubin) by the liver. </a:t>
            </a:r>
          </a:p>
        </p:txBody>
      </p:sp>
    </p:spTree>
    <p:extLst>
      <p:ext uri="{BB962C8B-B14F-4D97-AF65-F5344CB8AC3E}">
        <p14:creationId xmlns:p14="http://schemas.microsoft.com/office/powerpoint/2010/main" val="166288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03110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LEUKOCYTES – WHITE BLOOD CELLS (WBCS)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b="1" dirty="0"/>
              <a:t>Protect the body from infectious microorganisms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4,800 – 11,000/cubic millimeter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b="1" dirty="0"/>
              <a:t>Function outside the bloodstream in loose connective tissue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WBCs </a:t>
            </a:r>
            <a:r>
              <a:rPr lang="en-US" altLang="en-US" sz="2800" b="1" dirty="0"/>
              <a:t>have a nucleus and mitochondria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Are larger than RBCs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Most produced in bone marrow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b="1" dirty="0"/>
              <a:t>Lifespan of 12 hours to several years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4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LEUKOCYTES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Move in </a:t>
            </a:r>
            <a:r>
              <a:rPr lang="en-US" altLang="en-US" sz="2800" b="1" dirty="0"/>
              <a:t>amoeboid fashion.</a:t>
            </a:r>
          </a:p>
          <a:p>
            <a:pPr lvl="1"/>
            <a:r>
              <a:rPr lang="en-US" altLang="en-US" sz="2400" dirty="0"/>
              <a:t>Can squeeze through capillary walls (diapedesis).</a:t>
            </a:r>
          </a:p>
          <a:p>
            <a:r>
              <a:rPr lang="en-US" altLang="en-US" sz="2800" b="1" dirty="0"/>
              <a:t>Diapedesis</a:t>
            </a:r>
            <a:r>
              <a:rPr lang="en-US" altLang="en-US" sz="2800" dirty="0"/>
              <a:t>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circulating leukocytes leave the capillaries</a:t>
            </a:r>
          </a:p>
          <a:p>
            <a:r>
              <a:rPr lang="en-US" altLang="en-US" sz="2800" dirty="0"/>
              <a:t>Almost invisible, so named after their </a:t>
            </a:r>
            <a:r>
              <a:rPr lang="en-US" altLang="en-US" sz="2800" b="1" dirty="0"/>
              <a:t>staining properties</a:t>
            </a:r>
            <a:r>
              <a:rPr lang="en-US" altLang="en-US" sz="2800" b="1" dirty="0" smtClean="0"/>
              <a:t>.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1566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mtClean="0"/>
              <a:t>BLOOD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Provides a mechanism for rapid </a:t>
            </a:r>
            <a:r>
              <a:rPr lang="en-US" altLang="en-US" sz="2800" b="1" dirty="0"/>
              <a:t>transport of nutrients, waste products, respiratory gases and cells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Powered by the </a:t>
            </a:r>
            <a:r>
              <a:rPr lang="en-US" altLang="en-US" sz="2800" b="1" dirty="0"/>
              <a:t>pumping action of the heart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4455" r="11548" b="12048"/>
          <a:stretch>
            <a:fillRect/>
          </a:stretch>
        </p:blipFill>
        <p:spPr bwMode="auto">
          <a:xfrm>
            <a:off x="7727324" y="2537138"/>
            <a:ext cx="4464676" cy="443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70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LEUKOCYTES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altLang="en-US" sz="2800" b="1" dirty="0"/>
              <a:t>Granular leukocytes:</a:t>
            </a:r>
          </a:p>
          <a:p>
            <a:pPr lvl="2"/>
            <a:r>
              <a:rPr lang="en-US" altLang="en-US" sz="2800" dirty="0"/>
              <a:t>Help detoxify foreign substances.</a:t>
            </a:r>
          </a:p>
          <a:p>
            <a:pPr lvl="3"/>
            <a:r>
              <a:rPr lang="en-US" altLang="en-US" sz="2800" dirty="0"/>
              <a:t>Release heparin.</a:t>
            </a:r>
          </a:p>
          <a:p>
            <a:pPr lvl="1"/>
            <a:r>
              <a:rPr lang="en-US" altLang="en-US" sz="2800" b="1" dirty="0" err="1"/>
              <a:t>Agranular</a:t>
            </a:r>
            <a:r>
              <a:rPr lang="en-US" altLang="en-US" sz="2800" b="1" dirty="0"/>
              <a:t> leukocytes:</a:t>
            </a:r>
          </a:p>
          <a:p>
            <a:pPr lvl="2"/>
            <a:r>
              <a:rPr lang="en-US" altLang="en-US" sz="2800" dirty="0"/>
              <a:t>Phagocytic.</a:t>
            </a:r>
          </a:p>
          <a:p>
            <a:pPr lvl="3"/>
            <a:r>
              <a:rPr lang="en-US" altLang="en-US" sz="2800" dirty="0"/>
              <a:t>Produce antibodies.</a:t>
            </a:r>
          </a:p>
          <a:p>
            <a:r>
              <a:rPr lang="en-US" b="1" dirty="0" smtClean="0"/>
              <a:t>Neutrophils, Eosinophils, and Basophils </a:t>
            </a:r>
            <a:r>
              <a:rPr lang="en-US" dirty="0" smtClean="0"/>
              <a:t>are </a:t>
            </a:r>
            <a:r>
              <a:rPr lang="en-US" b="1" dirty="0" smtClean="0"/>
              <a:t>granular leukocytes. </a:t>
            </a:r>
          </a:p>
          <a:p>
            <a:r>
              <a:rPr lang="en-US" b="1" dirty="0" smtClean="0"/>
              <a:t>Lymphocytes and Monocytes </a:t>
            </a:r>
            <a:r>
              <a:rPr lang="en-US" dirty="0" smtClean="0"/>
              <a:t>are </a:t>
            </a:r>
            <a:r>
              <a:rPr lang="en-US" b="1" dirty="0" err="1" smtClean="0"/>
              <a:t>agranular</a:t>
            </a:r>
            <a:r>
              <a:rPr lang="en-US" b="1" dirty="0" smtClean="0"/>
              <a:t> leukocytes.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389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LEUKOCYTES </a:t>
            </a:r>
            <a:endParaRPr lang="en-US" altLang="en-US" dirty="0"/>
          </a:p>
        </p:txBody>
      </p:sp>
      <p:sp>
        <p:nvSpPr>
          <p:cNvPr id="25603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Differential WBC Count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Never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Let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Monkeys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Eat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Bananas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405" r="1579" b="5951"/>
          <a:stretch>
            <a:fillRect/>
          </a:stretch>
        </p:blipFill>
        <p:spPr bwMode="auto">
          <a:xfrm>
            <a:off x="5100035" y="231820"/>
            <a:ext cx="6800044" cy="61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116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GRANULOCYTES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/>
              <a:t>Neutrophils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sz="2800" b="1" dirty="0" smtClean="0"/>
              <a:t>most numerous WBC</a:t>
            </a:r>
          </a:p>
          <a:p>
            <a:pPr lvl="1"/>
            <a:r>
              <a:rPr lang="en-US" altLang="en-US" sz="2800" b="1" dirty="0" smtClean="0"/>
              <a:t>Phagocytize and destroy bacteria</a:t>
            </a:r>
          </a:p>
          <a:p>
            <a:pPr lvl="1"/>
            <a:r>
              <a:rPr lang="en-US" altLang="en-US" sz="2800" dirty="0" smtClean="0"/>
              <a:t>Nucleus – has two to six lobes</a:t>
            </a:r>
          </a:p>
          <a:p>
            <a:pPr lvl="1"/>
            <a:r>
              <a:rPr lang="en-US" altLang="en-US" sz="2800" dirty="0" smtClean="0"/>
              <a:t>Granules pick up acidic and basic stains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429" r="66060" b="59966"/>
          <a:stretch>
            <a:fillRect/>
          </a:stretch>
        </p:blipFill>
        <p:spPr bwMode="auto">
          <a:xfrm>
            <a:off x="7329152" y="680435"/>
            <a:ext cx="43434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63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748047" y="276225"/>
            <a:ext cx="10515600" cy="1325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/>
              <a:t>GRANULOCYTES</a:t>
            </a:r>
            <a:endParaRPr lang="en-US" altLang="en-US" dirty="0" smtClean="0"/>
          </a:p>
        </p:txBody>
      </p:sp>
      <p:sp>
        <p:nvSpPr>
          <p:cNvPr id="28675" name="Rectangle 9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/>
              <a:t>Eosinophils </a:t>
            </a:r>
            <a:endParaRPr lang="en-US" altLang="en-US" b="1" dirty="0"/>
          </a:p>
          <a:p>
            <a:pPr lvl="1"/>
            <a:r>
              <a:rPr lang="en-US" altLang="en-US" sz="2800" dirty="0" smtClean="0"/>
              <a:t>compose 1 – 4% of all WBCs</a:t>
            </a:r>
          </a:p>
          <a:p>
            <a:pPr lvl="1"/>
            <a:r>
              <a:rPr lang="en-US" altLang="en-US" sz="2800" dirty="0" smtClean="0"/>
              <a:t>Play roles in ending </a:t>
            </a:r>
            <a:r>
              <a:rPr lang="en-US" altLang="en-US" sz="2800" b="1" dirty="0" smtClean="0"/>
              <a:t>allergic reactions, parasitic infections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924800" y="640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>
                <a:solidFill>
                  <a:srgbClr val="595959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5pPr>
            <a:lvl6pPr marL="25146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6pPr>
            <a:lvl7pPr marL="29718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7pPr>
            <a:lvl8pPr marL="34290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8pPr>
            <a:lvl9pPr marL="3886200" indent="-228600" fontAlgn="base">
              <a:lnSpc>
                <a:spcPct val="11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Gill Sans MT" panose="020B0502020104020203" pitchFamily="34" charset="0"/>
              </a:defRPr>
            </a:lvl9pPr>
          </a:lstStyle>
          <a:p>
            <a:pPr algn="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  <a:latin typeface="Arial" panose="020B0604020202020204" pitchFamily="34" charset="0"/>
              </a:rPr>
              <a:t>Figure 17.4b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0" t="2429" r="33923" b="59467"/>
          <a:stretch>
            <a:fillRect/>
          </a:stretch>
        </p:blipFill>
        <p:spPr bwMode="auto">
          <a:xfrm>
            <a:off x="4868214" y="3657600"/>
            <a:ext cx="549498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727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GRANULOCYTES</a:t>
            </a:r>
          </a:p>
        </p:txBody>
      </p:sp>
      <p:sp>
        <p:nvSpPr>
          <p:cNvPr id="29699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/>
              <a:t>Basophils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sz="2800" dirty="0" smtClean="0"/>
              <a:t>about 0.5% of all leukocytes</a:t>
            </a:r>
          </a:p>
          <a:p>
            <a:pPr lvl="1"/>
            <a:r>
              <a:rPr lang="en-US" altLang="en-US" sz="2800" dirty="0" smtClean="0"/>
              <a:t>Nucleus – usually </a:t>
            </a:r>
            <a:r>
              <a:rPr lang="en-US" altLang="en-US" sz="2800" b="1" dirty="0" smtClean="0"/>
              <a:t>two lobes</a:t>
            </a:r>
          </a:p>
          <a:p>
            <a:pPr lvl="1"/>
            <a:r>
              <a:rPr lang="en-US" altLang="en-US" sz="2800" dirty="0" smtClean="0"/>
              <a:t>Granules secrete</a:t>
            </a:r>
            <a:r>
              <a:rPr lang="en-US" altLang="en-US" sz="2800" b="1" dirty="0" smtClean="0"/>
              <a:t> histamines </a:t>
            </a:r>
          </a:p>
          <a:p>
            <a:pPr lvl="1"/>
            <a:r>
              <a:rPr lang="en-US" altLang="en-US" sz="2800" dirty="0" smtClean="0"/>
              <a:t>Function in inflammation mediation, similar in function to mast cells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2"/>
          <a:stretch>
            <a:fillRect/>
          </a:stretch>
        </p:blipFill>
        <p:spPr bwMode="auto">
          <a:xfrm>
            <a:off x="6941714" y="184598"/>
            <a:ext cx="4170922" cy="33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9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AGRANULOCYTES</a:t>
            </a:r>
          </a:p>
        </p:txBody>
      </p:sp>
      <p:sp>
        <p:nvSpPr>
          <p:cNvPr id="30723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Lymphocytes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 smtClean="0"/>
              <a:t>compose </a:t>
            </a:r>
            <a:r>
              <a:rPr lang="en-US" altLang="en-US" dirty="0"/>
              <a:t>20 – 45% of WBCs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The most important cells of the immune system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Nucleus – stains dark purple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Effective in fighting infectious organisms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 dirty="0"/>
              <a:t>Act against a specific foreign molecule </a:t>
            </a:r>
            <a:r>
              <a:rPr lang="en-US" altLang="en-US" sz="2800" dirty="0"/>
              <a:t>(antigen)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Two main classes of lymphocyte 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 dirty="0"/>
              <a:t>T cells – attack foreign cells directly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 dirty="0"/>
              <a:t>B cells – multiply to become plasma cells that secrete antibodies</a:t>
            </a:r>
          </a:p>
          <a:p>
            <a:pPr lvl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>
            <a:fillRect/>
          </a:stretch>
        </p:blipFill>
        <p:spPr bwMode="auto">
          <a:xfrm>
            <a:off x="8448541" y="-1"/>
            <a:ext cx="3743459" cy="296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56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AGRANULOCYTES</a:t>
            </a:r>
          </a:p>
        </p:txBody>
      </p:sp>
      <p:sp>
        <p:nvSpPr>
          <p:cNvPr id="31747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/>
              <a:t>Monocytes</a:t>
            </a:r>
            <a:r>
              <a:rPr lang="en-US" altLang="en-US" dirty="0" smtClean="0"/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 smtClean="0"/>
              <a:t> compose 4–8% of WBCs</a:t>
            </a:r>
          </a:p>
          <a:p>
            <a:pPr lvl="1"/>
            <a:r>
              <a:rPr lang="en-US" altLang="en-US" sz="2800" dirty="0" smtClean="0"/>
              <a:t>The largest leukocytes</a:t>
            </a:r>
          </a:p>
          <a:p>
            <a:pPr lvl="1"/>
            <a:r>
              <a:rPr lang="en-US" altLang="en-US" sz="2800" dirty="0" smtClean="0"/>
              <a:t>Nucleus – kidney shaped</a:t>
            </a:r>
          </a:p>
          <a:p>
            <a:pPr lvl="1"/>
            <a:r>
              <a:rPr lang="en-US" altLang="en-US" sz="2800" dirty="0" smtClean="0"/>
              <a:t>Transform into macrophages</a:t>
            </a:r>
          </a:p>
          <a:p>
            <a:pPr lvl="2"/>
            <a:r>
              <a:rPr lang="en-US" altLang="en-US" sz="2800" dirty="0" smtClean="0"/>
              <a:t>Phagocytic cells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6"/>
          <a:stretch>
            <a:fillRect/>
          </a:stretch>
        </p:blipFill>
        <p:spPr bwMode="auto">
          <a:xfrm>
            <a:off x="7277100" y="3868738"/>
            <a:ext cx="491490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49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2" name="Rectangle 4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 </a:t>
            </a:r>
          </a:p>
        </p:txBody>
      </p:sp>
      <p:graphicFrame>
        <p:nvGraphicFramePr>
          <p:cNvPr id="17463" name="Group 5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7216094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  <a:gridCol w="3048000"/>
              </a:tblGrid>
              <a:tr h="748862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Type Of White Blood Cells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% By Volume Of WBC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Description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Function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94593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Neutrophils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 – 70 %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Nucleus has many interconnected lobes; blue granules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Phagocytize and destory bacteria; most numerous WBC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2218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Eosinophils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 – 4 %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Nucleus has bilobed nuclei; red or yellow granules containing digestive enzymes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Play a role in ending allergic reactions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221828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Basophils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 1 %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Bilobed nuclei hidden by large purple granules full of chemical mediators of inflammation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Function in inflammation medication; similar in function to mast cells 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73620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Lymphocytes (B Cells and T Cells)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 – 25 %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Dense, purple staining, round nucleus; little cytoplasm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most important cells of the immune system; effective in fighting infectious organisms; act against a specific foreign molecule (antigen)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945931"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Monocytes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 – 8 % 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Largest leukocyte; kidney shaped nucleus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8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6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 sz="24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50000"/>
                        </a:spcBef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25000"/>
                        <a:defRPr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Transform into macrophages; phagocytic cells </a:t>
                      </a:r>
                    </a:p>
                  </a:txBody>
                  <a:tcPr marL="116840" marR="116840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75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PLATELETS</a:t>
            </a:r>
          </a:p>
        </p:txBody>
      </p:sp>
      <p:sp>
        <p:nvSpPr>
          <p:cNvPr id="33795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Smallest of formed elements.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Are fragments of megakaryocytes.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/>
              <a:t>Lack nuclei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Capable of amoeboid movement.</a:t>
            </a:r>
            <a:endParaRPr lang="en-US" altLang="en-US" sz="2600" dirty="0"/>
          </a:p>
          <a:p>
            <a:pPr>
              <a:lnSpc>
                <a:spcPct val="90000"/>
              </a:lnSpc>
            </a:pPr>
            <a:r>
              <a:rPr lang="en-US" altLang="en-US" sz="2600" dirty="0"/>
              <a:t>Contain several clotting factors – calcium ions, ADP, serotonin</a:t>
            </a:r>
          </a:p>
          <a:p>
            <a:pPr>
              <a:lnSpc>
                <a:spcPct val="90000"/>
              </a:lnSpc>
            </a:pPr>
            <a:r>
              <a:rPr lang="en-US" altLang="en-US" sz="2600" dirty="0"/>
              <a:t>Their production is regulated by the hormone called </a:t>
            </a:r>
            <a:r>
              <a:rPr lang="en-US" altLang="en-US" sz="2600" b="1" dirty="0" err="1"/>
              <a:t>Thrombopoietin</a:t>
            </a:r>
            <a:endParaRPr lang="en-US" altLang="en-US" sz="2600" b="1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Function</a:t>
            </a:r>
          </a:p>
          <a:p>
            <a:pPr lvl="1">
              <a:lnSpc>
                <a:spcPct val="90000"/>
              </a:lnSpc>
            </a:pPr>
            <a:r>
              <a:rPr lang="en-US" altLang="en-US" sz="2600" dirty="0"/>
              <a:t>Involved in stopping bleeding when a blood vessel is damaged; Process is called </a:t>
            </a:r>
            <a:r>
              <a:rPr lang="en-US" altLang="en-US" sz="2600" b="1" dirty="0"/>
              <a:t>hemostasis</a:t>
            </a:r>
          </a:p>
        </p:txBody>
      </p:sp>
    </p:spTree>
    <p:extLst>
      <p:ext uri="{BB962C8B-B14F-4D97-AF65-F5344CB8AC3E}">
        <p14:creationId xmlns:p14="http://schemas.microsoft.com/office/powerpoint/2010/main" val="843379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Important </a:t>
            </a:r>
            <a:r>
              <a:rPr lang="en-US" altLang="en-US" dirty="0"/>
              <a:t>in blood clotting: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Constitute most of the mass of the clot.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Release serotonin to </a:t>
            </a:r>
            <a:r>
              <a:rPr lang="en-US" altLang="en-US" sz="2800" dirty="0" err="1"/>
              <a:t>vasoconstrict</a:t>
            </a:r>
            <a:r>
              <a:rPr lang="en-US" altLang="en-US" sz="2800" dirty="0"/>
              <a:t> and reduce blood flow to area.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Secrete </a:t>
            </a:r>
            <a:r>
              <a:rPr lang="en-US" altLang="en-US" b="1" dirty="0"/>
              <a:t>growth factors: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Maintain the integrity of blood vessel wall.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Survive 5-9 days</a:t>
            </a:r>
            <a:r>
              <a:rPr lang="en-US" altLang="en-US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8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FUNCTIONS OF BLOOD</a:t>
            </a:r>
          </a:p>
        </p:txBody>
      </p:sp>
      <p:sp>
        <p:nvSpPr>
          <p:cNvPr id="14339" name="Rectangle 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/>
              <a:t>Transportation</a:t>
            </a:r>
            <a:r>
              <a:rPr lang="en-US" altLang="en-US" sz="2800" dirty="0"/>
              <a:t>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the blood transports dissolved gases, nutrients, hormones and metabolic wastes.</a:t>
            </a:r>
          </a:p>
          <a:p>
            <a:r>
              <a:rPr lang="en-US" altLang="en-US" sz="2800" b="1" dirty="0"/>
              <a:t>Protection</a:t>
            </a:r>
            <a:r>
              <a:rPr lang="en-US" altLang="en-US" sz="2800" dirty="0"/>
              <a:t>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the blood restricts fluid losses through damaged vessels. Platelets in the blood and clotting proteins minimize blood loss when a blood vessel is damaged.</a:t>
            </a:r>
          </a:p>
          <a:p>
            <a:r>
              <a:rPr lang="en-US" altLang="en-US" sz="2800" b="1" dirty="0"/>
              <a:t>Regulation</a:t>
            </a:r>
          </a:p>
          <a:p>
            <a:pPr lvl="1"/>
            <a:r>
              <a:rPr lang="en-US" altLang="en-US" sz="2600" dirty="0"/>
              <a:t>Blood regulates the pH and electrolyte composition of the interstitial fluids. </a:t>
            </a:r>
          </a:p>
          <a:p>
            <a:pPr lvl="1"/>
            <a:r>
              <a:rPr lang="en-US" altLang="en-US" sz="2600" dirty="0"/>
              <a:t>Blood regulates body temperature.</a:t>
            </a:r>
          </a:p>
        </p:txBody>
      </p:sp>
    </p:spTree>
    <p:extLst>
      <p:ext uri="{BB962C8B-B14F-4D97-AF65-F5344CB8AC3E}">
        <p14:creationId xmlns:p14="http://schemas.microsoft.com/office/powerpoint/2010/main" val="349742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" b="4761"/>
          <a:stretch>
            <a:fillRect/>
          </a:stretch>
        </p:blipFill>
        <p:spPr bwMode="auto">
          <a:xfrm>
            <a:off x="0" y="-90152"/>
            <a:ext cx="12299324" cy="687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76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BLOOD CELL FORMATION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b="1" dirty="0"/>
              <a:t>Hematopoiesis</a:t>
            </a:r>
            <a:r>
              <a:rPr lang="en-US" altLang="en-US" dirty="0"/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</a:t>
            </a:r>
            <a:r>
              <a:rPr lang="en-US" altLang="en-US" dirty="0" smtClean="0"/>
              <a:t> </a:t>
            </a:r>
            <a:r>
              <a:rPr lang="en-US" altLang="en-US" dirty="0"/>
              <a:t>process by which blood cells are formed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100 billion new blood cells formed each day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Takes place in the </a:t>
            </a:r>
            <a:r>
              <a:rPr lang="en-US" altLang="en-US" b="1" dirty="0"/>
              <a:t>red bone marrow of the </a:t>
            </a:r>
            <a:r>
              <a:rPr lang="en-US" altLang="en-US" b="1" dirty="0" err="1"/>
              <a:t>humerus</a:t>
            </a:r>
            <a:r>
              <a:rPr lang="en-US" altLang="en-US" b="1" dirty="0"/>
              <a:t>, femur, sternum, ribs, vertebra and pelvis</a:t>
            </a:r>
          </a:p>
          <a:p>
            <a:pPr lvl="1">
              <a:lnSpc>
                <a:spcPct val="80000"/>
              </a:lnSpc>
            </a:pPr>
            <a:r>
              <a:rPr lang="en-US" altLang="en-US" sz="2800" b="1" dirty="0"/>
              <a:t>Red marrow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actively generates new blood cells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 smtClean="0"/>
              <a:t>Contains </a:t>
            </a:r>
            <a:r>
              <a:rPr lang="en-US" altLang="en-US" sz="2800" b="1" dirty="0" smtClean="0"/>
              <a:t>immature erythrocytes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 smtClean="0"/>
              <a:t>Remains in </a:t>
            </a:r>
            <a:r>
              <a:rPr lang="en-US" altLang="en-US" sz="2800" b="1" dirty="0" smtClean="0"/>
              <a:t>epiphyses, girdles, and axial skeleton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/>
              <a:t>Yellow marrow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dormant 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 smtClean="0"/>
              <a:t>Contains </a:t>
            </a:r>
            <a:r>
              <a:rPr lang="en-US" altLang="en-US" sz="2800" b="1" dirty="0" smtClean="0"/>
              <a:t>many fat cells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 smtClean="0"/>
              <a:t>Located in the </a:t>
            </a:r>
            <a:r>
              <a:rPr lang="en-US" altLang="en-US" sz="2800" b="1" dirty="0" smtClean="0"/>
              <a:t>long bones </a:t>
            </a:r>
            <a:r>
              <a:rPr lang="en-US" altLang="en-US" sz="2800" dirty="0" smtClean="0"/>
              <a:t>of adults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21279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HEMATOPOIESIS</a:t>
            </a:r>
          </a:p>
        </p:txBody>
      </p:sp>
      <p:sp>
        <p:nvSpPr>
          <p:cNvPr id="35843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80000"/>
              </a:lnSpc>
            </a:pPr>
            <a:r>
              <a:rPr lang="en-US" altLang="en-US" sz="2800" dirty="0">
                <a:solidFill>
                  <a:prstClr val="black"/>
                </a:solidFill>
              </a:rPr>
              <a:t>Tissue framework for red marrow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solidFill>
                  <a:prstClr val="black"/>
                </a:solidFill>
              </a:rPr>
              <a:t>Reticular connective </a:t>
            </a:r>
            <a:r>
              <a:rPr lang="en-US" altLang="en-US" sz="2800" dirty="0" smtClean="0">
                <a:solidFill>
                  <a:prstClr val="black"/>
                </a:solidFill>
              </a:rPr>
              <a:t>tissue</a:t>
            </a:r>
            <a:endParaRPr lang="en-US" altLang="en-US" sz="2800" dirty="0" smtClean="0"/>
          </a:p>
          <a:p>
            <a:r>
              <a:rPr lang="en-US" altLang="en-US" dirty="0" smtClean="0"/>
              <a:t>All blood cells originate in bone marrow</a:t>
            </a:r>
          </a:p>
          <a:p>
            <a:r>
              <a:rPr lang="en-US" altLang="en-US" b="1" dirty="0" smtClean="0"/>
              <a:t>All originate from one cell type</a:t>
            </a:r>
          </a:p>
          <a:p>
            <a:pPr lvl="1"/>
            <a:r>
              <a:rPr lang="en-US" altLang="en-US" sz="2800" b="1" dirty="0" smtClean="0"/>
              <a:t>Blood stem cell (</a:t>
            </a:r>
            <a:r>
              <a:rPr lang="en-US" altLang="en-US" sz="2800" b="1" dirty="0" err="1" smtClean="0"/>
              <a:t>pluripotential</a:t>
            </a:r>
            <a:r>
              <a:rPr lang="en-US" altLang="en-US" sz="2800" b="1" dirty="0" smtClean="0"/>
              <a:t> </a:t>
            </a:r>
            <a:r>
              <a:rPr lang="en-US" altLang="en-US" sz="2800" b="1" dirty="0" err="1" smtClean="0"/>
              <a:t>hematopoeitic</a:t>
            </a:r>
            <a:r>
              <a:rPr lang="en-US" altLang="en-US" sz="2800" b="1" dirty="0" smtClean="0"/>
              <a:t> stem cell)</a:t>
            </a:r>
          </a:p>
          <a:p>
            <a:pPr lvl="2"/>
            <a:r>
              <a:rPr lang="en-US" altLang="en-US" sz="2800" b="1" dirty="0" smtClean="0"/>
              <a:t>Lymphoid stem cells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give rise to lymphocytes</a:t>
            </a:r>
          </a:p>
          <a:p>
            <a:pPr lvl="2"/>
            <a:r>
              <a:rPr lang="en-US" altLang="en-US" sz="2800" b="1" dirty="0" smtClean="0"/>
              <a:t>Myeloid stem cells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give rise to all other blood cells</a:t>
            </a:r>
          </a:p>
        </p:txBody>
      </p:sp>
    </p:spTree>
    <p:extLst>
      <p:ext uri="{BB962C8B-B14F-4D97-AF65-F5344CB8AC3E}">
        <p14:creationId xmlns:p14="http://schemas.microsoft.com/office/powerpoint/2010/main" val="3215723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HAEMATOPOIETIC TISSUES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Myeloid tissues </a:t>
            </a:r>
          </a:p>
          <a:p>
            <a:pPr lvl="1"/>
            <a:r>
              <a:rPr lang="en-US" dirty="0"/>
              <a:t>Blood forming tissues identified as the "red marrow" of bones. </a:t>
            </a:r>
          </a:p>
          <a:p>
            <a:pPr lvl="1"/>
            <a:r>
              <a:rPr lang="en-US" dirty="0"/>
              <a:t>The amount and location of red marrow is different in the fetus and the adult</a:t>
            </a:r>
          </a:p>
          <a:p>
            <a:r>
              <a:rPr lang="en-US" b="1" dirty="0"/>
              <a:t>Lymphoid tissues </a:t>
            </a:r>
            <a:endParaRPr lang="en-US" dirty="0"/>
          </a:p>
          <a:p>
            <a:pPr lvl="1"/>
            <a:r>
              <a:rPr lang="en-US" dirty="0"/>
              <a:t>Some lymphocytes of peripheral blood arise from proliferation within lymphoid tissues. </a:t>
            </a:r>
          </a:p>
          <a:p>
            <a:pPr lvl="1"/>
            <a:r>
              <a:rPr lang="en-US" dirty="0"/>
              <a:t>Lymphoid tissues are elements of the larger lymphatic system </a:t>
            </a:r>
          </a:p>
          <a:p>
            <a:pPr lvl="2"/>
            <a:r>
              <a:rPr lang="en-US" dirty="0"/>
              <a:t>Lymph nodes, </a:t>
            </a:r>
          </a:p>
          <a:p>
            <a:pPr lvl="2"/>
            <a:r>
              <a:rPr lang="en-US" dirty="0"/>
              <a:t>Tonsils, </a:t>
            </a:r>
          </a:p>
          <a:p>
            <a:pPr lvl="2"/>
            <a:r>
              <a:rPr lang="en-US" dirty="0"/>
              <a:t>Peyer's patches,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39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" y="334852"/>
            <a:ext cx="11449318" cy="57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2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Active process.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2.5 million RBCs are produced every second.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Primary regulator is erythropoietin.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Binds to membrane receptors of cells that will become erythroblasts.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Erythroblasts transform into </a:t>
            </a:r>
            <a:r>
              <a:rPr lang="en-US" altLang="en-US" sz="2800" dirty="0" err="1"/>
              <a:t>normoblasts</a:t>
            </a:r>
            <a:r>
              <a:rPr lang="en-US" altLang="en-US" sz="28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 dirty="0" err="1"/>
              <a:t>Normoblasts</a:t>
            </a:r>
            <a:r>
              <a:rPr lang="en-US" altLang="en-US" sz="2800" b="1" dirty="0"/>
              <a:t> lose their nuclei to become reticulocytes</a:t>
            </a:r>
            <a:r>
              <a:rPr lang="en-US" altLang="en-US" sz="2800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Reticulocytes change into mature RBCs.</a:t>
            </a:r>
          </a:p>
          <a:p>
            <a:pPr lvl="2">
              <a:lnSpc>
                <a:spcPct val="90000"/>
              </a:lnSpc>
            </a:pPr>
            <a:r>
              <a:rPr lang="en-US" altLang="en-US" sz="2800" dirty="0"/>
              <a:t>Stimulates cell division.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52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en-US" dirty="0">
                <a:solidFill>
                  <a:prstClr val="black"/>
                </a:solidFill>
              </a:rPr>
              <a:t>Old RBCs are destroyed in </a:t>
            </a:r>
            <a:r>
              <a:rPr lang="en-US" altLang="en-US" b="1" dirty="0">
                <a:solidFill>
                  <a:prstClr val="black"/>
                </a:solidFill>
              </a:rPr>
              <a:t>spleen and liver.</a:t>
            </a:r>
          </a:p>
          <a:p>
            <a:pPr lvl="1"/>
            <a:r>
              <a:rPr lang="en-US" altLang="en-US" sz="2800" dirty="0">
                <a:solidFill>
                  <a:prstClr val="black"/>
                </a:solidFill>
              </a:rPr>
              <a:t>Iron recycled back to myeloid tissue to be reused in hemoglobin production.</a:t>
            </a:r>
          </a:p>
          <a:p>
            <a:pPr lvl="0"/>
            <a:r>
              <a:rPr lang="en-US" altLang="en-US" dirty="0">
                <a:solidFill>
                  <a:prstClr val="black"/>
                </a:solidFill>
              </a:rPr>
              <a:t>Need iron, vitamin B</a:t>
            </a:r>
            <a:r>
              <a:rPr lang="en-US" altLang="en-US" baseline="-25000" dirty="0">
                <a:solidFill>
                  <a:prstClr val="black"/>
                </a:solidFill>
              </a:rPr>
              <a:t>12</a:t>
            </a:r>
            <a:r>
              <a:rPr lang="en-US" altLang="en-US" dirty="0">
                <a:solidFill>
                  <a:prstClr val="black"/>
                </a:solidFill>
              </a:rPr>
              <a:t> and folic acid for synthesis.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03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LEUKOPOIESIS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b="1" dirty="0"/>
              <a:t>Cytokines</a:t>
            </a:r>
            <a:r>
              <a:rPr lang="en-US" altLang="en-US" dirty="0"/>
              <a:t> stimulate different types and stages of WBC production.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Multipotent growth factor-1, interleukin-1, and interleukin-3: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Stimulate development of different types of WBC cells.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Granulocyte-colony stimulating factor (G-CSF):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Stimulates development of neutrophils.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Granulocyte-monocyte colony stimulating factor (GM-CSF):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Simulates development of monocytes and </a:t>
            </a:r>
            <a:r>
              <a:rPr lang="en-US" altLang="en-US" sz="2800" dirty="0" smtClean="0"/>
              <a:t>eosinophils.</a:t>
            </a:r>
          </a:p>
          <a:p>
            <a:pPr lvl="1">
              <a:lnSpc>
                <a:spcPct val="90000"/>
              </a:lnSpc>
            </a:pP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b="1" dirty="0" smtClean="0"/>
              <a:t>Granulocytes form from </a:t>
            </a:r>
            <a:r>
              <a:rPr lang="en-US" altLang="en-US" sz="2800" b="1" dirty="0" err="1" smtClean="0"/>
              <a:t>myeloblasts</a:t>
            </a:r>
            <a:r>
              <a:rPr lang="en-US" altLang="en-US" sz="2800" b="1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en-US" sz="2800" b="1" dirty="0" err="1" smtClean="0"/>
              <a:t>Monoblasts</a:t>
            </a:r>
            <a:r>
              <a:rPr lang="en-US" altLang="en-US" sz="2800" b="1" dirty="0" smtClean="0"/>
              <a:t> enlarge and form monocytes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74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LEUKOPOIESIS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Lymphopoiesis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Formation </a:t>
            </a:r>
            <a:r>
              <a:rPr lang="en-US" dirty="0"/>
              <a:t>and differentiation of </a:t>
            </a:r>
            <a:r>
              <a:rPr lang="en-US" dirty="0" smtClean="0"/>
              <a:t>lymphocytes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Common </a:t>
            </a:r>
            <a:r>
              <a:rPr lang="en-US" b="1" dirty="0"/>
              <a:t>lymphoid progenitor (</a:t>
            </a:r>
            <a:r>
              <a:rPr lang="en-US" b="1" dirty="0" smtClean="0"/>
              <a:t>CLP</a:t>
            </a:r>
            <a:r>
              <a:rPr lang="en-US" dirty="0" smtClean="0"/>
              <a:t>)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Differentiates into Lymphoblast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Develops into </a:t>
            </a:r>
            <a:r>
              <a:rPr lang="en-US" dirty="0" err="1" smtClean="0"/>
              <a:t>Prolymphoblast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Contains </a:t>
            </a:r>
            <a:r>
              <a:rPr lang="en-US" dirty="0"/>
              <a:t>cell markers </a:t>
            </a:r>
            <a:r>
              <a:rPr lang="en-US" dirty="0" smtClean="0"/>
              <a:t>for T cells and B cells</a:t>
            </a:r>
            <a:endParaRPr lang="en-US" b="1" dirty="0"/>
          </a:p>
          <a:p>
            <a:r>
              <a:rPr lang="en-US" dirty="0" smtClean="0"/>
              <a:t>T </a:t>
            </a:r>
            <a:r>
              <a:rPr lang="en-US" dirty="0"/>
              <a:t>lymphocytes</a:t>
            </a:r>
          </a:p>
          <a:p>
            <a:pPr lvl="1"/>
            <a:r>
              <a:rPr lang="en-US" dirty="0"/>
              <a:t>Formed in bone marrow</a:t>
            </a:r>
          </a:p>
          <a:p>
            <a:pPr lvl="1"/>
            <a:r>
              <a:rPr lang="en-US" dirty="0"/>
              <a:t>Migrate to thymus to mature</a:t>
            </a:r>
          </a:p>
          <a:p>
            <a:pPr lvl="2"/>
            <a:r>
              <a:rPr lang="en-US" dirty="0"/>
              <a:t>Antigen free environment</a:t>
            </a:r>
          </a:p>
          <a:p>
            <a:r>
              <a:rPr lang="en-US" dirty="0"/>
              <a:t>B lymphocytes</a:t>
            </a:r>
          </a:p>
          <a:p>
            <a:pPr lvl="1"/>
            <a:r>
              <a:rPr lang="en-US" dirty="0"/>
              <a:t>Formed and mature in bone marrow and spleen</a:t>
            </a:r>
          </a:p>
          <a:p>
            <a:pPr lvl="1"/>
            <a:r>
              <a:rPr lang="en-US" dirty="0"/>
              <a:t>Move to peripheral lymphoid tissue</a:t>
            </a:r>
          </a:p>
          <a:p>
            <a:pPr lvl="2"/>
            <a:r>
              <a:rPr lang="en-US" dirty="0"/>
              <a:t>For antigen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4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 COMPOSITION OF BLOOD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Contains </a:t>
            </a:r>
            <a:r>
              <a:rPr lang="en-US" altLang="en-US" sz="2800" b="1" dirty="0"/>
              <a:t>cellular and liquid components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A </a:t>
            </a:r>
            <a:r>
              <a:rPr lang="en-US" altLang="en-US" sz="2800" b="1" dirty="0"/>
              <a:t>specialized connective tissue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</a:t>
            </a:r>
            <a:r>
              <a:rPr lang="en-US" altLang="en-US" sz="2500" b="1" dirty="0"/>
              <a:t>Blood cells </a:t>
            </a:r>
            <a:r>
              <a:rPr lang="en-US" altLang="en-US" sz="2500" dirty="0"/>
              <a:t>– formed elements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</a:t>
            </a:r>
            <a:r>
              <a:rPr lang="en-US" altLang="en-US" sz="2500" b="1" dirty="0"/>
              <a:t>Plasma</a:t>
            </a:r>
            <a:r>
              <a:rPr lang="en-US" altLang="en-US" sz="2500" dirty="0"/>
              <a:t> – fluid portion and fibrinogen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Blood volume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/>
              <a:t> </a:t>
            </a:r>
            <a:r>
              <a:rPr lang="en-US" altLang="en-US" sz="2500" b="1" dirty="0"/>
              <a:t>Males: 5 – 6 liters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b="1" dirty="0"/>
              <a:t> Females: 4 – 5 liters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/>
              <a:t>The pH of blood is about </a:t>
            </a:r>
            <a:r>
              <a:rPr lang="en-US" altLang="en-US" sz="2800" b="1" dirty="0"/>
              <a:t>7.35-7.45</a:t>
            </a:r>
          </a:p>
        </p:txBody>
      </p:sp>
    </p:spTree>
    <p:extLst>
      <p:ext uri="{BB962C8B-B14F-4D97-AF65-F5344CB8AC3E}">
        <p14:creationId xmlns:p14="http://schemas.microsoft.com/office/powerpoint/2010/main" val="916539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23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THROMBOPOIESIS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Process of formation of platelets. </a:t>
            </a:r>
          </a:p>
          <a:p>
            <a:pPr lvl="1"/>
            <a:r>
              <a:rPr lang="en-US" dirty="0" err="1"/>
              <a:t>Megakaryoblast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Large cell with a big nucleus</a:t>
            </a:r>
          </a:p>
          <a:p>
            <a:pPr lvl="2"/>
            <a:r>
              <a:rPr lang="en-US" dirty="0"/>
              <a:t>Situated close to sinuses</a:t>
            </a:r>
          </a:p>
          <a:p>
            <a:pPr lvl="2"/>
            <a:r>
              <a:rPr lang="en-US" dirty="0"/>
              <a:t>Differentiates into</a:t>
            </a:r>
          </a:p>
          <a:p>
            <a:pPr lvl="1"/>
            <a:r>
              <a:rPr lang="en-US" dirty="0" err="1"/>
              <a:t>Promegakaryocyte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Larger than a </a:t>
            </a:r>
            <a:r>
              <a:rPr lang="en-US" dirty="0" err="1"/>
              <a:t>megakaryoblast</a:t>
            </a:r>
            <a:endParaRPr lang="en-US" dirty="0"/>
          </a:p>
          <a:p>
            <a:pPr lvl="2"/>
            <a:r>
              <a:rPr lang="en-US" dirty="0"/>
              <a:t>Contains a voluminous </a:t>
            </a:r>
            <a:r>
              <a:rPr lang="en-US" dirty="0" err="1"/>
              <a:t>polyploid</a:t>
            </a:r>
            <a:r>
              <a:rPr lang="en-US" dirty="0"/>
              <a:t> nucleus</a:t>
            </a:r>
          </a:p>
          <a:p>
            <a:pPr lvl="2"/>
            <a:r>
              <a:rPr lang="en-US" dirty="0"/>
              <a:t>Develops platelet demarcation </a:t>
            </a:r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96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THROMBOPOIESIS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Megakaryocyte</a:t>
            </a:r>
          </a:p>
          <a:p>
            <a:pPr lvl="1"/>
            <a:r>
              <a:rPr lang="en-US" dirty="0"/>
              <a:t>A giant cell with a large </a:t>
            </a:r>
            <a:r>
              <a:rPr lang="en-US" dirty="0" err="1"/>
              <a:t>polyploid</a:t>
            </a:r>
            <a:r>
              <a:rPr lang="en-US" dirty="0"/>
              <a:t> nucleus</a:t>
            </a:r>
          </a:p>
          <a:p>
            <a:pPr lvl="1"/>
            <a:r>
              <a:rPr lang="en-US" dirty="0"/>
              <a:t>Platelet demarcation channels very distinct.</a:t>
            </a:r>
          </a:p>
          <a:p>
            <a:pPr lvl="1"/>
            <a:r>
              <a:rPr lang="en-US" dirty="0"/>
              <a:t>A massive protrusion of the cell penetrates a sinus and fragments into platelets</a:t>
            </a:r>
          </a:p>
          <a:p>
            <a:r>
              <a:rPr lang="en-US" dirty="0"/>
              <a:t>Thrombocyte </a:t>
            </a:r>
          </a:p>
          <a:p>
            <a:pPr lvl="1"/>
            <a:r>
              <a:rPr lang="en-US" dirty="0"/>
              <a:t>The final end product which circulates in the peripheral blood. </a:t>
            </a:r>
          </a:p>
          <a:p>
            <a:pPr lvl="1"/>
            <a:r>
              <a:rPr lang="en-US" dirty="0"/>
              <a:t>Responsible for primary hemostasis (clot formation)</a:t>
            </a:r>
          </a:p>
          <a:p>
            <a:r>
              <a:rPr lang="en-US" dirty="0"/>
              <a:t>Control of </a:t>
            </a:r>
            <a:r>
              <a:rPr lang="en-US" dirty="0" err="1"/>
              <a:t>thrombopoiesis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Thrombopoietin</a:t>
            </a:r>
            <a:endParaRPr lang="en-US" dirty="0"/>
          </a:p>
          <a:p>
            <a:pPr lvl="2"/>
            <a:r>
              <a:rPr lang="en-US" dirty="0"/>
              <a:t>Serum glycoprotein</a:t>
            </a:r>
          </a:p>
          <a:p>
            <a:pPr lvl="2"/>
            <a:r>
              <a:rPr lang="en-US" dirty="0"/>
              <a:t>Stimulates megakaryocytes and platelet production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47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HAEMATOPOIESIS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Infection</a:t>
            </a:r>
            <a:endParaRPr lang="en-US" dirty="0"/>
          </a:p>
          <a:p>
            <a:r>
              <a:rPr lang="en-US" dirty="0" smtClean="0"/>
              <a:t>Hemorrhage </a:t>
            </a:r>
            <a:endParaRPr lang="en-US" dirty="0"/>
          </a:p>
          <a:p>
            <a:r>
              <a:rPr lang="en-US" dirty="0"/>
              <a:t>Tumors </a:t>
            </a:r>
            <a:endParaRPr lang="en-US" dirty="0" smtClean="0"/>
          </a:p>
          <a:p>
            <a:r>
              <a:rPr lang="en-US" dirty="0" smtClean="0"/>
              <a:t>Hormonal factors</a:t>
            </a:r>
          </a:p>
          <a:p>
            <a:r>
              <a:rPr lang="en-US" dirty="0" smtClean="0"/>
              <a:t>Nutritional factors</a:t>
            </a:r>
            <a:endParaRPr lang="en-US" dirty="0"/>
          </a:p>
          <a:p>
            <a:r>
              <a:rPr lang="en-US" dirty="0"/>
              <a:t>Other factors may induce increases or decreases in the level of hematopoiesis in one or more of the blood cell lines. </a:t>
            </a:r>
          </a:p>
          <a:p>
            <a:r>
              <a:rPr lang="en-US" dirty="0"/>
              <a:t>Several growth factors and other products affect the proliferation and differentiation of hematopoietic cells.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83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matic representation of the structure of hemoglob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525" y="2182969"/>
            <a:ext cx="4562475" cy="34671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HEMOGLOBIN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1941534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/>
              <a:t>Red pigment molecule which gives RBCs </a:t>
            </a:r>
            <a:r>
              <a:rPr lang="en-US" sz="3200" dirty="0"/>
              <a:t>(and blood) </a:t>
            </a:r>
            <a:r>
              <a:rPr lang="en-US" sz="3200" b="1" dirty="0"/>
              <a:t>its color</a:t>
            </a:r>
          </a:p>
          <a:p>
            <a:r>
              <a:rPr lang="en-US" sz="3200" dirty="0"/>
              <a:t>Contains </a:t>
            </a:r>
          </a:p>
          <a:p>
            <a:pPr lvl="2"/>
            <a:r>
              <a:rPr lang="en-US" sz="3000" dirty="0"/>
              <a:t>Quaternary structure</a:t>
            </a:r>
          </a:p>
          <a:p>
            <a:pPr lvl="1"/>
            <a:r>
              <a:rPr lang="en-US" sz="3000" dirty="0"/>
              <a:t>4 molecules of </a:t>
            </a:r>
            <a:r>
              <a:rPr lang="en-US" sz="3000" dirty="0" err="1"/>
              <a:t>heme</a:t>
            </a:r>
            <a:endParaRPr lang="en-US" sz="3000" dirty="0"/>
          </a:p>
          <a:p>
            <a:pPr lvl="2"/>
            <a:r>
              <a:rPr lang="en-US" sz="3000" dirty="0" err="1"/>
              <a:t>Porphyrin</a:t>
            </a:r>
            <a:r>
              <a:rPr lang="en-US" sz="3000" dirty="0"/>
              <a:t> + iron (Ferrous – F</a:t>
            </a:r>
            <a:r>
              <a:rPr lang="en-US" sz="3000" baseline="30000" dirty="0"/>
              <a:t>2+</a:t>
            </a:r>
            <a:r>
              <a:rPr lang="en-US" sz="3000" dirty="0"/>
              <a:t>)</a:t>
            </a:r>
          </a:p>
          <a:p>
            <a:pPr lvl="1"/>
            <a:r>
              <a:rPr lang="en-US" sz="3000" dirty="0"/>
              <a:t>4 of </a:t>
            </a:r>
            <a:r>
              <a:rPr lang="en-US" sz="3000" dirty="0" err="1"/>
              <a:t>globin</a:t>
            </a:r>
            <a:r>
              <a:rPr lang="en-US" sz="3000" dirty="0"/>
              <a:t> </a:t>
            </a:r>
          </a:p>
          <a:p>
            <a:pPr lvl="2"/>
            <a:r>
              <a:rPr lang="en-US" sz="3000" dirty="0"/>
              <a:t>2 alpha chains </a:t>
            </a:r>
          </a:p>
          <a:p>
            <a:pPr lvl="2"/>
            <a:r>
              <a:rPr lang="en-US" sz="3000" dirty="0"/>
              <a:t>2 beta chains</a:t>
            </a:r>
          </a:p>
          <a:p>
            <a:r>
              <a:rPr lang="en-US" sz="3000" dirty="0"/>
              <a:t>Each molecule of </a:t>
            </a:r>
            <a:r>
              <a:rPr lang="en-US" sz="3000" dirty="0" err="1"/>
              <a:t>heme</a:t>
            </a:r>
            <a:r>
              <a:rPr lang="en-US" sz="3000" dirty="0"/>
              <a:t> contains one iron ion</a:t>
            </a:r>
          </a:p>
          <a:p>
            <a:pPr lvl="1"/>
            <a:r>
              <a:rPr lang="en-US" sz="3000" dirty="0"/>
              <a:t>Binding site for oxygen</a:t>
            </a:r>
            <a:endParaRPr lang="en-US" sz="3000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eaLnBrk="0" hangingPunct="0"/>
            <a:r>
              <a:rPr lang="en-US" sz="3000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1</a:t>
            </a:r>
            <a:r>
              <a:rPr lang="en-US" sz="3000" dirty="0">
                <a:solidFill>
                  <a:srgbClr val="000000"/>
                </a:solidFill>
                <a:cs typeface="Times New Roman" pitchFamily="18" charset="0"/>
              </a:rPr>
              <a:t> RBC contains 280 million hemoglobin molecules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820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Synthesis</a:t>
            </a:r>
          </a:p>
          <a:p>
            <a:pPr lvl="1"/>
            <a:r>
              <a:rPr lang="en-US" sz="2800" dirty="0"/>
              <a:t>Majority synthesized at the </a:t>
            </a:r>
            <a:r>
              <a:rPr lang="en-US" sz="2800" dirty="0" err="1"/>
              <a:t>polychromatophilic</a:t>
            </a:r>
            <a:r>
              <a:rPr lang="en-US" sz="2800" dirty="0"/>
              <a:t> </a:t>
            </a:r>
            <a:r>
              <a:rPr lang="en-US" sz="2800" dirty="0" err="1"/>
              <a:t>normoblast</a:t>
            </a:r>
            <a:r>
              <a:rPr lang="en-US" sz="2800" dirty="0"/>
              <a:t> stage</a:t>
            </a:r>
          </a:p>
          <a:p>
            <a:r>
              <a:rPr lang="en-US" b="1" dirty="0"/>
              <a:t>Regulation</a:t>
            </a:r>
          </a:p>
          <a:p>
            <a:pPr lvl="1"/>
            <a:r>
              <a:rPr lang="en-US" sz="2800" dirty="0"/>
              <a:t>Stimulated by tissue hypoxia</a:t>
            </a:r>
          </a:p>
          <a:p>
            <a:pPr lvl="1"/>
            <a:r>
              <a:rPr lang="en-US" sz="2800" dirty="0"/>
              <a:t>Hypoxia causes the kidneys to increase production of EPO, which increases RBC and hemoglobin production </a:t>
            </a:r>
          </a:p>
          <a:p>
            <a:r>
              <a:rPr lang="en-US" b="1" dirty="0"/>
              <a:t>Function</a:t>
            </a:r>
          </a:p>
          <a:p>
            <a:pPr lvl="1"/>
            <a:r>
              <a:rPr lang="en-US" sz="2800" dirty="0"/>
              <a:t>Carry oxygen from the lungs to the tissues</a:t>
            </a:r>
          </a:p>
          <a:p>
            <a:pPr lvl="1"/>
            <a:r>
              <a:rPr lang="en-US" sz="2800" dirty="0"/>
              <a:t>Remove CO</a:t>
            </a:r>
            <a:r>
              <a:rPr lang="en-US" sz="2800" baseline="-25000" dirty="0"/>
              <a:t>2</a:t>
            </a:r>
          </a:p>
          <a:p>
            <a:pPr lvl="1"/>
            <a:r>
              <a:rPr lang="en-US" sz="2800" dirty="0"/>
              <a:t>Buffering action, maintains blood pH as it changes from </a:t>
            </a:r>
            <a:r>
              <a:rPr lang="en-US" sz="2800" dirty="0" err="1"/>
              <a:t>oxyhemoglobin</a:t>
            </a:r>
            <a:r>
              <a:rPr lang="en-US" sz="2800" dirty="0"/>
              <a:t> (carrying O</a:t>
            </a:r>
            <a:r>
              <a:rPr lang="en-US" sz="2800" baseline="-28000" dirty="0"/>
              <a:t>2</a:t>
            </a:r>
            <a:r>
              <a:rPr lang="en-US" sz="2800" dirty="0"/>
              <a:t>) to </a:t>
            </a:r>
            <a:r>
              <a:rPr lang="en-US" sz="2800" dirty="0" err="1"/>
              <a:t>deoxyhemoglobin</a:t>
            </a:r>
            <a:r>
              <a:rPr lang="en-US" sz="2800" dirty="0"/>
              <a:t> ( without O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</a:p>
          <a:p>
            <a:pPr lvl="1"/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438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HEMOGLOBINOPATHIES: ABNORMAL HEMOGLOBIN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Sickle cell anemia (</a:t>
            </a:r>
            <a:r>
              <a:rPr lang="en-US" b="1" dirty="0" err="1" smtClean="0"/>
              <a:t>Hb</a:t>
            </a:r>
            <a:r>
              <a:rPr lang="en-US" b="1" dirty="0" smtClean="0"/>
              <a:t> S disease):</a:t>
            </a:r>
          </a:p>
          <a:p>
            <a:pPr lvl="1"/>
            <a:r>
              <a:rPr lang="en-US" sz="2800" dirty="0" smtClean="0"/>
              <a:t>Genetic disorder</a:t>
            </a:r>
          </a:p>
          <a:p>
            <a:pPr lvl="1"/>
            <a:r>
              <a:rPr lang="en-US" sz="2800" dirty="0" smtClean="0"/>
              <a:t>Mutation in </a:t>
            </a:r>
            <a:r>
              <a:rPr lang="el-GR" sz="2800" b="1" dirty="0" smtClean="0"/>
              <a:t>β</a:t>
            </a:r>
            <a:r>
              <a:rPr lang="en-US" sz="2800" b="1" dirty="0" smtClean="0"/>
              <a:t>-</a:t>
            </a:r>
            <a:r>
              <a:rPr lang="en-US" sz="2800" b="1" dirty="0" err="1" smtClean="0"/>
              <a:t>globin</a:t>
            </a:r>
            <a:r>
              <a:rPr lang="en-US" sz="2800" b="1" dirty="0" smtClean="0"/>
              <a:t>  </a:t>
            </a:r>
          </a:p>
          <a:p>
            <a:pPr lvl="2"/>
            <a:r>
              <a:rPr lang="en-US" sz="2800" dirty="0" smtClean="0"/>
              <a:t>The mutation occurs in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position of </a:t>
            </a:r>
            <a:r>
              <a:rPr lang="el-GR" sz="2800" dirty="0" smtClean="0"/>
              <a:t>β</a:t>
            </a:r>
            <a:r>
              <a:rPr lang="en-US" sz="2800" dirty="0" smtClean="0"/>
              <a:t>-chain</a:t>
            </a:r>
          </a:p>
          <a:p>
            <a:pPr lvl="2"/>
            <a:r>
              <a:rPr lang="en-US" sz="2800" dirty="0" err="1" smtClean="0"/>
              <a:t>Glutamic</a:t>
            </a:r>
            <a:r>
              <a:rPr lang="en-US" sz="2800" dirty="0" smtClean="0"/>
              <a:t> acid is replaced by </a:t>
            </a:r>
            <a:r>
              <a:rPr lang="en-US" sz="2800" dirty="0" err="1" smtClean="0"/>
              <a:t>valine</a:t>
            </a:r>
            <a:endParaRPr lang="en-US" sz="2800" dirty="0" smtClean="0"/>
          </a:p>
          <a:p>
            <a:pPr lvl="1"/>
            <a:r>
              <a:rPr lang="en-US" dirty="0" smtClean="0"/>
              <a:t>RBCs assume sickle-shaped leading</a:t>
            </a:r>
          </a:p>
          <a:p>
            <a:pPr lvl="2"/>
            <a:r>
              <a:rPr lang="en-US" dirty="0" smtClean="0"/>
              <a:t>Fragile walls </a:t>
            </a:r>
          </a:p>
          <a:p>
            <a:pPr lvl="2"/>
            <a:r>
              <a:rPr lang="en-US" dirty="0" smtClean="0"/>
              <a:t>High rate of </a:t>
            </a:r>
            <a:r>
              <a:rPr lang="en-US" dirty="0" err="1" smtClean="0"/>
              <a:t>hemolysis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8591" r="6667" b="3575"/>
          <a:stretch>
            <a:fillRect/>
          </a:stretch>
        </p:blipFill>
        <p:spPr bwMode="auto">
          <a:xfrm>
            <a:off x="4430332" y="4391696"/>
            <a:ext cx="7929429" cy="246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67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HEMOGLOBINOPATHIES: ABNORMAL HEMOGLOBIN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Thalassemia:</a:t>
            </a:r>
          </a:p>
          <a:p>
            <a:pPr lvl="1"/>
            <a:r>
              <a:rPr lang="en-US" sz="2800" dirty="0" smtClean="0"/>
              <a:t>A group of genetic diseases </a:t>
            </a:r>
          </a:p>
          <a:p>
            <a:pPr lvl="1"/>
            <a:r>
              <a:rPr lang="en-US" sz="2800" b="1" dirty="0" smtClean="0"/>
              <a:t>Defect in the rate of synthesis </a:t>
            </a:r>
            <a:r>
              <a:rPr lang="en-US" sz="2800" dirty="0" smtClean="0"/>
              <a:t>of one or more of </a:t>
            </a:r>
            <a:r>
              <a:rPr lang="en-US" sz="2800" dirty="0" err="1" smtClean="0"/>
              <a:t>Hb</a:t>
            </a:r>
            <a:r>
              <a:rPr lang="en-US" sz="2800" dirty="0" smtClean="0"/>
              <a:t> chains, but the chains are </a:t>
            </a:r>
            <a:r>
              <a:rPr lang="en-US" sz="2800" b="1" dirty="0" smtClean="0"/>
              <a:t>structurally normal</a:t>
            </a:r>
            <a:r>
              <a:rPr lang="en-US" sz="2800" dirty="0" smtClean="0"/>
              <a:t>. </a:t>
            </a:r>
          </a:p>
          <a:p>
            <a:pPr lvl="1"/>
            <a:r>
              <a:rPr lang="en-US" sz="2800" dirty="0" smtClean="0"/>
              <a:t>This is due to a </a:t>
            </a:r>
            <a:r>
              <a:rPr lang="en-US" sz="2800" b="1" dirty="0" smtClean="0"/>
              <a:t>defect or absence of one or more of genes </a:t>
            </a:r>
            <a:r>
              <a:rPr lang="en-US" sz="2800" dirty="0" smtClean="0"/>
              <a:t>responsible for synthesis of </a:t>
            </a:r>
            <a:r>
              <a:rPr lang="el-GR" sz="2800" dirty="0" smtClean="0"/>
              <a:t>α</a:t>
            </a:r>
            <a:r>
              <a:rPr lang="en-US" sz="2800" dirty="0" smtClean="0"/>
              <a:t> or </a:t>
            </a:r>
            <a:r>
              <a:rPr lang="el-GR" sz="2800" dirty="0" smtClean="0"/>
              <a:t>β</a:t>
            </a:r>
            <a:r>
              <a:rPr lang="en-US" sz="2800" dirty="0" smtClean="0"/>
              <a:t> chains leading to </a:t>
            </a:r>
            <a:r>
              <a:rPr lang="en-US" sz="2800" b="1" dirty="0" smtClean="0"/>
              <a:t>premature death of RBCs.</a:t>
            </a:r>
          </a:p>
          <a:p>
            <a:r>
              <a:rPr lang="en-US" b="1" dirty="0" err="1" smtClean="0"/>
              <a:t>Hydrops</a:t>
            </a:r>
            <a:r>
              <a:rPr lang="en-US" b="1" dirty="0" smtClean="0"/>
              <a:t> </a:t>
            </a:r>
            <a:r>
              <a:rPr lang="en-US" b="1" dirty="0" err="1" smtClean="0"/>
              <a:t>fetalis</a:t>
            </a:r>
            <a:r>
              <a:rPr lang="en-US" b="1" dirty="0" smtClean="0"/>
              <a:t>: </a:t>
            </a:r>
          </a:p>
          <a:p>
            <a:pPr lvl="1"/>
            <a:r>
              <a:rPr lang="en-US" sz="2800" dirty="0" smtClean="0"/>
              <a:t>When </a:t>
            </a:r>
            <a:r>
              <a:rPr lang="en-US" sz="2800" dirty="0" smtClean="0"/>
              <a:t>all</a:t>
            </a:r>
            <a:r>
              <a:rPr lang="en-US" sz="2800" b="1" dirty="0" smtClean="0"/>
              <a:t> </a:t>
            </a:r>
            <a:r>
              <a:rPr lang="el-GR" sz="2800" b="1" dirty="0" smtClean="0"/>
              <a:t>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globin</a:t>
            </a:r>
            <a:r>
              <a:rPr lang="en-US" sz="2800" b="1" dirty="0" smtClean="0"/>
              <a:t> genes are defective. </a:t>
            </a:r>
          </a:p>
          <a:p>
            <a:pPr lvl="1"/>
            <a:r>
              <a:rPr lang="en-US" sz="2800" dirty="0" smtClean="0"/>
              <a:t>Causes fetal death because </a:t>
            </a:r>
            <a:r>
              <a:rPr lang="el-GR" sz="2800" dirty="0" smtClean="0"/>
              <a:t>α</a:t>
            </a:r>
            <a:r>
              <a:rPr lang="en-US" sz="2800" dirty="0" smtClean="0"/>
              <a:t> </a:t>
            </a:r>
            <a:r>
              <a:rPr lang="en-US" sz="2800" dirty="0" err="1" smtClean="0"/>
              <a:t>globin</a:t>
            </a:r>
            <a:r>
              <a:rPr lang="en-US" sz="2800" dirty="0" smtClean="0"/>
              <a:t>  chains are required for synthesis of </a:t>
            </a:r>
            <a:r>
              <a:rPr lang="en-US" sz="2800" dirty="0" err="1" smtClean="0"/>
              <a:t>Hb</a:t>
            </a:r>
            <a:r>
              <a:rPr lang="en-US" sz="2800" dirty="0" smtClean="0"/>
              <a:t> F.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21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NON-FUNCTIONAL HEMOGLOBIN'S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27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err="1"/>
              <a:t>Carboxyhemoglobin</a:t>
            </a:r>
            <a:endParaRPr lang="en-US" b="1" dirty="0"/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Oxygen molecules bound to </a:t>
            </a:r>
            <a:r>
              <a:rPr lang="en-US" sz="2800" b="1" dirty="0" err="1"/>
              <a:t>heme</a:t>
            </a:r>
            <a:r>
              <a:rPr lang="en-US" sz="2800" b="1" dirty="0"/>
              <a:t> are replaced by carbon monoxide</a:t>
            </a:r>
            <a:r>
              <a:rPr lang="en-US" sz="2800" dirty="0"/>
              <a:t>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Slightly increased levels of </a:t>
            </a:r>
            <a:r>
              <a:rPr lang="en-US" sz="2800" dirty="0" err="1"/>
              <a:t>carboxyhemoglobin</a:t>
            </a:r>
            <a:r>
              <a:rPr lang="en-US" sz="2800" dirty="0"/>
              <a:t> are present in heavy smokers and as a result of environmental pollution.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Can revert to </a:t>
            </a:r>
            <a:r>
              <a:rPr lang="en-US" sz="2800" dirty="0" err="1"/>
              <a:t>oxyhemoglobin</a:t>
            </a:r>
            <a:r>
              <a:rPr lang="en-US" sz="2800" dirty="0"/>
              <a:t>.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err="1"/>
              <a:t>Methemoglobin</a:t>
            </a:r>
            <a:endParaRPr lang="en-US" b="1" dirty="0"/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Iron in the hemoglobin molecule is in the ferric (Fe</a:t>
            </a:r>
            <a:r>
              <a:rPr lang="en-US" sz="2800" b="1" baseline="30000" dirty="0"/>
              <a:t>3</a:t>
            </a:r>
            <a:r>
              <a:rPr lang="en-US" sz="2800" b="1" dirty="0"/>
              <a:t>) state instead of the ferrous (Fe</a:t>
            </a:r>
            <a:r>
              <a:rPr lang="en-US" sz="2800" b="1" baseline="30000" dirty="0"/>
              <a:t>2</a:t>
            </a:r>
            <a:r>
              <a:rPr lang="en-US" sz="2800" b="1" dirty="0"/>
              <a:t>) state. 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Incapable of combining with oxygen.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Can occur as a result of strong oxidative drugs or to an enzyme </a:t>
            </a:r>
            <a:r>
              <a:rPr lang="en-US" sz="2800" dirty="0" smtClean="0"/>
              <a:t>deficiency.</a:t>
            </a:r>
            <a:endParaRPr lang="en-US" sz="2800" dirty="0"/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Can revert to </a:t>
            </a:r>
            <a:r>
              <a:rPr lang="en-US" sz="2800" dirty="0" err="1"/>
              <a:t>oxyhemoglobin</a:t>
            </a:r>
            <a:endParaRPr lang="en-US" sz="2800" dirty="0"/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err="1"/>
              <a:t>Sulfhemoglobin</a:t>
            </a:r>
            <a:endParaRPr lang="en-US" b="1" dirty="0"/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Hemoglobin molecule contains sulfur.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Caused by certain sulfur-containing drugs or chronic constipation.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Cannot</a:t>
            </a:r>
            <a:r>
              <a:rPr lang="en-US" sz="2800" dirty="0"/>
              <a:t> revert to </a:t>
            </a:r>
            <a:r>
              <a:rPr lang="en-US" sz="2800" dirty="0" err="1"/>
              <a:t>oxyhemoglobin</a:t>
            </a:r>
            <a:r>
              <a:rPr lang="en-US" sz="2800" dirty="0"/>
              <a:t> and may cause death.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90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CELL INDICES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err="1"/>
              <a:t>Hematocrit</a:t>
            </a:r>
            <a:r>
              <a:rPr lang="en-US" b="1" dirty="0"/>
              <a:t> (HCT)</a:t>
            </a:r>
            <a:r>
              <a:rPr lang="en-US" dirty="0"/>
              <a:t> is the percent of a volume of whole blood occupied by intact red blood cells. Measured in percent.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women: 36 - 46%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men: 41 - 53%</a:t>
            </a:r>
          </a:p>
          <a:p>
            <a:pPr>
              <a:lnSpc>
                <a:spcPct val="100000"/>
              </a:lnSpc>
            </a:pPr>
            <a:r>
              <a:rPr lang="en-US" b="1" dirty="0"/>
              <a:t>Hemoglobin (HGB)</a:t>
            </a:r>
            <a:r>
              <a:rPr lang="en-US" dirty="0"/>
              <a:t> measures the concentration of hemoglobin expressed as grams of hemoglobin per deciliter (100 ml) of whole blood.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women: 12 - 16 g/</a:t>
            </a:r>
            <a:r>
              <a:rPr lang="en-US" sz="2800" dirty="0" err="1"/>
              <a:t>dL</a:t>
            </a:r>
            <a:endParaRPr lang="en-US" sz="2800" dirty="0"/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men: 13.5 - 17.5 g/</a:t>
            </a:r>
            <a:r>
              <a:rPr lang="en-US" sz="2800" dirty="0" err="1"/>
              <a:t>dL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CENTRIFUGATION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Spinning at an angle</a:t>
            </a:r>
          </a:p>
          <a:p>
            <a:pPr lvl="1"/>
            <a:r>
              <a:rPr lang="en-US" sz="2800" dirty="0"/>
              <a:t>Centrifugal force separates the blood elements</a:t>
            </a:r>
          </a:p>
          <a:p>
            <a:pPr lvl="1"/>
            <a:r>
              <a:rPr lang="en-US" sz="2800" dirty="0"/>
              <a:t>Three layers</a:t>
            </a:r>
          </a:p>
          <a:p>
            <a:pPr lvl="2"/>
            <a:r>
              <a:rPr lang="en-US" sz="2800" dirty="0"/>
              <a:t>Plasma layer</a:t>
            </a:r>
          </a:p>
          <a:p>
            <a:pPr lvl="2"/>
            <a:r>
              <a:rPr lang="en-US" sz="2800" dirty="0"/>
              <a:t>Buffy coat (leucocytes)</a:t>
            </a:r>
          </a:p>
          <a:p>
            <a:pPr lvl="2"/>
            <a:r>
              <a:rPr lang="en-US" sz="2800" dirty="0"/>
              <a:t>Erythrocyte layer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83" y="2743200"/>
            <a:ext cx="6433691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CELL INDICES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RBC count</a:t>
            </a:r>
            <a:r>
              <a:rPr lang="en-US" dirty="0"/>
              <a:t> is the number of red blood cells per microliter of whole blood. Measured in millions of RBCs per microliter of whole blood.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women: 4.0 - 5.2 x10</a:t>
            </a:r>
            <a:r>
              <a:rPr lang="en-US" sz="2800" baseline="30000" dirty="0"/>
              <a:t>6</a:t>
            </a:r>
            <a:r>
              <a:rPr lang="en-US" sz="2800" dirty="0"/>
              <a:t>/mm</a:t>
            </a:r>
            <a:r>
              <a:rPr lang="en-US" sz="2800" baseline="30000" dirty="0"/>
              <a:t>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Normal range for men: 4.5 - 5.9 x10</a:t>
            </a:r>
            <a:r>
              <a:rPr lang="en-US" sz="2800" baseline="30000" dirty="0"/>
              <a:t>6</a:t>
            </a:r>
            <a:r>
              <a:rPr lang="en-US" sz="2800" dirty="0"/>
              <a:t>/mm</a:t>
            </a:r>
            <a:r>
              <a:rPr lang="en-US" sz="2800" baseline="30000" dirty="0"/>
              <a:t>3</a:t>
            </a:r>
            <a:endParaRPr lang="en-US" sz="2800" dirty="0"/>
          </a:p>
          <a:p>
            <a:r>
              <a:rPr lang="en-US" b="1" dirty="0"/>
              <a:t>Mean Corpuscular Volume (MCV)</a:t>
            </a:r>
            <a:r>
              <a:rPr lang="en-US" dirty="0"/>
              <a:t> is the average size of red blood cells.</a:t>
            </a:r>
          </a:p>
          <a:p>
            <a:pPr lvl="1"/>
            <a:r>
              <a:rPr lang="en-US" sz="2800" dirty="0"/>
              <a:t>Normal range: 80-100 </a:t>
            </a:r>
            <a:r>
              <a:rPr lang="en-US" sz="2800" dirty="0" err="1" smtClean="0"/>
              <a:t>fL</a:t>
            </a:r>
            <a:r>
              <a:rPr lang="en-US" sz="2800" dirty="0" smtClean="0"/>
              <a:t> (</a:t>
            </a:r>
            <a:r>
              <a:rPr lang="en-US" sz="2800" dirty="0" err="1" smtClean="0"/>
              <a:t>femtolitre</a:t>
            </a:r>
            <a:r>
              <a:rPr lang="en-US" sz="2800" dirty="0" smtClean="0"/>
              <a:t>)</a:t>
            </a:r>
            <a:endParaRPr lang="en-US" sz="2800" dirty="0"/>
          </a:p>
          <a:p>
            <a:pPr lvl="1"/>
            <a:r>
              <a:rPr lang="en-US" sz="2800" dirty="0"/>
              <a:t>Low = “</a:t>
            </a:r>
            <a:r>
              <a:rPr lang="en-US" sz="2800" b="1" dirty="0"/>
              <a:t>microcytic</a:t>
            </a:r>
            <a:r>
              <a:rPr lang="en-US" sz="2800" dirty="0"/>
              <a:t>” (“too small”)  </a:t>
            </a:r>
            <a:r>
              <a:rPr lang="en-US" sz="2800" dirty="0" smtClean="0"/>
              <a:t> High </a:t>
            </a:r>
            <a:r>
              <a:rPr lang="en-US" sz="2800" dirty="0"/>
              <a:t>= “</a:t>
            </a:r>
            <a:r>
              <a:rPr lang="en-US" sz="2800" b="1" dirty="0"/>
              <a:t>macrocytic</a:t>
            </a:r>
            <a:r>
              <a:rPr lang="en-US" sz="2800" dirty="0"/>
              <a:t>” (“too big”)</a:t>
            </a:r>
          </a:p>
          <a:p>
            <a:pPr lvl="1">
              <a:buNone/>
            </a:pPr>
            <a:r>
              <a:rPr lang="en-US" sz="2800" dirty="0"/>
              <a:t>				Normal = “</a:t>
            </a:r>
            <a:r>
              <a:rPr lang="en-US" sz="2800" b="1" dirty="0"/>
              <a:t>normocytic</a:t>
            </a:r>
            <a:r>
              <a:rPr lang="en-US" sz="2800" dirty="0"/>
              <a:t>” (“just right”)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27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CELL INDICES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Red </a:t>
            </a:r>
            <a:r>
              <a:rPr lang="en-US" b="1" dirty="0"/>
              <a:t>Cell Distribution Width (RDW)</a:t>
            </a:r>
            <a:r>
              <a:rPr lang="en-US" dirty="0"/>
              <a:t> measures the variability in the size of red blood cells. 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Normal range: 11.5-14.5%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On a peripheral blood smear, high RDW is described as “</a:t>
            </a:r>
            <a:r>
              <a:rPr lang="en-US" sz="2800" b="1" dirty="0" err="1"/>
              <a:t>anisocytosis</a:t>
            </a:r>
            <a:r>
              <a:rPr lang="en-US" sz="2800" dirty="0"/>
              <a:t>”</a:t>
            </a:r>
            <a:endParaRPr lang="en-US" sz="2800" b="1" dirty="0" smtClean="0"/>
          </a:p>
          <a:p>
            <a:pPr>
              <a:lnSpc>
                <a:spcPct val="90000"/>
              </a:lnSpc>
            </a:pPr>
            <a:r>
              <a:rPr lang="en-US" b="1" dirty="0"/>
              <a:t>Mean Corpuscular Hemoglobin (MCH)</a:t>
            </a:r>
            <a:r>
              <a:rPr lang="en-US" dirty="0"/>
              <a:t> is the amount of hemoglobin in an average red blood cell.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Normal range: 26-34 </a:t>
            </a:r>
            <a:r>
              <a:rPr lang="en-US" sz="2800" dirty="0" err="1" smtClean="0"/>
              <a:t>pg</a:t>
            </a:r>
            <a:r>
              <a:rPr lang="en-US" sz="2800" dirty="0" smtClean="0"/>
              <a:t>/cell (</a:t>
            </a:r>
            <a:r>
              <a:rPr lang="en-US" sz="2800" dirty="0" err="1" smtClean="0"/>
              <a:t>picograms</a:t>
            </a:r>
            <a:r>
              <a:rPr lang="en-US" sz="2800" dirty="0" smtClean="0"/>
              <a:t>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b="1" dirty="0"/>
              <a:t>Mean Corpuscular Hemoglobin Concentration (MCHC)</a:t>
            </a:r>
            <a:r>
              <a:rPr lang="en-US" dirty="0"/>
              <a:t> is the average concentration of hemoglobin in an average RBC.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Normal range: 31-37 g/</a:t>
            </a:r>
            <a:r>
              <a:rPr lang="en-US" sz="2800" dirty="0" err="1"/>
              <a:t>dL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800" dirty="0"/>
              <a:t>“</a:t>
            </a:r>
            <a:r>
              <a:rPr lang="en-US" sz="2800" b="1" dirty="0" err="1"/>
              <a:t>Hypochromic</a:t>
            </a:r>
            <a:r>
              <a:rPr lang="en-US" sz="2800" dirty="0"/>
              <a:t>” = “too pale”	“</a:t>
            </a:r>
            <a:r>
              <a:rPr lang="en-US" sz="2800" b="1" dirty="0" err="1"/>
              <a:t>Normochromic</a:t>
            </a:r>
            <a:r>
              <a:rPr lang="en-US" sz="2800" dirty="0"/>
              <a:t>” = “just right”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CELL INDICES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Mean Corpuscular Volume (MCV)</a:t>
            </a:r>
            <a:r>
              <a:rPr lang="en-US" dirty="0" smtClean="0"/>
              <a:t> is the average size of red blood cells.</a:t>
            </a:r>
          </a:p>
          <a:p>
            <a:pPr lvl="1"/>
            <a:r>
              <a:rPr lang="en-US" sz="2800" b="1" dirty="0"/>
              <a:t>If anemia is present, MCV is a useful tool to guide further testing</a:t>
            </a:r>
          </a:p>
          <a:p>
            <a:pPr lvl="1"/>
            <a:r>
              <a:rPr lang="en-US" sz="2800" dirty="0"/>
              <a:t>If anemia is not present, MCV is of little value:</a:t>
            </a:r>
          </a:p>
          <a:p>
            <a:pPr lvl="2"/>
            <a:r>
              <a:rPr lang="en-US" sz="2800" dirty="0"/>
              <a:t>Low MCV without anemia </a:t>
            </a:r>
            <a:r>
              <a:rPr lang="en-US" sz="2800" b="1" dirty="0"/>
              <a:t>suggests </a:t>
            </a:r>
            <a:r>
              <a:rPr lang="en-US" sz="2800" b="1" dirty="0" err="1"/>
              <a:t>thalassemia</a:t>
            </a:r>
            <a:r>
              <a:rPr lang="en-US" sz="2800" b="1" dirty="0"/>
              <a:t> </a:t>
            </a:r>
            <a:r>
              <a:rPr lang="en-US" sz="2800" dirty="0"/>
              <a:t>minor (trait)</a:t>
            </a:r>
          </a:p>
          <a:p>
            <a:pPr lvl="2"/>
            <a:r>
              <a:rPr lang="en-US" sz="2800" dirty="0"/>
              <a:t>High MCV without anemia can be caused by certain medications (</a:t>
            </a:r>
            <a:r>
              <a:rPr lang="en-US" sz="2800" dirty="0" err="1"/>
              <a:t>Dilantin</a:t>
            </a:r>
            <a:r>
              <a:rPr lang="en-US" sz="2800" dirty="0"/>
              <a:t>, oral contraceptives, </a:t>
            </a:r>
            <a:r>
              <a:rPr lang="en-US" sz="2800" dirty="0" err="1"/>
              <a:t>methotrexate</a:t>
            </a:r>
            <a:r>
              <a:rPr lang="en-US" sz="2800" dirty="0"/>
              <a:t>) and is a “soft” marker of possible alcohol overuse</a:t>
            </a:r>
          </a:p>
          <a:p>
            <a:r>
              <a:rPr lang="en-US" b="1" dirty="0" smtClean="0"/>
              <a:t>Red Cell Distribution Width (RDW)</a:t>
            </a:r>
            <a:r>
              <a:rPr lang="en-US" dirty="0" smtClean="0"/>
              <a:t> measures the variability in the size of red blood cells. </a:t>
            </a:r>
          </a:p>
          <a:p>
            <a:pPr lvl="1"/>
            <a:r>
              <a:rPr lang="en-US" sz="2800" b="1" dirty="0"/>
              <a:t>Not useful in the absence of anemia</a:t>
            </a:r>
            <a:endParaRPr lang="en-US" sz="28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7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BLOOD GROUPS: ABO BLOOD GROUPING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Blood group antigens are actually sugars attached to the red blood cell.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Antigens are “built” onto the red cell.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Individuals inherit a gene which codes for specific sugar(s) to be added to the red cell.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The type of sugar added determines the blood group.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19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LANDSTEINER’S RULE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Individual’s will form immune antibodies to ABO blood group antigens they do not possess.</a:t>
            </a:r>
          </a:p>
          <a:p>
            <a:r>
              <a:rPr lang="en-US" dirty="0" smtClean="0"/>
              <a:t>Substances are present in nature which are so similar to blood group antigens which result in the constant production of antibodies to blood group antigens they do not possess.</a:t>
            </a:r>
          </a:p>
          <a:p>
            <a:r>
              <a:rPr lang="en-US" dirty="0" smtClean="0"/>
              <a:t>Critical for understanding compatibility between ABO blood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0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ANTIBODY CLINICAL SIGNIFICANCE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Immunizations are frequently done to protect us from disease.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Hepatitis B immunization.</a:t>
            </a:r>
          </a:p>
          <a:p>
            <a:pPr lvl="2">
              <a:lnSpc>
                <a:spcPct val="80000"/>
              </a:lnSpc>
            </a:pPr>
            <a:r>
              <a:rPr lang="en-US" sz="2800" dirty="0"/>
              <a:t>Actual bits of hepatitis virus injected.</a:t>
            </a:r>
          </a:p>
          <a:p>
            <a:pPr lvl="2">
              <a:lnSpc>
                <a:spcPct val="80000"/>
              </a:lnSpc>
            </a:pPr>
            <a:r>
              <a:rPr lang="en-US" sz="2800" dirty="0"/>
              <a:t>Body recognizes as foreign and produces an immune antibody.</a:t>
            </a:r>
          </a:p>
          <a:p>
            <a:pPr lvl="2">
              <a:lnSpc>
                <a:spcPct val="80000"/>
              </a:lnSpc>
            </a:pPr>
            <a:r>
              <a:rPr lang="en-US" sz="2800" dirty="0"/>
              <a:t>Subsequent exposure to real Hepatitis B virus will result in destruction of the virus by immune antibodies.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ABO antibodies are immune and will </a:t>
            </a:r>
            <a:r>
              <a:rPr lang="en-US" b="1" dirty="0" smtClean="0"/>
              <a:t>result in destroying incompatible cells which may result in the death of the recipient.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50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group antigens are “</a:t>
            </a:r>
            <a:r>
              <a:rPr lang="en-US" b="1" dirty="0" err="1" smtClean="0"/>
              <a:t>codominant</a:t>
            </a:r>
            <a:r>
              <a:rPr lang="en-US" dirty="0" smtClean="0"/>
              <a:t>”, if the gene is inherited, it will be expressed.</a:t>
            </a:r>
          </a:p>
          <a:p>
            <a:r>
              <a:rPr lang="en-US" dirty="0" smtClean="0"/>
              <a:t>Some aberrant genotypes do occur but due to the rarity will not be discussed.</a:t>
            </a:r>
          </a:p>
          <a:p>
            <a:r>
              <a:rPr lang="en-US" dirty="0" smtClean="0"/>
              <a:t>Understanding of basic inheritance important.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57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Two genes inherited, one from each parent.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Individual who is A or B may be </a:t>
            </a:r>
            <a:r>
              <a:rPr lang="en-US" b="1" dirty="0" smtClean="0"/>
              <a:t>homozygous or heterozygous </a:t>
            </a:r>
            <a:r>
              <a:rPr lang="en-US" dirty="0" smtClean="0"/>
              <a:t>for the antigen.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Heterozygous: AO or BO</a:t>
            </a:r>
          </a:p>
          <a:p>
            <a:pPr>
              <a:lnSpc>
                <a:spcPct val="80000"/>
              </a:lnSpc>
            </a:pPr>
            <a:r>
              <a:rPr lang="en-US" b="1" dirty="0" smtClean="0"/>
              <a:t>Homozygous:  AA or BB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Phenotype is the actual expression of the genotype, </a:t>
            </a:r>
            <a:r>
              <a:rPr lang="en-US" dirty="0" err="1" smtClean="0"/>
              <a:t>ie</a:t>
            </a:r>
            <a:r>
              <a:rPr lang="en-US" dirty="0" smtClean="0"/>
              <a:t>, group 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Genotype are the actual inherited genes which can only be determined by family studies, </a:t>
            </a:r>
            <a:r>
              <a:rPr lang="en-US" dirty="0" err="1" smtClean="0"/>
              <a:t>ie</a:t>
            </a:r>
            <a:r>
              <a:rPr lang="en-US" dirty="0" smtClean="0"/>
              <a:t>, AO.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90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EXAMPLES</a:t>
            </a:r>
          </a:p>
        </p:txBody>
      </p:sp>
      <p:graphicFrame>
        <p:nvGraphicFramePr>
          <p:cNvPr id="67620" name="Group 3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3" cy="4282442"/>
        </p:xfrm>
        <a:graphic>
          <a:graphicData uri="http://schemas.openxmlformats.org/drawingml/2006/table">
            <a:tbl>
              <a:tblPr/>
              <a:tblGrid>
                <a:gridCol w="3505201"/>
                <a:gridCol w="3505201"/>
                <a:gridCol w="3505201"/>
              </a:tblGrid>
              <a:tr h="1044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Mom</a:t>
                      </a:r>
                    </a:p>
                  </a:txBody>
                  <a:tcPr marL="135685" marR="13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Dad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Offspring Blood Group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4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AA</a:t>
                      </a:r>
                    </a:p>
                  </a:txBody>
                  <a:tcPr marL="135685" marR="13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BB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 AB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</a:t>
                      </a:r>
                    </a:p>
                  </a:txBody>
                  <a:tcPr marL="135685" marR="13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50% each of B or 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4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OO</a:t>
                      </a:r>
                    </a:p>
                  </a:txBody>
                  <a:tcPr marL="135685" marR="13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 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4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OO</a:t>
                      </a:r>
                    </a:p>
                  </a:txBody>
                  <a:tcPr marL="135685" marR="13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50% each of A or O</a:t>
                      </a:r>
                    </a:p>
                  </a:txBody>
                  <a:tcPr marL="135685" marR="13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FORMED ELEMENTS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Blood cells</a:t>
            </a:r>
          </a:p>
          <a:p>
            <a:pPr lvl="1"/>
            <a:r>
              <a:rPr lang="en-US" altLang="en-US" sz="2800" b="1" dirty="0" smtClean="0"/>
              <a:t>Erythrocytes, leukocytes, and platelets</a:t>
            </a:r>
          </a:p>
          <a:p>
            <a:r>
              <a:rPr lang="en-US" altLang="en-US" dirty="0" smtClean="0"/>
              <a:t>Staining of blood cells</a:t>
            </a:r>
          </a:p>
          <a:p>
            <a:pPr lvl="1"/>
            <a:r>
              <a:rPr lang="en-US" altLang="en-US" sz="2800" dirty="0" smtClean="0"/>
              <a:t>Acidic dye – eosin – stains pink</a:t>
            </a:r>
          </a:p>
          <a:p>
            <a:pPr lvl="1"/>
            <a:r>
              <a:rPr lang="en-US" altLang="en-US" sz="2800" dirty="0" smtClean="0"/>
              <a:t>Basic dye – methylene blue – stains blue and purple</a:t>
            </a:r>
          </a:p>
        </p:txBody>
      </p:sp>
    </p:spTree>
    <p:extLst>
      <p:ext uri="{BB962C8B-B14F-4D97-AF65-F5344CB8AC3E}">
        <p14:creationId xmlns:p14="http://schemas.microsoft.com/office/powerpoint/2010/main" val="577242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GROUP O</a:t>
            </a:r>
          </a:p>
        </p:txBody>
      </p:sp>
      <p:pic>
        <p:nvPicPr>
          <p:cNvPr id="13317" name="Picture 7" descr="group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4761" y="3379259"/>
            <a:ext cx="2466426" cy="3278931"/>
          </a:xfrm>
          <a:noFill/>
        </p:spPr>
      </p:pic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05000"/>
            <a:ext cx="9864725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Approximately 45% of the population is group O.</a:t>
            </a:r>
          </a:p>
          <a:p>
            <a:pPr eaLnBrk="1" hangingPunct="1"/>
            <a:r>
              <a:rPr lang="en-US" b="1" dirty="0"/>
              <a:t>No A or B antigens present</a:t>
            </a:r>
            <a:r>
              <a:rPr lang="en-US" dirty="0"/>
              <a:t>, think of as “0” antigens present.</a:t>
            </a:r>
          </a:p>
          <a:p>
            <a:pPr eaLnBrk="1" hangingPunct="1"/>
            <a:r>
              <a:rPr lang="en-US" dirty="0"/>
              <a:t>These individuals form potent anti-A and anti-B antibodies which circulate in the blood plasma at all times</a:t>
            </a:r>
            <a:r>
              <a:rPr lang="en-US" dirty="0" smtClean="0"/>
              <a:t>.</a:t>
            </a:r>
          </a:p>
          <a:p>
            <a:r>
              <a:rPr lang="en-US" b="1" dirty="0"/>
              <a:t>Universal Donors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GROUP A</a:t>
            </a:r>
          </a:p>
        </p:txBody>
      </p:sp>
      <p:pic>
        <p:nvPicPr>
          <p:cNvPr id="14340" name="Picture 7" descr="group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345" y="3528812"/>
            <a:ext cx="3039415" cy="2846230"/>
          </a:xfrm>
          <a:noFill/>
        </p:spPr>
      </p:pic>
      <p:sp>
        <p:nvSpPr>
          <p:cNvPr id="1433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05000"/>
            <a:ext cx="10504488" cy="4038600"/>
          </a:xfrm>
        </p:spPr>
        <p:txBody>
          <a:bodyPr/>
          <a:lstStyle/>
          <a:p>
            <a:pPr eaLnBrk="1" hangingPunct="1"/>
            <a:r>
              <a:rPr lang="en-US" dirty="0"/>
              <a:t>Approximately 40% of the population is group A.</a:t>
            </a:r>
          </a:p>
          <a:p>
            <a:pPr eaLnBrk="1" hangingPunct="1"/>
            <a:r>
              <a:rPr lang="en-US" b="1" dirty="0"/>
              <a:t>No B antigens present.</a:t>
            </a:r>
          </a:p>
          <a:p>
            <a:pPr eaLnBrk="1" hangingPunct="1"/>
            <a:r>
              <a:rPr lang="en-US" dirty="0"/>
              <a:t>These individuals form potent anti-B antibodies which circulate in the blood plasma at all times.</a:t>
            </a:r>
          </a:p>
          <a:p>
            <a:pPr eaLnBrk="1" hangingPunct="1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9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GROUP B</a:t>
            </a:r>
          </a:p>
        </p:txBody>
      </p:sp>
      <p:pic>
        <p:nvPicPr>
          <p:cNvPr id="15365" name="Picture 9" descr="groupB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4750" y="3490175"/>
            <a:ext cx="3116688" cy="2667737"/>
          </a:xfrm>
          <a:noFill/>
        </p:spPr>
      </p:pic>
      <p:sp>
        <p:nvSpPr>
          <p:cNvPr id="1536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05000"/>
            <a:ext cx="10239375" cy="4038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Approximately 11% of the population is group B.</a:t>
            </a:r>
          </a:p>
          <a:p>
            <a:pPr eaLnBrk="1" hangingPunct="1"/>
            <a:r>
              <a:rPr lang="en-US" b="1" dirty="0"/>
              <a:t>No A antigens present.</a:t>
            </a:r>
          </a:p>
          <a:p>
            <a:pPr eaLnBrk="1" hangingPunct="1"/>
            <a:r>
              <a:rPr lang="en-US" dirty="0"/>
              <a:t>These individuals form potent anti-A antibodies which circulate in the blood plasma at all times.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GROUP AB</a:t>
            </a:r>
          </a:p>
        </p:txBody>
      </p:sp>
      <p:pic>
        <p:nvPicPr>
          <p:cNvPr id="16389" name="Picture 9" descr="groupAB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717" y="3400024"/>
            <a:ext cx="2957245" cy="3001440"/>
          </a:xfrm>
          <a:noFill/>
        </p:spPr>
      </p:pic>
      <p:sp>
        <p:nvSpPr>
          <p:cNvPr id="1638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05000"/>
            <a:ext cx="10748963" cy="4038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Approximately 4% of the population is group AB.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/>
              <a:t>Both A and B antigens present.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These individuals possess </a:t>
            </a:r>
            <a:r>
              <a:rPr lang="en-US" b="1" dirty="0"/>
              <a:t>no ABO antibodies</a:t>
            </a:r>
            <a:r>
              <a:rPr lang="en-US" b="1" dirty="0" smtClean="0"/>
              <a:t>.</a:t>
            </a:r>
          </a:p>
          <a:p>
            <a:r>
              <a:rPr lang="en-US" b="1" dirty="0"/>
              <a:t>Universal Recipients</a:t>
            </a: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HEMOLYSIS</a:t>
            </a:r>
          </a:p>
        </p:txBody>
      </p:sp>
      <p:pic>
        <p:nvPicPr>
          <p:cNvPr id="17412" name="Picture 7" descr="hemolysi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409" y="3828893"/>
            <a:ext cx="6173606" cy="2070572"/>
          </a:xfrm>
          <a:noFill/>
        </p:spPr>
      </p:pic>
      <p:sp>
        <p:nvSpPr>
          <p:cNvPr id="17411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05000"/>
            <a:ext cx="10261600" cy="219075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If an individual is transfused with </a:t>
            </a:r>
            <a:r>
              <a:rPr lang="en-US" b="1" dirty="0"/>
              <a:t>an incompatible blood group destruction of the red blood cells will occur.</a:t>
            </a:r>
          </a:p>
          <a:p>
            <a:pPr eaLnBrk="1" hangingPunct="1"/>
            <a:r>
              <a:rPr lang="en-US" dirty="0"/>
              <a:t>This may result in the </a:t>
            </a:r>
            <a:r>
              <a:rPr lang="en-US" b="1" dirty="0"/>
              <a:t>death of the recipient.</a:t>
            </a:r>
          </a:p>
        </p:txBody>
      </p:sp>
    </p:spTree>
    <p:extLst>
      <p:ext uri="{BB962C8B-B14F-4D97-AF65-F5344CB8AC3E}">
        <p14:creationId xmlns:p14="http://schemas.microsoft.com/office/powerpoint/2010/main" val="29454267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Rh (D) ANTIGEN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Rh </a:t>
            </a:r>
            <a:r>
              <a:rPr lang="en-US" b="1" dirty="0" smtClean="0"/>
              <a:t>refers to the presence or absence of the D antigen on the red blood cell.</a:t>
            </a:r>
          </a:p>
        </p:txBody>
      </p:sp>
    </p:spTree>
    <p:extLst>
      <p:ext uri="{BB962C8B-B14F-4D97-AF65-F5344CB8AC3E}">
        <p14:creationId xmlns:p14="http://schemas.microsoft.com/office/powerpoint/2010/main" val="3900443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Rh (D) ANTIGEN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Unlike the ABO blood group system, </a:t>
            </a:r>
            <a:r>
              <a:rPr lang="en-US" b="1" dirty="0"/>
              <a:t>individuals who lack the D antigen do not naturally make it.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/>
              <a:t>Production of antibody to D requires exposure to the antigen.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D antigen is very immunogenic, </a:t>
            </a:r>
            <a:r>
              <a:rPr lang="en-US" dirty="0" err="1"/>
              <a:t>ie</a:t>
            </a:r>
            <a:r>
              <a:rPr lang="en-US" dirty="0"/>
              <a:t>, individuals exposed to it will very likely make an antibody to it.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For this reason all individuals are typed for D, if negative must receive </a:t>
            </a:r>
            <a:r>
              <a:rPr lang="en-US" b="1" dirty="0"/>
              <a:t>Rh (D) negative blood.</a:t>
            </a:r>
          </a:p>
        </p:txBody>
      </p:sp>
    </p:spTree>
    <p:extLst>
      <p:ext uri="{BB962C8B-B14F-4D97-AF65-F5344CB8AC3E}">
        <p14:creationId xmlns:p14="http://schemas.microsoft.com/office/powerpoint/2010/main" val="40201526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Rh (D) ANTIGEN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The most important patient population to consider is </a:t>
            </a:r>
            <a:r>
              <a:rPr lang="en-US" b="1" dirty="0"/>
              <a:t>females of child-bearing age.</a:t>
            </a:r>
          </a:p>
          <a:p>
            <a:pPr eaLnBrk="1" hangingPunct="1"/>
            <a:r>
              <a:rPr lang="en-US" dirty="0"/>
              <a:t>If immunized to </a:t>
            </a:r>
            <a:r>
              <a:rPr lang="en-US" dirty="0" err="1"/>
              <a:t>Rh</a:t>
            </a:r>
            <a:r>
              <a:rPr lang="en-US" dirty="0"/>
              <a:t> (D) antigen the antibody can </a:t>
            </a:r>
            <a:r>
              <a:rPr lang="en-US" b="1" dirty="0"/>
              <a:t>cross the placenta and destroy </a:t>
            </a:r>
            <a:r>
              <a:rPr lang="en-US" b="1" dirty="0" err="1"/>
              <a:t>Rh</a:t>
            </a:r>
            <a:r>
              <a:rPr lang="en-US" b="1" dirty="0"/>
              <a:t> (D) positive fetal cells resulting in death.</a:t>
            </a:r>
          </a:p>
          <a:p>
            <a:pPr eaLnBrk="1" hangingPunct="1"/>
            <a:r>
              <a:rPr lang="en-US" dirty="0"/>
              <a:t>This is why </a:t>
            </a:r>
            <a:r>
              <a:rPr lang="en-US" b="1" dirty="0" err="1"/>
              <a:t>Rh</a:t>
            </a:r>
            <a:r>
              <a:rPr lang="en-US" b="1" dirty="0"/>
              <a:t> negative women are given </a:t>
            </a:r>
            <a:r>
              <a:rPr lang="en-US" b="1" dirty="0" err="1"/>
              <a:t>Rhogam</a:t>
            </a:r>
            <a:r>
              <a:rPr lang="en-US" b="1" dirty="0"/>
              <a:t> after birth of </a:t>
            </a:r>
            <a:r>
              <a:rPr lang="en-US" b="1" dirty="0" err="1"/>
              <a:t>Rh</a:t>
            </a:r>
            <a:r>
              <a:rPr lang="en-US" b="1" dirty="0"/>
              <a:t> positive baby.</a:t>
            </a:r>
          </a:p>
        </p:txBody>
      </p:sp>
    </p:spTree>
    <p:extLst>
      <p:ext uri="{BB962C8B-B14F-4D97-AF65-F5344CB8AC3E}">
        <p14:creationId xmlns:p14="http://schemas.microsoft.com/office/powerpoint/2010/main" val="1249644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kern="0" dirty="0" smtClean="0"/>
              <a:t>BLOOD TRANSFUSIONS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>
                <a:cs typeface="Times New Roman" pitchFamily="18" charset="0"/>
              </a:rPr>
              <a:t>A </a:t>
            </a:r>
            <a:r>
              <a:rPr lang="en-US" b="1" dirty="0" smtClean="0">
                <a:cs typeface="Times New Roman" pitchFamily="18" charset="0"/>
              </a:rPr>
              <a:t>blood transfusion is a procedure in which blood is given to a patient through an intravenous (IV) line in one of the blood vessels</a:t>
            </a:r>
            <a:r>
              <a:rPr lang="en-US" dirty="0" smtClean="0">
                <a:cs typeface="Times New Roman" pitchFamily="18" charset="0"/>
              </a:rPr>
              <a:t>. </a:t>
            </a:r>
          </a:p>
          <a:p>
            <a:pPr algn="just"/>
            <a:r>
              <a:rPr lang="en-US" dirty="0" smtClean="0">
                <a:cs typeface="Times New Roman" pitchFamily="18" charset="0"/>
              </a:rPr>
              <a:t>Blood transfusions are done to replace blood lost during surgery or a serious injury. </a:t>
            </a:r>
          </a:p>
          <a:p>
            <a:pPr algn="just"/>
            <a:r>
              <a:rPr lang="en-US" dirty="0" smtClean="0">
                <a:cs typeface="Times New Roman" pitchFamily="18" charset="0"/>
              </a:rPr>
              <a:t>A transfusion also may be done if a person’s body can't make blood properly because of an illness.</a:t>
            </a:r>
          </a:p>
          <a:p>
            <a:pPr marL="0" indent="0" algn="just">
              <a:buNone/>
            </a:pPr>
            <a:endParaRPr lang="en-US" dirty="0" smtClean="0">
              <a:cs typeface="Times New Roman" pitchFamily="18" charset="0"/>
            </a:endParaRPr>
          </a:p>
          <a:p>
            <a:pPr algn="just"/>
            <a:endParaRPr lang="en-US" dirty="0" smtClean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TRANSFUSIONS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Who can give you blood?</a:t>
            </a:r>
          </a:p>
          <a:p>
            <a:pPr lvl="0" algn="just"/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People with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TYPE O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blood are called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Universal Donors,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because they can give blood to any blood type.</a:t>
            </a:r>
          </a:p>
          <a:p>
            <a:pPr lvl="0" algn="just"/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People with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TYPE AB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blood are called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Universal Recipients,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because they can receive any blood type.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Rh +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Can receive + or -    </a:t>
            </a:r>
          </a:p>
          <a:p>
            <a:pPr lvl="0"/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Rh - 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  <a:sym typeface="Wingdings" pitchFamily="2" charset="2"/>
              </a:rPr>
              <a:t></a:t>
            </a:r>
            <a:r>
              <a:rPr lang="en-US" b="1" dirty="0">
                <a:solidFill>
                  <a:prstClr val="black"/>
                </a:solidFill>
                <a:cs typeface="Times New Roman" pitchFamily="18" charset="0"/>
              </a:rPr>
              <a:t> Can only receive -</a:t>
            </a:r>
            <a:endParaRPr lang="en-US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BLOOD PLASMA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/>
              <a:t>Straw-colored, sticky fluid portion of blood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b="1" dirty="0"/>
              <a:t>Approximately 90% water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dirty="0"/>
              <a:t>Contains: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800" dirty="0"/>
              <a:t> </a:t>
            </a:r>
            <a:r>
              <a:rPr lang="en-US" altLang="en-US" sz="2800" b="1" dirty="0"/>
              <a:t>Ions </a:t>
            </a:r>
            <a:r>
              <a:rPr lang="en-US" altLang="en-US" sz="2800" b="1" dirty="0" smtClean="0">
                <a:sym typeface="Wingdings" panose="05000000000000000000" pitchFamily="2" charset="2"/>
              </a:rPr>
              <a:t>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Na+ and Cl-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800" b="1" dirty="0"/>
              <a:t> Nutrients </a:t>
            </a:r>
            <a:r>
              <a:rPr lang="en-US" altLang="en-US" sz="2800" b="1" dirty="0" smtClean="0">
                <a:sym typeface="Wingdings" panose="05000000000000000000" pitchFamily="2" charset="2"/>
              </a:rPr>
              <a:t>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sugars, amino acids, lipids, cholesterol, vitamins and trace elements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800" b="1" dirty="0"/>
              <a:t> Three main proteins </a:t>
            </a:r>
            <a:r>
              <a:rPr lang="en-US" altLang="en-US" sz="2800" b="1" dirty="0" smtClean="0">
                <a:sym typeface="Wingdings" panose="05000000000000000000" pitchFamily="2" charset="2"/>
              </a:rPr>
              <a:t>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Albumin (60%),   globulin (35%), fibrinogen (4%)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800" b="1" dirty="0"/>
              <a:t> Dissolved Gasses </a:t>
            </a:r>
            <a:r>
              <a:rPr lang="en-US" altLang="en-US" sz="2800" b="1" dirty="0" smtClean="0">
                <a:sym typeface="Wingdings" panose="05000000000000000000" pitchFamily="2" charset="2"/>
              </a:rPr>
              <a:t>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including O2 and CO2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altLang="en-US" sz="2800" b="1" dirty="0"/>
              <a:t> Waste Products </a:t>
            </a:r>
            <a:r>
              <a:rPr lang="en-US" altLang="en-US" sz="2800" b="1" dirty="0" smtClean="0">
                <a:sym typeface="Wingdings" panose="05000000000000000000" pitchFamily="2" charset="2"/>
              </a:rPr>
              <a:t></a:t>
            </a:r>
            <a:r>
              <a:rPr lang="en-US" altLang="en-US" sz="2800" b="1" dirty="0" smtClean="0"/>
              <a:t> </a:t>
            </a:r>
            <a:r>
              <a:rPr lang="en-US" altLang="en-US" sz="2800" b="1" dirty="0"/>
              <a:t>other protein wastes such as urea and bilirubin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74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DONORS AND RECIPIENTS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Universal donor</a:t>
            </a:r>
          </a:p>
          <a:p>
            <a:pPr lvl="1"/>
            <a:r>
              <a:rPr lang="en-US" sz="2800" dirty="0" smtClean="0"/>
              <a:t>O negative</a:t>
            </a:r>
          </a:p>
          <a:p>
            <a:r>
              <a:rPr lang="en-US" dirty="0" smtClean="0"/>
              <a:t>Universal recipient</a:t>
            </a:r>
          </a:p>
          <a:p>
            <a:pPr lvl="1"/>
            <a:r>
              <a:rPr lang="en-US" sz="2800" dirty="0" smtClean="0"/>
              <a:t>AB positive</a:t>
            </a:r>
            <a:endParaRPr lang="en-US" sz="2800" dirty="0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6644962" y="2910625"/>
            <a:ext cx="4845676" cy="3401275"/>
            <a:chOff x="1200" y="1260"/>
            <a:chExt cx="3690" cy="3720"/>
          </a:xfrm>
        </p:grpSpPr>
        <p:sp>
          <p:nvSpPr>
            <p:cNvPr id="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1200" y="1260"/>
              <a:ext cx="3690" cy="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1498" y="1470"/>
              <a:ext cx="3039" cy="3165"/>
              <a:chOff x="1498" y="1470"/>
              <a:chExt cx="3039" cy="3165"/>
            </a:xfrm>
          </p:grpSpPr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1498" y="2550"/>
                <a:ext cx="3039" cy="855"/>
                <a:chOff x="1108" y="2595"/>
                <a:chExt cx="3039" cy="855"/>
              </a:xfrm>
            </p:grpSpPr>
            <p:grpSp>
              <p:nvGrpSpPr>
                <p:cNvPr id="19" name="Group 18"/>
                <p:cNvGrpSpPr>
                  <a:grpSpLocks/>
                </p:cNvGrpSpPr>
                <p:nvPr/>
              </p:nvGrpSpPr>
              <p:grpSpPr bwMode="auto">
                <a:xfrm>
                  <a:off x="1108" y="2595"/>
                  <a:ext cx="858" cy="855"/>
                  <a:chOff x="1108" y="2295"/>
                  <a:chExt cx="858" cy="855"/>
                </a:xfrm>
              </p:grpSpPr>
              <p:sp>
                <p:nvSpPr>
                  <p:cNvPr id="23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08" y="2295"/>
                    <a:ext cx="858" cy="855"/>
                  </a:xfrm>
                  <a:prstGeom prst="ellipse">
                    <a:avLst/>
                  </a:prstGeom>
                  <a:solidFill>
                    <a:srgbClr val="C0504D"/>
                  </a:solidFill>
                  <a:ln w="38100">
                    <a:solidFill>
                      <a:srgbClr val="F2F2F2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622423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  <p:sp>
                <p:nvSpPr>
                  <p:cNvPr id="24" name="WordArt 19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1335" y="2447"/>
                    <a:ext cx="412" cy="523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000000"/>
                        </a:solidFill>
                        <a:latin typeface="Cooper Black"/>
                      </a:rPr>
                      <a:t>A</a:t>
                    </a:r>
                  </a:p>
                </p:txBody>
              </p:sp>
            </p:grpSp>
            <p:grpSp>
              <p:nvGrpSpPr>
                <p:cNvPr id="20" name="Group 15"/>
                <p:cNvGrpSpPr>
                  <a:grpSpLocks/>
                </p:cNvGrpSpPr>
                <p:nvPr/>
              </p:nvGrpSpPr>
              <p:grpSpPr bwMode="auto">
                <a:xfrm>
                  <a:off x="3289" y="2595"/>
                  <a:ext cx="858" cy="855"/>
                  <a:chOff x="2361" y="2295"/>
                  <a:chExt cx="858" cy="855"/>
                </a:xfrm>
              </p:grpSpPr>
              <p:sp>
                <p:nvSpPr>
                  <p:cNvPr id="2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361" y="2295"/>
                    <a:ext cx="858" cy="855"/>
                  </a:xfrm>
                  <a:prstGeom prst="ellipse">
                    <a:avLst/>
                  </a:prstGeom>
                  <a:solidFill>
                    <a:srgbClr val="C0504D"/>
                  </a:solidFill>
                  <a:ln w="38100">
                    <a:solidFill>
                      <a:srgbClr val="F2F2F2"/>
                    </a:solidFill>
                    <a:round/>
                    <a:headEnd/>
                    <a:tailEnd/>
                  </a:ln>
                  <a:effectLst>
                    <a:outerShdw dist="28398" dir="3806097" algn="ctr" rotWithShape="0">
                      <a:srgbClr val="622423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</a:endParaRPr>
                  </a:p>
                </p:txBody>
              </p:sp>
              <p:sp>
                <p:nvSpPr>
                  <p:cNvPr id="22" name="WordArt 16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2620" y="2462"/>
                    <a:ext cx="412" cy="523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en-US" sz="36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000000"/>
                        </a:solidFill>
                        <a:latin typeface="Cooper Black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8" name="Group 11"/>
              <p:cNvGrpSpPr>
                <a:grpSpLocks/>
              </p:cNvGrpSpPr>
              <p:nvPr/>
            </p:nvGrpSpPr>
            <p:grpSpPr bwMode="auto">
              <a:xfrm>
                <a:off x="2590" y="1470"/>
                <a:ext cx="858" cy="855"/>
                <a:chOff x="1724" y="1305"/>
                <a:chExt cx="858" cy="855"/>
              </a:xfrm>
            </p:grpSpPr>
            <p:sp>
              <p:nvSpPr>
                <p:cNvPr id="17" name="Oval 13"/>
                <p:cNvSpPr>
                  <a:spLocks noChangeArrowheads="1"/>
                </p:cNvSpPr>
                <p:nvPr/>
              </p:nvSpPr>
              <p:spPr bwMode="auto">
                <a:xfrm>
                  <a:off x="1724" y="1305"/>
                  <a:ext cx="858" cy="855"/>
                </a:xfrm>
                <a:prstGeom prst="ellipse">
                  <a:avLst/>
                </a:prstGeom>
                <a:solidFill>
                  <a:srgbClr val="C0504D"/>
                </a:solidFill>
                <a:ln w="38100">
                  <a:solidFill>
                    <a:srgbClr val="F2F2F2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8" name="WordArt 12"/>
                <p:cNvSpPr>
                  <a:spLocks noChangeArrowheads="1" noChangeShapeType="1" noTextEdit="1"/>
                </p:cNvSpPr>
                <p:nvPr/>
              </p:nvSpPr>
              <p:spPr bwMode="auto">
                <a:xfrm rot="367396">
                  <a:off x="1951" y="1457"/>
                  <a:ext cx="412" cy="52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Cooper Black"/>
                    </a:rPr>
                    <a:t>O</a:t>
                  </a:r>
                </a:p>
              </p:txBody>
            </p:sp>
          </p:grpSp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2587" y="3780"/>
                <a:ext cx="858" cy="855"/>
                <a:chOff x="1745" y="3285"/>
                <a:chExt cx="858" cy="855"/>
              </a:xfrm>
            </p:grpSpPr>
            <p:sp>
              <p:nvSpPr>
                <p:cNvPr id="15" name="Oval 10"/>
                <p:cNvSpPr>
                  <a:spLocks noChangeArrowheads="1"/>
                </p:cNvSpPr>
                <p:nvPr/>
              </p:nvSpPr>
              <p:spPr bwMode="auto">
                <a:xfrm>
                  <a:off x="1745" y="3285"/>
                  <a:ext cx="858" cy="855"/>
                </a:xfrm>
                <a:prstGeom prst="ellipse">
                  <a:avLst/>
                </a:prstGeom>
                <a:solidFill>
                  <a:srgbClr val="C0504D"/>
                </a:solidFill>
                <a:ln w="38100">
                  <a:solidFill>
                    <a:srgbClr val="F2F2F2"/>
                  </a:solidFill>
                  <a:round/>
                  <a:headEnd/>
                  <a:tailEnd/>
                </a:ln>
                <a:effectLst>
                  <a:outerShdw dist="28398" dir="3806097" algn="ctr" rotWithShape="0">
                    <a:srgbClr val="622423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6" name="WordArt 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84" y="3437"/>
                  <a:ext cx="606" cy="523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Cooper Black"/>
                    </a:rPr>
                    <a:t>AB</a:t>
                  </a:r>
                </a:p>
              </p:txBody>
            </p:sp>
          </p:grpSp>
          <p:cxnSp>
            <p:nvCxnSpPr>
              <p:cNvPr id="10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3017" y="2340"/>
                <a:ext cx="13" cy="141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1" name="AutoShape 6"/>
              <p:cNvCxnSpPr>
                <a:cxnSpLocks noChangeShapeType="1"/>
              </p:cNvCxnSpPr>
              <p:nvPr/>
            </p:nvCxnSpPr>
            <p:spPr bwMode="auto">
              <a:xfrm flipH="1">
                <a:off x="2229" y="2230"/>
                <a:ext cx="486" cy="4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" name="AutoShape 5"/>
              <p:cNvCxnSpPr>
                <a:cxnSpLocks noChangeShapeType="1"/>
              </p:cNvCxnSpPr>
              <p:nvPr/>
            </p:nvCxnSpPr>
            <p:spPr bwMode="auto">
              <a:xfrm>
                <a:off x="3321" y="2230"/>
                <a:ext cx="485" cy="4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3" name="AutoShape 4"/>
              <p:cNvCxnSpPr>
                <a:cxnSpLocks noChangeShapeType="1"/>
              </p:cNvCxnSpPr>
              <p:nvPr/>
            </p:nvCxnSpPr>
            <p:spPr bwMode="auto">
              <a:xfrm>
                <a:off x="2240" y="3355"/>
                <a:ext cx="486" cy="56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4" name="AutoShape 3"/>
              <p:cNvCxnSpPr>
                <a:cxnSpLocks noChangeShapeType="1"/>
              </p:cNvCxnSpPr>
              <p:nvPr/>
            </p:nvCxnSpPr>
            <p:spPr bwMode="auto">
              <a:xfrm flipH="1">
                <a:off x="3332" y="3355"/>
                <a:ext cx="485" cy="56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8077200" y="2743200"/>
            <a:ext cx="198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Universal Donor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8153400" y="6019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Universal Recipient</a:t>
            </a:r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9220200" y="5105400"/>
            <a:ext cx="457200" cy="457200"/>
          </a:xfrm>
          <a:prstGeom prst="star5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489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LYMPHATIC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837" y="643944"/>
            <a:ext cx="4662152" cy="48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4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LYMPHATIC SYSTEM</a:t>
            </a:r>
            <a:endParaRPr lang="en-US" dirty="0"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system involves a set of </a:t>
            </a:r>
            <a:r>
              <a:rPr lang="en-US" b="1" dirty="0"/>
              <a:t>vessels</a:t>
            </a:r>
            <a:r>
              <a:rPr lang="en-US" dirty="0"/>
              <a:t> that transports </a:t>
            </a:r>
            <a:r>
              <a:rPr lang="en-US" b="1" dirty="0"/>
              <a:t>tissue fluid back into the blood stream </a:t>
            </a:r>
            <a:r>
              <a:rPr lang="en-US" dirty="0"/>
              <a:t>and </a:t>
            </a:r>
            <a:r>
              <a:rPr lang="en-US" b="1" dirty="0"/>
              <a:t>a set of organs </a:t>
            </a:r>
            <a:r>
              <a:rPr lang="en-US" dirty="0"/>
              <a:t>that are involved in </a:t>
            </a:r>
            <a:r>
              <a:rPr lang="en-US" b="1" dirty="0"/>
              <a:t>the immune system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lymph vessels are as branched and abundant as arteries and veins.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collect </a:t>
            </a:r>
            <a:r>
              <a:rPr lang="en-US" b="1" dirty="0"/>
              <a:t>lymph</a:t>
            </a:r>
            <a:r>
              <a:rPr lang="en-US" dirty="0"/>
              <a:t>- tissue fluid arising from fluid that has leaked from the capillaries.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64363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LYMPHATIC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Proteins</a:t>
            </a:r>
            <a:r>
              <a:rPr lang="en-US" dirty="0"/>
              <a:t> also leak from capillaries and are returned to the blood system by the lymph vessels. </a:t>
            </a:r>
          </a:p>
          <a:p>
            <a:r>
              <a:rPr lang="en-US" dirty="0"/>
              <a:t>The lymphatic system also collect </a:t>
            </a:r>
            <a:r>
              <a:rPr lang="en-US" b="1" dirty="0"/>
              <a:t>lipids</a:t>
            </a:r>
            <a:r>
              <a:rPr lang="en-US" dirty="0"/>
              <a:t> from the digestive tract and is involved in exposing pathogens to the immune system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Essentially </a:t>
            </a:r>
            <a:r>
              <a:rPr lang="en-US" dirty="0"/>
              <a:t>a drainage system </a:t>
            </a:r>
            <a:r>
              <a:rPr lang="en-US" b="1" dirty="0"/>
              <a:t>accessory to venous system</a:t>
            </a:r>
          </a:p>
          <a:p>
            <a:r>
              <a:rPr lang="en-US" dirty="0"/>
              <a:t>larger particles that escape into tissue fluid can only be removed via lymphatic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286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COMPONENTS OF THE LYMPHATIC SYSTEM</a:t>
            </a:r>
            <a:r>
              <a:rPr lang="en-US" dirty="0">
                <a:solidFill>
                  <a:schemeClr val="accent1"/>
                </a:solidFill>
                <a:latin typeface="Arial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Arial" charset="0"/>
              </a:rPr>
            </a:br>
            <a:endParaRPr lang="en-US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1000"/>
              </a:lnSpc>
            </a:pPr>
            <a:r>
              <a:rPr lang="en-US" altLang="zh-CN" b="1" dirty="0"/>
              <a:t>Lymph</a:t>
            </a:r>
          </a:p>
          <a:p>
            <a:pPr>
              <a:lnSpc>
                <a:spcPct val="81000"/>
              </a:lnSpc>
            </a:pPr>
            <a:r>
              <a:rPr lang="en-US" altLang="zh-CN" b="1" dirty="0"/>
              <a:t>Lymphatic Vessels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Lymphatic Capillaries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Lymphatic Vessels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Lymphatic Trunks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Lymphatic Ducts</a:t>
            </a:r>
          </a:p>
          <a:p>
            <a:pPr>
              <a:lnSpc>
                <a:spcPct val="81000"/>
              </a:lnSpc>
            </a:pPr>
            <a:r>
              <a:rPr lang="en-US" altLang="zh-CN" b="1" dirty="0"/>
              <a:t>Lymphatic Organs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Thymus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Lymph Nodes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Spleen</a:t>
            </a:r>
          </a:p>
          <a:p>
            <a:pPr lvl="1">
              <a:lnSpc>
                <a:spcPct val="81000"/>
              </a:lnSpc>
            </a:pPr>
            <a:r>
              <a:rPr lang="en-US" altLang="zh-CN" dirty="0"/>
              <a:t>Tonsils</a:t>
            </a:r>
          </a:p>
          <a:p>
            <a:pPr>
              <a:lnSpc>
                <a:spcPct val="81000"/>
              </a:lnSpc>
            </a:pPr>
            <a:r>
              <a:rPr lang="en-US" altLang="zh-CN" sz="3100" b="1" dirty="0"/>
              <a:t>Lymphatic cells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91665"/>
      </p:ext>
    </p:extLst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02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FUNCTIONS OF THE LYMPHATIC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Reabsorbs excess interstitial </a:t>
            </a:r>
            <a:r>
              <a:rPr lang="en-US" b="1" dirty="0" smtClean="0"/>
              <a:t>fluid</a:t>
            </a:r>
            <a:endParaRPr lang="en-US" b="1" dirty="0"/>
          </a:p>
          <a:p>
            <a:pPr lvl="1"/>
            <a:r>
              <a:rPr lang="en-US" dirty="0"/>
              <a:t>returns it to the venous circulation</a:t>
            </a:r>
          </a:p>
          <a:p>
            <a:pPr lvl="1"/>
            <a:r>
              <a:rPr lang="en-US" dirty="0"/>
              <a:t>maintain blood volume levels</a:t>
            </a:r>
          </a:p>
          <a:p>
            <a:pPr lvl="1"/>
            <a:r>
              <a:rPr lang="en-US" dirty="0"/>
              <a:t>prevent interstitial fluid levels from rising out of control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/>
              <a:t>Transport dietary </a:t>
            </a:r>
            <a:r>
              <a:rPr lang="en-US" b="1" dirty="0" smtClean="0"/>
              <a:t>lipids</a:t>
            </a:r>
            <a:endParaRPr lang="en-US" b="1" dirty="0"/>
          </a:p>
          <a:p>
            <a:pPr lvl="1"/>
            <a:r>
              <a:rPr lang="en-US" dirty="0"/>
              <a:t>transported through lacteals</a:t>
            </a:r>
          </a:p>
          <a:p>
            <a:pPr lvl="1"/>
            <a:r>
              <a:rPr lang="en-US" dirty="0"/>
              <a:t>drain into larger lymphatic vessels</a:t>
            </a:r>
          </a:p>
          <a:p>
            <a:pPr lvl="1"/>
            <a:r>
              <a:rPr lang="en-US" dirty="0"/>
              <a:t>eventually into the bloodstream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/>
              <a:t>Lymphocyte development (</a:t>
            </a:r>
            <a:r>
              <a:rPr lang="en-US" b="1" dirty="0" err="1" smtClean="0"/>
              <a:t>Hemopoiesis</a:t>
            </a:r>
            <a:r>
              <a:rPr lang="en-US" b="1" dirty="0" smtClean="0"/>
              <a:t>)</a:t>
            </a:r>
            <a:endParaRPr lang="en-US" b="1" dirty="0"/>
          </a:p>
          <a:p>
            <a:r>
              <a:rPr lang="en-US" b="1" dirty="0"/>
              <a:t>I</a:t>
            </a:r>
            <a:r>
              <a:rPr lang="en-US" b="1" dirty="0" smtClean="0"/>
              <a:t>mmune </a:t>
            </a:r>
            <a:r>
              <a:rPr lang="en-US" b="1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624073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lymph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70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</a:t>
            </a:r>
            <a:endParaRPr lang="en-US" dirty="0">
              <a:latin typeface="Arial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What is lymph ?	</a:t>
            </a:r>
          </a:p>
          <a:p>
            <a:r>
              <a:rPr lang="en-US" dirty="0"/>
              <a:t>Tissue fluid (interstitial fluid) that enters the lymphatic </a:t>
            </a:r>
            <a:r>
              <a:rPr lang="en-US" dirty="0" smtClean="0"/>
              <a:t>vessels</a:t>
            </a:r>
          </a:p>
          <a:p>
            <a:r>
              <a:rPr lang="en-US" dirty="0"/>
              <a:t>C</a:t>
            </a:r>
            <a:r>
              <a:rPr lang="en-US" dirty="0" smtClean="0"/>
              <a:t>ontains </a:t>
            </a:r>
            <a:r>
              <a:rPr lang="en-US" b="1" dirty="0"/>
              <a:t>more white blood cells </a:t>
            </a:r>
            <a:r>
              <a:rPr lang="en-US" dirty="0"/>
              <a:t>than plasma</a:t>
            </a:r>
          </a:p>
          <a:p>
            <a:r>
              <a:rPr lang="en-US" dirty="0"/>
              <a:t>E</a:t>
            </a:r>
            <a:r>
              <a:rPr lang="en-US" dirty="0" smtClean="0"/>
              <a:t>nters </a:t>
            </a:r>
            <a:r>
              <a:rPr lang="en-US" dirty="0"/>
              <a:t>node through </a:t>
            </a:r>
            <a:r>
              <a:rPr lang="en-US" b="1" dirty="0"/>
              <a:t>afferent lymphatic vessels</a:t>
            </a:r>
          </a:p>
          <a:p>
            <a:r>
              <a:rPr lang="en-US" b="1" dirty="0"/>
              <a:t>F</a:t>
            </a:r>
            <a:r>
              <a:rPr lang="en-US" b="1" dirty="0" smtClean="0"/>
              <a:t>lows </a:t>
            </a:r>
            <a:r>
              <a:rPr lang="en-US" b="1" dirty="0"/>
              <a:t>through node in one direction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92086"/>
      </p:ext>
    </p:extLst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lymph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3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 smtClean="0"/>
              <a:t>Plasma proteins: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/>
              <a:t>Constitute 7-9% of plasma.</a:t>
            </a:r>
          </a:p>
          <a:p>
            <a:pPr lvl="2">
              <a:lnSpc>
                <a:spcPct val="90000"/>
              </a:lnSpc>
            </a:pPr>
            <a:r>
              <a:rPr lang="en-US" altLang="en-US" sz="2800" b="1" dirty="0" smtClean="0"/>
              <a:t>Albumin: </a:t>
            </a:r>
          </a:p>
          <a:p>
            <a:pPr lvl="3">
              <a:lnSpc>
                <a:spcPct val="90000"/>
              </a:lnSpc>
            </a:pPr>
            <a:r>
              <a:rPr lang="en-US" altLang="en-US" sz="2800" dirty="0" smtClean="0"/>
              <a:t>Accounts for 60-80% of plasma proteins.</a:t>
            </a:r>
          </a:p>
          <a:p>
            <a:pPr lvl="3">
              <a:lnSpc>
                <a:spcPct val="90000"/>
              </a:lnSpc>
            </a:pPr>
            <a:r>
              <a:rPr lang="en-US" altLang="en-US" sz="2800" dirty="0" smtClean="0"/>
              <a:t>Provides the </a:t>
            </a:r>
            <a:r>
              <a:rPr lang="en-US" altLang="en-US" sz="2800" b="1" dirty="0" smtClean="0"/>
              <a:t>colloid osmotic pressure </a:t>
            </a:r>
            <a:r>
              <a:rPr lang="en-US" altLang="en-US" sz="2800" dirty="0" smtClean="0"/>
              <a:t>needed to draw H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0 from interstitial fluid to capillaries.</a:t>
            </a:r>
          </a:p>
          <a:p>
            <a:pPr lvl="4">
              <a:lnSpc>
                <a:spcPct val="90000"/>
              </a:lnSpc>
            </a:pPr>
            <a:r>
              <a:rPr lang="en-US" altLang="en-US" sz="2800" b="1" dirty="0" smtClean="0"/>
              <a:t>Maintains blood pressure.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10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</a:t>
            </a:r>
            <a:endParaRPr lang="en-US" dirty="0">
              <a:latin typeface="Arial" charset="0"/>
            </a:endParaRP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lows </a:t>
            </a:r>
            <a:r>
              <a:rPr lang="en-US" dirty="0"/>
              <a:t>through sinuses in lymph node cortex and then into the medulla</a:t>
            </a:r>
          </a:p>
          <a:p>
            <a:r>
              <a:rPr lang="en-US" dirty="0"/>
              <a:t>E</a:t>
            </a:r>
            <a:r>
              <a:rPr lang="en-US" dirty="0" smtClean="0"/>
              <a:t>xits </a:t>
            </a:r>
            <a:r>
              <a:rPr lang="en-US" dirty="0"/>
              <a:t>the lymph node through </a:t>
            </a:r>
            <a:r>
              <a:rPr lang="en-US" b="1" dirty="0"/>
              <a:t>efferent lymphatic vessels</a:t>
            </a:r>
          </a:p>
          <a:p>
            <a:r>
              <a:rPr lang="en-US" dirty="0"/>
              <a:t>M</a:t>
            </a:r>
            <a:r>
              <a:rPr lang="en-US" dirty="0" smtClean="0"/>
              <a:t>ust </a:t>
            </a:r>
            <a:r>
              <a:rPr lang="en-US" dirty="0"/>
              <a:t>be returned to blood stream to </a:t>
            </a:r>
            <a:r>
              <a:rPr lang="en-US" b="1" dirty="0"/>
              <a:t>maintain blood volume and pressure</a:t>
            </a:r>
          </a:p>
        </p:txBody>
      </p:sp>
    </p:spTree>
    <p:extLst>
      <p:ext uri="{BB962C8B-B14F-4D97-AF65-F5344CB8AC3E}">
        <p14:creationId xmlns:p14="http://schemas.microsoft.com/office/powerpoint/2010/main" val="3487573804"/>
      </p:ext>
    </p:extLst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ymph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84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83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 CAPILLARIES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Microscopic closed-ended vessels- Blind end</a:t>
            </a:r>
          </a:p>
          <a:p>
            <a:r>
              <a:rPr lang="en-US" dirty="0"/>
              <a:t>Located next to blood capillaries in tissue spaces</a:t>
            </a:r>
          </a:p>
          <a:p>
            <a:r>
              <a:rPr lang="en-US" dirty="0"/>
              <a:t>Larger diameter than blood capillaries</a:t>
            </a:r>
          </a:p>
          <a:p>
            <a:r>
              <a:rPr lang="en-US" dirty="0"/>
              <a:t>Single layer of overlapping endothelial cells</a:t>
            </a:r>
          </a:p>
          <a:p>
            <a:r>
              <a:rPr lang="en-US" dirty="0"/>
              <a:t>Are very permeable and collect tissue fluid and proteins</a:t>
            </a:r>
          </a:p>
          <a:p>
            <a:r>
              <a:rPr lang="en-US" dirty="0"/>
              <a:t>More permeable than that of blood capillary</a:t>
            </a:r>
          </a:p>
          <a:p>
            <a:r>
              <a:rPr lang="en-US" dirty="0"/>
              <a:t>Lymph capillaries merge to form larger lymph vessels</a:t>
            </a:r>
          </a:p>
          <a:p>
            <a:r>
              <a:rPr lang="en-US" dirty="0"/>
              <a:t>Absent from avascular structures, brain, spinal cord splenic pulp and bone marrow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91573"/>
      </p:ext>
    </p:extLst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 CAPILLARIES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small intestine contains special types of lymphatic capillaries called </a:t>
            </a:r>
            <a:r>
              <a:rPr lang="en-US" b="1" dirty="0"/>
              <a:t>lacteals.</a:t>
            </a:r>
            <a:r>
              <a:rPr lang="en-US" dirty="0"/>
              <a:t> </a:t>
            </a:r>
          </a:p>
          <a:p>
            <a:r>
              <a:rPr lang="en-US" dirty="0"/>
              <a:t>Lacteals pick up not only interstitial fluid, but also </a:t>
            </a:r>
            <a:r>
              <a:rPr lang="en-US" b="1" dirty="0"/>
              <a:t>dietary lipids and lipid-soluble vitamins</a:t>
            </a:r>
            <a:r>
              <a:rPr lang="en-US" dirty="0"/>
              <a:t>.  </a:t>
            </a:r>
          </a:p>
          <a:p>
            <a:r>
              <a:rPr lang="en-US" dirty="0"/>
              <a:t>The lymph of this area has a milky color due to the lipid and is also called </a:t>
            </a:r>
            <a:r>
              <a:rPr lang="en-US" b="1" dirty="0" err="1"/>
              <a:t>chyle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397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 VESSELS</a:t>
            </a:r>
            <a:endParaRPr lang="en-US" dirty="0">
              <a:latin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Three layered wall </a:t>
            </a:r>
            <a:r>
              <a:rPr lang="en-US" dirty="0" smtClean="0"/>
              <a:t>- resemble </a:t>
            </a:r>
            <a:r>
              <a:rPr lang="en-US" dirty="0"/>
              <a:t>veins but have thinner walls and more valves</a:t>
            </a:r>
          </a:p>
          <a:p>
            <a:r>
              <a:rPr lang="en-US" dirty="0"/>
              <a:t>E</a:t>
            </a:r>
            <a:r>
              <a:rPr lang="en-US" dirty="0" smtClean="0"/>
              <a:t>nds </a:t>
            </a:r>
            <a:r>
              <a:rPr lang="en-US" dirty="0"/>
              <a:t>of endothelial cells overlap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- act as one-way valves allowing interstitial fluid to flow in but not </a:t>
            </a:r>
            <a:r>
              <a:rPr lang="en-US" dirty="0" smtClean="0"/>
              <a:t>out</a:t>
            </a:r>
          </a:p>
          <a:p>
            <a:r>
              <a:rPr lang="en-US" dirty="0" smtClean="0"/>
              <a:t>More </a:t>
            </a:r>
            <a:r>
              <a:rPr lang="en-US" dirty="0"/>
              <a:t>numerous valves than in </a:t>
            </a:r>
            <a:r>
              <a:rPr lang="en-US" dirty="0" smtClean="0"/>
              <a:t>vein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ttached </a:t>
            </a:r>
            <a:r>
              <a:rPr lang="en-US" dirty="0"/>
              <a:t>to surrounding tissue by </a:t>
            </a:r>
            <a:r>
              <a:rPr lang="en-US" b="1" dirty="0"/>
              <a:t>anchoring </a:t>
            </a:r>
            <a:r>
              <a:rPr lang="en-US" b="1" dirty="0" smtClean="0"/>
              <a:t>filaments</a:t>
            </a:r>
          </a:p>
          <a:p>
            <a:r>
              <a:rPr lang="en-US" dirty="0" smtClean="0"/>
              <a:t>They </a:t>
            </a:r>
            <a:r>
              <a:rPr lang="en-US" dirty="0"/>
              <a:t>contain bulges  making the vessel resemble a beaded string</a:t>
            </a:r>
            <a:r>
              <a:rPr lang="en-US" dirty="0" smtClean="0"/>
              <a:t>.</a:t>
            </a:r>
            <a:endParaRPr lang="en-US" b="1" dirty="0"/>
          </a:p>
          <a:p>
            <a:r>
              <a:rPr lang="en-US" dirty="0" smtClean="0"/>
              <a:t>Arranged </a:t>
            </a:r>
            <a:r>
              <a:rPr lang="en-US" dirty="0"/>
              <a:t>in </a:t>
            </a:r>
            <a:r>
              <a:rPr lang="en-US" b="1" dirty="0"/>
              <a:t>superficial and deep sets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500001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"/>
            <a:ext cx="71628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187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LYMPH VESSELS</a:t>
            </a:r>
            <a:endParaRPr lang="en-US" sz="3200" dirty="0">
              <a:latin typeface="Arial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en-US" dirty="0"/>
              <a:t>pump for lymph</a:t>
            </a:r>
          </a:p>
          <a:p>
            <a:r>
              <a:rPr lang="en-US" b="1" dirty="0"/>
              <a:t>Lymph is kept moving by:</a:t>
            </a: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- constriction of vessels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- skeletal muscle pump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	- respiratory pump</a:t>
            </a:r>
          </a:p>
          <a:p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/>
              <a:t>intervals along vessels lymph flows into </a:t>
            </a:r>
            <a:r>
              <a:rPr lang="en-US" b="1" dirty="0"/>
              <a:t>lymph nodes</a:t>
            </a:r>
          </a:p>
          <a:p>
            <a:r>
              <a:rPr lang="en-US" dirty="0"/>
              <a:t>L</a:t>
            </a:r>
            <a:r>
              <a:rPr lang="en-US" dirty="0" smtClean="0"/>
              <a:t>ymphatic </a:t>
            </a:r>
            <a:r>
              <a:rPr lang="en-US" dirty="0"/>
              <a:t>vessels unite to form lymph trunks</a:t>
            </a:r>
          </a:p>
        </p:txBody>
      </p:sp>
    </p:spTree>
    <p:extLst>
      <p:ext uri="{BB962C8B-B14F-4D97-AF65-F5344CB8AC3E}">
        <p14:creationId xmlns:p14="http://schemas.microsoft.com/office/powerpoint/2010/main" val="3224926019"/>
      </p:ext>
    </p:extLst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 TRUNKS</a:t>
            </a:r>
            <a:endParaRPr lang="en-US" dirty="0">
              <a:latin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Formed </a:t>
            </a:r>
            <a:r>
              <a:rPr lang="en-US" dirty="0"/>
              <a:t>by lymphatic vessels uniting </a:t>
            </a:r>
          </a:p>
          <a:p>
            <a:r>
              <a:rPr lang="en-US" dirty="0"/>
              <a:t>L</a:t>
            </a:r>
            <a:r>
              <a:rPr lang="en-US" dirty="0" smtClean="0"/>
              <a:t>arge </a:t>
            </a:r>
            <a:r>
              <a:rPr lang="en-US" dirty="0"/>
              <a:t>tubes</a:t>
            </a:r>
          </a:p>
          <a:p>
            <a:r>
              <a:rPr lang="en-US" dirty="0" smtClean="0"/>
              <a:t>Empty </a:t>
            </a:r>
            <a:r>
              <a:rPr lang="en-US" dirty="0"/>
              <a:t>their lymph into lymphatic </a:t>
            </a:r>
            <a:r>
              <a:rPr lang="en-US" dirty="0" smtClean="0"/>
              <a:t>ducts</a:t>
            </a:r>
          </a:p>
          <a:p>
            <a:r>
              <a:rPr lang="en-US" dirty="0"/>
              <a:t>They drain large areas of the body. </a:t>
            </a:r>
            <a:endParaRPr lang="en-US" dirty="0" smtClean="0"/>
          </a:p>
          <a:p>
            <a:r>
              <a:rPr lang="en-US" dirty="0" smtClean="0"/>
              <a:t>Five </a:t>
            </a:r>
            <a:r>
              <a:rPr lang="en-US" dirty="0"/>
              <a:t>major locations </a:t>
            </a:r>
            <a:r>
              <a:rPr lang="en-US" dirty="0" smtClean="0"/>
              <a:t>are:</a:t>
            </a:r>
          </a:p>
          <a:p>
            <a:pPr lvl="1"/>
            <a:r>
              <a:rPr lang="en-US" b="1" dirty="0"/>
              <a:t>right and left jugular trunks  </a:t>
            </a:r>
          </a:p>
          <a:p>
            <a:pPr lvl="1"/>
            <a:r>
              <a:rPr lang="en-US" b="1" dirty="0"/>
              <a:t>right and left subclavian trunks      </a:t>
            </a:r>
          </a:p>
          <a:p>
            <a:pPr lvl="1"/>
            <a:r>
              <a:rPr lang="en-US" b="1" dirty="0"/>
              <a:t>right and left </a:t>
            </a:r>
            <a:r>
              <a:rPr lang="en-US" b="1" dirty="0" err="1"/>
              <a:t>bronchomediastinal</a:t>
            </a:r>
            <a:r>
              <a:rPr lang="en-US" b="1" dirty="0"/>
              <a:t> trunks</a:t>
            </a:r>
          </a:p>
          <a:p>
            <a:pPr lvl="1"/>
            <a:r>
              <a:rPr lang="en-US" b="1" dirty="0"/>
              <a:t>right and left lumbar trunks</a:t>
            </a:r>
          </a:p>
          <a:p>
            <a:pPr lvl="1"/>
            <a:r>
              <a:rPr lang="en-US" b="1" dirty="0"/>
              <a:t>intestinal trunk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53278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LYMPHATIC DUCTS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Lymph empties into two conducting ducts:</a:t>
            </a: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- the thoracic duct (left lymphatic duct)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- the right lymphatic duct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	Lymph from these ducts enters the blood stream via the </a:t>
            </a:r>
            <a:r>
              <a:rPr lang="en-US" b="1" dirty="0"/>
              <a:t>left subclavian vein and the right subclavian vein</a:t>
            </a:r>
          </a:p>
        </p:txBody>
      </p:sp>
    </p:spTree>
    <p:extLst>
      <p:ext uri="{BB962C8B-B14F-4D97-AF65-F5344CB8AC3E}">
        <p14:creationId xmlns:p14="http://schemas.microsoft.com/office/powerpoint/2010/main" val="1909255295"/>
      </p:ext>
    </p:extLst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57200"/>
            <a:ext cx="70103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33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Plasma </a:t>
            </a:r>
            <a:r>
              <a:rPr lang="en-US" altLang="en-US" dirty="0" smtClean="0"/>
              <a:t>proteins:</a:t>
            </a:r>
            <a:endParaRPr lang="en-US" altLang="en-US" dirty="0"/>
          </a:p>
          <a:p>
            <a:pPr lvl="1"/>
            <a:r>
              <a:rPr lang="en-US" altLang="en-US" sz="2800" b="1" dirty="0"/>
              <a:t>Globulins:</a:t>
            </a:r>
          </a:p>
          <a:p>
            <a:pPr lvl="2"/>
            <a:r>
              <a:rPr lang="en-US" altLang="en-US" sz="2800" b="1" dirty="0">
                <a:latin typeface="Symbol" panose="05050102010706020507" pitchFamily="18" charset="2"/>
              </a:rPr>
              <a:t>a </a:t>
            </a:r>
            <a:r>
              <a:rPr lang="en-US" altLang="en-US" sz="2800" b="1" dirty="0"/>
              <a:t>globulin:</a:t>
            </a:r>
          </a:p>
          <a:p>
            <a:pPr lvl="3"/>
            <a:r>
              <a:rPr lang="en-US" altLang="en-US" sz="2800" dirty="0"/>
              <a:t>Transport lipids and fat soluble vitamins.</a:t>
            </a:r>
          </a:p>
          <a:p>
            <a:pPr lvl="2"/>
            <a:r>
              <a:rPr lang="en-US" altLang="en-US" sz="2800" b="1" dirty="0">
                <a:latin typeface="Symbol" panose="05050102010706020507" pitchFamily="18" charset="2"/>
              </a:rPr>
              <a:t>b </a:t>
            </a:r>
            <a:r>
              <a:rPr lang="en-US" altLang="en-US" sz="2800" b="1" dirty="0"/>
              <a:t>globulin: </a:t>
            </a:r>
          </a:p>
          <a:p>
            <a:pPr lvl="3"/>
            <a:r>
              <a:rPr lang="en-US" altLang="en-US" sz="2800" dirty="0"/>
              <a:t>Transport lipids and fat soluble vitamins.</a:t>
            </a:r>
          </a:p>
          <a:p>
            <a:pPr lvl="2"/>
            <a:r>
              <a:rPr lang="en-US" altLang="en-US" sz="2800" b="1" dirty="0">
                <a:latin typeface="Symbol" panose="05050102010706020507" pitchFamily="18" charset="2"/>
              </a:rPr>
              <a:t>g </a:t>
            </a:r>
            <a:r>
              <a:rPr lang="en-US" altLang="en-US" sz="2800" b="1" dirty="0"/>
              <a:t>globulin: </a:t>
            </a:r>
          </a:p>
          <a:p>
            <a:pPr lvl="3"/>
            <a:r>
              <a:rPr lang="en-US" altLang="en-US" sz="2800" dirty="0"/>
              <a:t>Antibodies that function in immunity.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0380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LYMPHATIC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Also called </a:t>
            </a:r>
            <a:r>
              <a:rPr lang="en-US" b="1" dirty="0"/>
              <a:t>lymphoid cells</a:t>
            </a:r>
            <a:r>
              <a:rPr lang="en-US" dirty="0"/>
              <a:t>. </a:t>
            </a:r>
          </a:p>
          <a:p>
            <a:r>
              <a:rPr lang="en-US" dirty="0"/>
              <a:t>Located in both the </a:t>
            </a:r>
            <a:r>
              <a:rPr lang="en-US" b="1" dirty="0"/>
              <a:t>lymphatic system and the cardiovascular system. </a:t>
            </a:r>
          </a:p>
          <a:p>
            <a:r>
              <a:rPr lang="en-US" dirty="0"/>
              <a:t>Work together to elicit an </a:t>
            </a:r>
            <a:r>
              <a:rPr lang="en-US" b="1" dirty="0"/>
              <a:t>immune response. </a:t>
            </a:r>
          </a:p>
          <a:p>
            <a:r>
              <a:rPr lang="en-US" dirty="0"/>
              <a:t>Types of lymphatic cells are: </a:t>
            </a:r>
          </a:p>
          <a:p>
            <a:pPr lvl="1"/>
            <a:r>
              <a:rPr lang="en-US" dirty="0"/>
              <a:t>macrophages </a:t>
            </a:r>
          </a:p>
          <a:p>
            <a:pPr lvl="1"/>
            <a:r>
              <a:rPr lang="en-US" dirty="0"/>
              <a:t>epithelial cells </a:t>
            </a:r>
          </a:p>
          <a:p>
            <a:pPr lvl="1"/>
            <a:r>
              <a:rPr lang="en-US" dirty="0"/>
              <a:t>dendritic cells </a:t>
            </a:r>
          </a:p>
          <a:p>
            <a:pPr lvl="1"/>
            <a:r>
              <a:rPr lang="en-US" dirty="0"/>
              <a:t>lymphocytes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694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LYMPHATIC ORGANS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Primary organs</a:t>
            </a:r>
          </a:p>
          <a:p>
            <a:r>
              <a:rPr lang="en-US" dirty="0"/>
              <a:t>Red bone marrow		</a:t>
            </a:r>
          </a:p>
          <a:p>
            <a:r>
              <a:rPr lang="en-US" dirty="0"/>
              <a:t>Thymus </a:t>
            </a:r>
            <a:r>
              <a:rPr lang="en-US" dirty="0" smtClean="0"/>
              <a:t>gland 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Secondary organs</a:t>
            </a:r>
          </a:p>
          <a:p>
            <a:r>
              <a:rPr lang="en-US" dirty="0"/>
              <a:t>Lymph nodes</a:t>
            </a:r>
          </a:p>
          <a:p>
            <a:r>
              <a:rPr lang="en-US" dirty="0"/>
              <a:t>Lymph nodules		</a:t>
            </a:r>
          </a:p>
          <a:p>
            <a:r>
              <a:rPr lang="en-US" dirty="0"/>
              <a:t>Spleen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801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LYMPH NODES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rgans </a:t>
            </a:r>
            <a:r>
              <a:rPr lang="en-US" dirty="0"/>
              <a:t>along the </a:t>
            </a:r>
            <a:r>
              <a:rPr lang="en-US" b="1" dirty="0"/>
              <a:t>lymphatic collecting vessels </a:t>
            </a:r>
            <a:r>
              <a:rPr lang="en-US" dirty="0"/>
              <a:t>that accumulate the pathogens carried by lymph.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an area highly concentrated with </a:t>
            </a:r>
            <a:r>
              <a:rPr lang="en-US" b="1" dirty="0"/>
              <a:t>lymphocytes</a:t>
            </a:r>
            <a:r>
              <a:rPr lang="en-US" dirty="0"/>
              <a:t> ready to activate an immune response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25939"/>
      </p:ext>
    </p:extLst>
  </p:cSld>
  <p:clrMapOvr>
    <a:masterClrMapping/>
  </p:clrMapOvr>
  <p:transition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BIOLOGICAL FILTRATION</a:t>
            </a:r>
            <a:endParaRPr lang="en-US" dirty="0"/>
          </a:p>
        </p:txBody>
      </p:sp>
      <p:sp>
        <p:nvSpPr>
          <p:cNvPr id="1946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s </a:t>
            </a:r>
            <a:r>
              <a:rPr lang="en-US" dirty="0"/>
              <a:t>lymph passes through a node bacteria and other foreign materials are trapped by </a:t>
            </a:r>
            <a:r>
              <a:rPr lang="en-US" b="1" dirty="0"/>
              <a:t>reticular fibers within the </a:t>
            </a:r>
            <a:r>
              <a:rPr lang="en-US" b="1" dirty="0" smtClean="0"/>
              <a:t>node</a:t>
            </a:r>
          </a:p>
          <a:p>
            <a:r>
              <a:rPr lang="en-US" dirty="0"/>
              <a:t>B</a:t>
            </a:r>
            <a:r>
              <a:rPr lang="en-US" dirty="0" smtClean="0"/>
              <a:t>acteria </a:t>
            </a:r>
            <a:r>
              <a:rPr lang="en-US" dirty="0"/>
              <a:t>are then phagocytized by </a:t>
            </a:r>
            <a:r>
              <a:rPr lang="en-US" b="1" dirty="0" smtClean="0"/>
              <a:t>macrophages</a:t>
            </a:r>
          </a:p>
          <a:p>
            <a:r>
              <a:rPr lang="en-US" dirty="0"/>
              <a:t>Plasma cells </a:t>
            </a:r>
            <a:r>
              <a:rPr lang="en-US" b="1" dirty="0"/>
              <a:t>produce antibodies </a:t>
            </a:r>
            <a:r>
              <a:rPr lang="en-US" dirty="0"/>
              <a:t>to antigens in the lymph</a:t>
            </a:r>
          </a:p>
          <a:p>
            <a:r>
              <a:rPr lang="en-US" dirty="0"/>
              <a:t>Antibodies, lymphocytes, and monocytes are eventually returned to the blood via </a:t>
            </a:r>
            <a:r>
              <a:rPr lang="en-US" b="1" dirty="0"/>
              <a:t>subclavian veins</a:t>
            </a:r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3447568"/>
      </p:ext>
    </p:extLst>
  </p:cSld>
  <p:clrMapOvr>
    <a:masterClrMapping/>
  </p:clrMapOvr>
  <p:transition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Largest lymphatic </a:t>
            </a:r>
            <a:r>
              <a:rPr lang="en-US" b="1" dirty="0" smtClean="0"/>
              <a:t>organ</a:t>
            </a:r>
          </a:p>
          <a:p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FUNCTIONS </a:t>
            </a:r>
            <a:r>
              <a:rPr lang="en-US" b="1" dirty="0"/>
              <a:t>OF SPLEEN</a:t>
            </a:r>
          </a:p>
          <a:p>
            <a:r>
              <a:rPr lang="en-US" dirty="0" smtClean="0"/>
              <a:t>Formation </a:t>
            </a:r>
            <a:r>
              <a:rPr lang="en-US" dirty="0"/>
              <a:t>of RBC</a:t>
            </a:r>
          </a:p>
          <a:p>
            <a:r>
              <a:rPr lang="en-US" dirty="0" smtClean="0"/>
              <a:t>Removal </a:t>
            </a:r>
            <a:r>
              <a:rPr lang="en-US" dirty="0"/>
              <a:t>of unwanted elements </a:t>
            </a:r>
            <a:r>
              <a:rPr lang="en-US" dirty="0" smtClean="0"/>
              <a:t>from the </a:t>
            </a:r>
            <a:r>
              <a:rPr lang="en-US" dirty="0"/>
              <a:t>blood.</a:t>
            </a:r>
          </a:p>
          <a:p>
            <a:r>
              <a:rPr lang="en-US" dirty="0" smtClean="0"/>
              <a:t>Reservoir </a:t>
            </a:r>
            <a:r>
              <a:rPr lang="en-US" dirty="0"/>
              <a:t>function,ie store blood.</a:t>
            </a:r>
          </a:p>
          <a:p>
            <a:r>
              <a:rPr lang="en-US" dirty="0" smtClean="0"/>
              <a:t>Role </a:t>
            </a:r>
            <a:r>
              <a:rPr lang="en-US" dirty="0"/>
              <a:t>in defense mechanism</a:t>
            </a:r>
          </a:p>
          <a:p>
            <a:r>
              <a:rPr lang="en-US" dirty="0" smtClean="0"/>
              <a:t>Storage </a:t>
            </a:r>
            <a:r>
              <a:rPr lang="en-US" dirty="0"/>
              <a:t>and metabolism of iron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489" y="0"/>
            <a:ext cx="6582515" cy="36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42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SPLENOMEGALY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clinically palpable spleen is called splenomegaly.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Hematological causes:</a:t>
            </a:r>
          </a:p>
          <a:p>
            <a:r>
              <a:rPr lang="en-US" dirty="0" err="1" smtClean="0"/>
              <a:t>Haemolytic</a:t>
            </a:r>
            <a:r>
              <a:rPr lang="en-US" dirty="0" smtClean="0"/>
              <a:t> </a:t>
            </a:r>
            <a:r>
              <a:rPr lang="en-US" dirty="0" err="1"/>
              <a:t>anaemias</a:t>
            </a:r>
            <a:endParaRPr lang="en-US" dirty="0"/>
          </a:p>
          <a:p>
            <a:r>
              <a:rPr lang="en-US" dirty="0" err="1" smtClean="0"/>
              <a:t>Haemoglobinopathies</a:t>
            </a:r>
            <a:endParaRPr lang="en-US" dirty="0"/>
          </a:p>
          <a:p>
            <a:r>
              <a:rPr lang="en-US" dirty="0" err="1" smtClean="0"/>
              <a:t>Leukemias</a:t>
            </a:r>
            <a:endParaRPr lang="en-US" dirty="0"/>
          </a:p>
          <a:p>
            <a:r>
              <a:rPr lang="en-US" dirty="0" smtClean="0"/>
              <a:t>Lymphomas</a:t>
            </a:r>
          </a:p>
          <a:p>
            <a:pPr marL="0" indent="0">
              <a:buNone/>
            </a:pPr>
            <a:r>
              <a:rPr lang="en-US" b="1" dirty="0"/>
              <a:t>I</a:t>
            </a:r>
            <a:r>
              <a:rPr lang="en-US" b="1" dirty="0" smtClean="0"/>
              <a:t>nflammations:</a:t>
            </a:r>
          </a:p>
          <a:p>
            <a:r>
              <a:rPr lang="en-US" dirty="0" smtClean="0"/>
              <a:t>Rheumatoid </a:t>
            </a:r>
            <a:r>
              <a:rPr lang="en-US" dirty="0"/>
              <a:t>Arthritis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Infections:</a:t>
            </a:r>
            <a:endParaRPr lang="en-US" b="1" dirty="0"/>
          </a:p>
          <a:p>
            <a:r>
              <a:rPr lang="en-US" dirty="0" smtClean="0"/>
              <a:t>Acute</a:t>
            </a:r>
            <a:r>
              <a:rPr lang="en-US" dirty="0"/>
              <a:t>: typhoid</a:t>
            </a:r>
          </a:p>
          <a:p>
            <a:r>
              <a:rPr lang="en-US" dirty="0" smtClean="0"/>
              <a:t>Chronic</a:t>
            </a:r>
            <a:r>
              <a:rPr lang="en-US" dirty="0"/>
              <a:t>: tuberculosis</a:t>
            </a:r>
          </a:p>
          <a:p>
            <a:r>
              <a:rPr lang="en-US" dirty="0" smtClean="0"/>
              <a:t>Parasitic</a:t>
            </a:r>
            <a:r>
              <a:rPr lang="en-US" dirty="0"/>
              <a:t>: malaria, </a:t>
            </a:r>
            <a:r>
              <a:rPr lang="en-US" dirty="0" err="1" smtClean="0"/>
              <a:t>kalaazar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Others:</a:t>
            </a:r>
          </a:p>
          <a:p>
            <a:r>
              <a:rPr lang="en-US" dirty="0" smtClean="0"/>
              <a:t>Portal </a:t>
            </a:r>
            <a:r>
              <a:rPr lang="en-US" dirty="0"/>
              <a:t>hypertension</a:t>
            </a:r>
          </a:p>
          <a:p>
            <a:r>
              <a:rPr lang="en-US" dirty="0" smtClean="0"/>
              <a:t>Cancers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721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RETICULOENDOTHELIAL </a:t>
            </a:r>
            <a:r>
              <a:rPr lang="en-US" dirty="0" smtClean="0"/>
              <a:t>SYSTEM (RES)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</a:t>
            </a:r>
            <a:r>
              <a:rPr lang="en-US" dirty="0"/>
              <a:t>known as:</a:t>
            </a:r>
          </a:p>
          <a:p>
            <a:pPr lvl="1"/>
            <a:r>
              <a:rPr lang="en-US" sz="2800" b="1" dirty="0" smtClean="0"/>
              <a:t>Monocyte-Macrophage </a:t>
            </a:r>
            <a:r>
              <a:rPr lang="en-US" sz="2800" b="1" dirty="0"/>
              <a:t>System</a:t>
            </a:r>
          </a:p>
          <a:p>
            <a:pPr lvl="1"/>
            <a:r>
              <a:rPr lang="en-US" sz="2800" b="1" dirty="0" smtClean="0"/>
              <a:t>Mononuclear </a:t>
            </a:r>
            <a:r>
              <a:rPr lang="en-US" sz="2800" b="1" dirty="0"/>
              <a:t>Phagocytic System</a:t>
            </a:r>
          </a:p>
          <a:p>
            <a:pPr lvl="1"/>
            <a:r>
              <a:rPr lang="en-US" sz="2800" b="1" dirty="0" err="1" smtClean="0"/>
              <a:t>Lymphoreticular</a:t>
            </a:r>
            <a:r>
              <a:rPr lang="en-US" sz="2800" b="1" dirty="0" smtClean="0"/>
              <a:t> system</a:t>
            </a:r>
            <a:endParaRPr lang="en-US" sz="2800" b="1" dirty="0"/>
          </a:p>
          <a:p>
            <a:r>
              <a:rPr lang="en-US" dirty="0" smtClean="0"/>
              <a:t>Collection </a:t>
            </a:r>
            <a:r>
              <a:rPr lang="en-US" dirty="0"/>
              <a:t>of cells united by the </a:t>
            </a:r>
            <a:r>
              <a:rPr lang="en-US" b="1" dirty="0"/>
              <a:t>common property </a:t>
            </a:r>
            <a:r>
              <a:rPr lang="en-US" b="1" dirty="0" smtClean="0"/>
              <a:t>of phagocytosis</a:t>
            </a:r>
            <a:r>
              <a:rPr lang="en-US" dirty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is a generalized phagocytic system located in </a:t>
            </a:r>
            <a:r>
              <a:rPr lang="en-US" b="1" dirty="0" smtClean="0"/>
              <a:t>all tissues</a:t>
            </a:r>
            <a:r>
              <a:rPr lang="en-US" b="1" dirty="0"/>
              <a:t>.</a:t>
            </a:r>
          </a:p>
          <a:p>
            <a:r>
              <a:rPr lang="en-US" dirty="0" smtClean="0"/>
              <a:t>Especially </a:t>
            </a:r>
            <a:r>
              <a:rPr lang="en-US" dirty="0"/>
              <a:t>in those tissues where large quantities </a:t>
            </a:r>
            <a:r>
              <a:rPr lang="en-US" dirty="0" smtClean="0"/>
              <a:t>of particles</a:t>
            </a:r>
            <a:r>
              <a:rPr lang="en-US" dirty="0"/>
              <a:t>, toxins, and other unwanted </a:t>
            </a:r>
            <a:r>
              <a:rPr lang="en-US" dirty="0" smtClean="0"/>
              <a:t>substances must </a:t>
            </a:r>
            <a:r>
              <a:rPr lang="en-US" dirty="0"/>
              <a:t>be destroyed.</a:t>
            </a:r>
          </a:p>
        </p:txBody>
      </p:sp>
    </p:spTree>
    <p:extLst>
      <p:ext uri="{BB962C8B-B14F-4D97-AF65-F5344CB8AC3E}">
        <p14:creationId xmlns:p14="http://schemas.microsoft.com/office/powerpoint/2010/main" val="17884443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RETICULOENDOTHELIAL SYSTEM (RES)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 of cells which have </a:t>
            </a:r>
            <a:r>
              <a:rPr lang="en-US" dirty="0" smtClean="0"/>
              <a:t>highly phagocytic properties.</a:t>
            </a:r>
          </a:p>
          <a:p>
            <a:r>
              <a:rPr lang="en-US" dirty="0" smtClean="0"/>
              <a:t>RES </a:t>
            </a:r>
            <a:r>
              <a:rPr lang="en-US" dirty="0"/>
              <a:t>consists of:</a:t>
            </a:r>
          </a:p>
          <a:p>
            <a:pPr lvl="1"/>
            <a:r>
              <a:rPr lang="en-US" sz="2800" b="1" dirty="0" smtClean="0"/>
              <a:t>Monocytes</a:t>
            </a:r>
            <a:endParaRPr lang="en-US" sz="2800" b="1" dirty="0"/>
          </a:p>
          <a:p>
            <a:pPr lvl="1"/>
            <a:r>
              <a:rPr lang="en-US" sz="2800" b="1" dirty="0" smtClean="0"/>
              <a:t>Mobile </a:t>
            </a:r>
            <a:r>
              <a:rPr lang="en-US" sz="2800" b="1" dirty="0"/>
              <a:t>(wandering) </a:t>
            </a:r>
            <a:r>
              <a:rPr lang="en-US" sz="2800" b="1" dirty="0" smtClean="0"/>
              <a:t>tissue macrophages</a:t>
            </a:r>
            <a:endParaRPr lang="en-US" sz="2800" b="1" dirty="0"/>
          </a:p>
          <a:p>
            <a:pPr lvl="1"/>
            <a:r>
              <a:rPr lang="en-US" sz="2800" b="1" dirty="0" smtClean="0"/>
              <a:t>Fixed </a:t>
            </a:r>
            <a:r>
              <a:rPr lang="en-US" sz="2800" b="1" dirty="0"/>
              <a:t>tissue </a:t>
            </a:r>
            <a:r>
              <a:rPr lang="en-US" sz="2800" b="1" dirty="0" smtClean="0"/>
              <a:t>macrophages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621359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MONOCYTES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Largest </a:t>
            </a:r>
            <a:r>
              <a:rPr lang="en-US" dirty="0"/>
              <a:t>leucocytes.</a:t>
            </a:r>
          </a:p>
          <a:p>
            <a:r>
              <a:rPr lang="en-US" dirty="0" smtClean="0"/>
              <a:t>Immature </a:t>
            </a:r>
            <a:r>
              <a:rPr lang="en-US" dirty="0"/>
              <a:t>cells present in </a:t>
            </a:r>
            <a:r>
              <a:rPr lang="en-US" dirty="0" smtClean="0"/>
              <a:t>blood, with </a:t>
            </a:r>
            <a:r>
              <a:rPr lang="en-US" dirty="0"/>
              <a:t>little ability to fight </a:t>
            </a:r>
            <a:r>
              <a:rPr lang="en-US" dirty="0" smtClean="0"/>
              <a:t>infectious agent</a:t>
            </a:r>
            <a:r>
              <a:rPr lang="en-US" dirty="0"/>
              <a:t>.</a:t>
            </a:r>
          </a:p>
          <a:p>
            <a:r>
              <a:rPr lang="en-US" dirty="0" smtClean="0"/>
              <a:t>After </a:t>
            </a:r>
            <a:r>
              <a:rPr lang="en-US" dirty="0"/>
              <a:t>72 hours they enter the </a:t>
            </a:r>
            <a:r>
              <a:rPr lang="en-US" dirty="0" smtClean="0"/>
              <a:t>tissues to </a:t>
            </a:r>
            <a:r>
              <a:rPr lang="en-US" dirty="0"/>
              <a:t>become ‘</a:t>
            </a:r>
            <a:r>
              <a:rPr lang="en-US" b="1" dirty="0"/>
              <a:t>tissue macrophages</a:t>
            </a:r>
            <a:r>
              <a:rPr lang="en-US" dirty="0"/>
              <a:t>’.</a:t>
            </a:r>
          </a:p>
          <a:p>
            <a:r>
              <a:rPr lang="en-US" dirty="0" smtClean="0"/>
              <a:t>In </a:t>
            </a:r>
            <a:r>
              <a:rPr lang="en-US" dirty="0"/>
              <a:t>the tissue they swell to </a:t>
            </a:r>
            <a:r>
              <a:rPr lang="en-US" dirty="0" smtClean="0"/>
              <a:t>become large </a:t>
            </a:r>
            <a:r>
              <a:rPr lang="en-US" dirty="0"/>
              <a:t>in size and cytoplasm is </a:t>
            </a:r>
            <a:r>
              <a:rPr lang="en-US" dirty="0" smtClean="0"/>
              <a:t>filled with </a:t>
            </a:r>
            <a:r>
              <a:rPr lang="en-US" b="1" dirty="0"/>
              <a:t>lysosomes.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028" y="1"/>
            <a:ext cx="3369972" cy="22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392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</a:t>
            </a:r>
            <a:r>
              <a:rPr lang="en-US" dirty="0" smtClean="0"/>
              <a:t>MONOCYTES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Enter tissue and form tissue macrophages – act </a:t>
            </a:r>
            <a:r>
              <a:rPr lang="en-US" dirty="0" smtClean="0"/>
              <a:t>as scavengers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2. Phagocyte several bacteria. (up to 100)</a:t>
            </a:r>
          </a:p>
          <a:p>
            <a:pPr marL="0" indent="0">
              <a:buNone/>
            </a:pPr>
            <a:r>
              <a:rPr lang="en-US" dirty="0"/>
              <a:t>3. Engulf large particulate matter, dead tissue cells </a:t>
            </a:r>
            <a:r>
              <a:rPr lang="en-US" dirty="0" smtClean="0"/>
              <a:t>and senile </a:t>
            </a:r>
            <a:r>
              <a:rPr lang="en-US" dirty="0"/>
              <a:t>cells.</a:t>
            </a:r>
          </a:p>
          <a:p>
            <a:pPr marL="0" indent="0">
              <a:buNone/>
            </a:pPr>
            <a:r>
              <a:rPr lang="en-US" dirty="0"/>
              <a:t>4. Along with macrophage involved in phagocytosis </a:t>
            </a:r>
            <a:r>
              <a:rPr lang="en-US" dirty="0" smtClean="0"/>
              <a:t>&amp; destruction </a:t>
            </a:r>
            <a:r>
              <a:rPr lang="en-US" dirty="0"/>
              <a:t>of necrotic material.</a:t>
            </a:r>
          </a:p>
          <a:p>
            <a:pPr marL="0" indent="0">
              <a:buNone/>
            </a:pPr>
            <a:r>
              <a:rPr lang="en-US" dirty="0"/>
              <a:t>5. Co-operate with B &amp; T lymphocyte in both </a:t>
            </a:r>
            <a:r>
              <a:rPr lang="en-US" dirty="0" smtClean="0"/>
              <a:t>Humoral &amp; </a:t>
            </a:r>
            <a:r>
              <a:rPr lang="en-US" dirty="0"/>
              <a:t>Cellular immunity.</a:t>
            </a:r>
          </a:p>
        </p:txBody>
      </p:sp>
    </p:spTree>
    <p:extLst>
      <p:ext uri="{BB962C8B-B14F-4D97-AF65-F5344CB8AC3E}">
        <p14:creationId xmlns:p14="http://schemas.microsoft.com/office/powerpoint/2010/main" val="90900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4285</Words>
  <Application>Microsoft Office PowerPoint</Application>
  <PresentationFormat>Widescreen</PresentationFormat>
  <Paragraphs>668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4" baseType="lpstr">
      <vt:lpstr>宋体</vt:lpstr>
      <vt:lpstr>Arial</vt:lpstr>
      <vt:lpstr>Arial Narrow</vt:lpstr>
      <vt:lpstr>Calibri</vt:lpstr>
      <vt:lpstr>Calibri Light</vt:lpstr>
      <vt:lpstr>Cooper Black</vt:lpstr>
      <vt:lpstr>Symbol</vt:lpstr>
      <vt:lpstr>Times New Roman</vt:lpstr>
      <vt:lpstr>Wingdings</vt:lpstr>
      <vt:lpstr>Office Theme</vt:lpstr>
      <vt:lpstr>BLOOD AND LYMPHATIC SYSTEM</vt:lpstr>
      <vt:lpstr>BLOOD</vt:lpstr>
      <vt:lpstr>FUNCTIONS OF BLOOD</vt:lpstr>
      <vt:lpstr> COMPOSITION OF BLOOD</vt:lpstr>
      <vt:lpstr>BLOOD CENTRIFUGATION</vt:lpstr>
      <vt:lpstr>FORMED ELEMENTS</vt:lpstr>
      <vt:lpstr>BLOOD PLASMA</vt:lpstr>
      <vt:lpstr>BLOOD PLASMA</vt:lpstr>
      <vt:lpstr>BLOOD PLASMA</vt:lpstr>
      <vt:lpstr>BLOOD PLASMA</vt:lpstr>
      <vt:lpstr>BLOOD PLASMA</vt:lpstr>
      <vt:lpstr>PowerPoint Presentation</vt:lpstr>
      <vt:lpstr>PowerPoint Presentation</vt:lpstr>
      <vt:lpstr>ERYTHROCYTES – RED BLOOD CELLS (RBCS)</vt:lpstr>
      <vt:lpstr>RBC Structure And Function</vt:lpstr>
      <vt:lpstr>ERYTHROCYTES</vt:lpstr>
      <vt:lpstr>PowerPoint Presentation</vt:lpstr>
      <vt:lpstr>LEUKOCYTES – WHITE BLOOD CELLS (WBCS)</vt:lpstr>
      <vt:lpstr>LEUKOCYTES</vt:lpstr>
      <vt:lpstr>LEUKOCYTES</vt:lpstr>
      <vt:lpstr>LEUKOCYTES </vt:lpstr>
      <vt:lpstr>GRANULOCYTES</vt:lpstr>
      <vt:lpstr>GRANULOCYTES</vt:lpstr>
      <vt:lpstr>GRANULOCYTES</vt:lpstr>
      <vt:lpstr>AGRANULOCYTES</vt:lpstr>
      <vt:lpstr>AGRANULOCYTES</vt:lpstr>
      <vt:lpstr> </vt:lpstr>
      <vt:lpstr>PLATELETS</vt:lpstr>
      <vt:lpstr>PLATELETS</vt:lpstr>
      <vt:lpstr>PowerPoint Presentation</vt:lpstr>
      <vt:lpstr>BLOOD CELL FORMATION</vt:lpstr>
      <vt:lpstr>HEMATOPOIESIS</vt:lpstr>
      <vt:lpstr>HAEMATOPOIETIC TISSUES</vt:lpstr>
      <vt:lpstr>PowerPoint Presentation</vt:lpstr>
      <vt:lpstr>ERYTHROPOIESIS</vt:lpstr>
      <vt:lpstr>ERYTHROPOIESIS</vt:lpstr>
      <vt:lpstr>PowerPoint Presentation</vt:lpstr>
      <vt:lpstr>LEUKOPOIESIS</vt:lpstr>
      <vt:lpstr>LEUKOPOIESIS</vt:lpstr>
      <vt:lpstr>PowerPoint Presentation</vt:lpstr>
      <vt:lpstr>THROMBOPOIESIS</vt:lpstr>
      <vt:lpstr>THROMBOPOIESIS</vt:lpstr>
      <vt:lpstr>FACTORS AFFECTING HAEMATOPOIESIS</vt:lpstr>
      <vt:lpstr>HEMOGLOBIN </vt:lpstr>
      <vt:lpstr>HEMOGLOBIN</vt:lpstr>
      <vt:lpstr>HEMOGLOBINOPATHIES: ABNORMAL HEMOGLOBIN</vt:lpstr>
      <vt:lpstr>HEMOGLOBINOPATHIES: ABNORMAL HEMOGLOBIN</vt:lpstr>
      <vt:lpstr>NON-FUNCTIONAL HEMOGLOBIN'S</vt:lpstr>
      <vt:lpstr>RED CELL INDICES</vt:lpstr>
      <vt:lpstr>RED CELL INDICES</vt:lpstr>
      <vt:lpstr>RED CELL INDICES</vt:lpstr>
      <vt:lpstr>RED CELL INDICES</vt:lpstr>
      <vt:lpstr>PowerPoint Presentation</vt:lpstr>
      <vt:lpstr>BLOOD GROUPS: ABO BLOOD GROUPING</vt:lpstr>
      <vt:lpstr>LANDSTEINER’S RULE</vt:lpstr>
      <vt:lpstr>ANTIBODY CLINICAL SIGNIFICANCE</vt:lpstr>
      <vt:lpstr>INHERITANCE </vt:lpstr>
      <vt:lpstr>GENETICS </vt:lpstr>
      <vt:lpstr>EXAMPLES</vt:lpstr>
      <vt:lpstr>GROUP O</vt:lpstr>
      <vt:lpstr>GROUP A</vt:lpstr>
      <vt:lpstr>GROUP B</vt:lpstr>
      <vt:lpstr>GROUP AB</vt:lpstr>
      <vt:lpstr>HEMOLYSIS</vt:lpstr>
      <vt:lpstr>Rh (D) ANTIGEN</vt:lpstr>
      <vt:lpstr>Rh (D) ANTIGEN </vt:lpstr>
      <vt:lpstr>Rh (D) ANTIGEN </vt:lpstr>
      <vt:lpstr>BLOOD TRANSFUSIONS</vt:lpstr>
      <vt:lpstr>BLOOD TRANSFUSIONS</vt:lpstr>
      <vt:lpstr>BLOOD DONORS AND RECIPIENTS </vt:lpstr>
      <vt:lpstr>LYMPHATIC SYSTEM</vt:lpstr>
      <vt:lpstr>LYMPHATIC SYSTEM</vt:lpstr>
      <vt:lpstr>LYMPHATIC SYSTEM</vt:lpstr>
      <vt:lpstr>COMPONENTS OF THE LYMPHATIC SYSTEM </vt:lpstr>
      <vt:lpstr>PowerPoint Presentation</vt:lpstr>
      <vt:lpstr>FUNCTIONS OF THE LYMPHATIC SYSTEM</vt:lpstr>
      <vt:lpstr>PowerPoint Presentation</vt:lpstr>
      <vt:lpstr>LYMPH</vt:lpstr>
      <vt:lpstr>PowerPoint Presentation</vt:lpstr>
      <vt:lpstr>LYMPH</vt:lpstr>
      <vt:lpstr>PowerPoint Presentation</vt:lpstr>
      <vt:lpstr>LYMPH CAPILLARIES</vt:lpstr>
      <vt:lpstr>LYMPH CAPILLARIES</vt:lpstr>
      <vt:lpstr>LYMPH VESSELS</vt:lpstr>
      <vt:lpstr>PowerPoint Presentation</vt:lpstr>
      <vt:lpstr>LYMPH VESSELS</vt:lpstr>
      <vt:lpstr>LYMPH TRUNKS</vt:lpstr>
      <vt:lpstr>LYMPHATIC DUCTS</vt:lpstr>
      <vt:lpstr>PowerPoint Presentation</vt:lpstr>
      <vt:lpstr>LYMPHATIC CELLS</vt:lpstr>
      <vt:lpstr>LYMPHATIC ORGANS</vt:lpstr>
      <vt:lpstr>LYMPH NODES</vt:lpstr>
      <vt:lpstr>BIOLOGICAL FILTRATION</vt:lpstr>
      <vt:lpstr>SPLEEN</vt:lpstr>
      <vt:lpstr>SPLENOMEGALY</vt:lpstr>
      <vt:lpstr>RETICULOENDOTHELIAL SYSTEM (RES)</vt:lpstr>
      <vt:lpstr>RETICULOENDOTHELIAL SYSTEM (RES)</vt:lpstr>
      <vt:lpstr>MONOCYTES</vt:lpstr>
      <vt:lpstr>FUNCTIONS OF MONOCYTES</vt:lpstr>
      <vt:lpstr>WANDERING TISSUE MACROPHAGES</vt:lpstr>
      <vt:lpstr>FIXED TISSUE MACROPHAGES</vt:lpstr>
      <vt:lpstr>FUNCTIONS OF MACROPHAGES</vt:lpstr>
      <vt:lpstr>FUNCTIONS OF THE RES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AND LYMPHATIC SYSTEM</dc:title>
  <dc:creator>Jebet</dc:creator>
  <cp:lastModifiedBy>Jebet</cp:lastModifiedBy>
  <cp:revision>32</cp:revision>
  <dcterms:created xsi:type="dcterms:W3CDTF">2020-11-29T23:06:34Z</dcterms:created>
  <dcterms:modified xsi:type="dcterms:W3CDTF">2022-04-13T08:07:24Z</dcterms:modified>
</cp:coreProperties>
</file>