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8" r:id="rId2"/>
    <p:sldId id="263" r:id="rId3"/>
    <p:sldId id="363" r:id="rId4"/>
    <p:sldId id="264" r:id="rId5"/>
    <p:sldId id="365" r:id="rId6"/>
    <p:sldId id="265" r:id="rId7"/>
    <p:sldId id="367" r:id="rId8"/>
    <p:sldId id="476" r:id="rId9"/>
    <p:sldId id="267" r:id="rId10"/>
    <p:sldId id="268" r:id="rId11"/>
    <p:sldId id="269" r:id="rId12"/>
    <p:sldId id="270" r:id="rId13"/>
    <p:sldId id="284" r:id="rId14"/>
    <p:sldId id="286" r:id="rId15"/>
    <p:sldId id="292" r:id="rId16"/>
    <p:sldId id="293" r:id="rId17"/>
    <p:sldId id="297" r:id="rId18"/>
    <p:sldId id="468" r:id="rId19"/>
    <p:sldId id="469" r:id="rId20"/>
    <p:sldId id="470" r:id="rId21"/>
    <p:sldId id="471" r:id="rId22"/>
    <p:sldId id="472" r:id="rId23"/>
    <p:sldId id="305" r:id="rId24"/>
    <p:sldId id="310" r:id="rId25"/>
    <p:sldId id="312" r:id="rId26"/>
    <p:sldId id="313" r:id="rId27"/>
    <p:sldId id="314" r:id="rId28"/>
    <p:sldId id="315" r:id="rId29"/>
    <p:sldId id="316" r:id="rId30"/>
    <p:sldId id="474" r:id="rId31"/>
    <p:sldId id="259" r:id="rId32"/>
    <p:sldId id="260" r:id="rId33"/>
    <p:sldId id="369" r:id="rId34"/>
    <p:sldId id="371" r:id="rId35"/>
    <p:sldId id="396" r:id="rId36"/>
    <p:sldId id="478" r:id="rId37"/>
    <p:sldId id="373" r:id="rId38"/>
    <p:sldId id="372" r:id="rId39"/>
    <p:sldId id="322" r:id="rId40"/>
    <p:sldId id="323" r:id="rId41"/>
    <p:sldId id="326" r:id="rId42"/>
    <p:sldId id="375" r:id="rId43"/>
    <p:sldId id="347" r:id="rId44"/>
    <p:sldId id="327" r:id="rId45"/>
    <p:sldId id="328" r:id="rId46"/>
    <p:sldId id="329" r:id="rId47"/>
    <p:sldId id="330" r:id="rId48"/>
    <p:sldId id="331" r:id="rId49"/>
    <p:sldId id="332" r:id="rId50"/>
    <p:sldId id="376" r:id="rId51"/>
    <p:sldId id="377" r:id="rId52"/>
    <p:sldId id="333" r:id="rId53"/>
    <p:sldId id="389" r:id="rId54"/>
    <p:sldId id="388" r:id="rId55"/>
    <p:sldId id="378" r:id="rId56"/>
    <p:sldId id="334" r:id="rId57"/>
    <p:sldId id="394" r:id="rId58"/>
    <p:sldId id="395" r:id="rId59"/>
    <p:sldId id="335" r:id="rId60"/>
    <p:sldId id="338" r:id="rId61"/>
    <p:sldId id="339" r:id="rId62"/>
    <p:sldId id="340" r:id="rId63"/>
    <p:sldId id="341" r:id="rId64"/>
    <p:sldId id="342" r:id="rId65"/>
    <p:sldId id="344" r:id="rId66"/>
    <p:sldId id="346" r:id="rId67"/>
    <p:sldId id="397" r:id="rId68"/>
    <p:sldId id="343" r:id="rId69"/>
    <p:sldId id="398" r:id="rId70"/>
    <p:sldId id="336" r:id="rId71"/>
    <p:sldId id="362"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37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54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29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606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050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8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811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138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61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861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10/4/2016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011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814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10/4/2016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1757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972" y="758952"/>
            <a:ext cx="9660708" cy="2942191"/>
          </a:xfrm>
        </p:spPr>
        <p:txBody>
          <a:bodyPr>
            <a:normAutofit/>
          </a:bodyPr>
          <a:lstStyle/>
          <a:p>
            <a:r>
              <a:rPr lang="en-US" sz="9600" dirty="0" smtClean="0"/>
              <a:t>LEUKEMIA</a:t>
            </a:r>
            <a:endParaRPr lang="en-US" sz="9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298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In acute leukemia, the onset of symptoms is abrupt, often </a:t>
            </a:r>
            <a:r>
              <a:rPr lang="en-US" sz="2800" dirty="0" smtClean="0"/>
              <a:t>occurring within </a:t>
            </a:r>
            <a:r>
              <a:rPr lang="en-US" sz="2800" dirty="0"/>
              <a:t>a few weeks. WBC development is halted at </a:t>
            </a:r>
            <a:r>
              <a:rPr lang="en-US" sz="2800" dirty="0" smtClean="0"/>
              <a:t>the blast </a:t>
            </a:r>
            <a:r>
              <a:rPr lang="en-US" sz="2800" dirty="0"/>
              <a:t>phase, so that most WBCs are undifferentiated or are </a:t>
            </a:r>
            <a:r>
              <a:rPr lang="en-US" sz="2800" dirty="0" smtClean="0"/>
              <a:t>blasts. Acute </a:t>
            </a:r>
            <a:r>
              <a:rPr lang="en-US" sz="2800" dirty="0"/>
              <a:t>leukemia progresses very rapidly; death occurs </a:t>
            </a:r>
            <a:r>
              <a:rPr lang="en-US" sz="2800" dirty="0" smtClean="0"/>
              <a:t>within weeks </a:t>
            </a:r>
            <a:r>
              <a:rPr lang="en-US" sz="2800" dirty="0"/>
              <a:t>to months without aggressive treatment. </a:t>
            </a:r>
            <a:endParaRPr lang="en-US" sz="2800" dirty="0" smtClean="0"/>
          </a:p>
          <a:p>
            <a:pPr>
              <a:buFont typeface="Wingdings" panose="05000000000000000000" pitchFamily="2" charset="2"/>
              <a:buChar char="q"/>
            </a:pPr>
            <a:r>
              <a:rPr lang="en-US" sz="2800" dirty="0" smtClean="0"/>
              <a:t>In chronic leukemia</a:t>
            </a:r>
            <a:r>
              <a:rPr lang="en-US" sz="2800" dirty="0"/>
              <a:t>, symptoms evolve over a period of months to </a:t>
            </a:r>
            <a:r>
              <a:rPr lang="en-US" sz="2800" dirty="0" smtClean="0"/>
              <a:t>years, and </a:t>
            </a:r>
            <a:r>
              <a:rPr lang="en-US" sz="2800" dirty="0"/>
              <a:t>the majority of WBCs produced are mature</a:t>
            </a:r>
            <a:r>
              <a:rPr lang="en-US" sz="2800" dirty="0" smtClean="0"/>
              <a:t>. Chronic leukemia </a:t>
            </a:r>
            <a:r>
              <a:rPr lang="en-US" sz="2800" dirty="0"/>
              <a:t>progresses more slowly; the disease trajectory can </a:t>
            </a:r>
            <a:r>
              <a:rPr lang="en-US" sz="2800" dirty="0" smtClean="0"/>
              <a:t>extend for </a:t>
            </a:r>
            <a:r>
              <a:rPr lang="en-US" sz="2800" dirty="0"/>
              <a:t>years.</a:t>
            </a:r>
          </a:p>
        </p:txBody>
      </p:sp>
    </p:spTree>
    <p:extLst>
      <p:ext uri="{BB962C8B-B14F-4D97-AF65-F5344CB8AC3E}">
        <p14:creationId xmlns:p14="http://schemas.microsoft.com/office/powerpoint/2010/main" val="283630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ACUTE MYELOID LEUKEMIA (AML)</a:t>
            </a:r>
            <a:endParaRPr lang="en-US" b="1" dirty="0">
              <a:solidFill>
                <a:srgbClr val="0070C0"/>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2800" dirty="0"/>
              <a:t>AML results from a defect in the hematopoietic stem cell that </a:t>
            </a:r>
            <a:r>
              <a:rPr lang="en-US" sz="2800" dirty="0" smtClean="0"/>
              <a:t>differentiates into </a:t>
            </a:r>
            <a:r>
              <a:rPr lang="en-US" sz="2800" dirty="0"/>
              <a:t>all myeloid cells: </a:t>
            </a:r>
            <a:r>
              <a:rPr lang="en-US" sz="2800" dirty="0" smtClean="0"/>
              <a:t>Monocytes</a:t>
            </a:r>
            <a:r>
              <a:rPr lang="en-US" sz="2800" dirty="0"/>
              <a:t>, granulocytes (</a:t>
            </a:r>
            <a:r>
              <a:rPr lang="en-US" sz="2800" dirty="0" smtClean="0"/>
              <a:t>neutrophils, basophils</a:t>
            </a:r>
            <a:r>
              <a:rPr lang="en-US" sz="2800" dirty="0"/>
              <a:t>, eosinophils), erythrocytes, and platelets. </a:t>
            </a:r>
            <a:r>
              <a:rPr lang="en-US" sz="2800" dirty="0" smtClean="0"/>
              <a:t>All age </a:t>
            </a:r>
            <a:r>
              <a:rPr lang="en-US" sz="2800" dirty="0"/>
              <a:t>groups are affected; the incidence rises with age, with a </a:t>
            </a:r>
            <a:r>
              <a:rPr lang="en-US" sz="2800" dirty="0" smtClean="0"/>
              <a:t>peak incidence </a:t>
            </a:r>
            <a:r>
              <a:rPr lang="en-US" sz="2800" dirty="0"/>
              <a:t>at age 60 years. AML is the most common </a:t>
            </a:r>
            <a:r>
              <a:rPr lang="en-US" sz="2800" dirty="0" smtClean="0"/>
              <a:t>non lymphocytic leukemia</a:t>
            </a:r>
            <a:r>
              <a:rPr lang="en-US" sz="2800" dirty="0"/>
              <a:t>.</a:t>
            </a:r>
          </a:p>
          <a:p>
            <a:pPr>
              <a:buFont typeface="Wingdings" panose="05000000000000000000" pitchFamily="2" charset="2"/>
              <a:buChar char="v"/>
            </a:pPr>
            <a:r>
              <a:rPr lang="en-US" sz="2800" dirty="0"/>
              <a:t>The prognosis is highly variable and is not consistently based </a:t>
            </a:r>
            <a:r>
              <a:rPr lang="en-US" sz="2800" dirty="0" smtClean="0"/>
              <a:t>on patient </a:t>
            </a:r>
            <a:r>
              <a:rPr lang="en-US" sz="2800" dirty="0"/>
              <a:t>or disease variables. Patients with AML have a </a:t>
            </a:r>
            <a:r>
              <a:rPr lang="en-US" sz="2800" dirty="0" smtClean="0"/>
              <a:t>potentially curable </a:t>
            </a:r>
            <a:r>
              <a:rPr lang="en-US" sz="2800" dirty="0"/>
              <a:t>disease. However, patients who are older or have a </a:t>
            </a:r>
            <a:r>
              <a:rPr lang="en-US" sz="2800" dirty="0" smtClean="0"/>
              <a:t>more undifferentiated </a:t>
            </a:r>
            <a:r>
              <a:rPr lang="en-US" sz="2800" dirty="0"/>
              <a:t>form of AML tend to have a worse prognosis.</a:t>
            </a:r>
          </a:p>
        </p:txBody>
      </p:sp>
    </p:spTree>
    <p:extLst>
      <p:ext uri="{BB962C8B-B14F-4D97-AF65-F5344CB8AC3E}">
        <p14:creationId xmlns:p14="http://schemas.microsoft.com/office/powerpoint/2010/main" val="91805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200" dirty="0"/>
              <a:t>Those who have preexisting MDS or who had previously </a:t>
            </a:r>
            <a:r>
              <a:rPr lang="en-US" sz="3200" dirty="0" smtClean="0"/>
              <a:t>received alkylating </a:t>
            </a:r>
            <a:r>
              <a:rPr lang="en-US" sz="3200" dirty="0"/>
              <a:t>agents for cancer (secondary AML) have a much </a:t>
            </a:r>
            <a:r>
              <a:rPr lang="en-US" sz="3200" dirty="0" smtClean="0"/>
              <a:t>worse prognosis</a:t>
            </a:r>
            <a:r>
              <a:rPr lang="en-US" sz="3200" dirty="0"/>
              <a:t>; the leukemia tends to be more resistant to treatment, </a:t>
            </a:r>
            <a:r>
              <a:rPr lang="en-US" sz="3200" dirty="0" smtClean="0"/>
              <a:t>resulting in </a:t>
            </a:r>
            <a:r>
              <a:rPr lang="en-US" sz="3200" dirty="0"/>
              <a:t>a much shorter duration of remission. </a:t>
            </a:r>
            <a:r>
              <a:rPr lang="en-US" sz="3200" dirty="0" smtClean="0"/>
              <a:t>With treatment, these </a:t>
            </a:r>
            <a:r>
              <a:rPr lang="en-US" sz="3200" dirty="0"/>
              <a:t>patients survive an average of less than 1 year, with death </a:t>
            </a:r>
            <a:r>
              <a:rPr lang="en-US" sz="3200" dirty="0" smtClean="0"/>
              <a:t>usually a </a:t>
            </a:r>
            <a:r>
              <a:rPr lang="en-US" sz="3200" dirty="0"/>
              <a:t>result of infection or hemorrhage. Patients receiving </a:t>
            </a:r>
            <a:r>
              <a:rPr lang="en-US" sz="3200" dirty="0" smtClean="0"/>
              <a:t>supportive care </a:t>
            </a:r>
            <a:r>
              <a:rPr lang="en-US" sz="3200" dirty="0"/>
              <a:t>also usually survive less than 1 year, again dying </a:t>
            </a:r>
            <a:r>
              <a:rPr lang="en-US" sz="3200" dirty="0" smtClean="0"/>
              <a:t>from infection </a:t>
            </a:r>
            <a:r>
              <a:rPr lang="en-US" sz="3200" dirty="0"/>
              <a:t>or bleeding.</a:t>
            </a:r>
          </a:p>
        </p:txBody>
      </p:sp>
    </p:spTree>
    <p:extLst>
      <p:ext uri="{BB962C8B-B14F-4D97-AF65-F5344CB8AC3E}">
        <p14:creationId xmlns:p14="http://schemas.microsoft.com/office/powerpoint/2010/main" val="276070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CHRONIC MYELOID LEUKEMIA (CML)</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Chronic myeloid leukemia (CML) arises from a mutation in </a:t>
            </a:r>
            <a:r>
              <a:rPr lang="en-US" sz="2800" dirty="0" smtClean="0"/>
              <a:t>the myeloid </a:t>
            </a:r>
            <a:r>
              <a:rPr lang="en-US" sz="2800" dirty="0"/>
              <a:t>stem cell. Normal myeloid cells continue to be </a:t>
            </a:r>
            <a:r>
              <a:rPr lang="en-US" sz="2800" dirty="0" smtClean="0"/>
              <a:t>produced, but </a:t>
            </a:r>
            <a:r>
              <a:rPr lang="en-US" sz="2800" dirty="0"/>
              <a:t>there is a preference for immature (blast) </a:t>
            </a:r>
            <a:r>
              <a:rPr lang="en-US" sz="2800" dirty="0" smtClean="0"/>
              <a:t>forms. Therefore</a:t>
            </a:r>
            <a:r>
              <a:rPr lang="en-US" sz="2800" dirty="0"/>
              <a:t>, a wide spectrum of cell types exists within the </a:t>
            </a:r>
            <a:r>
              <a:rPr lang="en-US" sz="2800" dirty="0" smtClean="0"/>
              <a:t>blood, from </a:t>
            </a:r>
            <a:r>
              <a:rPr lang="en-US" sz="2800" dirty="0"/>
              <a:t>blast forms through mature neutrophils. </a:t>
            </a:r>
            <a:endParaRPr lang="en-US" sz="2800" dirty="0" smtClean="0"/>
          </a:p>
          <a:p>
            <a:pPr>
              <a:buFont typeface="Wingdings" panose="05000000000000000000" pitchFamily="2" charset="2"/>
              <a:buChar char="q"/>
            </a:pPr>
            <a:r>
              <a:rPr lang="en-US" sz="2800" dirty="0" smtClean="0"/>
              <a:t>Because </a:t>
            </a:r>
            <a:r>
              <a:rPr lang="en-US" sz="2800" dirty="0"/>
              <a:t>there is </a:t>
            </a:r>
            <a:r>
              <a:rPr lang="en-US" sz="2800" dirty="0" smtClean="0"/>
              <a:t>an uncontrolled </a:t>
            </a:r>
            <a:r>
              <a:rPr lang="en-US" sz="2800" dirty="0"/>
              <a:t>proliferation of cells, the marrow expands into </a:t>
            </a:r>
            <a:r>
              <a:rPr lang="en-US" sz="2800" dirty="0" smtClean="0"/>
              <a:t>the cavities </a:t>
            </a:r>
            <a:r>
              <a:rPr lang="en-US" sz="2800" dirty="0"/>
              <a:t>of long bones </a:t>
            </a:r>
            <a:r>
              <a:rPr lang="en-US" sz="2800" dirty="0" smtClean="0"/>
              <a:t>(e.g. </a:t>
            </a:r>
            <a:r>
              <a:rPr lang="en-US" sz="2800" dirty="0"/>
              <a:t>the femur), and cells are also formed </a:t>
            </a:r>
            <a:r>
              <a:rPr lang="en-US" sz="2800" dirty="0" smtClean="0"/>
              <a:t>in the </a:t>
            </a:r>
            <a:r>
              <a:rPr lang="en-US" sz="2800" dirty="0"/>
              <a:t>liver and spleen (extramedullary hematopoiesis), resulting </a:t>
            </a:r>
            <a:r>
              <a:rPr lang="en-US" sz="2800" dirty="0" smtClean="0"/>
              <a:t>in enlargement </a:t>
            </a:r>
            <a:r>
              <a:rPr lang="en-US" sz="2800" dirty="0"/>
              <a:t>of these organs that is sometimes painful.</a:t>
            </a:r>
          </a:p>
        </p:txBody>
      </p:sp>
    </p:spTree>
    <p:extLst>
      <p:ext uri="{BB962C8B-B14F-4D97-AF65-F5344CB8AC3E}">
        <p14:creationId xmlns:p14="http://schemas.microsoft.com/office/powerpoint/2010/main" val="285171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3200" dirty="0"/>
              <a:t>CML is uncommon in people younger than 20 years of age, </a:t>
            </a:r>
            <a:r>
              <a:rPr lang="en-US" sz="3200" dirty="0" smtClean="0"/>
              <a:t>but the </a:t>
            </a:r>
            <a:r>
              <a:rPr lang="en-US" sz="3200" dirty="0"/>
              <a:t>incidence increases with age (median age, 40 to 50 years</a:t>
            </a:r>
            <a:r>
              <a:rPr lang="en-US" sz="3200" dirty="0" smtClean="0"/>
              <a:t>). Patients </a:t>
            </a:r>
            <a:r>
              <a:rPr lang="en-US" sz="3200" dirty="0"/>
              <a:t>diagnosed with CML in the chronic phase have </a:t>
            </a:r>
            <a:r>
              <a:rPr lang="en-US" sz="3200" dirty="0" smtClean="0"/>
              <a:t>an overall </a:t>
            </a:r>
            <a:r>
              <a:rPr lang="en-US" sz="3200" dirty="0"/>
              <a:t>median life expectancy of 3 to 5 years. During that </a:t>
            </a:r>
            <a:r>
              <a:rPr lang="en-US" sz="3200" dirty="0" smtClean="0"/>
              <a:t>time, they </a:t>
            </a:r>
            <a:r>
              <a:rPr lang="en-US" sz="3200" dirty="0"/>
              <a:t>have very few symptoms and complications from the </a:t>
            </a:r>
            <a:r>
              <a:rPr lang="en-US" sz="3200" dirty="0" smtClean="0"/>
              <a:t>disease itself</a:t>
            </a:r>
            <a:r>
              <a:rPr lang="en-US" sz="3200" dirty="0"/>
              <a:t>. Problems with infections and bleeding are rare. </a:t>
            </a:r>
            <a:r>
              <a:rPr lang="en-US" sz="3200" dirty="0" smtClean="0"/>
              <a:t>However, once </a:t>
            </a:r>
            <a:r>
              <a:rPr lang="en-US" sz="3200" dirty="0"/>
              <a:t>the disease transforms to the acute phase (blast crisis), </a:t>
            </a:r>
            <a:r>
              <a:rPr lang="en-US" sz="3200" dirty="0" smtClean="0"/>
              <a:t>the overall </a:t>
            </a:r>
            <a:r>
              <a:rPr lang="en-US" sz="3200" dirty="0"/>
              <a:t>survival time rarely exceeds several </a:t>
            </a:r>
            <a:r>
              <a:rPr lang="en-US" sz="3200" dirty="0" smtClean="0"/>
              <a:t>months.</a:t>
            </a:r>
            <a:endParaRPr lang="en-US" sz="3200" dirty="0"/>
          </a:p>
        </p:txBody>
      </p:sp>
    </p:spTree>
    <p:extLst>
      <p:ext uri="{BB962C8B-B14F-4D97-AF65-F5344CB8AC3E}">
        <p14:creationId xmlns:p14="http://schemas.microsoft.com/office/powerpoint/2010/main" val="376322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ACUTE LYMPHOCYTIC LEUKEMIA (ALL)</a:t>
            </a:r>
            <a:endParaRPr lang="en-US" b="1" dirty="0">
              <a:solidFill>
                <a:srgbClr val="0070C0"/>
              </a:solidFill>
            </a:endParaRPr>
          </a:p>
        </p:txBody>
      </p:sp>
      <p:sp>
        <p:nvSpPr>
          <p:cNvPr id="3" name="Content Placeholder 2"/>
          <p:cNvSpPr>
            <a:spLocks noGrp="1"/>
          </p:cNvSpPr>
          <p:nvPr>
            <p:ph idx="1"/>
          </p:nvPr>
        </p:nvSpPr>
        <p:spPr>
          <a:xfrm>
            <a:off x="1097280" y="1845733"/>
            <a:ext cx="10058400" cy="4105123"/>
          </a:xfrm>
        </p:spPr>
        <p:txBody>
          <a:bodyPr>
            <a:noAutofit/>
          </a:bodyPr>
          <a:lstStyle/>
          <a:p>
            <a:pPr>
              <a:buFont typeface="Wingdings" panose="05000000000000000000" pitchFamily="2" charset="2"/>
              <a:buChar char="v"/>
            </a:pPr>
            <a:r>
              <a:rPr lang="en-US" sz="3600" dirty="0"/>
              <a:t>ALL results from an uncontrolled proliferation of immature </a:t>
            </a:r>
            <a:r>
              <a:rPr lang="en-US" sz="3600" dirty="0" smtClean="0"/>
              <a:t>cells (lymphoblasts</a:t>
            </a:r>
            <a:r>
              <a:rPr lang="en-US" sz="3600" dirty="0"/>
              <a:t>) derived from the lymphoid stem cell. </a:t>
            </a:r>
            <a:endParaRPr lang="en-US" sz="3600" dirty="0" smtClean="0"/>
          </a:p>
          <a:p>
            <a:pPr>
              <a:buFont typeface="Wingdings" panose="05000000000000000000" pitchFamily="2" charset="2"/>
              <a:buChar char="v"/>
            </a:pPr>
            <a:r>
              <a:rPr lang="en-US" sz="3600" dirty="0" smtClean="0"/>
              <a:t>The </a:t>
            </a:r>
            <a:r>
              <a:rPr lang="en-US" sz="3600" dirty="0"/>
              <a:t>cell </a:t>
            </a:r>
            <a:r>
              <a:rPr lang="en-US" sz="3600" dirty="0" smtClean="0"/>
              <a:t>of origin </a:t>
            </a:r>
            <a:r>
              <a:rPr lang="en-US" sz="3600" dirty="0"/>
              <a:t>is the precursor to the B lymphocyte in approximately </a:t>
            </a:r>
            <a:r>
              <a:rPr lang="en-US" sz="3600" dirty="0" smtClean="0"/>
              <a:t>75% of </a:t>
            </a:r>
            <a:r>
              <a:rPr lang="en-US" sz="3600" dirty="0"/>
              <a:t>ALL cases; T-lymphocyte ALL occurs in approximately </a:t>
            </a:r>
            <a:r>
              <a:rPr lang="en-US" sz="3600" dirty="0" smtClean="0"/>
              <a:t>25% of </a:t>
            </a:r>
            <a:r>
              <a:rPr lang="en-US" sz="3600" dirty="0"/>
              <a:t>ALL cases. </a:t>
            </a:r>
          </a:p>
        </p:txBody>
      </p:sp>
    </p:spTree>
    <p:extLst>
      <p:ext uri="{BB962C8B-B14F-4D97-AF65-F5344CB8AC3E}">
        <p14:creationId xmlns:p14="http://schemas.microsoft.com/office/powerpoint/2010/main" val="302622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1097280" y="1845734"/>
            <a:ext cx="10058400" cy="4163180"/>
          </a:xfrm>
        </p:spPr>
        <p:txBody>
          <a:bodyPr>
            <a:noAutofit/>
          </a:bodyPr>
          <a:lstStyle/>
          <a:p>
            <a:pPr>
              <a:buFont typeface="Wingdings" panose="05000000000000000000" pitchFamily="2" charset="2"/>
              <a:buChar char="v"/>
            </a:pPr>
            <a:r>
              <a:rPr lang="en-US" sz="3200" dirty="0"/>
              <a:t>ALL is most common in young children, with boys affected more often than girls; the peak incidence is 4 years of age. After age 15 years, ALL is relatively uncommon. Increasing age appears to be associated with diminished </a:t>
            </a:r>
            <a:r>
              <a:rPr lang="en-US" sz="3200" dirty="0" smtClean="0"/>
              <a:t>survival.</a:t>
            </a:r>
          </a:p>
          <a:p>
            <a:pPr>
              <a:buFont typeface="Wingdings" panose="05000000000000000000" pitchFamily="2" charset="2"/>
              <a:buChar char="v"/>
            </a:pPr>
            <a:r>
              <a:rPr lang="en-US" sz="3200" dirty="0" smtClean="0"/>
              <a:t>Because </a:t>
            </a:r>
            <a:r>
              <a:rPr lang="en-US" sz="3200" dirty="0"/>
              <a:t>of improvements in therapy for ALL, more than 80% of children survive at </a:t>
            </a:r>
            <a:r>
              <a:rPr lang="en-US" sz="3200" dirty="0" smtClean="0"/>
              <a:t>least </a:t>
            </a:r>
            <a:r>
              <a:rPr lang="en-US" sz="3200" dirty="0"/>
              <a:t>5 years. Even if relapse occurs, resumption of induction </a:t>
            </a:r>
            <a:r>
              <a:rPr lang="en-US" sz="3200" dirty="0" smtClean="0"/>
              <a:t>therapy can </a:t>
            </a:r>
            <a:r>
              <a:rPr lang="en-US" sz="3200" dirty="0"/>
              <a:t>often achieve a second complete remission. Moreover, </a:t>
            </a:r>
            <a:r>
              <a:rPr lang="en-US" sz="3200" dirty="0" smtClean="0"/>
              <a:t>bone marrow transplant may </a:t>
            </a:r>
            <a:r>
              <a:rPr lang="en-US" sz="3200" dirty="0"/>
              <a:t>be successful even after a second relapse.</a:t>
            </a:r>
          </a:p>
          <a:p>
            <a:pPr>
              <a:buFont typeface="Wingdings" panose="05000000000000000000" pitchFamily="2" charset="2"/>
              <a:buChar char="v"/>
            </a:pPr>
            <a:endParaRPr lang="en-US" sz="3200" dirty="0"/>
          </a:p>
        </p:txBody>
      </p:sp>
    </p:spTree>
    <p:extLst>
      <p:ext uri="{BB962C8B-B14F-4D97-AF65-F5344CB8AC3E}">
        <p14:creationId xmlns:p14="http://schemas.microsoft.com/office/powerpoint/2010/main" val="310097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CHRONIC LYMPHOCYTIC LEUKEMIA (CLL)</a:t>
            </a:r>
            <a:endParaRPr lang="en-US" b="1" dirty="0">
              <a:solidFill>
                <a:srgbClr val="0070C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smtClean="0"/>
              <a:t>Chronic lymphocytic leukemia </a:t>
            </a:r>
            <a:r>
              <a:rPr lang="en-US" sz="3200" dirty="0"/>
              <a:t>is a common malignancy of older adults; two thirds of </a:t>
            </a:r>
            <a:r>
              <a:rPr lang="en-US" sz="3200" dirty="0" smtClean="0"/>
              <a:t>all patients </a:t>
            </a:r>
            <a:r>
              <a:rPr lang="en-US" sz="3200" dirty="0"/>
              <a:t>are older than 60 years of age at diagnosis</a:t>
            </a:r>
            <a:r>
              <a:rPr lang="en-US" sz="3200" dirty="0" smtClean="0"/>
              <a:t>.</a:t>
            </a:r>
          </a:p>
          <a:p>
            <a:pPr>
              <a:buFont typeface="Wingdings" panose="05000000000000000000" pitchFamily="2" charset="2"/>
              <a:buChar char="v"/>
            </a:pPr>
            <a:r>
              <a:rPr lang="en-US" sz="3200" dirty="0" smtClean="0"/>
              <a:t>It </a:t>
            </a:r>
            <a:r>
              <a:rPr lang="en-US" sz="3200" dirty="0"/>
              <a:t>is the </a:t>
            </a:r>
            <a:r>
              <a:rPr lang="en-US" sz="3200" dirty="0" smtClean="0"/>
              <a:t>most common </a:t>
            </a:r>
            <a:r>
              <a:rPr lang="en-US" sz="3200" dirty="0"/>
              <a:t>form of leukemia in the United States and </a:t>
            </a:r>
            <a:r>
              <a:rPr lang="en-US" sz="3200" dirty="0" smtClean="0"/>
              <a:t>Europe, affecting </a:t>
            </a:r>
            <a:r>
              <a:rPr lang="en-US" sz="3200" dirty="0"/>
              <a:t>more than 120,000 people, but is rarely seen in </a:t>
            </a:r>
            <a:r>
              <a:rPr lang="en-US" sz="3200" dirty="0" smtClean="0"/>
              <a:t>Asia.</a:t>
            </a:r>
          </a:p>
          <a:p>
            <a:pPr>
              <a:buFont typeface="Wingdings" panose="05000000000000000000" pitchFamily="2" charset="2"/>
              <a:buChar char="v"/>
            </a:pPr>
            <a:r>
              <a:rPr lang="en-US" sz="3200" dirty="0" smtClean="0"/>
              <a:t> The </a:t>
            </a:r>
            <a:r>
              <a:rPr lang="en-US" sz="3200" dirty="0"/>
              <a:t>average survival time for patients with CLL ranges </a:t>
            </a:r>
            <a:r>
              <a:rPr lang="en-US" sz="3200" dirty="0" smtClean="0"/>
              <a:t>from 14 </a:t>
            </a:r>
            <a:r>
              <a:rPr lang="en-US" sz="3200" dirty="0"/>
              <a:t>years (early stage) to 2.5 years (late stage).</a:t>
            </a:r>
          </a:p>
        </p:txBody>
      </p:sp>
    </p:spTree>
    <p:extLst>
      <p:ext uri="{BB962C8B-B14F-4D97-AF65-F5344CB8AC3E}">
        <p14:creationId xmlns:p14="http://schemas.microsoft.com/office/powerpoint/2010/main" val="203451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 of Leukemia</a:t>
            </a:r>
            <a:endParaRPr lang="en-US" dirty="0"/>
          </a:p>
        </p:txBody>
      </p:sp>
      <p:sp>
        <p:nvSpPr>
          <p:cNvPr id="3" name="Content Placeholder 2"/>
          <p:cNvSpPr>
            <a:spLocks noGrp="1"/>
          </p:cNvSpPr>
          <p:nvPr>
            <p:ph idx="1"/>
          </p:nvPr>
        </p:nvSpPr>
        <p:spPr>
          <a:xfrm>
            <a:off x="1097280" y="1845734"/>
            <a:ext cx="10058400" cy="3954565"/>
          </a:xfrm>
        </p:spPr>
        <p:txBody>
          <a:bodyPr>
            <a:noAutofit/>
          </a:bodyPr>
          <a:lstStyle/>
          <a:p>
            <a:pPr>
              <a:buFont typeface="Wingdings" panose="05000000000000000000" pitchFamily="2" charset="2"/>
              <a:buChar char="q"/>
            </a:pPr>
            <a:r>
              <a:rPr lang="en-US" sz="3600" dirty="0"/>
              <a:t>The overall objective of treatment is to achieve complete </a:t>
            </a:r>
            <a:r>
              <a:rPr lang="en-US" sz="3600" dirty="0" smtClean="0"/>
              <a:t>remission, in </a:t>
            </a:r>
            <a:r>
              <a:rPr lang="en-US" sz="3600" dirty="0"/>
              <a:t>which there is no detectable evidence of residual </a:t>
            </a:r>
            <a:r>
              <a:rPr lang="en-US" sz="3600" dirty="0" smtClean="0"/>
              <a:t>leukemia remaining </a:t>
            </a:r>
            <a:r>
              <a:rPr lang="en-US" sz="3600" dirty="0"/>
              <a:t>in the bone marrow. </a:t>
            </a:r>
            <a:endParaRPr lang="en-US" sz="3600" dirty="0" smtClean="0"/>
          </a:p>
          <a:p>
            <a:pPr>
              <a:buFont typeface="Wingdings" panose="05000000000000000000" pitchFamily="2" charset="2"/>
              <a:buChar char="Ø"/>
            </a:pPr>
            <a:r>
              <a:rPr lang="en-US" sz="3600" dirty="0" smtClean="0"/>
              <a:t>Achieve remission by </a:t>
            </a:r>
            <a:r>
              <a:rPr lang="en-US" sz="3600" dirty="0"/>
              <a:t>the aggressive administration of chemotherapy, </a:t>
            </a:r>
            <a:r>
              <a:rPr lang="en-US" sz="3600" dirty="0" smtClean="0"/>
              <a:t>called induction </a:t>
            </a:r>
            <a:r>
              <a:rPr lang="en-US" sz="3600" dirty="0"/>
              <a:t>therapy, which usually requires hospitalization for </a:t>
            </a:r>
            <a:r>
              <a:rPr lang="en-US" sz="3600" dirty="0" smtClean="0"/>
              <a:t>several weeks.</a:t>
            </a:r>
            <a:endParaRPr lang="en-US" sz="3600" dirty="0"/>
          </a:p>
        </p:txBody>
      </p:sp>
    </p:spTree>
    <p:extLst>
      <p:ext uri="{BB962C8B-B14F-4D97-AF65-F5344CB8AC3E}">
        <p14:creationId xmlns:p14="http://schemas.microsoft.com/office/powerpoint/2010/main" val="1267848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3600" dirty="0" smtClean="0"/>
              <a:t> </a:t>
            </a:r>
            <a:r>
              <a:rPr lang="en-US" sz="3600" dirty="0"/>
              <a:t>Induction therapy typically involves high doses of cytarabine (Cytosar, Ara-C) and daunorubicin (DaunoXome) or mitoxantron (Novantrone) or idarubicin (Idamycin); sometimes etoposide (VP-16, VePesid) is added to the regimen. </a:t>
            </a:r>
            <a:endParaRPr lang="en-US" sz="3600" dirty="0" smtClean="0"/>
          </a:p>
          <a:p>
            <a:pPr>
              <a:buFont typeface="Wingdings" panose="05000000000000000000" pitchFamily="2" charset="2"/>
              <a:buChar char="§"/>
            </a:pPr>
            <a:r>
              <a:rPr lang="en-US" sz="3600" dirty="0" smtClean="0"/>
              <a:t>The </a:t>
            </a:r>
            <a:r>
              <a:rPr lang="en-US" sz="3600" dirty="0"/>
              <a:t>choice of agents is based on the patient’s physical status and history of prior antineoplastic treatment.</a:t>
            </a:r>
          </a:p>
          <a:p>
            <a:pPr>
              <a:buFont typeface="Wingdings" panose="05000000000000000000" pitchFamily="2" charset="2"/>
              <a:buChar char="Ø"/>
            </a:pPr>
            <a:endParaRPr lang="en-US" sz="3600" dirty="0"/>
          </a:p>
        </p:txBody>
      </p:sp>
    </p:spTree>
    <p:extLst>
      <p:ext uri="{BB962C8B-B14F-4D97-AF65-F5344CB8AC3E}">
        <p14:creationId xmlns:p14="http://schemas.microsoft.com/office/powerpoint/2010/main" val="424133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1097280" y="1859382"/>
            <a:ext cx="10058400" cy="4023360"/>
          </a:xfrm>
        </p:spPr>
        <p:txBody>
          <a:bodyPr>
            <a:noAutofit/>
          </a:bodyPr>
          <a:lstStyle/>
          <a:p>
            <a:pPr>
              <a:buFont typeface="Wingdings" panose="05000000000000000000" pitchFamily="2" charset="2"/>
              <a:buChar char="v"/>
            </a:pPr>
            <a:r>
              <a:rPr lang="en-US" sz="4000" dirty="0"/>
              <a:t>Leukemia, </a:t>
            </a:r>
            <a:r>
              <a:rPr lang="en-US" sz="4000" dirty="0" smtClean="0"/>
              <a:t>literally “white </a:t>
            </a:r>
            <a:r>
              <a:rPr lang="en-US" sz="4000" dirty="0"/>
              <a:t>blood,” is a neoplastic proliferation of one </a:t>
            </a:r>
            <a:r>
              <a:rPr lang="en-US" sz="4000" dirty="0" smtClean="0"/>
              <a:t>particular cell </a:t>
            </a:r>
            <a:r>
              <a:rPr lang="en-US" sz="4000" dirty="0"/>
              <a:t>type (granulocytes, monocytes, lymphocytes, </a:t>
            </a:r>
            <a:r>
              <a:rPr lang="en-US" sz="4000" dirty="0" smtClean="0"/>
              <a:t>or megakaryocytes</a:t>
            </a:r>
            <a:r>
              <a:rPr lang="en-US" sz="4000" dirty="0"/>
              <a:t>). </a:t>
            </a:r>
            <a:endParaRPr lang="en-US" sz="4000" dirty="0" smtClean="0"/>
          </a:p>
          <a:p>
            <a:pPr>
              <a:buFont typeface="Wingdings" panose="05000000000000000000" pitchFamily="2" charset="2"/>
              <a:buChar char="v"/>
            </a:pPr>
            <a:r>
              <a:rPr lang="en-US" sz="4000" dirty="0" smtClean="0"/>
              <a:t>The </a:t>
            </a:r>
            <a:r>
              <a:rPr lang="en-US" sz="4000" dirty="0"/>
              <a:t>defect originates in the hematopoietic </a:t>
            </a:r>
            <a:r>
              <a:rPr lang="en-US" sz="4000" dirty="0" smtClean="0"/>
              <a:t>stem cell</a:t>
            </a:r>
            <a:r>
              <a:rPr lang="en-US" sz="4000" dirty="0"/>
              <a:t>, the myeloid, or the lymphoid stem cell.</a:t>
            </a:r>
          </a:p>
        </p:txBody>
      </p:sp>
    </p:spTree>
    <p:extLst>
      <p:ext uri="{BB962C8B-B14F-4D97-AF65-F5344CB8AC3E}">
        <p14:creationId xmlns:p14="http://schemas.microsoft.com/office/powerpoint/2010/main" val="1623454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600" dirty="0"/>
              <a:t>In the case of an extreme leukocytosis a diagnosis (e.g., WBC count higher than 300,000/mm3), a more emergent treatment may be required. In this instance, leukopheresis (in which the patient’s blood is removed and separated, with the leukocytes withdrawn, and the remaining blood returned to the patient) can temporarily reduce the number of WBCs.</a:t>
            </a:r>
          </a:p>
        </p:txBody>
      </p:sp>
    </p:spTree>
    <p:extLst>
      <p:ext uri="{BB962C8B-B14F-4D97-AF65-F5344CB8AC3E}">
        <p14:creationId xmlns:p14="http://schemas.microsoft.com/office/powerpoint/2010/main" val="294080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Another aggressive treatment option is bone marrow transplantation (BMT) or peripheral blood stem cell transplantation </a:t>
            </a:r>
            <a:r>
              <a:rPr lang="en-US" sz="3200" dirty="0"/>
              <a:t>(PBSCT). </a:t>
            </a:r>
            <a:endParaRPr lang="en-US" sz="3200" dirty="0" smtClean="0"/>
          </a:p>
          <a:p>
            <a:pPr>
              <a:buFont typeface="Wingdings" panose="05000000000000000000" pitchFamily="2" charset="2"/>
              <a:buChar char="§"/>
            </a:pPr>
            <a:r>
              <a:rPr lang="en-US" sz="3200" dirty="0" smtClean="0"/>
              <a:t>When </a:t>
            </a:r>
            <a:r>
              <a:rPr lang="en-US" sz="3200" dirty="0"/>
              <a:t>a suitable tissue match can be obtained, the </a:t>
            </a:r>
            <a:r>
              <a:rPr lang="en-US" sz="3200" dirty="0" smtClean="0"/>
              <a:t>patient embarks </a:t>
            </a:r>
            <a:r>
              <a:rPr lang="en-US" sz="3200" dirty="0"/>
              <a:t>on an even more aggressive regimen of </a:t>
            </a:r>
            <a:r>
              <a:rPr lang="en-US" sz="3200" dirty="0" smtClean="0"/>
              <a:t>chemotherapy (sometimes </a:t>
            </a:r>
            <a:r>
              <a:rPr lang="en-US" sz="3200" dirty="0"/>
              <a:t>in combination with radiation therapy), with </a:t>
            </a:r>
            <a:r>
              <a:rPr lang="en-US" sz="3200" dirty="0" smtClean="0"/>
              <a:t>the treatment </a:t>
            </a:r>
            <a:r>
              <a:rPr lang="en-US" sz="3200" dirty="0"/>
              <a:t>goal of destroying the hematopoietic function of </a:t>
            </a:r>
            <a:r>
              <a:rPr lang="en-US" sz="3200" dirty="0" smtClean="0"/>
              <a:t>the patient’s </a:t>
            </a:r>
            <a:r>
              <a:rPr lang="en-US" sz="3200" dirty="0"/>
              <a:t>bone marrow.</a:t>
            </a:r>
          </a:p>
        </p:txBody>
      </p:sp>
    </p:spTree>
    <p:extLst>
      <p:ext uri="{BB962C8B-B14F-4D97-AF65-F5344CB8AC3E}">
        <p14:creationId xmlns:p14="http://schemas.microsoft.com/office/powerpoint/2010/main" val="264555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9482"/>
            <a:ext cx="10058400" cy="1450757"/>
          </a:xfrm>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Another important option for the patient to consider is </a:t>
            </a:r>
            <a:r>
              <a:rPr lang="en-US" sz="2400" dirty="0" smtClean="0"/>
              <a:t>supportive care </a:t>
            </a:r>
            <a:r>
              <a:rPr lang="en-US" sz="2400" dirty="0"/>
              <a:t>alone. In fact, supportive care may be the only </a:t>
            </a:r>
            <a:r>
              <a:rPr lang="en-US" sz="2400" dirty="0" smtClean="0"/>
              <a:t>option if </a:t>
            </a:r>
            <a:r>
              <a:rPr lang="en-US" sz="2400" dirty="0"/>
              <a:t>the patient has significant comorbidity, such as </a:t>
            </a:r>
            <a:r>
              <a:rPr lang="en-US" sz="2400" dirty="0" smtClean="0"/>
              <a:t>extremely poor </a:t>
            </a:r>
            <a:r>
              <a:rPr lang="en-US" sz="2400" dirty="0"/>
              <a:t>cardiac, pulmonary, renal, or hepatic function. In </a:t>
            </a:r>
            <a:r>
              <a:rPr lang="en-US" sz="2400" dirty="0" smtClean="0"/>
              <a:t>such cases</a:t>
            </a:r>
            <a:r>
              <a:rPr lang="en-US" sz="2400" dirty="0"/>
              <a:t>, aggressive antileukemia therapy is not used; </a:t>
            </a:r>
            <a:r>
              <a:rPr lang="en-US" sz="2400" dirty="0" smtClean="0"/>
              <a:t>occasionally, hydroxyurea (e.g. </a:t>
            </a:r>
            <a:r>
              <a:rPr lang="en-US" sz="2400" dirty="0"/>
              <a:t>Hydrea) may be used briefly to control the </a:t>
            </a:r>
            <a:r>
              <a:rPr lang="en-US" sz="2400" dirty="0" smtClean="0"/>
              <a:t>increase of </a:t>
            </a:r>
            <a:r>
              <a:rPr lang="en-US" sz="2400" dirty="0"/>
              <a:t>blast cells. </a:t>
            </a:r>
            <a:endParaRPr lang="en-US" sz="2400" dirty="0" smtClean="0"/>
          </a:p>
          <a:p>
            <a:pPr>
              <a:buFont typeface="Wingdings" panose="05000000000000000000" pitchFamily="2" charset="2"/>
              <a:buChar char="Ø"/>
            </a:pPr>
            <a:r>
              <a:rPr lang="en-US" sz="2400" dirty="0" smtClean="0"/>
              <a:t>Patients </a:t>
            </a:r>
            <a:r>
              <a:rPr lang="en-US" sz="2400" dirty="0"/>
              <a:t>are more commonly supported </a:t>
            </a:r>
            <a:r>
              <a:rPr lang="en-US" sz="2400" dirty="0" smtClean="0"/>
              <a:t>with antimicrobial </a:t>
            </a:r>
            <a:r>
              <a:rPr lang="en-US" sz="2400" dirty="0"/>
              <a:t>therapy and transfusions as needed. This </a:t>
            </a:r>
            <a:r>
              <a:rPr lang="en-US" sz="2400" dirty="0" smtClean="0"/>
              <a:t>treatment approach </a:t>
            </a:r>
            <a:r>
              <a:rPr lang="en-US" sz="2400" dirty="0"/>
              <a:t>provides the patient with some additional time </a:t>
            </a:r>
            <a:r>
              <a:rPr lang="en-US" sz="2400" dirty="0" smtClean="0"/>
              <a:t>at home</a:t>
            </a:r>
            <a:r>
              <a:rPr lang="en-US" sz="2400" dirty="0"/>
              <a:t>; however, death frequently occurs within months, </a:t>
            </a:r>
            <a:r>
              <a:rPr lang="en-US" sz="2400" dirty="0" smtClean="0"/>
              <a:t>typically from </a:t>
            </a:r>
            <a:r>
              <a:rPr lang="en-US" sz="2400" dirty="0"/>
              <a:t>infection or bleeding.</a:t>
            </a:r>
          </a:p>
        </p:txBody>
      </p:sp>
    </p:spTree>
    <p:extLst>
      <p:ext uri="{BB962C8B-B14F-4D97-AF65-F5344CB8AC3E}">
        <p14:creationId xmlns:p14="http://schemas.microsoft.com/office/powerpoint/2010/main" val="360907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 of Leukemia</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2800" dirty="0"/>
              <a:t>Take history and perform physical examination. The health history may reveal a range of subtle symptoms reported by the patient before the problem is manifested by findings on physical examination. </a:t>
            </a:r>
          </a:p>
          <a:p>
            <a:pPr>
              <a:buFont typeface="Wingdings" panose="05000000000000000000" pitchFamily="2" charset="2"/>
              <a:buChar char="§"/>
            </a:pPr>
            <a:r>
              <a:rPr lang="en-US" sz="2800" dirty="0"/>
              <a:t>Because the physical findings may be subtle initially, a thorough, systematic assessment incorporating all body systems is essential. For example, a dry cough, mild dyspnea, and diminished breath sounds may indicate a pulmonary infection. However, the infection may not be seen initially on the chest x-ray.</a:t>
            </a:r>
          </a:p>
          <a:p>
            <a:pPr>
              <a:buFont typeface="Wingdings" panose="05000000000000000000" pitchFamily="2" charset="2"/>
              <a:buChar char="ü"/>
            </a:pPr>
            <a:r>
              <a:rPr lang="en-US" sz="2800" dirty="0"/>
              <a:t>Monitor closely the results of laboratory studies.</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29561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3600" dirty="0" smtClean="0"/>
              <a:t>Prevent or manage infection and bleeding.</a:t>
            </a:r>
          </a:p>
          <a:p>
            <a:pPr>
              <a:buFont typeface="Wingdings" panose="05000000000000000000" pitchFamily="2" charset="2"/>
              <a:buChar char="ü"/>
            </a:pPr>
            <a:r>
              <a:rPr lang="en-US" sz="3600" dirty="0" smtClean="0"/>
              <a:t>Monitor the vital signs.</a:t>
            </a:r>
          </a:p>
          <a:p>
            <a:pPr>
              <a:buFont typeface="Wingdings" panose="05000000000000000000" pitchFamily="2" charset="2"/>
              <a:buChar char="ü"/>
            </a:pPr>
            <a:r>
              <a:rPr lang="en-US" sz="3600" dirty="0" smtClean="0"/>
              <a:t>Improve nutritional intake. </a:t>
            </a:r>
            <a:r>
              <a:rPr lang="en-US" sz="3600" dirty="0"/>
              <a:t>Small, frequent feedings of foods that are soft in texture </a:t>
            </a:r>
            <a:r>
              <a:rPr lang="en-US" sz="3600" dirty="0" smtClean="0"/>
              <a:t>and moderate </a:t>
            </a:r>
            <a:r>
              <a:rPr lang="en-US" sz="3600" dirty="0"/>
              <a:t>in temperature may be better tolerated. </a:t>
            </a:r>
            <a:r>
              <a:rPr lang="en-US" sz="3600" dirty="0" smtClean="0"/>
              <a:t>Low-microbial diets </a:t>
            </a:r>
            <a:r>
              <a:rPr lang="en-US" sz="3600" dirty="0"/>
              <a:t>are typically prescribed (avoiding uncooked fruits </a:t>
            </a:r>
            <a:r>
              <a:rPr lang="en-US" sz="3600" dirty="0" smtClean="0"/>
              <a:t>or vegetables </a:t>
            </a:r>
            <a:r>
              <a:rPr lang="en-US" sz="3600" dirty="0"/>
              <a:t>and those without a </a:t>
            </a:r>
            <a:r>
              <a:rPr lang="en-US" sz="3600" dirty="0" err="1"/>
              <a:t>peelable</a:t>
            </a:r>
            <a:r>
              <a:rPr lang="en-US" sz="3600" dirty="0"/>
              <a:t> skin). Nutritional </a:t>
            </a:r>
            <a:r>
              <a:rPr lang="en-US" sz="3600" dirty="0" smtClean="0"/>
              <a:t>supplements are </a:t>
            </a:r>
            <a:r>
              <a:rPr lang="en-US" sz="3600" dirty="0"/>
              <a:t>frequently used.</a:t>
            </a:r>
          </a:p>
        </p:txBody>
      </p:sp>
    </p:spTree>
    <p:extLst>
      <p:ext uri="{BB962C8B-B14F-4D97-AF65-F5344CB8AC3E}">
        <p14:creationId xmlns:p14="http://schemas.microsoft.com/office/powerpoint/2010/main" val="5117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2400" dirty="0" smtClean="0"/>
              <a:t>Manage mucositis. </a:t>
            </a:r>
            <a:r>
              <a:rPr lang="en-US" sz="2400" dirty="0"/>
              <a:t>Oral hygiene is very important to diminish the bacteria </a:t>
            </a:r>
            <a:r>
              <a:rPr lang="en-US" sz="2400" dirty="0" smtClean="0"/>
              <a:t>within the </a:t>
            </a:r>
            <a:r>
              <a:rPr lang="en-US" sz="2400" dirty="0"/>
              <a:t>mouth, maintain moisture, and provide comfort. </a:t>
            </a:r>
            <a:endParaRPr lang="en-US" sz="2400" dirty="0" smtClean="0"/>
          </a:p>
          <a:p>
            <a:pPr>
              <a:buFont typeface="Wingdings" panose="05000000000000000000" pitchFamily="2" charset="2"/>
              <a:buChar char="§"/>
            </a:pPr>
            <a:r>
              <a:rPr lang="en-US" sz="2400" dirty="0" smtClean="0"/>
              <a:t>Soft-bristled toothbrushes </a:t>
            </a:r>
            <a:r>
              <a:rPr lang="en-US" sz="2400" dirty="0"/>
              <a:t>should be used until the neutrophil and </a:t>
            </a:r>
            <a:r>
              <a:rPr lang="en-US" sz="2400" dirty="0" smtClean="0"/>
              <a:t>platelet counts </a:t>
            </a:r>
            <a:r>
              <a:rPr lang="en-US" sz="2400" dirty="0"/>
              <a:t>become very low; at that time, sponge-tipped </a:t>
            </a:r>
            <a:r>
              <a:rPr lang="en-US" sz="2400" dirty="0" smtClean="0"/>
              <a:t>applicators should </a:t>
            </a:r>
            <a:r>
              <a:rPr lang="en-US" sz="2400" dirty="0"/>
              <a:t>be substituted. Lemon-glycerin swabs and </a:t>
            </a:r>
            <a:r>
              <a:rPr lang="en-US" sz="2400" dirty="0" smtClean="0"/>
              <a:t>commercial mouthwashes </a:t>
            </a:r>
            <a:r>
              <a:rPr lang="en-US" sz="2400" dirty="0"/>
              <a:t>should never be used because the glycerin and </a:t>
            </a:r>
            <a:r>
              <a:rPr lang="en-US" sz="2400" dirty="0" smtClean="0"/>
              <a:t>alcohol within </a:t>
            </a:r>
            <a:r>
              <a:rPr lang="en-US" sz="2400" dirty="0"/>
              <a:t>them are extremely drying to the tissues. Simple </a:t>
            </a:r>
            <a:r>
              <a:rPr lang="en-US" sz="2400" dirty="0" smtClean="0"/>
              <a:t>rinses with </a:t>
            </a:r>
            <a:r>
              <a:rPr lang="en-US" sz="2400" dirty="0"/>
              <a:t>saline (or saline and baking soda) solutions are </a:t>
            </a:r>
            <a:r>
              <a:rPr lang="en-US" sz="2400" dirty="0" smtClean="0"/>
              <a:t>effective </a:t>
            </a:r>
            <a:r>
              <a:rPr lang="en-US" sz="2400" dirty="0"/>
              <a:t>in cleaning and moistening the oral mucosa. </a:t>
            </a:r>
            <a:endParaRPr lang="en-US" sz="2400" dirty="0" smtClean="0"/>
          </a:p>
          <a:p>
            <a:pPr>
              <a:buFont typeface="Wingdings" panose="05000000000000000000" pitchFamily="2" charset="2"/>
              <a:buChar char="§"/>
            </a:pPr>
            <a:r>
              <a:rPr lang="en-US" sz="2400" dirty="0" smtClean="0"/>
              <a:t>Because the </a:t>
            </a:r>
            <a:r>
              <a:rPr lang="en-US" sz="2400" dirty="0"/>
              <a:t>risk of yeast or fungal infection in the mouth is great, </a:t>
            </a:r>
            <a:r>
              <a:rPr lang="en-US" sz="2400" dirty="0" smtClean="0"/>
              <a:t>other medications </a:t>
            </a:r>
            <a:r>
              <a:rPr lang="en-US" sz="2400" dirty="0"/>
              <a:t>are often prescribed, such as chlorhexidine </a:t>
            </a:r>
            <a:r>
              <a:rPr lang="en-US" sz="2400" dirty="0" smtClean="0"/>
              <a:t>rinses (e.g</a:t>
            </a:r>
            <a:r>
              <a:rPr lang="en-US" sz="2400" dirty="0"/>
              <a:t>.</a:t>
            </a:r>
            <a:r>
              <a:rPr lang="en-US" sz="2400" dirty="0" smtClean="0"/>
              <a:t> </a:t>
            </a:r>
            <a:r>
              <a:rPr lang="en-US" sz="2400" dirty="0"/>
              <a:t>Peridex) or clotrimazole troches (</a:t>
            </a:r>
            <a:r>
              <a:rPr lang="en-US" sz="2400" dirty="0" smtClean="0"/>
              <a:t>e.g</a:t>
            </a:r>
            <a:r>
              <a:rPr lang="en-US" sz="2400" dirty="0"/>
              <a:t>.</a:t>
            </a:r>
            <a:r>
              <a:rPr lang="en-US" sz="2400" dirty="0" smtClean="0"/>
              <a:t> </a:t>
            </a:r>
            <a:r>
              <a:rPr lang="en-US" sz="2400" dirty="0"/>
              <a:t>Mycelex).</a:t>
            </a:r>
          </a:p>
        </p:txBody>
      </p:sp>
    </p:spTree>
    <p:extLst>
      <p:ext uri="{BB962C8B-B14F-4D97-AF65-F5344CB8AC3E}">
        <p14:creationId xmlns:p14="http://schemas.microsoft.com/office/powerpoint/2010/main" val="390240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800" dirty="0" smtClean="0"/>
              <a:t>Manage fever. </a:t>
            </a:r>
            <a:r>
              <a:rPr lang="en-US" sz="2800" dirty="0"/>
              <a:t>Acetaminophen is </a:t>
            </a:r>
            <a:r>
              <a:rPr lang="en-US" sz="2800" dirty="0" smtClean="0"/>
              <a:t>typically given </a:t>
            </a:r>
            <a:r>
              <a:rPr lang="en-US" sz="2800" dirty="0"/>
              <a:t>to decrease fever, but it does so by increasing </a:t>
            </a:r>
            <a:r>
              <a:rPr lang="en-US" sz="2800" dirty="0" smtClean="0"/>
              <a:t>diaphoresis. Sponging </a:t>
            </a:r>
            <a:r>
              <a:rPr lang="en-US" sz="2800" dirty="0"/>
              <a:t>with cool water may be useful, but cold water or </a:t>
            </a:r>
            <a:r>
              <a:rPr lang="en-US" sz="2800" dirty="0" smtClean="0"/>
              <a:t>ice packs </a:t>
            </a:r>
            <a:r>
              <a:rPr lang="en-US" sz="2800" dirty="0"/>
              <a:t>should be avoided because the heat cannot dissipate </a:t>
            </a:r>
            <a:r>
              <a:rPr lang="en-US" sz="2800" dirty="0" smtClean="0"/>
              <a:t>from constricted </a:t>
            </a:r>
            <a:r>
              <a:rPr lang="en-US" sz="2800" dirty="0"/>
              <a:t>blood </a:t>
            </a:r>
            <a:r>
              <a:rPr lang="en-US" sz="2800" dirty="0" smtClean="0"/>
              <a:t>vessels.</a:t>
            </a:r>
          </a:p>
          <a:p>
            <a:pPr>
              <a:buFont typeface="Wingdings" panose="05000000000000000000" pitchFamily="2" charset="2"/>
              <a:buChar char="ü"/>
            </a:pPr>
            <a:r>
              <a:rPr lang="en-US" sz="2800" dirty="0" smtClean="0"/>
              <a:t>Manage pain and discomfort.</a:t>
            </a:r>
            <a:r>
              <a:rPr lang="en-US" sz="2800" dirty="0"/>
              <a:t> Gentle back and shoulder massage may provide </a:t>
            </a:r>
            <a:r>
              <a:rPr lang="en-US" sz="2800" dirty="0" smtClean="0"/>
              <a:t>comfort. </a:t>
            </a:r>
            <a:r>
              <a:rPr lang="en-US" sz="2800" dirty="0"/>
              <a:t>Bedclothes need frequent changing </a:t>
            </a:r>
            <a:r>
              <a:rPr lang="en-US" sz="2800" dirty="0" smtClean="0"/>
              <a:t>as well. Stomatitis </a:t>
            </a:r>
            <a:r>
              <a:rPr lang="en-US" sz="2800" dirty="0"/>
              <a:t>can also cause significant discomfort. In addition </a:t>
            </a:r>
            <a:r>
              <a:rPr lang="en-US" sz="2800" dirty="0" smtClean="0"/>
              <a:t>to oral </a:t>
            </a:r>
            <a:r>
              <a:rPr lang="en-US" sz="2800" dirty="0"/>
              <a:t>hygiene practices, patient-controlled analgesia can be </a:t>
            </a:r>
            <a:r>
              <a:rPr lang="en-US" sz="2800" dirty="0" smtClean="0"/>
              <a:t>effective in </a:t>
            </a:r>
            <a:r>
              <a:rPr lang="en-US" sz="2800" dirty="0"/>
              <a:t>controlling the </a:t>
            </a:r>
            <a:r>
              <a:rPr lang="en-US" sz="2800" dirty="0" smtClean="0"/>
              <a:t>pain.</a:t>
            </a:r>
            <a:endParaRPr lang="en-US" sz="2800" dirty="0"/>
          </a:p>
        </p:txBody>
      </p:sp>
    </p:spTree>
    <p:extLst>
      <p:ext uri="{BB962C8B-B14F-4D97-AF65-F5344CB8AC3E}">
        <p14:creationId xmlns:p14="http://schemas.microsoft.com/office/powerpoint/2010/main" val="165345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ü"/>
            </a:pPr>
            <a:r>
              <a:rPr lang="en-US" sz="3200" dirty="0" smtClean="0"/>
              <a:t>Decrease fatigue and deconditioning. </a:t>
            </a:r>
            <a:r>
              <a:rPr lang="en-US" sz="3200" dirty="0"/>
              <a:t>Nursing </a:t>
            </a:r>
            <a:r>
              <a:rPr lang="en-US" sz="3200" dirty="0" smtClean="0"/>
              <a:t>interventions should </a:t>
            </a:r>
            <a:r>
              <a:rPr lang="en-US" sz="3200" dirty="0"/>
              <a:t>focus on assisting the patient to establish a balance </a:t>
            </a:r>
            <a:r>
              <a:rPr lang="en-US" sz="3200" dirty="0" smtClean="0"/>
              <a:t>between activity </a:t>
            </a:r>
            <a:r>
              <a:rPr lang="en-US" sz="3200" dirty="0"/>
              <a:t>and rest. Patients with acute leukemia need </a:t>
            </a:r>
            <a:r>
              <a:rPr lang="en-US" sz="3200" dirty="0" smtClean="0"/>
              <a:t>to maintain </a:t>
            </a:r>
            <a:r>
              <a:rPr lang="en-US" sz="3200" dirty="0"/>
              <a:t>some physical activity and exercise to prevent the </a:t>
            </a:r>
            <a:r>
              <a:rPr lang="en-US" sz="3200" dirty="0" smtClean="0"/>
              <a:t>deconditioning that </a:t>
            </a:r>
            <a:r>
              <a:rPr lang="en-US" sz="3200" dirty="0"/>
              <a:t>results from inactivity</a:t>
            </a:r>
            <a:r>
              <a:rPr lang="en-US" sz="3200" dirty="0" smtClean="0"/>
              <a:t>. Physical therapy can also be beneficial.</a:t>
            </a:r>
          </a:p>
          <a:p>
            <a:pPr>
              <a:buFont typeface="Wingdings" panose="05000000000000000000" pitchFamily="2" charset="2"/>
              <a:buChar char="ü"/>
            </a:pPr>
            <a:r>
              <a:rPr lang="en-US" sz="3200" dirty="0" smtClean="0"/>
              <a:t>Improve self-care. </a:t>
            </a:r>
            <a:r>
              <a:rPr lang="en-US" sz="3200" dirty="0"/>
              <a:t>Because hygiene measures are so important in this patient </a:t>
            </a:r>
            <a:r>
              <a:rPr lang="en-US" sz="3200" dirty="0" smtClean="0"/>
              <a:t>population, they </a:t>
            </a:r>
            <a:r>
              <a:rPr lang="en-US" sz="3200" dirty="0"/>
              <a:t>must be performed by the nurse when the patient </a:t>
            </a:r>
            <a:r>
              <a:rPr lang="en-US" sz="3200" dirty="0" smtClean="0"/>
              <a:t>cannot do </a:t>
            </a:r>
            <a:r>
              <a:rPr lang="en-US" sz="3200" dirty="0"/>
              <a:t>so.</a:t>
            </a:r>
          </a:p>
        </p:txBody>
      </p:sp>
    </p:spTree>
    <p:extLst>
      <p:ext uri="{BB962C8B-B14F-4D97-AF65-F5344CB8AC3E}">
        <p14:creationId xmlns:p14="http://schemas.microsoft.com/office/powerpoint/2010/main" val="2320119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sz="2800" dirty="0" smtClean="0"/>
              <a:t>Maintain fluid and electrolyte balance. Intake and </a:t>
            </a:r>
            <a:r>
              <a:rPr lang="en-US" sz="2800" dirty="0"/>
              <a:t>output need to be measured accurately, and daily </a:t>
            </a:r>
            <a:r>
              <a:rPr lang="en-US" sz="2800" dirty="0" smtClean="0"/>
              <a:t>weights should </a:t>
            </a:r>
            <a:r>
              <a:rPr lang="en-US" sz="2800" dirty="0"/>
              <a:t>also be monitored. </a:t>
            </a:r>
            <a:endParaRPr lang="en-US" sz="2800" dirty="0" smtClean="0"/>
          </a:p>
          <a:p>
            <a:pPr>
              <a:buFont typeface="Wingdings" panose="05000000000000000000" pitchFamily="2" charset="2"/>
              <a:buChar char="§"/>
            </a:pPr>
            <a:r>
              <a:rPr lang="en-US" sz="2800" dirty="0" smtClean="0"/>
              <a:t>The </a:t>
            </a:r>
            <a:r>
              <a:rPr lang="en-US" sz="2800" dirty="0"/>
              <a:t>patient should be assessed </a:t>
            </a:r>
            <a:r>
              <a:rPr lang="en-US" sz="2800" dirty="0" smtClean="0"/>
              <a:t>for signs </a:t>
            </a:r>
            <a:r>
              <a:rPr lang="en-US" sz="2800" dirty="0"/>
              <a:t>of dehydration as well as fluid overload, with particular </a:t>
            </a:r>
            <a:r>
              <a:rPr lang="en-US" sz="2800" dirty="0" smtClean="0"/>
              <a:t>attention to </a:t>
            </a:r>
            <a:r>
              <a:rPr lang="en-US" sz="2800" dirty="0"/>
              <a:t>pulmonary status and the development of </a:t>
            </a:r>
            <a:r>
              <a:rPr lang="en-US" sz="2800" dirty="0" smtClean="0"/>
              <a:t>dependent edema</a:t>
            </a:r>
            <a:r>
              <a:rPr lang="en-US" sz="2800" dirty="0"/>
              <a:t>. </a:t>
            </a:r>
            <a:endParaRPr lang="en-US" sz="2800" dirty="0" smtClean="0"/>
          </a:p>
          <a:p>
            <a:pPr>
              <a:buFont typeface="Wingdings" panose="05000000000000000000" pitchFamily="2" charset="2"/>
              <a:buChar char="§"/>
            </a:pPr>
            <a:r>
              <a:rPr lang="en-US" sz="2800" dirty="0" smtClean="0"/>
              <a:t>Laboratory </a:t>
            </a:r>
            <a:r>
              <a:rPr lang="en-US" sz="2800" dirty="0"/>
              <a:t>test results, particularly electrolytes, blood </a:t>
            </a:r>
            <a:r>
              <a:rPr lang="en-US" sz="2800" dirty="0" smtClean="0"/>
              <a:t>urea nitrogen</a:t>
            </a:r>
            <a:r>
              <a:rPr lang="en-US" sz="2800" dirty="0"/>
              <a:t>, creatinine, and hematocrit, should be monitored </a:t>
            </a:r>
            <a:r>
              <a:rPr lang="en-US" sz="2800" dirty="0" smtClean="0"/>
              <a:t>and compared </a:t>
            </a:r>
            <a:r>
              <a:rPr lang="en-US" sz="2800" dirty="0"/>
              <a:t>with previous results. </a:t>
            </a:r>
            <a:endParaRPr lang="en-US" sz="2800" dirty="0" smtClean="0"/>
          </a:p>
          <a:p>
            <a:pPr>
              <a:buFont typeface="Wingdings" panose="05000000000000000000" pitchFamily="2" charset="2"/>
              <a:buChar char="§"/>
            </a:pPr>
            <a:r>
              <a:rPr lang="en-US" sz="2800" dirty="0" smtClean="0"/>
              <a:t>Replacement </a:t>
            </a:r>
            <a:r>
              <a:rPr lang="en-US" sz="2800" dirty="0"/>
              <a:t>of electrolytes, </a:t>
            </a:r>
            <a:r>
              <a:rPr lang="en-US" sz="2800" dirty="0" smtClean="0"/>
              <a:t>particularly potassium </a:t>
            </a:r>
            <a:r>
              <a:rPr lang="en-US" sz="2800" dirty="0"/>
              <a:t>and magnesium, is commonly required.</a:t>
            </a:r>
          </a:p>
        </p:txBody>
      </p:sp>
    </p:spTree>
    <p:extLst>
      <p:ext uri="{BB962C8B-B14F-4D97-AF65-F5344CB8AC3E}">
        <p14:creationId xmlns:p14="http://schemas.microsoft.com/office/powerpoint/2010/main" val="1089158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4000" dirty="0" smtClean="0"/>
              <a:t>Manage anxiety and grief.</a:t>
            </a:r>
          </a:p>
          <a:p>
            <a:pPr>
              <a:buFont typeface="Wingdings" panose="05000000000000000000" pitchFamily="2" charset="2"/>
              <a:buChar char="ü"/>
            </a:pPr>
            <a:r>
              <a:rPr lang="en-US" sz="4000" dirty="0" smtClean="0"/>
              <a:t>Encourage spiritual well-being.</a:t>
            </a:r>
          </a:p>
          <a:p>
            <a:pPr>
              <a:buFont typeface="Wingdings" panose="05000000000000000000" pitchFamily="2" charset="2"/>
              <a:buChar char="ü"/>
            </a:pPr>
            <a:r>
              <a:rPr lang="en-US" sz="4000" dirty="0" smtClean="0"/>
              <a:t>Monitor and manage potential complications.</a:t>
            </a:r>
          </a:p>
          <a:p>
            <a:pPr>
              <a:buFont typeface="Wingdings" panose="05000000000000000000" pitchFamily="2" charset="2"/>
              <a:buChar char="ü"/>
            </a:pPr>
            <a:r>
              <a:rPr lang="en-US" sz="4000" dirty="0" smtClean="0"/>
              <a:t>Perform patient teaching on the condition, </a:t>
            </a:r>
            <a:r>
              <a:rPr lang="en-US" sz="4000" dirty="0"/>
              <a:t>treatment, </a:t>
            </a:r>
            <a:r>
              <a:rPr lang="en-US" sz="4000" dirty="0" smtClean="0"/>
              <a:t>complications</a:t>
            </a:r>
            <a:r>
              <a:rPr lang="en-US" sz="4000" dirty="0"/>
              <a:t> </a:t>
            </a:r>
            <a:r>
              <a:rPr lang="en-US" sz="4000" dirty="0" smtClean="0"/>
              <a:t>management</a:t>
            </a:r>
            <a:r>
              <a:rPr lang="en-US" sz="4000" dirty="0"/>
              <a:t>, and self-care </a:t>
            </a:r>
            <a:r>
              <a:rPr lang="en-US" sz="4000" dirty="0" smtClean="0"/>
              <a:t>measures.</a:t>
            </a:r>
            <a:endParaRPr lang="en-US" sz="4000" dirty="0"/>
          </a:p>
        </p:txBody>
      </p:sp>
    </p:spTree>
    <p:extLst>
      <p:ext uri="{BB962C8B-B14F-4D97-AF65-F5344CB8AC3E}">
        <p14:creationId xmlns:p14="http://schemas.microsoft.com/office/powerpoint/2010/main" val="300041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Leukemia is a type of cancer of the blood or bone marrow characterized by an abnormal increase of immature white blood cells called "blasts". </a:t>
            </a:r>
            <a:endParaRPr lang="en-US" sz="3200" dirty="0" smtClean="0"/>
          </a:p>
          <a:p>
            <a:pPr>
              <a:buFont typeface="Wingdings" panose="05000000000000000000" pitchFamily="2" charset="2"/>
              <a:buChar char="v"/>
            </a:pPr>
            <a:r>
              <a:rPr lang="en-US" sz="3200" dirty="0" smtClean="0"/>
              <a:t>Leukemia </a:t>
            </a:r>
            <a:r>
              <a:rPr lang="en-US" sz="3200" dirty="0"/>
              <a:t>is a broad term covering a spectrum of diseases. </a:t>
            </a:r>
            <a:endParaRPr lang="en-US" sz="3200" dirty="0" smtClean="0"/>
          </a:p>
          <a:p>
            <a:pPr>
              <a:buFont typeface="Wingdings" panose="05000000000000000000" pitchFamily="2" charset="2"/>
              <a:buChar char="v"/>
            </a:pPr>
            <a:r>
              <a:rPr lang="en-US" sz="3200" dirty="0" smtClean="0"/>
              <a:t>In </a:t>
            </a:r>
            <a:r>
              <a:rPr lang="en-US" sz="3200" dirty="0"/>
              <a:t>turn, it is part of the even broader group of diseases affecting the blood, bone marrow, and lymphoid system, which are all known as hematological neoplasms.</a:t>
            </a:r>
          </a:p>
          <a:p>
            <a:pPr>
              <a:buFont typeface="Wingdings" panose="05000000000000000000" pitchFamily="2" charset="2"/>
              <a:buChar char="v"/>
            </a:pPr>
            <a:endParaRPr lang="en-US" sz="3200" dirty="0"/>
          </a:p>
        </p:txBody>
      </p:sp>
    </p:spTree>
    <p:extLst>
      <p:ext uri="{BB962C8B-B14F-4D97-AF65-F5344CB8AC3E}">
        <p14:creationId xmlns:p14="http://schemas.microsoft.com/office/powerpoint/2010/main" val="74046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smtClean="0"/>
              <a:t>Bleeding. </a:t>
            </a:r>
            <a:r>
              <a:rPr lang="en-US" sz="2800" dirty="0"/>
              <a:t>The risk of bleeding correlates with the level </a:t>
            </a:r>
            <a:r>
              <a:rPr lang="en-US" sz="2800" dirty="0" smtClean="0"/>
              <a:t>of </a:t>
            </a:r>
            <a:r>
              <a:rPr lang="en-US" sz="2800" dirty="0"/>
              <a:t>platelet deficiency (thrombocytopenia</a:t>
            </a:r>
            <a:r>
              <a:rPr lang="en-US" sz="2800" dirty="0" smtClean="0"/>
              <a:t>).</a:t>
            </a:r>
          </a:p>
          <a:p>
            <a:pPr marL="514350" indent="-514350">
              <a:buFont typeface="+mj-lt"/>
              <a:buAutoNum type="arabicPeriod"/>
            </a:pPr>
            <a:r>
              <a:rPr lang="en-US" sz="2800" dirty="0"/>
              <a:t>Infection. Because of the lack of mature and normal granulocytes, patients with leukemia are always threatened by infection. </a:t>
            </a:r>
            <a:endParaRPr lang="en-US" sz="2800" dirty="0" smtClean="0"/>
          </a:p>
          <a:p>
            <a:pPr marL="514350" indent="-514350">
              <a:buFont typeface="+mj-lt"/>
              <a:buAutoNum type="arabicPeriod"/>
            </a:pPr>
            <a:r>
              <a:rPr lang="en-US" sz="2800" dirty="0"/>
              <a:t>Renal dysfunction</a:t>
            </a:r>
          </a:p>
          <a:p>
            <a:pPr marL="514350" indent="-514350">
              <a:buFont typeface="+mj-lt"/>
              <a:buAutoNum type="arabicPeriod"/>
            </a:pPr>
            <a:r>
              <a:rPr lang="en-US" sz="2800" dirty="0"/>
              <a:t>Tumor lysis syndrome</a:t>
            </a:r>
          </a:p>
          <a:p>
            <a:pPr marL="514350" indent="-514350">
              <a:buFont typeface="+mj-lt"/>
              <a:buAutoNum type="arabicPeriod"/>
            </a:pPr>
            <a:r>
              <a:rPr lang="en-US" sz="2800" dirty="0"/>
              <a:t>Nutritional depletion</a:t>
            </a:r>
          </a:p>
          <a:p>
            <a:pPr marL="514350" indent="-514350">
              <a:buFont typeface="+mj-lt"/>
              <a:buAutoNum type="arabicPeriod"/>
            </a:pPr>
            <a:r>
              <a:rPr lang="en-US" sz="2800" dirty="0"/>
              <a:t>Mucositis</a:t>
            </a:r>
          </a:p>
          <a:p>
            <a:pPr marL="514350" indent="-514350">
              <a:buFont typeface="+mj-lt"/>
              <a:buAutoNum type="arabicPeriod"/>
            </a:pPr>
            <a:endParaRPr lang="en-US" sz="2800" dirty="0"/>
          </a:p>
          <a:p>
            <a:pPr marL="0" indent="0">
              <a:buNone/>
            </a:pPr>
            <a:r>
              <a:rPr lang="en-US" sz="2800" dirty="0" smtClean="0"/>
              <a:t> </a:t>
            </a:r>
            <a:endParaRPr lang="en-US" sz="2800" dirty="0"/>
          </a:p>
        </p:txBody>
      </p:sp>
    </p:spTree>
    <p:extLst>
      <p:ext uri="{BB962C8B-B14F-4D97-AF65-F5344CB8AC3E}">
        <p14:creationId xmlns:p14="http://schemas.microsoft.com/office/powerpoint/2010/main" val="316317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913162"/>
          </a:xfrm>
        </p:spPr>
        <p:txBody>
          <a:bodyPr>
            <a:normAutofit/>
          </a:bodyPr>
          <a:lstStyle/>
          <a:p>
            <a:r>
              <a:rPr lang="en-US" sz="8800" dirty="0" smtClean="0"/>
              <a:t>THE LYMPHOMAS</a:t>
            </a:r>
            <a:endParaRPr lang="en-US" sz="8800" dirty="0"/>
          </a:p>
        </p:txBody>
      </p:sp>
      <p:sp>
        <p:nvSpPr>
          <p:cNvPr id="3" name="Subtitle 2"/>
          <p:cNvSpPr>
            <a:spLocks noGrp="1"/>
          </p:cNvSpPr>
          <p:nvPr>
            <p:ph type="subTitle" idx="1"/>
          </p:nvPr>
        </p:nvSpPr>
        <p:spPr>
          <a:xfrm>
            <a:off x="1100051" y="5552900"/>
            <a:ext cx="10058400" cy="45719"/>
          </a:xfrm>
        </p:spPr>
        <p:txBody>
          <a:bodyPr>
            <a:normAutofit fontScale="25000" lnSpcReduction="20000"/>
          </a:bodyPr>
          <a:lstStyle/>
          <a:p>
            <a:endParaRPr lang="en-US" sz="5400" b="1" dirty="0">
              <a:solidFill>
                <a:schemeClr val="tx1"/>
              </a:solidFill>
            </a:endParaRPr>
          </a:p>
        </p:txBody>
      </p:sp>
    </p:spTree>
    <p:extLst>
      <p:ext uri="{BB962C8B-B14F-4D97-AF65-F5344CB8AC3E}">
        <p14:creationId xmlns:p14="http://schemas.microsoft.com/office/powerpoint/2010/main" val="2435825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98500"/>
            <a:ext cx="10058400" cy="1038860"/>
          </a:xfrm>
        </p:spPr>
        <p:txBody>
          <a:bodyPr>
            <a:normAutofit fontScale="90000"/>
          </a:bodyPr>
          <a:lstStyle/>
          <a:p>
            <a:r>
              <a:rPr lang="en-US" dirty="0" smtClean="0"/>
              <a:t>Introduction    </a:t>
            </a:r>
            <a:r>
              <a:rPr lang="en-US" b="1" dirty="0">
                <a:solidFill>
                  <a:schemeClr val="tx1"/>
                </a:solidFill>
              </a:rPr>
              <a:t/>
            </a:r>
            <a:br>
              <a:rPr lang="en-US" b="1" dirty="0">
                <a:solidFill>
                  <a:schemeClr val="tx1"/>
                </a:solidFill>
              </a:rPr>
            </a:b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sz="3600" dirty="0"/>
              <a:t>The lymphomas </a:t>
            </a:r>
            <a:r>
              <a:rPr lang="en-US" sz="3600" dirty="0" smtClean="0"/>
              <a:t>are neoplasms </a:t>
            </a:r>
            <a:r>
              <a:rPr lang="en-US" sz="3600" dirty="0"/>
              <a:t>of lymphoid tissue, usually derived from B lymphocytes</a:t>
            </a:r>
            <a:r>
              <a:rPr lang="en-US" sz="3600" dirty="0" smtClean="0"/>
              <a:t>.</a:t>
            </a:r>
          </a:p>
          <a:p>
            <a:pPr>
              <a:buFont typeface="Wingdings" panose="05000000000000000000" pitchFamily="2" charset="2"/>
              <a:buChar char="v"/>
            </a:pPr>
            <a:r>
              <a:rPr lang="en-US" sz="3600" dirty="0" smtClean="0"/>
              <a:t> These tumors </a:t>
            </a:r>
            <a:r>
              <a:rPr lang="en-US" sz="3600" dirty="0"/>
              <a:t>usually start in lymph nodes but can involve </a:t>
            </a:r>
            <a:r>
              <a:rPr lang="en-US" sz="3600" dirty="0" smtClean="0"/>
              <a:t>lymphoid tissue </a:t>
            </a:r>
            <a:r>
              <a:rPr lang="en-US" sz="3600" dirty="0"/>
              <a:t>in the spleen, the gastrointestinal tract (</a:t>
            </a:r>
            <a:r>
              <a:rPr lang="en-US" sz="3600" dirty="0" smtClean="0"/>
              <a:t>e.g</a:t>
            </a:r>
            <a:r>
              <a:rPr lang="en-US" sz="3600" dirty="0"/>
              <a:t>.</a:t>
            </a:r>
            <a:r>
              <a:rPr lang="en-US" sz="3600" dirty="0" smtClean="0"/>
              <a:t> </a:t>
            </a:r>
            <a:r>
              <a:rPr lang="en-US" sz="3600" dirty="0"/>
              <a:t>the wall of </a:t>
            </a:r>
            <a:r>
              <a:rPr lang="en-US" sz="3600" dirty="0" smtClean="0"/>
              <a:t>the stomach</a:t>
            </a:r>
            <a:r>
              <a:rPr lang="en-US" sz="3600" dirty="0"/>
              <a:t>), the liver, or the bone marrow. </a:t>
            </a:r>
            <a:endParaRPr lang="en-US" sz="3600" dirty="0" smtClean="0"/>
          </a:p>
          <a:p>
            <a:pPr>
              <a:buFont typeface="Wingdings" panose="05000000000000000000" pitchFamily="2" charset="2"/>
              <a:buChar char="v"/>
            </a:pPr>
            <a:r>
              <a:rPr lang="en-US" sz="3600" dirty="0" smtClean="0"/>
              <a:t>They </a:t>
            </a:r>
            <a:r>
              <a:rPr lang="en-US" sz="3600" dirty="0"/>
              <a:t>are often </a:t>
            </a:r>
            <a:r>
              <a:rPr lang="en-US" sz="3600" dirty="0" smtClean="0"/>
              <a:t>classified according </a:t>
            </a:r>
            <a:r>
              <a:rPr lang="en-US" sz="3600" dirty="0"/>
              <a:t>to the degree of cell differentiation and the origin </a:t>
            </a:r>
            <a:r>
              <a:rPr lang="en-US" sz="3600" dirty="0" smtClean="0"/>
              <a:t>of the </a:t>
            </a:r>
            <a:r>
              <a:rPr lang="en-US" sz="3600" dirty="0"/>
              <a:t>predominant malignant cell. </a:t>
            </a:r>
          </a:p>
        </p:txBody>
      </p:sp>
    </p:spTree>
    <p:extLst>
      <p:ext uri="{BB962C8B-B14F-4D97-AF65-F5344CB8AC3E}">
        <p14:creationId xmlns:p14="http://schemas.microsoft.com/office/powerpoint/2010/main" val="1327794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 ARBOR STAGING</a:t>
            </a:r>
            <a:endParaRPr lang="en-US" dirty="0"/>
          </a:p>
        </p:txBody>
      </p:sp>
      <p:sp>
        <p:nvSpPr>
          <p:cNvPr id="3" name="Content Placeholder 2"/>
          <p:cNvSpPr>
            <a:spLocks noGrp="1"/>
          </p:cNvSpPr>
          <p:nvPr>
            <p:ph idx="1"/>
          </p:nvPr>
        </p:nvSpPr>
        <p:spPr/>
        <p:txBody>
          <a:bodyPr>
            <a:noAutofit/>
          </a:bodyPr>
          <a:lstStyle/>
          <a:p>
            <a:pPr>
              <a:buNone/>
            </a:pPr>
            <a:r>
              <a:rPr lang="en-US" sz="3200" dirty="0"/>
              <a:t>I – 1 nodal site involved.</a:t>
            </a:r>
          </a:p>
          <a:p>
            <a:pPr>
              <a:buNone/>
            </a:pPr>
            <a:r>
              <a:rPr lang="en-US" sz="3200" dirty="0"/>
              <a:t>II - &gt;= 2 nodal sites on one side of the diaphragm.</a:t>
            </a:r>
          </a:p>
          <a:p>
            <a:pPr>
              <a:buNone/>
            </a:pPr>
            <a:r>
              <a:rPr lang="en-US" sz="3200" dirty="0"/>
              <a:t>III – Both sides of the diaphragm.</a:t>
            </a:r>
          </a:p>
          <a:p>
            <a:pPr>
              <a:buNone/>
            </a:pPr>
            <a:r>
              <a:rPr lang="en-US" sz="3200" dirty="0"/>
              <a:t>IV – Bone marrow, liver or other extensive extranodal involvement.</a:t>
            </a:r>
          </a:p>
          <a:p>
            <a:pPr>
              <a:buNone/>
            </a:pPr>
            <a:r>
              <a:rPr lang="en-US" sz="3200" dirty="0"/>
              <a:t>A- Absence of B symptoms.</a:t>
            </a:r>
          </a:p>
          <a:p>
            <a:pPr>
              <a:buNone/>
            </a:pPr>
            <a:r>
              <a:rPr lang="en-US" sz="3200" dirty="0"/>
              <a:t>B – Presence of B symptoms.</a:t>
            </a:r>
          </a:p>
          <a:p>
            <a:endParaRPr lang="en-US" sz="3200" dirty="0"/>
          </a:p>
        </p:txBody>
      </p:sp>
    </p:spTree>
    <p:extLst>
      <p:ext uri="{BB962C8B-B14F-4D97-AF65-F5344CB8AC3E}">
        <p14:creationId xmlns:p14="http://schemas.microsoft.com/office/powerpoint/2010/main" val="672793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97000" y="1993900"/>
            <a:ext cx="7683499" cy="3429000"/>
            <a:chOff x="624" y="527"/>
            <a:chExt cx="4493" cy="2625"/>
          </a:xfrm>
        </p:grpSpPr>
        <p:grpSp>
          <p:nvGrpSpPr>
            <p:cNvPr id="3" name="Group 3"/>
            <p:cNvGrpSpPr>
              <a:grpSpLocks/>
            </p:cNvGrpSpPr>
            <p:nvPr/>
          </p:nvGrpSpPr>
          <p:grpSpPr bwMode="auto">
            <a:xfrm>
              <a:off x="1824" y="960"/>
              <a:ext cx="893" cy="2192"/>
              <a:chOff x="624" y="960"/>
              <a:chExt cx="893" cy="2192"/>
            </a:xfrm>
          </p:grpSpPr>
          <p:sp>
            <p:nvSpPr>
              <p:cNvPr id="28676" name="Freeform 4"/>
              <p:cNvSpPr>
                <a:spLocks noChangeAspect="1"/>
              </p:cNvSpPr>
              <p:nvPr/>
            </p:nvSpPr>
            <p:spPr bwMode="auto">
              <a:xfrm flipH="1">
                <a:off x="1199"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677" name="Freeform 5"/>
              <p:cNvSpPr>
                <a:spLocks noChangeAspect="1"/>
              </p:cNvSpPr>
              <p:nvPr/>
            </p:nvSpPr>
            <p:spPr bwMode="auto">
              <a:xfrm>
                <a:off x="624"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678" name="Freeform 6"/>
              <p:cNvSpPr>
                <a:spLocks noChangeAspect="1"/>
              </p:cNvSpPr>
              <p:nvPr/>
            </p:nvSpPr>
            <p:spPr bwMode="auto">
              <a:xfrm>
                <a:off x="660" y="1858"/>
                <a:ext cx="120"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sp>
            <p:nvSpPr>
              <p:cNvPr id="28679" name="Oval 7"/>
              <p:cNvSpPr>
                <a:spLocks noChangeAspect="1" noChangeArrowheads="1"/>
              </p:cNvSpPr>
              <p:nvPr/>
            </p:nvSpPr>
            <p:spPr bwMode="auto">
              <a:xfrm>
                <a:off x="876" y="960"/>
                <a:ext cx="395" cy="50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80" name="Freeform 8"/>
              <p:cNvSpPr>
                <a:spLocks noChangeAspect="1"/>
              </p:cNvSpPr>
              <p:nvPr/>
            </p:nvSpPr>
            <p:spPr bwMode="auto">
              <a:xfrm flipH="1">
                <a:off x="1379" y="1858"/>
                <a:ext cx="119"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grpSp>
            <p:nvGrpSpPr>
              <p:cNvPr id="4" name="Group 9"/>
              <p:cNvGrpSpPr>
                <a:grpSpLocks noChangeAspect="1"/>
              </p:cNvGrpSpPr>
              <p:nvPr/>
            </p:nvGrpSpPr>
            <p:grpSpPr bwMode="auto">
              <a:xfrm>
                <a:off x="840" y="2191"/>
                <a:ext cx="467" cy="108"/>
                <a:chOff x="768" y="1872"/>
                <a:chExt cx="672" cy="144"/>
              </a:xfrm>
            </p:grpSpPr>
            <p:sp>
              <p:nvSpPr>
                <p:cNvPr id="28682" name="Arc 10"/>
                <p:cNvSpPr>
                  <a:spLocks noChangeAspect="1"/>
                </p:cNvSpPr>
                <p:nvPr/>
              </p:nvSpPr>
              <p:spPr bwMode="auto">
                <a:xfrm>
                  <a:off x="1104"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683" name="Arc 11"/>
                <p:cNvSpPr>
                  <a:spLocks noChangeAspect="1"/>
                </p:cNvSpPr>
                <p:nvPr/>
              </p:nvSpPr>
              <p:spPr bwMode="auto">
                <a:xfrm flipH="1">
                  <a:off x="768"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nvGrpSpPr>
              <p:cNvPr id="5" name="Group 12"/>
              <p:cNvGrpSpPr>
                <a:grpSpLocks noChangeAspect="1"/>
              </p:cNvGrpSpPr>
              <p:nvPr/>
            </p:nvGrpSpPr>
            <p:grpSpPr bwMode="auto">
              <a:xfrm>
                <a:off x="1055" y="3044"/>
                <a:ext cx="72" cy="108"/>
                <a:chOff x="1056" y="3024"/>
                <a:chExt cx="96" cy="144"/>
              </a:xfrm>
            </p:grpSpPr>
            <p:sp>
              <p:nvSpPr>
                <p:cNvPr id="28685" name="Arc 13"/>
                <p:cNvSpPr>
                  <a:spLocks noChangeAspect="1"/>
                </p:cNvSpPr>
                <p:nvPr/>
              </p:nvSpPr>
              <p:spPr bwMode="auto">
                <a:xfrm flipH="1">
                  <a:off x="1056"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686" name="Arc 14"/>
                <p:cNvSpPr>
                  <a:spLocks noChangeAspect="1"/>
                </p:cNvSpPr>
                <p:nvPr/>
              </p:nvSpPr>
              <p:spPr bwMode="auto">
                <a:xfrm>
                  <a:off x="1104"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grpSp>
          <p:nvGrpSpPr>
            <p:cNvPr id="6" name="Group 15"/>
            <p:cNvGrpSpPr>
              <a:grpSpLocks/>
            </p:cNvGrpSpPr>
            <p:nvPr/>
          </p:nvGrpSpPr>
          <p:grpSpPr bwMode="auto">
            <a:xfrm>
              <a:off x="3024" y="960"/>
              <a:ext cx="893" cy="2192"/>
              <a:chOff x="624" y="960"/>
              <a:chExt cx="893" cy="2192"/>
            </a:xfrm>
          </p:grpSpPr>
          <p:sp>
            <p:nvSpPr>
              <p:cNvPr id="28688" name="Freeform 16"/>
              <p:cNvSpPr>
                <a:spLocks noChangeAspect="1"/>
              </p:cNvSpPr>
              <p:nvPr/>
            </p:nvSpPr>
            <p:spPr bwMode="auto">
              <a:xfrm flipH="1">
                <a:off x="1199"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689" name="Freeform 17"/>
              <p:cNvSpPr>
                <a:spLocks noChangeAspect="1"/>
              </p:cNvSpPr>
              <p:nvPr/>
            </p:nvSpPr>
            <p:spPr bwMode="auto">
              <a:xfrm>
                <a:off x="624"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690" name="Freeform 18"/>
              <p:cNvSpPr>
                <a:spLocks noChangeAspect="1"/>
              </p:cNvSpPr>
              <p:nvPr/>
            </p:nvSpPr>
            <p:spPr bwMode="auto">
              <a:xfrm>
                <a:off x="660" y="1858"/>
                <a:ext cx="120"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sp>
            <p:nvSpPr>
              <p:cNvPr id="28691" name="Oval 19"/>
              <p:cNvSpPr>
                <a:spLocks noChangeAspect="1" noChangeArrowheads="1"/>
              </p:cNvSpPr>
              <p:nvPr/>
            </p:nvSpPr>
            <p:spPr bwMode="auto">
              <a:xfrm>
                <a:off x="876" y="960"/>
                <a:ext cx="395" cy="50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692" name="Freeform 20"/>
              <p:cNvSpPr>
                <a:spLocks noChangeAspect="1"/>
              </p:cNvSpPr>
              <p:nvPr/>
            </p:nvSpPr>
            <p:spPr bwMode="auto">
              <a:xfrm flipH="1">
                <a:off x="1379" y="1858"/>
                <a:ext cx="119"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grpSp>
            <p:nvGrpSpPr>
              <p:cNvPr id="7" name="Group 21"/>
              <p:cNvGrpSpPr>
                <a:grpSpLocks noChangeAspect="1"/>
              </p:cNvGrpSpPr>
              <p:nvPr/>
            </p:nvGrpSpPr>
            <p:grpSpPr bwMode="auto">
              <a:xfrm>
                <a:off x="840" y="2191"/>
                <a:ext cx="467" cy="108"/>
                <a:chOff x="768" y="1872"/>
                <a:chExt cx="672" cy="144"/>
              </a:xfrm>
            </p:grpSpPr>
            <p:sp>
              <p:nvSpPr>
                <p:cNvPr id="28694" name="Arc 22"/>
                <p:cNvSpPr>
                  <a:spLocks noChangeAspect="1"/>
                </p:cNvSpPr>
                <p:nvPr/>
              </p:nvSpPr>
              <p:spPr bwMode="auto">
                <a:xfrm>
                  <a:off x="1104"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695" name="Arc 23"/>
                <p:cNvSpPr>
                  <a:spLocks noChangeAspect="1"/>
                </p:cNvSpPr>
                <p:nvPr/>
              </p:nvSpPr>
              <p:spPr bwMode="auto">
                <a:xfrm flipH="1">
                  <a:off x="768"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nvGrpSpPr>
              <p:cNvPr id="8" name="Group 24"/>
              <p:cNvGrpSpPr>
                <a:grpSpLocks noChangeAspect="1"/>
              </p:cNvGrpSpPr>
              <p:nvPr/>
            </p:nvGrpSpPr>
            <p:grpSpPr bwMode="auto">
              <a:xfrm>
                <a:off x="1055" y="3044"/>
                <a:ext cx="72" cy="108"/>
                <a:chOff x="1056" y="3024"/>
                <a:chExt cx="96" cy="144"/>
              </a:xfrm>
            </p:grpSpPr>
            <p:sp>
              <p:nvSpPr>
                <p:cNvPr id="28697" name="Arc 25"/>
                <p:cNvSpPr>
                  <a:spLocks noChangeAspect="1"/>
                </p:cNvSpPr>
                <p:nvPr/>
              </p:nvSpPr>
              <p:spPr bwMode="auto">
                <a:xfrm flipH="1">
                  <a:off x="1056"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698" name="Arc 26"/>
                <p:cNvSpPr>
                  <a:spLocks noChangeAspect="1"/>
                </p:cNvSpPr>
                <p:nvPr/>
              </p:nvSpPr>
              <p:spPr bwMode="auto">
                <a:xfrm>
                  <a:off x="1104"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grpSp>
          <p:nvGrpSpPr>
            <p:cNvPr id="9" name="Group 27"/>
            <p:cNvGrpSpPr>
              <a:grpSpLocks/>
            </p:cNvGrpSpPr>
            <p:nvPr/>
          </p:nvGrpSpPr>
          <p:grpSpPr bwMode="auto">
            <a:xfrm>
              <a:off x="624" y="960"/>
              <a:ext cx="893" cy="2192"/>
              <a:chOff x="624" y="960"/>
              <a:chExt cx="893" cy="2192"/>
            </a:xfrm>
          </p:grpSpPr>
          <p:sp>
            <p:nvSpPr>
              <p:cNvPr id="28700" name="Freeform 28"/>
              <p:cNvSpPr>
                <a:spLocks noChangeAspect="1"/>
              </p:cNvSpPr>
              <p:nvPr/>
            </p:nvSpPr>
            <p:spPr bwMode="auto">
              <a:xfrm flipH="1">
                <a:off x="1199"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701" name="Freeform 29"/>
              <p:cNvSpPr>
                <a:spLocks noChangeAspect="1"/>
              </p:cNvSpPr>
              <p:nvPr/>
            </p:nvSpPr>
            <p:spPr bwMode="auto">
              <a:xfrm>
                <a:off x="624"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702" name="Freeform 30"/>
              <p:cNvSpPr>
                <a:spLocks noChangeAspect="1"/>
              </p:cNvSpPr>
              <p:nvPr/>
            </p:nvSpPr>
            <p:spPr bwMode="auto">
              <a:xfrm>
                <a:off x="660" y="1858"/>
                <a:ext cx="120"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sp>
            <p:nvSpPr>
              <p:cNvPr id="28703" name="Oval 31"/>
              <p:cNvSpPr>
                <a:spLocks noChangeAspect="1" noChangeArrowheads="1"/>
              </p:cNvSpPr>
              <p:nvPr/>
            </p:nvSpPr>
            <p:spPr bwMode="auto">
              <a:xfrm>
                <a:off x="876" y="960"/>
                <a:ext cx="395" cy="50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704" name="Freeform 32"/>
              <p:cNvSpPr>
                <a:spLocks noChangeAspect="1"/>
              </p:cNvSpPr>
              <p:nvPr/>
            </p:nvSpPr>
            <p:spPr bwMode="auto">
              <a:xfrm flipH="1">
                <a:off x="1379" y="1858"/>
                <a:ext cx="119"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grpSp>
            <p:nvGrpSpPr>
              <p:cNvPr id="10" name="Group 33"/>
              <p:cNvGrpSpPr>
                <a:grpSpLocks noChangeAspect="1"/>
              </p:cNvGrpSpPr>
              <p:nvPr/>
            </p:nvGrpSpPr>
            <p:grpSpPr bwMode="auto">
              <a:xfrm>
                <a:off x="840" y="2191"/>
                <a:ext cx="467" cy="108"/>
                <a:chOff x="768" y="1872"/>
                <a:chExt cx="672" cy="144"/>
              </a:xfrm>
            </p:grpSpPr>
            <p:sp>
              <p:nvSpPr>
                <p:cNvPr id="28706" name="Arc 34"/>
                <p:cNvSpPr>
                  <a:spLocks noChangeAspect="1"/>
                </p:cNvSpPr>
                <p:nvPr/>
              </p:nvSpPr>
              <p:spPr bwMode="auto">
                <a:xfrm>
                  <a:off x="1104"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707" name="Arc 35"/>
                <p:cNvSpPr>
                  <a:spLocks noChangeAspect="1"/>
                </p:cNvSpPr>
                <p:nvPr/>
              </p:nvSpPr>
              <p:spPr bwMode="auto">
                <a:xfrm flipH="1">
                  <a:off x="768"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nvGrpSpPr>
              <p:cNvPr id="11" name="Group 36"/>
              <p:cNvGrpSpPr>
                <a:grpSpLocks noChangeAspect="1"/>
              </p:cNvGrpSpPr>
              <p:nvPr/>
            </p:nvGrpSpPr>
            <p:grpSpPr bwMode="auto">
              <a:xfrm>
                <a:off x="1055" y="3044"/>
                <a:ext cx="72" cy="108"/>
                <a:chOff x="1056" y="3024"/>
                <a:chExt cx="96" cy="144"/>
              </a:xfrm>
            </p:grpSpPr>
            <p:sp>
              <p:nvSpPr>
                <p:cNvPr id="28709" name="Arc 37"/>
                <p:cNvSpPr>
                  <a:spLocks noChangeAspect="1"/>
                </p:cNvSpPr>
                <p:nvPr/>
              </p:nvSpPr>
              <p:spPr bwMode="auto">
                <a:xfrm flipH="1">
                  <a:off x="1056"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710" name="Arc 38"/>
                <p:cNvSpPr>
                  <a:spLocks noChangeAspect="1"/>
                </p:cNvSpPr>
                <p:nvPr/>
              </p:nvSpPr>
              <p:spPr bwMode="auto">
                <a:xfrm>
                  <a:off x="1104"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sp>
          <p:nvSpPr>
            <p:cNvPr id="28711" name="Oval 39"/>
            <p:cNvSpPr>
              <a:spLocks noChangeArrowheads="1"/>
            </p:cNvSpPr>
            <p:nvPr/>
          </p:nvSpPr>
          <p:spPr bwMode="auto">
            <a:xfrm>
              <a:off x="912" y="1488"/>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12" name="Oval 40"/>
            <p:cNvSpPr>
              <a:spLocks noChangeArrowheads="1"/>
            </p:cNvSpPr>
            <p:nvPr/>
          </p:nvSpPr>
          <p:spPr bwMode="auto">
            <a:xfrm>
              <a:off x="2112" y="1488"/>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13" name="Oval 41"/>
            <p:cNvSpPr>
              <a:spLocks noChangeArrowheads="1"/>
            </p:cNvSpPr>
            <p:nvPr/>
          </p:nvSpPr>
          <p:spPr bwMode="auto">
            <a:xfrm rot="1880208">
              <a:off x="3600" y="2160"/>
              <a:ext cx="144"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14" name="Oval 42"/>
            <p:cNvSpPr>
              <a:spLocks noChangeArrowheads="1"/>
            </p:cNvSpPr>
            <p:nvPr/>
          </p:nvSpPr>
          <p:spPr bwMode="auto">
            <a:xfrm>
              <a:off x="3312" y="1488"/>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15" name="Oval 43"/>
            <p:cNvSpPr>
              <a:spLocks noChangeArrowheads="1"/>
            </p:cNvSpPr>
            <p:nvPr/>
          </p:nvSpPr>
          <p:spPr bwMode="auto">
            <a:xfrm>
              <a:off x="3072" y="182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16" name="Text Box 44"/>
            <p:cNvSpPr txBox="1">
              <a:spLocks noChangeArrowheads="1"/>
            </p:cNvSpPr>
            <p:nvPr/>
          </p:nvSpPr>
          <p:spPr bwMode="auto">
            <a:xfrm>
              <a:off x="721" y="527"/>
              <a:ext cx="633" cy="283"/>
            </a:xfrm>
            <a:prstGeom prst="rect">
              <a:avLst/>
            </a:prstGeom>
            <a:noFill/>
            <a:ln w="9525">
              <a:noFill/>
              <a:miter lim="800000"/>
              <a:headEnd/>
              <a:tailEnd/>
            </a:ln>
            <a:effectLst/>
          </p:spPr>
          <p:txBody>
            <a:bodyPr wrap="none">
              <a:spAutoFit/>
            </a:bodyPr>
            <a:lstStyle/>
            <a:p>
              <a:r>
                <a:rPr lang="en-US"/>
                <a:t>Stage </a:t>
              </a:r>
              <a:r>
                <a:rPr lang="en-US" b="1">
                  <a:solidFill>
                    <a:srgbClr val="A50021"/>
                  </a:solidFill>
                </a:rPr>
                <a:t>I</a:t>
              </a:r>
            </a:p>
          </p:txBody>
        </p:sp>
        <p:grpSp>
          <p:nvGrpSpPr>
            <p:cNvPr id="12" name="Group 45"/>
            <p:cNvGrpSpPr>
              <a:grpSpLocks/>
            </p:cNvGrpSpPr>
            <p:nvPr/>
          </p:nvGrpSpPr>
          <p:grpSpPr bwMode="auto">
            <a:xfrm>
              <a:off x="4224" y="960"/>
              <a:ext cx="893" cy="2192"/>
              <a:chOff x="624" y="960"/>
              <a:chExt cx="893" cy="2192"/>
            </a:xfrm>
          </p:grpSpPr>
          <p:sp>
            <p:nvSpPr>
              <p:cNvPr id="28718" name="Freeform 46"/>
              <p:cNvSpPr>
                <a:spLocks noChangeAspect="1"/>
              </p:cNvSpPr>
              <p:nvPr/>
            </p:nvSpPr>
            <p:spPr bwMode="auto">
              <a:xfrm flipH="1">
                <a:off x="1199"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719" name="Freeform 47"/>
              <p:cNvSpPr>
                <a:spLocks noChangeAspect="1"/>
              </p:cNvSpPr>
              <p:nvPr/>
            </p:nvSpPr>
            <p:spPr bwMode="auto">
              <a:xfrm>
                <a:off x="624" y="1355"/>
                <a:ext cx="318" cy="277"/>
              </a:xfrm>
              <a:custGeom>
                <a:avLst/>
                <a:gdLst/>
                <a:ahLst/>
                <a:cxnLst>
                  <a:cxn ang="0">
                    <a:pos x="399" y="0"/>
                  </a:cxn>
                  <a:cxn ang="0">
                    <a:pos x="425" y="98"/>
                  </a:cxn>
                  <a:cxn ang="0">
                    <a:pos x="399" y="258"/>
                  </a:cxn>
                  <a:cxn ang="0">
                    <a:pos x="0" y="355"/>
                  </a:cxn>
                </a:cxnLst>
                <a:rect l="0" t="0" r="r" b="b"/>
                <a:pathLst>
                  <a:path w="425" h="369">
                    <a:moveTo>
                      <a:pt x="399" y="0"/>
                    </a:moveTo>
                    <a:cubicBezTo>
                      <a:pt x="409" y="19"/>
                      <a:pt x="419" y="52"/>
                      <a:pt x="425" y="98"/>
                    </a:cubicBezTo>
                    <a:cubicBezTo>
                      <a:pt x="423" y="114"/>
                      <a:pt x="417" y="240"/>
                      <a:pt x="399" y="258"/>
                    </a:cubicBezTo>
                    <a:cubicBezTo>
                      <a:pt x="288" y="369"/>
                      <a:pt x="144" y="355"/>
                      <a:pt x="0" y="355"/>
                    </a:cubicBezTo>
                  </a:path>
                </a:pathLst>
              </a:custGeom>
              <a:noFill/>
              <a:ln w="9525">
                <a:solidFill>
                  <a:schemeClr val="tx1"/>
                </a:solidFill>
                <a:round/>
                <a:headEnd/>
                <a:tailEnd/>
              </a:ln>
              <a:effectLst/>
            </p:spPr>
            <p:txBody>
              <a:bodyPr/>
              <a:lstStyle/>
              <a:p>
                <a:endParaRPr lang="en-US"/>
              </a:p>
            </p:txBody>
          </p:sp>
          <p:sp>
            <p:nvSpPr>
              <p:cNvPr id="28720" name="Freeform 48"/>
              <p:cNvSpPr>
                <a:spLocks noChangeAspect="1"/>
              </p:cNvSpPr>
              <p:nvPr/>
            </p:nvSpPr>
            <p:spPr bwMode="auto">
              <a:xfrm>
                <a:off x="660" y="1858"/>
                <a:ext cx="120"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sp>
            <p:nvSpPr>
              <p:cNvPr id="28721" name="Oval 49"/>
              <p:cNvSpPr>
                <a:spLocks noChangeAspect="1" noChangeArrowheads="1"/>
              </p:cNvSpPr>
              <p:nvPr/>
            </p:nvSpPr>
            <p:spPr bwMode="auto">
              <a:xfrm>
                <a:off x="876" y="960"/>
                <a:ext cx="395" cy="50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8722" name="Freeform 50"/>
              <p:cNvSpPr>
                <a:spLocks noChangeAspect="1"/>
              </p:cNvSpPr>
              <p:nvPr/>
            </p:nvSpPr>
            <p:spPr bwMode="auto">
              <a:xfrm flipH="1">
                <a:off x="1379" y="1858"/>
                <a:ext cx="119" cy="1281"/>
              </a:xfrm>
              <a:custGeom>
                <a:avLst/>
                <a:gdLst/>
                <a:ahLst/>
                <a:cxnLst>
                  <a:cxn ang="0">
                    <a:pos x="0" y="0"/>
                  </a:cxn>
                  <a:cxn ang="0">
                    <a:pos x="30" y="24"/>
                  </a:cxn>
                  <a:cxn ang="0">
                    <a:pos x="88" y="104"/>
                  </a:cxn>
                  <a:cxn ang="0">
                    <a:pos x="132" y="402"/>
                  </a:cxn>
                  <a:cxn ang="0">
                    <a:pos x="160" y="612"/>
                  </a:cxn>
                  <a:cxn ang="0">
                    <a:pos x="148" y="764"/>
                  </a:cxn>
                  <a:cxn ang="0">
                    <a:pos x="120" y="864"/>
                  </a:cxn>
                  <a:cxn ang="0">
                    <a:pos x="88" y="1024"/>
                  </a:cxn>
                  <a:cxn ang="0">
                    <a:pos x="72" y="1196"/>
                  </a:cxn>
                  <a:cxn ang="0">
                    <a:pos x="56" y="1344"/>
                  </a:cxn>
                  <a:cxn ang="0">
                    <a:pos x="54" y="1524"/>
                  </a:cxn>
                  <a:cxn ang="0">
                    <a:pos x="60" y="1710"/>
                  </a:cxn>
                </a:cxnLst>
                <a:rect l="0" t="0" r="r" b="b"/>
                <a:pathLst>
                  <a:path w="160" h="1710">
                    <a:moveTo>
                      <a:pt x="0" y="0"/>
                    </a:moveTo>
                    <a:cubicBezTo>
                      <a:pt x="5" y="4"/>
                      <a:pt x="15" y="6"/>
                      <a:pt x="30" y="24"/>
                    </a:cubicBezTo>
                    <a:cubicBezTo>
                      <a:pt x="56" y="50"/>
                      <a:pt x="59" y="85"/>
                      <a:pt x="88" y="104"/>
                    </a:cubicBezTo>
                    <a:cubicBezTo>
                      <a:pt x="112" y="200"/>
                      <a:pt x="113" y="305"/>
                      <a:pt x="132" y="402"/>
                    </a:cubicBezTo>
                    <a:cubicBezTo>
                      <a:pt x="144" y="464"/>
                      <a:pt x="145" y="551"/>
                      <a:pt x="160" y="612"/>
                    </a:cubicBezTo>
                    <a:cubicBezTo>
                      <a:pt x="155" y="705"/>
                      <a:pt x="152" y="684"/>
                      <a:pt x="148" y="764"/>
                    </a:cubicBezTo>
                    <a:cubicBezTo>
                      <a:pt x="138" y="811"/>
                      <a:pt x="129" y="823"/>
                      <a:pt x="120" y="864"/>
                    </a:cubicBezTo>
                    <a:cubicBezTo>
                      <a:pt x="113" y="899"/>
                      <a:pt x="96" y="969"/>
                      <a:pt x="88" y="1024"/>
                    </a:cubicBezTo>
                    <a:cubicBezTo>
                      <a:pt x="80" y="1079"/>
                      <a:pt x="77" y="1143"/>
                      <a:pt x="72" y="1196"/>
                    </a:cubicBezTo>
                    <a:cubicBezTo>
                      <a:pt x="66" y="1248"/>
                      <a:pt x="59" y="1289"/>
                      <a:pt x="56" y="1344"/>
                    </a:cubicBezTo>
                    <a:cubicBezTo>
                      <a:pt x="53" y="1399"/>
                      <a:pt x="53" y="1463"/>
                      <a:pt x="54" y="1524"/>
                    </a:cubicBezTo>
                    <a:cubicBezTo>
                      <a:pt x="56" y="1586"/>
                      <a:pt x="60" y="1710"/>
                      <a:pt x="60" y="1710"/>
                    </a:cubicBezTo>
                  </a:path>
                </a:pathLst>
              </a:custGeom>
              <a:noFill/>
              <a:ln w="9525">
                <a:solidFill>
                  <a:schemeClr val="tx1"/>
                </a:solidFill>
                <a:round/>
                <a:headEnd/>
                <a:tailEnd/>
              </a:ln>
              <a:effectLst/>
            </p:spPr>
            <p:txBody>
              <a:bodyPr/>
              <a:lstStyle/>
              <a:p>
                <a:endParaRPr lang="en-US"/>
              </a:p>
            </p:txBody>
          </p:sp>
          <p:grpSp>
            <p:nvGrpSpPr>
              <p:cNvPr id="13" name="Group 51"/>
              <p:cNvGrpSpPr>
                <a:grpSpLocks noChangeAspect="1"/>
              </p:cNvGrpSpPr>
              <p:nvPr/>
            </p:nvGrpSpPr>
            <p:grpSpPr bwMode="auto">
              <a:xfrm>
                <a:off x="840" y="2191"/>
                <a:ext cx="467" cy="108"/>
                <a:chOff x="768" y="1872"/>
                <a:chExt cx="672" cy="144"/>
              </a:xfrm>
            </p:grpSpPr>
            <p:sp>
              <p:nvSpPr>
                <p:cNvPr id="28724" name="Arc 52"/>
                <p:cNvSpPr>
                  <a:spLocks noChangeAspect="1"/>
                </p:cNvSpPr>
                <p:nvPr/>
              </p:nvSpPr>
              <p:spPr bwMode="auto">
                <a:xfrm>
                  <a:off x="1104"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725" name="Arc 53"/>
                <p:cNvSpPr>
                  <a:spLocks noChangeAspect="1"/>
                </p:cNvSpPr>
                <p:nvPr/>
              </p:nvSpPr>
              <p:spPr bwMode="auto">
                <a:xfrm flipH="1">
                  <a:off x="768" y="1872"/>
                  <a:ext cx="336"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nvGrpSpPr>
              <p:cNvPr id="14" name="Group 54"/>
              <p:cNvGrpSpPr>
                <a:grpSpLocks noChangeAspect="1"/>
              </p:cNvGrpSpPr>
              <p:nvPr/>
            </p:nvGrpSpPr>
            <p:grpSpPr bwMode="auto">
              <a:xfrm>
                <a:off x="1055" y="3044"/>
                <a:ext cx="72" cy="108"/>
                <a:chOff x="1056" y="3024"/>
                <a:chExt cx="96" cy="144"/>
              </a:xfrm>
            </p:grpSpPr>
            <p:sp>
              <p:nvSpPr>
                <p:cNvPr id="28727" name="Arc 55"/>
                <p:cNvSpPr>
                  <a:spLocks noChangeAspect="1"/>
                </p:cNvSpPr>
                <p:nvPr/>
              </p:nvSpPr>
              <p:spPr bwMode="auto">
                <a:xfrm flipH="1">
                  <a:off x="1056"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8728" name="Arc 56"/>
                <p:cNvSpPr>
                  <a:spLocks noChangeAspect="1"/>
                </p:cNvSpPr>
                <p:nvPr/>
              </p:nvSpPr>
              <p:spPr bwMode="auto">
                <a:xfrm>
                  <a:off x="1104" y="3024"/>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en-US"/>
                </a:p>
              </p:txBody>
            </p:sp>
          </p:grpSp>
        </p:grpSp>
        <p:sp>
          <p:nvSpPr>
            <p:cNvPr id="28729" name="Oval 57"/>
            <p:cNvSpPr>
              <a:spLocks noChangeArrowheads="1"/>
            </p:cNvSpPr>
            <p:nvPr/>
          </p:nvSpPr>
          <p:spPr bwMode="auto">
            <a:xfrm>
              <a:off x="4512" y="1488"/>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30" name="Oval 58"/>
            <p:cNvSpPr>
              <a:spLocks noChangeArrowheads="1"/>
            </p:cNvSpPr>
            <p:nvPr/>
          </p:nvSpPr>
          <p:spPr bwMode="auto">
            <a:xfrm>
              <a:off x="4272" y="182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31" name="Oval 59"/>
            <p:cNvSpPr>
              <a:spLocks noChangeArrowheads="1"/>
            </p:cNvSpPr>
            <p:nvPr/>
          </p:nvSpPr>
          <p:spPr bwMode="auto">
            <a:xfrm rot="1880208">
              <a:off x="4800" y="2160"/>
              <a:ext cx="144"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732" name="Text Box 60"/>
            <p:cNvSpPr txBox="1">
              <a:spLocks noChangeArrowheads="1"/>
            </p:cNvSpPr>
            <p:nvPr/>
          </p:nvSpPr>
          <p:spPr bwMode="auto">
            <a:xfrm>
              <a:off x="1920" y="527"/>
              <a:ext cx="680" cy="283"/>
            </a:xfrm>
            <a:prstGeom prst="rect">
              <a:avLst/>
            </a:prstGeom>
            <a:noFill/>
            <a:ln w="9525">
              <a:noFill/>
              <a:miter lim="800000"/>
              <a:headEnd/>
              <a:tailEnd/>
            </a:ln>
            <a:effectLst/>
          </p:spPr>
          <p:txBody>
            <a:bodyPr wrap="none">
              <a:spAutoFit/>
            </a:bodyPr>
            <a:lstStyle/>
            <a:p>
              <a:r>
                <a:rPr lang="en-US"/>
                <a:t>Stage </a:t>
              </a:r>
              <a:r>
                <a:rPr lang="en-US" b="1">
                  <a:solidFill>
                    <a:srgbClr val="A50021"/>
                  </a:solidFill>
                </a:rPr>
                <a:t>II</a:t>
              </a:r>
            </a:p>
          </p:txBody>
        </p:sp>
        <p:sp>
          <p:nvSpPr>
            <p:cNvPr id="28733" name="Text Box 61"/>
            <p:cNvSpPr txBox="1">
              <a:spLocks noChangeArrowheads="1"/>
            </p:cNvSpPr>
            <p:nvPr/>
          </p:nvSpPr>
          <p:spPr bwMode="auto">
            <a:xfrm>
              <a:off x="3072" y="527"/>
              <a:ext cx="728" cy="283"/>
            </a:xfrm>
            <a:prstGeom prst="rect">
              <a:avLst/>
            </a:prstGeom>
            <a:noFill/>
            <a:ln w="9525">
              <a:noFill/>
              <a:miter lim="800000"/>
              <a:headEnd/>
              <a:tailEnd/>
            </a:ln>
            <a:effectLst/>
          </p:spPr>
          <p:txBody>
            <a:bodyPr wrap="none">
              <a:spAutoFit/>
            </a:bodyPr>
            <a:lstStyle/>
            <a:p>
              <a:r>
                <a:rPr lang="en-US"/>
                <a:t>Stage </a:t>
              </a:r>
              <a:r>
                <a:rPr lang="en-US" b="1">
                  <a:solidFill>
                    <a:srgbClr val="A50021"/>
                  </a:solidFill>
                </a:rPr>
                <a:t>III</a:t>
              </a:r>
            </a:p>
          </p:txBody>
        </p:sp>
        <p:sp>
          <p:nvSpPr>
            <p:cNvPr id="28734" name="Text Box 62"/>
            <p:cNvSpPr txBox="1">
              <a:spLocks noChangeArrowheads="1"/>
            </p:cNvSpPr>
            <p:nvPr/>
          </p:nvSpPr>
          <p:spPr bwMode="auto">
            <a:xfrm>
              <a:off x="4273" y="527"/>
              <a:ext cx="739" cy="283"/>
            </a:xfrm>
            <a:prstGeom prst="rect">
              <a:avLst/>
            </a:prstGeom>
            <a:noFill/>
            <a:ln w="9525">
              <a:noFill/>
              <a:miter lim="800000"/>
              <a:headEnd/>
              <a:tailEnd/>
            </a:ln>
            <a:effectLst/>
          </p:spPr>
          <p:txBody>
            <a:bodyPr wrap="none">
              <a:spAutoFit/>
            </a:bodyPr>
            <a:lstStyle/>
            <a:p>
              <a:r>
                <a:rPr lang="en-US"/>
                <a:t>Stage </a:t>
              </a:r>
              <a:r>
                <a:rPr lang="en-US" b="1">
                  <a:solidFill>
                    <a:srgbClr val="A50021"/>
                  </a:solidFill>
                </a:rPr>
                <a:t>IV</a:t>
              </a:r>
            </a:p>
          </p:txBody>
        </p:sp>
        <p:sp>
          <p:nvSpPr>
            <p:cNvPr id="28735" name="Oval 63"/>
            <p:cNvSpPr>
              <a:spLocks noChangeArrowheads="1"/>
            </p:cNvSpPr>
            <p:nvPr/>
          </p:nvSpPr>
          <p:spPr bwMode="auto">
            <a:xfrm>
              <a:off x="1872" y="182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grpSp>
          <p:nvGrpSpPr>
            <p:cNvPr id="15" name="Group 64"/>
            <p:cNvGrpSpPr>
              <a:grpSpLocks noChangeAspect="1"/>
            </p:cNvGrpSpPr>
            <p:nvPr/>
          </p:nvGrpSpPr>
          <p:grpSpPr bwMode="auto">
            <a:xfrm>
              <a:off x="4371" y="2496"/>
              <a:ext cx="616" cy="459"/>
              <a:chOff x="240" y="768"/>
              <a:chExt cx="3612" cy="3191"/>
            </a:xfrm>
          </p:grpSpPr>
          <p:grpSp>
            <p:nvGrpSpPr>
              <p:cNvPr id="16" name="Group 65"/>
              <p:cNvGrpSpPr>
                <a:grpSpLocks noChangeAspect="1"/>
              </p:cNvGrpSpPr>
              <p:nvPr/>
            </p:nvGrpSpPr>
            <p:grpSpPr bwMode="auto">
              <a:xfrm>
                <a:off x="240" y="768"/>
                <a:ext cx="1836" cy="3191"/>
                <a:chOff x="189" y="751"/>
                <a:chExt cx="1836" cy="3191"/>
              </a:xfrm>
            </p:grpSpPr>
            <p:sp>
              <p:nvSpPr>
                <p:cNvPr id="28738" name="Freeform 66"/>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solidFill>
                  <a:srgbClr val="FF0000"/>
                </a:solidFill>
                <a:ln w="9525">
                  <a:solidFill>
                    <a:schemeClr val="tx1"/>
                  </a:solidFill>
                  <a:round/>
                  <a:headEnd/>
                  <a:tailEnd/>
                </a:ln>
                <a:effectLst/>
              </p:spPr>
              <p:txBody>
                <a:bodyPr/>
                <a:lstStyle/>
                <a:p>
                  <a:endParaRPr lang="en-US"/>
                </a:p>
              </p:txBody>
            </p:sp>
            <p:sp>
              <p:nvSpPr>
                <p:cNvPr id="28739" name="Freeform 67"/>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solidFill>
                  <a:srgbClr val="FF0000"/>
                </a:solidFill>
                <a:ln w="9525">
                  <a:solidFill>
                    <a:schemeClr val="tx1"/>
                  </a:solidFill>
                  <a:round/>
                  <a:headEnd/>
                  <a:tailEnd/>
                </a:ln>
                <a:effectLst/>
              </p:spPr>
              <p:txBody>
                <a:bodyPr/>
                <a:lstStyle/>
                <a:p>
                  <a:endParaRPr lang="en-US"/>
                </a:p>
              </p:txBody>
            </p:sp>
            <p:sp>
              <p:nvSpPr>
                <p:cNvPr id="28740" name="Freeform 68"/>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solidFill>
                  <a:srgbClr val="FF0000"/>
                </a:solidFill>
                <a:ln w="9525">
                  <a:solidFill>
                    <a:schemeClr val="tx1"/>
                  </a:solidFill>
                  <a:round/>
                  <a:headEnd/>
                  <a:tailEnd/>
                </a:ln>
                <a:effectLst/>
              </p:spPr>
              <p:txBody>
                <a:bodyPr/>
                <a:lstStyle/>
                <a:p>
                  <a:endParaRPr lang="en-US"/>
                </a:p>
              </p:txBody>
            </p:sp>
            <p:sp>
              <p:nvSpPr>
                <p:cNvPr id="28741" name="Freeform 69"/>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solidFill>
                  <a:srgbClr val="FF0000"/>
                </a:solidFill>
                <a:ln w="9525">
                  <a:solidFill>
                    <a:schemeClr val="tx1"/>
                  </a:solidFill>
                  <a:round/>
                  <a:headEnd/>
                  <a:tailEnd/>
                </a:ln>
                <a:effectLst/>
              </p:spPr>
              <p:txBody>
                <a:bodyPr/>
                <a:lstStyle/>
                <a:p>
                  <a:endParaRPr lang="en-US"/>
                </a:p>
              </p:txBody>
            </p:sp>
            <p:sp>
              <p:nvSpPr>
                <p:cNvPr id="28742" name="Freeform 70"/>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solidFill>
                  <a:srgbClr val="FF0000"/>
                </a:solidFill>
                <a:ln w="9525">
                  <a:solidFill>
                    <a:schemeClr val="tx1"/>
                  </a:solidFill>
                  <a:round/>
                  <a:headEnd/>
                  <a:tailEnd/>
                </a:ln>
                <a:effectLst/>
              </p:spPr>
              <p:txBody>
                <a:bodyPr/>
                <a:lstStyle/>
                <a:p>
                  <a:endParaRPr lang="en-US"/>
                </a:p>
              </p:txBody>
            </p:sp>
            <p:sp>
              <p:nvSpPr>
                <p:cNvPr id="28743" name="Freeform 71"/>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solidFill>
                  <a:srgbClr val="FF0000"/>
                </a:solidFill>
                <a:ln w="9525">
                  <a:solidFill>
                    <a:schemeClr val="tx1"/>
                  </a:solidFill>
                  <a:round/>
                  <a:headEnd/>
                  <a:tailEnd/>
                </a:ln>
                <a:effectLst/>
              </p:spPr>
              <p:txBody>
                <a:bodyPr/>
                <a:lstStyle/>
                <a:p>
                  <a:endParaRPr lang="en-US"/>
                </a:p>
              </p:txBody>
            </p:sp>
            <p:sp>
              <p:nvSpPr>
                <p:cNvPr id="28744" name="Freeform 72"/>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solidFill>
                  <a:srgbClr val="FF0000"/>
                </a:solidFill>
                <a:ln w="9525">
                  <a:solidFill>
                    <a:schemeClr val="tx1"/>
                  </a:solidFill>
                  <a:round/>
                  <a:headEnd/>
                  <a:tailEnd/>
                </a:ln>
                <a:effectLst/>
              </p:spPr>
              <p:txBody>
                <a:bodyPr/>
                <a:lstStyle/>
                <a:p>
                  <a:endParaRPr lang="en-US"/>
                </a:p>
              </p:txBody>
            </p:sp>
            <p:sp>
              <p:nvSpPr>
                <p:cNvPr id="28745" name="Freeform 73"/>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solidFill>
                  <a:srgbClr val="FF0000"/>
                </a:solidFill>
                <a:ln w="9525">
                  <a:solidFill>
                    <a:schemeClr val="tx1"/>
                  </a:solidFill>
                  <a:round/>
                  <a:headEnd/>
                  <a:tailEnd/>
                </a:ln>
                <a:effectLst/>
              </p:spPr>
              <p:txBody>
                <a:bodyPr/>
                <a:lstStyle/>
                <a:p>
                  <a:endParaRPr lang="en-US"/>
                </a:p>
              </p:txBody>
            </p:sp>
            <p:sp>
              <p:nvSpPr>
                <p:cNvPr id="28746" name="Freeform 74"/>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solidFill>
                  <a:srgbClr val="FF0000"/>
                </a:solidFill>
                <a:ln w="9525">
                  <a:solidFill>
                    <a:schemeClr val="tx1"/>
                  </a:solidFill>
                  <a:round/>
                  <a:headEnd/>
                  <a:tailEnd/>
                </a:ln>
                <a:effectLst/>
              </p:spPr>
              <p:txBody>
                <a:bodyPr/>
                <a:lstStyle/>
                <a:p>
                  <a:endParaRPr lang="en-US"/>
                </a:p>
              </p:txBody>
            </p:sp>
            <p:sp>
              <p:nvSpPr>
                <p:cNvPr id="28747" name="Freeform 75"/>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solidFill>
                  <a:srgbClr val="FF0000"/>
                </a:solidFill>
                <a:ln w="9525">
                  <a:solidFill>
                    <a:schemeClr val="tx1"/>
                  </a:solidFill>
                  <a:round/>
                  <a:headEnd/>
                  <a:tailEnd/>
                </a:ln>
                <a:effectLst/>
              </p:spPr>
              <p:txBody>
                <a:bodyPr/>
                <a:lstStyle/>
                <a:p>
                  <a:endParaRPr lang="en-US"/>
                </a:p>
              </p:txBody>
            </p:sp>
            <p:sp>
              <p:nvSpPr>
                <p:cNvPr id="28748" name="Freeform 76"/>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solidFill>
                  <a:srgbClr val="FF0000"/>
                </a:solidFill>
                <a:ln w="9525">
                  <a:solidFill>
                    <a:schemeClr val="tx1"/>
                  </a:solidFill>
                  <a:round/>
                  <a:headEnd/>
                  <a:tailEnd/>
                </a:ln>
                <a:effectLst/>
              </p:spPr>
              <p:txBody>
                <a:bodyPr/>
                <a:lstStyle/>
                <a:p>
                  <a:endParaRPr lang="en-US"/>
                </a:p>
              </p:txBody>
            </p:sp>
          </p:grpSp>
          <p:grpSp>
            <p:nvGrpSpPr>
              <p:cNvPr id="17" name="Group 77"/>
              <p:cNvGrpSpPr>
                <a:grpSpLocks noChangeAspect="1"/>
              </p:cNvGrpSpPr>
              <p:nvPr/>
            </p:nvGrpSpPr>
            <p:grpSpPr bwMode="auto">
              <a:xfrm flipH="1">
                <a:off x="2016" y="768"/>
                <a:ext cx="1836" cy="3191"/>
                <a:chOff x="189" y="751"/>
                <a:chExt cx="1836" cy="3191"/>
              </a:xfrm>
            </p:grpSpPr>
            <p:sp>
              <p:nvSpPr>
                <p:cNvPr id="28750" name="Freeform 78"/>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solidFill>
                  <a:srgbClr val="FF0000"/>
                </a:solidFill>
                <a:ln w="9525">
                  <a:solidFill>
                    <a:schemeClr val="tx1"/>
                  </a:solidFill>
                  <a:round/>
                  <a:headEnd/>
                  <a:tailEnd/>
                </a:ln>
                <a:effectLst/>
              </p:spPr>
              <p:txBody>
                <a:bodyPr/>
                <a:lstStyle/>
                <a:p>
                  <a:endParaRPr lang="en-US"/>
                </a:p>
              </p:txBody>
            </p:sp>
            <p:sp>
              <p:nvSpPr>
                <p:cNvPr id="28751" name="Freeform 79"/>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solidFill>
                  <a:srgbClr val="FF0000"/>
                </a:solidFill>
                <a:ln w="9525">
                  <a:solidFill>
                    <a:schemeClr val="tx1"/>
                  </a:solidFill>
                  <a:round/>
                  <a:headEnd/>
                  <a:tailEnd/>
                </a:ln>
                <a:effectLst/>
              </p:spPr>
              <p:txBody>
                <a:bodyPr/>
                <a:lstStyle/>
                <a:p>
                  <a:endParaRPr lang="en-US"/>
                </a:p>
              </p:txBody>
            </p:sp>
            <p:sp>
              <p:nvSpPr>
                <p:cNvPr id="28752" name="Freeform 80"/>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solidFill>
                  <a:srgbClr val="FF0000"/>
                </a:solidFill>
                <a:ln w="9525">
                  <a:solidFill>
                    <a:schemeClr val="tx1"/>
                  </a:solidFill>
                  <a:round/>
                  <a:headEnd/>
                  <a:tailEnd/>
                </a:ln>
                <a:effectLst/>
              </p:spPr>
              <p:txBody>
                <a:bodyPr/>
                <a:lstStyle/>
                <a:p>
                  <a:endParaRPr lang="en-US"/>
                </a:p>
              </p:txBody>
            </p:sp>
            <p:sp>
              <p:nvSpPr>
                <p:cNvPr id="28753" name="Freeform 81"/>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solidFill>
                  <a:srgbClr val="FF0000"/>
                </a:solidFill>
                <a:ln w="9525">
                  <a:solidFill>
                    <a:schemeClr val="tx1"/>
                  </a:solidFill>
                  <a:round/>
                  <a:headEnd/>
                  <a:tailEnd/>
                </a:ln>
                <a:effectLst/>
              </p:spPr>
              <p:txBody>
                <a:bodyPr/>
                <a:lstStyle/>
                <a:p>
                  <a:endParaRPr lang="en-US"/>
                </a:p>
              </p:txBody>
            </p:sp>
            <p:sp>
              <p:nvSpPr>
                <p:cNvPr id="28754" name="Freeform 82"/>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solidFill>
                  <a:srgbClr val="FF0000"/>
                </a:solidFill>
                <a:ln w="9525">
                  <a:solidFill>
                    <a:schemeClr val="tx1"/>
                  </a:solidFill>
                  <a:round/>
                  <a:headEnd/>
                  <a:tailEnd/>
                </a:ln>
                <a:effectLst/>
              </p:spPr>
              <p:txBody>
                <a:bodyPr/>
                <a:lstStyle/>
                <a:p>
                  <a:endParaRPr lang="en-US"/>
                </a:p>
              </p:txBody>
            </p:sp>
            <p:sp>
              <p:nvSpPr>
                <p:cNvPr id="28755" name="Freeform 83"/>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solidFill>
                  <a:srgbClr val="FF0000"/>
                </a:solidFill>
                <a:ln w="9525">
                  <a:solidFill>
                    <a:schemeClr val="tx1"/>
                  </a:solidFill>
                  <a:round/>
                  <a:headEnd/>
                  <a:tailEnd/>
                </a:ln>
                <a:effectLst/>
              </p:spPr>
              <p:txBody>
                <a:bodyPr/>
                <a:lstStyle/>
                <a:p>
                  <a:endParaRPr lang="en-US"/>
                </a:p>
              </p:txBody>
            </p:sp>
            <p:sp>
              <p:nvSpPr>
                <p:cNvPr id="28756" name="Freeform 84"/>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solidFill>
                  <a:srgbClr val="FF0000"/>
                </a:solidFill>
                <a:ln w="9525">
                  <a:solidFill>
                    <a:schemeClr val="tx1"/>
                  </a:solidFill>
                  <a:round/>
                  <a:headEnd/>
                  <a:tailEnd/>
                </a:ln>
                <a:effectLst/>
              </p:spPr>
              <p:txBody>
                <a:bodyPr/>
                <a:lstStyle/>
                <a:p>
                  <a:endParaRPr lang="en-US"/>
                </a:p>
              </p:txBody>
            </p:sp>
            <p:sp>
              <p:nvSpPr>
                <p:cNvPr id="28757" name="Freeform 85"/>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solidFill>
                  <a:srgbClr val="FF0000"/>
                </a:solidFill>
                <a:ln w="9525">
                  <a:solidFill>
                    <a:schemeClr val="tx1"/>
                  </a:solidFill>
                  <a:round/>
                  <a:headEnd/>
                  <a:tailEnd/>
                </a:ln>
                <a:effectLst/>
              </p:spPr>
              <p:txBody>
                <a:bodyPr/>
                <a:lstStyle/>
                <a:p>
                  <a:endParaRPr lang="en-US"/>
                </a:p>
              </p:txBody>
            </p:sp>
            <p:sp>
              <p:nvSpPr>
                <p:cNvPr id="28758" name="Freeform 86"/>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solidFill>
                  <a:srgbClr val="FF0000"/>
                </a:solidFill>
                <a:ln w="9525">
                  <a:solidFill>
                    <a:schemeClr val="tx1"/>
                  </a:solidFill>
                  <a:round/>
                  <a:headEnd/>
                  <a:tailEnd/>
                </a:ln>
                <a:effectLst/>
              </p:spPr>
              <p:txBody>
                <a:bodyPr/>
                <a:lstStyle/>
                <a:p>
                  <a:endParaRPr lang="en-US"/>
                </a:p>
              </p:txBody>
            </p:sp>
            <p:sp>
              <p:nvSpPr>
                <p:cNvPr id="28759" name="Freeform 87"/>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solidFill>
                  <a:srgbClr val="FF0000"/>
                </a:solidFill>
                <a:ln w="9525">
                  <a:solidFill>
                    <a:schemeClr val="tx1"/>
                  </a:solidFill>
                  <a:round/>
                  <a:headEnd/>
                  <a:tailEnd/>
                </a:ln>
                <a:effectLst/>
              </p:spPr>
              <p:txBody>
                <a:bodyPr/>
                <a:lstStyle/>
                <a:p>
                  <a:endParaRPr lang="en-US"/>
                </a:p>
              </p:txBody>
            </p:sp>
            <p:sp>
              <p:nvSpPr>
                <p:cNvPr id="28760" name="Freeform 88"/>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solidFill>
                  <a:srgbClr val="FF0000"/>
                </a:solidFill>
                <a:ln w="9525">
                  <a:solidFill>
                    <a:schemeClr val="tx1"/>
                  </a:solidFill>
                  <a:round/>
                  <a:headEnd/>
                  <a:tailEnd/>
                </a:ln>
                <a:effectLst/>
              </p:spPr>
              <p:txBody>
                <a:bodyPr/>
                <a:lstStyle/>
                <a:p>
                  <a:endParaRPr lang="en-US"/>
                </a:p>
              </p:txBody>
            </p:sp>
          </p:grpSp>
        </p:grpSp>
        <p:grpSp>
          <p:nvGrpSpPr>
            <p:cNvPr id="18" name="Group 89"/>
            <p:cNvGrpSpPr>
              <a:grpSpLocks noChangeAspect="1"/>
            </p:cNvGrpSpPr>
            <p:nvPr/>
          </p:nvGrpSpPr>
          <p:grpSpPr bwMode="auto">
            <a:xfrm>
              <a:off x="3171" y="2496"/>
              <a:ext cx="616" cy="459"/>
              <a:chOff x="240" y="768"/>
              <a:chExt cx="3612" cy="3191"/>
            </a:xfrm>
          </p:grpSpPr>
          <p:grpSp>
            <p:nvGrpSpPr>
              <p:cNvPr id="19" name="Group 90"/>
              <p:cNvGrpSpPr>
                <a:grpSpLocks noChangeAspect="1"/>
              </p:cNvGrpSpPr>
              <p:nvPr/>
            </p:nvGrpSpPr>
            <p:grpSpPr bwMode="auto">
              <a:xfrm>
                <a:off x="240" y="768"/>
                <a:ext cx="1836" cy="3191"/>
                <a:chOff x="189" y="751"/>
                <a:chExt cx="1836" cy="3191"/>
              </a:xfrm>
            </p:grpSpPr>
            <p:sp>
              <p:nvSpPr>
                <p:cNvPr id="28763" name="Freeform 91"/>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noFill/>
                <a:ln w="9525">
                  <a:solidFill>
                    <a:schemeClr val="tx1"/>
                  </a:solidFill>
                  <a:round/>
                  <a:headEnd/>
                  <a:tailEnd/>
                </a:ln>
                <a:effectLst/>
              </p:spPr>
              <p:txBody>
                <a:bodyPr/>
                <a:lstStyle/>
                <a:p>
                  <a:endParaRPr lang="en-US"/>
                </a:p>
              </p:txBody>
            </p:sp>
            <p:sp>
              <p:nvSpPr>
                <p:cNvPr id="28764" name="Freeform 92"/>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noFill/>
                <a:ln w="9525">
                  <a:solidFill>
                    <a:schemeClr val="tx1"/>
                  </a:solidFill>
                  <a:round/>
                  <a:headEnd/>
                  <a:tailEnd/>
                </a:ln>
                <a:effectLst/>
              </p:spPr>
              <p:txBody>
                <a:bodyPr/>
                <a:lstStyle/>
                <a:p>
                  <a:endParaRPr lang="en-US"/>
                </a:p>
              </p:txBody>
            </p:sp>
            <p:sp>
              <p:nvSpPr>
                <p:cNvPr id="28765" name="Freeform 93"/>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noFill/>
                <a:ln w="9525">
                  <a:solidFill>
                    <a:schemeClr val="tx1"/>
                  </a:solidFill>
                  <a:round/>
                  <a:headEnd/>
                  <a:tailEnd/>
                </a:ln>
                <a:effectLst/>
              </p:spPr>
              <p:txBody>
                <a:bodyPr/>
                <a:lstStyle/>
                <a:p>
                  <a:endParaRPr lang="en-US"/>
                </a:p>
              </p:txBody>
            </p:sp>
            <p:sp>
              <p:nvSpPr>
                <p:cNvPr id="28766" name="Freeform 94"/>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noFill/>
                <a:ln w="9525">
                  <a:solidFill>
                    <a:schemeClr val="tx1"/>
                  </a:solidFill>
                  <a:round/>
                  <a:headEnd/>
                  <a:tailEnd/>
                </a:ln>
                <a:effectLst/>
              </p:spPr>
              <p:txBody>
                <a:bodyPr/>
                <a:lstStyle/>
                <a:p>
                  <a:endParaRPr lang="en-US"/>
                </a:p>
              </p:txBody>
            </p:sp>
            <p:sp>
              <p:nvSpPr>
                <p:cNvPr id="28767" name="Freeform 95"/>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noFill/>
                <a:ln w="9525">
                  <a:solidFill>
                    <a:schemeClr val="tx1"/>
                  </a:solidFill>
                  <a:round/>
                  <a:headEnd/>
                  <a:tailEnd/>
                </a:ln>
                <a:effectLst/>
              </p:spPr>
              <p:txBody>
                <a:bodyPr/>
                <a:lstStyle/>
                <a:p>
                  <a:endParaRPr lang="en-US"/>
                </a:p>
              </p:txBody>
            </p:sp>
            <p:sp>
              <p:nvSpPr>
                <p:cNvPr id="28768" name="Freeform 96"/>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noFill/>
                <a:ln w="9525">
                  <a:solidFill>
                    <a:schemeClr val="tx1"/>
                  </a:solidFill>
                  <a:round/>
                  <a:headEnd/>
                  <a:tailEnd/>
                </a:ln>
                <a:effectLst/>
              </p:spPr>
              <p:txBody>
                <a:bodyPr/>
                <a:lstStyle/>
                <a:p>
                  <a:endParaRPr lang="en-US"/>
                </a:p>
              </p:txBody>
            </p:sp>
            <p:sp>
              <p:nvSpPr>
                <p:cNvPr id="28769" name="Freeform 97"/>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noFill/>
                <a:ln w="9525">
                  <a:solidFill>
                    <a:schemeClr val="tx1"/>
                  </a:solidFill>
                  <a:round/>
                  <a:headEnd/>
                  <a:tailEnd/>
                </a:ln>
                <a:effectLst/>
              </p:spPr>
              <p:txBody>
                <a:bodyPr/>
                <a:lstStyle/>
                <a:p>
                  <a:endParaRPr lang="en-US"/>
                </a:p>
              </p:txBody>
            </p:sp>
            <p:sp>
              <p:nvSpPr>
                <p:cNvPr id="28770" name="Freeform 98"/>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noFill/>
                <a:ln w="9525">
                  <a:solidFill>
                    <a:schemeClr val="tx1"/>
                  </a:solidFill>
                  <a:round/>
                  <a:headEnd/>
                  <a:tailEnd/>
                </a:ln>
                <a:effectLst/>
              </p:spPr>
              <p:txBody>
                <a:bodyPr/>
                <a:lstStyle/>
                <a:p>
                  <a:endParaRPr lang="en-US"/>
                </a:p>
              </p:txBody>
            </p:sp>
            <p:sp>
              <p:nvSpPr>
                <p:cNvPr id="28771" name="Freeform 99"/>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noFill/>
                <a:ln w="9525">
                  <a:solidFill>
                    <a:schemeClr val="tx1"/>
                  </a:solidFill>
                  <a:round/>
                  <a:headEnd/>
                  <a:tailEnd/>
                </a:ln>
                <a:effectLst/>
              </p:spPr>
              <p:txBody>
                <a:bodyPr/>
                <a:lstStyle/>
                <a:p>
                  <a:endParaRPr lang="en-US"/>
                </a:p>
              </p:txBody>
            </p:sp>
            <p:sp>
              <p:nvSpPr>
                <p:cNvPr id="28772" name="Freeform 100"/>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noFill/>
                <a:ln w="9525">
                  <a:solidFill>
                    <a:schemeClr val="tx1"/>
                  </a:solidFill>
                  <a:round/>
                  <a:headEnd/>
                  <a:tailEnd/>
                </a:ln>
                <a:effectLst/>
              </p:spPr>
              <p:txBody>
                <a:bodyPr/>
                <a:lstStyle/>
                <a:p>
                  <a:endParaRPr lang="en-US"/>
                </a:p>
              </p:txBody>
            </p:sp>
            <p:sp>
              <p:nvSpPr>
                <p:cNvPr id="28773" name="Freeform 101"/>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noFill/>
                <a:ln w="9525">
                  <a:solidFill>
                    <a:schemeClr val="tx1"/>
                  </a:solidFill>
                  <a:round/>
                  <a:headEnd/>
                  <a:tailEnd/>
                </a:ln>
                <a:effectLst/>
              </p:spPr>
              <p:txBody>
                <a:bodyPr/>
                <a:lstStyle/>
                <a:p>
                  <a:endParaRPr lang="en-US"/>
                </a:p>
              </p:txBody>
            </p:sp>
          </p:grpSp>
          <p:grpSp>
            <p:nvGrpSpPr>
              <p:cNvPr id="20" name="Group 102"/>
              <p:cNvGrpSpPr>
                <a:grpSpLocks noChangeAspect="1"/>
              </p:cNvGrpSpPr>
              <p:nvPr/>
            </p:nvGrpSpPr>
            <p:grpSpPr bwMode="auto">
              <a:xfrm flipH="1">
                <a:off x="2016" y="768"/>
                <a:ext cx="1836" cy="3191"/>
                <a:chOff x="189" y="751"/>
                <a:chExt cx="1836" cy="3191"/>
              </a:xfrm>
            </p:grpSpPr>
            <p:sp>
              <p:nvSpPr>
                <p:cNvPr id="28775" name="Freeform 103"/>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noFill/>
                <a:ln w="9525">
                  <a:solidFill>
                    <a:schemeClr val="tx1"/>
                  </a:solidFill>
                  <a:round/>
                  <a:headEnd/>
                  <a:tailEnd/>
                </a:ln>
                <a:effectLst/>
              </p:spPr>
              <p:txBody>
                <a:bodyPr/>
                <a:lstStyle/>
                <a:p>
                  <a:endParaRPr lang="en-US"/>
                </a:p>
              </p:txBody>
            </p:sp>
            <p:sp>
              <p:nvSpPr>
                <p:cNvPr id="28776" name="Freeform 104"/>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noFill/>
                <a:ln w="9525">
                  <a:solidFill>
                    <a:schemeClr val="tx1"/>
                  </a:solidFill>
                  <a:round/>
                  <a:headEnd/>
                  <a:tailEnd/>
                </a:ln>
                <a:effectLst/>
              </p:spPr>
              <p:txBody>
                <a:bodyPr/>
                <a:lstStyle/>
                <a:p>
                  <a:endParaRPr lang="en-US"/>
                </a:p>
              </p:txBody>
            </p:sp>
            <p:sp>
              <p:nvSpPr>
                <p:cNvPr id="28777" name="Freeform 105"/>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noFill/>
                <a:ln w="9525">
                  <a:solidFill>
                    <a:schemeClr val="tx1"/>
                  </a:solidFill>
                  <a:round/>
                  <a:headEnd/>
                  <a:tailEnd/>
                </a:ln>
                <a:effectLst/>
              </p:spPr>
              <p:txBody>
                <a:bodyPr/>
                <a:lstStyle/>
                <a:p>
                  <a:endParaRPr lang="en-US"/>
                </a:p>
              </p:txBody>
            </p:sp>
            <p:sp>
              <p:nvSpPr>
                <p:cNvPr id="28778" name="Freeform 106"/>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noFill/>
                <a:ln w="9525">
                  <a:solidFill>
                    <a:schemeClr val="tx1"/>
                  </a:solidFill>
                  <a:round/>
                  <a:headEnd/>
                  <a:tailEnd/>
                </a:ln>
                <a:effectLst/>
              </p:spPr>
              <p:txBody>
                <a:bodyPr/>
                <a:lstStyle/>
                <a:p>
                  <a:endParaRPr lang="en-US"/>
                </a:p>
              </p:txBody>
            </p:sp>
            <p:sp>
              <p:nvSpPr>
                <p:cNvPr id="28779" name="Freeform 107"/>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noFill/>
                <a:ln w="9525">
                  <a:solidFill>
                    <a:schemeClr val="tx1"/>
                  </a:solidFill>
                  <a:round/>
                  <a:headEnd/>
                  <a:tailEnd/>
                </a:ln>
                <a:effectLst/>
              </p:spPr>
              <p:txBody>
                <a:bodyPr/>
                <a:lstStyle/>
                <a:p>
                  <a:endParaRPr lang="en-US"/>
                </a:p>
              </p:txBody>
            </p:sp>
            <p:sp>
              <p:nvSpPr>
                <p:cNvPr id="28780" name="Freeform 108"/>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noFill/>
                <a:ln w="9525">
                  <a:solidFill>
                    <a:schemeClr val="tx1"/>
                  </a:solidFill>
                  <a:round/>
                  <a:headEnd/>
                  <a:tailEnd/>
                </a:ln>
                <a:effectLst/>
              </p:spPr>
              <p:txBody>
                <a:bodyPr/>
                <a:lstStyle/>
                <a:p>
                  <a:endParaRPr lang="en-US"/>
                </a:p>
              </p:txBody>
            </p:sp>
            <p:sp>
              <p:nvSpPr>
                <p:cNvPr id="28781" name="Freeform 109"/>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noFill/>
                <a:ln w="9525">
                  <a:solidFill>
                    <a:schemeClr val="tx1"/>
                  </a:solidFill>
                  <a:round/>
                  <a:headEnd/>
                  <a:tailEnd/>
                </a:ln>
                <a:effectLst/>
              </p:spPr>
              <p:txBody>
                <a:bodyPr/>
                <a:lstStyle/>
                <a:p>
                  <a:endParaRPr lang="en-US"/>
                </a:p>
              </p:txBody>
            </p:sp>
            <p:sp>
              <p:nvSpPr>
                <p:cNvPr id="28782" name="Freeform 110"/>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noFill/>
                <a:ln w="9525">
                  <a:solidFill>
                    <a:schemeClr val="tx1"/>
                  </a:solidFill>
                  <a:round/>
                  <a:headEnd/>
                  <a:tailEnd/>
                </a:ln>
                <a:effectLst/>
              </p:spPr>
              <p:txBody>
                <a:bodyPr/>
                <a:lstStyle/>
                <a:p>
                  <a:endParaRPr lang="en-US"/>
                </a:p>
              </p:txBody>
            </p:sp>
            <p:sp>
              <p:nvSpPr>
                <p:cNvPr id="28783" name="Freeform 111"/>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noFill/>
                <a:ln w="9525">
                  <a:solidFill>
                    <a:schemeClr val="tx1"/>
                  </a:solidFill>
                  <a:round/>
                  <a:headEnd/>
                  <a:tailEnd/>
                </a:ln>
                <a:effectLst/>
              </p:spPr>
              <p:txBody>
                <a:bodyPr/>
                <a:lstStyle/>
                <a:p>
                  <a:endParaRPr lang="en-US"/>
                </a:p>
              </p:txBody>
            </p:sp>
            <p:sp>
              <p:nvSpPr>
                <p:cNvPr id="28784" name="Freeform 112"/>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noFill/>
                <a:ln w="9525">
                  <a:solidFill>
                    <a:schemeClr val="tx1"/>
                  </a:solidFill>
                  <a:round/>
                  <a:headEnd/>
                  <a:tailEnd/>
                </a:ln>
                <a:effectLst/>
              </p:spPr>
              <p:txBody>
                <a:bodyPr/>
                <a:lstStyle/>
                <a:p>
                  <a:endParaRPr lang="en-US"/>
                </a:p>
              </p:txBody>
            </p:sp>
            <p:sp>
              <p:nvSpPr>
                <p:cNvPr id="28785" name="Freeform 113"/>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noFill/>
                <a:ln w="9525">
                  <a:solidFill>
                    <a:schemeClr val="tx1"/>
                  </a:solidFill>
                  <a:round/>
                  <a:headEnd/>
                  <a:tailEnd/>
                </a:ln>
                <a:effectLst/>
              </p:spPr>
              <p:txBody>
                <a:bodyPr/>
                <a:lstStyle/>
                <a:p>
                  <a:endParaRPr lang="en-US"/>
                </a:p>
              </p:txBody>
            </p:sp>
          </p:grpSp>
        </p:grpSp>
        <p:grpSp>
          <p:nvGrpSpPr>
            <p:cNvPr id="21" name="Group 114"/>
            <p:cNvGrpSpPr>
              <a:grpSpLocks noChangeAspect="1"/>
            </p:cNvGrpSpPr>
            <p:nvPr/>
          </p:nvGrpSpPr>
          <p:grpSpPr bwMode="auto">
            <a:xfrm>
              <a:off x="1971" y="2496"/>
              <a:ext cx="616" cy="459"/>
              <a:chOff x="240" y="768"/>
              <a:chExt cx="3612" cy="3191"/>
            </a:xfrm>
          </p:grpSpPr>
          <p:grpSp>
            <p:nvGrpSpPr>
              <p:cNvPr id="22" name="Group 115"/>
              <p:cNvGrpSpPr>
                <a:grpSpLocks noChangeAspect="1"/>
              </p:cNvGrpSpPr>
              <p:nvPr/>
            </p:nvGrpSpPr>
            <p:grpSpPr bwMode="auto">
              <a:xfrm>
                <a:off x="240" y="768"/>
                <a:ext cx="1836" cy="3191"/>
                <a:chOff x="189" y="751"/>
                <a:chExt cx="1836" cy="3191"/>
              </a:xfrm>
            </p:grpSpPr>
            <p:sp>
              <p:nvSpPr>
                <p:cNvPr id="28788" name="Freeform 116"/>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noFill/>
                <a:ln w="9525">
                  <a:solidFill>
                    <a:schemeClr val="tx1"/>
                  </a:solidFill>
                  <a:round/>
                  <a:headEnd/>
                  <a:tailEnd/>
                </a:ln>
                <a:effectLst/>
              </p:spPr>
              <p:txBody>
                <a:bodyPr/>
                <a:lstStyle/>
                <a:p>
                  <a:endParaRPr lang="en-US"/>
                </a:p>
              </p:txBody>
            </p:sp>
            <p:sp>
              <p:nvSpPr>
                <p:cNvPr id="28789" name="Freeform 117"/>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noFill/>
                <a:ln w="9525">
                  <a:solidFill>
                    <a:schemeClr val="tx1"/>
                  </a:solidFill>
                  <a:round/>
                  <a:headEnd/>
                  <a:tailEnd/>
                </a:ln>
                <a:effectLst/>
              </p:spPr>
              <p:txBody>
                <a:bodyPr/>
                <a:lstStyle/>
                <a:p>
                  <a:endParaRPr lang="en-US"/>
                </a:p>
              </p:txBody>
            </p:sp>
            <p:sp>
              <p:nvSpPr>
                <p:cNvPr id="28790" name="Freeform 118"/>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noFill/>
                <a:ln w="9525">
                  <a:solidFill>
                    <a:schemeClr val="tx1"/>
                  </a:solidFill>
                  <a:round/>
                  <a:headEnd/>
                  <a:tailEnd/>
                </a:ln>
                <a:effectLst/>
              </p:spPr>
              <p:txBody>
                <a:bodyPr/>
                <a:lstStyle/>
                <a:p>
                  <a:endParaRPr lang="en-US"/>
                </a:p>
              </p:txBody>
            </p:sp>
            <p:sp>
              <p:nvSpPr>
                <p:cNvPr id="28791" name="Freeform 119"/>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noFill/>
                <a:ln w="9525">
                  <a:solidFill>
                    <a:schemeClr val="tx1"/>
                  </a:solidFill>
                  <a:round/>
                  <a:headEnd/>
                  <a:tailEnd/>
                </a:ln>
                <a:effectLst/>
              </p:spPr>
              <p:txBody>
                <a:bodyPr/>
                <a:lstStyle/>
                <a:p>
                  <a:endParaRPr lang="en-US"/>
                </a:p>
              </p:txBody>
            </p:sp>
            <p:sp>
              <p:nvSpPr>
                <p:cNvPr id="28792" name="Freeform 120"/>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noFill/>
                <a:ln w="9525">
                  <a:solidFill>
                    <a:schemeClr val="tx1"/>
                  </a:solidFill>
                  <a:round/>
                  <a:headEnd/>
                  <a:tailEnd/>
                </a:ln>
                <a:effectLst/>
              </p:spPr>
              <p:txBody>
                <a:bodyPr/>
                <a:lstStyle/>
                <a:p>
                  <a:endParaRPr lang="en-US"/>
                </a:p>
              </p:txBody>
            </p:sp>
            <p:sp>
              <p:nvSpPr>
                <p:cNvPr id="28793" name="Freeform 121"/>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noFill/>
                <a:ln w="9525">
                  <a:solidFill>
                    <a:schemeClr val="tx1"/>
                  </a:solidFill>
                  <a:round/>
                  <a:headEnd/>
                  <a:tailEnd/>
                </a:ln>
                <a:effectLst/>
              </p:spPr>
              <p:txBody>
                <a:bodyPr/>
                <a:lstStyle/>
                <a:p>
                  <a:endParaRPr lang="en-US"/>
                </a:p>
              </p:txBody>
            </p:sp>
            <p:sp>
              <p:nvSpPr>
                <p:cNvPr id="28794" name="Freeform 122"/>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noFill/>
                <a:ln w="9525">
                  <a:solidFill>
                    <a:schemeClr val="tx1"/>
                  </a:solidFill>
                  <a:round/>
                  <a:headEnd/>
                  <a:tailEnd/>
                </a:ln>
                <a:effectLst/>
              </p:spPr>
              <p:txBody>
                <a:bodyPr/>
                <a:lstStyle/>
                <a:p>
                  <a:endParaRPr lang="en-US"/>
                </a:p>
              </p:txBody>
            </p:sp>
            <p:sp>
              <p:nvSpPr>
                <p:cNvPr id="28795" name="Freeform 123"/>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noFill/>
                <a:ln w="9525">
                  <a:solidFill>
                    <a:schemeClr val="tx1"/>
                  </a:solidFill>
                  <a:round/>
                  <a:headEnd/>
                  <a:tailEnd/>
                </a:ln>
                <a:effectLst/>
              </p:spPr>
              <p:txBody>
                <a:bodyPr/>
                <a:lstStyle/>
                <a:p>
                  <a:endParaRPr lang="en-US"/>
                </a:p>
              </p:txBody>
            </p:sp>
            <p:sp>
              <p:nvSpPr>
                <p:cNvPr id="28796" name="Freeform 124"/>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noFill/>
                <a:ln w="9525">
                  <a:solidFill>
                    <a:schemeClr val="tx1"/>
                  </a:solidFill>
                  <a:round/>
                  <a:headEnd/>
                  <a:tailEnd/>
                </a:ln>
                <a:effectLst/>
              </p:spPr>
              <p:txBody>
                <a:bodyPr/>
                <a:lstStyle/>
                <a:p>
                  <a:endParaRPr lang="en-US"/>
                </a:p>
              </p:txBody>
            </p:sp>
            <p:sp>
              <p:nvSpPr>
                <p:cNvPr id="28797" name="Freeform 125"/>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noFill/>
                <a:ln w="9525">
                  <a:solidFill>
                    <a:schemeClr val="tx1"/>
                  </a:solidFill>
                  <a:round/>
                  <a:headEnd/>
                  <a:tailEnd/>
                </a:ln>
                <a:effectLst/>
              </p:spPr>
              <p:txBody>
                <a:bodyPr/>
                <a:lstStyle/>
                <a:p>
                  <a:endParaRPr lang="en-US"/>
                </a:p>
              </p:txBody>
            </p:sp>
            <p:sp>
              <p:nvSpPr>
                <p:cNvPr id="28798" name="Freeform 126"/>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noFill/>
                <a:ln w="9525">
                  <a:solidFill>
                    <a:schemeClr val="tx1"/>
                  </a:solidFill>
                  <a:round/>
                  <a:headEnd/>
                  <a:tailEnd/>
                </a:ln>
                <a:effectLst/>
              </p:spPr>
              <p:txBody>
                <a:bodyPr/>
                <a:lstStyle/>
                <a:p>
                  <a:endParaRPr lang="en-US"/>
                </a:p>
              </p:txBody>
            </p:sp>
          </p:grpSp>
          <p:grpSp>
            <p:nvGrpSpPr>
              <p:cNvPr id="23" name="Group 127"/>
              <p:cNvGrpSpPr>
                <a:grpSpLocks noChangeAspect="1"/>
              </p:cNvGrpSpPr>
              <p:nvPr/>
            </p:nvGrpSpPr>
            <p:grpSpPr bwMode="auto">
              <a:xfrm flipH="1">
                <a:off x="2016" y="768"/>
                <a:ext cx="1836" cy="3191"/>
                <a:chOff x="189" y="751"/>
                <a:chExt cx="1836" cy="3191"/>
              </a:xfrm>
            </p:grpSpPr>
            <p:sp>
              <p:nvSpPr>
                <p:cNvPr id="28800" name="Freeform 128"/>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noFill/>
                <a:ln w="9525">
                  <a:solidFill>
                    <a:schemeClr val="tx1"/>
                  </a:solidFill>
                  <a:round/>
                  <a:headEnd/>
                  <a:tailEnd/>
                </a:ln>
                <a:effectLst/>
              </p:spPr>
              <p:txBody>
                <a:bodyPr/>
                <a:lstStyle/>
                <a:p>
                  <a:endParaRPr lang="en-US"/>
                </a:p>
              </p:txBody>
            </p:sp>
            <p:sp>
              <p:nvSpPr>
                <p:cNvPr id="28801" name="Freeform 129"/>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noFill/>
                <a:ln w="9525">
                  <a:solidFill>
                    <a:schemeClr val="tx1"/>
                  </a:solidFill>
                  <a:round/>
                  <a:headEnd/>
                  <a:tailEnd/>
                </a:ln>
                <a:effectLst/>
              </p:spPr>
              <p:txBody>
                <a:bodyPr/>
                <a:lstStyle/>
                <a:p>
                  <a:endParaRPr lang="en-US"/>
                </a:p>
              </p:txBody>
            </p:sp>
            <p:sp>
              <p:nvSpPr>
                <p:cNvPr id="28802" name="Freeform 130"/>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noFill/>
                <a:ln w="9525">
                  <a:solidFill>
                    <a:schemeClr val="tx1"/>
                  </a:solidFill>
                  <a:round/>
                  <a:headEnd/>
                  <a:tailEnd/>
                </a:ln>
                <a:effectLst/>
              </p:spPr>
              <p:txBody>
                <a:bodyPr/>
                <a:lstStyle/>
                <a:p>
                  <a:endParaRPr lang="en-US"/>
                </a:p>
              </p:txBody>
            </p:sp>
            <p:sp>
              <p:nvSpPr>
                <p:cNvPr id="28803" name="Freeform 131"/>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noFill/>
                <a:ln w="9525">
                  <a:solidFill>
                    <a:schemeClr val="tx1"/>
                  </a:solidFill>
                  <a:round/>
                  <a:headEnd/>
                  <a:tailEnd/>
                </a:ln>
                <a:effectLst/>
              </p:spPr>
              <p:txBody>
                <a:bodyPr/>
                <a:lstStyle/>
                <a:p>
                  <a:endParaRPr lang="en-US"/>
                </a:p>
              </p:txBody>
            </p:sp>
            <p:sp>
              <p:nvSpPr>
                <p:cNvPr id="28804" name="Freeform 132"/>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noFill/>
                <a:ln w="9525">
                  <a:solidFill>
                    <a:schemeClr val="tx1"/>
                  </a:solidFill>
                  <a:round/>
                  <a:headEnd/>
                  <a:tailEnd/>
                </a:ln>
                <a:effectLst/>
              </p:spPr>
              <p:txBody>
                <a:bodyPr/>
                <a:lstStyle/>
                <a:p>
                  <a:endParaRPr lang="en-US"/>
                </a:p>
              </p:txBody>
            </p:sp>
            <p:sp>
              <p:nvSpPr>
                <p:cNvPr id="28805" name="Freeform 133"/>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noFill/>
                <a:ln w="9525">
                  <a:solidFill>
                    <a:schemeClr val="tx1"/>
                  </a:solidFill>
                  <a:round/>
                  <a:headEnd/>
                  <a:tailEnd/>
                </a:ln>
                <a:effectLst/>
              </p:spPr>
              <p:txBody>
                <a:bodyPr/>
                <a:lstStyle/>
                <a:p>
                  <a:endParaRPr lang="en-US"/>
                </a:p>
              </p:txBody>
            </p:sp>
            <p:sp>
              <p:nvSpPr>
                <p:cNvPr id="28806" name="Freeform 134"/>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noFill/>
                <a:ln w="9525">
                  <a:solidFill>
                    <a:schemeClr val="tx1"/>
                  </a:solidFill>
                  <a:round/>
                  <a:headEnd/>
                  <a:tailEnd/>
                </a:ln>
                <a:effectLst/>
              </p:spPr>
              <p:txBody>
                <a:bodyPr/>
                <a:lstStyle/>
                <a:p>
                  <a:endParaRPr lang="en-US"/>
                </a:p>
              </p:txBody>
            </p:sp>
            <p:sp>
              <p:nvSpPr>
                <p:cNvPr id="28807" name="Freeform 135"/>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noFill/>
                <a:ln w="9525">
                  <a:solidFill>
                    <a:schemeClr val="tx1"/>
                  </a:solidFill>
                  <a:round/>
                  <a:headEnd/>
                  <a:tailEnd/>
                </a:ln>
                <a:effectLst/>
              </p:spPr>
              <p:txBody>
                <a:bodyPr/>
                <a:lstStyle/>
                <a:p>
                  <a:endParaRPr lang="en-US"/>
                </a:p>
              </p:txBody>
            </p:sp>
            <p:sp>
              <p:nvSpPr>
                <p:cNvPr id="28808" name="Freeform 136"/>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noFill/>
                <a:ln w="9525">
                  <a:solidFill>
                    <a:schemeClr val="tx1"/>
                  </a:solidFill>
                  <a:round/>
                  <a:headEnd/>
                  <a:tailEnd/>
                </a:ln>
                <a:effectLst/>
              </p:spPr>
              <p:txBody>
                <a:bodyPr/>
                <a:lstStyle/>
                <a:p>
                  <a:endParaRPr lang="en-US"/>
                </a:p>
              </p:txBody>
            </p:sp>
            <p:sp>
              <p:nvSpPr>
                <p:cNvPr id="28809" name="Freeform 137"/>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noFill/>
                <a:ln w="9525">
                  <a:solidFill>
                    <a:schemeClr val="tx1"/>
                  </a:solidFill>
                  <a:round/>
                  <a:headEnd/>
                  <a:tailEnd/>
                </a:ln>
                <a:effectLst/>
              </p:spPr>
              <p:txBody>
                <a:bodyPr/>
                <a:lstStyle/>
                <a:p>
                  <a:endParaRPr lang="en-US"/>
                </a:p>
              </p:txBody>
            </p:sp>
            <p:sp>
              <p:nvSpPr>
                <p:cNvPr id="28810" name="Freeform 138"/>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noFill/>
                <a:ln w="9525">
                  <a:solidFill>
                    <a:schemeClr val="tx1"/>
                  </a:solidFill>
                  <a:round/>
                  <a:headEnd/>
                  <a:tailEnd/>
                </a:ln>
                <a:effectLst/>
              </p:spPr>
              <p:txBody>
                <a:bodyPr/>
                <a:lstStyle/>
                <a:p>
                  <a:endParaRPr lang="en-US"/>
                </a:p>
              </p:txBody>
            </p:sp>
          </p:grpSp>
        </p:grpSp>
        <p:grpSp>
          <p:nvGrpSpPr>
            <p:cNvPr id="24" name="Group 139"/>
            <p:cNvGrpSpPr>
              <a:grpSpLocks noChangeAspect="1"/>
            </p:cNvGrpSpPr>
            <p:nvPr/>
          </p:nvGrpSpPr>
          <p:grpSpPr bwMode="auto">
            <a:xfrm>
              <a:off x="774" y="2496"/>
              <a:ext cx="616" cy="459"/>
              <a:chOff x="240" y="768"/>
              <a:chExt cx="3612" cy="3191"/>
            </a:xfrm>
          </p:grpSpPr>
          <p:grpSp>
            <p:nvGrpSpPr>
              <p:cNvPr id="25" name="Group 140"/>
              <p:cNvGrpSpPr>
                <a:grpSpLocks noChangeAspect="1"/>
              </p:cNvGrpSpPr>
              <p:nvPr/>
            </p:nvGrpSpPr>
            <p:grpSpPr bwMode="auto">
              <a:xfrm>
                <a:off x="240" y="768"/>
                <a:ext cx="1836" cy="3191"/>
                <a:chOff x="189" y="751"/>
                <a:chExt cx="1836" cy="3191"/>
              </a:xfrm>
            </p:grpSpPr>
            <p:sp>
              <p:nvSpPr>
                <p:cNvPr id="28813" name="Freeform 141"/>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noFill/>
                <a:ln w="9525">
                  <a:solidFill>
                    <a:schemeClr val="tx1"/>
                  </a:solidFill>
                  <a:round/>
                  <a:headEnd/>
                  <a:tailEnd/>
                </a:ln>
                <a:effectLst/>
              </p:spPr>
              <p:txBody>
                <a:bodyPr/>
                <a:lstStyle/>
                <a:p>
                  <a:endParaRPr lang="en-US"/>
                </a:p>
              </p:txBody>
            </p:sp>
            <p:sp>
              <p:nvSpPr>
                <p:cNvPr id="28814" name="Freeform 142"/>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noFill/>
                <a:ln w="9525">
                  <a:solidFill>
                    <a:schemeClr val="tx1"/>
                  </a:solidFill>
                  <a:round/>
                  <a:headEnd/>
                  <a:tailEnd/>
                </a:ln>
                <a:effectLst/>
              </p:spPr>
              <p:txBody>
                <a:bodyPr/>
                <a:lstStyle/>
                <a:p>
                  <a:endParaRPr lang="en-US"/>
                </a:p>
              </p:txBody>
            </p:sp>
            <p:sp>
              <p:nvSpPr>
                <p:cNvPr id="28815" name="Freeform 143"/>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noFill/>
                <a:ln w="9525">
                  <a:solidFill>
                    <a:schemeClr val="tx1"/>
                  </a:solidFill>
                  <a:round/>
                  <a:headEnd/>
                  <a:tailEnd/>
                </a:ln>
                <a:effectLst/>
              </p:spPr>
              <p:txBody>
                <a:bodyPr/>
                <a:lstStyle/>
                <a:p>
                  <a:endParaRPr lang="en-US"/>
                </a:p>
              </p:txBody>
            </p:sp>
            <p:sp>
              <p:nvSpPr>
                <p:cNvPr id="28816" name="Freeform 144"/>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noFill/>
                <a:ln w="9525">
                  <a:solidFill>
                    <a:schemeClr val="tx1"/>
                  </a:solidFill>
                  <a:round/>
                  <a:headEnd/>
                  <a:tailEnd/>
                </a:ln>
                <a:effectLst/>
              </p:spPr>
              <p:txBody>
                <a:bodyPr/>
                <a:lstStyle/>
                <a:p>
                  <a:endParaRPr lang="en-US"/>
                </a:p>
              </p:txBody>
            </p:sp>
            <p:sp>
              <p:nvSpPr>
                <p:cNvPr id="28817" name="Freeform 145"/>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noFill/>
                <a:ln w="9525">
                  <a:solidFill>
                    <a:schemeClr val="tx1"/>
                  </a:solidFill>
                  <a:round/>
                  <a:headEnd/>
                  <a:tailEnd/>
                </a:ln>
                <a:effectLst/>
              </p:spPr>
              <p:txBody>
                <a:bodyPr/>
                <a:lstStyle/>
                <a:p>
                  <a:endParaRPr lang="en-US"/>
                </a:p>
              </p:txBody>
            </p:sp>
            <p:sp>
              <p:nvSpPr>
                <p:cNvPr id="28818" name="Freeform 146"/>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noFill/>
                <a:ln w="9525">
                  <a:solidFill>
                    <a:schemeClr val="tx1"/>
                  </a:solidFill>
                  <a:round/>
                  <a:headEnd/>
                  <a:tailEnd/>
                </a:ln>
                <a:effectLst/>
              </p:spPr>
              <p:txBody>
                <a:bodyPr/>
                <a:lstStyle/>
                <a:p>
                  <a:endParaRPr lang="en-US"/>
                </a:p>
              </p:txBody>
            </p:sp>
            <p:sp>
              <p:nvSpPr>
                <p:cNvPr id="28819" name="Freeform 147"/>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noFill/>
                <a:ln w="9525">
                  <a:solidFill>
                    <a:schemeClr val="tx1"/>
                  </a:solidFill>
                  <a:round/>
                  <a:headEnd/>
                  <a:tailEnd/>
                </a:ln>
                <a:effectLst/>
              </p:spPr>
              <p:txBody>
                <a:bodyPr/>
                <a:lstStyle/>
                <a:p>
                  <a:endParaRPr lang="en-US"/>
                </a:p>
              </p:txBody>
            </p:sp>
            <p:sp>
              <p:nvSpPr>
                <p:cNvPr id="28820" name="Freeform 148"/>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noFill/>
                <a:ln w="9525">
                  <a:solidFill>
                    <a:schemeClr val="tx1"/>
                  </a:solidFill>
                  <a:round/>
                  <a:headEnd/>
                  <a:tailEnd/>
                </a:ln>
                <a:effectLst/>
              </p:spPr>
              <p:txBody>
                <a:bodyPr/>
                <a:lstStyle/>
                <a:p>
                  <a:endParaRPr lang="en-US"/>
                </a:p>
              </p:txBody>
            </p:sp>
            <p:sp>
              <p:nvSpPr>
                <p:cNvPr id="28821" name="Freeform 149"/>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noFill/>
                <a:ln w="9525">
                  <a:solidFill>
                    <a:schemeClr val="tx1"/>
                  </a:solidFill>
                  <a:round/>
                  <a:headEnd/>
                  <a:tailEnd/>
                </a:ln>
                <a:effectLst/>
              </p:spPr>
              <p:txBody>
                <a:bodyPr/>
                <a:lstStyle/>
                <a:p>
                  <a:endParaRPr lang="en-US"/>
                </a:p>
              </p:txBody>
            </p:sp>
            <p:sp>
              <p:nvSpPr>
                <p:cNvPr id="28822" name="Freeform 150"/>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noFill/>
                <a:ln w="9525">
                  <a:solidFill>
                    <a:schemeClr val="tx1"/>
                  </a:solidFill>
                  <a:round/>
                  <a:headEnd/>
                  <a:tailEnd/>
                </a:ln>
                <a:effectLst/>
              </p:spPr>
              <p:txBody>
                <a:bodyPr/>
                <a:lstStyle/>
                <a:p>
                  <a:endParaRPr lang="en-US"/>
                </a:p>
              </p:txBody>
            </p:sp>
            <p:sp>
              <p:nvSpPr>
                <p:cNvPr id="28823" name="Freeform 151"/>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noFill/>
                <a:ln w="9525">
                  <a:solidFill>
                    <a:schemeClr val="tx1"/>
                  </a:solidFill>
                  <a:round/>
                  <a:headEnd/>
                  <a:tailEnd/>
                </a:ln>
                <a:effectLst/>
              </p:spPr>
              <p:txBody>
                <a:bodyPr/>
                <a:lstStyle/>
                <a:p>
                  <a:endParaRPr lang="en-US"/>
                </a:p>
              </p:txBody>
            </p:sp>
          </p:grpSp>
          <p:grpSp>
            <p:nvGrpSpPr>
              <p:cNvPr id="26" name="Group 152"/>
              <p:cNvGrpSpPr>
                <a:grpSpLocks noChangeAspect="1"/>
              </p:cNvGrpSpPr>
              <p:nvPr/>
            </p:nvGrpSpPr>
            <p:grpSpPr bwMode="auto">
              <a:xfrm flipH="1">
                <a:off x="2016" y="768"/>
                <a:ext cx="1836" cy="3191"/>
                <a:chOff x="189" y="751"/>
                <a:chExt cx="1836" cy="3191"/>
              </a:xfrm>
            </p:grpSpPr>
            <p:sp>
              <p:nvSpPr>
                <p:cNvPr id="28825" name="Freeform 153"/>
                <p:cNvSpPr>
                  <a:spLocks noChangeAspect="1"/>
                </p:cNvSpPr>
                <p:nvPr/>
              </p:nvSpPr>
              <p:spPr bwMode="auto">
                <a:xfrm>
                  <a:off x="189" y="751"/>
                  <a:ext cx="1836" cy="3191"/>
                </a:xfrm>
                <a:custGeom>
                  <a:avLst/>
                  <a:gdLst/>
                  <a:ahLst/>
                  <a:cxnLst>
                    <a:cxn ang="0">
                      <a:pos x="1548" y="635"/>
                    </a:cxn>
                    <a:cxn ang="0">
                      <a:pos x="1359" y="599"/>
                    </a:cxn>
                    <a:cxn ang="0">
                      <a:pos x="1296" y="536"/>
                    </a:cxn>
                    <a:cxn ang="0">
                      <a:pos x="1188" y="482"/>
                    </a:cxn>
                    <a:cxn ang="0">
                      <a:pos x="1107" y="437"/>
                    </a:cxn>
                    <a:cxn ang="0">
                      <a:pos x="936" y="194"/>
                    </a:cxn>
                    <a:cxn ang="0">
                      <a:pos x="855" y="149"/>
                    </a:cxn>
                    <a:cxn ang="0">
                      <a:pos x="720" y="95"/>
                    </a:cxn>
                    <a:cxn ang="0">
                      <a:pos x="504" y="14"/>
                    </a:cxn>
                    <a:cxn ang="0">
                      <a:pos x="153" y="86"/>
                    </a:cxn>
                    <a:cxn ang="0">
                      <a:pos x="108" y="131"/>
                    </a:cxn>
                    <a:cxn ang="0">
                      <a:pos x="27" y="320"/>
                    </a:cxn>
                    <a:cxn ang="0">
                      <a:pos x="9" y="662"/>
                    </a:cxn>
                    <a:cxn ang="0">
                      <a:pos x="126" y="995"/>
                    </a:cxn>
                    <a:cxn ang="0">
                      <a:pos x="198" y="1247"/>
                    </a:cxn>
                    <a:cxn ang="0">
                      <a:pos x="279" y="1319"/>
                    </a:cxn>
                    <a:cxn ang="0">
                      <a:pos x="387" y="1841"/>
                    </a:cxn>
                    <a:cxn ang="0">
                      <a:pos x="531" y="2111"/>
                    </a:cxn>
                    <a:cxn ang="0">
                      <a:pos x="576" y="2192"/>
                    </a:cxn>
                    <a:cxn ang="0">
                      <a:pos x="639" y="2453"/>
                    </a:cxn>
                    <a:cxn ang="0">
                      <a:pos x="720" y="2579"/>
                    </a:cxn>
                    <a:cxn ang="0">
                      <a:pos x="756" y="2786"/>
                    </a:cxn>
                    <a:cxn ang="0">
                      <a:pos x="828" y="3038"/>
                    </a:cxn>
                    <a:cxn ang="0">
                      <a:pos x="909" y="3092"/>
                    </a:cxn>
                    <a:cxn ang="0">
                      <a:pos x="1089" y="3182"/>
                    </a:cxn>
                    <a:cxn ang="0">
                      <a:pos x="1332" y="3164"/>
                    </a:cxn>
                    <a:cxn ang="0">
                      <a:pos x="1521" y="3083"/>
                    </a:cxn>
                    <a:cxn ang="0">
                      <a:pos x="1692" y="2903"/>
                    </a:cxn>
                    <a:cxn ang="0">
                      <a:pos x="1746" y="2768"/>
                    </a:cxn>
                    <a:cxn ang="0">
                      <a:pos x="1728" y="2561"/>
                    </a:cxn>
                    <a:cxn ang="0">
                      <a:pos x="1674" y="2534"/>
                    </a:cxn>
                    <a:cxn ang="0">
                      <a:pos x="1431" y="2435"/>
                    </a:cxn>
                    <a:cxn ang="0">
                      <a:pos x="1269" y="2354"/>
                    </a:cxn>
                    <a:cxn ang="0">
                      <a:pos x="1224" y="2318"/>
                    </a:cxn>
                    <a:cxn ang="0">
                      <a:pos x="1017" y="1994"/>
                    </a:cxn>
                    <a:cxn ang="0">
                      <a:pos x="954" y="1859"/>
                    </a:cxn>
                    <a:cxn ang="0">
                      <a:pos x="927" y="1778"/>
                    </a:cxn>
                    <a:cxn ang="0">
                      <a:pos x="1089" y="1391"/>
                    </a:cxn>
                    <a:cxn ang="0">
                      <a:pos x="1134" y="1346"/>
                    </a:cxn>
                    <a:cxn ang="0">
                      <a:pos x="1179" y="1292"/>
                    </a:cxn>
                    <a:cxn ang="0">
                      <a:pos x="1485" y="1139"/>
                    </a:cxn>
                    <a:cxn ang="0">
                      <a:pos x="1593" y="1130"/>
                    </a:cxn>
                    <a:cxn ang="0">
                      <a:pos x="1350" y="1238"/>
                    </a:cxn>
                    <a:cxn ang="0">
                      <a:pos x="1242" y="1292"/>
                    </a:cxn>
                    <a:cxn ang="0">
                      <a:pos x="1035" y="1472"/>
                    </a:cxn>
                    <a:cxn ang="0">
                      <a:pos x="1161" y="1580"/>
                    </a:cxn>
                    <a:cxn ang="0">
                      <a:pos x="1305" y="1778"/>
                    </a:cxn>
                    <a:cxn ang="0">
                      <a:pos x="1440" y="2120"/>
                    </a:cxn>
                    <a:cxn ang="0">
                      <a:pos x="1575" y="2201"/>
                    </a:cxn>
                    <a:cxn ang="0">
                      <a:pos x="1656" y="2255"/>
                    </a:cxn>
                    <a:cxn ang="0">
                      <a:pos x="1710" y="2408"/>
                    </a:cxn>
                    <a:cxn ang="0">
                      <a:pos x="1728" y="2507"/>
                    </a:cxn>
                    <a:cxn ang="0">
                      <a:pos x="1836" y="2570"/>
                    </a:cxn>
                  </a:cxnLst>
                  <a:rect l="0" t="0" r="r" b="b"/>
                  <a:pathLst>
                    <a:path w="1836" h="3191">
                      <a:moveTo>
                        <a:pt x="1818" y="608"/>
                      </a:moveTo>
                      <a:cubicBezTo>
                        <a:pt x="1721" y="596"/>
                        <a:pt x="1641" y="612"/>
                        <a:pt x="1548" y="635"/>
                      </a:cubicBezTo>
                      <a:cubicBezTo>
                        <a:pt x="1480" y="629"/>
                        <a:pt x="1465" y="633"/>
                        <a:pt x="1413" y="617"/>
                      </a:cubicBezTo>
                      <a:cubicBezTo>
                        <a:pt x="1395" y="612"/>
                        <a:pt x="1359" y="599"/>
                        <a:pt x="1359" y="599"/>
                      </a:cubicBezTo>
                      <a:cubicBezTo>
                        <a:pt x="1307" y="522"/>
                        <a:pt x="1376" y="613"/>
                        <a:pt x="1314" y="563"/>
                      </a:cubicBezTo>
                      <a:cubicBezTo>
                        <a:pt x="1306" y="556"/>
                        <a:pt x="1304" y="543"/>
                        <a:pt x="1296" y="536"/>
                      </a:cubicBezTo>
                      <a:cubicBezTo>
                        <a:pt x="1289" y="530"/>
                        <a:pt x="1277" y="531"/>
                        <a:pt x="1269" y="527"/>
                      </a:cubicBezTo>
                      <a:cubicBezTo>
                        <a:pt x="1241" y="513"/>
                        <a:pt x="1216" y="496"/>
                        <a:pt x="1188" y="482"/>
                      </a:cubicBezTo>
                      <a:cubicBezTo>
                        <a:pt x="1180" y="478"/>
                        <a:pt x="1169" y="478"/>
                        <a:pt x="1161" y="473"/>
                      </a:cubicBezTo>
                      <a:cubicBezTo>
                        <a:pt x="1142" y="462"/>
                        <a:pt x="1107" y="437"/>
                        <a:pt x="1107" y="437"/>
                      </a:cubicBezTo>
                      <a:cubicBezTo>
                        <a:pt x="1058" y="363"/>
                        <a:pt x="1011" y="289"/>
                        <a:pt x="954" y="221"/>
                      </a:cubicBezTo>
                      <a:cubicBezTo>
                        <a:pt x="947" y="213"/>
                        <a:pt x="944" y="201"/>
                        <a:pt x="936" y="194"/>
                      </a:cubicBezTo>
                      <a:cubicBezTo>
                        <a:pt x="929" y="188"/>
                        <a:pt x="917" y="190"/>
                        <a:pt x="909" y="185"/>
                      </a:cubicBezTo>
                      <a:cubicBezTo>
                        <a:pt x="890" y="174"/>
                        <a:pt x="876" y="156"/>
                        <a:pt x="855" y="149"/>
                      </a:cubicBezTo>
                      <a:cubicBezTo>
                        <a:pt x="837" y="143"/>
                        <a:pt x="817" y="142"/>
                        <a:pt x="801" y="131"/>
                      </a:cubicBezTo>
                      <a:cubicBezTo>
                        <a:pt x="758" y="102"/>
                        <a:pt x="784" y="116"/>
                        <a:pt x="720" y="95"/>
                      </a:cubicBezTo>
                      <a:cubicBezTo>
                        <a:pt x="710" y="92"/>
                        <a:pt x="703" y="81"/>
                        <a:pt x="693" y="77"/>
                      </a:cubicBezTo>
                      <a:cubicBezTo>
                        <a:pt x="638" y="52"/>
                        <a:pt x="563" y="24"/>
                        <a:pt x="504" y="14"/>
                      </a:cubicBezTo>
                      <a:cubicBezTo>
                        <a:pt x="269" y="24"/>
                        <a:pt x="356" y="0"/>
                        <a:pt x="234" y="41"/>
                      </a:cubicBezTo>
                      <a:cubicBezTo>
                        <a:pt x="186" y="57"/>
                        <a:pt x="215" y="45"/>
                        <a:pt x="153" y="86"/>
                      </a:cubicBezTo>
                      <a:cubicBezTo>
                        <a:pt x="144" y="92"/>
                        <a:pt x="126" y="104"/>
                        <a:pt x="126" y="104"/>
                      </a:cubicBezTo>
                      <a:cubicBezTo>
                        <a:pt x="120" y="113"/>
                        <a:pt x="116" y="123"/>
                        <a:pt x="108" y="131"/>
                      </a:cubicBezTo>
                      <a:cubicBezTo>
                        <a:pt x="100" y="139"/>
                        <a:pt x="87" y="140"/>
                        <a:pt x="81" y="149"/>
                      </a:cubicBezTo>
                      <a:cubicBezTo>
                        <a:pt x="61" y="181"/>
                        <a:pt x="38" y="277"/>
                        <a:pt x="27" y="320"/>
                      </a:cubicBezTo>
                      <a:cubicBezTo>
                        <a:pt x="21" y="377"/>
                        <a:pt x="18" y="428"/>
                        <a:pt x="0" y="482"/>
                      </a:cubicBezTo>
                      <a:cubicBezTo>
                        <a:pt x="3" y="542"/>
                        <a:pt x="2" y="602"/>
                        <a:pt x="9" y="662"/>
                      </a:cubicBezTo>
                      <a:cubicBezTo>
                        <a:pt x="16" y="719"/>
                        <a:pt x="59" y="774"/>
                        <a:pt x="81" y="824"/>
                      </a:cubicBezTo>
                      <a:cubicBezTo>
                        <a:pt x="105" y="878"/>
                        <a:pt x="116" y="938"/>
                        <a:pt x="126" y="995"/>
                      </a:cubicBezTo>
                      <a:cubicBezTo>
                        <a:pt x="131" y="1064"/>
                        <a:pt x="122" y="1175"/>
                        <a:pt x="189" y="1220"/>
                      </a:cubicBezTo>
                      <a:cubicBezTo>
                        <a:pt x="192" y="1229"/>
                        <a:pt x="190" y="1241"/>
                        <a:pt x="198" y="1247"/>
                      </a:cubicBezTo>
                      <a:cubicBezTo>
                        <a:pt x="213" y="1258"/>
                        <a:pt x="252" y="1265"/>
                        <a:pt x="252" y="1265"/>
                      </a:cubicBezTo>
                      <a:cubicBezTo>
                        <a:pt x="285" y="1363"/>
                        <a:pt x="232" y="1214"/>
                        <a:pt x="279" y="1319"/>
                      </a:cubicBezTo>
                      <a:cubicBezTo>
                        <a:pt x="302" y="1370"/>
                        <a:pt x="315" y="1426"/>
                        <a:pt x="324" y="1481"/>
                      </a:cubicBezTo>
                      <a:cubicBezTo>
                        <a:pt x="329" y="1651"/>
                        <a:pt x="285" y="1739"/>
                        <a:pt x="387" y="1841"/>
                      </a:cubicBezTo>
                      <a:cubicBezTo>
                        <a:pt x="417" y="1932"/>
                        <a:pt x="459" y="2003"/>
                        <a:pt x="513" y="2084"/>
                      </a:cubicBezTo>
                      <a:cubicBezTo>
                        <a:pt x="519" y="2093"/>
                        <a:pt x="528" y="2101"/>
                        <a:pt x="531" y="2111"/>
                      </a:cubicBezTo>
                      <a:cubicBezTo>
                        <a:pt x="534" y="2120"/>
                        <a:pt x="535" y="2130"/>
                        <a:pt x="540" y="2138"/>
                      </a:cubicBezTo>
                      <a:cubicBezTo>
                        <a:pt x="551" y="2157"/>
                        <a:pt x="576" y="2192"/>
                        <a:pt x="576" y="2192"/>
                      </a:cubicBezTo>
                      <a:cubicBezTo>
                        <a:pt x="581" y="2246"/>
                        <a:pt x="570" y="2305"/>
                        <a:pt x="594" y="2354"/>
                      </a:cubicBezTo>
                      <a:cubicBezTo>
                        <a:pt x="604" y="2397"/>
                        <a:pt x="627" y="2433"/>
                        <a:pt x="639" y="2453"/>
                      </a:cubicBezTo>
                      <a:cubicBezTo>
                        <a:pt x="645" y="2462"/>
                        <a:pt x="657" y="2465"/>
                        <a:pt x="666" y="2471"/>
                      </a:cubicBezTo>
                      <a:cubicBezTo>
                        <a:pt x="679" y="2511"/>
                        <a:pt x="707" y="2539"/>
                        <a:pt x="720" y="2579"/>
                      </a:cubicBezTo>
                      <a:cubicBezTo>
                        <a:pt x="723" y="2621"/>
                        <a:pt x="723" y="2663"/>
                        <a:pt x="729" y="2705"/>
                      </a:cubicBezTo>
                      <a:cubicBezTo>
                        <a:pt x="729" y="2705"/>
                        <a:pt x="751" y="2773"/>
                        <a:pt x="756" y="2786"/>
                      </a:cubicBezTo>
                      <a:cubicBezTo>
                        <a:pt x="775" y="2842"/>
                        <a:pt x="778" y="2900"/>
                        <a:pt x="792" y="2957"/>
                      </a:cubicBezTo>
                      <a:cubicBezTo>
                        <a:pt x="797" y="2975"/>
                        <a:pt x="809" y="3021"/>
                        <a:pt x="828" y="3038"/>
                      </a:cubicBezTo>
                      <a:cubicBezTo>
                        <a:pt x="844" y="3052"/>
                        <a:pt x="864" y="3062"/>
                        <a:pt x="882" y="3074"/>
                      </a:cubicBezTo>
                      <a:cubicBezTo>
                        <a:pt x="891" y="3080"/>
                        <a:pt x="909" y="3092"/>
                        <a:pt x="909" y="3092"/>
                      </a:cubicBezTo>
                      <a:cubicBezTo>
                        <a:pt x="941" y="3140"/>
                        <a:pt x="982" y="3146"/>
                        <a:pt x="1035" y="3164"/>
                      </a:cubicBezTo>
                      <a:cubicBezTo>
                        <a:pt x="1053" y="3170"/>
                        <a:pt x="1071" y="3176"/>
                        <a:pt x="1089" y="3182"/>
                      </a:cubicBezTo>
                      <a:cubicBezTo>
                        <a:pt x="1098" y="3185"/>
                        <a:pt x="1116" y="3191"/>
                        <a:pt x="1116" y="3191"/>
                      </a:cubicBezTo>
                      <a:cubicBezTo>
                        <a:pt x="1199" y="3174"/>
                        <a:pt x="1231" y="3170"/>
                        <a:pt x="1332" y="3164"/>
                      </a:cubicBezTo>
                      <a:cubicBezTo>
                        <a:pt x="1361" y="3154"/>
                        <a:pt x="1384" y="3129"/>
                        <a:pt x="1413" y="3119"/>
                      </a:cubicBezTo>
                      <a:cubicBezTo>
                        <a:pt x="1449" y="3107"/>
                        <a:pt x="1485" y="3095"/>
                        <a:pt x="1521" y="3083"/>
                      </a:cubicBezTo>
                      <a:cubicBezTo>
                        <a:pt x="1550" y="3073"/>
                        <a:pt x="1602" y="3038"/>
                        <a:pt x="1602" y="3038"/>
                      </a:cubicBezTo>
                      <a:cubicBezTo>
                        <a:pt x="1632" y="2993"/>
                        <a:pt x="1662" y="2948"/>
                        <a:pt x="1692" y="2903"/>
                      </a:cubicBezTo>
                      <a:cubicBezTo>
                        <a:pt x="1708" y="2879"/>
                        <a:pt x="1703" y="2846"/>
                        <a:pt x="1719" y="2822"/>
                      </a:cubicBezTo>
                      <a:cubicBezTo>
                        <a:pt x="1742" y="2787"/>
                        <a:pt x="1734" y="2805"/>
                        <a:pt x="1746" y="2768"/>
                      </a:cubicBezTo>
                      <a:cubicBezTo>
                        <a:pt x="1718" y="2685"/>
                        <a:pt x="1726" y="2733"/>
                        <a:pt x="1737" y="2624"/>
                      </a:cubicBezTo>
                      <a:cubicBezTo>
                        <a:pt x="1734" y="2603"/>
                        <a:pt x="1737" y="2580"/>
                        <a:pt x="1728" y="2561"/>
                      </a:cubicBezTo>
                      <a:cubicBezTo>
                        <a:pt x="1724" y="2553"/>
                        <a:pt x="1709" y="2556"/>
                        <a:pt x="1701" y="2552"/>
                      </a:cubicBezTo>
                      <a:cubicBezTo>
                        <a:pt x="1691" y="2547"/>
                        <a:pt x="1684" y="2538"/>
                        <a:pt x="1674" y="2534"/>
                      </a:cubicBezTo>
                      <a:cubicBezTo>
                        <a:pt x="1648" y="2522"/>
                        <a:pt x="1617" y="2523"/>
                        <a:pt x="1593" y="2507"/>
                      </a:cubicBezTo>
                      <a:cubicBezTo>
                        <a:pt x="1549" y="2477"/>
                        <a:pt x="1482" y="2452"/>
                        <a:pt x="1431" y="2435"/>
                      </a:cubicBezTo>
                      <a:cubicBezTo>
                        <a:pt x="1400" y="2425"/>
                        <a:pt x="1355" y="2386"/>
                        <a:pt x="1323" y="2372"/>
                      </a:cubicBezTo>
                      <a:cubicBezTo>
                        <a:pt x="1306" y="2364"/>
                        <a:pt x="1269" y="2354"/>
                        <a:pt x="1269" y="2354"/>
                      </a:cubicBezTo>
                      <a:cubicBezTo>
                        <a:pt x="1263" y="2345"/>
                        <a:pt x="1259" y="2334"/>
                        <a:pt x="1251" y="2327"/>
                      </a:cubicBezTo>
                      <a:cubicBezTo>
                        <a:pt x="1244" y="2321"/>
                        <a:pt x="1231" y="2325"/>
                        <a:pt x="1224" y="2318"/>
                      </a:cubicBezTo>
                      <a:cubicBezTo>
                        <a:pt x="1190" y="2284"/>
                        <a:pt x="1182" y="2248"/>
                        <a:pt x="1161" y="2210"/>
                      </a:cubicBezTo>
                      <a:cubicBezTo>
                        <a:pt x="1120" y="2135"/>
                        <a:pt x="1064" y="2065"/>
                        <a:pt x="1017" y="1994"/>
                      </a:cubicBezTo>
                      <a:cubicBezTo>
                        <a:pt x="998" y="1965"/>
                        <a:pt x="983" y="1918"/>
                        <a:pt x="972" y="1886"/>
                      </a:cubicBezTo>
                      <a:cubicBezTo>
                        <a:pt x="969" y="1876"/>
                        <a:pt x="958" y="1869"/>
                        <a:pt x="954" y="1859"/>
                      </a:cubicBezTo>
                      <a:cubicBezTo>
                        <a:pt x="946" y="1842"/>
                        <a:pt x="942" y="1823"/>
                        <a:pt x="936" y="1805"/>
                      </a:cubicBezTo>
                      <a:cubicBezTo>
                        <a:pt x="933" y="1796"/>
                        <a:pt x="927" y="1778"/>
                        <a:pt x="927" y="1778"/>
                      </a:cubicBezTo>
                      <a:cubicBezTo>
                        <a:pt x="933" y="1662"/>
                        <a:pt x="932" y="1502"/>
                        <a:pt x="1044" y="1427"/>
                      </a:cubicBezTo>
                      <a:cubicBezTo>
                        <a:pt x="1096" y="1350"/>
                        <a:pt x="1027" y="1441"/>
                        <a:pt x="1089" y="1391"/>
                      </a:cubicBezTo>
                      <a:cubicBezTo>
                        <a:pt x="1097" y="1384"/>
                        <a:pt x="1099" y="1372"/>
                        <a:pt x="1107" y="1364"/>
                      </a:cubicBezTo>
                      <a:cubicBezTo>
                        <a:pt x="1115" y="1356"/>
                        <a:pt x="1126" y="1353"/>
                        <a:pt x="1134" y="1346"/>
                      </a:cubicBezTo>
                      <a:cubicBezTo>
                        <a:pt x="1144" y="1338"/>
                        <a:pt x="1153" y="1329"/>
                        <a:pt x="1161" y="1319"/>
                      </a:cubicBezTo>
                      <a:cubicBezTo>
                        <a:pt x="1168" y="1311"/>
                        <a:pt x="1171" y="1299"/>
                        <a:pt x="1179" y="1292"/>
                      </a:cubicBezTo>
                      <a:cubicBezTo>
                        <a:pt x="1231" y="1246"/>
                        <a:pt x="1304" y="1214"/>
                        <a:pt x="1368" y="1193"/>
                      </a:cubicBezTo>
                      <a:cubicBezTo>
                        <a:pt x="1409" y="1179"/>
                        <a:pt x="1443" y="1150"/>
                        <a:pt x="1485" y="1139"/>
                      </a:cubicBezTo>
                      <a:cubicBezTo>
                        <a:pt x="1509" y="1132"/>
                        <a:pt x="1557" y="1121"/>
                        <a:pt x="1557" y="1121"/>
                      </a:cubicBezTo>
                      <a:cubicBezTo>
                        <a:pt x="1569" y="1124"/>
                        <a:pt x="1587" y="1119"/>
                        <a:pt x="1593" y="1130"/>
                      </a:cubicBezTo>
                      <a:cubicBezTo>
                        <a:pt x="1608" y="1155"/>
                        <a:pt x="1571" y="1178"/>
                        <a:pt x="1557" y="1184"/>
                      </a:cubicBezTo>
                      <a:cubicBezTo>
                        <a:pt x="1491" y="1213"/>
                        <a:pt x="1419" y="1219"/>
                        <a:pt x="1350" y="1238"/>
                      </a:cubicBezTo>
                      <a:cubicBezTo>
                        <a:pt x="1332" y="1243"/>
                        <a:pt x="1314" y="1250"/>
                        <a:pt x="1296" y="1256"/>
                      </a:cubicBezTo>
                      <a:cubicBezTo>
                        <a:pt x="1275" y="1263"/>
                        <a:pt x="1242" y="1292"/>
                        <a:pt x="1242" y="1292"/>
                      </a:cubicBezTo>
                      <a:cubicBezTo>
                        <a:pt x="1226" y="1316"/>
                        <a:pt x="1218" y="1354"/>
                        <a:pt x="1197" y="1373"/>
                      </a:cubicBezTo>
                      <a:cubicBezTo>
                        <a:pt x="1148" y="1416"/>
                        <a:pt x="1088" y="1437"/>
                        <a:pt x="1035" y="1472"/>
                      </a:cubicBezTo>
                      <a:cubicBezTo>
                        <a:pt x="1026" y="1486"/>
                        <a:pt x="1008" y="1507"/>
                        <a:pt x="1008" y="1526"/>
                      </a:cubicBezTo>
                      <a:cubicBezTo>
                        <a:pt x="1008" y="1583"/>
                        <a:pt x="1133" y="1577"/>
                        <a:pt x="1161" y="1580"/>
                      </a:cubicBezTo>
                      <a:cubicBezTo>
                        <a:pt x="1203" y="1594"/>
                        <a:pt x="1220" y="1639"/>
                        <a:pt x="1251" y="1670"/>
                      </a:cubicBezTo>
                      <a:cubicBezTo>
                        <a:pt x="1263" y="1707"/>
                        <a:pt x="1286" y="1744"/>
                        <a:pt x="1305" y="1778"/>
                      </a:cubicBezTo>
                      <a:cubicBezTo>
                        <a:pt x="1321" y="1806"/>
                        <a:pt x="1349" y="1828"/>
                        <a:pt x="1359" y="1859"/>
                      </a:cubicBezTo>
                      <a:cubicBezTo>
                        <a:pt x="1388" y="1946"/>
                        <a:pt x="1411" y="2034"/>
                        <a:pt x="1440" y="2120"/>
                      </a:cubicBezTo>
                      <a:cubicBezTo>
                        <a:pt x="1453" y="2158"/>
                        <a:pt x="1495" y="2151"/>
                        <a:pt x="1521" y="2165"/>
                      </a:cubicBezTo>
                      <a:cubicBezTo>
                        <a:pt x="1540" y="2176"/>
                        <a:pt x="1557" y="2189"/>
                        <a:pt x="1575" y="2201"/>
                      </a:cubicBezTo>
                      <a:cubicBezTo>
                        <a:pt x="1593" y="2213"/>
                        <a:pt x="1611" y="2225"/>
                        <a:pt x="1629" y="2237"/>
                      </a:cubicBezTo>
                      <a:cubicBezTo>
                        <a:pt x="1638" y="2243"/>
                        <a:pt x="1656" y="2255"/>
                        <a:pt x="1656" y="2255"/>
                      </a:cubicBezTo>
                      <a:cubicBezTo>
                        <a:pt x="1681" y="2292"/>
                        <a:pt x="1705" y="2322"/>
                        <a:pt x="1719" y="2363"/>
                      </a:cubicBezTo>
                      <a:cubicBezTo>
                        <a:pt x="1716" y="2378"/>
                        <a:pt x="1714" y="2393"/>
                        <a:pt x="1710" y="2408"/>
                      </a:cubicBezTo>
                      <a:cubicBezTo>
                        <a:pt x="1705" y="2426"/>
                        <a:pt x="1692" y="2462"/>
                        <a:pt x="1692" y="2462"/>
                      </a:cubicBezTo>
                      <a:cubicBezTo>
                        <a:pt x="1715" y="2530"/>
                        <a:pt x="1681" y="2449"/>
                        <a:pt x="1728" y="2507"/>
                      </a:cubicBezTo>
                      <a:cubicBezTo>
                        <a:pt x="1734" y="2514"/>
                        <a:pt x="1731" y="2527"/>
                        <a:pt x="1737" y="2534"/>
                      </a:cubicBezTo>
                      <a:cubicBezTo>
                        <a:pt x="1759" y="2561"/>
                        <a:pt x="1803" y="2570"/>
                        <a:pt x="1836" y="2570"/>
                      </a:cubicBezTo>
                    </a:path>
                  </a:pathLst>
                </a:custGeom>
                <a:noFill/>
                <a:ln w="9525">
                  <a:solidFill>
                    <a:schemeClr val="tx1"/>
                  </a:solidFill>
                  <a:round/>
                  <a:headEnd/>
                  <a:tailEnd/>
                </a:ln>
                <a:effectLst/>
              </p:spPr>
              <p:txBody>
                <a:bodyPr/>
                <a:lstStyle/>
                <a:p>
                  <a:endParaRPr lang="en-US"/>
                </a:p>
              </p:txBody>
            </p:sp>
            <p:sp>
              <p:nvSpPr>
                <p:cNvPr id="28826" name="Freeform 154"/>
                <p:cNvSpPr>
                  <a:spLocks noChangeAspect="1"/>
                </p:cNvSpPr>
                <p:nvPr/>
              </p:nvSpPr>
              <p:spPr bwMode="auto">
                <a:xfrm>
                  <a:off x="1214" y="3260"/>
                  <a:ext cx="393" cy="403"/>
                </a:xfrm>
                <a:custGeom>
                  <a:avLst/>
                  <a:gdLst/>
                  <a:ahLst/>
                  <a:cxnLst>
                    <a:cxn ang="0">
                      <a:pos x="199" y="25"/>
                    </a:cxn>
                    <a:cxn ang="0">
                      <a:pos x="253" y="61"/>
                    </a:cxn>
                    <a:cxn ang="0">
                      <a:pos x="298" y="97"/>
                    </a:cxn>
                    <a:cxn ang="0">
                      <a:pos x="343" y="151"/>
                    </a:cxn>
                    <a:cxn ang="0">
                      <a:pos x="388" y="259"/>
                    </a:cxn>
                    <a:cxn ang="0">
                      <a:pos x="379" y="358"/>
                    </a:cxn>
                    <a:cxn ang="0">
                      <a:pos x="298" y="403"/>
                    </a:cxn>
                    <a:cxn ang="0">
                      <a:pos x="253" y="394"/>
                    </a:cxn>
                    <a:cxn ang="0">
                      <a:pos x="163" y="385"/>
                    </a:cxn>
                    <a:cxn ang="0">
                      <a:pos x="109" y="367"/>
                    </a:cxn>
                    <a:cxn ang="0">
                      <a:pos x="55" y="286"/>
                    </a:cxn>
                    <a:cxn ang="0">
                      <a:pos x="37" y="232"/>
                    </a:cxn>
                    <a:cxn ang="0">
                      <a:pos x="37" y="34"/>
                    </a:cxn>
                    <a:cxn ang="0">
                      <a:pos x="199" y="25"/>
                    </a:cxn>
                  </a:cxnLst>
                  <a:rect l="0" t="0" r="r" b="b"/>
                  <a:pathLst>
                    <a:path w="393" h="403">
                      <a:moveTo>
                        <a:pt x="199" y="25"/>
                      </a:moveTo>
                      <a:cubicBezTo>
                        <a:pt x="218" y="36"/>
                        <a:pt x="253" y="61"/>
                        <a:pt x="253" y="61"/>
                      </a:cubicBezTo>
                      <a:cubicBezTo>
                        <a:pt x="305" y="138"/>
                        <a:pt x="236" y="47"/>
                        <a:pt x="298" y="97"/>
                      </a:cubicBezTo>
                      <a:cubicBezTo>
                        <a:pt x="316" y="112"/>
                        <a:pt x="326" y="134"/>
                        <a:pt x="343" y="151"/>
                      </a:cubicBezTo>
                      <a:cubicBezTo>
                        <a:pt x="356" y="191"/>
                        <a:pt x="375" y="221"/>
                        <a:pt x="388" y="259"/>
                      </a:cubicBezTo>
                      <a:cubicBezTo>
                        <a:pt x="385" y="292"/>
                        <a:pt x="393" y="328"/>
                        <a:pt x="379" y="358"/>
                      </a:cubicBezTo>
                      <a:cubicBezTo>
                        <a:pt x="368" y="382"/>
                        <a:pt x="323" y="395"/>
                        <a:pt x="298" y="403"/>
                      </a:cubicBezTo>
                      <a:cubicBezTo>
                        <a:pt x="283" y="400"/>
                        <a:pt x="268" y="396"/>
                        <a:pt x="253" y="394"/>
                      </a:cubicBezTo>
                      <a:cubicBezTo>
                        <a:pt x="223" y="390"/>
                        <a:pt x="193" y="391"/>
                        <a:pt x="163" y="385"/>
                      </a:cubicBezTo>
                      <a:cubicBezTo>
                        <a:pt x="144" y="382"/>
                        <a:pt x="109" y="367"/>
                        <a:pt x="109" y="367"/>
                      </a:cubicBezTo>
                      <a:cubicBezTo>
                        <a:pt x="109" y="366"/>
                        <a:pt x="64" y="300"/>
                        <a:pt x="55" y="286"/>
                      </a:cubicBezTo>
                      <a:cubicBezTo>
                        <a:pt x="44" y="270"/>
                        <a:pt x="37" y="232"/>
                        <a:pt x="37" y="232"/>
                      </a:cubicBezTo>
                      <a:cubicBezTo>
                        <a:pt x="33" y="166"/>
                        <a:pt x="0" y="89"/>
                        <a:pt x="37" y="34"/>
                      </a:cubicBezTo>
                      <a:cubicBezTo>
                        <a:pt x="64" y="0"/>
                        <a:pt x="163" y="21"/>
                        <a:pt x="199" y="25"/>
                      </a:cubicBezTo>
                      <a:close/>
                    </a:path>
                  </a:pathLst>
                </a:custGeom>
                <a:noFill/>
                <a:ln w="9525">
                  <a:solidFill>
                    <a:schemeClr val="tx1"/>
                  </a:solidFill>
                  <a:round/>
                  <a:headEnd/>
                  <a:tailEnd/>
                </a:ln>
                <a:effectLst/>
              </p:spPr>
              <p:txBody>
                <a:bodyPr/>
                <a:lstStyle/>
                <a:p>
                  <a:endParaRPr lang="en-US"/>
                </a:p>
              </p:txBody>
            </p:sp>
            <p:sp>
              <p:nvSpPr>
                <p:cNvPr id="28827" name="Freeform 155"/>
                <p:cNvSpPr>
                  <a:spLocks noChangeAspect="1"/>
                </p:cNvSpPr>
                <p:nvPr/>
              </p:nvSpPr>
              <p:spPr bwMode="auto">
                <a:xfrm>
                  <a:off x="360" y="1089"/>
                  <a:ext cx="117" cy="882"/>
                </a:xfrm>
                <a:custGeom>
                  <a:avLst/>
                  <a:gdLst/>
                  <a:ahLst/>
                  <a:cxnLst>
                    <a:cxn ang="0">
                      <a:pos x="99" y="882"/>
                    </a:cxn>
                    <a:cxn ang="0">
                      <a:pos x="99" y="801"/>
                    </a:cxn>
                    <a:cxn ang="0">
                      <a:pos x="117" y="747"/>
                    </a:cxn>
                    <a:cxn ang="0">
                      <a:pos x="99" y="621"/>
                    </a:cxn>
                    <a:cxn ang="0">
                      <a:pos x="81" y="567"/>
                    </a:cxn>
                    <a:cxn ang="0">
                      <a:pos x="63" y="540"/>
                    </a:cxn>
                    <a:cxn ang="0">
                      <a:pos x="18" y="351"/>
                    </a:cxn>
                    <a:cxn ang="0">
                      <a:pos x="63" y="36"/>
                    </a:cxn>
                    <a:cxn ang="0">
                      <a:pos x="108" y="0"/>
                    </a:cxn>
                  </a:cxnLst>
                  <a:rect l="0" t="0" r="r" b="b"/>
                  <a:pathLst>
                    <a:path w="117" h="882">
                      <a:moveTo>
                        <a:pt x="99" y="882"/>
                      </a:moveTo>
                      <a:cubicBezTo>
                        <a:pt x="86" y="842"/>
                        <a:pt x="85" y="855"/>
                        <a:pt x="99" y="801"/>
                      </a:cubicBezTo>
                      <a:cubicBezTo>
                        <a:pt x="104" y="783"/>
                        <a:pt x="117" y="747"/>
                        <a:pt x="117" y="747"/>
                      </a:cubicBezTo>
                      <a:cubicBezTo>
                        <a:pt x="111" y="684"/>
                        <a:pt x="114" y="670"/>
                        <a:pt x="99" y="621"/>
                      </a:cubicBezTo>
                      <a:cubicBezTo>
                        <a:pt x="94" y="603"/>
                        <a:pt x="92" y="583"/>
                        <a:pt x="81" y="567"/>
                      </a:cubicBezTo>
                      <a:cubicBezTo>
                        <a:pt x="75" y="558"/>
                        <a:pt x="67" y="550"/>
                        <a:pt x="63" y="540"/>
                      </a:cubicBezTo>
                      <a:cubicBezTo>
                        <a:pt x="36" y="480"/>
                        <a:pt x="27" y="415"/>
                        <a:pt x="18" y="351"/>
                      </a:cubicBezTo>
                      <a:cubicBezTo>
                        <a:pt x="21" y="286"/>
                        <a:pt x="0" y="115"/>
                        <a:pt x="63" y="36"/>
                      </a:cubicBezTo>
                      <a:cubicBezTo>
                        <a:pt x="75" y="21"/>
                        <a:pt x="94" y="14"/>
                        <a:pt x="108" y="0"/>
                      </a:cubicBezTo>
                    </a:path>
                  </a:pathLst>
                </a:custGeom>
                <a:noFill/>
                <a:ln w="9525">
                  <a:solidFill>
                    <a:schemeClr val="tx1"/>
                  </a:solidFill>
                  <a:round/>
                  <a:headEnd/>
                  <a:tailEnd/>
                </a:ln>
                <a:effectLst/>
              </p:spPr>
              <p:txBody>
                <a:bodyPr/>
                <a:lstStyle/>
                <a:p>
                  <a:endParaRPr lang="en-US"/>
                </a:p>
              </p:txBody>
            </p:sp>
            <p:sp>
              <p:nvSpPr>
                <p:cNvPr id="28828" name="Freeform 156"/>
                <p:cNvSpPr>
                  <a:spLocks noChangeAspect="1"/>
                </p:cNvSpPr>
                <p:nvPr/>
              </p:nvSpPr>
              <p:spPr bwMode="auto">
                <a:xfrm>
                  <a:off x="1620" y="2357"/>
                  <a:ext cx="186" cy="136"/>
                </a:xfrm>
                <a:custGeom>
                  <a:avLst/>
                  <a:gdLst/>
                  <a:ahLst/>
                  <a:cxnLst>
                    <a:cxn ang="0">
                      <a:pos x="171" y="1"/>
                    </a:cxn>
                    <a:cxn ang="0">
                      <a:pos x="9" y="19"/>
                    </a:cxn>
                    <a:cxn ang="0">
                      <a:pos x="18" y="46"/>
                    </a:cxn>
                    <a:cxn ang="0">
                      <a:pos x="72" y="82"/>
                    </a:cxn>
                    <a:cxn ang="0">
                      <a:pos x="144" y="127"/>
                    </a:cxn>
                    <a:cxn ang="0">
                      <a:pos x="171" y="136"/>
                    </a:cxn>
                    <a:cxn ang="0">
                      <a:pos x="171" y="1"/>
                    </a:cxn>
                  </a:cxnLst>
                  <a:rect l="0" t="0" r="r" b="b"/>
                  <a:pathLst>
                    <a:path w="186" h="136">
                      <a:moveTo>
                        <a:pt x="171" y="1"/>
                      </a:moveTo>
                      <a:cubicBezTo>
                        <a:pt x="117" y="10"/>
                        <a:pt x="60" y="0"/>
                        <a:pt x="9" y="19"/>
                      </a:cubicBezTo>
                      <a:cubicBezTo>
                        <a:pt x="0" y="22"/>
                        <a:pt x="11" y="39"/>
                        <a:pt x="18" y="46"/>
                      </a:cubicBezTo>
                      <a:cubicBezTo>
                        <a:pt x="33" y="61"/>
                        <a:pt x="72" y="82"/>
                        <a:pt x="72" y="82"/>
                      </a:cubicBezTo>
                      <a:cubicBezTo>
                        <a:pt x="101" y="125"/>
                        <a:pt x="80" y="106"/>
                        <a:pt x="144" y="127"/>
                      </a:cubicBezTo>
                      <a:cubicBezTo>
                        <a:pt x="153" y="130"/>
                        <a:pt x="171" y="136"/>
                        <a:pt x="171" y="136"/>
                      </a:cubicBezTo>
                      <a:cubicBezTo>
                        <a:pt x="186" y="91"/>
                        <a:pt x="171" y="48"/>
                        <a:pt x="171" y="1"/>
                      </a:cubicBezTo>
                      <a:close/>
                    </a:path>
                  </a:pathLst>
                </a:custGeom>
                <a:noFill/>
                <a:ln w="9525">
                  <a:solidFill>
                    <a:schemeClr val="tx1"/>
                  </a:solidFill>
                  <a:round/>
                  <a:headEnd/>
                  <a:tailEnd/>
                </a:ln>
                <a:effectLst/>
              </p:spPr>
              <p:txBody>
                <a:bodyPr/>
                <a:lstStyle/>
                <a:p>
                  <a:endParaRPr lang="en-US"/>
                </a:p>
              </p:txBody>
            </p:sp>
            <p:sp>
              <p:nvSpPr>
                <p:cNvPr id="28829" name="Freeform 157"/>
                <p:cNvSpPr>
                  <a:spLocks noChangeAspect="1"/>
                </p:cNvSpPr>
                <p:nvPr/>
              </p:nvSpPr>
              <p:spPr bwMode="auto">
                <a:xfrm>
                  <a:off x="1730" y="2694"/>
                  <a:ext cx="159" cy="114"/>
                </a:xfrm>
                <a:custGeom>
                  <a:avLst/>
                  <a:gdLst/>
                  <a:ahLst/>
                  <a:cxnLst>
                    <a:cxn ang="0">
                      <a:pos x="115" y="24"/>
                    </a:cxn>
                    <a:cxn ang="0">
                      <a:pos x="34" y="15"/>
                    </a:cxn>
                    <a:cxn ang="0">
                      <a:pos x="16" y="69"/>
                    </a:cxn>
                    <a:cxn ang="0">
                      <a:pos x="97" y="114"/>
                    </a:cxn>
                    <a:cxn ang="0">
                      <a:pos x="133" y="105"/>
                    </a:cxn>
                    <a:cxn ang="0">
                      <a:pos x="115" y="24"/>
                    </a:cxn>
                  </a:cxnLst>
                  <a:rect l="0" t="0" r="r" b="b"/>
                  <a:pathLst>
                    <a:path w="159" h="114">
                      <a:moveTo>
                        <a:pt x="115" y="24"/>
                      </a:moveTo>
                      <a:cubicBezTo>
                        <a:pt x="52" y="3"/>
                        <a:pt x="79" y="0"/>
                        <a:pt x="34" y="15"/>
                      </a:cubicBezTo>
                      <a:cubicBezTo>
                        <a:pt x="28" y="33"/>
                        <a:pt x="0" y="58"/>
                        <a:pt x="16" y="69"/>
                      </a:cubicBezTo>
                      <a:cubicBezTo>
                        <a:pt x="43" y="87"/>
                        <a:pt x="70" y="96"/>
                        <a:pt x="97" y="114"/>
                      </a:cubicBezTo>
                      <a:cubicBezTo>
                        <a:pt x="109" y="111"/>
                        <a:pt x="123" y="113"/>
                        <a:pt x="133" y="105"/>
                      </a:cubicBezTo>
                      <a:cubicBezTo>
                        <a:pt x="159" y="84"/>
                        <a:pt x="122" y="45"/>
                        <a:pt x="115" y="24"/>
                      </a:cubicBezTo>
                      <a:close/>
                    </a:path>
                  </a:pathLst>
                </a:custGeom>
                <a:noFill/>
                <a:ln w="9525">
                  <a:solidFill>
                    <a:schemeClr val="tx1"/>
                  </a:solidFill>
                  <a:round/>
                  <a:headEnd/>
                  <a:tailEnd/>
                </a:ln>
                <a:effectLst/>
              </p:spPr>
              <p:txBody>
                <a:bodyPr/>
                <a:lstStyle/>
                <a:p>
                  <a:endParaRPr lang="en-US"/>
                </a:p>
              </p:txBody>
            </p:sp>
            <p:sp>
              <p:nvSpPr>
                <p:cNvPr id="28830" name="Freeform 158"/>
                <p:cNvSpPr>
                  <a:spLocks noChangeAspect="1"/>
                </p:cNvSpPr>
                <p:nvPr/>
              </p:nvSpPr>
              <p:spPr bwMode="auto">
                <a:xfrm>
                  <a:off x="1600" y="2110"/>
                  <a:ext cx="209" cy="132"/>
                </a:xfrm>
                <a:custGeom>
                  <a:avLst/>
                  <a:gdLst/>
                  <a:ahLst/>
                  <a:cxnLst>
                    <a:cxn ang="0">
                      <a:pos x="155" y="5"/>
                    </a:cxn>
                    <a:cxn ang="0">
                      <a:pos x="209" y="113"/>
                    </a:cxn>
                    <a:cxn ang="0">
                      <a:pos x="101" y="86"/>
                    </a:cxn>
                    <a:cxn ang="0">
                      <a:pos x="20" y="50"/>
                    </a:cxn>
                    <a:cxn ang="0">
                      <a:pos x="2" y="23"/>
                    </a:cxn>
                    <a:cxn ang="0">
                      <a:pos x="29" y="5"/>
                    </a:cxn>
                    <a:cxn ang="0">
                      <a:pos x="155" y="5"/>
                    </a:cxn>
                  </a:cxnLst>
                  <a:rect l="0" t="0" r="r" b="b"/>
                  <a:pathLst>
                    <a:path w="209" h="132">
                      <a:moveTo>
                        <a:pt x="155" y="5"/>
                      </a:moveTo>
                      <a:cubicBezTo>
                        <a:pt x="177" y="38"/>
                        <a:pt x="197" y="76"/>
                        <a:pt x="209" y="113"/>
                      </a:cubicBezTo>
                      <a:cubicBezTo>
                        <a:pt x="153" y="132"/>
                        <a:pt x="142" y="104"/>
                        <a:pt x="101" y="86"/>
                      </a:cubicBezTo>
                      <a:cubicBezTo>
                        <a:pt x="5" y="43"/>
                        <a:pt x="81" y="91"/>
                        <a:pt x="20" y="50"/>
                      </a:cubicBezTo>
                      <a:cubicBezTo>
                        <a:pt x="14" y="41"/>
                        <a:pt x="0" y="34"/>
                        <a:pt x="2" y="23"/>
                      </a:cubicBezTo>
                      <a:cubicBezTo>
                        <a:pt x="4" y="12"/>
                        <a:pt x="18" y="6"/>
                        <a:pt x="29" y="5"/>
                      </a:cubicBezTo>
                      <a:cubicBezTo>
                        <a:pt x="71" y="0"/>
                        <a:pt x="113" y="5"/>
                        <a:pt x="155" y="5"/>
                      </a:cubicBezTo>
                      <a:close/>
                    </a:path>
                  </a:pathLst>
                </a:custGeom>
                <a:noFill/>
                <a:ln w="9525">
                  <a:solidFill>
                    <a:schemeClr val="tx1"/>
                  </a:solidFill>
                  <a:round/>
                  <a:headEnd/>
                  <a:tailEnd/>
                </a:ln>
                <a:effectLst/>
              </p:spPr>
              <p:txBody>
                <a:bodyPr/>
                <a:lstStyle/>
                <a:p>
                  <a:endParaRPr lang="en-US"/>
                </a:p>
              </p:txBody>
            </p:sp>
            <p:sp>
              <p:nvSpPr>
                <p:cNvPr id="28831" name="Freeform 159"/>
                <p:cNvSpPr>
                  <a:spLocks noChangeAspect="1"/>
                </p:cNvSpPr>
                <p:nvPr/>
              </p:nvSpPr>
              <p:spPr bwMode="auto">
                <a:xfrm>
                  <a:off x="1773" y="1858"/>
                  <a:ext cx="216" cy="23"/>
                </a:xfrm>
                <a:custGeom>
                  <a:avLst/>
                  <a:gdLst/>
                  <a:ahLst/>
                  <a:cxnLst>
                    <a:cxn ang="0">
                      <a:pos x="0" y="23"/>
                    </a:cxn>
                    <a:cxn ang="0">
                      <a:pos x="216" y="23"/>
                    </a:cxn>
                  </a:cxnLst>
                  <a:rect l="0" t="0" r="r" b="b"/>
                  <a:pathLst>
                    <a:path w="216" h="23">
                      <a:moveTo>
                        <a:pt x="0" y="23"/>
                      </a:moveTo>
                      <a:cubicBezTo>
                        <a:pt x="70" y="0"/>
                        <a:pt x="143" y="23"/>
                        <a:pt x="216" y="23"/>
                      </a:cubicBezTo>
                    </a:path>
                  </a:pathLst>
                </a:custGeom>
                <a:noFill/>
                <a:ln w="9525">
                  <a:solidFill>
                    <a:schemeClr val="tx1"/>
                  </a:solidFill>
                  <a:round/>
                  <a:headEnd/>
                  <a:tailEnd/>
                </a:ln>
                <a:effectLst/>
              </p:spPr>
              <p:txBody>
                <a:bodyPr/>
                <a:lstStyle/>
                <a:p>
                  <a:endParaRPr lang="en-US"/>
                </a:p>
              </p:txBody>
            </p:sp>
            <p:sp>
              <p:nvSpPr>
                <p:cNvPr id="28832" name="Freeform 160"/>
                <p:cNvSpPr>
                  <a:spLocks noChangeAspect="1"/>
                </p:cNvSpPr>
                <p:nvPr/>
              </p:nvSpPr>
              <p:spPr bwMode="auto">
                <a:xfrm>
                  <a:off x="1629" y="1386"/>
                  <a:ext cx="387" cy="288"/>
                </a:xfrm>
                <a:custGeom>
                  <a:avLst/>
                  <a:gdLst/>
                  <a:ahLst/>
                  <a:cxnLst>
                    <a:cxn ang="0">
                      <a:pos x="162" y="0"/>
                    </a:cxn>
                    <a:cxn ang="0">
                      <a:pos x="135" y="9"/>
                    </a:cxn>
                    <a:cxn ang="0">
                      <a:pos x="108" y="27"/>
                    </a:cxn>
                    <a:cxn ang="0">
                      <a:pos x="54" y="45"/>
                    </a:cxn>
                    <a:cxn ang="0">
                      <a:pos x="0" y="117"/>
                    </a:cxn>
                    <a:cxn ang="0">
                      <a:pos x="90" y="207"/>
                    </a:cxn>
                    <a:cxn ang="0">
                      <a:pos x="387" y="288"/>
                    </a:cxn>
                  </a:cxnLst>
                  <a:rect l="0" t="0" r="r" b="b"/>
                  <a:pathLst>
                    <a:path w="387" h="288">
                      <a:moveTo>
                        <a:pt x="162" y="0"/>
                      </a:moveTo>
                      <a:cubicBezTo>
                        <a:pt x="153" y="3"/>
                        <a:pt x="143" y="5"/>
                        <a:pt x="135" y="9"/>
                      </a:cubicBezTo>
                      <a:cubicBezTo>
                        <a:pt x="125" y="14"/>
                        <a:pt x="118" y="23"/>
                        <a:pt x="108" y="27"/>
                      </a:cubicBezTo>
                      <a:cubicBezTo>
                        <a:pt x="91" y="35"/>
                        <a:pt x="54" y="45"/>
                        <a:pt x="54" y="45"/>
                      </a:cubicBezTo>
                      <a:cubicBezTo>
                        <a:pt x="43" y="79"/>
                        <a:pt x="20" y="87"/>
                        <a:pt x="0" y="117"/>
                      </a:cubicBezTo>
                      <a:cubicBezTo>
                        <a:pt x="14" y="175"/>
                        <a:pt x="44" y="176"/>
                        <a:pt x="90" y="207"/>
                      </a:cubicBezTo>
                      <a:cubicBezTo>
                        <a:pt x="186" y="271"/>
                        <a:pt x="272" y="288"/>
                        <a:pt x="387" y="288"/>
                      </a:cubicBezTo>
                    </a:path>
                  </a:pathLst>
                </a:custGeom>
                <a:noFill/>
                <a:ln w="9525">
                  <a:solidFill>
                    <a:schemeClr val="tx1"/>
                  </a:solidFill>
                  <a:round/>
                  <a:headEnd/>
                  <a:tailEnd/>
                </a:ln>
                <a:effectLst/>
              </p:spPr>
              <p:txBody>
                <a:bodyPr/>
                <a:lstStyle/>
                <a:p>
                  <a:endParaRPr lang="en-US"/>
                </a:p>
              </p:txBody>
            </p:sp>
            <p:sp>
              <p:nvSpPr>
                <p:cNvPr id="28833" name="Freeform 161"/>
                <p:cNvSpPr>
                  <a:spLocks noChangeAspect="1"/>
                </p:cNvSpPr>
                <p:nvPr/>
              </p:nvSpPr>
              <p:spPr bwMode="auto">
                <a:xfrm>
                  <a:off x="1197" y="1215"/>
                  <a:ext cx="126" cy="630"/>
                </a:xfrm>
                <a:custGeom>
                  <a:avLst/>
                  <a:gdLst/>
                  <a:ahLst/>
                  <a:cxnLst>
                    <a:cxn ang="0">
                      <a:pos x="126" y="0"/>
                    </a:cxn>
                    <a:cxn ang="0">
                      <a:pos x="63" y="72"/>
                    </a:cxn>
                    <a:cxn ang="0">
                      <a:pos x="0" y="180"/>
                    </a:cxn>
                    <a:cxn ang="0">
                      <a:pos x="18" y="405"/>
                    </a:cxn>
                    <a:cxn ang="0">
                      <a:pos x="9" y="630"/>
                    </a:cxn>
                  </a:cxnLst>
                  <a:rect l="0" t="0" r="r" b="b"/>
                  <a:pathLst>
                    <a:path w="126" h="630">
                      <a:moveTo>
                        <a:pt x="126" y="0"/>
                      </a:moveTo>
                      <a:cubicBezTo>
                        <a:pt x="84" y="63"/>
                        <a:pt x="108" y="42"/>
                        <a:pt x="63" y="72"/>
                      </a:cubicBezTo>
                      <a:cubicBezTo>
                        <a:pt x="38" y="109"/>
                        <a:pt x="14" y="139"/>
                        <a:pt x="0" y="180"/>
                      </a:cubicBezTo>
                      <a:cubicBezTo>
                        <a:pt x="5" y="255"/>
                        <a:pt x="18" y="330"/>
                        <a:pt x="18" y="405"/>
                      </a:cubicBezTo>
                      <a:cubicBezTo>
                        <a:pt x="18" y="540"/>
                        <a:pt x="9" y="543"/>
                        <a:pt x="9" y="630"/>
                      </a:cubicBezTo>
                    </a:path>
                  </a:pathLst>
                </a:custGeom>
                <a:noFill/>
                <a:ln w="9525">
                  <a:solidFill>
                    <a:schemeClr val="tx1"/>
                  </a:solidFill>
                  <a:round/>
                  <a:headEnd/>
                  <a:tailEnd/>
                </a:ln>
                <a:effectLst/>
              </p:spPr>
              <p:txBody>
                <a:bodyPr/>
                <a:lstStyle/>
                <a:p>
                  <a:endParaRPr lang="en-US"/>
                </a:p>
              </p:txBody>
            </p:sp>
            <p:sp>
              <p:nvSpPr>
                <p:cNvPr id="28834" name="Freeform 162"/>
                <p:cNvSpPr>
                  <a:spLocks noChangeAspect="1"/>
                </p:cNvSpPr>
                <p:nvPr/>
              </p:nvSpPr>
              <p:spPr bwMode="auto">
                <a:xfrm>
                  <a:off x="1231" y="1980"/>
                  <a:ext cx="146" cy="135"/>
                </a:xfrm>
                <a:custGeom>
                  <a:avLst/>
                  <a:gdLst/>
                  <a:ahLst/>
                  <a:cxnLst>
                    <a:cxn ang="0">
                      <a:pos x="146" y="135"/>
                    </a:cxn>
                    <a:cxn ang="0">
                      <a:pos x="11" y="45"/>
                    </a:cxn>
                    <a:cxn ang="0">
                      <a:pos x="2" y="0"/>
                    </a:cxn>
                  </a:cxnLst>
                  <a:rect l="0" t="0" r="r" b="b"/>
                  <a:pathLst>
                    <a:path w="146" h="135">
                      <a:moveTo>
                        <a:pt x="146" y="135"/>
                      </a:moveTo>
                      <a:cubicBezTo>
                        <a:pt x="99" y="104"/>
                        <a:pt x="51" y="85"/>
                        <a:pt x="11" y="45"/>
                      </a:cubicBezTo>
                      <a:cubicBezTo>
                        <a:pt x="0" y="12"/>
                        <a:pt x="2" y="27"/>
                        <a:pt x="2" y="0"/>
                      </a:cubicBezTo>
                    </a:path>
                  </a:pathLst>
                </a:custGeom>
                <a:noFill/>
                <a:ln w="9525">
                  <a:solidFill>
                    <a:schemeClr val="tx1"/>
                  </a:solidFill>
                  <a:round/>
                  <a:headEnd/>
                  <a:tailEnd/>
                </a:ln>
                <a:effectLst/>
              </p:spPr>
              <p:txBody>
                <a:bodyPr/>
                <a:lstStyle/>
                <a:p>
                  <a:endParaRPr lang="en-US"/>
                </a:p>
              </p:txBody>
            </p:sp>
            <p:sp>
              <p:nvSpPr>
                <p:cNvPr id="28835" name="Freeform 163"/>
                <p:cNvSpPr>
                  <a:spLocks noChangeAspect="1"/>
                </p:cNvSpPr>
                <p:nvPr/>
              </p:nvSpPr>
              <p:spPr bwMode="auto">
                <a:xfrm>
                  <a:off x="1602" y="1188"/>
                  <a:ext cx="234" cy="180"/>
                </a:xfrm>
                <a:custGeom>
                  <a:avLst/>
                  <a:gdLst/>
                  <a:ahLst/>
                  <a:cxnLst>
                    <a:cxn ang="0">
                      <a:pos x="0" y="180"/>
                    </a:cxn>
                    <a:cxn ang="0">
                      <a:pos x="18" y="126"/>
                    </a:cxn>
                    <a:cxn ang="0">
                      <a:pos x="36" y="99"/>
                    </a:cxn>
                    <a:cxn ang="0">
                      <a:pos x="90" y="0"/>
                    </a:cxn>
                    <a:cxn ang="0">
                      <a:pos x="216" y="45"/>
                    </a:cxn>
                    <a:cxn ang="0">
                      <a:pos x="234" y="171"/>
                    </a:cxn>
                  </a:cxnLst>
                  <a:rect l="0" t="0" r="r" b="b"/>
                  <a:pathLst>
                    <a:path w="234" h="180">
                      <a:moveTo>
                        <a:pt x="0" y="180"/>
                      </a:moveTo>
                      <a:cubicBezTo>
                        <a:pt x="6" y="162"/>
                        <a:pt x="7" y="142"/>
                        <a:pt x="18" y="126"/>
                      </a:cubicBezTo>
                      <a:cubicBezTo>
                        <a:pt x="24" y="117"/>
                        <a:pt x="32" y="109"/>
                        <a:pt x="36" y="99"/>
                      </a:cubicBezTo>
                      <a:cubicBezTo>
                        <a:pt x="59" y="47"/>
                        <a:pt x="46" y="29"/>
                        <a:pt x="90" y="0"/>
                      </a:cubicBezTo>
                      <a:cubicBezTo>
                        <a:pt x="135" y="15"/>
                        <a:pt x="170" y="36"/>
                        <a:pt x="216" y="45"/>
                      </a:cubicBezTo>
                      <a:cubicBezTo>
                        <a:pt x="221" y="86"/>
                        <a:pt x="234" y="130"/>
                        <a:pt x="234" y="171"/>
                      </a:cubicBezTo>
                    </a:path>
                  </a:pathLst>
                </a:custGeom>
                <a:noFill/>
                <a:ln w="9525">
                  <a:solidFill>
                    <a:schemeClr val="tx1"/>
                  </a:solidFill>
                  <a:round/>
                  <a:headEnd/>
                  <a:tailEnd/>
                </a:ln>
                <a:effectLst/>
              </p:spPr>
              <p:txBody>
                <a:bodyPr/>
                <a:lstStyle/>
                <a:p>
                  <a:endParaRPr lang="en-US"/>
                </a:p>
              </p:txBody>
            </p:sp>
          </p:grpSp>
        </p:grpSp>
        <p:sp>
          <p:nvSpPr>
            <p:cNvPr id="28836" name="Freeform 164"/>
            <p:cNvSpPr>
              <a:spLocks/>
            </p:cNvSpPr>
            <p:nvPr/>
          </p:nvSpPr>
          <p:spPr bwMode="auto">
            <a:xfrm>
              <a:off x="4416" y="2160"/>
              <a:ext cx="336" cy="263"/>
            </a:xfrm>
            <a:custGeom>
              <a:avLst/>
              <a:gdLst/>
              <a:ahLst/>
              <a:cxnLst>
                <a:cxn ang="0">
                  <a:pos x="3069" y="632"/>
                </a:cxn>
                <a:cxn ang="0">
                  <a:pos x="2916" y="497"/>
                </a:cxn>
                <a:cxn ang="0">
                  <a:pos x="2754" y="389"/>
                </a:cxn>
                <a:cxn ang="0">
                  <a:pos x="2646" y="326"/>
                </a:cxn>
                <a:cxn ang="0">
                  <a:pos x="2520" y="299"/>
                </a:cxn>
                <a:cxn ang="0">
                  <a:pos x="2025" y="290"/>
                </a:cxn>
                <a:cxn ang="0">
                  <a:pos x="1782" y="245"/>
                </a:cxn>
                <a:cxn ang="0">
                  <a:pos x="1701" y="218"/>
                </a:cxn>
                <a:cxn ang="0">
                  <a:pos x="1422" y="146"/>
                </a:cxn>
                <a:cxn ang="0">
                  <a:pos x="1368" y="128"/>
                </a:cxn>
                <a:cxn ang="0">
                  <a:pos x="1341" y="110"/>
                </a:cxn>
                <a:cxn ang="0">
                  <a:pos x="1242" y="83"/>
                </a:cxn>
                <a:cxn ang="0">
                  <a:pos x="918" y="11"/>
                </a:cxn>
                <a:cxn ang="0">
                  <a:pos x="477" y="38"/>
                </a:cxn>
                <a:cxn ang="0">
                  <a:pos x="315" y="110"/>
                </a:cxn>
                <a:cxn ang="0">
                  <a:pos x="234" y="155"/>
                </a:cxn>
                <a:cxn ang="0">
                  <a:pos x="108" y="344"/>
                </a:cxn>
                <a:cxn ang="0">
                  <a:pos x="99" y="371"/>
                </a:cxn>
                <a:cxn ang="0">
                  <a:pos x="63" y="425"/>
                </a:cxn>
                <a:cxn ang="0">
                  <a:pos x="45" y="479"/>
                </a:cxn>
                <a:cxn ang="0">
                  <a:pos x="0" y="659"/>
                </a:cxn>
                <a:cxn ang="0">
                  <a:pos x="0" y="1613"/>
                </a:cxn>
                <a:cxn ang="0">
                  <a:pos x="27" y="1757"/>
                </a:cxn>
                <a:cxn ang="0">
                  <a:pos x="45" y="1784"/>
                </a:cxn>
                <a:cxn ang="0">
                  <a:pos x="90" y="1892"/>
                </a:cxn>
                <a:cxn ang="0">
                  <a:pos x="99" y="1919"/>
                </a:cxn>
                <a:cxn ang="0">
                  <a:pos x="180" y="1964"/>
                </a:cxn>
                <a:cxn ang="0">
                  <a:pos x="234" y="1982"/>
                </a:cxn>
                <a:cxn ang="0">
                  <a:pos x="261" y="1991"/>
                </a:cxn>
                <a:cxn ang="0">
                  <a:pos x="558" y="1919"/>
                </a:cxn>
                <a:cxn ang="0">
                  <a:pos x="666" y="1883"/>
                </a:cxn>
                <a:cxn ang="0">
                  <a:pos x="747" y="1838"/>
                </a:cxn>
                <a:cxn ang="0">
                  <a:pos x="882" y="1784"/>
                </a:cxn>
                <a:cxn ang="0">
                  <a:pos x="990" y="1721"/>
                </a:cxn>
                <a:cxn ang="0">
                  <a:pos x="1071" y="1685"/>
                </a:cxn>
                <a:cxn ang="0">
                  <a:pos x="1260" y="1559"/>
                </a:cxn>
                <a:cxn ang="0">
                  <a:pos x="1368" y="1469"/>
                </a:cxn>
                <a:cxn ang="0">
                  <a:pos x="1449" y="1433"/>
                </a:cxn>
                <a:cxn ang="0">
                  <a:pos x="1530" y="1388"/>
                </a:cxn>
                <a:cxn ang="0">
                  <a:pos x="1692" y="1334"/>
                </a:cxn>
                <a:cxn ang="0">
                  <a:pos x="1773" y="1298"/>
                </a:cxn>
                <a:cxn ang="0">
                  <a:pos x="1827" y="1262"/>
                </a:cxn>
                <a:cxn ang="0">
                  <a:pos x="2025" y="1172"/>
                </a:cxn>
                <a:cxn ang="0">
                  <a:pos x="2268" y="1037"/>
                </a:cxn>
                <a:cxn ang="0">
                  <a:pos x="2412" y="803"/>
                </a:cxn>
                <a:cxn ang="0">
                  <a:pos x="2520" y="749"/>
                </a:cxn>
                <a:cxn ang="0">
                  <a:pos x="3042" y="722"/>
                </a:cxn>
                <a:cxn ang="0">
                  <a:pos x="3069" y="713"/>
                </a:cxn>
                <a:cxn ang="0">
                  <a:pos x="3087" y="659"/>
                </a:cxn>
                <a:cxn ang="0">
                  <a:pos x="3069" y="632"/>
                </a:cxn>
              </a:cxnLst>
              <a:rect l="0" t="0" r="r" b="b"/>
              <a:pathLst>
                <a:path w="3087" h="1991">
                  <a:moveTo>
                    <a:pt x="3069" y="632"/>
                  </a:moveTo>
                  <a:cubicBezTo>
                    <a:pt x="2974" y="600"/>
                    <a:pt x="3011" y="529"/>
                    <a:pt x="2916" y="497"/>
                  </a:cubicBezTo>
                  <a:cubicBezTo>
                    <a:pt x="2862" y="443"/>
                    <a:pt x="2817" y="424"/>
                    <a:pt x="2754" y="389"/>
                  </a:cubicBezTo>
                  <a:cubicBezTo>
                    <a:pt x="2716" y="368"/>
                    <a:pt x="2685" y="345"/>
                    <a:pt x="2646" y="326"/>
                  </a:cubicBezTo>
                  <a:cubicBezTo>
                    <a:pt x="2613" y="309"/>
                    <a:pt x="2556" y="300"/>
                    <a:pt x="2520" y="299"/>
                  </a:cubicBezTo>
                  <a:cubicBezTo>
                    <a:pt x="2355" y="294"/>
                    <a:pt x="2190" y="293"/>
                    <a:pt x="2025" y="290"/>
                  </a:cubicBezTo>
                  <a:cubicBezTo>
                    <a:pt x="1945" y="280"/>
                    <a:pt x="1859" y="271"/>
                    <a:pt x="1782" y="245"/>
                  </a:cubicBezTo>
                  <a:cubicBezTo>
                    <a:pt x="1755" y="236"/>
                    <a:pt x="1729" y="224"/>
                    <a:pt x="1701" y="218"/>
                  </a:cubicBezTo>
                  <a:cubicBezTo>
                    <a:pt x="1606" y="199"/>
                    <a:pt x="1514" y="174"/>
                    <a:pt x="1422" y="146"/>
                  </a:cubicBezTo>
                  <a:cubicBezTo>
                    <a:pt x="1404" y="141"/>
                    <a:pt x="1384" y="139"/>
                    <a:pt x="1368" y="128"/>
                  </a:cubicBezTo>
                  <a:cubicBezTo>
                    <a:pt x="1359" y="122"/>
                    <a:pt x="1351" y="114"/>
                    <a:pt x="1341" y="110"/>
                  </a:cubicBezTo>
                  <a:cubicBezTo>
                    <a:pt x="1311" y="97"/>
                    <a:pt x="1273" y="92"/>
                    <a:pt x="1242" y="83"/>
                  </a:cubicBezTo>
                  <a:cubicBezTo>
                    <a:pt x="1132" y="50"/>
                    <a:pt x="1034" y="24"/>
                    <a:pt x="918" y="11"/>
                  </a:cubicBezTo>
                  <a:cubicBezTo>
                    <a:pt x="791" y="14"/>
                    <a:pt x="615" y="0"/>
                    <a:pt x="477" y="38"/>
                  </a:cubicBezTo>
                  <a:cubicBezTo>
                    <a:pt x="415" y="55"/>
                    <a:pt x="371" y="82"/>
                    <a:pt x="315" y="110"/>
                  </a:cubicBezTo>
                  <a:cubicBezTo>
                    <a:pt x="287" y="124"/>
                    <a:pt x="234" y="155"/>
                    <a:pt x="234" y="155"/>
                  </a:cubicBezTo>
                  <a:cubicBezTo>
                    <a:pt x="192" y="218"/>
                    <a:pt x="150" y="281"/>
                    <a:pt x="108" y="344"/>
                  </a:cubicBezTo>
                  <a:cubicBezTo>
                    <a:pt x="103" y="352"/>
                    <a:pt x="104" y="363"/>
                    <a:pt x="99" y="371"/>
                  </a:cubicBezTo>
                  <a:cubicBezTo>
                    <a:pt x="88" y="390"/>
                    <a:pt x="75" y="407"/>
                    <a:pt x="63" y="425"/>
                  </a:cubicBezTo>
                  <a:cubicBezTo>
                    <a:pt x="52" y="441"/>
                    <a:pt x="51" y="461"/>
                    <a:pt x="45" y="479"/>
                  </a:cubicBezTo>
                  <a:cubicBezTo>
                    <a:pt x="25" y="540"/>
                    <a:pt x="11" y="595"/>
                    <a:pt x="0" y="659"/>
                  </a:cubicBezTo>
                  <a:cubicBezTo>
                    <a:pt x="8" y="976"/>
                    <a:pt x="35" y="1297"/>
                    <a:pt x="0" y="1613"/>
                  </a:cubicBezTo>
                  <a:cubicBezTo>
                    <a:pt x="3" y="1645"/>
                    <a:pt x="4" y="1723"/>
                    <a:pt x="27" y="1757"/>
                  </a:cubicBezTo>
                  <a:cubicBezTo>
                    <a:pt x="33" y="1766"/>
                    <a:pt x="41" y="1774"/>
                    <a:pt x="45" y="1784"/>
                  </a:cubicBezTo>
                  <a:cubicBezTo>
                    <a:pt x="62" y="1822"/>
                    <a:pt x="72" y="1856"/>
                    <a:pt x="90" y="1892"/>
                  </a:cubicBezTo>
                  <a:cubicBezTo>
                    <a:pt x="94" y="1900"/>
                    <a:pt x="93" y="1912"/>
                    <a:pt x="99" y="1919"/>
                  </a:cubicBezTo>
                  <a:cubicBezTo>
                    <a:pt x="107" y="1928"/>
                    <a:pt x="168" y="1958"/>
                    <a:pt x="180" y="1964"/>
                  </a:cubicBezTo>
                  <a:cubicBezTo>
                    <a:pt x="197" y="1972"/>
                    <a:pt x="216" y="1976"/>
                    <a:pt x="234" y="1982"/>
                  </a:cubicBezTo>
                  <a:cubicBezTo>
                    <a:pt x="243" y="1985"/>
                    <a:pt x="261" y="1991"/>
                    <a:pt x="261" y="1991"/>
                  </a:cubicBezTo>
                  <a:cubicBezTo>
                    <a:pt x="361" y="1981"/>
                    <a:pt x="462" y="1951"/>
                    <a:pt x="558" y="1919"/>
                  </a:cubicBezTo>
                  <a:cubicBezTo>
                    <a:pt x="590" y="1908"/>
                    <a:pt x="638" y="1901"/>
                    <a:pt x="666" y="1883"/>
                  </a:cubicBezTo>
                  <a:cubicBezTo>
                    <a:pt x="690" y="1867"/>
                    <a:pt x="720" y="1850"/>
                    <a:pt x="747" y="1838"/>
                  </a:cubicBezTo>
                  <a:cubicBezTo>
                    <a:pt x="789" y="1819"/>
                    <a:pt x="838" y="1799"/>
                    <a:pt x="882" y="1784"/>
                  </a:cubicBezTo>
                  <a:cubicBezTo>
                    <a:pt x="910" y="1775"/>
                    <a:pt x="961" y="1736"/>
                    <a:pt x="990" y="1721"/>
                  </a:cubicBezTo>
                  <a:cubicBezTo>
                    <a:pt x="1016" y="1708"/>
                    <a:pt x="1046" y="1699"/>
                    <a:pt x="1071" y="1685"/>
                  </a:cubicBezTo>
                  <a:cubicBezTo>
                    <a:pt x="1136" y="1649"/>
                    <a:pt x="1198" y="1600"/>
                    <a:pt x="1260" y="1559"/>
                  </a:cubicBezTo>
                  <a:cubicBezTo>
                    <a:pt x="1298" y="1534"/>
                    <a:pt x="1330" y="1494"/>
                    <a:pt x="1368" y="1469"/>
                  </a:cubicBezTo>
                  <a:cubicBezTo>
                    <a:pt x="1391" y="1454"/>
                    <a:pt x="1424" y="1445"/>
                    <a:pt x="1449" y="1433"/>
                  </a:cubicBezTo>
                  <a:cubicBezTo>
                    <a:pt x="1476" y="1419"/>
                    <a:pt x="1502" y="1400"/>
                    <a:pt x="1530" y="1388"/>
                  </a:cubicBezTo>
                  <a:cubicBezTo>
                    <a:pt x="1581" y="1365"/>
                    <a:pt x="1639" y="1352"/>
                    <a:pt x="1692" y="1334"/>
                  </a:cubicBezTo>
                  <a:cubicBezTo>
                    <a:pt x="1720" y="1325"/>
                    <a:pt x="1748" y="1312"/>
                    <a:pt x="1773" y="1298"/>
                  </a:cubicBezTo>
                  <a:cubicBezTo>
                    <a:pt x="1792" y="1287"/>
                    <a:pt x="1827" y="1262"/>
                    <a:pt x="1827" y="1262"/>
                  </a:cubicBezTo>
                  <a:cubicBezTo>
                    <a:pt x="1875" y="1190"/>
                    <a:pt x="1946" y="1182"/>
                    <a:pt x="2025" y="1172"/>
                  </a:cubicBezTo>
                  <a:cubicBezTo>
                    <a:pt x="2109" y="1144"/>
                    <a:pt x="2212" y="1109"/>
                    <a:pt x="2268" y="1037"/>
                  </a:cubicBezTo>
                  <a:cubicBezTo>
                    <a:pt x="2319" y="971"/>
                    <a:pt x="2336" y="841"/>
                    <a:pt x="2412" y="803"/>
                  </a:cubicBezTo>
                  <a:cubicBezTo>
                    <a:pt x="2422" y="798"/>
                    <a:pt x="2519" y="749"/>
                    <a:pt x="2520" y="749"/>
                  </a:cubicBezTo>
                  <a:cubicBezTo>
                    <a:pt x="2689" y="730"/>
                    <a:pt x="2872" y="730"/>
                    <a:pt x="3042" y="722"/>
                  </a:cubicBezTo>
                  <a:cubicBezTo>
                    <a:pt x="3051" y="719"/>
                    <a:pt x="3063" y="721"/>
                    <a:pt x="3069" y="713"/>
                  </a:cubicBezTo>
                  <a:cubicBezTo>
                    <a:pt x="3080" y="698"/>
                    <a:pt x="3087" y="659"/>
                    <a:pt x="3087" y="659"/>
                  </a:cubicBezTo>
                  <a:cubicBezTo>
                    <a:pt x="3056" y="639"/>
                    <a:pt x="3052" y="649"/>
                    <a:pt x="3069" y="632"/>
                  </a:cubicBezTo>
                  <a:close/>
                </a:path>
              </a:pathLst>
            </a:custGeom>
            <a:solidFill>
              <a:srgbClr val="FF0000"/>
            </a:solidFill>
            <a:ln w="9525">
              <a:solidFill>
                <a:schemeClr val="tx1"/>
              </a:solidFill>
              <a:round/>
              <a:headEnd/>
              <a:tailEnd/>
            </a:ln>
            <a:effectLst/>
          </p:spPr>
          <p:txBody>
            <a:bodyPr/>
            <a:lstStyle/>
            <a:p>
              <a:endParaRPr lang="en-US"/>
            </a:p>
          </p:txBody>
        </p:sp>
        <p:sp>
          <p:nvSpPr>
            <p:cNvPr id="28837" name="Oval 165"/>
            <p:cNvSpPr>
              <a:spLocks noChangeArrowheads="1"/>
            </p:cNvSpPr>
            <p:nvPr/>
          </p:nvSpPr>
          <p:spPr bwMode="auto">
            <a:xfrm>
              <a:off x="3360" y="230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838" name="Oval 166"/>
            <p:cNvSpPr>
              <a:spLocks noChangeArrowheads="1"/>
            </p:cNvSpPr>
            <p:nvPr/>
          </p:nvSpPr>
          <p:spPr bwMode="auto">
            <a:xfrm>
              <a:off x="3456" y="235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8839" name="Oval 167"/>
            <p:cNvSpPr>
              <a:spLocks noChangeArrowheads="1"/>
            </p:cNvSpPr>
            <p:nvPr/>
          </p:nvSpPr>
          <p:spPr bwMode="auto">
            <a:xfrm>
              <a:off x="3648" y="283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grpSp>
      <p:sp>
        <p:nvSpPr>
          <p:cNvPr id="28840" name="Rectangle 168"/>
          <p:cNvSpPr>
            <a:spLocks noGrp="1" noChangeArrowheads="1"/>
          </p:cNvSpPr>
          <p:nvPr>
            <p:ph type="title"/>
          </p:nvPr>
        </p:nvSpPr>
        <p:spPr>
          <a:xfrm>
            <a:off x="2209800" y="558800"/>
            <a:ext cx="7772400" cy="812800"/>
          </a:xfrm>
        </p:spPr>
        <p:txBody>
          <a:bodyPr/>
          <a:lstStyle/>
          <a:p>
            <a:r>
              <a:rPr lang="en-US" b="1" dirty="0">
                <a:solidFill>
                  <a:srgbClr val="A50021"/>
                </a:solidFill>
              </a:rPr>
              <a:t>Staging of </a:t>
            </a:r>
            <a:r>
              <a:rPr lang="en-US" b="1" dirty="0" smtClean="0">
                <a:solidFill>
                  <a:srgbClr val="A50021"/>
                </a:solidFill>
              </a:rPr>
              <a:t>Lymphoma</a:t>
            </a:r>
            <a:endParaRPr lang="en-US" b="1" dirty="0">
              <a:solidFill>
                <a:srgbClr val="A50021"/>
              </a:solidFill>
            </a:endParaRPr>
          </a:p>
        </p:txBody>
      </p:sp>
      <p:sp>
        <p:nvSpPr>
          <p:cNvPr id="28841" name="Text Box 169"/>
          <p:cNvSpPr txBox="1">
            <a:spLocks noChangeArrowheads="1"/>
          </p:cNvSpPr>
          <p:nvPr/>
        </p:nvSpPr>
        <p:spPr bwMode="auto">
          <a:xfrm>
            <a:off x="3200400" y="5562601"/>
            <a:ext cx="3480042" cy="646331"/>
          </a:xfrm>
          <a:prstGeom prst="rect">
            <a:avLst/>
          </a:prstGeom>
          <a:noFill/>
          <a:ln w="9525">
            <a:noFill/>
            <a:miter lim="800000"/>
            <a:headEnd/>
            <a:tailEnd/>
          </a:ln>
          <a:effectLst/>
        </p:spPr>
        <p:txBody>
          <a:bodyPr wrap="square">
            <a:spAutoFit/>
          </a:bodyPr>
          <a:lstStyle/>
          <a:p>
            <a:r>
              <a:rPr lang="en-US" b="1" dirty="0"/>
              <a:t>A</a:t>
            </a:r>
            <a:r>
              <a:rPr lang="en-US" dirty="0"/>
              <a:t>: absence of B symptoms	</a:t>
            </a:r>
          </a:p>
          <a:p>
            <a:r>
              <a:rPr lang="en-US" b="1" dirty="0"/>
              <a:t>B</a:t>
            </a:r>
            <a:r>
              <a:rPr lang="en-US" dirty="0"/>
              <a:t>: fever, night sweats, weight loss</a:t>
            </a:r>
          </a:p>
        </p:txBody>
      </p:sp>
    </p:spTree>
    <p:extLst>
      <p:ext uri="{BB962C8B-B14F-4D97-AF65-F5344CB8AC3E}">
        <p14:creationId xmlns:p14="http://schemas.microsoft.com/office/powerpoint/2010/main" val="2063580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Lymphomas can be broadly classified into two categories: Hodgkin’s disease and non-Hodgkin’s lymphoma (NHL).</a:t>
            </a:r>
          </a:p>
          <a:p>
            <a:pPr marL="457200" lvl="0" indent="-457200">
              <a:buFont typeface="+mj-lt"/>
              <a:buAutoNum type="arabicPeriod"/>
            </a:pPr>
            <a:r>
              <a:rPr lang="en-US" sz="2800" dirty="0"/>
              <a:t>Hodgkin's lymphoma (HL) — There are six types of HL, an uncommon form of lymphoma that involves the Reed–Sternberg cells.</a:t>
            </a:r>
          </a:p>
          <a:p>
            <a:pPr marL="457200" lvl="0" indent="-457200">
              <a:buFont typeface="+mj-lt"/>
              <a:buAutoNum type="arabicPeriod"/>
            </a:pPr>
            <a:r>
              <a:rPr lang="en-US" sz="2800" dirty="0"/>
              <a:t>Non-Hodgkin lymphoma (NHL) — There are more than 61 types of NHL, some of which are more common than others. Any lymphoma that does not involve Reed-Sternberg cells is classified as non-Hodgkin lymphoma.</a:t>
            </a:r>
          </a:p>
          <a:p>
            <a:endParaRPr lang="en-US" sz="2800" dirty="0"/>
          </a:p>
        </p:txBody>
      </p:sp>
    </p:spTree>
    <p:extLst>
      <p:ext uri="{BB962C8B-B14F-4D97-AF65-F5344CB8AC3E}">
        <p14:creationId xmlns:p14="http://schemas.microsoft.com/office/powerpoint/2010/main" val="1438489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HODGKIN’S DISEASE</a:t>
            </a:r>
            <a:endParaRPr lang="en-US" dirty="0"/>
          </a:p>
        </p:txBody>
      </p:sp>
      <p:sp>
        <p:nvSpPr>
          <p:cNvPr id="4" name="Content Placeholder 3"/>
          <p:cNvSpPr>
            <a:spLocks noGrp="1"/>
          </p:cNvSpPr>
          <p:nvPr>
            <p:ph sz="half" idx="2"/>
          </p:nvPr>
        </p:nvSpPr>
        <p:spPr/>
        <p:txBody>
          <a:bodyPr>
            <a:normAutofit/>
          </a:bodyPr>
          <a:lstStyle/>
          <a:p>
            <a:pPr algn="ctr" eaLnBrk="0" hangingPunct="0"/>
            <a:endParaRPr lang="en-GB" sz="4000" dirty="0" smtClean="0">
              <a:solidFill>
                <a:schemeClr val="tx1"/>
              </a:solidFill>
            </a:endParaRPr>
          </a:p>
          <a:p>
            <a:pPr algn="ctr" eaLnBrk="0" hangingPunct="0"/>
            <a:endParaRPr lang="en-GB" sz="4000" dirty="0">
              <a:solidFill>
                <a:schemeClr val="tx1"/>
              </a:solidFill>
            </a:endParaRPr>
          </a:p>
          <a:p>
            <a:pPr marL="0" indent="0" algn="ctr" eaLnBrk="0" hangingPunct="0">
              <a:buNone/>
            </a:pPr>
            <a:r>
              <a:rPr lang="en-GB" sz="4000" dirty="0" smtClean="0">
                <a:solidFill>
                  <a:schemeClr val="tx1"/>
                </a:solidFill>
              </a:rPr>
              <a:t>Thomas </a:t>
            </a:r>
            <a:r>
              <a:rPr lang="en-GB" sz="4000" dirty="0">
                <a:solidFill>
                  <a:schemeClr val="tx1"/>
                </a:solidFill>
              </a:rPr>
              <a:t>Hodgkin</a:t>
            </a:r>
          </a:p>
          <a:p>
            <a:pPr algn="ctr" eaLnBrk="0" hangingPunct="0"/>
            <a:r>
              <a:rPr lang="en-GB" sz="4000" dirty="0">
                <a:solidFill>
                  <a:schemeClr val="tx1"/>
                </a:solidFill>
              </a:rPr>
              <a:t>(1798-1866)</a:t>
            </a:r>
          </a:p>
          <a:p>
            <a:endParaRPr lang="en-US" sz="4000" dirty="0"/>
          </a:p>
        </p:txBody>
      </p:sp>
      <p:pic>
        <p:nvPicPr>
          <p:cNvPr id="5" name="Picture 3"/>
          <p:cNvPicPr>
            <a:picLocks noGrp="1" noChangeAspect="1" noChangeArrowheads="1"/>
          </p:cNvPicPr>
          <p:nvPr>
            <p:ph sz="half" idx="1"/>
          </p:nvPr>
        </p:nvPicPr>
        <p:blipFill>
          <a:blip r:embed="rId2" cstate="print">
            <a:lum bright="10000" contrast="10000"/>
          </a:blip>
          <a:srcRect/>
          <a:stretch>
            <a:fillRect/>
          </a:stretch>
        </p:blipFill>
        <p:spPr bwMode="auto">
          <a:xfrm>
            <a:off x="1244600" y="1845735"/>
            <a:ext cx="4521200" cy="4339165"/>
          </a:xfrm>
          <a:prstGeom prst="rect">
            <a:avLst/>
          </a:prstGeom>
          <a:noFill/>
          <a:ln w="12700">
            <a:solidFill>
              <a:schemeClr val="tx2"/>
            </a:solidFill>
            <a:miter lim="800000"/>
            <a:headEnd/>
            <a:tailEnd/>
          </a:ln>
          <a:effectLst/>
        </p:spPr>
      </p:pic>
    </p:spTree>
    <p:extLst>
      <p:ext uri="{BB962C8B-B14F-4D97-AF65-F5344CB8AC3E}">
        <p14:creationId xmlns:p14="http://schemas.microsoft.com/office/powerpoint/2010/main" val="4219645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Autofit/>
          </a:bodyPr>
          <a:lstStyle/>
          <a:p>
            <a:pPr>
              <a:lnSpc>
                <a:spcPct val="95000"/>
              </a:lnSpc>
              <a:spcBef>
                <a:spcPct val="25000"/>
              </a:spcBef>
              <a:spcAft>
                <a:spcPct val="25000"/>
              </a:spcAft>
              <a:buFont typeface="Wingdings" panose="05000000000000000000" pitchFamily="2" charset="2"/>
              <a:buChar char="q"/>
            </a:pPr>
            <a:r>
              <a:rPr lang="en-US" altLang="en-US" sz="2800" dirty="0"/>
              <a:t>15% of </a:t>
            </a:r>
            <a:r>
              <a:rPr lang="en-US" altLang="en-US" sz="2800" dirty="0" smtClean="0"/>
              <a:t>lymphomas. First </a:t>
            </a:r>
            <a:r>
              <a:rPr lang="en-US" altLang="en-US" sz="2800" dirty="0"/>
              <a:t>described by Thomas Hodgkin in </a:t>
            </a:r>
            <a:r>
              <a:rPr lang="en-US" altLang="en-US" sz="2800" dirty="0" smtClean="0"/>
              <a:t>1832</a:t>
            </a:r>
            <a:r>
              <a:rPr lang="en-US" sz="2800" dirty="0" smtClean="0"/>
              <a:t>.</a:t>
            </a:r>
            <a:endParaRPr lang="en-US" sz="2800" dirty="0"/>
          </a:p>
          <a:p>
            <a:pPr>
              <a:buFont typeface="Wingdings" panose="05000000000000000000" pitchFamily="2" charset="2"/>
              <a:buChar char="q"/>
            </a:pPr>
            <a:r>
              <a:rPr lang="en-US" sz="2800" dirty="0"/>
              <a:t>Incidence stable 3/100,000/year in Western countries.</a:t>
            </a:r>
          </a:p>
          <a:p>
            <a:pPr>
              <a:buFont typeface="Wingdings" panose="05000000000000000000" pitchFamily="2" charset="2"/>
              <a:buChar char="q"/>
            </a:pPr>
            <a:r>
              <a:rPr lang="en-US" sz="2800" dirty="0"/>
              <a:t>Bimodal distribution. Peak in young adulthood (15-34) and older age  55 years</a:t>
            </a:r>
          </a:p>
          <a:p>
            <a:pPr>
              <a:buFont typeface="Wingdings" panose="05000000000000000000" pitchFamily="2" charset="2"/>
              <a:buChar char="q"/>
            </a:pPr>
            <a:r>
              <a:rPr lang="en-US" sz="2800" dirty="0"/>
              <a:t>Affects more males than females.</a:t>
            </a:r>
          </a:p>
          <a:p>
            <a:pPr>
              <a:buFont typeface="Wingdings" panose="05000000000000000000" pitchFamily="2" charset="2"/>
              <a:buChar char="q"/>
            </a:pPr>
            <a:r>
              <a:rPr lang="en-US" sz="2800" dirty="0"/>
              <a:t> EBV association in 20-40 %.</a:t>
            </a:r>
          </a:p>
          <a:p>
            <a:pPr>
              <a:buFont typeface="Wingdings" panose="05000000000000000000" pitchFamily="2" charset="2"/>
              <a:buChar char="q"/>
            </a:pPr>
            <a:r>
              <a:rPr lang="en-US" sz="2800" dirty="0"/>
              <a:t>HIV increases the risk</a:t>
            </a:r>
            <a:r>
              <a:rPr lang="en-US" sz="2800" dirty="0" smtClean="0"/>
              <a:t>.</a:t>
            </a:r>
            <a:endParaRPr lang="en-US" sz="2800" dirty="0"/>
          </a:p>
          <a:p>
            <a:pPr>
              <a:buFont typeface="Wingdings" panose="05000000000000000000" pitchFamily="2" charset="2"/>
              <a:buChar char="q"/>
            </a:pPr>
            <a:endParaRPr lang="en-US" sz="2800" dirty="0"/>
          </a:p>
          <a:p>
            <a:pPr>
              <a:buFont typeface="Wingdings" panose="05000000000000000000" pitchFamily="2" charset="2"/>
              <a:buChar char="q"/>
            </a:pPr>
            <a:endParaRPr lang="en-US" sz="2800" dirty="0"/>
          </a:p>
        </p:txBody>
      </p:sp>
    </p:spTree>
    <p:extLst>
      <p:ext uri="{BB962C8B-B14F-4D97-AF65-F5344CB8AC3E}">
        <p14:creationId xmlns:p14="http://schemas.microsoft.com/office/powerpoint/2010/main" val="246565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Hodgkin’s disease is a relatively rare malignancy that has an impressive cure rate. It is somewhat more common in men than women and has two peaks of incidence: one in the early 20s and the other after 50 years of age. </a:t>
            </a:r>
          </a:p>
          <a:p>
            <a:pPr>
              <a:buFont typeface="Wingdings" panose="05000000000000000000" pitchFamily="2" charset="2"/>
              <a:buChar char="v"/>
            </a:pPr>
            <a:r>
              <a:rPr lang="en-US" sz="3200" dirty="0"/>
              <a:t>Unlike other lymphomas, Hodgkin’s disease is unicentric in origin in that it initiates in a single node. The disease spreads by contiguous extension along the lymphatic system.</a:t>
            </a:r>
          </a:p>
          <a:p>
            <a:endParaRPr lang="en-US" sz="3200" dirty="0"/>
          </a:p>
        </p:txBody>
      </p:sp>
    </p:spTree>
    <p:extLst>
      <p:ext uri="{BB962C8B-B14F-4D97-AF65-F5344CB8AC3E}">
        <p14:creationId xmlns:p14="http://schemas.microsoft.com/office/powerpoint/2010/main" val="236468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The malignant cell of Hodgkin’s disease is the </a:t>
            </a:r>
            <a:r>
              <a:rPr lang="en-US" sz="3200" dirty="0" smtClean="0"/>
              <a:t>Reed-Sternberg cell</a:t>
            </a:r>
            <a:r>
              <a:rPr lang="en-US" sz="3200" dirty="0"/>
              <a:t>, a gigantic tumor cell that is morphologically unique and </a:t>
            </a:r>
            <a:r>
              <a:rPr lang="en-US" sz="3200" dirty="0" smtClean="0"/>
              <a:t>is </a:t>
            </a:r>
            <a:r>
              <a:rPr lang="en-US" sz="3200" dirty="0"/>
              <a:t>thought to be of immature lymphoid origin. It is the </a:t>
            </a:r>
            <a:r>
              <a:rPr lang="en-US" sz="3200" dirty="0" smtClean="0"/>
              <a:t>pathologic hallmark </a:t>
            </a:r>
            <a:r>
              <a:rPr lang="en-US" sz="3200" dirty="0"/>
              <a:t>and essential diagnostic criterion for Hodgkin’s disease.</a:t>
            </a:r>
          </a:p>
          <a:p>
            <a:pPr>
              <a:buFont typeface="Wingdings" panose="05000000000000000000" pitchFamily="2" charset="2"/>
              <a:buChar char="q"/>
            </a:pPr>
            <a:r>
              <a:rPr lang="en-US" sz="3200" dirty="0"/>
              <a:t>However, the tumor is very heterogeneous and may actually </a:t>
            </a:r>
            <a:r>
              <a:rPr lang="en-US" sz="3200" dirty="0" smtClean="0"/>
              <a:t>contain few </a:t>
            </a:r>
            <a:r>
              <a:rPr lang="en-US" sz="3200" dirty="0"/>
              <a:t>Reed-Sternberg cells. Repeated biopsies may be </a:t>
            </a:r>
            <a:r>
              <a:rPr lang="en-US" sz="3200" dirty="0" smtClean="0"/>
              <a:t>required to </a:t>
            </a:r>
            <a:r>
              <a:rPr lang="en-US" sz="3200" dirty="0"/>
              <a:t>establish the diagnosis.</a:t>
            </a:r>
          </a:p>
        </p:txBody>
      </p:sp>
    </p:spTree>
    <p:extLst>
      <p:ext uri="{BB962C8B-B14F-4D97-AF65-F5344CB8AC3E}">
        <p14:creationId xmlns:p14="http://schemas.microsoft.com/office/powerpoint/2010/main" val="98873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600" dirty="0"/>
              <a:t>The cause of leukemia is not fully known, but there is some </a:t>
            </a:r>
            <a:r>
              <a:rPr lang="en-US" sz="3600" dirty="0" smtClean="0"/>
              <a:t>evidence that </a:t>
            </a:r>
            <a:r>
              <a:rPr lang="en-US" sz="3600" dirty="0"/>
              <a:t>genetic influence and viral pathogenesis may be involved.</a:t>
            </a:r>
          </a:p>
          <a:p>
            <a:pPr>
              <a:buFont typeface="Wingdings" panose="05000000000000000000" pitchFamily="2" charset="2"/>
              <a:buChar char="q"/>
            </a:pPr>
            <a:r>
              <a:rPr lang="en-US" sz="3600" dirty="0"/>
              <a:t>Very high levels of radiation — People exposed to very high levels of radiation are much more likely than others to develop leukemia. Medical treatment that uses radiation can be another source of high-level exposure.</a:t>
            </a:r>
          </a:p>
        </p:txBody>
      </p:sp>
    </p:spTree>
    <p:extLst>
      <p:ext uri="{BB962C8B-B14F-4D97-AF65-F5344CB8AC3E}">
        <p14:creationId xmlns:p14="http://schemas.microsoft.com/office/powerpoint/2010/main" val="3666908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The cause of Hodgkin’s disease is </a:t>
            </a:r>
            <a:r>
              <a:rPr lang="en-US" sz="3200" dirty="0" smtClean="0"/>
              <a:t>unknown, but </a:t>
            </a:r>
            <a:r>
              <a:rPr lang="en-US" sz="3200" dirty="0"/>
              <a:t>a viral etiology is suspected. F</a:t>
            </a:r>
            <a:r>
              <a:rPr lang="en-US" sz="3200" dirty="0" smtClean="0"/>
              <a:t>ragments </a:t>
            </a:r>
            <a:r>
              <a:rPr lang="en-US" sz="3200" dirty="0"/>
              <a:t>of the </a:t>
            </a:r>
            <a:r>
              <a:rPr lang="en-US" sz="3200" dirty="0" smtClean="0"/>
              <a:t>Epstein-Barr </a:t>
            </a:r>
            <a:r>
              <a:rPr lang="en-US" sz="3200" dirty="0"/>
              <a:t>virus have been found in 40% to 50% of patients; this </a:t>
            </a:r>
            <a:r>
              <a:rPr lang="en-US" sz="3200" dirty="0" smtClean="0"/>
              <a:t>occurs more </a:t>
            </a:r>
            <a:r>
              <a:rPr lang="en-US" sz="3200" dirty="0"/>
              <a:t>commonly in the younger patient </a:t>
            </a:r>
            <a:r>
              <a:rPr lang="en-US" sz="3200" dirty="0" smtClean="0"/>
              <a:t>population.</a:t>
            </a:r>
            <a:endParaRPr lang="en-US" sz="3200" dirty="0"/>
          </a:p>
          <a:p>
            <a:pPr>
              <a:buFont typeface="Wingdings" panose="05000000000000000000" pitchFamily="2" charset="2"/>
              <a:buChar char="q"/>
            </a:pPr>
            <a:r>
              <a:rPr lang="en-US" sz="3200" dirty="0"/>
              <a:t>There is a familial pattern associated with Hodgkin’s disease: </a:t>
            </a:r>
            <a:r>
              <a:rPr lang="en-US" sz="3200" dirty="0" smtClean="0"/>
              <a:t>first degree</a:t>
            </a:r>
            <a:r>
              <a:rPr lang="en-US" sz="3200" dirty="0"/>
              <a:t> </a:t>
            </a:r>
            <a:r>
              <a:rPr lang="en-US" sz="3200" dirty="0" smtClean="0"/>
              <a:t>relatives </a:t>
            </a:r>
            <a:r>
              <a:rPr lang="en-US" sz="3200" dirty="0"/>
              <a:t>have a higher-than-normal frequency of the </a:t>
            </a:r>
            <a:r>
              <a:rPr lang="en-US" sz="3200" dirty="0" smtClean="0"/>
              <a:t>disease. There </a:t>
            </a:r>
            <a:r>
              <a:rPr lang="en-US" sz="3200" dirty="0"/>
              <a:t>is no increased incidence documented for </a:t>
            </a:r>
            <a:r>
              <a:rPr lang="en-US" sz="3200" dirty="0" smtClean="0"/>
              <a:t>non-blood relatives </a:t>
            </a:r>
            <a:r>
              <a:rPr lang="en-US" sz="3200" dirty="0"/>
              <a:t>(</a:t>
            </a:r>
            <a:r>
              <a:rPr lang="en-US" sz="3200" dirty="0" smtClean="0"/>
              <a:t>e.g</a:t>
            </a:r>
            <a:r>
              <a:rPr lang="en-US" sz="3200" dirty="0"/>
              <a:t>.</a:t>
            </a:r>
            <a:r>
              <a:rPr lang="en-US" sz="3200" dirty="0" smtClean="0"/>
              <a:t> </a:t>
            </a:r>
            <a:r>
              <a:rPr lang="en-US" sz="3200" dirty="0"/>
              <a:t>spouses).</a:t>
            </a:r>
          </a:p>
        </p:txBody>
      </p:sp>
    </p:spTree>
    <p:extLst>
      <p:ext uri="{BB962C8B-B14F-4D97-AF65-F5344CB8AC3E}">
        <p14:creationId xmlns:p14="http://schemas.microsoft.com/office/powerpoint/2010/main" val="387001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a:xfrm>
            <a:off x="1097280" y="1845734"/>
            <a:ext cx="10058400" cy="4207336"/>
          </a:xfrm>
        </p:spPr>
        <p:txBody>
          <a:bodyPr>
            <a:noAutofit/>
          </a:bodyPr>
          <a:lstStyle/>
          <a:p>
            <a:pPr>
              <a:buFont typeface="Wingdings" panose="05000000000000000000" pitchFamily="2" charset="2"/>
              <a:buChar char="§"/>
            </a:pPr>
            <a:r>
              <a:rPr lang="en-US" sz="2800" dirty="0"/>
              <a:t>Hodgkin’s disease usually begins as a painless enlargement of </a:t>
            </a:r>
            <a:r>
              <a:rPr lang="en-US" sz="2800" dirty="0" smtClean="0"/>
              <a:t>one or </a:t>
            </a:r>
            <a:r>
              <a:rPr lang="en-US" sz="2800" dirty="0"/>
              <a:t>more lymph nodes on one side of the neck. The </a:t>
            </a:r>
            <a:r>
              <a:rPr lang="en-US" sz="2800" dirty="0" smtClean="0"/>
              <a:t>individual nodes </a:t>
            </a:r>
            <a:r>
              <a:rPr lang="en-US" sz="2800" dirty="0"/>
              <a:t>are painless and firm but not hard. The most common </a:t>
            </a:r>
            <a:r>
              <a:rPr lang="en-US" sz="2800" dirty="0" smtClean="0"/>
              <a:t>sites for </a:t>
            </a:r>
            <a:r>
              <a:rPr lang="en-US" sz="2800" dirty="0"/>
              <a:t>lymphadenopathy are the cervical, supraclavicular, and </a:t>
            </a:r>
            <a:r>
              <a:rPr lang="en-US" sz="2800" dirty="0" smtClean="0"/>
              <a:t>mediastinal nodes</a:t>
            </a:r>
            <a:r>
              <a:rPr lang="en-US" sz="2800" dirty="0"/>
              <a:t>; involvement of the iliac or inguinal nodes or </a:t>
            </a:r>
            <a:r>
              <a:rPr lang="en-US" sz="2800" dirty="0" smtClean="0"/>
              <a:t>spleen is </a:t>
            </a:r>
            <a:r>
              <a:rPr lang="en-US" sz="2800" dirty="0"/>
              <a:t>much less common. </a:t>
            </a:r>
            <a:endParaRPr lang="en-US" sz="2800" dirty="0" smtClean="0"/>
          </a:p>
          <a:p>
            <a:pPr>
              <a:buFont typeface="Wingdings" panose="05000000000000000000" pitchFamily="2" charset="2"/>
              <a:buChar char="§"/>
            </a:pPr>
            <a:r>
              <a:rPr lang="en-US" sz="2800" dirty="0" smtClean="0"/>
              <a:t>A </a:t>
            </a:r>
            <a:r>
              <a:rPr lang="en-US" sz="2800" dirty="0"/>
              <a:t>mediastinal mass may be seen on </a:t>
            </a:r>
            <a:r>
              <a:rPr lang="en-US" sz="2800" dirty="0" smtClean="0"/>
              <a:t>chest x-ray</a:t>
            </a:r>
            <a:r>
              <a:rPr lang="en-US" sz="2800" dirty="0"/>
              <a:t>; occasionally, the mass is large enough to compress the </a:t>
            </a:r>
            <a:r>
              <a:rPr lang="en-US" sz="2800" dirty="0" smtClean="0"/>
              <a:t>trachea and </a:t>
            </a:r>
            <a:r>
              <a:rPr lang="en-US" sz="2800" dirty="0"/>
              <a:t>cause dyspnea. </a:t>
            </a:r>
            <a:endParaRPr lang="en-US" sz="2800" dirty="0" smtClean="0"/>
          </a:p>
          <a:p>
            <a:pPr>
              <a:buFont typeface="Wingdings" panose="05000000000000000000" pitchFamily="2" charset="2"/>
              <a:buChar char="§"/>
            </a:pPr>
            <a:r>
              <a:rPr lang="en-US" sz="2800" dirty="0"/>
              <a:t>Pruritus is common; it can be extremely distressing, and the cause is unknown. </a:t>
            </a:r>
          </a:p>
          <a:p>
            <a:pPr>
              <a:buFont typeface="Wingdings" panose="05000000000000000000" pitchFamily="2" charset="2"/>
              <a:buChar char="§"/>
            </a:pPr>
            <a:endParaRPr lang="en-US" sz="2800" dirty="0" smtClean="0"/>
          </a:p>
        </p:txBody>
      </p:sp>
    </p:spTree>
    <p:extLst>
      <p:ext uri="{BB962C8B-B14F-4D97-AF65-F5344CB8AC3E}">
        <p14:creationId xmlns:p14="http://schemas.microsoft.com/office/powerpoint/2010/main" val="182690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Hodgkin Lymphoma</a:t>
            </a:r>
            <a:endParaRPr lang="en-US" dirty="0"/>
          </a:p>
        </p:txBody>
      </p:sp>
      <p:pic>
        <p:nvPicPr>
          <p:cNvPr id="4" name="Picture 2" descr="hodgold2"/>
          <p:cNvPicPr>
            <a:picLocks noGrp="1" noChangeAspect="1" noChangeArrowheads="1"/>
          </p:cNvPicPr>
          <p:nvPr>
            <p:ph idx="1"/>
          </p:nvPr>
        </p:nvPicPr>
        <p:blipFill>
          <a:blip r:embed="rId2" cstate="print"/>
          <a:srcRect/>
          <a:stretch>
            <a:fillRect/>
          </a:stretch>
        </p:blipFill>
        <p:spPr bwMode="auto">
          <a:xfrm>
            <a:off x="3427730" y="1892300"/>
            <a:ext cx="5397500" cy="4292599"/>
          </a:xfrm>
          <a:prstGeom prst="rect">
            <a:avLst/>
          </a:prstGeom>
          <a:noFill/>
        </p:spPr>
      </p:pic>
    </p:spTree>
    <p:extLst>
      <p:ext uri="{BB962C8B-B14F-4D97-AF65-F5344CB8AC3E}">
        <p14:creationId xmlns:p14="http://schemas.microsoft.com/office/powerpoint/2010/main" val="4079781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800" dirty="0" smtClean="0"/>
              <a:t>Approximately </a:t>
            </a:r>
            <a:r>
              <a:rPr lang="en-US" sz="2800" dirty="0"/>
              <a:t>20% of patients experience brief but severe pain after drinking alcohol. The pain is usually at the site of the Hodgkin’s disease</a:t>
            </a:r>
            <a:r>
              <a:rPr lang="en-US" sz="2800" dirty="0" smtClean="0"/>
              <a:t>.</a:t>
            </a:r>
          </a:p>
          <a:p>
            <a:pPr>
              <a:buFont typeface="Wingdings" panose="05000000000000000000" pitchFamily="2" charset="2"/>
              <a:buChar char="§"/>
            </a:pPr>
            <a:r>
              <a:rPr lang="en-US" sz="2800" dirty="0"/>
              <a:t>All organs are vulnerable to invasion by Hodgkin’s disease. The symptoms result from compression of organs by the tumor, such as cough and pulmonary effusion (from pulmonary infiltrates), jaundice (from hepatic involvement or bile duct obstruction), abdominal pain (from splenomegaly or retroperitoneal adenopathy), or bone pain (from skeletal involvement). </a:t>
            </a:r>
          </a:p>
          <a:p>
            <a:pPr>
              <a:buFont typeface="Wingdings" panose="05000000000000000000" pitchFamily="2" charset="2"/>
              <a:buChar char="§"/>
            </a:pPr>
            <a:endParaRPr lang="en-US" sz="2800" dirty="0" smtClean="0"/>
          </a:p>
          <a:p>
            <a:endParaRPr lang="en-US" sz="2800" dirty="0"/>
          </a:p>
        </p:txBody>
      </p:sp>
    </p:spTree>
    <p:extLst>
      <p:ext uri="{BB962C8B-B14F-4D97-AF65-F5344CB8AC3E}">
        <p14:creationId xmlns:p14="http://schemas.microsoft.com/office/powerpoint/2010/main" val="2556877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3600" dirty="0" smtClean="0"/>
              <a:t>A </a:t>
            </a:r>
            <a:r>
              <a:rPr lang="en-US" sz="3600" dirty="0"/>
              <a:t>cluster of constitutional symptoms has </a:t>
            </a:r>
            <a:r>
              <a:rPr lang="en-US" sz="3600" dirty="0" smtClean="0"/>
              <a:t>important prognostic </a:t>
            </a:r>
            <a:r>
              <a:rPr lang="en-US" sz="3600" dirty="0"/>
              <a:t>implications. Referred to as “B symptoms,” they </a:t>
            </a:r>
            <a:r>
              <a:rPr lang="en-US" sz="3600" dirty="0" smtClean="0"/>
              <a:t>include fever </a:t>
            </a:r>
            <a:r>
              <a:rPr lang="en-US" sz="3600" dirty="0"/>
              <a:t>(without chills), drenching sweats (particularly at night), </a:t>
            </a:r>
            <a:r>
              <a:rPr lang="en-US" sz="3600" dirty="0" smtClean="0"/>
              <a:t>and unintentional </a:t>
            </a:r>
            <a:r>
              <a:rPr lang="en-US" sz="3600" dirty="0"/>
              <a:t>weight loss of more than 10%. “B symptoms” </a:t>
            </a:r>
            <a:r>
              <a:rPr lang="en-US" sz="3600" dirty="0" smtClean="0"/>
              <a:t>are found </a:t>
            </a:r>
            <a:r>
              <a:rPr lang="en-US" sz="3600" dirty="0"/>
              <a:t>in 40% of patients and are more common in </a:t>
            </a:r>
            <a:r>
              <a:rPr lang="en-US" sz="3600" dirty="0" smtClean="0"/>
              <a:t>advanced disease.</a:t>
            </a:r>
          </a:p>
          <a:p>
            <a:pPr>
              <a:buFont typeface="Wingdings" panose="05000000000000000000" pitchFamily="2" charset="2"/>
              <a:buChar char="§"/>
            </a:pPr>
            <a:r>
              <a:rPr lang="en-US" sz="3600" dirty="0"/>
              <a:t>Herpes zoster infections are common. </a:t>
            </a:r>
          </a:p>
          <a:p>
            <a:pPr>
              <a:buFont typeface="Wingdings" panose="05000000000000000000" pitchFamily="2" charset="2"/>
              <a:buChar char="§"/>
            </a:pPr>
            <a:endParaRPr lang="en-US" sz="3600" dirty="0"/>
          </a:p>
        </p:txBody>
      </p:sp>
    </p:spTree>
    <p:extLst>
      <p:ext uri="{BB962C8B-B14F-4D97-AF65-F5344CB8AC3E}">
        <p14:creationId xmlns:p14="http://schemas.microsoft.com/office/powerpoint/2010/main" val="1620446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1097280" y="1832855"/>
            <a:ext cx="10058400" cy="4023360"/>
          </a:xfrm>
        </p:spPr>
        <p:txBody>
          <a:bodyPr>
            <a:normAutofit/>
          </a:bodyPr>
          <a:lstStyle/>
          <a:p>
            <a:pPr>
              <a:buFont typeface="Wingdings" panose="05000000000000000000" pitchFamily="2" charset="2"/>
              <a:buChar char="§"/>
            </a:pPr>
            <a:r>
              <a:rPr lang="en-US" sz="3200" dirty="0" smtClean="0"/>
              <a:t>A </a:t>
            </a:r>
            <a:r>
              <a:rPr lang="en-US" sz="3200" dirty="0"/>
              <a:t>mild anemia is the most common hematologic finding. </a:t>
            </a:r>
            <a:r>
              <a:rPr lang="en-US" sz="3200" dirty="0" smtClean="0"/>
              <a:t>The WBC </a:t>
            </a:r>
            <a:r>
              <a:rPr lang="en-US" sz="3200" dirty="0"/>
              <a:t>count may be elevated or decreased. The platelet count </a:t>
            </a:r>
            <a:r>
              <a:rPr lang="en-US" sz="3200" dirty="0" smtClean="0"/>
              <a:t>is typically </a:t>
            </a:r>
            <a:r>
              <a:rPr lang="en-US" sz="3200" dirty="0"/>
              <a:t>normal, unless the tumor has invaded the bone </a:t>
            </a:r>
            <a:r>
              <a:rPr lang="en-US" sz="3200" dirty="0" smtClean="0"/>
              <a:t>marrow, suppressing </a:t>
            </a:r>
            <a:r>
              <a:rPr lang="en-US" sz="3200" dirty="0"/>
              <a:t>hematopoiesis. </a:t>
            </a:r>
            <a:endParaRPr lang="en-US" sz="3200" dirty="0" smtClean="0"/>
          </a:p>
          <a:p>
            <a:pPr>
              <a:buFont typeface="Wingdings" panose="05000000000000000000" pitchFamily="2" charset="2"/>
              <a:buChar char="§"/>
            </a:pPr>
            <a:r>
              <a:rPr lang="en-US" sz="3200" dirty="0" smtClean="0"/>
              <a:t>Patients </a:t>
            </a:r>
            <a:r>
              <a:rPr lang="en-US" sz="3200" dirty="0"/>
              <a:t>with Hodgkin’s disease have </a:t>
            </a:r>
            <a:r>
              <a:rPr lang="en-US" sz="3200" dirty="0" smtClean="0"/>
              <a:t>impaired cellular </a:t>
            </a:r>
            <a:r>
              <a:rPr lang="en-US" sz="3200" dirty="0"/>
              <a:t>immunity, as evidenced by an absent or </a:t>
            </a:r>
            <a:r>
              <a:rPr lang="en-US" sz="3200" dirty="0" smtClean="0"/>
              <a:t>decreased reaction </a:t>
            </a:r>
            <a:r>
              <a:rPr lang="en-US" sz="3200" dirty="0"/>
              <a:t>to skin sensitivity tests (</a:t>
            </a:r>
            <a:r>
              <a:rPr lang="en-US" sz="3200" dirty="0" smtClean="0"/>
              <a:t>e.g</a:t>
            </a:r>
            <a:r>
              <a:rPr lang="en-US" sz="3200" dirty="0"/>
              <a:t>.</a:t>
            </a:r>
            <a:r>
              <a:rPr lang="en-US" sz="3200" dirty="0" smtClean="0"/>
              <a:t> </a:t>
            </a:r>
            <a:r>
              <a:rPr lang="en-US" sz="3200" i="1" dirty="0"/>
              <a:t>Candida, </a:t>
            </a:r>
            <a:r>
              <a:rPr lang="en-US" sz="3200" dirty="0"/>
              <a:t>mumps).</a:t>
            </a:r>
          </a:p>
        </p:txBody>
      </p:sp>
    </p:spTree>
    <p:extLst>
      <p:ext uri="{BB962C8B-B14F-4D97-AF65-F5344CB8AC3E}">
        <p14:creationId xmlns:p14="http://schemas.microsoft.com/office/powerpoint/2010/main" val="2637001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200" dirty="0" smtClean="0"/>
              <a:t>History taking. During </a:t>
            </a:r>
            <a:r>
              <a:rPr lang="en-US" sz="3200" dirty="0"/>
              <a:t>the health history, the nurse should assess for any “</a:t>
            </a:r>
            <a:r>
              <a:rPr lang="en-US" sz="3200" dirty="0" smtClean="0"/>
              <a:t>B symptoms</a:t>
            </a:r>
            <a:r>
              <a:rPr lang="en-US" sz="3200" dirty="0"/>
              <a:t>.” </a:t>
            </a:r>
            <a:endParaRPr lang="en-US" sz="3200" dirty="0" smtClean="0"/>
          </a:p>
          <a:p>
            <a:pPr>
              <a:buFont typeface="Wingdings" panose="05000000000000000000" pitchFamily="2" charset="2"/>
              <a:buChar char="q"/>
            </a:pPr>
            <a:r>
              <a:rPr lang="en-US" sz="3200" dirty="0" smtClean="0"/>
              <a:t>Physical examination. It </a:t>
            </a:r>
            <a:r>
              <a:rPr lang="en-US" sz="3200" dirty="0"/>
              <a:t>requires a careful, </a:t>
            </a:r>
            <a:r>
              <a:rPr lang="en-US" sz="3200" dirty="0" smtClean="0"/>
              <a:t>systematic evaluation </a:t>
            </a:r>
            <a:r>
              <a:rPr lang="en-US" sz="3200" dirty="0"/>
              <a:t>of the lymph node chains, as well as the size of the </a:t>
            </a:r>
            <a:r>
              <a:rPr lang="en-US" sz="3200" dirty="0" smtClean="0"/>
              <a:t>spleen and </a:t>
            </a:r>
            <a:r>
              <a:rPr lang="en-US" sz="3200" dirty="0"/>
              <a:t>liver</a:t>
            </a:r>
            <a:r>
              <a:rPr lang="en-US" sz="3200" dirty="0" smtClean="0"/>
              <a:t>.</a:t>
            </a:r>
          </a:p>
          <a:p>
            <a:pPr>
              <a:buFont typeface="Wingdings" panose="05000000000000000000" pitchFamily="2" charset="2"/>
              <a:buChar char="q"/>
            </a:pPr>
            <a:r>
              <a:rPr lang="en-US" sz="3200" dirty="0" smtClean="0"/>
              <a:t> </a:t>
            </a:r>
            <a:r>
              <a:rPr lang="en-US" sz="3200" dirty="0"/>
              <a:t>A chest x-ray and a CT scan of the chest, abdomen, </a:t>
            </a:r>
            <a:r>
              <a:rPr lang="en-US" sz="3200" dirty="0" smtClean="0"/>
              <a:t>and pelvis </a:t>
            </a:r>
            <a:r>
              <a:rPr lang="en-US" sz="3200" dirty="0"/>
              <a:t>are crucial to identify the extent of lymphadenopathy </a:t>
            </a:r>
            <a:r>
              <a:rPr lang="en-US" sz="3200" dirty="0" smtClean="0"/>
              <a:t>within these </a:t>
            </a:r>
            <a:r>
              <a:rPr lang="en-US" sz="3200" dirty="0"/>
              <a:t>regions. </a:t>
            </a:r>
            <a:endParaRPr lang="en-US" sz="3200" dirty="0" smtClean="0"/>
          </a:p>
        </p:txBody>
      </p:sp>
    </p:spTree>
    <p:extLst>
      <p:ext uri="{BB962C8B-B14F-4D97-AF65-F5344CB8AC3E}">
        <p14:creationId xmlns:p14="http://schemas.microsoft.com/office/powerpoint/2010/main" val="832237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600" dirty="0"/>
              <a:t>Laboratory tests include CBC, platelet count, ESR and liver and renal function studies</a:t>
            </a:r>
            <a:r>
              <a:rPr lang="en-US" sz="3600" dirty="0" smtClean="0"/>
              <a:t>.</a:t>
            </a:r>
          </a:p>
          <a:p>
            <a:pPr>
              <a:buFont typeface="Wingdings" panose="05000000000000000000" pitchFamily="2" charset="2"/>
              <a:buChar char="q"/>
            </a:pPr>
            <a:r>
              <a:rPr lang="en-US" sz="3600" dirty="0" smtClean="0"/>
              <a:t>A </a:t>
            </a:r>
            <a:r>
              <a:rPr lang="en-US" sz="3600" dirty="0"/>
              <a:t>bone marrow biopsy is </a:t>
            </a:r>
            <a:r>
              <a:rPr lang="en-US" sz="3600" dirty="0" smtClean="0"/>
              <a:t>performed if </a:t>
            </a:r>
            <a:r>
              <a:rPr lang="en-US" sz="3600" dirty="0"/>
              <a:t>there are signs of marrow </a:t>
            </a:r>
            <a:r>
              <a:rPr lang="en-US" sz="3600" dirty="0" smtClean="0"/>
              <a:t>involvement.</a:t>
            </a:r>
          </a:p>
          <a:p>
            <a:pPr>
              <a:buFont typeface="Wingdings" panose="05000000000000000000" pitchFamily="2" charset="2"/>
              <a:buChar char="q"/>
            </a:pPr>
            <a:r>
              <a:rPr lang="en-US" sz="3600" dirty="0" smtClean="0"/>
              <a:t>Bone </a:t>
            </a:r>
            <a:r>
              <a:rPr lang="en-US" sz="3600" dirty="0"/>
              <a:t>scans may </a:t>
            </a:r>
            <a:r>
              <a:rPr lang="en-US" sz="3600" dirty="0" smtClean="0"/>
              <a:t>be performed </a:t>
            </a:r>
            <a:r>
              <a:rPr lang="en-US" sz="3600" dirty="0"/>
              <a:t>to identify any involvement in these areas</a:t>
            </a:r>
            <a:r>
              <a:rPr lang="en-US" sz="3600" dirty="0" smtClean="0"/>
              <a:t>.</a:t>
            </a:r>
          </a:p>
          <a:p>
            <a:r>
              <a:rPr lang="en-US" sz="3600" b="1" dirty="0"/>
              <a:t>NOTE: </a:t>
            </a:r>
            <a:r>
              <a:rPr lang="en-US" sz="3600" dirty="0"/>
              <a:t>The diagnosis is made by means of an excisional lymph node biopsy and the finding of the Reed-Sternberg cell.</a:t>
            </a:r>
          </a:p>
          <a:p>
            <a:endParaRPr lang="en-US" sz="3600" dirty="0"/>
          </a:p>
        </p:txBody>
      </p:sp>
    </p:spTree>
    <p:extLst>
      <p:ext uri="{BB962C8B-B14F-4D97-AF65-F5344CB8AC3E}">
        <p14:creationId xmlns:p14="http://schemas.microsoft.com/office/powerpoint/2010/main" val="1717246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Treatment is determined primarily by the stage </a:t>
            </a:r>
            <a:r>
              <a:rPr lang="en-US" sz="2800" dirty="0" smtClean="0"/>
              <a:t>of the </a:t>
            </a:r>
            <a:r>
              <a:rPr lang="en-US" sz="2800" dirty="0"/>
              <a:t>disease, not the histologic </a:t>
            </a:r>
            <a:r>
              <a:rPr lang="en-US" sz="2800" dirty="0" smtClean="0"/>
              <a:t>type.</a:t>
            </a:r>
          </a:p>
          <a:p>
            <a:pPr>
              <a:buFont typeface="Wingdings" panose="05000000000000000000" pitchFamily="2" charset="2"/>
              <a:buChar char="Ø"/>
            </a:pPr>
            <a:r>
              <a:rPr lang="en-US" sz="2800" dirty="0" smtClean="0"/>
              <a:t>Traditionally, early Hodgkin’s disease was treated </a:t>
            </a:r>
            <a:r>
              <a:rPr lang="en-US" sz="2800" dirty="0"/>
              <a:t>by a staging laparotomy followed by radiation therapy. </a:t>
            </a:r>
            <a:endParaRPr lang="en-US" sz="2800" dirty="0" smtClean="0"/>
          </a:p>
          <a:p>
            <a:pPr>
              <a:buFont typeface="Wingdings" panose="05000000000000000000" pitchFamily="2" charset="2"/>
              <a:buChar char="Ø"/>
            </a:pPr>
            <a:r>
              <a:rPr lang="en-US" sz="2800" dirty="0" smtClean="0"/>
              <a:t>Recent data </a:t>
            </a:r>
            <a:r>
              <a:rPr lang="en-US" sz="2800" dirty="0"/>
              <a:t>show improved results and decreased complications </a:t>
            </a:r>
            <a:r>
              <a:rPr lang="en-US" sz="2800" dirty="0" smtClean="0"/>
              <a:t>with a </a:t>
            </a:r>
            <a:r>
              <a:rPr lang="en-US" sz="2800" dirty="0"/>
              <a:t>short course (2 to 4 months) of chemotherapy followed by </a:t>
            </a:r>
            <a:r>
              <a:rPr lang="en-US" sz="2800" dirty="0" smtClean="0"/>
              <a:t>radiation therapy </a:t>
            </a:r>
            <a:r>
              <a:rPr lang="en-US" sz="2800" dirty="0"/>
              <a:t>in certain subsets of early-stage disease (IA and IIA</a:t>
            </a:r>
            <a:r>
              <a:rPr lang="en-US" sz="2800" dirty="0" smtClean="0"/>
              <a:t>); patients </a:t>
            </a:r>
            <a:r>
              <a:rPr lang="en-US" sz="2800" dirty="0"/>
              <a:t>with early-stage disease and good prognostic features </a:t>
            </a:r>
            <a:r>
              <a:rPr lang="en-US" sz="2800" dirty="0" smtClean="0"/>
              <a:t>may receive </a:t>
            </a:r>
            <a:r>
              <a:rPr lang="en-US" sz="2800" dirty="0"/>
              <a:t>radiation therapy </a:t>
            </a:r>
            <a:r>
              <a:rPr lang="en-US" sz="2800" dirty="0" smtClean="0"/>
              <a:t>alone.</a:t>
            </a:r>
          </a:p>
        </p:txBody>
      </p:sp>
    </p:spTree>
    <p:extLst>
      <p:ext uri="{BB962C8B-B14F-4D97-AF65-F5344CB8AC3E}">
        <p14:creationId xmlns:p14="http://schemas.microsoft.com/office/powerpoint/2010/main" val="774597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smtClean="0"/>
              <a:t>Combination chemotherapy</a:t>
            </a:r>
            <a:r>
              <a:rPr lang="en-US" sz="2800" dirty="0"/>
              <a:t>, for example with doxorubicin (Adriamycin</a:t>
            </a:r>
            <a:r>
              <a:rPr lang="en-US" sz="2800" dirty="0" smtClean="0"/>
              <a:t>), </a:t>
            </a:r>
            <a:r>
              <a:rPr lang="da-DK" sz="2800" dirty="0" smtClean="0"/>
              <a:t>bleomycin </a:t>
            </a:r>
            <a:r>
              <a:rPr lang="da-DK" sz="2800" dirty="0"/>
              <a:t>(Blenoxane), vinblastine (Velban), and </a:t>
            </a:r>
            <a:r>
              <a:rPr lang="da-DK" sz="2800" dirty="0" smtClean="0"/>
              <a:t>dacarbazine </a:t>
            </a:r>
            <a:r>
              <a:rPr lang="en-US" sz="2800" dirty="0" smtClean="0"/>
              <a:t>(DTIC</a:t>
            </a:r>
            <a:r>
              <a:rPr lang="en-US" sz="2800" dirty="0"/>
              <a:t>), referred to as ABVD, is now the standard treatment </a:t>
            </a:r>
            <a:r>
              <a:rPr lang="en-US" sz="2800" dirty="0" smtClean="0"/>
              <a:t>for more </a:t>
            </a:r>
            <a:r>
              <a:rPr lang="en-US" sz="2800" dirty="0"/>
              <a:t>advanced disease (stages III and IV and all B stages).</a:t>
            </a:r>
          </a:p>
          <a:p>
            <a:pPr>
              <a:buFont typeface="Wingdings" panose="05000000000000000000" pitchFamily="2" charset="2"/>
              <a:buChar char="Ø"/>
            </a:pPr>
            <a:r>
              <a:rPr lang="en-US" sz="2800" dirty="0" smtClean="0"/>
              <a:t>Even </a:t>
            </a:r>
            <a:r>
              <a:rPr lang="en-US" sz="2800" dirty="0"/>
              <a:t>when Hodgkin’s disease does recur, the use of high </a:t>
            </a:r>
            <a:r>
              <a:rPr lang="en-US" sz="2800" dirty="0" smtClean="0"/>
              <a:t>doses of </a:t>
            </a:r>
            <a:r>
              <a:rPr lang="en-US" sz="2800" dirty="0"/>
              <a:t>chemotherapeutic agents, followed by autologous </a:t>
            </a:r>
            <a:r>
              <a:rPr lang="en-US" sz="2800" dirty="0" smtClean="0"/>
              <a:t>bone marrow transplantation (BMT)or peripheral stem cell </a:t>
            </a:r>
            <a:r>
              <a:rPr lang="en-US" sz="2800" dirty="0"/>
              <a:t>transplantation (PBSCT), can be very effective in </a:t>
            </a:r>
            <a:r>
              <a:rPr lang="en-US" sz="2800" dirty="0" smtClean="0"/>
              <a:t>controlling the </a:t>
            </a:r>
            <a:r>
              <a:rPr lang="en-US" sz="2800" dirty="0"/>
              <a:t>disease and extending survival time.</a:t>
            </a:r>
          </a:p>
        </p:txBody>
      </p:sp>
    </p:spTree>
    <p:extLst>
      <p:ext uri="{BB962C8B-B14F-4D97-AF65-F5344CB8AC3E}">
        <p14:creationId xmlns:p14="http://schemas.microsoft.com/office/powerpoint/2010/main" val="209476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Chemotherapy — Cancer patients treated with certain cancer-fighting drugs sometimes later develop leukemia. For example, drugs known as alkylating agents are associated with the development of leukemia many years later.</a:t>
            </a:r>
          </a:p>
          <a:p>
            <a:pPr>
              <a:buFont typeface="Wingdings" panose="05000000000000000000" pitchFamily="2" charset="2"/>
              <a:buChar char="q"/>
            </a:pPr>
            <a:r>
              <a:rPr lang="en-US" sz="2800" dirty="0" smtClean="0"/>
              <a:t>Smoking</a:t>
            </a:r>
            <a:r>
              <a:rPr lang="en-US" sz="2800" dirty="0"/>
              <a:t>— Tobacco products are the single, major avoidable cause of cancer</a:t>
            </a:r>
            <a:r>
              <a:rPr lang="en-US" sz="2800" dirty="0" smtClean="0"/>
              <a:t>.</a:t>
            </a:r>
          </a:p>
          <a:p>
            <a:pPr>
              <a:buFont typeface="Wingdings" panose="05000000000000000000" pitchFamily="2" charset="2"/>
              <a:buChar char="q"/>
            </a:pPr>
            <a:r>
              <a:rPr lang="en-US" sz="2800" dirty="0"/>
              <a:t>Down syndrome and certain other genetic diseases — Some diseases caused by abnormal chromosomes may increase the risk of leukemia.</a:t>
            </a:r>
          </a:p>
          <a:p>
            <a:pPr>
              <a:buFont typeface="Wingdings" panose="05000000000000000000" pitchFamily="2" charset="2"/>
              <a:buChar char="q"/>
            </a:pPr>
            <a:endParaRPr lang="en-US" sz="2800" dirty="0"/>
          </a:p>
        </p:txBody>
      </p:sp>
    </p:spTree>
    <p:extLst>
      <p:ext uri="{BB962C8B-B14F-4D97-AF65-F5344CB8AC3E}">
        <p14:creationId xmlns:p14="http://schemas.microsoft.com/office/powerpoint/2010/main" val="3584776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Complications </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v"/>
            </a:pPr>
            <a:r>
              <a:rPr lang="en-US" sz="2800" dirty="0"/>
              <a:t>Short term: </a:t>
            </a:r>
            <a:r>
              <a:rPr lang="en-US" sz="2800" dirty="0" smtClean="0"/>
              <a:t>Hair </a:t>
            </a:r>
            <a:r>
              <a:rPr lang="en-US" sz="2800" dirty="0"/>
              <a:t>loss, vomiting, fatigue, </a:t>
            </a:r>
            <a:r>
              <a:rPr lang="en-US" sz="2800" dirty="0" smtClean="0"/>
              <a:t>anemia</a:t>
            </a:r>
            <a:r>
              <a:rPr lang="en-US" sz="2800" dirty="0"/>
              <a:t>, </a:t>
            </a:r>
            <a:r>
              <a:rPr lang="en-US" sz="2800" dirty="0" smtClean="0"/>
              <a:t>infection (chemotherapy </a:t>
            </a:r>
            <a:r>
              <a:rPr lang="en-US" sz="2800" dirty="0"/>
              <a:t>induced neutropenia).</a:t>
            </a:r>
          </a:p>
          <a:p>
            <a:pPr>
              <a:buFont typeface="Wingdings" pitchFamily="2" charset="2"/>
              <a:buChar char="v"/>
            </a:pPr>
            <a:r>
              <a:rPr lang="en-US" sz="2800" dirty="0" smtClean="0"/>
              <a:t>Long term:</a:t>
            </a:r>
            <a:endParaRPr lang="en-US" sz="2800" dirty="0"/>
          </a:p>
          <a:p>
            <a:pPr>
              <a:buFont typeface="Wingdings" panose="05000000000000000000" pitchFamily="2" charset="2"/>
              <a:buChar char="§"/>
            </a:pPr>
            <a:r>
              <a:rPr lang="en-US" sz="2800" dirty="0"/>
              <a:t>Radiotherapy: </a:t>
            </a:r>
            <a:r>
              <a:rPr lang="en-US" sz="2800" dirty="0" smtClean="0"/>
              <a:t> </a:t>
            </a:r>
            <a:r>
              <a:rPr lang="en-US" sz="2800" dirty="0"/>
              <a:t>E</a:t>
            </a:r>
            <a:r>
              <a:rPr lang="en-US" sz="2800" dirty="0" smtClean="0"/>
              <a:t>lectric </a:t>
            </a:r>
            <a:r>
              <a:rPr lang="en-US" sz="2800" dirty="0" smtClean="0"/>
              <a:t>shock </a:t>
            </a:r>
            <a:r>
              <a:rPr lang="en-US" sz="2800" dirty="0"/>
              <a:t>like sensations down the neck and into the legs on flexion of the neck.</a:t>
            </a:r>
          </a:p>
          <a:p>
            <a:pPr>
              <a:buFont typeface="Wingdings" panose="05000000000000000000" pitchFamily="2" charset="2"/>
              <a:buChar char="§"/>
            </a:pPr>
            <a:r>
              <a:rPr lang="en-US" sz="2800" dirty="0"/>
              <a:t>Delayed pulmonary fibrosis and cardiac injuries. Accelerated coronary artery disease</a:t>
            </a:r>
            <a:r>
              <a:rPr lang="en-US" sz="2800" dirty="0" smtClean="0"/>
              <a:t>.</a:t>
            </a:r>
          </a:p>
          <a:p>
            <a:pPr>
              <a:buFont typeface="Wingdings" panose="05000000000000000000" pitchFamily="2" charset="2"/>
              <a:buChar char="§"/>
            </a:pPr>
            <a:r>
              <a:rPr lang="en-US" sz="2800" dirty="0"/>
              <a:t>Hypothyroidism.</a:t>
            </a:r>
          </a:p>
          <a:p>
            <a:pPr>
              <a:buFont typeface="Wingdings" panose="05000000000000000000" pitchFamily="2" charset="2"/>
              <a:buChar char="§"/>
            </a:pPr>
            <a:endParaRPr lang="en-US" sz="2800" dirty="0"/>
          </a:p>
          <a:p>
            <a:endParaRPr lang="en-US" sz="2800" dirty="0"/>
          </a:p>
        </p:txBody>
      </p:sp>
    </p:spTree>
    <p:extLst>
      <p:ext uri="{BB962C8B-B14F-4D97-AF65-F5344CB8AC3E}">
        <p14:creationId xmlns:p14="http://schemas.microsoft.com/office/powerpoint/2010/main" val="639156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smtClean="0"/>
              <a:t>Chemotherapy</a:t>
            </a:r>
            <a:r>
              <a:rPr lang="en-US" sz="2800" dirty="0"/>
              <a:t>: treatment related leukemia, infertility, aseptic bone necrosis</a:t>
            </a:r>
            <a:r>
              <a:rPr lang="en-US" sz="2800" dirty="0" smtClean="0"/>
              <a:t>.</a:t>
            </a:r>
            <a:endParaRPr lang="en-GB" sz="2800" dirty="0" smtClean="0"/>
          </a:p>
          <a:p>
            <a:pPr>
              <a:buFont typeface="Wingdings" panose="05000000000000000000" pitchFamily="2" charset="2"/>
              <a:buChar char="§"/>
            </a:pPr>
            <a:r>
              <a:rPr lang="en-GB" sz="2800" dirty="0" smtClean="0"/>
              <a:t>Infertility</a:t>
            </a:r>
            <a:endParaRPr lang="en-GB" sz="2800" dirty="0"/>
          </a:p>
          <a:p>
            <a:pPr lvl="1"/>
            <a:r>
              <a:rPr lang="en-GB" sz="2800" dirty="0"/>
              <a:t>sperm banking should be discussed</a:t>
            </a:r>
          </a:p>
          <a:p>
            <a:pPr lvl="1"/>
            <a:r>
              <a:rPr lang="en-GB" sz="2800" dirty="0" smtClean="0"/>
              <a:t>Premature </a:t>
            </a:r>
            <a:r>
              <a:rPr lang="en-GB" sz="2800" dirty="0"/>
              <a:t>menopause</a:t>
            </a:r>
          </a:p>
          <a:p>
            <a:pPr>
              <a:buFont typeface="Wingdings" panose="05000000000000000000" pitchFamily="2" charset="2"/>
              <a:buChar char="§"/>
            </a:pPr>
            <a:r>
              <a:rPr lang="en-GB" sz="2800" dirty="0" smtClean="0"/>
              <a:t>Secondary </a:t>
            </a:r>
            <a:r>
              <a:rPr lang="en-GB" sz="2800" dirty="0"/>
              <a:t>malignancy</a:t>
            </a:r>
          </a:p>
          <a:p>
            <a:pPr lvl="1"/>
            <a:r>
              <a:rPr lang="en-GB" sz="2800" dirty="0" smtClean="0"/>
              <a:t>Skin</a:t>
            </a:r>
            <a:r>
              <a:rPr lang="en-GB" sz="2800" dirty="0"/>
              <a:t>, AML, </a:t>
            </a:r>
            <a:r>
              <a:rPr lang="en-GB" sz="2800" dirty="0" smtClean="0"/>
              <a:t>lung, </a:t>
            </a:r>
            <a:r>
              <a:rPr lang="en-GB" sz="2800" dirty="0"/>
              <a:t>NHL, thyroid, breast</a:t>
            </a:r>
            <a:r>
              <a:rPr lang="en-GB" sz="2800" dirty="0" smtClean="0"/>
              <a:t>.</a:t>
            </a:r>
            <a:endParaRPr lang="en-GB" sz="2800" dirty="0"/>
          </a:p>
          <a:p>
            <a:pPr>
              <a:buFont typeface="Wingdings" panose="05000000000000000000" pitchFamily="2" charset="2"/>
              <a:buChar char="§"/>
            </a:pPr>
            <a:r>
              <a:rPr lang="en-GB" sz="2800" dirty="0" smtClean="0"/>
              <a:t>Cardiac </a:t>
            </a:r>
            <a:r>
              <a:rPr lang="en-GB" sz="2800" dirty="0"/>
              <a:t>disease</a:t>
            </a:r>
          </a:p>
          <a:p>
            <a:endParaRPr lang="en-US" sz="2800" dirty="0"/>
          </a:p>
        </p:txBody>
      </p:sp>
    </p:spTree>
    <p:extLst>
      <p:ext uri="{BB962C8B-B14F-4D97-AF65-F5344CB8AC3E}">
        <p14:creationId xmlns:p14="http://schemas.microsoft.com/office/powerpoint/2010/main" val="1792963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9482"/>
            <a:ext cx="10058400" cy="1450757"/>
          </a:xfrm>
        </p:spPr>
        <p:txBody>
          <a:bodyPr/>
          <a:lstStyle/>
          <a:p>
            <a:r>
              <a:rPr lang="en-US" dirty="0" smtClean="0">
                <a:solidFill>
                  <a:srgbClr val="C00000"/>
                </a:solidFill>
              </a:rPr>
              <a:t>NON HODGKIN’S LYMPHOMAS (NHLs)</a:t>
            </a:r>
            <a:endParaRPr lang="en-US" dirty="0">
              <a:solidFill>
                <a:srgbClr val="C0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3238500" y="1905000"/>
            <a:ext cx="4648200" cy="4330700"/>
          </a:xfrm>
          <a:prstGeom prst="ellipse">
            <a:avLst/>
          </a:prstGeom>
          <a:ln w="635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206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1097280" y="1845734"/>
            <a:ext cx="10058400" cy="4313766"/>
          </a:xfrm>
        </p:spPr>
        <p:txBody>
          <a:bodyPr>
            <a:noAutofit/>
          </a:bodyPr>
          <a:lstStyle/>
          <a:p>
            <a:pPr>
              <a:lnSpc>
                <a:spcPct val="95000"/>
              </a:lnSpc>
              <a:spcBef>
                <a:spcPct val="25000"/>
              </a:spcBef>
              <a:spcAft>
                <a:spcPct val="25000"/>
              </a:spcAft>
              <a:buFont typeface="Wingdings" panose="05000000000000000000" pitchFamily="2" charset="2"/>
              <a:buChar char="q"/>
            </a:pPr>
            <a:r>
              <a:rPr lang="en-US" altLang="en-US" sz="2400" dirty="0"/>
              <a:t>85% of </a:t>
            </a:r>
            <a:r>
              <a:rPr lang="en-US" altLang="en-US" sz="2400" dirty="0" smtClean="0"/>
              <a:t>lymphomas.</a:t>
            </a:r>
            <a:endParaRPr lang="en-US" altLang="en-US" sz="2400" dirty="0"/>
          </a:p>
          <a:p>
            <a:pPr>
              <a:lnSpc>
                <a:spcPct val="95000"/>
              </a:lnSpc>
              <a:spcBef>
                <a:spcPct val="25000"/>
              </a:spcBef>
              <a:spcAft>
                <a:spcPct val="25000"/>
              </a:spcAft>
              <a:buFont typeface="Wingdings" panose="05000000000000000000" pitchFamily="2" charset="2"/>
              <a:buChar char="q"/>
            </a:pPr>
            <a:r>
              <a:rPr lang="en-US" altLang="en-US" sz="2400" dirty="0"/>
              <a:t>6th major cause of cancer deaths </a:t>
            </a:r>
            <a:r>
              <a:rPr lang="en-US" altLang="en-US" sz="2400" dirty="0" smtClean="0"/>
              <a:t>yearly.</a:t>
            </a:r>
          </a:p>
          <a:p>
            <a:pPr>
              <a:lnSpc>
                <a:spcPct val="95000"/>
              </a:lnSpc>
              <a:spcBef>
                <a:spcPct val="25000"/>
              </a:spcBef>
              <a:spcAft>
                <a:spcPct val="25000"/>
              </a:spcAft>
              <a:buFont typeface="Wingdings" panose="05000000000000000000" pitchFamily="2" charset="2"/>
              <a:buChar char="q"/>
            </a:pPr>
            <a:r>
              <a:rPr lang="en-US" altLang="en-US" sz="2400" dirty="0" smtClean="0"/>
              <a:t>Heterogeneous </a:t>
            </a:r>
            <a:r>
              <a:rPr lang="en-US" altLang="en-US" sz="2400" dirty="0"/>
              <a:t>group of malignant diseases arising from lymphoid </a:t>
            </a:r>
            <a:r>
              <a:rPr lang="en-US" altLang="en-US" sz="2400" dirty="0" smtClean="0"/>
              <a:t>tissue:</a:t>
            </a:r>
            <a:endParaRPr lang="en-US" altLang="en-US" sz="2400" dirty="0"/>
          </a:p>
          <a:p>
            <a:pPr marL="819150" lvl="1" indent="-285750">
              <a:lnSpc>
                <a:spcPct val="95000"/>
              </a:lnSpc>
              <a:spcAft>
                <a:spcPct val="25000"/>
              </a:spcAft>
              <a:buSzPct val="75000"/>
              <a:buFont typeface="Wingdings" panose="05000000000000000000" pitchFamily="2" charset="2"/>
              <a:buChar char="§"/>
            </a:pPr>
            <a:r>
              <a:rPr lang="en-US" altLang="en-US" sz="2400" dirty="0" smtClean="0"/>
              <a:t>Lymph </a:t>
            </a:r>
            <a:r>
              <a:rPr lang="en-US" altLang="en-US" sz="2400" dirty="0"/>
              <a:t>nodes, spleen</a:t>
            </a:r>
          </a:p>
          <a:p>
            <a:pPr>
              <a:lnSpc>
                <a:spcPct val="95000"/>
              </a:lnSpc>
              <a:spcBef>
                <a:spcPct val="25000"/>
              </a:spcBef>
              <a:spcAft>
                <a:spcPct val="25000"/>
              </a:spcAft>
              <a:buFont typeface="Wingdings" panose="05000000000000000000" pitchFamily="2" charset="2"/>
              <a:buChar char="q"/>
            </a:pPr>
            <a:r>
              <a:rPr lang="en-US" altLang="en-US" sz="2400" dirty="0"/>
              <a:t>Various immune cell types</a:t>
            </a:r>
          </a:p>
          <a:p>
            <a:pPr marL="819150" lvl="1" indent="-285750">
              <a:lnSpc>
                <a:spcPct val="95000"/>
              </a:lnSpc>
              <a:spcAft>
                <a:spcPct val="25000"/>
              </a:spcAft>
              <a:buSzPct val="75000"/>
              <a:buFont typeface="Wingdings" panose="05000000000000000000" pitchFamily="2" charset="2"/>
              <a:buChar char="§"/>
            </a:pPr>
            <a:r>
              <a:rPr lang="en-US" altLang="en-US" sz="2400" dirty="0" smtClean="0"/>
              <a:t>Principally </a:t>
            </a:r>
            <a:r>
              <a:rPr lang="en-US" altLang="en-US" sz="2400" dirty="0"/>
              <a:t>B-cells derivation (&gt;85%)</a:t>
            </a:r>
          </a:p>
          <a:p>
            <a:pPr marL="819150" lvl="1" indent="-285750">
              <a:lnSpc>
                <a:spcPct val="95000"/>
              </a:lnSpc>
              <a:spcAft>
                <a:spcPct val="25000"/>
              </a:spcAft>
              <a:buSzPct val="75000"/>
              <a:buFont typeface="Wingdings" panose="05000000000000000000" pitchFamily="2" charset="2"/>
              <a:buChar char="§"/>
            </a:pPr>
            <a:r>
              <a:rPr lang="en-US" altLang="en-US" sz="2400" dirty="0"/>
              <a:t>T-cells derivation</a:t>
            </a:r>
          </a:p>
          <a:p>
            <a:pPr marL="819150" lvl="1" indent="-285750">
              <a:lnSpc>
                <a:spcPct val="95000"/>
              </a:lnSpc>
              <a:spcAft>
                <a:spcPct val="25000"/>
              </a:spcAft>
              <a:buSzPct val="75000"/>
              <a:buFont typeface="Wingdings" panose="05000000000000000000" pitchFamily="2" charset="2"/>
              <a:buChar char="§"/>
            </a:pPr>
            <a:r>
              <a:rPr lang="en-US" altLang="en-US" sz="2400" dirty="0" err="1" smtClean="0"/>
              <a:t>Histiocytes</a:t>
            </a:r>
            <a:r>
              <a:rPr lang="en-US" altLang="en-US" sz="2400" dirty="0" smtClean="0"/>
              <a:t> </a:t>
            </a:r>
            <a:r>
              <a:rPr lang="en-US" altLang="en-US" sz="2400" dirty="0"/>
              <a:t>(very rarely)</a:t>
            </a:r>
          </a:p>
          <a:p>
            <a:pPr marL="819150" lvl="1" indent="-285750">
              <a:lnSpc>
                <a:spcPct val="95000"/>
              </a:lnSpc>
              <a:spcAft>
                <a:spcPct val="25000"/>
              </a:spcAft>
              <a:buSzPct val="75000"/>
              <a:buFont typeface="Wingdings" panose="05000000000000000000" pitchFamily="2" charset="2"/>
              <a:buChar char="§"/>
            </a:pPr>
            <a:r>
              <a:rPr lang="en-US" altLang="en-US" sz="2400" dirty="0"/>
              <a:t>Various stages of differentiation and maturation</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628797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normAutofit/>
          </a:bodyPr>
          <a:lstStyle/>
          <a:p>
            <a:pPr algn="ctr"/>
            <a:endParaRPr lang="en-US" altLang="en-US" sz="4000" b="1" dirty="0" smtClean="0">
              <a:solidFill>
                <a:schemeClr val="tx1"/>
              </a:solidFill>
            </a:endParaRPr>
          </a:p>
          <a:p>
            <a:pPr marL="0" indent="0" algn="ctr">
              <a:buNone/>
            </a:pPr>
            <a:r>
              <a:rPr lang="en-US" altLang="en-US" sz="4000" b="1" dirty="0" smtClean="0">
                <a:solidFill>
                  <a:schemeClr val="tx1"/>
                </a:solidFill>
              </a:rPr>
              <a:t>A </a:t>
            </a:r>
            <a:r>
              <a:rPr lang="en-US" altLang="en-US" sz="4000" b="1" dirty="0">
                <a:solidFill>
                  <a:schemeClr val="tx1"/>
                </a:solidFill>
              </a:rPr>
              <a:t>heterogeneous group of B- and T-cell malignancies that are diverse in cellular origin, morphology, cytogenetic abnormalities, response to treatment, and </a:t>
            </a:r>
            <a:r>
              <a:rPr lang="en-US" altLang="en-US" sz="4000" b="1" dirty="0" smtClean="0">
                <a:solidFill>
                  <a:schemeClr val="tx1"/>
                </a:solidFill>
              </a:rPr>
              <a:t>prognosis.</a:t>
            </a:r>
            <a:endParaRPr lang="en-US" altLang="en-US" sz="4000" b="1" dirty="0">
              <a:solidFill>
                <a:schemeClr val="tx1"/>
              </a:solidFill>
            </a:endParaRPr>
          </a:p>
          <a:p>
            <a:pPr algn="ctr"/>
            <a:endParaRPr lang="en-US" sz="4000" dirty="0">
              <a:solidFill>
                <a:schemeClr val="tx1"/>
              </a:solidFill>
            </a:endParaRPr>
          </a:p>
        </p:txBody>
      </p:sp>
    </p:spTree>
    <p:extLst>
      <p:ext uri="{BB962C8B-B14F-4D97-AF65-F5344CB8AC3E}">
        <p14:creationId xmlns:p14="http://schemas.microsoft.com/office/powerpoint/2010/main" val="4290292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solidFill>
                  <a:schemeClr val="tx1"/>
                </a:solidFill>
              </a:rPr>
              <a:t>The non hodgkin’s lymphomas (NHLs) are a heterogeneous group of cancers that originate from the neoplastic growth of lymphoid tissue. As in CLL, the neoplastic cells are thought to arise from a single clone of lymphocytes; however, in NHL, the cells may vary morphologically. </a:t>
            </a:r>
          </a:p>
          <a:p>
            <a:pPr>
              <a:buFont typeface="Wingdings" panose="05000000000000000000" pitchFamily="2" charset="2"/>
              <a:buChar char="v"/>
            </a:pPr>
            <a:r>
              <a:rPr lang="en-US" sz="3200" dirty="0">
                <a:solidFill>
                  <a:schemeClr val="tx1"/>
                </a:solidFill>
              </a:rPr>
              <a:t>Most non hodgkin’s lymphomas involve malignant B lymphocytes; only 5% involve T lymphocytes.</a:t>
            </a:r>
          </a:p>
          <a:p>
            <a:endParaRPr lang="en-US" sz="3200" dirty="0"/>
          </a:p>
        </p:txBody>
      </p:sp>
    </p:spTree>
    <p:extLst>
      <p:ext uri="{BB962C8B-B14F-4D97-AF65-F5344CB8AC3E}">
        <p14:creationId xmlns:p14="http://schemas.microsoft.com/office/powerpoint/2010/main" val="2128512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3200" dirty="0"/>
              <a:t>In contrast to Hodgkin’s disease, the lymphoid tissues involved are largely infiltrated with malignant cells</a:t>
            </a:r>
            <a:r>
              <a:rPr lang="en-US" sz="3200" dirty="0" smtClean="0"/>
              <a:t>.</a:t>
            </a:r>
          </a:p>
          <a:p>
            <a:pPr>
              <a:buFont typeface="Wingdings" panose="05000000000000000000" pitchFamily="2" charset="2"/>
              <a:buChar char="v"/>
            </a:pPr>
            <a:r>
              <a:rPr lang="en-US" sz="3200" dirty="0" smtClean="0"/>
              <a:t>The spread of these malignant lymphoid </a:t>
            </a:r>
            <a:r>
              <a:rPr lang="en-US" sz="3200" dirty="0"/>
              <a:t>cells occurs unpredictably, and true </a:t>
            </a:r>
            <a:r>
              <a:rPr lang="en-US" sz="3200" dirty="0" smtClean="0"/>
              <a:t>localized disease </a:t>
            </a:r>
            <a:r>
              <a:rPr lang="en-US" sz="3200" dirty="0"/>
              <a:t>is uncommon. </a:t>
            </a:r>
            <a:endParaRPr lang="en-US" sz="3200" dirty="0" smtClean="0"/>
          </a:p>
          <a:p>
            <a:pPr>
              <a:buFont typeface="Wingdings" panose="05000000000000000000" pitchFamily="2" charset="2"/>
              <a:buChar char="v"/>
            </a:pPr>
            <a:r>
              <a:rPr lang="en-US" sz="3200" dirty="0" smtClean="0"/>
              <a:t>Lymph </a:t>
            </a:r>
            <a:r>
              <a:rPr lang="en-US" sz="3200" dirty="0"/>
              <a:t>nodes from multiple sites may </a:t>
            </a:r>
            <a:r>
              <a:rPr lang="en-US" sz="3200" dirty="0" smtClean="0"/>
              <a:t>be infiltrated</a:t>
            </a:r>
            <a:r>
              <a:rPr lang="en-US" sz="3200" dirty="0"/>
              <a:t>, as may sites outside the lymphoid system (</a:t>
            </a:r>
            <a:r>
              <a:rPr lang="en-US" sz="3200" dirty="0" smtClean="0"/>
              <a:t>extranodal</a:t>
            </a:r>
            <a:r>
              <a:rPr lang="en-US" sz="3200" dirty="0"/>
              <a:t> </a:t>
            </a:r>
            <a:r>
              <a:rPr lang="en-US" sz="3200" dirty="0" smtClean="0"/>
              <a:t>tissue</a:t>
            </a:r>
            <a:r>
              <a:rPr lang="en-US" sz="3200" dirty="0"/>
              <a:t>).</a:t>
            </a:r>
          </a:p>
        </p:txBody>
      </p:sp>
    </p:spTree>
    <p:extLst>
      <p:ext uri="{BB962C8B-B14F-4D97-AF65-F5344CB8AC3E}">
        <p14:creationId xmlns:p14="http://schemas.microsoft.com/office/powerpoint/2010/main" val="2447275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Staging of NHL</a:t>
            </a:r>
            <a:endParaRPr lang="en-US" dirty="0">
              <a:solidFill>
                <a:srgbClr val="C00000"/>
              </a:solidFill>
            </a:endParaRPr>
          </a:p>
        </p:txBody>
      </p:sp>
      <p:pic>
        <p:nvPicPr>
          <p:cNvPr id="4" name="Content Placeholder 3" descr="pres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1300" y="1905000"/>
            <a:ext cx="9423400" cy="4279900"/>
          </a:xfrm>
          <a:noFill/>
          <a:ln w="38100">
            <a:solidFill>
              <a:schemeClr val="tx1"/>
            </a:solidFill>
            <a:miter lim="800000"/>
            <a:headEnd/>
            <a:tailEnd/>
          </a:ln>
        </p:spPr>
      </p:pic>
    </p:spTree>
    <p:extLst>
      <p:ext uri="{BB962C8B-B14F-4D97-AF65-F5344CB8AC3E}">
        <p14:creationId xmlns:p14="http://schemas.microsoft.com/office/powerpoint/2010/main" val="3191735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Staging of NHL</a:t>
            </a:r>
          </a:p>
        </p:txBody>
      </p:sp>
      <p:pic>
        <p:nvPicPr>
          <p:cNvPr id="4" name="Content Placeholder 3" descr="stag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00" y="1892300"/>
            <a:ext cx="9232900" cy="4203700"/>
          </a:xfrm>
          <a:noFill/>
          <a:ln w="28575">
            <a:solidFill>
              <a:srgbClr val="000000"/>
            </a:solidFill>
            <a:miter lim="800000"/>
            <a:headEnd/>
            <a:tailEnd/>
          </a:ln>
        </p:spPr>
      </p:pic>
    </p:spTree>
    <p:extLst>
      <p:ext uri="{BB962C8B-B14F-4D97-AF65-F5344CB8AC3E}">
        <p14:creationId xmlns:p14="http://schemas.microsoft.com/office/powerpoint/2010/main" val="2210207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4000" dirty="0" smtClean="0">
                <a:solidFill>
                  <a:schemeClr val="tx1"/>
                </a:solidFill>
              </a:rPr>
              <a:t>Although no common etiologic factor has been identified, there is an increased incidence of </a:t>
            </a:r>
            <a:r>
              <a:rPr lang="en-US" sz="4000" dirty="0">
                <a:solidFill>
                  <a:schemeClr val="tx1"/>
                </a:solidFill>
              </a:rPr>
              <a:t>non hodgkin’s </a:t>
            </a:r>
            <a:r>
              <a:rPr lang="en-US" sz="4000" dirty="0" smtClean="0">
                <a:solidFill>
                  <a:schemeClr val="tx1"/>
                </a:solidFill>
              </a:rPr>
              <a:t>lymphoma in people with immunodeficiencies or autoimmune disorders, viral infections (including Epstein-Barr virus and HIV), or exposure to pesticides, solvents, or dyes.</a:t>
            </a:r>
            <a:endParaRPr lang="en-US" sz="4000" dirty="0">
              <a:solidFill>
                <a:schemeClr val="tx1"/>
              </a:solidFill>
            </a:endParaRPr>
          </a:p>
        </p:txBody>
      </p:sp>
    </p:spTree>
    <p:extLst>
      <p:ext uri="{BB962C8B-B14F-4D97-AF65-F5344CB8AC3E}">
        <p14:creationId xmlns:p14="http://schemas.microsoft.com/office/powerpoint/2010/main" val="136610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3200" dirty="0"/>
              <a:t>The common feature of the leukemias is an unregulated </a:t>
            </a:r>
            <a:r>
              <a:rPr lang="en-US" sz="3200" dirty="0" smtClean="0"/>
              <a:t>proliferation of </a:t>
            </a:r>
            <a:r>
              <a:rPr lang="en-US" sz="3200" dirty="0"/>
              <a:t>WBCs in the bone marrow. In acute forms (or </a:t>
            </a:r>
            <a:r>
              <a:rPr lang="en-US" sz="3200" dirty="0" smtClean="0"/>
              <a:t>late stages </a:t>
            </a:r>
            <a:r>
              <a:rPr lang="en-US" sz="3200" dirty="0"/>
              <a:t>of chronic forms), the proliferation of leukemic cells </a:t>
            </a:r>
            <a:r>
              <a:rPr lang="en-US" sz="3200" dirty="0" smtClean="0"/>
              <a:t>leaves little </a:t>
            </a:r>
            <a:r>
              <a:rPr lang="en-US" sz="3200" dirty="0"/>
              <a:t>room for normal cell production. </a:t>
            </a:r>
            <a:endParaRPr lang="en-US" sz="3200" dirty="0" smtClean="0"/>
          </a:p>
          <a:p>
            <a:pPr>
              <a:buFont typeface="Courier New" panose="02070309020205020404" pitchFamily="49" charset="0"/>
              <a:buChar char="o"/>
            </a:pPr>
            <a:r>
              <a:rPr lang="en-US" sz="3200" dirty="0" smtClean="0"/>
              <a:t>There </a:t>
            </a:r>
            <a:r>
              <a:rPr lang="en-US" sz="3200" dirty="0"/>
              <a:t>can also be a </a:t>
            </a:r>
            <a:r>
              <a:rPr lang="en-US" sz="3200" dirty="0" smtClean="0"/>
              <a:t>proliferation of </a:t>
            </a:r>
            <a:r>
              <a:rPr lang="en-US" sz="3200" dirty="0"/>
              <a:t>cells in the liver and spleen (</a:t>
            </a:r>
            <a:r>
              <a:rPr lang="en-US" sz="3200" dirty="0" smtClean="0"/>
              <a:t>extramedullary</a:t>
            </a:r>
            <a:r>
              <a:rPr lang="en-US" sz="3200" dirty="0"/>
              <a:t> </a:t>
            </a:r>
            <a:r>
              <a:rPr lang="en-US" sz="3200" dirty="0" smtClean="0"/>
              <a:t>hematopoiesis</a:t>
            </a:r>
            <a:r>
              <a:rPr lang="en-US" sz="3200" dirty="0"/>
              <a:t>). With acute forms, there can be infiltration </a:t>
            </a:r>
            <a:r>
              <a:rPr lang="en-US" sz="3200" dirty="0" smtClean="0"/>
              <a:t>of other </a:t>
            </a:r>
            <a:r>
              <a:rPr lang="en-US" sz="3200" dirty="0"/>
              <a:t>organs, such as the meninges, lymph nodes, gums, and skin.</a:t>
            </a:r>
          </a:p>
        </p:txBody>
      </p:sp>
    </p:spTree>
    <p:extLst>
      <p:ext uri="{BB962C8B-B14F-4D97-AF65-F5344CB8AC3E}">
        <p14:creationId xmlns:p14="http://schemas.microsoft.com/office/powerpoint/2010/main" val="1835409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a:t>With early-stage disease, or with the types that are </a:t>
            </a:r>
            <a:r>
              <a:rPr lang="en-US" sz="2800" dirty="0" smtClean="0"/>
              <a:t>considered more </a:t>
            </a:r>
            <a:r>
              <a:rPr lang="en-US" sz="2800" dirty="0"/>
              <a:t>indolent, symptoms may be virtually absent or </a:t>
            </a:r>
            <a:r>
              <a:rPr lang="en-US" sz="2800" dirty="0" smtClean="0"/>
              <a:t>very minor</a:t>
            </a:r>
            <a:r>
              <a:rPr lang="en-US" sz="2800" dirty="0"/>
              <a:t>, and the illness typically is not diagnosed until it </a:t>
            </a:r>
            <a:r>
              <a:rPr lang="en-US" sz="2800" dirty="0" smtClean="0"/>
              <a:t>progresses to </a:t>
            </a:r>
            <a:r>
              <a:rPr lang="en-US" sz="2800" dirty="0"/>
              <a:t>a later stage, when the patient is more symptomatic. </a:t>
            </a:r>
            <a:endParaRPr lang="en-US" sz="2800" dirty="0" smtClean="0"/>
          </a:p>
          <a:p>
            <a:pPr>
              <a:buFont typeface="Wingdings" panose="05000000000000000000" pitchFamily="2" charset="2"/>
              <a:buChar char="§"/>
            </a:pPr>
            <a:r>
              <a:rPr lang="en-US" sz="2800" dirty="0" smtClean="0"/>
              <a:t>At these stages </a:t>
            </a:r>
            <a:r>
              <a:rPr lang="en-US" sz="2800" dirty="0"/>
              <a:t>(III or IV), lymphadenopathy is noticeable. </a:t>
            </a:r>
            <a:endParaRPr lang="en-US" sz="2800" dirty="0" smtClean="0"/>
          </a:p>
          <a:p>
            <a:pPr>
              <a:buFont typeface="Wingdings" panose="05000000000000000000" pitchFamily="2" charset="2"/>
              <a:buChar char="§"/>
            </a:pPr>
            <a:r>
              <a:rPr lang="en-US" sz="2800" dirty="0" smtClean="0"/>
              <a:t>One </a:t>
            </a:r>
            <a:r>
              <a:rPr lang="en-US" sz="2800" dirty="0"/>
              <a:t>third of </a:t>
            </a:r>
            <a:r>
              <a:rPr lang="en-US" sz="2800" dirty="0" smtClean="0"/>
              <a:t>patients have </a:t>
            </a:r>
            <a:r>
              <a:rPr lang="en-US" sz="2800" dirty="0"/>
              <a:t>“B symptoms” (recurrent fever, drenching </a:t>
            </a:r>
            <a:r>
              <a:rPr lang="en-US" sz="2800" dirty="0" smtClean="0"/>
              <a:t>night sweats</a:t>
            </a:r>
            <a:r>
              <a:rPr lang="en-US" sz="2800" dirty="0"/>
              <a:t>, and unintentional weight loss of 10% or more).</a:t>
            </a:r>
          </a:p>
        </p:txBody>
      </p:sp>
    </p:spTree>
    <p:extLst>
      <p:ext uri="{BB962C8B-B14F-4D97-AF65-F5344CB8AC3E}">
        <p14:creationId xmlns:p14="http://schemas.microsoft.com/office/powerpoint/2010/main" val="3262540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The actual diagnosis of NHL is categorized into a highly </a:t>
            </a:r>
            <a:r>
              <a:rPr lang="en-US" sz="2800" dirty="0" smtClean="0"/>
              <a:t>complex classification </a:t>
            </a:r>
            <a:r>
              <a:rPr lang="en-US" sz="2800" dirty="0"/>
              <a:t>system based on histopathology, </a:t>
            </a:r>
            <a:r>
              <a:rPr lang="en-US" sz="2800" dirty="0" smtClean="0"/>
              <a:t>immunophenotyping and </a:t>
            </a:r>
            <a:r>
              <a:rPr lang="en-US" sz="2800" dirty="0"/>
              <a:t>cytogenetic analyses of the malignant cells. The </a:t>
            </a:r>
            <a:r>
              <a:rPr lang="en-US" sz="2800" dirty="0" smtClean="0"/>
              <a:t>specific histopathologic </a:t>
            </a:r>
            <a:r>
              <a:rPr lang="en-US" sz="2800" dirty="0"/>
              <a:t>type of the disease has important prognostic implications.</a:t>
            </a:r>
          </a:p>
          <a:p>
            <a:pPr>
              <a:buFont typeface="Wingdings" panose="05000000000000000000" pitchFamily="2" charset="2"/>
              <a:buChar char="q"/>
            </a:pPr>
            <a:r>
              <a:rPr lang="en-US" sz="2800" dirty="0"/>
              <a:t>Treatment also varies and is based on these features. </a:t>
            </a:r>
            <a:r>
              <a:rPr lang="en-US" sz="2800" dirty="0" smtClean="0"/>
              <a:t>Indolent (less </a:t>
            </a:r>
            <a:r>
              <a:rPr lang="en-US" sz="2800" dirty="0"/>
              <a:t>aggressive) types tend to have small cells and </a:t>
            </a:r>
            <a:r>
              <a:rPr lang="en-US" sz="2800" dirty="0" smtClean="0"/>
              <a:t>are distributed </a:t>
            </a:r>
            <a:r>
              <a:rPr lang="en-US" sz="2800" dirty="0"/>
              <a:t>in a follicular pattern. Aggressive types tend to </a:t>
            </a:r>
            <a:r>
              <a:rPr lang="en-US" sz="2800" dirty="0" smtClean="0"/>
              <a:t>have </a:t>
            </a:r>
            <a:r>
              <a:rPr lang="en-US" sz="2800" dirty="0"/>
              <a:t>large or immature cells distributed through the nodes in a </a:t>
            </a:r>
            <a:r>
              <a:rPr lang="en-US" sz="2800" dirty="0" smtClean="0"/>
              <a:t>diffuse pattern</a:t>
            </a:r>
            <a:r>
              <a:rPr lang="en-US" sz="2800" dirty="0"/>
              <a:t>.</a:t>
            </a:r>
          </a:p>
        </p:txBody>
      </p:sp>
    </p:spTree>
    <p:extLst>
      <p:ext uri="{BB962C8B-B14F-4D97-AF65-F5344CB8AC3E}">
        <p14:creationId xmlns:p14="http://schemas.microsoft.com/office/powerpoint/2010/main" val="2674984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Staging, also an important factor, is typically based on </a:t>
            </a:r>
            <a:r>
              <a:rPr lang="en-US" sz="3200" dirty="0" smtClean="0"/>
              <a:t>data obtained </a:t>
            </a:r>
            <a:r>
              <a:rPr lang="en-US" sz="3200" dirty="0"/>
              <a:t>from CT scans, bone marrow biopsies, and </a:t>
            </a:r>
            <a:r>
              <a:rPr lang="en-US" sz="3200" dirty="0" smtClean="0"/>
              <a:t>occasionally cerebrospinal </a:t>
            </a:r>
            <a:r>
              <a:rPr lang="en-US" sz="3200" dirty="0"/>
              <a:t>fluid analysis. </a:t>
            </a:r>
            <a:endParaRPr lang="en-US" sz="3200" dirty="0" smtClean="0"/>
          </a:p>
          <a:p>
            <a:pPr>
              <a:buFont typeface="Wingdings" panose="05000000000000000000" pitchFamily="2" charset="2"/>
              <a:buChar char="q"/>
            </a:pPr>
            <a:r>
              <a:rPr lang="en-US" sz="3200" dirty="0" smtClean="0"/>
              <a:t>The </a:t>
            </a:r>
            <a:r>
              <a:rPr lang="en-US" sz="3200" dirty="0"/>
              <a:t>stage is based on the site of </a:t>
            </a:r>
            <a:r>
              <a:rPr lang="en-US" sz="3200" dirty="0" smtClean="0"/>
              <a:t>disease and </a:t>
            </a:r>
            <a:r>
              <a:rPr lang="en-US" sz="3200" dirty="0"/>
              <a:t>its spread to other sites. For example, in stage I </a:t>
            </a:r>
            <a:r>
              <a:rPr lang="en-US" sz="3200" dirty="0" smtClean="0"/>
              <a:t>disease, only </a:t>
            </a:r>
            <a:r>
              <a:rPr lang="en-US" sz="3200" dirty="0"/>
              <a:t>one area of involvement is detected; thus, stage I disease </a:t>
            </a:r>
            <a:r>
              <a:rPr lang="en-US" sz="3200" dirty="0" smtClean="0"/>
              <a:t>is highly </a:t>
            </a:r>
            <a:r>
              <a:rPr lang="en-US" sz="3200" dirty="0"/>
              <a:t>localized and may respond well to localized therapy (</a:t>
            </a:r>
            <a:r>
              <a:rPr lang="en-US" sz="3200" dirty="0" smtClean="0"/>
              <a:t>e.g</a:t>
            </a:r>
            <a:r>
              <a:rPr lang="en-US" sz="3200" dirty="0"/>
              <a:t>.</a:t>
            </a:r>
            <a:r>
              <a:rPr lang="en-US" sz="3200" dirty="0" smtClean="0"/>
              <a:t> radiation therapy).</a:t>
            </a:r>
          </a:p>
        </p:txBody>
      </p:sp>
    </p:spTree>
    <p:extLst>
      <p:ext uri="{BB962C8B-B14F-4D97-AF65-F5344CB8AC3E}">
        <p14:creationId xmlns:p14="http://schemas.microsoft.com/office/powerpoint/2010/main" val="454108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In contrast, stage IV disease is detected in at least one extranodal site. Although low-grade lymphomas may not require treatment until the disease progresses to a later stage, historically they have also been relatively unresponsive to treatment in that most therapeutic modalities did not improve overall survival.</a:t>
            </a:r>
          </a:p>
          <a:p>
            <a:pPr>
              <a:buFont typeface="Wingdings" panose="05000000000000000000" pitchFamily="2" charset="2"/>
              <a:buChar char="q"/>
            </a:pPr>
            <a:r>
              <a:rPr lang="en-US" sz="2800" dirty="0"/>
              <a:t>More aggressive types of NHL (</a:t>
            </a:r>
            <a:r>
              <a:rPr lang="en-US" sz="2800" dirty="0" smtClean="0"/>
              <a:t>e.g. </a:t>
            </a:r>
            <a:r>
              <a:rPr lang="en-US" sz="2800" dirty="0"/>
              <a:t>lymphoblastic lymphoma, Burkitt’s lymphoma) require prompt initiation of chemotherapy; however, these types tend to be more responsive to treatment.</a:t>
            </a:r>
          </a:p>
          <a:p>
            <a:endParaRPr lang="en-US" sz="2800" dirty="0"/>
          </a:p>
        </p:txBody>
      </p:sp>
    </p:spTree>
    <p:extLst>
      <p:ext uri="{BB962C8B-B14F-4D97-AF65-F5344CB8AC3E}">
        <p14:creationId xmlns:p14="http://schemas.microsoft.com/office/powerpoint/2010/main" val="3525237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Treatment is based on the actual classification of disease, the </a:t>
            </a:r>
            <a:r>
              <a:rPr lang="en-US" sz="3200" dirty="0" smtClean="0"/>
              <a:t>stage of </a:t>
            </a:r>
            <a:r>
              <a:rPr lang="en-US" sz="3200" dirty="0"/>
              <a:t>disease, prior treatment (if any), and the patient’s ability to </a:t>
            </a:r>
            <a:r>
              <a:rPr lang="en-US" sz="3200" dirty="0" smtClean="0"/>
              <a:t>tolerate therapy</a:t>
            </a:r>
            <a:r>
              <a:rPr lang="en-US" sz="3200" dirty="0"/>
              <a:t>. </a:t>
            </a:r>
            <a:endParaRPr lang="en-US" sz="3200" dirty="0" smtClean="0"/>
          </a:p>
          <a:p>
            <a:pPr>
              <a:buFont typeface="Wingdings" panose="05000000000000000000" pitchFamily="2" charset="2"/>
              <a:buChar char="Ø"/>
            </a:pPr>
            <a:r>
              <a:rPr lang="en-US" sz="3200" dirty="0" smtClean="0"/>
              <a:t>If </a:t>
            </a:r>
            <a:r>
              <a:rPr lang="en-US" sz="3200" dirty="0"/>
              <a:t>the disease is not an aggressive form and is </a:t>
            </a:r>
            <a:r>
              <a:rPr lang="en-US" sz="3200" dirty="0" smtClean="0"/>
              <a:t>truly localized</a:t>
            </a:r>
            <a:r>
              <a:rPr lang="en-US" sz="3200" dirty="0"/>
              <a:t>, radiation alone may be the treatment of choice. </a:t>
            </a:r>
            <a:endParaRPr lang="en-US" sz="3200" dirty="0" smtClean="0"/>
          </a:p>
          <a:p>
            <a:pPr>
              <a:buFont typeface="Wingdings" panose="05000000000000000000" pitchFamily="2" charset="2"/>
              <a:buChar char="Ø"/>
            </a:pPr>
            <a:r>
              <a:rPr lang="en-US" sz="3200" dirty="0" smtClean="0"/>
              <a:t>With aggressive types of </a:t>
            </a:r>
            <a:r>
              <a:rPr lang="en-US" sz="3200" dirty="0">
                <a:solidFill>
                  <a:schemeClr val="tx1"/>
                </a:solidFill>
              </a:rPr>
              <a:t>non hodgkin’s </a:t>
            </a:r>
            <a:r>
              <a:rPr lang="en-US" sz="3200" dirty="0" smtClean="0">
                <a:solidFill>
                  <a:schemeClr val="tx1"/>
                </a:solidFill>
              </a:rPr>
              <a:t>lymphomas</a:t>
            </a:r>
            <a:r>
              <a:rPr lang="en-US" sz="3200" dirty="0" smtClean="0"/>
              <a:t>, aggressive combinations of chemotherapeutic agents are given even in early stages.</a:t>
            </a:r>
            <a:endParaRPr lang="en-US" sz="3200" dirty="0"/>
          </a:p>
        </p:txBody>
      </p:sp>
    </p:spTree>
    <p:extLst>
      <p:ext uri="{BB962C8B-B14F-4D97-AF65-F5344CB8AC3E}">
        <p14:creationId xmlns:p14="http://schemas.microsoft.com/office/powerpoint/2010/main" val="2972036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a:t>More </a:t>
            </a:r>
            <a:r>
              <a:rPr lang="en-US" sz="3200" dirty="0" smtClean="0"/>
              <a:t>intermediate forms </a:t>
            </a:r>
            <a:r>
              <a:rPr lang="en-US" sz="3200" dirty="0"/>
              <a:t>are commonly treated with combination chemotherapy </a:t>
            </a:r>
            <a:r>
              <a:rPr lang="en-US" sz="3200" dirty="0" smtClean="0"/>
              <a:t>and radiation </a:t>
            </a:r>
            <a:r>
              <a:rPr lang="en-US" sz="3200" dirty="0"/>
              <a:t>therapy for stage I and II disease. </a:t>
            </a:r>
            <a:endParaRPr lang="en-US" sz="3200" dirty="0" smtClean="0"/>
          </a:p>
          <a:p>
            <a:pPr>
              <a:buFont typeface="Wingdings" panose="05000000000000000000" pitchFamily="2" charset="2"/>
              <a:buChar char="Ø"/>
            </a:pPr>
            <a:r>
              <a:rPr lang="en-US" sz="3200" dirty="0" smtClean="0"/>
              <a:t>The </a:t>
            </a:r>
            <a:r>
              <a:rPr lang="en-US" sz="3200" dirty="0"/>
              <a:t>biologic </a:t>
            </a:r>
            <a:r>
              <a:rPr lang="en-US" sz="3200" dirty="0" smtClean="0"/>
              <a:t>agent interferon </a:t>
            </a:r>
            <a:r>
              <a:rPr lang="en-US" sz="3200" dirty="0"/>
              <a:t>has been approved for </a:t>
            </a:r>
            <a:r>
              <a:rPr lang="en-US" sz="3200" dirty="0" smtClean="0"/>
              <a:t>the treatment </a:t>
            </a:r>
            <a:r>
              <a:rPr lang="en-US" sz="3200" dirty="0"/>
              <a:t>of follicular </a:t>
            </a:r>
            <a:r>
              <a:rPr lang="en-US" sz="3200" dirty="0" smtClean="0"/>
              <a:t>low grade lymphomas</a:t>
            </a:r>
            <a:r>
              <a:rPr lang="en-US" sz="3200" dirty="0"/>
              <a:t>, and an antibody to CD20, rituximab (Rituxan</a:t>
            </a:r>
            <a:r>
              <a:rPr lang="en-US" sz="3200" dirty="0" smtClean="0"/>
              <a:t>), has </a:t>
            </a:r>
            <a:r>
              <a:rPr lang="en-US" sz="3200" dirty="0"/>
              <a:t>been effective in achieving partial responses in </a:t>
            </a:r>
            <a:r>
              <a:rPr lang="en-US" sz="3200" dirty="0" smtClean="0"/>
              <a:t>patients with </a:t>
            </a:r>
            <a:r>
              <a:rPr lang="en-US" sz="3200" dirty="0"/>
              <a:t>recurrent low-grade lymphoma.</a:t>
            </a:r>
          </a:p>
        </p:txBody>
      </p:sp>
    </p:spTree>
    <p:extLst>
      <p:ext uri="{BB962C8B-B14F-4D97-AF65-F5344CB8AC3E}">
        <p14:creationId xmlns:p14="http://schemas.microsoft.com/office/powerpoint/2010/main" val="2539552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a:t>Central nervous </a:t>
            </a:r>
            <a:r>
              <a:rPr lang="en-US" sz="3200" dirty="0" smtClean="0"/>
              <a:t>system involvement </a:t>
            </a:r>
            <a:r>
              <a:rPr lang="en-US" sz="3200" dirty="0"/>
              <a:t>is also common with some aggressive forms of </a:t>
            </a:r>
            <a:r>
              <a:rPr lang="en-US" sz="3200" dirty="0">
                <a:solidFill>
                  <a:schemeClr val="tx1"/>
                </a:solidFill>
              </a:rPr>
              <a:t>non hodgkin’s </a:t>
            </a:r>
            <a:r>
              <a:rPr lang="en-US" sz="3200" dirty="0" smtClean="0">
                <a:solidFill>
                  <a:schemeClr val="tx1"/>
                </a:solidFill>
              </a:rPr>
              <a:t>lymphoma</a:t>
            </a:r>
            <a:r>
              <a:rPr lang="en-US" sz="3200" dirty="0" smtClean="0"/>
              <a:t>; in </a:t>
            </a:r>
            <a:r>
              <a:rPr lang="en-US" sz="3200" dirty="0"/>
              <a:t>this situation, cranial radiation or intrathecal chemotherapy </a:t>
            </a:r>
            <a:r>
              <a:rPr lang="en-US" sz="3200" dirty="0" smtClean="0"/>
              <a:t>is used </a:t>
            </a:r>
            <a:r>
              <a:rPr lang="en-US" sz="3200" dirty="0"/>
              <a:t>in addition to systemic chemotherapy. </a:t>
            </a:r>
            <a:endParaRPr lang="en-US" sz="3200" dirty="0" smtClean="0"/>
          </a:p>
          <a:p>
            <a:pPr>
              <a:buFont typeface="Wingdings" panose="05000000000000000000" pitchFamily="2" charset="2"/>
              <a:buChar char="Ø"/>
            </a:pPr>
            <a:r>
              <a:rPr lang="en-US" sz="3200" dirty="0" smtClean="0"/>
              <a:t>Treatment </a:t>
            </a:r>
            <a:r>
              <a:rPr lang="en-US" sz="3200" dirty="0"/>
              <a:t>after </a:t>
            </a:r>
            <a:r>
              <a:rPr lang="en-US" sz="3200" dirty="0" smtClean="0"/>
              <a:t>relapse is </a:t>
            </a:r>
            <a:r>
              <a:rPr lang="en-US" sz="3200" dirty="0"/>
              <a:t>controversial. </a:t>
            </a:r>
            <a:endParaRPr lang="en-US" sz="3200" dirty="0" smtClean="0"/>
          </a:p>
          <a:p>
            <a:pPr>
              <a:buFont typeface="Wingdings" panose="05000000000000000000" pitchFamily="2" charset="2"/>
              <a:buChar char="Ø"/>
            </a:pPr>
            <a:r>
              <a:rPr lang="en-US" sz="3200" dirty="0" smtClean="0"/>
              <a:t>Bone marrow transplantation or peripheral blood stem cell transplantation may </a:t>
            </a:r>
            <a:r>
              <a:rPr lang="en-US" sz="3200" dirty="0"/>
              <a:t>be considered for </a:t>
            </a:r>
            <a:r>
              <a:rPr lang="en-US" sz="3200" dirty="0" smtClean="0"/>
              <a:t>patients younger </a:t>
            </a:r>
            <a:r>
              <a:rPr lang="en-US" sz="3200" dirty="0"/>
              <a:t>than 60 years of </a:t>
            </a:r>
            <a:r>
              <a:rPr lang="en-US" sz="3200" dirty="0" smtClean="0"/>
              <a:t>age.</a:t>
            </a:r>
            <a:endParaRPr lang="en-US" sz="3200" dirty="0"/>
          </a:p>
        </p:txBody>
      </p:sp>
    </p:spTree>
    <p:extLst>
      <p:ext uri="{BB962C8B-B14F-4D97-AF65-F5344CB8AC3E}">
        <p14:creationId xmlns:p14="http://schemas.microsoft.com/office/powerpoint/2010/main" val="373953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p:txBody>
          <a:bodyPr>
            <a:normAutofit/>
          </a:bodyPr>
          <a:lstStyle/>
          <a:p>
            <a:r>
              <a:rPr lang="en-US" sz="2800" i="1" dirty="0" smtClean="0">
                <a:solidFill>
                  <a:srgbClr val="00B050"/>
                </a:solidFill>
              </a:rPr>
              <a:t>Possible </a:t>
            </a:r>
            <a:r>
              <a:rPr lang="en-US" sz="2800" i="1" dirty="0">
                <a:solidFill>
                  <a:srgbClr val="00B050"/>
                </a:solidFill>
              </a:rPr>
              <a:t>n</a:t>
            </a:r>
            <a:r>
              <a:rPr lang="en-US" sz="2800" i="1" dirty="0" smtClean="0">
                <a:solidFill>
                  <a:srgbClr val="00B050"/>
                </a:solidFill>
              </a:rPr>
              <a:t>ursing diagnoses</a:t>
            </a:r>
          </a:p>
          <a:p>
            <a:r>
              <a:rPr lang="en-US" sz="2800" dirty="0" smtClean="0">
                <a:solidFill>
                  <a:srgbClr val="0070C0"/>
                </a:solidFill>
              </a:rPr>
              <a:t>1. Acute Pain  </a:t>
            </a:r>
            <a:r>
              <a:rPr lang="en-US" sz="2800" dirty="0">
                <a:solidFill>
                  <a:srgbClr val="0070C0"/>
                </a:solidFill>
              </a:rPr>
              <a:t>related to the injury of biological agents.</a:t>
            </a:r>
            <a:br>
              <a:rPr lang="en-US" sz="2800" dirty="0">
                <a:solidFill>
                  <a:srgbClr val="0070C0"/>
                </a:solidFill>
              </a:rPr>
            </a:br>
            <a:r>
              <a:rPr lang="en-US" sz="2800" dirty="0">
                <a:solidFill>
                  <a:srgbClr val="0070C0"/>
                </a:solidFill>
              </a:rPr>
              <a:t>2. Hyperthermia related to ineffective thermoregulation secondary to inflammation.</a:t>
            </a:r>
            <a:br>
              <a:rPr lang="en-US" sz="2800" dirty="0">
                <a:solidFill>
                  <a:srgbClr val="0070C0"/>
                </a:solidFill>
              </a:rPr>
            </a:br>
            <a:r>
              <a:rPr lang="en-US" sz="2800" dirty="0">
                <a:solidFill>
                  <a:srgbClr val="0070C0"/>
                </a:solidFill>
              </a:rPr>
              <a:t>3. Imbalanced Nutrition Less than Body Requirements related to nausea, vomiting.</a:t>
            </a:r>
            <a:br>
              <a:rPr lang="en-US" sz="2800" dirty="0">
                <a:solidFill>
                  <a:srgbClr val="0070C0"/>
                </a:solidFill>
              </a:rPr>
            </a:br>
            <a:r>
              <a:rPr lang="en-US" sz="2800" dirty="0">
                <a:solidFill>
                  <a:srgbClr val="0070C0"/>
                </a:solidFill>
              </a:rPr>
              <a:t>4. Knowledge Deficit related to lack of exposure to </a:t>
            </a:r>
            <a:r>
              <a:rPr lang="en-US" sz="2800" dirty="0" smtClean="0">
                <a:solidFill>
                  <a:srgbClr val="0070C0"/>
                </a:solidFill>
              </a:rPr>
              <a:t>information.</a:t>
            </a:r>
            <a:r>
              <a:rPr lang="en-US" sz="2800" dirty="0">
                <a:solidFill>
                  <a:srgbClr val="0070C0"/>
                </a:solidFill>
              </a:rPr>
              <a:t/>
            </a:r>
            <a:br>
              <a:rPr lang="en-US" sz="2800" dirty="0">
                <a:solidFill>
                  <a:srgbClr val="0070C0"/>
                </a:solidFill>
              </a:rPr>
            </a:br>
            <a:r>
              <a:rPr lang="en-US" sz="2800" dirty="0">
                <a:solidFill>
                  <a:srgbClr val="0070C0"/>
                </a:solidFill>
              </a:rPr>
              <a:t>5. Risk for Ineffective Airway Clearance related to enlarged lymph </a:t>
            </a:r>
            <a:r>
              <a:rPr lang="en-US" sz="2800" dirty="0" err="1" smtClean="0">
                <a:solidFill>
                  <a:srgbClr val="0070C0"/>
                </a:solidFill>
              </a:rPr>
              <a:t>medinal</a:t>
            </a:r>
            <a:r>
              <a:rPr lang="en-US" sz="2800" dirty="0" smtClean="0">
                <a:solidFill>
                  <a:srgbClr val="0070C0"/>
                </a:solidFill>
              </a:rPr>
              <a:t>/ </a:t>
            </a:r>
            <a:r>
              <a:rPr lang="en-US" sz="2800" dirty="0">
                <a:solidFill>
                  <a:srgbClr val="0070C0"/>
                </a:solidFill>
              </a:rPr>
              <a:t>airway edema.</a:t>
            </a:r>
          </a:p>
        </p:txBody>
      </p:sp>
    </p:spTree>
    <p:extLst>
      <p:ext uri="{BB962C8B-B14F-4D97-AF65-F5344CB8AC3E}">
        <p14:creationId xmlns:p14="http://schemas.microsoft.com/office/powerpoint/2010/main" val="3854961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2800" dirty="0" smtClean="0"/>
              <a:t>Most of the care for patients with Hodgkin’s disease or non </a:t>
            </a:r>
            <a:r>
              <a:rPr lang="en-US" sz="2800" dirty="0"/>
              <a:t>h</a:t>
            </a:r>
            <a:r>
              <a:rPr lang="en-US" sz="2800" dirty="0" smtClean="0"/>
              <a:t>odgkin’s lymphoma is performed in the outpatient setting.</a:t>
            </a:r>
          </a:p>
          <a:p>
            <a:pPr>
              <a:buFont typeface="Wingdings" panose="05000000000000000000" pitchFamily="2" charset="2"/>
              <a:buChar char="ü"/>
            </a:pPr>
            <a:r>
              <a:rPr lang="en-US" sz="2800" dirty="0" smtClean="0"/>
              <a:t>Manage pain by use of analgesics and distractors.</a:t>
            </a:r>
          </a:p>
          <a:p>
            <a:pPr>
              <a:buFont typeface="Wingdings" panose="05000000000000000000" pitchFamily="2" charset="2"/>
              <a:buChar char="ü"/>
            </a:pPr>
            <a:r>
              <a:rPr lang="en-US" sz="2800" dirty="0" smtClean="0"/>
              <a:t>Monitor the vital signs of the patient.</a:t>
            </a:r>
          </a:p>
          <a:p>
            <a:pPr>
              <a:buFont typeface="Wingdings" panose="05000000000000000000" pitchFamily="2" charset="2"/>
              <a:buChar char="ü"/>
            </a:pPr>
            <a:r>
              <a:rPr lang="en-US" sz="2800" dirty="0" smtClean="0"/>
              <a:t>Administer medications to the patient according to the treatment plan and inform the patient of the same.</a:t>
            </a:r>
          </a:p>
          <a:p>
            <a:pPr>
              <a:buFont typeface="Wingdings" panose="05000000000000000000" pitchFamily="2" charset="2"/>
              <a:buChar char="ü"/>
            </a:pPr>
            <a:r>
              <a:rPr lang="en-US" sz="2800" dirty="0"/>
              <a:t>Review the history of nutrition, including food preferences, give little but often frequent meals that are balanced and observe and record food intake.</a:t>
            </a:r>
          </a:p>
          <a:p>
            <a:pPr>
              <a:buFont typeface="Wingdings" panose="05000000000000000000" pitchFamily="2" charset="2"/>
              <a:buChar char="ü"/>
            </a:pPr>
            <a:endParaRPr lang="en-US" sz="2800" dirty="0" smtClean="0"/>
          </a:p>
        </p:txBody>
      </p:sp>
    </p:spTree>
    <p:extLst>
      <p:ext uri="{BB962C8B-B14F-4D97-AF65-F5344CB8AC3E}">
        <p14:creationId xmlns:p14="http://schemas.microsoft.com/office/powerpoint/2010/main" val="2900553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1097280" y="1845734"/>
            <a:ext cx="10058400" cy="4227520"/>
          </a:xfrm>
        </p:spPr>
        <p:txBody>
          <a:bodyPr>
            <a:noAutofit/>
          </a:bodyPr>
          <a:lstStyle/>
          <a:p>
            <a:pPr>
              <a:buFont typeface="Wingdings" panose="05000000000000000000" pitchFamily="2" charset="2"/>
              <a:buChar char="ü"/>
            </a:pPr>
            <a:r>
              <a:rPr lang="en-US" sz="2800" dirty="0" smtClean="0"/>
              <a:t>Manage hyperthermia by exposing the patient, </a:t>
            </a:r>
            <a:r>
              <a:rPr lang="en-US" sz="2800" dirty="0"/>
              <a:t>g</a:t>
            </a:r>
            <a:r>
              <a:rPr lang="en-US" sz="2800" dirty="0" smtClean="0"/>
              <a:t>ive </a:t>
            </a:r>
            <a:r>
              <a:rPr lang="en-US" sz="2800" dirty="0"/>
              <a:t>a warm compress on the forehead, axilla, abdomen and </a:t>
            </a:r>
            <a:r>
              <a:rPr lang="en-US" sz="2800" dirty="0" smtClean="0"/>
              <a:t>groin, </a:t>
            </a:r>
            <a:r>
              <a:rPr lang="en-US" sz="2800" dirty="0"/>
              <a:t>e</a:t>
            </a:r>
            <a:r>
              <a:rPr lang="en-US" sz="2800" dirty="0" smtClean="0"/>
              <a:t>ncourage </a:t>
            </a:r>
            <a:r>
              <a:rPr lang="en-US" sz="2800" dirty="0"/>
              <a:t>and provide </a:t>
            </a:r>
            <a:r>
              <a:rPr lang="en-US" sz="2800" dirty="0" smtClean="0"/>
              <a:t>fluids to drink </a:t>
            </a:r>
            <a:r>
              <a:rPr lang="en-US" sz="2800" dirty="0"/>
              <a:t>(in accordance with the needs of the client's body fluids</a:t>
            </a:r>
            <a:r>
              <a:rPr lang="en-US" sz="2800" dirty="0" smtClean="0"/>
              <a:t>). Also, </a:t>
            </a:r>
            <a:r>
              <a:rPr lang="en-US" sz="2800" dirty="0"/>
              <a:t>monitor the client's body temperature </a:t>
            </a:r>
            <a:r>
              <a:rPr lang="en-US" sz="2800" dirty="0" smtClean="0"/>
              <a:t>to </a:t>
            </a:r>
            <a:r>
              <a:rPr lang="en-US" sz="2800" dirty="0"/>
              <a:t>know the state of the client and </a:t>
            </a:r>
            <a:r>
              <a:rPr lang="en-US" sz="2800" dirty="0" smtClean="0"/>
              <a:t>intervene appropriately.</a:t>
            </a:r>
          </a:p>
          <a:p>
            <a:pPr>
              <a:buFont typeface="Wingdings" panose="05000000000000000000" pitchFamily="2" charset="2"/>
              <a:buChar char="ü"/>
            </a:pPr>
            <a:r>
              <a:rPr lang="en-US" sz="2800" dirty="0"/>
              <a:t>Monitor and manage potential complications that may occur e.g. infection, respiratory compromise due to mediastinal mass etc. </a:t>
            </a:r>
            <a:endParaRPr lang="en-US" sz="2800" dirty="0" smtClean="0"/>
          </a:p>
          <a:p>
            <a:pPr>
              <a:buFont typeface="Wingdings" panose="05000000000000000000" pitchFamily="2" charset="2"/>
              <a:buChar char="ü"/>
            </a:pPr>
            <a:r>
              <a:rPr lang="en-US" sz="2800" dirty="0"/>
              <a:t>Perform patient teaching. Patients need to be taught to minimize the risks for infection, to recognize signs of possible infection, and to contact the health care professional should such signs develop.</a:t>
            </a:r>
          </a:p>
          <a:p>
            <a:pPr marL="0" indent="0">
              <a:buNone/>
            </a:pPr>
            <a:r>
              <a:rPr lang="en-US" sz="2800" dirty="0"/>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236729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sz="half" idx="1"/>
          </p:nvPr>
        </p:nvSpPr>
        <p:spPr/>
        <p:txBody>
          <a:bodyPr>
            <a:noAutofit/>
          </a:bodyPr>
          <a:lstStyle/>
          <a:p>
            <a:pPr>
              <a:buFont typeface="Courier New" panose="02070309020205020404" pitchFamily="49" charset="0"/>
              <a:buChar char="o"/>
            </a:pPr>
            <a:r>
              <a:rPr lang="en-US" sz="3200" dirty="0"/>
              <a:t>Fever, chills, and other flu-like </a:t>
            </a:r>
            <a:r>
              <a:rPr lang="en-US" sz="3200" dirty="0" smtClean="0"/>
              <a:t>symptoms.</a:t>
            </a:r>
            <a:endParaRPr lang="en-US" sz="3200" dirty="0"/>
          </a:p>
          <a:p>
            <a:pPr fontAlgn="base">
              <a:buFont typeface="Courier New" panose="02070309020205020404" pitchFamily="49" charset="0"/>
              <a:buChar char="o"/>
            </a:pPr>
            <a:r>
              <a:rPr lang="en-US" sz="3200" dirty="0"/>
              <a:t>Frequent </a:t>
            </a:r>
            <a:r>
              <a:rPr lang="en-US" sz="3200" dirty="0" smtClean="0"/>
              <a:t>infections.</a:t>
            </a:r>
            <a:endParaRPr lang="en-US" sz="3200" dirty="0"/>
          </a:p>
          <a:p>
            <a:pPr fontAlgn="base">
              <a:buFont typeface="Courier New" panose="02070309020205020404" pitchFamily="49" charset="0"/>
              <a:buChar char="o"/>
            </a:pPr>
            <a:r>
              <a:rPr lang="en-US" sz="3200" dirty="0"/>
              <a:t>Loss of appetite and/or </a:t>
            </a:r>
            <a:r>
              <a:rPr lang="en-US" sz="3200" dirty="0" smtClean="0"/>
              <a:t>weight.</a:t>
            </a:r>
            <a:endParaRPr lang="en-US" sz="3200" dirty="0"/>
          </a:p>
          <a:p>
            <a:pPr fontAlgn="base">
              <a:buFont typeface="Courier New" panose="02070309020205020404" pitchFamily="49" charset="0"/>
              <a:buChar char="o"/>
            </a:pPr>
            <a:r>
              <a:rPr lang="en-US" sz="3200" dirty="0"/>
              <a:t>Swollen or tender lymph nodes, liver, or </a:t>
            </a:r>
            <a:r>
              <a:rPr lang="en-US" sz="3200" dirty="0" smtClean="0"/>
              <a:t>spleen.</a:t>
            </a:r>
            <a:endParaRPr lang="en-US" sz="3200" dirty="0"/>
          </a:p>
          <a:p>
            <a:endParaRPr lang="en-US" sz="3200" dirty="0"/>
          </a:p>
        </p:txBody>
      </p:sp>
      <p:sp>
        <p:nvSpPr>
          <p:cNvPr id="4" name="Content Placeholder 3"/>
          <p:cNvSpPr>
            <a:spLocks noGrp="1"/>
          </p:cNvSpPr>
          <p:nvPr>
            <p:ph sz="half" idx="2"/>
          </p:nvPr>
        </p:nvSpPr>
        <p:spPr/>
        <p:txBody>
          <a:bodyPr>
            <a:normAutofit fontScale="92500" lnSpcReduction="10000"/>
          </a:bodyPr>
          <a:lstStyle/>
          <a:p>
            <a:pPr fontAlgn="base">
              <a:buFont typeface="Courier New" panose="02070309020205020404" pitchFamily="49" charset="0"/>
              <a:buChar char="o"/>
            </a:pPr>
            <a:r>
              <a:rPr lang="en-US" sz="3200" dirty="0"/>
              <a:t>Easy bleeding or </a:t>
            </a:r>
            <a:r>
              <a:rPr lang="en-US" sz="3200" dirty="0" smtClean="0"/>
              <a:t>bruising.</a:t>
            </a:r>
          </a:p>
          <a:p>
            <a:pPr fontAlgn="base">
              <a:buFont typeface="Courier New" panose="02070309020205020404" pitchFamily="49" charset="0"/>
              <a:buChar char="o"/>
            </a:pPr>
            <a:r>
              <a:rPr lang="en-US" sz="3200" dirty="0" smtClean="0"/>
              <a:t>Weakness and fatigue.</a:t>
            </a:r>
            <a:endParaRPr lang="en-US" sz="3200" dirty="0"/>
          </a:p>
          <a:p>
            <a:pPr fontAlgn="base">
              <a:buFont typeface="Courier New" panose="02070309020205020404" pitchFamily="49" charset="0"/>
              <a:buChar char="o"/>
            </a:pPr>
            <a:r>
              <a:rPr lang="en-US" sz="3200" dirty="0"/>
              <a:t>Tiny red spots (called petechiae) under the </a:t>
            </a:r>
            <a:r>
              <a:rPr lang="en-US" sz="3200" dirty="0" smtClean="0"/>
              <a:t>skin.</a:t>
            </a:r>
            <a:endParaRPr lang="en-US" sz="3200" dirty="0"/>
          </a:p>
          <a:p>
            <a:pPr fontAlgn="base">
              <a:buFont typeface="Courier New" panose="02070309020205020404" pitchFamily="49" charset="0"/>
              <a:buChar char="o"/>
            </a:pPr>
            <a:r>
              <a:rPr lang="en-US" sz="3200" dirty="0"/>
              <a:t>Swollen or bleeding </a:t>
            </a:r>
            <a:r>
              <a:rPr lang="en-US" sz="3200" dirty="0" smtClean="0"/>
              <a:t>gums.</a:t>
            </a:r>
            <a:endParaRPr lang="en-US" sz="3200" dirty="0"/>
          </a:p>
          <a:p>
            <a:pPr fontAlgn="base">
              <a:buFont typeface="Courier New" panose="02070309020205020404" pitchFamily="49" charset="0"/>
              <a:buChar char="o"/>
            </a:pPr>
            <a:r>
              <a:rPr lang="en-US" sz="3200" dirty="0"/>
              <a:t>Sweating, especially at night; and/or</a:t>
            </a:r>
          </a:p>
          <a:p>
            <a:pPr fontAlgn="base">
              <a:buFont typeface="Courier New" panose="02070309020205020404" pitchFamily="49" charset="0"/>
              <a:buChar char="o"/>
            </a:pPr>
            <a:r>
              <a:rPr lang="en-US" sz="3200" dirty="0"/>
              <a:t>Bone or joint pain.</a:t>
            </a:r>
          </a:p>
          <a:p>
            <a:endParaRPr lang="en-US" sz="3200" dirty="0"/>
          </a:p>
        </p:txBody>
      </p:sp>
    </p:spTree>
    <p:extLst>
      <p:ext uri="{BB962C8B-B14F-4D97-AF65-F5344CB8AC3E}">
        <p14:creationId xmlns:p14="http://schemas.microsoft.com/office/powerpoint/2010/main" val="1104547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t>Prognosis varies </a:t>
            </a:r>
            <a:r>
              <a:rPr lang="en-US" sz="3600" dirty="0" smtClean="0"/>
              <a:t>greatly among </a:t>
            </a:r>
            <a:r>
              <a:rPr lang="en-US" sz="3600" dirty="0"/>
              <a:t>the various types of NHL. Long-term survival (more </a:t>
            </a:r>
            <a:r>
              <a:rPr lang="en-US" sz="3600" dirty="0" smtClean="0"/>
              <a:t>than 10 </a:t>
            </a:r>
            <a:r>
              <a:rPr lang="en-US" sz="3600" dirty="0"/>
              <a:t>years) is commonly achieved in low-grade, localized lymphomas.</a:t>
            </a:r>
          </a:p>
          <a:p>
            <a:pPr>
              <a:buFont typeface="Wingdings" panose="05000000000000000000" pitchFamily="2" charset="2"/>
              <a:buChar char="q"/>
            </a:pPr>
            <a:r>
              <a:rPr lang="en-US" sz="3600" dirty="0"/>
              <a:t>Even with aggressive disease forms, cure is possible in </a:t>
            </a:r>
            <a:r>
              <a:rPr lang="en-US" sz="3600" dirty="0" smtClean="0"/>
              <a:t>at least </a:t>
            </a:r>
            <a:r>
              <a:rPr lang="en-US" sz="3600" dirty="0"/>
              <a:t>one third of patients who receive aggressive treatment.</a:t>
            </a:r>
          </a:p>
        </p:txBody>
      </p:sp>
    </p:spTree>
    <p:extLst>
      <p:ext uri="{BB962C8B-B14F-4D97-AF65-F5344CB8AC3E}">
        <p14:creationId xmlns:p14="http://schemas.microsoft.com/office/powerpoint/2010/main" val="3243819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350000"/>
          </a:xfrm>
          <a:prstGeom prst="rect">
            <a:avLst/>
          </a:prstGeom>
        </p:spPr>
      </p:pic>
    </p:spTree>
    <p:extLst>
      <p:ext uri="{BB962C8B-B14F-4D97-AF65-F5344CB8AC3E}">
        <p14:creationId xmlns:p14="http://schemas.microsoft.com/office/powerpoint/2010/main" val="35381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600" dirty="0" smtClean="0"/>
              <a:t>Complete blood count </a:t>
            </a:r>
            <a:r>
              <a:rPr lang="en-US" sz="3600" dirty="0"/>
              <a:t>results show a decrease </a:t>
            </a:r>
            <a:r>
              <a:rPr lang="en-US" sz="3600" dirty="0" smtClean="0"/>
              <a:t>in both </a:t>
            </a:r>
            <a:r>
              <a:rPr lang="en-US" sz="3600" dirty="0"/>
              <a:t>erythrocytes and platelets. </a:t>
            </a:r>
            <a:endParaRPr lang="en-US" sz="3600" dirty="0" smtClean="0"/>
          </a:p>
          <a:p>
            <a:pPr>
              <a:buFont typeface="Wingdings" panose="05000000000000000000" pitchFamily="2" charset="2"/>
              <a:buChar char="q"/>
            </a:pPr>
            <a:r>
              <a:rPr lang="en-US" sz="3600" dirty="0" smtClean="0"/>
              <a:t>Although </a:t>
            </a:r>
            <a:r>
              <a:rPr lang="en-US" sz="3600" dirty="0"/>
              <a:t>the total </a:t>
            </a:r>
            <a:r>
              <a:rPr lang="en-US" sz="3600" dirty="0" smtClean="0"/>
              <a:t>leukocyte count </a:t>
            </a:r>
            <a:r>
              <a:rPr lang="en-US" sz="3600" dirty="0"/>
              <a:t>can be low, normal, or high, the percentage of normal </a:t>
            </a:r>
            <a:r>
              <a:rPr lang="en-US" sz="3600" dirty="0" smtClean="0"/>
              <a:t>cells is </a:t>
            </a:r>
            <a:r>
              <a:rPr lang="en-US" sz="3600" dirty="0"/>
              <a:t>usually vastly decreased</a:t>
            </a:r>
            <a:r>
              <a:rPr lang="en-US" sz="3600" dirty="0" smtClean="0"/>
              <a:t>.</a:t>
            </a:r>
          </a:p>
          <a:p>
            <a:pPr>
              <a:buFont typeface="Wingdings" panose="05000000000000000000" pitchFamily="2" charset="2"/>
              <a:buChar char="q"/>
            </a:pPr>
            <a:r>
              <a:rPr lang="en-US" sz="3600" dirty="0" smtClean="0"/>
              <a:t>A </a:t>
            </a:r>
            <a:r>
              <a:rPr lang="en-US" sz="3600" dirty="0"/>
              <a:t>bone marrow analysis shows an </a:t>
            </a:r>
            <a:r>
              <a:rPr lang="en-US" sz="3600" dirty="0" smtClean="0"/>
              <a:t>ex</a:t>
            </a:r>
            <a:r>
              <a:rPr lang="en-US" sz="3600" dirty="0"/>
              <a:t>cess of immature blast cells (more than 30%).</a:t>
            </a:r>
          </a:p>
        </p:txBody>
      </p:sp>
    </p:spTree>
    <p:extLst>
      <p:ext uri="{BB962C8B-B14F-4D97-AF65-F5344CB8AC3E}">
        <p14:creationId xmlns:p14="http://schemas.microsoft.com/office/powerpoint/2010/main" val="2594451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t>The leukemias are commonly classified according to </a:t>
            </a:r>
            <a:r>
              <a:rPr lang="en-US" sz="3600" dirty="0" smtClean="0"/>
              <a:t>the stem </a:t>
            </a:r>
            <a:r>
              <a:rPr lang="en-US" sz="3600" dirty="0"/>
              <a:t>cell line involved, either lymphoid or myeloid. </a:t>
            </a:r>
            <a:endParaRPr lang="en-US" sz="3600" dirty="0" smtClean="0"/>
          </a:p>
          <a:p>
            <a:pPr>
              <a:buFont typeface="Wingdings" panose="05000000000000000000" pitchFamily="2" charset="2"/>
              <a:buChar char="q"/>
            </a:pPr>
            <a:r>
              <a:rPr lang="en-US" sz="3600" dirty="0" smtClean="0"/>
              <a:t>They are also </a:t>
            </a:r>
            <a:r>
              <a:rPr lang="en-US" sz="3600" dirty="0"/>
              <a:t>classified as either acute or chronic, based on the time </a:t>
            </a:r>
            <a:r>
              <a:rPr lang="en-US" sz="3600" dirty="0" smtClean="0"/>
              <a:t>it takes </a:t>
            </a:r>
            <a:r>
              <a:rPr lang="en-US" sz="3600" dirty="0"/>
              <a:t>for symptoms to evolve and the phase of cell </a:t>
            </a:r>
            <a:r>
              <a:rPr lang="en-US" sz="3600" dirty="0" smtClean="0"/>
              <a:t>development that </a:t>
            </a:r>
            <a:r>
              <a:rPr lang="en-US" sz="3600" dirty="0"/>
              <a:t>is halted </a:t>
            </a:r>
            <a:r>
              <a:rPr lang="en-US" sz="3600" dirty="0" smtClean="0"/>
              <a:t>(i.e., </a:t>
            </a:r>
            <a:r>
              <a:rPr lang="en-US" sz="3600" dirty="0"/>
              <a:t>with few WBCs differentiating beyond </a:t>
            </a:r>
            <a:r>
              <a:rPr lang="en-US" sz="3600" dirty="0" smtClean="0"/>
              <a:t>that phase</a:t>
            </a:r>
            <a:r>
              <a:rPr lang="en-US" sz="3600" dirty="0"/>
              <a:t>).</a:t>
            </a:r>
          </a:p>
        </p:txBody>
      </p:sp>
    </p:spTree>
    <p:extLst>
      <p:ext uri="{BB962C8B-B14F-4D97-AF65-F5344CB8AC3E}">
        <p14:creationId xmlns:p14="http://schemas.microsoft.com/office/powerpoint/2010/main" val="34681918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17321</TotalTime>
  <Words>4531</Words>
  <Application>Microsoft Office PowerPoint</Application>
  <PresentationFormat>Widescreen</PresentationFormat>
  <Paragraphs>264</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Calibri</vt:lpstr>
      <vt:lpstr>Calibri Light</vt:lpstr>
      <vt:lpstr>Courier New</vt:lpstr>
      <vt:lpstr>Wingdings</vt:lpstr>
      <vt:lpstr>Retrospect</vt:lpstr>
      <vt:lpstr>LEUKEMIA</vt:lpstr>
      <vt:lpstr>Introduction </vt:lpstr>
      <vt:lpstr>Cont’d</vt:lpstr>
      <vt:lpstr>Causes </vt:lpstr>
      <vt:lpstr>Cont’d</vt:lpstr>
      <vt:lpstr>Clinical Manifestations </vt:lpstr>
      <vt:lpstr>Cont’d</vt:lpstr>
      <vt:lpstr>Diagnosis </vt:lpstr>
      <vt:lpstr>Classification </vt:lpstr>
      <vt:lpstr>Cont’d</vt:lpstr>
      <vt:lpstr>ACUTE MYELOID LEUKEMIA (AML)</vt:lpstr>
      <vt:lpstr>Cont’d</vt:lpstr>
      <vt:lpstr>CHRONIC MYELOID LEUKEMIA (CML)</vt:lpstr>
      <vt:lpstr>Cont’d</vt:lpstr>
      <vt:lpstr>ACUTE LYMPHOCYTIC LEUKEMIA (ALL)</vt:lpstr>
      <vt:lpstr>Cont’d</vt:lpstr>
      <vt:lpstr>CHRONIC LYMPHOCYTIC LEUKEMIA (CLL)</vt:lpstr>
      <vt:lpstr>Medical Management of Leukemia</vt:lpstr>
      <vt:lpstr>Cont’d</vt:lpstr>
      <vt:lpstr>Cont’d</vt:lpstr>
      <vt:lpstr>Cont’d</vt:lpstr>
      <vt:lpstr>Cont’d</vt:lpstr>
      <vt:lpstr>Nursing Management of Leukemia</vt:lpstr>
      <vt:lpstr>Cont’d</vt:lpstr>
      <vt:lpstr>Cont’d</vt:lpstr>
      <vt:lpstr>Cont’d</vt:lpstr>
      <vt:lpstr>Cont’d</vt:lpstr>
      <vt:lpstr>Cont’d</vt:lpstr>
      <vt:lpstr>Cont’d</vt:lpstr>
      <vt:lpstr>Complications </vt:lpstr>
      <vt:lpstr>THE LYMPHOMAS</vt:lpstr>
      <vt:lpstr>Introduction      </vt:lpstr>
      <vt:lpstr>ANN ARBOR STAGING</vt:lpstr>
      <vt:lpstr>Staging of Lymphoma</vt:lpstr>
      <vt:lpstr>Types </vt:lpstr>
      <vt:lpstr>HODGKIN’S DISEASE</vt:lpstr>
      <vt:lpstr>Introduction </vt:lpstr>
      <vt:lpstr>Cont’d</vt:lpstr>
      <vt:lpstr>Cont’d</vt:lpstr>
      <vt:lpstr>Causes</vt:lpstr>
      <vt:lpstr>Clinical Manifestations</vt:lpstr>
      <vt:lpstr>Classical Hodgkin Lymphoma</vt:lpstr>
      <vt:lpstr>Cont’d</vt:lpstr>
      <vt:lpstr>Cont’d</vt:lpstr>
      <vt:lpstr>Cont’d</vt:lpstr>
      <vt:lpstr>Diagnosis </vt:lpstr>
      <vt:lpstr>Cont’d</vt:lpstr>
      <vt:lpstr>Medical Management</vt:lpstr>
      <vt:lpstr>Cont’d</vt:lpstr>
      <vt:lpstr>Treatment Complications </vt:lpstr>
      <vt:lpstr>Cont’d</vt:lpstr>
      <vt:lpstr>NON HODGKIN’S LYMPHOMAS (NHLs)</vt:lpstr>
      <vt:lpstr>Introduction </vt:lpstr>
      <vt:lpstr>Definition </vt:lpstr>
      <vt:lpstr>Cont’d</vt:lpstr>
      <vt:lpstr>Cont’d</vt:lpstr>
      <vt:lpstr>Staging of NHL</vt:lpstr>
      <vt:lpstr>Staging of NHL</vt:lpstr>
      <vt:lpstr>Causes </vt:lpstr>
      <vt:lpstr>Clinical Manifestations </vt:lpstr>
      <vt:lpstr>Diagnosis </vt:lpstr>
      <vt:lpstr>Cont’d</vt:lpstr>
      <vt:lpstr>Cont’d</vt:lpstr>
      <vt:lpstr>Medical Management</vt:lpstr>
      <vt:lpstr>Cont’d</vt:lpstr>
      <vt:lpstr>Cont’d</vt:lpstr>
      <vt:lpstr>Nursing Management</vt:lpstr>
      <vt:lpstr>Cont’d</vt:lpstr>
      <vt:lpstr>Cont’d</vt:lpstr>
      <vt:lpstr>Prognosis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HEMATOLOGIC DISORDERS</dc:title>
  <dc:creator>anne pc</dc:creator>
  <cp:lastModifiedBy>anne pc</cp:lastModifiedBy>
  <cp:revision>131</cp:revision>
  <dcterms:created xsi:type="dcterms:W3CDTF">2015-06-18T09:07:17Z</dcterms:created>
  <dcterms:modified xsi:type="dcterms:W3CDTF">2016-10-04T08:45:56Z</dcterms:modified>
</cp:coreProperties>
</file>