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85"/>
  </p:notesMasterIdLst>
  <p:sldIdLst>
    <p:sldId id="343" r:id="rId2"/>
    <p:sldId id="257" r:id="rId3"/>
    <p:sldId id="258" r:id="rId4"/>
    <p:sldId id="259" r:id="rId5"/>
    <p:sldId id="260" r:id="rId6"/>
    <p:sldId id="261" r:id="rId7"/>
    <p:sldId id="262" r:id="rId8"/>
    <p:sldId id="263" r:id="rId9"/>
    <p:sldId id="264" r:id="rId10"/>
    <p:sldId id="265" r:id="rId11"/>
    <p:sldId id="266" r:id="rId12"/>
    <p:sldId id="365" r:id="rId13"/>
    <p:sldId id="267" r:id="rId14"/>
    <p:sldId id="268" r:id="rId15"/>
    <p:sldId id="269" r:id="rId16"/>
    <p:sldId id="347" r:id="rId17"/>
    <p:sldId id="349" r:id="rId18"/>
    <p:sldId id="270" r:id="rId19"/>
    <p:sldId id="272" r:id="rId20"/>
    <p:sldId id="274" r:id="rId21"/>
    <p:sldId id="275" r:id="rId22"/>
    <p:sldId id="276" r:id="rId23"/>
    <p:sldId id="277"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5" r:id="rId39"/>
    <p:sldId id="296" r:id="rId40"/>
    <p:sldId id="297" r:id="rId41"/>
    <p:sldId id="298" r:id="rId42"/>
    <p:sldId id="299" r:id="rId43"/>
    <p:sldId id="300" r:id="rId44"/>
    <p:sldId id="301" r:id="rId45"/>
    <p:sldId id="302" r:id="rId46"/>
    <p:sldId id="304" r:id="rId47"/>
    <p:sldId id="306" r:id="rId48"/>
    <p:sldId id="350" r:id="rId49"/>
    <p:sldId id="351" r:id="rId50"/>
    <p:sldId id="310" r:id="rId51"/>
    <p:sldId id="311" r:id="rId52"/>
    <p:sldId id="312" r:id="rId53"/>
    <p:sldId id="313" r:id="rId54"/>
    <p:sldId id="314" r:id="rId55"/>
    <p:sldId id="315" r:id="rId56"/>
    <p:sldId id="316" r:id="rId57"/>
    <p:sldId id="317" r:id="rId58"/>
    <p:sldId id="318" r:id="rId59"/>
    <p:sldId id="319" r:id="rId60"/>
    <p:sldId id="320" r:id="rId61"/>
    <p:sldId id="322" r:id="rId62"/>
    <p:sldId id="323" r:id="rId63"/>
    <p:sldId id="359" r:id="rId64"/>
    <p:sldId id="324" r:id="rId65"/>
    <p:sldId id="325" r:id="rId66"/>
    <p:sldId id="326" r:id="rId67"/>
    <p:sldId id="327" r:id="rId68"/>
    <p:sldId id="354" r:id="rId69"/>
    <p:sldId id="358" r:id="rId70"/>
    <p:sldId id="355" r:id="rId71"/>
    <p:sldId id="356" r:id="rId72"/>
    <p:sldId id="357" r:id="rId73"/>
    <p:sldId id="328" r:id="rId74"/>
    <p:sldId id="331" r:id="rId75"/>
    <p:sldId id="332" r:id="rId76"/>
    <p:sldId id="333" r:id="rId77"/>
    <p:sldId id="334" r:id="rId78"/>
    <p:sldId id="353" r:id="rId79"/>
    <p:sldId id="335" r:id="rId80"/>
    <p:sldId id="336" r:id="rId81"/>
    <p:sldId id="360" r:id="rId82"/>
    <p:sldId id="362" r:id="rId83"/>
    <p:sldId id="364"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66"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slide" Target="slides/slide75.xml" /><Relationship Id="rId84" Type="http://schemas.openxmlformats.org/officeDocument/2006/relationships/slide" Target="slides/slide83.xml" /><Relationship Id="rId89" Type="http://schemas.openxmlformats.org/officeDocument/2006/relationships/tableStyles" Target="tableStyles.xml" /><Relationship Id="rId7" Type="http://schemas.openxmlformats.org/officeDocument/2006/relationships/slide" Target="slides/slide6.xml" /><Relationship Id="rId71" Type="http://schemas.openxmlformats.org/officeDocument/2006/relationships/slide" Target="slides/slide70.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slide" Target="slides/slide73.xml" /><Relationship Id="rId79" Type="http://schemas.openxmlformats.org/officeDocument/2006/relationships/slide" Target="slides/slide78.xml" /><Relationship Id="rId87" Type="http://schemas.openxmlformats.org/officeDocument/2006/relationships/viewProps" Target="viewProps.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notesMaster" Target="notesMasters/notesMaster1.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15F17C-3CD2-4330-9B27-1F57FD139C2F}" type="datetimeFigureOut">
              <a:rPr lang="en-US" smtClean="0"/>
              <a:pPr/>
              <a:t>1/27/2023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59507-4335-4890-A25F-CCF928C6FB8F}" type="slidenum">
              <a:rPr lang="en-US" smtClean="0"/>
              <a:pPr/>
              <a:t>‹#›</a:t>
            </a:fld>
            <a:endParaRPr lang="en-US"/>
          </a:p>
        </p:txBody>
      </p:sp>
    </p:spTree>
    <p:extLst>
      <p:ext uri="{BB962C8B-B14F-4D97-AF65-F5344CB8AC3E}">
        <p14:creationId xmlns:p14="http://schemas.microsoft.com/office/powerpoint/2010/main" val="329551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p:spPr>
        <p:txBody>
          <a:bodyPr/>
          <a:lstStyle/>
          <a:p>
            <a:endParaRPr lang="en-GB">
              <a:latin typeface="Times New Roman" pitchFamily="18" charset="0"/>
            </a:endParaRPr>
          </a:p>
        </p:txBody>
      </p:sp>
    </p:spTree>
    <p:extLst>
      <p:ext uri="{BB962C8B-B14F-4D97-AF65-F5344CB8AC3E}">
        <p14:creationId xmlns:p14="http://schemas.microsoft.com/office/powerpoint/2010/main" val="1676449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w="9525"/>
        </p:spPr>
        <p:txBody>
          <a:bodyPr/>
          <a:lstStyle/>
          <a:p>
            <a:endParaRPr lang="en-US">
              <a:latin typeface="Times New Roman" pitchFamily="18" charset="0"/>
            </a:endParaRPr>
          </a:p>
        </p:txBody>
      </p:sp>
    </p:spTree>
    <p:extLst>
      <p:ext uri="{BB962C8B-B14F-4D97-AF65-F5344CB8AC3E}">
        <p14:creationId xmlns:p14="http://schemas.microsoft.com/office/powerpoint/2010/main" val="3707509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79E023-0CBD-4AE5-8F9F-774DB4779CA2}" type="datetimeFigureOut">
              <a:rPr lang="en-US" smtClean="0"/>
              <a:pPr/>
              <a:t>1/27/2023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A64BEB-A5A5-408D-9F72-D0E9876AE6BE}" type="slidenum">
              <a:rPr lang="en-US" smtClean="0"/>
              <a:pPr/>
              <a:t>‹#›</a:t>
            </a:fld>
            <a:endParaRPr lang="en-US"/>
          </a:p>
        </p:txBody>
      </p:sp>
    </p:spTree>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79E023-0CBD-4AE5-8F9F-774DB4779CA2}"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64BEB-A5A5-408D-9F72-D0E9876AE6BE}" type="slidenum">
              <a:rPr lang="en-US" smtClean="0"/>
              <a:pPr/>
              <a:t>‹#›</a:t>
            </a:fld>
            <a:endParaRPr lang="en-US"/>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79E023-0CBD-4AE5-8F9F-774DB4779CA2}"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64BEB-A5A5-408D-9F72-D0E9876AE6BE}" type="slidenum">
              <a:rPr lang="en-US" smtClean="0"/>
              <a:pPr/>
              <a:t>‹#›</a:t>
            </a:fld>
            <a:endParaRPr lang="en-US"/>
          </a:p>
        </p:txBody>
      </p:sp>
    </p:spTree>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79E023-0CBD-4AE5-8F9F-774DB4779CA2}"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64BEB-A5A5-408D-9F72-D0E9876AE6BE}"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779E023-0CBD-4AE5-8F9F-774DB4779CA2}"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64BEB-A5A5-408D-9F72-D0E9876AE6B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779E023-0CBD-4AE5-8F9F-774DB4779CA2}"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64BEB-A5A5-408D-9F72-D0E9876AE6BE}"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779E023-0CBD-4AE5-8F9F-774DB4779CA2}" type="datetimeFigureOut">
              <a:rPr lang="en-US" smtClean="0"/>
              <a:pPr/>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64BEB-A5A5-408D-9F72-D0E9876AE6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79E023-0CBD-4AE5-8F9F-774DB4779CA2}" type="datetimeFigureOut">
              <a:rPr lang="en-US" smtClean="0"/>
              <a:pPr/>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64BEB-A5A5-408D-9F72-D0E9876AE6BE}"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9E023-0CBD-4AE5-8F9F-774DB4779CA2}" type="datetimeFigureOut">
              <a:rPr lang="en-US" smtClean="0"/>
              <a:pPr/>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64BEB-A5A5-408D-9F72-D0E9876AE6BE}" type="slidenum">
              <a:rPr lang="en-US" smtClean="0"/>
              <a:pPr/>
              <a:t>‹#›</a:t>
            </a:fld>
            <a:endParaRPr lang="en-US"/>
          </a:p>
        </p:txBody>
      </p:sp>
    </p:spTree>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779E023-0CBD-4AE5-8F9F-774DB4779CA2}"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64BEB-A5A5-408D-9F72-D0E9876AE6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79E023-0CBD-4AE5-8F9F-774DB4779CA2}" type="datetimeFigureOut">
              <a:rPr lang="en-US" smtClean="0"/>
              <a:pPr/>
              <a:t>1/27/2023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A64BEB-A5A5-408D-9F72-D0E9876AE6B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79E023-0CBD-4AE5-8F9F-774DB4779CA2}" type="datetimeFigureOut">
              <a:rPr lang="en-US" smtClean="0"/>
              <a:pPr/>
              <a:t>1/27/2023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A64BEB-A5A5-408D-9F72-D0E9876AE6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ransition spd="med">
    <p:split orient="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xml" /><Relationship Id="rId1" Type="http://schemas.openxmlformats.org/officeDocument/2006/relationships/slideLayout" Target="../slideLayouts/slideLayout7.xml" /></Relationships>
</file>

<file path=ppt/slides/_rels/slide83.xml.rels><?xml version="1.0" encoding="UTF-8" standalone="yes"?>
<Relationships xmlns="http://schemas.openxmlformats.org/package/2006/relationships"><Relationship Id="rId8" Type="http://schemas.openxmlformats.org/officeDocument/2006/relationships/image" Target="../media/image8.wmf" /><Relationship Id="rId3" Type="http://schemas.openxmlformats.org/officeDocument/2006/relationships/image" Target="../media/image3.wmf" /><Relationship Id="rId7" Type="http://schemas.openxmlformats.org/officeDocument/2006/relationships/image" Target="../media/image7.wmf" /><Relationship Id="rId2" Type="http://schemas.openxmlformats.org/officeDocument/2006/relationships/notesSlide" Target="../notesSlides/notesSlide2.xml" /><Relationship Id="rId1" Type="http://schemas.openxmlformats.org/officeDocument/2006/relationships/slideLayout" Target="../slideLayouts/slideLayout7.xml" /><Relationship Id="rId6" Type="http://schemas.openxmlformats.org/officeDocument/2006/relationships/image" Target="../media/image6.wmf" /><Relationship Id="rId5" Type="http://schemas.openxmlformats.org/officeDocument/2006/relationships/image" Target="../media/image5.wmf" /><Relationship Id="rId4" Type="http://schemas.openxmlformats.org/officeDocument/2006/relationships/image" Target="../media/image4.wmf"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pPr algn="ctr">
              <a:buNone/>
            </a:pPr>
            <a:r>
              <a:rPr lang="en-US" sz="4800" b="1" dirty="0">
                <a:solidFill>
                  <a:srgbClr val="00B0F0"/>
                </a:solidFill>
              </a:rPr>
              <a:t>BLOOD DISORDERS.</a:t>
            </a:r>
          </a:p>
          <a:p>
            <a:pPr algn="ctr">
              <a:buNone/>
            </a:pPr>
            <a:endParaRPr lang="en-US" sz="4000" b="1" dirty="0">
              <a:solidFill>
                <a:srgbClr val="00B0F0"/>
              </a:solidFill>
            </a:endParaRPr>
          </a:p>
          <a:p>
            <a:pPr algn="ctr">
              <a:buNone/>
            </a:pPr>
            <a:endParaRPr lang="en-US" sz="4000" b="1" dirty="0">
              <a:solidFill>
                <a:srgbClr val="00B0F0"/>
              </a:solidFill>
            </a:endParaRPr>
          </a:p>
          <a:p>
            <a:pPr algn="ctr">
              <a:buNone/>
            </a:pPr>
            <a:r>
              <a:rPr lang="en-US" sz="4000" b="1" dirty="0">
                <a:solidFill>
                  <a:srgbClr val="00B0F0"/>
                </a:solidFill>
              </a:rPr>
              <a:t>BY</a:t>
            </a:r>
          </a:p>
          <a:p>
            <a:pPr algn="ctr">
              <a:buNone/>
            </a:pPr>
            <a:r>
              <a:rPr lang="en-US" sz="4000" b="1">
                <a:solidFill>
                  <a:srgbClr val="00B0F0"/>
                </a:solidFill>
                <a:latin typeface="AngsanaUPC" pitchFamily="18" charset="-34"/>
                <a:cs typeface="AngsanaUPC" pitchFamily="18" charset="-34"/>
              </a:rPr>
              <a:t>RHODA</a:t>
            </a:r>
            <a:endParaRPr lang="en-US" sz="4000" b="1" dirty="0">
              <a:solidFill>
                <a:srgbClr val="00B0F0"/>
              </a:solidFill>
              <a:latin typeface="AngsanaUPC" pitchFamily="18" charset="-34"/>
              <a:cs typeface="AngsanaUPC" pitchFamily="18" charset="-34"/>
            </a:endParaRPr>
          </a:p>
        </p:txBody>
      </p:sp>
    </p:spTree>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a:p>
          <a:p>
            <a:pPr>
              <a:buNone/>
            </a:pPr>
            <a:r>
              <a:rPr lang="en-US" i="1" dirty="0">
                <a:solidFill>
                  <a:srgbClr val="00B0F0"/>
                </a:solidFill>
              </a:rPr>
              <a:t> investigations</a:t>
            </a:r>
          </a:p>
          <a:p>
            <a:r>
              <a:rPr lang="en-US" dirty="0"/>
              <a:t>FHG</a:t>
            </a:r>
          </a:p>
          <a:p>
            <a:r>
              <a:rPr lang="en-US" dirty="0"/>
              <a:t>Hb level</a:t>
            </a:r>
          </a:p>
          <a:p>
            <a:r>
              <a:rPr lang="en-US" dirty="0"/>
              <a:t>Serum iron level</a:t>
            </a:r>
          </a:p>
          <a:p>
            <a:r>
              <a:rPr lang="en-US" dirty="0"/>
              <a:t>Total iron binding capacity</a:t>
            </a:r>
          </a:p>
          <a:p>
            <a:r>
              <a:rPr lang="en-US" dirty="0"/>
              <a:t>Folate level estimation</a:t>
            </a:r>
          </a:p>
          <a:p>
            <a:r>
              <a:rPr lang="en-US" dirty="0" err="1"/>
              <a:t>Vit</a:t>
            </a:r>
            <a:r>
              <a:rPr lang="en-US" dirty="0"/>
              <a:t> B12 level estimation</a:t>
            </a:r>
          </a:p>
          <a:p>
            <a:r>
              <a:rPr lang="en-US" dirty="0"/>
              <a:t>Bone marrow analysis</a:t>
            </a:r>
          </a:p>
          <a:p>
            <a:endParaRPr lang="en-US" dirty="0"/>
          </a:p>
        </p:txBody>
      </p:sp>
    </p:spTree>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i="1" dirty="0">
                <a:solidFill>
                  <a:srgbClr val="00B0F0"/>
                </a:solidFill>
              </a:rPr>
              <a:t>    Treatment</a:t>
            </a:r>
          </a:p>
          <a:p>
            <a:r>
              <a:rPr lang="en-US" dirty="0"/>
              <a:t>Treat underlying cause.</a:t>
            </a:r>
          </a:p>
          <a:p>
            <a:endParaRPr lang="en-US" dirty="0"/>
          </a:p>
        </p:txBody>
      </p:sp>
    </p:spTree>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956122025"/>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a:p>
          <a:p>
            <a:endParaRPr lang="en-US" i="1" dirty="0">
              <a:solidFill>
                <a:srgbClr val="00B0F0"/>
              </a:solidFill>
            </a:endParaRPr>
          </a:p>
          <a:p>
            <a:endParaRPr lang="en-US" i="1" dirty="0">
              <a:solidFill>
                <a:srgbClr val="00B0F0"/>
              </a:solidFill>
            </a:endParaRPr>
          </a:p>
          <a:p>
            <a:endParaRPr lang="en-US" i="1" dirty="0">
              <a:solidFill>
                <a:srgbClr val="00B0F0"/>
              </a:solidFill>
            </a:endParaRPr>
          </a:p>
          <a:p>
            <a:pPr algn="ctr">
              <a:buNone/>
            </a:pPr>
            <a:r>
              <a:rPr lang="en-US" i="1" dirty="0">
                <a:solidFill>
                  <a:srgbClr val="00B0F0"/>
                </a:solidFill>
              </a:rPr>
              <a:t>Deficiency anemia's</a:t>
            </a:r>
          </a:p>
          <a:p>
            <a:endParaRPr lang="en-US" dirty="0"/>
          </a:p>
        </p:txBody>
      </p:sp>
    </p:spTree>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a:p>
          <a:p>
            <a:pPr>
              <a:buNone/>
            </a:pPr>
            <a:r>
              <a:rPr lang="en-US" i="1" dirty="0">
                <a:solidFill>
                  <a:srgbClr val="00B0F0"/>
                </a:solidFill>
              </a:rPr>
              <a:t>  Iron def </a:t>
            </a:r>
            <a:r>
              <a:rPr lang="en-US" i="1" dirty="0" err="1">
                <a:solidFill>
                  <a:srgbClr val="00B0F0"/>
                </a:solidFill>
              </a:rPr>
              <a:t>anaemia</a:t>
            </a:r>
            <a:r>
              <a:rPr lang="en-US" i="1" dirty="0">
                <a:solidFill>
                  <a:srgbClr val="00B0F0"/>
                </a:solidFill>
              </a:rPr>
              <a:t> </a:t>
            </a:r>
          </a:p>
          <a:p>
            <a:r>
              <a:rPr lang="en-US" dirty="0"/>
              <a:t>A condition characterized by low level, below the normal iron requirements in the body. </a:t>
            </a:r>
          </a:p>
          <a:p>
            <a:r>
              <a:rPr lang="en-US" dirty="0"/>
              <a:t>This is the most common type of </a:t>
            </a:r>
            <a:r>
              <a:rPr lang="en-US" dirty="0" err="1"/>
              <a:t>anaemia</a:t>
            </a:r>
            <a:r>
              <a:rPr lang="en-US" dirty="0"/>
              <a:t>.</a:t>
            </a:r>
          </a:p>
          <a:p>
            <a:r>
              <a:rPr lang="en-US" dirty="0"/>
              <a:t>Iron is necessary for the synthesis of Hb.</a:t>
            </a:r>
          </a:p>
          <a:p>
            <a:endParaRPr lang="en-US" dirty="0"/>
          </a:p>
        </p:txBody>
      </p:sp>
    </p:spTree>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i="1" dirty="0">
                <a:solidFill>
                  <a:srgbClr val="00B0F0"/>
                </a:solidFill>
              </a:rPr>
              <a:t>Causes</a:t>
            </a:r>
          </a:p>
          <a:p>
            <a:r>
              <a:rPr lang="en-US" dirty="0"/>
              <a:t>Lack of iron in the diet</a:t>
            </a:r>
          </a:p>
          <a:p>
            <a:r>
              <a:rPr lang="en-US" dirty="0"/>
              <a:t>Malabsorbtion syndrome (lack of </a:t>
            </a:r>
            <a:r>
              <a:rPr lang="en-US" dirty="0" err="1"/>
              <a:t>HCl</a:t>
            </a:r>
            <a:r>
              <a:rPr lang="en-US" dirty="0"/>
              <a:t> in the stomach). e.g. Gastrectomy and colectomy.</a:t>
            </a:r>
          </a:p>
          <a:p>
            <a:r>
              <a:rPr lang="en-US" dirty="0"/>
              <a:t>Increased demand e.g. in </a:t>
            </a:r>
            <a:r>
              <a:rPr lang="en-US" dirty="0" err="1"/>
              <a:t>pregnancy,adolescents</a:t>
            </a:r>
            <a:r>
              <a:rPr lang="en-US" dirty="0"/>
              <a:t>.</a:t>
            </a:r>
          </a:p>
          <a:p>
            <a:r>
              <a:rPr lang="en-US" dirty="0"/>
              <a:t>Prematurity of RBC –doesn't store iron</a:t>
            </a:r>
          </a:p>
          <a:p>
            <a:r>
              <a:rPr lang="en-US" dirty="0"/>
              <a:t>Excess  blood loss-e.g. in trauma, menorrhagia, cancer  in the stomach and small intestine etc </a:t>
            </a:r>
          </a:p>
          <a:p>
            <a:r>
              <a:rPr lang="en-US" dirty="0"/>
              <a:t>Hookworm infestation.</a:t>
            </a:r>
          </a:p>
          <a:p>
            <a:endParaRPr lang="en-US" dirty="0"/>
          </a:p>
        </p:txBody>
      </p:sp>
    </p:spTree>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pPr>
              <a:buNone/>
            </a:pPr>
            <a:endParaRPr lang="en-US" i="1" dirty="0">
              <a:solidFill>
                <a:srgbClr val="00B0F0"/>
              </a:solidFill>
            </a:endParaRPr>
          </a:p>
          <a:p>
            <a:pPr>
              <a:buNone/>
            </a:pPr>
            <a:r>
              <a:rPr lang="en-US" i="1" dirty="0">
                <a:solidFill>
                  <a:srgbClr val="00B0F0"/>
                </a:solidFill>
              </a:rPr>
              <a:t>Clinical </a:t>
            </a:r>
            <a:r>
              <a:rPr lang="en-US" i="1" dirty="0" err="1">
                <a:solidFill>
                  <a:srgbClr val="00B0F0"/>
                </a:solidFill>
              </a:rPr>
              <a:t>features.S</a:t>
            </a:r>
            <a:r>
              <a:rPr lang="en-US" i="1" dirty="0">
                <a:solidFill>
                  <a:srgbClr val="00B0F0"/>
                </a:solidFill>
              </a:rPr>
              <a:t>/S</a:t>
            </a:r>
            <a:endParaRPr lang="en-US" dirty="0"/>
          </a:p>
          <a:p>
            <a:r>
              <a:rPr lang="en-US" dirty="0"/>
              <a:t>Weakness, fatigue, breathlessness and palpitation.</a:t>
            </a:r>
          </a:p>
          <a:p>
            <a:r>
              <a:rPr lang="en-US" dirty="0"/>
              <a:t>Nails become spoon shaped and brittle</a:t>
            </a:r>
          </a:p>
          <a:p>
            <a:r>
              <a:rPr lang="en-US" dirty="0"/>
              <a:t>Conjuctival pallour</a:t>
            </a:r>
          </a:p>
          <a:p>
            <a:r>
              <a:rPr lang="en-US" dirty="0"/>
              <a:t>Pica</a:t>
            </a:r>
          </a:p>
          <a:p>
            <a:r>
              <a:rPr lang="en-US" dirty="0"/>
              <a:t>Hair is dry and can easily be plucked off</a:t>
            </a:r>
          </a:p>
          <a:p>
            <a:r>
              <a:rPr lang="en-US" dirty="0"/>
              <a:t>Dry skin</a:t>
            </a:r>
          </a:p>
          <a:p>
            <a:r>
              <a:rPr lang="en-US" dirty="0"/>
              <a:t>Dysphagia</a:t>
            </a:r>
          </a:p>
          <a:p>
            <a:r>
              <a:rPr lang="en-US" dirty="0"/>
              <a:t>The tongue becomes sore, red and (may atrophy)</a:t>
            </a:r>
          </a:p>
          <a:p>
            <a:endParaRPr lang="en-US" dirty="0"/>
          </a:p>
          <a:p>
            <a:endParaRPr lang="en-US" dirty="0"/>
          </a:p>
        </p:txBody>
      </p:sp>
    </p:spTree>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endParaRPr lang="en-US" i="1" dirty="0">
              <a:solidFill>
                <a:srgbClr val="00B0F0"/>
              </a:solidFill>
            </a:endParaRPr>
          </a:p>
          <a:p>
            <a:pPr>
              <a:buNone/>
            </a:pPr>
            <a:r>
              <a:rPr lang="en-US" i="1" dirty="0">
                <a:solidFill>
                  <a:srgbClr val="00B0F0"/>
                </a:solidFill>
              </a:rPr>
              <a:t>       Diagnosis</a:t>
            </a:r>
          </a:p>
          <a:p>
            <a:pPr marL="624078" indent="-514350">
              <a:buFont typeface="+mj-lt"/>
              <a:buAutoNum type="alphaLcParenR"/>
            </a:pPr>
            <a:r>
              <a:rPr lang="en-US" i="1" dirty="0"/>
              <a:t>Clinical features.</a:t>
            </a:r>
          </a:p>
          <a:p>
            <a:pPr marL="624078" indent="-514350">
              <a:buFont typeface="+mj-lt"/>
              <a:buAutoNum type="alphaLcParenR"/>
            </a:pPr>
            <a:r>
              <a:rPr lang="en-US" i="1" dirty="0"/>
              <a:t>Lab investigations'.</a:t>
            </a:r>
          </a:p>
          <a:p>
            <a:pPr lvl="1">
              <a:buFont typeface="Wingdings" pitchFamily="2" charset="2"/>
              <a:buChar char="Ø"/>
            </a:pPr>
            <a:r>
              <a:rPr lang="en-US" sz="2400" dirty="0"/>
              <a:t>Reduced Hb levels. </a:t>
            </a:r>
          </a:p>
          <a:p>
            <a:pPr lvl="1">
              <a:buFont typeface="Wingdings" pitchFamily="2" charset="2"/>
              <a:buChar char="Ø"/>
            </a:pPr>
            <a:r>
              <a:rPr lang="en-US" sz="2400" dirty="0"/>
              <a:t> The serum iron level is low</a:t>
            </a:r>
          </a:p>
          <a:p>
            <a:pPr lvl="1">
              <a:buFont typeface="Wingdings" pitchFamily="2" charset="2"/>
              <a:buChar char="Ø"/>
            </a:pPr>
            <a:r>
              <a:rPr lang="en-US" sz="2400" dirty="0"/>
              <a:t>Stool for occult blood, ova and cyst in hookworm infestation .</a:t>
            </a:r>
          </a:p>
          <a:p>
            <a:pPr lvl="1">
              <a:buFont typeface="Wingdings" pitchFamily="2" charset="2"/>
              <a:buChar char="Ø"/>
            </a:pPr>
            <a:r>
              <a:rPr lang="en-US" sz="2400" dirty="0"/>
              <a:t>FBC- RBC count is reduced, but WBC &amp;platelets may be reduced or normal</a:t>
            </a:r>
          </a:p>
          <a:p>
            <a:pPr lvl="1">
              <a:buFont typeface="Wingdings" pitchFamily="2" charset="2"/>
              <a:buChar char="Ø"/>
            </a:pPr>
            <a:r>
              <a:rPr lang="en-US" sz="2400" dirty="0"/>
              <a:t>BMA-to check size and shape of RBC</a:t>
            </a:r>
          </a:p>
          <a:p>
            <a:endParaRPr lang="en-US" dirty="0"/>
          </a:p>
        </p:txBody>
      </p:sp>
    </p:spTree>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i="1" dirty="0">
                <a:solidFill>
                  <a:srgbClr val="00B0F0"/>
                </a:solidFill>
              </a:rPr>
              <a:t> </a:t>
            </a:r>
          </a:p>
          <a:p>
            <a:pPr>
              <a:buNone/>
            </a:pPr>
            <a:r>
              <a:rPr lang="en-US" i="1" dirty="0">
                <a:solidFill>
                  <a:srgbClr val="00B0F0"/>
                </a:solidFill>
              </a:rPr>
              <a:t> Pathophysiology</a:t>
            </a:r>
          </a:p>
          <a:p>
            <a:r>
              <a:rPr lang="en-US" dirty="0"/>
              <a:t>Severe iron depletion cause tissue change. It reduces oxygen supply to tissues and may result in atrophy e.g. of mucosa of the tongue and gastric lining. This results in diminished gastric secretion. Atrophy changes in the mucosa of the esophagus results in formation of a web like oesophagus,which is referred as </a:t>
            </a:r>
            <a:r>
              <a:rPr lang="en-US" dirty="0">
                <a:solidFill>
                  <a:srgbClr val="00B0F0"/>
                </a:solidFill>
              </a:rPr>
              <a:t>patron-</a:t>
            </a:r>
            <a:r>
              <a:rPr lang="en-US" dirty="0" err="1">
                <a:solidFill>
                  <a:srgbClr val="00B0F0"/>
                </a:solidFill>
              </a:rPr>
              <a:t>kelly</a:t>
            </a:r>
            <a:r>
              <a:rPr lang="en-US" dirty="0"/>
              <a:t> </a:t>
            </a:r>
            <a:r>
              <a:rPr lang="en-US" dirty="0">
                <a:solidFill>
                  <a:srgbClr val="00B0F0"/>
                </a:solidFill>
              </a:rPr>
              <a:t>brown syndrome </a:t>
            </a:r>
            <a:r>
              <a:rPr lang="en-US" dirty="0"/>
              <a:t>which leads to dysphagia and sometimes predisposes one to malignancy.</a:t>
            </a:r>
          </a:p>
          <a:p>
            <a:endParaRPr lang="en-US" dirty="0"/>
          </a:p>
        </p:txBody>
      </p:sp>
    </p:spTree>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US" i="1" dirty="0">
              <a:solidFill>
                <a:srgbClr val="00B0F0"/>
              </a:solidFill>
            </a:endParaRPr>
          </a:p>
          <a:p>
            <a:pPr>
              <a:buNone/>
            </a:pPr>
            <a:r>
              <a:rPr lang="en-US" i="1" dirty="0">
                <a:solidFill>
                  <a:srgbClr val="00B0F0"/>
                </a:solidFill>
              </a:rPr>
              <a:t>  Mnx</a:t>
            </a:r>
          </a:p>
          <a:p>
            <a:r>
              <a:rPr lang="en-US" dirty="0"/>
              <a:t>Investigate and treat the cause like cancer, fibroid etc</a:t>
            </a:r>
          </a:p>
          <a:p>
            <a:r>
              <a:rPr lang="en-US" dirty="0"/>
              <a:t>Give oral iron preparation e.g. FeSO4</a:t>
            </a:r>
          </a:p>
          <a:p>
            <a:r>
              <a:rPr lang="en-US" dirty="0"/>
              <a:t>Give iron rich diet.</a:t>
            </a:r>
          </a:p>
          <a:p>
            <a:r>
              <a:rPr lang="en-US" dirty="0"/>
              <a:t>Give histamines which stimulate HCL production</a:t>
            </a:r>
          </a:p>
          <a:p>
            <a:r>
              <a:rPr lang="en-US" dirty="0"/>
              <a:t>Blood transfusion in severe cases. </a:t>
            </a:r>
            <a:endParaRPr lang="en-US" i="1" dirty="0">
              <a:solidFill>
                <a:srgbClr val="00B0F0"/>
              </a:solidFill>
            </a:endParaRPr>
          </a:p>
          <a:p>
            <a:r>
              <a:rPr lang="en-US" dirty="0"/>
              <a:t>Health education on causes, diet and prevention.</a:t>
            </a:r>
          </a:p>
          <a:p>
            <a:endParaRPr lang="en-US" dirty="0"/>
          </a:p>
          <a:p>
            <a:endParaRPr lang="en-US" dirty="0"/>
          </a:p>
        </p:txBody>
      </p:sp>
    </p:spTree>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i="1" dirty="0">
                <a:solidFill>
                  <a:srgbClr val="00B0F0"/>
                </a:solidFill>
              </a:rPr>
              <a:t>BLOOD DISORDERS</a:t>
            </a:r>
          </a:p>
          <a:p>
            <a:pPr>
              <a:buFont typeface="Wingdings" pitchFamily="2" charset="2"/>
              <a:buChar char="Ø"/>
            </a:pPr>
            <a:r>
              <a:rPr lang="en-US" dirty="0"/>
              <a:t>Classification of blood disorders according to the cause</a:t>
            </a:r>
          </a:p>
          <a:p>
            <a:pPr>
              <a:buFont typeface="Wingdings" pitchFamily="2" charset="2"/>
              <a:buChar char="Ø"/>
            </a:pPr>
            <a:r>
              <a:rPr lang="en-US" dirty="0"/>
              <a:t>Deficiency anemia-iron deficiency,megaloblastic,vit B12 and folic acid deficiency.</a:t>
            </a:r>
          </a:p>
          <a:p>
            <a:pPr>
              <a:buFont typeface="Wingdings" pitchFamily="2" charset="2"/>
              <a:buChar char="Ø"/>
            </a:pPr>
            <a:r>
              <a:rPr lang="en-US" dirty="0"/>
              <a:t>Sickle cell anemia.</a:t>
            </a:r>
          </a:p>
          <a:p>
            <a:pPr>
              <a:buFont typeface="Wingdings" pitchFamily="2" charset="2"/>
              <a:buChar char="Ø"/>
            </a:pPr>
            <a:r>
              <a:rPr lang="en-US" dirty="0"/>
              <a:t>Hemolytic anemia</a:t>
            </a:r>
          </a:p>
          <a:p>
            <a:pPr>
              <a:buFont typeface="Wingdings" pitchFamily="2" charset="2"/>
              <a:buChar char="Ø"/>
            </a:pPr>
            <a:r>
              <a:rPr lang="en-US" dirty="0"/>
              <a:t>White blood cell deficiencies-</a:t>
            </a:r>
            <a:r>
              <a:rPr lang="en-US" dirty="0" err="1"/>
              <a:t>leukopenia</a:t>
            </a:r>
            <a:r>
              <a:rPr lang="en-US" dirty="0"/>
              <a:t> and agranulocytosis,leukemia</a:t>
            </a:r>
          </a:p>
          <a:p>
            <a:pPr>
              <a:buFont typeface="Wingdings" pitchFamily="2" charset="2"/>
              <a:buChar char="Ø"/>
            </a:pPr>
            <a:r>
              <a:rPr lang="en-US" dirty="0"/>
              <a:t>Hemorrhagic diseases of blood including haemophilia,thrombocytopenia,purpura,polycythemia,hypocythaemia</a:t>
            </a:r>
          </a:p>
          <a:p>
            <a:endParaRPr lang="en-US" dirty="0"/>
          </a:p>
        </p:txBody>
      </p:sp>
    </p:spTree>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i="1" dirty="0">
                <a:solidFill>
                  <a:srgbClr val="00B0F0"/>
                </a:solidFill>
              </a:rPr>
              <a:t>  </a:t>
            </a:r>
          </a:p>
          <a:p>
            <a:pPr>
              <a:buNone/>
            </a:pPr>
            <a:r>
              <a:rPr lang="en-US" i="1" dirty="0">
                <a:solidFill>
                  <a:srgbClr val="00B0F0"/>
                </a:solidFill>
              </a:rPr>
              <a:t>   Complications</a:t>
            </a:r>
          </a:p>
          <a:p>
            <a:r>
              <a:rPr lang="en-US" dirty="0"/>
              <a:t>Hypertension</a:t>
            </a:r>
          </a:p>
          <a:p>
            <a:r>
              <a:rPr lang="en-US" dirty="0"/>
              <a:t>Renal failure</a:t>
            </a:r>
          </a:p>
          <a:p>
            <a:r>
              <a:rPr lang="en-US" dirty="0"/>
              <a:t>Glossitis (atrophy and ulceration of the tongue)</a:t>
            </a:r>
          </a:p>
          <a:p>
            <a:endParaRPr lang="en-US" dirty="0"/>
          </a:p>
        </p:txBody>
      </p:sp>
    </p:spTree>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dirty="0"/>
              <a:t>  </a:t>
            </a:r>
          </a:p>
          <a:p>
            <a:pPr algn="ctr">
              <a:buNone/>
            </a:pPr>
            <a:r>
              <a:rPr lang="en-US" dirty="0">
                <a:solidFill>
                  <a:srgbClr val="00B0F0"/>
                </a:solidFill>
              </a:rPr>
              <a:t>MEGALOBLASTIC ANAEMIA</a:t>
            </a:r>
          </a:p>
          <a:p>
            <a:r>
              <a:rPr lang="en-US" dirty="0"/>
              <a:t>Anemia caused by def of </a:t>
            </a:r>
            <a:r>
              <a:rPr lang="en-US" dirty="0" err="1"/>
              <a:t>vit</a:t>
            </a:r>
            <a:r>
              <a:rPr lang="en-US" dirty="0"/>
              <a:t>. B12 and folic acid or both.</a:t>
            </a:r>
          </a:p>
          <a:p>
            <a:r>
              <a:rPr lang="en-US" dirty="0" err="1"/>
              <a:t>Vit</a:t>
            </a:r>
            <a:r>
              <a:rPr lang="en-US" dirty="0"/>
              <a:t>. B12 is necessary for the synthesis of DNA in the cells, and maintenance of nervous system integrity.</a:t>
            </a:r>
          </a:p>
          <a:p>
            <a:r>
              <a:rPr lang="en-US" dirty="0"/>
              <a:t>In this condition, there is hyperplasia of the bone marrow (the precursor erythrod and myeloid are large and bizarre in appearance)</a:t>
            </a:r>
          </a:p>
          <a:p>
            <a:endParaRPr lang="en-US" dirty="0"/>
          </a:p>
        </p:txBody>
      </p:sp>
    </p:spTree>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b="1" dirty="0"/>
          </a:p>
          <a:p>
            <a:pPr>
              <a:buNone/>
            </a:pPr>
            <a:r>
              <a:rPr lang="en-US" b="1" i="1" dirty="0">
                <a:solidFill>
                  <a:srgbClr val="00B0F0"/>
                </a:solidFill>
              </a:rPr>
              <a:t>  VIT B12 def .</a:t>
            </a:r>
            <a:r>
              <a:rPr lang="en-US" b="1" i="1" dirty="0" err="1">
                <a:solidFill>
                  <a:srgbClr val="00B0F0"/>
                </a:solidFill>
              </a:rPr>
              <a:t>anaemia</a:t>
            </a:r>
            <a:endParaRPr lang="en-US" i="1" dirty="0">
              <a:solidFill>
                <a:srgbClr val="00B0F0"/>
              </a:solidFill>
            </a:endParaRPr>
          </a:p>
          <a:p>
            <a:r>
              <a:rPr lang="en-US" dirty="0"/>
              <a:t>A condition in which there is def resulting from immunological damage of the gastric mucosa.</a:t>
            </a:r>
          </a:p>
          <a:p>
            <a:r>
              <a:rPr lang="en-US" dirty="0"/>
              <a:t>The stomach atrophies and fail to secrete IF which usually binds to VIT B12 and move to the duodenum for absorption.</a:t>
            </a:r>
          </a:p>
          <a:p>
            <a:r>
              <a:rPr lang="en-US" dirty="0"/>
              <a:t> It is also referred to as </a:t>
            </a:r>
            <a:r>
              <a:rPr lang="en-US" i="1" dirty="0">
                <a:solidFill>
                  <a:srgbClr val="00B0F0"/>
                </a:solidFill>
              </a:rPr>
              <a:t>pernicious anemia (absence of IF) </a:t>
            </a:r>
            <a:r>
              <a:rPr lang="en-US" dirty="0"/>
              <a:t>which is common among the elderly and has familial tendency.</a:t>
            </a:r>
          </a:p>
          <a:p>
            <a:endParaRPr lang="en-US" dirty="0"/>
          </a:p>
          <a:p>
            <a:endParaRPr lang="en-US" dirty="0"/>
          </a:p>
        </p:txBody>
      </p:sp>
    </p:spTree>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solidFill>
                  <a:srgbClr val="00B0F0"/>
                </a:solidFill>
              </a:rPr>
              <a:t>   Causes</a:t>
            </a:r>
          </a:p>
          <a:p>
            <a:r>
              <a:rPr lang="en-US" dirty="0"/>
              <a:t>Inadequate dietary intake esp. the strict vegetarians</a:t>
            </a:r>
          </a:p>
          <a:p>
            <a:r>
              <a:rPr lang="en-US" dirty="0"/>
              <a:t>Malabsorbtion syndrome e.g. due to chronic gastritis</a:t>
            </a:r>
          </a:p>
          <a:p>
            <a:r>
              <a:rPr lang="en-US" dirty="0"/>
              <a:t>Absence of IF which is secreted by the cells of the stomach-this can be caused by gastrectomy, gastric atrophy or autoimmune process.</a:t>
            </a:r>
          </a:p>
          <a:p>
            <a:r>
              <a:rPr lang="en-US" dirty="0"/>
              <a:t>Fish tape worm infestation (</a:t>
            </a:r>
            <a:r>
              <a:rPr lang="en-US" dirty="0" err="1"/>
              <a:t>D.latum</a:t>
            </a:r>
            <a:r>
              <a:rPr lang="en-US" dirty="0"/>
              <a:t>) which is interested in </a:t>
            </a:r>
            <a:r>
              <a:rPr lang="en-US" dirty="0" err="1"/>
              <a:t>vit</a:t>
            </a:r>
            <a:r>
              <a:rPr lang="en-US" dirty="0"/>
              <a:t>. B12.</a:t>
            </a:r>
          </a:p>
          <a:p>
            <a:endParaRPr lang="en-US" dirty="0"/>
          </a:p>
        </p:txBody>
      </p:sp>
    </p:spTree>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Pathophysiology</a:t>
            </a:r>
          </a:p>
          <a:p>
            <a:r>
              <a:rPr lang="en-US" dirty="0"/>
              <a:t>Occurs due to bone marrow hyperplasia, in long bones and degeneration of epithelial surface of the stomach.</a:t>
            </a:r>
          </a:p>
          <a:p>
            <a:r>
              <a:rPr lang="en-US" dirty="0"/>
              <a:t>There will be atrophic changes in the body and stomach.</a:t>
            </a:r>
          </a:p>
          <a:p>
            <a:endParaRPr lang="en-US" dirty="0"/>
          </a:p>
        </p:txBody>
      </p:sp>
    </p:spTree>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a:p>
          <a:p>
            <a:pPr>
              <a:buNone/>
            </a:pPr>
            <a:r>
              <a:rPr lang="en-US" dirty="0">
                <a:solidFill>
                  <a:srgbClr val="00B0F0"/>
                </a:solidFill>
              </a:rPr>
              <a:t>Predisposing factors</a:t>
            </a:r>
          </a:p>
          <a:p>
            <a:r>
              <a:rPr lang="en-US" dirty="0"/>
              <a:t>Age-usually the elderly</a:t>
            </a:r>
          </a:p>
          <a:p>
            <a:r>
              <a:rPr lang="en-US" dirty="0"/>
              <a:t>Hereditary factors.</a:t>
            </a:r>
          </a:p>
          <a:p>
            <a:r>
              <a:rPr lang="en-US" dirty="0"/>
              <a:t>Immunological diseases</a:t>
            </a:r>
          </a:p>
          <a:p>
            <a:endParaRPr lang="en-US" dirty="0"/>
          </a:p>
        </p:txBody>
      </p:sp>
    </p:spTree>
  </p:cSld>
  <p:clrMapOvr>
    <a:masterClrMapping/>
  </p:clrMapOvr>
  <p:transition spd="med">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r>
              <a:rPr lang="en-US" dirty="0">
                <a:solidFill>
                  <a:srgbClr val="00B0F0"/>
                </a:solidFill>
              </a:rPr>
              <a:t>s/s</a:t>
            </a:r>
          </a:p>
          <a:p>
            <a:r>
              <a:rPr lang="en-US" dirty="0"/>
              <a:t>general symptoms of anemia.</a:t>
            </a:r>
          </a:p>
          <a:p>
            <a:r>
              <a:rPr lang="en-US" dirty="0" err="1"/>
              <a:t>glossitis</a:t>
            </a:r>
            <a:r>
              <a:rPr lang="en-US" dirty="0"/>
              <a:t>-tongue is smooth,sored and red.</a:t>
            </a:r>
          </a:p>
          <a:p>
            <a:r>
              <a:rPr lang="en-US" dirty="0"/>
              <a:t>mild diarrhea, nausea and vomiting</a:t>
            </a:r>
          </a:p>
          <a:p>
            <a:r>
              <a:rPr lang="en-US" dirty="0"/>
              <a:t>confusion and sometimes depression</a:t>
            </a:r>
          </a:p>
          <a:p>
            <a:r>
              <a:rPr lang="en-US" dirty="0" err="1"/>
              <a:t>Paraesthesia</a:t>
            </a:r>
            <a:r>
              <a:rPr lang="en-US" dirty="0"/>
              <a:t>.</a:t>
            </a:r>
          </a:p>
          <a:p>
            <a:r>
              <a:rPr lang="en-US" dirty="0"/>
              <a:t>difficult to maintain balance due to damage to the spinal cord.</a:t>
            </a:r>
          </a:p>
          <a:p>
            <a:r>
              <a:rPr lang="en-US" dirty="0"/>
              <a:t>loss of sense of position.</a:t>
            </a:r>
          </a:p>
          <a:p>
            <a:r>
              <a:rPr lang="en-US" dirty="0"/>
              <a:t>light jaundice and pallor</a:t>
            </a:r>
          </a:p>
          <a:p>
            <a:r>
              <a:rPr lang="en-US" dirty="0"/>
              <a:t>enlarged spleen and loss of sphincter control</a:t>
            </a:r>
          </a:p>
          <a:p>
            <a:r>
              <a:rPr lang="en-US" dirty="0"/>
              <a:t>inflammation of peripheral nerves</a:t>
            </a:r>
          </a:p>
          <a:p>
            <a:endParaRPr lang="en-US" dirty="0"/>
          </a:p>
        </p:txBody>
      </p:sp>
    </p:spTree>
  </p:cSld>
  <p:clrMapOvr>
    <a:masterClrMapping/>
  </p:clrMapOvr>
  <p:transition spd="med">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diagnosis</a:t>
            </a:r>
          </a:p>
          <a:p>
            <a:r>
              <a:rPr lang="en-US" dirty="0"/>
              <a:t>schilling test (primary diagnostic tool).</a:t>
            </a:r>
          </a:p>
          <a:p>
            <a:r>
              <a:rPr lang="en-US" dirty="0"/>
              <a:t>BMA</a:t>
            </a:r>
          </a:p>
          <a:p>
            <a:r>
              <a:rPr lang="en-US" dirty="0"/>
              <a:t>Barium meal</a:t>
            </a:r>
          </a:p>
          <a:p>
            <a:r>
              <a:rPr lang="en-US" dirty="0"/>
              <a:t>Histamine test will reveal absence of </a:t>
            </a:r>
            <a:r>
              <a:rPr lang="en-US" dirty="0" err="1"/>
              <a:t>HCl</a:t>
            </a:r>
            <a:endParaRPr lang="en-US" dirty="0"/>
          </a:p>
          <a:p>
            <a:r>
              <a:rPr lang="en-US" dirty="0"/>
              <a:t>Stool for occult blood.</a:t>
            </a:r>
          </a:p>
          <a:p>
            <a:r>
              <a:rPr lang="en-US" dirty="0"/>
              <a:t>Serum VIT B12 is reduced.</a:t>
            </a:r>
          </a:p>
          <a:p>
            <a:endParaRPr lang="en-US" dirty="0"/>
          </a:p>
        </p:txBody>
      </p:sp>
    </p:spTree>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Mnx</a:t>
            </a:r>
          </a:p>
          <a:p>
            <a:r>
              <a:rPr lang="en-US" dirty="0"/>
              <a:t>Replace </a:t>
            </a:r>
            <a:r>
              <a:rPr lang="en-US" dirty="0" err="1"/>
              <a:t>vit</a:t>
            </a:r>
            <a:r>
              <a:rPr lang="en-US" dirty="0"/>
              <a:t> B12 by giving hydroxycapalamine 1mg injection </a:t>
            </a:r>
            <a:r>
              <a:rPr lang="en-US" dirty="0" err="1"/>
              <a:t>q.i.d</a:t>
            </a:r>
            <a:r>
              <a:rPr lang="en-US" dirty="0"/>
              <a:t> on alternate days for strict vegetarians.</a:t>
            </a:r>
          </a:p>
          <a:p>
            <a:r>
              <a:rPr lang="en-US" dirty="0"/>
              <a:t>Give oral supplements e.g. soya beans</a:t>
            </a:r>
          </a:p>
          <a:p>
            <a:r>
              <a:rPr lang="en-US" dirty="0"/>
              <a:t>Administer IM inj. of </a:t>
            </a:r>
            <a:r>
              <a:rPr lang="en-US" dirty="0" err="1"/>
              <a:t>vit</a:t>
            </a:r>
            <a:r>
              <a:rPr lang="en-US" dirty="0"/>
              <a:t> B12 for in the case of lack of IF</a:t>
            </a:r>
          </a:p>
          <a:p>
            <a:pPr>
              <a:buNone/>
            </a:pPr>
            <a:r>
              <a:rPr lang="en-US" dirty="0"/>
              <a:t>  </a:t>
            </a:r>
            <a:r>
              <a:rPr lang="en-US" dirty="0">
                <a:solidFill>
                  <a:srgbClr val="00B0F0"/>
                </a:solidFill>
              </a:rPr>
              <a:t>Nursing intervention</a:t>
            </a:r>
          </a:p>
          <a:p>
            <a:r>
              <a:rPr lang="en-US" dirty="0"/>
              <a:t>Give support therapy</a:t>
            </a:r>
          </a:p>
          <a:p>
            <a:r>
              <a:rPr lang="en-US" dirty="0"/>
              <a:t>Health education to the patient, and advice on </a:t>
            </a:r>
            <a:r>
              <a:rPr lang="en-US" dirty="0" err="1"/>
              <a:t>vit</a:t>
            </a:r>
            <a:r>
              <a:rPr lang="en-US" dirty="0"/>
              <a:t> B12 injection for life e.g. in pernicious anemia.</a:t>
            </a:r>
          </a:p>
          <a:p>
            <a:endParaRPr lang="en-US" dirty="0"/>
          </a:p>
          <a:p>
            <a:endParaRPr lang="en-US" dirty="0"/>
          </a:p>
        </p:txBody>
      </p:sp>
    </p:spTree>
  </p:cSld>
  <p:clrMapOvr>
    <a:masterClrMapping/>
  </p:clrMapOvr>
  <p:transition spd="med">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Complications</a:t>
            </a:r>
          </a:p>
          <a:p>
            <a:r>
              <a:rPr lang="en-US" dirty="0"/>
              <a:t>Sub acute degeneration of the spinal cord.</a:t>
            </a:r>
          </a:p>
          <a:p>
            <a:r>
              <a:rPr lang="en-US" dirty="0" err="1"/>
              <a:t>vertigo.sizunguzungu</a:t>
            </a:r>
            <a:endParaRPr lang="en-US" dirty="0"/>
          </a:p>
          <a:p>
            <a:r>
              <a:rPr lang="en-US" dirty="0"/>
              <a:t>jaundice</a:t>
            </a:r>
          </a:p>
          <a:p>
            <a:endParaRPr lang="en-US" dirty="0"/>
          </a:p>
        </p:txBody>
      </p:sp>
    </p:spTree>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i="1" dirty="0">
                <a:solidFill>
                  <a:srgbClr val="00B0F0"/>
                </a:solidFill>
              </a:rPr>
              <a:t>Anaemia :</a:t>
            </a:r>
          </a:p>
          <a:p>
            <a:r>
              <a:rPr lang="en-US" dirty="0"/>
              <a:t>Is a state where Hb concentration is reduced below the lower normal for a given age and sex in a specified position.</a:t>
            </a:r>
          </a:p>
          <a:p>
            <a:pPr>
              <a:buNone/>
            </a:pPr>
            <a:r>
              <a:rPr lang="en-US" dirty="0">
                <a:solidFill>
                  <a:srgbClr val="00B0F0"/>
                </a:solidFill>
              </a:rPr>
              <a:t>Normal reference ranges	</a:t>
            </a:r>
            <a:r>
              <a:rPr lang="en-US" dirty="0" err="1">
                <a:solidFill>
                  <a:srgbClr val="00B0F0"/>
                </a:solidFill>
              </a:rPr>
              <a:t>HbG</a:t>
            </a:r>
            <a:r>
              <a:rPr lang="en-US" dirty="0">
                <a:solidFill>
                  <a:srgbClr val="00B0F0"/>
                </a:solidFill>
              </a:rPr>
              <a:t>/DL</a:t>
            </a:r>
          </a:p>
          <a:p>
            <a:r>
              <a:rPr lang="en-US" dirty="0"/>
              <a:t>Male (adult)			12.5-18.0</a:t>
            </a:r>
          </a:p>
          <a:p>
            <a:r>
              <a:rPr lang="en-US" dirty="0"/>
              <a:t>Female (female)		11.5-16.5</a:t>
            </a:r>
          </a:p>
          <a:p>
            <a:r>
              <a:rPr lang="en-US" dirty="0"/>
              <a:t>Pregnant female		10.5-16.0</a:t>
            </a:r>
          </a:p>
          <a:p>
            <a:r>
              <a:rPr lang="en-US" dirty="0"/>
              <a:t>Infant 3/12			 9.5-13.5.</a:t>
            </a:r>
          </a:p>
          <a:p>
            <a:endParaRPr lang="en-US" dirty="0"/>
          </a:p>
        </p:txBody>
      </p:sp>
    </p:spTree>
  </p:cSld>
  <p:clrMapOvr>
    <a:masterClrMapping/>
  </p:clrMapOvr>
  <p:transition spd="med">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Folic acid defiency</a:t>
            </a:r>
          </a:p>
          <a:p>
            <a:r>
              <a:rPr lang="en-US" dirty="0"/>
              <a:t>Caused by lack of folic acid in the diet.</a:t>
            </a:r>
          </a:p>
          <a:p>
            <a:r>
              <a:rPr lang="en-US" dirty="0"/>
              <a:t>Common in the elderly, alcoholics and those who rarely eat uncooked vegetables.</a:t>
            </a:r>
          </a:p>
          <a:p>
            <a:r>
              <a:rPr lang="en-US" dirty="0"/>
              <a:t>Consumption of alcohol increases folic acid requirement.</a:t>
            </a:r>
          </a:p>
          <a:p>
            <a:r>
              <a:rPr lang="en-US" dirty="0"/>
              <a:t>Its demand is also increased in pregnancy and during menstruation.</a:t>
            </a:r>
          </a:p>
          <a:p>
            <a:endParaRPr lang="en-US" dirty="0"/>
          </a:p>
        </p:txBody>
      </p:sp>
    </p:spTree>
  </p:cSld>
  <p:clrMapOvr>
    <a:masterClrMapping/>
  </p:clrMapOvr>
  <p:transition spd="med">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solidFill>
                  <a:srgbClr val="00B0F0"/>
                </a:solidFill>
              </a:rPr>
              <a:t> </a:t>
            </a:r>
          </a:p>
          <a:p>
            <a:pPr>
              <a:buNone/>
            </a:pPr>
            <a:r>
              <a:rPr lang="en-US" dirty="0">
                <a:solidFill>
                  <a:srgbClr val="00B0F0"/>
                </a:solidFill>
              </a:rPr>
              <a:t>  Causes</a:t>
            </a:r>
          </a:p>
          <a:p>
            <a:r>
              <a:rPr lang="en-US" dirty="0"/>
              <a:t>Dietary deficiency</a:t>
            </a:r>
          </a:p>
          <a:p>
            <a:r>
              <a:rPr lang="en-US" dirty="0"/>
              <a:t>Malabsorbtion syndrome</a:t>
            </a:r>
          </a:p>
          <a:p>
            <a:pPr>
              <a:buNone/>
            </a:pPr>
            <a:r>
              <a:rPr lang="en-US" dirty="0"/>
              <a:t>  </a:t>
            </a:r>
            <a:r>
              <a:rPr lang="en-US" dirty="0">
                <a:solidFill>
                  <a:srgbClr val="00B0F0"/>
                </a:solidFill>
              </a:rPr>
              <a:t>Diagnosis </a:t>
            </a:r>
          </a:p>
          <a:p>
            <a:r>
              <a:rPr lang="en-US" dirty="0"/>
              <a:t>Serum level of folic acid</a:t>
            </a:r>
          </a:p>
          <a:p>
            <a:endParaRPr lang="en-US" dirty="0"/>
          </a:p>
        </p:txBody>
      </p:sp>
    </p:spTree>
  </p:cSld>
  <p:clrMapOvr>
    <a:masterClrMapping/>
  </p:clrMapOvr>
  <p:transition spd="med">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858000"/>
          </a:xfrm>
        </p:spPr>
        <p:txBody>
          <a:bodyPr/>
          <a:lstStyle/>
          <a:p>
            <a:pPr>
              <a:buNone/>
            </a:pPr>
            <a:r>
              <a:rPr lang="en-US" dirty="0"/>
              <a:t>   </a:t>
            </a:r>
          </a:p>
          <a:p>
            <a:pPr>
              <a:buNone/>
            </a:pPr>
            <a:r>
              <a:rPr lang="en-US" dirty="0">
                <a:solidFill>
                  <a:srgbClr val="00B0F0"/>
                </a:solidFill>
              </a:rPr>
              <a:t>  Mnx</a:t>
            </a:r>
          </a:p>
          <a:p>
            <a:r>
              <a:rPr lang="en-US" dirty="0"/>
              <a:t>Give diet rich in folic acid.</a:t>
            </a:r>
          </a:p>
          <a:p>
            <a:r>
              <a:rPr lang="en-US" dirty="0"/>
              <a:t>Administer oral folate 1mg daily.</a:t>
            </a:r>
          </a:p>
          <a:p>
            <a:r>
              <a:rPr lang="en-US" dirty="0"/>
              <a:t> IM folic acid injection to patients with malabsorption syndrome.</a:t>
            </a:r>
          </a:p>
          <a:p>
            <a:r>
              <a:rPr lang="en-US" dirty="0"/>
              <a:t>NB: folic acid replacement therapy is stopped when Hb returns to normal except alcoholics who should be maintained in continuous therapy.</a:t>
            </a:r>
          </a:p>
          <a:p>
            <a:endParaRPr lang="en-US" dirty="0"/>
          </a:p>
        </p:txBody>
      </p:sp>
    </p:spTree>
  </p:cSld>
  <p:clrMapOvr>
    <a:masterClrMapping/>
  </p:clrMapOvr>
  <p:transition spd="med">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Hemorrhagic Anemia</a:t>
            </a:r>
          </a:p>
          <a:p>
            <a:r>
              <a:rPr lang="en-US" dirty="0"/>
              <a:t>Anemia due to sudden acute loss of blood thus reducing both Hb and RBC count.</a:t>
            </a:r>
          </a:p>
          <a:p>
            <a:endParaRPr lang="en-US" dirty="0"/>
          </a:p>
        </p:txBody>
      </p:sp>
    </p:spTree>
  </p:cSld>
  <p:clrMapOvr>
    <a:masterClrMapping/>
  </p:clrMapOvr>
  <p:transition spd="med">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solidFill>
                  <a:srgbClr val="00B0F0"/>
                </a:solidFill>
              </a:rPr>
              <a:t>  Causes</a:t>
            </a:r>
          </a:p>
          <a:p>
            <a:r>
              <a:rPr lang="en-US" dirty="0"/>
              <a:t>Haemoptysis</a:t>
            </a:r>
          </a:p>
          <a:p>
            <a:r>
              <a:rPr lang="en-US" dirty="0"/>
              <a:t>Haematemesis</a:t>
            </a:r>
          </a:p>
          <a:p>
            <a:r>
              <a:rPr lang="en-US" dirty="0"/>
              <a:t>Abortion </a:t>
            </a:r>
          </a:p>
          <a:p>
            <a:r>
              <a:rPr lang="en-US" dirty="0"/>
              <a:t> PPH</a:t>
            </a:r>
          </a:p>
          <a:p>
            <a:r>
              <a:rPr lang="en-US" dirty="0"/>
              <a:t>Injuries following RTA</a:t>
            </a:r>
          </a:p>
          <a:p>
            <a:r>
              <a:rPr lang="en-US" dirty="0"/>
              <a:t>Epistaxis</a:t>
            </a:r>
          </a:p>
          <a:p>
            <a:r>
              <a:rPr lang="en-US" dirty="0"/>
              <a:t>Scurvy</a:t>
            </a:r>
          </a:p>
          <a:p>
            <a:r>
              <a:rPr lang="en-US" dirty="0"/>
              <a:t>Prothrombin deficiency/</a:t>
            </a:r>
            <a:r>
              <a:rPr lang="en-US" dirty="0" err="1"/>
              <a:t>Vit</a:t>
            </a:r>
            <a:r>
              <a:rPr lang="en-US" dirty="0"/>
              <a:t>. K def.</a:t>
            </a:r>
          </a:p>
          <a:p>
            <a:r>
              <a:rPr lang="en-US" dirty="0"/>
              <a:t>Worm infestation</a:t>
            </a:r>
          </a:p>
          <a:p>
            <a:r>
              <a:rPr lang="en-US" dirty="0"/>
              <a:t>Cancers</a:t>
            </a:r>
          </a:p>
          <a:p>
            <a:endParaRPr lang="en-US" dirty="0"/>
          </a:p>
        </p:txBody>
      </p:sp>
    </p:spTree>
  </p:cSld>
  <p:clrMapOvr>
    <a:masterClrMapping/>
  </p:clrMapOvr>
  <p:transition spd="med">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a:t>   </a:t>
            </a:r>
            <a:r>
              <a:rPr lang="en-US" dirty="0">
                <a:solidFill>
                  <a:srgbClr val="00B0F0"/>
                </a:solidFill>
              </a:rPr>
              <a:t>S/S</a:t>
            </a:r>
          </a:p>
          <a:p>
            <a:r>
              <a:rPr lang="en-US" dirty="0"/>
              <a:t>Pallor</a:t>
            </a:r>
          </a:p>
          <a:p>
            <a:r>
              <a:rPr lang="en-US" dirty="0"/>
              <a:t>Restlessness</a:t>
            </a:r>
          </a:p>
          <a:p>
            <a:r>
              <a:rPr lang="en-US" dirty="0"/>
              <a:t>Low BP</a:t>
            </a:r>
          </a:p>
          <a:p>
            <a:r>
              <a:rPr lang="en-US" dirty="0"/>
              <a:t>Shock and fainting</a:t>
            </a:r>
          </a:p>
          <a:p>
            <a:r>
              <a:rPr lang="en-US" dirty="0"/>
              <a:t>Difficulty in feeling the pulse</a:t>
            </a:r>
          </a:p>
          <a:p>
            <a:r>
              <a:rPr lang="en-US" dirty="0"/>
              <a:t>Clummy skin</a:t>
            </a:r>
          </a:p>
          <a:p>
            <a:r>
              <a:rPr lang="en-US" dirty="0"/>
              <a:t>Dizziness</a:t>
            </a:r>
          </a:p>
          <a:p>
            <a:r>
              <a:rPr lang="en-US" dirty="0" err="1"/>
              <a:t>Oliguria</a:t>
            </a:r>
            <a:endParaRPr lang="en-US" dirty="0"/>
          </a:p>
          <a:p>
            <a:r>
              <a:rPr lang="en-US" dirty="0"/>
              <a:t>Irritability</a:t>
            </a:r>
          </a:p>
          <a:p>
            <a:r>
              <a:rPr lang="en-US" dirty="0"/>
              <a:t>Fatigue</a:t>
            </a:r>
          </a:p>
          <a:p>
            <a:r>
              <a:rPr lang="en-US" dirty="0"/>
              <a:t>Weight loss</a:t>
            </a:r>
          </a:p>
          <a:p>
            <a:r>
              <a:rPr lang="en-US" dirty="0"/>
              <a:t>Pica</a:t>
            </a:r>
          </a:p>
          <a:p>
            <a:r>
              <a:rPr lang="en-US" dirty="0"/>
              <a:t>Koilonychias</a:t>
            </a:r>
          </a:p>
          <a:p>
            <a:r>
              <a:rPr lang="en-US" dirty="0"/>
              <a:t>dysphagia</a:t>
            </a:r>
          </a:p>
          <a:p>
            <a:endParaRPr lang="en-US" dirty="0"/>
          </a:p>
          <a:p>
            <a:endParaRPr lang="en-US" dirty="0"/>
          </a:p>
        </p:txBody>
      </p:sp>
    </p:spTree>
  </p:cSld>
  <p:clrMapOvr>
    <a:masterClrMapping/>
  </p:clrMapOvr>
  <p:transition spd="med">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solidFill>
                  <a:srgbClr val="00B0F0"/>
                </a:solidFill>
              </a:rPr>
              <a:t>  </a:t>
            </a:r>
          </a:p>
          <a:p>
            <a:pPr>
              <a:buNone/>
            </a:pPr>
            <a:r>
              <a:rPr lang="en-US" dirty="0">
                <a:solidFill>
                  <a:srgbClr val="00B0F0"/>
                </a:solidFill>
              </a:rPr>
              <a:t>diagnosis</a:t>
            </a:r>
          </a:p>
          <a:p>
            <a:r>
              <a:rPr lang="en-US" dirty="0"/>
              <a:t>Clinical features</a:t>
            </a:r>
          </a:p>
          <a:p>
            <a:r>
              <a:rPr lang="en-US" dirty="0"/>
              <a:t>History of bleeding</a:t>
            </a:r>
          </a:p>
          <a:p>
            <a:r>
              <a:rPr lang="en-US" dirty="0"/>
              <a:t>lab investigations:</a:t>
            </a:r>
          </a:p>
          <a:p>
            <a:pPr>
              <a:buFont typeface="Arial" pitchFamily="34" charset="0"/>
              <a:buChar char="•"/>
            </a:pPr>
            <a:r>
              <a:rPr lang="en-US" dirty="0"/>
              <a:t>Hb level,</a:t>
            </a:r>
          </a:p>
          <a:p>
            <a:pPr>
              <a:buFont typeface="Arial" pitchFamily="34" charset="0"/>
              <a:buChar char="•"/>
            </a:pPr>
            <a:r>
              <a:rPr lang="en-US" dirty="0"/>
              <a:t>stool for occult,</a:t>
            </a:r>
          </a:p>
          <a:p>
            <a:pPr>
              <a:buFont typeface="Arial" pitchFamily="34" charset="0"/>
              <a:buChar char="•"/>
            </a:pPr>
            <a:r>
              <a:rPr lang="en-US" dirty="0"/>
              <a:t>urinalysis to rule out haematuria.</a:t>
            </a:r>
          </a:p>
          <a:p>
            <a:endParaRPr lang="en-US" dirty="0"/>
          </a:p>
        </p:txBody>
      </p:sp>
    </p:spTree>
  </p:cSld>
  <p:clrMapOvr>
    <a:masterClrMapping/>
  </p:clrMapOvr>
  <p:transition spd="med">
    <p:split orient="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solidFill>
                  <a:srgbClr val="00B0F0"/>
                </a:solidFill>
              </a:rPr>
              <a:t> mnx</a:t>
            </a:r>
          </a:p>
          <a:p>
            <a:r>
              <a:rPr lang="en-US" dirty="0"/>
              <a:t>principles of mnx</a:t>
            </a:r>
          </a:p>
          <a:p>
            <a:pPr marL="681228" indent="-571500">
              <a:buFont typeface="+mj-lt"/>
              <a:buAutoNum type="romanUcPeriod"/>
            </a:pPr>
            <a:r>
              <a:rPr lang="en-US" dirty="0"/>
              <a:t>arrest bleeding</a:t>
            </a:r>
          </a:p>
          <a:p>
            <a:pPr marL="681228" indent="-571500">
              <a:buFont typeface="+mj-lt"/>
              <a:buAutoNum type="romanUcPeriod"/>
            </a:pPr>
            <a:r>
              <a:rPr lang="en-US" dirty="0"/>
              <a:t>restore blood volume</a:t>
            </a:r>
          </a:p>
          <a:p>
            <a:pPr marL="681228" indent="-571500">
              <a:buFont typeface="+mj-lt"/>
              <a:buAutoNum type="romanUcPeriod"/>
            </a:pPr>
            <a:r>
              <a:rPr lang="en-US" dirty="0"/>
              <a:t>treat shock.</a:t>
            </a:r>
          </a:p>
          <a:p>
            <a:r>
              <a:rPr lang="en-US" dirty="0"/>
              <a:t>apply pressure to the bleeding area</a:t>
            </a:r>
          </a:p>
          <a:p>
            <a:r>
              <a:rPr lang="en-US" dirty="0"/>
              <a:t>treat underlying the cause.</a:t>
            </a:r>
          </a:p>
          <a:p>
            <a:r>
              <a:rPr lang="en-US" dirty="0"/>
              <a:t>Transfuse. </a:t>
            </a:r>
          </a:p>
          <a:p>
            <a:r>
              <a:rPr lang="en-US" dirty="0"/>
              <a:t>deworm in worm infestation</a:t>
            </a:r>
          </a:p>
          <a:p>
            <a:r>
              <a:rPr lang="en-US" dirty="0"/>
              <a:t>balanced diet</a:t>
            </a:r>
          </a:p>
          <a:p>
            <a:r>
              <a:rPr lang="en-US" dirty="0"/>
              <a:t>proper mnx of 3</a:t>
            </a:r>
            <a:r>
              <a:rPr lang="en-US" baseline="30000" dirty="0"/>
              <a:t>rd</a:t>
            </a:r>
            <a:r>
              <a:rPr lang="en-US" dirty="0"/>
              <a:t> stage of labour to prevent PPH</a:t>
            </a:r>
          </a:p>
          <a:p>
            <a:r>
              <a:rPr lang="en-US" dirty="0"/>
              <a:t>provide iron therapy.</a:t>
            </a:r>
          </a:p>
          <a:p>
            <a:endParaRPr lang="en-US" dirty="0"/>
          </a:p>
          <a:p>
            <a:endParaRPr lang="en-US" dirty="0"/>
          </a:p>
        </p:txBody>
      </p:sp>
    </p:spTree>
  </p:cSld>
  <p:clrMapOvr>
    <a:masterClrMapping/>
  </p:clrMapOvr>
  <p:transition spd="med">
    <p:split orient="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Haemolytic anaemia</a:t>
            </a:r>
          </a:p>
          <a:p>
            <a:r>
              <a:rPr lang="en-US" dirty="0"/>
              <a:t>Occurs when the RBC are destroyed while stil in circulation or prematurely removed from circulation, because they are abnormal or the spleen is hyperactive.</a:t>
            </a:r>
          </a:p>
          <a:p>
            <a:r>
              <a:rPr lang="en-US" dirty="0"/>
              <a:t>can be classified as corpuscular or extracorpuscular.</a:t>
            </a:r>
          </a:p>
          <a:p>
            <a:r>
              <a:rPr lang="en-US" dirty="0"/>
              <a:t>Disorders can be on the membrane, enzyme or Hb. of the RBC’s.</a:t>
            </a:r>
          </a:p>
          <a:p>
            <a:endParaRPr lang="en-US" dirty="0"/>
          </a:p>
        </p:txBody>
      </p:sp>
    </p:spTree>
  </p:cSld>
  <p:clrMapOvr>
    <a:masterClrMapping/>
  </p:clrMapOvr>
  <p:transition spd="med">
    <p:split orient="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solidFill>
                  <a:srgbClr val="00B0F0"/>
                </a:solidFill>
              </a:rPr>
              <a:t>  </a:t>
            </a:r>
          </a:p>
          <a:p>
            <a:pPr>
              <a:buNone/>
            </a:pPr>
            <a:r>
              <a:rPr lang="en-US" dirty="0">
                <a:solidFill>
                  <a:srgbClr val="00B0F0"/>
                </a:solidFill>
              </a:rPr>
              <a:t>Causes</a:t>
            </a:r>
          </a:p>
          <a:p>
            <a:r>
              <a:rPr lang="en-US" dirty="0">
                <a:solidFill>
                  <a:srgbClr val="00B0F0"/>
                </a:solidFill>
              </a:rPr>
              <a:t>Congenital </a:t>
            </a:r>
            <a:r>
              <a:rPr lang="en-US" dirty="0"/>
              <a:t>e.g. </a:t>
            </a:r>
          </a:p>
          <a:p>
            <a:pPr>
              <a:buFont typeface="Wingdings" pitchFamily="2" charset="2"/>
              <a:buChar char="Ø"/>
            </a:pPr>
            <a:r>
              <a:rPr lang="en-US" dirty="0"/>
              <a:t>sickle cell disease</a:t>
            </a:r>
          </a:p>
          <a:p>
            <a:pPr>
              <a:buFont typeface="Wingdings" pitchFamily="2" charset="2"/>
              <a:buChar char="Ø"/>
            </a:pPr>
            <a:r>
              <a:rPr lang="en-US" dirty="0"/>
              <a:t>Thalassaemia</a:t>
            </a:r>
          </a:p>
          <a:p>
            <a:pPr>
              <a:buFont typeface="Wingdings" pitchFamily="2" charset="2"/>
              <a:buChar char="Ø"/>
            </a:pPr>
            <a:r>
              <a:rPr lang="en-US" dirty="0"/>
              <a:t>Haemolytic disease of the newborn.</a:t>
            </a:r>
          </a:p>
          <a:p>
            <a:r>
              <a:rPr lang="en-US" dirty="0">
                <a:solidFill>
                  <a:srgbClr val="00B0F0"/>
                </a:solidFill>
              </a:rPr>
              <a:t>Acquired haemolytic type</a:t>
            </a:r>
          </a:p>
          <a:p>
            <a:pPr>
              <a:buFont typeface="Wingdings" pitchFamily="2" charset="2"/>
              <a:buChar char="Ø"/>
            </a:pPr>
            <a:r>
              <a:rPr lang="en-US" dirty="0"/>
              <a:t>Incompatible blood transfusion/</a:t>
            </a:r>
            <a:r>
              <a:rPr lang="en-US" dirty="0" err="1"/>
              <a:t>Rh</a:t>
            </a:r>
            <a:r>
              <a:rPr lang="en-US" dirty="0"/>
              <a:t> incompatibility </a:t>
            </a:r>
          </a:p>
          <a:p>
            <a:pPr>
              <a:buFont typeface="Wingdings" pitchFamily="2" charset="2"/>
              <a:buChar char="Ø"/>
            </a:pPr>
            <a:r>
              <a:rPr lang="en-US" dirty="0"/>
              <a:t>Parasitic infection like malaria</a:t>
            </a:r>
          </a:p>
          <a:p>
            <a:pPr>
              <a:buFont typeface="Wingdings" pitchFamily="2" charset="2"/>
              <a:buChar char="Ø"/>
            </a:pPr>
            <a:r>
              <a:rPr lang="en-US" dirty="0"/>
              <a:t>Irradiation e.g. x-ray or radioactive isotope</a:t>
            </a:r>
          </a:p>
          <a:p>
            <a:pPr>
              <a:buFont typeface="Wingdings" pitchFamily="2" charset="2"/>
              <a:buChar char="Ø"/>
            </a:pPr>
            <a:r>
              <a:rPr lang="en-US" dirty="0"/>
              <a:t>severe burns</a:t>
            </a:r>
          </a:p>
          <a:p>
            <a:pPr>
              <a:buFont typeface="Wingdings" pitchFamily="2" charset="2"/>
              <a:buChar char="Ø"/>
            </a:pPr>
            <a:r>
              <a:rPr lang="en-US" dirty="0"/>
              <a:t>Chemical agents like drugs, toxins, lead etc</a:t>
            </a:r>
          </a:p>
          <a:p>
            <a:pPr>
              <a:buFont typeface="Wingdings" pitchFamily="2" charset="2"/>
              <a:buChar char="Ø"/>
            </a:pPr>
            <a:r>
              <a:rPr lang="en-US" dirty="0"/>
              <a:t>Autoimmunity e.g. in carcinoma</a:t>
            </a:r>
          </a:p>
          <a:p>
            <a:endParaRPr lang="en-US" dirty="0"/>
          </a:p>
        </p:txBody>
      </p:sp>
    </p:spTree>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a:p>
          <a:p>
            <a:pPr>
              <a:buFont typeface="Wingdings" pitchFamily="2" charset="2"/>
              <a:buChar char="v"/>
            </a:pPr>
            <a:r>
              <a:rPr lang="en-US" dirty="0"/>
              <a:t> Other parameters that have been used to measure anemia include, red cell count &amp; haematocrit.</a:t>
            </a:r>
          </a:p>
          <a:p>
            <a:pPr>
              <a:buFont typeface="Wingdings" pitchFamily="2" charset="2"/>
              <a:buChar char="v"/>
            </a:pPr>
            <a:r>
              <a:rPr lang="en-US" dirty="0"/>
              <a:t>It is a condition in which there is insufficient Hb to transport oxygen to tissues. Commonly occurs when the rate of production of normal mature cells does not keep with destruction of  RBC.</a:t>
            </a:r>
          </a:p>
          <a:p>
            <a:endParaRPr lang="en-US" dirty="0"/>
          </a:p>
        </p:txBody>
      </p:sp>
    </p:spTree>
  </p:cSld>
  <p:clrMapOvr>
    <a:masterClrMapping/>
  </p:clrMapOvr>
  <p:transition spd="med">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Pathophysiology</a:t>
            </a:r>
          </a:p>
          <a:p>
            <a:r>
              <a:rPr lang="en-US" dirty="0"/>
              <a:t>Increase haemolysis lead  to expansion of bone marrow into the shaft of the long bones, there is increase in reticulocytes count, increase bilirubin and increase captoglobulin (a protein binding Hb)</a:t>
            </a:r>
          </a:p>
          <a:p>
            <a:endParaRPr lang="en-US" dirty="0"/>
          </a:p>
        </p:txBody>
      </p:sp>
    </p:spTree>
  </p:cSld>
  <p:clrMapOvr>
    <a:masterClrMapping/>
  </p:clrMapOvr>
  <p:transition spd="med">
    <p:split orient="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s/s</a:t>
            </a:r>
          </a:p>
          <a:p>
            <a:r>
              <a:rPr lang="en-US" dirty="0"/>
              <a:t>jaundice</a:t>
            </a:r>
          </a:p>
          <a:p>
            <a:r>
              <a:rPr lang="en-US" dirty="0"/>
              <a:t>presence of Hb in urine</a:t>
            </a:r>
          </a:p>
          <a:p>
            <a:r>
              <a:rPr lang="en-US" dirty="0"/>
              <a:t>leg ulceration</a:t>
            </a:r>
          </a:p>
          <a:p>
            <a:r>
              <a:rPr lang="en-US" dirty="0"/>
              <a:t>upper abdominal pain due to gallstones</a:t>
            </a:r>
          </a:p>
          <a:p>
            <a:r>
              <a:rPr lang="en-US" dirty="0"/>
              <a:t>bone pain </a:t>
            </a:r>
          </a:p>
          <a:p>
            <a:r>
              <a:rPr lang="en-US" dirty="0"/>
              <a:t>pallour</a:t>
            </a:r>
          </a:p>
          <a:p>
            <a:endParaRPr lang="en-US" dirty="0"/>
          </a:p>
        </p:txBody>
      </p:sp>
    </p:spTree>
  </p:cSld>
  <p:clrMapOvr>
    <a:masterClrMapping/>
  </p:clrMapOvr>
  <p:transition spd="med">
    <p:split orient="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a:p>
          <a:p>
            <a:pPr>
              <a:buNone/>
            </a:pPr>
            <a:r>
              <a:rPr lang="en-US" dirty="0"/>
              <a:t>   </a:t>
            </a:r>
            <a:r>
              <a:rPr lang="en-US" dirty="0">
                <a:solidFill>
                  <a:srgbClr val="00B0F0"/>
                </a:solidFill>
              </a:rPr>
              <a:t>investigations</a:t>
            </a:r>
          </a:p>
          <a:p>
            <a:r>
              <a:rPr lang="en-US" dirty="0"/>
              <a:t>PBF for RBC count</a:t>
            </a:r>
          </a:p>
          <a:p>
            <a:r>
              <a:rPr lang="en-US" dirty="0"/>
              <a:t>Blood for bile pigment</a:t>
            </a:r>
          </a:p>
          <a:p>
            <a:r>
              <a:rPr lang="en-US" dirty="0"/>
              <a:t>Increased unconjugated bilirubin</a:t>
            </a:r>
          </a:p>
          <a:p>
            <a:r>
              <a:rPr lang="en-US" dirty="0"/>
              <a:t>Urine and feaces for bilirubin</a:t>
            </a:r>
          </a:p>
          <a:p>
            <a:r>
              <a:rPr lang="en-US" dirty="0"/>
              <a:t>Hb pigment in the intravascular haemolysis</a:t>
            </a:r>
          </a:p>
          <a:p>
            <a:endParaRPr lang="en-US" dirty="0"/>
          </a:p>
        </p:txBody>
      </p:sp>
    </p:spTree>
  </p:cSld>
  <p:clrMapOvr>
    <a:masterClrMapping/>
  </p:clrMapOvr>
  <p:transition spd="med">
    <p:split orient="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Congenital </a:t>
            </a:r>
            <a:r>
              <a:rPr lang="en-US" dirty="0" err="1">
                <a:solidFill>
                  <a:srgbClr val="00B0F0"/>
                </a:solidFill>
              </a:rPr>
              <a:t>anaemia</a:t>
            </a:r>
            <a:endParaRPr lang="en-US" dirty="0">
              <a:solidFill>
                <a:srgbClr val="00B0F0"/>
              </a:solidFill>
            </a:endParaRPr>
          </a:p>
          <a:p>
            <a:r>
              <a:rPr lang="en-US" dirty="0"/>
              <a:t>Inherited haemolytic anaemia</a:t>
            </a:r>
          </a:p>
          <a:p>
            <a:pPr>
              <a:buFont typeface="Wingdings" pitchFamily="2" charset="2"/>
              <a:buChar char="v"/>
            </a:pPr>
            <a:r>
              <a:rPr lang="en-US" dirty="0"/>
              <a:t>Hereditary spherocytosis.</a:t>
            </a:r>
          </a:p>
          <a:p>
            <a:pPr>
              <a:buNone/>
            </a:pPr>
            <a:r>
              <a:rPr lang="en-US" dirty="0"/>
              <a:t>   It is an abnormality of the membrane protein, the RBC are small sphere in shape and cause patient to have splenomegally. </a:t>
            </a:r>
          </a:p>
          <a:p>
            <a:pPr>
              <a:buFont typeface="Wingdings" pitchFamily="2" charset="2"/>
              <a:buChar char="v"/>
            </a:pPr>
            <a:r>
              <a:rPr lang="en-US" dirty="0"/>
              <a:t>Non- spherocytosis haemolytic anaemia</a:t>
            </a:r>
          </a:p>
          <a:p>
            <a:r>
              <a:rPr lang="en-US" dirty="0"/>
              <a:t>It is caused by abnormality in the RBC enzyme, which causes a defect in the Hb and the abnormality in glucose metabolism</a:t>
            </a:r>
          </a:p>
          <a:p>
            <a:endParaRPr lang="en-US" dirty="0"/>
          </a:p>
          <a:p>
            <a:endParaRPr lang="en-US" dirty="0"/>
          </a:p>
        </p:txBody>
      </p:sp>
    </p:spTree>
  </p:cSld>
  <p:clrMapOvr>
    <a:masterClrMapping/>
  </p:clrMapOvr>
  <p:transition spd="med">
    <p:split orient="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dirty="0">
                <a:solidFill>
                  <a:srgbClr val="00B0F0"/>
                </a:solidFill>
              </a:rPr>
              <a:t>s/s</a:t>
            </a:r>
          </a:p>
          <a:p>
            <a:r>
              <a:rPr lang="en-US" dirty="0"/>
              <a:t>patient will present with gall stones,</a:t>
            </a:r>
          </a:p>
          <a:p>
            <a:r>
              <a:rPr lang="en-US" dirty="0"/>
              <a:t> leg ulcers</a:t>
            </a:r>
          </a:p>
          <a:p>
            <a:r>
              <a:rPr lang="en-US" dirty="0"/>
              <a:t>in pregnant women, it may present like folic acid def.</a:t>
            </a:r>
          </a:p>
          <a:p>
            <a:endParaRPr lang="en-US" dirty="0"/>
          </a:p>
          <a:p>
            <a:endParaRPr lang="en-US" dirty="0"/>
          </a:p>
        </p:txBody>
      </p:sp>
    </p:spTree>
  </p:cSld>
  <p:clrMapOvr>
    <a:masterClrMapping/>
  </p:clrMapOvr>
  <p:transition spd="med">
    <p:split orient="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096000"/>
          </a:xfrm>
        </p:spPr>
        <p:txBody>
          <a:bodyPr>
            <a:normAutofit lnSpcReduction="10000"/>
          </a:bodyPr>
          <a:lstStyle/>
          <a:p>
            <a:pPr>
              <a:buNone/>
            </a:pPr>
            <a:r>
              <a:rPr lang="en-US" dirty="0"/>
              <a:t>  </a:t>
            </a:r>
          </a:p>
          <a:p>
            <a:pPr>
              <a:buNone/>
            </a:pPr>
            <a:r>
              <a:rPr lang="en-US" dirty="0"/>
              <a:t>  </a:t>
            </a:r>
            <a:r>
              <a:rPr lang="en-US" dirty="0">
                <a:solidFill>
                  <a:srgbClr val="00B0F0"/>
                </a:solidFill>
              </a:rPr>
              <a:t>diagnosis</a:t>
            </a:r>
          </a:p>
          <a:p>
            <a:r>
              <a:rPr lang="en-US" dirty="0"/>
              <a:t>clinical features</a:t>
            </a:r>
          </a:p>
          <a:p>
            <a:r>
              <a:rPr lang="en-US" dirty="0"/>
              <a:t>family studies</a:t>
            </a:r>
          </a:p>
          <a:p>
            <a:pPr>
              <a:buNone/>
            </a:pPr>
            <a:r>
              <a:rPr lang="en-US" dirty="0">
                <a:solidFill>
                  <a:srgbClr val="00B0F0"/>
                </a:solidFill>
              </a:rPr>
              <a:t> lab</a:t>
            </a:r>
          </a:p>
          <a:p>
            <a:pPr>
              <a:buFont typeface="Wingdings" pitchFamily="2" charset="2"/>
              <a:buChar char="Ø"/>
            </a:pPr>
            <a:r>
              <a:rPr lang="en-US" dirty="0"/>
              <a:t>  The abnormality of the erythrocytes membrane cause the cells to lose the membrane as they pass through spleen and therefore become spherical in shape</a:t>
            </a:r>
          </a:p>
          <a:p>
            <a:pPr>
              <a:buFont typeface="Wingdings" pitchFamily="2" charset="2"/>
              <a:buChar char="Ø"/>
            </a:pPr>
            <a:r>
              <a:rPr lang="en-US" dirty="0"/>
              <a:t>  A defect in enzyme G6PD interferes with glucose metabolism of RBC.</a:t>
            </a:r>
          </a:p>
          <a:p>
            <a:pPr>
              <a:buNone/>
            </a:pPr>
            <a:r>
              <a:rPr lang="en-US" dirty="0">
                <a:solidFill>
                  <a:srgbClr val="00B0F0"/>
                </a:solidFill>
              </a:rPr>
              <a:t>TREATMENT</a:t>
            </a:r>
          </a:p>
          <a:p>
            <a:r>
              <a:rPr lang="en-US" dirty="0"/>
              <a:t>Spleenectomy,as the spleen is the major source of large RBC destruction</a:t>
            </a:r>
          </a:p>
          <a:p>
            <a:endParaRPr lang="en-US" dirty="0"/>
          </a:p>
          <a:p>
            <a:endParaRPr lang="en-US" dirty="0"/>
          </a:p>
        </p:txBody>
      </p:sp>
    </p:spTree>
  </p:cSld>
  <p:clrMapOvr>
    <a:masterClrMapping/>
  </p:clrMapOvr>
  <p:transition spd="med">
    <p:split orient="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a:p>
          <a:p>
            <a:pPr>
              <a:buNone/>
            </a:pPr>
            <a:r>
              <a:rPr lang="en-US" dirty="0"/>
              <a:t>  </a:t>
            </a:r>
            <a:r>
              <a:rPr lang="en-US" dirty="0">
                <a:solidFill>
                  <a:srgbClr val="00B0F0"/>
                </a:solidFill>
              </a:rPr>
              <a:t>Complications</a:t>
            </a:r>
          </a:p>
          <a:p>
            <a:r>
              <a:rPr lang="en-US" dirty="0"/>
              <a:t>CCF</a:t>
            </a:r>
          </a:p>
          <a:p>
            <a:r>
              <a:rPr lang="en-US" dirty="0"/>
              <a:t>Poor healing of leg ulcers</a:t>
            </a:r>
          </a:p>
          <a:p>
            <a:r>
              <a:rPr lang="en-US" dirty="0"/>
              <a:t>Gall bladder stones</a:t>
            </a:r>
          </a:p>
          <a:p>
            <a:endParaRPr lang="en-US" dirty="0"/>
          </a:p>
        </p:txBody>
      </p:sp>
    </p:spTree>
  </p:cSld>
  <p:clrMapOvr>
    <a:masterClrMapping/>
  </p:clrMapOvr>
  <p:transition spd="med">
    <p:split orient="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 </a:t>
            </a:r>
            <a:r>
              <a:rPr lang="en-US" dirty="0">
                <a:solidFill>
                  <a:srgbClr val="00B0F0"/>
                </a:solidFill>
              </a:rPr>
              <a:t>Sickle cell </a:t>
            </a:r>
            <a:r>
              <a:rPr lang="en-US" dirty="0" err="1">
                <a:solidFill>
                  <a:srgbClr val="00B0F0"/>
                </a:solidFill>
              </a:rPr>
              <a:t>anaemia</a:t>
            </a:r>
            <a:endParaRPr lang="en-US" dirty="0">
              <a:solidFill>
                <a:srgbClr val="00B0F0"/>
              </a:solidFill>
            </a:endParaRPr>
          </a:p>
          <a:p>
            <a:r>
              <a:rPr lang="en-US" dirty="0"/>
              <a:t>It is a severe haemolytic anaemia resulting from defect in the Hb molecule. there is abnormal beta chain known as </a:t>
            </a:r>
            <a:r>
              <a:rPr lang="en-US" dirty="0" err="1"/>
              <a:t>HbS</a:t>
            </a:r>
            <a:r>
              <a:rPr lang="en-US" dirty="0"/>
              <a:t>, which has a shorter lifespan. </a:t>
            </a:r>
          </a:p>
          <a:p>
            <a:r>
              <a:rPr lang="en-US" dirty="0"/>
              <a:t>It is common among the blacks than whites.</a:t>
            </a:r>
          </a:p>
          <a:p>
            <a:endParaRPr lang="en-US" dirty="0"/>
          </a:p>
        </p:txBody>
      </p:sp>
    </p:spTree>
  </p:cSld>
  <p:clrMapOvr>
    <a:masterClrMapping/>
  </p:clrMapOvr>
  <p:transition spd="med">
    <p:split orient="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endParaRPr lang="en-US" dirty="0">
              <a:solidFill>
                <a:srgbClr val="00B0F0"/>
              </a:solidFill>
            </a:endParaRPr>
          </a:p>
          <a:p>
            <a:pPr>
              <a:buNone/>
            </a:pPr>
            <a:r>
              <a:rPr lang="en-US" dirty="0">
                <a:solidFill>
                  <a:srgbClr val="00B0F0"/>
                </a:solidFill>
              </a:rPr>
              <a:t>  Pathophysiology</a:t>
            </a:r>
            <a:r>
              <a:rPr lang="en-US" dirty="0"/>
              <a:t> </a:t>
            </a:r>
          </a:p>
          <a:p>
            <a:r>
              <a:rPr lang="en-US" dirty="0"/>
              <a:t>the defect is a single acid substitution in the beta chain haemoglobin.normal Hb acid contains 2 alpha,2 beta and require 2 chains for synthesis of each chain</a:t>
            </a:r>
          </a:p>
          <a:p>
            <a:r>
              <a:rPr lang="en-US" dirty="0"/>
              <a:t>person with sickle cell disease has inherited only one abnormal gene so the RBC synthesize both normal beta A chains and beta S chains so A &amp; S hemoglobin</a:t>
            </a:r>
          </a:p>
          <a:p>
            <a:r>
              <a:rPr lang="en-US" dirty="0"/>
              <a:t>if two people with sickle disease marry, the children will inherit the abnormal chain of only  Beta S chains this result in them having the disease.</a:t>
            </a:r>
          </a:p>
          <a:p>
            <a:endParaRPr lang="en-US" dirty="0"/>
          </a:p>
        </p:txBody>
      </p:sp>
    </p:spTree>
  </p:cSld>
  <p:clrMapOvr>
    <a:masterClrMapping/>
  </p:clrMapOvr>
  <p:transition spd="med">
    <p:split orient="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endParaRPr lang="en-US" dirty="0"/>
          </a:p>
          <a:p>
            <a:r>
              <a:rPr lang="en-US" dirty="0"/>
              <a:t>The result is sickling crisis disease</a:t>
            </a:r>
          </a:p>
          <a:p>
            <a:r>
              <a:rPr lang="en-US" dirty="0"/>
              <a:t>The symptoms results from combination of infection and haemolysis</a:t>
            </a:r>
          </a:p>
          <a:p>
            <a:r>
              <a:rPr lang="en-US" dirty="0">
                <a:solidFill>
                  <a:srgbClr val="00B0F0"/>
                </a:solidFill>
              </a:rPr>
              <a:t>Sickling inducing conditions include:</a:t>
            </a:r>
          </a:p>
          <a:p>
            <a:r>
              <a:rPr lang="en-US" dirty="0"/>
              <a:t>Hypokia</a:t>
            </a:r>
          </a:p>
          <a:p>
            <a:r>
              <a:rPr lang="en-US" dirty="0"/>
              <a:t>Dehydration</a:t>
            </a:r>
          </a:p>
          <a:p>
            <a:r>
              <a:rPr lang="en-US" dirty="0"/>
              <a:t>Vigorous exercise</a:t>
            </a:r>
          </a:p>
          <a:p>
            <a:r>
              <a:rPr lang="en-US" dirty="0"/>
              <a:t>Acidosis</a:t>
            </a:r>
          </a:p>
          <a:p>
            <a:r>
              <a:rPr lang="en-US" dirty="0"/>
              <a:t>Infection</a:t>
            </a:r>
          </a:p>
          <a:p>
            <a:r>
              <a:rPr lang="en-US" dirty="0"/>
              <a:t>Pregnancy</a:t>
            </a:r>
          </a:p>
          <a:p>
            <a:endParaRPr lang="en-US" dirty="0"/>
          </a:p>
        </p:txBody>
      </p:sp>
    </p:spTree>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r>
              <a:rPr lang="en-US" i="1" dirty="0">
                <a:solidFill>
                  <a:srgbClr val="00B0F0"/>
                </a:solidFill>
              </a:rPr>
              <a:t>Classification of anaemia is based on cause of Hb def:</a:t>
            </a:r>
          </a:p>
          <a:p>
            <a:pPr>
              <a:buFont typeface="Wingdings" pitchFamily="2" charset="2"/>
              <a:buChar char="ü"/>
            </a:pPr>
            <a:r>
              <a:rPr lang="en-US" dirty="0"/>
              <a:t>Hypoplastic/</a:t>
            </a:r>
            <a:r>
              <a:rPr lang="en-US" dirty="0" err="1"/>
              <a:t>aplastic</a:t>
            </a:r>
            <a:r>
              <a:rPr lang="en-US" dirty="0"/>
              <a:t> </a:t>
            </a:r>
            <a:r>
              <a:rPr lang="en-US" dirty="0" err="1"/>
              <a:t>anaemia</a:t>
            </a:r>
            <a:r>
              <a:rPr lang="en-US" dirty="0"/>
              <a:t>-is due to destruction of bone marrow.</a:t>
            </a:r>
          </a:p>
          <a:p>
            <a:pPr>
              <a:buFont typeface="Wingdings" pitchFamily="2" charset="2"/>
              <a:buChar char="ü"/>
            </a:pPr>
            <a:r>
              <a:rPr lang="en-US" dirty="0"/>
              <a:t>Dishaemopoetic anaemia-due to def in supply of substances essential for haemopoesis/ erythropoiesis.These include </a:t>
            </a:r>
            <a:r>
              <a:rPr lang="en-US" dirty="0" err="1"/>
              <a:t>vit</a:t>
            </a:r>
            <a:r>
              <a:rPr lang="en-US" dirty="0"/>
              <a:t>. B12,folic,erythropoietin,malabsorbtion etc.</a:t>
            </a:r>
          </a:p>
          <a:p>
            <a:pPr>
              <a:buFont typeface="Wingdings" pitchFamily="2" charset="2"/>
              <a:buChar char="ü"/>
            </a:pPr>
            <a:r>
              <a:rPr lang="en-US" dirty="0"/>
              <a:t>Haemolytic anaemia-due to excessive haemolysis of the red cell.occcurs when red cells are destroyed while still in circulation, or are removed prematurely from the circulation either because the cells are abnormal or the spleen is overactive(splenic sequestration)</a:t>
            </a:r>
          </a:p>
          <a:p>
            <a:endParaRPr lang="en-US" dirty="0"/>
          </a:p>
        </p:txBody>
      </p:sp>
    </p:spTree>
  </p:cSld>
  <p:clrMapOvr>
    <a:masterClrMapping/>
  </p:clrMapOvr>
  <p:transition spd="med">
    <p:split orient="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dirty="0">
                <a:solidFill>
                  <a:srgbClr val="00B0F0"/>
                </a:solidFill>
              </a:rPr>
              <a:t>s/s</a:t>
            </a:r>
          </a:p>
          <a:p>
            <a:r>
              <a:rPr lang="en-US" dirty="0"/>
              <a:t>jaundice due to haemolysis</a:t>
            </a:r>
          </a:p>
          <a:p>
            <a:r>
              <a:rPr lang="en-US" dirty="0"/>
              <a:t>signs of anemia 7-10gm/l</a:t>
            </a:r>
          </a:p>
          <a:p>
            <a:r>
              <a:rPr lang="en-US" dirty="0"/>
              <a:t>vomiting, anorexia due to presence of gall stones</a:t>
            </a:r>
          </a:p>
          <a:p>
            <a:r>
              <a:rPr lang="en-US" dirty="0"/>
              <a:t>leg ulcers due to blockage of the blood vein and capillaries</a:t>
            </a:r>
          </a:p>
          <a:p>
            <a:r>
              <a:rPr lang="en-US" dirty="0"/>
              <a:t>legs and hand swelling (edema)</a:t>
            </a:r>
          </a:p>
          <a:p>
            <a:r>
              <a:rPr lang="en-US" dirty="0"/>
              <a:t>pain in the long bones, joint</a:t>
            </a:r>
          </a:p>
          <a:p>
            <a:r>
              <a:rPr lang="en-US" dirty="0"/>
              <a:t>fever</a:t>
            </a:r>
          </a:p>
          <a:p>
            <a:r>
              <a:rPr lang="en-US" dirty="0"/>
              <a:t>severe epistaxis</a:t>
            </a:r>
          </a:p>
          <a:p>
            <a:r>
              <a:rPr lang="en-US" dirty="0"/>
              <a:t>haematuria</a:t>
            </a:r>
          </a:p>
          <a:p>
            <a:r>
              <a:rPr lang="en-US" dirty="0"/>
              <a:t>lowered immunity</a:t>
            </a:r>
          </a:p>
          <a:p>
            <a:endParaRPr lang="en-US" dirty="0"/>
          </a:p>
        </p:txBody>
      </p:sp>
    </p:spTree>
  </p:cSld>
  <p:clrMapOvr>
    <a:masterClrMapping/>
  </p:clrMapOvr>
  <p:transition spd="med">
    <p:split orient="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dirty="0">
                <a:solidFill>
                  <a:srgbClr val="00B0F0"/>
                </a:solidFill>
              </a:rPr>
              <a:t>predisposing factors</a:t>
            </a:r>
          </a:p>
          <a:p>
            <a:r>
              <a:rPr lang="en-US" dirty="0"/>
              <a:t>race(black)</a:t>
            </a:r>
          </a:p>
          <a:p>
            <a:r>
              <a:rPr lang="en-US" dirty="0"/>
              <a:t>high altitude</a:t>
            </a:r>
          </a:p>
          <a:p>
            <a:r>
              <a:rPr lang="en-US" dirty="0"/>
              <a:t>anesthesia</a:t>
            </a:r>
          </a:p>
          <a:p>
            <a:r>
              <a:rPr lang="en-US" dirty="0"/>
              <a:t>blood loss</a:t>
            </a:r>
          </a:p>
          <a:p>
            <a:r>
              <a:rPr lang="en-US" dirty="0"/>
              <a:t>fatigue</a:t>
            </a:r>
          </a:p>
          <a:p>
            <a:r>
              <a:rPr lang="en-US" dirty="0"/>
              <a:t>alcohol intake</a:t>
            </a:r>
          </a:p>
          <a:p>
            <a:r>
              <a:rPr lang="en-US" dirty="0"/>
              <a:t>emotional stress</a:t>
            </a:r>
          </a:p>
          <a:p>
            <a:endParaRPr lang="en-US" dirty="0"/>
          </a:p>
        </p:txBody>
      </p:sp>
    </p:spTree>
  </p:cSld>
  <p:clrMapOvr>
    <a:masterClrMapping/>
  </p:clrMapOvr>
  <p:transition spd="med">
    <p:split orient="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dirty="0" err="1">
                <a:solidFill>
                  <a:srgbClr val="00B0F0"/>
                </a:solidFill>
              </a:rPr>
              <a:t>mnx</a:t>
            </a:r>
            <a:endParaRPr lang="en-US" dirty="0">
              <a:solidFill>
                <a:srgbClr val="00B0F0"/>
              </a:solidFill>
            </a:endParaRPr>
          </a:p>
          <a:p>
            <a:r>
              <a:rPr lang="en-US" dirty="0"/>
              <a:t>The main therapy should include hydration and analgesics.</a:t>
            </a:r>
          </a:p>
          <a:p>
            <a:r>
              <a:rPr lang="en-US" dirty="0"/>
              <a:t>based on prevention of predisposing factors or triggers e.g. infection should be treated promptly in these patients</a:t>
            </a:r>
          </a:p>
          <a:p>
            <a:r>
              <a:rPr lang="en-US" dirty="0"/>
              <a:t>avoid dehydration by encouraging a lot of fluid intake</a:t>
            </a:r>
          </a:p>
          <a:p>
            <a:r>
              <a:rPr lang="en-US" dirty="0"/>
              <a:t>avoid high altitude where oxygen is low.</a:t>
            </a:r>
          </a:p>
          <a:p>
            <a:r>
              <a:rPr lang="en-US" dirty="0"/>
              <a:t>Infection control.</a:t>
            </a:r>
          </a:p>
          <a:p>
            <a:r>
              <a:rPr lang="en-US" dirty="0"/>
              <a:t>folic acid therapy </a:t>
            </a:r>
          </a:p>
          <a:p>
            <a:endParaRPr lang="en-US" dirty="0"/>
          </a:p>
          <a:p>
            <a:endParaRPr lang="en-US" dirty="0"/>
          </a:p>
        </p:txBody>
      </p:sp>
    </p:spTree>
  </p:cSld>
  <p:clrMapOvr>
    <a:masterClrMapping/>
  </p:clrMapOvr>
  <p:transition spd="med">
    <p:split orient="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a:t>Health education-  minor crisis can be handled at home by family members long term crisis  may need hospitalization.</a:t>
            </a:r>
          </a:p>
          <a:p>
            <a:r>
              <a:rPr lang="en-US" dirty="0"/>
              <a:t>Genetic counseling for pop at risk</a:t>
            </a:r>
          </a:p>
          <a:p>
            <a:r>
              <a:rPr lang="en-US" dirty="0"/>
              <a:t>Advice patient on a relaxing technique, breathing exercise etc</a:t>
            </a:r>
          </a:p>
          <a:p>
            <a:r>
              <a:rPr lang="en-US" dirty="0"/>
              <a:t> infection control </a:t>
            </a:r>
            <a:r>
              <a:rPr lang="en-US" dirty="0" err="1"/>
              <a:t>e.g</a:t>
            </a:r>
            <a:r>
              <a:rPr lang="en-US" dirty="0"/>
              <a:t> antibiotics use, Mouth care</a:t>
            </a:r>
          </a:p>
          <a:p>
            <a:r>
              <a:rPr lang="en-US" dirty="0"/>
              <a:t>Bone marrow transplant</a:t>
            </a:r>
          </a:p>
          <a:p>
            <a:r>
              <a:rPr lang="en-US" dirty="0"/>
              <a:t>Balanced diet</a:t>
            </a:r>
          </a:p>
          <a:p>
            <a:r>
              <a:rPr lang="en-US" dirty="0"/>
              <a:t>corticosteroids</a:t>
            </a:r>
          </a:p>
          <a:p>
            <a:r>
              <a:rPr lang="en-US" dirty="0"/>
              <a:t>Occupational therapy</a:t>
            </a:r>
          </a:p>
          <a:p>
            <a:r>
              <a:rPr lang="en-US" dirty="0"/>
              <a:t>Pressure area care, bowel and bladder care</a:t>
            </a:r>
          </a:p>
          <a:p>
            <a:r>
              <a:rPr lang="en-US" dirty="0"/>
              <a:t>Follow up care</a:t>
            </a:r>
          </a:p>
          <a:p>
            <a:r>
              <a:rPr lang="en-US" dirty="0"/>
              <a:t>Transfusion in some cases</a:t>
            </a:r>
          </a:p>
          <a:p>
            <a:endParaRPr lang="en-US" dirty="0"/>
          </a:p>
        </p:txBody>
      </p:sp>
    </p:spTree>
  </p:cSld>
  <p:clrMapOvr>
    <a:masterClrMapping/>
  </p:clrMapOvr>
  <p:transition spd="med">
    <p:split orient="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solidFill>
                  <a:srgbClr val="00B0F0"/>
                </a:solidFill>
              </a:rPr>
              <a:t>  Investigation</a:t>
            </a:r>
          </a:p>
          <a:p>
            <a:r>
              <a:rPr lang="en-US" dirty="0"/>
              <a:t>Blood count and blood film ratio</a:t>
            </a:r>
          </a:p>
          <a:p>
            <a:r>
              <a:rPr lang="en-US" dirty="0"/>
              <a:t>Blood Hb</a:t>
            </a:r>
          </a:p>
          <a:p>
            <a:r>
              <a:rPr lang="en-US" dirty="0"/>
              <a:t>Hb electrophoresis</a:t>
            </a:r>
          </a:p>
          <a:p>
            <a:r>
              <a:rPr lang="en-US" dirty="0"/>
              <a:t>Tracing family history</a:t>
            </a:r>
          </a:p>
        </p:txBody>
      </p:sp>
    </p:spTree>
  </p:cSld>
  <p:clrMapOvr>
    <a:masterClrMapping/>
  </p:clrMapOvr>
  <p:transition spd="med">
    <p:split orient="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solidFill>
                  <a:srgbClr val="00B0F0"/>
                </a:solidFill>
              </a:rPr>
              <a:t>Nursing intervention</a:t>
            </a:r>
          </a:p>
          <a:p>
            <a:r>
              <a:rPr lang="en-US" dirty="0"/>
              <a:t>Psychological care</a:t>
            </a:r>
          </a:p>
          <a:p>
            <a:r>
              <a:rPr lang="en-US" dirty="0"/>
              <a:t>Health education on importance of hydration, prevention of infection and triggers</a:t>
            </a:r>
          </a:p>
          <a:p>
            <a:r>
              <a:rPr lang="en-US" dirty="0"/>
              <a:t>Dressing of leg ulcer and/ grafting</a:t>
            </a:r>
          </a:p>
          <a:p>
            <a:r>
              <a:rPr lang="en-US" dirty="0"/>
              <a:t>Mnx of any cardiac disorder and during crisis let the patient have rest, accentuate pain, and reduce fever by tipid sponging</a:t>
            </a:r>
          </a:p>
          <a:p>
            <a:r>
              <a:rPr lang="en-US" dirty="0"/>
              <a:t>Apply cold compressors to painful legs</a:t>
            </a:r>
          </a:p>
          <a:p>
            <a:endParaRPr lang="en-US" dirty="0"/>
          </a:p>
        </p:txBody>
      </p:sp>
    </p:spTree>
  </p:cSld>
  <p:clrMapOvr>
    <a:masterClrMapping/>
  </p:clrMapOvr>
  <p:transition spd="med">
    <p:split orient="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dirty="0"/>
              <a:t>Take care of pressure areas, bowels mouth and bladder</a:t>
            </a:r>
          </a:p>
          <a:p>
            <a:r>
              <a:rPr lang="en-US" dirty="0"/>
              <a:t>Nurse the patient in a quiet room</a:t>
            </a:r>
          </a:p>
          <a:p>
            <a:r>
              <a:rPr lang="en-US" dirty="0"/>
              <a:t>Administer oxygen when necessary</a:t>
            </a:r>
          </a:p>
          <a:p>
            <a:r>
              <a:rPr lang="en-US" dirty="0"/>
              <a:t>Administer folic acid and iron to increase RBC</a:t>
            </a:r>
          </a:p>
          <a:p>
            <a:r>
              <a:rPr lang="en-US" dirty="0"/>
              <a:t>Reassure</a:t>
            </a:r>
          </a:p>
          <a:p>
            <a:endParaRPr lang="en-US" dirty="0"/>
          </a:p>
        </p:txBody>
      </p:sp>
    </p:spTree>
  </p:cSld>
  <p:clrMapOvr>
    <a:masterClrMapping/>
  </p:clrMapOvr>
  <p:transition spd="med">
    <p:split orient="ver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t>  </a:t>
            </a:r>
            <a:r>
              <a:rPr lang="en-US" dirty="0">
                <a:solidFill>
                  <a:srgbClr val="00B0F0"/>
                </a:solidFill>
              </a:rPr>
              <a:t>Complications</a:t>
            </a:r>
          </a:p>
          <a:p>
            <a:r>
              <a:rPr lang="en-US" dirty="0"/>
              <a:t>Gall bladder stones</a:t>
            </a:r>
          </a:p>
          <a:p>
            <a:r>
              <a:rPr lang="en-US" dirty="0"/>
              <a:t>Ischemia in tissues</a:t>
            </a:r>
          </a:p>
          <a:p>
            <a:r>
              <a:rPr lang="en-US" dirty="0"/>
              <a:t>CCF</a:t>
            </a:r>
          </a:p>
          <a:p>
            <a:r>
              <a:rPr lang="en-US" dirty="0"/>
              <a:t>Infected leg ulcer</a:t>
            </a:r>
          </a:p>
          <a:p>
            <a:r>
              <a:rPr lang="en-US" dirty="0"/>
              <a:t>Epigastric distress</a:t>
            </a:r>
          </a:p>
          <a:p>
            <a:r>
              <a:rPr lang="en-US" dirty="0"/>
              <a:t>Impotence</a:t>
            </a:r>
          </a:p>
          <a:p>
            <a:r>
              <a:rPr lang="en-US" dirty="0"/>
              <a:t>Stroke</a:t>
            </a:r>
          </a:p>
          <a:p>
            <a:r>
              <a:rPr lang="en-US" dirty="0"/>
              <a:t>Renal failure</a:t>
            </a:r>
          </a:p>
          <a:p>
            <a:endParaRPr lang="en-US" dirty="0"/>
          </a:p>
        </p:txBody>
      </p:sp>
    </p:spTree>
  </p:cSld>
  <p:clrMapOvr>
    <a:masterClrMapping/>
  </p:clrMapOvr>
  <p:transition spd="med">
    <p:split orient="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solidFill>
                  <a:srgbClr val="00B0F0"/>
                </a:solidFill>
              </a:rPr>
              <a:t> Prognosis</a:t>
            </a:r>
          </a:p>
          <a:p>
            <a:r>
              <a:rPr lang="en-US" dirty="0"/>
              <a:t>Poor if not carefully managed</a:t>
            </a:r>
          </a:p>
          <a:p>
            <a:endParaRPr lang="en-US" dirty="0"/>
          </a:p>
        </p:txBody>
      </p:sp>
    </p:spTree>
  </p:cSld>
  <p:clrMapOvr>
    <a:masterClrMapping/>
  </p:clrMapOvr>
  <p:transition spd="med">
    <p:split orient="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778691"/>
          </a:xfrm>
        </p:spPr>
        <p:txBody>
          <a:bodyPr/>
          <a:lstStyle/>
          <a:p>
            <a:endParaRPr lang="en-US" dirty="0"/>
          </a:p>
          <a:p>
            <a:pPr>
              <a:buNone/>
            </a:pPr>
            <a:r>
              <a:rPr lang="en-US" dirty="0"/>
              <a:t>  </a:t>
            </a:r>
            <a:r>
              <a:rPr lang="en-US" dirty="0">
                <a:solidFill>
                  <a:srgbClr val="00B0F0"/>
                </a:solidFill>
              </a:rPr>
              <a:t>Thalassemia</a:t>
            </a:r>
          </a:p>
          <a:p>
            <a:r>
              <a:rPr lang="en-US" dirty="0"/>
              <a:t>Is the hereditary autosomal anemia. characterized by genetic mutation of the globin gene with absence or increase synthesis of one of the globin chains used in the formation of the hemoglobin.</a:t>
            </a:r>
          </a:p>
          <a:p>
            <a:endParaRPr lang="en-US" dirty="0"/>
          </a:p>
        </p:txBody>
      </p:sp>
    </p:spTree>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t>
            </a:r>
          </a:p>
          <a:p>
            <a:pPr>
              <a:buNone/>
            </a:pPr>
            <a:r>
              <a:rPr lang="en-US" i="1" dirty="0">
                <a:solidFill>
                  <a:srgbClr val="00B0F0"/>
                </a:solidFill>
              </a:rPr>
              <a:t>Factors that influence severity/presence of symptoms of </a:t>
            </a:r>
            <a:r>
              <a:rPr lang="en-US" i="1" dirty="0" err="1">
                <a:solidFill>
                  <a:srgbClr val="00B0F0"/>
                </a:solidFill>
              </a:rPr>
              <a:t>anaemia</a:t>
            </a:r>
            <a:r>
              <a:rPr lang="en-US" dirty="0"/>
              <a:t>.</a:t>
            </a:r>
          </a:p>
          <a:p>
            <a:r>
              <a:rPr lang="en-US" dirty="0"/>
              <a:t>The speed at which </a:t>
            </a:r>
            <a:r>
              <a:rPr lang="en-US" dirty="0" err="1"/>
              <a:t>anaemia</a:t>
            </a:r>
            <a:r>
              <a:rPr lang="en-US" dirty="0"/>
              <a:t> develops.</a:t>
            </a:r>
          </a:p>
          <a:p>
            <a:r>
              <a:rPr lang="en-US" dirty="0"/>
              <a:t>Presence of other conditions.</a:t>
            </a:r>
          </a:p>
          <a:p>
            <a:r>
              <a:rPr lang="en-US" dirty="0"/>
              <a:t>Special complications that has caused </a:t>
            </a:r>
            <a:r>
              <a:rPr lang="en-US" dirty="0" err="1"/>
              <a:t>anaemia</a:t>
            </a:r>
            <a:r>
              <a:rPr lang="en-US" dirty="0"/>
              <a:t>.</a:t>
            </a:r>
          </a:p>
          <a:p>
            <a:endParaRPr lang="en-US" dirty="0"/>
          </a:p>
        </p:txBody>
      </p:sp>
    </p:spTree>
  </p:cSld>
  <p:clrMapOvr>
    <a:masterClrMapping/>
  </p:clrMapOvr>
  <p:transition spd="med">
    <p:split orient="ver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562600"/>
          </a:xfrm>
        </p:spPr>
        <p:txBody>
          <a:bodyPr/>
          <a:lstStyle/>
          <a:p>
            <a:pPr>
              <a:buNone/>
            </a:pPr>
            <a:r>
              <a:rPr lang="en-US" dirty="0"/>
              <a:t>   </a:t>
            </a:r>
            <a:r>
              <a:rPr lang="en-US" dirty="0">
                <a:solidFill>
                  <a:srgbClr val="00B0F0"/>
                </a:solidFill>
              </a:rPr>
              <a:t>Types</a:t>
            </a:r>
          </a:p>
          <a:p>
            <a:r>
              <a:rPr lang="en-US" dirty="0"/>
              <a:t>Alpha thalacaemia</a:t>
            </a:r>
          </a:p>
          <a:p>
            <a:r>
              <a:rPr lang="en-US" dirty="0"/>
              <a:t>Beta thalacaemia</a:t>
            </a:r>
          </a:p>
          <a:p>
            <a:r>
              <a:rPr lang="en-US" dirty="0"/>
              <a:t>Hereditary persistence of foetal hemoglobin</a:t>
            </a:r>
          </a:p>
          <a:p>
            <a:endParaRPr lang="en-US" dirty="0"/>
          </a:p>
        </p:txBody>
      </p:sp>
    </p:spTree>
  </p:cSld>
  <p:clrMapOvr>
    <a:masterClrMapping/>
  </p:clrMapOvr>
  <p:transition spd="med">
    <p:split orient="ver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534400" cy="5550091"/>
          </a:xfrm>
        </p:spPr>
        <p:txBody>
          <a:bodyPr>
            <a:normAutofit/>
          </a:bodyPr>
          <a:lstStyle/>
          <a:p>
            <a:pPr>
              <a:buNone/>
            </a:pPr>
            <a:r>
              <a:rPr lang="en-US" dirty="0"/>
              <a:t>  </a:t>
            </a:r>
          </a:p>
          <a:p>
            <a:pPr>
              <a:buNone/>
            </a:pPr>
            <a:r>
              <a:rPr lang="en-US" dirty="0">
                <a:solidFill>
                  <a:srgbClr val="00B0F0"/>
                </a:solidFill>
              </a:rPr>
              <a:t>Pathophysiology</a:t>
            </a:r>
          </a:p>
          <a:p>
            <a:r>
              <a:rPr lang="en-US" dirty="0"/>
              <a:t>Hereditary abnormality of the hemoglobin molecule.</a:t>
            </a:r>
          </a:p>
          <a:p>
            <a:r>
              <a:rPr lang="en-US" dirty="0"/>
              <a:t>The Hb is made up of 2 globin chains: alpha and beta. The defect in the hemoglobin is as a result of the defect in the globin chain synthesis which results in the impaired Hb molecule.</a:t>
            </a:r>
          </a:p>
          <a:p>
            <a:r>
              <a:rPr lang="en-US" dirty="0"/>
              <a:t>It is common in areas with endemic malaria.</a:t>
            </a:r>
          </a:p>
          <a:p>
            <a:endParaRPr lang="en-US" dirty="0"/>
          </a:p>
        </p:txBody>
      </p:sp>
    </p:spTree>
  </p:cSld>
  <p:clrMapOvr>
    <a:masterClrMapping/>
  </p:clrMapOvr>
  <p:transition spd="med">
    <p:split orient="ver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US" dirty="0"/>
          </a:p>
          <a:p>
            <a:pPr>
              <a:buNone/>
            </a:pPr>
            <a:r>
              <a:rPr lang="en-US" dirty="0">
                <a:solidFill>
                  <a:srgbClr val="00B0F0"/>
                </a:solidFill>
              </a:rPr>
              <a:t>  s/s</a:t>
            </a:r>
          </a:p>
          <a:p>
            <a:r>
              <a:rPr lang="en-US" dirty="0"/>
              <a:t>Chronic haemolysis</a:t>
            </a:r>
          </a:p>
          <a:p>
            <a:r>
              <a:rPr lang="en-US" dirty="0"/>
              <a:t>Haemosiderosis (iron overload)</a:t>
            </a:r>
          </a:p>
          <a:p>
            <a:r>
              <a:rPr lang="en-US" dirty="0"/>
              <a:t>cardiac symptoms like arrhythmias,</a:t>
            </a:r>
          </a:p>
          <a:p>
            <a:r>
              <a:rPr lang="en-US" dirty="0"/>
              <a:t>Dyspnoea.</a:t>
            </a:r>
          </a:p>
          <a:p>
            <a:r>
              <a:rPr lang="en-US" dirty="0"/>
              <a:t>Chest pain and </a:t>
            </a:r>
          </a:p>
          <a:p>
            <a:r>
              <a:rPr lang="en-US" dirty="0"/>
              <a:t>Fainting.</a:t>
            </a:r>
          </a:p>
          <a:p>
            <a:endParaRPr lang="en-US" dirty="0"/>
          </a:p>
        </p:txBody>
      </p:sp>
    </p:spTree>
  </p:cSld>
  <p:clrMapOvr>
    <a:masterClrMapping/>
  </p:clrMapOvr>
  <p:transition spd="med">
    <p:split orient="ver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endParaRPr lang="en-US" dirty="0"/>
          </a:p>
          <a:p>
            <a:pPr>
              <a:buNone/>
            </a:pPr>
            <a:r>
              <a:rPr lang="en-US" dirty="0"/>
              <a:t>  </a:t>
            </a:r>
            <a:r>
              <a:rPr lang="en-US" dirty="0">
                <a:solidFill>
                  <a:srgbClr val="00B0F0"/>
                </a:solidFill>
              </a:rPr>
              <a:t>Polycythemia</a:t>
            </a:r>
          </a:p>
          <a:p>
            <a:r>
              <a:rPr lang="en-US" dirty="0"/>
              <a:t>Is a condition in which RBC count increases extremely.</a:t>
            </a:r>
          </a:p>
          <a:p>
            <a:r>
              <a:rPr lang="en-US" dirty="0"/>
              <a:t>It can be primarily due to defect/ </a:t>
            </a:r>
            <a:r>
              <a:rPr lang="en-US" dirty="0" err="1"/>
              <a:t>tumour</a:t>
            </a:r>
            <a:r>
              <a:rPr lang="en-US" dirty="0"/>
              <a:t> of the BM (Myeloploliferative syndrome), or secondary to increased production of erythropoietin.</a:t>
            </a:r>
          </a:p>
        </p:txBody>
      </p:sp>
    </p:spTree>
  </p:cSld>
  <p:clrMapOvr>
    <a:masterClrMapping/>
  </p:clrMapOvr>
  <p:transition spd="med">
    <p:split orient="ver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buNone/>
            </a:pPr>
            <a:r>
              <a:rPr lang="en-US" dirty="0">
                <a:solidFill>
                  <a:srgbClr val="00B0F0"/>
                </a:solidFill>
              </a:rPr>
              <a:t>  Leucopenia</a:t>
            </a:r>
          </a:p>
          <a:p>
            <a:r>
              <a:rPr lang="en-US" dirty="0"/>
              <a:t>Leucocytes defend the body against microbes and other foreign materials</a:t>
            </a:r>
          </a:p>
          <a:p>
            <a:r>
              <a:rPr lang="en-US" dirty="0"/>
              <a:t>In leucopenia, the total leukocyte count is less than 4×10</a:t>
            </a:r>
            <a:r>
              <a:rPr lang="en-US" baseline="30000" dirty="0"/>
              <a:t>9</a:t>
            </a:r>
            <a:r>
              <a:rPr lang="en-US" dirty="0"/>
              <a:t>.</a:t>
            </a:r>
          </a:p>
          <a:p>
            <a:pPr>
              <a:buNone/>
            </a:pPr>
            <a:r>
              <a:rPr lang="en-US" dirty="0">
                <a:solidFill>
                  <a:srgbClr val="00B0F0"/>
                </a:solidFill>
              </a:rPr>
              <a:t>  </a:t>
            </a:r>
          </a:p>
          <a:p>
            <a:pPr>
              <a:buNone/>
            </a:pPr>
            <a:r>
              <a:rPr lang="en-US" dirty="0">
                <a:solidFill>
                  <a:srgbClr val="00B0F0"/>
                </a:solidFill>
              </a:rPr>
              <a:t>Granulocytopenia (Agranulocytosis).</a:t>
            </a:r>
          </a:p>
          <a:p>
            <a:r>
              <a:rPr lang="en-US" dirty="0"/>
              <a:t>Extreme reduction  or absence of granulocytes (neutrophils,basophils and eosinophils).40-75% of circulating granulocytes are neutrophils.</a:t>
            </a:r>
          </a:p>
          <a:p>
            <a:endParaRPr lang="en-US" dirty="0"/>
          </a:p>
          <a:p>
            <a:pPr>
              <a:buNone/>
            </a:pPr>
            <a:endParaRPr lang="en-US" dirty="0"/>
          </a:p>
          <a:p>
            <a:pPr>
              <a:buNone/>
            </a:pPr>
            <a:r>
              <a:rPr lang="en-US" dirty="0">
                <a:solidFill>
                  <a:srgbClr val="00B0F0"/>
                </a:solidFill>
              </a:rPr>
              <a:t> </a:t>
            </a:r>
          </a:p>
          <a:p>
            <a:endParaRPr lang="en-US" dirty="0"/>
          </a:p>
        </p:txBody>
      </p:sp>
    </p:spTree>
  </p:cSld>
  <p:clrMapOvr>
    <a:masterClrMapping/>
  </p:clrMapOvr>
  <p:transition spd="med">
    <p:split orient="ver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169091"/>
          </a:xfrm>
        </p:spPr>
        <p:txBody>
          <a:bodyPr/>
          <a:lstStyle/>
          <a:p>
            <a:pPr>
              <a:buNone/>
            </a:pPr>
            <a:r>
              <a:rPr lang="en-US" dirty="0">
                <a:solidFill>
                  <a:srgbClr val="00B0F0"/>
                </a:solidFill>
              </a:rPr>
              <a:t>  Causes</a:t>
            </a:r>
          </a:p>
          <a:p>
            <a:r>
              <a:rPr lang="en-US" dirty="0"/>
              <a:t>drugs e.g. cytotoxic</a:t>
            </a:r>
          </a:p>
          <a:p>
            <a:r>
              <a:rPr lang="en-US" dirty="0"/>
              <a:t>Radiations.</a:t>
            </a:r>
          </a:p>
          <a:p>
            <a:r>
              <a:rPr lang="en-US" dirty="0"/>
              <a:t>Diseases of the red bone marrow like leukemia's, and severe microbial infection.</a:t>
            </a:r>
          </a:p>
          <a:p>
            <a:endParaRPr lang="en-US" dirty="0"/>
          </a:p>
        </p:txBody>
      </p:sp>
    </p:spTree>
  </p:cSld>
  <p:clrMapOvr>
    <a:masterClrMapping/>
  </p:clrMapOvr>
  <p:transition spd="med">
    <p:split orient="ver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r>
              <a:rPr lang="en-US" dirty="0">
                <a:solidFill>
                  <a:srgbClr val="00B0F0"/>
                </a:solidFill>
              </a:rPr>
              <a:t>s/s</a:t>
            </a:r>
          </a:p>
          <a:p>
            <a:r>
              <a:rPr lang="en-US" dirty="0"/>
              <a:t>sore throat</a:t>
            </a:r>
          </a:p>
          <a:p>
            <a:r>
              <a:rPr lang="en-US" dirty="0"/>
              <a:t>Fever</a:t>
            </a:r>
          </a:p>
          <a:p>
            <a:r>
              <a:rPr lang="en-US" dirty="0"/>
              <a:t> increase pulse.</a:t>
            </a:r>
          </a:p>
          <a:p>
            <a:r>
              <a:rPr lang="en-US" dirty="0"/>
              <a:t>rapid respiration.</a:t>
            </a:r>
          </a:p>
          <a:p>
            <a:endParaRPr lang="en-US" dirty="0"/>
          </a:p>
        </p:txBody>
      </p:sp>
    </p:spTree>
  </p:cSld>
  <p:clrMapOvr>
    <a:masterClrMapping/>
  </p:clrMapOvr>
  <p:transition spd="med">
    <p:split orient="ver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397691"/>
          </a:xfrm>
        </p:spPr>
        <p:txBody>
          <a:bodyPr>
            <a:normAutofit/>
          </a:bodyPr>
          <a:lstStyle/>
          <a:p>
            <a:pPr>
              <a:buNone/>
            </a:pPr>
            <a:r>
              <a:rPr lang="en-US" dirty="0">
                <a:solidFill>
                  <a:srgbClr val="00B0F0"/>
                </a:solidFill>
              </a:rPr>
              <a:t>  Management</a:t>
            </a:r>
          </a:p>
          <a:p>
            <a:r>
              <a:rPr lang="en-US" dirty="0"/>
              <a:t>If due to drugs, stop or reduce dosage</a:t>
            </a:r>
          </a:p>
          <a:p>
            <a:r>
              <a:rPr lang="en-US" dirty="0"/>
              <a:t>Broad spectrum antibiotics</a:t>
            </a:r>
          </a:p>
          <a:p>
            <a:r>
              <a:rPr lang="en-US" dirty="0"/>
              <a:t>Good hygiene</a:t>
            </a:r>
          </a:p>
          <a:p>
            <a:r>
              <a:rPr lang="en-US" dirty="0"/>
              <a:t>Proper management of other blood disorders like anaemia, leukemia</a:t>
            </a:r>
          </a:p>
          <a:p>
            <a:r>
              <a:rPr lang="en-US" dirty="0"/>
              <a:t>Analgesics and antipyretics</a:t>
            </a:r>
          </a:p>
          <a:p>
            <a:r>
              <a:rPr lang="en-US" dirty="0"/>
              <a:t>Corticosteroids</a:t>
            </a:r>
          </a:p>
          <a:p>
            <a:r>
              <a:rPr lang="en-US" dirty="0"/>
              <a:t>Health education.</a:t>
            </a:r>
          </a:p>
        </p:txBody>
      </p:sp>
    </p:spTree>
  </p:cSld>
  <p:clrMapOvr>
    <a:masterClrMapping/>
  </p:clrMapOvr>
  <p:transition spd="med">
    <p:split orient="ver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r>
              <a:rPr lang="en-US" dirty="0"/>
              <a:t> </a:t>
            </a:r>
            <a:r>
              <a:rPr lang="en-US" dirty="0">
                <a:solidFill>
                  <a:srgbClr val="00B0F0"/>
                </a:solidFill>
              </a:rPr>
              <a:t>Leukemia</a:t>
            </a:r>
          </a:p>
          <a:p>
            <a:r>
              <a:rPr lang="en-US" dirty="0"/>
              <a:t>Malignant proliferation of WBC precursors(increase production)</a:t>
            </a:r>
          </a:p>
          <a:p>
            <a:r>
              <a:rPr lang="en-US" dirty="0"/>
              <a:t>Immunity is reduced and risk of infection due to release of immature leucocytes.</a:t>
            </a:r>
          </a:p>
          <a:p>
            <a:r>
              <a:rPr lang="en-US" dirty="0"/>
              <a:t>It can be classified as either acute or chronic, and further as lymphocytic or myeloid.</a:t>
            </a:r>
          </a:p>
          <a:p>
            <a:endParaRPr lang="en-US" dirty="0"/>
          </a:p>
        </p:txBody>
      </p:sp>
    </p:spTree>
  </p:cSld>
  <p:clrMapOvr>
    <a:masterClrMapping/>
  </p:clrMapOvr>
  <p:transition spd="med">
    <p:split orient="ver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endParaRPr lang="en-US" dirty="0">
              <a:solidFill>
                <a:srgbClr val="00B0F0"/>
              </a:solidFill>
            </a:endParaRPr>
          </a:p>
          <a:p>
            <a:r>
              <a:rPr lang="en-US" dirty="0">
                <a:solidFill>
                  <a:srgbClr val="00B0F0"/>
                </a:solidFill>
              </a:rPr>
              <a:t>Acute</a:t>
            </a:r>
            <a:r>
              <a:rPr lang="en-US" dirty="0"/>
              <a:t>-characterized by rapid increase in the numbers of immature blood cells. It has rapid progression and is common among children, it needs immediate treatment.</a:t>
            </a:r>
          </a:p>
          <a:p>
            <a:r>
              <a:rPr lang="en-US" dirty="0"/>
              <a:t>Its symptoms include anemia, fever, malaise, hemorrhage, headache.</a:t>
            </a:r>
          </a:p>
          <a:p>
            <a:endParaRPr lang="en-US" dirty="0">
              <a:solidFill>
                <a:srgbClr val="00B0F0"/>
              </a:solidFill>
            </a:endParaRPr>
          </a:p>
          <a:p>
            <a:r>
              <a:rPr lang="en-US" dirty="0">
                <a:solidFill>
                  <a:srgbClr val="00B0F0"/>
                </a:solidFill>
              </a:rPr>
              <a:t>Chronic</a:t>
            </a:r>
            <a:r>
              <a:rPr lang="en-US" dirty="0"/>
              <a:t>-characterized by the excessive build up of relatively mature, but still abnormal WBC,takes years to progress. Its common among the elderly.</a:t>
            </a:r>
          </a:p>
          <a:p>
            <a:r>
              <a:rPr lang="en-US" dirty="0"/>
              <a:t>Its symptoms include anemia, lymphadenopathy, hemorrhage, infections and splenomegaly.</a:t>
            </a:r>
          </a:p>
          <a:p>
            <a:endParaRPr lang="en-US" dirty="0"/>
          </a:p>
          <a:p>
            <a:endParaRPr lang="en-US" dirty="0"/>
          </a:p>
        </p:txBody>
      </p:sp>
    </p:spTree>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a:t> </a:t>
            </a:r>
          </a:p>
          <a:p>
            <a:pPr algn="ctr">
              <a:buNone/>
            </a:pPr>
            <a:r>
              <a:rPr lang="en-US" i="1" dirty="0">
                <a:solidFill>
                  <a:srgbClr val="00B0F0"/>
                </a:solidFill>
              </a:rPr>
              <a:t>General symptoms of </a:t>
            </a:r>
            <a:r>
              <a:rPr lang="en-US" i="1" dirty="0" err="1">
                <a:solidFill>
                  <a:srgbClr val="00B0F0"/>
                </a:solidFill>
              </a:rPr>
              <a:t>anaemia</a:t>
            </a:r>
            <a:endParaRPr lang="en-US" i="1" dirty="0">
              <a:solidFill>
                <a:srgbClr val="00B0F0"/>
              </a:solidFill>
            </a:endParaRPr>
          </a:p>
          <a:p>
            <a:r>
              <a:rPr lang="en-US" dirty="0"/>
              <a:t>Chronic </a:t>
            </a:r>
            <a:r>
              <a:rPr lang="en-US" dirty="0" err="1"/>
              <a:t>anaemia</a:t>
            </a:r>
            <a:r>
              <a:rPr lang="en-US" dirty="0"/>
              <a:t> produces less severe or no symptoms, which may range from nausea, anorexia etc but when investigations are done, there will be:</a:t>
            </a:r>
          </a:p>
          <a:p>
            <a:r>
              <a:rPr lang="en-US" dirty="0"/>
              <a:t>low Hb</a:t>
            </a:r>
          </a:p>
          <a:p>
            <a:r>
              <a:rPr lang="en-US" dirty="0"/>
              <a:t>low RBC count</a:t>
            </a:r>
          </a:p>
          <a:p>
            <a:r>
              <a:rPr lang="en-US" dirty="0"/>
              <a:t>patients will experience exhaustion and at times fainting.</a:t>
            </a:r>
          </a:p>
          <a:p>
            <a:r>
              <a:rPr lang="en-US" dirty="0"/>
              <a:t>pallour of the mucous membrane.</a:t>
            </a:r>
          </a:p>
          <a:p>
            <a:endParaRPr lang="en-US" dirty="0"/>
          </a:p>
          <a:p>
            <a:endParaRPr lang="en-US" dirty="0"/>
          </a:p>
          <a:p>
            <a:endParaRPr lang="en-US" dirty="0"/>
          </a:p>
        </p:txBody>
      </p:sp>
    </p:spTree>
  </p:cSld>
  <p:clrMapOvr>
    <a:masterClrMapping/>
  </p:clrMapOvr>
  <p:transition spd="med">
    <p:split orient="ver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endParaRPr lang="en-US" dirty="0">
              <a:solidFill>
                <a:srgbClr val="00B0F0"/>
              </a:solidFill>
            </a:endParaRPr>
          </a:p>
          <a:p>
            <a:pPr>
              <a:buNone/>
            </a:pPr>
            <a:r>
              <a:rPr lang="en-US" dirty="0">
                <a:solidFill>
                  <a:srgbClr val="00B0F0"/>
                </a:solidFill>
              </a:rPr>
              <a:t>Lymphocytic</a:t>
            </a:r>
            <a:r>
              <a:rPr lang="en-US" dirty="0"/>
              <a:t>-affects mainly B lymphocytes.</a:t>
            </a:r>
          </a:p>
          <a:p>
            <a:r>
              <a:rPr lang="en-US" dirty="0"/>
              <a:t>Sudden onset and affect immature blast cells</a:t>
            </a:r>
          </a:p>
          <a:p>
            <a:pPr marL="624078" indent="-514350">
              <a:buFont typeface="+mj-lt"/>
              <a:buAutoNum type="alphaLcParenR"/>
            </a:pPr>
            <a:r>
              <a:rPr lang="en-US" dirty="0"/>
              <a:t>Acute lymphoblastic leukemia (ALL)</a:t>
            </a:r>
          </a:p>
          <a:p>
            <a:pPr marL="624078" indent="-514350">
              <a:buFont typeface="+mj-lt"/>
              <a:buAutoNum type="alphaLcParenR"/>
            </a:pPr>
            <a:r>
              <a:rPr lang="en-US" dirty="0"/>
              <a:t>Chronic lymphocytic leukemia (CLL)</a:t>
            </a:r>
          </a:p>
          <a:p>
            <a:pPr>
              <a:buNone/>
            </a:pPr>
            <a:r>
              <a:rPr lang="en-US" dirty="0"/>
              <a:t>  </a:t>
            </a:r>
            <a:endParaRPr lang="en-US" dirty="0">
              <a:solidFill>
                <a:srgbClr val="00B0F0"/>
              </a:solidFill>
            </a:endParaRPr>
          </a:p>
          <a:p>
            <a:pPr>
              <a:buNone/>
            </a:pPr>
            <a:r>
              <a:rPr lang="en-US" dirty="0">
                <a:solidFill>
                  <a:srgbClr val="00B0F0"/>
                </a:solidFill>
              </a:rPr>
              <a:t>Myeloid</a:t>
            </a:r>
            <a:r>
              <a:rPr lang="en-US" dirty="0"/>
              <a:t>-that normally goes to form RBC’s and other cells like platelets.</a:t>
            </a:r>
          </a:p>
          <a:p>
            <a:r>
              <a:rPr lang="en-US" dirty="0"/>
              <a:t>Is less aggressive</a:t>
            </a:r>
          </a:p>
          <a:p>
            <a:pPr marL="624078" indent="-514350">
              <a:buFont typeface="+mj-lt"/>
              <a:buAutoNum type="alphaLcParenR"/>
            </a:pPr>
            <a:r>
              <a:rPr lang="en-US" dirty="0"/>
              <a:t>Acute myeloid leukemia (AML)</a:t>
            </a:r>
          </a:p>
          <a:p>
            <a:pPr marL="624078" indent="-514350">
              <a:buFont typeface="+mj-lt"/>
              <a:buAutoNum type="alphaLcParenR"/>
            </a:pPr>
            <a:r>
              <a:rPr lang="en-US" dirty="0"/>
              <a:t>Chronic myeloid leukemia (CML).</a:t>
            </a:r>
          </a:p>
          <a:p>
            <a:endParaRPr lang="en-US" dirty="0"/>
          </a:p>
          <a:p>
            <a:endParaRPr lang="en-US" dirty="0"/>
          </a:p>
        </p:txBody>
      </p:sp>
    </p:spTree>
  </p:cSld>
  <p:clrMapOvr>
    <a:masterClrMapping/>
  </p:clrMapOvr>
  <p:transition spd="med">
    <p:split orient="ver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a:solidFill>
                  <a:srgbClr val="00B0F0"/>
                </a:solidFill>
              </a:rPr>
              <a:t> causes</a:t>
            </a:r>
          </a:p>
          <a:p>
            <a:r>
              <a:rPr lang="en-US" dirty="0"/>
              <a:t>Ionizing radiation</a:t>
            </a:r>
          </a:p>
          <a:p>
            <a:r>
              <a:rPr lang="en-US" dirty="0"/>
              <a:t>Drugs</a:t>
            </a:r>
          </a:p>
          <a:p>
            <a:r>
              <a:rPr lang="en-US" dirty="0"/>
              <a:t>Genetically</a:t>
            </a:r>
          </a:p>
          <a:p>
            <a:r>
              <a:rPr lang="en-US" dirty="0"/>
              <a:t>Infection e.g. HIV</a:t>
            </a:r>
          </a:p>
          <a:p>
            <a:r>
              <a:rPr lang="en-US" dirty="0"/>
              <a:t>Environmental factors</a:t>
            </a:r>
          </a:p>
        </p:txBody>
      </p:sp>
    </p:spTree>
  </p:cSld>
  <p:clrMapOvr>
    <a:masterClrMapping/>
  </p:clrMapOvr>
  <p:transition spd="med">
    <p:split orient="ver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09600"/>
            <a:ext cx="9144000" cy="6096000"/>
          </a:xfrm>
        </p:spPr>
        <p:txBody>
          <a:bodyPr/>
          <a:lstStyle/>
          <a:p>
            <a:pPr>
              <a:buNone/>
            </a:pPr>
            <a:r>
              <a:rPr lang="en-US" dirty="0">
                <a:solidFill>
                  <a:srgbClr val="00B0F0"/>
                </a:solidFill>
              </a:rPr>
              <a:t>Complications</a:t>
            </a:r>
          </a:p>
          <a:p>
            <a:r>
              <a:rPr lang="en-US" dirty="0"/>
              <a:t>Anaemia</a:t>
            </a:r>
          </a:p>
          <a:p>
            <a:r>
              <a:rPr lang="en-US" dirty="0"/>
              <a:t>Lowered immunity</a:t>
            </a:r>
          </a:p>
          <a:p>
            <a:r>
              <a:rPr lang="en-US" dirty="0"/>
              <a:t>Hemorrhage</a:t>
            </a:r>
          </a:p>
        </p:txBody>
      </p:sp>
    </p:spTree>
  </p:cSld>
  <p:clrMapOvr>
    <a:masterClrMapping/>
  </p:clrMapOvr>
  <p:transition spd="med">
    <p:split orient="ver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solidFill>
                  <a:srgbClr val="00B0F0"/>
                </a:solidFill>
              </a:rPr>
              <a:t>  Thrombocytopenia</a:t>
            </a:r>
          </a:p>
          <a:p>
            <a:r>
              <a:rPr lang="en-US" dirty="0"/>
              <a:t>The normal blood platelet count is 150×10</a:t>
            </a:r>
            <a:r>
              <a:rPr lang="en-US" baseline="30000" dirty="0"/>
              <a:t>9</a:t>
            </a:r>
            <a:r>
              <a:rPr lang="en-US" dirty="0"/>
              <a:t>/l. </a:t>
            </a:r>
          </a:p>
          <a:p>
            <a:r>
              <a:rPr lang="en-US" dirty="0"/>
              <a:t>This condition is due to reduced rate of production, or increased rate of destruction of thrombocytes (platelets).</a:t>
            </a:r>
          </a:p>
          <a:p>
            <a:pPr>
              <a:buNone/>
            </a:pPr>
            <a:r>
              <a:rPr lang="en-US" i="1" dirty="0">
                <a:solidFill>
                  <a:srgbClr val="00B0F0"/>
                </a:solidFill>
              </a:rPr>
              <a:t>	reduced platelet production</a:t>
            </a:r>
          </a:p>
          <a:p>
            <a:r>
              <a:rPr lang="en-US" dirty="0"/>
              <a:t>ionizing radiation</a:t>
            </a:r>
          </a:p>
          <a:p>
            <a:r>
              <a:rPr lang="en-US" dirty="0"/>
              <a:t>alcohol liver disease</a:t>
            </a:r>
          </a:p>
          <a:p>
            <a:r>
              <a:rPr lang="en-US" dirty="0"/>
              <a:t>drugs that can damage the bone marrow</a:t>
            </a:r>
          </a:p>
          <a:p>
            <a:r>
              <a:rPr lang="en-US" dirty="0"/>
              <a:t>bone marrow disease</a:t>
            </a:r>
          </a:p>
          <a:p>
            <a:pPr>
              <a:buNone/>
            </a:pPr>
            <a:r>
              <a:rPr lang="en-US" i="1" dirty="0">
                <a:solidFill>
                  <a:srgbClr val="00B0F0"/>
                </a:solidFill>
              </a:rPr>
              <a:t>	increased platelet destruction</a:t>
            </a:r>
          </a:p>
          <a:p>
            <a:r>
              <a:rPr lang="en-US" dirty="0"/>
              <a:t>DIC (Severe shock, trauma, malignant tumor)</a:t>
            </a:r>
          </a:p>
          <a:p>
            <a:r>
              <a:rPr lang="en-US" dirty="0"/>
              <a:t>Autoimmune thrombocytopenic </a:t>
            </a:r>
            <a:r>
              <a:rPr lang="en-US" dirty="0" err="1"/>
              <a:t>purpura</a:t>
            </a:r>
            <a:endParaRPr lang="en-US" dirty="0"/>
          </a:p>
          <a:p>
            <a:endParaRPr lang="en-US" dirty="0"/>
          </a:p>
          <a:p>
            <a:endParaRPr lang="en-US" dirty="0"/>
          </a:p>
        </p:txBody>
      </p:sp>
    </p:spTree>
  </p:cSld>
  <p:clrMapOvr>
    <a:masterClrMapping/>
  </p:clrMapOvr>
  <p:transition spd="med">
    <p:split orient="ver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715000"/>
          </a:xfrm>
        </p:spPr>
        <p:txBody>
          <a:bodyPr/>
          <a:lstStyle/>
          <a:p>
            <a:pPr>
              <a:buNone/>
            </a:pPr>
            <a:r>
              <a:rPr lang="en-US" dirty="0"/>
              <a:t>   </a:t>
            </a:r>
            <a:r>
              <a:rPr lang="en-US" dirty="0">
                <a:solidFill>
                  <a:srgbClr val="00B0F0"/>
                </a:solidFill>
              </a:rPr>
              <a:t>s/s</a:t>
            </a:r>
          </a:p>
          <a:p>
            <a:r>
              <a:rPr lang="en-US" dirty="0"/>
              <a:t>Epixtasis</a:t>
            </a:r>
          </a:p>
          <a:p>
            <a:r>
              <a:rPr lang="en-US" dirty="0"/>
              <a:t>Purpura-haemorrhage into the skin ranging in size from pinpoints to large blotches.</a:t>
            </a:r>
          </a:p>
          <a:p>
            <a:r>
              <a:rPr lang="en-US" dirty="0"/>
              <a:t>haematuria</a:t>
            </a:r>
          </a:p>
          <a:p>
            <a:r>
              <a:rPr lang="en-US" dirty="0"/>
              <a:t>GIT hemorrhages</a:t>
            </a:r>
          </a:p>
          <a:p>
            <a:r>
              <a:rPr lang="en-US" dirty="0"/>
              <a:t>Intracranial hemorrhages</a:t>
            </a:r>
          </a:p>
          <a:p>
            <a:pPr>
              <a:buNone/>
            </a:pPr>
            <a:endParaRPr lang="en-US" dirty="0"/>
          </a:p>
        </p:txBody>
      </p:sp>
    </p:spTree>
  </p:cSld>
  <p:clrMapOvr>
    <a:masterClrMapping/>
  </p:clrMapOvr>
  <p:transition spd="med">
    <p:split orient="ver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5626291"/>
          </a:xfrm>
        </p:spPr>
        <p:txBody>
          <a:bodyPr>
            <a:normAutofit/>
          </a:bodyPr>
          <a:lstStyle/>
          <a:p>
            <a:pPr>
              <a:buNone/>
            </a:pPr>
            <a:r>
              <a:rPr lang="en-US" dirty="0">
                <a:solidFill>
                  <a:srgbClr val="00B0F0"/>
                </a:solidFill>
              </a:rPr>
              <a:t>  Management</a:t>
            </a:r>
          </a:p>
          <a:p>
            <a:r>
              <a:rPr lang="en-US" dirty="0"/>
              <a:t>Treat the cause.</a:t>
            </a:r>
          </a:p>
          <a:p>
            <a:r>
              <a:rPr lang="en-US" dirty="0"/>
              <a:t>Transfuse with platelet concentration</a:t>
            </a:r>
          </a:p>
          <a:p>
            <a:r>
              <a:rPr lang="en-US" dirty="0"/>
              <a:t>Avoid aspirins</a:t>
            </a:r>
          </a:p>
          <a:p>
            <a:r>
              <a:rPr lang="en-US" dirty="0"/>
              <a:t>CBC</a:t>
            </a:r>
          </a:p>
          <a:p>
            <a:r>
              <a:rPr lang="en-US" dirty="0"/>
              <a:t>Bleeding and clotting time</a:t>
            </a:r>
          </a:p>
          <a:p>
            <a:r>
              <a:rPr lang="en-US" dirty="0"/>
              <a:t>Pack epistaxis</a:t>
            </a:r>
          </a:p>
          <a:p>
            <a:r>
              <a:rPr lang="en-US" dirty="0"/>
              <a:t>Antiemetics</a:t>
            </a:r>
          </a:p>
          <a:p>
            <a:r>
              <a:rPr lang="en-US" dirty="0"/>
              <a:t>Provide warmth and oral hygiene</a:t>
            </a:r>
          </a:p>
          <a:p>
            <a:r>
              <a:rPr lang="en-US" dirty="0"/>
              <a:t>Educate on injury avoidance</a:t>
            </a:r>
          </a:p>
          <a:p>
            <a:endParaRPr lang="en-US" dirty="0"/>
          </a:p>
        </p:txBody>
      </p:sp>
    </p:spTree>
  </p:cSld>
  <p:clrMapOvr>
    <a:masterClrMapping/>
  </p:clrMapOvr>
  <p:transition spd="med">
    <p:split orient="ver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943600"/>
          </a:xfrm>
        </p:spPr>
        <p:txBody>
          <a:bodyPr>
            <a:normAutofit/>
          </a:bodyPr>
          <a:lstStyle/>
          <a:p>
            <a:pPr>
              <a:buNone/>
            </a:pPr>
            <a:r>
              <a:rPr lang="en-US" dirty="0"/>
              <a:t>    </a:t>
            </a:r>
            <a:r>
              <a:rPr lang="en-US" dirty="0">
                <a:solidFill>
                  <a:srgbClr val="00B0F0"/>
                </a:solidFill>
              </a:rPr>
              <a:t>Haemophilias</a:t>
            </a:r>
          </a:p>
          <a:p>
            <a:r>
              <a:rPr lang="en-US" dirty="0"/>
              <a:t>Are group of inherited clotting disorders, carried by genes on the x-chromosome.the faulty gene code for abnormal clotting factors viii and ix. if inherited by male child, always leads to expression of symptoms. Women are commonly carriers.</a:t>
            </a:r>
          </a:p>
          <a:p>
            <a:r>
              <a:rPr lang="en-US" dirty="0"/>
              <a:t>There is a defect in the coagulation system.</a:t>
            </a:r>
          </a:p>
          <a:p>
            <a:r>
              <a:rPr lang="en-US" dirty="0"/>
              <a:t>Can be diagnosed among those with repeated episodes of severe and prolonged bleeding at any site with little evidence of trauma.</a:t>
            </a:r>
          </a:p>
          <a:p>
            <a:endParaRPr lang="en-US" dirty="0"/>
          </a:p>
        </p:txBody>
      </p:sp>
    </p:spTree>
  </p:cSld>
  <p:clrMapOvr>
    <a:masterClrMapping/>
  </p:clrMapOvr>
  <p:transition spd="med">
    <p:split orient="ver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a:p>
          <a:p>
            <a:pPr>
              <a:buNone/>
            </a:pPr>
            <a:r>
              <a:rPr lang="en-US" dirty="0"/>
              <a:t>There are 2 main types of haemophilias and they differ only in the clotting factor involved.</a:t>
            </a:r>
          </a:p>
          <a:p>
            <a:endParaRPr lang="en-US" dirty="0">
              <a:solidFill>
                <a:srgbClr val="00B0F0"/>
              </a:solidFill>
            </a:endParaRPr>
          </a:p>
          <a:p>
            <a:r>
              <a:rPr lang="en-US" dirty="0">
                <a:solidFill>
                  <a:srgbClr val="00B0F0"/>
                </a:solidFill>
              </a:rPr>
              <a:t>Hemophilia A</a:t>
            </a:r>
            <a:r>
              <a:rPr lang="en-US" dirty="0"/>
              <a:t>-abnormal factor viii and is less biologically active.</a:t>
            </a:r>
          </a:p>
          <a:p>
            <a:endParaRPr lang="en-US" dirty="0">
              <a:solidFill>
                <a:srgbClr val="00B0F0"/>
              </a:solidFill>
            </a:endParaRPr>
          </a:p>
          <a:p>
            <a:r>
              <a:rPr lang="en-US" dirty="0">
                <a:solidFill>
                  <a:srgbClr val="00B0F0"/>
                </a:solidFill>
              </a:rPr>
              <a:t>Hemophilia B</a:t>
            </a:r>
            <a:r>
              <a:rPr lang="en-US" dirty="0"/>
              <a:t>- (chrismas disease) factor ix is deficient, resulting in def. of thromboplastin.</a:t>
            </a:r>
          </a:p>
          <a:p>
            <a:pPr>
              <a:buNone/>
            </a:pPr>
            <a:endParaRPr lang="en-US" dirty="0"/>
          </a:p>
        </p:txBody>
      </p:sp>
    </p:spTree>
  </p:cSld>
  <p:clrMapOvr>
    <a:masterClrMapping/>
  </p:clrMapOvr>
  <p:transition spd="med">
    <p:split orient="vert"/>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9144000" cy="5867400"/>
          </a:xfrm>
        </p:spPr>
        <p:txBody>
          <a:bodyPr/>
          <a:lstStyle/>
          <a:p>
            <a:pPr>
              <a:buNone/>
            </a:pPr>
            <a:r>
              <a:rPr lang="en-US" dirty="0">
                <a:solidFill>
                  <a:srgbClr val="00B0F0"/>
                </a:solidFill>
              </a:rPr>
              <a:t>   c/f</a:t>
            </a:r>
          </a:p>
          <a:p>
            <a:r>
              <a:rPr lang="en-US" dirty="0"/>
              <a:t>Severe def-spontaneous bleeding, commonly in joints like knee and ankle</a:t>
            </a:r>
          </a:p>
          <a:p>
            <a:r>
              <a:rPr lang="en-US" dirty="0"/>
              <a:t>Moderate def-bleeding occur with mild trauma e.g. walking</a:t>
            </a:r>
          </a:p>
          <a:p>
            <a:r>
              <a:rPr lang="en-US" dirty="0"/>
              <a:t>Mild def-bleed with trauma e.g. a fall, cut etc</a:t>
            </a:r>
          </a:p>
          <a:p>
            <a:r>
              <a:rPr lang="en-US" dirty="0"/>
              <a:t>Others include</a:t>
            </a:r>
          </a:p>
          <a:p>
            <a:r>
              <a:rPr lang="en-US" dirty="0"/>
              <a:t>Epixtasis, haematemesis etc.</a:t>
            </a:r>
          </a:p>
          <a:p>
            <a:pPr>
              <a:buNone/>
            </a:pPr>
            <a:r>
              <a:rPr lang="en-US" dirty="0">
                <a:solidFill>
                  <a:srgbClr val="00B0F0"/>
                </a:solidFill>
              </a:rPr>
              <a:t>Lab features</a:t>
            </a:r>
          </a:p>
          <a:p>
            <a:pPr>
              <a:buNone/>
            </a:pPr>
            <a:r>
              <a:rPr lang="en-US" dirty="0"/>
              <a:t>Coagulation screen-↑APPT or KCCT.</a:t>
            </a:r>
          </a:p>
          <a:p>
            <a:pPr>
              <a:buNone/>
            </a:pPr>
            <a:r>
              <a:rPr lang="en-US" dirty="0"/>
              <a:t>Factor assay-factor viii and ix</a:t>
            </a:r>
          </a:p>
          <a:p>
            <a:pPr>
              <a:buNone/>
            </a:pPr>
            <a:r>
              <a:rPr lang="en-US" dirty="0"/>
              <a:t>Prothrombin and thrombin time</a:t>
            </a:r>
          </a:p>
        </p:txBody>
      </p:sp>
    </p:spTree>
  </p:cSld>
  <p:clrMapOvr>
    <a:masterClrMapping/>
  </p:clrMapOvr>
  <p:transition spd="med">
    <p:split orient="vert"/>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72200"/>
          </a:xfrm>
        </p:spPr>
        <p:txBody>
          <a:bodyPr>
            <a:normAutofit fontScale="92500" lnSpcReduction="10000"/>
          </a:bodyPr>
          <a:lstStyle/>
          <a:p>
            <a:pPr>
              <a:buNone/>
            </a:pPr>
            <a:r>
              <a:rPr lang="en-US" dirty="0"/>
              <a:t>  </a:t>
            </a:r>
          </a:p>
          <a:p>
            <a:pPr>
              <a:buNone/>
            </a:pPr>
            <a:r>
              <a:rPr lang="en-US">
                <a:solidFill>
                  <a:srgbClr val="00B0F0"/>
                </a:solidFill>
              </a:rPr>
              <a:t>Management</a:t>
            </a:r>
            <a:endParaRPr lang="en-US" dirty="0">
              <a:solidFill>
                <a:srgbClr val="00B0F0"/>
              </a:solidFill>
            </a:endParaRPr>
          </a:p>
          <a:p>
            <a:r>
              <a:rPr lang="en-US" dirty="0"/>
              <a:t>Administer the missing factor.</a:t>
            </a:r>
          </a:p>
          <a:p>
            <a:r>
              <a:rPr lang="en-US" dirty="0"/>
              <a:t>Avoid aspirin</a:t>
            </a:r>
          </a:p>
          <a:p>
            <a:r>
              <a:rPr lang="en-US" dirty="0"/>
              <a:t>Use splints to immobilize joints</a:t>
            </a:r>
          </a:p>
          <a:p>
            <a:r>
              <a:rPr lang="en-US" dirty="0"/>
              <a:t>Administer concentrates before performing traumatic procedures</a:t>
            </a:r>
          </a:p>
          <a:p>
            <a:r>
              <a:rPr lang="en-US" dirty="0"/>
              <a:t>Analgesics</a:t>
            </a:r>
          </a:p>
          <a:p>
            <a:r>
              <a:rPr lang="en-US" dirty="0"/>
              <a:t>Observe for bleeding from mucus membrane</a:t>
            </a:r>
          </a:p>
          <a:p>
            <a:r>
              <a:rPr lang="en-US" dirty="0"/>
              <a:t>Bed rest and apply pressure at the site</a:t>
            </a:r>
          </a:p>
          <a:p>
            <a:r>
              <a:rPr lang="en-US" dirty="0"/>
              <a:t>Side rails of bed should be padded with cotton</a:t>
            </a:r>
          </a:p>
          <a:p>
            <a:r>
              <a:rPr lang="en-US" dirty="0"/>
              <a:t>Soft toothbrush</a:t>
            </a:r>
          </a:p>
          <a:p>
            <a:r>
              <a:rPr lang="en-US" dirty="0"/>
              <a:t>Avoid forceful nose blowing, coughing, emptying bowels</a:t>
            </a:r>
          </a:p>
          <a:p>
            <a:r>
              <a:rPr lang="en-US" dirty="0"/>
              <a:t>Psychotherapy.</a:t>
            </a:r>
          </a:p>
          <a:p>
            <a:endParaRPr lang="en-US" dirty="0"/>
          </a:p>
        </p:txBody>
      </p:sp>
    </p:spTree>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a:p>
          <a:p>
            <a:r>
              <a:rPr lang="en-US" dirty="0"/>
              <a:t>tachycardia because blood has to be pumped </a:t>
            </a:r>
            <a:r>
              <a:rPr lang="en-US" dirty="0" err="1"/>
              <a:t>higly</a:t>
            </a:r>
            <a:r>
              <a:rPr lang="en-US" dirty="0"/>
              <a:t> to supply oxygen.</a:t>
            </a:r>
          </a:p>
          <a:p>
            <a:r>
              <a:rPr lang="en-US" dirty="0"/>
              <a:t>ankle </a:t>
            </a:r>
            <a:r>
              <a:rPr lang="en-US" dirty="0" err="1"/>
              <a:t>oedema</a:t>
            </a:r>
            <a:r>
              <a:rPr lang="en-US" dirty="0"/>
              <a:t>.</a:t>
            </a:r>
          </a:p>
          <a:p>
            <a:r>
              <a:rPr lang="en-US" dirty="0"/>
              <a:t>Dyspnoea and breathlessness on exertion as oxygen demand rises</a:t>
            </a:r>
          </a:p>
          <a:p>
            <a:r>
              <a:rPr lang="en-US" dirty="0"/>
              <a:t>weakness</a:t>
            </a:r>
          </a:p>
          <a:p>
            <a:r>
              <a:rPr lang="en-US" dirty="0"/>
              <a:t>diminished urine output.</a:t>
            </a:r>
          </a:p>
          <a:p>
            <a:r>
              <a:rPr lang="en-US" dirty="0"/>
              <a:t>palpitations/awareness of heartbeat/angina pectoris, caused by increased effort of overworked heart muscle</a:t>
            </a:r>
          </a:p>
          <a:p>
            <a:endParaRPr lang="en-US" dirty="0"/>
          </a:p>
        </p:txBody>
      </p:sp>
    </p:spTree>
  </p:cSld>
  <p:clrMapOvr>
    <a:masterClrMapping/>
  </p:clrMapOvr>
  <p:transition spd="med">
    <p:split orient="vert"/>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a:p>
          <a:p>
            <a:pPr>
              <a:buNone/>
            </a:pPr>
            <a:r>
              <a:rPr lang="en-US" dirty="0">
                <a:solidFill>
                  <a:srgbClr val="00B0F0"/>
                </a:solidFill>
              </a:rPr>
              <a:t> Immune thrombocytopenic </a:t>
            </a:r>
            <a:r>
              <a:rPr lang="en-US" dirty="0" err="1">
                <a:solidFill>
                  <a:srgbClr val="00B0F0"/>
                </a:solidFill>
              </a:rPr>
              <a:t>purpura</a:t>
            </a:r>
            <a:r>
              <a:rPr lang="en-US" dirty="0">
                <a:solidFill>
                  <a:srgbClr val="00B0F0"/>
                </a:solidFill>
              </a:rPr>
              <a:t> (ITP)</a:t>
            </a:r>
          </a:p>
          <a:p>
            <a:r>
              <a:rPr lang="en-US" dirty="0"/>
              <a:t>It is a disorder where immune system manufactures antibodies that attacks its own platelets, hence affecting their action. It can be due to viral infection</a:t>
            </a:r>
          </a:p>
        </p:txBody>
      </p:sp>
    </p:spTree>
  </p:cSld>
  <p:clrMapOvr>
    <a:masterClrMapping/>
  </p:clrMapOvr>
  <p:transition spd="med">
    <p:split orient="vert"/>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pPr>
              <a:buNone/>
            </a:pPr>
            <a:endParaRPr lang="en-US" dirty="0"/>
          </a:p>
          <a:p>
            <a:pPr>
              <a:buNone/>
            </a:pPr>
            <a:r>
              <a:rPr lang="en-US" dirty="0">
                <a:solidFill>
                  <a:srgbClr val="00B0F0"/>
                </a:solidFill>
              </a:rPr>
              <a:t> DIC</a:t>
            </a:r>
          </a:p>
          <a:p>
            <a:r>
              <a:rPr lang="en-US" dirty="0"/>
              <a:t>Is a pathological activation of coagulation (blood clotting) mechanisms, that happens in response to a variety of diseases.</a:t>
            </a:r>
          </a:p>
          <a:p>
            <a:r>
              <a:rPr lang="en-US" dirty="0"/>
              <a:t>It leads to formation of blood clots inside vessels, which consumes coagulation proteins and platelets thus normal coagulation. The clots disrupts normal blood flow to organs.</a:t>
            </a:r>
          </a:p>
          <a:p>
            <a:r>
              <a:rPr lang="en-US" dirty="0"/>
              <a:t>Bleeding occurs from the skin, surgical wounds, GIT etc</a:t>
            </a:r>
          </a:p>
        </p:txBody>
      </p:sp>
    </p:spTree>
  </p:cSld>
  <p:clrMapOvr>
    <a:masterClrMapping/>
  </p:clrMapOvr>
  <p:transition spd="med">
    <p:split orient="vert"/>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srcRect/>
          <a:stretch>
            <a:fillRect/>
          </a:stretch>
        </p:blipFill>
        <p:spPr bwMode="auto">
          <a:xfrm>
            <a:off x="-285750" y="-214313"/>
            <a:ext cx="9429750" cy="7072313"/>
          </a:xfrm>
          <a:prstGeom prst="rect">
            <a:avLst/>
          </a:prstGeom>
          <a:noFill/>
          <a:ln w="12700">
            <a:noFill/>
            <a:miter lim="800000"/>
            <a:headEnd/>
            <a:tailEnd/>
          </a:ln>
        </p:spPr>
      </p:pic>
    </p:spTree>
  </p:cSld>
  <p:clrMapOvr>
    <a:masterClrMapping/>
  </p:clrMapOvr>
  <p:transition spd="med">
    <p:split orient="vert"/>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descr="BD07270_"/>
          <p:cNvPicPr>
            <a:picLocks noChangeAspect="1" noChangeArrowheads="1"/>
          </p:cNvPicPr>
          <p:nvPr/>
        </p:nvPicPr>
        <p:blipFill>
          <a:blip r:embed="rId3"/>
          <a:srcRect/>
          <a:stretch>
            <a:fillRect/>
          </a:stretch>
        </p:blipFill>
        <p:spPr bwMode="auto">
          <a:xfrm>
            <a:off x="381000" y="152400"/>
            <a:ext cx="8534400" cy="3314700"/>
          </a:xfrm>
          <a:prstGeom prst="rect">
            <a:avLst/>
          </a:prstGeom>
          <a:noFill/>
          <a:ln w="9525">
            <a:noFill/>
            <a:miter lim="800000"/>
            <a:headEnd/>
            <a:tailEnd/>
          </a:ln>
        </p:spPr>
      </p:pic>
      <p:pic>
        <p:nvPicPr>
          <p:cNvPr id="20483" name="Picture 5" descr="BD06529_"/>
          <p:cNvPicPr>
            <a:picLocks noChangeAspect="1" noChangeArrowheads="1"/>
          </p:cNvPicPr>
          <p:nvPr/>
        </p:nvPicPr>
        <p:blipFill>
          <a:blip r:embed="rId4"/>
          <a:srcRect/>
          <a:stretch>
            <a:fillRect/>
          </a:stretch>
        </p:blipFill>
        <p:spPr bwMode="auto">
          <a:xfrm>
            <a:off x="2286000" y="3200400"/>
            <a:ext cx="4800600" cy="3429000"/>
          </a:xfrm>
          <a:prstGeom prst="rect">
            <a:avLst/>
          </a:prstGeom>
          <a:noFill/>
          <a:ln w="9525">
            <a:noFill/>
            <a:miter lim="800000"/>
            <a:headEnd/>
            <a:tailEnd/>
          </a:ln>
        </p:spPr>
      </p:pic>
      <p:pic>
        <p:nvPicPr>
          <p:cNvPr id="20484" name="Picture 6" descr="NA01441_"/>
          <p:cNvPicPr>
            <a:picLocks noChangeAspect="1" noChangeArrowheads="1"/>
          </p:cNvPicPr>
          <p:nvPr/>
        </p:nvPicPr>
        <p:blipFill>
          <a:blip r:embed="rId5"/>
          <a:srcRect/>
          <a:stretch>
            <a:fillRect/>
          </a:stretch>
        </p:blipFill>
        <p:spPr bwMode="auto">
          <a:xfrm>
            <a:off x="7421563" y="914400"/>
            <a:ext cx="1493837" cy="1685925"/>
          </a:xfrm>
          <a:prstGeom prst="rect">
            <a:avLst/>
          </a:prstGeom>
          <a:noFill/>
          <a:ln w="9525">
            <a:noFill/>
            <a:miter lim="800000"/>
            <a:headEnd/>
            <a:tailEnd/>
          </a:ln>
        </p:spPr>
      </p:pic>
      <p:pic>
        <p:nvPicPr>
          <p:cNvPr id="20485" name="Picture 7" descr="AN02097_"/>
          <p:cNvPicPr>
            <a:picLocks noChangeAspect="1" noChangeArrowheads="1"/>
          </p:cNvPicPr>
          <p:nvPr/>
        </p:nvPicPr>
        <p:blipFill>
          <a:blip r:embed="rId6"/>
          <a:srcRect/>
          <a:stretch>
            <a:fillRect/>
          </a:stretch>
        </p:blipFill>
        <p:spPr bwMode="auto">
          <a:xfrm>
            <a:off x="76200" y="3886200"/>
            <a:ext cx="1905000" cy="2590800"/>
          </a:xfrm>
          <a:prstGeom prst="rect">
            <a:avLst/>
          </a:prstGeom>
          <a:noFill/>
          <a:ln w="9525">
            <a:noFill/>
            <a:miter lim="800000"/>
            <a:headEnd/>
            <a:tailEnd/>
          </a:ln>
        </p:spPr>
      </p:pic>
      <p:pic>
        <p:nvPicPr>
          <p:cNvPr id="20486" name="Picture 8" descr="NA00864_"/>
          <p:cNvPicPr>
            <a:picLocks noChangeAspect="1" noChangeArrowheads="1"/>
          </p:cNvPicPr>
          <p:nvPr/>
        </p:nvPicPr>
        <p:blipFill>
          <a:blip r:embed="rId7"/>
          <a:srcRect/>
          <a:stretch>
            <a:fillRect/>
          </a:stretch>
        </p:blipFill>
        <p:spPr bwMode="auto">
          <a:xfrm>
            <a:off x="685800" y="1712913"/>
            <a:ext cx="1371600" cy="1639887"/>
          </a:xfrm>
          <a:prstGeom prst="rect">
            <a:avLst/>
          </a:prstGeom>
          <a:noFill/>
          <a:ln w="9525">
            <a:noFill/>
            <a:miter lim="800000"/>
            <a:headEnd/>
            <a:tailEnd/>
          </a:ln>
        </p:spPr>
      </p:pic>
      <p:pic>
        <p:nvPicPr>
          <p:cNvPr id="20487" name="Picture 9" descr="PE02043_"/>
          <p:cNvPicPr>
            <a:picLocks noChangeAspect="1" noChangeArrowheads="1"/>
          </p:cNvPicPr>
          <p:nvPr/>
        </p:nvPicPr>
        <p:blipFill>
          <a:blip r:embed="rId8"/>
          <a:srcRect/>
          <a:stretch>
            <a:fillRect/>
          </a:stretch>
        </p:blipFill>
        <p:spPr bwMode="auto">
          <a:xfrm>
            <a:off x="6769100" y="3389313"/>
            <a:ext cx="2374900" cy="3468687"/>
          </a:xfrm>
          <a:prstGeom prst="rect">
            <a:avLst/>
          </a:prstGeom>
          <a:noFill/>
          <a:ln w="9525">
            <a:noFill/>
            <a:miter lim="800000"/>
            <a:headEnd/>
            <a:tailEnd/>
          </a:ln>
        </p:spPr>
      </p:pic>
      <p:sp>
        <p:nvSpPr>
          <p:cNvPr id="8" name="Text Box 10"/>
          <p:cNvSpPr txBox="1">
            <a:spLocks noChangeArrowheads="1"/>
          </p:cNvSpPr>
          <p:nvPr/>
        </p:nvSpPr>
        <p:spPr bwMode="ltGray">
          <a:xfrm>
            <a:off x="3851275" y="2379663"/>
            <a:ext cx="2403475" cy="762000"/>
          </a:xfrm>
          <a:prstGeom prst="rect">
            <a:avLst/>
          </a:prstGeom>
          <a:noFill/>
          <a:ln w="9525">
            <a:noFill/>
            <a:miter lim="800000"/>
            <a:headEnd/>
            <a:tailEnd/>
          </a:ln>
        </p:spPr>
        <p:txBody>
          <a:bodyPr wrap="none">
            <a:spAutoFit/>
          </a:bodyPr>
          <a:lstStyle/>
          <a:p>
            <a:pPr eaLnBrk="1" hangingPunct="1"/>
            <a:r>
              <a:rPr kumimoji="1" lang="en-US" altLang="zh-CN" sz="4400">
                <a:solidFill>
                  <a:srgbClr val="FFFFFF"/>
                </a:solidFill>
                <a:latin typeface="Times New Roman" pitchFamily="18" charset="0"/>
              </a:rPr>
              <a:t>Bye  Bye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repeatCount="10000" fill="hold" grpId="0" nodeType="afterEffect">
                                  <p:stCondLst>
                                    <p:cond delay="0"/>
                                  </p:stCondLst>
                                  <p:iterate type="lt">
                                    <p:tmPct val="10000"/>
                                  </p:iterate>
                                  <p:childTnLst>
                                    <p:animScale>
                                      <p:cBhvr>
                                        <p:cTn id="6" dur="2500" autoRev="1" fill="hold">
                                          <p:stCondLst>
                                            <p:cond delay="0"/>
                                          </p:stCondLst>
                                        </p:cTn>
                                        <p:tgtEl>
                                          <p:spTgt spid="8"/>
                                        </p:tgtEl>
                                      </p:cBhvr>
                                      <p:to x="80000" y="100000"/>
                                    </p:animScale>
                                    <p:anim by="(#ppt_w*0.10)" calcmode="lin" valueType="num">
                                      <p:cBhvr>
                                        <p:cTn id="7" dur="2500" autoRev="1" fill="hold">
                                          <p:stCondLst>
                                            <p:cond delay="0"/>
                                          </p:stCondLst>
                                        </p:cTn>
                                        <p:tgtEl>
                                          <p:spTgt spid="8"/>
                                        </p:tgtEl>
                                        <p:attrNameLst>
                                          <p:attrName>ppt_x</p:attrName>
                                        </p:attrNameLst>
                                      </p:cBhvr>
                                    </p:anim>
                                    <p:anim by="(-#ppt_w*0.10)" calcmode="lin" valueType="num">
                                      <p:cBhvr>
                                        <p:cTn id="8" dur="2500" autoRev="1" fill="hold">
                                          <p:stCondLst>
                                            <p:cond delay="0"/>
                                          </p:stCondLst>
                                        </p:cTn>
                                        <p:tgtEl>
                                          <p:spTgt spid="8"/>
                                        </p:tgtEl>
                                        <p:attrNameLst>
                                          <p:attrName>ppt_y</p:attrName>
                                        </p:attrNameLst>
                                      </p:cBhvr>
                                    </p:anim>
                                    <p:animRot by="-480000">
                                      <p:cBhvr>
                                        <p:cTn id="9" dur="2500" autoRev="1" fill="hold">
                                          <p:stCondLst>
                                            <p:cond delay="0"/>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a:p>
          <a:p>
            <a:r>
              <a:rPr lang="en-US" dirty="0"/>
              <a:t>in severe cases there will be bone pain, hepatomegally and spleenomegally</a:t>
            </a:r>
          </a:p>
          <a:p>
            <a:r>
              <a:rPr lang="en-US" dirty="0"/>
              <a:t>low BP</a:t>
            </a:r>
          </a:p>
          <a:p>
            <a:r>
              <a:rPr lang="en-US" dirty="0"/>
              <a:t>distress</a:t>
            </a:r>
          </a:p>
          <a:p>
            <a:r>
              <a:rPr lang="en-US" dirty="0"/>
              <a:t>heart murmurs on auscultation</a:t>
            </a:r>
          </a:p>
          <a:p>
            <a:pPr>
              <a:buNone/>
            </a:pPr>
            <a:r>
              <a:rPr lang="en-US" dirty="0"/>
              <a:t>  </a:t>
            </a:r>
            <a:r>
              <a:rPr lang="en-US" i="1" dirty="0">
                <a:solidFill>
                  <a:srgbClr val="00B0F0"/>
                </a:solidFill>
              </a:rPr>
              <a:t>General complications</a:t>
            </a:r>
          </a:p>
          <a:p>
            <a:r>
              <a:rPr lang="en-US" dirty="0"/>
              <a:t>CCF</a:t>
            </a:r>
          </a:p>
          <a:p>
            <a:r>
              <a:rPr lang="en-US" dirty="0"/>
              <a:t>HTN</a:t>
            </a:r>
          </a:p>
          <a:p>
            <a:r>
              <a:rPr lang="en-US" dirty="0"/>
              <a:t>Renal failure.</a:t>
            </a:r>
          </a:p>
          <a:p>
            <a:r>
              <a:rPr lang="en-US" dirty="0"/>
              <a:t>Deficiency in blood clotting </a:t>
            </a:r>
          </a:p>
          <a:p>
            <a:endParaRPr lang="en-US" dirty="0"/>
          </a:p>
        </p:txBody>
      </p:sp>
    </p:spTree>
  </p:cSld>
  <p:clrMapOvr>
    <a:masterClrMapping/>
  </p:clrMapOvr>
  <p:transition spd="med">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1109</TotalTime>
  <Words>3047</Words>
  <Application>Microsoft Office PowerPoint</Application>
  <PresentationFormat>On-screen Show (4:3)</PresentationFormat>
  <Paragraphs>549</Paragraphs>
  <Slides>83</Slides>
  <Notes>2</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Unknown User</cp:lastModifiedBy>
  <cp:revision>127</cp:revision>
  <dcterms:created xsi:type="dcterms:W3CDTF">2011-07-11T13:05:46Z</dcterms:created>
  <dcterms:modified xsi:type="dcterms:W3CDTF">2023-01-27T17:44:24Z</dcterms:modified>
</cp:coreProperties>
</file>