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68" r:id="rId3"/>
    <p:sldId id="302" r:id="rId4"/>
    <p:sldId id="257" r:id="rId5"/>
    <p:sldId id="269" r:id="rId6"/>
    <p:sldId id="270" r:id="rId7"/>
    <p:sldId id="258" r:id="rId8"/>
    <p:sldId id="271" r:id="rId9"/>
    <p:sldId id="272" r:id="rId10"/>
    <p:sldId id="259" r:id="rId11"/>
    <p:sldId id="273" r:id="rId12"/>
    <p:sldId id="274" r:id="rId13"/>
    <p:sldId id="275" r:id="rId14"/>
    <p:sldId id="276" r:id="rId15"/>
    <p:sldId id="277" r:id="rId16"/>
    <p:sldId id="262" r:id="rId17"/>
    <p:sldId id="263" r:id="rId18"/>
    <p:sldId id="264" r:id="rId19"/>
    <p:sldId id="265" r:id="rId20"/>
    <p:sldId id="278" r:id="rId21"/>
    <p:sldId id="279" r:id="rId22"/>
    <p:sldId id="280" r:id="rId23"/>
    <p:sldId id="266" r:id="rId24"/>
    <p:sldId id="267" r:id="rId25"/>
    <p:sldId id="281"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9" r:id="rId40"/>
    <p:sldId id="300" r:id="rId41"/>
    <p:sldId id="30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D34AF-3AFE-4926-AA3E-0EB58D40633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7B8249E-F7C0-4E5D-A117-D2F22BE818CD}">
      <dgm:prSet phldrT="[Text]" custT="1"/>
      <dgm:spPr/>
      <dgm:t>
        <a:bodyPr/>
        <a:lstStyle/>
        <a:p>
          <a:r>
            <a:rPr lang="en-US" sz="2400" dirty="0" smtClean="0"/>
            <a:t>RBCs:  Packed, washed, irradiated </a:t>
          </a:r>
          <a:endParaRPr lang="en-US" sz="2400" dirty="0"/>
        </a:p>
      </dgm:t>
    </dgm:pt>
    <dgm:pt modelId="{F9E7D679-8DB1-481F-8EB7-18B4852CA419}" type="parTrans" cxnId="{843B5723-1F39-4C22-AADD-295DD21B527A}">
      <dgm:prSet/>
      <dgm:spPr/>
      <dgm:t>
        <a:bodyPr/>
        <a:lstStyle/>
        <a:p>
          <a:endParaRPr lang="en-US"/>
        </a:p>
      </dgm:t>
    </dgm:pt>
    <dgm:pt modelId="{2545CBC7-A4CA-41A0-B77E-1C3C198AF778}" type="sibTrans" cxnId="{843B5723-1F39-4C22-AADD-295DD21B527A}">
      <dgm:prSet/>
      <dgm:spPr/>
      <dgm:t>
        <a:bodyPr/>
        <a:lstStyle/>
        <a:p>
          <a:endParaRPr lang="en-US"/>
        </a:p>
      </dgm:t>
    </dgm:pt>
    <dgm:pt modelId="{54C7796C-F26D-40D9-A743-90DE14CBF549}">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800" dirty="0" smtClean="0"/>
            <a:t>Indication: To </a:t>
          </a:r>
          <a:r>
            <a:rPr lang="en-US" sz="1800" b="0" i="0" dirty="0" smtClean="0"/>
            <a:t>increase the oxygen-carrying capacity in anemic patients.  Used for volume and hemodynamic stability in actively bleeding patients.</a:t>
          </a:r>
          <a:endParaRPr lang="en-US" sz="1800" dirty="0"/>
        </a:p>
      </dgm:t>
    </dgm:pt>
    <dgm:pt modelId="{C9747E72-86A9-4845-B4DE-8035A62A6A83}" type="parTrans" cxnId="{DA21FD4E-040C-4FDF-BC7E-77019139DCED}">
      <dgm:prSet/>
      <dgm:spPr/>
      <dgm:t>
        <a:bodyPr/>
        <a:lstStyle/>
        <a:p>
          <a:endParaRPr lang="en-US"/>
        </a:p>
      </dgm:t>
    </dgm:pt>
    <dgm:pt modelId="{6D7F012C-4D51-4503-A89F-C8FC4179C55F}" type="sibTrans" cxnId="{DA21FD4E-040C-4FDF-BC7E-77019139DCED}">
      <dgm:prSet/>
      <dgm:spPr/>
      <dgm:t>
        <a:bodyPr/>
        <a:lstStyle/>
        <a:p>
          <a:endParaRPr lang="en-US"/>
        </a:p>
      </dgm:t>
    </dgm:pt>
    <dgm:pt modelId="{5D6372CA-A27B-47A5-BDFC-070A7AE2CA08}">
      <dgm:prSet phldrT="[Text]" custT="1">
        <dgm:style>
          <a:lnRef idx="1">
            <a:schemeClr val="accent1"/>
          </a:lnRef>
          <a:fillRef idx="2">
            <a:schemeClr val="accent1"/>
          </a:fillRef>
          <a:effectRef idx="1">
            <a:schemeClr val="accent1"/>
          </a:effectRef>
          <a:fontRef idx="minor">
            <a:schemeClr val="dk1"/>
          </a:fontRef>
        </dgm:style>
      </dgm:prSet>
      <dgm:spPr/>
      <dgm:t>
        <a:bodyPr/>
        <a:lstStyle/>
        <a:p>
          <a:pPr>
            <a:spcBef>
              <a:spcPts val="600"/>
            </a:spcBef>
          </a:pPr>
          <a:endParaRPr lang="en-US" sz="1300" dirty="0" smtClean="0"/>
        </a:p>
        <a:p>
          <a:pPr>
            <a:spcBef>
              <a:spcPts val="600"/>
            </a:spcBef>
          </a:pPr>
          <a:r>
            <a:rPr lang="en-US" sz="1300" dirty="0" smtClean="0"/>
            <a:t>Must be ABO compatible</a:t>
          </a:r>
          <a:endParaRPr lang="en-US" altLang="en-US" sz="1300" dirty="0" smtClean="0"/>
        </a:p>
        <a:p>
          <a:pPr>
            <a:spcBef>
              <a:spcPts val="600"/>
            </a:spcBef>
          </a:pPr>
          <a:r>
            <a:rPr lang="en-US" altLang="en-US" sz="1300" dirty="0" smtClean="0"/>
            <a:t>70% Hct in pRBC compared to 40% Hct in whole blood</a:t>
          </a:r>
          <a:endParaRPr lang="en-US" sz="1300" dirty="0" smtClean="0"/>
        </a:p>
        <a:p>
          <a:pPr>
            <a:spcBef>
              <a:spcPts val="600"/>
            </a:spcBef>
          </a:pPr>
          <a:r>
            <a:rPr lang="en-US" sz="1300" dirty="0" smtClean="0"/>
            <a:t>Transfusion trigger: Hgb  7, or  case specific with Hgb 7-10 in patients with ischemic heart disease</a:t>
          </a:r>
        </a:p>
        <a:p>
          <a:pPr>
            <a:spcBef>
              <a:spcPts val="600"/>
            </a:spcBef>
          </a:pPr>
          <a:r>
            <a:rPr lang="en-US" sz="1300" dirty="0" smtClean="0"/>
            <a:t>Each unit increases Hgb by 1 gram/dl and increases hematocrit by 3%</a:t>
          </a:r>
        </a:p>
        <a:p>
          <a:pPr>
            <a:spcBef>
              <a:spcPts val="600"/>
            </a:spcBef>
          </a:pPr>
          <a:r>
            <a:rPr lang="en-US" sz="1300" dirty="0" smtClean="0"/>
            <a:t>Transfusion rate is per patient’s tolerance, less than 4 hours, with blood-y transfusion filter.</a:t>
          </a:r>
        </a:p>
        <a:p>
          <a:pPr>
            <a:spcBef>
              <a:spcPct val="0"/>
            </a:spcBef>
          </a:pPr>
          <a:endParaRPr lang="en-US" sz="1300" dirty="0" smtClean="0"/>
        </a:p>
      </dgm:t>
    </dgm:pt>
    <dgm:pt modelId="{0B1CC767-1BA6-416F-9E79-8B281D310BED}" type="parTrans" cxnId="{690DC784-E2F3-49DE-AC12-4A8D8901F927}">
      <dgm:prSet/>
      <dgm:spPr/>
      <dgm:t>
        <a:bodyPr/>
        <a:lstStyle/>
        <a:p>
          <a:endParaRPr lang="en-US"/>
        </a:p>
      </dgm:t>
    </dgm:pt>
    <dgm:pt modelId="{B4CCCC77-4823-4C00-A3EE-E5780B193AAB}" type="sibTrans" cxnId="{690DC784-E2F3-49DE-AC12-4A8D8901F927}">
      <dgm:prSet/>
      <dgm:spPr/>
      <dgm:t>
        <a:bodyPr/>
        <a:lstStyle/>
        <a:p>
          <a:endParaRPr lang="en-US"/>
        </a:p>
      </dgm:t>
    </dgm:pt>
    <dgm:pt modelId="{F4060E74-1120-4759-B41E-A386F13A866E}" type="pres">
      <dgm:prSet presAssocID="{734D34AF-3AFE-4926-AA3E-0EB58D40633C}" presName="linear" presStyleCnt="0">
        <dgm:presLayoutVars>
          <dgm:dir/>
          <dgm:animLvl val="lvl"/>
          <dgm:resizeHandles val="exact"/>
        </dgm:presLayoutVars>
      </dgm:prSet>
      <dgm:spPr/>
      <dgm:t>
        <a:bodyPr/>
        <a:lstStyle/>
        <a:p>
          <a:endParaRPr lang="en-US"/>
        </a:p>
      </dgm:t>
    </dgm:pt>
    <dgm:pt modelId="{DC9E0AEF-97A9-4FDB-A259-C79B71FF7876}" type="pres">
      <dgm:prSet presAssocID="{F7B8249E-F7C0-4E5D-A117-D2F22BE818CD}" presName="parentLin" presStyleCnt="0"/>
      <dgm:spPr/>
    </dgm:pt>
    <dgm:pt modelId="{5417A947-1E10-443E-BAC5-78565C182EFE}" type="pres">
      <dgm:prSet presAssocID="{F7B8249E-F7C0-4E5D-A117-D2F22BE818CD}" presName="parentLeftMargin" presStyleLbl="node1" presStyleIdx="0" presStyleCnt="3"/>
      <dgm:spPr/>
      <dgm:t>
        <a:bodyPr/>
        <a:lstStyle/>
        <a:p>
          <a:endParaRPr lang="en-US"/>
        </a:p>
      </dgm:t>
    </dgm:pt>
    <dgm:pt modelId="{778BA81C-9723-496A-9B9E-1B4658EBFC7C}" type="pres">
      <dgm:prSet presAssocID="{F7B8249E-F7C0-4E5D-A117-D2F22BE818CD}" presName="parentText" presStyleLbl="node1" presStyleIdx="0" presStyleCnt="3" custScaleX="142857">
        <dgm:presLayoutVars>
          <dgm:chMax val="0"/>
          <dgm:bulletEnabled val="1"/>
        </dgm:presLayoutVars>
      </dgm:prSet>
      <dgm:spPr/>
      <dgm:t>
        <a:bodyPr/>
        <a:lstStyle/>
        <a:p>
          <a:endParaRPr lang="en-US"/>
        </a:p>
      </dgm:t>
    </dgm:pt>
    <dgm:pt modelId="{72967E86-AAAE-4593-90AE-BBB77AFB5E33}" type="pres">
      <dgm:prSet presAssocID="{F7B8249E-F7C0-4E5D-A117-D2F22BE818CD}" presName="negativeSpace" presStyleCnt="0"/>
      <dgm:spPr/>
    </dgm:pt>
    <dgm:pt modelId="{D58F2138-7032-4BDE-9059-89DD067C20FB}" type="pres">
      <dgm:prSet presAssocID="{F7B8249E-F7C0-4E5D-A117-D2F22BE818CD}" presName="childText" presStyleLbl="conFgAcc1" presStyleIdx="0" presStyleCnt="3">
        <dgm:presLayoutVars>
          <dgm:bulletEnabled val="1"/>
        </dgm:presLayoutVars>
      </dgm:prSet>
      <dgm:spPr/>
    </dgm:pt>
    <dgm:pt modelId="{75177B89-333A-44A0-9C99-BF4146DCBFA1}" type="pres">
      <dgm:prSet presAssocID="{2545CBC7-A4CA-41A0-B77E-1C3C198AF778}" presName="spaceBetweenRectangles" presStyleCnt="0"/>
      <dgm:spPr/>
    </dgm:pt>
    <dgm:pt modelId="{ECF6A5BB-EFF6-4524-AC12-1AC10A193EAE}" type="pres">
      <dgm:prSet presAssocID="{54C7796C-F26D-40D9-A743-90DE14CBF549}" presName="parentLin" presStyleCnt="0"/>
      <dgm:spPr/>
    </dgm:pt>
    <dgm:pt modelId="{D78DB28E-E80B-46DA-85E9-AA3F1B52DBAB}" type="pres">
      <dgm:prSet presAssocID="{54C7796C-F26D-40D9-A743-90DE14CBF549}" presName="parentLeftMargin" presStyleLbl="node1" presStyleIdx="0" presStyleCnt="3"/>
      <dgm:spPr/>
      <dgm:t>
        <a:bodyPr/>
        <a:lstStyle/>
        <a:p>
          <a:endParaRPr lang="en-US"/>
        </a:p>
      </dgm:t>
    </dgm:pt>
    <dgm:pt modelId="{B74031CB-207E-4499-9688-C15EAC30360B}" type="pres">
      <dgm:prSet presAssocID="{54C7796C-F26D-40D9-A743-90DE14CBF549}" presName="parentText" presStyleLbl="node1" presStyleIdx="1" presStyleCnt="3" custScaleX="142857" custLinFactNeighborX="202" custLinFactNeighborY="-109">
        <dgm:presLayoutVars>
          <dgm:chMax val="0"/>
          <dgm:bulletEnabled val="1"/>
        </dgm:presLayoutVars>
      </dgm:prSet>
      <dgm:spPr/>
      <dgm:t>
        <a:bodyPr/>
        <a:lstStyle/>
        <a:p>
          <a:endParaRPr lang="en-US"/>
        </a:p>
      </dgm:t>
    </dgm:pt>
    <dgm:pt modelId="{2B4B8BB5-1D62-49D5-B5F3-49F7B34432A8}" type="pres">
      <dgm:prSet presAssocID="{54C7796C-F26D-40D9-A743-90DE14CBF549}" presName="negativeSpace" presStyleCnt="0"/>
      <dgm:spPr/>
    </dgm:pt>
    <dgm:pt modelId="{0626EDCE-C23B-4A4C-801B-DAED00689628}" type="pres">
      <dgm:prSet presAssocID="{54C7796C-F26D-40D9-A743-90DE14CBF549}" presName="childText" presStyleLbl="conFgAcc1" presStyleIdx="1" presStyleCnt="3" custLinFactY="-18287" custLinFactNeighborX="0" custLinFactNeighborY="-100000">
        <dgm:presLayoutVars>
          <dgm:bulletEnabled val="1"/>
        </dgm:presLayoutVars>
      </dgm:prSet>
      <dgm:spPr/>
    </dgm:pt>
    <dgm:pt modelId="{2C55A5E9-3078-4AE3-9FFE-47FE6AC8F29E}" type="pres">
      <dgm:prSet presAssocID="{6D7F012C-4D51-4503-A89F-C8FC4179C55F}" presName="spaceBetweenRectangles" presStyleCnt="0"/>
      <dgm:spPr/>
    </dgm:pt>
    <dgm:pt modelId="{32C78F31-DB17-44F9-9B74-4060ACE6105C}" type="pres">
      <dgm:prSet presAssocID="{5D6372CA-A27B-47A5-BDFC-070A7AE2CA08}" presName="parentLin" presStyleCnt="0"/>
      <dgm:spPr/>
    </dgm:pt>
    <dgm:pt modelId="{B7C88971-7F4F-439E-8315-24536966740A}" type="pres">
      <dgm:prSet presAssocID="{5D6372CA-A27B-47A5-BDFC-070A7AE2CA08}" presName="parentLeftMargin" presStyleLbl="node1" presStyleIdx="1" presStyleCnt="3"/>
      <dgm:spPr/>
      <dgm:t>
        <a:bodyPr/>
        <a:lstStyle/>
        <a:p>
          <a:endParaRPr lang="en-US"/>
        </a:p>
      </dgm:t>
    </dgm:pt>
    <dgm:pt modelId="{B10F02F9-BF85-4EDE-8B54-C469AAF3663E}" type="pres">
      <dgm:prSet presAssocID="{5D6372CA-A27B-47A5-BDFC-070A7AE2CA08}" presName="parentText" presStyleLbl="node1" presStyleIdx="2" presStyleCnt="3" custScaleX="142423" custScaleY="139828">
        <dgm:presLayoutVars>
          <dgm:chMax val="0"/>
          <dgm:bulletEnabled val="1"/>
        </dgm:presLayoutVars>
      </dgm:prSet>
      <dgm:spPr/>
      <dgm:t>
        <a:bodyPr/>
        <a:lstStyle/>
        <a:p>
          <a:endParaRPr lang="en-US"/>
        </a:p>
      </dgm:t>
    </dgm:pt>
    <dgm:pt modelId="{A980C07F-94CE-452D-8211-702AC9538855}" type="pres">
      <dgm:prSet presAssocID="{5D6372CA-A27B-47A5-BDFC-070A7AE2CA08}" presName="negativeSpace" presStyleCnt="0"/>
      <dgm:spPr/>
    </dgm:pt>
    <dgm:pt modelId="{F0EBDA56-5AC0-4ED1-AF24-14C513479D64}" type="pres">
      <dgm:prSet presAssocID="{5D6372CA-A27B-47A5-BDFC-070A7AE2CA08}" presName="childText" presStyleLbl="conFgAcc1" presStyleIdx="2" presStyleCnt="3" custLinFactNeighborX="0" custLinFactNeighborY="23304">
        <dgm:presLayoutVars>
          <dgm:bulletEnabled val="1"/>
        </dgm:presLayoutVars>
      </dgm:prSet>
      <dgm:spPr/>
    </dgm:pt>
  </dgm:ptLst>
  <dgm:cxnLst>
    <dgm:cxn modelId="{0C84EC84-1D89-47DB-A359-CE1A4A3DAC9B}" type="presOf" srcId="{5D6372CA-A27B-47A5-BDFC-070A7AE2CA08}" destId="{B10F02F9-BF85-4EDE-8B54-C469AAF3663E}" srcOrd="1" destOrd="0" presId="urn:microsoft.com/office/officeart/2005/8/layout/list1"/>
    <dgm:cxn modelId="{89BFB0BC-2591-41FB-86B9-8FF360116CEC}" type="presOf" srcId="{734D34AF-3AFE-4926-AA3E-0EB58D40633C}" destId="{F4060E74-1120-4759-B41E-A386F13A866E}" srcOrd="0" destOrd="0" presId="urn:microsoft.com/office/officeart/2005/8/layout/list1"/>
    <dgm:cxn modelId="{F7FE5A26-B6EB-41B8-B81B-8FC6A0158136}" type="presOf" srcId="{54C7796C-F26D-40D9-A743-90DE14CBF549}" destId="{D78DB28E-E80B-46DA-85E9-AA3F1B52DBAB}" srcOrd="0" destOrd="0" presId="urn:microsoft.com/office/officeart/2005/8/layout/list1"/>
    <dgm:cxn modelId="{E845EFBC-EA3A-46AC-ACC6-BBF46155BA4B}" type="presOf" srcId="{54C7796C-F26D-40D9-A743-90DE14CBF549}" destId="{B74031CB-207E-4499-9688-C15EAC30360B}" srcOrd="1" destOrd="0" presId="urn:microsoft.com/office/officeart/2005/8/layout/list1"/>
    <dgm:cxn modelId="{690DC784-E2F3-49DE-AC12-4A8D8901F927}" srcId="{734D34AF-3AFE-4926-AA3E-0EB58D40633C}" destId="{5D6372CA-A27B-47A5-BDFC-070A7AE2CA08}" srcOrd="2" destOrd="0" parTransId="{0B1CC767-1BA6-416F-9E79-8B281D310BED}" sibTransId="{B4CCCC77-4823-4C00-A3EE-E5780B193AAB}"/>
    <dgm:cxn modelId="{DA21FD4E-040C-4FDF-BC7E-77019139DCED}" srcId="{734D34AF-3AFE-4926-AA3E-0EB58D40633C}" destId="{54C7796C-F26D-40D9-A743-90DE14CBF549}" srcOrd="1" destOrd="0" parTransId="{C9747E72-86A9-4845-B4DE-8035A62A6A83}" sibTransId="{6D7F012C-4D51-4503-A89F-C8FC4179C55F}"/>
    <dgm:cxn modelId="{843B5723-1F39-4C22-AADD-295DD21B527A}" srcId="{734D34AF-3AFE-4926-AA3E-0EB58D40633C}" destId="{F7B8249E-F7C0-4E5D-A117-D2F22BE818CD}" srcOrd="0" destOrd="0" parTransId="{F9E7D679-8DB1-481F-8EB7-18B4852CA419}" sibTransId="{2545CBC7-A4CA-41A0-B77E-1C3C198AF778}"/>
    <dgm:cxn modelId="{CAE28330-C4E6-4EF7-9EEC-672A9A837975}" type="presOf" srcId="{F7B8249E-F7C0-4E5D-A117-D2F22BE818CD}" destId="{778BA81C-9723-496A-9B9E-1B4658EBFC7C}" srcOrd="1" destOrd="0" presId="urn:microsoft.com/office/officeart/2005/8/layout/list1"/>
    <dgm:cxn modelId="{81201030-74B7-4F70-BCD1-61E114E7CC49}" type="presOf" srcId="{F7B8249E-F7C0-4E5D-A117-D2F22BE818CD}" destId="{5417A947-1E10-443E-BAC5-78565C182EFE}" srcOrd="0" destOrd="0" presId="urn:microsoft.com/office/officeart/2005/8/layout/list1"/>
    <dgm:cxn modelId="{BB87B162-AE16-465D-BCCE-D261B95D3095}" type="presOf" srcId="{5D6372CA-A27B-47A5-BDFC-070A7AE2CA08}" destId="{B7C88971-7F4F-439E-8315-24536966740A}" srcOrd="0" destOrd="0" presId="urn:microsoft.com/office/officeart/2005/8/layout/list1"/>
    <dgm:cxn modelId="{4C0A30A2-5122-485A-A86B-57654BC91BC5}" type="presParOf" srcId="{F4060E74-1120-4759-B41E-A386F13A866E}" destId="{DC9E0AEF-97A9-4FDB-A259-C79B71FF7876}" srcOrd="0" destOrd="0" presId="urn:microsoft.com/office/officeart/2005/8/layout/list1"/>
    <dgm:cxn modelId="{000F3E44-094B-4ED1-91FB-F1C0BCDFF783}" type="presParOf" srcId="{DC9E0AEF-97A9-4FDB-A259-C79B71FF7876}" destId="{5417A947-1E10-443E-BAC5-78565C182EFE}" srcOrd="0" destOrd="0" presId="urn:microsoft.com/office/officeart/2005/8/layout/list1"/>
    <dgm:cxn modelId="{A5664F30-96AD-473B-A684-F3662C77200F}" type="presParOf" srcId="{DC9E0AEF-97A9-4FDB-A259-C79B71FF7876}" destId="{778BA81C-9723-496A-9B9E-1B4658EBFC7C}" srcOrd="1" destOrd="0" presId="urn:microsoft.com/office/officeart/2005/8/layout/list1"/>
    <dgm:cxn modelId="{EC084BB3-2553-49E0-B3AD-C3037672DEC3}" type="presParOf" srcId="{F4060E74-1120-4759-B41E-A386F13A866E}" destId="{72967E86-AAAE-4593-90AE-BBB77AFB5E33}" srcOrd="1" destOrd="0" presId="urn:microsoft.com/office/officeart/2005/8/layout/list1"/>
    <dgm:cxn modelId="{A2B2AE12-BDD1-419A-9CAB-BA550AFF15A6}" type="presParOf" srcId="{F4060E74-1120-4759-B41E-A386F13A866E}" destId="{D58F2138-7032-4BDE-9059-89DD067C20FB}" srcOrd="2" destOrd="0" presId="urn:microsoft.com/office/officeart/2005/8/layout/list1"/>
    <dgm:cxn modelId="{A1C1FAA0-86AE-431C-BF75-DEBED12085C6}" type="presParOf" srcId="{F4060E74-1120-4759-B41E-A386F13A866E}" destId="{75177B89-333A-44A0-9C99-BF4146DCBFA1}" srcOrd="3" destOrd="0" presId="urn:microsoft.com/office/officeart/2005/8/layout/list1"/>
    <dgm:cxn modelId="{A61D2DA5-F0F3-4B89-B833-E89EA98BA80D}" type="presParOf" srcId="{F4060E74-1120-4759-B41E-A386F13A866E}" destId="{ECF6A5BB-EFF6-4524-AC12-1AC10A193EAE}" srcOrd="4" destOrd="0" presId="urn:microsoft.com/office/officeart/2005/8/layout/list1"/>
    <dgm:cxn modelId="{C7BD4A87-4116-4459-9894-EC45BFFBA3EE}" type="presParOf" srcId="{ECF6A5BB-EFF6-4524-AC12-1AC10A193EAE}" destId="{D78DB28E-E80B-46DA-85E9-AA3F1B52DBAB}" srcOrd="0" destOrd="0" presId="urn:microsoft.com/office/officeart/2005/8/layout/list1"/>
    <dgm:cxn modelId="{3549517B-28B8-4A23-BEB9-3C9778E6D307}" type="presParOf" srcId="{ECF6A5BB-EFF6-4524-AC12-1AC10A193EAE}" destId="{B74031CB-207E-4499-9688-C15EAC30360B}" srcOrd="1" destOrd="0" presId="urn:microsoft.com/office/officeart/2005/8/layout/list1"/>
    <dgm:cxn modelId="{0C18B13F-4715-4AA8-A9E5-546096C5331B}" type="presParOf" srcId="{F4060E74-1120-4759-B41E-A386F13A866E}" destId="{2B4B8BB5-1D62-49D5-B5F3-49F7B34432A8}" srcOrd="5" destOrd="0" presId="urn:microsoft.com/office/officeart/2005/8/layout/list1"/>
    <dgm:cxn modelId="{95617008-DB93-4825-89BE-57D3FDC38B64}" type="presParOf" srcId="{F4060E74-1120-4759-B41E-A386F13A866E}" destId="{0626EDCE-C23B-4A4C-801B-DAED00689628}" srcOrd="6" destOrd="0" presId="urn:microsoft.com/office/officeart/2005/8/layout/list1"/>
    <dgm:cxn modelId="{8EF65326-C6ED-42F3-A294-7D50668DB52C}" type="presParOf" srcId="{F4060E74-1120-4759-B41E-A386F13A866E}" destId="{2C55A5E9-3078-4AE3-9FFE-47FE6AC8F29E}" srcOrd="7" destOrd="0" presId="urn:microsoft.com/office/officeart/2005/8/layout/list1"/>
    <dgm:cxn modelId="{1DBF10DC-A41A-4DA2-8C2A-CEDAF68FB392}" type="presParOf" srcId="{F4060E74-1120-4759-B41E-A386F13A866E}" destId="{32C78F31-DB17-44F9-9B74-4060ACE6105C}" srcOrd="8" destOrd="0" presId="urn:microsoft.com/office/officeart/2005/8/layout/list1"/>
    <dgm:cxn modelId="{123DA81E-20E7-49DA-80CC-571A98B7CAA9}" type="presParOf" srcId="{32C78F31-DB17-44F9-9B74-4060ACE6105C}" destId="{B7C88971-7F4F-439E-8315-24536966740A}" srcOrd="0" destOrd="0" presId="urn:microsoft.com/office/officeart/2005/8/layout/list1"/>
    <dgm:cxn modelId="{25AECE93-DB6E-435D-BF83-8703DCDB9AAD}" type="presParOf" srcId="{32C78F31-DB17-44F9-9B74-4060ACE6105C}" destId="{B10F02F9-BF85-4EDE-8B54-C469AAF3663E}" srcOrd="1" destOrd="0" presId="urn:microsoft.com/office/officeart/2005/8/layout/list1"/>
    <dgm:cxn modelId="{DB157C5B-6E39-4FE1-A0D1-0493A89F6F37}" type="presParOf" srcId="{F4060E74-1120-4759-B41E-A386F13A866E}" destId="{A980C07F-94CE-452D-8211-702AC9538855}" srcOrd="9" destOrd="0" presId="urn:microsoft.com/office/officeart/2005/8/layout/list1"/>
    <dgm:cxn modelId="{1C7A1A50-8F4B-4927-B3D6-AEFE00AADAF5}" type="presParOf" srcId="{F4060E74-1120-4759-B41E-A386F13A866E}" destId="{F0EBDA56-5AC0-4ED1-AF24-14C513479D6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45F913-4070-44AF-B460-CDE94622DD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F8FC67F-872F-4004-A670-0CBA3A588531}">
      <dgm:prSet phldrT="[Text]"/>
      <dgm:spPr/>
      <dgm:t>
        <a:bodyPr/>
        <a:lstStyle/>
        <a:p>
          <a:r>
            <a:rPr lang="en-US" dirty="0" smtClean="0"/>
            <a:t>FFP</a:t>
          </a:r>
          <a:endParaRPr lang="en-US" dirty="0"/>
        </a:p>
      </dgm:t>
    </dgm:pt>
    <dgm:pt modelId="{A3E3A38D-ACDB-4979-A078-EC49BDEAD771}" type="parTrans" cxnId="{F94310BF-7750-4AB7-A1D2-02A492314A9D}">
      <dgm:prSet/>
      <dgm:spPr/>
      <dgm:t>
        <a:bodyPr/>
        <a:lstStyle/>
        <a:p>
          <a:endParaRPr lang="en-US"/>
        </a:p>
      </dgm:t>
    </dgm:pt>
    <dgm:pt modelId="{CA9FF163-1201-4156-9207-EF7608D4991B}" type="sibTrans" cxnId="{F94310BF-7750-4AB7-A1D2-02A492314A9D}">
      <dgm:prSet/>
      <dgm:spPr/>
      <dgm:t>
        <a:bodyPr/>
        <a:lstStyle/>
        <a:p>
          <a:endParaRPr lang="en-US"/>
        </a:p>
      </dgm:t>
    </dgm:pt>
    <dgm:pt modelId="{709E11AD-5BBA-4CD8-BD95-47D9750AA58E}">
      <dgm:prSet phldrT="[Text]" custT="1"/>
      <dgm:spPr/>
      <dgm:t>
        <a:bodyPr/>
        <a:lstStyle/>
        <a:p>
          <a:r>
            <a:rPr lang="en-US" sz="1300" dirty="0" smtClean="0">
              <a:latin typeface="+mj-lt"/>
            </a:rPr>
            <a:t>Plasma</a:t>
          </a:r>
          <a:endParaRPr lang="en-US" sz="1300" dirty="0">
            <a:latin typeface="+mj-lt"/>
          </a:endParaRPr>
        </a:p>
      </dgm:t>
    </dgm:pt>
    <dgm:pt modelId="{F7DDEB2A-85D9-4343-BF46-1C9CBD8A2438}" type="parTrans" cxnId="{B5EB0490-D7D0-4F75-927A-C6C4D0959CF0}">
      <dgm:prSet/>
      <dgm:spPr/>
      <dgm:t>
        <a:bodyPr/>
        <a:lstStyle/>
        <a:p>
          <a:endParaRPr lang="en-US"/>
        </a:p>
      </dgm:t>
    </dgm:pt>
    <dgm:pt modelId="{98649331-90B9-4299-9F38-CF8410AFEB30}" type="sibTrans" cxnId="{B5EB0490-D7D0-4F75-927A-C6C4D0959CF0}">
      <dgm:prSet/>
      <dgm:spPr/>
      <dgm:t>
        <a:bodyPr/>
        <a:lstStyle/>
        <a:p>
          <a:endParaRPr lang="en-US"/>
        </a:p>
      </dgm:t>
    </dgm:pt>
    <dgm:pt modelId="{AB051E79-D212-4892-A03F-6B158692F4B6}">
      <dgm:prSet phldrT="[Text]"/>
      <dgm:spPr/>
      <dgm:t>
        <a:bodyPr/>
        <a:lstStyle/>
        <a:p>
          <a:r>
            <a:rPr lang="en-US" dirty="0" smtClean="0"/>
            <a:t>Indications</a:t>
          </a:r>
          <a:endParaRPr lang="en-US" dirty="0"/>
        </a:p>
      </dgm:t>
    </dgm:pt>
    <dgm:pt modelId="{8E778961-0814-449A-8B3C-795A3BD44963}" type="parTrans" cxnId="{62E9F990-FF83-43C0-A2D4-1658845E6C7B}">
      <dgm:prSet/>
      <dgm:spPr/>
      <dgm:t>
        <a:bodyPr/>
        <a:lstStyle/>
        <a:p>
          <a:endParaRPr lang="en-US"/>
        </a:p>
      </dgm:t>
    </dgm:pt>
    <dgm:pt modelId="{780C5F93-7968-4772-B413-0CFD41C35B2D}" type="sibTrans" cxnId="{62E9F990-FF83-43C0-A2D4-1658845E6C7B}">
      <dgm:prSet/>
      <dgm:spPr/>
      <dgm:t>
        <a:bodyPr/>
        <a:lstStyle/>
        <a:p>
          <a:endParaRPr lang="en-US"/>
        </a:p>
      </dgm:t>
    </dgm:pt>
    <dgm:pt modelId="{1A54CE21-784A-4ECE-9C06-9F95FF304F72}">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400" dirty="0" smtClean="0"/>
            <a:t>Reverse effects of Coumadin- If time allows use Vit. K first (6-8 hours)</a:t>
          </a:r>
          <a:endParaRPr lang="en-US" sz="1400" dirty="0"/>
        </a:p>
      </dgm:t>
    </dgm:pt>
    <dgm:pt modelId="{74B61D36-1156-4E9F-87B6-7B39954CA002}" type="parTrans" cxnId="{BDB88E26-3001-42ED-909F-8A2D79628154}">
      <dgm:prSet/>
      <dgm:spPr/>
      <dgm:t>
        <a:bodyPr/>
        <a:lstStyle/>
        <a:p>
          <a:endParaRPr lang="en-US"/>
        </a:p>
      </dgm:t>
    </dgm:pt>
    <dgm:pt modelId="{9B8F623A-F455-41E0-84C7-34CE7E28CD9F}" type="sibTrans" cxnId="{BDB88E26-3001-42ED-909F-8A2D79628154}">
      <dgm:prSet/>
      <dgm:spPr/>
      <dgm:t>
        <a:bodyPr/>
        <a:lstStyle/>
        <a:p>
          <a:endParaRPr lang="en-US"/>
        </a:p>
      </dgm:t>
    </dgm:pt>
    <dgm:pt modelId="{097973A9-CFE1-45A3-8190-9C9C2C68B662}">
      <dgm:prSet phldrT="[Text]"/>
      <dgm:spPr/>
      <dgm:t>
        <a:bodyPr/>
        <a:lstStyle/>
        <a:p>
          <a:r>
            <a:rPr lang="en-US" dirty="0" smtClean="0"/>
            <a:t>Additional Information</a:t>
          </a:r>
          <a:endParaRPr lang="en-US" dirty="0"/>
        </a:p>
      </dgm:t>
    </dgm:pt>
    <dgm:pt modelId="{EE1EDA43-1A04-44EA-9E1C-FF3D26C7F120}" type="parTrans" cxnId="{F4115996-9B33-412F-BE1E-355E948BD104}">
      <dgm:prSet/>
      <dgm:spPr/>
      <dgm:t>
        <a:bodyPr/>
        <a:lstStyle/>
        <a:p>
          <a:endParaRPr lang="en-US"/>
        </a:p>
      </dgm:t>
    </dgm:pt>
    <dgm:pt modelId="{4E5D47BE-3854-4965-BC7A-6734FA6A5D3A}" type="sibTrans" cxnId="{F4115996-9B33-412F-BE1E-355E948BD104}">
      <dgm:prSet/>
      <dgm:spPr/>
      <dgm:t>
        <a:bodyPr/>
        <a:lstStyle/>
        <a:p>
          <a:endParaRPr lang="en-US"/>
        </a:p>
      </dgm:t>
    </dgm:pt>
    <dgm:pt modelId="{A08EEED4-8A46-4102-8F0C-BFEF59892053}">
      <dgm:prSet phldrT="[Text]" custT="1"/>
      <dgm:spPr>
        <a:solidFill>
          <a:schemeClr val="accent3">
            <a:lumMod val="40000"/>
            <a:lumOff val="60000"/>
            <a:alpha val="90000"/>
          </a:schemeClr>
        </a:solidFill>
      </dgm:spPr>
      <dgm:t>
        <a:bodyPr/>
        <a:lstStyle/>
        <a:p>
          <a:pPr>
            <a:spcBef>
              <a:spcPts val="1200"/>
            </a:spcBef>
            <a:spcAft>
              <a:spcPts val="1200"/>
            </a:spcAft>
          </a:pPr>
          <a:r>
            <a:rPr lang="en-US" sz="1400" dirty="0" smtClean="0"/>
            <a:t>FFP is stored in frozen state for up to 1 year-thawed in water bath</a:t>
          </a:r>
          <a:endParaRPr lang="en-US" sz="1400" dirty="0"/>
        </a:p>
      </dgm:t>
    </dgm:pt>
    <dgm:pt modelId="{4B312948-A5DA-4D94-9E83-FEE724B50B37}" type="parTrans" cxnId="{248382B7-CE91-4C02-80EE-495E8C8D9EF7}">
      <dgm:prSet/>
      <dgm:spPr/>
      <dgm:t>
        <a:bodyPr/>
        <a:lstStyle/>
        <a:p>
          <a:endParaRPr lang="en-US"/>
        </a:p>
      </dgm:t>
    </dgm:pt>
    <dgm:pt modelId="{AF89BF7A-56CF-4430-A03A-FD88A454BCEE}" type="sibTrans" cxnId="{248382B7-CE91-4C02-80EE-495E8C8D9EF7}">
      <dgm:prSet/>
      <dgm:spPr/>
      <dgm:t>
        <a:bodyPr/>
        <a:lstStyle/>
        <a:p>
          <a:endParaRPr lang="en-US"/>
        </a:p>
      </dgm:t>
    </dgm:pt>
    <dgm:pt modelId="{7BB0785F-56E7-471C-BA7C-B19E597FE17E}">
      <dgm:prSet custT="1"/>
      <dgm:spPr>
        <a:solidFill>
          <a:schemeClr val="accent3">
            <a:lumMod val="40000"/>
            <a:lumOff val="60000"/>
            <a:alpha val="90000"/>
          </a:schemeClr>
        </a:solidFill>
      </dgm:spPr>
      <dgm:t>
        <a:bodyPr/>
        <a:lstStyle/>
        <a:p>
          <a:pPr>
            <a:spcBef>
              <a:spcPts val="1200"/>
            </a:spcBef>
            <a:spcAft>
              <a:spcPts val="1200"/>
            </a:spcAft>
          </a:pPr>
          <a:r>
            <a:rPr lang="en-US" sz="1400" dirty="0" smtClean="0"/>
            <a:t>Use standard blood filter, prime with NS</a:t>
          </a:r>
          <a:endParaRPr lang="en-US" sz="1400" dirty="0"/>
        </a:p>
      </dgm:t>
    </dgm:pt>
    <dgm:pt modelId="{496DBAE1-AB96-4CBB-9FB3-1D7F86CB7326}" type="parTrans" cxnId="{81138AB9-3B50-477A-BE55-FD8C89344561}">
      <dgm:prSet/>
      <dgm:spPr/>
      <dgm:t>
        <a:bodyPr/>
        <a:lstStyle/>
        <a:p>
          <a:endParaRPr lang="en-US"/>
        </a:p>
      </dgm:t>
    </dgm:pt>
    <dgm:pt modelId="{B25085E5-5738-4601-B707-5501DF00FF1E}" type="sibTrans" cxnId="{81138AB9-3B50-477A-BE55-FD8C89344561}">
      <dgm:prSet/>
      <dgm:spPr/>
      <dgm:t>
        <a:bodyPr/>
        <a:lstStyle/>
        <a:p>
          <a:endParaRPr lang="en-US"/>
        </a:p>
      </dgm:t>
    </dgm:pt>
    <dgm:pt modelId="{8758B9A3-8615-4305-A19D-6C0BDD96F10D}">
      <dgm:prSet phldrT="[Text]" custT="1"/>
      <dgm:spPr/>
      <dgm:t>
        <a:bodyPr/>
        <a:lstStyle/>
        <a:p>
          <a:r>
            <a:rPr lang="en-US" sz="1300" dirty="0" smtClean="0"/>
            <a:t>Water- 92%</a:t>
          </a:r>
          <a:endParaRPr lang="en-US" sz="1300" dirty="0"/>
        </a:p>
      </dgm:t>
    </dgm:pt>
    <dgm:pt modelId="{0098B325-EC69-4AFF-91B4-F17798077928}" type="parTrans" cxnId="{9CEB4E89-D500-4F6D-944B-A83F752296F0}">
      <dgm:prSet/>
      <dgm:spPr/>
      <dgm:t>
        <a:bodyPr/>
        <a:lstStyle/>
        <a:p>
          <a:endParaRPr lang="en-US"/>
        </a:p>
      </dgm:t>
    </dgm:pt>
    <dgm:pt modelId="{69B4CF40-5B7E-4218-8E62-70DF951B55AE}" type="sibTrans" cxnId="{9CEB4E89-D500-4F6D-944B-A83F752296F0}">
      <dgm:prSet/>
      <dgm:spPr/>
      <dgm:t>
        <a:bodyPr/>
        <a:lstStyle/>
        <a:p>
          <a:endParaRPr lang="en-US"/>
        </a:p>
      </dgm:t>
    </dgm:pt>
    <dgm:pt modelId="{20255281-E94D-43EE-BE20-042C17F3C539}">
      <dgm:prSet phldrT="[Text]" custT="1"/>
      <dgm:spPr/>
      <dgm:t>
        <a:bodyPr/>
        <a:lstStyle/>
        <a:p>
          <a:endParaRPr lang="en-US" sz="1300" dirty="0"/>
        </a:p>
      </dgm:t>
    </dgm:pt>
    <dgm:pt modelId="{0A1A8F9A-9730-48ED-9936-4A7CC03AB3BC}" type="parTrans" cxnId="{05BC0784-F552-4666-8FE6-CEB7910F7455}">
      <dgm:prSet/>
      <dgm:spPr/>
      <dgm:t>
        <a:bodyPr/>
        <a:lstStyle/>
        <a:p>
          <a:endParaRPr lang="en-US"/>
        </a:p>
      </dgm:t>
    </dgm:pt>
    <dgm:pt modelId="{68037037-3588-4D83-9223-D4258E9E3CD8}" type="sibTrans" cxnId="{05BC0784-F552-4666-8FE6-CEB7910F7455}">
      <dgm:prSet/>
      <dgm:spPr/>
      <dgm:t>
        <a:bodyPr/>
        <a:lstStyle/>
        <a:p>
          <a:endParaRPr lang="en-US"/>
        </a:p>
      </dgm:t>
    </dgm:pt>
    <dgm:pt modelId="{B7A23A57-4251-4AD2-9489-FEE55FF0F62B}">
      <dgm:prSet phldrT="[Text]" custT="1"/>
      <dgm:spPr/>
      <dgm:t>
        <a:bodyPr/>
        <a:lstStyle/>
        <a:p>
          <a:r>
            <a:rPr lang="en-US" sz="1300" dirty="0" smtClean="0"/>
            <a:t>Vital Proteins - 7 % (Albumin, gamma globulins, AHF, &amp; other clotting   factors)</a:t>
          </a:r>
          <a:endParaRPr lang="en-US" sz="1300" dirty="0"/>
        </a:p>
      </dgm:t>
    </dgm:pt>
    <dgm:pt modelId="{0B5F6CC2-8F6D-4488-9198-E77B5575B378}" type="parTrans" cxnId="{035131E7-D37D-4367-821C-FF8406077727}">
      <dgm:prSet/>
      <dgm:spPr/>
      <dgm:t>
        <a:bodyPr/>
        <a:lstStyle/>
        <a:p>
          <a:endParaRPr lang="en-US"/>
        </a:p>
      </dgm:t>
    </dgm:pt>
    <dgm:pt modelId="{AA958C75-81FA-4A4A-A32A-48BAC17942BD}" type="sibTrans" cxnId="{035131E7-D37D-4367-821C-FF8406077727}">
      <dgm:prSet/>
      <dgm:spPr/>
      <dgm:t>
        <a:bodyPr/>
        <a:lstStyle/>
        <a:p>
          <a:endParaRPr lang="en-US"/>
        </a:p>
      </dgm:t>
    </dgm:pt>
    <dgm:pt modelId="{63120637-2BFC-4D7B-9364-BA0070841E33}">
      <dgm:prSet phldrT="[Text]" custT="1"/>
      <dgm:spPr/>
      <dgm:t>
        <a:bodyPr/>
        <a:lstStyle/>
        <a:p>
          <a:r>
            <a:rPr lang="en-US" sz="1300" dirty="0" smtClean="0"/>
            <a:t>Mineral salts</a:t>
          </a:r>
          <a:endParaRPr lang="en-US" sz="1300" dirty="0"/>
        </a:p>
      </dgm:t>
    </dgm:pt>
    <dgm:pt modelId="{9F4DF6FE-C9F1-4C56-A76C-A0A7648B76DD}" type="parTrans" cxnId="{D53834C8-D977-459C-A051-DD2F0388B2CB}">
      <dgm:prSet/>
      <dgm:spPr/>
      <dgm:t>
        <a:bodyPr/>
        <a:lstStyle/>
        <a:p>
          <a:endParaRPr lang="en-US"/>
        </a:p>
      </dgm:t>
    </dgm:pt>
    <dgm:pt modelId="{E7E1E475-FBA8-4CB0-9EB0-501D1E3CE26C}" type="sibTrans" cxnId="{D53834C8-D977-459C-A051-DD2F0388B2CB}">
      <dgm:prSet/>
      <dgm:spPr/>
      <dgm:t>
        <a:bodyPr/>
        <a:lstStyle/>
        <a:p>
          <a:endParaRPr lang="en-US"/>
        </a:p>
      </dgm:t>
    </dgm:pt>
    <dgm:pt modelId="{3561D698-77EE-4AAC-932C-C41BAFD721CF}">
      <dgm:prSet phldrT="[Text]" custT="1"/>
      <dgm:spPr/>
      <dgm:t>
        <a:bodyPr/>
        <a:lstStyle/>
        <a:p>
          <a:r>
            <a:rPr lang="en-US" sz="1300" dirty="0" smtClean="0"/>
            <a:t>Sugar</a:t>
          </a:r>
          <a:endParaRPr lang="en-US" sz="1300" dirty="0"/>
        </a:p>
      </dgm:t>
    </dgm:pt>
    <dgm:pt modelId="{3C060C4C-3E66-4880-B29D-4C4B0260B7BB}" type="parTrans" cxnId="{F52D22FD-76AC-402C-B2BA-6B510BF0B170}">
      <dgm:prSet/>
      <dgm:spPr/>
      <dgm:t>
        <a:bodyPr/>
        <a:lstStyle/>
        <a:p>
          <a:endParaRPr lang="en-US"/>
        </a:p>
      </dgm:t>
    </dgm:pt>
    <dgm:pt modelId="{90EBBCD3-EC11-4143-AD73-01B362224C77}" type="sibTrans" cxnId="{F52D22FD-76AC-402C-B2BA-6B510BF0B170}">
      <dgm:prSet/>
      <dgm:spPr/>
      <dgm:t>
        <a:bodyPr/>
        <a:lstStyle/>
        <a:p>
          <a:endParaRPr lang="en-US"/>
        </a:p>
      </dgm:t>
    </dgm:pt>
    <dgm:pt modelId="{53F8ABA5-1ED0-48EA-9C79-DAF47522D9D6}">
      <dgm:prSet phldrT="[Text]" custT="1"/>
      <dgm:spPr/>
      <dgm:t>
        <a:bodyPr/>
        <a:lstStyle/>
        <a:p>
          <a:r>
            <a:rPr lang="en-US" sz="1300" dirty="0" smtClean="0"/>
            <a:t>Hormones</a:t>
          </a:r>
          <a:endParaRPr lang="en-US" sz="1300" dirty="0"/>
        </a:p>
      </dgm:t>
    </dgm:pt>
    <dgm:pt modelId="{01842A7E-334A-4C9C-B5D2-21A8371CF85D}" type="parTrans" cxnId="{6F1804CC-9EF6-4BF9-A3DE-A11D7687E9AB}">
      <dgm:prSet/>
      <dgm:spPr/>
      <dgm:t>
        <a:bodyPr/>
        <a:lstStyle/>
        <a:p>
          <a:endParaRPr lang="en-US"/>
        </a:p>
      </dgm:t>
    </dgm:pt>
    <dgm:pt modelId="{8591DCAF-4C4F-4B03-A6C4-4CD62B07F4D0}" type="sibTrans" cxnId="{6F1804CC-9EF6-4BF9-A3DE-A11D7687E9AB}">
      <dgm:prSet/>
      <dgm:spPr/>
      <dgm:t>
        <a:bodyPr/>
        <a:lstStyle/>
        <a:p>
          <a:endParaRPr lang="en-US"/>
        </a:p>
      </dgm:t>
    </dgm:pt>
    <dgm:pt modelId="{D7F01959-A6E8-4EAB-BE87-0C7045936BF5}">
      <dgm:prSet phldrT="[Text]" custT="1"/>
      <dgm:spPr/>
      <dgm:t>
        <a:bodyPr/>
        <a:lstStyle/>
        <a:p>
          <a:r>
            <a:rPr lang="en-US" sz="1300" dirty="0" smtClean="0"/>
            <a:t>Fat</a:t>
          </a:r>
          <a:endParaRPr lang="en-US" sz="1300" dirty="0"/>
        </a:p>
      </dgm:t>
    </dgm:pt>
    <dgm:pt modelId="{7D083C29-6497-4B04-B72C-DAF7C9F040DA}" type="parTrans" cxnId="{199B1D2F-EA92-4A7D-BBD5-9E72AE41790D}">
      <dgm:prSet/>
      <dgm:spPr/>
      <dgm:t>
        <a:bodyPr/>
        <a:lstStyle/>
        <a:p>
          <a:endParaRPr lang="en-US"/>
        </a:p>
      </dgm:t>
    </dgm:pt>
    <dgm:pt modelId="{CAAF8C1F-E636-47AA-80EA-CC8D4E550B4C}" type="sibTrans" cxnId="{199B1D2F-EA92-4A7D-BBD5-9E72AE41790D}">
      <dgm:prSet/>
      <dgm:spPr/>
      <dgm:t>
        <a:bodyPr/>
        <a:lstStyle/>
        <a:p>
          <a:endParaRPr lang="en-US"/>
        </a:p>
      </dgm:t>
    </dgm:pt>
    <dgm:pt modelId="{D39B75D5-F0D8-4324-9000-42A349DC25DB}">
      <dgm:prSet phldrT="[Text]" custT="1"/>
      <dgm:spPr/>
      <dgm:t>
        <a:bodyPr/>
        <a:lstStyle/>
        <a:p>
          <a:r>
            <a:rPr lang="en-US" sz="1300" dirty="0" smtClean="0"/>
            <a:t>Vitamins</a:t>
          </a:r>
          <a:endParaRPr lang="en-US" sz="1300" dirty="0"/>
        </a:p>
      </dgm:t>
    </dgm:pt>
    <dgm:pt modelId="{78575FAA-FAB4-4DFA-A4CF-0C430D83DA67}" type="parTrans" cxnId="{154C9D89-FA1C-4564-8A80-E8B31F3CE6B1}">
      <dgm:prSet/>
      <dgm:spPr/>
      <dgm:t>
        <a:bodyPr/>
        <a:lstStyle/>
        <a:p>
          <a:endParaRPr lang="en-US"/>
        </a:p>
      </dgm:t>
    </dgm:pt>
    <dgm:pt modelId="{1AF3642E-F6B8-4D7E-8938-31FF752F13D0}" type="sibTrans" cxnId="{154C9D89-FA1C-4564-8A80-E8B31F3CE6B1}">
      <dgm:prSet/>
      <dgm:spPr/>
      <dgm:t>
        <a:bodyPr/>
        <a:lstStyle/>
        <a:p>
          <a:endParaRPr lang="en-US"/>
        </a:p>
      </dgm:t>
    </dgm:pt>
    <dgm:pt modelId="{1EEF4C27-DF8E-4519-BA94-BF0989399EA2}">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400" dirty="0" smtClean="0"/>
            <a:t>Massive blood transfusions</a:t>
          </a:r>
          <a:endParaRPr lang="en-US" sz="1400" dirty="0"/>
        </a:p>
      </dgm:t>
    </dgm:pt>
    <dgm:pt modelId="{A0AEA768-09B2-431A-9BF6-B135624DD996}" type="parTrans" cxnId="{6924B21F-E02A-4BE0-9B46-71B899C7D5E3}">
      <dgm:prSet/>
      <dgm:spPr/>
      <dgm:t>
        <a:bodyPr/>
        <a:lstStyle/>
        <a:p>
          <a:endParaRPr lang="en-US"/>
        </a:p>
      </dgm:t>
    </dgm:pt>
    <dgm:pt modelId="{1ED92714-289A-49CB-B2FC-7E9A4CD074A6}" type="sibTrans" cxnId="{6924B21F-E02A-4BE0-9B46-71B899C7D5E3}">
      <dgm:prSet/>
      <dgm:spPr/>
      <dgm:t>
        <a:bodyPr/>
        <a:lstStyle/>
        <a:p>
          <a:endParaRPr lang="en-US"/>
        </a:p>
      </dgm:t>
    </dgm:pt>
    <dgm:pt modelId="{E682D56F-BE1D-4A4C-ABBF-1C854A253B4A}">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400" dirty="0" smtClean="0"/>
            <a:t>Coagulation factor deficiencies for which no specific plasma concentrate exists</a:t>
          </a:r>
          <a:endParaRPr lang="en-US" sz="1400" dirty="0"/>
        </a:p>
      </dgm:t>
    </dgm:pt>
    <dgm:pt modelId="{AED136A0-DE03-415C-A85B-E5BD59A3D6FA}" type="parTrans" cxnId="{C500C141-47D0-479F-81AD-C9DE17D17410}">
      <dgm:prSet/>
      <dgm:spPr/>
      <dgm:t>
        <a:bodyPr/>
        <a:lstStyle/>
        <a:p>
          <a:endParaRPr lang="en-US"/>
        </a:p>
      </dgm:t>
    </dgm:pt>
    <dgm:pt modelId="{62BFDCF5-480B-4C27-872E-C550E73CB340}" type="sibTrans" cxnId="{C500C141-47D0-479F-81AD-C9DE17D17410}">
      <dgm:prSet/>
      <dgm:spPr/>
      <dgm:t>
        <a:bodyPr/>
        <a:lstStyle/>
        <a:p>
          <a:endParaRPr lang="en-US"/>
        </a:p>
      </dgm:t>
    </dgm:pt>
    <dgm:pt modelId="{F60D7C74-6755-4FF2-B518-AE3C2F204F79}">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400" dirty="0" smtClean="0"/>
            <a:t>Management of bleeding patients with DIC &amp; liver disease</a:t>
          </a:r>
          <a:endParaRPr lang="en-US" sz="1400" dirty="0"/>
        </a:p>
      </dgm:t>
    </dgm:pt>
    <dgm:pt modelId="{7956FEA7-9F75-4C31-B557-D3BA5D9DC194}" type="parTrans" cxnId="{7444E5E3-0FB5-4452-A113-BB3CAC8834A9}">
      <dgm:prSet/>
      <dgm:spPr/>
      <dgm:t>
        <a:bodyPr/>
        <a:lstStyle/>
        <a:p>
          <a:endParaRPr lang="en-US"/>
        </a:p>
      </dgm:t>
    </dgm:pt>
    <dgm:pt modelId="{DC1D342B-6A84-4585-9C76-F2DB6F460315}" type="sibTrans" cxnId="{7444E5E3-0FB5-4452-A113-BB3CAC8834A9}">
      <dgm:prSet/>
      <dgm:spPr/>
      <dgm:t>
        <a:bodyPr/>
        <a:lstStyle/>
        <a:p>
          <a:endParaRPr lang="en-US"/>
        </a:p>
      </dgm:t>
    </dgm:pt>
    <dgm:pt modelId="{CC2BE1BD-BA12-490B-A3A6-0622E2C9D871}">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400" dirty="0" smtClean="0">
              <a:latin typeface="+mj-lt"/>
            </a:rPr>
            <a:t>Treat bleeding &amp; correct clotting factor deficiencies</a:t>
          </a:r>
          <a:endParaRPr lang="en-US" sz="1400" dirty="0">
            <a:latin typeface="+mj-lt"/>
          </a:endParaRPr>
        </a:p>
      </dgm:t>
    </dgm:pt>
    <dgm:pt modelId="{597F9645-DEAD-47C4-BD7D-7AF25BE5242D}" type="parTrans" cxnId="{B64D135C-6763-45AB-AFE1-4BFB171264B8}">
      <dgm:prSet/>
      <dgm:spPr/>
      <dgm:t>
        <a:bodyPr/>
        <a:lstStyle/>
        <a:p>
          <a:endParaRPr lang="en-US"/>
        </a:p>
      </dgm:t>
    </dgm:pt>
    <dgm:pt modelId="{B11B6756-C45C-46DC-B0C9-C44EB2E26F06}" type="sibTrans" cxnId="{B64D135C-6763-45AB-AFE1-4BFB171264B8}">
      <dgm:prSet/>
      <dgm:spPr/>
      <dgm:t>
        <a:bodyPr/>
        <a:lstStyle/>
        <a:p>
          <a:endParaRPr lang="en-US"/>
        </a:p>
      </dgm:t>
    </dgm:pt>
    <dgm:pt modelId="{E1378B14-48BA-41EC-95DA-21DBFD3F1281}">
      <dgm:prSet phldrT="[Text]" custT="1"/>
      <dgm:spPr>
        <a:solidFill>
          <a:schemeClr val="accent3">
            <a:lumMod val="40000"/>
            <a:lumOff val="60000"/>
            <a:alpha val="90000"/>
          </a:schemeClr>
        </a:solidFill>
      </dgm:spPr>
      <dgm:t>
        <a:bodyPr/>
        <a:lstStyle/>
        <a:p>
          <a:pPr>
            <a:spcBef>
              <a:spcPts val="1200"/>
            </a:spcBef>
            <a:spcAft>
              <a:spcPts val="1200"/>
            </a:spcAft>
          </a:pPr>
          <a:r>
            <a:rPr lang="en-US" sz="1400" dirty="0" smtClean="0"/>
            <a:t>Do not use for volume expansion when blood volume can be replaced safely with other volume expanders (NS)</a:t>
          </a:r>
          <a:endParaRPr lang="en-US" sz="1400" dirty="0"/>
        </a:p>
      </dgm:t>
    </dgm:pt>
    <dgm:pt modelId="{29018F14-E009-457E-A96A-7630ADAECDDF}" type="parTrans" cxnId="{D4FF869B-B8C3-448E-8212-B016EA0320A3}">
      <dgm:prSet/>
      <dgm:spPr/>
      <dgm:t>
        <a:bodyPr/>
        <a:lstStyle/>
        <a:p>
          <a:endParaRPr lang="en-US"/>
        </a:p>
      </dgm:t>
    </dgm:pt>
    <dgm:pt modelId="{9FCA4645-D89A-4C50-86D3-7D238765BAAC}" type="sibTrans" cxnId="{D4FF869B-B8C3-448E-8212-B016EA0320A3}">
      <dgm:prSet/>
      <dgm:spPr/>
      <dgm:t>
        <a:bodyPr/>
        <a:lstStyle/>
        <a:p>
          <a:endParaRPr lang="en-US"/>
        </a:p>
      </dgm:t>
    </dgm:pt>
    <dgm:pt modelId="{AA17724E-12C5-4CD0-B3FF-A8F0496246FB}">
      <dgm:prSet custT="1"/>
      <dgm:spPr>
        <a:solidFill>
          <a:schemeClr val="accent3">
            <a:lumMod val="40000"/>
            <a:lumOff val="60000"/>
            <a:alpha val="90000"/>
          </a:schemeClr>
        </a:solidFill>
      </dgm:spPr>
      <dgm:t>
        <a:bodyPr/>
        <a:lstStyle/>
        <a:p>
          <a:pPr>
            <a:spcBef>
              <a:spcPts val="1200"/>
            </a:spcBef>
            <a:spcAft>
              <a:spcPts val="1200"/>
            </a:spcAft>
          </a:pPr>
          <a:r>
            <a:rPr lang="en-US" sz="1400" b="1" dirty="0" smtClean="0"/>
            <a:t>Must be ABO compatible, but not Rh compatible</a:t>
          </a:r>
          <a:endParaRPr lang="en-US" sz="1400" b="1" dirty="0"/>
        </a:p>
      </dgm:t>
    </dgm:pt>
    <dgm:pt modelId="{D7040558-9323-4B4A-A1F4-C130D0778FC7}" type="parTrans" cxnId="{93614C97-7187-48B0-855E-981DD0534A9E}">
      <dgm:prSet/>
      <dgm:spPr/>
      <dgm:t>
        <a:bodyPr/>
        <a:lstStyle/>
        <a:p>
          <a:endParaRPr lang="en-US"/>
        </a:p>
      </dgm:t>
    </dgm:pt>
    <dgm:pt modelId="{2DE9B2D5-7C76-4975-847F-0985674CA755}" type="sibTrans" cxnId="{93614C97-7187-48B0-855E-981DD0534A9E}">
      <dgm:prSet/>
      <dgm:spPr/>
      <dgm:t>
        <a:bodyPr/>
        <a:lstStyle/>
        <a:p>
          <a:endParaRPr lang="en-US"/>
        </a:p>
      </dgm:t>
    </dgm:pt>
    <dgm:pt modelId="{B1445FCE-3055-4861-AA66-B03C9EB299EA}">
      <dgm:prSet custT="1"/>
      <dgm:spPr>
        <a:solidFill>
          <a:schemeClr val="accent3">
            <a:lumMod val="40000"/>
            <a:lumOff val="60000"/>
            <a:alpha val="90000"/>
          </a:schemeClr>
        </a:solidFill>
      </dgm:spPr>
      <dgm:t>
        <a:bodyPr/>
        <a:lstStyle/>
        <a:p>
          <a:pPr>
            <a:spcBef>
              <a:spcPts val="1200"/>
            </a:spcBef>
            <a:spcAft>
              <a:spcPts val="1200"/>
            </a:spcAft>
          </a:pPr>
          <a:r>
            <a:rPr lang="en-US" sz="1400" b="0" dirty="0" smtClean="0"/>
            <a:t>Type AB-positive plasma can be transfused to patients of all blood types</a:t>
          </a:r>
          <a:endParaRPr lang="en-US" sz="1400" b="0" dirty="0"/>
        </a:p>
      </dgm:t>
    </dgm:pt>
    <dgm:pt modelId="{DDDF7E36-42F9-402D-A8CF-FEF31B94D8D9}" type="parTrans" cxnId="{1C229185-CED6-4AAC-8B11-2940F014CD84}">
      <dgm:prSet/>
      <dgm:spPr/>
      <dgm:t>
        <a:bodyPr/>
        <a:lstStyle/>
        <a:p>
          <a:endParaRPr lang="en-US"/>
        </a:p>
      </dgm:t>
    </dgm:pt>
    <dgm:pt modelId="{8E70BCD6-871A-45D2-8FCE-1FDF73A322B4}" type="sibTrans" cxnId="{1C229185-CED6-4AAC-8B11-2940F014CD84}">
      <dgm:prSet/>
      <dgm:spPr/>
      <dgm:t>
        <a:bodyPr/>
        <a:lstStyle/>
        <a:p>
          <a:endParaRPr lang="en-US"/>
        </a:p>
      </dgm:t>
    </dgm:pt>
    <dgm:pt modelId="{C86978CE-BABC-4083-B494-7B838227003F}">
      <dgm:prSet phldrT="[Text]" custT="1"/>
      <dgm:spPr/>
      <dgm:t>
        <a:bodyPr/>
        <a:lstStyle/>
        <a:p>
          <a:endParaRPr lang="en-US" sz="1300" dirty="0">
            <a:latin typeface="+mj-lt"/>
          </a:endParaRPr>
        </a:p>
      </dgm:t>
    </dgm:pt>
    <dgm:pt modelId="{08274BD3-75A3-48F4-8ACF-757BE01FE285}" type="parTrans" cxnId="{01B9CEC1-E048-4499-94D9-5552C3C8169E}">
      <dgm:prSet/>
      <dgm:spPr/>
      <dgm:t>
        <a:bodyPr/>
        <a:lstStyle/>
        <a:p>
          <a:endParaRPr lang="en-US"/>
        </a:p>
      </dgm:t>
    </dgm:pt>
    <dgm:pt modelId="{D9A70A1B-ED88-41E5-89FB-FF96567DACCA}" type="sibTrans" cxnId="{01B9CEC1-E048-4499-94D9-5552C3C8169E}">
      <dgm:prSet/>
      <dgm:spPr/>
      <dgm:t>
        <a:bodyPr/>
        <a:lstStyle/>
        <a:p>
          <a:endParaRPr lang="en-US"/>
        </a:p>
      </dgm:t>
    </dgm:pt>
    <dgm:pt modelId="{405A164C-4FC4-478D-BCC1-F34BE1AE902E}" type="pres">
      <dgm:prSet presAssocID="{6245F913-4070-44AF-B460-CDE94622DDA4}" presName="Name0" presStyleCnt="0">
        <dgm:presLayoutVars>
          <dgm:dir/>
          <dgm:animLvl val="lvl"/>
          <dgm:resizeHandles val="exact"/>
        </dgm:presLayoutVars>
      </dgm:prSet>
      <dgm:spPr/>
      <dgm:t>
        <a:bodyPr/>
        <a:lstStyle/>
        <a:p>
          <a:endParaRPr lang="en-US"/>
        </a:p>
      </dgm:t>
    </dgm:pt>
    <dgm:pt modelId="{0BAFDF1F-0873-4B44-A037-589E30488E03}" type="pres">
      <dgm:prSet presAssocID="{AF8FC67F-872F-4004-A670-0CBA3A588531}" presName="composite" presStyleCnt="0"/>
      <dgm:spPr/>
    </dgm:pt>
    <dgm:pt modelId="{EBC4F3F5-5ABA-46F7-90D7-9B50B1FBAA91}" type="pres">
      <dgm:prSet presAssocID="{AF8FC67F-872F-4004-A670-0CBA3A588531}" presName="parTx" presStyleLbl="alignNode1" presStyleIdx="0" presStyleCnt="3">
        <dgm:presLayoutVars>
          <dgm:chMax val="0"/>
          <dgm:chPref val="0"/>
          <dgm:bulletEnabled val="1"/>
        </dgm:presLayoutVars>
      </dgm:prSet>
      <dgm:spPr/>
      <dgm:t>
        <a:bodyPr/>
        <a:lstStyle/>
        <a:p>
          <a:endParaRPr lang="en-US"/>
        </a:p>
      </dgm:t>
    </dgm:pt>
    <dgm:pt modelId="{EA74D5EE-E609-41D9-B3AC-738E608432F3}" type="pres">
      <dgm:prSet presAssocID="{AF8FC67F-872F-4004-A670-0CBA3A588531}" presName="desTx" presStyleLbl="alignAccFollowNode1" presStyleIdx="0" presStyleCnt="3" custScaleX="101643" custScaleY="94055" custLinFactNeighborX="-6823" custLinFactNeighborY="10">
        <dgm:presLayoutVars>
          <dgm:bulletEnabled val="1"/>
        </dgm:presLayoutVars>
      </dgm:prSet>
      <dgm:spPr/>
      <dgm:t>
        <a:bodyPr/>
        <a:lstStyle/>
        <a:p>
          <a:endParaRPr lang="en-US"/>
        </a:p>
      </dgm:t>
    </dgm:pt>
    <dgm:pt modelId="{C6B2130A-67CD-4265-A890-7F7624BF6115}" type="pres">
      <dgm:prSet presAssocID="{CA9FF163-1201-4156-9207-EF7608D4991B}" presName="space" presStyleCnt="0"/>
      <dgm:spPr/>
    </dgm:pt>
    <dgm:pt modelId="{87C2698C-534E-4871-92A8-93B08B6738E7}" type="pres">
      <dgm:prSet presAssocID="{AB051E79-D212-4892-A03F-6B158692F4B6}" presName="composite" presStyleCnt="0"/>
      <dgm:spPr/>
    </dgm:pt>
    <dgm:pt modelId="{2993F23B-5A71-42F7-946B-7FAADCB22DF7}" type="pres">
      <dgm:prSet presAssocID="{AB051E79-D212-4892-A03F-6B158692F4B6}" presName="parTx" presStyleLbl="alignNode1" presStyleIdx="1" presStyleCnt="3">
        <dgm:presLayoutVars>
          <dgm:chMax val="0"/>
          <dgm:chPref val="0"/>
          <dgm:bulletEnabled val="1"/>
        </dgm:presLayoutVars>
      </dgm:prSet>
      <dgm:spPr/>
      <dgm:t>
        <a:bodyPr/>
        <a:lstStyle/>
        <a:p>
          <a:endParaRPr lang="en-US"/>
        </a:p>
      </dgm:t>
    </dgm:pt>
    <dgm:pt modelId="{694FD5B9-DA2C-4D29-83E7-3997E73D3F0B}" type="pres">
      <dgm:prSet presAssocID="{AB051E79-D212-4892-A03F-6B158692F4B6}" presName="desTx" presStyleLbl="alignAccFollowNode1" presStyleIdx="1" presStyleCnt="3">
        <dgm:presLayoutVars>
          <dgm:bulletEnabled val="1"/>
        </dgm:presLayoutVars>
      </dgm:prSet>
      <dgm:spPr/>
      <dgm:t>
        <a:bodyPr/>
        <a:lstStyle/>
        <a:p>
          <a:endParaRPr lang="en-US"/>
        </a:p>
      </dgm:t>
    </dgm:pt>
    <dgm:pt modelId="{9073B58B-C570-44EB-B282-060BABBD4A4E}" type="pres">
      <dgm:prSet presAssocID="{780C5F93-7968-4772-B413-0CFD41C35B2D}" presName="space" presStyleCnt="0"/>
      <dgm:spPr/>
    </dgm:pt>
    <dgm:pt modelId="{3D971CDF-5323-4ECE-9B1D-9F22F70F9232}" type="pres">
      <dgm:prSet presAssocID="{097973A9-CFE1-45A3-8190-9C9C2C68B662}" presName="composite" presStyleCnt="0"/>
      <dgm:spPr/>
    </dgm:pt>
    <dgm:pt modelId="{0AA44C84-3A51-4A9D-A99A-3F6991F9363C}" type="pres">
      <dgm:prSet presAssocID="{097973A9-CFE1-45A3-8190-9C9C2C68B662}" presName="parTx" presStyleLbl="alignNode1" presStyleIdx="2" presStyleCnt="3">
        <dgm:presLayoutVars>
          <dgm:chMax val="0"/>
          <dgm:chPref val="0"/>
          <dgm:bulletEnabled val="1"/>
        </dgm:presLayoutVars>
      </dgm:prSet>
      <dgm:spPr/>
      <dgm:t>
        <a:bodyPr/>
        <a:lstStyle/>
        <a:p>
          <a:endParaRPr lang="en-US"/>
        </a:p>
      </dgm:t>
    </dgm:pt>
    <dgm:pt modelId="{4B3E6A88-1974-47D8-BA56-E57E57E24D27}" type="pres">
      <dgm:prSet presAssocID="{097973A9-CFE1-45A3-8190-9C9C2C68B662}" presName="desTx" presStyleLbl="alignAccFollowNode1" presStyleIdx="2" presStyleCnt="3" custLinFactNeighborX="103" custLinFactNeighborY="2121">
        <dgm:presLayoutVars>
          <dgm:bulletEnabled val="1"/>
        </dgm:presLayoutVars>
      </dgm:prSet>
      <dgm:spPr/>
      <dgm:t>
        <a:bodyPr/>
        <a:lstStyle/>
        <a:p>
          <a:endParaRPr lang="en-US"/>
        </a:p>
      </dgm:t>
    </dgm:pt>
  </dgm:ptLst>
  <dgm:cxnLst>
    <dgm:cxn modelId="{1C229185-CED6-4AAC-8B11-2940F014CD84}" srcId="{097973A9-CFE1-45A3-8190-9C9C2C68B662}" destId="{B1445FCE-3055-4861-AA66-B03C9EB299EA}" srcOrd="4" destOrd="0" parTransId="{DDDF7E36-42F9-402D-A8CF-FEF31B94D8D9}" sibTransId="{8E70BCD6-871A-45D2-8FCE-1FDF73A322B4}"/>
    <dgm:cxn modelId="{F4115996-9B33-412F-BE1E-355E948BD104}" srcId="{6245F913-4070-44AF-B460-CDE94622DDA4}" destId="{097973A9-CFE1-45A3-8190-9C9C2C68B662}" srcOrd="2" destOrd="0" parTransId="{EE1EDA43-1A04-44EA-9E1C-FF3D26C7F120}" sibTransId="{4E5D47BE-3854-4965-BC7A-6734FA6A5D3A}"/>
    <dgm:cxn modelId="{DBA36507-17BE-4561-9886-A1954538819B}" type="presOf" srcId="{E1378B14-48BA-41EC-95DA-21DBFD3F1281}" destId="{4B3E6A88-1974-47D8-BA56-E57E57E24D27}" srcOrd="0" destOrd="1" presId="urn:microsoft.com/office/officeart/2005/8/layout/hList1"/>
    <dgm:cxn modelId="{09D5E1AE-4D46-41BC-B1E8-293C0BF65BA7}" type="presOf" srcId="{6245F913-4070-44AF-B460-CDE94622DDA4}" destId="{405A164C-4FC4-478D-BCC1-F34BE1AE902E}" srcOrd="0" destOrd="0" presId="urn:microsoft.com/office/officeart/2005/8/layout/hList1"/>
    <dgm:cxn modelId="{4F9B16BE-F8F9-4864-8710-4F845418EAD0}" type="presOf" srcId="{F60D7C74-6755-4FF2-B518-AE3C2F204F79}" destId="{694FD5B9-DA2C-4D29-83E7-3997E73D3F0B}" srcOrd="0" destOrd="2" presId="urn:microsoft.com/office/officeart/2005/8/layout/hList1"/>
    <dgm:cxn modelId="{8CD7F484-E141-4A69-ADAC-478C39B8A387}" type="presOf" srcId="{B1445FCE-3055-4861-AA66-B03C9EB299EA}" destId="{4B3E6A88-1974-47D8-BA56-E57E57E24D27}" srcOrd="0" destOrd="4" presId="urn:microsoft.com/office/officeart/2005/8/layout/hList1"/>
    <dgm:cxn modelId="{3DB7752F-3E16-4026-B288-E583FFF1A200}" type="presOf" srcId="{63120637-2BFC-4D7B-9364-BA0070841E33}" destId="{EA74D5EE-E609-41D9-B3AC-738E608432F3}" srcOrd="0" destOrd="4" presId="urn:microsoft.com/office/officeart/2005/8/layout/hList1"/>
    <dgm:cxn modelId="{64DE0500-DE72-45E2-B00A-292035823C21}" type="presOf" srcId="{097973A9-CFE1-45A3-8190-9C9C2C68B662}" destId="{0AA44C84-3A51-4A9D-A99A-3F6991F9363C}" srcOrd="0" destOrd="0" presId="urn:microsoft.com/office/officeart/2005/8/layout/hList1"/>
    <dgm:cxn modelId="{01B9CEC1-E048-4499-94D9-5552C3C8169E}" srcId="{AF8FC67F-872F-4004-A670-0CBA3A588531}" destId="{C86978CE-BABC-4083-B494-7B838227003F}" srcOrd="0" destOrd="0" parTransId="{08274BD3-75A3-48F4-8ACF-757BE01FE285}" sibTransId="{D9A70A1B-ED88-41E5-89FB-FF96567DACCA}"/>
    <dgm:cxn modelId="{05BC0784-F552-4666-8FE6-CEB7910F7455}" srcId="{AF8FC67F-872F-4004-A670-0CBA3A588531}" destId="{20255281-E94D-43EE-BE20-042C17F3C539}" srcOrd="9" destOrd="0" parTransId="{0A1A8F9A-9730-48ED-9936-4A7CC03AB3BC}" sibTransId="{68037037-3588-4D83-9223-D4258E9E3CD8}"/>
    <dgm:cxn modelId="{6D96248E-6D21-46B5-AC0C-A016F5B9DFDF}" type="presOf" srcId="{AF8FC67F-872F-4004-A670-0CBA3A588531}" destId="{EBC4F3F5-5ABA-46F7-90D7-9B50B1FBAA91}" srcOrd="0" destOrd="0" presId="urn:microsoft.com/office/officeart/2005/8/layout/hList1"/>
    <dgm:cxn modelId="{199B1D2F-EA92-4A7D-BBD5-9E72AE41790D}" srcId="{AF8FC67F-872F-4004-A670-0CBA3A588531}" destId="{D7F01959-A6E8-4EAB-BE87-0C7045936BF5}" srcOrd="6" destOrd="0" parTransId="{7D083C29-6497-4B04-B72C-DAF7C9F040DA}" sibTransId="{CAAF8C1F-E636-47AA-80EA-CC8D4E550B4C}"/>
    <dgm:cxn modelId="{F52D22FD-76AC-402C-B2BA-6B510BF0B170}" srcId="{AF8FC67F-872F-4004-A670-0CBA3A588531}" destId="{3561D698-77EE-4AAC-932C-C41BAFD721CF}" srcOrd="5" destOrd="0" parTransId="{3C060C4C-3E66-4880-B29D-4C4B0260B7BB}" sibTransId="{90EBBCD3-EC11-4143-AD73-01B362224C77}"/>
    <dgm:cxn modelId="{10A5479A-B6F3-4739-9168-5DAF5D831F97}" type="presOf" srcId="{1A54CE21-784A-4ECE-9C06-9F95FF304F72}" destId="{694FD5B9-DA2C-4D29-83E7-3997E73D3F0B}" srcOrd="0" destOrd="3" presId="urn:microsoft.com/office/officeart/2005/8/layout/hList1"/>
    <dgm:cxn modelId="{8EE56DB3-50E2-4951-9C73-6DADEFE61781}" type="presOf" srcId="{AA17724E-12C5-4CD0-B3FF-A8F0496246FB}" destId="{4B3E6A88-1974-47D8-BA56-E57E57E24D27}" srcOrd="0" destOrd="3" presId="urn:microsoft.com/office/officeart/2005/8/layout/hList1"/>
    <dgm:cxn modelId="{392DAAC8-AE3C-4F0D-87EA-BEE75170567D}" type="presOf" srcId="{CC2BE1BD-BA12-490B-A3A6-0622E2C9D871}" destId="{694FD5B9-DA2C-4D29-83E7-3997E73D3F0B}" srcOrd="0" destOrd="0" presId="urn:microsoft.com/office/officeart/2005/8/layout/hList1"/>
    <dgm:cxn modelId="{B5EB0490-D7D0-4F75-927A-C6C4D0959CF0}" srcId="{AF8FC67F-872F-4004-A670-0CBA3A588531}" destId="{709E11AD-5BBA-4CD8-BD95-47D9750AA58E}" srcOrd="1" destOrd="0" parTransId="{F7DDEB2A-85D9-4343-BF46-1C9CBD8A2438}" sibTransId="{98649331-90B9-4299-9F38-CF8410AFEB30}"/>
    <dgm:cxn modelId="{248382B7-CE91-4C02-80EE-495E8C8D9EF7}" srcId="{097973A9-CFE1-45A3-8190-9C9C2C68B662}" destId="{A08EEED4-8A46-4102-8F0C-BFEF59892053}" srcOrd="0" destOrd="0" parTransId="{4B312948-A5DA-4D94-9E83-FEE724B50B37}" sibTransId="{AF89BF7A-56CF-4430-A03A-FD88A454BCEE}"/>
    <dgm:cxn modelId="{1699E7D0-3939-41B0-AAB8-D491C2105315}" type="presOf" srcId="{3561D698-77EE-4AAC-932C-C41BAFD721CF}" destId="{EA74D5EE-E609-41D9-B3AC-738E608432F3}" srcOrd="0" destOrd="5" presId="urn:microsoft.com/office/officeart/2005/8/layout/hList1"/>
    <dgm:cxn modelId="{D4FF869B-B8C3-448E-8212-B016EA0320A3}" srcId="{097973A9-CFE1-45A3-8190-9C9C2C68B662}" destId="{E1378B14-48BA-41EC-95DA-21DBFD3F1281}" srcOrd="1" destOrd="0" parTransId="{29018F14-E009-457E-A96A-7630ADAECDDF}" sibTransId="{9FCA4645-D89A-4C50-86D3-7D238765BAAC}"/>
    <dgm:cxn modelId="{93614C97-7187-48B0-855E-981DD0534A9E}" srcId="{097973A9-CFE1-45A3-8190-9C9C2C68B662}" destId="{AA17724E-12C5-4CD0-B3FF-A8F0496246FB}" srcOrd="3" destOrd="0" parTransId="{D7040558-9323-4B4A-A1F4-C130D0778FC7}" sibTransId="{2DE9B2D5-7C76-4975-847F-0985674CA755}"/>
    <dgm:cxn modelId="{A8923890-1AB2-41EE-861D-20A0E8684BC5}" type="presOf" srcId="{D7F01959-A6E8-4EAB-BE87-0C7045936BF5}" destId="{EA74D5EE-E609-41D9-B3AC-738E608432F3}" srcOrd="0" destOrd="6" presId="urn:microsoft.com/office/officeart/2005/8/layout/hList1"/>
    <dgm:cxn modelId="{81138AB9-3B50-477A-BE55-FD8C89344561}" srcId="{097973A9-CFE1-45A3-8190-9C9C2C68B662}" destId="{7BB0785F-56E7-471C-BA7C-B19E597FE17E}" srcOrd="2" destOrd="0" parTransId="{496DBAE1-AB96-4CBB-9FB3-1D7F86CB7326}" sibTransId="{B25085E5-5738-4601-B707-5501DF00FF1E}"/>
    <dgm:cxn modelId="{154C9D89-FA1C-4564-8A80-E8B31F3CE6B1}" srcId="{AF8FC67F-872F-4004-A670-0CBA3A588531}" destId="{D39B75D5-F0D8-4324-9000-42A349DC25DB}" srcOrd="8" destOrd="0" parTransId="{78575FAA-FAB4-4DFA-A4CF-0C430D83DA67}" sibTransId="{1AF3642E-F6B8-4D7E-8938-31FF752F13D0}"/>
    <dgm:cxn modelId="{B06EC080-CC30-4AA1-A2DA-C44ADB2A130F}" type="presOf" srcId="{7BB0785F-56E7-471C-BA7C-B19E597FE17E}" destId="{4B3E6A88-1974-47D8-BA56-E57E57E24D27}" srcOrd="0" destOrd="2" presId="urn:microsoft.com/office/officeart/2005/8/layout/hList1"/>
    <dgm:cxn modelId="{7444E5E3-0FB5-4452-A113-BB3CAC8834A9}" srcId="{AB051E79-D212-4892-A03F-6B158692F4B6}" destId="{F60D7C74-6755-4FF2-B518-AE3C2F204F79}" srcOrd="2" destOrd="0" parTransId="{7956FEA7-9F75-4C31-B557-D3BA5D9DC194}" sibTransId="{DC1D342B-6A84-4585-9C76-F2DB6F460315}"/>
    <dgm:cxn modelId="{6924B21F-E02A-4BE0-9B46-71B899C7D5E3}" srcId="{AB051E79-D212-4892-A03F-6B158692F4B6}" destId="{1EEF4C27-DF8E-4519-BA94-BF0989399EA2}" srcOrd="1" destOrd="0" parTransId="{A0AEA768-09B2-431A-9BF6-B135624DD996}" sibTransId="{1ED92714-289A-49CB-B2FC-7E9A4CD074A6}"/>
    <dgm:cxn modelId="{9CEB4E89-D500-4F6D-944B-A83F752296F0}" srcId="{AF8FC67F-872F-4004-A670-0CBA3A588531}" destId="{8758B9A3-8615-4305-A19D-6C0BDD96F10D}" srcOrd="2" destOrd="0" parTransId="{0098B325-EC69-4AFF-91B4-F17798077928}" sibTransId="{69B4CF40-5B7E-4218-8E62-70DF951B55AE}"/>
    <dgm:cxn modelId="{839530E2-9D7C-4C35-A362-DF2D85E15E23}" type="presOf" srcId="{53F8ABA5-1ED0-48EA-9C79-DAF47522D9D6}" destId="{EA74D5EE-E609-41D9-B3AC-738E608432F3}" srcOrd="0" destOrd="7" presId="urn:microsoft.com/office/officeart/2005/8/layout/hList1"/>
    <dgm:cxn modelId="{F94310BF-7750-4AB7-A1D2-02A492314A9D}" srcId="{6245F913-4070-44AF-B460-CDE94622DDA4}" destId="{AF8FC67F-872F-4004-A670-0CBA3A588531}" srcOrd="0" destOrd="0" parTransId="{A3E3A38D-ACDB-4979-A078-EC49BDEAD771}" sibTransId="{CA9FF163-1201-4156-9207-EF7608D4991B}"/>
    <dgm:cxn modelId="{BCC546A5-E03D-4BCB-8D4D-72754E9CDD30}" type="presOf" srcId="{B7A23A57-4251-4AD2-9489-FEE55FF0F62B}" destId="{EA74D5EE-E609-41D9-B3AC-738E608432F3}" srcOrd="0" destOrd="3" presId="urn:microsoft.com/office/officeart/2005/8/layout/hList1"/>
    <dgm:cxn modelId="{82088B41-1026-48CF-AB79-A237460EAC38}" type="presOf" srcId="{709E11AD-5BBA-4CD8-BD95-47D9750AA58E}" destId="{EA74D5EE-E609-41D9-B3AC-738E608432F3}" srcOrd="0" destOrd="1" presId="urn:microsoft.com/office/officeart/2005/8/layout/hList1"/>
    <dgm:cxn modelId="{0854554D-8F0B-4931-B5AF-636D11D55AE7}" type="presOf" srcId="{AB051E79-D212-4892-A03F-6B158692F4B6}" destId="{2993F23B-5A71-42F7-946B-7FAADCB22DF7}" srcOrd="0" destOrd="0" presId="urn:microsoft.com/office/officeart/2005/8/layout/hList1"/>
    <dgm:cxn modelId="{D53834C8-D977-459C-A051-DD2F0388B2CB}" srcId="{AF8FC67F-872F-4004-A670-0CBA3A588531}" destId="{63120637-2BFC-4D7B-9364-BA0070841E33}" srcOrd="4" destOrd="0" parTransId="{9F4DF6FE-C9F1-4C56-A76C-A0A7648B76DD}" sibTransId="{E7E1E475-FBA8-4CB0-9EB0-501D1E3CE26C}"/>
    <dgm:cxn modelId="{BDB88E26-3001-42ED-909F-8A2D79628154}" srcId="{AB051E79-D212-4892-A03F-6B158692F4B6}" destId="{1A54CE21-784A-4ECE-9C06-9F95FF304F72}" srcOrd="3" destOrd="0" parTransId="{74B61D36-1156-4E9F-87B6-7B39954CA002}" sibTransId="{9B8F623A-F455-41E0-84C7-34CE7E28CD9F}"/>
    <dgm:cxn modelId="{62E9F990-FF83-43C0-A2D4-1658845E6C7B}" srcId="{6245F913-4070-44AF-B460-CDE94622DDA4}" destId="{AB051E79-D212-4892-A03F-6B158692F4B6}" srcOrd="1" destOrd="0" parTransId="{8E778961-0814-449A-8B3C-795A3BD44963}" sibTransId="{780C5F93-7968-4772-B413-0CFD41C35B2D}"/>
    <dgm:cxn modelId="{C500C141-47D0-479F-81AD-C9DE17D17410}" srcId="{AB051E79-D212-4892-A03F-6B158692F4B6}" destId="{E682D56F-BE1D-4A4C-ABBF-1C854A253B4A}" srcOrd="4" destOrd="0" parTransId="{AED136A0-DE03-415C-A85B-E5BD59A3D6FA}" sibTransId="{62BFDCF5-480B-4C27-872E-C550E73CB340}"/>
    <dgm:cxn modelId="{65341297-F4C6-43F7-B08A-A297A55DCA81}" type="presOf" srcId="{E682D56F-BE1D-4A4C-ABBF-1C854A253B4A}" destId="{694FD5B9-DA2C-4D29-83E7-3997E73D3F0B}" srcOrd="0" destOrd="4" presId="urn:microsoft.com/office/officeart/2005/8/layout/hList1"/>
    <dgm:cxn modelId="{B64D135C-6763-45AB-AFE1-4BFB171264B8}" srcId="{AB051E79-D212-4892-A03F-6B158692F4B6}" destId="{CC2BE1BD-BA12-490B-A3A6-0622E2C9D871}" srcOrd="0" destOrd="0" parTransId="{597F9645-DEAD-47C4-BD7D-7AF25BE5242D}" sibTransId="{B11B6756-C45C-46DC-B0C9-C44EB2E26F06}"/>
    <dgm:cxn modelId="{035131E7-D37D-4367-821C-FF8406077727}" srcId="{AF8FC67F-872F-4004-A670-0CBA3A588531}" destId="{B7A23A57-4251-4AD2-9489-FEE55FF0F62B}" srcOrd="3" destOrd="0" parTransId="{0B5F6CC2-8F6D-4488-9198-E77B5575B378}" sibTransId="{AA958C75-81FA-4A4A-A32A-48BAC17942BD}"/>
    <dgm:cxn modelId="{3F1E9E66-B3A2-45C5-B99C-E33E40BCAE88}" type="presOf" srcId="{1EEF4C27-DF8E-4519-BA94-BF0989399EA2}" destId="{694FD5B9-DA2C-4D29-83E7-3997E73D3F0B}" srcOrd="0" destOrd="1" presId="urn:microsoft.com/office/officeart/2005/8/layout/hList1"/>
    <dgm:cxn modelId="{F6191053-CC3C-492E-B6ED-F324C202916E}" type="presOf" srcId="{A08EEED4-8A46-4102-8F0C-BFEF59892053}" destId="{4B3E6A88-1974-47D8-BA56-E57E57E24D27}" srcOrd="0" destOrd="0" presId="urn:microsoft.com/office/officeart/2005/8/layout/hList1"/>
    <dgm:cxn modelId="{74E459B7-AE8A-4B0A-9F89-D5254118F5AD}" type="presOf" srcId="{8758B9A3-8615-4305-A19D-6C0BDD96F10D}" destId="{EA74D5EE-E609-41D9-B3AC-738E608432F3}" srcOrd="0" destOrd="2" presId="urn:microsoft.com/office/officeart/2005/8/layout/hList1"/>
    <dgm:cxn modelId="{F384E0DE-56E6-45BD-A4A7-3F98CB6B400F}" type="presOf" srcId="{20255281-E94D-43EE-BE20-042C17F3C539}" destId="{EA74D5EE-E609-41D9-B3AC-738E608432F3}" srcOrd="0" destOrd="9" presId="urn:microsoft.com/office/officeart/2005/8/layout/hList1"/>
    <dgm:cxn modelId="{2F0730E0-96B8-4D08-9E34-A47135262A43}" type="presOf" srcId="{D39B75D5-F0D8-4324-9000-42A349DC25DB}" destId="{EA74D5EE-E609-41D9-B3AC-738E608432F3}" srcOrd="0" destOrd="8" presId="urn:microsoft.com/office/officeart/2005/8/layout/hList1"/>
    <dgm:cxn modelId="{75A51EE4-DBB8-47D4-B1A2-F7549A444C44}" type="presOf" srcId="{C86978CE-BABC-4083-B494-7B838227003F}" destId="{EA74D5EE-E609-41D9-B3AC-738E608432F3}" srcOrd="0" destOrd="0" presId="urn:microsoft.com/office/officeart/2005/8/layout/hList1"/>
    <dgm:cxn modelId="{6F1804CC-9EF6-4BF9-A3DE-A11D7687E9AB}" srcId="{AF8FC67F-872F-4004-A670-0CBA3A588531}" destId="{53F8ABA5-1ED0-48EA-9C79-DAF47522D9D6}" srcOrd="7" destOrd="0" parTransId="{01842A7E-334A-4C9C-B5D2-21A8371CF85D}" sibTransId="{8591DCAF-4C4F-4B03-A6C4-4CD62B07F4D0}"/>
    <dgm:cxn modelId="{B8062490-CDB0-41D3-B67A-494855E33795}" type="presParOf" srcId="{405A164C-4FC4-478D-BCC1-F34BE1AE902E}" destId="{0BAFDF1F-0873-4B44-A037-589E30488E03}" srcOrd="0" destOrd="0" presId="urn:microsoft.com/office/officeart/2005/8/layout/hList1"/>
    <dgm:cxn modelId="{467A01A7-958F-4C4B-A24D-2AFB6EC594CD}" type="presParOf" srcId="{0BAFDF1F-0873-4B44-A037-589E30488E03}" destId="{EBC4F3F5-5ABA-46F7-90D7-9B50B1FBAA91}" srcOrd="0" destOrd="0" presId="urn:microsoft.com/office/officeart/2005/8/layout/hList1"/>
    <dgm:cxn modelId="{7552CC19-AF9B-4E6A-854F-FF5E772F1A24}" type="presParOf" srcId="{0BAFDF1F-0873-4B44-A037-589E30488E03}" destId="{EA74D5EE-E609-41D9-B3AC-738E608432F3}" srcOrd="1" destOrd="0" presId="urn:microsoft.com/office/officeart/2005/8/layout/hList1"/>
    <dgm:cxn modelId="{BDE5B629-FFBF-439F-81CF-9AFD1FBF9790}" type="presParOf" srcId="{405A164C-4FC4-478D-BCC1-F34BE1AE902E}" destId="{C6B2130A-67CD-4265-A890-7F7624BF6115}" srcOrd="1" destOrd="0" presId="urn:microsoft.com/office/officeart/2005/8/layout/hList1"/>
    <dgm:cxn modelId="{D12DDC46-5CD3-4544-860F-07AA7BDCA215}" type="presParOf" srcId="{405A164C-4FC4-478D-BCC1-F34BE1AE902E}" destId="{87C2698C-534E-4871-92A8-93B08B6738E7}" srcOrd="2" destOrd="0" presId="urn:microsoft.com/office/officeart/2005/8/layout/hList1"/>
    <dgm:cxn modelId="{DEA21FBA-A346-43BD-B184-E8A66671D0F8}" type="presParOf" srcId="{87C2698C-534E-4871-92A8-93B08B6738E7}" destId="{2993F23B-5A71-42F7-946B-7FAADCB22DF7}" srcOrd="0" destOrd="0" presId="urn:microsoft.com/office/officeart/2005/8/layout/hList1"/>
    <dgm:cxn modelId="{A567507E-804D-4550-A47F-61B7A0B3050A}" type="presParOf" srcId="{87C2698C-534E-4871-92A8-93B08B6738E7}" destId="{694FD5B9-DA2C-4D29-83E7-3997E73D3F0B}" srcOrd="1" destOrd="0" presId="urn:microsoft.com/office/officeart/2005/8/layout/hList1"/>
    <dgm:cxn modelId="{42686E12-1568-4765-9772-3746E3CD03C9}" type="presParOf" srcId="{405A164C-4FC4-478D-BCC1-F34BE1AE902E}" destId="{9073B58B-C570-44EB-B282-060BABBD4A4E}" srcOrd="3" destOrd="0" presId="urn:microsoft.com/office/officeart/2005/8/layout/hList1"/>
    <dgm:cxn modelId="{9C2359FE-8FBB-4CC9-A8F2-63AF4B6E97BB}" type="presParOf" srcId="{405A164C-4FC4-478D-BCC1-F34BE1AE902E}" destId="{3D971CDF-5323-4ECE-9B1D-9F22F70F9232}" srcOrd="4" destOrd="0" presId="urn:microsoft.com/office/officeart/2005/8/layout/hList1"/>
    <dgm:cxn modelId="{A15921E4-D6D0-4F6C-84B5-E3F3C5E40EC0}" type="presParOf" srcId="{3D971CDF-5323-4ECE-9B1D-9F22F70F9232}" destId="{0AA44C84-3A51-4A9D-A99A-3F6991F9363C}" srcOrd="0" destOrd="0" presId="urn:microsoft.com/office/officeart/2005/8/layout/hList1"/>
    <dgm:cxn modelId="{30438E92-E818-4825-9A10-5AD82A50EBCE}" type="presParOf" srcId="{3D971CDF-5323-4ECE-9B1D-9F22F70F9232}" destId="{4B3E6A88-1974-47D8-BA56-E57E57E24D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45F913-4070-44AF-B460-CDE94622DD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F8FC67F-872F-4004-A670-0CBA3A588531}">
      <dgm:prSet phldrT="[Text]"/>
      <dgm:spPr/>
      <dgm:t>
        <a:bodyPr/>
        <a:lstStyle/>
        <a:p>
          <a:r>
            <a:rPr lang="en-US" dirty="0" smtClean="0"/>
            <a:t>Platelets</a:t>
          </a:r>
          <a:endParaRPr lang="en-US" dirty="0"/>
        </a:p>
      </dgm:t>
    </dgm:pt>
    <dgm:pt modelId="{A3E3A38D-ACDB-4979-A078-EC49BDEAD771}" type="parTrans" cxnId="{F94310BF-7750-4AB7-A1D2-02A492314A9D}">
      <dgm:prSet/>
      <dgm:spPr/>
      <dgm:t>
        <a:bodyPr/>
        <a:lstStyle/>
        <a:p>
          <a:endParaRPr lang="en-US"/>
        </a:p>
      </dgm:t>
    </dgm:pt>
    <dgm:pt modelId="{CA9FF163-1201-4156-9207-EF7608D4991B}" type="sibTrans" cxnId="{F94310BF-7750-4AB7-A1D2-02A492314A9D}">
      <dgm:prSet/>
      <dgm:spPr/>
      <dgm:t>
        <a:bodyPr/>
        <a:lstStyle/>
        <a:p>
          <a:endParaRPr lang="en-US"/>
        </a:p>
      </dgm:t>
    </dgm:pt>
    <dgm:pt modelId="{AB051E79-D212-4892-A03F-6B158692F4B6}">
      <dgm:prSet phldrT="[Text]"/>
      <dgm:spPr/>
      <dgm:t>
        <a:bodyPr/>
        <a:lstStyle/>
        <a:p>
          <a:r>
            <a:rPr lang="en-US" dirty="0" smtClean="0"/>
            <a:t>Indications</a:t>
          </a:r>
          <a:endParaRPr lang="en-US" dirty="0"/>
        </a:p>
      </dgm:t>
    </dgm:pt>
    <dgm:pt modelId="{8E778961-0814-449A-8B3C-795A3BD44963}" type="parTrans" cxnId="{62E9F990-FF83-43C0-A2D4-1658845E6C7B}">
      <dgm:prSet/>
      <dgm:spPr/>
      <dgm:t>
        <a:bodyPr/>
        <a:lstStyle/>
        <a:p>
          <a:endParaRPr lang="en-US"/>
        </a:p>
      </dgm:t>
    </dgm:pt>
    <dgm:pt modelId="{780C5F93-7968-4772-B413-0CFD41C35B2D}" type="sibTrans" cxnId="{62E9F990-FF83-43C0-A2D4-1658845E6C7B}">
      <dgm:prSet/>
      <dgm:spPr/>
      <dgm:t>
        <a:bodyPr/>
        <a:lstStyle/>
        <a:p>
          <a:endParaRPr lang="en-US"/>
        </a:p>
      </dgm:t>
    </dgm:pt>
    <dgm:pt modelId="{097973A9-CFE1-45A3-8190-9C9C2C68B662}">
      <dgm:prSet phldrT="[Text]"/>
      <dgm:spPr/>
      <dgm:t>
        <a:bodyPr/>
        <a:lstStyle/>
        <a:p>
          <a:r>
            <a:rPr lang="en-US" dirty="0" smtClean="0"/>
            <a:t>Additional Information</a:t>
          </a:r>
          <a:endParaRPr lang="en-US" dirty="0"/>
        </a:p>
      </dgm:t>
    </dgm:pt>
    <dgm:pt modelId="{EE1EDA43-1A04-44EA-9E1C-FF3D26C7F120}" type="parTrans" cxnId="{F4115996-9B33-412F-BE1E-355E948BD104}">
      <dgm:prSet/>
      <dgm:spPr/>
      <dgm:t>
        <a:bodyPr/>
        <a:lstStyle/>
        <a:p>
          <a:endParaRPr lang="en-US"/>
        </a:p>
      </dgm:t>
    </dgm:pt>
    <dgm:pt modelId="{4E5D47BE-3854-4965-BC7A-6734FA6A5D3A}" type="sibTrans" cxnId="{F4115996-9B33-412F-BE1E-355E948BD104}">
      <dgm:prSet/>
      <dgm:spPr/>
      <dgm:t>
        <a:bodyPr/>
        <a:lstStyle/>
        <a:p>
          <a:endParaRPr lang="en-US"/>
        </a:p>
      </dgm:t>
    </dgm:pt>
    <dgm:pt modelId="{A08EEED4-8A46-4102-8F0C-BFEF59892053}">
      <dgm:prSet phldrT="[Text]" custT="1"/>
      <dgm:spPr>
        <a:solidFill>
          <a:schemeClr val="tx2">
            <a:lumMod val="25000"/>
            <a:lumOff val="75000"/>
            <a:alpha val="90000"/>
          </a:schemeClr>
        </a:solidFill>
      </dgm:spPr>
      <dgm:t>
        <a:bodyPr/>
        <a:lstStyle/>
        <a:p>
          <a:pPr>
            <a:spcBef>
              <a:spcPts val="1200"/>
            </a:spcBef>
            <a:spcAft>
              <a:spcPts val="1200"/>
            </a:spcAft>
          </a:pPr>
          <a:r>
            <a:rPr lang="en-US" sz="1200" dirty="0" smtClean="0"/>
            <a:t>Compatibility testing is not necessary.  </a:t>
          </a:r>
          <a:r>
            <a:rPr lang="en-US" sz="1200" b="1" dirty="0" smtClean="0"/>
            <a:t>May transfuse pt. with any type of blood group.  </a:t>
          </a:r>
          <a:r>
            <a:rPr lang="en-US" sz="1200" dirty="0" smtClean="0"/>
            <a:t>Exception: Should be ABO compatible with recipient in infants or with large volumes of transfusion.</a:t>
          </a:r>
          <a:endParaRPr lang="en-US" sz="1400" dirty="0"/>
        </a:p>
      </dgm:t>
    </dgm:pt>
    <dgm:pt modelId="{4B312948-A5DA-4D94-9E83-FEE724B50B37}" type="parTrans" cxnId="{248382B7-CE91-4C02-80EE-495E8C8D9EF7}">
      <dgm:prSet/>
      <dgm:spPr/>
      <dgm:t>
        <a:bodyPr/>
        <a:lstStyle/>
        <a:p>
          <a:endParaRPr lang="en-US"/>
        </a:p>
      </dgm:t>
    </dgm:pt>
    <dgm:pt modelId="{AF89BF7A-56CF-4430-A03A-FD88A454BCEE}" type="sibTrans" cxnId="{248382B7-CE91-4C02-80EE-495E8C8D9EF7}">
      <dgm:prSet/>
      <dgm:spPr/>
      <dgm:t>
        <a:bodyPr/>
        <a:lstStyle/>
        <a:p>
          <a:endParaRPr lang="en-US"/>
        </a:p>
      </dgm:t>
    </dgm:pt>
    <dgm:pt modelId="{CC2BE1BD-BA12-490B-A3A6-0622E2C9D871}">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200" b="1" dirty="0" smtClean="0"/>
            <a:t>For actively bleeding patients </a:t>
          </a:r>
          <a:r>
            <a:rPr lang="en-US" sz="1200" dirty="0" smtClean="0"/>
            <a:t>with thrombocytopenia. </a:t>
          </a:r>
          <a:endParaRPr lang="en-US" sz="1400" dirty="0">
            <a:latin typeface="+mj-lt"/>
          </a:endParaRPr>
        </a:p>
      </dgm:t>
    </dgm:pt>
    <dgm:pt modelId="{597F9645-DEAD-47C4-BD7D-7AF25BE5242D}" type="parTrans" cxnId="{B64D135C-6763-45AB-AFE1-4BFB171264B8}">
      <dgm:prSet/>
      <dgm:spPr/>
      <dgm:t>
        <a:bodyPr/>
        <a:lstStyle/>
        <a:p>
          <a:endParaRPr lang="en-US"/>
        </a:p>
      </dgm:t>
    </dgm:pt>
    <dgm:pt modelId="{B11B6756-C45C-46DC-B0C9-C44EB2E26F06}" type="sibTrans" cxnId="{B64D135C-6763-45AB-AFE1-4BFB171264B8}">
      <dgm:prSet/>
      <dgm:spPr/>
      <dgm:t>
        <a:bodyPr/>
        <a:lstStyle/>
        <a:p>
          <a:endParaRPr lang="en-US"/>
        </a:p>
      </dgm:t>
    </dgm:pt>
    <dgm:pt modelId="{73F7C4D6-908F-482C-AADC-B67DB05E9B76}">
      <dgm:prSe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200" dirty="0" smtClean="0"/>
            <a:t>Prevention of spontaneous bleeding</a:t>
          </a:r>
          <a:endParaRPr lang="en-US" sz="1200" dirty="0"/>
        </a:p>
      </dgm:t>
    </dgm:pt>
    <dgm:pt modelId="{DA3DE1A7-082E-4AC3-ACFD-2BA16BBD0482}" type="parTrans" cxnId="{A7415F8D-8A2F-46CB-8763-DD1F9B0034DA}">
      <dgm:prSet/>
      <dgm:spPr/>
      <dgm:t>
        <a:bodyPr/>
        <a:lstStyle/>
        <a:p>
          <a:endParaRPr lang="en-US"/>
        </a:p>
      </dgm:t>
    </dgm:pt>
    <dgm:pt modelId="{EAC313A6-4FEA-4B84-842E-FBCB11162246}" type="sibTrans" cxnId="{A7415F8D-8A2F-46CB-8763-DD1F9B0034DA}">
      <dgm:prSet/>
      <dgm:spPr/>
      <dgm:t>
        <a:bodyPr/>
        <a:lstStyle/>
        <a:p>
          <a:endParaRPr lang="en-US"/>
        </a:p>
      </dgm:t>
    </dgm:pt>
    <dgm:pt modelId="{3F5AF0EA-8347-42FE-84A5-D2B7BE4AB875}">
      <dgm:prSet custT="1"/>
      <dgm:spPr>
        <a:solidFill>
          <a:schemeClr val="tx2">
            <a:lumMod val="25000"/>
            <a:lumOff val="75000"/>
            <a:alpha val="90000"/>
          </a:schemeClr>
        </a:solidFill>
      </dgm:spPr>
      <dgm:t>
        <a:bodyPr/>
        <a:lstStyle/>
        <a:p>
          <a:r>
            <a:rPr lang="en-US" sz="1200" dirty="0" smtClean="0"/>
            <a:t>Usual adult dose is 4-8 units.</a:t>
          </a:r>
          <a:endParaRPr lang="en-US" sz="1200" dirty="0"/>
        </a:p>
      </dgm:t>
    </dgm:pt>
    <dgm:pt modelId="{A7273F4A-FF01-44D9-9563-5BBDB67FBFAF}" type="parTrans" cxnId="{2EEB8AF2-5039-40A2-BA84-610B5107E033}">
      <dgm:prSet/>
      <dgm:spPr/>
      <dgm:t>
        <a:bodyPr/>
        <a:lstStyle/>
        <a:p>
          <a:endParaRPr lang="en-US"/>
        </a:p>
      </dgm:t>
    </dgm:pt>
    <dgm:pt modelId="{DC8ABD22-3D5D-450F-B47B-D029E3D781C9}" type="sibTrans" cxnId="{2EEB8AF2-5039-40A2-BA84-610B5107E033}">
      <dgm:prSet/>
      <dgm:spPr/>
      <dgm:t>
        <a:bodyPr/>
        <a:lstStyle/>
        <a:p>
          <a:endParaRPr lang="en-US"/>
        </a:p>
      </dgm:t>
    </dgm:pt>
    <dgm:pt modelId="{1AE19B17-FE1E-4C01-9A4B-92D90E88EC20}">
      <dgm:prSet custT="1"/>
      <dgm:spPr>
        <a:solidFill>
          <a:schemeClr val="tx2">
            <a:lumMod val="25000"/>
            <a:lumOff val="75000"/>
            <a:alpha val="90000"/>
          </a:schemeClr>
        </a:solidFill>
      </dgm:spPr>
      <dgm:t>
        <a:bodyPr/>
        <a:lstStyle/>
        <a:p>
          <a:r>
            <a:rPr lang="en-US" sz="1200" dirty="0" smtClean="0"/>
            <a:t>Start slow, then transfuse as fast as tolerated, must be less than 4 hrs.</a:t>
          </a:r>
          <a:endParaRPr lang="en-US" sz="1200" dirty="0"/>
        </a:p>
      </dgm:t>
    </dgm:pt>
    <dgm:pt modelId="{4FC42C04-BD4D-46FC-9B2A-6DFC18900A47}" type="parTrans" cxnId="{803C0788-1D1D-4FE7-AE2D-F872B2E53287}">
      <dgm:prSet/>
      <dgm:spPr/>
      <dgm:t>
        <a:bodyPr/>
        <a:lstStyle/>
        <a:p>
          <a:endParaRPr lang="en-US"/>
        </a:p>
      </dgm:t>
    </dgm:pt>
    <dgm:pt modelId="{90C22B06-090A-46C1-813B-9BE61B44C65F}" type="sibTrans" cxnId="{803C0788-1D1D-4FE7-AE2D-F872B2E53287}">
      <dgm:prSet/>
      <dgm:spPr/>
      <dgm:t>
        <a:bodyPr/>
        <a:lstStyle/>
        <a:p>
          <a:endParaRPr lang="en-US"/>
        </a:p>
      </dgm:t>
    </dgm:pt>
    <dgm:pt modelId="{05F4B5DF-E3C9-4F2C-B0E3-55322B9DB72F}">
      <dgm:prSet custT="1"/>
      <dgm:spPr>
        <a:solidFill>
          <a:schemeClr val="tx2">
            <a:lumMod val="25000"/>
            <a:lumOff val="75000"/>
            <a:alpha val="90000"/>
          </a:schemeClr>
        </a:solidFill>
      </dgm:spPr>
      <dgm:t>
        <a:bodyPr/>
        <a:lstStyle/>
        <a:p>
          <a:r>
            <a:rPr lang="en-US" sz="1200" dirty="0" smtClean="0"/>
            <a:t>Lifespan of transfused platelets = 3-4 days</a:t>
          </a:r>
          <a:endParaRPr lang="en-US" sz="1200" dirty="0"/>
        </a:p>
      </dgm:t>
    </dgm:pt>
    <dgm:pt modelId="{D962720C-AB91-4420-80AB-A3C22EDEF605}" type="parTrans" cxnId="{AC533264-CAD9-4D00-BE90-D14B3A8C899B}">
      <dgm:prSet/>
      <dgm:spPr/>
      <dgm:t>
        <a:bodyPr/>
        <a:lstStyle/>
        <a:p>
          <a:endParaRPr lang="en-US"/>
        </a:p>
      </dgm:t>
    </dgm:pt>
    <dgm:pt modelId="{744E8C9E-2148-4F1E-81A7-C1153ACF26CC}" type="sibTrans" cxnId="{AC533264-CAD9-4D00-BE90-D14B3A8C899B}">
      <dgm:prSet/>
      <dgm:spPr/>
      <dgm:t>
        <a:bodyPr/>
        <a:lstStyle/>
        <a:p>
          <a:endParaRPr lang="en-US"/>
        </a:p>
      </dgm:t>
    </dgm:pt>
    <dgm:pt modelId="{E975055A-DC5A-47FD-8A1D-9C4118BFB65C}">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200" dirty="0" smtClean="0"/>
            <a:t>Platelets are transfused in preparation for invasive procedures</a:t>
          </a:r>
          <a:endParaRPr lang="en-US" sz="1400" dirty="0">
            <a:latin typeface="+mj-lt"/>
          </a:endParaRPr>
        </a:p>
      </dgm:t>
    </dgm:pt>
    <dgm:pt modelId="{0734D780-4F50-4C2F-B1F0-9B8B1DDD9D0F}" type="parTrans" cxnId="{BFFC0DF9-DA6B-4524-B390-EEF6D112F193}">
      <dgm:prSet/>
      <dgm:spPr/>
      <dgm:t>
        <a:bodyPr/>
        <a:lstStyle/>
        <a:p>
          <a:endParaRPr lang="en-US"/>
        </a:p>
      </dgm:t>
    </dgm:pt>
    <dgm:pt modelId="{D3D2C54E-7803-4E81-8791-33F2702DA0BE}" type="sibTrans" cxnId="{BFFC0DF9-DA6B-4524-B390-EEF6D112F193}">
      <dgm:prSet/>
      <dgm:spPr/>
      <dgm:t>
        <a:bodyPr/>
        <a:lstStyle/>
        <a:p>
          <a:endParaRPr lang="en-US"/>
        </a:p>
      </dgm:t>
    </dgm:pt>
    <dgm:pt modelId="{1CA315DE-C839-443F-B4FE-048E259B27C7}">
      <dgm:prSe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200" dirty="0" smtClean="0"/>
            <a:t>Massive blood loss (</a:t>
          </a:r>
          <a:r>
            <a:rPr lang="en-US" sz="1200" b="0" dirty="0" smtClean="0"/>
            <a:t>1:1:1 ratio</a:t>
          </a:r>
          <a:r>
            <a:rPr lang="en-US" sz="1200" dirty="0" smtClean="0"/>
            <a:t>) RBCS, FFP, Platelets</a:t>
          </a:r>
          <a:endParaRPr lang="en-US" sz="1200" dirty="0"/>
        </a:p>
      </dgm:t>
    </dgm:pt>
    <dgm:pt modelId="{D7CC1B56-461C-4889-AE12-6EA1172D56E4}" type="parTrans" cxnId="{369BFE61-54ED-45A7-B600-1E4553E3CF1C}">
      <dgm:prSet/>
      <dgm:spPr/>
      <dgm:t>
        <a:bodyPr/>
        <a:lstStyle/>
        <a:p>
          <a:endParaRPr lang="en-US"/>
        </a:p>
      </dgm:t>
    </dgm:pt>
    <dgm:pt modelId="{1D8EE5C0-A21F-447B-BBFA-7D9989737A71}" type="sibTrans" cxnId="{369BFE61-54ED-45A7-B600-1E4553E3CF1C}">
      <dgm:prSet/>
      <dgm:spPr/>
      <dgm:t>
        <a:bodyPr/>
        <a:lstStyle/>
        <a:p>
          <a:endParaRPr lang="en-US"/>
        </a:p>
      </dgm:t>
    </dgm:pt>
    <dgm:pt modelId="{45E48641-F9F5-4D97-9B68-12AE55296ED8}">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200" dirty="0" smtClean="0"/>
            <a:t>Goal:  Transfuse immediately to keep platelet levels </a:t>
          </a:r>
          <a:r>
            <a:rPr lang="en-US" sz="1200" b="1" dirty="0" smtClean="0"/>
            <a:t>above 50,000</a:t>
          </a:r>
          <a:r>
            <a:rPr lang="en-US" sz="1200" dirty="0" smtClean="0"/>
            <a:t> in most bleeding situations and 100,000 in patients with DIC or CNS bleeding.</a:t>
          </a:r>
          <a:endParaRPr lang="en-US" sz="1400" dirty="0">
            <a:latin typeface="+mj-lt"/>
          </a:endParaRPr>
        </a:p>
      </dgm:t>
    </dgm:pt>
    <dgm:pt modelId="{A138095B-975C-46DB-ABD4-E2F0174DDBAA}" type="parTrans" cxnId="{A691CED5-A016-4F7B-BD63-D5BF4C5C0514}">
      <dgm:prSet/>
      <dgm:spPr/>
      <dgm:t>
        <a:bodyPr/>
        <a:lstStyle/>
        <a:p>
          <a:endParaRPr lang="en-US"/>
        </a:p>
      </dgm:t>
    </dgm:pt>
    <dgm:pt modelId="{D3A0324D-C8A4-4201-8921-5987867068C9}" type="sibTrans" cxnId="{A691CED5-A016-4F7B-BD63-D5BF4C5C0514}">
      <dgm:prSet/>
      <dgm:spPr/>
      <dgm:t>
        <a:bodyPr/>
        <a:lstStyle/>
        <a:p>
          <a:endParaRPr lang="en-US"/>
        </a:p>
      </dgm:t>
    </dgm:pt>
    <dgm:pt modelId="{46C4C87E-D9AA-4C13-A7B3-4103CFEA58AD}">
      <dgm:prSet phldrT="[Text]" custT="1"/>
      <dgm:spPr>
        <a:solidFill>
          <a:schemeClr val="tx2">
            <a:lumMod val="25000"/>
            <a:lumOff val="75000"/>
            <a:alpha val="90000"/>
          </a:schemeClr>
        </a:solidFill>
      </dgm:spPr>
      <dgm:t>
        <a:bodyPr/>
        <a:lstStyle/>
        <a:p>
          <a:pPr>
            <a:spcBef>
              <a:spcPts val="1200"/>
            </a:spcBef>
            <a:spcAft>
              <a:spcPts val="1200"/>
            </a:spcAft>
          </a:pPr>
          <a:endParaRPr lang="en-US" sz="1400" dirty="0"/>
        </a:p>
      </dgm:t>
    </dgm:pt>
    <dgm:pt modelId="{4D371D73-E330-4B33-AC06-853300F2E109}" type="parTrans" cxnId="{97C281B8-9ED6-4F11-8A75-5806B1B2114E}">
      <dgm:prSet/>
      <dgm:spPr/>
      <dgm:t>
        <a:bodyPr/>
        <a:lstStyle/>
        <a:p>
          <a:endParaRPr lang="en-US"/>
        </a:p>
      </dgm:t>
    </dgm:pt>
    <dgm:pt modelId="{4712DAF3-68B2-4BD1-BD0C-392E35EF4B5D}" type="sibTrans" cxnId="{97C281B8-9ED6-4F11-8A75-5806B1B2114E}">
      <dgm:prSet/>
      <dgm:spPr/>
      <dgm:t>
        <a:bodyPr/>
        <a:lstStyle/>
        <a:p>
          <a:endParaRPr lang="en-US"/>
        </a:p>
      </dgm:t>
    </dgm:pt>
    <dgm:pt modelId="{FD66EB94-3D3B-4006-9B71-9F32CCF1CA4C}">
      <dgm:prSet phldrT="[Text]" custT="1"/>
      <dgm:spPr>
        <a:solidFill>
          <a:schemeClr val="tx2">
            <a:lumMod val="25000"/>
            <a:lumOff val="75000"/>
            <a:alpha val="90000"/>
          </a:schemeClr>
        </a:solidFill>
      </dgm:spPr>
      <dgm:t>
        <a:bodyPr/>
        <a:lstStyle/>
        <a:p>
          <a:pPr>
            <a:spcBef>
              <a:spcPts val="1200"/>
            </a:spcBef>
            <a:spcAft>
              <a:spcPts val="1200"/>
            </a:spcAft>
          </a:pPr>
          <a:r>
            <a:rPr lang="en-US" sz="1200" dirty="0" smtClean="0"/>
            <a:t>Use </a:t>
          </a:r>
          <a:r>
            <a:rPr lang="en-US" sz="1200" b="1" u="sng" dirty="0" smtClean="0"/>
            <a:t>NEW</a:t>
          </a:r>
          <a:r>
            <a:rPr lang="en-US" sz="1200" dirty="0" smtClean="0"/>
            <a:t> standard  blood tubing for transfusion</a:t>
          </a:r>
          <a:endParaRPr lang="en-US" sz="1200" dirty="0"/>
        </a:p>
      </dgm:t>
    </dgm:pt>
    <dgm:pt modelId="{394DE7B9-1F4E-4660-B22C-E777D52A951D}" type="parTrans" cxnId="{22D4D236-4FEB-4D21-B505-2208C14508DB}">
      <dgm:prSet/>
      <dgm:spPr/>
      <dgm:t>
        <a:bodyPr/>
        <a:lstStyle/>
        <a:p>
          <a:endParaRPr lang="en-US"/>
        </a:p>
      </dgm:t>
    </dgm:pt>
    <dgm:pt modelId="{871B0C06-4AA4-4396-A1CD-DAFFB542D5FF}" type="sibTrans" cxnId="{22D4D236-4FEB-4D21-B505-2208C14508DB}">
      <dgm:prSet/>
      <dgm:spPr/>
      <dgm:t>
        <a:bodyPr/>
        <a:lstStyle/>
        <a:p>
          <a:endParaRPr lang="en-US"/>
        </a:p>
      </dgm:t>
    </dgm:pt>
    <dgm:pt modelId="{9217ED93-B942-47F7-91EF-89464E8006EB}">
      <dgm:prSet custT="1"/>
      <dgm:spPr/>
      <dgm:t>
        <a:bodyPr/>
        <a:lstStyle/>
        <a:p>
          <a:r>
            <a:rPr lang="en-US" sz="1400" dirty="0" smtClean="0"/>
            <a:t>Leukocyte Reduced Platelets </a:t>
          </a:r>
          <a:endParaRPr lang="en-US" sz="1400" dirty="0"/>
        </a:p>
      </dgm:t>
    </dgm:pt>
    <dgm:pt modelId="{E598EEA1-BCB4-4F00-AFFC-F4C2A6B78D58}" type="sibTrans" cxnId="{8F9A9500-F1F3-4810-A098-CB2A1241D355}">
      <dgm:prSet/>
      <dgm:spPr/>
      <dgm:t>
        <a:bodyPr/>
        <a:lstStyle/>
        <a:p>
          <a:endParaRPr lang="en-US"/>
        </a:p>
      </dgm:t>
    </dgm:pt>
    <dgm:pt modelId="{39C1DDF5-C39E-49F8-AE40-F7B6751F5294}" type="parTrans" cxnId="{8F9A9500-F1F3-4810-A098-CB2A1241D355}">
      <dgm:prSet/>
      <dgm:spPr/>
      <dgm:t>
        <a:bodyPr/>
        <a:lstStyle/>
        <a:p>
          <a:endParaRPr lang="en-US"/>
        </a:p>
      </dgm:t>
    </dgm:pt>
    <dgm:pt modelId="{695ACD5D-071A-4DED-A7D6-DDCCBBB7228C}">
      <dgm:prSet custT="1"/>
      <dgm:spPr/>
      <dgm:t>
        <a:bodyPr/>
        <a:lstStyle/>
        <a:p>
          <a:r>
            <a:rPr lang="en-US" sz="1400" dirty="0" smtClean="0"/>
            <a:t>Pooled Platelets (6 pack)</a:t>
          </a:r>
          <a:endParaRPr lang="en-US" sz="1400" dirty="0"/>
        </a:p>
      </dgm:t>
    </dgm:pt>
    <dgm:pt modelId="{38BA7064-B4E1-47CD-A840-0B975D8BDFD7}" type="sibTrans" cxnId="{698806D5-0CBD-4300-AEE3-BC3154E5C94E}">
      <dgm:prSet/>
      <dgm:spPr/>
      <dgm:t>
        <a:bodyPr/>
        <a:lstStyle/>
        <a:p>
          <a:endParaRPr lang="en-US"/>
        </a:p>
      </dgm:t>
    </dgm:pt>
    <dgm:pt modelId="{DBED44C2-3E0D-4F6F-B28F-459D2C1E1DBE}" type="parTrans" cxnId="{698806D5-0CBD-4300-AEE3-BC3154E5C94E}">
      <dgm:prSet/>
      <dgm:spPr/>
      <dgm:t>
        <a:bodyPr/>
        <a:lstStyle/>
        <a:p>
          <a:endParaRPr lang="en-US"/>
        </a:p>
      </dgm:t>
    </dgm:pt>
    <dgm:pt modelId="{BA14F240-24F6-48B0-85A4-052F5CB2A2FF}">
      <dgm:prSet custT="1"/>
      <dgm:spPr/>
      <dgm:t>
        <a:bodyPr/>
        <a:lstStyle/>
        <a:p>
          <a:r>
            <a:rPr lang="en-US" sz="1400" dirty="0" smtClean="0"/>
            <a:t>Single Donor Platelets (Apheresis) = 6 units</a:t>
          </a:r>
          <a:endParaRPr lang="en-US" sz="1400" dirty="0"/>
        </a:p>
      </dgm:t>
    </dgm:pt>
    <dgm:pt modelId="{0FFA1B07-2B29-42EB-9521-C8886447CF5E}" type="sibTrans" cxnId="{E67E2CE5-BB0C-4879-B0E1-A2F19D0C5735}">
      <dgm:prSet/>
      <dgm:spPr/>
      <dgm:t>
        <a:bodyPr/>
        <a:lstStyle/>
        <a:p>
          <a:endParaRPr lang="en-US"/>
        </a:p>
      </dgm:t>
    </dgm:pt>
    <dgm:pt modelId="{3D7F1A4B-0967-48F0-854E-8DD094A4A324}" type="parTrans" cxnId="{E67E2CE5-BB0C-4879-B0E1-A2F19D0C5735}">
      <dgm:prSet/>
      <dgm:spPr/>
      <dgm:t>
        <a:bodyPr/>
        <a:lstStyle/>
        <a:p>
          <a:endParaRPr lang="en-US"/>
        </a:p>
      </dgm:t>
    </dgm:pt>
    <dgm:pt modelId="{513F91F4-F7AB-4591-BA99-77DDE0CA73FF}">
      <dgm:prSet custT="1"/>
      <dgm:spPr/>
      <dgm:t>
        <a:bodyPr/>
        <a:lstStyle/>
        <a:p>
          <a:r>
            <a:rPr lang="en-US" sz="1400" dirty="0" smtClean="0">
              <a:latin typeface="+mj-lt"/>
            </a:rPr>
            <a:t>Platelets</a:t>
          </a:r>
          <a:endParaRPr lang="en-US" sz="1400" dirty="0">
            <a:latin typeface="+mj-lt"/>
          </a:endParaRPr>
        </a:p>
      </dgm:t>
    </dgm:pt>
    <dgm:pt modelId="{522FB170-AA90-4FFD-866C-0F126DB0B8E9}" type="sibTrans" cxnId="{691B3900-9875-48CC-8145-0A6282C195E6}">
      <dgm:prSet/>
      <dgm:spPr/>
      <dgm:t>
        <a:bodyPr/>
        <a:lstStyle/>
        <a:p>
          <a:endParaRPr lang="en-US"/>
        </a:p>
      </dgm:t>
    </dgm:pt>
    <dgm:pt modelId="{7486C4CD-8EAD-4067-9227-F59F05A521A2}" type="parTrans" cxnId="{691B3900-9875-48CC-8145-0A6282C195E6}">
      <dgm:prSet/>
      <dgm:spPr/>
      <dgm:t>
        <a:bodyPr/>
        <a:lstStyle/>
        <a:p>
          <a:endParaRPr lang="en-US"/>
        </a:p>
      </dgm:t>
    </dgm:pt>
    <dgm:pt modelId="{709E11AD-5BBA-4CD8-BD95-47D9750AA58E}">
      <dgm:prSet phldrT="[Text]" custT="1"/>
      <dgm:spPr/>
      <dgm:t>
        <a:bodyPr/>
        <a:lstStyle/>
        <a:p>
          <a:endParaRPr lang="en-US" sz="1300" dirty="0">
            <a:latin typeface="+mj-lt"/>
          </a:endParaRPr>
        </a:p>
      </dgm:t>
    </dgm:pt>
    <dgm:pt modelId="{98649331-90B9-4299-9F38-CF8410AFEB30}" type="sibTrans" cxnId="{B5EB0490-D7D0-4F75-927A-C6C4D0959CF0}">
      <dgm:prSet/>
      <dgm:spPr/>
      <dgm:t>
        <a:bodyPr/>
        <a:lstStyle/>
        <a:p>
          <a:endParaRPr lang="en-US"/>
        </a:p>
      </dgm:t>
    </dgm:pt>
    <dgm:pt modelId="{F7DDEB2A-85D9-4343-BF46-1C9CBD8A2438}" type="parTrans" cxnId="{B5EB0490-D7D0-4F75-927A-C6C4D0959CF0}">
      <dgm:prSet/>
      <dgm:spPr/>
      <dgm:t>
        <a:bodyPr/>
        <a:lstStyle/>
        <a:p>
          <a:endParaRPr lang="en-US"/>
        </a:p>
      </dgm:t>
    </dgm:pt>
    <dgm:pt modelId="{405A164C-4FC4-478D-BCC1-F34BE1AE902E}" type="pres">
      <dgm:prSet presAssocID="{6245F913-4070-44AF-B460-CDE94622DDA4}" presName="Name0" presStyleCnt="0">
        <dgm:presLayoutVars>
          <dgm:dir/>
          <dgm:animLvl val="lvl"/>
          <dgm:resizeHandles val="exact"/>
        </dgm:presLayoutVars>
      </dgm:prSet>
      <dgm:spPr/>
      <dgm:t>
        <a:bodyPr/>
        <a:lstStyle/>
        <a:p>
          <a:endParaRPr lang="en-US"/>
        </a:p>
      </dgm:t>
    </dgm:pt>
    <dgm:pt modelId="{0BAFDF1F-0873-4B44-A037-589E30488E03}" type="pres">
      <dgm:prSet presAssocID="{AF8FC67F-872F-4004-A670-0CBA3A588531}" presName="composite" presStyleCnt="0"/>
      <dgm:spPr/>
    </dgm:pt>
    <dgm:pt modelId="{EBC4F3F5-5ABA-46F7-90D7-9B50B1FBAA91}" type="pres">
      <dgm:prSet presAssocID="{AF8FC67F-872F-4004-A670-0CBA3A588531}" presName="parTx" presStyleLbl="alignNode1" presStyleIdx="0" presStyleCnt="3">
        <dgm:presLayoutVars>
          <dgm:chMax val="0"/>
          <dgm:chPref val="0"/>
          <dgm:bulletEnabled val="1"/>
        </dgm:presLayoutVars>
      </dgm:prSet>
      <dgm:spPr/>
      <dgm:t>
        <a:bodyPr/>
        <a:lstStyle/>
        <a:p>
          <a:endParaRPr lang="en-US"/>
        </a:p>
      </dgm:t>
    </dgm:pt>
    <dgm:pt modelId="{EA74D5EE-E609-41D9-B3AC-738E608432F3}" type="pres">
      <dgm:prSet presAssocID="{AF8FC67F-872F-4004-A670-0CBA3A588531}" presName="desTx" presStyleLbl="alignAccFollowNode1" presStyleIdx="0" presStyleCnt="3" custLinFactNeighborX="-12883" custLinFactNeighborY="-2937">
        <dgm:presLayoutVars>
          <dgm:bulletEnabled val="1"/>
        </dgm:presLayoutVars>
      </dgm:prSet>
      <dgm:spPr/>
      <dgm:t>
        <a:bodyPr/>
        <a:lstStyle/>
        <a:p>
          <a:endParaRPr lang="en-US"/>
        </a:p>
      </dgm:t>
    </dgm:pt>
    <dgm:pt modelId="{C6B2130A-67CD-4265-A890-7F7624BF6115}" type="pres">
      <dgm:prSet presAssocID="{CA9FF163-1201-4156-9207-EF7608D4991B}" presName="space" presStyleCnt="0"/>
      <dgm:spPr/>
    </dgm:pt>
    <dgm:pt modelId="{87C2698C-534E-4871-92A8-93B08B6738E7}" type="pres">
      <dgm:prSet presAssocID="{AB051E79-D212-4892-A03F-6B158692F4B6}" presName="composite" presStyleCnt="0"/>
      <dgm:spPr/>
    </dgm:pt>
    <dgm:pt modelId="{2993F23B-5A71-42F7-946B-7FAADCB22DF7}" type="pres">
      <dgm:prSet presAssocID="{AB051E79-D212-4892-A03F-6B158692F4B6}" presName="parTx" presStyleLbl="alignNode1" presStyleIdx="1" presStyleCnt="3">
        <dgm:presLayoutVars>
          <dgm:chMax val="0"/>
          <dgm:chPref val="0"/>
          <dgm:bulletEnabled val="1"/>
        </dgm:presLayoutVars>
      </dgm:prSet>
      <dgm:spPr/>
      <dgm:t>
        <a:bodyPr/>
        <a:lstStyle/>
        <a:p>
          <a:endParaRPr lang="en-US"/>
        </a:p>
      </dgm:t>
    </dgm:pt>
    <dgm:pt modelId="{694FD5B9-DA2C-4D29-83E7-3997E73D3F0B}" type="pres">
      <dgm:prSet presAssocID="{AB051E79-D212-4892-A03F-6B158692F4B6}" presName="desTx" presStyleLbl="alignAccFollowNode1" presStyleIdx="1" presStyleCnt="3">
        <dgm:presLayoutVars>
          <dgm:bulletEnabled val="1"/>
        </dgm:presLayoutVars>
      </dgm:prSet>
      <dgm:spPr/>
      <dgm:t>
        <a:bodyPr/>
        <a:lstStyle/>
        <a:p>
          <a:endParaRPr lang="en-US"/>
        </a:p>
      </dgm:t>
    </dgm:pt>
    <dgm:pt modelId="{9073B58B-C570-44EB-B282-060BABBD4A4E}" type="pres">
      <dgm:prSet presAssocID="{780C5F93-7968-4772-B413-0CFD41C35B2D}" presName="space" presStyleCnt="0"/>
      <dgm:spPr/>
    </dgm:pt>
    <dgm:pt modelId="{3D971CDF-5323-4ECE-9B1D-9F22F70F9232}" type="pres">
      <dgm:prSet presAssocID="{097973A9-CFE1-45A3-8190-9C9C2C68B662}" presName="composite" presStyleCnt="0"/>
      <dgm:spPr/>
    </dgm:pt>
    <dgm:pt modelId="{0AA44C84-3A51-4A9D-A99A-3F6991F9363C}" type="pres">
      <dgm:prSet presAssocID="{097973A9-CFE1-45A3-8190-9C9C2C68B662}" presName="parTx" presStyleLbl="alignNode1" presStyleIdx="2" presStyleCnt="3">
        <dgm:presLayoutVars>
          <dgm:chMax val="0"/>
          <dgm:chPref val="0"/>
          <dgm:bulletEnabled val="1"/>
        </dgm:presLayoutVars>
      </dgm:prSet>
      <dgm:spPr/>
      <dgm:t>
        <a:bodyPr/>
        <a:lstStyle/>
        <a:p>
          <a:endParaRPr lang="en-US"/>
        </a:p>
      </dgm:t>
    </dgm:pt>
    <dgm:pt modelId="{4B3E6A88-1974-47D8-BA56-E57E57E24D27}" type="pres">
      <dgm:prSet presAssocID="{097973A9-CFE1-45A3-8190-9C9C2C68B662}" presName="desTx" presStyleLbl="alignAccFollowNode1" presStyleIdx="2" presStyleCnt="3" custLinFactNeighborX="103" custLinFactNeighborY="2121">
        <dgm:presLayoutVars>
          <dgm:bulletEnabled val="1"/>
        </dgm:presLayoutVars>
      </dgm:prSet>
      <dgm:spPr/>
      <dgm:t>
        <a:bodyPr/>
        <a:lstStyle/>
        <a:p>
          <a:endParaRPr lang="en-US"/>
        </a:p>
      </dgm:t>
    </dgm:pt>
  </dgm:ptLst>
  <dgm:cxnLst>
    <dgm:cxn modelId="{A9478AAA-6D0A-4BF9-94C7-22A59D635B10}" type="presOf" srcId="{E975055A-DC5A-47FD-8A1D-9C4118BFB65C}" destId="{694FD5B9-DA2C-4D29-83E7-3997E73D3F0B}" srcOrd="0" destOrd="2" presId="urn:microsoft.com/office/officeart/2005/8/layout/hList1"/>
    <dgm:cxn modelId="{BFFC0DF9-DA6B-4524-B390-EEF6D112F193}" srcId="{AB051E79-D212-4892-A03F-6B158692F4B6}" destId="{E975055A-DC5A-47FD-8A1D-9C4118BFB65C}" srcOrd="2" destOrd="0" parTransId="{0734D780-4F50-4C2F-B1F0-9B8B1DDD9D0F}" sibTransId="{D3D2C54E-7803-4E81-8791-33F2702DA0BE}"/>
    <dgm:cxn modelId="{F4115996-9B33-412F-BE1E-355E948BD104}" srcId="{6245F913-4070-44AF-B460-CDE94622DDA4}" destId="{097973A9-CFE1-45A3-8190-9C9C2C68B662}" srcOrd="2" destOrd="0" parTransId="{EE1EDA43-1A04-44EA-9E1C-FF3D26C7F120}" sibTransId="{4E5D47BE-3854-4965-BC7A-6734FA6A5D3A}"/>
    <dgm:cxn modelId="{E67E2CE5-BB0C-4879-B0E1-A2F19D0C5735}" srcId="{AF8FC67F-872F-4004-A670-0CBA3A588531}" destId="{BA14F240-24F6-48B0-85A4-052F5CB2A2FF}" srcOrd="2" destOrd="0" parTransId="{3D7F1A4B-0967-48F0-854E-8DD094A4A324}" sibTransId="{0FFA1B07-2B29-42EB-9521-C8886447CF5E}"/>
    <dgm:cxn modelId="{DDB0E0F6-A5B8-44A0-ABF9-A96943D82A62}" type="presOf" srcId="{6245F913-4070-44AF-B460-CDE94622DDA4}" destId="{405A164C-4FC4-478D-BCC1-F34BE1AE902E}" srcOrd="0" destOrd="0" presId="urn:microsoft.com/office/officeart/2005/8/layout/hList1"/>
    <dgm:cxn modelId="{698806D5-0CBD-4300-AEE3-BC3154E5C94E}" srcId="{AF8FC67F-872F-4004-A670-0CBA3A588531}" destId="{695ACD5D-071A-4DED-A7D6-DDCCBBB7228C}" srcOrd="3" destOrd="0" parTransId="{DBED44C2-3E0D-4F6F-B28F-459D2C1E1DBE}" sibTransId="{38BA7064-B4E1-47CD-A840-0B975D8BDFD7}"/>
    <dgm:cxn modelId="{B5EB0490-D7D0-4F75-927A-C6C4D0959CF0}" srcId="{AF8FC67F-872F-4004-A670-0CBA3A588531}" destId="{709E11AD-5BBA-4CD8-BD95-47D9750AA58E}" srcOrd="0" destOrd="0" parTransId="{F7DDEB2A-85D9-4343-BF46-1C9CBD8A2438}" sibTransId="{98649331-90B9-4299-9F38-CF8410AFEB30}"/>
    <dgm:cxn modelId="{803C0788-1D1D-4FE7-AE2D-F872B2E53287}" srcId="{097973A9-CFE1-45A3-8190-9C9C2C68B662}" destId="{1AE19B17-FE1E-4C01-9A4B-92D90E88EC20}" srcOrd="4" destOrd="0" parTransId="{4FC42C04-BD4D-46FC-9B2A-6DFC18900A47}" sibTransId="{90C22B06-090A-46C1-813B-9BE61B44C65F}"/>
    <dgm:cxn modelId="{13A93025-59C8-4000-9F55-6225C143C260}" type="presOf" srcId="{05F4B5DF-E3C9-4F2C-B0E3-55322B9DB72F}" destId="{4B3E6A88-1974-47D8-BA56-E57E57E24D27}" srcOrd="0" destOrd="5" presId="urn:microsoft.com/office/officeart/2005/8/layout/hList1"/>
    <dgm:cxn modelId="{248382B7-CE91-4C02-80EE-495E8C8D9EF7}" srcId="{097973A9-CFE1-45A3-8190-9C9C2C68B662}" destId="{A08EEED4-8A46-4102-8F0C-BFEF59892053}" srcOrd="1" destOrd="0" parTransId="{4B312948-A5DA-4D94-9E83-FEE724B50B37}" sibTransId="{AF89BF7A-56CF-4430-A03A-FD88A454BCEE}"/>
    <dgm:cxn modelId="{97C281B8-9ED6-4F11-8A75-5806B1B2114E}" srcId="{097973A9-CFE1-45A3-8190-9C9C2C68B662}" destId="{46C4C87E-D9AA-4C13-A7B3-4103CFEA58AD}" srcOrd="0" destOrd="0" parTransId="{4D371D73-E330-4B33-AC06-853300F2E109}" sibTransId="{4712DAF3-68B2-4BD1-BD0C-392E35EF4B5D}"/>
    <dgm:cxn modelId="{A479720A-E02F-4C1F-A20D-31C82C9494D9}" type="presOf" srcId="{3F5AF0EA-8347-42FE-84A5-D2B7BE4AB875}" destId="{4B3E6A88-1974-47D8-BA56-E57E57E24D27}" srcOrd="0" destOrd="3" presId="urn:microsoft.com/office/officeart/2005/8/layout/hList1"/>
    <dgm:cxn modelId="{766E4AAC-A959-4EB5-8129-218C705B436C}" type="presOf" srcId="{709E11AD-5BBA-4CD8-BD95-47D9750AA58E}" destId="{EA74D5EE-E609-41D9-B3AC-738E608432F3}" srcOrd="0" destOrd="0" presId="urn:microsoft.com/office/officeart/2005/8/layout/hList1"/>
    <dgm:cxn modelId="{5335269F-ECD2-46BB-8F25-04EC13265713}" type="presOf" srcId="{AF8FC67F-872F-4004-A670-0CBA3A588531}" destId="{EBC4F3F5-5ABA-46F7-90D7-9B50B1FBAA91}" srcOrd="0" destOrd="0" presId="urn:microsoft.com/office/officeart/2005/8/layout/hList1"/>
    <dgm:cxn modelId="{A7CF9E23-846C-43B0-B272-5ADDA221BB77}" type="presOf" srcId="{FD66EB94-3D3B-4006-9B71-9F32CCF1CA4C}" destId="{4B3E6A88-1974-47D8-BA56-E57E57E24D27}" srcOrd="0" destOrd="2" presId="urn:microsoft.com/office/officeart/2005/8/layout/hList1"/>
    <dgm:cxn modelId="{691B3900-9875-48CC-8145-0A6282C195E6}" srcId="{AF8FC67F-872F-4004-A670-0CBA3A588531}" destId="{513F91F4-F7AB-4591-BA99-77DDE0CA73FF}" srcOrd="1" destOrd="0" parTransId="{7486C4CD-8EAD-4067-9227-F59F05A521A2}" sibTransId="{522FB170-AA90-4FFD-866C-0F126DB0B8E9}"/>
    <dgm:cxn modelId="{2EBB1793-D809-4415-AA17-3DC34FBEF488}" type="presOf" srcId="{AB051E79-D212-4892-A03F-6B158692F4B6}" destId="{2993F23B-5A71-42F7-946B-7FAADCB22DF7}" srcOrd="0" destOrd="0" presId="urn:microsoft.com/office/officeart/2005/8/layout/hList1"/>
    <dgm:cxn modelId="{B1074539-FC11-4A7A-A056-2750D475AB7C}" type="presOf" srcId="{1AE19B17-FE1E-4C01-9A4B-92D90E88EC20}" destId="{4B3E6A88-1974-47D8-BA56-E57E57E24D27}" srcOrd="0" destOrd="4" presId="urn:microsoft.com/office/officeart/2005/8/layout/hList1"/>
    <dgm:cxn modelId="{2EEB8AF2-5039-40A2-BA84-610B5107E033}" srcId="{097973A9-CFE1-45A3-8190-9C9C2C68B662}" destId="{3F5AF0EA-8347-42FE-84A5-D2B7BE4AB875}" srcOrd="3" destOrd="0" parTransId="{A7273F4A-FF01-44D9-9563-5BBDB67FBFAF}" sibTransId="{DC8ABD22-3D5D-450F-B47B-D029E3D781C9}"/>
    <dgm:cxn modelId="{A691CED5-A016-4F7B-BD63-D5BF4C5C0514}" srcId="{AB051E79-D212-4892-A03F-6B158692F4B6}" destId="{45E48641-F9F5-4D97-9B68-12AE55296ED8}" srcOrd="1" destOrd="0" parTransId="{A138095B-975C-46DB-ABD4-E2F0174DDBAA}" sibTransId="{D3A0324D-C8A4-4201-8921-5987867068C9}"/>
    <dgm:cxn modelId="{8F9A9500-F1F3-4810-A098-CB2A1241D355}" srcId="{AF8FC67F-872F-4004-A670-0CBA3A588531}" destId="{9217ED93-B942-47F7-91EF-89464E8006EB}" srcOrd="4" destOrd="0" parTransId="{39C1DDF5-C39E-49F8-AE40-F7B6751F5294}" sibTransId="{E598EEA1-BCB4-4F00-AFFC-F4C2A6B78D58}"/>
    <dgm:cxn modelId="{54094EF0-489E-43ED-ADE3-558FCE8D609E}" type="presOf" srcId="{46C4C87E-D9AA-4C13-A7B3-4103CFEA58AD}" destId="{4B3E6A88-1974-47D8-BA56-E57E57E24D27}" srcOrd="0" destOrd="0" presId="urn:microsoft.com/office/officeart/2005/8/layout/hList1"/>
    <dgm:cxn modelId="{F94310BF-7750-4AB7-A1D2-02A492314A9D}" srcId="{6245F913-4070-44AF-B460-CDE94622DDA4}" destId="{AF8FC67F-872F-4004-A670-0CBA3A588531}" srcOrd="0" destOrd="0" parTransId="{A3E3A38D-ACDB-4979-A078-EC49BDEAD771}" sibTransId="{CA9FF163-1201-4156-9207-EF7608D4991B}"/>
    <dgm:cxn modelId="{5E88F609-5249-41A2-A72E-F1DE25B9F332}" type="presOf" srcId="{CC2BE1BD-BA12-490B-A3A6-0622E2C9D871}" destId="{694FD5B9-DA2C-4D29-83E7-3997E73D3F0B}" srcOrd="0" destOrd="0" presId="urn:microsoft.com/office/officeart/2005/8/layout/hList1"/>
    <dgm:cxn modelId="{22D4D236-4FEB-4D21-B505-2208C14508DB}" srcId="{097973A9-CFE1-45A3-8190-9C9C2C68B662}" destId="{FD66EB94-3D3B-4006-9B71-9F32CCF1CA4C}" srcOrd="2" destOrd="0" parTransId="{394DE7B9-1F4E-4660-B22C-E777D52A951D}" sibTransId="{871B0C06-4AA4-4396-A1CD-DAFFB542D5FF}"/>
    <dgm:cxn modelId="{8F23AAAD-8C3E-451A-9310-C4BC993EED21}" type="presOf" srcId="{513F91F4-F7AB-4591-BA99-77DDE0CA73FF}" destId="{EA74D5EE-E609-41D9-B3AC-738E608432F3}" srcOrd="0" destOrd="1" presId="urn:microsoft.com/office/officeart/2005/8/layout/hList1"/>
    <dgm:cxn modelId="{A7415F8D-8A2F-46CB-8763-DD1F9B0034DA}" srcId="{AB051E79-D212-4892-A03F-6B158692F4B6}" destId="{73F7C4D6-908F-482C-AADC-B67DB05E9B76}" srcOrd="3" destOrd="0" parTransId="{DA3DE1A7-082E-4AC3-ACFD-2BA16BBD0482}" sibTransId="{EAC313A6-4FEA-4B84-842E-FBCB11162246}"/>
    <dgm:cxn modelId="{8D636CCF-D77A-49C8-B916-DB1892157964}" type="presOf" srcId="{BA14F240-24F6-48B0-85A4-052F5CB2A2FF}" destId="{EA74D5EE-E609-41D9-B3AC-738E608432F3}" srcOrd="0" destOrd="2" presId="urn:microsoft.com/office/officeart/2005/8/layout/hList1"/>
    <dgm:cxn modelId="{AC533264-CAD9-4D00-BE90-D14B3A8C899B}" srcId="{097973A9-CFE1-45A3-8190-9C9C2C68B662}" destId="{05F4B5DF-E3C9-4F2C-B0E3-55322B9DB72F}" srcOrd="5" destOrd="0" parTransId="{D962720C-AB91-4420-80AB-A3C22EDEF605}" sibTransId="{744E8C9E-2148-4F1E-81A7-C1153ACF26CC}"/>
    <dgm:cxn modelId="{62E9F990-FF83-43C0-A2D4-1658845E6C7B}" srcId="{6245F913-4070-44AF-B460-CDE94622DDA4}" destId="{AB051E79-D212-4892-A03F-6B158692F4B6}" srcOrd="1" destOrd="0" parTransId="{8E778961-0814-449A-8B3C-795A3BD44963}" sibTransId="{780C5F93-7968-4772-B413-0CFD41C35B2D}"/>
    <dgm:cxn modelId="{B64D135C-6763-45AB-AFE1-4BFB171264B8}" srcId="{AB051E79-D212-4892-A03F-6B158692F4B6}" destId="{CC2BE1BD-BA12-490B-A3A6-0622E2C9D871}" srcOrd="0" destOrd="0" parTransId="{597F9645-DEAD-47C4-BD7D-7AF25BE5242D}" sibTransId="{B11B6756-C45C-46DC-B0C9-C44EB2E26F06}"/>
    <dgm:cxn modelId="{2BA557D3-4D9D-439F-8B1F-26A34DE3197D}" type="presOf" srcId="{695ACD5D-071A-4DED-A7D6-DDCCBBB7228C}" destId="{EA74D5EE-E609-41D9-B3AC-738E608432F3}" srcOrd="0" destOrd="3" presId="urn:microsoft.com/office/officeart/2005/8/layout/hList1"/>
    <dgm:cxn modelId="{1A9C95C5-DE61-4961-9523-86549C09D458}" type="presOf" srcId="{45E48641-F9F5-4D97-9B68-12AE55296ED8}" destId="{694FD5B9-DA2C-4D29-83E7-3997E73D3F0B}" srcOrd="0" destOrd="1" presId="urn:microsoft.com/office/officeart/2005/8/layout/hList1"/>
    <dgm:cxn modelId="{369BFE61-54ED-45A7-B600-1E4553E3CF1C}" srcId="{AB051E79-D212-4892-A03F-6B158692F4B6}" destId="{1CA315DE-C839-443F-B4FE-048E259B27C7}" srcOrd="4" destOrd="0" parTransId="{D7CC1B56-461C-4889-AE12-6EA1172D56E4}" sibTransId="{1D8EE5C0-A21F-447B-BBFA-7D9989737A71}"/>
    <dgm:cxn modelId="{F8338A6E-D434-4CD4-99EC-7DF0F61A0F23}" type="presOf" srcId="{A08EEED4-8A46-4102-8F0C-BFEF59892053}" destId="{4B3E6A88-1974-47D8-BA56-E57E57E24D27}" srcOrd="0" destOrd="1" presId="urn:microsoft.com/office/officeart/2005/8/layout/hList1"/>
    <dgm:cxn modelId="{8D92D528-ED3D-4C2C-9444-F4C7EC71894E}" type="presOf" srcId="{1CA315DE-C839-443F-B4FE-048E259B27C7}" destId="{694FD5B9-DA2C-4D29-83E7-3997E73D3F0B}" srcOrd="0" destOrd="4" presId="urn:microsoft.com/office/officeart/2005/8/layout/hList1"/>
    <dgm:cxn modelId="{C2546E5D-F15E-4605-9726-1F40F30EE5A6}" type="presOf" srcId="{097973A9-CFE1-45A3-8190-9C9C2C68B662}" destId="{0AA44C84-3A51-4A9D-A99A-3F6991F9363C}" srcOrd="0" destOrd="0" presId="urn:microsoft.com/office/officeart/2005/8/layout/hList1"/>
    <dgm:cxn modelId="{CF24E0BE-6307-4EE7-85F9-E42E51B0A0B4}" type="presOf" srcId="{73F7C4D6-908F-482C-AADC-B67DB05E9B76}" destId="{694FD5B9-DA2C-4D29-83E7-3997E73D3F0B}" srcOrd="0" destOrd="3" presId="urn:microsoft.com/office/officeart/2005/8/layout/hList1"/>
    <dgm:cxn modelId="{B750A819-0510-4CF6-84D4-C56ED6E5DB1B}" type="presOf" srcId="{9217ED93-B942-47F7-91EF-89464E8006EB}" destId="{EA74D5EE-E609-41D9-B3AC-738E608432F3}" srcOrd="0" destOrd="4" presId="urn:microsoft.com/office/officeart/2005/8/layout/hList1"/>
    <dgm:cxn modelId="{A137E1BB-CD11-4933-958E-0F0D00C89FF5}" type="presParOf" srcId="{405A164C-4FC4-478D-BCC1-F34BE1AE902E}" destId="{0BAFDF1F-0873-4B44-A037-589E30488E03}" srcOrd="0" destOrd="0" presId="urn:microsoft.com/office/officeart/2005/8/layout/hList1"/>
    <dgm:cxn modelId="{87AD9245-3345-4F0B-9D9E-A7FFE1E18E95}" type="presParOf" srcId="{0BAFDF1F-0873-4B44-A037-589E30488E03}" destId="{EBC4F3F5-5ABA-46F7-90D7-9B50B1FBAA91}" srcOrd="0" destOrd="0" presId="urn:microsoft.com/office/officeart/2005/8/layout/hList1"/>
    <dgm:cxn modelId="{902519EF-52CD-4AEA-9C27-457841BABA56}" type="presParOf" srcId="{0BAFDF1F-0873-4B44-A037-589E30488E03}" destId="{EA74D5EE-E609-41D9-B3AC-738E608432F3}" srcOrd="1" destOrd="0" presId="urn:microsoft.com/office/officeart/2005/8/layout/hList1"/>
    <dgm:cxn modelId="{2E5726C3-84D7-440E-B1E1-A7E1529B75E9}" type="presParOf" srcId="{405A164C-4FC4-478D-BCC1-F34BE1AE902E}" destId="{C6B2130A-67CD-4265-A890-7F7624BF6115}" srcOrd="1" destOrd="0" presId="urn:microsoft.com/office/officeart/2005/8/layout/hList1"/>
    <dgm:cxn modelId="{DBC4D494-A637-46D4-A442-42957FA98CB0}" type="presParOf" srcId="{405A164C-4FC4-478D-BCC1-F34BE1AE902E}" destId="{87C2698C-534E-4871-92A8-93B08B6738E7}" srcOrd="2" destOrd="0" presId="urn:microsoft.com/office/officeart/2005/8/layout/hList1"/>
    <dgm:cxn modelId="{4AD3059E-4AE1-41E2-8E2B-89CCB5BBC526}" type="presParOf" srcId="{87C2698C-534E-4871-92A8-93B08B6738E7}" destId="{2993F23B-5A71-42F7-946B-7FAADCB22DF7}" srcOrd="0" destOrd="0" presId="urn:microsoft.com/office/officeart/2005/8/layout/hList1"/>
    <dgm:cxn modelId="{9544A8B1-B3C4-4C2F-8FD0-6409665A6C12}" type="presParOf" srcId="{87C2698C-534E-4871-92A8-93B08B6738E7}" destId="{694FD5B9-DA2C-4D29-83E7-3997E73D3F0B}" srcOrd="1" destOrd="0" presId="urn:microsoft.com/office/officeart/2005/8/layout/hList1"/>
    <dgm:cxn modelId="{A938AD2B-C8F1-4546-8067-8878ED373417}" type="presParOf" srcId="{405A164C-4FC4-478D-BCC1-F34BE1AE902E}" destId="{9073B58B-C570-44EB-B282-060BABBD4A4E}" srcOrd="3" destOrd="0" presId="urn:microsoft.com/office/officeart/2005/8/layout/hList1"/>
    <dgm:cxn modelId="{CFB0AC00-02AD-4F3F-BA63-09C112A9B92C}" type="presParOf" srcId="{405A164C-4FC4-478D-BCC1-F34BE1AE902E}" destId="{3D971CDF-5323-4ECE-9B1D-9F22F70F9232}" srcOrd="4" destOrd="0" presId="urn:microsoft.com/office/officeart/2005/8/layout/hList1"/>
    <dgm:cxn modelId="{D6B97097-D55B-454E-BD07-27AA077D610C}" type="presParOf" srcId="{3D971CDF-5323-4ECE-9B1D-9F22F70F9232}" destId="{0AA44C84-3A51-4A9D-A99A-3F6991F9363C}" srcOrd="0" destOrd="0" presId="urn:microsoft.com/office/officeart/2005/8/layout/hList1"/>
    <dgm:cxn modelId="{BF659314-8531-42F6-AC3A-F9494DAA2CE4}" type="presParOf" srcId="{3D971CDF-5323-4ECE-9B1D-9F22F70F9232}" destId="{4B3E6A88-1974-47D8-BA56-E57E57E24D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C726DC-B25B-471B-ADB5-03E05DED17B0}"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2AF2A8A7-409C-4508-9D4C-0315C8132159}">
      <dgm:prSet phldrT="[Text]"/>
      <dgm:spPr/>
      <dgm:t>
        <a:bodyPr/>
        <a:lstStyle/>
        <a:p>
          <a:r>
            <a:rPr lang="en-US" dirty="0" smtClean="0"/>
            <a:t>Delayed Hemolytic Reaction</a:t>
          </a:r>
          <a:endParaRPr lang="en-US" dirty="0"/>
        </a:p>
      </dgm:t>
    </dgm:pt>
    <dgm:pt modelId="{D6868BFD-5D2F-4582-8811-E4805D81AAA8}" type="parTrans" cxnId="{60DBD80D-0399-49DA-9B4F-3B05299DA4C5}">
      <dgm:prSet/>
      <dgm:spPr/>
      <dgm:t>
        <a:bodyPr/>
        <a:lstStyle/>
        <a:p>
          <a:endParaRPr lang="en-US"/>
        </a:p>
      </dgm:t>
    </dgm:pt>
    <dgm:pt modelId="{AF44E9A7-FA82-4166-922A-29EFCEAC68FC}" type="sibTrans" cxnId="{60DBD80D-0399-49DA-9B4F-3B05299DA4C5}">
      <dgm:prSet/>
      <dgm:spPr/>
      <dgm:t>
        <a:bodyPr/>
        <a:lstStyle/>
        <a:p>
          <a:endParaRPr lang="en-US"/>
        </a:p>
      </dgm:t>
    </dgm:pt>
    <dgm:pt modelId="{DE5077F2-23D5-46EC-9899-5257976A3DED}">
      <dgm:prSet phldrT="[Text]"/>
      <dgm:spPr/>
      <dgm:t>
        <a:bodyPr/>
        <a:lstStyle/>
        <a:p>
          <a:r>
            <a:rPr lang="en-US" dirty="0" smtClean="0"/>
            <a:t>Alloimmunization</a:t>
          </a:r>
          <a:endParaRPr lang="en-US" dirty="0"/>
        </a:p>
      </dgm:t>
    </dgm:pt>
    <dgm:pt modelId="{98B695BC-3DAF-45F1-85B0-B4CB19025ABC}" type="parTrans" cxnId="{8BD49349-1225-4C24-B22E-1D4E1A37B1A7}">
      <dgm:prSet/>
      <dgm:spPr/>
      <dgm:t>
        <a:bodyPr/>
        <a:lstStyle/>
        <a:p>
          <a:endParaRPr lang="en-US"/>
        </a:p>
      </dgm:t>
    </dgm:pt>
    <dgm:pt modelId="{6269158C-3AE4-408D-AA66-0A22010F7C05}" type="sibTrans" cxnId="{8BD49349-1225-4C24-B22E-1D4E1A37B1A7}">
      <dgm:prSet/>
      <dgm:spPr/>
      <dgm:t>
        <a:bodyPr/>
        <a:lstStyle/>
        <a:p>
          <a:endParaRPr lang="en-US"/>
        </a:p>
      </dgm:t>
    </dgm:pt>
    <dgm:pt modelId="{643BEF02-E574-4286-9A91-299A0F227FD3}">
      <dgm:prSet phldrT="[Text]"/>
      <dgm:spPr/>
      <dgm:t>
        <a:bodyPr/>
        <a:lstStyle/>
        <a:p>
          <a:r>
            <a:rPr lang="en-US" dirty="0" smtClean="0"/>
            <a:t>Post-Transfusion Purpura (PTP)</a:t>
          </a:r>
          <a:endParaRPr lang="en-US" dirty="0"/>
        </a:p>
      </dgm:t>
    </dgm:pt>
    <dgm:pt modelId="{4135EB4B-8603-4203-90E7-8FAA1E0E9715}" type="parTrans" cxnId="{956E33CF-617C-495E-A622-218D3E2C7AE4}">
      <dgm:prSet/>
      <dgm:spPr/>
      <dgm:t>
        <a:bodyPr/>
        <a:lstStyle/>
        <a:p>
          <a:endParaRPr lang="en-US"/>
        </a:p>
      </dgm:t>
    </dgm:pt>
    <dgm:pt modelId="{3A86F37B-062C-45C6-970F-2ED797C8B4F6}" type="sibTrans" cxnId="{956E33CF-617C-495E-A622-218D3E2C7AE4}">
      <dgm:prSet/>
      <dgm:spPr/>
      <dgm:t>
        <a:bodyPr/>
        <a:lstStyle/>
        <a:p>
          <a:endParaRPr lang="en-US"/>
        </a:p>
      </dgm:t>
    </dgm:pt>
    <dgm:pt modelId="{F2208DAF-6B28-4D62-97FE-D48F694F3119}">
      <dgm:prSet phldrT="[Text]" custT="1"/>
      <dgm:spPr/>
      <dgm:t>
        <a:bodyPr/>
        <a:lstStyle/>
        <a:p>
          <a:r>
            <a:rPr lang="en-US" sz="2000" dirty="0" smtClean="0"/>
            <a:t>Transfusion-Associated Graft-</a:t>
          </a:r>
          <a:r>
            <a:rPr lang="en-US" sz="2000" dirty="0" err="1" smtClean="0"/>
            <a:t>vs</a:t>
          </a:r>
          <a:r>
            <a:rPr lang="en-US" sz="2000" dirty="0" smtClean="0"/>
            <a:t>-Host Disease (TA-GVHD)</a:t>
          </a:r>
          <a:endParaRPr lang="en-US" sz="2000" dirty="0"/>
        </a:p>
      </dgm:t>
    </dgm:pt>
    <dgm:pt modelId="{2F0AC1A3-3CA4-4EC6-8E34-964919EDB73C}" type="parTrans" cxnId="{AB325C8A-5A83-484F-9A63-42BF2B01AB7C}">
      <dgm:prSet/>
      <dgm:spPr/>
      <dgm:t>
        <a:bodyPr/>
        <a:lstStyle/>
        <a:p>
          <a:endParaRPr lang="en-US"/>
        </a:p>
      </dgm:t>
    </dgm:pt>
    <dgm:pt modelId="{F99B7FB8-E597-4BE2-A850-A49CD165A1D6}" type="sibTrans" cxnId="{AB325C8A-5A83-484F-9A63-42BF2B01AB7C}">
      <dgm:prSet/>
      <dgm:spPr/>
      <dgm:t>
        <a:bodyPr/>
        <a:lstStyle/>
        <a:p>
          <a:endParaRPr lang="en-US"/>
        </a:p>
      </dgm:t>
    </dgm:pt>
    <dgm:pt modelId="{16442DB2-FA89-4EAB-8409-0BF3CE3551FF}" type="pres">
      <dgm:prSet presAssocID="{8AC726DC-B25B-471B-ADB5-03E05DED17B0}" presName="diagram" presStyleCnt="0">
        <dgm:presLayoutVars>
          <dgm:dir/>
          <dgm:resizeHandles val="exact"/>
        </dgm:presLayoutVars>
      </dgm:prSet>
      <dgm:spPr/>
      <dgm:t>
        <a:bodyPr/>
        <a:lstStyle/>
        <a:p>
          <a:endParaRPr lang="en-US"/>
        </a:p>
      </dgm:t>
    </dgm:pt>
    <dgm:pt modelId="{72EBEBA7-B65C-4D73-AA79-4EEE06634901}" type="pres">
      <dgm:prSet presAssocID="{2AF2A8A7-409C-4508-9D4C-0315C8132159}" presName="node" presStyleLbl="node1" presStyleIdx="0" presStyleCnt="4">
        <dgm:presLayoutVars>
          <dgm:bulletEnabled val="1"/>
        </dgm:presLayoutVars>
      </dgm:prSet>
      <dgm:spPr/>
      <dgm:t>
        <a:bodyPr/>
        <a:lstStyle/>
        <a:p>
          <a:endParaRPr lang="en-US"/>
        </a:p>
      </dgm:t>
    </dgm:pt>
    <dgm:pt modelId="{D194AF5D-27C8-473D-BBDE-5E3A7043807E}" type="pres">
      <dgm:prSet presAssocID="{AF44E9A7-FA82-4166-922A-29EFCEAC68FC}" presName="sibTrans" presStyleCnt="0"/>
      <dgm:spPr/>
    </dgm:pt>
    <dgm:pt modelId="{AA7F3735-3703-45F4-92B0-7B088C1AADAB}" type="pres">
      <dgm:prSet presAssocID="{DE5077F2-23D5-46EC-9899-5257976A3DED}" presName="node" presStyleLbl="node1" presStyleIdx="1" presStyleCnt="4">
        <dgm:presLayoutVars>
          <dgm:bulletEnabled val="1"/>
        </dgm:presLayoutVars>
      </dgm:prSet>
      <dgm:spPr/>
      <dgm:t>
        <a:bodyPr/>
        <a:lstStyle/>
        <a:p>
          <a:endParaRPr lang="en-US"/>
        </a:p>
      </dgm:t>
    </dgm:pt>
    <dgm:pt modelId="{B8069D69-F3F5-49C2-A5DC-0B292F1F209E}" type="pres">
      <dgm:prSet presAssocID="{6269158C-3AE4-408D-AA66-0A22010F7C05}" presName="sibTrans" presStyleCnt="0"/>
      <dgm:spPr/>
    </dgm:pt>
    <dgm:pt modelId="{ED8999D7-FF78-4ABB-A396-5E1D46EEEEEC}" type="pres">
      <dgm:prSet presAssocID="{643BEF02-E574-4286-9A91-299A0F227FD3}" presName="node" presStyleLbl="node1" presStyleIdx="2" presStyleCnt="4">
        <dgm:presLayoutVars>
          <dgm:bulletEnabled val="1"/>
        </dgm:presLayoutVars>
      </dgm:prSet>
      <dgm:spPr/>
      <dgm:t>
        <a:bodyPr/>
        <a:lstStyle/>
        <a:p>
          <a:endParaRPr lang="en-US"/>
        </a:p>
      </dgm:t>
    </dgm:pt>
    <dgm:pt modelId="{1ED8ABFA-9FB5-4E5C-A49A-34C44B231D92}" type="pres">
      <dgm:prSet presAssocID="{3A86F37B-062C-45C6-970F-2ED797C8B4F6}" presName="sibTrans" presStyleCnt="0"/>
      <dgm:spPr/>
    </dgm:pt>
    <dgm:pt modelId="{8691030C-020C-4987-8B59-66BD187DE3F2}" type="pres">
      <dgm:prSet presAssocID="{F2208DAF-6B28-4D62-97FE-D48F694F3119}" presName="node" presStyleLbl="node1" presStyleIdx="3" presStyleCnt="4">
        <dgm:presLayoutVars>
          <dgm:bulletEnabled val="1"/>
        </dgm:presLayoutVars>
      </dgm:prSet>
      <dgm:spPr/>
      <dgm:t>
        <a:bodyPr/>
        <a:lstStyle/>
        <a:p>
          <a:endParaRPr lang="en-US"/>
        </a:p>
      </dgm:t>
    </dgm:pt>
  </dgm:ptLst>
  <dgm:cxnLst>
    <dgm:cxn modelId="{EBD8770B-465E-4F94-AA32-34923E11F3C4}" type="presOf" srcId="{2AF2A8A7-409C-4508-9D4C-0315C8132159}" destId="{72EBEBA7-B65C-4D73-AA79-4EEE06634901}" srcOrd="0" destOrd="0" presId="urn:microsoft.com/office/officeart/2005/8/layout/default"/>
    <dgm:cxn modelId="{60DBD80D-0399-49DA-9B4F-3B05299DA4C5}" srcId="{8AC726DC-B25B-471B-ADB5-03E05DED17B0}" destId="{2AF2A8A7-409C-4508-9D4C-0315C8132159}" srcOrd="0" destOrd="0" parTransId="{D6868BFD-5D2F-4582-8811-E4805D81AAA8}" sibTransId="{AF44E9A7-FA82-4166-922A-29EFCEAC68FC}"/>
    <dgm:cxn modelId="{D601DCA7-253E-418B-8C17-24A805CA4F6F}" type="presOf" srcId="{F2208DAF-6B28-4D62-97FE-D48F694F3119}" destId="{8691030C-020C-4987-8B59-66BD187DE3F2}" srcOrd="0" destOrd="0" presId="urn:microsoft.com/office/officeart/2005/8/layout/default"/>
    <dgm:cxn modelId="{E04287FB-D969-49AB-A921-94A53E372B2F}" type="presOf" srcId="{DE5077F2-23D5-46EC-9899-5257976A3DED}" destId="{AA7F3735-3703-45F4-92B0-7B088C1AADAB}" srcOrd="0" destOrd="0" presId="urn:microsoft.com/office/officeart/2005/8/layout/default"/>
    <dgm:cxn modelId="{635BDE0A-F312-4A4D-AC27-B60DD3AE5067}" type="presOf" srcId="{643BEF02-E574-4286-9A91-299A0F227FD3}" destId="{ED8999D7-FF78-4ABB-A396-5E1D46EEEEEC}" srcOrd="0" destOrd="0" presId="urn:microsoft.com/office/officeart/2005/8/layout/default"/>
    <dgm:cxn modelId="{8BD49349-1225-4C24-B22E-1D4E1A37B1A7}" srcId="{8AC726DC-B25B-471B-ADB5-03E05DED17B0}" destId="{DE5077F2-23D5-46EC-9899-5257976A3DED}" srcOrd="1" destOrd="0" parTransId="{98B695BC-3DAF-45F1-85B0-B4CB19025ABC}" sibTransId="{6269158C-3AE4-408D-AA66-0A22010F7C05}"/>
    <dgm:cxn modelId="{AB325C8A-5A83-484F-9A63-42BF2B01AB7C}" srcId="{8AC726DC-B25B-471B-ADB5-03E05DED17B0}" destId="{F2208DAF-6B28-4D62-97FE-D48F694F3119}" srcOrd="3" destOrd="0" parTransId="{2F0AC1A3-3CA4-4EC6-8E34-964919EDB73C}" sibTransId="{F99B7FB8-E597-4BE2-A850-A49CD165A1D6}"/>
    <dgm:cxn modelId="{956E33CF-617C-495E-A622-218D3E2C7AE4}" srcId="{8AC726DC-B25B-471B-ADB5-03E05DED17B0}" destId="{643BEF02-E574-4286-9A91-299A0F227FD3}" srcOrd="2" destOrd="0" parTransId="{4135EB4B-8603-4203-90E7-8FAA1E0E9715}" sibTransId="{3A86F37B-062C-45C6-970F-2ED797C8B4F6}"/>
    <dgm:cxn modelId="{1FDF0C9C-DD1B-4B4C-AC48-40F285919EE7}" type="presOf" srcId="{8AC726DC-B25B-471B-ADB5-03E05DED17B0}" destId="{16442DB2-FA89-4EAB-8409-0BF3CE3551FF}" srcOrd="0" destOrd="0" presId="urn:microsoft.com/office/officeart/2005/8/layout/default"/>
    <dgm:cxn modelId="{16AB731C-992C-4A4D-BD46-04EAF722F1FF}" type="presParOf" srcId="{16442DB2-FA89-4EAB-8409-0BF3CE3551FF}" destId="{72EBEBA7-B65C-4D73-AA79-4EEE06634901}" srcOrd="0" destOrd="0" presId="urn:microsoft.com/office/officeart/2005/8/layout/default"/>
    <dgm:cxn modelId="{337216BD-4350-4FB5-8248-177AFD4296D7}" type="presParOf" srcId="{16442DB2-FA89-4EAB-8409-0BF3CE3551FF}" destId="{D194AF5D-27C8-473D-BBDE-5E3A7043807E}" srcOrd="1" destOrd="0" presId="urn:microsoft.com/office/officeart/2005/8/layout/default"/>
    <dgm:cxn modelId="{A7BC96B6-72DE-436A-9B53-927B5548CDC1}" type="presParOf" srcId="{16442DB2-FA89-4EAB-8409-0BF3CE3551FF}" destId="{AA7F3735-3703-45F4-92B0-7B088C1AADAB}" srcOrd="2" destOrd="0" presId="urn:microsoft.com/office/officeart/2005/8/layout/default"/>
    <dgm:cxn modelId="{52682741-B4F4-4813-8D34-F7E3824257FC}" type="presParOf" srcId="{16442DB2-FA89-4EAB-8409-0BF3CE3551FF}" destId="{B8069D69-F3F5-49C2-A5DC-0B292F1F209E}" srcOrd="3" destOrd="0" presId="urn:microsoft.com/office/officeart/2005/8/layout/default"/>
    <dgm:cxn modelId="{2B99D306-73B3-4AD0-8352-920456716E31}" type="presParOf" srcId="{16442DB2-FA89-4EAB-8409-0BF3CE3551FF}" destId="{ED8999D7-FF78-4ABB-A396-5E1D46EEEEEC}" srcOrd="4" destOrd="0" presId="urn:microsoft.com/office/officeart/2005/8/layout/default"/>
    <dgm:cxn modelId="{234A48E1-52DC-4C3B-8D1B-797C5BFD0E87}" type="presParOf" srcId="{16442DB2-FA89-4EAB-8409-0BF3CE3551FF}" destId="{1ED8ABFA-9FB5-4E5C-A49A-34C44B231D92}" srcOrd="5" destOrd="0" presId="urn:microsoft.com/office/officeart/2005/8/layout/default"/>
    <dgm:cxn modelId="{784BAD8C-1E51-4622-9A85-0E6FE2718A03}" type="presParOf" srcId="{16442DB2-FA89-4EAB-8409-0BF3CE3551FF}" destId="{8691030C-020C-4987-8B59-66BD187DE3F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BF6CFD-7834-4C2B-ABC8-2305CFAFCB8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350A5A0-5366-47B3-B3B1-C3769C868C5A}">
      <dgm:prSet phldrT="[Text]"/>
      <dgm:spPr/>
      <dgm:t>
        <a:bodyPr/>
        <a:lstStyle/>
        <a:p>
          <a:r>
            <a:rPr lang="en-US" dirty="0" smtClean="0"/>
            <a:t>Infectious: </a:t>
          </a:r>
        </a:p>
        <a:p>
          <a:r>
            <a:rPr lang="en-US" dirty="0" smtClean="0"/>
            <a:t>HIV,  Hepatitis, Syphilis, CJD</a:t>
          </a:r>
          <a:endParaRPr lang="en-US" dirty="0"/>
        </a:p>
      </dgm:t>
    </dgm:pt>
    <dgm:pt modelId="{2397D028-DF8F-4670-A3E7-AEAED0DF5CEA}" type="parTrans" cxnId="{01A1512F-509B-48D3-9079-37D9F38368F6}">
      <dgm:prSet/>
      <dgm:spPr/>
      <dgm:t>
        <a:bodyPr/>
        <a:lstStyle/>
        <a:p>
          <a:endParaRPr lang="en-US"/>
        </a:p>
      </dgm:t>
    </dgm:pt>
    <dgm:pt modelId="{FF37F436-6F96-45E0-B73D-6B0FE1282395}" type="sibTrans" cxnId="{01A1512F-509B-48D3-9079-37D9F38368F6}">
      <dgm:prSet/>
      <dgm:spPr/>
      <dgm:t>
        <a:bodyPr/>
        <a:lstStyle/>
        <a:p>
          <a:endParaRPr lang="en-US"/>
        </a:p>
      </dgm:t>
    </dgm:pt>
    <dgm:pt modelId="{63425931-F777-437C-9E87-648C209F4698}">
      <dgm:prSet phldrT="[Text]"/>
      <dgm:spPr/>
      <dgm:t>
        <a:bodyPr/>
        <a:lstStyle/>
        <a:p>
          <a:r>
            <a:rPr lang="en-US" dirty="0" smtClean="0"/>
            <a:t>CMV</a:t>
          </a:r>
          <a:endParaRPr lang="en-US" dirty="0"/>
        </a:p>
      </dgm:t>
    </dgm:pt>
    <dgm:pt modelId="{A0B84110-8BAD-458F-BAB4-65EC4375DE89}" type="parTrans" cxnId="{C24C91D0-0D7A-4394-BE06-F99B82809472}">
      <dgm:prSet/>
      <dgm:spPr/>
      <dgm:t>
        <a:bodyPr/>
        <a:lstStyle/>
        <a:p>
          <a:endParaRPr lang="en-US"/>
        </a:p>
      </dgm:t>
    </dgm:pt>
    <dgm:pt modelId="{F3D4A7AE-2116-4F69-ACD7-7977B5389FBC}" type="sibTrans" cxnId="{C24C91D0-0D7A-4394-BE06-F99B82809472}">
      <dgm:prSet/>
      <dgm:spPr/>
      <dgm:t>
        <a:bodyPr/>
        <a:lstStyle/>
        <a:p>
          <a:endParaRPr lang="en-US"/>
        </a:p>
      </dgm:t>
    </dgm:pt>
    <dgm:pt modelId="{119ECB04-F39D-4C11-AB88-06A2F9D2DB81}">
      <dgm:prSet phldrT="[Text]"/>
      <dgm:spPr/>
      <dgm:t>
        <a:bodyPr/>
        <a:lstStyle/>
        <a:p>
          <a:r>
            <a:rPr lang="en-US" dirty="0" smtClean="0"/>
            <a:t>Bacterial Sepsis</a:t>
          </a:r>
          <a:endParaRPr lang="en-US" dirty="0"/>
        </a:p>
      </dgm:t>
    </dgm:pt>
    <dgm:pt modelId="{923A8E3F-0719-4C51-BC2D-4BF249EE2474}" type="parTrans" cxnId="{7104542B-2542-4AE0-A67E-2460798109E3}">
      <dgm:prSet/>
      <dgm:spPr/>
      <dgm:t>
        <a:bodyPr/>
        <a:lstStyle/>
        <a:p>
          <a:endParaRPr lang="en-US"/>
        </a:p>
      </dgm:t>
    </dgm:pt>
    <dgm:pt modelId="{5BABA79D-E612-47CA-A9FF-92DDCCAC63BB}" type="sibTrans" cxnId="{7104542B-2542-4AE0-A67E-2460798109E3}">
      <dgm:prSet/>
      <dgm:spPr/>
      <dgm:t>
        <a:bodyPr/>
        <a:lstStyle/>
        <a:p>
          <a:endParaRPr lang="en-US"/>
        </a:p>
      </dgm:t>
    </dgm:pt>
    <dgm:pt modelId="{18BF5BF0-C640-4A17-87C6-51C1CAA21551}">
      <dgm:prSet phldrT="[Text]"/>
      <dgm:spPr/>
      <dgm:t>
        <a:bodyPr/>
        <a:lstStyle/>
        <a:p>
          <a:r>
            <a:rPr lang="en-US" dirty="0" smtClean="0"/>
            <a:t>Transfusion Related Circulatory Overload (TACO)</a:t>
          </a:r>
          <a:endParaRPr lang="en-US" dirty="0"/>
        </a:p>
      </dgm:t>
    </dgm:pt>
    <dgm:pt modelId="{6724B700-BCFC-4AEF-B110-F75125EF1281}" type="parTrans" cxnId="{02B730E7-4EA1-45FD-B529-66840A45A5EE}">
      <dgm:prSet/>
      <dgm:spPr/>
      <dgm:t>
        <a:bodyPr/>
        <a:lstStyle/>
        <a:p>
          <a:endParaRPr lang="en-US"/>
        </a:p>
      </dgm:t>
    </dgm:pt>
    <dgm:pt modelId="{572DC686-76C7-4C12-AF38-90ED586C48E0}" type="sibTrans" cxnId="{02B730E7-4EA1-45FD-B529-66840A45A5EE}">
      <dgm:prSet/>
      <dgm:spPr/>
      <dgm:t>
        <a:bodyPr/>
        <a:lstStyle/>
        <a:p>
          <a:endParaRPr lang="en-US"/>
        </a:p>
      </dgm:t>
    </dgm:pt>
    <dgm:pt modelId="{A39C33D8-4AE3-47ED-B597-0F91C91E05FD}">
      <dgm:prSet phldrT="[Text]"/>
      <dgm:spPr/>
      <dgm:t>
        <a:bodyPr/>
        <a:lstStyle/>
        <a:p>
          <a:r>
            <a:rPr lang="en-US" dirty="0" smtClean="0"/>
            <a:t>Hypothermia</a:t>
          </a:r>
          <a:endParaRPr lang="en-US" dirty="0"/>
        </a:p>
      </dgm:t>
    </dgm:pt>
    <dgm:pt modelId="{335E7DE5-5BAF-4504-810F-41A6FFDECB2C}" type="parTrans" cxnId="{3BD86ADB-9961-42A5-A1C9-4ECD9F51B4EC}">
      <dgm:prSet/>
      <dgm:spPr/>
      <dgm:t>
        <a:bodyPr/>
        <a:lstStyle/>
        <a:p>
          <a:endParaRPr lang="en-US"/>
        </a:p>
      </dgm:t>
    </dgm:pt>
    <dgm:pt modelId="{F8863296-F1D3-46E2-8E07-90F1858BECE4}" type="sibTrans" cxnId="{3BD86ADB-9961-42A5-A1C9-4ECD9F51B4EC}">
      <dgm:prSet/>
      <dgm:spPr/>
      <dgm:t>
        <a:bodyPr/>
        <a:lstStyle/>
        <a:p>
          <a:endParaRPr lang="en-US"/>
        </a:p>
      </dgm:t>
    </dgm:pt>
    <dgm:pt modelId="{FEAA14FF-E044-41B9-909F-FDBE4327E73F}">
      <dgm:prSet phldrT="[Text]"/>
      <dgm:spPr/>
      <dgm:t>
        <a:bodyPr/>
        <a:lstStyle/>
        <a:p>
          <a:r>
            <a:rPr lang="en-US" dirty="0" smtClean="0"/>
            <a:t>Metabolic Complications:</a:t>
          </a:r>
        </a:p>
        <a:p>
          <a:r>
            <a:rPr lang="en-US" dirty="0" smtClean="0"/>
            <a:t> Citrate Toxicity, </a:t>
          </a:r>
        </a:p>
        <a:p>
          <a:r>
            <a:rPr lang="en-US" dirty="0" smtClean="0"/>
            <a:t>Low Ionized CA++, Acidosis/Alkalosis,</a:t>
          </a:r>
        </a:p>
        <a:p>
          <a:r>
            <a:rPr lang="en-US" dirty="0" smtClean="0"/>
            <a:t> +/-K</a:t>
          </a:r>
          <a:endParaRPr lang="en-US" dirty="0"/>
        </a:p>
      </dgm:t>
    </dgm:pt>
    <dgm:pt modelId="{E18BE3C8-192D-4D8F-99D3-66F651891272}" type="parTrans" cxnId="{DDBCD5C9-DD3A-467E-B427-210F70D16E0B}">
      <dgm:prSet/>
      <dgm:spPr/>
      <dgm:t>
        <a:bodyPr/>
        <a:lstStyle/>
        <a:p>
          <a:endParaRPr lang="en-US"/>
        </a:p>
      </dgm:t>
    </dgm:pt>
    <dgm:pt modelId="{73A09C15-6C4E-4BFA-923F-C8D482863245}" type="sibTrans" cxnId="{DDBCD5C9-DD3A-467E-B427-210F70D16E0B}">
      <dgm:prSet/>
      <dgm:spPr/>
      <dgm:t>
        <a:bodyPr/>
        <a:lstStyle/>
        <a:p>
          <a:endParaRPr lang="en-US"/>
        </a:p>
      </dgm:t>
    </dgm:pt>
    <dgm:pt modelId="{3F4374BB-4138-4DB8-8546-64CB8E16A192}" type="pres">
      <dgm:prSet presAssocID="{EBBF6CFD-7834-4C2B-ABC8-2305CFAFCB86}" presName="diagram" presStyleCnt="0">
        <dgm:presLayoutVars>
          <dgm:dir/>
          <dgm:resizeHandles val="exact"/>
        </dgm:presLayoutVars>
      </dgm:prSet>
      <dgm:spPr/>
      <dgm:t>
        <a:bodyPr/>
        <a:lstStyle/>
        <a:p>
          <a:endParaRPr lang="en-US"/>
        </a:p>
      </dgm:t>
    </dgm:pt>
    <dgm:pt modelId="{2A76177D-3E19-444F-91ED-DA7A33A658D0}" type="pres">
      <dgm:prSet presAssocID="{C350A5A0-5366-47B3-B3B1-C3769C868C5A}" presName="node" presStyleLbl="node1" presStyleIdx="0" presStyleCnt="6">
        <dgm:presLayoutVars>
          <dgm:bulletEnabled val="1"/>
        </dgm:presLayoutVars>
      </dgm:prSet>
      <dgm:spPr/>
      <dgm:t>
        <a:bodyPr/>
        <a:lstStyle/>
        <a:p>
          <a:endParaRPr lang="en-US"/>
        </a:p>
      </dgm:t>
    </dgm:pt>
    <dgm:pt modelId="{0411D4E2-E4F6-4F96-B0E5-638B7DE62E1F}" type="pres">
      <dgm:prSet presAssocID="{FF37F436-6F96-45E0-B73D-6B0FE1282395}" presName="sibTrans" presStyleCnt="0"/>
      <dgm:spPr/>
    </dgm:pt>
    <dgm:pt modelId="{6E8A485E-2664-4960-BA73-E7FD2F18B39C}" type="pres">
      <dgm:prSet presAssocID="{63425931-F777-437C-9E87-648C209F4698}" presName="node" presStyleLbl="node1" presStyleIdx="1" presStyleCnt="6">
        <dgm:presLayoutVars>
          <dgm:bulletEnabled val="1"/>
        </dgm:presLayoutVars>
      </dgm:prSet>
      <dgm:spPr/>
      <dgm:t>
        <a:bodyPr/>
        <a:lstStyle/>
        <a:p>
          <a:endParaRPr lang="en-US"/>
        </a:p>
      </dgm:t>
    </dgm:pt>
    <dgm:pt modelId="{FC959A20-3B61-40E1-B237-084362554FB9}" type="pres">
      <dgm:prSet presAssocID="{F3D4A7AE-2116-4F69-ACD7-7977B5389FBC}" presName="sibTrans" presStyleCnt="0"/>
      <dgm:spPr/>
    </dgm:pt>
    <dgm:pt modelId="{E4EEE8C1-6EFF-4CF6-9809-A66175B97294}" type="pres">
      <dgm:prSet presAssocID="{119ECB04-F39D-4C11-AB88-06A2F9D2DB81}" presName="node" presStyleLbl="node1" presStyleIdx="2" presStyleCnt="6">
        <dgm:presLayoutVars>
          <dgm:bulletEnabled val="1"/>
        </dgm:presLayoutVars>
      </dgm:prSet>
      <dgm:spPr/>
      <dgm:t>
        <a:bodyPr/>
        <a:lstStyle/>
        <a:p>
          <a:endParaRPr lang="en-US"/>
        </a:p>
      </dgm:t>
    </dgm:pt>
    <dgm:pt modelId="{40C0D3E1-57C6-4435-AEE9-001880D814F7}" type="pres">
      <dgm:prSet presAssocID="{5BABA79D-E612-47CA-A9FF-92DDCCAC63BB}" presName="sibTrans" presStyleCnt="0"/>
      <dgm:spPr/>
    </dgm:pt>
    <dgm:pt modelId="{D7CC9506-7CE7-4B57-8BA3-DE8B3BEAFB75}" type="pres">
      <dgm:prSet presAssocID="{18BF5BF0-C640-4A17-87C6-51C1CAA21551}" presName="node" presStyleLbl="node1" presStyleIdx="3" presStyleCnt="6">
        <dgm:presLayoutVars>
          <dgm:bulletEnabled val="1"/>
        </dgm:presLayoutVars>
      </dgm:prSet>
      <dgm:spPr/>
      <dgm:t>
        <a:bodyPr/>
        <a:lstStyle/>
        <a:p>
          <a:endParaRPr lang="en-US"/>
        </a:p>
      </dgm:t>
    </dgm:pt>
    <dgm:pt modelId="{6970B729-46A3-447A-B555-40A43C38A337}" type="pres">
      <dgm:prSet presAssocID="{572DC686-76C7-4C12-AF38-90ED586C48E0}" presName="sibTrans" presStyleCnt="0"/>
      <dgm:spPr/>
    </dgm:pt>
    <dgm:pt modelId="{6D5A1D91-DF21-4B86-9A0A-F28E3636C97C}" type="pres">
      <dgm:prSet presAssocID="{A39C33D8-4AE3-47ED-B597-0F91C91E05FD}" presName="node" presStyleLbl="node1" presStyleIdx="4" presStyleCnt="6">
        <dgm:presLayoutVars>
          <dgm:bulletEnabled val="1"/>
        </dgm:presLayoutVars>
      </dgm:prSet>
      <dgm:spPr/>
      <dgm:t>
        <a:bodyPr/>
        <a:lstStyle/>
        <a:p>
          <a:endParaRPr lang="en-US"/>
        </a:p>
      </dgm:t>
    </dgm:pt>
    <dgm:pt modelId="{A7DEF5E4-327C-41FD-A170-015274EE9C59}" type="pres">
      <dgm:prSet presAssocID="{F8863296-F1D3-46E2-8E07-90F1858BECE4}" presName="sibTrans" presStyleCnt="0"/>
      <dgm:spPr/>
    </dgm:pt>
    <dgm:pt modelId="{70F4E24F-1C91-41A7-8C38-57F7EBCD5BBC}" type="pres">
      <dgm:prSet presAssocID="{FEAA14FF-E044-41B9-909F-FDBE4327E73F}" presName="node" presStyleLbl="node1" presStyleIdx="5" presStyleCnt="6">
        <dgm:presLayoutVars>
          <dgm:bulletEnabled val="1"/>
        </dgm:presLayoutVars>
      </dgm:prSet>
      <dgm:spPr/>
      <dgm:t>
        <a:bodyPr/>
        <a:lstStyle/>
        <a:p>
          <a:endParaRPr lang="en-US"/>
        </a:p>
      </dgm:t>
    </dgm:pt>
  </dgm:ptLst>
  <dgm:cxnLst>
    <dgm:cxn modelId="{C24C91D0-0D7A-4394-BE06-F99B82809472}" srcId="{EBBF6CFD-7834-4C2B-ABC8-2305CFAFCB86}" destId="{63425931-F777-437C-9E87-648C209F4698}" srcOrd="1" destOrd="0" parTransId="{A0B84110-8BAD-458F-BAB4-65EC4375DE89}" sibTransId="{F3D4A7AE-2116-4F69-ACD7-7977B5389FBC}"/>
    <dgm:cxn modelId="{01A1512F-509B-48D3-9079-37D9F38368F6}" srcId="{EBBF6CFD-7834-4C2B-ABC8-2305CFAFCB86}" destId="{C350A5A0-5366-47B3-B3B1-C3769C868C5A}" srcOrd="0" destOrd="0" parTransId="{2397D028-DF8F-4670-A3E7-AEAED0DF5CEA}" sibTransId="{FF37F436-6F96-45E0-B73D-6B0FE1282395}"/>
    <dgm:cxn modelId="{DDBCD5C9-DD3A-467E-B427-210F70D16E0B}" srcId="{EBBF6CFD-7834-4C2B-ABC8-2305CFAFCB86}" destId="{FEAA14FF-E044-41B9-909F-FDBE4327E73F}" srcOrd="5" destOrd="0" parTransId="{E18BE3C8-192D-4D8F-99D3-66F651891272}" sibTransId="{73A09C15-6C4E-4BFA-923F-C8D482863245}"/>
    <dgm:cxn modelId="{CF2C0019-F152-4814-A117-7150138BF457}" type="presOf" srcId="{FEAA14FF-E044-41B9-909F-FDBE4327E73F}" destId="{70F4E24F-1C91-41A7-8C38-57F7EBCD5BBC}" srcOrd="0" destOrd="0" presId="urn:microsoft.com/office/officeart/2005/8/layout/default"/>
    <dgm:cxn modelId="{3BD86ADB-9961-42A5-A1C9-4ECD9F51B4EC}" srcId="{EBBF6CFD-7834-4C2B-ABC8-2305CFAFCB86}" destId="{A39C33D8-4AE3-47ED-B597-0F91C91E05FD}" srcOrd="4" destOrd="0" parTransId="{335E7DE5-5BAF-4504-810F-41A6FFDECB2C}" sibTransId="{F8863296-F1D3-46E2-8E07-90F1858BECE4}"/>
    <dgm:cxn modelId="{02F8C119-DF21-4E57-A4CE-BB113FED9AC4}" type="presOf" srcId="{63425931-F777-437C-9E87-648C209F4698}" destId="{6E8A485E-2664-4960-BA73-E7FD2F18B39C}" srcOrd="0" destOrd="0" presId="urn:microsoft.com/office/officeart/2005/8/layout/default"/>
    <dgm:cxn modelId="{7B380637-ABF4-4784-8EEA-28574849B3C7}" type="presOf" srcId="{18BF5BF0-C640-4A17-87C6-51C1CAA21551}" destId="{D7CC9506-7CE7-4B57-8BA3-DE8B3BEAFB75}" srcOrd="0" destOrd="0" presId="urn:microsoft.com/office/officeart/2005/8/layout/default"/>
    <dgm:cxn modelId="{79CE0351-D8D4-4F66-8B93-A00F8DE7A392}" type="presOf" srcId="{119ECB04-F39D-4C11-AB88-06A2F9D2DB81}" destId="{E4EEE8C1-6EFF-4CF6-9809-A66175B97294}" srcOrd="0" destOrd="0" presId="urn:microsoft.com/office/officeart/2005/8/layout/default"/>
    <dgm:cxn modelId="{7104542B-2542-4AE0-A67E-2460798109E3}" srcId="{EBBF6CFD-7834-4C2B-ABC8-2305CFAFCB86}" destId="{119ECB04-F39D-4C11-AB88-06A2F9D2DB81}" srcOrd="2" destOrd="0" parTransId="{923A8E3F-0719-4C51-BC2D-4BF249EE2474}" sibTransId="{5BABA79D-E612-47CA-A9FF-92DDCCAC63BB}"/>
    <dgm:cxn modelId="{02B730E7-4EA1-45FD-B529-66840A45A5EE}" srcId="{EBBF6CFD-7834-4C2B-ABC8-2305CFAFCB86}" destId="{18BF5BF0-C640-4A17-87C6-51C1CAA21551}" srcOrd="3" destOrd="0" parTransId="{6724B700-BCFC-4AEF-B110-F75125EF1281}" sibTransId="{572DC686-76C7-4C12-AF38-90ED586C48E0}"/>
    <dgm:cxn modelId="{E9F284A6-372A-4A21-A86D-5A9BF7EF5DAA}" type="presOf" srcId="{C350A5A0-5366-47B3-B3B1-C3769C868C5A}" destId="{2A76177D-3E19-444F-91ED-DA7A33A658D0}" srcOrd="0" destOrd="0" presId="urn:microsoft.com/office/officeart/2005/8/layout/default"/>
    <dgm:cxn modelId="{D9EE86E7-F0D5-4BFA-9E70-75241FF81B6A}" type="presOf" srcId="{A39C33D8-4AE3-47ED-B597-0F91C91E05FD}" destId="{6D5A1D91-DF21-4B86-9A0A-F28E3636C97C}" srcOrd="0" destOrd="0" presId="urn:microsoft.com/office/officeart/2005/8/layout/default"/>
    <dgm:cxn modelId="{8A5F20B6-CBF6-42DC-BF1E-729D6AFBCC91}" type="presOf" srcId="{EBBF6CFD-7834-4C2B-ABC8-2305CFAFCB86}" destId="{3F4374BB-4138-4DB8-8546-64CB8E16A192}" srcOrd="0" destOrd="0" presId="urn:microsoft.com/office/officeart/2005/8/layout/default"/>
    <dgm:cxn modelId="{35D8B42A-8662-4395-8EAB-3C5B62BFAF43}" type="presParOf" srcId="{3F4374BB-4138-4DB8-8546-64CB8E16A192}" destId="{2A76177D-3E19-444F-91ED-DA7A33A658D0}" srcOrd="0" destOrd="0" presId="urn:microsoft.com/office/officeart/2005/8/layout/default"/>
    <dgm:cxn modelId="{0F46495D-0406-4427-BF15-1F7806079786}" type="presParOf" srcId="{3F4374BB-4138-4DB8-8546-64CB8E16A192}" destId="{0411D4E2-E4F6-4F96-B0E5-638B7DE62E1F}" srcOrd="1" destOrd="0" presId="urn:microsoft.com/office/officeart/2005/8/layout/default"/>
    <dgm:cxn modelId="{F7732F55-2A8A-4128-B46E-DB60CDB30D07}" type="presParOf" srcId="{3F4374BB-4138-4DB8-8546-64CB8E16A192}" destId="{6E8A485E-2664-4960-BA73-E7FD2F18B39C}" srcOrd="2" destOrd="0" presId="urn:microsoft.com/office/officeart/2005/8/layout/default"/>
    <dgm:cxn modelId="{B9A83DCF-F7FC-4A76-A7EE-9BE360B3A106}" type="presParOf" srcId="{3F4374BB-4138-4DB8-8546-64CB8E16A192}" destId="{FC959A20-3B61-40E1-B237-084362554FB9}" srcOrd="3" destOrd="0" presId="urn:microsoft.com/office/officeart/2005/8/layout/default"/>
    <dgm:cxn modelId="{B9EF4B44-D8AA-49A4-8228-5B04BEA92D29}" type="presParOf" srcId="{3F4374BB-4138-4DB8-8546-64CB8E16A192}" destId="{E4EEE8C1-6EFF-4CF6-9809-A66175B97294}" srcOrd="4" destOrd="0" presId="urn:microsoft.com/office/officeart/2005/8/layout/default"/>
    <dgm:cxn modelId="{C7EBDBC7-BA42-4531-A8D4-6615B80D6637}" type="presParOf" srcId="{3F4374BB-4138-4DB8-8546-64CB8E16A192}" destId="{40C0D3E1-57C6-4435-AEE9-001880D814F7}" srcOrd="5" destOrd="0" presId="urn:microsoft.com/office/officeart/2005/8/layout/default"/>
    <dgm:cxn modelId="{DC5A7C12-7DD7-46AC-837F-1886270855DD}" type="presParOf" srcId="{3F4374BB-4138-4DB8-8546-64CB8E16A192}" destId="{D7CC9506-7CE7-4B57-8BA3-DE8B3BEAFB75}" srcOrd="6" destOrd="0" presId="urn:microsoft.com/office/officeart/2005/8/layout/default"/>
    <dgm:cxn modelId="{1B922F30-B837-4BDC-B573-059F877BB3D2}" type="presParOf" srcId="{3F4374BB-4138-4DB8-8546-64CB8E16A192}" destId="{6970B729-46A3-447A-B555-40A43C38A337}" srcOrd="7" destOrd="0" presId="urn:microsoft.com/office/officeart/2005/8/layout/default"/>
    <dgm:cxn modelId="{E7B11913-1F7F-4A64-BBF7-681D35EE9FE1}" type="presParOf" srcId="{3F4374BB-4138-4DB8-8546-64CB8E16A192}" destId="{6D5A1D91-DF21-4B86-9A0A-F28E3636C97C}" srcOrd="8" destOrd="0" presId="urn:microsoft.com/office/officeart/2005/8/layout/default"/>
    <dgm:cxn modelId="{CB1EE40E-AD1E-46DE-80A3-2414A7790D22}" type="presParOf" srcId="{3F4374BB-4138-4DB8-8546-64CB8E16A192}" destId="{A7DEF5E4-327C-41FD-A170-015274EE9C59}" srcOrd="9" destOrd="0" presId="urn:microsoft.com/office/officeart/2005/8/layout/default"/>
    <dgm:cxn modelId="{ABAB5767-960F-4FB7-A5E8-03D7C0E5D885}" type="presParOf" srcId="{3F4374BB-4138-4DB8-8546-64CB8E16A192}" destId="{70F4E24F-1C91-41A7-8C38-57F7EBCD5BB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615B5-3409-456C-86BF-74AF4D9BC6FA}"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E49A9-F2DE-41BD-8C5E-7C6EFDAB65D1}" type="slidenum">
              <a:rPr lang="en-US" smtClean="0"/>
              <a:t>‹#›</a:t>
            </a:fld>
            <a:endParaRPr lang="en-US"/>
          </a:p>
        </p:txBody>
      </p:sp>
    </p:spTree>
    <p:extLst>
      <p:ext uri="{BB962C8B-B14F-4D97-AF65-F5344CB8AC3E}">
        <p14:creationId xmlns:p14="http://schemas.microsoft.com/office/powerpoint/2010/main" val="315817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uptodate.com/contents/transfusion-related-acute-lung-injury-trali/abstract/3,8-11" TargetMode="External"/><Relationship Id="rId3" Type="http://schemas.openxmlformats.org/officeDocument/2006/relationships/hyperlink" Target="http://www.uptodate.com/contents/transfusion-related-acute-lung-injury-trali?detectedLanguage=en&amp;source=search_result&amp;search=hemolytic+transfusion+reaction&amp;selectedTitle=5~150&amp;provider=noProvider#subscribeMessage" TargetMode="External"/><Relationship Id="rId7" Type="http://schemas.openxmlformats.org/officeDocument/2006/relationships/hyperlink" Target="http://www.uptodate.com/contents/transfusion-related-acute-lung-injury-trali/abstract/4-7"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uptodate.com/contents/transfusion-related-acute-lung-injury-trali?detectedLanguage=en&amp;source=search_result&amp;search=hemolytic+transfusion+reaction&amp;selectedTitle=5~150&amp;provider=noProvider#H15" TargetMode="External"/><Relationship Id="rId5" Type="http://schemas.openxmlformats.org/officeDocument/2006/relationships/hyperlink" Target="http://www.uptodate.com/contents/transfusion-related-acute-lung-injury-trali/abstract/3" TargetMode="External"/><Relationship Id="rId10" Type="http://schemas.openxmlformats.org/officeDocument/2006/relationships/hyperlink" Target="http://www.uptodate.com/contents/transfusion-related-acute-lung-injury-trali?detectedLanguage=en&amp;source=search_result&amp;search=hemolytic+transfusion+reaction&amp;selectedTitle=5~150&amp;provider=noProvider#H1588938" TargetMode="External"/><Relationship Id="rId4" Type="http://schemas.openxmlformats.org/officeDocument/2006/relationships/hyperlink" Target="http://www.uptodate.com/contents/transfusion-related-acute-lung-injury-trali/abstract/1,2" TargetMode="External"/><Relationship Id="rId9" Type="http://schemas.openxmlformats.org/officeDocument/2006/relationships/hyperlink" Target="http://www.uptodate.com/contents/transfusion-related-acute-lung-injury-trali/abstract/12,1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ptodate.com/contents/clinical-and-laboratory-aspects-of-platelet-transfusion-therapy/abstract/1"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uptodate.com/contents/procedures-used-for-blood-donor-screening-protection-of-potential-blood-donors-and-recipients?source=see_link&amp;anchor=H17#H17" TargetMode="External"/><Relationship Id="rId5" Type="http://schemas.openxmlformats.org/officeDocument/2006/relationships/hyperlink" Target="http://www.uptodate.com/contents/clinical-and-laboratory-aspects-of-platelet-transfusion-therapy?source=related_link#H382870465" TargetMode="External"/><Relationship Id="rId4" Type="http://schemas.openxmlformats.org/officeDocument/2006/relationships/hyperlink" Target="http://www.uptodate.com/contents/clinical-and-laboratory-aspects-of-platelet-transfusion-therapy/abstract/2"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ptodate.com/contents/immunologic-blood-transfusion-reactions/abstract/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Transfusion of the whole blood or its component such as blood cells or plasma</a:t>
            </a:r>
            <a:endParaRPr lang="en-US" dirty="0"/>
          </a:p>
        </p:txBody>
      </p:sp>
      <p:sp>
        <p:nvSpPr>
          <p:cNvPr id="4" name="Slide Number Placeholder 3"/>
          <p:cNvSpPr>
            <a:spLocks noGrp="1"/>
          </p:cNvSpPr>
          <p:nvPr>
            <p:ph type="sldNum" sz="quarter" idx="10"/>
          </p:nvPr>
        </p:nvSpPr>
        <p:spPr/>
        <p:txBody>
          <a:bodyPr/>
          <a:lstStyle/>
          <a:p>
            <a:fld id="{0FCE49A9-F2DE-41BD-8C5E-7C6EFDAB65D1}" type="slidenum">
              <a:rPr lang="en-US" smtClean="0"/>
              <a:t>4</a:t>
            </a:fld>
            <a:endParaRPr lang="en-US"/>
          </a:p>
        </p:txBody>
      </p:sp>
    </p:spTree>
    <p:extLst>
      <p:ext uri="{BB962C8B-B14F-4D97-AF65-F5344CB8AC3E}">
        <p14:creationId xmlns:p14="http://schemas.microsoft.com/office/powerpoint/2010/main" val="3783428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Most common in pregnant patients, patients who have had previous transfusions,</a:t>
            </a:r>
            <a:r>
              <a:rPr lang="en-US" sz="1200" b="0" i="0" kern="1200" baseline="0" dirty="0" smtClean="0">
                <a:solidFill>
                  <a:schemeClr val="tx1"/>
                </a:solidFill>
                <a:effectLst/>
                <a:latin typeface="+mn-lt"/>
                <a:ea typeface="+mn-ea"/>
                <a:cs typeface="+mn-cs"/>
              </a:rPr>
              <a:t> and patients that receive platelets.  Less common with apheresis platelets than pooled platelets.  Risk is small with components with that don’t contain WBCs (FFP, Cryo, and factor concentrates)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Platelets, more often than red blood cells, are the cause of febrile </a:t>
            </a:r>
            <a:r>
              <a:rPr lang="en-US" sz="1200" b="0" i="0" kern="1200" dirty="0" err="1" smtClean="0">
                <a:solidFill>
                  <a:schemeClr val="tx1"/>
                </a:solidFill>
                <a:effectLst/>
                <a:latin typeface="+mn-lt"/>
                <a:ea typeface="+mn-ea"/>
                <a:cs typeface="+mn-cs"/>
              </a:rPr>
              <a:t>nonhemolytic</a:t>
            </a:r>
            <a:r>
              <a:rPr lang="en-US" sz="1200" b="0" i="0" kern="1200" dirty="0" smtClean="0">
                <a:solidFill>
                  <a:schemeClr val="tx1"/>
                </a:solidFill>
                <a:effectLst/>
                <a:latin typeface="+mn-lt"/>
                <a:ea typeface="+mn-ea"/>
                <a:cs typeface="+mn-cs"/>
              </a:rPr>
              <a:t> transfusion reaction because they are stored at room temperature, which is conducive to leukocyte activation and cytokine accumulation. When caused by red blood cells, febrile </a:t>
            </a:r>
            <a:r>
              <a:rPr lang="en-US" sz="1200" b="0" i="0" kern="1200" dirty="0" err="1" smtClean="0">
                <a:solidFill>
                  <a:schemeClr val="tx1"/>
                </a:solidFill>
                <a:effectLst/>
                <a:latin typeface="+mn-lt"/>
                <a:ea typeface="+mn-ea"/>
                <a:cs typeface="+mn-cs"/>
              </a:rPr>
              <a:t>nonhemolytic</a:t>
            </a:r>
            <a:r>
              <a:rPr lang="en-US" sz="1200" b="0" i="0" kern="1200" dirty="0" smtClean="0">
                <a:solidFill>
                  <a:schemeClr val="tx1"/>
                </a:solidFill>
                <a:effectLst/>
                <a:latin typeface="+mn-lt"/>
                <a:ea typeface="+mn-ea"/>
                <a:cs typeface="+mn-cs"/>
              </a:rPr>
              <a:t> transfusion reactions are usually mediated by recipient antibodies against donor leukocytes; therefore, removing leukocytes from blood products before transfusion can reduce this type of reaction.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Cytokines=intercellular chemical messenger released by white blood cells</a:t>
            </a:r>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28</a:t>
            </a:fld>
            <a:endParaRPr lang="en-US"/>
          </a:p>
        </p:txBody>
      </p:sp>
    </p:spTree>
    <p:extLst>
      <p:ext uri="{BB962C8B-B14F-4D97-AF65-F5344CB8AC3E}">
        <p14:creationId xmlns:p14="http://schemas.microsoft.com/office/powerpoint/2010/main" val="319778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29</a:t>
            </a:fld>
            <a:endParaRPr lang="en-US"/>
          </a:p>
        </p:txBody>
      </p:sp>
    </p:spTree>
    <p:extLst>
      <p:ext uri="{BB962C8B-B14F-4D97-AF65-F5344CB8AC3E}">
        <p14:creationId xmlns:p14="http://schemas.microsoft.com/office/powerpoint/2010/main" val="285070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30</a:t>
            </a:fld>
            <a:endParaRPr lang="en-US"/>
          </a:p>
        </p:txBody>
      </p:sp>
    </p:spTree>
    <p:extLst>
      <p:ext uri="{BB962C8B-B14F-4D97-AF65-F5344CB8AC3E}">
        <p14:creationId xmlns:p14="http://schemas.microsoft.com/office/powerpoint/2010/main" val="173578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fever and hypertension</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31</a:t>
            </a:fld>
            <a:endParaRPr lang="en-US"/>
          </a:p>
        </p:txBody>
      </p:sp>
    </p:spTree>
    <p:extLst>
      <p:ext uri="{BB962C8B-B14F-4D97-AF65-F5344CB8AC3E}">
        <p14:creationId xmlns:p14="http://schemas.microsoft.com/office/powerpoint/2010/main" val="3532956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Various stimuli in blood components, most commonly white blood cell (WBC) </a:t>
            </a:r>
          </a:p>
          <a:p>
            <a:r>
              <a:rPr lang="en-US" sz="1200" b="0" i="0" kern="1200" dirty="0" smtClean="0">
                <a:solidFill>
                  <a:schemeClr val="tx1"/>
                </a:solidFill>
                <a:effectLst/>
                <a:latin typeface="+mn-lt"/>
                <a:ea typeface="+mn-ea"/>
                <a:cs typeface="+mn-cs"/>
              </a:rPr>
              <a:t>antibodies from donors sensitized during pregnancy or prior transfusion or </a:t>
            </a:r>
          </a:p>
          <a:p>
            <a:r>
              <a:rPr lang="en-US" sz="1200" b="0" i="0" kern="1200" dirty="0" smtClean="0">
                <a:solidFill>
                  <a:schemeClr val="tx1"/>
                </a:solidFill>
                <a:effectLst/>
                <a:latin typeface="+mn-lt"/>
                <a:ea typeface="+mn-ea"/>
                <a:cs typeface="+mn-cs"/>
              </a:rPr>
              <a:t>transplantation, or </a:t>
            </a:r>
            <a:r>
              <a:rPr lang="en-US" sz="1200" b="0" i="0" kern="1200" dirty="0" err="1" smtClean="0">
                <a:solidFill>
                  <a:schemeClr val="tx1"/>
                </a:solidFill>
                <a:effectLst/>
                <a:latin typeface="+mn-lt"/>
                <a:ea typeface="+mn-ea"/>
                <a:cs typeface="+mn-cs"/>
              </a:rPr>
              <a:t>proinflammatory</a:t>
            </a:r>
            <a:r>
              <a:rPr lang="en-US" sz="1200" b="0" i="0" kern="1200" dirty="0" smtClean="0">
                <a:solidFill>
                  <a:schemeClr val="tx1"/>
                </a:solidFill>
                <a:effectLst/>
                <a:latin typeface="+mn-lt"/>
                <a:ea typeface="+mn-ea"/>
                <a:cs typeface="+mn-cs"/>
              </a:rPr>
              <a:t> molecules that accumulate in stored blood </a:t>
            </a:r>
          </a:p>
          <a:p>
            <a:r>
              <a:rPr lang="en-US" sz="1200" b="0" i="0" kern="1200" dirty="0" smtClean="0">
                <a:solidFill>
                  <a:schemeClr val="tx1"/>
                </a:solidFill>
                <a:effectLst/>
                <a:latin typeface="+mn-lt"/>
                <a:ea typeface="+mn-ea"/>
                <a:cs typeface="+mn-cs"/>
              </a:rPr>
              <a:t>components, may cause TRALI</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Inflammatory immune response</a:t>
            </a:r>
          </a:p>
          <a:p>
            <a:r>
              <a:rPr lang="en-US" sz="1200" b="0" i="0" kern="1200" dirty="0" smtClean="0">
                <a:solidFill>
                  <a:schemeClr val="tx1"/>
                </a:solidFill>
                <a:effectLst/>
                <a:latin typeface="+mn-lt"/>
                <a:ea typeface="+mn-ea"/>
                <a:cs typeface="+mn-cs"/>
              </a:rPr>
              <a:t>Usually patients are ex-</a:t>
            </a:r>
            <a:r>
              <a:rPr lang="en-US" sz="1200" b="0" i="0" kern="1200" dirty="0" err="1" smtClean="0">
                <a:solidFill>
                  <a:schemeClr val="tx1"/>
                </a:solidFill>
                <a:effectLst/>
                <a:latin typeface="+mn-lt"/>
                <a:ea typeface="+mn-ea"/>
                <a:cs typeface="+mn-cs"/>
              </a:rPr>
              <a:t>tubated</a:t>
            </a:r>
            <a:r>
              <a:rPr lang="en-US" sz="1200" b="0" i="0" kern="1200" dirty="0" smtClean="0">
                <a:solidFill>
                  <a:schemeClr val="tx1"/>
                </a:solidFill>
                <a:effectLst/>
                <a:latin typeface="+mn-lt"/>
                <a:ea typeface="+mn-ea"/>
                <a:cs typeface="+mn-cs"/>
              </a:rPr>
              <a:t> within 48</a:t>
            </a:r>
            <a:r>
              <a:rPr lang="en-US" sz="1200" b="0" i="0" kern="1200" baseline="0" dirty="0" smtClean="0">
                <a:solidFill>
                  <a:schemeClr val="tx1"/>
                </a:solidFill>
                <a:effectLst/>
                <a:latin typeface="+mn-lt"/>
                <a:ea typeface="+mn-ea"/>
                <a:cs typeface="+mn-cs"/>
              </a:rPr>
              <a:t> hours</a:t>
            </a:r>
          </a:p>
          <a:p>
            <a:r>
              <a:rPr lang="en-US" sz="1200" b="0" i="0" kern="1200" baseline="0" dirty="0" smtClean="0">
                <a:solidFill>
                  <a:schemeClr val="tx1"/>
                </a:solidFill>
                <a:effectLst/>
                <a:latin typeface="+mn-lt"/>
                <a:ea typeface="+mn-ea"/>
                <a:cs typeface="+mn-cs"/>
              </a:rPr>
              <a:t>Prevention:</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Transfusion-related acute lung injury (TRALI) is characterized by the acute onset of </a:t>
            </a:r>
          </a:p>
          <a:p>
            <a:r>
              <a:rPr lang="en-US" sz="1200" b="0" i="0" kern="1200" dirty="0" smtClean="0">
                <a:solidFill>
                  <a:schemeClr val="tx1"/>
                </a:solidFill>
                <a:effectLst/>
                <a:latin typeface="+mn-lt"/>
                <a:ea typeface="+mn-ea"/>
                <a:cs typeface="+mn-cs"/>
              </a:rPr>
              <a:t>hypoxemia and </a:t>
            </a:r>
            <a:r>
              <a:rPr lang="en-US" sz="1200" b="0" i="0" kern="1200" dirty="0" err="1" smtClean="0">
                <a:solidFill>
                  <a:schemeClr val="tx1"/>
                </a:solidFill>
                <a:effectLst/>
                <a:latin typeface="+mn-lt"/>
                <a:ea typeface="+mn-ea"/>
                <a:cs typeface="+mn-cs"/>
              </a:rPr>
              <a:t>noncardiogenic</a:t>
            </a:r>
            <a:r>
              <a:rPr lang="en-US" sz="1200" b="0" i="0" kern="1200" dirty="0" smtClean="0">
                <a:solidFill>
                  <a:schemeClr val="tx1"/>
                </a:solidFill>
                <a:effectLst/>
                <a:latin typeface="+mn-lt"/>
                <a:ea typeface="+mn-ea"/>
                <a:cs typeface="+mn-cs"/>
              </a:rPr>
              <a:t> pulmonary edema within 6 hours of a blood or blood </a:t>
            </a:r>
          </a:p>
          <a:p>
            <a:r>
              <a:rPr lang="en-US" sz="1200" b="0" i="0" kern="1200" dirty="0" smtClean="0">
                <a:solidFill>
                  <a:schemeClr val="tx1"/>
                </a:solidFill>
                <a:effectLst/>
                <a:latin typeface="+mn-lt"/>
                <a:ea typeface="+mn-ea"/>
                <a:cs typeface="+mn-cs"/>
              </a:rPr>
              <a:t>component transfusion in the absence of other causes of acute lung injury or circulatory </a:t>
            </a:r>
          </a:p>
          <a:p>
            <a:r>
              <a:rPr lang="en-US" sz="1200" b="0" i="0" kern="1200" dirty="0" smtClean="0">
                <a:solidFill>
                  <a:schemeClr val="tx1"/>
                </a:solidFill>
                <a:effectLst/>
                <a:latin typeface="+mn-lt"/>
                <a:ea typeface="+mn-ea"/>
                <a:cs typeface="+mn-cs"/>
              </a:rPr>
              <a:t>overload. Various stimuli in blood components, most commonly white blood cell (WBC) </a:t>
            </a:r>
          </a:p>
          <a:p>
            <a:r>
              <a:rPr lang="en-US" sz="1200" b="0" i="0" kern="1200" dirty="0" smtClean="0">
                <a:solidFill>
                  <a:schemeClr val="tx1"/>
                </a:solidFill>
                <a:effectLst/>
                <a:latin typeface="+mn-lt"/>
                <a:ea typeface="+mn-ea"/>
                <a:cs typeface="+mn-cs"/>
              </a:rPr>
              <a:t>antibodies from donors sensitized during pregnancy or prior transfusion or </a:t>
            </a:r>
          </a:p>
          <a:p>
            <a:r>
              <a:rPr lang="en-US" sz="1200" b="0" i="0" kern="1200" dirty="0" smtClean="0">
                <a:solidFill>
                  <a:schemeClr val="tx1"/>
                </a:solidFill>
                <a:effectLst/>
                <a:latin typeface="+mn-lt"/>
                <a:ea typeface="+mn-ea"/>
                <a:cs typeface="+mn-cs"/>
              </a:rPr>
              <a:t>transplantation, or </a:t>
            </a:r>
            <a:r>
              <a:rPr lang="en-US" sz="1200" b="0" i="0" kern="1200" dirty="0" err="1" smtClean="0">
                <a:solidFill>
                  <a:schemeClr val="tx1"/>
                </a:solidFill>
                <a:effectLst/>
                <a:latin typeface="+mn-lt"/>
                <a:ea typeface="+mn-ea"/>
                <a:cs typeface="+mn-cs"/>
              </a:rPr>
              <a:t>proinflammatory</a:t>
            </a:r>
            <a:r>
              <a:rPr lang="en-US" sz="1200" b="0" i="0" kern="1200" dirty="0" smtClean="0">
                <a:solidFill>
                  <a:schemeClr val="tx1"/>
                </a:solidFill>
                <a:effectLst/>
                <a:latin typeface="+mn-lt"/>
                <a:ea typeface="+mn-ea"/>
                <a:cs typeface="+mn-cs"/>
              </a:rPr>
              <a:t> molecules that accumulate in stored blood </a:t>
            </a:r>
          </a:p>
          <a:p>
            <a:r>
              <a:rPr lang="en-US" sz="1200" b="0" i="0" kern="1200" dirty="0" smtClean="0">
                <a:solidFill>
                  <a:schemeClr val="tx1"/>
                </a:solidFill>
                <a:effectLst/>
                <a:latin typeface="+mn-lt"/>
                <a:ea typeface="+mn-ea"/>
                <a:cs typeface="+mn-cs"/>
              </a:rPr>
              <a:t>components, may cause TRALI. These mechanisms may not be mutually exclusive and </a:t>
            </a:r>
          </a:p>
          <a:p>
            <a:r>
              <a:rPr lang="en-US" sz="1200" b="0" i="0" kern="1200" dirty="0" smtClean="0">
                <a:solidFill>
                  <a:schemeClr val="tx1"/>
                </a:solidFill>
                <a:effectLst/>
                <a:latin typeface="+mn-lt"/>
                <a:ea typeface="+mn-ea"/>
                <a:cs typeface="+mn-cs"/>
              </a:rPr>
              <a:t>may act synergistically with underlying patient factors to lead to a final common pathway </a:t>
            </a:r>
          </a:p>
          <a:p>
            <a:r>
              <a:rPr lang="en-US" sz="1200" b="0" i="0" kern="1200" dirty="0" smtClean="0">
                <a:solidFill>
                  <a:schemeClr val="tx1"/>
                </a:solidFill>
                <a:effectLst/>
                <a:latin typeface="+mn-lt"/>
                <a:ea typeface="+mn-ea"/>
                <a:cs typeface="+mn-cs"/>
              </a:rPr>
              <a:t>of acute lung injury. These stimuli may trigger an inflammatory response, granulocyte </a:t>
            </a:r>
          </a:p>
          <a:p>
            <a:r>
              <a:rPr lang="en-US" sz="1200" b="0" i="0" kern="1200" dirty="0" smtClean="0">
                <a:solidFill>
                  <a:schemeClr val="tx1"/>
                </a:solidFill>
                <a:effectLst/>
                <a:latin typeface="+mn-lt"/>
                <a:ea typeface="+mn-ea"/>
                <a:cs typeface="+mn-cs"/>
              </a:rPr>
              <a:t>activation and degranulation, and injury to the alveolar capillary membrane, and the </a:t>
            </a:r>
          </a:p>
          <a:p>
            <a:r>
              <a:rPr lang="en-US" sz="1200" b="0" i="0" kern="1200" dirty="0" smtClean="0">
                <a:solidFill>
                  <a:schemeClr val="tx1"/>
                </a:solidFill>
                <a:effectLst/>
                <a:latin typeface="+mn-lt"/>
                <a:ea typeface="+mn-ea"/>
                <a:cs typeface="+mn-cs"/>
              </a:rPr>
              <a:t>development of permeability pulmonary edema. Although most TRALI cases are Circular of Information for the Use of Human Blood and Blood Components 5 associated with donor </a:t>
            </a:r>
            <a:r>
              <a:rPr lang="en-US" sz="1200" b="0" i="0" kern="1200" dirty="0" err="1" smtClean="0">
                <a:solidFill>
                  <a:schemeClr val="tx1"/>
                </a:solidFill>
                <a:effectLst/>
                <a:latin typeface="+mn-lt"/>
                <a:ea typeface="+mn-ea"/>
                <a:cs typeface="+mn-cs"/>
              </a:rPr>
              <a:t>antileukocyte</a:t>
            </a:r>
            <a:r>
              <a:rPr lang="en-US" sz="1200" b="0" i="0" kern="1200" dirty="0" smtClean="0">
                <a:solidFill>
                  <a:schemeClr val="tx1"/>
                </a:solidFill>
                <a:effectLst/>
                <a:latin typeface="+mn-lt"/>
                <a:ea typeface="+mn-ea"/>
                <a:cs typeface="+mn-cs"/>
              </a:rPr>
              <a:t> antibodies, rare cases have implicated recipient </a:t>
            </a:r>
          </a:p>
          <a:p>
            <a:r>
              <a:rPr lang="en-US" sz="1200" b="0" i="0" kern="1200" dirty="0" err="1" smtClean="0">
                <a:solidFill>
                  <a:schemeClr val="tx1"/>
                </a:solidFill>
                <a:effectLst/>
                <a:latin typeface="+mn-lt"/>
                <a:ea typeface="+mn-ea"/>
                <a:cs typeface="+mn-cs"/>
              </a:rPr>
              <a:t>antileukocyte</a:t>
            </a:r>
            <a:r>
              <a:rPr lang="en-US" sz="1200" b="0" i="0" kern="1200" dirty="0" smtClean="0">
                <a:solidFill>
                  <a:schemeClr val="tx1"/>
                </a:solidFill>
                <a:effectLst/>
                <a:latin typeface="+mn-lt"/>
                <a:ea typeface="+mn-ea"/>
                <a:cs typeface="+mn-cs"/>
              </a:rPr>
              <a:t> antibodies that reacted with donor leukocytes. Widespread </a:t>
            </a:r>
            <a:r>
              <a:rPr lang="en-US" sz="1200" b="0" i="0" kern="1200" dirty="0" err="1" smtClean="0">
                <a:solidFill>
                  <a:schemeClr val="tx1"/>
                </a:solidFill>
                <a:effectLst/>
                <a:latin typeface="+mn-lt"/>
                <a:ea typeface="+mn-ea"/>
                <a:cs typeface="+mn-cs"/>
              </a:rPr>
              <a:t>leukoreduction</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of blood components has likely mitigated this latter risk. Laboratory testing of blood </a:t>
            </a:r>
          </a:p>
          <a:p>
            <a:r>
              <a:rPr lang="en-US" sz="1200" b="0" i="0" kern="1200" dirty="0" smtClean="0">
                <a:solidFill>
                  <a:schemeClr val="tx1"/>
                </a:solidFill>
                <a:effectLst/>
                <a:latin typeface="+mn-lt"/>
                <a:ea typeface="+mn-ea"/>
                <a:cs typeface="+mn-cs"/>
              </a:rPr>
              <a:t>donors for </a:t>
            </a:r>
            <a:r>
              <a:rPr lang="en-US" sz="1200" b="0" i="0" kern="1200" dirty="0" err="1" smtClean="0">
                <a:solidFill>
                  <a:schemeClr val="tx1"/>
                </a:solidFill>
                <a:effectLst/>
                <a:latin typeface="+mn-lt"/>
                <a:ea typeface="+mn-ea"/>
                <a:cs typeface="+mn-cs"/>
              </a:rPr>
              <a:t>antileukocyte</a:t>
            </a:r>
            <a:r>
              <a:rPr lang="en-US" sz="1200" b="0" i="0" kern="1200" dirty="0" smtClean="0">
                <a:solidFill>
                  <a:schemeClr val="tx1"/>
                </a:solidFill>
                <a:effectLst/>
                <a:latin typeface="+mn-lt"/>
                <a:ea typeface="+mn-ea"/>
                <a:cs typeface="+mn-cs"/>
              </a:rPr>
              <a:t> antibodies or blood components for biologic mediators does not </a:t>
            </a:r>
          </a:p>
          <a:p>
            <a:r>
              <a:rPr lang="en-US" sz="1200" b="0" i="0" kern="1200" dirty="0" smtClean="0">
                <a:solidFill>
                  <a:schemeClr val="tx1"/>
                </a:solidFill>
                <a:effectLst/>
                <a:latin typeface="+mn-lt"/>
                <a:ea typeface="+mn-ea"/>
                <a:cs typeface="+mn-cs"/>
              </a:rPr>
              <a:t>alter management of this reaction, which is diagnosed on clinical and radiographic </a:t>
            </a:r>
          </a:p>
          <a:p>
            <a:r>
              <a:rPr lang="en-US" sz="1200" b="0" i="0" kern="1200" dirty="0" smtClean="0">
                <a:solidFill>
                  <a:schemeClr val="tx1"/>
                </a:solidFill>
                <a:effectLst/>
                <a:latin typeface="+mn-lt"/>
                <a:ea typeface="+mn-ea"/>
                <a:cs typeface="+mn-cs"/>
              </a:rPr>
              <a:t>findings. Treatment of TRALI involves aggressive respiratory support, and often </a:t>
            </a:r>
          </a:p>
          <a:p>
            <a:r>
              <a:rPr lang="en-US" sz="1200" b="0" i="0" kern="1200" dirty="0" smtClean="0">
                <a:solidFill>
                  <a:schemeClr val="tx1"/>
                </a:solidFill>
                <a:effectLst/>
                <a:latin typeface="+mn-lt"/>
                <a:ea typeface="+mn-ea"/>
                <a:cs typeface="+mn-cs"/>
              </a:rPr>
              <a:t>mechanical ventilation. The preferential use of plasma collected from male donors has </a:t>
            </a:r>
          </a:p>
          <a:p>
            <a:r>
              <a:rPr lang="en-US" sz="1200" b="0" i="0" kern="1200" dirty="0" smtClean="0">
                <a:solidFill>
                  <a:schemeClr val="tx1"/>
                </a:solidFill>
                <a:effectLst/>
                <a:latin typeface="+mn-lt"/>
                <a:ea typeface="+mn-ea"/>
                <a:cs typeface="+mn-cs"/>
              </a:rPr>
              <a:t>been associated with a significant reduction in the number of reported TRALI cases and </a:t>
            </a:r>
          </a:p>
          <a:p>
            <a:r>
              <a:rPr lang="en-US" sz="1200" b="0" i="0" kern="1200" dirty="0" smtClean="0">
                <a:solidFill>
                  <a:schemeClr val="tx1"/>
                </a:solidFill>
                <a:effectLst/>
                <a:latin typeface="+mn-lt"/>
                <a:ea typeface="+mn-ea"/>
                <a:cs typeface="+mn-cs"/>
              </a:rPr>
              <a:t>associated fatalities. Transfusion services should immediately report suspected TRALI to </a:t>
            </a:r>
          </a:p>
          <a:p>
            <a:r>
              <a:rPr lang="en-US" sz="1200" b="0" i="0" kern="1200" dirty="0" smtClean="0">
                <a:solidFill>
                  <a:schemeClr val="tx1"/>
                </a:solidFill>
                <a:effectLst/>
                <a:latin typeface="+mn-lt"/>
                <a:ea typeface="+mn-ea"/>
                <a:cs typeface="+mn-cs"/>
              </a:rPr>
              <a:t>the blood collection facility to facilitate the retrieval of other components associated with </a:t>
            </a:r>
          </a:p>
          <a:p>
            <a:r>
              <a:rPr lang="en-US" sz="1200" b="0" i="0" kern="1200" dirty="0" smtClean="0">
                <a:solidFill>
                  <a:schemeClr val="tx1"/>
                </a:solidFill>
                <a:effectLst/>
                <a:latin typeface="+mn-lt"/>
                <a:ea typeface="+mn-ea"/>
                <a:cs typeface="+mn-cs"/>
              </a:rPr>
              <a:t>the involved donation(s) or prior donations. (AABB)</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Transfusion-related acute lung injury (TRALI) is a rare but potentially fatal complication of blood product transfusion. TRALI has been defined by both a National Heart, Lung, and Blood Institute (NHLBI) working group as well as a Canadian Consensus Conference, as new acute lung injury (ALI)/acute respiratory distress syndrome (ARDS) occurring during or within six hours after blood product administration (</a:t>
            </a:r>
            <a:r>
              <a:rPr lang="en-US" sz="1200" b="0" i="0" u="sng" kern="1200" dirty="0" smtClean="0">
                <a:solidFill>
                  <a:schemeClr val="tx1"/>
                </a:solidFill>
                <a:effectLst/>
                <a:latin typeface="+mn-lt"/>
                <a:ea typeface="+mn-ea"/>
                <a:cs typeface="+mn-cs"/>
                <a:hlinkClick r:id="rId3"/>
              </a:rPr>
              <a:t>table 1</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4"/>
              </a:rPr>
              <a:t>1,2</a:t>
            </a:r>
            <a:r>
              <a:rPr lang="en-US" sz="1200" b="0" i="0" kern="1200" dirty="0" smtClean="0">
                <a:solidFill>
                  <a:schemeClr val="tx1"/>
                </a:solidFill>
                <a:effectLst/>
                <a:latin typeface="+mn-lt"/>
                <a:ea typeface="+mn-ea"/>
                <a:cs typeface="+mn-cs"/>
              </a:rPr>
              <a:t>]. When a clear temporal relationship to an alternative risk factor for ALI/ARDS coexists, a formal diagnosis of TRALI cannot be made. In these circumstances, the diagnostic terminology to be used is “possible TRALI.” Prior to the institution of TRALI risk mitigation strategies, plasma components and apheresis platelet concentrates conferred the highest risk of TRALI per component. Currently, due to transfusion of a much larger number of red cell units compared with plasma and platelets, the largest number of TRALI-related deaths in the United States and other developed countries occur with red blood cell transfusion [</a:t>
            </a:r>
            <a:r>
              <a:rPr lang="en-US" sz="1200" b="0" i="0" u="sng" kern="1200" dirty="0" smtClean="0">
                <a:solidFill>
                  <a:schemeClr val="tx1"/>
                </a:solidFill>
                <a:effectLst/>
                <a:latin typeface="+mn-lt"/>
                <a:ea typeface="+mn-ea"/>
                <a:cs typeface="+mn-cs"/>
                <a:hlinkClick r:id="rId5"/>
              </a:rPr>
              <a:t>3</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hlinkClick r:id="rId6"/>
              </a:rPr>
              <a:t>'Prevention'</a:t>
            </a:r>
            <a:r>
              <a:rPr lang="en-US" sz="1200" b="0" i="0" kern="1200" dirty="0" smtClean="0">
                <a:solidFill>
                  <a:schemeClr val="tx1"/>
                </a:solidFill>
                <a:effectLst/>
                <a:latin typeface="+mn-lt"/>
                <a:ea typeface="+mn-ea"/>
                <a:cs typeface="+mn-cs"/>
              </a:rPr>
              <a:t> below.) Historical estimates suggest that TRALI occurs at a rate of approximately 0.04 to 0.1 percent of transfused patients or in approximately 1 in 5000 transfused blood components [</a:t>
            </a:r>
            <a:r>
              <a:rPr lang="en-US" sz="1200" b="0" i="0" u="sng" kern="1200" dirty="0" smtClean="0">
                <a:solidFill>
                  <a:schemeClr val="tx1"/>
                </a:solidFill>
                <a:effectLst/>
                <a:latin typeface="+mn-lt"/>
                <a:ea typeface="+mn-ea"/>
                <a:cs typeface="+mn-cs"/>
                <a:hlinkClick r:id="rId7"/>
              </a:rPr>
              <a:t>4-7</a:t>
            </a:r>
            <a:r>
              <a:rPr lang="en-US" sz="1200" b="0" i="0" kern="1200" dirty="0" smtClean="0">
                <a:solidFill>
                  <a:schemeClr val="tx1"/>
                </a:solidFill>
                <a:effectLst/>
                <a:latin typeface="+mn-lt"/>
                <a:ea typeface="+mn-ea"/>
                <a:cs typeface="+mn-cs"/>
              </a:rPr>
              <a:t>]. However, the true incidence of TRALI is not known, largely due to poor syndrome recognition, the reliance on passive reporting rather than active surveillance strategies, and the inclusion of cases that did not meet the NHLBI or Canadian Consensus Conference definitions of TRALI in some reports [</a:t>
            </a:r>
            <a:r>
              <a:rPr lang="en-US" sz="1200" b="0" i="0" u="sng" kern="1200" dirty="0" smtClean="0">
                <a:solidFill>
                  <a:schemeClr val="tx1"/>
                </a:solidFill>
                <a:effectLst/>
                <a:latin typeface="+mn-lt"/>
                <a:ea typeface="+mn-ea"/>
                <a:cs typeface="+mn-cs"/>
                <a:hlinkClick r:id="rId8"/>
              </a:rPr>
              <a:t>3,8-11</a:t>
            </a:r>
            <a:r>
              <a:rPr lang="en-US" sz="1200" b="0" i="0" kern="1200" dirty="0" smtClean="0">
                <a:solidFill>
                  <a:schemeClr val="tx1"/>
                </a:solidFill>
                <a:effectLst/>
                <a:latin typeface="+mn-lt"/>
                <a:ea typeface="+mn-ea"/>
                <a:cs typeface="+mn-cs"/>
              </a:rPr>
              <a:t>]. Additionally, due to the contribution of specific recipient risk factors, TRALI incidence is also likely to depend on the population of interest. As an example, estimates suggest that the rate of TRALI in critically ill populations may reach 5 to 8 percent [</a:t>
            </a:r>
            <a:r>
              <a:rPr lang="en-US" sz="1200" b="0" i="0" u="sng" kern="1200" dirty="0" smtClean="0">
                <a:solidFill>
                  <a:schemeClr val="tx1"/>
                </a:solidFill>
                <a:effectLst/>
                <a:latin typeface="+mn-lt"/>
                <a:ea typeface="+mn-ea"/>
                <a:cs typeface="+mn-cs"/>
                <a:hlinkClick r:id="rId9"/>
              </a:rPr>
              <a:t>12,13</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hlinkClick r:id="rId10"/>
              </a:rPr>
              <a:t>'Recipient risk factors'</a:t>
            </a:r>
            <a:r>
              <a:rPr lang="en-US" sz="1200" b="0" i="0" kern="1200" dirty="0" smtClean="0">
                <a:solidFill>
                  <a:schemeClr val="tx1"/>
                </a:solidFill>
                <a:effectLst/>
                <a:latin typeface="+mn-lt"/>
                <a:ea typeface="+mn-ea"/>
                <a:cs typeface="+mn-cs"/>
              </a:rPr>
              <a:t> below.</a:t>
            </a:r>
            <a:endParaRPr lang="en-US" sz="1200" b="0" i="0" u="none" strike="noStrike"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Uptodate</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32</a:t>
            </a:fld>
            <a:endParaRPr lang="en-US"/>
          </a:p>
        </p:txBody>
      </p:sp>
    </p:spTree>
    <p:extLst>
      <p:ext uri="{BB962C8B-B14F-4D97-AF65-F5344CB8AC3E}">
        <p14:creationId xmlns:p14="http://schemas.microsoft.com/office/powerpoint/2010/main" val="2344923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Delayed hemolytic reactions occur in previously red-cell-</a:t>
            </a:r>
            <a:r>
              <a:rPr lang="en-US" dirty="0" err="1" smtClean="0"/>
              <a:t>alloimmunized</a:t>
            </a:r>
            <a:r>
              <a:rPr lang="en-US" dirty="0" smtClean="0"/>
              <a:t> patients in </a:t>
            </a:r>
          </a:p>
          <a:p>
            <a:r>
              <a:rPr lang="en-US" dirty="0" smtClean="0"/>
              <a:t>whom antigens on transfused red cells provoke anamnestic production of antibody. The </a:t>
            </a:r>
          </a:p>
          <a:p>
            <a:r>
              <a:rPr lang="en-US" dirty="0" smtClean="0"/>
              <a:t>anamnestic response reaches a significant circulating level while the transfused cells are </a:t>
            </a:r>
          </a:p>
          <a:p>
            <a:r>
              <a:rPr lang="en-US" dirty="0" smtClean="0"/>
              <a:t>still present in the circulation; the usual time frame is 2 to 14 days after transfusion. Signs </a:t>
            </a:r>
          </a:p>
          <a:p>
            <a:r>
              <a:rPr lang="en-US" dirty="0" smtClean="0"/>
              <a:t>may include unexplained fever, development of a positive DAT, and unexplained </a:t>
            </a:r>
          </a:p>
          <a:p>
            <a:r>
              <a:rPr lang="en-US" dirty="0" smtClean="0"/>
              <a:t>decrease in hemoglobin/hematocrit. (AABB)</a:t>
            </a:r>
          </a:p>
          <a:p>
            <a:endParaRPr lang="en-US" dirty="0" smtClean="0"/>
          </a:p>
          <a:p>
            <a:r>
              <a:rPr lang="en-US" dirty="0" err="1" smtClean="0"/>
              <a:t>Posttransfusion</a:t>
            </a:r>
            <a:r>
              <a:rPr lang="en-US" dirty="0" smtClean="0"/>
              <a:t> purpura (PTP) is a rare syndrome characterized by the development of </a:t>
            </a:r>
          </a:p>
          <a:p>
            <a:r>
              <a:rPr lang="en-US" dirty="0" smtClean="0"/>
              <a:t>dramatic, sudden, and self-limited thrombocytopenia, typically 7 to 10 days after a blood </a:t>
            </a:r>
          </a:p>
          <a:p>
            <a:r>
              <a:rPr lang="en-US" dirty="0" smtClean="0"/>
              <a:t>transfusion, in a patient with a history of sensitization by either pregnancy or transfusion</a:t>
            </a:r>
          </a:p>
          <a:p>
            <a:endParaRPr lang="en-US" dirty="0" smtClean="0"/>
          </a:p>
          <a:p>
            <a:r>
              <a:rPr lang="en-US" dirty="0" smtClean="0"/>
              <a:t>Alloimmunization to antigens of red cells, white cells, platelets, or plasma proteins may </a:t>
            </a:r>
          </a:p>
          <a:p>
            <a:r>
              <a:rPr lang="en-US" dirty="0" smtClean="0"/>
              <a:t>occur unpredictably after transfusion. Blood components may contain certain immunizing </a:t>
            </a:r>
          </a:p>
          <a:p>
            <a:r>
              <a:rPr lang="en-US" dirty="0" smtClean="0"/>
              <a:t>substances other than those indicated on the label. For example, platelet components may </a:t>
            </a:r>
          </a:p>
          <a:p>
            <a:r>
              <a:rPr lang="en-US" dirty="0" smtClean="0"/>
              <a:t>also contain red cells and white cells. Primary immunization does not become apparent </a:t>
            </a:r>
          </a:p>
          <a:p>
            <a:r>
              <a:rPr lang="en-US" dirty="0" smtClean="0"/>
              <a:t>until days or weeks after the immunizing event, and does not usually cause symptoms or </a:t>
            </a:r>
          </a:p>
          <a:p>
            <a:r>
              <a:rPr lang="en-US" dirty="0" smtClean="0"/>
              <a:t>physiologic changes.</a:t>
            </a:r>
          </a:p>
          <a:p>
            <a:endParaRPr lang="en-US" dirty="0" smtClean="0"/>
          </a:p>
          <a:p>
            <a:r>
              <a:rPr lang="en-US" dirty="0" smtClean="0"/>
              <a:t>Transfusion-associated graft-</a:t>
            </a:r>
            <a:r>
              <a:rPr lang="en-US" dirty="0" err="1" smtClean="0"/>
              <a:t>vs</a:t>
            </a:r>
            <a:r>
              <a:rPr lang="en-US" dirty="0" smtClean="0"/>
              <a:t>-host disease (TA-GVHD) is a rare but extremely </a:t>
            </a:r>
          </a:p>
          <a:p>
            <a:r>
              <a:rPr lang="en-US" dirty="0" smtClean="0"/>
              <a:t>dangerous condition that occurs when viable T lymphocytes in the transfused component </a:t>
            </a:r>
          </a:p>
          <a:p>
            <a:r>
              <a:rPr lang="en-US" dirty="0" smtClean="0"/>
              <a:t>engraft in the recipient and react against recipient tissue antigens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33</a:t>
            </a:fld>
            <a:endParaRPr lang="en-US"/>
          </a:p>
        </p:txBody>
      </p:sp>
    </p:spTree>
    <p:extLst>
      <p:ext uri="{BB962C8B-B14F-4D97-AF65-F5344CB8AC3E}">
        <p14:creationId xmlns:p14="http://schemas.microsoft.com/office/powerpoint/2010/main" val="154311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Citrate “toxicity” reflects a depression of ionized calcium caused by the presence in </a:t>
            </a:r>
          </a:p>
          <a:p>
            <a:r>
              <a:rPr lang="en-US" dirty="0" smtClean="0"/>
              <a:t>the circulation of large quantities of citrate anticoagulant. Because citrate is promptly </a:t>
            </a:r>
          </a:p>
          <a:p>
            <a:r>
              <a:rPr lang="en-US" dirty="0" smtClean="0"/>
              <a:t>metabolized by the liver, this complication is rare.</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34</a:t>
            </a:fld>
            <a:endParaRPr lang="en-US" dirty="0"/>
          </a:p>
        </p:txBody>
      </p:sp>
    </p:spTree>
    <p:extLst>
      <p:ext uri="{BB962C8B-B14F-4D97-AF65-F5344CB8AC3E}">
        <p14:creationId xmlns:p14="http://schemas.microsoft.com/office/powerpoint/2010/main" val="122868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minimize the risk of bacterial growth, the transfusion must be completed within</a:t>
            </a:r>
            <a:r>
              <a:rPr lang="en-US" baseline="0" dirty="0" smtClean="0"/>
              <a:t> 4 hours of removing it from refrigeration.</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35</a:t>
            </a:fld>
            <a:endParaRPr lang="en-US"/>
          </a:p>
        </p:txBody>
      </p:sp>
    </p:spTree>
    <p:extLst>
      <p:ext uri="{BB962C8B-B14F-4D97-AF65-F5344CB8AC3E}">
        <p14:creationId xmlns:p14="http://schemas.microsoft.com/office/powerpoint/2010/main" val="2955884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Invert bag and squeeze,</a:t>
            </a:r>
            <a:r>
              <a:rPr lang="en-US" baseline="0" dirty="0" smtClean="0"/>
              <a:t> check for leaks or missing ports.  Check color, cloudiness, clumps</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36</a:t>
            </a:fld>
            <a:endParaRPr lang="en-US"/>
          </a:p>
        </p:txBody>
      </p:sp>
    </p:spTree>
    <p:extLst>
      <p:ext uri="{BB962C8B-B14F-4D97-AF65-F5344CB8AC3E}">
        <p14:creationId xmlns:p14="http://schemas.microsoft.com/office/powerpoint/2010/main" val="186985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TRANSFUSION REACTION IS SUSPECTED:</a:t>
            </a:r>
          </a:p>
          <a:p>
            <a:pPr marL="342900" indent="-342900">
              <a:buFont typeface="+mj-lt"/>
              <a:buAutoNum type="arabicPeriod"/>
            </a:pPr>
            <a:r>
              <a:rPr lang="en-US" b="1" dirty="0" smtClean="0"/>
              <a:t>Stop the transfusion and notify physician stat</a:t>
            </a:r>
          </a:p>
          <a:p>
            <a:pPr marL="342900" indent="-342900">
              <a:buFont typeface="+mj-lt"/>
              <a:buAutoNum type="arabicPeriod"/>
            </a:pPr>
            <a:r>
              <a:rPr lang="en-US" dirty="0" smtClean="0"/>
              <a:t>Remove transfusion tubing (save) and hang new IV tubing with NS infusion</a:t>
            </a:r>
          </a:p>
          <a:p>
            <a:pPr marL="342900" indent="-342900">
              <a:buFont typeface="+mj-lt"/>
              <a:buAutoNum type="arabicPeriod"/>
            </a:pPr>
            <a:r>
              <a:rPr lang="en-US" dirty="0" smtClean="0"/>
              <a:t>At the bedside, check all labels, forms &amp; patient ID to determine if the correct patient received the intended component</a:t>
            </a:r>
          </a:p>
          <a:p>
            <a:pPr marL="342900" indent="-342900">
              <a:buFont typeface="+mj-lt"/>
              <a:buAutoNum type="arabicPeriod"/>
            </a:pPr>
            <a:r>
              <a:rPr lang="en-US" dirty="0" smtClean="0"/>
              <a:t>Notify the blood bank.  Complete “Transfusion Reaction Report.” Return unit with saline bag and tubing attached &amp; completed “Blood Transfusion Record”</a:t>
            </a:r>
          </a:p>
          <a:p>
            <a:pPr marL="342900" indent="-342900">
              <a:buFont typeface="+mj-lt"/>
              <a:buAutoNum type="arabicPeriod"/>
            </a:pPr>
            <a:r>
              <a:rPr lang="en-US" dirty="0" smtClean="0"/>
              <a:t>Order “Transfusion Reaction” &amp; draw a new clot &amp; lavender tube or one pink topped tube</a:t>
            </a:r>
          </a:p>
          <a:p>
            <a:pPr marL="342900" indent="-342900">
              <a:buFont typeface="+mj-lt"/>
              <a:buAutoNum type="arabicPeriod"/>
            </a:pPr>
            <a:r>
              <a:rPr lang="en-US" dirty="0" smtClean="0"/>
              <a:t>Send first voided urine specimen to lab &amp; again in 5 hours</a:t>
            </a:r>
          </a:p>
          <a:p>
            <a:pPr marL="342900" indent="-342900">
              <a:buFont typeface="+mj-lt"/>
              <a:buAutoNum type="arabicPeriod"/>
            </a:pPr>
            <a:r>
              <a:rPr lang="en-US" dirty="0" smtClean="0"/>
              <a:t>Describe &amp; document patient’s signs &amp; symptoms fully in nurse’s notes</a:t>
            </a:r>
          </a:p>
          <a:p>
            <a:pPr marL="342900" indent="-342900">
              <a:buFont typeface="+mj-lt"/>
              <a:buAutoNum type="arabicPeriod"/>
            </a:pPr>
            <a:r>
              <a:rPr lang="en-US" dirty="0" smtClean="0"/>
              <a:t>Take &amp; record vital signs Q 15 minutes until stable, then Q 2 hours x2, then Q 4 hours x 24 hours.</a:t>
            </a:r>
          </a:p>
          <a:p>
            <a:pPr marL="342900" indent="-342900">
              <a:buFont typeface="+mj-lt"/>
              <a:buAutoNum type="arabicPeriod"/>
            </a:pPr>
            <a:r>
              <a:rPr lang="en-US" dirty="0" smtClean="0"/>
              <a:t>Follow physician’s orders for treatment</a:t>
            </a:r>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37</a:t>
            </a:fld>
            <a:endParaRPr lang="en-US" dirty="0"/>
          </a:p>
        </p:txBody>
      </p:sp>
    </p:spTree>
    <p:extLst>
      <p:ext uri="{BB962C8B-B14F-4D97-AF65-F5344CB8AC3E}">
        <p14:creationId xmlns:p14="http://schemas.microsoft.com/office/powerpoint/2010/main" val="29923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E49A9-F2DE-41BD-8C5E-7C6EFDAB65D1}" type="slidenum">
              <a:rPr lang="en-US" smtClean="0"/>
              <a:t>9</a:t>
            </a:fld>
            <a:endParaRPr lang="en-US"/>
          </a:p>
        </p:txBody>
      </p:sp>
    </p:spTree>
    <p:extLst>
      <p:ext uri="{BB962C8B-B14F-4D97-AF65-F5344CB8AC3E}">
        <p14:creationId xmlns:p14="http://schemas.microsoft.com/office/powerpoint/2010/main" val="2733546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surface antigens found on white blood cells, along with lesser known antigens on red cells and even those found on platelets, are responsible for most </a:t>
            </a:r>
            <a:r>
              <a:rPr lang="en-US" sz="1200" b="0" i="0" kern="1200" dirty="0" err="1" smtClean="0">
                <a:solidFill>
                  <a:schemeClr val="tx1"/>
                </a:solidFill>
                <a:effectLst/>
                <a:latin typeface="+mn-lt"/>
                <a:ea typeface="+mn-ea"/>
                <a:cs typeface="+mn-cs"/>
              </a:rPr>
              <a:t>nonhemolytic</a:t>
            </a:r>
            <a:r>
              <a:rPr lang="en-US" sz="1200" b="0" i="0" kern="1200" dirty="0" smtClean="0">
                <a:solidFill>
                  <a:schemeClr val="tx1"/>
                </a:solidFill>
                <a:effectLst/>
                <a:latin typeface="+mn-lt"/>
                <a:ea typeface="+mn-ea"/>
                <a:cs typeface="+mn-cs"/>
              </a:rPr>
              <a:t> reactions. Sensitivity often develops with multiple transfusions, or in those who are immunocompromised.6 - See more at: http://www.modernmedicine.com/modern-medicine/news/your-guide-safe-transfusions#sthash.W5kCIPh5.dpuf</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38</a:t>
            </a:fld>
            <a:endParaRPr lang="en-US"/>
          </a:p>
        </p:txBody>
      </p:sp>
    </p:spTree>
    <p:extLst>
      <p:ext uri="{BB962C8B-B14F-4D97-AF65-F5344CB8AC3E}">
        <p14:creationId xmlns:p14="http://schemas.microsoft.com/office/powerpoint/2010/main" val="2703654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Coagulopathy</a:t>
            </a:r>
          </a:p>
          <a:p>
            <a:r>
              <a:rPr lang="en-US" dirty="0" smtClean="0"/>
              <a:t> Volume overload</a:t>
            </a:r>
          </a:p>
          <a:p>
            <a:r>
              <a:rPr lang="en-US" dirty="0" smtClean="0"/>
              <a:t> Hypothermia</a:t>
            </a:r>
          </a:p>
          <a:p>
            <a:r>
              <a:rPr lang="en-US" dirty="0" smtClean="0"/>
              <a:t> Hyperkalemia</a:t>
            </a:r>
          </a:p>
          <a:p>
            <a:r>
              <a:rPr lang="en-US" dirty="0" smtClean="0"/>
              <a:t> Metabolic acidosis and hypokalemia (citrate)</a:t>
            </a:r>
          </a:p>
          <a:p>
            <a:r>
              <a:rPr lang="en-US" dirty="0" smtClean="0"/>
              <a:t> Hypo </a:t>
            </a:r>
            <a:r>
              <a:rPr lang="en-US" dirty="0" err="1" smtClean="0"/>
              <a:t>calcemis</a:t>
            </a:r>
            <a:r>
              <a:rPr lang="en-US" dirty="0" smtClean="0"/>
              <a:t> due to citrate toxicity - especially </a:t>
            </a:r>
          </a:p>
          <a:p>
            <a:r>
              <a:rPr lang="en-US" dirty="0" smtClean="0"/>
              <a:t>with hepatic failure, CHF, or other low-output </a:t>
            </a:r>
          </a:p>
          <a:p>
            <a:r>
              <a:rPr lang="en-US" dirty="0" smtClean="0"/>
              <a:t>states</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39</a:t>
            </a:fld>
            <a:endParaRPr lang="en-US"/>
          </a:p>
        </p:txBody>
      </p:sp>
    </p:spTree>
    <p:extLst>
      <p:ext uri="{BB962C8B-B14F-4D97-AF65-F5344CB8AC3E}">
        <p14:creationId xmlns:p14="http://schemas.microsoft.com/office/powerpoint/2010/main" val="3392445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smtClean="0">
                <a:solidFill>
                  <a:schemeClr val="tx1"/>
                </a:solidFill>
                <a:effectLst/>
                <a:latin typeface="+mn-lt"/>
                <a:ea typeface="+mn-ea"/>
                <a:cs typeface="+mn-cs"/>
              </a:rPr>
              <a:t>Citrates in blood products bind with calcium, increasing the risk of extreme hypotension and depressed heart function, so have a supply of calcium chloride on hand to prevent the low levels of ionized calcium that can occur after rapid transfusion.</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40</a:t>
            </a:fld>
            <a:endParaRPr lang="en-US"/>
          </a:p>
        </p:txBody>
      </p:sp>
    </p:spTree>
    <p:extLst>
      <p:ext uri="{BB962C8B-B14F-4D97-AF65-F5344CB8AC3E}">
        <p14:creationId xmlns:p14="http://schemas.microsoft.com/office/powerpoint/2010/main" val="63778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11</a:t>
            </a:fld>
            <a:endParaRPr lang="en-US"/>
          </a:p>
        </p:txBody>
      </p:sp>
    </p:spTree>
    <p:extLst>
      <p:ext uri="{BB962C8B-B14F-4D97-AF65-F5344CB8AC3E}">
        <p14:creationId xmlns:p14="http://schemas.microsoft.com/office/powerpoint/2010/main" val="364963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Indications:</a:t>
            </a:r>
            <a:r>
              <a:rPr lang="en-US" baseline="0" dirty="0" smtClean="0"/>
              <a:t>  To prepare for invasive procedures, treat bleeding &amp; correct clotting factor deficiencies</a:t>
            </a:r>
            <a:endParaRPr lang="en-US" dirty="0" smtClean="0"/>
          </a:p>
          <a:p>
            <a:pPr lvl="0"/>
            <a:endParaRPr lang="en-US" dirty="0" smtClean="0"/>
          </a:p>
          <a:p>
            <a:pPr lvl="0"/>
            <a:r>
              <a:rPr lang="en-US" dirty="0" smtClean="0"/>
              <a:t>Preoperative or bleeding patients who require replacement of multiple plasma coagulation factors (dilutional coagulopathies)</a:t>
            </a:r>
          </a:p>
          <a:p>
            <a:pPr lvl="0"/>
            <a:r>
              <a:rPr lang="en-US" dirty="0" smtClean="0"/>
              <a:t>Patients with massive transfusion who have clinically significant coagulation deficiencies</a:t>
            </a:r>
          </a:p>
          <a:p>
            <a:pPr lvl="0"/>
            <a:r>
              <a:rPr lang="en-US" dirty="0" smtClean="0"/>
              <a:t>Patients on warfarin who are bleeding or need to undergo invasive procedure before Vit K could reduce effect</a:t>
            </a:r>
          </a:p>
          <a:p>
            <a:pPr lvl="0"/>
            <a:r>
              <a:rPr lang="en-US" dirty="0" smtClean="0"/>
              <a:t>Patients with thrombotic </a:t>
            </a:r>
            <a:r>
              <a:rPr lang="en-US" dirty="0" err="1" smtClean="0"/>
              <a:t>thrombocytic</a:t>
            </a:r>
            <a:r>
              <a:rPr lang="en-US" dirty="0" smtClean="0"/>
              <a:t> purpura (TTP)</a:t>
            </a:r>
          </a:p>
          <a:p>
            <a:pPr lvl="0"/>
            <a:r>
              <a:rPr lang="en-US" dirty="0" smtClean="0"/>
              <a:t>Patients with coagulation factor deficiencies for which no specific plasma concentrates are available</a:t>
            </a:r>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12</a:t>
            </a:fld>
            <a:endParaRPr lang="en-US"/>
          </a:p>
        </p:txBody>
      </p:sp>
    </p:spTree>
    <p:extLst>
      <p:ext uri="{BB962C8B-B14F-4D97-AF65-F5344CB8AC3E}">
        <p14:creationId xmlns:p14="http://schemas.microsoft.com/office/powerpoint/2010/main" val="212369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13</a:t>
            </a:fld>
            <a:endParaRPr lang="en-US"/>
          </a:p>
        </p:txBody>
      </p:sp>
    </p:spTree>
    <p:extLst>
      <p:ext uri="{BB962C8B-B14F-4D97-AF65-F5344CB8AC3E}">
        <p14:creationId xmlns:p14="http://schemas.microsoft.com/office/powerpoint/2010/main" val="3372476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Platelets are frequently the culprit. That's because platelets are stored at 68? – 75? F (20? – 24? C), a temperature warm enough to foster bacterial growth.5,9 For this reason, the Blood Banks' standards now require blood banks to check platelets for bacteria before releasing them for transfusion - The color of platelets should be yellow to light strawberry.  There should be no visible clumps.  Platelets should not be transfused in same filter after</a:t>
            </a:r>
            <a:r>
              <a:rPr lang="en-US" sz="1200" b="0" i="0" kern="1200" baseline="0" dirty="0" smtClean="0">
                <a:solidFill>
                  <a:schemeClr val="tx1"/>
                </a:solidFill>
                <a:effectLst/>
                <a:latin typeface="+mn-lt"/>
                <a:ea typeface="+mn-ea"/>
                <a:cs typeface="+mn-cs"/>
              </a:rPr>
              <a:t> RBCs transfusion.  Platelets can become trapped in the red blood cell debris left in filter. </a:t>
            </a:r>
            <a:r>
              <a:rPr lang="en-US" sz="1200" b="0" i="0" kern="1200" baseline="0" dirty="0" err="1" smtClean="0">
                <a:solidFill>
                  <a:schemeClr val="tx1"/>
                </a:solidFill>
                <a:effectLst/>
                <a:latin typeface="+mn-lt"/>
                <a:ea typeface="+mn-ea"/>
                <a:cs typeface="+mn-cs"/>
              </a:rPr>
              <a:t>Microaggregate</a:t>
            </a:r>
            <a:r>
              <a:rPr lang="en-US" sz="1200" b="0" i="0" kern="1200" baseline="0" dirty="0" smtClean="0">
                <a:solidFill>
                  <a:schemeClr val="tx1"/>
                </a:solidFill>
                <a:effectLst/>
                <a:latin typeface="+mn-lt"/>
                <a:ea typeface="+mn-ea"/>
                <a:cs typeface="+mn-cs"/>
              </a:rPr>
              <a:t> filters can filter out platelets, making the transfusion ineffective. </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Pooled platelets </a:t>
            </a:r>
            <a:r>
              <a:rPr lang="en-US" sz="1200" b="0" i="0" kern="1200" dirty="0" smtClean="0">
                <a:solidFill>
                  <a:schemeClr val="tx1"/>
                </a:solidFill>
                <a:effectLst/>
                <a:latin typeface="+mn-lt"/>
                <a:ea typeface="+mn-ea"/>
                <a:cs typeface="+mn-cs"/>
              </a:rPr>
              <a:t>— A single unit of platelets can be isolated from every unit of donated blood, by centrifuging the blood within the closed collection system to separate the platelets from the red blood cells (RBC). The number of platelets per unit varies according to the platelet count of the donor; a yield of 7 x 10</a:t>
            </a:r>
            <a:r>
              <a:rPr lang="en-US" sz="1200" b="0" i="0" kern="1200" baseline="30000" dirty="0" smtClean="0">
                <a:solidFill>
                  <a:schemeClr val="tx1"/>
                </a:solidFill>
                <a:effectLst/>
                <a:latin typeface="+mn-lt"/>
                <a:ea typeface="+mn-ea"/>
                <a:cs typeface="+mn-cs"/>
              </a:rPr>
              <a:t>10</a:t>
            </a:r>
            <a:r>
              <a:rPr lang="en-US" sz="1200" b="0" i="0" kern="1200" dirty="0" smtClean="0">
                <a:solidFill>
                  <a:schemeClr val="tx1"/>
                </a:solidFill>
                <a:effectLst/>
                <a:latin typeface="+mn-lt"/>
                <a:ea typeface="+mn-ea"/>
                <a:cs typeface="+mn-cs"/>
              </a:rPr>
              <a:t> platelets is typical [</a:t>
            </a:r>
            <a:r>
              <a:rPr lang="en-US" sz="1200" b="0" i="0" u="sng" kern="12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 Since this number is inadequate to raise the platelet count in an adult recipient, four to six units are pooled to allow transfusion of 3 to 4 x 10</a:t>
            </a:r>
            <a:r>
              <a:rPr lang="en-US" sz="1200" b="0" i="0" kern="1200" baseline="30000" dirty="0" smtClean="0">
                <a:solidFill>
                  <a:schemeClr val="tx1"/>
                </a:solidFill>
                <a:effectLst/>
                <a:latin typeface="+mn-lt"/>
                <a:ea typeface="+mn-ea"/>
                <a:cs typeface="+mn-cs"/>
              </a:rPr>
              <a:t>11</a:t>
            </a:r>
            <a:r>
              <a:rPr lang="en-US" sz="1200" b="0" i="0" kern="1200" dirty="0" smtClean="0">
                <a:solidFill>
                  <a:schemeClr val="tx1"/>
                </a:solidFill>
                <a:effectLst/>
                <a:latin typeface="+mn-lt"/>
                <a:ea typeface="+mn-ea"/>
                <a:cs typeface="+mn-cs"/>
              </a:rPr>
              <a:t> platelets per transfusion [</a:t>
            </a:r>
            <a:r>
              <a:rPr lang="en-US" sz="1200" b="0" i="0" u="sng" kern="1200" dirty="0" smtClean="0">
                <a:solidFill>
                  <a:schemeClr val="tx1"/>
                </a:solidFill>
                <a:effectLst/>
                <a:latin typeface="+mn-lt"/>
                <a:ea typeface="+mn-ea"/>
                <a:cs typeface="+mn-cs"/>
                <a:hlinkClick r:id="rId4"/>
              </a:rPr>
              <a:t>2</a:t>
            </a:r>
            <a:r>
              <a:rPr lang="en-US" sz="1200" b="0" i="0" kern="1200" dirty="0" smtClean="0">
                <a:solidFill>
                  <a:schemeClr val="tx1"/>
                </a:solidFill>
                <a:effectLst/>
                <a:latin typeface="+mn-lt"/>
                <a:ea typeface="+mn-ea"/>
                <a:cs typeface="+mn-cs"/>
              </a:rPr>
              <a:t>]. These are called whole blood-derived or random donor pooled platelets.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Advantages of pooled platelets include lower cost and ease of collection and processing (a separate donation procedure and </a:t>
            </a:r>
            <a:r>
              <a:rPr lang="en-US" sz="1200" b="0" i="0" kern="1200" dirty="0" err="1" smtClean="0">
                <a:solidFill>
                  <a:schemeClr val="tx1"/>
                </a:solidFill>
                <a:effectLst/>
                <a:latin typeface="+mn-lt"/>
                <a:ea typeface="+mn-ea"/>
                <a:cs typeface="+mn-cs"/>
              </a:rPr>
              <a:t>pheresis</a:t>
            </a:r>
            <a:r>
              <a:rPr lang="en-US" sz="1200" b="0" i="0" kern="1200" dirty="0" smtClean="0">
                <a:solidFill>
                  <a:schemeClr val="tx1"/>
                </a:solidFill>
                <a:effectLst/>
                <a:latin typeface="+mn-lt"/>
                <a:ea typeface="+mn-ea"/>
                <a:cs typeface="+mn-cs"/>
              </a:rPr>
              <a:t> equipment are not required). The major disadvantage is recipient exposure to multiple donors in a single transfusion and logistic issues related to bacterial testing.</a:t>
            </a:r>
          </a:p>
          <a:p>
            <a:r>
              <a:rPr lang="en-US" sz="1200" b="1" i="0" kern="1200" dirty="0" smtClean="0">
                <a:solidFill>
                  <a:schemeClr val="tx1"/>
                </a:solidFill>
                <a:effectLst/>
                <a:latin typeface="+mn-lt"/>
                <a:ea typeface="+mn-ea"/>
                <a:cs typeface="+mn-cs"/>
              </a:rPr>
              <a:t>Apheresis (single donor) platelets</a:t>
            </a:r>
            <a:r>
              <a:rPr lang="en-US" sz="1200" b="0" i="0" kern="1200" dirty="0" smtClean="0">
                <a:solidFill>
                  <a:schemeClr val="tx1"/>
                </a:solidFill>
                <a:effectLst/>
                <a:latin typeface="+mn-lt"/>
                <a:ea typeface="+mn-ea"/>
                <a:cs typeface="+mn-cs"/>
              </a:rPr>
              <a:t> — Platelets can also be collected from volunteer donors in the blood bank, in a one- to two-hour </a:t>
            </a:r>
            <a:r>
              <a:rPr lang="en-US" sz="1200" b="0" i="0" kern="1200" dirty="0" err="1" smtClean="0">
                <a:solidFill>
                  <a:schemeClr val="tx1"/>
                </a:solidFill>
                <a:effectLst/>
                <a:latin typeface="+mn-lt"/>
                <a:ea typeface="+mn-ea"/>
                <a:cs typeface="+mn-cs"/>
              </a:rPr>
              <a:t>pheresis</a:t>
            </a:r>
            <a:r>
              <a:rPr lang="en-US" sz="1200" b="0" i="0" kern="1200" dirty="0" smtClean="0">
                <a:solidFill>
                  <a:schemeClr val="tx1"/>
                </a:solidFill>
                <a:effectLst/>
                <a:latin typeface="+mn-lt"/>
                <a:ea typeface="+mn-ea"/>
                <a:cs typeface="+mn-cs"/>
              </a:rPr>
              <a:t> procedure. Platelets and some white blood cells are removed, and red blood cells and plasma are returned to the donor. A typical apheresis platelet unit provides the equivalent of six or more units of platelets from whole blood (</a:t>
            </a:r>
            <a:r>
              <a:rPr lang="en-US" sz="1200" b="0" i="0" kern="1200" dirty="0" err="1" smtClean="0">
                <a:solidFill>
                  <a:schemeClr val="tx1"/>
                </a:solidFill>
                <a:effectLst/>
                <a:latin typeface="+mn-lt"/>
                <a:ea typeface="+mn-ea"/>
                <a:cs typeface="+mn-cs"/>
              </a:rPr>
              <a:t>ie</a:t>
            </a:r>
            <a:r>
              <a:rPr lang="en-US" sz="1200" b="0" i="0" kern="1200" dirty="0" smtClean="0">
                <a:solidFill>
                  <a:schemeClr val="tx1"/>
                </a:solidFill>
                <a:effectLst/>
                <a:latin typeface="+mn-lt"/>
                <a:ea typeface="+mn-ea"/>
                <a:cs typeface="+mn-cs"/>
              </a:rPr>
              <a:t>, 3 to 6 x 10</a:t>
            </a:r>
            <a:r>
              <a:rPr lang="en-US" sz="1200" b="0" i="0" kern="1200" baseline="30000" dirty="0" smtClean="0">
                <a:solidFill>
                  <a:schemeClr val="tx1"/>
                </a:solidFill>
                <a:effectLst/>
                <a:latin typeface="+mn-lt"/>
                <a:ea typeface="+mn-ea"/>
                <a:cs typeface="+mn-cs"/>
              </a:rPr>
              <a:t>11</a:t>
            </a:r>
            <a:r>
              <a:rPr lang="en-US" sz="1200" b="0" i="0" kern="1200" dirty="0" smtClean="0">
                <a:solidFill>
                  <a:schemeClr val="tx1"/>
                </a:solidFill>
                <a:effectLst/>
                <a:latin typeface="+mn-lt"/>
                <a:ea typeface="+mn-ea"/>
                <a:cs typeface="+mn-cs"/>
              </a:rPr>
              <a:t> platelets) [</a:t>
            </a:r>
            <a:r>
              <a:rPr lang="en-US" sz="1200" b="0" i="0" u="sng" kern="1200" dirty="0" smtClean="0">
                <a:solidFill>
                  <a:schemeClr val="tx1"/>
                </a:solidFill>
                <a:effectLst/>
                <a:latin typeface="+mn-lt"/>
                <a:ea typeface="+mn-ea"/>
                <a:cs typeface="+mn-cs"/>
                <a:hlinkClick r:id="rId4"/>
              </a:rPr>
              <a:t>2</a:t>
            </a:r>
            <a:r>
              <a:rPr lang="en-US" sz="1200" b="0" i="0" kern="1200" dirty="0" smtClean="0">
                <a:solidFill>
                  <a:schemeClr val="tx1"/>
                </a:solidFill>
                <a:effectLst/>
                <a:latin typeface="+mn-lt"/>
                <a:ea typeface="+mn-ea"/>
                <a:cs typeface="+mn-cs"/>
              </a:rPr>
              <a:t>]. In larger donors with high platelet counts, up to three units can be collected in one session. These are called apheresis or single donor platelets.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Advantages of single donor platelets are exposure of the recipient to a single donor rather than multiple donors, and the ability to match donor and recipient characteristics such as HLA type, cytomegalovirus (CMV) status, and blood type for certain recipients. (See </a:t>
            </a:r>
            <a:r>
              <a:rPr lang="en-US" sz="1200" b="0" i="0" u="sng" kern="1200" dirty="0" smtClean="0">
                <a:solidFill>
                  <a:schemeClr val="tx1"/>
                </a:solidFill>
                <a:effectLst/>
                <a:latin typeface="+mn-lt"/>
                <a:ea typeface="+mn-ea"/>
                <a:cs typeface="+mn-cs"/>
                <a:hlinkClick r:id="rId5"/>
              </a:rPr>
              <a:t>'Ordering platelets'</a:t>
            </a:r>
            <a:r>
              <a:rPr lang="en-US" sz="1200" b="0" i="0" kern="1200" dirty="0" smtClean="0">
                <a:solidFill>
                  <a:schemeClr val="tx1"/>
                </a:solidFill>
                <a:effectLst/>
                <a:latin typeface="+mn-lt"/>
                <a:ea typeface="+mn-ea"/>
                <a:cs typeface="+mn-cs"/>
              </a:rPr>
              <a:t> below.)</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Issues related to the effects of platelet </a:t>
            </a:r>
            <a:r>
              <a:rPr lang="en-US" sz="1200" b="0" i="0" kern="1200" dirty="0" err="1" smtClean="0">
                <a:solidFill>
                  <a:schemeClr val="tx1"/>
                </a:solidFill>
                <a:effectLst/>
                <a:latin typeface="+mn-lt"/>
                <a:ea typeface="+mn-ea"/>
                <a:cs typeface="+mn-cs"/>
              </a:rPr>
              <a:t>pheresis</a:t>
            </a:r>
            <a:r>
              <a:rPr lang="en-US" sz="1200" b="0" i="0" kern="1200" dirty="0" smtClean="0">
                <a:solidFill>
                  <a:schemeClr val="tx1"/>
                </a:solidFill>
                <a:effectLst/>
                <a:latin typeface="+mn-lt"/>
                <a:ea typeface="+mn-ea"/>
                <a:cs typeface="+mn-cs"/>
              </a:rPr>
              <a:t> on the donor are covered elsewhere. (See </a:t>
            </a:r>
            <a:r>
              <a:rPr lang="en-US" sz="1200" b="0" i="0" u="sng" kern="1200" dirty="0" smtClean="0">
                <a:solidFill>
                  <a:schemeClr val="tx1"/>
                </a:solidFill>
                <a:effectLst/>
                <a:latin typeface="+mn-lt"/>
                <a:ea typeface="+mn-ea"/>
                <a:cs typeface="+mn-cs"/>
                <a:hlinkClick r:id="rId6"/>
              </a:rPr>
              <a:t>"Procedures used for blood donor screening: Protection of potential blood donors and recipients", section on 'Apheresis platelet donors'</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Both pooled and apheresis platelets are contaminated with some white blood cells (WBC) that were collected along with the platelets. These WBC can cause febrile non-hemolytic transfusion reactions (FNHTR), </a:t>
            </a:r>
            <a:r>
              <a:rPr lang="en-US" sz="1200" b="1" i="0" kern="1200" dirty="0" err="1" smtClean="0">
                <a:solidFill>
                  <a:schemeClr val="tx1"/>
                </a:solidFill>
                <a:effectLst/>
                <a:latin typeface="+mn-lt"/>
                <a:ea typeface="+mn-ea"/>
                <a:cs typeface="+mn-cs"/>
              </a:rPr>
              <a:t>alloimmunization</a:t>
            </a:r>
            <a:r>
              <a:rPr lang="en-US" sz="1200" b="1" i="0" kern="1200" dirty="0" smtClean="0">
                <a:solidFill>
                  <a:schemeClr val="tx1"/>
                </a:solidFill>
                <a:effectLst/>
                <a:latin typeface="+mn-lt"/>
                <a:ea typeface="+mn-ea"/>
                <a:cs typeface="+mn-cs"/>
              </a:rPr>
              <a:t>, and transfusion-associated graft-versus-host disease (ta-GVHD) in some patients. (</a:t>
            </a:r>
            <a:r>
              <a:rPr lang="en-US" sz="1200" b="1" i="0" kern="1200" dirty="0" err="1" smtClean="0">
                <a:solidFill>
                  <a:schemeClr val="tx1"/>
                </a:solidFill>
                <a:effectLst/>
                <a:latin typeface="+mn-lt"/>
                <a:ea typeface="+mn-ea"/>
                <a:cs typeface="+mn-cs"/>
              </a:rPr>
              <a:t>Uptodate</a:t>
            </a:r>
            <a:r>
              <a:rPr lang="en-US" sz="1200" b="1" i="0" kern="1200" dirty="0" smtClean="0">
                <a:solidFill>
                  <a:schemeClr val="tx1"/>
                </a:solidFill>
                <a:effectLst/>
                <a:latin typeface="+mn-lt"/>
                <a:ea typeface="+mn-ea"/>
                <a:cs typeface="+mn-cs"/>
              </a:rPr>
              <a:t>)</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14</a:t>
            </a:fld>
            <a:endParaRPr lang="en-US"/>
          </a:p>
        </p:txBody>
      </p:sp>
    </p:spTree>
    <p:extLst>
      <p:ext uri="{BB962C8B-B14F-4D97-AF65-F5344CB8AC3E}">
        <p14:creationId xmlns:p14="http://schemas.microsoft.com/office/powerpoint/2010/main" val="1870446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Fibrinogen: 150-400 mg/</a:t>
            </a:r>
            <a:r>
              <a:rPr lang="en-US" sz="1200" b="0" i="0" kern="1200" dirty="0" err="1" smtClean="0">
                <a:solidFill>
                  <a:schemeClr val="tx1"/>
                </a:solidFill>
                <a:effectLst/>
                <a:latin typeface="+mn-lt"/>
                <a:ea typeface="+mn-ea"/>
                <a:cs typeface="+mn-cs"/>
              </a:rPr>
              <a:t>dL</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15</a:t>
            </a:fld>
            <a:endParaRPr lang="en-US"/>
          </a:p>
        </p:txBody>
      </p:sp>
    </p:spTree>
    <p:extLst>
      <p:ext uri="{BB962C8B-B14F-4D97-AF65-F5344CB8AC3E}">
        <p14:creationId xmlns:p14="http://schemas.microsoft.com/office/powerpoint/2010/main" val="57144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Untoward effects of blood transfusion are not unexpected and in many cases are benign. However, some reactions cause serious morbidity and may be fatal [</a:t>
            </a:r>
            <a:r>
              <a:rPr lang="en-US" sz="1200" b="0" i="0" u="sng" kern="12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 The problem is that the initial symptoms of reactions with serious or relatively benign consequences are often similar. (</a:t>
            </a:r>
            <a:r>
              <a:rPr lang="en-US" sz="1200" b="0" i="0" kern="1200" dirty="0" err="1" smtClean="0">
                <a:solidFill>
                  <a:schemeClr val="tx1"/>
                </a:solidFill>
                <a:effectLst/>
                <a:latin typeface="+mn-lt"/>
                <a:ea typeface="+mn-ea"/>
                <a:cs typeface="+mn-cs"/>
              </a:rPr>
              <a:t>Upto</a:t>
            </a:r>
            <a:r>
              <a:rPr lang="en-US" sz="1200" b="0" i="0" kern="1200" baseline="0" dirty="0" err="1" smtClean="0">
                <a:solidFill>
                  <a:schemeClr val="tx1"/>
                </a:solidFill>
                <a:effectLst/>
                <a:latin typeface="+mn-lt"/>
                <a:ea typeface="+mn-ea"/>
                <a:cs typeface="+mn-cs"/>
              </a:rPr>
              <a:t>Date</a:t>
            </a:r>
            <a:r>
              <a:rPr lang="en-US" sz="1200" b="0" i="0" kern="1200" baseline="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Most transfusion reactions are diagnosed by exclusion; thus, any significant change in a patient's condition during transfusion should prompt an investigation. Successful investigation of a transfusion reaction depends on detailed observation, documentation and reporting of the patient's vital signs, before and after the transfusion, and the signs and symptoms that prompted the investigation.  (What every physician should know about a blood</a:t>
            </a:r>
            <a:r>
              <a:rPr lang="en-US" sz="1200" b="0" i="0" kern="1200" baseline="0" dirty="0" smtClean="0">
                <a:solidFill>
                  <a:schemeClr val="tx1"/>
                </a:solidFill>
                <a:effectLst/>
                <a:latin typeface="+mn-lt"/>
                <a:ea typeface="+mn-ea"/>
                <a:cs typeface="+mn-cs"/>
              </a:rPr>
              <a:t> transfusion)</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26</a:t>
            </a:fld>
            <a:endParaRPr lang="en-US"/>
          </a:p>
        </p:txBody>
      </p:sp>
    </p:spTree>
    <p:extLst>
      <p:ext uri="{BB962C8B-B14F-4D97-AF65-F5344CB8AC3E}">
        <p14:creationId xmlns:p14="http://schemas.microsoft.com/office/powerpoint/2010/main" val="124215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27</a:t>
            </a:fld>
            <a:endParaRPr lang="en-US" dirty="0"/>
          </a:p>
        </p:txBody>
      </p:sp>
    </p:spTree>
    <p:extLst>
      <p:ext uri="{BB962C8B-B14F-4D97-AF65-F5344CB8AC3E}">
        <p14:creationId xmlns:p14="http://schemas.microsoft.com/office/powerpoint/2010/main" val="376096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BLOOD TRANSFUSIONS</a:t>
            </a:r>
            <a:endParaRPr lang="en-US" dirty="0"/>
          </a:p>
        </p:txBody>
      </p:sp>
    </p:spTree>
    <p:extLst>
      <p:ext uri="{BB962C8B-B14F-4D97-AF65-F5344CB8AC3E}">
        <p14:creationId xmlns:p14="http://schemas.microsoft.com/office/powerpoint/2010/main" val="273397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6520"/>
            <a:ext cx="8596668" cy="1123665"/>
          </a:xfrm>
        </p:spPr>
        <p:txBody>
          <a:bodyPr/>
          <a:lstStyle/>
          <a:p>
            <a:r>
              <a:rPr lang="en-US" dirty="0"/>
              <a:t>BLOOD PRODUCTS</a:t>
            </a:r>
          </a:p>
        </p:txBody>
      </p:sp>
      <p:sp>
        <p:nvSpPr>
          <p:cNvPr id="3" name="Content Placeholder 2"/>
          <p:cNvSpPr>
            <a:spLocks noGrp="1"/>
          </p:cNvSpPr>
          <p:nvPr>
            <p:ph idx="1"/>
          </p:nvPr>
        </p:nvSpPr>
        <p:spPr>
          <a:xfrm>
            <a:off x="491319" y="1419367"/>
            <a:ext cx="9143999" cy="4940490"/>
          </a:xfrm>
        </p:spPr>
        <p:txBody>
          <a:bodyPr>
            <a:normAutofit lnSpcReduction="10000"/>
          </a:bodyPr>
          <a:lstStyle/>
          <a:p>
            <a:r>
              <a:rPr lang="en-US" b="1" dirty="0"/>
              <a:t>Fresh Frozen Plasma (FFP) </a:t>
            </a:r>
            <a:r>
              <a:rPr lang="en-US" dirty="0" smtClean="0"/>
              <a:t>- </a:t>
            </a:r>
            <a:r>
              <a:rPr lang="en-US" dirty="0"/>
              <a:t>Plasma is the liquid component of blood; it has proteins called clotting </a:t>
            </a:r>
            <a:r>
              <a:rPr lang="en-US" dirty="0" smtClean="0"/>
              <a:t>factors. </a:t>
            </a:r>
            <a:r>
              <a:rPr lang="en-US" dirty="0"/>
              <a:t>Expands blood volume and provides clotting </a:t>
            </a:r>
            <a:r>
              <a:rPr lang="en-US" dirty="0" smtClean="0"/>
              <a:t>factors. </a:t>
            </a:r>
            <a:r>
              <a:rPr lang="en-US" dirty="0"/>
              <a:t>Contains no RBCs </a:t>
            </a:r>
            <a:r>
              <a:rPr lang="en-US" dirty="0" smtClean="0"/>
              <a:t>. </a:t>
            </a:r>
            <a:r>
              <a:rPr lang="en-US" dirty="0"/>
              <a:t>1 unit of FFP = increases level of any clotting factor by 2-3%</a:t>
            </a:r>
          </a:p>
          <a:p>
            <a:r>
              <a:rPr lang="en-US" b="1" dirty="0" smtClean="0"/>
              <a:t>Platelets</a:t>
            </a:r>
            <a:r>
              <a:rPr lang="en-US" dirty="0" smtClean="0"/>
              <a:t> </a:t>
            </a:r>
            <a:r>
              <a:rPr lang="en-US" dirty="0"/>
              <a:t>-</a:t>
            </a:r>
            <a:r>
              <a:rPr lang="en-US" dirty="0" smtClean="0"/>
              <a:t> </a:t>
            </a:r>
            <a:r>
              <a:rPr lang="en-US" dirty="0"/>
              <a:t>Also known as </a:t>
            </a:r>
            <a:r>
              <a:rPr lang="en-US" dirty="0" smtClean="0"/>
              <a:t>thrombocytes. </a:t>
            </a:r>
            <a:r>
              <a:rPr lang="en-US" dirty="0"/>
              <a:t>Tiny cell structures necessary in blood clotting </a:t>
            </a:r>
            <a:r>
              <a:rPr lang="en-US" dirty="0" smtClean="0"/>
              <a:t>process. </a:t>
            </a:r>
            <a:r>
              <a:rPr lang="en-US" dirty="0"/>
              <a:t>Replaces platelets in clients with bleeding disorders, or platelet </a:t>
            </a:r>
            <a:r>
              <a:rPr lang="en-US" dirty="0" smtClean="0"/>
              <a:t>deficiency. </a:t>
            </a:r>
            <a:r>
              <a:rPr lang="en-US" dirty="0"/>
              <a:t>1 unit = increases the average adult client’s platelet count by about 5,000 platelets/microliter</a:t>
            </a:r>
          </a:p>
          <a:p>
            <a:r>
              <a:rPr lang="en-US" b="1" dirty="0" smtClean="0"/>
              <a:t>Whole </a:t>
            </a:r>
            <a:r>
              <a:rPr lang="en-US" b="1" dirty="0"/>
              <a:t>Blood </a:t>
            </a:r>
            <a:r>
              <a:rPr lang="en-US" dirty="0" smtClean="0"/>
              <a:t>- </a:t>
            </a:r>
            <a:r>
              <a:rPr lang="en-US" dirty="0"/>
              <a:t>Not commonly used except for extreme cases of acute </a:t>
            </a:r>
            <a:r>
              <a:rPr lang="en-US" dirty="0" smtClean="0"/>
              <a:t>hemorrhage. </a:t>
            </a:r>
            <a:r>
              <a:rPr lang="en-US" dirty="0"/>
              <a:t>Replaces blood volume and all blood products</a:t>
            </a:r>
          </a:p>
          <a:p>
            <a:r>
              <a:rPr lang="en-US" b="1" dirty="0" smtClean="0"/>
              <a:t>Autologous </a:t>
            </a:r>
            <a:r>
              <a:rPr lang="en-US" b="1" dirty="0"/>
              <a:t>Red Blood Cells </a:t>
            </a:r>
            <a:r>
              <a:rPr lang="en-US" dirty="0" smtClean="0"/>
              <a:t>- Used </a:t>
            </a:r>
            <a:r>
              <a:rPr lang="en-US" dirty="0"/>
              <a:t>for blood replacement following planned elective </a:t>
            </a:r>
            <a:r>
              <a:rPr lang="en-US" dirty="0" smtClean="0"/>
              <a:t>surgery. </a:t>
            </a:r>
            <a:r>
              <a:rPr lang="en-US" dirty="0"/>
              <a:t>Must be donated 4-5 weeks prior to surgery</a:t>
            </a:r>
          </a:p>
          <a:p>
            <a:r>
              <a:rPr lang="en-US" b="1" dirty="0" smtClean="0"/>
              <a:t>Albumin </a:t>
            </a:r>
            <a:r>
              <a:rPr lang="en-US" b="1" dirty="0"/>
              <a:t>and Plasma Protein Fraction </a:t>
            </a:r>
            <a:r>
              <a:rPr lang="en-US" dirty="0" smtClean="0"/>
              <a:t>- </a:t>
            </a:r>
            <a:r>
              <a:rPr lang="en-US" dirty="0"/>
              <a:t>Blood volume </a:t>
            </a:r>
            <a:r>
              <a:rPr lang="en-US" dirty="0" smtClean="0"/>
              <a:t>expander. </a:t>
            </a:r>
            <a:r>
              <a:rPr lang="en-US" dirty="0"/>
              <a:t>Provides plasma protein</a:t>
            </a:r>
          </a:p>
          <a:p>
            <a:r>
              <a:rPr lang="en-US" b="1" dirty="0" smtClean="0"/>
              <a:t>Clotting </a:t>
            </a:r>
            <a:r>
              <a:rPr lang="en-US" b="1" dirty="0"/>
              <a:t>Factors and Cryoprecipitate </a:t>
            </a:r>
            <a:r>
              <a:rPr lang="en-US" dirty="0" smtClean="0"/>
              <a:t>- A </a:t>
            </a:r>
            <a:r>
              <a:rPr lang="en-US" dirty="0"/>
              <a:t>portion of plasma containing certain specific clotting </a:t>
            </a:r>
            <a:r>
              <a:rPr lang="en-US" dirty="0" smtClean="0"/>
              <a:t>factors. </a:t>
            </a:r>
            <a:r>
              <a:rPr lang="en-US" dirty="0"/>
              <a:t>Used for clients with clotting factor </a:t>
            </a:r>
            <a:r>
              <a:rPr lang="en-US" dirty="0" smtClean="0"/>
              <a:t>deficiencies. Contains </a:t>
            </a:r>
            <a:r>
              <a:rPr lang="en-US" dirty="0"/>
              <a:t>Fibrinogen</a:t>
            </a:r>
          </a:p>
          <a:p>
            <a:endParaRPr lang="en-US" dirty="0"/>
          </a:p>
        </p:txBody>
      </p:sp>
    </p:spTree>
    <p:extLst>
      <p:ext uri="{BB962C8B-B14F-4D97-AF65-F5344CB8AC3E}">
        <p14:creationId xmlns:p14="http://schemas.microsoft.com/office/powerpoint/2010/main" val="80500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629" y="139889"/>
            <a:ext cx="6781800" cy="1371600"/>
          </a:xfrm>
        </p:spPr>
        <p:txBody>
          <a:bodyPr>
            <a:normAutofit/>
          </a:bodyPr>
          <a:lstStyle/>
          <a:p>
            <a:r>
              <a:rPr lang="en-US" dirty="0" smtClean="0"/>
              <a:t>RBCs</a:t>
            </a:r>
            <a:endParaRPr lang="en-US" dirty="0"/>
          </a:p>
        </p:txBody>
      </p:sp>
      <p:graphicFrame>
        <p:nvGraphicFramePr>
          <p:cNvPr id="3" name="Diagram 2"/>
          <p:cNvGraphicFramePr/>
          <p:nvPr>
            <p:extLst>
              <p:ext uri="{D42A27DB-BD31-4B8C-83A1-F6EECF244321}">
                <p14:modId xmlns:p14="http://schemas.microsoft.com/office/powerpoint/2010/main" val="3755123838"/>
              </p:ext>
            </p:extLst>
          </p:nvPr>
        </p:nvGraphicFramePr>
        <p:xfrm>
          <a:off x="2209800" y="609599"/>
          <a:ext cx="7620000" cy="4902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1" y="609601"/>
            <a:ext cx="1752600" cy="1376471"/>
          </a:xfrm>
          <a:prstGeom prst="rect">
            <a:avLst/>
          </a:prstGeom>
          <a:ln>
            <a:noFill/>
          </a:ln>
          <a:effectLst>
            <a:softEdge rad="112500"/>
          </a:effectLst>
        </p:spPr>
      </p:pic>
      <p:sp>
        <p:nvSpPr>
          <p:cNvPr id="6" name="TextBox 5"/>
          <p:cNvSpPr txBox="1"/>
          <p:nvPr/>
        </p:nvSpPr>
        <p:spPr>
          <a:xfrm>
            <a:off x="1222612" y="5512558"/>
            <a:ext cx="7162800" cy="923330"/>
          </a:xfrm>
          <a:prstGeom prst="rect">
            <a:avLst/>
          </a:prstGeom>
          <a:noFill/>
        </p:spPr>
        <p:txBody>
          <a:bodyPr wrap="square" rtlCol="0">
            <a:spAutoFit/>
          </a:bodyPr>
          <a:lstStyle/>
          <a:p>
            <a:endParaRPr lang="en-US" b="1" dirty="0"/>
          </a:p>
          <a:p>
            <a:r>
              <a:rPr lang="en-US" b="1" dirty="0"/>
              <a:t>“RBC transfusion is indicated only for symptomatic anemia or a critical oxygen-carrying deficit” </a:t>
            </a:r>
          </a:p>
        </p:txBody>
      </p:sp>
    </p:spTree>
    <p:extLst>
      <p:ext uri="{BB962C8B-B14F-4D97-AF65-F5344CB8AC3E}">
        <p14:creationId xmlns:p14="http://schemas.microsoft.com/office/powerpoint/2010/main" val="78571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708" y="93709"/>
            <a:ext cx="6781800" cy="805934"/>
          </a:xfrm>
        </p:spPr>
        <p:txBody>
          <a:bodyPr>
            <a:normAutofit/>
          </a:bodyPr>
          <a:lstStyle/>
          <a:p>
            <a:r>
              <a:rPr lang="en-US" dirty="0" smtClean="0"/>
              <a:t>Fresh Frozen Plasma (FFP)</a:t>
            </a:r>
            <a:endParaRPr lang="en-US" dirty="0"/>
          </a:p>
        </p:txBody>
      </p:sp>
      <p:graphicFrame>
        <p:nvGraphicFramePr>
          <p:cNvPr id="5" name="Diagram 4"/>
          <p:cNvGraphicFramePr/>
          <p:nvPr>
            <p:extLst>
              <p:ext uri="{D42A27DB-BD31-4B8C-83A1-F6EECF244321}">
                <p14:modId xmlns:p14="http://schemas.microsoft.com/office/powerpoint/2010/main" val="1651148211"/>
              </p:ext>
            </p:extLst>
          </p:nvPr>
        </p:nvGraphicFramePr>
        <p:xfrm>
          <a:off x="2255861" y="786199"/>
          <a:ext cx="7391400" cy="4973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771900" y="3313289"/>
            <a:ext cx="838200" cy="1422400"/>
          </a:xfrm>
          <a:prstGeom prst="rect">
            <a:avLst/>
          </a:prstGeom>
        </p:spPr>
      </p:pic>
      <p:sp>
        <p:nvSpPr>
          <p:cNvPr id="2" name="Right Brace 1"/>
          <p:cNvSpPr/>
          <p:nvPr/>
        </p:nvSpPr>
        <p:spPr>
          <a:xfrm>
            <a:off x="3329757" y="3228012"/>
            <a:ext cx="45719"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352616" y="3408213"/>
            <a:ext cx="678784" cy="276999"/>
          </a:xfrm>
          <a:prstGeom prst="rect">
            <a:avLst/>
          </a:prstGeom>
          <a:noFill/>
        </p:spPr>
        <p:txBody>
          <a:bodyPr wrap="square" rtlCol="0">
            <a:spAutoFit/>
          </a:bodyPr>
          <a:lstStyle/>
          <a:p>
            <a:r>
              <a:rPr lang="en-US" sz="1200" dirty="0"/>
              <a:t>1%</a:t>
            </a:r>
          </a:p>
        </p:txBody>
      </p:sp>
      <p:sp>
        <p:nvSpPr>
          <p:cNvPr id="6" name="TextBox 5"/>
          <p:cNvSpPr txBox="1"/>
          <p:nvPr/>
        </p:nvSpPr>
        <p:spPr>
          <a:xfrm>
            <a:off x="2286000" y="4274024"/>
            <a:ext cx="1226216" cy="923330"/>
          </a:xfrm>
          <a:prstGeom prst="rect">
            <a:avLst/>
          </a:prstGeom>
          <a:noFill/>
        </p:spPr>
        <p:txBody>
          <a:bodyPr wrap="square" rtlCol="0">
            <a:spAutoFit/>
          </a:bodyPr>
          <a:lstStyle/>
          <a:p>
            <a:r>
              <a:rPr lang="en-US" b="1" dirty="0"/>
              <a:t>Lab to monitor:</a:t>
            </a:r>
          </a:p>
          <a:p>
            <a:r>
              <a:rPr lang="en-US" b="1" dirty="0"/>
              <a:t>PT/INR</a:t>
            </a:r>
          </a:p>
        </p:txBody>
      </p:sp>
    </p:spTree>
    <p:extLst>
      <p:ext uri="{BB962C8B-B14F-4D97-AF65-F5344CB8AC3E}">
        <p14:creationId xmlns:p14="http://schemas.microsoft.com/office/powerpoint/2010/main" val="336112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4088"/>
            <a:ext cx="8596668" cy="836515"/>
          </a:xfrm>
        </p:spPr>
        <p:txBody>
          <a:bodyPr/>
          <a:lstStyle/>
          <a:p>
            <a:r>
              <a:rPr lang="en-US" dirty="0" smtClean="0"/>
              <a:t>FFP Compatibility Chart</a:t>
            </a:r>
            <a:endParaRPr lang="en-US" dirty="0"/>
          </a:p>
        </p:txBody>
      </p:sp>
      <p:graphicFrame>
        <p:nvGraphicFramePr>
          <p:cNvPr id="6" name="Table 5"/>
          <p:cNvGraphicFramePr>
            <a:graphicFrameLocks noGrp="1"/>
          </p:cNvGraphicFramePr>
          <p:nvPr>
            <p:extLst/>
          </p:nvPr>
        </p:nvGraphicFramePr>
        <p:xfrm>
          <a:off x="2438400" y="1905000"/>
          <a:ext cx="7239000" cy="2367280"/>
        </p:xfrm>
        <a:graphic>
          <a:graphicData uri="http://schemas.openxmlformats.org/drawingml/2006/table">
            <a:tbl>
              <a:tblPr firstRow="1" bandRow="1">
                <a:tableStyleId>{5C22544A-7EE6-4342-B048-85BDC9FD1C3A}</a:tableStyleId>
              </a:tblPr>
              <a:tblGrid>
                <a:gridCol w="1447800"/>
                <a:gridCol w="1447800"/>
                <a:gridCol w="1447800"/>
                <a:gridCol w="1447800"/>
                <a:gridCol w="1447800"/>
              </a:tblGrid>
              <a:tr h="132080">
                <a:tc>
                  <a:txBody>
                    <a:bodyPr/>
                    <a:lstStyle/>
                    <a:p>
                      <a:endParaRPr lang="en-US" dirty="0"/>
                    </a:p>
                  </a:txBody>
                  <a:tcPr>
                    <a:solidFill>
                      <a:srgbClr val="C00000"/>
                    </a:solidFill>
                  </a:tcPr>
                </a:tc>
                <a:tc>
                  <a:txBody>
                    <a:bodyPr/>
                    <a:lstStyle/>
                    <a:p>
                      <a:pPr algn="ctr"/>
                      <a:r>
                        <a:rPr lang="en-US" b="1" dirty="0" smtClean="0"/>
                        <a:t>A</a:t>
                      </a:r>
                      <a:endParaRPr lang="en-US" b="1" dirty="0"/>
                    </a:p>
                  </a:txBody>
                  <a:tcPr>
                    <a:solidFill>
                      <a:srgbClr val="C00000"/>
                    </a:solidFill>
                  </a:tcPr>
                </a:tc>
                <a:tc>
                  <a:txBody>
                    <a:bodyPr/>
                    <a:lstStyle/>
                    <a:p>
                      <a:pPr algn="ctr"/>
                      <a:r>
                        <a:rPr lang="en-US" b="1" dirty="0" smtClean="0"/>
                        <a:t>B</a:t>
                      </a:r>
                      <a:endParaRPr lang="en-US" b="1" dirty="0"/>
                    </a:p>
                  </a:txBody>
                  <a:tcPr>
                    <a:solidFill>
                      <a:srgbClr val="C00000"/>
                    </a:solidFill>
                  </a:tcPr>
                </a:tc>
                <a:tc>
                  <a:txBody>
                    <a:bodyPr/>
                    <a:lstStyle/>
                    <a:p>
                      <a:pPr algn="ctr"/>
                      <a:r>
                        <a:rPr lang="en-US" b="1" dirty="0" smtClean="0"/>
                        <a:t>AB</a:t>
                      </a:r>
                      <a:endParaRPr lang="en-US" b="1" dirty="0"/>
                    </a:p>
                  </a:txBody>
                  <a:tcPr>
                    <a:solidFill>
                      <a:srgbClr val="C00000"/>
                    </a:solidFill>
                  </a:tcPr>
                </a:tc>
                <a:tc>
                  <a:txBody>
                    <a:bodyPr/>
                    <a:lstStyle/>
                    <a:p>
                      <a:pPr algn="ctr"/>
                      <a:r>
                        <a:rPr lang="en-US" b="1" dirty="0" smtClean="0"/>
                        <a:t>O</a:t>
                      </a:r>
                      <a:endParaRPr lang="en-US" b="1" dirty="0"/>
                    </a:p>
                  </a:txBody>
                  <a:tcPr>
                    <a:solidFill>
                      <a:srgbClr val="C00000"/>
                    </a:solidFill>
                  </a:tcPr>
                </a:tc>
              </a:tr>
              <a:tr h="500380">
                <a:tc>
                  <a:txBody>
                    <a:bodyPr/>
                    <a:lstStyle/>
                    <a:p>
                      <a:pPr algn="ctr"/>
                      <a:r>
                        <a:rPr lang="en-US" b="1" dirty="0" smtClean="0">
                          <a:solidFill>
                            <a:schemeClr val="bg1"/>
                          </a:solidFill>
                        </a:rPr>
                        <a:t>A</a:t>
                      </a:r>
                      <a:endParaRPr lang="en-US" b="1" dirty="0">
                        <a:solidFill>
                          <a:schemeClr val="bg1"/>
                        </a:solidFill>
                      </a:endParaRPr>
                    </a:p>
                  </a:txBody>
                  <a:tcPr>
                    <a:solidFill>
                      <a:srgbClr val="C00000"/>
                    </a:solidFill>
                  </a:tcPr>
                </a:tc>
                <a:tc>
                  <a:txBody>
                    <a:bodyPr/>
                    <a:lstStyle/>
                    <a:p>
                      <a:pPr algn="ctr"/>
                      <a:endParaRPr lang="en-US" dirty="0"/>
                    </a:p>
                  </a:txBody>
                  <a:tcPr>
                    <a:solidFill>
                      <a:srgbClr val="C00000"/>
                    </a:solidFill>
                  </a:tcPr>
                </a:tc>
                <a:tc>
                  <a:txBody>
                    <a:bodyPr/>
                    <a:lstStyle/>
                    <a:p>
                      <a:endParaRPr lang="en-US"/>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r>
              <a:tr h="500380">
                <a:tc>
                  <a:txBody>
                    <a:bodyPr/>
                    <a:lstStyle/>
                    <a:p>
                      <a:pPr algn="ctr"/>
                      <a:r>
                        <a:rPr lang="en-US" b="1" dirty="0" smtClean="0">
                          <a:solidFill>
                            <a:schemeClr val="bg1"/>
                          </a:solidFill>
                        </a:rPr>
                        <a:t>B</a:t>
                      </a:r>
                      <a:endParaRPr lang="en-US" b="1" dirty="0">
                        <a:solidFill>
                          <a:schemeClr val="bg1"/>
                        </a:solidFill>
                      </a:endParaRPr>
                    </a:p>
                  </a:txBody>
                  <a:tcPr>
                    <a:solidFill>
                      <a:srgbClr val="C00000"/>
                    </a:solidFill>
                  </a:tcPr>
                </a:tc>
                <a:tc>
                  <a:txBody>
                    <a:bodyPr/>
                    <a:lstStyle/>
                    <a:p>
                      <a:endParaRPr lang="en-US"/>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r>
              <a:tr h="500380">
                <a:tc>
                  <a:txBody>
                    <a:bodyPr/>
                    <a:lstStyle/>
                    <a:p>
                      <a:pPr algn="ctr"/>
                      <a:r>
                        <a:rPr lang="en-US" b="1" dirty="0" smtClean="0">
                          <a:solidFill>
                            <a:schemeClr val="bg1"/>
                          </a:solidFill>
                        </a:rPr>
                        <a:t>AB</a:t>
                      </a:r>
                      <a:endParaRPr lang="en-US" b="1" dirty="0">
                        <a:solidFill>
                          <a:schemeClr val="bg1"/>
                        </a:solidFill>
                      </a:endParaRPr>
                    </a:p>
                  </a:txBody>
                  <a:tcPr>
                    <a:solidFill>
                      <a:srgbClr val="C00000"/>
                    </a:solidFill>
                  </a:tcPr>
                </a:tc>
                <a:tc>
                  <a:txBody>
                    <a:bodyPr/>
                    <a:lstStyle/>
                    <a:p>
                      <a:endParaRPr lang="en-US"/>
                    </a:p>
                  </a:txBody>
                  <a:tcPr>
                    <a:solidFill>
                      <a:srgbClr val="C00000"/>
                    </a:solidFill>
                  </a:tcPr>
                </a:tc>
                <a:tc>
                  <a:txBody>
                    <a:bodyPr/>
                    <a:lstStyle/>
                    <a:p>
                      <a:endParaRPr lang="en-US"/>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r>
              <a:tr h="500380">
                <a:tc>
                  <a:txBody>
                    <a:bodyPr/>
                    <a:lstStyle/>
                    <a:p>
                      <a:pPr algn="ctr"/>
                      <a:r>
                        <a:rPr lang="en-US" b="1" dirty="0" smtClean="0">
                          <a:solidFill>
                            <a:schemeClr val="bg1"/>
                          </a:solidFill>
                        </a:rPr>
                        <a:t>0</a:t>
                      </a:r>
                      <a:endParaRPr lang="en-US" b="1" dirty="0">
                        <a:solidFill>
                          <a:schemeClr val="bg1"/>
                        </a:solidFill>
                      </a:endParaRPr>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c>
                  <a:txBody>
                    <a:bodyPr/>
                    <a:lstStyle/>
                    <a:p>
                      <a:endParaRPr lang="en-US"/>
                    </a:p>
                  </a:txBody>
                  <a:tcPr>
                    <a:solidFill>
                      <a:srgbClr val="C00000"/>
                    </a:solidFill>
                  </a:tcPr>
                </a:tc>
                <a:tc>
                  <a:txBody>
                    <a:bodyPr/>
                    <a:lstStyle/>
                    <a:p>
                      <a:endParaRPr lang="en-US" dirty="0"/>
                    </a:p>
                  </a:txBody>
                  <a:tcPr>
                    <a:solidFill>
                      <a:srgbClr val="C00000"/>
                    </a:solidFill>
                  </a:tcPr>
                </a:tc>
              </a:tr>
            </a:tbl>
          </a:graphicData>
        </a:graphic>
      </p:graphicFrame>
      <p:pic>
        <p:nvPicPr>
          <p:cNvPr id="2050"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017" y="2362200"/>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362200"/>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47578"/>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9196" y="2847578"/>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4052" y="3332956"/>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107" y="3886200"/>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511" y="3842217"/>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314" y="3900034"/>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0" y="3886200"/>
            <a:ext cx="332978" cy="3329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9530" y="1221213"/>
            <a:ext cx="3455741" cy="954107"/>
          </a:xfrm>
          <a:prstGeom prst="rect">
            <a:avLst/>
          </a:prstGeom>
          <a:noFill/>
        </p:spPr>
        <p:txBody>
          <a:bodyPr wrap="square" rtlCol="0">
            <a:spAutoFit/>
          </a:bodyPr>
          <a:lstStyle/>
          <a:p>
            <a:endParaRPr lang="en-US" dirty="0"/>
          </a:p>
          <a:p>
            <a:r>
              <a:rPr lang="en-US" sz="2000" b="1" dirty="0"/>
              <a:t>DONOR</a:t>
            </a:r>
          </a:p>
          <a:p>
            <a:endParaRPr lang="en-US" dirty="0"/>
          </a:p>
        </p:txBody>
      </p:sp>
      <p:sp>
        <p:nvSpPr>
          <p:cNvPr id="20" name="TextBox 19"/>
          <p:cNvSpPr txBox="1"/>
          <p:nvPr/>
        </p:nvSpPr>
        <p:spPr>
          <a:xfrm>
            <a:off x="1790700" y="1942869"/>
            <a:ext cx="495300" cy="2585323"/>
          </a:xfrm>
          <a:prstGeom prst="rect">
            <a:avLst/>
          </a:prstGeom>
          <a:noFill/>
        </p:spPr>
        <p:txBody>
          <a:bodyPr wrap="square" rtlCol="0">
            <a:spAutoFit/>
          </a:bodyPr>
          <a:lstStyle/>
          <a:p>
            <a:r>
              <a:rPr lang="en-US" b="1" dirty="0"/>
              <a:t>R</a:t>
            </a:r>
          </a:p>
          <a:p>
            <a:r>
              <a:rPr lang="en-US" b="1" dirty="0"/>
              <a:t>E</a:t>
            </a:r>
          </a:p>
          <a:p>
            <a:r>
              <a:rPr lang="en-US" b="1" dirty="0"/>
              <a:t>C</a:t>
            </a:r>
          </a:p>
          <a:p>
            <a:r>
              <a:rPr lang="en-US" b="1" dirty="0"/>
              <a:t>I</a:t>
            </a:r>
          </a:p>
          <a:p>
            <a:r>
              <a:rPr lang="en-US" b="1" dirty="0"/>
              <a:t>P</a:t>
            </a:r>
          </a:p>
          <a:p>
            <a:r>
              <a:rPr lang="en-US" b="1" dirty="0"/>
              <a:t>I</a:t>
            </a:r>
          </a:p>
          <a:p>
            <a:r>
              <a:rPr lang="en-US" b="1" dirty="0"/>
              <a:t>E</a:t>
            </a:r>
          </a:p>
          <a:p>
            <a:r>
              <a:rPr lang="en-US" b="1" dirty="0"/>
              <a:t>N</a:t>
            </a:r>
          </a:p>
          <a:p>
            <a:r>
              <a:rPr lang="en-US" b="1" dirty="0"/>
              <a:t>T</a:t>
            </a:r>
          </a:p>
        </p:txBody>
      </p:sp>
      <p:sp>
        <p:nvSpPr>
          <p:cNvPr id="22" name="TextBox 21"/>
          <p:cNvSpPr txBox="1"/>
          <p:nvPr/>
        </p:nvSpPr>
        <p:spPr>
          <a:xfrm>
            <a:off x="1848483" y="1052559"/>
            <a:ext cx="7391400" cy="369332"/>
          </a:xfrm>
          <a:prstGeom prst="rect">
            <a:avLst/>
          </a:prstGeom>
          <a:noFill/>
        </p:spPr>
        <p:txBody>
          <a:bodyPr wrap="square" rtlCol="0">
            <a:spAutoFit/>
          </a:bodyPr>
          <a:lstStyle/>
          <a:p>
            <a:r>
              <a:rPr lang="en-US" dirty="0"/>
              <a:t>Plasma has ABO antibodies, so must be ABO compatible with recipient</a:t>
            </a:r>
          </a:p>
        </p:txBody>
      </p:sp>
      <p:sp>
        <p:nvSpPr>
          <p:cNvPr id="23" name="TextBox 22"/>
          <p:cNvSpPr txBox="1"/>
          <p:nvPr/>
        </p:nvSpPr>
        <p:spPr>
          <a:xfrm>
            <a:off x="2286000" y="4648200"/>
            <a:ext cx="7620000" cy="369332"/>
          </a:xfrm>
          <a:prstGeom prst="rect">
            <a:avLst/>
          </a:prstGeom>
          <a:noFill/>
        </p:spPr>
        <p:txBody>
          <a:bodyPr wrap="square" rtlCol="0">
            <a:spAutoFit/>
          </a:bodyPr>
          <a:lstStyle/>
          <a:p>
            <a:r>
              <a:rPr lang="en-US" dirty="0"/>
              <a:t>Rh Compatibility: Not an issue.  Plasma products have no RBCs.</a:t>
            </a:r>
          </a:p>
        </p:txBody>
      </p:sp>
      <p:sp>
        <p:nvSpPr>
          <p:cNvPr id="24" name="Down Arrow 23"/>
          <p:cNvSpPr/>
          <p:nvPr/>
        </p:nvSpPr>
        <p:spPr>
          <a:xfrm rot="2700000">
            <a:off x="7552419" y="1576253"/>
            <a:ext cx="369220"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TextBox 24"/>
          <p:cNvSpPr txBox="1"/>
          <p:nvPr/>
        </p:nvSpPr>
        <p:spPr>
          <a:xfrm>
            <a:off x="7848600" y="1332690"/>
            <a:ext cx="2819400" cy="369332"/>
          </a:xfrm>
          <a:prstGeom prst="rect">
            <a:avLst/>
          </a:prstGeom>
          <a:noFill/>
        </p:spPr>
        <p:txBody>
          <a:bodyPr wrap="square" rtlCol="0">
            <a:spAutoFit/>
          </a:bodyPr>
          <a:lstStyle/>
          <a:p>
            <a:r>
              <a:rPr lang="en-US" i="1" dirty="0"/>
              <a:t>Good for all blood types</a:t>
            </a:r>
          </a:p>
        </p:txBody>
      </p:sp>
    </p:spTree>
    <p:extLst>
      <p:ext uri="{BB962C8B-B14F-4D97-AF65-F5344CB8AC3E}">
        <p14:creationId xmlns:p14="http://schemas.microsoft.com/office/powerpoint/2010/main" val="243892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160338"/>
            <a:ext cx="6781800" cy="805934"/>
          </a:xfrm>
        </p:spPr>
        <p:txBody>
          <a:bodyPr>
            <a:normAutofit/>
          </a:bodyPr>
          <a:lstStyle/>
          <a:p>
            <a:r>
              <a:rPr lang="en-US" dirty="0" smtClean="0"/>
              <a:t>Platelets</a:t>
            </a:r>
            <a:endParaRPr lang="en-US" dirty="0"/>
          </a:p>
        </p:txBody>
      </p:sp>
      <p:graphicFrame>
        <p:nvGraphicFramePr>
          <p:cNvPr id="5" name="Diagram 4"/>
          <p:cNvGraphicFramePr/>
          <p:nvPr>
            <p:extLst>
              <p:ext uri="{D42A27DB-BD31-4B8C-83A1-F6EECF244321}">
                <p14:modId xmlns:p14="http://schemas.microsoft.com/office/powerpoint/2010/main" val="1850609504"/>
              </p:ext>
            </p:extLst>
          </p:nvPr>
        </p:nvGraphicFramePr>
        <p:xfrm>
          <a:off x="2362200" y="609600"/>
          <a:ext cx="7391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590800" y="3581400"/>
            <a:ext cx="1524000" cy="369332"/>
          </a:xfrm>
          <a:prstGeom prst="rect">
            <a:avLst/>
          </a:prstGeom>
          <a:noFill/>
        </p:spPr>
        <p:txBody>
          <a:bodyPr wrap="square" rtlCol="0">
            <a:spAutoFit/>
          </a:bodyPr>
          <a:lstStyle/>
          <a:p>
            <a:endParaRPr lang="en-US" dirty="0"/>
          </a:p>
        </p:txBody>
      </p:sp>
      <p:pic>
        <p:nvPicPr>
          <p:cNvPr id="11" name="Picture 2" descr="Platele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1800" y="3104041"/>
            <a:ext cx="914400" cy="13240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50037" y="5257800"/>
            <a:ext cx="4255962" cy="923330"/>
          </a:xfrm>
          <a:prstGeom prst="rect">
            <a:avLst/>
          </a:prstGeom>
          <a:noFill/>
        </p:spPr>
        <p:txBody>
          <a:bodyPr wrap="square" rtlCol="0">
            <a:spAutoFit/>
          </a:bodyPr>
          <a:lstStyle/>
          <a:p>
            <a:r>
              <a:rPr lang="en-US" b="1" i="1" dirty="0"/>
              <a:t>Platelets are stored at room temperature= increased chance for bacterial growth</a:t>
            </a:r>
          </a:p>
        </p:txBody>
      </p:sp>
      <p:sp>
        <p:nvSpPr>
          <p:cNvPr id="8" name="TextBox 7"/>
          <p:cNvSpPr txBox="1"/>
          <p:nvPr/>
        </p:nvSpPr>
        <p:spPr>
          <a:xfrm>
            <a:off x="2286000" y="6248400"/>
            <a:ext cx="4724400" cy="369332"/>
          </a:xfrm>
          <a:prstGeom prst="rect">
            <a:avLst/>
          </a:prstGeom>
          <a:noFill/>
        </p:spPr>
        <p:txBody>
          <a:bodyPr wrap="square" rtlCol="0">
            <a:spAutoFit/>
          </a:bodyPr>
          <a:lstStyle/>
          <a:p>
            <a:r>
              <a:rPr lang="en-US" b="1" dirty="0"/>
              <a:t>Normal platelet count=150,000-400,000</a:t>
            </a:r>
          </a:p>
        </p:txBody>
      </p:sp>
      <p:sp>
        <p:nvSpPr>
          <p:cNvPr id="3" name="AutoShape 2" descr="Heraldr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27964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66" y="129064"/>
            <a:ext cx="8596668" cy="908402"/>
          </a:xfrm>
        </p:spPr>
        <p:txBody>
          <a:bodyPr/>
          <a:lstStyle/>
          <a:p>
            <a:r>
              <a:rPr lang="en-US" dirty="0" smtClean="0"/>
              <a:t>Cryoprecipitate</a:t>
            </a:r>
            <a:endParaRPr lang="en-US" dirty="0"/>
          </a:p>
        </p:txBody>
      </p:sp>
      <p:sp>
        <p:nvSpPr>
          <p:cNvPr id="3" name="Rectangle 2"/>
          <p:cNvSpPr/>
          <p:nvPr/>
        </p:nvSpPr>
        <p:spPr>
          <a:xfrm>
            <a:off x="891956" y="991104"/>
            <a:ext cx="7696200" cy="5022914"/>
          </a:xfrm>
          <a:prstGeom prst="rect">
            <a:avLst/>
          </a:prstGeom>
        </p:spPr>
        <p:txBody>
          <a:bodyPr wrap="square">
            <a:spAutoFit/>
          </a:bodyPr>
          <a:lstStyle/>
          <a:p>
            <a:pPr>
              <a:lnSpc>
                <a:spcPct val="90000"/>
              </a:lnSpc>
            </a:pPr>
            <a:r>
              <a:rPr lang="en-US" altLang="en-US" sz="2000" dirty="0">
                <a:latin typeface="+mj-lt"/>
              </a:rPr>
              <a:t>Cryoprecipitate contains blood clotting proteins:</a:t>
            </a:r>
          </a:p>
          <a:p>
            <a:pPr>
              <a:lnSpc>
                <a:spcPct val="90000"/>
              </a:lnSpc>
            </a:pPr>
            <a:endParaRPr lang="en-US" altLang="en-US" dirty="0">
              <a:latin typeface="+mj-lt"/>
            </a:endParaRPr>
          </a:p>
          <a:p>
            <a:pPr>
              <a:lnSpc>
                <a:spcPct val="90000"/>
              </a:lnSpc>
            </a:pPr>
            <a:r>
              <a:rPr lang="en-US" altLang="en-US" dirty="0"/>
              <a:t>FFP is thawed and a precipitate is removed from the top - this is cryoprecipitate.  Contains von Willebrand factor, factor VIII, XIII, fibrinogen, and fibronectin</a:t>
            </a:r>
          </a:p>
          <a:p>
            <a:pPr>
              <a:lnSpc>
                <a:spcPct val="90000"/>
              </a:lnSpc>
            </a:pPr>
            <a:endParaRPr lang="en-US" altLang="en-US" dirty="0"/>
          </a:p>
          <a:p>
            <a:pPr>
              <a:lnSpc>
                <a:spcPct val="90000"/>
              </a:lnSpc>
            </a:pPr>
            <a:r>
              <a:rPr lang="en-US" altLang="en-US" dirty="0"/>
              <a:t>One unit of cryoprecipitate will increase fibrinogen concentration by 50mg/</a:t>
            </a:r>
            <a:r>
              <a:rPr lang="en-US" altLang="en-US" dirty="0" err="1"/>
              <a:t>dL</a:t>
            </a:r>
            <a:endParaRPr lang="en-US" altLang="en-US" dirty="0"/>
          </a:p>
          <a:p>
            <a:pPr>
              <a:lnSpc>
                <a:spcPct val="90000"/>
              </a:lnSpc>
            </a:pPr>
            <a:endParaRPr lang="en-US" altLang="en-US" baseline="30000" dirty="0"/>
          </a:p>
          <a:p>
            <a:pPr>
              <a:lnSpc>
                <a:spcPct val="90000"/>
              </a:lnSpc>
            </a:pPr>
            <a:r>
              <a:rPr lang="en-US" altLang="en-US" b="1" dirty="0"/>
              <a:t>Indications:</a:t>
            </a:r>
          </a:p>
          <a:p>
            <a:pPr>
              <a:lnSpc>
                <a:spcPct val="90000"/>
              </a:lnSpc>
            </a:pPr>
            <a:endParaRPr lang="en-US" altLang="en-US" b="1" dirty="0"/>
          </a:p>
          <a:p>
            <a:pPr marL="285750" indent="-285750">
              <a:lnSpc>
                <a:spcPct val="90000"/>
              </a:lnSpc>
              <a:buFont typeface="Arial" panose="020B0604020202020204" pitchFamily="34" charset="0"/>
              <a:buChar char="•"/>
            </a:pPr>
            <a:r>
              <a:rPr lang="en-US" altLang="en-US" dirty="0"/>
              <a:t>Patients with von Willebrand’s Dz unresponsive to Desmopressin</a:t>
            </a:r>
          </a:p>
          <a:p>
            <a:pPr marL="285750" indent="-285750">
              <a:lnSpc>
                <a:spcPct val="90000"/>
              </a:lnSpc>
              <a:buFont typeface="Arial" panose="020B0604020202020204" pitchFamily="34" charset="0"/>
              <a:buChar char="•"/>
            </a:pPr>
            <a:r>
              <a:rPr lang="en-US" altLang="en-US" dirty="0"/>
              <a:t>Bleeding patients with vWD</a:t>
            </a:r>
          </a:p>
          <a:p>
            <a:pPr marL="285750" indent="-285750">
              <a:lnSpc>
                <a:spcPct val="90000"/>
              </a:lnSpc>
              <a:buFont typeface="Arial" panose="020B0604020202020204" pitchFamily="34" charset="0"/>
              <a:buChar char="•"/>
            </a:pPr>
            <a:r>
              <a:rPr lang="en-US" altLang="en-US" dirty="0"/>
              <a:t>Bleeding patients with fibrinogen levels &lt; 80-100mg/</a:t>
            </a:r>
            <a:r>
              <a:rPr lang="en-US" altLang="en-US" dirty="0" err="1"/>
              <a:t>dL</a:t>
            </a:r>
            <a:endParaRPr lang="en-US" altLang="en-US" dirty="0"/>
          </a:p>
          <a:p>
            <a:pPr marL="285750" indent="-285750">
              <a:lnSpc>
                <a:spcPct val="90000"/>
              </a:lnSpc>
              <a:buFont typeface="Arial" panose="020B0604020202020204" pitchFamily="34" charset="0"/>
              <a:buChar char="•"/>
            </a:pPr>
            <a:r>
              <a:rPr lang="en-US" altLang="en-US" dirty="0"/>
              <a:t>Hemophilia A</a:t>
            </a:r>
          </a:p>
          <a:p>
            <a:pPr lvl="1">
              <a:lnSpc>
                <a:spcPct val="90000"/>
              </a:lnSpc>
            </a:pPr>
            <a:endParaRPr lang="en-US" altLang="en-US" dirty="0"/>
          </a:p>
          <a:p>
            <a:pPr>
              <a:lnSpc>
                <a:spcPct val="90000"/>
              </a:lnSpc>
            </a:pPr>
            <a:r>
              <a:rPr lang="en-US" altLang="en-US" dirty="0"/>
              <a:t>Administer rapidly through a standard blood filter</a:t>
            </a:r>
          </a:p>
          <a:p>
            <a:pPr>
              <a:lnSpc>
                <a:spcPct val="90000"/>
              </a:lnSpc>
            </a:pPr>
            <a:r>
              <a:rPr lang="en-US" altLang="en-US" dirty="0">
                <a:solidFill>
                  <a:srgbClr val="FF0000"/>
                </a:solidFill>
              </a:rPr>
              <a:t>ABO compatibility </a:t>
            </a:r>
            <a:r>
              <a:rPr lang="en-US" altLang="en-US" dirty="0" smtClean="0">
                <a:solidFill>
                  <a:srgbClr val="FF0000"/>
                </a:solidFill>
              </a:rPr>
              <a:t>preferred</a:t>
            </a:r>
          </a:p>
          <a:p>
            <a:pPr>
              <a:lnSpc>
                <a:spcPct val="90000"/>
              </a:lnSpc>
            </a:pPr>
            <a:endParaRPr lang="en-US" altLang="en-US" dirty="0">
              <a:solidFill>
                <a:schemeClr val="accent6">
                  <a:lumMod val="60000"/>
                  <a:lumOff val="40000"/>
                </a:schemeClr>
              </a:solidFill>
            </a:endParaRPr>
          </a:p>
          <a:p>
            <a:pPr>
              <a:lnSpc>
                <a:spcPct val="90000"/>
              </a:lnSpc>
            </a:pPr>
            <a:endParaRPr lang="en-US" altLang="en-US" dirty="0">
              <a:solidFill>
                <a:schemeClr val="accent6">
                  <a:lumMod val="60000"/>
                  <a:lumOff val="40000"/>
                </a:schemeClr>
              </a:solidFill>
            </a:endParaRPr>
          </a:p>
        </p:txBody>
      </p:sp>
      <p:pic>
        <p:nvPicPr>
          <p:cNvPr id="4" name="Picture 2" descr="Cryoprecipi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283" y="4387712"/>
            <a:ext cx="1719745" cy="1415923"/>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91200" y="6248400"/>
            <a:ext cx="4724400" cy="369332"/>
          </a:xfrm>
          <a:prstGeom prst="rect">
            <a:avLst/>
          </a:prstGeom>
          <a:noFill/>
        </p:spPr>
        <p:txBody>
          <a:bodyPr wrap="square" rtlCol="0">
            <a:spAutoFit/>
          </a:bodyPr>
          <a:lstStyle/>
          <a:p>
            <a:pPr algn="r"/>
            <a:r>
              <a:rPr lang="en-US" b="1" i="1" dirty="0"/>
              <a:t>Fibrinogen is vital to blood clotting.</a:t>
            </a:r>
          </a:p>
        </p:txBody>
      </p:sp>
      <p:sp>
        <p:nvSpPr>
          <p:cNvPr id="8" name="TextBox 7"/>
          <p:cNvSpPr txBox="1"/>
          <p:nvPr/>
        </p:nvSpPr>
        <p:spPr>
          <a:xfrm>
            <a:off x="1057702" y="5687292"/>
            <a:ext cx="4876800" cy="646331"/>
          </a:xfrm>
          <a:prstGeom prst="rect">
            <a:avLst/>
          </a:prstGeom>
          <a:noFill/>
        </p:spPr>
        <p:txBody>
          <a:bodyPr wrap="square" rtlCol="0">
            <a:spAutoFit/>
          </a:bodyPr>
          <a:lstStyle/>
          <a:p>
            <a:pPr>
              <a:defRPr/>
            </a:pPr>
            <a:r>
              <a:rPr lang="en-US" dirty="0"/>
              <a:t>Fibrinogen: 150-400 mg/</a:t>
            </a:r>
            <a:r>
              <a:rPr lang="en-US" dirty="0" err="1"/>
              <a:t>dL</a:t>
            </a:r>
            <a:endParaRPr lang="en-US" dirty="0"/>
          </a:p>
          <a:p>
            <a:endParaRPr lang="en-US" dirty="0"/>
          </a:p>
        </p:txBody>
      </p:sp>
    </p:spTree>
    <p:extLst>
      <p:ext uri="{BB962C8B-B14F-4D97-AF65-F5344CB8AC3E}">
        <p14:creationId xmlns:p14="http://schemas.microsoft.com/office/powerpoint/2010/main" val="2722908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INSTRUCTIONS FOR GIVING BLOOD TRANSFUSIONS</a:t>
            </a:r>
          </a:p>
        </p:txBody>
      </p:sp>
      <p:sp>
        <p:nvSpPr>
          <p:cNvPr id="3" name="Content Placeholder 2"/>
          <p:cNvSpPr>
            <a:spLocks noGrp="1"/>
          </p:cNvSpPr>
          <p:nvPr>
            <p:ph idx="1"/>
          </p:nvPr>
        </p:nvSpPr>
        <p:spPr/>
        <p:txBody>
          <a:bodyPr>
            <a:normAutofit lnSpcReduction="10000"/>
          </a:bodyPr>
          <a:lstStyle/>
          <a:p>
            <a:pPr marL="0" indent="0">
              <a:buNone/>
            </a:pPr>
            <a:r>
              <a:rPr lang="en-US" dirty="0" smtClean="0"/>
              <a:t>Donors;</a:t>
            </a:r>
          </a:p>
          <a:p>
            <a:r>
              <a:rPr lang="en-US" dirty="0" smtClean="0"/>
              <a:t>Donor </a:t>
            </a:r>
            <a:r>
              <a:rPr lang="en-US" dirty="0"/>
              <a:t>shall be free of diseases </a:t>
            </a:r>
          </a:p>
          <a:p>
            <a:r>
              <a:rPr lang="en-US" dirty="0" smtClean="0"/>
              <a:t>No </a:t>
            </a:r>
            <a:r>
              <a:rPr lang="en-US" dirty="0"/>
              <a:t>history of any diseases </a:t>
            </a:r>
          </a:p>
          <a:p>
            <a:r>
              <a:rPr lang="en-US" dirty="0" smtClean="0"/>
              <a:t>They </a:t>
            </a:r>
            <a:r>
              <a:rPr lang="en-US" dirty="0"/>
              <a:t>have not donated blood within the previous 90 days. (3 months). </a:t>
            </a:r>
          </a:p>
          <a:p>
            <a:r>
              <a:rPr lang="en-US" dirty="0" smtClean="0"/>
              <a:t>They </a:t>
            </a:r>
            <a:r>
              <a:rPr lang="en-US" dirty="0"/>
              <a:t>should be physically healthy, and should be between 18 and 65 years</a:t>
            </a:r>
            <a:r>
              <a:rPr lang="en-US" dirty="0" smtClean="0"/>
              <a:t>. </a:t>
            </a:r>
          </a:p>
          <a:p>
            <a:r>
              <a:rPr lang="en-US" dirty="0" smtClean="0"/>
              <a:t>Donor </a:t>
            </a:r>
            <a:r>
              <a:rPr lang="en-US" dirty="0"/>
              <a:t>must have a normal temperature, pulse and blood pressure</a:t>
            </a:r>
            <a:r>
              <a:rPr lang="en-US" dirty="0" smtClean="0"/>
              <a:t>. </a:t>
            </a:r>
          </a:p>
          <a:p>
            <a:r>
              <a:rPr lang="en-US" dirty="0" smtClean="0"/>
              <a:t>They </a:t>
            </a:r>
            <a:r>
              <a:rPr lang="en-US" dirty="0"/>
              <a:t>must not have been pregnant within the last 6 months. </a:t>
            </a:r>
          </a:p>
          <a:p>
            <a:r>
              <a:rPr lang="en-US" dirty="0" smtClean="0"/>
              <a:t>Their </a:t>
            </a:r>
            <a:r>
              <a:rPr lang="en-US" dirty="0" err="1"/>
              <a:t>haemoglobin</a:t>
            </a:r>
            <a:r>
              <a:rPr lang="en-US" dirty="0"/>
              <a:t> level must be above 12 grams per 100ml</a:t>
            </a:r>
            <a:r>
              <a:rPr lang="en-US" dirty="0" smtClean="0"/>
              <a:t>.</a:t>
            </a:r>
          </a:p>
          <a:p>
            <a:r>
              <a:rPr lang="en-US" dirty="0"/>
              <a:t>The donors are disqualified who have a history of recent dental surgery or major surgery, receipt of blood or blood components, immunizations or vaccinations, use of narcotics etc</a:t>
            </a:r>
            <a:r>
              <a:rPr lang="en-US" dirty="0" smtClean="0"/>
              <a:t>.</a:t>
            </a:r>
          </a:p>
          <a:p>
            <a:endParaRPr lang="en-US" dirty="0"/>
          </a:p>
        </p:txBody>
      </p:sp>
    </p:spTree>
    <p:extLst>
      <p:ext uri="{BB962C8B-B14F-4D97-AF65-F5344CB8AC3E}">
        <p14:creationId xmlns:p14="http://schemas.microsoft.com/office/powerpoint/2010/main" val="183748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Before the blood transfusion, the ABO grouping and Rh typing with the recipient’s blood should be done </a:t>
            </a:r>
            <a:r>
              <a:rPr lang="en-US" dirty="0" smtClean="0"/>
              <a:t> </a:t>
            </a:r>
          </a:p>
          <a:p>
            <a:r>
              <a:rPr lang="en-US" dirty="0" smtClean="0"/>
              <a:t>Before </a:t>
            </a:r>
            <a:r>
              <a:rPr lang="en-US" dirty="0"/>
              <a:t>the blood is transfused, the donor’s blood must be cross matched with the recipient’s serum (plasma) and the recipient’s red blood </a:t>
            </a:r>
            <a:r>
              <a:rPr lang="en-US" dirty="0" smtClean="0"/>
              <a:t>cells</a:t>
            </a:r>
          </a:p>
          <a:p>
            <a:r>
              <a:rPr lang="en-US" dirty="0"/>
              <a:t>Explain the procedure to the donor and reassure him/her to with confidence and co-operation. </a:t>
            </a:r>
          </a:p>
          <a:p>
            <a:r>
              <a:rPr lang="en-US" dirty="0" smtClean="0"/>
              <a:t>Blood </a:t>
            </a:r>
            <a:r>
              <a:rPr lang="en-US" dirty="0"/>
              <a:t>should not be collected to the empty stomach. </a:t>
            </a:r>
          </a:p>
          <a:p>
            <a:r>
              <a:rPr lang="en-US" dirty="0" smtClean="0"/>
              <a:t>Before </a:t>
            </a:r>
            <a:r>
              <a:rPr lang="en-US" dirty="0"/>
              <a:t>the donor is allowed to leave the hospital, his pulse rate should be questioned as to have any giddiness. </a:t>
            </a:r>
            <a:endParaRPr lang="en-US" dirty="0" smtClean="0"/>
          </a:p>
          <a:p>
            <a:r>
              <a:rPr lang="en-US" dirty="0" smtClean="0"/>
              <a:t>A </a:t>
            </a:r>
            <a:r>
              <a:rPr lang="en-US" dirty="0"/>
              <a:t>second withdrawal of blood should not be made until the blood volume and constitutes have returned to normal, that is usually after 3 months.</a:t>
            </a:r>
          </a:p>
        </p:txBody>
      </p:sp>
    </p:spTree>
    <p:extLst>
      <p:ext uri="{BB962C8B-B14F-4D97-AF65-F5344CB8AC3E}">
        <p14:creationId xmlns:p14="http://schemas.microsoft.com/office/powerpoint/2010/main" val="4002893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STORAGE AND TRANSPORTATION OF BLOOD </a:t>
            </a:r>
          </a:p>
        </p:txBody>
      </p:sp>
      <p:sp>
        <p:nvSpPr>
          <p:cNvPr id="3" name="Content Placeholder 2"/>
          <p:cNvSpPr>
            <a:spLocks noGrp="1"/>
          </p:cNvSpPr>
          <p:nvPr>
            <p:ph idx="1"/>
          </p:nvPr>
        </p:nvSpPr>
        <p:spPr/>
        <p:txBody>
          <a:bodyPr/>
          <a:lstStyle/>
          <a:p>
            <a:r>
              <a:rPr lang="en-US" dirty="0"/>
              <a:t>Collection of blood from the donor is done in the laboratory by the laboratory techniques. The donor’s blood collected into a sterile container containing anticoagulant solution. The anticoagulant used is ACD solution (acid citrate dextrose) or citrate phosphate dextrose. </a:t>
            </a:r>
          </a:p>
          <a:p>
            <a:r>
              <a:rPr lang="en-US" dirty="0" smtClean="0"/>
              <a:t>All </a:t>
            </a:r>
            <a:r>
              <a:rPr lang="en-US" dirty="0"/>
              <a:t>the articles used for the collection of blood should sterile. They should be </a:t>
            </a:r>
            <a:r>
              <a:rPr lang="en-US" dirty="0" err="1"/>
              <a:t>pyrogen</a:t>
            </a:r>
            <a:r>
              <a:rPr lang="en-US" dirty="0"/>
              <a:t> free.</a:t>
            </a:r>
          </a:p>
          <a:p>
            <a:r>
              <a:rPr lang="en-US" dirty="0" smtClean="0"/>
              <a:t>Each </a:t>
            </a:r>
            <a:r>
              <a:rPr lang="en-US" dirty="0"/>
              <a:t>donor unit must labeled in clear, readable letters, bearing the following information to be verified at the time of administration: </a:t>
            </a:r>
          </a:p>
          <a:p>
            <a:pPr>
              <a:buFont typeface="Wingdings" panose="05000000000000000000" pitchFamily="2" charset="2"/>
              <a:buChar char="§"/>
            </a:pPr>
            <a:r>
              <a:rPr lang="en-US" dirty="0" smtClean="0"/>
              <a:t>Name </a:t>
            </a:r>
            <a:r>
              <a:rPr lang="en-US" dirty="0"/>
              <a:t>of the </a:t>
            </a:r>
            <a:r>
              <a:rPr lang="en-US" dirty="0" smtClean="0"/>
              <a:t>donor, Donor number, ABO grouping, </a:t>
            </a:r>
            <a:r>
              <a:rPr lang="en-US" dirty="0"/>
              <a:t>Rh </a:t>
            </a:r>
            <a:r>
              <a:rPr lang="en-US" dirty="0" smtClean="0"/>
              <a:t>typing, </a:t>
            </a:r>
            <a:r>
              <a:rPr lang="en-US" dirty="0"/>
              <a:t>Date of drawing </a:t>
            </a:r>
            <a:r>
              <a:rPr lang="en-US" dirty="0" smtClean="0"/>
              <a:t>blood, </a:t>
            </a:r>
            <a:r>
              <a:rPr lang="en-US" dirty="0"/>
              <a:t>Date of </a:t>
            </a:r>
            <a:r>
              <a:rPr lang="en-US" dirty="0" smtClean="0"/>
              <a:t>expiry, </a:t>
            </a:r>
            <a:r>
              <a:rPr lang="en-US" dirty="0"/>
              <a:t>Results of tests for hepatitis and syphilis</a:t>
            </a:r>
          </a:p>
          <a:p>
            <a:endParaRPr lang="en-US" dirty="0"/>
          </a:p>
        </p:txBody>
      </p:sp>
    </p:spTree>
    <p:extLst>
      <p:ext uri="{BB962C8B-B14F-4D97-AF65-F5344CB8AC3E}">
        <p14:creationId xmlns:p14="http://schemas.microsoft.com/office/powerpoint/2010/main" val="693138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donor blood, immediately after it is withdrawn, should be placed in the refrigerator. Usually it is stored temperature of 1 to 6 degree centigrade. </a:t>
            </a:r>
            <a:r>
              <a:rPr lang="en-US" dirty="0" smtClean="0"/>
              <a:t> </a:t>
            </a:r>
          </a:p>
          <a:p>
            <a:r>
              <a:rPr lang="en-US" dirty="0" smtClean="0"/>
              <a:t>Stored </a:t>
            </a:r>
            <a:r>
              <a:rPr lang="en-US" dirty="0"/>
              <a:t>blood shall be inspected daily and before use evidence of hemolysis or bacterial contamination. </a:t>
            </a:r>
          </a:p>
          <a:p>
            <a:r>
              <a:rPr lang="en-US" dirty="0" smtClean="0"/>
              <a:t>The </a:t>
            </a:r>
            <a:r>
              <a:rPr lang="en-US" dirty="0"/>
              <a:t>transportation of the blood in the hospital should be done within 30 minutes after it is taken from the place of storage. </a:t>
            </a:r>
          </a:p>
          <a:p>
            <a:r>
              <a:rPr lang="en-US" dirty="0" smtClean="0"/>
              <a:t>Freezing </a:t>
            </a:r>
            <a:r>
              <a:rPr lang="en-US" dirty="0"/>
              <a:t>and heating of the blood will destroy the blood cells.</a:t>
            </a:r>
          </a:p>
        </p:txBody>
      </p:sp>
    </p:spTree>
    <p:extLst>
      <p:ext uri="{BB962C8B-B14F-4D97-AF65-F5344CB8AC3E}">
        <p14:creationId xmlns:p14="http://schemas.microsoft.com/office/powerpoint/2010/main" val="393245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Identify various types of blood and blood products and the reasons for their administration to a patient</a:t>
            </a:r>
          </a:p>
          <a:p>
            <a:r>
              <a:rPr lang="en-US" dirty="0"/>
              <a:t>Identify the risks of blood transfusion</a:t>
            </a:r>
          </a:p>
          <a:p>
            <a:r>
              <a:rPr lang="en-US" dirty="0"/>
              <a:t>Identify the essential steps necessary in the safe administration of blood and blood products to a patient</a:t>
            </a:r>
          </a:p>
          <a:p>
            <a:r>
              <a:rPr lang="en-US" dirty="0"/>
              <a:t>Discuss nursing interventions for the patient with a transfusion reaction</a:t>
            </a:r>
          </a:p>
          <a:p>
            <a:r>
              <a:rPr lang="en-US" dirty="0"/>
              <a:t>State indications for initiating the massive blood transfusion protocol and set up the Ranger blood warmer to correct hypothermia</a:t>
            </a:r>
          </a:p>
          <a:p>
            <a:endParaRPr lang="en-US" dirty="0"/>
          </a:p>
        </p:txBody>
      </p:sp>
    </p:spTree>
    <p:extLst>
      <p:ext uri="{BB962C8B-B14F-4D97-AF65-F5344CB8AC3E}">
        <p14:creationId xmlns:p14="http://schemas.microsoft.com/office/powerpoint/2010/main" val="3694042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REGARDING ADMINSTRATION OF BLOOD TO THE RECIPIENT</a:t>
            </a:r>
          </a:p>
        </p:txBody>
      </p:sp>
      <p:sp>
        <p:nvSpPr>
          <p:cNvPr id="3" name="Content Placeholder 2"/>
          <p:cNvSpPr>
            <a:spLocks noGrp="1"/>
          </p:cNvSpPr>
          <p:nvPr>
            <p:ph idx="1"/>
          </p:nvPr>
        </p:nvSpPr>
        <p:spPr/>
        <p:txBody>
          <a:bodyPr/>
          <a:lstStyle/>
          <a:p>
            <a:r>
              <a:rPr lang="en-US" dirty="0" smtClean="0"/>
              <a:t>When </a:t>
            </a:r>
            <a:r>
              <a:rPr lang="en-US" dirty="0"/>
              <a:t>sending the recipient blood sample for grouping and cross matching, it must be carefully labeled at the bedside of the recipient </a:t>
            </a:r>
          </a:p>
          <a:p>
            <a:r>
              <a:rPr lang="en-US" dirty="0" smtClean="0"/>
              <a:t>A </a:t>
            </a:r>
            <a:r>
              <a:rPr lang="en-US" dirty="0"/>
              <a:t>request from should accompany the specimen and it should contain the following data </a:t>
            </a:r>
            <a:r>
              <a:rPr lang="en-US" dirty="0" smtClean="0"/>
              <a:t>: </a:t>
            </a:r>
          </a:p>
          <a:p>
            <a:pPr>
              <a:buFont typeface="Wingdings" panose="05000000000000000000" pitchFamily="2" charset="2"/>
              <a:buChar char="§"/>
            </a:pPr>
            <a:r>
              <a:rPr lang="en-US" dirty="0" smtClean="0"/>
              <a:t>The </a:t>
            </a:r>
            <a:r>
              <a:rPr lang="en-US" dirty="0"/>
              <a:t>recipient’s name </a:t>
            </a:r>
            <a:r>
              <a:rPr lang="en-US" dirty="0" smtClean="0"/>
              <a:t>, </a:t>
            </a:r>
            <a:r>
              <a:rPr lang="en-US" dirty="0"/>
              <a:t>Hospital number </a:t>
            </a:r>
            <a:r>
              <a:rPr lang="en-US" dirty="0" smtClean="0"/>
              <a:t>, </a:t>
            </a:r>
            <a:r>
              <a:rPr lang="en-US" dirty="0"/>
              <a:t>Bed number </a:t>
            </a:r>
            <a:r>
              <a:rPr lang="en-US" dirty="0" smtClean="0"/>
              <a:t>, </a:t>
            </a:r>
            <a:r>
              <a:rPr lang="en-US" dirty="0"/>
              <a:t>Ward </a:t>
            </a:r>
            <a:r>
              <a:rPr lang="en-US" dirty="0" smtClean="0"/>
              <a:t>number, </a:t>
            </a:r>
            <a:r>
              <a:rPr lang="en-US" dirty="0"/>
              <a:t>Name of the </a:t>
            </a:r>
            <a:r>
              <a:rPr lang="en-US" dirty="0" smtClean="0"/>
              <a:t>physician, </a:t>
            </a:r>
            <a:r>
              <a:rPr lang="en-US" dirty="0"/>
              <a:t>Exact amount of blood component </a:t>
            </a:r>
            <a:r>
              <a:rPr lang="en-US" dirty="0" smtClean="0"/>
              <a:t>requested</a:t>
            </a:r>
            <a:r>
              <a:rPr lang="en-US" dirty="0"/>
              <a:t>,</a:t>
            </a:r>
            <a:r>
              <a:rPr lang="en-US" dirty="0" smtClean="0"/>
              <a:t> </a:t>
            </a:r>
            <a:r>
              <a:rPr lang="en-US" dirty="0"/>
              <a:t>Diagnosis of the </a:t>
            </a:r>
            <a:r>
              <a:rPr lang="en-US" dirty="0" smtClean="0"/>
              <a:t>patient, </a:t>
            </a:r>
            <a:r>
              <a:rPr lang="en-US" dirty="0"/>
              <a:t>Any blood transfusion given earlier,</a:t>
            </a:r>
          </a:p>
        </p:txBody>
      </p:sp>
    </p:spTree>
    <p:extLst>
      <p:ext uri="{BB962C8B-B14F-4D97-AF65-F5344CB8AC3E}">
        <p14:creationId xmlns:p14="http://schemas.microsoft.com/office/powerpoint/2010/main" val="2401659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is essential that the physician writes all orders for typing, cross matching and administration of whole blood and blood products. </a:t>
            </a:r>
          </a:p>
          <a:p>
            <a:r>
              <a:rPr lang="en-US" dirty="0" smtClean="0"/>
              <a:t>When </a:t>
            </a:r>
            <a:r>
              <a:rPr lang="en-US" dirty="0"/>
              <a:t>blood or blood products have to be administered, it is recommended that two registered nurse or a physician and a registered nurse should independently verify all identifying information on the report of the cross match, unit label and patient’s identifications. </a:t>
            </a:r>
            <a:endParaRPr lang="en-US" dirty="0" smtClean="0"/>
          </a:p>
          <a:p>
            <a:r>
              <a:rPr lang="en-US" dirty="0" smtClean="0"/>
              <a:t>Any </a:t>
            </a:r>
            <a:r>
              <a:rPr lang="en-US" dirty="0"/>
              <a:t>error in the identification, results in the major adverse reactions. Should there be any discrepancy, the unit should be returned to the blood bank with the remarks.</a:t>
            </a:r>
          </a:p>
        </p:txBody>
      </p:sp>
    </p:spTree>
    <p:extLst>
      <p:ext uri="{BB962C8B-B14F-4D97-AF65-F5344CB8AC3E}">
        <p14:creationId xmlns:p14="http://schemas.microsoft.com/office/powerpoint/2010/main" val="3381139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5701"/>
            <a:ext cx="8596668" cy="1320800"/>
          </a:xfrm>
        </p:spPr>
        <p:txBody>
          <a:bodyPr/>
          <a:lstStyle/>
          <a:p>
            <a:endParaRPr lang="en-US"/>
          </a:p>
        </p:txBody>
      </p:sp>
      <p:sp>
        <p:nvSpPr>
          <p:cNvPr id="3" name="Content Placeholder 2"/>
          <p:cNvSpPr>
            <a:spLocks noGrp="1"/>
          </p:cNvSpPr>
          <p:nvPr>
            <p:ph idx="1"/>
          </p:nvPr>
        </p:nvSpPr>
        <p:spPr>
          <a:xfrm>
            <a:off x="677334" y="1856097"/>
            <a:ext cx="8596668" cy="4558352"/>
          </a:xfrm>
        </p:spPr>
        <p:txBody>
          <a:bodyPr>
            <a:normAutofit/>
          </a:bodyPr>
          <a:lstStyle/>
          <a:p>
            <a:r>
              <a:rPr lang="en-US" dirty="0"/>
              <a:t>Whole blood and the blood products should be administered through an appropriate, sterile, </a:t>
            </a:r>
            <a:r>
              <a:rPr lang="en-US" dirty="0" err="1"/>
              <a:t>pyrogen</a:t>
            </a:r>
            <a:r>
              <a:rPr lang="en-US" dirty="0"/>
              <a:t> free transfusion set containing a filter which will remove clots and larger aggregates of leucocytes and platelets. </a:t>
            </a:r>
          </a:p>
          <a:p>
            <a:r>
              <a:rPr lang="en-US" dirty="0" smtClean="0"/>
              <a:t>Care </a:t>
            </a:r>
            <a:r>
              <a:rPr lang="en-US" dirty="0"/>
              <a:t>is to be taken to prevent introduction of air into the apparatus. </a:t>
            </a:r>
          </a:p>
          <a:p>
            <a:r>
              <a:rPr lang="en-US" dirty="0" smtClean="0"/>
              <a:t>It </a:t>
            </a:r>
            <a:r>
              <a:rPr lang="en-US" dirty="0"/>
              <a:t>is recommended to use 18 gauge needle for infusion, to prevent damage to the red cells and provide an adequate rate of flow.</a:t>
            </a:r>
          </a:p>
          <a:p>
            <a:r>
              <a:rPr lang="en-US" dirty="0" smtClean="0"/>
              <a:t>No </a:t>
            </a:r>
            <a:r>
              <a:rPr lang="en-US" dirty="0"/>
              <a:t>medication- antibiotics, vitamins, calcium, etc. should be added to the unit of blood or administered through the same intravenous system as they may cause damage to the red cells. </a:t>
            </a:r>
          </a:p>
          <a:p>
            <a:r>
              <a:rPr lang="en-US" dirty="0" smtClean="0"/>
              <a:t>If </a:t>
            </a:r>
            <a:r>
              <a:rPr lang="en-US" dirty="0"/>
              <a:t>I.V infusion is to be given immediately before, during or after the blood transfusion, always use physiologic saline to prevent </a:t>
            </a:r>
            <a:r>
              <a:rPr lang="en-US" dirty="0" err="1"/>
              <a:t>haemolysis</a:t>
            </a:r>
            <a:r>
              <a:rPr lang="en-US" dirty="0"/>
              <a:t> of the blood in the tubing. Dextrose should be avoided. If another I.V. fluid is to be given, rinse the infusion set with normal saline before starting the solution</a:t>
            </a:r>
          </a:p>
        </p:txBody>
      </p:sp>
    </p:spTree>
    <p:extLst>
      <p:ext uri="{BB962C8B-B14F-4D97-AF65-F5344CB8AC3E}">
        <p14:creationId xmlns:p14="http://schemas.microsoft.com/office/powerpoint/2010/main" val="2128370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5702"/>
            <a:ext cx="8596668" cy="1320800"/>
          </a:xfrm>
        </p:spPr>
        <p:txBody>
          <a:bodyPr/>
          <a:lstStyle/>
          <a:p>
            <a:endParaRPr lang="en-US"/>
          </a:p>
        </p:txBody>
      </p:sp>
      <p:sp>
        <p:nvSpPr>
          <p:cNvPr id="3" name="Content Placeholder 2"/>
          <p:cNvSpPr>
            <a:spLocks noGrp="1"/>
          </p:cNvSpPr>
          <p:nvPr>
            <p:ph idx="1"/>
          </p:nvPr>
        </p:nvSpPr>
        <p:spPr>
          <a:xfrm>
            <a:off x="677334" y="1856096"/>
            <a:ext cx="8596668" cy="4558351"/>
          </a:xfrm>
        </p:spPr>
        <p:txBody>
          <a:bodyPr>
            <a:normAutofit lnSpcReduction="10000"/>
          </a:bodyPr>
          <a:lstStyle/>
          <a:p>
            <a:r>
              <a:rPr lang="en-US" dirty="0"/>
              <a:t>Prior to administer of blood, the patient’s vital signs should be recorded correctly on the nurse’s record to provide a baseline for further observation. </a:t>
            </a:r>
          </a:p>
          <a:p>
            <a:r>
              <a:rPr lang="en-US" dirty="0" smtClean="0"/>
              <a:t>Adjust </a:t>
            </a:r>
            <a:r>
              <a:rPr lang="en-US" dirty="0"/>
              <a:t>the rate of flow to </a:t>
            </a:r>
            <a:r>
              <a:rPr lang="en-US" dirty="0">
                <a:solidFill>
                  <a:schemeClr val="tx1"/>
                </a:solidFill>
              </a:rPr>
              <a:t>5 to 10 ml per minute </a:t>
            </a:r>
            <a:r>
              <a:rPr lang="en-US" dirty="0"/>
              <a:t>during the first 30 minutes of transfusion, to detect any complication as early as possible. Give the blood at a slower rate if the patient is elderly, suffering from heart disease and lung disease, anemia, debilitating diseases etc.</a:t>
            </a:r>
          </a:p>
          <a:p>
            <a:r>
              <a:rPr lang="en-US" dirty="0" smtClean="0"/>
              <a:t>Whole </a:t>
            </a:r>
            <a:r>
              <a:rPr lang="en-US" dirty="0"/>
              <a:t>blood and packed cells administered cold. No attempt is made to heat the blood. However, blood may be allowed to stand at the room temperature for 30 to 45 minutes before it is administered to the patient. </a:t>
            </a:r>
          </a:p>
          <a:p>
            <a:r>
              <a:rPr lang="en-US" dirty="0" smtClean="0"/>
              <a:t>Once </a:t>
            </a:r>
            <a:r>
              <a:rPr lang="en-US" dirty="0"/>
              <a:t>the blood is exposed to the atmosphere ( the unit is opened), it should be discarded.</a:t>
            </a:r>
          </a:p>
          <a:p>
            <a:r>
              <a:rPr lang="en-US" dirty="0" smtClean="0"/>
              <a:t>The </a:t>
            </a:r>
            <a:r>
              <a:rPr lang="en-US" dirty="0"/>
              <a:t>procedure involved in administration of the blood is the same as that of administration of I.V. infusions. Watch the patient carefully for the onset of any complications. Any reaction developed in the patient should be reported to the charge nurse and physician immediately.</a:t>
            </a:r>
          </a:p>
          <a:p>
            <a:endParaRPr lang="en-US" dirty="0"/>
          </a:p>
        </p:txBody>
      </p:sp>
    </p:spTree>
    <p:extLst>
      <p:ext uri="{BB962C8B-B14F-4D97-AF65-F5344CB8AC3E}">
        <p14:creationId xmlns:p14="http://schemas.microsoft.com/office/powerpoint/2010/main" val="2089592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following observation are made throughout the procedure : </a:t>
            </a:r>
          </a:p>
          <a:p>
            <a:pPr>
              <a:buFont typeface="Wingdings" panose="05000000000000000000" pitchFamily="2" charset="2"/>
              <a:buChar char="§"/>
            </a:pPr>
            <a:r>
              <a:rPr lang="en-US" dirty="0" smtClean="0"/>
              <a:t>Rate </a:t>
            </a:r>
            <a:r>
              <a:rPr lang="en-US" dirty="0"/>
              <a:t>of flow </a:t>
            </a:r>
            <a:r>
              <a:rPr lang="en-US" dirty="0" smtClean="0"/>
              <a:t>, </a:t>
            </a:r>
            <a:r>
              <a:rPr lang="en-US" dirty="0"/>
              <a:t>Signs of circulatory overloaded </a:t>
            </a:r>
            <a:r>
              <a:rPr lang="en-US" dirty="0" smtClean="0"/>
              <a:t>, </a:t>
            </a:r>
            <a:r>
              <a:rPr lang="en-US" dirty="0"/>
              <a:t>Urinary output </a:t>
            </a:r>
            <a:endParaRPr lang="en-US" dirty="0" smtClean="0"/>
          </a:p>
          <a:p>
            <a:pPr>
              <a:buFont typeface="Wingdings" panose="05000000000000000000" pitchFamily="2" charset="2"/>
              <a:buChar char="§"/>
            </a:pPr>
            <a:r>
              <a:rPr lang="en-US" dirty="0" smtClean="0"/>
              <a:t>The </a:t>
            </a:r>
            <a:r>
              <a:rPr lang="en-US" dirty="0"/>
              <a:t>needle site of signs of infiltration, hematoma, and dislodgement of needle etc. </a:t>
            </a:r>
          </a:p>
          <a:p>
            <a:pPr>
              <a:buFont typeface="Wingdings" panose="05000000000000000000" pitchFamily="2" charset="2"/>
              <a:buChar char="§"/>
            </a:pPr>
            <a:r>
              <a:rPr lang="en-US" dirty="0" smtClean="0"/>
              <a:t>Blood </a:t>
            </a:r>
            <a:r>
              <a:rPr lang="en-US" dirty="0"/>
              <a:t>level in the </a:t>
            </a:r>
            <a:r>
              <a:rPr lang="en-US" dirty="0" smtClean="0"/>
              <a:t>container, </a:t>
            </a:r>
            <a:r>
              <a:rPr lang="en-US" dirty="0"/>
              <a:t>Never allow the blood bottle to be completely empty to prevent the entry of </a:t>
            </a:r>
            <a:r>
              <a:rPr lang="en-US" dirty="0" smtClean="0"/>
              <a:t>air</a:t>
            </a:r>
            <a:r>
              <a:rPr lang="en-US" dirty="0"/>
              <a:t> </a:t>
            </a:r>
            <a:r>
              <a:rPr lang="en-US" dirty="0" smtClean="0"/>
              <a:t>, </a:t>
            </a:r>
            <a:r>
              <a:rPr lang="en-US" dirty="0"/>
              <a:t>Reaction to the blood transfusion </a:t>
            </a:r>
            <a:r>
              <a:rPr lang="en-US" dirty="0" smtClean="0"/>
              <a:t>, </a:t>
            </a:r>
            <a:r>
              <a:rPr lang="en-US" dirty="0"/>
              <a:t>Patency of the infusion set</a:t>
            </a:r>
          </a:p>
        </p:txBody>
      </p:sp>
    </p:spTree>
    <p:extLst>
      <p:ext uri="{BB962C8B-B14F-4D97-AF65-F5344CB8AC3E}">
        <p14:creationId xmlns:p14="http://schemas.microsoft.com/office/powerpoint/2010/main" val="479965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0167"/>
            <a:ext cx="8596668" cy="1320800"/>
          </a:xfrm>
        </p:spPr>
        <p:txBody>
          <a:bodyPr/>
          <a:lstStyle/>
          <a:p>
            <a:endParaRPr lang="en-US"/>
          </a:p>
        </p:txBody>
      </p:sp>
      <p:sp>
        <p:nvSpPr>
          <p:cNvPr id="3" name="Content Placeholder 2"/>
          <p:cNvSpPr>
            <a:spLocks noGrp="1"/>
          </p:cNvSpPr>
          <p:nvPr>
            <p:ph idx="1"/>
          </p:nvPr>
        </p:nvSpPr>
        <p:spPr>
          <a:xfrm>
            <a:off x="559557" y="1678675"/>
            <a:ext cx="8857397" cy="4653886"/>
          </a:xfrm>
        </p:spPr>
        <p:txBody>
          <a:bodyPr>
            <a:normAutofit/>
          </a:bodyPr>
          <a:lstStyle/>
          <a:p>
            <a:r>
              <a:rPr lang="en-US" dirty="0"/>
              <a:t>Keep the patient warm and </a:t>
            </a:r>
            <a:r>
              <a:rPr lang="en-US" dirty="0" smtClean="0"/>
              <a:t>comfortable with blankets if necessary. </a:t>
            </a:r>
          </a:p>
          <a:p>
            <a:r>
              <a:rPr lang="en-US" dirty="0" smtClean="0"/>
              <a:t>Offer bedpan before starting the procedure and as necessary.</a:t>
            </a:r>
          </a:p>
          <a:p>
            <a:r>
              <a:rPr lang="en-US" dirty="0" smtClean="0"/>
              <a:t>Record </a:t>
            </a:r>
            <a:r>
              <a:rPr lang="en-US" dirty="0"/>
              <a:t>on the nurse’s record with date and time: </a:t>
            </a:r>
            <a:endParaRPr lang="en-US" dirty="0" smtClean="0"/>
          </a:p>
          <a:p>
            <a:pPr>
              <a:buFont typeface="Wingdings" panose="05000000000000000000" pitchFamily="2" charset="2"/>
              <a:buChar char="§"/>
            </a:pPr>
            <a:r>
              <a:rPr lang="en-US" dirty="0" smtClean="0"/>
              <a:t>The </a:t>
            </a:r>
            <a:r>
              <a:rPr lang="en-US" dirty="0"/>
              <a:t>amount of blood </a:t>
            </a:r>
            <a:r>
              <a:rPr lang="en-US" dirty="0" smtClean="0"/>
              <a:t>administered</a:t>
            </a:r>
            <a:r>
              <a:rPr lang="en-US" dirty="0"/>
              <a:t> </a:t>
            </a:r>
            <a:r>
              <a:rPr lang="en-US" dirty="0" smtClean="0"/>
              <a:t>, </a:t>
            </a:r>
            <a:r>
              <a:rPr lang="en-US" dirty="0"/>
              <a:t>The group and the type of blood </a:t>
            </a:r>
            <a:r>
              <a:rPr lang="en-US" dirty="0" smtClean="0"/>
              <a:t>administered</a:t>
            </a:r>
            <a:r>
              <a:rPr lang="en-US" dirty="0"/>
              <a:t> </a:t>
            </a:r>
            <a:r>
              <a:rPr lang="en-US" dirty="0" smtClean="0"/>
              <a:t>, </a:t>
            </a:r>
            <a:r>
              <a:rPr lang="en-US" dirty="0"/>
              <a:t>The rate of </a:t>
            </a:r>
            <a:r>
              <a:rPr lang="en-US" dirty="0" smtClean="0"/>
              <a:t>flow</a:t>
            </a:r>
            <a:r>
              <a:rPr lang="en-US" dirty="0"/>
              <a:t> </a:t>
            </a:r>
            <a:r>
              <a:rPr lang="en-US" dirty="0" smtClean="0"/>
              <a:t>, </a:t>
            </a:r>
            <a:r>
              <a:rPr lang="en-US" dirty="0"/>
              <a:t>Any reaction </a:t>
            </a:r>
            <a:r>
              <a:rPr lang="en-US" dirty="0" smtClean="0"/>
              <a:t>observed</a:t>
            </a:r>
            <a:r>
              <a:rPr lang="en-US" dirty="0"/>
              <a:t> </a:t>
            </a:r>
            <a:r>
              <a:rPr lang="en-US" dirty="0" smtClean="0"/>
              <a:t>, </a:t>
            </a:r>
            <a:r>
              <a:rPr lang="en-US" dirty="0"/>
              <a:t>Any medication administered e.g., antihistamines.</a:t>
            </a:r>
          </a:p>
          <a:p>
            <a:r>
              <a:rPr lang="en-US" dirty="0" smtClean="0"/>
              <a:t>When </a:t>
            </a:r>
            <a:r>
              <a:rPr lang="en-US" dirty="0"/>
              <a:t>leaving the ward, the charge nurse should report the following to the relieving </a:t>
            </a:r>
            <a:r>
              <a:rPr lang="en-US" dirty="0" smtClean="0"/>
              <a:t>nurse; </a:t>
            </a:r>
            <a:endParaRPr lang="en-US" dirty="0"/>
          </a:p>
          <a:p>
            <a:pPr>
              <a:buFont typeface="Wingdings" panose="05000000000000000000" pitchFamily="2" charset="2"/>
              <a:buChar char="§"/>
            </a:pPr>
            <a:r>
              <a:rPr lang="en-US" dirty="0" smtClean="0"/>
              <a:t>The </a:t>
            </a:r>
            <a:r>
              <a:rPr lang="en-US" dirty="0"/>
              <a:t>name and the bed number of the patient receiving the blood </a:t>
            </a:r>
            <a:r>
              <a:rPr lang="en-US" dirty="0" smtClean="0"/>
              <a:t>transfusions,  </a:t>
            </a:r>
            <a:r>
              <a:rPr lang="en-US" dirty="0"/>
              <a:t>The time at which the drip has </a:t>
            </a:r>
            <a:r>
              <a:rPr lang="en-US" dirty="0" smtClean="0"/>
              <a:t>started, The </a:t>
            </a:r>
            <a:r>
              <a:rPr lang="en-US" dirty="0"/>
              <a:t>type of blood that is </a:t>
            </a:r>
            <a:r>
              <a:rPr lang="en-US" dirty="0" smtClean="0"/>
              <a:t>given, </a:t>
            </a:r>
            <a:r>
              <a:rPr lang="en-US" dirty="0"/>
              <a:t>Amount of blood that is administered and the quantity to be given </a:t>
            </a:r>
            <a:r>
              <a:rPr lang="en-US" dirty="0" smtClean="0"/>
              <a:t>more , </a:t>
            </a:r>
            <a:r>
              <a:rPr lang="en-US" dirty="0"/>
              <a:t>Any specific precautions to be </a:t>
            </a:r>
            <a:r>
              <a:rPr lang="en-US" dirty="0" smtClean="0"/>
              <a:t>followed, </a:t>
            </a:r>
            <a:r>
              <a:rPr lang="en-US" dirty="0"/>
              <a:t>The specific rate of flow  Any reactions </a:t>
            </a:r>
            <a:r>
              <a:rPr lang="en-US" dirty="0" smtClean="0"/>
              <a:t>observed,  </a:t>
            </a:r>
            <a:r>
              <a:rPr lang="en-US" dirty="0"/>
              <a:t>Any medications administered </a:t>
            </a:r>
            <a:r>
              <a:rPr lang="en-US" dirty="0" smtClean="0"/>
              <a:t>, </a:t>
            </a:r>
            <a:r>
              <a:rPr lang="en-US" dirty="0"/>
              <a:t>General condition of the patient</a:t>
            </a:r>
          </a:p>
          <a:p>
            <a:endParaRPr lang="en-US" dirty="0"/>
          </a:p>
        </p:txBody>
      </p:sp>
    </p:spTree>
    <p:extLst>
      <p:ext uri="{BB962C8B-B14F-4D97-AF65-F5344CB8AC3E}">
        <p14:creationId xmlns:p14="http://schemas.microsoft.com/office/powerpoint/2010/main" val="2576535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7511" y="510628"/>
            <a:ext cx="7620000" cy="1200329"/>
          </a:xfrm>
          <a:prstGeom prst="rect">
            <a:avLst/>
          </a:prstGeom>
          <a:solidFill>
            <a:schemeClr val="accent6">
              <a:lumMod val="20000"/>
              <a:lumOff val="80000"/>
            </a:schemeClr>
          </a:solidFill>
          <a:effectLst>
            <a:innerShdw blurRad="63500" dist="50800" dir="2700000">
              <a:prstClr val="black">
                <a:alpha val="50000"/>
              </a:prstClr>
            </a:innerShdw>
          </a:effectLst>
        </p:spPr>
        <p:txBody>
          <a:bodyPr wrap="square" rtlCol="0">
            <a:spAutoFit/>
          </a:bodyPr>
          <a:lstStyle/>
          <a:p>
            <a:r>
              <a:rPr lang="en-US" sz="3600" dirty="0">
                <a:latin typeface="+mj-lt"/>
              </a:rPr>
              <a:t>What is a Blood Transfusion Reaction?</a:t>
            </a:r>
          </a:p>
        </p:txBody>
      </p:sp>
      <p:sp>
        <p:nvSpPr>
          <p:cNvPr id="3" name="TextBox 2"/>
          <p:cNvSpPr txBox="1"/>
          <p:nvPr/>
        </p:nvSpPr>
        <p:spPr>
          <a:xfrm>
            <a:off x="1676401" y="2209802"/>
            <a:ext cx="8610600" cy="1200329"/>
          </a:xfrm>
          <a:prstGeom prst="rect">
            <a:avLst/>
          </a:prstGeom>
          <a:noFill/>
        </p:spPr>
        <p:txBody>
          <a:bodyPr wrap="square" rtlCol="0">
            <a:spAutoFit/>
          </a:bodyPr>
          <a:lstStyle/>
          <a:p>
            <a:r>
              <a:rPr lang="en-US" sz="2400" b="1" i="1" dirty="0"/>
              <a:t>Any major change in a patient’s condition during and/or after a blood product transfusion. Changes warrant investigation…</a:t>
            </a:r>
          </a:p>
        </p:txBody>
      </p:sp>
      <p:pic>
        <p:nvPicPr>
          <p:cNvPr id="1026" name="Picture 2" descr="http://oomlaut.com/wp-content/uploads/2013/07/p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269" y="3733800"/>
            <a:ext cx="2857500" cy="2857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3581400"/>
            <a:ext cx="2590800" cy="523220"/>
          </a:xfrm>
          <a:prstGeom prst="rect">
            <a:avLst/>
          </a:prstGeom>
          <a:noFill/>
        </p:spPr>
        <p:txBody>
          <a:bodyPr wrap="square" lIns="91440" tIns="45720" rIns="91440" bIns="45720">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Fever</a:t>
            </a:r>
          </a:p>
        </p:txBody>
      </p:sp>
      <p:sp>
        <p:nvSpPr>
          <p:cNvPr id="8" name="Rectangle 7"/>
          <p:cNvSpPr/>
          <p:nvPr/>
        </p:nvSpPr>
        <p:spPr>
          <a:xfrm>
            <a:off x="3124200" y="4176712"/>
            <a:ext cx="1905000" cy="523220"/>
          </a:xfrm>
          <a:prstGeom prst="rect">
            <a:avLst/>
          </a:prstGeom>
        </p:spPr>
        <p:txBody>
          <a:bodyPr wrap="square">
            <a:spAutoFit/>
          </a:bodyPr>
          <a:lstStyle/>
          <a:p>
            <a:pPr lvl="0" algn="ctr"/>
            <a:r>
              <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rPr>
              <a:t>Chills</a:t>
            </a:r>
          </a:p>
        </p:txBody>
      </p:sp>
      <p:sp>
        <p:nvSpPr>
          <p:cNvPr id="11" name="Rectangle 10"/>
          <p:cNvSpPr/>
          <p:nvPr/>
        </p:nvSpPr>
        <p:spPr>
          <a:xfrm>
            <a:off x="7569200" y="3577422"/>
            <a:ext cx="2286000" cy="523220"/>
          </a:xfrm>
          <a:prstGeom prst="rect">
            <a:avLst/>
          </a:prstGeom>
        </p:spPr>
        <p:txBody>
          <a:bodyPr>
            <a:spAutoFit/>
          </a:bodyPr>
          <a:lstStyle/>
          <a:p>
            <a:pPr lvl="0" algn="ctr"/>
            <a:r>
              <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rPr>
              <a:t>Chest pain</a:t>
            </a:r>
          </a:p>
        </p:txBody>
      </p:sp>
      <p:sp>
        <p:nvSpPr>
          <p:cNvPr id="13" name="Rectangle 12"/>
          <p:cNvSpPr/>
          <p:nvPr/>
        </p:nvSpPr>
        <p:spPr>
          <a:xfrm>
            <a:off x="2385788" y="4788228"/>
            <a:ext cx="1924501" cy="523220"/>
          </a:xfrm>
          <a:prstGeom prst="rect">
            <a:avLst/>
          </a:prstGeom>
        </p:spPr>
        <p:txBody>
          <a:bodyPr wrap="none">
            <a:spAutoFit/>
          </a:bodyPr>
          <a:lstStyle/>
          <a:p>
            <a:pPr lvl="0" algn="ctr"/>
            <a:r>
              <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rPr>
              <a:t>Back pain</a:t>
            </a:r>
          </a:p>
        </p:txBody>
      </p:sp>
      <p:sp>
        <p:nvSpPr>
          <p:cNvPr id="16" name="Rectangle 15"/>
          <p:cNvSpPr/>
          <p:nvPr/>
        </p:nvSpPr>
        <p:spPr>
          <a:xfrm>
            <a:off x="6438900" y="3577423"/>
            <a:ext cx="1333500" cy="954107"/>
          </a:xfrm>
          <a:prstGeom prst="rect">
            <a:avLst/>
          </a:prstGeom>
          <a:noFill/>
        </p:spPr>
        <p:txBody>
          <a:bodyPr wrap="square" lIns="91440" tIns="45720" rIns="91440" bIns="45720">
            <a:spAutoFit/>
          </a:bodyPr>
          <a:lstStyle/>
          <a:p>
            <a:pPr algn="ct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HIves</a:t>
            </a:r>
          </a:p>
        </p:txBody>
      </p:sp>
      <p:sp>
        <p:nvSpPr>
          <p:cNvPr id="18" name="Rectangle 17"/>
          <p:cNvSpPr/>
          <p:nvPr/>
        </p:nvSpPr>
        <p:spPr>
          <a:xfrm>
            <a:off x="7491770" y="4788231"/>
            <a:ext cx="3176230" cy="1384995"/>
          </a:xfrm>
          <a:prstGeom prst="rect">
            <a:avLst/>
          </a:prstGeom>
        </p:spPr>
        <p:txBody>
          <a:bodyPr wrap="square">
            <a:spAutoFit/>
          </a:bodyPr>
          <a:lstStyle/>
          <a:p>
            <a:pPr algn="ctr"/>
            <a:r>
              <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rPr>
              <a:t>Tachycardia</a:t>
            </a:r>
          </a:p>
          <a:p>
            <a:pPr algn="ctr"/>
            <a:endPar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endParaRPr>
          </a:p>
          <a:p>
            <a:pPr algn="ctr"/>
            <a:r>
              <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rPr>
              <a:t>Rash</a:t>
            </a:r>
          </a:p>
        </p:txBody>
      </p:sp>
      <p:sp>
        <p:nvSpPr>
          <p:cNvPr id="20" name="Rectangle 19"/>
          <p:cNvSpPr/>
          <p:nvPr/>
        </p:nvSpPr>
        <p:spPr>
          <a:xfrm>
            <a:off x="1809750" y="5637997"/>
            <a:ext cx="2824519" cy="523220"/>
          </a:xfrm>
          <a:prstGeom prst="rect">
            <a:avLst/>
          </a:prstGeom>
        </p:spPr>
        <p:txBody>
          <a:bodyPr wrap="square">
            <a:spAutoFit/>
          </a:bodyPr>
          <a:lstStyle/>
          <a:p>
            <a:pPr lvl="0" algn="ctr"/>
            <a:r>
              <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rPr>
              <a:t>hypotension</a:t>
            </a:r>
          </a:p>
        </p:txBody>
      </p:sp>
      <p:sp>
        <p:nvSpPr>
          <p:cNvPr id="22" name="Rectangle 21"/>
          <p:cNvSpPr/>
          <p:nvPr/>
        </p:nvSpPr>
        <p:spPr>
          <a:xfrm>
            <a:off x="5410201" y="3244334"/>
            <a:ext cx="1008965" cy="523220"/>
          </a:xfrm>
          <a:prstGeom prst="rect">
            <a:avLst/>
          </a:prstGeom>
        </p:spPr>
        <p:txBody>
          <a:bodyPr wrap="square">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SOB</a:t>
            </a:r>
            <a:endPar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5347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a:off x="6248400" y="2553586"/>
            <a:ext cx="137160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AHTR</a:t>
            </a:r>
          </a:p>
        </p:txBody>
      </p:sp>
      <p:sp>
        <p:nvSpPr>
          <p:cNvPr id="4" name="Hexagon 3"/>
          <p:cNvSpPr/>
          <p:nvPr/>
        </p:nvSpPr>
        <p:spPr>
          <a:xfrm>
            <a:off x="8610600" y="2553586"/>
            <a:ext cx="137160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FNHTR</a:t>
            </a:r>
          </a:p>
        </p:txBody>
      </p:sp>
      <p:sp>
        <p:nvSpPr>
          <p:cNvPr id="5" name="Hexagon 4"/>
          <p:cNvSpPr/>
          <p:nvPr/>
        </p:nvSpPr>
        <p:spPr>
          <a:xfrm>
            <a:off x="8686800" y="4051005"/>
            <a:ext cx="137160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TRALI</a:t>
            </a:r>
          </a:p>
        </p:txBody>
      </p:sp>
      <p:sp>
        <p:nvSpPr>
          <p:cNvPr id="6" name="Hexagon 5"/>
          <p:cNvSpPr/>
          <p:nvPr/>
        </p:nvSpPr>
        <p:spPr>
          <a:xfrm>
            <a:off x="6248401" y="4045689"/>
            <a:ext cx="1378679"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Allergic Reaction</a:t>
            </a:r>
          </a:p>
        </p:txBody>
      </p:sp>
      <p:sp>
        <p:nvSpPr>
          <p:cNvPr id="7" name="Hexagon 6"/>
          <p:cNvSpPr/>
          <p:nvPr/>
        </p:nvSpPr>
        <p:spPr>
          <a:xfrm>
            <a:off x="7467600" y="3359889"/>
            <a:ext cx="137160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Anaphylactic Reaction</a:t>
            </a:r>
          </a:p>
        </p:txBody>
      </p:sp>
      <p:sp>
        <p:nvSpPr>
          <p:cNvPr id="11" name="TextBox 10"/>
          <p:cNvSpPr txBox="1"/>
          <p:nvPr/>
        </p:nvSpPr>
        <p:spPr>
          <a:xfrm>
            <a:off x="1524000" y="2209801"/>
            <a:ext cx="4724400" cy="403187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600" b="1" dirty="0"/>
              <a:t>Acute hemolytic transfusion reaction (AHTR)  </a:t>
            </a:r>
          </a:p>
          <a:p>
            <a:pPr marL="285750" indent="-285750">
              <a:lnSpc>
                <a:spcPct val="200000"/>
              </a:lnSpc>
              <a:buFont typeface="Arial" panose="020B0604020202020204" pitchFamily="34" charset="0"/>
              <a:buChar char="•"/>
            </a:pPr>
            <a:r>
              <a:rPr lang="en-US" sz="1600" b="1" dirty="0"/>
              <a:t>Febrile non-hemolytic transfusion reaction (FNHTR)  </a:t>
            </a:r>
          </a:p>
          <a:p>
            <a:pPr marL="285750" indent="-285750">
              <a:lnSpc>
                <a:spcPct val="200000"/>
              </a:lnSpc>
              <a:buFont typeface="Arial" panose="020B0604020202020204" pitchFamily="34" charset="0"/>
              <a:buChar char="•"/>
            </a:pPr>
            <a:r>
              <a:rPr lang="en-US" sz="1600" b="1" dirty="0"/>
              <a:t>Allergic reaction</a:t>
            </a:r>
          </a:p>
          <a:p>
            <a:pPr marL="285750" indent="-285750">
              <a:lnSpc>
                <a:spcPct val="200000"/>
              </a:lnSpc>
              <a:buFont typeface="Arial" panose="020B0604020202020204" pitchFamily="34" charset="0"/>
              <a:buChar char="•"/>
            </a:pPr>
            <a:r>
              <a:rPr lang="en-US" sz="1600" b="1" dirty="0"/>
              <a:t>Anaphylactic reaction</a:t>
            </a:r>
          </a:p>
          <a:p>
            <a:pPr marL="285750" indent="-285750">
              <a:lnSpc>
                <a:spcPct val="200000"/>
              </a:lnSpc>
              <a:buFont typeface="Arial" panose="020B0604020202020204" pitchFamily="34" charset="0"/>
              <a:buChar char="•"/>
            </a:pPr>
            <a:r>
              <a:rPr lang="en-US" sz="1600" b="1" dirty="0"/>
              <a:t>Transfusion related acute lung injury (TRALI)</a:t>
            </a:r>
          </a:p>
        </p:txBody>
      </p:sp>
      <p:sp>
        <p:nvSpPr>
          <p:cNvPr id="13" name="TextBox 12"/>
          <p:cNvSpPr txBox="1"/>
          <p:nvPr/>
        </p:nvSpPr>
        <p:spPr>
          <a:xfrm>
            <a:off x="2362200" y="533400"/>
            <a:ext cx="7467600" cy="1077218"/>
          </a:xfrm>
          <a:prstGeom prst="rect">
            <a:avLst/>
          </a:prstGeom>
          <a:solidFill>
            <a:srgbClr val="FFC000"/>
          </a:solidFill>
          <a:effectLst>
            <a:innerShdw blurRad="63500" dist="50800" dir="2700000">
              <a:prstClr val="black">
                <a:alpha val="50000"/>
              </a:prstClr>
            </a:innerShdw>
          </a:effectLst>
        </p:spPr>
        <p:txBody>
          <a:bodyPr wrap="square" rtlCol="0">
            <a:spAutoFit/>
          </a:bodyPr>
          <a:lstStyle/>
          <a:p>
            <a:pPr algn="ctr"/>
            <a:r>
              <a:rPr lang="en-US" sz="3200" b="1" dirty="0">
                <a:latin typeface="+mj-lt"/>
              </a:rPr>
              <a:t>IMMEDIATE IMMUNOLOGIC </a:t>
            </a:r>
          </a:p>
          <a:p>
            <a:pPr algn="ctr"/>
            <a:r>
              <a:rPr lang="en-US" sz="3200" b="1" dirty="0">
                <a:latin typeface="+mj-lt"/>
              </a:rPr>
              <a:t>TRANSFUSION REACTIONS</a:t>
            </a:r>
          </a:p>
        </p:txBody>
      </p:sp>
    </p:spTree>
    <p:extLst>
      <p:ext uri="{BB962C8B-B14F-4D97-AF65-F5344CB8AC3E}">
        <p14:creationId xmlns:p14="http://schemas.microsoft.com/office/powerpoint/2010/main" val="165957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518" y="57330"/>
            <a:ext cx="6319351" cy="494942"/>
          </a:xfrm>
        </p:spPr>
        <p:txBody>
          <a:bodyPr>
            <a:normAutofit/>
          </a:bodyPr>
          <a:lstStyle/>
          <a:p>
            <a:pPr algn="ctr"/>
            <a:r>
              <a:rPr lang="en-US" dirty="0" smtClean="0"/>
              <a:t>Febrile Non Hemolytic Reactions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11718" y="3962400"/>
            <a:ext cx="1295400"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a:xfrm>
            <a:off x="2288910" y="952353"/>
            <a:ext cx="2666999"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Fever</a:t>
            </a:r>
          </a:p>
          <a:p>
            <a:r>
              <a:rPr lang="en-US" dirty="0" smtClean="0"/>
              <a:t>Chills</a:t>
            </a:r>
          </a:p>
          <a:p>
            <a:r>
              <a:rPr lang="en-US" dirty="0" smtClean="0"/>
              <a:t>Rigors</a:t>
            </a:r>
          </a:p>
          <a:p>
            <a:r>
              <a:rPr lang="en-US" dirty="0" smtClean="0"/>
              <a:t>Mild dyspnea</a:t>
            </a:r>
          </a:p>
          <a:p>
            <a:r>
              <a:rPr lang="en-US" dirty="0" smtClean="0"/>
              <a:t>Anxiety</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6791" y="552272"/>
            <a:ext cx="2990861" cy="2631958"/>
          </a:xfrm>
          <a:prstGeom prst="rect">
            <a:avLst/>
          </a:prstGeom>
        </p:spPr>
      </p:pic>
      <p:sp>
        <p:nvSpPr>
          <p:cNvPr id="6" name="TextBox 5"/>
          <p:cNvSpPr txBox="1"/>
          <p:nvPr/>
        </p:nvSpPr>
        <p:spPr>
          <a:xfrm>
            <a:off x="5219700" y="3874028"/>
            <a:ext cx="3916470" cy="2031325"/>
          </a:xfrm>
          <a:prstGeom prst="rect">
            <a:avLst/>
          </a:prstGeom>
          <a:noFill/>
        </p:spPr>
        <p:txBody>
          <a:bodyPr wrap="square" rtlCol="0">
            <a:spAutoFit/>
          </a:bodyPr>
          <a:lstStyle/>
          <a:p>
            <a:endParaRPr lang="en-US" b="1" dirty="0"/>
          </a:p>
          <a:p>
            <a:endParaRPr lang="en-US" b="1" dirty="0"/>
          </a:p>
          <a:p>
            <a:r>
              <a:rPr lang="en-US" b="1" dirty="0"/>
              <a:t>Treatment:</a:t>
            </a:r>
            <a:r>
              <a:rPr lang="en-US" dirty="0"/>
              <a:t>  Treat the symptoms (Tylenol &amp; Demerol).  Pre-medicate with antipyretics and use leukoreduced components in subsequent transfusions</a:t>
            </a:r>
          </a:p>
        </p:txBody>
      </p:sp>
      <p:sp>
        <p:nvSpPr>
          <p:cNvPr id="7" name="TextBox 6"/>
          <p:cNvSpPr txBox="1"/>
          <p:nvPr/>
        </p:nvSpPr>
        <p:spPr>
          <a:xfrm>
            <a:off x="5276863" y="1078972"/>
            <a:ext cx="4876800" cy="320087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solidFill>
                  <a:srgbClr val="FF0000"/>
                </a:solidFill>
              </a:rPr>
              <a:t>2 degree F </a:t>
            </a:r>
            <a:r>
              <a:rPr lang="en-US" dirty="0"/>
              <a:t>unexplained rise in baseline temperature during or shortly after the transfusion </a:t>
            </a:r>
          </a:p>
          <a:p>
            <a:pPr marL="285750" indent="-285750">
              <a:spcBef>
                <a:spcPts val="1200"/>
              </a:spcBef>
              <a:buFont typeface="Arial" panose="020B0604020202020204" pitchFamily="34" charset="0"/>
              <a:buChar char="•"/>
            </a:pPr>
            <a:r>
              <a:rPr lang="en-US" dirty="0"/>
              <a:t>Platelets are often the culprit and leukocytes</a:t>
            </a:r>
          </a:p>
          <a:p>
            <a:pPr marL="285750" indent="-285750">
              <a:spcBef>
                <a:spcPts val="1200"/>
              </a:spcBef>
              <a:buFont typeface="Arial" panose="020B0604020202020204" pitchFamily="34" charset="0"/>
              <a:buChar char="•"/>
            </a:pPr>
            <a:r>
              <a:rPr lang="en-US" dirty="0"/>
              <a:t>Often caused by cytokines produced during blood collection and storage </a:t>
            </a:r>
          </a:p>
          <a:p>
            <a:pPr marL="285750" indent="-285750">
              <a:spcBef>
                <a:spcPts val="1200"/>
              </a:spcBef>
              <a:buFont typeface="Arial" panose="020B0604020202020204" pitchFamily="34" charset="0"/>
              <a:buChar char="•"/>
            </a:pPr>
            <a:endParaRPr lang="en-US" dirty="0"/>
          </a:p>
          <a:p>
            <a:pPr marL="285750" indent="-285750">
              <a:spcBef>
                <a:spcPts val="1200"/>
              </a:spcBef>
              <a:buFont typeface="Arial" panose="020B0604020202020204" pitchFamily="34" charset="0"/>
              <a:buChar char="•"/>
            </a:pPr>
            <a:endParaRPr lang="en-US" dirty="0"/>
          </a:p>
        </p:txBody>
      </p:sp>
      <p:sp>
        <p:nvSpPr>
          <p:cNvPr id="8" name="TextBox 7"/>
          <p:cNvSpPr txBox="1"/>
          <p:nvPr/>
        </p:nvSpPr>
        <p:spPr>
          <a:xfrm>
            <a:off x="5219700" y="473615"/>
            <a:ext cx="3840270" cy="646331"/>
          </a:xfrm>
          <a:prstGeom prst="rect">
            <a:avLst/>
          </a:prstGeom>
          <a:noFill/>
        </p:spPr>
        <p:txBody>
          <a:bodyPr wrap="square" rtlCol="0">
            <a:spAutoFit/>
          </a:bodyPr>
          <a:lstStyle/>
          <a:p>
            <a:r>
              <a:rPr lang="en-US" b="1" dirty="0"/>
              <a:t>Most common transfusion reaction</a:t>
            </a:r>
            <a:r>
              <a:rPr lang="en-US" dirty="0"/>
              <a:t>:</a:t>
            </a:r>
          </a:p>
        </p:txBody>
      </p:sp>
      <p:sp>
        <p:nvSpPr>
          <p:cNvPr id="9" name="TextBox 8"/>
          <p:cNvSpPr txBox="1"/>
          <p:nvPr/>
        </p:nvSpPr>
        <p:spPr>
          <a:xfrm>
            <a:off x="5185012" y="3550862"/>
            <a:ext cx="5105400" cy="646331"/>
          </a:xfrm>
          <a:prstGeom prst="rect">
            <a:avLst/>
          </a:prstGeom>
          <a:noFill/>
        </p:spPr>
        <p:txBody>
          <a:bodyPr wrap="square" rtlCol="0">
            <a:spAutoFit/>
          </a:bodyPr>
          <a:lstStyle/>
          <a:p>
            <a:r>
              <a:rPr lang="en-US" dirty="0"/>
              <a:t>**Stop the transfusion.  Rule out sepsis &amp; hemolytic reaction </a:t>
            </a:r>
          </a:p>
        </p:txBody>
      </p:sp>
    </p:spTree>
    <p:extLst>
      <p:ext uri="{BB962C8B-B14F-4D97-AF65-F5344CB8AC3E}">
        <p14:creationId xmlns:p14="http://schemas.microsoft.com/office/powerpoint/2010/main" val="133520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6336" y="69081"/>
            <a:ext cx="3854528" cy="619183"/>
          </a:xfrm>
        </p:spPr>
        <p:txBody>
          <a:bodyPr/>
          <a:lstStyle/>
          <a:p>
            <a:r>
              <a:rPr lang="en-US" dirty="0" smtClean="0"/>
              <a:t>Hemolytic Reactions</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4651" y="1283731"/>
            <a:ext cx="3966949" cy="4516567"/>
          </a:xfrm>
          <a:prstGeom prst="rect">
            <a:avLst/>
          </a:prstGeom>
          <a:ln>
            <a:noFill/>
          </a:ln>
          <a:effectLst>
            <a:softEdge rad="112500"/>
          </a:effectLst>
        </p:spPr>
      </p:pic>
      <p:sp>
        <p:nvSpPr>
          <p:cNvPr id="6" name="TextBox 5"/>
          <p:cNvSpPr txBox="1"/>
          <p:nvPr/>
        </p:nvSpPr>
        <p:spPr>
          <a:xfrm>
            <a:off x="2362200" y="914400"/>
            <a:ext cx="7543800" cy="369332"/>
          </a:xfrm>
          <a:prstGeom prst="rect">
            <a:avLst/>
          </a:prstGeom>
          <a:noFill/>
        </p:spPr>
        <p:txBody>
          <a:bodyPr wrap="square" rtlCol="0">
            <a:spAutoFit/>
          </a:bodyPr>
          <a:lstStyle/>
          <a:p>
            <a:endParaRPr lang="en-US" dirty="0"/>
          </a:p>
        </p:txBody>
      </p:sp>
      <p:pic>
        <p:nvPicPr>
          <p:cNvPr id="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491264"/>
            <a:ext cx="1295400" cy="1295400"/>
          </a:xfrm>
          <a:prstGeom prst="rect">
            <a:avLst/>
          </a:prstGeom>
          <a:ln>
            <a:noFill/>
          </a:ln>
          <a:effectLst>
            <a:softEdge rad="112500"/>
          </a:effectLst>
        </p:spPr>
      </p:pic>
      <p:sp>
        <p:nvSpPr>
          <p:cNvPr id="4" name="TextBox 3"/>
          <p:cNvSpPr txBox="1"/>
          <p:nvPr/>
        </p:nvSpPr>
        <p:spPr>
          <a:xfrm>
            <a:off x="5334000" y="685801"/>
            <a:ext cx="5257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Can occur after only 5-20 mls of blood</a:t>
            </a:r>
          </a:p>
          <a:p>
            <a:pPr marL="285750" indent="-285750">
              <a:buFont typeface="Arial" panose="020B0604020202020204" pitchFamily="34" charset="0"/>
              <a:buChar char="•"/>
            </a:pPr>
            <a:r>
              <a:rPr lang="en-US" dirty="0">
                <a:solidFill>
                  <a:srgbClr val="FF0000"/>
                </a:solidFill>
              </a:rPr>
              <a:t>ABO/Rh Mismatch:  Antibodies in recipient’s plasma react against antigens on donor’s RBCs</a:t>
            </a:r>
          </a:p>
          <a:p>
            <a:pPr marL="285750" indent="-285750">
              <a:buFont typeface="Arial" panose="020B0604020202020204" pitchFamily="34" charset="0"/>
              <a:buChar char="•"/>
            </a:pPr>
            <a:r>
              <a:rPr lang="en-US" dirty="0"/>
              <a:t>Rapid intravascular hemolysis of donor RBCs -</a:t>
            </a:r>
          </a:p>
          <a:p>
            <a:pPr marL="285750" indent="-285750">
              <a:buFont typeface="Arial" panose="020B0604020202020204" pitchFamily="34" charset="0"/>
              <a:buChar char="•"/>
            </a:pPr>
            <a:r>
              <a:rPr lang="en-US" dirty="0"/>
              <a:t>Complications: Hemoglobinemia, hemoglobinuria, DIC, renal failure, and cardiovascular collapse</a:t>
            </a:r>
          </a:p>
        </p:txBody>
      </p:sp>
      <p:sp>
        <p:nvSpPr>
          <p:cNvPr id="7" name="TextBox 6"/>
          <p:cNvSpPr txBox="1"/>
          <p:nvPr/>
        </p:nvSpPr>
        <p:spPr>
          <a:xfrm>
            <a:off x="5486400" y="3048000"/>
            <a:ext cx="5105400" cy="1754326"/>
          </a:xfrm>
          <a:prstGeom prst="rect">
            <a:avLst/>
          </a:prstGeom>
          <a:noFill/>
        </p:spPr>
        <p:txBody>
          <a:bodyPr wrap="square" rtlCol="0">
            <a:spAutoFit/>
          </a:bodyPr>
          <a:lstStyle/>
          <a:p>
            <a:endParaRPr lang="en-US" b="1" dirty="0"/>
          </a:p>
          <a:p>
            <a:endParaRPr lang="en-US" b="1" dirty="0"/>
          </a:p>
          <a:p>
            <a:endParaRPr lang="en-US" b="1" dirty="0"/>
          </a:p>
          <a:p>
            <a:r>
              <a:rPr lang="en-US" b="1" dirty="0"/>
              <a:t>Tx/Support:</a:t>
            </a:r>
            <a:r>
              <a:rPr lang="en-US" dirty="0"/>
              <a:t>  Fluid/vasopressors/airway/manage </a:t>
            </a:r>
          </a:p>
          <a:p>
            <a:r>
              <a:rPr lang="en-US" dirty="0"/>
              <a:t>DIC</a:t>
            </a:r>
          </a:p>
        </p:txBody>
      </p:sp>
      <p:sp>
        <p:nvSpPr>
          <p:cNvPr id="9" name="TextBox 8"/>
          <p:cNvSpPr txBox="1"/>
          <p:nvPr/>
        </p:nvSpPr>
        <p:spPr>
          <a:xfrm>
            <a:off x="1676400" y="953476"/>
            <a:ext cx="3173104" cy="338554"/>
          </a:xfrm>
          <a:prstGeom prst="rect">
            <a:avLst/>
          </a:prstGeom>
          <a:noFill/>
        </p:spPr>
        <p:txBody>
          <a:bodyPr wrap="square" rtlCol="0">
            <a:spAutoFit/>
          </a:bodyPr>
          <a:lstStyle/>
          <a:p>
            <a:r>
              <a:rPr lang="en-US" sz="1600" dirty="0"/>
              <a:t>1/77,000 units - Clerical error</a:t>
            </a:r>
          </a:p>
        </p:txBody>
      </p:sp>
    </p:spTree>
    <p:extLst>
      <p:ext uri="{BB962C8B-B14F-4D97-AF65-F5344CB8AC3E}">
        <p14:creationId xmlns:p14="http://schemas.microsoft.com/office/powerpoint/2010/main" val="3384049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73206" y="2160588"/>
            <a:ext cx="8700797" cy="4090087"/>
          </a:xfrm>
          <a:prstGeom prst="rect">
            <a:avLst/>
          </a:prstGeom>
        </p:spPr>
      </p:pic>
    </p:spTree>
    <p:extLst>
      <p:ext uri="{BB962C8B-B14F-4D97-AF65-F5344CB8AC3E}">
        <p14:creationId xmlns:p14="http://schemas.microsoft.com/office/powerpoint/2010/main" val="257944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850" y="43966"/>
            <a:ext cx="8395648" cy="627397"/>
          </a:xfrm>
        </p:spPr>
        <p:txBody>
          <a:bodyPr>
            <a:normAutofit fontScale="90000"/>
          </a:bodyPr>
          <a:lstStyle/>
          <a:p>
            <a:r>
              <a:rPr lang="en-US" dirty="0" smtClean="0"/>
              <a:t>Allergic/Anaphylactic Rxs</a:t>
            </a:r>
            <a:endParaRPr lang="en-US" dirty="0"/>
          </a:p>
        </p:txBody>
      </p:sp>
      <p:sp>
        <p:nvSpPr>
          <p:cNvPr id="4" name="Text Placeholder 3"/>
          <p:cNvSpPr>
            <a:spLocks noGrp="1"/>
          </p:cNvSpPr>
          <p:nvPr>
            <p:ph type="body" sz="half" idx="4294967295"/>
          </p:nvPr>
        </p:nvSpPr>
        <p:spPr>
          <a:xfrm>
            <a:off x="1524000" y="457200"/>
            <a:ext cx="3200400" cy="4724400"/>
          </a:xfrm>
        </p:spPr>
        <p:txBody>
          <a:bodyPr/>
          <a:lstStyle/>
          <a:p>
            <a:endParaRPr lang="en-US" dirty="0" smtClean="0"/>
          </a:p>
          <a:p>
            <a:endParaRPr lang="en-US" dirty="0"/>
          </a:p>
          <a:p>
            <a:endParaRPr lang="en-US" dirty="0" smtClean="0"/>
          </a:p>
          <a:p>
            <a:endParaRPr lang="en-US" dirty="0"/>
          </a:p>
          <a:p>
            <a:endParaRPr lang="en-US" dirty="0" smtClean="0"/>
          </a:p>
          <a:p>
            <a:pPr marL="320040" lvl="1" indent="0">
              <a:buNone/>
            </a:pPr>
            <a:endParaRPr lang="en-US" dirty="0"/>
          </a:p>
        </p:txBody>
      </p:sp>
      <p:pic>
        <p:nvPicPr>
          <p:cNvPr id="3074" name="Picture 2" descr="http://www.riversideonline.com/source/images/image_popup/r7_hiv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671363"/>
            <a:ext cx="2819399"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57800" y="457200"/>
            <a:ext cx="4648200" cy="1477328"/>
          </a:xfrm>
          <a:prstGeom prst="rect">
            <a:avLst/>
          </a:prstGeom>
          <a:solidFill>
            <a:schemeClr val="accent1">
              <a:lumMod val="40000"/>
              <a:lumOff val="60000"/>
            </a:schemeClr>
          </a:solidFill>
        </p:spPr>
        <p:txBody>
          <a:bodyPr wrap="square" rtlCol="0">
            <a:spAutoFit/>
          </a:bodyPr>
          <a:lstStyle/>
          <a:p>
            <a:r>
              <a:rPr lang="en-US" b="1" dirty="0"/>
              <a:t>Allergic Reactions</a:t>
            </a:r>
            <a:r>
              <a:rPr lang="en-US" dirty="0"/>
              <a:t>: Common</a:t>
            </a:r>
          </a:p>
          <a:p>
            <a:pPr marL="742950" lvl="1" indent="-285750">
              <a:buFont typeface="Arial" panose="020B0604020202020204" pitchFamily="34" charset="0"/>
              <a:buChar char="•"/>
            </a:pPr>
            <a:r>
              <a:rPr lang="en-US" dirty="0"/>
              <a:t>Most classic symptom= Hives</a:t>
            </a:r>
          </a:p>
          <a:p>
            <a:pPr marL="742950" lvl="1" indent="-285750">
              <a:buFont typeface="Arial" panose="020B0604020202020204" pitchFamily="34" charset="0"/>
              <a:buChar char="•"/>
            </a:pPr>
            <a:r>
              <a:rPr lang="en-US" dirty="0"/>
              <a:t>Itchy skin</a:t>
            </a:r>
          </a:p>
          <a:p>
            <a:pPr marL="742950" lvl="1" indent="-285750">
              <a:buFont typeface="Arial" panose="020B0604020202020204" pitchFamily="34" charset="0"/>
              <a:buChar char="•"/>
            </a:pPr>
            <a:r>
              <a:rPr lang="en-US" dirty="0"/>
              <a:t>Wheezing</a:t>
            </a:r>
          </a:p>
          <a:p>
            <a:pPr marL="742950" lvl="1" indent="-285750">
              <a:buFont typeface="Arial" panose="020B0604020202020204" pitchFamily="34" charset="0"/>
              <a:buChar char="•"/>
            </a:pPr>
            <a:r>
              <a:rPr lang="en-US" dirty="0"/>
              <a:t>Swelling of face, lips, throat</a:t>
            </a:r>
          </a:p>
        </p:txBody>
      </p:sp>
      <p:sp>
        <p:nvSpPr>
          <p:cNvPr id="8" name="TextBox 7"/>
          <p:cNvSpPr txBox="1"/>
          <p:nvPr/>
        </p:nvSpPr>
        <p:spPr>
          <a:xfrm>
            <a:off x="5257800" y="2133600"/>
            <a:ext cx="4038600" cy="2862322"/>
          </a:xfrm>
          <a:prstGeom prst="rect">
            <a:avLst/>
          </a:prstGeom>
          <a:solidFill>
            <a:schemeClr val="accent1">
              <a:lumMod val="20000"/>
              <a:lumOff val="80000"/>
            </a:schemeClr>
          </a:solidFill>
        </p:spPr>
        <p:txBody>
          <a:bodyPr wrap="square" rtlCol="0">
            <a:spAutoFit/>
          </a:bodyPr>
          <a:lstStyle/>
          <a:p>
            <a:r>
              <a:rPr lang="en-US" b="1" dirty="0"/>
              <a:t>Anaphylactic Reactions</a:t>
            </a:r>
            <a:r>
              <a:rPr lang="en-US" dirty="0"/>
              <a:t>: Rare</a:t>
            </a:r>
          </a:p>
          <a:p>
            <a:pPr marL="285750" indent="-285750">
              <a:buFont typeface="Arial" panose="020B0604020202020204" pitchFamily="34" charset="0"/>
              <a:buChar char="•"/>
            </a:pPr>
            <a:r>
              <a:rPr lang="en-US" dirty="0"/>
              <a:t>Mild cough</a:t>
            </a:r>
          </a:p>
          <a:p>
            <a:pPr marL="285750" indent="-285750">
              <a:buFont typeface="Arial" panose="020B0604020202020204" pitchFamily="34" charset="0"/>
              <a:buChar char="•"/>
            </a:pPr>
            <a:r>
              <a:rPr lang="en-US" dirty="0"/>
              <a:t>Severe hypotension or shock</a:t>
            </a:r>
          </a:p>
          <a:p>
            <a:pPr marL="285750" indent="-285750">
              <a:buFont typeface="Arial" panose="020B0604020202020204" pitchFamily="34" charset="0"/>
              <a:buChar char="•"/>
            </a:pPr>
            <a:r>
              <a:rPr lang="en-US" dirty="0"/>
              <a:t>Chills</a:t>
            </a:r>
          </a:p>
          <a:p>
            <a:pPr marL="285750" indent="-285750">
              <a:buFont typeface="Arial" panose="020B0604020202020204" pitchFamily="34" charset="0"/>
              <a:buChar char="•"/>
            </a:pPr>
            <a:r>
              <a:rPr lang="en-US" dirty="0"/>
              <a:t>Tachycardia</a:t>
            </a:r>
          </a:p>
          <a:p>
            <a:pPr marL="285750" indent="-285750">
              <a:buFont typeface="Arial" panose="020B0604020202020204" pitchFamily="34" charset="0"/>
              <a:buChar char="•"/>
            </a:pPr>
            <a:r>
              <a:rPr lang="en-US" dirty="0"/>
              <a:t>SOB, bronchospasm, tightness in chest</a:t>
            </a:r>
          </a:p>
          <a:p>
            <a:pPr marL="285750" indent="-285750">
              <a:buFont typeface="Arial" panose="020B0604020202020204" pitchFamily="34" charset="0"/>
              <a:buChar char="•"/>
            </a:pPr>
            <a:r>
              <a:rPr lang="en-US" dirty="0"/>
              <a:t>N/V/D, abdominal cramps</a:t>
            </a:r>
          </a:p>
          <a:p>
            <a:pPr marL="285750" indent="-285750">
              <a:buFont typeface="Arial" panose="020B0604020202020204" pitchFamily="34" charset="0"/>
              <a:buChar char="•"/>
            </a:pPr>
            <a:r>
              <a:rPr lang="en-US" dirty="0"/>
              <a:t>Hives, flushed skin</a:t>
            </a:r>
          </a:p>
          <a:p>
            <a:pPr marL="285750" indent="-285750">
              <a:buFont typeface="Arial" panose="020B0604020202020204" pitchFamily="34" charset="0"/>
              <a:buChar char="•"/>
            </a:pPr>
            <a:r>
              <a:rPr lang="en-US" dirty="0"/>
              <a:t>Anxiety,  ALOC</a:t>
            </a:r>
          </a:p>
        </p:txBody>
      </p:sp>
      <p:sp>
        <p:nvSpPr>
          <p:cNvPr id="9" name="TextBox 8"/>
          <p:cNvSpPr txBox="1"/>
          <p:nvPr/>
        </p:nvSpPr>
        <p:spPr>
          <a:xfrm>
            <a:off x="6676598" y="4995922"/>
            <a:ext cx="3733800" cy="1754326"/>
          </a:xfrm>
          <a:prstGeom prst="rect">
            <a:avLst/>
          </a:prstGeom>
          <a:solidFill>
            <a:srgbClr val="EBE600"/>
          </a:solidFill>
        </p:spPr>
        <p:txBody>
          <a:bodyPr wrap="square" rtlCol="0">
            <a:spAutoFit/>
          </a:bodyPr>
          <a:lstStyle/>
          <a:p>
            <a:r>
              <a:rPr lang="en-US" b="1" dirty="0"/>
              <a:t>Treatment:  </a:t>
            </a:r>
          </a:p>
          <a:p>
            <a:pPr marL="742950" lvl="1" indent="-285750">
              <a:buFont typeface="Arial" panose="020B0604020202020204" pitchFamily="34" charset="0"/>
              <a:buChar char="•"/>
            </a:pPr>
            <a:r>
              <a:rPr lang="en-US" b="1" dirty="0"/>
              <a:t>Stop the transfusion</a:t>
            </a:r>
          </a:p>
          <a:p>
            <a:pPr marL="742950" lvl="1" indent="-285750">
              <a:buFont typeface="Arial" panose="020B0604020202020204" pitchFamily="34" charset="0"/>
              <a:buChar char="•"/>
            </a:pPr>
            <a:r>
              <a:rPr lang="en-US" dirty="0"/>
              <a:t>Oxygen</a:t>
            </a:r>
          </a:p>
          <a:p>
            <a:pPr marL="742950" lvl="1" indent="-285750">
              <a:buFont typeface="Arial" panose="020B0604020202020204" pitchFamily="34" charset="0"/>
              <a:buChar char="•"/>
            </a:pPr>
            <a:r>
              <a:rPr lang="en-US" dirty="0"/>
              <a:t>Antihistamines (Benadryl) </a:t>
            </a:r>
          </a:p>
          <a:p>
            <a:pPr marL="742950" lvl="1" indent="-285750">
              <a:buFont typeface="Arial" panose="020B0604020202020204" pitchFamily="34" charset="0"/>
              <a:buChar char="•"/>
            </a:pPr>
            <a:r>
              <a:rPr lang="en-US" dirty="0"/>
              <a:t>Epinephrine and corticosteroids</a:t>
            </a:r>
          </a:p>
        </p:txBody>
      </p:sp>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200" y="1676400"/>
            <a:ext cx="1295400" cy="1295400"/>
          </a:xfrm>
          <a:prstGeom prst="rect">
            <a:avLst/>
          </a:prstGeom>
          <a:ln>
            <a:noFill/>
          </a:ln>
          <a:effectLst>
            <a:softEdge rad="112500"/>
          </a:effectLst>
        </p:spPr>
      </p:pic>
      <p:sp>
        <p:nvSpPr>
          <p:cNvPr id="11" name="TextBox 10"/>
          <p:cNvSpPr txBox="1"/>
          <p:nvPr/>
        </p:nvSpPr>
        <p:spPr>
          <a:xfrm>
            <a:off x="8543498" y="4045803"/>
            <a:ext cx="2667000" cy="830997"/>
          </a:xfrm>
          <a:prstGeom prst="rect">
            <a:avLst/>
          </a:prstGeom>
          <a:noFill/>
          <a:ln>
            <a:solidFill>
              <a:srgbClr val="FF0000"/>
            </a:solidFill>
          </a:ln>
        </p:spPr>
        <p:txBody>
          <a:bodyPr wrap="square" rtlCol="0">
            <a:spAutoFit/>
          </a:bodyPr>
          <a:lstStyle/>
          <a:p>
            <a:r>
              <a:rPr lang="en-US" sz="1200" dirty="0"/>
              <a:t>These reactions have been reported in IgA-deficient patients who develop antibodies to IgA antibodies.</a:t>
            </a:r>
          </a:p>
        </p:txBody>
      </p:sp>
      <p:sp>
        <p:nvSpPr>
          <p:cNvPr id="12" name="Rounded Rectangle 11"/>
          <p:cNvSpPr/>
          <p:nvPr/>
        </p:nvSpPr>
        <p:spPr>
          <a:xfrm>
            <a:off x="2171700" y="3865096"/>
            <a:ext cx="2819400" cy="1011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lvl="1"/>
            <a:r>
              <a:rPr lang="en-US" sz="1600" dirty="0"/>
              <a:t>Recipient is overly sensitive to the plasma proteins in the blood component</a:t>
            </a:r>
          </a:p>
        </p:txBody>
      </p:sp>
    </p:spTree>
    <p:extLst>
      <p:ext uri="{BB962C8B-B14F-4D97-AF65-F5344CB8AC3E}">
        <p14:creationId xmlns:p14="http://schemas.microsoft.com/office/powerpoint/2010/main" val="1421274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
            <a:ext cx="8686800" cy="685800"/>
          </a:xfrm>
        </p:spPr>
        <p:txBody>
          <a:bodyPr>
            <a:normAutofit/>
          </a:bodyPr>
          <a:lstStyle/>
          <a:p>
            <a:r>
              <a:rPr lang="en-US" dirty="0" smtClean="0"/>
              <a:t>TACO </a:t>
            </a:r>
            <a:r>
              <a:rPr lang="en-US" sz="2800" dirty="0">
                <a:latin typeface="+mn-lt"/>
              </a:rPr>
              <a:t>(Transfusion Associated Circulatory Overload)</a:t>
            </a:r>
            <a:endParaRPr lang="en-US" sz="2800" dirty="0"/>
          </a:p>
        </p:txBody>
      </p:sp>
      <p:sp>
        <p:nvSpPr>
          <p:cNvPr id="5" name="Content Placeholder 4"/>
          <p:cNvSpPr>
            <a:spLocks noGrp="1"/>
          </p:cNvSpPr>
          <p:nvPr>
            <p:ph idx="1"/>
          </p:nvPr>
        </p:nvSpPr>
        <p:spPr>
          <a:xfrm>
            <a:off x="5234866" y="457202"/>
            <a:ext cx="4213934" cy="1752599"/>
          </a:xfrm>
        </p:spPr>
        <p:txBody>
          <a:bodyPr>
            <a:noAutofit/>
          </a:bodyPr>
          <a:lstStyle/>
          <a:p>
            <a:pPr marL="0" indent="0">
              <a:buNone/>
            </a:pPr>
            <a:endParaRPr lang="en-US" b="1" dirty="0"/>
          </a:p>
          <a:p>
            <a:pPr marL="0" indent="0">
              <a:buNone/>
            </a:pPr>
            <a:endParaRPr lang="en-US" b="1" dirty="0"/>
          </a:p>
          <a:p>
            <a:pPr marL="0" indent="0">
              <a:buNone/>
            </a:pPr>
            <a:endParaRPr lang="en-US" b="1" dirty="0"/>
          </a:p>
          <a:p>
            <a:pPr marL="0" indent="0">
              <a:buNone/>
            </a:pPr>
            <a:r>
              <a:rPr lang="en-US" b="1" dirty="0"/>
              <a:t>Circulatory system is unable to deal with a sudden increase in blood volume</a:t>
            </a:r>
            <a:endParaRPr lang="en-US" dirty="0"/>
          </a:p>
          <a:p>
            <a:pPr marL="0" indent="0">
              <a:buNone/>
            </a:pPr>
            <a:endParaRPr lang="en-US" b="1" dirty="0"/>
          </a:p>
          <a:p>
            <a:pPr marL="0" indent="0">
              <a:buNone/>
            </a:pPr>
            <a:r>
              <a:rPr lang="en-US" b="1" dirty="0"/>
              <a:t>Risk factors:  </a:t>
            </a:r>
          </a:p>
          <a:p>
            <a:pPr lvl="1"/>
            <a:r>
              <a:rPr lang="en-US" dirty="0"/>
              <a:t>Cardiac disease, renal disease, elderly, neonates</a:t>
            </a:r>
          </a:p>
          <a:p>
            <a:pPr lvl="1"/>
            <a:r>
              <a:rPr lang="en-US" dirty="0"/>
              <a:t>Large volumes</a:t>
            </a:r>
          </a:p>
          <a:p>
            <a:pPr lvl="1"/>
            <a:r>
              <a:rPr lang="en-US" dirty="0"/>
              <a:t>Rapid transfusion</a:t>
            </a:r>
          </a:p>
        </p:txBody>
      </p:sp>
      <p:sp>
        <p:nvSpPr>
          <p:cNvPr id="6" name="Text Placeholder 5"/>
          <p:cNvSpPr>
            <a:spLocks noGrp="1"/>
          </p:cNvSpPr>
          <p:nvPr>
            <p:ph type="body" sz="half" idx="2"/>
          </p:nvPr>
        </p:nvSpPr>
        <p:spPr>
          <a:xfrm>
            <a:off x="2286002" y="457200"/>
            <a:ext cx="2666999" cy="3282287"/>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6400" dirty="0"/>
          </a:p>
          <a:p>
            <a:pPr marL="342900" indent="-342900">
              <a:buFont typeface="Arial" panose="020B0604020202020204" pitchFamily="34" charset="0"/>
              <a:buChar char="•"/>
            </a:pPr>
            <a:r>
              <a:rPr lang="en-US" sz="6400" dirty="0"/>
              <a:t>Tachypnea</a:t>
            </a:r>
          </a:p>
          <a:p>
            <a:pPr marL="342900" indent="-342900">
              <a:buFont typeface="Arial" panose="020B0604020202020204" pitchFamily="34" charset="0"/>
              <a:buChar char="•"/>
            </a:pPr>
            <a:r>
              <a:rPr lang="en-US" sz="6400" dirty="0"/>
              <a:t>Orthopnea</a:t>
            </a:r>
          </a:p>
          <a:p>
            <a:pPr marL="342900" indent="-342900">
              <a:buFont typeface="Arial" panose="020B0604020202020204" pitchFamily="34" charset="0"/>
              <a:buChar char="•"/>
            </a:pPr>
            <a:r>
              <a:rPr lang="en-US" sz="6400" dirty="0"/>
              <a:t>Pulmonary edema</a:t>
            </a:r>
          </a:p>
          <a:p>
            <a:pPr marL="342900" indent="-342900">
              <a:buFont typeface="Arial" panose="020B0604020202020204" pitchFamily="34" charset="0"/>
              <a:buChar char="•"/>
            </a:pPr>
            <a:r>
              <a:rPr lang="en-US" sz="6400" dirty="0"/>
              <a:t>Cyanosis </a:t>
            </a:r>
          </a:p>
          <a:p>
            <a:pPr marL="342900" indent="-342900">
              <a:buFont typeface="Arial" panose="020B0604020202020204" pitchFamily="34" charset="0"/>
              <a:buChar char="•"/>
            </a:pPr>
            <a:r>
              <a:rPr lang="en-US" sz="6400" b="1" dirty="0"/>
              <a:t>Systolic hypertension </a:t>
            </a:r>
          </a:p>
          <a:p>
            <a:pPr marL="342900" indent="-342900">
              <a:buFont typeface="Arial" panose="020B0604020202020204" pitchFamily="34" charset="0"/>
              <a:buChar char="•"/>
            </a:pPr>
            <a:r>
              <a:rPr lang="en-US" sz="6400" dirty="0"/>
              <a:t>Peripheral edema</a:t>
            </a:r>
          </a:p>
          <a:p>
            <a:pPr marL="342900" indent="-342900">
              <a:buFont typeface="Arial" panose="020B0604020202020204" pitchFamily="34" charset="0"/>
              <a:buChar char="•"/>
            </a:pPr>
            <a:r>
              <a:rPr lang="en-US" sz="6400" dirty="0"/>
              <a:t>S3 on auscultation</a:t>
            </a:r>
          </a:p>
          <a:p>
            <a:pPr marL="342900" indent="-342900">
              <a:buFont typeface="Arial" panose="020B0604020202020204" pitchFamily="34" charset="0"/>
              <a:buChar char="•"/>
            </a:pPr>
            <a:r>
              <a:rPr lang="en-US" sz="6400" dirty="0"/>
              <a:t>Increased jugular distention</a:t>
            </a:r>
            <a:endParaRPr lang="en-US" sz="6400" b="1" dirty="0"/>
          </a:p>
          <a:p>
            <a:pPr marL="342900" indent="-342900">
              <a:buFont typeface="Arial" panose="020B0604020202020204" pitchFamily="34" charset="0"/>
              <a:buChar char="•"/>
            </a:pPr>
            <a:r>
              <a:rPr lang="en-US" sz="6400" b="1" dirty="0"/>
              <a:t>NO FEVER</a:t>
            </a:r>
          </a:p>
          <a:p>
            <a:endParaRPr lang="en-US" sz="4900" dirty="0"/>
          </a:p>
          <a:p>
            <a:endParaRPr lang="en-US" sz="4900" dirty="0"/>
          </a:p>
          <a:p>
            <a:endParaRPr lang="en-US" sz="4900" dirty="0"/>
          </a:p>
        </p:txBody>
      </p:sp>
      <p:pic>
        <p:nvPicPr>
          <p:cNvPr id="7" name="Picture 6" descr="old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2" y="913368"/>
            <a:ext cx="2667000" cy="2077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234866" y="4805151"/>
            <a:ext cx="4572000" cy="1354217"/>
          </a:xfrm>
          <a:prstGeom prst="rect">
            <a:avLst/>
          </a:prstGeom>
          <a:noFill/>
        </p:spPr>
        <p:txBody>
          <a:bodyPr wrap="square" rtlCol="0">
            <a:spAutoFit/>
          </a:bodyPr>
          <a:lstStyle/>
          <a:p>
            <a:r>
              <a:rPr lang="en-US" b="1" dirty="0"/>
              <a:t>Treatment:</a:t>
            </a:r>
          </a:p>
          <a:p>
            <a:pPr marL="742950" lvl="1" indent="-285750">
              <a:buFont typeface="Arial" panose="020B0604020202020204" pitchFamily="34" charset="0"/>
              <a:buChar char="•"/>
            </a:pPr>
            <a:r>
              <a:rPr lang="en-US" sz="1600" dirty="0"/>
              <a:t>Slow down the transfusion </a:t>
            </a:r>
          </a:p>
          <a:p>
            <a:pPr marL="742950" lvl="1" indent="-285750">
              <a:buFont typeface="Arial" panose="020B0604020202020204" pitchFamily="34" charset="0"/>
              <a:buChar char="•"/>
            </a:pPr>
            <a:r>
              <a:rPr lang="en-US" sz="1600" dirty="0"/>
              <a:t>Lasix between units</a:t>
            </a:r>
          </a:p>
          <a:p>
            <a:pPr marL="742950" lvl="1" indent="-285750">
              <a:buFont typeface="Arial" panose="020B0604020202020204" pitchFamily="34" charset="0"/>
              <a:buChar char="•"/>
            </a:pPr>
            <a:r>
              <a:rPr lang="en-US" sz="1600" dirty="0"/>
              <a:t>Oxygen &amp; mechanical ventilation, if necessary</a:t>
            </a:r>
          </a:p>
        </p:txBody>
      </p:sp>
    </p:spTree>
    <p:extLst>
      <p:ext uri="{BB962C8B-B14F-4D97-AF65-F5344CB8AC3E}">
        <p14:creationId xmlns:p14="http://schemas.microsoft.com/office/powerpoint/2010/main" val="315097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TRALI </a:t>
            </a:r>
            <a:r>
              <a:rPr lang="en-US" sz="2000" b="1" dirty="0">
                <a:latin typeface="+mn-lt"/>
              </a:rPr>
              <a:t>(Transfusion Related Acute Lung Injury)</a:t>
            </a:r>
            <a:endParaRPr lang="en-US" sz="2000" b="1" dirty="0"/>
          </a:p>
        </p:txBody>
      </p:sp>
      <p:sp>
        <p:nvSpPr>
          <p:cNvPr id="6" name="Content Placeholder 5"/>
          <p:cNvSpPr>
            <a:spLocks noGrp="1"/>
          </p:cNvSpPr>
          <p:nvPr>
            <p:ph sz="half" idx="1"/>
          </p:nvPr>
        </p:nvSpPr>
        <p:spPr>
          <a:xfrm>
            <a:off x="2142698" y="455885"/>
            <a:ext cx="3771900" cy="1828799"/>
          </a:xfrm>
          <a:solidFill>
            <a:srgbClr val="FFC000"/>
          </a:solidFill>
        </p:spPr>
        <p:txBody>
          <a:bodyPr>
            <a:noAutofit/>
          </a:bodyPr>
          <a:lstStyle/>
          <a:p>
            <a:pPr marL="0" indent="0">
              <a:buNone/>
            </a:pPr>
            <a:endParaRPr lang="en-US" sz="1400" b="1" dirty="0"/>
          </a:p>
          <a:p>
            <a:pPr marL="0" indent="0">
              <a:buNone/>
            </a:pPr>
            <a:r>
              <a:rPr lang="en-US" sz="1400" b="1" dirty="0"/>
              <a:t>TRALI</a:t>
            </a:r>
            <a:r>
              <a:rPr lang="en-US" sz="1200" dirty="0"/>
              <a:t>:  Caused by inflammatory immune response</a:t>
            </a:r>
          </a:p>
          <a:p>
            <a:r>
              <a:rPr lang="en-US" sz="1200" dirty="0"/>
              <a:t>Uncommon, but can be fatal</a:t>
            </a:r>
          </a:p>
          <a:p>
            <a:r>
              <a:rPr lang="en-US" sz="1200" dirty="0"/>
              <a:t>WBC antibodies in donor’s blood react against recipient's WBCs.</a:t>
            </a:r>
          </a:p>
          <a:p>
            <a:r>
              <a:rPr lang="en-US" sz="1200" dirty="0"/>
              <a:t>WBCs clump in pulmonary capillaries &amp; cause lung damage</a:t>
            </a:r>
          </a:p>
          <a:p>
            <a:r>
              <a:rPr lang="en-US" sz="1200" dirty="0"/>
              <a:t>Primarily FFP, but can occur with all types of blood products</a:t>
            </a:r>
          </a:p>
          <a:p>
            <a:endParaRPr lang="en-US" sz="1400" dirty="0"/>
          </a:p>
        </p:txBody>
      </p:sp>
      <p:sp>
        <p:nvSpPr>
          <p:cNvPr id="7" name="Content Placeholder 6"/>
          <p:cNvSpPr>
            <a:spLocks noGrp="1"/>
          </p:cNvSpPr>
          <p:nvPr>
            <p:ph sz="half" idx="2"/>
          </p:nvPr>
        </p:nvSpPr>
        <p:spPr>
          <a:xfrm>
            <a:off x="6057900" y="499965"/>
            <a:ext cx="3771900" cy="1828800"/>
          </a:xfrm>
          <a:solidFill>
            <a:srgbClr val="EBE600"/>
          </a:solidFill>
        </p:spPr>
        <p:txBody>
          <a:bodyPr>
            <a:normAutofit lnSpcReduction="10000"/>
          </a:bodyPr>
          <a:lstStyle/>
          <a:p>
            <a:pPr marL="0" indent="0">
              <a:buNone/>
            </a:pPr>
            <a:r>
              <a:rPr lang="en-US" sz="1400" b="1" dirty="0"/>
              <a:t>Onset:</a:t>
            </a:r>
            <a:r>
              <a:rPr lang="en-US" sz="1400" dirty="0"/>
              <a:t>  During or within 6 hours after transfusion</a:t>
            </a:r>
          </a:p>
          <a:p>
            <a:pPr marL="0" indent="0">
              <a:buNone/>
            </a:pPr>
            <a:r>
              <a:rPr lang="en-US" sz="1400" b="1" dirty="0"/>
              <a:t>Symptoms</a:t>
            </a:r>
            <a:r>
              <a:rPr lang="en-US" sz="1400" dirty="0"/>
              <a:t>:</a:t>
            </a:r>
          </a:p>
          <a:p>
            <a:r>
              <a:rPr lang="en-US" sz="1400" dirty="0"/>
              <a:t>Acute onset hypoxemia</a:t>
            </a:r>
          </a:p>
          <a:p>
            <a:r>
              <a:rPr lang="en-US" sz="1400" dirty="0"/>
              <a:t>Non-cardiogenic pulmonary edema</a:t>
            </a:r>
          </a:p>
          <a:p>
            <a:r>
              <a:rPr lang="en-US" sz="1400" b="1" dirty="0"/>
              <a:t>Fever,</a:t>
            </a:r>
            <a:r>
              <a:rPr lang="en-US" sz="1400" dirty="0"/>
              <a:t> tachycardia &amp; </a:t>
            </a:r>
            <a:r>
              <a:rPr lang="en-US" sz="1400" b="1" dirty="0"/>
              <a:t>hypotension</a:t>
            </a:r>
          </a:p>
        </p:txBody>
      </p:sp>
      <p:pic>
        <p:nvPicPr>
          <p:cNvPr id="2050" name="Picture 2" descr="http://upload.wikimedia.org/wikipedia/commons/7/73/Transfusion-related_acute_lung_injury_chest_X-ra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90901"/>
            <a:ext cx="7543800"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0" y="2398168"/>
            <a:ext cx="7543800" cy="923330"/>
          </a:xfrm>
          <a:prstGeom prst="rect">
            <a:avLst/>
          </a:prstGeom>
          <a:solidFill>
            <a:srgbClr val="C00000"/>
          </a:solidFill>
        </p:spPr>
        <p:txBody>
          <a:bodyPr wrap="square" rtlCol="0">
            <a:spAutoFit/>
          </a:bodyPr>
          <a:lstStyle/>
          <a:p>
            <a:r>
              <a:rPr lang="en-US" dirty="0">
                <a:solidFill>
                  <a:schemeClr val="bg1"/>
                </a:solidFill>
              </a:rPr>
              <a:t>Treatment:</a:t>
            </a:r>
            <a:r>
              <a:rPr lang="en-US" dirty="0"/>
              <a:t>  </a:t>
            </a:r>
            <a:r>
              <a:rPr lang="en-US" dirty="0">
                <a:solidFill>
                  <a:schemeClr val="bg1"/>
                </a:solidFill>
              </a:rPr>
              <a:t>Stop the transfusion.  Aggressive respiratory support, often mechanical ventilation &amp; diuretics.   Prevention: Leukocyte reduction &amp; avoid multiparous plasma donors</a:t>
            </a:r>
          </a:p>
        </p:txBody>
      </p:sp>
      <p:sp>
        <p:nvSpPr>
          <p:cNvPr id="10" name="TextBox 9"/>
          <p:cNvSpPr txBox="1"/>
          <p:nvPr/>
        </p:nvSpPr>
        <p:spPr>
          <a:xfrm>
            <a:off x="6912591" y="5243016"/>
            <a:ext cx="2667000" cy="646331"/>
          </a:xfrm>
          <a:prstGeom prst="rect">
            <a:avLst/>
          </a:prstGeom>
          <a:noFill/>
        </p:spPr>
        <p:txBody>
          <a:bodyPr wrap="square" rtlCol="0">
            <a:spAutoFit/>
          </a:bodyPr>
          <a:lstStyle/>
          <a:p>
            <a:r>
              <a:rPr lang="en-US" b="1" dirty="0"/>
              <a:t>CXR usually improves within 96 hours</a:t>
            </a:r>
          </a:p>
        </p:txBody>
      </p:sp>
      <p:sp>
        <p:nvSpPr>
          <p:cNvPr id="11" name="TextBox 10"/>
          <p:cNvSpPr txBox="1"/>
          <p:nvPr/>
        </p:nvSpPr>
        <p:spPr>
          <a:xfrm>
            <a:off x="281485" y="159602"/>
            <a:ext cx="7848600" cy="369332"/>
          </a:xfrm>
          <a:prstGeom prst="rect">
            <a:avLst/>
          </a:prstGeom>
          <a:noFill/>
        </p:spPr>
        <p:txBody>
          <a:bodyPr wrap="square" rtlCol="0">
            <a:spAutoFit/>
          </a:bodyPr>
          <a:lstStyle/>
          <a:p>
            <a:r>
              <a:rPr lang="en-US" b="1" dirty="0"/>
              <a:t>Immediate immunologic transfusion reaction</a:t>
            </a:r>
          </a:p>
        </p:txBody>
      </p:sp>
      <p:pic>
        <p:nvPicPr>
          <p:cNvPr id="12"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3570" y="2469308"/>
            <a:ext cx="609600" cy="781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923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971800" y="1655029"/>
          <a:ext cx="61722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286000" y="381001"/>
            <a:ext cx="7543800" cy="1323439"/>
          </a:xfrm>
          <a:prstGeom prst="rect">
            <a:avLst/>
          </a:prstGeom>
          <a:solidFill>
            <a:srgbClr val="FFC000"/>
          </a:solidFill>
        </p:spPr>
        <p:txBody>
          <a:bodyPr wrap="square" rtlCol="0">
            <a:spAutoFit/>
          </a:bodyPr>
          <a:lstStyle/>
          <a:p>
            <a:pPr algn="ctr"/>
            <a:r>
              <a:rPr lang="en-US" sz="4000" dirty="0">
                <a:latin typeface="+mj-lt"/>
              </a:rPr>
              <a:t>DELAYED IMMUNOLOGIC TRANSFUSION REACTIONS</a:t>
            </a:r>
          </a:p>
        </p:txBody>
      </p:sp>
      <p:sp>
        <p:nvSpPr>
          <p:cNvPr id="5" name="TextBox 4"/>
          <p:cNvSpPr txBox="1"/>
          <p:nvPr/>
        </p:nvSpPr>
        <p:spPr>
          <a:xfrm>
            <a:off x="1752600" y="4953000"/>
            <a:ext cx="744114" cy="369332"/>
          </a:xfrm>
          <a:prstGeom prst="rect">
            <a:avLst/>
          </a:prstGeom>
          <a:noFill/>
        </p:spPr>
        <p:txBody>
          <a:bodyPr wrap="none" rtlCol="0">
            <a:spAutoFit/>
          </a:bodyPr>
          <a:lstStyle/>
          <a:p>
            <a:r>
              <a:rPr lang="en-US" b="1" dirty="0"/>
              <a:t>RARE</a:t>
            </a:r>
          </a:p>
        </p:txBody>
      </p:sp>
      <p:sp>
        <p:nvSpPr>
          <p:cNvPr id="6" name="Right Arrow 5"/>
          <p:cNvSpPr/>
          <p:nvPr/>
        </p:nvSpPr>
        <p:spPr>
          <a:xfrm>
            <a:off x="2591291" y="4895350"/>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9829800" y="4648200"/>
            <a:ext cx="838199" cy="369332"/>
          </a:xfrm>
          <a:prstGeom prst="rect">
            <a:avLst/>
          </a:prstGeom>
          <a:noFill/>
        </p:spPr>
        <p:txBody>
          <a:bodyPr wrap="square" rtlCol="0">
            <a:spAutoFit/>
          </a:bodyPr>
          <a:lstStyle/>
          <a:p>
            <a:r>
              <a:rPr lang="en-US" b="1" dirty="0"/>
              <a:t>RARE</a:t>
            </a:r>
          </a:p>
        </p:txBody>
      </p:sp>
      <p:sp>
        <p:nvSpPr>
          <p:cNvPr id="8" name="Left Arrow 7"/>
          <p:cNvSpPr/>
          <p:nvPr/>
        </p:nvSpPr>
        <p:spPr>
          <a:xfrm>
            <a:off x="9144000" y="4648200"/>
            <a:ext cx="68580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52800" y="5322332"/>
            <a:ext cx="2286000" cy="369332"/>
          </a:xfrm>
          <a:prstGeom prst="rect">
            <a:avLst/>
          </a:prstGeom>
          <a:noFill/>
        </p:spPr>
        <p:txBody>
          <a:bodyPr wrap="square" rtlCol="0">
            <a:spAutoFit/>
          </a:bodyPr>
          <a:lstStyle/>
          <a:p>
            <a:pPr algn="ctr"/>
            <a:r>
              <a:rPr lang="en-US" b="1" dirty="0"/>
              <a:t>7-10 days </a:t>
            </a:r>
          </a:p>
        </p:txBody>
      </p:sp>
      <p:sp>
        <p:nvSpPr>
          <p:cNvPr id="12" name="TextBox 11"/>
          <p:cNvSpPr txBox="1"/>
          <p:nvPr/>
        </p:nvSpPr>
        <p:spPr>
          <a:xfrm>
            <a:off x="3352800" y="3276600"/>
            <a:ext cx="1981200" cy="369332"/>
          </a:xfrm>
          <a:prstGeom prst="rect">
            <a:avLst/>
          </a:prstGeom>
          <a:noFill/>
        </p:spPr>
        <p:txBody>
          <a:bodyPr wrap="square" rtlCol="0">
            <a:spAutoFit/>
          </a:bodyPr>
          <a:lstStyle/>
          <a:p>
            <a:pPr algn="ctr"/>
            <a:r>
              <a:rPr lang="en-US" dirty="0">
                <a:solidFill>
                  <a:schemeClr val="bg1"/>
                </a:solidFill>
              </a:rPr>
              <a:t>   2-14 days</a:t>
            </a:r>
          </a:p>
        </p:txBody>
      </p:sp>
      <p:sp>
        <p:nvSpPr>
          <p:cNvPr id="13" name="TextBox 12"/>
          <p:cNvSpPr txBox="1"/>
          <p:nvPr/>
        </p:nvSpPr>
        <p:spPr>
          <a:xfrm>
            <a:off x="6324600" y="5017533"/>
            <a:ext cx="3162300" cy="646331"/>
          </a:xfrm>
          <a:prstGeom prst="rect">
            <a:avLst/>
          </a:prstGeom>
          <a:noFill/>
        </p:spPr>
        <p:txBody>
          <a:bodyPr wrap="square" rtlCol="0">
            <a:spAutoFit/>
          </a:bodyPr>
          <a:lstStyle/>
          <a:p>
            <a:endParaRPr lang="en-US" dirty="0"/>
          </a:p>
          <a:p>
            <a:r>
              <a:rPr lang="en-US" b="1" dirty="0"/>
              <a:t>First week-Several weeks</a:t>
            </a:r>
          </a:p>
        </p:txBody>
      </p:sp>
      <p:pic>
        <p:nvPicPr>
          <p:cNvPr id="3074" name="Picture 2" descr="mon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4886" y="390100"/>
            <a:ext cx="1823113" cy="131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42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68991" y="570932"/>
            <a:ext cx="7972567" cy="461665"/>
          </a:xfrm>
          <a:prstGeom prst="rect">
            <a:avLst/>
          </a:prstGeom>
          <a:noFill/>
        </p:spPr>
        <p:txBody>
          <a:bodyPr wrap="square" rtlCol="0">
            <a:spAutoFit/>
          </a:bodyPr>
          <a:lstStyle/>
          <a:p>
            <a:r>
              <a:rPr lang="en-US" sz="2400" dirty="0">
                <a:latin typeface="+mj-lt"/>
              </a:rPr>
              <a:t>NON-IMMUNOLOGIC TRANSFUSION COMPLICATIONS</a:t>
            </a:r>
          </a:p>
        </p:txBody>
      </p:sp>
    </p:spTree>
    <p:extLst>
      <p:ext uri="{BB962C8B-B14F-4D97-AF65-F5344CB8AC3E}">
        <p14:creationId xmlns:p14="http://schemas.microsoft.com/office/powerpoint/2010/main" val="3520203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15" y="144104"/>
            <a:ext cx="8596668" cy="803480"/>
          </a:xfrm>
        </p:spPr>
        <p:txBody>
          <a:bodyPr>
            <a:normAutofit/>
          </a:bodyPr>
          <a:lstStyle/>
          <a:p>
            <a:r>
              <a:rPr lang="en-US" cap="none" dirty="0" smtClean="0"/>
              <a:t>Blood Transfusion Administration</a:t>
            </a:r>
            <a:endParaRPr lang="en-US" cap="none" dirty="0"/>
          </a:p>
        </p:txBody>
      </p:sp>
      <p:sp>
        <p:nvSpPr>
          <p:cNvPr id="3" name="Text Placeholder 2"/>
          <p:cNvSpPr>
            <a:spLocks noGrp="1"/>
          </p:cNvSpPr>
          <p:nvPr>
            <p:ph type="body" idx="1"/>
          </p:nvPr>
        </p:nvSpPr>
        <p:spPr>
          <a:xfrm>
            <a:off x="1349991" y="3863160"/>
            <a:ext cx="5105400" cy="1524000"/>
          </a:xfrm>
        </p:spPr>
        <p:txBody>
          <a:bodyPr>
            <a:normAutofit fontScale="25000" lnSpcReduction="20000"/>
          </a:bodyPr>
          <a:lstStyle/>
          <a:p>
            <a:pPr marL="457200" indent="-457200">
              <a:buFont typeface="Arial" panose="020B0604020202020204" pitchFamily="34" charset="0"/>
              <a:buChar char="•"/>
            </a:pPr>
            <a:r>
              <a:rPr lang="en-US" altLang="en-US" sz="6400" b="1" dirty="0">
                <a:solidFill>
                  <a:schemeClr val="tx1"/>
                </a:solidFill>
              </a:rPr>
              <a:t>Start transfusion slowly</a:t>
            </a:r>
            <a:r>
              <a:rPr lang="en-US" altLang="en-US" sz="6400" dirty="0">
                <a:solidFill>
                  <a:schemeClr val="tx1"/>
                </a:solidFill>
              </a:rPr>
              <a:t>: 25mls over first 15 minutes (100mls/hr.)</a:t>
            </a:r>
          </a:p>
          <a:p>
            <a:pPr marL="457200" indent="-457200">
              <a:buFont typeface="Arial" panose="020B0604020202020204" pitchFamily="34" charset="0"/>
              <a:buChar char="•"/>
            </a:pPr>
            <a:r>
              <a:rPr lang="en-US" altLang="en-US" sz="6400" b="1" dirty="0">
                <a:solidFill>
                  <a:schemeClr val="tx1"/>
                </a:solidFill>
              </a:rPr>
              <a:t>Watch closely. Stay with the patient for the first 15 minutes of the transfusion</a:t>
            </a:r>
          </a:p>
          <a:p>
            <a:pPr marL="457200" indent="-457200">
              <a:buFont typeface="Arial" panose="020B0604020202020204" pitchFamily="34" charset="0"/>
              <a:buChar char="•"/>
            </a:pPr>
            <a:r>
              <a:rPr lang="en-US" altLang="en-US" sz="6400" dirty="0">
                <a:solidFill>
                  <a:schemeClr val="tx1"/>
                </a:solidFill>
              </a:rPr>
              <a:t>If no reaction is noted, increase rate per patient tolerance</a:t>
            </a:r>
          </a:p>
          <a:p>
            <a:pPr marL="457200" indent="-457200">
              <a:buFont typeface="Arial" panose="020B0604020202020204" pitchFamily="34" charset="0"/>
              <a:buChar char="•"/>
            </a:pPr>
            <a:r>
              <a:rPr lang="en-US" altLang="en-US" sz="6400" dirty="0">
                <a:solidFill>
                  <a:schemeClr val="tx1"/>
                </a:solidFill>
              </a:rPr>
              <a:t>Take &amp; </a:t>
            </a:r>
            <a:r>
              <a:rPr lang="en-US" altLang="en-US" sz="6400" b="1" dirty="0">
                <a:solidFill>
                  <a:schemeClr val="tx1"/>
                </a:solidFill>
              </a:rPr>
              <a:t>document vital signs</a:t>
            </a:r>
            <a:r>
              <a:rPr lang="en-US" altLang="en-US" sz="6400" dirty="0">
                <a:solidFill>
                  <a:schemeClr val="tx1"/>
                </a:solidFill>
              </a:rPr>
              <a:t> pre-transfusion, at 15 minutes, 30 minutes, 1 hour,  2 hours , 1 hour post transfusion, and as necessary</a:t>
            </a:r>
          </a:p>
          <a:p>
            <a:pPr marL="457200" indent="-457200">
              <a:buFont typeface="Arial" panose="020B0604020202020204" pitchFamily="34" charset="0"/>
              <a:buChar char="•"/>
            </a:pPr>
            <a:r>
              <a:rPr lang="en-US" altLang="en-US" sz="6400" b="1" dirty="0">
                <a:solidFill>
                  <a:schemeClr val="tx1"/>
                </a:solidFill>
              </a:rPr>
              <a:t>Document patient tolerance</a:t>
            </a:r>
          </a:p>
          <a:p>
            <a:endParaRPr lang="en-US" dirty="0"/>
          </a:p>
        </p:txBody>
      </p:sp>
      <p:pic>
        <p:nvPicPr>
          <p:cNvPr id="8" name="Picture 7" descr="40_016"/>
          <p:cNvPicPr>
            <a:picLocks noChangeAspect="1" noChangeArrowheads="1"/>
          </p:cNvPicPr>
          <p:nvPr/>
        </p:nvPicPr>
        <p:blipFill rotWithShape="1">
          <a:blip r:embed="rId3">
            <a:extLst>
              <a:ext uri="{28A0092B-C50C-407E-A947-70E740481C1C}">
                <a14:useLocalDpi xmlns:a14="http://schemas.microsoft.com/office/drawing/2010/main" val="0"/>
              </a:ext>
            </a:extLst>
          </a:blip>
          <a:srcRect l="4113" t="2876" r="2338" b="15868"/>
          <a:stretch/>
        </p:blipFill>
        <p:spPr bwMode="auto">
          <a:xfrm>
            <a:off x="1632993" y="1086776"/>
            <a:ext cx="2851356" cy="22909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4648201" y="1433052"/>
            <a:ext cx="5562600" cy="369332"/>
          </a:xfrm>
          <a:prstGeom prst="rect">
            <a:avLst/>
          </a:prstGeom>
          <a:noFill/>
        </p:spPr>
        <p:txBody>
          <a:bodyPr wrap="square" rtlCol="0">
            <a:spAutoFit/>
          </a:bodyPr>
          <a:lstStyle/>
          <a:p>
            <a:r>
              <a:rPr lang="en-US" dirty="0"/>
              <a:t>“A blood transfusion is a human tissue transplant” </a:t>
            </a:r>
          </a:p>
        </p:txBody>
      </p:sp>
      <p:sp>
        <p:nvSpPr>
          <p:cNvPr id="5" name="Rectangle 4"/>
          <p:cNvSpPr/>
          <p:nvPr/>
        </p:nvSpPr>
        <p:spPr>
          <a:xfrm>
            <a:off x="7260771" y="3200400"/>
            <a:ext cx="2547258" cy="2819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n-US" sz="1200" dirty="0"/>
              <a:t>Blood must be hung or returned to blood bank within </a:t>
            </a:r>
            <a:r>
              <a:rPr lang="en-US" sz="1200" b="1" dirty="0"/>
              <a:t>30 minutes </a:t>
            </a:r>
            <a:r>
              <a:rPr lang="en-US" sz="1200" dirty="0"/>
              <a:t>of issue</a:t>
            </a:r>
          </a:p>
          <a:p>
            <a:pPr marL="285750" indent="-285750">
              <a:buFont typeface="Arial" panose="020B0604020202020204" pitchFamily="34" charset="0"/>
              <a:buChar char="•"/>
            </a:pPr>
            <a:r>
              <a:rPr lang="en-US" sz="1200" b="1" dirty="0"/>
              <a:t>Transfusion must be completed within four hours</a:t>
            </a:r>
          </a:p>
          <a:p>
            <a:pPr marL="285750" indent="-285750">
              <a:buFont typeface="Arial" panose="020B0604020202020204" pitchFamily="34" charset="0"/>
              <a:buChar char="•"/>
            </a:pPr>
            <a:r>
              <a:rPr lang="en-US" sz="1200" dirty="0"/>
              <a:t>Nothing other than </a:t>
            </a:r>
            <a:r>
              <a:rPr lang="en-US" sz="1200" b="1" dirty="0"/>
              <a:t>0.9% NS </a:t>
            </a:r>
            <a:r>
              <a:rPr lang="en-US" sz="1200" dirty="0"/>
              <a:t>may be added to blood</a:t>
            </a:r>
          </a:p>
          <a:p>
            <a:pPr marL="285750" indent="-285750">
              <a:buFont typeface="Arial" panose="020B0604020202020204" pitchFamily="34" charset="0"/>
              <a:buChar char="•"/>
            </a:pPr>
            <a:r>
              <a:rPr lang="en-US" sz="1200" dirty="0"/>
              <a:t>No medications may be added to IV or blood unit</a:t>
            </a:r>
          </a:p>
          <a:p>
            <a:pPr marL="285750" indent="-285750">
              <a:buFont typeface="Arial" panose="020B0604020202020204" pitchFamily="34" charset="0"/>
              <a:buChar char="•"/>
            </a:pPr>
            <a:r>
              <a:rPr lang="en-US" sz="1200" dirty="0"/>
              <a:t>Do not piggyback blood into another IV line</a:t>
            </a:r>
          </a:p>
          <a:p>
            <a:pPr marL="285750" indent="-285750">
              <a:buFont typeface="Arial" panose="020B0604020202020204" pitchFamily="34" charset="0"/>
              <a:buChar char="•"/>
            </a:pPr>
            <a:r>
              <a:rPr lang="en-US" sz="1200" dirty="0"/>
              <a:t>Blood administration tubing may be used for </a:t>
            </a:r>
            <a:r>
              <a:rPr lang="en-US" sz="1200" b="1" dirty="0"/>
              <a:t>two units</a:t>
            </a:r>
            <a:r>
              <a:rPr lang="en-US" sz="1200" dirty="0"/>
              <a:t> or up to 4 hrs.</a:t>
            </a:r>
          </a:p>
        </p:txBody>
      </p:sp>
    </p:spTree>
    <p:extLst>
      <p:ext uri="{BB962C8B-B14F-4D97-AF65-F5344CB8AC3E}">
        <p14:creationId xmlns:p14="http://schemas.microsoft.com/office/powerpoint/2010/main" val="1641671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62200" y="4724400"/>
            <a:ext cx="5943600" cy="1295400"/>
          </a:xfrm>
        </p:spPr>
        <p:txBody>
          <a:bodyPr>
            <a:normAutofit fontScale="90000"/>
          </a:bodyPr>
          <a:lstStyle/>
          <a:p>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a:t>Two Nurse </a:t>
            </a:r>
            <a:br>
              <a:rPr lang="en-US" sz="4400" dirty="0"/>
            </a:br>
            <a:r>
              <a:rPr lang="en-US" sz="4400" dirty="0"/>
              <a:t>Bedside Verification</a:t>
            </a:r>
          </a:p>
        </p:txBody>
      </p:sp>
      <p:sp>
        <p:nvSpPr>
          <p:cNvPr id="4" name="TextBox 3"/>
          <p:cNvSpPr txBox="1"/>
          <p:nvPr/>
        </p:nvSpPr>
        <p:spPr>
          <a:xfrm>
            <a:off x="2286000" y="381001"/>
            <a:ext cx="7620000" cy="4247317"/>
          </a:xfrm>
          <a:prstGeom prst="rect">
            <a:avLst/>
          </a:prstGeom>
          <a:blipFill>
            <a:blip r:embed="rId3"/>
            <a:tile tx="0" ty="0" sx="100000" sy="100000" flip="none" algn="tl"/>
          </a:blipFill>
        </p:spPr>
        <p:txBody>
          <a:bodyPr wrap="square" rtlCol="0">
            <a:spAutoFit/>
          </a:bodyPr>
          <a:lstStyle/>
          <a:p>
            <a:endParaRPr lang="en-US" dirty="0"/>
          </a:p>
          <a:p>
            <a:pPr marL="285750" indent="-285750">
              <a:buFont typeface="Arial" panose="020B0604020202020204" pitchFamily="34" charset="0"/>
              <a:buChar char="•"/>
            </a:pPr>
            <a:r>
              <a:rPr lang="en-US" dirty="0"/>
              <a:t>Verify blood product matches physician order</a:t>
            </a:r>
          </a:p>
          <a:p>
            <a:pPr marL="285750" indent="-285750">
              <a:buFont typeface="Arial" panose="020B0604020202020204" pitchFamily="34" charset="0"/>
              <a:buChar char="•"/>
            </a:pPr>
            <a:r>
              <a:rPr lang="en-US" dirty="0"/>
              <a:t>Compare ‘Blood Transfusion Record’ to patient’s wristband. Have pt. state their name &amp; date of birth. Verify match.</a:t>
            </a:r>
          </a:p>
          <a:p>
            <a:pPr marL="285750" indent="-285750">
              <a:buFont typeface="Arial" panose="020B0604020202020204" pitchFamily="34" charset="0"/>
              <a:buChar char="•"/>
            </a:pPr>
            <a:r>
              <a:rPr lang="en-US" dirty="0"/>
              <a:t>Compare and verify (‘Blood Transfusion Record’ to requisition/ tag attached to the unit of blood)</a:t>
            </a:r>
          </a:p>
          <a:p>
            <a:pPr marL="1257300" lvl="2" indent="-342900">
              <a:buFont typeface="+mj-lt"/>
              <a:buAutoNum type="arabicPeriod"/>
            </a:pPr>
            <a:r>
              <a:rPr lang="en-US" dirty="0"/>
              <a:t>Donor Unit Number</a:t>
            </a:r>
          </a:p>
          <a:p>
            <a:pPr marL="1257300" lvl="2" indent="-342900">
              <a:buFont typeface="+mj-lt"/>
              <a:buAutoNum type="arabicPeriod"/>
            </a:pPr>
            <a:r>
              <a:rPr lang="en-US" dirty="0"/>
              <a:t>Recipient Group &amp; Rh</a:t>
            </a:r>
          </a:p>
          <a:p>
            <a:pPr marL="1257300" lvl="2" indent="-342900">
              <a:buFont typeface="+mj-lt"/>
              <a:buAutoNum type="arabicPeriod"/>
            </a:pPr>
            <a:r>
              <a:rPr lang="en-US" dirty="0"/>
              <a:t>Donor Group &amp; Rh</a:t>
            </a:r>
          </a:p>
          <a:p>
            <a:pPr marL="1257300" lvl="2" indent="-342900">
              <a:buFont typeface="+mj-lt"/>
              <a:buAutoNum type="arabicPeriod"/>
            </a:pPr>
            <a:r>
              <a:rPr lang="en-US" dirty="0"/>
              <a:t>Expiration Date &amp; Time</a:t>
            </a:r>
          </a:p>
          <a:p>
            <a:pPr marL="1257300" lvl="2" indent="-342900">
              <a:buFont typeface="+mj-lt"/>
              <a:buAutoNum type="arabicPeriod"/>
            </a:pPr>
            <a:r>
              <a:rPr lang="en-US" dirty="0"/>
              <a:t>Unit inspection: Ok? Yes or No</a:t>
            </a:r>
          </a:p>
          <a:p>
            <a:pPr marL="339725" lvl="2" indent="-285750">
              <a:buFont typeface="Arial" panose="020B0604020202020204" pitchFamily="34" charset="0"/>
              <a:buChar char="•"/>
            </a:pPr>
            <a:r>
              <a:rPr lang="en-US" dirty="0"/>
              <a:t>Two signatures are required at the bottom of the ‘Blood Transfusion Record’ to certify the blood or blood component has been verified and is correct</a:t>
            </a:r>
          </a:p>
          <a:p>
            <a:pPr marL="285750" lvl="2" indent="-285750">
              <a:buFont typeface="Arial" panose="020B0604020202020204" pitchFamily="34" charset="0"/>
              <a:buChar char="•"/>
            </a:pP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1" y="1981201"/>
            <a:ext cx="1925595" cy="1376471"/>
          </a:xfrm>
          <a:prstGeom prst="rect">
            <a:avLst/>
          </a:prstGeom>
          <a:ln>
            <a:noFill/>
          </a:ln>
          <a:effectLst>
            <a:softEdge rad="112500"/>
          </a:effectLst>
        </p:spPr>
      </p:pic>
      <p:sp>
        <p:nvSpPr>
          <p:cNvPr id="3" name="Rectangle 2"/>
          <p:cNvSpPr/>
          <p:nvPr/>
        </p:nvSpPr>
        <p:spPr>
          <a:xfrm>
            <a:off x="7543800" y="4800600"/>
            <a:ext cx="2209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the blood bag label is incomplete, do not transfuse the unit.</a:t>
            </a:r>
          </a:p>
        </p:txBody>
      </p:sp>
    </p:spTree>
    <p:extLst>
      <p:ext uri="{BB962C8B-B14F-4D97-AF65-F5344CB8AC3E}">
        <p14:creationId xmlns:p14="http://schemas.microsoft.com/office/powerpoint/2010/main" val="6972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06" y="181970"/>
            <a:ext cx="7315200" cy="1295400"/>
          </a:xfrm>
        </p:spPr>
        <p:txBody>
          <a:bodyPr>
            <a:normAutofit/>
          </a:bodyPr>
          <a:lstStyle/>
          <a:p>
            <a:r>
              <a:rPr lang="en-US" dirty="0" smtClean="0"/>
              <a:t>Procedure for Transfusion Reaction</a:t>
            </a:r>
            <a:endParaRPr lang="en-US" dirty="0"/>
          </a:p>
        </p:txBody>
      </p:sp>
      <p:sp>
        <p:nvSpPr>
          <p:cNvPr id="7" name="TextBox 6"/>
          <p:cNvSpPr txBox="1"/>
          <p:nvPr/>
        </p:nvSpPr>
        <p:spPr>
          <a:xfrm>
            <a:off x="1005385" y="1477370"/>
            <a:ext cx="9144000" cy="3693319"/>
          </a:xfrm>
          <a:prstGeom prst="rect">
            <a:avLst/>
          </a:prstGeom>
          <a:blipFill>
            <a:blip r:embed="rId3"/>
            <a:tile tx="0" ty="0" sx="100000" sy="100000" flip="none" algn="tl"/>
          </a:blipFill>
          <a:ln>
            <a:solidFill>
              <a:srgbClr val="FF0000"/>
            </a:solidFill>
          </a:ln>
        </p:spPr>
        <p:txBody>
          <a:bodyPr wrap="square" rtlCol="0">
            <a:spAutoFit/>
          </a:bodyPr>
          <a:lstStyle/>
          <a:p>
            <a:r>
              <a:rPr lang="en-US" b="1" dirty="0"/>
              <a:t>IF TRANSFUSION REACTION IS SUSPECTED:</a:t>
            </a:r>
          </a:p>
          <a:p>
            <a:pPr marL="800100" lvl="1" indent="-342900">
              <a:buFont typeface="+mj-lt"/>
              <a:buAutoNum type="arabicPeriod"/>
            </a:pPr>
            <a:r>
              <a:rPr lang="en-US" b="1" dirty="0"/>
              <a:t>Stop the transfusion and notify physician stat</a:t>
            </a:r>
          </a:p>
          <a:p>
            <a:pPr marL="800100" lvl="1" indent="-342900">
              <a:buFont typeface="+mj-lt"/>
              <a:buAutoNum type="arabicPeriod"/>
            </a:pPr>
            <a:r>
              <a:rPr lang="en-US" dirty="0"/>
              <a:t>Remove transfusion tubing (save) and hang new IV tubing with NS infusion</a:t>
            </a:r>
          </a:p>
          <a:p>
            <a:pPr marL="800100" lvl="1" indent="-342900">
              <a:buFont typeface="+mj-lt"/>
              <a:buAutoNum type="arabicPeriod"/>
            </a:pPr>
            <a:r>
              <a:rPr lang="en-US" dirty="0"/>
              <a:t>At the bedside, check for possible clerical errors</a:t>
            </a:r>
          </a:p>
          <a:p>
            <a:pPr marL="800100" lvl="1" indent="-342900">
              <a:buFont typeface="+mj-lt"/>
              <a:buAutoNum type="arabicPeriod"/>
            </a:pPr>
            <a:r>
              <a:rPr lang="en-US" dirty="0"/>
              <a:t>Notify the blood bank.  </a:t>
            </a:r>
          </a:p>
          <a:p>
            <a:pPr marL="800100" lvl="1" indent="-342900">
              <a:buFont typeface="+mj-lt"/>
              <a:buAutoNum type="arabicPeriod"/>
            </a:pPr>
            <a:r>
              <a:rPr lang="en-US" dirty="0"/>
              <a:t>Complete “Transfusion Reaction Report.” (Forms Fast)</a:t>
            </a:r>
          </a:p>
          <a:p>
            <a:pPr marL="800100" lvl="1" indent="-342900">
              <a:buFont typeface="+mj-lt"/>
              <a:buAutoNum type="arabicPeriod"/>
            </a:pPr>
            <a:r>
              <a:rPr lang="en-US" dirty="0"/>
              <a:t>Order “Transfusion Reaction” on order entry (Draw one pink topped tube)</a:t>
            </a:r>
          </a:p>
          <a:p>
            <a:pPr marL="800100" lvl="1" indent="-342900">
              <a:buFont typeface="+mj-lt"/>
              <a:buAutoNum type="arabicPeriod"/>
            </a:pPr>
            <a:r>
              <a:rPr lang="en-US" dirty="0"/>
              <a:t>Send first voided urine and again in 5 hours</a:t>
            </a:r>
          </a:p>
          <a:p>
            <a:pPr marL="800100" lvl="1" indent="-342900">
              <a:buFont typeface="+mj-lt"/>
              <a:buAutoNum type="arabicPeriod"/>
            </a:pPr>
            <a:r>
              <a:rPr lang="en-US" dirty="0"/>
              <a:t>Document signs &amp; symptoms</a:t>
            </a:r>
          </a:p>
          <a:p>
            <a:pPr marL="800100" lvl="1" indent="-342900">
              <a:buFont typeface="+mj-lt"/>
              <a:buAutoNum type="arabicPeriod"/>
            </a:pPr>
            <a:r>
              <a:rPr lang="en-US" dirty="0"/>
              <a:t>Take &amp; record vital signs Q 15 minutes until stable, then Q 2 hours x2, then Q 4 hours x 24 hours.</a:t>
            </a:r>
          </a:p>
          <a:p>
            <a:pPr marL="800100" lvl="1" indent="-342900">
              <a:buFont typeface="+mj-lt"/>
              <a:buAutoNum type="arabicPeriod"/>
            </a:pPr>
            <a:r>
              <a:rPr lang="en-US" dirty="0"/>
              <a:t>Follow physician’s orders for case-specific interventions</a:t>
            </a:r>
          </a:p>
          <a:p>
            <a:pPr lvl="1"/>
            <a:endParaRPr lang="en-US" dirty="0"/>
          </a:p>
        </p:txBody>
      </p:sp>
    </p:spTree>
    <p:extLst>
      <p:ext uri="{BB962C8B-B14F-4D97-AF65-F5344CB8AC3E}">
        <p14:creationId xmlns:p14="http://schemas.microsoft.com/office/powerpoint/2010/main" val="348937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383275"/>
            <a:ext cx="8229600" cy="1676400"/>
          </a:xfrm>
        </p:spPr>
        <p:txBody>
          <a:bodyPr>
            <a:normAutofit/>
          </a:bodyPr>
          <a:lstStyle/>
          <a:p>
            <a:r>
              <a:rPr lang="en-US" dirty="0" smtClean="0"/>
              <a:t>After blood transfusion</a:t>
            </a:r>
            <a:br>
              <a:rPr lang="en-US" dirty="0" smtClean="0"/>
            </a:br>
            <a:r>
              <a:rPr lang="en-US" sz="1400" b="1" dirty="0">
                <a:latin typeface="+mn-lt"/>
              </a:rPr>
              <a:t>Continue to monitor patient: </a:t>
            </a:r>
            <a:r>
              <a:rPr lang="en-US" sz="1300" b="1" dirty="0">
                <a:latin typeface="+mn-lt"/>
              </a:rPr>
              <a:t>Remember some transfusion reactions are delayed</a:t>
            </a:r>
            <a:br>
              <a:rPr lang="en-US" sz="1300" b="1" dirty="0">
                <a:latin typeface="+mn-lt"/>
              </a:rPr>
            </a:br>
            <a:endParaRPr lang="en-US" b="1" dirty="0"/>
          </a:p>
        </p:txBody>
      </p:sp>
      <p:sp>
        <p:nvSpPr>
          <p:cNvPr id="3" name="Text Placeholder 2"/>
          <p:cNvSpPr>
            <a:spLocks noGrp="1"/>
          </p:cNvSpPr>
          <p:nvPr>
            <p:ph type="body" idx="1"/>
          </p:nvPr>
        </p:nvSpPr>
        <p:spPr>
          <a:xfrm>
            <a:off x="843886" y="2605585"/>
            <a:ext cx="7620000" cy="914400"/>
          </a:xfrm>
        </p:spPr>
        <p:txBody>
          <a:bodyPr>
            <a:normAutofit/>
          </a:bodyPr>
          <a:lstStyle/>
          <a:p>
            <a:pPr algn="ctr"/>
            <a:r>
              <a:rPr lang="en-US" sz="1600" b="1" i="1" dirty="0">
                <a:solidFill>
                  <a:schemeClr val="tx1"/>
                </a:solidFill>
              </a:rPr>
              <a:t>Return empty blood transfusion units and yellow portion of the “Blood Transfusion Record” paperwork to the Lab in a bio- hazardous bag</a:t>
            </a:r>
          </a:p>
        </p:txBody>
      </p:sp>
    </p:spTree>
    <p:extLst>
      <p:ext uri="{BB962C8B-B14F-4D97-AF65-F5344CB8AC3E}">
        <p14:creationId xmlns:p14="http://schemas.microsoft.com/office/powerpoint/2010/main" val="694682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1497"/>
            <a:ext cx="8229600" cy="820700"/>
          </a:xfrm>
        </p:spPr>
        <p:txBody>
          <a:bodyPr>
            <a:normAutofit fontScale="90000"/>
          </a:bodyPr>
          <a:lstStyle/>
          <a:p>
            <a:r>
              <a:rPr lang="en-US" dirty="0" smtClean="0"/>
              <a:t/>
            </a:r>
            <a:br>
              <a:rPr lang="en-US" dirty="0" smtClean="0"/>
            </a:br>
            <a:r>
              <a:rPr lang="en-US" dirty="0" smtClean="0"/>
              <a:t>Massive Blood Transfusion</a:t>
            </a:r>
            <a:endParaRPr lang="en-US" dirty="0"/>
          </a:p>
        </p:txBody>
      </p:sp>
      <p:sp>
        <p:nvSpPr>
          <p:cNvPr id="3" name="TextBox 2"/>
          <p:cNvSpPr txBox="1"/>
          <p:nvPr/>
        </p:nvSpPr>
        <p:spPr>
          <a:xfrm>
            <a:off x="1219200" y="1128215"/>
            <a:ext cx="5791200" cy="1569660"/>
          </a:xfrm>
          <a:prstGeom prst="rect">
            <a:avLst/>
          </a:prstGeom>
          <a:noFill/>
        </p:spPr>
        <p:txBody>
          <a:bodyPr wrap="square" rtlCol="0">
            <a:spAutoFit/>
          </a:bodyPr>
          <a:lstStyle/>
          <a:p>
            <a:r>
              <a:rPr lang="en-US" sz="1600" b="1" dirty="0"/>
              <a:t>Definitions:  </a:t>
            </a:r>
          </a:p>
          <a:p>
            <a:pPr marL="742950" lvl="1" indent="-285750">
              <a:buFont typeface="Arial" panose="020B0604020202020204" pitchFamily="34" charset="0"/>
              <a:buChar char="•"/>
            </a:pPr>
            <a:r>
              <a:rPr lang="en-US" sz="1600" b="1" dirty="0"/>
              <a:t>the replacement entire blood volume within a 24 hour period</a:t>
            </a:r>
          </a:p>
          <a:p>
            <a:pPr marL="742950" lvl="1" indent="-285750">
              <a:buFont typeface="Arial" panose="020B0604020202020204" pitchFamily="34" charset="0"/>
              <a:buChar char="•"/>
            </a:pPr>
            <a:r>
              <a:rPr lang="en-US" sz="1600" b="1" dirty="0"/>
              <a:t>transfusion of 10 units of  red cells in a few hours</a:t>
            </a:r>
          </a:p>
          <a:p>
            <a:pPr marL="742950" lvl="1" indent="-285750">
              <a:buFont typeface="Arial" panose="020B0604020202020204" pitchFamily="34" charset="0"/>
              <a:buChar char="•"/>
            </a:pPr>
            <a:r>
              <a:rPr lang="en-US" sz="1600" b="1" dirty="0"/>
              <a:t>or loss of  50% blood volume within 3 hours </a:t>
            </a:r>
          </a:p>
          <a:p>
            <a:pPr marL="742950" lvl="1" indent="-285750">
              <a:buFont typeface="Arial" panose="020B0604020202020204" pitchFamily="34" charset="0"/>
              <a:buChar char="•"/>
            </a:pPr>
            <a:r>
              <a:rPr lang="en-US" sz="1600" b="1" dirty="0"/>
              <a:t>or loss of 150ml/min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400829" y="1299936"/>
            <a:ext cx="3400425" cy="1906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3002344"/>
            <a:ext cx="5410200" cy="1384995"/>
          </a:xfrm>
          <a:prstGeom prst="rect">
            <a:avLst/>
          </a:prstGeom>
          <a:solidFill>
            <a:schemeClr val="tx2">
              <a:lumMod val="25000"/>
              <a:lumOff val="75000"/>
            </a:schemeClr>
          </a:solidFill>
        </p:spPr>
        <p:txBody>
          <a:bodyPr wrap="square">
            <a:spAutoFit/>
          </a:bodyPr>
          <a:lstStyle/>
          <a:p>
            <a:r>
              <a:rPr lang="en-US" sz="1400" b="1" dirty="0"/>
              <a:t>Primary goals when managing traumatic shock are :</a:t>
            </a:r>
          </a:p>
          <a:p>
            <a:pPr marL="742950" lvl="1" indent="-285750">
              <a:buFont typeface="Arial" panose="020B0604020202020204" pitchFamily="34" charset="0"/>
              <a:buChar char="•"/>
            </a:pPr>
            <a:r>
              <a:rPr lang="en-US" sz="1400" b="1" dirty="0"/>
              <a:t>Restoration of oxygen delivery to end organs</a:t>
            </a:r>
          </a:p>
          <a:p>
            <a:pPr marL="742950" lvl="1" indent="-285750">
              <a:buFont typeface="Arial" panose="020B0604020202020204" pitchFamily="34" charset="0"/>
              <a:buChar char="•"/>
            </a:pPr>
            <a:r>
              <a:rPr lang="en-US" sz="1400" b="1" dirty="0"/>
              <a:t>Maintenance of circulatory volume</a:t>
            </a:r>
          </a:p>
          <a:p>
            <a:pPr marL="742950" lvl="1" indent="-285750">
              <a:buFont typeface="Arial" panose="020B0604020202020204" pitchFamily="34" charset="0"/>
              <a:buChar char="•"/>
            </a:pPr>
            <a:r>
              <a:rPr lang="en-US" sz="1400" b="1" dirty="0"/>
              <a:t>Prevention of ongoing bleeding through source control</a:t>
            </a:r>
          </a:p>
          <a:p>
            <a:pPr marL="742950" lvl="1" indent="-285750">
              <a:buFont typeface="Arial" panose="020B0604020202020204" pitchFamily="34" charset="0"/>
              <a:buChar char="•"/>
            </a:pPr>
            <a:r>
              <a:rPr lang="en-US" sz="1400" b="1" dirty="0"/>
              <a:t>Correction of coagulopathy</a:t>
            </a:r>
          </a:p>
        </p:txBody>
      </p:sp>
      <p:sp>
        <p:nvSpPr>
          <p:cNvPr id="6" name="TextBox 5"/>
          <p:cNvSpPr txBox="1"/>
          <p:nvPr/>
        </p:nvSpPr>
        <p:spPr>
          <a:xfrm>
            <a:off x="6030345" y="4387339"/>
            <a:ext cx="4779510" cy="1569660"/>
          </a:xfrm>
          <a:prstGeom prst="rect">
            <a:avLst/>
          </a:prstGeom>
          <a:solidFill>
            <a:schemeClr val="accent1">
              <a:lumMod val="40000"/>
              <a:lumOff val="60000"/>
            </a:schemeClr>
          </a:solidFill>
        </p:spPr>
        <p:txBody>
          <a:bodyPr wrap="square" rtlCol="0">
            <a:spAutoFit/>
          </a:bodyPr>
          <a:lstStyle/>
          <a:p>
            <a:r>
              <a:rPr lang="en-US" sz="1200" b="1" dirty="0"/>
              <a:t>DAMAGE CONTROL RESCUSITATION</a:t>
            </a:r>
          </a:p>
          <a:p>
            <a:pPr lvl="1"/>
            <a:r>
              <a:rPr lang="en-US" sz="1200" dirty="0"/>
              <a:t>• </a:t>
            </a:r>
            <a:r>
              <a:rPr lang="en-US" sz="1400" b="1" dirty="0"/>
              <a:t>Early delivery of blood component therapy</a:t>
            </a:r>
          </a:p>
          <a:p>
            <a:pPr lvl="2"/>
            <a:r>
              <a:rPr lang="en-US" sz="1400" b="1" dirty="0"/>
              <a:t>– pRBC</a:t>
            </a:r>
          </a:p>
          <a:p>
            <a:pPr lvl="2"/>
            <a:r>
              <a:rPr lang="en-US" sz="1400" b="1" dirty="0"/>
              <a:t>– FFP</a:t>
            </a:r>
          </a:p>
          <a:p>
            <a:pPr lvl="2"/>
            <a:r>
              <a:rPr lang="en-US" sz="1400" b="1" dirty="0"/>
              <a:t>– PLT</a:t>
            </a:r>
          </a:p>
          <a:p>
            <a:pPr lvl="1"/>
            <a:r>
              <a:rPr lang="en-US" sz="1400" b="1" dirty="0"/>
              <a:t>• Permissive hypotension (sbp 90)</a:t>
            </a:r>
          </a:p>
          <a:p>
            <a:pPr lvl="1"/>
            <a:r>
              <a:rPr lang="en-US" sz="1400" b="1" dirty="0"/>
              <a:t>• Minimal crystalloid based resuscitation</a:t>
            </a:r>
          </a:p>
        </p:txBody>
      </p:sp>
      <p:sp>
        <p:nvSpPr>
          <p:cNvPr id="7" name="TextBox 6"/>
          <p:cNvSpPr txBox="1"/>
          <p:nvPr/>
        </p:nvSpPr>
        <p:spPr>
          <a:xfrm>
            <a:off x="1600200" y="4809979"/>
            <a:ext cx="4038600" cy="923330"/>
          </a:xfrm>
          <a:prstGeom prst="rect">
            <a:avLst/>
          </a:prstGeom>
          <a:noFill/>
        </p:spPr>
        <p:txBody>
          <a:bodyPr wrap="square" rtlCol="0">
            <a:spAutoFit/>
          </a:bodyPr>
          <a:lstStyle/>
          <a:p>
            <a:pPr algn="ctr"/>
            <a:r>
              <a:rPr lang="en-US" sz="5400" dirty="0"/>
              <a:t>1:1:1</a:t>
            </a:r>
          </a:p>
        </p:txBody>
      </p:sp>
    </p:spTree>
    <p:extLst>
      <p:ext uri="{BB962C8B-B14F-4D97-AF65-F5344CB8AC3E}">
        <p14:creationId xmlns:p14="http://schemas.microsoft.com/office/powerpoint/2010/main" val="424113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Transfusion </a:t>
            </a:r>
            <a:r>
              <a:rPr lang="en-US" dirty="0"/>
              <a:t>of blood and its products is very common medical procedure in the practice of modern medicine. </a:t>
            </a:r>
            <a:endParaRPr lang="en-US" dirty="0" smtClean="0"/>
          </a:p>
          <a:p>
            <a:r>
              <a:rPr lang="en-US" dirty="0" smtClean="0"/>
              <a:t>Nursing </a:t>
            </a:r>
            <a:r>
              <a:rPr lang="en-US" dirty="0"/>
              <a:t>staff plays a very important role and crucial role in the blood transfusion procedure as they are called upon to procure and blood products from the blood transfusion laboratory and conduct supervise the transfusion.</a:t>
            </a:r>
            <a:endParaRPr lang="en-US" dirty="0" smtClean="0"/>
          </a:p>
          <a:p>
            <a:r>
              <a:rPr lang="en-US" dirty="0" smtClean="0"/>
              <a:t>Blood </a:t>
            </a:r>
            <a:r>
              <a:rPr lang="en-US" dirty="0"/>
              <a:t>transfusion is the process of transferring blood or blood-based products from one person into the circulatory system of another</a:t>
            </a:r>
            <a:r>
              <a:rPr lang="en-US" dirty="0" smtClean="0"/>
              <a:t>.</a:t>
            </a:r>
          </a:p>
          <a:p>
            <a:r>
              <a:rPr lang="en-US" dirty="0"/>
              <a:t>Reaches patient’s blood vessels and enters the circulatory system</a:t>
            </a:r>
          </a:p>
          <a:p>
            <a:r>
              <a:rPr lang="en-US" dirty="0"/>
              <a:t>Blood Transfusions are relatively safe, but can be fatal if incorrectly administered </a:t>
            </a:r>
          </a:p>
          <a:p>
            <a:endParaRPr lang="en-US" dirty="0"/>
          </a:p>
        </p:txBody>
      </p:sp>
    </p:spTree>
    <p:extLst>
      <p:ext uri="{BB962C8B-B14F-4D97-AF65-F5344CB8AC3E}">
        <p14:creationId xmlns:p14="http://schemas.microsoft.com/office/powerpoint/2010/main" val="3891289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rauma01.files.wordpress.com/2012/08/trauma-transfusion-medicine-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962" y="0"/>
            <a:ext cx="5886450" cy="4210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R90V186XQz8/TZty7eRX6wI/AAAAAAAAAAU/3JeJnjKvDhg/s1600/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1"/>
            <a:ext cx="8337787" cy="50006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0" y="685800"/>
            <a:ext cx="24989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COMPLICATIONS OF TRAUMA </a:t>
            </a:r>
          </a:p>
        </p:txBody>
      </p:sp>
      <p:sp>
        <p:nvSpPr>
          <p:cNvPr id="9" name="TextBox 8"/>
          <p:cNvSpPr txBox="1"/>
          <p:nvPr/>
        </p:nvSpPr>
        <p:spPr>
          <a:xfrm>
            <a:off x="5257800" y="4343400"/>
            <a:ext cx="5410200" cy="369332"/>
          </a:xfrm>
          <a:prstGeom prst="rect">
            <a:avLst/>
          </a:prstGeom>
          <a:solidFill>
            <a:srgbClr val="C00000"/>
          </a:solidFill>
        </p:spPr>
        <p:txBody>
          <a:bodyPr wrap="square" rtlCol="0">
            <a:spAutoFit/>
          </a:bodyPr>
          <a:lstStyle/>
          <a:p>
            <a:r>
              <a:rPr lang="en-US" dirty="0">
                <a:solidFill>
                  <a:schemeClr val="bg1"/>
                </a:solidFill>
              </a:rPr>
              <a:t>COMPLICATIONS OF Massive Blood Transfusions</a:t>
            </a:r>
            <a:r>
              <a:rPr lang="en-US" dirty="0"/>
              <a:t> </a:t>
            </a:r>
          </a:p>
        </p:txBody>
      </p:sp>
      <p:sp>
        <p:nvSpPr>
          <p:cNvPr id="10" name="Right Arrow 9"/>
          <p:cNvSpPr/>
          <p:nvPr/>
        </p:nvSpPr>
        <p:spPr>
          <a:xfrm rot="-2700000">
            <a:off x="4505446" y="8235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72201" y="4876801"/>
            <a:ext cx="3073277" cy="1169551"/>
          </a:xfrm>
          <a:prstGeom prst="rect">
            <a:avLst/>
          </a:prstGeom>
          <a:noFill/>
        </p:spPr>
        <p:txBody>
          <a:bodyPr wrap="none" rtlCol="0">
            <a:spAutoFit/>
          </a:bodyPr>
          <a:lstStyle/>
          <a:p>
            <a:pPr marL="285750" indent="-285750">
              <a:buFont typeface="Arial" panose="020B0604020202020204" pitchFamily="34" charset="0"/>
              <a:buChar char="•"/>
            </a:pPr>
            <a:r>
              <a:rPr lang="en-US" sz="1400" dirty="0"/>
              <a:t>Alteration in coagulation system</a:t>
            </a:r>
          </a:p>
          <a:p>
            <a:pPr marL="285750" indent="-285750">
              <a:buFont typeface="Arial" panose="020B0604020202020204" pitchFamily="34" charset="0"/>
              <a:buChar char="•"/>
            </a:pPr>
            <a:r>
              <a:rPr lang="en-US" sz="1400" dirty="0"/>
              <a:t>Acidosis</a:t>
            </a:r>
          </a:p>
          <a:p>
            <a:pPr marL="285750" indent="-285750">
              <a:buFont typeface="Arial" panose="020B0604020202020204" pitchFamily="34" charset="0"/>
              <a:buChar char="•"/>
            </a:pPr>
            <a:r>
              <a:rPr lang="en-US" sz="1400" dirty="0"/>
              <a:t>Hypothermia</a:t>
            </a:r>
          </a:p>
          <a:p>
            <a:pPr marL="285750" indent="-285750">
              <a:buFont typeface="Arial" panose="020B0604020202020204" pitchFamily="34" charset="0"/>
              <a:buChar char="•"/>
            </a:pPr>
            <a:r>
              <a:rPr lang="en-US" sz="1400" dirty="0"/>
              <a:t>Citrate Toxicity</a:t>
            </a:r>
          </a:p>
          <a:p>
            <a:pPr marL="285750" indent="-285750">
              <a:buFont typeface="Arial" panose="020B0604020202020204" pitchFamily="34" charset="0"/>
              <a:buChar char="•"/>
            </a:pPr>
            <a:r>
              <a:rPr lang="en-US" sz="1400" dirty="0"/>
              <a:t>Hyperkalemia</a:t>
            </a:r>
          </a:p>
        </p:txBody>
      </p:sp>
      <p:sp>
        <p:nvSpPr>
          <p:cNvPr id="4" name="Right Arrow 3"/>
          <p:cNvSpPr/>
          <p:nvPr/>
        </p:nvSpPr>
        <p:spPr>
          <a:xfrm>
            <a:off x="7728187" y="5611429"/>
            <a:ext cx="489204" cy="191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217392" y="5451836"/>
            <a:ext cx="2298209" cy="307777"/>
          </a:xfrm>
          <a:prstGeom prst="rect">
            <a:avLst/>
          </a:prstGeom>
          <a:noFill/>
        </p:spPr>
        <p:txBody>
          <a:bodyPr wrap="square" rtlCol="0">
            <a:spAutoFit/>
          </a:bodyPr>
          <a:lstStyle/>
          <a:p>
            <a:r>
              <a:rPr lang="en-US" sz="1400" dirty="0"/>
              <a:t>Hypocalcemia &amp; alkalosis</a:t>
            </a:r>
          </a:p>
        </p:txBody>
      </p:sp>
    </p:spTree>
    <p:extLst>
      <p:ext uri="{BB962C8B-B14F-4D97-AF65-F5344CB8AC3E}">
        <p14:creationId xmlns:p14="http://schemas.microsoft.com/office/powerpoint/2010/main" val="2953331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6893" y="1581750"/>
            <a:ext cx="8596668" cy="1826581"/>
          </a:xfrm>
        </p:spPr>
        <p:txBody>
          <a:bodyPr/>
          <a:lstStyle/>
          <a:p>
            <a:pPr algn="ctr"/>
            <a:r>
              <a:rPr lang="en-US" dirty="0" smtClean="0"/>
              <a:t>Questions?</a:t>
            </a:r>
            <a:endParaRPr lang="en-US" dirty="0"/>
          </a:p>
        </p:txBody>
      </p:sp>
    </p:spTree>
    <p:extLst>
      <p:ext uri="{BB962C8B-B14F-4D97-AF65-F5344CB8AC3E}">
        <p14:creationId xmlns:p14="http://schemas.microsoft.com/office/powerpoint/2010/main" val="43710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points where errors occur most frequently</a:t>
            </a:r>
          </a:p>
        </p:txBody>
      </p:sp>
      <p:sp>
        <p:nvSpPr>
          <p:cNvPr id="3" name="Content Placeholder 2"/>
          <p:cNvSpPr>
            <a:spLocks noGrp="1"/>
          </p:cNvSpPr>
          <p:nvPr>
            <p:ph idx="1"/>
          </p:nvPr>
        </p:nvSpPr>
        <p:spPr/>
        <p:txBody>
          <a:bodyPr/>
          <a:lstStyle/>
          <a:p>
            <a:pPr marL="0" indent="0">
              <a:buNone/>
            </a:pPr>
            <a:endParaRPr lang="en-US" dirty="0"/>
          </a:p>
          <a:p>
            <a:r>
              <a:rPr lang="en-US" dirty="0" smtClean="0"/>
              <a:t>Patient </a:t>
            </a:r>
            <a:r>
              <a:rPr lang="en-US" dirty="0"/>
              <a:t>identification.</a:t>
            </a:r>
          </a:p>
          <a:p>
            <a:r>
              <a:rPr lang="en-US" dirty="0" smtClean="0"/>
              <a:t>Sampling/labeling </a:t>
            </a:r>
            <a:r>
              <a:rPr lang="en-US" dirty="0"/>
              <a:t>of the pre-transfusion specimen.</a:t>
            </a:r>
          </a:p>
          <a:p>
            <a:r>
              <a:rPr lang="en-US" dirty="0" smtClean="0"/>
              <a:t>Removal </a:t>
            </a:r>
            <a:r>
              <a:rPr lang="en-US" dirty="0"/>
              <a:t>of blood from the blood fridge before transfusion.</a:t>
            </a:r>
          </a:p>
          <a:p>
            <a:r>
              <a:rPr lang="en-US" dirty="0" smtClean="0"/>
              <a:t>Checking </a:t>
            </a:r>
            <a:r>
              <a:rPr lang="en-US" dirty="0"/>
              <a:t>the identification of both the patient and the blood component at the bedside.</a:t>
            </a:r>
          </a:p>
          <a:p>
            <a:endParaRPr lang="en-US" dirty="0"/>
          </a:p>
        </p:txBody>
      </p:sp>
    </p:spTree>
    <p:extLst>
      <p:ext uri="{BB962C8B-B14F-4D97-AF65-F5344CB8AC3E}">
        <p14:creationId xmlns:p14="http://schemas.microsoft.com/office/powerpoint/2010/main" val="17641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a:solidFill>
                  <a:prstClr val="black">
                    <a:lumMod val="75000"/>
                    <a:lumOff val="25000"/>
                  </a:prstClr>
                </a:solidFill>
              </a:rPr>
              <a:t>Restore blood volume</a:t>
            </a:r>
          </a:p>
          <a:p>
            <a:r>
              <a:rPr lang="en-US" dirty="0"/>
              <a:t>Replace clotting factors</a:t>
            </a:r>
          </a:p>
          <a:p>
            <a:r>
              <a:rPr lang="en-US" dirty="0"/>
              <a:t>Improve oxygen carrying capacity</a:t>
            </a:r>
          </a:p>
          <a:p>
            <a:r>
              <a:rPr lang="en-US" dirty="0"/>
              <a:t>Restore blood elements that are depleted</a:t>
            </a:r>
          </a:p>
          <a:p>
            <a:r>
              <a:rPr lang="en-US" dirty="0"/>
              <a:t>Prevent complications</a:t>
            </a:r>
          </a:p>
          <a:p>
            <a:r>
              <a:rPr lang="en-US" dirty="0"/>
              <a:t>To raise the </a:t>
            </a:r>
            <a:r>
              <a:rPr lang="en-US" dirty="0" err="1"/>
              <a:t>haemoglobin</a:t>
            </a:r>
            <a:r>
              <a:rPr lang="en-US" dirty="0"/>
              <a:t> level</a:t>
            </a:r>
          </a:p>
          <a:p>
            <a:r>
              <a:rPr lang="en-US" dirty="0"/>
              <a:t>To provide antibodies</a:t>
            </a:r>
          </a:p>
          <a:p>
            <a:endParaRPr lang="en-US" dirty="0"/>
          </a:p>
        </p:txBody>
      </p:sp>
    </p:spTree>
    <p:extLst>
      <p:ext uri="{BB962C8B-B14F-4D97-AF65-F5344CB8AC3E}">
        <p14:creationId xmlns:p14="http://schemas.microsoft.com/office/powerpoint/2010/main" val="42561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5576"/>
            <a:ext cx="8596668" cy="1123666"/>
          </a:xfrm>
        </p:spPr>
        <p:txBody>
          <a:bodyPr/>
          <a:lstStyle/>
          <a:p>
            <a:r>
              <a:rPr lang="en-US" dirty="0" smtClean="0"/>
              <a:t>Indications </a:t>
            </a:r>
            <a:endParaRPr lang="en-US" dirty="0"/>
          </a:p>
        </p:txBody>
      </p:sp>
      <p:sp>
        <p:nvSpPr>
          <p:cNvPr id="3" name="Content Placeholder 2"/>
          <p:cNvSpPr>
            <a:spLocks noGrp="1"/>
          </p:cNvSpPr>
          <p:nvPr>
            <p:ph idx="1"/>
          </p:nvPr>
        </p:nvSpPr>
        <p:spPr>
          <a:xfrm>
            <a:off x="450376" y="1392072"/>
            <a:ext cx="9239534" cy="5022375"/>
          </a:xfrm>
        </p:spPr>
        <p:txBody>
          <a:bodyPr>
            <a:normAutofit fontScale="92500"/>
          </a:bodyPr>
          <a:lstStyle/>
          <a:p>
            <a:r>
              <a:rPr lang="en-US" dirty="0" smtClean="0"/>
              <a:t>Replacement </a:t>
            </a:r>
            <a:r>
              <a:rPr lang="en-US" dirty="0"/>
              <a:t>of blood lost during surgery, trauma or </a:t>
            </a:r>
            <a:r>
              <a:rPr lang="en-US" dirty="0" err="1" smtClean="0"/>
              <a:t>haemorrhage</a:t>
            </a:r>
            <a:endParaRPr lang="en-US" dirty="0" smtClean="0"/>
          </a:p>
          <a:p>
            <a:r>
              <a:rPr lang="en-US" dirty="0" smtClean="0"/>
              <a:t>The </a:t>
            </a:r>
            <a:r>
              <a:rPr lang="en-US" dirty="0"/>
              <a:t>correction of </a:t>
            </a:r>
            <a:r>
              <a:rPr lang="en-US" dirty="0" err="1"/>
              <a:t>anaemia</a:t>
            </a:r>
            <a:r>
              <a:rPr lang="en-US" dirty="0"/>
              <a:t> as in bone marrow failure, chronic diseases, and </a:t>
            </a:r>
            <a:r>
              <a:rPr lang="en-US" dirty="0" err="1" smtClean="0"/>
              <a:t>haemoglobinophathies</a:t>
            </a:r>
            <a:endParaRPr lang="en-US" dirty="0" smtClean="0"/>
          </a:p>
          <a:p>
            <a:r>
              <a:rPr lang="en-US" dirty="0" smtClean="0"/>
              <a:t>The </a:t>
            </a:r>
            <a:r>
              <a:rPr lang="en-US" dirty="0"/>
              <a:t>correction of deficiencies in other blood and plasma components, such as platelets or clotting </a:t>
            </a:r>
            <a:r>
              <a:rPr lang="en-US" dirty="0" smtClean="0"/>
              <a:t>factors</a:t>
            </a:r>
          </a:p>
          <a:p>
            <a:pPr lvl="0"/>
            <a:r>
              <a:rPr lang="en-US" dirty="0"/>
              <a:t>To prepare for invasive procedures, treat bleeding &amp; correct clotting factor </a:t>
            </a:r>
            <a:r>
              <a:rPr lang="en-US" dirty="0" smtClean="0"/>
              <a:t>deficiencies</a:t>
            </a:r>
            <a:endParaRPr lang="en-US" dirty="0"/>
          </a:p>
          <a:p>
            <a:pPr lvl="0">
              <a:buFont typeface="Wingdings" panose="05000000000000000000" pitchFamily="2" charset="2"/>
              <a:buChar char="§"/>
            </a:pPr>
            <a:r>
              <a:rPr lang="en-US" dirty="0"/>
              <a:t>Preoperative or bleeding patients who require replacement of multiple plasma coagulation factors (</a:t>
            </a:r>
            <a:r>
              <a:rPr lang="en-US" dirty="0" err="1"/>
              <a:t>dilutional</a:t>
            </a:r>
            <a:r>
              <a:rPr lang="en-US" dirty="0"/>
              <a:t> coagulopathies)</a:t>
            </a:r>
          </a:p>
          <a:p>
            <a:pPr lvl="0">
              <a:buFont typeface="Wingdings" panose="05000000000000000000" pitchFamily="2" charset="2"/>
              <a:buChar char="§"/>
            </a:pPr>
            <a:r>
              <a:rPr lang="en-US" dirty="0"/>
              <a:t>Patients with massive transfusion who have clinically significant coagulation deficiencies</a:t>
            </a:r>
          </a:p>
          <a:p>
            <a:pPr lvl="0">
              <a:buFont typeface="Wingdings" panose="05000000000000000000" pitchFamily="2" charset="2"/>
              <a:buChar char="§"/>
            </a:pPr>
            <a:r>
              <a:rPr lang="en-US" dirty="0"/>
              <a:t>Patients on warfarin who are bleeding or need to undergo invasive procedure before </a:t>
            </a:r>
            <a:r>
              <a:rPr lang="en-US" dirty="0" err="1"/>
              <a:t>Vit</a:t>
            </a:r>
            <a:r>
              <a:rPr lang="en-US" dirty="0"/>
              <a:t> K could reduce effect</a:t>
            </a:r>
          </a:p>
          <a:p>
            <a:pPr lvl="0">
              <a:buFont typeface="Wingdings" panose="05000000000000000000" pitchFamily="2" charset="2"/>
              <a:buChar char="§"/>
            </a:pPr>
            <a:r>
              <a:rPr lang="en-US" dirty="0"/>
              <a:t>Patients with thrombotic </a:t>
            </a:r>
            <a:r>
              <a:rPr lang="en-US" dirty="0" err="1"/>
              <a:t>thrombocytic</a:t>
            </a:r>
            <a:r>
              <a:rPr lang="en-US" dirty="0"/>
              <a:t> </a:t>
            </a:r>
            <a:r>
              <a:rPr lang="en-US" dirty="0" err="1"/>
              <a:t>purpura</a:t>
            </a:r>
            <a:r>
              <a:rPr lang="en-US" dirty="0"/>
              <a:t> (TTP)</a:t>
            </a:r>
          </a:p>
          <a:p>
            <a:pPr lvl="0">
              <a:buFont typeface="Wingdings" panose="05000000000000000000" pitchFamily="2" charset="2"/>
              <a:buChar char="§"/>
            </a:pPr>
            <a:r>
              <a:rPr lang="en-US" dirty="0"/>
              <a:t>Patients with coagulation factor deficiencies for which no specific plasma concentrates are available</a:t>
            </a:r>
          </a:p>
          <a:p>
            <a:endParaRPr lang="en-US" dirty="0"/>
          </a:p>
          <a:p>
            <a:endParaRPr lang="en-US" dirty="0" smtClean="0"/>
          </a:p>
          <a:p>
            <a:endParaRPr lang="en-US" dirty="0"/>
          </a:p>
        </p:txBody>
      </p:sp>
    </p:spTree>
    <p:extLst>
      <p:ext uri="{BB962C8B-B14F-4D97-AF65-F5344CB8AC3E}">
        <p14:creationId xmlns:p14="http://schemas.microsoft.com/office/powerpoint/2010/main" val="424823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safety goal</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GETTING THE RIGHT BLOOD, TO THE RIGHT PATIENT, EVERY </a:t>
            </a:r>
            <a:r>
              <a:rPr lang="en-US" b="1" dirty="0" smtClean="0"/>
              <a:t>TIME</a:t>
            </a:r>
          </a:p>
          <a:p>
            <a:pPr lvl="1"/>
            <a:r>
              <a:rPr lang="en-US" sz="2300" b="1" u="sng" dirty="0"/>
              <a:t>ABO blood system</a:t>
            </a:r>
          </a:p>
          <a:p>
            <a:pPr marL="868680" lvl="3" indent="0">
              <a:buNone/>
            </a:pPr>
            <a:r>
              <a:rPr lang="en-US" sz="1900" u="sng" dirty="0"/>
              <a:t/>
            </a:r>
            <a:br>
              <a:rPr lang="en-US" sz="1900" u="sng" dirty="0"/>
            </a:br>
            <a:r>
              <a:rPr lang="en-US" sz="1900" b="1" dirty="0"/>
              <a:t>O</a:t>
            </a:r>
            <a:r>
              <a:rPr lang="en-US" sz="1900" dirty="0"/>
              <a:t> can only receive blood from:</a:t>
            </a:r>
            <a:r>
              <a:rPr lang="en-US" sz="1900" b="1" dirty="0"/>
              <a:t> O</a:t>
            </a:r>
            <a:r>
              <a:rPr lang="en-US" sz="1900" dirty="0"/>
              <a:t/>
            </a:r>
            <a:br>
              <a:rPr lang="en-US" sz="1900" dirty="0"/>
            </a:br>
            <a:r>
              <a:rPr lang="en-US" sz="1900" b="1" dirty="0"/>
              <a:t>A</a:t>
            </a:r>
            <a:r>
              <a:rPr lang="en-US" sz="1900" dirty="0"/>
              <a:t> can receive blood from:</a:t>
            </a:r>
            <a:r>
              <a:rPr lang="en-US" sz="1900" b="1" dirty="0"/>
              <a:t> A </a:t>
            </a:r>
            <a:r>
              <a:rPr lang="en-US" sz="1900" dirty="0"/>
              <a:t>and </a:t>
            </a:r>
            <a:r>
              <a:rPr lang="en-US" sz="1900" b="1" dirty="0"/>
              <a:t>O</a:t>
            </a:r>
            <a:r>
              <a:rPr lang="en-US" sz="1900" dirty="0"/>
              <a:t/>
            </a:r>
            <a:br>
              <a:rPr lang="en-US" sz="1900" dirty="0"/>
            </a:br>
            <a:r>
              <a:rPr lang="en-US" sz="1900" b="1" dirty="0"/>
              <a:t>B</a:t>
            </a:r>
            <a:r>
              <a:rPr lang="en-US" sz="1900" dirty="0"/>
              <a:t> can receive blood from:</a:t>
            </a:r>
            <a:r>
              <a:rPr lang="en-US" sz="1900" b="1" dirty="0"/>
              <a:t> B</a:t>
            </a:r>
            <a:r>
              <a:rPr lang="en-US" sz="1900" dirty="0"/>
              <a:t> and </a:t>
            </a:r>
            <a:r>
              <a:rPr lang="en-US" sz="1900" b="1" dirty="0"/>
              <a:t>O</a:t>
            </a:r>
            <a:r>
              <a:rPr lang="en-US" sz="1900" dirty="0"/>
              <a:t/>
            </a:r>
            <a:br>
              <a:rPr lang="en-US" sz="1900" dirty="0"/>
            </a:br>
            <a:r>
              <a:rPr lang="en-US" sz="1900" b="1" dirty="0"/>
              <a:t>AB</a:t>
            </a:r>
            <a:r>
              <a:rPr lang="en-US" sz="1900" dirty="0"/>
              <a:t> can receive blood from:</a:t>
            </a:r>
            <a:r>
              <a:rPr lang="en-US" sz="1900" b="1" dirty="0"/>
              <a:t> AB</a:t>
            </a:r>
            <a:r>
              <a:rPr lang="en-US" sz="1900" dirty="0"/>
              <a:t>,</a:t>
            </a:r>
            <a:r>
              <a:rPr lang="en-US" sz="1900" b="1" dirty="0"/>
              <a:t> A</a:t>
            </a:r>
            <a:r>
              <a:rPr lang="en-US" sz="1900" dirty="0"/>
              <a:t>, </a:t>
            </a:r>
            <a:r>
              <a:rPr lang="en-US" sz="1900" b="1" dirty="0"/>
              <a:t>B</a:t>
            </a:r>
            <a:r>
              <a:rPr lang="en-US" sz="1900" dirty="0"/>
              <a:t> and</a:t>
            </a:r>
            <a:r>
              <a:rPr lang="en-US" sz="1900" b="1" dirty="0"/>
              <a:t> O</a:t>
            </a:r>
            <a:endParaRPr lang="en-US" sz="1900" dirty="0"/>
          </a:p>
          <a:p>
            <a:pPr lvl="1"/>
            <a:r>
              <a:rPr lang="en-US" sz="2300" b="1" u="sng" dirty="0"/>
              <a:t>Rh blood system</a:t>
            </a:r>
          </a:p>
          <a:p>
            <a:pPr marL="868680" lvl="3" indent="0">
              <a:buNone/>
            </a:pPr>
            <a:r>
              <a:rPr lang="en-US" sz="1900" u="sng" dirty="0"/>
              <a:t/>
            </a:r>
            <a:br>
              <a:rPr lang="en-US" sz="1900" u="sng" dirty="0"/>
            </a:br>
            <a:r>
              <a:rPr lang="en-US" sz="1900" b="1" dirty="0"/>
              <a:t>Rh+</a:t>
            </a:r>
            <a:r>
              <a:rPr lang="en-US" sz="1900" dirty="0"/>
              <a:t> can receive blood from: </a:t>
            </a:r>
            <a:r>
              <a:rPr lang="en-US" sz="1900" b="1" dirty="0"/>
              <a:t>Rh+</a:t>
            </a:r>
            <a:r>
              <a:rPr lang="en-US" sz="1900" dirty="0"/>
              <a:t> and</a:t>
            </a:r>
            <a:r>
              <a:rPr lang="en-US" sz="1900" b="1" dirty="0"/>
              <a:t> Rh-</a:t>
            </a:r>
            <a:r>
              <a:rPr lang="en-US" sz="1900" dirty="0"/>
              <a:t/>
            </a:r>
            <a:br>
              <a:rPr lang="en-US" sz="1900" dirty="0"/>
            </a:br>
            <a:r>
              <a:rPr lang="en-US" sz="1900" b="1" dirty="0"/>
              <a:t>Rh-</a:t>
            </a:r>
            <a:r>
              <a:rPr lang="en-US" sz="1900" dirty="0"/>
              <a:t> can receive blood from: </a:t>
            </a:r>
            <a:r>
              <a:rPr lang="en-US" sz="1900" b="1" dirty="0"/>
              <a:t>Rh-</a:t>
            </a:r>
            <a:endParaRPr lang="en-US" sz="1900" dirty="0"/>
          </a:p>
          <a:p>
            <a:r>
              <a:rPr lang="en-US" dirty="0"/>
              <a:t>Blood Type &amp; Rh: </a:t>
            </a:r>
            <a:r>
              <a:rPr lang="en-US" dirty="0" smtClean="0"/>
              <a:t>Mismatch </a:t>
            </a:r>
            <a:r>
              <a:rPr lang="en-US" dirty="0"/>
              <a:t>leads to hemolysis</a:t>
            </a:r>
          </a:p>
          <a:p>
            <a:endParaRPr lang="en-US" b="1" dirty="0"/>
          </a:p>
        </p:txBody>
      </p:sp>
    </p:spTree>
    <p:extLst>
      <p:ext uri="{BB962C8B-B14F-4D97-AF65-F5344CB8AC3E}">
        <p14:creationId xmlns:p14="http://schemas.microsoft.com/office/powerpoint/2010/main" val="341649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04633"/>
            <a:ext cx="8596668" cy="1041779"/>
          </a:xfrm>
        </p:spPr>
        <p:txBody>
          <a:bodyPr/>
          <a:lstStyle/>
          <a:p>
            <a:r>
              <a:rPr lang="en-US" dirty="0"/>
              <a:t>Blood Management Principles</a:t>
            </a:r>
          </a:p>
        </p:txBody>
      </p:sp>
      <p:sp>
        <p:nvSpPr>
          <p:cNvPr id="3" name="Content Placeholder 2"/>
          <p:cNvSpPr>
            <a:spLocks noGrp="1"/>
          </p:cNvSpPr>
          <p:nvPr>
            <p:ph idx="1"/>
          </p:nvPr>
        </p:nvSpPr>
        <p:spPr>
          <a:xfrm>
            <a:off x="341194" y="1146412"/>
            <a:ext cx="9498842" cy="5431809"/>
          </a:xfrm>
        </p:spPr>
        <p:txBody>
          <a:bodyPr>
            <a:normAutofit/>
          </a:bodyPr>
          <a:lstStyle/>
          <a:p>
            <a:r>
              <a:rPr lang="en-US" b="1" dirty="0"/>
              <a:t>Many types of </a:t>
            </a:r>
            <a:r>
              <a:rPr lang="en-US" b="1" dirty="0" err="1"/>
              <a:t>transfusable</a:t>
            </a:r>
            <a:r>
              <a:rPr lang="en-US" b="1" dirty="0"/>
              <a:t> products can be derived from one unit of whole </a:t>
            </a:r>
            <a:r>
              <a:rPr lang="en-US" b="1" dirty="0" smtClean="0"/>
              <a:t>blood</a:t>
            </a:r>
          </a:p>
          <a:p>
            <a:endParaRPr lang="en-US" dirty="0"/>
          </a:p>
        </p:txBody>
      </p:sp>
      <p:pic>
        <p:nvPicPr>
          <p:cNvPr id="4" name="Picture 3"/>
          <p:cNvPicPr>
            <a:picLocks noChangeAspect="1"/>
          </p:cNvPicPr>
          <p:nvPr/>
        </p:nvPicPr>
        <p:blipFill>
          <a:blip r:embed="rId3"/>
          <a:stretch>
            <a:fillRect/>
          </a:stretch>
        </p:blipFill>
        <p:spPr>
          <a:xfrm>
            <a:off x="1132764" y="1653978"/>
            <a:ext cx="7588155" cy="5047074"/>
          </a:xfrm>
          <a:prstGeom prst="rect">
            <a:avLst/>
          </a:prstGeom>
        </p:spPr>
      </p:pic>
    </p:spTree>
    <p:extLst>
      <p:ext uri="{BB962C8B-B14F-4D97-AF65-F5344CB8AC3E}">
        <p14:creationId xmlns:p14="http://schemas.microsoft.com/office/powerpoint/2010/main" val="11584384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1473</TotalTime>
  <Words>4846</Words>
  <Application>Microsoft Office PowerPoint</Application>
  <PresentationFormat>Widescreen</PresentationFormat>
  <Paragraphs>560</Paragraphs>
  <Slides>41</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Trebuchet MS</vt:lpstr>
      <vt:lpstr>Wingdings</vt:lpstr>
      <vt:lpstr>Wingdings 3</vt:lpstr>
      <vt:lpstr>Facet</vt:lpstr>
      <vt:lpstr>BLOOD TRANSFUSIONS</vt:lpstr>
      <vt:lpstr>Objectives</vt:lpstr>
      <vt:lpstr>PowerPoint Presentation</vt:lpstr>
      <vt:lpstr>PowerPoint Presentation</vt:lpstr>
      <vt:lpstr>Critical points where errors occur most frequently</vt:lpstr>
      <vt:lpstr>Purpose</vt:lpstr>
      <vt:lpstr>Indications </vt:lpstr>
      <vt:lpstr>Patient safety goal</vt:lpstr>
      <vt:lpstr>Blood Management Principles</vt:lpstr>
      <vt:lpstr>BLOOD PRODUCTS</vt:lpstr>
      <vt:lpstr>RBCs</vt:lpstr>
      <vt:lpstr>Fresh Frozen Plasma (FFP)</vt:lpstr>
      <vt:lpstr>FFP Compatibility Chart</vt:lpstr>
      <vt:lpstr>Platelets</vt:lpstr>
      <vt:lpstr>Cryoprecipitate</vt:lpstr>
      <vt:lpstr>GENERAL INSTRUCTIONS FOR GIVING BLOOD TRANSFUSIONS</vt:lpstr>
      <vt:lpstr>PowerPoint Presentation</vt:lpstr>
      <vt:lpstr>COLLECTION, STORAGE AND TRANSPORTATION OF BLOOD </vt:lpstr>
      <vt:lpstr>PowerPoint Presentation</vt:lpstr>
      <vt:lpstr>REGARDING ADMINSTRATION OF BLOOD TO THE RECIPIENT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Febrile Non Hemolytic Reactions</vt:lpstr>
      <vt:lpstr>Hemolytic Reactions</vt:lpstr>
      <vt:lpstr>Allergic/Anaphylactic Rxs</vt:lpstr>
      <vt:lpstr>TACO (Transfusion Associated Circulatory Overload)</vt:lpstr>
      <vt:lpstr>               TRALI (Transfusion Related Acute Lung Injury)</vt:lpstr>
      <vt:lpstr>PowerPoint Presentation</vt:lpstr>
      <vt:lpstr>PowerPoint Presentation</vt:lpstr>
      <vt:lpstr>Blood Transfusion Administration</vt:lpstr>
      <vt:lpstr>    Two Nurse  Bedside Verification</vt:lpstr>
      <vt:lpstr>Procedure for Transfusion Reaction</vt:lpstr>
      <vt:lpstr>After blood transfusion Continue to monitor patient: Remember some transfusion reactions are delayed </vt:lpstr>
      <vt:lpstr> Massive Blood Transfusion</vt:lpstr>
      <vt:lpstr>PowerPoint Presentation</vt:lpstr>
      <vt:lpstr>Questions?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Nelly Jongwo</dc:creator>
  <cp:lastModifiedBy>Nelly Jongwo</cp:lastModifiedBy>
  <cp:revision>16</cp:revision>
  <dcterms:created xsi:type="dcterms:W3CDTF">2020-11-26T08:53:12Z</dcterms:created>
  <dcterms:modified xsi:type="dcterms:W3CDTF">2020-12-04T07:25:40Z</dcterms:modified>
</cp:coreProperties>
</file>