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1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4" r:id="rId23"/>
    <p:sldId id="285" r:id="rId24"/>
    <p:sldId id="286" r:id="rId25"/>
    <p:sldId id="287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9" r:id="rId35"/>
    <p:sldId id="301" r:id="rId36"/>
    <p:sldId id="303" r:id="rId37"/>
    <p:sldId id="304" r:id="rId38"/>
    <p:sldId id="306" r:id="rId39"/>
  </p:sldIdLst>
  <p:sldSz cx="12192000" cy="12192000"/>
  <p:notesSz cx="12192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2154" y="3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07B68-C182-4570-86C9-6AAA8126BF5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52832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11580813"/>
            <a:ext cx="52832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90E5-C2E4-4B32-A33A-ABA96416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378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3EEAA-6367-49E4-89EB-8F048E6808B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1524000"/>
            <a:ext cx="41148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5867400"/>
            <a:ext cx="97536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52832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11580813"/>
            <a:ext cx="52832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D32BD-27D2-4CCE-A6FB-104A0FAC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79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E5B6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26</a:t>
            </a:r>
            <a:r>
              <a:rPr spc="-5" dirty="0"/>
              <a:t>-</a:t>
            </a:r>
            <a:r>
              <a:rPr dirty="0"/>
              <a:t>Ja</a:t>
            </a:r>
            <a:r>
              <a:rPr spc="5" dirty="0"/>
              <a:t>n</a:t>
            </a:r>
            <a:r>
              <a:rPr spc="-5" dirty="0"/>
              <a:t>-</a:t>
            </a:r>
            <a:r>
              <a:rPr dirty="0"/>
              <a:t>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F5B3-8447-43BC-A842-AEAEF97137CF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E5B6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26</a:t>
            </a:r>
            <a:r>
              <a:rPr spc="-5" dirty="0"/>
              <a:t>-</a:t>
            </a:r>
            <a:r>
              <a:rPr dirty="0"/>
              <a:t>Ja</a:t>
            </a:r>
            <a:r>
              <a:rPr spc="5" dirty="0"/>
              <a:t>n</a:t>
            </a:r>
            <a:r>
              <a:rPr spc="-5" dirty="0"/>
              <a:t>-</a:t>
            </a:r>
            <a:r>
              <a:rPr dirty="0"/>
              <a:t>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8F29-26D8-4C02-960E-906A9A5D4931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E5B6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26</a:t>
            </a:r>
            <a:r>
              <a:rPr spc="-5" dirty="0"/>
              <a:t>-</a:t>
            </a:r>
            <a:r>
              <a:rPr dirty="0"/>
              <a:t>Ja</a:t>
            </a:r>
            <a:r>
              <a:rPr spc="5" dirty="0"/>
              <a:t>n</a:t>
            </a:r>
            <a:r>
              <a:rPr spc="-5" dirty="0"/>
              <a:t>-</a:t>
            </a:r>
            <a:r>
              <a:rPr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1BFB-3211-41F2-8441-09377608CD54}" type="datetime1">
              <a:rPr lang="en-US" smtClean="0"/>
              <a:t>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685269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369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7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894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785092" y="0"/>
            <a:ext cx="407034" cy="6858000"/>
          </a:xfrm>
          <a:custGeom>
            <a:avLst/>
            <a:gdLst/>
            <a:ahLst/>
            <a:cxnLst/>
            <a:rect l="l" t="t" r="r" b="b"/>
            <a:pathLst>
              <a:path w="407034" h="6858000">
                <a:moveTo>
                  <a:pt x="0" y="6858000"/>
                </a:moveTo>
                <a:lnTo>
                  <a:pt x="406907" y="6858000"/>
                </a:lnTo>
                <a:lnTo>
                  <a:pt x="40690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E4AE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88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875264" y="5715000"/>
            <a:ext cx="731520" cy="548640"/>
          </a:xfrm>
          <a:custGeom>
            <a:avLst/>
            <a:gdLst/>
            <a:ahLst/>
            <a:cxnLst/>
            <a:rect l="l" t="t" r="r" b="b"/>
            <a:pathLst>
              <a:path w="731520" h="548639">
                <a:moveTo>
                  <a:pt x="365759" y="0"/>
                </a:moveTo>
                <a:lnTo>
                  <a:pt x="311698" y="2974"/>
                </a:lnTo>
                <a:lnTo>
                  <a:pt x="260104" y="11614"/>
                </a:lnTo>
                <a:lnTo>
                  <a:pt x="211541" y="25496"/>
                </a:lnTo>
                <a:lnTo>
                  <a:pt x="166576" y="44195"/>
                </a:lnTo>
                <a:lnTo>
                  <a:pt x="125772" y="67287"/>
                </a:lnTo>
                <a:lnTo>
                  <a:pt x="89696" y="94347"/>
                </a:lnTo>
                <a:lnTo>
                  <a:pt x="58912" y="124951"/>
                </a:lnTo>
                <a:lnTo>
                  <a:pt x="33986" y="158675"/>
                </a:lnTo>
                <a:lnTo>
                  <a:pt x="15481" y="195094"/>
                </a:lnTo>
                <a:lnTo>
                  <a:pt x="3964" y="233784"/>
                </a:lnTo>
                <a:lnTo>
                  <a:pt x="0" y="274319"/>
                </a:lnTo>
                <a:lnTo>
                  <a:pt x="3964" y="314855"/>
                </a:lnTo>
                <a:lnTo>
                  <a:pt x="15481" y="353545"/>
                </a:lnTo>
                <a:lnTo>
                  <a:pt x="33986" y="389964"/>
                </a:lnTo>
                <a:lnTo>
                  <a:pt x="58912" y="423688"/>
                </a:lnTo>
                <a:lnTo>
                  <a:pt x="89696" y="454292"/>
                </a:lnTo>
                <a:lnTo>
                  <a:pt x="125772" y="481352"/>
                </a:lnTo>
                <a:lnTo>
                  <a:pt x="166576" y="504444"/>
                </a:lnTo>
                <a:lnTo>
                  <a:pt x="211541" y="523143"/>
                </a:lnTo>
                <a:lnTo>
                  <a:pt x="260104" y="537025"/>
                </a:lnTo>
                <a:lnTo>
                  <a:pt x="311698" y="545665"/>
                </a:lnTo>
                <a:lnTo>
                  <a:pt x="365759" y="548640"/>
                </a:lnTo>
                <a:lnTo>
                  <a:pt x="419821" y="545665"/>
                </a:lnTo>
                <a:lnTo>
                  <a:pt x="471415" y="537025"/>
                </a:lnTo>
                <a:lnTo>
                  <a:pt x="519978" y="523143"/>
                </a:lnTo>
                <a:lnTo>
                  <a:pt x="564943" y="504444"/>
                </a:lnTo>
                <a:lnTo>
                  <a:pt x="605747" y="481352"/>
                </a:lnTo>
                <a:lnTo>
                  <a:pt x="641823" y="454292"/>
                </a:lnTo>
                <a:lnTo>
                  <a:pt x="672607" y="423688"/>
                </a:lnTo>
                <a:lnTo>
                  <a:pt x="697533" y="389964"/>
                </a:lnTo>
                <a:lnTo>
                  <a:pt x="716038" y="353545"/>
                </a:lnTo>
                <a:lnTo>
                  <a:pt x="727555" y="314855"/>
                </a:lnTo>
                <a:lnTo>
                  <a:pt x="731519" y="274319"/>
                </a:lnTo>
                <a:lnTo>
                  <a:pt x="727555" y="233784"/>
                </a:lnTo>
                <a:lnTo>
                  <a:pt x="716038" y="195094"/>
                </a:lnTo>
                <a:lnTo>
                  <a:pt x="697533" y="158675"/>
                </a:lnTo>
                <a:lnTo>
                  <a:pt x="672607" y="124951"/>
                </a:lnTo>
                <a:lnTo>
                  <a:pt x="641823" y="94347"/>
                </a:lnTo>
                <a:lnTo>
                  <a:pt x="605747" y="67287"/>
                </a:lnTo>
                <a:lnTo>
                  <a:pt x="564943" y="44195"/>
                </a:lnTo>
                <a:lnTo>
                  <a:pt x="519978" y="25496"/>
                </a:lnTo>
                <a:lnTo>
                  <a:pt x="471415" y="11614"/>
                </a:lnTo>
                <a:lnTo>
                  <a:pt x="419821" y="2974"/>
                </a:lnTo>
                <a:lnTo>
                  <a:pt x="365759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E5B6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26</a:t>
            </a:r>
            <a:r>
              <a:rPr spc="-5" dirty="0"/>
              <a:t>-</a:t>
            </a:r>
            <a:r>
              <a:rPr dirty="0"/>
              <a:t>Ja</a:t>
            </a:r>
            <a:r>
              <a:rPr spc="5" dirty="0"/>
              <a:t>n</a:t>
            </a:r>
            <a:r>
              <a:rPr spc="-5" dirty="0"/>
              <a:t>-</a:t>
            </a:r>
            <a:r>
              <a:rPr dirty="0"/>
              <a:t>18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24E8-D2DF-44DD-8031-E6876EA5F5BF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685269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369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7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894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785092" y="0"/>
            <a:ext cx="407034" cy="6858000"/>
          </a:xfrm>
          <a:custGeom>
            <a:avLst/>
            <a:gdLst/>
            <a:ahLst/>
            <a:cxnLst/>
            <a:rect l="l" t="t" r="r" b="b"/>
            <a:pathLst>
              <a:path w="407034" h="6858000">
                <a:moveTo>
                  <a:pt x="0" y="6858000"/>
                </a:moveTo>
                <a:lnTo>
                  <a:pt x="406907" y="6858000"/>
                </a:lnTo>
                <a:lnTo>
                  <a:pt x="40690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E4AE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88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875264" y="5715000"/>
            <a:ext cx="731520" cy="548640"/>
          </a:xfrm>
          <a:custGeom>
            <a:avLst/>
            <a:gdLst/>
            <a:ahLst/>
            <a:cxnLst/>
            <a:rect l="l" t="t" r="r" b="b"/>
            <a:pathLst>
              <a:path w="731520" h="548639">
                <a:moveTo>
                  <a:pt x="365759" y="0"/>
                </a:moveTo>
                <a:lnTo>
                  <a:pt x="311698" y="2974"/>
                </a:lnTo>
                <a:lnTo>
                  <a:pt x="260104" y="11614"/>
                </a:lnTo>
                <a:lnTo>
                  <a:pt x="211541" y="25496"/>
                </a:lnTo>
                <a:lnTo>
                  <a:pt x="166576" y="44195"/>
                </a:lnTo>
                <a:lnTo>
                  <a:pt x="125772" y="67287"/>
                </a:lnTo>
                <a:lnTo>
                  <a:pt x="89696" y="94347"/>
                </a:lnTo>
                <a:lnTo>
                  <a:pt x="58912" y="124951"/>
                </a:lnTo>
                <a:lnTo>
                  <a:pt x="33986" y="158675"/>
                </a:lnTo>
                <a:lnTo>
                  <a:pt x="15481" y="195094"/>
                </a:lnTo>
                <a:lnTo>
                  <a:pt x="3964" y="233784"/>
                </a:lnTo>
                <a:lnTo>
                  <a:pt x="0" y="274319"/>
                </a:lnTo>
                <a:lnTo>
                  <a:pt x="3964" y="314855"/>
                </a:lnTo>
                <a:lnTo>
                  <a:pt x="15481" y="353545"/>
                </a:lnTo>
                <a:lnTo>
                  <a:pt x="33986" y="389964"/>
                </a:lnTo>
                <a:lnTo>
                  <a:pt x="58912" y="423688"/>
                </a:lnTo>
                <a:lnTo>
                  <a:pt x="89696" y="454292"/>
                </a:lnTo>
                <a:lnTo>
                  <a:pt x="125772" y="481352"/>
                </a:lnTo>
                <a:lnTo>
                  <a:pt x="166576" y="504444"/>
                </a:lnTo>
                <a:lnTo>
                  <a:pt x="211541" y="523143"/>
                </a:lnTo>
                <a:lnTo>
                  <a:pt x="260104" y="537025"/>
                </a:lnTo>
                <a:lnTo>
                  <a:pt x="311698" y="545665"/>
                </a:lnTo>
                <a:lnTo>
                  <a:pt x="365759" y="548640"/>
                </a:lnTo>
                <a:lnTo>
                  <a:pt x="419821" y="545665"/>
                </a:lnTo>
                <a:lnTo>
                  <a:pt x="471415" y="537025"/>
                </a:lnTo>
                <a:lnTo>
                  <a:pt x="519978" y="523143"/>
                </a:lnTo>
                <a:lnTo>
                  <a:pt x="564943" y="504444"/>
                </a:lnTo>
                <a:lnTo>
                  <a:pt x="605747" y="481352"/>
                </a:lnTo>
                <a:lnTo>
                  <a:pt x="641823" y="454292"/>
                </a:lnTo>
                <a:lnTo>
                  <a:pt x="672607" y="423688"/>
                </a:lnTo>
                <a:lnTo>
                  <a:pt x="697533" y="389964"/>
                </a:lnTo>
                <a:lnTo>
                  <a:pt x="716038" y="353545"/>
                </a:lnTo>
                <a:lnTo>
                  <a:pt x="727555" y="314855"/>
                </a:lnTo>
                <a:lnTo>
                  <a:pt x="731519" y="274319"/>
                </a:lnTo>
                <a:lnTo>
                  <a:pt x="727555" y="233784"/>
                </a:lnTo>
                <a:lnTo>
                  <a:pt x="716038" y="195094"/>
                </a:lnTo>
                <a:lnTo>
                  <a:pt x="697533" y="158675"/>
                </a:lnTo>
                <a:lnTo>
                  <a:pt x="672607" y="124951"/>
                </a:lnTo>
                <a:lnTo>
                  <a:pt x="641823" y="94347"/>
                </a:lnTo>
                <a:lnTo>
                  <a:pt x="605747" y="67287"/>
                </a:lnTo>
                <a:lnTo>
                  <a:pt x="564943" y="44195"/>
                </a:lnTo>
                <a:lnTo>
                  <a:pt x="519978" y="25496"/>
                </a:lnTo>
                <a:lnTo>
                  <a:pt x="471415" y="11614"/>
                </a:lnTo>
                <a:lnTo>
                  <a:pt x="419821" y="2974"/>
                </a:lnTo>
                <a:lnTo>
                  <a:pt x="365759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E5B6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26</a:t>
            </a:r>
            <a:r>
              <a:rPr spc="-5" dirty="0"/>
              <a:t>-</a:t>
            </a:r>
            <a:r>
              <a:rPr dirty="0"/>
              <a:t>Ja</a:t>
            </a:r>
            <a:r>
              <a:rPr spc="5" dirty="0"/>
              <a:t>n</a:t>
            </a:r>
            <a:r>
              <a:rPr spc="-5" dirty="0"/>
              <a:t>-</a:t>
            </a:r>
            <a:r>
              <a:rPr dirty="0"/>
              <a:t>18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7C7B-D688-44FC-A216-A5A7797B24C9}" type="datetime1">
              <a:rPr lang="en-US" smtClean="0"/>
              <a:t>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685269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369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7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894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785092" y="0"/>
            <a:ext cx="407034" cy="6858000"/>
          </a:xfrm>
          <a:custGeom>
            <a:avLst/>
            <a:gdLst/>
            <a:ahLst/>
            <a:cxnLst/>
            <a:rect l="l" t="t" r="r" b="b"/>
            <a:pathLst>
              <a:path w="407034" h="6858000">
                <a:moveTo>
                  <a:pt x="0" y="6858000"/>
                </a:moveTo>
                <a:lnTo>
                  <a:pt x="406907" y="6858000"/>
                </a:lnTo>
                <a:lnTo>
                  <a:pt x="40690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E4AE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88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875264" y="5715000"/>
            <a:ext cx="731520" cy="548640"/>
          </a:xfrm>
          <a:custGeom>
            <a:avLst/>
            <a:gdLst/>
            <a:ahLst/>
            <a:cxnLst/>
            <a:rect l="l" t="t" r="r" b="b"/>
            <a:pathLst>
              <a:path w="731520" h="548639">
                <a:moveTo>
                  <a:pt x="365759" y="0"/>
                </a:moveTo>
                <a:lnTo>
                  <a:pt x="311698" y="2974"/>
                </a:lnTo>
                <a:lnTo>
                  <a:pt x="260104" y="11614"/>
                </a:lnTo>
                <a:lnTo>
                  <a:pt x="211541" y="25496"/>
                </a:lnTo>
                <a:lnTo>
                  <a:pt x="166576" y="44195"/>
                </a:lnTo>
                <a:lnTo>
                  <a:pt x="125772" y="67287"/>
                </a:lnTo>
                <a:lnTo>
                  <a:pt x="89696" y="94347"/>
                </a:lnTo>
                <a:lnTo>
                  <a:pt x="58912" y="124951"/>
                </a:lnTo>
                <a:lnTo>
                  <a:pt x="33986" y="158675"/>
                </a:lnTo>
                <a:lnTo>
                  <a:pt x="15481" y="195094"/>
                </a:lnTo>
                <a:lnTo>
                  <a:pt x="3964" y="233784"/>
                </a:lnTo>
                <a:lnTo>
                  <a:pt x="0" y="274319"/>
                </a:lnTo>
                <a:lnTo>
                  <a:pt x="3964" y="314855"/>
                </a:lnTo>
                <a:lnTo>
                  <a:pt x="15481" y="353545"/>
                </a:lnTo>
                <a:lnTo>
                  <a:pt x="33986" y="389964"/>
                </a:lnTo>
                <a:lnTo>
                  <a:pt x="58912" y="423688"/>
                </a:lnTo>
                <a:lnTo>
                  <a:pt x="89696" y="454292"/>
                </a:lnTo>
                <a:lnTo>
                  <a:pt x="125772" y="481352"/>
                </a:lnTo>
                <a:lnTo>
                  <a:pt x="166576" y="504444"/>
                </a:lnTo>
                <a:lnTo>
                  <a:pt x="211541" y="523143"/>
                </a:lnTo>
                <a:lnTo>
                  <a:pt x="260104" y="537025"/>
                </a:lnTo>
                <a:lnTo>
                  <a:pt x="311698" y="545665"/>
                </a:lnTo>
                <a:lnTo>
                  <a:pt x="365759" y="548640"/>
                </a:lnTo>
                <a:lnTo>
                  <a:pt x="419821" y="545665"/>
                </a:lnTo>
                <a:lnTo>
                  <a:pt x="471415" y="537025"/>
                </a:lnTo>
                <a:lnTo>
                  <a:pt x="519978" y="523143"/>
                </a:lnTo>
                <a:lnTo>
                  <a:pt x="564943" y="504444"/>
                </a:lnTo>
                <a:lnTo>
                  <a:pt x="605747" y="481352"/>
                </a:lnTo>
                <a:lnTo>
                  <a:pt x="641823" y="454292"/>
                </a:lnTo>
                <a:lnTo>
                  <a:pt x="672607" y="423688"/>
                </a:lnTo>
                <a:lnTo>
                  <a:pt x="697533" y="389964"/>
                </a:lnTo>
                <a:lnTo>
                  <a:pt x="716038" y="353545"/>
                </a:lnTo>
                <a:lnTo>
                  <a:pt x="727555" y="314855"/>
                </a:lnTo>
                <a:lnTo>
                  <a:pt x="731519" y="274319"/>
                </a:lnTo>
                <a:lnTo>
                  <a:pt x="727555" y="233784"/>
                </a:lnTo>
                <a:lnTo>
                  <a:pt x="716038" y="195094"/>
                </a:lnTo>
                <a:lnTo>
                  <a:pt x="697533" y="158675"/>
                </a:lnTo>
                <a:lnTo>
                  <a:pt x="672607" y="124951"/>
                </a:lnTo>
                <a:lnTo>
                  <a:pt x="641823" y="94347"/>
                </a:lnTo>
                <a:lnTo>
                  <a:pt x="605747" y="67287"/>
                </a:lnTo>
                <a:lnTo>
                  <a:pt x="564943" y="44195"/>
                </a:lnTo>
                <a:lnTo>
                  <a:pt x="519978" y="25496"/>
                </a:lnTo>
                <a:lnTo>
                  <a:pt x="471415" y="11614"/>
                </a:lnTo>
                <a:lnTo>
                  <a:pt x="419821" y="2974"/>
                </a:lnTo>
                <a:lnTo>
                  <a:pt x="365759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107645"/>
            <a:ext cx="10815319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2399" y="1790192"/>
            <a:ext cx="9169400" cy="1884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3897" y="6272720"/>
            <a:ext cx="71437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E5B6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26</a:t>
            </a:r>
            <a:r>
              <a:rPr spc="-5" dirty="0"/>
              <a:t>-</a:t>
            </a:r>
            <a:r>
              <a:rPr dirty="0"/>
              <a:t>Ja</a:t>
            </a:r>
            <a:r>
              <a:rPr spc="5" dirty="0"/>
              <a:t>n</a:t>
            </a:r>
            <a:r>
              <a:rPr spc="-5" dirty="0"/>
              <a:t>-</a:t>
            </a:r>
            <a:r>
              <a:rPr dirty="0"/>
              <a:t>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3B94-2809-4B78-9CC9-F2A8E300F06C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21770" y="5887135"/>
            <a:ext cx="248920" cy="22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10129519" cy="3323987"/>
          </a:xfrm>
        </p:spPr>
        <p:txBody>
          <a:bodyPr/>
          <a:lstStyle/>
          <a:p>
            <a:r>
              <a:rPr lang="en-US" sz="7200" dirty="0" smtClean="0"/>
              <a:t>BASIC LIFE SUPPORT AND FIRST AID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0422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0800" y="485013"/>
            <a:ext cx="59867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E</a:t>
            </a:r>
            <a:r>
              <a:rPr sz="4800" spc="-5" dirty="0"/>
              <a:t>NSURE</a:t>
            </a:r>
            <a:r>
              <a:rPr sz="4800" spc="355" dirty="0"/>
              <a:t> </a:t>
            </a:r>
            <a:r>
              <a:rPr sz="6000" spc="-5" dirty="0"/>
              <a:t>S</a:t>
            </a:r>
            <a:r>
              <a:rPr sz="4800" spc="-5" dirty="0"/>
              <a:t>AFETY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547827" y="1685290"/>
            <a:ext cx="9328150" cy="438325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0"/>
              </a:spcBef>
              <a:buClr>
                <a:srgbClr val="7ED13A"/>
              </a:buClr>
              <a:buSzPct val="69444"/>
              <a:buFont typeface="Wingdings"/>
              <a:buChar char=""/>
              <a:tabLst>
                <a:tab pos="469265" algn="l"/>
                <a:tab pos="469900" algn="l"/>
                <a:tab pos="2628265" algn="l"/>
              </a:tabLst>
            </a:pPr>
            <a:r>
              <a:rPr sz="4400" dirty="0">
                <a:latin typeface="Arial"/>
                <a:cs typeface="Arial"/>
              </a:rPr>
              <a:t>Safety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Of	Self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444"/>
              <a:buFont typeface="Wingdings"/>
              <a:buChar char=""/>
              <a:tabLst>
                <a:tab pos="469265" algn="l"/>
                <a:tab pos="469900" algn="l"/>
                <a:tab pos="2628265" algn="l"/>
              </a:tabLst>
            </a:pPr>
            <a:r>
              <a:rPr sz="4400" dirty="0">
                <a:latin typeface="Arial"/>
                <a:cs typeface="Arial"/>
              </a:rPr>
              <a:t>Safety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Of	Patient</a:t>
            </a:r>
          </a:p>
          <a:p>
            <a:pPr marL="469265" marR="414020" indent="-45720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444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4400" dirty="0">
                <a:latin typeface="Arial"/>
                <a:cs typeface="Arial"/>
              </a:rPr>
              <a:t>Movement of a trauma victim – only</a:t>
            </a:r>
            <a:r>
              <a:rPr sz="4400" spc="-1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when  absolutely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necessary</a:t>
            </a:r>
            <a:endParaRPr sz="4400" dirty="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600"/>
              </a:spcBef>
            </a:pPr>
            <a:r>
              <a:rPr sz="4400" spc="-5" dirty="0">
                <a:latin typeface="Arial"/>
                <a:cs typeface="Arial"/>
              </a:rPr>
              <a:t>[unstable cervical spine </a:t>
            </a:r>
            <a:r>
              <a:rPr sz="4400" dirty="0">
                <a:latin typeface="Arial"/>
                <a:cs typeface="Arial"/>
              </a:rPr>
              <a:t>– injured </a:t>
            </a:r>
            <a:r>
              <a:rPr sz="4400" spc="-5" dirty="0">
                <a:latin typeface="Arial"/>
                <a:cs typeface="Arial"/>
              </a:rPr>
              <a:t>spinal</a:t>
            </a:r>
            <a:r>
              <a:rPr sz="4400" dirty="0">
                <a:latin typeface="Arial"/>
                <a:cs typeface="Arial"/>
              </a:rPr>
              <a:t> cord]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97823" y="3310127"/>
            <a:ext cx="3319272" cy="3547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5872" y="286892"/>
            <a:ext cx="68802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A</a:t>
            </a:r>
            <a:r>
              <a:rPr sz="4800" dirty="0"/>
              <a:t>SSESS</a:t>
            </a:r>
            <a:r>
              <a:rPr sz="4800" spc="280" dirty="0"/>
              <a:t> </a:t>
            </a:r>
            <a:r>
              <a:rPr sz="6000" spc="-5" dirty="0"/>
              <a:t>R</a:t>
            </a:r>
            <a:r>
              <a:rPr sz="4800" spc="-5" dirty="0"/>
              <a:t>ESPONSE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611225" y="1447504"/>
            <a:ext cx="6996430" cy="71692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5"/>
              </a:spcBef>
              <a:buClr>
                <a:srgbClr val="7ED13A"/>
              </a:buClr>
              <a:buSzPct val="66666"/>
              <a:buFont typeface="Wingdings"/>
              <a:buChar char=""/>
              <a:tabLst>
                <a:tab pos="299720" algn="l"/>
              </a:tabLst>
            </a:pPr>
            <a:r>
              <a:rPr sz="4400" dirty="0">
                <a:latin typeface="Arial"/>
                <a:cs typeface="Arial"/>
              </a:rPr>
              <a:t>Ask the person </a:t>
            </a:r>
            <a:r>
              <a:rPr sz="4400" spc="-5" dirty="0">
                <a:latin typeface="Arial"/>
                <a:cs typeface="Arial"/>
              </a:rPr>
              <a:t>“Are </a:t>
            </a:r>
            <a:r>
              <a:rPr sz="4400" dirty="0">
                <a:latin typeface="Arial"/>
                <a:cs typeface="Arial"/>
              </a:rPr>
              <a:t>you </a:t>
            </a:r>
            <a:r>
              <a:rPr sz="4400" spc="-5" dirty="0">
                <a:latin typeface="Arial"/>
                <a:cs typeface="Arial"/>
              </a:rPr>
              <a:t>ok</a:t>
            </a:r>
            <a:r>
              <a:rPr sz="4400" spc="-7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?”</a:t>
            </a:r>
            <a:endParaRPr sz="4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6666"/>
              <a:buFont typeface="Wingdings"/>
              <a:buChar char=""/>
              <a:tabLst>
                <a:tab pos="299720" algn="l"/>
              </a:tabLst>
            </a:pPr>
            <a:r>
              <a:rPr sz="4400" spc="-135" dirty="0">
                <a:latin typeface="Arial"/>
                <a:cs typeface="Arial"/>
              </a:rPr>
              <a:t>Tap </a:t>
            </a:r>
            <a:r>
              <a:rPr sz="4400" dirty="0">
                <a:latin typeface="Arial"/>
                <a:cs typeface="Arial"/>
              </a:rPr>
              <a:t>and</a:t>
            </a:r>
            <a:r>
              <a:rPr sz="4400" spc="1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shout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4400" b="1" dirty="0">
                <a:latin typeface="Arial"/>
                <a:cs typeface="Arial"/>
              </a:rPr>
              <a:t>If the </a:t>
            </a:r>
            <a:r>
              <a:rPr sz="4400" b="1" spc="-5" dirty="0">
                <a:latin typeface="Arial"/>
                <a:cs typeface="Arial"/>
              </a:rPr>
              <a:t>client</a:t>
            </a:r>
            <a:r>
              <a:rPr sz="4400" b="1" spc="-1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responds</a:t>
            </a:r>
            <a:endParaRPr sz="4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66666"/>
              <a:buFont typeface="Wingdings"/>
              <a:buChar char=""/>
              <a:tabLst>
                <a:tab pos="299720" algn="l"/>
              </a:tabLst>
            </a:pPr>
            <a:r>
              <a:rPr sz="4400" dirty="0">
                <a:latin typeface="Arial"/>
                <a:cs typeface="Arial"/>
              </a:rPr>
              <a:t>Leave </a:t>
            </a:r>
            <a:r>
              <a:rPr sz="4400" spc="-10" dirty="0">
                <a:latin typeface="Arial"/>
                <a:cs typeface="Arial"/>
              </a:rPr>
              <a:t>the </a:t>
            </a:r>
            <a:r>
              <a:rPr sz="4400" dirty="0">
                <a:latin typeface="Arial"/>
                <a:cs typeface="Arial"/>
              </a:rPr>
              <a:t>client </a:t>
            </a:r>
            <a:r>
              <a:rPr sz="4400" spc="-5" dirty="0">
                <a:latin typeface="Arial"/>
                <a:cs typeface="Arial"/>
              </a:rPr>
              <a:t>and call </a:t>
            </a:r>
            <a:r>
              <a:rPr sz="4400" dirty="0">
                <a:latin typeface="Arial"/>
                <a:cs typeface="Arial"/>
              </a:rPr>
              <a:t>for</a:t>
            </a:r>
            <a:r>
              <a:rPr sz="4400" spc="-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help.</a:t>
            </a:r>
          </a:p>
          <a:p>
            <a:pPr marL="286385" marR="207645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6666"/>
              <a:buFont typeface="Wingdings"/>
              <a:buChar char=""/>
              <a:tabLst>
                <a:tab pos="299720" algn="l"/>
              </a:tabLst>
            </a:pPr>
            <a:r>
              <a:rPr sz="4400" dirty="0">
                <a:latin typeface="Arial"/>
                <a:cs typeface="Arial"/>
              </a:rPr>
              <a:t>Return </a:t>
            </a:r>
            <a:r>
              <a:rPr sz="4400" spc="-5" dirty="0">
                <a:latin typeface="Arial"/>
                <a:cs typeface="Arial"/>
              </a:rPr>
              <a:t>as quick as </a:t>
            </a:r>
            <a:r>
              <a:rPr sz="4400" dirty="0">
                <a:latin typeface="Arial"/>
                <a:cs typeface="Arial"/>
              </a:rPr>
              <a:t>possible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and  </a:t>
            </a:r>
            <a:r>
              <a:rPr sz="4400" dirty="0">
                <a:latin typeface="Arial"/>
                <a:cs typeface="Arial"/>
              </a:rPr>
              <a:t>reassess </a:t>
            </a:r>
            <a:r>
              <a:rPr sz="4400" spc="-5" dirty="0">
                <a:latin typeface="Arial"/>
                <a:cs typeface="Arial"/>
              </a:rPr>
              <a:t>the </a:t>
            </a:r>
            <a:r>
              <a:rPr sz="4400" dirty="0">
                <a:latin typeface="Arial"/>
                <a:cs typeface="Arial"/>
              </a:rPr>
              <a:t>condition of the  person</a:t>
            </a:r>
          </a:p>
        </p:txBody>
      </p:sp>
      <p:sp>
        <p:nvSpPr>
          <p:cNvPr id="6" name="object 6"/>
          <p:cNvSpPr/>
          <p:nvPr/>
        </p:nvSpPr>
        <p:spPr>
          <a:xfrm>
            <a:off x="10770107" y="269747"/>
            <a:ext cx="1078992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47170" y="5899835"/>
            <a:ext cx="19812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" y="5051297"/>
            <a:ext cx="5058410" cy="1569720"/>
          </a:xfrm>
          <a:custGeom>
            <a:avLst/>
            <a:gdLst/>
            <a:ahLst/>
            <a:cxnLst/>
            <a:rect l="l" t="t" r="r" b="b"/>
            <a:pathLst>
              <a:path w="5058410" h="1569720">
                <a:moveTo>
                  <a:pt x="0" y="1569720"/>
                </a:moveTo>
                <a:lnTo>
                  <a:pt x="5058156" y="1569720"/>
                </a:lnTo>
                <a:lnTo>
                  <a:pt x="5058156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4797" y="5362752"/>
            <a:ext cx="2842260" cy="876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02590" marR="5080" indent="-390525">
              <a:lnSpc>
                <a:spcPts val="3100"/>
              </a:lnSpc>
              <a:spcBef>
                <a:spcPts val="620"/>
              </a:spcBef>
            </a:pPr>
            <a:r>
              <a:rPr sz="3000" dirty="0">
                <a:latin typeface="Arial"/>
                <a:cs typeface="Arial"/>
              </a:rPr>
              <a:t>CPR followed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by  </a:t>
            </a:r>
            <a:r>
              <a:rPr sz="3000" dirty="0">
                <a:latin typeface="Arial"/>
                <a:cs typeface="Arial"/>
              </a:rPr>
              <a:t>defibrillation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7230" y="2660142"/>
            <a:ext cx="5058410" cy="2415540"/>
          </a:xfrm>
          <a:custGeom>
            <a:avLst/>
            <a:gdLst/>
            <a:ahLst/>
            <a:cxnLst/>
            <a:rect l="l" t="t" r="r" b="b"/>
            <a:pathLst>
              <a:path w="5058410" h="2415540">
                <a:moveTo>
                  <a:pt x="3132962" y="1811655"/>
                </a:moveTo>
                <a:lnTo>
                  <a:pt x="1925193" y="1811655"/>
                </a:lnTo>
                <a:lnTo>
                  <a:pt x="2529078" y="2415540"/>
                </a:lnTo>
                <a:lnTo>
                  <a:pt x="3132962" y="1811655"/>
                </a:lnTo>
                <a:close/>
              </a:path>
              <a:path w="5058410" h="2415540">
                <a:moveTo>
                  <a:pt x="2830957" y="1569593"/>
                </a:moveTo>
                <a:lnTo>
                  <a:pt x="2227199" y="1569593"/>
                </a:lnTo>
                <a:lnTo>
                  <a:pt x="2227199" y="1811655"/>
                </a:lnTo>
                <a:lnTo>
                  <a:pt x="2830957" y="1811655"/>
                </a:lnTo>
                <a:lnTo>
                  <a:pt x="2830957" y="1569593"/>
                </a:lnTo>
                <a:close/>
              </a:path>
              <a:path w="5058410" h="2415540">
                <a:moveTo>
                  <a:pt x="5058156" y="0"/>
                </a:moveTo>
                <a:lnTo>
                  <a:pt x="0" y="0"/>
                </a:lnTo>
                <a:lnTo>
                  <a:pt x="0" y="1569593"/>
                </a:lnTo>
                <a:lnTo>
                  <a:pt x="5058156" y="1569593"/>
                </a:lnTo>
                <a:lnTo>
                  <a:pt x="5058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7230" y="2660142"/>
            <a:ext cx="5058410" cy="2415540"/>
          </a:xfrm>
          <a:custGeom>
            <a:avLst/>
            <a:gdLst/>
            <a:ahLst/>
            <a:cxnLst/>
            <a:rect l="l" t="t" r="r" b="b"/>
            <a:pathLst>
              <a:path w="5058410" h="2415540">
                <a:moveTo>
                  <a:pt x="5058156" y="1569593"/>
                </a:moveTo>
                <a:lnTo>
                  <a:pt x="2830957" y="1569593"/>
                </a:lnTo>
                <a:lnTo>
                  <a:pt x="2830957" y="1811655"/>
                </a:lnTo>
                <a:lnTo>
                  <a:pt x="3132962" y="1811655"/>
                </a:lnTo>
                <a:lnTo>
                  <a:pt x="2529078" y="2415540"/>
                </a:lnTo>
                <a:lnTo>
                  <a:pt x="1925193" y="1811655"/>
                </a:lnTo>
                <a:lnTo>
                  <a:pt x="2227199" y="1811655"/>
                </a:lnTo>
                <a:lnTo>
                  <a:pt x="2227199" y="1569593"/>
                </a:lnTo>
                <a:lnTo>
                  <a:pt x="0" y="1569593"/>
                </a:lnTo>
                <a:lnTo>
                  <a:pt x="0" y="0"/>
                </a:lnTo>
                <a:lnTo>
                  <a:pt x="5058156" y="0"/>
                </a:lnTo>
                <a:lnTo>
                  <a:pt x="5058156" y="1569593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71625" y="3168141"/>
            <a:ext cx="3308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Return </a:t>
            </a:r>
            <a:r>
              <a:rPr sz="3000" dirty="0">
                <a:latin typeface="Arial"/>
                <a:cs typeface="Arial"/>
              </a:rPr>
              <a:t>to the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victim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7230" y="270509"/>
            <a:ext cx="5058410" cy="2414270"/>
          </a:xfrm>
          <a:custGeom>
            <a:avLst/>
            <a:gdLst/>
            <a:ahLst/>
            <a:cxnLst/>
            <a:rect l="l" t="t" r="r" b="b"/>
            <a:pathLst>
              <a:path w="5058410" h="2414270">
                <a:moveTo>
                  <a:pt x="3132582" y="1810512"/>
                </a:moveTo>
                <a:lnTo>
                  <a:pt x="1925574" y="1810512"/>
                </a:lnTo>
                <a:lnTo>
                  <a:pt x="2529078" y="2414016"/>
                </a:lnTo>
                <a:lnTo>
                  <a:pt x="3132582" y="1810512"/>
                </a:lnTo>
                <a:close/>
              </a:path>
              <a:path w="5058410" h="2414270">
                <a:moveTo>
                  <a:pt x="2830830" y="1568577"/>
                </a:moveTo>
                <a:lnTo>
                  <a:pt x="2227326" y="1568577"/>
                </a:lnTo>
                <a:lnTo>
                  <a:pt x="2227326" y="1810512"/>
                </a:lnTo>
                <a:lnTo>
                  <a:pt x="2830830" y="1810512"/>
                </a:lnTo>
                <a:lnTo>
                  <a:pt x="2830830" y="1568577"/>
                </a:lnTo>
                <a:close/>
              </a:path>
              <a:path w="5058410" h="2414270">
                <a:moveTo>
                  <a:pt x="5058156" y="0"/>
                </a:moveTo>
                <a:lnTo>
                  <a:pt x="0" y="0"/>
                </a:lnTo>
                <a:lnTo>
                  <a:pt x="0" y="1568577"/>
                </a:lnTo>
                <a:lnTo>
                  <a:pt x="5058156" y="1568577"/>
                </a:lnTo>
                <a:lnTo>
                  <a:pt x="5058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7230" y="270509"/>
            <a:ext cx="5058410" cy="2414270"/>
          </a:xfrm>
          <a:custGeom>
            <a:avLst/>
            <a:gdLst/>
            <a:ahLst/>
            <a:cxnLst/>
            <a:rect l="l" t="t" r="r" b="b"/>
            <a:pathLst>
              <a:path w="5058410" h="2414270">
                <a:moveTo>
                  <a:pt x="5058156" y="1568577"/>
                </a:moveTo>
                <a:lnTo>
                  <a:pt x="2830830" y="1568577"/>
                </a:lnTo>
                <a:lnTo>
                  <a:pt x="2830830" y="1810512"/>
                </a:lnTo>
                <a:lnTo>
                  <a:pt x="3132582" y="1810512"/>
                </a:lnTo>
                <a:lnTo>
                  <a:pt x="2529078" y="2414016"/>
                </a:lnTo>
                <a:lnTo>
                  <a:pt x="1925574" y="1810512"/>
                </a:lnTo>
                <a:lnTo>
                  <a:pt x="2227326" y="1810512"/>
                </a:lnTo>
                <a:lnTo>
                  <a:pt x="2227326" y="1568577"/>
                </a:lnTo>
                <a:lnTo>
                  <a:pt x="0" y="1568577"/>
                </a:lnTo>
                <a:lnTo>
                  <a:pt x="0" y="0"/>
                </a:lnTo>
                <a:lnTo>
                  <a:pt x="5058156" y="0"/>
                </a:lnTo>
                <a:lnTo>
                  <a:pt x="5058156" y="156857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52625" y="416178"/>
            <a:ext cx="2545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Lone</a:t>
            </a:r>
            <a:r>
              <a:rPr sz="30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Rescuer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7230" y="1117853"/>
            <a:ext cx="5058410" cy="721360"/>
          </a:xfrm>
          <a:custGeom>
            <a:avLst/>
            <a:gdLst/>
            <a:ahLst/>
            <a:cxnLst/>
            <a:rect l="l" t="t" r="r" b="b"/>
            <a:pathLst>
              <a:path w="5058410" h="721360">
                <a:moveTo>
                  <a:pt x="0" y="720851"/>
                </a:moveTo>
                <a:lnTo>
                  <a:pt x="5058156" y="720851"/>
                </a:lnTo>
                <a:lnTo>
                  <a:pt x="5058156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97230" y="1117853"/>
            <a:ext cx="5058410" cy="72136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  <a:tabLst>
                <a:tab pos="1671320" algn="l"/>
              </a:tabLst>
            </a:pPr>
            <a:r>
              <a:rPr dirty="0">
                <a:latin typeface="Arial"/>
                <a:cs typeface="Arial"/>
              </a:rPr>
              <a:t>Activate	EMS</a:t>
            </a:r>
          </a:p>
        </p:txBody>
      </p:sp>
      <p:sp>
        <p:nvSpPr>
          <p:cNvPr id="14" name="object 14"/>
          <p:cNvSpPr/>
          <p:nvPr/>
        </p:nvSpPr>
        <p:spPr>
          <a:xfrm>
            <a:off x="6096761" y="5031485"/>
            <a:ext cx="5413375" cy="1542415"/>
          </a:xfrm>
          <a:custGeom>
            <a:avLst/>
            <a:gdLst/>
            <a:ahLst/>
            <a:cxnLst/>
            <a:rect l="l" t="t" r="r" b="b"/>
            <a:pathLst>
              <a:path w="5413375" h="1542415">
                <a:moveTo>
                  <a:pt x="0" y="1542288"/>
                </a:moveTo>
                <a:lnTo>
                  <a:pt x="5413247" y="1542288"/>
                </a:lnTo>
                <a:lnTo>
                  <a:pt x="5413247" y="0"/>
                </a:lnTo>
                <a:lnTo>
                  <a:pt x="0" y="0"/>
                </a:lnTo>
                <a:lnTo>
                  <a:pt x="0" y="1542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761" y="5031485"/>
            <a:ext cx="5413375" cy="1542415"/>
          </a:xfrm>
          <a:custGeom>
            <a:avLst/>
            <a:gdLst/>
            <a:ahLst/>
            <a:cxnLst/>
            <a:rect l="l" t="t" r="r" b="b"/>
            <a:pathLst>
              <a:path w="5413375" h="1542415">
                <a:moveTo>
                  <a:pt x="0" y="1542288"/>
                </a:moveTo>
                <a:lnTo>
                  <a:pt x="5413247" y="1542288"/>
                </a:lnTo>
                <a:lnTo>
                  <a:pt x="5413247" y="0"/>
                </a:lnTo>
                <a:lnTo>
                  <a:pt x="0" y="0"/>
                </a:lnTo>
                <a:lnTo>
                  <a:pt x="0" y="154228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40777" y="5526125"/>
            <a:ext cx="2123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Defibr</a:t>
            </a:r>
            <a:r>
              <a:rPr sz="3000" dirty="0">
                <a:latin typeface="Arial"/>
                <a:cs typeface="Arial"/>
              </a:rPr>
              <a:t>i</a:t>
            </a:r>
            <a:r>
              <a:rPr sz="3000" spc="-5" dirty="0">
                <a:latin typeface="Arial"/>
                <a:cs typeface="Arial"/>
              </a:rPr>
              <a:t>l</a:t>
            </a:r>
            <a:r>
              <a:rPr sz="3000" dirty="0">
                <a:latin typeface="Arial"/>
                <a:cs typeface="Arial"/>
              </a:rPr>
              <a:t>l</a:t>
            </a:r>
            <a:r>
              <a:rPr sz="3000" spc="-5" dirty="0">
                <a:latin typeface="Arial"/>
                <a:cs typeface="Arial"/>
              </a:rPr>
              <a:t>ation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96761" y="2681477"/>
            <a:ext cx="5413375" cy="2372995"/>
          </a:xfrm>
          <a:custGeom>
            <a:avLst/>
            <a:gdLst/>
            <a:ahLst/>
            <a:cxnLst/>
            <a:rect l="l" t="t" r="r" b="b"/>
            <a:pathLst>
              <a:path w="5413375" h="2372995">
                <a:moveTo>
                  <a:pt x="3299841" y="1779651"/>
                </a:moveTo>
                <a:lnTo>
                  <a:pt x="2113407" y="1779651"/>
                </a:lnTo>
                <a:lnTo>
                  <a:pt x="2706623" y="2372868"/>
                </a:lnTo>
                <a:lnTo>
                  <a:pt x="3299841" y="1779651"/>
                </a:lnTo>
                <a:close/>
              </a:path>
              <a:path w="5413375" h="2372995">
                <a:moveTo>
                  <a:pt x="3003295" y="1541780"/>
                </a:moveTo>
                <a:lnTo>
                  <a:pt x="2409952" y="1541780"/>
                </a:lnTo>
                <a:lnTo>
                  <a:pt x="2409952" y="1779651"/>
                </a:lnTo>
                <a:lnTo>
                  <a:pt x="3003295" y="1779651"/>
                </a:lnTo>
                <a:lnTo>
                  <a:pt x="3003295" y="1541780"/>
                </a:lnTo>
                <a:close/>
              </a:path>
              <a:path w="5413375" h="2372995">
                <a:moveTo>
                  <a:pt x="5413247" y="0"/>
                </a:moveTo>
                <a:lnTo>
                  <a:pt x="0" y="0"/>
                </a:lnTo>
                <a:lnTo>
                  <a:pt x="0" y="1541780"/>
                </a:lnTo>
                <a:lnTo>
                  <a:pt x="5413247" y="1541780"/>
                </a:lnTo>
                <a:lnTo>
                  <a:pt x="5413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761" y="2681477"/>
            <a:ext cx="5413375" cy="2372995"/>
          </a:xfrm>
          <a:custGeom>
            <a:avLst/>
            <a:gdLst/>
            <a:ahLst/>
            <a:cxnLst/>
            <a:rect l="l" t="t" r="r" b="b"/>
            <a:pathLst>
              <a:path w="5413375" h="2372995">
                <a:moveTo>
                  <a:pt x="5413247" y="1541780"/>
                </a:moveTo>
                <a:lnTo>
                  <a:pt x="3003295" y="1541780"/>
                </a:lnTo>
                <a:lnTo>
                  <a:pt x="3003295" y="1779651"/>
                </a:lnTo>
                <a:lnTo>
                  <a:pt x="3299841" y="1779651"/>
                </a:lnTo>
                <a:lnTo>
                  <a:pt x="2706623" y="2372868"/>
                </a:lnTo>
                <a:lnTo>
                  <a:pt x="2113407" y="1779651"/>
                </a:lnTo>
                <a:lnTo>
                  <a:pt x="2409952" y="1779651"/>
                </a:lnTo>
                <a:lnTo>
                  <a:pt x="2409952" y="1541780"/>
                </a:lnTo>
                <a:lnTo>
                  <a:pt x="0" y="1541780"/>
                </a:lnTo>
                <a:lnTo>
                  <a:pt x="0" y="0"/>
                </a:lnTo>
                <a:lnTo>
                  <a:pt x="5413247" y="0"/>
                </a:lnTo>
                <a:lnTo>
                  <a:pt x="5413247" y="154178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46289" y="3175457"/>
            <a:ext cx="23133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Activate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EMS</a:t>
            </a:r>
            <a:endParaRPr sz="3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96761" y="332993"/>
            <a:ext cx="5413375" cy="2372995"/>
          </a:xfrm>
          <a:custGeom>
            <a:avLst/>
            <a:gdLst/>
            <a:ahLst/>
            <a:cxnLst/>
            <a:rect l="l" t="t" r="r" b="b"/>
            <a:pathLst>
              <a:path w="5413375" h="2372995">
                <a:moveTo>
                  <a:pt x="3299841" y="1779651"/>
                </a:moveTo>
                <a:lnTo>
                  <a:pt x="2113407" y="1779651"/>
                </a:lnTo>
                <a:lnTo>
                  <a:pt x="2706623" y="2372867"/>
                </a:lnTo>
                <a:lnTo>
                  <a:pt x="3299841" y="1779651"/>
                </a:lnTo>
                <a:close/>
              </a:path>
              <a:path w="5413375" h="2372995">
                <a:moveTo>
                  <a:pt x="3003295" y="1541779"/>
                </a:moveTo>
                <a:lnTo>
                  <a:pt x="2409952" y="1541779"/>
                </a:lnTo>
                <a:lnTo>
                  <a:pt x="2409952" y="1779651"/>
                </a:lnTo>
                <a:lnTo>
                  <a:pt x="3003295" y="1779651"/>
                </a:lnTo>
                <a:lnTo>
                  <a:pt x="3003295" y="1541779"/>
                </a:lnTo>
                <a:close/>
              </a:path>
              <a:path w="5413375" h="2372995">
                <a:moveTo>
                  <a:pt x="5413247" y="0"/>
                </a:moveTo>
                <a:lnTo>
                  <a:pt x="0" y="0"/>
                </a:lnTo>
                <a:lnTo>
                  <a:pt x="0" y="1541779"/>
                </a:lnTo>
                <a:lnTo>
                  <a:pt x="5413247" y="1541779"/>
                </a:lnTo>
                <a:lnTo>
                  <a:pt x="5413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96761" y="332993"/>
            <a:ext cx="5413375" cy="2372995"/>
          </a:xfrm>
          <a:custGeom>
            <a:avLst/>
            <a:gdLst/>
            <a:ahLst/>
            <a:cxnLst/>
            <a:rect l="l" t="t" r="r" b="b"/>
            <a:pathLst>
              <a:path w="5413375" h="2372995">
                <a:moveTo>
                  <a:pt x="5413247" y="1541779"/>
                </a:moveTo>
                <a:lnTo>
                  <a:pt x="3003295" y="1541779"/>
                </a:lnTo>
                <a:lnTo>
                  <a:pt x="3003295" y="1779651"/>
                </a:lnTo>
                <a:lnTo>
                  <a:pt x="3299841" y="1779651"/>
                </a:lnTo>
                <a:lnTo>
                  <a:pt x="2706623" y="2372867"/>
                </a:lnTo>
                <a:lnTo>
                  <a:pt x="2113407" y="1779651"/>
                </a:lnTo>
                <a:lnTo>
                  <a:pt x="2409952" y="1779651"/>
                </a:lnTo>
                <a:lnTo>
                  <a:pt x="2409952" y="1541779"/>
                </a:lnTo>
                <a:lnTo>
                  <a:pt x="0" y="1541779"/>
                </a:lnTo>
                <a:lnTo>
                  <a:pt x="0" y="0"/>
                </a:lnTo>
                <a:lnTo>
                  <a:pt x="5413247" y="0"/>
                </a:lnTo>
                <a:lnTo>
                  <a:pt x="5413247" y="154177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12177" y="471932"/>
            <a:ext cx="2581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Two</a:t>
            </a:r>
            <a:r>
              <a:rPr sz="30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Rescuers</a:t>
            </a:r>
            <a:endParaRPr sz="3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6761" y="1165097"/>
            <a:ext cx="5413375" cy="71056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3200" spc="-5" dirty="0">
                <a:latin typeface="Arial"/>
                <a:cs typeface="Arial"/>
              </a:rPr>
              <a:t>Begins </a:t>
            </a:r>
            <a:r>
              <a:rPr sz="3200" dirty="0">
                <a:latin typeface="Arial"/>
                <a:cs typeface="Arial"/>
              </a:rPr>
              <a:t>CPR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9201" y="496061"/>
            <a:ext cx="55803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95" dirty="0"/>
              <a:t>A</a:t>
            </a:r>
            <a:r>
              <a:rPr sz="4800" spc="-95" dirty="0"/>
              <a:t>CTIVATE</a:t>
            </a:r>
            <a:r>
              <a:rPr sz="4800" spc="330" dirty="0"/>
              <a:t> </a:t>
            </a:r>
            <a:r>
              <a:rPr sz="6000" spc="-5" dirty="0"/>
              <a:t>EMS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658164" y="2123338"/>
            <a:ext cx="8199120" cy="438325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Call 108 /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102</a:t>
            </a:r>
            <a:endParaRPr sz="4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Describe the emergency to the</a:t>
            </a:r>
            <a:r>
              <a:rPr sz="4400" spc="35" dirty="0">
                <a:latin typeface="Arial"/>
                <a:cs typeface="Arial"/>
              </a:rPr>
              <a:t> </a:t>
            </a:r>
            <a:r>
              <a:rPr sz="4400" spc="5" dirty="0">
                <a:latin typeface="Arial"/>
                <a:cs typeface="Arial"/>
              </a:rPr>
              <a:t>operator-</a:t>
            </a:r>
            <a:endParaRPr sz="4400" dirty="0">
              <a:latin typeface="Arial"/>
              <a:cs typeface="Arial"/>
            </a:endParaRPr>
          </a:p>
          <a:p>
            <a:pPr marL="783590">
              <a:lnSpc>
                <a:spcPct val="100000"/>
              </a:lnSpc>
              <a:spcBef>
                <a:spcPts val="600"/>
              </a:spcBef>
            </a:pPr>
            <a:r>
              <a:rPr sz="4400" spc="-5" dirty="0">
                <a:latin typeface="Arial"/>
                <a:cs typeface="Arial"/>
              </a:rPr>
              <a:t>-includes where you </a:t>
            </a:r>
            <a:r>
              <a:rPr sz="4400" dirty="0">
                <a:latin typeface="Arial"/>
                <a:cs typeface="Arial"/>
              </a:rPr>
              <a:t>are (address and</a:t>
            </a:r>
            <a:r>
              <a:rPr sz="4400" spc="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location)</a:t>
            </a:r>
          </a:p>
          <a:p>
            <a:pPr marL="783590">
              <a:lnSpc>
                <a:spcPct val="100000"/>
              </a:lnSpc>
              <a:spcBef>
                <a:spcPts val="600"/>
              </a:spcBef>
            </a:pPr>
            <a:r>
              <a:rPr sz="4400" spc="-5" dirty="0">
                <a:latin typeface="Arial"/>
                <a:cs typeface="Arial"/>
              </a:rPr>
              <a:t>-condition of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patient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9005" y="557606"/>
            <a:ext cx="8534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0" dirty="0"/>
              <a:t>C</a:t>
            </a:r>
            <a:r>
              <a:rPr sz="3500" spc="10" dirty="0"/>
              <a:t>HANGE </a:t>
            </a:r>
            <a:r>
              <a:rPr sz="4400" spc="-5" dirty="0"/>
              <a:t>F</a:t>
            </a:r>
            <a:r>
              <a:rPr sz="3500" spc="-5" dirty="0"/>
              <a:t>ROM </a:t>
            </a:r>
            <a:r>
              <a:rPr sz="4400" spc="-5" dirty="0"/>
              <a:t>A-B-C </a:t>
            </a:r>
            <a:r>
              <a:rPr sz="3500" spc="-50" dirty="0"/>
              <a:t>TO</a:t>
            </a:r>
            <a:r>
              <a:rPr sz="3500" spc="869" dirty="0"/>
              <a:t> </a:t>
            </a:r>
            <a:r>
              <a:rPr sz="4400" spc="-5" dirty="0"/>
              <a:t>C-A-B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04545" y="1537842"/>
            <a:ext cx="10942320" cy="103226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55" marR="137795" indent="-173990">
              <a:lnSpc>
                <a:spcPct val="100000"/>
              </a:lnSpc>
              <a:spcBef>
                <a:spcPts val="95"/>
              </a:spcBef>
              <a:buClr>
                <a:srgbClr val="7ED13A"/>
              </a:buClr>
              <a:buSzPct val="66071"/>
              <a:buFont typeface="Wingdings"/>
              <a:buChar char=""/>
              <a:tabLst>
                <a:tab pos="235585" algn="l"/>
              </a:tabLst>
            </a:pPr>
            <a:r>
              <a:rPr sz="4400" spc="-5" dirty="0">
                <a:latin typeface="Arial"/>
                <a:cs typeface="Arial"/>
              </a:rPr>
              <a:t>The vast </a:t>
            </a:r>
            <a:r>
              <a:rPr sz="4400" dirty="0">
                <a:latin typeface="Arial"/>
                <a:cs typeface="Arial"/>
              </a:rPr>
              <a:t>majority </a:t>
            </a:r>
            <a:r>
              <a:rPr sz="4400" spc="-5" dirty="0">
                <a:latin typeface="Arial"/>
                <a:cs typeface="Arial"/>
              </a:rPr>
              <a:t>of </a:t>
            </a:r>
            <a:r>
              <a:rPr sz="4400" dirty="0">
                <a:latin typeface="Arial"/>
                <a:cs typeface="Arial"/>
              </a:rPr>
              <a:t>cardiac arrests </a:t>
            </a:r>
            <a:r>
              <a:rPr sz="4400" spc="-5" dirty="0">
                <a:latin typeface="Arial"/>
                <a:cs typeface="Arial"/>
              </a:rPr>
              <a:t>occur in </a:t>
            </a:r>
            <a:r>
              <a:rPr sz="4400" dirty="0">
                <a:latin typeface="Arial"/>
                <a:cs typeface="Arial"/>
              </a:rPr>
              <a:t>adults, </a:t>
            </a:r>
            <a:r>
              <a:rPr sz="4400" spc="-5" dirty="0">
                <a:latin typeface="Arial"/>
                <a:cs typeface="Arial"/>
              </a:rPr>
              <a:t>and the highest  </a:t>
            </a:r>
            <a:r>
              <a:rPr sz="4400" dirty="0">
                <a:latin typeface="Arial"/>
                <a:cs typeface="Arial"/>
              </a:rPr>
              <a:t>survival </a:t>
            </a:r>
            <a:r>
              <a:rPr sz="4400" spc="-5" dirty="0">
                <a:latin typeface="Arial"/>
                <a:cs typeface="Arial"/>
              </a:rPr>
              <a:t>rates from </a:t>
            </a:r>
            <a:r>
              <a:rPr sz="4400" dirty="0">
                <a:latin typeface="Arial"/>
                <a:cs typeface="Arial"/>
              </a:rPr>
              <a:t>cardiac arrest </a:t>
            </a:r>
            <a:r>
              <a:rPr sz="4400" spc="-5" dirty="0">
                <a:latin typeface="Arial"/>
                <a:cs typeface="Arial"/>
              </a:rPr>
              <a:t>are </a:t>
            </a:r>
            <a:r>
              <a:rPr sz="4400" dirty="0">
                <a:latin typeface="Arial"/>
                <a:cs typeface="Arial"/>
              </a:rPr>
              <a:t>reported </a:t>
            </a:r>
            <a:r>
              <a:rPr sz="4400" spc="-5" dirty="0">
                <a:latin typeface="Arial"/>
                <a:cs typeface="Arial"/>
              </a:rPr>
              <a:t>among patients of all  </a:t>
            </a:r>
            <a:r>
              <a:rPr sz="4400" dirty="0">
                <a:latin typeface="Arial"/>
                <a:cs typeface="Arial"/>
              </a:rPr>
              <a:t>ages </a:t>
            </a:r>
            <a:r>
              <a:rPr sz="4400" spc="-5" dirty="0">
                <a:latin typeface="Arial"/>
                <a:cs typeface="Arial"/>
              </a:rPr>
              <a:t>who </a:t>
            </a:r>
            <a:r>
              <a:rPr sz="4400" dirty="0">
                <a:latin typeface="Arial"/>
                <a:cs typeface="Arial"/>
              </a:rPr>
              <a:t>have </a:t>
            </a:r>
            <a:r>
              <a:rPr sz="4400" spc="-5" dirty="0">
                <a:latin typeface="Arial"/>
                <a:cs typeface="Arial"/>
              </a:rPr>
              <a:t>a </a:t>
            </a:r>
            <a:r>
              <a:rPr sz="4400" dirty="0">
                <a:latin typeface="Arial"/>
                <a:cs typeface="Arial"/>
              </a:rPr>
              <a:t>witnessed arrest and an initial rhythm </a:t>
            </a:r>
            <a:r>
              <a:rPr sz="4400" spc="-5" dirty="0">
                <a:latin typeface="Arial"/>
                <a:cs typeface="Arial"/>
              </a:rPr>
              <a:t>of VF or  </a:t>
            </a:r>
            <a:r>
              <a:rPr sz="4400" dirty="0">
                <a:latin typeface="Arial"/>
                <a:cs typeface="Arial"/>
              </a:rPr>
              <a:t>pulseless</a:t>
            </a:r>
            <a:r>
              <a:rPr sz="4400" spc="15" dirty="0">
                <a:latin typeface="Arial"/>
                <a:cs typeface="Arial"/>
              </a:rPr>
              <a:t> </a:t>
            </a:r>
            <a:r>
              <a:rPr sz="4400" spc="-114" dirty="0">
                <a:latin typeface="Arial"/>
                <a:cs typeface="Arial"/>
              </a:rPr>
              <a:t>VT.</a:t>
            </a:r>
            <a:endParaRPr sz="4400" dirty="0">
              <a:latin typeface="Arial"/>
              <a:cs typeface="Arial"/>
            </a:endParaRPr>
          </a:p>
          <a:p>
            <a:pPr marL="186055" marR="1107440" indent="-17399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6071"/>
              <a:buFont typeface="Wingdings"/>
              <a:buChar char=""/>
              <a:tabLst>
                <a:tab pos="235585" algn="l"/>
              </a:tabLst>
            </a:pPr>
            <a:r>
              <a:rPr sz="4400" spc="-5" dirty="0">
                <a:latin typeface="Arial"/>
                <a:cs typeface="Arial"/>
              </a:rPr>
              <a:t>In these </a:t>
            </a:r>
            <a:r>
              <a:rPr sz="4400" dirty="0">
                <a:latin typeface="Arial"/>
                <a:cs typeface="Arial"/>
              </a:rPr>
              <a:t>patients, </a:t>
            </a:r>
            <a:r>
              <a:rPr sz="4400" spc="-5" dirty="0">
                <a:latin typeface="Arial"/>
                <a:cs typeface="Arial"/>
              </a:rPr>
              <a:t>the </a:t>
            </a:r>
            <a:r>
              <a:rPr sz="4400" dirty="0">
                <a:latin typeface="Arial"/>
                <a:cs typeface="Arial"/>
              </a:rPr>
              <a:t>critical </a:t>
            </a:r>
            <a:r>
              <a:rPr sz="4400" spc="-5" dirty="0">
                <a:latin typeface="Arial"/>
                <a:cs typeface="Arial"/>
              </a:rPr>
              <a:t>initial elements of BLS are </a:t>
            </a:r>
            <a:r>
              <a:rPr sz="4400" dirty="0">
                <a:latin typeface="Arial"/>
                <a:cs typeface="Arial"/>
              </a:rPr>
              <a:t>chest  </a:t>
            </a:r>
            <a:r>
              <a:rPr sz="4400" spc="-5" dirty="0">
                <a:latin typeface="Arial"/>
                <a:cs typeface="Arial"/>
              </a:rPr>
              <a:t>compressions and early</a:t>
            </a:r>
            <a:r>
              <a:rPr sz="4400" spc="3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defibrillation.</a:t>
            </a:r>
            <a:endParaRPr sz="4400" dirty="0">
              <a:latin typeface="Arial"/>
              <a:cs typeface="Arial"/>
            </a:endParaRPr>
          </a:p>
          <a:p>
            <a:pPr marL="248920" marR="5080" indent="-236220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66071"/>
              <a:buFont typeface="Wingdings"/>
              <a:buChar char=""/>
              <a:tabLst>
                <a:tab pos="248920" algn="l"/>
              </a:tabLst>
            </a:pPr>
            <a:r>
              <a:rPr sz="4400" spc="-5" dirty="0">
                <a:latin typeface="Arial"/>
                <a:cs typeface="Arial"/>
              </a:rPr>
              <a:t>In the A-B-C sequence, </a:t>
            </a:r>
            <a:r>
              <a:rPr sz="4400" dirty="0">
                <a:latin typeface="Arial"/>
                <a:cs typeface="Arial"/>
              </a:rPr>
              <a:t>chest </a:t>
            </a:r>
            <a:r>
              <a:rPr sz="4400" spc="-5" dirty="0">
                <a:latin typeface="Arial"/>
                <a:cs typeface="Arial"/>
              </a:rPr>
              <a:t>compressions are </a:t>
            </a:r>
            <a:r>
              <a:rPr sz="4400" dirty="0">
                <a:latin typeface="Arial"/>
                <a:cs typeface="Arial"/>
              </a:rPr>
              <a:t>often delayed </a:t>
            </a:r>
            <a:r>
              <a:rPr sz="4400" spc="-5" dirty="0">
                <a:latin typeface="Arial"/>
                <a:cs typeface="Arial"/>
              </a:rPr>
              <a:t>while  the </a:t>
            </a:r>
            <a:r>
              <a:rPr sz="4400" dirty="0">
                <a:latin typeface="Arial"/>
                <a:cs typeface="Arial"/>
              </a:rPr>
              <a:t>responder opens </a:t>
            </a:r>
            <a:r>
              <a:rPr sz="4400" spc="-5" dirty="0">
                <a:latin typeface="Arial"/>
                <a:cs typeface="Arial"/>
              </a:rPr>
              <a:t>the </a:t>
            </a:r>
            <a:r>
              <a:rPr sz="4400" dirty="0">
                <a:latin typeface="Arial"/>
                <a:cs typeface="Arial"/>
              </a:rPr>
              <a:t>airway </a:t>
            </a:r>
            <a:r>
              <a:rPr sz="4400" spc="-5" dirty="0">
                <a:latin typeface="Arial"/>
                <a:cs typeface="Arial"/>
              </a:rPr>
              <a:t>to </a:t>
            </a:r>
            <a:r>
              <a:rPr sz="4400" dirty="0">
                <a:latin typeface="Arial"/>
                <a:cs typeface="Arial"/>
              </a:rPr>
              <a:t>give mouth-to-mouth breaths,  </a:t>
            </a:r>
            <a:r>
              <a:rPr sz="4400" spc="-5" dirty="0">
                <a:latin typeface="Arial"/>
                <a:cs typeface="Arial"/>
              </a:rPr>
              <a:t>retrieves a </a:t>
            </a:r>
            <a:r>
              <a:rPr sz="4400" dirty="0">
                <a:latin typeface="Arial"/>
                <a:cs typeface="Arial"/>
              </a:rPr>
              <a:t>barrier device, </a:t>
            </a:r>
            <a:r>
              <a:rPr sz="4400" spc="-5" dirty="0">
                <a:latin typeface="Arial"/>
                <a:cs typeface="Arial"/>
              </a:rPr>
              <a:t>or </a:t>
            </a:r>
            <a:r>
              <a:rPr sz="4400" dirty="0">
                <a:latin typeface="Arial"/>
                <a:cs typeface="Arial"/>
              </a:rPr>
              <a:t>gathers </a:t>
            </a:r>
            <a:r>
              <a:rPr sz="4400" spc="-5" dirty="0">
                <a:latin typeface="Arial"/>
                <a:cs typeface="Arial"/>
              </a:rPr>
              <a:t>and </a:t>
            </a:r>
            <a:r>
              <a:rPr sz="4400" dirty="0">
                <a:latin typeface="Arial"/>
                <a:cs typeface="Arial"/>
              </a:rPr>
              <a:t>assembles </a:t>
            </a:r>
            <a:r>
              <a:rPr sz="4400" spc="-5" dirty="0">
                <a:latin typeface="Arial"/>
                <a:cs typeface="Arial"/>
              </a:rPr>
              <a:t>ventilation  </a:t>
            </a:r>
            <a:r>
              <a:rPr sz="4400" dirty="0">
                <a:latin typeface="Arial"/>
                <a:cs typeface="Arial"/>
              </a:rPr>
              <a:t>equipment.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5334" y="652399"/>
            <a:ext cx="35464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C</a:t>
            </a:r>
            <a:r>
              <a:rPr sz="3500" spc="-25" dirty="0"/>
              <a:t>IRCULATION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441451" y="1624329"/>
            <a:ext cx="11036935" cy="5582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Check pulse. If pulse </a:t>
            </a:r>
            <a:r>
              <a:rPr sz="4400" dirty="0">
                <a:latin typeface="Arial"/>
                <a:cs typeface="Arial"/>
              </a:rPr>
              <a:t>is </a:t>
            </a:r>
            <a:r>
              <a:rPr sz="4400" spc="-5" dirty="0">
                <a:latin typeface="Arial"/>
                <a:cs typeface="Arial"/>
              </a:rPr>
              <a:t>not definitely felt within 10 </a:t>
            </a:r>
            <a:r>
              <a:rPr sz="4400" dirty="0">
                <a:latin typeface="Arial"/>
                <a:cs typeface="Arial"/>
              </a:rPr>
              <a:t>seconds, </a:t>
            </a:r>
            <a:r>
              <a:rPr sz="4400" spc="-5" dirty="0">
                <a:latin typeface="Arial"/>
                <a:cs typeface="Arial"/>
              </a:rPr>
              <a:t>proceed  with </a:t>
            </a:r>
            <a:r>
              <a:rPr sz="4400" dirty="0">
                <a:latin typeface="Arial"/>
                <a:cs typeface="Arial"/>
              </a:rPr>
              <a:t>chest compressions</a:t>
            </a:r>
            <a:r>
              <a:rPr sz="4400" b="1" dirty="0">
                <a:latin typeface="Arial"/>
                <a:cs typeface="Arial"/>
              </a:rPr>
              <a:t>.</a:t>
            </a:r>
            <a:endParaRPr sz="4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7ED13A"/>
              </a:buClr>
              <a:buFont typeface="Wingdings"/>
              <a:buChar char=""/>
            </a:pPr>
            <a:endParaRPr sz="4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400" b="1" spc="-5" dirty="0">
                <a:latin typeface="Arial"/>
                <a:cs typeface="Arial"/>
              </a:rPr>
              <a:t>Position of</a:t>
            </a:r>
            <a:r>
              <a:rPr sz="4400" b="1" spc="1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victim</a:t>
            </a:r>
            <a:endParaRPr sz="4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Must be </a:t>
            </a:r>
            <a:r>
              <a:rPr sz="4400" dirty="0">
                <a:latin typeface="Arial"/>
                <a:cs typeface="Arial"/>
              </a:rPr>
              <a:t>supine on </a:t>
            </a:r>
            <a:r>
              <a:rPr sz="4400" spc="-5" dirty="0">
                <a:latin typeface="Arial"/>
                <a:cs typeface="Arial"/>
              </a:rPr>
              <a:t>a firm </a:t>
            </a:r>
            <a:r>
              <a:rPr sz="4400" dirty="0">
                <a:latin typeface="Arial"/>
                <a:cs typeface="Arial"/>
              </a:rPr>
              <a:t>flat surface </a:t>
            </a:r>
            <a:r>
              <a:rPr sz="4400" spc="-5" dirty="0">
                <a:latin typeface="Arial"/>
                <a:cs typeface="Arial"/>
              </a:rPr>
              <a:t>for CPR </a:t>
            </a:r>
            <a:r>
              <a:rPr sz="4400" dirty="0">
                <a:latin typeface="Arial"/>
                <a:cs typeface="Arial"/>
              </a:rPr>
              <a:t>to </a:t>
            </a:r>
            <a:r>
              <a:rPr sz="4400" spc="-5" dirty="0">
                <a:latin typeface="Arial"/>
                <a:cs typeface="Arial"/>
              </a:rPr>
              <a:t>be</a:t>
            </a:r>
            <a:r>
              <a:rPr sz="440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effective</a:t>
            </a:r>
            <a:endParaRPr sz="4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15" dirty="0">
                <a:latin typeface="Arial"/>
                <a:cs typeface="Arial"/>
              </a:rPr>
              <a:t>Victim </a:t>
            </a:r>
            <a:r>
              <a:rPr sz="4400" dirty="0">
                <a:latin typeface="Arial"/>
                <a:cs typeface="Arial"/>
              </a:rPr>
              <a:t>lying </a:t>
            </a:r>
            <a:r>
              <a:rPr sz="4400" spc="-5" dirty="0">
                <a:latin typeface="Arial"/>
                <a:cs typeface="Arial"/>
              </a:rPr>
              <a:t>facing down – </a:t>
            </a:r>
            <a:r>
              <a:rPr sz="4400" dirty="0">
                <a:latin typeface="Arial"/>
                <a:cs typeface="Arial"/>
              </a:rPr>
              <a:t>logroll </a:t>
            </a:r>
            <a:r>
              <a:rPr sz="4400" spc="-5" dirty="0">
                <a:latin typeface="Arial"/>
                <a:cs typeface="Arial"/>
              </a:rPr>
              <a:t>the</a:t>
            </a:r>
            <a:r>
              <a:rPr sz="4400" spc="8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victim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752" y="528573"/>
            <a:ext cx="10896600" cy="109998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5" dirty="0">
                <a:latin typeface="Arial"/>
                <a:cs typeface="Arial"/>
              </a:rPr>
              <a:t>Prone</a:t>
            </a:r>
            <a:r>
              <a:rPr sz="4400" b="1" spc="1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CPR</a:t>
            </a:r>
            <a:endParaRPr sz="4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00" dirty="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Clr>
                <a:srgbClr val="7ED13A"/>
              </a:buClr>
              <a:buSzPct val="69642"/>
              <a:buFont typeface="Wingdings"/>
              <a:buChar char=""/>
              <a:tabLst>
                <a:tab pos="298450" algn="l"/>
              </a:tabLst>
            </a:pPr>
            <a:r>
              <a:rPr sz="4400" spc="-5" dirty="0">
                <a:latin typeface="Arial"/>
                <a:cs typeface="Arial"/>
              </a:rPr>
              <a:t>Standard </a:t>
            </a:r>
            <a:r>
              <a:rPr sz="4400" spc="-10" dirty="0">
                <a:latin typeface="Arial"/>
                <a:cs typeface="Arial"/>
              </a:rPr>
              <a:t>CPR </a:t>
            </a:r>
            <a:r>
              <a:rPr sz="4400" spc="-5" dirty="0">
                <a:latin typeface="Arial"/>
                <a:cs typeface="Arial"/>
              </a:rPr>
              <a:t>is </a:t>
            </a:r>
            <a:r>
              <a:rPr sz="4400" dirty="0">
                <a:latin typeface="Arial"/>
                <a:cs typeface="Arial"/>
              </a:rPr>
              <a:t>performed </a:t>
            </a:r>
            <a:r>
              <a:rPr sz="4400" spc="-5" dirty="0">
                <a:latin typeface="Arial"/>
                <a:cs typeface="Arial"/>
              </a:rPr>
              <a:t>with the </a:t>
            </a:r>
            <a:r>
              <a:rPr sz="4400" dirty="0">
                <a:latin typeface="Arial"/>
                <a:cs typeface="Arial"/>
              </a:rPr>
              <a:t>person in supine</a:t>
            </a:r>
            <a:r>
              <a:rPr sz="4400" spc="8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position.</a:t>
            </a:r>
          </a:p>
          <a:p>
            <a:pPr marL="358775" marR="5080" indent="-346710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69642"/>
              <a:buFont typeface="Wingdings"/>
              <a:buChar char=""/>
              <a:tabLst>
                <a:tab pos="359410" algn="l"/>
              </a:tabLst>
            </a:pPr>
            <a:r>
              <a:rPr sz="4400" spc="-5" dirty="0">
                <a:latin typeface="Arial"/>
                <a:cs typeface="Arial"/>
              </a:rPr>
              <a:t>Prone CPR or </a:t>
            </a:r>
            <a:r>
              <a:rPr sz="4400" dirty="0">
                <a:latin typeface="Arial"/>
                <a:cs typeface="Arial"/>
              </a:rPr>
              <a:t>reverse </a:t>
            </a:r>
            <a:r>
              <a:rPr sz="4400" spc="-5" dirty="0">
                <a:latin typeface="Arial"/>
                <a:cs typeface="Arial"/>
              </a:rPr>
              <a:t>CPR is CPR </a:t>
            </a:r>
            <a:r>
              <a:rPr sz="4400" dirty="0">
                <a:latin typeface="Arial"/>
                <a:cs typeface="Arial"/>
              </a:rPr>
              <a:t>performed </a:t>
            </a:r>
            <a:r>
              <a:rPr sz="4400" spc="-5" dirty="0">
                <a:latin typeface="Arial"/>
                <a:cs typeface="Arial"/>
              </a:rPr>
              <a:t>on a person </a:t>
            </a:r>
            <a:r>
              <a:rPr sz="4400" dirty="0">
                <a:latin typeface="Arial"/>
                <a:cs typeface="Arial"/>
              </a:rPr>
              <a:t>lying  </a:t>
            </a:r>
            <a:r>
              <a:rPr sz="4400" spc="-5" dirty="0">
                <a:latin typeface="Arial"/>
                <a:cs typeface="Arial"/>
              </a:rPr>
              <a:t>on </a:t>
            </a:r>
            <a:r>
              <a:rPr sz="4400" dirty="0">
                <a:latin typeface="Arial"/>
                <a:cs typeface="Arial"/>
              </a:rPr>
              <a:t>their chest, </a:t>
            </a:r>
            <a:r>
              <a:rPr sz="4400" spc="-5" dirty="0">
                <a:latin typeface="Arial"/>
                <a:cs typeface="Arial"/>
              </a:rPr>
              <a:t>by </a:t>
            </a:r>
            <a:r>
              <a:rPr sz="4400" dirty="0">
                <a:latin typeface="Arial"/>
                <a:cs typeface="Arial"/>
              </a:rPr>
              <a:t>turning </a:t>
            </a:r>
            <a:r>
              <a:rPr sz="4400" spc="-5" dirty="0">
                <a:latin typeface="Arial"/>
                <a:cs typeface="Arial"/>
              </a:rPr>
              <a:t>the head to the </a:t>
            </a:r>
            <a:r>
              <a:rPr sz="4400" dirty="0">
                <a:latin typeface="Arial"/>
                <a:cs typeface="Arial"/>
              </a:rPr>
              <a:t>side and compressing </a:t>
            </a:r>
            <a:r>
              <a:rPr sz="4400" spc="-5" dirty="0">
                <a:latin typeface="Arial"/>
                <a:cs typeface="Arial"/>
              </a:rPr>
              <a:t>the  </a:t>
            </a:r>
            <a:r>
              <a:rPr sz="4400" dirty="0">
                <a:latin typeface="Arial"/>
                <a:cs typeface="Arial"/>
              </a:rPr>
              <a:t>back. </a:t>
            </a:r>
            <a:r>
              <a:rPr sz="4400" spc="-10" dirty="0">
                <a:latin typeface="Arial"/>
                <a:cs typeface="Arial"/>
              </a:rPr>
              <a:t>Due </a:t>
            </a:r>
            <a:r>
              <a:rPr sz="4400" spc="-5" dirty="0">
                <a:latin typeface="Arial"/>
                <a:cs typeface="Arial"/>
              </a:rPr>
              <a:t>to the </a:t>
            </a:r>
            <a:r>
              <a:rPr sz="4400" dirty="0">
                <a:latin typeface="Arial"/>
                <a:cs typeface="Arial"/>
              </a:rPr>
              <a:t>head's </a:t>
            </a:r>
            <a:r>
              <a:rPr sz="4400" spc="-5" dirty="0">
                <a:latin typeface="Arial"/>
                <a:cs typeface="Arial"/>
              </a:rPr>
              <a:t>being </a:t>
            </a:r>
            <a:r>
              <a:rPr sz="4400" dirty="0">
                <a:latin typeface="Arial"/>
                <a:cs typeface="Arial"/>
              </a:rPr>
              <a:t>turned, </a:t>
            </a:r>
            <a:r>
              <a:rPr sz="4400" spc="-5" dirty="0">
                <a:latin typeface="Arial"/>
                <a:cs typeface="Arial"/>
              </a:rPr>
              <a:t>the </a:t>
            </a:r>
            <a:r>
              <a:rPr sz="4400" dirty="0">
                <a:latin typeface="Arial"/>
                <a:cs typeface="Arial"/>
              </a:rPr>
              <a:t>risk </a:t>
            </a:r>
            <a:r>
              <a:rPr sz="4400" spc="-5" dirty="0">
                <a:latin typeface="Arial"/>
                <a:cs typeface="Arial"/>
              </a:rPr>
              <a:t>of </a:t>
            </a:r>
            <a:r>
              <a:rPr sz="4400" dirty="0">
                <a:latin typeface="Arial"/>
                <a:cs typeface="Arial"/>
              </a:rPr>
              <a:t>vomiting and  </a:t>
            </a:r>
            <a:r>
              <a:rPr sz="4400" spc="-5" dirty="0">
                <a:latin typeface="Arial"/>
                <a:cs typeface="Arial"/>
              </a:rPr>
              <a:t>complications </a:t>
            </a:r>
            <a:r>
              <a:rPr sz="4400" dirty="0">
                <a:latin typeface="Arial"/>
                <a:cs typeface="Arial"/>
              </a:rPr>
              <a:t>caused by aspiration </a:t>
            </a:r>
            <a:r>
              <a:rPr sz="4400" spc="-5" dirty="0">
                <a:latin typeface="Arial"/>
                <a:cs typeface="Arial"/>
              </a:rPr>
              <a:t>pneumonia may be</a:t>
            </a:r>
            <a:r>
              <a:rPr sz="4400" spc="8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reduced.</a:t>
            </a: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"/>
              <a:tabLst>
                <a:tab pos="287655" algn="l"/>
              </a:tabLst>
            </a:pPr>
            <a:r>
              <a:rPr sz="4400" spc="-5" dirty="0">
                <a:latin typeface="Arial"/>
                <a:cs typeface="Arial"/>
              </a:rPr>
              <a:t>The American Heart Association's </a:t>
            </a:r>
            <a:r>
              <a:rPr sz="4400" dirty="0">
                <a:latin typeface="Arial"/>
                <a:cs typeface="Arial"/>
              </a:rPr>
              <a:t>current guideline </a:t>
            </a:r>
            <a:r>
              <a:rPr sz="4400" spc="-5" dirty="0">
                <a:latin typeface="Arial"/>
                <a:cs typeface="Arial"/>
              </a:rPr>
              <a:t>recommends</a:t>
            </a:r>
            <a:r>
              <a:rPr sz="4400" spc="-15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to  </a:t>
            </a:r>
            <a:r>
              <a:rPr sz="4400" dirty="0">
                <a:latin typeface="Arial"/>
                <a:cs typeface="Arial"/>
              </a:rPr>
              <a:t>perform </a:t>
            </a:r>
            <a:r>
              <a:rPr sz="4400" spc="-5" dirty="0">
                <a:latin typeface="Arial"/>
                <a:cs typeface="Arial"/>
              </a:rPr>
              <a:t>CPR in the </a:t>
            </a:r>
            <a:r>
              <a:rPr sz="4400" dirty="0">
                <a:latin typeface="Arial"/>
                <a:cs typeface="Arial"/>
              </a:rPr>
              <a:t>supine position, </a:t>
            </a:r>
            <a:r>
              <a:rPr sz="4400" spc="-5" dirty="0">
                <a:latin typeface="Arial"/>
                <a:cs typeface="Arial"/>
              </a:rPr>
              <a:t>and limits </a:t>
            </a:r>
            <a:r>
              <a:rPr sz="4400" dirty="0">
                <a:latin typeface="Arial"/>
                <a:cs typeface="Arial"/>
              </a:rPr>
              <a:t>prone </a:t>
            </a:r>
            <a:r>
              <a:rPr sz="4400" spc="-5" dirty="0">
                <a:latin typeface="Arial"/>
                <a:cs typeface="Arial"/>
              </a:rPr>
              <a:t>CPR to  </a:t>
            </a:r>
            <a:r>
              <a:rPr sz="4400" dirty="0">
                <a:latin typeface="Arial"/>
                <a:cs typeface="Arial"/>
              </a:rPr>
              <a:t>situations </a:t>
            </a:r>
            <a:r>
              <a:rPr sz="4400" spc="-5" dirty="0">
                <a:latin typeface="Arial"/>
                <a:cs typeface="Arial"/>
              </a:rPr>
              <a:t>where the </a:t>
            </a:r>
            <a:r>
              <a:rPr sz="4400" dirty="0">
                <a:latin typeface="Arial"/>
                <a:cs typeface="Arial"/>
              </a:rPr>
              <a:t>patient </a:t>
            </a:r>
            <a:r>
              <a:rPr sz="4400" spc="-5" dirty="0">
                <a:latin typeface="Arial"/>
                <a:cs typeface="Arial"/>
              </a:rPr>
              <a:t>cannot be</a:t>
            </a:r>
            <a:r>
              <a:rPr sz="4400" spc="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turned.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846" y="317144"/>
            <a:ext cx="11014075" cy="11269111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4400" spc="-5" dirty="0">
                <a:latin typeface="Arial Black"/>
                <a:cs typeface="Arial Black"/>
              </a:rPr>
              <a:t>Pregnancy</a:t>
            </a:r>
            <a:endParaRPr sz="4400" dirty="0">
              <a:latin typeface="Arial Black"/>
              <a:cs typeface="Arial Black"/>
            </a:endParaRPr>
          </a:p>
          <a:p>
            <a:pPr marL="287020" marR="5080" indent="-274320">
              <a:lnSpc>
                <a:spcPct val="100000"/>
              </a:lnSpc>
              <a:spcBef>
                <a:spcPts val="695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During </a:t>
            </a:r>
            <a:r>
              <a:rPr sz="4400" dirty="0">
                <a:latin typeface="Arial"/>
                <a:cs typeface="Arial"/>
              </a:rPr>
              <a:t>pregnancy </a:t>
            </a:r>
            <a:r>
              <a:rPr sz="4400" spc="-5" dirty="0">
                <a:latin typeface="Arial"/>
                <a:cs typeface="Arial"/>
              </a:rPr>
              <a:t>when a woman is </a:t>
            </a:r>
            <a:r>
              <a:rPr sz="4400" dirty="0">
                <a:latin typeface="Arial"/>
                <a:cs typeface="Arial"/>
              </a:rPr>
              <a:t>lying </a:t>
            </a:r>
            <a:r>
              <a:rPr sz="4400" spc="-5" dirty="0">
                <a:latin typeface="Arial"/>
                <a:cs typeface="Arial"/>
              </a:rPr>
              <a:t>on her </a:t>
            </a:r>
            <a:r>
              <a:rPr sz="4400" dirty="0">
                <a:latin typeface="Arial"/>
                <a:cs typeface="Arial"/>
              </a:rPr>
              <a:t>back, </a:t>
            </a:r>
            <a:r>
              <a:rPr sz="4400" spc="-5" dirty="0">
                <a:latin typeface="Arial"/>
                <a:cs typeface="Arial"/>
              </a:rPr>
              <a:t>the </a:t>
            </a:r>
            <a:r>
              <a:rPr sz="4400" dirty="0">
                <a:latin typeface="Arial"/>
                <a:cs typeface="Arial"/>
              </a:rPr>
              <a:t>uterus  </a:t>
            </a:r>
            <a:r>
              <a:rPr sz="4400" spc="-5" dirty="0">
                <a:latin typeface="Arial"/>
                <a:cs typeface="Arial"/>
              </a:rPr>
              <a:t>may </a:t>
            </a:r>
            <a:r>
              <a:rPr sz="4400" dirty="0">
                <a:latin typeface="Arial"/>
                <a:cs typeface="Arial"/>
              </a:rPr>
              <a:t>compress the inferior vena cava and </a:t>
            </a:r>
            <a:r>
              <a:rPr sz="4400" spc="-5" dirty="0">
                <a:latin typeface="Arial"/>
                <a:cs typeface="Arial"/>
              </a:rPr>
              <a:t>thus </a:t>
            </a:r>
            <a:r>
              <a:rPr sz="4400" dirty="0">
                <a:latin typeface="Arial"/>
                <a:cs typeface="Arial"/>
              </a:rPr>
              <a:t>decrease venous  return. </a:t>
            </a:r>
            <a:r>
              <a:rPr sz="4400" spc="-5" dirty="0">
                <a:latin typeface="Arial"/>
                <a:cs typeface="Arial"/>
              </a:rPr>
              <a:t>It is </a:t>
            </a:r>
            <a:r>
              <a:rPr sz="4400" dirty="0">
                <a:latin typeface="Arial"/>
                <a:cs typeface="Arial"/>
              </a:rPr>
              <a:t>therefore recommended </a:t>
            </a:r>
            <a:r>
              <a:rPr sz="4400" spc="-5" dirty="0">
                <a:latin typeface="Arial"/>
                <a:cs typeface="Arial"/>
              </a:rPr>
              <a:t>that the </a:t>
            </a:r>
            <a:r>
              <a:rPr sz="4400" dirty="0">
                <a:latin typeface="Arial"/>
                <a:cs typeface="Arial"/>
              </a:rPr>
              <a:t>uterus </a:t>
            </a:r>
            <a:r>
              <a:rPr sz="4400" spc="-5" dirty="0">
                <a:latin typeface="Arial"/>
                <a:cs typeface="Arial"/>
              </a:rPr>
              <a:t>be </a:t>
            </a:r>
            <a:r>
              <a:rPr sz="4400" dirty="0">
                <a:latin typeface="Arial"/>
                <a:cs typeface="Arial"/>
              </a:rPr>
              <a:t>pushed </a:t>
            </a:r>
            <a:r>
              <a:rPr sz="4400" spc="-5" dirty="0">
                <a:latin typeface="Arial"/>
                <a:cs typeface="Arial"/>
              </a:rPr>
              <a:t>to the  woman's left; if this is not effective, either </a:t>
            </a:r>
            <a:r>
              <a:rPr sz="4400" dirty="0">
                <a:latin typeface="Arial"/>
                <a:cs typeface="Arial"/>
              </a:rPr>
              <a:t>roll </a:t>
            </a:r>
            <a:r>
              <a:rPr sz="4400" spc="-5" dirty="0">
                <a:latin typeface="Arial"/>
                <a:cs typeface="Arial"/>
              </a:rPr>
              <a:t>the woman </a:t>
            </a:r>
            <a:r>
              <a:rPr sz="4400" dirty="0">
                <a:latin typeface="Arial"/>
                <a:cs typeface="Arial"/>
              </a:rPr>
              <a:t>30° or  healthcare professionals should consider emergency resuscitative  </a:t>
            </a:r>
            <a:r>
              <a:rPr sz="4400" spc="-20" dirty="0">
                <a:latin typeface="Arial"/>
                <a:cs typeface="Arial"/>
              </a:rPr>
              <a:t>hysterotomy.</a:t>
            </a:r>
            <a:endParaRPr sz="4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7ED13A"/>
              </a:buClr>
              <a:buFont typeface="Wingdings"/>
              <a:buChar char=""/>
            </a:pPr>
            <a:endParaRPr sz="4400" dirty="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</a:pPr>
            <a:r>
              <a:rPr sz="4400" spc="15" dirty="0">
                <a:latin typeface="Arial Black"/>
                <a:cs typeface="Arial Black"/>
              </a:rPr>
              <a:t>Cervical </a:t>
            </a:r>
            <a:r>
              <a:rPr sz="4400" spc="-5" dirty="0">
                <a:latin typeface="Arial Black"/>
                <a:cs typeface="Arial Black"/>
              </a:rPr>
              <a:t>spine</a:t>
            </a:r>
            <a:r>
              <a:rPr sz="4400" spc="15" dirty="0">
                <a:latin typeface="Arial Black"/>
                <a:cs typeface="Arial Black"/>
              </a:rPr>
              <a:t> </a:t>
            </a:r>
            <a:r>
              <a:rPr sz="4400" spc="-10" dirty="0">
                <a:latin typeface="Arial Black"/>
                <a:cs typeface="Arial Black"/>
              </a:rPr>
              <a:t>stabilization</a:t>
            </a:r>
            <a:endParaRPr sz="4400" dirty="0">
              <a:latin typeface="Arial Black"/>
              <a:cs typeface="Arial Black"/>
            </a:endParaRPr>
          </a:p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Use </a:t>
            </a:r>
            <a:r>
              <a:rPr sz="4400" dirty="0">
                <a:latin typeface="Arial"/>
                <a:cs typeface="Arial"/>
              </a:rPr>
              <a:t>cervical collar </a:t>
            </a:r>
            <a:r>
              <a:rPr sz="4400" spc="-5" dirty="0">
                <a:latin typeface="Arial"/>
                <a:cs typeface="Arial"/>
              </a:rPr>
              <a:t>if</a:t>
            </a:r>
            <a:r>
              <a:rPr sz="4400" spc="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available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Any </a:t>
            </a:r>
            <a:r>
              <a:rPr sz="4400" dirty="0">
                <a:latin typeface="Arial"/>
                <a:cs typeface="Arial"/>
              </a:rPr>
              <a:t>hard objects </a:t>
            </a:r>
            <a:r>
              <a:rPr sz="4400" spc="-5" dirty="0">
                <a:latin typeface="Arial"/>
                <a:cs typeface="Arial"/>
              </a:rPr>
              <a:t>that </a:t>
            </a:r>
            <a:r>
              <a:rPr sz="4400" dirty="0">
                <a:latin typeface="Arial"/>
                <a:cs typeface="Arial"/>
              </a:rPr>
              <a:t>restrict neck</a:t>
            </a:r>
            <a:r>
              <a:rPr sz="4400" spc="-5" dirty="0">
                <a:latin typeface="Arial"/>
                <a:cs typeface="Arial"/>
              </a:rPr>
              <a:t> movement</a:t>
            </a:r>
            <a:endParaRPr sz="4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Firm </a:t>
            </a:r>
            <a:r>
              <a:rPr sz="4400" dirty="0">
                <a:latin typeface="Arial"/>
                <a:cs typeface="Arial"/>
              </a:rPr>
              <a:t>surface(backboard </a:t>
            </a:r>
            <a:r>
              <a:rPr sz="4400" spc="-5" dirty="0">
                <a:latin typeface="Arial"/>
                <a:cs typeface="Arial"/>
              </a:rPr>
              <a:t>or</a:t>
            </a:r>
            <a:r>
              <a:rPr sz="4400" spc="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floor)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1307" y="2610611"/>
            <a:ext cx="2961131" cy="4247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395" y="1539082"/>
            <a:ext cx="7973059" cy="784637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5"/>
              </a:spcBef>
              <a:buClr>
                <a:srgbClr val="7ED13A"/>
              </a:buClr>
              <a:buSzPct val="69642"/>
              <a:buChar char="•"/>
              <a:tabLst>
                <a:tab pos="469265" algn="l"/>
                <a:tab pos="469900" algn="l"/>
              </a:tabLst>
            </a:pPr>
            <a:r>
              <a:rPr sz="4400" spc="-5" dirty="0">
                <a:latin typeface="Arial"/>
                <a:cs typeface="Arial"/>
              </a:rPr>
              <a:t>Firm </a:t>
            </a:r>
            <a:r>
              <a:rPr sz="4400" dirty="0">
                <a:latin typeface="Arial"/>
                <a:cs typeface="Arial"/>
              </a:rPr>
              <a:t>surface(backboard </a:t>
            </a:r>
            <a:r>
              <a:rPr sz="4400" spc="-5" dirty="0">
                <a:latin typeface="Arial"/>
                <a:cs typeface="Arial"/>
              </a:rPr>
              <a:t>or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floor)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Char char="•"/>
              <a:tabLst>
                <a:tab pos="469265" algn="l"/>
                <a:tab pos="469900" algn="l"/>
              </a:tabLst>
            </a:pPr>
            <a:r>
              <a:rPr sz="4400" spc="-5" dirty="0">
                <a:latin typeface="Arial"/>
                <a:cs typeface="Arial"/>
              </a:rPr>
              <a:t>Kneel beside </a:t>
            </a:r>
            <a:r>
              <a:rPr sz="4400" spc="-10" dirty="0">
                <a:latin typeface="Arial"/>
                <a:cs typeface="Arial"/>
              </a:rPr>
              <a:t>victim’s </a:t>
            </a:r>
            <a:r>
              <a:rPr sz="4400" dirty="0">
                <a:latin typeface="Arial"/>
                <a:cs typeface="Arial"/>
              </a:rPr>
              <a:t>chest </a:t>
            </a:r>
            <a:r>
              <a:rPr sz="4400" spc="-5" dirty="0">
                <a:latin typeface="Arial"/>
                <a:cs typeface="Arial"/>
              </a:rPr>
              <a:t>or </a:t>
            </a:r>
            <a:r>
              <a:rPr sz="4400" dirty="0">
                <a:latin typeface="Arial"/>
                <a:cs typeface="Arial"/>
              </a:rPr>
              <a:t>stand </a:t>
            </a:r>
            <a:r>
              <a:rPr sz="4400" spc="-5" dirty="0">
                <a:latin typeface="Arial"/>
                <a:cs typeface="Arial"/>
              </a:rPr>
              <a:t>beside</a:t>
            </a:r>
            <a:r>
              <a:rPr sz="4400" spc="1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bed</a:t>
            </a:r>
            <a:endParaRPr sz="4400" dirty="0">
              <a:latin typeface="Arial"/>
              <a:cs typeface="Arial"/>
            </a:endParaRPr>
          </a:p>
          <a:p>
            <a:pPr marL="469900" marR="7620" indent="-45720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Char char="•"/>
              <a:tabLst>
                <a:tab pos="469265" algn="l"/>
                <a:tab pos="469900" algn="l"/>
              </a:tabLst>
            </a:pPr>
            <a:r>
              <a:rPr sz="4400" spc="-5" dirty="0">
                <a:latin typeface="Arial"/>
                <a:cs typeface="Arial"/>
              </a:rPr>
              <a:t>Heel of one </a:t>
            </a:r>
            <a:r>
              <a:rPr sz="4400" dirty="0">
                <a:latin typeface="Arial"/>
                <a:cs typeface="Arial"/>
              </a:rPr>
              <a:t>hand </a:t>
            </a:r>
            <a:r>
              <a:rPr sz="4400" spc="-5" dirty="0">
                <a:latin typeface="Arial"/>
                <a:cs typeface="Arial"/>
              </a:rPr>
              <a:t>on </a:t>
            </a:r>
            <a:r>
              <a:rPr sz="4400" dirty="0">
                <a:latin typeface="Arial"/>
                <a:cs typeface="Arial"/>
              </a:rPr>
              <a:t>inter-mammary line </a:t>
            </a:r>
            <a:r>
              <a:rPr sz="4400" spc="-5" dirty="0">
                <a:latin typeface="Arial"/>
                <a:cs typeface="Arial"/>
              </a:rPr>
              <a:t>(which  is the lower </a:t>
            </a:r>
            <a:r>
              <a:rPr sz="4400" dirty="0">
                <a:latin typeface="Arial"/>
                <a:cs typeface="Arial"/>
              </a:rPr>
              <a:t>half </a:t>
            </a:r>
            <a:r>
              <a:rPr sz="4400" spc="-5" dirty="0">
                <a:latin typeface="Arial"/>
                <a:cs typeface="Arial"/>
              </a:rPr>
              <a:t>of the</a:t>
            </a:r>
            <a:r>
              <a:rPr sz="4400" spc="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sternum)</a:t>
            </a:r>
          </a:p>
          <a:p>
            <a:pPr marL="469900" marR="59055" indent="-457200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69642"/>
              <a:buChar char="•"/>
              <a:tabLst>
                <a:tab pos="469265" algn="l"/>
                <a:tab pos="469900" algn="l"/>
              </a:tabLst>
            </a:pPr>
            <a:r>
              <a:rPr sz="4400" spc="-5" dirty="0">
                <a:latin typeface="Arial"/>
                <a:cs typeface="Arial"/>
              </a:rPr>
              <a:t>Heel of other hand on top of the first so </a:t>
            </a:r>
            <a:r>
              <a:rPr sz="4400" dirty="0">
                <a:latin typeface="Arial"/>
                <a:cs typeface="Arial"/>
              </a:rPr>
              <a:t>that </a:t>
            </a:r>
            <a:r>
              <a:rPr sz="4400" spc="-5" dirty="0">
                <a:latin typeface="Arial"/>
                <a:cs typeface="Arial"/>
              </a:rPr>
              <a:t>the  hands are </a:t>
            </a:r>
            <a:r>
              <a:rPr sz="4400" dirty="0">
                <a:latin typeface="Arial"/>
                <a:cs typeface="Arial"/>
              </a:rPr>
              <a:t>overlapped </a:t>
            </a:r>
            <a:r>
              <a:rPr sz="4400" spc="-5" dirty="0">
                <a:latin typeface="Arial"/>
                <a:cs typeface="Arial"/>
              </a:rPr>
              <a:t>and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parallel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Char char="•"/>
              <a:tabLst>
                <a:tab pos="469265" algn="l"/>
                <a:tab pos="469900" algn="l"/>
              </a:tabLst>
            </a:pPr>
            <a:r>
              <a:rPr sz="4400" spc="-5" dirty="0">
                <a:latin typeface="Arial"/>
                <a:cs typeface="Arial"/>
              </a:rPr>
              <a:t>Lock</a:t>
            </a:r>
            <a:r>
              <a:rPr sz="4400" spc="-1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elbows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4727" y="515713"/>
            <a:ext cx="8150366" cy="68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183" y="1852675"/>
            <a:ext cx="9636125" cy="27975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95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655" algn="l"/>
              </a:tabLst>
            </a:pPr>
            <a:r>
              <a:rPr sz="4400" spc="-5" dirty="0">
                <a:latin typeface="Arial"/>
                <a:cs typeface="Arial"/>
              </a:rPr>
              <a:t>Rhythmic </a:t>
            </a:r>
            <a:r>
              <a:rPr sz="4400" dirty="0">
                <a:latin typeface="Arial"/>
                <a:cs typeface="Arial"/>
              </a:rPr>
              <a:t>applications </a:t>
            </a:r>
            <a:r>
              <a:rPr sz="4400" spc="-5" dirty="0">
                <a:latin typeface="Arial"/>
                <a:cs typeface="Arial"/>
              </a:rPr>
              <a:t>of pressure </a:t>
            </a:r>
            <a:r>
              <a:rPr sz="4400" dirty="0">
                <a:latin typeface="Arial"/>
                <a:cs typeface="Arial"/>
              </a:rPr>
              <a:t>over </a:t>
            </a:r>
            <a:r>
              <a:rPr sz="4400" spc="-5" dirty="0">
                <a:latin typeface="Arial"/>
                <a:cs typeface="Arial"/>
              </a:rPr>
              <a:t>the lower half of the  sternum.</a:t>
            </a:r>
            <a:endParaRPr sz="4400" dirty="0">
              <a:latin typeface="Arial"/>
              <a:cs typeface="Arial"/>
            </a:endParaRPr>
          </a:p>
          <a:p>
            <a:pPr marL="287020" marR="589280" indent="-274955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655" algn="l"/>
              </a:tabLst>
            </a:pPr>
            <a:r>
              <a:rPr sz="4400" spc="-5" dirty="0">
                <a:latin typeface="Arial"/>
                <a:cs typeface="Arial"/>
              </a:rPr>
              <a:t>It Increase </a:t>
            </a:r>
            <a:r>
              <a:rPr sz="4400" dirty="0">
                <a:latin typeface="Arial"/>
                <a:cs typeface="Arial"/>
              </a:rPr>
              <a:t>intrathoracic pressure and directly compress  </a:t>
            </a:r>
            <a:r>
              <a:rPr sz="4400" spc="-5" dirty="0">
                <a:latin typeface="Arial"/>
                <a:cs typeface="Arial"/>
              </a:rPr>
              <a:t>heart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18360" y="490727"/>
            <a:ext cx="7947659" cy="725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652399"/>
            <a:ext cx="4003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OBJECTIVES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1172063" y="5887135"/>
            <a:ext cx="1504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870989"/>
            <a:ext cx="5959475" cy="203771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Define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BLS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Explain steps </a:t>
            </a:r>
            <a:r>
              <a:rPr sz="2800" spc="-5" dirty="0">
                <a:latin typeface="Arial"/>
                <a:cs typeface="Arial"/>
              </a:rPr>
              <a:t>&amp; </a:t>
            </a:r>
            <a:r>
              <a:rPr sz="2800" dirty="0">
                <a:latin typeface="Arial"/>
                <a:cs typeface="Arial"/>
              </a:rPr>
              <a:t>components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BLS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Explain chain 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survival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Explain about defibrillator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8695" y="234772"/>
            <a:ext cx="7565390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5" dirty="0"/>
              <a:t>C</a:t>
            </a:r>
            <a:r>
              <a:rPr sz="3500" spc="5" dirty="0"/>
              <a:t>HARACTERISTICS </a:t>
            </a:r>
            <a:r>
              <a:rPr sz="4400" spc="5" dirty="0"/>
              <a:t>O</a:t>
            </a:r>
            <a:r>
              <a:rPr sz="3500" spc="5" dirty="0"/>
              <a:t>F </a:t>
            </a:r>
            <a:r>
              <a:rPr sz="4400" spc="5" dirty="0"/>
              <a:t>G</a:t>
            </a:r>
            <a:r>
              <a:rPr sz="3500" spc="5" dirty="0"/>
              <a:t>OOD  </a:t>
            </a:r>
            <a:r>
              <a:rPr sz="4400" spc="5" dirty="0"/>
              <a:t>C</a:t>
            </a:r>
            <a:r>
              <a:rPr sz="3500" spc="5" dirty="0"/>
              <a:t>OMPRESSION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520395" y="1869160"/>
            <a:ext cx="10833735" cy="640880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315"/>
              </a:spcBef>
              <a:buClr>
                <a:srgbClr val="7ED13A"/>
              </a:buClr>
              <a:buSzPct val="70312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3200" spc="-5" dirty="0">
                <a:latin typeface="Arial"/>
                <a:cs typeface="Arial"/>
              </a:rPr>
              <a:t>“</a:t>
            </a:r>
            <a:r>
              <a:rPr sz="4400" spc="-5" dirty="0">
                <a:latin typeface="Arial"/>
                <a:cs typeface="Arial"/>
              </a:rPr>
              <a:t>Push hard push </a:t>
            </a:r>
            <a:r>
              <a:rPr sz="4400" dirty="0">
                <a:latin typeface="Arial"/>
                <a:cs typeface="Arial"/>
              </a:rPr>
              <a:t>fast”. Push </a:t>
            </a:r>
            <a:r>
              <a:rPr sz="4400" spc="-5" dirty="0">
                <a:latin typeface="Arial"/>
                <a:cs typeface="Arial"/>
              </a:rPr>
              <a:t>at </a:t>
            </a:r>
            <a:r>
              <a:rPr sz="4400" dirty="0">
                <a:latin typeface="Arial"/>
                <a:cs typeface="Arial"/>
              </a:rPr>
              <a:t>a </a:t>
            </a:r>
            <a:r>
              <a:rPr sz="4400" spc="-5" dirty="0">
                <a:latin typeface="Arial"/>
                <a:cs typeface="Arial"/>
              </a:rPr>
              <a:t>rate of 100-120</a:t>
            </a:r>
            <a:r>
              <a:rPr sz="4400" spc="-13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min.</a:t>
            </a:r>
            <a:endParaRPr sz="4400" dirty="0">
              <a:latin typeface="Arial"/>
              <a:cs typeface="Arial"/>
            </a:endParaRPr>
          </a:p>
          <a:p>
            <a:pPr marL="469900" indent="-457200">
              <a:lnSpc>
                <a:spcPts val="3650"/>
              </a:lnSpc>
              <a:spcBef>
                <a:spcPts val="215"/>
              </a:spcBef>
              <a:buClr>
                <a:srgbClr val="7ED13A"/>
              </a:buClr>
              <a:buSzPct val="70312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4400" dirty="0">
                <a:latin typeface="Arial"/>
                <a:cs typeface="Arial"/>
              </a:rPr>
              <a:t>Compression </a:t>
            </a:r>
            <a:r>
              <a:rPr sz="4400" spc="-5" dirty="0">
                <a:latin typeface="Arial"/>
                <a:cs typeface="Arial"/>
              </a:rPr>
              <a:t>depth- </a:t>
            </a:r>
            <a:r>
              <a:rPr sz="4400" dirty="0">
                <a:latin typeface="Arial"/>
                <a:cs typeface="Arial"/>
              </a:rPr>
              <a:t>at </a:t>
            </a:r>
            <a:r>
              <a:rPr sz="4400" spc="-5" dirty="0">
                <a:latin typeface="Arial"/>
                <a:cs typeface="Arial"/>
              </a:rPr>
              <a:t>least </a:t>
            </a:r>
            <a:r>
              <a:rPr sz="4400" dirty="0">
                <a:latin typeface="Arial"/>
                <a:cs typeface="Arial"/>
              </a:rPr>
              <a:t>2 </a:t>
            </a:r>
            <a:r>
              <a:rPr sz="4400" spc="-5" dirty="0">
                <a:latin typeface="Arial"/>
                <a:cs typeface="Arial"/>
              </a:rPr>
              <a:t>inches(5cm) not more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than</a:t>
            </a:r>
            <a:endParaRPr sz="4400" dirty="0">
              <a:latin typeface="Arial"/>
              <a:cs typeface="Arial"/>
            </a:endParaRPr>
          </a:p>
          <a:p>
            <a:pPr marL="469900">
              <a:lnSpc>
                <a:spcPts val="3650"/>
              </a:lnSpc>
            </a:pPr>
            <a:r>
              <a:rPr sz="4400" spc="-5" dirty="0">
                <a:latin typeface="Arial"/>
                <a:cs typeface="Arial"/>
              </a:rPr>
              <a:t>2.5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inches</a:t>
            </a:r>
          </a:p>
          <a:p>
            <a:pPr marL="582295" indent="-570230">
              <a:lnSpc>
                <a:spcPct val="100000"/>
              </a:lnSpc>
              <a:spcBef>
                <a:spcPts val="219"/>
              </a:spcBef>
              <a:buClr>
                <a:srgbClr val="7ED13A"/>
              </a:buClr>
              <a:buSzPct val="70312"/>
              <a:buFont typeface="Wingdings"/>
              <a:buChar char=""/>
              <a:tabLst>
                <a:tab pos="582295" algn="l"/>
                <a:tab pos="582930" algn="l"/>
              </a:tabLst>
            </a:pPr>
            <a:r>
              <a:rPr sz="4400" spc="-5" dirty="0">
                <a:latin typeface="Arial"/>
                <a:cs typeface="Arial"/>
              </a:rPr>
              <a:t>Release completely </a:t>
            </a:r>
            <a:r>
              <a:rPr sz="4400" dirty="0">
                <a:latin typeface="Arial"/>
                <a:cs typeface="Arial"/>
              </a:rPr>
              <a:t>to </a:t>
            </a:r>
            <a:r>
              <a:rPr sz="4400" spc="-5" dirty="0">
                <a:latin typeface="Arial"/>
                <a:cs typeface="Arial"/>
              </a:rPr>
              <a:t>allow the chest </a:t>
            </a:r>
            <a:r>
              <a:rPr sz="4400" dirty="0">
                <a:latin typeface="Arial"/>
                <a:cs typeface="Arial"/>
              </a:rPr>
              <a:t>to </a:t>
            </a:r>
            <a:r>
              <a:rPr sz="4400" spc="-5" dirty="0">
                <a:latin typeface="Arial"/>
                <a:cs typeface="Arial"/>
              </a:rPr>
              <a:t>fully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recoil.</a:t>
            </a:r>
            <a:endParaRPr sz="4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312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4400" dirty="0">
                <a:latin typeface="Arial"/>
                <a:cs typeface="Arial"/>
              </a:rPr>
              <a:t>A </a:t>
            </a:r>
            <a:r>
              <a:rPr sz="4400" spc="-5" dirty="0">
                <a:latin typeface="Arial"/>
                <a:cs typeface="Arial"/>
              </a:rPr>
              <a:t>compression-ventilation ratio </a:t>
            </a:r>
            <a:r>
              <a:rPr sz="4400" spc="-10" dirty="0">
                <a:latin typeface="Arial"/>
                <a:cs typeface="Arial"/>
              </a:rPr>
              <a:t>of </a:t>
            </a:r>
            <a:r>
              <a:rPr sz="4400" spc="-5" dirty="0">
                <a:latin typeface="Arial"/>
                <a:cs typeface="Arial"/>
              </a:rPr>
              <a:t>30:2</a:t>
            </a:r>
            <a:r>
              <a:rPr sz="4400" spc="-229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.</a:t>
            </a:r>
          </a:p>
          <a:p>
            <a:pPr marL="469900" marR="487680" indent="-45720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312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4400" dirty="0">
                <a:latin typeface="Arial"/>
                <a:cs typeface="Arial"/>
              </a:rPr>
              <a:t>Do </a:t>
            </a:r>
            <a:r>
              <a:rPr sz="4400" spc="-5" dirty="0">
                <a:latin typeface="Arial"/>
                <a:cs typeface="Arial"/>
              </a:rPr>
              <a:t>not bounce </a:t>
            </a:r>
            <a:r>
              <a:rPr sz="4400" dirty="0">
                <a:latin typeface="Arial"/>
                <a:cs typeface="Arial"/>
              </a:rPr>
              <a:t>your </a:t>
            </a:r>
            <a:r>
              <a:rPr sz="4400" spc="-5" dirty="0">
                <a:latin typeface="Arial"/>
                <a:cs typeface="Arial"/>
              </a:rPr>
              <a:t>hands </a:t>
            </a:r>
            <a:r>
              <a:rPr sz="4400" spc="-10" dirty="0">
                <a:latin typeface="Arial"/>
                <a:cs typeface="Arial"/>
              </a:rPr>
              <a:t>up </a:t>
            </a:r>
            <a:r>
              <a:rPr sz="4400" spc="-5" dirty="0">
                <a:latin typeface="Arial"/>
                <a:cs typeface="Arial"/>
              </a:rPr>
              <a:t>and down on the</a:t>
            </a:r>
            <a:r>
              <a:rPr sz="4400" spc="-6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victim's  chest.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6573" y="8633794"/>
            <a:ext cx="9840925" cy="971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3725"/>
              </a:lnSpc>
              <a:spcBef>
                <a:spcPts val="100"/>
              </a:spcBef>
              <a:buClr>
                <a:srgbClr val="7ED13A"/>
              </a:buClr>
              <a:buSzPct val="70312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4400" dirty="0">
                <a:latin typeface="Arial"/>
                <a:cs typeface="Arial"/>
              </a:rPr>
              <a:t>Never use </a:t>
            </a:r>
            <a:r>
              <a:rPr sz="4400" spc="-5" dirty="0">
                <a:latin typeface="Arial"/>
                <a:cs typeface="Arial"/>
              </a:rPr>
              <a:t>the palm </a:t>
            </a:r>
            <a:r>
              <a:rPr sz="4400" dirty="0">
                <a:latin typeface="Arial"/>
                <a:cs typeface="Arial"/>
              </a:rPr>
              <a:t>of your </a:t>
            </a:r>
            <a:r>
              <a:rPr sz="4400" spc="-5" dirty="0">
                <a:latin typeface="Arial"/>
                <a:cs typeface="Arial"/>
              </a:rPr>
              <a:t>hand, </a:t>
            </a:r>
            <a:r>
              <a:rPr sz="4400" dirty="0">
                <a:latin typeface="Arial"/>
                <a:cs typeface="Arial"/>
              </a:rPr>
              <a:t>use </a:t>
            </a:r>
            <a:r>
              <a:rPr sz="4400" spc="-5" dirty="0">
                <a:latin typeface="Arial"/>
                <a:cs typeface="Arial"/>
              </a:rPr>
              <a:t>the heel </a:t>
            </a:r>
            <a:r>
              <a:rPr sz="4400" dirty="0">
                <a:latin typeface="Arial"/>
                <a:cs typeface="Arial"/>
              </a:rPr>
              <a:t>of</a:t>
            </a:r>
            <a:r>
              <a:rPr sz="4400" spc="-130" dirty="0">
                <a:latin typeface="Arial"/>
                <a:cs typeface="Arial"/>
              </a:rPr>
              <a:t> </a:t>
            </a:r>
            <a:r>
              <a:rPr sz="4400" dirty="0" smtClean="0">
                <a:latin typeface="Arial"/>
                <a:cs typeface="Arial"/>
              </a:rPr>
              <a:t>your</a:t>
            </a:r>
            <a:r>
              <a:rPr lang="en-US" sz="4400" dirty="0" smtClean="0">
                <a:latin typeface="Arial"/>
                <a:cs typeface="Arial"/>
              </a:rPr>
              <a:t> hand.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34470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8719" y="429513"/>
            <a:ext cx="6682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CHEST</a:t>
            </a:r>
            <a:r>
              <a:rPr sz="4000" spc="10" dirty="0"/>
              <a:t> </a:t>
            </a:r>
            <a:r>
              <a:rPr sz="4000" spc="-10" dirty="0"/>
              <a:t>COMPRESSIONS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25602" y="1460461"/>
            <a:ext cx="10756265" cy="866070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5"/>
              </a:spcBef>
              <a:buClr>
                <a:srgbClr val="7ED13A"/>
              </a:buClr>
              <a:buSzPct val="69642"/>
              <a:buFont typeface="Wingdings"/>
              <a:buChar char=""/>
              <a:tabLst>
                <a:tab pos="287020" algn="l"/>
              </a:tabLst>
            </a:pPr>
            <a:r>
              <a:rPr sz="4400" b="1" spc="-5" dirty="0">
                <a:latin typeface="Arial"/>
                <a:cs typeface="Arial"/>
              </a:rPr>
              <a:t>When 2 or more </a:t>
            </a:r>
            <a:r>
              <a:rPr sz="4400" b="1" dirty="0">
                <a:latin typeface="Arial"/>
                <a:cs typeface="Arial"/>
              </a:rPr>
              <a:t>rescuers</a:t>
            </a:r>
            <a:r>
              <a:rPr sz="4400" b="1" spc="3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available</a:t>
            </a:r>
            <a:r>
              <a:rPr sz="4400" dirty="0">
                <a:latin typeface="Arial"/>
                <a:cs typeface="Arial"/>
              </a:rPr>
              <a:t>,</a:t>
            </a:r>
          </a:p>
          <a:p>
            <a:pPr marL="812800" marR="5080" lvl="1" indent="-342900">
              <a:lnSpc>
                <a:spcPct val="100000"/>
              </a:lnSpc>
              <a:spcBef>
                <a:spcPts val="675"/>
              </a:spcBef>
              <a:buClr>
                <a:srgbClr val="7ED13A"/>
              </a:buClr>
              <a:buSzPct val="80357"/>
              <a:buChar char="•"/>
              <a:tabLst>
                <a:tab pos="812165" algn="l"/>
                <a:tab pos="812800" algn="l"/>
              </a:tabLst>
            </a:pPr>
            <a:r>
              <a:rPr sz="4400" spc="-5" dirty="0">
                <a:latin typeface="Arial"/>
                <a:cs typeface="Arial"/>
              </a:rPr>
              <a:t>Switch the compressor </a:t>
            </a:r>
            <a:r>
              <a:rPr sz="4400" dirty="0">
                <a:latin typeface="Arial"/>
                <a:cs typeface="Arial"/>
              </a:rPr>
              <a:t>about </a:t>
            </a:r>
            <a:r>
              <a:rPr sz="4400" spc="-5" dirty="0">
                <a:latin typeface="Arial"/>
                <a:cs typeface="Arial"/>
              </a:rPr>
              <a:t>every 2 minutes (or </a:t>
            </a:r>
            <a:r>
              <a:rPr sz="4400" dirty="0">
                <a:latin typeface="Arial"/>
                <a:cs typeface="Arial"/>
              </a:rPr>
              <a:t>after </a:t>
            </a:r>
            <a:r>
              <a:rPr sz="4400" spc="-5" dirty="0">
                <a:latin typeface="Arial"/>
                <a:cs typeface="Arial"/>
              </a:rPr>
              <a:t>5 </a:t>
            </a:r>
            <a:r>
              <a:rPr sz="4400" dirty="0">
                <a:latin typeface="Arial"/>
                <a:cs typeface="Arial"/>
              </a:rPr>
              <a:t>cycles  </a:t>
            </a:r>
            <a:r>
              <a:rPr sz="4400" spc="-5" dirty="0">
                <a:latin typeface="Arial"/>
                <a:cs typeface="Arial"/>
              </a:rPr>
              <a:t>of </a:t>
            </a:r>
            <a:r>
              <a:rPr sz="4400" dirty="0">
                <a:latin typeface="Arial"/>
                <a:cs typeface="Arial"/>
              </a:rPr>
              <a:t>compressions and ventilations </a:t>
            </a:r>
            <a:r>
              <a:rPr sz="4400" spc="-5" dirty="0">
                <a:latin typeface="Arial"/>
                <a:cs typeface="Arial"/>
              </a:rPr>
              <a:t>at a </a:t>
            </a:r>
            <a:r>
              <a:rPr sz="4400" dirty="0">
                <a:latin typeface="Arial"/>
                <a:cs typeface="Arial"/>
              </a:rPr>
              <a:t>ratio of</a:t>
            </a:r>
            <a:r>
              <a:rPr sz="4400" spc="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30:2).</a:t>
            </a:r>
          </a:p>
          <a:p>
            <a:pPr marL="812800" lvl="1" indent="-342900">
              <a:lnSpc>
                <a:spcPct val="100000"/>
              </a:lnSpc>
              <a:spcBef>
                <a:spcPts val="670"/>
              </a:spcBef>
              <a:buClr>
                <a:srgbClr val="7ED13A"/>
              </a:buClr>
              <a:buSzPct val="80357"/>
              <a:buChar char="•"/>
              <a:tabLst>
                <a:tab pos="812165" algn="l"/>
                <a:tab pos="812800" algn="l"/>
              </a:tabLst>
            </a:pPr>
            <a:r>
              <a:rPr sz="4400" spc="-5" dirty="0">
                <a:latin typeface="Arial"/>
                <a:cs typeface="Arial"/>
              </a:rPr>
              <a:t>Accomplish this switch in </a:t>
            </a:r>
            <a:r>
              <a:rPr sz="4400" dirty="0">
                <a:latin typeface="Arial"/>
                <a:cs typeface="Arial"/>
              </a:rPr>
              <a:t>≤5</a:t>
            </a:r>
            <a:r>
              <a:rPr sz="4400" spc="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seconds.</a:t>
            </a: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69642"/>
              <a:buFont typeface="Wingdings"/>
              <a:buChar char=""/>
              <a:tabLst>
                <a:tab pos="287020" algn="l"/>
              </a:tabLst>
            </a:pPr>
            <a:r>
              <a:rPr sz="4400" b="1" spc="-5" dirty="0">
                <a:latin typeface="Arial"/>
                <a:cs typeface="Arial"/>
              </a:rPr>
              <a:t>Advanced airway and 2</a:t>
            </a:r>
            <a:r>
              <a:rPr sz="4400" b="1" spc="6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rescuers-</a:t>
            </a:r>
            <a:endParaRPr sz="4400" dirty="0">
              <a:latin typeface="Arial"/>
              <a:cs typeface="Arial"/>
            </a:endParaRPr>
          </a:p>
          <a:p>
            <a:pPr marL="812800" marR="907415" lvl="1" indent="-342900">
              <a:lnSpc>
                <a:spcPct val="100000"/>
              </a:lnSpc>
              <a:spcBef>
                <a:spcPts val="670"/>
              </a:spcBef>
              <a:buClr>
                <a:srgbClr val="7ED13A"/>
              </a:buClr>
              <a:buSzPct val="80357"/>
              <a:buChar char="•"/>
              <a:tabLst>
                <a:tab pos="812165" algn="l"/>
                <a:tab pos="812800" algn="l"/>
              </a:tabLst>
            </a:pPr>
            <a:r>
              <a:rPr sz="4400" dirty="0">
                <a:latin typeface="Arial"/>
                <a:cs typeface="Arial"/>
              </a:rPr>
              <a:t>Continuous chest compressions at </a:t>
            </a:r>
            <a:r>
              <a:rPr sz="4400" spc="-5" dirty="0">
                <a:latin typeface="Arial"/>
                <a:cs typeface="Arial"/>
              </a:rPr>
              <a:t>a </a:t>
            </a:r>
            <a:r>
              <a:rPr sz="4400" dirty="0">
                <a:latin typeface="Arial"/>
                <a:cs typeface="Arial"/>
              </a:rPr>
              <a:t>rate of </a:t>
            </a:r>
            <a:r>
              <a:rPr sz="4400" spc="-5" dirty="0">
                <a:latin typeface="Arial"/>
                <a:cs typeface="Arial"/>
              </a:rPr>
              <a:t>100-120 /min  </a:t>
            </a:r>
            <a:r>
              <a:rPr sz="4400" dirty="0">
                <a:latin typeface="Arial"/>
                <a:cs typeface="Arial"/>
              </a:rPr>
              <a:t>without pauses for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ventilation.</a:t>
            </a:r>
          </a:p>
          <a:p>
            <a:pPr marL="812800" marR="168275" lvl="1" indent="-342900">
              <a:lnSpc>
                <a:spcPct val="100000"/>
              </a:lnSpc>
              <a:spcBef>
                <a:spcPts val="675"/>
              </a:spcBef>
              <a:buClr>
                <a:srgbClr val="7ED13A"/>
              </a:buClr>
              <a:buSzPct val="80357"/>
              <a:buChar char="•"/>
              <a:tabLst>
                <a:tab pos="812165" algn="l"/>
                <a:tab pos="812800" algn="l"/>
              </a:tabLst>
            </a:pPr>
            <a:r>
              <a:rPr sz="4400" spc="-5" dirty="0">
                <a:latin typeface="Arial"/>
                <a:cs typeface="Arial"/>
              </a:rPr>
              <a:t>The </a:t>
            </a:r>
            <a:r>
              <a:rPr sz="4400" dirty="0">
                <a:latin typeface="Arial"/>
                <a:cs typeface="Arial"/>
              </a:rPr>
              <a:t>rescuer delivering ventilation provides </a:t>
            </a:r>
            <a:r>
              <a:rPr sz="4400" spc="-5" dirty="0">
                <a:latin typeface="Arial"/>
                <a:cs typeface="Arial"/>
              </a:rPr>
              <a:t>8 to 10 </a:t>
            </a:r>
            <a:r>
              <a:rPr sz="4400" dirty="0">
                <a:latin typeface="Arial"/>
                <a:cs typeface="Arial"/>
              </a:rPr>
              <a:t>breaths </a:t>
            </a:r>
            <a:r>
              <a:rPr sz="4400" spc="-5" dirty="0">
                <a:latin typeface="Arial"/>
                <a:cs typeface="Arial"/>
              </a:rPr>
              <a:t>per  minute.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602" y="10215226"/>
            <a:ext cx="965708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7ED13A"/>
              </a:buClr>
              <a:buSzPct val="69642"/>
              <a:buFont typeface="Wingdings"/>
              <a:buChar char="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Lay rescuers should continue CPR until an AED</a:t>
            </a:r>
            <a:r>
              <a:rPr sz="4400" spc="5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arrives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34470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711"/>
            <a:ext cx="2994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/>
              <a:t>For</a:t>
            </a:r>
            <a:r>
              <a:rPr sz="4000" spc="-70" dirty="0"/>
              <a:t> </a:t>
            </a:r>
            <a:r>
              <a:rPr sz="4000" spc="-10" dirty="0"/>
              <a:t>infants</a:t>
            </a:r>
            <a:endParaRPr sz="4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9173" y="652399"/>
            <a:ext cx="30594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B</a:t>
            </a:r>
            <a:r>
              <a:rPr sz="3500" spc="10" dirty="0"/>
              <a:t>RE</a:t>
            </a:r>
            <a:r>
              <a:rPr sz="3500" spc="-225" dirty="0"/>
              <a:t>A</a:t>
            </a:r>
            <a:r>
              <a:rPr sz="3500" spc="5" dirty="0"/>
              <a:t>THING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346659" y="1624329"/>
            <a:ext cx="10752455" cy="41004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775" indent="-346710">
              <a:lnSpc>
                <a:spcPct val="100000"/>
              </a:lnSpc>
              <a:spcBef>
                <a:spcPts val="95"/>
              </a:spcBef>
              <a:buClr>
                <a:srgbClr val="7ED13A"/>
              </a:buClr>
              <a:buSzPct val="69642"/>
              <a:buFont typeface="Wingdings"/>
              <a:buChar char=""/>
              <a:tabLst>
                <a:tab pos="359410" algn="l"/>
              </a:tabLst>
            </a:pPr>
            <a:r>
              <a:rPr sz="4400" spc="-5" dirty="0">
                <a:latin typeface="Arial"/>
                <a:cs typeface="Arial"/>
              </a:rPr>
              <a:t>Check</a:t>
            </a:r>
            <a:r>
              <a:rPr sz="4400" dirty="0">
                <a:latin typeface="Arial"/>
                <a:cs typeface="Arial"/>
              </a:rPr>
              <a:t> breathing.</a:t>
            </a:r>
          </a:p>
          <a:p>
            <a:pPr marL="358775" indent="-346710">
              <a:lnSpc>
                <a:spcPct val="100000"/>
              </a:lnSpc>
              <a:spcBef>
                <a:spcPts val="100"/>
              </a:spcBef>
              <a:buClr>
                <a:srgbClr val="7ED13A"/>
              </a:buClr>
              <a:buSzPct val="69642"/>
              <a:buFont typeface="Wingdings"/>
              <a:buChar char=""/>
              <a:tabLst>
                <a:tab pos="359410" algn="l"/>
              </a:tabLst>
            </a:pPr>
            <a:r>
              <a:rPr sz="4400" spc="-10" dirty="0">
                <a:latin typeface="Arial"/>
                <a:cs typeface="Arial"/>
              </a:rPr>
              <a:t>No </a:t>
            </a:r>
            <a:r>
              <a:rPr sz="4400" dirty="0">
                <a:latin typeface="Arial"/>
                <a:cs typeface="Arial"/>
              </a:rPr>
              <a:t>“look, </a:t>
            </a:r>
            <a:r>
              <a:rPr sz="4400" spc="-5" dirty="0">
                <a:latin typeface="Arial"/>
                <a:cs typeface="Arial"/>
              </a:rPr>
              <a:t>listen, feel” for signs of breathing in new</a:t>
            </a:r>
            <a:r>
              <a:rPr sz="4400" spc="8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guidelines.</a:t>
            </a:r>
            <a:endParaRPr sz="4400" dirty="0">
              <a:latin typeface="Arial"/>
              <a:cs typeface="Arial"/>
            </a:endParaRPr>
          </a:p>
          <a:p>
            <a:pPr marL="358775" marR="5080" indent="-346710">
              <a:lnSpc>
                <a:spcPct val="100000"/>
              </a:lnSpc>
              <a:spcBef>
                <a:spcPts val="105"/>
              </a:spcBef>
              <a:buClr>
                <a:srgbClr val="7ED13A"/>
              </a:buClr>
              <a:buSzPct val="69642"/>
              <a:buFont typeface="Wingdings"/>
              <a:buChar char=""/>
              <a:tabLst>
                <a:tab pos="359410" algn="l"/>
              </a:tabLst>
            </a:pPr>
            <a:r>
              <a:rPr sz="4400" spc="-5" dirty="0">
                <a:latin typeface="Arial"/>
                <a:cs typeface="Arial"/>
              </a:rPr>
              <a:t>After the </a:t>
            </a:r>
            <a:r>
              <a:rPr sz="4400" dirty="0">
                <a:latin typeface="Arial"/>
                <a:cs typeface="Arial"/>
              </a:rPr>
              <a:t>first </a:t>
            </a:r>
            <a:r>
              <a:rPr sz="4400" spc="-5" dirty="0">
                <a:latin typeface="Arial"/>
                <a:cs typeface="Arial"/>
              </a:rPr>
              <a:t>set of </a:t>
            </a:r>
            <a:r>
              <a:rPr sz="4400" dirty="0">
                <a:latin typeface="Arial"/>
                <a:cs typeface="Arial"/>
              </a:rPr>
              <a:t>chest </a:t>
            </a:r>
            <a:r>
              <a:rPr sz="4400" spc="-5" dirty="0">
                <a:latin typeface="Arial"/>
                <a:cs typeface="Arial"/>
              </a:rPr>
              <a:t>compressions, </a:t>
            </a:r>
            <a:r>
              <a:rPr sz="4400" dirty="0">
                <a:latin typeface="Arial"/>
                <a:cs typeface="Arial"/>
              </a:rPr>
              <a:t>the </a:t>
            </a:r>
            <a:r>
              <a:rPr sz="4400" spc="-5" dirty="0">
                <a:latin typeface="Arial"/>
                <a:cs typeface="Arial"/>
              </a:rPr>
              <a:t>airway is opened and  the </a:t>
            </a:r>
            <a:r>
              <a:rPr sz="4400" dirty="0">
                <a:latin typeface="Arial"/>
                <a:cs typeface="Arial"/>
              </a:rPr>
              <a:t>rescuer </a:t>
            </a:r>
            <a:r>
              <a:rPr sz="4400" spc="-5" dirty="0">
                <a:latin typeface="Arial"/>
                <a:cs typeface="Arial"/>
              </a:rPr>
              <a:t>delivers 2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breaths.</a:t>
            </a:r>
          </a:p>
        </p:txBody>
      </p:sp>
      <p:sp>
        <p:nvSpPr>
          <p:cNvPr id="5" name="object 5"/>
          <p:cNvSpPr/>
          <p:nvPr/>
        </p:nvSpPr>
        <p:spPr>
          <a:xfrm>
            <a:off x="7190231" y="3954779"/>
            <a:ext cx="5001768" cy="2903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3920" y="644397"/>
            <a:ext cx="68681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/>
              <a:t>G</a:t>
            </a:r>
            <a:r>
              <a:rPr sz="3500" spc="5" dirty="0"/>
              <a:t>IVING </a:t>
            </a:r>
            <a:r>
              <a:rPr sz="4400" spc="5" dirty="0"/>
              <a:t>R</a:t>
            </a:r>
            <a:r>
              <a:rPr sz="3500" spc="5" dirty="0"/>
              <a:t>ESCUE</a:t>
            </a:r>
            <a:r>
              <a:rPr sz="3500" spc="575" dirty="0"/>
              <a:t> </a:t>
            </a:r>
            <a:r>
              <a:rPr sz="4400" spc="-30" dirty="0"/>
              <a:t>B</a:t>
            </a:r>
            <a:r>
              <a:rPr sz="3500" spc="-30" dirty="0"/>
              <a:t>REATHS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346659" y="1664411"/>
            <a:ext cx="11222990" cy="6492162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705"/>
              </a:spcBef>
              <a:buClr>
                <a:srgbClr val="7ED13A"/>
              </a:buClr>
              <a:buSzPct val="70000"/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4400" dirty="0">
                <a:latin typeface="Arial"/>
                <a:cs typeface="Arial"/>
              </a:rPr>
              <a:t>Use a </a:t>
            </a:r>
            <a:r>
              <a:rPr sz="4400" spc="-5" dirty="0">
                <a:latin typeface="Arial"/>
                <a:cs typeface="Arial"/>
              </a:rPr>
              <a:t>barrier device </a:t>
            </a:r>
            <a:r>
              <a:rPr sz="4400" dirty="0">
                <a:latin typeface="Arial"/>
                <a:cs typeface="Arial"/>
              </a:rPr>
              <a:t>of some </a:t>
            </a:r>
            <a:r>
              <a:rPr sz="4400" spc="-5" dirty="0">
                <a:latin typeface="Arial"/>
                <a:cs typeface="Arial"/>
              </a:rPr>
              <a:t>type while giving</a:t>
            </a:r>
            <a:r>
              <a:rPr sz="4400" spc="-27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breaths.</a:t>
            </a:r>
            <a:endParaRPr sz="4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000"/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4400" dirty="0">
                <a:latin typeface="Arial"/>
                <a:cs typeface="Arial"/>
              </a:rPr>
              <a:t>Deliver </a:t>
            </a:r>
            <a:r>
              <a:rPr sz="4400" spc="-5" dirty="0">
                <a:latin typeface="Arial"/>
                <a:cs typeface="Arial"/>
              </a:rPr>
              <a:t>each rescue breath over 1</a:t>
            </a:r>
            <a:r>
              <a:rPr sz="4400" spc="-5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second.</a:t>
            </a:r>
            <a:endParaRPr sz="4400" dirty="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000"/>
              <a:buFont typeface="Wingdings"/>
              <a:buChar char=""/>
              <a:tabLst>
                <a:tab pos="576580" algn="l"/>
                <a:tab pos="577215" algn="l"/>
              </a:tabLst>
            </a:pPr>
            <a:r>
              <a:rPr sz="4400" dirty="0"/>
              <a:t>	</a:t>
            </a:r>
            <a:r>
              <a:rPr sz="4400" dirty="0">
                <a:latin typeface="Arial"/>
                <a:cs typeface="Arial"/>
              </a:rPr>
              <a:t>Give </a:t>
            </a:r>
            <a:r>
              <a:rPr sz="4400" spc="-5" dirty="0">
                <a:latin typeface="Arial"/>
                <a:cs typeface="Arial"/>
              </a:rPr>
              <a:t>a </a:t>
            </a:r>
            <a:r>
              <a:rPr sz="4400" spc="-10" dirty="0">
                <a:latin typeface="Arial"/>
                <a:cs typeface="Arial"/>
              </a:rPr>
              <a:t>sufficient </a:t>
            </a:r>
            <a:r>
              <a:rPr sz="4400" spc="-5" dirty="0">
                <a:latin typeface="Arial"/>
                <a:cs typeface="Arial"/>
              </a:rPr>
              <a:t>tidal volume </a:t>
            </a:r>
            <a:r>
              <a:rPr sz="4400" dirty="0">
                <a:latin typeface="Arial"/>
                <a:cs typeface="Arial"/>
              </a:rPr>
              <a:t>to </a:t>
            </a:r>
            <a:r>
              <a:rPr sz="4400" spc="-5" dirty="0">
                <a:latin typeface="Arial"/>
                <a:cs typeface="Arial"/>
              </a:rPr>
              <a:t>produce </a:t>
            </a:r>
            <a:r>
              <a:rPr sz="4400" dirty="0">
                <a:latin typeface="Arial"/>
                <a:cs typeface="Arial"/>
              </a:rPr>
              <a:t>visible chest </a:t>
            </a:r>
            <a:r>
              <a:rPr sz="4400" spc="-5" dirty="0">
                <a:latin typeface="Arial"/>
                <a:cs typeface="Arial"/>
              </a:rPr>
              <a:t>rise </a:t>
            </a:r>
            <a:r>
              <a:rPr sz="4400" dirty="0">
                <a:latin typeface="Arial"/>
                <a:cs typeface="Arial"/>
              </a:rPr>
              <a:t>(500-  </a:t>
            </a:r>
            <a:r>
              <a:rPr sz="4400" spc="-5" dirty="0">
                <a:latin typeface="Arial"/>
                <a:cs typeface="Arial"/>
              </a:rPr>
              <a:t>600ml).</a:t>
            </a:r>
            <a:endParaRPr sz="4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000"/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4400" spc="-10" dirty="0">
                <a:latin typeface="Arial"/>
                <a:cs typeface="Arial"/>
              </a:rPr>
              <a:t>Avoid </a:t>
            </a:r>
            <a:r>
              <a:rPr sz="4400" spc="-5" dirty="0">
                <a:latin typeface="Arial"/>
                <a:cs typeface="Arial"/>
              </a:rPr>
              <a:t>rapid or forceful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breaths.</a:t>
            </a:r>
            <a:endParaRPr sz="4400" dirty="0">
              <a:latin typeface="Arial"/>
              <a:cs typeface="Arial"/>
            </a:endParaRPr>
          </a:p>
          <a:p>
            <a:pPr marL="469900" marR="572770" indent="-457834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000"/>
              <a:buFont typeface="Wingdings"/>
              <a:buChar char=""/>
              <a:tabLst>
                <a:tab pos="576580" algn="l"/>
                <a:tab pos="577215" algn="l"/>
              </a:tabLst>
            </a:pPr>
            <a:r>
              <a:rPr sz="4400" dirty="0"/>
              <a:t>	</a:t>
            </a:r>
            <a:r>
              <a:rPr sz="4400" spc="-5" dirty="0">
                <a:latin typeface="Arial"/>
                <a:cs typeface="Arial"/>
              </a:rPr>
              <a:t>When an advanced </a:t>
            </a:r>
            <a:r>
              <a:rPr sz="4400" dirty="0">
                <a:latin typeface="Arial"/>
                <a:cs typeface="Arial"/>
              </a:rPr>
              <a:t>airway </a:t>
            </a:r>
            <a:r>
              <a:rPr sz="4400" spc="-5" dirty="0">
                <a:latin typeface="Arial"/>
                <a:cs typeface="Arial"/>
              </a:rPr>
              <a:t>is in place during </a:t>
            </a:r>
            <a:r>
              <a:rPr sz="4400" dirty="0">
                <a:latin typeface="Arial"/>
                <a:cs typeface="Arial"/>
              </a:rPr>
              <a:t>2-person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CPR,  </a:t>
            </a:r>
            <a:r>
              <a:rPr sz="4400" spc="-5" dirty="0">
                <a:latin typeface="Arial"/>
                <a:cs typeface="Arial"/>
              </a:rPr>
              <a:t>ventilate </a:t>
            </a:r>
            <a:r>
              <a:rPr sz="4400" dirty="0">
                <a:latin typeface="Arial"/>
                <a:cs typeface="Arial"/>
              </a:rPr>
              <a:t>at </a:t>
            </a:r>
            <a:r>
              <a:rPr sz="4400" spc="-5" dirty="0">
                <a:latin typeface="Arial"/>
                <a:cs typeface="Arial"/>
              </a:rPr>
              <a:t>a rate </a:t>
            </a:r>
            <a:r>
              <a:rPr sz="4400" dirty="0">
                <a:latin typeface="Arial"/>
                <a:cs typeface="Arial"/>
              </a:rPr>
              <a:t>of </a:t>
            </a:r>
            <a:r>
              <a:rPr sz="4400" spc="-5" dirty="0">
                <a:latin typeface="Arial"/>
                <a:cs typeface="Arial"/>
              </a:rPr>
              <a:t>8 </a:t>
            </a:r>
            <a:r>
              <a:rPr sz="4400" spc="-10" dirty="0">
                <a:latin typeface="Arial"/>
                <a:cs typeface="Arial"/>
              </a:rPr>
              <a:t>to </a:t>
            </a:r>
            <a:r>
              <a:rPr sz="4400" spc="-5" dirty="0">
                <a:latin typeface="Arial"/>
                <a:cs typeface="Arial"/>
              </a:rPr>
              <a:t>10 breaths per</a:t>
            </a:r>
            <a:r>
              <a:rPr sz="4400" spc="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min.</a:t>
            </a:r>
          </a:p>
        </p:txBody>
      </p:sp>
      <p:sp>
        <p:nvSpPr>
          <p:cNvPr id="5" name="object 5"/>
          <p:cNvSpPr/>
          <p:nvPr/>
        </p:nvSpPr>
        <p:spPr>
          <a:xfrm>
            <a:off x="9285731" y="228600"/>
            <a:ext cx="1517903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7331" y="1985771"/>
            <a:ext cx="5344667" cy="4872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8449" y="577977"/>
            <a:ext cx="9125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M</a:t>
            </a:r>
            <a:r>
              <a:rPr sz="3850" spc="-10" dirty="0"/>
              <a:t>ETHODS </a:t>
            </a:r>
            <a:r>
              <a:rPr sz="3850" spc="-5" dirty="0"/>
              <a:t>OF </a:t>
            </a:r>
            <a:r>
              <a:rPr sz="4800" spc="-10" dirty="0"/>
              <a:t>R</a:t>
            </a:r>
            <a:r>
              <a:rPr sz="3850" spc="-10" dirty="0"/>
              <a:t>ESCUE</a:t>
            </a:r>
            <a:r>
              <a:rPr sz="3850" spc="540" dirty="0"/>
              <a:t> </a:t>
            </a:r>
            <a:r>
              <a:rPr sz="4800" spc="-50" dirty="0"/>
              <a:t>B</a:t>
            </a:r>
            <a:r>
              <a:rPr sz="3850" spc="-50" dirty="0"/>
              <a:t>REATHS</a:t>
            </a:r>
            <a:endParaRPr sz="3850"/>
          </a:p>
        </p:txBody>
      </p:sp>
      <p:sp>
        <p:nvSpPr>
          <p:cNvPr id="5" name="object 5"/>
          <p:cNvSpPr txBox="1"/>
          <p:nvPr/>
        </p:nvSpPr>
        <p:spPr>
          <a:xfrm>
            <a:off x="313436" y="1992604"/>
            <a:ext cx="7108825" cy="6970498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315"/>
              </a:spcBef>
              <a:buClr>
                <a:srgbClr val="7ED13A"/>
              </a:buClr>
              <a:buSzPct val="70312"/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4400" spc="-5" dirty="0">
                <a:latin typeface="Arial"/>
                <a:cs typeface="Arial"/>
              </a:rPr>
              <a:t>Mouth-to-Mouth </a:t>
            </a:r>
            <a:r>
              <a:rPr sz="4400" dirty="0">
                <a:latin typeface="Arial"/>
                <a:cs typeface="Arial"/>
              </a:rPr>
              <a:t>Rescue</a:t>
            </a:r>
            <a:r>
              <a:rPr sz="4400" spc="-7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Breathing</a:t>
            </a:r>
            <a:endParaRPr sz="44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215"/>
              </a:spcBef>
              <a:buClr>
                <a:srgbClr val="7ED13A"/>
              </a:buClr>
              <a:buSzPct val="70312"/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4400" spc="-5" dirty="0">
                <a:latin typeface="Arial"/>
                <a:cs typeface="Arial"/>
              </a:rPr>
              <a:t>Mouth-to–Barrier </a:t>
            </a:r>
            <a:r>
              <a:rPr sz="4400" dirty="0">
                <a:latin typeface="Arial"/>
                <a:cs typeface="Arial"/>
              </a:rPr>
              <a:t>Device</a:t>
            </a:r>
            <a:r>
              <a:rPr sz="4400" spc="-6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Breathing</a:t>
            </a:r>
            <a:endParaRPr sz="4400" dirty="0">
              <a:latin typeface="Arial"/>
              <a:cs typeface="Arial"/>
            </a:endParaRPr>
          </a:p>
          <a:p>
            <a:pPr marL="527685" marR="75565" indent="-515620">
              <a:lnSpc>
                <a:spcPts val="3460"/>
              </a:lnSpc>
              <a:spcBef>
                <a:spcPts val="650"/>
              </a:spcBef>
              <a:buClr>
                <a:srgbClr val="7ED13A"/>
              </a:buClr>
              <a:buSzPct val="70312"/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4400" spc="-5" dirty="0">
                <a:latin typeface="Arial"/>
                <a:cs typeface="Arial"/>
              </a:rPr>
              <a:t>Mouth-to-Nose and Mouth-to-Stoma  </a:t>
            </a:r>
            <a:r>
              <a:rPr sz="4400" spc="-20" dirty="0">
                <a:latin typeface="Arial"/>
                <a:cs typeface="Arial"/>
              </a:rPr>
              <a:t>Ventilation</a:t>
            </a:r>
            <a:endParaRPr sz="44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0"/>
              </a:spcBef>
              <a:buClr>
                <a:srgbClr val="7ED13A"/>
              </a:buClr>
              <a:buSzPct val="70312"/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4400" spc="-20" dirty="0">
                <a:latin typeface="Arial"/>
                <a:cs typeface="Arial"/>
              </a:rPr>
              <a:t>Ventilation </a:t>
            </a:r>
            <a:r>
              <a:rPr sz="4400" dirty="0">
                <a:latin typeface="Arial"/>
                <a:cs typeface="Arial"/>
              </a:rPr>
              <a:t>With Bag </a:t>
            </a:r>
            <a:r>
              <a:rPr sz="4400" spc="-5" dirty="0">
                <a:latin typeface="Arial"/>
                <a:cs typeface="Arial"/>
              </a:rPr>
              <a:t>and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Mask</a:t>
            </a:r>
            <a:endParaRPr sz="44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215"/>
              </a:spcBef>
              <a:buClr>
                <a:srgbClr val="7ED13A"/>
              </a:buClr>
              <a:buSzPct val="70312"/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4400" spc="-20" dirty="0">
                <a:latin typeface="Arial"/>
                <a:cs typeface="Arial"/>
              </a:rPr>
              <a:t>Ventilation </a:t>
            </a:r>
            <a:r>
              <a:rPr sz="4400" dirty="0">
                <a:latin typeface="Arial"/>
                <a:cs typeface="Arial"/>
              </a:rPr>
              <a:t>With an Advanced</a:t>
            </a:r>
            <a:r>
              <a:rPr sz="4400" spc="-45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Airway</a:t>
            </a:r>
          </a:p>
        </p:txBody>
      </p:sp>
      <p:sp>
        <p:nvSpPr>
          <p:cNvPr id="6" name="object 6"/>
          <p:cNvSpPr/>
          <p:nvPr/>
        </p:nvSpPr>
        <p:spPr>
          <a:xfrm>
            <a:off x="10642092" y="0"/>
            <a:ext cx="1077468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134470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1791" y="452373"/>
            <a:ext cx="84137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75" dirty="0"/>
              <a:t>E</a:t>
            </a:r>
            <a:r>
              <a:rPr sz="4800" spc="-75" dirty="0"/>
              <a:t>ARLY</a:t>
            </a:r>
            <a:r>
              <a:rPr sz="4800" spc="345" dirty="0"/>
              <a:t> </a:t>
            </a:r>
            <a:r>
              <a:rPr sz="6000" spc="-30" dirty="0"/>
              <a:t>D</a:t>
            </a:r>
            <a:r>
              <a:rPr sz="4800" spc="-30" dirty="0"/>
              <a:t>EFIBRILLATION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488695" y="1728495"/>
            <a:ext cx="10247630" cy="6702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4400" b="1" spc="-5" dirty="0">
                <a:latin typeface="Arial"/>
                <a:cs typeface="Arial"/>
              </a:rPr>
              <a:t>AED – Automatic external</a:t>
            </a:r>
            <a:r>
              <a:rPr sz="4400" b="1" spc="-4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Defibrillator</a:t>
            </a:r>
            <a:endParaRPr sz="4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A </a:t>
            </a:r>
            <a:r>
              <a:rPr sz="4400" dirty="0">
                <a:latin typeface="Arial"/>
                <a:cs typeface="Arial"/>
              </a:rPr>
              <a:t>battery operated</a:t>
            </a:r>
            <a:r>
              <a:rPr sz="4400" spc="-15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device</a:t>
            </a:r>
            <a:endParaRPr sz="4400" dirty="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On </a:t>
            </a:r>
            <a:r>
              <a:rPr sz="4400" dirty="0">
                <a:latin typeface="Arial"/>
                <a:cs typeface="Arial"/>
              </a:rPr>
              <a:t>applying </a:t>
            </a:r>
            <a:r>
              <a:rPr sz="4400" spc="-5" dirty="0">
                <a:latin typeface="Arial"/>
                <a:cs typeface="Arial"/>
              </a:rPr>
              <a:t>to victim detects and </a:t>
            </a:r>
            <a:r>
              <a:rPr sz="4400" dirty="0">
                <a:latin typeface="Arial"/>
                <a:cs typeface="Arial"/>
              </a:rPr>
              <a:t>assesses cardiac rhythm </a:t>
            </a:r>
            <a:r>
              <a:rPr sz="4400" spc="-5" dirty="0">
                <a:latin typeface="Arial"/>
                <a:cs typeface="Arial"/>
              </a:rPr>
              <a:t>and  prompts the </a:t>
            </a:r>
            <a:r>
              <a:rPr sz="4400" dirty="0">
                <a:latin typeface="Arial"/>
                <a:cs typeface="Arial"/>
              </a:rPr>
              <a:t>user for further</a:t>
            </a:r>
            <a:r>
              <a:rPr sz="4400" spc="-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action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10" dirty="0">
                <a:latin typeface="Arial"/>
                <a:cs typeface="Arial"/>
              </a:rPr>
              <a:t>AED BOX </a:t>
            </a:r>
            <a:r>
              <a:rPr sz="4400" dirty="0">
                <a:latin typeface="Arial"/>
                <a:cs typeface="Arial"/>
              </a:rPr>
              <a:t>contains</a:t>
            </a:r>
            <a:r>
              <a:rPr sz="4400" spc="3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–</a:t>
            </a:r>
            <a:endParaRPr sz="4400" dirty="0">
              <a:latin typeface="Arial"/>
              <a:cs typeface="Arial"/>
            </a:endParaRPr>
          </a:p>
          <a:p>
            <a:pPr marL="386080">
              <a:lnSpc>
                <a:spcPct val="100000"/>
              </a:lnSpc>
              <a:spcBef>
                <a:spcPts val="600"/>
              </a:spcBef>
            </a:pPr>
            <a:r>
              <a:rPr sz="4400" spc="-10" dirty="0">
                <a:latin typeface="Arial"/>
                <a:cs typeface="Arial"/>
              </a:rPr>
              <a:t>AED </a:t>
            </a:r>
            <a:r>
              <a:rPr sz="4400" spc="-5" dirty="0">
                <a:latin typeface="Arial"/>
                <a:cs typeface="Arial"/>
              </a:rPr>
              <a:t>machine with </a:t>
            </a:r>
            <a:r>
              <a:rPr sz="4400" dirty="0">
                <a:latin typeface="Arial"/>
                <a:cs typeface="Arial"/>
              </a:rPr>
              <a:t>battery and</a:t>
            </a:r>
            <a:r>
              <a:rPr sz="4400" spc="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charger</a:t>
            </a:r>
          </a:p>
          <a:p>
            <a:pPr marL="405765" marR="2346325" indent="-6350">
              <a:lnSpc>
                <a:spcPts val="3960"/>
              </a:lnSpc>
              <a:spcBef>
                <a:spcPts val="235"/>
              </a:spcBef>
            </a:pPr>
            <a:r>
              <a:rPr sz="4400" spc="-60" dirty="0">
                <a:latin typeface="Arial"/>
                <a:cs typeface="Arial"/>
              </a:rPr>
              <a:t>Two </a:t>
            </a:r>
            <a:r>
              <a:rPr sz="4400" spc="-5" dirty="0">
                <a:latin typeface="Arial"/>
                <a:cs typeface="Arial"/>
              </a:rPr>
              <a:t>self </a:t>
            </a:r>
            <a:r>
              <a:rPr sz="4400" dirty="0">
                <a:latin typeface="Arial"/>
                <a:cs typeface="Arial"/>
              </a:rPr>
              <a:t>sticking </a:t>
            </a:r>
            <a:r>
              <a:rPr sz="4400" spc="-5" dirty="0">
                <a:latin typeface="Arial"/>
                <a:cs typeface="Arial"/>
              </a:rPr>
              <a:t>pads with </a:t>
            </a:r>
            <a:r>
              <a:rPr sz="4400" dirty="0">
                <a:latin typeface="Arial"/>
                <a:cs typeface="Arial"/>
              </a:rPr>
              <a:t>cables </a:t>
            </a:r>
            <a:r>
              <a:rPr sz="4400" spc="-5" dirty="0">
                <a:latin typeface="Arial"/>
                <a:cs typeface="Arial"/>
              </a:rPr>
              <a:t>&amp; </a:t>
            </a:r>
            <a:r>
              <a:rPr sz="4400" dirty="0">
                <a:latin typeface="Arial"/>
                <a:cs typeface="Arial"/>
              </a:rPr>
              <a:t>connectors  </a:t>
            </a:r>
            <a:r>
              <a:rPr sz="4400" spc="-5" dirty="0">
                <a:latin typeface="Arial"/>
                <a:cs typeface="Arial"/>
              </a:rPr>
              <a:t>one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razor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3897" y="6258255"/>
            <a:ext cx="714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26</a:t>
            </a:r>
            <a:r>
              <a:rPr sz="1200" spc="-5" dirty="0">
                <a:solidFill>
                  <a:srgbClr val="4E5B6E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Ja</a:t>
            </a:r>
            <a:r>
              <a:rPr sz="1200" spc="5" dirty="0">
                <a:solidFill>
                  <a:srgbClr val="4E5B6E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4E5B6E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34470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652399"/>
            <a:ext cx="44253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AED</a:t>
            </a:r>
            <a:r>
              <a:rPr sz="4400" spc="-75" dirty="0"/>
              <a:t> </a:t>
            </a:r>
            <a:r>
              <a:rPr sz="4400" spc="-15" dirty="0"/>
              <a:t>MACHINE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45363" y="1963093"/>
            <a:ext cx="5715000" cy="649152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7ED13A"/>
              </a:buClr>
              <a:buSzPct val="70312"/>
              <a:buFont typeface="Wingdings"/>
              <a:buChar char=""/>
              <a:tabLst>
                <a:tab pos="287020" algn="l"/>
              </a:tabLst>
            </a:pPr>
            <a:r>
              <a:rPr sz="4400" spc="-10" dirty="0">
                <a:latin typeface="Arial"/>
                <a:cs typeface="Arial"/>
              </a:rPr>
              <a:t>On/Off</a:t>
            </a:r>
            <a:r>
              <a:rPr sz="4400" spc="-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switch</a:t>
            </a: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70312"/>
              <a:buFont typeface="Wingdings"/>
              <a:buChar char="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Plug with flashing light near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it</a:t>
            </a:r>
            <a:endParaRPr sz="4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312"/>
              <a:buFont typeface="Wingdings"/>
              <a:buChar char="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Shock </a:t>
            </a:r>
            <a:r>
              <a:rPr sz="4400" dirty="0">
                <a:latin typeface="Arial"/>
                <a:cs typeface="Arial"/>
              </a:rPr>
              <a:t>delivery</a:t>
            </a:r>
            <a:r>
              <a:rPr sz="4400" spc="-6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button(orange)</a:t>
            </a:r>
            <a:endParaRPr sz="4400" dirty="0">
              <a:latin typeface="Arial"/>
              <a:cs typeface="Arial"/>
            </a:endParaRPr>
          </a:p>
          <a:p>
            <a:pPr marL="286385" marR="73025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312"/>
              <a:buFont typeface="Wingdings"/>
              <a:buChar char=""/>
              <a:tabLst>
                <a:tab pos="287020" algn="l"/>
                <a:tab pos="2024380" algn="l"/>
              </a:tabLst>
            </a:pPr>
            <a:r>
              <a:rPr sz="4400" dirty="0">
                <a:latin typeface="Arial"/>
                <a:cs typeface="Arial"/>
              </a:rPr>
              <a:t>Speaker	&amp; </a:t>
            </a:r>
            <a:r>
              <a:rPr sz="4400" spc="-5" dirty="0">
                <a:latin typeface="Arial"/>
                <a:cs typeface="Arial"/>
              </a:rPr>
              <a:t>volume </a:t>
            </a:r>
            <a:r>
              <a:rPr sz="4400" dirty="0">
                <a:latin typeface="Arial"/>
                <a:cs typeface="Arial"/>
              </a:rPr>
              <a:t>control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for  </a:t>
            </a:r>
            <a:r>
              <a:rPr sz="4400" dirty="0">
                <a:latin typeface="Arial"/>
                <a:cs typeface="Arial"/>
              </a:rPr>
              <a:t>voice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prompt</a:t>
            </a:r>
            <a:endParaRPr sz="4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312"/>
              <a:buFont typeface="Wingdings"/>
              <a:buChar char="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Battery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05243" y="573023"/>
            <a:ext cx="4913376" cy="5701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60620" y="1488439"/>
            <a:ext cx="196215" cy="71501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4E5B6E"/>
                </a:solidFill>
                <a:latin typeface="Arial"/>
                <a:cs typeface="Arial"/>
              </a:rPr>
              <a:t>26-Jan-18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50673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7999" y="0"/>
                </a:lnTo>
              </a:path>
            </a:pathLst>
          </a:custGeom>
          <a:ln w="38100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078309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7997" y="0"/>
                </a:lnTo>
              </a:path>
            </a:pathLst>
          </a:custGeom>
          <a:ln w="34747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113055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7997" y="0"/>
                </a:lnTo>
              </a:path>
            </a:pathLst>
          </a:custGeom>
          <a:ln w="11583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858000" cy="407034"/>
          </a:xfrm>
          <a:custGeom>
            <a:avLst/>
            <a:gdLst/>
            <a:ahLst/>
            <a:cxnLst/>
            <a:rect l="l" t="t" r="r" b="b"/>
            <a:pathLst>
              <a:path w="6858000" h="407034">
                <a:moveTo>
                  <a:pt x="6858000" y="406907"/>
                </a:moveTo>
                <a:lnTo>
                  <a:pt x="6858000" y="0"/>
                </a:lnTo>
                <a:lnTo>
                  <a:pt x="0" y="0"/>
                </a:lnTo>
                <a:lnTo>
                  <a:pt x="0" y="406908"/>
                </a:lnTo>
                <a:lnTo>
                  <a:pt x="6858000" y="406907"/>
                </a:lnTo>
                <a:close/>
              </a:path>
            </a:pathLst>
          </a:custGeom>
          <a:solidFill>
            <a:srgbClr val="C0E4AE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480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7999" y="0"/>
                </a:lnTo>
              </a:path>
            </a:pathLst>
          </a:custGeom>
          <a:ln w="9144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585216"/>
            <a:ext cx="548640" cy="731520"/>
          </a:xfrm>
          <a:custGeom>
            <a:avLst/>
            <a:gdLst/>
            <a:ahLst/>
            <a:cxnLst/>
            <a:rect l="l" t="t" r="r" b="b"/>
            <a:pathLst>
              <a:path w="548639" h="731519">
                <a:moveTo>
                  <a:pt x="0" y="365759"/>
                </a:moveTo>
                <a:lnTo>
                  <a:pt x="2974" y="419821"/>
                </a:lnTo>
                <a:lnTo>
                  <a:pt x="11614" y="471415"/>
                </a:lnTo>
                <a:lnTo>
                  <a:pt x="25496" y="519978"/>
                </a:lnTo>
                <a:lnTo>
                  <a:pt x="44195" y="564943"/>
                </a:lnTo>
                <a:lnTo>
                  <a:pt x="67287" y="605747"/>
                </a:lnTo>
                <a:lnTo>
                  <a:pt x="94347" y="641823"/>
                </a:lnTo>
                <a:lnTo>
                  <a:pt x="124951" y="672607"/>
                </a:lnTo>
                <a:lnTo>
                  <a:pt x="158675" y="697533"/>
                </a:lnTo>
                <a:lnTo>
                  <a:pt x="195094" y="716038"/>
                </a:lnTo>
                <a:lnTo>
                  <a:pt x="233784" y="727555"/>
                </a:lnTo>
                <a:lnTo>
                  <a:pt x="274320" y="731519"/>
                </a:lnTo>
                <a:lnTo>
                  <a:pt x="314855" y="727555"/>
                </a:lnTo>
                <a:lnTo>
                  <a:pt x="353545" y="716038"/>
                </a:lnTo>
                <a:lnTo>
                  <a:pt x="389964" y="697533"/>
                </a:lnTo>
                <a:lnTo>
                  <a:pt x="423688" y="672607"/>
                </a:lnTo>
                <a:lnTo>
                  <a:pt x="454292" y="641823"/>
                </a:lnTo>
                <a:lnTo>
                  <a:pt x="481352" y="605747"/>
                </a:lnTo>
                <a:lnTo>
                  <a:pt x="504444" y="564943"/>
                </a:lnTo>
                <a:lnTo>
                  <a:pt x="523143" y="519978"/>
                </a:lnTo>
                <a:lnTo>
                  <a:pt x="537025" y="471415"/>
                </a:lnTo>
                <a:lnTo>
                  <a:pt x="545665" y="419821"/>
                </a:lnTo>
                <a:lnTo>
                  <a:pt x="548640" y="365759"/>
                </a:lnTo>
                <a:lnTo>
                  <a:pt x="545665" y="311698"/>
                </a:lnTo>
                <a:lnTo>
                  <a:pt x="537025" y="260104"/>
                </a:lnTo>
                <a:lnTo>
                  <a:pt x="523143" y="211541"/>
                </a:lnTo>
                <a:lnTo>
                  <a:pt x="504444" y="166576"/>
                </a:lnTo>
                <a:lnTo>
                  <a:pt x="481352" y="125772"/>
                </a:lnTo>
                <a:lnTo>
                  <a:pt x="454292" y="89696"/>
                </a:lnTo>
                <a:lnTo>
                  <a:pt x="423688" y="58912"/>
                </a:lnTo>
                <a:lnTo>
                  <a:pt x="389964" y="33986"/>
                </a:lnTo>
                <a:lnTo>
                  <a:pt x="353545" y="15481"/>
                </a:lnTo>
                <a:lnTo>
                  <a:pt x="314855" y="3964"/>
                </a:lnTo>
                <a:lnTo>
                  <a:pt x="274319" y="0"/>
                </a:lnTo>
                <a:lnTo>
                  <a:pt x="233784" y="3964"/>
                </a:lnTo>
                <a:lnTo>
                  <a:pt x="195094" y="15481"/>
                </a:lnTo>
                <a:lnTo>
                  <a:pt x="158675" y="33986"/>
                </a:lnTo>
                <a:lnTo>
                  <a:pt x="124951" y="58912"/>
                </a:lnTo>
                <a:lnTo>
                  <a:pt x="94347" y="89696"/>
                </a:lnTo>
                <a:lnTo>
                  <a:pt x="67287" y="125772"/>
                </a:lnTo>
                <a:lnTo>
                  <a:pt x="44195" y="166576"/>
                </a:lnTo>
                <a:lnTo>
                  <a:pt x="25496" y="211541"/>
                </a:lnTo>
                <a:lnTo>
                  <a:pt x="11614" y="260104"/>
                </a:lnTo>
                <a:lnTo>
                  <a:pt x="2974" y="311698"/>
                </a:lnTo>
                <a:lnTo>
                  <a:pt x="0" y="365759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513332" cy="1392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01139" y="648420"/>
            <a:ext cx="459803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4E5B6E"/>
                </a:solidFill>
                <a:latin typeface="Arial"/>
                <a:cs typeface="Arial"/>
              </a:rPr>
              <a:t>26-Jan-18</a:t>
            </a:r>
            <a:endParaRPr sz="1200">
              <a:latin typeface="Arial"/>
              <a:cs typeface="Arial"/>
            </a:endParaRPr>
          </a:p>
          <a:p>
            <a:pPr marL="4398645">
              <a:lnSpc>
                <a:spcPts val="1400"/>
              </a:lnSpc>
              <a:spcBef>
                <a:spcPts val="3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737604"/>
            <a:ext cx="6510528" cy="5454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983" y="414527"/>
            <a:ext cx="6274308" cy="6102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0595" y="182880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3897" y="6258255"/>
            <a:ext cx="714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26</a:t>
            </a:r>
            <a:r>
              <a:rPr sz="1200" spc="-5" dirty="0">
                <a:solidFill>
                  <a:srgbClr val="4E5B6E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Ja</a:t>
            </a:r>
            <a:r>
              <a:rPr sz="1200" spc="5" dirty="0">
                <a:solidFill>
                  <a:srgbClr val="4E5B6E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4E5B6E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9594" y="652399"/>
            <a:ext cx="39566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</a:t>
            </a:r>
            <a:r>
              <a:rPr sz="3500" spc="10" dirty="0"/>
              <a:t>NT</a:t>
            </a:r>
            <a:r>
              <a:rPr sz="3500" spc="-50" dirty="0"/>
              <a:t>R</a:t>
            </a:r>
            <a:r>
              <a:rPr sz="3500" spc="10" dirty="0"/>
              <a:t>ODUCTION</a:t>
            </a:r>
            <a:endParaRPr sz="3500" dirty="0"/>
          </a:p>
        </p:txBody>
      </p:sp>
      <p:sp>
        <p:nvSpPr>
          <p:cNvPr id="5" name="object 5"/>
          <p:cNvSpPr txBox="1"/>
          <p:nvPr/>
        </p:nvSpPr>
        <p:spPr>
          <a:xfrm>
            <a:off x="11172063" y="5887135"/>
            <a:ext cx="1504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24329"/>
            <a:ext cx="9448165" cy="63216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737870" indent="-274320">
              <a:lnSpc>
                <a:spcPct val="100000"/>
              </a:lnSpc>
              <a:spcBef>
                <a:spcPts val="95"/>
              </a:spcBef>
              <a:buClr>
                <a:srgbClr val="7ED13A"/>
              </a:buClr>
              <a:buSzPct val="69642"/>
              <a:buFont typeface="Wingdings"/>
              <a:buChar char=""/>
              <a:tabLst>
                <a:tab pos="287020" algn="l"/>
              </a:tabLst>
            </a:pPr>
            <a:r>
              <a:rPr sz="4000" dirty="0">
                <a:latin typeface="Arial"/>
                <a:cs typeface="Arial"/>
              </a:rPr>
              <a:t>According </a:t>
            </a:r>
            <a:r>
              <a:rPr sz="4000" spc="-5" dirty="0">
                <a:latin typeface="Arial"/>
                <a:cs typeface="Arial"/>
              </a:rPr>
              <a:t>to </a:t>
            </a:r>
            <a:r>
              <a:rPr sz="4000" dirty="0">
                <a:latin typeface="Arial"/>
                <a:cs typeface="Arial"/>
              </a:rPr>
              <a:t>recent statistics sudden cardiac arrest </a:t>
            </a:r>
            <a:r>
              <a:rPr sz="4000" spc="-5" dirty="0">
                <a:latin typeface="Arial"/>
                <a:cs typeface="Arial"/>
              </a:rPr>
              <a:t>is  </a:t>
            </a:r>
            <a:r>
              <a:rPr sz="4000" dirty="0">
                <a:latin typeface="Arial"/>
                <a:cs typeface="Arial"/>
              </a:rPr>
              <a:t>rapidly becoming </a:t>
            </a:r>
            <a:r>
              <a:rPr sz="4000" spc="-5" dirty="0">
                <a:latin typeface="Arial"/>
                <a:cs typeface="Arial"/>
              </a:rPr>
              <a:t>the </a:t>
            </a:r>
            <a:r>
              <a:rPr sz="4000" dirty="0">
                <a:latin typeface="Arial"/>
                <a:cs typeface="Arial"/>
              </a:rPr>
              <a:t>leading cause </a:t>
            </a:r>
            <a:r>
              <a:rPr sz="4000" spc="-5" dirty="0">
                <a:latin typeface="Arial"/>
                <a:cs typeface="Arial"/>
              </a:rPr>
              <a:t>of</a:t>
            </a:r>
            <a:r>
              <a:rPr sz="4000" spc="3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death.</a:t>
            </a: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69642"/>
              <a:buFont typeface="Wingdings"/>
              <a:buChar char=""/>
              <a:tabLst>
                <a:tab pos="385445" algn="l"/>
                <a:tab pos="386080" algn="l"/>
              </a:tabLst>
            </a:pPr>
            <a:r>
              <a:rPr sz="4000" dirty="0"/>
              <a:t>	</a:t>
            </a:r>
            <a:r>
              <a:rPr sz="4000" dirty="0">
                <a:latin typeface="Arial"/>
                <a:cs typeface="Arial"/>
              </a:rPr>
              <a:t>Once </a:t>
            </a:r>
            <a:r>
              <a:rPr sz="4000" spc="-5" dirty="0">
                <a:latin typeface="Arial"/>
                <a:cs typeface="Arial"/>
              </a:rPr>
              <a:t>the </a:t>
            </a:r>
            <a:r>
              <a:rPr sz="4000" dirty="0">
                <a:latin typeface="Arial"/>
                <a:cs typeface="Arial"/>
              </a:rPr>
              <a:t>heart ceases </a:t>
            </a:r>
            <a:r>
              <a:rPr sz="4000" spc="-5" dirty="0">
                <a:latin typeface="Arial"/>
                <a:cs typeface="Arial"/>
              </a:rPr>
              <a:t>to </a:t>
            </a:r>
            <a:r>
              <a:rPr sz="4000" dirty="0">
                <a:latin typeface="Arial"/>
                <a:cs typeface="Arial"/>
              </a:rPr>
              <a:t>function, </a:t>
            </a:r>
            <a:r>
              <a:rPr sz="4000" spc="-5" dirty="0">
                <a:latin typeface="Arial"/>
                <a:cs typeface="Arial"/>
              </a:rPr>
              <a:t>a </a:t>
            </a:r>
            <a:r>
              <a:rPr sz="4000" dirty="0">
                <a:latin typeface="Arial"/>
                <a:cs typeface="Arial"/>
              </a:rPr>
              <a:t>healthy </a:t>
            </a:r>
            <a:r>
              <a:rPr sz="4000" spc="-5" dirty="0">
                <a:latin typeface="Arial"/>
                <a:cs typeface="Arial"/>
              </a:rPr>
              <a:t>human </a:t>
            </a:r>
            <a:r>
              <a:rPr sz="4000" dirty="0">
                <a:latin typeface="Arial"/>
                <a:cs typeface="Arial"/>
              </a:rPr>
              <a:t>brain  </a:t>
            </a:r>
            <a:r>
              <a:rPr sz="4000" spc="-5" dirty="0">
                <a:latin typeface="Arial"/>
                <a:cs typeface="Arial"/>
              </a:rPr>
              <a:t>may </a:t>
            </a:r>
            <a:r>
              <a:rPr sz="4000" dirty="0">
                <a:latin typeface="Arial"/>
                <a:cs typeface="Arial"/>
              </a:rPr>
              <a:t>survive without oxygen for up </a:t>
            </a:r>
            <a:r>
              <a:rPr sz="4000" spc="-5" dirty="0">
                <a:latin typeface="Arial"/>
                <a:cs typeface="Arial"/>
              </a:rPr>
              <a:t>to 4 minutes </a:t>
            </a:r>
            <a:r>
              <a:rPr sz="4000" dirty="0">
                <a:latin typeface="Arial"/>
                <a:cs typeface="Arial"/>
              </a:rPr>
              <a:t>without  </a:t>
            </a:r>
            <a:r>
              <a:rPr sz="4000" spc="-5" dirty="0">
                <a:latin typeface="Arial"/>
                <a:cs typeface="Arial"/>
              </a:rPr>
              <a:t>suffering </a:t>
            </a:r>
            <a:r>
              <a:rPr sz="4000" dirty="0">
                <a:latin typeface="Arial"/>
                <a:cs typeface="Arial"/>
              </a:rPr>
              <a:t>any permanent</a:t>
            </a:r>
            <a:r>
              <a:rPr sz="4000" spc="2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damage.</a:t>
            </a:r>
          </a:p>
          <a:p>
            <a:pPr marL="286385" marR="372745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"/>
              <a:tabLst>
                <a:tab pos="385445" algn="l"/>
                <a:tab pos="386080" algn="l"/>
              </a:tabLst>
            </a:pPr>
            <a:r>
              <a:rPr sz="4000" dirty="0"/>
              <a:t>	</a:t>
            </a:r>
            <a:r>
              <a:rPr sz="4000" spc="-15" dirty="0">
                <a:latin typeface="Arial"/>
                <a:cs typeface="Arial"/>
              </a:rPr>
              <a:t>Unfortunately, </a:t>
            </a:r>
            <a:r>
              <a:rPr sz="4000" spc="-5" dirty="0">
                <a:latin typeface="Arial"/>
                <a:cs typeface="Arial"/>
              </a:rPr>
              <a:t>a </a:t>
            </a:r>
            <a:r>
              <a:rPr sz="4000" dirty="0">
                <a:latin typeface="Arial"/>
                <a:cs typeface="Arial"/>
              </a:rPr>
              <a:t>typical </a:t>
            </a:r>
            <a:r>
              <a:rPr sz="4000" spc="-5" dirty="0">
                <a:latin typeface="Arial"/>
                <a:cs typeface="Arial"/>
              </a:rPr>
              <a:t>EMS </a:t>
            </a:r>
            <a:r>
              <a:rPr sz="4000" dirty="0">
                <a:latin typeface="Arial"/>
                <a:cs typeface="Arial"/>
              </a:rPr>
              <a:t>response </a:t>
            </a:r>
            <a:r>
              <a:rPr sz="4000" spc="-5" dirty="0">
                <a:latin typeface="Arial"/>
                <a:cs typeface="Arial"/>
              </a:rPr>
              <a:t>may </a:t>
            </a:r>
            <a:r>
              <a:rPr sz="4000" dirty="0">
                <a:latin typeface="Arial"/>
                <a:cs typeface="Arial"/>
              </a:rPr>
              <a:t>take </a:t>
            </a:r>
            <a:r>
              <a:rPr sz="4000" spc="-5" dirty="0">
                <a:latin typeface="Arial"/>
                <a:cs typeface="Arial"/>
              </a:rPr>
              <a:t>6, 8 or  </a:t>
            </a:r>
            <a:r>
              <a:rPr sz="4000" dirty="0">
                <a:latin typeface="Arial"/>
                <a:cs typeface="Arial"/>
              </a:rPr>
              <a:t>even </a:t>
            </a:r>
            <a:r>
              <a:rPr sz="4000" spc="-5" dirty="0">
                <a:latin typeface="Arial"/>
                <a:cs typeface="Arial"/>
              </a:rPr>
              <a:t>10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minutes.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50673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7999" y="0"/>
                </a:lnTo>
              </a:path>
            </a:pathLst>
          </a:custGeom>
          <a:ln w="38100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078309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7997" y="0"/>
                </a:lnTo>
              </a:path>
            </a:pathLst>
          </a:custGeom>
          <a:ln w="34747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113055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7997" y="0"/>
                </a:lnTo>
              </a:path>
            </a:pathLst>
          </a:custGeom>
          <a:ln w="11583">
            <a:solidFill>
              <a:srgbClr val="C0E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858000" cy="407034"/>
          </a:xfrm>
          <a:custGeom>
            <a:avLst/>
            <a:gdLst/>
            <a:ahLst/>
            <a:cxnLst/>
            <a:rect l="l" t="t" r="r" b="b"/>
            <a:pathLst>
              <a:path w="6858000" h="407034">
                <a:moveTo>
                  <a:pt x="6858000" y="406907"/>
                </a:moveTo>
                <a:lnTo>
                  <a:pt x="6858000" y="0"/>
                </a:lnTo>
                <a:lnTo>
                  <a:pt x="0" y="0"/>
                </a:lnTo>
                <a:lnTo>
                  <a:pt x="0" y="406908"/>
                </a:lnTo>
                <a:lnTo>
                  <a:pt x="6858000" y="406907"/>
                </a:lnTo>
                <a:close/>
              </a:path>
            </a:pathLst>
          </a:custGeom>
          <a:solidFill>
            <a:srgbClr val="C0E4AE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480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7999" y="0"/>
                </a:lnTo>
              </a:path>
            </a:pathLst>
          </a:custGeom>
          <a:ln w="9144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585216"/>
            <a:ext cx="548640" cy="731520"/>
          </a:xfrm>
          <a:custGeom>
            <a:avLst/>
            <a:gdLst/>
            <a:ahLst/>
            <a:cxnLst/>
            <a:rect l="l" t="t" r="r" b="b"/>
            <a:pathLst>
              <a:path w="548639" h="731519">
                <a:moveTo>
                  <a:pt x="0" y="365759"/>
                </a:moveTo>
                <a:lnTo>
                  <a:pt x="2974" y="419821"/>
                </a:lnTo>
                <a:lnTo>
                  <a:pt x="11614" y="471415"/>
                </a:lnTo>
                <a:lnTo>
                  <a:pt x="25496" y="519978"/>
                </a:lnTo>
                <a:lnTo>
                  <a:pt x="44195" y="564943"/>
                </a:lnTo>
                <a:lnTo>
                  <a:pt x="67287" y="605747"/>
                </a:lnTo>
                <a:lnTo>
                  <a:pt x="94347" y="641823"/>
                </a:lnTo>
                <a:lnTo>
                  <a:pt x="124951" y="672607"/>
                </a:lnTo>
                <a:lnTo>
                  <a:pt x="158675" y="697533"/>
                </a:lnTo>
                <a:lnTo>
                  <a:pt x="195094" y="716038"/>
                </a:lnTo>
                <a:lnTo>
                  <a:pt x="233784" y="727555"/>
                </a:lnTo>
                <a:lnTo>
                  <a:pt x="274320" y="731519"/>
                </a:lnTo>
                <a:lnTo>
                  <a:pt x="314855" y="727555"/>
                </a:lnTo>
                <a:lnTo>
                  <a:pt x="353545" y="716038"/>
                </a:lnTo>
                <a:lnTo>
                  <a:pt x="389964" y="697533"/>
                </a:lnTo>
                <a:lnTo>
                  <a:pt x="423688" y="672607"/>
                </a:lnTo>
                <a:lnTo>
                  <a:pt x="454292" y="641823"/>
                </a:lnTo>
                <a:lnTo>
                  <a:pt x="481352" y="605747"/>
                </a:lnTo>
                <a:lnTo>
                  <a:pt x="504444" y="564943"/>
                </a:lnTo>
                <a:lnTo>
                  <a:pt x="523143" y="519978"/>
                </a:lnTo>
                <a:lnTo>
                  <a:pt x="537025" y="471415"/>
                </a:lnTo>
                <a:lnTo>
                  <a:pt x="545665" y="419821"/>
                </a:lnTo>
                <a:lnTo>
                  <a:pt x="548640" y="365759"/>
                </a:lnTo>
                <a:lnTo>
                  <a:pt x="545665" y="311698"/>
                </a:lnTo>
                <a:lnTo>
                  <a:pt x="537025" y="260104"/>
                </a:lnTo>
                <a:lnTo>
                  <a:pt x="523143" y="211541"/>
                </a:lnTo>
                <a:lnTo>
                  <a:pt x="504444" y="166576"/>
                </a:lnTo>
                <a:lnTo>
                  <a:pt x="481352" y="125772"/>
                </a:lnTo>
                <a:lnTo>
                  <a:pt x="454292" y="89696"/>
                </a:lnTo>
                <a:lnTo>
                  <a:pt x="423688" y="58912"/>
                </a:lnTo>
                <a:lnTo>
                  <a:pt x="389964" y="33986"/>
                </a:lnTo>
                <a:lnTo>
                  <a:pt x="353545" y="15481"/>
                </a:lnTo>
                <a:lnTo>
                  <a:pt x="314855" y="3964"/>
                </a:lnTo>
                <a:lnTo>
                  <a:pt x="274319" y="0"/>
                </a:lnTo>
                <a:lnTo>
                  <a:pt x="233784" y="3964"/>
                </a:lnTo>
                <a:lnTo>
                  <a:pt x="195094" y="15481"/>
                </a:lnTo>
                <a:lnTo>
                  <a:pt x="158675" y="33986"/>
                </a:lnTo>
                <a:lnTo>
                  <a:pt x="124951" y="58912"/>
                </a:lnTo>
                <a:lnTo>
                  <a:pt x="94347" y="89696"/>
                </a:lnTo>
                <a:lnTo>
                  <a:pt x="67287" y="125772"/>
                </a:lnTo>
                <a:lnTo>
                  <a:pt x="44195" y="166576"/>
                </a:lnTo>
                <a:lnTo>
                  <a:pt x="25496" y="211541"/>
                </a:lnTo>
                <a:lnTo>
                  <a:pt x="11614" y="260104"/>
                </a:lnTo>
                <a:lnTo>
                  <a:pt x="2974" y="311698"/>
                </a:lnTo>
                <a:lnTo>
                  <a:pt x="0" y="365759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513332" cy="1392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3043" y="7304531"/>
            <a:ext cx="3302508" cy="4338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8092" y="3537204"/>
            <a:ext cx="4642103" cy="3861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8999" y="1"/>
            <a:ext cx="3428999" cy="35493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1595" y="156971"/>
            <a:ext cx="2142744" cy="3174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72212"/>
            <a:ext cx="2112645" cy="3144520"/>
          </a:xfrm>
          <a:custGeom>
            <a:avLst/>
            <a:gdLst/>
            <a:ahLst/>
            <a:cxnLst/>
            <a:rect l="l" t="t" r="r" b="b"/>
            <a:pathLst>
              <a:path w="2112645" h="3144520">
                <a:moveTo>
                  <a:pt x="0" y="181483"/>
                </a:moveTo>
                <a:lnTo>
                  <a:pt x="0" y="2962529"/>
                </a:lnTo>
                <a:lnTo>
                  <a:pt x="6484" y="3010764"/>
                </a:lnTo>
                <a:lnTo>
                  <a:pt x="24783" y="3054114"/>
                </a:lnTo>
                <a:lnTo>
                  <a:pt x="53165" y="3090846"/>
                </a:lnTo>
                <a:lnTo>
                  <a:pt x="89897" y="3119228"/>
                </a:lnTo>
                <a:lnTo>
                  <a:pt x="133247" y="3137527"/>
                </a:lnTo>
                <a:lnTo>
                  <a:pt x="181483" y="3144012"/>
                </a:lnTo>
                <a:lnTo>
                  <a:pt x="1930781" y="3144012"/>
                </a:lnTo>
                <a:lnTo>
                  <a:pt x="1979016" y="3137527"/>
                </a:lnTo>
                <a:lnTo>
                  <a:pt x="2022366" y="3119228"/>
                </a:lnTo>
                <a:lnTo>
                  <a:pt x="2059098" y="3090846"/>
                </a:lnTo>
                <a:lnTo>
                  <a:pt x="2087480" y="3054114"/>
                </a:lnTo>
                <a:lnTo>
                  <a:pt x="2105779" y="3010764"/>
                </a:lnTo>
                <a:lnTo>
                  <a:pt x="2112264" y="2962529"/>
                </a:lnTo>
                <a:lnTo>
                  <a:pt x="2112264" y="181483"/>
                </a:lnTo>
                <a:lnTo>
                  <a:pt x="2105779" y="133247"/>
                </a:lnTo>
                <a:lnTo>
                  <a:pt x="2087480" y="89897"/>
                </a:lnTo>
                <a:lnTo>
                  <a:pt x="2059098" y="53165"/>
                </a:lnTo>
                <a:lnTo>
                  <a:pt x="2022366" y="24783"/>
                </a:lnTo>
                <a:lnTo>
                  <a:pt x="1979016" y="6484"/>
                </a:lnTo>
                <a:lnTo>
                  <a:pt x="1930781" y="0"/>
                </a:lnTo>
                <a:lnTo>
                  <a:pt x="181482" y="0"/>
                </a:lnTo>
                <a:lnTo>
                  <a:pt x="133247" y="6484"/>
                </a:lnTo>
                <a:lnTo>
                  <a:pt x="89897" y="24783"/>
                </a:lnTo>
                <a:lnTo>
                  <a:pt x="53165" y="53165"/>
                </a:lnTo>
                <a:lnTo>
                  <a:pt x="24783" y="89897"/>
                </a:lnTo>
                <a:lnTo>
                  <a:pt x="6484" y="133247"/>
                </a:lnTo>
                <a:lnTo>
                  <a:pt x="0" y="181483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72212"/>
            <a:ext cx="2112264" cy="3144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88439" y="621283"/>
            <a:ext cx="715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E5B6E"/>
                </a:solidFill>
                <a:latin typeface="Arial"/>
                <a:cs typeface="Arial"/>
              </a:rPr>
              <a:t>26-Jan-18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87135" y="834008"/>
            <a:ext cx="224790" cy="223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4971" y="3428999"/>
            <a:ext cx="4762500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301" y="340614"/>
            <a:ext cx="10852150" cy="995400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7ED13A"/>
              </a:buClr>
              <a:buSzPct val="70000"/>
              <a:buFont typeface="Wingdings"/>
              <a:buChar char=""/>
              <a:tabLst>
                <a:tab pos="287020" algn="l"/>
                <a:tab pos="5049520" algn="l"/>
              </a:tabLst>
            </a:pPr>
            <a:r>
              <a:rPr sz="4400" dirty="0">
                <a:latin typeface="Arial"/>
                <a:cs typeface="Arial"/>
              </a:rPr>
              <a:t>Give </a:t>
            </a:r>
            <a:r>
              <a:rPr sz="4400" spc="-10" dirty="0">
                <a:latin typeface="Arial"/>
                <a:cs typeface="Arial"/>
              </a:rPr>
              <a:t>ONE </a:t>
            </a:r>
            <a:r>
              <a:rPr sz="4400" dirty="0">
                <a:latin typeface="Arial"/>
                <a:cs typeface="Arial"/>
              </a:rPr>
              <a:t>shock</a:t>
            </a:r>
            <a:r>
              <a:rPr sz="4400" spc="2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each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time	AED </a:t>
            </a:r>
            <a:r>
              <a:rPr sz="4400" spc="-5" dirty="0">
                <a:latin typeface="Arial"/>
                <a:cs typeface="Arial"/>
              </a:rPr>
              <a:t>advises</a:t>
            </a:r>
            <a:r>
              <a:rPr sz="4400" spc="-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“SHOCK”</a:t>
            </a:r>
          </a:p>
          <a:p>
            <a:pPr marL="286385" marR="846455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Resume </a:t>
            </a:r>
            <a:r>
              <a:rPr sz="4400" dirty="0">
                <a:latin typeface="Arial"/>
                <a:cs typeface="Arial"/>
              </a:rPr>
              <a:t>CPR immediately- </a:t>
            </a:r>
            <a:r>
              <a:rPr sz="4400" spc="-5" dirty="0">
                <a:latin typeface="Arial"/>
                <a:cs typeface="Arial"/>
              </a:rPr>
              <a:t>5 </a:t>
            </a:r>
            <a:r>
              <a:rPr sz="4400" dirty="0">
                <a:latin typeface="Arial"/>
                <a:cs typeface="Arial"/>
              </a:rPr>
              <a:t>cycles ( </a:t>
            </a:r>
            <a:r>
              <a:rPr sz="4400" spc="-5" dirty="0">
                <a:latin typeface="Arial"/>
                <a:cs typeface="Arial"/>
              </a:rPr>
              <a:t>2 </a:t>
            </a:r>
            <a:r>
              <a:rPr sz="4400" dirty="0">
                <a:latin typeface="Arial"/>
                <a:cs typeface="Arial"/>
              </a:rPr>
              <a:t>min ) </a:t>
            </a:r>
            <a:r>
              <a:rPr sz="4400" spc="-5" dirty="0">
                <a:latin typeface="Arial"/>
                <a:cs typeface="Arial"/>
              </a:rPr>
              <a:t>starting</a:t>
            </a:r>
            <a:r>
              <a:rPr sz="4400" spc="-8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with  chest compressions</a:t>
            </a:r>
            <a:endParaRPr sz="4400" dirty="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000"/>
              <a:buFont typeface="Wingdings"/>
              <a:buChar char=""/>
              <a:tabLst>
                <a:tab pos="287020" algn="l"/>
                <a:tab pos="1684020" algn="l"/>
                <a:tab pos="9549765" algn="l"/>
              </a:tabLst>
            </a:pPr>
            <a:r>
              <a:rPr sz="4400" spc="-5" dirty="0">
                <a:latin typeface="Arial"/>
                <a:cs typeface="Arial"/>
              </a:rPr>
              <a:t>After 2 minutes, </a:t>
            </a:r>
            <a:r>
              <a:rPr sz="4400" dirty="0">
                <a:latin typeface="Arial"/>
                <a:cs typeface="Arial"/>
              </a:rPr>
              <a:t>AED will </a:t>
            </a:r>
            <a:r>
              <a:rPr sz="4400" spc="-5" dirty="0">
                <a:latin typeface="Arial"/>
                <a:cs typeface="Arial"/>
              </a:rPr>
              <a:t>automatically</a:t>
            </a:r>
            <a:r>
              <a:rPr sz="4400" spc="-13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start</a:t>
            </a:r>
            <a:r>
              <a:rPr sz="4400" spc="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analyzing	</a:t>
            </a:r>
            <a:r>
              <a:rPr sz="4400" spc="-5" dirty="0">
                <a:latin typeface="Arial"/>
                <a:cs typeface="Arial"/>
              </a:rPr>
              <a:t>again</a:t>
            </a:r>
            <a:r>
              <a:rPr sz="4400" spc="-10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&amp;  prompt	</a:t>
            </a:r>
            <a:r>
              <a:rPr sz="4400" spc="-5" dirty="0">
                <a:latin typeface="Arial"/>
                <a:cs typeface="Arial"/>
              </a:rPr>
              <a:t>accordingly</a:t>
            </a:r>
            <a:endParaRPr sz="4400" dirty="0">
              <a:latin typeface="Arial"/>
              <a:cs typeface="Arial"/>
            </a:endParaRPr>
          </a:p>
          <a:p>
            <a:pPr marL="286385" marR="311785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4400" b="1" dirty="0">
                <a:latin typeface="Arial"/>
                <a:cs typeface="Arial"/>
              </a:rPr>
              <a:t>Non-shockable </a:t>
            </a:r>
            <a:r>
              <a:rPr sz="4400" b="1" spc="-5" dirty="0">
                <a:latin typeface="Arial"/>
                <a:cs typeface="Arial"/>
              </a:rPr>
              <a:t>rhythm- </a:t>
            </a:r>
            <a:r>
              <a:rPr sz="4400" dirty="0">
                <a:latin typeface="Arial"/>
                <a:cs typeface="Arial"/>
              </a:rPr>
              <a:t>AED </a:t>
            </a:r>
            <a:r>
              <a:rPr sz="4400" spc="-10" dirty="0">
                <a:latin typeface="Arial"/>
                <a:cs typeface="Arial"/>
              </a:rPr>
              <a:t>prompts </a:t>
            </a:r>
            <a:r>
              <a:rPr sz="4400" dirty="0">
                <a:latin typeface="Arial"/>
                <a:cs typeface="Arial"/>
              </a:rPr>
              <a:t>to check for “signs </a:t>
            </a:r>
            <a:r>
              <a:rPr sz="4400" spc="-5" dirty="0">
                <a:latin typeface="Arial"/>
                <a:cs typeface="Arial"/>
              </a:rPr>
              <a:t>of  </a:t>
            </a:r>
            <a:r>
              <a:rPr sz="4400" dirty="0">
                <a:latin typeface="Arial"/>
                <a:cs typeface="Arial"/>
              </a:rPr>
              <a:t>circulation” - </a:t>
            </a:r>
            <a:r>
              <a:rPr sz="4400" spc="-5" dirty="0">
                <a:latin typeface="Arial"/>
                <a:cs typeface="Arial"/>
              </a:rPr>
              <a:t>Check Pulse </a:t>
            </a:r>
            <a:r>
              <a:rPr sz="4400" dirty="0">
                <a:latin typeface="Arial"/>
                <a:cs typeface="Arial"/>
              </a:rPr>
              <a:t>(&lt;</a:t>
            </a:r>
            <a:r>
              <a:rPr sz="4400" spc="-5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10sec)</a:t>
            </a:r>
            <a:endParaRPr sz="44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000"/>
              <a:buAutoNum type="alphaLcParenR"/>
              <a:tabLst>
                <a:tab pos="527685" algn="l"/>
                <a:tab pos="528320" algn="l"/>
                <a:tab pos="2239645" algn="l"/>
              </a:tabLst>
            </a:pPr>
            <a:r>
              <a:rPr sz="4400" spc="-5" dirty="0">
                <a:latin typeface="Arial"/>
                <a:cs typeface="Arial"/>
              </a:rPr>
              <a:t>No</a:t>
            </a:r>
            <a:r>
              <a:rPr sz="4400" spc="3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pulse	</a:t>
            </a:r>
            <a:r>
              <a:rPr sz="4400" dirty="0">
                <a:latin typeface="Arial"/>
                <a:cs typeface="Arial"/>
              </a:rPr>
              <a:t>: </a:t>
            </a:r>
            <a:r>
              <a:rPr sz="4400" spc="-5" dirty="0">
                <a:latin typeface="Arial"/>
                <a:cs typeface="Arial"/>
              </a:rPr>
              <a:t>continue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CPR</a:t>
            </a: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70000"/>
              <a:buAutoNum type="alphaLcParenR"/>
              <a:tabLst>
                <a:tab pos="527685" algn="l"/>
                <a:tab pos="528320" algn="l"/>
                <a:tab pos="2222500" algn="l"/>
              </a:tabLst>
            </a:pPr>
            <a:r>
              <a:rPr sz="4400" spc="-5" dirty="0">
                <a:latin typeface="Arial"/>
                <a:cs typeface="Arial"/>
              </a:rPr>
              <a:t>Pulse	</a:t>
            </a:r>
            <a:r>
              <a:rPr sz="4400" dirty="0">
                <a:latin typeface="Arial"/>
                <a:cs typeface="Arial"/>
              </a:rPr>
              <a:t>: </a:t>
            </a:r>
            <a:r>
              <a:rPr sz="4400" spc="-5" dirty="0">
                <a:latin typeface="Arial"/>
                <a:cs typeface="Arial"/>
              </a:rPr>
              <a:t>discontinue</a:t>
            </a:r>
            <a:r>
              <a:rPr sz="4400" spc="-4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CPR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3897" y="6258255"/>
            <a:ext cx="714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26</a:t>
            </a:r>
            <a:r>
              <a:rPr sz="1200" spc="-5" dirty="0">
                <a:solidFill>
                  <a:srgbClr val="4E5B6E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Ja</a:t>
            </a:r>
            <a:r>
              <a:rPr sz="1200" spc="5" dirty="0">
                <a:solidFill>
                  <a:srgbClr val="4E5B6E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4E5B6E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4470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32803" y="3428998"/>
            <a:ext cx="5759196" cy="3380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9208" y="1707895"/>
            <a:ext cx="9168130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5"/>
              </a:spcBef>
              <a:tabLst>
                <a:tab pos="2418080" algn="l"/>
                <a:tab pos="6497955" algn="l"/>
              </a:tabLst>
            </a:pPr>
            <a:r>
              <a:rPr sz="4400" spc="-5" dirty="0">
                <a:latin typeface="Arial"/>
                <a:cs typeface="Arial"/>
              </a:rPr>
              <a:t>If </a:t>
            </a:r>
            <a:r>
              <a:rPr sz="4400" dirty="0">
                <a:latin typeface="Arial"/>
                <a:cs typeface="Arial"/>
              </a:rPr>
              <a:t>the victim </a:t>
            </a:r>
            <a:r>
              <a:rPr sz="4400" spc="-5" dirty="0">
                <a:latin typeface="Arial"/>
                <a:cs typeface="Arial"/>
              </a:rPr>
              <a:t>responds,</a:t>
            </a:r>
            <a:r>
              <a:rPr sz="4400" spc="-14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position</a:t>
            </a:r>
            <a:r>
              <a:rPr sz="4400" spc="-5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him	in the</a:t>
            </a:r>
            <a:r>
              <a:rPr sz="4400" spc="-13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recovery  </a:t>
            </a:r>
            <a:r>
              <a:rPr sz="4400" dirty="0">
                <a:latin typeface="Arial"/>
                <a:cs typeface="Arial"/>
              </a:rPr>
              <a:t>position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and	monitor breathing until help</a:t>
            </a:r>
            <a:r>
              <a:rPr sz="4400" spc="-13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arrives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4574" y="435355"/>
            <a:ext cx="7429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T</a:t>
            </a:r>
            <a:r>
              <a:rPr sz="3850" spc="-5" dirty="0"/>
              <a:t>HE </a:t>
            </a:r>
            <a:r>
              <a:rPr sz="4800" spc="-50" dirty="0"/>
              <a:t>R</a:t>
            </a:r>
            <a:r>
              <a:rPr sz="3850" spc="-50" dirty="0"/>
              <a:t>ECOVERY</a:t>
            </a:r>
            <a:r>
              <a:rPr sz="3850" spc="490" dirty="0"/>
              <a:t> </a:t>
            </a:r>
            <a:r>
              <a:rPr sz="4800" spc="-5" dirty="0"/>
              <a:t>P</a:t>
            </a:r>
            <a:r>
              <a:rPr sz="3850" spc="-5" dirty="0"/>
              <a:t>OSITION</a:t>
            </a:r>
            <a:endParaRPr sz="3850"/>
          </a:p>
        </p:txBody>
      </p:sp>
      <p:sp>
        <p:nvSpPr>
          <p:cNvPr id="6" name="object 6"/>
          <p:cNvSpPr txBox="1"/>
          <p:nvPr/>
        </p:nvSpPr>
        <p:spPr>
          <a:xfrm>
            <a:off x="9045067" y="6268008"/>
            <a:ext cx="16598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66"/>
                </a:solidFill>
                <a:latin typeface="Arial"/>
                <a:cs typeface="Arial"/>
              </a:rPr>
              <a:t>Infant </a:t>
            </a:r>
            <a:r>
              <a:rPr sz="1200" spc="-5" dirty="0">
                <a:solidFill>
                  <a:srgbClr val="003366"/>
                </a:solidFill>
                <a:latin typeface="Arial"/>
                <a:cs typeface="Arial"/>
              </a:rPr>
              <a:t>Recovery</a:t>
            </a:r>
            <a:r>
              <a:rPr sz="1200" spc="-1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366"/>
                </a:solidFill>
                <a:latin typeface="Arial"/>
                <a:cs typeface="Arial"/>
              </a:rPr>
              <a:t>Position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121151"/>
            <a:ext cx="5867400" cy="3736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04848" y="6361887"/>
            <a:ext cx="39433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56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897" y="6258255"/>
            <a:ext cx="714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26</a:t>
            </a:r>
            <a:r>
              <a:rPr sz="1200" spc="-5" dirty="0">
                <a:solidFill>
                  <a:srgbClr val="4E5B6E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Ja</a:t>
            </a:r>
            <a:r>
              <a:rPr sz="1200" spc="5" dirty="0">
                <a:solidFill>
                  <a:srgbClr val="4E5B6E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4E5B6E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34470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9951" y="595325"/>
            <a:ext cx="70910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25" dirty="0">
                <a:latin typeface="Arial"/>
                <a:cs typeface="Arial"/>
              </a:rPr>
              <a:t>D</a:t>
            </a:r>
            <a:r>
              <a:rPr sz="4300" b="1" spc="-25" dirty="0">
                <a:latin typeface="Arial"/>
                <a:cs typeface="Arial"/>
              </a:rPr>
              <a:t>EFIBRILLATION</a:t>
            </a:r>
            <a:r>
              <a:rPr sz="4300" b="1" spc="285" dirty="0">
                <a:latin typeface="Arial"/>
                <a:cs typeface="Arial"/>
              </a:rPr>
              <a:t> </a:t>
            </a:r>
            <a:r>
              <a:rPr sz="5400" b="1" spc="10" dirty="0">
                <a:latin typeface="Arial"/>
                <a:cs typeface="Arial"/>
              </a:rPr>
              <a:t>S</a:t>
            </a:r>
            <a:r>
              <a:rPr sz="4300" b="1" spc="10" dirty="0">
                <a:latin typeface="Arial"/>
                <a:cs typeface="Arial"/>
              </a:rPr>
              <a:t>AFETY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9951" y="1813077"/>
            <a:ext cx="2764790" cy="36353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8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800" spc="-5" dirty="0">
                <a:latin typeface="Arial"/>
                <a:cs typeface="Arial"/>
              </a:rPr>
              <a:t>5 point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check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7ED13A"/>
              </a:buClr>
              <a:buSzPct val="7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Pacemaker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7ED13A"/>
              </a:buClr>
              <a:buSzPct val="7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Jewellery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7ED13A"/>
              </a:buClr>
              <a:buSzPct val="7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Hair on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chest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7ED13A"/>
              </a:buClr>
              <a:buSzPct val="7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Damp/Wet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skin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7ED13A"/>
              </a:buClr>
              <a:buSzPct val="7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Patches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(NTG)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7209" y="1902079"/>
            <a:ext cx="749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25" dirty="0"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AED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7209" y="2326411"/>
            <a:ext cx="4690745" cy="294322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0"/>
              </a:spcBef>
              <a:buSzPct val="7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In good working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order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003366"/>
              </a:buClr>
              <a:buSzPct val="75000"/>
              <a:buFont typeface="Wingdings"/>
              <a:buChar char=""/>
              <a:tabLst>
                <a:tab pos="354965" algn="l"/>
                <a:tab pos="355600" algn="l"/>
                <a:tab pos="3804285" algn="l"/>
              </a:tabLst>
            </a:pPr>
            <a:r>
              <a:rPr sz="2800" spc="-5" dirty="0">
                <a:latin typeface="Arial"/>
                <a:cs typeface="Arial"/>
              </a:rPr>
              <a:t>Do </a:t>
            </a:r>
            <a:r>
              <a:rPr sz="2800" spc="-1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use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Heavy	</a:t>
            </a:r>
            <a:r>
              <a:rPr sz="2800" dirty="0">
                <a:latin typeface="Arial"/>
                <a:cs typeface="Arial"/>
              </a:rPr>
              <a:t>rain</a:t>
            </a:r>
            <a:endParaRPr sz="2800">
              <a:latin typeface="Arial"/>
              <a:cs typeface="Arial"/>
            </a:endParaRPr>
          </a:p>
          <a:p>
            <a:pPr marL="355600" marR="191135" indent="-342900">
              <a:lnSpc>
                <a:spcPct val="100000"/>
              </a:lnSpc>
              <a:spcBef>
                <a:spcPts val="695"/>
              </a:spcBef>
              <a:buClr>
                <a:srgbClr val="003366"/>
              </a:buClr>
              <a:buSzPct val="75000"/>
              <a:buFont typeface="Wingdings"/>
              <a:buChar char=""/>
              <a:tabLst>
                <a:tab pos="354965" algn="l"/>
                <a:tab pos="355600" algn="l"/>
                <a:tab pos="4293235" algn="l"/>
              </a:tabLst>
            </a:pPr>
            <a:r>
              <a:rPr sz="2800" spc="-5" dirty="0">
                <a:latin typeface="Arial"/>
                <a:cs typeface="Arial"/>
              </a:rPr>
              <a:t>Do 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ot 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if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  pool of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water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lr>
                <a:srgbClr val="003366"/>
              </a:buClr>
              <a:buSzPct val="75000"/>
              <a:buFont typeface="Wingdings"/>
              <a:buChar char=""/>
              <a:tabLst>
                <a:tab pos="354965" algn="l"/>
                <a:tab pos="355600" algn="l"/>
                <a:tab pos="3190240" algn="l"/>
              </a:tabLst>
            </a:pPr>
            <a:r>
              <a:rPr sz="2800" spc="-5" dirty="0">
                <a:latin typeface="Arial"/>
                <a:cs typeface="Arial"/>
              </a:rPr>
              <a:t>Do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ot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 an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xp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  </a:t>
            </a:r>
            <a:r>
              <a:rPr sz="2800" dirty="0">
                <a:latin typeface="Arial"/>
                <a:cs typeface="Arial"/>
              </a:rPr>
              <a:t>environment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897" y="6258255"/>
            <a:ext cx="714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26</a:t>
            </a:r>
            <a:r>
              <a:rPr sz="1200" spc="-5" dirty="0">
                <a:solidFill>
                  <a:srgbClr val="4E5B6E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Ja</a:t>
            </a:r>
            <a:r>
              <a:rPr sz="1200" spc="5" dirty="0">
                <a:solidFill>
                  <a:srgbClr val="4E5B6E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4E5B6E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4E5B6E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34470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501" y="533857"/>
            <a:ext cx="78073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CONTINUE </a:t>
            </a:r>
            <a:r>
              <a:rPr sz="4000" spc="-60" dirty="0"/>
              <a:t>RESUSCITATION  </a:t>
            </a:r>
            <a:r>
              <a:rPr sz="4000" spc="-5" dirty="0"/>
              <a:t>UNTIL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68579" y="2276803"/>
            <a:ext cx="8389620" cy="370742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10"/>
              </a:spcBef>
              <a:buSzPct val="75000"/>
              <a:buFont typeface="Wingdings"/>
              <a:buChar char=""/>
              <a:tabLst>
                <a:tab pos="299720" algn="l"/>
              </a:tabLst>
            </a:pPr>
            <a:r>
              <a:rPr sz="4400" dirty="0">
                <a:latin typeface="Arial"/>
                <a:cs typeface="Arial"/>
              </a:rPr>
              <a:t>Qualified help arrives </a:t>
            </a:r>
            <a:r>
              <a:rPr sz="4400" spc="-5" dirty="0">
                <a:latin typeface="Arial"/>
                <a:cs typeface="Arial"/>
              </a:rPr>
              <a:t>and </a:t>
            </a:r>
            <a:r>
              <a:rPr sz="4400" dirty="0">
                <a:latin typeface="Arial"/>
                <a:cs typeface="Arial"/>
              </a:rPr>
              <a:t>takes</a:t>
            </a:r>
            <a:r>
              <a:rPr sz="4400" spc="-14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over</a:t>
            </a:r>
            <a:endParaRPr sz="4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SzPct val="85714"/>
              <a:buFont typeface="Wingdings"/>
              <a:buChar char=""/>
              <a:tabLst>
                <a:tab pos="299720" algn="l"/>
                <a:tab pos="5456555" algn="l"/>
              </a:tabLst>
            </a:pPr>
            <a:r>
              <a:rPr sz="4400" spc="-15" dirty="0">
                <a:latin typeface="Arial"/>
                <a:cs typeface="Arial"/>
              </a:rPr>
              <a:t>Victim </a:t>
            </a:r>
            <a:r>
              <a:rPr sz="4400" dirty="0">
                <a:latin typeface="Arial"/>
                <a:cs typeface="Arial"/>
              </a:rPr>
              <a:t>revives: </a:t>
            </a:r>
            <a:r>
              <a:rPr sz="4400" spc="-5" dirty="0">
                <a:latin typeface="Arial"/>
                <a:cs typeface="Arial"/>
              </a:rPr>
              <a:t>The</a:t>
            </a:r>
            <a:r>
              <a:rPr sz="4400" spc="-5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victim</a:t>
            </a:r>
            <a:r>
              <a:rPr sz="4400" spc="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starts	</a:t>
            </a:r>
            <a:r>
              <a:rPr sz="4400" spc="-5" dirty="0">
                <a:latin typeface="Arial"/>
                <a:cs typeface="Arial"/>
              </a:rPr>
              <a:t>breathing</a:t>
            </a:r>
            <a:r>
              <a:rPr sz="4400" spc="-7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normally</a:t>
            </a:r>
            <a:endParaRPr sz="4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795"/>
              </a:spcBef>
              <a:buSzPct val="75000"/>
              <a:buFont typeface="Wingdings"/>
              <a:buChar char=""/>
              <a:tabLst>
                <a:tab pos="299720" algn="l"/>
              </a:tabLst>
            </a:pPr>
            <a:r>
              <a:rPr sz="4400" spc="-5" dirty="0">
                <a:latin typeface="Arial"/>
                <a:cs typeface="Arial"/>
              </a:rPr>
              <a:t>Rescuer becomes</a:t>
            </a:r>
            <a:r>
              <a:rPr sz="4400" spc="-5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exhausted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R</a:t>
            </a:r>
            <a:r>
              <a:rPr spc="-40" dirty="0"/>
              <a:t>ESPIRATORY </a:t>
            </a:r>
            <a:r>
              <a:rPr sz="4000" dirty="0"/>
              <a:t>A</a:t>
            </a:r>
            <a:r>
              <a:rPr dirty="0"/>
              <a:t>RREST </a:t>
            </a:r>
            <a:r>
              <a:rPr sz="4000" spc="-5" dirty="0"/>
              <a:t>B</a:t>
            </a:r>
            <a:r>
              <a:rPr spc="-5" dirty="0"/>
              <a:t>Y </a:t>
            </a:r>
            <a:r>
              <a:rPr sz="4000" spc="-5" dirty="0"/>
              <a:t>O</a:t>
            </a:r>
            <a:r>
              <a:rPr spc="-5" dirty="0"/>
              <a:t>PIOIDS </a:t>
            </a:r>
            <a:r>
              <a:rPr sz="4000" spc="-5" dirty="0"/>
              <a:t>–  </a:t>
            </a:r>
            <a:r>
              <a:rPr sz="4000" spc="-35" dirty="0"/>
              <a:t>B</a:t>
            </a:r>
            <a:r>
              <a:rPr spc="-35" dirty="0"/>
              <a:t>YSTANDER </a:t>
            </a:r>
            <a:r>
              <a:rPr sz="4000" spc="-5" dirty="0"/>
              <a:t>U</a:t>
            </a:r>
            <a:r>
              <a:rPr spc="-5" dirty="0"/>
              <a:t>SE </a:t>
            </a:r>
            <a:r>
              <a:rPr sz="4000" spc="-5" dirty="0"/>
              <a:t>O</a:t>
            </a:r>
            <a:r>
              <a:rPr spc="-5" dirty="0"/>
              <a:t>F</a:t>
            </a:r>
            <a:r>
              <a:rPr spc="785" dirty="0"/>
              <a:t> </a:t>
            </a:r>
            <a:r>
              <a:rPr sz="4000" spc="-50" dirty="0"/>
              <a:t>N</a:t>
            </a:r>
            <a:r>
              <a:rPr spc="-50" dirty="0"/>
              <a:t>ALOXONE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63320" y="1971801"/>
            <a:ext cx="9791700" cy="55059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New in </a:t>
            </a:r>
            <a:r>
              <a:rPr sz="4400" dirty="0">
                <a:latin typeface="Arial"/>
                <a:cs typeface="Arial"/>
              </a:rPr>
              <a:t>2015, bystanders </a:t>
            </a:r>
            <a:r>
              <a:rPr sz="4400" spc="-5" dirty="0">
                <a:latin typeface="Arial"/>
                <a:cs typeface="Arial"/>
              </a:rPr>
              <a:t>may administer naloxone to  victims who are </a:t>
            </a:r>
            <a:r>
              <a:rPr sz="4400" dirty="0">
                <a:latin typeface="Arial"/>
                <a:cs typeface="Arial"/>
              </a:rPr>
              <a:t>apparently </a:t>
            </a:r>
            <a:r>
              <a:rPr sz="4400" spc="-5" dirty="0">
                <a:latin typeface="Arial"/>
                <a:cs typeface="Arial"/>
              </a:rPr>
              <a:t>suffering </a:t>
            </a:r>
            <a:r>
              <a:rPr sz="4400" dirty="0">
                <a:latin typeface="Arial"/>
                <a:cs typeface="Arial"/>
              </a:rPr>
              <a:t>from </a:t>
            </a:r>
            <a:r>
              <a:rPr sz="4400" spc="-5" dirty="0">
                <a:latin typeface="Arial"/>
                <a:cs typeface="Arial"/>
              </a:rPr>
              <a:t>a </a:t>
            </a:r>
            <a:r>
              <a:rPr sz="4400" dirty="0">
                <a:latin typeface="Arial"/>
                <a:cs typeface="Arial"/>
              </a:rPr>
              <a:t>opioid</a:t>
            </a:r>
            <a:r>
              <a:rPr sz="4400" spc="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overdose.</a:t>
            </a:r>
          </a:p>
          <a:p>
            <a:pPr marL="286385" marR="1087120" indent="-274320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Unresponsive opioid </a:t>
            </a:r>
            <a:r>
              <a:rPr sz="4400" dirty="0">
                <a:latin typeface="Arial"/>
                <a:cs typeface="Arial"/>
              </a:rPr>
              <a:t>users </a:t>
            </a:r>
            <a:r>
              <a:rPr sz="4400" spc="-5" dirty="0">
                <a:latin typeface="Arial"/>
                <a:cs typeface="Arial"/>
              </a:rPr>
              <a:t>can </a:t>
            </a:r>
            <a:r>
              <a:rPr sz="4400" dirty="0">
                <a:latin typeface="Arial"/>
                <a:cs typeface="Arial"/>
              </a:rPr>
              <a:t>benefit </a:t>
            </a:r>
            <a:r>
              <a:rPr sz="4400" spc="-5" dirty="0">
                <a:latin typeface="Arial"/>
                <a:cs typeface="Arial"/>
              </a:rPr>
              <a:t>from timely  administration of naloxone (2 mg </a:t>
            </a:r>
            <a:r>
              <a:rPr sz="4400" dirty="0">
                <a:latin typeface="Arial"/>
                <a:cs typeface="Arial"/>
              </a:rPr>
              <a:t>intranasal or 0.4 </a:t>
            </a:r>
            <a:r>
              <a:rPr sz="4400" spc="-5" dirty="0">
                <a:latin typeface="Arial"/>
                <a:cs typeface="Arial"/>
              </a:rPr>
              <a:t>mg  </a:t>
            </a:r>
            <a:r>
              <a:rPr sz="4400" dirty="0">
                <a:latin typeface="Arial"/>
                <a:cs typeface="Arial"/>
              </a:rPr>
              <a:t>intramuscular).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206" y="434086"/>
            <a:ext cx="4462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BLS</a:t>
            </a:r>
            <a:r>
              <a:rPr sz="4000" spc="-55" dirty="0"/>
              <a:t> </a:t>
            </a:r>
            <a:r>
              <a:rPr dirty="0"/>
              <a:t>DIFFERENCES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182622"/>
            <a:ext cx="11964924" cy="5675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227" y="268222"/>
            <a:ext cx="11239500" cy="6589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34470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652399"/>
            <a:ext cx="3450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</a:t>
            </a:r>
            <a:r>
              <a:rPr sz="3500" spc="10" dirty="0"/>
              <a:t>ONC</a:t>
            </a:r>
            <a:r>
              <a:rPr sz="3500" spc="-95" dirty="0"/>
              <a:t>L</a:t>
            </a:r>
            <a:r>
              <a:rPr sz="3500" spc="10" dirty="0"/>
              <a:t>USI</a:t>
            </a:r>
            <a:r>
              <a:rPr sz="3500" spc="20" dirty="0"/>
              <a:t>O</a:t>
            </a:r>
            <a:r>
              <a:rPr sz="3500" spc="10" dirty="0"/>
              <a:t>N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634695" y="1791614"/>
            <a:ext cx="10233025" cy="2312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CPR is </a:t>
            </a:r>
            <a:r>
              <a:rPr sz="2800" dirty="0">
                <a:latin typeface="Arial"/>
                <a:cs typeface="Arial"/>
              </a:rPr>
              <a:t>responsibility </a:t>
            </a:r>
            <a:r>
              <a:rPr sz="2800" spc="-5" dirty="0">
                <a:latin typeface="Arial"/>
                <a:cs typeface="Arial"/>
              </a:rPr>
              <a:t>of a </a:t>
            </a:r>
            <a:r>
              <a:rPr sz="2800" dirty="0">
                <a:latin typeface="Arial"/>
                <a:cs typeface="Arial"/>
              </a:rPr>
              <a:t>team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personnel.</a:t>
            </a:r>
            <a:endParaRPr sz="28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For patients with </a:t>
            </a:r>
            <a:r>
              <a:rPr sz="2800" dirty="0">
                <a:latin typeface="Arial"/>
                <a:cs typeface="Arial"/>
              </a:rPr>
              <a:t>cardiac arrest, </a:t>
            </a:r>
            <a:r>
              <a:rPr sz="2800" spc="-5" dirty="0">
                <a:latin typeface="Arial"/>
                <a:cs typeface="Arial"/>
              </a:rPr>
              <a:t>early </a:t>
            </a:r>
            <a:r>
              <a:rPr sz="2800" dirty="0">
                <a:latin typeface="Arial"/>
                <a:cs typeface="Arial"/>
              </a:rPr>
              <a:t>appropriate resuscitation,  involving </a:t>
            </a:r>
            <a:r>
              <a:rPr sz="2800" spc="-5" dirty="0">
                <a:latin typeface="Arial"/>
                <a:cs typeface="Arial"/>
              </a:rPr>
              <a:t>CPR, early </a:t>
            </a:r>
            <a:r>
              <a:rPr sz="2800" dirty="0">
                <a:latin typeface="Arial"/>
                <a:cs typeface="Arial"/>
              </a:rPr>
              <a:t>defibrillation,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appropriate  </a:t>
            </a:r>
            <a:r>
              <a:rPr sz="2800" spc="-5" dirty="0">
                <a:latin typeface="Arial"/>
                <a:cs typeface="Arial"/>
              </a:rPr>
              <a:t>implementation of </a:t>
            </a:r>
            <a:r>
              <a:rPr sz="2800" dirty="0">
                <a:latin typeface="Arial"/>
                <a:cs typeface="Arial"/>
              </a:rPr>
              <a:t>post–cardiac </a:t>
            </a:r>
            <a:r>
              <a:rPr sz="2800" spc="-5" dirty="0">
                <a:latin typeface="Arial"/>
                <a:cs typeface="Arial"/>
              </a:rPr>
              <a:t>arrest </a:t>
            </a:r>
            <a:r>
              <a:rPr sz="2800" dirty="0">
                <a:latin typeface="Arial"/>
                <a:cs typeface="Arial"/>
              </a:rPr>
              <a:t>care, </a:t>
            </a:r>
            <a:r>
              <a:rPr sz="2800" spc="-5" dirty="0">
                <a:latin typeface="Arial"/>
                <a:cs typeface="Arial"/>
              </a:rPr>
              <a:t>leads to improved  </a:t>
            </a:r>
            <a:r>
              <a:rPr sz="2800" dirty="0">
                <a:latin typeface="Arial"/>
                <a:cs typeface="Arial"/>
              </a:rPr>
              <a:t>survival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neurologic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outcomes.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24329"/>
            <a:ext cx="9605010" cy="61831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7ED13A"/>
              </a:buClr>
              <a:buSzPct val="69642"/>
              <a:buFont typeface="Wingdings"/>
              <a:buChar char="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It is </a:t>
            </a:r>
            <a:r>
              <a:rPr sz="4400" dirty="0">
                <a:latin typeface="Arial"/>
                <a:cs typeface="Arial"/>
              </a:rPr>
              <a:t>during those critical </a:t>
            </a:r>
            <a:r>
              <a:rPr sz="4400" spc="-5" dirty="0">
                <a:latin typeface="Arial"/>
                <a:cs typeface="Arial"/>
              </a:rPr>
              <a:t>minutes that CPR (Cardio  Pulmonary </a:t>
            </a:r>
            <a:r>
              <a:rPr sz="4400" dirty="0">
                <a:latin typeface="Arial"/>
                <a:cs typeface="Arial"/>
              </a:rPr>
              <a:t>Resuscitation) </a:t>
            </a:r>
            <a:r>
              <a:rPr sz="4400" spc="-5" dirty="0">
                <a:latin typeface="Arial"/>
                <a:cs typeface="Arial"/>
              </a:rPr>
              <a:t>can </a:t>
            </a:r>
            <a:r>
              <a:rPr sz="4400" dirty="0">
                <a:latin typeface="Arial"/>
                <a:cs typeface="Arial"/>
              </a:rPr>
              <a:t>provide oxygenated blood </a:t>
            </a:r>
            <a:r>
              <a:rPr sz="4400" spc="-5" dirty="0">
                <a:latin typeface="Arial"/>
                <a:cs typeface="Arial"/>
              </a:rPr>
              <a:t>to  the victim's </a:t>
            </a:r>
            <a:r>
              <a:rPr sz="4400" dirty="0">
                <a:latin typeface="Arial"/>
                <a:cs typeface="Arial"/>
              </a:rPr>
              <a:t>brain </a:t>
            </a:r>
            <a:r>
              <a:rPr sz="4400" spc="-5" dirty="0">
                <a:latin typeface="Arial"/>
                <a:cs typeface="Arial"/>
              </a:rPr>
              <a:t>and </a:t>
            </a:r>
            <a:r>
              <a:rPr sz="4400" dirty="0">
                <a:latin typeface="Arial"/>
                <a:cs typeface="Arial"/>
              </a:rPr>
              <a:t>the heart, dramatically increasing </a:t>
            </a:r>
            <a:r>
              <a:rPr sz="4400" spc="-5" dirty="0">
                <a:latin typeface="Arial"/>
                <a:cs typeface="Arial"/>
              </a:rPr>
              <a:t>his  </a:t>
            </a:r>
            <a:r>
              <a:rPr sz="4400" dirty="0">
                <a:latin typeface="Arial"/>
                <a:cs typeface="Arial"/>
              </a:rPr>
              <a:t>chance </a:t>
            </a:r>
            <a:r>
              <a:rPr sz="4400" spc="-5" dirty="0">
                <a:latin typeface="Arial"/>
                <a:cs typeface="Arial"/>
              </a:rPr>
              <a:t>of </a:t>
            </a:r>
            <a:r>
              <a:rPr sz="4400" dirty="0">
                <a:latin typeface="Arial"/>
                <a:cs typeface="Arial"/>
              </a:rPr>
              <a:t>survival.</a:t>
            </a:r>
          </a:p>
          <a:p>
            <a:pPr marL="286385" marR="594995" indent="-274320">
              <a:lnSpc>
                <a:spcPct val="100000"/>
              </a:lnSpc>
              <a:spcBef>
                <a:spcPts val="605"/>
              </a:spcBef>
              <a:buClr>
                <a:srgbClr val="7ED13A"/>
              </a:buClr>
              <a:buSzPct val="69642"/>
              <a:buFont typeface="Wingdings"/>
              <a:buChar char="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And if </a:t>
            </a:r>
            <a:r>
              <a:rPr sz="4400" dirty="0">
                <a:latin typeface="Arial"/>
                <a:cs typeface="Arial"/>
              </a:rPr>
              <a:t>properly instructed, almost anyone can learn and  perform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CPR.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72063" y="5887135"/>
            <a:ext cx="1504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727" y="610361"/>
            <a:ext cx="3825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/>
              <a:t>W</a:t>
            </a:r>
            <a:r>
              <a:rPr spc="-55" dirty="0"/>
              <a:t>HAT </a:t>
            </a:r>
            <a:r>
              <a:rPr dirty="0"/>
              <a:t>IS </a:t>
            </a:r>
            <a:r>
              <a:rPr sz="4000" spc="-5" dirty="0"/>
              <a:t>BLS</a:t>
            </a:r>
            <a:r>
              <a:rPr sz="4000" spc="500" dirty="0"/>
              <a:t> </a:t>
            </a:r>
            <a:r>
              <a:rPr sz="4000" spc="-5" dirty="0"/>
              <a:t>?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1172063" y="5887135"/>
            <a:ext cx="1504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395" y="1790192"/>
            <a:ext cx="10492740" cy="753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189865" indent="-274320">
              <a:lnSpc>
                <a:spcPct val="100000"/>
              </a:lnSpc>
              <a:spcBef>
                <a:spcPts val="95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Basic Life Support (BLS) </a:t>
            </a:r>
            <a:r>
              <a:rPr sz="4400" dirty="0">
                <a:latin typeface="Arial"/>
                <a:cs typeface="Arial"/>
              </a:rPr>
              <a:t>refers </a:t>
            </a:r>
            <a:r>
              <a:rPr sz="4400" spc="-5" dirty="0">
                <a:latin typeface="Arial"/>
                <a:cs typeface="Arial"/>
              </a:rPr>
              <a:t>to the care </a:t>
            </a:r>
            <a:r>
              <a:rPr sz="4400" dirty="0">
                <a:latin typeface="Arial"/>
                <a:cs typeface="Arial"/>
              </a:rPr>
              <a:t>healthcare providers  </a:t>
            </a:r>
            <a:r>
              <a:rPr sz="4400" spc="-5" dirty="0">
                <a:latin typeface="Arial"/>
                <a:cs typeface="Arial"/>
              </a:rPr>
              <a:t>and </a:t>
            </a:r>
            <a:r>
              <a:rPr sz="4400" dirty="0">
                <a:latin typeface="Arial"/>
                <a:cs typeface="Arial"/>
              </a:rPr>
              <a:t>public safety professionals </a:t>
            </a:r>
            <a:r>
              <a:rPr sz="4400" spc="-5" dirty="0">
                <a:latin typeface="Arial"/>
                <a:cs typeface="Arial"/>
              </a:rPr>
              <a:t>provide to patients who are  </a:t>
            </a:r>
            <a:r>
              <a:rPr sz="4400" dirty="0">
                <a:latin typeface="Arial"/>
                <a:cs typeface="Arial"/>
              </a:rPr>
              <a:t>experiencing respiratory </a:t>
            </a:r>
            <a:r>
              <a:rPr sz="4400" spc="-5" dirty="0">
                <a:latin typeface="Arial"/>
                <a:cs typeface="Arial"/>
              </a:rPr>
              <a:t>arrest, </a:t>
            </a:r>
            <a:r>
              <a:rPr sz="4400" dirty="0">
                <a:latin typeface="Arial"/>
                <a:cs typeface="Arial"/>
              </a:rPr>
              <a:t>cardiac </a:t>
            </a:r>
            <a:r>
              <a:rPr sz="4400" spc="-5" dirty="0">
                <a:latin typeface="Arial"/>
                <a:cs typeface="Arial"/>
              </a:rPr>
              <a:t>arrest or airway  </a:t>
            </a:r>
            <a:r>
              <a:rPr sz="4400" dirty="0">
                <a:latin typeface="Arial"/>
                <a:cs typeface="Arial"/>
              </a:rPr>
              <a:t>obstruction.</a:t>
            </a: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385445" algn="l"/>
                <a:tab pos="386080" algn="l"/>
              </a:tabLst>
            </a:pPr>
            <a:r>
              <a:rPr sz="4400" dirty="0"/>
              <a:t>	</a:t>
            </a:r>
            <a:r>
              <a:rPr sz="4400" spc="-5" dirty="0">
                <a:latin typeface="Arial"/>
                <a:cs typeface="Arial"/>
              </a:rPr>
              <a:t>BLS </a:t>
            </a:r>
            <a:r>
              <a:rPr sz="4400" dirty="0">
                <a:latin typeface="Arial"/>
                <a:cs typeface="Arial"/>
              </a:rPr>
              <a:t>includes </a:t>
            </a:r>
            <a:r>
              <a:rPr sz="4400" spc="-5" dirty="0">
                <a:latin typeface="Arial"/>
                <a:cs typeface="Arial"/>
              </a:rPr>
              <a:t>psychomotor </a:t>
            </a:r>
            <a:r>
              <a:rPr sz="4400" dirty="0">
                <a:latin typeface="Arial"/>
                <a:cs typeface="Arial"/>
              </a:rPr>
              <a:t>skills </a:t>
            </a:r>
            <a:r>
              <a:rPr sz="4400" spc="-5" dirty="0">
                <a:latin typeface="Arial"/>
                <a:cs typeface="Arial"/>
              </a:rPr>
              <a:t>for performing </a:t>
            </a:r>
            <a:r>
              <a:rPr sz="4400" dirty="0">
                <a:latin typeface="Arial"/>
                <a:cs typeface="Arial"/>
              </a:rPr>
              <a:t>high-quality  cardiopulmonary resuscitation </a:t>
            </a:r>
            <a:r>
              <a:rPr sz="4400" spc="-5" dirty="0">
                <a:latin typeface="Arial"/>
                <a:cs typeface="Arial"/>
              </a:rPr>
              <a:t>(CPR), using </a:t>
            </a:r>
            <a:r>
              <a:rPr sz="4400" dirty="0">
                <a:latin typeface="Arial"/>
                <a:cs typeface="Arial"/>
              </a:rPr>
              <a:t>an automated  external </a:t>
            </a:r>
            <a:r>
              <a:rPr sz="4400" spc="-5" dirty="0">
                <a:latin typeface="Arial"/>
                <a:cs typeface="Arial"/>
              </a:rPr>
              <a:t>deﬁbrillator (AED) and </a:t>
            </a:r>
            <a:r>
              <a:rPr sz="4400" dirty="0">
                <a:latin typeface="Arial"/>
                <a:cs typeface="Arial"/>
              </a:rPr>
              <a:t>relieving </a:t>
            </a:r>
            <a:r>
              <a:rPr sz="4400" spc="-5" dirty="0">
                <a:latin typeface="Arial"/>
                <a:cs typeface="Arial"/>
              </a:rPr>
              <a:t>an </a:t>
            </a:r>
            <a:r>
              <a:rPr sz="4400" dirty="0">
                <a:latin typeface="Arial"/>
                <a:cs typeface="Arial"/>
              </a:rPr>
              <a:t>obstructed </a:t>
            </a:r>
            <a:r>
              <a:rPr sz="4400" spc="-5" dirty="0">
                <a:latin typeface="Arial"/>
                <a:cs typeface="Arial"/>
              </a:rPr>
              <a:t>airway for  </a:t>
            </a:r>
            <a:r>
              <a:rPr sz="4400" dirty="0">
                <a:latin typeface="Arial"/>
                <a:cs typeface="Arial"/>
              </a:rPr>
              <a:t>patients </a:t>
            </a:r>
            <a:r>
              <a:rPr sz="4400" spc="-5" dirty="0">
                <a:latin typeface="Arial"/>
                <a:cs typeface="Arial"/>
              </a:rPr>
              <a:t>of </a:t>
            </a:r>
            <a:r>
              <a:rPr sz="4400" dirty="0">
                <a:latin typeface="Arial"/>
                <a:cs typeface="Arial"/>
              </a:rPr>
              <a:t>all ages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589915"/>
            <a:ext cx="63531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0" dirty="0"/>
              <a:t>R</a:t>
            </a:r>
            <a:r>
              <a:rPr sz="3850" spc="-60" dirty="0"/>
              <a:t>ESPIRATORY</a:t>
            </a:r>
            <a:r>
              <a:rPr sz="3850" spc="260" dirty="0"/>
              <a:t> </a:t>
            </a:r>
            <a:r>
              <a:rPr sz="3850" spc="-10" dirty="0"/>
              <a:t>ARREST</a:t>
            </a:r>
            <a:endParaRPr sz="3850"/>
          </a:p>
        </p:txBody>
      </p:sp>
      <p:sp>
        <p:nvSpPr>
          <p:cNvPr id="5" name="object 5"/>
          <p:cNvSpPr txBox="1"/>
          <p:nvPr/>
        </p:nvSpPr>
        <p:spPr>
          <a:xfrm>
            <a:off x="11172063" y="5887135"/>
            <a:ext cx="1504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2073910"/>
            <a:ext cx="10333355" cy="41517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840105" indent="-274320">
              <a:lnSpc>
                <a:spcPct val="100000"/>
              </a:lnSpc>
              <a:spcBef>
                <a:spcPts val="95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If the patient is not breathing but </a:t>
            </a:r>
            <a:r>
              <a:rPr sz="4400" spc="-10" dirty="0">
                <a:latin typeface="Arial"/>
                <a:cs typeface="Arial"/>
              </a:rPr>
              <a:t>has </a:t>
            </a:r>
            <a:r>
              <a:rPr sz="4400" spc="-5" dirty="0">
                <a:latin typeface="Arial"/>
                <a:cs typeface="Arial"/>
              </a:rPr>
              <a:t>a deﬁnitive pulse, the  </a:t>
            </a:r>
            <a:r>
              <a:rPr sz="4400" dirty="0">
                <a:latin typeface="Arial"/>
                <a:cs typeface="Arial"/>
              </a:rPr>
              <a:t>patient </a:t>
            </a:r>
            <a:r>
              <a:rPr sz="4400" spc="-5" dirty="0">
                <a:latin typeface="Arial"/>
                <a:cs typeface="Arial"/>
              </a:rPr>
              <a:t>is in </a:t>
            </a:r>
            <a:r>
              <a:rPr sz="4400" dirty="0">
                <a:latin typeface="Arial"/>
                <a:cs typeface="Arial"/>
              </a:rPr>
              <a:t>respiratory</a:t>
            </a:r>
            <a:r>
              <a:rPr sz="4400" spc="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arrest.</a:t>
            </a: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165" dirty="0">
                <a:latin typeface="Arial"/>
                <a:cs typeface="Arial"/>
              </a:rPr>
              <a:t>To </a:t>
            </a:r>
            <a:r>
              <a:rPr sz="4400" dirty="0">
                <a:latin typeface="Arial"/>
                <a:cs typeface="Arial"/>
              </a:rPr>
              <a:t>care </a:t>
            </a:r>
            <a:r>
              <a:rPr sz="4400" spc="-5" dirty="0">
                <a:latin typeface="Arial"/>
                <a:cs typeface="Arial"/>
              </a:rPr>
              <a:t>for a </a:t>
            </a:r>
            <a:r>
              <a:rPr sz="4400" dirty="0">
                <a:latin typeface="Arial"/>
                <a:cs typeface="Arial"/>
              </a:rPr>
              <a:t>patient experiencing respiratory arrest, ventilations  must be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given.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9597" y="535051"/>
            <a:ext cx="4978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C</a:t>
            </a:r>
            <a:r>
              <a:rPr sz="3850" spc="-20" dirty="0"/>
              <a:t>ARDIAC</a:t>
            </a:r>
            <a:r>
              <a:rPr sz="3850" spc="270" dirty="0"/>
              <a:t> </a:t>
            </a:r>
            <a:r>
              <a:rPr sz="3850" spc="-10" dirty="0"/>
              <a:t>ARREST</a:t>
            </a:r>
            <a:endParaRPr sz="3850"/>
          </a:p>
        </p:txBody>
      </p:sp>
      <p:sp>
        <p:nvSpPr>
          <p:cNvPr id="5" name="object 5"/>
          <p:cNvSpPr txBox="1"/>
          <p:nvPr/>
        </p:nvSpPr>
        <p:spPr>
          <a:xfrm>
            <a:off x="11172063" y="5887135"/>
            <a:ext cx="1504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826" y="1910333"/>
            <a:ext cx="10552430" cy="61831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46990" indent="-274320">
              <a:lnSpc>
                <a:spcPct val="100000"/>
              </a:lnSpc>
              <a:spcBef>
                <a:spcPts val="95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If </a:t>
            </a:r>
            <a:r>
              <a:rPr sz="4400" dirty="0">
                <a:latin typeface="Arial"/>
                <a:cs typeface="Arial"/>
              </a:rPr>
              <a:t>there </a:t>
            </a:r>
            <a:r>
              <a:rPr sz="4400" spc="-5" dirty="0">
                <a:latin typeface="Arial"/>
                <a:cs typeface="Arial"/>
              </a:rPr>
              <a:t>is no </a:t>
            </a:r>
            <a:r>
              <a:rPr sz="4400" dirty="0">
                <a:latin typeface="Arial"/>
                <a:cs typeface="Arial"/>
              </a:rPr>
              <a:t>breathing, </a:t>
            </a:r>
            <a:r>
              <a:rPr sz="4400" spc="-5" dirty="0">
                <a:latin typeface="Arial"/>
                <a:cs typeface="Arial"/>
              </a:rPr>
              <a:t>no </a:t>
            </a:r>
            <a:r>
              <a:rPr sz="4400" dirty="0">
                <a:latin typeface="Arial"/>
                <a:cs typeface="Arial"/>
              </a:rPr>
              <a:t>pulse and </a:t>
            </a:r>
            <a:r>
              <a:rPr sz="4400" spc="-5" dirty="0">
                <a:latin typeface="Arial"/>
                <a:cs typeface="Arial"/>
              </a:rPr>
              <a:t>the </a:t>
            </a:r>
            <a:r>
              <a:rPr sz="4400" dirty="0">
                <a:latin typeface="Arial"/>
                <a:cs typeface="Arial"/>
              </a:rPr>
              <a:t>patient </a:t>
            </a:r>
            <a:r>
              <a:rPr sz="4400" spc="-5" dirty="0">
                <a:latin typeface="Arial"/>
                <a:cs typeface="Arial"/>
              </a:rPr>
              <a:t>is </a:t>
            </a:r>
            <a:r>
              <a:rPr sz="4400" dirty="0">
                <a:latin typeface="Arial"/>
                <a:cs typeface="Arial"/>
              </a:rPr>
              <a:t>unresponsive,  </a:t>
            </a:r>
            <a:r>
              <a:rPr sz="4400" spc="-5" dirty="0">
                <a:latin typeface="Arial"/>
                <a:cs typeface="Arial"/>
              </a:rPr>
              <a:t>the </a:t>
            </a:r>
            <a:r>
              <a:rPr sz="4400" dirty="0">
                <a:latin typeface="Arial"/>
                <a:cs typeface="Arial"/>
              </a:rPr>
              <a:t>patient </a:t>
            </a:r>
            <a:r>
              <a:rPr sz="4400" spc="-5" dirty="0">
                <a:latin typeface="Arial"/>
                <a:cs typeface="Arial"/>
              </a:rPr>
              <a:t>is in </a:t>
            </a:r>
            <a:r>
              <a:rPr sz="4400" dirty="0">
                <a:latin typeface="Arial"/>
                <a:cs typeface="Arial"/>
              </a:rPr>
              <a:t>cardiac</a:t>
            </a:r>
            <a:r>
              <a:rPr sz="4400" spc="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arrest.</a:t>
            </a: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7ED13A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4400" spc="-5" dirty="0">
                <a:latin typeface="Arial"/>
                <a:cs typeface="Arial"/>
              </a:rPr>
              <a:t>Cardiac arrest is a </a:t>
            </a:r>
            <a:r>
              <a:rPr sz="4400" dirty="0">
                <a:latin typeface="Arial"/>
                <a:cs typeface="Arial"/>
              </a:rPr>
              <a:t>life-threatening situation </a:t>
            </a:r>
            <a:r>
              <a:rPr sz="4400" spc="-5" dirty="0">
                <a:latin typeface="Arial"/>
                <a:cs typeface="Arial"/>
              </a:rPr>
              <a:t>in which the </a:t>
            </a:r>
            <a:r>
              <a:rPr sz="4400" dirty="0">
                <a:latin typeface="Arial"/>
                <a:cs typeface="Arial"/>
              </a:rPr>
              <a:t>electrical  and/or </a:t>
            </a:r>
            <a:r>
              <a:rPr sz="4400" spc="-5" dirty="0">
                <a:latin typeface="Arial"/>
                <a:cs typeface="Arial"/>
              </a:rPr>
              <a:t>mechanical system of the </a:t>
            </a:r>
            <a:r>
              <a:rPr sz="4400" dirty="0">
                <a:latin typeface="Arial"/>
                <a:cs typeface="Arial"/>
              </a:rPr>
              <a:t>heart </a:t>
            </a:r>
            <a:r>
              <a:rPr sz="4400" spc="-5" dirty="0">
                <a:latin typeface="Arial"/>
                <a:cs typeface="Arial"/>
              </a:rPr>
              <a:t>malfunctions </a:t>
            </a:r>
            <a:r>
              <a:rPr sz="4400" dirty="0">
                <a:latin typeface="Arial"/>
                <a:cs typeface="Arial"/>
              </a:rPr>
              <a:t>resulting </a:t>
            </a:r>
            <a:r>
              <a:rPr sz="4400" spc="-5" dirty="0">
                <a:latin typeface="Arial"/>
                <a:cs typeface="Arial"/>
              </a:rPr>
              <a:t>in  complete cessation of the </a:t>
            </a:r>
            <a:r>
              <a:rPr sz="4400" spc="-10" dirty="0">
                <a:latin typeface="Arial"/>
                <a:cs typeface="Arial"/>
              </a:rPr>
              <a:t>heart’s </a:t>
            </a:r>
            <a:r>
              <a:rPr sz="4400" spc="-5" dirty="0">
                <a:latin typeface="Arial"/>
                <a:cs typeface="Arial"/>
              </a:rPr>
              <a:t>ability to function </a:t>
            </a:r>
            <a:r>
              <a:rPr sz="4400" spc="-10" dirty="0">
                <a:latin typeface="Arial"/>
                <a:cs typeface="Arial"/>
              </a:rPr>
              <a:t>and </a:t>
            </a:r>
            <a:r>
              <a:rPr sz="4400" spc="-5" dirty="0">
                <a:latin typeface="Arial"/>
                <a:cs typeface="Arial"/>
              </a:rPr>
              <a:t>circulate  blood</a:t>
            </a:r>
            <a:r>
              <a:rPr sz="4400" dirty="0">
                <a:latin typeface="Arial"/>
                <a:cs typeface="Arial"/>
              </a:rPr>
              <a:t> </a:t>
            </a:r>
            <a:r>
              <a:rPr sz="4400" spc="-20" dirty="0">
                <a:latin typeface="Arial"/>
                <a:cs typeface="Arial"/>
              </a:rPr>
              <a:t>efﬁciently.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9920" y="230124"/>
            <a:ext cx="0" cy="6414135"/>
          </a:xfrm>
          <a:custGeom>
            <a:avLst/>
            <a:gdLst/>
            <a:ahLst/>
            <a:cxnLst/>
            <a:rect l="l" t="t" r="r" b="b"/>
            <a:pathLst>
              <a:path h="6414134">
                <a:moveTo>
                  <a:pt x="0" y="0"/>
                </a:moveTo>
                <a:lnTo>
                  <a:pt x="0" y="64135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726" y="818388"/>
            <a:ext cx="11632565" cy="0"/>
          </a:xfrm>
          <a:custGeom>
            <a:avLst/>
            <a:gdLst/>
            <a:ahLst/>
            <a:cxnLst/>
            <a:rect l="l" t="t" r="r" b="b"/>
            <a:pathLst>
              <a:path w="11632565">
                <a:moveTo>
                  <a:pt x="0" y="0"/>
                </a:moveTo>
                <a:lnTo>
                  <a:pt x="116319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726" y="1400302"/>
            <a:ext cx="11632565" cy="0"/>
          </a:xfrm>
          <a:custGeom>
            <a:avLst/>
            <a:gdLst/>
            <a:ahLst/>
            <a:cxnLst/>
            <a:rect l="l" t="t" r="r" b="b"/>
            <a:pathLst>
              <a:path w="11632565">
                <a:moveTo>
                  <a:pt x="0" y="0"/>
                </a:moveTo>
                <a:lnTo>
                  <a:pt x="116319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726" y="1982216"/>
            <a:ext cx="11632565" cy="0"/>
          </a:xfrm>
          <a:custGeom>
            <a:avLst/>
            <a:gdLst/>
            <a:ahLst/>
            <a:cxnLst/>
            <a:rect l="l" t="t" r="r" b="b"/>
            <a:pathLst>
              <a:path w="11632565">
                <a:moveTo>
                  <a:pt x="0" y="0"/>
                </a:moveTo>
                <a:lnTo>
                  <a:pt x="116319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726" y="2564002"/>
            <a:ext cx="11632565" cy="0"/>
          </a:xfrm>
          <a:custGeom>
            <a:avLst/>
            <a:gdLst/>
            <a:ahLst/>
            <a:cxnLst/>
            <a:rect l="l" t="t" r="r" b="b"/>
            <a:pathLst>
              <a:path w="11632565">
                <a:moveTo>
                  <a:pt x="0" y="0"/>
                </a:moveTo>
                <a:lnTo>
                  <a:pt x="116319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726" y="3145917"/>
            <a:ext cx="11632565" cy="0"/>
          </a:xfrm>
          <a:custGeom>
            <a:avLst/>
            <a:gdLst/>
            <a:ahLst/>
            <a:cxnLst/>
            <a:rect l="l" t="t" r="r" b="b"/>
            <a:pathLst>
              <a:path w="11632565">
                <a:moveTo>
                  <a:pt x="0" y="0"/>
                </a:moveTo>
                <a:lnTo>
                  <a:pt x="116319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726" y="3727830"/>
            <a:ext cx="11632565" cy="0"/>
          </a:xfrm>
          <a:custGeom>
            <a:avLst/>
            <a:gdLst/>
            <a:ahLst/>
            <a:cxnLst/>
            <a:rect l="l" t="t" r="r" b="b"/>
            <a:pathLst>
              <a:path w="11632565">
                <a:moveTo>
                  <a:pt x="0" y="0"/>
                </a:moveTo>
                <a:lnTo>
                  <a:pt x="116319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726" y="4309745"/>
            <a:ext cx="11632565" cy="0"/>
          </a:xfrm>
          <a:custGeom>
            <a:avLst/>
            <a:gdLst/>
            <a:ahLst/>
            <a:cxnLst/>
            <a:rect l="l" t="t" r="r" b="b"/>
            <a:pathLst>
              <a:path w="11632565">
                <a:moveTo>
                  <a:pt x="0" y="0"/>
                </a:moveTo>
                <a:lnTo>
                  <a:pt x="116319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726" y="4891659"/>
            <a:ext cx="11632565" cy="0"/>
          </a:xfrm>
          <a:custGeom>
            <a:avLst/>
            <a:gdLst/>
            <a:ahLst/>
            <a:cxnLst/>
            <a:rect l="l" t="t" r="r" b="b"/>
            <a:pathLst>
              <a:path w="11632565">
                <a:moveTo>
                  <a:pt x="0" y="0"/>
                </a:moveTo>
                <a:lnTo>
                  <a:pt x="116319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726" y="5473446"/>
            <a:ext cx="11632565" cy="0"/>
          </a:xfrm>
          <a:custGeom>
            <a:avLst/>
            <a:gdLst/>
            <a:ahLst/>
            <a:cxnLst/>
            <a:rect l="l" t="t" r="r" b="b"/>
            <a:pathLst>
              <a:path w="11632565">
                <a:moveTo>
                  <a:pt x="0" y="0"/>
                </a:moveTo>
                <a:lnTo>
                  <a:pt x="116319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4726" y="6055385"/>
            <a:ext cx="11632565" cy="0"/>
          </a:xfrm>
          <a:custGeom>
            <a:avLst/>
            <a:gdLst/>
            <a:ahLst/>
            <a:cxnLst/>
            <a:rect l="l" t="t" r="r" b="b"/>
            <a:pathLst>
              <a:path w="11632565">
                <a:moveTo>
                  <a:pt x="0" y="0"/>
                </a:moveTo>
                <a:lnTo>
                  <a:pt x="116319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076" y="230124"/>
            <a:ext cx="0" cy="6414135"/>
          </a:xfrm>
          <a:custGeom>
            <a:avLst/>
            <a:gdLst/>
            <a:ahLst/>
            <a:cxnLst/>
            <a:rect l="l" t="t" r="r" b="b"/>
            <a:pathLst>
              <a:path h="6414134">
                <a:moveTo>
                  <a:pt x="0" y="0"/>
                </a:moveTo>
                <a:lnTo>
                  <a:pt x="0" y="64135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50318" y="230124"/>
            <a:ext cx="0" cy="6414135"/>
          </a:xfrm>
          <a:custGeom>
            <a:avLst/>
            <a:gdLst/>
            <a:ahLst/>
            <a:cxnLst/>
            <a:rect l="l" t="t" r="r" b="b"/>
            <a:pathLst>
              <a:path h="6414134">
                <a:moveTo>
                  <a:pt x="0" y="0"/>
                </a:moveTo>
                <a:lnTo>
                  <a:pt x="0" y="64135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4726" y="236474"/>
            <a:ext cx="11632565" cy="0"/>
          </a:xfrm>
          <a:custGeom>
            <a:avLst/>
            <a:gdLst/>
            <a:ahLst/>
            <a:cxnLst/>
            <a:rect l="l" t="t" r="r" b="b"/>
            <a:pathLst>
              <a:path w="11632565">
                <a:moveTo>
                  <a:pt x="0" y="0"/>
                </a:moveTo>
                <a:lnTo>
                  <a:pt x="116319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726" y="6637286"/>
            <a:ext cx="11632565" cy="0"/>
          </a:xfrm>
          <a:custGeom>
            <a:avLst/>
            <a:gdLst/>
            <a:ahLst/>
            <a:cxnLst/>
            <a:rect l="l" t="t" r="r" b="b"/>
            <a:pathLst>
              <a:path w="11632565">
                <a:moveTo>
                  <a:pt x="0" y="0"/>
                </a:moveTo>
                <a:lnTo>
                  <a:pt x="116319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6892" y="203961"/>
            <a:ext cx="35388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CARDIAC </a:t>
            </a:r>
            <a:r>
              <a:rPr sz="2800" b="1" spc="-5" dirty="0">
                <a:latin typeface="Times New Roman"/>
                <a:cs typeface="Times New Roman"/>
              </a:rPr>
              <a:t>CAUSES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66561" y="203961"/>
            <a:ext cx="5335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ELECTROLYTE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IMBALANCE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6892" y="786129"/>
            <a:ext cx="459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MI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66561" y="786129"/>
            <a:ext cx="2125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Hyper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kalemia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6892" y="1368043"/>
            <a:ext cx="1830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Heart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failure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66561" y="1368043"/>
            <a:ext cx="3069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Hyper/hypo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calcemia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892" y="1950211"/>
            <a:ext cx="1703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Dysrythmia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892" y="2376068"/>
            <a:ext cx="4183379" cy="118999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800" spc="-5" dirty="0">
                <a:latin typeface="Times New Roman"/>
                <a:cs typeface="Times New Roman"/>
              </a:rPr>
              <a:t>Cardiac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tamponade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22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PULMONARY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CAUSES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66561" y="3114293"/>
            <a:ext cx="2810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PROCEDURES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6892" y="3696080"/>
            <a:ext cx="2698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Respiratory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failure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66561" y="3696080"/>
            <a:ext cx="2588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0" dirty="0">
                <a:latin typeface="Times New Roman"/>
                <a:cs typeface="Times New Roman"/>
              </a:rPr>
              <a:t>PA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catheterisation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6892" y="4278248"/>
            <a:ext cx="2781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Airway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obstruction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66561" y="4278248"/>
            <a:ext cx="32880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Cardiac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catheterisation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6892" y="4860163"/>
            <a:ext cx="971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AR</a:t>
            </a:r>
            <a:r>
              <a:rPr sz="2800" spc="-2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6892" y="5441696"/>
            <a:ext cx="2098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Pneumothorax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66561" y="4704873"/>
            <a:ext cx="1847214" cy="118872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800" spc="-10" dirty="0">
                <a:latin typeface="Times New Roman"/>
                <a:cs typeface="Times New Roman"/>
              </a:rPr>
              <a:t>Surgery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2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O</a:t>
            </a:r>
            <a:r>
              <a:rPr sz="2800" b="1" spc="-20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H</a:t>
            </a:r>
            <a:r>
              <a:rPr sz="2800" b="1" spc="-20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66561" y="6024168"/>
            <a:ext cx="19329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Drug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toxicity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1492" y="6024168"/>
            <a:ext cx="2927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spc="-860" dirty="0">
                <a:latin typeface="Times New Roman"/>
                <a:cs typeface="Times New Roman"/>
              </a:rPr>
              <a:t>u</a:t>
            </a:r>
            <a:r>
              <a:rPr sz="1800" baseline="-11574" dirty="0">
                <a:solidFill>
                  <a:srgbClr val="4E5B6E"/>
                </a:solidFill>
                <a:latin typeface="Arial"/>
                <a:cs typeface="Arial"/>
              </a:rPr>
              <a:t>2</a:t>
            </a:r>
            <a:r>
              <a:rPr sz="1800" spc="-727" baseline="-11574" dirty="0">
                <a:solidFill>
                  <a:srgbClr val="4E5B6E"/>
                </a:solidFill>
                <a:latin typeface="Arial"/>
                <a:cs typeface="Arial"/>
              </a:rPr>
              <a:t>6</a:t>
            </a:r>
            <a:r>
              <a:rPr sz="2800" spc="-300" dirty="0">
                <a:latin typeface="Times New Roman"/>
                <a:cs typeface="Times New Roman"/>
              </a:rPr>
              <a:t>l</a:t>
            </a:r>
            <a:r>
              <a:rPr sz="1800" spc="-165" baseline="-11574" dirty="0">
                <a:solidFill>
                  <a:srgbClr val="4E5B6E"/>
                </a:solidFill>
                <a:latin typeface="Arial"/>
                <a:cs typeface="Arial"/>
              </a:rPr>
              <a:t>-</a:t>
            </a:r>
            <a:r>
              <a:rPr sz="2800" spc="-2080" dirty="0">
                <a:latin typeface="Times New Roman"/>
                <a:cs typeface="Times New Roman"/>
              </a:rPr>
              <a:t>m</a:t>
            </a:r>
            <a:r>
              <a:rPr sz="1800" baseline="-11574" dirty="0">
                <a:solidFill>
                  <a:srgbClr val="4E5B6E"/>
                </a:solidFill>
                <a:latin typeface="Arial"/>
                <a:cs typeface="Arial"/>
              </a:rPr>
              <a:t>Ja</a:t>
            </a:r>
            <a:r>
              <a:rPr sz="1800" spc="7" baseline="-11574" dirty="0">
                <a:solidFill>
                  <a:srgbClr val="4E5B6E"/>
                </a:solidFill>
                <a:latin typeface="Arial"/>
                <a:cs typeface="Arial"/>
              </a:rPr>
              <a:t>n</a:t>
            </a:r>
            <a:r>
              <a:rPr sz="1800" spc="-427" baseline="-11574" dirty="0">
                <a:solidFill>
                  <a:srgbClr val="4E5B6E"/>
                </a:solidFill>
                <a:latin typeface="Arial"/>
                <a:cs typeface="Arial"/>
              </a:rPr>
              <a:t>-</a:t>
            </a:r>
            <a:r>
              <a:rPr sz="2800" spc="-1125" dirty="0">
                <a:latin typeface="Times New Roman"/>
                <a:cs typeface="Times New Roman"/>
              </a:rPr>
              <a:t>o</a:t>
            </a:r>
            <a:r>
              <a:rPr sz="1800" baseline="-11574" dirty="0">
                <a:solidFill>
                  <a:srgbClr val="4E5B6E"/>
                </a:solidFill>
                <a:latin typeface="Arial"/>
                <a:cs typeface="Arial"/>
              </a:rPr>
              <a:t>1</a:t>
            </a:r>
            <a:r>
              <a:rPr sz="1800" spc="-337" baseline="-11574" dirty="0">
                <a:solidFill>
                  <a:srgbClr val="4E5B6E"/>
                </a:solidFill>
                <a:latin typeface="Arial"/>
                <a:cs typeface="Arial"/>
              </a:rPr>
              <a:t>8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ary e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184763" y="587024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064" y="0"/>
            <a:ext cx="1392935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8853" y="388365"/>
            <a:ext cx="742060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Components of</a:t>
            </a:r>
            <a:r>
              <a:rPr sz="5400" spc="185" dirty="0"/>
              <a:t> </a:t>
            </a:r>
            <a:r>
              <a:rPr sz="5400" dirty="0"/>
              <a:t>BLS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756615" y="1858517"/>
            <a:ext cx="489331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Ensure</a:t>
            </a:r>
            <a:r>
              <a:rPr sz="2800" dirty="0">
                <a:latin typeface="Arial"/>
                <a:cs typeface="Arial"/>
              </a:rPr>
              <a:t> safety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Check </a:t>
            </a:r>
            <a:r>
              <a:rPr sz="2800" dirty="0">
                <a:latin typeface="Arial"/>
                <a:cs typeface="Arial"/>
              </a:rPr>
              <a:t>for response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Activate EMS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Chest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compressions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Font typeface="Wingdings"/>
              <a:buChar char=""/>
              <a:tabLst>
                <a:tab pos="527685" algn="l"/>
                <a:tab pos="528320" algn="l"/>
                <a:tab pos="2860675" algn="l"/>
              </a:tabLst>
            </a:pPr>
            <a:r>
              <a:rPr sz="2800" spc="-5" dirty="0">
                <a:latin typeface="Arial"/>
                <a:cs typeface="Arial"/>
              </a:rPr>
              <a:t>Check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airway	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ventilate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2800" dirty="0">
                <a:latin typeface="Arial"/>
                <a:cs typeface="Arial"/>
              </a:rPr>
              <a:t>Defibrillate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1200</Words>
  <Application>Microsoft Office PowerPoint</Application>
  <PresentationFormat>Custom</PresentationFormat>
  <Paragraphs>207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Calibri</vt:lpstr>
      <vt:lpstr>Symbol</vt:lpstr>
      <vt:lpstr>Times New Roman</vt:lpstr>
      <vt:lpstr>Wingdings</vt:lpstr>
      <vt:lpstr>Office Theme</vt:lpstr>
      <vt:lpstr>BASIC LIFE SUPPORT AND FIRST AID</vt:lpstr>
      <vt:lpstr>OBJECTIVES</vt:lpstr>
      <vt:lpstr>INTRODUCTION</vt:lpstr>
      <vt:lpstr>PowerPoint Presentation</vt:lpstr>
      <vt:lpstr>WHAT IS BLS ?</vt:lpstr>
      <vt:lpstr>RESPIRATORY ARREST</vt:lpstr>
      <vt:lpstr>CARDIAC ARREST</vt:lpstr>
      <vt:lpstr>PowerPoint Presentation</vt:lpstr>
      <vt:lpstr>Components of BLS</vt:lpstr>
      <vt:lpstr>ENSURE SAFETY</vt:lpstr>
      <vt:lpstr>ASSESS RESPONSE</vt:lpstr>
      <vt:lpstr>Activate EMS</vt:lpstr>
      <vt:lpstr>ACTIVATE EMS</vt:lpstr>
      <vt:lpstr>CHANGE FROM A-B-C TO C-A-B</vt:lpstr>
      <vt:lpstr>CIRCULATION</vt:lpstr>
      <vt:lpstr>PowerPoint Presentation</vt:lpstr>
      <vt:lpstr>PowerPoint Presentation</vt:lpstr>
      <vt:lpstr>PowerPoint Presentation</vt:lpstr>
      <vt:lpstr>PowerPoint Presentation</vt:lpstr>
      <vt:lpstr>CHARACTERISTICS OF GOOD  COMPRESSION</vt:lpstr>
      <vt:lpstr>CHEST COMPRESSIONS</vt:lpstr>
      <vt:lpstr>For infants</vt:lpstr>
      <vt:lpstr>BREATHING</vt:lpstr>
      <vt:lpstr>GIVING RESCUE BREATHS</vt:lpstr>
      <vt:lpstr>METHODS OF RESCUE BREATHS</vt:lpstr>
      <vt:lpstr>EARLY DEFIBRILLATION</vt:lpstr>
      <vt:lpstr>AED MACHINE</vt:lpstr>
      <vt:lpstr>PowerPoint Presentation</vt:lpstr>
      <vt:lpstr>PowerPoint Presentation</vt:lpstr>
      <vt:lpstr>PowerPoint Presentation</vt:lpstr>
      <vt:lpstr>PowerPoint Presentation</vt:lpstr>
      <vt:lpstr>THE RECOVERY POSITION</vt:lpstr>
      <vt:lpstr>DEFIBRILLATION SAFETY</vt:lpstr>
      <vt:lpstr>CONTINUE RESUSCITATION  UNTIL</vt:lpstr>
      <vt:lpstr>RESPIRATORY ARREST BY OPIOIDS –  BYSTANDER USE OF NALOXONE</vt:lpstr>
      <vt:lpstr>BLS DIFFERENCES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LIFE SUPPORT AND FIRST AID</dc:title>
  <cp:lastModifiedBy>intel</cp:lastModifiedBy>
  <cp:revision>5</cp:revision>
  <dcterms:created xsi:type="dcterms:W3CDTF">2021-02-02T17:22:48Z</dcterms:created>
  <dcterms:modified xsi:type="dcterms:W3CDTF">2021-02-02T18:05:39Z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2021-02-02T00:00:00Z</vt:filetime>
  </property>
</Properties>
</file>