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352" r:id="rId4"/>
    <p:sldId id="353" r:id="rId5"/>
    <p:sldId id="354" r:id="rId6"/>
    <p:sldId id="355" r:id="rId7"/>
    <p:sldId id="364" r:id="rId8"/>
    <p:sldId id="365" r:id="rId9"/>
    <p:sldId id="356" r:id="rId10"/>
    <p:sldId id="357" r:id="rId11"/>
    <p:sldId id="358" r:id="rId12"/>
    <p:sldId id="359" r:id="rId13"/>
    <p:sldId id="360" r:id="rId14"/>
    <p:sldId id="361" r:id="rId15"/>
    <p:sldId id="385" r:id="rId16"/>
    <p:sldId id="386" r:id="rId17"/>
    <p:sldId id="257" r:id="rId18"/>
    <p:sldId id="366" r:id="rId19"/>
    <p:sldId id="367" r:id="rId20"/>
    <p:sldId id="368" r:id="rId21"/>
    <p:sldId id="376" r:id="rId22"/>
    <p:sldId id="369" r:id="rId23"/>
    <p:sldId id="370" r:id="rId24"/>
    <p:sldId id="371" r:id="rId25"/>
    <p:sldId id="372" r:id="rId26"/>
    <p:sldId id="373" r:id="rId27"/>
    <p:sldId id="375" r:id="rId28"/>
    <p:sldId id="374" r:id="rId29"/>
    <p:sldId id="293" r:id="rId30"/>
    <p:sldId id="379" r:id="rId31"/>
    <p:sldId id="362" r:id="rId32"/>
    <p:sldId id="377" r:id="rId33"/>
    <p:sldId id="363" r:id="rId34"/>
    <p:sldId id="378" r:id="rId35"/>
    <p:sldId id="380" r:id="rId36"/>
    <p:sldId id="381" r:id="rId37"/>
    <p:sldId id="383" r:id="rId38"/>
    <p:sldId id="382" r:id="rId39"/>
    <p:sldId id="3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65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7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53848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25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4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2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4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7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19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96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8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9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83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9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584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3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3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7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53848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4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23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4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7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0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08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8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9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52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9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2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9619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904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8000" b="1" dirty="0" smtClean="0"/>
              <a:t>BODY FLUID COMPARTMENTS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MEDICAL PHYSIOLOGY</a:t>
            </a:r>
          </a:p>
          <a:p>
            <a:r>
              <a:rPr lang="en-US" dirty="0" smtClean="0"/>
              <a:t>CLINICAL MEDICINE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1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FLUIDS AND 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Homeostasis involves the regulation of composition and volume of both fluid divisions</a:t>
            </a:r>
          </a:p>
          <a:p>
            <a:r>
              <a:rPr lang="en-US" dirty="0" smtClean="0"/>
              <a:t>Stabilizing ECF and ICF involves:</a:t>
            </a:r>
          </a:p>
          <a:p>
            <a:pPr lvl="1"/>
            <a:r>
              <a:rPr lang="en-US" dirty="0" smtClean="0"/>
              <a:t>1) </a:t>
            </a:r>
            <a:r>
              <a:rPr lang="en-US" b="1" dirty="0" smtClean="0"/>
              <a:t>Fluid Balance</a:t>
            </a:r>
          </a:p>
          <a:p>
            <a:pPr lvl="2"/>
            <a:r>
              <a:rPr lang="en-US" dirty="0" smtClean="0"/>
              <a:t>Must have equal gain (food &amp; metabolism) and loss (urine &amp; perspiration) of water</a:t>
            </a:r>
          </a:p>
          <a:p>
            <a:pPr lvl="1"/>
            <a:r>
              <a:rPr lang="en-US" dirty="0" smtClean="0"/>
              <a:t>2) </a:t>
            </a:r>
            <a:r>
              <a:rPr lang="en-US" b="1" dirty="0" smtClean="0"/>
              <a:t>Electrolyte Balance</a:t>
            </a:r>
          </a:p>
          <a:p>
            <a:pPr lvl="2"/>
            <a:r>
              <a:rPr lang="en-US" dirty="0" smtClean="0"/>
              <a:t>Electrolytes = ions from dissociated compounds that will conduct an electrical charge in solution </a:t>
            </a:r>
          </a:p>
          <a:p>
            <a:pPr lvl="2"/>
            <a:r>
              <a:rPr lang="en-US" dirty="0" smtClean="0"/>
              <a:t>Must have equal gain (absorption in GI) and loss (urine in kidney and perspiration in skin)</a:t>
            </a:r>
          </a:p>
          <a:p>
            <a:pPr lvl="1"/>
            <a:r>
              <a:rPr lang="en-US" dirty="0" smtClean="0"/>
              <a:t>3</a:t>
            </a:r>
            <a:r>
              <a:rPr lang="en-US" b="1" dirty="0" smtClean="0"/>
              <a:t>) Acid-Base Balance</a:t>
            </a:r>
          </a:p>
          <a:p>
            <a:pPr lvl="2"/>
            <a:r>
              <a:rPr lang="en-US" dirty="0" smtClean="0"/>
              <a:t>The production of hydrogen ions by metabolism must be matched by loss of these H</a:t>
            </a:r>
            <a:r>
              <a:rPr lang="en-US" baseline="30000" dirty="0" smtClean="0"/>
              <a:t>+</a:t>
            </a:r>
            <a:r>
              <a:rPr lang="en-US" dirty="0" smtClean="0"/>
              <a:t> ions at the kidney and lungs (carbonic acid)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electrolytes vary depending on the fluid division:</a:t>
            </a:r>
          </a:p>
          <a:p>
            <a:pPr lvl="1"/>
            <a:r>
              <a:rPr lang="en-US" dirty="0" smtClean="0"/>
              <a:t>ECF </a:t>
            </a:r>
          </a:p>
          <a:p>
            <a:pPr lvl="2"/>
            <a:r>
              <a:rPr lang="en-US" dirty="0" smtClean="0"/>
              <a:t>Principal </a:t>
            </a:r>
            <a:r>
              <a:rPr lang="en-US" dirty="0" err="1" smtClean="0"/>
              <a:t>cation</a:t>
            </a:r>
            <a:r>
              <a:rPr lang="en-US" dirty="0" smtClean="0"/>
              <a:t> = Na</a:t>
            </a:r>
            <a:r>
              <a:rPr lang="en-US" baseline="30000" dirty="0" smtClean="0"/>
              <a:t>+</a:t>
            </a:r>
          </a:p>
          <a:p>
            <a:pPr lvl="2"/>
            <a:r>
              <a:rPr lang="en-US" dirty="0" smtClean="0"/>
              <a:t>Principal anions = </a:t>
            </a:r>
            <a:r>
              <a:rPr lang="en-US" dirty="0" err="1" smtClean="0"/>
              <a:t>Cl</a:t>
            </a:r>
            <a:r>
              <a:rPr lang="en-US" sz="2200" baseline="30000" dirty="0"/>
              <a:t>-</a:t>
            </a:r>
            <a:r>
              <a:rPr lang="en-US" dirty="0" smtClean="0"/>
              <a:t> , HCO</a:t>
            </a:r>
            <a:r>
              <a:rPr lang="en-US" baseline="-25000" dirty="0" smtClean="0"/>
              <a:t>3-</a:t>
            </a:r>
          </a:p>
          <a:p>
            <a:pPr lvl="1"/>
            <a:r>
              <a:rPr lang="en-US" dirty="0" smtClean="0"/>
              <a:t>ICF </a:t>
            </a:r>
          </a:p>
          <a:p>
            <a:pPr lvl="2"/>
            <a:r>
              <a:rPr lang="en-US" dirty="0" smtClean="0"/>
              <a:t>Principal </a:t>
            </a:r>
            <a:r>
              <a:rPr lang="en-US" dirty="0" err="1" smtClean="0"/>
              <a:t>cation</a:t>
            </a:r>
            <a:r>
              <a:rPr lang="en-US" dirty="0" smtClean="0"/>
              <a:t> = K+, Mg</a:t>
            </a:r>
            <a:r>
              <a:rPr lang="en-US" baseline="30000" dirty="0" smtClean="0"/>
              <a:t>2+</a:t>
            </a:r>
          </a:p>
          <a:p>
            <a:pPr lvl="2"/>
            <a:r>
              <a:rPr lang="en-US" dirty="0" smtClean="0"/>
              <a:t>Principal anions = 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and negatively charged proteins-</a:t>
            </a:r>
          </a:p>
          <a:p>
            <a:r>
              <a:rPr lang="en-US" dirty="0" smtClean="0"/>
              <a:t>Although different ions dominate, both fluid divisions have the same osmotic concentrations.</a:t>
            </a:r>
          </a:p>
          <a:p>
            <a:r>
              <a:rPr lang="en-US" dirty="0" smtClean="0"/>
              <a:t>The ions cannot pass freely through cell membranes, but the water can by osmosis, and will move to equilibrium. </a:t>
            </a:r>
          </a:p>
          <a:p>
            <a:r>
              <a:rPr lang="en-US" dirty="0" smtClean="0"/>
              <a:t>Thus, solute/electrolyte concentrations of the fluid divisions will directly impact water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FLUID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Diffusion </a:t>
            </a:r>
          </a:p>
          <a:p>
            <a:pPr lvl="1"/>
            <a:r>
              <a:rPr lang="en-US" dirty="0" smtClean="0"/>
              <a:t>Movement of particles down a concentration gradient.</a:t>
            </a:r>
          </a:p>
          <a:p>
            <a:r>
              <a:rPr lang="en-US" b="1" dirty="0" smtClean="0"/>
              <a:t>Osmosis</a:t>
            </a:r>
          </a:p>
          <a:p>
            <a:pPr lvl="1"/>
            <a:r>
              <a:rPr lang="en-US" dirty="0" smtClean="0"/>
              <a:t>Movement of solvent molecules into a region of higher solute concentration across a </a:t>
            </a:r>
            <a:r>
              <a:rPr lang="en-US" dirty="0" err="1" smtClean="0"/>
              <a:t>semipermeable</a:t>
            </a:r>
            <a:r>
              <a:rPr lang="en-US" dirty="0" smtClean="0"/>
              <a:t> membrane impermeable to the solute</a:t>
            </a:r>
          </a:p>
          <a:p>
            <a:r>
              <a:rPr lang="en-US" b="1" dirty="0" smtClean="0"/>
              <a:t>Active transport</a:t>
            </a:r>
          </a:p>
          <a:p>
            <a:pPr lvl="1"/>
            <a:r>
              <a:rPr lang="en-US" dirty="0" smtClean="0"/>
              <a:t>Movement of particles up a concentration gradient ; requires energy</a:t>
            </a:r>
          </a:p>
          <a:p>
            <a:r>
              <a:rPr lang="en-US" b="1" dirty="0" smtClean="0"/>
              <a:t>Movement of fluids due to:</a:t>
            </a:r>
          </a:p>
          <a:p>
            <a:pPr lvl="1"/>
            <a:r>
              <a:rPr lang="en-US" dirty="0" smtClean="0"/>
              <a:t>hydrostatic </a:t>
            </a:r>
            <a:r>
              <a:rPr lang="en-US" dirty="0" smtClean="0"/>
              <a:t>pressure- the force exerted by a fluid at rest due to the force of gravity</a:t>
            </a:r>
            <a:endParaRPr lang="en-US" dirty="0" smtClean="0"/>
          </a:p>
          <a:p>
            <a:pPr lvl="2"/>
            <a:r>
              <a:rPr lang="en-US" dirty="0" smtClean="0"/>
              <a:t>Capillary filtration</a:t>
            </a:r>
          </a:p>
          <a:p>
            <a:pPr lvl="2"/>
            <a:r>
              <a:rPr lang="en-US" dirty="0" smtClean="0"/>
              <a:t>Interstitial hydrostatic pressure</a:t>
            </a:r>
          </a:p>
          <a:p>
            <a:pPr lvl="1"/>
            <a:r>
              <a:rPr lang="en-US" dirty="0" smtClean="0"/>
              <a:t>osmotic </a:t>
            </a:r>
            <a:r>
              <a:rPr lang="en-US" dirty="0" smtClean="0"/>
              <a:t>pressure- pressure required to maintain an equilibrium with no net movement of solvent.</a:t>
            </a:r>
            <a:endParaRPr lang="en-US" dirty="0" smtClean="0"/>
          </a:p>
          <a:p>
            <a:pPr lvl="2"/>
            <a:r>
              <a:rPr lang="en-US" dirty="0" smtClean="0"/>
              <a:t>Capillary colloidal osmotic pressure</a:t>
            </a:r>
          </a:p>
          <a:p>
            <a:pPr lvl="2"/>
            <a:r>
              <a:rPr lang="en-US" dirty="0" smtClean="0"/>
              <a:t>Tissue colloid osmotic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FLUID BALANCE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7" y="1600200"/>
            <a:ext cx="10547797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continuous flow between ICF and ECF:</a:t>
            </a:r>
          </a:p>
          <a:p>
            <a:pPr lvl="1"/>
            <a:r>
              <a:rPr lang="en-US" b="1" dirty="0" smtClean="0"/>
              <a:t>Hydrostatic pressure </a:t>
            </a:r>
            <a:r>
              <a:rPr lang="en-US" dirty="0" smtClean="0"/>
              <a:t>pushes water from the plasma into the interstitial fluid</a:t>
            </a:r>
          </a:p>
          <a:p>
            <a:pPr lvl="1"/>
            <a:r>
              <a:rPr lang="en-US" b="1" dirty="0" smtClean="0"/>
              <a:t>Colloid osmotic pressure </a:t>
            </a:r>
            <a:r>
              <a:rPr lang="en-US" dirty="0" smtClean="0"/>
              <a:t>draws water from the interstitial fluid to the plasma</a:t>
            </a:r>
          </a:p>
        </p:txBody>
      </p:sp>
    </p:spTree>
    <p:extLst>
      <p:ext uri="{BB962C8B-B14F-4D97-AF65-F5344CB8AC3E}">
        <p14:creationId xmlns:p14="http://schemas.microsoft.com/office/powerpoint/2010/main" val="21064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CCFF"/>
              </a:buClr>
            </a:pPr>
            <a:r>
              <a:rPr lang="en-US" sz="2000" dirty="0">
                <a:solidFill>
                  <a:srgbClr val="FFFFFF"/>
                </a:solidFill>
              </a:rPr>
              <a:t>Fluid exchange with the environment</a:t>
            </a:r>
          </a:p>
          <a:p>
            <a:pPr lvl="1">
              <a:buClr>
                <a:srgbClr val="FFCC00"/>
              </a:buClr>
            </a:pPr>
            <a:r>
              <a:rPr lang="en-US" sz="2000" dirty="0">
                <a:solidFill>
                  <a:srgbClr val="FFFFFF"/>
                </a:solidFill>
              </a:rPr>
              <a:t>Water losses (2500mL/day)</a:t>
            </a:r>
          </a:p>
          <a:p>
            <a:pPr lvl="2">
              <a:buClr>
                <a:srgbClr val="00CCFF"/>
              </a:buClr>
            </a:pPr>
            <a:r>
              <a:rPr lang="en-US" sz="2000" b="1" dirty="0">
                <a:solidFill>
                  <a:srgbClr val="FFFFFF"/>
                </a:solidFill>
              </a:rPr>
              <a:t>Insensible loss</a:t>
            </a:r>
          </a:p>
          <a:p>
            <a:pPr lvl="2">
              <a:buClr>
                <a:srgbClr val="00CC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Cannot be controlled or measured</a:t>
            </a:r>
          </a:p>
          <a:p>
            <a:pPr lvl="2">
              <a:buClr>
                <a:srgbClr val="00CC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Includes </a:t>
            </a:r>
            <a:r>
              <a:rPr lang="en-US" sz="2000" dirty="0" err="1">
                <a:solidFill>
                  <a:srgbClr val="FFFFFF"/>
                </a:solidFill>
              </a:rPr>
              <a:t>faecal</a:t>
            </a:r>
            <a:r>
              <a:rPr lang="en-US" sz="2000" dirty="0">
                <a:solidFill>
                  <a:srgbClr val="FFFFFF"/>
                </a:solidFill>
              </a:rPr>
              <a:t>, respiration, skin evaporations and perspiration losses</a:t>
            </a:r>
          </a:p>
          <a:p>
            <a:pPr lvl="2">
              <a:buClr>
                <a:srgbClr val="00CC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40-600mL/day</a:t>
            </a:r>
          </a:p>
          <a:p>
            <a:pPr lvl="2">
              <a:buClr>
                <a:srgbClr val="00CCFF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rgbClr val="FFFFFF"/>
                </a:solidFill>
              </a:rPr>
              <a:t>Obligatory loss</a:t>
            </a:r>
          </a:p>
          <a:p>
            <a:pPr lvl="2">
              <a:buClr>
                <a:srgbClr val="00CC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Minimal amount of urine needed to excrete metabolic wastes</a:t>
            </a:r>
          </a:p>
          <a:p>
            <a:pPr lvl="2">
              <a:buClr>
                <a:srgbClr val="00CCFF"/>
              </a:buClr>
            </a:pPr>
            <a:r>
              <a:rPr lang="en-US" sz="2000" b="1" dirty="0">
                <a:solidFill>
                  <a:srgbClr val="FFFFFF"/>
                </a:solidFill>
              </a:rPr>
              <a:t>Facultative or sensible loss</a:t>
            </a:r>
          </a:p>
          <a:p>
            <a:pPr lvl="2">
              <a:buClr>
                <a:srgbClr val="00CC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Controlled and measured</a:t>
            </a:r>
          </a:p>
          <a:p>
            <a:pPr lvl="2">
              <a:buClr>
                <a:srgbClr val="00CC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Urine loss</a:t>
            </a:r>
          </a:p>
          <a:p>
            <a:pPr lvl="2">
              <a:buClr>
                <a:srgbClr val="00CC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</a:rPr>
              <a:t>1500mL/day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9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B) Water Gains</a:t>
            </a:r>
          </a:p>
          <a:p>
            <a:r>
              <a:rPr lang="en-US" dirty="0"/>
              <a:t>Must match water losses or dehydration will result</a:t>
            </a:r>
          </a:p>
          <a:p>
            <a:r>
              <a:rPr lang="en-US" dirty="0"/>
              <a:t>1000 mL from drink,1200 mL from food and 300 mL metabolic “waste”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1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FLUID BALANCE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587" name="Text Placeholder 1048586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/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Intake = Output = Fluid Balance</a:t>
            </a:r>
          </a:p>
          <a:p>
            <a:pPr lvl="0" eaLnBrk="1" latinLnBrk="1" hangingPunct="1"/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Sensible losses</a:t>
            </a:r>
          </a:p>
          <a:p>
            <a:pPr lvl="1" eaLnBrk="1" latinLnBrk="1" hangingPunct="1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Urination</a:t>
            </a:r>
          </a:p>
          <a:p>
            <a:pPr lvl="1" eaLnBrk="1" latinLnBrk="1" hangingPunct="1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Defecation</a:t>
            </a:r>
          </a:p>
          <a:p>
            <a:pPr lvl="1" eaLnBrk="1" latinLnBrk="1" hangingPunct="1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Wound drainage</a:t>
            </a:r>
          </a:p>
          <a:p>
            <a:pPr lvl="0" eaLnBrk="1" latinLnBrk="1" hangingPunct="1"/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Insensible losses</a:t>
            </a:r>
          </a:p>
          <a:p>
            <a:pPr lvl="1" eaLnBrk="1" latinLnBrk="1" hangingPunct="1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Evaporation from skin</a:t>
            </a:r>
          </a:p>
          <a:p>
            <a:pPr lvl="1" eaLnBrk="1" latinLnBrk="1" hangingPunct="1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Respiratory loss from lungs</a:t>
            </a:r>
          </a:p>
        </p:txBody>
      </p:sp>
    </p:spTree>
    <p:extLst>
      <p:ext uri="{BB962C8B-B14F-4D97-AF65-F5344CB8AC3E}">
        <p14:creationId xmlns:p14="http://schemas.microsoft.com/office/powerpoint/2010/main" val="293142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FLUID REGULATORY MECHANISMS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18" name="Text Placeholder 104861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>
              <a:lnSpc>
                <a:spcPct val="13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Baroreceptor reflex</a:t>
            </a:r>
          </a:p>
          <a:p>
            <a:pPr lvl="0" eaLnBrk="1" latinLnBrk="1" hangingPunct="1">
              <a:lnSpc>
                <a:spcPct val="13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Volume receptors</a:t>
            </a:r>
          </a:p>
          <a:p>
            <a:pPr lvl="0" eaLnBrk="1" latinLnBrk="1" hangingPunct="1">
              <a:lnSpc>
                <a:spcPct val="13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Renin-angiotensin-aldosterone mechanism</a:t>
            </a:r>
          </a:p>
          <a:p>
            <a:pPr lvl="0" eaLnBrk="1" latinLnBrk="1" hangingPunct="1">
              <a:lnSpc>
                <a:spcPct val="13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Antidiuretic hormone</a:t>
            </a:r>
          </a:p>
        </p:txBody>
      </p:sp>
    </p:spTree>
    <p:extLst>
      <p:ext uri="{BB962C8B-B14F-4D97-AF65-F5344CB8AC3E}">
        <p14:creationId xmlns:p14="http://schemas.microsoft.com/office/powerpoint/2010/main" val="211988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BARORECEPTOR REFLEX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20" name="Text Placeholder 1048619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Respond to a fall in arterial blood pressure</a:t>
            </a:r>
          </a:p>
          <a:p>
            <a:pPr lvl="0" eaLnBrk="1" latin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Located in the atrial walls, vena cava, aortic arch and 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0" indent="0" eaLnBrk="1" latinLnBrk="1" hangingPunct="1"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carotid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sinus</a:t>
            </a:r>
          </a:p>
          <a:p>
            <a:pPr lvl="0" eaLnBrk="1" latin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Constricts afferent arterioles of the kidney resulting in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retention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fluid</a:t>
            </a:r>
          </a:p>
        </p:txBody>
      </p:sp>
    </p:spTree>
    <p:extLst>
      <p:ext uri="{BB962C8B-B14F-4D97-AF65-F5344CB8AC3E}">
        <p14:creationId xmlns:p14="http://schemas.microsoft.com/office/powerpoint/2010/main" val="1022412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VOLUME RECEPTORS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22" name="Text Placeholder 1048621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Respond to fluid excess in the atria and great vessels</a:t>
            </a:r>
          </a:p>
          <a:p>
            <a:pPr lvl="0" eaLnBrk="1" latin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Stimulation of these receptors creates a strong renal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response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that increases urine output</a:t>
            </a:r>
          </a:p>
        </p:txBody>
      </p:sp>
    </p:spTree>
    <p:extLst>
      <p:ext uri="{BB962C8B-B14F-4D97-AF65-F5344CB8AC3E}">
        <p14:creationId xmlns:p14="http://schemas.microsoft.com/office/powerpoint/2010/main" val="425672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Living material is composed of free elements, ions, radicals, molecules and compounds.</a:t>
            </a:r>
          </a:p>
          <a:p>
            <a:r>
              <a:rPr lang="en-US" dirty="0" smtClean="0"/>
              <a:t>Four elements compose of over 95% of the body. </a:t>
            </a:r>
          </a:p>
          <a:p>
            <a:pPr lvl="1"/>
            <a:r>
              <a:rPr lang="en-US" dirty="0" smtClean="0"/>
              <a:t>Hydrogen (H) 10%, </a:t>
            </a:r>
          </a:p>
          <a:p>
            <a:pPr lvl="1"/>
            <a:r>
              <a:rPr lang="en-US" dirty="0" smtClean="0"/>
              <a:t>Oxygen (0) 65%, </a:t>
            </a:r>
          </a:p>
          <a:p>
            <a:pPr lvl="1"/>
            <a:r>
              <a:rPr lang="en-US" dirty="0" smtClean="0"/>
              <a:t>Carbon (c) 18 % and </a:t>
            </a:r>
          </a:p>
          <a:p>
            <a:pPr lvl="1"/>
            <a:r>
              <a:rPr lang="en-US" dirty="0" smtClean="0"/>
              <a:t>Nitrogen (N) 3 %.</a:t>
            </a:r>
          </a:p>
          <a:p>
            <a:r>
              <a:rPr lang="en-US" dirty="0" smtClean="0"/>
              <a:t>Additional elements common to the body include calcium (Ca), Sodium (Na), Potassium (K) Phosphorus (P), Sulfur (S) and Magnesium (</a:t>
            </a:r>
            <a:r>
              <a:rPr lang="en-US" dirty="0" err="1" smtClean="0"/>
              <a:t>Mn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These elements combine to form macromolecules that make up the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RENIN-ANGIOTENSIN-ALDOSTERONE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Renin-Angiotensin-Aldosterone System (RAAS) </a:t>
            </a:r>
            <a:r>
              <a:rPr lang="en-US" dirty="0"/>
              <a:t>is a </a:t>
            </a:r>
            <a:r>
              <a:rPr lang="en-US" b="1" dirty="0"/>
              <a:t>hormone system </a:t>
            </a:r>
            <a:r>
              <a:rPr lang="en-US" dirty="0"/>
              <a:t>within the body that is essential for the regulation of </a:t>
            </a:r>
            <a:r>
              <a:rPr lang="en-US" b="1" dirty="0"/>
              <a:t>blood pressure and fluid balance.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system is mainly comprised of the three hormones </a:t>
            </a:r>
            <a:r>
              <a:rPr lang="en-US" b="1" dirty="0"/>
              <a:t>renin, angiotensin II and aldosterone. </a:t>
            </a:r>
            <a:endParaRPr lang="en-US" b="1" dirty="0" smtClean="0"/>
          </a:p>
          <a:p>
            <a:r>
              <a:rPr lang="en-US" dirty="0" smtClean="0"/>
              <a:t>Primarily </a:t>
            </a:r>
            <a:r>
              <a:rPr lang="en-US" dirty="0"/>
              <a:t>it is regulated by the rate of renal blood flow.</a:t>
            </a:r>
          </a:p>
        </p:txBody>
      </p:sp>
    </p:spTree>
    <p:extLst>
      <p:ext uri="{BB962C8B-B14F-4D97-AF65-F5344CB8AC3E}">
        <p14:creationId xmlns:p14="http://schemas.microsoft.com/office/powerpoint/2010/main" val="393147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RENIN-ANGIOTENSIN-ALDOSTERONE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24" name="Text Placeholder 104862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/>
            <a:r>
              <a:rPr lang="en-US" alt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Renin</a:t>
            </a:r>
          </a:p>
          <a:p>
            <a:pPr lvl="1" eaLnBrk="1" latinLnBrk="1" hangingPunct="1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Enzyme secreted by kidneys when arterial pressure or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volume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drops</a:t>
            </a:r>
          </a:p>
          <a:p>
            <a:pPr lvl="1" eaLnBrk="1" latinLnBrk="1" hangingPunct="1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Interacts with angiotensinogen to form angiotensin I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(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vasoconstrictor)</a:t>
            </a:r>
          </a:p>
        </p:txBody>
      </p:sp>
    </p:spTree>
    <p:extLst>
      <p:ext uri="{BB962C8B-B14F-4D97-AF65-F5344CB8AC3E}">
        <p14:creationId xmlns:p14="http://schemas.microsoft.com/office/powerpoint/2010/main" val="337723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RENIN-ANGIOTENSIN-ALDOSTERONE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26" name="Text Placeholder 1048625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Angiotensin</a:t>
            </a:r>
          </a:p>
          <a:p>
            <a:pPr lvl="1" eaLnBrk="1" latinLnBrk="1" hangingPunct="1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Angiotensin I is converted in lungs to angiotensin II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using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ACE (angiotensin converting enzyme)</a:t>
            </a:r>
          </a:p>
          <a:p>
            <a:pPr lvl="1" eaLnBrk="1" latinLnBrk="1" hangingPunct="1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Produces vasoconstriction to elevate blood pressure</a:t>
            </a:r>
          </a:p>
          <a:p>
            <a:pPr lvl="1" eaLnBrk="1" latinLnBrk="1" hangingPunct="1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Stimulates adrenal cortex to secrete aldosterone</a:t>
            </a:r>
          </a:p>
        </p:txBody>
      </p:sp>
    </p:spTree>
    <p:extLst>
      <p:ext uri="{BB962C8B-B14F-4D97-AF65-F5344CB8AC3E}">
        <p14:creationId xmlns:p14="http://schemas.microsoft.com/office/powerpoint/2010/main" val="493380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RENIN-ANGIOTENSIN-ALDOSTERONE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28" name="Text Placeholder 104862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>
              <a:lnSpc>
                <a:spcPct val="120000"/>
              </a:lnSpc>
            </a:pPr>
            <a:r>
              <a:rPr lang="en-US" altLang="en-US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Aldosterone</a:t>
            </a:r>
          </a:p>
          <a:p>
            <a:pPr lvl="1" eaLnBrk="1" latinLnBrk="1" hangingPunct="1">
              <a:lnSpc>
                <a:spcPct val="120000"/>
              </a:lnSpc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Mineralocorticoid that controls Na+ and K+ blood levels</a:t>
            </a:r>
          </a:p>
          <a:p>
            <a:pPr lvl="1" eaLnBrk="1" latinLnBrk="1" hangingPunct="1">
              <a:lnSpc>
                <a:spcPct val="120000"/>
              </a:lnSpc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Increases Cl- and HCO3- concentrations and fluid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volume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latinLnBrk="1" hangingPunct="1">
              <a:lnSpc>
                <a:spcPct val="90000"/>
              </a:lnSpc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90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ALDOSTERONE NEGATIVE FEEDBACK MECHANISM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30" name="Text Placeholder 1048629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hangingPunct="1">
              <a:lnSpc>
                <a:spcPct val="140000"/>
              </a:lnSpc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ECF &amp; Na+ levels drop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secretion of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ACTH                   (Adrenocorticotropic hormone)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by the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anterior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pituitary  release of aldosterone by the adrenal cortex  fluid and Na+ retention</a:t>
            </a:r>
          </a:p>
        </p:txBody>
      </p:sp>
    </p:spTree>
    <p:extLst>
      <p:ext uri="{BB962C8B-B14F-4D97-AF65-F5344CB8AC3E}">
        <p14:creationId xmlns:p14="http://schemas.microsoft.com/office/powerpoint/2010/main" val="418091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0486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ANTIDIURETIC HORMONE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32" name="Text Placeholder 1048631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>
              <a:lnSpc>
                <a:spcPct val="11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Also called 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vasopressin</a:t>
            </a:r>
          </a:p>
          <a:p>
            <a:pPr lvl="0" eaLnBrk="1" latinLnBrk="1" hangingPunct="1">
              <a:lnSpc>
                <a:spcPct val="11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Released by 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posterior pituitary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there is a need to restore intravascular fluid volume </a:t>
            </a:r>
          </a:p>
          <a:p>
            <a:pPr lvl="0" eaLnBrk="1" latinLnBrk="1" hangingPunct="1">
              <a:lnSpc>
                <a:spcPct val="11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is triggered by </a:t>
            </a: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osmoreceptors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the thirst center of the hypothalamus</a:t>
            </a:r>
          </a:p>
          <a:p>
            <a:pPr lvl="0" eaLnBrk="1" latinLnBrk="1" hangingPunct="1">
              <a:lnSpc>
                <a:spcPct val="11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Fluid volume excess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 decreased ADH</a:t>
            </a:r>
          </a:p>
          <a:p>
            <a:pPr lvl="0" eaLnBrk="1" latinLnBrk="1" hangingPunct="1">
              <a:lnSpc>
                <a:spcPct val="11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Fluid volume deficit  increased ADH</a:t>
            </a:r>
          </a:p>
        </p:txBody>
      </p:sp>
    </p:spTree>
    <p:extLst>
      <p:ext uri="{BB962C8B-B14F-4D97-AF65-F5344CB8AC3E}">
        <p14:creationId xmlns:p14="http://schemas.microsoft.com/office/powerpoint/2010/main" val="352250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046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5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0486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FLUID IMBALANCES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34" name="Text Placeholder 104863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/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</a:p>
          <a:p>
            <a:pPr lvl="0" eaLnBrk="1" latinLnBrk="1" hangingPunct="1"/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 </a:t>
            </a: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intoxication</a:t>
            </a:r>
          </a:p>
        </p:txBody>
      </p:sp>
    </p:spTree>
    <p:extLst>
      <p:ext uri="{BB962C8B-B14F-4D97-AF65-F5344CB8AC3E}">
        <p14:creationId xmlns:p14="http://schemas.microsoft.com/office/powerpoint/2010/main" val="2403577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0486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ELECTROLYTES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73" name="Text Placeholder 104867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>
              <a:lnSpc>
                <a:spcPct val="120000"/>
              </a:lnSpc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Charged particles in solution</a:t>
            </a:r>
          </a:p>
          <a:p>
            <a:pPr lvl="0" eaLnBrk="1" latinLnBrk="1" hangingPunct="1">
              <a:lnSpc>
                <a:spcPct val="120000"/>
              </a:lnSpc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Cations (+)</a:t>
            </a:r>
          </a:p>
          <a:p>
            <a:pPr lvl="0" eaLnBrk="1" latinLnBrk="1" hangingPunct="1">
              <a:lnSpc>
                <a:spcPct val="120000"/>
              </a:lnSpc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Anions (-)</a:t>
            </a:r>
          </a:p>
          <a:p>
            <a:pPr lvl="0" eaLnBrk="1" latinLnBrk="1" hangingPunct="1">
              <a:lnSpc>
                <a:spcPct val="120000"/>
              </a:lnSpc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Integral part of metabolic and cellular processes</a:t>
            </a:r>
          </a:p>
        </p:txBody>
      </p:sp>
    </p:spTree>
    <p:extLst>
      <p:ext uri="{BB962C8B-B14F-4D97-AF65-F5344CB8AC3E}">
        <p14:creationId xmlns:p14="http://schemas.microsoft.com/office/powerpoint/2010/main" val="306360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MAJOR CATIONS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678" name="Text Placeholder 1048677"/>
          <p:cNvSpPr>
            <a:spLocks noGrp="1"/>
          </p:cNvSpPr>
          <p:nvPr>
            <p:ph type="body" sz="half" idx="1"/>
          </p:nvPr>
        </p:nvSpPr>
        <p:spPr>
          <a:xfrm>
            <a:off x="2368550" y="2543175"/>
            <a:ext cx="4457700" cy="1739900"/>
          </a:xfrm>
          <a:prstGeom prst="rect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2800">
                <a:solidFill>
                  <a:schemeClr val="dk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5pPr>
          </a:lstStyle>
          <a:p>
            <a:pPr lvl="0" eaLnBrk="1" latin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EXTRACELLULAR </a:t>
            </a:r>
          </a:p>
          <a:p>
            <a:pPr lvl="1" eaLnBrk="1" latinLnBrk="1" hangingPunct="1"/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SODIUM  (Na+)</a:t>
            </a:r>
          </a:p>
        </p:txBody>
      </p:sp>
      <p:sp>
        <p:nvSpPr>
          <p:cNvPr id="1048679" name="Text Placeholder 1048678"/>
          <p:cNvSpPr>
            <a:spLocks noGrp="1"/>
          </p:cNvSpPr>
          <p:nvPr>
            <p:ph type="body" sz="half" idx="2"/>
          </p:nvPr>
        </p:nvSpPr>
        <p:spPr>
          <a:xfrm>
            <a:off x="6248400" y="4359276"/>
            <a:ext cx="3814762" cy="1703387"/>
          </a:xfrm>
          <a:prstGeom prst="rect">
            <a:avLst/>
          </a:pr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2800">
                <a:solidFill>
                  <a:schemeClr val="dk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1800">
                <a:solidFill>
                  <a:schemeClr val="dk1"/>
                </a:solidFill>
              </a:defRPr>
            </a:lvl5pPr>
          </a:lstStyle>
          <a:p>
            <a:pPr lvl="0" eaLnBrk="1" latin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INTRACELLULAR</a:t>
            </a:r>
          </a:p>
          <a:p>
            <a:pPr lvl="1" eaLnBrk="1" latinLnBrk="1" hangingPunct="1"/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POTASSIUM  (K+)</a:t>
            </a:r>
          </a:p>
        </p:txBody>
      </p:sp>
    </p:spTree>
    <p:extLst>
      <p:ext uri="{BB962C8B-B14F-4D97-AF65-F5344CB8AC3E}">
        <p14:creationId xmlns:p14="http://schemas.microsoft.com/office/powerpoint/2010/main" val="37188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9954296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an average young adult male, </a:t>
            </a:r>
          </a:p>
          <a:p>
            <a:pPr lvl="1"/>
            <a:r>
              <a:rPr lang="en-US" dirty="0" smtClean="0"/>
              <a:t>18% of the body weight is protein and related substances</a:t>
            </a:r>
          </a:p>
          <a:p>
            <a:pPr lvl="1"/>
            <a:r>
              <a:rPr lang="en-US" dirty="0" smtClean="0"/>
              <a:t>7% is mineral</a:t>
            </a:r>
          </a:p>
          <a:p>
            <a:pPr lvl="1"/>
            <a:r>
              <a:rPr lang="en-US" dirty="0" smtClean="0"/>
              <a:t>15% is fat</a:t>
            </a:r>
          </a:p>
          <a:p>
            <a:pPr lvl="1"/>
            <a:r>
              <a:rPr lang="en-US" dirty="0" smtClean="0"/>
              <a:t>60% is water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07982"/>
              </p:ext>
            </p:extLst>
          </p:nvPr>
        </p:nvGraphicFramePr>
        <p:xfrm>
          <a:off x="1043189" y="3886200"/>
          <a:ext cx="9324304" cy="2880360"/>
        </p:xfrm>
        <a:graphic>
          <a:graphicData uri="http://schemas.openxmlformats.org/drawingml/2006/table">
            <a:tbl>
              <a:tblPr/>
              <a:tblGrid>
                <a:gridCol w="4411499"/>
                <a:gridCol w="2506533"/>
                <a:gridCol w="2406272"/>
              </a:tblGrid>
              <a:tr h="35409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% OF BODY WEIGHT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31" marR="64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0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31" marR="64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Maiandra GD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31" marR="64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31" marR="64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Water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Protein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Lipids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Carbohydrates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Others (nucleic) acids, radicals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31" marR="64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62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31" marR="64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Maiandra GD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31" marR="64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8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SODIUM </a:t>
            </a:r>
          </a:p>
          <a:p>
            <a:pPr lvl="1"/>
            <a:r>
              <a:rPr lang="en-US" sz="2800" dirty="0" smtClean="0"/>
              <a:t>Major ECF ion</a:t>
            </a:r>
          </a:p>
          <a:p>
            <a:pPr lvl="1"/>
            <a:r>
              <a:rPr lang="en-US" sz="2800" b="1" dirty="0" smtClean="0"/>
              <a:t>Where sodium goes, water follows</a:t>
            </a:r>
          </a:p>
          <a:p>
            <a:pPr lvl="1"/>
            <a:r>
              <a:rPr lang="en-US" sz="2800" dirty="0" smtClean="0"/>
              <a:t>The total amount of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in the ECF is due to a balance between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uptake in the digestive system and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excretion in urine and perspiration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3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overall sodium concentration in body fluids rarely changes because water always moves to compensate</a:t>
            </a:r>
          </a:p>
          <a:p>
            <a:r>
              <a:rPr lang="en-US" dirty="0" smtClean="0"/>
              <a:t>Minor gains and losses of Na+ in the ECF are compensated by water in the ICF and later adjusted by hormonal activities:</a:t>
            </a:r>
          </a:p>
          <a:p>
            <a:pPr lvl="1"/>
            <a:r>
              <a:rPr lang="en-US" sz="2800" b="1" dirty="0" smtClean="0"/>
              <a:t>ECF volume too low </a:t>
            </a:r>
            <a:r>
              <a:rPr lang="en-US" sz="2800" dirty="0" smtClean="0"/>
              <a:t>→ renin-angiotensin system is activated to conserve water and Na+</a:t>
            </a:r>
          </a:p>
          <a:p>
            <a:pPr lvl="1"/>
            <a:r>
              <a:rPr lang="en-US" sz="2800" b="1" dirty="0" smtClean="0"/>
              <a:t>ECF volume too high </a:t>
            </a:r>
            <a:r>
              <a:rPr lang="en-US" sz="2800" dirty="0" smtClean="0"/>
              <a:t>→ natriuretic peptides released: block ADH and aldosterone resulting in water and Na+ loss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13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POTASSIUM</a:t>
            </a:r>
          </a:p>
          <a:p>
            <a:pPr lvl="1"/>
            <a:r>
              <a:rPr lang="en-US" sz="2800" dirty="0" smtClean="0"/>
              <a:t>Major ICF ion</a:t>
            </a:r>
          </a:p>
          <a:p>
            <a:pPr lvl="1"/>
            <a:r>
              <a:rPr lang="en-US" sz="2800" dirty="0" smtClean="0"/>
              <a:t>Amount in concentration determined by GIT absorption and renal excretion in exchange with Na</a:t>
            </a:r>
            <a:r>
              <a:rPr lang="en-US" sz="2800" baseline="30000" dirty="0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756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rate of tubular secretion of K</a:t>
            </a:r>
            <a:r>
              <a:rPr lang="en-US" baseline="30000" dirty="0"/>
              <a:t>+</a:t>
            </a:r>
            <a:r>
              <a:rPr lang="en-US" dirty="0"/>
              <a:t> in the kidney is controlled by three factors:</a:t>
            </a:r>
          </a:p>
          <a:p>
            <a:pPr lvl="1"/>
            <a:r>
              <a:rPr lang="en-US" sz="2800" b="1" dirty="0"/>
              <a:t>Changes in the K</a:t>
            </a:r>
            <a:r>
              <a:rPr lang="en-US" sz="2800" b="1" baseline="30000" dirty="0"/>
              <a:t>+</a:t>
            </a:r>
            <a:r>
              <a:rPr lang="en-US" sz="2800" b="1" dirty="0"/>
              <a:t> concentration of the ECF</a:t>
            </a:r>
          </a:p>
          <a:p>
            <a:pPr lvl="2"/>
            <a:r>
              <a:rPr lang="en-US" sz="2800" dirty="0"/>
              <a:t>↑ K</a:t>
            </a:r>
            <a:r>
              <a:rPr lang="en-US" sz="2800" baseline="30000" dirty="0"/>
              <a:t>+</a:t>
            </a:r>
            <a:r>
              <a:rPr lang="en-US" sz="2800" dirty="0"/>
              <a:t> in ECF = ↑ K</a:t>
            </a:r>
            <a:r>
              <a:rPr lang="en-US" sz="2800" baseline="30000" dirty="0"/>
              <a:t>+</a:t>
            </a:r>
            <a:r>
              <a:rPr lang="en-US" sz="2800" dirty="0"/>
              <a:t> secretion</a:t>
            </a:r>
          </a:p>
          <a:p>
            <a:pPr lvl="1"/>
            <a:r>
              <a:rPr lang="en-US" sz="2800" b="1" dirty="0"/>
              <a:t>Changes in blood pH</a:t>
            </a:r>
          </a:p>
          <a:p>
            <a:pPr lvl="2"/>
            <a:r>
              <a:rPr lang="en-US" sz="2800" dirty="0"/>
              <a:t>at low pH, H</a:t>
            </a:r>
            <a:r>
              <a:rPr lang="en-US" sz="2800" baseline="30000" dirty="0"/>
              <a:t>+</a:t>
            </a:r>
            <a:r>
              <a:rPr lang="en-US" sz="2800" dirty="0"/>
              <a:t> is used for Na</a:t>
            </a:r>
            <a:r>
              <a:rPr lang="en-US" sz="2800" baseline="30000" dirty="0"/>
              <a:t>+</a:t>
            </a:r>
            <a:r>
              <a:rPr lang="en-US" sz="2800" dirty="0"/>
              <a:t> reabsorption instead of K</a:t>
            </a:r>
            <a:r>
              <a:rPr lang="en-US" sz="2800" baseline="30000" dirty="0"/>
              <a:t>+</a:t>
            </a:r>
            <a:r>
              <a:rPr lang="en-US" sz="2800" dirty="0"/>
              <a:t> at the exchange pump ↓ pH in ECF = ↓ K</a:t>
            </a:r>
            <a:r>
              <a:rPr lang="en-US" sz="2800" baseline="30000" dirty="0"/>
              <a:t>+</a:t>
            </a:r>
            <a:r>
              <a:rPr lang="en-US" sz="2800" dirty="0"/>
              <a:t> secretion</a:t>
            </a:r>
          </a:p>
          <a:p>
            <a:pPr lvl="1"/>
            <a:r>
              <a:rPr lang="en-US" sz="2800" b="1" dirty="0"/>
              <a:t>Aldosterone levels</a:t>
            </a:r>
          </a:p>
          <a:p>
            <a:pPr lvl="2"/>
            <a:r>
              <a:rPr lang="en-US" sz="2800" dirty="0"/>
              <a:t>↑ aldosterone = ↑ Na</a:t>
            </a:r>
            <a:r>
              <a:rPr lang="en-US" sz="2800" baseline="30000" dirty="0"/>
              <a:t>+</a:t>
            </a:r>
            <a:r>
              <a:rPr lang="en-US" sz="2800" dirty="0"/>
              <a:t> reabsorption and ↑ K</a:t>
            </a:r>
            <a:r>
              <a:rPr lang="en-US" sz="2800" baseline="30000" dirty="0"/>
              <a:t>+</a:t>
            </a:r>
            <a:r>
              <a:rPr lang="en-US" sz="2800" dirty="0"/>
              <a:t> secretion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69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two-thirds of the total body water content is?</a:t>
            </a:r>
          </a:p>
          <a:p>
            <a:endParaRPr lang="en-US" dirty="0" smtClean="0"/>
          </a:p>
          <a:p>
            <a:r>
              <a:rPr lang="en-US" dirty="0" smtClean="0"/>
              <a:t>The principal ions in the ECF are?</a:t>
            </a:r>
          </a:p>
          <a:p>
            <a:endParaRPr lang="en-US" dirty="0" smtClean="0"/>
          </a:p>
          <a:p>
            <a:r>
              <a:rPr lang="en-US" dirty="0" smtClean="0"/>
              <a:t>The two important effects of increased release of ADH are?</a:t>
            </a:r>
          </a:p>
          <a:p>
            <a:endParaRPr lang="en-US" dirty="0" smtClean="0"/>
          </a:p>
          <a:p>
            <a:r>
              <a:rPr lang="en-US" dirty="0" smtClean="0"/>
              <a:t>The force that tends to push water out of the plasma and into the interstitial fluid is the?</a:t>
            </a:r>
          </a:p>
        </p:txBody>
      </p:sp>
    </p:spTree>
    <p:extLst>
      <p:ext uri="{BB962C8B-B14F-4D97-AF65-F5344CB8AC3E}">
        <p14:creationId xmlns:p14="http://schemas.microsoft.com/office/powerpoint/2010/main" val="4223482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homeostatic mechanisms that monitor and adjust the composition of body fluids respond to changes in the?</a:t>
            </a:r>
          </a:p>
          <a:p>
            <a:endParaRPr lang="en-US" dirty="0" smtClean="0"/>
          </a:p>
          <a:p>
            <a:r>
              <a:rPr lang="en-US" dirty="0" smtClean="0"/>
              <a:t>Important homeostatic adjustments occur in response to changes in?</a:t>
            </a:r>
          </a:p>
          <a:p>
            <a:endParaRPr lang="en-US" dirty="0" smtClean="0"/>
          </a:p>
          <a:p>
            <a:r>
              <a:rPr lang="en-US" dirty="0" smtClean="0"/>
              <a:t>The rate of tubular secretion of potassium ions changes in response to?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9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Nearly two-thirds of the total body water content is</a:t>
            </a:r>
            <a:r>
              <a:rPr lang="en-US" dirty="0" smtClean="0">
                <a:sym typeface="Wingdings" panose="05000000000000000000" pitchFamily="2" charset="2"/>
              </a:rPr>
              <a:t> ICF</a:t>
            </a:r>
          </a:p>
          <a:p>
            <a:endParaRPr lang="en-US" dirty="0" smtClean="0"/>
          </a:p>
          <a:p>
            <a:r>
              <a:rPr lang="en-US" b="1" dirty="0" smtClean="0"/>
              <a:t>The principal ions in the ECF are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sodium, chloride, bicarbonate</a:t>
            </a:r>
          </a:p>
          <a:p>
            <a:endParaRPr lang="en-US" dirty="0" smtClean="0"/>
          </a:p>
          <a:p>
            <a:r>
              <a:rPr lang="en-US" b="1" dirty="0" smtClean="0"/>
              <a:t>The two important effects of increased release of ADH are</a:t>
            </a:r>
            <a:r>
              <a:rPr lang="en-US" dirty="0" smtClean="0">
                <a:sym typeface="Wingdings" panose="05000000000000000000" pitchFamily="2" charset="2"/>
              </a:rPr>
              <a:t> reduction of urinary water losses and stimulation of the thirst center</a:t>
            </a:r>
          </a:p>
          <a:p>
            <a:endParaRPr lang="en-US" dirty="0" smtClean="0"/>
          </a:p>
          <a:p>
            <a:r>
              <a:rPr lang="en-US" b="1" dirty="0" smtClean="0"/>
              <a:t>The force that tends to push water out of the plasma and into the interstitial fluid is the</a:t>
            </a:r>
            <a:r>
              <a:rPr lang="en-US" dirty="0" smtClean="0">
                <a:sym typeface="Wingdings" panose="05000000000000000000" pitchFamily="2" charset="2"/>
              </a:rPr>
              <a:t> net hydrostatic pressure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of the homeostatic mechanisms that monitor and adjust the composition of body fluids respond to changes in the</a:t>
            </a:r>
            <a:r>
              <a:rPr lang="en-US" dirty="0" smtClean="0">
                <a:sym typeface="Wingdings" panose="05000000000000000000" pitchFamily="2" charset="2"/>
              </a:rPr>
              <a:t> ECF</a:t>
            </a:r>
          </a:p>
          <a:p>
            <a:endParaRPr lang="en-US" b="1" dirty="0" smtClean="0"/>
          </a:p>
          <a:p>
            <a:r>
              <a:rPr lang="en-US" b="1" dirty="0" smtClean="0"/>
              <a:t>Important homeostatic adjustments occur in response to changes in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plasma volume or </a:t>
            </a:r>
            <a:r>
              <a:rPr lang="en-US" dirty="0" err="1" smtClean="0"/>
              <a:t>osmolarity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rate of tubular secretion of potassium ions changes in response to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alterations in the potassium ion concentration in the ECF, changes in pH, aldosterone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08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Discuss the role of hypothalamus in body fluid regulation</a:t>
            </a:r>
          </a:p>
          <a:p>
            <a:pPr marL="0" indent="0">
              <a:buNone/>
            </a:pPr>
            <a:r>
              <a:rPr lang="en-US" dirty="0" smtClean="0"/>
              <a:t>2. Define the following terms</a:t>
            </a:r>
          </a:p>
          <a:p>
            <a:pPr marL="457200" lvl="1" indent="0">
              <a:buNone/>
            </a:pPr>
            <a:r>
              <a:rPr lang="en-US" dirty="0" smtClean="0"/>
              <a:t>Hydrostatic pressure</a:t>
            </a:r>
          </a:p>
          <a:p>
            <a:pPr marL="457200" lvl="1" indent="0">
              <a:buNone/>
            </a:pPr>
            <a:r>
              <a:rPr lang="en-US" dirty="0" smtClean="0"/>
              <a:t>Osmotic pressure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(READ ON: Units of measuring concentration of solutes)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FLUIDS AND 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Water. </a:t>
            </a:r>
          </a:p>
          <a:p>
            <a:pPr lvl="1"/>
            <a:r>
              <a:rPr lang="en-US" sz="2800" dirty="0" smtClean="0"/>
              <a:t>The principal fluid medium of the cell</a:t>
            </a:r>
          </a:p>
          <a:p>
            <a:pPr lvl="1"/>
            <a:r>
              <a:rPr lang="en-US" sz="2800" dirty="0" smtClean="0"/>
              <a:t>Present in most cells, except for fat cells, in a concentration of 70 to 85 per cent. </a:t>
            </a:r>
          </a:p>
          <a:p>
            <a:pPr lvl="1"/>
            <a:r>
              <a:rPr lang="en-US" sz="2800" dirty="0" smtClean="0"/>
              <a:t>Many cellular chemicals are dissolved in the water. </a:t>
            </a:r>
          </a:p>
          <a:p>
            <a:pPr lvl="1"/>
            <a:r>
              <a:rPr lang="en-US" sz="2800" dirty="0" smtClean="0"/>
              <a:t>Others are suspended in the water as solid particulates. </a:t>
            </a:r>
          </a:p>
          <a:p>
            <a:pPr lvl="1"/>
            <a:r>
              <a:rPr lang="en-US" sz="2800" dirty="0" smtClean="0"/>
              <a:t>Chemical reactions take place among the dissolved chemicals or at the surfaces of the suspended particles or membranes.</a:t>
            </a:r>
          </a:p>
        </p:txBody>
      </p:sp>
    </p:spTree>
    <p:extLst>
      <p:ext uri="{BB962C8B-B14F-4D97-AF65-F5344CB8AC3E}">
        <p14:creationId xmlns:p14="http://schemas.microsoft.com/office/powerpoint/2010/main" val="4887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FLUIDS AND 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Intracellular fluid</a:t>
            </a:r>
          </a:p>
          <a:p>
            <a:pPr lvl="1"/>
            <a:r>
              <a:rPr lang="en-US" sz="2800" dirty="0" err="1" smtClean="0"/>
              <a:t>Cytosol</a:t>
            </a:r>
            <a:endParaRPr lang="en-US" sz="2800" dirty="0" smtClean="0"/>
          </a:p>
          <a:p>
            <a:pPr lvl="1"/>
            <a:r>
              <a:rPr lang="en-US" sz="2800" dirty="0" smtClean="0"/>
              <a:t>40% of total body weight or</a:t>
            </a:r>
          </a:p>
          <a:p>
            <a:pPr lvl="1"/>
            <a:r>
              <a:rPr lang="en-US" sz="2800" dirty="0" smtClean="0"/>
              <a:t>2/3 of total body water</a:t>
            </a:r>
          </a:p>
          <a:p>
            <a:r>
              <a:rPr lang="en-US" dirty="0" smtClean="0"/>
              <a:t>Extracellular fluid</a:t>
            </a:r>
          </a:p>
          <a:p>
            <a:pPr lvl="1"/>
            <a:r>
              <a:rPr lang="en-US" sz="2800" dirty="0" smtClean="0"/>
              <a:t>Interstitial fluid, plasma, lymph, CSF, synovial fluid, serous fluid, etc</a:t>
            </a:r>
          </a:p>
          <a:p>
            <a:pPr lvl="1"/>
            <a:r>
              <a:rPr lang="en-US" sz="2800" dirty="0" smtClean="0"/>
              <a:t>20% of total body weight or</a:t>
            </a:r>
          </a:p>
          <a:p>
            <a:pPr lvl="1"/>
            <a:r>
              <a:rPr lang="en-US" sz="2800" dirty="0" smtClean="0"/>
              <a:t>1/3 of total body water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4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>
          <a:xfrm>
            <a:off x="901521" y="381000"/>
            <a:ext cx="9309279" cy="1371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FLUID COMPARTMENTS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589" name="Text Placeholder 1048588"/>
          <p:cNvSpPr>
            <a:spLocks noGrp="1"/>
          </p:cNvSpPr>
          <p:nvPr>
            <p:ph type="body" idx="1"/>
          </p:nvPr>
        </p:nvSpPr>
        <p:spPr>
          <a:xfrm>
            <a:off x="2498726" y="2051050"/>
            <a:ext cx="7488237" cy="3763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Intracellular </a:t>
            </a:r>
          </a:p>
          <a:p>
            <a:pPr lvl="1" eaLnBrk="1" latinLnBrk="1" hangingPunct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40% of body weight</a:t>
            </a:r>
          </a:p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Extracellular</a:t>
            </a:r>
          </a:p>
          <a:p>
            <a:pPr lvl="1" eaLnBrk="1" latinLnBrk="1" hangingPunct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20% of body weight</a:t>
            </a:r>
          </a:p>
          <a:p>
            <a:pPr lvl="1" eaLnBrk="1" latinLnBrk="1" hangingPunct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Two types</a:t>
            </a:r>
          </a:p>
          <a:p>
            <a:pPr lvl="2" eaLnBrk="1" latinLnBrk="1" hangingPunct="1"/>
            <a:r>
              <a:rPr lang="en-US" alt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INTERSTITIAL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(between)</a:t>
            </a:r>
          </a:p>
          <a:p>
            <a:pPr lvl="2" eaLnBrk="1" latinLnBrk="1" hangingPunct="1"/>
            <a:r>
              <a:rPr lang="en-US" alt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INTRAVASCULAR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(inside)</a:t>
            </a:r>
          </a:p>
        </p:txBody>
      </p:sp>
    </p:spTree>
    <p:extLst>
      <p:ext uri="{BB962C8B-B14F-4D97-AF65-F5344CB8AC3E}">
        <p14:creationId xmlns:p14="http://schemas.microsoft.com/office/powerpoint/2010/main" val="18594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Tahoma" charset="0"/>
                <a:sym typeface="Tahoma" charset="0"/>
              </a:defRPr>
            </a:lvl1pPr>
          </a:lstStyle>
          <a:p>
            <a:pPr lvl="0" eaLnBrk="1" latinLnBrk="1" hangingPunct="1"/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AGE-RELATED FLUID CHANGES</a:t>
            </a:r>
            <a:endParaRPr lang="en-US" alt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591" name="Text Placeholder 1048590"/>
          <p:cNvSpPr>
            <a:spLocks noGrp="1"/>
          </p:cNvSpPr>
          <p:nvPr>
            <p:ph type="body" idx="1"/>
          </p:nvPr>
        </p:nvSpPr>
        <p:spPr>
          <a:xfrm>
            <a:off x="2438400" y="2154238"/>
            <a:ext cx="7772400" cy="2992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b="0" i="0" u="none" baseline="0">
                <a:solidFill>
                  <a:schemeClr val="dk1"/>
                </a:solidFill>
                <a:latin typeface="Tahoma" charset="0"/>
                <a:sym typeface="Tahoma" charset="0"/>
              </a:defRPr>
            </a:lvl5pPr>
          </a:lstStyle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Full-term baby - 80%</a:t>
            </a:r>
          </a:p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Lean Adult Male - 60%</a:t>
            </a:r>
          </a:p>
          <a:p>
            <a:pPr lvl="0" eaLnBrk="1" latin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Aged client - 40%</a:t>
            </a:r>
          </a:p>
        </p:txBody>
      </p:sp>
    </p:spTree>
    <p:extLst>
      <p:ext uri="{BB962C8B-B14F-4D97-AF65-F5344CB8AC3E}">
        <p14:creationId xmlns:p14="http://schemas.microsoft.com/office/powerpoint/2010/main" val="192529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6208" y="76200"/>
            <a:ext cx="7521192" cy="66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12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FLUIDS AND COMPARTMENTS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217494"/>
              </p:ext>
            </p:extLst>
          </p:nvPr>
        </p:nvGraphicFramePr>
        <p:xfrm>
          <a:off x="283334" y="1600200"/>
          <a:ext cx="11539472" cy="491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736"/>
                <a:gridCol w="5769736"/>
              </a:tblGrid>
              <a:tr h="70235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Comparment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% total body water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235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Cytosol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62.5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23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Plasma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23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Connective tissue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23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Interstitial fluid and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lymph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23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Bone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235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Transcellular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2.5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2B5481"/>
      </a:lt1>
      <a:dk2>
        <a:srgbClr val="003366"/>
      </a:dk2>
      <a:lt2>
        <a:srgbClr val="E5FFFF"/>
      </a:lt2>
      <a:accent1>
        <a:srgbClr val="009999"/>
      </a:accent1>
      <a:accent2>
        <a:srgbClr val="336699"/>
      </a:accent2>
      <a:accent3>
        <a:srgbClr val="ACB4C1"/>
      </a:accent3>
      <a:accent4>
        <a:srgbClr val="DCDCDC"/>
      </a:accent4>
      <a:accent5>
        <a:srgbClr val="AACACA"/>
      </a:accent5>
      <a:accent6>
        <a:srgbClr val="2D5B89"/>
      </a:accent6>
      <a:hlink>
        <a:srgbClr val="00CCFF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FFFFFF"/>
        </a:dk1>
        <a:lt1>
          <a:srgbClr val="800000"/>
        </a:lt1>
        <a:dk2>
          <a:srgbClr val="66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1AAAA"/>
        </a:accent3>
        <a:accent4>
          <a:srgbClr val="DCDCDC"/>
        </a:accent4>
        <a:accent5>
          <a:srgbClr val="DBBEB7"/>
        </a:accent5>
        <a:accent6>
          <a:srgbClr val="B75B00"/>
        </a:accent6>
        <a:hlink>
          <a:srgbClr val="FFCC66"/>
        </a:hlink>
        <a:folHlink>
          <a:srgbClr val="CC3300"/>
        </a:folHlink>
      </a:clrScheme>
    </a:extraClrScheme>
    <a:extraClrScheme>
      <a:clrScheme name="Default Color Scheme 2">
        <a:dk1>
          <a:srgbClr val="FFFFFF"/>
        </a:dk1>
        <a:lt1>
          <a:srgbClr val="4D6A2A"/>
        </a:lt1>
        <a:dk2>
          <a:srgbClr val="003300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AAC"/>
        </a:accent3>
        <a:accent4>
          <a:srgbClr val="DCDCDC"/>
        </a:accent4>
        <a:accent5>
          <a:srgbClr val="ADE2AD"/>
        </a:accent5>
        <a:accent6>
          <a:srgbClr val="3E4C25"/>
        </a:accent6>
        <a:hlink>
          <a:srgbClr val="009999"/>
        </a:hlink>
        <a:folHlink>
          <a:srgbClr val="CCCC00"/>
        </a:folHlink>
      </a:clrScheme>
    </a:extraClrScheme>
    <a:extraClrScheme>
      <a:clrScheme name="Default Color Scheme 3">
        <a:dk1>
          <a:srgbClr val="FFFFFF"/>
        </a:dk1>
        <a:lt1>
          <a:srgbClr val="666699"/>
        </a:lt1>
        <a:dk2>
          <a:srgbClr val="4E4E74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9B9CA"/>
        </a:accent3>
        <a:accent4>
          <a:srgbClr val="DCDCDC"/>
        </a:accent4>
        <a:accent5>
          <a:srgbClr val="B6B5C2"/>
        </a:accent5>
        <a:accent6>
          <a:srgbClr val="7B9F8C"/>
        </a:accent6>
        <a:hlink>
          <a:srgbClr val="FFFF99"/>
        </a:hlink>
        <a:folHlink>
          <a:srgbClr val="FFCC00"/>
        </a:folHlink>
      </a:clrScheme>
    </a:extraClrScheme>
    <a:extraClrScheme>
      <a:clrScheme name="Default Color Scheme 4">
        <a:dk1>
          <a:srgbClr val="FFFFFF"/>
        </a:dk1>
        <a:lt1>
          <a:srgbClr val="006666"/>
        </a:lt1>
        <a:dk2>
          <a:srgbClr val="004E4C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9B9"/>
        </a:accent3>
        <a:accent4>
          <a:srgbClr val="DCDCDC"/>
        </a:accent4>
        <a:accent5>
          <a:srgbClr val="FFE2AA"/>
        </a:accent5>
        <a:accent6>
          <a:srgbClr val="009D9A"/>
        </a:accent6>
        <a:hlink>
          <a:srgbClr val="BA7C3E"/>
        </a:hlink>
        <a:folHlink>
          <a:srgbClr val="724C00"/>
        </a:folHlink>
      </a:clrScheme>
    </a:extraClrScheme>
    <a:extraClrScheme>
      <a:clrScheme name="Default Color Scheme 5">
        <a:dk1>
          <a:srgbClr val="FFFFFF"/>
        </a:dk1>
        <a:lt1>
          <a:srgbClr val="2B5481"/>
        </a:lt1>
        <a:dk2>
          <a:srgbClr val="003366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4C1"/>
        </a:accent3>
        <a:accent4>
          <a:srgbClr val="DCDCDC"/>
        </a:accent4>
        <a:accent5>
          <a:srgbClr val="AACACA"/>
        </a:accent5>
        <a:accent6>
          <a:srgbClr val="2D5B89"/>
        </a:accent6>
        <a:hlink>
          <a:srgbClr val="00CCFF"/>
        </a:hlink>
        <a:folHlink>
          <a:srgbClr val="FFCC00"/>
        </a:folHlink>
      </a:clrScheme>
    </a:extraClrScheme>
    <a:extraClrScheme>
      <a:clrScheme name="Default Color Scheme 6">
        <a:dk1>
          <a:srgbClr val="FFFFFF"/>
        </a:dk1>
        <a:lt1>
          <a:srgbClr val="4D4D4D"/>
        </a:lt1>
        <a:dk2>
          <a:srgbClr val="080808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CDCDC"/>
        </a:accent4>
        <a:accent5>
          <a:srgbClr val="B9B9CA"/>
        </a:accent5>
        <a:accent6>
          <a:srgbClr val="2D5BB7"/>
        </a:accent6>
        <a:hlink>
          <a:srgbClr val="00CCFF"/>
        </a:hlink>
        <a:folHlink>
          <a:srgbClr val="CCCCFF"/>
        </a:folHlink>
      </a:clrScheme>
    </a:extraClrScheme>
    <a:extraClrScheme>
      <a:clrScheme name="Default Color Scheme 7">
        <a:dk1>
          <a:srgbClr val="000000"/>
        </a:dk1>
        <a:lt1>
          <a:srgbClr val="DBDAC2"/>
        </a:lt1>
        <a:dk2>
          <a:srgbClr val="C0BC94"/>
        </a:dk2>
        <a:lt2>
          <a:srgbClr val="827F4C"/>
        </a:lt2>
        <a:accent1>
          <a:srgbClr val="AAA578"/>
        </a:accent1>
        <a:accent2>
          <a:srgbClr val="A2A4AC"/>
        </a:accent2>
        <a:accent3>
          <a:srgbClr val="EAE9DD"/>
        </a:accent3>
        <a:accent4>
          <a:srgbClr val="000000"/>
        </a:accent4>
        <a:accent5>
          <a:srgbClr val="D1CFBE"/>
        </a:accent5>
        <a:accent6>
          <a:srgbClr val="91939A"/>
        </a:accent6>
        <a:hlink>
          <a:srgbClr val="5B8800"/>
        </a:hlink>
        <a:folHlink>
          <a:srgbClr val="686532"/>
        </a:folHlink>
      </a:clrScheme>
    </a:extraClrScheme>
    <a:extraClrScheme>
      <a:clrScheme name="Default Color Scheme 8">
        <a:dk1>
          <a:srgbClr val="000000"/>
        </a:dk1>
        <a:lt1>
          <a:srgbClr val="DCE8F4"/>
        </a:lt1>
        <a:dk2>
          <a:srgbClr val="969696"/>
        </a:dk2>
        <a:lt2>
          <a:srgbClr val="7B9CB5"/>
        </a:lt2>
        <a:accent1>
          <a:srgbClr val="FFFFFF"/>
        </a:accent1>
        <a:accent2>
          <a:srgbClr val="00BAB6"/>
        </a:accent2>
        <a:accent3>
          <a:srgbClr val="EAF1F8"/>
        </a:accent3>
        <a:accent4>
          <a:srgbClr val="000000"/>
        </a:accent4>
        <a:accent5>
          <a:srgbClr val="FFFFFF"/>
        </a:accent5>
        <a:accent6>
          <a:srgbClr val="00A6A3"/>
        </a:accent6>
        <a:hlink>
          <a:srgbClr val="8A8AD8"/>
        </a:hlink>
        <a:folHlink>
          <a:srgbClr val="242492"/>
        </a:folHlink>
      </a:clrScheme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Default Color Scheme">
      <a:dk1>
        <a:srgbClr val="FFFFFF"/>
      </a:dk1>
      <a:lt1>
        <a:srgbClr val="2B5481"/>
      </a:lt1>
      <a:dk2>
        <a:srgbClr val="003366"/>
      </a:dk2>
      <a:lt2>
        <a:srgbClr val="E5FFFF"/>
      </a:lt2>
      <a:accent1>
        <a:srgbClr val="009999"/>
      </a:accent1>
      <a:accent2>
        <a:srgbClr val="336699"/>
      </a:accent2>
      <a:accent3>
        <a:srgbClr val="ACB4C1"/>
      </a:accent3>
      <a:accent4>
        <a:srgbClr val="DCDCDC"/>
      </a:accent4>
      <a:accent5>
        <a:srgbClr val="AACACA"/>
      </a:accent5>
      <a:accent6>
        <a:srgbClr val="2D5B89"/>
      </a:accent6>
      <a:hlink>
        <a:srgbClr val="00CCFF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FFFFFF"/>
        </a:dk1>
        <a:lt1>
          <a:srgbClr val="800000"/>
        </a:lt1>
        <a:dk2>
          <a:srgbClr val="66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1AAAA"/>
        </a:accent3>
        <a:accent4>
          <a:srgbClr val="DCDCDC"/>
        </a:accent4>
        <a:accent5>
          <a:srgbClr val="DBBEB7"/>
        </a:accent5>
        <a:accent6>
          <a:srgbClr val="B75B00"/>
        </a:accent6>
        <a:hlink>
          <a:srgbClr val="FFCC66"/>
        </a:hlink>
        <a:folHlink>
          <a:srgbClr val="CC3300"/>
        </a:folHlink>
      </a:clrScheme>
    </a:extraClrScheme>
    <a:extraClrScheme>
      <a:clrScheme name="Default Color Scheme 2">
        <a:dk1>
          <a:srgbClr val="FFFFFF"/>
        </a:dk1>
        <a:lt1>
          <a:srgbClr val="4D6A2A"/>
        </a:lt1>
        <a:dk2>
          <a:srgbClr val="003300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AAC"/>
        </a:accent3>
        <a:accent4>
          <a:srgbClr val="DCDCDC"/>
        </a:accent4>
        <a:accent5>
          <a:srgbClr val="ADE2AD"/>
        </a:accent5>
        <a:accent6>
          <a:srgbClr val="3E4C25"/>
        </a:accent6>
        <a:hlink>
          <a:srgbClr val="009999"/>
        </a:hlink>
        <a:folHlink>
          <a:srgbClr val="CCCC00"/>
        </a:folHlink>
      </a:clrScheme>
    </a:extraClrScheme>
    <a:extraClrScheme>
      <a:clrScheme name="Default Color Scheme 3">
        <a:dk1>
          <a:srgbClr val="FFFFFF"/>
        </a:dk1>
        <a:lt1>
          <a:srgbClr val="666699"/>
        </a:lt1>
        <a:dk2>
          <a:srgbClr val="4E4E74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9B9CA"/>
        </a:accent3>
        <a:accent4>
          <a:srgbClr val="DCDCDC"/>
        </a:accent4>
        <a:accent5>
          <a:srgbClr val="B6B5C2"/>
        </a:accent5>
        <a:accent6>
          <a:srgbClr val="7B9F8C"/>
        </a:accent6>
        <a:hlink>
          <a:srgbClr val="FFFF99"/>
        </a:hlink>
        <a:folHlink>
          <a:srgbClr val="FFCC00"/>
        </a:folHlink>
      </a:clrScheme>
    </a:extraClrScheme>
    <a:extraClrScheme>
      <a:clrScheme name="Default Color Scheme 4">
        <a:dk1>
          <a:srgbClr val="FFFFFF"/>
        </a:dk1>
        <a:lt1>
          <a:srgbClr val="006666"/>
        </a:lt1>
        <a:dk2>
          <a:srgbClr val="004E4C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9B9"/>
        </a:accent3>
        <a:accent4>
          <a:srgbClr val="DCDCDC"/>
        </a:accent4>
        <a:accent5>
          <a:srgbClr val="FFE2AA"/>
        </a:accent5>
        <a:accent6>
          <a:srgbClr val="009D9A"/>
        </a:accent6>
        <a:hlink>
          <a:srgbClr val="BA7C3E"/>
        </a:hlink>
        <a:folHlink>
          <a:srgbClr val="724C00"/>
        </a:folHlink>
      </a:clrScheme>
    </a:extraClrScheme>
    <a:extraClrScheme>
      <a:clrScheme name="Default Color Scheme 5">
        <a:dk1>
          <a:srgbClr val="FFFFFF"/>
        </a:dk1>
        <a:lt1>
          <a:srgbClr val="2B5481"/>
        </a:lt1>
        <a:dk2>
          <a:srgbClr val="003366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4C1"/>
        </a:accent3>
        <a:accent4>
          <a:srgbClr val="DCDCDC"/>
        </a:accent4>
        <a:accent5>
          <a:srgbClr val="AACACA"/>
        </a:accent5>
        <a:accent6>
          <a:srgbClr val="2D5B89"/>
        </a:accent6>
        <a:hlink>
          <a:srgbClr val="00CCFF"/>
        </a:hlink>
        <a:folHlink>
          <a:srgbClr val="FFCC00"/>
        </a:folHlink>
      </a:clrScheme>
    </a:extraClrScheme>
    <a:extraClrScheme>
      <a:clrScheme name="Default Color Scheme 6">
        <a:dk1>
          <a:srgbClr val="FFFFFF"/>
        </a:dk1>
        <a:lt1>
          <a:srgbClr val="4D4D4D"/>
        </a:lt1>
        <a:dk2>
          <a:srgbClr val="080808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CDCDC"/>
        </a:accent4>
        <a:accent5>
          <a:srgbClr val="B9B9CA"/>
        </a:accent5>
        <a:accent6>
          <a:srgbClr val="2D5BB7"/>
        </a:accent6>
        <a:hlink>
          <a:srgbClr val="00CCFF"/>
        </a:hlink>
        <a:folHlink>
          <a:srgbClr val="CCCCFF"/>
        </a:folHlink>
      </a:clrScheme>
    </a:extraClrScheme>
    <a:extraClrScheme>
      <a:clrScheme name="Default Color Scheme 7">
        <a:dk1>
          <a:srgbClr val="000000"/>
        </a:dk1>
        <a:lt1>
          <a:srgbClr val="DBDAC2"/>
        </a:lt1>
        <a:dk2>
          <a:srgbClr val="C0BC94"/>
        </a:dk2>
        <a:lt2>
          <a:srgbClr val="827F4C"/>
        </a:lt2>
        <a:accent1>
          <a:srgbClr val="AAA578"/>
        </a:accent1>
        <a:accent2>
          <a:srgbClr val="A2A4AC"/>
        </a:accent2>
        <a:accent3>
          <a:srgbClr val="EAE9DD"/>
        </a:accent3>
        <a:accent4>
          <a:srgbClr val="000000"/>
        </a:accent4>
        <a:accent5>
          <a:srgbClr val="D1CFBE"/>
        </a:accent5>
        <a:accent6>
          <a:srgbClr val="91939A"/>
        </a:accent6>
        <a:hlink>
          <a:srgbClr val="5B8800"/>
        </a:hlink>
        <a:folHlink>
          <a:srgbClr val="686532"/>
        </a:folHlink>
      </a:clrScheme>
    </a:extraClrScheme>
    <a:extraClrScheme>
      <a:clrScheme name="Default Color Scheme 8">
        <a:dk1>
          <a:srgbClr val="000000"/>
        </a:dk1>
        <a:lt1>
          <a:srgbClr val="DCE8F4"/>
        </a:lt1>
        <a:dk2>
          <a:srgbClr val="969696"/>
        </a:dk2>
        <a:lt2>
          <a:srgbClr val="7B9CB5"/>
        </a:lt2>
        <a:accent1>
          <a:srgbClr val="FFFFFF"/>
        </a:accent1>
        <a:accent2>
          <a:srgbClr val="00BAB6"/>
        </a:accent2>
        <a:accent3>
          <a:srgbClr val="EAF1F8"/>
        </a:accent3>
        <a:accent4>
          <a:srgbClr val="000000"/>
        </a:accent4>
        <a:accent5>
          <a:srgbClr val="FFFFFF"/>
        </a:accent5>
        <a:accent6>
          <a:srgbClr val="00A6A3"/>
        </a:accent6>
        <a:hlink>
          <a:srgbClr val="8A8AD8"/>
        </a:hlink>
        <a:folHlink>
          <a:srgbClr val="24249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1579</Words>
  <Application>Microsoft Office PowerPoint</Application>
  <PresentationFormat>Widescreen</PresentationFormat>
  <Paragraphs>253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Maiandra GD</vt:lpstr>
      <vt:lpstr>Symbol</vt:lpstr>
      <vt:lpstr>Tahoma</vt:lpstr>
      <vt:lpstr>Times New Roman</vt:lpstr>
      <vt:lpstr>Wingdings</vt:lpstr>
      <vt:lpstr>Office 主题</vt:lpstr>
      <vt:lpstr>1_Office 主题</vt:lpstr>
      <vt:lpstr>BODY FLUID COMPARTMENTS</vt:lpstr>
      <vt:lpstr>INTRODUCTION </vt:lpstr>
      <vt:lpstr>BODY COMPOSITION</vt:lpstr>
      <vt:lpstr>BODY FLUIDS AND COMPARTMENTS</vt:lpstr>
      <vt:lpstr>BODY FLUIDS AND COMPARTMENTS</vt:lpstr>
      <vt:lpstr>FLUID COMPARTMENTS</vt:lpstr>
      <vt:lpstr>AGE-RELATED FLUID CHANGES</vt:lpstr>
      <vt:lpstr>PowerPoint Presentation</vt:lpstr>
      <vt:lpstr>BODY FLUIDS AND COMPARTMENTS</vt:lpstr>
      <vt:lpstr>BODY FLUIDS AND COMPARTMENTS</vt:lpstr>
      <vt:lpstr>Electrolytes</vt:lpstr>
      <vt:lpstr>FLUID FLOW</vt:lpstr>
      <vt:lpstr>FLUID BALANCE</vt:lpstr>
      <vt:lpstr>FLUID BALANCE</vt:lpstr>
      <vt:lpstr>FLUID BALANCE</vt:lpstr>
      <vt:lpstr>FLUID BALANCE</vt:lpstr>
      <vt:lpstr>FLUID REGULATORY MECHANISMS</vt:lpstr>
      <vt:lpstr>BARORECEPTOR REFLEX</vt:lpstr>
      <vt:lpstr>VOLUME RECEPTORS</vt:lpstr>
      <vt:lpstr>RENIN-ANGIOTENSIN-ALDOSTERONE</vt:lpstr>
      <vt:lpstr>RENIN-ANGIOTENSIN-ALDOSTERONE</vt:lpstr>
      <vt:lpstr>RENIN-ANGIOTENSIN-ALDOSTERONE</vt:lpstr>
      <vt:lpstr>RENIN-ANGIOTENSIN-ALDOSTERONE</vt:lpstr>
      <vt:lpstr>ALDOSTERONE NEGATIVE FEEDBACK MECHANISM</vt:lpstr>
      <vt:lpstr>ANTIDIURETIC HORMONE</vt:lpstr>
      <vt:lpstr>PowerPoint Presentation</vt:lpstr>
      <vt:lpstr>FLUID IMBALANCES</vt:lpstr>
      <vt:lpstr>ELECTROLYTES</vt:lpstr>
      <vt:lpstr>MAJOR CATIONS</vt:lpstr>
      <vt:lpstr>ELECTROLYTE BALANCE</vt:lpstr>
      <vt:lpstr>ELECTROLYTE BALANCE</vt:lpstr>
      <vt:lpstr>ELECTROLYTE BALANCE</vt:lpstr>
      <vt:lpstr>ELECTROLYTE BALANCE</vt:lpstr>
      <vt:lpstr>REVISION QUESTIONS</vt:lpstr>
      <vt:lpstr>REVISION QUESTIONS</vt:lpstr>
      <vt:lpstr>REVISION QUESTIONS</vt:lpstr>
      <vt:lpstr>REVISION QUESTIONS</vt:lpstr>
      <vt:lpstr>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Jebet</dc:creator>
  <cp:lastModifiedBy>Jebet</cp:lastModifiedBy>
  <cp:revision>15</cp:revision>
  <dcterms:created xsi:type="dcterms:W3CDTF">2020-11-24T20:10:52Z</dcterms:created>
  <dcterms:modified xsi:type="dcterms:W3CDTF">2021-05-12T02:42:08Z</dcterms:modified>
</cp:coreProperties>
</file>