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>
  <p:sldMasterIdLst>
    <p:sldMasterId id="2147483682" r:id="rId1"/>
  </p:sldMasterIdLst>
  <p:notesMasterIdLst>
    <p:notesMasterId r:id="rId2"/>
  </p:notesMasterIdLst>
  <p:sldIdLst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</p:sldIdLst>
  <p:sldSz type="screen16x9" cy="6858000" cx="12192000"/>
  <p:notesSz cx="6858000" cy="9144000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tableStyles" Target="tableStyles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3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4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41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4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4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4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45730" name="Straight Connector 31"/>
            <p:cNvCxnSpPr>
              <a:cxnSpLocks/>
            </p:cNvCxnSpPr>
            <p:nvPr/>
          </p:nvCxnSpPr>
          <p:spPr>
            <a:xfrm>
              <a:off x="9371012" y="0"/>
              <a:ext cx="1219200" cy="6858000"/>
            </a:xfrm>
            <a:prstGeom prst="line"/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31" name="Straight Connector 20"/>
            <p:cNvCxnSpPr>
              <a:cxnSpLocks/>
            </p:cNvCxnSpPr>
            <p:nvPr/>
          </p:nvCxnSpPr>
          <p:spPr>
            <a:xfrm flipH="1">
              <a:off x="7425267" y="3681413"/>
              <a:ext cx="4763558" cy="3176587"/>
            </a:xfrm>
            <a:prstGeom prst="line"/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8589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90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91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92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93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94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95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96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597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8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algn="r" indent="0" marL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1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12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7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8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indent="0" marL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1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6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  <p:sp>
        <p:nvSpPr>
          <p:cNvPr id="1048685" name="TextBox 19"/>
          <p:cNvSpPr txBox="1"/>
          <p:nvPr/>
        </p:nvSpPr>
        <p:spPr>
          <a:xfrm>
            <a:off x="541870" y="790378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686" name="TextBox 21"/>
          <p:cNvSpPr txBox="1"/>
          <p:nvPr/>
        </p:nvSpPr>
        <p:spPr>
          <a:xfrm>
            <a:off x="8893011" y="2886556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dirty="0"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6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07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7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72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indent="0" marL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6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  <p:sp>
        <p:nvSpPr>
          <p:cNvPr id="1048677" name="TextBox 23"/>
          <p:cNvSpPr txBox="1"/>
          <p:nvPr/>
        </p:nvSpPr>
        <p:spPr>
          <a:xfrm>
            <a:off x="541870" y="790378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678" name="TextBox 24"/>
          <p:cNvSpPr txBox="1"/>
          <p:nvPr/>
        </p:nvSpPr>
        <p:spPr>
          <a:xfrm>
            <a:off x="8893011" y="2886556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indent="0" marL="0">
              <a:buFontTx/>
              <a:buNone/>
              <a:defRPr sz="2400">
                <a:solidFill>
                  <a:schemeClr val="accent1"/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24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7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C6B4A9-1611-4792-9094-5F34BCA07E0B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6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9333C77-0158-454C-844F-B7AB9BD7DAD4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4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anchor="ctr" vert="eaVert"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3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73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7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0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60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0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b="0" cap="none" sz="40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9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algn="l" indent="0" marL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7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17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718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7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B712588-04B1-427B-82EE-E8DB90309F08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7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FF9F0C5-380F-41C2-899A-BAC0F0927E16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2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3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4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5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4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64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4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6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66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70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0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29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730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indent="0" marL="0">
              <a:buNone/>
              <a:defRPr sz="1400"/>
            </a:lvl1pPr>
            <a:lvl2pPr indent="0" marL="457063">
              <a:buNone/>
              <a:defRPr sz="1400"/>
            </a:lvl2pPr>
            <a:lvl3pPr indent="0" marL="914126">
              <a:buNone/>
              <a:defRPr sz="1200"/>
            </a:lvl3pPr>
            <a:lvl4pPr indent="0" marL="1371189">
              <a:buNone/>
              <a:defRPr sz="1000"/>
            </a:lvl4pPr>
            <a:lvl5pPr indent="0" marL="1828251">
              <a:buNone/>
              <a:defRPr sz="1000"/>
            </a:lvl5pPr>
            <a:lvl6pPr indent="0" marL="2285314">
              <a:buNone/>
              <a:defRPr sz="1000"/>
            </a:lvl6pPr>
            <a:lvl7pPr indent="0" marL="2742377">
              <a:buNone/>
              <a:defRPr sz="1000"/>
            </a:lvl7pPr>
            <a:lvl8pPr indent="0" marL="3199440">
              <a:buNone/>
              <a:defRPr sz="1000"/>
            </a:lvl8pPr>
            <a:lvl9pPr indent="0" marL="3656503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3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2A54C80-263E-416B-A8E0-580EDEADCBDC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73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19954A3-9DFD-4C44-94BA-B95130A3BA1C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b="0" sz="2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88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  <p:sp>
        <p:nvSpPr>
          <p:cNvPr id="1048689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indent="0" marL="0">
              <a:buNone/>
              <a:defRPr sz="12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9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69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9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45728" name="Straight Connector 19"/>
            <p:cNvCxnSpPr>
              <a:cxnSpLocks/>
            </p:cNvCxnSpPr>
            <p:nvPr/>
          </p:nvCxnSpPr>
          <p:spPr>
            <a:xfrm>
              <a:off x="9371012" y="0"/>
              <a:ext cx="1219200" cy="6858000"/>
            </a:xfrm>
            <a:prstGeom prst="line"/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29" name="Straight Connector 20"/>
            <p:cNvCxnSpPr>
              <a:cxnSpLocks/>
            </p:cNvCxnSpPr>
            <p:nvPr/>
          </p:nvCxnSpPr>
          <p:spPr>
            <a:xfrm flipH="1">
              <a:off x="7425267" y="3681413"/>
              <a:ext cx="4763558" cy="3176587"/>
            </a:xfrm>
            <a:prstGeom prst="line"/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8576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7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8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9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0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1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2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3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584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/>
        </p:spPr>
        <p:txBody>
          <a:bodyPr anchor="t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5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586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dirty="0" lang="en-US"/>
              <a:t>11/19/2020</a:t>
            </a:fld>
            <a:endParaRPr dirty="0" lang="en-US"/>
          </a:p>
        </p:txBody>
      </p:sp>
      <p:sp>
        <p:nvSpPr>
          <p:cNvPr id="104858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58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eaLnBrk="1" hangingPunct="1" latinLnBrk="0" rtl="0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jpeg"/><Relationship Id="rId3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image" Target="../media/image12.jpeg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5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hyperlink" Target="https://www.youtube.com/watch?v=EYd7OnCt7ug" TargetMode="Externa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ctrTitle"/>
          </p:nvPr>
        </p:nvSpPr>
        <p:spPr>
          <a:xfrm>
            <a:off x="850006" y="2404534"/>
            <a:ext cx="8525814" cy="1646302"/>
          </a:xfrm>
        </p:spPr>
        <p:txBody>
          <a:bodyPr/>
          <a:p>
            <a:r>
              <a:rPr dirty="0" lang="en-US" smtClean="0"/>
              <a:t>BONE MARROW ASPIRATION</a:t>
            </a:r>
            <a:endParaRPr dirty="0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020458" cy="3880773"/>
          </a:xfrm>
        </p:spPr>
        <p:txBody>
          <a:bodyPr>
            <a:normAutofit/>
          </a:bodyPr>
          <a:p>
            <a:pPr>
              <a:buFont typeface="Wingdings" pitchFamily="2" charset="2"/>
              <a:buChar char="Ø"/>
            </a:pPr>
            <a:r>
              <a:rPr dirty="0" lang="en-US" smtClean="0"/>
              <a:t>Normal </a:t>
            </a:r>
            <a:r>
              <a:rPr dirty="0" lang="en-US"/>
              <a:t>aspirate- semifluid state</a:t>
            </a:r>
          </a:p>
          <a:p>
            <a:r>
              <a:rPr dirty="0" lang="en-US"/>
              <a:t>Aspiration - </a:t>
            </a:r>
            <a:r>
              <a:rPr dirty="0" lang="en-US" err="1"/>
              <a:t>cytologic</a:t>
            </a:r>
            <a:r>
              <a:rPr dirty="0" lang="en-US"/>
              <a:t> assessment, with analysis directed towards assessing the morphology and obtaining a differential cell count</a:t>
            </a:r>
            <a:r>
              <a:rPr dirty="0" lang="en-US" smtClean="0"/>
              <a:t>.</a:t>
            </a:r>
          </a:p>
          <a:p>
            <a:r>
              <a:rPr dirty="0" lang="en-US"/>
              <a:t>Biopsies, on the other hand, allow evaluation of the marrow’s overall cellularity, detection of focal lesions, and determination of the extent of infiltration by various pathologic entities.</a:t>
            </a:r>
            <a:r>
              <a:rPr baseline="30000" dirty="0" lang="en-US"/>
              <a:t> </a:t>
            </a:r>
            <a:endParaRPr dirty="0" lang="en-US"/>
          </a:p>
          <a:p>
            <a:pPr>
              <a:buNone/>
            </a:pPr>
            <a:r>
              <a:rPr b="1" dirty="0" i="1" lang="en-US" smtClean="0"/>
              <a:t>Sites </a:t>
            </a:r>
          </a:p>
          <a:p>
            <a:pPr>
              <a:buFont typeface="Wingdings" pitchFamily="2" charset="2"/>
              <a:buChar char="v"/>
            </a:pPr>
            <a:r>
              <a:rPr dirty="0" lang="en-US" smtClean="0"/>
              <a:t>Pelvic bone- iliac crest, anterior and posterior iliac spines</a:t>
            </a:r>
          </a:p>
          <a:p>
            <a:pPr>
              <a:buFont typeface="Wingdings" pitchFamily="2" charset="2"/>
              <a:buChar char="v"/>
            </a:pPr>
            <a:r>
              <a:rPr dirty="0" lang="en-US" smtClean="0"/>
              <a:t>Breast bone i.e. over the sternum</a:t>
            </a:r>
          </a:p>
          <a:p>
            <a:pPr>
              <a:buFont typeface="Wingdings" pitchFamily="2" charset="2"/>
              <a:buChar char="v"/>
            </a:pPr>
            <a:r>
              <a:rPr dirty="0" lang="en-US" smtClean="0"/>
              <a:t>Rarely at the epiphysis of long bones- tibia, fibula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Sites of BMA</a:t>
            </a:r>
            <a:endParaRPr dirty="0" lang="en-US"/>
          </a:p>
        </p:txBody>
      </p:sp>
      <p:sp>
        <p:nvSpPr>
          <p:cNvPr id="1048621" name="Content Placeholder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/>
          <a:p>
            <a:r>
              <a:rPr dirty="0" lang="en-US" smtClean="0"/>
              <a:t>Pelvis</a:t>
            </a:r>
          </a:p>
          <a:p>
            <a:endParaRPr dirty="0" lang="en-US" smtClean="0"/>
          </a:p>
          <a:p>
            <a:endParaRPr dirty="0" lang="en-US" smtClean="0"/>
          </a:p>
          <a:p>
            <a:endParaRPr dirty="0" lang="en-US" smtClean="0"/>
          </a:p>
          <a:p>
            <a:r>
              <a:rPr dirty="0" lang="en-US" smtClean="0"/>
              <a:t>Breast bone (</a:t>
            </a:r>
          </a:p>
          <a:p>
            <a:r>
              <a:rPr dirty="0" lang="en-US" smtClean="0"/>
              <a:t>sternum)</a:t>
            </a:r>
            <a:endParaRPr dirty="0" lang="en-US"/>
          </a:p>
        </p:txBody>
      </p:sp>
      <p:pic>
        <p:nvPicPr>
          <p:cNvPr id="2097156" name="Picture 2" descr="C:\Users\SUPPLANTA\Desktop\bma pics\sternum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6705600" y="4200526"/>
            <a:ext cx="2362200" cy="2657475"/>
          </a:xfrm>
          <a:prstGeom prst="rect"/>
          <a:noFill/>
        </p:spPr>
      </p:pic>
      <p:pic>
        <p:nvPicPr>
          <p:cNvPr id="2097157" name="Picture 3" descr="C:\Users\SUPPLANTA\Desktop\bma pics\index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print"/>
          <a:srcRect/>
          <a:stretch>
            <a:fillRect/>
          </a:stretch>
        </p:blipFill>
        <p:spPr bwMode="auto">
          <a:xfrm>
            <a:off x="2438400" y="4124908"/>
            <a:ext cx="2819400" cy="2733092"/>
          </a:xfrm>
          <a:prstGeom prst="rect"/>
          <a:noFill/>
        </p:spPr>
      </p:pic>
      <p:pic>
        <p:nvPicPr>
          <p:cNvPr id="2097158" name="Picture 4" descr="C:\Users\SUPPLANTA\Desktop\bma pics\hip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 cstate="print"/>
          <a:srcRect/>
          <a:stretch>
            <a:fillRect/>
          </a:stretch>
        </p:blipFill>
        <p:spPr bwMode="auto">
          <a:xfrm>
            <a:off x="2286001" y="1600200"/>
            <a:ext cx="2314575" cy="1981200"/>
          </a:xfrm>
          <a:prstGeom prst="rect"/>
          <a:noFill/>
        </p:spPr>
      </p:pic>
      <p:pic>
        <p:nvPicPr>
          <p:cNvPr id="2097159" name="Picture 5" descr="C:\Users\SUPPLANTA\Desktop\bma pics\bmfig03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4" cstate="print"/>
          <a:srcRect/>
          <a:stretch>
            <a:fillRect/>
          </a:stretch>
        </p:blipFill>
        <p:spPr bwMode="auto">
          <a:xfrm>
            <a:off x="4800600" y="1695450"/>
            <a:ext cx="4343400" cy="1733550"/>
          </a:xfrm>
          <a:prstGeom prst="rect"/>
          <a:noFill/>
        </p:spPr>
      </p:pic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Indications</a:t>
            </a:r>
            <a:endParaRPr dirty="0" lang="en-US"/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071973" cy="3880773"/>
          </a:xfrm>
        </p:spPr>
        <p:txBody>
          <a:bodyPr>
            <a:normAutofit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To aid diagnosis in </a:t>
            </a:r>
            <a:r>
              <a:rPr dirty="0" lang="en-US" err="1" smtClean="0"/>
              <a:t>aplastic</a:t>
            </a:r>
            <a:r>
              <a:rPr dirty="0" lang="en-US" smtClean="0"/>
              <a:t> anemia and </a:t>
            </a:r>
            <a:r>
              <a:rPr dirty="0" lang="en-US" err="1" smtClean="0"/>
              <a:t>leukaemia</a:t>
            </a:r>
            <a:r>
              <a:rPr dirty="0" lang="en-US" smtClean="0"/>
              <a:t>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To aid in diagnosis of infections such as tuberculosis of the bone.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To aid assessment of the effect of treatment during the course of a disease on the bone </a:t>
            </a:r>
            <a:r>
              <a:rPr dirty="0" lang="en-US" smtClean="0"/>
              <a:t>marrow.</a:t>
            </a:r>
          </a:p>
          <a:p>
            <a:r>
              <a:rPr dirty="0" lang="en-US"/>
              <a:t>Aspirate bone marrow for lab exam of RBCs, WBCs and megakaryocytes</a:t>
            </a:r>
          </a:p>
          <a:p>
            <a:r>
              <a:rPr dirty="0" lang="en-US"/>
              <a:t>Examine bone marrow for presence of neoplasm</a:t>
            </a:r>
          </a:p>
          <a:p>
            <a:r>
              <a:rPr dirty="0" lang="en-US"/>
              <a:t>Remove bone marrow for </a:t>
            </a:r>
            <a:r>
              <a:rPr dirty="0" lang="en-US" smtClean="0"/>
              <a:t>Rx </a:t>
            </a:r>
            <a:r>
              <a:rPr dirty="0" lang="en-US"/>
              <a:t>and </a:t>
            </a:r>
            <a:r>
              <a:rPr dirty="0" lang="en-US" err="1"/>
              <a:t>readminstration</a:t>
            </a:r>
            <a:r>
              <a:rPr dirty="0" lang="en-US"/>
              <a:t> intravenously as a bone marrow transplant</a:t>
            </a:r>
          </a:p>
          <a:p>
            <a:pPr algn="just">
              <a:lnSpc>
                <a:spcPct val="150000"/>
              </a:lnSpc>
            </a:pPr>
            <a:endParaRPr dirty="0" lang="en-US"/>
          </a:p>
        </p:txBody>
      </p: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Contraindications</a:t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625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059094" cy="3880773"/>
          </a:xfrm>
        </p:spPr>
        <p:txBody>
          <a:bodyPr/>
          <a:p>
            <a:r>
              <a:rPr dirty="0" lang="en-US" smtClean="0"/>
              <a:t>Severe Bleeding disorders </a:t>
            </a:r>
            <a:r>
              <a:rPr dirty="0" lang="en-US" err="1" smtClean="0"/>
              <a:t>haemophilia</a:t>
            </a:r>
            <a:r>
              <a:rPr dirty="0" lang="en-US" smtClean="0"/>
              <a:t>.</a:t>
            </a:r>
          </a:p>
          <a:p>
            <a:r>
              <a:rPr dirty="0" lang="en-US" smtClean="0"/>
              <a:t>Skin or soft tissue infection over the </a:t>
            </a:r>
            <a:r>
              <a:rPr dirty="0" lang="en-US" smtClean="0"/>
              <a:t>site.</a:t>
            </a:r>
          </a:p>
          <a:p>
            <a:r>
              <a:rPr dirty="0" lang="en-US"/>
              <a:t>Known coagulation defects, although the test may be performed if the importance of the information to be obtained outweighs the risks involved in carrying out the test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complications</a:t>
            </a:r>
            <a:endParaRPr dirty="0" lang="en-US"/>
          </a:p>
        </p:txBody>
      </p:sp>
      <p:sp>
        <p:nvSpPr>
          <p:cNvPr id="104862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Bleeding at the puncture site</a:t>
            </a:r>
          </a:p>
          <a:p>
            <a:r>
              <a:rPr dirty="0" lang="en-US" smtClean="0"/>
              <a:t>Soreness lasting for 12- 24 hours.</a:t>
            </a:r>
          </a:p>
          <a:p>
            <a:r>
              <a:rPr dirty="0" lang="en-US" smtClean="0"/>
              <a:t>Infections (invasive procedure)</a:t>
            </a:r>
            <a:endParaRPr dirty="0" lang="en-US"/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2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dirty="0" lang="en-US"/>
              <a:t>Preparation</a:t>
            </a:r>
          </a:p>
          <a:p>
            <a:r>
              <a:rPr dirty="0" lang="en-US"/>
              <a:t>Vital signs- hemodynamic stability</a:t>
            </a:r>
          </a:p>
          <a:p>
            <a:r>
              <a:rPr dirty="0" lang="en-US"/>
              <a:t>Coagulation profile (INR, PT, Platelet count)- risk of bleeding</a:t>
            </a:r>
          </a:p>
          <a:p>
            <a:r>
              <a:rPr dirty="0" lang="en-US"/>
              <a:t>Consent</a:t>
            </a:r>
          </a:p>
          <a:p>
            <a:r>
              <a:rPr dirty="0" lang="en-US"/>
              <a:t>Comfort</a:t>
            </a:r>
          </a:p>
          <a:p>
            <a:r>
              <a:rPr dirty="0" lang="en-US"/>
              <a:t>Explain the procedure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BMA needle</a:t>
            </a:r>
            <a:endParaRPr dirty="0" lang="en-US"/>
          </a:p>
        </p:txBody>
      </p:sp>
      <p:pic>
        <p:nvPicPr>
          <p:cNvPr id="2097160" name="Picture 2" descr="C:\Users\SUPPLANTA\Desktop\bma pics\170px-Bone_marrow_biopsy_needle.jp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 cstate="print"/>
          <a:stretch>
            <a:fillRect/>
          </a:stretch>
        </p:blipFill>
        <p:spPr bwMode="auto">
          <a:xfrm>
            <a:off x="5036202" y="1600201"/>
            <a:ext cx="2119597" cy="4525963"/>
          </a:xfrm>
          <a:prstGeom prst="rect"/>
          <a:noFill/>
        </p:spPr>
      </p:pic>
      <p:pic>
        <p:nvPicPr>
          <p:cNvPr id="2097161" name="Picture 3" descr="C:\Users\SUPPLANTA\Desktop\bma pics\gd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print"/>
          <a:srcRect/>
          <a:stretch>
            <a:fillRect/>
          </a:stretch>
        </p:blipFill>
        <p:spPr bwMode="auto">
          <a:xfrm>
            <a:off x="1752600" y="1447800"/>
            <a:ext cx="3567206" cy="4343400"/>
          </a:xfrm>
          <a:prstGeom prst="rect"/>
          <a:noFill/>
        </p:spPr>
      </p:pic>
    </p:spTree>
  </p:cSld>
  <p:clrMapOvr>
    <a:masterClrMapping/>
  </p:clrMapOvr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Requirements</a:t>
            </a:r>
            <a:br>
              <a:rPr dirty="0" lang="en-US" smtClean="0"/>
            </a:br>
            <a:r>
              <a:rPr dirty="0" lang="en-US" smtClean="0"/>
              <a:t>top shelf</a:t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63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dirty="0" lang="en-US" smtClean="0"/>
              <a:t>A sterile pack with; </a:t>
            </a:r>
          </a:p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Sterile disposable </a:t>
            </a:r>
            <a:r>
              <a:rPr dirty="0" lang="en-US" err="1" smtClean="0"/>
              <a:t>scapel</a:t>
            </a:r>
            <a:endParaRPr dirty="0" lang="en-US" smtClean="0"/>
          </a:p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2 pair of </a:t>
            </a:r>
            <a:r>
              <a:rPr dirty="0" lang="en-US" err="1" smtClean="0"/>
              <a:t>disecting</a:t>
            </a:r>
            <a:r>
              <a:rPr dirty="0" lang="en-US" smtClean="0"/>
              <a:t> forceps</a:t>
            </a:r>
          </a:p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Sterile BMA needles</a:t>
            </a:r>
          </a:p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Galipot</a:t>
            </a:r>
          </a:p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Dressing towel</a:t>
            </a:r>
          </a:p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Swabs</a:t>
            </a:r>
          </a:p>
          <a:p>
            <a:pPr indent="-571500" marL="571500">
              <a:buFont typeface="+mj-lt"/>
              <a:buAutoNum type="romanLcPeriod"/>
            </a:pPr>
            <a:r>
              <a:rPr dirty="0" lang="en-US" err="1" smtClean="0"/>
              <a:t>Handtowel</a:t>
            </a:r>
            <a:endParaRPr dirty="0" lang="en-US" smtClean="0"/>
          </a:p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Sterile 20ml syringe for aspiration of bone marrow</a:t>
            </a:r>
          </a:p>
          <a:p>
            <a:pPr indent="-571500" marL="571500">
              <a:buFont typeface="+mj-lt"/>
              <a:buAutoNum type="romanLcPeriod"/>
            </a:pPr>
            <a:r>
              <a:rPr dirty="0" lang="en-US" smtClean="0"/>
              <a:t>Sterile adhesive dressing.</a:t>
            </a:r>
            <a:endParaRPr dirty="0" lang="en-US"/>
          </a:p>
        </p:txBody>
      </p:sp>
    </p:spTree>
  </p:cSld>
  <p:clrMapOvr>
    <a:masterClrMapping/>
  </p:clrMapOvr>
  <p:timing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Bottom shelf</a:t>
            </a:r>
            <a:endParaRPr dirty="0" lang="en-US"/>
          </a:p>
        </p:txBody>
      </p:sp>
      <p:sp>
        <p:nvSpPr>
          <p:cNvPr id="1048634" name="Content Placeholder 2"/>
          <p:cNvSpPr>
            <a:spLocks noGrp="1"/>
          </p:cNvSpPr>
          <p:nvPr>
            <p:ph idx="1"/>
          </p:nvPr>
        </p:nvSpPr>
        <p:spPr>
          <a:xfrm>
            <a:off x="677334" y="1740795"/>
            <a:ext cx="8229600" cy="4608490"/>
          </a:xfrm>
        </p:spPr>
        <p:txBody>
          <a:bodyPr>
            <a:normAutofit/>
          </a:bodyPr>
          <a:p>
            <a:pPr algn="just" indent="-571500" marL="571500">
              <a:buFont typeface="Wingdings" pitchFamily="2" charset="2"/>
              <a:buChar char="§"/>
            </a:pPr>
            <a:r>
              <a:rPr dirty="0" lang="en-US" smtClean="0"/>
              <a:t>Local </a:t>
            </a:r>
            <a:r>
              <a:rPr dirty="0" lang="en-US" err="1" smtClean="0"/>
              <a:t>anaesthetic</a:t>
            </a:r>
            <a:r>
              <a:rPr dirty="0" lang="en-US" smtClean="0"/>
              <a:t> and </a:t>
            </a:r>
            <a:r>
              <a:rPr dirty="0" lang="en-US" err="1" smtClean="0"/>
              <a:t>equiptment</a:t>
            </a:r>
            <a:r>
              <a:rPr dirty="0" lang="en-US" smtClean="0"/>
              <a:t> for its administration.</a:t>
            </a:r>
          </a:p>
          <a:p>
            <a:pPr algn="just" indent="-571500" marL="571500">
              <a:buFont typeface="Wingdings" pitchFamily="2" charset="2"/>
              <a:buChar char="§"/>
            </a:pPr>
            <a:r>
              <a:rPr dirty="0" lang="en-US" smtClean="0"/>
              <a:t>Sterile surgical gloves</a:t>
            </a:r>
          </a:p>
          <a:p>
            <a:pPr algn="just" indent="-571500" marL="571500">
              <a:buFont typeface="Wingdings" pitchFamily="2" charset="2"/>
              <a:buChar char="§"/>
            </a:pPr>
            <a:r>
              <a:rPr dirty="0" lang="en-US" smtClean="0"/>
              <a:t>Completed laboratory forms</a:t>
            </a:r>
          </a:p>
          <a:p>
            <a:pPr algn="just" indent="-571500" marL="571500">
              <a:buFont typeface="Wingdings" pitchFamily="2" charset="2"/>
              <a:buChar char="§"/>
            </a:pPr>
            <a:r>
              <a:rPr dirty="0" lang="en-US" smtClean="0"/>
              <a:t>Sterile specimen containers well labeled</a:t>
            </a:r>
          </a:p>
          <a:p>
            <a:pPr algn="just" indent="-571500" marL="571500">
              <a:buFont typeface="Wingdings" pitchFamily="2" charset="2"/>
              <a:buChar char="§"/>
            </a:pPr>
            <a:r>
              <a:rPr dirty="0" lang="en-US" smtClean="0"/>
              <a:t>Alcohol based antiseptic</a:t>
            </a:r>
          </a:p>
          <a:p>
            <a:pPr algn="just" indent="-571500" marL="571500">
              <a:buFont typeface="Wingdings" pitchFamily="2" charset="2"/>
              <a:buChar char="§"/>
            </a:pPr>
            <a:r>
              <a:rPr dirty="0" lang="en-US" smtClean="0"/>
              <a:t>Pair of scissors</a:t>
            </a:r>
          </a:p>
          <a:p>
            <a:pPr algn="just"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bottom shelf…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 indent="-571500" marL="571500"/>
            <a:r>
              <a:rPr dirty="0" lang="en-US" smtClean="0"/>
              <a:t>Needles and syringes</a:t>
            </a:r>
          </a:p>
          <a:p>
            <a:pPr algn="just" indent="-571500" marL="571500"/>
            <a:r>
              <a:rPr dirty="0" lang="en-US" smtClean="0"/>
              <a:t>Sterile plastic spray and adhesive dressing</a:t>
            </a:r>
          </a:p>
          <a:p>
            <a:pPr algn="just" indent="-571500" marL="571500"/>
            <a:r>
              <a:rPr dirty="0" lang="en-US" smtClean="0"/>
              <a:t>Strapping</a:t>
            </a:r>
          </a:p>
          <a:p>
            <a:pPr algn="just" indent="-571500" marL="571500"/>
            <a:r>
              <a:rPr dirty="0" lang="en-US" smtClean="0"/>
              <a:t>Container with disinfectant(JIK)</a:t>
            </a:r>
          </a:p>
          <a:p>
            <a:pPr algn="just" indent="-571500" marL="571500"/>
            <a:r>
              <a:rPr dirty="0" lang="en-US" smtClean="0"/>
              <a:t>Receiver for swabs and sharps container</a:t>
            </a:r>
          </a:p>
          <a:p>
            <a:pPr algn="just" indent="-571500" marL="571500"/>
            <a:r>
              <a:rPr dirty="0" lang="en-US" smtClean="0"/>
              <a:t>mackintosh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>
          <a:xfrm>
            <a:off x="677334" y="231820"/>
            <a:ext cx="8596668" cy="953036"/>
          </a:xfrm>
        </p:spPr>
        <p:txBody>
          <a:bodyPr/>
          <a:p>
            <a:r>
              <a:rPr dirty="0" lang="en-US"/>
              <a:t>O</a:t>
            </a:r>
            <a:r>
              <a:rPr dirty="0" lang="en-US" smtClean="0"/>
              <a:t>bjectives</a:t>
            </a:r>
            <a:endParaRPr dirty="0" lang="en-US"/>
          </a:p>
        </p:txBody>
      </p:sp>
      <p:sp>
        <p:nvSpPr>
          <p:cNvPr id="1048609" name="Content Placeholder 2"/>
          <p:cNvSpPr>
            <a:spLocks noGrp="1"/>
          </p:cNvSpPr>
          <p:nvPr>
            <p:ph idx="1"/>
          </p:nvPr>
        </p:nvSpPr>
        <p:spPr>
          <a:xfrm>
            <a:off x="677334" y="1622738"/>
            <a:ext cx="8229600" cy="4925208"/>
          </a:xfrm>
        </p:spPr>
        <p:txBody>
          <a:bodyPr>
            <a:normAutofit fontScale="94444" lnSpcReduction="10000"/>
          </a:bodyPr>
          <a:p>
            <a:pPr>
              <a:lnSpc>
                <a:spcPct val="160000"/>
              </a:lnSpc>
              <a:buNone/>
            </a:pPr>
            <a:r>
              <a:rPr dirty="0" lang="en-US" smtClean="0"/>
              <a:t>By the end of the lesson the student should be able to: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dirty="0" lang="en-US" smtClean="0"/>
              <a:t>Review the anatomy and physiology of the bone marrow.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dirty="0" lang="en-US" smtClean="0"/>
              <a:t>Define  BMA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dirty="0" lang="en-US" smtClean="0"/>
              <a:t>State the sites of BMA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dirty="0" lang="en-US" smtClean="0"/>
              <a:t>Give the indications and contraindications of BMA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dirty="0" lang="en-US" smtClean="0"/>
              <a:t>State the complications of BMA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dirty="0" lang="en-US" smtClean="0"/>
              <a:t>Requirements and procedure for BMA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dirty="0" lang="en-US" smtClean="0"/>
              <a:t>Describe the nursing role during BMA procedure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dirty="0" lang="en-US" smtClean="0"/>
              <a:t>Describe the patient care after undergoing BMA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Procedure</a:t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677334" y="1570037"/>
            <a:ext cx="8229600" cy="4689095"/>
          </a:xfrm>
        </p:spPr>
        <p:txBody>
          <a:bodyPr/>
          <a:p>
            <a:pPr algn="just"/>
            <a:r>
              <a:rPr dirty="0" lang="en-US" smtClean="0"/>
              <a:t>Done by medical practitioner,</a:t>
            </a:r>
          </a:p>
          <a:p>
            <a:pPr algn="just"/>
            <a:r>
              <a:rPr dirty="0" lang="en-US" smtClean="0"/>
              <a:t>Explain the procedure to the patient and obtain consent</a:t>
            </a:r>
          </a:p>
          <a:p>
            <a:pPr algn="just"/>
            <a:r>
              <a:rPr dirty="0" lang="en-US" smtClean="0"/>
              <a:t>Sedatives given before the procedure to relieve anxiety.</a:t>
            </a:r>
          </a:p>
          <a:p>
            <a:pPr algn="just"/>
            <a:r>
              <a:rPr dirty="0" lang="en-US" smtClean="0"/>
              <a:t>Wash hands and administer local </a:t>
            </a:r>
            <a:r>
              <a:rPr dirty="0" lang="en-US" err="1" smtClean="0"/>
              <a:t>anaesthesia</a:t>
            </a:r>
            <a:r>
              <a:rPr dirty="0" lang="en-US" smtClean="0"/>
              <a:t> in the chosen site(</a:t>
            </a:r>
            <a:r>
              <a:rPr dirty="0" lang="en-US" err="1" smtClean="0"/>
              <a:t>lidocaine</a:t>
            </a:r>
            <a:r>
              <a:rPr dirty="0" lang="en-US" smtClean="0"/>
              <a:t>/procaine)</a:t>
            </a:r>
          </a:p>
          <a:p>
            <a:pPr algn="just"/>
            <a:r>
              <a:rPr dirty="0" lang="en-US" smtClean="0"/>
              <a:t>Wash hands </a:t>
            </a:r>
            <a:r>
              <a:rPr dirty="0" lang="en-US" smtClean="0"/>
              <a:t>and put on sterile gloves</a:t>
            </a:r>
          </a:p>
          <a:p>
            <a:pPr algn="just"/>
            <a:r>
              <a:rPr dirty="0" lang="en-US" smtClean="0"/>
              <a:t>Clean patient skin using antiseptic solution.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538766" y="152400"/>
            <a:ext cx="8229600" cy="1143000"/>
          </a:xfrm>
        </p:spPr>
        <p:txBody>
          <a:bodyPr/>
          <a:p>
            <a:r>
              <a:rPr dirty="0" lang="en-US" smtClean="0"/>
              <a:t>Procedure…</a:t>
            </a:r>
            <a:endParaRPr dirty="0" lang="en-US"/>
          </a:p>
        </p:txBody>
      </p:sp>
      <p:sp>
        <p:nvSpPr>
          <p:cNvPr id="1048640" name="Content Placeholder 2"/>
          <p:cNvSpPr>
            <a:spLocks noGrp="1"/>
          </p:cNvSpPr>
          <p:nvPr>
            <p:ph idx="1"/>
          </p:nvPr>
        </p:nvSpPr>
        <p:spPr>
          <a:xfrm>
            <a:off x="425004" y="1295400"/>
            <a:ext cx="9182636" cy="4983163"/>
          </a:xfrm>
        </p:spPr>
        <p:txBody>
          <a:bodyPr>
            <a:noAutofit/>
          </a:bodyPr>
          <a:p>
            <a:pPr algn="just">
              <a:lnSpc>
                <a:spcPct val="160000"/>
              </a:lnSpc>
            </a:pPr>
            <a:r>
              <a:rPr dirty="0" lang="en-US"/>
              <a:t>A small stab incision may be made and an aspirate needle is inserted through the skin using manual pressure and force until it abuts the bone.</a:t>
            </a:r>
          </a:p>
          <a:p>
            <a:pPr algn="just">
              <a:lnSpc>
                <a:spcPct val="160000"/>
              </a:lnSpc>
            </a:pPr>
            <a:r>
              <a:rPr dirty="0" lang="en-US"/>
              <a:t>Then, with a twisting motion of clinician's hand and wrist, the needle is advanced the hard outer layer of the bone and into the marrow cavity.</a:t>
            </a:r>
          </a:p>
          <a:p>
            <a:pPr algn="just">
              <a:lnSpc>
                <a:spcPct val="160000"/>
              </a:lnSpc>
            </a:pPr>
            <a:r>
              <a:rPr dirty="0" lang="en-US"/>
              <a:t> Once the needle is in the marrow cavity, a syringe is attached and used to aspirate ("suck out") liquid bone marrow.. Following aspiration of the specimen of red bone marrow, the syringe is disconnected, the </a:t>
            </a:r>
            <a:r>
              <a:rPr dirty="0" lang="en-US" err="1"/>
              <a:t>stilet</a:t>
            </a:r>
            <a:r>
              <a:rPr dirty="0" lang="en-US"/>
              <a:t> is replaced and the needle withdrawn.</a:t>
            </a:r>
          </a:p>
          <a:p>
            <a:pPr algn="just">
              <a:lnSpc>
                <a:spcPct val="160000"/>
              </a:lnSpc>
            </a:pPr>
            <a:r>
              <a:rPr dirty="0" lang="en-US"/>
              <a:t>Pressure applied on the puncture site till bleeding ceases.</a:t>
            </a:r>
          </a:p>
          <a:p>
            <a:pPr algn="just">
              <a:lnSpc>
                <a:spcPct val="160000"/>
              </a:lnSpc>
            </a:pPr>
            <a:r>
              <a:rPr dirty="0" lang="en-US"/>
              <a:t>Apply adhesive dressing.</a:t>
            </a:r>
          </a:p>
        </p:txBody>
      </p:sp>
    </p:spTree>
  </p:cSld>
  <p:clrMapOvr>
    <a:masterClrMapping/>
  </p:clrMapOvr>
  <p:timing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Picture 3" descr="C:\Users\SUPPLANTA\Desktop\bma pics\hg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3639560" y="2108119"/>
            <a:ext cx="2681288" cy="2983308"/>
          </a:xfrm>
          <a:prstGeom prst="rect"/>
          <a:noFill/>
        </p:spPr>
      </p:pic>
      <p:pic>
        <p:nvPicPr>
          <p:cNvPr id="2097163" name="Picture 4" descr="C:\Users\SUPPLANTA\Desktop\bma pics\g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print"/>
          <a:srcRect/>
          <a:stretch>
            <a:fillRect/>
          </a:stretch>
        </p:blipFill>
        <p:spPr bwMode="auto">
          <a:xfrm>
            <a:off x="7181192" y="2069609"/>
            <a:ext cx="2936382" cy="3166056"/>
          </a:xfrm>
          <a:prstGeom prst="rect"/>
          <a:noFill/>
        </p:spPr>
      </p:pic>
      <p:pic>
        <p:nvPicPr>
          <p:cNvPr id="2097164" name="Picture 5" descr="C:\Users\SUPPLANTA\Desktop\bma pics\ki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 cstate="print"/>
          <a:srcRect/>
          <a:stretch>
            <a:fillRect/>
          </a:stretch>
        </p:blipFill>
        <p:spPr bwMode="auto">
          <a:xfrm>
            <a:off x="369456" y="2069609"/>
            <a:ext cx="2644200" cy="3021818"/>
          </a:xfrm>
          <a:prstGeom prst="rect"/>
          <a:noFill/>
        </p:spPr>
      </p:pic>
    </p:spTree>
  </p:cSld>
  <p:clrMapOvr>
    <a:masterClrMapping/>
  </p:clrMapOvr>
  <p:timing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Nursing role during the procedure</a:t>
            </a:r>
            <a:endParaRPr dirty="0" lang="en-US"/>
          </a:p>
        </p:txBody>
      </p:sp>
      <p:sp>
        <p:nvSpPr>
          <p:cNvPr id="1048650" name="Content Placeholder 2"/>
          <p:cNvSpPr>
            <a:spLocks noGrp="1"/>
          </p:cNvSpPr>
          <p:nvPr>
            <p:ph idx="1"/>
          </p:nvPr>
        </p:nvSpPr>
        <p:spPr>
          <a:xfrm>
            <a:off x="860868" y="1490730"/>
            <a:ext cx="8229600" cy="4983163"/>
          </a:xfrm>
        </p:spPr>
        <p:txBody>
          <a:bodyPr>
            <a:normAutofit/>
          </a:bodyPr>
          <a:p>
            <a:pPr algn="just">
              <a:lnSpc>
                <a:spcPct val="170000"/>
              </a:lnSpc>
            </a:pPr>
            <a:r>
              <a:rPr dirty="0" lang="en-US" smtClean="0"/>
              <a:t>Ensure the patient has understood the procedure and consent has been obtained.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Wash and dry hands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Give patient sedation if prescribed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Prepare the </a:t>
            </a:r>
            <a:r>
              <a:rPr dirty="0" lang="en-US" smtClean="0"/>
              <a:t>equipment </a:t>
            </a:r>
            <a:r>
              <a:rPr dirty="0" lang="en-US" smtClean="0"/>
              <a:t>and </a:t>
            </a:r>
            <a:r>
              <a:rPr dirty="0" lang="en-US" smtClean="0"/>
              <a:t>trolley </a:t>
            </a:r>
            <a:r>
              <a:rPr dirty="0" lang="en-US" smtClean="0"/>
              <a:t>as required.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Ensure patients privacy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Assist the patient in the correct position according to </a:t>
            </a:r>
            <a:r>
              <a:rPr dirty="0" lang="en-US" err="1" smtClean="0"/>
              <a:t>choosen</a:t>
            </a:r>
            <a:r>
              <a:rPr dirty="0" lang="en-US" smtClean="0"/>
              <a:t> site; supine if site is sternum and lateral or side lying if site is </a:t>
            </a:r>
            <a:r>
              <a:rPr dirty="0" lang="en-US" err="1" smtClean="0"/>
              <a:t>illiac</a:t>
            </a:r>
            <a:r>
              <a:rPr dirty="0" lang="en-US" smtClean="0"/>
              <a:t> crest.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Nursing role during the procedure…</a:t>
            </a:r>
            <a:endParaRPr dirty="0" lang="en-US"/>
          </a:p>
        </p:txBody>
      </p:sp>
      <p:sp>
        <p:nvSpPr>
          <p:cNvPr id="1048652" name="Content Placeholder 2"/>
          <p:cNvSpPr>
            <a:spLocks noGrp="1"/>
          </p:cNvSpPr>
          <p:nvPr>
            <p:ph idx="1"/>
          </p:nvPr>
        </p:nvSpPr>
        <p:spPr>
          <a:xfrm>
            <a:off x="677334" y="1605567"/>
            <a:ext cx="8229600" cy="4906963"/>
          </a:xfrm>
        </p:spPr>
        <p:txBody>
          <a:bodyPr>
            <a:normAutofit fontScale="94444" lnSpcReduction="10000"/>
          </a:bodyPr>
          <a:p>
            <a:pPr algn="just">
              <a:lnSpc>
                <a:spcPct val="170000"/>
              </a:lnSpc>
            </a:pPr>
            <a:r>
              <a:rPr dirty="0" lang="en-US" smtClean="0"/>
              <a:t>Assist medical practitioner as necessary </a:t>
            </a:r>
            <a:r>
              <a:rPr dirty="0" lang="en-US" err="1" smtClean="0"/>
              <a:t>e.g</a:t>
            </a:r>
            <a:r>
              <a:rPr dirty="0" lang="en-US" smtClean="0"/>
              <a:t> handing over </a:t>
            </a:r>
            <a:r>
              <a:rPr dirty="0" lang="en-US" smtClean="0"/>
              <a:t>equipment</a:t>
            </a:r>
            <a:endParaRPr dirty="0" lang="en-US" smtClean="0"/>
          </a:p>
          <a:p>
            <a:pPr algn="just">
              <a:lnSpc>
                <a:spcPct val="170000"/>
              </a:lnSpc>
            </a:pPr>
            <a:r>
              <a:rPr dirty="0" lang="en-US" smtClean="0"/>
              <a:t>Remain with the patient and help maintain his potion as required during procedure.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Observe any change in the patients condition throughout the procedure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Dispose off </a:t>
            </a:r>
            <a:r>
              <a:rPr dirty="0" lang="en-US" smtClean="0"/>
              <a:t>equipment </a:t>
            </a:r>
            <a:r>
              <a:rPr dirty="0" lang="en-US" smtClean="0"/>
              <a:t>safely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Dispatch the </a:t>
            </a:r>
            <a:r>
              <a:rPr dirty="0" lang="en-US" err="1" smtClean="0"/>
              <a:t>labelled</a:t>
            </a:r>
            <a:r>
              <a:rPr dirty="0" lang="en-US" smtClean="0"/>
              <a:t> specimen to laboratory immediately with the completed laboratory forms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Document the nursing practice appropriately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Monitor after effects and report abnormal findings immediately.</a:t>
            </a:r>
            <a:endParaRPr dirty="0" lang="en-US"/>
          </a:p>
        </p:txBody>
      </p:sp>
    </p:spTree>
  </p:cSld>
  <p:clrMapOvr>
    <a:masterClrMapping/>
  </p:clrMapOvr>
  <p:timing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Patient care after the procedure</a:t>
            </a:r>
            <a:endParaRPr dirty="0" lang="en-US"/>
          </a:p>
        </p:txBody>
      </p:sp>
      <p:sp>
        <p:nvSpPr>
          <p:cNvPr id="1048654" name="Content Placeholder 2"/>
          <p:cNvSpPr>
            <a:spLocks noGrp="1"/>
          </p:cNvSpPr>
          <p:nvPr>
            <p:ph idx="1"/>
          </p:nvPr>
        </p:nvSpPr>
        <p:spPr>
          <a:xfrm>
            <a:off x="677334" y="1708599"/>
            <a:ext cx="8698486" cy="4537656"/>
          </a:xfrm>
        </p:spPr>
        <p:txBody>
          <a:bodyPr>
            <a:normAutofit lnSpcReduction="10000"/>
          </a:bodyPr>
          <a:p>
            <a:pPr algn="just">
              <a:lnSpc>
                <a:spcPct val="170000"/>
              </a:lnSpc>
            </a:pPr>
            <a:r>
              <a:rPr dirty="0" lang="en-US" smtClean="0"/>
              <a:t>Patient allowed to rest </a:t>
            </a:r>
            <a:r>
              <a:rPr dirty="0" lang="en-US" smtClean="0"/>
              <a:t>quietly </a:t>
            </a:r>
            <a:r>
              <a:rPr dirty="0" lang="en-US" smtClean="0"/>
              <a:t>for an hour after the procedure to allow wearing off of sedative effects</a:t>
            </a:r>
            <a:r>
              <a:rPr dirty="0" lang="en-US"/>
              <a:t>. Confine the patient in bed for an hour or longer </a:t>
            </a:r>
            <a:endParaRPr dirty="0" lang="en-US" smtClean="0"/>
          </a:p>
          <a:p>
            <a:pPr algn="just">
              <a:lnSpc>
                <a:spcPct val="170000"/>
              </a:lnSpc>
            </a:pPr>
            <a:r>
              <a:rPr dirty="0" lang="en-US" smtClean="0"/>
              <a:t>Vital signs taken half hourly for the first two hours.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Observe puncture site for bleeding or hematoma </a:t>
            </a:r>
            <a:r>
              <a:rPr dirty="0" lang="en-US"/>
              <a:t>formation. </a:t>
            </a:r>
            <a:r>
              <a:rPr dirty="0" lang="en-US" smtClean="0"/>
              <a:t>If bleeding present </a:t>
            </a:r>
            <a:r>
              <a:rPr dirty="0" lang="en-US"/>
              <a:t>apply pressure and </a:t>
            </a:r>
            <a:r>
              <a:rPr dirty="0" lang="en-US" smtClean="0"/>
              <a:t>bandage</a:t>
            </a:r>
            <a:endParaRPr dirty="0" lang="en-US" smtClean="0"/>
          </a:p>
          <a:p>
            <a:pPr algn="just">
              <a:lnSpc>
                <a:spcPct val="170000"/>
              </a:lnSpc>
            </a:pPr>
            <a:r>
              <a:rPr dirty="0" lang="en-US" smtClean="0"/>
              <a:t>Any sudden change in patients condition should be reported as it may signify injury to underlying vital organs especially in the case where the </a:t>
            </a:r>
            <a:r>
              <a:rPr dirty="0" lang="en-US" err="1" smtClean="0"/>
              <a:t>sternal</a:t>
            </a:r>
            <a:r>
              <a:rPr dirty="0" lang="en-US" smtClean="0"/>
              <a:t> site is used.</a:t>
            </a:r>
            <a:endParaRPr dirty="0" lang="en-US"/>
          </a:p>
        </p:txBody>
      </p:sp>
    </p:spTree>
  </p:cSld>
  <p:clrMapOvr>
    <a:masterClrMapping/>
  </p:clrMapOvr>
  <p:timing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Patient care after the procedure….</a:t>
            </a:r>
            <a:endParaRPr dirty="0" lang="en-US"/>
          </a:p>
        </p:txBody>
      </p:sp>
      <p:sp>
        <p:nvSpPr>
          <p:cNvPr id="104865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Give </a:t>
            </a:r>
            <a:r>
              <a:rPr dirty="0" lang="en-US" err="1" smtClean="0"/>
              <a:t>paracetamol</a:t>
            </a:r>
            <a:r>
              <a:rPr dirty="0" lang="en-US" smtClean="0"/>
              <a:t> to ease soreness</a:t>
            </a:r>
          </a:p>
          <a:p>
            <a:r>
              <a:rPr dirty="0" lang="en-US" smtClean="0"/>
              <a:t>Monitor </a:t>
            </a:r>
            <a:r>
              <a:rPr dirty="0" lang="en-US" smtClean="0"/>
              <a:t>for signs of </a:t>
            </a:r>
            <a:r>
              <a:rPr dirty="0" lang="en-US" smtClean="0"/>
              <a:t>infection </a:t>
            </a:r>
            <a:r>
              <a:rPr dirty="0" lang="en-US" smtClean="0"/>
              <a:t>in puncture area( increasing pain over the site, redness, fever, swelling on the site</a:t>
            </a:r>
            <a:r>
              <a:rPr dirty="0" lang="en-US" smtClean="0"/>
              <a:t>)</a:t>
            </a:r>
          </a:p>
          <a:p>
            <a:r>
              <a:rPr dirty="0" lang="en-US"/>
              <a:t>Label the specimen and take them to lab with request form</a:t>
            </a:r>
          </a:p>
          <a:p>
            <a:r>
              <a:rPr dirty="0" lang="en-US"/>
              <a:t>Patient asked not to wash puncture until after 24hours after the </a:t>
            </a:r>
            <a:r>
              <a:rPr dirty="0" lang="en-US" smtClean="0"/>
              <a:t>procedure.</a:t>
            </a:r>
            <a:endParaRPr dirty="0" lang="en-US"/>
          </a:p>
          <a:p>
            <a:r>
              <a:rPr dirty="0" lang="en-US" smtClean="0"/>
              <a:t>Advise </a:t>
            </a:r>
            <a:r>
              <a:rPr dirty="0" lang="en-US"/>
              <a:t>the patient not to make the biopsy site wet by showering until 24 </a:t>
            </a:r>
            <a:r>
              <a:rPr dirty="0" lang="en-US" err="1"/>
              <a:t>hrs</a:t>
            </a:r>
            <a:r>
              <a:rPr dirty="0" lang="en-US"/>
              <a:t> are over</a:t>
            </a:r>
          </a:p>
          <a:p>
            <a:r>
              <a:rPr dirty="0" lang="en-US"/>
              <a:t>They should avoid vigorous activity or exercises for a day or two- this helps minimize bleeding and discomfort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summary</a:t>
            </a:r>
            <a:endParaRPr dirty="0" lang="en-US"/>
          </a:p>
        </p:txBody>
      </p:sp>
      <p:sp>
        <p:nvSpPr>
          <p:cNvPr id="104865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just">
              <a:lnSpc>
                <a:spcPct val="170000"/>
              </a:lnSpc>
            </a:pPr>
            <a:r>
              <a:rPr dirty="0" lang="en-US" smtClean="0"/>
              <a:t>The bone marrow is a soft tissue found in the hollow of the bones.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BMA is a medical procedure where the bone marrow is aspirated for diagnostic purposes in such conditions as leukemia, </a:t>
            </a:r>
            <a:r>
              <a:rPr dirty="0" lang="en-US" err="1" smtClean="0"/>
              <a:t>aplastic</a:t>
            </a:r>
            <a:r>
              <a:rPr dirty="0" lang="en-US" smtClean="0"/>
              <a:t> anemia, malignancy of the bone.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BMA is contraindicated in a patient with severe bleeding disorder and in a situation where there is an infection in the site to be punctured.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The patient should be explained the procedure and consent asked</a:t>
            </a:r>
          </a:p>
        </p:txBody>
      </p:sp>
    </p:spTree>
  </p:cSld>
  <p:clrMapOvr>
    <a:masterClrMapping/>
  </p:clrMapOvr>
  <p:timing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Summary…</a:t>
            </a:r>
            <a:endParaRPr dirty="0" lang="en-US"/>
          </a:p>
        </p:txBody>
      </p:sp>
      <p:sp>
        <p:nvSpPr>
          <p:cNvPr id="104866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444" lnSpcReduction="10000"/>
          </a:bodyPr>
          <a:p>
            <a:pPr algn="just">
              <a:lnSpc>
                <a:spcPct val="170000"/>
              </a:lnSpc>
            </a:pPr>
            <a:r>
              <a:rPr dirty="0" lang="en-US" smtClean="0"/>
              <a:t>Aseptic technique is observed during the procedure.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Observe the patient for any changes during and after the procedure.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Apply pressure on puncture site after the procedure to stop bleeding.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Keep the patient in bed resting for about two hours after the procedure.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Label </a:t>
            </a:r>
            <a:r>
              <a:rPr dirty="0" lang="en-US" smtClean="0"/>
              <a:t>the specimens well and take to the laboratory together with completed  laboratory forms.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Dispose off the wastes according to infection control guidelines.</a:t>
            </a:r>
            <a:endParaRPr dirty="0" lang="en-US"/>
          </a:p>
        </p:txBody>
      </p:sp>
    </p:spTree>
  </p:cSld>
  <p:clrMapOvr>
    <a:masterClrMapping/>
  </p:clrMapOvr>
  <p:timing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Assignment </a:t>
            </a:r>
            <a:endParaRPr dirty="0" lang="en-US"/>
          </a:p>
        </p:txBody>
      </p:sp>
      <p:sp>
        <p:nvSpPr>
          <p:cNvPr id="104866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Mrs. X who is admitted to medical ward with  a chronic </a:t>
            </a:r>
            <a:r>
              <a:rPr dirty="0" lang="en-US" smtClean="0"/>
              <a:t>unexplained </a:t>
            </a:r>
            <a:r>
              <a:rPr dirty="0" lang="en-US" smtClean="0"/>
              <a:t>anemia has been indicated for BMA, draw a nursing care plan for Mrs. X giving five priority nursing diagnoses.</a:t>
            </a:r>
            <a:endParaRPr dirty="0" lang="en-US"/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>
          <a:xfrm>
            <a:off x="744828" y="454942"/>
            <a:ext cx="8229600" cy="1077644"/>
          </a:xfrm>
        </p:spPr>
        <p:txBody>
          <a:bodyPr>
            <a:normAutofit fontScale="90000"/>
          </a:bodyPr>
          <a:p>
            <a:r>
              <a:rPr dirty="0" lang="en-US" smtClean="0"/>
              <a:t>Review of anatomy and physiology of the bone marrow</a:t>
            </a:r>
            <a:endParaRPr dirty="0" lang="en-US"/>
          </a:p>
        </p:txBody>
      </p:sp>
      <p:sp>
        <p:nvSpPr>
          <p:cNvPr id="1048611" name="Content Placeholder 2"/>
          <p:cNvSpPr>
            <a:spLocks noGrp="1"/>
          </p:cNvSpPr>
          <p:nvPr>
            <p:ph idx="1"/>
          </p:nvPr>
        </p:nvSpPr>
        <p:spPr>
          <a:xfrm>
            <a:off x="744827" y="1680693"/>
            <a:ext cx="8914327" cy="4953000"/>
          </a:xfrm>
        </p:spPr>
        <p:txBody>
          <a:bodyPr>
            <a:normAutofit/>
          </a:bodyPr>
          <a:p>
            <a:pPr algn="just">
              <a:lnSpc>
                <a:spcPct val="170000"/>
              </a:lnSpc>
            </a:pPr>
            <a:r>
              <a:rPr b="1" dirty="0" lang="en-US" smtClean="0"/>
              <a:t>Bone marrow</a:t>
            </a:r>
            <a:r>
              <a:rPr dirty="0" lang="en-US" smtClean="0"/>
              <a:t> is the flexible tissue found in the interior of bones.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In humans, red blood cells are produced in the heads of long bones (femur, </a:t>
            </a:r>
            <a:r>
              <a:rPr dirty="0" lang="en-US" err="1" smtClean="0"/>
              <a:t>humerus</a:t>
            </a:r>
            <a:r>
              <a:rPr dirty="0" lang="en-US" smtClean="0"/>
              <a:t>),the pelvic </a:t>
            </a:r>
            <a:r>
              <a:rPr dirty="0" lang="en-US" smtClean="0"/>
              <a:t>bone and </a:t>
            </a:r>
            <a:r>
              <a:rPr dirty="0" lang="en-US" smtClean="0"/>
              <a:t>the sternum, in a process known as </a:t>
            </a:r>
            <a:r>
              <a:rPr dirty="0" lang="en-US" err="1" smtClean="0"/>
              <a:t>hematopoesis</a:t>
            </a:r>
            <a:r>
              <a:rPr dirty="0" lang="en-US" smtClean="0"/>
              <a:t>. Producing about 500 </a:t>
            </a:r>
            <a:r>
              <a:rPr dirty="0" lang="en-US" err="1" smtClean="0"/>
              <a:t>bilion</a:t>
            </a:r>
            <a:r>
              <a:rPr dirty="0" lang="en-US" smtClean="0"/>
              <a:t> blood cells per day.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Bone marrow is also a key component of the lymphatic system, producing the lymphocytes that support the body's immune system.</a:t>
            </a:r>
            <a:endParaRPr baseline="30000" dirty="0" lang="en-US" smtClean="0"/>
          </a:p>
        </p:txBody>
      </p:sp>
    </p:spTree>
  </p:cSld>
  <p:clrMapOvr>
    <a:masterClrMapping/>
  </p:clrMapOvr>
  <p:timing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Further reading</a:t>
            </a:r>
            <a:endParaRPr dirty="0" lang="en-US"/>
          </a:p>
        </p:txBody>
      </p:sp>
      <p:sp>
        <p:nvSpPr>
          <p:cNvPr id="104866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Bone marrow harvesting and transplant.</a:t>
            </a:r>
          </a:p>
        </p:txBody>
      </p:sp>
    </p:spTree>
  </p:cSld>
  <p:clrMapOvr>
    <a:masterClrMapping/>
  </p:clrMapOvr>
  <p:timing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>
                <a:hlinkClick r:id="rId1"/>
              </a:rPr>
              <a:t>https://www.youtube.com/watch?v=NkdsLHBCreI</a:t>
            </a:r>
          </a:p>
          <a:p>
            <a:endParaRPr dirty="0" lang="en-US" smtClean="0">
              <a:hlinkClick r:id="rId1"/>
            </a:endParaRPr>
          </a:p>
          <a:p>
            <a:r>
              <a:rPr dirty="0" lang="en-US" smtClean="0">
                <a:hlinkClick r:id="rId1"/>
              </a:rPr>
              <a:t>https</a:t>
            </a:r>
            <a:r>
              <a:rPr dirty="0" lang="en-US">
                <a:hlinkClick r:id="rId1"/>
              </a:rPr>
              <a:t>://</a:t>
            </a:r>
            <a:r>
              <a:rPr dirty="0" lang="en-US" smtClean="0">
                <a:hlinkClick r:id="rId1"/>
              </a:rPr>
              <a:t>www.youtube.com/watch?v=EYd7OnCt7ug</a:t>
            </a:r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2800" lang="en-US"/>
              <a:t>Review of anatomy and physiology of the bone marrow……</a:t>
            </a:r>
          </a:p>
        </p:txBody>
      </p:sp>
      <p:sp>
        <p:nvSpPr>
          <p:cNvPr id="104861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just">
              <a:lnSpc>
                <a:spcPct val="170000"/>
              </a:lnSpc>
            </a:pPr>
            <a:r>
              <a:rPr dirty="0" lang="en-US" smtClean="0"/>
              <a:t>Bone marrow transplants can be conducted to treat severe diseases of the bone marrow, including certain forms of cancer, congenital defects and autoimmune disorders. </a:t>
            </a:r>
          </a:p>
          <a:p>
            <a:pPr algn="just">
              <a:lnSpc>
                <a:spcPct val="170000"/>
              </a:lnSpc>
            </a:pPr>
            <a:r>
              <a:rPr dirty="0" lang="en-US" smtClean="0"/>
              <a:t>Bone marrow barrier </a:t>
            </a:r>
            <a:r>
              <a:rPr b="1" dirty="0" lang="en-US" smtClean="0"/>
              <a:t>t</a:t>
            </a:r>
            <a:r>
              <a:rPr dirty="0" lang="en-US" smtClean="0"/>
              <a:t>he blood vessels of the bone marrow constitute a barrier, inhibiting immature blood cells from leaving the marrow</a:t>
            </a:r>
          </a:p>
          <a:p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" descr="C:\Users\SUPPLANTA\Desktop\bma pics\m.jp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677334" y="533400"/>
            <a:ext cx="7848600" cy="6324600"/>
          </a:xfrm>
          <a:prstGeom prst="rect"/>
          <a:noFill/>
        </p:spPr>
      </p:pic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2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677334" y="715852"/>
            <a:ext cx="8153400" cy="5791199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1344769" y="459346"/>
            <a:ext cx="7315200" cy="61722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lang="en-US" smtClean="0"/>
              <a:t>Diseases of the bone marrow</a:t>
            </a:r>
            <a:endParaRPr dirty="0" lang="en-US"/>
          </a:p>
        </p:txBody>
      </p:sp>
      <p:sp>
        <p:nvSpPr>
          <p:cNvPr id="1048615" name="Content Placeholder 2"/>
          <p:cNvSpPr>
            <a:spLocks noGrp="1"/>
          </p:cNvSpPr>
          <p:nvPr>
            <p:ph idx="1"/>
          </p:nvPr>
        </p:nvSpPr>
        <p:spPr>
          <a:xfrm>
            <a:off x="677334" y="1618446"/>
            <a:ext cx="8968942" cy="4906963"/>
          </a:xfrm>
        </p:spPr>
        <p:txBody>
          <a:bodyPr>
            <a:normAutofit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The normal bone marrow architecture can be damaged or displaced leading to a decrease in the production of blood cells and blood platelets, this can be caused by  aplastic anemia, malignancies, leukemia, infections such as tuberculosis, exposure to radiations and chemotherapy</a:t>
            </a:r>
            <a:endParaRPr dirty="0" lang="en-US"/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Definition of BMA</a:t>
            </a:r>
            <a:endParaRPr dirty="0" lang="en-US"/>
          </a:p>
        </p:txBody>
      </p:sp>
      <p:sp>
        <p:nvSpPr>
          <p:cNvPr id="104861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>
              <a:lnSpc>
                <a:spcPct val="150000"/>
              </a:lnSpc>
            </a:pPr>
            <a:r>
              <a:rPr dirty="0" lang="en-US" smtClean="0"/>
              <a:t>Bone marrow aspiration is the aspiration of a specimen of red bone marrow for diagnostic purposes.</a:t>
            </a:r>
            <a:endParaRPr dirty="0" lang="en-US"/>
          </a:p>
        </p:txBody>
      </p:sp>
      <p:pic>
        <p:nvPicPr>
          <p:cNvPr id="2097155" name="Picture 2" descr="C:\Users\SUPPLANTA\Desktop\bma pics\ki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4419600" y="3505200"/>
            <a:ext cx="5181600" cy="3048000"/>
          </a:xfrm>
          <a:prstGeom prst="rect"/>
          <a:noFill/>
        </p:spPr>
      </p:pic>
    </p:spTree>
  </p:cSld>
  <p:clrMapOvr>
    <a:masterClrMapping/>
  </p:clrMapOvr>
  <p:timing/>
</p:sld>
</file>

<file path=ppt/theme/theme1.xml><?xml version="1.0" encoding="utf-8"?>
<a:theme xmlns:a="http://schemas.openxmlformats.org/drawingml/2006/main" name="Facet">
  <a:themeElements>
    <a:clrScheme name="Facet">
      <a:dk1>
        <a:sysClr lastClr="000000" val="windowText"/>
      </a:dk1>
      <a:lt1>
        <a:sysClr lastClr="FFFFFF" val="window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r="5400000" dist="254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r="5400000" dist="381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l" rig="threePt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Company>HP</Company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BONE MARROW ASPIRATION</dc:title>
  <dc:creator>Nelly Jongwo</dc:creator>
  <cp:lastModifiedBy>Nelly Jongwo</cp:lastModifiedBy>
  <dcterms:created xsi:type="dcterms:W3CDTF">2020-11-12T11:41:44Z</dcterms:created>
  <dcterms:modified xsi:type="dcterms:W3CDTF">2020-12-18T12:41:40Z</dcterms:modified>
</cp:coreProperties>
</file>