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9"/>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6" r:id="rId26"/>
    <p:sldId id="287" r:id="rId27"/>
    <p:sldId id="288"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99" r:id="rId122"/>
    <p:sldId id="403" r:id="rId123"/>
    <p:sldId id="402" r:id="rId124"/>
    <p:sldId id="400" r:id="rId125"/>
    <p:sldId id="404" r:id="rId126"/>
    <p:sldId id="405" r:id="rId127"/>
    <p:sldId id="401" r:id="rId128"/>
    <p:sldId id="385" r:id="rId129"/>
    <p:sldId id="386" r:id="rId130"/>
    <p:sldId id="387" r:id="rId131"/>
    <p:sldId id="388" r:id="rId132"/>
    <p:sldId id="389" r:id="rId133"/>
    <p:sldId id="390" r:id="rId134"/>
    <p:sldId id="391" r:id="rId135"/>
    <p:sldId id="392" r:id="rId136"/>
    <p:sldId id="393" r:id="rId137"/>
    <p:sldId id="406"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EB5D5-1AD6-4F09-9910-F941BD7330A9}"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E787B-9E80-459B-B81F-5BEE6A80A177}" type="slidenum">
              <a:rPr lang="en-US" smtClean="0"/>
              <a:t>‹#›</a:t>
            </a:fld>
            <a:endParaRPr lang="en-US"/>
          </a:p>
        </p:txBody>
      </p:sp>
    </p:spTree>
    <p:extLst>
      <p:ext uri="{BB962C8B-B14F-4D97-AF65-F5344CB8AC3E}">
        <p14:creationId xmlns:p14="http://schemas.microsoft.com/office/powerpoint/2010/main" val="257485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-volvulus: </a:t>
            </a:r>
            <a:r>
              <a:rPr lang="en-MY" dirty="0" smtClean="0"/>
              <a:t>Intestinal volvulus is defined as a complete twisting of a loop of intestine around its mesenteric attachment site.</a:t>
            </a:r>
          </a:p>
          <a:p>
            <a:pPr eaLnBrk="1" hangingPunct="1">
              <a:spcBef>
                <a:spcPct val="0"/>
              </a:spcBef>
            </a:pPr>
            <a:r>
              <a:rPr lang="en-US" dirty="0" smtClean="0"/>
              <a:t>-incarceration: </a:t>
            </a:r>
            <a:r>
              <a:rPr lang="en-MY" dirty="0" smtClean="0"/>
              <a:t>passage of a loop of intestine through a small orifice, e.g. inguinal canal, with resulting swelling, obstruction and occlusion of blood supply</a:t>
            </a:r>
          </a:p>
          <a:p>
            <a:pPr eaLnBrk="1" hangingPunct="1">
              <a:spcBef>
                <a:spcPct val="0"/>
              </a:spcBef>
            </a:pPr>
            <a:r>
              <a:rPr lang="en-US" dirty="0" smtClean="0"/>
              <a:t>-Obstruction:</a:t>
            </a:r>
            <a:r>
              <a:rPr lang="en-MY" dirty="0" smtClean="0"/>
              <a:t>partial or complete blockage of the bowel that prevents the contents of the intestine from passing through</a:t>
            </a:r>
            <a:endParaRPr lang="en-US" dirty="0" smtClean="0"/>
          </a:p>
          <a:p>
            <a:pPr eaLnBrk="1" hangingPunct="1">
              <a:spcBef>
                <a:spcPct val="0"/>
              </a:spcBef>
            </a:pPr>
            <a:r>
              <a:rPr lang="en-US" dirty="0" smtClean="0"/>
              <a:t>-intussusception: </a:t>
            </a:r>
            <a:r>
              <a:rPr lang="en-MY" dirty="0" smtClean="0"/>
              <a:t>process in which there is telescoping of a proximal segment of intestine </a:t>
            </a:r>
            <a:r>
              <a:rPr lang="en-MY" dirty="0" err="1" smtClean="0"/>
              <a:t>invaginates</a:t>
            </a:r>
            <a:r>
              <a:rPr lang="en-MY" dirty="0" smtClean="0"/>
              <a:t> into the (distal) adjoining intestinal lumen</a:t>
            </a:r>
          </a:p>
          <a:p>
            <a:pPr eaLnBrk="1" hangingPunct="1">
              <a:spcBef>
                <a:spcPct val="0"/>
              </a:spcBef>
            </a:pPr>
            <a:endParaRPr lang="en-MY" dirty="0" smtClean="0"/>
          </a:p>
          <a:p>
            <a:endParaRPr lang="en-US" dirty="0"/>
          </a:p>
        </p:txBody>
      </p:sp>
      <p:sp>
        <p:nvSpPr>
          <p:cNvPr id="4" name="Slide Number Placeholder 3"/>
          <p:cNvSpPr>
            <a:spLocks noGrp="1"/>
          </p:cNvSpPr>
          <p:nvPr>
            <p:ph type="sldNum" sz="quarter" idx="10"/>
          </p:nvPr>
        </p:nvSpPr>
        <p:spPr/>
        <p:txBody>
          <a:bodyPr/>
          <a:lstStyle/>
          <a:p>
            <a:fld id="{30CE787B-9E80-459B-B81F-5BEE6A80A177}" type="slidenum">
              <a:rPr lang="en-US" smtClean="0"/>
              <a:t>31</a:t>
            </a:fld>
            <a:endParaRPr lang="en-US"/>
          </a:p>
        </p:txBody>
      </p:sp>
    </p:spTree>
    <p:extLst>
      <p:ext uri="{BB962C8B-B14F-4D97-AF65-F5344CB8AC3E}">
        <p14:creationId xmlns:p14="http://schemas.microsoft.com/office/powerpoint/2010/main" val="1877974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0C229B8-6AC8-4DE6-B296-500EB443E235}" type="slidenum">
              <a:rPr lang="en-US" smtClean="0">
                <a:latin typeface="Calibri" panose="020F0502020204030204" pitchFamily="34" charset="0"/>
              </a:rPr>
              <a:pPr fontAlgn="base">
                <a:spcBef>
                  <a:spcPct val="0"/>
                </a:spcBef>
                <a:spcAft>
                  <a:spcPct val="0"/>
                </a:spcAft>
              </a:pPr>
              <a:t>62</a:t>
            </a:fld>
            <a:endParaRPr lang="en-US" smtClean="0">
              <a:latin typeface="Calibri" panose="020F0502020204030204" pitchFamily="34" charset="0"/>
            </a:endParaRPr>
          </a:p>
        </p:txBody>
      </p:sp>
    </p:spTree>
    <p:extLst>
      <p:ext uri="{BB962C8B-B14F-4D97-AF65-F5344CB8AC3E}">
        <p14:creationId xmlns:p14="http://schemas.microsoft.com/office/powerpoint/2010/main" val="299404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61C480E4-E0D3-447A-9F75-4190A207DDCE}" type="slidenum">
              <a:rPr lang="en-US" smtClean="0">
                <a:latin typeface="Calibri" panose="020F0502020204030204" pitchFamily="34" charset="0"/>
              </a:rPr>
              <a:pPr fontAlgn="base">
                <a:spcBef>
                  <a:spcPct val="0"/>
                </a:spcBef>
                <a:spcAft>
                  <a:spcPct val="0"/>
                </a:spcAft>
              </a:pPr>
              <a:t>64</a:t>
            </a:fld>
            <a:endParaRPr lang="en-US" smtClean="0">
              <a:latin typeface="Calibri" panose="020F0502020204030204" pitchFamily="34" charset="0"/>
            </a:endParaRPr>
          </a:p>
        </p:txBody>
      </p:sp>
    </p:spTree>
    <p:extLst>
      <p:ext uri="{BB962C8B-B14F-4D97-AF65-F5344CB8AC3E}">
        <p14:creationId xmlns:p14="http://schemas.microsoft.com/office/powerpoint/2010/main" val="3552162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103</a:t>
            </a:fld>
            <a:endParaRPr lang="en-GB"/>
          </a:p>
        </p:txBody>
      </p:sp>
    </p:spTree>
    <p:extLst>
      <p:ext uri="{BB962C8B-B14F-4D97-AF65-F5344CB8AC3E}">
        <p14:creationId xmlns:p14="http://schemas.microsoft.com/office/powerpoint/2010/main" val="3693036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108</a:t>
            </a:fld>
            <a:endParaRPr lang="en-GB"/>
          </a:p>
        </p:txBody>
      </p:sp>
    </p:spTree>
    <p:extLst>
      <p:ext uri="{BB962C8B-B14F-4D97-AF65-F5344CB8AC3E}">
        <p14:creationId xmlns:p14="http://schemas.microsoft.com/office/powerpoint/2010/main" val="123610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109</a:t>
            </a:fld>
            <a:endParaRPr lang="en-GB"/>
          </a:p>
        </p:txBody>
      </p:sp>
    </p:spTree>
    <p:extLst>
      <p:ext uri="{BB962C8B-B14F-4D97-AF65-F5344CB8AC3E}">
        <p14:creationId xmlns:p14="http://schemas.microsoft.com/office/powerpoint/2010/main" val="397984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110</a:t>
            </a:fld>
            <a:endParaRPr lang="en-GB"/>
          </a:p>
        </p:txBody>
      </p:sp>
    </p:spTree>
    <p:extLst>
      <p:ext uri="{BB962C8B-B14F-4D97-AF65-F5344CB8AC3E}">
        <p14:creationId xmlns:p14="http://schemas.microsoft.com/office/powerpoint/2010/main" val="278936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111</a:t>
            </a:fld>
            <a:endParaRPr lang="en-GB"/>
          </a:p>
        </p:txBody>
      </p:sp>
    </p:spTree>
    <p:extLst>
      <p:ext uri="{BB962C8B-B14F-4D97-AF65-F5344CB8AC3E}">
        <p14:creationId xmlns:p14="http://schemas.microsoft.com/office/powerpoint/2010/main" val="1749531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112</a:t>
            </a:fld>
            <a:endParaRPr lang="en-GB"/>
          </a:p>
        </p:txBody>
      </p:sp>
    </p:spTree>
    <p:extLst>
      <p:ext uri="{BB962C8B-B14F-4D97-AF65-F5344CB8AC3E}">
        <p14:creationId xmlns:p14="http://schemas.microsoft.com/office/powerpoint/2010/main" val="343315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113</a:t>
            </a:fld>
            <a:endParaRPr lang="en-GB"/>
          </a:p>
        </p:txBody>
      </p:sp>
    </p:spTree>
    <p:extLst>
      <p:ext uri="{BB962C8B-B14F-4D97-AF65-F5344CB8AC3E}">
        <p14:creationId xmlns:p14="http://schemas.microsoft.com/office/powerpoint/2010/main" val="288626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114</a:t>
            </a:fld>
            <a:endParaRPr lang="en-GB"/>
          </a:p>
        </p:txBody>
      </p:sp>
    </p:spTree>
    <p:extLst>
      <p:ext uri="{BB962C8B-B14F-4D97-AF65-F5344CB8AC3E}">
        <p14:creationId xmlns:p14="http://schemas.microsoft.com/office/powerpoint/2010/main" val="244185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923C7E4-A8B0-4513-A13D-915D249E2D33}" type="slidenum">
              <a:rPr lang="en-US" smtClean="0">
                <a:latin typeface="Calibri" panose="020F0502020204030204" pitchFamily="34" charset="0"/>
              </a:rPr>
              <a:pPr fontAlgn="base">
                <a:spcBef>
                  <a:spcPct val="0"/>
                </a:spcBef>
                <a:spcAft>
                  <a:spcPct val="0"/>
                </a:spcAft>
              </a:pPr>
              <a:t>33</a:t>
            </a:fld>
            <a:endParaRPr lang="en-US" smtClean="0">
              <a:latin typeface="Calibri" panose="020F0502020204030204" pitchFamily="34" charset="0"/>
            </a:endParaRPr>
          </a:p>
        </p:txBody>
      </p:sp>
    </p:spTree>
    <p:extLst>
      <p:ext uri="{BB962C8B-B14F-4D97-AF65-F5344CB8AC3E}">
        <p14:creationId xmlns:p14="http://schemas.microsoft.com/office/powerpoint/2010/main" val="220862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115</a:t>
            </a:fld>
            <a:endParaRPr lang="en-GB"/>
          </a:p>
        </p:txBody>
      </p:sp>
    </p:spTree>
    <p:extLst>
      <p:ext uri="{BB962C8B-B14F-4D97-AF65-F5344CB8AC3E}">
        <p14:creationId xmlns:p14="http://schemas.microsoft.com/office/powerpoint/2010/main" val="1208856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117</a:t>
            </a:fld>
            <a:endParaRPr lang="en-GB"/>
          </a:p>
        </p:txBody>
      </p:sp>
    </p:spTree>
    <p:extLst>
      <p:ext uri="{BB962C8B-B14F-4D97-AF65-F5344CB8AC3E}">
        <p14:creationId xmlns:p14="http://schemas.microsoft.com/office/powerpoint/2010/main" val="324686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118</a:t>
            </a:fld>
            <a:endParaRPr lang="en-GB"/>
          </a:p>
        </p:txBody>
      </p:sp>
    </p:spTree>
    <p:extLst>
      <p:ext uri="{BB962C8B-B14F-4D97-AF65-F5344CB8AC3E}">
        <p14:creationId xmlns:p14="http://schemas.microsoft.com/office/powerpoint/2010/main" val="1877965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119</a:t>
            </a:fld>
            <a:endParaRPr lang="en-GB"/>
          </a:p>
        </p:txBody>
      </p:sp>
    </p:spTree>
    <p:extLst>
      <p:ext uri="{BB962C8B-B14F-4D97-AF65-F5344CB8AC3E}">
        <p14:creationId xmlns:p14="http://schemas.microsoft.com/office/powerpoint/2010/main" val="272352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17767A0-E890-460E-B6CF-DCDF91E5E008}" type="slidenum">
              <a:rPr lang="en-GB" smtClean="0"/>
              <a:pPr/>
              <a:t>120</a:t>
            </a:fld>
            <a:endParaRPr lang="en-GB"/>
          </a:p>
        </p:txBody>
      </p:sp>
    </p:spTree>
    <p:extLst>
      <p:ext uri="{BB962C8B-B14F-4D97-AF65-F5344CB8AC3E}">
        <p14:creationId xmlns:p14="http://schemas.microsoft.com/office/powerpoint/2010/main" val="325419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MY"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471E2FFE-2F1B-4E79-B72C-CFE1E5FF89E5}" type="slidenum">
              <a:rPr lang="en-MY" smtClean="0">
                <a:latin typeface="Calibri" panose="020F0502020204030204" pitchFamily="34" charset="0"/>
              </a:rPr>
              <a:pPr fontAlgn="base">
                <a:spcBef>
                  <a:spcPct val="0"/>
                </a:spcBef>
                <a:spcAft>
                  <a:spcPct val="0"/>
                </a:spcAft>
              </a:pPr>
              <a:t>38</a:t>
            </a:fld>
            <a:endParaRPr lang="en-MY" smtClean="0">
              <a:latin typeface="Calibri" panose="020F0502020204030204" pitchFamily="34" charset="0"/>
            </a:endParaRPr>
          </a:p>
        </p:txBody>
      </p:sp>
    </p:spTree>
    <p:extLst>
      <p:ext uri="{BB962C8B-B14F-4D97-AF65-F5344CB8AC3E}">
        <p14:creationId xmlns:p14="http://schemas.microsoft.com/office/powerpoint/2010/main" val="377915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E0D38E8-69CD-44A7-931C-ED9679E5A1A9}" type="slidenum">
              <a:rPr lang="en-US" smtClean="0">
                <a:latin typeface="Calibri" panose="020F0502020204030204" pitchFamily="34" charset="0"/>
              </a:rPr>
              <a:pPr fontAlgn="base">
                <a:spcBef>
                  <a:spcPct val="0"/>
                </a:spcBef>
                <a:spcAft>
                  <a:spcPct val="0"/>
                </a:spcAft>
              </a:pPr>
              <a:t>43</a:t>
            </a:fld>
            <a:endParaRPr lang="en-US" smtClean="0">
              <a:latin typeface="Calibri" panose="020F0502020204030204" pitchFamily="34" charset="0"/>
            </a:endParaRPr>
          </a:p>
        </p:txBody>
      </p:sp>
    </p:spTree>
    <p:extLst>
      <p:ext uri="{BB962C8B-B14F-4D97-AF65-F5344CB8AC3E}">
        <p14:creationId xmlns:p14="http://schemas.microsoft.com/office/powerpoint/2010/main" val="171616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AB52800-5088-463C-A10F-9DB3AA5E887D}" type="slidenum">
              <a:rPr lang="en-US" smtClean="0">
                <a:latin typeface="Calibri" panose="020F0502020204030204" pitchFamily="34" charset="0"/>
              </a:rPr>
              <a:pPr fontAlgn="base">
                <a:spcBef>
                  <a:spcPct val="0"/>
                </a:spcBef>
                <a:spcAft>
                  <a:spcPct val="0"/>
                </a:spcAft>
              </a:pPr>
              <a:t>47</a:t>
            </a:fld>
            <a:endParaRPr lang="en-US" smtClean="0">
              <a:latin typeface="Calibri" panose="020F0502020204030204" pitchFamily="34" charset="0"/>
            </a:endParaRPr>
          </a:p>
        </p:txBody>
      </p:sp>
    </p:spTree>
    <p:extLst>
      <p:ext uri="{BB962C8B-B14F-4D97-AF65-F5344CB8AC3E}">
        <p14:creationId xmlns:p14="http://schemas.microsoft.com/office/powerpoint/2010/main" val="99621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04ECC18D-B1CA-4CE4-93D4-9A178607948D}" type="slidenum">
              <a:rPr lang="en-US" smtClean="0">
                <a:latin typeface="Calibri" panose="020F0502020204030204" pitchFamily="34" charset="0"/>
              </a:rPr>
              <a:pPr fontAlgn="base">
                <a:spcBef>
                  <a:spcPct val="0"/>
                </a:spcBef>
                <a:spcAft>
                  <a:spcPct val="0"/>
                </a:spcAft>
              </a:pPr>
              <a:t>50</a:t>
            </a:fld>
            <a:endParaRPr lang="en-US" smtClean="0">
              <a:latin typeface="Calibri" panose="020F0502020204030204" pitchFamily="34" charset="0"/>
            </a:endParaRPr>
          </a:p>
        </p:txBody>
      </p:sp>
    </p:spTree>
    <p:extLst>
      <p:ext uri="{BB962C8B-B14F-4D97-AF65-F5344CB8AC3E}">
        <p14:creationId xmlns:p14="http://schemas.microsoft.com/office/powerpoint/2010/main" val="65132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MY"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C1C62F6C-EEC3-4B1D-BD39-CB72B141B897}" type="slidenum">
              <a:rPr lang="en-MY" smtClean="0">
                <a:latin typeface="Calibri" panose="020F0502020204030204" pitchFamily="34" charset="0"/>
              </a:rPr>
              <a:pPr fontAlgn="base">
                <a:spcBef>
                  <a:spcPct val="0"/>
                </a:spcBef>
                <a:spcAft>
                  <a:spcPct val="0"/>
                </a:spcAft>
              </a:pPr>
              <a:t>55</a:t>
            </a:fld>
            <a:endParaRPr lang="en-MY" smtClean="0">
              <a:latin typeface="Calibri" panose="020F0502020204030204" pitchFamily="34" charset="0"/>
            </a:endParaRPr>
          </a:p>
        </p:txBody>
      </p:sp>
    </p:spTree>
    <p:extLst>
      <p:ext uri="{BB962C8B-B14F-4D97-AF65-F5344CB8AC3E}">
        <p14:creationId xmlns:p14="http://schemas.microsoft.com/office/powerpoint/2010/main" val="397003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609600" indent="-609600" eaLnBrk="1" fontAlgn="auto" hangingPunct="1">
              <a:spcBef>
                <a:spcPts val="0"/>
              </a:spcBef>
              <a:spcAft>
                <a:spcPts val="0"/>
              </a:spcAft>
              <a:defRPr/>
            </a:pPr>
            <a:r>
              <a:rPr lang="en-GB" b="1" dirty="0" smtClean="0">
                <a:solidFill>
                  <a:srgbClr val="FF9900"/>
                </a:solidFill>
                <a:latin typeface="Arial" panose="020B0604020202020204" pitchFamily="34" charset="0"/>
              </a:rPr>
              <a:t>Immediate intervention:</a:t>
            </a:r>
          </a:p>
          <a:p>
            <a:pPr marL="609600" indent="-609600" eaLnBrk="1" fontAlgn="auto" hangingPunct="1">
              <a:spcBef>
                <a:spcPts val="0"/>
              </a:spcBef>
              <a:spcAft>
                <a:spcPts val="0"/>
              </a:spcAft>
              <a:defRPr/>
            </a:pPr>
            <a:r>
              <a:rPr lang="en-GB" b="1" dirty="0" smtClean="0">
                <a:solidFill>
                  <a:schemeClr val="bg1"/>
                </a:solidFill>
                <a:latin typeface="Arial" panose="020B0604020202020204" pitchFamily="34" charset="0"/>
              </a:rPr>
              <a:t>Evidence of strangulation (hernia….</a:t>
            </a:r>
            <a:r>
              <a:rPr lang="en-GB" b="1" dirty="0" err="1" smtClean="0">
                <a:solidFill>
                  <a:schemeClr val="bg1"/>
                </a:solidFill>
                <a:latin typeface="Arial" panose="020B0604020202020204" pitchFamily="34" charset="0"/>
              </a:rPr>
              <a:t>etc</a:t>
            </a:r>
            <a:r>
              <a:rPr lang="en-GB" b="1" dirty="0" smtClean="0">
                <a:solidFill>
                  <a:schemeClr val="bg1"/>
                </a:solidFill>
                <a:latin typeface="Arial" panose="020B0604020202020204" pitchFamily="34" charset="0"/>
              </a:rPr>
              <a:t>)</a:t>
            </a:r>
          </a:p>
          <a:p>
            <a:pPr marL="609600" indent="-609600" eaLnBrk="1" fontAlgn="auto" hangingPunct="1">
              <a:spcBef>
                <a:spcPts val="0"/>
              </a:spcBef>
              <a:spcAft>
                <a:spcPts val="0"/>
              </a:spcAft>
              <a:defRPr/>
            </a:pPr>
            <a:r>
              <a:rPr lang="en-GB" b="1" dirty="0" smtClean="0">
                <a:solidFill>
                  <a:schemeClr val="bg1"/>
                </a:solidFill>
                <a:latin typeface="Arial" panose="020B0604020202020204" pitchFamily="34" charset="0"/>
              </a:rPr>
              <a:t>Signs of peritonitis resulting from perforation or ischemia</a:t>
            </a:r>
          </a:p>
          <a:p>
            <a:pPr marL="609600" indent="-609600" eaLnBrk="1" fontAlgn="auto" hangingPunct="1">
              <a:spcBef>
                <a:spcPts val="0"/>
              </a:spcBef>
              <a:spcAft>
                <a:spcPts val="0"/>
              </a:spcAft>
              <a:defRPr/>
            </a:pPr>
            <a:endParaRPr lang="en-GB" b="1" dirty="0" smtClean="0">
              <a:solidFill>
                <a:schemeClr val="bg1"/>
              </a:solidFill>
              <a:latin typeface="Arial" panose="020B0604020202020204" pitchFamily="34" charset="0"/>
            </a:endParaRPr>
          </a:p>
          <a:p>
            <a:pPr marL="609600" indent="-609600" eaLnBrk="1" fontAlgn="auto" hangingPunct="1">
              <a:spcBef>
                <a:spcPts val="0"/>
              </a:spcBef>
              <a:spcAft>
                <a:spcPts val="0"/>
              </a:spcAft>
              <a:defRPr/>
            </a:pPr>
            <a:r>
              <a:rPr lang="en-GB" b="1" dirty="0" smtClean="0">
                <a:solidFill>
                  <a:srgbClr val="FF9900"/>
                </a:solidFill>
                <a:latin typeface="Arial" panose="020B0604020202020204" pitchFamily="34" charset="0"/>
              </a:rPr>
              <a:t>In the next 24-48 hours</a:t>
            </a:r>
          </a:p>
          <a:p>
            <a:pPr marL="609600" indent="-609600" eaLnBrk="1" fontAlgn="auto" hangingPunct="1">
              <a:spcBef>
                <a:spcPts val="0"/>
              </a:spcBef>
              <a:spcAft>
                <a:spcPts val="0"/>
              </a:spcAft>
              <a:defRPr/>
            </a:pPr>
            <a:r>
              <a:rPr lang="en-GB" b="1" dirty="0" smtClean="0">
                <a:solidFill>
                  <a:schemeClr val="bg1"/>
                </a:solidFill>
                <a:latin typeface="Arial" panose="020B0604020202020204" pitchFamily="34" charset="0"/>
              </a:rPr>
              <a:t>Clear indication of no resolution of obstruction ( Clinical, radiological).</a:t>
            </a:r>
          </a:p>
          <a:p>
            <a:pPr marL="609600" indent="-609600" eaLnBrk="1" fontAlgn="auto" hangingPunct="1">
              <a:spcBef>
                <a:spcPts val="0"/>
              </a:spcBef>
              <a:spcAft>
                <a:spcPts val="0"/>
              </a:spcAft>
              <a:defRPr/>
            </a:pPr>
            <a:r>
              <a:rPr lang="en-GB" b="1" dirty="0" smtClean="0">
                <a:solidFill>
                  <a:schemeClr val="bg1"/>
                </a:solidFill>
                <a:latin typeface="Arial" panose="020B0604020202020204" pitchFamily="34" charset="0"/>
              </a:rPr>
              <a:t>Diagnosis is unclear in a virgin abdomen</a:t>
            </a:r>
          </a:p>
          <a:p>
            <a:pPr marL="609600" indent="-609600" eaLnBrk="1" fontAlgn="auto" hangingPunct="1">
              <a:spcBef>
                <a:spcPts val="0"/>
              </a:spcBef>
              <a:spcAft>
                <a:spcPts val="0"/>
              </a:spcAft>
              <a:defRPr/>
            </a:pPr>
            <a:endParaRPr lang="en-GB" b="1" dirty="0" smtClean="0">
              <a:solidFill>
                <a:schemeClr val="bg1"/>
              </a:solidFill>
              <a:latin typeface="Arial" panose="020B0604020202020204" pitchFamily="34" charset="0"/>
            </a:endParaRPr>
          </a:p>
          <a:p>
            <a:pPr eaLnBrk="1" fontAlgn="auto" hangingPunct="1">
              <a:spcBef>
                <a:spcPts val="0"/>
              </a:spcBef>
              <a:spcAft>
                <a:spcPts val="0"/>
              </a:spcAft>
              <a:defRPr/>
            </a:pPr>
            <a:r>
              <a:rPr lang="en-US" dirty="0" smtClean="0"/>
              <a:t>Viable:</a:t>
            </a:r>
          </a:p>
          <a:p>
            <a:pPr eaLnBrk="1" fontAlgn="auto" hangingPunct="1">
              <a:spcBef>
                <a:spcPts val="0"/>
              </a:spcBef>
              <a:spcAft>
                <a:spcPts val="0"/>
              </a:spcAft>
              <a:defRPr/>
            </a:pPr>
            <a:r>
              <a:rPr lang="en-US" dirty="0" smtClean="0"/>
              <a:t>-dark color comes lighter, peristalsis, shiny peritoneum, </a:t>
            </a:r>
            <a:r>
              <a:rPr lang="en-US" dirty="0" err="1" smtClean="0"/>
              <a:t>maesentery</a:t>
            </a:r>
            <a:r>
              <a:rPr lang="en-US" dirty="0" smtClean="0"/>
              <a:t> bleeds if pricked, firm intestinal musculature, pressure ring may or may not disappear</a:t>
            </a:r>
          </a:p>
          <a:p>
            <a:pPr eaLnBrk="1" fontAlgn="auto" hangingPunct="1">
              <a:spcBef>
                <a:spcPts val="0"/>
              </a:spcBef>
              <a:spcAft>
                <a:spcPts val="0"/>
              </a:spcAft>
              <a:defRPr/>
            </a:pPr>
            <a:r>
              <a:rPr lang="en-US" dirty="0" smtClean="0"/>
              <a:t>Non viable: </a:t>
            </a:r>
          </a:p>
          <a:p>
            <a:pPr eaLnBrk="1" fontAlgn="auto" hangingPunct="1">
              <a:spcBef>
                <a:spcPts val="0"/>
              </a:spcBef>
              <a:spcAft>
                <a:spcPts val="0"/>
              </a:spcAft>
              <a:defRPr/>
            </a:pPr>
            <a:r>
              <a:rPr lang="en-US" dirty="0" smtClean="0"/>
              <a:t>-dark color remains, no peristalsis, dull and lusterless peritoneum, no bleeding if mesentery is pricked, flabby, thin, and friable intestinal musculature, pressure ring persist.</a:t>
            </a:r>
            <a:endParaRPr lang="en-MY" dirty="0" smtClean="0"/>
          </a:p>
          <a:p>
            <a:pPr marL="609600" indent="-609600" eaLnBrk="1" fontAlgn="auto" hangingPunct="1">
              <a:spcBef>
                <a:spcPts val="0"/>
              </a:spcBef>
              <a:spcAft>
                <a:spcPts val="0"/>
              </a:spcAft>
              <a:defRPr/>
            </a:pPr>
            <a:endParaRPr lang="en-GB" b="1" dirty="0" smtClean="0">
              <a:solidFill>
                <a:schemeClr val="bg1"/>
              </a:solidFill>
              <a:latin typeface="Arial" panose="020B0604020202020204" pitchFamily="34" charset="0"/>
            </a:endParaRPr>
          </a:p>
          <a:p>
            <a:pPr eaLnBrk="1" fontAlgn="auto" hangingPunct="1">
              <a:spcBef>
                <a:spcPts val="0"/>
              </a:spcBef>
              <a:spcAft>
                <a:spcPts val="0"/>
              </a:spcAft>
              <a:buFont typeface="Wingdings 3" panose="05040102010807070707" pitchFamily="18" charset="2"/>
              <a:buBlip>
                <a:blip r:embed="rId3"/>
              </a:buBlip>
              <a:defRPr/>
            </a:pPr>
            <a:r>
              <a:rPr lang="en-US" dirty="0" smtClean="0"/>
              <a:t>Resuscitation  then opened abdomen through midline incision</a:t>
            </a:r>
          </a:p>
          <a:p>
            <a:pPr eaLnBrk="1" fontAlgn="auto" hangingPunct="1">
              <a:spcBef>
                <a:spcPts val="0"/>
              </a:spcBef>
              <a:spcAft>
                <a:spcPts val="0"/>
              </a:spcAft>
              <a:buFont typeface="Wingdings 3" panose="05040102010807070707" pitchFamily="18" charset="2"/>
              <a:buBlip>
                <a:blip r:embed="rId3"/>
              </a:buBlip>
              <a:defRPr/>
            </a:pPr>
            <a:r>
              <a:rPr lang="en-US" dirty="0" smtClean="0"/>
              <a:t>Assess caecum : distension means large bowel involvement</a:t>
            </a:r>
          </a:p>
          <a:p>
            <a:pPr eaLnBrk="1" fontAlgn="auto" hangingPunct="1">
              <a:spcBef>
                <a:spcPts val="0"/>
              </a:spcBef>
              <a:spcAft>
                <a:spcPts val="0"/>
              </a:spcAft>
              <a:buFont typeface="Wingdings 3" panose="05040102010807070707" pitchFamily="18" charset="2"/>
              <a:buBlip>
                <a:blip r:embed="rId3"/>
              </a:buBlip>
              <a:defRPr/>
            </a:pPr>
            <a:r>
              <a:rPr lang="en-US" dirty="0" smtClean="0"/>
              <a:t>Removable lesion found in caecum, ascending colon, or proximal transverse colon</a:t>
            </a:r>
            <a:r>
              <a:rPr lang="en-US" dirty="0" smtClean="0">
                <a:sym typeface="Wingdings" pitchFamily="2" charset="2"/>
              </a:rPr>
              <a:t> right </a:t>
            </a:r>
            <a:r>
              <a:rPr lang="en-US" dirty="0" err="1" smtClean="0">
                <a:sym typeface="Wingdings" pitchFamily="2" charset="2"/>
              </a:rPr>
              <a:t>hemicolectomy</a:t>
            </a:r>
            <a:r>
              <a:rPr lang="en-US" dirty="0" smtClean="0">
                <a:sym typeface="Wingdings" pitchFamily="2" charset="2"/>
              </a:rPr>
              <a:t> should be performed</a:t>
            </a:r>
          </a:p>
          <a:p>
            <a:pPr eaLnBrk="1" fontAlgn="auto" hangingPunct="1">
              <a:spcBef>
                <a:spcPts val="0"/>
              </a:spcBef>
              <a:spcAft>
                <a:spcPts val="0"/>
              </a:spcAft>
              <a:buFont typeface="Wingdings 3" panose="05040102010807070707" pitchFamily="18" charset="2"/>
              <a:buBlip>
                <a:blip r:embed="rId3"/>
              </a:buBlip>
              <a:defRPr/>
            </a:pPr>
            <a:r>
              <a:rPr lang="en-US" dirty="0" smtClean="0">
                <a:sym typeface="Wingdings" pitchFamily="2" charset="2"/>
              </a:rPr>
              <a:t>Lesions is irremovable, a proximal stoma or </a:t>
            </a:r>
            <a:r>
              <a:rPr lang="en-US" dirty="0" err="1" smtClean="0">
                <a:sym typeface="Wingdings" pitchFamily="2" charset="2"/>
              </a:rPr>
              <a:t>ileo</a:t>
            </a:r>
            <a:r>
              <a:rPr lang="en-US" dirty="0" smtClean="0">
                <a:sym typeface="Wingdings" pitchFamily="2" charset="2"/>
              </a:rPr>
              <a:t> transverse bypass should be considered</a:t>
            </a:r>
            <a:endParaRPr lang="en-US" dirty="0" smtClean="0"/>
          </a:p>
          <a:p>
            <a:pPr marL="609600" indent="-609600" eaLnBrk="1" fontAlgn="auto" hangingPunct="1">
              <a:spcBef>
                <a:spcPts val="0"/>
              </a:spcBef>
              <a:spcAft>
                <a:spcPts val="0"/>
              </a:spcAft>
              <a:defRPr/>
            </a:pPr>
            <a:endParaRPr lang="en-GB" b="1" dirty="0" smtClean="0">
              <a:solidFill>
                <a:schemeClr val="bg1"/>
              </a:solidFill>
              <a:latin typeface="Arial" panose="020B0604020202020204" pitchFamily="34" charset="0"/>
            </a:endParaRPr>
          </a:p>
          <a:p>
            <a:pPr eaLnBrk="1" fontAlgn="auto" hangingPunct="1">
              <a:spcBef>
                <a:spcPts val="0"/>
              </a:spcBef>
              <a:spcAft>
                <a:spcPts val="0"/>
              </a:spcAft>
              <a:defRPr/>
            </a:pPr>
            <a:endParaRPr lang="en-MY"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D50AA192-CBAE-42DC-8632-DBBBF857F555}" type="slidenum">
              <a:rPr lang="en-MY" smtClean="0">
                <a:latin typeface="Calibri" panose="020F0502020204030204" pitchFamily="34" charset="0"/>
              </a:rPr>
              <a:pPr fontAlgn="base">
                <a:spcBef>
                  <a:spcPct val="0"/>
                </a:spcBef>
                <a:spcAft>
                  <a:spcPct val="0"/>
                </a:spcAft>
              </a:pPr>
              <a:t>56</a:t>
            </a:fld>
            <a:endParaRPr lang="en-MY" smtClean="0">
              <a:latin typeface="Calibri" panose="020F0502020204030204" pitchFamily="34" charset="0"/>
            </a:endParaRPr>
          </a:p>
        </p:txBody>
      </p:sp>
    </p:spTree>
    <p:extLst>
      <p:ext uri="{BB962C8B-B14F-4D97-AF65-F5344CB8AC3E}">
        <p14:creationId xmlns:p14="http://schemas.microsoft.com/office/powerpoint/2010/main" val="71911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Postoperative: only 24 to 72 hours. Prolonged in hypoproteinemia, and metabolic abnormality</a:t>
            </a:r>
          </a:p>
          <a:p>
            <a:pPr eaLnBrk="1" hangingPunct="1">
              <a:spcBef>
                <a:spcPct val="0"/>
              </a:spcBef>
            </a:pPr>
            <a:r>
              <a:rPr lang="en-US" smtClean="0"/>
              <a:t>Infection: intraabdominal sepsis</a:t>
            </a:r>
          </a:p>
          <a:p>
            <a:pPr eaLnBrk="1" hangingPunct="1">
              <a:spcBef>
                <a:spcPct val="0"/>
              </a:spcBef>
            </a:pPr>
            <a:r>
              <a:rPr lang="en-US" smtClean="0"/>
              <a:t>Metabolic: uremia and hypokalemia</a:t>
            </a:r>
          </a:p>
          <a:p>
            <a:pPr eaLnBrk="1" hangingPunct="1">
              <a:spcBef>
                <a:spcPct val="0"/>
              </a:spcBef>
            </a:pPr>
            <a:r>
              <a:rPr lang="en-US" smtClean="0"/>
              <a:t>Reflex ileus: spine, rib, retroperitoneal hemorrhage and application of plaster jacket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0"/>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0"/>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0"/>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5177481E-D969-4B69-82CE-4838AD30F16A}" type="slidenum">
              <a:rPr lang="en-US" smtClean="0">
                <a:latin typeface="Calibri" panose="020F0502020204030204" pitchFamily="34" charset="0"/>
              </a:rPr>
              <a:pPr fontAlgn="base">
                <a:spcBef>
                  <a:spcPct val="0"/>
                </a:spcBef>
                <a:spcAft>
                  <a:spcPct val="0"/>
                </a:spcAft>
              </a:pPr>
              <a:t>61</a:t>
            </a:fld>
            <a:endParaRPr lang="en-US" smtClean="0">
              <a:latin typeface="Calibri" panose="020F0502020204030204" pitchFamily="34" charset="0"/>
            </a:endParaRPr>
          </a:p>
        </p:txBody>
      </p:sp>
    </p:spTree>
    <p:extLst>
      <p:ext uri="{BB962C8B-B14F-4D97-AF65-F5344CB8AC3E}">
        <p14:creationId xmlns:p14="http://schemas.microsoft.com/office/powerpoint/2010/main" val="1973268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a:t>Event Tittle:....................................</a:t>
            </a:r>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Date:............................</a:t>
            </a:r>
          </a:p>
        </p:txBody>
      </p:sp>
      <p:sp>
        <p:nvSpPr>
          <p:cNvPr id="4" name="Date Placeholder 3"/>
          <p:cNvSpPr>
            <a:spLocks noGrp="1"/>
          </p:cNvSpPr>
          <p:nvPr>
            <p:ph type="dt" sz="half" idx="10"/>
          </p:nvPr>
        </p:nvSpPr>
        <p:spPr/>
        <p:txBody>
          <a:bodyPr/>
          <a:lstStyle/>
          <a:p>
            <a:fld id="{4B6853FD-21D8-4D30-BEA9-A3966A47114F}"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B89A6-D3DF-48CE-9292-E9EA51B7E0D0}" type="slidenum">
              <a:rPr lang="en-US" smtClean="0"/>
              <a:t>‹#›</a:t>
            </a:fld>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8294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853FD-21D8-4D30-BEA9-A3966A47114F}"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422644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853FD-21D8-4D30-BEA9-A3966A47114F}"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427479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6853FD-21D8-4D30-BEA9-A3966A47114F}"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313720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853FD-21D8-4D30-BEA9-A3966A47114F}" type="datetimeFigureOut">
              <a:rPr lang="en-US" smtClean="0"/>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362059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6853FD-21D8-4D30-BEA9-A3966A47114F}"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236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6853FD-21D8-4D30-BEA9-A3966A47114F}" type="datetimeFigureOut">
              <a:rPr lang="en-US" smtClean="0"/>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58778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6853FD-21D8-4D30-BEA9-A3966A47114F}" type="datetimeFigureOut">
              <a:rPr lang="en-US" smtClean="0"/>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348850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853FD-21D8-4D30-BEA9-A3966A47114F}" type="datetimeFigureOut">
              <a:rPr lang="en-US" smtClean="0"/>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417547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853FD-21D8-4D30-BEA9-A3966A47114F}"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165785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853FD-21D8-4D30-BEA9-A3966A47114F}" type="datetimeFigureOut">
              <a:rPr lang="en-US" smtClean="0"/>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B89A6-D3DF-48CE-9292-E9EA51B7E0D0}" type="slidenum">
              <a:rPr lang="en-US" smtClean="0"/>
              <a:t>‹#›</a:t>
            </a:fld>
            <a:endParaRPr lang="en-US"/>
          </a:p>
        </p:txBody>
      </p:sp>
    </p:spTree>
    <p:extLst>
      <p:ext uri="{BB962C8B-B14F-4D97-AF65-F5344CB8AC3E}">
        <p14:creationId xmlns:p14="http://schemas.microsoft.com/office/powerpoint/2010/main" val="38881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853FD-21D8-4D30-BEA9-A3966A47114F}" type="datetimeFigureOut">
              <a:rPr lang="en-US" smtClean="0"/>
              <a:t>7/12/2021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B89A6-D3DF-48CE-9292-E9EA51B7E0D0}" type="slidenum">
              <a:rPr lang="en-US" smtClean="0"/>
              <a:t>‹#›</a:t>
            </a:fld>
            <a:endParaRPr lang="en-US"/>
          </a:p>
        </p:txBody>
      </p:sp>
      <p:sp>
        <p:nvSpPr>
          <p:cNvPr id="8" name="Title Placeholder 1"/>
          <p:cNvSpPr txBox="1">
            <a:spLocks/>
          </p:cNvSpPr>
          <p:nvPr/>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imes New Roman" panose="02020603050405020304" pitchFamily="18" charset="0"/>
                <a:cs typeface="Times New Roman" panose="02020603050405020304" pitchFamily="18" charset="0"/>
              </a:rPr>
              <a:t>KENYA MEDICAL TRAINING COLLEGE</a:t>
            </a:r>
          </a:p>
        </p:txBody>
      </p:sp>
      <p:sp>
        <p:nvSpPr>
          <p:cNvPr id="10" name="Title 1"/>
          <p:cNvSpPr txBox="1">
            <a:spLocks/>
          </p:cNvSpPr>
          <p:nvPr/>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a:latin typeface="Times New Roman" panose="02020603050405020304" pitchFamily="18" charset="0"/>
                <a:cs typeface="Times New Roman" panose="02020603050405020304" pitchFamily="18" charset="0"/>
              </a:rPr>
              <a:t>ISO 9001:2015 Certified by</a:t>
            </a:r>
          </a:p>
        </p:txBody>
      </p:sp>
      <p:sp>
        <p:nvSpPr>
          <p:cNvPr id="11" name="Title Placeholder 1"/>
          <p:cNvSpPr txBox="1">
            <a:spLocks/>
          </p:cNvSpPr>
          <p:nvPr/>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a:t>Training for Better Health</a:t>
            </a:r>
            <a:r>
              <a:rPr lang="en-US" sz="1800" i="1" baseline="0" dirty="0"/>
              <a:t> </a:t>
            </a:r>
            <a:endParaRPr lang="en-US" sz="1800" i="1"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85057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ancer.gov/Common/PopUps/popDefinition.aspx?id=270871&amp;version=Patient&amp;language=Englis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ancer.gov/Common/PopUps/popDefinition.aspx?id=45107&amp;version=Patient&amp;language=Englis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en.wikipedia.org/wiki/Fever"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hyperlink" Target="http://en.wikipedia.org/wiki/Computed_tomography"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BOWEL DISORDERS</a:t>
            </a:r>
            <a:endParaRPr lang="en-US" dirty="0"/>
          </a:p>
        </p:txBody>
      </p:sp>
    </p:spTree>
    <p:extLst>
      <p:ext uri="{BB962C8B-B14F-4D97-AF65-F5344CB8AC3E}">
        <p14:creationId xmlns:p14="http://schemas.microsoft.com/office/powerpoint/2010/main" val="115345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a:xfrm>
            <a:off x="420914" y="1275347"/>
            <a:ext cx="11161486" cy="5080213"/>
          </a:xfrm>
        </p:spPr>
        <p:txBody>
          <a:bodyPr>
            <a:noAutofit/>
          </a:bodyPr>
          <a:lstStyle/>
          <a:p>
            <a:r>
              <a:rPr lang="en-US" sz="3600" dirty="0" err="1" smtClean="0"/>
              <a:t>Aminosalicylates</a:t>
            </a:r>
            <a:r>
              <a:rPr lang="en-US" sz="3600" dirty="0" smtClean="0"/>
              <a:t> to reduce inflammation</a:t>
            </a:r>
          </a:p>
          <a:p>
            <a:r>
              <a:rPr lang="en-US" sz="3600" dirty="0" smtClean="0"/>
              <a:t>corticosteroids</a:t>
            </a:r>
          </a:p>
          <a:p>
            <a:r>
              <a:rPr lang="en-US" sz="3600" dirty="0" err="1" smtClean="0"/>
              <a:t>Immunomodulators</a:t>
            </a:r>
            <a:r>
              <a:rPr lang="en-US" sz="3600" dirty="0" smtClean="0"/>
              <a:t> to reduce inflammation </a:t>
            </a:r>
            <a:r>
              <a:rPr lang="en-US" sz="3600" dirty="0" err="1" smtClean="0"/>
              <a:t>e.g</a:t>
            </a:r>
            <a:r>
              <a:rPr lang="en-US" sz="3600" dirty="0" smtClean="0"/>
              <a:t> </a:t>
            </a:r>
            <a:r>
              <a:rPr lang="en-US" sz="3600" dirty="0" err="1" smtClean="0"/>
              <a:t>azathioprine</a:t>
            </a:r>
            <a:r>
              <a:rPr lang="en-US" sz="3600" dirty="0" smtClean="0"/>
              <a:t>, 6-mercaptopurine, or 6-MP</a:t>
            </a:r>
          </a:p>
          <a:p>
            <a:pPr>
              <a:buNone/>
            </a:pPr>
            <a:r>
              <a:rPr lang="en-US" sz="3600" dirty="0" smtClean="0"/>
              <a:t>biologics, also called anti-TNF therapies E.G </a:t>
            </a:r>
            <a:r>
              <a:rPr lang="en-US" sz="3600" dirty="0" err="1" smtClean="0"/>
              <a:t>humira</a:t>
            </a:r>
            <a:endParaRPr lang="en-US" sz="3600" dirty="0" smtClean="0"/>
          </a:p>
          <a:p>
            <a:r>
              <a:rPr lang="en-US" sz="3600" dirty="0" err="1" smtClean="0"/>
              <a:t>Colectomy</a:t>
            </a:r>
            <a:r>
              <a:rPr lang="en-US" sz="3600" dirty="0" smtClean="0"/>
              <a:t>, complete</a:t>
            </a:r>
          </a:p>
        </p:txBody>
      </p:sp>
    </p:spTree>
    <p:extLst>
      <p:ext uri="{BB962C8B-B14F-4D97-AF65-F5344CB8AC3E}">
        <p14:creationId xmlns:p14="http://schemas.microsoft.com/office/powerpoint/2010/main" val="25338414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3"/>
          <p:cNvSpPr>
            <a:spLocks noGrp="1" noChangeArrowheads="1"/>
          </p:cNvSpPr>
          <p:nvPr>
            <p:ph idx="1"/>
          </p:nvPr>
        </p:nvSpPr>
        <p:spPr>
          <a:xfrm>
            <a:off x="600501" y="272955"/>
            <a:ext cx="10997941" cy="6291618"/>
          </a:xfrm>
        </p:spPr>
        <p:txBody>
          <a:bodyPr>
            <a:noAutofit/>
          </a:bodyPr>
          <a:lstStyle/>
          <a:p>
            <a:pPr algn="just" rtl="0">
              <a:lnSpc>
                <a:spcPct val="125000"/>
              </a:lnSpc>
              <a:buFontTx/>
              <a:buNone/>
            </a:pPr>
            <a:r>
              <a:rPr lang="en-US" sz="3200" i="1" u="sng" dirty="0"/>
              <a:t>Post operative care:</a:t>
            </a:r>
            <a:endParaRPr lang="en-US" sz="3200" dirty="0"/>
          </a:p>
          <a:p>
            <a:pPr algn="just" rtl="0">
              <a:lnSpc>
                <a:spcPct val="125000"/>
              </a:lnSpc>
            </a:pPr>
            <a:r>
              <a:rPr lang="en-US" dirty="0"/>
              <a:t>Continuous antibiotic treatment.</a:t>
            </a:r>
          </a:p>
          <a:p>
            <a:pPr algn="just" rtl="0">
              <a:lnSpc>
                <a:spcPct val="125000"/>
              </a:lnSpc>
            </a:pPr>
            <a:r>
              <a:rPr lang="en-US" dirty="0"/>
              <a:t>Drains are inserted during the surgical procedure, and the nurse must observe and record the character of the drainage postoperatively.</a:t>
            </a:r>
          </a:p>
          <a:p>
            <a:pPr algn="just" rtl="0">
              <a:lnSpc>
                <a:spcPct val="125000"/>
              </a:lnSpc>
            </a:pPr>
            <a:r>
              <a:rPr lang="en-US" dirty="0"/>
              <a:t> Care must be taken when moving and turning the patient to prevent the drains from being dislodged.</a:t>
            </a:r>
          </a:p>
          <a:p>
            <a:pPr algn="just" rtl="0">
              <a:lnSpc>
                <a:spcPct val="125000"/>
              </a:lnSpc>
            </a:pPr>
            <a:r>
              <a:rPr lang="en-US" dirty="0"/>
              <a:t>Prepare the patient and family for discharge by teaching him to care for the incision and drains if he will be sent home with the drains.</a:t>
            </a:r>
          </a:p>
        </p:txBody>
      </p:sp>
    </p:spTree>
    <p:extLst>
      <p:ext uri="{BB962C8B-B14F-4D97-AF65-F5344CB8AC3E}">
        <p14:creationId xmlns:p14="http://schemas.microsoft.com/office/powerpoint/2010/main" val="37557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1981200" y="381008"/>
            <a:ext cx="8229600" cy="5745163"/>
          </a:xfrm>
        </p:spPr>
        <p:txBody>
          <a:bodyPr/>
          <a:lstStyle/>
          <a:p>
            <a:endParaRPr lang="en-US" b="1">
              <a:solidFill>
                <a:schemeClr val="tx1"/>
              </a:solidFill>
            </a:endParaRPr>
          </a:p>
          <a:p>
            <a:endParaRPr lang="en-US" b="1">
              <a:solidFill>
                <a:schemeClr val="tx1"/>
              </a:solidFill>
            </a:endParaRPr>
          </a:p>
          <a:p>
            <a:endParaRPr lang="en-US">
              <a:solidFill>
                <a:schemeClr val="tx1"/>
              </a:solidFill>
            </a:endParaRPr>
          </a:p>
          <a:p>
            <a:endParaRPr lang="en-US">
              <a:solidFill>
                <a:schemeClr val="tx1"/>
              </a:solidFill>
            </a:endParaRPr>
          </a:p>
          <a:p>
            <a:endParaRPr lang="en-US" b="1">
              <a:solidFill>
                <a:schemeClr val="tx1"/>
              </a:solidFill>
            </a:endParaRPr>
          </a:p>
          <a:p>
            <a:endParaRPr lang="en-US">
              <a:solidFill>
                <a:schemeClr val="tx1"/>
              </a:solidFill>
            </a:endParaRPr>
          </a:p>
          <a:p>
            <a:endParaRPr lang="en-US">
              <a:solidFill>
                <a:schemeClr val="tx1"/>
              </a:solidFill>
            </a:endParaRPr>
          </a:p>
        </p:txBody>
      </p:sp>
      <p:sp>
        <p:nvSpPr>
          <p:cNvPr id="248836" name="Rectangle 4"/>
          <p:cNvSpPr>
            <a:spLocks noChangeArrowheads="1"/>
          </p:cNvSpPr>
          <p:nvPr/>
        </p:nvSpPr>
        <p:spPr bwMode="auto">
          <a:xfrm>
            <a:off x="818147" y="304803"/>
            <a:ext cx="1094873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25000"/>
              </a:lnSpc>
            </a:pPr>
            <a:r>
              <a:rPr lang="en-US" sz="3600" i="1" u="sng" dirty="0" smtClean="0"/>
              <a:t>Complications</a:t>
            </a:r>
            <a:endParaRPr lang="en-US" sz="3600" i="1" u="sng" dirty="0"/>
          </a:p>
          <a:p>
            <a:pPr algn="just">
              <a:lnSpc>
                <a:spcPct val="125000"/>
              </a:lnSpc>
            </a:pPr>
            <a:r>
              <a:rPr lang="en-US" sz="3600" dirty="0"/>
              <a:t>Sequestration of fluid and electrolytes, as revealed by decreased </a:t>
            </a:r>
            <a:r>
              <a:rPr lang="en-US" sz="3600" dirty="0" smtClean="0"/>
              <a:t>central </a:t>
            </a:r>
            <a:r>
              <a:rPr lang="en-US" sz="3600" dirty="0"/>
              <a:t>venous pressure, may cause electrolytes disturbances.</a:t>
            </a:r>
          </a:p>
          <a:p>
            <a:pPr algn="just">
              <a:lnSpc>
                <a:spcPct val="125000"/>
              </a:lnSpc>
            </a:pPr>
            <a:r>
              <a:rPr lang="en-US" sz="3600" dirty="0"/>
              <a:t>H</a:t>
            </a:r>
            <a:r>
              <a:rPr lang="en-US" sz="3600" dirty="0" smtClean="0"/>
              <a:t>ypovolemia</a:t>
            </a:r>
            <a:r>
              <a:rPr lang="en-US" sz="3600" dirty="0"/>
              <a:t>, leading to shock and acute renal failure</a:t>
            </a:r>
            <a:r>
              <a:rPr lang="en-US" sz="3600" dirty="0" smtClean="0"/>
              <a:t>.</a:t>
            </a:r>
            <a:endParaRPr lang="en-US" sz="3600" dirty="0"/>
          </a:p>
        </p:txBody>
      </p:sp>
    </p:spTree>
    <p:extLst>
      <p:ext uri="{BB962C8B-B14F-4D97-AF65-F5344CB8AC3E}">
        <p14:creationId xmlns:p14="http://schemas.microsoft.com/office/powerpoint/2010/main" val="372357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6385" y="881289"/>
            <a:ext cx="11036300" cy="5489575"/>
          </a:xfrm>
        </p:spPr>
        <p:txBody>
          <a:bodyPr>
            <a:normAutofit/>
          </a:bodyPr>
          <a:lstStyle/>
          <a:p>
            <a:pPr algn="just">
              <a:lnSpc>
                <a:spcPct val="125000"/>
              </a:lnSpc>
            </a:pPr>
            <a:r>
              <a:rPr lang="en-US" sz="3600" dirty="0" smtClean="0"/>
              <a:t>A peritoneal abscess. </a:t>
            </a:r>
          </a:p>
          <a:p>
            <a:pPr algn="just">
              <a:lnSpc>
                <a:spcPct val="125000"/>
              </a:lnSpc>
            </a:pPr>
            <a:r>
              <a:rPr lang="en-US" sz="3600" dirty="0" smtClean="0"/>
              <a:t>sepsis may develop, so blood cultures should be obtained.</a:t>
            </a:r>
          </a:p>
          <a:p>
            <a:pPr algn="just">
              <a:lnSpc>
                <a:spcPct val="125000"/>
              </a:lnSpc>
            </a:pPr>
            <a:r>
              <a:rPr lang="en-US" sz="3600" dirty="0" smtClean="0"/>
              <a:t>The fluid may push on the diaphragm, causing splinting and subsequent breathing difficulties.</a:t>
            </a:r>
          </a:p>
          <a:p>
            <a:pPr algn="just">
              <a:lnSpc>
                <a:spcPct val="125000"/>
              </a:lnSpc>
            </a:pPr>
            <a:r>
              <a:rPr lang="en-US" sz="3600" dirty="0" smtClean="0"/>
              <a:t>Formation of fibrous tissue in the peritoneum</a:t>
            </a:r>
          </a:p>
          <a:p>
            <a:pPr algn="just">
              <a:lnSpc>
                <a:spcPct val="125000"/>
              </a:lnSpc>
            </a:pPr>
            <a:r>
              <a:rPr lang="en-US" sz="3600" dirty="0" smtClean="0"/>
              <a:t>Adult respiratory distress syndrome.</a:t>
            </a:r>
            <a:endParaRPr lang="en-US" sz="3600" dirty="0"/>
          </a:p>
        </p:txBody>
      </p:sp>
    </p:spTree>
    <p:extLst>
      <p:ext uri="{BB962C8B-B14F-4D97-AF65-F5344CB8AC3E}">
        <p14:creationId xmlns:p14="http://schemas.microsoft.com/office/powerpoint/2010/main" val="42792226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t>8. ACUTE APPENDICITIS </a:t>
            </a:r>
            <a:endParaRPr lang="en-GB" b="1" dirty="0"/>
          </a:p>
        </p:txBody>
      </p:sp>
      <p:sp>
        <p:nvSpPr>
          <p:cNvPr id="3" name="Content Placeholder 2"/>
          <p:cNvSpPr>
            <a:spLocks noGrp="1"/>
          </p:cNvSpPr>
          <p:nvPr>
            <p:ph idx="1"/>
          </p:nvPr>
        </p:nvSpPr>
        <p:spPr>
          <a:xfrm>
            <a:off x="866275" y="1540043"/>
            <a:ext cx="10658068" cy="3873786"/>
          </a:xfrm>
        </p:spPr>
        <p:txBody>
          <a:bodyPr>
            <a:noAutofit/>
          </a:bodyPr>
          <a:lstStyle/>
          <a:p>
            <a:r>
              <a:rPr lang="en-AU" sz="4000" dirty="0" smtClean="0">
                <a:solidFill>
                  <a:schemeClr val="tx1"/>
                </a:solidFill>
              </a:rPr>
              <a:t>Appendicitis = Inflammation</a:t>
            </a:r>
            <a:r>
              <a:rPr lang="en-AU" sz="4000" baseline="0" dirty="0" smtClean="0">
                <a:solidFill>
                  <a:schemeClr val="tx1"/>
                </a:solidFill>
              </a:rPr>
              <a:t> of the appendix</a:t>
            </a:r>
            <a:r>
              <a:rPr lang="en-AU" sz="4000" dirty="0" smtClean="0">
                <a:solidFill>
                  <a:schemeClr val="tx1"/>
                </a:solidFill>
              </a:rPr>
              <a:t>.</a:t>
            </a:r>
          </a:p>
          <a:p>
            <a:r>
              <a:rPr lang="en-AU" sz="4000" dirty="0" smtClean="0">
                <a:solidFill>
                  <a:schemeClr val="tx1"/>
                </a:solidFill>
              </a:rPr>
              <a:t>Mostly young people (age 10-20) but can present at any age</a:t>
            </a:r>
          </a:p>
          <a:p>
            <a:r>
              <a:rPr lang="en-AU" sz="4000" baseline="0" dirty="0" smtClean="0">
                <a:solidFill>
                  <a:schemeClr val="tx1"/>
                </a:solidFill>
              </a:rPr>
              <a:t>M&gt;F</a:t>
            </a:r>
            <a:r>
              <a:rPr lang="en-AU" sz="4000" dirty="0" smtClean="0">
                <a:solidFill>
                  <a:schemeClr val="tx1"/>
                </a:solidFill>
              </a:rPr>
              <a:t> (1.4:1)</a:t>
            </a:r>
            <a:endParaRPr lang="en-AU" sz="4000" baseline="0" dirty="0" smtClean="0">
              <a:solidFill>
                <a:schemeClr val="tx1"/>
              </a:solidFill>
            </a:endParaRPr>
          </a:p>
          <a:p>
            <a:r>
              <a:rPr lang="en-AU" sz="4000" baseline="0" dirty="0" smtClean="0">
                <a:solidFill>
                  <a:schemeClr val="tx1"/>
                </a:solidFill>
              </a:rPr>
              <a:t>Common – 7-9% lifetime</a:t>
            </a:r>
            <a:r>
              <a:rPr lang="en-AU" sz="4000" dirty="0" smtClean="0">
                <a:solidFill>
                  <a:schemeClr val="tx1"/>
                </a:solidFill>
              </a:rPr>
              <a:t> risk</a:t>
            </a:r>
            <a:endParaRPr lang="en-AU" sz="4000" baseline="0" dirty="0" smtClean="0">
              <a:solidFill>
                <a:schemeClr val="tx1"/>
              </a:solidFill>
            </a:endParaRPr>
          </a:p>
        </p:txBody>
      </p:sp>
    </p:spTree>
    <p:extLst>
      <p:ext uri="{BB962C8B-B14F-4D97-AF65-F5344CB8AC3E}">
        <p14:creationId xmlns:p14="http://schemas.microsoft.com/office/powerpoint/2010/main" val="279095786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05543" y="461283"/>
            <a:ext cx="11154229" cy="5851525"/>
          </a:xfrm>
        </p:spPr>
        <p:txBody>
          <a:bodyPr>
            <a:noAutofit/>
          </a:bodyPr>
          <a:lstStyle/>
          <a:p>
            <a:pPr marL="0" indent="0">
              <a:buNone/>
            </a:pPr>
            <a:r>
              <a:rPr lang="en-US" sz="3200" i="1" dirty="0" smtClean="0"/>
              <a:t>Appendix lumen may become obstructed by</a:t>
            </a:r>
            <a:r>
              <a:rPr lang="en-US" sz="3200" dirty="0" smtClean="0"/>
              <a:t>:-</a:t>
            </a:r>
          </a:p>
          <a:p>
            <a:r>
              <a:rPr lang="en-US" sz="3200" dirty="0" smtClean="0"/>
              <a:t>Fecal material-</a:t>
            </a:r>
          </a:p>
          <a:p>
            <a:r>
              <a:rPr lang="en-US" sz="3200" dirty="0" smtClean="0"/>
              <a:t>Foreign body-</a:t>
            </a:r>
          </a:p>
          <a:p>
            <a:r>
              <a:rPr lang="en-US" sz="3200" dirty="0" smtClean="0"/>
              <a:t>Carcinoma of the </a:t>
            </a:r>
            <a:r>
              <a:rPr lang="en-US" sz="3200" dirty="0" err="1" smtClean="0"/>
              <a:t>cecum</a:t>
            </a:r>
            <a:r>
              <a:rPr lang="en-US" sz="3200" dirty="0" smtClean="0"/>
              <a:t>-</a:t>
            </a:r>
          </a:p>
          <a:p>
            <a:r>
              <a:rPr lang="en-US" sz="3200" dirty="0" err="1" smtClean="0"/>
              <a:t>Stenosis</a:t>
            </a:r>
            <a:r>
              <a:rPr lang="en-US" sz="3200" dirty="0" smtClean="0"/>
              <a:t>-</a:t>
            </a:r>
          </a:p>
          <a:p>
            <a:r>
              <a:rPr lang="en-US" sz="3200" dirty="0" smtClean="0"/>
              <a:t>Inflammation-</a:t>
            </a:r>
          </a:p>
          <a:p>
            <a:r>
              <a:rPr lang="en-US" sz="3200" dirty="0" smtClean="0"/>
              <a:t>Kinking of the organ</a:t>
            </a:r>
          </a:p>
          <a:p>
            <a:pPr>
              <a:buNone/>
            </a:pPr>
            <a:r>
              <a:rPr lang="en-US" sz="3200" dirty="0" smtClean="0"/>
              <a:t/>
            </a:r>
            <a:br>
              <a:rPr lang="en-US" sz="3200" dirty="0" smtClean="0"/>
            </a:br>
            <a:endParaRPr lang="en-US" sz="3200" dirty="0"/>
          </a:p>
        </p:txBody>
      </p:sp>
    </p:spTree>
    <p:extLst>
      <p:ext uri="{BB962C8B-B14F-4D97-AF65-F5344CB8AC3E}">
        <p14:creationId xmlns:p14="http://schemas.microsoft.com/office/powerpoint/2010/main" val="23154570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6057" y="481013"/>
            <a:ext cx="10972800" cy="914400"/>
          </a:xfrm>
        </p:spPr>
        <p:txBody>
          <a:bodyPr/>
          <a:lstStyle/>
          <a:p>
            <a:r>
              <a:rPr lang="en-US" b="1" dirty="0" err="1" smtClean="0">
                <a:latin typeface="Cambria" pitchFamily="18" charset="0"/>
              </a:rPr>
              <a:t>Pathophysiology</a:t>
            </a:r>
            <a:endParaRPr lang="en-US" dirty="0" smtClean="0">
              <a:latin typeface="Cambria" pitchFamily="18" charset="0"/>
            </a:endParaRPr>
          </a:p>
        </p:txBody>
      </p:sp>
      <p:sp>
        <p:nvSpPr>
          <p:cNvPr id="5" name="Content Placeholder 4"/>
          <p:cNvSpPr>
            <a:spLocks noGrp="1"/>
          </p:cNvSpPr>
          <p:nvPr>
            <p:ph sz="half" idx="4294967295"/>
          </p:nvPr>
        </p:nvSpPr>
        <p:spPr>
          <a:xfrm>
            <a:off x="566057" y="1395413"/>
            <a:ext cx="11249706" cy="4900612"/>
          </a:xfrm>
        </p:spPr>
        <p:txBody>
          <a:bodyPr>
            <a:noAutofit/>
          </a:bodyPr>
          <a:lstStyle/>
          <a:p>
            <a:pPr>
              <a:buNone/>
            </a:pPr>
            <a:r>
              <a:rPr lang="en-US" sz="3600" dirty="0" smtClean="0"/>
              <a:t>Appendix fills and empties as the cecum. </a:t>
            </a:r>
          </a:p>
          <a:p>
            <a:pPr>
              <a:buNone/>
            </a:pPr>
            <a:r>
              <a:rPr lang="en-US" sz="3600" dirty="0" smtClean="0"/>
              <a:t>If obstruction from any of the above factors occurs, the appendix subsequently becomes filled with mucus and swells, increasing pressures within the lumen and the walls of the appendix, resulting in thrombosis and occlusion of the small vessels, and stasis of lymphatic flow.</a:t>
            </a:r>
          </a:p>
          <a:p>
            <a:endParaRPr lang="en-US" sz="4000" dirty="0"/>
          </a:p>
        </p:txBody>
      </p:sp>
    </p:spTree>
    <p:extLst>
      <p:ext uri="{BB962C8B-B14F-4D97-AF65-F5344CB8AC3E}">
        <p14:creationId xmlns:p14="http://schemas.microsoft.com/office/powerpoint/2010/main" val="42509821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normal and inflamed appendix"/>
          <p:cNvPicPr/>
          <p:nvPr/>
        </p:nvPicPr>
        <p:blipFill>
          <a:blip r:embed="rId2" cstate="print"/>
          <a:srcRect/>
          <a:stretch>
            <a:fillRect/>
          </a:stretch>
        </p:blipFill>
        <p:spPr bwMode="auto">
          <a:xfrm>
            <a:off x="4812632" y="890338"/>
            <a:ext cx="7379369" cy="3946358"/>
          </a:xfrm>
          <a:prstGeom prst="rect">
            <a:avLst/>
          </a:prstGeom>
          <a:noFill/>
          <a:ln w="9525">
            <a:noFill/>
            <a:miter lim="800000"/>
            <a:headEnd/>
            <a:tailEnd/>
          </a:ln>
        </p:spPr>
      </p:pic>
      <p:pic>
        <p:nvPicPr>
          <p:cNvPr id="3" name="Picture 2" descr="Image result for appendix blocked lumen"/>
          <p:cNvPicPr/>
          <p:nvPr/>
        </p:nvPicPr>
        <p:blipFill>
          <a:blip r:embed="rId3" cstate="print"/>
          <a:srcRect/>
          <a:stretch>
            <a:fillRect/>
          </a:stretch>
        </p:blipFill>
        <p:spPr bwMode="auto">
          <a:xfrm>
            <a:off x="336885" y="649705"/>
            <a:ext cx="4403557" cy="3874169"/>
          </a:xfrm>
          <a:prstGeom prst="rect">
            <a:avLst/>
          </a:prstGeom>
          <a:noFill/>
          <a:ln w="9525">
            <a:noFill/>
            <a:miter lim="800000"/>
            <a:headEnd/>
            <a:tailEnd/>
          </a:ln>
        </p:spPr>
      </p:pic>
      <p:sp>
        <p:nvSpPr>
          <p:cNvPr id="4" name="Rectangle 3"/>
          <p:cNvSpPr/>
          <p:nvPr/>
        </p:nvSpPr>
        <p:spPr>
          <a:xfrm>
            <a:off x="409077" y="3368842"/>
            <a:ext cx="1828798" cy="7700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Fecalith</a:t>
            </a:r>
            <a:r>
              <a:rPr lang="en-US" sz="2400" b="1" dirty="0" smtClean="0">
                <a:solidFill>
                  <a:schemeClr val="bg1"/>
                </a:solidFill>
              </a:rPr>
              <a:t> obstructing lumen</a:t>
            </a:r>
            <a:endParaRPr lang="en-US" sz="2400" b="1" dirty="0">
              <a:solidFill>
                <a:schemeClr val="bg1"/>
              </a:solidFill>
            </a:endParaRPr>
          </a:p>
        </p:txBody>
      </p:sp>
      <p:sp>
        <p:nvSpPr>
          <p:cNvPr id="5" name="Rectangle 4"/>
          <p:cNvSpPr/>
          <p:nvPr/>
        </p:nvSpPr>
        <p:spPr>
          <a:xfrm>
            <a:off x="336884" y="4283242"/>
            <a:ext cx="3416969" cy="10828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inflammation</a:t>
            </a:r>
            <a:endParaRPr lang="en-US" sz="3200" b="1" dirty="0">
              <a:solidFill>
                <a:schemeClr val="bg1"/>
              </a:solidFill>
            </a:endParaRPr>
          </a:p>
        </p:txBody>
      </p:sp>
    </p:spTree>
    <p:extLst>
      <p:ext uri="{BB962C8B-B14F-4D97-AF65-F5344CB8AC3E}">
        <p14:creationId xmlns:p14="http://schemas.microsoft.com/office/powerpoint/2010/main" val="320728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029" y="249011"/>
            <a:ext cx="10515600" cy="1325563"/>
          </a:xfrm>
        </p:spPr>
        <p:txBody>
          <a:bodyPr/>
          <a:lstStyle/>
          <a:p>
            <a:r>
              <a:rPr lang="en-AU" dirty="0" smtClean="0"/>
              <a:t>“Typical” Presentation</a:t>
            </a:r>
            <a:endParaRPr lang="en-AU" dirty="0"/>
          </a:p>
        </p:txBody>
      </p:sp>
      <p:sp>
        <p:nvSpPr>
          <p:cNvPr id="3" name="Content Placeholder 2"/>
          <p:cNvSpPr>
            <a:spLocks noGrp="1"/>
          </p:cNvSpPr>
          <p:nvPr>
            <p:ph idx="1"/>
          </p:nvPr>
        </p:nvSpPr>
        <p:spPr/>
        <p:txBody>
          <a:bodyPr>
            <a:normAutofit/>
          </a:bodyPr>
          <a:lstStyle/>
          <a:p>
            <a:r>
              <a:rPr lang="en-AU" sz="4000" dirty="0" smtClean="0">
                <a:solidFill>
                  <a:schemeClr val="tx1"/>
                </a:solidFill>
              </a:rPr>
              <a:t>Dull, </a:t>
            </a:r>
            <a:r>
              <a:rPr lang="en-AU" sz="4000" dirty="0" err="1" smtClean="0">
                <a:solidFill>
                  <a:schemeClr val="tx1"/>
                </a:solidFill>
              </a:rPr>
              <a:t>crampy</a:t>
            </a:r>
            <a:r>
              <a:rPr lang="en-AU" sz="4000" dirty="0">
                <a:solidFill>
                  <a:schemeClr val="tx1"/>
                </a:solidFill>
              </a:rPr>
              <a:t> </a:t>
            </a:r>
            <a:r>
              <a:rPr lang="en-AU" sz="4000" dirty="0" smtClean="0">
                <a:solidFill>
                  <a:schemeClr val="tx1"/>
                </a:solidFill>
              </a:rPr>
              <a:t>central </a:t>
            </a:r>
            <a:r>
              <a:rPr lang="en-AU" sz="4000" dirty="0" err="1" smtClean="0">
                <a:solidFill>
                  <a:schemeClr val="tx1"/>
                </a:solidFill>
              </a:rPr>
              <a:t>abd</a:t>
            </a:r>
            <a:r>
              <a:rPr lang="en-AU" sz="4000" dirty="0" smtClean="0">
                <a:solidFill>
                  <a:schemeClr val="tx1"/>
                </a:solidFill>
              </a:rPr>
              <a:t> pain</a:t>
            </a:r>
          </a:p>
          <a:p>
            <a:r>
              <a:rPr lang="en-AU" sz="4000" dirty="0" smtClean="0">
                <a:solidFill>
                  <a:schemeClr val="tx1"/>
                </a:solidFill>
              </a:rPr>
              <a:t>Malaise/vomiting/anorexia/low grade fevers</a:t>
            </a:r>
          </a:p>
          <a:p>
            <a:r>
              <a:rPr lang="en-AU" sz="4000" dirty="0" smtClean="0">
                <a:solidFill>
                  <a:schemeClr val="tx1"/>
                </a:solidFill>
              </a:rPr>
              <a:t>Pain worsens &amp; localises to RIF with cough/movement tenderness</a:t>
            </a:r>
          </a:p>
          <a:p>
            <a:r>
              <a:rPr lang="en-AU" sz="4000" dirty="0" smtClean="0">
                <a:solidFill>
                  <a:schemeClr val="tx1"/>
                </a:solidFill>
              </a:rPr>
              <a:t>Systemic symptoms</a:t>
            </a:r>
          </a:p>
        </p:txBody>
      </p:sp>
    </p:spTree>
    <p:extLst>
      <p:ext uri="{BB962C8B-B14F-4D97-AF65-F5344CB8AC3E}">
        <p14:creationId xmlns:p14="http://schemas.microsoft.com/office/powerpoint/2010/main" val="143280506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252" y="118255"/>
            <a:ext cx="8229600" cy="916461"/>
          </a:xfrm>
        </p:spPr>
        <p:txBody>
          <a:bodyPr/>
          <a:lstStyle/>
          <a:p>
            <a:r>
              <a:rPr lang="en-AU" dirty="0" smtClean="0"/>
              <a:t>Early Appendicitis</a:t>
            </a:r>
            <a:endParaRPr lang="en-GB" dirty="0"/>
          </a:p>
        </p:txBody>
      </p:sp>
      <p:sp>
        <p:nvSpPr>
          <p:cNvPr id="3" name="Content Placeholder 2"/>
          <p:cNvSpPr>
            <a:spLocks noGrp="1"/>
          </p:cNvSpPr>
          <p:nvPr>
            <p:ph idx="1"/>
          </p:nvPr>
        </p:nvSpPr>
        <p:spPr>
          <a:xfrm>
            <a:off x="697831" y="1034716"/>
            <a:ext cx="10884569" cy="5320844"/>
          </a:xfrm>
        </p:spPr>
        <p:txBody>
          <a:bodyPr>
            <a:noAutofit/>
          </a:bodyPr>
          <a:lstStyle/>
          <a:p>
            <a:r>
              <a:rPr lang="en-AU" sz="4000" dirty="0" smtClean="0">
                <a:solidFill>
                  <a:schemeClr val="tx1"/>
                </a:solidFill>
              </a:rPr>
              <a:t>Pain:</a:t>
            </a:r>
          </a:p>
          <a:p>
            <a:pPr lvl="1"/>
            <a:r>
              <a:rPr lang="en-AU" sz="4000" dirty="0" smtClean="0">
                <a:solidFill>
                  <a:schemeClr val="tx1"/>
                </a:solidFill>
              </a:rPr>
              <a:t>Location: </a:t>
            </a:r>
            <a:r>
              <a:rPr lang="en-AU" sz="4000" dirty="0" err="1" smtClean="0">
                <a:solidFill>
                  <a:schemeClr val="tx1"/>
                </a:solidFill>
              </a:rPr>
              <a:t>Periumbilical</a:t>
            </a:r>
            <a:r>
              <a:rPr lang="en-AU" sz="4000" dirty="0" smtClean="0">
                <a:solidFill>
                  <a:schemeClr val="tx1"/>
                </a:solidFill>
              </a:rPr>
              <a:t> </a:t>
            </a:r>
          </a:p>
          <a:p>
            <a:pPr lvl="1"/>
            <a:r>
              <a:rPr lang="en-AU" sz="4000" dirty="0" smtClean="0">
                <a:solidFill>
                  <a:schemeClr val="tx1"/>
                </a:solidFill>
              </a:rPr>
              <a:t>Character: Dull</a:t>
            </a:r>
          </a:p>
          <a:p>
            <a:pPr lvl="1"/>
            <a:r>
              <a:rPr lang="en-AU" sz="4000" dirty="0" smtClean="0">
                <a:solidFill>
                  <a:schemeClr val="tx1"/>
                </a:solidFill>
              </a:rPr>
              <a:t>Over time: Colicky</a:t>
            </a:r>
          </a:p>
          <a:p>
            <a:pPr lvl="1"/>
            <a:r>
              <a:rPr lang="en-AU" sz="4000" dirty="0" smtClean="0">
                <a:solidFill>
                  <a:schemeClr val="tx1"/>
                </a:solidFill>
              </a:rPr>
              <a:t>Associated symptoms:</a:t>
            </a:r>
          </a:p>
          <a:p>
            <a:pPr lvl="2"/>
            <a:r>
              <a:rPr lang="en-AU" sz="4000" dirty="0" smtClean="0">
                <a:solidFill>
                  <a:schemeClr val="tx1"/>
                </a:solidFill>
              </a:rPr>
              <a:t>Vomiting</a:t>
            </a:r>
          </a:p>
          <a:p>
            <a:pPr lvl="2"/>
            <a:r>
              <a:rPr lang="en-AU" sz="4000" dirty="0" smtClean="0">
                <a:solidFill>
                  <a:schemeClr val="tx1"/>
                </a:solidFill>
              </a:rPr>
              <a:t>Anorexia</a:t>
            </a:r>
          </a:p>
          <a:p>
            <a:pPr lvl="1"/>
            <a:endParaRPr lang="en-GB" sz="4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667" y="620696"/>
            <a:ext cx="2700828" cy="24482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1115" y="3429000"/>
            <a:ext cx="2568252" cy="3429001"/>
          </a:xfrm>
          <a:prstGeom prst="rect">
            <a:avLst/>
          </a:prstGeom>
        </p:spPr>
      </p:pic>
      <p:cxnSp>
        <p:nvCxnSpPr>
          <p:cNvPr id="7" name="Straight Arrow Connector 6"/>
          <p:cNvCxnSpPr/>
          <p:nvPr/>
        </p:nvCxnSpPr>
        <p:spPr>
          <a:xfrm flipV="1">
            <a:off x="8328250" y="1347537"/>
            <a:ext cx="1369204" cy="6523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8" name="TextBox 7"/>
          <p:cNvSpPr txBox="1"/>
          <p:nvPr/>
        </p:nvSpPr>
        <p:spPr>
          <a:xfrm>
            <a:off x="6208295" y="1299412"/>
            <a:ext cx="2310062" cy="605935"/>
          </a:xfrm>
          <a:prstGeom prst="rect">
            <a:avLst/>
          </a:prstGeom>
          <a:noFill/>
        </p:spPr>
        <p:txBody>
          <a:bodyPr wrap="square" rtlCol="0">
            <a:spAutoFit/>
          </a:bodyPr>
          <a:lstStyle/>
          <a:p>
            <a:r>
              <a:rPr lang="en-AU" sz="3200" dirty="0">
                <a:solidFill>
                  <a:schemeClr val="accent2">
                    <a:lumMod val="60000"/>
                    <a:lumOff val="40000"/>
                  </a:schemeClr>
                </a:solidFill>
              </a:rPr>
              <a:t>obstruction</a:t>
            </a:r>
            <a:endParaRPr lang="en-GB" sz="3200" dirty="0">
              <a:solidFill>
                <a:schemeClr val="accent2">
                  <a:lumMod val="60000"/>
                  <a:lumOff val="40000"/>
                </a:schemeClr>
              </a:solidFill>
            </a:endParaRPr>
          </a:p>
        </p:txBody>
      </p:sp>
      <p:cxnSp>
        <p:nvCxnSpPr>
          <p:cNvPr id="10" name="Straight Arrow Connector 9"/>
          <p:cNvCxnSpPr/>
          <p:nvPr/>
        </p:nvCxnSpPr>
        <p:spPr>
          <a:xfrm flipV="1">
            <a:off x="9480377" y="5301208"/>
            <a:ext cx="0"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9192345" y="5157192"/>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9624391" y="5013176"/>
            <a:ext cx="2160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9264942" y="4595073"/>
            <a:ext cx="430887" cy="646972"/>
          </a:xfrm>
          <a:prstGeom prst="rect">
            <a:avLst/>
          </a:prstGeom>
          <a:noFill/>
        </p:spPr>
        <p:txBody>
          <a:bodyPr vert="vert270" wrap="none" rtlCol="0">
            <a:spAutoFit/>
          </a:bodyPr>
          <a:lstStyle/>
          <a:p>
            <a:r>
              <a:rPr lang="en-AU" sz="1600"/>
              <a:t>mucus</a:t>
            </a:r>
            <a:endParaRPr lang="en-GB" sz="1600" dirty="0"/>
          </a:p>
        </p:txBody>
      </p:sp>
      <p:sp>
        <p:nvSpPr>
          <p:cNvPr id="18" name="TextBox 17"/>
          <p:cNvSpPr txBox="1"/>
          <p:nvPr/>
        </p:nvSpPr>
        <p:spPr>
          <a:xfrm>
            <a:off x="6569243" y="4355433"/>
            <a:ext cx="2793639" cy="605935"/>
          </a:xfrm>
          <a:prstGeom prst="rect">
            <a:avLst/>
          </a:prstGeom>
          <a:noFill/>
        </p:spPr>
        <p:txBody>
          <a:bodyPr wrap="square" rtlCol="0">
            <a:spAutoFit/>
          </a:bodyPr>
          <a:lstStyle/>
          <a:p>
            <a:r>
              <a:rPr lang="en-AU" sz="3200" dirty="0" smtClean="0">
                <a:solidFill>
                  <a:schemeClr val="accent2">
                    <a:lumMod val="60000"/>
                    <a:lumOff val="40000"/>
                  </a:schemeClr>
                </a:solidFill>
              </a:rPr>
              <a:t>distension</a:t>
            </a:r>
            <a:endParaRPr lang="en-GB" sz="3200" dirty="0">
              <a:solidFill>
                <a:schemeClr val="accent2">
                  <a:lumMod val="60000"/>
                  <a:lumOff val="40000"/>
                </a:schemeClr>
              </a:solidFill>
            </a:endParaRPr>
          </a:p>
        </p:txBody>
      </p:sp>
      <p:cxnSp>
        <p:nvCxnSpPr>
          <p:cNvPr id="19" name="Straight Arrow Connector 18"/>
          <p:cNvCxnSpPr/>
          <p:nvPr/>
        </p:nvCxnSpPr>
        <p:spPr>
          <a:xfrm>
            <a:off x="8470232" y="4812633"/>
            <a:ext cx="1467852" cy="105877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9349765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143"/>
            <a:ext cx="10515600" cy="856343"/>
          </a:xfrm>
        </p:spPr>
        <p:txBody>
          <a:bodyPr>
            <a:normAutofit/>
          </a:bodyPr>
          <a:lstStyle/>
          <a:p>
            <a:r>
              <a:rPr lang="en-AU" dirty="0" smtClean="0"/>
              <a:t>Later Appendicitis</a:t>
            </a:r>
            <a:endParaRPr lang="en-GB" dirty="0"/>
          </a:p>
        </p:txBody>
      </p:sp>
      <p:sp>
        <p:nvSpPr>
          <p:cNvPr id="3" name="Content Placeholder 2"/>
          <p:cNvSpPr>
            <a:spLocks noGrp="1"/>
          </p:cNvSpPr>
          <p:nvPr>
            <p:ph sz="half" idx="1"/>
          </p:nvPr>
        </p:nvSpPr>
        <p:spPr>
          <a:xfrm>
            <a:off x="406399" y="1299411"/>
            <a:ext cx="5838675" cy="4997059"/>
          </a:xfrm>
        </p:spPr>
        <p:txBody>
          <a:bodyPr>
            <a:noAutofit/>
          </a:bodyPr>
          <a:lstStyle/>
          <a:p>
            <a:r>
              <a:rPr lang="en-AU" sz="4000" dirty="0" smtClean="0"/>
              <a:t>Pain:</a:t>
            </a:r>
          </a:p>
          <a:p>
            <a:pPr lvl="1"/>
            <a:r>
              <a:rPr lang="en-AU" sz="3200" dirty="0" smtClean="0">
                <a:solidFill>
                  <a:schemeClr val="tx1"/>
                </a:solidFill>
              </a:rPr>
              <a:t>Location: R. Iliac Fossa</a:t>
            </a:r>
          </a:p>
          <a:p>
            <a:pPr lvl="1"/>
            <a:r>
              <a:rPr lang="en-AU" sz="3200" dirty="0" smtClean="0">
                <a:solidFill>
                  <a:schemeClr val="tx1"/>
                </a:solidFill>
              </a:rPr>
              <a:t>Character: Localised</a:t>
            </a:r>
          </a:p>
          <a:p>
            <a:pPr lvl="1"/>
            <a:r>
              <a:rPr lang="en-AU" sz="3200" dirty="0" smtClean="0">
                <a:solidFill>
                  <a:schemeClr val="tx1"/>
                </a:solidFill>
              </a:rPr>
              <a:t>Over time: Constant</a:t>
            </a:r>
          </a:p>
          <a:p>
            <a:pPr lvl="1"/>
            <a:r>
              <a:rPr lang="en-AU" sz="3200" dirty="0" smtClean="0">
                <a:solidFill>
                  <a:schemeClr val="tx1"/>
                </a:solidFill>
              </a:rPr>
              <a:t>Aggravating: going over bumps, coughing, walking</a:t>
            </a:r>
          </a:p>
          <a:p>
            <a:pPr lvl="1"/>
            <a:r>
              <a:rPr lang="en-AU" sz="3200" dirty="0" smtClean="0">
                <a:solidFill>
                  <a:schemeClr val="tx1"/>
                </a:solidFill>
              </a:rPr>
              <a:t>Relieving: hip flexion, staying still</a:t>
            </a:r>
          </a:p>
        </p:txBody>
      </p:sp>
      <p:sp>
        <p:nvSpPr>
          <p:cNvPr id="11" name="Content Placeholder 10"/>
          <p:cNvSpPr>
            <a:spLocks noGrp="1"/>
          </p:cNvSpPr>
          <p:nvPr>
            <p:ph sz="half" idx="2"/>
          </p:nvPr>
        </p:nvSpPr>
        <p:spPr>
          <a:xfrm>
            <a:off x="6386286" y="1106906"/>
            <a:ext cx="5631543" cy="5189565"/>
          </a:xfrm>
        </p:spPr>
        <p:txBody>
          <a:bodyPr>
            <a:noAutofit/>
          </a:bodyPr>
          <a:lstStyle/>
          <a:p>
            <a:r>
              <a:rPr lang="en-AU" sz="4000" dirty="0" smtClean="0"/>
              <a:t>Exam findings:</a:t>
            </a:r>
          </a:p>
          <a:p>
            <a:pPr lvl="1"/>
            <a:r>
              <a:rPr lang="en-AU" sz="3200" dirty="0" smtClean="0"/>
              <a:t>“</a:t>
            </a:r>
            <a:r>
              <a:rPr lang="en-AU" sz="3200" dirty="0" err="1" smtClean="0"/>
              <a:t>peritonism</a:t>
            </a:r>
            <a:r>
              <a:rPr lang="en-AU" sz="3200" dirty="0" smtClean="0"/>
              <a:t>”</a:t>
            </a:r>
          </a:p>
          <a:p>
            <a:pPr lvl="2"/>
            <a:r>
              <a:rPr lang="en-AU" sz="3200" dirty="0" smtClean="0"/>
              <a:t>Guarding</a:t>
            </a:r>
          </a:p>
          <a:p>
            <a:pPr lvl="2"/>
            <a:r>
              <a:rPr lang="en-AU" sz="3200" dirty="0" smtClean="0"/>
              <a:t>rebound tenderness</a:t>
            </a:r>
          </a:p>
          <a:p>
            <a:pPr lvl="2"/>
            <a:r>
              <a:rPr lang="en-AU" sz="3200" dirty="0" smtClean="0"/>
              <a:t>percussion tenderness</a:t>
            </a:r>
          </a:p>
          <a:p>
            <a:pPr lvl="1"/>
            <a:r>
              <a:rPr lang="en-AU" sz="3200" dirty="0" err="1" smtClean="0"/>
              <a:t>Rovsing</a:t>
            </a:r>
            <a:r>
              <a:rPr lang="en-AU" sz="3200" dirty="0" smtClean="0"/>
              <a:t>, </a:t>
            </a:r>
            <a:r>
              <a:rPr lang="en-AU" sz="3200" dirty="0" err="1" smtClean="0"/>
              <a:t>Psoas</a:t>
            </a:r>
            <a:r>
              <a:rPr lang="en-AU" sz="3200" dirty="0" smtClean="0"/>
              <a:t>, other signs</a:t>
            </a:r>
          </a:p>
        </p:txBody>
      </p:sp>
      <p:cxnSp>
        <p:nvCxnSpPr>
          <p:cNvPr id="9" name="Straight Connector 8"/>
          <p:cNvCxnSpPr/>
          <p:nvPr/>
        </p:nvCxnSpPr>
        <p:spPr>
          <a:xfrm flipH="1" flipV="1">
            <a:off x="8699404" y="2708920"/>
            <a:ext cx="864096" cy="14401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77833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474" y="748149"/>
            <a:ext cx="8111474" cy="5293757"/>
          </a:xfrm>
          <a:prstGeom prst="rect">
            <a:avLst/>
          </a:prstGeom>
        </p:spPr>
        <p:txBody>
          <a:bodyPr wrap="square">
            <a:spAutoFit/>
          </a:bodyPr>
          <a:lstStyle/>
          <a:p>
            <a:r>
              <a:rPr lang="en-US" sz="4000" b="1" u="sng" dirty="0">
                <a:latin typeface="+mj-lt"/>
              </a:rPr>
              <a:t>Complications</a:t>
            </a:r>
            <a:r>
              <a:rPr lang="en-US" sz="6600" b="1" dirty="0">
                <a:solidFill>
                  <a:schemeClr val="bg1"/>
                </a:solidFill>
                <a:latin typeface="+mj-lt"/>
              </a:rPr>
              <a:t>:</a:t>
            </a:r>
            <a:endParaRPr lang="en-US" sz="4000" b="1" dirty="0" smtClean="0">
              <a:latin typeface="+mj-lt"/>
            </a:endParaRPr>
          </a:p>
          <a:p>
            <a:pPr marL="571500" indent="-571500">
              <a:buFont typeface="Arial" panose="020B0604020202020204" pitchFamily="34" charset="0"/>
              <a:buChar char="•"/>
            </a:pPr>
            <a:r>
              <a:rPr lang="en-US" sz="4000" dirty="0" smtClean="0">
                <a:latin typeface="+mj-lt"/>
              </a:rPr>
              <a:t>Perforation, </a:t>
            </a:r>
          </a:p>
          <a:p>
            <a:pPr marL="571500" indent="-571500">
              <a:buFont typeface="Arial" panose="020B0604020202020204" pitchFamily="34" charset="0"/>
              <a:buChar char="•"/>
            </a:pPr>
            <a:r>
              <a:rPr lang="en-US" sz="4000" dirty="0" smtClean="0">
                <a:latin typeface="+mj-lt"/>
              </a:rPr>
              <a:t>Peritonitis, </a:t>
            </a:r>
          </a:p>
          <a:p>
            <a:pPr marL="571500" indent="-571500">
              <a:buFont typeface="Arial" panose="020B0604020202020204" pitchFamily="34" charset="0"/>
              <a:buChar char="•"/>
            </a:pPr>
            <a:r>
              <a:rPr lang="en-US" sz="4000" dirty="0" smtClean="0">
                <a:latin typeface="+mj-lt"/>
              </a:rPr>
              <a:t>Abscess</a:t>
            </a:r>
          </a:p>
          <a:p>
            <a:pPr marL="571500" indent="-571500">
              <a:buFont typeface="Arial" panose="020B0604020202020204" pitchFamily="34" charset="0"/>
              <a:buChar char="•"/>
            </a:pPr>
            <a:r>
              <a:rPr lang="en-US" sz="4000" dirty="0" smtClean="0">
                <a:latin typeface="+mj-lt"/>
              </a:rPr>
              <a:t>Toxic </a:t>
            </a:r>
            <a:r>
              <a:rPr lang="en-US" sz="4000" dirty="0" err="1" smtClean="0">
                <a:latin typeface="+mj-lt"/>
              </a:rPr>
              <a:t>megacolon</a:t>
            </a:r>
            <a:endParaRPr lang="en-US" sz="4000" dirty="0" smtClean="0">
              <a:latin typeface="+mj-lt"/>
            </a:endParaRPr>
          </a:p>
          <a:p>
            <a:pPr marL="571500" indent="-571500">
              <a:buFont typeface="Arial" panose="020B0604020202020204" pitchFamily="34" charset="0"/>
              <a:buChar char="•"/>
            </a:pPr>
            <a:r>
              <a:rPr lang="en-US" sz="4000" dirty="0" smtClean="0">
                <a:latin typeface="+mj-lt"/>
              </a:rPr>
              <a:t>Venous thrombosis</a:t>
            </a:r>
          </a:p>
          <a:p>
            <a:pPr marL="571500" indent="-571500">
              <a:buFont typeface="Arial" panose="020B0604020202020204" pitchFamily="34" charset="0"/>
              <a:buChar char="•"/>
            </a:pPr>
            <a:r>
              <a:rPr lang="en-US" sz="4000" dirty="0" smtClean="0">
                <a:latin typeface="+mj-lt"/>
                <a:cs typeface="Times New Roman" panose="02020603050405020304" pitchFamily="18" charset="0"/>
              </a:rPr>
              <a:t>Carcinoma</a:t>
            </a:r>
          </a:p>
          <a:p>
            <a:endParaRPr lang="en-US" sz="3200" dirty="0"/>
          </a:p>
        </p:txBody>
      </p:sp>
    </p:spTree>
    <p:extLst>
      <p:ext uri="{BB962C8B-B14F-4D97-AF65-F5344CB8AC3E}">
        <p14:creationId xmlns:p14="http://schemas.microsoft.com/office/powerpoint/2010/main" val="46237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318" y="130628"/>
            <a:ext cx="7024745" cy="899886"/>
          </a:xfrm>
        </p:spPr>
        <p:txBody>
          <a:bodyPr/>
          <a:lstStyle/>
          <a:p>
            <a:r>
              <a:rPr lang="en-AU" dirty="0" smtClean="0"/>
              <a:t>Late Appendicitis</a:t>
            </a:r>
            <a:endParaRPr lang="en-GB" dirty="0"/>
          </a:p>
        </p:txBody>
      </p:sp>
      <p:sp>
        <p:nvSpPr>
          <p:cNvPr id="3" name="Content Placeholder 2"/>
          <p:cNvSpPr>
            <a:spLocks noGrp="1"/>
          </p:cNvSpPr>
          <p:nvPr>
            <p:ph idx="1"/>
          </p:nvPr>
        </p:nvSpPr>
        <p:spPr>
          <a:xfrm>
            <a:off x="505326" y="1030514"/>
            <a:ext cx="11686674" cy="5591626"/>
          </a:xfrm>
        </p:spPr>
        <p:txBody>
          <a:bodyPr>
            <a:noAutofit/>
          </a:bodyPr>
          <a:lstStyle/>
          <a:p>
            <a:r>
              <a:rPr lang="en-AU" sz="2800" dirty="0" smtClean="0">
                <a:solidFill>
                  <a:schemeClr val="tx1"/>
                </a:solidFill>
              </a:rPr>
              <a:t>Pain:</a:t>
            </a:r>
          </a:p>
          <a:p>
            <a:pPr lvl="1"/>
            <a:r>
              <a:rPr lang="en-AU" sz="2800" dirty="0" smtClean="0">
                <a:solidFill>
                  <a:schemeClr val="tx1"/>
                </a:solidFill>
              </a:rPr>
              <a:t>Location: lower abdominal/generalised</a:t>
            </a:r>
          </a:p>
          <a:p>
            <a:pPr lvl="1"/>
            <a:r>
              <a:rPr lang="en-AU" sz="2800" dirty="0" smtClean="0">
                <a:solidFill>
                  <a:schemeClr val="tx1"/>
                </a:solidFill>
              </a:rPr>
              <a:t>Character: diffuse, severe</a:t>
            </a:r>
          </a:p>
          <a:p>
            <a:pPr lvl="1"/>
            <a:r>
              <a:rPr lang="en-AU" sz="2800" dirty="0" smtClean="0">
                <a:solidFill>
                  <a:schemeClr val="tx1"/>
                </a:solidFill>
              </a:rPr>
              <a:t>Over time: constant</a:t>
            </a:r>
          </a:p>
          <a:p>
            <a:pPr lvl="1"/>
            <a:r>
              <a:rPr lang="en-AU" sz="2800" dirty="0" smtClean="0">
                <a:solidFill>
                  <a:schemeClr val="tx1"/>
                </a:solidFill>
              </a:rPr>
              <a:t>Aggravating: movement, coughing, palpation, rebound</a:t>
            </a:r>
          </a:p>
          <a:p>
            <a:pPr lvl="1"/>
            <a:r>
              <a:rPr lang="en-AU" sz="2800" dirty="0" smtClean="0">
                <a:solidFill>
                  <a:schemeClr val="tx1"/>
                </a:solidFill>
              </a:rPr>
              <a:t>Associated: Fever</a:t>
            </a:r>
          </a:p>
          <a:p>
            <a:r>
              <a:rPr lang="en-AU" sz="2800" dirty="0" smtClean="0">
                <a:solidFill>
                  <a:schemeClr val="tx1"/>
                </a:solidFill>
              </a:rPr>
              <a:t>Exam findings:</a:t>
            </a:r>
          </a:p>
          <a:p>
            <a:pPr lvl="1"/>
            <a:r>
              <a:rPr lang="en-GB" sz="2800" dirty="0">
                <a:solidFill>
                  <a:schemeClr val="tx1"/>
                </a:solidFill>
              </a:rPr>
              <a:t>Systemic </a:t>
            </a:r>
            <a:r>
              <a:rPr lang="en-GB" sz="2800" dirty="0" smtClean="0">
                <a:solidFill>
                  <a:schemeClr val="tx1"/>
                </a:solidFill>
              </a:rPr>
              <a:t>features- fever, tachycardia, hypotension</a:t>
            </a:r>
          </a:p>
          <a:p>
            <a:pPr lvl="1"/>
            <a:r>
              <a:rPr lang="en-AU" sz="2800" dirty="0" smtClean="0">
                <a:solidFill>
                  <a:schemeClr val="tx1"/>
                </a:solidFill>
              </a:rPr>
              <a:t>Abdominal – severe, generalised “</a:t>
            </a:r>
            <a:r>
              <a:rPr lang="en-AU" sz="2800" dirty="0" err="1" smtClean="0">
                <a:solidFill>
                  <a:schemeClr val="tx1"/>
                </a:solidFill>
              </a:rPr>
              <a:t>peritonism</a:t>
            </a:r>
            <a:r>
              <a:rPr lang="en-AU" sz="2800" dirty="0" smtClean="0">
                <a:solidFill>
                  <a:schemeClr val="tx1"/>
                </a:solidFill>
              </a:rPr>
              <a:t>”</a:t>
            </a:r>
          </a:p>
          <a:p>
            <a:pPr lvl="1"/>
            <a:r>
              <a:rPr lang="en-AU" sz="2800" dirty="0" smtClean="0">
                <a:solidFill>
                  <a:schemeClr val="tx1"/>
                </a:solidFill>
              </a:rPr>
              <a:t>RIF mass (sometimes)</a:t>
            </a:r>
            <a:endParaRPr lang="en-GB" sz="2800" dirty="0" smtClean="0">
              <a:solidFill>
                <a:schemeClr val="tx1"/>
              </a:solidFill>
            </a:endParaRPr>
          </a:p>
        </p:txBody>
      </p:sp>
      <p:cxnSp>
        <p:nvCxnSpPr>
          <p:cNvPr id="8" name="Straight Arrow Connector 7"/>
          <p:cNvCxnSpPr/>
          <p:nvPr/>
        </p:nvCxnSpPr>
        <p:spPr>
          <a:xfrm flipH="1" flipV="1">
            <a:off x="9480385" y="2924945"/>
            <a:ext cx="360041"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flipV="1">
            <a:off x="8400260" y="1844824"/>
            <a:ext cx="720080" cy="21602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94497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179" y="836712"/>
            <a:ext cx="7024745" cy="1143000"/>
          </a:xfrm>
        </p:spPr>
        <p:txBody>
          <a:bodyPr/>
          <a:lstStyle/>
          <a:p>
            <a:r>
              <a:rPr lang="en-AU" dirty="0" smtClean="0"/>
              <a:t>Special Clinical</a:t>
            </a:r>
            <a:r>
              <a:rPr lang="en-AU" baseline="0" dirty="0" smtClean="0"/>
              <a:t> signs</a:t>
            </a:r>
            <a:endParaRPr lang="en-GB" dirty="0"/>
          </a:p>
        </p:txBody>
      </p:sp>
      <p:sp>
        <p:nvSpPr>
          <p:cNvPr id="3" name="Content Placeholder 2"/>
          <p:cNvSpPr>
            <a:spLocks noGrp="1"/>
          </p:cNvSpPr>
          <p:nvPr>
            <p:ph idx="1"/>
          </p:nvPr>
        </p:nvSpPr>
        <p:spPr>
          <a:xfrm>
            <a:off x="760686" y="1979712"/>
            <a:ext cx="7904344" cy="4029608"/>
          </a:xfrm>
        </p:spPr>
        <p:txBody>
          <a:bodyPr>
            <a:noAutofit/>
          </a:bodyPr>
          <a:lstStyle/>
          <a:p>
            <a:r>
              <a:rPr lang="en-AU" sz="3200" dirty="0" smtClean="0">
                <a:solidFill>
                  <a:schemeClr val="tx1"/>
                </a:solidFill>
              </a:rPr>
              <a:t>Abdominal examination</a:t>
            </a:r>
          </a:p>
          <a:p>
            <a:r>
              <a:rPr lang="en-AU" sz="3200" dirty="0" smtClean="0">
                <a:solidFill>
                  <a:schemeClr val="tx1"/>
                </a:solidFill>
              </a:rPr>
              <a:t>Psoas Sign – pain on hip extension</a:t>
            </a:r>
          </a:p>
          <a:p>
            <a:r>
              <a:rPr lang="en-AU" sz="3200" dirty="0" err="1" smtClean="0">
                <a:solidFill>
                  <a:schemeClr val="tx1"/>
                </a:solidFill>
              </a:rPr>
              <a:t>Rovsing</a:t>
            </a:r>
            <a:r>
              <a:rPr lang="en-AU" sz="3200" baseline="0" dirty="0" smtClean="0">
                <a:solidFill>
                  <a:schemeClr val="tx1"/>
                </a:solidFill>
              </a:rPr>
              <a:t> Sign –</a:t>
            </a:r>
            <a:r>
              <a:rPr lang="en-AU" sz="3200" dirty="0" smtClean="0">
                <a:solidFill>
                  <a:schemeClr val="tx1"/>
                </a:solidFill>
              </a:rPr>
              <a:t> R. iliac </a:t>
            </a:r>
            <a:r>
              <a:rPr lang="en-AU" sz="3200" dirty="0" err="1" smtClean="0">
                <a:solidFill>
                  <a:schemeClr val="tx1"/>
                </a:solidFill>
              </a:rPr>
              <a:t>fossa</a:t>
            </a:r>
            <a:r>
              <a:rPr lang="en-AU" sz="3200" dirty="0" smtClean="0">
                <a:solidFill>
                  <a:schemeClr val="tx1"/>
                </a:solidFill>
              </a:rPr>
              <a:t> pain on palpating LIF</a:t>
            </a:r>
          </a:p>
          <a:p>
            <a:r>
              <a:rPr lang="en-AU" sz="3200" dirty="0" smtClean="0">
                <a:solidFill>
                  <a:schemeClr val="tx1"/>
                </a:solidFill>
              </a:rPr>
              <a:t>“The walk” – walk with R hip</a:t>
            </a:r>
            <a:br>
              <a:rPr lang="en-AU" sz="3200" dirty="0" smtClean="0">
                <a:solidFill>
                  <a:schemeClr val="tx1"/>
                </a:solidFill>
              </a:rPr>
            </a:br>
            <a:r>
              <a:rPr lang="en-AU" sz="3200" dirty="0" smtClean="0">
                <a:solidFill>
                  <a:schemeClr val="tx1"/>
                </a:solidFill>
              </a:rPr>
              <a:t>flexed, bent over</a:t>
            </a:r>
          </a:p>
          <a:p>
            <a:r>
              <a:rPr lang="en-AU" sz="3200" dirty="0" smtClean="0">
                <a:solidFill>
                  <a:schemeClr val="tx1"/>
                </a:solidFill>
              </a:rPr>
              <a:t>Pain on coughing/unable to cough</a:t>
            </a:r>
            <a:endParaRPr lang="en-GB" sz="32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9622" y="1515979"/>
            <a:ext cx="319237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688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Complications</a:t>
            </a:r>
            <a:endParaRPr lang="en-GB" dirty="0"/>
          </a:p>
        </p:txBody>
      </p:sp>
      <p:sp>
        <p:nvSpPr>
          <p:cNvPr id="3" name="Content Placeholder 2"/>
          <p:cNvSpPr>
            <a:spLocks noGrp="1"/>
          </p:cNvSpPr>
          <p:nvPr>
            <p:ph idx="1"/>
          </p:nvPr>
        </p:nvSpPr>
        <p:spPr/>
        <p:txBody>
          <a:bodyPr>
            <a:normAutofit/>
          </a:bodyPr>
          <a:lstStyle/>
          <a:p>
            <a:r>
              <a:rPr lang="en-AU" sz="4000" dirty="0" smtClean="0">
                <a:solidFill>
                  <a:schemeClr val="tx1"/>
                </a:solidFill>
              </a:rPr>
              <a:t>Rupture and sepsis</a:t>
            </a:r>
          </a:p>
          <a:p>
            <a:r>
              <a:rPr lang="en-AU" sz="4000" dirty="0" err="1" smtClean="0">
                <a:solidFill>
                  <a:schemeClr val="tx1"/>
                </a:solidFill>
              </a:rPr>
              <a:t>Periappendiceal</a:t>
            </a:r>
            <a:r>
              <a:rPr lang="en-AU" sz="4000" dirty="0" smtClean="0">
                <a:solidFill>
                  <a:schemeClr val="tx1"/>
                </a:solidFill>
              </a:rPr>
              <a:t> Abscess</a:t>
            </a:r>
          </a:p>
        </p:txBody>
      </p:sp>
    </p:spTree>
    <p:extLst>
      <p:ext uri="{BB962C8B-B14F-4D97-AF65-F5344CB8AC3E}">
        <p14:creationId xmlns:p14="http://schemas.microsoft.com/office/powerpoint/2010/main" val="53314319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Clinching the diagnosis</a:t>
            </a:r>
            <a:endParaRPr lang="en-GB" dirty="0"/>
          </a:p>
        </p:txBody>
      </p:sp>
      <p:sp>
        <p:nvSpPr>
          <p:cNvPr id="3" name="Content Placeholder 2"/>
          <p:cNvSpPr>
            <a:spLocks noGrp="1"/>
          </p:cNvSpPr>
          <p:nvPr>
            <p:ph idx="1"/>
          </p:nvPr>
        </p:nvSpPr>
        <p:spPr>
          <a:xfrm>
            <a:off x="745958" y="1443790"/>
            <a:ext cx="11054156" cy="4911771"/>
          </a:xfrm>
        </p:spPr>
        <p:txBody>
          <a:bodyPr>
            <a:normAutofit/>
          </a:bodyPr>
          <a:lstStyle/>
          <a:p>
            <a:r>
              <a:rPr lang="en-AU" sz="4000" dirty="0" smtClean="0">
                <a:solidFill>
                  <a:schemeClr val="tx1"/>
                </a:solidFill>
              </a:rPr>
              <a:t>Appendicitis</a:t>
            </a:r>
            <a:r>
              <a:rPr lang="en-AU" sz="4000" baseline="0" dirty="0" smtClean="0">
                <a:solidFill>
                  <a:schemeClr val="tx1"/>
                </a:solidFill>
              </a:rPr>
              <a:t> is usually a c</a:t>
            </a:r>
            <a:r>
              <a:rPr lang="en-AU" sz="4000" dirty="0" smtClean="0">
                <a:solidFill>
                  <a:schemeClr val="tx1"/>
                </a:solidFill>
              </a:rPr>
              <a:t>linical diagnosis- </a:t>
            </a:r>
            <a:r>
              <a:rPr lang="en-AU" sz="4000" dirty="0" err="1" smtClean="0">
                <a:solidFill>
                  <a:schemeClr val="tx1"/>
                </a:solidFill>
              </a:rPr>
              <a:t>ie</a:t>
            </a:r>
            <a:r>
              <a:rPr lang="en-AU" sz="4000" baseline="0" dirty="0" smtClean="0">
                <a:solidFill>
                  <a:schemeClr val="tx1"/>
                </a:solidFill>
              </a:rPr>
              <a:t> history + examination.</a:t>
            </a:r>
          </a:p>
          <a:p>
            <a:r>
              <a:rPr lang="en-AU" sz="4000" dirty="0" smtClean="0">
                <a:solidFill>
                  <a:schemeClr val="tx1"/>
                </a:solidFill>
              </a:rPr>
              <a:t>However sometimes you’re just not sure! All those ovaries, fallopian tubes, ureters,  atypical presentations…perhaps you could order some tests?</a:t>
            </a:r>
            <a:endParaRPr lang="en-GB" sz="4000" dirty="0">
              <a:solidFill>
                <a:schemeClr val="tx1"/>
              </a:solidFill>
            </a:endParaRPr>
          </a:p>
        </p:txBody>
      </p:sp>
    </p:spTree>
    <p:extLst>
      <p:ext uri="{BB962C8B-B14F-4D97-AF65-F5344CB8AC3E}">
        <p14:creationId xmlns:p14="http://schemas.microsoft.com/office/powerpoint/2010/main" val="47373926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188686"/>
            <a:ext cx="8924705" cy="1014473"/>
          </a:xfrm>
        </p:spPr>
        <p:txBody>
          <a:bodyPr>
            <a:normAutofit/>
          </a:bodyPr>
          <a:lstStyle/>
          <a:p>
            <a:r>
              <a:rPr lang="en-AU" dirty="0" smtClean="0"/>
              <a:t>Pathology/Lab investigations</a:t>
            </a:r>
            <a:endParaRPr lang="en-GB" dirty="0"/>
          </a:p>
        </p:txBody>
      </p:sp>
      <p:sp>
        <p:nvSpPr>
          <p:cNvPr id="3" name="Content Placeholder 2"/>
          <p:cNvSpPr>
            <a:spLocks noGrp="1"/>
          </p:cNvSpPr>
          <p:nvPr>
            <p:ph idx="1"/>
          </p:nvPr>
        </p:nvSpPr>
        <p:spPr>
          <a:xfrm>
            <a:off x="667657" y="1203159"/>
            <a:ext cx="11263086" cy="5375857"/>
          </a:xfrm>
        </p:spPr>
        <p:txBody>
          <a:bodyPr>
            <a:noAutofit/>
          </a:bodyPr>
          <a:lstStyle/>
          <a:p>
            <a:r>
              <a:rPr lang="en-AU" sz="3200" b="1" dirty="0" smtClean="0">
                <a:solidFill>
                  <a:schemeClr val="tx1"/>
                </a:solidFill>
              </a:rPr>
              <a:t>White cell count (WCC) </a:t>
            </a:r>
            <a:r>
              <a:rPr lang="en-AU" sz="3200" dirty="0" smtClean="0">
                <a:solidFill>
                  <a:schemeClr val="tx1"/>
                </a:solidFill>
              </a:rPr>
              <a:t>– usually mildly elevated</a:t>
            </a:r>
            <a:r>
              <a:rPr lang="en-AU" sz="3200" dirty="0" smtClean="0"/>
              <a:t>.</a:t>
            </a:r>
            <a:endParaRPr lang="en-AU" sz="3200" dirty="0" smtClean="0">
              <a:solidFill>
                <a:schemeClr val="tx1"/>
              </a:solidFill>
            </a:endParaRPr>
          </a:p>
          <a:p>
            <a:r>
              <a:rPr lang="en-AU" sz="3200" b="1" dirty="0" smtClean="0">
                <a:solidFill>
                  <a:schemeClr val="tx1"/>
                </a:solidFill>
              </a:rPr>
              <a:t>C. reactive protein (CRP) </a:t>
            </a:r>
            <a:r>
              <a:rPr lang="en-AU" sz="3200" dirty="0" smtClean="0">
                <a:solidFill>
                  <a:schemeClr val="tx1"/>
                </a:solidFill>
              </a:rPr>
              <a:t>– also elevated</a:t>
            </a:r>
          </a:p>
          <a:p>
            <a:r>
              <a:rPr lang="en-AU" sz="3200" dirty="0" smtClean="0">
                <a:solidFill>
                  <a:schemeClr val="tx1"/>
                </a:solidFill>
              </a:rPr>
              <a:t>Urinalysis sometimes positive for blood, </a:t>
            </a:r>
            <a:r>
              <a:rPr lang="en-AU" sz="3200" dirty="0" err="1" smtClean="0">
                <a:solidFill>
                  <a:schemeClr val="tx1"/>
                </a:solidFill>
              </a:rPr>
              <a:t>leuks</a:t>
            </a:r>
            <a:r>
              <a:rPr lang="en-AU" sz="3200" dirty="0" smtClean="0">
                <a:solidFill>
                  <a:schemeClr val="tx1"/>
                </a:solidFill>
              </a:rPr>
              <a:t>; not very helpful in discriminating </a:t>
            </a:r>
            <a:r>
              <a:rPr lang="en-AU" sz="3200" dirty="0" err="1" smtClean="0">
                <a:solidFill>
                  <a:schemeClr val="tx1"/>
                </a:solidFill>
              </a:rPr>
              <a:t>vs</a:t>
            </a:r>
            <a:r>
              <a:rPr lang="en-AU" sz="3200" dirty="0" smtClean="0">
                <a:solidFill>
                  <a:schemeClr val="tx1"/>
                </a:solidFill>
              </a:rPr>
              <a:t> UTI</a:t>
            </a:r>
          </a:p>
          <a:p>
            <a:r>
              <a:rPr lang="en-AU" sz="3200" dirty="0" smtClean="0">
                <a:solidFill>
                  <a:schemeClr val="tx1"/>
                </a:solidFill>
              </a:rPr>
              <a:t>Electrolytes, renal function, haemoglobin, platelets, liver function, coagulation should all be normal unless </a:t>
            </a:r>
            <a:r>
              <a:rPr lang="en-AU" sz="3200" i="1" dirty="0" smtClean="0">
                <a:solidFill>
                  <a:schemeClr val="tx1"/>
                </a:solidFill>
              </a:rPr>
              <a:t>profoundly unwell</a:t>
            </a:r>
            <a:r>
              <a:rPr lang="en-AU" sz="3200" dirty="0" smtClean="0">
                <a:solidFill>
                  <a:schemeClr val="tx1"/>
                </a:solidFill>
              </a:rPr>
              <a:t>- if abnormal </a:t>
            </a:r>
            <a:r>
              <a:rPr lang="en-AU" sz="3200" i="1" dirty="0" smtClean="0">
                <a:solidFill>
                  <a:schemeClr val="tx1"/>
                </a:solidFill>
              </a:rPr>
              <a:t>think of other things</a:t>
            </a:r>
            <a:r>
              <a:rPr lang="en-AU" sz="3200" dirty="0" smtClean="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10245984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07" y="163568"/>
            <a:ext cx="7024745" cy="1143000"/>
          </a:xfrm>
        </p:spPr>
        <p:txBody>
          <a:bodyPr/>
          <a:lstStyle/>
          <a:p>
            <a:r>
              <a:rPr lang="en-AU" dirty="0" smtClean="0">
                <a:solidFill>
                  <a:schemeClr val="tx1"/>
                </a:solidFill>
              </a:rPr>
              <a:t>Imaging</a:t>
            </a:r>
            <a:endParaRPr lang="en-GB" dirty="0">
              <a:solidFill>
                <a:schemeClr val="tx1"/>
              </a:solidFill>
            </a:endParaRPr>
          </a:p>
        </p:txBody>
      </p:sp>
      <p:sp>
        <p:nvSpPr>
          <p:cNvPr id="3" name="Content Placeholder 2"/>
          <p:cNvSpPr>
            <a:spLocks noGrp="1"/>
          </p:cNvSpPr>
          <p:nvPr>
            <p:ph idx="1"/>
          </p:nvPr>
        </p:nvSpPr>
        <p:spPr>
          <a:xfrm>
            <a:off x="624114" y="1010653"/>
            <a:ext cx="11190515" cy="5658707"/>
          </a:xfrm>
        </p:spPr>
        <p:txBody>
          <a:bodyPr>
            <a:noAutofit/>
          </a:bodyPr>
          <a:lstStyle/>
          <a:p>
            <a:r>
              <a:rPr lang="en-AU" sz="4000" dirty="0" smtClean="0">
                <a:solidFill>
                  <a:schemeClr val="tx1"/>
                </a:solidFill>
              </a:rPr>
              <a:t>CT</a:t>
            </a:r>
          </a:p>
          <a:p>
            <a:pPr lvl="1"/>
            <a:r>
              <a:rPr lang="en-AU" sz="3600" dirty="0" smtClean="0">
                <a:solidFill>
                  <a:schemeClr val="tx1"/>
                </a:solidFill>
              </a:rPr>
              <a:t>Good for getting an overview of all the structures </a:t>
            </a:r>
            <a:r>
              <a:rPr lang="en-AU" sz="3600" dirty="0" err="1" smtClean="0">
                <a:solidFill>
                  <a:schemeClr val="tx1"/>
                </a:solidFill>
              </a:rPr>
              <a:t>esp</a:t>
            </a:r>
            <a:r>
              <a:rPr lang="en-AU" sz="3600" dirty="0" smtClean="0">
                <a:solidFill>
                  <a:schemeClr val="tx1"/>
                </a:solidFill>
              </a:rPr>
              <a:t> bowel</a:t>
            </a:r>
          </a:p>
          <a:p>
            <a:pPr lvl="1"/>
            <a:r>
              <a:rPr lang="en-AU" sz="3600" dirty="0" smtClean="0">
                <a:solidFill>
                  <a:schemeClr val="tx1"/>
                </a:solidFill>
              </a:rPr>
              <a:t>Accurate- sensitive and specific &gt;90%</a:t>
            </a:r>
          </a:p>
          <a:p>
            <a:pPr lvl="1"/>
            <a:r>
              <a:rPr lang="en-AU" sz="3600" dirty="0" smtClean="0">
                <a:solidFill>
                  <a:schemeClr val="tx1"/>
                </a:solidFill>
              </a:rPr>
              <a:t>Less good at pelvic anatomy than abdominal anatomy</a:t>
            </a:r>
            <a:endParaRPr lang="en-GB" sz="3600" dirty="0" smtClean="0">
              <a:solidFill>
                <a:schemeClr val="tx1"/>
              </a:solidFill>
            </a:endParaRPr>
          </a:p>
          <a:p>
            <a:pPr lvl="1"/>
            <a:r>
              <a:rPr lang="en-AU" sz="3600" dirty="0" smtClean="0">
                <a:solidFill>
                  <a:schemeClr val="tx1"/>
                </a:solidFill>
              </a:rPr>
              <a:t>Radiation exposure</a:t>
            </a:r>
          </a:p>
          <a:p>
            <a:r>
              <a:rPr lang="en-AU" sz="4000" dirty="0" smtClean="0">
                <a:solidFill>
                  <a:schemeClr val="tx1"/>
                </a:solidFill>
              </a:rPr>
              <a:t>Ultrasound(will rule out other conditions)</a:t>
            </a:r>
          </a:p>
          <a:p>
            <a:pPr marL="457200" lvl="1" indent="0">
              <a:buNone/>
            </a:pPr>
            <a:endParaRPr lang="en-AU" sz="4000" dirty="0" smtClean="0">
              <a:solidFill>
                <a:schemeClr val="tx1"/>
              </a:solidFill>
            </a:endParaRPr>
          </a:p>
        </p:txBody>
      </p:sp>
    </p:spTree>
    <p:extLst>
      <p:ext uri="{BB962C8B-B14F-4D97-AF65-F5344CB8AC3E}">
        <p14:creationId xmlns:p14="http://schemas.microsoft.com/office/powerpoint/2010/main" val="29414615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656"/>
            <a:ext cx="10363200" cy="870857"/>
          </a:xfrm>
        </p:spPr>
        <p:txBody>
          <a:bodyPr/>
          <a:lstStyle/>
          <a:p>
            <a:r>
              <a:rPr lang="en-AU" dirty="0" smtClean="0"/>
              <a:t>Diagnostic Laparoscopy</a:t>
            </a:r>
            <a:endParaRPr lang="en-AU" dirty="0"/>
          </a:p>
        </p:txBody>
      </p:sp>
      <p:sp>
        <p:nvSpPr>
          <p:cNvPr id="3" name="Content Placeholder 2"/>
          <p:cNvSpPr>
            <a:spLocks noGrp="1"/>
          </p:cNvSpPr>
          <p:nvPr>
            <p:ph idx="1"/>
          </p:nvPr>
        </p:nvSpPr>
        <p:spPr>
          <a:xfrm>
            <a:off x="609600" y="1030513"/>
            <a:ext cx="11449097" cy="5341257"/>
          </a:xfrm>
        </p:spPr>
        <p:txBody>
          <a:bodyPr>
            <a:noAutofit/>
          </a:bodyPr>
          <a:lstStyle/>
          <a:p>
            <a:r>
              <a:rPr lang="en-AU" sz="3200" dirty="0" smtClean="0">
                <a:solidFill>
                  <a:schemeClr val="tx1"/>
                </a:solidFill>
              </a:rPr>
              <a:t>Safe</a:t>
            </a:r>
          </a:p>
          <a:p>
            <a:r>
              <a:rPr lang="en-AU" sz="3200" dirty="0" smtClean="0">
                <a:solidFill>
                  <a:schemeClr val="tx1"/>
                </a:solidFill>
              </a:rPr>
              <a:t>Useful for when diagnosis is unclear</a:t>
            </a:r>
          </a:p>
          <a:p>
            <a:r>
              <a:rPr lang="en-AU" sz="3200" dirty="0" err="1" smtClean="0">
                <a:solidFill>
                  <a:schemeClr val="tx1"/>
                </a:solidFill>
              </a:rPr>
              <a:t>Esp</a:t>
            </a:r>
            <a:r>
              <a:rPr lang="en-AU" sz="3200" dirty="0" smtClean="0">
                <a:solidFill>
                  <a:schemeClr val="tx1"/>
                </a:solidFill>
              </a:rPr>
              <a:t> in females w/ suspected </a:t>
            </a:r>
            <a:r>
              <a:rPr lang="en-AU" sz="3200" dirty="0" err="1" smtClean="0">
                <a:solidFill>
                  <a:schemeClr val="tx1"/>
                </a:solidFill>
              </a:rPr>
              <a:t>gynecological</a:t>
            </a:r>
            <a:r>
              <a:rPr lang="en-AU" sz="3200" dirty="0" smtClean="0">
                <a:solidFill>
                  <a:schemeClr val="tx1"/>
                </a:solidFill>
              </a:rPr>
              <a:t> pathology </a:t>
            </a:r>
            <a:r>
              <a:rPr lang="en-AU" sz="3200" dirty="0" err="1" smtClean="0">
                <a:solidFill>
                  <a:schemeClr val="tx1"/>
                </a:solidFill>
              </a:rPr>
              <a:t>e,g</a:t>
            </a:r>
            <a:r>
              <a:rPr lang="en-AU" sz="3200" dirty="0" smtClean="0">
                <a:solidFill>
                  <a:schemeClr val="tx1"/>
                </a:solidFill>
              </a:rPr>
              <a:t> endometriosis/menstruating/ovulating)</a:t>
            </a:r>
          </a:p>
          <a:p>
            <a:pPr>
              <a:buNone/>
            </a:pPr>
            <a:r>
              <a:rPr lang="en-AU" sz="3200" b="1" dirty="0" smtClean="0"/>
              <a:t>Management</a:t>
            </a:r>
          </a:p>
          <a:p>
            <a:pPr marL="514350" indent="-514350">
              <a:buFont typeface="+mj-lt"/>
              <a:buAutoNum type="arabicPeriod"/>
            </a:pPr>
            <a:r>
              <a:rPr lang="en-AU" sz="3200" dirty="0" smtClean="0"/>
              <a:t>Supportive / symptomatic management</a:t>
            </a:r>
          </a:p>
          <a:p>
            <a:pPr marL="297180" lvl="1" indent="0">
              <a:buNone/>
            </a:pPr>
            <a:r>
              <a:rPr lang="en-AU" sz="3200" dirty="0" smtClean="0"/>
              <a:t>Antibiotics/fluids/etc</a:t>
            </a:r>
          </a:p>
          <a:p>
            <a:pPr marL="514350" indent="-514350">
              <a:buFont typeface="+mj-lt"/>
              <a:buAutoNum type="arabicPeriod"/>
            </a:pPr>
            <a:r>
              <a:rPr lang="en-AU" sz="3200" dirty="0" smtClean="0"/>
              <a:t>Treatment of underlying cause</a:t>
            </a:r>
          </a:p>
          <a:p>
            <a:pPr marL="0" indent="0">
              <a:buNone/>
            </a:pPr>
            <a:r>
              <a:rPr lang="en-AU" sz="3200" dirty="0" smtClean="0"/>
              <a:t>3. Appendectomy</a:t>
            </a:r>
            <a:endParaRPr lang="en-GB" sz="3200" dirty="0" smtClean="0"/>
          </a:p>
          <a:p>
            <a:endParaRPr lang="en-AU" sz="4000" dirty="0">
              <a:solidFill>
                <a:schemeClr val="accent1"/>
              </a:solidFill>
            </a:endParaRPr>
          </a:p>
        </p:txBody>
      </p:sp>
    </p:spTree>
    <p:extLst>
      <p:ext uri="{BB962C8B-B14F-4D97-AF65-F5344CB8AC3E}">
        <p14:creationId xmlns:p14="http://schemas.microsoft.com/office/powerpoint/2010/main" val="246177893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30" y="424216"/>
            <a:ext cx="8750414" cy="1143000"/>
          </a:xfrm>
        </p:spPr>
        <p:txBody>
          <a:bodyPr>
            <a:normAutofit/>
          </a:bodyPr>
          <a:lstStyle/>
          <a:p>
            <a:r>
              <a:rPr lang="en-AU" dirty="0" smtClean="0"/>
              <a:t>Septic shock</a:t>
            </a:r>
            <a:endParaRPr lang="en-GB" dirty="0"/>
          </a:p>
        </p:txBody>
      </p:sp>
      <p:sp>
        <p:nvSpPr>
          <p:cNvPr id="3" name="Content Placeholder 2"/>
          <p:cNvSpPr>
            <a:spLocks noGrp="1"/>
          </p:cNvSpPr>
          <p:nvPr>
            <p:ph idx="1"/>
          </p:nvPr>
        </p:nvSpPr>
        <p:spPr>
          <a:xfrm>
            <a:off x="578281" y="1567216"/>
            <a:ext cx="11207319" cy="4354613"/>
          </a:xfrm>
        </p:spPr>
        <p:txBody>
          <a:bodyPr>
            <a:noAutofit/>
          </a:bodyPr>
          <a:lstStyle/>
          <a:p>
            <a:r>
              <a:rPr lang="en-AU" sz="2800" dirty="0" smtClean="0">
                <a:solidFill>
                  <a:schemeClr val="tx1"/>
                </a:solidFill>
              </a:rPr>
              <a:t>Systemic inflammatory response- usual appropriate local responses make no sense when </a:t>
            </a:r>
            <a:r>
              <a:rPr lang="en-AU" sz="2800" dirty="0" smtClean="0"/>
              <a:t>:-</a:t>
            </a:r>
            <a:endParaRPr lang="en-AU" sz="2800" dirty="0" smtClean="0">
              <a:solidFill>
                <a:schemeClr val="tx1"/>
              </a:solidFill>
            </a:endParaRPr>
          </a:p>
          <a:p>
            <a:pPr lvl="1"/>
            <a:r>
              <a:rPr lang="en-AU" sz="2800" dirty="0" smtClean="0">
                <a:solidFill>
                  <a:schemeClr val="tx1"/>
                </a:solidFill>
              </a:rPr>
              <a:t>Generalised vasodilation (flushing), capillary leak- fluid leaves central circulation</a:t>
            </a:r>
          </a:p>
          <a:p>
            <a:pPr lvl="1"/>
            <a:r>
              <a:rPr lang="en-AU" sz="2800" dirty="0" smtClean="0">
                <a:solidFill>
                  <a:schemeClr val="tx1"/>
                </a:solidFill>
              </a:rPr>
              <a:t>Hypotension, tachycardia- organs not perfused properly</a:t>
            </a:r>
          </a:p>
          <a:p>
            <a:pPr lvl="1"/>
            <a:r>
              <a:rPr lang="en-AU" sz="2800" dirty="0" smtClean="0">
                <a:solidFill>
                  <a:schemeClr val="tx1"/>
                </a:solidFill>
              </a:rPr>
              <a:t>Either fever or hypothermia</a:t>
            </a:r>
          </a:p>
          <a:p>
            <a:pPr lvl="1"/>
            <a:r>
              <a:rPr lang="en-AU" sz="2800" dirty="0" smtClean="0">
                <a:solidFill>
                  <a:schemeClr val="tx1"/>
                </a:solidFill>
              </a:rPr>
              <a:t>Other complications like </a:t>
            </a:r>
            <a:r>
              <a:rPr lang="en-AU" sz="2800" dirty="0" err="1" smtClean="0">
                <a:solidFill>
                  <a:schemeClr val="tx1"/>
                </a:solidFill>
              </a:rPr>
              <a:t>coagulopathy</a:t>
            </a:r>
            <a:r>
              <a:rPr lang="en-AU" sz="2800" dirty="0" smtClean="0">
                <a:solidFill>
                  <a:schemeClr val="tx1"/>
                </a:solidFill>
              </a:rPr>
              <a:t>/DIC/</a:t>
            </a:r>
            <a:r>
              <a:rPr lang="en-AU" sz="2800" dirty="0" err="1" smtClean="0">
                <a:solidFill>
                  <a:schemeClr val="tx1"/>
                </a:solidFill>
              </a:rPr>
              <a:t>multiorgan</a:t>
            </a:r>
            <a:r>
              <a:rPr lang="en-AU" sz="2800" dirty="0" smtClean="0">
                <a:solidFill>
                  <a:schemeClr val="tx1"/>
                </a:solidFill>
              </a:rPr>
              <a:t> failure present</a:t>
            </a:r>
          </a:p>
          <a:p>
            <a:pPr lvl="1"/>
            <a:r>
              <a:rPr lang="en-AU" sz="2800" dirty="0" smtClean="0">
                <a:solidFill>
                  <a:schemeClr val="tx1"/>
                </a:solidFill>
              </a:rPr>
              <a:t>ARDS in severe sepsis- hypoxia </a:t>
            </a:r>
            <a:r>
              <a:rPr lang="en-AU" sz="2800" dirty="0" err="1" smtClean="0">
                <a:solidFill>
                  <a:schemeClr val="tx1"/>
                </a:solidFill>
              </a:rPr>
              <a:t>ocuurs</a:t>
            </a:r>
            <a:endParaRPr lang="en-GB" sz="2800" dirty="0">
              <a:solidFill>
                <a:schemeClr val="tx1"/>
              </a:solidFill>
            </a:endParaRPr>
          </a:p>
        </p:txBody>
      </p:sp>
    </p:spTree>
    <p:extLst>
      <p:ext uri="{BB962C8B-B14F-4D97-AF65-F5344CB8AC3E}">
        <p14:creationId xmlns:p14="http://schemas.microsoft.com/office/powerpoint/2010/main" val="38374429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793" y="326453"/>
            <a:ext cx="8754207" cy="812800"/>
          </a:xfrm>
        </p:spPr>
        <p:txBody>
          <a:bodyPr>
            <a:normAutofit/>
          </a:bodyPr>
          <a:lstStyle/>
          <a:p>
            <a:r>
              <a:rPr lang="en-AU" dirty="0" smtClean="0"/>
              <a:t>Treatment of infection, sepsis</a:t>
            </a:r>
            <a:endParaRPr lang="en-GB" dirty="0"/>
          </a:p>
        </p:txBody>
      </p:sp>
      <p:sp>
        <p:nvSpPr>
          <p:cNvPr id="3" name="Content Placeholder 2"/>
          <p:cNvSpPr>
            <a:spLocks noGrp="1"/>
          </p:cNvSpPr>
          <p:nvPr>
            <p:ph idx="1"/>
          </p:nvPr>
        </p:nvSpPr>
        <p:spPr>
          <a:xfrm>
            <a:off x="740229" y="1139253"/>
            <a:ext cx="11074400" cy="5342686"/>
          </a:xfrm>
          <a:noFill/>
        </p:spPr>
        <p:txBody>
          <a:bodyPr>
            <a:noAutofit/>
          </a:bodyPr>
          <a:lstStyle/>
          <a:p>
            <a:r>
              <a:rPr lang="en-AU" sz="3200" b="1" dirty="0" smtClean="0">
                <a:solidFill>
                  <a:schemeClr val="tx1"/>
                </a:solidFill>
              </a:rPr>
              <a:t>Antibiotics-</a:t>
            </a:r>
            <a:r>
              <a:rPr lang="en-AU" sz="3200" dirty="0" smtClean="0">
                <a:solidFill>
                  <a:schemeClr val="tx1"/>
                </a:solidFill>
              </a:rPr>
              <a:t> in appendicitis cover gram </a:t>
            </a:r>
            <a:r>
              <a:rPr lang="en-AU" sz="3200" dirty="0" err="1" smtClean="0">
                <a:solidFill>
                  <a:schemeClr val="tx1"/>
                </a:solidFill>
              </a:rPr>
              <a:t>negs</a:t>
            </a:r>
            <a:r>
              <a:rPr lang="en-AU" sz="3200" dirty="0" smtClean="0">
                <a:solidFill>
                  <a:schemeClr val="tx1"/>
                </a:solidFill>
              </a:rPr>
              <a:t> (gentamicin/ceftriaxone), enterococcus (ampicillin/</a:t>
            </a:r>
            <a:r>
              <a:rPr lang="en-AU" sz="3200" dirty="0" err="1" smtClean="0">
                <a:solidFill>
                  <a:schemeClr val="tx1"/>
                </a:solidFill>
              </a:rPr>
              <a:t>vancomycin</a:t>
            </a:r>
            <a:r>
              <a:rPr lang="en-AU" sz="3200" dirty="0" smtClean="0">
                <a:solidFill>
                  <a:schemeClr val="tx1"/>
                </a:solidFill>
              </a:rPr>
              <a:t>), anaerobes (metronidazole)</a:t>
            </a:r>
          </a:p>
          <a:p>
            <a:r>
              <a:rPr lang="en-AU" sz="3200" b="1" dirty="0" smtClean="0">
                <a:solidFill>
                  <a:schemeClr val="tx1"/>
                </a:solidFill>
              </a:rPr>
              <a:t>Drain pus, remove infected material</a:t>
            </a:r>
          </a:p>
          <a:p>
            <a:r>
              <a:rPr lang="en-AU" sz="3200" b="1" dirty="0" smtClean="0">
                <a:solidFill>
                  <a:schemeClr val="tx1"/>
                </a:solidFill>
              </a:rPr>
              <a:t>Replace fluid</a:t>
            </a:r>
            <a:r>
              <a:rPr lang="en-AU" sz="3200" dirty="0" smtClean="0">
                <a:solidFill>
                  <a:schemeClr val="tx1"/>
                </a:solidFill>
              </a:rPr>
              <a:t> that is lost peripherally – IV cannula, fluid resuscitation</a:t>
            </a:r>
          </a:p>
          <a:p>
            <a:r>
              <a:rPr lang="en-AU" sz="3200" dirty="0" smtClean="0">
                <a:solidFill>
                  <a:schemeClr val="tx1"/>
                </a:solidFill>
              </a:rPr>
              <a:t>Blood tests, imaging, other tests- find source</a:t>
            </a:r>
            <a:endParaRPr lang="en-GB" sz="3200" dirty="0" smtClean="0">
              <a:solidFill>
                <a:schemeClr val="tx1"/>
              </a:solidFill>
            </a:endParaRPr>
          </a:p>
          <a:p>
            <a:r>
              <a:rPr lang="en-AU" sz="3200" dirty="0" smtClean="0">
                <a:solidFill>
                  <a:schemeClr val="tx1"/>
                </a:solidFill>
              </a:rPr>
              <a:t>Correct other organ dysfunction</a:t>
            </a:r>
          </a:p>
          <a:p>
            <a:r>
              <a:rPr lang="en-AU" sz="3200" dirty="0" smtClean="0">
                <a:solidFill>
                  <a:schemeClr val="tx1"/>
                </a:solidFill>
              </a:rPr>
              <a:t>If necessary ICU and advanced life support</a:t>
            </a:r>
          </a:p>
        </p:txBody>
      </p:sp>
    </p:spTree>
    <p:extLst>
      <p:ext uri="{BB962C8B-B14F-4D97-AF65-F5344CB8AC3E}">
        <p14:creationId xmlns:p14="http://schemas.microsoft.com/office/powerpoint/2010/main" val="384075741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517" y="145142"/>
            <a:ext cx="9529007" cy="850613"/>
          </a:xfrm>
        </p:spPr>
        <p:txBody>
          <a:bodyPr>
            <a:normAutofit/>
          </a:bodyPr>
          <a:lstStyle/>
          <a:p>
            <a:r>
              <a:rPr lang="en-AU" dirty="0" smtClean="0"/>
              <a:t>Appendectomy - Laparoscopic</a:t>
            </a:r>
            <a:endParaRPr lang="en-GB" dirty="0"/>
          </a:p>
        </p:txBody>
      </p:sp>
      <p:sp>
        <p:nvSpPr>
          <p:cNvPr id="3" name="Content Placeholder 2"/>
          <p:cNvSpPr>
            <a:spLocks noGrp="1"/>
          </p:cNvSpPr>
          <p:nvPr>
            <p:ph idx="1"/>
          </p:nvPr>
        </p:nvSpPr>
        <p:spPr>
          <a:xfrm>
            <a:off x="577517" y="1320800"/>
            <a:ext cx="8849225" cy="1944914"/>
          </a:xfrm>
        </p:spPr>
        <p:txBody>
          <a:bodyPr>
            <a:normAutofit/>
          </a:bodyPr>
          <a:lstStyle/>
          <a:p>
            <a:r>
              <a:rPr lang="en-AU" sz="2800" dirty="0" smtClean="0">
                <a:solidFill>
                  <a:schemeClr val="tx1"/>
                </a:solidFill>
              </a:rPr>
              <a:t>“Keyhole” surgery</a:t>
            </a:r>
          </a:p>
          <a:p>
            <a:r>
              <a:rPr lang="en-AU" sz="2800" dirty="0" smtClean="0">
                <a:solidFill>
                  <a:schemeClr val="tx1"/>
                </a:solidFill>
              </a:rPr>
              <a:t>Lower complication rate, quicker recovery</a:t>
            </a:r>
          </a:p>
          <a:p>
            <a:r>
              <a:rPr lang="en-AU" sz="2800" dirty="0" smtClean="0">
                <a:solidFill>
                  <a:schemeClr val="tx1"/>
                </a:solidFill>
              </a:rPr>
              <a:t>Sometimes difficulty in mobilisation requiring open procedure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527" y="3489159"/>
            <a:ext cx="4647493" cy="336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9560" y="3152274"/>
            <a:ext cx="4946729" cy="3705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28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2.CROHN’S DISEASE</a:t>
            </a:r>
            <a:endParaRPr lang="en-US" dirty="0"/>
          </a:p>
        </p:txBody>
      </p:sp>
      <p:sp>
        <p:nvSpPr>
          <p:cNvPr id="3" name="Content Placeholder 2"/>
          <p:cNvSpPr>
            <a:spLocks noGrp="1"/>
          </p:cNvSpPr>
          <p:nvPr>
            <p:ph idx="1"/>
          </p:nvPr>
        </p:nvSpPr>
        <p:spPr/>
        <p:txBody>
          <a:bodyPr>
            <a:normAutofit lnSpcReduction="10000"/>
          </a:bodyPr>
          <a:lstStyle/>
          <a:p>
            <a:r>
              <a:rPr lang="en-US" sz="4000" dirty="0" err="1" smtClean="0"/>
              <a:t>Crohn's</a:t>
            </a:r>
            <a:r>
              <a:rPr lang="en-US" sz="4000" dirty="0" smtClean="0"/>
              <a:t> Disease causes inflammation of the bowel. </a:t>
            </a:r>
          </a:p>
          <a:p>
            <a:r>
              <a:rPr lang="en-US" sz="4000" dirty="0" smtClean="0"/>
              <a:t>It most commonly affects the lower small intestine (ileum) and the large intestine (colon), but may involve any part of the digestive tract from the mouth to the anus. </a:t>
            </a:r>
          </a:p>
          <a:p>
            <a:r>
              <a:rPr lang="en-US" sz="4000" dirty="0" smtClean="0"/>
              <a:t>The inflammation extends through the entire thickness of the bowel wall.</a:t>
            </a:r>
            <a:endParaRPr lang="en-US" sz="4000" dirty="0"/>
          </a:p>
        </p:txBody>
      </p:sp>
    </p:spTree>
    <p:extLst>
      <p:ext uri="{BB962C8B-B14F-4D97-AF65-F5344CB8AC3E}">
        <p14:creationId xmlns:p14="http://schemas.microsoft.com/office/powerpoint/2010/main" val="41540564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4" y="116632"/>
            <a:ext cx="7024745" cy="841311"/>
          </a:xfrm>
        </p:spPr>
        <p:txBody>
          <a:bodyPr>
            <a:normAutofit/>
          </a:bodyPr>
          <a:lstStyle/>
          <a:p>
            <a:r>
              <a:rPr lang="en-AU" dirty="0" err="1" smtClean="0"/>
              <a:t>Appendicectomy</a:t>
            </a:r>
            <a:r>
              <a:rPr lang="en-AU" dirty="0" smtClean="0"/>
              <a:t> - Open</a:t>
            </a:r>
            <a:endParaRPr lang="en-GB" dirty="0"/>
          </a:p>
        </p:txBody>
      </p:sp>
      <p:sp>
        <p:nvSpPr>
          <p:cNvPr id="3" name="Content Placeholder 2"/>
          <p:cNvSpPr>
            <a:spLocks noGrp="1"/>
          </p:cNvSpPr>
          <p:nvPr>
            <p:ph idx="1"/>
          </p:nvPr>
        </p:nvSpPr>
        <p:spPr>
          <a:xfrm>
            <a:off x="827314" y="1175657"/>
            <a:ext cx="6531429" cy="5162263"/>
          </a:xfrm>
        </p:spPr>
        <p:txBody>
          <a:bodyPr>
            <a:normAutofit/>
          </a:bodyPr>
          <a:lstStyle/>
          <a:p>
            <a:r>
              <a:rPr lang="en-AU" sz="2800" dirty="0" smtClean="0">
                <a:solidFill>
                  <a:schemeClr val="tx1"/>
                </a:solidFill>
              </a:rPr>
              <a:t>Incision over </a:t>
            </a:r>
            <a:r>
              <a:rPr lang="en-AU" sz="2800" dirty="0" err="1" smtClean="0">
                <a:solidFill>
                  <a:schemeClr val="tx1"/>
                </a:solidFill>
              </a:rPr>
              <a:t>McBurney’s</a:t>
            </a:r>
            <a:r>
              <a:rPr lang="en-AU" sz="2800" dirty="0" smtClean="0">
                <a:solidFill>
                  <a:schemeClr val="tx1"/>
                </a:solidFill>
              </a:rPr>
              <a:t> point or point of maximal tenderness</a:t>
            </a:r>
          </a:p>
          <a:p>
            <a:r>
              <a:rPr lang="en-AU" sz="2800" dirty="0" smtClean="0">
                <a:solidFill>
                  <a:schemeClr val="tx1"/>
                </a:solidFill>
              </a:rPr>
              <a:t>Straightforward, good exposure, technically easier</a:t>
            </a:r>
          </a:p>
          <a:p>
            <a:r>
              <a:rPr lang="en-AU" sz="2800" dirty="0" smtClean="0">
                <a:solidFill>
                  <a:schemeClr val="tx1"/>
                </a:solidFill>
              </a:rPr>
              <a:t>Longer recovery, risk of hernia &amp;</a:t>
            </a:r>
          </a:p>
          <a:p>
            <a:pPr>
              <a:buNone/>
            </a:pPr>
            <a:r>
              <a:rPr lang="en-AU" sz="2800" dirty="0" smtClean="0">
                <a:solidFill>
                  <a:schemeClr val="tx1"/>
                </a:solidFill>
              </a:rPr>
              <a:t> adhesions, can’t see pelvic structures as well</a:t>
            </a:r>
            <a:endParaRPr lang="en-GB" sz="28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943" y="1686722"/>
            <a:ext cx="4475989"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7697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1282890" y="138160"/>
            <a:ext cx="8229600" cy="868362"/>
          </a:xfrm>
        </p:spPr>
        <p:txBody>
          <a:bodyPr>
            <a:normAutofit fontScale="90000"/>
          </a:bodyPr>
          <a:lstStyle/>
          <a:p>
            <a:r>
              <a:rPr lang="en-US" altLang="en-US" b="1" dirty="0" smtClean="0"/>
              <a:t/>
            </a:r>
            <a:br>
              <a:rPr lang="en-US" altLang="en-US" b="1" dirty="0" smtClean="0"/>
            </a:br>
            <a:r>
              <a:rPr lang="en-US" altLang="en-US" b="1" dirty="0" smtClean="0"/>
              <a:t>Anal </a:t>
            </a:r>
            <a:r>
              <a:rPr lang="en-US" altLang="en-US" b="1" dirty="0" smtClean="0"/>
              <a:t>Fissure</a:t>
            </a:r>
            <a:br>
              <a:rPr lang="en-US" altLang="en-US" b="1" dirty="0" smtClean="0"/>
            </a:br>
            <a:endParaRPr lang="en-US" altLang="en-US" dirty="0" smtClean="0"/>
          </a:p>
        </p:txBody>
      </p:sp>
      <p:sp>
        <p:nvSpPr>
          <p:cNvPr id="167939" name="Content Placeholder 2"/>
          <p:cNvSpPr>
            <a:spLocks noGrp="1"/>
          </p:cNvSpPr>
          <p:nvPr>
            <p:ph idx="1"/>
          </p:nvPr>
        </p:nvSpPr>
        <p:spPr>
          <a:xfrm>
            <a:off x="1282890" y="1143000"/>
            <a:ext cx="10263116" cy="4698242"/>
          </a:xfrm>
        </p:spPr>
        <p:txBody>
          <a:bodyPr>
            <a:normAutofit lnSpcReduction="10000"/>
          </a:bodyPr>
          <a:lstStyle/>
          <a:p>
            <a:pPr eaLnBrk="1" hangingPunct="1">
              <a:lnSpc>
                <a:spcPct val="90000"/>
              </a:lnSpc>
            </a:pPr>
            <a:r>
              <a:rPr lang="en-US" altLang="en-US" b="1" dirty="0" smtClean="0"/>
              <a:t>Definition</a:t>
            </a:r>
            <a:r>
              <a:rPr lang="en-US" altLang="en-US" dirty="0" smtClean="0"/>
              <a:t>: tear or ulceration in the lining of anal canal results from constipation, child birth &amp; trauma</a:t>
            </a:r>
          </a:p>
          <a:p>
            <a:pPr eaLnBrk="1" hangingPunct="1">
              <a:lnSpc>
                <a:spcPct val="90000"/>
              </a:lnSpc>
            </a:pPr>
            <a:endParaRPr lang="en-US" altLang="en-US" b="1" dirty="0" smtClean="0"/>
          </a:p>
          <a:p>
            <a:pPr marL="0" indent="0" eaLnBrk="1" hangingPunct="1">
              <a:lnSpc>
                <a:spcPct val="90000"/>
              </a:lnSpc>
              <a:buNone/>
            </a:pPr>
            <a:r>
              <a:rPr lang="en-US" altLang="en-US" b="1" dirty="0" smtClean="0"/>
              <a:t>Clinical Features</a:t>
            </a:r>
          </a:p>
          <a:p>
            <a:pPr eaLnBrk="1" hangingPunct="1">
              <a:lnSpc>
                <a:spcPct val="90000"/>
              </a:lnSpc>
            </a:pPr>
            <a:r>
              <a:rPr lang="en-US" b="1" dirty="0" smtClean="0"/>
              <a:t>Severe </a:t>
            </a:r>
            <a:r>
              <a:rPr lang="en-US" b="1" dirty="0"/>
              <a:t>pain</a:t>
            </a:r>
            <a:r>
              <a:rPr lang="en-US" dirty="0"/>
              <a:t> during a bowel movement, with the pain lasting minutes - hours afterward. </a:t>
            </a:r>
            <a:endParaRPr lang="en-US" sz="4400" dirty="0"/>
          </a:p>
          <a:p>
            <a:pPr lvl="0"/>
            <a:r>
              <a:rPr lang="en-US" dirty="0"/>
              <a:t>The pain leading to a cycle of worsening constipation, harder stools, and more anal pain.</a:t>
            </a:r>
            <a:endParaRPr lang="en-US" sz="4400" dirty="0"/>
          </a:p>
          <a:p>
            <a:pPr lvl="0"/>
            <a:r>
              <a:rPr lang="en-US" b="1" dirty="0"/>
              <a:t>Bright red blood</a:t>
            </a:r>
            <a:r>
              <a:rPr lang="en-US" dirty="0"/>
              <a:t> on the toilet paper or stool but no significant bleeding</a:t>
            </a:r>
            <a:endParaRPr lang="en-US" sz="4400" dirty="0"/>
          </a:p>
          <a:p>
            <a:r>
              <a:rPr lang="en-US" b="1" dirty="0"/>
              <a:t>Mucous anal discharge and pruritus </a:t>
            </a:r>
            <a:r>
              <a:rPr lang="en-US" b="1" dirty="0" err="1"/>
              <a:t>ani</a:t>
            </a:r>
            <a:r>
              <a:rPr lang="en-US" dirty="0"/>
              <a:t> are also </a:t>
            </a:r>
            <a:r>
              <a:rPr lang="en-US" dirty="0" smtClean="0"/>
              <a:t>common</a:t>
            </a:r>
            <a:endParaRPr lang="en-US" altLang="en-US" dirty="0" smtClean="0"/>
          </a:p>
        </p:txBody>
      </p:sp>
    </p:spTree>
    <p:extLst>
      <p:ext uri="{BB962C8B-B14F-4D97-AF65-F5344CB8AC3E}">
        <p14:creationId xmlns:p14="http://schemas.microsoft.com/office/powerpoint/2010/main" val="4018613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History taking</a:t>
            </a:r>
          </a:p>
          <a:p>
            <a:r>
              <a:rPr lang="en-US" dirty="0" smtClean="0"/>
              <a:t>Physical examination</a:t>
            </a:r>
          </a:p>
          <a:p>
            <a:r>
              <a:rPr lang="en-US" dirty="0" smtClean="0"/>
              <a:t>Rectal examination</a:t>
            </a:r>
          </a:p>
          <a:p>
            <a:r>
              <a:rPr lang="en-US" dirty="0" err="1" smtClean="0"/>
              <a:t>Sigmoidoscopy</a:t>
            </a:r>
            <a:endParaRPr lang="en-US" dirty="0" smtClean="0"/>
          </a:p>
          <a:p>
            <a:endParaRPr lang="en-US" dirty="0"/>
          </a:p>
        </p:txBody>
      </p:sp>
    </p:spTree>
    <p:extLst>
      <p:ext uri="{BB962C8B-B14F-4D97-AF65-F5344CB8AC3E}">
        <p14:creationId xmlns:p14="http://schemas.microsoft.com/office/powerpoint/2010/main" val="17800544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Management</a:t>
            </a:r>
            <a:endParaRPr lang="en-US" b="1" dirty="0"/>
          </a:p>
        </p:txBody>
      </p:sp>
      <p:sp>
        <p:nvSpPr>
          <p:cNvPr id="3" name="Content Placeholder 2"/>
          <p:cNvSpPr>
            <a:spLocks noGrp="1"/>
          </p:cNvSpPr>
          <p:nvPr>
            <p:ph idx="1"/>
          </p:nvPr>
        </p:nvSpPr>
        <p:spPr/>
        <p:txBody>
          <a:bodyPr/>
          <a:lstStyle/>
          <a:p>
            <a:r>
              <a:rPr lang="en-US" dirty="0"/>
              <a:t>The goals of treatment are to relieve the constipation and pain  thus to break the cycle of hard bowel movement, associated pain, and worsening constipation and spasm of internal anal sphincter</a:t>
            </a:r>
            <a:r>
              <a:rPr lang="en-US" dirty="0" smtClean="0"/>
              <a:t>.</a:t>
            </a:r>
          </a:p>
          <a:p>
            <a:pPr lvl="0"/>
            <a:r>
              <a:rPr lang="en-US" dirty="0"/>
              <a:t>Initial therapy for an anal fissure is medical in nature, and </a:t>
            </a:r>
            <a:r>
              <a:rPr lang="en-US" b="1" dirty="0"/>
              <a:t>more than 80% of acute anal fissures resolve</a:t>
            </a:r>
            <a:r>
              <a:rPr lang="en-US" dirty="0"/>
              <a:t> without further therapy.</a:t>
            </a:r>
          </a:p>
          <a:p>
            <a:pPr lvl="0"/>
            <a:r>
              <a:rPr lang="en-US" dirty="0"/>
              <a:t>Softer bowel movements are easier and less painful for the patient to pass. </a:t>
            </a:r>
            <a:endParaRPr lang="en-US" dirty="0" smtClean="0"/>
          </a:p>
          <a:p>
            <a:pPr lvl="0"/>
            <a:r>
              <a:rPr lang="en-US" altLang="en-US" dirty="0" smtClean="0"/>
              <a:t>Conservative </a:t>
            </a:r>
            <a:r>
              <a:rPr lang="en-US" altLang="en-US" dirty="0"/>
              <a:t>treatment ( stool softener, </a:t>
            </a:r>
            <a:r>
              <a:rPr lang="en-US" altLang="en-US" dirty="0" err="1"/>
              <a:t>sitz</a:t>
            </a:r>
            <a:r>
              <a:rPr lang="en-US" altLang="en-US" dirty="0"/>
              <a:t> bath, analgesics </a:t>
            </a:r>
            <a:r>
              <a:rPr lang="en-US" altLang="en-US" dirty="0" smtClean="0"/>
              <a:t>)</a:t>
            </a:r>
          </a:p>
          <a:p>
            <a:pPr lvl="0"/>
            <a:r>
              <a:rPr lang="en-US" altLang="en-US" dirty="0" smtClean="0"/>
              <a:t>Anal </a:t>
            </a:r>
            <a:r>
              <a:rPr lang="en-US" altLang="en-US" dirty="0"/>
              <a:t>dilatation &amp; fissure excision </a:t>
            </a:r>
          </a:p>
          <a:p>
            <a:endParaRPr lang="en-US" dirty="0"/>
          </a:p>
          <a:p>
            <a:endParaRPr lang="en-US" dirty="0"/>
          </a:p>
        </p:txBody>
      </p:sp>
    </p:spTree>
    <p:extLst>
      <p:ext uri="{BB962C8B-B14F-4D97-AF65-F5344CB8AC3E}">
        <p14:creationId xmlns:p14="http://schemas.microsoft.com/office/powerpoint/2010/main" val="27428248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1244221" y="315581"/>
            <a:ext cx="8229600" cy="715962"/>
          </a:xfrm>
        </p:spPr>
        <p:txBody>
          <a:bodyPr/>
          <a:lstStyle/>
          <a:p>
            <a:pPr eaLnBrk="1" hangingPunct="1"/>
            <a:r>
              <a:rPr lang="en-US" altLang="en-US" b="1" smtClean="0"/>
              <a:t>Treatment</a:t>
            </a:r>
          </a:p>
        </p:txBody>
      </p:sp>
      <p:sp>
        <p:nvSpPr>
          <p:cNvPr id="168963" name="Content Placeholder 2"/>
          <p:cNvSpPr>
            <a:spLocks noGrp="1"/>
          </p:cNvSpPr>
          <p:nvPr>
            <p:ph idx="1"/>
          </p:nvPr>
        </p:nvSpPr>
        <p:spPr>
          <a:xfrm>
            <a:off x="1244221" y="1318146"/>
            <a:ext cx="9703558" cy="4482152"/>
          </a:xfrm>
        </p:spPr>
        <p:txBody>
          <a:bodyPr/>
          <a:lstStyle/>
          <a:p>
            <a:pPr lvl="1" eaLnBrk="1" hangingPunct="1"/>
            <a:endParaRPr lang="en-US" altLang="en-US" dirty="0" smtClean="0"/>
          </a:p>
          <a:p>
            <a:pPr lvl="1" eaLnBrk="1" hangingPunct="1"/>
            <a:r>
              <a:rPr lang="en-US" altLang="en-US" sz="2800" dirty="0" smtClean="0"/>
              <a:t>Conservative </a:t>
            </a:r>
            <a:r>
              <a:rPr lang="en-US" altLang="en-US" sz="2800" dirty="0" smtClean="0"/>
              <a:t>treatment (</a:t>
            </a:r>
            <a:r>
              <a:rPr lang="en-US" altLang="en-US" sz="2800" dirty="0" err="1" smtClean="0"/>
              <a:t>sitz</a:t>
            </a:r>
            <a:r>
              <a:rPr lang="en-US" altLang="en-US" sz="2800" dirty="0" smtClean="0"/>
              <a:t> bath, laxative, high residual diet, anesthetic ointments &amp; rest)</a:t>
            </a:r>
          </a:p>
          <a:p>
            <a:pPr lvl="1" eaLnBrk="1" hangingPunct="1"/>
            <a:r>
              <a:rPr lang="en-US" altLang="en-US" sz="2800" dirty="0" smtClean="0"/>
              <a:t>Injection of </a:t>
            </a:r>
            <a:r>
              <a:rPr lang="en-US" altLang="en-US" sz="2800" dirty="0" err="1" smtClean="0"/>
              <a:t>sclerosing</a:t>
            </a:r>
            <a:r>
              <a:rPr lang="en-US" altLang="en-US" sz="2800" dirty="0" smtClean="0"/>
              <a:t> solutions</a:t>
            </a:r>
          </a:p>
          <a:p>
            <a:pPr lvl="1" eaLnBrk="1" hangingPunct="1"/>
            <a:r>
              <a:rPr lang="en-US" altLang="en-US" sz="2800" dirty="0" smtClean="0"/>
              <a:t>Rubber band ligation procedure</a:t>
            </a:r>
          </a:p>
          <a:p>
            <a:pPr lvl="1" eaLnBrk="1" hangingPunct="1"/>
            <a:r>
              <a:rPr lang="en-US" altLang="en-US" sz="2800" dirty="0" err="1" smtClean="0"/>
              <a:t>Hemorrhoidectomy</a:t>
            </a:r>
            <a:r>
              <a:rPr lang="en-US" altLang="en-US" sz="2800" dirty="0" smtClean="0"/>
              <a:t>     </a:t>
            </a:r>
          </a:p>
        </p:txBody>
      </p:sp>
    </p:spTree>
    <p:extLst>
      <p:ext uri="{BB962C8B-B14F-4D97-AF65-F5344CB8AC3E}">
        <p14:creationId xmlns:p14="http://schemas.microsoft.com/office/powerpoint/2010/main" val="15885215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003"/>
          </a:xfrm>
        </p:spPr>
        <p:txBody>
          <a:bodyPr>
            <a:normAutofit fontScale="90000"/>
          </a:bodyPr>
          <a:lstStyle/>
          <a:p>
            <a:r>
              <a:rPr lang="en-US" dirty="0" smtClean="0"/>
              <a:t/>
            </a:r>
            <a:br>
              <a:rPr lang="en-US" dirty="0" smtClean="0"/>
            </a:br>
            <a:r>
              <a:rPr lang="en-US" dirty="0" smtClean="0"/>
              <a:t>First-line </a:t>
            </a:r>
            <a:r>
              <a:rPr lang="en-US" dirty="0"/>
              <a:t>medical therapy </a:t>
            </a:r>
            <a:br>
              <a:rPr lang="en-US" dirty="0"/>
            </a:br>
            <a:endParaRPr lang="en-US" dirty="0"/>
          </a:p>
        </p:txBody>
      </p:sp>
      <p:sp>
        <p:nvSpPr>
          <p:cNvPr id="3" name="Content Placeholder 2"/>
          <p:cNvSpPr>
            <a:spLocks noGrp="1"/>
          </p:cNvSpPr>
          <p:nvPr>
            <p:ph idx="1"/>
          </p:nvPr>
        </p:nvSpPr>
        <p:spPr/>
        <p:txBody>
          <a:bodyPr>
            <a:normAutofit lnSpcReduction="10000"/>
          </a:bodyPr>
          <a:lstStyle/>
          <a:p>
            <a:pPr lvl="0"/>
            <a:r>
              <a:rPr lang="en-US" b="1" dirty="0"/>
              <a:t>Diet</a:t>
            </a:r>
            <a:r>
              <a:rPr lang="en-US" dirty="0"/>
              <a:t> modification increase -water and </a:t>
            </a:r>
            <a:r>
              <a:rPr lang="en-US" dirty="0" err="1"/>
              <a:t>fibres</a:t>
            </a:r>
            <a:r>
              <a:rPr lang="en-US" dirty="0"/>
              <a:t>-fruits and vegetables.</a:t>
            </a:r>
          </a:p>
          <a:p>
            <a:pPr lvl="0"/>
            <a:r>
              <a:rPr lang="en-US" b="1" dirty="0"/>
              <a:t>Stool-bulking agents/Stool softeners</a:t>
            </a:r>
            <a:r>
              <a:rPr lang="en-US" dirty="0"/>
              <a:t> -such as fiber supplementation and stool softeners-polyethylene glycol</a:t>
            </a:r>
          </a:p>
          <a:p>
            <a:pPr lvl="0"/>
            <a:r>
              <a:rPr lang="en-US" b="1" dirty="0"/>
              <a:t>Laxatives</a:t>
            </a:r>
            <a:r>
              <a:rPr lang="en-US" dirty="0"/>
              <a:t> are used as needed to maintain regular bowel movements.-Lactulose</a:t>
            </a:r>
          </a:p>
          <a:p>
            <a:pPr lvl="0"/>
            <a:r>
              <a:rPr lang="en-US" b="1" dirty="0"/>
              <a:t>Mineral oil</a:t>
            </a:r>
            <a:r>
              <a:rPr lang="en-US" dirty="0"/>
              <a:t> may be added to facilitate passage of stool without as much stretching or abrasion of the anal not used for long.</a:t>
            </a:r>
          </a:p>
          <a:p>
            <a:pPr lvl="0"/>
            <a:r>
              <a:rPr lang="en-US" b="1" dirty="0" err="1"/>
              <a:t>Sitz</a:t>
            </a:r>
            <a:r>
              <a:rPr lang="en-US" b="1" dirty="0"/>
              <a:t> baths</a:t>
            </a:r>
            <a:r>
              <a:rPr lang="en-US" dirty="0"/>
              <a:t> after bowel movements - symptomatic relief as they relieve  painful internal sphincter muscle spasm.</a:t>
            </a:r>
          </a:p>
          <a:p>
            <a:r>
              <a:rPr lang="en-US" b="1" dirty="0"/>
              <a:t> </a:t>
            </a:r>
            <a:endParaRPr lang="en-US" dirty="0"/>
          </a:p>
          <a:p>
            <a:endParaRPr lang="en-US" dirty="0"/>
          </a:p>
        </p:txBody>
      </p:sp>
    </p:spTree>
    <p:extLst>
      <p:ext uri="{BB962C8B-B14F-4D97-AF65-F5344CB8AC3E}">
        <p14:creationId xmlns:p14="http://schemas.microsoft.com/office/powerpoint/2010/main" val="3950578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6003"/>
          </a:xfrm>
        </p:spPr>
        <p:txBody>
          <a:bodyPr/>
          <a:lstStyle/>
          <a:p>
            <a:r>
              <a:rPr lang="en-US" dirty="0"/>
              <a:t>2</a:t>
            </a:r>
            <a:r>
              <a:rPr lang="en-US" baseline="30000" dirty="0"/>
              <a:t>nd</a:t>
            </a:r>
            <a:r>
              <a:rPr lang="en-US" dirty="0"/>
              <a:t>  medical therapy</a:t>
            </a:r>
            <a:endParaRPr lang="en-US" dirty="0"/>
          </a:p>
        </p:txBody>
      </p:sp>
      <p:sp>
        <p:nvSpPr>
          <p:cNvPr id="3" name="Content Placeholder 2"/>
          <p:cNvSpPr>
            <a:spLocks noGrp="1"/>
          </p:cNvSpPr>
          <p:nvPr>
            <p:ph idx="1"/>
          </p:nvPr>
        </p:nvSpPr>
        <p:spPr/>
        <p:txBody>
          <a:bodyPr/>
          <a:lstStyle/>
          <a:p>
            <a:pPr lvl="0"/>
            <a:r>
              <a:rPr lang="en-US" dirty="0"/>
              <a:t>Topical application of </a:t>
            </a:r>
            <a:r>
              <a:rPr lang="en-US" b="1" dirty="0"/>
              <a:t>0.2% nitroglycerin (NTG) ointment</a:t>
            </a:r>
            <a:r>
              <a:rPr lang="en-US" dirty="0"/>
              <a:t> directly to the internal sphincter.</a:t>
            </a:r>
          </a:p>
          <a:p>
            <a:pPr lvl="0"/>
            <a:r>
              <a:rPr lang="en-US" dirty="0"/>
              <a:t>NTG ointment is thought to </a:t>
            </a:r>
            <a:r>
              <a:rPr lang="en-US" b="1" dirty="0"/>
              <a:t>relax the internal sphincter</a:t>
            </a:r>
            <a:r>
              <a:rPr lang="en-US" dirty="0"/>
              <a:t> and to help relieve some of the pain associated with sphincter spasm; it also is thought to </a:t>
            </a:r>
            <a:r>
              <a:rPr lang="en-US" b="1" dirty="0"/>
              <a:t>increase blood flow</a:t>
            </a:r>
            <a:r>
              <a:rPr lang="en-US" dirty="0"/>
              <a:t> to the anal mucosa. </a:t>
            </a:r>
          </a:p>
          <a:p>
            <a:r>
              <a:rPr lang="en-US" dirty="0"/>
              <a:t>main adverse effects are headache and dizziness; could be used directly before bedtime</a:t>
            </a:r>
            <a:endParaRPr lang="en-US" dirty="0"/>
          </a:p>
        </p:txBody>
      </p:sp>
    </p:spTree>
    <p:extLst>
      <p:ext uri="{BB962C8B-B14F-4D97-AF65-F5344CB8AC3E}">
        <p14:creationId xmlns:p14="http://schemas.microsoft.com/office/powerpoint/2010/main" val="6288851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838200" y="365126"/>
            <a:ext cx="10515600" cy="958708"/>
          </a:xfrm>
        </p:spPr>
        <p:txBody>
          <a:bodyPr/>
          <a:lstStyle/>
          <a:p>
            <a:pPr eaLnBrk="1" hangingPunct="1"/>
            <a:r>
              <a:rPr lang="en-US" altLang="en-US" sz="4000" b="1" dirty="0"/>
              <a:t>Nursing management</a:t>
            </a:r>
            <a:r>
              <a:rPr lang="en-US" altLang="en-US" sz="4000" dirty="0"/>
              <a:t> </a:t>
            </a:r>
          </a:p>
        </p:txBody>
      </p:sp>
      <p:sp>
        <p:nvSpPr>
          <p:cNvPr id="169987" name="Content Placeholder 2"/>
          <p:cNvSpPr>
            <a:spLocks noGrp="1"/>
          </p:cNvSpPr>
          <p:nvPr>
            <p:ph idx="1"/>
          </p:nvPr>
        </p:nvSpPr>
        <p:spPr>
          <a:xfrm>
            <a:off x="838200" y="1478507"/>
            <a:ext cx="9648967" cy="4417326"/>
          </a:xfrm>
        </p:spPr>
        <p:txBody>
          <a:bodyPr/>
          <a:lstStyle/>
          <a:p>
            <a:pPr lvl="1" eaLnBrk="1" hangingPunct="1"/>
            <a:r>
              <a:rPr lang="en-US" altLang="en-US" sz="2800" dirty="0" smtClean="0"/>
              <a:t>Pre-operative: cleansing enema, shaving &amp; cross match, </a:t>
            </a:r>
            <a:r>
              <a:rPr lang="en-US" altLang="en-US" sz="2800" dirty="0" err="1" smtClean="0"/>
              <a:t>Hb</a:t>
            </a:r>
            <a:r>
              <a:rPr lang="en-US" altLang="en-US" sz="2800" dirty="0" smtClean="0"/>
              <a:t> + IV fluids</a:t>
            </a:r>
          </a:p>
          <a:p>
            <a:pPr lvl="1" eaLnBrk="1" hangingPunct="1"/>
            <a:r>
              <a:rPr lang="en-US" altLang="en-US" sz="2800" dirty="0" smtClean="0"/>
              <a:t>Post-operative: analgesia ½ hour before defecation, </a:t>
            </a:r>
            <a:r>
              <a:rPr lang="en-US" altLang="en-US" sz="2800" dirty="0" err="1" smtClean="0"/>
              <a:t>sitz</a:t>
            </a:r>
            <a:r>
              <a:rPr lang="en-US" altLang="en-US" sz="2800" dirty="0" smtClean="0"/>
              <a:t> bath in warm saline &amp; remove the back</a:t>
            </a:r>
          </a:p>
          <a:p>
            <a:pPr lvl="1" eaLnBrk="1" hangingPunct="1"/>
            <a:r>
              <a:rPr lang="en-US" altLang="en-US" sz="2800" dirty="0"/>
              <a:t>Conservative treatment (</a:t>
            </a:r>
            <a:r>
              <a:rPr lang="en-US" altLang="en-US" sz="2800" dirty="0" err="1"/>
              <a:t>sitz</a:t>
            </a:r>
            <a:r>
              <a:rPr lang="en-US" altLang="en-US" sz="2800" dirty="0"/>
              <a:t> bath, laxative, high residual diet, anesthetic ointments &amp; rest)</a:t>
            </a:r>
          </a:p>
          <a:p>
            <a:pPr lvl="1" eaLnBrk="1" hangingPunct="1"/>
            <a:r>
              <a:rPr lang="en-US" altLang="en-US" sz="2800" dirty="0"/>
              <a:t>Injection of </a:t>
            </a:r>
            <a:r>
              <a:rPr lang="en-US" altLang="en-US" sz="2800" dirty="0" err="1"/>
              <a:t>sclerosing</a:t>
            </a:r>
            <a:r>
              <a:rPr lang="en-US" altLang="en-US" sz="2800" dirty="0"/>
              <a:t> solutions</a:t>
            </a:r>
          </a:p>
          <a:p>
            <a:pPr lvl="1" eaLnBrk="1" hangingPunct="1"/>
            <a:r>
              <a:rPr lang="en-US" altLang="en-US" sz="2800" dirty="0"/>
              <a:t>Rubber band ligation procedure</a:t>
            </a:r>
          </a:p>
          <a:p>
            <a:pPr lvl="1" eaLnBrk="1" hangingPunct="1"/>
            <a:r>
              <a:rPr lang="en-US" altLang="en-US" sz="2800" dirty="0" err="1"/>
              <a:t>Hemorrhoidectomy</a:t>
            </a:r>
            <a:r>
              <a:rPr lang="en-US" altLang="en-US" sz="2800" dirty="0"/>
              <a:t>     </a:t>
            </a:r>
          </a:p>
          <a:p>
            <a:endParaRPr lang="en-US" altLang="en-US" dirty="0" smtClean="0"/>
          </a:p>
        </p:txBody>
      </p:sp>
    </p:spTree>
    <p:extLst>
      <p:ext uri="{BB962C8B-B14F-4D97-AF65-F5344CB8AC3E}">
        <p14:creationId xmlns:p14="http://schemas.microsoft.com/office/powerpoint/2010/main" val="37216029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561"/>
          </a:xfrm>
        </p:spPr>
        <p:txBody>
          <a:bodyPr>
            <a:normAutofit/>
          </a:bodyPr>
          <a:lstStyle/>
          <a:p>
            <a:r>
              <a:rPr lang="en-US" sz="3200" b="1" dirty="0"/>
              <a:t>COLOSTOMY</a:t>
            </a:r>
          </a:p>
        </p:txBody>
      </p:sp>
      <p:sp>
        <p:nvSpPr>
          <p:cNvPr id="3" name="Content Placeholder 2"/>
          <p:cNvSpPr>
            <a:spLocks noGrp="1"/>
          </p:cNvSpPr>
          <p:nvPr>
            <p:ph idx="1"/>
          </p:nvPr>
        </p:nvSpPr>
        <p:spPr>
          <a:xfrm>
            <a:off x="838200" y="1422400"/>
            <a:ext cx="11117179" cy="4688114"/>
          </a:xfrm>
        </p:spPr>
        <p:txBody>
          <a:bodyPr>
            <a:noAutofit/>
          </a:bodyPr>
          <a:lstStyle/>
          <a:p>
            <a:pPr>
              <a:buNone/>
            </a:pPr>
            <a:r>
              <a:rPr lang="en-US" sz="4000" dirty="0" smtClean="0"/>
              <a:t>An </a:t>
            </a:r>
            <a:r>
              <a:rPr lang="en-US" sz="4000" dirty="0" smtClean="0">
                <a:solidFill>
                  <a:schemeClr val="tx1"/>
                </a:solidFill>
              </a:rPr>
              <a:t>artificial opening for elimination of faecal matter</a:t>
            </a:r>
          </a:p>
          <a:p>
            <a:pPr>
              <a:buNone/>
            </a:pPr>
            <a:r>
              <a:rPr lang="en-US" sz="4000" b="1" dirty="0" smtClean="0"/>
              <a:t>Indication</a:t>
            </a:r>
            <a:endParaRPr lang="en-US" sz="4000" dirty="0" smtClean="0"/>
          </a:p>
          <a:p>
            <a:pPr>
              <a:buNone/>
            </a:pPr>
            <a:r>
              <a:rPr lang="en-US" sz="4000" dirty="0" smtClean="0">
                <a:solidFill>
                  <a:schemeClr val="tx1"/>
                </a:solidFill>
              </a:rPr>
              <a:t>-</a:t>
            </a:r>
            <a:r>
              <a:rPr lang="en-US" sz="3200" dirty="0" smtClean="0">
                <a:solidFill>
                  <a:schemeClr val="tx1"/>
                </a:solidFill>
              </a:rPr>
              <a:t>Cancer</a:t>
            </a:r>
          </a:p>
          <a:p>
            <a:pPr>
              <a:buNone/>
            </a:pPr>
            <a:r>
              <a:rPr lang="en-US" sz="3200" dirty="0" smtClean="0">
                <a:solidFill>
                  <a:schemeClr val="tx1"/>
                </a:solidFill>
              </a:rPr>
              <a:t>-Perforated </a:t>
            </a:r>
            <a:r>
              <a:rPr lang="en-US" sz="3200" dirty="0" err="1" smtClean="0">
                <a:solidFill>
                  <a:schemeClr val="tx1"/>
                </a:solidFill>
              </a:rPr>
              <a:t>diverticular</a:t>
            </a:r>
            <a:endParaRPr lang="en-US" sz="3200" dirty="0" smtClean="0">
              <a:solidFill>
                <a:schemeClr val="tx1"/>
              </a:solidFill>
            </a:endParaRPr>
          </a:p>
          <a:p>
            <a:pPr>
              <a:buNone/>
            </a:pPr>
            <a:r>
              <a:rPr lang="en-US" sz="3200" dirty="0" smtClean="0">
                <a:solidFill>
                  <a:schemeClr val="tx1"/>
                </a:solidFill>
              </a:rPr>
              <a:t>-Enteric fistula</a:t>
            </a:r>
          </a:p>
          <a:p>
            <a:pPr>
              <a:buNone/>
            </a:pPr>
            <a:r>
              <a:rPr lang="en-US" sz="3200" dirty="0" smtClean="0">
                <a:solidFill>
                  <a:schemeClr val="tx1"/>
                </a:solidFill>
              </a:rPr>
              <a:t>-Intestinal obstruction</a:t>
            </a:r>
          </a:p>
          <a:p>
            <a:pPr>
              <a:buNone/>
            </a:pPr>
            <a:r>
              <a:rPr lang="en-US" sz="3200" dirty="0" smtClean="0">
                <a:solidFill>
                  <a:schemeClr val="tx1"/>
                </a:solidFill>
              </a:rPr>
              <a:t>-Penetrating injuries</a:t>
            </a:r>
            <a:endParaRPr lang="en-US" sz="3200" dirty="0">
              <a:solidFill>
                <a:schemeClr val="tx1"/>
              </a:solidFill>
            </a:endParaRPr>
          </a:p>
        </p:txBody>
      </p:sp>
    </p:spTree>
    <p:extLst>
      <p:ext uri="{BB962C8B-B14F-4D97-AF65-F5344CB8AC3E}">
        <p14:creationId xmlns:p14="http://schemas.microsoft.com/office/powerpoint/2010/main" val="5135914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0628"/>
            <a:ext cx="10363200" cy="769257"/>
          </a:xfrm>
        </p:spPr>
        <p:txBody>
          <a:bodyPr>
            <a:noAutofit/>
          </a:bodyPr>
          <a:lstStyle/>
          <a:p>
            <a:r>
              <a:rPr lang="en-US" dirty="0" smtClean="0">
                <a:solidFill>
                  <a:schemeClr val="tx1"/>
                </a:solidFill>
                <a:latin typeface="Cambria" pitchFamily="18" charset="0"/>
              </a:rPr>
              <a:t/>
            </a:r>
            <a:br>
              <a:rPr lang="en-US" dirty="0" smtClean="0">
                <a:solidFill>
                  <a:schemeClr val="tx1"/>
                </a:solidFill>
                <a:latin typeface="Cambria" pitchFamily="18" charset="0"/>
              </a:rPr>
            </a:br>
            <a:r>
              <a:rPr lang="en-US" dirty="0" smtClean="0">
                <a:solidFill>
                  <a:schemeClr val="tx1"/>
                </a:solidFill>
                <a:latin typeface="Cambria" pitchFamily="18" charset="0"/>
              </a:rPr>
              <a:t/>
            </a:r>
            <a:br>
              <a:rPr lang="en-US" dirty="0" smtClean="0">
                <a:solidFill>
                  <a:schemeClr val="tx1"/>
                </a:solidFill>
                <a:latin typeface="Cambria" pitchFamily="18" charset="0"/>
              </a:rPr>
            </a:br>
            <a:r>
              <a:rPr lang="en-US" dirty="0">
                <a:latin typeface="Cambria" pitchFamily="18" charset="0"/>
              </a:rPr>
              <a:t/>
            </a:r>
            <a:br>
              <a:rPr lang="en-US" dirty="0">
                <a:latin typeface="Cambria" pitchFamily="18" charset="0"/>
              </a:rPr>
            </a:br>
            <a:r>
              <a:rPr lang="en-US" dirty="0" smtClean="0">
                <a:latin typeface="Cambria" pitchFamily="18" charset="0"/>
              </a:rPr>
              <a:t>Types</a:t>
            </a:r>
            <a:r>
              <a:rPr lang="en-US" dirty="0" smtClean="0">
                <a:solidFill>
                  <a:schemeClr val="tx1"/>
                </a:solidFill>
                <a:latin typeface="Cambria" pitchFamily="18" charset="0"/>
              </a:rPr>
              <a:t/>
            </a:r>
            <a:br>
              <a:rPr lang="en-US" dirty="0" smtClean="0">
                <a:solidFill>
                  <a:schemeClr val="tx1"/>
                </a:solidFill>
                <a:latin typeface="Cambria" pitchFamily="18" charset="0"/>
              </a:rPr>
            </a:br>
            <a:r>
              <a:rPr lang="en-US" dirty="0" smtClean="0">
                <a:solidFill>
                  <a:schemeClr val="tx1"/>
                </a:solidFill>
                <a:latin typeface="Cambria" pitchFamily="18" charset="0"/>
              </a:rPr>
              <a:t/>
            </a:r>
            <a:br>
              <a:rPr lang="en-US" dirty="0" smtClean="0">
                <a:solidFill>
                  <a:schemeClr val="tx1"/>
                </a:solidFill>
                <a:latin typeface="Cambria" pitchFamily="18" charset="0"/>
              </a:rPr>
            </a:br>
            <a:r>
              <a:rPr lang="en-US" dirty="0" smtClean="0">
                <a:solidFill>
                  <a:schemeClr val="tx1"/>
                </a:solidFill>
                <a:latin typeface="Cambria" pitchFamily="18" charset="0"/>
              </a:rPr>
              <a:t/>
            </a:r>
            <a:br>
              <a:rPr lang="en-US" dirty="0" smtClean="0">
                <a:solidFill>
                  <a:schemeClr val="tx1"/>
                </a:solidFill>
                <a:latin typeface="Cambria" pitchFamily="18" charset="0"/>
              </a:rPr>
            </a:br>
            <a:endParaRPr lang="en-US" dirty="0">
              <a:solidFill>
                <a:schemeClr val="tx1"/>
              </a:solidFill>
              <a:latin typeface="Cambria" pitchFamily="18" charset="0"/>
            </a:endParaRPr>
          </a:p>
        </p:txBody>
      </p:sp>
      <p:sp>
        <p:nvSpPr>
          <p:cNvPr id="3" name="Content Placeholder 2"/>
          <p:cNvSpPr>
            <a:spLocks noGrp="1"/>
          </p:cNvSpPr>
          <p:nvPr>
            <p:ph idx="1"/>
          </p:nvPr>
        </p:nvSpPr>
        <p:spPr>
          <a:xfrm>
            <a:off x="820058" y="1033190"/>
            <a:ext cx="10805885" cy="5032086"/>
          </a:xfrm>
        </p:spPr>
        <p:txBody>
          <a:bodyPr>
            <a:noAutofit/>
          </a:bodyPr>
          <a:lstStyle/>
          <a:p>
            <a:r>
              <a:rPr lang="en-US" sz="4000" dirty="0" smtClean="0">
                <a:solidFill>
                  <a:schemeClr val="tx1"/>
                </a:solidFill>
                <a:latin typeface="Cambria" pitchFamily="18" charset="0"/>
              </a:rPr>
              <a:t>-</a:t>
            </a:r>
            <a:r>
              <a:rPr lang="en-US" sz="3600" dirty="0" smtClean="0"/>
              <a:t>Ascending </a:t>
            </a:r>
          </a:p>
          <a:p>
            <a:r>
              <a:rPr lang="en-US" sz="3600" dirty="0" smtClean="0"/>
              <a:t>-transverse ( loop and double barrel)</a:t>
            </a:r>
          </a:p>
          <a:p>
            <a:r>
              <a:rPr lang="en-US" sz="3600" dirty="0" smtClean="0"/>
              <a:t>-Descending/ sigmoid</a:t>
            </a:r>
          </a:p>
          <a:p>
            <a:pPr>
              <a:buNone/>
            </a:pPr>
            <a:r>
              <a:rPr lang="en-US" sz="3600" b="1" dirty="0" smtClean="0"/>
              <a:t>Pre op care</a:t>
            </a:r>
            <a:endParaRPr lang="en-US" sz="3600" dirty="0" smtClean="0"/>
          </a:p>
          <a:p>
            <a:r>
              <a:rPr lang="en-US" sz="3600" dirty="0" smtClean="0"/>
              <a:t>-Psychological care and counseling</a:t>
            </a:r>
          </a:p>
          <a:p>
            <a:r>
              <a:rPr lang="en-US" sz="3600" dirty="0" smtClean="0"/>
              <a:t>-Involve the relatives in the care</a:t>
            </a:r>
          </a:p>
          <a:p>
            <a:r>
              <a:rPr lang="en-US" sz="3600" dirty="0" smtClean="0"/>
              <a:t>-Health messages </a:t>
            </a:r>
          </a:p>
          <a:p>
            <a:r>
              <a:rPr lang="en-US" sz="3600" dirty="0" smtClean="0"/>
              <a:t>-allay anxiety</a:t>
            </a:r>
            <a:endParaRPr lang="en-US" sz="3600" dirty="0"/>
          </a:p>
        </p:txBody>
      </p:sp>
    </p:spTree>
    <p:extLst>
      <p:ext uri="{BB962C8B-B14F-4D97-AF65-F5344CB8AC3E}">
        <p14:creationId xmlns:p14="http://schemas.microsoft.com/office/powerpoint/2010/main" val="55191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Pathophysiology</a:t>
            </a:r>
            <a:endParaRPr lang="en-US" dirty="0"/>
          </a:p>
        </p:txBody>
      </p:sp>
      <p:sp>
        <p:nvSpPr>
          <p:cNvPr id="3" name="Content Placeholder 2"/>
          <p:cNvSpPr>
            <a:spLocks noGrp="1"/>
          </p:cNvSpPr>
          <p:nvPr>
            <p:ph idx="1"/>
          </p:nvPr>
        </p:nvSpPr>
        <p:spPr/>
        <p:txBody>
          <a:bodyPr>
            <a:normAutofit/>
          </a:bodyPr>
          <a:lstStyle/>
          <a:p>
            <a:r>
              <a:rPr lang="en-US" sz="4000" dirty="0" smtClean="0"/>
              <a:t>The immune system seems to overreact to substances and bacteria in the intestine. White blood cells invade the intestinal lining and produce inflammatory toxins causing chronic tissue swelling, injury and ulceration. The precise cause of this abnormal immune response is unknown.  </a:t>
            </a:r>
            <a:endParaRPr lang="en-US" sz="4000" dirty="0"/>
          </a:p>
        </p:txBody>
      </p:sp>
    </p:spTree>
    <p:extLst>
      <p:ext uri="{BB962C8B-B14F-4D97-AF65-F5344CB8AC3E}">
        <p14:creationId xmlns:p14="http://schemas.microsoft.com/office/powerpoint/2010/main" val="34950452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TYPES OF COLOSTOMY"/>
          <p:cNvPicPr/>
          <p:nvPr/>
        </p:nvPicPr>
        <p:blipFill>
          <a:blip r:embed="rId2" cstate="print"/>
          <a:srcRect/>
          <a:stretch>
            <a:fillRect/>
          </a:stretch>
        </p:blipFill>
        <p:spPr bwMode="auto">
          <a:xfrm>
            <a:off x="2454443" y="336885"/>
            <a:ext cx="7531769" cy="6521115"/>
          </a:xfrm>
          <a:prstGeom prst="rect">
            <a:avLst/>
          </a:prstGeom>
          <a:noFill/>
          <a:ln w="9525">
            <a:noFill/>
            <a:miter lim="800000"/>
            <a:headEnd/>
            <a:tailEnd/>
          </a:ln>
        </p:spPr>
      </p:pic>
    </p:spTree>
    <p:extLst>
      <p:ext uri="{BB962C8B-B14F-4D97-AF65-F5344CB8AC3E}">
        <p14:creationId xmlns:p14="http://schemas.microsoft.com/office/powerpoint/2010/main" val="26543318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DOUBLE BARREL COLOSTOMY"/>
          <p:cNvPicPr/>
          <p:nvPr/>
        </p:nvPicPr>
        <p:blipFill>
          <a:blip r:embed="rId2" cstate="print"/>
          <a:srcRect/>
          <a:stretch>
            <a:fillRect/>
          </a:stretch>
        </p:blipFill>
        <p:spPr bwMode="auto">
          <a:xfrm>
            <a:off x="368969" y="1232568"/>
            <a:ext cx="5534528" cy="4090737"/>
          </a:xfrm>
          <a:prstGeom prst="rect">
            <a:avLst/>
          </a:prstGeom>
          <a:noFill/>
          <a:ln w="9525">
            <a:noFill/>
            <a:miter lim="800000"/>
            <a:headEnd/>
            <a:tailEnd/>
          </a:ln>
        </p:spPr>
      </p:pic>
      <p:sp>
        <p:nvSpPr>
          <p:cNvPr id="3" name="Rectangle 2"/>
          <p:cNvSpPr/>
          <p:nvPr/>
        </p:nvSpPr>
        <p:spPr>
          <a:xfrm>
            <a:off x="6618514" y="649704"/>
            <a:ext cx="5326743" cy="6001643"/>
          </a:xfrm>
          <a:prstGeom prst="rect">
            <a:avLst/>
          </a:prstGeom>
        </p:spPr>
        <p:txBody>
          <a:bodyPr wrap="square">
            <a:spAutoFit/>
          </a:bodyPr>
          <a:lstStyle/>
          <a:p>
            <a:pPr>
              <a:buFont typeface="Wingdings" pitchFamily="2" charset="2"/>
              <a:buChar char="§"/>
            </a:pPr>
            <a:r>
              <a:rPr lang="en-US" sz="3200" dirty="0" smtClean="0"/>
              <a:t>Both ends of the bowel are brought through the abdomen to the skin surface as two separate sections. </a:t>
            </a:r>
          </a:p>
          <a:p>
            <a:pPr>
              <a:buFont typeface="Wingdings" pitchFamily="2" charset="2"/>
              <a:buChar char="§"/>
            </a:pPr>
            <a:r>
              <a:rPr lang="en-US" sz="3200" dirty="0" smtClean="0"/>
              <a:t>Distal colon is not removed but bypassed. </a:t>
            </a:r>
          </a:p>
          <a:p>
            <a:pPr>
              <a:buFont typeface="Wingdings" pitchFamily="2" charset="2"/>
              <a:buChar char="§"/>
            </a:pPr>
            <a:r>
              <a:rPr lang="en-US" sz="3200" dirty="0" smtClean="0"/>
              <a:t>The proximal stoma, diverts feces to the abdominal wall. </a:t>
            </a:r>
          </a:p>
          <a:p>
            <a:pPr>
              <a:buFont typeface="Wingdings" pitchFamily="2" charset="2"/>
              <a:buChar char="§"/>
            </a:pPr>
            <a:r>
              <a:rPr lang="en-US" sz="3200" dirty="0" smtClean="0"/>
              <a:t>Distal stoma lets out mucus</a:t>
            </a:r>
            <a:endParaRPr lang="en-US" sz="3200" dirty="0"/>
          </a:p>
        </p:txBody>
      </p:sp>
    </p:spTree>
    <p:extLst>
      <p:ext uri="{BB962C8B-B14F-4D97-AF65-F5344CB8AC3E}">
        <p14:creationId xmlns:p14="http://schemas.microsoft.com/office/powerpoint/2010/main" val="14881863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LOSTOMY"/>
          <p:cNvPicPr>
            <a:picLocks noGrp="1"/>
          </p:cNvPicPr>
          <p:nvPr>
            <p:ph idx="4294967295"/>
          </p:nvPr>
        </p:nvPicPr>
        <p:blipFill>
          <a:blip r:embed="rId2" cstate="print"/>
          <a:srcRect/>
          <a:stretch>
            <a:fillRect/>
          </a:stretch>
        </p:blipFill>
        <p:spPr bwMode="auto">
          <a:xfrm>
            <a:off x="0" y="0"/>
            <a:ext cx="7045325" cy="4572000"/>
          </a:xfrm>
          <a:prstGeom prst="rect">
            <a:avLst/>
          </a:prstGeom>
          <a:noFill/>
          <a:ln w="9525">
            <a:noFill/>
            <a:miter lim="800000"/>
            <a:headEnd/>
            <a:tailEnd/>
          </a:ln>
        </p:spPr>
      </p:pic>
      <p:pic>
        <p:nvPicPr>
          <p:cNvPr id="5" name="Picture 4" descr="Image result for COLOSTOMY"/>
          <p:cNvPicPr/>
          <p:nvPr/>
        </p:nvPicPr>
        <p:blipFill>
          <a:blip r:embed="rId3" cstate="print"/>
          <a:srcRect/>
          <a:stretch>
            <a:fillRect/>
          </a:stretch>
        </p:blipFill>
        <p:spPr bwMode="auto">
          <a:xfrm>
            <a:off x="7194884" y="360948"/>
            <a:ext cx="4692316" cy="3922295"/>
          </a:xfrm>
          <a:prstGeom prst="rect">
            <a:avLst/>
          </a:prstGeom>
          <a:noFill/>
          <a:ln w="9525">
            <a:noFill/>
            <a:miter lim="800000"/>
            <a:headEnd/>
            <a:tailEnd/>
          </a:ln>
        </p:spPr>
      </p:pic>
    </p:spTree>
    <p:extLst>
      <p:ext uri="{BB962C8B-B14F-4D97-AF65-F5344CB8AC3E}">
        <p14:creationId xmlns:p14="http://schemas.microsoft.com/office/powerpoint/2010/main" val="18374679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00163" y="769938"/>
            <a:ext cx="10891837" cy="5586412"/>
          </a:xfrm>
        </p:spPr>
        <p:txBody>
          <a:bodyPr>
            <a:noAutofit/>
          </a:bodyPr>
          <a:lstStyle/>
          <a:p>
            <a:r>
              <a:rPr lang="en-US" sz="3600" dirty="0" smtClean="0"/>
              <a:t>Skin preparation </a:t>
            </a:r>
          </a:p>
          <a:p>
            <a:r>
              <a:rPr lang="en-US" sz="3600" dirty="0" smtClean="0"/>
              <a:t>Apply adhesives to ascertain allergies</a:t>
            </a:r>
          </a:p>
          <a:p>
            <a:r>
              <a:rPr lang="en-US" sz="3600" dirty="0" smtClean="0"/>
              <a:t>Correct any fluid electrolyte imbalance</a:t>
            </a:r>
          </a:p>
          <a:p>
            <a:pPr>
              <a:buNone/>
            </a:pPr>
            <a:r>
              <a:rPr lang="en-US" sz="3600" b="1" dirty="0" smtClean="0"/>
              <a:t>Post op care</a:t>
            </a:r>
            <a:endParaRPr lang="en-US" sz="3600" dirty="0" smtClean="0"/>
          </a:p>
          <a:p>
            <a:r>
              <a:rPr lang="en-US" sz="3600" dirty="0" smtClean="0"/>
              <a:t>Observe stoma for color</a:t>
            </a:r>
          </a:p>
          <a:p>
            <a:r>
              <a:rPr lang="en-US" sz="3600" dirty="0" smtClean="0"/>
              <a:t>Observe for drainage and rule out obstruction</a:t>
            </a:r>
          </a:p>
          <a:p>
            <a:r>
              <a:rPr lang="en-US" sz="3600" dirty="0" smtClean="0"/>
              <a:t>Change colostomy bag appropriately</a:t>
            </a:r>
          </a:p>
          <a:p>
            <a:r>
              <a:rPr lang="en-US" sz="3600" dirty="0" smtClean="0"/>
              <a:t>Dress the stoma as directed</a:t>
            </a:r>
            <a:endParaRPr lang="en-US" sz="3600" dirty="0"/>
          </a:p>
        </p:txBody>
      </p:sp>
    </p:spTree>
    <p:extLst>
      <p:ext uri="{BB962C8B-B14F-4D97-AF65-F5344CB8AC3E}">
        <p14:creationId xmlns:p14="http://schemas.microsoft.com/office/powerpoint/2010/main" val="124616881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9767" y="701449"/>
            <a:ext cx="10964862" cy="5538787"/>
          </a:xfrm>
        </p:spPr>
        <p:txBody>
          <a:bodyPr>
            <a:normAutofit/>
          </a:bodyPr>
          <a:lstStyle/>
          <a:p>
            <a:r>
              <a:rPr lang="en-US" sz="3600" dirty="0" smtClean="0"/>
              <a:t>Colostomy irrigation</a:t>
            </a:r>
          </a:p>
          <a:p>
            <a:r>
              <a:rPr lang="en-US" sz="3600" dirty="0" smtClean="0"/>
              <a:t>-Patients education</a:t>
            </a:r>
          </a:p>
          <a:p>
            <a:pPr>
              <a:buNone/>
            </a:pPr>
            <a:r>
              <a:rPr lang="en-US" sz="3600" b="1" dirty="0" smtClean="0"/>
              <a:t>Complications</a:t>
            </a:r>
            <a:endParaRPr lang="en-US" sz="3600" dirty="0" smtClean="0"/>
          </a:p>
          <a:p>
            <a:r>
              <a:rPr lang="en-US" sz="3600" dirty="0" smtClean="0"/>
              <a:t>-Infections</a:t>
            </a:r>
          </a:p>
          <a:p>
            <a:r>
              <a:rPr lang="en-US" sz="3600" dirty="0" smtClean="0"/>
              <a:t>-Bowel </a:t>
            </a:r>
            <a:r>
              <a:rPr lang="en-US" sz="3600" dirty="0" err="1" smtClean="0"/>
              <a:t>prolapse</a:t>
            </a:r>
            <a:endParaRPr lang="en-US" sz="3600" dirty="0" smtClean="0"/>
          </a:p>
          <a:p>
            <a:r>
              <a:rPr lang="en-US" sz="3600" dirty="0" smtClean="0"/>
              <a:t>-Perforation</a:t>
            </a:r>
          </a:p>
          <a:p>
            <a:r>
              <a:rPr lang="en-US" sz="3600" dirty="0" smtClean="0"/>
              <a:t>-Blockage</a:t>
            </a:r>
            <a:endParaRPr lang="en-US" sz="3600" dirty="0"/>
          </a:p>
        </p:txBody>
      </p:sp>
    </p:spTree>
    <p:extLst>
      <p:ext uri="{BB962C8B-B14F-4D97-AF65-F5344CB8AC3E}">
        <p14:creationId xmlns:p14="http://schemas.microsoft.com/office/powerpoint/2010/main" val="1967316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latin typeface="Cambria" pitchFamily="18" charset="0"/>
              </a:rPr>
              <a:t/>
            </a:r>
            <a:br>
              <a:rPr lang="en-US" b="1" dirty="0" smtClean="0">
                <a:solidFill>
                  <a:schemeClr val="accent1"/>
                </a:solidFill>
                <a:latin typeface="Cambria" pitchFamily="18" charset="0"/>
              </a:rPr>
            </a:br>
            <a:r>
              <a:rPr lang="en-US" b="1" dirty="0">
                <a:solidFill>
                  <a:schemeClr val="accent1"/>
                </a:solidFill>
                <a:latin typeface="Cambria" pitchFamily="18" charset="0"/>
              </a:rPr>
              <a:t/>
            </a:r>
            <a:br>
              <a:rPr lang="en-US" b="1" dirty="0">
                <a:solidFill>
                  <a:schemeClr val="accent1"/>
                </a:solidFill>
                <a:latin typeface="Cambria" pitchFamily="18" charset="0"/>
              </a:rPr>
            </a:br>
            <a:r>
              <a:rPr lang="en-US" b="1" dirty="0" smtClean="0">
                <a:latin typeface="Cambria" pitchFamily="18" charset="0"/>
              </a:rPr>
              <a:t>Patient to seek  medical care if:-</a:t>
            </a:r>
            <a:r>
              <a:rPr lang="en-US" sz="3200" b="1" dirty="0" smtClean="0">
                <a:solidFill>
                  <a:schemeClr val="tx1"/>
                </a:solidFill>
                <a:latin typeface="Cambria" pitchFamily="18" charset="0"/>
              </a:rPr>
              <a:t/>
            </a:r>
            <a:br>
              <a:rPr lang="en-US" sz="3200" b="1"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986588" y="1467854"/>
            <a:ext cx="10595812" cy="4887707"/>
          </a:xfrm>
        </p:spPr>
        <p:txBody>
          <a:bodyPr>
            <a:normAutofit/>
          </a:bodyPr>
          <a:lstStyle/>
          <a:p>
            <a:r>
              <a:rPr lang="en-US" sz="3600" dirty="0" smtClean="0">
                <a:solidFill>
                  <a:schemeClr val="tx1"/>
                </a:solidFill>
              </a:rPr>
              <a:t>Severe cramps lasting more than two or three hours</a:t>
            </a:r>
          </a:p>
          <a:p>
            <a:r>
              <a:rPr lang="en-US" sz="3600" dirty="0" smtClean="0">
                <a:solidFill>
                  <a:schemeClr val="tx1"/>
                </a:solidFill>
              </a:rPr>
              <a:t>Unusual odor lasting more than a week</a:t>
            </a:r>
          </a:p>
          <a:p>
            <a:r>
              <a:rPr lang="en-US" sz="3600" dirty="0" smtClean="0">
                <a:solidFill>
                  <a:schemeClr val="tx1"/>
                </a:solidFill>
              </a:rPr>
              <a:t>Unusual change in stoma size and appearance</a:t>
            </a:r>
          </a:p>
          <a:p>
            <a:r>
              <a:rPr lang="en-US" sz="3600" dirty="0" smtClean="0">
                <a:solidFill>
                  <a:schemeClr val="tx1"/>
                </a:solidFill>
              </a:rPr>
              <a:t>Obstruction at the stoma and/or </a:t>
            </a:r>
            <a:r>
              <a:rPr lang="en-US" sz="3600" dirty="0" err="1" smtClean="0">
                <a:solidFill>
                  <a:schemeClr val="tx1"/>
                </a:solidFill>
              </a:rPr>
              <a:t>prolapse</a:t>
            </a:r>
            <a:r>
              <a:rPr lang="en-US" sz="3600" dirty="0" smtClean="0">
                <a:solidFill>
                  <a:schemeClr val="tx1"/>
                </a:solidFill>
              </a:rPr>
              <a:t> of the stoma</a:t>
            </a:r>
          </a:p>
          <a:p>
            <a:r>
              <a:rPr lang="en-US" sz="3600" dirty="0" smtClean="0">
                <a:solidFill>
                  <a:schemeClr val="tx1"/>
                </a:solidFill>
              </a:rPr>
              <a:t>Excessive bleeding from the stoma opening, or a moderate amount in the pouch</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427113355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56368" y="739095"/>
            <a:ext cx="10772775" cy="5370512"/>
          </a:xfrm>
        </p:spPr>
        <p:txBody>
          <a:bodyPr>
            <a:normAutofit/>
          </a:bodyPr>
          <a:lstStyle/>
          <a:p>
            <a:r>
              <a:rPr lang="en-US" sz="3600" dirty="0" smtClean="0">
                <a:solidFill>
                  <a:schemeClr val="tx1"/>
                </a:solidFill>
              </a:rPr>
              <a:t>Severe injury or cut to the stoma</a:t>
            </a:r>
          </a:p>
          <a:p>
            <a:r>
              <a:rPr lang="en-US" sz="3600" dirty="0" smtClean="0">
                <a:solidFill>
                  <a:schemeClr val="tx1"/>
                </a:solidFill>
              </a:rPr>
              <a:t>Continuous bleeding at the junction between stoma and skin</a:t>
            </a:r>
          </a:p>
          <a:p>
            <a:r>
              <a:rPr lang="en-US" sz="3600" dirty="0" smtClean="0">
                <a:solidFill>
                  <a:schemeClr val="tx1"/>
                </a:solidFill>
              </a:rPr>
              <a:t>Watery discharge lasting more than five or six hours</a:t>
            </a:r>
          </a:p>
          <a:p>
            <a:r>
              <a:rPr lang="en-US" sz="3600" dirty="0" smtClean="0">
                <a:solidFill>
                  <a:schemeClr val="tx1"/>
                </a:solidFill>
              </a:rPr>
              <a:t>Chronic skin irritation</a:t>
            </a:r>
          </a:p>
          <a:p>
            <a:r>
              <a:rPr lang="en-US" sz="3600" dirty="0" smtClean="0">
                <a:solidFill>
                  <a:schemeClr val="tx1"/>
                </a:solidFill>
              </a:rPr>
              <a:t>Stenosis of the stoma (narrowing)</a:t>
            </a:r>
          </a:p>
          <a:p>
            <a:r>
              <a:rPr lang="en-US" sz="3600" dirty="0" smtClean="0"/>
              <a:t>Unable</a:t>
            </a:r>
            <a:r>
              <a:rPr lang="en-US" sz="3600" dirty="0" smtClean="0">
                <a:solidFill>
                  <a:schemeClr val="tx1"/>
                </a:solidFill>
              </a:rPr>
              <a:t> to wear </a:t>
            </a:r>
            <a:r>
              <a:rPr lang="en-US" sz="3600" dirty="0" smtClean="0"/>
              <a:t>the </a:t>
            </a:r>
            <a:r>
              <a:rPr lang="en-US" sz="3600" dirty="0" smtClean="0">
                <a:solidFill>
                  <a:schemeClr val="tx1"/>
                </a:solidFill>
              </a:rPr>
              <a:t>pouching system for 2-3 days without leakage</a:t>
            </a:r>
          </a:p>
          <a:p>
            <a:endParaRPr lang="en-US" sz="3600" dirty="0">
              <a:solidFill>
                <a:schemeClr val="tx1"/>
              </a:solidFill>
              <a:latin typeface="Cambria" pitchFamily="18" charset="0"/>
            </a:endParaRPr>
          </a:p>
        </p:txBody>
      </p:sp>
    </p:spTree>
    <p:extLst>
      <p:ext uri="{BB962C8B-B14F-4D97-AF65-F5344CB8AC3E}">
        <p14:creationId xmlns:p14="http://schemas.microsoft.com/office/powerpoint/2010/main" val="15275173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51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0075" y="288759"/>
            <a:ext cx="4757536" cy="6007711"/>
          </a:xfrm>
        </p:spPr>
        <p:txBody>
          <a:bodyPr>
            <a:normAutofit/>
          </a:bodyPr>
          <a:lstStyle/>
          <a:p>
            <a:pPr marL="0" indent="0">
              <a:buNone/>
            </a:pPr>
            <a:r>
              <a:rPr lang="en-US" sz="4000" b="1" dirty="0"/>
              <a:t>Causes</a:t>
            </a:r>
            <a:endParaRPr lang="en-US" sz="4000" dirty="0" smtClean="0"/>
          </a:p>
          <a:p>
            <a:r>
              <a:rPr lang="en-US" sz="4000" dirty="0" smtClean="0"/>
              <a:t>Abnormal immune response</a:t>
            </a:r>
          </a:p>
          <a:p>
            <a:r>
              <a:rPr lang="en-US" sz="4000" dirty="0" err="1" smtClean="0"/>
              <a:t>Genetical</a:t>
            </a:r>
            <a:r>
              <a:rPr lang="en-US" sz="4000" dirty="0" smtClean="0"/>
              <a:t> </a:t>
            </a:r>
          </a:p>
          <a:p>
            <a:endParaRPr lang="en-US" sz="4000" dirty="0" smtClean="0"/>
          </a:p>
          <a:p>
            <a:pPr>
              <a:buNone/>
            </a:pPr>
            <a:r>
              <a:rPr lang="en-US" sz="4000" b="1" dirty="0" smtClean="0"/>
              <a:t>Diagnosis</a:t>
            </a:r>
          </a:p>
          <a:p>
            <a:r>
              <a:rPr lang="en-US" sz="4000" dirty="0" smtClean="0"/>
              <a:t>Colonoscopy</a:t>
            </a:r>
            <a:endParaRPr lang="en-US" sz="4000" dirty="0"/>
          </a:p>
        </p:txBody>
      </p:sp>
      <p:sp>
        <p:nvSpPr>
          <p:cNvPr id="4" name="Content Placeholder 3"/>
          <p:cNvSpPr>
            <a:spLocks noGrp="1"/>
          </p:cNvSpPr>
          <p:nvPr>
            <p:ph sz="half" idx="2"/>
          </p:nvPr>
        </p:nvSpPr>
        <p:spPr>
          <a:xfrm>
            <a:off x="6207125" y="288759"/>
            <a:ext cx="4585371" cy="6007711"/>
          </a:xfrm>
        </p:spPr>
        <p:txBody>
          <a:bodyPr>
            <a:normAutofit/>
          </a:bodyPr>
          <a:lstStyle/>
          <a:p>
            <a:pPr>
              <a:buNone/>
            </a:pPr>
            <a:r>
              <a:rPr lang="en-US" sz="4000" b="1" dirty="0" smtClean="0"/>
              <a:t>Complications</a:t>
            </a:r>
          </a:p>
          <a:p>
            <a:r>
              <a:rPr lang="en-US" sz="4000" dirty="0" smtClean="0"/>
              <a:t>Adhesions</a:t>
            </a:r>
          </a:p>
          <a:p>
            <a:r>
              <a:rPr lang="en-US" sz="4000" dirty="0" smtClean="0"/>
              <a:t>Obstruction</a:t>
            </a:r>
          </a:p>
          <a:p>
            <a:r>
              <a:rPr lang="en-US" sz="4000" dirty="0" smtClean="0"/>
              <a:t>Malnutrition from poor absorption</a:t>
            </a:r>
          </a:p>
          <a:p>
            <a:r>
              <a:rPr lang="en-US" sz="4000" dirty="0" smtClean="0"/>
              <a:t>Anal fissures</a:t>
            </a:r>
          </a:p>
          <a:p>
            <a:r>
              <a:rPr lang="en-US" sz="4000" dirty="0" smtClean="0"/>
              <a:t>Fistula</a:t>
            </a:r>
            <a:endParaRPr lang="en-US" sz="4000" dirty="0"/>
          </a:p>
        </p:txBody>
      </p:sp>
      <p:pic>
        <p:nvPicPr>
          <p:cNvPr id="5" name="Picture 4" descr="Image result for adhesion in the colon"/>
          <p:cNvPicPr/>
          <p:nvPr/>
        </p:nvPicPr>
        <p:blipFill>
          <a:blip r:embed="rId2" cstate="print"/>
          <a:srcRect/>
          <a:stretch>
            <a:fillRect/>
          </a:stretch>
        </p:blipFill>
        <p:spPr bwMode="auto">
          <a:xfrm>
            <a:off x="9312442" y="4402505"/>
            <a:ext cx="2879557" cy="2455495"/>
          </a:xfrm>
          <a:prstGeom prst="rect">
            <a:avLst/>
          </a:prstGeom>
          <a:noFill/>
          <a:ln w="9525">
            <a:noFill/>
            <a:miter lim="800000"/>
            <a:headEnd/>
            <a:tailEnd/>
          </a:ln>
        </p:spPr>
      </p:pic>
    </p:spTree>
    <p:extLst>
      <p:ext uri="{BB962C8B-B14F-4D97-AF65-F5344CB8AC3E}">
        <p14:creationId xmlns:p14="http://schemas.microsoft.com/office/powerpoint/2010/main" val="3291273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41668"/>
            <a:ext cx="10972800" cy="824247"/>
          </a:xfrm>
        </p:spPr>
        <p:txBody>
          <a:bodyPr/>
          <a:lstStyle/>
          <a:p>
            <a:r>
              <a:rPr lang="en-US" b="1" dirty="0" smtClean="0"/>
              <a:t>Summary of Differences</a:t>
            </a:r>
            <a:endParaRPr lang="en-US" b="1" dirty="0"/>
          </a:p>
        </p:txBody>
      </p:sp>
      <p:sp>
        <p:nvSpPr>
          <p:cNvPr id="3" name="Content Placeholder 2"/>
          <p:cNvSpPr>
            <a:spLocks noGrp="1"/>
          </p:cNvSpPr>
          <p:nvPr>
            <p:ph sz="half" idx="1"/>
          </p:nvPr>
        </p:nvSpPr>
        <p:spPr>
          <a:xfrm>
            <a:off x="609600" y="794085"/>
            <a:ext cx="5031346" cy="5635744"/>
          </a:xfrm>
        </p:spPr>
        <p:txBody>
          <a:bodyPr>
            <a:noAutofit/>
          </a:bodyPr>
          <a:lstStyle/>
          <a:p>
            <a:pPr>
              <a:buNone/>
            </a:pPr>
            <a:r>
              <a:rPr lang="en-US" sz="4000" b="1" dirty="0" err="1" smtClean="0"/>
              <a:t>Crohn’s</a:t>
            </a:r>
            <a:r>
              <a:rPr lang="en-US" sz="4000" b="1" dirty="0" smtClean="0"/>
              <a:t> disease</a:t>
            </a:r>
          </a:p>
          <a:p>
            <a:r>
              <a:rPr lang="en-US" sz="2800" dirty="0" smtClean="0"/>
              <a:t>Inflammation may develop anywhere in the GIT</a:t>
            </a:r>
          </a:p>
          <a:p>
            <a:r>
              <a:rPr lang="en-US" sz="2800" dirty="0" smtClean="0"/>
              <a:t>Common at the end of the small intestine</a:t>
            </a:r>
          </a:p>
          <a:p>
            <a:r>
              <a:rPr lang="en-US" sz="2800" dirty="0" smtClean="0"/>
              <a:t>May appear in patches</a:t>
            </a:r>
          </a:p>
          <a:p>
            <a:r>
              <a:rPr lang="en-US" sz="2800" dirty="0" smtClean="0"/>
              <a:t>May extend through entire thickness of bowel wall</a:t>
            </a:r>
          </a:p>
          <a:p>
            <a:r>
              <a:rPr lang="en-US" sz="2800" dirty="0" smtClean="0"/>
              <a:t>About 67% of people in remission will have at least 1 relapse over the next 5 years</a:t>
            </a:r>
          </a:p>
        </p:txBody>
      </p:sp>
      <p:sp>
        <p:nvSpPr>
          <p:cNvPr id="5" name="Content Placeholder 4"/>
          <p:cNvSpPr>
            <a:spLocks noGrp="1"/>
          </p:cNvSpPr>
          <p:nvPr>
            <p:ph sz="half" idx="2"/>
          </p:nvPr>
        </p:nvSpPr>
        <p:spPr>
          <a:xfrm>
            <a:off x="6091707" y="794086"/>
            <a:ext cx="5911403" cy="5867972"/>
          </a:xfrm>
        </p:spPr>
        <p:txBody>
          <a:bodyPr>
            <a:noAutofit/>
          </a:bodyPr>
          <a:lstStyle/>
          <a:p>
            <a:pPr>
              <a:buNone/>
            </a:pPr>
            <a:r>
              <a:rPr lang="en-US" sz="4000" b="1" dirty="0" smtClean="0"/>
              <a:t>Ulcerative colitis</a:t>
            </a:r>
          </a:p>
          <a:p>
            <a:r>
              <a:rPr lang="en-US" sz="2800" dirty="0" smtClean="0"/>
              <a:t>Limited to the large intestine (colon and rectum)</a:t>
            </a:r>
          </a:p>
          <a:p>
            <a:r>
              <a:rPr lang="en-US" sz="2800" dirty="0" smtClean="0"/>
              <a:t>May involve a part of or the entire colon</a:t>
            </a:r>
          </a:p>
          <a:p>
            <a:r>
              <a:rPr lang="en-US" sz="2800" dirty="0" smtClean="0"/>
              <a:t>Appears in a continuous pattern</a:t>
            </a:r>
          </a:p>
          <a:p>
            <a:r>
              <a:rPr lang="en-US" sz="2800" dirty="0" smtClean="0"/>
              <a:t>Inflammation occurs in innermost lining of the intestine</a:t>
            </a:r>
          </a:p>
          <a:p>
            <a:r>
              <a:rPr lang="en-US" sz="2800" dirty="0" smtClean="0"/>
              <a:t>About 30% of people in remission will experience a relapse in the following year</a:t>
            </a:r>
            <a:endParaRPr lang="en-US" sz="2800" dirty="0"/>
          </a:p>
        </p:txBody>
      </p:sp>
    </p:spTree>
    <p:extLst>
      <p:ext uri="{BB962C8B-B14F-4D97-AF65-F5344CB8AC3E}">
        <p14:creationId xmlns:p14="http://schemas.microsoft.com/office/powerpoint/2010/main" val="3777395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smtClean="0">
              <a:solidFill>
                <a:schemeClr val="tx1"/>
              </a:solidFill>
            </a:endParaRPr>
          </a:p>
        </p:txBody>
      </p:sp>
      <p:sp>
        <p:nvSpPr>
          <p:cNvPr id="7171" name="Rectangle 3"/>
          <p:cNvSpPr>
            <a:spLocks noGrp="1" noChangeArrowheads="1"/>
          </p:cNvSpPr>
          <p:nvPr>
            <p:ph idx="1"/>
          </p:nvPr>
        </p:nvSpPr>
        <p:spPr/>
        <p:txBody>
          <a:bodyPr/>
          <a:lstStyle/>
          <a:p>
            <a:endParaRPr lang="en-US" smtClean="0"/>
          </a:p>
        </p:txBody>
      </p:sp>
      <p:pic>
        <p:nvPicPr>
          <p:cNvPr id="7172" name="Picture 5" descr="IB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654" y="0"/>
            <a:ext cx="10659979" cy="645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84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702" y="645227"/>
            <a:ext cx="10769983" cy="5201424"/>
          </a:xfrm>
          <a:prstGeom prst="rect">
            <a:avLst/>
          </a:prstGeom>
        </p:spPr>
        <p:txBody>
          <a:bodyPr wrap="square">
            <a:spAutoFit/>
          </a:bodyPr>
          <a:lstStyle/>
          <a:p>
            <a:r>
              <a:rPr lang="en-US" sz="4400" i="1" dirty="0">
                <a:latin typeface="Arial Black" panose="020B0A04020102020204" pitchFamily="34" charset="0"/>
              </a:rPr>
              <a:t>Indeterminate Colitis</a:t>
            </a:r>
            <a:r>
              <a:rPr lang="en-US" sz="4400" i="1" dirty="0"/>
              <a:t/>
            </a:r>
            <a:br>
              <a:rPr lang="en-US" sz="4400" i="1" dirty="0"/>
            </a:br>
            <a:r>
              <a:rPr lang="en-US" sz="3600" dirty="0" err="1" smtClean="0"/>
              <a:t>Histopathologic</a:t>
            </a:r>
            <a:r>
              <a:rPr lang="en-US" sz="3600" dirty="0" smtClean="0"/>
              <a:t> </a:t>
            </a:r>
            <a:r>
              <a:rPr lang="en-US" sz="3600" dirty="0"/>
              <a:t>and clinical overlap between ulcerative colitis and </a:t>
            </a:r>
            <a:r>
              <a:rPr lang="en-US" sz="3600" dirty="0" err="1" smtClean="0"/>
              <a:t>Crohn’s</a:t>
            </a:r>
            <a:r>
              <a:rPr lang="en-US" sz="3600" dirty="0" smtClean="0"/>
              <a:t> </a:t>
            </a:r>
            <a:r>
              <a:rPr lang="en-US" sz="3600" dirty="0"/>
              <a:t>disease is common, and it is not possible to make a distinction in up to </a:t>
            </a:r>
            <a:r>
              <a:rPr lang="en-US" sz="3600" dirty="0">
                <a:latin typeface="Arial Black" panose="020B0A04020102020204" pitchFamily="34" charset="0"/>
              </a:rPr>
              <a:t>10%</a:t>
            </a:r>
            <a:r>
              <a:rPr lang="en-US" sz="3600" dirty="0"/>
              <a:t> of patients with IBD. </a:t>
            </a:r>
            <a:endParaRPr lang="en-US" sz="3600" dirty="0" smtClean="0"/>
          </a:p>
          <a:p>
            <a:r>
              <a:rPr lang="en-US" sz="3600" dirty="0" smtClean="0"/>
              <a:t>In </a:t>
            </a:r>
            <a:r>
              <a:rPr lang="en-US" sz="3600" dirty="0"/>
              <a:t>such cases, termed </a:t>
            </a:r>
            <a:r>
              <a:rPr lang="en-US" sz="3600" i="1" dirty="0">
                <a:latin typeface="Arial Black" panose="020B0A04020102020204" pitchFamily="34" charset="0"/>
              </a:rPr>
              <a:t>indeterminate colitis</a:t>
            </a:r>
            <a:r>
              <a:rPr lang="en-US" sz="3600" i="1" dirty="0"/>
              <a:t>, the small bowel is </a:t>
            </a:r>
            <a:r>
              <a:rPr lang="en-US" sz="3600" dirty="0"/>
              <a:t>not involved, and the continuous pattern of colonic disease typically would indicate ulcerative colitis. </a:t>
            </a:r>
          </a:p>
        </p:txBody>
      </p:sp>
    </p:spTree>
    <p:extLst>
      <p:ext uri="{BB962C8B-B14F-4D97-AF65-F5344CB8AC3E}">
        <p14:creationId xmlns:p14="http://schemas.microsoft.com/office/powerpoint/2010/main" val="254648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Cambria" pitchFamily="18" charset="0"/>
              </a:rPr>
              <a:t>Management</a:t>
            </a:r>
            <a:endParaRPr lang="en-US" dirty="0"/>
          </a:p>
        </p:txBody>
      </p:sp>
      <p:sp>
        <p:nvSpPr>
          <p:cNvPr id="3" name="Content Placeholder 2"/>
          <p:cNvSpPr>
            <a:spLocks noGrp="1"/>
          </p:cNvSpPr>
          <p:nvPr>
            <p:ph idx="1"/>
          </p:nvPr>
        </p:nvSpPr>
        <p:spPr>
          <a:xfrm>
            <a:off x="1010655" y="1683334"/>
            <a:ext cx="10668731" cy="4668981"/>
          </a:xfrm>
        </p:spPr>
        <p:txBody>
          <a:bodyPr>
            <a:normAutofit/>
          </a:bodyPr>
          <a:lstStyle/>
          <a:p>
            <a:r>
              <a:rPr lang="en-US" sz="4000" dirty="0" smtClean="0">
                <a:solidFill>
                  <a:schemeClr val="tx1"/>
                </a:solidFill>
                <a:latin typeface="Cambria" pitchFamily="18" charset="0"/>
              </a:rPr>
              <a:t>Physical </a:t>
            </a:r>
            <a:r>
              <a:rPr lang="en-US" sz="4000" dirty="0">
                <a:solidFill>
                  <a:schemeClr val="tx1"/>
                </a:solidFill>
                <a:latin typeface="Cambria" pitchFamily="18" charset="0"/>
              </a:rPr>
              <a:t>and psychological rest</a:t>
            </a:r>
          </a:p>
          <a:p>
            <a:r>
              <a:rPr lang="en-US" sz="4000" dirty="0">
                <a:solidFill>
                  <a:schemeClr val="tx1"/>
                </a:solidFill>
                <a:latin typeface="Cambria" pitchFamily="18" charset="0"/>
              </a:rPr>
              <a:t>Nutrition ( high calories, minerals</a:t>
            </a:r>
            <a:r>
              <a:rPr lang="en-US" sz="4000" dirty="0" smtClean="0">
                <a:solidFill>
                  <a:schemeClr val="tx1"/>
                </a:solidFill>
                <a:latin typeface="Cambria" pitchFamily="18" charset="0"/>
              </a:rPr>
              <a:t>, </a:t>
            </a:r>
            <a:r>
              <a:rPr lang="en-US" sz="4000" dirty="0" smtClean="0">
                <a:latin typeface="Cambria" pitchFamily="18" charset="0"/>
              </a:rPr>
              <a:t>V</a:t>
            </a:r>
            <a:r>
              <a:rPr lang="en-US" sz="4000" dirty="0" smtClean="0">
                <a:solidFill>
                  <a:schemeClr val="tx1"/>
                </a:solidFill>
                <a:latin typeface="Cambria" pitchFamily="18" charset="0"/>
              </a:rPr>
              <a:t>itamins, low </a:t>
            </a:r>
            <a:r>
              <a:rPr lang="en-US" sz="4000" dirty="0">
                <a:solidFill>
                  <a:schemeClr val="tx1"/>
                </a:solidFill>
                <a:latin typeface="Cambria" pitchFamily="18" charset="0"/>
              </a:rPr>
              <a:t>fats, high fibers)</a:t>
            </a:r>
          </a:p>
          <a:p>
            <a:r>
              <a:rPr lang="en-US" sz="4000" dirty="0">
                <a:solidFill>
                  <a:schemeClr val="tx1"/>
                </a:solidFill>
                <a:latin typeface="Cambria" pitchFamily="18" charset="0"/>
              </a:rPr>
              <a:t>Fluid and electrolyte balance</a:t>
            </a:r>
          </a:p>
          <a:p>
            <a:r>
              <a:rPr lang="en-US" sz="4000" dirty="0">
                <a:solidFill>
                  <a:schemeClr val="tx1"/>
                </a:solidFill>
                <a:latin typeface="Cambria" pitchFamily="18" charset="0"/>
              </a:rPr>
              <a:t>Drugs-corticosteroids</a:t>
            </a:r>
          </a:p>
          <a:p>
            <a:r>
              <a:rPr lang="en-US" sz="4000" dirty="0">
                <a:solidFill>
                  <a:schemeClr val="tx1"/>
                </a:solidFill>
                <a:latin typeface="Cambria" pitchFamily="18" charset="0"/>
              </a:rPr>
              <a:t>Surgery</a:t>
            </a:r>
          </a:p>
          <a:p>
            <a:endParaRPr lang="en-US" sz="4000" dirty="0">
              <a:solidFill>
                <a:schemeClr val="tx1"/>
              </a:solidFill>
            </a:endParaRPr>
          </a:p>
        </p:txBody>
      </p:sp>
    </p:spTree>
    <p:extLst>
      <p:ext uri="{BB962C8B-B14F-4D97-AF65-F5344CB8AC3E}">
        <p14:creationId xmlns:p14="http://schemas.microsoft.com/office/powerpoint/2010/main" val="712204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259" y="421953"/>
            <a:ext cx="9404724" cy="692362"/>
          </a:xfrm>
        </p:spPr>
        <p:txBody>
          <a:bodyPr>
            <a:normAutofit fontScale="90000"/>
          </a:bodyPr>
          <a:lstStyle/>
          <a:p>
            <a:r>
              <a:rPr lang="en-US" sz="4900" b="1" u="sng" dirty="0" smtClean="0">
                <a:latin typeface="Cambria" pitchFamily="18" charset="0"/>
              </a:rPr>
              <a:t>3. DIVERTICULAR DISEASE</a:t>
            </a:r>
            <a:r>
              <a:rPr lang="en-US" sz="3600" dirty="0" smtClean="0">
                <a:solidFill>
                  <a:schemeClr val="tx1"/>
                </a:solidFill>
                <a:latin typeface="Cambria" pitchFamily="18" charset="0"/>
              </a:rPr>
              <a:t/>
            </a:r>
            <a:br>
              <a:rPr lang="en-US" sz="3600" dirty="0" smtClean="0">
                <a:solidFill>
                  <a:schemeClr val="tx1"/>
                </a:solidFill>
                <a:latin typeface="Cambria" pitchFamily="18" charset="0"/>
              </a:rPr>
            </a:br>
            <a:endParaRPr lang="en-US" sz="3600" dirty="0">
              <a:solidFill>
                <a:schemeClr val="tx1"/>
              </a:solidFill>
              <a:latin typeface="Cambria" pitchFamily="18" charset="0"/>
            </a:endParaRPr>
          </a:p>
        </p:txBody>
      </p:sp>
      <p:sp>
        <p:nvSpPr>
          <p:cNvPr id="3" name="Content Placeholder 2"/>
          <p:cNvSpPr>
            <a:spLocks noGrp="1"/>
          </p:cNvSpPr>
          <p:nvPr>
            <p:ph idx="1"/>
          </p:nvPr>
        </p:nvSpPr>
        <p:spPr>
          <a:xfrm>
            <a:off x="481262" y="1540042"/>
            <a:ext cx="11710738" cy="5027013"/>
          </a:xfrm>
        </p:spPr>
        <p:txBody>
          <a:bodyPr>
            <a:noAutofit/>
          </a:bodyPr>
          <a:lstStyle/>
          <a:p>
            <a:pPr>
              <a:buNone/>
            </a:pPr>
            <a:r>
              <a:rPr lang="en-US" sz="3600" b="1" dirty="0" err="1" smtClean="0">
                <a:solidFill>
                  <a:schemeClr val="tx1"/>
                </a:solidFill>
                <a:latin typeface="Cambria" pitchFamily="18" charset="0"/>
              </a:rPr>
              <a:t>Dfn</a:t>
            </a:r>
            <a:r>
              <a:rPr lang="en-US" sz="3600" dirty="0" smtClean="0">
                <a:solidFill>
                  <a:schemeClr val="tx1"/>
                </a:solidFill>
                <a:latin typeface="Cambria" pitchFamily="18" charset="0"/>
              </a:rPr>
              <a:t>-small pouches of colonic mucosa that protrude into the peritoneal cavity through the circular muscle fibers of the colon</a:t>
            </a:r>
          </a:p>
          <a:p>
            <a:pPr>
              <a:buNone/>
            </a:pPr>
            <a:r>
              <a:rPr lang="en-US" sz="3600" b="1" dirty="0" smtClean="0">
                <a:latin typeface="Cambria" pitchFamily="18" charset="0"/>
              </a:rPr>
              <a:t>Diverticulitis</a:t>
            </a:r>
            <a:r>
              <a:rPr lang="en-US" sz="3600" dirty="0" smtClean="0">
                <a:latin typeface="Cambria" pitchFamily="18" charset="0"/>
              </a:rPr>
              <a:t>-Inflammation of the </a:t>
            </a:r>
            <a:r>
              <a:rPr lang="en-US" sz="3600" dirty="0" err="1" smtClean="0">
                <a:latin typeface="Cambria" pitchFamily="18" charset="0"/>
              </a:rPr>
              <a:t>outpouched</a:t>
            </a:r>
            <a:r>
              <a:rPr lang="en-US" sz="3600" dirty="0" smtClean="0">
                <a:latin typeface="Cambria" pitchFamily="18" charset="0"/>
              </a:rPr>
              <a:t> mucosa</a:t>
            </a:r>
          </a:p>
          <a:p>
            <a:pPr>
              <a:buNone/>
            </a:pPr>
            <a:r>
              <a:rPr lang="en-US" sz="3600" b="1" dirty="0" err="1" smtClean="0">
                <a:latin typeface="Cambria" pitchFamily="18" charset="0"/>
              </a:rPr>
              <a:t>Diverticulosis</a:t>
            </a:r>
            <a:r>
              <a:rPr lang="en-US" sz="3600" dirty="0" smtClean="0">
                <a:latin typeface="Cambria" pitchFamily="18" charset="0"/>
              </a:rPr>
              <a:t>-presence of the </a:t>
            </a:r>
            <a:r>
              <a:rPr lang="en-US" sz="3600" dirty="0" err="1" smtClean="0">
                <a:latin typeface="Cambria" pitchFamily="18" charset="0"/>
              </a:rPr>
              <a:t>diverticuli</a:t>
            </a:r>
            <a:endParaRPr lang="en-US" sz="3600" dirty="0" smtClean="0">
              <a:latin typeface="Cambria" pitchFamily="18" charset="0"/>
            </a:endParaRPr>
          </a:p>
          <a:p>
            <a:pPr>
              <a:buNone/>
            </a:pPr>
            <a:r>
              <a:rPr lang="en-US" sz="3600" b="1" dirty="0" err="1" smtClean="0">
                <a:latin typeface="Cambria" pitchFamily="18" charset="0"/>
              </a:rPr>
              <a:t>Diverticula</a:t>
            </a:r>
            <a:r>
              <a:rPr lang="en-US" sz="3600" dirty="0" smtClean="0">
                <a:latin typeface="Cambria" pitchFamily="18" charset="0"/>
              </a:rPr>
              <a:t>–a </a:t>
            </a:r>
            <a:r>
              <a:rPr lang="en-US" sz="3600" dirty="0" smtClean="0">
                <a:solidFill>
                  <a:schemeClr val="tx1"/>
                </a:solidFill>
                <a:latin typeface="Cambria" pitchFamily="18" charset="0"/>
              </a:rPr>
              <a:t>pouch on a mucous lining of the body due to a defect or normally</a:t>
            </a:r>
            <a:endParaRPr lang="en-US" sz="3600" dirty="0">
              <a:solidFill>
                <a:schemeClr val="tx1"/>
              </a:solidFill>
              <a:latin typeface="Cambria" pitchFamily="18" charset="0"/>
            </a:endParaRPr>
          </a:p>
        </p:txBody>
      </p:sp>
    </p:spTree>
    <p:extLst>
      <p:ext uri="{BB962C8B-B14F-4D97-AF65-F5344CB8AC3E}">
        <p14:creationId xmlns:p14="http://schemas.microsoft.com/office/powerpoint/2010/main" val="52224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3750" y="625475"/>
            <a:ext cx="11398250" cy="5730875"/>
          </a:xfrm>
        </p:spPr>
        <p:txBody>
          <a:bodyPr>
            <a:normAutofit/>
          </a:bodyPr>
          <a:lstStyle/>
          <a:p>
            <a:pPr>
              <a:buNone/>
            </a:pPr>
            <a:r>
              <a:rPr lang="en-US" sz="4800" b="1" dirty="0" smtClean="0"/>
              <a:t> </a:t>
            </a:r>
            <a:r>
              <a:rPr lang="en-US" sz="4000" b="1" dirty="0" smtClean="0"/>
              <a:t>INTESTINAL CONDITIONS</a:t>
            </a:r>
          </a:p>
          <a:p>
            <a:r>
              <a:rPr lang="en-US" sz="3600" dirty="0" smtClean="0"/>
              <a:t>Inflammatory (IBD) </a:t>
            </a:r>
            <a:r>
              <a:rPr lang="en-US" sz="3600" dirty="0" err="1" smtClean="0"/>
              <a:t>Crohns</a:t>
            </a:r>
            <a:r>
              <a:rPr lang="en-US" sz="3600" dirty="0" smtClean="0"/>
              <a:t>, Ulcerative colitis</a:t>
            </a:r>
          </a:p>
          <a:p>
            <a:r>
              <a:rPr lang="en-US" sz="3600" dirty="0" smtClean="0"/>
              <a:t>Obstructions</a:t>
            </a:r>
          </a:p>
          <a:p>
            <a:r>
              <a:rPr lang="en-US" sz="3600" dirty="0" err="1" smtClean="0"/>
              <a:t>Diverticular</a:t>
            </a:r>
            <a:endParaRPr lang="en-US" sz="3600" dirty="0" smtClean="0"/>
          </a:p>
          <a:p>
            <a:r>
              <a:rPr lang="en-US" sz="3600" dirty="0" smtClean="0"/>
              <a:t>Other Inflammations</a:t>
            </a:r>
          </a:p>
          <a:p>
            <a:r>
              <a:rPr lang="en-US" sz="3600" dirty="0" smtClean="0"/>
              <a:t>Infections</a:t>
            </a:r>
          </a:p>
        </p:txBody>
      </p:sp>
    </p:spTree>
    <p:extLst>
      <p:ext uri="{BB962C8B-B14F-4D97-AF65-F5344CB8AC3E}">
        <p14:creationId xmlns:p14="http://schemas.microsoft.com/office/powerpoint/2010/main" val="501392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colon diverticula"/>
          <p:cNvPicPr>
            <a:picLocks noGrp="1"/>
          </p:cNvPicPr>
          <p:nvPr>
            <p:ph idx="4294967295"/>
          </p:nvPr>
        </p:nvPicPr>
        <p:blipFill>
          <a:blip r:embed="rId2" cstate="print"/>
          <a:srcRect/>
          <a:stretch>
            <a:fillRect/>
          </a:stretch>
        </p:blipFill>
        <p:spPr bwMode="auto">
          <a:xfrm>
            <a:off x="1278577" y="170597"/>
            <a:ext cx="8156575" cy="6400800"/>
          </a:xfrm>
          <a:prstGeom prst="rect">
            <a:avLst/>
          </a:prstGeom>
          <a:noFill/>
          <a:ln w="9525">
            <a:noFill/>
            <a:miter lim="800000"/>
            <a:headEnd/>
            <a:tailEnd/>
          </a:ln>
        </p:spPr>
      </p:pic>
    </p:spTree>
    <p:extLst>
      <p:ext uri="{BB962C8B-B14F-4D97-AF65-F5344CB8AC3E}">
        <p14:creationId xmlns:p14="http://schemas.microsoft.com/office/powerpoint/2010/main" val="250964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781"/>
          </a:xfrm>
        </p:spPr>
        <p:txBody>
          <a:bodyPr>
            <a:normAutofit fontScale="90000"/>
          </a:bodyPr>
          <a:lstStyle/>
          <a:p>
            <a:r>
              <a:rPr lang="en-US" b="1" dirty="0" smtClean="0"/>
              <a:t>Causes</a:t>
            </a:r>
            <a:endParaRPr lang="en-US" b="1" dirty="0"/>
          </a:p>
        </p:txBody>
      </p:sp>
      <p:sp>
        <p:nvSpPr>
          <p:cNvPr id="3" name="Content Placeholder 2"/>
          <p:cNvSpPr>
            <a:spLocks noGrp="1"/>
          </p:cNvSpPr>
          <p:nvPr>
            <p:ph idx="1"/>
          </p:nvPr>
        </p:nvSpPr>
        <p:spPr>
          <a:xfrm>
            <a:off x="838200" y="1027906"/>
            <a:ext cx="10765665" cy="5489287"/>
          </a:xfrm>
        </p:spPr>
        <p:txBody>
          <a:bodyPr>
            <a:noAutofit/>
          </a:bodyPr>
          <a:lstStyle/>
          <a:p>
            <a:r>
              <a:rPr lang="en-US" sz="3200" dirty="0" smtClean="0"/>
              <a:t>Damaged collagen  due to infection</a:t>
            </a:r>
          </a:p>
          <a:p>
            <a:r>
              <a:rPr lang="en-US" sz="3200" dirty="0" smtClean="0"/>
              <a:t>Age: Collagen becomes weak</a:t>
            </a:r>
          </a:p>
          <a:p>
            <a:r>
              <a:rPr lang="en-US" sz="3200" dirty="0" smtClean="0"/>
              <a:t>Increased intraluminal pressure from tonic and rhythmic contractions</a:t>
            </a:r>
          </a:p>
          <a:p>
            <a:r>
              <a:rPr lang="en-US" sz="3200" dirty="0" smtClean="0"/>
              <a:t>Lack of </a:t>
            </a:r>
            <a:r>
              <a:rPr lang="en-US" sz="3200" dirty="0" err="1" smtClean="0"/>
              <a:t>fibre</a:t>
            </a:r>
            <a:r>
              <a:rPr lang="en-US" sz="3200" dirty="0" smtClean="0"/>
              <a:t>: binds water and salt in the colon, thus, bulkier and voluminous easy to pass. Without enough fiber, the stools are small and hard, colon contracts harder to expel them. That extra pressure on the wall of the narrow colon causes </a:t>
            </a:r>
            <a:r>
              <a:rPr lang="en-US" sz="3200" dirty="0" err="1" smtClean="0"/>
              <a:t>diverticulosis</a:t>
            </a:r>
            <a:endParaRPr lang="en-US" sz="3200" dirty="0" smtClean="0"/>
          </a:p>
          <a:p>
            <a:pPr>
              <a:buNone/>
            </a:pPr>
            <a:endParaRPr lang="en-US" sz="4000" dirty="0"/>
          </a:p>
        </p:txBody>
      </p:sp>
    </p:spTree>
    <p:extLst>
      <p:ext uri="{BB962C8B-B14F-4D97-AF65-F5344CB8AC3E}">
        <p14:creationId xmlns:p14="http://schemas.microsoft.com/office/powerpoint/2010/main" val="4165552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6337"/>
          </a:xfrm>
        </p:spPr>
        <p:txBody>
          <a:bodyPr>
            <a:normAutofit fontScale="90000"/>
          </a:bodyPr>
          <a:lstStyle/>
          <a:p>
            <a:r>
              <a:rPr lang="en-US" sz="4400" b="1" dirty="0" smtClean="0">
                <a:latin typeface="Cambria" pitchFamily="18" charset="0"/>
              </a:rPr>
              <a:t>Clinical</a:t>
            </a:r>
            <a:r>
              <a:rPr lang="en-US" sz="3200" b="1" dirty="0" smtClean="0">
                <a:latin typeface="Cambria" pitchFamily="18" charset="0"/>
              </a:rPr>
              <a:t> </a:t>
            </a:r>
            <a:r>
              <a:rPr lang="en-US" sz="4400" b="1" dirty="0" smtClean="0">
                <a:latin typeface="Cambria" pitchFamily="18" charset="0"/>
              </a:rPr>
              <a:t>manifestations</a:t>
            </a: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838201" y="1011462"/>
            <a:ext cx="5334000" cy="5165501"/>
          </a:xfrm>
        </p:spPr>
        <p:txBody>
          <a:bodyPr>
            <a:noAutofit/>
          </a:bodyPr>
          <a:lstStyle/>
          <a:p>
            <a:r>
              <a:rPr lang="en-US" sz="3600" dirty="0" smtClean="0">
                <a:solidFill>
                  <a:schemeClr val="tx1"/>
                </a:solidFill>
                <a:latin typeface="Cambria" pitchFamily="18" charset="0"/>
              </a:rPr>
              <a:t>Pain at the left iliac </a:t>
            </a:r>
            <a:r>
              <a:rPr lang="en-US" sz="3600" dirty="0" err="1" smtClean="0">
                <a:solidFill>
                  <a:schemeClr val="tx1"/>
                </a:solidFill>
                <a:latin typeface="Cambria" pitchFamily="18" charset="0"/>
              </a:rPr>
              <a:t>fossa</a:t>
            </a:r>
            <a:r>
              <a:rPr lang="en-US" sz="3600" dirty="0" smtClean="0">
                <a:solidFill>
                  <a:schemeClr val="tx1"/>
                </a:solidFill>
                <a:latin typeface="Cambria" pitchFamily="18" charset="0"/>
              </a:rPr>
              <a:t> </a:t>
            </a:r>
          </a:p>
          <a:p>
            <a:r>
              <a:rPr lang="en-US" sz="3600" dirty="0" smtClean="0">
                <a:solidFill>
                  <a:schemeClr val="tx1"/>
                </a:solidFill>
                <a:latin typeface="Cambria" pitchFamily="18" charset="0"/>
              </a:rPr>
              <a:t>Constipation</a:t>
            </a:r>
          </a:p>
          <a:p>
            <a:r>
              <a:rPr lang="en-US" sz="3600" dirty="0" smtClean="0">
                <a:solidFill>
                  <a:schemeClr val="tx1"/>
                </a:solidFill>
                <a:latin typeface="Cambria" pitchFamily="18" charset="0"/>
              </a:rPr>
              <a:t>Vomiting</a:t>
            </a:r>
          </a:p>
          <a:p>
            <a:r>
              <a:rPr lang="en-US" sz="3600" dirty="0" smtClean="0">
                <a:solidFill>
                  <a:schemeClr val="tx1"/>
                </a:solidFill>
                <a:latin typeface="Cambria" pitchFamily="18" charset="0"/>
              </a:rPr>
              <a:t>Tachycardia </a:t>
            </a:r>
          </a:p>
          <a:p>
            <a:r>
              <a:rPr lang="en-US" sz="3600" dirty="0" smtClean="0">
                <a:solidFill>
                  <a:schemeClr val="tx1"/>
                </a:solidFill>
                <a:latin typeface="Cambria" pitchFamily="18" charset="0"/>
              </a:rPr>
              <a:t>Fever</a:t>
            </a:r>
          </a:p>
          <a:p>
            <a:r>
              <a:rPr lang="en-US" sz="3600" dirty="0" smtClean="0">
                <a:solidFill>
                  <a:schemeClr val="tx1"/>
                </a:solidFill>
                <a:latin typeface="Cambria" pitchFamily="18" charset="0"/>
              </a:rPr>
              <a:t>Diarrhea</a:t>
            </a:r>
          </a:p>
          <a:p>
            <a:r>
              <a:rPr lang="en-US" sz="3600" dirty="0" smtClean="0">
                <a:solidFill>
                  <a:schemeClr val="tx1"/>
                </a:solidFill>
                <a:latin typeface="Cambria" pitchFamily="18" charset="0"/>
              </a:rPr>
              <a:t>Abdominal distention</a:t>
            </a:r>
          </a:p>
          <a:p>
            <a:r>
              <a:rPr lang="en-US" sz="3600" dirty="0" smtClean="0">
                <a:solidFill>
                  <a:schemeClr val="tx1"/>
                </a:solidFill>
                <a:latin typeface="Cambria" pitchFamily="18" charset="0"/>
              </a:rPr>
              <a:t>Obstruction</a:t>
            </a:r>
            <a:endParaRPr lang="en-US" sz="3600" dirty="0">
              <a:solidFill>
                <a:schemeClr val="tx1"/>
              </a:solidFill>
              <a:latin typeface="Cambria" pitchFamily="18" charset="0"/>
            </a:endParaRPr>
          </a:p>
        </p:txBody>
      </p:sp>
      <p:sp>
        <p:nvSpPr>
          <p:cNvPr id="4" name="Content Placeholder 3"/>
          <p:cNvSpPr>
            <a:spLocks noGrp="1"/>
          </p:cNvSpPr>
          <p:nvPr>
            <p:ph sz="half" idx="2"/>
          </p:nvPr>
        </p:nvSpPr>
        <p:spPr>
          <a:xfrm>
            <a:off x="6899615" y="1011462"/>
            <a:ext cx="4849969" cy="4966349"/>
          </a:xfrm>
        </p:spPr>
        <p:txBody>
          <a:bodyPr>
            <a:normAutofit/>
          </a:bodyPr>
          <a:lstStyle/>
          <a:p>
            <a:pPr>
              <a:buNone/>
            </a:pPr>
            <a:r>
              <a:rPr lang="en-US" sz="4000" b="1" dirty="0" smtClean="0"/>
              <a:t>Diagnosis</a:t>
            </a:r>
          </a:p>
          <a:p>
            <a:r>
              <a:rPr lang="en-US" sz="4000" dirty="0" smtClean="0"/>
              <a:t>CT Scan</a:t>
            </a:r>
          </a:p>
          <a:p>
            <a:r>
              <a:rPr lang="en-US" sz="4000" dirty="0" smtClean="0"/>
              <a:t>Barium meal</a:t>
            </a:r>
            <a:endParaRPr lang="en-US" sz="4000" dirty="0"/>
          </a:p>
        </p:txBody>
      </p:sp>
    </p:spTree>
    <p:extLst>
      <p:ext uri="{BB962C8B-B14F-4D97-AF65-F5344CB8AC3E}">
        <p14:creationId xmlns:p14="http://schemas.microsoft.com/office/powerpoint/2010/main" val="724222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diverticular colon"/>
          <p:cNvPicPr/>
          <p:nvPr/>
        </p:nvPicPr>
        <p:blipFill>
          <a:blip r:embed="rId2" cstate="print"/>
          <a:srcRect/>
          <a:stretch>
            <a:fillRect/>
          </a:stretch>
        </p:blipFill>
        <p:spPr bwMode="auto">
          <a:xfrm>
            <a:off x="1780675" y="385012"/>
            <a:ext cx="7579893" cy="6472988"/>
          </a:xfrm>
          <a:prstGeom prst="rect">
            <a:avLst/>
          </a:prstGeom>
          <a:noFill/>
          <a:ln w="9525">
            <a:noFill/>
            <a:miter lim="800000"/>
            <a:headEnd/>
            <a:tailEnd/>
          </a:ln>
        </p:spPr>
      </p:pic>
    </p:spTree>
    <p:extLst>
      <p:ext uri="{BB962C8B-B14F-4D97-AF65-F5344CB8AC3E}">
        <p14:creationId xmlns:p14="http://schemas.microsoft.com/office/powerpoint/2010/main" val="1711590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4" y="0"/>
            <a:ext cx="11101138" cy="1426464"/>
          </a:xfrm>
        </p:spPr>
        <p:txBody>
          <a:bodyPr>
            <a:normAutofit/>
          </a:bodyPr>
          <a:lstStyle/>
          <a:p>
            <a:r>
              <a:rPr lang="en-US" sz="4400" b="1" dirty="0" smtClean="0">
                <a:latin typeface="Cambria" pitchFamily="18" charset="0"/>
              </a:rPr>
              <a:t>Management</a:t>
            </a:r>
            <a:r>
              <a:rPr lang="en-US" sz="3200" dirty="0" smtClean="0">
                <a:latin typeface="Cambria" pitchFamily="18" charset="0"/>
              </a:rPr>
              <a:t/>
            </a:r>
            <a:br>
              <a:rPr lang="en-US" sz="3200" dirty="0" smtClean="0">
                <a:latin typeface="Cambria" pitchFamily="18" charset="0"/>
              </a:rPr>
            </a:br>
            <a:endParaRPr lang="en-US" sz="3200" dirty="0">
              <a:latin typeface="Cambria" pitchFamily="18" charset="0"/>
            </a:endParaRPr>
          </a:p>
        </p:txBody>
      </p:sp>
      <p:sp>
        <p:nvSpPr>
          <p:cNvPr id="3" name="Content Placeholder 2"/>
          <p:cNvSpPr>
            <a:spLocks noGrp="1"/>
          </p:cNvSpPr>
          <p:nvPr>
            <p:ph sz="half" idx="1"/>
          </p:nvPr>
        </p:nvSpPr>
        <p:spPr>
          <a:xfrm>
            <a:off x="481265" y="1030310"/>
            <a:ext cx="6061204" cy="5266161"/>
          </a:xfrm>
        </p:spPr>
        <p:txBody>
          <a:bodyPr>
            <a:noAutofit/>
          </a:bodyPr>
          <a:lstStyle/>
          <a:p>
            <a:r>
              <a:rPr lang="en-US" sz="3200" dirty="0" smtClean="0">
                <a:solidFill>
                  <a:schemeClr val="tx1"/>
                </a:solidFill>
              </a:rPr>
              <a:t>High </a:t>
            </a:r>
            <a:r>
              <a:rPr lang="en-US" sz="3200" dirty="0" err="1" smtClean="0">
                <a:solidFill>
                  <a:schemeClr val="tx1"/>
                </a:solidFill>
              </a:rPr>
              <a:t>fibre</a:t>
            </a:r>
            <a:r>
              <a:rPr lang="en-US" sz="3200" dirty="0" smtClean="0">
                <a:solidFill>
                  <a:schemeClr val="tx1"/>
                </a:solidFill>
              </a:rPr>
              <a:t> diet</a:t>
            </a:r>
          </a:p>
          <a:p>
            <a:r>
              <a:rPr lang="en-US" sz="3200" dirty="0" smtClean="0">
                <a:solidFill>
                  <a:schemeClr val="tx1"/>
                </a:solidFill>
              </a:rPr>
              <a:t>Broad spectrum antibiotic</a:t>
            </a:r>
          </a:p>
          <a:p>
            <a:r>
              <a:rPr lang="en-US" sz="3200" dirty="0" smtClean="0">
                <a:solidFill>
                  <a:schemeClr val="tx1"/>
                </a:solidFill>
              </a:rPr>
              <a:t>IV fluid replacement</a:t>
            </a:r>
          </a:p>
          <a:p>
            <a:r>
              <a:rPr lang="en-US" sz="3200" dirty="0" smtClean="0">
                <a:solidFill>
                  <a:schemeClr val="tx1"/>
                </a:solidFill>
              </a:rPr>
              <a:t>Analgesics</a:t>
            </a:r>
          </a:p>
          <a:p>
            <a:r>
              <a:rPr lang="en-US" sz="3200" dirty="0" smtClean="0">
                <a:solidFill>
                  <a:schemeClr val="tx1"/>
                </a:solidFill>
              </a:rPr>
              <a:t>Monitor vital signs</a:t>
            </a:r>
          </a:p>
          <a:p>
            <a:r>
              <a:rPr lang="en-US" sz="3200" dirty="0" err="1" smtClean="0">
                <a:solidFill>
                  <a:schemeClr val="tx1"/>
                </a:solidFill>
              </a:rPr>
              <a:t>Colectomy</a:t>
            </a:r>
            <a:endParaRPr lang="en-US" sz="3200" dirty="0" smtClean="0">
              <a:solidFill>
                <a:schemeClr val="tx1"/>
              </a:solidFill>
            </a:endParaRPr>
          </a:p>
          <a:p>
            <a:r>
              <a:rPr lang="en-US" sz="3200" dirty="0" smtClean="0">
                <a:solidFill>
                  <a:schemeClr val="tx1"/>
                </a:solidFill>
              </a:rPr>
              <a:t>Patients education</a:t>
            </a:r>
            <a:endParaRPr lang="en-US" sz="3200" dirty="0">
              <a:solidFill>
                <a:schemeClr val="tx1"/>
              </a:solidFill>
            </a:endParaRPr>
          </a:p>
        </p:txBody>
      </p:sp>
      <p:sp>
        <p:nvSpPr>
          <p:cNvPr id="4" name="Content Placeholder 3"/>
          <p:cNvSpPr>
            <a:spLocks noGrp="1"/>
          </p:cNvSpPr>
          <p:nvPr>
            <p:ph sz="half" idx="2"/>
          </p:nvPr>
        </p:nvSpPr>
        <p:spPr>
          <a:xfrm>
            <a:off x="6833938" y="529391"/>
            <a:ext cx="4748464" cy="5767080"/>
          </a:xfrm>
        </p:spPr>
        <p:txBody>
          <a:bodyPr>
            <a:normAutofit/>
          </a:bodyPr>
          <a:lstStyle/>
          <a:p>
            <a:pPr lvl="1">
              <a:buNone/>
            </a:pPr>
            <a:r>
              <a:rPr lang="en-US" sz="4300" dirty="0" smtClean="0"/>
              <a:t>Complications</a:t>
            </a:r>
          </a:p>
          <a:p>
            <a:pPr lvl="1"/>
            <a:r>
              <a:rPr lang="en-US" sz="3200" dirty="0" smtClean="0"/>
              <a:t>Chronic </a:t>
            </a:r>
            <a:r>
              <a:rPr lang="en-US" sz="3200" dirty="0" err="1" smtClean="0"/>
              <a:t>diverticular</a:t>
            </a:r>
            <a:endParaRPr lang="en-US" sz="3200" dirty="0" smtClean="0"/>
          </a:p>
          <a:p>
            <a:pPr lvl="1"/>
            <a:r>
              <a:rPr lang="en-US" sz="3200" dirty="0" smtClean="0"/>
              <a:t>Diverticulitis</a:t>
            </a:r>
          </a:p>
          <a:p>
            <a:pPr lvl="1"/>
            <a:r>
              <a:rPr lang="en-US" sz="3200" dirty="0" smtClean="0"/>
              <a:t>Abscess</a:t>
            </a:r>
          </a:p>
          <a:p>
            <a:pPr lvl="1"/>
            <a:endParaRPr lang="en-US" dirty="0"/>
          </a:p>
        </p:txBody>
      </p:sp>
    </p:spTree>
    <p:extLst>
      <p:ext uri="{BB962C8B-B14F-4D97-AF65-F5344CB8AC3E}">
        <p14:creationId xmlns:p14="http://schemas.microsoft.com/office/powerpoint/2010/main" val="2124078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7"/>
          <p:cNvSpPr txBox="1">
            <a:spLocks noChangeArrowheads="1"/>
          </p:cNvSpPr>
          <p:nvPr/>
        </p:nvSpPr>
        <p:spPr bwMode="auto">
          <a:xfrm>
            <a:off x="1013542" y="1194898"/>
            <a:ext cx="105962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ct val="0"/>
              </a:spcBef>
              <a:buClrTx/>
              <a:buSzPct val="55000"/>
              <a:buFontTx/>
              <a:buNone/>
            </a:pPr>
            <a:endParaRPr lang="en-US" sz="4000" dirty="0" smtClean="0">
              <a:latin typeface="Arial" panose="020B0604020202020204" pitchFamily="34" charset="0"/>
              <a:cs typeface="Arial" panose="020B0604020202020204" pitchFamily="34" charset="0"/>
            </a:endParaRPr>
          </a:p>
          <a:p>
            <a:pPr eaLnBrk="1" hangingPunct="1">
              <a:lnSpc>
                <a:spcPct val="100000"/>
              </a:lnSpc>
              <a:spcBef>
                <a:spcPct val="0"/>
              </a:spcBef>
              <a:buClrTx/>
              <a:buSzPct val="55000"/>
              <a:buFontTx/>
              <a:buNone/>
            </a:pPr>
            <a:endParaRPr lang="en-US" sz="4000" b="1" u="sng"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838200" y="365126"/>
            <a:ext cx="10515600" cy="931412"/>
          </a:xfrm>
        </p:spPr>
        <p:txBody>
          <a:bodyPr/>
          <a:lstStyle/>
          <a:p>
            <a:r>
              <a:rPr lang="en-US" b="1" dirty="0" smtClean="0"/>
              <a:t>4. INTESTINAL OBSTRUCTION</a:t>
            </a:r>
            <a:endParaRPr lang="en-US" dirty="0"/>
          </a:p>
        </p:txBody>
      </p:sp>
      <p:sp>
        <p:nvSpPr>
          <p:cNvPr id="5" name="Content Placeholder 4"/>
          <p:cNvSpPr>
            <a:spLocks noGrp="1"/>
          </p:cNvSpPr>
          <p:nvPr>
            <p:ph idx="1"/>
          </p:nvPr>
        </p:nvSpPr>
        <p:spPr/>
        <p:txBody>
          <a:bodyPr/>
          <a:lstStyle/>
          <a:p>
            <a:pPr>
              <a:lnSpc>
                <a:spcPct val="100000"/>
              </a:lnSpc>
              <a:spcBef>
                <a:spcPct val="0"/>
              </a:spcBef>
              <a:buSzPct val="55000"/>
              <a:buNone/>
            </a:pPr>
            <a:r>
              <a:rPr lang="en-US" b="1" u="sng" dirty="0">
                <a:cs typeface="Arial" panose="020B0604020202020204" pitchFamily="34" charset="0"/>
              </a:rPr>
              <a:t>Obstruction</a:t>
            </a:r>
            <a:r>
              <a:rPr lang="en-US" dirty="0">
                <a:cs typeface="Arial" panose="020B0604020202020204" pitchFamily="34" charset="0"/>
              </a:rPr>
              <a:t>  </a:t>
            </a:r>
          </a:p>
          <a:p>
            <a:pPr>
              <a:lnSpc>
                <a:spcPct val="100000"/>
              </a:lnSpc>
              <a:spcBef>
                <a:spcPct val="0"/>
              </a:spcBef>
              <a:buSzPct val="55000"/>
              <a:buNone/>
            </a:pPr>
            <a:r>
              <a:rPr lang="en-US" dirty="0">
                <a:cs typeface="Arial" panose="020B0604020202020204" pitchFamily="34" charset="0"/>
              </a:rPr>
              <a:t>A mechanical blockage  in small or large bowel arising from a structural abnormality that presents a physical barrier to the progression of gut contents. </a:t>
            </a:r>
          </a:p>
          <a:p>
            <a:pPr>
              <a:lnSpc>
                <a:spcPct val="100000"/>
              </a:lnSpc>
              <a:spcBef>
                <a:spcPct val="0"/>
              </a:spcBef>
              <a:buSzPct val="55000"/>
              <a:buNone/>
            </a:pPr>
            <a:endParaRPr lang="en-US" dirty="0">
              <a:cs typeface="Arial" panose="020B0604020202020204" pitchFamily="34" charset="0"/>
            </a:endParaRPr>
          </a:p>
          <a:p>
            <a:pPr>
              <a:lnSpc>
                <a:spcPct val="100000"/>
              </a:lnSpc>
              <a:spcBef>
                <a:spcPct val="0"/>
              </a:spcBef>
              <a:buClrTx/>
              <a:buSzPct val="55000"/>
              <a:buNone/>
            </a:pPr>
            <a:r>
              <a:rPr lang="en-GB" dirty="0">
                <a:cs typeface="Arial" panose="020B0604020202020204" pitchFamily="34" charset="0"/>
              </a:rPr>
              <a:t>Accounts for 5% of all acute surgical admissions</a:t>
            </a:r>
          </a:p>
          <a:p>
            <a:pPr>
              <a:lnSpc>
                <a:spcPct val="100000"/>
              </a:lnSpc>
              <a:spcBef>
                <a:spcPct val="0"/>
              </a:spcBef>
              <a:buClrTx/>
              <a:buSzPct val="55000"/>
              <a:buNone/>
            </a:pPr>
            <a:r>
              <a:rPr lang="en-GB" dirty="0">
                <a:cs typeface="Arial" panose="020B0604020202020204" pitchFamily="34" charset="0"/>
              </a:rPr>
              <a:t>Patients are often extremely ill requiring prompt  assessment, resuscitation and intensive monitoring</a:t>
            </a:r>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2038425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512763"/>
            <a:ext cx="10363200" cy="914400"/>
          </a:xfrm>
        </p:spPr>
        <p:txBody>
          <a:bodyPr>
            <a:normAutofit fontScale="90000"/>
          </a:bodyPr>
          <a:lstStyle/>
          <a:p>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4294967295"/>
          </p:nvPr>
        </p:nvSpPr>
        <p:spPr>
          <a:xfrm>
            <a:off x="601663" y="1035050"/>
            <a:ext cx="11590337" cy="5321300"/>
          </a:xfrm>
        </p:spPr>
        <p:txBody>
          <a:bodyPr>
            <a:noAutofit/>
          </a:bodyPr>
          <a:lstStyle/>
          <a:p>
            <a:pPr>
              <a:buNone/>
            </a:pPr>
            <a:r>
              <a:rPr lang="en-US" sz="4000" dirty="0" smtClean="0">
                <a:solidFill>
                  <a:schemeClr val="tx1"/>
                </a:solidFill>
              </a:rPr>
              <a:t>-Can be partial or complete.</a:t>
            </a:r>
          </a:p>
          <a:p>
            <a:pPr>
              <a:buNone/>
            </a:pPr>
            <a:r>
              <a:rPr lang="en-US" sz="4000" b="1" dirty="0" smtClean="0"/>
              <a:t>Types/causes</a:t>
            </a:r>
            <a:endParaRPr lang="en-US" sz="4000" dirty="0" smtClean="0"/>
          </a:p>
          <a:p>
            <a:pPr>
              <a:buNone/>
            </a:pPr>
            <a:r>
              <a:rPr lang="en-US" sz="4000" dirty="0" smtClean="0"/>
              <a:t>A)mechanical( Dynamic)</a:t>
            </a:r>
          </a:p>
          <a:p>
            <a:pPr>
              <a:buNone/>
            </a:pPr>
            <a:r>
              <a:rPr lang="en-US" sz="4000" dirty="0" smtClean="0"/>
              <a:t>B) Non mechanical (</a:t>
            </a:r>
            <a:r>
              <a:rPr lang="en-US" sz="4000" dirty="0" err="1" smtClean="0"/>
              <a:t>Adynamic</a:t>
            </a:r>
            <a:r>
              <a:rPr lang="en-US" sz="4000" dirty="0" smtClean="0"/>
              <a:t>) </a:t>
            </a:r>
          </a:p>
          <a:p>
            <a:pPr>
              <a:buNone/>
            </a:pP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966668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6" name="Content Placeholder 5"/>
          <p:cNvSpPr>
            <a:spLocks noGrp="1"/>
          </p:cNvSpPr>
          <p:nvPr>
            <p:ph sz="half" idx="1"/>
          </p:nvPr>
        </p:nvSpPr>
        <p:spPr/>
        <p:txBody>
          <a:bodyPr>
            <a:normAutofit/>
          </a:bodyPr>
          <a:lstStyle/>
          <a:p>
            <a:r>
              <a:rPr lang="en-US" dirty="0" smtClean="0"/>
              <a:t> </a:t>
            </a:r>
          </a:p>
          <a:p>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316654070"/>
              </p:ext>
            </p:extLst>
          </p:nvPr>
        </p:nvGraphicFramePr>
        <p:xfrm>
          <a:off x="184732" y="146467"/>
          <a:ext cx="11456808" cy="6627452"/>
        </p:xfrm>
        <a:graphic>
          <a:graphicData uri="http://schemas.openxmlformats.org/drawingml/2006/table">
            <a:tbl>
              <a:tblPr/>
              <a:tblGrid>
                <a:gridCol w="8479546"/>
                <a:gridCol w="2977262"/>
              </a:tblGrid>
              <a:tr h="530054">
                <a:tc>
                  <a:txBody>
                    <a:bodyPr/>
                    <a:lstStyle/>
                    <a:p>
                      <a:pPr marL="0" marR="0" algn="ctr">
                        <a:lnSpc>
                          <a:spcPct val="115000"/>
                        </a:lnSpc>
                        <a:spcBef>
                          <a:spcPts val="0"/>
                        </a:spcBef>
                        <a:spcAft>
                          <a:spcPts val="0"/>
                        </a:spcAft>
                      </a:pPr>
                      <a:r>
                        <a:rPr lang="en-US" sz="3200" b="1" dirty="0">
                          <a:solidFill>
                            <a:schemeClr val="accent2">
                              <a:lumMod val="60000"/>
                              <a:lumOff val="40000"/>
                            </a:schemeClr>
                          </a:solidFill>
                          <a:latin typeface="Verdana"/>
                          <a:ea typeface="Times New Roman"/>
                          <a:cs typeface="Times New Roman"/>
                        </a:rPr>
                        <a:t>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3200" b="1" dirty="0" err="1">
                          <a:solidFill>
                            <a:schemeClr val="accent2">
                              <a:lumMod val="60000"/>
                              <a:lumOff val="40000"/>
                            </a:schemeClr>
                          </a:solidFill>
                          <a:latin typeface="Verdana"/>
                          <a:ea typeface="Times New Roman"/>
                          <a:cs typeface="Times New Roman"/>
                        </a:rPr>
                        <a:t>Adynamic</a:t>
                      </a:r>
                      <a:endParaRPr lang="en-US" sz="3200" dirty="0">
                        <a:solidFill>
                          <a:schemeClr val="accent2">
                            <a:lumMod val="60000"/>
                            <a:lumOff val="40000"/>
                          </a:schemeClr>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1590163">
                <a:tc>
                  <a:txBody>
                    <a:bodyPr/>
                    <a:lstStyle/>
                    <a:p>
                      <a:pPr marL="0" marR="0">
                        <a:lnSpc>
                          <a:spcPct val="115000"/>
                        </a:lnSpc>
                        <a:spcBef>
                          <a:spcPts val="0"/>
                        </a:spcBef>
                        <a:spcAft>
                          <a:spcPts val="0"/>
                        </a:spcAft>
                      </a:pPr>
                      <a:r>
                        <a:rPr lang="en-US" sz="3200" dirty="0" smtClean="0">
                          <a:solidFill>
                            <a:schemeClr val="tx1"/>
                          </a:solidFill>
                          <a:latin typeface="Trebuchet MS"/>
                          <a:ea typeface="Times New Roman"/>
                          <a:cs typeface="Times New Roman"/>
                        </a:rPr>
                        <a:t>Physical</a:t>
                      </a:r>
                      <a:r>
                        <a:rPr lang="en-US" sz="3200" baseline="0" dirty="0" smtClean="0">
                          <a:solidFill>
                            <a:schemeClr val="tx1"/>
                          </a:solidFill>
                          <a:latin typeface="Trebuchet MS"/>
                          <a:ea typeface="Times New Roman"/>
                          <a:cs typeface="Times New Roman"/>
                        </a:rPr>
                        <a:t> /</a:t>
                      </a:r>
                      <a:r>
                        <a:rPr lang="en-US" sz="3200" dirty="0" smtClean="0">
                          <a:solidFill>
                            <a:schemeClr val="tx1"/>
                          </a:solidFill>
                          <a:latin typeface="Trebuchet MS"/>
                          <a:ea typeface="Times New Roman"/>
                          <a:cs typeface="Times New Roman"/>
                        </a:rPr>
                        <a:t>mechanical </a:t>
                      </a:r>
                      <a:r>
                        <a:rPr lang="en-US" sz="3200" dirty="0">
                          <a:solidFill>
                            <a:schemeClr val="tx1"/>
                          </a:solidFill>
                          <a:latin typeface="Trebuchet MS"/>
                          <a:ea typeface="Times New Roman"/>
                          <a:cs typeface="Times New Roman"/>
                        </a:rPr>
                        <a:t>obstruction. It may occur in an acute or chronic </a:t>
                      </a:r>
                      <a:r>
                        <a:rPr lang="en-US" sz="3200" dirty="0" smtClean="0">
                          <a:solidFill>
                            <a:schemeClr val="tx1"/>
                          </a:solidFill>
                          <a:latin typeface="Trebuchet MS"/>
                          <a:ea typeface="Times New Roman"/>
                          <a:cs typeface="Times New Roman"/>
                        </a:rPr>
                        <a:t>form. Strong peristalsis in</a:t>
                      </a:r>
                      <a:r>
                        <a:rPr lang="en-US" sz="3200" baseline="0" dirty="0" smtClean="0">
                          <a:solidFill>
                            <a:schemeClr val="tx1"/>
                          </a:solidFill>
                          <a:latin typeface="Trebuchet MS"/>
                          <a:ea typeface="Times New Roman"/>
                          <a:cs typeface="Times New Roman"/>
                        </a:rPr>
                        <a:t> trying to clear the obstruction</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ct val="115000"/>
                        </a:lnSpc>
                        <a:spcBef>
                          <a:spcPts val="0"/>
                        </a:spcBef>
                        <a:spcAft>
                          <a:spcPts val="0"/>
                        </a:spcAft>
                      </a:pPr>
                      <a:r>
                        <a:rPr lang="en-US" sz="3200" dirty="0">
                          <a:solidFill>
                            <a:schemeClr val="tx1"/>
                          </a:solidFill>
                          <a:latin typeface="Trebuchet MS"/>
                          <a:ea typeface="Times New Roman"/>
                          <a:cs typeface="Times New Roman"/>
                        </a:rPr>
                        <a:t>Peristalsis Absent</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4240435">
                <a:tc>
                  <a:txBody>
                    <a:bodyPr/>
                    <a:lstStyle/>
                    <a:p>
                      <a:pPr marL="0" marR="0">
                        <a:lnSpc>
                          <a:spcPct val="115000"/>
                        </a:lnSpc>
                        <a:spcBef>
                          <a:spcPts val="0"/>
                        </a:spcBef>
                        <a:spcAft>
                          <a:spcPts val="0"/>
                        </a:spcAft>
                      </a:pPr>
                      <a:r>
                        <a:rPr lang="en-US" sz="3200" dirty="0" smtClean="0">
                          <a:solidFill>
                            <a:schemeClr val="tx1"/>
                          </a:solidFill>
                          <a:latin typeface="Trebuchet MS"/>
                          <a:ea typeface="Times New Roman"/>
                          <a:cs typeface="Times New Roman"/>
                        </a:rPr>
                        <a:t>Obstruction </a:t>
                      </a:r>
                      <a:r>
                        <a:rPr lang="en-US" sz="3200" dirty="0">
                          <a:solidFill>
                            <a:schemeClr val="tx1"/>
                          </a:solidFill>
                          <a:latin typeface="Trebuchet MS"/>
                          <a:ea typeface="Times New Roman"/>
                          <a:cs typeface="Times New Roman"/>
                        </a:rPr>
                        <a:t>lesion may be:</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Intraluminal</a:t>
                      </a:r>
                      <a:r>
                        <a:rPr lang="en-US" sz="3200" dirty="0">
                          <a:solidFill>
                            <a:srgbClr val="FFC000"/>
                          </a:solidFill>
                          <a:latin typeface="Trebuchet MS"/>
                          <a:ea typeface="Times New Roman"/>
                          <a:cs typeface="Times New Roman"/>
                        </a:rPr>
                        <a:t> </a:t>
                      </a:r>
                      <a:r>
                        <a:rPr lang="en-US" sz="3200" dirty="0" smtClean="0">
                          <a:solidFill>
                            <a:schemeClr val="tx1"/>
                          </a:solidFill>
                          <a:latin typeface="Trebuchet MS"/>
                          <a:ea typeface="Times New Roman"/>
                          <a:cs typeface="Times New Roman"/>
                        </a:rPr>
                        <a:t>(impacted feces</a:t>
                      </a:r>
                      <a:r>
                        <a:rPr lang="en-US" sz="3200" dirty="0">
                          <a:solidFill>
                            <a:schemeClr val="tx1"/>
                          </a:solidFill>
                          <a:latin typeface="Trebuchet MS"/>
                          <a:ea typeface="Times New Roman"/>
                          <a:cs typeface="Times New Roman"/>
                        </a:rPr>
                        <a:t>, foreign bodies, gallstones)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dirty="0">
                          <a:solidFill>
                            <a:srgbClr val="FFC000"/>
                          </a:solidFill>
                          <a:latin typeface="Trebuchet MS"/>
                          <a:ea typeface="Times New Roman"/>
                          <a:cs typeface="Times New Roman"/>
                        </a:rPr>
                        <a:t> </a:t>
                      </a:r>
                      <a:r>
                        <a:rPr lang="en-US" sz="3200" i="1" dirty="0">
                          <a:solidFill>
                            <a:srgbClr val="FFC000"/>
                          </a:solidFill>
                          <a:latin typeface="Trebuchet MS"/>
                          <a:ea typeface="Times New Roman"/>
                          <a:cs typeface="Times New Roman"/>
                        </a:rPr>
                        <a:t>Intramural</a:t>
                      </a:r>
                      <a:r>
                        <a:rPr lang="en-US" sz="3200" dirty="0">
                          <a:solidFill>
                            <a:srgbClr val="FFC000"/>
                          </a:solidFill>
                          <a:latin typeface="Trebuchet MS"/>
                          <a:ea typeface="Times New Roman"/>
                          <a:cs typeface="Times New Roman"/>
                        </a:rPr>
                        <a:t> </a:t>
                      </a:r>
                      <a:r>
                        <a:rPr lang="en-US" sz="3200" dirty="0" smtClean="0">
                          <a:solidFill>
                            <a:schemeClr val="tx1"/>
                          </a:solidFill>
                          <a:latin typeface="Trebuchet MS"/>
                          <a:ea typeface="Times New Roman"/>
                          <a:cs typeface="Times New Roman"/>
                        </a:rPr>
                        <a:t>(malignant </a:t>
                      </a:r>
                      <a:r>
                        <a:rPr lang="en-US" sz="3200" dirty="0">
                          <a:solidFill>
                            <a:schemeClr val="tx1"/>
                          </a:solidFill>
                          <a:latin typeface="Trebuchet MS"/>
                          <a:ea typeface="Times New Roman"/>
                          <a:cs typeface="Times New Roman"/>
                        </a:rPr>
                        <a:t>or inflammatory strictures)</a:t>
                      </a:r>
                      <a:endParaRPr lang="en-US" sz="3200" dirty="0">
                        <a:solidFill>
                          <a:schemeClr val="tx1"/>
                        </a:solidFill>
                        <a:latin typeface="Calibri"/>
                        <a:ea typeface="Calibri"/>
                        <a:cs typeface="Times New Roman"/>
                      </a:endParaRPr>
                    </a:p>
                    <a:p>
                      <a:pPr marL="342900" marR="0" lvl="0" indent="-342900">
                        <a:lnSpc>
                          <a:spcPct val="115000"/>
                        </a:lnSpc>
                        <a:spcBef>
                          <a:spcPts val="0"/>
                        </a:spcBef>
                        <a:spcAft>
                          <a:spcPts val="0"/>
                        </a:spcAft>
                        <a:tabLst>
                          <a:tab pos="457200" algn="l"/>
                        </a:tabLst>
                      </a:pPr>
                      <a:r>
                        <a:rPr lang="en-US" sz="3200" i="1" dirty="0">
                          <a:solidFill>
                            <a:srgbClr val="FFC000"/>
                          </a:solidFill>
                          <a:latin typeface="Trebuchet MS"/>
                          <a:ea typeface="Times New Roman"/>
                          <a:cs typeface="Times New Roman"/>
                        </a:rPr>
                        <a:t>Extramural</a:t>
                      </a:r>
                      <a:r>
                        <a:rPr lang="en-US" sz="3200" dirty="0">
                          <a:solidFill>
                            <a:schemeClr val="tx1"/>
                          </a:solidFill>
                          <a:latin typeface="Trebuchet MS"/>
                          <a:ea typeface="Times New Roman"/>
                          <a:cs typeface="Times New Roman"/>
                        </a:rPr>
                        <a:t> </a:t>
                      </a:r>
                      <a:r>
                        <a:rPr lang="en-US" sz="3200" dirty="0" smtClean="0">
                          <a:solidFill>
                            <a:schemeClr val="tx1"/>
                          </a:solidFill>
                          <a:latin typeface="Trebuchet MS"/>
                          <a:ea typeface="Times New Roman"/>
                          <a:cs typeface="Times New Roman"/>
                        </a:rPr>
                        <a:t>(</a:t>
                      </a:r>
                      <a:r>
                        <a:rPr lang="en-US" sz="3200" dirty="0" err="1" smtClean="0">
                          <a:solidFill>
                            <a:schemeClr val="tx1"/>
                          </a:solidFill>
                          <a:latin typeface="Trebuchet MS"/>
                          <a:ea typeface="Times New Roman"/>
                          <a:cs typeface="Times New Roman"/>
                        </a:rPr>
                        <a:t>intraperitoneal</a:t>
                      </a:r>
                      <a:r>
                        <a:rPr lang="en-US" sz="3200" dirty="0" smtClean="0">
                          <a:solidFill>
                            <a:schemeClr val="tx1"/>
                          </a:solidFill>
                          <a:latin typeface="Trebuchet MS"/>
                          <a:ea typeface="Times New Roman"/>
                          <a:cs typeface="Times New Roman"/>
                        </a:rPr>
                        <a:t> </a:t>
                      </a:r>
                      <a:r>
                        <a:rPr lang="en-US" sz="3200" dirty="0">
                          <a:solidFill>
                            <a:schemeClr val="tx1"/>
                          </a:solidFill>
                          <a:latin typeface="Trebuchet MS"/>
                          <a:ea typeface="Times New Roman"/>
                          <a:cs typeface="Times New Roman"/>
                        </a:rPr>
                        <a:t>bands and adhesions, hernias, </a:t>
                      </a:r>
                      <a:r>
                        <a:rPr lang="en-US" sz="3200" dirty="0" smtClean="0">
                          <a:solidFill>
                            <a:schemeClr val="tx1"/>
                          </a:solidFill>
                          <a:latin typeface="Trebuchet MS"/>
                          <a:ea typeface="Times New Roman"/>
                          <a:cs typeface="Times New Roman"/>
                        </a:rPr>
                        <a:t>ca ovary, ca stomach, </a:t>
                      </a:r>
                      <a:r>
                        <a:rPr lang="en-US" sz="3200" dirty="0" err="1" smtClean="0">
                          <a:solidFill>
                            <a:schemeClr val="tx1"/>
                          </a:solidFill>
                          <a:latin typeface="Trebuchet MS"/>
                          <a:ea typeface="Times New Roman"/>
                          <a:cs typeface="Times New Roman"/>
                        </a:rPr>
                        <a:t>volvulus</a:t>
                      </a:r>
                      <a:r>
                        <a:rPr lang="en-US" sz="3200" dirty="0" smtClean="0">
                          <a:solidFill>
                            <a:schemeClr val="tx1"/>
                          </a:solidFill>
                          <a:latin typeface="Trebuchet MS"/>
                          <a:ea typeface="Times New Roman"/>
                          <a:cs typeface="Times New Roman"/>
                        </a:rPr>
                        <a:t> </a:t>
                      </a:r>
                      <a:r>
                        <a:rPr lang="en-US" sz="3200" dirty="0">
                          <a:solidFill>
                            <a:schemeClr val="tx1"/>
                          </a:solidFill>
                          <a:latin typeface="Trebuchet MS"/>
                          <a:ea typeface="Times New Roman"/>
                          <a:cs typeface="Times New Roman"/>
                        </a:rPr>
                        <a:t>or intussusceptions.)</a:t>
                      </a:r>
                      <a:endParaRPr lang="en-US" sz="32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indent="-228600">
                        <a:lnSpc>
                          <a:spcPct val="115000"/>
                        </a:lnSpc>
                        <a:spcBef>
                          <a:spcPts val="0"/>
                        </a:spcBef>
                        <a:spcAft>
                          <a:spcPts val="0"/>
                        </a:spcAft>
                      </a:pPr>
                      <a:r>
                        <a:rPr lang="en-US" sz="3200" dirty="0">
                          <a:solidFill>
                            <a:schemeClr val="tx1"/>
                          </a:solidFill>
                          <a:latin typeface="Wingdings"/>
                          <a:ea typeface="Times New Roman"/>
                          <a:cs typeface="Times New Roman"/>
                        </a:rPr>
                        <a:t>l</a:t>
                      </a:r>
                      <a:r>
                        <a:rPr lang="en-US" sz="32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ILEUS, esp. post surgical</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INFARCTION</a:t>
                      </a:r>
                      <a:endParaRPr lang="en-US" sz="2800" dirty="0">
                        <a:solidFill>
                          <a:schemeClr val="tx1"/>
                        </a:solidFill>
                        <a:latin typeface="Calibri"/>
                        <a:ea typeface="Calibri"/>
                        <a:cs typeface="Times New Roman"/>
                      </a:endParaRPr>
                    </a:p>
                    <a:p>
                      <a:pPr marL="0" marR="0" indent="-228600">
                        <a:lnSpc>
                          <a:spcPct val="115000"/>
                        </a:lnSpc>
                        <a:spcBef>
                          <a:spcPts val="0"/>
                        </a:spcBef>
                        <a:spcAft>
                          <a:spcPts val="0"/>
                        </a:spcAft>
                      </a:pPr>
                      <a:r>
                        <a:rPr lang="en-US" sz="2800" dirty="0">
                          <a:solidFill>
                            <a:schemeClr val="tx1"/>
                          </a:solidFill>
                          <a:latin typeface="Wingdings"/>
                          <a:ea typeface="Times New Roman"/>
                          <a:cs typeface="Times New Roman"/>
                        </a:rPr>
                        <a:t>¡</a:t>
                      </a:r>
                      <a:r>
                        <a:rPr lang="en-US" sz="2800" dirty="0">
                          <a:solidFill>
                            <a:schemeClr val="tx1"/>
                          </a:solidFill>
                          <a:latin typeface="Times New Roman"/>
                          <a:ea typeface="Times New Roman"/>
                          <a:cs typeface="Times New Roman"/>
                        </a:rPr>
                        <a:t>  </a:t>
                      </a:r>
                      <a:r>
                        <a:rPr lang="en-US" sz="2800" dirty="0">
                          <a:solidFill>
                            <a:schemeClr val="tx1"/>
                          </a:solidFill>
                          <a:latin typeface="Trebuchet MS"/>
                          <a:ea typeface="Times New Roman"/>
                          <a:cs typeface="Times New Roman"/>
                        </a:rPr>
                        <a:t>MOTILITY DISEASES, esp., HIRSCHSPRUNG DISEASE</a:t>
                      </a:r>
                      <a:endParaRPr lang="en-US" sz="2800" dirty="0">
                        <a:solidFill>
                          <a:schemeClr val="tx1"/>
                        </a:solidFill>
                        <a:latin typeface="Calibri"/>
                        <a:ea typeface="Calibri"/>
                        <a:cs typeface="Times New Roman"/>
                      </a:endParaRPr>
                    </a:p>
                  </a:txBody>
                  <a:tcPr marL="60731" marR="60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bl>
          </a:graphicData>
        </a:graphic>
      </p:graphicFrame>
      <p:sp>
        <p:nvSpPr>
          <p:cNvPr id="1026"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18178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114"/>
            <a:ext cx="10515600" cy="631162"/>
          </a:xfrm>
        </p:spPr>
        <p:txBody>
          <a:bodyPr>
            <a:normAutofit fontScale="90000"/>
          </a:bodyPr>
          <a:lstStyle/>
          <a:p>
            <a:r>
              <a:rPr lang="en-US" dirty="0" smtClean="0">
                <a:solidFill>
                  <a:schemeClr val="accent1"/>
                </a:solidFill>
              </a:rPr>
              <a:t/>
            </a:r>
            <a:br>
              <a:rPr lang="en-US" dirty="0" smtClean="0">
                <a:solidFill>
                  <a:schemeClr val="accent1"/>
                </a:solidFill>
              </a:rPr>
            </a:br>
            <a:r>
              <a:rPr lang="en-US" b="1" dirty="0" smtClean="0"/>
              <a:t>Dynamic Obstruction</a:t>
            </a:r>
            <a:endParaRPr lang="en-US" b="1" dirty="0"/>
          </a:p>
        </p:txBody>
      </p:sp>
      <p:sp>
        <p:nvSpPr>
          <p:cNvPr id="3" name="Content Placeholder 2"/>
          <p:cNvSpPr>
            <a:spLocks noGrp="1"/>
          </p:cNvSpPr>
          <p:nvPr>
            <p:ph idx="1"/>
          </p:nvPr>
        </p:nvSpPr>
        <p:spPr>
          <a:xfrm>
            <a:off x="838200" y="1255594"/>
            <a:ext cx="10515600" cy="4730300"/>
          </a:xfrm>
        </p:spPr>
        <p:txBody>
          <a:bodyPr>
            <a:noAutofit/>
          </a:bodyPr>
          <a:lstStyle/>
          <a:p>
            <a:pPr marL="0" indent="0" fontAlgn="base">
              <a:buNone/>
            </a:pPr>
            <a:r>
              <a:rPr lang="en-US" sz="3200" b="1" dirty="0"/>
              <a:t>Pathophysiology</a:t>
            </a:r>
            <a:endParaRPr lang="en-US" sz="3200" b="1" dirty="0" smtClean="0"/>
          </a:p>
          <a:p>
            <a:pPr fontAlgn="base"/>
            <a:r>
              <a:rPr lang="en-US" sz="3200" dirty="0" smtClean="0"/>
              <a:t>As mechanical obstruction becomes established, the proximal bowel produces increasingly vigorous contractions in an effort to overcome the obstruction. This accounts for the abdominal colicky pain.</a:t>
            </a:r>
          </a:p>
          <a:p>
            <a:pPr fontAlgn="base"/>
            <a:r>
              <a:rPr lang="en-US" sz="3200" dirty="0" smtClean="0"/>
              <a:t>It also begins to dilate, initially due to accumulation of air and increased intestinal secretions. Stagnation of fluid encourages anaerobic bacterial overgrowth leading to fermentation and production of gas, manifesting as dilated bowel loops on plain abdominal radiography</a:t>
            </a:r>
          </a:p>
        </p:txBody>
      </p:sp>
    </p:spTree>
    <p:extLst>
      <p:ext uri="{BB962C8B-B14F-4D97-AF65-F5344CB8AC3E}">
        <p14:creationId xmlns:p14="http://schemas.microsoft.com/office/powerpoint/2010/main" val="1895839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1571" y="667282"/>
            <a:ext cx="10861452" cy="5639934"/>
          </a:xfrm>
        </p:spPr>
        <p:txBody>
          <a:bodyPr>
            <a:noAutofit/>
          </a:bodyPr>
          <a:lstStyle/>
          <a:p>
            <a:r>
              <a:rPr lang="en-US" sz="3200" dirty="0" smtClean="0"/>
              <a:t>The products of fermentation in the bowel lumen also increase the osmotic gradient causing intraluminal fluid and electrolyte shifts, which compounds the problem leading to abdominal distension. </a:t>
            </a:r>
          </a:p>
          <a:p>
            <a:r>
              <a:rPr lang="en-US" sz="3200" dirty="0" smtClean="0"/>
              <a:t>The bowel distal to the obstruction eventually evacuates its contents and collapses, accounting for eventual absence of flatus and feces (absolute constipation). </a:t>
            </a:r>
          </a:p>
          <a:p>
            <a:r>
              <a:rPr lang="en-US" sz="3200" dirty="0" smtClean="0"/>
              <a:t>Vomiting may occur as this process evolves. The timing of onset depends on the level of obstruction. The </a:t>
            </a:r>
            <a:r>
              <a:rPr lang="en-US" sz="3200" dirty="0" err="1" smtClean="0"/>
              <a:t>vomitus</a:t>
            </a:r>
            <a:r>
              <a:rPr lang="en-US" sz="3200" dirty="0" smtClean="0"/>
              <a:t> contains gastric contents initially, then becomes bile stained, and finally feculent.</a:t>
            </a:r>
          </a:p>
          <a:p>
            <a:endParaRPr lang="en-US" sz="3600" dirty="0"/>
          </a:p>
        </p:txBody>
      </p:sp>
    </p:spTree>
    <p:extLst>
      <p:ext uri="{BB962C8B-B14F-4D97-AF65-F5344CB8AC3E}">
        <p14:creationId xmlns:p14="http://schemas.microsoft.com/office/powerpoint/2010/main" val="74149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4" y="3"/>
            <a:ext cx="11039903" cy="5724644"/>
          </a:xfrm>
          <a:prstGeom prst="rect">
            <a:avLst/>
          </a:prstGeom>
        </p:spPr>
        <p:txBody>
          <a:bodyPr wrap="square">
            <a:spAutoFit/>
          </a:bodyPr>
          <a:lstStyle/>
          <a:p>
            <a:pPr algn="ctr"/>
            <a:r>
              <a:rPr lang="en-US" sz="5400" b="1" u="sng" dirty="0" smtClean="0"/>
              <a:t>1. Ulcerative</a:t>
            </a:r>
            <a:r>
              <a:rPr lang="en-US" sz="5400" b="1" dirty="0" smtClean="0"/>
              <a:t> </a:t>
            </a:r>
            <a:r>
              <a:rPr lang="en-US" sz="5400" b="1" u="sng" dirty="0"/>
              <a:t>Colitis</a:t>
            </a:r>
            <a:endParaRPr lang="en-US" sz="5400" b="1" u="sng" dirty="0" smtClean="0"/>
          </a:p>
          <a:p>
            <a:r>
              <a:rPr lang="en-US" sz="4400" dirty="0" smtClean="0"/>
              <a:t>Is </a:t>
            </a:r>
            <a:r>
              <a:rPr lang="en-US" sz="4400" dirty="0"/>
              <a:t>an </a:t>
            </a:r>
            <a:r>
              <a:rPr lang="en-US" sz="4400" dirty="0" err="1" smtClean="0"/>
              <a:t>ulcero</a:t>
            </a:r>
            <a:r>
              <a:rPr lang="en-US" sz="4400" dirty="0" smtClean="0"/>
              <a:t>-inflammatory </a:t>
            </a:r>
            <a:r>
              <a:rPr lang="en-US" sz="4400" dirty="0"/>
              <a:t>disease affecting the colon, which is limited to the mucosa and </a:t>
            </a:r>
            <a:r>
              <a:rPr lang="en-US" sz="4400" dirty="0" err="1"/>
              <a:t>submucosa</a:t>
            </a:r>
            <a:r>
              <a:rPr lang="en-US" sz="4400" dirty="0"/>
              <a:t>, except in the most severe cases. </a:t>
            </a:r>
            <a:endParaRPr lang="en-US" sz="4400" dirty="0" smtClean="0"/>
          </a:p>
          <a:p>
            <a:r>
              <a:rPr lang="en-US" sz="4400" dirty="0"/>
              <a:t>It begins in the </a:t>
            </a:r>
            <a:r>
              <a:rPr lang="en-US" sz="4400" b="1" dirty="0"/>
              <a:t>rectum </a:t>
            </a:r>
            <a:r>
              <a:rPr lang="en-US" sz="4400" dirty="0"/>
              <a:t>and extends proximally  in a </a:t>
            </a:r>
            <a:r>
              <a:rPr lang="en-US" sz="4400" b="1" dirty="0"/>
              <a:t>continuous fashion </a:t>
            </a:r>
            <a:r>
              <a:rPr lang="en-US" sz="4400" dirty="0"/>
              <a:t>sometimes involving the entire colon (</a:t>
            </a:r>
            <a:r>
              <a:rPr lang="en-US" sz="4400" dirty="0" err="1"/>
              <a:t>Pancolitis</a:t>
            </a:r>
            <a:r>
              <a:rPr lang="en-US" sz="4400" dirty="0"/>
              <a:t>).</a:t>
            </a:r>
          </a:p>
          <a:p>
            <a:endParaRPr lang="en-US" sz="4800" dirty="0"/>
          </a:p>
        </p:txBody>
      </p:sp>
    </p:spTree>
    <p:extLst>
      <p:ext uri="{BB962C8B-B14F-4D97-AF65-F5344CB8AC3E}">
        <p14:creationId xmlns:p14="http://schemas.microsoft.com/office/powerpoint/2010/main" val="2921926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91820" y="1175657"/>
            <a:ext cx="10287379" cy="5370286"/>
          </a:xfrm>
        </p:spPr>
        <p:txBody>
          <a:bodyPr>
            <a:noAutofit/>
          </a:bodyPr>
          <a:lstStyle/>
          <a:p>
            <a:pPr fontAlgn="base"/>
            <a:r>
              <a:rPr lang="en-US" sz="2800" dirty="0" smtClean="0"/>
              <a:t>With increased intraluminal pressure the tension in the bowel wall increases, which subsequently impairs venous drainage of the bowel, leading to capillary congestion and mural edema.</a:t>
            </a:r>
          </a:p>
          <a:p>
            <a:pPr fontAlgn="base"/>
            <a:r>
              <a:rPr lang="en-US" sz="2800" dirty="0" smtClean="0"/>
              <a:t>Arterial inflow becomes compromised leading to ischemia. This results in loss of the bowel's innate </a:t>
            </a:r>
            <a:r>
              <a:rPr lang="en-US" sz="2800" dirty="0" err="1" smtClean="0"/>
              <a:t>immunoprotective</a:t>
            </a:r>
            <a:r>
              <a:rPr lang="en-US" sz="2800" dirty="0" smtClean="0"/>
              <a:t> mechanism, predisposing to translocation of intraluminal bacteria into the circulation with associated signs of sepsis.</a:t>
            </a:r>
          </a:p>
          <a:p>
            <a:pPr fontAlgn="base"/>
            <a:r>
              <a:rPr lang="en-US" sz="2800" dirty="0" smtClean="0"/>
              <a:t>This process is more likely in a 'closed loop obstruction' whereby a closed loop is formed between the proximal and distal segments of the obstructed bowel.</a:t>
            </a:r>
            <a:endParaRPr lang="en-US" sz="2800" dirty="0"/>
          </a:p>
        </p:txBody>
      </p:sp>
    </p:spTree>
    <p:extLst>
      <p:ext uri="{BB962C8B-B14F-4D97-AF65-F5344CB8AC3E}">
        <p14:creationId xmlns:p14="http://schemas.microsoft.com/office/powerpoint/2010/main" val="768011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rast study showing 'apple core' lesion due to colorectal cancer"/>
          <p:cNvPicPr/>
          <p:nvPr/>
        </p:nvPicPr>
        <p:blipFill>
          <a:blip r:embed="rId3" cstate="print"/>
          <a:srcRect/>
          <a:stretch>
            <a:fillRect/>
          </a:stretch>
        </p:blipFill>
        <p:spPr bwMode="auto">
          <a:xfrm>
            <a:off x="1300488" y="152998"/>
            <a:ext cx="9504948" cy="6472990"/>
          </a:xfrm>
          <a:prstGeom prst="rect">
            <a:avLst/>
          </a:prstGeom>
          <a:noFill/>
          <a:ln w="9525">
            <a:noFill/>
            <a:miter lim="800000"/>
            <a:headEnd/>
            <a:tailEnd/>
          </a:ln>
        </p:spPr>
      </p:pic>
    </p:spTree>
    <p:extLst>
      <p:ext uri="{BB962C8B-B14F-4D97-AF65-F5344CB8AC3E}">
        <p14:creationId xmlns:p14="http://schemas.microsoft.com/office/powerpoint/2010/main" val="1765349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1412"/>
          </a:xfrm>
        </p:spPr>
        <p:txBody>
          <a:bodyPr/>
          <a:lstStyle/>
          <a:p>
            <a:r>
              <a:rPr lang="en-US" dirty="0" smtClean="0"/>
              <a:t>Diagnosis</a:t>
            </a:r>
            <a:endParaRPr lang="en-US" dirty="0"/>
          </a:p>
        </p:txBody>
      </p:sp>
      <p:sp>
        <p:nvSpPr>
          <p:cNvPr id="3" name="Content Placeholder 2"/>
          <p:cNvSpPr>
            <a:spLocks noGrp="1"/>
          </p:cNvSpPr>
          <p:nvPr>
            <p:ph idx="1"/>
          </p:nvPr>
        </p:nvSpPr>
        <p:spPr>
          <a:xfrm>
            <a:off x="673767" y="1082842"/>
            <a:ext cx="11518233" cy="5775158"/>
          </a:xfrm>
        </p:spPr>
        <p:txBody>
          <a:bodyPr>
            <a:normAutofit/>
          </a:bodyPr>
          <a:lstStyle/>
          <a:p>
            <a:pPr fontAlgn="base"/>
            <a:r>
              <a:rPr lang="en-US" sz="3600" b="1" dirty="0" smtClean="0">
                <a:hlinkClick r:id="rId2"/>
              </a:rPr>
              <a:t>Physical exam</a:t>
            </a:r>
            <a:r>
              <a:rPr lang="en-US" sz="3600" b="1" dirty="0" smtClean="0"/>
              <a:t> </a:t>
            </a:r>
            <a:endParaRPr lang="en-US" sz="3600" dirty="0" smtClean="0"/>
          </a:p>
          <a:p>
            <a:pPr>
              <a:buBlip>
                <a:blip r:embed="rId3"/>
              </a:buBlip>
              <a:defRPr/>
            </a:pPr>
            <a:r>
              <a:rPr lang="en-US" sz="3600" u="sng" dirty="0" smtClean="0"/>
              <a:t>INSPECTION: </a:t>
            </a:r>
            <a:r>
              <a:rPr lang="en-US" sz="3600" dirty="0" smtClean="0"/>
              <a:t>Abdominal distention, scars, visible peristalsis.</a:t>
            </a:r>
          </a:p>
          <a:p>
            <a:pPr>
              <a:buBlip>
                <a:blip r:embed="rId3"/>
              </a:buBlip>
              <a:defRPr/>
            </a:pPr>
            <a:r>
              <a:rPr lang="en-US" sz="3600" u="sng" dirty="0" smtClean="0"/>
              <a:t>PALPATION: </a:t>
            </a:r>
            <a:r>
              <a:rPr lang="en-US" sz="3600" dirty="0" smtClean="0"/>
              <a:t>has abdominal pain, vomiting, increased bowel sounds initially. Mass, tenderness, guarding</a:t>
            </a:r>
          </a:p>
          <a:p>
            <a:pPr>
              <a:buBlip>
                <a:blip r:embed="rId3"/>
              </a:buBlip>
              <a:defRPr/>
            </a:pPr>
            <a:r>
              <a:rPr lang="en-US" sz="3600" u="sng" dirty="0" smtClean="0"/>
              <a:t>PERCUSSION: </a:t>
            </a:r>
            <a:r>
              <a:rPr lang="en-US" sz="3600" dirty="0" err="1" smtClean="0"/>
              <a:t>Tymphanic</a:t>
            </a:r>
            <a:r>
              <a:rPr lang="en-US" sz="3600" dirty="0" smtClean="0"/>
              <a:t>, dullness</a:t>
            </a:r>
          </a:p>
          <a:p>
            <a:pPr>
              <a:buNone/>
              <a:defRPr/>
            </a:pPr>
            <a:r>
              <a:rPr lang="en-US" sz="3600" u="sng" dirty="0" smtClean="0"/>
              <a:t>AUSCULTATION: </a:t>
            </a:r>
            <a:r>
              <a:rPr lang="en-US" sz="3600" dirty="0" smtClean="0"/>
              <a:t>Bowel sound are high pitch and increase in frequency</a:t>
            </a:r>
          </a:p>
          <a:p>
            <a:pPr marL="0" indent="0" fontAlgn="base">
              <a:buNone/>
            </a:pPr>
            <a:endParaRPr lang="en-US" sz="3600" dirty="0" smtClean="0"/>
          </a:p>
          <a:p>
            <a:pPr marL="0" indent="0" fontAlgn="base">
              <a:buNone/>
            </a:pPr>
            <a:endParaRPr lang="en-US" sz="3600" dirty="0" smtClean="0"/>
          </a:p>
          <a:p>
            <a:endParaRPr lang="en-US" sz="3600" dirty="0"/>
          </a:p>
        </p:txBody>
      </p:sp>
    </p:spTree>
    <p:extLst>
      <p:ext uri="{BB962C8B-B14F-4D97-AF65-F5344CB8AC3E}">
        <p14:creationId xmlns:p14="http://schemas.microsoft.com/office/powerpoint/2010/main" val="1038826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ffectLst>
                  <a:outerShdw blurRad="75057" dist="38100" dir="5400000" sy="-20000" rotWithShape="0">
                    <a:prstClr val="black">
                      <a:alpha val="25000"/>
                    </a:prstClr>
                  </a:outerShdw>
                </a:effectLst>
                <a:latin typeface="Cooper Black" pitchFamily="18" charset="0"/>
              </a:rPr>
              <a:t>Lab tests</a:t>
            </a:r>
            <a:endParaRPr lang="en-US" dirty="0"/>
          </a:p>
        </p:txBody>
      </p:sp>
      <p:sp>
        <p:nvSpPr>
          <p:cNvPr id="44035" name="Content Placeholder 2"/>
          <p:cNvSpPr>
            <a:spLocks noGrp="1"/>
          </p:cNvSpPr>
          <p:nvPr>
            <p:ph idx="1"/>
          </p:nvPr>
        </p:nvSpPr>
        <p:spPr>
          <a:xfrm>
            <a:off x="677862" y="1251284"/>
            <a:ext cx="11514139" cy="5606716"/>
          </a:xfrm>
        </p:spPr>
        <p:txBody>
          <a:bodyPr>
            <a:noAutofit/>
          </a:bodyPr>
          <a:lstStyle/>
          <a:p>
            <a:pPr fontAlgn="base"/>
            <a:r>
              <a:rPr lang="en-US" sz="4000" b="1" dirty="0" smtClean="0">
                <a:hlinkClick r:id="rId3"/>
              </a:rPr>
              <a:t>Complete blood count</a:t>
            </a:r>
            <a:r>
              <a:rPr lang="en-US" sz="4000" b="1" dirty="0" smtClean="0"/>
              <a:t> (CBC)</a:t>
            </a:r>
            <a:r>
              <a:rPr lang="en-US" sz="4000" dirty="0" smtClean="0"/>
              <a:t>: The portion of the blood sample made up of red blood cells. </a:t>
            </a:r>
          </a:p>
          <a:p>
            <a:pPr fontAlgn="base"/>
            <a:r>
              <a:rPr lang="en-US" sz="4000" b="1" dirty="0" smtClean="0"/>
              <a:t>Electrolyte  levels</a:t>
            </a:r>
            <a:r>
              <a:rPr lang="en-US" sz="4000" dirty="0" smtClean="0"/>
              <a:t> </a:t>
            </a:r>
          </a:p>
          <a:p>
            <a:pPr fontAlgn="base"/>
            <a:r>
              <a:rPr lang="en-US" sz="4000" b="1" dirty="0" smtClean="0"/>
              <a:t>Urinalysis</a:t>
            </a:r>
            <a:endParaRPr lang="en-US" sz="4000" dirty="0" smtClean="0"/>
          </a:p>
          <a:p>
            <a:pPr fontAlgn="base"/>
            <a:r>
              <a:rPr lang="en-US" sz="4000" b="1" dirty="0" smtClean="0"/>
              <a:t>Abdominal x-ray</a:t>
            </a:r>
            <a:endParaRPr lang="en-US" sz="4000" dirty="0" smtClean="0"/>
          </a:p>
          <a:p>
            <a:pPr fontAlgn="base"/>
            <a:r>
              <a:rPr lang="en-US" sz="4000" b="1" dirty="0" smtClean="0"/>
              <a:t>Barium enema</a:t>
            </a:r>
            <a:endParaRPr lang="en-US" sz="4000" dirty="0" smtClean="0"/>
          </a:p>
          <a:p>
            <a:pPr eaLnBrk="1" fontAlgn="auto" hangingPunct="1">
              <a:spcAft>
                <a:spcPts val="0"/>
              </a:spcAft>
              <a:buNone/>
              <a:defRPr/>
            </a:pPr>
            <a:endParaRPr lang="en-US" sz="4000" dirty="0" smtClean="0">
              <a:solidFill>
                <a:schemeClr val="tx1"/>
              </a:solidFill>
            </a:endParaRPr>
          </a:p>
        </p:txBody>
      </p:sp>
    </p:spTree>
    <p:extLst>
      <p:ext uri="{BB962C8B-B14F-4D97-AF65-F5344CB8AC3E}">
        <p14:creationId xmlns:p14="http://schemas.microsoft.com/office/powerpoint/2010/main" val="18420112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95535"/>
            <a:ext cx="10515600" cy="682388"/>
          </a:xfrm>
        </p:spPr>
        <p:txBody>
          <a:bodyPr>
            <a:normAutofit fontScale="90000"/>
          </a:bodyPr>
          <a:lstStyle/>
          <a:p>
            <a:r>
              <a:rPr lang="en-US" b="1" dirty="0" smtClean="0"/>
              <a:t>Obstruction by adhesions</a:t>
            </a:r>
            <a:endParaRPr lang="en-US" b="1" dirty="0"/>
          </a:p>
        </p:txBody>
      </p:sp>
      <p:sp>
        <p:nvSpPr>
          <p:cNvPr id="3" name="Content Placeholder 2"/>
          <p:cNvSpPr>
            <a:spLocks noGrp="1"/>
          </p:cNvSpPr>
          <p:nvPr>
            <p:ph idx="1"/>
          </p:nvPr>
        </p:nvSpPr>
        <p:spPr>
          <a:xfrm>
            <a:off x="385012" y="962526"/>
            <a:ext cx="11676360" cy="5612445"/>
          </a:xfrm>
        </p:spPr>
        <p:txBody>
          <a:bodyPr>
            <a:noAutofit/>
          </a:bodyPr>
          <a:lstStyle/>
          <a:p>
            <a:pPr>
              <a:spcBef>
                <a:spcPct val="0"/>
              </a:spcBef>
              <a:buClrTx/>
            </a:pPr>
            <a:r>
              <a:rPr lang="en-US" sz="3200" dirty="0" smtClean="0"/>
              <a:t>Peritoneal irritation</a:t>
            </a:r>
            <a:r>
              <a:rPr lang="en-US" sz="3200" dirty="0" smtClean="0">
                <a:sym typeface="Wingdings" panose="05000000000000000000" pitchFamily="2" charset="2"/>
              </a:rPr>
              <a:t> local fibrin production produces adhesions between apposed surfaces</a:t>
            </a:r>
          </a:p>
          <a:p>
            <a:pPr>
              <a:spcBef>
                <a:spcPct val="0"/>
              </a:spcBef>
              <a:buClrTx/>
            </a:pPr>
            <a:r>
              <a:rPr lang="en-GB" sz="3200" dirty="0" smtClean="0"/>
              <a:t>As early as 4 weeks post </a:t>
            </a:r>
            <a:r>
              <a:rPr lang="en-GB" sz="3200" dirty="0" err="1" smtClean="0"/>
              <a:t>laparatomy</a:t>
            </a:r>
            <a:r>
              <a:rPr lang="en-GB" sz="3200" dirty="0" smtClean="0"/>
              <a:t>. The majority of patients present between 1-5 years</a:t>
            </a:r>
          </a:p>
          <a:p>
            <a:pPr lvl="2">
              <a:lnSpc>
                <a:spcPct val="90000"/>
              </a:lnSpc>
              <a:spcBef>
                <a:spcPct val="0"/>
              </a:spcBef>
              <a:buClrTx/>
              <a:buNone/>
            </a:pPr>
            <a:r>
              <a:rPr lang="en-GB" sz="3200" dirty="0" smtClean="0"/>
              <a:t>Colorectal Surgery 25%</a:t>
            </a:r>
          </a:p>
          <a:p>
            <a:pPr lvl="2">
              <a:lnSpc>
                <a:spcPct val="90000"/>
              </a:lnSpc>
              <a:spcBef>
                <a:spcPct val="0"/>
              </a:spcBef>
              <a:buClrTx/>
              <a:buNone/>
            </a:pPr>
            <a:r>
              <a:rPr lang="en-GB" sz="3200" dirty="0" smtClean="0"/>
              <a:t>Gynaecological       20%</a:t>
            </a:r>
          </a:p>
          <a:p>
            <a:pPr lvl="2">
              <a:lnSpc>
                <a:spcPct val="90000"/>
              </a:lnSpc>
              <a:spcBef>
                <a:spcPct val="0"/>
              </a:spcBef>
              <a:buClrTx/>
              <a:buNone/>
            </a:pPr>
            <a:r>
              <a:rPr lang="en-GB" sz="3200" dirty="0" smtClean="0"/>
              <a:t>Appendectomy       14%</a:t>
            </a:r>
            <a:endParaRPr lang="en-US" sz="3200" dirty="0" smtClean="0">
              <a:sym typeface="Wingdings" panose="05000000000000000000" pitchFamily="2" charset="2"/>
            </a:endParaRPr>
          </a:p>
          <a:p>
            <a:pPr>
              <a:spcBef>
                <a:spcPct val="0"/>
              </a:spcBef>
              <a:buClrTx/>
            </a:pPr>
            <a:r>
              <a:rPr lang="en-US" sz="3200" dirty="0" smtClean="0">
                <a:sym typeface="Wingdings" panose="05000000000000000000" pitchFamily="2" charset="2"/>
              </a:rPr>
              <a:t>Prevention: good surgical technique, washing of the peritoneal cavity with saline to remove clots, etc, minimizing contact w/ gauze, covering </a:t>
            </a:r>
            <a:r>
              <a:rPr lang="en-US" sz="3200" dirty="0" err="1" smtClean="0">
                <a:sym typeface="Wingdings" panose="05000000000000000000" pitchFamily="2" charset="2"/>
              </a:rPr>
              <a:t>anastomosis</a:t>
            </a:r>
            <a:r>
              <a:rPr lang="en-US" sz="3200" dirty="0" smtClean="0">
                <a:sym typeface="Wingdings" panose="05000000000000000000" pitchFamily="2" charset="2"/>
              </a:rPr>
              <a:t> &amp; raw peritoneal surfaces</a:t>
            </a:r>
          </a:p>
          <a:p>
            <a:endParaRPr lang="en-US" sz="3600" dirty="0"/>
          </a:p>
        </p:txBody>
      </p:sp>
    </p:spTree>
    <p:extLst>
      <p:ext uri="{BB962C8B-B14F-4D97-AF65-F5344CB8AC3E}">
        <p14:creationId xmlns:p14="http://schemas.microsoft.com/office/powerpoint/2010/main" val="990287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8914" y="1447800"/>
            <a:ext cx="3627104" cy="1447800"/>
          </a:xfrm>
        </p:spPr>
        <p:txBody>
          <a:bodyPr/>
          <a:lstStyle/>
          <a:p>
            <a:r>
              <a:rPr lang="en-US" sz="4000" dirty="0" smtClean="0"/>
              <a:t>Management</a:t>
            </a:r>
            <a:endParaRPr lang="en-US" sz="4000" dirty="0"/>
          </a:p>
        </p:txBody>
      </p:sp>
      <p:pic>
        <p:nvPicPr>
          <p:cNvPr id="8" name="Content Placeholder 7" descr="Image result for abdominal adhesions"/>
          <p:cNvPicPr>
            <a:picLocks noGrp="1"/>
          </p:cNvPicPr>
          <p:nvPr>
            <p:ph idx="1"/>
          </p:nvPr>
        </p:nvPicPr>
        <p:blipFill>
          <a:blip r:embed="rId2" cstate="print"/>
          <a:stretch>
            <a:fillRect/>
          </a:stretch>
        </p:blipFill>
        <p:spPr bwMode="auto">
          <a:xfrm>
            <a:off x="5711031" y="832513"/>
            <a:ext cx="4074414" cy="4958687"/>
          </a:xfrm>
          <a:prstGeom prst="rect">
            <a:avLst/>
          </a:prstGeom>
          <a:noFill/>
          <a:ln w="9525">
            <a:noFill/>
            <a:miter lim="800000"/>
            <a:headEnd/>
            <a:tailEnd/>
          </a:ln>
        </p:spPr>
      </p:pic>
      <p:sp>
        <p:nvSpPr>
          <p:cNvPr id="6" name="Text Placeholder 5"/>
          <p:cNvSpPr>
            <a:spLocks noGrp="1"/>
          </p:cNvSpPr>
          <p:nvPr>
            <p:ph type="body" sz="half" idx="2"/>
          </p:nvPr>
        </p:nvSpPr>
        <p:spPr>
          <a:xfrm>
            <a:off x="839788" y="3016154"/>
            <a:ext cx="3932237" cy="2852833"/>
          </a:xfrm>
        </p:spPr>
        <p:txBody>
          <a:bodyPr>
            <a:normAutofit/>
          </a:bodyPr>
          <a:lstStyle/>
          <a:p>
            <a:r>
              <a:rPr lang="en-US" sz="4800" dirty="0" smtClean="0"/>
              <a:t>Surgery to release</a:t>
            </a:r>
            <a:endParaRPr lang="en-US" sz="4800" dirty="0"/>
          </a:p>
        </p:txBody>
      </p:sp>
    </p:spTree>
    <p:extLst>
      <p:ext uri="{BB962C8B-B14F-4D97-AF65-F5344CB8AC3E}">
        <p14:creationId xmlns:p14="http://schemas.microsoft.com/office/powerpoint/2010/main" val="403710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Obstruction by hernias</a:t>
            </a:r>
            <a:endParaRPr lang="en-US" b="1" dirty="0"/>
          </a:p>
        </p:txBody>
      </p:sp>
      <p:sp>
        <p:nvSpPr>
          <p:cNvPr id="6" name="Content Placeholder 5"/>
          <p:cNvSpPr>
            <a:spLocks noGrp="1"/>
          </p:cNvSpPr>
          <p:nvPr>
            <p:ph idx="1"/>
          </p:nvPr>
        </p:nvSpPr>
        <p:spPr>
          <a:xfrm>
            <a:off x="630621" y="1513490"/>
            <a:ext cx="10951779" cy="4842070"/>
          </a:xfrm>
        </p:spPr>
        <p:txBody>
          <a:bodyPr>
            <a:normAutofit/>
          </a:bodyPr>
          <a:lstStyle/>
          <a:p>
            <a:r>
              <a:rPr lang="en-US" sz="4000" dirty="0" smtClean="0"/>
              <a:t>Hernia is a general term used to describe a bulge or protrusion of an organ through the structure or muscle that usually contains  it. </a:t>
            </a:r>
          </a:p>
          <a:p>
            <a:endParaRPr lang="en-US" sz="4000" dirty="0"/>
          </a:p>
        </p:txBody>
      </p:sp>
    </p:spTree>
    <p:extLst>
      <p:ext uri="{BB962C8B-B14F-4D97-AF65-F5344CB8AC3E}">
        <p14:creationId xmlns:p14="http://schemas.microsoft.com/office/powerpoint/2010/main" val="2374382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a:p>
        </p:txBody>
      </p:sp>
      <p:pic>
        <p:nvPicPr>
          <p:cNvPr id="4" name="Content Placeholder 3" descr="Image result for parts of a hernia"/>
          <p:cNvPicPr>
            <a:picLocks noGrp="1"/>
          </p:cNvPicPr>
          <p:nvPr>
            <p:ph idx="1"/>
          </p:nvPr>
        </p:nvPicPr>
        <p:blipFill>
          <a:blip r:embed="rId2" cstate="print"/>
          <a:srcRect/>
          <a:stretch>
            <a:fillRect/>
          </a:stretch>
        </p:blipFill>
        <p:spPr bwMode="auto">
          <a:xfrm>
            <a:off x="3" y="0"/>
            <a:ext cx="12191998" cy="6858000"/>
          </a:xfrm>
          <a:prstGeom prst="rect">
            <a:avLst/>
          </a:prstGeom>
          <a:noFill/>
          <a:ln w="9525">
            <a:noFill/>
            <a:miter lim="800000"/>
            <a:headEnd/>
            <a:tailEnd/>
          </a:ln>
        </p:spPr>
      </p:pic>
    </p:spTree>
    <p:extLst>
      <p:ext uri="{BB962C8B-B14F-4D97-AF65-F5344CB8AC3E}">
        <p14:creationId xmlns:p14="http://schemas.microsoft.com/office/powerpoint/2010/main" val="1858384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34341" y="7"/>
            <a:ext cx="6997700" cy="810491"/>
          </a:xfrm>
          <a:prstGeom prst="rect">
            <a:avLst/>
          </a:prstGeom>
          <a:noFill/>
        </p:spPr>
        <p:txBody>
          <a:bodyPr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defRPr/>
            </a:pPr>
            <a:endParaRPr lang="en-US" u="sng" cap="none" dirty="0" smtClean="0">
              <a:solidFill>
                <a:schemeClr val="accent1">
                  <a:lumMod val="75000"/>
                </a:schemeClr>
              </a:solidFill>
              <a:latin typeface="Arial Black" panose="020B0A04020102020204" pitchFamily="34" charset="0"/>
            </a:endParaRPr>
          </a:p>
        </p:txBody>
      </p:sp>
      <p:sp>
        <p:nvSpPr>
          <p:cNvPr id="5" name="Rectangle 3"/>
          <p:cNvSpPr txBox="1">
            <a:spLocks noChangeArrowheads="1"/>
          </p:cNvSpPr>
          <p:nvPr/>
        </p:nvSpPr>
        <p:spPr>
          <a:xfrm>
            <a:off x="750626" y="510244"/>
            <a:ext cx="10317708" cy="5775325"/>
          </a:xfrm>
          <a:prstGeom prst="rect">
            <a:avLst/>
          </a:prstGeom>
          <a:noFill/>
          <a:ln>
            <a:noFill/>
            <a:miter lim="800000"/>
            <a:headEnd/>
            <a:tailEnd/>
          </a:ln>
        </p:spPr>
        <p:txBody>
          <a:bodyPr>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609600" indent="-609600" fontAlgn="auto">
              <a:spcAft>
                <a:spcPts val="0"/>
              </a:spcAft>
              <a:defRPr/>
            </a:pPr>
            <a:r>
              <a:rPr lang="en-GB" sz="3600" cap="none" dirty="0" smtClean="0"/>
              <a:t>Accounts for 20% of SBO</a:t>
            </a:r>
          </a:p>
          <a:p>
            <a:pPr marL="609600" indent="-609600" fontAlgn="auto">
              <a:spcAft>
                <a:spcPts val="0"/>
              </a:spcAft>
              <a:defRPr/>
            </a:pPr>
            <a:r>
              <a:rPr lang="en-GB" sz="3600" cap="none" dirty="0" smtClean="0"/>
              <a:t>Commonest </a:t>
            </a:r>
            <a:r>
              <a:rPr lang="en-GB" sz="3600" b="1" cap="none" dirty="0" smtClean="0"/>
              <a:t>1. Femoral hernia</a:t>
            </a:r>
          </a:p>
          <a:p>
            <a:pPr marL="609600" indent="-609600" fontAlgn="auto">
              <a:spcAft>
                <a:spcPts val="0"/>
              </a:spcAft>
              <a:buFontTx/>
              <a:buNone/>
              <a:defRPr/>
            </a:pPr>
            <a:r>
              <a:rPr lang="en-GB" sz="3600" b="1" cap="none" dirty="0" smtClean="0"/>
              <a:t>			            2. direct / indirect inguinal </a:t>
            </a:r>
          </a:p>
          <a:p>
            <a:pPr marL="609600" indent="-609600" fontAlgn="auto">
              <a:spcAft>
                <a:spcPts val="0"/>
              </a:spcAft>
              <a:buFontTx/>
              <a:buNone/>
              <a:defRPr/>
            </a:pPr>
            <a:r>
              <a:rPr lang="en-GB" sz="3600" b="1" cap="none" dirty="0" smtClean="0"/>
              <a:t>			            3. Umbilical</a:t>
            </a:r>
          </a:p>
          <a:p>
            <a:pPr marL="609600" indent="-609600" fontAlgn="auto">
              <a:spcAft>
                <a:spcPts val="0"/>
              </a:spcAft>
              <a:buFontTx/>
              <a:buNone/>
              <a:defRPr/>
            </a:pPr>
            <a:r>
              <a:rPr lang="en-GB" sz="3600" b="1" cap="none" dirty="0" smtClean="0"/>
              <a:t>			           4. Others: </a:t>
            </a:r>
            <a:r>
              <a:rPr lang="en-GB" sz="3600" b="1" cap="none" dirty="0" err="1" smtClean="0"/>
              <a:t>incisional</a:t>
            </a:r>
            <a:r>
              <a:rPr lang="en-GB" sz="3600" b="1" cap="none" dirty="0" smtClean="0"/>
              <a:t>  (ventral)</a:t>
            </a:r>
          </a:p>
          <a:p>
            <a:pPr marL="609600" indent="-609600" fontAlgn="auto">
              <a:spcAft>
                <a:spcPts val="0"/>
              </a:spcAft>
              <a:defRPr/>
            </a:pPr>
            <a:r>
              <a:rPr lang="en-GB" sz="3600" cap="none" dirty="0" smtClean="0"/>
              <a:t>Site of obstruction is the neck of hernia</a:t>
            </a:r>
          </a:p>
          <a:p>
            <a:pPr marL="609600" indent="-609600" fontAlgn="auto">
              <a:spcAft>
                <a:spcPts val="0"/>
              </a:spcAft>
              <a:defRPr/>
            </a:pPr>
            <a:r>
              <a:rPr lang="en-GB" sz="3600" cap="none" dirty="0" smtClean="0"/>
              <a:t>The compromised </a:t>
            </a:r>
            <a:r>
              <a:rPr lang="en-GB" sz="3600" cap="none" dirty="0" err="1" smtClean="0"/>
              <a:t>viscus</a:t>
            </a:r>
            <a:r>
              <a:rPr lang="en-GB" sz="3600" cap="none" dirty="0" smtClean="0"/>
              <a:t> is within the sac.</a:t>
            </a:r>
          </a:p>
        </p:txBody>
      </p:sp>
    </p:spTree>
    <p:extLst>
      <p:ext uri="{BB962C8B-B14F-4D97-AF65-F5344CB8AC3E}">
        <p14:creationId xmlns:p14="http://schemas.microsoft.com/office/powerpoint/2010/main" val="423611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arts of a hernia"/>
          <p:cNvPicPr>
            <a:picLocks noGrp="1"/>
          </p:cNvPicPr>
          <p:nvPr>
            <p:ph idx="4294967295"/>
          </p:nvPr>
        </p:nvPicPr>
        <p:blipFill>
          <a:blip r:embed="rId2" cstate="print"/>
          <a:srcRect/>
          <a:stretch>
            <a:fillRect/>
          </a:stretch>
        </p:blipFill>
        <p:spPr bwMode="auto">
          <a:xfrm>
            <a:off x="1392072" y="204715"/>
            <a:ext cx="9257731" cy="6168789"/>
          </a:xfrm>
          <a:prstGeom prst="rect">
            <a:avLst/>
          </a:prstGeom>
          <a:noFill/>
          <a:ln w="9525">
            <a:noFill/>
            <a:miter lim="800000"/>
            <a:headEnd/>
            <a:tailEnd/>
          </a:ln>
        </p:spPr>
      </p:pic>
      <p:sp>
        <p:nvSpPr>
          <p:cNvPr id="6" name="Oval 5"/>
          <p:cNvSpPr/>
          <p:nvPr/>
        </p:nvSpPr>
        <p:spPr>
          <a:xfrm>
            <a:off x="1556925" y="204715"/>
            <a:ext cx="1852862" cy="144378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85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566670" y="482355"/>
            <a:ext cx="4999038" cy="5453062"/>
          </a:xfrm>
        </p:spPr>
        <p:txBody>
          <a:bodyPr>
            <a:normAutofit/>
          </a:bodyPr>
          <a:lstStyle/>
          <a:p>
            <a:pPr>
              <a:buNone/>
            </a:pPr>
            <a:r>
              <a:rPr lang="en-US" sz="4400" dirty="0" smtClean="0"/>
              <a:t>Causes</a:t>
            </a:r>
          </a:p>
          <a:p>
            <a:r>
              <a:rPr lang="en-US" sz="4000" dirty="0" smtClean="0"/>
              <a:t>Heredity</a:t>
            </a:r>
          </a:p>
          <a:p>
            <a:r>
              <a:rPr lang="en-US" sz="4000" dirty="0" smtClean="0"/>
              <a:t>Overactive immunity</a:t>
            </a:r>
          </a:p>
          <a:p>
            <a:r>
              <a:rPr lang="en-US" sz="4000" dirty="0" smtClean="0"/>
              <a:t>Drugs: Antibiotics, corticosteroids, NSAIDs, </a:t>
            </a:r>
          </a:p>
          <a:p>
            <a:r>
              <a:rPr lang="en-US" sz="4000" dirty="0" smtClean="0"/>
              <a:t>Stress may trigger</a:t>
            </a:r>
          </a:p>
          <a:p>
            <a:endParaRPr lang="en-US" dirty="0"/>
          </a:p>
        </p:txBody>
      </p:sp>
      <p:sp>
        <p:nvSpPr>
          <p:cNvPr id="7" name="Content Placeholder 6"/>
          <p:cNvSpPr>
            <a:spLocks noGrp="1"/>
          </p:cNvSpPr>
          <p:nvPr>
            <p:ph sz="half" idx="4294967295"/>
          </p:nvPr>
        </p:nvSpPr>
        <p:spPr>
          <a:xfrm>
            <a:off x="6223044" y="634463"/>
            <a:ext cx="5715671" cy="5622925"/>
          </a:xfrm>
        </p:spPr>
        <p:txBody>
          <a:bodyPr/>
          <a:lstStyle/>
          <a:p>
            <a:pPr>
              <a:buNone/>
            </a:pPr>
            <a:r>
              <a:rPr lang="en-US" sz="4000" dirty="0" smtClean="0"/>
              <a:t>Predisposing factors</a:t>
            </a:r>
          </a:p>
          <a:p>
            <a:r>
              <a:rPr lang="en-US" sz="4000" dirty="0" smtClean="0"/>
              <a:t>Any age, but more rampant in between 15 and 30</a:t>
            </a:r>
            <a:r>
              <a:rPr lang="en-US" sz="4000" baseline="30000" dirty="0" smtClean="0"/>
              <a:t> yrs</a:t>
            </a:r>
            <a:endParaRPr lang="en-US" sz="4000" dirty="0" smtClean="0"/>
          </a:p>
          <a:p>
            <a:r>
              <a:rPr lang="en-US" sz="4000" dirty="0" smtClean="0"/>
              <a:t>older than 60</a:t>
            </a:r>
            <a:r>
              <a:rPr lang="en-US" sz="4000" baseline="30000" dirty="0" smtClean="0"/>
              <a:t> yrs</a:t>
            </a:r>
            <a:endParaRPr lang="en-US" sz="4000" dirty="0" smtClean="0"/>
          </a:p>
          <a:p>
            <a:r>
              <a:rPr lang="en-US" sz="4000" dirty="0" smtClean="0"/>
              <a:t>Positive Family history</a:t>
            </a:r>
          </a:p>
          <a:p>
            <a:r>
              <a:rPr lang="en-US" sz="4000" dirty="0" smtClean="0"/>
              <a:t> Jewish descent-challenged</a:t>
            </a:r>
          </a:p>
          <a:p>
            <a:endParaRPr lang="en-US" dirty="0"/>
          </a:p>
        </p:txBody>
      </p:sp>
    </p:spTree>
    <p:extLst>
      <p:ext uri="{BB962C8B-B14F-4D97-AF65-F5344CB8AC3E}">
        <p14:creationId xmlns:p14="http://schemas.microsoft.com/office/powerpoint/2010/main" val="2849003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4" y="187705"/>
            <a:ext cx="10515600" cy="943264"/>
          </a:xfrm>
        </p:spPr>
        <p:txBody>
          <a:bodyPr/>
          <a:lstStyle/>
          <a:p>
            <a:r>
              <a:rPr lang="en-US" b="1" dirty="0" smtClean="0"/>
              <a:t>Terms in hernia</a:t>
            </a:r>
            <a:endParaRPr lang="en-US" b="1" dirty="0"/>
          </a:p>
        </p:txBody>
      </p:sp>
      <p:sp>
        <p:nvSpPr>
          <p:cNvPr id="3" name="Content Placeholder 2"/>
          <p:cNvSpPr>
            <a:spLocks noGrp="1"/>
          </p:cNvSpPr>
          <p:nvPr>
            <p:ph idx="1"/>
          </p:nvPr>
        </p:nvSpPr>
        <p:spPr>
          <a:xfrm>
            <a:off x="433138" y="1130968"/>
            <a:ext cx="11758862" cy="5727032"/>
          </a:xfrm>
        </p:spPr>
        <p:txBody>
          <a:bodyPr>
            <a:normAutofit/>
          </a:bodyPr>
          <a:lstStyle/>
          <a:p>
            <a:r>
              <a:rPr lang="en-US" sz="3600" dirty="0" smtClean="0"/>
              <a:t>Reducible: A hernia that can be gently pushed back into place or that disappears when the person lies down.</a:t>
            </a:r>
          </a:p>
          <a:p>
            <a:r>
              <a:rPr lang="en-US" sz="3600" dirty="0" smtClean="0"/>
              <a:t>Irreducible: </a:t>
            </a:r>
            <a:r>
              <a:rPr lang="en-US" sz="3600" b="1" dirty="0" smtClean="0">
                <a:solidFill>
                  <a:srgbClr val="FF0000"/>
                </a:solidFill>
              </a:rPr>
              <a:t>Emergency</a:t>
            </a:r>
          </a:p>
          <a:p>
            <a:r>
              <a:rPr lang="en-US" sz="3600" dirty="0" smtClean="0"/>
              <a:t>Incarcerated: That has mild symptoms does not exaggerate on coughing; reducible but has fecal content.</a:t>
            </a:r>
          </a:p>
          <a:p>
            <a:r>
              <a:rPr lang="en-US" sz="3600" dirty="0" err="1" smtClean="0"/>
              <a:t>Strangulated:The</a:t>
            </a:r>
            <a:r>
              <a:rPr lang="en-US" sz="3600" dirty="0" smtClean="0"/>
              <a:t> intestine is blocked and the blood supply  cut off. </a:t>
            </a:r>
            <a:r>
              <a:rPr lang="en-US" sz="3600" b="1" dirty="0" smtClean="0">
                <a:solidFill>
                  <a:srgbClr val="FF0000"/>
                </a:solidFill>
              </a:rPr>
              <a:t>Emergency</a:t>
            </a:r>
          </a:p>
          <a:p>
            <a:endParaRPr lang="en-US" sz="3600" dirty="0" smtClean="0"/>
          </a:p>
          <a:p>
            <a:endParaRPr lang="en-US" sz="3600" dirty="0"/>
          </a:p>
        </p:txBody>
      </p:sp>
    </p:spTree>
    <p:extLst>
      <p:ext uri="{BB962C8B-B14F-4D97-AF65-F5344CB8AC3E}">
        <p14:creationId xmlns:p14="http://schemas.microsoft.com/office/powerpoint/2010/main" val="32469784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femoral canal hernia"/>
          <p:cNvPicPr>
            <a:picLocks noGrp="1"/>
          </p:cNvPicPr>
          <p:nvPr>
            <p:ph idx="4294967295"/>
          </p:nvPr>
        </p:nvPicPr>
        <p:blipFill>
          <a:blip r:embed="rId2" cstate="print"/>
          <a:srcRect/>
          <a:stretch>
            <a:fillRect/>
          </a:stretch>
        </p:blipFill>
        <p:spPr bwMode="auto">
          <a:xfrm>
            <a:off x="0" y="0"/>
            <a:ext cx="2600325" cy="4229100"/>
          </a:xfrm>
          <a:prstGeom prst="rect">
            <a:avLst/>
          </a:prstGeom>
          <a:noFill/>
          <a:ln w="9525">
            <a:noFill/>
            <a:miter lim="800000"/>
            <a:headEnd/>
            <a:tailEnd/>
          </a:ln>
        </p:spPr>
      </p:pic>
      <p:pic>
        <p:nvPicPr>
          <p:cNvPr id="5" name="Picture 4" descr="Image result for image for inguinal hernia"/>
          <p:cNvPicPr/>
          <p:nvPr/>
        </p:nvPicPr>
        <p:blipFill>
          <a:blip r:embed="rId3" cstate="print"/>
          <a:srcRect/>
          <a:stretch>
            <a:fillRect/>
          </a:stretch>
        </p:blipFill>
        <p:spPr bwMode="auto">
          <a:xfrm>
            <a:off x="2877920" y="335396"/>
            <a:ext cx="5236210" cy="4045585"/>
          </a:xfrm>
          <a:prstGeom prst="rect">
            <a:avLst/>
          </a:prstGeom>
          <a:noFill/>
          <a:ln w="9525">
            <a:noFill/>
            <a:miter lim="800000"/>
            <a:headEnd/>
            <a:tailEnd/>
          </a:ln>
        </p:spPr>
      </p:pic>
      <p:pic>
        <p:nvPicPr>
          <p:cNvPr id="7" name="Picture 6" descr="Image result for abdominal hernias"/>
          <p:cNvPicPr/>
          <p:nvPr/>
        </p:nvPicPr>
        <p:blipFill>
          <a:blip r:embed="rId4" cstate="print"/>
          <a:srcRect/>
          <a:stretch>
            <a:fillRect/>
          </a:stretch>
        </p:blipFill>
        <p:spPr bwMode="auto">
          <a:xfrm>
            <a:off x="8391725" y="601579"/>
            <a:ext cx="3800276" cy="3513221"/>
          </a:xfrm>
          <a:prstGeom prst="rect">
            <a:avLst/>
          </a:prstGeom>
          <a:noFill/>
          <a:ln w="9525">
            <a:noFill/>
            <a:miter lim="800000"/>
            <a:headEnd/>
            <a:tailEnd/>
          </a:ln>
        </p:spPr>
      </p:pic>
      <p:pic>
        <p:nvPicPr>
          <p:cNvPr id="8" name="Picture 7" descr="Image result for abdominal hernias"/>
          <p:cNvPicPr/>
          <p:nvPr/>
        </p:nvPicPr>
        <p:blipFill>
          <a:blip r:embed="rId5" cstate="print"/>
          <a:srcRect/>
          <a:stretch>
            <a:fillRect/>
          </a:stretch>
        </p:blipFill>
        <p:spPr bwMode="auto">
          <a:xfrm>
            <a:off x="8783053" y="4090738"/>
            <a:ext cx="3408948" cy="2767263"/>
          </a:xfrm>
          <a:prstGeom prst="rect">
            <a:avLst/>
          </a:prstGeom>
          <a:noFill/>
          <a:ln w="9525">
            <a:noFill/>
            <a:miter lim="800000"/>
            <a:headEnd/>
            <a:tailEnd/>
          </a:ln>
        </p:spPr>
      </p:pic>
      <p:pic>
        <p:nvPicPr>
          <p:cNvPr id="9" name="Picture 8" descr="Image result for umbilical hernia"/>
          <p:cNvPicPr/>
          <p:nvPr/>
        </p:nvPicPr>
        <p:blipFill>
          <a:blip r:embed="rId6" cstate="print"/>
          <a:srcRect/>
          <a:stretch>
            <a:fillRect/>
          </a:stretch>
        </p:blipFill>
        <p:spPr bwMode="auto">
          <a:xfrm>
            <a:off x="4236870" y="4042612"/>
            <a:ext cx="3679909" cy="2815389"/>
          </a:xfrm>
          <a:prstGeom prst="rect">
            <a:avLst/>
          </a:prstGeom>
          <a:noFill/>
          <a:ln w="9525">
            <a:noFill/>
            <a:miter lim="800000"/>
            <a:headEnd/>
            <a:tailEnd/>
          </a:ln>
        </p:spPr>
      </p:pic>
    </p:spTree>
    <p:extLst>
      <p:ext uri="{BB962C8B-B14F-4D97-AF65-F5344CB8AC3E}">
        <p14:creationId xmlns:p14="http://schemas.microsoft.com/office/powerpoint/2010/main" val="743442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Management</a:t>
            </a:r>
            <a:endParaRPr lang="en-US" dirty="0">
              <a:solidFill>
                <a:schemeClr val="accent1"/>
              </a:solidFill>
            </a:endParaRPr>
          </a:p>
        </p:txBody>
      </p:sp>
      <p:pic>
        <p:nvPicPr>
          <p:cNvPr id="4" name="Content Placeholder 3" descr="Image result for hernia corset black baby"/>
          <p:cNvPicPr>
            <a:picLocks noGrp="1"/>
          </p:cNvPicPr>
          <p:nvPr>
            <p:ph idx="1"/>
          </p:nvPr>
        </p:nvPicPr>
        <p:blipFill>
          <a:blip r:embed="rId2" cstate="print"/>
          <a:srcRect/>
          <a:stretch>
            <a:fillRect/>
          </a:stretch>
        </p:blipFill>
        <p:spPr bwMode="auto">
          <a:xfrm>
            <a:off x="1" y="1251285"/>
            <a:ext cx="2358188" cy="2695073"/>
          </a:xfrm>
          <a:prstGeom prst="rect">
            <a:avLst/>
          </a:prstGeom>
          <a:noFill/>
          <a:ln w="9525">
            <a:noFill/>
            <a:miter lim="800000"/>
            <a:headEnd/>
            <a:tailEnd/>
          </a:ln>
        </p:spPr>
      </p:pic>
      <p:sp>
        <p:nvSpPr>
          <p:cNvPr id="2050" name="AutoShape 2" descr="Image result for hernia corset black bab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Image result for hernia corset black baby"/>
          <p:cNvPicPr/>
          <p:nvPr/>
        </p:nvPicPr>
        <p:blipFill>
          <a:blip r:embed="rId3" cstate="print"/>
          <a:srcRect/>
          <a:stretch>
            <a:fillRect/>
          </a:stretch>
        </p:blipFill>
        <p:spPr bwMode="auto">
          <a:xfrm>
            <a:off x="3007898" y="1275349"/>
            <a:ext cx="3268578" cy="2839452"/>
          </a:xfrm>
          <a:prstGeom prst="rect">
            <a:avLst/>
          </a:prstGeom>
          <a:noFill/>
          <a:ln w="9525">
            <a:noFill/>
            <a:miter lim="800000"/>
            <a:headEnd/>
            <a:tailEnd/>
          </a:ln>
        </p:spPr>
      </p:pic>
      <p:sp>
        <p:nvSpPr>
          <p:cNvPr id="7" name="Rectangle 6"/>
          <p:cNvSpPr/>
          <p:nvPr/>
        </p:nvSpPr>
        <p:spPr>
          <a:xfrm>
            <a:off x="890336" y="4162927"/>
            <a:ext cx="3777916" cy="1612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Conservative: pressure</a:t>
            </a:r>
            <a:endParaRPr lang="en-US" sz="4000" dirty="0">
              <a:solidFill>
                <a:schemeClr val="bg1"/>
              </a:solidFill>
            </a:endParaRPr>
          </a:p>
        </p:txBody>
      </p:sp>
      <p:sp>
        <p:nvSpPr>
          <p:cNvPr id="8" name="Rectangle 7"/>
          <p:cNvSpPr/>
          <p:nvPr/>
        </p:nvSpPr>
        <p:spPr>
          <a:xfrm>
            <a:off x="7315203" y="4836696"/>
            <a:ext cx="4876798" cy="202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bg1"/>
                </a:solidFill>
              </a:rPr>
              <a:t>Herniorrhaphy</a:t>
            </a:r>
            <a:endParaRPr lang="en-US" sz="4000" dirty="0" smtClean="0">
              <a:solidFill>
                <a:schemeClr val="bg1"/>
              </a:solidFill>
            </a:endParaRPr>
          </a:p>
          <a:p>
            <a:pPr>
              <a:buNone/>
            </a:pPr>
            <a:endParaRPr lang="en-US" sz="4000" dirty="0" smtClean="0">
              <a:solidFill>
                <a:schemeClr val="bg1"/>
              </a:solidFill>
              <a:latin typeface="Cambria" pitchFamily="18" charset="0"/>
            </a:endParaRPr>
          </a:p>
          <a:p>
            <a:pPr>
              <a:buNone/>
            </a:pPr>
            <a:r>
              <a:rPr lang="en-US" sz="4000" dirty="0" smtClean="0">
                <a:solidFill>
                  <a:schemeClr val="bg1"/>
                </a:solidFill>
                <a:latin typeface="Cambria" pitchFamily="18" charset="0"/>
              </a:rPr>
              <a:t>Surgery: </a:t>
            </a:r>
            <a:r>
              <a:rPr lang="en-US" sz="4000" dirty="0" err="1" smtClean="0">
                <a:solidFill>
                  <a:schemeClr val="bg1"/>
                </a:solidFill>
                <a:latin typeface="Cambria" pitchFamily="18" charset="0"/>
              </a:rPr>
              <a:t>Herniotomy</a:t>
            </a:r>
            <a:endParaRPr lang="en-US" sz="4000" dirty="0" smtClean="0">
              <a:solidFill>
                <a:schemeClr val="bg1"/>
              </a:solidFill>
              <a:latin typeface="Cambria" pitchFamily="18" charset="0"/>
            </a:endParaRPr>
          </a:p>
          <a:p>
            <a:pPr>
              <a:buNone/>
            </a:pPr>
            <a:r>
              <a:rPr lang="en-US" sz="4000" dirty="0" err="1" smtClean="0">
                <a:solidFill>
                  <a:schemeClr val="bg1"/>
                </a:solidFill>
                <a:latin typeface="Cambria" pitchFamily="18" charset="0"/>
              </a:rPr>
              <a:t>Herniorraphy</a:t>
            </a:r>
            <a:endParaRPr lang="en-US" sz="4000" dirty="0" smtClean="0">
              <a:solidFill>
                <a:schemeClr val="bg1"/>
              </a:solidFill>
              <a:latin typeface="Cambria" pitchFamily="18" charset="0"/>
            </a:endParaRPr>
          </a:p>
          <a:p>
            <a:pPr>
              <a:buNone/>
            </a:pPr>
            <a:r>
              <a:rPr lang="en-US" sz="4000" dirty="0" err="1" smtClean="0">
                <a:solidFill>
                  <a:schemeClr val="bg1"/>
                </a:solidFill>
                <a:latin typeface="Cambria" pitchFamily="18" charset="0"/>
              </a:rPr>
              <a:t>Hernioplasty</a:t>
            </a:r>
            <a:endParaRPr lang="en-US" sz="4000" dirty="0" smtClean="0">
              <a:solidFill>
                <a:schemeClr val="bg1"/>
              </a:solidFill>
              <a:latin typeface="Cambria" pitchFamily="18" charset="0"/>
            </a:endParaRPr>
          </a:p>
          <a:p>
            <a:endParaRPr lang="en-US" sz="4000" dirty="0" smtClean="0">
              <a:solidFill>
                <a:schemeClr val="bg1"/>
              </a:solidFill>
            </a:endParaRPr>
          </a:p>
          <a:p>
            <a:pPr algn="ctr"/>
            <a:endParaRPr lang="en-US" sz="4000" dirty="0">
              <a:solidFill>
                <a:schemeClr val="bg1"/>
              </a:solidFill>
            </a:endParaRPr>
          </a:p>
        </p:txBody>
      </p:sp>
      <p:pic>
        <p:nvPicPr>
          <p:cNvPr id="9" name="Picture 8" descr="Image result for abdominal hernias"/>
          <p:cNvPicPr/>
          <p:nvPr/>
        </p:nvPicPr>
        <p:blipFill>
          <a:blip r:embed="rId4" cstate="print"/>
          <a:srcRect/>
          <a:stretch>
            <a:fillRect/>
          </a:stretch>
        </p:blipFill>
        <p:spPr bwMode="auto">
          <a:xfrm>
            <a:off x="6184231" y="409075"/>
            <a:ext cx="6007769" cy="4451684"/>
          </a:xfrm>
          <a:prstGeom prst="rect">
            <a:avLst/>
          </a:prstGeom>
          <a:noFill/>
          <a:ln w="9525">
            <a:noFill/>
            <a:miter lim="800000"/>
            <a:headEnd/>
            <a:tailEnd/>
          </a:ln>
        </p:spPr>
      </p:pic>
    </p:spTree>
    <p:extLst>
      <p:ext uri="{BB962C8B-B14F-4D97-AF65-F5344CB8AC3E}">
        <p14:creationId xmlns:p14="http://schemas.microsoft.com/office/powerpoint/2010/main" val="2003213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71734"/>
            <a:ext cx="8589963" cy="1174750"/>
          </a:xfrm>
        </p:spPr>
        <p:txBody>
          <a:bodyPr/>
          <a:lstStyle/>
          <a:p>
            <a:pPr eaLnBrk="1" fontAlgn="auto" hangingPunct="1">
              <a:spcAft>
                <a:spcPts val="0"/>
              </a:spcAft>
              <a:defRPr/>
            </a:pPr>
            <a:r>
              <a:rPr lang="en-US" sz="4800" b="1" dirty="0" smtClean="0">
                <a:latin typeface="Aharoni" pitchFamily="2" charset="-79"/>
                <a:cs typeface="Aharoni" pitchFamily="2" charset="-79"/>
              </a:rPr>
              <a:t>Obstruction by a </a:t>
            </a:r>
            <a:r>
              <a:rPr lang="en-US" sz="4800" b="1" dirty="0" err="1" smtClean="0">
                <a:latin typeface="Aharoni" pitchFamily="2" charset="-79"/>
                <a:cs typeface="Aharoni" pitchFamily="2" charset="-79"/>
              </a:rPr>
              <a:t>Volvulus</a:t>
            </a:r>
            <a:endParaRPr lang="en-US" sz="4800" b="1" dirty="0">
              <a:latin typeface="Aharoni" pitchFamily="2" charset="-79"/>
              <a:cs typeface="Aharoni" pitchFamily="2" charset="-79"/>
            </a:endParaRPr>
          </a:p>
        </p:txBody>
      </p:sp>
      <p:sp>
        <p:nvSpPr>
          <p:cNvPr id="3" name="Content Placeholder 2"/>
          <p:cNvSpPr>
            <a:spLocks noGrp="1"/>
          </p:cNvSpPr>
          <p:nvPr>
            <p:ph idx="4294967295"/>
          </p:nvPr>
        </p:nvSpPr>
        <p:spPr>
          <a:xfrm>
            <a:off x="528638" y="1563688"/>
            <a:ext cx="11663362" cy="5154612"/>
          </a:xfrm>
          <a:ln>
            <a:solidFill>
              <a:schemeClr val="bg1"/>
            </a:solidFill>
            <a:prstDash val="lgDashDot"/>
          </a:ln>
        </p:spPr>
        <p:txBody>
          <a:bodyPr>
            <a:normAutofit/>
          </a:bodyPr>
          <a:lstStyle/>
          <a:p>
            <a:pPr eaLnBrk="1" fontAlgn="auto" hangingPunct="1">
              <a:spcAft>
                <a:spcPts val="0"/>
              </a:spcAft>
              <a:buFont typeface="Wingdings 3" charset="2"/>
              <a:buBlip>
                <a:blip r:embed="rId3"/>
              </a:buBlip>
              <a:defRPr/>
            </a:pPr>
            <a:r>
              <a:rPr lang="en-US" sz="4000" dirty="0">
                <a:solidFill>
                  <a:schemeClr val="tx1"/>
                </a:solidFill>
              </a:rPr>
              <a:t>A twisting or axial rotation of a portion of bowel about its mesentery. When complete it forms a closed loop obstruction</a:t>
            </a:r>
            <a:r>
              <a:rPr lang="en-US" sz="4000" dirty="0">
                <a:solidFill>
                  <a:schemeClr val="tx1"/>
                </a:solidFill>
                <a:sym typeface="Wingdings" pitchFamily="2" charset="2"/>
              </a:rPr>
              <a:t> </a:t>
            </a:r>
            <a:r>
              <a:rPr lang="en-US" sz="4000" dirty="0" smtClean="0">
                <a:solidFill>
                  <a:schemeClr val="tx1"/>
                </a:solidFill>
                <a:sym typeface="Wingdings" pitchFamily="2" charset="2"/>
              </a:rPr>
              <a:t>ischemia</a:t>
            </a:r>
          </a:p>
          <a:p>
            <a:pPr eaLnBrk="1" fontAlgn="auto" hangingPunct="1">
              <a:spcAft>
                <a:spcPts val="0"/>
              </a:spcAft>
              <a:buFont typeface="Wingdings 3" charset="2"/>
              <a:buBlip>
                <a:blip r:embed="rId3"/>
              </a:buBlip>
              <a:defRPr/>
            </a:pPr>
            <a:endParaRPr lang="en-US" sz="4000" dirty="0" smtClean="0">
              <a:sym typeface="Wingdings" pitchFamily="2" charset="2"/>
            </a:endParaRPr>
          </a:p>
          <a:p>
            <a:pPr eaLnBrk="1" fontAlgn="auto" hangingPunct="1">
              <a:spcAft>
                <a:spcPts val="0"/>
              </a:spcAft>
              <a:buFont typeface="Wingdings 3" charset="2"/>
              <a:buBlip>
                <a:blip r:embed="rId3"/>
              </a:buBlip>
              <a:defRPr/>
            </a:pPr>
            <a:r>
              <a:rPr lang="en-US" sz="4000" b="1" dirty="0" smtClean="0">
                <a:sym typeface="Wingdings" pitchFamily="2" charset="2"/>
              </a:rPr>
              <a:t>SURGICAL EMERGENCY!!!!!!!</a:t>
            </a:r>
            <a:endParaRPr lang="en-US" sz="4000" b="1" dirty="0">
              <a:sym typeface="Wingdings" pitchFamily="2" charset="2"/>
            </a:endParaRPr>
          </a:p>
        </p:txBody>
      </p:sp>
    </p:spTree>
    <p:extLst>
      <p:ext uri="{BB962C8B-B14F-4D97-AF65-F5344CB8AC3E}">
        <p14:creationId xmlns:p14="http://schemas.microsoft.com/office/powerpoint/2010/main" val="1750561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images of volvulus"/>
          <p:cNvPicPr/>
          <p:nvPr/>
        </p:nvPicPr>
        <p:blipFill>
          <a:blip r:embed="rId2" cstate="print"/>
          <a:srcRect/>
          <a:stretch>
            <a:fillRect/>
          </a:stretch>
        </p:blipFill>
        <p:spPr bwMode="auto">
          <a:xfrm>
            <a:off x="1" y="0"/>
            <a:ext cx="7459579" cy="6858000"/>
          </a:xfrm>
          <a:prstGeom prst="rect">
            <a:avLst/>
          </a:prstGeom>
          <a:noFill/>
          <a:ln w="9525">
            <a:noFill/>
            <a:miter lim="800000"/>
            <a:headEnd/>
            <a:tailEnd/>
          </a:ln>
        </p:spPr>
      </p:pic>
      <p:pic>
        <p:nvPicPr>
          <p:cNvPr id="3" name="Picture 2" descr="Image result for volvulus treatment"/>
          <p:cNvPicPr/>
          <p:nvPr/>
        </p:nvPicPr>
        <p:blipFill>
          <a:blip r:embed="rId3" cstate="print"/>
          <a:srcRect/>
          <a:stretch>
            <a:fillRect/>
          </a:stretch>
        </p:blipFill>
        <p:spPr bwMode="auto">
          <a:xfrm>
            <a:off x="6617367" y="649706"/>
            <a:ext cx="4836697" cy="5751095"/>
          </a:xfrm>
          <a:prstGeom prst="rect">
            <a:avLst/>
          </a:prstGeom>
          <a:noFill/>
          <a:ln w="9525">
            <a:noFill/>
            <a:miter lim="800000"/>
            <a:headEnd/>
            <a:tailEnd/>
          </a:ln>
        </p:spPr>
      </p:pic>
    </p:spTree>
    <p:extLst>
      <p:ext uri="{BB962C8B-B14F-4D97-AF65-F5344CB8AC3E}">
        <p14:creationId xmlns:p14="http://schemas.microsoft.com/office/powerpoint/2010/main" val="1604203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4039" y="1124095"/>
            <a:ext cx="11357810" cy="4524315"/>
          </a:xfrm>
          <a:prstGeom prst="rect">
            <a:avLst/>
          </a:prstGeom>
        </p:spPr>
        <p:txBody>
          <a:bodyPr wrap="square">
            <a:spAutoFit/>
          </a:bodyPr>
          <a:lstStyle/>
          <a:p>
            <a:pPr>
              <a:buBlip>
                <a:blip r:embed="rId2"/>
              </a:buBlip>
              <a:defRPr/>
            </a:pPr>
            <a:r>
              <a:rPr lang="en-US" sz="3200" dirty="0" smtClean="0">
                <a:sym typeface="Wingdings" pitchFamily="2" charset="2"/>
              </a:rPr>
              <a:t>Can be primary or secondary:</a:t>
            </a:r>
          </a:p>
          <a:p>
            <a:pPr lvl="1">
              <a:buFont typeface="Wingdings" pitchFamily="2" charset="2"/>
              <a:buChar char="ü"/>
              <a:defRPr/>
            </a:pPr>
            <a:r>
              <a:rPr lang="en-US" sz="3200" dirty="0" smtClean="0">
                <a:sym typeface="Wingdings" pitchFamily="2" charset="2"/>
              </a:rPr>
              <a:t>1°: congenital malformation of the gut </a:t>
            </a:r>
          </a:p>
          <a:p>
            <a:pPr lvl="2">
              <a:defRPr/>
            </a:pPr>
            <a:r>
              <a:rPr lang="en-US" sz="3200" dirty="0" smtClean="0">
                <a:sym typeface="Wingdings" pitchFamily="2" charset="2"/>
              </a:rPr>
              <a:t>(</a:t>
            </a:r>
            <a:r>
              <a:rPr lang="en-US" sz="3200" dirty="0" err="1" smtClean="0">
                <a:sym typeface="Wingdings" pitchFamily="2" charset="2"/>
              </a:rPr>
              <a:t>e.g</a:t>
            </a:r>
            <a:r>
              <a:rPr lang="en-US" sz="3200" dirty="0" smtClean="0">
                <a:sym typeface="Wingdings" pitchFamily="2" charset="2"/>
              </a:rPr>
              <a:t>: </a:t>
            </a:r>
            <a:r>
              <a:rPr lang="en-US" sz="3200" dirty="0" err="1" smtClean="0">
                <a:sym typeface="Wingdings" pitchFamily="2" charset="2"/>
              </a:rPr>
              <a:t>volvulus</a:t>
            </a:r>
            <a:r>
              <a:rPr lang="en-US" sz="3200" dirty="0" smtClean="0">
                <a:sym typeface="Wingdings" pitchFamily="2" charset="2"/>
              </a:rPr>
              <a:t> </a:t>
            </a:r>
            <a:r>
              <a:rPr lang="en-US" sz="3200" dirty="0" err="1" smtClean="0">
                <a:sym typeface="Wingdings" pitchFamily="2" charset="2"/>
              </a:rPr>
              <a:t>neonatorum</a:t>
            </a:r>
            <a:r>
              <a:rPr lang="en-US" sz="3200" dirty="0" smtClean="0">
                <a:sym typeface="Wingdings" pitchFamily="2" charset="2"/>
              </a:rPr>
              <a:t>, </a:t>
            </a:r>
            <a:r>
              <a:rPr lang="en-US" sz="3200" dirty="0" err="1" smtClean="0">
                <a:sym typeface="Wingdings" pitchFamily="2" charset="2"/>
              </a:rPr>
              <a:t>cecal</a:t>
            </a:r>
            <a:r>
              <a:rPr lang="en-US" sz="3200" dirty="0" smtClean="0">
                <a:sym typeface="Wingdings" pitchFamily="2" charset="2"/>
              </a:rPr>
              <a:t> or sigmoid </a:t>
            </a:r>
            <a:r>
              <a:rPr lang="en-US" sz="3200" dirty="0" err="1" smtClean="0">
                <a:sym typeface="Wingdings" pitchFamily="2" charset="2"/>
              </a:rPr>
              <a:t>volvulus</a:t>
            </a:r>
            <a:r>
              <a:rPr lang="en-US" sz="3200" dirty="0" smtClean="0">
                <a:sym typeface="Wingdings" pitchFamily="2" charset="2"/>
              </a:rPr>
              <a:t>)</a:t>
            </a:r>
          </a:p>
          <a:p>
            <a:pPr lvl="1">
              <a:buFont typeface="Wingdings" pitchFamily="2" charset="2"/>
              <a:buChar char="ü"/>
              <a:defRPr/>
            </a:pPr>
            <a:r>
              <a:rPr lang="en-US" sz="3200" dirty="0" smtClean="0">
                <a:sym typeface="Wingdings" pitchFamily="2" charset="2"/>
              </a:rPr>
              <a:t>2°: more common, due to rotation of a piece of bowel around an acquired adhesion or stoma</a:t>
            </a:r>
          </a:p>
          <a:p>
            <a:pPr>
              <a:buBlip>
                <a:blip r:embed="rId2"/>
              </a:buBlip>
              <a:defRPr/>
            </a:pPr>
            <a:r>
              <a:rPr lang="en-US" sz="3200" dirty="0" smtClean="0">
                <a:sym typeface="Wingdings" pitchFamily="2" charset="2"/>
              </a:rPr>
              <a:t>Commonest spontaneous type in adult is </a:t>
            </a:r>
            <a:r>
              <a:rPr lang="en-US" sz="3200" b="1" dirty="0" smtClean="0">
                <a:sym typeface="Wingdings" pitchFamily="2" charset="2"/>
              </a:rPr>
              <a:t>sigmoid</a:t>
            </a:r>
            <a:r>
              <a:rPr lang="en-US" sz="3200" dirty="0" smtClean="0">
                <a:sym typeface="Wingdings" pitchFamily="2" charset="2"/>
              </a:rPr>
              <a:t>, can be relieved by decompression per anal</a:t>
            </a:r>
          </a:p>
          <a:p>
            <a:pPr>
              <a:buBlip>
                <a:blip r:embed="rId2"/>
              </a:buBlip>
              <a:defRPr/>
            </a:pPr>
            <a:r>
              <a:rPr lang="en-US" sz="3200" dirty="0" smtClean="0"/>
              <a:t>Surgery is required to prevent or relieve ischemia</a:t>
            </a:r>
            <a:endParaRPr lang="en-US" sz="3200" dirty="0">
              <a:sym typeface="Wingdings" pitchFamily="2" charset="2"/>
            </a:endParaRPr>
          </a:p>
        </p:txBody>
      </p:sp>
    </p:spTree>
    <p:extLst>
      <p:ext uri="{BB962C8B-B14F-4D97-AF65-F5344CB8AC3E}">
        <p14:creationId xmlns:p14="http://schemas.microsoft.com/office/powerpoint/2010/main" val="1234361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Management</a:t>
            </a:r>
            <a:endParaRPr lang="en-US" dirty="0"/>
          </a:p>
        </p:txBody>
      </p:sp>
      <p:sp>
        <p:nvSpPr>
          <p:cNvPr id="3" name="Content Placeholder 2"/>
          <p:cNvSpPr>
            <a:spLocks noGrp="1"/>
          </p:cNvSpPr>
          <p:nvPr>
            <p:ph idx="1"/>
          </p:nvPr>
        </p:nvSpPr>
        <p:spPr/>
        <p:txBody>
          <a:bodyPr>
            <a:normAutofit/>
          </a:bodyPr>
          <a:lstStyle/>
          <a:p>
            <a:r>
              <a:rPr lang="en-US" sz="4400" dirty="0" err="1" smtClean="0"/>
              <a:t>Laparascopy</a:t>
            </a:r>
            <a:endParaRPr lang="en-US" sz="4400" dirty="0" smtClean="0"/>
          </a:p>
          <a:p>
            <a:r>
              <a:rPr lang="en-US" sz="4400" dirty="0" err="1" smtClean="0"/>
              <a:t>Laparatomy</a:t>
            </a:r>
            <a:endParaRPr lang="en-US" sz="4400" dirty="0" smtClean="0"/>
          </a:p>
          <a:p>
            <a:r>
              <a:rPr lang="en-US" sz="4400" dirty="0" err="1" smtClean="0"/>
              <a:t>Sigmoidoscopy</a:t>
            </a:r>
            <a:endParaRPr lang="en-US" sz="4400" dirty="0"/>
          </a:p>
        </p:txBody>
      </p:sp>
    </p:spTree>
    <p:extLst>
      <p:ext uri="{BB962C8B-B14F-4D97-AF65-F5344CB8AC3E}">
        <p14:creationId xmlns:p14="http://schemas.microsoft.com/office/powerpoint/2010/main" val="2336917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6575" y="228600"/>
            <a:ext cx="11655425" cy="1189038"/>
          </a:xfrm>
        </p:spPr>
        <p:txBody>
          <a:bodyPr>
            <a:normAutofit fontScale="90000"/>
          </a:bodyPr>
          <a:lstStyle/>
          <a:p>
            <a:pPr>
              <a:defRPr/>
            </a:pPr>
            <a:r>
              <a:rPr lang="en-US" sz="4800" b="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4800" b="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4800" b="1"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US" sz="4800" b="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t/>
            </a:r>
            <a:br>
              <a:rPr lang="en-US" sz="4800" b="1" dirty="0" smtClean="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rPr>
            </a:br>
            <a:r>
              <a:rPr lang="en-US" sz="4800" b="1" dirty="0" smtClean="0">
                <a:effectLst>
                  <a:outerShdw blurRad="38100" dist="38100" dir="2700000" algn="tl">
                    <a:srgbClr val="000000">
                      <a:alpha val="43137"/>
                    </a:srgbClr>
                  </a:outerShdw>
                </a:effectLst>
                <a:latin typeface="Aharoni" pitchFamily="2" charset="-79"/>
                <a:cs typeface="Aharoni" pitchFamily="2" charset="-79"/>
              </a:rPr>
              <a:t>Acute intussusceptions   </a:t>
            </a:r>
            <a:br>
              <a:rPr lang="en-US" sz="4800" b="1" dirty="0" smtClean="0">
                <a:effectLst>
                  <a:outerShdw blurRad="38100" dist="38100" dir="2700000" algn="tl">
                    <a:srgbClr val="000000">
                      <a:alpha val="43137"/>
                    </a:srgbClr>
                  </a:outerShdw>
                </a:effectLst>
                <a:latin typeface="Aharoni" pitchFamily="2" charset="-79"/>
                <a:cs typeface="Aharoni" pitchFamily="2" charset="-79"/>
              </a:rPr>
            </a:br>
            <a:r>
              <a:rPr lang="en-US" sz="4800" b="1" dirty="0" smtClean="0">
                <a:sym typeface="Wingdings" pitchFamily="2" charset="2"/>
              </a:rPr>
              <a:t>SURGICAL EMERGENCY!!!!</a:t>
            </a:r>
            <a:r>
              <a:rPr lang="en-US" sz="4800" b="1" dirty="0" smtClean="0">
                <a:solidFill>
                  <a:srgbClr val="FF0000"/>
                </a:solidFill>
                <a:sym typeface="Wingdings" pitchFamily="2" charset="2"/>
              </a:rPr>
              <a:t/>
            </a:r>
            <a:br>
              <a:rPr lang="en-US" sz="4800" b="1" dirty="0" smtClean="0">
                <a:solidFill>
                  <a:srgbClr val="FF0000"/>
                </a:solidFill>
                <a:sym typeface="Wingdings" pitchFamily="2" charset="2"/>
              </a:rPr>
            </a:br>
            <a:r>
              <a:rPr lang="en-US" sz="4800" b="1" dirty="0" smtClean="0">
                <a:solidFill>
                  <a:srgbClr val="FF0000"/>
                </a:solidFill>
                <a:sym typeface="Wingdings" pitchFamily="2" charset="2"/>
              </a:rPr>
              <a:t/>
            </a:r>
            <a:br>
              <a:rPr lang="en-US" sz="4800" b="1" dirty="0" smtClean="0">
                <a:solidFill>
                  <a:srgbClr val="FF0000"/>
                </a:solidFill>
                <a:sym typeface="Wingdings" pitchFamily="2" charset="2"/>
              </a:rPr>
            </a:br>
            <a:endParaRPr lang="en-US" sz="4800" dirty="0">
              <a:solidFill>
                <a:schemeClr val="accent1">
                  <a:lumMod val="7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5843" name="Content Placeholder 2"/>
          <p:cNvSpPr>
            <a:spLocks noGrp="1"/>
          </p:cNvSpPr>
          <p:nvPr>
            <p:ph idx="4294967295"/>
          </p:nvPr>
        </p:nvSpPr>
        <p:spPr>
          <a:xfrm>
            <a:off x="286603" y="1928789"/>
            <a:ext cx="11718925" cy="4706938"/>
          </a:xfrm>
          <a:ln cmpd="dbl">
            <a:solidFill>
              <a:srgbClr val="C00000"/>
            </a:solidFill>
            <a:prstDash val="dash"/>
            <a:miter lim="800000"/>
            <a:headEnd/>
            <a:tailEnd/>
          </a:ln>
        </p:spPr>
        <p:txBody>
          <a:bodyPr>
            <a:noAutofit/>
          </a:bodyPr>
          <a:lstStyle/>
          <a:p>
            <a:pPr eaLnBrk="1" fontAlgn="auto" hangingPunct="1">
              <a:spcAft>
                <a:spcPts val="0"/>
              </a:spcAft>
              <a:buFont typeface="Wingdings 3" panose="05040102010807070707" pitchFamily="18" charset="2"/>
              <a:buBlip>
                <a:blip r:embed="rId3"/>
              </a:buBlip>
              <a:defRPr/>
            </a:pPr>
            <a:r>
              <a:rPr lang="en-US" sz="3600" dirty="0" smtClean="0">
                <a:solidFill>
                  <a:schemeClr val="tx1"/>
                </a:solidFill>
              </a:rPr>
              <a:t>Occurs when one portion of the gut becomes </a:t>
            </a:r>
            <a:r>
              <a:rPr lang="en-US" sz="3600" dirty="0" err="1" smtClean="0">
                <a:solidFill>
                  <a:schemeClr val="tx1"/>
                </a:solidFill>
              </a:rPr>
              <a:t>invaginated</a:t>
            </a:r>
            <a:r>
              <a:rPr lang="en-US" sz="3600" dirty="0" smtClean="0">
                <a:solidFill>
                  <a:schemeClr val="tx1"/>
                </a:solidFill>
              </a:rPr>
              <a:t> within an immediately adjacent segment.</a:t>
            </a:r>
          </a:p>
          <a:p>
            <a:pPr eaLnBrk="1" fontAlgn="auto" hangingPunct="1">
              <a:spcAft>
                <a:spcPts val="0"/>
              </a:spcAft>
              <a:buFont typeface="Wingdings 3" panose="05040102010807070707" pitchFamily="18" charset="2"/>
              <a:buBlip>
                <a:blip r:embed="rId3"/>
              </a:buBlip>
              <a:defRPr/>
            </a:pPr>
            <a:r>
              <a:rPr lang="en-US" sz="3600" dirty="0" smtClean="0">
                <a:solidFill>
                  <a:schemeClr val="tx1"/>
                </a:solidFill>
              </a:rPr>
              <a:t>Common in 1</a:t>
            </a:r>
            <a:r>
              <a:rPr lang="en-US" sz="3600" baseline="30000" dirty="0" smtClean="0">
                <a:solidFill>
                  <a:schemeClr val="tx1"/>
                </a:solidFill>
              </a:rPr>
              <a:t>st</a:t>
            </a:r>
            <a:r>
              <a:rPr lang="en-US" sz="3600" dirty="0" smtClean="0">
                <a:solidFill>
                  <a:schemeClr val="tx1"/>
                </a:solidFill>
              </a:rPr>
              <a:t> year of life or after a  viral illness</a:t>
            </a:r>
            <a:r>
              <a:rPr lang="en-US" sz="3600" dirty="0" smtClean="0">
                <a:solidFill>
                  <a:schemeClr val="tx1"/>
                </a:solidFill>
                <a:sym typeface="Wingdings" panose="05000000000000000000" pitchFamily="2" charset="2"/>
              </a:rPr>
              <a:t> enlargement of </a:t>
            </a:r>
            <a:r>
              <a:rPr lang="en-US" sz="3600" dirty="0" err="1" smtClean="0">
                <a:solidFill>
                  <a:schemeClr val="tx1"/>
                </a:solidFill>
                <a:sym typeface="Wingdings" panose="05000000000000000000" pitchFamily="2" charset="2"/>
              </a:rPr>
              <a:t>Peyer’s</a:t>
            </a:r>
            <a:r>
              <a:rPr lang="en-US" sz="3600" dirty="0" smtClean="0">
                <a:solidFill>
                  <a:schemeClr val="tx1"/>
                </a:solidFill>
                <a:sym typeface="Wingdings" panose="05000000000000000000" pitchFamily="2" charset="2"/>
              </a:rPr>
              <a:t> patches(</a:t>
            </a:r>
            <a:r>
              <a:rPr lang="en-US" sz="3600" dirty="0" err="1" smtClean="0">
                <a:solidFill>
                  <a:schemeClr val="tx1"/>
                </a:solidFill>
                <a:sym typeface="Wingdings" panose="05000000000000000000" pitchFamily="2" charset="2"/>
              </a:rPr>
              <a:t>grp</a:t>
            </a:r>
            <a:r>
              <a:rPr lang="en-US" sz="3600" dirty="0" smtClean="0">
                <a:solidFill>
                  <a:schemeClr val="tx1"/>
                </a:solidFill>
                <a:sym typeface="Wingdings" panose="05000000000000000000" pitchFamily="2" charset="2"/>
              </a:rPr>
              <a:t> of lymph nodes)</a:t>
            </a:r>
          </a:p>
          <a:p>
            <a:pPr eaLnBrk="1" fontAlgn="auto" hangingPunct="1">
              <a:spcAft>
                <a:spcPts val="0"/>
              </a:spcAft>
              <a:buFont typeface="Wingdings 3" panose="05040102010807070707" pitchFamily="18" charset="2"/>
              <a:buBlip>
                <a:blip r:embed="rId3"/>
              </a:buBlip>
              <a:defRPr/>
            </a:pPr>
            <a:r>
              <a:rPr lang="en-US" sz="3600" dirty="0" err="1" smtClean="0">
                <a:solidFill>
                  <a:schemeClr val="tx1"/>
                </a:solidFill>
              </a:rPr>
              <a:t>Ileocolic</a:t>
            </a:r>
            <a:r>
              <a:rPr lang="en-US" sz="3600" dirty="0" smtClean="0">
                <a:solidFill>
                  <a:schemeClr val="tx1"/>
                </a:solidFill>
              </a:rPr>
              <a:t> is the commonest variety in child.</a:t>
            </a:r>
          </a:p>
          <a:p>
            <a:pPr eaLnBrk="1" fontAlgn="auto" hangingPunct="1">
              <a:spcAft>
                <a:spcPts val="0"/>
              </a:spcAft>
              <a:buFont typeface="Wingdings 3" panose="05040102010807070707" pitchFamily="18" charset="2"/>
              <a:buBlip>
                <a:blip r:embed="rId3"/>
              </a:buBlip>
              <a:defRPr/>
            </a:pPr>
            <a:r>
              <a:rPr lang="en-US" sz="3600" dirty="0" smtClean="0">
                <a:solidFill>
                  <a:schemeClr val="tx1"/>
                </a:solidFill>
              </a:rPr>
              <a:t> </a:t>
            </a:r>
            <a:r>
              <a:rPr lang="en-US" sz="3600" dirty="0" err="1" smtClean="0">
                <a:solidFill>
                  <a:schemeClr val="tx1"/>
                </a:solidFill>
              </a:rPr>
              <a:t>Colocolic</a:t>
            </a:r>
            <a:r>
              <a:rPr lang="en-US" sz="3600" dirty="0" smtClean="0">
                <a:solidFill>
                  <a:schemeClr val="tx1"/>
                </a:solidFill>
              </a:rPr>
              <a:t> intussusception commonest in adult</a:t>
            </a:r>
          </a:p>
          <a:p>
            <a:pPr eaLnBrk="1" fontAlgn="auto" hangingPunct="1">
              <a:spcAft>
                <a:spcPts val="0"/>
              </a:spcAft>
              <a:buFont typeface="Wingdings 3" panose="05040102010807070707" pitchFamily="18" charset="2"/>
              <a:buBlip>
                <a:blip r:embed="rId3"/>
              </a:buBlip>
              <a:defRPr/>
            </a:pPr>
            <a:endParaRPr lang="en-US" sz="4000" dirty="0" smtClean="0">
              <a:solidFill>
                <a:schemeClr val="tx1"/>
              </a:solidFill>
            </a:endParaRPr>
          </a:p>
        </p:txBody>
      </p:sp>
    </p:spTree>
    <p:extLst>
      <p:ext uri="{BB962C8B-B14F-4D97-AF65-F5344CB8AC3E}">
        <p14:creationId xmlns:p14="http://schemas.microsoft.com/office/powerpoint/2010/main" val="2820725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5475" y="842963"/>
            <a:ext cx="11566525" cy="5513387"/>
          </a:xfrm>
        </p:spPr>
        <p:txBody>
          <a:bodyPr>
            <a:normAutofit/>
          </a:bodyPr>
          <a:lstStyle/>
          <a:p>
            <a:pPr marL="342900">
              <a:spcBef>
                <a:spcPct val="20000"/>
              </a:spcBef>
              <a:buNone/>
              <a:defRPr/>
            </a:pPr>
            <a:r>
              <a:rPr lang="en-US" sz="4400" dirty="0" smtClean="0"/>
              <a:t>An intussusceptions is composed of three parts :</a:t>
            </a:r>
          </a:p>
          <a:p>
            <a:pPr marL="342900">
              <a:spcBef>
                <a:spcPct val="20000"/>
              </a:spcBef>
              <a:buBlip>
                <a:blip r:embed="rId2"/>
              </a:buBlip>
              <a:defRPr/>
            </a:pPr>
            <a:r>
              <a:rPr lang="en-US" sz="4400" dirty="0" smtClean="0"/>
              <a:t> the entering or inner tube;</a:t>
            </a:r>
          </a:p>
          <a:p>
            <a:pPr marL="342900">
              <a:spcBef>
                <a:spcPct val="20000"/>
              </a:spcBef>
              <a:buBlip>
                <a:blip r:embed="rId2"/>
              </a:buBlip>
              <a:defRPr/>
            </a:pPr>
            <a:r>
              <a:rPr lang="en-US" sz="4400" dirty="0" smtClean="0"/>
              <a:t> the returning or middle tube;</a:t>
            </a:r>
          </a:p>
          <a:p>
            <a:pPr marL="342900">
              <a:spcBef>
                <a:spcPct val="20000"/>
              </a:spcBef>
              <a:buBlip>
                <a:blip r:embed="rId2"/>
              </a:buBlip>
              <a:defRPr/>
            </a:pPr>
            <a:r>
              <a:rPr lang="en-US" sz="4400" dirty="0" smtClean="0"/>
              <a:t> the sheath or outer tube (intussusceptions).</a:t>
            </a:r>
          </a:p>
          <a:p>
            <a:endParaRPr lang="en-US" sz="4400" dirty="0"/>
          </a:p>
        </p:txBody>
      </p:sp>
    </p:spTree>
    <p:extLst>
      <p:ext uri="{BB962C8B-B14F-4D97-AF65-F5344CB8AC3E}">
        <p14:creationId xmlns:p14="http://schemas.microsoft.com/office/powerpoint/2010/main" val="3314938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ltina.org/pics/intussuscep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159" y="1"/>
            <a:ext cx="10032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40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zh-CN" altLang="en-US" smtClean="0">
              <a:solidFill>
                <a:schemeClr val="tx1"/>
              </a:solidFill>
            </a:endParaRPr>
          </a:p>
        </p:txBody>
      </p:sp>
      <p:sp>
        <p:nvSpPr>
          <p:cNvPr id="8195" name="Rectangle 3"/>
          <p:cNvSpPr>
            <a:spLocks noGrp="1" noChangeArrowheads="1"/>
          </p:cNvSpPr>
          <p:nvPr>
            <p:ph idx="1"/>
          </p:nvPr>
        </p:nvSpPr>
        <p:spPr/>
        <p:txBody>
          <a:bodyPr/>
          <a:lstStyle/>
          <a:p>
            <a:endParaRPr lang="zh-CN" altLang="en-US" smtClean="0"/>
          </a:p>
        </p:txBody>
      </p:sp>
      <p:pic>
        <p:nvPicPr>
          <p:cNvPr id="8196" name="Picture 4" descr="DSC00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85269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mg2.tfd.com/mk/I/X2604-I-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095" y="288758"/>
            <a:ext cx="10347157" cy="65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a:xfrm>
            <a:off x="7659689" y="5822950"/>
            <a:ext cx="2133600" cy="584200"/>
          </a:xfrm>
          <a:prstGeom prst="rect">
            <a:avLst/>
          </a:prstGeom>
        </p:spPr>
        <p:txBody>
          <a:bodyPr>
            <a:normAutofit fontScale="85000" lnSpcReduction="20000"/>
          </a:bodyPr>
          <a:lstStyle/>
          <a:p>
            <a:pPr marL="342900" indent="-342900" defTabSz="914400" eaLnBrk="1" fontAlgn="auto" hangingPunct="1">
              <a:spcBef>
                <a:spcPct val="20000"/>
              </a:spcBef>
              <a:spcAft>
                <a:spcPts val="0"/>
              </a:spcAft>
              <a:defRPr/>
            </a:pPr>
            <a:r>
              <a:rPr lang="en-US" sz="2400" dirty="0">
                <a:latin typeface="+mn-lt"/>
              </a:rPr>
              <a:t>Red currant jelly stools</a:t>
            </a:r>
          </a:p>
        </p:txBody>
      </p:sp>
    </p:spTree>
    <p:extLst>
      <p:ext uri="{BB962C8B-B14F-4D97-AF65-F5344CB8AC3E}">
        <p14:creationId xmlns:p14="http://schemas.microsoft.com/office/powerpoint/2010/main" val="4050875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Signs &amp; symptoms: child</a:t>
            </a:r>
            <a:endParaRPr lang="en-US" sz="4400" b="1" dirty="0"/>
          </a:p>
        </p:txBody>
      </p:sp>
      <p:sp>
        <p:nvSpPr>
          <p:cNvPr id="3" name="Content Placeholder 2"/>
          <p:cNvSpPr>
            <a:spLocks noGrp="1"/>
          </p:cNvSpPr>
          <p:nvPr>
            <p:ph idx="1"/>
          </p:nvPr>
        </p:nvSpPr>
        <p:spPr>
          <a:xfrm>
            <a:off x="770024" y="1660358"/>
            <a:ext cx="10812379" cy="4695202"/>
          </a:xfrm>
        </p:spPr>
        <p:txBody>
          <a:bodyPr>
            <a:normAutofit/>
          </a:bodyPr>
          <a:lstStyle/>
          <a:p>
            <a:pPr>
              <a:buBlip>
                <a:blip r:embed="rId2"/>
              </a:buBlip>
              <a:defRPr/>
            </a:pPr>
            <a:r>
              <a:rPr lang="en-US" sz="4000" dirty="0" smtClean="0"/>
              <a:t>Classically, a previously healthy infant presents with colicky pain and vomiting (milk then bile). </a:t>
            </a:r>
          </a:p>
          <a:p>
            <a:pPr>
              <a:buBlip>
                <a:blip r:embed="rId2"/>
              </a:buBlip>
              <a:defRPr/>
            </a:pPr>
            <a:r>
              <a:rPr lang="en-US" sz="4000" dirty="0" smtClean="0"/>
              <a:t>Between episodes the child initially appears well. </a:t>
            </a:r>
          </a:p>
          <a:p>
            <a:pPr>
              <a:buBlip>
                <a:blip r:embed="rId2"/>
              </a:buBlip>
              <a:defRPr/>
            </a:pPr>
            <a:r>
              <a:rPr lang="en-US" sz="4000" dirty="0" smtClean="0"/>
              <a:t>Later, they may pass a ‘red currant</a:t>
            </a:r>
          </a:p>
          <a:p>
            <a:pPr>
              <a:buBlip>
                <a:blip r:embed="rId2"/>
              </a:buBlip>
              <a:defRPr/>
            </a:pPr>
            <a:r>
              <a:rPr lang="en-US" sz="4000" dirty="0" smtClean="0"/>
              <a:t> jelly’ stool.</a:t>
            </a:r>
          </a:p>
          <a:p>
            <a:endParaRPr lang="en-US" sz="40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95" y="4152746"/>
            <a:ext cx="3240505" cy="270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934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949" y="1182915"/>
            <a:ext cx="5560880" cy="3785652"/>
          </a:xfrm>
          <a:prstGeom prst="rect">
            <a:avLst/>
          </a:prstGeom>
        </p:spPr>
        <p:txBody>
          <a:bodyPr wrap="square">
            <a:spAutoFit/>
          </a:bodyPr>
          <a:lstStyle/>
          <a:p>
            <a:pPr>
              <a:spcBef>
                <a:spcPct val="0"/>
              </a:spcBef>
            </a:pPr>
            <a:r>
              <a:rPr lang="en-US" sz="4000" dirty="0" smtClean="0">
                <a:latin typeface="Trebuchet MS" panose="020B0603020202020204" pitchFamily="34" charset="0"/>
              </a:rPr>
              <a:t>CARDINAL  FEATURES:</a:t>
            </a:r>
          </a:p>
          <a:p>
            <a:pPr>
              <a:spcBef>
                <a:spcPct val="0"/>
              </a:spcBef>
              <a:buBlip>
                <a:blip r:embed="rId2"/>
              </a:buBlip>
            </a:pPr>
            <a:r>
              <a:rPr lang="en-US" sz="4000" dirty="0" smtClean="0">
                <a:latin typeface="Trebuchet MS" panose="020B0603020202020204" pitchFamily="34" charset="0"/>
              </a:rPr>
              <a:t> Colicky pain</a:t>
            </a:r>
          </a:p>
          <a:p>
            <a:pPr>
              <a:spcBef>
                <a:spcPct val="0"/>
              </a:spcBef>
              <a:buBlip>
                <a:blip r:embed="rId2"/>
              </a:buBlip>
            </a:pPr>
            <a:r>
              <a:rPr lang="en-US" sz="4000" dirty="0" smtClean="0">
                <a:latin typeface="Trebuchet MS" panose="020B0603020202020204" pitchFamily="34" charset="0"/>
              </a:rPr>
              <a:t>Vomiting</a:t>
            </a:r>
          </a:p>
          <a:p>
            <a:pPr>
              <a:spcBef>
                <a:spcPct val="0"/>
              </a:spcBef>
              <a:buBlip>
                <a:blip r:embed="rId2"/>
              </a:buBlip>
            </a:pPr>
            <a:r>
              <a:rPr lang="en-US" sz="4000" dirty="0" err="1" smtClean="0">
                <a:latin typeface="Trebuchet MS" panose="020B0603020202020204" pitchFamily="34" charset="0"/>
              </a:rPr>
              <a:t>Abd</a:t>
            </a:r>
            <a:r>
              <a:rPr lang="en-US" sz="4000" dirty="0" smtClean="0">
                <a:latin typeface="Trebuchet MS" panose="020B0603020202020204" pitchFamily="34" charset="0"/>
              </a:rPr>
              <a:t> distention</a:t>
            </a:r>
          </a:p>
          <a:p>
            <a:pPr>
              <a:spcBef>
                <a:spcPct val="0"/>
              </a:spcBef>
              <a:buBlip>
                <a:blip r:embed="rId2"/>
              </a:buBlip>
            </a:pPr>
            <a:r>
              <a:rPr lang="en-US" sz="4000" dirty="0" smtClean="0">
                <a:latin typeface="Trebuchet MS" panose="020B0603020202020204" pitchFamily="34" charset="0"/>
              </a:rPr>
              <a:t>Constipation</a:t>
            </a:r>
          </a:p>
          <a:p>
            <a:pPr>
              <a:spcBef>
                <a:spcPct val="0"/>
              </a:spcBef>
            </a:pPr>
            <a:endParaRPr lang="en-US" sz="4000" dirty="0">
              <a:latin typeface="Trebuchet MS" panose="020B0603020202020204" pitchFamily="34" charset="0"/>
            </a:endParaRPr>
          </a:p>
        </p:txBody>
      </p:sp>
      <p:sp>
        <p:nvSpPr>
          <p:cNvPr id="3" name="Rectangle 2"/>
          <p:cNvSpPr/>
          <p:nvPr/>
        </p:nvSpPr>
        <p:spPr>
          <a:xfrm>
            <a:off x="6429829" y="1107895"/>
            <a:ext cx="5141495" cy="3860672"/>
          </a:xfrm>
          <a:prstGeom prst="rect">
            <a:avLst/>
          </a:prstGeom>
        </p:spPr>
        <p:txBody>
          <a:bodyPr wrap="square">
            <a:spAutoFit/>
          </a:bodyPr>
          <a:lstStyle/>
          <a:p>
            <a:pPr>
              <a:spcBef>
                <a:spcPct val="0"/>
              </a:spcBef>
            </a:pPr>
            <a:r>
              <a:rPr lang="en-US" sz="4000" dirty="0" smtClean="0">
                <a:latin typeface="Trebuchet MS" panose="020B0603020202020204" pitchFamily="34" charset="0"/>
              </a:rPr>
              <a:t>OTHER  FEATURES:</a:t>
            </a:r>
          </a:p>
          <a:p>
            <a:pPr>
              <a:spcBef>
                <a:spcPct val="0"/>
              </a:spcBef>
              <a:buBlip>
                <a:blip r:embed="rId2"/>
              </a:buBlip>
            </a:pPr>
            <a:r>
              <a:rPr lang="en-US" sz="4000" dirty="0" smtClean="0">
                <a:latin typeface="Trebuchet MS" panose="020B0603020202020204" pitchFamily="34" charset="0"/>
              </a:rPr>
              <a:t> Dehydration</a:t>
            </a:r>
          </a:p>
          <a:p>
            <a:pPr>
              <a:spcBef>
                <a:spcPct val="0"/>
              </a:spcBef>
              <a:buBlip>
                <a:blip r:embed="rId2"/>
              </a:buBlip>
            </a:pPr>
            <a:r>
              <a:rPr lang="en-US" sz="4000" dirty="0" err="1" smtClean="0">
                <a:latin typeface="Trebuchet MS" panose="020B0603020202020204" pitchFamily="34" charset="0"/>
              </a:rPr>
              <a:t>Hypokalaemia</a:t>
            </a:r>
            <a:endParaRPr lang="en-US" sz="4000" dirty="0" smtClean="0">
              <a:latin typeface="Trebuchet MS" panose="020B0603020202020204" pitchFamily="34" charset="0"/>
            </a:endParaRPr>
          </a:p>
          <a:p>
            <a:pPr>
              <a:spcBef>
                <a:spcPct val="0"/>
              </a:spcBef>
              <a:buBlip>
                <a:blip r:embed="rId2"/>
              </a:buBlip>
            </a:pPr>
            <a:r>
              <a:rPr lang="en-US" sz="4000" dirty="0" smtClean="0">
                <a:latin typeface="Trebuchet MS" panose="020B0603020202020204" pitchFamily="34" charset="0"/>
              </a:rPr>
              <a:t>Pyrexia</a:t>
            </a:r>
          </a:p>
          <a:p>
            <a:pPr>
              <a:spcBef>
                <a:spcPct val="0"/>
              </a:spcBef>
              <a:buBlip>
                <a:blip r:embed="rId2"/>
              </a:buBlip>
            </a:pPr>
            <a:r>
              <a:rPr lang="en-US" sz="4000" dirty="0" err="1" smtClean="0">
                <a:latin typeface="Trebuchet MS" panose="020B0603020202020204" pitchFamily="34" charset="0"/>
              </a:rPr>
              <a:t>Abd</a:t>
            </a:r>
            <a:r>
              <a:rPr lang="en-US" sz="4000" dirty="0" smtClean="0">
                <a:latin typeface="Trebuchet MS" panose="020B0603020202020204" pitchFamily="34" charset="0"/>
              </a:rPr>
              <a:t> tenderness</a:t>
            </a:r>
          </a:p>
          <a:p>
            <a:pPr>
              <a:spcBef>
                <a:spcPct val="0"/>
              </a:spcBef>
            </a:pPr>
            <a:endParaRPr lang="en-US" sz="4000" dirty="0">
              <a:latin typeface="Trebuchet MS" panose="020B0603020202020204" pitchFamily="34" charset="0"/>
            </a:endParaRPr>
          </a:p>
        </p:txBody>
      </p:sp>
    </p:spTree>
    <p:extLst>
      <p:ext uri="{BB962C8B-B14F-4D97-AF65-F5344CB8AC3E}">
        <p14:creationId xmlns:p14="http://schemas.microsoft.com/office/powerpoint/2010/main" val="10531157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3" y="154011"/>
            <a:ext cx="10364788" cy="719446"/>
          </a:xfrm>
        </p:spPr>
        <p:txBody>
          <a:bodyPr/>
          <a:lstStyle/>
          <a:p>
            <a:pPr eaLnBrk="1" fontAlgn="auto" hangingPunct="1">
              <a:spcAft>
                <a:spcPts val="0"/>
              </a:spcAft>
              <a:defRPr/>
            </a:pPr>
            <a:r>
              <a:rPr lang="en-US" dirty="0" smtClean="0">
                <a:solidFill>
                  <a:schemeClr val="tx1"/>
                </a:solidFill>
              </a:rPr>
              <a:t>INVESTIGATIONS:</a:t>
            </a:r>
            <a:endParaRPr lang="en-MY" dirty="0">
              <a:solidFill>
                <a:schemeClr val="tx1"/>
              </a:solidFill>
            </a:endParaRPr>
          </a:p>
        </p:txBody>
      </p:sp>
      <p:sp>
        <p:nvSpPr>
          <p:cNvPr id="3" name="Content Placeholder 2"/>
          <p:cNvSpPr>
            <a:spLocks noGrp="1"/>
          </p:cNvSpPr>
          <p:nvPr>
            <p:ph idx="1"/>
          </p:nvPr>
        </p:nvSpPr>
        <p:spPr>
          <a:xfrm>
            <a:off x="817279" y="1187355"/>
            <a:ext cx="10824262" cy="4344539"/>
          </a:xfrm>
          <a:prstGeom prst="rect">
            <a:avLst/>
          </a:prstGeom>
        </p:spPr>
        <p:txBody>
          <a:bodyPr>
            <a:noAutofit/>
          </a:bodyPr>
          <a:lstStyle/>
          <a:p>
            <a:pPr marL="0" indent="0" eaLnBrk="1" fontAlgn="auto" hangingPunct="1">
              <a:spcAft>
                <a:spcPts val="0"/>
              </a:spcAft>
              <a:buNone/>
              <a:defRPr/>
            </a:pPr>
            <a:r>
              <a:rPr lang="en-GB" sz="4000" u="sng" dirty="0" smtClean="0">
                <a:latin typeface="Arial" panose="020B0604020202020204" pitchFamily="34" charset="0"/>
              </a:rPr>
              <a:t>Lab</a:t>
            </a:r>
            <a:r>
              <a:rPr lang="en-GB" sz="4000" u="sng" dirty="0">
                <a:latin typeface="Arial" panose="020B0604020202020204" pitchFamily="34" charset="0"/>
              </a:rPr>
              <a:t>:</a:t>
            </a:r>
          </a:p>
          <a:p>
            <a:pPr marL="1371600" lvl="2" indent="-457200" eaLnBrk="1" fontAlgn="auto" hangingPunct="1">
              <a:spcAft>
                <a:spcPts val="0"/>
              </a:spcAft>
              <a:defRPr/>
            </a:pPr>
            <a:r>
              <a:rPr lang="en-GB" sz="3600" dirty="0" smtClean="0"/>
              <a:t>FBC </a:t>
            </a:r>
            <a:r>
              <a:rPr lang="en-GB" sz="3600" dirty="0"/>
              <a:t>(</a:t>
            </a:r>
            <a:r>
              <a:rPr lang="en-GB" sz="3600" dirty="0" err="1"/>
              <a:t>leukocytosis</a:t>
            </a:r>
            <a:r>
              <a:rPr lang="en-GB" sz="3600" dirty="0"/>
              <a:t>, anaemia, </a:t>
            </a:r>
            <a:r>
              <a:rPr lang="en-GB" sz="3600" dirty="0" err="1"/>
              <a:t>hematocrit</a:t>
            </a:r>
            <a:r>
              <a:rPr lang="en-GB" sz="3600" dirty="0"/>
              <a:t>, platelets)</a:t>
            </a:r>
          </a:p>
          <a:p>
            <a:pPr marL="1371600" lvl="2" indent="-457200" eaLnBrk="1" fontAlgn="auto" hangingPunct="1">
              <a:spcAft>
                <a:spcPts val="0"/>
              </a:spcAft>
              <a:defRPr/>
            </a:pPr>
            <a:r>
              <a:rPr lang="en-GB" sz="3600" dirty="0"/>
              <a:t>Clotting profile</a:t>
            </a:r>
          </a:p>
          <a:p>
            <a:pPr marL="1371600" lvl="2" indent="-457200" eaLnBrk="1" fontAlgn="auto" hangingPunct="1">
              <a:spcAft>
                <a:spcPts val="0"/>
              </a:spcAft>
              <a:defRPr/>
            </a:pPr>
            <a:r>
              <a:rPr lang="en-GB" sz="3600" dirty="0"/>
              <a:t>Arterial blood gasses</a:t>
            </a:r>
          </a:p>
          <a:p>
            <a:pPr marL="1371600" lvl="2" indent="-457200" eaLnBrk="1" fontAlgn="auto" hangingPunct="1">
              <a:spcAft>
                <a:spcPts val="0"/>
              </a:spcAft>
              <a:defRPr/>
            </a:pPr>
            <a:r>
              <a:rPr lang="en-GB" sz="3600" dirty="0"/>
              <a:t>U&amp; </a:t>
            </a:r>
            <a:r>
              <a:rPr lang="en-GB" sz="3600" dirty="0" err="1"/>
              <a:t>Crt</a:t>
            </a:r>
            <a:r>
              <a:rPr lang="en-GB" sz="3600" dirty="0"/>
              <a:t>, Na, K, Amylase, LFT and glucose, LDH</a:t>
            </a:r>
          </a:p>
          <a:p>
            <a:pPr marL="1371600" lvl="2" indent="-457200" eaLnBrk="1" fontAlgn="auto" hangingPunct="1">
              <a:spcAft>
                <a:spcPts val="0"/>
              </a:spcAft>
              <a:defRPr/>
            </a:pPr>
            <a:r>
              <a:rPr lang="en-GB" sz="3600" dirty="0"/>
              <a:t>Group and save (x-match if needed) </a:t>
            </a:r>
          </a:p>
          <a:p>
            <a:pPr marL="1371600" lvl="2" indent="-457200" eaLnBrk="1" fontAlgn="auto" hangingPunct="1">
              <a:spcAft>
                <a:spcPts val="0"/>
              </a:spcAft>
              <a:defRPr/>
            </a:pPr>
            <a:r>
              <a:rPr lang="en-GB" sz="3600" dirty="0"/>
              <a:t>Optional (ESR, CRP, Hepatitis </a:t>
            </a:r>
            <a:r>
              <a:rPr lang="en-GB" sz="3600" dirty="0" smtClean="0"/>
              <a:t>profile)</a:t>
            </a:r>
          </a:p>
          <a:p>
            <a:pPr marL="914400" lvl="2" indent="0" eaLnBrk="1" fontAlgn="auto" hangingPunct="1">
              <a:spcAft>
                <a:spcPts val="0"/>
              </a:spcAft>
              <a:buFont typeface="Arial" panose="020B0604020202020204" pitchFamily="34" charset="0"/>
              <a:buNone/>
              <a:defRPr/>
            </a:pPr>
            <a:endParaRPr lang="en-GB" sz="4000" b="1" dirty="0">
              <a:solidFill>
                <a:schemeClr val="tx1"/>
              </a:solidFill>
              <a:latin typeface="Arial" panose="020B0604020202020204" pitchFamily="34" charset="0"/>
            </a:endParaRPr>
          </a:p>
          <a:p>
            <a:pPr marL="0" indent="0" eaLnBrk="1" fontAlgn="auto" hangingPunct="1">
              <a:spcAft>
                <a:spcPts val="0"/>
              </a:spcAft>
              <a:buFont typeface="Arial" panose="020B0604020202020204" pitchFamily="34" charset="0"/>
              <a:buNone/>
              <a:defRPr/>
            </a:pPr>
            <a:endParaRPr lang="en-MY" sz="4000" dirty="0">
              <a:solidFill>
                <a:schemeClr val="tx1"/>
              </a:solidFill>
            </a:endParaRPr>
          </a:p>
        </p:txBody>
      </p:sp>
    </p:spTree>
    <p:extLst>
      <p:ext uri="{BB962C8B-B14F-4D97-AF65-F5344CB8AC3E}">
        <p14:creationId xmlns:p14="http://schemas.microsoft.com/office/powerpoint/2010/main" val="25052330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90588" y="985838"/>
            <a:ext cx="10996612" cy="5370512"/>
          </a:xfrm>
        </p:spPr>
        <p:txBody>
          <a:bodyPr>
            <a:normAutofit/>
          </a:bodyPr>
          <a:lstStyle/>
          <a:p>
            <a:pPr marL="0" indent="0">
              <a:buNone/>
              <a:defRPr/>
            </a:pPr>
            <a:r>
              <a:rPr lang="en-GB" sz="3600" b="1" u="sng" dirty="0" smtClean="0"/>
              <a:t>Radiological:</a:t>
            </a:r>
          </a:p>
          <a:p>
            <a:pPr marL="1371600" lvl="2" indent="-457200">
              <a:defRPr/>
            </a:pPr>
            <a:r>
              <a:rPr lang="en-GB" sz="3600" dirty="0" smtClean="0"/>
              <a:t>Plain ABDOMINAL </a:t>
            </a:r>
            <a:r>
              <a:rPr lang="en-GB" sz="3600" dirty="0" err="1" smtClean="0"/>
              <a:t>xrays</a:t>
            </a:r>
            <a:endParaRPr lang="en-GB" sz="3600" dirty="0" smtClean="0"/>
          </a:p>
          <a:p>
            <a:pPr marL="1371600" lvl="2" indent="-457200">
              <a:defRPr/>
            </a:pPr>
            <a:r>
              <a:rPr lang="en-GB" sz="3600" dirty="0" smtClean="0"/>
              <a:t>USS ( free fluid, masses, mucosal folds, pattern of </a:t>
            </a:r>
            <a:r>
              <a:rPr lang="en-GB" sz="3600" dirty="0" err="1" smtClean="0"/>
              <a:t>paristalsis</a:t>
            </a:r>
            <a:r>
              <a:rPr lang="en-GB" sz="3600" dirty="0" smtClean="0"/>
              <a:t>, Doppler of mesenteric </a:t>
            </a:r>
            <a:r>
              <a:rPr lang="en-GB" sz="3600" dirty="0" err="1" smtClean="0"/>
              <a:t>vasulature</a:t>
            </a:r>
            <a:r>
              <a:rPr lang="en-GB" sz="3600" dirty="0" smtClean="0"/>
              <a:t>, solid organs)</a:t>
            </a:r>
          </a:p>
          <a:p>
            <a:pPr marL="1371600" lvl="2" indent="-457200">
              <a:defRPr/>
            </a:pPr>
            <a:r>
              <a:rPr lang="en-GB" sz="3600" dirty="0" smtClean="0"/>
              <a:t>Other advanced studies (CT, MRI, Contrast studies)</a:t>
            </a:r>
          </a:p>
          <a:p>
            <a:endParaRPr lang="en-US" sz="4000" dirty="0"/>
          </a:p>
        </p:txBody>
      </p:sp>
    </p:spTree>
    <p:extLst>
      <p:ext uri="{BB962C8B-B14F-4D97-AF65-F5344CB8AC3E}">
        <p14:creationId xmlns:p14="http://schemas.microsoft.com/office/powerpoint/2010/main" val="1655541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77863" y="117475"/>
            <a:ext cx="10363200" cy="1320800"/>
          </a:xfrm>
        </p:spPr>
        <p:txBody>
          <a:bodyPr>
            <a:normAutofit fontScale="90000"/>
          </a:bodyPr>
          <a:lstStyle/>
          <a:p>
            <a:pPr eaLnBrk="1" fontAlgn="auto" hangingPunct="1">
              <a:spcAft>
                <a:spcPts val="0"/>
              </a:spcAft>
              <a:defRPr/>
            </a:pPr>
            <a:r>
              <a:rPr lang="en-US" dirty="0">
                <a:latin typeface="Berlin Sans FB Demi" pitchFamily="34" charset="0"/>
              </a:rPr>
              <a:t>TREATMENT OF </a:t>
            </a:r>
            <a:r>
              <a:rPr lang="en-US" dirty="0" smtClean="0">
                <a:latin typeface="Berlin Sans FB Demi" pitchFamily="34" charset="0"/>
              </a:rPr>
              <a:t>INTESTINAL OBSTRUCTION</a:t>
            </a:r>
            <a:br>
              <a:rPr lang="en-US" dirty="0" smtClean="0">
                <a:latin typeface="Berlin Sans FB Demi" pitchFamily="34" charset="0"/>
              </a:rPr>
            </a:br>
            <a:endParaRPr lang="en-US" dirty="0">
              <a:latin typeface="Berlin Sans FB Demi" pitchFamily="34" charset="0"/>
            </a:endParaRPr>
          </a:p>
        </p:txBody>
      </p:sp>
      <p:sp>
        <p:nvSpPr>
          <p:cNvPr id="3" name="Content Placeholder 2"/>
          <p:cNvSpPr>
            <a:spLocks noGrp="1"/>
          </p:cNvSpPr>
          <p:nvPr>
            <p:ph idx="1"/>
          </p:nvPr>
        </p:nvSpPr>
        <p:spPr>
          <a:xfrm>
            <a:off x="481264" y="1082841"/>
            <a:ext cx="11433232" cy="5183021"/>
          </a:xfrm>
        </p:spPr>
        <p:txBody>
          <a:bodyPr>
            <a:noAutofit/>
          </a:bodyPr>
          <a:lstStyle/>
          <a:p>
            <a:pPr eaLnBrk="1" fontAlgn="auto" hangingPunct="1">
              <a:spcAft>
                <a:spcPts val="0"/>
              </a:spcAft>
              <a:defRPr/>
            </a:pPr>
            <a:r>
              <a:rPr lang="en-US" sz="3600" u="sng" dirty="0" smtClean="0"/>
              <a:t>Supportive</a:t>
            </a:r>
          </a:p>
          <a:p>
            <a:pPr marL="0" indent="0" eaLnBrk="1" fontAlgn="auto" hangingPunct="1">
              <a:spcAft>
                <a:spcPts val="0"/>
              </a:spcAft>
              <a:buFont typeface="Wingdings 3" panose="05040102010807070707" pitchFamily="18" charset="2"/>
              <a:buNone/>
              <a:defRPr/>
            </a:pPr>
            <a:r>
              <a:rPr lang="en-US" sz="3600" dirty="0" smtClean="0">
                <a:solidFill>
                  <a:schemeClr val="tx1"/>
                </a:solidFill>
              </a:rPr>
              <a:t>1. </a:t>
            </a:r>
            <a:r>
              <a:rPr lang="en-US" sz="3200" dirty="0" smtClean="0">
                <a:solidFill>
                  <a:schemeClr val="tx1"/>
                </a:solidFill>
              </a:rPr>
              <a:t>Resuscitation</a:t>
            </a:r>
          </a:p>
          <a:p>
            <a:pPr marL="0" indent="0" eaLnBrk="1" fontAlgn="auto" hangingPunct="1">
              <a:spcAft>
                <a:spcPts val="0"/>
              </a:spcAft>
              <a:buFont typeface="Wingdings 3" panose="05040102010807070707" pitchFamily="18" charset="2"/>
              <a:buNone/>
              <a:defRPr/>
            </a:pPr>
            <a:r>
              <a:rPr lang="en-US" sz="3200" dirty="0" smtClean="0">
                <a:solidFill>
                  <a:schemeClr val="tx1"/>
                </a:solidFill>
              </a:rPr>
              <a:t>2. Ryle tube free flow with 4 hourly aspiration</a:t>
            </a:r>
          </a:p>
          <a:p>
            <a:pPr marL="0" indent="0" eaLnBrk="1" fontAlgn="auto" hangingPunct="1">
              <a:spcAft>
                <a:spcPts val="0"/>
              </a:spcAft>
              <a:buFont typeface="Wingdings 3" panose="05040102010807070707" pitchFamily="18" charset="2"/>
              <a:buNone/>
              <a:defRPr/>
            </a:pPr>
            <a:r>
              <a:rPr lang="en-US" sz="3200" dirty="0" smtClean="0">
                <a:solidFill>
                  <a:schemeClr val="tx1"/>
                </a:solidFill>
              </a:rPr>
              <a:t>-Decompression of proximal to the obstruction, reduce subsequent aspiration during induction of anesthesia and post </a:t>
            </a:r>
            <a:r>
              <a:rPr lang="en-US" sz="3200" dirty="0" err="1" smtClean="0">
                <a:solidFill>
                  <a:schemeClr val="tx1"/>
                </a:solidFill>
              </a:rPr>
              <a:t>extubation</a:t>
            </a:r>
            <a:r>
              <a:rPr lang="en-US" sz="3200" dirty="0" smtClean="0">
                <a:solidFill>
                  <a:schemeClr val="tx1"/>
                </a:solidFill>
              </a:rPr>
              <a:t>.</a:t>
            </a:r>
          </a:p>
          <a:p>
            <a:pPr marL="0" indent="0" eaLnBrk="1" fontAlgn="auto" hangingPunct="1">
              <a:spcAft>
                <a:spcPts val="0"/>
              </a:spcAft>
              <a:buFont typeface="Wingdings 3" panose="05040102010807070707" pitchFamily="18" charset="2"/>
              <a:buNone/>
              <a:defRPr/>
            </a:pPr>
            <a:r>
              <a:rPr lang="en-US" sz="3200" dirty="0" smtClean="0">
                <a:solidFill>
                  <a:schemeClr val="tx1"/>
                </a:solidFill>
              </a:rPr>
              <a:t>3. IV drip normal saline / Hartmann </a:t>
            </a:r>
          </a:p>
          <a:p>
            <a:pPr marL="0" indent="0" eaLnBrk="1" fontAlgn="auto" hangingPunct="1">
              <a:spcAft>
                <a:spcPts val="0"/>
              </a:spcAft>
              <a:buFont typeface="Wingdings 3" panose="05040102010807070707" pitchFamily="18" charset="2"/>
              <a:buNone/>
              <a:defRPr/>
            </a:pPr>
            <a:r>
              <a:rPr lang="en-US" sz="3200" dirty="0" smtClean="0">
                <a:solidFill>
                  <a:schemeClr val="tx1"/>
                </a:solidFill>
              </a:rPr>
              <a:t>4. Broad spectrum antibiotic (not mandatory but need in all patient undergoing surgery.</a:t>
            </a:r>
          </a:p>
        </p:txBody>
      </p:sp>
    </p:spTree>
    <p:extLst>
      <p:ext uri="{BB962C8B-B14F-4D97-AF65-F5344CB8AC3E}">
        <p14:creationId xmlns:p14="http://schemas.microsoft.com/office/powerpoint/2010/main" val="1115636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66" y="592327"/>
            <a:ext cx="10363200" cy="4652962"/>
          </a:xfrm>
          <a:prstGeom prst="rect">
            <a:avLst/>
          </a:prstGeom>
        </p:spPr>
        <p:txBody>
          <a:bodyPr>
            <a:noAutofit/>
          </a:bodyPr>
          <a:lstStyle/>
          <a:p>
            <a:pPr eaLnBrk="1" fontAlgn="auto" hangingPunct="1">
              <a:spcAft>
                <a:spcPts val="0"/>
              </a:spcAft>
              <a:defRPr/>
            </a:pPr>
            <a:r>
              <a:rPr lang="en-US" sz="3600" b="1" u="sng" dirty="0"/>
              <a:t>Surgical</a:t>
            </a:r>
          </a:p>
          <a:p>
            <a:pPr marL="0" indent="0" eaLnBrk="1" fontAlgn="auto" hangingPunct="1">
              <a:spcAft>
                <a:spcPts val="0"/>
              </a:spcAft>
              <a:buFont typeface="Wingdings 3" panose="05040102010807070707" pitchFamily="18" charset="2"/>
              <a:buNone/>
              <a:defRPr/>
            </a:pPr>
            <a:r>
              <a:rPr lang="en-US" sz="3600" dirty="0" err="1"/>
              <a:t>Ind</a:t>
            </a:r>
            <a:r>
              <a:rPr lang="en-US" sz="3600" dirty="0"/>
              <a:t>: obstructed / strangulated external hernia, Internal intestinal strangulation and acute obstruction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Midline incision usually look </a:t>
            </a:r>
            <a:r>
              <a:rPr lang="en-US" sz="3600" dirty="0" smtClean="0">
                <a:solidFill>
                  <a:schemeClr val="tx1"/>
                </a:solidFill>
              </a:rPr>
              <a:t>on CECUM</a:t>
            </a:r>
            <a:endParaRPr lang="en-US" sz="3600" dirty="0">
              <a:solidFill>
                <a:schemeClr val="tx1"/>
              </a:solidFill>
            </a:endParaRPr>
          </a:p>
          <a:p>
            <a:pPr eaLnBrk="1" fontAlgn="auto" hangingPunct="1">
              <a:spcAft>
                <a:spcPts val="0"/>
              </a:spcAft>
              <a:buFont typeface="Wingdings 3" panose="05040102010807070707" pitchFamily="18" charset="2"/>
              <a:buAutoNum type="arabicPeriod"/>
              <a:defRPr/>
            </a:pPr>
            <a:r>
              <a:rPr lang="en-US" sz="3600" dirty="0">
                <a:solidFill>
                  <a:schemeClr val="tx1"/>
                </a:solidFill>
              </a:rPr>
              <a:t>Operative decompression</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Look at viability of intestine</a:t>
            </a:r>
          </a:p>
          <a:p>
            <a:pPr eaLnBrk="1" fontAlgn="auto" hangingPunct="1">
              <a:spcAft>
                <a:spcPts val="0"/>
              </a:spcAft>
              <a:buFont typeface="Wingdings 3" panose="05040102010807070707" pitchFamily="18" charset="2"/>
              <a:buAutoNum type="arabicPeriod"/>
              <a:defRPr/>
            </a:pPr>
            <a:r>
              <a:rPr lang="en-US" sz="3600" dirty="0">
                <a:solidFill>
                  <a:schemeClr val="tx1"/>
                </a:solidFill>
              </a:rPr>
              <a:t>Large bowel obstruction: colostomy</a:t>
            </a:r>
            <a:endParaRPr lang="en-MY" sz="3600" dirty="0">
              <a:solidFill>
                <a:schemeClr val="tx1"/>
              </a:solidFill>
            </a:endParaRPr>
          </a:p>
          <a:p>
            <a:pPr marL="0" indent="0" eaLnBrk="1" fontAlgn="auto" hangingPunct="1">
              <a:spcAft>
                <a:spcPts val="0"/>
              </a:spcAft>
              <a:buFont typeface="Arial" panose="020B0604020202020204" pitchFamily="34" charset="0"/>
              <a:buNone/>
              <a:defRPr/>
            </a:pPr>
            <a:endParaRPr lang="en-MY" sz="3600" dirty="0">
              <a:solidFill>
                <a:schemeClr val="tx1"/>
              </a:solidFill>
            </a:endParaRPr>
          </a:p>
        </p:txBody>
      </p:sp>
    </p:spTree>
    <p:extLst>
      <p:ext uri="{BB962C8B-B14F-4D97-AF65-F5344CB8AC3E}">
        <p14:creationId xmlns:p14="http://schemas.microsoft.com/office/powerpoint/2010/main" val="8451996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INDICATIONS FOR SURGERY</a:t>
            </a:r>
            <a:endParaRPr lang="en-MY" dirty="0"/>
          </a:p>
        </p:txBody>
      </p:sp>
      <p:sp>
        <p:nvSpPr>
          <p:cNvPr id="3" name="Content Placeholder 2"/>
          <p:cNvSpPr>
            <a:spLocks noGrp="1"/>
          </p:cNvSpPr>
          <p:nvPr>
            <p:ph sz="half" idx="1"/>
          </p:nvPr>
        </p:nvSpPr>
        <p:spPr>
          <a:xfrm>
            <a:off x="838200" y="1419728"/>
            <a:ext cx="4804012" cy="4876743"/>
          </a:xfrm>
          <a:prstGeom prst="rect">
            <a:avLst/>
          </a:prstGeom>
        </p:spPr>
        <p:txBody>
          <a:bodyPr>
            <a:noAutofit/>
          </a:bodyPr>
          <a:lstStyle/>
          <a:p>
            <a:pPr eaLnBrk="1" hangingPunct="1">
              <a:buNone/>
              <a:defRPr/>
            </a:pPr>
            <a:r>
              <a:rPr lang="en-MY" sz="2800" dirty="0" smtClean="0">
                <a:solidFill>
                  <a:schemeClr val="accent1"/>
                </a:solidFill>
              </a:rPr>
              <a:t>Absolute</a:t>
            </a:r>
            <a:endParaRPr lang="en-MY" sz="2800" dirty="0">
              <a:solidFill>
                <a:schemeClr val="accent1"/>
              </a:solidFill>
            </a:endParaRPr>
          </a:p>
          <a:p>
            <a:pPr lvl="1" eaLnBrk="1" hangingPunct="1">
              <a:defRPr/>
            </a:pPr>
            <a:r>
              <a:rPr lang="en-MY" sz="2800" dirty="0">
                <a:solidFill>
                  <a:schemeClr val="tx1"/>
                </a:solidFill>
              </a:rPr>
              <a:t>Generalised peritonitis</a:t>
            </a:r>
          </a:p>
          <a:p>
            <a:pPr lvl="1" eaLnBrk="1" hangingPunct="1">
              <a:defRPr/>
            </a:pPr>
            <a:r>
              <a:rPr lang="en-MY" sz="2800" dirty="0">
                <a:solidFill>
                  <a:schemeClr val="tx1"/>
                </a:solidFill>
              </a:rPr>
              <a:t>Localised peritonitis</a:t>
            </a:r>
          </a:p>
          <a:p>
            <a:pPr lvl="1" eaLnBrk="1" hangingPunct="1">
              <a:defRPr/>
            </a:pPr>
            <a:r>
              <a:rPr lang="en-MY" sz="2800" dirty="0">
                <a:solidFill>
                  <a:schemeClr val="tx1"/>
                </a:solidFill>
              </a:rPr>
              <a:t>Visceral perforation</a:t>
            </a:r>
          </a:p>
          <a:p>
            <a:pPr lvl="1" eaLnBrk="1" hangingPunct="1">
              <a:defRPr/>
            </a:pPr>
            <a:r>
              <a:rPr lang="en-MY" sz="2800" dirty="0">
                <a:solidFill>
                  <a:schemeClr val="tx1"/>
                </a:solidFill>
              </a:rPr>
              <a:t>Irreducible hernia</a:t>
            </a:r>
          </a:p>
          <a:p>
            <a:pPr eaLnBrk="1" hangingPunct="1">
              <a:buNone/>
              <a:defRPr/>
            </a:pPr>
            <a:r>
              <a:rPr lang="en-MY" sz="2800" dirty="0">
                <a:solidFill>
                  <a:schemeClr val="accent1"/>
                </a:solidFill>
              </a:rPr>
              <a:t>Relative</a:t>
            </a:r>
          </a:p>
          <a:p>
            <a:pPr lvl="1" eaLnBrk="1" hangingPunct="1">
              <a:defRPr/>
            </a:pPr>
            <a:r>
              <a:rPr lang="en-MY" sz="2800" dirty="0">
                <a:solidFill>
                  <a:schemeClr val="tx1"/>
                </a:solidFill>
              </a:rPr>
              <a:t>Palpable mass lesion</a:t>
            </a:r>
          </a:p>
          <a:p>
            <a:pPr lvl="1" eaLnBrk="1" hangingPunct="1">
              <a:defRPr/>
            </a:pPr>
            <a:r>
              <a:rPr lang="en-MY" sz="2800" dirty="0">
                <a:solidFill>
                  <a:schemeClr val="tx1"/>
                </a:solidFill>
              </a:rPr>
              <a:t>'Virgin' abdomen</a:t>
            </a:r>
          </a:p>
          <a:p>
            <a:pPr lvl="1" eaLnBrk="1" hangingPunct="1">
              <a:defRPr/>
            </a:pPr>
            <a:r>
              <a:rPr lang="en-MY" sz="2800" dirty="0">
                <a:solidFill>
                  <a:schemeClr val="tx1"/>
                </a:solidFill>
              </a:rPr>
              <a:t>Failure to improve</a:t>
            </a:r>
          </a:p>
          <a:p>
            <a:pPr eaLnBrk="1" hangingPunct="1">
              <a:defRPr/>
            </a:pPr>
            <a:endParaRPr lang="en-MY" sz="3200" dirty="0">
              <a:solidFill>
                <a:schemeClr val="tx1"/>
              </a:solidFill>
            </a:endParaRPr>
          </a:p>
        </p:txBody>
      </p:sp>
      <p:sp>
        <p:nvSpPr>
          <p:cNvPr id="5" name="Content Placeholder 4"/>
          <p:cNvSpPr>
            <a:spLocks noGrp="1"/>
          </p:cNvSpPr>
          <p:nvPr>
            <p:ph sz="half" idx="2"/>
          </p:nvPr>
        </p:nvSpPr>
        <p:spPr>
          <a:xfrm>
            <a:off x="6063917" y="1588169"/>
            <a:ext cx="5673158" cy="4708302"/>
          </a:xfrm>
        </p:spPr>
        <p:txBody>
          <a:bodyPr>
            <a:noAutofit/>
          </a:bodyPr>
          <a:lstStyle/>
          <a:p>
            <a:pPr>
              <a:buNone/>
              <a:defRPr/>
            </a:pPr>
            <a:r>
              <a:rPr lang="en-MY" sz="3200" dirty="0" smtClean="0">
                <a:solidFill>
                  <a:schemeClr val="accent1"/>
                </a:solidFill>
              </a:rPr>
              <a:t>Trial of conservatism</a:t>
            </a:r>
          </a:p>
          <a:p>
            <a:pPr lvl="1">
              <a:defRPr/>
            </a:pPr>
            <a:r>
              <a:rPr lang="en-MY" sz="3200" dirty="0" smtClean="0"/>
              <a:t>Incomplete obstruction</a:t>
            </a:r>
          </a:p>
          <a:p>
            <a:pPr lvl="1">
              <a:defRPr/>
            </a:pPr>
            <a:r>
              <a:rPr lang="en-MY" sz="3200" dirty="0" smtClean="0"/>
              <a:t>Previous surgery</a:t>
            </a:r>
          </a:p>
          <a:p>
            <a:pPr lvl="1">
              <a:defRPr/>
            </a:pPr>
            <a:r>
              <a:rPr lang="en-MY" sz="3200" dirty="0" smtClean="0"/>
              <a:t>Advanced malignancy</a:t>
            </a:r>
          </a:p>
          <a:p>
            <a:pPr lvl="1">
              <a:defRPr/>
            </a:pPr>
            <a:r>
              <a:rPr lang="en-MY" sz="3200" dirty="0" smtClean="0"/>
              <a:t>Diagnostic doubt - possible </a:t>
            </a:r>
            <a:r>
              <a:rPr lang="en-MY" sz="3200" dirty="0" err="1" smtClean="0"/>
              <a:t>ileus</a:t>
            </a:r>
            <a:endParaRPr lang="en-MY" sz="3200" dirty="0" smtClean="0"/>
          </a:p>
          <a:p>
            <a:endParaRPr lang="en-US" sz="4000" dirty="0"/>
          </a:p>
        </p:txBody>
      </p:sp>
    </p:spTree>
    <p:extLst>
      <p:ext uri="{BB962C8B-B14F-4D97-AF65-F5344CB8AC3E}">
        <p14:creationId xmlns:p14="http://schemas.microsoft.com/office/powerpoint/2010/main" val="18094064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220"/>
            <a:ext cx="10363200" cy="1595437"/>
          </a:xfrm>
        </p:spPr>
        <p:txBody>
          <a:bodyPr/>
          <a:lstStyle/>
          <a:p>
            <a:pPr eaLnBrk="1" hangingPunct="1">
              <a:defRPr/>
            </a:pPr>
            <a:r>
              <a:rPr lang="en-US" b="1" dirty="0" smtClean="0"/>
              <a:t>MANAGEMENT FOR LARGE BOWEL OBSTRUCTION</a:t>
            </a:r>
            <a:endParaRPr lang="en-MY" b="1" dirty="0"/>
          </a:p>
        </p:txBody>
      </p:sp>
      <p:sp>
        <p:nvSpPr>
          <p:cNvPr id="66563" name="Rectangle 1"/>
          <p:cNvSpPr>
            <a:spLocks noGrp="1" noChangeArrowheads="1"/>
          </p:cNvSpPr>
          <p:nvPr>
            <p:ph idx="1"/>
          </p:nvPr>
        </p:nvSpPr>
        <p:spPr bwMode="auto">
          <a:xfrm>
            <a:off x="359428" y="1310962"/>
            <a:ext cx="11473143" cy="575542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20" numCol="1" anchor="ctr" anchorCtr="0" compatLnSpc="1">
            <a:prstTxWarp prst="textNoShape">
              <a:avLst/>
            </a:prstTxWarp>
            <a:spAutoFit/>
          </a:bodyPr>
          <a:lstStyle/>
          <a:p>
            <a:pPr marL="0" indent="0" defTabSz="457200" eaLnBrk="1" hangingPunct="1">
              <a:lnSpc>
                <a:spcPct val="100000"/>
              </a:lnSpc>
              <a:spcBef>
                <a:spcPct val="0"/>
              </a:spcBef>
              <a:buClrTx/>
              <a:buFontTx/>
              <a:buNone/>
            </a:pPr>
            <a:r>
              <a:rPr lang="en-US" sz="3600" cap="none" dirty="0" smtClean="0">
                <a:solidFill>
                  <a:schemeClr val="tx1"/>
                </a:solidFill>
                <a:cs typeface="Arial" panose="020B0604020202020204" pitchFamily="34" charset="0"/>
              </a:rPr>
              <a:t>All patients require</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Adequate resuscitation</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Prophylactic antibiotics</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Consenting and marking for potential stoma formation</a:t>
            </a:r>
          </a:p>
          <a:p>
            <a:pPr marL="0"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At operation</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Full </a:t>
            </a:r>
            <a:r>
              <a:rPr lang="en-US" sz="3600" cap="none" dirty="0" err="1" smtClean="0">
                <a:solidFill>
                  <a:schemeClr val="tx1"/>
                </a:solidFill>
                <a:cs typeface="Arial" panose="020B0604020202020204" pitchFamily="34" charset="0"/>
              </a:rPr>
              <a:t>laparotomy</a:t>
            </a:r>
            <a:r>
              <a:rPr lang="en-US" sz="3600" cap="none" dirty="0" smtClean="0">
                <a:solidFill>
                  <a:schemeClr val="tx1"/>
                </a:solidFill>
                <a:cs typeface="Arial" panose="020B0604020202020204" pitchFamily="34" charset="0"/>
              </a:rPr>
              <a:t> should be performed</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Liver should be palpated for metastases</a:t>
            </a:r>
          </a:p>
          <a:p>
            <a:pPr marL="457200" lvl="1" indent="0" defTabSz="457200">
              <a:lnSpc>
                <a:spcPct val="100000"/>
              </a:lnSpc>
              <a:spcBef>
                <a:spcPct val="0"/>
              </a:spcBef>
              <a:buClrTx/>
              <a:buFontTx/>
              <a:buChar char="•"/>
            </a:pPr>
            <a:r>
              <a:rPr lang="en-US" sz="3600" cap="none" dirty="0" smtClean="0">
                <a:solidFill>
                  <a:schemeClr val="tx1"/>
                </a:solidFill>
                <a:cs typeface="Arial" panose="020B0604020202020204" pitchFamily="34" charset="0"/>
              </a:rPr>
              <a:t>Colon inspected for synchronous tumors</a:t>
            </a:r>
          </a:p>
          <a:p>
            <a:pPr marL="457200" lvl="1" indent="0" defTabSz="457200">
              <a:lnSpc>
                <a:spcPct val="100000"/>
              </a:lnSpc>
              <a:spcBef>
                <a:spcPct val="0"/>
              </a:spcBef>
              <a:buClrTx/>
              <a:buFont typeface="Arial" panose="020B0604020202020204" pitchFamily="34" charset="0"/>
              <a:buNone/>
            </a:pPr>
            <a:endParaRPr lang="en-US" sz="4000" cap="none" dirty="0" smtClean="0">
              <a:solidFill>
                <a:schemeClr val="tx1"/>
              </a:solidFill>
              <a:latin typeface="Arial" panose="020B0604020202020204" pitchFamily="34" charset="0"/>
              <a:cs typeface="Arial" panose="020B0604020202020204" pitchFamily="34" charset="0"/>
            </a:endParaRPr>
          </a:p>
          <a:p>
            <a:pPr marL="0" indent="0" defTabSz="457200">
              <a:lnSpc>
                <a:spcPct val="100000"/>
              </a:lnSpc>
              <a:spcBef>
                <a:spcPct val="0"/>
              </a:spcBef>
              <a:buClrTx/>
              <a:buFontTx/>
              <a:buNone/>
            </a:pPr>
            <a:endParaRPr lang="en-US" sz="4000" cap="none" dirty="0" smtClean="0">
              <a:solidFill>
                <a:schemeClr val="tx1"/>
              </a:solidFill>
            </a:endParaRPr>
          </a:p>
        </p:txBody>
      </p:sp>
    </p:spTree>
    <p:extLst>
      <p:ext uri="{BB962C8B-B14F-4D97-AF65-F5344CB8AC3E}">
        <p14:creationId xmlns:p14="http://schemas.microsoft.com/office/powerpoint/2010/main" val="39707368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6" y="267569"/>
            <a:ext cx="10363200" cy="1296537"/>
          </a:xfrm>
        </p:spPr>
        <p:txBody>
          <a:bodyPr>
            <a:normAutofit fontScale="90000"/>
          </a:bodyPr>
          <a:lstStyle/>
          <a:p>
            <a:pPr eaLnBrk="1" fontAlgn="auto" hangingPunct="1">
              <a:spcAft>
                <a:spcPts val="0"/>
              </a:spcAft>
              <a:defRPr/>
            </a:pPr>
            <a:r>
              <a:rPr lang="en-MY" b="1" dirty="0"/>
              <a:t>Complications associated with intestinal obstruction repair</a:t>
            </a:r>
          </a:p>
        </p:txBody>
      </p:sp>
      <p:sp>
        <p:nvSpPr>
          <p:cNvPr id="3" name="Content Placeholder 2"/>
          <p:cNvSpPr>
            <a:spLocks noGrp="1"/>
          </p:cNvSpPr>
          <p:nvPr>
            <p:ph idx="1"/>
          </p:nvPr>
        </p:nvSpPr>
        <p:spPr>
          <a:xfrm>
            <a:off x="553453" y="1564106"/>
            <a:ext cx="11638548" cy="4227095"/>
          </a:xfrm>
          <a:prstGeom prst="rect">
            <a:avLst/>
          </a:prstGeom>
        </p:spPr>
        <p:txBody>
          <a:bodyPr>
            <a:noAutofit/>
          </a:bodyPr>
          <a:lstStyle/>
          <a:p>
            <a:pPr eaLnBrk="1" fontAlgn="auto" hangingPunct="1">
              <a:spcAft>
                <a:spcPts val="0"/>
              </a:spcAft>
              <a:defRPr/>
            </a:pPr>
            <a:r>
              <a:rPr lang="en-MY" sz="3200" dirty="0" smtClean="0">
                <a:solidFill>
                  <a:schemeClr val="tx1"/>
                </a:solidFill>
              </a:rPr>
              <a:t>excessive bleeding</a:t>
            </a:r>
          </a:p>
          <a:p>
            <a:pPr eaLnBrk="1" fontAlgn="auto" hangingPunct="1">
              <a:spcAft>
                <a:spcPts val="0"/>
              </a:spcAft>
              <a:defRPr/>
            </a:pPr>
            <a:r>
              <a:rPr lang="en-MY" sz="3200" dirty="0" smtClean="0">
                <a:solidFill>
                  <a:schemeClr val="tx1"/>
                </a:solidFill>
              </a:rPr>
              <a:t> infection</a:t>
            </a:r>
          </a:p>
          <a:p>
            <a:pPr eaLnBrk="1" fontAlgn="auto" hangingPunct="1">
              <a:spcAft>
                <a:spcPts val="0"/>
              </a:spcAft>
              <a:defRPr/>
            </a:pPr>
            <a:r>
              <a:rPr lang="en-MY" sz="3200" dirty="0" smtClean="0">
                <a:solidFill>
                  <a:schemeClr val="tx1"/>
                </a:solidFill>
              </a:rPr>
              <a:t>formation </a:t>
            </a:r>
            <a:r>
              <a:rPr lang="en-MY" sz="3200" dirty="0">
                <a:solidFill>
                  <a:schemeClr val="tx1"/>
                </a:solidFill>
              </a:rPr>
              <a:t>of abscesses (pockets of </a:t>
            </a:r>
            <a:r>
              <a:rPr lang="en-MY" sz="3200" dirty="0" smtClean="0">
                <a:solidFill>
                  <a:schemeClr val="tx1"/>
                </a:solidFill>
              </a:rPr>
              <a:t>pus)</a:t>
            </a:r>
          </a:p>
          <a:p>
            <a:pPr eaLnBrk="1" fontAlgn="auto" hangingPunct="1">
              <a:spcAft>
                <a:spcPts val="0"/>
              </a:spcAft>
              <a:defRPr/>
            </a:pPr>
            <a:r>
              <a:rPr lang="en-MY" sz="3200" dirty="0" smtClean="0">
                <a:solidFill>
                  <a:schemeClr val="tx1"/>
                </a:solidFill>
              </a:rPr>
              <a:t>leakage </a:t>
            </a:r>
            <a:r>
              <a:rPr lang="en-MY" sz="3200" dirty="0">
                <a:solidFill>
                  <a:schemeClr val="tx1"/>
                </a:solidFill>
              </a:rPr>
              <a:t>of stool from an </a:t>
            </a:r>
            <a:r>
              <a:rPr lang="en-MY" sz="3200" dirty="0" smtClean="0">
                <a:solidFill>
                  <a:schemeClr val="tx1"/>
                </a:solidFill>
              </a:rPr>
              <a:t>anastomosis</a:t>
            </a:r>
          </a:p>
          <a:p>
            <a:pPr eaLnBrk="1" fontAlgn="auto" hangingPunct="1">
              <a:spcAft>
                <a:spcPts val="0"/>
              </a:spcAft>
              <a:defRPr/>
            </a:pPr>
            <a:r>
              <a:rPr lang="en-MY" sz="3200" dirty="0" smtClean="0">
                <a:solidFill>
                  <a:schemeClr val="tx1"/>
                </a:solidFill>
              </a:rPr>
              <a:t> </a:t>
            </a:r>
            <a:r>
              <a:rPr lang="en-MY" sz="3200" dirty="0">
                <a:solidFill>
                  <a:schemeClr val="tx1"/>
                </a:solidFill>
              </a:rPr>
              <a:t>adhesion </a:t>
            </a:r>
            <a:r>
              <a:rPr lang="en-MY" sz="3200" dirty="0" smtClean="0">
                <a:solidFill>
                  <a:schemeClr val="tx1"/>
                </a:solidFill>
              </a:rPr>
              <a:t>formation</a:t>
            </a:r>
          </a:p>
          <a:p>
            <a:pPr eaLnBrk="1" fontAlgn="auto" hangingPunct="1">
              <a:spcAft>
                <a:spcPts val="0"/>
              </a:spcAft>
              <a:defRPr/>
            </a:pPr>
            <a:r>
              <a:rPr lang="en-MY" sz="3200" dirty="0" smtClean="0">
                <a:solidFill>
                  <a:schemeClr val="tx1"/>
                </a:solidFill>
              </a:rPr>
              <a:t> </a:t>
            </a:r>
            <a:r>
              <a:rPr lang="en-MY" sz="3200" dirty="0">
                <a:solidFill>
                  <a:schemeClr val="tx1"/>
                </a:solidFill>
              </a:rPr>
              <a:t>paralytic ileus (temporary paralysis of </a:t>
            </a:r>
            <a:r>
              <a:rPr lang="en-MY" sz="3200" dirty="0" smtClean="0">
                <a:solidFill>
                  <a:schemeClr val="tx1"/>
                </a:solidFill>
              </a:rPr>
              <a:t>the intestines)</a:t>
            </a:r>
          </a:p>
          <a:p>
            <a:pPr eaLnBrk="1" fontAlgn="auto" hangingPunct="1">
              <a:spcAft>
                <a:spcPts val="0"/>
              </a:spcAft>
              <a:defRPr/>
            </a:pPr>
            <a:r>
              <a:rPr lang="en-MY" sz="3200" dirty="0" smtClean="0">
                <a:solidFill>
                  <a:schemeClr val="tx1"/>
                </a:solidFill>
              </a:rPr>
              <a:t>  </a:t>
            </a:r>
            <a:r>
              <a:rPr lang="en-MY" sz="3200" dirty="0">
                <a:solidFill>
                  <a:schemeClr val="tx1"/>
                </a:solidFill>
              </a:rPr>
              <a:t>reoccurrence of the obstruction.</a:t>
            </a:r>
            <a:r>
              <a:rPr lang="en-MY" sz="4000" dirty="0">
                <a:solidFill>
                  <a:schemeClr val="tx1"/>
                </a:solidFill>
              </a:rPr>
              <a:t/>
            </a:r>
            <a:br>
              <a:rPr lang="en-MY" sz="4000" dirty="0">
                <a:solidFill>
                  <a:schemeClr val="tx1"/>
                </a:solidFill>
              </a:rPr>
            </a:br>
            <a:endParaRPr lang="en-MY" sz="4000" dirty="0">
              <a:solidFill>
                <a:schemeClr val="tx1"/>
              </a:solidFill>
            </a:endParaRPr>
          </a:p>
        </p:txBody>
      </p:sp>
    </p:spTree>
    <p:extLst>
      <p:ext uri="{BB962C8B-B14F-4D97-AF65-F5344CB8AC3E}">
        <p14:creationId xmlns:p14="http://schemas.microsoft.com/office/powerpoint/2010/main" val="229484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453" y="649707"/>
            <a:ext cx="11243595" cy="5570756"/>
          </a:xfrm>
          <a:prstGeom prst="rect">
            <a:avLst/>
          </a:prstGeom>
        </p:spPr>
        <p:txBody>
          <a:bodyPr wrap="square">
            <a:spAutoFit/>
          </a:bodyPr>
          <a:lstStyle/>
          <a:p>
            <a:r>
              <a:rPr lang="en-US" sz="4000" b="1" dirty="0"/>
              <a:t>Clinical features</a:t>
            </a:r>
            <a:endParaRPr lang="en-US" sz="4000" dirty="0" smtClean="0"/>
          </a:p>
          <a:p>
            <a:pPr marL="457200" indent="-457200">
              <a:buFont typeface="Arial" panose="020B0604020202020204" pitchFamily="34" charset="0"/>
              <a:buChar char="•"/>
            </a:pPr>
            <a:r>
              <a:rPr lang="en-US" sz="3600" dirty="0" smtClean="0"/>
              <a:t>Bloody </a:t>
            </a:r>
            <a:r>
              <a:rPr lang="en-US" sz="3600" dirty="0" err="1"/>
              <a:t>mucoid</a:t>
            </a:r>
            <a:r>
              <a:rPr lang="en-US" sz="3600" dirty="0"/>
              <a:t> diarrhea</a:t>
            </a:r>
          </a:p>
          <a:p>
            <a:pPr marL="457200" indent="-457200">
              <a:buFont typeface="Arial" panose="020B0604020202020204" pitchFamily="34" charset="0"/>
              <a:buChar char="•"/>
            </a:pPr>
            <a:r>
              <a:rPr lang="en-US" sz="3600" dirty="0"/>
              <a:t>Cramps ( a painful &amp; involuntary muscular contraction)</a:t>
            </a:r>
          </a:p>
          <a:p>
            <a:pPr marL="457200" indent="-457200">
              <a:buFont typeface="Arial" panose="020B0604020202020204" pitchFamily="34" charset="0"/>
              <a:buChar char="•"/>
            </a:pPr>
            <a:r>
              <a:rPr lang="en-US" sz="3600" dirty="0" err="1"/>
              <a:t>Tenesmus</a:t>
            </a:r>
            <a:r>
              <a:rPr lang="en-US" sz="3600" dirty="0"/>
              <a:t> (painful spasm of the anal sphincter along with the urgent desire to defecate without the significant production of feces)</a:t>
            </a:r>
          </a:p>
          <a:p>
            <a:pPr marL="457200" indent="-457200">
              <a:buFont typeface="Arial" panose="020B0604020202020204" pitchFamily="34" charset="0"/>
              <a:buChar char="•"/>
            </a:pPr>
            <a:r>
              <a:rPr lang="en-US" sz="3600" dirty="0"/>
              <a:t>Colicky lower abdominal pain</a:t>
            </a:r>
          </a:p>
          <a:p>
            <a:pPr marL="457200" indent="-457200">
              <a:buFont typeface="Arial" panose="020B0604020202020204" pitchFamily="34" charset="0"/>
              <a:buChar char="•"/>
            </a:pPr>
            <a:r>
              <a:rPr lang="en-US" sz="3600" dirty="0"/>
              <a:t>Fever </a:t>
            </a:r>
          </a:p>
          <a:p>
            <a:pPr marL="457200" indent="-457200">
              <a:buFont typeface="Arial" panose="020B0604020202020204" pitchFamily="34" charset="0"/>
              <a:buChar char="•"/>
            </a:pPr>
            <a:r>
              <a:rPr lang="en-US" sz="3600" dirty="0"/>
              <a:t>Weight loss</a:t>
            </a:r>
          </a:p>
          <a:p>
            <a:endParaRPr lang="en-US" sz="2800" dirty="0"/>
          </a:p>
        </p:txBody>
      </p:sp>
    </p:spTree>
    <p:extLst>
      <p:ext uri="{BB962C8B-B14F-4D97-AF65-F5344CB8AC3E}">
        <p14:creationId xmlns:p14="http://schemas.microsoft.com/office/powerpoint/2010/main" val="41667959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672"/>
            <a:ext cx="10515600" cy="559558"/>
          </a:xfrm>
        </p:spPr>
        <p:txBody>
          <a:bodyPr>
            <a:normAutofit fontScale="90000"/>
          </a:bodyPr>
          <a:lstStyle/>
          <a:p>
            <a:r>
              <a:rPr lang="en-US" b="1" dirty="0"/>
              <a:t>ADYNAMIC OBSTRUCTION</a:t>
            </a:r>
            <a:r>
              <a:rPr lang="en-US" b="1" dirty="0">
                <a:solidFill>
                  <a:schemeClr val="accent2">
                    <a:lumMod val="75000"/>
                  </a:schemeClr>
                </a:solidFill>
              </a:rPr>
              <a:t/>
            </a:r>
            <a:br>
              <a:rPr lang="en-US" b="1" dirty="0">
                <a:solidFill>
                  <a:schemeClr val="accent2">
                    <a:lumMod val="75000"/>
                  </a:schemeClr>
                </a:solidFill>
              </a:rPr>
            </a:br>
            <a:endParaRPr lang="en-US" dirty="0"/>
          </a:p>
        </p:txBody>
      </p:sp>
      <p:sp>
        <p:nvSpPr>
          <p:cNvPr id="3" name="Content Placeholder 2"/>
          <p:cNvSpPr>
            <a:spLocks noGrp="1"/>
          </p:cNvSpPr>
          <p:nvPr>
            <p:ph idx="1"/>
          </p:nvPr>
        </p:nvSpPr>
        <p:spPr>
          <a:xfrm>
            <a:off x="838200" y="1037230"/>
            <a:ext cx="10515600" cy="4926842"/>
          </a:xfrm>
        </p:spPr>
        <p:txBody>
          <a:bodyPr>
            <a:noAutofit/>
          </a:bodyPr>
          <a:lstStyle/>
          <a:p>
            <a:pPr>
              <a:buNone/>
            </a:pPr>
            <a:r>
              <a:rPr lang="en-US" sz="3200" dirty="0" err="1" smtClean="0"/>
              <a:t>Adynamic</a:t>
            </a:r>
            <a:r>
              <a:rPr lang="en-US" sz="3200" dirty="0" smtClean="0"/>
              <a:t> can be due to: </a:t>
            </a:r>
          </a:p>
          <a:p>
            <a:pPr>
              <a:buNone/>
            </a:pPr>
            <a:r>
              <a:rPr lang="en-US" sz="3200" b="1" dirty="0" smtClean="0"/>
              <a:t>neurological causes</a:t>
            </a:r>
          </a:p>
          <a:p>
            <a:pPr>
              <a:buNone/>
            </a:pPr>
            <a:r>
              <a:rPr lang="en-US" sz="3200" dirty="0" smtClean="0"/>
              <a:t>Is a result of excessive sympathetic stimulation or lack of parasympathetic stimulation </a:t>
            </a:r>
          </a:p>
          <a:p>
            <a:pPr>
              <a:buNone/>
            </a:pPr>
            <a:r>
              <a:rPr lang="en-US" sz="3200" dirty="0" smtClean="0"/>
              <a:t>( paralytic </a:t>
            </a:r>
            <a:r>
              <a:rPr lang="en-US" sz="3200" dirty="0" err="1" smtClean="0"/>
              <a:t>ileus</a:t>
            </a:r>
            <a:r>
              <a:rPr lang="en-US" sz="3200" dirty="0" smtClean="0"/>
              <a:t> )</a:t>
            </a:r>
          </a:p>
          <a:p>
            <a:pPr>
              <a:buNone/>
            </a:pPr>
            <a:r>
              <a:rPr lang="en-US" sz="3200" b="1" dirty="0" smtClean="0"/>
              <a:t>vascular obstruction</a:t>
            </a:r>
          </a:p>
          <a:p>
            <a:r>
              <a:rPr lang="en-US" sz="3200" dirty="0" err="1" smtClean="0"/>
              <a:t>Atheroma</a:t>
            </a:r>
            <a:r>
              <a:rPr lang="en-US" sz="3200" dirty="0" smtClean="0"/>
              <a:t> in the blood vessels</a:t>
            </a:r>
          </a:p>
          <a:p>
            <a:r>
              <a:rPr lang="en-US" sz="3200" dirty="0" smtClean="0"/>
              <a:t>Embolism</a:t>
            </a:r>
          </a:p>
          <a:p>
            <a:r>
              <a:rPr lang="en-US" sz="3200" dirty="0" err="1" smtClean="0"/>
              <a:t>Ileus</a:t>
            </a:r>
            <a:r>
              <a:rPr lang="en-US" sz="3200" dirty="0" smtClean="0"/>
              <a:t> 2</a:t>
            </a:r>
            <a:r>
              <a:rPr lang="en-US" sz="3200" baseline="30000" dirty="0" smtClean="0"/>
              <a:t>o</a:t>
            </a:r>
            <a:r>
              <a:rPr lang="en-US" sz="3200" dirty="0" smtClean="0"/>
              <a:t> to mechanical obstruction </a:t>
            </a:r>
            <a:endParaRPr lang="en-US" sz="3200" dirty="0"/>
          </a:p>
        </p:txBody>
      </p:sp>
    </p:spTree>
    <p:extLst>
      <p:ext uri="{BB962C8B-B14F-4D97-AF65-F5344CB8AC3E}">
        <p14:creationId xmlns:p14="http://schemas.microsoft.com/office/powerpoint/2010/main" val="31205654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8" y="218364"/>
            <a:ext cx="11164934" cy="888542"/>
          </a:xfrm>
        </p:spPr>
        <p:txBody>
          <a:bodyPr>
            <a:normAutofit fontScale="90000"/>
          </a:bodyPr>
          <a:lstStyle/>
          <a:p>
            <a:pPr eaLnBrk="1" fontAlgn="auto" hangingPunct="1">
              <a:spcAft>
                <a:spcPts val="0"/>
              </a:spcAft>
              <a:defRPr/>
            </a:pP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4000" b="1" dirty="0" smtClean="0"/>
              <a:t>Neurological causes</a:t>
            </a:r>
            <a:r>
              <a:rPr lang="en-US" sz="4000" dirty="0" smtClean="0"/>
              <a:t>: </a:t>
            </a:r>
            <a:br>
              <a:rPr lang="en-US" sz="4000" dirty="0" smtClean="0"/>
            </a:br>
            <a:r>
              <a:rPr lang="en-US" sz="4000" dirty="0" smtClean="0"/>
              <a:t>1. </a:t>
            </a:r>
            <a:r>
              <a:rPr lang="en-US" sz="4000" dirty="0" smtClean="0">
                <a:latin typeface="Aharoni" pitchFamily="2" charset="-79"/>
                <a:cs typeface="Aharoni" pitchFamily="2" charset="-79"/>
              </a:rPr>
              <a:t>PARALYTIC ILEUS</a:t>
            </a:r>
            <a:r>
              <a:rPr lang="en-US" dirty="0" smtClean="0">
                <a:solidFill>
                  <a:schemeClr val="tx1"/>
                </a:solidFill>
                <a:latin typeface="Aharoni" pitchFamily="2" charset="-79"/>
                <a:cs typeface="Aharoni" pitchFamily="2" charset="-79"/>
              </a:rPr>
              <a:t/>
            </a:r>
            <a:br>
              <a:rPr lang="en-US" dirty="0" smtClean="0">
                <a:solidFill>
                  <a:schemeClr val="tx1"/>
                </a:solidFill>
                <a:latin typeface="Aharoni" pitchFamily="2" charset="-79"/>
                <a:cs typeface="Aharoni" pitchFamily="2" charset="-79"/>
              </a:rPr>
            </a:b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60419" name="Content Placeholder 2"/>
          <p:cNvSpPr>
            <a:spLocks noGrp="1"/>
          </p:cNvSpPr>
          <p:nvPr>
            <p:ph idx="1"/>
          </p:nvPr>
        </p:nvSpPr>
        <p:spPr>
          <a:xfrm>
            <a:off x="382137" y="1106905"/>
            <a:ext cx="11477768" cy="5034588"/>
          </a:xfrm>
        </p:spPr>
        <p:txBody>
          <a:bodyPr>
            <a:noAutofit/>
          </a:bodyPr>
          <a:lstStyle/>
          <a:p>
            <a:pPr marL="914400" lvl="1" indent="-514350" eaLnBrk="1" fontAlgn="auto" hangingPunct="1">
              <a:spcAft>
                <a:spcPts val="0"/>
              </a:spcAft>
              <a:buFont typeface="Wingdings 3" panose="05040102010807070707" pitchFamily="18" charset="2"/>
              <a:buBlip>
                <a:blip r:embed="rId3"/>
              </a:buBlip>
              <a:defRPr/>
            </a:pPr>
            <a:r>
              <a:rPr lang="en-US" sz="3200" dirty="0" smtClean="0">
                <a:solidFill>
                  <a:schemeClr val="tx1"/>
                </a:solidFill>
              </a:rPr>
              <a:t>A state in which there is a </a:t>
            </a:r>
            <a:r>
              <a:rPr lang="en-US" sz="3200" b="1" dirty="0" smtClean="0">
                <a:solidFill>
                  <a:schemeClr val="tx1"/>
                </a:solidFill>
              </a:rPr>
              <a:t>failure of transmission of peristaltic waves 2° to neuromuscular failure   </a:t>
            </a:r>
            <a:r>
              <a:rPr lang="en-US" sz="3200" dirty="0" smtClean="0">
                <a:solidFill>
                  <a:schemeClr val="tx1"/>
                </a:solidFill>
              </a:rPr>
              <a:t>( in </a:t>
            </a:r>
            <a:r>
              <a:rPr lang="en-US" sz="3200" dirty="0" err="1" smtClean="0">
                <a:solidFill>
                  <a:schemeClr val="tx1"/>
                </a:solidFill>
              </a:rPr>
              <a:t>Auerbach’s</a:t>
            </a:r>
            <a:r>
              <a:rPr lang="en-US" sz="3200" dirty="0" smtClean="0">
                <a:solidFill>
                  <a:schemeClr val="tx1"/>
                </a:solidFill>
              </a:rPr>
              <a:t>  and </a:t>
            </a:r>
            <a:r>
              <a:rPr lang="en-US" sz="3200" dirty="0" err="1" smtClean="0">
                <a:solidFill>
                  <a:schemeClr val="tx1"/>
                </a:solidFill>
              </a:rPr>
              <a:t>Meissner’s</a:t>
            </a:r>
            <a:r>
              <a:rPr lang="en-US" sz="3200" dirty="0" smtClean="0">
                <a:solidFill>
                  <a:schemeClr val="tx1"/>
                </a:solidFill>
              </a:rPr>
              <a:t> plexuses)</a:t>
            </a:r>
          </a:p>
          <a:p>
            <a:pPr marL="914400" lvl="1" indent="-514350" eaLnBrk="1" fontAlgn="auto" hangingPunct="1">
              <a:spcAft>
                <a:spcPts val="0"/>
              </a:spcAft>
              <a:buFont typeface="Wingdings 3" panose="05040102010807070707" pitchFamily="18" charset="2"/>
              <a:buBlip>
                <a:blip r:embed="rId3"/>
              </a:buBlip>
              <a:defRPr/>
            </a:pPr>
            <a:r>
              <a:rPr lang="en-US" sz="3200" dirty="0" smtClean="0">
                <a:solidFill>
                  <a:schemeClr val="tx1"/>
                </a:solidFill>
              </a:rPr>
              <a:t>Stasis </a:t>
            </a:r>
            <a:r>
              <a:rPr lang="en-US" sz="3200" dirty="0" smtClean="0">
                <a:solidFill>
                  <a:schemeClr val="tx1"/>
                </a:solidFill>
                <a:sym typeface="Wingdings" panose="05000000000000000000" pitchFamily="2" charset="2"/>
              </a:rPr>
              <a:t> </a:t>
            </a:r>
            <a:r>
              <a:rPr lang="en-US" sz="3200" dirty="0" smtClean="0">
                <a:solidFill>
                  <a:schemeClr val="tx1"/>
                </a:solidFill>
              </a:rPr>
              <a:t>leads to accumulation of fluid and gas within bowel:-distension, vomiting, absence of bowel sound and absolute constipation</a:t>
            </a:r>
          </a:p>
          <a:p>
            <a:pPr marL="914400" lvl="1" indent="-514350" eaLnBrk="1" fontAlgn="auto" hangingPunct="1">
              <a:spcAft>
                <a:spcPts val="0"/>
              </a:spcAft>
              <a:buFont typeface="Wingdings 3" panose="05040102010807070707" pitchFamily="18" charset="2"/>
              <a:buBlip>
                <a:blip r:embed="rId3"/>
              </a:buBlip>
              <a:defRPr/>
            </a:pPr>
            <a:r>
              <a:rPr lang="en-US" sz="3200" dirty="0" smtClean="0">
                <a:solidFill>
                  <a:schemeClr val="tx1"/>
                </a:solidFill>
              </a:rPr>
              <a:t>Varieties factors: postoperative, infection, reflex ileus and metabolic</a:t>
            </a:r>
          </a:p>
          <a:p>
            <a:pPr marL="914400" lvl="1" indent="-514350" eaLnBrk="1" fontAlgn="auto" hangingPunct="1">
              <a:spcAft>
                <a:spcPts val="0"/>
              </a:spcAft>
              <a:buFont typeface="Wingdings 3" panose="05040102010807070707" pitchFamily="18" charset="2"/>
              <a:buBlip>
                <a:blip r:embed="rId3"/>
              </a:buBlip>
              <a:defRPr/>
            </a:pPr>
            <a:r>
              <a:rPr lang="en-US" sz="3200" dirty="0" smtClean="0">
                <a:solidFill>
                  <a:schemeClr val="tx1"/>
                </a:solidFill>
              </a:rPr>
              <a:t>Radiological: gas filled loops of intestines with multiple  fluid levels</a:t>
            </a:r>
          </a:p>
        </p:txBody>
      </p:sp>
    </p:spTree>
    <p:extLst>
      <p:ext uri="{BB962C8B-B14F-4D97-AF65-F5344CB8AC3E}">
        <p14:creationId xmlns:p14="http://schemas.microsoft.com/office/powerpoint/2010/main" val="37956654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noGrp="1"/>
          </p:cNvSpPr>
          <p:nvPr>
            <p:ph idx="1"/>
          </p:nvPr>
        </p:nvSpPr>
        <p:spPr>
          <a:xfrm>
            <a:off x="313898" y="890588"/>
            <a:ext cx="11518711" cy="5410200"/>
          </a:xfrm>
        </p:spPr>
        <p:txBody>
          <a:bodyPr>
            <a:noAutofit/>
          </a:bodyPr>
          <a:lstStyle/>
          <a:p>
            <a:pPr eaLnBrk="1" fontAlgn="auto" hangingPunct="1">
              <a:spcAft>
                <a:spcPts val="0"/>
              </a:spcAft>
              <a:buFont typeface="Wingdings 3" panose="05040102010807070707" pitchFamily="18" charset="2"/>
              <a:buNone/>
              <a:defRPr/>
            </a:pPr>
            <a:r>
              <a:rPr lang="en-US" sz="3200" b="1" dirty="0" smtClean="0">
                <a:solidFill>
                  <a:schemeClr val="tx1"/>
                </a:solidFill>
                <a:latin typeface="Book Antiqua" panose="02040602050305030304" pitchFamily="18" charset="0"/>
              </a:rPr>
              <a:t>	</a:t>
            </a:r>
            <a:r>
              <a:rPr lang="en-US" sz="3200" b="1" dirty="0" smtClean="0"/>
              <a:t>Management:</a:t>
            </a:r>
          </a:p>
          <a:p>
            <a:pPr lvl="1" eaLnBrk="1" fontAlgn="auto" hangingPunct="1">
              <a:spcAft>
                <a:spcPts val="0"/>
              </a:spcAft>
              <a:buFont typeface="Wingdings 3" panose="05040102010807070707" pitchFamily="18" charset="2"/>
              <a:buBlip>
                <a:blip r:embed="rId3"/>
              </a:buBlip>
              <a:defRPr/>
            </a:pPr>
            <a:r>
              <a:rPr lang="en-US" sz="3200" dirty="0" smtClean="0"/>
              <a:t>Essence of treatment</a:t>
            </a:r>
            <a:r>
              <a:rPr lang="en-US" sz="3200" dirty="0" smtClean="0">
                <a:sym typeface="Wingdings" panose="05000000000000000000" pitchFamily="2" charset="2"/>
              </a:rPr>
              <a:t> prevention with use of nasogastric  suction and restriction of oral intake until bowel sound and passage of flatus return</a:t>
            </a:r>
          </a:p>
          <a:p>
            <a:pPr lvl="1" eaLnBrk="1" fontAlgn="auto" hangingPunct="1">
              <a:spcAft>
                <a:spcPts val="0"/>
              </a:spcAft>
              <a:buFont typeface="Wingdings 3" panose="05040102010807070707" pitchFamily="18" charset="2"/>
              <a:buBlip>
                <a:blip r:embed="rId3"/>
              </a:buBlip>
              <a:defRPr/>
            </a:pPr>
            <a:r>
              <a:rPr lang="en-US" sz="3200" dirty="0" smtClean="0">
                <a:sym typeface="Wingdings" panose="05000000000000000000" pitchFamily="2" charset="2"/>
              </a:rPr>
              <a:t>Maintain electrolyte balance</a:t>
            </a:r>
          </a:p>
          <a:p>
            <a:pPr lvl="1" eaLnBrk="1" fontAlgn="auto" hangingPunct="1">
              <a:spcAft>
                <a:spcPts val="0"/>
              </a:spcAft>
              <a:buFont typeface="Wingdings 3" panose="05040102010807070707" pitchFamily="18" charset="2"/>
              <a:buBlip>
                <a:blip r:embed="rId3"/>
              </a:buBlip>
              <a:defRPr/>
            </a:pPr>
            <a:r>
              <a:rPr lang="en-US" sz="3200" dirty="0" smtClean="0">
                <a:sym typeface="Wingdings" panose="05000000000000000000" pitchFamily="2" charset="2"/>
              </a:rPr>
              <a:t>Specific treatment:</a:t>
            </a:r>
          </a:p>
          <a:p>
            <a:pPr lvl="2" eaLnBrk="1" fontAlgn="auto" hangingPunct="1">
              <a:spcAft>
                <a:spcPts val="0"/>
              </a:spcAft>
              <a:defRPr/>
            </a:pPr>
            <a:r>
              <a:rPr lang="en-US" sz="3200" dirty="0" smtClean="0">
                <a:solidFill>
                  <a:schemeClr val="tx1"/>
                </a:solidFill>
                <a:sym typeface="Wingdings" panose="05000000000000000000" pitchFamily="2" charset="2"/>
              </a:rPr>
              <a:t>Remove primary cause</a:t>
            </a:r>
          </a:p>
          <a:p>
            <a:pPr lvl="2" eaLnBrk="1" fontAlgn="auto" hangingPunct="1">
              <a:spcAft>
                <a:spcPts val="0"/>
              </a:spcAft>
              <a:defRPr/>
            </a:pPr>
            <a:r>
              <a:rPr lang="en-US" sz="3200" dirty="0" smtClean="0">
                <a:solidFill>
                  <a:schemeClr val="tx1"/>
                </a:solidFill>
                <a:sym typeface="Wingdings" panose="05000000000000000000" pitchFamily="2" charset="2"/>
              </a:rPr>
              <a:t>Decompressed GI distension</a:t>
            </a:r>
          </a:p>
          <a:p>
            <a:pPr lvl="2" eaLnBrk="1" fontAlgn="auto" hangingPunct="1">
              <a:spcAft>
                <a:spcPts val="0"/>
              </a:spcAft>
              <a:defRPr/>
            </a:pPr>
            <a:r>
              <a:rPr lang="en-US" sz="3200" dirty="0" smtClean="0">
                <a:solidFill>
                  <a:schemeClr val="tx1"/>
                </a:solidFill>
                <a:sym typeface="Wingdings" panose="05000000000000000000" pitchFamily="2" charset="2"/>
              </a:rPr>
              <a:t>If prolong paralytic ileus , consider laparotomy exclude hidden cause and facilitate bowel decompression</a:t>
            </a:r>
          </a:p>
          <a:p>
            <a:pPr eaLnBrk="1" fontAlgn="auto" hangingPunct="1">
              <a:spcAft>
                <a:spcPts val="0"/>
              </a:spcAft>
              <a:defRPr/>
            </a:pPr>
            <a:endParaRPr lang="en-US" sz="3200" dirty="0" smtClean="0">
              <a:solidFill>
                <a:schemeClr val="tx1"/>
              </a:solidFill>
              <a:latin typeface="Book Antiqua" panose="02040602050305030304" pitchFamily="18" charset="0"/>
            </a:endParaRPr>
          </a:p>
        </p:txBody>
      </p:sp>
    </p:spTree>
    <p:extLst>
      <p:ext uri="{BB962C8B-B14F-4D97-AF65-F5344CB8AC3E}">
        <p14:creationId xmlns:p14="http://schemas.microsoft.com/office/powerpoint/2010/main" val="11692399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mbria" pitchFamily="18" charset="0"/>
              </a:rPr>
              <a:t>2. </a:t>
            </a:r>
            <a:r>
              <a:rPr lang="en-US" b="1" dirty="0" err="1" smtClean="0">
                <a:latin typeface="Cambria" pitchFamily="18" charset="0"/>
              </a:rPr>
              <a:t>Hirschsprung’s</a:t>
            </a:r>
            <a:r>
              <a:rPr lang="en-US" b="1" dirty="0" smtClean="0">
                <a:latin typeface="Cambria" pitchFamily="18" charset="0"/>
              </a:rPr>
              <a:t> Disease</a:t>
            </a:r>
            <a:endParaRPr lang="en-US" dirty="0">
              <a:latin typeface="Cambria" pitchFamily="18" charset="0"/>
            </a:endParaRPr>
          </a:p>
        </p:txBody>
      </p:sp>
      <p:sp>
        <p:nvSpPr>
          <p:cNvPr id="4" name="Content Placeholder 3"/>
          <p:cNvSpPr>
            <a:spLocks noGrp="1"/>
          </p:cNvSpPr>
          <p:nvPr>
            <p:ph idx="1"/>
          </p:nvPr>
        </p:nvSpPr>
        <p:spPr>
          <a:xfrm>
            <a:off x="481264" y="1612232"/>
            <a:ext cx="11101138" cy="4743328"/>
          </a:xfrm>
        </p:spPr>
        <p:txBody>
          <a:bodyPr>
            <a:normAutofit/>
          </a:bodyPr>
          <a:lstStyle/>
          <a:p>
            <a:r>
              <a:rPr lang="en-US" sz="4000" dirty="0" err="1" smtClean="0"/>
              <a:t>Hirschsprung</a:t>
            </a:r>
            <a:r>
              <a:rPr lang="en-US" sz="4000" dirty="0" smtClean="0"/>
              <a:t> disease is a developmental disorder characterized by absence of ganglia in the distal colon, resulting in a functional obstruction.</a:t>
            </a:r>
            <a:r>
              <a:rPr lang="en-US" sz="4000" baseline="30000" dirty="0" smtClean="0"/>
              <a:t> </a:t>
            </a:r>
          </a:p>
          <a:p>
            <a:r>
              <a:rPr lang="en-US" sz="4000" dirty="0" smtClean="0"/>
              <a:t>Diagnosed early in life and should be considered in any newborn who does not pass stool in the first 24-48 hrs of life</a:t>
            </a:r>
          </a:p>
          <a:p>
            <a:r>
              <a:rPr lang="en-US" sz="4000" dirty="0" smtClean="0"/>
              <a:t>Surgical removal of the </a:t>
            </a:r>
            <a:r>
              <a:rPr lang="en-US" sz="4000" dirty="0" err="1" smtClean="0"/>
              <a:t>aganglionic</a:t>
            </a:r>
            <a:r>
              <a:rPr lang="en-US" sz="4000" dirty="0" smtClean="0"/>
              <a:t> portion is done</a:t>
            </a:r>
            <a:endParaRPr lang="en-US" sz="4000" dirty="0"/>
          </a:p>
        </p:txBody>
      </p:sp>
    </p:spTree>
    <p:extLst>
      <p:ext uri="{BB962C8B-B14F-4D97-AF65-F5344CB8AC3E}">
        <p14:creationId xmlns:p14="http://schemas.microsoft.com/office/powerpoint/2010/main" val="42263289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420688"/>
            <a:ext cx="8229600" cy="715962"/>
          </a:xfrm>
        </p:spPr>
        <p:txBody>
          <a:bodyPr>
            <a:normAutofit/>
          </a:bodyPr>
          <a:lstStyle/>
          <a:p>
            <a:pPr eaLnBrk="1" fontAlgn="auto" hangingPunct="1">
              <a:spcAft>
                <a:spcPts val="0"/>
              </a:spcAft>
              <a:defRPr/>
            </a:pPr>
            <a:r>
              <a:rPr lang="en-US" dirty="0" smtClean="0">
                <a:latin typeface="Aharoni" pitchFamily="2" charset="-79"/>
                <a:cs typeface="Aharoni" pitchFamily="2" charset="-79"/>
              </a:rPr>
              <a:t>PSEUDO-OBSTRUCTION</a:t>
            </a:r>
            <a:endParaRPr lang="en-US" dirty="0">
              <a:latin typeface="Aharoni" pitchFamily="2" charset="-79"/>
              <a:cs typeface="Aharoni" pitchFamily="2" charset="-79"/>
            </a:endParaRPr>
          </a:p>
        </p:txBody>
      </p:sp>
      <p:sp>
        <p:nvSpPr>
          <p:cNvPr id="66563" name="Content Placeholder 2"/>
          <p:cNvSpPr>
            <a:spLocks noGrp="1"/>
          </p:cNvSpPr>
          <p:nvPr>
            <p:ph idx="1"/>
          </p:nvPr>
        </p:nvSpPr>
        <p:spPr>
          <a:xfrm>
            <a:off x="862012" y="1331914"/>
            <a:ext cx="11025188" cy="4830762"/>
          </a:xfrm>
        </p:spPr>
        <p:txBody>
          <a:bodyPr>
            <a:normAutofit/>
          </a:bodyPr>
          <a:lstStyle/>
          <a:p>
            <a:pPr eaLnBrk="1" fontAlgn="auto" hangingPunct="1">
              <a:spcAft>
                <a:spcPts val="0"/>
              </a:spcAft>
              <a:buFont typeface="Wingdings 3" panose="05040102010807070707" pitchFamily="18" charset="2"/>
              <a:buBlip>
                <a:blip r:embed="rId3"/>
              </a:buBlip>
              <a:defRPr/>
            </a:pPr>
            <a:r>
              <a:rPr lang="en-US" sz="4000" dirty="0" smtClean="0">
                <a:solidFill>
                  <a:schemeClr val="tx1"/>
                </a:solidFill>
              </a:rPr>
              <a:t>Obstruction usually colon- occur in the absence of mechanical cause or acute intra-abdominal disease.</a:t>
            </a:r>
          </a:p>
          <a:p>
            <a:pPr eaLnBrk="1" fontAlgn="auto" hangingPunct="1">
              <a:spcAft>
                <a:spcPts val="0"/>
              </a:spcAft>
              <a:buFont typeface="Wingdings 3" panose="05040102010807070707" pitchFamily="18" charset="2"/>
              <a:buBlip>
                <a:blip r:embed="rId3"/>
              </a:buBlip>
              <a:defRPr/>
            </a:pPr>
            <a:r>
              <a:rPr lang="en-US" sz="4000" dirty="0" smtClean="0">
                <a:solidFill>
                  <a:schemeClr val="tx1"/>
                </a:solidFill>
              </a:rPr>
              <a:t>Associated with a variety of syndromes in which there is underlying neuropathy and/or a range of other factors</a:t>
            </a:r>
          </a:p>
          <a:p>
            <a:pPr eaLnBrk="1" fontAlgn="auto" hangingPunct="1">
              <a:spcAft>
                <a:spcPts val="0"/>
              </a:spcAft>
              <a:buFont typeface="Wingdings 3" panose="05040102010807070707" pitchFamily="18" charset="2"/>
              <a:buNone/>
              <a:defRPr/>
            </a:pPr>
            <a:endParaRPr lang="en-US" sz="4000" dirty="0" smtClean="0">
              <a:solidFill>
                <a:schemeClr val="tx1"/>
              </a:solidFill>
            </a:endParaRPr>
          </a:p>
        </p:txBody>
      </p:sp>
    </p:spTree>
    <p:extLst>
      <p:ext uri="{BB962C8B-B14F-4D97-AF65-F5344CB8AC3E}">
        <p14:creationId xmlns:p14="http://schemas.microsoft.com/office/powerpoint/2010/main" val="24159104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7028" y="357164"/>
            <a:ext cx="11104512" cy="6067425"/>
          </a:xfrm>
        </p:spPr>
        <p:txBody>
          <a:bodyPr>
            <a:noAutofit/>
          </a:bodyPr>
          <a:lstStyle/>
          <a:p>
            <a:pPr>
              <a:buNone/>
            </a:pPr>
            <a:r>
              <a:rPr lang="en-US" sz="4000" b="1" dirty="0" smtClean="0"/>
              <a:t>Small intestinal pseudo-obstruction</a:t>
            </a:r>
          </a:p>
          <a:p>
            <a:pPr fontAlgn="t"/>
            <a:r>
              <a:rPr lang="en-US" sz="3200" dirty="0" smtClean="0"/>
              <a:t>may be primary (i.e. idiopathic or associated with</a:t>
            </a:r>
          </a:p>
          <a:p>
            <a:pPr fontAlgn="t">
              <a:buNone/>
            </a:pPr>
            <a:r>
              <a:rPr lang="en-US" sz="3200" dirty="0" smtClean="0"/>
              <a:t>familial visceral </a:t>
            </a:r>
            <a:r>
              <a:rPr lang="en-US" sz="3200" dirty="0" err="1" smtClean="0"/>
              <a:t>myopathy</a:t>
            </a:r>
            <a:r>
              <a:rPr lang="en-US" sz="3200" dirty="0" smtClean="0"/>
              <a:t> or secondary. </a:t>
            </a:r>
          </a:p>
          <a:p>
            <a:pPr fontAlgn="t"/>
            <a:r>
              <a:rPr lang="en-US" sz="3200" dirty="0" smtClean="0"/>
              <a:t>There’s recurrent </a:t>
            </a:r>
            <a:r>
              <a:rPr lang="en-US" sz="3200" dirty="0" err="1" smtClean="0"/>
              <a:t>subacute</a:t>
            </a:r>
            <a:r>
              <a:rPr lang="en-US" sz="3200" dirty="0" smtClean="0"/>
              <a:t> obstruction.</a:t>
            </a:r>
          </a:p>
          <a:p>
            <a:pPr fontAlgn="t"/>
            <a:r>
              <a:rPr lang="en-US" sz="3200" dirty="0" smtClean="0"/>
              <a:t>The diagnosis is made by the exclusion of a mechanical cause.</a:t>
            </a:r>
          </a:p>
          <a:p>
            <a:pPr fontAlgn="t">
              <a:buNone/>
            </a:pPr>
            <a:r>
              <a:rPr lang="en-US" sz="3200" dirty="0" smtClean="0"/>
              <a:t>Treatment consists of</a:t>
            </a:r>
          </a:p>
          <a:p>
            <a:pPr fontAlgn="t"/>
            <a:r>
              <a:rPr lang="en-US" sz="3200" dirty="0" smtClean="0"/>
              <a:t>initial correction of any underlying disorder. </a:t>
            </a:r>
          </a:p>
          <a:p>
            <a:pPr fontAlgn="t"/>
            <a:r>
              <a:rPr lang="en-US" sz="3200" dirty="0" err="1" smtClean="0"/>
              <a:t>Metoclopramide</a:t>
            </a:r>
            <a:r>
              <a:rPr lang="en-US" sz="3200" dirty="0" smtClean="0"/>
              <a:t> and erythromycin may be of use.</a:t>
            </a:r>
            <a:endParaRPr lang="en-US" sz="3200" dirty="0"/>
          </a:p>
        </p:txBody>
      </p:sp>
    </p:spTree>
    <p:extLst>
      <p:ext uri="{BB962C8B-B14F-4D97-AF65-F5344CB8AC3E}">
        <p14:creationId xmlns:p14="http://schemas.microsoft.com/office/powerpoint/2010/main" val="19018998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86854" y="1120775"/>
            <a:ext cx="11081982" cy="5178425"/>
          </a:xfrm>
        </p:spPr>
        <p:txBody>
          <a:bodyPr>
            <a:noAutofit/>
          </a:bodyPr>
          <a:lstStyle/>
          <a:p>
            <a:pPr>
              <a:buNone/>
            </a:pPr>
            <a:r>
              <a:rPr lang="en-US" sz="3600" b="1" dirty="0" smtClean="0"/>
              <a:t>Colonic pseudo-obstruction (Ogilvie’s syndrome )</a:t>
            </a:r>
          </a:p>
          <a:p>
            <a:pPr fontAlgn="t"/>
            <a:r>
              <a:rPr lang="en-US" sz="3600" dirty="0" smtClean="0"/>
              <a:t>Can be acute / chronic. Usually acute. </a:t>
            </a:r>
          </a:p>
          <a:p>
            <a:pPr fontAlgn="t"/>
            <a:r>
              <a:rPr lang="en-US" sz="3600" dirty="0" smtClean="0"/>
              <a:t>Radiographs :colonic obstruction, with marked </a:t>
            </a:r>
            <a:r>
              <a:rPr lang="en-US" sz="3600" dirty="0" err="1" smtClean="0"/>
              <a:t>cecal</a:t>
            </a:r>
            <a:r>
              <a:rPr lang="en-US" sz="3600" dirty="0" smtClean="0"/>
              <a:t> distension</a:t>
            </a:r>
          </a:p>
          <a:p>
            <a:pPr fontAlgn="t"/>
            <a:r>
              <a:rPr lang="en-US" sz="3600" dirty="0" smtClean="0"/>
              <a:t>Confirmation of absence of mechanical cause by colonoscopy or single contrast water soluble barium enema or CT should be done.</a:t>
            </a:r>
          </a:p>
          <a:p>
            <a:pPr fontAlgn="t"/>
            <a:r>
              <a:rPr lang="en-US" sz="3600" dirty="0" smtClean="0"/>
              <a:t>Treated by </a:t>
            </a:r>
            <a:r>
              <a:rPr lang="en-US" sz="3600" dirty="0" err="1" smtClean="0"/>
              <a:t>colonoscopic</a:t>
            </a:r>
            <a:r>
              <a:rPr lang="en-US" sz="3600" dirty="0" smtClean="0"/>
              <a:t>  decompression</a:t>
            </a:r>
          </a:p>
          <a:p>
            <a:pPr fontAlgn="t"/>
            <a:endParaRPr lang="en-US" sz="4000" dirty="0" smtClean="0"/>
          </a:p>
          <a:p>
            <a:endParaRPr lang="en-US" sz="4000" dirty="0"/>
          </a:p>
        </p:txBody>
      </p:sp>
    </p:spTree>
    <p:extLst>
      <p:ext uri="{BB962C8B-B14F-4D97-AF65-F5344CB8AC3E}">
        <p14:creationId xmlns:p14="http://schemas.microsoft.com/office/powerpoint/2010/main" val="86934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671618" y="283256"/>
            <a:ext cx="11281902" cy="1320800"/>
          </a:xfrm>
        </p:spPr>
        <p:txBody>
          <a:bodyPr/>
          <a:lstStyle/>
          <a:p>
            <a:pPr eaLnBrk="1" fontAlgn="auto" hangingPunct="1">
              <a:spcAft>
                <a:spcPts val="0"/>
              </a:spcAft>
              <a:defRPr/>
            </a:pPr>
            <a:r>
              <a:rPr lang="en-US" b="1" dirty="0" smtClean="0"/>
              <a:t>Vascular obstruction: Acute Mesenteric Occlusion</a:t>
            </a:r>
            <a:endParaRPr lang="en-MY" b="1" dirty="0" smtClean="0"/>
          </a:p>
        </p:txBody>
      </p:sp>
      <p:sp>
        <p:nvSpPr>
          <p:cNvPr id="3" name="Content Placeholder 2"/>
          <p:cNvSpPr>
            <a:spLocks noGrp="1"/>
          </p:cNvSpPr>
          <p:nvPr>
            <p:ph idx="1"/>
          </p:nvPr>
        </p:nvSpPr>
        <p:spPr>
          <a:xfrm>
            <a:off x="671618" y="1792742"/>
            <a:ext cx="11281902" cy="4666116"/>
          </a:xfrm>
        </p:spPr>
        <p:txBody>
          <a:bodyPr>
            <a:noAutofit/>
          </a:bodyPr>
          <a:lstStyle/>
          <a:p>
            <a:pPr eaLnBrk="1" fontAlgn="auto" hangingPunct="1">
              <a:spcAft>
                <a:spcPts val="0"/>
              </a:spcAft>
              <a:defRPr/>
            </a:pPr>
            <a:r>
              <a:rPr lang="en-US" sz="3200" dirty="0" smtClean="0">
                <a:solidFill>
                  <a:schemeClr val="tx1"/>
                </a:solidFill>
              </a:rPr>
              <a:t>Acute ischemic of mesenteric vessel. </a:t>
            </a:r>
            <a:endParaRPr lang="en-MY" sz="3200" dirty="0" smtClean="0"/>
          </a:p>
          <a:p>
            <a:pPr eaLnBrk="1" fontAlgn="auto" hangingPunct="1">
              <a:spcAft>
                <a:spcPts val="0"/>
              </a:spcAft>
              <a:defRPr/>
            </a:pPr>
            <a:r>
              <a:rPr lang="en-US" sz="3200" dirty="0" smtClean="0">
                <a:solidFill>
                  <a:schemeClr val="tx1"/>
                </a:solidFill>
              </a:rPr>
              <a:t>Causes: </a:t>
            </a:r>
            <a:r>
              <a:rPr lang="en-US" sz="3200" dirty="0" err="1" smtClean="0">
                <a:solidFill>
                  <a:schemeClr val="tx1"/>
                </a:solidFill>
              </a:rPr>
              <a:t>Atrial</a:t>
            </a:r>
            <a:r>
              <a:rPr lang="en-US" sz="3200" dirty="0" smtClean="0">
                <a:solidFill>
                  <a:schemeClr val="tx1"/>
                </a:solidFill>
              </a:rPr>
              <a:t> fibrillation(AF), Mural thrombosis, </a:t>
            </a:r>
            <a:r>
              <a:rPr lang="en-US" sz="3200" dirty="0" err="1" smtClean="0">
                <a:solidFill>
                  <a:schemeClr val="tx1"/>
                </a:solidFill>
              </a:rPr>
              <a:t>atheromatous</a:t>
            </a:r>
            <a:r>
              <a:rPr lang="en-US" sz="3200" dirty="0" smtClean="0">
                <a:solidFill>
                  <a:schemeClr val="tx1"/>
                </a:solidFill>
              </a:rPr>
              <a:t> plaque from aortic aneurysm and valve vegetation from endocarditis</a:t>
            </a:r>
          </a:p>
          <a:p>
            <a:pPr eaLnBrk="1" fontAlgn="auto" hangingPunct="1">
              <a:spcAft>
                <a:spcPts val="0"/>
              </a:spcAft>
              <a:defRPr/>
            </a:pPr>
            <a:r>
              <a:rPr lang="en-US" sz="3200" dirty="0" err="1" smtClean="0">
                <a:solidFill>
                  <a:schemeClr val="tx1"/>
                </a:solidFill>
              </a:rPr>
              <a:t>Features:Sudden</a:t>
            </a:r>
            <a:r>
              <a:rPr lang="en-US" sz="3200" dirty="0" smtClean="0">
                <a:solidFill>
                  <a:schemeClr val="tx1"/>
                </a:solidFill>
              </a:rPr>
              <a:t> onset of severe </a:t>
            </a:r>
            <a:r>
              <a:rPr lang="en-US" sz="3200" dirty="0" err="1" smtClean="0">
                <a:solidFill>
                  <a:schemeClr val="tx1"/>
                </a:solidFill>
              </a:rPr>
              <a:t>abd</a:t>
            </a:r>
            <a:r>
              <a:rPr lang="en-US" sz="3200" dirty="0" smtClean="0">
                <a:solidFill>
                  <a:schemeClr val="tx1"/>
                </a:solidFill>
              </a:rPr>
              <a:t>. pain in pt with AF and atherosclerosis, Persistent vomiting and defecation, </a:t>
            </a:r>
            <a:r>
              <a:rPr lang="en-US" sz="3200" dirty="0" err="1" smtClean="0">
                <a:solidFill>
                  <a:schemeClr val="tx1"/>
                </a:solidFill>
              </a:rPr>
              <a:t>melena</a:t>
            </a:r>
            <a:r>
              <a:rPr lang="en-US" sz="3200" dirty="0" smtClean="0">
                <a:solidFill>
                  <a:schemeClr val="tx1"/>
                </a:solidFill>
              </a:rPr>
              <a:t> stools, </a:t>
            </a:r>
            <a:r>
              <a:rPr lang="en-US" sz="3200" dirty="0" err="1" smtClean="0">
                <a:solidFill>
                  <a:schemeClr val="tx1"/>
                </a:solidFill>
              </a:rPr>
              <a:t>Hypovolemic</a:t>
            </a:r>
            <a:r>
              <a:rPr lang="en-US" sz="3200" dirty="0" smtClean="0">
                <a:solidFill>
                  <a:schemeClr val="tx1"/>
                </a:solidFill>
              </a:rPr>
              <a:t> shock </a:t>
            </a:r>
          </a:p>
        </p:txBody>
      </p:sp>
    </p:spTree>
    <p:extLst>
      <p:ext uri="{BB962C8B-B14F-4D97-AF65-F5344CB8AC3E}">
        <p14:creationId xmlns:p14="http://schemas.microsoft.com/office/powerpoint/2010/main" val="17646497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35050" y="769938"/>
            <a:ext cx="10742968" cy="5586412"/>
          </a:xfrm>
        </p:spPr>
        <p:txBody>
          <a:bodyPr>
            <a:noAutofit/>
          </a:bodyPr>
          <a:lstStyle/>
          <a:p>
            <a:pPr marL="0" indent="0">
              <a:buNone/>
              <a:defRPr/>
            </a:pPr>
            <a:r>
              <a:rPr lang="en-US" sz="4000" dirty="0" smtClean="0"/>
              <a:t>Investigations: 	</a:t>
            </a:r>
          </a:p>
          <a:p>
            <a:pPr>
              <a:defRPr/>
            </a:pPr>
            <a:r>
              <a:rPr lang="en-US" sz="4000" dirty="0" smtClean="0"/>
              <a:t>- Neutrophil leukocytosis</a:t>
            </a:r>
          </a:p>
          <a:p>
            <a:pPr>
              <a:defRPr/>
            </a:pPr>
            <a:r>
              <a:rPr lang="en-US" sz="4000" dirty="0" smtClean="0"/>
              <a:t>- </a:t>
            </a:r>
            <a:r>
              <a:rPr lang="en-US" sz="4000" dirty="0" err="1" smtClean="0"/>
              <a:t>Abd</a:t>
            </a:r>
            <a:r>
              <a:rPr lang="en-US" sz="4000" dirty="0" smtClean="0"/>
              <a:t> </a:t>
            </a:r>
            <a:r>
              <a:rPr lang="en-US" sz="4000" dirty="0" err="1" smtClean="0"/>
              <a:t>Xray</a:t>
            </a:r>
            <a:r>
              <a:rPr lang="en-US" sz="4000" dirty="0" smtClean="0"/>
              <a:t>: Absence of gas in thickened small intestines</a:t>
            </a:r>
          </a:p>
          <a:p>
            <a:pPr>
              <a:defRPr/>
            </a:pPr>
            <a:r>
              <a:rPr lang="en-US" sz="4000" dirty="0" smtClean="0"/>
              <a:t>Treatment: 	 - Anti-coagulant</a:t>
            </a:r>
          </a:p>
          <a:p>
            <a:pPr marL="0" indent="0">
              <a:buNone/>
              <a:defRPr/>
            </a:pPr>
            <a:r>
              <a:rPr lang="en-US" sz="4000" dirty="0" smtClean="0"/>
              <a:t>		        - </a:t>
            </a:r>
            <a:r>
              <a:rPr lang="en-US" sz="4000" dirty="0" err="1" smtClean="0"/>
              <a:t>Embolectomy</a:t>
            </a:r>
            <a:endParaRPr lang="en-US" sz="4000" dirty="0" smtClean="0"/>
          </a:p>
          <a:p>
            <a:pPr marL="0" indent="0">
              <a:buNone/>
              <a:defRPr/>
            </a:pPr>
            <a:r>
              <a:rPr lang="en-US" sz="4000" dirty="0" smtClean="0"/>
              <a:t>		        - Revascularization</a:t>
            </a:r>
          </a:p>
          <a:p>
            <a:pPr marL="0" indent="0">
              <a:buNone/>
              <a:defRPr/>
            </a:pPr>
            <a:r>
              <a:rPr lang="en-US" sz="4000" dirty="0" smtClean="0"/>
              <a:t>		         - Colectomy</a:t>
            </a:r>
          </a:p>
          <a:p>
            <a:endParaRPr lang="en-US" sz="4000" dirty="0"/>
          </a:p>
        </p:txBody>
      </p:sp>
    </p:spTree>
    <p:extLst>
      <p:ext uri="{BB962C8B-B14F-4D97-AF65-F5344CB8AC3E}">
        <p14:creationId xmlns:p14="http://schemas.microsoft.com/office/powerpoint/2010/main" val="15290714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9212"/>
            <a:ext cx="10515600" cy="520155"/>
          </a:xfrm>
        </p:spPr>
        <p:txBody>
          <a:bodyPr>
            <a:normAutofit fontScale="90000"/>
          </a:bodyPr>
          <a:lstStyle/>
          <a:p>
            <a:r>
              <a:rPr lang="en-US" sz="4400" u="sng" dirty="0" smtClean="0">
                <a:latin typeface="Cambria" pitchFamily="18" charset="0"/>
              </a:rPr>
              <a:t>5. CANCER OF RECTUM AND COLON </a:t>
            </a:r>
            <a:r>
              <a:rPr lang="en-US" sz="3200" u="sng" dirty="0" smtClean="0">
                <a:latin typeface="Cambria" pitchFamily="18" charset="0"/>
              </a:rPr>
              <a:t/>
            </a:r>
            <a:br>
              <a:rPr lang="en-US" sz="3200" u="sng" dirty="0" smtClean="0">
                <a:latin typeface="Cambria" pitchFamily="18" charset="0"/>
              </a:rPr>
            </a:br>
            <a:r>
              <a:rPr lang="en-US" sz="3200" u="sng" dirty="0" smtClean="0">
                <a:latin typeface="Cambria" pitchFamily="18" charset="0"/>
              </a:rPr>
              <a:t/>
            </a:r>
            <a:br>
              <a:rPr lang="en-US" sz="3200" u="sng" dirty="0" smtClean="0">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p:txBody>
          <a:bodyPr>
            <a:normAutofit lnSpcReduction="10000"/>
          </a:bodyPr>
          <a:lstStyle/>
          <a:p>
            <a:pPr>
              <a:buNone/>
            </a:pPr>
            <a:r>
              <a:rPr lang="en-US" sz="3200" dirty="0" smtClean="0">
                <a:solidFill>
                  <a:schemeClr val="tx1"/>
                </a:solidFill>
                <a:latin typeface="Cambria" pitchFamily="18" charset="0"/>
              </a:rPr>
              <a:t>Most prevalent intestinal cancer </a:t>
            </a:r>
          </a:p>
          <a:p>
            <a:pPr>
              <a:buNone/>
            </a:pPr>
            <a:r>
              <a:rPr lang="en-US" sz="3200" dirty="0" smtClean="0">
                <a:solidFill>
                  <a:schemeClr val="tx1"/>
                </a:solidFill>
                <a:latin typeface="Cambria" pitchFamily="18" charset="0"/>
              </a:rPr>
              <a:t>Occurs both in male and female</a:t>
            </a:r>
          </a:p>
          <a:p>
            <a:pPr>
              <a:buNone/>
            </a:pPr>
            <a:r>
              <a:rPr lang="en-US" sz="3200" b="1" dirty="0" smtClean="0">
                <a:latin typeface="Cambria" pitchFamily="18" charset="0"/>
              </a:rPr>
              <a:t>Etiology</a:t>
            </a:r>
            <a:endParaRPr lang="en-US" sz="3200" dirty="0" smtClean="0">
              <a:latin typeface="Cambria" pitchFamily="18" charset="0"/>
            </a:endParaRPr>
          </a:p>
          <a:p>
            <a:pPr>
              <a:buNone/>
            </a:pPr>
            <a:r>
              <a:rPr lang="en-US" sz="3200" dirty="0" smtClean="0">
                <a:solidFill>
                  <a:schemeClr val="tx1"/>
                </a:solidFill>
                <a:latin typeface="Cambria" pitchFamily="18" charset="0"/>
              </a:rPr>
              <a:t>Associated with:</a:t>
            </a:r>
          </a:p>
          <a:p>
            <a:pPr>
              <a:buNone/>
            </a:pPr>
            <a:r>
              <a:rPr lang="en-US" sz="3200" dirty="0" err="1" smtClean="0">
                <a:solidFill>
                  <a:schemeClr val="tx1"/>
                </a:solidFill>
                <a:latin typeface="Cambria" pitchFamily="18" charset="0"/>
              </a:rPr>
              <a:t>Diverticulosis</a:t>
            </a:r>
            <a:endParaRPr lang="en-US" sz="3200" dirty="0" smtClean="0">
              <a:solidFill>
                <a:schemeClr val="tx1"/>
              </a:solidFill>
              <a:latin typeface="Cambria" pitchFamily="18" charset="0"/>
            </a:endParaRPr>
          </a:p>
          <a:p>
            <a:pPr>
              <a:buNone/>
            </a:pPr>
            <a:r>
              <a:rPr lang="en-US" sz="3200" dirty="0" smtClean="0">
                <a:solidFill>
                  <a:schemeClr val="tx1"/>
                </a:solidFill>
                <a:latin typeface="Cambria" pitchFamily="18" charset="0"/>
              </a:rPr>
              <a:t>Ulcerative colitis</a:t>
            </a:r>
          </a:p>
          <a:p>
            <a:pPr>
              <a:buNone/>
            </a:pPr>
            <a:r>
              <a:rPr lang="en-US" sz="3200" dirty="0" smtClean="0">
                <a:solidFill>
                  <a:schemeClr val="tx1"/>
                </a:solidFill>
                <a:latin typeface="Cambria" pitchFamily="18" charset="0"/>
              </a:rPr>
              <a:t>Low </a:t>
            </a:r>
            <a:r>
              <a:rPr lang="en-US" sz="3200" dirty="0" err="1" smtClean="0">
                <a:solidFill>
                  <a:schemeClr val="tx1"/>
                </a:solidFill>
                <a:latin typeface="Cambria" pitchFamily="18" charset="0"/>
              </a:rPr>
              <a:t>fibre</a:t>
            </a:r>
            <a:r>
              <a:rPr lang="en-US" sz="3200" dirty="0" smtClean="0">
                <a:solidFill>
                  <a:schemeClr val="tx1"/>
                </a:solidFill>
                <a:latin typeface="Cambria" pitchFamily="18" charset="0"/>
              </a:rPr>
              <a:t> diet</a:t>
            </a:r>
          </a:p>
          <a:p>
            <a:pPr>
              <a:buNone/>
            </a:pPr>
            <a:r>
              <a:rPr lang="en-US" sz="3200" dirty="0" smtClean="0">
                <a:solidFill>
                  <a:schemeClr val="tx1"/>
                </a:solidFill>
                <a:latin typeface="Cambria" pitchFamily="18" charset="0"/>
              </a:rPr>
              <a:t>Excessive fat or protein</a:t>
            </a:r>
            <a:endParaRPr lang="en-US" sz="3200" dirty="0">
              <a:solidFill>
                <a:schemeClr val="tx1"/>
              </a:solidFill>
              <a:latin typeface="Cambria" pitchFamily="18" charset="0"/>
            </a:endParaRPr>
          </a:p>
        </p:txBody>
      </p:sp>
    </p:spTree>
    <p:extLst>
      <p:ext uri="{BB962C8B-B14F-4D97-AF65-F5344CB8AC3E}">
        <p14:creationId xmlns:p14="http://schemas.microsoft.com/office/powerpoint/2010/main" val="2963557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6" y="117699"/>
            <a:ext cx="10624392" cy="6093976"/>
          </a:xfrm>
          <a:prstGeom prst="rect">
            <a:avLst/>
          </a:prstGeom>
        </p:spPr>
        <p:txBody>
          <a:bodyPr wrap="square">
            <a:spAutoFit/>
          </a:bodyPr>
          <a:lstStyle/>
          <a:p>
            <a:pPr>
              <a:lnSpc>
                <a:spcPct val="150000"/>
              </a:lnSpc>
            </a:pPr>
            <a:r>
              <a:rPr lang="en-US" sz="3600" dirty="0">
                <a:latin typeface="Arial Black" panose="020B0A04020102020204" pitchFamily="34" charset="0"/>
              </a:rPr>
              <a:t>Extra-intestinal symptoms</a:t>
            </a:r>
            <a:endParaRPr lang="en-US" sz="3600" b="1" dirty="0" smtClean="0"/>
          </a:p>
          <a:p>
            <a:pPr marL="571500" indent="-571500">
              <a:lnSpc>
                <a:spcPct val="150000"/>
              </a:lnSpc>
              <a:buFont typeface="Arial" panose="020B0604020202020204" pitchFamily="34" charset="0"/>
              <a:buChar char="•"/>
            </a:pPr>
            <a:r>
              <a:rPr lang="en-US" sz="3200" dirty="0" smtClean="0"/>
              <a:t>Migratory </a:t>
            </a:r>
            <a:r>
              <a:rPr lang="en-US" sz="3200" dirty="0"/>
              <a:t>polyarthritis, </a:t>
            </a:r>
          </a:p>
          <a:p>
            <a:pPr marL="571500" indent="-571500">
              <a:lnSpc>
                <a:spcPct val="150000"/>
              </a:lnSpc>
              <a:buFont typeface="Arial" panose="020B0604020202020204" pitchFamily="34" charset="0"/>
              <a:buChar char="•"/>
            </a:pPr>
            <a:r>
              <a:rPr lang="en-US" sz="3200" dirty="0" err="1"/>
              <a:t>Sacroilitis</a:t>
            </a:r>
            <a:r>
              <a:rPr lang="en-US" sz="3200" dirty="0"/>
              <a:t>, </a:t>
            </a:r>
          </a:p>
          <a:p>
            <a:pPr marL="571500" indent="-571500">
              <a:lnSpc>
                <a:spcPct val="150000"/>
              </a:lnSpc>
              <a:buFont typeface="Arial" panose="020B0604020202020204" pitchFamily="34" charset="0"/>
              <a:buChar char="•"/>
            </a:pPr>
            <a:r>
              <a:rPr lang="en-US" sz="3200" dirty="0" err="1"/>
              <a:t>Ankylosing</a:t>
            </a:r>
            <a:r>
              <a:rPr lang="en-US" sz="3200" dirty="0"/>
              <a:t> </a:t>
            </a:r>
            <a:r>
              <a:rPr lang="en-US" sz="3200" dirty="0" err="1"/>
              <a:t>spondilitis</a:t>
            </a:r>
            <a:r>
              <a:rPr lang="en-US" sz="3200" dirty="0"/>
              <a:t>, </a:t>
            </a:r>
          </a:p>
          <a:p>
            <a:pPr marL="571500" indent="-571500">
              <a:lnSpc>
                <a:spcPct val="150000"/>
              </a:lnSpc>
              <a:buFont typeface="Arial" panose="020B0604020202020204" pitchFamily="34" charset="0"/>
              <a:buChar char="•"/>
            </a:pPr>
            <a:r>
              <a:rPr lang="en-US" sz="3200" dirty="0"/>
              <a:t>Uveitis, </a:t>
            </a:r>
          </a:p>
          <a:p>
            <a:pPr marL="571500" indent="-571500">
              <a:lnSpc>
                <a:spcPct val="150000"/>
              </a:lnSpc>
              <a:buFont typeface="Arial" panose="020B0604020202020204" pitchFamily="34" charset="0"/>
              <a:buChar char="•"/>
            </a:pPr>
            <a:r>
              <a:rPr lang="en-US" sz="3200" dirty="0"/>
              <a:t>Erythema </a:t>
            </a:r>
            <a:r>
              <a:rPr lang="en-US" sz="3200" dirty="0" err="1"/>
              <a:t>nodosum</a:t>
            </a:r>
            <a:r>
              <a:rPr lang="en-US" sz="3200" dirty="0"/>
              <a:t> and </a:t>
            </a:r>
          </a:p>
          <a:p>
            <a:pPr marL="571500" indent="-571500">
              <a:lnSpc>
                <a:spcPct val="150000"/>
              </a:lnSpc>
              <a:buFont typeface="Arial" panose="020B0604020202020204" pitchFamily="34" charset="0"/>
              <a:buChar char="•"/>
            </a:pPr>
            <a:r>
              <a:rPr lang="en-US" sz="3200" dirty="0"/>
              <a:t>Hepatic involvement (</a:t>
            </a:r>
            <a:r>
              <a:rPr lang="en-US" sz="3200" dirty="0" err="1"/>
              <a:t>pericholangitis</a:t>
            </a:r>
            <a:r>
              <a:rPr lang="en-US" sz="3200" dirty="0"/>
              <a:t> and</a:t>
            </a:r>
          </a:p>
          <a:p>
            <a:pPr marL="571500" indent="-571500">
              <a:lnSpc>
                <a:spcPct val="150000"/>
              </a:lnSpc>
              <a:buFont typeface="Arial" panose="020B0604020202020204" pitchFamily="34" charset="0"/>
              <a:buChar char="•"/>
            </a:pPr>
            <a:r>
              <a:rPr lang="en-US" sz="3200" dirty="0"/>
              <a:t> Primary </a:t>
            </a:r>
            <a:r>
              <a:rPr lang="en-US" sz="3200" dirty="0" err="1"/>
              <a:t>sclerosing</a:t>
            </a:r>
            <a:r>
              <a:rPr lang="en-US" sz="3200" dirty="0"/>
              <a:t> (cholangitis).</a:t>
            </a:r>
          </a:p>
        </p:txBody>
      </p:sp>
    </p:spTree>
    <p:extLst>
      <p:ext uri="{BB962C8B-B14F-4D97-AF65-F5344CB8AC3E}">
        <p14:creationId xmlns:p14="http://schemas.microsoft.com/office/powerpoint/2010/main" val="41717362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89" y="518614"/>
            <a:ext cx="11053012" cy="907849"/>
          </a:xfrm>
        </p:spPr>
        <p:txBody>
          <a:bodyPr>
            <a:normAutofit fontScale="90000"/>
          </a:bodyPr>
          <a:lstStyle/>
          <a:p>
            <a:r>
              <a:rPr lang="en-US" sz="3200" b="1" dirty="0" smtClean="0">
                <a:solidFill>
                  <a:schemeClr val="tx1"/>
                </a:solidFill>
                <a:latin typeface="Cambria" pitchFamily="18" charset="0"/>
              </a:rPr>
              <a:t/>
            </a:r>
            <a:br>
              <a:rPr lang="en-US" sz="3200" b="1" dirty="0" smtClean="0">
                <a:solidFill>
                  <a:schemeClr val="tx1"/>
                </a:solidFill>
                <a:latin typeface="Cambria" pitchFamily="18" charset="0"/>
              </a:rPr>
            </a:br>
            <a:r>
              <a:rPr lang="en-US" b="1" dirty="0" err="1" smtClean="0">
                <a:latin typeface="Cambria" pitchFamily="18" charset="0"/>
              </a:rPr>
              <a:t>Pathophysiology</a:t>
            </a:r>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idx="1"/>
          </p:nvPr>
        </p:nvSpPr>
        <p:spPr>
          <a:xfrm>
            <a:off x="655093" y="972538"/>
            <a:ext cx="11273051" cy="5438274"/>
          </a:xfrm>
        </p:spPr>
        <p:txBody>
          <a:bodyPr>
            <a:normAutofit/>
          </a:bodyPr>
          <a:lstStyle/>
          <a:p>
            <a:r>
              <a:rPr lang="en-US" dirty="0" smtClean="0">
                <a:solidFill>
                  <a:schemeClr val="tx1"/>
                </a:solidFill>
              </a:rPr>
              <a:t>It is thought that the intestinal bacteria produce microbial metabolites</a:t>
            </a:r>
          </a:p>
          <a:p>
            <a:r>
              <a:rPr lang="en-US" dirty="0" smtClean="0">
                <a:solidFill>
                  <a:schemeClr val="tx1"/>
                </a:solidFill>
              </a:rPr>
              <a:t>Carcinogens from the dietary fat and from the bile steroids</a:t>
            </a:r>
          </a:p>
          <a:p>
            <a:pPr>
              <a:buNone/>
            </a:pPr>
            <a:r>
              <a:rPr lang="en-US" b="1" dirty="0" smtClean="0"/>
              <a:t>Clinical manifestation</a:t>
            </a:r>
            <a:endParaRPr lang="en-US" dirty="0" smtClean="0"/>
          </a:p>
          <a:p>
            <a:r>
              <a:rPr lang="en-US" dirty="0" smtClean="0">
                <a:solidFill>
                  <a:schemeClr val="tx1"/>
                </a:solidFill>
              </a:rPr>
              <a:t>Rectal bleeding</a:t>
            </a:r>
          </a:p>
          <a:p>
            <a:r>
              <a:rPr lang="en-US" dirty="0" smtClean="0">
                <a:solidFill>
                  <a:schemeClr val="tx1"/>
                </a:solidFill>
              </a:rPr>
              <a:t>Alternating constipation and diarrhea</a:t>
            </a:r>
          </a:p>
          <a:p>
            <a:r>
              <a:rPr lang="en-US" dirty="0" smtClean="0">
                <a:solidFill>
                  <a:schemeClr val="tx1"/>
                </a:solidFill>
              </a:rPr>
              <a:t>Pain in the lower quadrant</a:t>
            </a:r>
          </a:p>
          <a:p>
            <a:r>
              <a:rPr lang="en-US" dirty="0" smtClean="0">
                <a:solidFill>
                  <a:schemeClr val="tx1"/>
                </a:solidFill>
              </a:rPr>
              <a:t>Anemia-</a:t>
            </a:r>
            <a:r>
              <a:rPr lang="en-US" dirty="0" err="1" smtClean="0">
                <a:solidFill>
                  <a:schemeClr val="tx1"/>
                </a:solidFill>
              </a:rPr>
              <a:t>hypochromic</a:t>
            </a:r>
            <a:endParaRPr lang="en-US" dirty="0" smtClean="0">
              <a:solidFill>
                <a:schemeClr val="tx1"/>
              </a:solidFill>
            </a:endParaRPr>
          </a:p>
          <a:p>
            <a:r>
              <a:rPr lang="en-US" dirty="0" smtClean="0">
                <a:solidFill>
                  <a:schemeClr val="tx1"/>
                </a:solidFill>
              </a:rPr>
              <a:t>A lump in the iliac </a:t>
            </a:r>
            <a:r>
              <a:rPr lang="en-US" dirty="0" err="1" smtClean="0">
                <a:solidFill>
                  <a:schemeClr val="tx1"/>
                </a:solidFill>
              </a:rPr>
              <a:t>fossa</a:t>
            </a:r>
            <a:endParaRPr lang="en-US" dirty="0" smtClean="0">
              <a:solidFill>
                <a:schemeClr val="tx1"/>
              </a:solidFill>
            </a:endParaRPr>
          </a:p>
          <a:p>
            <a:r>
              <a:rPr lang="en-US" dirty="0" smtClean="0">
                <a:solidFill>
                  <a:schemeClr val="tx1"/>
                </a:solidFill>
              </a:rPr>
              <a:t>Abdominal distention</a:t>
            </a:r>
          </a:p>
          <a:p>
            <a:r>
              <a:rPr lang="en-US" dirty="0" smtClean="0">
                <a:solidFill>
                  <a:schemeClr val="tx1"/>
                </a:solidFill>
              </a:rPr>
              <a:t>Weakness and general malaise</a:t>
            </a:r>
          </a:p>
          <a:p>
            <a:endParaRPr lang="en-US" sz="3200" dirty="0">
              <a:solidFill>
                <a:schemeClr val="tx1"/>
              </a:solidFill>
              <a:latin typeface="Cambria" pitchFamily="18" charset="0"/>
            </a:endParaRPr>
          </a:p>
        </p:txBody>
      </p:sp>
    </p:spTree>
    <p:extLst>
      <p:ext uri="{BB962C8B-B14F-4D97-AF65-F5344CB8AC3E}">
        <p14:creationId xmlns:p14="http://schemas.microsoft.com/office/powerpoint/2010/main" val="93333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5714"/>
            <a:ext cx="10515600" cy="1325563"/>
          </a:xfrm>
        </p:spPr>
        <p:txBody>
          <a:bodyPr>
            <a:normAutofit fontScale="90000"/>
          </a:bodyPr>
          <a:lstStyle/>
          <a:p>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4400" b="1" dirty="0" smtClean="0">
                <a:latin typeface="Cambria" pitchFamily="18" charset="0"/>
              </a:rPr>
              <a:t>Management</a:t>
            </a:r>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4" name="Text Placeholder 3"/>
          <p:cNvSpPr>
            <a:spLocks noGrp="1"/>
          </p:cNvSpPr>
          <p:nvPr>
            <p:ph type="body" idx="1"/>
          </p:nvPr>
        </p:nvSpPr>
        <p:spPr>
          <a:xfrm>
            <a:off x="839788" y="1606811"/>
            <a:ext cx="5157787" cy="823912"/>
          </a:xfrm>
        </p:spPr>
        <p:txBody>
          <a:bodyPr/>
          <a:lstStyle/>
          <a:p>
            <a:r>
              <a:rPr lang="en-US" dirty="0">
                <a:latin typeface="Cambria" pitchFamily="18" charset="0"/>
              </a:rPr>
              <a:t>Diagnosis</a:t>
            </a:r>
          </a:p>
          <a:p>
            <a:endParaRPr lang="en-US" dirty="0"/>
          </a:p>
        </p:txBody>
      </p:sp>
      <p:sp>
        <p:nvSpPr>
          <p:cNvPr id="3" name="Content Placeholder 2"/>
          <p:cNvSpPr>
            <a:spLocks noGrp="1"/>
          </p:cNvSpPr>
          <p:nvPr>
            <p:ph sz="half" idx="2"/>
          </p:nvPr>
        </p:nvSpPr>
        <p:spPr>
          <a:xfrm>
            <a:off x="6372226" y="2559406"/>
            <a:ext cx="5157787" cy="3684588"/>
          </a:xfrm>
        </p:spPr>
        <p:txBody>
          <a:bodyPr>
            <a:normAutofit lnSpcReduction="10000"/>
          </a:bodyPr>
          <a:lstStyle/>
          <a:p>
            <a:r>
              <a:rPr lang="en-US" sz="3200" dirty="0" smtClean="0">
                <a:solidFill>
                  <a:schemeClr val="tx1"/>
                </a:solidFill>
                <a:latin typeface="Cambria" pitchFamily="18" charset="0"/>
              </a:rPr>
              <a:t>Surgical excision and creation of colostomy</a:t>
            </a:r>
          </a:p>
          <a:p>
            <a:r>
              <a:rPr lang="en-US" sz="3200" dirty="0" smtClean="0">
                <a:solidFill>
                  <a:schemeClr val="tx1"/>
                </a:solidFill>
                <a:latin typeface="Cambria" pitchFamily="18" charset="0"/>
              </a:rPr>
              <a:t>Chemotherapy</a:t>
            </a:r>
          </a:p>
          <a:p>
            <a:r>
              <a:rPr lang="en-US" sz="3200" dirty="0" smtClean="0">
                <a:solidFill>
                  <a:schemeClr val="tx1"/>
                </a:solidFill>
                <a:latin typeface="Cambria" pitchFamily="18" charset="0"/>
              </a:rPr>
              <a:t>Radiation</a:t>
            </a:r>
          </a:p>
          <a:p>
            <a:r>
              <a:rPr lang="en-US" sz="3200" dirty="0" smtClean="0">
                <a:solidFill>
                  <a:schemeClr val="tx1"/>
                </a:solidFill>
                <a:latin typeface="Cambria" pitchFamily="18" charset="0"/>
              </a:rPr>
              <a:t>Pre-op management</a:t>
            </a:r>
          </a:p>
          <a:p>
            <a:r>
              <a:rPr lang="en-US" sz="3200" dirty="0" smtClean="0">
                <a:solidFill>
                  <a:schemeClr val="tx1"/>
                </a:solidFill>
                <a:latin typeface="Cambria" pitchFamily="18" charset="0"/>
              </a:rPr>
              <a:t>Post-management</a:t>
            </a:r>
          </a:p>
          <a:p>
            <a:r>
              <a:rPr lang="en-US" sz="3200" dirty="0" smtClean="0">
                <a:solidFill>
                  <a:schemeClr val="tx1"/>
                </a:solidFill>
                <a:latin typeface="Cambria" pitchFamily="18" charset="0"/>
              </a:rPr>
              <a:t>Care of colostomy</a:t>
            </a:r>
            <a:endParaRPr lang="en-US" sz="3200" dirty="0">
              <a:solidFill>
                <a:schemeClr val="tx1"/>
              </a:solidFill>
              <a:latin typeface="Cambria" pitchFamily="18" charset="0"/>
            </a:endParaRPr>
          </a:p>
        </p:txBody>
      </p:sp>
      <p:sp>
        <p:nvSpPr>
          <p:cNvPr id="5" name="Text Placeholder 4"/>
          <p:cNvSpPr>
            <a:spLocks noGrp="1"/>
          </p:cNvSpPr>
          <p:nvPr>
            <p:ph type="body" sz="quarter" idx="3"/>
          </p:nvPr>
        </p:nvSpPr>
        <p:spPr>
          <a:xfrm>
            <a:off x="6172200" y="1510578"/>
            <a:ext cx="5183188" cy="823912"/>
          </a:xfrm>
        </p:spPr>
        <p:txBody>
          <a:bodyPr/>
          <a:lstStyle/>
          <a:p>
            <a:r>
              <a:rPr lang="en-US" dirty="0"/>
              <a:t>M</a:t>
            </a:r>
            <a:r>
              <a:rPr lang="en-US" dirty="0" smtClean="0"/>
              <a:t>anagement </a:t>
            </a:r>
            <a:endParaRPr lang="en-US" dirty="0"/>
          </a:p>
        </p:txBody>
      </p:sp>
      <p:sp>
        <p:nvSpPr>
          <p:cNvPr id="6" name="Content Placeholder 5"/>
          <p:cNvSpPr>
            <a:spLocks noGrp="1"/>
          </p:cNvSpPr>
          <p:nvPr>
            <p:ph sz="quarter" idx="4"/>
          </p:nvPr>
        </p:nvSpPr>
        <p:spPr>
          <a:xfrm>
            <a:off x="924185" y="2505075"/>
            <a:ext cx="5183188" cy="3684588"/>
          </a:xfrm>
        </p:spPr>
        <p:txBody>
          <a:bodyPr/>
          <a:lstStyle/>
          <a:p>
            <a:r>
              <a:rPr lang="en-US" dirty="0" smtClean="0">
                <a:latin typeface="Cambria" pitchFamily="18" charset="0"/>
              </a:rPr>
              <a:t>Barium </a:t>
            </a:r>
            <a:r>
              <a:rPr lang="en-US" dirty="0">
                <a:latin typeface="Cambria" pitchFamily="18" charset="0"/>
              </a:rPr>
              <a:t>enema </a:t>
            </a:r>
          </a:p>
          <a:p>
            <a:r>
              <a:rPr lang="en-US" dirty="0">
                <a:latin typeface="Cambria" pitchFamily="18" charset="0"/>
              </a:rPr>
              <a:t>Barium meal</a:t>
            </a:r>
          </a:p>
          <a:p>
            <a:r>
              <a:rPr lang="en-US" dirty="0" err="1">
                <a:latin typeface="Cambria" pitchFamily="18" charset="0"/>
              </a:rPr>
              <a:t>Sigmoidoscopy</a:t>
            </a:r>
            <a:endParaRPr lang="en-US" dirty="0">
              <a:latin typeface="Cambria" pitchFamily="18" charset="0"/>
            </a:endParaRPr>
          </a:p>
          <a:p>
            <a:r>
              <a:rPr lang="en-US" dirty="0" err="1">
                <a:latin typeface="Cambria" pitchFamily="18" charset="0"/>
              </a:rPr>
              <a:t>Fibre</a:t>
            </a:r>
            <a:r>
              <a:rPr lang="en-US" dirty="0">
                <a:latin typeface="Cambria" pitchFamily="18" charset="0"/>
              </a:rPr>
              <a:t> optic colonoscopy</a:t>
            </a:r>
          </a:p>
          <a:p>
            <a:endParaRPr lang="en-US" dirty="0"/>
          </a:p>
        </p:txBody>
      </p:sp>
    </p:spTree>
    <p:extLst>
      <p:ext uri="{BB962C8B-B14F-4D97-AF65-F5344CB8AC3E}">
        <p14:creationId xmlns:p14="http://schemas.microsoft.com/office/powerpoint/2010/main" val="12054222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245529"/>
            <a:ext cx="10515600" cy="644809"/>
          </a:xfrm>
        </p:spPr>
        <p:txBody>
          <a:bodyPr>
            <a:normAutofit fontScale="90000"/>
          </a:bodyPr>
          <a:lstStyle/>
          <a:p>
            <a:r>
              <a:rPr lang="en-US" sz="3200" dirty="0" smtClean="0">
                <a:solidFill>
                  <a:schemeClr val="tx1"/>
                </a:solidFill>
                <a:latin typeface="Cambria" pitchFamily="18" charset="0"/>
              </a:rPr>
              <a:t/>
            </a:r>
            <a:br>
              <a:rPr lang="en-US" sz="3200" dirty="0" smtClean="0">
                <a:solidFill>
                  <a:schemeClr val="tx1"/>
                </a:solidFill>
                <a:latin typeface="Cambria" pitchFamily="18" charset="0"/>
              </a:rPr>
            </a:br>
            <a:r>
              <a:rPr lang="en-US" sz="4900" dirty="0" smtClean="0">
                <a:latin typeface="Cambria" pitchFamily="18" charset="0"/>
              </a:rPr>
              <a:t>6. </a:t>
            </a:r>
            <a:r>
              <a:rPr lang="en-US" sz="4900" b="1" u="sng" dirty="0" smtClean="0">
                <a:latin typeface="Cambria" pitchFamily="18" charset="0"/>
              </a:rPr>
              <a:t>HAEMORRHOIDS</a:t>
            </a:r>
            <a:r>
              <a:rPr lang="en-US" sz="3200" dirty="0" smtClean="0">
                <a:solidFill>
                  <a:schemeClr val="tx1"/>
                </a:solidFill>
                <a:latin typeface="Cambria" pitchFamily="18" charset="0"/>
              </a:rPr>
              <a:t/>
            </a:r>
            <a:br>
              <a:rPr lang="en-US" sz="3200" dirty="0" smtClean="0">
                <a:solidFill>
                  <a:schemeClr val="tx1"/>
                </a:solidFill>
                <a:latin typeface="Cambria" pitchFamily="18" charset="0"/>
              </a:rPr>
            </a:br>
            <a:endParaRPr lang="en-US" sz="3200" dirty="0">
              <a:solidFill>
                <a:schemeClr val="tx1"/>
              </a:solidFill>
              <a:latin typeface="Cambria" pitchFamily="18" charset="0"/>
            </a:endParaRPr>
          </a:p>
        </p:txBody>
      </p:sp>
      <p:sp>
        <p:nvSpPr>
          <p:cNvPr id="3" name="Content Placeholder 2"/>
          <p:cNvSpPr>
            <a:spLocks noGrp="1"/>
          </p:cNvSpPr>
          <p:nvPr>
            <p:ph sz="half" idx="1"/>
          </p:nvPr>
        </p:nvSpPr>
        <p:spPr>
          <a:xfrm>
            <a:off x="491319" y="1299411"/>
            <a:ext cx="5608140" cy="4587985"/>
          </a:xfrm>
        </p:spPr>
        <p:txBody>
          <a:bodyPr>
            <a:noAutofit/>
          </a:bodyPr>
          <a:lstStyle/>
          <a:p>
            <a:pPr>
              <a:buNone/>
            </a:pPr>
            <a:r>
              <a:rPr lang="en-US" sz="3600" dirty="0" smtClean="0"/>
              <a:t>Dilated veins at the anal area</a:t>
            </a:r>
          </a:p>
          <a:p>
            <a:pPr>
              <a:buNone/>
            </a:pPr>
            <a:r>
              <a:rPr lang="en-US" sz="3600" b="1" dirty="0" smtClean="0"/>
              <a:t>Types</a:t>
            </a:r>
            <a:endParaRPr lang="en-US" sz="3600" dirty="0" smtClean="0"/>
          </a:p>
          <a:p>
            <a:pPr>
              <a:buNone/>
            </a:pPr>
            <a:r>
              <a:rPr lang="en-US" sz="3600" i="1" dirty="0" smtClean="0"/>
              <a:t>External</a:t>
            </a:r>
            <a:r>
              <a:rPr lang="en-US" sz="3600" dirty="0" smtClean="0"/>
              <a:t>-small dilated veins situated on the anal margin</a:t>
            </a:r>
          </a:p>
          <a:p>
            <a:pPr>
              <a:buNone/>
            </a:pPr>
            <a:r>
              <a:rPr lang="en-US" sz="3600" i="1" dirty="0" smtClean="0"/>
              <a:t>Internal</a:t>
            </a:r>
            <a:r>
              <a:rPr lang="en-US" sz="3600" dirty="0" smtClean="0"/>
              <a:t>-found inside the bowel</a:t>
            </a:r>
          </a:p>
        </p:txBody>
      </p:sp>
      <p:sp>
        <p:nvSpPr>
          <p:cNvPr id="4" name="Content Placeholder 3"/>
          <p:cNvSpPr>
            <a:spLocks noGrp="1"/>
          </p:cNvSpPr>
          <p:nvPr>
            <p:ph sz="half" idx="2"/>
          </p:nvPr>
        </p:nvSpPr>
        <p:spPr>
          <a:xfrm>
            <a:off x="6834922" y="890338"/>
            <a:ext cx="4956744" cy="5406132"/>
          </a:xfrm>
        </p:spPr>
        <p:txBody>
          <a:bodyPr>
            <a:noAutofit/>
          </a:bodyPr>
          <a:lstStyle/>
          <a:p>
            <a:pPr>
              <a:buNone/>
            </a:pPr>
            <a:r>
              <a:rPr lang="en-US" sz="3200" b="1" dirty="0" smtClean="0"/>
              <a:t>Etiology </a:t>
            </a:r>
            <a:endParaRPr lang="en-US" sz="3200" dirty="0" smtClean="0"/>
          </a:p>
          <a:p>
            <a:r>
              <a:rPr lang="en-US" sz="3200" dirty="0" smtClean="0"/>
              <a:t>Prolonged constipation</a:t>
            </a:r>
          </a:p>
          <a:p>
            <a:r>
              <a:rPr lang="en-US" sz="3200" dirty="0" smtClean="0"/>
              <a:t>Straining when defecating</a:t>
            </a:r>
          </a:p>
          <a:p>
            <a:r>
              <a:rPr lang="en-US" sz="3200" dirty="0" smtClean="0"/>
              <a:t>Pregnancy</a:t>
            </a:r>
          </a:p>
          <a:p>
            <a:r>
              <a:rPr lang="en-US" sz="3200" dirty="0" smtClean="0"/>
              <a:t>Heavy lifting</a:t>
            </a:r>
          </a:p>
          <a:p>
            <a:r>
              <a:rPr lang="en-US" sz="3200" dirty="0" smtClean="0"/>
              <a:t>Large pelvic tumors </a:t>
            </a:r>
          </a:p>
          <a:p>
            <a:r>
              <a:rPr lang="en-US" sz="3200" dirty="0" smtClean="0"/>
              <a:t>Liver disease</a:t>
            </a:r>
            <a:endParaRPr lang="en-US" sz="3200" dirty="0"/>
          </a:p>
        </p:txBody>
      </p:sp>
    </p:spTree>
    <p:extLst>
      <p:ext uri="{BB962C8B-B14F-4D97-AF65-F5344CB8AC3E}">
        <p14:creationId xmlns:p14="http://schemas.microsoft.com/office/powerpoint/2010/main" val="29572536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Patients in lithotomy position with hemorrhoids</a:t>
            </a:r>
            <a:endParaRPr lang="en-US" dirty="0"/>
          </a:p>
        </p:txBody>
      </p:sp>
      <p:pic>
        <p:nvPicPr>
          <p:cNvPr id="1026" name="Picture 2" descr="C:\Users\samsung\Desktop\DA5C122FF1.jpg"/>
          <p:cNvPicPr>
            <a:picLocks noGrp="1" noChangeAspect="1" noChangeArrowheads="1"/>
          </p:cNvPicPr>
          <p:nvPr>
            <p:ph idx="1"/>
          </p:nvPr>
        </p:nvPicPr>
        <p:blipFill>
          <a:blip r:embed="rId2" cstate="print"/>
          <a:stretch>
            <a:fillRect/>
          </a:stretch>
        </p:blipFill>
        <p:spPr bwMode="auto">
          <a:xfrm>
            <a:off x="5643674" y="3153991"/>
            <a:ext cx="6351447" cy="2134086"/>
          </a:xfrm>
          <a:prstGeom prst="rect">
            <a:avLst/>
          </a:prstGeom>
          <a:noFill/>
        </p:spPr>
      </p:pic>
      <p:pic>
        <p:nvPicPr>
          <p:cNvPr id="1027" name="Picture 3" descr="C:\Users\samsung\Desktop\download (4).jpg"/>
          <p:cNvPicPr>
            <a:picLocks noChangeAspect="1" noChangeArrowheads="1"/>
          </p:cNvPicPr>
          <p:nvPr/>
        </p:nvPicPr>
        <p:blipFill>
          <a:blip r:embed="rId3" cstate="print"/>
          <a:srcRect/>
          <a:stretch>
            <a:fillRect/>
          </a:stretch>
        </p:blipFill>
        <p:spPr bwMode="auto">
          <a:xfrm>
            <a:off x="853310" y="1690688"/>
            <a:ext cx="4790364" cy="4354520"/>
          </a:xfrm>
          <a:prstGeom prst="rect">
            <a:avLst/>
          </a:prstGeom>
          <a:noFill/>
        </p:spPr>
      </p:pic>
    </p:spTree>
    <p:extLst>
      <p:ext uri="{BB962C8B-B14F-4D97-AF65-F5344CB8AC3E}">
        <p14:creationId xmlns:p14="http://schemas.microsoft.com/office/powerpoint/2010/main" val="26524117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7230"/>
            <a:ext cx="10515600" cy="300251"/>
          </a:xfrm>
        </p:spPr>
        <p:txBody>
          <a:bodyPr>
            <a:noAutofit/>
          </a:bodyPr>
          <a:lstStyle/>
          <a:p>
            <a:r>
              <a:rPr lang="en-US" b="1" dirty="0" smtClean="0">
                <a:latin typeface="Cambria" pitchFamily="18" charset="0"/>
              </a:rPr>
              <a:t>Clinical manifestations </a:t>
            </a:r>
            <a:r>
              <a:rPr lang="en-US" b="1" dirty="0" smtClean="0">
                <a:solidFill>
                  <a:schemeClr val="accent1"/>
                </a:solidFill>
                <a:latin typeface="Cambria" pitchFamily="18" charset="0"/>
              </a:rPr>
              <a:t/>
            </a:r>
            <a:br>
              <a:rPr lang="en-US" b="1" dirty="0" smtClean="0">
                <a:solidFill>
                  <a:schemeClr val="accent1"/>
                </a:solidFill>
                <a:latin typeface="Cambria" pitchFamily="18" charset="0"/>
              </a:rPr>
            </a:br>
            <a:r>
              <a:rPr lang="en-US" dirty="0" smtClean="0">
                <a:solidFill>
                  <a:schemeClr val="accent1"/>
                </a:solidFill>
                <a:latin typeface="Cambria" pitchFamily="18" charset="0"/>
              </a:rPr>
              <a:t/>
            </a:r>
            <a:br>
              <a:rPr lang="en-US" dirty="0" smtClean="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p:txBody>
          <a:bodyPr>
            <a:normAutofit/>
          </a:bodyPr>
          <a:lstStyle/>
          <a:p>
            <a:r>
              <a:rPr lang="en-US" sz="4000" dirty="0" smtClean="0">
                <a:solidFill>
                  <a:schemeClr val="tx1"/>
                </a:solidFill>
              </a:rPr>
              <a:t>Bleeding during defecation</a:t>
            </a:r>
          </a:p>
          <a:p>
            <a:r>
              <a:rPr lang="en-US" sz="4000" dirty="0" smtClean="0">
                <a:solidFill>
                  <a:schemeClr val="tx1"/>
                </a:solidFill>
              </a:rPr>
              <a:t>Feels a mass in the rectum</a:t>
            </a:r>
          </a:p>
          <a:p>
            <a:r>
              <a:rPr lang="en-US" sz="4000" dirty="0" smtClean="0">
                <a:solidFill>
                  <a:schemeClr val="tx1"/>
                </a:solidFill>
              </a:rPr>
              <a:t>Prolonged constipation</a:t>
            </a:r>
          </a:p>
          <a:p>
            <a:r>
              <a:rPr lang="en-US" sz="4000" dirty="0" smtClean="0">
                <a:solidFill>
                  <a:schemeClr val="tx1"/>
                </a:solidFill>
              </a:rPr>
              <a:t>Pain of the </a:t>
            </a:r>
            <a:r>
              <a:rPr lang="en-US" sz="4000" dirty="0" err="1" smtClean="0">
                <a:solidFill>
                  <a:schemeClr val="tx1"/>
                </a:solidFill>
              </a:rPr>
              <a:t>prolapse</a:t>
            </a:r>
            <a:endParaRPr lang="en-US" sz="4000" dirty="0" smtClean="0">
              <a:solidFill>
                <a:schemeClr val="tx1"/>
              </a:solidFill>
            </a:endParaRPr>
          </a:p>
          <a:p>
            <a:endParaRPr lang="en-US" sz="4000" dirty="0">
              <a:solidFill>
                <a:schemeClr val="tx1"/>
              </a:solidFill>
              <a:latin typeface="Cambria" pitchFamily="18" charset="0"/>
            </a:endParaRPr>
          </a:p>
        </p:txBody>
      </p:sp>
    </p:spTree>
    <p:extLst>
      <p:ext uri="{BB962C8B-B14F-4D97-AF65-F5344CB8AC3E}">
        <p14:creationId xmlns:p14="http://schemas.microsoft.com/office/powerpoint/2010/main" val="14620962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solidFill>
                <a:latin typeface="Cambria" pitchFamily="18" charset="0"/>
              </a:rPr>
              <a:t/>
            </a:r>
            <a:br>
              <a:rPr lang="en-US" b="1" dirty="0" smtClean="0">
                <a:solidFill>
                  <a:schemeClr val="accent1"/>
                </a:solidFill>
                <a:latin typeface="Cambria" pitchFamily="18" charset="0"/>
              </a:rPr>
            </a:br>
            <a:r>
              <a:rPr lang="en-US" b="1" dirty="0" smtClean="0">
                <a:latin typeface="Cambria" pitchFamily="18" charset="0"/>
              </a:rPr>
              <a:t> Management</a:t>
            </a:r>
            <a:r>
              <a:rPr lang="en-US" b="1" dirty="0" smtClean="0">
                <a:solidFill>
                  <a:schemeClr val="accent1"/>
                </a:solidFill>
                <a:latin typeface="Cambria" pitchFamily="18" charset="0"/>
              </a:rPr>
              <a:t> </a:t>
            </a:r>
            <a:r>
              <a:rPr lang="en-US" dirty="0" smtClean="0">
                <a:solidFill>
                  <a:schemeClr val="accent1"/>
                </a:solidFill>
                <a:latin typeface="Cambria" pitchFamily="18" charset="0"/>
              </a:rPr>
              <a:t/>
            </a:r>
            <a:br>
              <a:rPr lang="en-US" dirty="0" smtClean="0">
                <a:solidFill>
                  <a:schemeClr val="accent1"/>
                </a:solidFill>
                <a:latin typeface="Cambria" pitchFamily="18" charset="0"/>
              </a:rPr>
            </a:br>
            <a:endParaRPr lang="en-US" dirty="0">
              <a:solidFill>
                <a:schemeClr val="accent1"/>
              </a:solidFill>
              <a:latin typeface="Cambria" pitchFamily="18" charset="0"/>
            </a:endParaRPr>
          </a:p>
        </p:txBody>
      </p:sp>
      <p:sp>
        <p:nvSpPr>
          <p:cNvPr id="3" name="Content Placeholder 2"/>
          <p:cNvSpPr>
            <a:spLocks noGrp="1"/>
          </p:cNvSpPr>
          <p:nvPr>
            <p:ph idx="1"/>
          </p:nvPr>
        </p:nvSpPr>
        <p:spPr>
          <a:xfrm>
            <a:off x="838200" y="1514902"/>
            <a:ext cx="11072884" cy="4526760"/>
          </a:xfrm>
        </p:spPr>
        <p:txBody>
          <a:bodyPr>
            <a:normAutofit fontScale="92500"/>
          </a:bodyPr>
          <a:lstStyle/>
          <a:p>
            <a:r>
              <a:rPr lang="en-US" sz="4000" dirty="0" smtClean="0">
                <a:solidFill>
                  <a:schemeClr val="tx1"/>
                </a:solidFill>
                <a:latin typeface="Cambria" pitchFamily="18" charset="0"/>
              </a:rPr>
              <a:t>Warm compressions or </a:t>
            </a:r>
            <a:r>
              <a:rPr lang="en-US" sz="4000" dirty="0" err="1" smtClean="0">
                <a:solidFill>
                  <a:schemeClr val="tx1"/>
                </a:solidFill>
                <a:latin typeface="Cambria" pitchFamily="18" charset="0"/>
              </a:rPr>
              <a:t>sitz</a:t>
            </a:r>
            <a:r>
              <a:rPr lang="en-US" sz="4000" dirty="0" smtClean="0">
                <a:solidFill>
                  <a:schemeClr val="tx1"/>
                </a:solidFill>
                <a:latin typeface="Cambria" pitchFamily="18" charset="0"/>
              </a:rPr>
              <a:t> births</a:t>
            </a:r>
          </a:p>
          <a:p>
            <a:r>
              <a:rPr lang="en-US" sz="4000" dirty="0" smtClean="0">
                <a:solidFill>
                  <a:schemeClr val="tx1"/>
                </a:solidFill>
                <a:latin typeface="Cambria" pitchFamily="18" charset="0"/>
              </a:rPr>
              <a:t>Diet high in fibers</a:t>
            </a:r>
          </a:p>
          <a:p>
            <a:r>
              <a:rPr lang="en-US" sz="4000" dirty="0" smtClean="0">
                <a:solidFill>
                  <a:schemeClr val="tx1"/>
                </a:solidFill>
                <a:latin typeface="Cambria" pitchFamily="18" charset="0"/>
              </a:rPr>
              <a:t>Drugs( laxatives, steroid suppositories hemorrhoids)</a:t>
            </a:r>
          </a:p>
          <a:p>
            <a:r>
              <a:rPr lang="en-US" sz="4000" dirty="0" err="1" smtClean="0"/>
              <a:t>Sclerotherapy</a:t>
            </a:r>
            <a:r>
              <a:rPr lang="en-US" sz="4000" dirty="0" smtClean="0"/>
              <a:t> (quinine, </a:t>
            </a:r>
            <a:r>
              <a:rPr lang="en-US" sz="4000" dirty="0" err="1" smtClean="0"/>
              <a:t>polidocanol</a:t>
            </a:r>
            <a:r>
              <a:rPr lang="en-US" sz="4000" dirty="0" smtClean="0"/>
              <a:t> or zinc chloride)</a:t>
            </a:r>
          </a:p>
          <a:p>
            <a:r>
              <a:rPr lang="en-US" sz="3600" dirty="0" smtClean="0"/>
              <a:t>Rubber band ligation (banding)</a:t>
            </a:r>
            <a:endParaRPr lang="en-US" sz="4000" dirty="0" smtClean="0">
              <a:solidFill>
                <a:schemeClr val="tx1"/>
              </a:solidFill>
              <a:latin typeface="Cambria" pitchFamily="18" charset="0"/>
            </a:endParaRPr>
          </a:p>
          <a:p>
            <a:r>
              <a:rPr lang="en-US" sz="4000" dirty="0" err="1" smtClean="0">
                <a:solidFill>
                  <a:schemeClr val="tx1"/>
                </a:solidFill>
                <a:latin typeface="Cambria" pitchFamily="18" charset="0"/>
              </a:rPr>
              <a:t>Hemorrhoidectomy</a:t>
            </a:r>
            <a:r>
              <a:rPr lang="en-US" sz="4000" dirty="0" smtClean="0">
                <a:solidFill>
                  <a:schemeClr val="tx1"/>
                </a:solidFill>
                <a:latin typeface="Cambria" pitchFamily="18" charset="0"/>
              </a:rPr>
              <a:t>-post op care</a:t>
            </a:r>
            <a:endParaRPr lang="en-US" sz="4000" dirty="0">
              <a:solidFill>
                <a:schemeClr val="tx1"/>
              </a:solidFill>
              <a:latin typeface="Cambria" pitchFamily="18" charset="0"/>
            </a:endParaRPr>
          </a:p>
        </p:txBody>
      </p:sp>
    </p:spTree>
    <p:extLst>
      <p:ext uri="{BB962C8B-B14F-4D97-AF65-F5344CB8AC3E}">
        <p14:creationId xmlns:p14="http://schemas.microsoft.com/office/powerpoint/2010/main" val="34036525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Post-op Complications</a:t>
            </a:r>
            <a:endParaRPr lang="en-US" dirty="0"/>
          </a:p>
        </p:txBody>
      </p:sp>
      <p:sp>
        <p:nvSpPr>
          <p:cNvPr id="3" name="Content Placeholder 2"/>
          <p:cNvSpPr>
            <a:spLocks noGrp="1"/>
          </p:cNvSpPr>
          <p:nvPr>
            <p:ph idx="1"/>
          </p:nvPr>
        </p:nvSpPr>
        <p:spPr/>
        <p:txBody>
          <a:bodyPr>
            <a:normAutofit/>
          </a:bodyPr>
          <a:lstStyle/>
          <a:p>
            <a:r>
              <a:rPr lang="en-US" sz="3600" dirty="0" smtClean="0"/>
              <a:t>Pain in their anal region afterwards. </a:t>
            </a:r>
          </a:p>
          <a:p>
            <a:r>
              <a:rPr lang="en-US" sz="3600" dirty="0" smtClean="0"/>
              <a:t>Bowel movements and sitting can hurt as a result.</a:t>
            </a:r>
          </a:p>
          <a:p>
            <a:r>
              <a:rPr lang="en-US" sz="3600" dirty="0" smtClean="0"/>
              <a:t>Bleeding </a:t>
            </a:r>
          </a:p>
          <a:p>
            <a:r>
              <a:rPr lang="en-US" sz="3600" dirty="0" smtClean="0"/>
              <a:t>wound infections, abscesses,</a:t>
            </a:r>
          </a:p>
          <a:p>
            <a:r>
              <a:rPr lang="en-US" sz="3600" dirty="0" smtClean="0"/>
              <a:t> narrowing of the anus (anal </a:t>
            </a:r>
            <a:r>
              <a:rPr lang="en-US" sz="3600" dirty="0" err="1" smtClean="0"/>
              <a:t>stenosis</a:t>
            </a:r>
            <a:r>
              <a:rPr lang="en-US" sz="3600" dirty="0" smtClean="0"/>
              <a:t>), and – rarely</a:t>
            </a:r>
          </a:p>
          <a:p>
            <a:r>
              <a:rPr lang="en-US" sz="3600" dirty="0" smtClean="0"/>
              <a:t>fecal incontinence. </a:t>
            </a:r>
            <a:endParaRPr lang="en-US" sz="3600" dirty="0"/>
          </a:p>
        </p:txBody>
      </p:sp>
    </p:spTree>
    <p:extLst>
      <p:ext uri="{BB962C8B-B14F-4D97-AF65-F5344CB8AC3E}">
        <p14:creationId xmlns:p14="http://schemas.microsoft.com/office/powerpoint/2010/main" val="13250999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PERITONITIS</a:t>
            </a:r>
            <a:r>
              <a:rPr lang="en-US" b="1" dirty="0">
                <a:solidFill>
                  <a:srgbClr val="FFFF00"/>
                </a:solidFill>
              </a:rPr>
              <a:t/>
            </a:r>
            <a:br>
              <a:rPr lang="en-US" b="1" dirty="0">
                <a:solidFill>
                  <a:srgbClr val="FFFF00"/>
                </a:solidFill>
              </a:rPr>
            </a:br>
            <a:endParaRPr lang="en-US" dirty="0"/>
          </a:p>
        </p:txBody>
      </p:sp>
      <p:sp>
        <p:nvSpPr>
          <p:cNvPr id="245763" name="Rectangle 3"/>
          <p:cNvSpPr>
            <a:spLocks noGrp="1" noChangeArrowheads="1"/>
          </p:cNvSpPr>
          <p:nvPr>
            <p:ph idx="1"/>
          </p:nvPr>
        </p:nvSpPr>
        <p:spPr>
          <a:xfrm>
            <a:off x="677333" y="1469036"/>
            <a:ext cx="10339010" cy="4597935"/>
          </a:xfrm>
        </p:spPr>
        <p:txBody>
          <a:bodyPr>
            <a:noAutofit/>
          </a:bodyPr>
          <a:lstStyle/>
          <a:p>
            <a:pPr marL="0" indent="0" algn="just">
              <a:lnSpc>
                <a:spcPct val="125000"/>
              </a:lnSpc>
              <a:buNone/>
            </a:pPr>
            <a:endParaRPr lang="en-US" sz="3600" b="1" dirty="0" smtClean="0">
              <a:solidFill>
                <a:schemeClr val="tx1"/>
              </a:solidFill>
            </a:endParaRPr>
          </a:p>
          <a:p>
            <a:pPr algn="just">
              <a:lnSpc>
                <a:spcPct val="125000"/>
              </a:lnSpc>
            </a:pPr>
            <a:r>
              <a:rPr lang="en-US" sz="3200" dirty="0" smtClean="0">
                <a:solidFill>
                  <a:schemeClr val="tx1"/>
                </a:solidFill>
              </a:rPr>
              <a:t>Peritonitis </a:t>
            </a:r>
            <a:r>
              <a:rPr lang="en-US" sz="3200" dirty="0">
                <a:solidFill>
                  <a:schemeClr val="tx1"/>
                </a:solidFill>
              </a:rPr>
              <a:t>is an </a:t>
            </a:r>
            <a:r>
              <a:rPr lang="en-US" sz="3200" dirty="0" smtClean="0">
                <a:solidFill>
                  <a:schemeClr val="tx1"/>
                </a:solidFill>
              </a:rPr>
              <a:t>inflammation </a:t>
            </a:r>
            <a:r>
              <a:rPr lang="en-US" sz="3200" dirty="0">
                <a:solidFill>
                  <a:schemeClr val="tx1"/>
                </a:solidFill>
              </a:rPr>
              <a:t>of the peritoneum, the serous </a:t>
            </a:r>
            <a:r>
              <a:rPr lang="en-US" sz="3200" dirty="0" smtClean="0">
                <a:solidFill>
                  <a:schemeClr val="tx1"/>
                </a:solidFill>
              </a:rPr>
              <a:t>membrane </a:t>
            </a:r>
            <a:r>
              <a:rPr lang="en-US" sz="3200" dirty="0">
                <a:solidFill>
                  <a:schemeClr val="tx1"/>
                </a:solidFill>
              </a:rPr>
              <a:t>that lines part of the abdominal cavity. </a:t>
            </a:r>
            <a:endParaRPr lang="en-US" sz="3200" dirty="0" smtClean="0">
              <a:solidFill>
                <a:schemeClr val="tx1"/>
              </a:solidFill>
            </a:endParaRPr>
          </a:p>
          <a:p>
            <a:pPr algn="just">
              <a:lnSpc>
                <a:spcPct val="125000"/>
              </a:lnSpc>
            </a:pPr>
            <a:r>
              <a:rPr lang="en-US" sz="3200" dirty="0" smtClean="0">
                <a:solidFill>
                  <a:schemeClr val="tx1"/>
                </a:solidFill>
              </a:rPr>
              <a:t>Localized </a:t>
            </a:r>
            <a:r>
              <a:rPr lang="en-US" sz="3200" dirty="0">
                <a:solidFill>
                  <a:schemeClr val="tx1"/>
                </a:solidFill>
              </a:rPr>
              <a:t>or generalized, and may result from infection and from a non-infectious process. </a:t>
            </a:r>
          </a:p>
        </p:txBody>
      </p:sp>
    </p:spTree>
    <p:extLst>
      <p:ext uri="{BB962C8B-B14F-4D97-AF65-F5344CB8AC3E}">
        <p14:creationId xmlns:p14="http://schemas.microsoft.com/office/powerpoint/2010/main" val="360968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Classification/types</a:t>
            </a:r>
            <a:endParaRPr lang="en-US" dirty="0"/>
          </a:p>
        </p:txBody>
      </p:sp>
      <p:sp>
        <p:nvSpPr>
          <p:cNvPr id="246787" name="Rectangle 3"/>
          <p:cNvSpPr>
            <a:spLocks noGrp="1" noChangeArrowheads="1"/>
          </p:cNvSpPr>
          <p:nvPr>
            <p:ph idx="1"/>
          </p:nvPr>
        </p:nvSpPr>
        <p:spPr>
          <a:xfrm>
            <a:off x="745958" y="1419726"/>
            <a:ext cx="10836443" cy="4935834"/>
          </a:xfrm>
        </p:spPr>
        <p:txBody>
          <a:bodyPr/>
          <a:lstStyle/>
          <a:p>
            <a:pPr algn="just" rtl="0">
              <a:lnSpc>
                <a:spcPct val="125000"/>
              </a:lnSpc>
              <a:buFontTx/>
              <a:buNone/>
            </a:pPr>
            <a:endParaRPr lang="en-US" sz="3600" dirty="0">
              <a:solidFill>
                <a:schemeClr val="tx1"/>
              </a:solidFill>
            </a:endParaRPr>
          </a:p>
          <a:p>
            <a:pPr algn="just" rtl="0">
              <a:lnSpc>
                <a:spcPct val="125000"/>
              </a:lnSpc>
              <a:buFontTx/>
              <a:buNone/>
            </a:pPr>
            <a:r>
              <a:rPr lang="en-US" sz="3600" dirty="0">
                <a:solidFill>
                  <a:schemeClr val="tx1"/>
                </a:solidFill>
              </a:rPr>
              <a:t>1-Infected peritonitis (localized or generalized infected peritonitis) or none infected peritonitis</a:t>
            </a:r>
          </a:p>
          <a:p>
            <a:pPr algn="just" rtl="0">
              <a:lnSpc>
                <a:spcPct val="125000"/>
              </a:lnSpc>
              <a:buFontTx/>
              <a:buNone/>
            </a:pPr>
            <a:r>
              <a:rPr lang="en-US" sz="3600" dirty="0">
                <a:solidFill>
                  <a:schemeClr val="tx1"/>
                </a:solidFill>
              </a:rPr>
              <a:t>2 Primary or secondary peritonitis</a:t>
            </a:r>
          </a:p>
          <a:p>
            <a:pPr algn="just" rtl="0">
              <a:lnSpc>
                <a:spcPct val="125000"/>
              </a:lnSpc>
              <a:buFontTx/>
              <a:buNone/>
            </a:pPr>
            <a:r>
              <a:rPr lang="en-US" sz="3600" b="1" dirty="0">
                <a:solidFill>
                  <a:schemeClr val="tx1"/>
                </a:solidFill>
              </a:rPr>
              <a:t> </a:t>
            </a:r>
          </a:p>
        </p:txBody>
      </p:sp>
    </p:spTree>
    <p:extLst>
      <p:ext uri="{BB962C8B-B14F-4D97-AF65-F5344CB8AC3E}">
        <p14:creationId xmlns:p14="http://schemas.microsoft.com/office/powerpoint/2010/main" val="398560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746315" y="616663"/>
            <a:ext cx="9938084" cy="5606716"/>
          </a:xfrm>
        </p:spPr>
        <p:txBody>
          <a:bodyPr>
            <a:normAutofit/>
          </a:bodyPr>
          <a:lstStyle/>
          <a:p>
            <a:pPr algn="just" rtl="0">
              <a:lnSpc>
                <a:spcPct val="125000"/>
              </a:lnSpc>
            </a:pPr>
            <a:r>
              <a:rPr lang="en-US" sz="3600" dirty="0">
                <a:solidFill>
                  <a:schemeClr val="tx1"/>
                </a:solidFill>
              </a:rPr>
              <a:t>Primary peritonitis is caused by the spread of an infection from the blood and lymph nodes to the peritoneum. </a:t>
            </a:r>
          </a:p>
          <a:p>
            <a:pPr algn="just" rtl="0">
              <a:lnSpc>
                <a:spcPct val="125000"/>
              </a:lnSpc>
            </a:pPr>
            <a:r>
              <a:rPr lang="en-US" sz="3600" dirty="0">
                <a:solidFill>
                  <a:schemeClr val="tx1"/>
                </a:solidFill>
              </a:rPr>
              <a:t>Secondary peritonitis is the more common type of peritonitis, happens when the infection comes into the peritoneum from the gastrointestinal or </a:t>
            </a:r>
            <a:r>
              <a:rPr lang="en-US" sz="3600" dirty="0" err="1">
                <a:solidFill>
                  <a:schemeClr val="tx1"/>
                </a:solidFill>
              </a:rPr>
              <a:t>biliary</a:t>
            </a:r>
            <a:r>
              <a:rPr lang="en-US" sz="3600" dirty="0">
                <a:solidFill>
                  <a:schemeClr val="tx1"/>
                </a:solidFill>
              </a:rPr>
              <a:t> tract</a:t>
            </a:r>
          </a:p>
        </p:txBody>
      </p:sp>
    </p:spTree>
    <p:extLst>
      <p:ext uri="{BB962C8B-B14F-4D97-AF65-F5344CB8AC3E}">
        <p14:creationId xmlns:p14="http://schemas.microsoft.com/office/powerpoint/2010/main" val="89050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solidFill>
                <a:schemeClr val="tx1"/>
              </a:solidFill>
            </a:endParaRPr>
          </a:p>
        </p:txBody>
      </p:sp>
      <p:pic>
        <p:nvPicPr>
          <p:cNvPr id="1331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5478" y="0"/>
            <a:ext cx="12046526" cy="6858000"/>
          </a:xfrm>
          <a:noFill/>
        </p:spPr>
      </p:pic>
    </p:spTree>
    <p:extLst>
      <p:ext uri="{BB962C8B-B14F-4D97-AF65-F5344CB8AC3E}">
        <p14:creationId xmlns:p14="http://schemas.microsoft.com/office/powerpoint/2010/main" val="35890584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783609" y="260612"/>
            <a:ext cx="10515600" cy="822230"/>
          </a:xfrm>
        </p:spPr>
        <p:txBody>
          <a:bodyPr/>
          <a:lstStyle/>
          <a:p>
            <a:r>
              <a:rPr lang="en-US" dirty="0" smtClean="0"/>
              <a:t>Risk factors</a:t>
            </a:r>
            <a:endParaRPr lang="en-US" dirty="0"/>
          </a:p>
        </p:txBody>
      </p:sp>
      <p:sp>
        <p:nvSpPr>
          <p:cNvPr id="247811" name="Rectangle 3"/>
          <p:cNvSpPr>
            <a:spLocks noGrp="1" noChangeArrowheads="1"/>
          </p:cNvSpPr>
          <p:nvPr>
            <p:ph sz="half" idx="1"/>
          </p:nvPr>
        </p:nvSpPr>
        <p:spPr>
          <a:xfrm>
            <a:off x="655094" y="1082842"/>
            <a:ext cx="4394580" cy="5213628"/>
          </a:xfrm>
        </p:spPr>
        <p:txBody>
          <a:bodyPr>
            <a:noAutofit/>
          </a:bodyPr>
          <a:lstStyle/>
          <a:p>
            <a:pPr algn="just">
              <a:lnSpc>
                <a:spcPct val="125000"/>
              </a:lnSpc>
              <a:buNone/>
            </a:pPr>
            <a:r>
              <a:rPr lang="en-US" sz="4400" dirty="0" smtClean="0"/>
              <a:t>1</a:t>
            </a:r>
            <a:r>
              <a:rPr lang="en-US" sz="4400" baseline="30000" dirty="0" smtClean="0"/>
              <a:t>o</a:t>
            </a:r>
          </a:p>
          <a:p>
            <a:pPr algn="just">
              <a:lnSpc>
                <a:spcPct val="125000"/>
              </a:lnSpc>
            </a:pPr>
            <a:r>
              <a:rPr lang="en-US" sz="2800" dirty="0" smtClean="0"/>
              <a:t>Liver </a:t>
            </a:r>
            <a:r>
              <a:rPr lang="en-US" sz="2800" dirty="0"/>
              <a:t>disease (cirrhosis)</a:t>
            </a:r>
          </a:p>
          <a:p>
            <a:pPr algn="just" rtl="0">
              <a:lnSpc>
                <a:spcPct val="125000"/>
              </a:lnSpc>
            </a:pPr>
            <a:r>
              <a:rPr lang="en-US" sz="2800" dirty="0" err="1" smtClean="0"/>
              <a:t>Ascites</a:t>
            </a:r>
            <a:endParaRPr lang="en-US" sz="2800" dirty="0"/>
          </a:p>
          <a:p>
            <a:pPr algn="just" rtl="0">
              <a:lnSpc>
                <a:spcPct val="125000"/>
              </a:lnSpc>
            </a:pPr>
            <a:r>
              <a:rPr lang="en-US" sz="2800" dirty="0" smtClean="0"/>
              <a:t>Weak </a:t>
            </a:r>
            <a:r>
              <a:rPr lang="en-US" sz="2800" dirty="0"/>
              <a:t>immune system</a:t>
            </a:r>
          </a:p>
          <a:p>
            <a:pPr algn="just" rtl="0">
              <a:lnSpc>
                <a:spcPct val="125000"/>
              </a:lnSpc>
            </a:pPr>
            <a:r>
              <a:rPr lang="en-US" sz="2800" dirty="0" smtClean="0"/>
              <a:t>PID</a:t>
            </a:r>
            <a:endParaRPr lang="en-US" sz="2800" dirty="0"/>
          </a:p>
          <a:p>
            <a:pPr algn="just" rtl="0">
              <a:lnSpc>
                <a:spcPct val="125000"/>
              </a:lnSpc>
            </a:pPr>
            <a:endParaRPr lang="en-US" sz="3600" b="1" dirty="0">
              <a:solidFill>
                <a:schemeClr val="tx1"/>
              </a:solidFill>
            </a:endParaRPr>
          </a:p>
        </p:txBody>
      </p:sp>
      <p:sp>
        <p:nvSpPr>
          <p:cNvPr id="5" name="Content Placeholder 4"/>
          <p:cNvSpPr>
            <a:spLocks noGrp="1"/>
          </p:cNvSpPr>
          <p:nvPr>
            <p:ph sz="half" idx="2"/>
          </p:nvPr>
        </p:nvSpPr>
        <p:spPr>
          <a:xfrm>
            <a:off x="5049673" y="1082842"/>
            <a:ext cx="6765340" cy="4826639"/>
          </a:xfrm>
        </p:spPr>
        <p:txBody>
          <a:bodyPr>
            <a:noAutofit/>
          </a:bodyPr>
          <a:lstStyle/>
          <a:p>
            <a:pPr algn="just">
              <a:lnSpc>
                <a:spcPct val="125000"/>
              </a:lnSpc>
              <a:buNone/>
            </a:pPr>
            <a:r>
              <a:rPr lang="en-US" sz="4400" dirty="0" smtClean="0"/>
              <a:t>2</a:t>
            </a:r>
            <a:r>
              <a:rPr lang="en-US" sz="4400" baseline="30000" dirty="0" smtClean="0"/>
              <a:t>0</a:t>
            </a:r>
          </a:p>
          <a:p>
            <a:pPr algn="just">
              <a:lnSpc>
                <a:spcPct val="125000"/>
              </a:lnSpc>
            </a:pPr>
            <a:r>
              <a:rPr lang="en-US" sz="2800" dirty="0" smtClean="0"/>
              <a:t>Appendicitis (inflammation of the appendix)</a:t>
            </a:r>
          </a:p>
          <a:p>
            <a:pPr algn="just">
              <a:lnSpc>
                <a:spcPct val="125000"/>
              </a:lnSpc>
            </a:pPr>
            <a:r>
              <a:rPr lang="en-US" sz="2800" dirty="0" smtClean="0"/>
              <a:t>Stomach ulcers, Twisted intestine, Pancreatitis</a:t>
            </a:r>
          </a:p>
          <a:p>
            <a:pPr algn="just">
              <a:lnSpc>
                <a:spcPct val="125000"/>
              </a:lnSpc>
            </a:pPr>
            <a:r>
              <a:rPr lang="en-US" sz="2800" dirty="0" smtClean="0"/>
              <a:t>Inflammatory bowel disease, Injury caused by an operation.</a:t>
            </a:r>
          </a:p>
          <a:p>
            <a:pPr algn="just">
              <a:lnSpc>
                <a:spcPct val="125000"/>
              </a:lnSpc>
            </a:pPr>
            <a:r>
              <a:rPr lang="en-US" sz="2800" dirty="0" smtClean="0"/>
              <a:t>Peritoneal dialysis, Trauma</a:t>
            </a:r>
            <a:r>
              <a:rPr lang="en-US" sz="3200" dirty="0" smtClean="0"/>
              <a:t>.</a:t>
            </a:r>
            <a:endParaRPr lang="en-US" sz="3200" dirty="0"/>
          </a:p>
        </p:txBody>
      </p:sp>
    </p:spTree>
    <p:extLst>
      <p:ext uri="{BB962C8B-B14F-4D97-AF65-F5344CB8AC3E}">
        <p14:creationId xmlns:p14="http://schemas.microsoft.com/office/powerpoint/2010/main" val="189785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a:xfrm>
            <a:off x="858293" y="202009"/>
            <a:ext cx="9093204" cy="6019800"/>
          </a:xfrm>
        </p:spPr>
        <p:txBody>
          <a:bodyPr>
            <a:normAutofit/>
          </a:bodyPr>
          <a:lstStyle/>
          <a:p>
            <a:pPr algn="just" rtl="0">
              <a:lnSpc>
                <a:spcPct val="125000"/>
              </a:lnSpc>
              <a:buNone/>
            </a:pPr>
            <a:r>
              <a:rPr lang="en-US" sz="4000" b="1" dirty="0" smtClean="0"/>
              <a:t>Infected peritonitis</a:t>
            </a:r>
            <a:endParaRPr lang="en-US" sz="4000" b="1" dirty="0"/>
          </a:p>
          <a:p>
            <a:pPr algn="just" rtl="0">
              <a:lnSpc>
                <a:spcPct val="125000"/>
              </a:lnSpc>
            </a:pPr>
            <a:endParaRPr lang="en-US" sz="4000" b="1" dirty="0">
              <a:solidFill>
                <a:schemeClr val="tx1"/>
              </a:solidFill>
            </a:endParaRPr>
          </a:p>
          <a:p>
            <a:pPr algn="just" rtl="0">
              <a:lnSpc>
                <a:spcPct val="125000"/>
              </a:lnSpc>
              <a:buNone/>
            </a:pPr>
            <a:endParaRPr lang="en-US" sz="4000" b="1" dirty="0">
              <a:solidFill>
                <a:schemeClr val="tx1"/>
              </a:solidFill>
            </a:endParaRPr>
          </a:p>
          <a:p>
            <a:pPr algn="just" rtl="0">
              <a:lnSpc>
                <a:spcPct val="125000"/>
              </a:lnSpc>
            </a:pPr>
            <a:r>
              <a:rPr lang="en-US" sz="4000" dirty="0">
                <a:solidFill>
                  <a:schemeClr val="tx1"/>
                </a:solidFill>
              </a:rPr>
              <a:t>pyogenic </a:t>
            </a:r>
            <a:r>
              <a:rPr lang="en-US" sz="4000" dirty="0" smtClean="0">
                <a:solidFill>
                  <a:schemeClr val="tx1"/>
                </a:solidFill>
              </a:rPr>
              <a:t>bacteria - </a:t>
            </a:r>
            <a:r>
              <a:rPr lang="en-US" sz="4000" dirty="0">
                <a:solidFill>
                  <a:schemeClr val="tx1"/>
                </a:solidFill>
              </a:rPr>
              <a:t>E-coli</a:t>
            </a:r>
          </a:p>
          <a:p>
            <a:pPr algn="just" rtl="0">
              <a:lnSpc>
                <a:spcPct val="125000"/>
              </a:lnSpc>
            </a:pPr>
            <a:r>
              <a:rPr lang="en-US" sz="4000" dirty="0">
                <a:solidFill>
                  <a:schemeClr val="tx1"/>
                </a:solidFill>
              </a:rPr>
              <a:t>Aerobic and anaerobic streptococci staphylococci</a:t>
            </a:r>
            <a:endParaRPr lang="en-US" sz="4000" u="sng" dirty="0">
              <a:solidFill>
                <a:schemeClr val="tx1"/>
              </a:solidFill>
            </a:endParaRPr>
          </a:p>
          <a:p>
            <a:pPr algn="just" rtl="0">
              <a:lnSpc>
                <a:spcPct val="125000"/>
              </a:lnSpc>
              <a:buFontTx/>
              <a:buNone/>
            </a:pPr>
            <a:endParaRPr lang="en-US" sz="4000" b="1" u="sng" dirty="0">
              <a:solidFill>
                <a:schemeClr val="tx1"/>
              </a:solidFill>
            </a:endParaRPr>
          </a:p>
          <a:p>
            <a:pPr algn="just" rtl="0">
              <a:lnSpc>
                <a:spcPct val="125000"/>
              </a:lnSpc>
              <a:buFontTx/>
              <a:buNone/>
            </a:pPr>
            <a:endParaRPr lang="en-US" sz="4000" b="1" u="sng" dirty="0">
              <a:solidFill>
                <a:schemeClr val="tx1"/>
              </a:solidFill>
            </a:endParaRPr>
          </a:p>
        </p:txBody>
      </p:sp>
      <p:sp>
        <p:nvSpPr>
          <p:cNvPr id="250884" name="Oval 4"/>
          <p:cNvSpPr>
            <a:spLocks noChangeArrowheads="1"/>
          </p:cNvSpPr>
          <p:nvPr/>
        </p:nvSpPr>
        <p:spPr bwMode="auto">
          <a:xfrm>
            <a:off x="3581405" y="990600"/>
            <a:ext cx="4724400" cy="1371600"/>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2800" dirty="0">
                <a:solidFill>
                  <a:srgbClr val="FF0066"/>
                </a:solidFill>
              </a:rPr>
              <a:t>Causative organisms</a:t>
            </a:r>
            <a:endParaRPr lang="en-US" sz="2800" dirty="0"/>
          </a:p>
        </p:txBody>
      </p:sp>
    </p:spTree>
    <p:extLst>
      <p:ext uri="{BB962C8B-B14F-4D97-AF65-F5344CB8AC3E}">
        <p14:creationId xmlns:p14="http://schemas.microsoft.com/office/powerpoint/2010/main" val="401275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777923" y="392195"/>
            <a:ext cx="10880859" cy="5693033"/>
          </a:xfrm>
        </p:spPr>
        <p:txBody>
          <a:bodyPr>
            <a:noAutofit/>
          </a:bodyPr>
          <a:lstStyle/>
          <a:p>
            <a:pPr algn="just" rtl="0">
              <a:lnSpc>
                <a:spcPct val="125000"/>
              </a:lnSpc>
              <a:buClr>
                <a:srgbClr val="FF0066"/>
              </a:buClr>
              <a:buFont typeface="Wingdings" panose="05000000000000000000" pitchFamily="2" charset="2"/>
              <a:buChar char="§"/>
            </a:pPr>
            <a:r>
              <a:rPr lang="en-US" sz="3600" dirty="0" smtClean="0"/>
              <a:t>Perforation of the distal colon</a:t>
            </a:r>
          </a:p>
          <a:p>
            <a:pPr algn="just" rtl="0">
              <a:lnSpc>
                <a:spcPct val="125000"/>
              </a:lnSpc>
              <a:buClr>
                <a:srgbClr val="FF0066"/>
              </a:buClr>
              <a:buFont typeface="Wingdings" panose="05000000000000000000" pitchFamily="2" charset="2"/>
              <a:buChar char="§"/>
            </a:pPr>
            <a:r>
              <a:rPr lang="en-US" sz="3600" dirty="0" smtClean="0"/>
              <a:t>perforation </a:t>
            </a:r>
            <a:r>
              <a:rPr lang="en-US" sz="3600" dirty="0"/>
              <a:t>of the stomach as peptic ulcer, gastric </a:t>
            </a:r>
            <a:r>
              <a:rPr lang="en-US" sz="3600" dirty="0" smtClean="0"/>
              <a:t>carcinoma</a:t>
            </a:r>
            <a:endParaRPr lang="en-US" sz="3600" dirty="0"/>
          </a:p>
          <a:p>
            <a:pPr algn="just" rtl="0">
              <a:lnSpc>
                <a:spcPct val="125000"/>
              </a:lnSpc>
              <a:buClr>
                <a:srgbClr val="FF0066"/>
              </a:buClr>
              <a:buFont typeface="Wingdings" panose="05000000000000000000" pitchFamily="2" charset="2"/>
              <a:buChar char="§"/>
            </a:pPr>
            <a:r>
              <a:rPr lang="en-US" sz="3600" dirty="0"/>
              <a:t>perforation of the duodenum (peptic ulcer)</a:t>
            </a:r>
          </a:p>
          <a:p>
            <a:pPr algn="just" rtl="0">
              <a:lnSpc>
                <a:spcPct val="125000"/>
              </a:lnSpc>
              <a:buClr>
                <a:srgbClr val="FF0066"/>
              </a:buClr>
              <a:buFont typeface="Wingdings" panose="05000000000000000000" pitchFamily="2" charset="2"/>
              <a:buChar char="§"/>
            </a:pPr>
            <a:r>
              <a:rPr lang="en-US" sz="3600" dirty="0"/>
              <a:t>perforation of the remaining </a:t>
            </a:r>
            <a:r>
              <a:rPr lang="en-US" sz="3600" dirty="0" smtClean="0"/>
              <a:t>intestine </a:t>
            </a:r>
            <a:r>
              <a:rPr lang="en-US" sz="3600" dirty="0"/>
              <a:t>(e.g., appendicitis, </a:t>
            </a:r>
            <a:r>
              <a:rPr lang="en-US" sz="3600" dirty="0" smtClean="0"/>
              <a:t>inflammatory </a:t>
            </a:r>
            <a:r>
              <a:rPr lang="en-US" sz="3600" dirty="0"/>
              <a:t>bowel disease, intestinal infarction, intestinal strangulation, colorectal carcinoma.</a:t>
            </a:r>
          </a:p>
        </p:txBody>
      </p:sp>
    </p:spTree>
    <p:extLst>
      <p:ext uri="{BB962C8B-B14F-4D97-AF65-F5344CB8AC3E}">
        <p14:creationId xmlns:p14="http://schemas.microsoft.com/office/powerpoint/2010/main" val="33342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836865" y="897978"/>
            <a:ext cx="9845649" cy="5720538"/>
          </a:xfrm>
        </p:spPr>
        <p:txBody>
          <a:bodyPr>
            <a:normAutofit/>
          </a:bodyPr>
          <a:lstStyle/>
          <a:p>
            <a:pPr algn="just" rtl="0">
              <a:lnSpc>
                <a:spcPct val="125000"/>
              </a:lnSpc>
              <a:buClr>
                <a:srgbClr val="FFFF66"/>
              </a:buClr>
              <a:buFont typeface="Wingdings" panose="05000000000000000000" pitchFamily="2" charset="2"/>
              <a:buChar char="§"/>
            </a:pPr>
            <a:r>
              <a:rPr lang="en-US" sz="2400" dirty="0">
                <a:solidFill>
                  <a:schemeClr val="tx1"/>
                </a:solidFill>
              </a:rPr>
              <a:t>Or perforation of the gall bladder (</a:t>
            </a:r>
            <a:r>
              <a:rPr lang="en-US" sz="2400" dirty="0" err="1">
                <a:solidFill>
                  <a:schemeClr val="tx1"/>
                </a:solidFill>
              </a:rPr>
              <a:t>cholesystitis</a:t>
            </a:r>
            <a:r>
              <a:rPr lang="en-US" sz="2400" dirty="0">
                <a:solidFill>
                  <a:schemeClr val="tx1"/>
                </a:solidFill>
              </a:rPr>
              <a:t>).</a:t>
            </a:r>
          </a:p>
          <a:p>
            <a:pPr algn="just" rtl="0">
              <a:lnSpc>
                <a:spcPct val="125000"/>
              </a:lnSpc>
              <a:buClr>
                <a:srgbClr val="FFFF66"/>
              </a:buClr>
              <a:buFont typeface="Wingdings" panose="05000000000000000000" pitchFamily="2" charset="2"/>
              <a:buChar char="§"/>
            </a:pPr>
            <a:r>
              <a:rPr lang="en-US" sz="2400" dirty="0">
                <a:solidFill>
                  <a:schemeClr val="tx1"/>
                </a:solidFill>
              </a:rPr>
              <a:t>Other possible reasons for perforation include abdominal trauma, ingestion of a sharp </a:t>
            </a:r>
            <a:r>
              <a:rPr lang="en-US" sz="2400" dirty="0" err="1">
                <a:solidFill>
                  <a:schemeClr val="tx1"/>
                </a:solidFill>
              </a:rPr>
              <a:t>forgin</a:t>
            </a:r>
            <a:r>
              <a:rPr lang="en-US" sz="2400" dirty="0">
                <a:solidFill>
                  <a:schemeClr val="tx1"/>
                </a:solidFill>
              </a:rPr>
              <a:t> body, perforation by an endoscope or catheter. </a:t>
            </a:r>
            <a:endParaRPr lang="en-US" sz="2400" dirty="0" smtClean="0">
              <a:solidFill>
                <a:schemeClr val="tx1"/>
              </a:solidFill>
            </a:endParaRPr>
          </a:p>
          <a:p>
            <a:pPr algn="just">
              <a:lnSpc>
                <a:spcPct val="125000"/>
              </a:lnSpc>
              <a:buClr>
                <a:srgbClr val="FFFF66"/>
              </a:buClr>
              <a:buFont typeface="Wingdings" panose="05000000000000000000" pitchFamily="2" charset="2"/>
              <a:buChar char="§"/>
            </a:pPr>
            <a:r>
              <a:rPr lang="en-US" sz="2400" dirty="0" smtClean="0"/>
              <a:t>Disruption of the peritoneum, even in the absence of perforation of a hollow </a:t>
            </a:r>
            <a:r>
              <a:rPr lang="en-US" sz="2400" dirty="0" err="1" smtClean="0"/>
              <a:t>viscus</a:t>
            </a:r>
            <a:r>
              <a:rPr lang="en-US" sz="2400" dirty="0" smtClean="0"/>
              <a:t>, may also cause infection by letting micro-organism into the peritoneal cavity. </a:t>
            </a:r>
            <a:r>
              <a:rPr lang="en-US" sz="2400" i="1" dirty="0" smtClean="0"/>
              <a:t>Examples include</a:t>
            </a:r>
            <a:r>
              <a:rPr lang="en-US" sz="2400" dirty="0" smtClean="0"/>
              <a:t> trauma, surgical wound, continuous ambulatory peritoneal dialysis, and intra-peritoneal chemotherapy</a:t>
            </a:r>
            <a:r>
              <a:rPr lang="en-US" dirty="0" smtClean="0"/>
              <a:t>.</a:t>
            </a:r>
            <a:endParaRPr lang="en-US" dirty="0">
              <a:solidFill>
                <a:schemeClr val="tx1"/>
              </a:solidFill>
            </a:endParaRPr>
          </a:p>
        </p:txBody>
      </p:sp>
    </p:spTree>
    <p:extLst>
      <p:ext uri="{BB962C8B-B14F-4D97-AF65-F5344CB8AC3E}">
        <p14:creationId xmlns:p14="http://schemas.microsoft.com/office/powerpoint/2010/main" val="1705765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744139" y="788158"/>
            <a:ext cx="11088470" cy="4602707"/>
          </a:xfrm>
        </p:spPr>
        <p:txBody>
          <a:bodyPr/>
          <a:lstStyle/>
          <a:p>
            <a:pPr algn="just" rtl="0">
              <a:lnSpc>
                <a:spcPct val="125000"/>
              </a:lnSpc>
              <a:buFontTx/>
              <a:buNone/>
            </a:pPr>
            <a:r>
              <a:rPr lang="en-US" sz="4800" b="1" i="1" dirty="0" smtClean="0"/>
              <a:t>Non-infected </a:t>
            </a:r>
            <a:r>
              <a:rPr lang="en-US" sz="4800" b="1" i="1" dirty="0"/>
              <a:t>peritonitis</a:t>
            </a:r>
            <a:endParaRPr lang="en-US" sz="4400" b="1" dirty="0"/>
          </a:p>
          <a:p>
            <a:pPr algn="just" rtl="0">
              <a:lnSpc>
                <a:spcPct val="125000"/>
              </a:lnSpc>
              <a:buFontTx/>
              <a:buNone/>
            </a:pPr>
            <a:r>
              <a:rPr lang="en-US" b="1" dirty="0" smtClean="0">
                <a:solidFill>
                  <a:schemeClr val="tx1"/>
                </a:solidFill>
              </a:rPr>
              <a:t> </a:t>
            </a:r>
            <a:r>
              <a:rPr lang="en-US" sz="4000" dirty="0">
                <a:solidFill>
                  <a:schemeClr val="tx1"/>
                </a:solidFill>
              </a:rPr>
              <a:t>Leakage of </a:t>
            </a:r>
            <a:r>
              <a:rPr lang="en-US" sz="4000" dirty="0" smtClean="0">
                <a:solidFill>
                  <a:schemeClr val="tx1"/>
                </a:solidFill>
              </a:rPr>
              <a:t>sterile </a:t>
            </a:r>
            <a:r>
              <a:rPr lang="en-US" sz="4000" dirty="0">
                <a:solidFill>
                  <a:schemeClr val="tx1"/>
                </a:solidFill>
              </a:rPr>
              <a:t>body fluids into the peritoneum, such as blood, gastric juice (e.g., peptic ulcer, gastric carcinoma), bile (e.g., liver), urine (pelvic trauma), pancreatic juice (pancreatitis). </a:t>
            </a:r>
            <a:endParaRPr lang="en-US" sz="4000" i="1" u="sng" dirty="0">
              <a:solidFill>
                <a:schemeClr val="tx1"/>
              </a:solidFill>
            </a:endParaRPr>
          </a:p>
        </p:txBody>
      </p:sp>
    </p:spTree>
    <p:extLst>
      <p:ext uri="{BB962C8B-B14F-4D97-AF65-F5344CB8AC3E}">
        <p14:creationId xmlns:p14="http://schemas.microsoft.com/office/powerpoint/2010/main" val="1994566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573206" y="360948"/>
            <a:ext cx="10880859" cy="5384760"/>
          </a:xfrm>
        </p:spPr>
        <p:txBody>
          <a:bodyPr>
            <a:noAutofit/>
          </a:bodyPr>
          <a:lstStyle/>
          <a:p>
            <a:pPr algn="just" rtl="0">
              <a:lnSpc>
                <a:spcPct val="125000"/>
              </a:lnSpc>
              <a:buFont typeface="Wingdings" pitchFamily="2" charset="2"/>
              <a:buChar char="§"/>
            </a:pPr>
            <a:r>
              <a:rPr lang="en-US" sz="3200" dirty="0" smtClean="0">
                <a:solidFill>
                  <a:schemeClr val="tx1"/>
                </a:solidFill>
              </a:rPr>
              <a:t>Direct </a:t>
            </a:r>
            <a:r>
              <a:rPr lang="en-US" sz="3200" dirty="0">
                <a:solidFill>
                  <a:schemeClr val="tx1"/>
                </a:solidFill>
              </a:rPr>
              <a:t>entry through an operative or traumatic wound.</a:t>
            </a:r>
          </a:p>
          <a:p>
            <a:pPr algn="just" rtl="0">
              <a:lnSpc>
                <a:spcPct val="125000"/>
              </a:lnSpc>
              <a:buFont typeface="Wingdings" pitchFamily="2" charset="2"/>
              <a:buChar char="§"/>
            </a:pPr>
            <a:r>
              <a:rPr lang="en-US" sz="3200" dirty="0" smtClean="0">
                <a:solidFill>
                  <a:schemeClr val="tx1"/>
                </a:solidFill>
              </a:rPr>
              <a:t>Intra-peritoneal </a:t>
            </a:r>
            <a:r>
              <a:rPr lang="en-US" sz="3200" dirty="0">
                <a:solidFill>
                  <a:schemeClr val="tx1"/>
                </a:solidFill>
              </a:rPr>
              <a:t>dialysis predisposes to peritoneal infection  </a:t>
            </a:r>
          </a:p>
          <a:p>
            <a:pPr algn="just" rtl="0">
              <a:lnSpc>
                <a:spcPct val="125000"/>
              </a:lnSpc>
              <a:buFont typeface="Wingdings" pitchFamily="2" charset="2"/>
              <a:buChar char="§"/>
            </a:pPr>
            <a:r>
              <a:rPr lang="en-US" sz="3200" dirty="0" smtClean="0">
                <a:solidFill>
                  <a:schemeClr val="tx1"/>
                </a:solidFill>
              </a:rPr>
              <a:t> </a:t>
            </a:r>
            <a:r>
              <a:rPr lang="en-US" sz="3200" dirty="0">
                <a:solidFill>
                  <a:schemeClr val="tx1"/>
                </a:solidFill>
              </a:rPr>
              <a:t>Though blood spread in cases of septicemia and </a:t>
            </a:r>
            <a:r>
              <a:rPr lang="en-US" sz="3200" dirty="0" err="1" smtClean="0">
                <a:solidFill>
                  <a:schemeClr val="tx1"/>
                </a:solidFill>
              </a:rPr>
              <a:t>pyemia</a:t>
            </a:r>
            <a:r>
              <a:rPr lang="en-US" sz="3200" dirty="0" smtClean="0">
                <a:solidFill>
                  <a:schemeClr val="tx1"/>
                </a:solidFill>
              </a:rPr>
              <a:t> </a:t>
            </a:r>
            <a:r>
              <a:rPr lang="en-US" sz="3200" dirty="0">
                <a:solidFill>
                  <a:schemeClr val="tx1"/>
                </a:solidFill>
              </a:rPr>
              <a:t>but is rare.</a:t>
            </a:r>
            <a:endParaRPr lang="en-US" sz="3200" i="1" dirty="0">
              <a:solidFill>
                <a:schemeClr val="tx1"/>
              </a:solidFill>
            </a:endParaRPr>
          </a:p>
          <a:p>
            <a:pPr algn="just" rtl="0">
              <a:lnSpc>
                <a:spcPct val="125000"/>
              </a:lnSpc>
              <a:buFont typeface="Wingdings" pitchFamily="2" charset="2"/>
              <a:buChar char="§"/>
            </a:pPr>
            <a:r>
              <a:rPr lang="en-US" sz="3200" i="1" dirty="0" smtClean="0">
                <a:solidFill>
                  <a:schemeClr val="tx1"/>
                </a:solidFill>
              </a:rPr>
              <a:t>Systemic </a:t>
            </a:r>
            <a:r>
              <a:rPr lang="en-US" sz="3200" i="1" dirty="0">
                <a:solidFill>
                  <a:schemeClr val="tx1"/>
                </a:solidFill>
              </a:rPr>
              <a:t>or localized infections</a:t>
            </a:r>
            <a:r>
              <a:rPr lang="en-US" sz="3200" dirty="0">
                <a:solidFill>
                  <a:schemeClr val="tx1"/>
                </a:solidFill>
              </a:rPr>
              <a:t> (such as tuberculosis) may rarely have a peritoneal </a:t>
            </a:r>
            <a:r>
              <a:rPr lang="en-US" sz="3200" dirty="0" smtClean="0">
                <a:solidFill>
                  <a:schemeClr val="tx1"/>
                </a:solidFill>
              </a:rPr>
              <a:t>localization</a:t>
            </a:r>
            <a:r>
              <a:rPr lang="en-US" sz="3200" dirty="0">
                <a:solidFill>
                  <a:schemeClr val="tx1"/>
                </a:solidFill>
              </a:rPr>
              <a:t>.</a:t>
            </a:r>
            <a:endParaRPr lang="en-US" sz="3200" i="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265349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idx="1"/>
          </p:nvPr>
        </p:nvSpPr>
        <p:spPr>
          <a:xfrm>
            <a:off x="832633" y="360371"/>
            <a:ext cx="10959033" cy="5576405"/>
          </a:xfrm>
        </p:spPr>
        <p:txBody>
          <a:bodyPr>
            <a:noAutofit/>
          </a:bodyPr>
          <a:lstStyle/>
          <a:p>
            <a:pPr algn="just" rtl="0">
              <a:lnSpc>
                <a:spcPct val="125000"/>
              </a:lnSpc>
              <a:buFontTx/>
              <a:buNone/>
            </a:pPr>
            <a:r>
              <a:rPr lang="en-US" sz="3600" i="1" u="sng" dirty="0">
                <a:solidFill>
                  <a:schemeClr val="tx1"/>
                </a:solidFill>
              </a:rPr>
              <a:t>Note:</a:t>
            </a:r>
            <a:r>
              <a:rPr lang="en-US" sz="3600" dirty="0">
                <a:solidFill>
                  <a:schemeClr val="tx1"/>
                </a:solidFill>
              </a:rPr>
              <a:t> While these body fluids are sterile at first, they frequently become infected once they leak out of their organ, leading to infectious peritonitis within 24 to 48 hours.</a:t>
            </a:r>
          </a:p>
          <a:p>
            <a:pPr algn="just" rtl="0">
              <a:lnSpc>
                <a:spcPct val="125000"/>
              </a:lnSpc>
              <a:buFontTx/>
              <a:buNone/>
            </a:pPr>
            <a:r>
              <a:rPr lang="en-US" sz="3600" dirty="0" smtClean="0">
                <a:solidFill>
                  <a:schemeClr val="tx1"/>
                </a:solidFill>
              </a:rPr>
              <a:t>Sterile </a:t>
            </a:r>
            <a:r>
              <a:rPr lang="en-US" sz="3600" dirty="0">
                <a:solidFill>
                  <a:schemeClr val="tx1"/>
                </a:solidFill>
              </a:rPr>
              <a:t>abdominal surgery under normal circumstances, causes localized or minimal generalized peritonitis through a foreign body reaction and/or fibrotic adhesions.</a:t>
            </a:r>
            <a:endParaRPr lang="en-US" sz="3600" u="sng" dirty="0">
              <a:solidFill>
                <a:schemeClr val="tx1"/>
              </a:solidFill>
            </a:endParaRPr>
          </a:p>
          <a:p>
            <a:pPr algn="just" rtl="0">
              <a:lnSpc>
                <a:spcPct val="125000"/>
              </a:lnSpc>
            </a:pPr>
            <a:endParaRPr lang="en-US" sz="3600" b="1" dirty="0">
              <a:solidFill>
                <a:schemeClr val="tx1"/>
              </a:solidFill>
            </a:endParaRPr>
          </a:p>
          <a:p>
            <a:endParaRPr lang="en-US" sz="3600" dirty="0">
              <a:solidFill>
                <a:schemeClr val="tx1"/>
              </a:solidFill>
            </a:endParaRPr>
          </a:p>
        </p:txBody>
      </p:sp>
    </p:spTree>
    <p:extLst>
      <p:ext uri="{BB962C8B-B14F-4D97-AF65-F5344CB8AC3E}">
        <p14:creationId xmlns:p14="http://schemas.microsoft.com/office/powerpoint/2010/main" val="113800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441538" y="838200"/>
            <a:ext cx="11518233" cy="5745162"/>
          </a:xfrm>
        </p:spPr>
        <p:txBody>
          <a:bodyPr>
            <a:noAutofit/>
          </a:bodyPr>
          <a:lstStyle/>
          <a:p>
            <a:pPr algn="just">
              <a:lnSpc>
                <a:spcPct val="125000"/>
              </a:lnSpc>
            </a:pPr>
            <a:r>
              <a:rPr lang="en-US" sz="3600" dirty="0" smtClean="0">
                <a:solidFill>
                  <a:schemeClr val="tx1"/>
                </a:solidFill>
              </a:rPr>
              <a:t>In </a:t>
            </a:r>
            <a:r>
              <a:rPr lang="en-US" sz="3600" dirty="0">
                <a:solidFill>
                  <a:schemeClr val="tx1"/>
                </a:solidFill>
              </a:rPr>
              <a:t>normal conditions, the peritoneum appears </a:t>
            </a:r>
            <a:r>
              <a:rPr lang="en-US" sz="3600" dirty="0" err="1">
                <a:solidFill>
                  <a:schemeClr val="tx1"/>
                </a:solidFill>
              </a:rPr>
              <a:t>greyish</a:t>
            </a:r>
            <a:r>
              <a:rPr lang="en-US" sz="3600" dirty="0">
                <a:solidFill>
                  <a:schemeClr val="tx1"/>
                </a:solidFill>
              </a:rPr>
              <a:t> and glistening. It becomes dull 2–4 hours after the onset of peritonitis, initially with  serous or slightly turbid fluid.</a:t>
            </a:r>
          </a:p>
          <a:p>
            <a:pPr algn="just" rtl="0">
              <a:lnSpc>
                <a:spcPct val="125000"/>
              </a:lnSpc>
            </a:pPr>
            <a:r>
              <a:rPr lang="en-US" sz="3600" dirty="0">
                <a:solidFill>
                  <a:schemeClr val="tx1"/>
                </a:solidFill>
              </a:rPr>
              <a:t>Peritonitis is caused by leakage of contents from abdominal organs into the abdominal cavity, usually as a result of inflammation, infection, ischemia, trauma, or tumor perforation.</a:t>
            </a:r>
          </a:p>
        </p:txBody>
      </p:sp>
      <p:sp>
        <p:nvSpPr>
          <p:cNvPr id="257028" name="Rectangle 4" descr="White marble"/>
          <p:cNvSpPr>
            <a:spLocks noChangeArrowheads="1"/>
          </p:cNvSpPr>
          <p:nvPr/>
        </p:nvSpPr>
        <p:spPr bwMode="auto">
          <a:xfrm>
            <a:off x="808752" y="177420"/>
            <a:ext cx="6151606" cy="660779"/>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b="1" dirty="0" err="1"/>
              <a:t>Pathophysiology</a:t>
            </a:r>
            <a:endParaRPr lang="en-US" sz="3600" b="1" dirty="0"/>
          </a:p>
        </p:txBody>
      </p:sp>
    </p:spTree>
    <p:extLst>
      <p:ext uri="{BB962C8B-B14F-4D97-AF65-F5344CB8AC3E}">
        <p14:creationId xmlns:p14="http://schemas.microsoft.com/office/powerpoint/2010/main" val="129796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600501" y="377370"/>
            <a:ext cx="11228642" cy="5627645"/>
          </a:xfrm>
        </p:spPr>
        <p:txBody>
          <a:bodyPr>
            <a:noAutofit/>
          </a:bodyPr>
          <a:lstStyle/>
          <a:p>
            <a:pPr algn="just" rtl="0">
              <a:lnSpc>
                <a:spcPct val="125000"/>
              </a:lnSpc>
            </a:pPr>
            <a:r>
              <a:rPr lang="en-US" sz="3200" dirty="0">
                <a:solidFill>
                  <a:schemeClr val="tx1"/>
                </a:solidFill>
              </a:rPr>
              <a:t>Bacterial proliferation occurs. </a:t>
            </a:r>
          </a:p>
          <a:p>
            <a:pPr algn="just" rtl="0">
              <a:lnSpc>
                <a:spcPct val="125000"/>
              </a:lnSpc>
            </a:pPr>
            <a:r>
              <a:rPr lang="en-US" sz="3200" dirty="0">
                <a:solidFill>
                  <a:schemeClr val="tx1"/>
                </a:solidFill>
              </a:rPr>
              <a:t>Edema of the tissues results and exudation of fluid develops in a short time. </a:t>
            </a:r>
            <a:r>
              <a:rPr lang="en-US" sz="3200" dirty="0" smtClean="0">
                <a:solidFill>
                  <a:schemeClr val="tx1"/>
                </a:solidFill>
              </a:rPr>
              <a:t>This fluid </a:t>
            </a:r>
            <a:r>
              <a:rPr lang="en-US" sz="3200" dirty="0">
                <a:solidFill>
                  <a:schemeClr val="tx1"/>
                </a:solidFill>
              </a:rPr>
              <a:t>in the peritoneal cavity becomes turbid with increasing amounts of protein, white blood cells, cellular debris, and blood. </a:t>
            </a:r>
            <a:r>
              <a:rPr lang="en-US" sz="3200" dirty="0" smtClean="0"/>
              <a:t>Immediate </a:t>
            </a:r>
            <a:r>
              <a:rPr lang="en-US" sz="3200" dirty="0" err="1" smtClean="0">
                <a:solidFill>
                  <a:schemeClr val="tx1"/>
                </a:solidFill>
              </a:rPr>
              <a:t>hypermotility</a:t>
            </a:r>
            <a:r>
              <a:rPr lang="en-US" sz="3200" dirty="0" smtClean="0">
                <a:solidFill>
                  <a:schemeClr val="tx1"/>
                </a:solidFill>
              </a:rPr>
              <a:t> of intestines develops </a:t>
            </a:r>
            <a:r>
              <a:rPr lang="en-US" sz="3200" dirty="0">
                <a:solidFill>
                  <a:schemeClr val="tx1"/>
                </a:solidFill>
              </a:rPr>
              <a:t>followed by paralytic </a:t>
            </a:r>
            <a:r>
              <a:rPr lang="en-US" sz="3200" dirty="0" err="1" smtClean="0">
                <a:solidFill>
                  <a:schemeClr val="tx1"/>
                </a:solidFill>
              </a:rPr>
              <a:t>ileus</a:t>
            </a:r>
            <a:r>
              <a:rPr lang="en-US" sz="3200" dirty="0" smtClean="0">
                <a:solidFill>
                  <a:schemeClr val="tx1"/>
                </a:solidFill>
              </a:rPr>
              <a:t> </a:t>
            </a:r>
            <a:r>
              <a:rPr lang="en-US" sz="3200" dirty="0">
                <a:solidFill>
                  <a:schemeClr val="tx1"/>
                </a:solidFill>
              </a:rPr>
              <a:t>with an accumulation of air and fluid in the </a:t>
            </a:r>
            <a:r>
              <a:rPr lang="en-US" sz="3200" dirty="0" smtClean="0">
                <a:solidFill>
                  <a:schemeClr val="tx1"/>
                </a:solidFill>
              </a:rPr>
              <a:t>bowel. Later </a:t>
            </a:r>
            <a:r>
              <a:rPr lang="en-US" sz="3200" dirty="0">
                <a:solidFill>
                  <a:schemeClr val="tx1"/>
                </a:solidFill>
              </a:rPr>
              <a:t>on, the </a:t>
            </a:r>
            <a:r>
              <a:rPr lang="en-US" sz="3200" dirty="0" err="1">
                <a:solidFill>
                  <a:schemeClr val="tx1"/>
                </a:solidFill>
              </a:rPr>
              <a:t>exudate</a:t>
            </a:r>
            <a:r>
              <a:rPr lang="en-US" sz="3200" dirty="0">
                <a:solidFill>
                  <a:schemeClr val="tx1"/>
                </a:solidFill>
              </a:rPr>
              <a:t> becomes creamy and </a:t>
            </a:r>
            <a:r>
              <a:rPr lang="en-US" sz="3200" dirty="0" err="1">
                <a:solidFill>
                  <a:schemeClr val="tx1"/>
                </a:solidFill>
              </a:rPr>
              <a:t>suppurative</a:t>
            </a:r>
            <a:r>
              <a:rPr lang="en-US" sz="3200" dirty="0">
                <a:solidFill>
                  <a:schemeClr val="tx1"/>
                </a:solidFill>
              </a:rPr>
              <a:t>. It may </a:t>
            </a:r>
            <a:r>
              <a:rPr lang="en-US" sz="3200" dirty="0" smtClean="0">
                <a:solidFill>
                  <a:schemeClr val="tx1"/>
                </a:solidFill>
              </a:rPr>
              <a:t> </a:t>
            </a:r>
            <a:r>
              <a:rPr lang="en-US" sz="3200" dirty="0">
                <a:solidFill>
                  <a:schemeClr val="tx1"/>
                </a:solidFill>
              </a:rPr>
              <a:t>spread to the whole peritoneum</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4126460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890339" y="1179095"/>
            <a:ext cx="10996862" cy="5755106"/>
          </a:xfrm>
        </p:spPr>
        <p:txBody>
          <a:bodyPr>
            <a:normAutofit/>
          </a:bodyPr>
          <a:lstStyle/>
          <a:p>
            <a:pPr algn="justLow" rtl="0">
              <a:lnSpc>
                <a:spcPct val="125000"/>
              </a:lnSpc>
              <a:buFontTx/>
              <a:buNone/>
            </a:pPr>
            <a:r>
              <a:rPr lang="en-US" sz="3200" b="1" dirty="0">
                <a:solidFill>
                  <a:schemeClr val="tx1"/>
                </a:solidFill>
              </a:rPr>
              <a:t>A-Assessment through</a:t>
            </a:r>
            <a:r>
              <a:rPr lang="en-US" sz="3200" b="1" dirty="0" smtClean="0">
                <a:solidFill>
                  <a:schemeClr val="tx1"/>
                </a:solidFill>
              </a:rPr>
              <a:t>:</a:t>
            </a:r>
            <a:endParaRPr lang="en-US" sz="3200" b="1" i="1" dirty="0">
              <a:solidFill>
                <a:schemeClr val="tx1"/>
              </a:solidFill>
            </a:endParaRPr>
          </a:p>
          <a:p>
            <a:pPr algn="just" rtl="0">
              <a:lnSpc>
                <a:spcPct val="125000"/>
              </a:lnSpc>
              <a:buFontTx/>
              <a:buNone/>
            </a:pPr>
            <a:r>
              <a:rPr lang="en-US" sz="3200" b="1" i="1" dirty="0"/>
              <a:t>Signs and symptoms of peritonitis:</a:t>
            </a:r>
            <a:endParaRPr lang="en-US" sz="3200" b="1" dirty="0"/>
          </a:p>
          <a:p>
            <a:pPr algn="just" rtl="0">
              <a:lnSpc>
                <a:spcPct val="125000"/>
              </a:lnSpc>
            </a:pPr>
            <a:r>
              <a:rPr lang="en-US" sz="3200" dirty="0" smtClean="0">
                <a:solidFill>
                  <a:schemeClr val="tx1"/>
                </a:solidFill>
              </a:rPr>
              <a:t>Abdominal </a:t>
            </a:r>
            <a:r>
              <a:rPr lang="en-US" sz="3200" dirty="0">
                <a:solidFill>
                  <a:schemeClr val="tx1"/>
                </a:solidFill>
              </a:rPr>
              <a:t>pain and tenderness. At first, a diffuse type of pain is felt. The pain tends to become constant, localized, and more intense near the site of the inflammation.</a:t>
            </a:r>
          </a:p>
        </p:txBody>
      </p:sp>
      <p:sp>
        <p:nvSpPr>
          <p:cNvPr id="258053" name="Oval 5" descr="Recycled paper"/>
          <p:cNvSpPr>
            <a:spLocks noChangeArrowheads="1"/>
          </p:cNvSpPr>
          <p:nvPr/>
        </p:nvSpPr>
        <p:spPr bwMode="auto">
          <a:xfrm>
            <a:off x="1906139" y="188495"/>
            <a:ext cx="5715001" cy="990600"/>
          </a:xfrm>
          <a:prstGeom prst="ellipse">
            <a:avLst/>
          </a:prstGeom>
          <a:solidFill>
            <a:schemeClr val="bg1"/>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4000" dirty="0"/>
              <a:t>Nursing </a:t>
            </a:r>
            <a:r>
              <a:rPr lang="en-US" sz="4000" dirty="0" smtClean="0"/>
              <a:t>process:</a:t>
            </a:r>
            <a:endParaRPr lang="en-US" sz="4000" dirty="0"/>
          </a:p>
        </p:txBody>
      </p:sp>
    </p:spTree>
    <p:extLst>
      <p:ext uri="{BB962C8B-B14F-4D97-AF65-F5344CB8AC3E}">
        <p14:creationId xmlns:p14="http://schemas.microsoft.com/office/powerpoint/2010/main" val="2313071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a:bodyPr>
          <a:lstStyle/>
          <a:p>
            <a:r>
              <a:rPr lang="en-US" sz="4000" dirty="0" smtClean="0"/>
              <a:t>Medical and family history</a:t>
            </a:r>
          </a:p>
          <a:p>
            <a:r>
              <a:rPr lang="en-US" sz="4000" dirty="0" smtClean="0"/>
              <a:t>Physical exam: distended abdomen,  increased bowel sounds, tenderness</a:t>
            </a:r>
          </a:p>
          <a:p>
            <a:r>
              <a:rPr lang="en-US" sz="4000" dirty="0" smtClean="0"/>
              <a:t>Lab tests: </a:t>
            </a:r>
            <a:r>
              <a:rPr lang="en-US" sz="4000" dirty="0" err="1" smtClean="0"/>
              <a:t>Hb</a:t>
            </a:r>
            <a:r>
              <a:rPr lang="en-US" sz="4000" dirty="0" smtClean="0"/>
              <a:t> (low), occult blood, cell count</a:t>
            </a:r>
          </a:p>
          <a:p>
            <a:r>
              <a:rPr lang="en-US" sz="4000" dirty="0" smtClean="0"/>
              <a:t>Endoscopies of the large intestine</a:t>
            </a:r>
          </a:p>
          <a:p>
            <a:endParaRPr lang="en-US" sz="4000" dirty="0"/>
          </a:p>
        </p:txBody>
      </p:sp>
    </p:spTree>
    <p:extLst>
      <p:ext uri="{BB962C8B-B14F-4D97-AF65-F5344CB8AC3E}">
        <p14:creationId xmlns:p14="http://schemas.microsoft.com/office/powerpoint/2010/main" val="38883647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5" name="Rectangle 3"/>
          <p:cNvSpPr>
            <a:spLocks noGrp="1" noChangeArrowheads="1"/>
          </p:cNvSpPr>
          <p:nvPr>
            <p:ph idx="1"/>
          </p:nvPr>
        </p:nvSpPr>
        <p:spPr>
          <a:xfrm>
            <a:off x="682389" y="533400"/>
            <a:ext cx="10482918" cy="5867400"/>
          </a:xfrm>
        </p:spPr>
        <p:txBody>
          <a:bodyPr/>
          <a:lstStyle/>
          <a:p>
            <a:pPr algn="just" rtl="0">
              <a:lnSpc>
                <a:spcPct val="125000"/>
              </a:lnSpc>
            </a:pPr>
            <a:r>
              <a:rPr lang="en-US" sz="3600" dirty="0">
                <a:solidFill>
                  <a:schemeClr val="tx1"/>
                </a:solidFill>
              </a:rPr>
              <a:t>Diffuse abdominal rigidity, Swelling and tenderness in the abdomen with pain ranging from dull aches to severe, sharp pain is often present, especially in generalized peritonitis</a:t>
            </a:r>
            <a:r>
              <a:rPr lang="en-US" sz="3600" dirty="0">
                <a:solidFill>
                  <a:schemeClr val="tx1"/>
                </a:solidFill>
                <a:hlinkClick r:id="rId2" tooltip="Fever"/>
              </a:rPr>
              <a:t> </a:t>
            </a:r>
            <a:endParaRPr lang="en-US" sz="3600" dirty="0">
              <a:solidFill>
                <a:schemeClr val="tx1"/>
              </a:solidFill>
            </a:endParaRPr>
          </a:p>
          <a:p>
            <a:pPr algn="just" rtl="0">
              <a:lnSpc>
                <a:spcPct val="125000"/>
              </a:lnSpc>
            </a:pPr>
            <a:r>
              <a:rPr lang="en-US" sz="3600" dirty="0">
                <a:solidFill>
                  <a:schemeClr val="tx1"/>
                </a:solidFill>
              </a:rPr>
              <a:t>Fever and chills, loss of appetite, thirst, nausea and vomiting.</a:t>
            </a:r>
          </a:p>
          <a:p>
            <a:pPr>
              <a:lnSpc>
                <a:spcPct val="90000"/>
              </a:lnSpc>
            </a:pPr>
            <a:endParaRPr lang="en-US" sz="2800" b="1" dirty="0">
              <a:solidFill>
                <a:schemeClr val="tx1"/>
              </a:solidFill>
            </a:endParaRPr>
          </a:p>
        </p:txBody>
      </p:sp>
    </p:spTree>
    <p:extLst>
      <p:ext uri="{BB962C8B-B14F-4D97-AF65-F5344CB8AC3E}">
        <p14:creationId xmlns:p14="http://schemas.microsoft.com/office/powerpoint/2010/main" val="414775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sz="half" idx="4294967295"/>
          </p:nvPr>
        </p:nvSpPr>
        <p:spPr>
          <a:xfrm>
            <a:off x="600501" y="384969"/>
            <a:ext cx="5186150" cy="6007100"/>
          </a:xfrm>
        </p:spPr>
        <p:txBody>
          <a:bodyPr>
            <a:noAutofit/>
          </a:bodyPr>
          <a:lstStyle/>
          <a:p>
            <a:pPr algn="just" rtl="0">
              <a:lnSpc>
                <a:spcPct val="125000"/>
              </a:lnSpc>
              <a:buClr>
                <a:srgbClr val="FF0000"/>
              </a:buClr>
            </a:pPr>
            <a:r>
              <a:rPr lang="en-US" sz="3600" dirty="0">
                <a:solidFill>
                  <a:schemeClr val="tx1"/>
                </a:solidFill>
              </a:rPr>
              <a:t>Reduced urine output</a:t>
            </a:r>
          </a:p>
          <a:p>
            <a:pPr algn="just" rtl="0">
              <a:lnSpc>
                <a:spcPct val="125000"/>
              </a:lnSpc>
              <a:buClr>
                <a:srgbClr val="FF0000"/>
              </a:buClr>
            </a:pPr>
            <a:r>
              <a:rPr lang="en-US" sz="3600" dirty="0">
                <a:solidFill>
                  <a:schemeClr val="tx1"/>
                </a:solidFill>
              </a:rPr>
              <a:t>Not being able to pass gas or stool</a:t>
            </a:r>
          </a:p>
          <a:p>
            <a:pPr algn="just" rtl="0">
              <a:lnSpc>
                <a:spcPct val="125000"/>
              </a:lnSpc>
              <a:buClr>
                <a:srgbClr val="FF0000"/>
              </a:buClr>
            </a:pPr>
            <a:r>
              <a:rPr lang="en-US" sz="3600" dirty="0">
                <a:solidFill>
                  <a:schemeClr val="tx1"/>
                </a:solidFill>
              </a:rPr>
              <a:t>Sinus tachycardia</a:t>
            </a:r>
          </a:p>
          <a:p>
            <a:pPr algn="just" rtl="0">
              <a:lnSpc>
                <a:spcPct val="125000"/>
              </a:lnSpc>
              <a:buClr>
                <a:srgbClr val="FF0000"/>
              </a:buClr>
            </a:pPr>
            <a:r>
              <a:rPr lang="en-US" sz="3600" dirty="0" smtClean="0"/>
              <a:t>Paralytic ileus </a:t>
            </a:r>
            <a:r>
              <a:rPr lang="en-US" sz="3600" dirty="0" smtClean="0">
                <a:solidFill>
                  <a:schemeClr val="tx1"/>
                </a:solidFill>
              </a:rPr>
              <a:t>with nausea, vomiting, distension.</a:t>
            </a:r>
            <a:endParaRPr lang="en-US" sz="3600" dirty="0">
              <a:solidFill>
                <a:schemeClr val="tx1"/>
              </a:solidFill>
            </a:endParaRPr>
          </a:p>
        </p:txBody>
      </p:sp>
      <p:sp>
        <p:nvSpPr>
          <p:cNvPr id="4" name="Content Placeholder 3"/>
          <p:cNvSpPr>
            <a:spLocks noGrp="1"/>
          </p:cNvSpPr>
          <p:nvPr>
            <p:ph sz="half" idx="4294967295"/>
          </p:nvPr>
        </p:nvSpPr>
        <p:spPr>
          <a:xfrm>
            <a:off x="6303964" y="481013"/>
            <a:ext cx="5501350" cy="5815012"/>
          </a:xfrm>
        </p:spPr>
        <p:txBody>
          <a:bodyPr>
            <a:normAutofit/>
          </a:bodyPr>
          <a:lstStyle/>
          <a:p>
            <a:pPr algn="just">
              <a:lnSpc>
                <a:spcPct val="125000"/>
              </a:lnSpc>
              <a:buClr>
                <a:srgbClr val="FF0000"/>
              </a:buClr>
            </a:pPr>
            <a:r>
              <a:rPr lang="en-US" sz="3600" dirty="0" smtClean="0"/>
              <a:t>Auscultation reveals absent of bowel sound due to paralytic </a:t>
            </a:r>
            <a:r>
              <a:rPr lang="en-US" sz="3600" dirty="0" err="1" smtClean="0"/>
              <a:t>ileus</a:t>
            </a:r>
            <a:endParaRPr lang="en-US" sz="3600" dirty="0" smtClean="0"/>
          </a:p>
          <a:p>
            <a:pPr algn="just">
              <a:lnSpc>
                <a:spcPct val="125000"/>
              </a:lnSpc>
              <a:buClr>
                <a:srgbClr val="FF0000"/>
              </a:buClr>
            </a:pPr>
            <a:r>
              <a:rPr lang="en-US" sz="3600" dirty="0" smtClean="0"/>
              <a:t>In neglected cases the patient will present by sunken eyes</a:t>
            </a:r>
            <a:endParaRPr lang="en-US" sz="3600" i="1" dirty="0" smtClean="0"/>
          </a:p>
          <a:p>
            <a:endParaRPr lang="en-US" sz="3600" dirty="0"/>
          </a:p>
        </p:txBody>
      </p:sp>
    </p:spTree>
    <p:extLst>
      <p:ext uri="{BB962C8B-B14F-4D97-AF65-F5344CB8AC3E}">
        <p14:creationId xmlns:p14="http://schemas.microsoft.com/office/powerpoint/2010/main" val="7494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709683" y="457200"/>
            <a:ext cx="10624065" cy="5715000"/>
          </a:xfrm>
        </p:spPr>
        <p:txBody>
          <a:bodyPr>
            <a:noAutofit/>
          </a:bodyPr>
          <a:lstStyle/>
          <a:p>
            <a:pPr algn="just" rtl="0">
              <a:lnSpc>
                <a:spcPct val="125000"/>
              </a:lnSpc>
              <a:buNone/>
            </a:pPr>
            <a:r>
              <a:rPr lang="en-US" sz="3600" b="1" i="1" dirty="0"/>
              <a:t>Diagnostic parameters:</a:t>
            </a:r>
            <a:endParaRPr lang="en-US" sz="3600" b="1" dirty="0"/>
          </a:p>
          <a:p>
            <a:pPr algn="just" rtl="0">
              <a:lnSpc>
                <a:spcPct val="125000"/>
              </a:lnSpc>
            </a:pPr>
            <a:r>
              <a:rPr lang="en-US" sz="3200" dirty="0">
                <a:solidFill>
                  <a:schemeClr val="tx1"/>
                </a:solidFill>
              </a:rPr>
              <a:t>A diagnosis of peritonitis is based on the clinical manifestations. </a:t>
            </a:r>
          </a:p>
          <a:p>
            <a:pPr algn="just" rtl="0">
              <a:lnSpc>
                <a:spcPct val="125000"/>
              </a:lnSpc>
            </a:pPr>
            <a:r>
              <a:rPr lang="en-US" sz="3200" dirty="0">
                <a:solidFill>
                  <a:schemeClr val="tx1"/>
                </a:solidFill>
              </a:rPr>
              <a:t>Blood picture for </a:t>
            </a:r>
            <a:r>
              <a:rPr lang="en-US" sz="3200" dirty="0" err="1">
                <a:solidFill>
                  <a:schemeClr val="tx1"/>
                </a:solidFill>
              </a:rPr>
              <a:t>leukocytosis</a:t>
            </a:r>
            <a:r>
              <a:rPr lang="en-US" sz="3200" dirty="0">
                <a:solidFill>
                  <a:schemeClr val="tx1"/>
                </a:solidFill>
              </a:rPr>
              <a:t>.</a:t>
            </a:r>
          </a:p>
          <a:p>
            <a:pPr algn="just" rtl="0">
              <a:lnSpc>
                <a:spcPct val="125000"/>
              </a:lnSpc>
            </a:pPr>
            <a:r>
              <a:rPr lang="en-US" sz="3200" dirty="0" err="1">
                <a:solidFill>
                  <a:schemeClr val="tx1"/>
                </a:solidFill>
              </a:rPr>
              <a:t>hypokalemia</a:t>
            </a:r>
            <a:r>
              <a:rPr lang="en-US" sz="3200" dirty="0">
                <a:solidFill>
                  <a:schemeClr val="tx1"/>
                </a:solidFill>
              </a:rPr>
              <a:t>, </a:t>
            </a:r>
            <a:r>
              <a:rPr lang="en-US" sz="3200" dirty="0" err="1">
                <a:solidFill>
                  <a:schemeClr val="tx1"/>
                </a:solidFill>
              </a:rPr>
              <a:t>hypernatremia</a:t>
            </a:r>
            <a:r>
              <a:rPr lang="en-US" sz="3200" dirty="0">
                <a:solidFill>
                  <a:schemeClr val="tx1"/>
                </a:solidFill>
              </a:rPr>
              <a:t>, and acidosis may be present, but they are not specific findings.</a:t>
            </a:r>
          </a:p>
          <a:p>
            <a:pPr algn="just" rtl="0">
              <a:lnSpc>
                <a:spcPct val="125000"/>
              </a:lnSpc>
            </a:pPr>
            <a:r>
              <a:rPr lang="en-US" sz="3200" dirty="0">
                <a:solidFill>
                  <a:schemeClr val="tx1"/>
                </a:solidFill>
              </a:rPr>
              <a:t> Abdominal X-rays may reveal dilated, edematous intestines,</a:t>
            </a:r>
            <a:endParaRPr lang="en-US" sz="3200" dirty="0">
              <a:solidFill>
                <a:schemeClr val="tx1"/>
              </a:solidFill>
              <a:hlinkClick r:id="rId2" tooltip="Computed tomography"/>
            </a:endParaRPr>
          </a:p>
        </p:txBody>
      </p:sp>
    </p:spTree>
    <p:extLst>
      <p:ext uri="{BB962C8B-B14F-4D97-AF65-F5344CB8AC3E}">
        <p14:creationId xmlns:p14="http://schemas.microsoft.com/office/powerpoint/2010/main" val="7046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9" name="Rectangle 3"/>
          <p:cNvSpPr>
            <a:spLocks noGrp="1" noChangeArrowheads="1"/>
          </p:cNvSpPr>
          <p:nvPr>
            <p:ph idx="1"/>
          </p:nvPr>
        </p:nvSpPr>
        <p:spPr>
          <a:xfrm>
            <a:off x="745958" y="226239"/>
            <a:ext cx="10868288" cy="5672410"/>
          </a:xfrm>
        </p:spPr>
        <p:txBody>
          <a:bodyPr>
            <a:noAutofit/>
          </a:bodyPr>
          <a:lstStyle/>
          <a:p>
            <a:pPr algn="just" rtl="0">
              <a:lnSpc>
                <a:spcPct val="125000"/>
              </a:lnSpc>
            </a:pPr>
            <a:r>
              <a:rPr lang="en-US" sz="3200" dirty="0">
                <a:solidFill>
                  <a:schemeClr val="tx1"/>
                </a:solidFill>
              </a:rPr>
              <a:t>Computed </a:t>
            </a:r>
            <a:r>
              <a:rPr lang="en-US" sz="3200" dirty="0" smtClean="0">
                <a:solidFill>
                  <a:schemeClr val="tx1"/>
                </a:solidFill>
              </a:rPr>
              <a:t>tomography may </a:t>
            </a:r>
            <a:r>
              <a:rPr lang="en-US" sz="3200" dirty="0">
                <a:solidFill>
                  <a:schemeClr val="tx1"/>
                </a:solidFill>
              </a:rPr>
              <a:t>be useful in differentiating causes of abdominal pain. </a:t>
            </a:r>
          </a:p>
          <a:p>
            <a:pPr algn="just" rtl="0">
              <a:lnSpc>
                <a:spcPct val="125000"/>
              </a:lnSpc>
            </a:pPr>
            <a:r>
              <a:rPr lang="en-US" sz="3200" dirty="0" err="1" smtClean="0">
                <a:solidFill>
                  <a:schemeClr val="tx1"/>
                </a:solidFill>
              </a:rPr>
              <a:t>Paracentesis</a:t>
            </a:r>
            <a:r>
              <a:rPr lang="en-US" sz="3200" dirty="0">
                <a:solidFill>
                  <a:schemeClr val="tx1"/>
                </a:solidFill>
              </a:rPr>
              <a:t>. </a:t>
            </a:r>
          </a:p>
          <a:p>
            <a:pPr algn="just" rtl="0">
              <a:lnSpc>
                <a:spcPct val="125000"/>
              </a:lnSpc>
            </a:pPr>
            <a:r>
              <a:rPr lang="en-US" sz="3200" dirty="0">
                <a:solidFill>
                  <a:schemeClr val="tx1"/>
                </a:solidFill>
              </a:rPr>
              <a:t>Culture of the peritoneal </a:t>
            </a:r>
            <a:r>
              <a:rPr lang="en-US" sz="3200" dirty="0" smtClean="0">
                <a:solidFill>
                  <a:schemeClr val="tx1"/>
                </a:solidFill>
              </a:rPr>
              <a:t>fluid</a:t>
            </a:r>
          </a:p>
          <a:p>
            <a:pPr algn="just">
              <a:lnSpc>
                <a:spcPct val="125000"/>
              </a:lnSpc>
              <a:buNone/>
            </a:pPr>
            <a:r>
              <a:rPr lang="en-US" sz="3200" b="1" dirty="0" smtClean="0"/>
              <a:t>B-Nursing diagnosis:</a:t>
            </a:r>
          </a:p>
          <a:p>
            <a:pPr algn="just">
              <a:lnSpc>
                <a:spcPct val="125000"/>
              </a:lnSpc>
            </a:pPr>
            <a:r>
              <a:rPr lang="en-US" sz="3200" dirty="0" smtClean="0"/>
              <a:t>Abdominal pain.      </a:t>
            </a:r>
          </a:p>
          <a:p>
            <a:pPr algn="just">
              <a:lnSpc>
                <a:spcPct val="125000"/>
              </a:lnSpc>
            </a:pPr>
            <a:r>
              <a:rPr lang="en-US" sz="3200" dirty="0" smtClean="0"/>
              <a:t>Fluid volume deficit.</a:t>
            </a:r>
          </a:p>
          <a:p>
            <a:pPr algn="just">
              <a:lnSpc>
                <a:spcPct val="125000"/>
              </a:lnSpc>
            </a:pPr>
            <a:r>
              <a:rPr lang="en-US" sz="3200" dirty="0" smtClean="0"/>
              <a:t>Alteration in tissue perfusion</a:t>
            </a:r>
          </a:p>
          <a:p>
            <a:pPr algn="just" rtl="0">
              <a:lnSpc>
                <a:spcPct val="125000"/>
              </a:lnSpc>
            </a:pPr>
            <a:endParaRPr lang="en-US" sz="3600" b="1" dirty="0">
              <a:solidFill>
                <a:schemeClr val="tx1"/>
              </a:solidFill>
            </a:endParaRP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54291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idx="1"/>
          </p:nvPr>
        </p:nvSpPr>
        <p:spPr>
          <a:xfrm>
            <a:off x="914400" y="745959"/>
            <a:ext cx="10563726" cy="4816642"/>
          </a:xfrm>
        </p:spPr>
        <p:txBody>
          <a:bodyPr>
            <a:noAutofit/>
          </a:bodyPr>
          <a:lstStyle/>
          <a:p>
            <a:pPr algn="just" rtl="0">
              <a:lnSpc>
                <a:spcPct val="125000"/>
              </a:lnSpc>
              <a:buFontTx/>
              <a:buNone/>
            </a:pPr>
            <a:r>
              <a:rPr lang="en-US" sz="3600" b="1" dirty="0"/>
              <a:t>C- Nursing intervention:</a:t>
            </a:r>
          </a:p>
          <a:p>
            <a:pPr algn="just">
              <a:lnSpc>
                <a:spcPct val="125000"/>
              </a:lnSpc>
            </a:pPr>
            <a:r>
              <a:rPr lang="en-US" sz="3600" dirty="0" smtClean="0">
                <a:solidFill>
                  <a:schemeClr val="tx1"/>
                </a:solidFill>
              </a:rPr>
              <a:t>Monitor </a:t>
            </a:r>
            <a:r>
              <a:rPr lang="en-US" sz="3600" dirty="0">
                <a:solidFill>
                  <a:schemeClr val="tx1"/>
                </a:solidFill>
              </a:rPr>
              <a:t>and document the severity, consistency, location and other characteristics of pain.</a:t>
            </a:r>
          </a:p>
          <a:p>
            <a:pPr algn="just">
              <a:lnSpc>
                <a:spcPct val="125000"/>
              </a:lnSpc>
            </a:pPr>
            <a:r>
              <a:rPr lang="en-US" sz="3600" dirty="0" smtClean="0">
                <a:solidFill>
                  <a:schemeClr val="tx1"/>
                </a:solidFill>
              </a:rPr>
              <a:t>The </a:t>
            </a:r>
            <a:r>
              <a:rPr lang="en-US" sz="3600" dirty="0">
                <a:solidFill>
                  <a:schemeClr val="tx1"/>
                </a:solidFill>
              </a:rPr>
              <a:t>patient is placed on the side with knees flexed; this position decreases tension on the abdominal organs and maximize comfort</a:t>
            </a:r>
            <a:r>
              <a:rPr lang="en-US" sz="3600" dirty="0" smtClean="0">
                <a:solidFill>
                  <a:schemeClr val="tx1"/>
                </a:solidFill>
              </a:rPr>
              <a:t>.</a:t>
            </a:r>
          </a:p>
          <a:p>
            <a:pPr algn="just">
              <a:lnSpc>
                <a:spcPct val="125000"/>
              </a:lnSpc>
            </a:pPr>
            <a:endParaRPr lang="en-US" sz="3600" b="1" dirty="0" smtClean="0">
              <a:solidFill>
                <a:schemeClr val="tx1"/>
              </a:solidFill>
            </a:endParaRPr>
          </a:p>
          <a:p>
            <a:pPr>
              <a:lnSpc>
                <a:spcPct val="80000"/>
              </a:lnSpc>
            </a:pPr>
            <a:endParaRPr lang="en-US" sz="3600" dirty="0">
              <a:solidFill>
                <a:schemeClr val="tx1"/>
              </a:solidFill>
            </a:endParaRPr>
          </a:p>
        </p:txBody>
      </p:sp>
    </p:spTree>
    <p:extLst>
      <p:ext uri="{BB962C8B-B14F-4D97-AF65-F5344CB8AC3E}">
        <p14:creationId xmlns:p14="http://schemas.microsoft.com/office/powerpoint/2010/main" val="2171054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3" name="Rectangle 3"/>
          <p:cNvSpPr>
            <a:spLocks noGrp="1" noChangeArrowheads="1"/>
          </p:cNvSpPr>
          <p:nvPr>
            <p:ph idx="1"/>
          </p:nvPr>
        </p:nvSpPr>
        <p:spPr>
          <a:xfrm>
            <a:off x="660840" y="434455"/>
            <a:ext cx="10419348" cy="5334000"/>
          </a:xfrm>
        </p:spPr>
        <p:txBody>
          <a:bodyPr>
            <a:noAutofit/>
          </a:bodyPr>
          <a:lstStyle/>
          <a:p>
            <a:pPr algn="just">
              <a:lnSpc>
                <a:spcPct val="125000"/>
              </a:lnSpc>
            </a:pPr>
            <a:r>
              <a:rPr lang="en-US" sz="3600" dirty="0" smtClean="0">
                <a:solidFill>
                  <a:schemeClr val="tx1"/>
                </a:solidFill>
              </a:rPr>
              <a:t>Accurate </a:t>
            </a:r>
            <a:r>
              <a:rPr lang="en-US" sz="3600" dirty="0">
                <a:solidFill>
                  <a:schemeClr val="tx1"/>
                </a:solidFill>
              </a:rPr>
              <a:t>recording of all intake and output and central venous pressure assists in calculating fluid replacement. </a:t>
            </a:r>
          </a:p>
          <a:p>
            <a:pPr algn="just">
              <a:lnSpc>
                <a:spcPct val="125000"/>
              </a:lnSpc>
            </a:pPr>
            <a:r>
              <a:rPr lang="en-US" sz="3600" dirty="0" smtClean="0">
                <a:solidFill>
                  <a:schemeClr val="tx1"/>
                </a:solidFill>
              </a:rPr>
              <a:t>Monitor </a:t>
            </a:r>
            <a:r>
              <a:rPr lang="en-US" sz="3600" dirty="0">
                <a:solidFill>
                  <a:schemeClr val="tx1"/>
                </a:solidFill>
              </a:rPr>
              <a:t>the quantity and quality of output from </a:t>
            </a:r>
            <a:r>
              <a:rPr lang="en-US" sz="3600" dirty="0" err="1">
                <a:solidFill>
                  <a:schemeClr val="tx1"/>
                </a:solidFill>
              </a:rPr>
              <a:t>nasogastric</a:t>
            </a:r>
            <a:r>
              <a:rPr lang="en-US" sz="3600" dirty="0">
                <a:solidFill>
                  <a:schemeClr val="tx1"/>
                </a:solidFill>
              </a:rPr>
              <a:t> tube</a:t>
            </a:r>
          </a:p>
          <a:p>
            <a:pPr algn="just">
              <a:lnSpc>
                <a:spcPct val="125000"/>
              </a:lnSpc>
            </a:pPr>
            <a:r>
              <a:rPr lang="en-US" sz="3600" dirty="0" smtClean="0">
                <a:solidFill>
                  <a:schemeClr val="tx1"/>
                </a:solidFill>
              </a:rPr>
              <a:t>Maintain </a:t>
            </a:r>
            <a:r>
              <a:rPr lang="en-US" sz="3600" dirty="0">
                <a:solidFill>
                  <a:schemeClr val="tx1"/>
                </a:solidFill>
              </a:rPr>
              <a:t>intravenous therapy.</a:t>
            </a:r>
          </a:p>
          <a:p>
            <a:pPr algn="just">
              <a:lnSpc>
                <a:spcPct val="125000"/>
              </a:lnSpc>
            </a:pPr>
            <a:r>
              <a:rPr lang="en-US" sz="3600" dirty="0" smtClean="0">
                <a:solidFill>
                  <a:schemeClr val="tx1"/>
                </a:solidFill>
              </a:rPr>
              <a:t>Monitor </a:t>
            </a:r>
            <a:r>
              <a:rPr lang="en-US" sz="3600" dirty="0">
                <a:solidFill>
                  <a:schemeClr val="tx1"/>
                </a:solidFill>
              </a:rPr>
              <a:t>the patient for signs and symptoms of shock.</a:t>
            </a:r>
          </a:p>
          <a:p>
            <a:pPr>
              <a:lnSpc>
                <a:spcPct val="80000"/>
              </a:lnSpc>
            </a:pPr>
            <a:endParaRPr lang="en-US" sz="3600" b="1" dirty="0">
              <a:solidFill>
                <a:schemeClr val="tx1"/>
              </a:solidFill>
            </a:endParaRPr>
          </a:p>
        </p:txBody>
      </p:sp>
    </p:spTree>
    <p:extLst>
      <p:ext uri="{BB962C8B-B14F-4D97-AF65-F5344CB8AC3E}">
        <p14:creationId xmlns:p14="http://schemas.microsoft.com/office/powerpoint/2010/main" val="80272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7" name="Rectangle 3"/>
          <p:cNvSpPr>
            <a:spLocks noGrp="1" noChangeArrowheads="1"/>
          </p:cNvSpPr>
          <p:nvPr>
            <p:ph idx="1"/>
          </p:nvPr>
        </p:nvSpPr>
        <p:spPr>
          <a:xfrm>
            <a:off x="625360" y="911859"/>
            <a:ext cx="11227395" cy="5522303"/>
          </a:xfrm>
        </p:spPr>
        <p:txBody>
          <a:bodyPr>
            <a:noAutofit/>
          </a:bodyPr>
          <a:lstStyle/>
          <a:p>
            <a:pPr algn="just">
              <a:lnSpc>
                <a:spcPct val="125000"/>
              </a:lnSpc>
            </a:pPr>
            <a:r>
              <a:rPr lang="en-US" sz="2800" dirty="0" smtClean="0">
                <a:solidFill>
                  <a:schemeClr val="tx1"/>
                </a:solidFill>
              </a:rPr>
              <a:t>Monitor </a:t>
            </a:r>
            <a:r>
              <a:rPr lang="en-US" sz="2800" dirty="0">
                <a:solidFill>
                  <a:schemeClr val="tx1"/>
                </a:solidFill>
              </a:rPr>
              <a:t>the patient's bowel sounds by assessing for flatus or bowel movement.</a:t>
            </a:r>
          </a:p>
          <a:p>
            <a:pPr algn="just">
              <a:lnSpc>
                <a:spcPct val="125000"/>
              </a:lnSpc>
            </a:pPr>
            <a:r>
              <a:rPr lang="en-US" sz="2800" dirty="0" smtClean="0">
                <a:solidFill>
                  <a:schemeClr val="tx1"/>
                </a:solidFill>
              </a:rPr>
              <a:t>Monitor </a:t>
            </a:r>
            <a:r>
              <a:rPr lang="en-US" sz="2800" dirty="0">
                <a:solidFill>
                  <a:schemeClr val="tx1"/>
                </a:solidFill>
              </a:rPr>
              <a:t>the patient's mental, cardiac, and pulmonary status.</a:t>
            </a:r>
          </a:p>
          <a:p>
            <a:pPr algn="just">
              <a:lnSpc>
                <a:spcPct val="125000"/>
              </a:lnSpc>
            </a:pPr>
            <a:r>
              <a:rPr lang="en-US" sz="2800" dirty="0" smtClean="0">
                <a:solidFill>
                  <a:schemeClr val="tx1"/>
                </a:solidFill>
              </a:rPr>
              <a:t>Monitor </a:t>
            </a:r>
            <a:r>
              <a:rPr lang="en-US" sz="2800" dirty="0">
                <a:solidFill>
                  <a:schemeClr val="tx1"/>
                </a:solidFill>
              </a:rPr>
              <a:t>Signs that indicate that peritonitis is subsiding include a decrease in temperature and pulse rate, softening of the abdomen, return of peristaltic sounds, passing of flatus, and bowel </a:t>
            </a:r>
            <a:r>
              <a:rPr lang="en-US" sz="2800" dirty="0" smtClean="0">
                <a:solidFill>
                  <a:schemeClr val="tx1"/>
                </a:solidFill>
              </a:rPr>
              <a:t>movements.</a:t>
            </a:r>
          </a:p>
          <a:p>
            <a:pPr algn="just">
              <a:lnSpc>
                <a:spcPct val="125000"/>
              </a:lnSpc>
            </a:pPr>
            <a:r>
              <a:rPr lang="en-US" sz="2800" dirty="0" smtClean="0"/>
              <a:t>Increase fluid and food intake gradually and reduces </a:t>
            </a:r>
            <a:r>
              <a:rPr lang="en-US" sz="2800" dirty="0" err="1" smtClean="0"/>
              <a:t>parenteral</a:t>
            </a:r>
            <a:r>
              <a:rPr lang="en-US" sz="2800" dirty="0" smtClean="0"/>
              <a:t> fluids as prescribed.</a:t>
            </a:r>
            <a:endParaRPr lang="en-US" sz="2800" u="sng" dirty="0" smtClean="0"/>
          </a:p>
          <a:p>
            <a:pPr algn="just" rtl="0">
              <a:lnSpc>
                <a:spcPct val="125000"/>
              </a:lnSpc>
            </a:pPr>
            <a:endParaRPr lang="en-US" sz="3200" b="1" u="sng" dirty="0">
              <a:solidFill>
                <a:schemeClr val="tx1"/>
              </a:solidFill>
            </a:endParaRPr>
          </a:p>
        </p:txBody>
      </p:sp>
    </p:spTree>
    <p:extLst>
      <p:ext uri="{BB962C8B-B14F-4D97-AF65-F5344CB8AC3E}">
        <p14:creationId xmlns:p14="http://schemas.microsoft.com/office/powerpoint/2010/main" val="1452113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1" name="Rectangle 3"/>
          <p:cNvSpPr>
            <a:spLocks noGrp="1" noChangeArrowheads="1"/>
          </p:cNvSpPr>
          <p:nvPr>
            <p:ph idx="1"/>
          </p:nvPr>
        </p:nvSpPr>
        <p:spPr>
          <a:xfrm>
            <a:off x="791570" y="1105469"/>
            <a:ext cx="11023441" cy="4763068"/>
          </a:xfrm>
        </p:spPr>
        <p:txBody>
          <a:bodyPr>
            <a:normAutofit lnSpcReduction="10000"/>
          </a:bodyPr>
          <a:lstStyle/>
          <a:p>
            <a:pPr algn="just" rtl="0">
              <a:lnSpc>
                <a:spcPct val="125000"/>
              </a:lnSpc>
              <a:buFontTx/>
              <a:buNone/>
            </a:pPr>
            <a:endParaRPr lang="en-US" sz="3600" dirty="0">
              <a:solidFill>
                <a:schemeClr val="tx1"/>
              </a:solidFill>
            </a:endParaRPr>
          </a:p>
          <a:p>
            <a:pPr algn="just">
              <a:lnSpc>
                <a:spcPct val="125000"/>
              </a:lnSpc>
            </a:pPr>
            <a:r>
              <a:rPr lang="en-US" sz="3200" dirty="0">
                <a:solidFill>
                  <a:schemeClr val="tx1"/>
                </a:solidFill>
              </a:rPr>
              <a:t>General supportive measures such as  intravenous rehydration and correction of electrolyte disturbances.</a:t>
            </a:r>
          </a:p>
          <a:p>
            <a:pPr algn="just">
              <a:lnSpc>
                <a:spcPct val="125000"/>
              </a:lnSpc>
            </a:pPr>
            <a:r>
              <a:rPr lang="en-US" sz="3200" dirty="0" smtClean="0">
                <a:solidFill>
                  <a:schemeClr val="tx1"/>
                </a:solidFill>
              </a:rPr>
              <a:t>Antibiotics </a:t>
            </a:r>
            <a:r>
              <a:rPr lang="en-US" sz="3200" dirty="0">
                <a:solidFill>
                  <a:schemeClr val="tx1"/>
                </a:solidFill>
              </a:rPr>
              <a:t>are usually administered intravenously, but they may also be infused directly into the peritoneum. </a:t>
            </a:r>
            <a:endParaRPr lang="en-US" sz="3200" dirty="0" smtClean="0">
              <a:solidFill>
                <a:schemeClr val="tx1"/>
              </a:solidFill>
            </a:endParaRPr>
          </a:p>
          <a:p>
            <a:pPr algn="just">
              <a:lnSpc>
                <a:spcPct val="125000"/>
              </a:lnSpc>
            </a:pPr>
            <a:r>
              <a:rPr lang="en-US" sz="3200" dirty="0" err="1" smtClean="0"/>
              <a:t>laparotomy</a:t>
            </a:r>
            <a:r>
              <a:rPr lang="en-US" sz="3200" dirty="0" smtClean="0"/>
              <a:t> is needed to perform a full exploration and </a:t>
            </a:r>
            <a:r>
              <a:rPr lang="en-US" sz="3200" dirty="0" err="1" smtClean="0"/>
              <a:t>lavage</a:t>
            </a:r>
            <a:r>
              <a:rPr lang="en-US" sz="3200" dirty="0" smtClean="0"/>
              <a:t> of the peritoneum.</a:t>
            </a:r>
            <a:endParaRPr lang="en-US" sz="3200" u="sng" dirty="0">
              <a:solidFill>
                <a:schemeClr val="tx1"/>
              </a:solidFill>
            </a:endParaRPr>
          </a:p>
        </p:txBody>
      </p:sp>
      <p:sp>
        <p:nvSpPr>
          <p:cNvPr id="263172" name="Rectangle 4" descr="Recycled paper"/>
          <p:cNvSpPr>
            <a:spLocks noChangeArrowheads="1"/>
          </p:cNvSpPr>
          <p:nvPr/>
        </p:nvSpPr>
        <p:spPr bwMode="auto">
          <a:xfrm>
            <a:off x="645888" y="460830"/>
            <a:ext cx="6019801" cy="7620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lnSpc>
                <a:spcPct val="125000"/>
              </a:lnSpc>
              <a:spcBef>
                <a:spcPct val="20000"/>
              </a:spcBef>
            </a:pPr>
            <a:r>
              <a:rPr lang="en-US" sz="3600" dirty="0">
                <a:solidFill>
                  <a:schemeClr val="accent1"/>
                </a:solidFill>
              </a:rPr>
              <a:t>  </a:t>
            </a:r>
            <a:r>
              <a:rPr lang="en-US" sz="3600" b="1" dirty="0"/>
              <a:t>Medical </a:t>
            </a:r>
            <a:r>
              <a:rPr lang="en-US" sz="3600" b="1" dirty="0" smtClean="0"/>
              <a:t>/Surgical Treatment </a:t>
            </a:r>
            <a:r>
              <a:rPr lang="en-US" sz="3600" b="1" dirty="0"/>
              <a:t>of peritonitis:</a:t>
            </a:r>
          </a:p>
          <a:p>
            <a:endParaRPr lang="en-US" sz="3600" dirty="0">
              <a:solidFill>
                <a:schemeClr val="accent1"/>
              </a:solidFill>
            </a:endParaRPr>
          </a:p>
        </p:txBody>
      </p:sp>
    </p:spTree>
    <p:extLst>
      <p:ext uri="{BB962C8B-B14F-4D97-AF65-F5344CB8AC3E}">
        <p14:creationId xmlns:p14="http://schemas.microsoft.com/office/powerpoint/2010/main" val="14404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5" name="Rectangle 3"/>
          <p:cNvSpPr>
            <a:spLocks noGrp="1" noChangeArrowheads="1"/>
          </p:cNvSpPr>
          <p:nvPr>
            <p:ph idx="1"/>
          </p:nvPr>
        </p:nvSpPr>
        <p:spPr>
          <a:xfrm>
            <a:off x="842213" y="-76200"/>
            <a:ext cx="10780293" cy="5867400"/>
          </a:xfrm>
        </p:spPr>
        <p:txBody>
          <a:bodyPr>
            <a:noAutofit/>
          </a:bodyPr>
          <a:lstStyle/>
          <a:p>
            <a:pPr algn="just" rtl="0">
              <a:lnSpc>
                <a:spcPct val="125000"/>
              </a:lnSpc>
              <a:buFontTx/>
              <a:buNone/>
            </a:pPr>
            <a:endParaRPr lang="en-US" sz="3200" b="1" i="1" u="sng" dirty="0">
              <a:solidFill>
                <a:schemeClr val="tx1"/>
              </a:solidFill>
            </a:endParaRPr>
          </a:p>
          <a:p>
            <a:pPr algn="just" rtl="0">
              <a:lnSpc>
                <a:spcPct val="125000"/>
              </a:lnSpc>
              <a:buFontTx/>
              <a:buNone/>
            </a:pPr>
            <a:r>
              <a:rPr lang="en-US" sz="3200" i="1" u="sng" dirty="0"/>
              <a:t>Preoperative preparation:</a:t>
            </a:r>
            <a:endParaRPr lang="en-US" sz="3200" dirty="0"/>
          </a:p>
          <a:p>
            <a:pPr algn="just" rtl="0">
              <a:lnSpc>
                <a:spcPct val="125000"/>
              </a:lnSpc>
            </a:pPr>
            <a:r>
              <a:rPr lang="en-US" sz="3200" dirty="0">
                <a:solidFill>
                  <a:schemeClr val="tx1"/>
                </a:solidFill>
              </a:rPr>
              <a:t>A </a:t>
            </a:r>
            <a:r>
              <a:rPr lang="en-US" sz="3200" dirty="0" err="1">
                <a:solidFill>
                  <a:schemeClr val="tx1"/>
                </a:solidFill>
              </a:rPr>
              <a:t>nasogastric</a:t>
            </a:r>
            <a:r>
              <a:rPr lang="en-US" sz="3200" dirty="0">
                <a:solidFill>
                  <a:schemeClr val="tx1"/>
                </a:solidFill>
              </a:rPr>
              <a:t> tube is inserted to deflate the stomach and bowels and to prevent vomiting during induction of anesthesia.</a:t>
            </a:r>
          </a:p>
          <a:p>
            <a:pPr algn="just" rtl="0">
              <a:lnSpc>
                <a:spcPct val="125000"/>
              </a:lnSpc>
            </a:pPr>
            <a:r>
              <a:rPr lang="en-US" sz="3200" dirty="0">
                <a:solidFill>
                  <a:schemeClr val="tx1"/>
                </a:solidFill>
              </a:rPr>
              <a:t>Intravenous fluids as saline or ringer solution are administered to correct the </a:t>
            </a:r>
            <a:r>
              <a:rPr lang="en-US" sz="3200" dirty="0" err="1">
                <a:solidFill>
                  <a:schemeClr val="tx1"/>
                </a:solidFill>
              </a:rPr>
              <a:t>hypovolemia</a:t>
            </a:r>
            <a:r>
              <a:rPr lang="en-US" sz="3200" dirty="0">
                <a:solidFill>
                  <a:schemeClr val="tx1"/>
                </a:solidFill>
              </a:rPr>
              <a:t>.</a:t>
            </a:r>
          </a:p>
          <a:p>
            <a:pPr algn="just" rtl="0">
              <a:lnSpc>
                <a:spcPct val="125000"/>
              </a:lnSpc>
            </a:pPr>
            <a:r>
              <a:rPr lang="en-US" sz="3200" dirty="0">
                <a:solidFill>
                  <a:schemeClr val="tx1"/>
                </a:solidFill>
              </a:rPr>
              <a:t>Antibiotics: a combination of </a:t>
            </a:r>
            <a:r>
              <a:rPr lang="en-US" sz="3200" dirty="0" err="1">
                <a:solidFill>
                  <a:schemeClr val="tx1"/>
                </a:solidFill>
              </a:rPr>
              <a:t>ampicillin</a:t>
            </a:r>
            <a:r>
              <a:rPr lang="en-US" sz="3200" dirty="0">
                <a:solidFill>
                  <a:schemeClr val="tx1"/>
                </a:solidFill>
              </a:rPr>
              <a:t>, an </a:t>
            </a:r>
            <a:r>
              <a:rPr lang="en-US" sz="3200" dirty="0" err="1">
                <a:solidFill>
                  <a:schemeClr val="tx1"/>
                </a:solidFill>
              </a:rPr>
              <a:t>aminoglycoside</a:t>
            </a:r>
            <a:r>
              <a:rPr lang="en-US" sz="3200" dirty="0">
                <a:solidFill>
                  <a:schemeClr val="tx1"/>
                </a:solidFill>
              </a:rPr>
              <a:t> and </a:t>
            </a:r>
            <a:r>
              <a:rPr lang="en-US" sz="3200" dirty="0" err="1">
                <a:solidFill>
                  <a:schemeClr val="tx1"/>
                </a:solidFill>
              </a:rPr>
              <a:t>metroniazol</a:t>
            </a:r>
            <a:r>
              <a:rPr lang="en-US" sz="3200" dirty="0">
                <a:solidFill>
                  <a:schemeClr val="tx1"/>
                </a:solidFill>
              </a:rPr>
              <a:t> can cover all aerobic and anaerobic organisms</a:t>
            </a:r>
            <a:r>
              <a:rPr lang="en-US" sz="3200" dirty="0" smtClean="0">
                <a:solidFill>
                  <a:schemeClr val="tx1"/>
                </a:solidFill>
              </a:rPr>
              <a:t>.</a:t>
            </a:r>
            <a:endParaRPr lang="en-US" sz="3200" dirty="0">
              <a:solidFill>
                <a:schemeClr val="tx1"/>
              </a:solidFill>
            </a:endParaRPr>
          </a:p>
        </p:txBody>
      </p:sp>
    </p:spTree>
    <p:extLst>
      <p:ext uri="{BB962C8B-B14F-4D97-AF65-F5344CB8AC3E}">
        <p14:creationId xmlns:p14="http://schemas.microsoft.com/office/powerpoint/2010/main" val="11494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77922" y="409575"/>
            <a:ext cx="11041039" cy="5946775"/>
          </a:xfrm>
        </p:spPr>
        <p:txBody>
          <a:bodyPr>
            <a:normAutofit/>
          </a:bodyPr>
          <a:lstStyle/>
          <a:p>
            <a:pPr algn="just">
              <a:lnSpc>
                <a:spcPct val="125000"/>
              </a:lnSpc>
            </a:pPr>
            <a:r>
              <a:rPr lang="en-US" sz="3600" dirty="0" smtClean="0"/>
              <a:t>Analgesics are given for pain relieve.</a:t>
            </a:r>
          </a:p>
          <a:p>
            <a:pPr algn="just">
              <a:lnSpc>
                <a:spcPct val="125000"/>
              </a:lnSpc>
            </a:pPr>
            <a:r>
              <a:rPr lang="en-US" sz="3600" dirty="0" smtClean="0"/>
              <a:t>Foley catheter is inserted to check the urine output and the adequacy of fluid replacement.</a:t>
            </a:r>
          </a:p>
          <a:p>
            <a:endParaRPr lang="en-US" sz="3600" dirty="0"/>
          </a:p>
        </p:txBody>
      </p:sp>
    </p:spTree>
    <p:extLst>
      <p:ext uri="{BB962C8B-B14F-4D97-AF65-F5344CB8AC3E}">
        <p14:creationId xmlns:p14="http://schemas.microsoft.com/office/powerpoint/2010/main" val="285019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7346BD21-3F25-428E-ABD8-DA8AB92C626B}" vid="{61713D62-0CD8-4962-A30E-1C0F185C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273</TotalTime>
  <Words>5005</Words>
  <Application>Microsoft Office PowerPoint</Application>
  <PresentationFormat>Widescreen</PresentationFormat>
  <Paragraphs>782</Paragraphs>
  <Slides>137</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137</vt:i4>
      </vt:variant>
    </vt:vector>
  </HeadingPairs>
  <TitlesOfParts>
    <vt:vector size="151" baseType="lpstr">
      <vt:lpstr>Aharoni</vt:lpstr>
      <vt:lpstr>Arial</vt:lpstr>
      <vt:lpstr>Arial Black</vt:lpstr>
      <vt:lpstr>Berlin Sans FB Demi</vt:lpstr>
      <vt:lpstr>Book Antiqua</vt:lpstr>
      <vt:lpstr>Calibri</vt:lpstr>
      <vt:lpstr>Cambria</vt:lpstr>
      <vt:lpstr>Cooper Black</vt:lpstr>
      <vt:lpstr>Times New Roman</vt:lpstr>
      <vt:lpstr>Trebuchet MS</vt:lpstr>
      <vt:lpstr>Verdana</vt:lpstr>
      <vt:lpstr>Wingdings</vt:lpstr>
      <vt:lpstr>Wingdings 3</vt:lpstr>
      <vt:lpstr>Theme1</vt:lpstr>
      <vt:lpstr>BOWEL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Diagnosis</vt:lpstr>
      <vt:lpstr>Management</vt:lpstr>
      <vt:lpstr>PowerPoint Presentation</vt:lpstr>
      <vt:lpstr>2.CROHN’S DISEASE</vt:lpstr>
      <vt:lpstr>Pathophysiology</vt:lpstr>
      <vt:lpstr>PowerPoint Presentation</vt:lpstr>
      <vt:lpstr>Summary of Differences</vt:lpstr>
      <vt:lpstr>PowerPoint Presentation</vt:lpstr>
      <vt:lpstr>PowerPoint Presentation</vt:lpstr>
      <vt:lpstr>Management</vt:lpstr>
      <vt:lpstr>3. DIVERTICULAR DISEASE </vt:lpstr>
      <vt:lpstr>PowerPoint Presentation</vt:lpstr>
      <vt:lpstr>Causes</vt:lpstr>
      <vt:lpstr>Clinical manifestations </vt:lpstr>
      <vt:lpstr>PowerPoint Presentation</vt:lpstr>
      <vt:lpstr>Management </vt:lpstr>
      <vt:lpstr>4. INTESTINAL OBSTRUCTION</vt:lpstr>
      <vt:lpstr> </vt:lpstr>
      <vt:lpstr>PowerPoint Presentation</vt:lpstr>
      <vt:lpstr> Dynamic Obstruction</vt:lpstr>
      <vt:lpstr>PowerPoint Presentation</vt:lpstr>
      <vt:lpstr>PowerPoint Presentation</vt:lpstr>
      <vt:lpstr>PowerPoint Presentation</vt:lpstr>
      <vt:lpstr>Diagnosis</vt:lpstr>
      <vt:lpstr>Lab tests</vt:lpstr>
      <vt:lpstr>Obstruction by adhesions</vt:lpstr>
      <vt:lpstr>Management</vt:lpstr>
      <vt:lpstr>Obstruction by hernias</vt:lpstr>
      <vt:lpstr>PowerPoint Presentation</vt:lpstr>
      <vt:lpstr>PowerPoint Presentation</vt:lpstr>
      <vt:lpstr>PowerPoint Presentation</vt:lpstr>
      <vt:lpstr>Terms in hernia</vt:lpstr>
      <vt:lpstr>PowerPoint Presentation</vt:lpstr>
      <vt:lpstr>Management</vt:lpstr>
      <vt:lpstr>Obstruction by a Volvulus</vt:lpstr>
      <vt:lpstr>PowerPoint Presentation</vt:lpstr>
      <vt:lpstr>PowerPoint Presentation</vt:lpstr>
      <vt:lpstr>Surgical Management</vt:lpstr>
      <vt:lpstr>   Acute intussusceptions    SURGICAL EMERGENCY!!!!  </vt:lpstr>
      <vt:lpstr>PowerPoint Presentation</vt:lpstr>
      <vt:lpstr>PowerPoint Presentation</vt:lpstr>
      <vt:lpstr>PowerPoint Presentation</vt:lpstr>
      <vt:lpstr>Signs &amp; symptoms: child</vt:lpstr>
      <vt:lpstr>PowerPoint Presentation</vt:lpstr>
      <vt:lpstr>INVESTIGATIONS:</vt:lpstr>
      <vt:lpstr>PowerPoint Presentation</vt:lpstr>
      <vt:lpstr>TREATMENT OF INTESTINAL OBSTRUCTION </vt:lpstr>
      <vt:lpstr>PowerPoint Presentation</vt:lpstr>
      <vt:lpstr>INDICATIONS FOR SURGERY</vt:lpstr>
      <vt:lpstr>MANAGEMENT FOR LARGE BOWEL OBSTRUCTION</vt:lpstr>
      <vt:lpstr>Complications associated with intestinal obstruction repair</vt:lpstr>
      <vt:lpstr>ADYNAMIC OBSTRUCTION </vt:lpstr>
      <vt:lpstr>  Neurological causes:  1. PARALYTIC ILEUS  </vt:lpstr>
      <vt:lpstr>PowerPoint Presentation</vt:lpstr>
      <vt:lpstr>2. Hirschsprung’s Disease</vt:lpstr>
      <vt:lpstr>PSEUDO-OBSTRUCTION</vt:lpstr>
      <vt:lpstr>PowerPoint Presentation</vt:lpstr>
      <vt:lpstr>PowerPoint Presentation</vt:lpstr>
      <vt:lpstr>Vascular obstruction: Acute Mesenteric Occlusion</vt:lpstr>
      <vt:lpstr>PowerPoint Presentation</vt:lpstr>
      <vt:lpstr>5. CANCER OF RECTUM AND COLON    </vt:lpstr>
      <vt:lpstr> Pathophysiology   </vt:lpstr>
      <vt:lpstr> Management  </vt:lpstr>
      <vt:lpstr> 6. HAEMORRHOIDS </vt:lpstr>
      <vt:lpstr>Patients in lithotomy position with hemorrhoids</vt:lpstr>
      <vt:lpstr>Clinical manifestations   </vt:lpstr>
      <vt:lpstr>  Management  </vt:lpstr>
      <vt:lpstr>Post-op Complications</vt:lpstr>
      <vt:lpstr>7. PERITONITIS </vt:lpstr>
      <vt:lpstr>Classification/types</vt:lpstr>
      <vt:lpstr>PowerPoint Presentation</vt:lpstr>
      <vt:lpstr>Risk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ACUTE APPENDICITIS </vt:lpstr>
      <vt:lpstr>PowerPoint Presentation</vt:lpstr>
      <vt:lpstr>Pathophysiology</vt:lpstr>
      <vt:lpstr>PowerPoint Presentation</vt:lpstr>
      <vt:lpstr>“Typical” Presentation</vt:lpstr>
      <vt:lpstr>Early Appendicitis</vt:lpstr>
      <vt:lpstr>Later Appendicitis</vt:lpstr>
      <vt:lpstr>Late Appendicitis</vt:lpstr>
      <vt:lpstr>Special Clinical signs</vt:lpstr>
      <vt:lpstr>Complications</vt:lpstr>
      <vt:lpstr>Clinching the diagnosis</vt:lpstr>
      <vt:lpstr>Pathology/Lab investigations</vt:lpstr>
      <vt:lpstr>Imaging</vt:lpstr>
      <vt:lpstr>Diagnostic Laparoscopy</vt:lpstr>
      <vt:lpstr>Septic shock</vt:lpstr>
      <vt:lpstr>Treatment of infection, sepsis</vt:lpstr>
      <vt:lpstr>Appendectomy - Laparoscopic</vt:lpstr>
      <vt:lpstr>Appendicectomy - Open</vt:lpstr>
      <vt:lpstr> Anal Fissure </vt:lpstr>
      <vt:lpstr>Diagnosis</vt:lpstr>
      <vt:lpstr>Management</vt:lpstr>
      <vt:lpstr>Treatment</vt:lpstr>
      <vt:lpstr> First-line medical therapy  </vt:lpstr>
      <vt:lpstr>2nd  medical therapy</vt:lpstr>
      <vt:lpstr>Nursing management </vt:lpstr>
      <vt:lpstr>COLOSTOMY</vt:lpstr>
      <vt:lpstr>   Types   </vt:lpstr>
      <vt:lpstr>PowerPoint Presentation</vt:lpstr>
      <vt:lpstr>PowerPoint Presentation</vt:lpstr>
      <vt:lpstr>PowerPoint Presentation</vt:lpstr>
      <vt:lpstr>PowerPoint Presentation</vt:lpstr>
      <vt:lpstr>PowerPoint Presentation</vt:lpstr>
      <vt:lpstr>  Patient to seek  medical care if:-    </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Bowel diseases/disorders</dc:title>
  <dc:creator>Nelly Jongwo</dc:creator>
  <cp:lastModifiedBy>Nelly Jongwo</cp:lastModifiedBy>
  <cp:revision>16</cp:revision>
  <dcterms:created xsi:type="dcterms:W3CDTF">2021-06-16T07:58:43Z</dcterms:created>
  <dcterms:modified xsi:type="dcterms:W3CDTF">2021-07-12T14:59:21Z</dcterms:modified>
</cp:coreProperties>
</file>