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9" r:id="rId54"/>
    <p:sldId id="308" r:id="rId55"/>
    <p:sldId id="310" r:id="rId56"/>
    <p:sldId id="311" r:id="rId57"/>
    <p:sldId id="312"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253"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3FE73E-D7AF-4D4B-BC6B-A35AB44AF413}" type="datetimeFigureOut">
              <a:rPr lang="en-US" smtClean="0"/>
              <a:t>5/16/2012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F8D5AB-7340-4B2F-95F6-B129975A6966}"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16ECBD-0E0B-44C2-91F5-55939079F4FC}" type="datetime1">
              <a:rPr lang="en-US" smtClean="0"/>
              <a:t>5/16/2012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7BBA9D-CB08-4A10-BF25-6DD10EF3C461}" type="datetime1">
              <a:rPr lang="en-US" smtClean="0"/>
              <a:t>5/16/2012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6EF477-8053-4C0A-8BF4-D11BEA91371D}" type="datetime1">
              <a:rPr lang="en-US" smtClean="0"/>
              <a:t>5/16/2012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06EAE5-7D89-47E1-AC90-3FAC23B0C298}" type="datetime1">
              <a:rPr lang="en-US" smtClean="0"/>
              <a:t>5/16/2012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A2E81-8A95-427C-A16B-E215DC8E7F59}" type="datetime1">
              <a:rPr lang="en-US" smtClean="0"/>
              <a:t>5/16/2012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470309-1B5C-4EB8-8FA0-FD3FFE02771D}" type="datetime1">
              <a:rPr lang="en-US" smtClean="0"/>
              <a:t>5/16/2012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499CDB5-1519-4805-BDE9-54BED745B0C2}" type="datetime1">
              <a:rPr lang="en-US" smtClean="0"/>
              <a:t>5/16/2012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D6353E-EB70-4A94-A9D7-13C2D9D26F6A}" type="datetime1">
              <a:rPr lang="en-US" smtClean="0"/>
              <a:t>5/16/2012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0A43F-817B-4B50-9825-79952B341D42}" type="datetime1">
              <a:rPr lang="en-US" smtClean="0"/>
              <a:t>5/16/2012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94257E-3061-4C5C-B7E5-38BF92E160FE}" type="datetime1">
              <a:rPr lang="en-US" smtClean="0"/>
              <a:t>5/16/2012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15F8A8-60AB-445D-831B-3D3C3074BCA5}" type="datetime1">
              <a:rPr lang="en-US" smtClean="0"/>
              <a:t>5/16/2012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D7BD14-0173-4742-AE9B-BB1F905C85E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EF5F7-F1B1-46A4-B78C-152C73499140}" type="datetime1">
              <a:rPr lang="en-US" smtClean="0"/>
              <a:t>5/16/2012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7BD14-0173-4742-AE9B-BB1F905C85E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BRAIN TUMOURS</a:t>
            </a:r>
            <a:endParaRPr lang="en-GB" dirty="0"/>
          </a:p>
        </p:txBody>
      </p:sp>
      <p:sp>
        <p:nvSpPr>
          <p:cNvPr id="3" name="Subtitle 2"/>
          <p:cNvSpPr>
            <a:spLocks noGrp="1"/>
          </p:cNvSpPr>
          <p:nvPr>
            <p:ph type="subTitle" idx="1"/>
          </p:nvPr>
        </p:nvSpPr>
        <p:spPr/>
        <p:txBody>
          <a:bodyPr/>
          <a:lstStyle/>
          <a:p>
            <a:endParaRPr lang="en-GB"/>
          </a:p>
        </p:txBody>
      </p:sp>
      <p:sp>
        <p:nvSpPr>
          <p:cNvPr id="4" name="Date Placeholder 3"/>
          <p:cNvSpPr>
            <a:spLocks noGrp="1"/>
          </p:cNvSpPr>
          <p:nvPr>
            <p:ph type="dt" sz="half" idx="10"/>
          </p:nvPr>
        </p:nvSpPr>
        <p:spPr/>
        <p:txBody>
          <a:bodyPr/>
          <a:lstStyle/>
          <a:p>
            <a:fld id="{6B2A2639-5D44-4FF9-A82F-1C199D2A7F5E}"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i="1" dirty="0"/>
          </a:p>
        </p:txBody>
      </p:sp>
      <p:sp>
        <p:nvSpPr>
          <p:cNvPr id="3" name="Content Placeholder 2"/>
          <p:cNvSpPr>
            <a:spLocks noGrp="1"/>
          </p:cNvSpPr>
          <p:nvPr>
            <p:ph idx="1"/>
          </p:nvPr>
        </p:nvSpPr>
        <p:spPr/>
        <p:txBody>
          <a:bodyPr>
            <a:normAutofit fontScale="92500" lnSpcReduction="10000"/>
          </a:bodyPr>
          <a:lstStyle/>
          <a:p>
            <a:pPr lvl="1"/>
            <a:r>
              <a:rPr lang="en-GB" dirty="0" smtClean="0"/>
              <a:t>In children, they arise most frequently in the </a:t>
            </a:r>
          </a:p>
          <a:p>
            <a:pPr lvl="2"/>
            <a:r>
              <a:rPr lang="en-GB" dirty="0" smtClean="0"/>
              <a:t>Optic nerve.</a:t>
            </a:r>
          </a:p>
          <a:p>
            <a:pPr lvl="2"/>
            <a:r>
              <a:rPr lang="en-GB" dirty="0" smtClean="0"/>
              <a:t>Hypothalamus.</a:t>
            </a:r>
          </a:p>
          <a:p>
            <a:pPr lvl="2"/>
            <a:r>
              <a:rPr lang="en-GB" dirty="0" smtClean="0"/>
              <a:t>Cerebellum.</a:t>
            </a:r>
          </a:p>
          <a:p>
            <a:pPr lvl="2"/>
            <a:r>
              <a:rPr lang="en-GB" dirty="0" smtClean="0"/>
              <a:t>Pons.</a:t>
            </a:r>
          </a:p>
          <a:p>
            <a:pPr lvl="1"/>
            <a:r>
              <a:rPr lang="en-GB" dirty="0" smtClean="0"/>
              <a:t>Of all </a:t>
            </a:r>
            <a:r>
              <a:rPr lang="en-GB" dirty="0" err="1" smtClean="0"/>
              <a:t>astrocytomas</a:t>
            </a:r>
            <a:r>
              <a:rPr lang="en-GB" dirty="0" smtClean="0"/>
              <a:t> in children, about 40% are cystic and 60% </a:t>
            </a:r>
            <a:r>
              <a:rPr lang="en-GB" dirty="0" err="1" smtClean="0"/>
              <a:t>noncystic</a:t>
            </a:r>
            <a:r>
              <a:rPr lang="en-GB" dirty="0" smtClean="0"/>
              <a:t>.</a:t>
            </a:r>
          </a:p>
          <a:p>
            <a:pPr lvl="1"/>
            <a:r>
              <a:rPr lang="en-GB" dirty="0" smtClean="0"/>
              <a:t>Cystic tumours occur only in the cerebellum and leave a relatively small </a:t>
            </a:r>
            <a:r>
              <a:rPr lang="en-GB" dirty="0" err="1" smtClean="0"/>
              <a:t>neoplastic</a:t>
            </a:r>
            <a:r>
              <a:rPr lang="en-GB" dirty="0" smtClean="0"/>
              <a:t> mural nodule; </a:t>
            </a:r>
            <a:r>
              <a:rPr lang="en-GB" dirty="0" err="1" smtClean="0"/>
              <a:t>noncystic</a:t>
            </a:r>
            <a:r>
              <a:rPr lang="en-GB" dirty="0" smtClean="0"/>
              <a:t> tumours occur with equal frequency above and below the </a:t>
            </a:r>
            <a:r>
              <a:rPr lang="en-GB" dirty="0" err="1" smtClean="0"/>
              <a:t>tentorium</a:t>
            </a:r>
            <a:r>
              <a:rPr lang="en-GB" dirty="0" smtClean="0"/>
              <a:t>.</a:t>
            </a:r>
            <a:endParaRPr lang="en-GB" dirty="0"/>
          </a:p>
        </p:txBody>
      </p:sp>
      <p:sp>
        <p:nvSpPr>
          <p:cNvPr id="4" name="Date Placeholder 3"/>
          <p:cNvSpPr>
            <a:spLocks noGrp="1"/>
          </p:cNvSpPr>
          <p:nvPr>
            <p:ph type="dt" sz="half" idx="10"/>
          </p:nvPr>
        </p:nvSpPr>
        <p:spPr/>
        <p:txBody>
          <a:bodyPr/>
          <a:lstStyle/>
          <a:p>
            <a:fld id="{FDEE2D25-3D3D-451A-9525-45CD99A4D279}"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lnSpcReduction="10000"/>
          </a:bodyPr>
          <a:lstStyle/>
          <a:p>
            <a:r>
              <a:rPr lang="en-GB" i="1" dirty="0" err="1" smtClean="0"/>
              <a:t>Anaplastic</a:t>
            </a:r>
            <a:r>
              <a:rPr lang="en-GB" i="1" dirty="0" smtClean="0"/>
              <a:t> </a:t>
            </a:r>
            <a:r>
              <a:rPr lang="en-GB" i="1" dirty="0" err="1" smtClean="0"/>
              <a:t>astrocytoma</a:t>
            </a:r>
            <a:r>
              <a:rPr lang="en-GB" i="1" dirty="0" smtClean="0"/>
              <a:t>:</a:t>
            </a:r>
          </a:p>
          <a:p>
            <a:pPr lvl="1"/>
            <a:r>
              <a:rPr lang="en-GB" dirty="0" smtClean="0"/>
              <a:t>More malignant than the well-differentiated </a:t>
            </a:r>
            <a:r>
              <a:rPr lang="en-GB" dirty="0" err="1" smtClean="0"/>
              <a:t>astrocytoma</a:t>
            </a:r>
            <a:r>
              <a:rPr lang="en-GB" dirty="0" smtClean="0"/>
              <a:t> but less malignant than </a:t>
            </a:r>
            <a:r>
              <a:rPr lang="en-GB" dirty="0" err="1" smtClean="0"/>
              <a:t>glioblastoma</a:t>
            </a:r>
            <a:r>
              <a:rPr lang="en-GB" dirty="0" smtClean="0"/>
              <a:t> </a:t>
            </a:r>
            <a:r>
              <a:rPr lang="en-GB" dirty="0" err="1" smtClean="0"/>
              <a:t>multiforme</a:t>
            </a:r>
            <a:r>
              <a:rPr lang="en-GB" dirty="0" smtClean="0"/>
              <a:t>.</a:t>
            </a:r>
          </a:p>
          <a:p>
            <a:pPr lvl="1"/>
            <a:r>
              <a:rPr lang="en-GB" dirty="0" smtClean="0"/>
              <a:t>Most frequently occur in the 5</a:t>
            </a:r>
            <a:r>
              <a:rPr lang="en-GB" baseline="30000" dirty="0" smtClean="0"/>
              <a:t>th</a:t>
            </a:r>
            <a:r>
              <a:rPr lang="en-GB" dirty="0" smtClean="0"/>
              <a:t> and 6</a:t>
            </a:r>
            <a:r>
              <a:rPr lang="en-GB" baseline="30000" dirty="0" smtClean="0"/>
              <a:t>th</a:t>
            </a:r>
            <a:r>
              <a:rPr lang="en-GB" dirty="0" smtClean="0"/>
              <a:t> decades.</a:t>
            </a:r>
          </a:p>
          <a:p>
            <a:pPr lvl="1"/>
            <a:r>
              <a:rPr lang="en-GB" dirty="0" smtClean="0"/>
              <a:t>Equally distributed between the cerebral hemispheres.</a:t>
            </a:r>
          </a:p>
          <a:p>
            <a:pPr lvl="1"/>
            <a:r>
              <a:rPr lang="en-GB" dirty="0" smtClean="0"/>
              <a:t>Evidence suggests that some of these tumours arise by progressive immaturity from more mature (slowly growing) </a:t>
            </a:r>
            <a:r>
              <a:rPr lang="en-GB" dirty="0" err="1" smtClean="0"/>
              <a:t>astrocytomas</a:t>
            </a:r>
            <a:r>
              <a:rPr lang="en-GB" dirty="0" smtClean="0"/>
              <a:t>.</a:t>
            </a:r>
            <a:endParaRPr lang="en-GB" dirty="0"/>
          </a:p>
        </p:txBody>
      </p:sp>
      <p:sp>
        <p:nvSpPr>
          <p:cNvPr id="4" name="Date Placeholder 3"/>
          <p:cNvSpPr>
            <a:spLocks noGrp="1"/>
          </p:cNvSpPr>
          <p:nvPr>
            <p:ph type="dt" sz="half" idx="10"/>
          </p:nvPr>
        </p:nvSpPr>
        <p:spPr/>
        <p:txBody>
          <a:bodyPr/>
          <a:lstStyle/>
          <a:p>
            <a:fld id="{7A034EC3-8AFD-4BAD-A321-04145D3CDB0A}"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err="1" smtClean="0"/>
              <a:t>Glioblastoma</a:t>
            </a:r>
            <a:r>
              <a:rPr lang="en-GB" i="1" dirty="0" smtClean="0"/>
              <a:t> </a:t>
            </a:r>
            <a:r>
              <a:rPr lang="en-GB" i="1" dirty="0" err="1" smtClean="0"/>
              <a:t>multiforme</a:t>
            </a:r>
            <a:r>
              <a:rPr lang="en-GB" i="1" dirty="0" smtClean="0"/>
              <a:t>:</a:t>
            </a:r>
          </a:p>
          <a:p>
            <a:pPr lvl="1"/>
            <a:r>
              <a:rPr lang="en-GB" dirty="0" smtClean="0"/>
              <a:t>The most common </a:t>
            </a:r>
            <a:r>
              <a:rPr lang="en-GB" dirty="0" err="1" smtClean="0"/>
              <a:t>glioma</a:t>
            </a:r>
            <a:r>
              <a:rPr lang="en-GB" dirty="0" smtClean="0"/>
              <a:t>.</a:t>
            </a:r>
          </a:p>
          <a:p>
            <a:pPr lvl="1"/>
            <a:r>
              <a:rPr lang="en-GB" dirty="0" smtClean="0"/>
              <a:t>Biologically and </a:t>
            </a:r>
            <a:r>
              <a:rPr lang="en-GB" dirty="0" err="1" smtClean="0"/>
              <a:t>histologically</a:t>
            </a:r>
            <a:r>
              <a:rPr lang="en-GB" dirty="0" smtClean="0"/>
              <a:t> the most malignant of the </a:t>
            </a:r>
            <a:r>
              <a:rPr lang="en-GB" dirty="0" err="1" smtClean="0"/>
              <a:t>astrocytomas</a:t>
            </a:r>
            <a:r>
              <a:rPr lang="en-GB" dirty="0" smtClean="0"/>
              <a:t>.</a:t>
            </a:r>
          </a:p>
          <a:p>
            <a:pPr lvl="1"/>
            <a:r>
              <a:rPr lang="en-GB" dirty="0" err="1" smtClean="0"/>
              <a:t>Histologically</a:t>
            </a:r>
            <a:r>
              <a:rPr lang="en-GB" dirty="0" smtClean="0"/>
              <a:t>, these tumours show:</a:t>
            </a:r>
          </a:p>
          <a:p>
            <a:pPr lvl="2"/>
            <a:r>
              <a:rPr lang="en-GB" dirty="0" smtClean="0"/>
              <a:t>Necrosis.</a:t>
            </a:r>
          </a:p>
          <a:p>
            <a:pPr lvl="2"/>
            <a:r>
              <a:rPr lang="en-GB" dirty="0" err="1" smtClean="0"/>
              <a:t>Neovascularity</a:t>
            </a:r>
            <a:r>
              <a:rPr lang="en-GB" dirty="0" smtClean="0"/>
              <a:t>.</a:t>
            </a:r>
          </a:p>
          <a:p>
            <a:pPr lvl="2"/>
            <a:r>
              <a:rPr lang="en-GB" dirty="0" smtClean="0"/>
              <a:t>Mitotic figures and</a:t>
            </a:r>
          </a:p>
          <a:p>
            <a:pPr lvl="2"/>
            <a:r>
              <a:rPr lang="en-GB" dirty="0" err="1" smtClean="0"/>
              <a:t>Pseudopalisading</a:t>
            </a:r>
            <a:r>
              <a:rPr lang="en-GB" dirty="0" smtClean="0"/>
              <a:t>.</a:t>
            </a:r>
            <a:endParaRPr lang="en-GB" dirty="0"/>
          </a:p>
        </p:txBody>
      </p:sp>
      <p:sp>
        <p:nvSpPr>
          <p:cNvPr id="4" name="Date Placeholder 3"/>
          <p:cNvSpPr>
            <a:spLocks noGrp="1"/>
          </p:cNvSpPr>
          <p:nvPr>
            <p:ph type="dt" sz="half" idx="10"/>
          </p:nvPr>
        </p:nvSpPr>
        <p:spPr/>
        <p:txBody>
          <a:bodyPr/>
          <a:lstStyle/>
          <a:p>
            <a:fld id="{117AC23D-D00F-4EF9-88A4-DA7731139621}"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lnSpcReduction="10000"/>
          </a:bodyPr>
          <a:lstStyle/>
          <a:p>
            <a:pPr lvl="1"/>
            <a:r>
              <a:rPr lang="en-GB" dirty="0" smtClean="0"/>
              <a:t>Many metastasize along the CSF pathways.</a:t>
            </a:r>
          </a:p>
          <a:p>
            <a:pPr lvl="1"/>
            <a:r>
              <a:rPr lang="en-GB" dirty="0" smtClean="0"/>
              <a:t>In adults, the distribution is similar to that of </a:t>
            </a:r>
            <a:r>
              <a:rPr lang="en-GB" dirty="0" err="1" smtClean="0"/>
              <a:t>anaplastic</a:t>
            </a:r>
            <a:r>
              <a:rPr lang="en-GB" dirty="0" smtClean="0"/>
              <a:t> </a:t>
            </a:r>
            <a:r>
              <a:rPr lang="en-GB" dirty="0" err="1" smtClean="0"/>
              <a:t>astrocytoma</a:t>
            </a:r>
            <a:r>
              <a:rPr lang="en-GB" dirty="0" smtClean="0"/>
              <a:t>, but in children the tumours are found most frequently in the brain stem.</a:t>
            </a:r>
          </a:p>
          <a:p>
            <a:pPr lvl="1"/>
            <a:r>
              <a:rPr lang="en-GB" dirty="0" smtClean="0"/>
              <a:t>The median survival time from the date of diagnosis after treatment with local irradiation and chemotherapy is approximately 52 weeks, as opposed to a median survival of 2 – 5 years for </a:t>
            </a:r>
            <a:r>
              <a:rPr lang="en-GB" dirty="0" err="1" smtClean="0"/>
              <a:t>anaplastic</a:t>
            </a:r>
            <a:r>
              <a:rPr lang="en-GB" dirty="0" smtClean="0"/>
              <a:t> </a:t>
            </a:r>
            <a:r>
              <a:rPr lang="en-GB" dirty="0" err="1" smtClean="0"/>
              <a:t>astrocytomas</a:t>
            </a:r>
            <a:r>
              <a:rPr lang="en-GB" dirty="0" smtClean="0"/>
              <a:t>.</a:t>
            </a:r>
            <a:endParaRPr lang="en-GB" dirty="0"/>
          </a:p>
        </p:txBody>
      </p:sp>
      <p:sp>
        <p:nvSpPr>
          <p:cNvPr id="4" name="Date Placeholder 3"/>
          <p:cNvSpPr>
            <a:spLocks noGrp="1"/>
          </p:cNvSpPr>
          <p:nvPr>
            <p:ph type="dt" sz="half" idx="10"/>
          </p:nvPr>
        </p:nvSpPr>
        <p:spPr/>
        <p:txBody>
          <a:bodyPr/>
          <a:lstStyle/>
          <a:p>
            <a:fld id="{3757FAE0-9BC0-49CD-B1FA-7633D626BF6A}"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err="1" smtClean="0"/>
              <a:t>Oligodendroglioma</a:t>
            </a:r>
            <a:r>
              <a:rPr lang="en-GB" i="1" dirty="0" smtClean="0"/>
              <a:t>:</a:t>
            </a:r>
          </a:p>
          <a:p>
            <a:pPr lvl="1"/>
            <a:r>
              <a:rPr lang="en-GB" dirty="0" smtClean="0"/>
              <a:t>Grow slowly.</a:t>
            </a:r>
          </a:p>
          <a:p>
            <a:pPr lvl="1"/>
            <a:r>
              <a:rPr lang="en-GB" dirty="0" smtClean="0"/>
              <a:t>Usually produce long-standing focal symptoms (e.g. focal seizures).</a:t>
            </a:r>
          </a:p>
          <a:p>
            <a:pPr lvl="1"/>
            <a:r>
              <a:rPr lang="en-GB" dirty="0" smtClean="0"/>
              <a:t>Arise most frequently in the cerebral hemispheres, especially the frontal lobes.</a:t>
            </a:r>
          </a:p>
          <a:p>
            <a:pPr lvl="1"/>
            <a:r>
              <a:rPr lang="en-GB" dirty="0" smtClean="0"/>
              <a:t>Occur most commonly in adults.</a:t>
            </a:r>
          </a:p>
          <a:p>
            <a:pPr lvl="1"/>
            <a:r>
              <a:rPr lang="en-GB" dirty="0" smtClean="0"/>
              <a:t>Over 90% have calcification visible on plain X-ray.</a:t>
            </a:r>
          </a:p>
          <a:p>
            <a:pPr lvl="1"/>
            <a:endParaRPr lang="en-GB" dirty="0"/>
          </a:p>
        </p:txBody>
      </p:sp>
      <p:sp>
        <p:nvSpPr>
          <p:cNvPr id="4" name="Date Placeholder 3"/>
          <p:cNvSpPr>
            <a:spLocks noGrp="1"/>
          </p:cNvSpPr>
          <p:nvPr>
            <p:ph type="dt" sz="half" idx="10"/>
          </p:nvPr>
        </p:nvSpPr>
        <p:spPr/>
        <p:txBody>
          <a:bodyPr/>
          <a:lstStyle/>
          <a:p>
            <a:fld id="{C9C8B32C-E405-4DD3-8593-54CF8DBC2343}"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smtClean="0"/>
              <a:t>Vary in aggressiveness from low-grade minimal (type A) to those with malignant features (type D).</a:t>
            </a:r>
          </a:p>
          <a:p>
            <a:pPr lvl="1"/>
            <a:r>
              <a:rPr lang="en-GB" dirty="0" smtClean="0"/>
              <a:t>The prognosis depends on the degree of aggressiveness.</a:t>
            </a:r>
            <a:endParaRPr lang="en-GB" dirty="0"/>
          </a:p>
        </p:txBody>
      </p:sp>
      <p:sp>
        <p:nvSpPr>
          <p:cNvPr id="4" name="Date Placeholder 3"/>
          <p:cNvSpPr>
            <a:spLocks noGrp="1"/>
          </p:cNvSpPr>
          <p:nvPr>
            <p:ph type="dt" sz="half" idx="10"/>
          </p:nvPr>
        </p:nvSpPr>
        <p:spPr/>
        <p:txBody>
          <a:bodyPr/>
          <a:lstStyle/>
          <a:p>
            <a:fld id="{0D27F101-2E53-4525-A618-114E774E19D8}"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a:bodyPr>
          <a:lstStyle/>
          <a:p>
            <a:r>
              <a:rPr lang="en-GB" i="1" dirty="0" err="1" smtClean="0"/>
              <a:t>Ependymoma</a:t>
            </a:r>
            <a:r>
              <a:rPr lang="en-GB" i="1" dirty="0" smtClean="0"/>
              <a:t>:</a:t>
            </a:r>
          </a:p>
          <a:p>
            <a:pPr lvl="1"/>
            <a:r>
              <a:rPr lang="en-GB" dirty="0" smtClean="0"/>
              <a:t>Most are slowly growing, well-circumscribed.</a:t>
            </a:r>
          </a:p>
          <a:p>
            <a:pPr lvl="1"/>
            <a:r>
              <a:rPr lang="en-GB" dirty="0" smtClean="0"/>
              <a:t>Uncommon in adults.</a:t>
            </a:r>
          </a:p>
          <a:p>
            <a:pPr lvl="1"/>
            <a:r>
              <a:rPr lang="en-GB" dirty="0" err="1" smtClean="0"/>
              <a:t>Ependymomas</a:t>
            </a:r>
            <a:r>
              <a:rPr lang="en-GB" dirty="0" smtClean="0"/>
              <a:t> situated in the cerebral hemispheres (40%) may extend </a:t>
            </a:r>
            <a:r>
              <a:rPr lang="en-GB" dirty="0" err="1" smtClean="0"/>
              <a:t>intracerebrally</a:t>
            </a:r>
            <a:r>
              <a:rPr lang="en-GB" dirty="0" smtClean="0"/>
              <a:t> and are equally distributed through all age groups.</a:t>
            </a:r>
          </a:p>
        </p:txBody>
      </p:sp>
      <p:sp>
        <p:nvSpPr>
          <p:cNvPr id="4" name="Date Placeholder 3"/>
          <p:cNvSpPr>
            <a:spLocks noGrp="1"/>
          </p:cNvSpPr>
          <p:nvPr>
            <p:ph type="dt" sz="half" idx="10"/>
          </p:nvPr>
        </p:nvSpPr>
        <p:spPr/>
        <p:txBody>
          <a:bodyPr/>
          <a:lstStyle/>
          <a:p>
            <a:fld id="{EDBAA7E6-5118-4877-9473-C5A43202F7DD}"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a:bodyPr>
          <a:lstStyle/>
          <a:p>
            <a:pPr lvl="1"/>
            <a:r>
              <a:rPr lang="en-GB" dirty="0" err="1" smtClean="0"/>
              <a:t>Ependymomas</a:t>
            </a:r>
            <a:r>
              <a:rPr lang="en-GB" dirty="0" smtClean="0"/>
              <a:t> situated in the 4</a:t>
            </a:r>
            <a:r>
              <a:rPr lang="en-GB" baseline="30000" dirty="0" smtClean="0"/>
              <a:t>th</a:t>
            </a:r>
            <a:r>
              <a:rPr lang="en-GB" dirty="0" smtClean="0"/>
              <a:t> ventricle occur most frequently in the 1</a:t>
            </a:r>
            <a:r>
              <a:rPr lang="en-GB" baseline="30000" dirty="0" smtClean="0"/>
              <a:t>st</a:t>
            </a:r>
            <a:r>
              <a:rPr lang="en-GB" dirty="0" smtClean="0"/>
              <a:t> decade and constitute the largest single category (90%) of </a:t>
            </a:r>
            <a:r>
              <a:rPr lang="en-GB" dirty="0" err="1" smtClean="0"/>
              <a:t>infratentorial</a:t>
            </a:r>
            <a:r>
              <a:rPr lang="en-GB" dirty="0" smtClean="0"/>
              <a:t> </a:t>
            </a:r>
            <a:r>
              <a:rPr lang="en-GB" dirty="0" err="1" smtClean="0"/>
              <a:t>ependymomas</a:t>
            </a:r>
            <a:r>
              <a:rPr lang="en-GB" dirty="0" smtClean="0"/>
              <a:t>.</a:t>
            </a:r>
          </a:p>
          <a:p>
            <a:pPr lvl="1"/>
            <a:r>
              <a:rPr lang="en-GB" dirty="0" smtClean="0"/>
              <a:t>The </a:t>
            </a:r>
            <a:r>
              <a:rPr lang="en-GB" dirty="0" err="1" smtClean="0"/>
              <a:t>infratentorial</a:t>
            </a:r>
            <a:r>
              <a:rPr lang="en-GB" dirty="0" smtClean="0"/>
              <a:t> </a:t>
            </a:r>
            <a:r>
              <a:rPr lang="en-GB" dirty="0" err="1" smtClean="0"/>
              <a:t>ependymomas</a:t>
            </a:r>
            <a:r>
              <a:rPr lang="en-GB" dirty="0" smtClean="0"/>
              <a:t> produce clinical and radiographic signs of increased intracranial pressure by obstruction of the CSF pathway.</a:t>
            </a:r>
          </a:p>
          <a:p>
            <a:pPr lvl="1"/>
            <a:r>
              <a:rPr lang="en-GB" dirty="0" smtClean="0"/>
              <a:t>The prognosis is markedly improved if total resection can be accomplished.</a:t>
            </a:r>
          </a:p>
          <a:p>
            <a:pPr lvl="1"/>
            <a:endParaRPr lang="en-GB" dirty="0"/>
          </a:p>
        </p:txBody>
      </p:sp>
      <p:sp>
        <p:nvSpPr>
          <p:cNvPr id="4" name="Date Placeholder 3"/>
          <p:cNvSpPr>
            <a:spLocks noGrp="1"/>
          </p:cNvSpPr>
          <p:nvPr>
            <p:ph type="dt" sz="half" idx="10"/>
          </p:nvPr>
        </p:nvSpPr>
        <p:spPr/>
        <p:txBody>
          <a:bodyPr/>
          <a:lstStyle/>
          <a:p>
            <a:fld id="{E808CCA3-5A1C-49CC-9940-A994F263867D}"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a:bodyPr>
          <a:lstStyle/>
          <a:p>
            <a:r>
              <a:rPr lang="en-GB" i="1" dirty="0" smtClean="0"/>
              <a:t>Choroid plexus </a:t>
            </a:r>
            <a:r>
              <a:rPr lang="en-GB" i="1" dirty="0" err="1" smtClean="0"/>
              <a:t>papilloma</a:t>
            </a:r>
            <a:r>
              <a:rPr lang="en-GB" i="1" dirty="0" smtClean="0"/>
              <a:t>:</a:t>
            </a:r>
          </a:p>
          <a:p>
            <a:pPr lvl="1"/>
            <a:r>
              <a:rPr lang="en-GB" dirty="0" err="1" smtClean="0"/>
              <a:t>Embryologically</a:t>
            </a:r>
            <a:r>
              <a:rPr lang="en-GB" dirty="0" smtClean="0"/>
              <a:t> related to the </a:t>
            </a:r>
            <a:r>
              <a:rPr lang="en-GB" dirty="0" err="1" smtClean="0"/>
              <a:t>ependyma</a:t>
            </a:r>
            <a:r>
              <a:rPr lang="en-GB" dirty="0" smtClean="0"/>
              <a:t>.</a:t>
            </a:r>
          </a:p>
          <a:p>
            <a:pPr lvl="1"/>
            <a:r>
              <a:rPr lang="en-GB" dirty="0" smtClean="0"/>
              <a:t>Usually grow slowly.</a:t>
            </a:r>
          </a:p>
          <a:p>
            <a:pPr lvl="1"/>
            <a:r>
              <a:rPr lang="en-GB" dirty="0" smtClean="0"/>
              <a:t>Most common in children (1</a:t>
            </a:r>
            <a:r>
              <a:rPr lang="en-GB" baseline="30000" dirty="0" smtClean="0"/>
              <a:t>st</a:t>
            </a:r>
            <a:r>
              <a:rPr lang="en-GB" dirty="0" smtClean="0"/>
              <a:t> decade).</a:t>
            </a:r>
          </a:p>
          <a:p>
            <a:pPr lvl="1"/>
            <a:r>
              <a:rPr lang="en-GB" dirty="0" smtClean="0"/>
              <a:t>Malignant variants (</a:t>
            </a:r>
            <a:r>
              <a:rPr lang="en-GB" dirty="0" err="1" smtClean="0"/>
              <a:t>clinoid</a:t>
            </a:r>
            <a:r>
              <a:rPr lang="en-GB" dirty="0" smtClean="0"/>
              <a:t> plexus carcinomas) occur and carry a very poor prognosis.</a:t>
            </a:r>
          </a:p>
        </p:txBody>
      </p:sp>
      <p:sp>
        <p:nvSpPr>
          <p:cNvPr id="4" name="Date Placeholder 3"/>
          <p:cNvSpPr>
            <a:spLocks noGrp="1"/>
          </p:cNvSpPr>
          <p:nvPr>
            <p:ph type="dt" sz="half" idx="10"/>
          </p:nvPr>
        </p:nvSpPr>
        <p:spPr/>
        <p:txBody>
          <a:bodyPr/>
          <a:lstStyle/>
          <a:p>
            <a:fld id="{F045AD7B-4C59-4C9A-9467-6C20B1DF2C57}"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a:bodyPr>
          <a:lstStyle/>
          <a:p>
            <a:pPr lvl="1"/>
            <a:r>
              <a:rPr lang="en-GB" dirty="0" smtClean="0"/>
              <a:t>The most frequent site is the 4</a:t>
            </a:r>
            <a:r>
              <a:rPr lang="en-GB" baseline="30000" dirty="0" smtClean="0"/>
              <a:t>th</a:t>
            </a:r>
            <a:r>
              <a:rPr lang="en-GB" dirty="0" smtClean="0"/>
              <a:t> ventricle (&gt; 50%), followed by the left lateral ventricle.</a:t>
            </a:r>
          </a:p>
          <a:p>
            <a:pPr lvl="1"/>
            <a:r>
              <a:rPr lang="en-GB" dirty="0" smtClean="0"/>
              <a:t>They are capable of producing hydrocephalus either by producing ventricular obstruction or by causing overproduction of CSF.</a:t>
            </a:r>
            <a:endParaRPr lang="en-GB" dirty="0"/>
          </a:p>
        </p:txBody>
      </p:sp>
      <p:sp>
        <p:nvSpPr>
          <p:cNvPr id="4" name="Date Placeholder 3"/>
          <p:cNvSpPr>
            <a:spLocks noGrp="1"/>
          </p:cNvSpPr>
          <p:nvPr>
            <p:ph type="dt" sz="half" idx="10"/>
          </p:nvPr>
        </p:nvSpPr>
        <p:spPr/>
        <p:txBody>
          <a:bodyPr/>
          <a:lstStyle/>
          <a:p>
            <a:fld id="{AC3E803E-079C-4EDC-B7B3-A883E04F4C20}"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CONSIDERATIONS</a:t>
            </a:r>
            <a:endParaRPr lang="en-GB" dirty="0"/>
          </a:p>
        </p:txBody>
      </p:sp>
      <p:sp>
        <p:nvSpPr>
          <p:cNvPr id="3" name="Content Placeholder 2"/>
          <p:cNvSpPr>
            <a:spLocks noGrp="1"/>
          </p:cNvSpPr>
          <p:nvPr>
            <p:ph idx="1"/>
          </p:nvPr>
        </p:nvSpPr>
        <p:spPr/>
        <p:txBody>
          <a:bodyPr/>
          <a:lstStyle/>
          <a:p>
            <a:r>
              <a:rPr lang="en-GB" dirty="0" smtClean="0"/>
              <a:t>Although by custom tumours are considered either benign or malignant, all brain tumours are malignant in the sense that they may lead to death if not treated.</a:t>
            </a:r>
          </a:p>
          <a:p>
            <a:r>
              <a:rPr lang="en-GB" dirty="0" smtClean="0"/>
              <a:t>Brain tumours cause specific signs of localising value by compressing or invading neighbouring structures.</a:t>
            </a:r>
            <a:endParaRPr lang="en-GB" dirty="0"/>
          </a:p>
        </p:txBody>
      </p:sp>
      <p:sp>
        <p:nvSpPr>
          <p:cNvPr id="4" name="Date Placeholder 3"/>
          <p:cNvSpPr>
            <a:spLocks noGrp="1"/>
          </p:cNvSpPr>
          <p:nvPr>
            <p:ph type="dt" sz="half" idx="10"/>
          </p:nvPr>
        </p:nvSpPr>
        <p:spPr/>
        <p:txBody>
          <a:bodyPr/>
          <a:lstStyle/>
          <a:p>
            <a:fld id="{BA7F82AA-282F-4D7C-B20E-9FAF4345EBA2}"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err="1" smtClean="0"/>
              <a:t>Medulloblastoma</a:t>
            </a:r>
            <a:r>
              <a:rPr lang="en-GB" i="1" dirty="0" smtClean="0"/>
              <a:t>:</a:t>
            </a:r>
          </a:p>
          <a:p>
            <a:pPr lvl="1"/>
            <a:r>
              <a:rPr lang="en-GB" dirty="0" smtClean="0"/>
              <a:t>Essentially restricted to the cerebellum.</a:t>
            </a:r>
          </a:p>
          <a:p>
            <a:pPr lvl="1"/>
            <a:r>
              <a:rPr lang="en-GB" dirty="0" smtClean="0"/>
              <a:t>More than half occur in the 2</a:t>
            </a:r>
            <a:r>
              <a:rPr lang="en-GB" baseline="30000" dirty="0" smtClean="0"/>
              <a:t>nd</a:t>
            </a:r>
            <a:r>
              <a:rPr lang="en-GB" dirty="0" smtClean="0"/>
              <a:t> half of the 1</a:t>
            </a:r>
            <a:r>
              <a:rPr lang="en-GB" baseline="30000" dirty="0" smtClean="0"/>
              <a:t>st</a:t>
            </a:r>
            <a:r>
              <a:rPr lang="en-GB" dirty="0" smtClean="0"/>
              <a:t> decade, and ⅓ occur in adolescence and early adulthood (age 15 – 35).</a:t>
            </a:r>
          </a:p>
          <a:p>
            <a:pPr lvl="1"/>
            <a:r>
              <a:rPr lang="en-GB" dirty="0" smtClean="0"/>
              <a:t>The most common tumour of childhood.</a:t>
            </a:r>
          </a:p>
          <a:p>
            <a:pPr lvl="1"/>
            <a:r>
              <a:rPr lang="en-GB" dirty="0" err="1" smtClean="0"/>
              <a:t>Histologically</a:t>
            </a:r>
            <a:r>
              <a:rPr lang="en-GB" dirty="0" smtClean="0"/>
              <a:t> highly malignant.</a:t>
            </a:r>
          </a:p>
          <a:p>
            <a:pPr lvl="1"/>
            <a:r>
              <a:rPr lang="en-GB" dirty="0" smtClean="0"/>
              <a:t>Tend to occur in the </a:t>
            </a:r>
            <a:r>
              <a:rPr lang="en-GB" dirty="0" err="1" smtClean="0"/>
              <a:t>vermis</a:t>
            </a:r>
            <a:r>
              <a:rPr lang="en-GB" dirty="0" smtClean="0"/>
              <a:t> in children and in the </a:t>
            </a:r>
            <a:r>
              <a:rPr lang="en-GB" dirty="0" err="1" smtClean="0"/>
              <a:t>cerebellar</a:t>
            </a:r>
            <a:r>
              <a:rPr lang="en-GB" dirty="0" smtClean="0"/>
              <a:t> hemispheres of adolescents and adults. </a:t>
            </a:r>
            <a:endParaRPr lang="en-GB" dirty="0"/>
          </a:p>
        </p:txBody>
      </p:sp>
      <p:sp>
        <p:nvSpPr>
          <p:cNvPr id="4" name="Date Placeholder 3"/>
          <p:cNvSpPr>
            <a:spLocks noGrp="1"/>
          </p:cNvSpPr>
          <p:nvPr>
            <p:ph type="dt" sz="half" idx="10"/>
          </p:nvPr>
        </p:nvSpPr>
        <p:spPr/>
        <p:txBody>
          <a:bodyPr/>
          <a:lstStyle/>
          <a:p>
            <a:fld id="{5E3D8617-2BE9-4C17-85A8-BE40D4C684A4}"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smtClean="0"/>
              <a:t>They have an extreme propensity to seed throughout the CSF pathways and on rare occasions spread outside the CNS.</a:t>
            </a:r>
          </a:p>
          <a:p>
            <a:pPr lvl="1"/>
            <a:r>
              <a:rPr lang="en-GB" dirty="0" smtClean="0"/>
              <a:t>Highly radiosensitive, and – depending on the stage of tumour – between 20% and 80% are curable with aggressive </a:t>
            </a:r>
            <a:r>
              <a:rPr lang="en-GB" dirty="0" err="1" smtClean="0"/>
              <a:t>craniospinal</a:t>
            </a:r>
            <a:r>
              <a:rPr lang="en-GB" dirty="0" smtClean="0"/>
              <a:t> radiation therapy or chemotherapy or both.</a:t>
            </a:r>
            <a:endParaRPr lang="en-GB" dirty="0"/>
          </a:p>
        </p:txBody>
      </p:sp>
      <p:sp>
        <p:nvSpPr>
          <p:cNvPr id="4" name="Date Placeholder 3"/>
          <p:cNvSpPr>
            <a:spLocks noGrp="1"/>
          </p:cNvSpPr>
          <p:nvPr>
            <p:ph type="dt" sz="half" idx="10"/>
          </p:nvPr>
        </p:nvSpPr>
        <p:spPr/>
        <p:txBody>
          <a:bodyPr/>
          <a:lstStyle/>
          <a:p>
            <a:fld id="{D76A9092-80E9-4ACF-8660-69CE814B9E0D}"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b="1" dirty="0" err="1" smtClean="0"/>
              <a:t>Nonglial</a:t>
            </a:r>
            <a:r>
              <a:rPr lang="en-GB" b="1" dirty="0" smtClean="0"/>
              <a:t> tumours.</a:t>
            </a:r>
          </a:p>
          <a:p>
            <a:r>
              <a:rPr lang="en-GB" dirty="0" smtClean="0"/>
              <a:t>These tumours arise from various tissues.</a:t>
            </a:r>
          </a:p>
          <a:p>
            <a:r>
              <a:rPr lang="en-GB" dirty="0" smtClean="0"/>
              <a:t>They are biologically benign and compress rather than invade adjacent brain.</a:t>
            </a:r>
            <a:endParaRPr lang="en-GB" dirty="0"/>
          </a:p>
        </p:txBody>
      </p:sp>
      <p:sp>
        <p:nvSpPr>
          <p:cNvPr id="4" name="Date Placeholder 3"/>
          <p:cNvSpPr>
            <a:spLocks noGrp="1"/>
          </p:cNvSpPr>
          <p:nvPr>
            <p:ph type="dt" sz="half" idx="10"/>
          </p:nvPr>
        </p:nvSpPr>
        <p:spPr/>
        <p:txBody>
          <a:bodyPr/>
          <a:lstStyle/>
          <a:p>
            <a:fld id="{217481FB-A379-431E-83A0-01D5B7D4DF5E}"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err="1" smtClean="0"/>
              <a:t>Meningiomas</a:t>
            </a:r>
            <a:r>
              <a:rPr lang="en-GB" i="1" dirty="0" smtClean="0"/>
              <a:t>:</a:t>
            </a:r>
          </a:p>
          <a:p>
            <a:pPr lvl="1"/>
            <a:r>
              <a:rPr lang="en-GB" dirty="0" smtClean="0"/>
              <a:t>Slowly growing.</a:t>
            </a:r>
          </a:p>
          <a:p>
            <a:pPr lvl="1"/>
            <a:r>
              <a:rPr lang="en-GB" dirty="0" smtClean="0"/>
              <a:t>Because of their slow growth, they often reach enormous size before producing symptoms.</a:t>
            </a:r>
          </a:p>
          <a:p>
            <a:pPr lvl="1"/>
            <a:r>
              <a:rPr lang="en-GB" dirty="0" smtClean="0"/>
              <a:t>A tumour of adulthood, with fewer than 2% occurring in children.</a:t>
            </a:r>
          </a:p>
          <a:p>
            <a:pPr lvl="1"/>
            <a:r>
              <a:rPr lang="en-GB" dirty="0" smtClean="0"/>
              <a:t>Originate from </a:t>
            </a:r>
            <a:r>
              <a:rPr lang="en-GB" dirty="0" err="1" smtClean="0"/>
              <a:t>meningothelial</a:t>
            </a:r>
            <a:r>
              <a:rPr lang="en-GB" dirty="0" smtClean="0"/>
              <a:t> cells that occur in greatest abundance in the </a:t>
            </a:r>
            <a:r>
              <a:rPr lang="en-GB" dirty="0" err="1" smtClean="0"/>
              <a:t>arachnoid</a:t>
            </a:r>
            <a:r>
              <a:rPr lang="en-GB" dirty="0" smtClean="0"/>
              <a:t> </a:t>
            </a:r>
            <a:r>
              <a:rPr lang="en-GB" dirty="0" err="1" smtClean="0"/>
              <a:t>villi</a:t>
            </a:r>
            <a:r>
              <a:rPr lang="en-GB" dirty="0" smtClean="0"/>
              <a:t>, which correlates well with their site of occurrence.</a:t>
            </a:r>
            <a:endParaRPr lang="en-GB" dirty="0"/>
          </a:p>
        </p:txBody>
      </p:sp>
      <p:sp>
        <p:nvSpPr>
          <p:cNvPr id="4" name="Date Placeholder 3"/>
          <p:cNvSpPr>
            <a:spLocks noGrp="1"/>
          </p:cNvSpPr>
          <p:nvPr>
            <p:ph type="dt" sz="half" idx="10"/>
          </p:nvPr>
        </p:nvSpPr>
        <p:spPr/>
        <p:txBody>
          <a:bodyPr/>
          <a:lstStyle/>
          <a:p>
            <a:fld id="{50326D0D-C39E-42C7-B7C5-A7A3AAD330A7}"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smtClean="0"/>
              <a:t>They are most commonly found:</a:t>
            </a:r>
          </a:p>
          <a:p>
            <a:pPr lvl="2"/>
            <a:r>
              <a:rPr lang="en-GB" dirty="0" smtClean="0"/>
              <a:t>Along the superior </a:t>
            </a:r>
            <a:r>
              <a:rPr lang="en-GB" dirty="0" err="1" smtClean="0"/>
              <a:t>sagittal</a:t>
            </a:r>
            <a:r>
              <a:rPr lang="en-GB" dirty="0" smtClean="0"/>
              <a:t> sinus (</a:t>
            </a:r>
            <a:r>
              <a:rPr lang="en-GB" dirty="0" err="1" smtClean="0"/>
              <a:t>parasagittal</a:t>
            </a:r>
            <a:r>
              <a:rPr lang="en-GB" dirty="0" smtClean="0"/>
              <a:t>).</a:t>
            </a:r>
          </a:p>
          <a:p>
            <a:pPr lvl="2"/>
            <a:r>
              <a:rPr lang="en-GB" dirty="0" smtClean="0"/>
              <a:t>Over the free convexity and </a:t>
            </a:r>
            <a:r>
              <a:rPr lang="en-GB" dirty="0" err="1" smtClean="0"/>
              <a:t>falx</a:t>
            </a:r>
            <a:r>
              <a:rPr lang="en-GB" dirty="0" smtClean="0"/>
              <a:t>.</a:t>
            </a:r>
          </a:p>
          <a:p>
            <a:pPr lvl="2"/>
            <a:r>
              <a:rPr lang="en-GB" dirty="0" smtClean="0"/>
              <a:t>Along the sphenoid wing.</a:t>
            </a:r>
          </a:p>
          <a:p>
            <a:pPr lvl="2"/>
            <a:r>
              <a:rPr lang="en-GB" dirty="0" smtClean="0"/>
              <a:t>Beneath the frontal lobes (olfactory groove and </a:t>
            </a:r>
            <a:r>
              <a:rPr lang="en-GB" dirty="0" err="1" smtClean="0"/>
              <a:t>tuberculum</a:t>
            </a:r>
            <a:r>
              <a:rPr lang="en-GB" dirty="0" smtClean="0"/>
              <a:t> </a:t>
            </a:r>
            <a:r>
              <a:rPr lang="en-GB" dirty="0" err="1" smtClean="0"/>
              <a:t>sellae</a:t>
            </a:r>
            <a:r>
              <a:rPr lang="en-GB" dirty="0" smtClean="0"/>
              <a:t>).</a:t>
            </a:r>
          </a:p>
          <a:p>
            <a:pPr lvl="2"/>
            <a:r>
              <a:rPr lang="en-GB" dirty="0" smtClean="0"/>
              <a:t>Within the posterior </a:t>
            </a:r>
            <a:r>
              <a:rPr lang="en-GB" dirty="0" err="1" smtClean="0"/>
              <a:t>fossa</a:t>
            </a:r>
            <a:r>
              <a:rPr lang="en-GB" dirty="0" smtClean="0"/>
              <a:t> (</a:t>
            </a:r>
            <a:r>
              <a:rPr lang="en-GB" dirty="0" err="1" smtClean="0"/>
              <a:t>cerebellopontine</a:t>
            </a:r>
            <a:r>
              <a:rPr lang="en-GB" dirty="0" smtClean="0"/>
              <a:t> angle and foramen magnum) and</a:t>
            </a:r>
          </a:p>
          <a:p>
            <a:pPr lvl="2"/>
            <a:r>
              <a:rPr lang="en-GB" dirty="0" smtClean="0"/>
              <a:t> the optic nerve; and</a:t>
            </a:r>
          </a:p>
          <a:p>
            <a:pPr lvl="2"/>
            <a:r>
              <a:rPr lang="en-GB" dirty="0" smtClean="0"/>
              <a:t>The ventricle.</a:t>
            </a:r>
            <a:endParaRPr lang="en-GB" dirty="0"/>
          </a:p>
        </p:txBody>
      </p:sp>
      <p:sp>
        <p:nvSpPr>
          <p:cNvPr id="4" name="Date Placeholder 3"/>
          <p:cNvSpPr>
            <a:spLocks noGrp="1"/>
          </p:cNvSpPr>
          <p:nvPr>
            <p:ph type="dt" sz="half" idx="10"/>
          </p:nvPr>
        </p:nvSpPr>
        <p:spPr/>
        <p:txBody>
          <a:bodyPr/>
          <a:lstStyle/>
          <a:p>
            <a:fld id="{BCBB6616-9A4C-4627-8A07-D4E43FAC3B53}"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smtClean="0"/>
              <a:t>They classically arise from a broad base along the </a:t>
            </a:r>
            <a:r>
              <a:rPr lang="en-GB" dirty="0" err="1" smtClean="0"/>
              <a:t>dura</a:t>
            </a:r>
            <a:r>
              <a:rPr lang="en-GB" dirty="0" smtClean="0"/>
              <a:t>.</a:t>
            </a:r>
          </a:p>
          <a:p>
            <a:pPr lvl="1"/>
            <a:r>
              <a:rPr lang="en-GB" dirty="0" smtClean="0"/>
              <a:t>May invade bone.</a:t>
            </a:r>
          </a:p>
          <a:p>
            <a:pPr lvl="1"/>
            <a:r>
              <a:rPr lang="en-GB" dirty="0" smtClean="0"/>
              <a:t>Derive most of their blood supply from the external carotid circulation (e.g. middle </a:t>
            </a:r>
            <a:r>
              <a:rPr lang="en-GB" dirty="0" err="1" smtClean="0"/>
              <a:t>meningeal</a:t>
            </a:r>
            <a:r>
              <a:rPr lang="en-GB" dirty="0" smtClean="0"/>
              <a:t> artery).</a:t>
            </a:r>
          </a:p>
          <a:p>
            <a:pPr lvl="1"/>
            <a:r>
              <a:rPr lang="en-GB" dirty="0" smtClean="0"/>
              <a:t>When the tumour is small, complete removal results in cure in over 90% of patients.</a:t>
            </a:r>
            <a:endParaRPr lang="en-GB" dirty="0"/>
          </a:p>
        </p:txBody>
      </p:sp>
      <p:sp>
        <p:nvSpPr>
          <p:cNvPr id="4" name="Date Placeholder 3"/>
          <p:cNvSpPr>
            <a:spLocks noGrp="1"/>
          </p:cNvSpPr>
          <p:nvPr>
            <p:ph type="dt" sz="half" idx="10"/>
          </p:nvPr>
        </p:nvSpPr>
        <p:spPr/>
        <p:txBody>
          <a:bodyPr/>
          <a:lstStyle/>
          <a:p>
            <a:fld id="{7EA21A78-74E4-4AB7-BF8E-3DA4CD4D7B7F}"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smtClean="0"/>
              <a:t>Nerve sheath tumours:</a:t>
            </a:r>
          </a:p>
          <a:p>
            <a:pPr lvl="1"/>
            <a:r>
              <a:rPr lang="en-GB" dirty="0" smtClean="0"/>
              <a:t>Benign.</a:t>
            </a:r>
          </a:p>
          <a:p>
            <a:pPr lvl="1"/>
            <a:r>
              <a:rPr lang="en-GB" dirty="0" smtClean="0"/>
              <a:t>Originate from Schwann cells.</a:t>
            </a:r>
          </a:p>
          <a:p>
            <a:pPr lvl="1"/>
            <a:r>
              <a:rPr lang="en-GB" dirty="0" smtClean="0"/>
              <a:t>Have a predilection for sensory nerves, especially the 8</a:t>
            </a:r>
            <a:r>
              <a:rPr lang="en-GB" baseline="30000" dirty="0" smtClean="0"/>
              <a:t>th</a:t>
            </a:r>
            <a:r>
              <a:rPr lang="en-GB" dirty="0" smtClean="0"/>
              <a:t> nerve (</a:t>
            </a:r>
            <a:r>
              <a:rPr lang="en-GB" dirty="0" err="1" smtClean="0"/>
              <a:t>i.e.acoustic</a:t>
            </a:r>
            <a:r>
              <a:rPr lang="en-GB" dirty="0" smtClean="0"/>
              <a:t> </a:t>
            </a:r>
            <a:r>
              <a:rPr lang="en-GB" dirty="0" err="1" smtClean="0"/>
              <a:t>neuroma</a:t>
            </a:r>
            <a:r>
              <a:rPr lang="en-GB" dirty="0" smtClean="0"/>
              <a:t>), followed much less frequently by the 5</a:t>
            </a:r>
            <a:r>
              <a:rPr lang="en-GB" baseline="30000" dirty="0" smtClean="0"/>
              <a:t>th</a:t>
            </a:r>
            <a:r>
              <a:rPr lang="en-GB" dirty="0" smtClean="0"/>
              <a:t> nerve.</a:t>
            </a:r>
          </a:p>
          <a:p>
            <a:pPr lvl="1"/>
            <a:r>
              <a:rPr lang="en-GB" dirty="0" err="1" smtClean="0"/>
              <a:t>Schwannomas</a:t>
            </a:r>
            <a:r>
              <a:rPr lang="en-GB" dirty="0" smtClean="0"/>
              <a:t> of the 8</a:t>
            </a:r>
            <a:r>
              <a:rPr lang="en-GB" baseline="30000" dirty="0" smtClean="0"/>
              <a:t>th</a:t>
            </a:r>
            <a:r>
              <a:rPr lang="en-GB" dirty="0" smtClean="0"/>
              <a:t> nerve primarily arise from the superior or inferior vestibular portion in the external auditory canal.</a:t>
            </a:r>
            <a:endParaRPr lang="en-GB" dirty="0"/>
          </a:p>
        </p:txBody>
      </p:sp>
      <p:sp>
        <p:nvSpPr>
          <p:cNvPr id="4" name="Date Placeholder 3"/>
          <p:cNvSpPr>
            <a:spLocks noGrp="1"/>
          </p:cNvSpPr>
          <p:nvPr>
            <p:ph type="dt" sz="half" idx="10"/>
          </p:nvPr>
        </p:nvSpPr>
        <p:spPr/>
        <p:txBody>
          <a:bodyPr/>
          <a:lstStyle/>
          <a:p>
            <a:fld id="{F226884D-58AE-4A4D-9B42-DCCA5F974D07}"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fontScale="92500" lnSpcReduction="10000"/>
          </a:bodyPr>
          <a:lstStyle/>
          <a:p>
            <a:pPr lvl="1"/>
            <a:r>
              <a:rPr lang="en-GB" dirty="0" smtClean="0"/>
              <a:t>As the tumour grows, it expands the internal auditory canal and extends into the </a:t>
            </a:r>
            <a:r>
              <a:rPr lang="en-GB" dirty="0" err="1" smtClean="0"/>
              <a:t>cerebello-pontine</a:t>
            </a:r>
            <a:r>
              <a:rPr lang="en-GB" dirty="0" smtClean="0"/>
              <a:t> angle, compressing</a:t>
            </a:r>
          </a:p>
          <a:p>
            <a:pPr lvl="2"/>
            <a:r>
              <a:rPr lang="en-GB" dirty="0" smtClean="0"/>
              <a:t>The </a:t>
            </a:r>
            <a:r>
              <a:rPr lang="en-GB" dirty="0" err="1" smtClean="0"/>
              <a:t>pons</a:t>
            </a:r>
            <a:r>
              <a:rPr lang="en-GB" dirty="0" smtClean="0"/>
              <a:t>.</a:t>
            </a:r>
          </a:p>
          <a:p>
            <a:pPr lvl="2"/>
            <a:r>
              <a:rPr lang="en-GB" dirty="0" smtClean="0"/>
              <a:t>Cerebellum, and</a:t>
            </a:r>
          </a:p>
          <a:p>
            <a:pPr lvl="2"/>
            <a:r>
              <a:rPr lang="en-GB" dirty="0" smtClean="0"/>
              <a:t>Cranial nerves.</a:t>
            </a:r>
          </a:p>
          <a:p>
            <a:pPr lvl="1"/>
            <a:r>
              <a:rPr lang="en-GB" dirty="0" smtClean="0"/>
              <a:t>Bilateral </a:t>
            </a:r>
            <a:r>
              <a:rPr lang="en-GB" dirty="0" err="1" smtClean="0"/>
              <a:t>schwannomas</a:t>
            </a:r>
            <a:r>
              <a:rPr lang="en-GB" dirty="0" smtClean="0"/>
              <a:t> of the 8</a:t>
            </a:r>
            <a:r>
              <a:rPr lang="en-GB" baseline="30000" dirty="0" smtClean="0"/>
              <a:t>th</a:t>
            </a:r>
            <a:r>
              <a:rPr lang="en-GB" dirty="0" smtClean="0"/>
              <a:t> cranial nerves are diagnostic of type 2 neurofibromatosis.</a:t>
            </a:r>
          </a:p>
          <a:p>
            <a:pPr lvl="1"/>
            <a:r>
              <a:rPr lang="en-GB" dirty="0" smtClean="0"/>
              <a:t>However, the vast majority of patients harbouring acoustic </a:t>
            </a:r>
            <a:r>
              <a:rPr lang="en-GB" dirty="0" err="1" smtClean="0"/>
              <a:t>schwannomas</a:t>
            </a:r>
            <a:r>
              <a:rPr lang="en-GB" dirty="0" smtClean="0"/>
              <a:t> have no stigmas of this disease.</a:t>
            </a:r>
            <a:endParaRPr lang="en-GB" dirty="0"/>
          </a:p>
        </p:txBody>
      </p:sp>
      <p:sp>
        <p:nvSpPr>
          <p:cNvPr id="4" name="Date Placeholder 3"/>
          <p:cNvSpPr>
            <a:spLocks noGrp="1"/>
          </p:cNvSpPr>
          <p:nvPr>
            <p:ph type="dt" sz="half" idx="10"/>
          </p:nvPr>
        </p:nvSpPr>
        <p:spPr/>
        <p:txBody>
          <a:bodyPr/>
          <a:lstStyle/>
          <a:p>
            <a:fld id="{FACC1428-6988-4B57-BA5C-DB2E834BFB8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normAutofit fontScale="85000" lnSpcReduction="20000"/>
          </a:bodyPr>
          <a:lstStyle/>
          <a:p>
            <a:r>
              <a:rPr lang="en-GB" i="1" dirty="0" err="1" smtClean="0"/>
              <a:t>Craniopharyngiomas</a:t>
            </a:r>
            <a:r>
              <a:rPr lang="en-GB" i="1" dirty="0" smtClean="0"/>
              <a:t>:</a:t>
            </a:r>
          </a:p>
          <a:p>
            <a:pPr lvl="1"/>
            <a:r>
              <a:rPr lang="en-GB" dirty="0" smtClean="0"/>
              <a:t>Believed to originate from </a:t>
            </a:r>
            <a:r>
              <a:rPr lang="en-GB" dirty="0" err="1" smtClean="0"/>
              <a:t>squamous</a:t>
            </a:r>
            <a:r>
              <a:rPr lang="en-GB" dirty="0" smtClean="0"/>
              <a:t> cell rests found in the </a:t>
            </a:r>
            <a:r>
              <a:rPr lang="en-GB" dirty="0" err="1" smtClean="0"/>
              <a:t>infundibular</a:t>
            </a:r>
            <a:r>
              <a:rPr lang="en-GB" dirty="0" smtClean="0"/>
              <a:t> stalk.</a:t>
            </a:r>
          </a:p>
          <a:p>
            <a:pPr lvl="1"/>
            <a:r>
              <a:rPr lang="en-GB" dirty="0" smtClean="0"/>
              <a:t>Over half develop within the 1</a:t>
            </a:r>
            <a:r>
              <a:rPr lang="en-GB" baseline="30000" dirty="0" smtClean="0"/>
              <a:t>st</a:t>
            </a:r>
            <a:r>
              <a:rPr lang="en-GB" dirty="0" smtClean="0"/>
              <a:t> and 2</a:t>
            </a:r>
            <a:r>
              <a:rPr lang="en-GB" baseline="30000" dirty="0" smtClean="0"/>
              <a:t>nd</a:t>
            </a:r>
            <a:r>
              <a:rPr lang="en-GB" dirty="0" smtClean="0"/>
              <a:t> decades.</a:t>
            </a:r>
          </a:p>
          <a:p>
            <a:pPr lvl="1"/>
            <a:r>
              <a:rPr lang="en-GB" dirty="0" smtClean="0"/>
              <a:t>These tumours extend from:</a:t>
            </a:r>
          </a:p>
          <a:p>
            <a:pPr lvl="2"/>
            <a:r>
              <a:rPr lang="en-GB" dirty="0" smtClean="0"/>
              <a:t>The </a:t>
            </a:r>
            <a:r>
              <a:rPr lang="en-GB" dirty="0" err="1" smtClean="0"/>
              <a:t>sella</a:t>
            </a:r>
            <a:r>
              <a:rPr lang="en-GB" dirty="0" smtClean="0"/>
              <a:t> </a:t>
            </a:r>
            <a:r>
              <a:rPr lang="en-GB" dirty="0" err="1" smtClean="0"/>
              <a:t>turcica</a:t>
            </a:r>
            <a:r>
              <a:rPr lang="en-GB" dirty="0" smtClean="0"/>
              <a:t> to involve</a:t>
            </a:r>
          </a:p>
          <a:p>
            <a:pPr lvl="2"/>
            <a:r>
              <a:rPr lang="en-GB" dirty="0" smtClean="0"/>
              <a:t>The optic nerves</a:t>
            </a:r>
          </a:p>
          <a:p>
            <a:pPr lvl="2"/>
            <a:r>
              <a:rPr lang="en-GB" dirty="0" smtClean="0"/>
              <a:t>Hypothalamus and</a:t>
            </a:r>
          </a:p>
          <a:p>
            <a:pPr lvl="2"/>
            <a:r>
              <a:rPr lang="en-GB" dirty="0" smtClean="0"/>
              <a:t>3</a:t>
            </a:r>
            <a:r>
              <a:rPr lang="en-GB" baseline="30000" dirty="0" smtClean="0"/>
              <a:t>rd</a:t>
            </a:r>
            <a:r>
              <a:rPr lang="en-GB" dirty="0" smtClean="0"/>
              <a:t> ventricle,</a:t>
            </a:r>
          </a:p>
          <a:p>
            <a:pPr lvl="1">
              <a:buNone/>
            </a:pPr>
            <a:r>
              <a:rPr lang="en-GB" dirty="0" smtClean="0"/>
              <a:t>with resultant</a:t>
            </a:r>
          </a:p>
          <a:p>
            <a:pPr lvl="2"/>
            <a:r>
              <a:rPr lang="en-GB" dirty="0" smtClean="0"/>
              <a:t>Visual loss</a:t>
            </a:r>
          </a:p>
          <a:p>
            <a:pPr lvl="2"/>
            <a:r>
              <a:rPr lang="en-GB" dirty="0" smtClean="0"/>
              <a:t>Endocrine dysfunction, and </a:t>
            </a:r>
          </a:p>
          <a:p>
            <a:pPr lvl="2"/>
            <a:r>
              <a:rPr lang="en-GB" dirty="0" smtClean="0"/>
              <a:t>Obstruction of CSF flow.</a:t>
            </a:r>
            <a:endParaRPr lang="en-GB" dirty="0"/>
          </a:p>
        </p:txBody>
      </p:sp>
      <p:sp>
        <p:nvSpPr>
          <p:cNvPr id="4" name="Date Placeholder 3"/>
          <p:cNvSpPr>
            <a:spLocks noGrp="1"/>
          </p:cNvSpPr>
          <p:nvPr>
            <p:ph type="dt" sz="half" idx="10"/>
          </p:nvPr>
        </p:nvSpPr>
        <p:spPr/>
        <p:txBody>
          <a:bodyPr/>
          <a:lstStyle/>
          <a:p>
            <a:fld id="{18D5DC04-E0EC-4EF7-931D-4A16EDB70962}"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err="1" smtClean="0"/>
              <a:t>Craniopharyngiomas</a:t>
            </a:r>
            <a:r>
              <a:rPr lang="en-GB" dirty="0" smtClean="0"/>
              <a:t> may be partly solid and cystic, or largely cystic, containing fluid resembling ‘’machinery oil’’.</a:t>
            </a:r>
          </a:p>
          <a:p>
            <a:pPr lvl="1"/>
            <a:r>
              <a:rPr lang="en-GB" dirty="0" smtClean="0"/>
              <a:t>Those presenting during childhood usually reveal calcification on plain X-ray, which is a much less frequent finding in adult patients.</a:t>
            </a:r>
          </a:p>
          <a:p>
            <a:pPr lvl="1"/>
            <a:r>
              <a:rPr lang="en-GB" dirty="0" smtClean="0"/>
              <a:t>Total excision is the goal of surgery.</a:t>
            </a:r>
            <a:endParaRPr lang="en-GB" dirty="0"/>
          </a:p>
        </p:txBody>
      </p:sp>
      <p:sp>
        <p:nvSpPr>
          <p:cNvPr id="4" name="Date Placeholder 3"/>
          <p:cNvSpPr>
            <a:spLocks noGrp="1"/>
          </p:cNvSpPr>
          <p:nvPr>
            <p:ph type="dt" sz="half" idx="10"/>
          </p:nvPr>
        </p:nvSpPr>
        <p:spPr/>
        <p:txBody>
          <a:bodyPr/>
          <a:lstStyle/>
          <a:p>
            <a:fld id="{5CD15D1A-6016-4065-979E-30E0A7844709}"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general considerations cont.</a:t>
            </a:r>
            <a:endParaRPr lang="en-GB" sz="2000" i="1" dirty="0"/>
          </a:p>
        </p:txBody>
      </p:sp>
      <p:sp>
        <p:nvSpPr>
          <p:cNvPr id="3" name="Content Placeholder 2"/>
          <p:cNvSpPr>
            <a:spLocks noGrp="1"/>
          </p:cNvSpPr>
          <p:nvPr>
            <p:ph idx="1"/>
          </p:nvPr>
        </p:nvSpPr>
        <p:spPr/>
        <p:txBody>
          <a:bodyPr/>
          <a:lstStyle/>
          <a:p>
            <a:r>
              <a:rPr lang="en-GB" dirty="0" smtClean="0"/>
              <a:t>Most brain tumours, either by virtue of their bulk, by production of cerebral oedema, or by obstruction of the flow of CSF, eventually produce increased intracranial pressure, which may have no localizing value.</a:t>
            </a:r>
            <a:endParaRPr lang="en-GB" dirty="0"/>
          </a:p>
        </p:txBody>
      </p:sp>
      <p:sp>
        <p:nvSpPr>
          <p:cNvPr id="4" name="Date Placeholder 3"/>
          <p:cNvSpPr>
            <a:spLocks noGrp="1"/>
          </p:cNvSpPr>
          <p:nvPr>
            <p:ph type="dt" sz="half" idx="10"/>
          </p:nvPr>
        </p:nvSpPr>
        <p:spPr/>
        <p:txBody>
          <a:bodyPr/>
          <a:lstStyle/>
          <a:p>
            <a:fld id="{97146D1A-DDC1-47D3-A576-9180CA8A40AE}"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b="1" dirty="0" smtClean="0"/>
              <a:t>Congenital tumours.</a:t>
            </a:r>
          </a:p>
          <a:p>
            <a:r>
              <a:rPr lang="en-GB" i="1" dirty="0" err="1" smtClean="0"/>
              <a:t>Epidermoid</a:t>
            </a:r>
            <a:r>
              <a:rPr lang="en-GB" i="1" dirty="0" smtClean="0"/>
              <a:t> tumours (‘’Pearly Tumours’’):</a:t>
            </a:r>
          </a:p>
          <a:p>
            <a:pPr lvl="1"/>
            <a:r>
              <a:rPr lang="en-GB" dirty="0" smtClean="0"/>
              <a:t>Cystic.</a:t>
            </a:r>
          </a:p>
          <a:p>
            <a:pPr lvl="1"/>
            <a:r>
              <a:rPr lang="en-GB" dirty="0" smtClean="0"/>
              <a:t>Contain a mass of desquamated epithelium produced by stratified epithelial lining.</a:t>
            </a:r>
          </a:p>
          <a:p>
            <a:pPr lvl="1"/>
            <a:r>
              <a:rPr lang="en-GB" dirty="0" err="1" smtClean="0"/>
              <a:t>Intracranially</a:t>
            </a:r>
            <a:r>
              <a:rPr lang="en-GB" dirty="0" smtClean="0"/>
              <a:t> they occur off the midline, most frequently in the </a:t>
            </a:r>
            <a:r>
              <a:rPr lang="en-GB" dirty="0" err="1" smtClean="0"/>
              <a:t>parasellar</a:t>
            </a:r>
            <a:r>
              <a:rPr lang="en-GB" dirty="0" smtClean="0"/>
              <a:t> region and </a:t>
            </a:r>
            <a:r>
              <a:rPr lang="en-GB" dirty="0" err="1" smtClean="0"/>
              <a:t>cerebellopontine</a:t>
            </a:r>
            <a:r>
              <a:rPr lang="en-GB" dirty="0" smtClean="0"/>
              <a:t> angle.</a:t>
            </a:r>
            <a:endParaRPr lang="en-GB" dirty="0"/>
          </a:p>
        </p:txBody>
      </p:sp>
      <p:sp>
        <p:nvSpPr>
          <p:cNvPr id="4" name="Date Placeholder 3"/>
          <p:cNvSpPr>
            <a:spLocks noGrp="1"/>
          </p:cNvSpPr>
          <p:nvPr>
            <p:ph type="dt" sz="half" idx="10"/>
          </p:nvPr>
        </p:nvSpPr>
        <p:spPr/>
        <p:txBody>
          <a:bodyPr/>
          <a:lstStyle/>
          <a:p>
            <a:fld id="{95F44F32-D10A-4A5E-9A4F-D10A796B8B8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smtClean="0"/>
              <a:t>Intracranial </a:t>
            </a:r>
            <a:r>
              <a:rPr lang="en-GB" i="1" dirty="0" err="1" smtClean="0"/>
              <a:t>dermoid</a:t>
            </a:r>
            <a:r>
              <a:rPr lang="en-GB" i="1" dirty="0" smtClean="0"/>
              <a:t> tumours:</a:t>
            </a:r>
          </a:p>
          <a:p>
            <a:pPr lvl="1"/>
            <a:r>
              <a:rPr lang="en-GB" dirty="0" smtClean="0"/>
              <a:t>Similar to the </a:t>
            </a:r>
            <a:r>
              <a:rPr lang="en-GB" dirty="0" err="1" smtClean="0"/>
              <a:t>epidermoid</a:t>
            </a:r>
            <a:r>
              <a:rPr lang="en-GB" dirty="0" smtClean="0"/>
              <a:t> tumour, these cysts contain skin appendages such as hair follicles or sebaceous of sweat glands.</a:t>
            </a:r>
          </a:p>
          <a:p>
            <a:pPr lvl="1"/>
            <a:r>
              <a:rPr lang="en-GB" dirty="0" smtClean="0"/>
              <a:t>They are rare tumours that tend to occur in the midline, especially the posterior </a:t>
            </a:r>
            <a:r>
              <a:rPr lang="en-GB" dirty="0" err="1" smtClean="0"/>
              <a:t>fossa</a:t>
            </a:r>
            <a:r>
              <a:rPr lang="en-GB" dirty="0" smtClean="0"/>
              <a:t>.</a:t>
            </a:r>
            <a:endParaRPr lang="en-GB" dirty="0"/>
          </a:p>
        </p:txBody>
      </p:sp>
      <p:sp>
        <p:nvSpPr>
          <p:cNvPr id="4" name="Date Placeholder 3"/>
          <p:cNvSpPr>
            <a:spLocks noGrp="1"/>
          </p:cNvSpPr>
          <p:nvPr>
            <p:ph type="dt" sz="half" idx="10"/>
          </p:nvPr>
        </p:nvSpPr>
        <p:spPr/>
        <p:txBody>
          <a:bodyPr/>
          <a:lstStyle/>
          <a:p>
            <a:fld id="{E7A8C969-E727-4666-880F-AE1471A28B2A}"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31</a:t>
            </a:fld>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err="1" smtClean="0"/>
              <a:t>Teratomas</a:t>
            </a:r>
            <a:r>
              <a:rPr lang="en-GB" i="1" dirty="0" smtClean="0"/>
              <a:t>:</a:t>
            </a:r>
          </a:p>
          <a:p>
            <a:pPr lvl="1"/>
            <a:r>
              <a:rPr lang="en-GB" dirty="0" smtClean="0"/>
              <a:t>Also rare.</a:t>
            </a:r>
          </a:p>
          <a:p>
            <a:pPr lvl="1"/>
            <a:r>
              <a:rPr lang="en-GB" dirty="0" smtClean="0"/>
              <a:t>Derived from all three germ layers.</a:t>
            </a:r>
          </a:p>
          <a:p>
            <a:pPr lvl="1"/>
            <a:r>
              <a:rPr lang="en-GB" dirty="0" smtClean="0"/>
              <a:t>Tend to occur in the midline, most commonly in the pineal or third ventricular region.</a:t>
            </a:r>
            <a:endParaRPr lang="en-GB" dirty="0"/>
          </a:p>
        </p:txBody>
      </p:sp>
      <p:sp>
        <p:nvSpPr>
          <p:cNvPr id="4" name="Date Placeholder 3"/>
          <p:cNvSpPr>
            <a:spLocks noGrp="1"/>
          </p:cNvSpPr>
          <p:nvPr>
            <p:ph type="dt" sz="half" idx="10"/>
          </p:nvPr>
        </p:nvSpPr>
        <p:spPr/>
        <p:txBody>
          <a:bodyPr/>
          <a:lstStyle/>
          <a:p>
            <a:fld id="{A5021745-FFD2-4DAF-BC19-409EE55E8088}"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err="1" smtClean="0"/>
              <a:t>Chordomas</a:t>
            </a:r>
            <a:r>
              <a:rPr lang="en-GB" i="1" dirty="0" smtClean="0"/>
              <a:t>:</a:t>
            </a:r>
          </a:p>
          <a:p>
            <a:pPr lvl="1"/>
            <a:r>
              <a:rPr lang="en-GB" dirty="0" smtClean="0"/>
              <a:t>Derived from embryonic rests of notochord.</a:t>
            </a:r>
          </a:p>
          <a:p>
            <a:pPr lvl="1"/>
            <a:r>
              <a:rPr lang="en-GB" dirty="0" smtClean="0"/>
              <a:t>Intracranial occurrence is usually along with the </a:t>
            </a:r>
            <a:r>
              <a:rPr lang="en-GB" dirty="0" err="1" smtClean="0"/>
              <a:t>clivus</a:t>
            </a:r>
            <a:r>
              <a:rPr lang="en-GB" dirty="0" smtClean="0"/>
              <a:t>.</a:t>
            </a:r>
          </a:p>
          <a:p>
            <a:pPr lvl="1"/>
            <a:r>
              <a:rPr lang="en-GB" dirty="0" smtClean="0"/>
              <a:t>Although they grow slowly and are </a:t>
            </a:r>
            <a:r>
              <a:rPr lang="en-GB" dirty="0" err="1" smtClean="0"/>
              <a:t>histologically</a:t>
            </a:r>
            <a:r>
              <a:rPr lang="en-GB" dirty="0" smtClean="0"/>
              <a:t> benign, they are locally invasive and difficult to remove surgically.</a:t>
            </a:r>
          </a:p>
          <a:p>
            <a:pPr lvl="1"/>
            <a:r>
              <a:rPr lang="en-GB" dirty="0" err="1" smtClean="0"/>
              <a:t>Igh</a:t>
            </a:r>
            <a:r>
              <a:rPr lang="en-GB" dirty="0" smtClean="0"/>
              <a:t>-LET radiation therapy decreased the recurrence rate.</a:t>
            </a:r>
            <a:endParaRPr lang="en-GB" dirty="0"/>
          </a:p>
        </p:txBody>
      </p:sp>
      <p:sp>
        <p:nvSpPr>
          <p:cNvPr id="4" name="Date Placeholder 3"/>
          <p:cNvSpPr>
            <a:spLocks noGrp="1"/>
          </p:cNvSpPr>
          <p:nvPr>
            <p:ph type="dt" sz="half" idx="10"/>
          </p:nvPr>
        </p:nvSpPr>
        <p:spPr/>
        <p:txBody>
          <a:bodyPr/>
          <a:lstStyle/>
          <a:p>
            <a:fld id="{BE250210-6763-4FBA-890A-10B8999F8799}"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smtClean="0"/>
              <a:t>Pineal region tumours:</a:t>
            </a:r>
          </a:p>
          <a:p>
            <a:pPr lvl="1"/>
            <a:r>
              <a:rPr lang="en-GB" dirty="0" smtClean="0"/>
              <a:t>The most common neoplasm of this region is derived from primitive germ cells and is morphologically similar to the testicular </a:t>
            </a:r>
            <a:r>
              <a:rPr lang="en-GB" dirty="0" err="1" smtClean="0"/>
              <a:t>seminoma</a:t>
            </a:r>
            <a:r>
              <a:rPr lang="en-GB" dirty="0" smtClean="0"/>
              <a:t> and ovarian </a:t>
            </a:r>
            <a:r>
              <a:rPr lang="en-GB" dirty="0" err="1" smtClean="0"/>
              <a:t>dysgerminoma</a:t>
            </a:r>
            <a:r>
              <a:rPr lang="en-GB" dirty="0" smtClean="0"/>
              <a:t>.</a:t>
            </a:r>
          </a:p>
          <a:p>
            <a:pPr lvl="1"/>
            <a:r>
              <a:rPr lang="en-GB" dirty="0" smtClean="0"/>
              <a:t>Most </a:t>
            </a:r>
            <a:r>
              <a:rPr lang="en-GB" dirty="0" err="1" smtClean="0"/>
              <a:t>germinomas</a:t>
            </a:r>
            <a:r>
              <a:rPr lang="en-GB" dirty="0" smtClean="0"/>
              <a:t> become symptomatic in the 2</a:t>
            </a:r>
            <a:r>
              <a:rPr lang="en-GB" baseline="30000" dirty="0" smtClean="0"/>
              <a:t>nd</a:t>
            </a:r>
            <a:r>
              <a:rPr lang="en-GB" dirty="0" smtClean="0"/>
              <a:t> and 3</a:t>
            </a:r>
            <a:r>
              <a:rPr lang="en-GB" baseline="30000" dirty="0" smtClean="0"/>
              <a:t>rd</a:t>
            </a:r>
            <a:r>
              <a:rPr lang="en-GB" dirty="0" smtClean="0"/>
              <a:t> decades.</a:t>
            </a:r>
          </a:p>
          <a:p>
            <a:pPr lvl="1"/>
            <a:r>
              <a:rPr lang="en-GB" dirty="0" smtClean="0"/>
              <a:t>Men are much more commonly affected than women.</a:t>
            </a:r>
            <a:endParaRPr lang="en-GB" dirty="0"/>
          </a:p>
        </p:txBody>
      </p:sp>
      <p:sp>
        <p:nvSpPr>
          <p:cNvPr id="4" name="Date Placeholder 3"/>
          <p:cNvSpPr>
            <a:spLocks noGrp="1"/>
          </p:cNvSpPr>
          <p:nvPr>
            <p:ph type="dt" sz="half" idx="10"/>
          </p:nvPr>
        </p:nvSpPr>
        <p:spPr/>
        <p:txBody>
          <a:bodyPr/>
          <a:lstStyle/>
          <a:p>
            <a:fld id="{8CA5BB28-29E5-4F06-A83A-29110EF695BF}"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smtClean="0"/>
              <a:t>Similar </a:t>
            </a:r>
            <a:r>
              <a:rPr lang="en-GB" dirty="0" err="1" smtClean="0"/>
              <a:t>germinomas</a:t>
            </a:r>
            <a:r>
              <a:rPr lang="en-GB" dirty="0" smtClean="0"/>
              <a:t> originating in the </a:t>
            </a:r>
            <a:r>
              <a:rPr lang="en-GB" dirty="0" err="1" smtClean="0"/>
              <a:t>suprasellar</a:t>
            </a:r>
            <a:r>
              <a:rPr lang="en-GB" dirty="0" smtClean="0"/>
              <a:t> (hypothalamic) region have been incorrectly termed ‘’ectopic </a:t>
            </a:r>
            <a:r>
              <a:rPr lang="en-GB" dirty="0" err="1" smtClean="0"/>
              <a:t>pinealomas</a:t>
            </a:r>
            <a:r>
              <a:rPr lang="en-GB" dirty="0" smtClean="0"/>
              <a:t>’’.</a:t>
            </a:r>
          </a:p>
          <a:p>
            <a:pPr lvl="1"/>
            <a:r>
              <a:rPr lang="en-GB" dirty="0" smtClean="0"/>
              <a:t>The </a:t>
            </a:r>
            <a:r>
              <a:rPr lang="en-GB" dirty="0" err="1" smtClean="0"/>
              <a:t>germinomas</a:t>
            </a:r>
            <a:r>
              <a:rPr lang="en-GB" dirty="0" smtClean="0"/>
              <a:t> are exquisitely radiosensitive but have the capability of spreading along CSF pathways.</a:t>
            </a:r>
            <a:endParaRPr lang="en-GB" dirty="0"/>
          </a:p>
        </p:txBody>
      </p:sp>
      <p:sp>
        <p:nvSpPr>
          <p:cNvPr id="4" name="Date Placeholder 3"/>
          <p:cNvSpPr>
            <a:spLocks noGrp="1"/>
          </p:cNvSpPr>
          <p:nvPr>
            <p:ph type="dt" sz="half" idx="10"/>
          </p:nvPr>
        </p:nvSpPr>
        <p:spPr/>
        <p:txBody>
          <a:bodyPr/>
          <a:lstStyle/>
          <a:p>
            <a:fld id="{3102FAD0-867C-4C05-8F9D-54A83481CD0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r>
              <a:rPr lang="en-GB" i="1" dirty="0" smtClean="0"/>
              <a:t>Metastatic tumours:</a:t>
            </a:r>
          </a:p>
          <a:p>
            <a:pPr lvl="1"/>
            <a:r>
              <a:rPr lang="en-GB" dirty="0" err="1" smtClean="0"/>
              <a:t>Ca.lung</a:t>
            </a:r>
            <a:r>
              <a:rPr lang="en-GB" dirty="0" smtClean="0"/>
              <a:t> in men and </a:t>
            </a:r>
            <a:r>
              <a:rPr lang="en-GB" dirty="0" err="1" smtClean="0"/>
              <a:t>Ca.breast</a:t>
            </a:r>
            <a:r>
              <a:rPr lang="en-GB" dirty="0" smtClean="0"/>
              <a:t> in women account </a:t>
            </a:r>
            <a:r>
              <a:rPr lang="en-GB" dirty="0" err="1" smtClean="0"/>
              <a:t>fo</a:t>
            </a:r>
            <a:r>
              <a:rPr lang="en-GB" dirty="0" smtClean="0"/>
              <a:t> 61% of all cerebral metastases.</a:t>
            </a:r>
          </a:p>
          <a:p>
            <a:pPr lvl="1"/>
            <a:r>
              <a:rPr lang="en-GB" dirty="0" smtClean="0"/>
              <a:t>These are distantly followed by:</a:t>
            </a:r>
          </a:p>
          <a:p>
            <a:pPr lvl="2"/>
            <a:r>
              <a:rPr lang="en-GB" dirty="0" smtClean="0"/>
              <a:t>Genitourinary carcinoma.</a:t>
            </a:r>
          </a:p>
          <a:p>
            <a:pPr lvl="2"/>
            <a:r>
              <a:rPr lang="en-GB" dirty="0" err="1" smtClean="0"/>
              <a:t>Buccal</a:t>
            </a:r>
            <a:r>
              <a:rPr lang="en-GB" dirty="0" smtClean="0"/>
              <a:t> cavity and </a:t>
            </a:r>
            <a:r>
              <a:rPr lang="en-GB" dirty="0" err="1" smtClean="0"/>
              <a:t>pharymx</a:t>
            </a:r>
            <a:r>
              <a:rPr lang="en-GB" dirty="0" smtClean="0"/>
              <a:t> carcinoma.</a:t>
            </a:r>
          </a:p>
          <a:p>
            <a:pPr lvl="2"/>
            <a:r>
              <a:rPr lang="en-GB" dirty="0" smtClean="0"/>
              <a:t>Gastrointestinal cancer, and</a:t>
            </a:r>
          </a:p>
          <a:p>
            <a:pPr lvl="2"/>
            <a:r>
              <a:rPr lang="en-GB" dirty="0" smtClean="0"/>
              <a:t>Malignant melanoma.</a:t>
            </a:r>
            <a:endParaRPr lang="en-GB" dirty="0"/>
          </a:p>
        </p:txBody>
      </p:sp>
      <p:sp>
        <p:nvSpPr>
          <p:cNvPr id="4" name="Date Placeholder 3"/>
          <p:cNvSpPr>
            <a:spLocks noGrp="1"/>
          </p:cNvSpPr>
          <p:nvPr>
            <p:ph type="dt" sz="half" idx="10"/>
          </p:nvPr>
        </p:nvSpPr>
        <p:spPr/>
        <p:txBody>
          <a:bodyPr/>
          <a:lstStyle/>
          <a:p>
            <a:fld id="{C3136AE4-F584-42D1-89B3-FF0029FA4FCC}"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3" name="Content Placeholder 2"/>
          <p:cNvSpPr>
            <a:spLocks noGrp="1"/>
          </p:cNvSpPr>
          <p:nvPr>
            <p:ph idx="1"/>
          </p:nvPr>
        </p:nvSpPr>
        <p:spPr/>
        <p:txBody>
          <a:bodyPr/>
          <a:lstStyle/>
          <a:p>
            <a:pPr lvl="1"/>
            <a:r>
              <a:rPr lang="en-GB" dirty="0" smtClean="0"/>
              <a:t>Most lesions are located in the </a:t>
            </a:r>
            <a:r>
              <a:rPr lang="en-GB" dirty="0" err="1" smtClean="0"/>
              <a:t>supratentorial</a:t>
            </a:r>
            <a:r>
              <a:rPr lang="en-GB" dirty="0" smtClean="0"/>
              <a:t> compartment, especially in the distribution of the middle cerebral artery.</a:t>
            </a:r>
          </a:p>
          <a:p>
            <a:pPr lvl="1"/>
            <a:r>
              <a:rPr lang="en-GB" dirty="0" smtClean="0"/>
              <a:t>Only 30% are solitary and amenable to </a:t>
            </a:r>
            <a:r>
              <a:rPr lang="en-GB" dirty="0" err="1" smtClean="0"/>
              <a:t>surgeryl</a:t>
            </a:r>
            <a:endParaRPr lang="en-GB" dirty="0" smtClean="0"/>
          </a:p>
          <a:p>
            <a:pPr lvl="1"/>
            <a:r>
              <a:rPr lang="en-GB" dirty="0" smtClean="0"/>
              <a:t>Marked cerebral oedema surrounding a small metastatic focus is not uncommon.</a:t>
            </a:r>
          </a:p>
          <a:p>
            <a:pPr lvl="1"/>
            <a:r>
              <a:rPr lang="en-GB" dirty="0" smtClean="0"/>
              <a:t>Metastatic tumours may invade the </a:t>
            </a:r>
            <a:r>
              <a:rPr lang="en-GB" dirty="0" err="1" smtClean="0"/>
              <a:t>meningess</a:t>
            </a:r>
            <a:r>
              <a:rPr lang="en-GB" dirty="0" smtClean="0"/>
              <a:t> and produce a ‘’</a:t>
            </a:r>
            <a:r>
              <a:rPr lang="en-GB" dirty="0" err="1" smtClean="0"/>
              <a:t>carcinomatous</a:t>
            </a:r>
            <a:r>
              <a:rPr lang="en-GB" dirty="0" smtClean="0"/>
              <a:t> meningitis’’.</a:t>
            </a:r>
            <a:endParaRPr lang="en-GB" dirty="0"/>
          </a:p>
        </p:txBody>
      </p:sp>
      <p:sp>
        <p:nvSpPr>
          <p:cNvPr id="4" name="Date Placeholder 3"/>
          <p:cNvSpPr>
            <a:spLocks noGrp="1"/>
          </p:cNvSpPr>
          <p:nvPr>
            <p:ph type="dt" sz="half" idx="10"/>
          </p:nvPr>
        </p:nvSpPr>
        <p:spPr/>
        <p:txBody>
          <a:bodyPr/>
          <a:lstStyle/>
          <a:p>
            <a:fld id="{3FDBEFB3-B89B-4657-B811-F4BF6890820E}"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FINDINGS</a:t>
            </a:r>
            <a:endParaRPr lang="en-GB" dirty="0"/>
          </a:p>
        </p:txBody>
      </p:sp>
      <p:sp>
        <p:nvSpPr>
          <p:cNvPr id="3" name="Content Placeholder 2"/>
          <p:cNvSpPr>
            <a:spLocks noGrp="1"/>
          </p:cNvSpPr>
          <p:nvPr>
            <p:ph idx="1"/>
          </p:nvPr>
        </p:nvSpPr>
        <p:spPr/>
        <p:txBody>
          <a:bodyPr/>
          <a:lstStyle/>
          <a:p>
            <a:r>
              <a:rPr lang="en-GB" dirty="0" smtClean="0"/>
              <a:t>Symptoms produced by brain tumours are largely related to their:</a:t>
            </a:r>
          </a:p>
          <a:p>
            <a:pPr lvl="1"/>
            <a:r>
              <a:rPr lang="en-GB" dirty="0" err="1" smtClean="0"/>
              <a:t>Histologic</a:t>
            </a:r>
            <a:r>
              <a:rPr lang="en-GB" dirty="0" smtClean="0"/>
              <a:t> characteristics.</a:t>
            </a:r>
          </a:p>
          <a:p>
            <a:pPr lvl="1"/>
            <a:r>
              <a:rPr lang="en-GB" dirty="0" smtClean="0"/>
              <a:t>Rate of growth and </a:t>
            </a:r>
          </a:p>
          <a:p>
            <a:pPr lvl="1"/>
            <a:r>
              <a:rPr lang="en-GB" dirty="0" smtClean="0"/>
              <a:t>Location.</a:t>
            </a:r>
            <a:endParaRPr lang="en-GB" dirty="0"/>
          </a:p>
        </p:txBody>
      </p:sp>
      <p:sp>
        <p:nvSpPr>
          <p:cNvPr id="4" name="Date Placeholder 3"/>
          <p:cNvSpPr>
            <a:spLocks noGrp="1"/>
          </p:cNvSpPr>
          <p:nvPr>
            <p:ph type="dt" sz="half" idx="10"/>
          </p:nvPr>
        </p:nvSpPr>
        <p:spPr/>
        <p:txBody>
          <a:bodyPr/>
          <a:lstStyle/>
          <a:p>
            <a:fld id="{30F51126-BC9C-492E-865D-5EBD9431F118}"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i="1" dirty="0"/>
          </a:p>
        </p:txBody>
      </p:sp>
      <p:sp>
        <p:nvSpPr>
          <p:cNvPr id="3" name="Content Placeholder 2"/>
          <p:cNvSpPr>
            <a:spLocks noGrp="1"/>
          </p:cNvSpPr>
          <p:nvPr>
            <p:ph idx="1"/>
          </p:nvPr>
        </p:nvSpPr>
        <p:spPr/>
        <p:txBody>
          <a:bodyPr>
            <a:normAutofit lnSpcReduction="10000"/>
          </a:bodyPr>
          <a:lstStyle/>
          <a:p>
            <a:r>
              <a:rPr lang="en-GB" b="1" dirty="0" smtClean="0"/>
              <a:t>Generalised signs and symptoms.</a:t>
            </a:r>
          </a:p>
          <a:p>
            <a:r>
              <a:rPr lang="en-GB" dirty="0" smtClean="0"/>
              <a:t>Usually causes by:</a:t>
            </a:r>
          </a:p>
          <a:p>
            <a:pPr lvl="1"/>
            <a:r>
              <a:rPr lang="en-GB" dirty="0" smtClean="0"/>
              <a:t>Increased intracranial pressure from tumour mass.</a:t>
            </a:r>
          </a:p>
          <a:p>
            <a:pPr lvl="1"/>
            <a:r>
              <a:rPr lang="en-GB" dirty="0" smtClean="0"/>
              <a:t>Obstruction of CSF pathways.</a:t>
            </a:r>
          </a:p>
          <a:p>
            <a:pPr lvl="1"/>
            <a:r>
              <a:rPr lang="en-GB" dirty="0" smtClean="0"/>
              <a:t>Associated cerebral oedema.</a:t>
            </a:r>
          </a:p>
          <a:p>
            <a:pPr lvl="1"/>
            <a:r>
              <a:rPr lang="en-GB" dirty="0" smtClean="0"/>
              <a:t>Obstruction of venous drainage or </a:t>
            </a:r>
          </a:p>
          <a:p>
            <a:pPr lvl="1"/>
            <a:r>
              <a:rPr lang="en-GB" dirty="0" smtClean="0"/>
              <a:t>Obstruction of CSF absorption mechanisms,</a:t>
            </a:r>
          </a:p>
          <a:p>
            <a:pPr lvl="1"/>
            <a:r>
              <a:rPr lang="en-GB" dirty="0" smtClean="0"/>
              <a:t>But rarely, they are caused by increased CSF production (</a:t>
            </a:r>
            <a:r>
              <a:rPr lang="en-GB" dirty="0" err="1" smtClean="0"/>
              <a:t>e.g.choroid</a:t>
            </a:r>
            <a:r>
              <a:rPr lang="en-GB" dirty="0" smtClean="0"/>
              <a:t> plexus </a:t>
            </a:r>
            <a:r>
              <a:rPr lang="en-GB" dirty="0" err="1" smtClean="0"/>
              <a:t>papilloma</a:t>
            </a:r>
            <a:r>
              <a:rPr lang="en-GB" dirty="0" smtClean="0"/>
              <a:t>).</a:t>
            </a:r>
            <a:endParaRPr lang="en-GB" dirty="0"/>
          </a:p>
        </p:txBody>
      </p:sp>
      <p:sp>
        <p:nvSpPr>
          <p:cNvPr id="4" name="Date Placeholder 3"/>
          <p:cNvSpPr>
            <a:spLocks noGrp="1"/>
          </p:cNvSpPr>
          <p:nvPr>
            <p:ph type="dt" sz="half" idx="10"/>
          </p:nvPr>
        </p:nvSpPr>
        <p:spPr/>
        <p:txBody>
          <a:bodyPr/>
          <a:lstStyle/>
          <a:p>
            <a:fld id="{BBF9F4D7-5E56-4CB3-8DAC-63335A3CEDDE}"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a:t>
            </a:r>
            <a:endParaRPr lang="en-GB" dirty="0"/>
          </a:p>
        </p:txBody>
      </p:sp>
      <p:sp>
        <p:nvSpPr>
          <p:cNvPr id="3" name="Content Placeholder 2"/>
          <p:cNvSpPr>
            <a:spLocks noGrp="1"/>
          </p:cNvSpPr>
          <p:nvPr>
            <p:ph idx="1"/>
          </p:nvPr>
        </p:nvSpPr>
        <p:spPr/>
        <p:txBody>
          <a:bodyPr>
            <a:normAutofit lnSpcReduction="10000"/>
          </a:bodyPr>
          <a:lstStyle/>
          <a:p>
            <a:r>
              <a:rPr lang="en-GB" dirty="0" smtClean="0"/>
              <a:t>Approximately 35,000 new intracranial </a:t>
            </a:r>
            <a:r>
              <a:rPr lang="en-GB" dirty="0" err="1" smtClean="0"/>
              <a:t>neoplasms</a:t>
            </a:r>
            <a:r>
              <a:rPr lang="en-GB" dirty="0" smtClean="0"/>
              <a:t> are diagnosed each year, half of which are metastatic from outside the CNS.</a:t>
            </a:r>
          </a:p>
          <a:p>
            <a:r>
              <a:rPr lang="en-GB" dirty="0" smtClean="0"/>
              <a:t>The incidence of primary CNS tumours increased from 2.4 cases per 100,000 in the years 1973 – 1982 to 3.3 cases per 100,000 in 1986.</a:t>
            </a:r>
          </a:p>
          <a:p>
            <a:r>
              <a:rPr lang="en-GB" dirty="0" smtClean="0"/>
              <a:t>In children, brain tumours are the 2</a:t>
            </a:r>
            <a:r>
              <a:rPr lang="en-GB" baseline="30000" dirty="0" smtClean="0"/>
              <a:t>nd</a:t>
            </a:r>
            <a:r>
              <a:rPr lang="en-GB" dirty="0" smtClean="0"/>
              <a:t> most common cancer-related cause of death.</a:t>
            </a:r>
            <a:endParaRPr lang="en-GB" dirty="0"/>
          </a:p>
        </p:txBody>
      </p:sp>
      <p:sp>
        <p:nvSpPr>
          <p:cNvPr id="4" name="Date Placeholder 3"/>
          <p:cNvSpPr>
            <a:spLocks noGrp="1"/>
          </p:cNvSpPr>
          <p:nvPr>
            <p:ph type="dt" sz="half" idx="10"/>
          </p:nvPr>
        </p:nvSpPr>
        <p:spPr/>
        <p:txBody>
          <a:bodyPr/>
          <a:lstStyle/>
          <a:p>
            <a:fld id="{BA4A3F10-E01C-417F-AB20-9181ED963D73}"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a:t>
            </a:fld>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GB" dirty="0" smtClean="0"/>
              <a:t>The most common 1</a:t>
            </a:r>
            <a:r>
              <a:rPr lang="en-GB" baseline="30000" dirty="0" smtClean="0"/>
              <a:t>st</a:t>
            </a:r>
            <a:r>
              <a:rPr lang="en-GB" dirty="0" smtClean="0"/>
              <a:t> symptoms of increased intracranial pressure are:</a:t>
            </a:r>
          </a:p>
          <a:p>
            <a:pPr marL="914400" lvl="1" indent="-514350">
              <a:buFont typeface="+mj-lt"/>
              <a:buAutoNum type="alphaLcParenR"/>
            </a:pPr>
            <a:r>
              <a:rPr lang="en-GB" dirty="0" smtClean="0"/>
              <a:t>Headache.</a:t>
            </a:r>
          </a:p>
          <a:p>
            <a:pPr marL="914400" lvl="1" indent="-514350">
              <a:buFont typeface="+mj-lt"/>
              <a:buAutoNum type="alphaLcParenR"/>
            </a:pPr>
            <a:r>
              <a:rPr lang="en-GB" dirty="0" smtClean="0"/>
              <a:t>Nausea.</a:t>
            </a:r>
          </a:p>
          <a:p>
            <a:pPr marL="914400" lvl="1" indent="-514350">
              <a:buFont typeface="+mj-lt"/>
              <a:buAutoNum type="alphaLcParenR"/>
            </a:pPr>
            <a:r>
              <a:rPr lang="en-GB" dirty="0" smtClean="0"/>
              <a:t>Vomiting.</a:t>
            </a:r>
          </a:p>
          <a:p>
            <a:pPr marL="514350" indent="-514350"/>
            <a:r>
              <a:rPr lang="en-GB" dirty="0" smtClean="0"/>
              <a:t>Characteristically, headache is diffuse and worse in the early morning, occasionally causing early awakening.</a:t>
            </a:r>
          </a:p>
          <a:p>
            <a:pPr marL="514350" indent="-514350"/>
            <a:r>
              <a:rPr lang="en-GB" dirty="0" smtClean="0"/>
              <a:t>In the absence of </a:t>
            </a:r>
            <a:r>
              <a:rPr lang="en-GB" dirty="0" err="1" smtClean="0"/>
              <a:t>papilloedema</a:t>
            </a:r>
            <a:r>
              <a:rPr lang="en-GB" dirty="0" smtClean="0"/>
              <a:t>, the headache overlies the tumour in 60% of patients.</a:t>
            </a:r>
            <a:endParaRPr lang="en-GB" dirty="0"/>
          </a:p>
        </p:txBody>
      </p:sp>
      <p:sp>
        <p:nvSpPr>
          <p:cNvPr id="4" name="Date Placeholder 3"/>
          <p:cNvSpPr>
            <a:spLocks noGrp="1"/>
          </p:cNvSpPr>
          <p:nvPr>
            <p:ph type="dt" sz="half" idx="10"/>
          </p:nvPr>
        </p:nvSpPr>
        <p:spPr/>
        <p:txBody>
          <a:bodyPr/>
          <a:lstStyle/>
          <a:p>
            <a:fld id="{5315303C-9F45-408D-A279-A905B0F6CA42}"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2"/>
            </a:pPr>
            <a:r>
              <a:rPr lang="en-GB" dirty="0" smtClean="0"/>
              <a:t>Increased intracranial pressure may lead to </a:t>
            </a:r>
            <a:r>
              <a:rPr lang="en-GB" dirty="0" err="1" smtClean="0"/>
              <a:t>papilloedema</a:t>
            </a:r>
            <a:r>
              <a:rPr lang="en-GB" dirty="0" smtClean="0"/>
              <a:t>, usually bilateral. However, its absence does not rule out brain tumour or increased intracranial pressure.</a:t>
            </a:r>
          </a:p>
          <a:p>
            <a:pPr marL="514350" indent="-514350">
              <a:buFont typeface="+mj-lt"/>
              <a:buAutoNum type="arabicPeriod" startAt="2"/>
            </a:pPr>
            <a:r>
              <a:rPr lang="en-GB" dirty="0" smtClean="0"/>
              <a:t>Visual loss may result from long-standing </a:t>
            </a:r>
            <a:r>
              <a:rPr lang="en-GB" dirty="0" err="1" smtClean="0"/>
              <a:t>papilloedema</a:t>
            </a:r>
            <a:r>
              <a:rPr lang="en-GB" dirty="0" smtClean="0"/>
              <a:t> with secondary optic atrophy but is more often due to direct pressure from tumour (</a:t>
            </a:r>
            <a:r>
              <a:rPr lang="en-GB" dirty="0" err="1" smtClean="0"/>
              <a:t>i.e</a:t>
            </a:r>
            <a:r>
              <a:rPr lang="en-GB" dirty="0" smtClean="0"/>
              <a:t> focal symptoms and signs).</a:t>
            </a:r>
          </a:p>
          <a:p>
            <a:pPr marL="514350" indent="-514350">
              <a:buNone/>
            </a:pPr>
            <a:r>
              <a:rPr lang="en-GB" dirty="0" smtClean="0"/>
              <a:t> </a:t>
            </a:r>
            <a:endParaRPr lang="en-GB" dirty="0"/>
          </a:p>
        </p:txBody>
      </p:sp>
      <p:sp>
        <p:nvSpPr>
          <p:cNvPr id="4" name="Date Placeholder 3"/>
          <p:cNvSpPr>
            <a:spLocks noGrp="1"/>
          </p:cNvSpPr>
          <p:nvPr>
            <p:ph type="dt" sz="half" idx="10"/>
          </p:nvPr>
        </p:nvSpPr>
        <p:spPr/>
        <p:txBody>
          <a:bodyPr/>
          <a:lstStyle/>
          <a:p>
            <a:fld id="{93E5308A-F055-4177-A78F-03CCC856A4CC}"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4"/>
            </a:pPr>
            <a:r>
              <a:rPr lang="en-GB" dirty="0" smtClean="0"/>
              <a:t>When a tumour compresses the optic nerve as it enters the optic foramen, it can isolate the nerve from the effects of increased pressure. As a result, the disk remains flat and tends to become atrophic (pale). The </a:t>
            </a:r>
            <a:r>
              <a:rPr lang="en-GB" dirty="0" err="1" smtClean="0"/>
              <a:t>contralateral</a:t>
            </a:r>
            <a:r>
              <a:rPr lang="en-GB" dirty="0" smtClean="0"/>
              <a:t> disk that is not isolated shows evidence of </a:t>
            </a:r>
            <a:r>
              <a:rPr lang="en-GB" dirty="0" err="1" smtClean="0"/>
              <a:t>papilloedema</a:t>
            </a:r>
            <a:r>
              <a:rPr lang="en-GB" dirty="0" smtClean="0"/>
              <a:t>, known as Foster Kennedy Syndrome; it is most common with medial sphenoid wing or </a:t>
            </a:r>
            <a:r>
              <a:rPr lang="en-GB" dirty="0" err="1" smtClean="0"/>
              <a:t>tuberculum</a:t>
            </a:r>
            <a:r>
              <a:rPr lang="en-GB" dirty="0" smtClean="0"/>
              <a:t> </a:t>
            </a:r>
            <a:r>
              <a:rPr lang="en-GB" dirty="0" err="1" smtClean="0"/>
              <a:t>sella</a:t>
            </a:r>
            <a:r>
              <a:rPr lang="en-GB" dirty="0" smtClean="0"/>
              <a:t> </a:t>
            </a:r>
            <a:r>
              <a:rPr lang="en-GB" dirty="0" err="1" smtClean="0"/>
              <a:t>meningioma</a:t>
            </a:r>
            <a:r>
              <a:rPr lang="en-GB" dirty="0" smtClean="0"/>
              <a:t> but has been described also with frontal </a:t>
            </a:r>
            <a:r>
              <a:rPr lang="en-GB" dirty="0" err="1" smtClean="0"/>
              <a:t>gliomas</a:t>
            </a:r>
            <a:r>
              <a:rPr lang="en-GB" dirty="0" smtClean="0"/>
              <a:t>.</a:t>
            </a:r>
            <a:endParaRPr lang="en-GB" dirty="0"/>
          </a:p>
        </p:txBody>
      </p:sp>
      <p:sp>
        <p:nvSpPr>
          <p:cNvPr id="4" name="Date Placeholder 3"/>
          <p:cNvSpPr>
            <a:spLocks noGrp="1"/>
          </p:cNvSpPr>
          <p:nvPr>
            <p:ph type="dt" sz="half" idx="10"/>
          </p:nvPr>
        </p:nvSpPr>
        <p:spPr/>
        <p:txBody>
          <a:bodyPr/>
          <a:lstStyle/>
          <a:p>
            <a:fld id="{13A7E495-E696-4CDC-A3BE-463D477B52F7}"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5"/>
            </a:pPr>
            <a:r>
              <a:rPr lang="en-GB" dirty="0" smtClean="0"/>
              <a:t>Rapidly growing infiltrating tumours (e.g. </a:t>
            </a:r>
            <a:r>
              <a:rPr lang="en-GB" dirty="0" err="1" smtClean="0"/>
              <a:t>Glioblastoma</a:t>
            </a:r>
            <a:r>
              <a:rPr lang="en-GB" dirty="0" smtClean="0"/>
              <a:t> </a:t>
            </a:r>
            <a:r>
              <a:rPr lang="en-GB" dirty="0" err="1" smtClean="0"/>
              <a:t>multiforme</a:t>
            </a:r>
            <a:r>
              <a:rPr lang="en-GB" dirty="0" smtClean="0"/>
              <a:t>) involving the frontal lobes or corpus </a:t>
            </a:r>
            <a:r>
              <a:rPr lang="en-GB" dirty="0" err="1" smtClean="0"/>
              <a:t>callosum</a:t>
            </a:r>
            <a:r>
              <a:rPr lang="en-GB" dirty="0" smtClean="0"/>
              <a:t> most often cause:</a:t>
            </a:r>
          </a:p>
          <a:p>
            <a:pPr marL="914400" lvl="1" indent="-514350">
              <a:buFont typeface="+mj-lt"/>
              <a:buAutoNum type="alphaLcParenR"/>
            </a:pPr>
            <a:r>
              <a:rPr lang="en-GB" dirty="0" smtClean="0"/>
              <a:t>Personality change.</a:t>
            </a:r>
          </a:p>
          <a:p>
            <a:pPr marL="914400" lvl="1" indent="-514350">
              <a:buFont typeface="+mj-lt"/>
              <a:buAutoNum type="alphaLcParenR"/>
            </a:pPr>
            <a:r>
              <a:rPr lang="en-GB" dirty="0" smtClean="0"/>
              <a:t>Easy fatigability.</a:t>
            </a:r>
          </a:p>
          <a:p>
            <a:pPr marL="914400" lvl="1" indent="-514350">
              <a:buFont typeface="+mj-lt"/>
              <a:buAutoNum type="alphaLcParenR"/>
            </a:pPr>
            <a:r>
              <a:rPr lang="en-GB" dirty="0" smtClean="0"/>
              <a:t>Listlessness and</a:t>
            </a:r>
          </a:p>
          <a:p>
            <a:pPr marL="914400" lvl="1" indent="-514350">
              <a:buFont typeface="+mj-lt"/>
              <a:buAutoNum type="alphaLcParenR"/>
            </a:pPr>
            <a:r>
              <a:rPr lang="en-GB" dirty="0" smtClean="0"/>
              <a:t>A tendency to withdrawal from social contacts.</a:t>
            </a:r>
            <a:endParaRPr lang="en-GB" dirty="0"/>
          </a:p>
        </p:txBody>
      </p:sp>
      <p:sp>
        <p:nvSpPr>
          <p:cNvPr id="4" name="Date Placeholder 3"/>
          <p:cNvSpPr>
            <a:spLocks noGrp="1"/>
          </p:cNvSpPr>
          <p:nvPr>
            <p:ph type="dt" sz="half" idx="10"/>
          </p:nvPr>
        </p:nvSpPr>
        <p:spPr/>
        <p:txBody>
          <a:bodyPr/>
          <a:lstStyle/>
          <a:p>
            <a:fld id="{1B08DE96-57A2-470F-9BDD-B4A0C277551B}"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6"/>
            </a:pPr>
            <a:r>
              <a:rPr lang="en-GB" dirty="0" smtClean="0"/>
              <a:t>With progression of the tumour or increased intracranial pressure, personality change may give way to alteration in the state of consciousness leading to stupor and coma.</a:t>
            </a:r>
          </a:p>
          <a:p>
            <a:pPr marL="514350" indent="-514350">
              <a:buFont typeface="+mj-lt"/>
              <a:buAutoNum type="arabicPeriod" startAt="6"/>
            </a:pPr>
            <a:r>
              <a:rPr lang="en-GB" dirty="0" smtClean="0"/>
              <a:t>Generalized seizures are the presenting symptoms in 15% of adults and 30% of children with brain tumours. Slowly growing tumours and lesions situated in proximity to the </a:t>
            </a:r>
            <a:r>
              <a:rPr lang="en-GB" dirty="0" err="1" smtClean="0"/>
              <a:t>sensorimotor</a:t>
            </a:r>
            <a:r>
              <a:rPr lang="en-GB" dirty="0" smtClean="0"/>
              <a:t> cortex are more likely to produce seizures.</a:t>
            </a:r>
            <a:endParaRPr lang="en-GB" dirty="0"/>
          </a:p>
        </p:txBody>
      </p:sp>
      <p:sp>
        <p:nvSpPr>
          <p:cNvPr id="4" name="Date Placeholder 3"/>
          <p:cNvSpPr>
            <a:spLocks noGrp="1"/>
          </p:cNvSpPr>
          <p:nvPr>
            <p:ph type="dt" sz="half" idx="10"/>
          </p:nvPr>
        </p:nvSpPr>
        <p:spPr/>
        <p:txBody>
          <a:bodyPr/>
          <a:lstStyle/>
          <a:p>
            <a:fld id="{6B088549-D888-4805-858D-A19B3EB8C8C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8"/>
            </a:pPr>
            <a:r>
              <a:rPr lang="en-GB" dirty="0" smtClean="0"/>
              <a:t>In children, before closure of the sutures, progressive enlargement of the head and bulging of the anterior </a:t>
            </a:r>
            <a:r>
              <a:rPr lang="en-GB" dirty="0" err="1" smtClean="0"/>
              <a:t>fontanelle</a:t>
            </a:r>
            <a:r>
              <a:rPr lang="en-GB" dirty="0" smtClean="0"/>
              <a:t> are seen with increased intracranial pressure.</a:t>
            </a:r>
            <a:endParaRPr lang="en-GB" dirty="0"/>
          </a:p>
        </p:txBody>
      </p:sp>
      <p:sp>
        <p:nvSpPr>
          <p:cNvPr id="4" name="Date Placeholder 3"/>
          <p:cNvSpPr>
            <a:spLocks noGrp="1"/>
          </p:cNvSpPr>
          <p:nvPr>
            <p:ph type="dt" sz="half" idx="10"/>
          </p:nvPr>
        </p:nvSpPr>
        <p:spPr/>
        <p:txBody>
          <a:bodyPr/>
          <a:lstStyle/>
          <a:p>
            <a:fld id="{1C77BD8C-FC3C-4DDE-B563-CBB56678D99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45</a:t>
            </a:fld>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r>
              <a:rPr lang="en-GB" b="1" dirty="0" smtClean="0"/>
              <a:t>Focal signs and symptoms.</a:t>
            </a:r>
          </a:p>
          <a:p>
            <a:r>
              <a:rPr lang="en-GB" dirty="0" smtClean="0"/>
              <a:t>Are due to interference with the function of the local are of the brain (</a:t>
            </a:r>
            <a:r>
              <a:rPr lang="en-GB" dirty="0" err="1" smtClean="0"/>
              <a:t>i.e</a:t>
            </a:r>
            <a:r>
              <a:rPr lang="en-GB" dirty="0" smtClean="0"/>
              <a:t> localized findings).</a:t>
            </a:r>
          </a:p>
          <a:p>
            <a:pPr marL="514350" indent="-514350">
              <a:buFont typeface="+mj-lt"/>
              <a:buAutoNum type="arabicPeriod"/>
            </a:pPr>
            <a:r>
              <a:rPr lang="en-GB" dirty="0" err="1" smtClean="0"/>
              <a:t>Contralateral</a:t>
            </a:r>
            <a:r>
              <a:rPr lang="en-GB" dirty="0" smtClean="0"/>
              <a:t> motor or sensory impairment is associated with lesions in the posterior frontal lobe (motor) or anterior parietal (sensory) lobe.</a:t>
            </a:r>
            <a:endParaRPr lang="en-GB" dirty="0"/>
          </a:p>
        </p:txBody>
      </p:sp>
      <p:sp>
        <p:nvSpPr>
          <p:cNvPr id="4" name="Date Placeholder 3"/>
          <p:cNvSpPr>
            <a:spLocks noGrp="1"/>
          </p:cNvSpPr>
          <p:nvPr>
            <p:ph type="dt" sz="half" idx="10"/>
          </p:nvPr>
        </p:nvSpPr>
        <p:spPr/>
        <p:txBody>
          <a:bodyPr/>
          <a:lstStyle/>
          <a:p>
            <a:fld id="{56A64438-1A28-4F1C-9FCF-39170C61E61A}"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2"/>
            </a:pPr>
            <a:r>
              <a:rPr lang="en-GB" dirty="0" smtClean="0"/>
              <a:t>Tumours located in the dominant hemisphere produce disorders of communication (aphasia) and non dominant hemisphere lesions may produce </a:t>
            </a:r>
            <a:r>
              <a:rPr lang="en-GB" dirty="0" err="1" smtClean="0"/>
              <a:t>apraxia</a:t>
            </a:r>
            <a:r>
              <a:rPr lang="en-GB" dirty="0" smtClean="0"/>
              <a:t>.</a:t>
            </a:r>
          </a:p>
          <a:p>
            <a:pPr marL="514350" indent="-514350">
              <a:buFont typeface="+mj-lt"/>
              <a:buAutoNum type="arabicPeriod" startAt="2"/>
            </a:pPr>
            <a:r>
              <a:rPr lang="en-GB" dirty="0" smtClean="0"/>
              <a:t>Hemispheric tumours of involving the optic tract (anterior temporal) or optic radiations (post-temporal, parietal, occipital) produce </a:t>
            </a:r>
            <a:r>
              <a:rPr lang="en-GB" dirty="0" err="1" smtClean="0"/>
              <a:t>contralateral</a:t>
            </a:r>
            <a:r>
              <a:rPr lang="en-GB" dirty="0" smtClean="0"/>
              <a:t> homonymous </a:t>
            </a:r>
            <a:r>
              <a:rPr lang="en-GB" dirty="0" err="1" smtClean="0"/>
              <a:t>hemianopia</a:t>
            </a:r>
            <a:r>
              <a:rPr lang="en-GB" dirty="0" smtClean="0"/>
              <a:t>.</a:t>
            </a:r>
            <a:endParaRPr lang="en-GB" dirty="0"/>
          </a:p>
        </p:txBody>
      </p:sp>
      <p:sp>
        <p:nvSpPr>
          <p:cNvPr id="4" name="Date Placeholder 3"/>
          <p:cNvSpPr>
            <a:spLocks noGrp="1"/>
          </p:cNvSpPr>
          <p:nvPr>
            <p:ph type="dt" sz="half" idx="10"/>
          </p:nvPr>
        </p:nvSpPr>
        <p:spPr/>
        <p:txBody>
          <a:bodyPr/>
          <a:lstStyle/>
          <a:p>
            <a:fld id="{92D198BD-5D0A-4CD5-90D7-197927150BA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47</a:t>
            </a:fld>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4"/>
            </a:pPr>
            <a:r>
              <a:rPr lang="en-GB" dirty="0" smtClean="0"/>
              <a:t>Incongruous defects point to lesions proximal to the </a:t>
            </a:r>
            <a:r>
              <a:rPr lang="en-GB" dirty="0" err="1" smtClean="0"/>
              <a:t>geniculate</a:t>
            </a:r>
            <a:r>
              <a:rPr lang="en-GB" dirty="0" smtClean="0"/>
              <a:t> ganglion tract, in contradistinction to congruous defects seen in lesions of the optic radiations and cortex.</a:t>
            </a:r>
          </a:p>
          <a:p>
            <a:pPr marL="514350" indent="-514350">
              <a:buFont typeface="+mj-lt"/>
              <a:buAutoNum type="arabicPeriod" startAt="4"/>
            </a:pPr>
            <a:endParaRPr lang="en-GB" dirty="0"/>
          </a:p>
        </p:txBody>
      </p:sp>
      <p:sp>
        <p:nvSpPr>
          <p:cNvPr id="4" name="Date Placeholder 3"/>
          <p:cNvSpPr>
            <a:spLocks noGrp="1"/>
          </p:cNvSpPr>
          <p:nvPr>
            <p:ph type="dt" sz="half" idx="10"/>
          </p:nvPr>
        </p:nvSpPr>
        <p:spPr/>
        <p:txBody>
          <a:bodyPr/>
          <a:lstStyle/>
          <a:p>
            <a:fld id="{798B6AB0-8E11-45DA-A266-FEB74EBE72CE}"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48</a:t>
            </a:fld>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5"/>
            </a:pPr>
            <a:r>
              <a:rPr lang="en-GB" dirty="0" smtClean="0"/>
              <a:t>Seizures:</a:t>
            </a:r>
          </a:p>
          <a:p>
            <a:pPr marL="914400" lvl="1" indent="-514350"/>
            <a:r>
              <a:rPr lang="en-GB" dirty="0" smtClean="0"/>
              <a:t>Generalized seizures are of little localizing value unless preceded by a well-defined aura or followed by </a:t>
            </a:r>
            <a:r>
              <a:rPr lang="en-GB" dirty="0" err="1" smtClean="0"/>
              <a:t>postictal</a:t>
            </a:r>
            <a:r>
              <a:rPr lang="en-GB" dirty="0" smtClean="0"/>
              <a:t> palsy.</a:t>
            </a:r>
          </a:p>
          <a:p>
            <a:pPr marL="914400" lvl="1" indent="-514350"/>
            <a:r>
              <a:rPr lang="en-GB" dirty="0" smtClean="0"/>
              <a:t>Focal seizures of the temporal lobe may produce:</a:t>
            </a:r>
          </a:p>
          <a:p>
            <a:pPr marL="1314450" lvl="2" indent="-514350"/>
            <a:r>
              <a:rPr lang="en-GB" dirty="0" smtClean="0"/>
              <a:t>Olfactory aura (</a:t>
            </a:r>
            <a:r>
              <a:rPr lang="en-GB" dirty="0" err="1" smtClean="0"/>
              <a:t>uncinate</a:t>
            </a:r>
            <a:r>
              <a:rPr lang="en-GB" dirty="0" smtClean="0"/>
              <a:t> fits).</a:t>
            </a:r>
          </a:p>
          <a:p>
            <a:pPr marL="1314450" lvl="2" indent="-514350"/>
            <a:r>
              <a:rPr lang="en-GB" dirty="0" smtClean="0"/>
              <a:t>Visual aura (well-formed images), or psychomotor seizures.</a:t>
            </a:r>
            <a:endParaRPr lang="en-GB" dirty="0"/>
          </a:p>
        </p:txBody>
      </p:sp>
      <p:sp>
        <p:nvSpPr>
          <p:cNvPr id="4" name="Date Placeholder 3"/>
          <p:cNvSpPr>
            <a:spLocks noGrp="1"/>
          </p:cNvSpPr>
          <p:nvPr>
            <p:ph type="dt" sz="half" idx="10"/>
          </p:nvPr>
        </p:nvSpPr>
        <p:spPr/>
        <p:txBody>
          <a:bodyPr/>
          <a:lstStyle/>
          <a:p>
            <a:fld id="{62B7EDD3-3B47-4FFC-8B26-06F68EDF4651}"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incidence cont.</a:t>
            </a:r>
            <a:endParaRPr lang="en-GB" sz="2000" i="1" dirty="0"/>
          </a:p>
        </p:txBody>
      </p:sp>
      <p:sp>
        <p:nvSpPr>
          <p:cNvPr id="3" name="Content Placeholder 2"/>
          <p:cNvSpPr>
            <a:spLocks noGrp="1"/>
          </p:cNvSpPr>
          <p:nvPr>
            <p:ph idx="1"/>
          </p:nvPr>
        </p:nvSpPr>
        <p:spPr/>
        <p:txBody>
          <a:bodyPr>
            <a:normAutofit fontScale="92500" lnSpcReduction="10000"/>
          </a:bodyPr>
          <a:lstStyle/>
          <a:p>
            <a:r>
              <a:rPr lang="en-GB" dirty="0" smtClean="0"/>
              <a:t>In adolescents and young adults between 15 and 34, brain tumours are the 3</a:t>
            </a:r>
            <a:r>
              <a:rPr lang="en-GB" baseline="30000" dirty="0" smtClean="0"/>
              <a:t>rd</a:t>
            </a:r>
            <a:r>
              <a:rPr lang="en-GB" dirty="0" smtClean="0"/>
              <a:t> leading cancer-related cause of death.</a:t>
            </a:r>
          </a:p>
          <a:p>
            <a:r>
              <a:rPr lang="en-GB" dirty="0" smtClean="0"/>
              <a:t>However, most CNS tumours occur in patients over age 45, with the peak incidence found in the 7</a:t>
            </a:r>
            <a:r>
              <a:rPr lang="en-GB" baseline="30000" dirty="0" smtClean="0"/>
              <a:t>th</a:t>
            </a:r>
            <a:r>
              <a:rPr lang="en-GB" dirty="0" smtClean="0"/>
              <a:t> decade of life.</a:t>
            </a:r>
          </a:p>
          <a:p>
            <a:r>
              <a:rPr lang="en-GB" dirty="0" smtClean="0"/>
              <a:t>In adults, 70% of 1</a:t>
            </a:r>
            <a:r>
              <a:rPr lang="en-GB" baseline="30000" dirty="0" smtClean="0"/>
              <a:t>o</a:t>
            </a:r>
            <a:r>
              <a:rPr lang="en-GB" dirty="0" smtClean="0"/>
              <a:t> brain tumours arise above the </a:t>
            </a:r>
            <a:r>
              <a:rPr lang="en-GB" dirty="0" err="1" smtClean="0"/>
              <a:t>tentorium</a:t>
            </a:r>
            <a:r>
              <a:rPr lang="en-GB" dirty="0" smtClean="0"/>
              <a:t> </a:t>
            </a:r>
            <a:r>
              <a:rPr lang="en-GB" dirty="0" err="1" smtClean="0"/>
              <a:t>cerebelli</a:t>
            </a:r>
            <a:r>
              <a:rPr lang="en-GB" dirty="0" smtClean="0"/>
              <a:t>; the other 30% originate in the </a:t>
            </a:r>
            <a:r>
              <a:rPr lang="en-GB" dirty="0" err="1" smtClean="0"/>
              <a:t>infratentorial</a:t>
            </a:r>
            <a:r>
              <a:rPr lang="en-GB" dirty="0" smtClean="0"/>
              <a:t> compartment (i.e. posterior </a:t>
            </a:r>
            <a:r>
              <a:rPr lang="en-GB" dirty="0" err="1" smtClean="0"/>
              <a:t>fossa</a:t>
            </a:r>
            <a:r>
              <a:rPr lang="en-GB" dirty="0" smtClean="0"/>
              <a:t>).</a:t>
            </a:r>
            <a:endParaRPr lang="en-GB" dirty="0"/>
          </a:p>
        </p:txBody>
      </p:sp>
      <p:sp>
        <p:nvSpPr>
          <p:cNvPr id="4" name="Date Placeholder 3"/>
          <p:cNvSpPr>
            <a:spLocks noGrp="1"/>
          </p:cNvSpPr>
          <p:nvPr>
            <p:ph type="dt" sz="half" idx="10"/>
          </p:nvPr>
        </p:nvSpPr>
        <p:spPr/>
        <p:txBody>
          <a:bodyPr/>
          <a:lstStyle/>
          <a:p>
            <a:fld id="{3B74EC8E-18CF-4807-97D3-88F09A72A134}"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a:t>
            </a:fld>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6"/>
            </a:pPr>
            <a:r>
              <a:rPr lang="en-GB" dirty="0" smtClean="0"/>
              <a:t>Tumours involving the frontal lobe produce </a:t>
            </a:r>
            <a:r>
              <a:rPr lang="en-GB" dirty="0" err="1" smtClean="0"/>
              <a:t>contralateral</a:t>
            </a:r>
            <a:r>
              <a:rPr lang="en-GB" dirty="0" smtClean="0"/>
              <a:t> motor activity, whereas tumours confined to the parietal lobe produce sensory symptoms.</a:t>
            </a:r>
          </a:p>
          <a:p>
            <a:pPr marL="514350" indent="-514350">
              <a:buFont typeface="+mj-lt"/>
              <a:buAutoNum type="arabicPeriod" startAt="6"/>
            </a:pPr>
            <a:r>
              <a:rPr lang="en-GB" dirty="0" smtClean="0"/>
              <a:t>Occipital lobe seizures produce  poorly organized visual hallucinations (</a:t>
            </a:r>
            <a:r>
              <a:rPr lang="en-GB" dirty="0" err="1" smtClean="0"/>
              <a:t>e.g</a:t>
            </a:r>
            <a:r>
              <a:rPr lang="en-GB" dirty="0" smtClean="0"/>
              <a:t> flickering lights).</a:t>
            </a:r>
            <a:endParaRPr lang="en-GB" dirty="0"/>
          </a:p>
        </p:txBody>
      </p:sp>
      <p:sp>
        <p:nvSpPr>
          <p:cNvPr id="4" name="Date Placeholder 3"/>
          <p:cNvSpPr>
            <a:spLocks noGrp="1"/>
          </p:cNvSpPr>
          <p:nvPr>
            <p:ph type="dt" sz="half" idx="10"/>
          </p:nvPr>
        </p:nvSpPr>
        <p:spPr/>
        <p:txBody>
          <a:bodyPr/>
          <a:lstStyle/>
          <a:p>
            <a:fld id="{6D75E10B-D728-46D3-B1B7-694B0793191F}"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50</a:t>
            </a:fld>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normAutofit/>
          </a:bodyPr>
          <a:lstStyle/>
          <a:p>
            <a:pPr marL="514350" indent="-514350">
              <a:buFont typeface="+mj-lt"/>
              <a:buAutoNum type="arabicPeriod" startAt="8"/>
            </a:pPr>
            <a:r>
              <a:rPr lang="en-GB" dirty="0" smtClean="0"/>
              <a:t>Tumours situated along the floor of the frontal </a:t>
            </a:r>
            <a:r>
              <a:rPr lang="en-GB" dirty="0" err="1" smtClean="0"/>
              <a:t>fossa</a:t>
            </a:r>
            <a:r>
              <a:rPr lang="en-GB" dirty="0" smtClean="0"/>
              <a:t> (</a:t>
            </a:r>
            <a:r>
              <a:rPr lang="en-GB" dirty="0" err="1" smtClean="0"/>
              <a:t>e.gsubfrontal</a:t>
            </a:r>
            <a:r>
              <a:rPr lang="en-GB" dirty="0" smtClean="0"/>
              <a:t> </a:t>
            </a:r>
            <a:r>
              <a:rPr lang="en-GB" dirty="0" err="1" smtClean="0"/>
              <a:t>meningioma</a:t>
            </a:r>
            <a:r>
              <a:rPr lang="en-GB" dirty="0" smtClean="0"/>
              <a:t>) often grow to massive proportions before producing symptoms of mental deterioration and signs of </a:t>
            </a:r>
            <a:r>
              <a:rPr lang="en-GB" dirty="0" err="1" smtClean="0"/>
              <a:t>anosmia</a:t>
            </a:r>
            <a:r>
              <a:rPr lang="en-GB" dirty="0" smtClean="0"/>
              <a:t> and optic atrophy.</a:t>
            </a:r>
          </a:p>
        </p:txBody>
      </p:sp>
      <p:sp>
        <p:nvSpPr>
          <p:cNvPr id="4" name="Date Placeholder 3"/>
          <p:cNvSpPr>
            <a:spLocks noGrp="1"/>
          </p:cNvSpPr>
          <p:nvPr>
            <p:ph type="dt" sz="half" idx="10"/>
          </p:nvPr>
        </p:nvSpPr>
        <p:spPr/>
        <p:txBody>
          <a:bodyPr/>
          <a:lstStyle/>
          <a:p>
            <a:fld id="{73E2FD59-36B6-41E1-A8AD-F65E391049A0}"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normAutofit/>
          </a:bodyPr>
          <a:lstStyle/>
          <a:p>
            <a:pPr marL="514350" indent="-514350">
              <a:buFont typeface="+mj-lt"/>
              <a:buAutoNum type="arabicPeriod" startAt="9"/>
            </a:pPr>
            <a:r>
              <a:rPr lang="en-GB" dirty="0" err="1" smtClean="0"/>
              <a:t>Sellar</a:t>
            </a:r>
            <a:r>
              <a:rPr lang="en-GB" dirty="0" smtClean="0"/>
              <a:t> and </a:t>
            </a:r>
            <a:r>
              <a:rPr lang="en-GB" dirty="0" err="1" smtClean="0"/>
              <a:t>parasellar</a:t>
            </a:r>
            <a:r>
              <a:rPr lang="en-GB" dirty="0" smtClean="0"/>
              <a:t> tumours may involve the</a:t>
            </a:r>
          </a:p>
          <a:p>
            <a:pPr marL="914400" lvl="1" indent="-514350"/>
            <a:r>
              <a:rPr lang="en-GB" dirty="0" smtClean="0"/>
              <a:t>Optic nerve.</a:t>
            </a:r>
          </a:p>
          <a:p>
            <a:pPr marL="914400" lvl="1" indent="-514350"/>
            <a:r>
              <a:rPr lang="en-GB" dirty="0" err="1" smtClean="0"/>
              <a:t>Chiasma</a:t>
            </a:r>
            <a:r>
              <a:rPr lang="en-GB" dirty="0" smtClean="0"/>
              <a:t>, or</a:t>
            </a:r>
          </a:p>
          <a:p>
            <a:pPr marL="914400" lvl="1" indent="-514350"/>
            <a:r>
              <a:rPr lang="en-GB" dirty="0" smtClean="0"/>
              <a:t>Tract (visual loss).</a:t>
            </a:r>
          </a:p>
          <a:p>
            <a:pPr marL="914400" lvl="1" indent="-514350"/>
            <a:r>
              <a:rPr lang="en-GB" dirty="0" smtClean="0"/>
              <a:t>The hypothalamus (endocrine disturbances), or</a:t>
            </a:r>
          </a:p>
          <a:p>
            <a:pPr marL="914400" lvl="1" indent="-514350"/>
            <a:r>
              <a:rPr lang="en-GB" dirty="0" smtClean="0"/>
              <a:t>The 3</a:t>
            </a:r>
            <a:r>
              <a:rPr lang="en-GB" baseline="30000" dirty="0" smtClean="0"/>
              <a:t>rd</a:t>
            </a:r>
            <a:r>
              <a:rPr lang="en-GB" dirty="0" smtClean="0"/>
              <a:t> ventricle (hydrocephalus).</a:t>
            </a:r>
            <a:endParaRPr lang="en-GB" dirty="0"/>
          </a:p>
        </p:txBody>
      </p:sp>
      <p:sp>
        <p:nvSpPr>
          <p:cNvPr id="4" name="Date Placeholder 3"/>
          <p:cNvSpPr>
            <a:spLocks noGrp="1"/>
          </p:cNvSpPr>
          <p:nvPr>
            <p:ph type="dt" sz="half" idx="10"/>
          </p:nvPr>
        </p:nvSpPr>
        <p:spPr/>
        <p:txBody>
          <a:bodyPr/>
          <a:lstStyle/>
          <a:p>
            <a:fld id="{ECFFFC82-042E-466F-9B01-44190CA97A32}"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52</a:t>
            </a:fld>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10"/>
            </a:pPr>
            <a:r>
              <a:rPr lang="en-GB" dirty="0" err="1" smtClean="0"/>
              <a:t>Intraventricular</a:t>
            </a:r>
            <a:r>
              <a:rPr lang="en-GB" dirty="0" smtClean="0"/>
              <a:t> tumours usually present with symptoms and signs of increased intracranial pressure and </a:t>
            </a:r>
            <a:r>
              <a:rPr lang="en-GB" dirty="0" err="1" smtClean="0"/>
              <a:t>contralateral</a:t>
            </a:r>
            <a:r>
              <a:rPr lang="en-GB" dirty="0" smtClean="0"/>
              <a:t> motor signs.</a:t>
            </a:r>
          </a:p>
          <a:p>
            <a:pPr marL="514350" indent="-514350">
              <a:buFont typeface="+mj-lt"/>
              <a:buAutoNum type="arabicPeriod" startAt="10"/>
            </a:pPr>
            <a:r>
              <a:rPr lang="en-GB" dirty="0" smtClean="0"/>
              <a:t>Tumours involving the pineal region produce symptoms and signs of increased intracranial pressure, limitation of upward gaze, and dilated, sluggishly reactive pupils (</a:t>
            </a:r>
            <a:r>
              <a:rPr lang="en-GB" dirty="0" err="1" smtClean="0"/>
              <a:t>Parinaud’s</a:t>
            </a:r>
            <a:r>
              <a:rPr lang="en-GB" dirty="0" smtClean="0"/>
              <a:t> syndrome)</a:t>
            </a:r>
            <a:endParaRPr lang="en-GB" dirty="0"/>
          </a:p>
        </p:txBody>
      </p:sp>
      <p:sp>
        <p:nvSpPr>
          <p:cNvPr id="4" name="Date Placeholder 3"/>
          <p:cNvSpPr>
            <a:spLocks noGrp="1"/>
          </p:cNvSpPr>
          <p:nvPr>
            <p:ph type="dt" sz="half" idx="10"/>
          </p:nvPr>
        </p:nvSpPr>
        <p:spPr/>
        <p:txBody>
          <a:bodyPr/>
          <a:lstStyle/>
          <a:p>
            <a:fld id="{71FFBA55-AB16-4C0D-98FB-54D6F70648F3}"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12"/>
            </a:pPr>
            <a:r>
              <a:rPr lang="en-GB" dirty="0" smtClean="0"/>
              <a:t>Posterior </a:t>
            </a:r>
            <a:r>
              <a:rPr lang="en-GB" dirty="0" err="1" smtClean="0"/>
              <a:t>fossa</a:t>
            </a:r>
            <a:r>
              <a:rPr lang="en-GB" dirty="0" smtClean="0"/>
              <a:t> tumours produce the following characteristic patterns:</a:t>
            </a:r>
          </a:p>
          <a:p>
            <a:pPr marL="514350" indent="-514350">
              <a:buFont typeface="+mj-lt"/>
              <a:buAutoNum type="alphaLcParenR"/>
            </a:pPr>
            <a:r>
              <a:rPr lang="en-GB" dirty="0" smtClean="0"/>
              <a:t>Brainstem </a:t>
            </a:r>
            <a:r>
              <a:rPr lang="en-GB" dirty="0" err="1" smtClean="0"/>
              <a:t>neoplasms</a:t>
            </a:r>
            <a:r>
              <a:rPr lang="en-GB" dirty="0" smtClean="0"/>
              <a:t> cause multiple cranial nerve palsies (usually 5</a:t>
            </a:r>
            <a:r>
              <a:rPr lang="en-GB" baseline="30000" dirty="0" smtClean="0"/>
              <a:t>th</a:t>
            </a:r>
            <a:r>
              <a:rPr lang="en-GB" dirty="0" smtClean="0"/>
              <a:t> – 7</a:t>
            </a:r>
            <a:r>
              <a:rPr lang="en-GB" baseline="30000" dirty="0" smtClean="0"/>
              <a:t>th</a:t>
            </a:r>
            <a:r>
              <a:rPr lang="en-GB" dirty="0" smtClean="0"/>
              <a:t>) and long tract motor and sensory signs but produce increased intracranial pressure only late in their course.</a:t>
            </a:r>
            <a:endParaRPr lang="en-GB" dirty="0"/>
          </a:p>
        </p:txBody>
      </p:sp>
      <p:sp>
        <p:nvSpPr>
          <p:cNvPr id="4" name="Date Placeholder 3"/>
          <p:cNvSpPr>
            <a:spLocks noGrp="1"/>
          </p:cNvSpPr>
          <p:nvPr>
            <p:ph type="dt" sz="half" idx="10"/>
          </p:nvPr>
        </p:nvSpPr>
        <p:spPr/>
        <p:txBody>
          <a:bodyPr/>
          <a:lstStyle/>
          <a:p>
            <a:fld id="{2E1B8D80-7854-459B-A48F-0026B8293A3B}"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54</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lphaLcParenR" startAt="2"/>
            </a:pPr>
            <a:r>
              <a:rPr lang="en-GB" dirty="0" smtClean="0"/>
              <a:t>Tumours of the cerebellum involving the </a:t>
            </a:r>
            <a:r>
              <a:rPr lang="en-GB" dirty="0" err="1" smtClean="0"/>
              <a:t>vermis</a:t>
            </a:r>
            <a:r>
              <a:rPr lang="en-GB" dirty="0" smtClean="0"/>
              <a:t> produce </a:t>
            </a:r>
            <a:r>
              <a:rPr lang="en-GB" dirty="0" err="1" smtClean="0"/>
              <a:t>ataxial</a:t>
            </a:r>
            <a:r>
              <a:rPr lang="en-GB" dirty="0" smtClean="0"/>
              <a:t> signs (</a:t>
            </a:r>
            <a:r>
              <a:rPr lang="en-GB" dirty="0" err="1" smtClean="0"/>
              <a:t>truncal</a:t>
            </a:r>
            <a:r>
              <a:rPr lang="en-GB" dirty="0" smtClean="0"/>
              <a:t> ataxia).</a:t>
            </a:r>
          </a:p>
          <a:p>
            <a:pPr marL="514350" indent="-514350">
              <a:buFont typeface="+mj-lt"/>
              <a:buAutoNum type="alphaLcParenR" startAt="2"/>
            </a:pPr>
            <a:r>
              <a:rPr lang="en-GB" dirty="0" smtClean="0"/>
              <a:t>Tumours involving the hemispheres produce </a:t>
            </a:r>
            <a:r>
              <a:rPr lang="en-GB" dirty="0" err="1" smtClean="0"/>
              <a:t>appendicular</a:t>
            </a:r>
            <a:r>
              <a:rPr lang="en-GB" dirty="0" smtClean="0"/>
              <a:t> signs (limb ataxia, </a:t>
            </a:r>
            <a:r>
              <a:rPr lang="en-GB" dirty="0" err="1" smtClean="0"/>
              <a:t>hypotonia</a:t>
            </a:r>
            <a:r>
              <a:rPr lang="en-GB" dirty="0" smtClean="0"/>
              <a:t>, and </a:t>
            </a:r>
            <a:r>
              <a:rPr lang="en-GB" dirty="0" err="1" smtClean="0"/>
              <a:t>incoordination</a:t>
            </a:r>
            <a:r>
              <a:rPr lang="en-GB" dirty="0" smtClean="0"/>
              <a:t>), often with associated hydrocephalus.</a:t>
            </a:r>
          </a:p>
          <a:p>
            <a:pPr marL="514350" indent="-514350">
              <a:buFont typeface="+mj-lt"/>
              <a:buAutoNum type="alphaLcParenR" startAt="2"/>
            </a:pPr>
            <a:r>
              <a:rPr lang="en-GB" dirty="0" smtClean="0"/>
              <a:t>4</a:t>
            </a:r>
            <a:r>
              <a:rPr lang="en-GB" baseline="30000" dirty="0" smtClean="0"/>
              <a:t>th</a:t>
            </a:r>
            <a:r>
              <a:rPr lang="en-GB" dirty="0" smtClean="0"/>
              <a:t> ventricle tumours often produce only hydrocephalus by obstructing CSF outflow.</a:t>
            </a:r>
            <a:endParaRPr lang="en-GB" dirty="0"/>
          </a:p>
        </p:txBody>
      </p:sp>
      <p:sp>
        <p:nvSpPr>
          <p:cNvPr id="4" name="Date Placeholder 3"/>
          <p:cNvSpPr>
            <a:spLocks noGrp="1"/>
          </p:cNvSpPr>
          <p:nvPr>
            <p:ph type="dt" sz="half" idx="10"/>
          </p:nvPr>
        </p:nvSpPr>
        <p:spPr/>
        <p:txBody>
          <a:bodyPr/>
          <a:lstStyle/>
          <a:p>
            <a:fld id="{47BB9C6E-F220-4081-95E3-9CAE405CAB8D}"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findings cont.</a:t>
            </a:r>
            <a:endParaRPr lang="en-GB" sz="2000" dirty="0"/>
          </a:p>
        </p:txBody>
      </p:sp>
      <p:sp>
        <p:nvSpPr>
          <p:cNvPr id="3" name="Content Placeholder 2"/>
          <p:cNvSpPr>
            <a:spLocks noGrp="1"/>
          </p:cNvSpPr>
          <p:nvPr>
            <p:ph idx="1"/>
          </p:nvPr>
        </p:nvSpPr>
        <p:spPr/>
        <p:txBody>
          <a:bodyPr/>
          <a:lstStyle/>
          <a:p>
            <a:pPr marL="514350" indent="-514350">
              <a:buFont typeface="+mj-lt"/>
              <a:buAutoNum type="arabicPeriod" startAt="13"/>
            </a:pPr>
            <a:r>
              <a:rPr lang="en-GB" dirty="0" smtClean="0"/>
              <a:t>Extrinsic tumour of the </a:t>
            </a:r>
            <a:r>
              <a:rPr lang="en-GB" dirty="0" err="1" smtClean="0"/>
              <a:t>cerebellopontine</a:t>
            </a:r>
            <a:r>
              <a:rPr lang="en-GB" dirty="0" smtClean="0"/>
              <a:t> angle tend to involve the 5</a:t>
            </a:r>
            <a:r>
              <a:rPr lang="en-GB" baseline="30000" dirty="0" smtClean="0"/>
              <a:t>th</a:t>
            </a:r>
            <a:r>
              <a:rPr lang="en-GB" dirty="0" smtClean="0"/>
              <a:t>,7</a:t>
            </a:r>
            <a:r>
              <a:rPr lang="en-GB" baseline="30000" dirty="0" smtClean="0"/>
              <a:t>th</a:t>
            </a:r>
            <a:r>
              <a:rPr lang="en-GB" dirty="0" smtClean="0"/>
              <a:t>,and 8</a:t>
            </a:r>
            <a:r>
              <a:rPr lang="en-GB" baseline="30000" dirty="0" smtClean="0"/>
              <a:t>th</a:t>
            </a:r>
            <a:r>
              <a:rPr lang="en-GB" dirty="0" smtClean="0"/>
              <a:t> cranial nerves in association with </a:t>
            </a:r>
            <a:r>
              <a:rPr lang="en-GB" dirty="0" err="1" smtClean="0"/>
              <a:t>cerebellar</a:t>
            </a:r>
            <a:r>
              <a:rPr lang="en-GB" dirty="0" smtClean="0"/>
              <a:t> hemisphere deficits and, in later stages, hydrocephalus through deformity of the 4</a:t>
            </a:r>
            <a:r>
              <a:rPr lang="en-GB" baseline="30000" dirty="0" smtClean="0"/>
              <a:t>th</a:t>
            </a:r>
            <a:r>
              <a:rPr lang="en-GB" dirty="0" smtClean="0"/>
              <a:t> ventricle.</a:t>
            </a:r>
            <a:endParaRPr lang="en-GB" dirty="0"/>
          </a:p>
        </p:txBody>
      </p:sp>
      <p:sp>
        <p:nvSpPr>
          <p:cNvPr id="4" name="Date Placeholder 3"/>
          <p:cNvSpPr>
            <a:spLocks noGrp="1"/>
          </p:cNvSpPr>
          <p:nvPr>
            <p:ph type="dt" sz="half" idx="10"/>
          </p:nvPr>
        </p:nvSpPr>
        <p:spPr/>
        <p:txBody>
          <a:bodyPr/>
          <a:lstStyle/>
          <a:p>
            <a:fld id="{B632BF0B-D763-4B2E-9598-E7EF9E090E32}"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56</a:t>
            </a:fld>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Dd</a:t>
            </a:r>
            <a:r>
              <a:rPr lang="en-GB" baseline="-25000" dirty="0" err="1" smtClean="0"/>
              <a:t>x</a:t>
            </a:r>
            <a:endParaRPr lang="en-GB"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GB" dirty="0" smtClean="0"/>
              <a:t>Idiopathic epilepsy.</a:t>
            </a:r>
          </a:p>
          <a:p>
            <a:pPr marL="514350" indent="-514350">
              <a:buFont typeface="+mj-lt"/>
              <a:buAutoNum type="arabicPeriod"/>
            </a:pPr>
            <a:r>
              <a:rPr lang="en-GB" dirty="0" smtClean="0"/>
              <a:t>Vascular malformations.</a:t>
            </a:r>
          </a:p>
          <a:p>
            <a:pPr marL="514350" indent="-514350">
              <a:buFont typeface="+mj-lt"/>
              <a:buAutoNum type="arabicPeriod"/>
            </a:pPr>
            <a:r>
              <a:rPr lang="en-GB" dirty="0" smtClean="0"/>
              <a:t>Degenerative diseases.</a:t>
            </a:r>
          </a:p>
          <a:p>
            <a:pPr marL="514350" indent="-514350">
              <a:buFont typeface="+mj-lt"/>
              <a:buAutoNum type="arabicPeriod"/>
            </a:pPr>
            <a:r>
              <a:rPr lang="en-GB" dirty="0" smtClean="0"/>
              <a:t>Subdural haematoma and </a:t>
            </a:r>
            <a:r>
              <a:rPr lang="en-GB" dirty="0" err="1" smtClean="0"/>
              <a:t>empyema</a:t>
            </a:r>
            <a:r>
              <a:rPr lang="en-GB" dirty="0" smtClean="0"/>
              <a:t>.</a:t>
            </a:r>
          </a:p>
          <a:p>
            <a:pPr marL="514350" indent="-514350">
              <a:buFont typeface="+mj-lt"/>
              <a:buAutoNum type="arabicPeriod"/>
            </a:pPr>
            <a:r>
              <a:rPr lang="en-GB" dirty="0" smtClean="0"/>
              <a:t>Brain abscess.</a:t>
            </a:r>
          </a:p>
          <a:p>
            <a:pPr marL="514350" indent="-514350">
              <a:buFont typeface="+mj-lt"/>
              <a:buAutoNum type="arabicPeriod"/>
            </a:pPr>
            <a:r>
              <a:rPr lang="en-GB" dirty="0" smtClean="0"/>
              <a:t>Encephalitis.</a:t>
            </a:r>
          </a:p>
          <a:p>
            <a:pPr marL="514350" indent="-514350">
              <a:buFont typeface="+mj-lt"/>
              <a:buAutoNum type="arabicPeriod"/>
            </a:pPr>
            <a:r>
              <a:rPr lang="en-GB" dirty="0" smtClean="0"/>
              <a:t>Meningitis</a:t>
            </a:r>
          </a:p>
          <a:p>
            <a:pPr marL="514350" indent="-514350">
              <a:buFont typeface="+mj-lt"/>
              <a:buAutoNum type="arabicPeriod"/>
            </a:pPr>
            <a:r>
              <a:rPr lang="en-GB" dirty="0" smtClean="0"/>
              <a:t>Congenital hydrocephalus.</a:t>
            </a:r>
          </a:p>
          <a:p>
            <a:pPr marL="514350" indent="-514350">
              <a:buFont typeface="+mj-lt"/>
              <a:buAutoNum type="arabicPeriod"/>
            </a:pPr>
            <a:r>
              <a:rPr lang="en-GB" smtClean="0"/>
              <a:t>Toxic states.</a:t>
            </a:r>
            <a:endParaRPr lang="en-GB" dirty="0"/>
          </a:p>
        </p:txBody>
      </p:sp>
      <p:sp>
        <p:nvSpPr>
          <p:cNvPr id="4" name="Date Placeholder 3"/>
          <p:cNvSpPr>
            <a:spLocks noGrp="1"/>
          </p:cNvSpPr>
          <p:nvPr>
            <p:ph type="dt" sz="half" idx="10"/>
          </p:nvPr>
        </p:nvSpPr>
        <p:spPr/>
        <p:txBody>
          <a:bodyPr/>
          <a:lstStyle/>
          <a:p>
            <a:fld id="{9AC7CBCA-0698-468D-AE40-830D57B56B75}"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57</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incidence cont.</a:t>
            </a:r>
            <a:endParaRPr lang="en-GB" sz="2000" dirty="0"/>
          </a:p>
        </p:txBody>
      </p:sp>
      <p:sp>
        <p:nvSpPr>
          <p:cNvPr id="3" name="Content Placeholder 2"/>
          <p:cNvSpPr>
            <a:spLocks noGrp="1"/>
          </p:cNvSpPr>
          <p:nvPr>
            <p:ph idx="1"/>
          </p:nvPr>
        </p:nvSpPr>
        <p:spPr/>
        <p:txBody>
          <a:bodyPr/>
          <a:lstStyle/>
          <a:p>
            <a:r>
              <a:rPr lang="en-GB" dirty="0" err="1" smtClean="0"/>
              <a:t>Meningiomas</a:t>
            </a:r>
            <a:r>
              <a:rPr lang="en-GB" dirty="0" smtClean="0"/>
              <a:t> and nerve sheath tumours are more common in females than in males; most </a:t>
            </a:r>
            <a:r>
              <a:rPr lang="en-GB" dirty="0" err="1" smtClean="0"/>
              <a:t>glial</a:t>
            </a:r>
            <a:r>
              <a:rPr lang="en-GB" dirty="0" smtClean="0"/>
              <a:t> tumours – particularly </a:t>
            </a:r>
            <a:r>
              <a:rPr lang="en-GB" dirty="0" err="1" smtClean="0"/>
              <a:t>medulloblastomas</a:t>
            </a:r>
            <a:r>
              <a:rPr lang="en-GB" dirty="0" smtClean="0"/>
              <a:t> – have a predilection for men, and pineal tumours occur almost exclusively in young men.</a:t>
            </a:r>
          </a:p>
          <a:p>
            <a:r>
              <a:rPr lang="en-GB" dirty="0" smtClean="0"/>
              <a:t>Other primary tumours afflict the sexes equally.</a:t>
            </a:r>
            <a:endParaRPr lang="en-GB" dirty="0"/>
          </a:p>
        </p:txBody>
      </p:sp>
      <p:sp>
        <p:nvSpPr>
          <p:cNvPr id="4" name="Date Placeholder 3"/>
          <p:cNvSpPr>
            <a:spLocks noGrp="1"/>
          </p:cNvSpPr>
          <p:nvPr>
            <p:ph type="dt" sz="half" idx="10"/>
          </p:nvPr>
        </p:nvSpPr>
        <p:spPr/>
        <p:txBody>
          <a:bodyPr/>
          <a:lstStyle/>
          <a:p>
            <a:fld id="{262270A2-DE60-4824-8692-F50CA7425D56}"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FREQUENCY OF MAJOR TYPES OF BRAIN TUMOURS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err="1" smtClean="0"/>
              <a:t>Gliomas</a:t>
            </a:r>
            <a:r>
              <a:rPr lang="en-GB" dirty="0" smtClean="0"/>
              <a:t>:</a:t>
            </a:r>
          </a:p>
          <a:p>
            <a:pPr marL="914400" lvl="1" indent="-514350">
              <a:buFont typeface="+mj-lt"/>
              <a:buAutoNum type="alphaLcParenR"/>
            </a:pPr>
            <a:r>
              <a:rPr lang="en-GB" dirty="0" err="1" smtClean="0"/>
              <a:t>Glioblastoma</a:t>
            </a:r>
            <a:r>
              <a:rPr lang="en-GB" dirty="0" smtClean="0"/>
              <a:t> </a:t>
            </a:r>
            <a:r>
              <a:rPr lang="en-GB" dirty="0" err="1" smtClean="0"/>
              <a:t>multiforme</a:t>
            </a:r>
            <a:r>
              <a:rPr lang="en-GB" dirty="0" smtClean="0"/>
              <a:t>			50%</a:t>
            </a:r>
          </a:p>
          <a:p>
            <a:pPr marL="914400" lvl="1" indent="-514350">
              <a:buFont typeface="+mj-lt"/>
              <a:buAutoNum type="alphaLcParenR"/>
            </a:pPr>
            <a:r>
              <a:rPr lang="en-GB" dirty="0" err="1" smtClean="0"/>
              <a:t>Astrocytoma</a:t>
            </a:r>
            <a:r>
              <a:rPr lang="en-GB" dirty="0" smtClean="0"/>
              <a:t> 				50%</a:t>
            </a:r>
          </a:p>
          <a:p>
            <a:pPr marL="914400" lvl="1" indent="-514350">
              <a:buFont typeface="+mj-lt"/>
              <a:buAutoNum type="alphaLcParenR"/>
            </a:pPr>
            <a:r>
              <a:rPr lang="en-GB" dirty="0" err="1" smtClean="0"/>
              <a:t>Ependymoma</a:t>
            </a:r>
            <a:r>
              <a:rPr lang="en-GB" dirty="0" smtClean="0"/>
              <a:t> 				10%</a:t>
            </a:r>
          </a:p>
          <a:p>
            <a:pPr marL="914400" lvl="1" indent="-514350">
              <a:buFont typeface="+mj-lt"/>
              <a:buAutoNum type="alphaLcParenR"/>
            </a:pPr>
            <a:r>
              <a:rPr lang="en-GB" dirty="0" err="1" smtClean="0"/>
              <a:t>Medulloblastoma</a:t>
            </a:r>
            <a:r>
              <a:rPr lang="en-GB" dirty="0" smtClean="0"/>
              <a:t> 				10%</a:t>
            </a:r>
          </a:p>
          <a:p>
            <a:pPr marL="914400" lvl="1" indent="-514350">
              <a:buFont typeface="+mj-lt"/>
              <a:buAutoNum type="alphaLcParenR"/>
            </a:pPr>
            <a:r>
              <a:rPr lang="en-GB" dirty="0" err="1" smtClean="0"/>
              <a:t>Oligodendroglioma</a:t>
            </a:r>
            <a:r>
              <a:rPr lang="en-GB" dirty="0" smtClean="0"/>
              <a:t> 			5%</a:t>
            </a:r>
          </a:p>
          <a:p>
            <a:pPr marL="914400" lvl="1" indent="-514350">
              <a:buFont typeface="+mj-lt"/>
              <a:buAutoNum type="alphaLcParenR"/>
            </a:pPr>
            <a:r>
              <a:rPr lang="en-GB" dirty="0" smtClean="0"/>
              <a:t>Mixed 					5%</a:t>
            </a:r>
            <a:endParaRPr lang="en-GB" dirty="0"/>
          </a:p>
        </p:txBody>
      </p:sp>
      <p:sp>
        <p:nvSpPr>
          <p:cNvPr id="4" name="Date Placeholder 3"/>
          <p:cNvSpPr>
            <a:spLocks noGrp="1"/>
          </p:cNvSpPr>
          <p:nvPr>
            <p:ph type="dt" sz="half" idx="10"/>
          </p:nvPr>
        </p:nvSpPr>
        <p:spPr/>
        <p:txBody>
          <a:bodyPr/>
          <a:lstStyle/>
          <a:p>
            <a:fld id="{B94868E0-312D-4249-8528-F4A7B701EFB0}"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frequency of major types of brain tumours cont.</a:t>
            </a:r>
            <a:endParaRPr lang="en-GB" sz="2000" i="1" dirty="0"/>
          </a:p>
        </p:txBody>
      </p:sp>
      <p:sp>
        <p:nvSpPr>
          <p:cNvPr id="3" name="Content Placeholder 2"/>
          <p:cNvSpPr>
            <a:spLocks noGrp="1"/>
          </p:cNvSpPr>
          <p:nvPr>
            <p:ph idx="1"/>
          </p:nvPr>
        </p:nvSpPr>
        <p:spPr/>
        <p:txBody>
          <a:bodyPr/>
          <a:lstStyle/>
          <a:p>
            <a:pPr marL="514350" indent="-514350">
              <a:buFont typeface="+mj-lt"/>
              <a:buAutoNum type="arabicPeriod" startAt="2"/>
            </a:pPr>
            <a:r>
              <a:rPr lang="en-GB" dirty="0" err="1" smtClean="0"/>
              <a:t>Meningiomas</a:t>
            </a:r>
            <a:r>
              <a:rPr lang="en-GB" dirty="0" smtClean="0"/>
              <a:t> 			20%</a:t>
            </a:r>
          </a:p>
          <a:p>
            <a:pPr marL="514350" indent="-514350">
              <a:buFont typeface="+mj-lt"/>
              <a:buAutoNum type="arabicPeriod" startAt="2"/>
            </a:pPr>
            <a:r>
              <a:rPr lang="en-GB" dirty="0" smtClean="0"/>
              <a:t>Nerve sheath tumours 		10%</a:t>
            </a:r>
          </a:p>
          <a:p>
            <a:pPr marL="514350" indent="-514350">
              <a:buFont typeface="+mj-lt"/>
              <a:buAutoNum type="arabicPeriod" startAt="2"/>
            </a:pPr>
            <a:r>
              <a:rPr lang="en-GB" dirty="0" smtClean="0"/>
              <a:t>Metastatic tumours 		10%</a:t>
            </a:r>
          </a:p>
          <a:p>
            <a:pPr marL="514350" indent="-514350">
              <a:buFont typeface="+mj-lt"/>
              <a:buAutoNum type="arabicPeriod" startAt="2"/>
            </a:pPr>
            <a:r>
              <a:rPr lang="en-GB" dirty="0" smtClean="0"/>
              <a:t>Congenital tumours 		5%</a:t>
            </a:r>
          </a:p>
          <a:p>
            <a:pPr marL="514350" indent="-514350">
              <a:buFont typeface="+mj-lt"/>
              <a:buAutoNum type="arabicPeriod" startAt="2"/>
            </a:pPr>
            <a:r>
              <a:rPr lang="en-GB" dirty="0" smtClean="0"/>
              <a:t>Miscellaneous tumours 		5%</a:t>
            </a:r>
          </a:p>
          <a:p>
            <a:pPr marL="514350" indent="-514350">
              <a:buFont typeface="+mj-lt"/>
              <a:buAutoNum type="arabicPeriod" startAt="2"/>
            </a:pPr>
            <a:r>
              <a:rPr lang="en-GB" dirty="0" smtClean="0"/>
              <a:t>Exclusive of pituitary tumours</a:t>
            </a:r>
            <a:endParaRPr lang="en-GB" dirty="0"/>
          </a:p>
        </p:txBody>
      </p:sp>
      <p:sp>
        <p:nvSpPr>
          <p:cNvPr id="4" name="Date Placeholder 3"/>
          <p:cNvSpPr>
            <a:spLocks noGrp="1"/>
          </p:cNvSpPr>
          <p:nvPr>
            <p:ph type="dt" sz="half" idx="10"/>
          </p:nvPr>
        </p:nvSpPr>
        <p:spPr/>
        <p:txBody>
          <a:bodyPr/>
          <a:lstStyle/>
          <a:p>
            <a:fld id="{A0B608DF-6686-43B8-8AFA-E8AB81360DE9}"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PATHOLOGY</a:t>
            </a:r>
            <a:endParaRPr lang="en-GB" dirty="0"/>
          </a:p>
        </p:txBody>
      </p:sp>
      <p:sp>
        <p:nvSpPr>
          <p:cNvPr id="3" name="Content Placeholder 2"/>
          <p:cNvSpPr>
            <a:spLocks noGrp="1"/>
          </p:cNvSpPr>
          <p:nvPr>
            <p:ph idx="1"/>
          </p:nvPr>
        </p:nvSpPr>
        <p:spPr/>
        <p:txBody>
          <a:bodyPr/>
          <a:lstStyle/>
          <a:p>
            <a:r>
              <a:rPr lang="en-GB" b="1" dirty="0" smtClean="0"/>
              <a:t>Tumours of </a:t>
            </a:r>
            <a:r>
              <a:rPr lang="en-GB" b="1" dirty="0" err="1" smtClean="0"/>
              <a:t>neuroglial</a:t>
            </a:r>
            <a:r>
              <a:rPr lang="en-GB" b="1" dirty="0" smtClean="0"/>
              <a:t> cells</a:t>
            </a:r>
          </a:p>
          <a:p>
            <a:r>
              <a:rPr lang="en-GB" i="1" dirty="0" err="1" smtClean="0"/>
              <a:t>Astrocytomas</a:t>
            </a:r>
            <a:r>
              <a:rPr lang="en-GB" i="1" dirty="0" smtClean="0"/>
              <a:t>:</a:t>
            </a:r>
          </a:p>
          <a:p>
            <a:pPr lvl="1"/>
            <a:r>
              <a:rPr lang="en-GB" dirty="0" smtClean="0"/>
              <a:t>Slow growing.</a:t>
            </a:r>
          </a:p>
          <a:p>
            <a:pPr lvl="1"/>
            <a:r>
              <a:rPr lang="en-GB" dirty="0" smtClean="0"/>
              <a:t>Predominate in the 3</a:t>
            </a:r>
            <a:r>
              <a:rPr lang="en-GB" baseline="30000" dirty="0" smtClean="0"/>
              <a:t>rd</a:t>
            </a:r>
            <a:r>
              <a:rPr lang="en-GB" dirty="0" smtClean="0"/>
              <a:t> and 4</a:t>
            </a:r>
            <a:r>
              <a:rPr lang="en-GB" baseline="30000" dirty="0" smtClean="0"/>
              <a:t>th</a:t>
            </a:r>
            <a:r>
              <a:rPr lang="en-GB" dirty="0" smtClean="0"/>
              <a:t> decades in adults and occur most frequently in the </a:t>
            </a:r>
          </a:p>
          <a:p>
            <a:pPr lvl="2"/>
            <a:r>
              <a:rPr lang="en-GB" dirty="0" smtClean="0"/>
              <a:t>Frontal lobe.</a:t>
            </a:r>
          </a:p>
          <a:p>
            <a:pPr lvl="2"/>
            <a:r>
              <a:rPr lang="en-GB" dirty="0" smtClean="0"/>
              <a:t>Parietal lobe.</a:t>
            </a:r>
          </a:p>
          <a:p>
            <a:pPr lvl="2"/>
            <a:r>
              <a:rPr lang="en-GB" dirty="0" smtClean="0"/>
              <a:t>Temporal lobe.</a:t>
            </a:r>
          </a:p>
          <a:p>
            <a:pPr lvl="2"/>
            <a:endParaRPr lang="en-GB" dirty="0"/>
          </a:p>
        </p:txBody>
      </p:sp>
      <p:sp>
        <p:nvSpPr>
          <p:cNvPr id="4" name="Date Placeholder 3"/>
          <p:cNvSpPr>
            <a:spLocks noGrp="1"/>
          </p:cNvSpPr>
          <p:nvPr>
            <p:ph type="dt" sz="half" idx="10"/>
          </p:nvPr>
        </p:nvSpPr>
        <p:spPr/>
        <p:txBody>
          <a:bodyPr/>
          <a:lstStyle/>
          <a:p>
            <a:fld id="{34148E49-E30A-492A-AB18-3E56E9E63AA8}" type="datetime1">
              <a:rPr lang="en-US" smtClean="0"/>
              <a:t>5/16/2012</a:t>
            </a:fld>
            <a:endParaRPr lang="en-GB"/>
          </a:p>
        </p:txBody>
      </p:sp>
      <p:sp>
        <p:nvSpPr>
          <p:cNvPr id="5" name="Slide Number Placeholder 4"/>
          <p:cNvSpPr>
            <a:spLocks noGrp="1"/>
          </p:cNvSpPr>
          <p:nvPr>
            <p:ph type="sldNum" sz="quarter" idx="12"/>
          </p:nvPr>
        </p:nvSpPr>
        <p:spPr/>
        <p:txBody>
          <a:bodyPr/>
          <a:lstStyle/>
          <a:p>
            <a:fld id="{C8D7BD14-0173-4742-AE9B-BB1F905C85ED}"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2764</Words>
  <Application>Microsoft Office PowerPoint</Application>
  <PresentationFormat>On-screen Show (4:3)</PresentationFormat>
  <Paragraphs>402</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BRAIN TUMOURS</vt:lpstr>
      <vt:lpstr>GENERAL CONSIDERATIONS</vt:lpstr>
      <vt:lpstr>general considerations cont.</vt:lpstr>
      <vt:lpstr>INCIDENCE</vt:lpstr>
      <vt:lpstr>incidence cont.</vt:lpstr>
      <vt:lpstr>incidence cont.</vt:lpstr>
      <vt:lpstr>FREQUENCY OF MAJOR TYPES OF BRAIN TUMOURS</vt:lpstr>
      <vt:lpstr>frequency of major types of brain tumours cont.</vt:lpstr>
      <vt:lpstr>PATHOLOGY</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CLINICAL FINDINGS</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clinical findings cont.</vt:lpstr>
      <vt:lpstr>Ddx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TUMOURS</dc:title>
  <dc:creator>Moses Nyawaga</dc:creator>
  <cp:lastModifiedBy>Moses Nyawaga</cp:lastModifiedBy>
  <cp:revision>42</cp:revision>
  <dcterms:created xsi:type="dcterms:W3CDTF">2011-03-02T03:49:49Z</dcterms:created>
  <dcterms:modified xsi:type="dcterms:W3CDTF">2012-05-16T12:58:38Z</dcterms:modified>
</cp:coreProperties>
</file>