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BA125-672B-4DF6-B3A0-BF3BBD296527}" type="datetimeFigureOut">
              <a:rPr lang="en-US" smtClean="0"/>
              <a:pPr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3758-2E6A-4538-802A-AD61CE964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BREECH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Trauma from rapid compression followed by decompression – intracranial hemorrhage – </a:t>
            </a:r>
            <a:r>
              <a:rPr lang="en-US" dirty="0" err="1" smtClean="0"/>
              <a:t>tentorial</a:t>
            </a:r>
            <a:r>
              <a:rPr lang="en-US" dirty="0" smtClean="0"/>
              <a:t> tears</a:t>
            </a:r>
          </a:p>
          <a:p>
            <a:r>
              <a:rPr lang="en-US" dirty="0" smtClean="0"/>
              <a:t>Other organs traumatized – spinal cord, liver, adrenal glands, spleen, brachial plexus, pharynx – from assisting delivery</a:t>
            </a:r>
          </a:p>
          <a:p>
            <a:r>
              <a:rPr lang="en-US" dirty="0" smtClean="0"/>
              <a:t>Anoxia – from cord compression by trunk, after coming head, delay in delivery of head after delivery of body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– movements most felt in lower abdomen, upper abdominal discomfort from fetal head</a:t>
            </a:r>
          </a:p>
          <a:p>
            <a:r>
              <a:rPr lang="en-US" dirty="0" smtClean="0"/>
              <a:t>Exam – hard rounded readily </a:t>
            </a:r>
            <a:r>
              <a:rPr lang="en-US" dirty="0" err="1" smtClean="0"/>
              <a:t>balotable</a:t>
            </a:r>
            <a:r>
              <a:rPr lang="en-US" dirty="0" smtClean="0"/>
              <a:t> mass in uterine </a:t>
            </a:r>
            <a:r>
              <a:rPr lang="en-US" dirty="0" err="1" smtClean="0"/>
              <a:t>fundus</a:t>
            </a:r>
            <a:r>
              <a:rPr lang="en-US" dirty="0" smtClean="0"/>
              <a:t>;  heart sounds best heard above level of umbilicus before engagement; </a:t>
            </a:r>
          </a:p>
          <a:p>
            <a:r>
              <a:rPr lang="en-US" dirty="0" smtClean="0"/>
              <a:t>V/E – MSL at </a:t>
            </a:r>
            <a:r>
              <a:rPr lang="en-US" dirty="0" err="1" smtClean="0"/>
              <a:t>introitus</a:t>
            </a:r>
            <a:r>
              <a:rPr lang="en-US" dirty="0" smtClean="0"/>
              <a:t>, </a:t>
            </a:r>
            <a:r>
              <a:rPr lang="en-US" dirty="0" err="1" smtClean="0"/>
              <a:t>ischial</a:t>
            </a:r>
            <a:r>
              <a:rPr lang="en-US" dirty="0" smtClean="0"/>
              <a:t> </a:t>
            </a:r>
            <a:r>
              <a:rPr lang="en-US" dirty="0" err="1" smtClean="0"/>
              <a:t>tuberosities</a:t>
            </a:r>
            <a:r>
              <a:rPr lang="en-US" dirty="0" smtClean="0"/>
              <a:t>, sacrum and anus palpable; feet felt in complete breech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Ultrasound – confirms type of breech, rules out anomalies. Does not tell position of fetus – whether </a:t>
            </a:r>
            <a:r>
              <a:rPr lang="en-US" dirty="0" err="1" smtClean="0"/>
              <a:t>sacro</a:t>
            </a:r>
            <a:r>
              <a:rPr lang="en-US" dirty="0" smtClean="0"/>
              <a:t>-anterior or posterior</a:t>
            </a:r>
          </a:p>
          <a:p>
            <a:r>
              <a:rPr lang="en-US" dirty="0" smtClean="0"/>
              <a:t>Plain x-ray – for type of breech</a:t>
            </a:r>
          </a:p>
          <a:p>
            <a:r>
              <a:rPr lang="en-US" dirty="0" smtClean="0"/>
              <a:t>CT scan (computed </a:t>
            </a:r>
            <a:r>
              <a:rPr lang="en-US" dirty="0" err="1" smtClean="0"/>
              <a:t>tomographic</a:t>
            </a:r>
            <a:r>
              <a:rPr lang="en-US" dirty="0" smtClean="0"/>
              <a:t> </a:t>
            </a:r>
            <a:r>
              <a:rPr lang="en-US" dirty="0" err="1" smtClean="0"/>
              <a:t>pelvimetry</a:t>
            </a:r>
            <a:r>
              <a:rPr lang="en-US" dirty="0" smtClean="0"/>
              <a:t>) – provides information about type of breech, state of flexion of fetal head, accurate measurements of the pelvis – excess radiation exposure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Antepartum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Try to reduce incidence of breech before onset of labor:</a:t>
            </a:r>
          </a:p>
          <a:p>
            <a:r>
              <a:rPr lang="en-US" dirty="0" smtClean="0"/>
              <a:t>Knee-elbow position for at least 10min daily to disengage an engaged breech</a:t>
            </a:r>
          </a:p>
          <a:p>
            <a:r>
              <a:rPr lang="en-US" dirty="0" smtClean="0"/>
              <a:t>External cephalic version</a:t>
            </a:r>
          </a:p>
          <a:p>
            <a:pPr lvl="1"/>
            <a:r>
              <a:rPr lang="en-US" dirty="0" smtClean="0"/>
              <a:t> manual pressure through abdominal wall to change presentation to cephalic </a:t>
            </a:r>
          </a:p>
          <a:p>
            <a:pPr lvl="1"/>
            <a:r>
              <a:rPr lang="en-US" dirty="0" smtClean="0"/>
              <a:t>Done at 37-39 weeks, may induce where successful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 for 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Contracted pelvis</a:t>
            </a:r>
          </a:p>
          <a:p>
            <a:r>
              <a:rPr lang="en-US" dirty="0" smtClean="0"/>
              <a:t>Placenta </a:t>
            </a:r>
            <a:r>
              <a:rPr lang="en-US" dirty="0" err="1" smtClean="0"/>
              <a:t>preavia</a:t>
            </a:r>
            <a:endParaRPr lang="en-US" dirty="0" smtClean="0"/>
          </a:p>
          <a:p>
            <a:r>
              <a:rPr lang="en-US" dirty="0" smtClean="0"/>
              <a:t>Pregnancy induced hypertension</a:t>
            </a:r>
          </a:p>
          <a:p>
            <a:r>
              <a:rPr lang="en-US" dirty="0" smtClean="0"/>
              <a:t>Early pregnancy bleeding in current gestation</a:t>
            </a:r>
          </a:p>
          <a:p>
            <a:r>
              <a:rPr lang="en-US" dirty="0" smtClean="0"/>
              <a:t>Previous uterine surgery</a:t>
            </a:r>
          </a:p>
          <a:p>
            <a:r>
              <a:rPr lang="en-US" dirty="0" smtClean="0"/>
              <a:t>Twin gestation</a:t>
            </a:r>
          </a:p>
          <a:p>
            <a:r>
              <a:rPr lang="en-US" dirty="0" smtClean="0"/>
              <a:t>Rhesus negative mother</a:t>
            </a:r>
          </a:p>
          <a:p>
            <a:r>
              <a:rPr lang="en-US" dirty="0" smtClean="0"/>
              <a:t>Thick or tight anterior abdominal wall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exact position of fetus</a:t>
            </a:r>
          </a:p>
          <a:p>
            <a:r>
              <a:rPr lang="en-US" dirty="0" smtClean="0"/>
              <a:t>Disengage breech</a:t>
            </a:r>
          </a:p>
          <a:p>
            <a:r>
              <a:rPr lang="en-US" dirty="0" smtClean="0"/>
              <a:t>Apply pressure on fetal head in the direction of flexion</a:t>
            </a:r>
          </a:p>
          <a:p>
            <a:r>
              <a:rPr lang="en-US" dirty="0" smtClean="0"/>
              <a:t>Use steady continuous pressure</a:t>
            </a:r>
          </a:p>
          <a:p>
            <a:r>
              <a:rPr lang="en-US" dirty="0" smtClean="0"/>
              <a:t>Check fetal heart before, during and after</a:t>
            </a:r>
          </a:p>
          <a:p>
            <a:r>
              <a:rPr lang="en-US" dirty="0" smtClean="0"/>
              <a:t>Success more likely with frank breech, ample amniotic fluid, </a:t>
            </a:r>
            <a:r>
              <a:rPr lang="en-US" dirty="0" err="1" smtClean="0"/>
              <a:t>multiparity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Intrapartum</a:t>
            </a:r>
            <a:r>
              <a:rPr lang="en-US" dirty="0" smtClean="0"/>
              <a:t>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breeches in labor or at term – c/s</a:t>
            </a:r>
          </a:p>
          <a:p>
            <a:r>
              <a:rPr lang="en-US" dirty="0" smtClean="0"/>
              <a:t>Earlier indications – breech in </a:t>
            </a:r>
            <a:r>
              <a:rPr lang="en-US" dirty="0" err="1" smtClean="0"/>
              <a:t>primi</a:t>
            </a:r>
            <a:r>
              <a:rPr lang="en-US" dirty="0" smtClean="0"/>
              <a:t> or with any other obstetric risk factor</a:t>
            </a:r>
          </a:p>
          <a:p>
            <a:r>
              <a:rPr lang="en-US" dirty="0" smtClean="0"/>
              <a:t>Factors that favored breech delivery:</a:t>
            </a:r>
          </a:p>
          <a:p>
            <a:pPr lvl="1"/>
            <a:r>
              <a:rPr lang="en-US" dirty="0" smtClean="0"/>
              <a:t>Frank breech, flexed fetal head, </a:t>
            </a:r>
            <a:r>
              <a:rPr lang="en-US" dirty="0" err="1" smtClean="0"/>
              <a:t>sacro</a:t>
            </a:r>
            <a:r>
              <a:rPr lang="en-US" dirty="0" smtClean="0"/>
              <a:t>-anterior position, fetal wt </a:t>
            </a:r>
            <a:r>
              <a:rPr lang="en-US" dirty="0" err="1" smtClean="0"/>
              <a:t>btn</a:t>
            </a:r>
            <a:r>
              <a:rPr lang="en-US" dirty="0" smtClean="0"/>
              <a:t> 2-3.5kg, big pelvis with true conjugate of at least 11.5cm </a:t>
            </a:r>
          </a:p>
          <a:p>
            <a:r>
              <a:rPr lang="en-US" dirty="0" smtClean="0"/>
              <a:t>Current indications – pre-viable fetuses, those with lethal congenital anomalies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vaginal breech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bearing down until full dilatation confirmed</a:t>
            </a:r>
          </a:p>
          <a:p>
            <a:r>
              <a:rPr lang="en-US" dirty="0" smtClean="0"/>
              <a:t>Place in </a:t>
            </a:r>
            <a:r>
              <a:rPr lang="en-US" dirty="0" err="1" smtClean="0"/>
              <a:t>lithotomy</a:t>
            </a:r>
            <a:r>
              <a:rPr lang="en-US" dirty="0" smtClean="0"/>
              <a:t> position</a:t>
            </a:r>
          </a:p>
          <a:p>
            <a:r>
              <a:rPr lang="en-US" dirty="0" smtClean="0"/>
              <a:t>Allow spontaneous descent</a:t>
            </a:r>
          </a:p>
          <a:p>
            <a:r>
              <a:rPr lang="en-US" dirty="0" smtClean="0"/>
              <a:t>Perform a generous episiotomy- after breech has crowned</a:t>
            </a:r>
          </a:p>
          <a:p>
            <a:r>
              <a:rPr lang="en-US" dirty="0" smtClean="0"/>
              <a:t>A little traction at the groins may be done for frank breeches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breech delivery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Deliver shoulders by </a:t>
            </a:r>
            <a:r>
              <a:rPr lang="en-US" dirty="0" err="1" smtClean="0"/>
              <a:t>Lovsets</a:t>
            </a:r>
            <a:r>
              <a:rPr lang="en-US" dirty="0" smtClean="0"/>
              <a:t> maneuver</a:t>
            </a:r>
          </a:p>
          <a:p>
            <a:r>
              <a:rPr lang="en-US" dirty="0" smtClean="0"/>
              <a:t>Allow body to hung to bring nape of the neck onto sub-pubic arch</a:t>
            </a:r>
          </a:p>
          <a:p>
            <a:r>
              <a:rPr lang="en-US" dirty="0" smtClean="0"/>
              <a:t>Hold and apply traction on both lower limbs as you swing towards mothers abdomen through an angle of 180 degrees (Burns-Marshall)</a:t>
            </a:r>
          </a:p>
          <a:p>
            <a:r>
              <a:rPr lang="en-US" dirty="0" err="1" smtClean="0"/>
              <a:t>Mauriceau-Smellie-Veidt</a:t>
            </a:r>
            <a:r>
              <a:rPr lang="en-US" dirty="0" smtClean="0"/>
              <a:t> maneuver (MSV) – alternative for delivery of after-coming head</a:t>
            </a:r>
          </a:p>
          <a:p>
            <a:r>
              <a:rPr lang="en-US" dirty="0" smtClean="0"/>
              <a:t>Same procedures applied at c/s </a:t>
            </a:r>
            <a:r>
              <a:rPr lang="en-US" smtClean="0"/>
              <a:t>breech delivery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Incidence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Etiology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and 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Presentation where the fetal pelvis or lower extremities engage in the maternal pelvic inlet</a:t>
            </a:r>
          </a:p>
          <a:p>
            <a:r>
              <a:rPr lang="en-US" dirty="0" smtClean="0"/>
              <a:t>Occurs in 3-4% of all pregnancies at the time of onset of labor</a:t>
            </a:r>
          </a:p>
          <a:p>
            <a:r>
              <a:rPr lang="en-US" dirty="0" smtClean="0"/>
              <a:t>Incidence is higher remote from term (25% at 30weeks)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breech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Frank breech </a:t>
            </a:r>
          </a:p>
          <a:p>
            <a:pPr lvl="1"/>
            <a:r>
              <a:rPr lang="en-US" dirty="0" smtClean="0"/>
              <a:t>Thighs flexed on abdomen , legs extended at the knees (extended breech). Overall incidence 65%, more common in </a:t>
            </a:r>
            <a:r>
              <a:rPr lang="en-US" dirty="0" err="1" smtClean="0"/>
              <a:t>primegravidas</a:t>
            </a:r>
            <a:r>
              <a:rPr lang="en-US" dirty="0" smtClean="0"/>
              <a:t> (75%) </a:t>
            </a:r>
          </a:p>
          <a:p>
            <a:r>
              <a:rPr lang="en-US" dirty="0" smtClean="0"/>
              <a:t>Complete breech</a:t>
            </a:r>
          </a:p>
          <a:p>
            <a:pPr lvl="1"/>
            <a:r>
              <a:rPr lang="en-US" dirty="0" smtClean="0"/>
              <a:t>Flexion at both hips and knees (flexed breech). More common in </a:t>
            </a:r>
            <a:r>
              <a:rPr lang="en-US" dirty="0" err="1" smtClean="0"/>
              <a:t>multiparas</a:t>
            </a:r>
            <a:r>
              <a:rPr lang="en-US" dirty="0" smtClean="0"/>
              <a:t>, overall incidence at 10% </a:t>
            </a:r>
          </a:p>
          <a:p>
            <a:r>
              <a:rPr lang="en-US" dirty="0" smtClean="0"/>
              <a:t>Incomplete breech</a:t>
            </a:r>
          </a:p>
          <a:p>
            <a:pPr lvl="1"/>
            <a:r>
              <a:rPr lang="en-US" dirty="0" smtClean="0"/>
              <a:t>One or both feet or knees lie below level of the breech in the birth canal (footling breech). Incidence 25%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Aetiology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Unknown in half of cases -  pure chance</a:t>
            </a:r>
          </a:p>
          <a:p>
            <a:r>
              <a:rPr lang="en-US" dirty="0" smtClean="0"/>
              <a:t>Where cause identified:</a:t>
            </a:r>
          </a:p>
          <a:p>
            <a:pPr lvl="1"/>
            <a:r>
              <a:rPr lang="en-US" dirty="0" smtClean="0"/>
              <a:t>Prematurity – commonest cause</a:t>
            </a:r>
          </a:p>
          <a:p>
            <a:pPr lvl="1"/>
            <a:r>
              <a:rPr lang="en-US" dirty="0" smtClean="0"/>
              <a:t>Multiple gestation</a:t>
            </a:r>
          </a:p>
          <a:p>
            <a:pPr lvl="1"/>
            <a:r>
              <a:rPr lang="en-US" dirty="0" smtClean="0"/>
              <a:t>Congenital anomalies – hydrocephaly</a:t>
            </a:r>
          </a:p>
          <a:p>
            <a:pPr lvl="1"/>
            <a:r>
              <a:rPr lang="en-US" dirty="0" smtClean="0"/>
              <a:t>Obstructing pelvic tumors – fibroids, ovarian cysts</a:t>
            </a:r>
          </a:p>
          <a:p>
            <a:pPr lvl="1"/>
            <a:r>
              <a:rPr lang="en-US" dirty="0" smtClean="0"/>
              <a:t>Uterine anomalies</a:t>
            </a:r>
          </a:p>
          <a:p>
            <a:pPr lvl="1"/>
            <a:r>
              <a:rPr lang="en-US" dirty="0" err="1" smtClean="0"/>
              <a:t>Oligohydramnios</a:t>
            </a:r>
            <a:endParaRPr lang="en-US" dirty="0" smtClean="0"/>
          </a:p>
          <a:p>
            <a:pPr lvl="1"/>
            <a:r>
              <a:rPr lang="en-US" dirty="0" err="1" smtClean="0"/>
              <a:t>Cornual</a:t>
            </a:r>
            <a:r>
              <a:rPr lang="en-US" dirty="0" smtClean="0"/>
              <a:t> </a:t>
            </a:r>
            <a:r>
              <a:rPr lang="en-US" dirty="0" err="1" smtClean="0"/>
              <a:t>fundal</a:t>
            </a:r>
            <a:r>
              <a:rPr lang="en-US" dirty="0" smtClean="0"/>
              <a:t> placental implantation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labor in breech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Sacrum = point of reference</a:t>
            </a:r>
          </a:p>
          <a:p>
            <a:r>
              <a:rPr lang="en-US" dirty="0" smtClean="0"/>
              <a:t>Positions:  LSA, RSA, LSP, RSP, SA, SP, RSL, LSL</a:t>
            </a:r>
          </a:p>
          <a:p>
            <a:r>
              <a:rPr lang="en-US" dirty="0" smtClean="0"/>
              <a:t>Engages with </a:t>
            </a:r>
            <a:r>
              <a:rPr lang="en-US" dirty="0" err="1" smtClean="0"/>
              <a:t>bitrochanteric</a:t>
            </a:r>
            <a:r>
              <a:rPr lang="en-US" dirty="0" smtClean="0"/>
              <a:t> diameter in transverse diameter at inlet</a:t>
            </a:r>
          </a:p>
          <a:p>
            <a:r>
              <a:rPr lang="en-US" dirty="0" smtClean="0"/>
              <a:t>Internal rotation brings </a:t>
            </a:r>
            <a:r>
              <a:rPr lang="en-US" dirty="0" err="1" smtClean="0"/>
              <a:t>bitrochanteric</a:t>
            </a:r>
            <a:r>
              <a:rPr lang="en-US" dirty="0" smtClean="0"/>
              <a:t> diameter into AP diameter at outlet</a:t>
            </a:r>
          </a:p>
          <a:p>
            <a:r>
              <a:rPr lang="en-US" dirty="0" smtClean="0"/>
              <a:t>Delivery of breech is by lateral flexion of spine</a:t>
            </a:r>
          </a:p>
          <a:p>
            <a:r>
              <a:rPr lang="en-US" dirty="0" smtClean="0"/>
              <a:t>Extended legs may hinder the flexion (splint)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Trunk delivers with further descend</a:t>
            </a:r>
          </a:p>
          <a:p>
            <a:r>
              <a:rPr lang="en-US" dirty="0" smtClean="0"/>
              <a:t>Frank breech – conical thus better dilator of cervix more than even head</a:t>
            </a:r>
          </a:p>
          <a:p>
            <a:r>
              <a:rPr lang="en-US" dirty="0" smtClean="0"/>
              <a:t>Head engages as shoulders appear beneath sub-pubic arch</a:t>
            </a:r>
          </a:p>
          <a:p>
            <a:r>
              <a:rPr lang="en-US" dirty="0" smtClean="0"/>
              <a:t>Internal rotation – face backwards if from SA position or forwards if from SP position</a:t>
            </a:r>
          </a:p>
          <a:p>
            <a:r>
              <a:rPr lang="en-US" dirty="0" smtClean="0"/>
              <a:t>In either case, neck lies on the sub-pubic 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contd.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SA, head delivered by face sweeping over curvature of sacrum so that chin, face, </a:t>
            </a:r>
            <a:r>
              <a:rPr lang="en-US" dirty="0" err="1" smtClean="0"/>
              <a:t>synciput</a:t>
            </a:r>
            <a:r>
              <a:rPr lang="en-US" dirty="0" smtClean="0"/>
              <a:t> then </a:t>
            </a:r>
            <a:r>
              <a:rPr lang="en-US" dirty="0" err="1" smtClean="0"/>
              <a:t>occiput</a:t>
            </a:r>
            <a:r>
              <a:rPr lang="en-US" dirty="0" smtClean="0"/>
              <a:t> coming out last</a:t>
            </a:r>
          </a:p>
          <a:p>
            <a:r>
              <a:rPr lang="en-US" dirty="0" smtClean="0"/>
              <a:t>In SP position, born face to pubis – </a:t>
            </a:r>
            <a:r>
              <a:rPr lang="en-US" dirty="0" err="1" smtClean="0"/>
              <a:t>occiput</a:t>
            </a:r>
            <a:r>
              <a:rPr lang="en-US" dirty="0" smtClean="0"/>
              <a:t> comes out first followed by </a:t>
            </a:r>
            <a:r>
              <a:rPr lang="en-US" dirty="0" err="1" smtClean="0"/>
              <a:t>synciput</a:t>
            </a:r>
            <a:r>
              <a:rPr lang="en-US" dirty="0" smtClean="0"/>
              <a:t> and chin last – deflexed head presents </a:t>
            </a:r>
            <a:r>
              <a:rPr lang="en-US" dirty="0" err="1" smtClean="0"/>
              <a:t>occipito</a:t>
            </a:r>
            <a:r>
              <a:rPr lang="en-US" dirty="0" smtClean="0"/>
              <a:t>-frontal diameter (11cm), or chin getting trapped at </a:t>
            </a:r>
            <a:r>
              <a:rPr lang="en-US" dirty="0" err="1" smtClean="0"/>
              <a:t>symphysis</a:t>
            </a:r>
            <a:r>
              <a:rPr lang="en-US" dirty="0" smtClean="0"/>
              <a:t> – difficult delivery – hanging breech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Breech associated with 3-10 fold excess </a:t>
            </a:r>
            <a:r>
              <a:rPr lang="en-US" dirty="0" err="1" smtClean="0"/>
              <a:t>perinatal</a:t>
            </a:r>
            <a:r>
              <a:rPr lang="en-US" dirty="0" smtClean="0"/>
              <a:t> morbidity and mortality compared to cephalic</a:t>
            </a:r>
          </a:p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Prematurity</a:t>
            </a:r>
          </a:p>
          <a:p>
            <a:pPr lvl="1"/>
            <a:r>
              <a:rPr lang="en-US" dirty="0" smtClean="0"/>
              <a:t>Congenital anomalies</a:t>
            </a:r>
          </a:p>
          <a:p>
            <a:pPr lvl="1"/>
            <a:r>
              <a:rPr lang="en-US" dirty="0" smtClean="0"/>
              <a:t>Birth trauma</a:t>
            </a:r>
          </a:p>
          <a:p>
            <a:pPr lvl="1"/>
            <a:r>
              <a:rPr lang="en-US" dirty="0" smtClean="0"/>
              <a:t>Fetal anoxia</a:t>
            </a:r>
          </a:p>
          <a:p>
            <a:r>
              <a:rPr lang="en-US" dirty="0" smtClean="0"/>
              <a:t>Trauma and anoxia more important at term</a:t>
            </a:r>
          </a:p>
          <a:p>
            <a:r>
              <a:rPr lang="en-US" dirty="0" smtClean="0"/>
              <a:t>Trauma = the most frequent cause of fetal death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817</Words>
  <Application>Microsoft Office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BREECH PRESENTATION</vt:lpstr>
      <vt:lpstr>Outline </vt:lpstr>
      <vt:lpstr>Definition and incidence</vt:lpstr>
      <vt:lpstr>Types of breech</vt:lpstr>
      <vt:lpstr>Aetiology </vt:lpstr>
      <vt:lpstr>Mechanism of labor in breech presentation</vt:lpstr>
      <vt:lpstr>Mechanism contd.</vt:lpstr>
      <vt:lpstr>Mechanism contd. 2 </vt:lpstr>
      <vt:lpstr>Prognosis </vt:lpstr>
      <vt:lpstr>Prognosis contd.</vt:lpstr>
      <vt:lpstr>Diagnosis </vt:lpstr>
      <vt:lpstr>Investigations </vt:lpstr>
      <vt:lpstr>Management </vt:lpstr>
      <vt:lpstr>Contraindications for ECV</vt:lpstr>
      <vt:lpstr>Procedure of ECV</vt:lpstr>
      <vt:lpstr>Intrapartum management</vt:lpstr>
      <vt:lpstr>Assisted vaginal breech delivery</vt:lpstr>
      <vt:lpstr>Vaginal breech delivery contd.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BREECH PRESENTATION</dc:title>
  <dc:creator>compaq</dc:creator>
  <cp:lastModifiedBy>lenovo</cp:lastModifiedBy>
  <cp:revision>27</cp:revision>
  <dcterms:created xsi:type="dcterms:W3CDTF">2011-04-27T21:22:17Z</dcterms:created>
  <dcterms:modified xsi:type="dcterms:W3CDTF">2021-05-01T14:51:57Z</dcterms:modified>
</cp:coreProperties>
</file>