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6" r:id="rId80"/>
    <p:sldId id="337" r:id="rId81"/>
    <p:sldId id="338" r:id="rId82"/>
    <p:sldId id="339" r:id="rId83"/>
    <p:sldId id="334" r:id="rId84"/>
    <p:sldId id="335" r:id="rId85"/>
    <p:sldId id="340" r:id="rId8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6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7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7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7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5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0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85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5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2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8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D7C02-83C3-452B-8054-CE60DE726C4C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D3594-E74A-4968-AC21-91A67F1E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8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COURSE OUTLINES</a:t>
            </a:r>
          </a:p>
          <a:p>
            <a:r>
              <a:rPr lang="en-US" dirty="0" smtClean="0"/>
              <a:t>Definition of burns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59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according to the depth of</a:t>
            </a:r>
            <a:br>
              <a:rPr lang="en-US" dirty="0"/>
            </a:br>
            <a:r>
              <a:rPr lang="en-US" dirty="0"/>
              <a:t>tissue destruction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Superficial </a:t>
            </a:r>
            <a:r>
              <a:rPr lang="en-US" b="1" i="1" dirty="0"/>
              <a:t>partial-thickness injuries (</a:t>
            </a:r>
            <a:r>
              <a:rPr lang="en-US" b="1" i="1" dirty="0" smtClean="0"/>
              <a:t>first degree </a:t>
            </a:r>
            <a:r>
              <a:rPr lang="en-US" b="1" i="1" dirty="0"/>
              <a:t>burn):</a:t>
            </a:r>
            <a:br>
              <a:rPr lang="en-US" b="1" i="1" dirty="0"/>
            </a:br>
            <a:endParaRPr lang="en-US" b="1" i="1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 superficial partial-thickness </a:t>
            </a:r>
            <a:r>
              <a:rPr lang="en-US" dirty="0" smtClean="0"/>
              <a:t>burn, the </a:t>
            </a:r>
            <a:r>
              <a:rPr lang="en-US" dirty="0"/>
              <a:t>epidermis is destroyed or injured </a:t>
            </a:r>
            <a:r>
              <a:rPr lang="en-US" dirty="0" smtClean="0"/>
              <a:t>and a </a:t>
            </a:r>
            <a:r>
              <a:rPr lang="en-US" dirty="0"/>
              <a:t>portion of the dermis may be injured.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damaged skin may be painful </a:t>
            </a:r>
            <a:r>
              <a:rPr lang="en-US" dirty="0" smtClean="0"/>
              <a:t>and appear </a:t>
            </a:r>
            <a:r>
              <a:rPr lang="en-US" dirty="0"/>
              <a:t>red and dry, as in sunburn, or it </a:t>
            </a:r>
            <a:r>
              <a:rPr lang="en-US" dirty="0" smtClean="0"/>
              <a:t>may blister </a:t>
            </a:r>
            <a:r>
              <a:rPr lang="en-US" dirty="0"/>
              <a:t>(very minimal).</a:t>
            </a:r>
          </a:p>
        </p:txBody>
      </p:sp>
    </p:spTree>
    <p:extLst>
      <p:ext uri="{BB962C8B-B14F-4D97-AF65-F5344CB8AC3E}">
        <p14:creationId xmlns:p14="http://schemas.microsoft.com/office/powerpoint/2010/main" val="11282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Typical Characteristics for </a:t>
            </a:r>
            <a:r>
              <a:rPr lang="en-US" b="1" dirty="0" smtClean="0"/>
              <a:t>Superficial thickness </a:t>
            </a:r>
            <a:r>
              <a:rPr lang="en-US" b="1" dirty="0"/>
              <a:t>burn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– Mild to severe erythema (pink to red)</a:t>
            </a:r>
            <a:br>
              <a:rPr lang="en-US" dirty="0"/>
            </a:br>
            <a:r>
              <a:rPr lang="en-US" dirty="0"/>
              <a:t>– NO BLISTERS</a:t>
            </a:r>
            <a:br>
              <a:rPr lang="en-US" dirty="0"/>
            </a:br>
            <a:r>
              <a:rPr lang="en-US" dirty="0"/>
              <a:t>– Skin blanches</a:t>
            </a:r>
            <a:br>
              <a:rPr lang="en-US" dirty="0"/>
            </a:br>
            <a:r>
              <a:rPr lang="en-US" dirty="0"/>
              <a:t>– Painful, tingling</a:t>
            </a:r>
            <a:br>
              <a:rPr lang="en-US" dirty="0"/>
            </a:br>
            <a:r>
              <a:rPr lang="en-US" dirty="0"/>
              <a:t>– Pain responds well to cooling</a:t>
            </a:r>
            <a:br>
              <a:rPr lang="en-US" dirty="0"/>
            </a:br>
            <a:r>
              <a:rPr lang="en-US" dirty="0"/>
              <a:t>– Lasts about 48 hours; healing in 3-7 days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3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2. Deep partial-thickness injuries (second</a:t>
            </a:r>
            <a:br>
              <a:rPr lang="en-US" b="1" i="1" dirty="0"/>
            </a:br>
            <a:r>
              <a:rPr lang="en-US" b="1" i="1" dirty="0"/>
              <a:t>degree burn):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A deep partial-thickness burn </a:t>
            </a:r>
            <a:r>
              <a:rPr lang="en-US" dirty="0" smtClean="0"/>
              <a:t>involves destruction </a:t>
            </a:r>
            <a:r>
              <a:rPr lang="en-US" dirty="0"/>
              <a:t>of the epidermis and upper </a:t>
            </a:r>
            <a:r>
              <a:rPr lang="en-US" dirty="0" smtClean="0"/>
              <a:t>layers of </a:t>
            </a:r>
            <a:r>
              <a:rPr lang="en-US" dirty="0"/>
              <a:t>the dermis and injury to deeper portions of</a:t>
            </a:r>
            <a:br>
              <a:rPr lang="en-US" dirty="0"/>
            </a:br>
            <a:r>
              <a:rPr lang="en-US" dirty="0"/>
              <a:t>the dermis.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 wound is painful, appears red, and </a:t>
            </a:r>
            <a:r>
              <a:rPr lang="en-US" dirty="0" smtClean="0"/>
              <a:t>exudes fluid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Capillary refill follows tissue blanching. </a:t>
            </a:r>
            <a:r>
              <a:rPr lang="en-US" dirty="0" smtClean="0"/>
              <a:t>Hair follicles </a:t>
            </a:r>
            <a:r>
              <a:rPr lang="en-US" dirty="0"/>
              <a:t>remain intact.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Deep partial-thickness burns take longer </a:t>
            </a:r>
            <a:r>
              <a:rPr lang="en-US" dirty="0" smtClean="0"/>
              <a:t>to heal </a:t>
            </a:r>
            <a:r>
              <a:rPr lang="en-US" dirty="0"/>
              <a:t>and are more likely to result </a:t>
            </a:r>
            <a:r>
              <a:rPr lang="en-US" dirty="0" smtClean="0"/>
              <a:t>in hypertrophic </a:t>
            </a:r>
            <a:r>
              <a:rPr lang="en-US" dirty="0"/>
              <a:t>scars.</a:t>
            </a:r>
          </a:p>
        </p:txBody>
      </p:sp>
    </p:spTree>
    <p:extLst>
      <p:ext uri="{BB962C8B-B14F-4D97-AF65-F5344CB8AC3E}">
        <p14:creationId xmlns:p14="http://schemas.microsoft.com/office/powerpoint/2010/main" val="39544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Typical Characteristics for deep partial</a:t>
            </a:r>
            <a:br>
              <a:rPr lang="en-US" b="1" dirty="0"/>
            </a:br>
            <a:r>
              <a:rPr lang="en-US" b="1" dirty="0"/>
              <a:t>thickness burn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– Large blisters over an extensive area</a:t>
            </a:r>
            <a:br>
              <a:rPr lang="en-US" dirty="0"/>
            </a:br>
            <a:r>
              <a:rPr lang="en-US" dirty="0"/>
              <a:t>– Edema</a:t>
            </a:r>
            <a:br>
              <a:rPr lang="en-US" dirty="0"/>
            </a:br>
            <a:r>
              <a:rPr lang="en-US" dirty="0"/>
              <a:t>– Red base with broken epidermis</a:t>
            </a:r>
            <a:br>
              <a:rPr lang="en-US" dirty="0"/>
            </a:br>
            <a:r>
              <a:rPr lang="en-US" dirty="0"/>
              <a:t>– Wet, shiny and weeping</a:t>
            </a:r>
            <a:br>
              <a:rPr lang="en-US" dirty="0"/>
            </a:br>
            <a:r>
              <a:rPr lang="en-US" dirty="0"/>
              <a:t>– Sensitive to cold air</a:t>
            </a:r>
            <a:br>
              <a:rPr lang="en-US" dirty="0"/>
            </a:br>
            <a:r>
              <a:rPr lang="en-US" dirty="0"/>
              <a:t>– Healing in 2-3 weeks</a:t>
            </a:r>
            <a:br>
              <a:rPr lang="en-US" dirty="0"/>
            </a:br>
            <a:r>
              <a:rPr lang="en-US" dirty="0"/>
              <a:t>– Grafts MAY be needed</a:t>
            </a:r>
          </a:p>
        </p:txBody>
      </p:sp>
    </p:spTree>
    <p:extLst>
      <p:ext uri="{BB962C8B-B14F-4D97-AF65-F5344CB8AC3E}">
        <p14:creationId xmlns:p14="http://schemas.microsoft.com/office/powerpoint/2010/main" val="196598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3. </a:t>
            </a:r>
            <a:r>
              <a:rPr lang="en-US" b="1" i="1" dirty="0" err="1"/>
              <a:t>Ful</a:t>
            </a:r>
            <a:r>
              <a:rPr lang="en-US" b="1" i="1" dirty="0"/>
              <a:t>-thickness injuries (third degree burn):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 full-thickness burn involves total destruction </a:t>
            </a:r>
            <a:r>
              <a:rPr lang="en-US" dirty="0" smtClean="0"/>
              <a:t>of epidermis </a:t>
            </a:r>
            <a:r>
              <a:rPr lang="en-US" dirty="0"/>
              <a:t>and dermis and, in some </a:t>
            </a:r>
            <a:r>
              <a:rPr lang="en-US" dirty="0" smtClean="0"/>
              <a:t>cases, underlying </a:t>
            </a:r>
            <a:r>
              <a:rPr lang="en-US" dirty="0"/>
              <a:t>tissue as well.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Wound color ranges widely from white to </a:t>
            </a:r>
            <a:r>
              <a:rPr lang="en-US" dirty="0" smtClean="0"/>
              <a:t>red, brown</a:t>
            </a:r>
            <a:r>
              <a:rPr lang="en-US" dirty="0"/>
              <a:t>, or black. The burned area is </a:t>
            </a:r>
            <a:r>
              <a:rPr lang="en-US" dirty="0" smtClean="0"/>
              <a:t>painless because </a:t>
            </a:r>
            <a:r>
              <a:rPr lang="en-US" dirty="0"/>
              <a:t>nerve fibers are destroyed.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 wound appears leathery; hair follicles </a:t>
            </a:r>
            <a:r>
              <a:rPr lang="en-US" dirty="0" smtClean="0"/>
              <a:t>and sweat </a:t>
            </a:r>
            <a:r>
              <a:rPr lang="en-US" dirty="0"/>
              <a:t>glands are destroyed</a:t>
            </a:r>
          </a:p>
        </p:txBody>
      </p:sp>
    </p:spTree>
    <p:extLst>
      <p:ext uri="{BB962C8B-B14F-4D97-AF65-F5344CB8AC3E}">
        <p14:creationId xmlns:p14="http://schemas.microsoft.com/office/powerpoint/2010/main" val="407179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Typical Characteristics for </a:t>
            </a:r>
            <a:r>
              <a:rPr lang="en-US" b="1" i="1" dirty="0"/>
              <a:t>Full-thickness </a:t>
            </a:r>
            <a:r>
              <a:rPr lang="en-US" b="1" dirty="0"/>
              <a:t>burn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Deep, red, black, white, yellow, or brown area</a:t>
            </a:r>
            <a:br>
              <a:rPr lang="en-US" dirty="0"/>
            </a:br>
            <a:r>
              <a:rPr lang="en-US" dirty="0"/>
              <a:t>• Edema</a:t>
            </a:r>
            <a:br>
              <a:rPr lang="en-US" dirty="0"/>
            </a:br>
            <a:r>
              <a:rPr lang="en-US" dirty="0"/>
              <a:t>• Tissue open with fat exposed</a:t>
            </a:r>
            <a:br>
              <a:rPr lang="en-US" dirty="0"/>
            </a:br>
            <a:r>
              <a:rPr lang="en-US" dirty="0"/>
              <a:t>• Little to no pain</a:t>
            </a:r>
            <a:br>
              <a:rPr lang="en-US" dirty="0"/>
            </a:br>
            <a:r>
              <a:rPr lang="en-US" dirty="0"/>
              <a:t>• Requires removal of eschar and skin grafting</a:t>
            </a:r>
            <a:br>
              <a:rPr lang="en-US" dirty="0"/>
            </a:br>
            <a:r>
              <a:rPr lang="en-US" dirty="0"/>
              <a:t>• Scarring and contractures are likely</a:t>
            </a:r>
            <a:br>
              <a:rPr lang="en-US" dirty="0"/>
            </a:br>
            <a:r>
              <a:rPr lang="en-US" dirty="0"/>
              <a:t>• Takes weeks to months to heal</a:t>
            </a:r>
          </a:p>
        </p:txBody>
      </p:sp>
    </p:spTree>
    <p:extLst>
      <p:ext uri="{BB962C8B-B14F-4D97-AF65-F5344CB8AC3E}">
        <p14:creationId xmlns:p14="http://schemas.microsoft.com/office/powerpoint/2010/main" val="21397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Classification according to the extent of Body</a:t>
            </a:r>
            <a:br>
              <a:rPr lang="en-US" b="1" dirty="0"/>
            </a:br>
            <a:r>
              <a:rPr lang="en-US" b="1" dirty="0"/>
              <a:t>Surface Area injured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Extent of Body Surface Area Injured</a:t>
            </a:r>
            <a:br>
              <a:rPr lang="en-US" b="1" dirty="0"/>
            </a:b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Various methods are used to estimate </a:t>
            </a:r>
            <a:r>
              <a:rPr lang="en-US" dirty="0" smtClean="0"/>
              <a:t>the TBSA </a:t>
            </a:r>
            <a:r>
              <a:rPr lang="en-US" dirty="0"/>
              <a:t>(total body surface area) affected </a:t>
            </a:r>
            <a:r>
              <a:rPr lang="en-US" dirty="0" smtClean="0"/>
              <a:t>by burns</a:t>
            </a:r>
            <a:r>
              <a:rPr lang="en-US" dirty="0"/>
              <a:t>; among them are:</a:t>
            </a:r>
            <a:br>
              <a:rPr lang="en-US" dirty="0"/>
            </a:br>
            <a:r>
              <a:rPr lang="en-US" dirty="0"/>
              <a:t>– </a:t>
            </a:r>
            <a:r>
              <a:rPr lang="en-US" i="1" dirty="0"/>
              <a:t>the rule of nines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–</a:t>
            </a:r>
            <a:r>
              <a:rPr lang="en-US" i="1" dirty="0"/>
              <a:t>the Lund and Browder method</a:t>
            </a:r>
            <a:r>
              <a:rPr lang="en-US" dirty="0"/>
              <a:t>, and</a:t>
            </a:r>
            <a:br>
              <a:rPr lang="en-US" dirty="0"/>
            </a:br>
            <a:r>
              <a:rPr lang="en-US" dirty="0"/>
              <a:t>–</a:t>
            </a:r>
            <a:r>
              <a:rPr lang="en-US" i="1" dirty="0"/>
              <a:t>the palm method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8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RULE OF NINES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An estimation of the TBSA involved in a </a:t>
            </a:r>
            <a:r>
              <a:rPr lang="en-US" dirty="0" smtClean="0"/>
              <a:t>burn is </a:t>
            </a:r>
            <a:r>
              <a:rPr lang="en-US" dirty="0"/>
              <a:t>simplified by using the </a:t>
            </a:r>
            <a:r>
              <a:rPr lang="en-US" b="1" dirty="0"/>
              <a:t>rule of nines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 rule of nines is a quick way to </a:t>
            </a:r>
            <a:r>
              <a:rPr lang="en-US" dirty="0" smtClean="0"/>
              <a:t>calculate the </a:t>
            </a:r>
            <a:r>
              <a:rPr lang="en-US" dirty="0"/>
              <a:t>extent of burns.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 system assigns percentages in multiples </a:t>
            </a:r>
            <a:r>
              <a:rPr lang="en-US" dirty="0" smtClean="0"/>
              <a:t>of nine </a:t>
            </a:r>
            <a:r>
              <a:rPr lang="en-US" dirty="0"/>
              <a:t>to major body surfaces.</a:t>
            </a:r>
          </a:p>
        </p:txBody>
      </p:sp>
    </p:spTree>
    <p:extLst>
      <p:ext uri="{BB962C8B-B14F-4D97-AF65-F5344CB8AC3E}">
        <p14:creationId xmlns:p14="http://schemas.microsoft.com/office/powerpoint/2010/main" val="166673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LUND AND BROWDER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</a:t>
            </a:r>
            <a:r>
              <a:rPr lang="en-US" dirty="0"/>
              <a:t>A more precise method of estimating </a:t>
            </a:r>
            <a:r>
              <a:rPr lang="en-US" dirty="0" smtClean="0"/>
              <a:t>the extent </a:t>
            </a:r>
            <a:r>
              <a:rPr lang="en-US" dirty="0"/>
              <a:t>of a burn is the Lund and </a:t>
            </a:r>
            <a:r>
              <a:rPr lang="en-US" dirty="0" smtClean="0"/>
              <a:t>Browder method</a:t>
            </a:r>
            <a:r>
              <a:rPr lang="en-US" dirty="0"/>
              <a:t>,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</a:t>
            </a:r>
            <a:r>
              <a:rPr lang="en-US" dirty="0"/>
              <a:t>It recognizes that the percentage of TBSA </a:t>
            </a:r>
            <a:r>
              <a:rPr lang="en-US" dirty="0" smtClean="0"/>
              <a:t>of various </a:t>
            </a:r>
            <a:r>
              <a:rPr lang="en-US" dirty="0"/>
              <a:t>anatomic parts, especially the head </a:t>
            </a:r>
            <a:r>
              <a:rPr lang="en-US" dirty="0" smtClean="0"/>
              <a:t>and legs</a:t>
            </a:r>
            <a:r>
              <a:rPr lang="en-US" dirty="0"/>
              <a:t>, and changes with growth.</a:t>
            </a:r>
          </a:p>
        </p:txBody>
      </p:sp>
    </p:spTree>
    <p:extLst>
      <p:ext uri="{BB962C8B-B14F-4D97-AF65-F5344CB8AC3E}">
        <p14:creationId xmlns:p14="http://schemas.microsoft.com/office/powerpoint/2010/main" val="36394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PALM METHOD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In patients with scattered burns, a method </a:t>
            </a:r>
            <a:r>
              <a:rPr lang="en-US" dirty="0" smtClean="0"/>
              <a:t>to estimate </a:t>
            </a:r>
            <a:r>
              <a:rPr lang="en-US" dirty="0"/>
              <a:t>the percentage of burn is the </a:t>
            </a:r>
            <a:r>
              <a:rPr lang="en-US" dirty="0" smtClean="0"/>
              <a:t>palm method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 size of the patient’s palm is </a:t>
            </a:r>
            <a:r>
              <a:rPr lang="en-US" dirty="0" smtClean="0"/>
              <a:t>approximately 1</a:t>
            </a:r>
            <a:r>
              <a:rPr lang="en-US" dirty="0"/>
              <a:t>% of TBSA.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Criteria </a:t>
            </a:r>
            <a:r>
              <a:rPr lang="en-US" b="1" dirty="0"/>
              <a:t>for Classifying the Extent of </a:t>
            </a:r>
            <a:r>
              <a:rPr lang="en-US" b="1" dirty="0" smtClean="0"/>
              <a:t>Burn Injury(American </a:t>
            </a:r>
            <a:r>
              <a:rPr lang="en-US" b="1" dirty="0"/>
              <a:t>Burn Association)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37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 burn is a type of injury to the flesh or skin which </a:t>
            </a:r>
            <a:r>
              <a:rPr lang="en-US" dirty="0" smtClean="0"/>
              <a:t>can be </a:t>
            </a:r>
            <a:r>
              <a:rPr lang="en-US" dirty="0"/>
              <a:t>caused by heat, electricity, chemicals, friction </a:t>
            </a:r>
            <a:r>
              <a:rPr lang="en-US" dirty="0" smtClean="0"/>
              <a:t>or radiation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Human skin can tolerate temperatures up to 42-440 </a:t>
            </a:r>
            <a:r>
              <a:rPr lang="en-US" dirty="0" smtClean="0"/>
              <a:t>C (107-1110 </a:t>
            </a:r>
            <a:r>
              <a:rPr lang="en-US" dirty="0"/>
              <a:t>F) but above these, the higher </a:t>
            </a:r>
            <a:r>
              <a:rPr lang="en-US" dirty="0" smtClean="0"/>
              <a:t>the temperature </a:t>
            </a:r>
            <a:r>
              <a:rPr lang="en-US" dirty="0"/>
              <a:t>the more severe the tissue destruction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Below 450 C (1130 F), resulting changes </a:t>
            </a:r>
            <a:r>
              <a:rPr lang="en-US" dirty="0" smtClean="0"/>
              <a:t>are reversible </a:t>
            </a:r>
            <a:r>
              <a:rPr lang="en-US" dirty="0"/>
              <a:t>but &gt;450 C, protein damage exceeds </a:t>
            </a:r>
            <a:r>
              <a:rPr lang="en-US" dirty="0" smtClean="0"/>
              <a:t>the capacity </a:t>
            </a:r>
            <a:r>
              <a:rPr lang="en-US" dirty="0"/>
              <a:t>of the cell to repair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46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Minor Burn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Second-degree burn of less than 15% total </a:t>
            </a:r>
            <a:r>
              <a:rPr lang="en-US" dirty="0" smtClean="0"/>
              <a:t>body surface </a:t>
            </a:r>
            <a:r>
              <a:rPr lang="en-US" dirty="0"/>
              <a:t>area(TBSA) in adults or less than </a:t>
            </a:r>
            <a:r>
              <a:rPr lang="en-US" dirty="0" smtClean="0"/>
              <a:t>10% TBSA </a:t>
            </a:r>
            <a:r>
              <a:rPr lang="en-US" dirty="0"/>
              <a:t>in children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Third-degree burn of less than 2% TBSA </a:t>
            </a:r>
            <a:r>
              <a:rPr lang="en-US" dirty="0" smtClean="0"/>
              <a:t>not involving </a:t>
            </a:r>
            <a:r>
              <a:rPr lang="en-US" dirty="0"/>
              <a:t>special care areas (eyes, ears, </a:t>
            </a:r>
            <a:r>
              <a:rPr lang="en-US" dirty="0" smtClean="0"/>
              <a:t>face, hands</a:t>
            </a:r>
            <a:r>
              <a:rPr lang="en-US" dirty="0"/>
              <a:t>, feet, perineum, joints)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Excludes electrical injury, inhalation </a:t>
            </a:r>
            <a:r>
              <a:rPr lang="en-US" dirty="0" smtClean="0"/>
              <a:t>injury, concurrent </a:t>
            </a:r>
            <a:r>
              <a:rPr lang="en-US" dirty="0"/>
              <a:t>trauma, all poor-risk patients (</a:t>
            </a:r>
            <a:r>
              <a:rPr lang="en-US" dirty="0" err="1" smtClean="0"/>
              <a:t>eg</a:t>
            </a:r>
            <a:r>
              <a:rPr lang="en-US" dirty="0" smtClean="0"/>
              <a:t>, extremes </a:t>
            </a:r>
            <a:r>
              <a:rPr lang="en-US" dirty="0"/>
              <a:t>of age, concurrent disease)</a:t>
            </a:r>
          </a:p>
        </p:txBody>
      </p:sp>
    </p:spTree>
    <p:extLst>
      <p:ext uri="{BB962C8B-B14F-4D97-AF65-F5344CB8AC3E}">
        <p14:creationId xmlns:p14="http://schemas.microsoft.com/office/powerpoint/2010/main" val="1123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Moderate, Uncomplicated Burn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Second-degree burns of 15%–25% TBSA </a:t>
            </a:r>
            <a:r>
              <a:rPr lang="en-US" dirty="0" smtClean="0"/>
              <a:t>in adults </a:t>
            </a:r>
            <a:r>
              <a:rPr lang="en-US" dirty="0"/>
              <a:t>or10%–20% in children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Third-degree burns of less than 10% TBSA </a:t>
            </a:r>
            <a:r>
              <a:rPr lang="en-US" dirty="0" smtClean="0"/>
              <a:t>not involving </a:t>
            </a:r>
            <a:r>
              <a:rPr lang="en-US" dirty="0"/>
              <a:t>special care areas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Excludes electrical injury, inhalation </a:t>
            </a:r>
            <a:r>
              <a:rPr lang="en-US" dirty="0" smtClean="0"/>
              <a:t>injury, concurrent </a:t>
            </a:r>
            <a:r>
              <a:rPr lang="en-US" dirty="0"/>
              <a:t>trauma, all poor-risk patients (</a:t>
            </a:r>
            <a:r>
              <a:rPr lang="en-US" dirty="0" err="1" smtClean="0"/>
              <a:t>eg</a:t>
            </a:r>
            <a:r>
              <a:rPr lang="en-US" dirty="0" smtClean="0"/>
              <a:t>, extremes </a:t>
            </a:r>
            <a:r>
              <a:rPr lang="en-US" dirty="0"/>
              <a:t>of age, concurrent disease)</a:t>
            </a:r>
          </a:p>
        </p:txBody>
      </p:sp>
    </p:spTree>
    <p:extLst>
      <p:ext uri="{BB962C8B-B14F-4D97-AF65-F5344CB8AC3E}">
        <p14:creationId xmlns:p14="http://schemas.microsoft.com/office/powerpoint/2010/main" val="88412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Major Burn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Second-degree burns exceeding 25% TBSA </a:t>
            </a:r>
            <a:r>
              <a:rPr lang="en-US" dirty="0" smtClean="0"/>
              <a:t>in adults </a:t>
            </a:r>
            <a:r>
              <a:rPr lang="en-US" dirty="0"/>
              <a:t>or 20% in children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All third-degree burns exceeding 10% TBSA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All burns involving eyes, ears, face, </a:t>
            </a:r>
            <a:r>
              <a:rPr lang="en-US" dirty="0" smtClean="0"/>
              <a:t>hands, feet</a:t>
            </a:r>
            <a:r>
              <a:rPr lang="en-US" dirty="0"/>
              <a:t>, perineum, joints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All inhalation injury, electrical </a:t>
            </a:r>
            <a:r>
              <a:rPr lang="en-US" dirty="0" smtClean="0"/>
              <a:t>injury, concurrent </a:t>
            </a:r>
            <a:r>
              <a:rPr lang="en-US" dirty="0"/>
              <a:t>trauma, all poor-risk </a:t>
            </a:r>
            <a:r>
              <a:rPr lang="en-US" dirty="0" smtClean="0"/>
              <a:t>patients</a:t>
            </a:r>
            <a:r>
              <a:rPr lang="en-US" dirty="0"/>
              <a:t> </a:t>
            </a:r>
            <a:r>
              <a:rPr lang="en-US" dirty="0" smtClean="0"/>
              <a:t>Blister </a:t>
            </a:r>
            <a:r>
              <a:rPr lang="en-US" dirty="0"/>
              <a:t>may ↑size because </a:t>
            </a:r>
            <a:r>
              <a:rPr lang="en-US" dirty="0" smtClean="0"/>
              <a:t>continuous exudation </a:t>
            </a:r>
            <a:r>
              <a:rPr lang="en-US" dirty="0"/>
              <a:t>and collection of tissue </a:t>
            </a:r>
            <a:r>
              <a:rPr lang="en-US" dirty="0" smtClean="0"/>
              <a:t>fluid</a:t>
            </a:r>
            <a:r>
              <a:rPr lang="en-US" dirty="0"/>
              <a:t> </a:t>
            </a:r>
            <a:r>
              <a:rPr lang="en-US" dirty="0" smtClean="0"/>
              <a:t>Eschar: composed of denatured </a:t>
            </a:r>
            <a:r>
              <a:rPr lang="en-US" dirty="0"/>
              <a:t>protein</a:t>
            </a:r>
          </a:p>
        </p:txBody>
      </p:sp>
    </p:spTree>
    <p:extLst>
      <p:ext uri="{BB962C8B-B14F-4D97-AF65-F5344CB8AC3E}">
        <p14:creationId xmlns:p14="http://schemas.microsoft.com/office/powerpoint/2010/main" val="44204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Pathologic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Zone of coagulation </a:t>
            </a:r>
            <a:r>
              <a:rPr lang="en-US" dirty="0"/>
              <a:t>(necrosis): Superficial area </a:t>
            </a:r>
            <a:r>
              <a:rPr lang="en-US" dirty="0" smtClean="0"/>
              <a:t>of coagulation </a:t>
            </a:r>
            <a:r>
              <a:rPr lang="en-US" dirty="0"/>
              <a:t>necrosis and cell death on exposure </a:t>
            </a:r>
            <a:r>
              <a:rPr lang="en-US" dirty="0" smtClean="0"/>
              <a:t>to temperatures </a:t>
            </a:r>
            <a:r>
              <a:rPr lang="en-US" dirty="0"/>
              <a:t>&gt;450 (primary injury)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b="1" dirty="0"/>
              <a:t>Zone of stasis </a:t>
            </a:r>
            <a:r>
              <a:rPr lang="en-US" dirty="0"/>
              <a:t>(vascular thrombosis): Local </a:t>
            </a:r>
            <a:r>
              <a:rPr lang="en-US" dirty="0" smtClean="0"/>
              <a:t>capillary circulation </a:t>
            </a:r>
            <a:r>
              <a:rPr lang="en-US" dirty="0"/>
              <a:t>is sluggish, depending on the adequacy of </a:t>
            </a:r>
            <a:r>
              <a:rPr lang="en-US" dirty="0" smtClean="0"/>
              <a:t>the resuscitation</a:t>
            </a:r>
            <a:r>
              <a:rPr lang="en-US" dirty="0"/>
              <a:t>, can either remain viable or proceed to </a:t>
            </a:r>
            <a:r>
              <a:rPr lang="en-US" dirty="0" smtClean="0"/>
              <a:t>cell death </a:t>
            </a:r>
            <a:r>
              <a:rPr lang="en-US" dirty="0"/>
              <a:t>(secondary injury)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b="1" dirty="0"/>
              <a:t>Zone of hyperemia </a:t>
            </a:r>
            <a:r>
              <a:rPr lang="en-US" dirty="0"/>
              <a:t>(increased capillary permeability)</a:t>
            </a:r>
          </a:p>
        </p:txBody>
      </p:sp>
    </p:spTree>
    <p:extLst>
      <p:ext uri="{BB962C8B-B14F-4D97-AF65-F5344CB8AC3E}">
        <p14:creationId xmlns:p14="http://schemas.microsoft.com/office/powerpoint/2010/main" val="19394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LOCAL AND SYSTEMIC </a:t>
            </a:r>
            <a:r>
              <a:rPr lang="en-US" b="1" dirty="0" smtClean="0"/>
              <a:t>RESPONSES TO </a:t>
            </a:r>
            <a:r>
              <a:rPr lang="en-US" b="1" dirty="0"/>
              <a:t>BURNS</a:t>
            </a:r>
            <a:br>
              <a:rPr lang="en-US" b="1" dirty="0"/>
            </a:b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Burns that do not exceed 25% TBSA produce </a:t>
            </a:r>
            <a:r>
              <a:rPr lang="en-US" dirty="0" smtClean="0"/>
              <a:t>a primarily </a:t>
            </a:r>
            <a:r>
              <a:rPr lang="en-US" dirty="0"/>
              <a:t>local response.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Burns that exceed 25% TBSA may </a:t>
            </a:r>
            <a:r>
              <a:rPr lang="en-US" dirty="0" smtClean="0"/>
              <a:t>produce both </a:t>
            </a:r>
            <a:r>
              <a:rPr lang="en-US" dirty="0"/>
              <a:t>a local and a systemic response and </a:t>
            </a:r>
            <a:r>
              <a:rPr lang="en-US" dirty="0" smtClean="0"/>
              <a:t>are considered </a:t>
            </a:r>
            <a:r>
              <a:rPr lang="en-US" dirty="0"/>
              <a:t>major burn injuries.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These systemic responses are due to </a:t>
            </a:r>
            <a:r>
              <a:rPr lang="en-US" dirty="0" smtClean="0"/>
              <a:t>the release </a:t>
            </a:r>
            <a:r>
              <a:rPr lang="en-US" dirty="0"/>
              <a:t>of cytokines and other mediators </a:t>
            </a:r>
            <a:r>
              <a:rPr lang="en-US" dirty="0" smtClean="0"/>
              <a:t>into the </a:t>
            </a:r>
            <a:r>
              <a:rPr lang="en-US" dirty="0"/>
              <a:t>systemic circulation and include </a:t>
            </a:r>
            <a:r>
              <a:rPr lang="en-US" dirty="0" smtClean="0"/>
              <a:t>the following</a:t>
            </a:r>
            <a:r>
              <a:rPr lang="en-US" dirty="0"/>
              <a:t>: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7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Effects of a severe burn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Local response include tissue </a:t>
            </a:r>
            <a:r>
              <a:rPr lang="en-US" dirty="0" smtClean="0"/>
              <a:t>edema effects </a:t>
            </a:r>
            <a:r>
              <a:rPr lang="en-US" dirty="0"/>
              <a:t>on fluid, electrolytes and blood volume</a:t>
            </a:r>
            <a:br>
              <a:rPr lang="en-US" dirty="0"/>
            </a:br>
            <a:r>
              <a:rPr lang="en-US" dirty="0"/>
              <a:t>2. Cardiovascular</a:t>
            </a:r>
            <a:br>
              <a:rPr lang="en-US" dirty="0"/>
            </a:br>
            <a:r>
              <a:rPr lang="en-US" dirty="0"/>
              <a:t>3. Respiratory</a:t>
            </a:r>
            <a:br>
              <a:rPr lang="en-US" dirty="0"/>
            </a:br>
            <a:r>
              <a:rPr lang="en-US" dirty="0"/>
              <a:t>4. Immune</a:t>
            </a:r>
            <a:br>
              <a:rPr lang="en-US" dirty="0"/>
            </a:br>
            <a:r>
              <a:rPr lang="en-US" dirty="0"/>
              <a:t>5. Integumentary</a:t>
            </a:r>
            <a:br>
              <a:rPr lang="en-US" dirty="0"/>
            </a:br>
            <a:r>
              <a:rPr lang="en-US" dirty="0"/>
              <a:t>6. Gastrointestinal</a:t>
            </a:r>
            <a:br>
              <a:rPr lang="en-US" dirty="0"/>
            </a:br>
            <a:r>
              <a:rPr lang="en-US" dirty="0"/>
              <a:t>7. Urinary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3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system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Blood pressure falls-fluid leaks from intravascular</a:t>
            </a:r>
            <a:br>
              <a:rPr lang="en-US" dirty="0"/>
            </a:br>
            <a:r>
              <a:rPr lang="en-US" dirty="0"/>
              <a:t>to interstitial (sodium and protein)</a:t>
            </a:r>
            <a:br>
              <a:rPr lang="en-US" dirty="0"/>
            </a:br>
            <a:r>
              <a:rPr lang="en-US" dirty="0"/>
              <a:t>• Hypotension</a:t>
            </a:r>
            <a:br>
              <a:rPr lang="en-US" dirty="0"/>
            </a:br>
            <a:r>
              <a:rPr lang="en-US" dirty="0"/>
              <a:t>• tachycardia</a:t>
            </a:r>
            <a:br>
              <a:rPr lang="en-US" dirty="0"/>
            </a:br>
            <a:r>
              <a:rPr lang="en-US" dirty="0"/>
              <a:t>• Blood flow in intravascular is concentrated </a:t>
            </a:r>
            <a:r>
              <a:rPr lang="en-US" dirty="0" smtClean="0"/>
              <a:t>and cause </a:t>
            </a:r>
            <a:r>
              <a:rPr lang="en-US" dirty="0"/>
              <a:t>static.</a:t>
            </a:r>
            <a:br>
              <a:rPr lang="en-US" dirty="0"/>
            </a:br>
            <a:r>
              <a:rPr lang="en-US" dirty="0"/>
              <a:t>• Cardiac output ↓,</a:t>
            </a:r>
            <a:br>
              <a:rPr lang="en-US" dirty="0"/>
            </a:br>
            <a:r>
              <a:rPr lang="en-US" dirty="0"/>
              <a:t>• Due to that tissue perfusion ↓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32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Hematologic changes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Thrombocytopenia, abnormal platelet </a:t>
            </a:r>
            <a:r>
              <a:rPr lang="en-US" dirty="0" smtClean="0"/>
              <a:t>function, depressed </a:t>
            </a:r>
            <a:r>
              <a:rPr lang="en-US" dirty="0"/>
              <a:t>fibrinogen levels, deficit </a:t>
            </a:r>
            <a:r>
              <a:rPr lang="en-US" dirty="0" smtClean="0"/>
              <a:t>plasma clotting </a:t>
            </a:r>
            <a:r>
              <a:rPr lang="en-US" dirty="0"/>
              <a:t>factors.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Life span ↓RBC.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Blood loss during diagnostic and therapeutic</a:t>
            </a:r>
            <a:br>
              <a:rPr lang="en-US" dirty="0"/>
            </a:br>
            <a:r>
              <a:rPr lang="en-US" dirty="0"/>
              <a:t>procedure.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9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Respiration system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• Majority of deaths from fire are due to </a:t>
            </a:r>
            <a:r>
              <a:rPr lang="en-US" dirty="0" smtClean="0"/>
              <a:t>smoke inhalation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Pulmonary damage can be from direct </a:t>
            </a:r>
            <a:r>
              <a:rPr lang="en-US" dirty="0" smtClean="0"/>
              <a:t>inhalation injury </a:t>
            </a:r>
            <a:r>
              <a:rPr lang="en-US" dirty="0"/>
              <a:t>or systemic respond to the injury.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Damage to cilia and cell in the </a:t>
            </a:r>
            <a:r>
              <a:rPr lang="en-US" dirty="0" smtClean="0"/>
              <a:t>airway inflammation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Mucociliary</a:t>
            </a:r>
            <a:r>
              <a:rPr lang="en-US" dirty="0"/>
              <a:t> transport mechanism </a:t>
            </a:r>
            <a:r>
              <a:rPr lang="en-US" dirty="0" smtClean="0"/>
              <a:t>not functioning-bronchial </a:t>
            </a:r>
            <a:r>
              <a:rPr lang="en-US" dirty="0"/>
              <a:t>congestion and infection.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Pulmonary edema, fluids escape to interstitial.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Airway obstruction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Gastrointestinal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• Burn &gt;20% experience ↓peristalsis, </a:t>
            </a:r>
            <a:r>
              <a:rPr lang="en-US" dirty="0" smtClean="0"/>
              <a:t>gastric distention </a:t>
            </a:r>
            <a:r>
              <a:rPr lang="en-US" dirty="0"/>
              <a:t>and ↑risk of aspiration.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Paralytic ileus due to secondary to burn trauma.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Stress ulcer (stomach/duodenum) due to </a:t>
            </a:r>
            <a:r>
              <a:rPr lang="en-US" dirty="0" smtClean="0"/>
              <a:t>burn injury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Indication of stress ulcer-</a:t>
            </a:r>
            <a:r>
              <a:rPr lang="en-US" dirty="0" err="1"/>
              <a:t>malena</a:t>
            </a:r>
            <a:r>
              <a:rPr lang="en-US" dirty="0"/>
              <a:t> stool </a:t>
            </a:r>
            <a:r>
              <a:rPr lang="en-US" dirty="0" smtClean="0"/>
              <a:t>or hematemesis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These signs suggest gastric or duodenal </a:t>
            </a:r>
            <a:r>
              <a:rPr lang="en-US" dirty="0" smtClean="0"/>
              <a:t>erosion (Curling`s </a:t>
            </a:r>
            <a:r>
              <a:rPr lang="en-US" dirty="0"/>
              <a:t>ulcer)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Gastric distention and nausea may lead </a:t>
            </a:r>
            <a:r>
              <a:rPr lang="en-US" dirty="0" smtClean="0"/>
              <a:t>to vomiting</a:t>
            </a:r>
            <a:r>
              <a:rPr lang="en-US" dirty="0"/>
              <a:t>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About 2.4 million people suffer burns annually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Account for an estimated 700,000 cases visits per year and</a:t>
            </a:r>
            <a:br>
              <a:rPr lang="en-US" dirty="0"/>
            </a:br>
            <a:r>
              <a:rPr lang="en-US" dirty="0"/>
              <a:t>45,000 require hospitalizations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Between 8,000-12,000 burn patients die, and approximately</a:t>
            </a:r>
            <a:br>
              <a:rPr lang="en-US" dirty="0"/>
            </a:br>
            <a:r>
              <a:rPr lang="en-US" dirty="0"/>
              <a:t>one million will sustain substantial or permanent disabilities</a:t>
            </a:r>
          </a:p>
        </p:txBody>
      </p:sp>
    </p:spTree>
    <p:extLst>
      <p:ext uri="{BB962C8B-B14F-4D97-AF65-F5344CB8AC3E}">
        <p14:creationId xmlns:p14="http://schemas.microsoft.com/office/powerpoint/2010/main" val="150088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CURLING’S ULCER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• Acute ulcerative gastro duodenal disease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Occur within 24 hours after burn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Due to reduced GI blood flow </a:t>
            </a:r>
            <a:r>
              <a:rPr lang="en-US" dirty="0" smtClean="0"/>
              <a:t>and mucosal </a:t>
            </a:r>
            <a:r>
              <a:rPr lang="en-US" dirty="0"/>
              <a:t>damage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Treat clients with H2 </a:t>
            </a:r>
            <a:r>
              <a:rPr lang="en-US" dirty="0" smtClean="0"/>
              <a:t>blockers, </a:t>
            </a:r>
            <a:r>
              <a:rPr lang="en-US" dirty="0" err="1" smtClean="0"/>
              <a:t>mucoprotectants</a:t>
            </a:r>
            <a:r>
              <a:rPr lang="en-US" dirty="0"/>
              <a:t>, and early enteral</a:t>
            </a:r>
            <a:br>
              <a:rPr lang="en-US" dirty="0"/>
            </a:br>
            <a:r>
              <a:rPr lang="en-US" dirty="0"/>
              <a:t>nutrition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Watch for sudden drop in hemoglobin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5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Immunologic changes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• Skin barrier to invading </a:t>
            </a:r>
            <a:r>
              <a:rPr lang="en-US" dirty="0" smtClean="0"/>
              <a:t>organisms destroyed, circulating </a:t>
            </a:r>
            <a:r>
              <a:rPr lang="en-US" dirty="0"/>
              <a:t>levels of immunoglobulins are ↓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Changes in WBC both quantitative </a:t>
            </a:r>
            <a:r>
              <a:rPr lang="en-US" dirty="0" smtClean="0"/>
              <a:t>and qualitative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Depression of neutrophil, phagocytic </a:t>
            </a:r>
            <a:r>
              <a:rPr lang="en-US" dirty="0" smtClean="0"/>
              <a:t>and bactericidal </a:t>
            </a:r>
            <a:r>
              <a:rPr lang="en-US" dirty="0"/>
              <a:t>activity is found after burn injury.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All this changes in the immune system </a:t>
            </a:r>
            <a:r>
              <a:rPr lang="en-US" dirty="0" err="1" smtClean="0"/>
              <a:t>canmake</a:t>
            </a:r>
            <a:r>
              <a:rPr lang="en-US" dirty="0" smtClean="0"/>
              <a:t> </a:t>
            </a:r>
            <a:r>
              <a:rPr lang="en-US" dirty="0"/>
              <a:t>the burn patient more susceptible </a:t>
            </a:r>
            <a:r>
              <a:rPr lang="en-US" dirty="0" smtClean="0"/>
              <a:t>to infection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 </a:t>
            </a:r>
            <a:r>
              <a:rPr lang="en-US" b="1" dirty="0"/>
              <a:t>detailed history and </a:t>
            </a:r>
            <a:r>
              <a:rPr lang="en-US" b="1" dirty="0" smtClean="0"/>
              <a:t>physical examination </a:t>
            </a:r>
            <a:r>
              <a:rPr lang="en-US" b="1" dirty="0"/>
              <a:t>is the first step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physician </a:t>
            </a:r>
            <a:r>
              <a:rPr lang="en-US" dirty="0"/>
              <a:t>will evaluate the </a:t>
            </a:r>
            <a:r>
              <a:rPr lang="en-US" i="1" dirty="0"/>
              <a:t>type, duration, </a:t>
            </a:r>
            <a:r>
              <a:rPr lang="en-US" i="1" dirty="0" smtClean="0"/>
              <a:t>and timing </a:t>
            </a:r>
            <a:r>
              <a:rPr lang="en-US" i="1" dirty="0"/>
              <a:t>of the burn; the burn location </a:t>
            </a:r>
            <a:r>
              <a:rPr lang="en-US" i="1" dirty="0" smtClean="0"/>
              <a:t>and severity</a:t>
            </a:r>
            <a:r>
              <a:rPr lang="en-US" i="1" dirty="0"/>
              <a:t>; and associated dehydration,</a:t>
            </a:r>
            <a:br>
              <a:rPr lang="en-US" i="1" dirty="0"/>
            </a:br>
            <a:r>
              <a:rPr lang="en-US" i="1" dirty="0"/>
              <a:t>disfigurement, and infection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Fires in enclosed spaces should raise </a:t>
            </a:r>
            <a:r>
              <a:rPr lang="en-US" dirty="0" smtClean="0"/>
              <a:t>the suspicion </a:t>
            </a:r>
            <a:r>
              <a:rPr lang="en-US" dirty="0"/>
              <a:t>for smoke–inhalation injury.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5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Tests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Routine blood work </a:t>
            </a:r>
            <a:r>
              <a:rPr lang="en-US" b="1" dirty="0" smtClean="0"/>
              <a:t>for a </a:t>
            </a:r>
            <a:r>
              <a:rPr lang="en-US" b="1" dirty="0"/>
              <a:t>patient </a:t>
            </a:r>
            <a:r>
              <a:rPr lang="en-US" dirty="0"/>
              <a:t>with a </a:t>
            </a:r>
            <a:r>
              <a:rPr lang="en-US" dirty="0" smtClean="0"/>
              <a:t>burn injury </a:t>
            </a:r>
            <a:r>
              <a:rPr lang="en-US" dirty="0"/>
              <a:t>includes </a:t>
            </a:r>
            <a:r>
              <a:rPr lang="en-US" i="1" dirty="0"/>
              <a:t>a </a:t>
            </a:r>
            <a:r>
              <a:rPr lang="en-US" i="1" dirty="0" smtClean="0"/>
              <a:t>complete blood </a:t>
            </a:r>
            <a:r>
              <a:rPr lang="en-US" i="1" dirty="0"/>
              <a:t>count, </a:t>
            </a:r>
            <a:r>
              <a:rPr lang="en-US" i="1" dirty="0" smtClean="0"/>
              <a:t>platelet count</a:t>
            </a:r>
            <a:r>
              <a:rPr lang="en-US" i="1" dirty="0"/>
              <a:t>, clotting </a:t>
            </a:r>
            <a:r>
              <a:rPr lang="en-US" i="1" dirty="0" smtClean="0"/>
              <a:t>studies, liver </a:t>
            </a:r>
            <a:r>
              <a:rPr lang="en-US" i="1" dirty="0"/>
              <a:t>function studies, </a:t>
            </a:r>
            <a:r>
              <a:rPr lang="en-US" i="1" dirty="0" smtClean="0"/>
              <a:t>and </a:t>
            </a:r>
            <a:r>
              <a:rPr lang="en-US" i="1" dirty="0" err="1" smtClean="0"/>
              <a:t>carboxyhemoglobin</a:t>
            </a:r>
            <a:r>
              <a:rPr lang="en-US" i="1" dirty="0" smtClean="0"/>
              <a:t>, electrolyte</a:t>
            </a:r>
            <a:r>
              <a:rPr lang="en-US" i="1" dirty="0"/>
              <a:t>, blood </a:t>
            </a:r>
            <a:r>
              <a:rPr lang="en-US" i="1" dirty="0" smtClean="0"/>
              <a:t>urea nitrogen</a:t>
            </a:r>
            <a:r>
              <a:rPr lang="en-US" i="1" dirty="0"/>
              <a:t>, glucose </a:t>
            </a:r>
            <a:r>
              <a:rPr lang="en-US" i="1" dirty="0" smtClean="0"/>
              <a:t>and creatinine </a:t>
            </a:r>
            <a:r>
              <a:rPr lang="en-US" i="1" dirty="0"/>
              <a:t>levels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0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9811" y="721895"/>
            <a:ext cx="845418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NewRomanPSMT"/>
              </a:rPr>
              <a:t>• 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Urinalysis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may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reveal </a:t>
            </a:r>
            <a:r>
              <a:rPr lang="en-US" sz="2800" dirty="0" err="1" smtClean="0">
                <a:solidFill>
                  <a:srgbClr val="000000"/>
                </a:solidFill>
                <a:latin typeface="TimesNewRomanPSMT"/>
              </a:rPr>
              <a:t>myoglobinuria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and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hemoglobinuria.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endParaRPr lang="en-US" sz="28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If pt. is 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NewRomanPS-BoldMT"/>
              </a:rPr>
              <a:t>35 or older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he’ll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also need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an 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NewRomanPS-BoldMT"/>
              </a:rPr>
              <a:t>electrocardiogram.</a:t>
            </a:r>
            <a:br>
              <a:rPr lang="en-US" sz="2800" b="1" i="0" dirty="0" smtClean="0">
                <a:solidFill>
                  <a:srgbClr val="000000"/>
                </a:solidFill>
                <a:effectLst/>
                <a:latin typeface="TimesNewRomanPS-BoldMT"/>
              </a:rPr>
            </a:br>
            <a:endParaRPr lang="en-US" sz="2800" b="1" i="0" dirty="0" smtClean="0">
              <a:solidFill>
                <a:srgbClr val="000000"/>
              </a:solidFill>
              <a:effectLst/>
              <a:latin typeface="TimesNewRomanPS-BoldMT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Chest x-rays </a:t>
            </a:r>
            <a:r>
              <a:rPr lang="en-US" sz="2800" b="1" dirty="0" smtClean="0">
                <a:solidFill>
                  <a:srgbClr val="000000"/>
                </a:solidFill>
                <a:latin typeface="TimesNewRomanPS-BoldMT"/>
              </a:rPr>
              <a:t>and arterial 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blood gas levels</a:t>
            </a:r>
            <a:br>
              <a:rPr lang="en-US" sz="2800" b="1" dirty="0">
                <a:solidFill>
                  <a:srgbClr val="000000"/>
                </a:solidFill>
                <a:latin typeface="TimesNewRomanPS-Bold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allow the evaluation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of alveolar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function.</a:t>
            </a:r>
            <a:r>
              <a:rPr lang="en-US" sz="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08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 OF THE BURN INJURY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Phases of Management</a:t>
            </a:r>
            <a:br>
              <a:rPr lang="en-US" dirty="0"/>
            </a:br>
            <a:r>
              <a:rPr lang="en-US" dirty="0"/>
              <a:t>• Burn care then proceeds through three phases:</a:t>
            </a:r>
            <a:br>
              <a:rPr lang="en-US" dirty="0"/>
            </a:br>
            <a:r>
              <a:rPr lang="en-US" dirty="0"/>
              <a:t>– Emergent/resuscitative phase (on-the-scene care),</a:t>
            </a:r>
            <a:br>
              <a:rPr lang="en-US" dirty="0"/>
            </a:br>
            <a:r>
              <a:rPr lang="en-US" dirty="0"/>
              <a:t>– Acute/intermediate phase, and</a:t>
            </a:r>
            <a:br>
              <a:rPr lang="en-US" dirty="0"/>
            </a:br>
            <a:r>
              <a:rPr lang="en-US" dirty="0"/>
              <a:t>– Rehabilitation phase.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90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945286"/>
              </p:ext>
            </p:extLst>
          </p:nvPr>
        </p:nvGraphicFramePr>
        <p:xfrm>
          <a:off x="1477557" y="914399"/>
          <a:ext cx="9607539" cy="5646821"/>
        </p:xfrm>
        <a:graphic>
          <a:graphicData uri="http://schemas.openxmlformats.org/drawingml/2006/table">
            <a:tbl>
              <a:tblPr/>
              <a:tblGrid>
                <a:gridCol w="2126094">
                  <a:extLst>
                    <a:ext uri="{9D8B030D-6E8A-4147-A177-3AD203B41FA5}">
                      <a16:colId xmlns:a16="http://schemas.microsoft.com/office/drawing/2014/main" val="2875933125"/>
                    </a:ext>
                  </a:extLst>
                </a:gridCol>
                <a:gridCol w="3209199">
                  <a:extLst>
                    <a:ext uri="{9D8B030D-6E8A-4147-A177-3AD203B41FA5}">
                      <a16:colId xmlns:a16="http://schemas.microsoft.com/office/drawing/2014/main" val="227880359"/>
                    </a:ext>
                  </a:extLst>
                </a:gridCol>
                <a:gridCol w="4272246">
                  <a:extLst>
                    <a:ext uri="{9D8B030D-6E8A-4147-A177-3AD203B41FA5}">
                      <a16:colId xmlns:a16="http://schemas.microsoft.com/office/drawing/2014/main" val="1134295594"/>
                    </a:ext>
                  </a:extLst>
                </a:gridCol>
              </a:tblGrid>
              <a:tr h="291305">
                <a:tc>
                  <a:txBody>
                    <a:bodyPr/>
                    <a:lstStyle/>
                    <a:p>
                      <a:r>
                        <a:rPr lang="en-US" sz="1100" b="1" i="0">
                          <a:solidFill>
                            <a:srgbClr val="2E027D"/>
                          </a:solidFill>
                          <a:effectLst/>
                          <a:latin typeface="TimesNewRomanPS-BoldMT"/>
                        </a:rPr>
                        <a:t>Phase </a:t>
                      </a:r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i="0">
                          <a:solidFill>
                            <a:srgbClr val="2E027D"/>
                          </a:solidFill>
                          <a:effectLst/>
                          <a:latin typeface="TimesNewRomanPS-BoldMT"/>
                        </a:rPr>
                        <a:t>Duration </a:t>
                      </a:r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i="0">
                          <a:solidFill>
                            <a:srgbClr val="2E027D"/>
                          </a:solidFill>
                          <a:effectLst/>
                          <a:latin typeface="TimesNewRomanPS-BoldMT"/>
                        </a:rPr>
                        <a:t>Priorities</a:t>
                      </a:r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078674"/>
                  </a:ext>
                </a:extLst>
              </a:tr>
              <a:tr h="2083945"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Emergent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or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immediate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/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resuscitative</a:t>
                      </a:r>
                      <a:endParaRPr lang="en-US" sz="1000" dirty="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From onset of injury to</a:t>
                      </a:r>
                      <a:b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completion</a:t>
                      </a:r>
                      <a:b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of fluid resuscitation</a:t>
                      </a:r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First aid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Prevention of shock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Prevention of respiratory distress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FF0013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Detection and treatment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of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concomitant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injuries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Wound assessment and initial care</a:t>
                      </a:r>
                      <a:endParaRPr lang="en-US" sz="1000" dirty="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389016"/>
                  </a:ext>
                </a:extLst>
              </a:tr>
              <a:tr h="1411705">
                <a:tc>
                  <a:txBody>
                    <a:bodyPr/>
                    <a:lstStyle/>
                    <a:p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Acute </a:t>
                      </a:r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From beginning of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diuresis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to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near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completion of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wound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closure</a:t>
                      </a:r>
                      <a:endParaRPr lang="en-US" sz="1000" dirty="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Wound care and closure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Prevention or treatment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of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complications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, including infection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Nutritional support</a:t>
                      </a:r>
                      <a:endParaRPr lang="en-US" sz="1000" dirty="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721949"/>
                  </a:ext>
                </a:extLst>
              </a:tr>
              <a:tr h="1859866">
                <a:tc>
                  <a:txBody>
                    <a:bodyPr/>
                    <a:lstStyle/>
                    <a:p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Rehabilitation </a:t>
                      </a:r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From major wound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closure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to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return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to individual’s optimal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level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of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physical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and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psychosocial adjustment</a:t>
                      </a:r>
                      <a:endParaRPr lang="en-US" sz="1000" dirty="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Prevention of scars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and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contractures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/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Physical, occupational,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and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vocational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rehabilitation</a:t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Functional and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cosmetic</a:t>
                      </a:r>
                      <a:r>
                        <a:rPr lang="en-US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reconstruction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/>
                      </a:r>
                      <a:b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SymbolMT"/>
                        </a:rPr>
                        <a:t>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Psychosocial counseling</a:t>
                      </a:r>
                      <a:endParaRPr lang="en-US" sz="1000" dirty="0">
                        <a:effectLst/>
                      </a:endParaRPr>
                    </a:p>
                  </a:txBody>
                  <a:tcPr marL="51802" marR="51802" marT="25901" marB="25901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25438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76793" y="1277871"/>
            <a:ext cx="283243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EMERGENT/RESUSCITATIVE PHASE</a:t>
            </a:r>
            <a:br>
              <a:rPr lang="en-US" b="1" dirty="0"/>
            </a:br>
            <a:r>
              <a:rPr lang="en-US" b="1" dirty="0"/>
              <a:t>MGT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Emergent phase</a:t>
            </a:r>
            <a:br>
              <a:rPr lang="en-US" dirty="0"/>
            </a:br>
            <a:r>
              <a:rPr lang="en-US" dirty="0"/>
              <a:t>- begins at the time of injury and ends with </a:t>
            </a:r>
            <a:r>
              <a:rPr lang="en-US" dirty="0" smtClean="0"/>
              <a:t>the restoration </a:t>
            </a:r>
            <a:r>
              <a:rPr lang="en-US" dirty="0"/>
              <a:t>of capillary permeability, usually </a:t>
            </a:r>
            <a:r>
              <a:rPr lang="en-US" dirty="0" smtClean="0"/>
              <a:t>at 48-72 </a:t>
            </a:r>
            <a:r>
              <a:rPr lang="en-US" dirty="0"/>
              <a:t>hours after the injury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30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5011" y="866274"/>
            <a:ext cx="105717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b="1" dirty="0">
                <a:solidFill>
                  <a:srgbClr val="000000"/>
                </a:solidFill>
                <a:latin typeface="TimesNewRomanPS-BoldMT"/>
              </a:rPr>
              <a:t>Emergency Procedures at the Burn Scene</a:t>
            </a:r>
            <a:br>
              <a:rPr lang="en-US" sz="2800" b="1" dirty="0">
                <a:solidFill>
                  <a:srgbClr val="000000"/>
                </a:solidFill>
                <a:latin typeface="TimesNewRomanPS-Bold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–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Extinguish the flames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–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Cool the burn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–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Remove restrictive objectives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–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Cover the wound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–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Irrigate chemical burns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584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Emergency Medical Management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The patient is transported to the </a:t>
            </a:r>
            <a:r>
              <a:rPr lang="en-US" dirty="0" smtClean="0"/>
              <a:t>nearest emergency </a:t>
            </a:r>
            <a:r>
              <a:rPr lang="en-US" dirty="0"/>
              <a:t>department.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 hospital nurses (staff) and physician </a:t>
            </a:r>
            <a:r>
              <a:rPr lang="en-US" dirty="0" smtClean="0"/>
              <a:t>are alerted </a:t>
            </a:r>
            <a:r>
              <a:rPr lang="en-US" dirty="0"/>
              <a:t>that the patient is in route to </a:t>
            </a:r>
            <a:r>
              <a:rPr lang="en-US" dirty="0" smtClean="0"/>
              <a:t>the emergency </a:t>
            </a:r>
            <a:r>
              <a:rPr lang="en-US" dirty="0"/>
              <a:t>department so that life-saving</a:t>
            </a:r>
            <a:br>
              <a:rPr lang="en-US" dirty="0"/>
            </a:br>
            <a:r>
              <a:rPr lang="en-US" dirty="0"/>
              <a:t>measures can be initiated immediately by </a:t>
            </a:r>
            <a:r>
              <a:rPr lang="en-US" dirty="0" smtClean="0"/>
              <a:t>a trained </a:t>
            </a:r>
            <a:r>
              <a:rPr lang="en-US" dirty="0"/>
              <a:t>team.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Initial priorities in the emergency </a:t>
            </a:r>
            <a:r>
              <a:rPr lang="en-US" dirty="0" smtClean="0"/>
              <a:t>department remain </a:t>
            </a:r>
            <a:r>
              <a:rPr lang="en-US" dirty="0"/>
              <a:t>airway, breathing, and circulation.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5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a. Thermal </a:t>
            </a:r>
            <a:r>
              <a:rPr lang="en-US" dirty="0"/>
              <a:t>injury</a:t>
            </a:r>
            <a:br>
              <a:rPr lang="en-US" dirty="0"/>
            </a:br>
            <a:r>
              <a:rPr lang="en-US" dirty="0" smtClean="0"/>
              <a:t>b. Electrical </a:t>
            </a:r>
            <a:r>
              <a:rPr lang="en-US" dirty="0"/>
              <a:t>injury</a:t>
            </a:r>
            <a:br>
              <a:rPr lang="en-US" dirty="0"/>
            </a:br>
            <a:r>
              <a:rPr lang="en-US" dirty="0" smtClean="0"/>
              <a:t>c. Chemical </a:t>
            </a:r>
            <a:r>
              <a:rPr lang="en-US" dirty="0"/>
              <a:t>burns—acid/alkali</a:t>
            </a:r>
            <a:br>
              <a:rPr lang="en-US" dirty="0"/>
            </a:br>
            <a:r>
              <a:rPr lang="en-US" dirty="0" smtClean="0"/>
              <a:t>d. Cold </a:t>
            </a:r>
            <a:r>
              <a:rPr lang="en-US" dirty="0"/>
              <a:t>injury—frost bite</a:t>
            </a:r>
            <a:br>
              <a:rPr lang="en-US" dirty="0"/>
            </a:br>
            <a:r>
              <a:rPr lang="en-US" dirty="0" smtClean="0"/>
              <a:t>e. </a:t>
            </a:r>
            <a:r>
              <a:rPr lang="en-US" dirty="0" err="1" smtClean="0"/>
              <a:t>Ionising</a:t>
            </a:r>
            <a:r>
              <a:rPr lang="en-US" dirty="0" smtClean="0"/>
              <a:t> </a:t>
            </a:r>
            <a:r>
              <a:rPr lang="en-US" dirty="0"/>
              <a:t>radiation</a:t>
            </a:r>
            <a:br>
              <a:rPr lang="en-US" dirty="0"/>
            </a:br>
            <a:r>
              <a:rPr lang="en-US" dirty="0" smtClean="0">
                <a:sym typeface="Symbol" panose="05050102010706020507" pitchFamily="18" charset="2"/>
              </a:rPr>
              <a:t>f. </a:t>
            </a:r>
            <a:r>
              <a:rPr lang="en-US" dirty="0" smtClean="0"/>
              <a:t>Sun </a:t>
            </a:r>
            <a:r>
              <a:rPr lang="en-US" dirty="0"/>
              <a:t>burns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70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051" y="478971"/>
            <a:ext cx="8786949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For </a:t>
            </a:r>
            <a:r>
              <a:rPr lang="en-US" sz="2800" i="1" dirty="0">
                <a:solidFill>
                  <a:srgbClr val="000000"/>
                </a:solidFill>
                <a:latin typeface="TimesNewRomanPS-ItalicMT"/>
              </a:rPr>
              <a:t>mild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pulmonary injury, inspired air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is humidified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and the patient is encouraged to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cough so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that secretions can be removed by suctioning.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endParaRPr lang="en-US" sz="2800" dirty="0">
              <a:solidFill>
                <a:srgbClr val="000000"/>
              </a:solidFill>
              <a:latin typeface="TimesNewRomanPSMT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For more </a:t>
            </a:r>
            <a:r>
              <a:rPr lang="en-US" sz="2800" i="1" dirty="0">
                <a:solidFill>
                  <a:srgbClr val="000000"/>
                </a:solidFill>
                <a:latin typeface="TimesNewRomanPS-ItalicMT"/>
              </a:rPr>
              <a:t>severe situations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, it is necessary to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remove secretions by bronchial suctioning and to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administer bronchodilators and mucolytic agents.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endParaRPr lang="en-US" sz="28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If edema of the airway develops, endotracheal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intubation may be necessary.</a:t>
            </a:r>
            <a:r>
              <a:rPr lang="en-US" sz="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1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5432" y="1042738"/>
            <a:ext cx="859856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Continuous positive airway pressure and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mechanical ventilation may also be required to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achieve adequate oxygenation.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endParaRPr lang="en-US" sz="28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 large-bore (16- or 18-gauge) intravenous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catheter should be inserted in a non-burned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area (if not inserted earlier).</a:t>
            </a:r>
            <a:r>
              <a:rPr lang="en-US" sz="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 of fluid loss and shock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Fluid Replacement Therapy:</a:t>
            </a:r>
            <a:br>
              <a:rPr lang="en-US" b="1" dirty="0"/>
            </a:br>
            <a:r>
              <a:rPr lang="en-US" dirty="0"/>
              <a:t>• The total volume and rate of intravenous </a:t>
            </a:r>
            <a:r>
              <a:rPr lang="en-US" dirty="0" smtClean="0"/>
              <a:t>fluid replacement </a:t>
            </a:r>
            <a:r>
              <a:rPr lang="en-US" dirty="0"/>
              <a:t>are gauged by the patient’s response.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 adequacy of fluid resuscitation is </a:t>
            </a:r>
            <a:r>
              <a:rPr lang="en-US" dirty="0" smtClean="0"/>
              <a:t>determined by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– Output totals of 30 to 50 mL/hour</a:t>
            </a:r>
            <a:br>
              <a:rPr lang="en-US" dirty="0"/>
            </a:br>
            <a:r>
              <a:rPr lang="en-US" dirty="0"/>
              <a:t>– systolic blood pressure exceeding 100 mm </a:t>
            </a:r>
            <a:r>
              <a:rPr lang="en-US" dirty="0" smtClean="0"/>
              <a:t>Hg and/or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pulse rate less than 110/minute.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9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 shock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100" dirty="0" smtClean="0"/>
              <a:t>BURN</a:t>
            </a:r>
          </a:p>
          <a:p>
            <a:pPr marL="0" indent="0" algn="ctr">
              <a:buNone/>
            </a:pPr>
            <a:r>
              <a:rPr lang="en-US" sz="3100" dirty="0" smtClean="0"/>
              <a:t>↓</a:t>
            </a:r>
          </a:p>
          <a:p>
            <a:pPr marL="0" indent="0" algn="ctr">
              <a:buNone/>
            </a:pPr>
            <a:r>
              <a:rPr lang="en-US" sz="3100" dirty="0" smtClean="0"/>
              <a:t>Vascular permeability</a:t>
            </a:r>
          </a:p>
          <a:p>
            <a:pPr marL="0" indent="0">
              <a:buNone/>
            </a:pPr>
            <a:r>
              <a:rPr lang="en-US" sz="3100" dirty="0"/>
              <a:t> </a:t>
            </a:r>
            <a:r>
              <a:rPr lang="en-US" sz="3100" dirty="0" smtClean="0"/>
              <a:t>                                                            ↓                                 ↓</a:t>
            </a:r>
          </a:p>
          <a:p>
            <a:pPr marL="0" indent="0">
              <a:buNone/>
            </a:pPr>
            <a:r>
              <a:rPr lang="en-US" sz="3100" dirty="0"/>
              <a:t> </a:t>
            </a:r>
            <a:r>
              <a:rPr lang="en-US" sz="3100" dirty="0" smtClean="0"/>
              <a:t>                                                       edema                        ↓intravascular volume     </a:t>
            </a:r>
          </a:p>
          <a:p>
            <a:pPr marL="0" indent="0">
              <a:buNone/>
            </a:pPr>
            <a:r>
              <a:rPr lang="en-US" sz="3100" dirty="0"/>
              <a:t> </a:t>
            </a:r>
            <a:r>
              <a:rPr lang="en-US" sz="3100" dirty="0" smtClean="0"/>
              <a:t>                                                            ↓                                  ↓</a:t>
            </a:r>
          </a:p>
          <a:p>
            <a:pPr marL="0" indent="0">
              <a:buNone/>
            </a:pPr>
            <a:r>
              <a:rPr lang="en-US" sz="3100" dirty="0"/>
              <a:t> </a:t>
            </a:r>
            <a:r>
              <a:rPr lang="en-US" sz="3100" dirty="0" smtClean="0"/>
              <a:t>                                          ↓blood volume                      ↑hematocrit</a:t>
            </a:r>
          </a:p>
          <a:p>
            <a:pPr marL="0" indent="0">
              <a:buNone/>
            </a:pPr>
            <a:r>
              <a:rPr lang="en-US" sz="3100" dirty="0" smtClean="0"/>
              <a:t>                                                             ↓                             ↓</a:t>
            </a:r>
          </a:p>
          <a:p>
            <a:pPr marL="0" indent="0">
              <a:buNone/>
            </a:pPr>
            <a:r>
              <a:rPr lang="en-US" sz="3100" dirty="0" smtClean="0"/>
              <a:t>                                                          ↑peripheral resistance</a:t>
            </a:r>
          </a:p>
          <a:p>
            <a:pPr marL="0" indent="0">
              <a:buNone/>
            </a:pPr>
            <a:r>
              <a:rPr lang="en-US" sz="3100" dirty="0" smtClean="0"/>
              <a:t>                                                                                 ↓</a:t>
            </a:r>
          </a:p>
          <a:p>
            <a:pPr marL="0" indent="0">
              <a:buNone/>
            </a:pPr>
            <a:r>
              <a:rPr lang="en-US" sz="3100" dirty="0" smtClean="0"/>
              <a:t>                                                                          Burn shock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Fluid Requirements: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The projected fluid requirements for the first </a:t>
            </a:r>
            <a:r>
              <a:rPr lang="en-US" dirty="0" smtClean="0"/>
              <a:t>24 hours </a:t>
            </a:r>
            <a:r>
              <a:rPr lang="en-US" dirty="0"/>
              <a:t>are calculated by the clinician based </a:t>
            </a:r>
            <a:r>
              <a:rPr lang="en-US" dirty="0" smtClean="0"/>
              <a:t>on the </a:t>
            </a:r>
            <a:r>
              <a:rPr lang="en-US" dirty="0"/>
              <a:t>extent of the burn injury.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Some combination of fluid categories may </a:t>
            </a:r>
            <a:r>
              <a:rPr lang="en-US" dirty="0" smtClean="0"/>
              <a:t>be used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–Colloids (whole blood, plasma, and </a:t>
            </a:r>
            <a:r>
              <a:rPr lang="en-US" dirty="0" smtClean="0"/>
              <a:t>plasma expanders</a:t>
            </a:r>
            <a:r>
              <a:rPr lang="en-US" dirty="0"/>
              <a:t>) and</a:t>
            </a:r>
            <a:br>
              <a:rPr lang="en-US" dirty="0"/>
            </a:br>
            <a:r>
              <a:rPr lang="en-US" dirty="0"/>
              <a:t>– Crystalloids/electrolytes (physiologic </a:t>
            </a:r>
            <a:r>
              <a:rPr lang="en-US" dirty="0" smtClean="0"/>
              <a:t>sodium chloride </a:t>
            </a:r>
            <a:r>
              <a:rPr lang="en-US" dirty="0"/>
              <a:t>or lactated Ringer’s solution).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4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Fluid Requirements: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Adequate fluid resuscitation results in </a:t>
            </a:r>
            <a:r>
              <a:rPr lang="en-US" dirty="0" smtClean="0"/>
              <a:t>slightly decreased </a:t>
            </a:r>
            <a:r>
              <a:rPr lang="en-US" dirty="0"/>
              <a:t>blood volume levels during the </a:t>
            </a:r>
            <a:r>
              <a:rPr lang="en-US" dirty="0" smtClean="0"/>
              <a:t>first 24 </a:t>
            </a:r>
            <a:r>
              <a:rPr lang="en-US" dirty="0"/>
              <a:t>post-burn hours and restores plasma </a:t>
            </a:r>
            <a:r>
              <a:rPr lang="en-US" dirty="0" smtClean="0"/>
              <a:t>levels to </a:t>
            </a:r>
            <a:r>
              <a:rPr lang="en-US" dirty="0"/>
              <a:t>normal by the end of 48 hours.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Oral resuscitation can be successful in </a:t>
            </a:r>
            <a:r>
              <a:rPr lang="en-US" dirty="0" smtClean="0"/>
              <a:t>adults with </a:t>
            </a:r>
            <a:r>
              <a:rPr lang="en-US" dirty="0"/>
              <a:t>less than 20% TBSA and children </a:t>
            </a:r>
            <a:r>
              <a:rPr lang="en-US" dirty="0" smtClean="0"/>
              <a:t>with less </a:t>
            </a:r>
            <a:r>
              <a:rPr lang="en-US" dirty="0"/>
              <a:t>than 10% to 15% TBSA.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9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Guidelines and Formulas for Fluid</a:t>
            </a:r>
            <a:br>
              <a:rPr lang="en-US" b="1" dirty="0"/>
            </a:br>
            <a:r>
              <a:rPr lang="en-US" b="1" dirty="0"/>
              <a:t>Replacement in Burn Patients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Consensus Formula</a:t>
            </a:r>
            <a:br>
              <a:rPr lang="en-US" b="1" dirty="0"/>
            </a:br>
            <a:r>
              <a:rPr lang="en-US" dirty="0"/>
              <a:t>• Lactated Ringer’s solution (or other </a:t>
            </a:r>
            <a:r>
              <a:rPr lang="en-US" dirty="0" smtClean="0"/>
              <a:t>balanced saline </a:t>
            </a:r>
            <a:r>
              <a:rPr lang="en-US" dirty="0"/>
              <a:t>solution):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2–4mL</a:t>
            </a:r>
            <a:r>
              <a:rPr lang="en-US" dirty="0"/>
              <a:t>× kg body weight × </a:t>
            </a:r>
            <a:r>
              <a:rPr lang="en-US" dirty="0" smtClean="0"/>
              <a:t>% total </a:t>
            </a:r>
            <a:r>
              <a:rPr lang="en-US" dirty="0"/>
              <a:t>body surface area (TBSA) burned.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Half to be given in first 8 hours; </a:t>
            </a:r>
            <a:r>
              <a:rPr lang="en-US" dirty="0" smtClean="0"/>
              <a:t>remaining half </a:t>
            </a:r>
            <a:r>
              <a:rPr lang="en-US" dirty="0"/>
              <a:t>to be given over next 16 hours.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5221" y="770021"/>
            <a:ext cx="867877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The following example illustrates use of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the formula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in a management of a 70-kg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patient with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 50% TBSA burn: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endParaRPr lang="en-US" sz="28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Steps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–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1, Consensus formula: 2 to 4 mL/kg/%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TBSA </a:t>
            </a:r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–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, 2 × 70 × 50 = 7,000 mL/24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hours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–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3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, Plan to administer: First 8 hours =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3,500mL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, or 437 mL/ hour; next 16 hours =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3,500mL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, or 219 mL/hour</a:t>
            </a:r>
            <a:r>
              <a:rPr lang="en-US" sz="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7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Evans Formula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1. Colloids: 1 mL × kg body weight × % TBSA burned</a:t>
            </a:r>
            <a:br>
              <a:rPr lang="en-US" dirty="0"/>
            </a:br>
            <a:r>
              <a:rPr lang="en-US" dirty="0"/>
              <a:t>• 2. Electrolytes (saline): 1 mL × body weight × % </a:t>
            </a:r>
            <a:r>
              <a:rPr lang="en-US" dirty="0" smtClean="0"/>
              <a:t>TBSA burned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3. Glucose (5% in water): 2,000 mL for insensible loss</a:t>
            </a:r>
            <a:br>
              <a:rPr lang="en-US" dirty="0"/>
            </a:br>
            <a:r>
              <a:rPr lang="en-US" dirty="0"/>
              <a:t>• Day 1: Half to be given in first 8 hours; remaining </a:t>
            </a:r>
            <a:r>
              <a:rPr lang="en-US" dirty="0" smtClean="0"/>
              <a:t>half over </a:t>
            </a:r>
            <a:r>
              <a:rPr lang="en-US" dirty="0"/>
              <a:t>next 16 hours</a:t>
            </a:r>
            <a:br>
              <a:rPr lang="en-US" dirty="0"/>
            </a:br>
            <a:r>
              <a:rPr lang="en-US" dirty="0"/>
              <a:t>• Day 2: Half of previous day’s colloids and </a:t>
            </a:r>
            <a:r>
              <a:rPr lang="en-US" dirty="0" smtClean="0"/>
              <a:t>electrolytes; all </a:t>
            </a:r>
            <a:r>
              <a:rPr lang="en-US" dirty="0"/>
              <a:t>of insensible fluid replacement</a:t>
            </a:r>
            <a:br>
              <a:rPr lang="en-US" dirty="0"/>
            </a:br>
            <a:r>
              <a:rPr lang="en-US" dirty="0"/>
              <a:t>• Maximum of 10,000 mL over 24 hours. Second- </a:t>
            </a:r>
            <a:r>
              <a:rPr lang="en-US" dirty="0" smtClean="0"/>
              <a:t>and third-degree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(partial- and full-thickness) burns exceeding 50% </a:t>
            </a:r>
            <a:r>
              <a:rPr lang="en-US" dirty="0" smtClean="0"/>
              <a:t>TBSA are </a:t>
            </a:r>
            <a:r>
              <a:rPr lang="en-US" dirty="0"/>
              <a:t>calculated</a:t>
            </a:r>
            <a:br>
              <a:rPr lang="en-US" dirty="0"/>
            </a:br>
            <a:r>
              <a:rPr lang="en-US" dirty="0"/>
              <a:t>• on the basis of 50% TBSA.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94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Brooke Army Formula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1. Colloids: 0.5 mL × kg body weight × </a:t>
            </a:r>
            <a:r>
              <a:rPr lang="en-US" dirty="0" smtClean="0"/>
              <a:t>% TBSA </a:t>
            </a:r>
            <a:r>
              <a:rPr lang="en-US" dirty="0"/>
              <a:t>burned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2. Electrolytes (lactated Ringer’s solution): </a:t>
            </a:r>
            <a:r>
              <a:rPr lang="en-US" dirty="0" smtClean="0"/>
              <a:t>1.5mL </a:t>
            </a:r>
            <a:r>
              <a:rPr lang="en-US" dirty="0"/>
              <a:t>× kg body weight × % TBSA burned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3. Glucose (5% in water): 2,000 mL </a:t>
            </a:r>
            <a:r>
              <a:rPr lang="en-US" dirty="0" smtClean="0"/>
              <a:t>for insensible </a:t>
            </a:r>
            <a:r>
              <a:rPr lang="en-US" dirty="0"/>
              <a:t>loss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9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CLASSIFICATION OF BURNS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CLASSIFICATION OF BURNS BY</a:t>
            </a:r>
            <a:br>
              <a:rPr lang="en-US" dirty="0"/>
            </a:br>
            <a:r>
              <a:rPr lang="en-US" dirty="0"/>
              <a:t>CAUSATIVE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Thermal Burns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Caused by flame, flash, scald, or </a:t>
            </a:r>
            <a:r>
              <a:rPr lang="en-US" dirty="0" smtClean="0"/>
              <a:t>contact with </a:t>
            </a:r>
            <a:r>
              <a:rPr lang="en-US" dirty="0"/>
              <a:t>hot objects</a:t>
            </a:r>
            <a:br>
              <a:rPr lang="en-US" dirty="0"/>
            </a:br>
            <a:r>
              <a:rPr lang="en-US" dirty="0"/>
              <a:t>– It is the most common type of burn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Chemical </a:t>
            </a:r>
            <a:r>
              <a:rPr lang="en-US" sz="3600" dirty="0">
                <a:solidFill>
                  <a:schemeClr val="accent1"/>
                </a:solidFill>
              </a:rPr>
              <a:t>Burns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Result from tissue injury and </a:t>
            </a:r>
            <a:r>
              <a:rPr lang="en-US" dirty="0" smtClean="0"/>
              <a:t>destruction from </a:t>
            </a:r>
            <a:r>
              <a:rPr lang="en-US" dirty="0"/>
              <a:t>necrotizing substances (chemicals)</a:t>
            </a:r>
            <a:br>
              <a:rPr lang="en-US" dirty="0"/>
            </a:br>
            <a:r>
              <a:rPr lang="en-US" dirty="0"/>
              <a:t>• Most commonly caused by acids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86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Parkland/Baxter Formula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Lactated Ringer’s solution: 4 mL × kg </a:t>
            </a:r>
            <a:r>
              <a:rPr lang="en-US" dirty="0" smtClean="0"/>
              <a:t>body weight </a:t>
            </a:r>
            <a:r>
              <a:rPr lang="en-US" dirty="0"/>
              <a:t>× % TBSA burned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Day 1: Half to be given in first 8 hours; half </a:t>
            </a:r>
            <a:r>
              <a:rPr lang="en-US" dirty="0" smtClean="0"/>
              <a:t>to be </a:t>
            </a:r>
            <a:r>
              <a:rPr lang="en-US" dirty="0"/>
              <a:t>given over next16 hours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Day 2: Varies. Colloid is added.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Hypertonic Saline Solution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• Concentrated solutions of sodium chloride (</a:t>
            </a:r>
            <a:r>
              <a:rPr lang="en-US" dirty="0" err="1" smtClean="0"/>
              <a:t>NaCl</a:t>
            </a:r>
            <a:r>
              <a:rPr lang="en-US" dirty="0" smtClean="0"/>
              <a:t>) and </a:t>
            </a:r>
            <a:r>
              <a:rPr lang="en-US" dirty="0"/>
              <a:t>lactate with concentration of </a:t>
            </a:r>
            <a:r>
              <a:rPr lang="en-US" dirty="0" smtClean="0"/>
              <a:t>250–300mEq of sodium </a:t>
            </a:r>
            <a:r>
              <a:rPr lang="en-US" dirty="0"/>
              <a:t>per liter, administered at a rate </a:t>
            </a:r>
            <a:r>
              <a:rPr lang="en-US" dirty="0" smtClean="0"/>
              <a:t>sufficient to </a:t>
            </a:r>
            <a:r>
              <a:rPr lang="en-US" dirty="0"/>
              <a:t>maintain a desired volume of urinary output.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Do not increase the infusion rate during the first </a:t>
            </a:r>
            <a:r>
              <a:rPr lang="en-US" dirty="0" smtClean="0"/>
              <a:t>8 post </a:t>
            </a:r>
            <a:r>
              <a:rPr lang="en-US" dirty="0"/>
              <a:t>burn hours.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Serum sodium levels must be monitored closely.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Goal: Increase serum sodium level and </a:t>
            </a:r>
            <a:r>
              <a:rPr lang="en-US" dirty="0" smtClean="0"/>
              <a:t>osmolality to </a:t>
            </a:r>
            <a:r>
              <a:rPr lang="en-US" dirty="0"/>
              <a:t>reduce edema and prevent </a:t>
            </a:r>
            <a:r>
              <a:rPr lang="en-US" dirty="0" smtClean="0"/>
              <a:t>pulmonary complications</a:t>
            </a:r>
            <a:r>
              <a:rPr lang="en-US" dirty="0"/>
              <a:t>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1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management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Includes:</a:t>
            </a:r>
            <a:br>
              <a:rPr lang="en-US" b="1" dirty="0"/>
            </a:br>
            <a:r>
              <a:rPr lang="en-US" dirty="0"/>
              <a:t>• infection prevention,</a:t>
            </a:r>
            <a:br>
              <a:rPr lang="en-US" dirty="0"/>
            </a:br>
            <a:r>
              <a:rPr lang="en-US" dirty="0"/>
              <a:t>• wound cleansing and</a:t>
            </a:r>
            <a:br>
              <a:rPr lang="en-US" dirty="0"/>
            </a:br>
            <a:r>
              <a:rPr lang="en-US" dirty="0"/>
              <a:t>• administering topical antibacterial drugs like:</a:t>
            </a:r>
            <a:br>
              <a:rPr lang="en-US" dirty="0"/>
            </a:br>
            <a:r>
              <a:rPr lang="en-US" dirty="0"/>
              <a:t>– Silver sulfadiazine 1% (</a:t>
            </a:r>
            <a:r>
              <a:rPr lang="en-US" dirty="0" err="1"/>
              <a:t>Silvadene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– </a:t>
            </a:r>
            <a:r>
              <a:rPr lang="en-US" dirty="0" err="1"/>
              <a:t>watersoluble</a:t>
            </a:r>
            <a:r>
              <a:rPr lang="en-US" dirty="0"/>
              <a:t> cream,</a:t>
            </a:r>
            <a:br>
              <a:rPr lang="en-US" dirty="0"/>
            </a:br>
            <a:r>
              <a:rPr lang="en-US" dirty="0"/>
              <a:t>– Silver nitrate 0.5% aqueous solution,</a:t>
            </a:r>
            <a:br>
              <a:rPr lang="en-US" dirty="0"/>
            </a:br>
            <a:r>
              <a:rPr lang="en-US" dirty="0"/>
              <a:t>– </a:t>
            </a:r>
            <a:r>
              <a:rPr lang="en-US" dirty="0" err="1"/>
              <a:t>Mafenide</a:t>
            </a:r>
            <a:r>
              <a:rPr lang="en-US" dirty="0"/>
              <a:t> acetate 5% to 10% (</a:t>
            </a:r>
            <a:r>
              <a:rPr lang="en-US" dirty="0" err="1" smtClean="0"/>
              <a:t>Sulfamylon</a:t>
            </a:r>
            <a:r>
              <a:rPr lang="en-US" dirty="0" smtClean="0"/>
              <a:t>) hydrophilic-based </a:t>
            </a:r>
            <a:r>
              <a:rPr lang="en-US" dirty="0"/>
              <a:t>cream,</a:t>
            </a:r>
            <a:br>
              <a:rPr lang="en-US" dirty="0"/>
            </a:br>
            <a:r>
              <a:rPr lang="en-US" dirty="0"/>
              <a:t>– </a:t>
            </a:r>
            <a:r>
              <a:rPr lang="en-US" dirty="0" err="1"/>
              <a:t>Acticoat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5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ACUTE PHASE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Begins </a:t>
            </a:r>
            <a:r>
              <a:rPr lang="en-US" dirty="0"/>
              <a:t>when the client is </a:t>
            </a:r>
            <a:r>
              <a:rPr lang="en-US" dirty="0" smtClean="0"/>
              <a:t>hemodynamically stable</a:t>
            </a:r>
            <a:r>
              <a:rPr lang="en-US" dirty="0"/>
              <a:t>, capillary permeability is restored, </a:t>
            </a:r>
            <a:r>
              <a:rPr lang="en-US" dirty="0" smtClean="0"/>
              <a:t>and diuresis </a:t>
            </a:r>
            <a:r>
              <a:rPr lang="en-US" dirty="0"/>
              <a:t>has begun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/>
              <a:t>Usually begins 48 - 72 hours after the time </a:t>
            </a:r>
            <a:r>
              <a:rPr lang="en-US" dirty="0" smtClean="0"/>
              <a:t>of injury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ACUTE PHASE</a:t>
            </a:r>
            <a:r>
              <a:rPr lang="en-US" dirty="0" smtClean="0"/>
              <a:t>  </a:t>
            </a:r>
            <a:r>
              <a:rPr lang="en-US" dirty="0" err="1" smtClean="0"/>
              <a:t>cont</a:t>
            </a:r>
            <a:r>
              <a:rPr lang="en-US" dirty="0" smtClean="0"/>
              <a:t>……..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Emphasis </a:t>
            </a:r>
            <a:r>
              <a:rPr lang="en-US" dirty="0"/>
              <a:t>during this phase is placed </a:t>
            </a:r>
            <a:r>
              <a:rPr lang="en-US" dirty="0" smtClean="0"/>
              <a:t>on restorative </a:t>
            </a:r>
            <a:r>
              <a:rPr lang="en-US" dirty="0"/>
              <a:t>therapy, and the phase </a:t>
            </a:r>
            <a:r>
              <a:rPr lang="en-US" dirty="0" smtClean="0"/>
              <a:t>continues until </a:t>
            </a:r>
            <a:r>
              <a:rPr lang="en-US" dirty="0"/>
              <a:t>wound closure is achieved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/>
              <a:t>The focus is on infection control, wound </a:t>
            </a:r>
            <a:r>
              <a:rPr lang="en-US" dirty="0" smtClean="0"/>
              <a:t>care, wound </a:t>
            </a:r>
            <a:r>
              <a:rPr lang="en-US" dirty="0"/>
              <a:t>closure, nutritional support, </a:t>
            </a:r>
            <a:r>
              <a:rPr lang="en-US" dirty="0" smtClean="0"/>
              <a:t>pain management</a:t>
            </a:r>
            <a:r>
              <a:rPr lang="en-US" dirty="0"/>
              <a:t>, and physical therapy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75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• Diuresis from fluid mobilization occurs, </a:t>
            </a:r>
            <a:r>
              <a:rPr lang="en-US" dirty="0" smtClean="0"/>
              <a:t>and the </a:t>
            </a:r>
            <a:r>
              <a:rPr lang="en-US" dirty="0"/>
              <a:t>patient is no longer grossly edematous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Bowel sounds return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Healing begins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Formation of granulation tissue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 partial-thickness burn wound will heal </a:t>
            </a:r>
            <a:r>
              <a:rPr lang="en-US" dirty="0" smtClean="0"/>
              <a:t>from the </a:t>
            </a:r>
            <a:r>
              <a:rPr lang="en-US" dirty="0"/>
              <a:t>edges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Full-thickness burns must be covered by </a:t>
            </a:r>
            <a:r>
              <a:rPr lang="en-US" dirty="0" smtClean="0"/>
              <a:t>skin grafts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8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179" y="673769"/>
            <a:ext cx="869482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• Wound Care</a:t>
            </a:r>
            <a:b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2800" b="0" i="0" dirty="0" smtClean="0">
                <a:solidFill>
                  <a:srgbClr val="000000"/>
                </a:solidFill>
                <a:effectLst/>
                <a:latin typeface="ArialMT"/>
              </a:rPr>
              <a:t>•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Daily observation</a:t>
            </a:r>
            <a:b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2800" b="0" i="0" dirty="0" smtClean="0">
                <a:solidFill>
                  <a:srgbClr val="000000"/>
                </a:solidFill>
                <a:effectLst/>
                <a:latin typeface="ArialMT"/>
              </a:rPr>
              <a:t>•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Assessment</a:t>
            </a:r>
            <a:b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2800" b="0" i="0" dirty="0" smtClean="0">
                <a:solidFill>
                  <a:srgbClr val="000000"/>
                </a:solidFill>
                <a:effectLst/>
                <a:latin typeface="ArialMT"/>
              </a:rPr>
              <a:t>•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Cleansing</a:t>
            </a:r>
            <a:b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2800" b="0" i="0" dirty="0" smtClean="0">
                <a:solidFill>
                  <a:srgbClr val="000000"/>
                </a:solidFill>
                <a:effectLst/>
                <a:latin typeface="ArialMT"/>
              </a:rPr>
              <a:t>•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Debridement</a:t>
            </a:r>
            <a:b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2800" b="0" i="0" dirty="0" smtClean="0">
                <a:solidFill>
                  <a:srgbClr val="000000"/>
                </a:solidFill>
                <a:effectLst/>
                <a:latin typeface="ArialMT"/>
              </a:rPr>
              <a:t>•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Appropriate coverage of the graft:</a:t>
            </a:r>
            <a:br>
              <a:rPr lang="en-US" sz="2800" b="0" i="0" dirty="0" smtClean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–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Fine-mesh gauze next to the graft followed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by</a:t>
            </a:r>
            <a:br>
              <a:rPr lang="en-US" sz="2800" dirty="0" smtClean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middle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and outer dressings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–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Sheet skin grafts must be kept free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of blebs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(small blisters)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2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3347" y="689812"/>
            <a:ext cx="863065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NewRomanPSMT"/>
              </a:rPr>
              <a:t>Excision and Grafting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endParaRPr lang="en-US" sz="28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Eschar is removed down to the subcutaneous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tissue or fascia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endParaRPr lang="en-US" sz="28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i="1" dirty="0">
                <a:solidFill>
                  <a:srgbClr val="000000"/>
                </a:solidFill>
                <a:latin typeface="TimesNewRomanPS-ItalicMT"/>
              </a:rPr>
              <a:t>Cultured Epithelial Autographs (CEA):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CEA is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grown from biopsies obtained from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the patient’s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own skin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endParaRPr lang="en-US" sz="28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i="1" dirty="0">
                <a:solidFill>
                  <a:srgbClr val="000000"/>
                </a:solidFill>
                <a:latin typeface="TimesNewRomanPS-ItalicMT"/>
              </a:rPr>
              <a:t>Artificial Skin: used when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life-threatening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fullthickness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or deep partial-thickness wounds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where conventional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autograft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is not </a:t>
            </a:r>
            <a:r>
              <a:rPr lang="en-US" sz="2800" dirty="0" smtClean="0">
                <a:solidFill>
                  <a:srgbClr val="000000"/>
                </a:solidFill>
                <a:latin typeface="TimesNewRomanPSMT"/>
              </a:rPr>
              <a:t>available or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advisable</a:t>
            </a:r>
            <a:r>
              <a:rPr lang="en-US" sz="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3137" y="753979"/>
            <a:ext cx="871086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NewRomanPSMT"/>
              </a:rPr>
              <a:t>Pain Management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Opioid every 1 to 3 hours for pain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Several drugs in combination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Morphine with haloperidol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</a:rPr>
              <a:t>Nonpharmacologic</a:t>
            </a:r>
            <a:r>
              <a:rPr lang="en-US" sz="2800" dirty="0">
                <a:solidFill>
                  <a:srgbClr val="000000"/>
                </a:solidFill>
                <a:latin typeface="TimesNewRomanPSMT"/>
              </a:rPr>
              <a:t> strategies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• Relaxation tapes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• Visualization, guided imagery</a:t>
            </a:r>
            <a:br>
              <a:rPr lang="en-US" sz="2800" dirty="0">
                <a:solidFill>
                  <a:srgbClr val="000000"/>
                </a:solidFill>
                <a:latin typeface="TimesNewRomanPSMT"/>
              </a:rPr>
            </a:br>
            <a:r>
              <a:rPr lang="en-US" sz="2800" dirty="0">
                <a:solidFill>
                  <a:srgbClr val="000000"/>
                </a:solidFill>
                <a:latin typeface="TimesNewRomanPSMT"/>
              </a:rPr>
              <a:t>• Meditation</a:t>
            </a:r>
            <a:r>
              <a:rPr lang="en-US" sz="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REHABILITATION PHASE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The rehabilitation phase is defined </a:t>
            </a:r>
            <a:r>
              <a:rPr lang="en-US" dirty="0" smtClean="0"/>
              <a:t>as beginning </a:t>
            </a:r>
            <a:r>
              <a:rPr lang="en-US" dirty="0"/>
              <a:t>when the patient’s burn wounds </a:t>
            </a:r>
            <a:r>
              <a:rPr lang="en-US" dirty="0" smtClean="0"/>
              <a:t>are covered </a:t>
            </a:r>
            <a:r>
              <a:rPr lang="en-US" dirty="0"/>
              <a:t>with skin or healed and the patient is</a:t>
            </a:r>
            <a:br>
              <a:rPr lang="en-US" dirty="0"/>
            </a:br>
            <a:r>
              <a:rPr lang="en-US" dirty="0"/>
              <a:t>able to resume a level of self-care activity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Complications</a:t>
            </a:r>
            <a:br>
              <a:rPr lang="en-US" dirty="0"/>
            </a:br>
            <a:r>
              <a:rPr lang="en-US" dirty="0"/>
              <a:t>– Skin and joint contractures</a:t>
            </a:r>
            <a:br>
              <a:rPr lang="en-US" dirty="0"/>
            </a:br>
            <a:r>
              <a:rPr lang="en-US" dirty="0"/>
              <a:t>– Hypertrophic scarring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Smoke Inhalation Injuries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</a:t>
            </a:r>
            <a:r>
              <a:rPr lang="en-US" dirty="0"/>
              <a:t> Result from inhalation of hot air or noxious chemicals</a:t>
            </a:r>
            <a:br>
              <a:rPr lang="en-US" dirty="0"/>
            </a:br>
            <a:r>
              <a:rPr lang="en-US" dirty="0">
                <a:sym typeface="Symbol" panose="05050102010706020507" pitchFamily="18" charset="2"/>
              </a:rPr>
              <a:t></a:t>
            </a:r>
            <a:r>
              <a:rPr lang="en-US" dirty="0"/>
              <a:t> Cause damage to respiratory tract</a:t>
            </a:r>
            <a:br>
              <a:rPr lang="en-US" dirty="0"/>
            </a:br>
            <a:r>
              <a:rPr lang="en-US" dirty="0">
                <a:sym typeface="Symbol" panose="05050102010706020507" pitchFamily="18" charset="2"/>
              </a:rPr>
              <a:t></a:t>
            </a:r>
            <a:r>
              <a:rPr lang="en-US" dirty="0"/>
              <a:t> Important determinant of mortality in fire victims</a:t>
            </a:r>
            <a:br>
              <a:rPr lang="en-US" dirty="0"/>
            </a:br>
            <a:r>
              <a:rPr lang="en-US" dirty="0" err="1"/>
              <a:t>Eg</a:t>
            </a:r>
            <a:r>
              <a:rPr lang="en-US" dirty="0"/>
              <a:t> :Carbon monoxide (CO) poisoning</a:t>
            </a:r>
            <a:br>
              <a:rPr lang="en-US" dirty="0"/>
            </a:br>
            <a:r>
              <a:rPr lang="en-US" dirty="0"/>
              <a:t>– CO is produced by the incomplete combustion of </a:t>
            </a:r>
            <a:r>
              <a:rPr lang="en-US" dirty="0" smtClean="0"/>
              <a:t>burning materials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Inhaled CO displaces oxygen 200 x more powerful </a:t>
            </a:r>
            <a:r>
              <a:rPr lang="en-US" dirty="0" smtClean="0"/>
              <a:t>than oxygen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CO is colorless, odorless and tasteless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Rehabilitation Phase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Both patient and family actively learn how </a:t>
            </a:r>
            <a:r>
              <a:rPr lang="en-US" dirty="0" smtClean="0"/>
              <a:t>to care </a:t>
            </a:r>
            <a:r>
              <a:rPr lang="en-US" dirty="0"/>
              <a:t>for healing wounds</a:t>
            </a:r>
            <a:br>
              <a:rPr lang="en-US" dirty="0"/>
            </a:br>
            <a:r>
              <a:rPr lang="en-US" dirty="0"/>
              <a:t>• Cosmetic surgery is often needed </a:t>
            </a:r>
            <a:r>
              <a:rPr lang="en-US" dirty="0" smtClean="0"/>
              <a:t>following major </a:t>
            </a:r>
            <a:r>
              <a:rPr lang="en-US" dirty="0"/>
              <a:t>burns</a:t>
            </a:r>
            <a:br>
              <a:rPr lang="en-US" dirty="0"/>
            </a:br>
            <a:r>
              <a:rPr lang="en-US" dirty="0"/>
              <a:t>• Role of exercise cannot be overemphasized</a:t>
            </a:r>
            <a:br>
              <a:rPr lang="en-US" dirty="0"/>
            </a:br>
            <a:r>
              <a:rPr lang="en-US" dirty="0"/>
              <a:t>• Constant encouragement and reassurance</a:t>
            </a:r>
            <a:br>
              <a:rPr lang="en-US" dirty="0"/>
            </a:br>
            <a:r>
              <a:rPr lang="en-US" dirty="0"/>
              <a:t>• Address spiritual and cultural needs</a:t>
            </a:r>
            <a:br>
              <a:rPr lang="en-US" dirty="0"/>
            </a:br>
            <a:r>
              <a:rPr lang="en-US" dirty="0"/>
              <a:t>• Maintain a high-calorie, high-protein diet</a:t>
            </a:r>
            <a:br>
              <a:rPr lang="en-US" dirty="0"/>
            </a:br>
            <a:r>
              <a:rPr lang="en-US" dirty="0"/>
              <a:t>• Occupational therapy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Graft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 skin graft is a tissue of epidermis and </a:t>
            </a:r>
            <a:r>
              <a:rPr lang="en-US" dirty="0" smtClean="0"/>
              <a:t>varying amounts </a:t>
            </a:r>
            <a:r>
              <a:rPr lang="en-US" dirty="0"/>
              <a:t>of dermis that is detached from its </a:t>
            </a:r>
            <a:r>
              <a:rPr lang="en-US" dirty="0" smtClean="0"/>
              <a:t>own blood </a:t>
            </a:r>
            <a:r>
              <a:rPr lang="en-US" dirty="0"/>
              <a:t>supply and placed in a new area with a </a:t>
            </a:r>
            <a:r>
              <a:rPr lang="en-US" dirty="0" smtClean="0"/>
              <a:t>new blood </a:t>
            </a:r>
            <a:r>
              <a:rPr lang="en-US" dirty="0"/>
              <a:t>supply.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Skin graft is a segment of skin separated from </a:t>
            </a:r>
            <a:r>
              <a:rPr lang="en-US" dirty="0" smtClean="0"/>
              <a:t>the donor </a:t>
            </a:r>
            <a:r>
              <a:rPr lang="en-US" dirty="0"/>
              <a:t>site and transplanted to the recipient </a:t>
            </a:r>
            <a:r>
              <a:rPr lang="en-US" dirty="0" smtClean="0"/>
              <a:t>site devoid </a:t>
            </a:r>
            <a:r>
              <a:rPr lang="en-US" dirty="0"/>
              <a:t>of its blood supply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Indications for Grafts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• Extensive wounds.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Burns.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Specific surgeries that may require skin </a:t>
            </a:r>
            <a:r>
              <a:rPr lang="en-US" dirty="0" smtClean="0"/>
              <a:t>grafts for </a:t>
            </a:r>
            <a:r>
              <a:rPr lang="en-US" dirty="0"/>
              <a:t>healing to occur.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Areas of prior infection with extensive </a:t>
            </a:r>
            <a:r>
              <a:rPr lang="en-US" dirty="0" smtClean="0"/>
              <a:t>skin loss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Cosmetic reasons in reconstructive surgeries.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5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Grafts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b="1" i="1" dirty="0" err="1" smtClean="0"/>
              <a:t>Autografts</a:t>
            </a:r>
            <a:r>
              <a:rPr lang="en-US" b="1" i="1" dirty="0" smtClean="0"/>
              <a:t> </a:t>
            </a:r>
            <a:r>
              <a:rPr lang="en-US" dirty="0"/>
              <a:t>– A tissue transferred from </a:t>
            </a:r>
            <a:r>
              <a:rPr lang="en-US" dirty="0" smtClean="0"/>
              <a:t>one part </a:t>
            </a:r>
            <a:r>
              <a:rPr lang="en-US" dirty="0"/>
              <a:t>of the body to another.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2</a:t>
            </a:r>
            <a:r>
              <a:rPr lang="en-US" b="1" i="1" dirty="0"/>
              <a:t>. </a:t>
            </a:r>
            <a:r>
              <a:rPr lang="en-US" b="1" i="1" dirty="0" err="1"/>
              <a:t>Homografts</a:t>
            </a:r>
            <a:r>
              <a:rPr lang="en-US" b="1" i="1" dirty="0"/>
              <a:t>/Allograft </a:t>
            </a:r>
            <a:r>
              <a:rPr lang="en-US" dirty="0"/>
              <a:t>– tissue </a:t>
            </a:r>
            <a:r>
              <a:rPr lang="en-US" dirty="0" smtClean="0"/>
              <a:t>transferred from </a:t>
            </a:r>
            <a:r>
              <a:rPr lang="en-US" dirty="0"/>
              <a:t>a genetically different individual of </a:t>
            </a:r>
            <a:r>
              <a:rPr lang="en-US" dirty="0" smtClean="0"/>
              <a:t>the same species.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3</a:t>
            </a:r>
            <a:r>
              <a:rPr lang="en-US" b="1" i="1" dirty="0"/>
              <a:t>. </a:t>
            </a:r>
            <a:r>
              <a:rPr lang="en-US" b="1" i="1" dirty="0" err="1"/>
              <a:t>Iso</a:t>
            </a:r>
            <a:r>
              <a:rPr lang="en-US" b="1" i="1" dirty="0"/>
              <a:t> grafts</a:t>
            </a:r>
            <a:r>
              <a:rPr lang="en-US" dirty="0"/>
              <a:t>: genetically identical donor-twins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4</a:t>
            </a:r>
            <a:r>
              <a:rPr lang="en-US" b="1" i="1" dirty="0"/>
              <a:t>. Xenografts </a:t>
            </a:r>
            <a:r>
              <a:rPr lang="en-US" dirty="0"/>
              <a:t>– a graft transferred from </a:t>
            </a:r>
            <a:r>
              <a:rPr lang="en-US" dirty="0" smtClean="0"/>
              <a:t>an individual </a:t>
            </a:r>
            <a:r>
              <a:rPr lang="en-US" dirty="0"/>
              <a:t>of one species to an individual </a:t>
            </a:r>
            <a:r>
              <a:rPr lang="en-US" dirty="0" smtClean="0"/>
              <a:t>of another </a:t>
            </a:r>
            <a:r>
              <a:rPr lang="en-US" dirty="0"/>
              <a:t>species.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7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Grafts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Grafts are typically described in terms of thickness </a:t>
            </a:r>
            <a:r>
              <a:rPr lang="en-US" i="1" dirty="0" smtClean="0"/>
              <a:t>or depth</a:t>
            </a:r>
            <a:r>
              <a:rPr lang="en-US" i="1" dirty="0"/>
              <a:t>.</a:t>
            </a:r>
            <a:br>
              <a:rPr lang="en-US" i="1" dirty="0"/>
            </a:b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Split </a:t>
            </a:r>
            <a:r>
              <a:rPr lang="en-US" i="1" dirty="0"/>
              <a:t>Thickness(Partial)</a:t>
            </a:r>
            <a:r>
              <a:rPr lang="en-US" dirty="0"/>
              <a:t>: Contains 100% of the </a:t>
            </a:r>
            <a:r>
              <a:rPr lang="en-US" dirty="0" smtClean="0"/>
              <a:t>epidermis and </a:t>
            </a:r>
            <a:r>
              <a:rPr lang="en-US" dirty="0"/>
              <a:t>a portion of the </a:t>
            </a:r>
            <a:r>
              <a:rPr lang="en-US" dirty="0" smtClean="0"/>
              <a:t>dermis.</a:t>
            </a:r>
          </a:p>
          <a:p>
            <a:pPr marL="0" indent="0">
              <a:buNone/>
            </a:pPr>
            <a:r>
              <a:rPr lang="en-US" dirty="0" smtClean="0"/>
              <a:t>Split </a:t>
            </a:r>
            <a:r>
              <a:rPr lang="en-US" dirty="0"/>
              <a:t>thickness grafts </a:t>
            </a:r>
            <a:r>
              <a:rPr lang="en-US" dirty="0" smtClean="0"/>
              <a:t>are further </a:t>
            </a:r>
            <a:r>
              <a:rPr lang="en-US" dirty="0"/>
              <a:t>classified as </a:t>
            </a:r>
            <a:r>
              <a:rPr lang="en-US" i="1" dirty="0"/>
              <a:t>thin </a:t>
            </a:r>
            <a:r>
              <a:rPr lang="en-US" dirty="0"/>
              <a:t>or </a:t>
            </a:r>
            <a:r>
              <a:rPr lang="en-US" i="1" dirty="0"/>
              <a:t>thick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Full </a:t>
            </a:r>
            <a:r>
              <a:rPr lang="en-US" i="1" dirty="0"/>
              <a:t>Thickness</a:t>
            </a:r>
            <a:r>
              <a:rPr lang="en-US" dirty="0"/>
              <a:t>: Contains 100% of the epidermis </a:t>
            </a:r>
            <a:r>
              <a:rPr lang="en-US" dirty="0" smtClean="0"/>
              <a:t>and dermis</a:t>
            </a:r>
            <a:r>
              <a:rPr lang="en-US" dirty="0"/>
              <a:t>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6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Thickness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Used when cosmetic appearance is not </a:t>
            </a:r>
            <a:r>
              <a:rPr lang="en-US" dirty="0" smtClean="0"/>
              <a:t>a primary </a:t>
            </a:r>
            <a:r>
              <a:rPr lang="en-US" dirty="0"/>
              <a:t>issue or when the size of the </a:t>
            </a:r>
            <a:r>
              <a:rPr lang="en-US" dirty="0" smtClean="0"/>
              <a:t>wound is </a:t>
            </a:r>
            <a:r>
              <a:rPr lang="en-US" dirty="0"/>
              <a:t>too large to use a full thickness graft.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Chronic Ulcers</a:t>
            </a:r>
            <a:br>
              <a:rPr lang="en-US" dirty="0"/>
            </a:br>
            <a:r>
              <a:rPr lang="en-US" dirty="0"/>
              <a:t>2. Temporary coverage</a:t>
            </a:r>
            <a:br>
              <a:rPr lang="en-US" dirty="0"/>
            </a:br>
            <a:r>
              <a:rPr lang="en-US" dirty="0"/>
              <a:t>3. Correction of pigmentation disorders</a:t>
            </a:r>
            <a:br>
              <a:rPr lang="en-US" dirty="0"/>
            </a:br>
            <a:r>
              <a:rPr lang="en-US" dirty="0"/>
              <a:t>4. Burns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22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thickness Skin Graft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Advantages</a:t>
            </a:r>
            <a:br>
              <a:rPr lang="en-US" dirty="0"/>
            </a:br>
            <a:r>
              <a:rPr lang="en-US" dirty="0"/>
              <a:t>– Can tolerate less than ideal conditions for survival</a:t>
            </a:r>
            <a:br>
              <a:rPr lang="en-US" dirty="0"/>
            </a:br>
            <a:r>
              <a:rPr lang="en-US" dirty="0"/>
              <a:t>– Used to resurface large wounds, line cavities,</a:t>
            </a:r>
            <a:br>
              <a:rPr lang="en-US" dirty="0"/>
            </a:br>
            <a:r>
              <a:rPr lang="en-US" dirty="0"/>
              <a:t>resurface mucosal deficits, close donor sites </a:t>
            </a:r>
            <a:r>
              <a:rPr lang="en-US" dirty="0" smtClean="0"/>
              <a:t>of flaps</a:t>
            </a:r>
            <a:r>
              <a:rPr lang="en-US" dirty="0"/>
              <a:t>, and resurface muscle flaps</a:t>
            </a:r>
            <a:br>
              <a:rPr lang="en-US" dirty="0"/>
            </a:br>
            <a:r>
              <a:rPr lang="en-US" dirty="0"/>
              <a:t>– Can be used to achieve temporary closure</a:t>
            </a:r>
            <a:br>
              <a:rPr lang="en-US" dirty="0"/>
            </a:br>
            <a:r>
              <a:rPr lang="en-US" dirty="0"/>
              <a:t>– Donor sites heal spontaneously</a:t>
            </a:r>
            <a:br>
              <a:rPr lang="en-US" dirty="0"/>
            </a:br>
            <a:r>
              <a:rPr lang="en-US" dirty="0"/>
              <a:t>– Donor sites may be </a:t>
            </a:r>
            <a:r>
              <a:rPr lang="en-US" dirty="0" err="1"/>
              <a:t>reharvested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19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thickness Skin Graft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Disadvantages</a:t>
            </a:r>
            <a:br>
              <a:rPr lang="en-US" dirty="0"/>
            </a:br>
            <a:r>
              <a:rPr lang="en-US" dirty="0"/>
              <a:t>– More fragile, especially over areas with little </a:t>
            </a:r>
            <a:r>
              <a:rPr lang="en-US" dirty="0" smtClean="0"/>
              <a:t>underlying bulk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They contract more during healing</a:t>
            </a:r>
            <a:br>
              <a:rPr lang="en-US" dirty="0"/>
            </a:br>
            <a:r>
              <a:rPr lang="en-US" dirty="0"/>
              <a:t>– Do not grow with the individual</a:t>
            </a:r>
            <a:br>
              <a:rPr lang="en-US" dirty="0"/>
            </a:br>
            <a:r>
              <a:rPr lang="en-US" dirty="0"/>
              <a:t>– Tend to be smoother, thinner &amp; shinier than normal skin</a:t>
            </a:r>
            <a:br>
              <a:rPr lang="en-US" dirty="0"/>
            </a:br>
            <a:r>
              <a:rPr lang="en-US" dirty="0"/>
              <a:t>– They tend to be abnormally pigmented &amp; lack </a:t>
            </a:r>
            <a:r>
              <a:rPr lang="en-US" dirty="0" smtClean="0"/>
              <a:t>hair growth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more functional than cosmetic.</a:t>
            </a:r>
            <a:br>
              <a:rPr lang="en-US" dirty="0"/>
            </a:br>
            <a:r>
              <a:rPr lang="en-US" dirty="0"/>
              <a:t>– produce an undesirable masklike appearance on the face</a:t>
            </a:r>
            <a:br>
              <a:rPr lang="en-US" dirty="0"/>
            </a:br>
            <a:r>
              <a:rPr lang="en-US" dirty="0"/>
              <a:t>– The wound created at the donor site is often </a:t>
            </a:r>
            <a:r>
              <a:rPr lang="en-US" dirty="0" smtClean="0"/>
              <a:t>more painful </a:t>
            </a:r>
            <a:r>
              <a:rPr lang="en-US" dirty="0"/>
              <a:t>than the recipient site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Thickness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Indications for full thickness skin grafts include: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If adjacent tissue has premalignant or </a:t>
            </a:r>
            <a:r>
              <a:rPr lang="en-US" dirty="0" smtClean="0"/>
              <a:t>malignant lesions </a:t>
            </a:r>
            <a:r>
              <a:rPr lang="en-US" dirty="0"/>
              <a:t>and precludes the use of a flap.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Specific locations that lend themselves well </a:t>
            </a:r>
            <a:r>
              <a:rPr lang="en-US" dirty="0" smtClean="0"/>
              <a:t>to FTSGs </a:t>
            </a:r>
            <a:r>
              <a:rPr lang="en-US" dirty="0"/>
              <a:t>include the nasal tip, forehead, </a:t>
            </a:r>
            <a:r>
              <a:rPr lang="en-US" dirty="0" smtClean="0"/>
              <a:t>eyelids, medial </a:t>
            </a:r>
            <a:r>
              <a:rPr lang="en-US" dirty="0"/>
              <a:t>canthus, concha, and digits.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1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Thickness Skin Graft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Advantages</a:t>
            </a:r>
            <a:br>
              <a:rPr lang="en-US" dirty="0"/>
            </a:br>
            <a:r>
              <a:rPr lang="en-US" dirty="0"/>
              <a:t>– Nearly all qualities of normal skin (color, texture </a:t>
            </a:r>
            <a:r>
              <a:rPr lang="en-US" dirty="0" smtClean="0"/>
              <a:t>and thickness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– Resistant to trauma</a:t>
            </a:r>
            <a:br>
              <a:rPr lang="en-US" dirty="0"/>
            </a:br>
            <a:r>
              <a:rPr lang="en-US" dirty="0"/>
              <a:t>– Sensation is good</a:t>
            </a:r>
            <a:br>
              <a:rPr lang="en-US" dirty="0"/>
            </a:br>
            <a:r>
              <a:rPr lang="en-US" dirty="0"/>
              <a:t>– Esthetically is good</a:t>
            </a:r>
            <a:br>
              <a:rPr lang="en-US" dirty="0"/>
            </a:br>
            <a:r>
              <a:rPr lang="en-US" dirty="0"/>
              <a:t>• Ideal for visible areas of the face</a:t>
            </a:r>
            <a:br>
              <a:rPr lang="en-US" dirty="0"/>
            </a:br>
            <a:r>
              <a:rPr lang="en-US" dirty="0"/>
              <a:t>– Undergo less contraction while healing</a:t>
            </a:r>
            <a:br>
              <a:rPr lang="en-US" dirty="0"/>
            </a:br>
            <a:r>
              <a:rPr lang="en-US" dirty="0"/>
              <a:t>• This is important on the face as well as on the hands </a:t>
            </a:r>
            <a:r>
              <a:rPr lang="en-US" dirty="0" smtClean="0"/>
              <a:t>and over </a:t>
            </a:r>
            <a:r>
              <a:rPr lang="en-US" dirty="0"/>
              <a:t>mobile joint surfaces.</a:t>
            </a:r>
            <a:br>
              <a:rPr lang="en-US" dirty="0"/>
            </a:br>
            <a:r>
              <a:rPr lang="en-US" dirty="0"/>
              <a:t>– In children are more likely to grow with the individual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6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Presence </a:t>
            </a:r>
            <a:r>
              <a:rPr lang="en-US" dirty="0"/>
              <a:t>of facial burns</a:t>
            </a:r>
            <a:br>
              <a:rPr lang="en-US" dirty="0"/>
            </a:br>
            <a:r>
              <a:rPr lang="en-US" dirty="0" smtClean="0"/>
              <a:t>Singed </a:t>
            </a:r>
            <a:r>
              <a:rPr lang="en-US" dirty="0"/>
              <a:t>nasal hair</a:t>
            </a:r>
            <a:br>
              <a:rPr lang="en-US" dirty="0"/>
            </a:br>
            <a:r>
              <a:rPr lang="en-US" dirty="0" smtClean="0"/>
              <a:t>Hoarseness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smtClean="0"/>
              <a:t>painful </a:t>
            </a:r>
            <a:r>
              <a:rPr lang="en-US" dirty="0"/>
              <a:t>swallowing</a:t>
            </a:r>
            <a:br>
              <a:rPr lang="en-US" dirty="0"/>
            </a:br>
            <a:r>
              <a:rPr lang="en-US" dirty="0" smtClean="0"/>
              <a:t>Darkened </a:t>
            </a:r>
            <a:r>
              <a:rPr lang="en-US" dirty="0"/>
              <a:t>oral and nasal membranes</a:t>
            </a:r>
            <a:br>
              <a:rPr lang="en-US" dirty="0"/>
            </a:br>
            <a:r>
              <a:rPr lang="en-US" dirty="0" smtClean="0"/>
              <a:t>Wheezing </a:t>
            </a:r>
            <a:r>
              <a:rPr lang="en-US" dirty="0"/>
              <a:t>on auscultation</a:t>
            </a:r>
            <a:br>
              <a:rPr lang="en-US" dirty="0"/>
            </a:br>
            <a:r>
              <a:rPr lang="en-US" dirty="0" smtClean="0"/>
              <a:t>Edema </a:t>
            </a:r>
            <a:r>
              <a:rPr lang="en-US" dirty="0"/>
              <a:t>is the nose and airways</a:t>
            </a:r>
            <a:br>
              <a:rPr lang="en-US" dirty="0"/>
            </a:br>
            <a:r>
              <a:rPr lang="en-US" dirty="0" smtClean="0"/>
              <a:t>Flushing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Nausea/vomiting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Syncope</a:t>
            </a:r>
            <a:r>
              <a:rPr lang="en-US" dirty="0"/>
              <a:t>, coma, death</a:t>
            </a:r>
          </a:p>
        </p:txBody>
      </p:sp>
    </p:spTree>
    <p:extLst>
      <p:ext uri="{BB962C8B-B14F-4D97-AF65-F5344CB8AC3E}">
        <p14:creationId xmlns:p14="http://schemas.microsoft.com/office/powerpoint/2010/main" val="34103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Thickness Skin Graft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Disadvantages</a:t>
            </a:r>
            <a:br>
              <a:rPr lang="en-US" dirty="0"/>
            </a:br>
            <a:r>
              <a:rPr lang="en-US" dirty="0"/>
              <a:t>– limited to relatively small, uncontaminated, </a:t>
            </a:r>
            <a:r>
              <a:rPr lang="en-US" dirty="0" smtClean="0"/>
              <a:t>well vascularized </a:t>
            </a:r>
            <a:r>
              <a:rPr lang="en-US" dirty="0"/>
              <a:t>wounds</a:t>
            </a:r>
            <a:br>
              <a:rPr lang="en-US" dirty="0"/>
            </a:br>
            <a:r>
              <a:rPr lang="en-US" dirty="0"/>
              <a:t>– Do not have as wide a range of application </a:t>
            </a:r>
            <a:r>
              <a:rPr lang="en-US" dirty="0" smtClean="0"/>
              <a:t>as split-thickness </a:t>
            </a:r>
            <a:r>
              <a:rPr lang="en-US" dirty="0"/>
              <a:t>grafts</a:t>
            </a:r>
            <a:br>
              <a:rPr lang="en-US" dirty="0"/>
            </a:br>
            <a:r>
              <a:rPr lang="en-US" dirty="0"/>
              <a:t>– Donor sites must be closed primarily or </a:t>
            </a:r>
            <a:r>
              <a:rPr lang="en-US" dirty="0" smtClean="0"/>
              <a:t>resurfaced with </a:t>
            </a:r>
            <a:r>
              <a:rPr lang="en-US" dirty="0"/>
              <a:t>a split-thickness graft from another site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87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27272"/>
              </p:ext>
            </p:extLst>
          </p:nvPr>
        </p:nvGraphicFramePr>
        <p:xfrm>
          <a:off x="134471" y="458146"/>
          <a:ext cx="11832941" cy="6144123"/>
        </p:xfrm>
        <a:graphic>
          <a:graphicData uri="http://schemas.openxmlformats.org/drawingml/2006/table">
            <a:tbl>
              <a:tblPr/>
              <a:tblGrid>
                <a:gridCol w="3281073">
                  <a:extLst>
                    <a:ext uri="{9D8B030D-6E8A-4147-A177-3AD203B41FA5}">
                      <a16:colId xmlns:a16="http://schemas.microsoft.com/office/drawing/2014/main" val="2300277449"/>
                    </a:ext>
                  </a:extLst>
                </a:gridCol>
                <a:gridCol w="3781797">
                  <a:extLst>
                    <a:ext uri="{9D8B030D-6E8A-4147-A177-3AD203B41FA5}">
                      <a16:colId xmlns:a16="http://schemas.microsoft.com/office/drawing/2014/main" val="3703409643"/>
                    </a:ext>
                  </a:extLst>
                </a:gridCol>
                <a:gridCol w="4770071">
                  <a:extLst>
                    <a:ext uri="{9D8B030D-6E8A-4147-A177-3AD203B41FA5}">
                      <a16:colId xmlns:a16="http://schemas.microsoft.com/office/drawing/2014/main" val="2452592204"/>
                    </a:ext>
                  </a:extLst>
                </a:gridCol>
              </a:tblGrid>
              <a:tr h="738247">
                <a:tc>
                  <a:txBody>
                    <a:bodyPr/>
                    <a:lstStyle/>
                    <a:p>
                      <a:r>
                        <a:rPr lang="en-US" sz="1400" b="1" i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  <a:t>Type of Graft </a:t>
                      </a:r>
                      <a:endParaRPr lang="en-US" sz="100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  <a:t>Advantages </a:t>
                      </a:r>
                      <a:endParaRPr lang="en-US" sz="100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  <a:t>Disadvantages</a:t>
                      </a:r>
                      <a:endParaRPr lang="en-US" sz="100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686801"/>
                  </a:ext>
                </a:extLst>
              </a:tr>
              <a:tr h="1571753">
                <a:tc>
                  <a:txBody>
                    <a:bodyPr/>
                    <a:lstStyle/>
                    <a:p>
                      <a:r>
                        <a:rPr lang="en-US" sz="1500" b="1" i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  <a:t>Thin Split</a:t>
                      </a:r>
                      <a:br>
                        <a:rPr lang="en-US" sz="1500" b="1" i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</a:br>
                      <a:r>
                        <a:rPr lang="en-US" sz="1500" b="1" i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  <a:t>Thickness</a:t>
                      </a:r>
                      <a:endParaRPr lang="en-US" sz="100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>
                          <a:solidFill>
                            <a:srgbClr val="FF0000"/>
                          </a:solidFill>
                          <a:effectLst/>
                          <a:latin typeface="ArialMT"/>
                        </a:rPr>
                        <a:t>-Best Survival</a:t>
                      </a:r>
                      <a:br>
                        <a:rPr lang="en-US" sz="1000" b="0" i="0">
                          <a:solidFill>
                            <a:srgbClr val="FF0000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-Heals Rapidly</a:t>
                      </a:r>
                      <a:endParaRPr lang="en-US" sz="100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>
                          <a:solidFill>
                            <a:srgbClr val="4F81BD"/>
                          </a:solidFill>
                          <a:effectLst/>
                          <a:latin typeface="ArialMT"/>
                        </a:rPr>
                        <a:t>-Least resembles original skin.</a:t>
                      </a:r>
                      <a:br>
                        <a:rPr lang="en-US" sz="1000" b="0" i="0">
                          <a:solidFill>
                            <a:srgbClr val="4F81BD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-Least resistance to trauma.</a:t>
                      </a:r>
                      <a:br>
                        <a:rPr lang="en-US" sz="1000" b="0" i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-Poor Sensation</a:t>
                      </a:r>
                      <a:br>
                        <a:rPr lang="en-US" sz="1000" b="0" i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>
                          <a:solidFill>
                            <a:srgbClr val="800080"/>
                          </a:solidFill>
                          <a:effectLst/>
                          <a:latin typeface="ArialMT"/>
                        </a:rPr>
                        <a:t>-Maximal Secondary</a:t>
                      </a:r>
                      <a:br>
                        <a:rPr lang="en-US" sz="1000" b="0" i="0">
                          <a:solidFill>
                            <a:srgbClr val="800080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>
                          <a:solidFill>
                            <a:srgbClr val="800080"/>
                          </a:solidFill>
                          <a:effectLst/>
                          <a:latin typeface="ArialMT"/>
                        </a:rPr>
                        <a:t>Contraction</a:t>
                      </a:r>
                      <a:endParaRPr lang="en-US" sz="100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661923"/>
                  </a:ext>
                </a:extLst>
              </a:tr>
              <a:tr h="1405051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  <a:t>Thick Split</a:t>
                      </a:r>
                      <a:br>
                        <a:rPr lang="en-US" sz="1500" b="1" i="0" dirty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</a:br>
                      <a:r>
                        <a:rPr lang="en-US" sz="1500" b="1" i="0" dirty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  <a:t>Thickness</a:t>
                      </a:r>
                      <a:endParaRPr lang="en-US" sz="1000" dirty="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-More qualities of </a:t>
                      </a:r>
                      <a:r>
                        <a:rPr lang="en-US" sz="1000" b="0" i="0" dirty="0" smtClean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normal</a:t>
                      </a:r>
                      <a:r>
                        <a:rPr lang="en-US" sz="1000" b="0" i="0" baseline="0" dirty="0" smtClean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 </a:t>
                      </a:r>
                      <a:r>
                        <a:rPr lang="en-US" sz="1000" b="0" i="0" dirty="0" smtClean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skin</a:t>
                      </a: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.</a:t>
                      </a:r>
                      <a:b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-Less Contraction</a:t>
                      </a:r>
                      <a:b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-Looks better</a:t>
                      </a:r>
                      <a:b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-Fair Sensation</a:t>
                      </a:r>
                      <a:endParaRPr lang="en-US" sz="1000" dirty="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-Lower graft survival</a:t>
                      </a:r>
                      <a:br>
                        <a:rPr lang="en-US" sz="1000" b="0" i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-Slower healing.</a:t>
                      </a:r>
                      <a:endParaRPr lang="en-US" sz="100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580585"/>
                  </a:ext>
                </a:extLst>
              </a:tr>
              <a:tr h="2429072">
                <a:tc>
                  <a:txBody>
                    <a:bodyPr/>
                    <a:lstStyle/>
                    <a:p>
                      <a:r>
                        <a:rPr lang="en-US" sz="1500" b="1" i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  <a:t>Full</a:t>
                      </a:r>
                      <a:br>
                        <a:rPr lang="en-US" sz="1500" b="1" i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</a:br>
                      <a:r>
                        <a:rPr lang="en-US" sz="1500" b="1" i="0">
                          <a:solidFill>
                            <a:srgbClr val="953735"/>
                          </a:solidFill>
                          <a:effectLst/>
                          <a:latin typeface="Arial-BoldMT"/>
                        </a:rPr>
                        <a:t>Thickness</a:t>
                      </a:r>
                      <a:endParaRPr lang="en-US" sz="100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rgbClr val="4F81BD"/>
                          </a:solidFill>
                          <a:effectLst/>
                          <a:latin typeface="ArialMT"/>
                        </a:rPr>
                        <a:t>-Most resembles normal</a:t>
                      </a:r>
                      <a:br>
                        <a:rPr lang="en-US" sz="1000" b="0" i="0" dirty="0">
                          <a:solidFill>
                            <a:srgbClr val="4F81BD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4F81BD"/>
                          </a:solidFill>
                          <a:effectLst/>
                          <a:latin typeface="ArialMT"/>
                        </a:rPr>
                        <a:t>skin.</a:t>
                      </a:r>
                      <a:br>
                        <a:rPr lang="en-US" sz="1000" b="0" i="0" dirty="0">
                          <a:solidFill>
                            <a:srgbClr val="4F81BD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800080"/>
                          </a:solidFill>
                          <a:effectLst/>
                          <a:latin typeface="ArialMT"/>
                        </a:rPr>
                        <a:t>-Minimal </a:t>
                      </a:r>
                      <a:r>
                        <a:rPr lang="en-US" sz="1000" b="0" i="0" dirty="0" smtClean="0">
                          <a:solidFill>
                            <a:srgbClr val="800080"/>
                          </a:solidFill>
                          <a:effectLst/>
                          <a:latin typeface="ArialMT"/>
                        </a:rPr>
                        <a:t>Secondary</a:t>
                      </a:r>
                      <a:r>
                        <a:rPr lang="en-US" sz="1000" b="0" i="0" baseline="0" dirty="0" smtClean="0">
                          <a:solidFill>
                            <a:srgbClr val="800080"/>
                          </a:solidFill>
                          <a:effectLst/>
                          <a:latin typeface="ArialMT"/>
                        </a:rPr>
                        <a:t> </a:t>
                      </a:r>
                      <a:r>
                        <a:rPr lang="en-US" sz="1000" b="0" i="0" dirty="0" smtClean="0">
                          <a:solidFill>
                            <a:srgbClr val="800080"/>
                          </a:solidFill>
                          <a:effectLst/>
                          <a:latin typeface="ArialMT"/>
                        </a:rPr>
                        <a:t>contraction</a:t>
                      </a:r>
                      <a:r>
                        <a:rPr lang="en-US" sz="1000" b="0" i="0" dirty="0">
                          <a:solidFill>
                            <a:srgbClr val="800080"/>
                          </a:solidFill>
                          <a:effectLst/>
                          <a:latin typeface="ArialMT"/>
                        </a:rPr>
                        <a:t/>
                      </a:r>
                      <a:br>
                        <a:rPr lang="en-US" sz="1000" b="0" i="0" dirty="0">
                          <a:solidFill>
                            <a:srgbClr val="800080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-Resistant to trauma</a:t>
                      </a:r>
                      <a:b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-Good Sensation</a:t>
                      </a:r>
                      <a:b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-Aesthetically pleasing</a:t>
                      </a:r>
                      <a:endParaRPr lang="en-US" sz="1000" dirty="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-Poorest survival.</a:t>
                      </a:r>
                      <a:b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-Donor site must be </a:t>
                      </a:r>
                      <a:r>
                        <a:rPr lang="en-US" sz="1000" b="0" i="0" dirty="0" smtClean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closed</a:t>
                      </a:r>
                      <a:r>
                        <a:rPr lang="en-US" sz="1000" b="0" i="0" baseline="0" dirty="0" smtClean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 </a:t>
                      </a:r>
                      <a:r>
                        <a:rPr lang="en-US" sz="1000" b="0" i="0" dirty="0" smtClean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surgically</a:t>
                      </a: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.</a:t>
                      </a:r>
                      <a:b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</a:br>
                      <a:r>
                        <a:rPr lang="en-US" sz="1000" b="0" i="0" dirty="0">
                          <a:solidFill>
                            <a:srgbClr val="77933C"/>
                          </a:solidFill>
                          <a:effectLst/>
                          <a:latin typeface="ArialMT"/>
                        </a:rPr>
                        <a:t>-Donor sites are limited.</a:t>
                      </a:r>
                      <a:endParaRPr lang="en-US" sz="1000" dirty="0">
                        <a:effectLst/>
                      </a:endParaRPr>
                    </a:p>
                  </a:txBody>
                  <a:tcPr marL="50597" marR="50597" marT="25298" marB="2529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95760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02112" y="1497698"/>
            <a:ext cx="250019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7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Donor Sites selection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ideal donor site would provide skin that </a:t>
            </a:r>
            <a:r>
              <a:rPr lang="en-US" dirty="0" smtClean="0"/>
              <a:t>is identical </a:t>
            </a:r>
            <a:r>
              <a:rPr lang="en-US" dirty="0"/>
              <a:t>to the skin surrounding the recipient area.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Colour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Thickness</a:t>
            </a:r>
            <a:br>
              <a:rPr lang="en-US" dirty="0"/>
            </a:br>
            <a:r>
              <a:rPr lang="en-US" dirty="0"/>
              <a:t>- Hair</a:t>
            </a:r>
            <a:br>
              <a:rPr lang="en-US" dirty="0"/>
            </a:br>
            <a:r>
              <a:rPr lang="en-US" dirty="0"/>
              <a:t>- Texture</a:t>
            </a:r>
            <a:br>
              <a:rPr lang="en-US" dirty="0"/>
            </a:br>
            <a:r>
              <a:rPr lang="en-US" dirty="0"/>
              <a:t>Acute phase of burns-- STSG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6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Donor site selection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• Split-thickness skin grafts</a:t>
            </a:r>
            <a:br>
              <a:rPr lang="en-US" dirty="0"/>
            </a:br>
            <a:r>
              <a:rPr lang="en-US" dirty="0"/>
              <a:t>– are commonly harvested from the thigh, </a:t>
            </a:r>
            <a:r>
              <a:rPr lang="en-US" dirty="0" smtClean="0"/>
              <a:t>buttocks, abdominal </a:t>
            </a:r>
            <a:r>
              <a:rPr lang="en-US" dirty="0"/>
              <a:t>wall, or scalp</a:t>
            </a:r>
            <a:br>
              <a:rPr lang="en-US" dirty="0"/>
            </a:br>
            <a:r>
              <a:rPr lang="en-US" dirty="0"/>
              <a:t>– The method of harvesting the split-thickness skin </a:t>
            </a:r>
            <a:r>
              <a:rPr lang="en-US" dirty="0" smtClean="0"/>
              <a:t>graft depends </a:t>
            </a:r>
            <a:r>
              <a:rPr lang="en-US" dirty="0"/>
              <a:t>primarily on the size and thickness needed </a:t>
            </a:r>
            <a:r>
              <a:rPr lang="en-US" dirty="0" smtClean="0"/>
              <a:t>for coverage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Full-thickness skin grafts</a:t>
            </a:r>
            <a:br>
              <a:rPr lang="en-US" dirty="0"/>
            </a:br>
            <a:r>
              <a:rPr lang="en-US" dirty="0"/>
              <a:t>– taken from the supraclavicular pre- or </a:t>
            </a:r>
            <a:r>
              <a:rPr lang="en-US" dirty="0" err="1"/>
              <a:t>postauricular</a:t>
            </a:r>
            <a:r>
              <a:rPr lang="en-US" dirty="0"/>
              <a:t> </a:t>
            </a:r>
            <a:r>
              <a:rPr lang="en-US" dirty="0" smtClean="0"/>
              <a:t>areas provide </a:t>
            </a:r>
            <a:r>
              <a:rPr lang="en-US" dirty="0"/>
              <a:t>a suitable color match for defects of the face</a:t>
            </a:r>
            <a:br>
              <a:rPr lang="en-US" dirty="0"/>
            </a:br>
            <a:r>
              <a:rPr lang="en-US" dirty="0"/>
              <a:t>– Taken from body creases allowing primary closure </a:t>
            </a:r>
            <a:r>
              <a:rPr lang="en-US" dirty="0" smtClean="0"/>
              <a:t>and hidden </a:t>
            </a:r>
            <a:r>
              <a:rPr lang="en-US" dirty="0"/>
              <a:t>scars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2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Harvesting Tools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Razor Blades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Grafting Knives (Blair, Ferris, Smith, Humbly, </a:t>
            </a:r>
            <a:r>
              <a:rPr lang="en-US" dirty="0" err="1"/>
              <a:t>Goulian</a:t>
            </a:r>
            <a:r>
              <a:rPr lang="en-US" dirty="0"/>
              <a:t>)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Manual Drum Dermatomes (Padgett, Reese)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**Electric/Air Powered Dermatomes (</a:t>
            </a:r>
            <a:r>
              <a:rPr lang="en-US" dirty="0" smtClean="0"/>
              <a:t>Brown, Padgett</a:t>
            </a:r>
            <a:r>
              <a:rPr lang="en-US" dirty="0"/>
              <a:t>, Hall)</a:t>
            </a:r>
            <a:br>
              <a:rPr lang="en-US" dirty="0"/>
            </a:br>
            <a:r>
              <a:rPr lang="en-US" dirty="0"/>
              <a:t>Electric &amp; Air Powered tools are most commonly used.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STSG Harvesting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Dermatome</a:t>
            </a:r>
            <a:br>
              <a:rPr lang="en-US" dirty="0"/>
            </a:br>
            <a:r>
              <a:rPr lang="en-US" dirty="0"/>
              <a:t>– Uniform thickness (set </a:t>
            </a:r>
            <a:r>
              <a:rPr lang="en-US" dirty="0" smtClean="0"/>
              <a:t>width and </a:t>
            </a:r>
            <a:r>
              <a:rPr lang="en-US" dirty="0"/>
              <a:t>thickness)</a:t>
            </a:r>
            <a:br>
              <a:rPr lang="en-US" dirty="0"/>
            </a:br>
            <a:r>
              <a:rPr lang="en-US" dirty="0"/>
              <a:t>– Fast</a:t>
            </a:r>
            <a:br>
              <a:rPr lang="en-US" dirty="0"/>
            </a:br>
            <a:r>
              <a:rPr lang="en-US" dirty="0"/>
              <a:t>– Must be familiar </a:t>
            </a:r>
            <a:r>
              <a:rPr lang="en-US" dirty="0" smtClean="0"/>
              <a:t>with equipment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15 blade scalpel </a:t>
            </a:r>
            <a:r>
              <a:rPr lang="en-US" dirty="0" smtClean="0"/>
              <a:t>simulates 0.015 </a:t>
            </a:r>
            <a:r>
              <a:rPr lang="en-US" dirty="0"/>
              <a:t>inches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Free hand with scalpel</a:t>
            </a:r>
            <a:br>
              <a:rPr lang="en-US" dirty="0"/>
            </a:br>
            <a:r>
              <a:rPr lang="en-US" dirty="0"/>
              <a:t>– Variable thickness</a:t>
            </a:r>
            <a:br>
              <a:rPr lang="en-US" dirty="0"/>
            </a:br>
            <a:r>
              <a:rPr lang="en-US" dirty="0"/>
              <a:t>– Irregular edges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97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Grafting…..,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Preparation of the wound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Fixation of the graft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Vascularization of the graft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6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MANAGEMENT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• Maintain patent airway/respiratory function.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Restore hemodynamic </a:t>
            </a:r>
            <a:r>
              <a:rPr lang="en-US" dirty="0" smtClean="0"/>
              <a:t>stability/circulating volume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Alleviate pain.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Prevent complications.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Provide emotional support for </a:t>
            </a:r>
            <a:r>
              <a:rPr lang="en-US" dirty="0" smtClean="0"/>
              <a:t>patient/significant other </a:t>
            </a:r>
            <a:r>
              <a:rPr lang="en-US" dirty="0"/>
              <a:t>(SO).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Provide information about condition, </a:t>
            </a:r>
            <a:r>
              <a:rPr lang="en-US" dirty="0" smtClean="0"/>
              <a:t>prognosis, and </a:t>
            </a:r>
            <a:r>
              <a:rPr lang="en-US" dirty="0"/>
              <a:t>treatment.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5432" y="770022"/>
            <a:ext cx="859856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Provide humidified oxygen, and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monitor arterial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blood gases (ABGs), pulse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oximetry, and </a:t>
            </a:r>
            <a:r>
              <a:rPr lang="en-US" sz="2800" dirty="0" err="1">
                <a:solidFill>
                  <a:srgbClr val="000000"/>
                </a:solidFill>
                <a:latin typeface="Calibri" panose="020F0502020204030204" pitchFamily="34" charset="0"/>
              </a:rPr>
              <a:t>carboxyhemoglobin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 levels.</a:t>
            </a:r>
            <a:b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Assess breath sounds and respiratory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rate, rhythm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 depth, and symmetry; monitor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for hypoxia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en-US" sz="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5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842" y="689811"/>
            <a:ext cx="882315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Assess wound status.</a:t>
            </a:r>
            <a:b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Support patient during distressing and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painful wound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care.</a:t>
            </a:r>
            <a:b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Monitor IV and oral fluid intake; use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IV infusion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pumps.</a:t>
            </a:r>
            <a:b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Measure intake and output and daily weight.</a:t>
            </a:r>
            <a:b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Report changes (e.g., 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</a:rPr>
              <a:t>blood pressure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sz="28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pulse rate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) to physician.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8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Electrical Burns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Intense heat generated from an </a:t>
            </a:r>
            <a:r>
              <a:rPr lang="en-US" dirty="0" smtClean="0"/>
              <a:t>electrical current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May result from direct damage to nerves </a:t>
            </a:r>
            <a:r>
              <a:rPr lang="en-US" dirty="0" smtClean="0"/>
              <a:t>and vessels </a:t>
            </a:r>
            <a:r>
              <a:rPr lang="en-US" dirty="0"/>
              <a:t>causing tissue anoxia and death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Severity of injury depends on the amount </a:t>
            </a:r>
            <a:r>
              <a:rPr lang="en-US" dirty="0" smtClean="0"/>
              <a:t>of voltage</a:t>
            </a:r>
            <a:r>
              <a:rPr lang="en-US" dirty="0"/>
              <a:t>, tissue resistance, current </a:t>
            </a:r>
            <a:r>
              <a:rPr lang="en-US" dirty="0" smtClean="0"/>
              <a:t>pathways, surface </a:t>
            </a:r>
            <a:r>
              <a:rPr lang="en-US" dirty="0"/>
              <a:t>area, and on the length of time of </a:t>
            </a:r>
            <a:r>
              <a:rPr lang="en-US" dirty="0" smtClean="0"/>
              <a:t>the flow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65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763" y="555515"/>
            <a:ext cx="8726905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Support and address the verbal and nonverbal</a:t>
            </a:r>
            <a:b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concerns of the patient and family.</a:t>
            </a:r>
            <a:b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Instruct family in ways to support patient.</a:t>
            </a:r>
            <a:b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Make psychological or social work referrals as</a:t>
            </a:r>
            <a:b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needed.</a:t>
            </a:r>
            <a:r>
              <a:rPr lang="en-US" sz="32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DIAGNOSIS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Impaired gas exchange </a:t>
            </a:r>
            <a:r>
              <a:rPr lang="en-US" dirty="0"/>
              <a:t>related to </a:t>
            </a:r>
            <a:r>
              <a:rPr lang="en-US" dirty="0" smtClean="0"/>
              <a:t>carbon monoxide </a:t>
            </a:r>
            <a:r>
              <a:rPr lang="en-US" dirty="0"/>
              <a:t>poisoning, smoke inhalation, </a:t>
            </a:r>
            <a:r>
              <a:rPr lang="en-US" dirty="0" smtClean="0"/>
              <a:t>and upper </a:t>
            </a:r>
            <a:r>
              <a:rPr lang="en-US" dirty="0"/>
              <a:t>airway obstruction.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b="1" dirty="0"/>
              <a:t>Ineffective airway clearance </a:t>
            </a:r>
            <a:r>
              <a:rPr lang="en-US" dirty="0"/>
              <a:t>related to </a:t>
            </a:r>
            <a:r>
              <a:rPr lang="en-US" dirty="0" smtClean="0"/>
              <a:t>edema and </a:t>
            </a:r>
            <a:r>
              <a:rPr lang="en-US" dirty="0"/>
              <a:t>effects of smoke inhalation.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b="1" dirty="0"/>
              <a:t>Fluid volume deficit </a:t>
            </a:r>
            <a:r>
              <a:rPr lang="en-US" dirty="0"/>
              <a:t>related to increased </a:t>
            </a:r>
            <a:r>
              <a:rPr lang="en-US" dirty="0" smtClean="0"/>
              <a:t>capillary permeability </a:t>
            </a:r>
            <a:r>
              <a:rPr lang="en-US" dirty="0"/>
              <a:t>and evaporative losses from </a:t>
            </a:r>
            <a:r>
              <a:rPr lang="en-US" dirty="0" smtClean="0"/>
              <a:t>burn wound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b="1" dirty="0"/>
              <a:t>Hypothermia </a:t>
            </a:r>
            <a:r>
              <a:rPr lang="en-US" dirty="0"/>
              <a:t>related to loss of </a:t>
            </a:r>
            <a:r>
              <a:rPr lang="en-US" dirty="0" smtClean="0"/>
              <a:t>skin microcirculation </a:t>
            </a:r>
            <a:r>
              <a:rPr lang="en-US" dirty="0"/>
              <a:t>and open wounds.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8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</a:t>
            </a:r>
            <a:r>
              <a:rPr lang="en-US" dirty="0" smtClean="0"/>
              <a:t>DIAGNOSIS </a:t>
            </a:r>
            <a:r>
              <a:rPr lang="en-US" dirty="0" err="1" smtClean="0"/>
              <a:t>cont</a:t>
            </a:r>
            <a:r>
              <a:rPr lang="en-US" dirty="0" smtClean="0"/>
              <a:t>……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Pain </a:t>
            </a:r>
            <a:r>
              <a:rPr lang="en-US" dirty="0"/>
              <a:t>related to tissue and nerve injury.</a:t>
            </a:r>
            <a:br>
              <a:rPr lang="en-US" dirty="0"/>
            </a:br>
            <a:r>
              <a:rPr lang="en-US" dirty="0"/>
              <a:t>• </a:t>
            </a:r>
            <a:r>
              <a:rPr lang="en-US" b="1" dirty="0"/>
              <a:t>Anxiety </a:t>
            </a:r>
            <a:r>
              <a:rPr lang="en-US" dirty="0"/>
              <a:t>related to fear and the </a:t>
            </a:r>
            <a:r>
              <a:rPr lang="en-US" dirty="0" smtClean="0"/>
              <a:t>emotional impact </a:t>
            </a:r>
            <a:r>
              <a:rPr lang="en-US" dirty="0"/>
              <a:t>of burn injury.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4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3558" y="689811"/>
            <a:ext cx="855044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Monitor vital signs and urinary output (hourly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), central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venous pressure (CVP), pulmonary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artery pressure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 and cardiac output.</a:t>
            </a:r>
            <a:b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Note and report signs of 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</a:rPr>
              <a:t>hypovolemia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or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fluid overload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b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Maintain IV lines and regular fluids at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appropriate rates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 as prescribed. Document intake,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output, and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daily weight.</a:t>
            </a:r>
            <a:b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Elevate the head of bed and burned extremities.</a:t>
            </a:r>
            <a:r>
              <a:rPr lang="en-US" sz="2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3979" y="994612"/>
            <a:ext cx="839002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Administer IV opioid analgesics as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prescribed, and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assess response to medication;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observe for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respiratory 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</a:rPr>
              <a:t>depression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in patient who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 not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mechanically ventilated.</a:t>
            </a:r>
            <a:b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Provide emotional support, reassurance,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simple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explanations about procedures.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8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THANK YOU VERY MUCH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3936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burns in hands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Cold Thermal Injury (Frostbite)</a:t>
            </a:r>
            <a:br>
              <a:rPr lang="en-US" dirty="0"/>
            </a:br>
            <a:r>
              <a:rPr lang="en-US" dirty="0"/>
              <a:t>– Usually affects fingers, toes, nose, and ears</a:t>
            </a:r>
            <a:br>
              <a:rPr lang="en-US" dirty="0"/>
            </a:br>
            <a:r>
              <a:rPr lang="en-US" dirty="0"/>
              <a:t>– Numbness, pallor, severe pain, </a:t>
            </a:r>
            <a:r>
              <a:rPr lang="en-US" dirty="0" smtClean="0"/>
              <a:t>swelling, edema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resulting from prolonged exposure </a:t>
            </a:r>
            <a:r>
              <a:rPr lang="en-US" dirty="0" smtClean="0"/>
              <a:t>to freezing </a:t>
            </a:r>
            <a:r>
              <a:rPr lang="en-US" dirty="0"/>
              <a:t>or subfreezing temperatures.</a:t>
            </a:r>
          </a:p>
        </p:txBody>
      </p:sp>
    </p:spTree>
    <p:extLst>
      <p:ext uri="{BB962C8B-B14F-4D97-AF65-F5344CB8AC3E}">
        <p14:creationId xmlns:p14="http://schemas.microsoft.com/office/powerpoint/2010/main" val="6689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1333</Words>
  <Application>Microsoft Office PowerPoint</Application>
  <PresentationFormat>Widescreen</PresentationFormat>
  <Paragraphs>317</Paragraphs>
  <Slides>85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6" baseType="lpstr">
      <vt:lpstr>Arial</vt:lpstr>
      <vt:lpstr>Arial-BoldMT</vt:lpstr>
      <vt:lpstr>ArialMT</vt:lpstr>
      <vt:lpstr>Calibri</vt:lpstr>
      <vt:lpstr>Calibri Light</vt:lpstr>
      <vt:lpstr>Symbol</vt:lpstr>
      <vt:lpstr>SymbolMT</vt:lpstr>
      <vt:lpstr>TimesNewRomanPS-BoldMT</vt:lpstr>
      <vt:lpstr>TimesNewRomanPS-ItalicMT</vt:lpstr>
      <vt:lpstr>TimesNewRomanPSMT</vt:lpstr>
      <vt:lpstr>Office Theme</vt:lpstr>
      <vt:lpstr>BURNS</vt:lpstr>
      <vt:lpstr>Definition</vt:lpstr>
      <vt:lpstr>Incidence</vt:lpstr>
      <vt:lpstr>Etiology</vt:lpstr>
      <vt:lpstr>CLASSIFICATION OF BURNS CLASSIFICATION OF BURNS BY CAUSATIVE AGENTS</vt:lpstr>
      <vt:lpstr>Smoke Inhalation Injuries</vt:lpstr>
      <vt:lpstr>Signs and Symptoms</vt:lpstr>
      <vt:lpstr>Electrical Burns</vt:lpstr>
      <vt:lpstr>Electrical burns in hands</vt:lpstr>
      <vt:lpstr>Classification according to the depth of tissue destruction</vt:lpstr>
      <vt:lpstr>Typical Characteristics for Superficial thickness burn</vt:lpstr>
      <vt:lpstr>2. Deep partial-thickness injuries (second degree burn):</vt:lpstr>
      <vt:lpstr>Typical Characteristics for deep partial thickness burn</vt:lpstr>
      <vt:lpstr>3. Ful-thickness injuries (third degree burn):</vt:lpstr>
      <vt:lpstr>Typical Characteristics for Full-thickness burn</vt:lpstr>
      <vt:lpstr>Classification according to the extent of Body Surface Area injured</vt:lpstr>
      <vt:lpstr>RULE OF NINES</vt:lpstr>
      <vt:lpstr>LUND AND BROWDER METHOD</vt:lpstr>
      <vt:lpstr>PALM METHOD </vt:lpstr>
      <vt:lpstr>Minor Burn Injury</vt:lpstr>
      <vt:lpstr>Moderate, Uncomplicated Burn Injury</vt:lpstr>
      <vt:lpstr>Major Burn Injury</vt:lpstr>
      <vt:lpstr>Pathologic Features</vt:lpstr>
      <vt:lpstr>PATHOPHYSIOLOGY  </vt:lpstr>
      <vt:lpstr>Effects of a severe burn  </vt:lpstr>
      <vt:lpstr>Cardiovascular system  </vt:lpstr>
      <vt:lpstr>Hematologic changes  </vt:lpstr>
      <vt:lpstr>Respiration system  </vt:lpstr>
      <vt:lpstr>Gastrointestinal  </vt:lpstr>
      <vt:lpstr>CURLING’S ULCER  </vt:lpstr>
      <vt:lpstr>Immunologic changes  </vt:lpstr>
      <vt:lpstr>Diagnosis  </vt:lpstr>
      <vt:lpstr>Lab Tests  </vt:lpstr>
      <vt:lpstr>PowerPoint Presentation</vt:lpstr>
      <vt:lpstr>MANAGEMENT OF THE BURN INJURY  </vt:lpstr>
      <vt:lpstr>PowerPoint Presentation</vt:lpstr>
      <vt:lpstr>EMERGENT/RESUSCITATIVE PHASE MGT  </vt:lpstr>
      <vt:lpstr>PowerPoint Presentation</vt:lpstr>
      <vt:lpstr>Emergency Medical Management  </vt:lpstr>
      <vt:lpstr>PowerPoint Presentation</vt:lpstr>
      <vt:lpstr>PowerPoint Presentation</vt:lpstr>
      <vt:lpstr>Management of fluid loss and shock  </vt:lpstr>
      <vt:lpstr>Burn shock  </vt:lpstr>
      <vt:lpstr>Fluid Requirements:  </vt:lpstr>
      <vt:lpstr>Fluid Requirements:  </vt:lpstr>
      <vt:lpstr>Guidelines and Formulas for Fluid Replacement in Burn Patients  </vt:lpstr>
      <vt:lpstr>PowerPoint Presentation</vt:lpstr>
      <vt:lpstr>Evans Formula  </vt:lpstr>
      <vt:lpstr>Brooke Army Formula  </vt:lpstr>
      <vt:lpstr>Parkland/Baxter Formula  </vt:lpstr>
      <vt:lpstr>Hypertonic Saline Solution  </vt:lpstr>
      <vt:lpstr>Nursing management  </vt:lpstr>
      <vt:lpstr>ACUTE PHASE  </vt:lpstr>
      <vt:lpstr>ACUTE PHASE  cont…….. </vt:lpstr>
      <vt:lpstr>Pathophysiology  </vt:lpstr>
      <vt:lpstr>PowerPoint Presentation</vt:lpstr>
      <vt:lpstr>PowerPoint Presentation</vt:lpstr>
      <vt:lpstr>PowerPoint Presentation</vt:lpstr>
      <vt:lpstr>REHABILITATION PHASE  </vt:lpstr>
      <vt:lpstr>Rehabilitation Phase  </vt:lpstr>
      <vt:lpstr>Definitions  </vt:lpstr>
      <vt:lpstr>Indications for Grafts  </vt:lpstr>
      <vt:lpstr>Classification of Grafts  </vt:lpstr>
      <vt:lpstr>Types of Grafts  </vt:lpstr>
      <vt:lpstr>Split Thickness  </vt:lpstr>
      <vt:lpstr>Split thickness Skin Graft  </vt:lpstr>
      <vt:lpstr>Split thickness Skin Graft  </vt:lpstr>
      <vt:lpstr>Full Thickness  </vt:lpstr>
      <vt:lpstr>Full Thickness Skin Graft  </vt:lpstr>
      <vt:lpstr>Full Thickness Skin Graft  </vt:lpstr>
      <vt:lpstr>PowerPoint Presentation</vt:lpstr>
      <vt:lpstr>Donor Sites selection  </vt:lpstr>
      <vt:lpstr>Donor site selection  </vt:lpstr>
      <vt:lpstr>Harvesting Tools  </vt:lpstr>
      <vt:lpstr>STSG Harvesting  </vt:lpstr>
      <vt:lpstr>Grafting…..,  </vt:lpstr>
      <vt:lpstr>NURSING MANAGEMENT  </vt:lpstr>
      <vt:lpstr>PowerPoint Presentation</vt:lpstr>
      <vt:lpstr>PowerPoint Presentation</vt:lpstr>
      <vt:lpstr>PowerPoint Presentation</vt:lpstr>
      <vt:lpstr>NURSING DIAGNOSIS  </vt:lpstr>
      <vt:lpstr>NURSING DIAGNOSIS cont……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BURNS</dc:title>
  <dc:creator>USER-PC</dc:creator>
  <cp:lastModifiedBy>USER-PC</cp:lastModifiedBy>
  <cp:revision>31</cp:revision>
  <dcterms:created xsi:type="dcterms:W3CDTF">2021-02-24T16:43:19Z</dcterms:created>
  <dcterms:modified xsi:type="dcterms:W3CDTF">2021-02-25T19:34:47Z</dcterms:modified>
</cp:coreProperties>
</file>