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3" r:id="rId14"/>
    <p:sldId id="268" r:id="rId15"/>
    <p:sldId id="339"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5" r:id="rId32"/>
    <p:sldId id="284" r:id="rId33"/>
    <p:sldId id="286" r:id="rId34"/>
    <p:sldId id="287" r:id="rId35"/>
    <p:sldId id="288" r:id="rId36"/>
    <p:sldId id="290" r:id="rId37"/>
    <p:sldId id="291" r:id="rId38"/>
    <p:sldId id="292" r:id="rId39"/>
    <p:sldId id="294" r:id="rId40"/>
    <p:sldId id="338" r:id="rId41"/>
    <p:sldId id="296" r:id="rId42"/>
    <p:sldId id="297" r:id="rId43"/>
    <p:sldId id="298" r:id="rId44"/>
    <p:sldId id="299" r:id="rId45"/>
    <p:sldId id="300" r:id="rId46"/>
    <p:sldId id="301" r:id="rId47"/>
    <p:sldId id="302" r:id="rId48"/>
    <p:sldId id="304" r:id="rId49"/>
    <p:sldId id="303" r:id="rId50"/>
    <p:sldId id="305" r:id="rId51"/>
    <p:sldId id="306" r:id="rId52"/>
    <p:sldId id="307" r:id="rId53"/>
    <p:sldId id="308" r:id="rId54"/>
    <p:sldId id="309" r:id="rId55"/>
    <p:sldId id="340"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41" r:id="rId72"/>
    <p:sldId id="325" r:id="rId73"/>
    <p:sldId id="326" r:id="rId74"/>
    <p:sldId id="327" r:id="rId75"/>
    <p:sldId id="328" r:id="rId76"/>
    <p:sldId id="329" r:id="rId77"/>
    <p:sldId id="330" r:id="rId78"/>
    <p:sldId id="331" r:id="rId79"/>
    <p:sldId id="332" r:id="rId80"/>
    <p:sldId id="333" r:id="rId81"/>
    <p:sldId id="335" r:id="rId82"/>
    <p:sldId id="334" r:id="rId83"/>
    <p:sldId id="336" r:id="rId84"/>
    <p:sldId id="337"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8FC44-C950-4027-899A-A28D5BD879E3}" type="datetimeFigureOut">
              <a:rPr lang="en-US" smtClean="0"/>
              <a:pPr/>
              <a:t>12/13/2015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6C3DAB-E380-488C-B531-86B3BA9C6C8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8FC44-C950-4027-899A-A28D5BD879E3}" type="datetimeFigureOut">
              <a:rPr lang="en-US" smtClean="0"/>
              <a:pPr/>
              <a:t>12/13/2015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C3DAB-E380-488C-B531-86B3BA9C6C8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BURNS</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Full thickness burns (3</a:t>
            </a:r>
            <a:r>
              <a:rPr lang="en-GB" baseline="30000" dirty="0" smtClean="0"/>
              <a:t>rd</a:t>
            </a:r>
            <a:r>
              <a:rPr lang="en-GB" dirty="0" smtClean="0"/>
              <a:t> degree)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Such as a burn from a from a flame or electric current</a:t>
            </a:r>
          </a:p>
          <a:p>
            <a:r>
              <a:rPr lang="en-GB" dirty="0" smtClean="0"/>
              <a:t>The epidermis, entire dermis and sometimes the underlying tissue are injured </a:t>
            </a:r>
          </a:p>
          <a:p>
            <a:r>
              <a:rPr lang="en-GB" dirty="0" smtClean="0"/>
              <a:t>Wound colour ranges widely from white to rd to brown or black</a:t>
            </a:r>
          </a:p>
          <a:p>
            <a:r>
              <a:rPr lang="en-GB" dirty="0" smtClean="0"/>
              <a:t>The burned area is </a:t>
            </a:r>
            <a:r>
              <a:rPr lang="en-GB" dirty="0" smtClean="0">
                <a:solidFill>
                  <a:srgbClr val="FF0000"/>
                </a:solidFill>
              </a:rPr>
              <a:t>painless</a:t>
            </a:r>
            <a:r>
              <a:rPr lang="en-GB" dirty="0" smtClean="0"/>
              <a:t> because the nerve fibres  are destroyed</a:t>
            </a:r>
          </a:p>
          <a:p>
            <a:r>
              <a:rPr lang="en-GB" dirty="0" smtClean="0"/>
              <a:t>Wound appears leathery, hair follicles and sweat glands are destroyed</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extent of surface burn</a:t>
            </a:r>
            <a:endParaRPr lang="en-GB" dirty="0"/>
          </a:p>
        </p:txBody>
      </p:sp>
      <p:sp>
        <p:nvSpPr>
          <p:cNvPr id="3" name="Content Placeholder 2"/>
          <p:cNvSpPr>
            <a:spLocks noGrp="1"/>
          </p:cNvSpPr>
          <p:nvPr>
            <p:ph idx="1"/>
          </p:nvPr>
        </p:nvSpPr>
        <p:spPr/>
        <p:txBody>
          <a:bodyPr/>
          <a:lstStyle/>
          <a:p>
            <a:r>
              <a:rPr lang="en-GB" dirty="0" smtClean="0"/>
              <a:t>How much surface area is burned is determined by one of following methods: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 of nines</a:t>
            </a:r>
            <a:endParaRPr lang="en-GB" dirty="0"/>
          </a:p>
        </p:txBody>
      </p:sp>
      <p:sp>
        <p:nvSpPr>
          <p:cNvPr id="3" name="Content Placeholder 2"/>
          <p:cNvSpPr>
            <a:spLocks noGrp="1"/>
          </p:cNvSpPr>
          <p:nvPr>
            <p:ph idx="1"/>
          </p:nvPr>
        </p:nvSpPr>
        <p:spPr/>
        <p:txBody>
          <a:bodyPr/>
          <a:lstStyle/>
          <a:p>
            <a:r>
              <a:rPr lang="en-GB" dirty="0" smtClean="0"/>
              <a:t>An estimation of the total surface area burned by dividing the body into multiples of 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4" name="Picture 9" descr="figure_05_09"/>
          <p:cNvPicPr>
            <a:picLocks noChangeAspect="1" noChangeArrowheads="1"/>
          </p:cNvPicPr>
          <p:nvPr/>
        </p:nvPicPr>
        <p:blipFill>
          <a:blip r:embed="rId2"/>
          <a:srcRect/>
          <a:stretch>
            <a:fillRect/>
          </a:stretch>
        </p:blipFill>
        <p:spPr bwMode="auto">
          <a:xfrm>
            <a:off x="457200" y="530225"/>
            <a:ext cx="8229600" cy="5892800"/>
          </a:xfrm>
          <a:prstGeom prst="rect">
            <a:avLst/>
          </a:prstGeom>
          <a:noFill/>
        </p:spPr>
      </p:pic>
      <p:sp>
        <p:nvSpPr>
          <p:cNvPr id="5" name="Freeform 10"/>
          <p:cNvSpPr>
            <a:spLocks/>
          </p:cNvSpPr>
          <p:nvPr/>
        </p:nvSpPr>
        <p:spPr bwMode="auto">
          <a:xfrm>
            <a:off x="2768600" y="3570288"/>
            <a:ext cx="2082800" cy="1155700"/>
          </a:xfrm>
          <a:custGeom>
            <a:avLst/>
            <a:gdLst/>
            <a:ahLst/>
            <a:cxnLst>
              <a:cxn ang="0">
                <a:pos x="0" y="0"/>
              </a:cxn>
              <a:cxn ang="0">
                <a:pos x="1272" y="728"/>
              </a:cxn>
              <a:cxn ang="0">
                <a:pos x="1312" y="728"/>
              </a:cxn>
            </a:cxnLst>
            <a:rect l="0" t="0" r="r" b="b"/>
            <a:pathLst>
              <a:path w="1312" h="728">
                <a:moveTo>
                  <a:pt x="0" y="0"/>
                </a:moveTo>
                <a:lnTo>
                  <a:pt x="1272" y="728"/>
                </a:lnTo>
                <a:lnTo>
                  <a:pt x="1312" y="728"/>
                </a:lnTo>
              </a:path>
            </a:pathLst>
          </a:custGeom>
          <a:noFill/>
          <a:ln w="25400">
            <a:solidFill>
              <a:srgbClr val="FFFFFF"/>
            </a:solidFill>
            <a:prstDash val="solid"/>
            <a:round/>
            <a:headEnd/>
            <a:tailEnd/>
          </a:ln>
        </p:spPr>
        <p:txBody>
          <a:bodyPr/>
          <a:lstStyle/>
          <a:p>
            <a:endParaRPr lang="en-GB" dirty="0"/>
          </a:p>
        </p:txBody>
      </p:sp>
      <p:sp>
        <p:nvSpPr>
          <p:cNvPr id="6" name="Freeform 11"/>
          <p:cNvSpPr>
            <a:spLocks/>
          </p:cNvSpPr>
          <p:nvPr/>
        </p:nvSpPr>
        <p:spPr bwMode="auto">
          <a:xfrm>
            <a:off x="2759075" y="3560763"/>
            <a:ext cx="2082800" cy="1155700"/>
          </a:xfrm>
          <a:custGeom>
            <a:avLst/>
            <a:gdLst/>
            <a:ahLst/>
            <a:cxnLst>
              <a:cxn ang="0">
                <a:pos x="0" y="0"/>
              </a:cxn>
              <a:cxn ang="0">
                <a:pos x="1272" y="728"/>
              </a:cxn>
              <a:cxn ang="0">
                <a:pos x="1312" y="728"/>
              </a:cxn>
            </a:cxnLst>
            <a:rect l="0" t="0" r="r" b="b"/>
            <a:pathLst>
              <a:path w="1312" h="728">
                <a:moveTo>
                  <a:pt x="0" y="0"/>
                </a:moveTo>
                <a:lnTo>
                  <a:pt x="1272" y="728"/>
                </a:lnTo>
                <a:lnTo>
                  <a:pt x="1312" y="728"/>
                </a:lnTo>
              </a:path>
            </a:pathLst>
          </a:custGeom>
          <a:noFill/>
          <a:ln w="9525">
            <a:solidFill>
              <a:srgbClr val="231F20"/>
            </a:solidFill>
            <a:prstDash val="solid"/>
            <a:round/>
            <a:headEnd/>
            <a:tailEnd/>
          </a:ln>
        </p:spPr>
        <p:txBody>
          <a:bodyPr/>
          <a:lstStyle/>
          <a:p>
            <a:endParaRPr lang="en-GB" dirty="0"/>
          </a:p>
        </p:txBody>
      </p:sp>
      <p:sp>
        <p:nvSpPr>
          <p:cNvPr id="7" name="Rectangle 12"/>
          <p:cNvSpPr>
            <a:spLocks noChangeArrowheads="1"/>
          </p:cNvSpPr>
          <p:nvPr/>
        </p:nvSpPr>
        <p:spPr bwMode="auto">
          <a:xfrm>
            <a:off x="4873625" y="990600"/>
            <a:ext cx="3216275" cy="730250"/>
          </a:xfrm>
          <a:prstGeom prst="rect">
            <a:avLst/>
          </a:prstGeom>
          <a:noFill/>
          <a:ln w="9525">
            <a:noFill/>
            <a:miter lim="800000"/>
            <a:headEnd/>
            <a:tailEnd/>
          </a:ln>
        </p:spPr>
        <p:txBody>
          <a:bodyPr wrap="none" lIns="0" tIns="0" rIns="0" bIns="0">
            <a:spAutoFit/>
          </a:bodyPr>
          <a:lstStyle/>
          <a:p>
            <a:pPr algn="l"/>
            <a:r>
              <a:rPr lang="en-US" b="1" dirty="0">
                <a:solidFill>
                  <a:srgbClr val="231F20"/>
                </a:solidFill>
                <a:latin typeface="Arial" charset="0"/>
              </a:rPr>
              <a:t>Anterior and posterior</a:t>
            </a:r>
          </a:p>
          <a:p>
            <a:pPr algn="l"/>
            <a:r>
              <a:rPr lang="en-US" b="1" dirty="0">
                <a:solidFill>
                  <a:srgbClr val="231F20"/>
                </a:solidFill>
                <a:latin typeface="Arial" charset="0"/>
              </a:rPr>
              <a:t>head and neck, 9%</a:t>
            </a:r>
            <a:endParaRPr lang="en-US" sz="1800" b="1" dirty="0">
              <a:latin typeface="Arial" charset="0"/>
            </a:endParaRPr>
          </a:p>
        </p:txBody>
      </p:sp>
      <p:sp>
        <p:nvSpPr>
          <p:cNvPr id="8" name="Rectangle 13"/>
          <p:cNvSpPr>
            <a:spLocks noChangeArrowheads="1"/>
          </p:cNvSpPr>
          <p:nvPr/>
        </p:nvSpPr>
        <p:spPr bwMode="auto">
          <a:xfrm>
            <a:off x="3654425" y="255746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4</a:t>
            </a:r>
            <a:endParaRPr lang="en-US" sz="1800" dirty="0">
              <a:latin typeface="Arial" charset="0"/>
            </a:endParaRPr>
          </a:p>
        </p:txBody>
      </p:sp>
      <p:sp>
        <p:nvSpPr>
          <p:cNvPr id="9" name="Rectangle 14"/>
          <p:cNvSpPr>
            <a:spLocks noChangeArrowheads="1"/>
          </p:cNvSpPr>
          <p:nvPr/>
        </p:nvSpPr>
        <p:spPr bwMode="auto">
          <a:xfrm>
            <a:off x="3857625" y="250031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1</a:t>
            </a:r>
            <a:endParaRPr lang="en-US" sz="1800" dirty="0">
              <a:latin typeface="Arial" charset="0"/>
            </a:endParaRPr>
          </a:p>
        </p:txBody>
      </p:sp>
      <p:sp>
        <p:nvSpPr>
          <p:cNvPr id="10" name="Rectangle 15"/>
          <p:cNvSpPr>
            <a:spLocks noChangeArrowheads="1"/>
          </p:cNvSpPr>
          <p:nvPr/>
        </p:nvSpPr>
        <p:spPr bwMode="auto">
          <a:xfrm>
            <a:off x="4060825" y="2557463"/>
            <a:ext cx="84138"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charset="0"/>
            </a:endParaRPr>
          </a:p>
        </p:txBody>
      </p:sp>
      <p:sp>
        <p:nvSpPr>
          <p:cNvPr id="11" name="Rectangle 16"/>
          <p:cNvSpPr>
            <a:spLocks noChangeArrowheads="1"/>
          </p:cNvSpPr>
          <p:nvPr/>
        </p:nvSpPr>
        <p:spPr bwMode="auto">
          <a:xfrm>
            <a:off x="4111625" y="261461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2</a:t>
            </a:r>
            <a:endParaRPr lang="en-US" sz="1800" dirty="0">
              <a:latin typeface="Arial" charset="0"/>
            </a:endParaRPr>
          </a:p>
        </p:txBody>
      </p:sp>
      <p:sp>
        <p:nvSpPr>
          <p:cNvPr id="12" name="Rectangle 17"/>
          <p:cNvSpPr>
            <a:spLocks noChangeArrowheads="1"/>
          </p:cNvSpPr>
          <p:nvPr/>
        </p:nvSpPr>
        <p:spPr bwMode="auto">
          <a:xfrm>
            <a:off x="4314825" y="2557463"/>
            <a:ext cx="3048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charset="0"/>
            </a:endParaRPr>
          </a:p>
        </p:txBody>
      </p:sp>
      <p:sp>
        <p:nvSpPr>
          <p:cNvPr id="13" name="Rectangle 18"/>
          <p:cNvSpPr>
            <a:spLocks noChangeArrowheads="1"/>
          </p:cNvSpPr>
          <p:nvPr/>
        </p:nvSpPr>
        <p:spPr bwMode="auto">
          <a:xfrm>
            <a:off x="1016000" y="255111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4</a:t>
            </a:r>
            <a:endParaRPr lang="en-US" sz="1800" dirty="0">
              <a:latin typeface="Arial" charset="0"/>
            </a:endParaRPr>
          </a:p>
        </p:txBody>
      </p:sp>
      <p:sp>
        <p:nvSpPr>
          <p:cNvPr id="14" name="Rectangle 19"/>
          <p:cNvSpPr>
            <a:spLocks noChangeArrowheads="1"/>
          </p:cNvSpPr>
          <p:nvPr/>
        </p:nvSpPr>
        <p:spPr bwMode="auto">
          <a:xfrm>
            <a:off x="1219200" y="249396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1</a:t>
            </a:r>
            <a:endParaRPr lang="en-US" sz="1800" dirty="0">
              <a:latin typeface="Arial" charset="0"/>
            </a:endParaRPr>
          </a:p>
        </p:txBody>
      </p:sp>
      <p:sp>
        <p:nvSpPr>
          <p:cNvPr id="15" name="Rectangle 20"/>
          <p:cNvSpPr>
            <a:spLocks noChangeArrowheads="1"/>
          </p:cNvSpPr>
          <p:nvPr/>
        </p:nvSpPr>
        <p:spPr bwMode="auto">
          <a:xfrm>
            <a:off x="1422400" y="2551113"/>
            <a:ext cx="84138"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charset="0"/>
            </a:endParaRPr>
          </a:p>
        </p:txBody>
      </p:sp>
      <p:sp>
        <p:nvSpPr>
          <p:cNvPr id="16" name="Rectangle 21"/>
          <p:cNvSpPr>
            <a:spLocks noChangeArrowheads="1"/>
          </p:cNvSpPr>
          <p:nvPr/>
        </p:nvSpPr>
        <p:spPr bwMode="auto">
          <a:xfrm>
            <a:off x="1473200" y="260826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2</a:t>
            </a:r>
            <a:endParaRPr lang="en-US" sz="1800" dirty="0">
              <a:latin typeface="Arial" charset="0"/>
            </a:endParaRPr>
          </a:p>
        </p:txBody>
      </p:sp>
      <p:sp>
        <p:nvSpPr>
          <p:cNvPr id="17" name="Rectangle 22"/>
          <p:cNvSpPr>
            <a:spLocks noChangeArrowheads="1"/>
          </p:cNvSpPr>
          <p:nvPr/>
        </p:nvSpPr>
        <p:spPr bwMode="auto">
          <a:xfrm>
            <a:off x="1676400" y="2551113"/>
            <a:ext cx="3048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charset="0"/>
            </a:endParaRPr>
          </a:p>
        </p:txBody>
      </p:sp>
      <p:sp>
        <p:nvSpPr>
          <p:cNvPr id="18" name="Rectangle 23"/>
          <p:cNvSpPr>
            <a:spLocks noChangeArrowheads="1"/>
          </p:cNvSpPr>
          <p:nvPr/>
        </p:nvSpPr>
        <p:spPr bwMode="auto">
          <a:xfrm>
            <a:off x="4873625" y="1746250"/>
            <a:ext cx="3216275" cy="730250"/>
          </a:xfrm>
          <a:prstGeom prst="rect">
            <a:avLst/>
          </a:prstGeom>
          <a:noFill/>
          <a:ln w="9525">
            <a:noFill/>
            <a:miter lim="800000"/>
            <a:headEnd/>
            <a:tailEnd/>
          </a:ln>
        </p:spPr>
        <p:txBody>
          <a:bodyPr wrap="none" lIns="0" tIns="0" rIns="0" bIns="0">
            <a:spAutoFit/>
          </a:bodyPr>
          <a:lstStyle/>
          <a:p>
            <a:pPr algn="l"/>
            <a:r>
              <a:rPr lang="en-US" b="1" dirty="0">
                <a:solidFill>
                  <a:srgbClr val="231F20"/>
                </a:solidFill>
                <a:latin typeface="Arial" charset="0"/>
              </a:rPr>
              <a:t>Anterior and posterior</a:t>
            </a:r>
          </a:p>
          <a:p>
            <a:pPr algn="l"/>
            <a:r>
              <a:rPr lang="en-US" b="1" dirty="0">
                <a:solidFill>
                  <a:srgbClr val="231F20"/>
                </a:solidFill>
                <a:latin typeface="Arial" charset="0"/>
              </a:rPr>
              <a:t>upper limbs, 18%</a:t>
            </a:r>
          </a:p>
        </p:txBody>
      </p:sp>
      <p:sp>
        <p:nvSpPr>
          <p:cNvPr id="19" name="Rectangle 24"/>
          <p:cNvSpPr>
            <a:spLocks noChangeArrowheads="1"/>
          </p:cNvSpPr>
          <p:nvPr/>
        </p:nvSpPr>
        <p:spPr bwMode="auto">
          <a:xfrm>
            <a:off x="4873625" y="5405438"/>
            <a:ext cx="3216275" cy="730250"/>
          </a:xfrm>
          <a:prstGeom prst="rect">
            <a:avLst/>
          </a:prstGeom>
          <a:noFill/>
          <a:ln w="9525">
            <a:noFill/>
            <a:miter lim="800000"/>
            <a:headEnd/>
            <a:tailEnd/>
          </a:ln>
        </p:spPr>
        <p:txBody>
          <a:bodyPr wrap="none" lIns="0" tIns="0" rIns="0" bIns="0">
            <a:spAutoFit/>
          </a:bodyPr>
          <a:lstStyle/>
          <a:p>
            <a:pPr algn="l"/>
            <a:r>
              <a:rPr lang="en-US" b="1" dirty="0">
                <a:solidFill>
                  <a:srgbClr val="231F20"/>
                </a:solidFill>
                <a:latin typeface="Arial" charset="0"/>
              </a:rPr>
              <a:t>Anterior and posterior</a:t>
            </a:r>
          </a:p>
          <a:p>
            <a:pPr algn="l"/>
            <a:r>
              <a:rPr lang="en-US" b="1" dirty="0">
                <a:solidFill>
                  <a:srgbClr val="231F20"/>
                </a:solidFill>
                <a:latin typeface="Arial" charset="0"/>
              </a:rPr>
              <a:t>lower limbs, 36%</a:t>
            </a:r>
          </a:p>
        </p:txBody>
      </p:sp>
      <p:sp>
        <p:nvSpPr>
          <p:cNvPr id="20" name="Rectangle 25"/>
          <p:cNvSpPr>
            <a:spLocks noChangeArrowheads="1"/>
          </p:cNvSpPr>
          <p:nvPr/>
        </p:nvSpPr>
        <p:spPr bwMode="auto">
          <a:xfrm>
            <a:off x="5915025" y="6113463"/>
            <a:ext cx="9144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100%</a:t>
            </a:r>
            <a:endParaRPr lang="en-US" sz="1800" dirty="0">
              <a:latin typeface="Arial" charset="0"/>
            </a:endParaRPr>
          </a:p>
        </p:txBody>
      </p:sp>
      <p:sp>
        <p:nvSpPr>
          <p:cNvPr id="21" name="Rectangle 26"/>
          <p:cNvSpPr>
            <a:spLocks noChangeArrowheads="1"/>
          </p:cNvSpPr>
          <p:nvPr/>
        </p:nvSpPr>
        <p:spPr bwMode="auto">
          <a:xfrm>
            <a:off x="5695950" y="509588"/>
            <a:ext cx="1049338"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Totals</a:t>
            </a:r>
            <a:endParaRPr lang="en-US" sz="1800" dirty="0">
              <a:latin typeface="Arial" charset="0"/>
            </a:endParaRPr>
          </a:p>
        </p:txBody>
      </p:sp>
      <p:sp>
        <p:nvSpPr>
          <p:cNvPr id="22" name="Rectangle 27"/>
          <p:cNvSpPr>
            <a:spLocks noChangeArrowheads="1"/>
          </p:cNvSpPr>
          <p:nvPr/>
        </p:nvSpPr>
        <p:spPr bwMode="auto">
          <a:xfrm>
            <a:off x="4873625" y="2511425"/>
            <a:ext cx="3216275" cy="730250"/>
          </a:xfrm>
          <a:prstGeom prst="rect">
            <a:avLst/>
          </a:prstGeom>
          <a:noFill/>
          <a:ln w="9525">
            <a:noFill/>
            <a:miter lim="800000"/>
            <a:headEnd/>
            <a:tailEnd/>
          </a:ln>
        </p:spPr>
        <p:txBody>
          <a:bodyPr wrap="none" lIns="0" tIns="0" rIns="0" bIns="0">
            <a:spAutoFit/>
          </a:bodyPr>
          <a:lstStyle/>
          <a:p>
            <a:pPr algn="l"/>
            <a:r>
              <a:rPr lang="en-US" b="1" dirty="0">
                <a:solidFill>
                  <a:srgbClr val="231F20"/>
                </a:solidFill>
                <a:latin typeface="Arial" charset="0"/>
              </a:rPr>
              <a:t>Anterior and posterior</a:t>
            </a:r>
          </a:p>
          <a:p>
            <a:pPr algn="l"/>
            <a:r>
              <a:rPr lang="en-US" b="1" dirty="0">
                <a:solidFill>
                  <a:srgbClr val="231F20"/>
                </a:solidFill>
                <a:latin typeface="Arial" charset="0"/>
              </a:rPr>
              <a:t>trunk, 36%</a:t>
            </a:r>
          </a:p>
        </p:txBody>
      </p:sp>
      <p:sp>
        <p:nvSpPr>
          <p:cNvPr id="23" name="Rectangle 28"/>
          <p:cNvSpPr>
            <a:spLocks noChangeArrowheads="1"/>
          </p:cNvSpPr>
          <p:nvPr/>
        </p:nvSpPr>
        <p:spPr bwMode="auto">
          <a:xfrm>
            <a:off x="2101850" y="2176463"/>
            <a:ext cx="1352550" cy="1285875"/>
          </a:xfrm>
          <a:prstGeom prst="rect">
            <a:avLst/>
          </a:prstGeom>
          <a:noFill/>
          <a:ln w="9525">
            <a:noFill/>
            <a:miter lim="800000"/>
            <a:headEnd/>
            <a:tailEnd/>
          </a:ln>
        </p:spPr>
        <p:txBody>
          <a:bodyPr wrap="none" lIns="0" tIns="0" rIns="0" bIns="0">
            <a:spAutoFit/>
          </a:bodyPr>
          <a:lstStyle/>
          <a:p>
            <a:r>
              <a:rPr lang="en-US" dirty="0">
                <a:solidFill>
                  <a:srgbClr val="231F20"/>
                </a:solidFill>
                <a:latin typeface="Arial Black" pitchFamily="34" charset="0"/>
              </a:rPr>
              <a:t>Anterior</a:t>
            </a:r>
          </a:p>
          <a:p>
            <a:r>
              <a:rPr lang="en-US" dirty="0">
                <a:solidFill>
                  <a:srgbClr val="231F20"/>
                </a:solidFill>
                <a:latin typeface="Arial Black" pitchFamily="34" charset="0"/>
              </a:rPr>
              <a:t>trunk,</a:t>
            </a:r>
          </a:p>
          <a:p>
            <a:r>
              <a:rPr lang="en-US" dirty="0">
                <a:solidFill>
                  <a:srgbClr val="231F20"/>
                </a:solidFill>
                <a:latin typeface="Arial Black" pitchFamily="34" charset="0"/>
              </a:rPr>
              <a:t>18% </a:t>
            </a:r>
          </a:p>
        </p:txBody>
      </p:sp>
      <p:sp>
        <p:nvSpPr>
          <p:cNvPr id="24" name="Rectangle 29"/>
          <p:cNvSpPr>
            <a:spLocks noChangeArrowheads="1"/>
          </p:cNvSpPr>
          <p:nvPr/>
        </p:nvSpPr>
        <p:spPr bwMode="auto">
          <a:xfrm>
            <a:off x="2219325" y="4246563"/>
            <a:ext cx="5080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9%</a:t>
            </a:r>
            <a:endParaRPr lang="en-US" sz="1800" dirty="0">
              <a:latin typeface="Arial" charset="0"/>
            </a:endParaRPr>
          </a:p>
        </p:txBody>
      </p:sp>
      <p:sp>
        <p:nvSpPr>
          <p:cNvPr id="25" name="Rectangle 30"/>
          <p:cNvSpPr>
            <a:spLocks noChangeArrowheads="1"/>
          </p:cNvSpPr>
          <p:nvPr/>
        </p:nvSpPr>
        <p:spPr bwMode="auto">
          <a:xfrm>
            <a:off x="2803525" y="4246563"/>
            <a:ext cx="5080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9%</a:t>
            </a:r>
            <a:endParaRPr lang="en-US" sz="1800" dirty="0">
              <a:latin typeface="Arial" charset="0"/>
            </a:endParaRPr>
          </a:p>
        </p:txBody>
      </p:sp>
      <p:sp>
        <p:nvSpPr>
          <p:cNvPr id="26" name="Rectangle 31"/>
          <p:cNvSpPr>
            <a:spLocks noChangeArrowheads="1"/>
          </p:cNvSpPr>
          <p:nvPr/>
        </p:nvSpPr>
        <p:spPr bwMode="auto">
          <a:xfrm>
            <a:off x="4873625" y="4510088"/>
            <a:ext cx="2201863" cy="365125"/>
          </a:xfrm>
          <a:prstGeom prst="rect">
            <a:avLst/>
          </a:prstGeom>
          <a:noFill/>
          <a:ln w="9525">
            <a:noFill/>
            <a:miter lim="800000"/>
            <a:headEnd/>
            <a:tailEnd/>
          </a:ln>
        </p:spPr>
        <p:txBody>
          <a:bodyPr wrap="none" lIns="0" tIns="0" rIns="0" bIns="0">
            <a:spAutoFit/>
          </a:bodyPr>
          <a:lstStyle/>
          <a:p>
            <a:pPr algn="l"/>
            <a:r>
              <a:rPr lang="en-US" b="1" dirty="0">
                <a:solidFill>
                  <a:srgbClr val="231F20"/>
                </a:solidFill>
                <a:latin typeface="Arial" charset="0"/>
              </a:rPr>
              <a:t>(Perineum, 1%)</a:t>
            </a:r>
            <a:endParaRPr lang="en-US" sz="1800" b="1" dirty="0">
              <a:latin typeface="Arial" charset="0"/>
            </a:endParaRPr>
          </a:p>
        </p:txBody>
      </p:sp>
      <p:sp>
        <p:nvSpPr>
          <p:cNvPr id="27" name="Rectangle 32"/>
          <p:cNvSpPr>
            <a:spLocks noChangeArrowheads="1"/>
          </p:cNvSpPr>
          <p:nvPr/>
        </p:nvSpPr>
        <p:spPr bwMode="auto">
          <a:xfrm>
            <a:off x="1489075" y="63976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4</a:t>
            </a:r>
            <a:endParaRPr lang="en-US" sz="1800" dirty="0">
              <a:latin typeface="Arial" charset="0"/>
            </a:endParaRPr>
          </a:p>
        </p:txBody>
      </p:sp>
      <p:sp>
        <p:nvSpPr>
          <p:cNvPr id="28" name="Rectangle 33"/>
          <p:cNvSpPr>
            <a:spLocks noChangeArrowheads="1"/>
          </p:cNvSpPr>
          <p:nvPr/>
        </p:nvSpPr>
        <p:spPr bwMode="auto">
          <a:xfrm>
            <a:off x="1692275" y="58261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1</a:t>
            </a:r>
            <a:endParaRPr lang="en-US" sz="1800" dirty="0">
              <a:latin typeface="Arial" charset="0"/>
            </a:endParaRPr>
          </a:p>
        </p:txBody>
      </p:sp>
      <p:sp>
        <p:nvSpPr>
          <p:cNvPr id="29" name="Rectangle 34"/>
          <p:cNvSpPr>
            <a:spLocks noChangeArrowheads="1"/>
          </p:cNvSpPr>
          <p:nvPr/>
        </p:nvSpPr>
        <p:spPr bwMode="auto">
          <a:xfrm>
            <a:off x="1895475" y="639763"/>
            <a:ext cx="84138"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Black" pitchFamily="34" charset="0"/>
            </a:endParaRPr>
          </a:p>
        </p:txBody>
      </p:sp>
      <p:sp>
        <p:nvSpPr>
          <p:cNvPr id="30" name="Rectangle 35"/>
          <p:cNvSpPr>
            <a:spLocks noChangeArrowheads="1"/>
          </p:cNvSpPr>
          <p:nvPr/>
        </p:nvSpPr>
        <p:spPr bwMode="auto">
          <a:xfrm>
            <a:off x="1946275" y="696913"/>
            <a:ext cx="2032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2</a:t>
            </a:r>
            <a:endParaRPr lang="en-US" sz="1800" dirty="0">
              <a:latin typeface="Arial" charset="0"/>
            </a:endParaRPr>
          </a:p>
        </p:txBody>
      </p:sp>
      <p:sp>
        <p:nvSpPr>
          <p:cNvPr id="31" name="Rectangle 36"/>
          <p:cNvSpPr>
            <a:spLocks noChangeArrowheads="1"/>
          </p:cNvSpPr>
          <p:nvPr/>
        </p:nvSpPr>
        <p:spPr bwMode="auto">
          <a:xfrm>
            <a:off x="2149475" y="639763"/>
            <a:ext cx="304800" cy="428625"/>
          </a:xfrm>
          <a:prstGeom prst="rect">
            <a:avLst/>
          </a:prstGeom>
          <a:noFill/>
          <a:ln w="9525">
            <a:noFill/>
            <a:miter lim="800000"/>
            <a:headEnd/>
            <a:tailEnd/>
          </a:ln>
        </p:spPr>
        <p:txBody>
          <a:bodyPr wrap="none" lIns="0" tIns="0" rIns="0" bIns="0">
            <a:spAutoFit/>
          </a:bodyPr>
          <a:lstStyle/>
          <a:p>
            <a:pPr algn="l"/>
            <a:r>
              <a:rPr lang="en-US" dirty="0">
                <a:solidFill>
                  <a:srgbClr val="231F20"/>
                </a:solidFill>
                <a:latin typeface="Arial Black" pitchFamily="34" charset="0"/>
              </a:rPr>
              <a:t>%</a:t>
            </a:r>
            <a:endParaRPr lang="en-US" sz="1800" dirty="0">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Lund and Browder method</a:t>
            </a:r>
            <a:endParaRPr lang="en-GB" dirty="0"/>
          </a:p>
        </p:txBody>
      </p:sp>
      <p:sp>
        <p:nvSpPr>
          <p:cNvPr id="3" name="Content Placeholder 2"/>
          <p:cNvSpPr>
            <a:spLocks noGrp="1"/>
          </p:cNvSpPr>
          <p:nvPr>
            <p:ph idx="1"/>
          </p:nvPr>
        </p:nvSpPr>
        <p:spPr/>
        <p:txBody>
          <a:bodyPr/>
          <a:lstStyle/>
          <a:p>
            <a:r>
              <a:rPr lang="en-GB" dirty="0" smtClean="0"/>
              <a:t>A more precise method of estimating the extent of burn </a:t>
            </a:r>
          </a:p>
          <a:p>
            <a:r>
              <a:rPr lang="en-GB" dirty="0" smtClean="0"/>
              <a:t>Takes into account that the percentage of the surface area represented by various anatomic parts (head and legs changes with growth)</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noChangeArrowheads="1"/>
          </p:cNvPicPr>
          <p:nvPr>
            <p:ph idx="1"/>
          </p:nvPr>
        </p:nvPicPr>
        <p:blipFill>
          <a:blip r:embed="rId2"/>
          <a:srcRect/>
          <a:stretch>
            <a:fillRect/>
          </a:stretch>
        </p:blipFill>
        <p:spPr>
          <a:xfrm>
            <a:off x="0" y="0"/>
            <a:ext cx="9144000" cy="6572272"/>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Palm method</a:t>
            </a:r>
            <a:endParaRPr lang="en-GB" dirty="0"/>
          </a:p>
        </p:txBody>
      </p:sp>
      <p:sp>
        <p:nvSpPr>
          <p:cNvPr id="3" name="Content Placeholder 2"/>
          <p:cNvSpPr>
            <a:spLocks noGrp="1"/>
          </p:cNvSpPr>
          <p:nvPr>
            <p:ph idx="1"/>
          </p:nvPr>
        </p:nvSpPr>
        <p:spPr/>
        <p:txBody>
          <a:bodyPr/>
          <a:lstStyle/>
          <a:p>
            <a:r>
              <a:rPr lang="en-GB" dirty="0" smtClean="0"/>
              <a:t>Used to estimate percentage of scattered burns using the size of the patients palm (about 1%of body surface) to assess the extent of burn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PATHOPHYSIOLOGICAL CHANGES</a:t>
            </a:r>
            <a:endParaRPr lang="en-GB" dirty="0"/>
          </a:p>
        </p:txBody>
      </p:sp>
      <p:sp>
        <p:nvSpPr>
          <p:cNvPr id="3" name="Content Placeholder 2"/>
          <p:cNvSpPr>
            <a:spLocks noGrp="1"/>
          </p:cNvSpPr>
          <p:nvPr>
            <p:ph idx="1"/>
          </p:nvPr>
        </p:nvSpPr>
        <p:spPr/>
        <p:txBody>
          <a:bodyPr/>
          <a:lstStyle/>
          <a:p>
            <a:r>
              <a:rPr lang="en-GB" dirty="0" smtClean="0"/>
              <a:t>Burns that do not exceed 25% TBSA produce primarily local response while those that exceed may produce both local and systemic response</a:t>
            </a:r>
          </a:p>
          <a:p>
            <a:endParaRPr lang="en-GB" dirty="0" smtClean="0"/>
          </a:p>
          <a:p>
            <a:pPr>
              <a:buNone/>
            </a:pPr>
            <a:endParaRPr lang="en-GB" dirty="0" smtClean="0"/>
          </a:p>
          <a:p>
            <a:r>
              <a:rPr lang="en-GB" dirty="0" smtClean="0"/>
              <a:t>DRAW A DIAGRAM ON MED SURG PAGE 1708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Integumentary system</a:t>
            </a:r>
            <a:endParaRPr lang="en-GB" dirty="0"/>
          </a:p>
        </p:txBody>
      </p:sp>
      <p:sp>
        <p:nvSpPr>
          <p:cNvPr id="3" name="Content Placeholder 2"/>
          <p:cNvSpPr>
            <a:spLocks noGrp="1"/>
          </p:cNvSpPr>
          <p:nvPr>
            <p:ph idx="1"/>
          </p:nvPr>
        </p:nvSpPr>
        <p:spPr/>
        <p:txBody>
          <a:bodyPr/>
          <a:lstStyle/>
          <a:p>
            <a:r>
              <a:rPr lang="en-GB" dirty="0" smtClean="0"/>
              <a:t>Loss of skin</a:t>
            </a:r>
          </a:p>
          <a:p>
            <a:r>
              <a:rPr lang="en-GB" dirty="0" smtClean="0"/>
              <a:t>Inflammation response</a:t>
            </a:r>
          </a:p>
          <a:p>
            <a:r>
              <a:rPr lang="en-GB" dirty="0" smtClean="0"/>
              <a:t>Thermoregulation problems</a:t>
            </a:r>
          </a:p>
          <a:p>
            <a:r>
              <a:rPr lang="en-GB" dirty="0" smtClean="0"/>
              <a:t>Impaired immune response</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and electrolyte shifts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greatest initial threat to the burn patient is hypovolemic shock which is caused by a massive shit of fluids out of blood vessels.</a:t>
            </a:r>
          </a:p>
          <a:p>
            <a:r>
              <a:rPr lang="en-GB" dirty="0" smtClean="0"/>
              <a:t>Shift is primarily caused by increased capillary permeability resulting from histamine release from injured cells, as well as direct injury</a:t>
            </a:r>
          </a:p>
          <a:p>
            <a:r>
              <a:rPr lang="en-GB" dirty="0" smtClean="0"/>
              <a:t>Histamine a potent vasodilator promotes increased blood supply to an injured area but also causes loss of capillary integrity.</a:t>
            </a:r>
          </a:p>
          <a:p>
            <a:r>
              <a:rPr lang="en-GB" dirty="0" smtClean="0"/>
              <a:t> As the capillary walls become more permeable, water, sodium and later plasma proteins esp. albumin move into the interstitial spaces and other surrounding tissue</a:t>
            </a:r>
          </a:p>
          <a:p>
            <a:pPr>
              <a:buNone/>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357158" y="1785926"/>
            <a:ext cx="8229600" cy="4525963"/>
          </a:xfrm>
        </p:spPr>
        <p:txBody>
          <a:bodyPr>
            <a:normAutofit fontScale="85000" lnSpcReduction="20000"/>
          </a:bodyPr>
          <a:lstStyle/>
          <a:p>
            <a:pPr>
              <a:buNone/>
            </a:pPr>
            <a:r>
              <a:rPr lang="en-GB" dirty="0" smtClean="0"/>
              <a:t>By the end of the study the learner will be able to:</a:t>
            </a:r>
          </a:p>
          <a:p>
            <a:r>
              <a:rPr lang="en-GB" dirty="0" smtClean="0"/>
              <a:t>Describe types and prevention of burn injuries</a:t>
            </a:r>
          </a:p>
          <a:p>
            <a:r>
              <a:rPr lang="en-GB" dirty="0" smtClean="0"/>
              <a:t>Describe burn injuries in terms of involved structures and clinical appearance of full and partial thickness burns</a:t>
            </a:r>
          </a:p>
          <a:p>
            <a:r>
              <a:rPr lang="en-GB" dirty="0" smtClean="0"/>
              <a:t>Identify the parameters used to determine the severity of burns</a:t>
            </a:r>
          </a:p>
          <a:p>
            <a:r>
              <a:rPr lang="en-GB" dirty="0" smtClean="0"/>
              <a:t>Describe the pathophysiological changes, clinical manifestations, medical and nursing management occurring each burn phase</a:t>
            </a:r>
          </a:p>
          <a:p>
            <a:r>
              <a:rPr lang="en-GB" dirty="0" smtClean="0"/>
              <a:t>Explain fluid and electrolyte shifts during the emergency and acute phase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ctied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colloidal osmotic pressure decreases with progressive loss of protein from the vascular space, this results into the interstitial spaces</a:t>
            </a:r>
          </a:p>
          <a:p>
            <a:r>
              <a:rPr lang="en-GB" dirty="0" smtClean="0"/>
              <a:t>The net result of the fluid shift is volume depletion within the vasculature oedema, low BP, increased pulse, hypovolemic shock.</a:t>
            </a:r>
          </a:p>
          <a:p>
            <a:r>
              <a:rPr lang="en-GB" dirty="0" smtClean="0"/>
              <a:t>Fluid loss can also be caused by increased insensible loss via evaporation from large, denuded body surfaces. Normal insensible loss of 30-50 ml/hr may increase to as much as 500-700ml/hr in a severely burned client</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ctied</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circulatory status is also impaired due to haemolysis of RBCs.</a:t>
            </a:r>
          </a:p>
          <a:p>
            <a:r>
              <a:rPr lang="en-GB" dirty="0" smtClean="0"/>
              <a:t>The RBCs are haemolysed from direct insult of the burn injury</a:t>
            </a:r>
          </a:p>
          <a:p>
            <a:r>
              <a:rPr lang="en-GB" dirty="0" smtClean="0"/>
              <a:t>Thrombosis in the capillaries of burned tissue causes an additional loss of RBCs </a:t>
            </a:r>
          </a:p>
          <a:p>
            <a:r>
              <a:rPr lang="en-GB" dirty="0" smtClean="0"/>
              <a:t>An elevated hematocrit is due to hemoconcentration</a:t>
            </a:r>
          </a:p>
          <a:p>
            <a:r>
              <a:rPr lang="en-GB" dirty="0" smtClean="0"/>
              <a:t>Na+ and K+ are involved in electrolyte shifts.</a:t>
            </a:r>
          </a:p>
          <a:p>
            <a:r>
              <a:rPr lang="en-GB" dirty="0" smtClean="0"/>
              <a:t>Na is rapidly shifted to the interstitial space and remains there until oedema formation ceases</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ctied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 K+ shift develops in the 1</a:t>
            </a:r>
            <a:r>
              <a:rPr lang="en-GB" baseline="30000" dirty="0" smtClean="0"/>
              <a:t>st</a:t>
            </a:r>
            <a:r>
              <a:rPr lang="en-GB" dirty="0" smtClean="0"/>
              <a:t> 24-48 hours because the injured cells and haemolysed RBCs release K+ into the extracellular spaces</a:t>
            </a:r>
          </a:p>
          <a:p>
            <a:r>
              <a:rPr lang="en-GB" dirty="0" smtClean="0"/>
              <a:t>To the end of the emergent phase, if fluid replacement is adequate capillary membrane permeability will be restored</a:t>
            </a:r>
          </a:p>
          <a:p>
            <a:r>
              <a:rPr lang="en-GB" dirty="0" smtClean="0"/>
              <a:t>Fluid loss and oedema formation cease.</a:t>
            </a:r>
          </a:p>
          <a:p>
            <a:r>
              <a:rPr lang="en-GB" dirty="0" smtClean="0"/>
              <a:t>Interstitial fluid will gradually return to the vascular space </a:t>
            </a:r>
          </a:p>
          <a:p>
            <a:r>
              <a:rPr lang="en-GB" dirty="0" smtClean="0"/>
              <a:t>Clinically massive dieresis will be seen with very low urine specific gravities</a:t>
            </a:r>
          </a:p>
          <a:p>
            <a:r>
              <a:rPr lang="en-GB" dirty="0" smtClean="0"/>
              <a:t>Serum K+ will be markedly elevated initially as fluid mobilization brings K+ from the interstitial to the vascular space . </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ctied</a:t>
            </a:r>
            <a:endParaRPr lang="en-GB" dirty="0"/>
          </a:p>
        </p:txBody>
      </p:sp>
      <p:sp>
        <p:nvSpPr>
          <p:cNvPr id="3" name="Content Placeholder 2"/>
          <p:cNvSpPr>
            <a:spLocks noGrp="1"/>
          </p:cNvSpPr>
          <p:nvPr>
            <p:ph idx="1"/>
          </p:nvPr>
        </p:nvSpPr>
        <p:spPr/>
        <p:txBody>
          <a:bodyPr/>
          <a:lstStyle/>
          <a:p>
            <a:r>
              <a:rPr lang="en-GB" dirty="0" smtClean="0"/>
              <a:t>Hypokalemia may result at this time or in a few days due to loss of K+ in diuresis and K+ movement back into the cells serum sodium will increase as sodium returns to the vascular space </a:t>
            </a:r>
          </a:p>
          <a:p>
            <a:r>
              <a:rPr lang="en-GB" dirty="0" smtClean="0"/>
              <a:t>Later normal serum Na values are found with loss of Na in urine</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Cardiovascular system</a:t>
            </a:r>
            <a:endParaRPr lang="en-GB" dirty="0"/>
          </a:p>
        </p:txBody>
      </p:sp>
      <p:sp>
        <p:nvSpPr>
          <p:cNvPr id="3" name="Content Placeholder 2"/>
          <p:cNvSpPr>
            <a:spLocks noGrp="1"/>
          </p:cNvSpPr>
          <p:nvPr>
            <p:ph idx="1"/>
          </p:nvPr>
        </p:nvSpPr>
        <p:spPr/>
        <p:txBody>
          <a:bodyPr/>
          <a:lstStyle/>
          <a:p>
            <a:r>
              <a:rPr lang="en-GB" dirty="0" smtClean="0"/>
              <a:t>Complications include hypovolemic shock, arrhythmias and cardiac arrest</a:t>
            </a:r>
          </a:p>
          <a:p>
            <a:r>
              <a:rPr lang="en-GB" dirty="0" smtClean="0"/>
              <a:t>Circulation to extremities can be severely impaired by circumferential burns and oedema formation (escharotomies done to restore circulation to compromised extremities</a:t>
            </a:r>
          </a:p>
          <a:p>
            <a:r>
              <a:rPr lang="en-GB" dirty="0" smtClean="0"/>
              <a:t>Increased blood viscosity due to fluid loss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Respiratory system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Vulnerable to two types of respiratory injury</a:t>
            </a:r>
          </a:p>
          <a:p>
            <a:pPr>
              <a:buNone/>
            </a:pPr>
            <a:r>
              <a:rPr lang="en-GB" dirty="0" smtClean="0"/>
              <a:t>          1. upper airway burns causing oedema formation</a:t>
            </a:r>
          </a:p>
          <a:p>
            <a:pPr>
              <a:buNone/>
            </a:pPr>
            <a:r>
              <a:rPr lang="en-GB" dirty="0" smtClean="0"/>
              <a:t>            2. inhalation injury causing adult respiratory distress syndrome.</a:t>
            </a:r>
          </a:p>
          <a:p>
            <a:r>
              <a:rPr lang="en-GB" dirty="0" smtClean="0"/>
              <a:t>Thermal burns to the head and neck can occlude the airway by oedema formation compressing the trachea.</a:t>
            </a:r>
          </a:p>
          <a:p>
            <a:r>
              <a:rPr lang="en-GB" dirty="0" smtClean="0"/>
              <a:t>Circumferential burns of the thorax prevent lung expansion</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Renal system</a:t>
            </a:r>
            <a:endParaRPr lang="en-GB" dirty="0"/>
          </a:p>
        </p:txBody>
      </p:sp>
      <p:sp>
        <p:nvSpPr>
          <p:cNvPr id="3" name="Content Placeholder 2"/>
          <p:cNvSpPr>
            <a:spLocks noGrp="1"/>
          </p:cNvSpPr>
          <p:nvPr>
            <p:ph idx="1"/>
          </p:nvPr>
        </p:nvSpPr>
        <p:spPr/>
        <p:txBody>
          <a:bodyPr>
            <a:normAutofit fontScale="92500"/>
          </a:bodyPr>
          <a:lstStyle/>
          <a:p>
            <a:r>
              <a:rPr lang="en-GB" dirty="0" smtClean="0"/>
              <a:t>Hypovolamic state, blood flow to the kidneys is decreased causing renal ischemia</a:t>
            </a:r>
          </a:p>
          <a:p>
            <a:r>
              <a:rPr lang="en-GB" dirty="0" smtClean="0"/>
              <a:t>If this continues ,acute renal failure may develop</a:t>
            </a:r>
          </a:p>
          <a:p>
            <a:r>
              <a:rPr lang="en-GB" dirty="0" smtClean="0"/>
              <a:t>With full thickness and electrical burns, myoglobin (from muscle cell breakdown) is released into the blood stream and occludes renal tubules</a:t>
            </a:r>
          </a:p>
          <a:p>
            <a:r>
              <a:rPr lang="en-GB" dirty="0" smtClean="0"/>
              <a:t>Adequate fluid replacement and diuretics can counteract myoglobin obstruction of the tubules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 hospital care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Remove victim from the scene of injury</a:t>
            </a:r>
          </a:p>
          <a:p>
            <a:r>
              <a:rPr lang="en-GB" dirty="0" smtClean="0"/>
              <a:t>Roll the victim to extinguish flames and use cold water</a:t>
            </a:r>
          </a:p>
          <a:p>
            <a:r>
              <a:rPr lang="en-GB" dirty="0" smtClean="0"/>
              <a:t>Do not remove charred clothing </a:t>
            </a:r>
          </a:p>
          <a:p>
            <a:r>
              <a:rPr lang="en-GB" dirty="0" smtClean="0"/>
              <a:t>Cover burnt areas with clean material</a:t>
            </a:r>
          </a:p>
          <a:p>
            <a:r>
              <a:rPr lang="en-GB" dirty="0" smtClean="0"/>
              <a:t>Cooling the injured area (if small) within 1min minimises the depth of injury</a:t>
            </a:r>
          </a:p>
          <a:p>
            <a:r>
              <a:rPr lang="en-GB" dirty="0" smtClean="0"/>
              <a:t>If the burn is large, primary consideration is focused on the ABC</a:t>
            </a:r>
          </a:p>
          <a:p>
            <a:r>
              <a:rPr lang="en-GB" dirty="0" smtClean="0"/>
              <a:t>If large, not advisable to immerse the burned body part in cool water due to heat and electrolyte loss</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Criteria for admission</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Extent of burns : &gt;10%(children) adult &gt;15% TBSA</a:t>
            </a:r>
          </a:p>
          <a:p>
            <a:r>
              <a:rPr lang="en-GB" dirty="0" smtClean="0"/>
              <a:t>Pay special attention to the following :</a:t>
            </a:r>
          </a:p>
          <a:p>
            <a:pPr lvl="1"/>
            <a:r>
              <a:rPr lang="en-GB" dirty="0" smtClean="0"/>
              <a:t>hands and feet</a:t>
            </a:r>
          </a:p>
          <a:p>
            <a:pPr lvl="1"/>
            <a:r>
              <a:rPr lang="en-GB" dirty="0" smtClean="0"/>
              <a:t> face and neck</a:t>
            </a:r>
          </a:p>
          <a:p>
            <a:pPr lvl="1"/>
            <a:r>
              <a:rPr lang="en-GB" dirty="0" smtClean="0"/>
              <a:t>perineum</a:t>
            </a:r>
          </a:p>
          <a:p>
            <a:pPr lvl="1"/>
            <a:r>
              <a:rPr lang="en-GB" dirty="0" smtClean="0"/>
              <a:t>  joints</a:t>
            </a:r>
          </a:p>
          <a:p>
            <a:r>
              <a:rPr lang="en-GB" dirty="0" smtClean="0"/>
              <a:t> other associated injuries</a:t>
            </a:r>
          </a:p>
          <a:p>
            <a:pPr lvl="1"/>
            <a:r>
              <a:rPr lang="en-GB" dirty="0" smtClean="0"/>
              <a:t> inhalational burns</a:t>
            </a:r>
          </a:p>
          <a:p>
            <a:pPr lvl="1"/>
            <a:r>
              <a:rPr lang="en-GB" dirty="0" smtClean="0"/>
              <a:t> chemical burns and electric burns</a:t>
            </a:r>
          </a:p>
          <a:p>
            <a:pPr lvl="1"/>
            <a:r>
              <a:rPr lang="en-GB" dirty="0" smtClean="0"/>
              <a:t> other known pre existing diseases e.g. diabetes</a:t>
            </a:r>
          </a:p>
          <a:p>
            <a:pPr lvl="1"/>
            <a:r>
              <a:rPr lang="en-GB" dirty="0" smtClean="0"/>
              <a:t> circumferential burns</a:t>
            </a:r>
          </a:p>
          <a:p>
            <a:pPr lvl="1"/>
            <a:r>
              <a:rPr lang="en-GB" dirty="0" smtClean="0"/>
              <a:t> extremities of age i.e. &lt;4yrs-&gt;50yrs</a:t>
            </a:r>
          </a:p>
          <a:p>
            <a:pPr lvl="1"/>
            <a:r>
              <a:rPr lang="en-GB" dirty="0" smtClean="0"/>
              <a:t>patients with high morbidities  e.g. HIV</a:t>
            </a:r>
          </a:p>
          <a:p>
            <a:pPr lvl="1"/>
            <a:r>
              <a:rPr lang="en-GB" dirty="0" smtClean="0"/>
              <a:t>Concomitant trauma e.g. fractures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Medical management</a:t>
            </a:r>
            <a:endParaRPr lang="en-GB" dirty="0"/>
          </a:p>
        </p:txBody>
      </p:sp>
      <p:sp>
        <p:nvSpPr>
          <p:cNvPr id="3" name="Content Placeholder 2"/>
          <p:cNvSpPr>
            <a:spLocks noGrp="1"/>
          </p:cNvSpPr>
          <p:nvPr>
            <p:ph idx="1"/>
          </p:nvPr>
        </p:nvSpPr>
        <p:spPr/>
        <p:txBody>
          <a:bodyPr/>
          <a:lstStyle/>
          <a:p>
            <a:pPr>
              <a:buNone/>
            </a:pPr>
            <a:r>
              <a:rPr lang="en-GB" dirty="0" smtClean="0"/>
              <a:t>Major goals</a:t>
            </a:r>
          </a:p>
          <a:p>
            <a:r>
              <a:rPr lang="en-GB" dirty="0" smtClean="0"/>
              <a:t>Prevention</a:t>
            </a:r>
          </a:p>
          <a:p>
            <a:r>
              <a:rPr lang="en-GB" dirty="0" smtClean="0"/>
              <a:t>Institution of life saving measures of severely burned</a:t>
            </a:r>
          </a:p>
          <a:p>
            <a:r>
              <a:rPr lang="en-GB" dirty="0" smtClean="0"/>
              <a:t>Prevention of disability and disfigurement and rehabilitation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ctied</a:t>
            </a:r>
            <a:endParaRPr lang="en-GB" dirty="0"/>
          </a:p>
        </p:txBody>
      </p:sp>
      <p:sp>
        <p:nvSpPr>
          <p:cNvPr id="3" name="Content Placeholder 2"/>
          <p:cNvSpPr>
            <a:spLocks noGrp="1"/>
          </p:cNvSpPr>
          <p:nvPr>
            <p:ph idx="1"/>
          </p:nvPr>
        </p:nvSpPr>
        <p:spPr/>
        <p:txBody>
          <a:bodyPr>
            <a:normAutofit fontScale="92500"/>
          </a:bodyPr>
          <a:lstStyle/>
          <a:p>
            <a:r>
              <a:rPr lang="en-GB" dirty="0" smtClean="0"/>
              <a:t>Differentiate between nutritional needs of the burn client during the three burn phases</a:t>
            </a:r>
          </a:p>
          <a:p>
            <a:r>
              <a:rPr lang="en-GB" dirty="0" smtClean="0"/>
              <a:t>Explain the physiologic and psychosocial aspects of burn rehabilitation</a:t>
            </a:r>
          </a:p>
          <a:p>
            <a:r>
              <a:rPr lang="en-GB" dirty="0" smtClean="0"/>
              <a:t>Describe medical and nursing management of the emotional needs of the burn client and family</a:t>
            </a:r>
          </a:p>
          <a:p>
            <a:r>
              <a:rPr lang="en-GB" dirty="0" smtClean="0"/>
              <a:t>Describe the special needs of nursing staff caring for burn client and possible ways to meet those needs</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GB" dirty="0" smtClean="0"/>
              <a:t>Phases of burn care </a:t>
            </a:r>
            <a:endParaRPr lang="en-GB" dirty="0"/>
          </a:p>
        </p:txBody>
      </p:sp>
      <p:graphicFrame>
        <p:nvGraphicFramePr>
          <p:cNvPr id="5" name="Content Placeholder 4"/>
          <p:cNvGraphicFramePr>
            <a:graphicFrameLocks noGrp="1"/>
          </p:cNvGraphicFramePr>
          <p:nvPr>
            <p:ph idx="1"/>
          </p:nvPr>
        </p:nvGraphicFramePr>
        <p:xfrm>
          <a:off x="357158" y="1000760"/>
          <a:ext cx="8229600" cy="5857240"/>
        </p:xfrm>
        <a:graphic>
          <a:graphicData uri="http://schemas.openxmlformats.org/drawingml/2006/table">
            <a:tbl>
              <a:tblPr firstRow="1" bandRow="1">
                <a:tableStyleId>{00A15C55-8517-42AA-B614-E9B94910E393}</a:tableStyleId>
              </a:tblPr>
              <a:tblGrid>
                <a:gridCol w="2743200"/>
                <a:gridCol w="2743200"/>
                <a:gridCol w="2743200"/>
              </a:tblGrid>
              <a:tr h="370840">
                <a:tc>
                  <a:txBody>
                    <a:bodyPr/>
                    <a:lstStyle/>
                    <a:p>
                      <a:r>
                        <a:rPr lang="en-GB" dirty="0" smtClean="0"/>
                        <a:t>PHASE</a:t>
                      </a:r>
                      <a:endParaRPr lang="en-GB" dirty="0"/>
                    </a:p>
                  </a:txBody>
                  <a:tcPr/>
                </a:tc>
                <a:tc>
                  <a:txBody>
                    <a:bodyPr/>
                    <a:lstStyle/>
                    <a:p>
                      <a:r>
                        <a:rPr lang="en-GB" dirty="0" smtClean="0"/>
                        <a:t>DURATION</a:t>
                      </a:r>
                      <a:endParaRPr lang="en-GB" dirty="0"/>
                    </a:p>
                  </a:txBody>
                  <a:tcPr/>
                </a:tc>
                <a:tc>
                  <a:txBody>
                    <a:bodyPr/>
                    <a:lstStyle/>
                    <a:p>
                      <a:r>
                        <a:rPr lang="en-GB" dirty="0" smtClean="0"/>
                        <a:t>PRIORITIES</a:t>
                      </a:r>
                      <a:endParaRPr lang="en-GB" dirty="0"/>
                    </a:p>
                  </a:txBody>
                  <a:tcPr/>
                </a:tc>
              </a:tr>
              <a:tr h="370840">
                <a:tc>
                  <a:txBody>
                    <a:bodyPr/>
                    <a:lstStyle/>
                    <a:p>
                      <a:r>
                        <a:rPr lang="en-GB" dirty="0" smtClean="0"/>
                        <a:t>Emergent or resustative</a:t>
                      </a:r>
                      <a:endParaRPr lang="en-GB" dirty="0"/>
                    </a:p>
                  </a:txBody>
                  <a:tcPr/>
                </a:tc>
                <a:tc>
                  <a:txBody>
                    <a:bodyPr/>
                    <a:lstStyle/>
                    <a:p>
                      <a:r>
                        <a:rPr lang="en-GB" dirty="0" smtClean="0"/>
                        <a:t>From onset of injury to completion of fluid resuscitation</a:t>
                      </a:r>
                      <a:endParaRPr lang="en-GB" dirty="0"/>
                    </a:p>
                  </a:txBody>
                  <a:tcPr/>
                </a:tc>
                <a:tc>
                  <a:txBody>
                    <a:bodyPr/>
                    <a:lstStyle/>
                    <a:p>
                      <a:r>
                        <a:rPr lang="en-GB" dirty="0" smtClean="0"/>
                        <a:t>First aid, prevention of shock, prevention of respiratory</a:t>
                      </a:r>
                      <a:r>
                        <a:rPr lang="en-GB" baseline="0" dirty="0" smtClean="0"/>
                        <a:t> distress, detection and treatment of concomitant injuries, wound assessment and initial care</a:t>
                      </a:r>
                      <a:endParaRPr lang="en-GB" dirty="0"/>
                    </a:p>
                  </a:txBody>
                  <a:tcPr/>
                </a:tc>
              </a:tr>
              <a:tr h="370840">
                <a:tc>
                  <a:txBody>
                    <a:bodyPr/>
                    <a:lstStyle/>
                    <a:p>
                      <a:r>
                        <a:rPr lang="en-GB" dirty="0" smtClean="0"/>
                        <a:t>Acute</a:t>
                      </a:r>
                      <a:endParaRPr lang="en-GB" dirty="0"/>
                    </a:p>
                  </a:txBody>
                  <a:tcPr/>
                </a:tc>
                <a:tc>
                  <a:txBody>
                    <a:bodyPr/>
                    <a:lstStyle/>
                    <a:p>
                      <a:r>
                        <a:rPr lang="en-GB" dirty="0" smtClean="0"/>
                        <a:t>From beginning of diuresis to near completion of wound closure</a:t>
                      </a:r>
                      <a:endParaRPr lang="en-GB" dirty="0"/>
                    </a:p>
                  </a:txBody>
                  <a:tcPr/>
                </a:tc>
                <a:tc>
                  <a:txBody>
                    <a:bodyPr/>
                    <a:lstStyle/>
                    <a:p>
                      <a:r>
                        <a:rPr lang="en-GB" dirty="0" smtClean="0"/>
                        <a:t>Wound care and closure </a:t>
                      </a:r>
                    </a:p>
                    <a:p>
                      <a:r>
                        <a:rPr lang="en-GB" dirty="0" smtClean="0"/>
                        <a:t>Prevention or treatment of complications including  infection,</a:t>
                      </a:r>
                      <a:r>
                        <a:rPr lang="en-GB" baseline="0" dirty="0" smtClean="0"/>
                        <a:t> nutritional support</a:t>
                      </a:r>
                      <a:endParaRPr lang="en-GB" dirty="0"/>
                    </a:p>
                  </a:txBody>
                  <a:tcPr/>
                </a:tc>
              </a:tr>
              <a:tr h="370840">
                <a:tc>
                  <a:txBody>
                    <a:bodyPr/>
                    <a:lstStyle/>
                    <a:p>
                      <a:r>
                        <a:rPr lang="en-GB" dirty="0" smtClean="0"/>
                        <a:t>Rehabilitation</a:t>
                      </a:r>
                      <a:endParaRPr lang="en-GB" dirty="0"/>
                    </a:p>
                  </a:txBody>
                  <a:tcPr/>
                </a:tc>
                <a:tc>
                  <a:txBody>
                    <a:bodyPr/>
                    <a:lstStyle/>
                    <a:p>
                      <a:r>
                        <a:rPr lang="en-GB" dirty="0" smtClean="0"/>
                        <a:t>From major wound closure to return to individuals optimal level</a:t>
                      </a:r>
                      <a:r>
                        <a:rPr lang="en-GB" baseline="0" dirty="0" smtClean="0"/>
                        <a:t> of physical and psychosocial adjustment</a:t>
                      </a:r>
                      <a:endParaRPr lang="en-GB" dirty="0"/>
                    </a:p>
                  </a:txBody>
                  <a:tcPr/>
                </a:tc>
                <a:tc>
                  <a:txBody>
                    <a:bodyPr/>
                    <a:lstStyle/>
                    <a:p>
                      <a:r>
                        <a:rPr lang="en-GB" dirty="0" smtClean="0"/>
                        <a:t>Prevention of scars and contractures, physical occupational and</a:t>
                      </a:r>
                      <a:r>
                        <a:rPr lang="en-GB" baseline="0" dirty="0" smtClean="0"/>
                        <a:t> vocational rehabitation, functional and cosmetic reconstruction, psychosocial counselling</a:t>
                      </a:r>
                      <a:endParaRPr lang="en-GB"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EMERGENT AND RECUSCITATIVE PHASE</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Assessment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Review the initial assessment data obtained by pre hospital providers. If needed further assess the time of injury , mechanism of burn, whether the burn occurred in a closed space, the possibility of inhalation of noxious chemicals and any related trauma</a:t>
            </a:r>
          </a:p>
          <a:p>
            <a:r>
              <a:rPr lang="en-GB" dirty="0" smtClean="0"/>
              <a:t>Focus on the major priorities of trauma patient. ABC (also cervical spine immobilization and cardiac monitoring ) disability, exposure and fluid resuscitation. The burn wound is a secondary consideration although aseptic management of burn wounds is continued</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 ctied</a:t>
            </a:r>
            <a:endParaRPr lang="en-GB" dirty="0"/>
          </a:p>
        </p:txBody>
      </p:sp>
      <p:sp>
        <p:nvSpPr>
          <p:cNvPr id="3" name="Content Placeholder 2"/>
          <p:cNvSpPr>
            <a:spLocks noGrp="1"/>
          </p:cNvSpPr>
          <p:nvPr>
            <p:ph idx="1"/>
          </p:nvPr>
        </p:nvSpPr>
        <p:spPr/>
        <p:txBody>
          <a:bodyPr>
            <a:normAutofit fontScale="92500"/>
          </a:bodyPr>
          <a:lstStyle/>
          <a:p>
            <a:r>
              <a:rPr lang="en-GB" dirty="0" smtClean="0"/>
              <a:t>Assess respiratory status as first priority(airway patency and breathing adequacy)</a:t>
            </a:r>
          </a:p>
          <a:p>
            <a:r>
              <a:rPr lang="en-GB" dirty="0" smtClean="0"/>
              <a:t>Note any increased hoarseness, stridor, abnormal respiratory rate and depth or mental changes from hypoxia</a:t>
            </a:r>
          </a:p>
          <a:p>
            <a:r>
              <a:rPr lang="en-GB" dirty="0" smtClean="0"/>
              <a:t>Evaluate circulation (apical, carotid any femoral pulses) start cardiac monitoring if indicated e.g. electrical injury, history of cardiac or respiratory problems or dysrthmia</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 ctied</a:t>
            </a:r>
            <a:endParaRPr lang="en-GB" dirty="0"/>
          </a:p>
        </p:txBody>
      </p:sp>
      <p:sp>
        <p:nvSpPr>
          <p:cNvPr id="3" name="Content Placeholder 2"/>
          <p:cNvSpPr>
            <a:spLocks noGrp="1"/>
          </p:cNvSpPr>
          <p:nvPr>
            <p:ph idx="1"/>
          </p:nvPr>
        </p:nvSpPr>
        <p:spPr/>
        <p:txBody>
          <a:bodyPr>
            <a:normAutofit fontScale="92500"/>
          </a:bodyPr>
          <a:lstStyle/>
          <a:p>
            <a:r>
              <a:rPr lang="en-GB" dirty="0" smtClean="0"/>
              <a:t>Check vital signs frequently</a:t>
            </a:r>
          </a:p>
          <a:p>
            <a:r>
              <a:rPr lang="en-GB" dirty="0" smtClean="0"/>
              <a:t>Check peripheral pulses on burned extremities hourly</a:t>
            </a:r>
          </a:p>
          <a:p>
            <a:r>
              <a:rPr lang="en-GB" dirty="0" smtClean="0"/>
              <a:t>Monitor fluid intake (iv fluids) and output (urinary catheter) and measure hourly. Assess urine specific gravity, PH, protein and haemoglobin</a:t>
            </a:r>
          </a:p>
          <a:p>
            <a:r>
              <a:rPr lang="en-GB" dirty="0" smtClean="0"/>
              <a:t>Note amount of urine obtained when catheter is inserted (indicates pre-burn renal function and fluid status)</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 ctied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Arrange for patients with facial burns to be assessed for corneal injury</a:t>
            </a:r>
          </a:p>
          <a:p>
            <a:r>
              <a:rPr lang="en-GB" dirty="0" smtClean="0"/>
              <a:t>Assess body temperature, body weight, history of pre burn weight, allergies, tetanus immunization, past medical surgical problems, current illnesses and use of medication</a:t>
            </a:r>
          </a:p>
          <a:p>
            <a:r>
              <a:rPr lang="en-GB" dirty="0" smtClean="0"/>
              <a:t>Assess depth of wound, and identify areas of full and partial thickness injury</a:t>
            </a:r>
          </a:p>
          <a:p>
            <a:r>
              <a:rPr lang="en-GB" dirty="0" smtClean="0"/>
              <a:t>Assess neurological status i.e. consciousness, psychological status, pain and anxiety levels and behaviour.</a:t>
            </a:r>
          </a:p>
          <a:p>
            <a:r>
              <a:rPr lang="en-GB" dirty="0" smtClean="0"/>
              <a:t>Assess patients and families understanding of injury and treatment. Assess patients support system and coping skills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DIAGNOSIS</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diagnosis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Impaired gas exchange related to CO poisoning, smoke inhalation , and upper airway obstruction</a:t>
            </a:r>
          </a:p>
          <a:p>
            <a:r>
              <a:rPr lang="en-GB" dirty="0" smtClean="0"/>
              <a:t>Ineffective airway clearance related oedema and effects of smoke inhalation</a:t>
            </a:r>
          </a:p>
          <a:p>
            <a:r>
              <a:rPr lang="en-GB" dirty="0" smtClean="0"/>
              <a:t>Fluid volume deficit related to increased capillary permeability and evaporative fluid loss from burn wound</a:t>
            </a:r>
          </a:p>
          <a:p>
            <a:r>
              <a:rPr lang="en-GB" dirty="0" smtClean="0"/>
              <a:t>Hypothermia related to loss of skin micro circulation and open wounds </a:t>
            </a:r>
          </a:p>
          <a:p>
            <a:r>
              <a:rPr lang="en-GB" dirty="0" smtClean="0"/>
              <a:t>Pain related to tissue and nerve injury and emotional impact of injury</a:t>
            </a:r>
          </a:p>
          <a:p>
            <a:r>
              <a:rPr lang="en-GB" dirty="0" smtClean="0"/>
              <a:t>Anxiety related to fear and emotional impact of injury</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Collaborative problems/potential complications</a:t>
            </a:r>
            <a:endParaRPr lang="en-GB" dirty="0"/>
          </a:p>
        </p:txBody>
      </p:sp>
      <p:sp>
        <p:nvSpPr>
          <p:cNvPr id="3" name="Content Placeholder 2"/>
          <p:cNvSpPr>
            <a:spLocks noGrp="1"/>
          </p:cNvSpPr>
          <p:nvPr>
            <p:ph idx="1"/>
          </p:nvPr>
        </p:nvSpPr>
        <p:spPr/>
        <p:txBody>
          <a:bodyPr/>
          <a:lstStyle/>
          <a:p>
            <a:r>
              <a:rPr lang="en-GB" dirty="0" smtClean="0"/>
              <a:t>Acute respiratory failure</a:t>
            </a:r>
          </a:p>
          <a:p>
            <a:r>
              <a:rPr lang="en-GB" dirty="0" smtClean="0"/>
              <a:t>Distributive shock</a:t>
            </a:r>
          </a:p>
          <a:p>
            <a:r>
              <a:rPr lang="en-GB" dirty="0" smtClean="0"/>
              <a:t>Acute renal failure</a:t>
            </a:r>
          </a:p>
          <a:p>
            <a:r>
              <a:rPr lang="en-GB" dirty="0" smtClean="0"/>
              <a:t>Paralytic ileus</a:t>
            </a:r>
          </a:p>
          <a:p>
            <a:r>
              <a:rPr lang="en-GB" dirty="0" smtClean="0"/>
              <a:t>Curling’s ulcer</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and goals</a:t>
            </a:r>
            <a:endParaRPr lang="en-GB" dirty="0"/>
          </a:p>
        </p:txBody>
      </p:sp>
      <p:sp>
        <p:nvSpPr>
          <p:cNvPr id="3" name="Content Placeholder 2"/>
          <p:cNvSpPr>
            <a:spLocks noGrp="1"/>
          </p:cNvSpPr>
          <p:nvPr>
            <p:ph idx="1"/>
          </p:nvPr>
        </p:nvSpPr>
        <p:spPr/>
        <p:txBody>
          <a:bodyPr/>
          <a:lstStyle/>
          <a:p>
            <a:pPr>
              <a:buNone/>
            </a:pPr>
            <a:r>
              <a:rPr lang="en-GB" dirty="0" smtClean="0"/>
              <a:t>Major goals for the emergent and rescustative phase include</a:t>
            </a:r>
          </a:p>
          <a:p>
            <a:r>
              <a:rPr lang="en-GB" dirty="0" smtClean="0"/>
              <a:t>Patent airway and tissue oxygenation</a:t>
            </a:r>
          </a:p>
          <a:p>
            <a:r>
              <a:rPr lang="en-GB" dirty="0" smtClean="0"/>
              <a:t>Optimal fluid and electrolyte balance and perfusion of vital organs</a:t>
            </a:r>
          </a:p>
          <a:p>
            <a:r>
              <a:rPr lang="en-GB" dirty="0" smtClean="0"/>
              <a:t>Adequate body temperature</a:t>
            </a:r>
          </a:p>
          <a:p>
            <a:r>
              <a:rPr lang="en-GB" dirty="0" smtClean="0"/>
              <a:t>Minimal pain and anxiety</a:t>
            </a:r>
          </a:p>
          <a:p>
            <a:r>
              <a:rPr lang="en-GB" dirty="0" smtClean="0"/>
              <a:t>Absence of complications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DEFINATION OF BURN INJURY</a:t>
            </a:r>
            <a:endParaRPr lang="en-GB" dirty="0"/>
          </a:p>
        </p:txBody>
      </p:sp>
      <p:sp>
        <p:nvSpPr>
          <p:cNvPr id="3" name="Content Placeholder 2"/>
          <p:cNvSpPr>
            <a:spLocks noGrp="1"/>
          </p:cNvSpPr>
          <p:nvPr>
            <p:ph idx="1"/>
          </p:nvPr>
        </p:nvSpPr>
        <p:spPr/>
        <p:txBody>
          <a:bodyPr>
            <a:normAutofit/>
          </a:bodyPr>
          <a:lstStyle/>
          <a:p>
            <a:pPr>
              <a:buNone/>
            </a:pPr>
            <a:r>
              <a:rPr lang="en-GB" dirty="0" smtClean="0"/>
              <a:t>Refers to the injury to skin caused by: </a:t>
            </a:r>
          </a:p>
          <a:p>
            <a:r>
              <a:rPr lang="en-GB" dirty="0" smtClean="0"/>
              <a:t>physical agent like the sun, excess heat or cold, friction, nuclear radiations, </a:t>
            </a:r>
          </a:p>
          <a:p>
            <a:r>
              <a:rPr lang="en-GB" dirty="0" smtClean="0"/>
              <a:t>chemical agents like acids or caustic alkalis </a:t>
            </a:r>
          </a:p>
          <a:p>
            <a:r>
              <a:rPr lang="en-GB" dirty="0" smtClean="0"/>
              <a:t>Electrical current</a:t>
            </a:r>
          </a:p>
          <a:p>
            <a:pPr>
              <a:buNone/>
            </a:pPr>
            <a:r>
              <a:rPr lang="en-GB" dirty="0" smtClean="0"/>
              <a:t>Burns are described as:</a:t>
            </a:r>
          </a:p>
          <a:p>
            <a:pPr>
              <a:buNone/>
            </a:pPr>
            <a:r>
              <a:rPr lang="en-GB" dirty="0"/>
              <a:t> </a:t>
            </a:r>
            <a:r>
              <a:rPr lang="en-GB" dirty="0" smtClean="0"/>
              <a:t>   </a:t>
            </a:r>
            <a:r>
              <a:rPr lang="en-GB" sz="2000" dirty="0">
                <a:latin typeface="Calibri" panose="020F0502020204030204" pitchFamily="34" charset="0"/>
                <a:cs typeface="AngsanaUPC" panose="02020603050405020304" pitchFamily="18" charset="-34"/>
              </a:rPr>
              <a:t>B</a:t>
            </a:r>
            <a:r>
              <a:rPr lang="en-GB" sz="2000" dirty="0" smtClean="0">
                <a:latin typeface="Calibri" panose="020F0502020204030204" pitchFamily="34" charset="0"/>
                <a:cs typeface="AngsanaUPC" panose="02020603050405020304" pitchFamily="18" charset="-34"/>
              </a:rPr>
              <a:t>eing partial thickness involving the epidermis </a:t>
            </a:r>
          </a:p>
          <a:p>
            <a:pPr>
              <a:buNone/>
            </a:pPr>
            <a:r>
              <a:rPr lang="en-GB" sz="2000" dirty="0">
                <a:latin typeface="Calibri" panose="020F0502020204030204" pitchFamily="34" charset="0"/>
                <a:cs typeface="AngsanaUPC" panose="02020603050405020304" pitchFamily="18" charset="-34"/>
              </a:rPr>
              <a:t> </a:t>
            </a:r>
            <a:r>
              <a:rPr lang="en-GB" sz="2000" dirty="0" smtClean="0">
                <a:latin typeface="Calibri" panose="020F0502020204030204" pitchFamily="34" charset="0"/>
                <a:cs typeface="AngsanaUPC" panose="02020603050405020304" pitchFamily="18" charset="-34"/>
              </a:rPr>
              <a:t>     Full thickness involving the dermis and the underlying structures</a:t>
            </a:r>
            <a:endParaRPr lang="en-GB" sz="2000" dirty="0">
              <a:latin typeface="Calibri" panose="020F0502020204030204" pitchFamily="34" charset="0"/>
              <a:cs typeface="AngsanaUPC" panose="02020603050405020304" pitchFamily="18" charset="-34"/>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NURSING INTERVENTIONS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Promoting gas exchange and airway clearance</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Provide humidified oxygen and monitor arterial blood gases, pulse oximetry and carboxy-haemoglobin levels</a:t>
            </a:r>
          </a:p>
          <a:p>
            <a:r>
              <a:rPr lang="en-GB" dirty="0" smtClean="0"/>
              <a:t>Assess breath sounds, respiratory rate, rhythm, depth and symmetry; monitor for hypoxia</a:t>
            </a:r>
          </a:p>
          <a:p>
            <a:r>
              <a:rPr lang="en-GB" dirty="0" smtClean="0"/>
              <a:t>Observe for signs of inhalation injury, blistering of lips or buccal mucosa, burns of the face neck or chest, increase hoarseness or sooty in the sputum or respiration secretions</a:t>
            </a:r>
          </a:p>
          <a:p>
            <a:r>
              <a:rPr lang="en-GB" dirty="0" smtClean="0"/>
              <a:t>Report laboured respiratory, decrease depth of respiration or signs of hypoxia to physician immediately prepare to assist with intubation and escharotomies</a:t>
            </a:r>
          </a:p>
          <a:p>
            <a:r>
              <a:rPr lang="en-GB" dirty="0" smtClean="0"/>
              <a:t>Monitor mechanically ventilated patient closely</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ctied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Institute aggressive pulmonary care measures, turning, coughing, deep breathing, periodic forceful inspiration using spirometry and tracheal suctioning</a:t>
            </a:r>
          </a:p>
          <a:p>
            <a:r>
              <a:rPr lang="en-GB" dirty="0" smtClean="0"/>
              <a:t>Maintain proper positioning to promote removal of secretions and patent airway and promote optimal chest expansion, use airway as needed</a:t>
            </a:r>
          </a:p>
          <a:p>
            <a:r>
              <a:rPr lang="en-GB" dirty="0" smtClean="0"/>
              <a:t>Maintain asepsis to prevent contamination of respiratory tract and infection which increases metabolic requirements</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Restoring fluid and electrolyte balance</a:t>
            </a:r>
            <a:endParaRPr lang="en-GB" dirty="0"/>
          </a:p>
        </p:txBody>
      </p:sp>
      <p:sp>
        <p:nvSpPr>
          <p:cNvPr id="3" name="Content Placeholder 2"/>
          <p:cNvSpPr>
            <a:spLocks noGrp="1"/>
          </p:cNvSpPr>
          <p:nvPr>
            <p:ph idx="1"/>
          </p:nvPr>
        </p:nvSpPr>
        <p:spPr/>
        <p:txBody>
          <a:bodyPr>
            <a:normAutofit lnSpcReduction="10000"/>
          </a:bodyPr>
          <a:lstStyle/>
          <a:p>
            <a:r>
              <a:rPr lang="en-GB" dirty="0" smtClean="0"/>
              <a:t>Insert large- bore iv line and an indwelling urinary catheter</a:t>
            </a:r>
          </a:p>
          <a:p>
            <a:r>
              <a:rPr lang="en-GB" dirty="0" smtClean="0"/>
              <a:t>Monitor vital signs and urinary output (hourly), central venous pressure, pulmonary artery pressure and cardiac output. Note and report signs of hypovolemia or fluid overload</a:t>
            </a:r>
          </a:p>
          <a:p>
            <a:r>
              <a:rPr lang="en-GB" dirty="0" smtClean="0"/>
              <a:t>Provide iv fluids as prescribed and titrate with urinary output. Document intake and output and daily weight</a:t>
            </a:r>
          </a:p>
          <a:p>
            <a:endParaRPr lang="en-GB"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replacement therapy</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Has guidelines and formulas for fluid replacement in burn patient</a:t>
            </a:r>
          </a:p>
          <a:p>
            <a:pPr marL="514350" indent="-514350">
              <a:buFont typeface="+mj-lt"/>
              <a:buAutoNum type="arabicPeriod"/>
            </a:pPr>
            <a:r>
              <a:rPr lang="en-GB" dirty="0" smtClean="0"/>
              <a:t>Parkland/ Baxter formula- 4×kg body weight× % TBSA burned.</a:t>
            </a:r>
          </a:p>
          <a:p>
            <a:pPr marL="514350" indent="-514350">
              <a:buNone/>
            </a:pPr>
            <a:r>
              <a:rPr lang="en-GB" dirty="0" smtClean="0"/>
              <a:t>     day1: half to be given in first 8hrs</a:t>
            </a:r>
          </a:p>
          <a:p>
            <a:pPr marL="514350" indent="-514350">
              <a:buNone/>
            </a:pPr>
            <a:r>
              <a:rPr lang="en-GB" dirty="0" smtClean="0"/>
              <a:t>                half to be given over next 16 hours</a:t>
            </a:r>
          </a:p>
          <a:p>
            <a:pPr marL="514350" indent="-514350">
              <a:buNone/>
            </a:pPr>
            <a:r>
              <a:rPr lang="en-GB" dirty="0" smtClean="0"/>
              <a:t>     day 2: varies. Colloids is added (colloids- blood dextran, plasma (in burns &gt;30% app 250ml of plasma required for each 20%</a:t>
            </a:r>
          </a:p>
          <a:p>
            <a:pPr marL="514350" indent="-514350">
              <a:buNone/>
            </a:pPr>
            <a:r>
              <a:rPr lang="en-GB" dirty="0" smtClean="0"/>
              <a:t>2. Consensus formula- 2-4ml× kg body weight× %TBSA burned half to  be given in the in the first 8hrs, remaining half given over 16hours</a:t>
            </a:r>
          </a:p>
          <a:p>
            <a:pPr marL="514350" indent="-514350">
              <a:buNone/>
            </a:pPr>
            <a:r>
              <a:rPr lang="en-GB" dirty="0" smtClean="0"/>
              <a:t>The first 24 hours means since time of burn not since admission</a:t>
            </a:r>
          </a:p>
          <a:p>
            <a:pPr marL="514350" indent="-514350"/>
            <a:r>
              <a:rPr lang="en-GB" dirty="0" smtClean="0"/>
              <a:t>Elevate head of bed and burned extremities</a:t>
            </a:r>
          </a:p>
          <a:p>
            <a:pPr marL="514350" indent="-514350"/>
            <a:r>
              <a:rPr lang="en-GB" dirty="0" smtClean="0"/>
              <a:t>Monitor serum electrolyte levels</a:t>
            </a:r>
          </a:p>
          <a:p>
            <a:pPr marL="514350" indent="-514350"/>
            <a:r>
              <a:rPr lang="en-GB" dirty="0" smtClean="0"/>
              <a:t>Recognise developing electrolyte imbalances</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Maintaining normal body temperature</a:t>
            </a:r>
            <a:endParaRPr lang="en-GB" dirty="0"/>
          </a:p>
        </p:txBody>
      </p:sp>
      <p:sp>
        <p:nvSpPr>
          <p:cNvPr id="3" name="Content Placeholder 2"/>
          <p:cNvSpPr>
            <a:spLocks noGrp="1"/>
          </p:cNvSpPr>
          <p:nvPr>
            <p:ph idx="1"/>
          </p:nvPr>
        </p:nvSpPr>
        <p:spPr/>
        <p:txBody>
          <a:bodyPr/>
          <a:lstStyle/>
          <a:p>
            <a:pPr>
              <a:buNone/>
            </a:pPr>
            <a:r>
              <a:rPr lang="en-GB" dirty="0" smtClean="0"/>
              <a:t>1. Provide a warm environment through use</a:t>
            </a:r>
          </a:p>
          <a:p>
            <a:pPr>
              <a:buNone/>
            </a:pPr>
            <a:r>
              <a:rPr lang="en-GB" dirty="0" smtClean="0"/>
              <a:t>     of heat shield, space blanket, heat lights,</a:t>
            </a:r>
          </a:p>
          <a:p>
            <a:pPr>
              <a:buNone/>
            </a:pPr>
            <a:r>
              <a:rPr lang="en-GB" dirty="0" smtClean="0"/>
              <a:t>      or blankets.</a:t>
            </a:r>
          </a:p>
          <a:p>
            <a:pPr>
              <a:buNone/>
            </a:pPr>
            <a:r>
              <a:rPr lang="en-GB" dirty="0" smtClean="0"/>
              <a:t>2. Work quickly when wounds must be</a:t>
            </a:r>
          </a:p>
          <a:p>
            <a:pPr>
              <a:buNone/>
            </a:pPr>
            <a:r>
              <a:rPr lang="en-GB" dirty="0" smtClean="0"/>
              <a:t>      exposed.</a:t>
            </a:r>
          </a:p>
          <a:p>
            <a:pPr>
              <a:buNone/>
            </a:pPr>
            <a:r>
              <a:rPr lang="en-GB" dirty="0" smtClean="0"/>
              <a:t>3. Assess core body temperature frequently.</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Minimize pain and anxiety</a:t>
            </a:r>
            <a:endParaRPr lang="en-GB"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GB" dirty="0" smtClean="0"/>
              <a:t>Use pain intensity scale to assess pain</a:t>
            </a:r>
          </a:p>
          <a:p>
            <a:pPr marL="514350" indent="-514350">
              <a:buNone/>
            </a:pPr>
            <a:r>
              <a:rPr lang="en-GB" dirty="0" smtClean="0"/>
              <a:t>     level (i.e., 1 to 10). Differentiate from</a:t>
            </a:r>
          </a:p>
          <a:p>
            <a:pPr marL="514350" indent="-514350">
              <a:buNone/>
            </a:pPr>
            <a:r>
              <a:rPr lang="en-GB" dirty="0" smtClean="0"/>
              <a:t>       hypoxia.</a:t>
            </a:r>
          </a:p>
          <a:p>
            <a:pPr marL="514350" indent="-514350">
              <a:buNone/>
            </a:pPr>
            <a:r>
              <a:rPr lang="en-GB" dirty="0" smtClean="0"/>
              <a:t>2. Administer analgesics and assess response</a:t>
            </a:r>
          </a:p>
          <a:p>
            <a:pPr marL="514350" indent="-514350">
              <a:buNone/>
            </a:pPr>
            <a:r>
              <a:rPr lang="en-GB" dirty="0" smtClean="0"/>
              <a:t>3. Provide emotional support and reassurance</a:t>
            </a:r>
          </a:p>
          <a:p>
            <a:pPr marL="514350" indent="-514350">
              <a:buNone/>
            </a:pPr>
            <a:r>
              <a:rPr lang="en-GB" dirty="0" smtClean="0"/>
              <a:t>4. Assess patient and family understanding of burn injury coping strategies, family dynamics and anxiety levels</a:t>
            </a:r>
          </a:p>
          <a:p>
            <a:pPr marL="514350" indent="-514350">
              <a:buNone/>
            </a:pPr>
            <a:r>
              <a:rPr lang="en-GB" dirty="0" smtClean="0"/>
              <a:t>5. Provide pain relief and anxiolytics if the patient remains highly anxious and agitated after psychological interventions</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Monitor and managing potential complications</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b="1" dirty="0" smtClean="0"/>
              <a:t>Acute Respiratory Failure</a:t>
            </a:r>
          </a:p>
          <a:p>
            <a:pPr>
              <a:buNone/>
            </a:pPr>
            <a:r>
              <a:rPr lang="en-GB" dirty="0" smtClean="0"/>
              <a:t>1. Assess for increasing dyspnoea, stridor, changes in respiratory patterns.</a:t>
            </a:r>
          </a:p>
          <a:p>
            <a:pPr>
              <a:buNone/>
            </a:pPr>
            <a:r>
              <a:rPr lang="en-GB" dirty="0" smtClean="0"/>
              <a:t>2. Monitor pulse oximetry, arterial blood gas values for decreasing PO2 and oxygen saturation, and increasing PCO2.</a:t>
            </a:r>
          </a:p>
          <a:p>
            <a:pPr>
              <a:buNone/>
            </a:pPr>
            <a:r>
              <a:rPr lang="en-GB" dirty="0" smtClean="0"/>
              <a:t>3. Monitor chest x-ray results.</a:t>
            </a:r>
          </a:p>
          <a:p>
            <a:pPr>
              <a:buNone/>
            </a:pPr>
            <a:r>
              <a:rPr lang="en-GB" dirty="0" smtClean="0"/>
              <a:t>4. Assess for restlessness, confusion, difficulty attending to questions, or decreasing level of consciousness.</a:t>
            </a:r>
          </a:p>
          <a:p>
            <a:pPr>
              <a:buNone/>
            </a:pPr>
            <a:r>
              <a:rPr lang="en-GB" dirty="0" smtClean="0"/>
              <a:t>5. Report deteriorating respiratory status immediately to physician.</a:t>
            </a:r>
          </a:p>
          <a:p>
            <a:pPr>
              <a:buNone/>
            </a:pPr>
            <a:r>
              <a:rPr lang="en-GB" dirty="0" smtClean="0"/>
              <a:t>6. Prepare to assist with intubation or escharotomies as indicated.</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Mm ctied</a:t>
            </a:r>
            <a:endParaRPr lang="en-GB" dirty="0"/>
          </a:p>
        </p:txBody>
      </p:sp>
      <p:sp>
        <p:nvSpPr>
          <p:cNvPr id="3" name="Content Placeholder 2"/>
          <p:cNvSpPr>
            <a:spLocks noGrp="1"/>
          </p:cNvSpPr>
          <p:nvPr>
            <p:ph idx="1"/>
          </p:nvPr>
        </p:nvSpPr>
        <p:spPr/>
        <p:txBody>
          <a:bodyPr>
            <a:normAutofit fontScale="92500"/>
          </a:bodyPr>
          <a:lstStyle/>
          <a:p>
            <a:pPr>
              <a:buNone/>
            </a:pPr>
            <a:r>
              <a:rPr lang="en-GB" b="1" dirty="0" smtClean="0"/>
              <a:t>Distributive Shock</a:t>
            </a:r>
          </a:p>
          <a:p>
            <a:pPr>
              <a:buNone/>
            </a:pPr>
            <a:r>
              <a:rPr lang="en-GB" dirty="0" smtClean="0"/>
              <a:t>1. Assess for decreasing urine output, pulmonary artery and pulmonary artery wedge pressures, blood pressure, and cardiac output, or increasing pulse.</a:t>
            </a:r>
          </a:p>
          <a:p>
            <a:pPr>
              <a:buNone/>
            </a:pPr>
            <a:r>
              <a:rPr lang="en-GB" dirty="0" smtClean="0"/>
              <a:t>2. Assess for progressive oedema as fluid shifts occur.</a:t>
            </a:r>
          </a:p>
          <a:p>
            <a:pPr>
              <a:buNone/>
            </a:pPr>
            <a:r>
              <a:rPr lang="en-GB" dirty="0" smtClean="0"/>
              <a:t>3. Adjust fluid resuscitation in collaboration with the physician in response to physiologic findings.</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Mm ctied</a:t>
            </a:r>
            <a:endParaRPr lang="en-GB" dirty="0"/>
          </a:p>
        </p:txBody>
      </p:sp>
      <p:sp>
        <p:nvSpPr>
          <p:cNvPr id="3" name="Content Placeholder 2"/>
          <p:cNvSpPr>
            <a:spLocks noGrp="1"/>
          </p:cNvSpPr>
          <p:nvPr>
            <p:ph idx="1"/>
          </p:nvPr>
        </p:nvSpPr>
        <p:spPr/>
        <p:txBody>
          <a:bodyPr>
            <a:normAutofit/>
          </a:bodyPr>
          <a:lstStyle/>
          <a:p>
            <a:pPr>
              <a:buNone/>
            </a:pPr>
            <a:r>
              <a:rPr lang="en-GB" b="1" dirty="0" smtClean="0"/>
              <a:t>Acute Renal Failure</a:t>
            </a:r>
          </a:p>
          <a:p>
            <a:pPr>
              <a:buNone/>
            </a:pPr>
            <a:r>
              <a:rPr lang="en-GB" dirty="0" smtClean="0"/>
              <a:t>1. Monitor urine output and blood urea nitrogen (BUN) and creatinine levels.</a:t>
            </a:r>
          </a:p>
          <a:p>
            <a:pPr>
              <a:buNone/>
            </a:pPr>
            <a:r>
              <a:rPr lang="en-GB" dirty="0" smtClean="0"/>
              <a:t>2. Report decreased urine output or increased BUN and creatinine values to physician.</a:t>
            </a:r>
          </a:p>
          <a:p>
            <a:pPr>
              <a:buNone/>
            </a:pPr>
            <a:r>
              <a:rPr lang="en-GB" dirty="0" smtClean="0"/>
              <a:t>3. Assess urine for haemoglobin or myoglobin.</a:t>
            </a:r>
          </a:p>
          <a:p>
            <a:pPr>
              <a:buNone/>
            </a:pPr>
            <a:r>
              <a:rPr lang="en-GB" dirty="0" smtClean="0"/>
              <a:t>4. Administer increased fluids as prescribed.</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 of burn injury</a:t>
            </a:r>
            <a:endParaRPr lang="en-GB" dirty="0"/>
          </a:p>
        </p:txBody>
      </p:sp>
      <p:sp>
        <p:nvSpPr>
          <p:cNvPr id="3" name="Content Placeholder 2"/>
          <p:cNvSpPr>
            <a:spLocks noGrp="1"/>
          </p:cNvSpPr>
          <p:nvPr>
            <p:ph idx="1"/>
          </p:nvPr>
        </p:nvSpPr>
        <p:spPr/>
        <p:txBody>
          <a:bodyPr/>
          <a:lstStyle/>
          <a:p>
            <a:r>
              <a:rPr lang="en-GB" dirty="0" smtClean="0"/>
              <a:t>On the decline</a:t>
            </a:r>
          </a:p>
          <a:p>
            <a:r>
              <a:rPr lang="en-GB" dirty="0" smtClean="0"/>
              <a:t>Young and elderly people are at high risk because their skin is thin and fragile</a:t>
            </a:r>
          </a:p>
          <a:p>
            <a:r>
              <a:rPr lang="en-GB" dirty="0" smtClean="0"/>
              <a:t>Most burn injuries occur in the home </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Mm ctied</a:t>
            </a:r>
            <a:endParaRPr lang="en-GB" dirty="0"/>
          </a:p>
        </p:txBody>
      </p:sp>
      <p:sp>
        <p:nvSpPr>
          <p:cNvPr id="3" name="Content Placeholder 2"/>
          <p:cNvSpPr>
            <a:spLocks noGrp="1"/>
          </p:cNvSpPr>
          <p:nvPr>
            <p:ph idx="1"/>
          </p:nvPr>
        </p:nvSpPr>
        <p:spPr/>
        <p:txBody>
          <a:bodyPr>
            <a:normAutofit/>
          </a:bodyPr>
          <a:lstStyle/>
          <a:p>
            <a:pPr>
              <a:buNone/>
            </a:pPr>
            <a:r>
              <a:rPr lang="en-GB" dirty="0" smtClean="0"/>
              <a:t>1. Assess neurovascular status hourly (warmth, capillary refill, sensation, and movement of extremity).</a:t>
            </a:r>
          </a:p>
          <a:p>
            <a:pPr>
              <a:buNone/>
            </a:pPr>
            <a:r>
              <a:rPr lang="en-GB" dirty="0" smtClean="0"/>
              <a:t>2. Compare affected with unaffected extremity.</a:t>
            </a:r>
          </a:p>
          <a:p>
            <a:pPr>
              <a:buNone/>
            </a:pPr>
            <a:r>
              <a:rPr lang="en-GB" dirty="0" smtClean="0"/>
              <a:t>3. Elevate burned extremities.</a:t>
            </a:r>
          </a:p>
          <a:p>
            <a:pPr>
              <a:buNone/>
            </a:pPr>
            <a:r>
              <a:rPr lang="en-GB" dirty="0" smtClean="0"/>
              <a:t>4. Report loss of pulse or sensation or presence of pain to physician immediately.</a:t>
            </a:r>
          </a:p>
          <a:p>
            <a:pPr>
              <a:buNone/>
            </a:pPr>
            <a:r>
              <a:rPr lang="en-GB" dirty="0" smtClean="0"/>
              <a:t>5. Prepare to assist with escharotomies</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Mmm ctied</a:t>
            </a:r>
            <a:endParaRPr lang="en-GB" dirty="0"/>
          </a:p>
        </p:txBody>
      </p:sp>
      <p:sp>
        <p:nvSpPr>
          <p:cNvPr id="3" name="Content Placeholder 2"/>
          <p:cNvSpPr>
            <a:spLocks noGrp="1"/>
          </p:cNvSpPr>
          <p:nvPr>
            <p:ph idx="1"/>
          </p:nvPr>
        </p:nvSpPr>
        <p:spPr/>
        <p:txBody>
          <a:bodyPr/>
          <a:lstStyle/>
          <a:p>
            <a:pPr>
              <a:buNone/>
            </a:pPr>
            <a:r>
              <a:rPr lang="en-GB" b="1" dirty="0" smtClean="0"/>
              <a:t>Paralytic Ileus</a:t>
            </a:r>
          </a:p>
          <a:p>
            <a:pPr>
              <a:buNone/>
            </a:pPr>
            <a:r>
              <a:rPr lang="en-GB" dirty="0" smtClean="0"/>
              <a:t>1. Maintain nasogastric tube on low intermittent suction until bowel sounds resume.</a:t>
            </a:r>
          </a:p>
          <a:p>
            <a:pPr>
              <a:buNone/>
            </a:pPr>
            <a:r>
              <a:rPr lang="en-GB" dirty="0" smtClean="0"/>
              <a:t>2. Auscultate for bowel sounds, abdominal</a:t>
            </a:r>
          </a:p>
          <a:p>
            <a:pPr>
              <a:buNone/>
            </a:pPr>
            <a:r>
              <a:rPr lang="en-GB" dirty="0" smtClean="0"/>
              <a:t>     distension.</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Mmm ctied</a:t>
            </a:r>
            <a:endParaRPr lang="en-GB" dirty="0"/>
          </a:p>
        </p:txBody>
      </p:sp>
      <p:sp>
        <p:nvSpPr>
          <p:cNvPr id="3" name="Content Placeholder 2"/>
          <p:cNvSpPr>
            <a:spLocks noGrp="1"/>
          </p:cNvSpPr>
          <p:nvPr>
            <p:ph idx="1"/>
          </p:nvPr>
        </p:nvSpPr>
        <p:spPr/>
        <p:txBody>
          <a:bodyPr/>
          <a:lstStyle/>
          <a:p>
            <a:pPr>
              <a:buNone/>
            </a:pPr>
            <a:r>
              <a:rPr lang="en-GB" b="1" dirty="0" smtClean="0"/>
              <a:t>Curling’s Ulcer</a:t>
            </a:r>
          </a:p>
          <a:p>
            <a:pPr>
              <a:buNone/>
            </a:pPr>
            <a:r>
              <a:rPr lang="en-GB" dirty="0" smtClean="0"/>
              <a:t>1. Assess gastric aspirate for pH and blood.</a:t>
            </a:r>
          </a:p>
          <a:p>
            <a:pPr>
              <a:buNone/>
            </a:pPr>
            <a:r>
              <a:rPr lang="en-GB" dirty="0" smtClean="0"/>
              <a:t>2. Assess stools for occult blood.</a:t>
            </a:r>
          </a:p>
          <a:p>
            <a:pPr>
              <a:buNone/>
            </a:pPr>
            <a:r>
              <a:rPr lang="en-GB" dirty="0" smtClean="0"/>
              <a:t>3. Administer histamine blockers and antacids as prescribed</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ACUTE AND INTERMEDIATE PHASE</a:t>
            </a:r>
            <a:endParaRPr lang="en-GB" dirty="0"/>
          </a:p>
        </p:txBody>
      </p:sp>
      <p:sp>
        <p:nvSpPr>
          <p:cNvPr id="3" name="Content Placeholder 2"/>
          <p:cNvSpPr>
            <a:spLocks noGrp="1"/>
          </p:cNvSpPr>
          <p:nvPr>
            <p:ph idx="1"/>
          </p:nvPr>
        </p:nvSpPr>
        <p:spPr/>
        <p:txBody>
          <a:bodyPr/>
          <a:lstStyle/>
          <a:p>
            <a:r>
              <a:rPr lang="en-GB" dirty="0" smtClean="0"/>
              <a:t>Begins 42-72 hours after burn injury. Burn wound care and pain control are priorities at this stage</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focus on hemodynamic alterations, wound healing, pain and psychosocial responses, and early detection of complications.</a:t>
            </a:r>
          </a:p>
          <a:p>
            <a:r>
              <a:rPr lang="en-GB" dirty="0" smtClean="0"/>
              <a:t>Measure vital  signs frequently; respiratory and fluid status are highest priority</a:t>
            </a:r>
          </a:p>
          <a:p>
            <a:r>
              <a:rPr lang="en-GB" dirty="0" smtClean="0"/>
              <a:t>Assess peripheral pulses frequently for the first few days after the burn for restricted blood flow</a:t>
            </a:r>
          </a:p>
          <a:p>
            <a:r>
              <a:rPr lang="en-GB" dirty="0" smtClean="0"/>
              <a:t>Observe electrocardiogram for dysrrhythmias resulting from potassium imbalance, pre existing cardiac disease or effects of electrical injury or burn shock</a:t>
            </a:r>
          </a:p>
          <a:p>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Assess residual gastric volumes and pH in the patient with a </a:t>
            </a:r>
            <a:r>
              <a:rPr lang="en-GB" dirty="0" err="1" smtClean="0"/>
              <a:t>nasogastric</a:t>
            </a:r>
            <a:r>
              <a:rPr lang="en-GB" dirty="0" smtClean="0"/>
              <a:t> tube (for clues to early sepsis or need for antacid therapy</a:t>
            </a:r>
          </a:p>
          <a:p>
            <a:r>
              <a:rPr lang="en-GB" dirty="0" smtClean="0"/>
              <a:t>Blood in the gastric fluid or the stools must also be noted and reported.</a:t>
            </a:r>
          </a:p>
          <a:p>
            <a:endParaRPr lang="en-GB"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Asss ctied</a:t>
            </a:r>
            <a:endParaRPr lang="en-GB" dirty="0"/>
          </a:p>
        </p:txBody>
      </p:sp>
      <p:sp>
        <p:nvSpPr>
          <p:cNvPr id="3" name="Content Placeholder 2"/>
          <p:cNvSpPr>
            <a:spLocks noGrp="1"/>
          </p:cNvSpPr>
          <p:nvPr>
            <p:ph idx="1"/>
          </p:nvPr>
        </p:nvSpPr>
        <p:spPr/>
        <p:txBody>
          <a:bodyPr>
            <a:normAutofit/>
          </a:bodyPr>
          <a:lstStyle/>
          <a:p>
            <a:r>
              <a:rPr lang="en-GB" dirty="0" smtClean="0"/>
              <a:t>assess wound for  size, colour, odour, eschar, exudate, abscess formation under the eschar, epithelial buds (small pearl-like clusters of cells on the wound surface), bleeding, granulation tissue appearance, status of grafts and donor sites, and quality of surrounding skin. Any significant changes in the wound are reported to the physician</a:t>
            </a:r>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 ctied</a:t>
            </a:r>
            <a:endParaRPr lang="en-GB" dirty="0"/>
          </a:p>
        </p:txBody>
      </p:sp>
      <p:sp>
        <p:nvSpPr>
          <p:cNvPr id="3" name="Content Placeholder 2"/>
          <p:cNvSpPr>
            <a:spLocks noGrp="1"/>
          </p:cNvSpPr>
          <p:nvPr>
            <p:ph idx="1"/>
          </p:nvPr>
        </p:nvSpPr>
        <p:spPr/>
        <p:txBody>
          <a:bodyPr/>
          <a:lstStyle/>
          <a:p>
            <a:r>
              <a:rPr lang="en-GB" dirty="0" smtClean="0"/>
              <a:t>focus on pain and psychosocial responses, daily body weights, caloric intake, general hydration, and serum electrolyte, haemoglobin, and hematocrit levels</a:t>
            </a:r>
          </a:p>
          <a:p>
            <a:r>
              <a:rPr lang="en-GB" dirty="0" smtClean="0"/>
              <a:t>Assess for excessive bleeding from blood vessels adjacent to areas of surgical exploration and debridement</a:t>
            </a:r>
            <a:endParaRPr lang="en-GB"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diagnosis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Excessive fluid volume related to resumption of capillary integrity and fluid shift from the interstitial to intravascular compartment</a:t>
            </a:r>
          </a:p>
          <a:p>
            <a:pPr>
              <a:buNone/>
            </a:pPr>
            <a:r>
              <a:rPr lang="en-GB" dirty="0" smtClean="0"/>
              <a:t>• Risk for infection related to loss of skin barrier and impaired immune response</a:t>
            </a:r>
          </a:p>
          <a:p>
            <a:pPr>
              <a:buNone/>
            </a:pPr>
            <a:r>
              <a:rPr lang="en-GB" dirty="0" smtClean="0"/>
              <a:t>• Imbalanced nutrition, less than body requirements, related to hyper metabolism and wound healing needs</a:t>
            </a:r>
          </a:p>
          <a:p>
            <a:pPr>
              <a:buNone/>
            </a:pPr>
            <a:r>
              <a:rPr lang="en-GB" dirty="0" smtClean="0"/>
              <a:t>• Impaired skin integrity related to open burn wounds</a:t>
            </a:r>
          </a:p>
          <a:p>
            <a:pPr>
              <a:buNone/>
            </a:pPr>
            <a:r>
              <a:rPr lang="en-GB" dirty="0" smtClean="0"/>
              <a:t>• Acute pain related to exposed nerves, wound healing, and treatments</a:t>
            </a:r>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dx ctied</a:t>
            </a:r>
            <a:endParaRPr lang="en-GB" dirty="0"/>
          </a:p>
        </p:txBody>
      </p:sp>
      <p:sp>
        <p:nvSpPr>
          <p:cNvPr id="3" name="Content Placeholder 2"/>
          <p:cNvSpPr>
            <a:spLocks noGrp="1"/>
          </p:cNvSpPr>
          <p:nvPr>
            <p:ph idx="1"/>
          </p:nvPr>
        </p:nvSpPr>
        <p:spPr/>
        <p:txBody>
          <a:bodyPr>
            <a:normAutofit lnSpcReduction="10000"/>
          </a:bodyPr>
          <a:lstStyle/>
          <a:p>
            <a:r>
              <a:rPr lang="en-GB" dirty="0" smtClean="0"/>
              <a:t>Impaired physical mobility related to burn wound oedema, pain, and joint contractures</a:t>
            </a:r>
          </a:p>
          <a:p>
            <a:pPr>
              <a:buNone/>
            </a:pPr>
            <a:r>
              <a:rPr lang="en-GB" dirty="0" smtClean="0"/>
              <a:t>• Ineffective coping related to fear and anxiety, grieving, and forced dependence on health care providers</a:t>
            </a:r>
          </a:p>
          <a:p>
            <a:pPr>
              <a:buNone/>
            </a:pPr>
            <a:r>
              <a:rPr lang="en-GB" dirty="0" smtClean="0"/>
              <a:t>• Interrupted family processes related to burn injury</a:t>
            </a:r>
          </a:p>
          <a:p>
            <a:pPr>
              <a:buNone/>
            </a:pPr>
            <a:r>
              <a:rPr lang="en-GB" dirty="0" smtClean="0"/>
              <a:t>• Deficient knowledge about the course of burn treatment</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Classification of burns</a:t>
            </a:r>
            <a:endParaRPr lang="en-GB" dirty="0"/>
          </a:p>
        </p:txBody>
      </p:sp>
      <p:sp>
        <p:nvSpPr>
          <p:cNvPr id="3" name="Content Placeholder 2"/>
          <p:cNvSpPr>
            <a:spLocks noGrp="1"/>
          </p:cNvSpPr>
          <p:nvPr>
            <p:ph idx="1"/>
          </p:nvPr>
        </p:nvSpPr>
        <p:spPr/>
        <p:txBody>
          <a:bodyPr/>
          <a:lstStyle/>
          <a:p>
            <a:pPr>
              <a:buNone/>
            </a:pPr>
            <a:r>
              <a:rPr lang="en-GB" dirty="0" smtClean="0"/>
              <a:t>Burns injuries are described according to the depth of the injury and extent of the body surface area injured</a:t>
            </a:r>
            <a:endParaRPr lang="en-GB"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Collaborative problems/potential complications</a:t>
            </a:r>
            <a:endParaRPr lang="en-GB" dirty="0"/>
          </a:p>
        </p:txBody>
      </p:sp>
      <p:sp>
        <p:nvSpPr>
          <p:cNvPr id="3" name="Content Placeholder 2"/>
          <p:cNvSpPr>
            <a:spLocks noGrp="1"/>
          </p:cNvSpPr>
          <p:nvPr>
            <p:ph idx="1"/>
          </p:nvPr>
        </p:nvSpPr>
        <p:spPr/>
        <p:txBody>
          <a:bodyPr/>
          <a:lstStyle/>
          <a:p>
            <a:r>
              <a:rPr lang="en-GB" dirty="0" smtClean="0"/>
              <a:t>Heart failure and pulmonary oedema</a:t>
            </a:r>
          </a:p>
          <a:p>
            <a:pPr>
              <a:buNone/>
            </a:pPr>
            <a:r>
              <a:rPr lang="en-GB" dirty="0" smtClean="0"/>
              <a:t>• Sepsis</a:t>
            </a:r>
          </a:p>
          <a:p>
            <a:pPr>
              <a:buNone/>
            </a:pPr>
            <a:r>
              <a:rPr lang="en-GB" dirty="0" smtClean="0"/>
              <a:t>• Acute respiratory failure</a:t>
            </a:r>
          </a:p>
          <a:p>
            <a:pPr>
              <a:buNone/>
            </a:pPr>
            <a:r>
              <a:rPr lang="en-GB" dirty="0" smtClean="0"/>
              <a:t>• Acute respiratory distress syndrome</a:t>
            </a:r>
          </a:p>
          <a:p>
            <a:pPr>
              <a:buNone/>
            </a:pPr>
            <a:r>
              <a:rPr lang="en-GB" dirty="0" smtClean="0"/>
              <a:t>• Visceral damage (electrical burns)</a:t>
            </a:r>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goals</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 Major goals:</a:t>
            </a:r>
          </a:p>
          <a:p>
            <a:r>
              <a:rPr lang="en-GB" dirty="0" smtClean="0"/>
              <a:t>Restoration of normal fluid balance</a:t>
            </a:r>
          </a:p>
          <a:p>
            <a:r>
              <a:rPr lang="en-GB" dirty="0" smtClean="0"/>
              <a:t>absence of infection</a:t>
            </a:r>
          </a:p>
          <a:p>
            <a:r>
              <a:rPr lang="en-GB" dirty="0" smtClean="0"/>
              <a:t>Attainment of anabolic state and normal weight</a:t>
            </a:r>
          </a:p>
          <a:p>
            <a:r>
              <a:rPr lang="en-GB" dirty="0" smtClean="0"/>
              <a:t>Improved skin integrity</a:t>
            </a:r>
          </a:p>
          <a:p>
            <a:r>
              <a:rPr lang="en-GB" dirty="0" smtClean="0"/>
              <a:t>Reduction of pain and discomfort</a:t>
            </a:r>
          </a:p>
          <a:p>
            <a:r>
              <a:rPr lang="en-GB" dirty="0" smtClean="0"/>
              <a:t>Optimal physical mobility</a:t>
            </a:r>
          </a:p>
          <a:p>
            <a:r>
              <a:rPr lang="en-GB" dirty="0" smtClean="0"/>
              <a:t>Adequate patient and family coping,</a:t>
            </a:r>
          </a:p>
          <a:p>
            <a:r>
              <a:rPr lang="en-GB" dirty="0" smtClean="0"/>
              <a:t>Adequate patient and family knowledge of burn treatment</a:t>
            </a:r>
          </a:p>
          <a:p>
            <a:r>
              <a:rPr lang="en-GB" dirty="0" smtClean="0"/>
              <a:t>Absence of complications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Nursing interventions</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Restoring fluid balance</a:t>
            </a:r>
            <a:endParaRPr lang="en-GB" dirty="0"/>
          </a:p>
        </p:txBody>
      </p:sp>
      <p:sp>
        <p:nvSpPr>
          <p:cNvPr id="3" name="Content Placeholder 2"/>
          <p:cNvSpPr>
            <a:spLocks noGrp="1"/>
          </p:cNvSpPr>
          <p:nvPr>
            <p:ph idx="1"/>
          </p:nvPr>
        </p:nvSpPr>
        <p:spPr/>
        <p:txBody>
          <a:bodyPr/>
          <a:lstStyle/>
          <a:p>
            <a:r>
              <a:rPr lang="en-GB" dirty="0" smtClean="0"/>
              <a:t>Monitor IV and oral fluid in take, using IV infusion pumps or rate controllers</a:t>
            </a:r>
          </a:p>
          <a:p>
            <a:r>
              <a:rPr lang="en-GB" dirty="0" smtClean="0"/>
              <a:t>Measure intake and output and daily weight</a:t>
            </a:r>
          </a:p>
          <a:p>
            <a:r>
              <a:rPr lang="en-GB" dirty="0" smtClean="0"/>
              <a:t>Report changes in hemodynamic (pulmonary arterial, CVP(central venous pressure) BP, pulse rate and urine output(less than 30ml/h) physician</a:t>
            </a:r>
            <a:endParaRPr lang="en-GB"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Preventing infection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Provide a clean and safe environment; protect patient from sources of cross- contamination e.g. visitors, other patients, staff and equipment</a:t>
            </a:r>
          </a:p>
          <a:p>
            <a:r>
              <a:rPr lang="en-GB" dirty="0" smtClean="0"/>
              <a:t>Caution the patient against touching the wound or dressings, bathe unburned areas and change linen regularly</a:t>
            </a:r>
          </a:p>
          <a:p>
            <a:r>
              <a:rPr lang="en-GB" dirty="0" smtClean="0"/>
              <a:t>Practise aseptic technique for wound care and invasive procedures</a:t>
            </a:r>
          </a:p>
          <a:p>
            <a:r>
              <a:rPr lang="en-GB" dirty="0" smtClean="0"/>
              <a:t>Closely scrutinize wound to detect early signs of infection</a:t>
            </a:r>
          </a:p>
          <a:p>
            <a:r>
              <a:rPr lang="en-GB" dirty="0" smtClean="0"/>
              <a:t>Monitor culture results and wbc counts</a:t>
            </a:r>
          </a:p>
          <a:p>
            <a:r>
              <a:rPr lang="en-GB" dirty="0" smtClean="0"/>
              <a:t>Administer antibiotics: topical: silver sulfadiazine, mafenide(sulfamylon), silver nitrate; systemic: penicillin, erythromycin, gentamycin, amikacin</a:t>
            </a:r>
            <a:endParaRPr lang="en-GB"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Maintaining adequate nutrition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Oral fluids should be initiated slowly when bowel sounds resume</a:t>
            </a:r>
          </a:p>
          <a:p>
            <a:r>
              <a:rPr lang="en-GB" dirty="0" smtClean="0"/>
              <a:t>collaborate with the dietician or nutrition support team to plan a protein- and calorie-rich diet that is acceptable to the patient</a:t>
            </a:r>
          </a:p>
          <a:p>
            <a:r>
              <a:rPr lang="en-GB" dirty="0" smtClean="0"/>
              <a:t>Family members may be encouraged to bring nutritious and favourite foods</a:t>
            </a:r>
          </a:p>
          <a:p>
            <a:r>
              <a:rPr lang="en-GB" dirty="0" smtClean="0"/>
              <a:t>Provide nutritional, vitamin and mineral supplements</a:t>
            </a:r>
          </a:p>
          <a:p>
            <a:r>
              <a:rPr lang="en-GB" dirty="0" smtClean="0"/>
              <a:t>Document caloric intake. Insert feeding tube if caloric goals cannot be met by oral feeding (for continuous or bolus feeding; note residual volumes. Parenteral nutrition may be required</a:t>
            </a:r>
            <a:endParaRPr lang="en-GB"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ctied</a:t>
            </a:r>
            <a:endParaRPr lang="en-GB" dirty="0"/>
          </a:p>
        </p:txBody>
      </p:sp>
      <p:sp>
        <p:nvSpPr>
          <p:cNvPr id="3" name="Content Placeholder 2"/>
          <p:cNvSpPr>
            <a:spLocks noGrp="1"/>
          </p:cNvSpPr>
          <p:nvPr>
            <p:ph idx="1"/>
          </p:nvPr>
        </p:nvSpPr>
        <p:spPr/>
        <p:txBody>
          <a:bodyPr/>
          <a:lstStyle/>
          <a:p>
            <a:r>
              <a:rPr lang="en-GB" dirty="0" smtClean="0"/>
              <a:t>Weigh patient daily and graph weights</a:t>
            </a:r>
          </a:p>
          <a:p>
            <a:r>
              <a:rPr lang="en-GB" dirty="0" smtClean="0"/>
              <a:t>Encourage patient with anorexia to increase food intake, provide pleasant surroundings at meantime, cater for food preferences</a:t>
            </a:r>
          </a:p>
          <a:p>
            <a:r>
              <a:rPr lang="en-GB" dirty="0" smtClean="0"/>
              <a:t>Offer a high protein, high vitamin snacks</a:t>
            </a:r>
            <a:endParaRPr lang="en-GB"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Promoting skin integrity</a:t>
            </a:r>
            <a:endParaRPr lang="en-GB" dirty="0"/>
          </a:p>
        </p:txBody>
      </p:sp>
      <p:sp>
        <p:nvSpPr>
          <p:cNvPr id="3" name="Content Placeholder 2"/>
          <p:cNvSpPr>
            <a:spLocks noGrp="1"/>
          </p:cNvSpPr>
          <p:nvPr>
            <p:ph idx="1"/>
          </p:nvPr>
        </p:nvSpPr>
        <p:spPr/>
        <p:txBody>
          <a:bodyPr/>
          <a:lstStyle/>
          <a:p>
            <a:r>
              <a:rPr lang="en-GB" dirty="0" smtClean="0"/>
              <a:t>Assess wound status</a:t>
            </a:r>
          </a:p>
          <a:p>
            <a:r>
              <a:rPr lang="en-GB" dirty="0" smtClean="0"/>
              <a:t>Support patient during distressing and painful wound care</a:t>
            </a:r>
          </a:p>
          <a:p>
            <a:r>
              <a:rPr lang="en-GB" dirty="0" smtClean="0"/>
              <a:t>Coordinate complex aspects of wound care and dressing changes</a:t>
            </a:r>
          </a:p>
          <a:p>
            <a:pPr>
              <a:buNone/>
            </a:pPr>
            <a:r>
              <a:rPr lang="en-GB" u="sng" dirty="0" smtClean="0"/>
              <a:t>   wound care</a:t>
            </a:r>
          </a:p>
          <a:p>
            <a:pPr>
              <a:buNone/>
            </a:pPr>
            <a:r>
              <a:rPr lang="en-GB" dirty="0" smtClean="0"/>
              <a:t>May be delayed until a patient airway and adequate circulation</a:t>
            </a:r>
            <a:endParaRPr lang="en-GB"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Ctied</a:t>
            </a:r>
            <a:r>
              <a:rPr lang="en-GB" dirty="0" smtClean="0"/>
              <a:t> </a:t>
            </a:r>
            <a:endParaRPr lang="en-GB" dirty="0"/>
          </a:p>
        </p:txBody>
      </p:sp>
      <p:sp>
        <p:nvSpPr>
          <p:cNvPr id="3" name="Content Placeholder 2"/>
          <p:cNvSpPr>
            <a:spLocks noGrp="1"/>
          </p:cNvSpPr>
          <p:nvPr>
            <p:ph idx="1"/>
          </p:nvPr>
        </p:nvSpPr>
        <p:spPr/>
        <p:txBody>
          <a:bodyPr/>
          <a:lstStyle/>
          <a:p>
            <a:pPr>
              <a:buNone/>
            </a:pPr>
            <a:r>
              <a:rPr lang="en-GB" dirty="0" smtClean="0"/>
              <a:t> goals will be:</a:t>
            </a:r>
          </a:p>
          <a:p>
            <a:r>
              <a:rPr lang="en-GB" dirty="0" smtClean="0"/>
              <a:t>Cleanse and debride the area of necrotic tissue and debris that would promote bacterial growth</a:t>
            </a:r>
          </a:p>
          <a:p>
            <a:r>
              <a:rPr lang="en-GB" dirty="0" smtClean="0"/>
              <a:t>Minimize further destruction to viable skin </a:t>
            </a:r>
          </a:p>
          <a:p>
            <a:r>
              <a:rPr lang="en-GB" dirty="0" smtClean="0"/>
              <a:t>Promote client comfort</a:t>
            </a:r>
          </a:p>
          <a:p>
            <a:pPr>
              <a:buNone/>
            </a:pPr>
            <a:r>
              <a:rPr lang="en-GB" dirty="0" smtClean="0"/>
              <a:t>Cleansing and debridement is usually accomplished in a bath tub</a:t>
            </a:r>
          </a:p>
          <a:p>
            <a:pPr>
              <a:buNone/>
            </a:pPr>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Ctied</a:t>
            </a:r>
            <a:r>
              <a:rPr lang="en-GB" dirty="0" smtClean="0"/>
              <a:t> </a:t>
            </a:r>
            <a:endParaRPr lang="en-GB" dirty="0"/>
          </a:p>
        </p:txBody>
      </p:sp>
      <p:sp>
        <p:nvSpPr>
          <p:cNvPr id="3" name="Content Placeholder 2"/>
          <p:cNvSpPr>
            <a:spLocks noGrp="1"/>
          </p:cNvSpPr>
          <p:nvPr>
            <p:ph idx="1"/>
          </p:nvPr>
        </p:nvSpPr>
        <p:spPr/>
        <p:txBody>
          <a:bodyPr>
            <a:normAutofit fontScale="25000" lnSpcReduction="20000"/>
          </a:bodyPr>
          <a:lstStyle/>
          <a:p>
            <a:pPr>
              <a:buNone/>
            </a:pPr>
            <a:r>
              <a:rPr lang="en-GB" sz="9600" dirty="0" smtClean="0"/>
              <a:t>There two methods of wound treatment used to control infection:</a:t>
            </a:r>
          </a:p>
          <a:p>
            <a:pPr marL="514350" indent="-514350">
              <a:buAutoNum type="arabicPeriod"/>
            </a:pPr>
            <a:r>
              <a:rPr lang="en-GB" sz="9600" dirty="0" smtClean="0"/>
              <a:t>Open method- clients burn is covered with a topical antibiotic and has no dressing</a:t>
            </a:r>
          </a:p>
          <a:p>
            <a:pPr marL="514350" indent="-514350">
              <a:buAutoNum type="arabicPeriod"/>
            </a:pPr>
            <a:r>
              <a:rPr lang="en-GB" sz="9600" dirty="0" smtClean="0"/>
              <a:t>Closed method-  employs sterile gauze dressings impregnated with or laid over a topical antibiotic</a:t>
            </a:r>
          </a:p>
          <a:p>
            <a:pPr marL="514350" indent="-514350"/>
            <a:r>
              <a:rPr lang="en-GB" sz="9600" dirty="0" smtClean="0"/>
              <a:t>These dressings are changed two to three times every 24 hours</a:t>
            </a:r>
          </a:p>
          <a:p>
            <a:pPr marL="514350" indent="-514350"/>
            <a:r>
              <a:rPr lang="en-GB" sz="9600" dirty="0" smtClean="0"/>
              <a:t>Administer TT routinely</a:t>
            </a:r>
          </a:p>
          <a:p>
            <a:pPr marL="514350" indent="-514350"/>
            <a:r>
              <a:rPr lang="en-GB" sz="9600" dirty="0" smtClean="0"/>
              <a:t>Assess and record any changes and progress in the wound healing, inform all members of the health care team of progress in the wound or treatment</a:t>
            </a:r>
          </a:p>
          <a:p>
            <a:pPr marL="514350" indent="-514350"/>
            <a:r>
              <a:rPr lang="en-GB" sz="9600" dirty="0" smtClean="0"/>
              <a:t>Assess instruct, support and encourage patient and family to take part in dressing changes and wound care</a:t>
            </a:r>
          </a:p>
          <a:p>
            <a:pPr marL="514350" indent="-514350">
              <a:buNone/>
            </a:pPr>
            <a:endParaRPr lang="en-GB" sz="3400"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Burn depth</a:t>
            </a:r>
            <a:endParaRPr lang="en-GB" dirty="0"/>
          </a:p>
        </p:txBody>
      </p:sp>
      <p:sp>
        <p:nvSpPr>
          <p:cNvPr id="3" name="Content Placeholder 2"/>
          <p:cNvSpPr>
            <a:spLocks noGrp="1"/>
          </p:cNvSpPr>
          <p:nvPr>
            <p:ph idx="1"/>
          </p:nvPr>
        </p:nvSpPr>
        <p:spPr/>
        <p:txBody>
          <a:bodyPr/>
          <a:lstStyle/>
          <a:p>
            <a:r>
              <a:rPr lang="en-GB" dirty="0" smtClean="0"/>
              <a:t>The depth of a burn injury depends on the type of injury, causative agent, temperature of the burning agent, duration of contact with the agent and skin thickness</a:t>
            </a:r>
          </a:p>
          <a:p>
            <a:r>
              <a:rPr lang="en-GB" dirty="0" smtClean="0"/>
              <a:t>Burns are classified according to the depth of tissue destruction:</a:t>
            </a:r>
            <a:endParaRPr lang="en-GB"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Relieving pain and discomfort</a:t>
            </a:r>
            <a:endParaRPr lang="en-GB" dirty="0"/>
          </a:p>
        </p:txBody>
      </p:sp>
      <p:sp>
        <p:nvSpPr>
          <p:cNvPr id="3" name="Content Placeholder 2"/>
          <p:cNvSpPr>
            <a:spLocks noGrp="1"/>
          </p:cNvSpPr>
          <p:nvPr>
            <p:ph idx="1"/>
          </p:nvPr>
        </p:nvSpPr>
        <p:spPr>
          <a:xfrm>
            <a:off x="571472" y="1857364"/>
            <a:ext cx="8229600" cy="4525963"/>
          </a:xfrm>
        </p:spPr>
        <p:txBody>
          <a:bodyPr>
            <a:normAutofit fontScale="85000" lnSpcReduction="10000"/>
          </a:bodyPr>
          <a:lstStyle/>
          <a:p>
            <a:r>
              <a:rPr lang="en-GB" dirty="0" smtClean="0"/>
              <a:t>Teach patient relaxation techniques, give some control over wound care and analgesia, and provide frequent reassurance</a:t>
            </a:r>
          </a:p>
          <a:p>
            <a:r>
              <a:rPr lang="en-GB" dirty="0" smtClean="0"/>
              <a:t>Use guided imagery to alter patient’s perceptions and response to pain. Distraction through video programs or video games, hypnosis, biofeedback, and behavioural modification.</a:t>
            </a:r>
          </a:p>
          <a:p>
            <a:r>
              <a:rPr lang="en-GB" dirty="0" smtClean="0"/>
              <a:t>Administer minor antianxiety medication and analgesic agents before pain becomes too severe. Assess and document patients response to medication. Assess frequently for pain and discomfort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Work quickly to complete treatment and dressing changes.  Encourage patient to use analgesic medications before painful procedures</a:t>
            </a:r>
          </a:p>
          <a:p>
            <a:r>
              <a:rPr lang="en-GB" dirty="0" smtClean="0"/>
              <a:t>Promote comfort during healing phase, oral </a:t>
            </a:r>
            <a:r>
              <a:rPr lang="en-GB" dirty="0" err="1" smtClean="0"/>
              <a:t>antipruritic</a:t>
            </a:r>
            <a:r>
              <a:rPr lang="en-GB" dirty="0" smtClean="0"/>
              <a:t> agents, a cool environment lubrication of the skin , exercise and splinting  to prevent skin contractures and diversion activities</a:t>
            </a:r>
          </a:p>
          <a:p>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Promoting physical mobility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prevent complications of immobility (atelectasis, pneumonia, oedema, pressure ulcers and contractures) by deep breathing, turning and proper positioning.</a:t>
            </a:r>
          </a:p>
          <a:p>
            <a:r>
              <a:rPr lang="en-GB" dirty="0" smtClean="0"/>
              <a:t>interventions are modified to meet the patient’s needs. Early sitting and ambulation are encouraged. Whenever the lower extremities</a:t>
            </a:r>
          </a:p>
          <a:p>
            <a:r>
              <a:rPr lang="en-GB" dirty="0" smtClean="0"/>
              <a:t>are burned, elastic pressure bandages should be applied before the patient is placed in an upright position.</a:t>
            </a:r>
          </a:p>
          <a:p>
            <a:r>
              <a:rPr lang="en-GB" dirty="0" smtClean="0"/>
              <a:t>Initiate passive and active range-of-motion exercises from admission until grafting within prescribed limitations</a:t>
            </a:r>
          </a:p>
          <a:p>
            <a:r>
              <a:rPr lang="en-GB" dirty="0" smtClean="0"/>
              <a:t>Splints or functional devices may be applied to extremities</a:t>
            </a:r>
          </a:p>
          <a:p>
            <a:r>
              <a:rPr lang="en-GB" dirty="0" smtClean="0"/>
              <a:t>for contracture control.  Monitor for signs of vascular insufficiency and nerve compression.</a:t>
            </a:r>
          </a:p>
          <a:p>
            <a:endParaRPr lang="en-GB"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Strengthening coping strategies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Assist patient to develop effective coping strategies; set specific expectations for behaviour, promote truthful communication to build trust, help patient practise coping strategies and give positive reinforcement when appropriate</a:t>
            </a:r>
          </a:p>
          <a:p>
            <a:r>
              <a:rPr lang="en-GB" dirty="0" smtClean="0"/>
              <a:t>Demonstrate acceptance to the patient, enlist a non involved person to vent feelings without fear of retaliation</a:t>
            </a:r>
          </a:p>
          <a:p>
            <a:r>
              <a:rPr lang="en-GB" dirty="0" smtClean="0"/>
              <a:t>Include patient in decisions regarding care , encourage patient to assert individuality and preferences set realistic expectations for self care</a:t>
            </a:r>
            <a:endParaRPr lang="en-GB"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Supporting patient and family processes</a:t>
            </a:r>
            <a:endParaRPr lang="en-GB" dirty="0"/>
          </a:p>
        </p:txBody>
      </p:sp>
      <p:sp>
        <p:nvSpPr>
          <p:cNvPr id="3" name="Content Placeholder 2"/>
          <p:cNvSpPr>
            <a:spLocks noGrp="1"/>
          </p:cNvSpPr>
          <p:nvPr>
            <p:ph idx="1"/>
          </p:nvPr>
        </p:nvSpPr>
        <p:spPr/>
        <p:txBody>
          <a:bodyPr>
            <a:normAutofit lnSpcReduction="10000"/>
          </a:bodyPr>
          <a:lstStyle/>
          <a:p>
            <a:r>
              <a:rPr lang="en-GB" dirty="0" smtClean="0"/>
              <a:t>Support and address patients and family's verbal and non verbal concerns</a:t>
            </a:r>
          </a:p>
          <a:p>
            <a:r>
              <a:rPr lang="en-GB" dirty="0" smtClean="0"/>
              <a:t>Instruct family in ways to support patient</a:t>
            </a:r>
          </a:p>
          <a:p>
            <a:r>
              <a:rPr lang="en-GB" dirty="0" smtClean="0"/>
              <a:t>Make psychological or social work referrals as need</a:t>
            </a:r>
          </a:p>
          <a:p>
            <a:r>
              <a:rPr lang="en-GB" dirty="0" smtClean="0"/>
              <a:t>Provide information about burn care and expected course of treatment</a:t>
            </a:r>
          </a:p>
          <a:p>
            <a:r>
              <a:rPr lang="en-GB" dirty="0" smtClean="0"/>
              <a:t>Initiate patient and family education during burn management</a:t>
            </a:r>
            <a:endParaRPr lang="en-GB"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REHABILATATION PHASE OF BURN CARE</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begins immediately after the burn has occurred—as early as the emergent period and often extends for years after injury</a:t>
            </a:r>
          </a:p>
          <a:p>
            <a:r>
              <a:rPr lang="en-GB" dirty="0" smtClean="0"/>
              <a:t>Wound healing, psychosocial support, and restoring maximal functional activity remain priorities</a:t>
            </a:r>
          </a:p>
          <a:p>
            <a:r>
              <a:rPr lang="en-GB" dirty="0" smtClean="0"/>
              <a:t>maintaining fluid and electrolyte balance and improving nutritional status continues.</a:t>
            </a:r>
          </a:p>
          <a:p>
            <a:r>
              <a:rPr lang="en-GB" dirty="0" smtClean="0"/>
              <a:t>Reconstructive surgery to improve body appearance and function may be needed.</a:t>
            </a:r>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a:t>
            </a:r>
            <a:endParaRPr lang="en-GB" dirty="0"/>
          </a:p>
        </p:txBody>
      </p:sp>
      <p:sp>
        <p:nvSpPr>
          <p:cNvPr id="3" name="Content Placeholder 2"/>
          <p:cNvSpPr>
            <a:spLocks noGrp="1"/>
          </p:cNvSpPr>
          <p:nvPr>
            <p:ph idx="1"/>
          </p:nvPr>
        </p:nvSpPr>
        <p:spPr/>
        <p:txBody>
          <a:bodyPr/>
          <a:lstStyle/>
          <a:p>
            <a:r>
              <a:rPr lang="en-GB" dirty="0" smtClean="0"/>
              <a:t>Information about the patient’s educational level, occupation, leisure activities, cultural background, religion, and family interactions is obtained</a:t>
            </a:r>
          </a:p>
          <a:p>
            <a:r>
              <a:rPr lang="en-GB" dirty="0" smtClean="0"/>
              <a:t>Assess mental status, activity tolerance, neuropathies(neurological damage)</a:t>
            </a:r>
            <a:endParaRPr lang="en-GB"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DIAGNOSIS</a:t>
            </a:r>
            <a:endParaRPr lang="en-GB" dirty="0"/>
          </a:p>
        </p:txBody>
      </p:sp>
      <p:sp>
        <p:nvSpPr>
          <p:cNvPr id="3" name="Content Placeholder 2"/>
          <p:cNvSpPr>
            <a:spLocks noGrp="1"/>
          </p:cNvSpPr>
          <p:nvPr>
            <p:ph idx="1"/>
          </p:nvPr>
        </p:nvSpPr>
        <p:spPr/>
        <p:txBody>
          <a:bodyPr>
            <a:normAutofit/>
          </a:bodyPr>
          <a:lstStyle/>
          <a:p>
            <a:pPr>
              <a:buNone/>
            </a:pPr>
            <a:r>
              <a:rPr lang="en-GB" dirty="0" smtClean="0"/>
              <a:t>• Activity intolerance related to pain on exercise, limited joint mobility, muscle wasting, and limited endurance</a:t>
            </a:r>
          </a:p>
          <a:p>
            <a:pPr>
              <a:buNone/>
            </a:pPr>
            <a:r>
              <a:rPr lang="en-GB" dirty="0" smtClean="0"/>
              <a:t>• Disturbed body image related to altered physical appearance and self-concept</a:t>
            </a:r>
          </a:p>
          <a:p>
            <a:pPr>
              <a:buNone/>
            </a:pPr>
            <a:r>
              <a:rPr lang="en-GB" dirty="0" smtClean="0"/>
              <a:t>• Deficient knowledge about post discharge home care and follow-up needs</a:t>
            </a:r>
            <a:endParaRPr lang="en-GB"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complications</a:t>
            </a:r>
            <a:endParaRPr lang="en-GB" dirty="0"/>
          </a:p>
        </p:txBody>
      </p:sp>
      <p:sp>
        <p:nvSpPr>
          <p:cNvPr id="3" name="Content Placeholder 2"/>
          <p:cNvSpPr>
            <a:spLocks noGrp="1"/>
          </p:cNvSpPr>
          <p:nvPr>
            <p:ph idx="1"/>
          </p:nvPr>
        </p:nvSpPr>
        <p:spPr/>
        <p:txBody>
          <a:bodyPr/>
          <a:lstStyle/>
          <a:p>
            <a:r>
              <a:rPr lang="en-GB" dirty="0" smtClean="0"/>
              <a:t>Contractures</a:t>
            </a:r>
          </a:p>
          <a:p>
            <a:r>
              <a:rPr lang="en-GB" dirty="0" smtClean="0"/>
              <a:t>Inadequate psychological adaptation to burn injury</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Superficial partial thickness burns(1</a:t>
            </a:r>
            <a:r>
              <a:rPr lang="en-GB" baseline="30000" dirty="0" smtClean="0"/>
              <a:t>st</a:t>
            </a:r>
            <a:r>
              <a:rPr lang="en-GB" dirty="0" smtClean="0"/>
              <a:t> degree burn</a:t>
            </a:r>
            <a:endParaRPr lang="en-GB" dirty="0"/>
          </a:p>
        </p:txBody>
      </p:sp>
      <p:sp>
        <p:nvSpPr>
          <p:cNvPr id="3" name="Content Placeholder 2"/>
          <p:cNvSpPr>
            <a:spLocks noGrp="1"/>
          </p:cNvSpPr>
          <p:nvPr>
            <p:ph idx="1"/>
          </p:nvPr>
        </p:nvSpPr>
        <p:spPr/>
        <p:txBody>
          <a:bodyPr/>
          <a:lstStyle/>
          <a:p>
            <a:r>
              <a:rPr lang="en-GB" dirty="0" smtClean="0"/>
              <a:t>The epidermis is destroyed or injured and a portion of the dermis maybe injured .</a:t>
            </a:r>
          </a:p>
          <a:p>
            <a:r>
              <a:rPr lang="en-GB" dirty="0" smtClean="0"/>
              <a:t>Damaged skin maybe painful, appear red and dry as in sunburn, hyperesthesia</a:t>
            </a:r>
          </a:p>
          <a:p>
            <a:r>
              <a:rPr lang="en-GB" dirty="0" smtClean="0"/>
              <a:t>It completely recovers within a week with no scarring</a:t>
            </a:r>
          </a:p>
          <a:p>
            <a:r>
              <a:rPr lang="en-GB" dirty="0" smtClean="0"/>
              <a:t>Pain is soothed by cooling</a:t>
            </a:r>
            <a:endParaRPr lang="en-GB"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and goals</a:t>
            </a:r>
            <a:endParaRPr lang="en-GB" dirty="0"/>
          </a:p>
        </p:txBody>
      </p:sp>
      <p:sp>
        <p:nvSpPr>
          <p:cNvPr id="3" name="Content Placeholder 2"/>
          <p:cNvSpPr>
            <a:spLocks noGrp="1"/>
          </p:cNvSpPr>
          <p:nvPr>
            <p:ph idx="1"/>
          </p:nvPr>
        </p:nvSpPr>
        <p:spPr/>
        <p:txBody>
          <a:bodyPr/>
          <a:lstStyle/>
          <a:p>
            <a:r>
              <a:rPr lang="en-GB" dirty="0" smtClean="0"/>
              <a:t>increased participation in activities of daily living</a:t>
            </a:r>
          </a:p>
          <a:p>
            <a:r>
              <a:rPr lang="en-GB" dirty="0" smtClean="0"/>
              <a:t>increased understanding of the injury, treatment, and planned follow-up care</a:t>
            </a:r>
          </a:p>
          <a:p>
            <a:r>
              <a:rPr lang="en-GB" dirty="0" smtClean="0"/>
              <a:t>adaptation and adjustment to alterations in body image, self-concept, and lifestyle; and</a:t>
            </a:r>
          </a:p>
          <a:p>
            <a:r>
              <a:rPr lang="en-GB" dirty="0" smtClean="0"/>
              <a:t>absence of complications.</a:t>
            </a:r>
            <a:endParaRPr lang="en-GB"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Nursing interventions</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Promoting activity tolerance</a:t>
            </a:r>
            <a:endParaRPr lang="en-GB" dirty="0"/>
          </a:p>
        </p:txBody>
      </p:sp>
      <p:sp>
        <p:nvSpPr>
          <p:cNvPr id="3" name="Content Placeholder 2"/>
          <p:cNvSpPr>
            <a:spLocks noGrp="1"/>
          </p:cNvSpPr>
          <p:nvPr>
            <p:ph idx="1"/>
          </p:nvPr>
        </p:nvSpPr>
        <p:spPr/>
        <p:txBody>
          <a:bodyPr>
            <a:normAutofit fontScale="92500"/>
          </a:bodyPr>
          <a:lstStyle/>
          <a:p>
            <a:r>
              <a:rPr lang="en-GB" dirty="0" smtClean="0"/>
              <a:t>Provide rest after changing dressings, exercises because they are stressing to the burn patient</a:t>
            </a:r>
          </a:p>
          <a:p>
            <a:r>
              <a:rPr lang="en-GB" dirty="0" smtClean="0"/>
              <a:t>Relieve their anxiety and fears related to outcome of injury, administer hypnotics to promote sleep</a:t>
            </a:r>
          </a:p>
          <a:p>
            <a:r>
              <a:rPr lang="en-GB" dirty="0" smtClean="0"/>
              <a:t>Relieve pain, prevent chilling or fever and promote physical integrity of all body systems to help the patient conserve energy for therapeutic activities and wound healing</a:t>
            </a:r>
            <a:endParaRPr lang="en-GB"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Improving body image and self concept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This include body disfigurement, loss of personal property homes, loved ones and ability to work. The nurse should allay fears from the client</a:t>
            </a:r>
          </a:p>
          <a:p>
            <a:r>
              <a:rPr lang="en-GB" dirty="0" smtClean="0"/>
              <a:t>Encourage to join social groups, other burns survivors</a:t>
            </a:r>
          </a:p>
          <a:p>
            <a:r>
              <a:rPr lang="en-GB" dirty="0" smtClean="0"/>
              <a:t>Help patients build self esteem by recognising their uniqueness</a:t>
            </a:r>
          </a:p>
          <a:p>
            <a:r>
              <a:rPr lang="en-GB" dirty="0" smtClean="0"/>
              <a:t>Can see psychologist, social workers, vocational counsellors etc to assist regain their self esteem</a:t>
            </a:r>
          </a:p>
          <a:p>
            <a:r>
              <a:rPr lang="en-GB" dirty="0" smtClean="0"/>
              <a:t>Early and aggressive physical and occupational therapy to avoid contractures. </a:t>
            </a:r>
          </a:p>
          <a:p>
            <a:r>
              <a:rPr lang="en-GB" dirty="0" smtClean="0"/>
              <a:t>Surgical interventions indicated if a full range of motion in the burn patient is not achieved</a:t>
            </a:r>
            <a:endParaRPr lang="en-GB"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71472" y="2000240"/>
            <a:ext cx="8229600" cy="3046988"/>
          </a:xfrm>
          <a:prstGeom prst="rect">
            <a:avLst/>
          </a:prstGeom>
        </p:spPr>
        <p:style>
          <a:lnRef idx="3">
            <a:schemeClr val="lt1"/>
          </a:lnRef>
          <a:fillRef idx="1">
            <a:schemeClr val="dk1"/>
          </a:fillRef>
          <a:effectRef idx="1">
            <a:schemeClr val="dk1"/>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en-GB" sz="9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MERCI</a:t>
            </a:r>
            <a:r>
              <a:rPr lang="en-GB"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GB" sz="9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BEAUCOP</a:t>
            </a:r>
            <a:endParaRPr lang="en-GB" sz="9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Deep partial thickness burns(2</a:t>
            </a:r>
            <a:r>
              <a:rPr lang="en-GB" baseline="30000" dirty="0" smtClean="0"/>
              <a:t>nd</a:t>
            </a:r>
            <a:r>
              <a:rPr lang="en-GB" dirty="0" smtClean="0"/>
              <a:t> degree</a:t>
            </a:r>
            <a:endParaRPr lang="en-GB" dirty="0"/>
          </a:p>
        </p:txBody>
      </p:sp>
      <p:sp>
        <p:nvSpPr>
          <p:cNvPr id="3" name="Content Placeholder 2"/>
          <p:cNvSpPr>
            <a:spLocks noGrp="1"/>
          </p:cNvSpPr>
          <p:nvPr>
            <p:ph idx="1"/>
          </p:nvPr>
        </p:nvSpPr>
        <p:spPr/>
        <p:txBody>
          <a:bodyPr/>
          <a:lstStyle/>
          <a:p>
            <a:r>
              <a:rPr lang="en-GB" dirty="0" smtClean="0"/>
              <a:t>Such as scald</a:t>
            </a:r>
          </a:p>
          <a:p>
            <a:r>
              <a:rPr lang="en-GB" dirty="0" smtClean="0"/>
              <a:t>The epidermis and the upper layers of the dermis to the deeper portions of the dermis are injured</a:t>
            </a:r>
          </a:p>
          <a:p>
            <a:r>
              <a:rPr lang="en-GB" dirty="0" smtClean="0"/>
              <a:t>Wound is painful, appears red and exudes fluid (weeping skin)</a:t>
            </a:r>
          </a:p>
          <a:p>
            <a:r>
              <a:rPr lang="en-GB" dirty="0" smtClean="0"/>
              <a:t>Takes long to heal as compared to the 1</a:t>
            </a:r>
            <a:r>
              <a:rPr lang="en-GB" baseline="30000" dirty="0" smtClean="0"/>
              <a:t>st</a:t>
            </a:r>
            <a:r>
              <a:rPr lang="en-GB" dirty="0" smtClean="0"/>
              <a:t> degree</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1466</TotalTime>
  <Words>4276</Words>
  <Application>Microsoft Office PowerPoint</Application>
  <PresentationFormat>On-screen Show (4:3)</PresentationFormat>
  <Paragraphs>458</Paragraphs>
  <Slides>84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84</vt:i4>
      </vt:variant>
    </vt:vector>
  </HeadingPairs>
  <TitlesOfParts>
    <vt:vector size="89" baseType="lpstr">
      <vt:lpstr>AngsanaUPC</vt:lpstr>
      <vt:lpstr>Arial</vt:lpstr>
      <vt:lpstr>Arial Black</vt:lpstr>
      <vt:lpstr>Calibri</vt:lpstr>
      <vt:lpstr>Office Theme</vt:lpstr>
      <vt:lpstr>BURNS</vt:lpstr>
      <vt:lpstr>OBJECTIVES</vt:lpstr>
      <vt:lpstr>OBJECTIVES ctied</vt:lpstr>
      <vt:lpstr>DEFINATION OF BURN INJURY</vt:lpstr>
      <vt:lpstr>Incidence of burn injury</vt:lpstr>
      <vt:lpstr>Classification of burns</vt:lpstr>
      <vt:lpstr>Burn depth</vt:lpstr>
      <vt:lpstr>Superficial partial thickness burns(1st degree burn</vt:lpstr>
      <vt:lpstr>Deep partial thickness burns(2nd degree</vt:lpstr>
      <vt:lpstr>Full thickness burns (3rd degree)</vt:lpstr>
      <vt:lpstr>The extent of surface burn</vt:lpstr>
      <vt:lpstr>Rule of nines</vt:lpstr>
      <vt:lpstr>PowerPoint Presentation</vt:lpstr>
      <vt:lpstr>Lund and Browder method</vt:lpstr>
      <vt:lpstr>PowerPoint Presentation</vt:lpstr>
      <vt:lpstr>Palm method</vt:lpstr>
      <vt:lpstr>PATHOPHYSIOLOGICAL CHANGES</vt:lpstr>
      <vt:lpstr>Integumentary system</vt:lpstr>
      <vt:lpstr>Fluid and electrolyte shifts</vt:lpstr>
      <vt:lpstr>Fluid ctied</vt:lpstr>
      <vt:lpstr>Fluid ctied</vt:lpstr>
      <vt:lpstr>Fluid ctied</vt:lpstr>
      <vt:lpstr>Fluid ctied</vt:lpstr>
      <vt:lpstr>Cardiovascular system</vt:lpstr>
      <vt:lpstr>Respiratory system</vt:lpstr>
      <vt:lpstr>Renal system</vt:lpstr>
      <vt:lpstr>Pre hospital care</vt:lpstr>
      <vt:lpstr>Criteria for admission</vt:lpstr>
      <vt:lpstr>Medical management</vt:lpstr>
      <vt:lpstr>Phases of burn care </vt:lpstr>
      <vt:lpstr>EMERGENT AND RECUSCITATIVE PHASE</vt:lpstr>
      <vt:lpstr>Assessment</vt:lpstr>
      <vt:lpstr>Ass ctied</vt:lpstr>
      <vt:lpstr>Ass ctied</vt:lpstr>
      <vt:lpstr>Ass ctied</vt:lpstr>
      <vt:lpstr>DIAGNOSIS</vt:lpstr>
      <vt:lpstr>Nursing diagnosis</vt:lpstr>
      <vt:lpstr>Collaborative problems/potential complications</vt:lpstr>
      <vt:lpstr>Planning and goals</vt:lpstr>
      <vt:lpstr>NURSING INTERVENTIONS</vt:lpstr>
      <vt:lpstr>Promoting gas exchange and airway clearance</vt:lpstr>
      <vt:lpstr>ctied</vt:lpstr>
      <vt:lpstr>Restoring fluid and electrolyte balance</vt:lpstr>
      <vt:lpstr>Fluid replacement therapy</vt:lpstr>
      <vt:lpstr>Maintaining normal body temperature</vt:lpstr>
      <vt:lpstr>Minimize pain and anxiety</vt:lpstr>
      <vt:lpstr>Monitor and managing potential complications</vt:lpstr>
      <vt:lpstr>Mm ctied</vt:lpstr>
      <vt:lpstr>Mm ctied</vt:lpstr>
      <vt:lpstr>Mm ctied</vt:lpstr>
      <vt:lpstr>Mmm ctied</vt:lpstr>
      <vt:lpstr>Mmm ctied</vt:lpstr>
      <vt:lpstr>ACUTE AND INTERMEDIATE PHASE</vt:lpstr>
      <vt:lpstr>Assessment</vt:lpstr>
      <vt:lpstr>PowerPoint Presentation</vt:lpstr>
      <vt:lpstr>Asss ctied</vt:lpstr>
      <vt:lpstr>Assess ctied</vt:lpstr>
      <vt:lpstr>Nursing diagnosis</vt:lpstr>
      <vt:lpstr>Nursing dx ctied</vt:lpstr>
      <vt:lpstr>Collaborative problems/potential complications</vt:lpstr>
      <vt:lpstr>Planning goals</vt:lpstr>
      <vt:lpstr>Nursing interventions</vt:lpstr>
      <vt:lpstr>Restoring fluid balance</vt:lpstr>
      <vt:lpstr>Preventing infection</vt:lpstr>
      <vt:lpstr>Maintaining adequate nutrition</vt:lpstr>
      <vt:lpstr>Main ctied</vt:lpstr>
      <vt:lpstr>Promoting skin integrity</vt:lpstr>
      <vt:lpstr>Ctied </vt:lpstr>
      <vt:lpstr>Ctied </vt:lpstr>
      <vt:lpstr>Relieving pain and discomfort</vt:lpstr>
      <vt:lpstr>PowerPoint Presentation</vt:lpstr>
      <vt:lpstr>Promoting physical mobility</vt:lpstr>
      <vt:lpstr>Strengthening coping strategies</vt:lpstr>
      <vt:lpstr>Supporting patient and family processes</vt:lpstr>
      <vt:lpstr>REHABILATATION PHASE OF BURN CARE</vt:lpstr>
      <vt:lpstr>Rehabilitation</vt:lpstr>
      <vt:lpstr>ASSESSMENT</vt:lpstr>
      <vt:lpstr>NURSING DIAGNOSIS</vt:lpstr>
      <vt:lpstr>Potential complications</vt:lpstr>
      <vt:lpstr>Planning and goals</vt:lpstr>
      <vt:lpstr>Nursing interventions</vt:lpstr>
      <vt:lpstr>Promoting activity tolerance</vt:lpstr>
      <vt:lpstr>Improving body image and self concept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BURNS</dc:title>
  <dc:creator>MR &amp;MRS K MUTIRIA</dc:creator>
  <cp:lastModifiedBy>Mbogori</cp:lastModifiedBy>
  <cp:revision>79</cp:revision>
  <dcterms:created xsi:type="dcterms:W3CDTF">2013-04-09T13:07:24Z</dcterms:created>
  <dcterms:modified xsi:type="dcterms:W3CDTF">2015-12-13T13:11:00Z</dcterms:modified>
</cp:coreProperties>
</file>