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5"/>
  </p:notesMasterIdLst>
  <p:sldIdLst>
    <p:sldId id="257" r:id="rId2"/>
    <p:sldId id="258" r:id="rId3"/>
    <p:sldId id="259" r:id="rId4"/>
    <p:sldId id="260" r:id="rId5"/>
    <p:sldId id="262" r:id="rId6"/>
    <p:sldId id="263" r:id="rId7"/>
    <p:sldId id="264" r:id="rId8"/>
    <p:sldId id="265" r:id="rId9"/>
    <p:sldId id="266" r:id="rId10"/>
    <p:sldId id="567" r:id="rId11"/>
    <p:sldId id="568" r:id="rId12"/>
    <p:sldId id="267" r:id="rId13"/>
    <p:sldId id="268" r:id="rId14"/>
    <p:sldId id="269"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76" r:id="rId30"/>
    <p:sldId id="375" r:id="rId31"/>
    <p:sldId id="374"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553" r:id="rId50"/>
    <p:sldId id="554" r:id="rId51"/>
    <p:sldId id="323"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271" r:id="rId67"/>
    <p:sldId id="272" r:id="rId68"/>
    <p:sldId id="273" r:id="rId69"/>
    <p:sldId id="274" r:id="rId70"/>
    <p:sldId id="275" r:id="rId71"/>
    <p:sldId id="276" r:id="rId72"/>
    <p:sldId id="277" r:id="rId73"/>
    <p:sldId id="278" r:id="rId74"/>
    <p:sldId id="279" r:id="rId75"/>
    <p:sldId id="280" r:id="rId76"/>
    <p:sldId id="281" r:id="rId77"/>
    <p:sldId id="282" r:id="rId78"/>
    <p:sldId id="283" r:id="rId79"/>
    <p:sldId id="284" r:id="rId80"/>
    <p:sldId id="285" r:id="rId81"/>
    <p:sldId id="286" r:id="rId82"/>
    <p:sldId id="287" r:id="rId83"/>
    <p:sldId id="288" r:id="rId84"/>
    <p:sldId id="438" r:id="rId85"/>
    <p:sldId id="449" r:id="rId86"/>
    <p:sldId id="439" r:id="rId87"/>
    <p:sldId id="440" r:id="rId88"/>
    <p:sldId id="441" r:id="rId89"/>
    <p:sldId id="442" r:id="rId90"/>
    <p:sldId id="443" r:id="rId91"/>
    <p:sldId id="444" r:id="rId92"/>
    <p:sldId id="445" r:id="rId93"/>
    <p:sldId id="446" r:id="rId94"/>
    <p:sldId id="544" r:id="rId95"/>
    <p:sldId id="447" r:id="rId96"/>
    <p:sldId id="448" r:id="rId97"/>
    <p:sldId id="546" r:id="rId98"/>
    <p:sldId id="340" r:id="rId99"/>
    <p:sldId id="560" r:id="rId100"/>
    <p:sldId id="561" r:id="rId101"/>
    <p:sldId id="562" r:id="rId102"/>
    <p:sldId id="341" r:id="rId103"/>
    <p:sldId id="342" r:id="rId104"/>
    <p:sldId id="343" r:id="rId105"/>
    <p:sldId id="344" r:id="rId106"/>
    <p:sldId id="345" r:id="rId107"/>
    <p:sldId id="346" r:id="rId108"/>
    <p:sldId id="347" r:id="rId109"/>
    <p:sldId id="348" r:id="rId110"/>
    <p:sldId id="349" r:id="rId111"/>
    <p:sldId id="350" r:id="rId112"/>
    <p:sldId id="351" r:id="rId113"/>
    <p:sldId id="352" r:id="rId114"/>
    <p:sldId id="353" r:id="rId115"/>
    <p:sldId id="354" r:id="rId116"/>
    <p:sldId id="355" r:id="rId117"/>
    <p:sldId id="356" r:id="rId118"/>
    <p:sldId id="357" r:id="rId119"/>
    <p:sldId id="358" r:id="rId120"/>
    <p:sldId id="359" r:id="rId121"/>
    <p:sldId id="360" r:id="rId122"/>
    <p:sldId id="361" r:id="rId123"/>
    <p:sldId id="362" r:id="rId124"/>
    <p:sldId id="363" r:id="rId125"/>
    <p:sldId id="364" r:id="rId126"/>
    <p:sldId id="365" r:id="rId127"/>
    <p:sldId id="366" r:id="rId128"/>
    <p:sldId id="367" r:id="rId129"/>
    <p:sldId id="368" r:id="rId130"/>
    <p:sldId id="369" r:id="rId131"/>
    <p:sldId id="370" r:id="rId132"/>
    <p:sldId id="371" r:id="rId133"/>
    <p:sldId id="372" r:id="rId134"/>
    <p:sldId id="373" r:id="rId135"/>
    <p:sldId id="377" r:id="rId136"/>
    <p:sldId id="378" r:id="rId137"/>
    <p:sldId id="379" r:id="rId138"/>
    <p:sldId id="380" r:id="rId139"/>
    <p:sldId id="383" r:id="rId140"/>
    <p:sldId id="381" r:id="rId141"/>
    <p:sldId id="382" r:id="rId142"/>
    <p:sldId id="384" r:id="rId143"/>
    <p:sldId id="386" r:id="rId144"/>
    <p:sldId id="387" r:id="rId145"/>
    <p:sldId id="388" r:id="rId146"/>
    <p:sldId id="389" r:id="rId147"/>
    <p:sldId id="390" r:id="rId148"/>
    <p:sldId id="391" r:id="rId149"/>
    <p:sldId id="392" r:id="rId150"/>
    <p:sldId id="393" r:id="rId151"/>
    <p:sldId id="394" r:id="rId152"/>
    <p:sldId id="395" r:id="rId153"/>
    <p:sldId id="396" r:id="rId154"/>
    <p:sldId id="409" r:id="rId155"/>
    <p:sldId id="397" r:id="rId156"/>
    <p:sldId id="398" r:id="rId157"/>
    <p:sldId id="399" r:id="rId158"/>
    <p:sldId id="400" r:id="rId159"/>
    <p:sldId id="401" r:id="rId160"/>
    <p:sldId id="402" r:id="rId161"/>
    <p:sldId id="403" r:id="rId162"/>
    <p:sldId id="404" r:id="rId163"/>
    <p:sldId id="405" r:id="rId164"/>
    <p:sldId id="406" r:id="rId165"/>
    <p:sldId id="407" r:id="rId166"/>
    <p:sldId id="408" r:id="rId167"/>
    <p:sldId id="410" r:id="rId168"/>
    <p:sldId id="411" r:id="rId169"/>
    <p:sldId id="412" r:id="rId170"/>
    <p:sldId id="413" r:id="rId171"/>
    <p:sldId id="457" r:id="rId172"/>
    <p:sldId id="415" r:id="rId173"/>
    <p:sldId id="416" r:id="rId174"/>
    <p:sldId id="417" r:id="rId175"/>
    <p:sldId id="418" r:id="rId176"/>
    <p:sldId id="419" r:id="rId177"/>
    <p:sldId id="420" r:id="rId178"/>
    <p:sldId id="421" r:id="rId179"/>
    <p:sldId id="422" r:id="rId180"/>
    <p:sldId id="423" r:id="rId181"/>
    <p:sldId id="424" r:id="rId182"/>
    <p:sldId id="425" r:id="rId183"/>
    <p:sldId id="426" r:id="rId184"/>
    <p:sldId id="427" r:id="rId185"/>
    <p:sldId id="428" r:id="rId186"/>
    <p:sldId id="429" r:id="rId187"/>
    <p:sldId id="430" r:id="rId188"/>
    <p:sldId id="431" r:id="rId189"/>
    <p:sldId id="432" r:id="rId190"/>
    <p:sldId id="433" r:id="rId191"/>
    <p:sldId id="434" r:id="rId192"/>
    <p:sldId id="435" r:id="rId193"/>
    <p:sldId id="436" r:id="rId194"/>
    <p:sldId id="451" r:id="rId195"/>
    <p:sldId id="450" r:id="rId196"/>
    <p:sldId id="452" r:id="rId197"/>
    <p:sldId id="453" r:id="rId198"/>
    <p:sldId id="563" r:id="rId199"/>
    <p:sldId id="455" r:id="rId200"/>
    <p:sldId id="564" r:id="rId201"/>
    <p:sldId id="454" r:id="rId202"/>
    <p:sldId id="458" r:id="rId203"/>
    <p:sldId id="481" r:id="rId204"/>
    <p:sldId id="459" r:id="rId205"/>
    <p:sldId id="559" r:id="rId206"/>
    <p:sldId id="460" r:id="rId207"/>
    <p:sldId id="461" r:id="rId208"/>
    <p:sldId id="468" r:id="rId209"/>
    <p:sldId id="462" r:id="rId210"/>
    <p:sldId id="463" r:id="rId211"/>
    <p:sldId id="464" r:id="rId212"/>
    <p:sldId id="465" r:id="rId213"/>
    <p:sldId id="466" r:id="rId214"/>
    <p:sldId id="467" r:id="rId215"/>
    <p:sldId id="471" r:id="rId216"/>
    <p:sldId id="472" r:id="rId217"/>
    <p:sldId id="469" r:id="rId218"/>
    <p:sldId id="480" r:id="rId219"/>
    <p:sldId id="470" r:id="rId220"/>
    <p:sldId id="475" r:id="rId221"/>
    <p:sldId id="476" r:id="rId222"/>
    <p:sldId id="477" r:id="rId223"/>
    <p:sldId id="478" r:id="rId224"/>
    <p:sldId id="479" r:id="rId225"/>
    <p:sldId id="555" r:id="rId226"/>
    <p:sldId id="557" r:id="rId227"/>
    <p:sldId id="556" r:id="rId228"/>
    <p:sldId id="558" r:id="rId229"/>
    <p:sldId id="496" r:id="rId230"/>
    <p:sldId id="497" r:id="rId231"/>
    <p:sldId id="498" r:id="rId232"/>
    <p:sldId id="499" r:id="rId233"/>
    <p:sldId id="500" r:id="rId234"/>
    <p:sldId id="501" r:id="rId235"/>
    <p:sldId id="502" r:id="rId236"/>
    <p:sldId id="503" r:id="rId237"/>
    <p:sldId id="504" r:id="rId238"/>
    <p:sldId id="548" r:id="rId239"/>
    <p:sldId id="505" r:id="rId240"/>
    <p:sldId id="506" r:id="rId241"/>
    <p:sldId id="507" r:id="rId242"/>
    <p:sldId id="508" r:id="rId243"/>
    <p:sldId id="509" r:id="rId244"/>
    <p:sldId id="549" r:id="rId245"/>
    <p:sldId id="510" r:id="rId246"/>
    <p:sldId id="511" r:id="rId247"/>
    <p:sldId id="512" r:id="rId248"/>
    <p:sldId id="513" r:id="rId249"/>
    <p:sldId id="514" r:id="rId250"/>
    <p:sldId id="515" r:id="rId251"/>
    <p:sldId id="516" r:id="rId252"/>
    <p:sldId id="517" r:id="rId253"/>
    <p:sldId id="518" r:id="rId254"/>
    <p:sldId id="547" r:id="rId255"/>
    <p:sldId id="519" r:id="rId256"/>
    <p:sldId id="520" r:id="rId257"/>
    <p:sldId id="521" r:id="rId258"/>
    <p:sldId id="522" r:id="rId259"/>
    <p:sldId id="523" r:id="rId260"/>
    <p:sldId id="482" r:id="rId261"/>
    <p:sldId id="483" r:id="rId262"/>
    <p:sldId id="566" r:id="rId263"/>
    <p:sldId id="484" r:id="rId264"/>
    <p:sldId id="550" r:id="rId265"/>
    <p:sldId id="485" r:id="rId266"/>
    <p:sldId id="486" r:id="rId267"/>
    <p:sldId id="487" r:id="rId268"/>
    <p:sldId id="488" r:id="rId269"/>
    <p:sldId id="489" r:id="rId270"/>
    <p:sldId id="490" r:id="rId271"/>
    <p:sldId id="491" r:id="rId272"/>
    <p:sldId id="492" r:id="rId273"/>
    <p:sldId id="493" r:id="rId274"/>
    <p:sldId id="494" r:id="rId275"/>
    <p:sldId id="495" r:id="rId276"/>
    <p:sldId id="528" r:id="rId277"/>
    <p:sldId id="529" r:id="rId278"/>
    <p:sldId id="530" r:id="rId279"/>
    <p:sldId id="531" r:id="rId280"/>
    <p:sldId id="535" r:id="rId281"/>
    <p:sldId id="551" r:id="rId282"/>
    <p:sldId id="565" r:id="rId283"/>
    <p:sldId id="533" r:id="rId284"/>
    <p:sldId id="534" r:id="rId285"/>
    <p:sldId id="552" r:id="rId286"/>
    <p:sldId id="536" r:id="rId287"/>
    <p:sldId id="537" r:id="rId288"/>
    <p:sldId id="538" r:id="rId289"/>
    <p:sldId id="539" r:id="rId290"/>
    <p:sldId id="540" r:id="rId291"/>
    <p:sldId id="541" r:id="rId292"/>
    <p:sldId id="542" r:id="rId293"/>
    <p:sldId id="543" r:id="rId2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60"/>
  </p:normalViewPr>
  <p:slideViewPr>
    <p:cSldViewPr>
      <p:cViewPr varScale="1">
        <p:scale>
          <a:sx n="68" d="100"/>
          <a:sy n="68" d="100"/>
        </p:scale>
        <p:origin x="14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5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19A4A5-97AC-47D5-8443-059495875F30}" type="datetimeFigureOut">
              <a:rPr lang="en-US" smtClean="0"/>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1CE7A-8B8B-434A-AE15-85B0DFF060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2E83F2-AA7A-4323-ACAE-6ED4CDAD1FF4}"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APGAR-</a:t>
            </a:r>
            <a:r>
              <a:rPr lang="en-US" baseline="0" dirty="0"/>
              <a:t> appearance, pulse, Grimace, activity, respiration </a:t>
            </a:r>
          </a:p>
        </p:txBody>
      </p:sp>
      <p:sp>
        <p:nvSpPr>
          <p:cNvPr id="4" name="Slide Number Placeholder 3"/>
          <p:cNvSpPr>
            <a:spLocks noGrp="1"/>
          </p:cNvSpPr>
          <p:nvPr>
            <p:ph type="sldNum" sz="quarter" idx="10"/>
          </p:nvPr>
        </p:nvSpPr>
        <p:spPr/>
        <p:txBody>
          <a:bodyPr/>
          <a:lstStyle/>
          <a:p>
            <a:fld id="{D8A58AC3-791E-4C8E-962E-BDE6F2584A19}" type="slidenum">
              <a:rPr lang="en-US" smtClean="0"/>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1CE7A-8B8B-434A-AE15-85B0DFF0609E}" type="slidenum">
              <a:rPr lang="en-US" smtClean="0"/>
              <a:pPr/>
              <a:t>87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1CE7A-8B8B-434A-AE15-85B0DFF0609E}" type="slidenum">
              <a:rPr lang="en-US" smtClean="0"/>
              <a:pPr/>
              <a:t>94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E3C6B9-6EF7-4E3F-B760-58E8413DAF0A}" type="slidenum">
              <a:rPr lang="en-US" smtClean="0"/>
              <a:pPr/>
              <a:t>106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Chorioamnionitis</a:t>
            </a:r>
            <a:r>
              <a:rPr lang="en-US" dirty="0"/>
              <a:t>:</a:t>
            </a:r>
            <a:r>
              <a:rPr lang="en-US" baseline="0" dirty="0"/>
              <a:t> </a:t>
            </a:r>
            <a:r>
              <a:rPr lang="en-US" dirty="0"/>
              <a:t>an inflammation of the fetal membranes (amnion and </a:t>
            </a:r>
            <a:r>
              <a:rPr lang="en-US" dirty="0" err="1"/>
              <a:t>chorion</a:t>
            </a:r>
            <a:r>
              <a:rPr lang="en-US" dirty="0"/>
              <a:t>) due to a bacterial infection. It typically results from bacteria ascending into the uterus from the vagina and is most often associated with prolonged labor.</a:t>
            </a:r>
          </a:p>
          <a:p>
            <a:endParaRPr lang="en-US" dirty="0"/>
          </a:p>
        </p:txBody>
      </p:sp>
      <p:sp>
        <p:nvSpPr>
          <p:cNvPr id="4" name="Slide Number Placeholder 3"/>
          <p:cNvSpPr>
            <a:spLocks noGrp="1"/>
          </p:cNvSpPr>
          <p:nvPr>
            <p:ph type="sldNum" sz="quarter" idx="10"/>
          </p:nvPr>
        </p:nvSpPr>
        <p:spPr/>
        <p:txBody>
          <a:bodyPr/>
          <a:lstStyle/>
          <a:p>
            <a:fld id="{EF81CE7A-8B8B-434A-AE15-85B0DFF0609E}" type="slidenum">
              <a:rPr lang="en-US" smtClean="0"/>
              <a:pPr/>
              <a:t>141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1CE7A-8B8B-434A-AE15-85B0DFF0609E}" type="slidenum">
              <a:rPr lang="en-US" smtClean="0"/>
              <a:pPr/>
              <a:t>142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1CE7A-8B8B-434A-AE15-85B0DFF0609E}" type="slidenum">
              <a:rPr lang="en-US" smtClean="0"/>
              <a:pPr/>
              <a:t>144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Preschool</a:t>
            </a:r>
            <a:r>
              <a:rPr lang="en-US" baseline="0" dirty="0"/>
              <a:t> children present with small physique, delays in development of speech, poor articulation, slow development of vocabulary and sentence patterns, poor judgment, difficulty recognizing danger, difficulty following directions, tantrums , </a:t>
            </a:r>
            <a:r>
              <a:rPr lang="en-US" baseline="0" dirty="0" err="1"/>
              <a:t>distractability</a:t>
            </a:r>
            <a:r>
              <a:rPr lang="en-US" baseline="0" dirty="0"/>
              <a:t>, over-friendliness, poor </a:t>
            </a:r>
            <a:r>
              <a:rPr lang="en-US" baseline="0" dirty="0" err="1"/>
              <a:t>cordination</a:t>
            </a:r>
            <a:r>
              <a:rPr lang="en-US" baseline="0" dirty="0"/>
              <a:t>, emotional over-reaction, overly tactile</a:t>
            </a:r>
          </a:p>
        </p:txBody>
      </p:sp>
      <p:sp>
        <p:nvSpPr>
          <p:cNvPr id="4" name="Slide Number Placeholder 3"/>
          <p:cNvSpPr>
            <a:spLocks noGrp="1"/>
          </p:cNvSpPr>
          <p:nvPr>
            <p:ph type="sldNum" sz="quarter" idx="10"/>
          </p:nvPr>
        </p:nvSpPr>
        <p:spPr/>
        <p:txBody>
          <a:bodyPr/>
          <a:lstStyle/>
          <a:p>
            <a:fld id="{EF81CE7A-8B8B-434A-AE15-85B0DFF0609E}" type="slidenum">
              <a:rPr lang="en-US" smtClean="0"/>
              <a:pPr/>
              <a:t>220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5C6710AD-0B1E-4FF9-8E60-ED395408049E}" type="datetimeFigureOut">
              <a:rPr lang="en-US" smtClean="0"/>
              <a:pPr/>
              <a:t>12/2/2019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6020ECA-1EFF-4C64-B2C5-047054E781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6710AD-0B1E-4FF9-8E60-ED395408049E}"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20ECA-1EFF-4C64-B2C5-047054E781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6710AD-0B1E-4FF9-8E60-ED395408049E}"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20ECA-1EFF-4C64-B2C5-047054E781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5C6710AD-0B1E-4FF9-8E60-ED395408049E}" type="datetimeFigureOut">
              <a:rPr lang="en-US" smtClean="0"/>
              <a:pPr/>
              <a:t>12/2/2019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6020ECA-1EFF-4C64-B2C5-047054E781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5C6710AD-0B1E-4FF9-8E60-ED395408049E}" type="datetimeFigureOut">
              <a:rPr lang="en-US" smtClean="0"/>
              <a:pPr/>
              <a:t>12/2/2019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6020ECA-1EFF-4C64-B2C5-047054E78167}"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5C6710AD-0B1E-4FF9-8E60-ED395408049E}" type="datetimeFigureOut">
              <a:rPr lang="en-US" smtClean="0"/>
              <a:pPr/>
              <a:t>12/2/2019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6020ECA-1EFF-4C64-B2C5-047054E781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5C6710AD-0B1E-4FF9-8E60-ED395408049E}"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6020ECA-1EFF-4C64-B2C5-047054E7816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5C6710AD-0B1E-4FF9-8E60-ED395408049E}" type="datetimeFigureOut">
              <a:rPr lang="en-US" smtClean="0"/>
              <a:pPr/>
              <a:t>12/2/2019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20ECA-1EFF-4C64-B2C5-047054E781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6710AD-0B1E-4FF9-8E60-ED395408049E}" type="datetimeFigureOut">
              <a:rPr lang="en-US" smtClean="0"/>
              <a:pPr/>
              <a:t>12/2/2019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20ECA-1EFF-4C64-B2C5-047054E781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5C6710AD-0B1E-4FF9-8E60-ED395408049E}" type="datetimeFigureOut">
              <a:rPr lang="en-US" smtClean="0"/>
              <a:pPr/>
              <a:t>12/2/2019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20ECA-1EFF-4C64-B2C5-047054E781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5C6710AD-0B1E-4FF9-8E60-ED395408049E}"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6020ECA-1EFF-4C64-B2C5-047054E78167}"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C6710AD-0B1E-4FF9-8E60-ED395408049E}" type="datetimeFigureOut">
              <a:rPr lang="en-US" smtClean="0"/>
              <a:pPr/>
              <a:t>12/2/2019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6020ECA-1EFF-4C64-B2C5-047054E78167}"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hyperlink" Target="http://www.childrenshospital.org/az/Site803/mainpageS803P0.html"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Baby at Risk </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CC2C-74B5-4DC3-A267-78A6246FDD92}"/>
              </a:ext>
            </a:extLst>
          </p:cNvPr>
          <p:cNvSpPr>
            <a:spLocks noGrp="1"/>
          </p:cNvSpPr>
          <p:nvPr>
            <p:ph type="title"/>
          </p:nvPr>
        </p:nvSpPr>
        <p:spPr/>
        <p:txBody>
          <a:bodyPr/>
          <a:lstStyle/>
          <a:p>
            <a:r>
              <a:rPr lang="en-US" dirty="0"/>
              <a:t>Warm chain</a:t>
            </a:r>
          </a:p>
        </p:txBody>
      </p:sp>
      <p:pic>
        <p:nvPicPr>
          <p:cNvPr id="1030" name="Picture 6" descr="Tokeo la picha la warm chain 10 steps">
            <a:extLst>
              <a:ext uri="{FF2B5EF4-FFF2-40B4-BE49-F238E27FC236}">
                <a16:creationId xmlns:a16="http://schemas.microsoft.com/office/drawing/2014/main" id="{6BA147E4-2171-4B87-9D8F-0F15BC642D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079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Conjugation process </a:t>
            </a:r>
          </a:p>
        </p:txBody>
      </p:sp>
      <p:sp>
        <p:nvSpPr>
          <p:cNvPr id="3" name="Content Placeholder 2"/>
          <p:cNvSpPr>
            <a:spLocks noGrp="1"/>
          </p:cNvSpPr>
          <p:nvPr>
            <p:ph idx="1"/>
          </p:nvPr>
        </p:nvSpPr>
        <p:spPr/>
        <p:txBody>
          <a:bodyPr/>
          <a:lstStyle/>
          <a:p>
            <a:r>
              <a:rPr lang="en-US" dirty="0"/>
              <a:t>Transport- transported to liver bound on plasma protein albumin. If not bound, it’s deposited into </a:t>
            </a:r>
            <a:r>
              <a:rPr lang="en-US" dirty="0" err="1"/>
              <a:t>extravascular</a:t>
            </a:r>
            <a:r>
              <a:rPr lang="en-US" dirty="0"/>
              <a:t> fatty and nerve tissues </a:t>
            </a:r>
            <a:r>
              <a:rPr lang="en-US" dirty="0" err="1"/>
              <a:t>eg</a:t>
            </a:r>
            <a:r>
              <a:rPr lang="en-US" dirty="0"/>
              <a:t> skin and brain</a:t>
            </a:r>
          </a:p>
          <a:p>
            <a:r>
              <a:rPr lang="en-US" dirty="0"/>
              <a:t>Conjugation-in the liver, it is combined with glucose and </a:t>
            </a:r>
            <a:r>
              <a:rPr lang="en-US" dirty="0" err="1"/>
              <a:t>glucuronic</a:t>
            </a:r>
            <a:r>
              <a:rPr lang="en-US" dirty="0"/>
              <a:t> acid in the presence of oxygen. </a:t>
            </a:r>
            <a:r>
              <a:rPr lang="en-US" dirty="0" err="1"/>
              <a:t>Glucuronyl</a:t>
            </a:r>
            <a:r>
              <a:rPr lang="en-US" dirty="0"/>
              <a:t> </a:t>
            </a:r>
            <a:r>
              <a:rPr lang="en-US" dirty="0" err="1"/>
              <a:t>transferase</a:t>
            </a:r>
            <a:r>
              <a:rPr lang="en-US" dirty="0"/>
              <a:t> (enzyme) is also involved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t>Excretion- via </a:t>
            </a:r>
            <a:r>
              <a:rPr lang="en-US" dirty="0" err="1"/>
              <a:t>biliary</a:t>
            </a:r>
            <a:r>
              <a:rPr lang="en-US" dirty="0"/>
              <a:t> system into the small intestine, it’s </a:t>
            </a:r>
            <a:r>
              <a:rPr lang="en-US" dirty="0" err="1"/>
              <a:t>catabolized</a:t>
            </a:r>
            <a:r>
              <a:rPr lang="en-US" dirty="0"/>
              <a:t> by normal intestinal bacteria to form </a:t>
            </a:r>
            <a:r>
              <a:rPr lang="en-US" dirty="0" err="1"/>
              <a:t>urobilinogen</a:t>
            </a:r>
            <a:r>
              <a:rPr lang="en-US" dirty="0"/>
              <a:t> then oxidized to </a:t>
            </a:r>
            <a:r>
              <a:rPr lang="en-US" dirty="0" err="1"/>
              <a:t>urobilin</a:t>
            </a:r>
            <a:r>
              <a:rPr lang="en-US" dirty="0"/>
              <a:t>. Most is excreted through feces.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p>
        </p:txBody>
      </p:sp>
      <p:sp>
        <p:nvSpPr>
          <p:cNvPr id="3" name="Content Placeholder 2"/>
          <p:cNvSpPr>
            <a:spLocks noGrp="1"/>
          </p:cNvSpPr>
          <p:nvPr>
            <p:ph idx="1"/>
          </p:nvPr>
        </p:nvSpPr>
        <p:spPr/>
        <p:txBody>
          <a:bodyPr>
            <a:normAutofit/>
          </a:bodyPr>
          <a:lstStyle/>
          <a:p>
            <a:r>
              <a:rPr lang="en-US" dirty="0"/>
              <a:t>Neonatal jaundice is the yellowish discoloration of the skin and/or sclera of newborn infants caused by tissue deposition of </a:t>
            </a:r>
            <a:r>
              <a:rPr lang="en-US" dirty="0" err="1"/>
              <a:t>bilirubin</a:t>
            </a:r>
            <a:r>
              <a:rPr lang="en-US" dirty="0"/>
              <a:t>. </a:t>
            </a:r>
          </a:p>
          <a:p>
            <a:pPr lvl="1"/>
            <a:r>
              <a:rPr lang="en-US" dirty="0"/>
              <a:t>There is Excessive levels and accumulation of bilirubin in blood </a:t>
            </a:r>
          </a:p>
          <a:p>
            <a:pPr lvl="1"/>
            <a:r>
              <a:rPr lang="en-US" dirty="0"/>
              <a:t>Normal levels are 0.2-1.4mg/dl. </a:t>
            </a:r>
          </a:p>
          <a:p>
            <a:pPr lvl="1"/>
            <a:r>
              <a:rPr lang="en-US" dirty="0"/>
              <a:t>Normally manifests when the bilirubin levels are more than 5mg/dl.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Physiological jaundice </a:t>
            </a:r>
          </a:p>
        </p:txBody>
      </p:sp>
      <p:sp>
        <p:nvSpPr>
          <p:cNvPr id="3" name="Content Placeholder 2"/>
          <p:cNvSpPr>
            <a:spLocks noGrp="1"/>
          </p:cNvSpPr>
          <p:nvPr>
            <p:ph idx="1"/>
          </p:nvPr>
        </p:nvSpPr>
        <p:spPr/>
        <p:txBody>
          <a:bodyPr>
            <a:normAutofit/>
          </a:bodyPr>
          <a:lstStyle/>
          <a:p>
            <a:pPr marL="514350" indent="-514350">
              <a:buNone/>
            </a:pPr>
            <a:r>
              <a:rPr lang="en-US" b="1" dirty="0"/>
              <a:t>Characteristics: </a:t>
            </a:r>
          </a:p>
          <a:p>
            <a:pPr marL="514350" indent="-514350">
              <a:buNone/>
            </a:pPr>
            <a:r>
              <a:rPr lang="en-US" dirty="0"/>
              <a:t>Affects both term and preterm babies </a:t>
            </a:r>
          </a:p>
          <a:p>
            <a:pPr marL="514350" indent="-514350">
              <a:buNone/>
            </a:pPr>
            <a:r>
              <a:rPr lang="en-US" dirty="0"/>
              <a:t>It appears </a:t>
            </a:r>
            <a:r>
              <a:rPr lang="en-US" b="1" dirty="0"/>
              <a:t>between 24 to 72 hours </a:t>
            </a:r>
            <a:r>
              <a:rPr lang="en-US" dirty="0"/>
              <a:t>of life. It is apparent with signs on Day 3 of birth. </a:t>
            </a:r>
          </a:p>
          <a:p>
            <a:pPr marL="514350" indent="-514350">
              <a:buNone/>
            </a:pPr>
            <a:r>
              <a:rPr lang="en-US" dirty="0"/>
              <a:t>It is self limiting in term babies and fades away within 7 days. </a:t>
            </a:r>
          </a:p>
          <a:p>
            <a:pPr marL="514350" indent="-514350">
              <a:buNone/>
            </a:pPr>
            <a:r>
              <a:rPr lang="en-US" dirty="0"/>
              <a:t> the levels of bilirubin in term babies don’t exceed 15 mg/dl</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Causes of physiological jaundice </a:t>
            </a:r>
          </a:p>
        </p:txBody>
      </p:sp>
      <p:sp>
        <p:nvSpPr>
          <p:cNvPr id="3" name="Content Placeholder 2"/>
          <p:cNvSpPr>
            <a:spLocks noGrp="1"/>
          </p:cNvSpPr>
          <p:nvPr>
            <p:ph idx="1"/>
          </p:nvPr>
        </p:nvSpPr>
        <p:spPr/>
        <p:txBody>
          <a:bodyPr/>
          <a:lstStyle/>
          <a:p>
            <a:pPr marL="514350" indent="-514350">
              <a:buAutoNum type="arabicPeriod"/>
            </a:pPr>
            <a:r>
              <a:rPr lang="en-US" b="1" dirty="0"/>
              <a:t>Excessive breakdown of RBCs </a:t>
            </a:r>
          </a:p>
          <a:p>
            <a:pPr marL="514350" indent="-514350">
              <a:buNone/>
            </a:pPr>
            <a:r>
              <a:rPr lang="en-US" dirty="0"/>
              <a:t>While in the uterus the fetus relies on fetal hemoglobin which has a greater affinity for oxygen, than the adult </a:t>
            </a:r>
            <a:r>
              <a:rPr lang="en-US" dirty="0" err="1"/>
              <a:t>Hb</a:t>
            </a:r>
            <a:r>
              <a:rPr lang="en-US" dirty="0"/>
              <a:t> </a:t>
            </a:r>
          </a:p>
          <a:p>
            <a:pPr marL="514350" indent="-514350">
              <a:buNone/>
            </a:pPr>
            <a:r>
              <a:rPr lang="en-US" dirty="0"/>
              <a:t>Once the neonate is born it adapts to the pulmonary system of adult </a:t>
            </a:r>
            <a:r>
              <a:rPr lang="en-US" dirty="0" err="1"/>
              <a:t>Hb</a:t>
            </a:r>
            <a:r>
              <a:rPr lang="en-US" dirty="0"/>
              <a:t> and the large mass of RBCs being </a:t>
            </a:r>
            <a:r>
              <a:rPr lang="en-US" dirty="0" err="1"/>
              <a:t>hemolyzed</a:t>
            </a:r>
            <a:r>
              <a:rPr lang="en-US" dirty="0"/>
              <a:t> creates a bulk of bilirubin in the circulation. </a:t>
            </a:r>
          </a:p>
          <a:p>
            <a:pPr marL="514350" indent="-514350">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pPr>
              <a:buNone/>
            </a:pPr>
            <a:r>
              <a:rPr lang="en-US" dirty="0"/>
              <a:t>2</a:t>
            </a:r>
            <a:r>
              <a:rPr lang="en-US" b="1" dirty="0"/>
              <a:t>. </a:t>
            </a:r>
            <a:r>
              <a:rPr lang="en-US" b="1" dirty="0" err="1"/>
              <a:t>Glucuronyl</a:t>
            </a:r>
            <a:r>
              <a:rPr lang="en-US" b="1" dirty="0"/>
              <a:t> </a:t>
            </a:r>
            <a:r>
              <a:rPr lang="en-US" b="1" dirty="0" err="1"/>
              <a:t>transferase</a:t>
            </a:r>
            <a:r>
              <a:rPr lang="en-US" b="1" dirty="0"/>
              <a:t> enzyme deficiency</a:t>
            </a:r>
          </a:p>
          <a:p>
            <a:pPr>
              <a:buNone/>
            </a:pPr>
            <a:r>
              <a:rPr lang="en-US" dirty="0"/>
              <a:t>Enzyme responsible for conjugation of </a:t>
            </a:r>
            <a:r>
              <a:rPr lang="en-US" dirty="0" err="1"/>
              <a:t>bilirubin</a:t>
            </a:r>
            <a:r>
              <a:rPr lang="en-US" dirty="0"/>
              <a:t>. Deficiency of this enzyme results in increased levels of unconjugated bilirubin. </a:t>
            </a:r>
          </a:p>
          <a:p>
            <a:pPr>
              <a:buNone/>
            </a:pPr>
            <a:endParaRPr lang="en-US" dirty="0"/>
          </a:p>
          <a:p>
            <a:pPr>
              <a:buNone/>
            </a:pPr>
            <a:r>
              <a:rPr lang="en-US" b="1" dirty="0"/>
              <a:t>3. Increased </a:t>
            </a:r>
            <a:r>
              <a:rPr lang="en-US" b="1" dirty="0" err="1"/>
              <a:t>enterohepatic</a:t>
            </a:r>
            <a:r>
              <a:rPr lang="en-US" b="1" dirty="0"/>
              <a:t> </a:t>
            </a:r>
            <a:r>
              <a:rPr lang="en-US" b="1" dirty="0" err="1"/>
              <a:t>reabsorption</a:t>
            </a:r>
            <a:r>
              <a:rPr lang="en-US" b="1" dirty="0"/>
              <a:t> of bilirubin </a:t>
            </a:r>
          </a:p>
          <a:p>
            <a:pPr>
              <a:buNone/>
            </a:pPr>
            <a:r>
              <a:rPr lang="en-US" dirty="0"/>
              <a:t>Increases in newborns, because of lack of the normal enteric bacteria that breaks down bilirubin to </a:t>
            </a:r>
            <a:r>
              <a:rPr lang="en-US" dirty="0" err="1"/>
              <a:t>urobilinogen</a:t>
            </a:r>
            <a:r>
              <a:rPr lang="en-US" dirty="0"/>
              <a:t>/ </a:t>
            </a:r>
            <a:r>
              <a:rPr lang="en-US" dirty="0" err="1"/>
              <a:t>stercobilinogen</a:t>
            </a:r>
            <a:endParaRPr lang="en-US" dirty="0"/>
          </a:p>
          <a:p>
            <a:pPr>
              <a:buNone/>
            </a:pPr>
            <a:r>
              <a:rPr lang="en-US" dirty="0"/>
              <a:t>Increased beta </a:t>
            </a:r>
            <a:r>
              <a:rPr lang="en-US" dirty="0" err="1"/>
              <a:t>glucuronidase</a:t>
            </a:r>
            <a:r>
              <a:rPr lang="en-US" dirty="0"/>
              <a:t> enzyme(hydrolyses bilirubin back to unconjugated bilirubin state). Accelerated by  lack of feeding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pPr>
              <a:buNone/>
            </a:pPr>
            <a:r>
              <a:rPr lang="en-US" b="1" dirty="0"/>
              <a:t>4. Decreased albumin binding capacity: </a:t>
            </a:r>
          </a:p>
          <a:p>
            <a:pPr algn="just">
              <a:buNone/>
            </a:pPr>
            <a:r>
              <a:rPr lang="en-US" dirty="0"/>
              <a:t>albumin  binds to unconjugated bilirubin and transports to liver for conjugation. In preterm babies, the albumin is in lower levels, hence bilirubin will bind to tissues with bilirubin affinity such as the skin and brain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Pathological jaundice </a:t>
            </a:r>
          </a:p>
        </p:txBody>
      </p:sp>
      <p:sp>
        <p:nvSpPr>
          <p:cNvPr id="3" name="Content Placeholder 2"/>
          <p:cNvSpPr>
            <a:spLocks noGrp="1"/>
          </p:cNvSpPr>
          <p:nvPr>
            <p:ph idx="1"/>
          </p:nvPr>
        </p:nvSpPr>
        <p:spPr/>
        <p:txBody>
          <a:bodyPr>
            <a:normAutofit lnSpcReduction="10000"/>
          </a:bodyPr>
          <a:lstStyle/>
          <a:p>
            <a:r>
              <a:rPr lang="en-US" dirty="0"/>
              <a:t>Clinical jaundice detected </a:t>
            </a:r>
            <a:r>
              <a:rPr lang="en-US" b="1" dirty="0"/>
              <a:t>before 24 hours </a:t>
            </a:r>
            <a:r>
              <a:rPr lang="en-US" dirty="0"/>
              <a:t>of life. </a:t>
            </a:r>
          </a:p>
          <a:p>
            <a:r>
              <a:rPr lang="en-US" dirty="0"/>
              <a:t>Characterized by rapid rise in serum bilirubin (5 mg/dl) per day </a:t>
            </a:r>
          </a:p>
          <a:p>
            <a:r>
              <a:rPr lang="en-US" dirty="0"/>
              <a:t>Serum bilirubin greater than 15mg/dl </a:t>
            </a:r>
          </a:p>
          <a:p>
            <a:r>
              <a:rPr lang="en-US" dirty="0"/>
              <a:t>Clinical jaundice persisting beyond 14 days of life </a:t>
            </a:r>
          </a:p>
          <a:p>
            <a:r>
              <a:rPr lang="en-US" dirty="0"/>
              <a:t>Clay or white colored stool and/dark urine staining the clothes yellow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pathological jaundice </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b="1" dirty="0"/>
              <a:t>Increased production of bilirubin</a:t>
            </a:r>
            <a:r>
              <a:rPr lang="en-US" dirty="0"/>
              <a:t>: due to increase in hemoglobin destruction</a:t>
            </a:r>
          </a:p>
          <a:p>
            <a:pPr marL="514350" indent="-514350">
              <a:buNone/>
            </a:pPr>
            <a:r>
              <a:rPr lang="en-US" dirty="0"/>
              <a:t>Causes of destruction: </a:t>
            </a:r>
          </a:p>
          <a:p>
            <a:pPr marL="914400" lvl="1" indent="-514350"/>
            <a:r>
              <a:rPr lang="en-US" dirty="0"/>
              <a:t>Blood type/group incompatibility </a:t>
            </a:r>
          </a:p>
          <a:p>
            <a:pPr marL="914400" lvl="1" indent="-514350"/>
            <a:r>
              <a:rPr lang="en-US" dirty="0" err="1"/>
              <a:t>Hemoglobinopathies</a:t>
            </a:r>
            <a:r>
              <a:rPr lang="en-US" dirty="0"/>
              <a:t>- sickle cell </a:t>
            </a:r>
            <a:r>
              <a:rPr lang="en-US" dirty="0" err="1"/>
              <a:t>dz</a:t>
            </a:r>
            <a:r>
              <a:rPr lang="en-US" dirty="0"/>
              <a:t> </a:t>
            </a:r>
          </a:p>
          <a:p>
            <a:pPr marL="914400" lvl="1" indent="-514350"/>
            <a:r>
              <a:rPr lang="en-US" dirty="0"/>
              <a:t>Enzyme deficiency –G6PD (maintains the integrity of the cell membrane) </a:t>
            </a:r>
          </a:p>
          <a:p>
            <a:pPr marL="914400" lvl="1" indent="-514350"/>
            <a:r>
              <a:rPr lang="en-US" dirty="0"/>
              <a:t>Sepsis/ infections</a:t>
            </a:r>
          </a:p>
          <a:p>
            <a:pPr marL="914400" lvl="1" indent="-514350"/>
            <a:r>
              <a:rPr lang="en-US" dirty="0" err="1"/>
              <a:t>Polycythemia</a:t>
            </a:r>
            <a:r>
              <a:rPr lang="en-US" dirty="0"/>
              <a:t>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546725"/>
          </a:xfrm>
        </p:spPr>
        <p:txBody>
          <a:bodyPr>
            <a:normAutofit fontScale="92500" lnSpcReduction="20000"/>
          </a:bodyPr>
          <a:lstStyle/>
          <a:p>
            <a:pPr>
              <a:buNone/>
            </a:pPr>
            <a:r>
              <a:rPr lang="en-US" dirty="0"/>
              <a:t>2. </a:t>
            </a:r>
            <a:r>
              <a:rPr lang="en-US" b="1" dirty="0"/>
              <a:t>Interference with transportation </a:t>
            </a:r>
          </a:p>
          <a:p>
            <a:pPr>
              <a:buNone/>
            </a:pPr>
            <a:r>
              <a:rPr lang="en-US" dirty="0"/>
              <a:t>due to: </a:t>
            </a:r>
          </a:p>
          <a:p>
            <a:r>
              <a:rPr lang="en-US" dirty="0"/>
              <a:t>reduced albumin </a:t>
            </a:r>
          </a:p>
          <a:p>
            <a:r>
              <a:rPr lang="en-US" dirty="0"/>
              <a:t>acidosis, hypothermia</a:t>
            </a:r>
          </a:p>
          <a:p>
            <a:r>
              <a:rPr lang="en-US" dirty="0"/>
              <a:t>hypoxia, </a:t>
            </a:r>
          </a:p>
          <a:p>
            <a:r>
              <a:rPr lang="en-US" dirty="0"/>
              <a:t>drugs that compete for albumin  binding sites e.g. aspirin/ </a:t>
            </a:r>
            <a:r>
              <a:rPr lang="en-US" dirty="0" err="1"/>
              <a:t>ampicillin</a:t>
            </a:r>
            <a:r>
              <a:rPr lang="en-US" dirty="0"/>
              <a:t>  </a:t>
            </a:r>
          </a:p>
          <a:p>
            <a:pPr>
              <a:buNone/>
            </a:pPr>
            <a:r>
              <a:rPr lang="en-US" b="1" dirty="0"/>
              <a:t>3. Conjugation interference: </a:t>
            </a:r>
          </a:p>
          <a:p>
            <a:r>
              <a:rPr lang="en-US" dirty="0"/>
              <a:t>Immaturity of enzyme systems. </a:t>
            </a:r>
          </a:p>
          <a:p>
            <a:r>
              <a:rPr lang="en-US" dirty="0"/>
              <a:t>Lack of/ inadequate </a:t>
            </a:r>
            <a:r>
              <a:rPr lang="en-US" dirty="0" err="1"/>
              <a:t>glucuronyl</a:t>
            </a:r>
            <a:r>
              <a:rPr lang="en-US" dirty="0"/>
              <a:t> </a:t>
            </a:r>
            <a:r>
              <a:rPr lang="en-US" dirty="0" err="1"/>
              <a:t>transferase</a:t>
            </a:r>
            <a:r>
              <a:rPr lang="en-US" dirty="0"/>
              <a:t> enzyme. </a:t>
            </a:r>
          </a:p>
          <a:p>
            <a:r>
              <a:rPr lang="en-US" dirty="0"/>
              <a:t>Decreased oxygen and glucose</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57D4-BB0B-4E91-A2F5-D4080019E2A0}"/>
              </a:ext>
            </a:extLst>
          </p:cNvPr>
          <p:cNvSpPr>
            <a:spLocks noGrp="1"/>
          </p:cNvSpPr>
          <p:nvPr>
            <p:ph type="title"/>
          </p:nvPr>
        </p:nvSpPr>
        <p:spPr/>
        <p:txBody>
          <a:bodyPr/>
          <a:lstStyle/>
          <a:p>
            <a:endParaRPr lang="en-US"/>
          </a:p>
        </p:txBody>
      </p:sp>
      <p:sp>
        <p:nvSpPr>
          <p:cNvPr id="5" name="AutoShape 4" descr="Picha inayohusiana">
            <a:extLst>
              <a:ext uri="{FF2B5EF4-FFF2-40B4-BE49-F238E27FC236}">
                <a16:creationId xmlns:a16="http://schemas.microsoft.com/office/drawing/2014/main" id="{F95291C7-1764-4878-AB7B-6E386448D111}"/>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951701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a:t>4. Excretion: </a:t>
            </a:r>
          </a:p>
          <a:p>
            <a:pPr>
              <a:buNone/>
            </a:pPr>
            <a:r>
              <a:rPr lang="en-US" dirty="0"/>
              <a:t>bilirubin excretion is interfered with e.g.: </a:t>
            </a:r>
          </a:p>
          <a:p>
            <a:r>
              <a:rPr lang="en-US" dirty="0"/>
              <a:t>Hepatic obstruction due to anomalies (</a:t>
            </a:r>
            <a:r>
              <a:rPr lang="en-US" dirty="0" err="1"/>
              <a:t>extrahepatic</a:t>
            </a:r>
            <a:r>
              <a:rPr lang="en-US" dirty="0"/>
              <a:t> </a:t>
            </a:r>
            <a:r>
              <a:rPr lang="en-US" dirty="0" err="1"/>
              <a:t>biliary</a:t>
            </a:r>
            <a:r>
              <a:rPr lang="en-US" dirty="0"/>
              <a:t> </a:t>
            </a:r>
            <a:r>
              <a:rPr lang="en-US" dirty="0" err="1"/>
              <a:t>atresia</a:t>
            </a:r>
            <a:r>
              <a:rPr lang="en-US" dirty="0"/>
              <a:t>) </a:t>
            </a:r>
          </a:p>
          <a:p>
            <a:r>
              <a:rPr lang="en-US" dirty="0"/>
              <a:t>Infection i.e. neonatal hepatitis can cause an excess of </a:t>
            </a:r>
            <a:r>
              <a:rPr lang="en-US" dirty="0" err="1"/>
              <a:t>unconjugated</a:t>
            </a:r>
            <a:r>
              <a:rPr lang="en-US" dirty="0"/>
              <a:t> bilirubin </a:t>
            </a:r>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physiological jaundice </a:t>
            </a:r>
          </a:p>
        </p:txBody>
      </p:sp>
      <p:sp>
        <p:nvSpPr>
          <p:cNvPr id="3" name="Content Placeholder 2"/>
          <p:cNvSpPr>
            <a:spLocks noGrp="1"/>
          </p:cNvSpPr>
          <p:nvPr>
            <p:ph idx="1"/>
          </p:nvPr>
        </p:nvSpPr>
        <p:spPr/>
        <p:txBody>
          <a:bodyPr>
            <a:normAutofit fontScale="92500" lnSpcReduction="20000"/>
          </a:bodyPr>
          <a:lstStyle/>
          <a:p>
            <a:r>
              <a:rPr lang="en-US" dirty="0"/>
              <a:t>Admit the baby in the newborn unit and assess the general condition </a:t>
            </a:r>
          </a:p>
          <a:p>
            <a:r>
              <a:rPr lang="en-US" dirty="0"/>
              <a:t>Start early and frequent feeds (breast-feeding) for glucose provision to the liver cells, and also to encourage bowel colonization with normal flora; important for formation of </a:t>
            </a:r>
            <a:r>
              <a:rPr lang="en-US" dirty="0" err="1"/>
              <a:t>stercobilinogen</a:t>
            </a:r>
            <a:r>
              <a:rPr lang="en-US" dirty="0"/>
              <a:t> for excretion in stool </a:t>
            </a:r>
          </a:p>
          <a:p>
            <a:r>
              <a:rPr lang="en-US" dirty="0"/>
              <a:t>Closely monitor serum bilirubin levels at 12-24 hour interval </a:t>
            </a:r>
          </a:p>
          <a:p>
            <a:r>
              <a:rPr lang="en-US" dirty="0"/>
              <a:t>If the bilirubin takes long to clear, phototherapy may be necessary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pathological jaundice </a:t>
            </a:r>
          </a:p>
        </p:txBody>
      </p:sp>
      <p:sp>
        <p:nvSpPr>
          <p:cNvPr id="3" name="Content Placeholder 2"/>
          <p:cNvSpPr>
            <a:spLocks noGrp="1"/>
          </p:cNvSpPr>
          <p:nvPr>
            <p:ph idx="1"/>
          </p:nvPr>
        </p:nvSpPr>
        <p:spPr/>
        <p:txBody>
          <a:bodyPr>
            <a:normAutofit lnSpcReduction="10000"/>
          </a:bodyPr>
          <a:lstStyle/>
          <a:p>
            <a:r>
              <a:rPr lang="en-US" dirty="0"/>
              <a:t>Assessment of the newborn to determine the degree of jaundice </a:t>
            </a:r>
          </a:p>
          <a:p>
            <a:r>
              <a:rPr lang="en-US" dirty="0"/>
              <a:t>To determine the cause of jaundice </a:t>
            </a:r>
          </a:p>
          <a:p>
            <a:r>
              <a:rPr lang="en-US" dirty="0"/>
              <a:t>On physical examination, check for: </a:t>
            </a:r>
          </a:p>
          <a:p>
            <a:pPr lvl="1"/>
            <a:r>
              <a:rPr lang="en-US" dirty="0"/>
              <a:t>Skin color and sclera color </a:t>
            </a:r>
          </a:p>
          <a:p>
            <a:pPr lvl="1"/>
            <a:r>
              <a:rPr lang="en-US" dirty="0"/>
              <a:t>Signs of lethargy, stiff neck, </a:t>
            </a:r>
            <a:r>
              <a:rPr lang="en-US" dirty="0" err="1"/>
              <a:t>hyperextended</a:t>
            </a:r>
            <a:r>
              <a:rPr lang="en-US" dirty="0"/>
              <a:t> neck, seizures, (signs of </a:t>
            </a:r>
            <a:r>
              <a:rPr lang="en-US" dirty="0" err="1"/>
              <a:t>kernicterus</a:t>
            </a:r>
            <a:r>
              <a:rPr lang="en-US" dirty="0"/>
              <a:t>) </a:t>
            </a:r>
          </a:p>
          <a:p>
            <a:pPr lvl="1"/>
            <a:r>
              <a:rPr lang="en-US" dirty="0"/>
              <a:t>Presence of dehydration or starvation</a:t>
            </a:r>
          </a:p>
          <a:p>
            <a:pPr lvl="1"/>
            <a:r>
              <a:rPr lang="en-US" dirty="0"/>
              <a:t>Light stool or dark urine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modalities for pathological jaundice </a:t>
            </a:r>
          </a:p>
        </p:txBody>
      </p:sp>
      <p:sp>
        <p:nvSpPr>
          <p:cNvPr id="3" name="Content Placeholder 2"/>
          <p:cNvSpPr>
            <a:spLocks noGrp="1"/>
          </p:cNvSpPr>
          <p:nvPr>
            <p:ph idx="1"/>
          </p:nvPr>
        </p:nvSpPr>
        <p:spPr>
          <a:xfrm>
            <a:off x="457200" y="1828800"/>
            <a:ext cx="8229600" cy="4297363"/>
          </a:xfrm>
        </p:spPr>
        <p:txBody>
          <a:bodyPr/>
          <a:lstStyle/>
          <a:p>
            <a:r>
              <a:rPr lang="en-US" dirty="0"/>
              <a:t>Phototherapy </a:t>
            </a:r>
          </a:p>
          <a:p>
            <a:r>
              <a:rPr lang="en-US" dirty="0"/>
              <a:t>Exchange transfusion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Phototherapy </a:t>
            </a:r>
          </a:p>
        </p:txBody>
      </p:sp>
      <p:sp>
        <p:nvSpPr>
          <p:cNvPr id="3" name="Content Placeholder 2"/>
          <p:cNvSpPr>
            <a:spLocks noGrp="1"/>
          </p:cNvSpPr>
          <p:nvPr>
            <p:ph idx="1"/>
          </p:nvPr>
        </p:nvSpPr>
        <p:spPr/>
        <p:txBody>
          <a:bodyPr/>
          <a:lstStyle/>
          <a:p>
            <a:pPr>
              <a:buNone/>
            </a:pPr>
            <a:r>
              <a:rPr lang="en-US" dirty="0"/>
              <a:t>High intensity light at a given wave length (white to blue) administered in order to convert unconjugated bilirubin to conjugated bilirubin, which is excreted through stool/urine. </a:t>
            </a:r>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Phototherapy cont…</a:t>
            </a:r>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115</a:t>
            </a:fld>
            <a:endParaRPr lang="en-US"/>
          </a:p>
        </p:txBody>
      </p:sp>
      <p:pic>
        <p:nvPicPr>
          <p:cNvPr id="1026" name="Picture 2" descr="http://image.slidesharecdn.com/neonataljaundice1-130430082354-phpapp01/95/neonatal-jaundice-1-15-638.jpg?cb=1367328279"/>
          <p:cNvPicPr>
            <a:picLocks noChangeAspect="1" noChangeArrowheads="1"/>
          </p:cNvPicPr>
          <p:nvPr/>
        </p:nvPicPr>
        <p:blipFill>
          <a:blip r:embed="rId2" cstate="print"/>
          <a:srcRect l="11285" t="13361" r="13479" b="26514"/>
          <a:stretch>
            <a:fillRect/>
          </a:stretch>
        </p:blipFill>
        <p:spPr bwMode="auto">
          <a:xfrm>
            <a:off x="381000" y="1295400"/>
            <a:ext cx="8382000" cy="5562600"/>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Care of the baby on phototherapy </a:t>
            </a:r>
          </a:p>
        </p:txBody>
      </p:sp>
      <p:sp>
        <p:nvSpPr>
          <p:cNvPr id="3" name="Content Placeholder 2"/>
          <p:cNvSpPr>
            <a:spLocks noGrp="1"/>
          </p:cNvSpPr>
          <p:nvPr>
            <p:ph idx="1"/>
          </p:nvPr>
        </p:nvSpPr>
        <p:spPr/>
        <p:txBody>
          <a:bodyPr>
            <a:normAutofit lnSpcReduction="10000"/>
          </a:bodyPr>
          <a:lstStyle/>
          <a:p>
            <a:r>
              <a:rPr lang="en-US" dirty="0"/>
              <a:t>Clean the skin with warm water, avoid using creams and lotions on the skin of the baby </a:t>
            </a:r>
          </a:p>
          <a:p>
            <a:r>
              <a:rPr lang="en-US" dirty="0"/>
              <a:t>Expose the whole body to ensure there is increased surface area of skin to light. </a:t>
            </a:r>
          </a:p>
          <a:p>
            <a:r>
              <a:rPr lang="en-US" dirty="0"/>
              <a:t>Keep turning the baby 2 hourly to expose all parts to the light and monitor for rashes or dryness. </a:t>
            </a:r>
          </a:p>
          <a:p>
            <a:r>
              <a:rPr lang="en-US" dirty="0"/>
              <a:t>Top-tail the baby for hygiene and change linens frequently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Observe the skin color to monitor the progress. </a:t>
            </a:r>
          </a:p>
          <a:p>
            <a:r>
              <a:rPr lang="en-US" dirty="0"/>
              <a:t>Monitor the temperature to prevent hyperthermia </a:t>
            </a:r>
          </a:p>
          <a:p>
            <a:r>
              <a:rPr lang="en-US" dirty="0"/>
              <a:t>Cover the eyes with an eye pad to prevent retinal damage from the light. Uncover during breastfeeding to ensure eye contact </a:t>
            </a:r>
          </a:p>
          <a:p>
            <a:r>
              <a:rPr lang="en-US" dirty="0"/>
              <a:t>For continuous phototherapy, give extra fluids for every ill neonate or dehydrate babies. </a:t>
            </a:r>
          </a:p>
          <a:p>
            <a:r>
              <a:rPr lang="en-US" dirty="0"/>
              <a:t>Monitor neurological status of the newborn e.g. the sleep/wake patterns </a:t>
            </a:r>
          </a:p>
          <a:p>
            <a:r>
              <a:rPr lang="en-US" dirty="0"/>
              <a:t>Explain and reassure the family </a:t>
            </a:r>
          </a:p>
          <a:p>
            <a:endParaRPr lang="en-US" dirty="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 of phototherapy </a:t>
            </a:r>
          </a:p>
        </p:txBody>
      </p:sp>
      <p:sp>
        <p:nvSpPr>
          <p:cNvPr id="3" name="Content Placeholder 2"/>
          <p:cNvSpPr>
            <a:spLocks noGrp="1"/>
          </p:cNvSpPr>
          <p:nvPr>
            <p:ph idx="1"/>
          </p:nvPr>
        </p:nvSpPr>
        <p:spPr/>
        <p:txBody>
          <a:bodyPr/>
          <a:lstStyle/>
          <a:p>
            <a:r>
              <a:rPr lang="en-US" dirty="0"/>
              <a:t>Hyperthermia leading to fluid loss and dehydration </a:t>
            </a:r>
          </a:p>
          <a:p>
            <a:r>
              <a:rPr lang="en-US" dirty="0"/>
              <a:t>Retinal damage due to high intensity lights </a:t>
            </a:r>
          </a:p>
          <a:p>
            <a:r>
              <a:rPr lang="en-US" dirty="0"/>
              <a:t>Skin rashes and skin burns </a:t>
            </a:r>
          </a:p>
          <a:p>
            <a:r>
              <a:rPr lang="en-US" dirty="0"/>
              <a:t>Visual deprivation and isolation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transfusion </a:t>
            </a:r>
          </a:p>
        </p:txBody>
      </p:sp>
      <p:sp>
        <p:nvSpPr>
          <p:cNvPr id="3" name="Content Placeholder 2"/>
          <p:cNvSpPr>
            <a:spLocks noGrp="1"/>
          </p:cNvSpPr>
          <p:nvPr>
            <p:ph idx="1"/>
          </p:nvPr>
        </p:nvSpPr>
        <p:spPr>
          <a:xfrm>
            <a:off x="457200" y="1143000"/>
            <a:ext cx="8229600" cy="5562600"/>
          </a:xfrm>
        </p:spPr>
        <p:txBody>
          <a:bodyPr>
            <a:normAutofit fontScale="92500" lnSpcReduction="20000"/>
          </a:bodyPr>
          <a:lstStyle/>
          <a:p>
            <a:r>
              <a:rPr lang="en-US" dirty="0"/>
              <a:t>The treatment in which the baby’s blood is gradually removed and replaced by donor blood. </a:t>
            </a:r>
          </a:p>
          <a:p>
            <a:r>
              <a:rPr lang="en-US" dirty="0"/>
              <a:t>Done when bilirubin levels are toxic (23-29) </a:t>
            </a:r>
          </a:p>
          <a:p>
            <a:pPr>
              <a:buNone/>
            </a:pPr>
            <a:r>
              <a:rPr lang="en-US" b="1" dirty="0"/>
              <a:t>Indications: </a:t>
            </a:r>
          </a:p>
          <a:p>
            <a:pPr lvl="1"/>
            <a:r>
              <a:rPr lang="en-US" dirty="0"/>
              <a:t>Infants with a hemolytic disease </a:t>
            </a:r>
          </a:p>
          <a:p>
            <a:pPr lvl="1"/>
            <a:r>
              <a:rPr lang="en-US" dirty="0"/>
              <a:t>Preterm babies less than 1500g </a:t>
            </a:r>
          </a:p>
          <a:p>
            <a:pPr lvl="1"/>
            <a:r>
              <a:rPr lang="en-US" dirty="0"/>
              <a:t>Healthy term babies with bilirubin levels of 23 to 29</a:t>
            </a:r>
          </a:p>
          <a:p>
            <a:pPr>
              <a:buNone/>
            </a:pPr>
            <a:r>
              <a:rPr lang="en-US" b="1" dirty="0"/>
              <a:t>Complications:  </a:t>
            </a:r>
          </a:p>
          <a:p>
            <a:pPr lvl="1"/>
            <a:r>
              <a:rPr lang="en-US" dirty="0"/>
              <a:t>Circulatory collapse </a:t>
            </a:r>
          </a:p>
          <a:p>
            <a:pPr lvl="1"/>
            <a:r>
              <a:rPr lang="en-US" dirty="0"/>
              <a:t>Incompatibility reactions </a:t>
            </a:r>
          </a:p>
          <a:p>
            <a:pPr lvl="1"/>
            <a:r>
              <a:rPr lang="en-US" dirty="0"/>
              <a:t>Acquired infections </a:t>
            </a:r>
          </a:p>
          <a:p>
            <a:pPr lvl="1"/>
            <a:r>
              <a:rPr lang="en-US" dirty="0"/>
              <a:t>Blood clots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GOALS OF NEWBORN NURSING CARE</a:t>
            </a:r>
            <a:r>
              <a:rPr lang="en-US" dirty="0"/>
              <a:t> </a:t>
            </a:r>
            <a:br>
              <a:rPr lang="en-US" b="1" dirty="0"/>
            </a:br>
            <a:endParaRPr lang="en-US" dirty="0"/>
          </a:p>
        </p:txBody>
      </p:sp>
      <p:sp>
        <p:nvSpPr>
          <p:cNvPr id="3" name="Content Placeholder 2"/>
          <p:cNvSpPr>
            <a:spLocks noGrp="1"/>
          </p:cNvSpPr>
          <p:nvPr>
            <p:ph idx="1"/>
          </p:nvPr>
        </p:nvSpPr>
        <p:spPr>
          <a:xfrm>
            <a:off x="457200" y="1600200"/>
            <a:ext cx="8382000" cy="4525963"/>
          </a:xfrm>
        </p:spPr>
        <p:txBody>
          <a:bodyPr>
            <a:normAutofit fontScale="85000" lnSpcReduction="10000"/>
          </a:bodyPr>
          <a:lstStyle/>
          <a:p>
            <a:pPr>
              <a:buNone/>
            </a:pPr>
            <a:r>
              <a:rPr lang="en-US" dirty="0"/>
              <a:t>a. To </a:t>
            </a:r>
            <a:r>
              <a:rPr lang="en-US"/>
              <a:t>continue assessment </a:t>
            </a:r>
            <a:r>
              <a:rPr lang="en-US" dirty="0"/>
              <a:t>of the newborn throughout hospital stay:</a:t>
            </a:r>
            <a:endParaRPr lang="en-US" b="1" dirty="0"/>
          </a:p>
          <a:p>
            <a:pPr lvl="1">
              <a:buNone/>
            </a:pPr>
            <a:r>
              <a:rPr lang="en-US" dirty="0"/>
              <a:t>(1) Observe and record the infant's vital signs. </a:t>
            </a:r>
            <a:endParaRPr lang="en-US" b="1" dirty="0"/>
          </a:p>
          <a:p>
            <a:pPr lvl="1">
              <a:buNone/>
            </a:pPr>
            <a:r>
              <a:rPr lang="en-US" dirty="0"/>
              <a:t>(2) Monitor weight loss or gain</a:t>
            </a:r>
            <a:endParaRPr lang="en-US" b="1" dirty="0"/>
          </a:p>
          <a:p>
            <a:pPr lvl="1">
              <a:buNone/>
            </a:pPr>
            <a:r>
              <a:rPr lang="en-US" dirty="0"/>
              <a:t>(3) Monitor bowel and bladder function. </a:t>
            </a:r>
            <a:endParaRPr lang="en-US" b="1" dirty="0"/>
          </a:p>
          <a:p>
            <a:pPr lvl="1">
              <a:buNone/>
            </a:pPr>
            <a:r>
              <a:rPr lang="en-US" dirty="0"/>
              <a:t>(4) Monitor activity and sleep patterns. </a:t>
            </a:r>
            <a:endParaRPr lang="en-US" b="1" dirty="0"/>
          </a:p>
          <a:p>
            <a:pPr lvl="1">
              <a:buNone/>
            </a:pPr>
            <a:r>
              <a:rPr lang="en-US" dirty="0"/>
              <a:t>(5) Monitor interactions and bonding with parents. </a:t>
            </a:r>
            <a:endParaRPr lang="en-US" b="1" dirty="0"/>
          </a:p>
          <a:p>
            <a:pPr>
              <a:buNone/>
            </a:pPr>
            <a:r>
              <a:rPr lang="en-US" dirty="0"/>
              <a:t>b. To provide safeguards against infection. </a:t>
            </a:r>
            <a:endParaRPr lang="en-US" b="1" dirty="0"/>
          </a:p>
          <a:p>
            <a:pPr>
              <a:buNone/>
            </a:pPr>
            <a:r>
              <a:rPr lang="en-US" dirty="0"/>
              <a:t>c. To initiate feedings. </a:t>
            </a:r>
            <a:endParaRPr lang="en-US" b="1" dirty="0"/>
          </a:p>
          <a:p>
            <a:pPr>
              <a:buNone/>
            </a:pPr>
            <a:r>
              <a:rPr lang="en-US" dirty="0"/>
              <a:t>d. To provide guidance and health instruction to parents. </a:t>
            </a:r>
            <a:endParaRPr lang="en-US" b="1" dirty="0"/>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153400" cy="1908175"/>
          </a:xfrm>
        </p:spPr>
        <p:txBody>
          <a:bodyPr/>
          <a:lstStyle/>
          <a:p>
            <a:r>
              <a:rPr lang="en-US" dirty="0"/>
              <a:t>Hemolytic Jaundice</a:t>
            </a:r>
          </a:p>
        </p:txBody>
      </p:sp>
      <p:sp>
        <p:nvSpPr>
          <p:cNvPr id="3" name="Subtitle 2"/>
          <p:cNvSpPr>
            <a:spLocks noGrp="1"/>
          </p:cNvSpPr>
          <p:nvPr>
            <p:ph type="subTitle" idx="1"/>
          </p:nvPr>
        </p:nvSpPr>
        <p:spPr>
          <a:xfrm>
            <a:off x="1371600" y="4343400"/>
            <a:ext cx="6400800" cy="1295400"/>
          </a:xfrm>
        </p:spPr>
        <p:txBody>
          <a:bodyPr/>
          <a:lstStyle/>
          <a:p>
            <a:r>
              <a:rPr lang="en-US" dirty="0"/>
              <a:t>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lstStyle/>
          <a:p>
            <a:r>
              <a:rPr lang="en-US" dirty="0"/>
              <a:t>Types of incompatibility</a:t>
            </a:r>
          </a:p>
          <a:p>
            <a:r>
              <a:rPr lang="en-US" dirty="0"/>
              <a:t>Prevention </a:t>
            </a:r>
          </a:p>
          <a:p>
            <a:r>
              <a:rPr lang="en-US" dirty="0"/>
              <a:t>Nursing management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incompatibility </a:t>
            </a:r>
          </a:p>
        </p:txBody>
      </p:sp>
      <p:sp>
        <p:nvSpPr>
          <p:cNvPr id="3" name="Content Placeholder 2"/>
          <p:cNvSpPr>
            <a:spLocks noGrp="1"/>
          </p:cNvSpPr>
          <p:nvPr>
            <p:ph idx="1"/>
          </p:nvPr>
        </p:nvSpPr>
        <p:spPr/>
        <p:txBody>
          <a:bodyPr/>
          <a:lstStyle/>
          <a:p>
            <a:r>
              <a:rPr lang="en-US" dirty="0"/>
              <a:t>Rhesus incompatibility </a:t>
            </a:r>
          </a:p>
          <a:p>
            <a:r>
              <a:rPr lang="en-US" dirty="0"/>
              <a:t>ABO incompatibility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RhD</a:t>
            </a:r>
            <a:r>
              <a:rPr lang="en-US" dirty="0"/>
              <a:t> Incompatibility </a:t>
            </a:r>
          </a:p>
        </p:txBody>
      </p:sp>
      <p:sp>
        <p:nvSpPr>
          <p:cNvPr id="3" name="Content Placeholder 2"/>
          <p:cNvSpPr>
            <a:spLocks noGrp="1"/>
          </p:cNvSpPr>
          <p:nvPr>
            <p:ph idx="1"/>
          </p:nvPr>
        </p:nvSpPr>
        <p:spPr/>
        <p:txBody>
          <a:bodyPr>
            <a:normAutofit/>
          </a:bodyPr>
          <a:lstStyle/>
          <a:p>
            <a:r>
              <a:rPr lang="en-US" dirty="0"/>
              <a:t>Also referred to as </a:t>
            </a:r>
            <a:r>
              <a:rPr lang="en-US" b="1" dirty="0"/>
              <a:t>hemolytic disease of the newborn </a:t>
            </a:r>
          </a:p>
          <a:p>
            <a:r>
              <a:rPr lang="en-US" dirty="0"/>
              <a:t>The Rhesus complex (The D antigen) is an antigen found in the red blood cells of about </a:t>
            </a:r>
            <a:r>
              <a:rPr lang="en-US" b="1" dirty="0"/>
              <a:t>83% </a:t>
            </a:r>
            <a:r>
              <a:rPr lang="en-US" dirty="0"/>
              <a:t>of the population. </a:t>
            </a:r>
          </a:p>
          <a:p>
            <a:r>
              <a:rPr lang="en-US" dirty="0"/>
              <a:t>Problems arise if a </a:t>
            </a:r>
            <a:r>
              <a:rPr lang="en-US" b="1" dirty="0"/>
              <a:t>Rhesus negative mother </a:t>
            </a:r>
            <a:r>
              <a:rPr lang="en-US" dirty="0"/>
              <a:t>and a </a:t>
            </a:r>
            <a:r>
              <a:rPr lang="en-US" b="1" dirty="0"/>
              <a:t>Rhesus positive father </a:t>
            </a:r>
            <a:r>
              <a:rPr lang="en-US" dirty="0"/>
              <a:t>have a child who inherits the Rhesus positive traits of the father.</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6446" t="48544" r="51636" b="10768"/>
          <a:stretch>
            <a:fillRect/>
          </a:stretch>
        </p:blipFill>
        <p:spPr bwMode="auto">
          <a:xfrm>
            <a:off x="1447800" y="533400"/>
            <a:ext cx="5715000" cy="5638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077200" cy="6324600"/>
          </a:xfrm>
        </p:spPr>
        <p:txBody>
          <a:bodyPr>
            <a:normAutofit/>
          </a:bodyPr>
          <a:lstStyle/>
          <a:p>
            <a:r>
              <a:rPr lang="en-US" dirty="0"/>
              <a:t>The placenta usually acts as a barrier to fetal blood entering the maternal circulation. </a:t>
            </a:r>
          </a:p>
          <a:p>
            <a:r>
              <a:rPr lang="en-US" dirty="0"/>
              <a:t>However, during pregnancy or birth, </a:t>
            </a:r>
            <a:r>
              <a:rPr lang="en-US" dirty="0" err="1"/>
              <a:t>fetomaternal</a:t>
            </a:r>
            <a:r>
              <a:rPr lang="en-US" dirty="0"/>
              <a:t> hemorrhage (FMH) can occur </a:t>
            </a:r>
          </a:p>
          <a:p>
            <a:r>
              <a:rPr lang="en-US" dirty="0"/>
              <a:t>The woman’s immune system reacts by producing anti-D antibodies that cause sensitization. </a:t>
            </a:r>
          </a:p>
          <a:p>
            <a:r>
              <a:rPr lang="en-US" dirty="0"/>
              <a:t>In subsequent pregnancies these maternal antibodies can cross the placenta and destroy fetal erythrocytes.  </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53400" cy="6248400"/>
          </a:xfrm>
        </p:spPr>
        <p:txBody>
          <a:bodyPr>
            <a:normAutofit/>
          </a:bodyPr>
          <a:lstStyle/>
          <a:p>
            <a:r>
              <a:rPr lang="en-US" dirty="0"/>
              <a:t>This hemolytic disease of the fetus and newborn caused by </a:t>
            </a:r>
            <a:r>
              <a:rPr lang="en-US" dirty="0" err="1"/>
              <a:t>Rh</a:t>
            </a:r>
            <a:r>
              <a:rPr lang="en-US" dirty="0"/>
              <a:t> </a:t>
            </a:r>
            <a:r>
              <a:rPr lang="en-US" dirty="0" err="1"/>
              <a:t>isoimmunization</a:t>
            </a:r>
            <a:r>
              <a:rPr lang="en-US" dirty="0"/>
              <a:t> can </a:t>
            </a:r>
            <a:r>
              <a:rPr lang="en-US" b="1" dirty="0"/>
              <a:t>sometimes </a:t>
            </a:r>
            <a:r>
              <a:rPr lang="en-US" dirty="0"/>
              <a:t>occur during the first pregnancy </a:t>
            </a:r>
          </a:p>
          <a:p>
            <a:r>
              <a:rPr lang="en-US" dirty="0"/>
              <a:t>Sensitization during the first pregnancy or birth leads to extensive destruction of fetal red blood cells during subsequent pregnancies</a:t>
            </a:r>
          </a:p>
          <a:p>
            <a:r>
              <a:rPr lang="en-US" dirty="0" err="1"/>
              <a:t>Rh</a:t>
            </a:r>
            <a:r>
              <a:rPr lang="en-US" dirty="0"/>
              <a:t> </a:t>
            </a:r>
            <a:r>
              <a:rPr lang="en-US" dirty="0" err="1"/>
              <a:t>isoimmunization</a:t>
            </a:r>
            <a:r>
              <a:rPr lang="en-US" dirty="0"/>
              <a:t> can result from any procedure or incident where maternal blood leaks across the placenta or from the transfusion of </a:t>
            </a:r>
            <a:r>
              <a:rPr lang="en-US" dirty="0" err="1"/>
              <a:t>Rh</a:t>
            </a:r>
            <a:r>
              <a:rPr lang="en-US" dirty="0"/>
              <a:t> positive blood to the woman</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destruction </a:t>
            </a:r>
          </a:p>
        </p:txBody>
      </p:sp>
      <p:sp>
        <p:nvSpPr>
          <p:cNvPr id="3" name="Content Placeholder 2"/>
          <p:cNvSpPr>
            <a:spLocks noGrp="1"/>
          </p:cNvSpPr>
          <p:nvPr>
            <p:ph idx="1"/>
          </p:nvPr>
        </p:nvSpPr>
        <p:spPr/>
        <p:txBody>
          <a:bodyPr>
            <a:normAutofit lnSpcReduction="10000"/>
          </a:bodyPr>
          <a:lstStyle/>
          <a:p>
            <a:r>
              <a:rPr lang="en-US" dirty="0"/>
              <a:t>Cells are destroyed, causing anemia and excess </a:t>
            </a:r>
            <a:r>
              <a:rPr lang="en-US" dirty="0" err="1"/>
              <a:t>bilirubin</a:t>
            </a:r>
            <a:r>
              <a:rPr lang="en-US" dirty="0"/>
              <a:t> in the blood of the baby. </a:t>
            </a:r>
          </a:p>
          <a:p>
            <a:r>
              <a:rPr lang="en-US" dirty="0"/>
              <a:t>The baby will consequently be born with jaundice, which is normally seen 12 - 24 hours after delivery. </a:t>
            </a:r>
          </a:p>
          <a:p>
            <a:endParaRPr lang="en-US" dirty="0"/>
          </a:p>
          <a:p>
            <a:pPr>
              <a:buNone/>
            </a:pPr>
            <a:r>
              <a:rPr lang="en-US" b="1" dirty="0"/>
              <a:t>NB: </a:t>
            </a:r>
            <a:r>
              <a:rPr lang="en-US" dirty="0"/>
              <a:t>Sometimes the neonate may not appear jaundiced, but the amniotic fluid will be golden and the cord is yellow.</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of </a:t>
            </a:r>
            <a:r>
              <a:rPr lang="en-US" dirty="0" err="1"/>
              <a:t>RhD</a:t>
            </a:r>
            <a:r>
              <a:rPr lang="en-US" dirty="0"/>
              <a:t> </a:t>
            </a:r>
            <a:r>
              <a:rPr lang="en-US" dirty="0" err="1"/>
              <a:t>Isoimmunization</a:t>
            </a:r>
            <a:r>
              <a:rPr lang="en-US" dirty="0"/>
              <a:t> </a:t>
            </a:r>
          </a:p>
        </p:txBody>
      </p:sp>
      <p:sp>
        <p:nvSpPr>
          <p:cNvPr id="3" name="Content Placeholder 2"/>
          <p:cNvSpPr>
            <a:spLocks noGrp="1"/>
          </p:cNvSpPr>
          <p:nvPr>
            <p:ph idx="1"/>
          </p:nvPr>
        </p:nvSpPr>
        <p:spPr/>
        <p:txBody>
          <a:bodyPr/>
          <a:lstStyle/>
          <a:p>
            <a:r>
              <a:rPr lang="en-US" dirty="0"/>
              <a:t>Anti D </a:t>
            </a:r>
            <a:r>
              <a:rPr lang="en-US" dirty="0" err="1"/>
              <a:t>Ig</a:t>
            </a:r>
            <a:r>
              <a:rPr lang="en-US" dirty="0"/>
              <a:t>: </a:t>
            </a:r>
          </a:p>
          <a:p>
            <a:pPr>
              <a:buNone/>
            </a:pPr>
            <a:r>
              <a:rPr lang="en-US" dirty="0"/>
              <a:t>Prevention is by administration of anti D immunoglobulin to mothers with non sensitized negative blood type who have a baby with </a:t>
            </a:r>
            <a:r>
              <a:rPr lang="en-US" dirty="0" err="1"/>
              <a:t>Rh</a:t>
            </a:r>
            <a:r>
              <a:rPr lang="en-US" dirty="0"/>
              <a:t> positive blood type within 72 hours of birth or any other sensitizing event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Prophylaxis following other sensitizing events  </a:t>
            </a:r>
          </a:p>
        </p:txBody>
      </p:sp>
      <p:sp>
        <p:nvSpPr>
          <p:cNvPr id="3" name="Content Placeholder 2"/>
          <p:cNvSpPr>
            <a:spLocks noGrp="1"/>
          </p:cNvSpPr>
          <p:nvPr>
            <p:ph idx="1"/>
          </p:nvPr>
        </p:nvSpPr>
        <p:spPr/>
        <p:txBody>
          <a:bodyPr>
            <a:normAutofit fontScale="92500"/>
          </a:bodyPr>
          <a:lstStyle/>
          <a:p>
            <a:r>
              <a:rPr lang="en-US" dirty="0"/>
              <a:t>Any threatened, complete or incomplete or missed abortion after 12 weeks of pregnancy; if bleeding persists, anti-D should be given at 6 week intervals </a:t>
            </a:r>
          </a:p>
          <a:p>
            <a:r>
              <a:rPr lang="en-US" dirty="0"/>
              <a:t>Any spontaneous miscarriage before 12 weeks that requires surgical intervention to evacuate the uterus </a:t>
            </a:r>
          </a:p>
          <a:p>
            <a:r>
              <a:rPr lang="en-US" dirty="0"/>
              <a:t>Therapeutic termination of pregnancy by surgical or medical methods regardless of gestational age </a:t>
            </a:r>
          </a:p>
          <a:p>
            <a:r>
              <a:rPr lang="en-US" dirty="0"/>
              <a:t>Ectopic pregnancy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Principles of essential newborn care</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Resuscitate and maintain an airway</a:t>
            </a:r>
          </a:p>
          <a:p>
            <a:r>
              <a:rPr lang="en-US" dirty="0"/>
              <a:t>Keep the newborn warm and avoid unnecessary hypothermia or cold stress</a:t>
            </a:r>
          </a:p>
          <a:p>
            <a:r>
              <a:rPr lang="en-US" dirty="0"/>
              <a:t>Encourage early breast feeding, and feed high-risk newborns more frequently</a:t>
            </a:r>
          </a:p>
          <a:p>
            <a:r>
              <a:rPr lang="en-US" dirty="0"/>
              <a:t>Maintain hygiene during delivery and cord cutting; treat infections promptly</a:t>
            </a:r>
          </a:p>
          <a:p>
            <a:r>
              <a:rPr lang="en-US" dirty="0"/>
              <a:t>Ensure the newborn infant stays close to its mother, and </a:t>
            </a:r>
            <a:r>
              <a:rPr lang="en-US"/>
              <a:t>mothers have open </a:t>
            </a:r>
            <a:r>
              <a:rPr lang="en-US" dirty="0"/>
              <a:t>access to their newborn infant if he or she requires special care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Sensitizing events </a:t>
            </a:r>
            <a:r>
              <a:rPr lang="en-US" dirty="0" err="1"/>
              <a:t>cont.d</a:t>
            </a:r>
            <a:r>
              <a:rPr lang="en-US" dirty="0"/>
              <a:t> </a:t>
            </a:r>
          </a:p>
        </p:txBody>
      </p:sp>
      <p:sp>
        <p:nvSpPr>
          <p:cNvPr id="3" name="Content Placeholder 2"/>
          <p:cNvSpPr>
            <a:spLocks noGrp="1"/>
          </p:cNvSpPr>
          <p:nvPr>
            <p:ph idx="1"/>
          </p:nvPr>
        </p:nvSpPr>
        <p:spPr/>
        <p:txBody>
          <a:bodyPr>
            <a:normAutofit/>
          </a:bodyPr>
          <a:lstStyle/>
          <a:p>
            <a:r>
              <a:rPr lang="en-US" dirty="0"/>
              <a:t>Amniocentesis, </a:t>
            </a:r>
            <a:r>
              <a:rPr lang="en-US" dirty="0" err="1"/>
              <a:t>cordocentesis</a:t>
            </a:r>
            <a:r>
              <a:rPr lang="en-US" dirty="0"/>
              <a:t>, chorionic </a:t>
            </a:r>
            <a:r>
              <a:rPr lang="en-US" dirty="0" err="1"/>
              <a:t>villus</a:t>
            </a:r>
            <a:r>
              <a:rPr lang="en-US" dirty="0"/>
              <a:t> sampling, fetal blood sampling or any other invasive intrauterine procedure</a:t>
            </a:r>
          </a:p>
          <a:p>
            <a:r>
              <a:rPr lang="en-US" dirty="0"/>
              <a:t>External cephalic version of the fetus </a:t>
            </a:r>
          </a:p>
          <a:p>
            <a:r>
              <a:rPr lang="en-US" dirty="0"/>
              <a:t>Fetal death in </a:t>
            </a:r>
            <a:r>
              <a:rPr lang="en-US" dirty="0" err="1"/>
              <a:t>utero</a:t>
            </a:r>
            <a:r>
              <a:rPr lang="en-US" dirty="0"/>
              <a:t> or stillbirth </a:t>
            </a:r>
          </a:p>
          <a:p>
            <a:r>
              <a:rPr lang="en-US" dirty="0"/>
              <a:t>Abdominal trauma and </a:t>
            </a:r>
            <a:r>
              <a:rPr lang="en-US" dirty="0" err="1"/>
              <a:t>antepartum</a:t>
            </a:r>
            <a:r>
              <a:rPr lang="en-US" dirty="0"/>
              <a:t> hemorrhage</a:t>
            </a:r>
          </a:p>
          <a:p>
            <a:r>
              <a:rPr lang="en-US" dirty="0"/>
              <a:t>Transfusion of </a:t>
            </a:r>
            <a:r>
              <a:rPr lang="en-US" dirty="0" err="1"/>
              <a:t>Rh</a:t>
            </a:r>
            <a:r>
              <a:rPr lang="en-US" dirty="0"/>
              <a:t> positive blood or platelets</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Antenatal management </a:t>
            </a:r>
          </a:p>
        </p:txBody>
      </p:sp>
      <p:sp>
        <p:nvSpPr>
          <p:cNvPr id="3" name="Content Placeholder 2"/>
          <p:cNvSpPr>
            <a:spLocks noGrp="1"/>
          </p:cNvSpPr>
          <p:nvPr>
            <p:ph idx="1"/>
          </p:nvPr>
        </p:nvSpPr>
        <p:spPr/>
        <p:txBody>
          <a:bodyPr>
            <a:normAutofit fontScale="92500" lnSpcReduction="10000"/>
          </a:bodyPr>
          <a:lstStyle/>
          <a:p>
            <a:pPr lvl="0"/>
            <a:r>
              <a:rPr lang="en-US" dirty="0"/>
              <a:t>A mother who is Rhesus negative should be closely observed and at 26 - 28 weeks gestation; blood is taken for </a:t>
            </a:r>
            <a:r>
              <a:rPr lang="en-US" dirty="0" err="1"/>
              <a:t>Coomb’s</a:t>
            </a:r>
            <a:r>
              <a:rPr lang="en-US" dirty="0"/>
              <a:t> test, which is repeated at 34 - 36 weeks.</a:t>
            </a:r>
          </a:p>
          <a:p>
            <a:pPr lvl="0"/>
            <a:r>
              <a:rPr lang="en-US" dirty="0"/>
              <a:t>Antibody </a:t>
            </a:r>
            <a:r>
              <a:rPr lang="en-US" dirty="0" err="1"/>
              <a:t>titre</a:t>
            </a:r>
            <a:r>
              <a:rPr lang="en-US" dirty="0"/>
              <a:t> is estimated. If it continues to rise, then labor is induced.</a:t>
            </a:r>
          </a:p>
          <a:p>
            <a:pPr lvl="0"/>
            <a:r>
              <a:rPr lang="en-US" dirty="0"/>
              <a:t>However, Intravenous immunoglobulin (IVIG) has the potential to maintain the fetus until intrauterine fetal transfusion can be performed. (possible in more developed countries).</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 incompatibility </a:t>
            </a:r>
          </a:p>
        </p:txBody>
      </p:sp>
      <p:sp>
        <p:nvSpPr>
          <p:cNvPr id="3" name="Content Placeholder 2"/>
          <p:cNvSpPr>
            <a:spLocks noGrp="1"/>
          </p:cNvSpPr>
          <p:nvPr>
            <p:ph idx="1"/>
          </p:nvPr>
        </p:nvSpPr>
        <p:spPr/>
        <p:txBody>
          <a:bodyPr>
            <a:normAutofit fontScale="92500"/>
          </a:bodyPr>
          <a:lstStyle/>
          <a:p>
            <a:r>
              <a:rPr lang="en-US" dirty="0"/>
              <a:t>ABO </a:t>
            </a:r>
            <a:r>
              <a:rPr lang="en-US" dirty="0" err="1"/>
              <a:t>isoimmunization</a:t>
            </a:r>
            <a:r>
              <a:rPr lang="en-US" dirty="0"/>
              <a:t> usually occurs when the mother is blood group O and the baby is blood group A. or less often group B. </a:t>
            </a:r>
          </a:p>
          <a:p>
            <a:r>
              <a:rPr lang="en-US" dirty="0"/>
              <a:t>Blood of types A and B has protein or antigen not present in type O blood. </a:t>
            </a:r>
          </a:p>
          <a:p>
            <a:r>
              <a:rPr lang="en-US" dirty="0"/>
              <a:t>Individuals with type O blood develop antibodies against A and B</a:t>
            </a:r>
          </a:p>
          <a:p>
            <a:r>
              <a:rPr lang="en-US" dirty="0"/>
              <a:t>By the first pregnancy the individuals may already have high serum anti-A and anti-B antibody titers.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287963"/>
          </a:xfrm>
        </p:spPr>
        <p:txBody>
          <a:bodyPr>
            <a:normAutofit lnSpcReduction="10000"/>
          </a:bodyPr>
          <a:lstStyle/>
          <a:p>
            <a:r>
              <a:rPr lang="en-US" dirty="0"/>
              <a:t>Some women produce </a:t>
            </a:r>
            <a:r>
              <a:rPr lang="en-US" dirty="0" err="1"/>
              <a:t>IgG</a:t>
            </a:r>
            <a:r>
              <a:rPr lang="en-US" dirty="0"/>
              <a:t> antibodies that can cross the placenta and attach to fetal red cells and destroy them</a:t>
            </a:r>
          </a:p>
          <a:p>
            <a:r>
              <a:rPr lang="en-US" dirty="0"/>
              <a:t>First and subsequent babies are at risk; however, the destruction is usually much less severe than with </a:t>
            </a:r>
            <a:r>
              <a:rPr lang="en-US" dirty="0" err="1"/>
              <a:t>Rh</a:t>
            </a:r>
            <a:r>
              <a:rPr lang="en-US" dirty="0"/>
              <a:t> incompatibility. </a:t>
            </a:r>
          </a:p>
          <a:p>
            <a:r>
              <a:rPr lang="en-US" dirty="0"/>
              <a:t>ABO incompatibility is also thought to protect the fetus from </a:t>
            </a:r>
            <a:r>
              <a:rPr lang="en-US" dirty="0" err="1"/>
              <a:t>Rh</a:t>
            </a:r>
            <a:r>
              <a:rPr lang="en-US" dirty="0"/>
              <a:t> incompatibility as the mother’s anti-A and anti-B antibodies destroy any fetal cells that leak into maternal circulation.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p:txBody>
          <a:bodyPr/>
          <a:lstStyle/>
          <a:p>
            <a:r>
              <a:rPr lang="en-US" dirty="0" err="1"/>
              <a:t>Hydrops</a:t>
            </a:r>
            <a:r>
              <a:rPr lang="en-US" dirty="0"/>
              <a:t> </a:t>
            </a:r>
            <a:r>
              <a:rPr lang="en-US" dirty="0" err="1"/>
              <a:t>fetalis</a:t>
            </a:r>
            <a:r>
              <a:rPr lang="en-US" dirty="0"/>
              <a:t> due excessive RBC </a:t>
            </a:r>
            <a:r>
              <a:rPr lang="en-US" dirty="0" err="1"/>
              <a:t>hemolysis</a:t>
            </a:r>
            <a:r>
              <a:rPr lang="en-US" dirty="0"/>
              <a:t>  (leading to anemia)It mainly presents as massive edema even to most organs and finally causes, multiple organ failure </a:t>
            </a:r>
          </a:p>
          <a:p>
            <a:r>
              <a:rPr lang="en-US" dirty="0"/>
              <a:t>Anemia.</a:t>
            </a:r>
          </a:p>
          <a:p>
            <a:r>
              <a:rPr lang="en-US" dirty="0" err="1"/>
              <a:t>Kernicterus</a:t>
            </a:r>
            <a:r>
              <a:rPr lang="en-US" dirty="0"/>
              <a:t>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Sepsis </a:t>
            </a:r>
            <a:r>
              <a:rPr lang="en-US" dirty="0" err="1"/>
              <a:t>Neonatorum</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lstStyle/>
          <a:p>
            <a:r>
              <a:rPr lang="en-US" dirty="0"/>
              <a:t>Definition </a:t>
            </a:r>
          </a:p>
          <a:p>
            <a:r>
              <a:rPr lang="en-US" dirty="0"/>
              <a:t>Risk factors </a:t>
            </a:r>
          </a:p>
          <a:p>
            <a:r>
              <a:rPr lang="en-US" dirty="0"/>
              <a:t>Signs of sepsis</a:t>
            </a:r>
          </a:p>
          <a:p>
            <a:r>
              <a:rPr lang="en-US" dirty="0"/>
              <a:t>Early onset and late onset syndromes</a:t>
            </a:r>
          </a:p>
          <a:p>
            <a:r>
              <a:rPr lang="en-US" dirty="0" err="1"/>
              <a:t>Omphalitis</a:t>
            </a:r>
            <a:r>
              <a:rPr lang="en-US" dirty="0"/>
              <a:t>    </a:t>
            </a:r>
          </a:p>
          <a:p>
            <a:endParaRPr lang="en-US" dirty="0"/>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p>
        </p:txBody>
      </p:sp>
      <p:sp>
        <p:nvSpPr>
          <p:cNvPr id="3" name="Content Placeholder 2"/>
          <p:cNvSpPr>
            <a:spLocks noGrp="1"/>
          </p:cNvSpPr>
          <p:nvPr>
            <p:ph idx="1"/>
          </p:nvPr>
        </p:nvSpPr>
        <p:spPr/>
        <p:txBody>
          <a:bodyPr/>
          <a:lstStyle/>
          <a:p>
            <a:r>
              <a:rPr lang="en-US" dirty="0"/>
              <a:t>Neonatal sepsis is a clinical syndrome of systemic illness accompanied by </a:t>
            </a:r>
            <a:r>
              <a:rPr lang="en-US" dirty="0" err="1"/>
              <a:t>bacteremia</a:t>
            </a:r>
            <a:r>
              <a:rPr lang="en-US" dirty="0"/>
              <a:t> occurring in the first month of life</a:t>
            </a:r>
          </a:p>
          <a:p>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a:t>
            </a:r>
          </a:p>
        </p:txBody>
      </p:sp>
      <p:sp>
        <p:nvSpPr>
          <p:cNvPr id="3" name="Content Placeholder 2"/>
          <p:cNvSpPr>
            <a:spLocks noGrp="1"/>
          </p:cNvSpPr>
          <p:nvPr>
            <p:ph idx="1"/>
          </p:nvPr>
        </p:nvSpPr>
        <p:spPr/>
        <p:txBody>
          <a:bodyPr>
            <a:normAutofit lnSpcReduction="10000"/>
          </a:bodyPr>
          <a:lstStyle/>
          <a:p>
            <a:r>
              <a:rPr lang="en-US" dirty="0"/>
              <a:t>Prematurity </a:t>
            </a:r>
          </a:p>
          <a:p>
            <a:r>
              <a:rPr lang="en-US" dirty="0"/>
              <a:t>Prolonged rapture of membranes </a:t>
            </a:r>
          </a:p>
          <a:p>
            <a:r>
              <a:rPr lang="en-US" dirty="0"/>
              <a:t>Internal monitoring devices </a:t>
            </a:r>
          </a:p>
          <a:p>
            <a:r>
              <a:rPr lang="en-US" dirty="0"/>
              <a:t>Twin pregnancy </a:t>
            </a:r>
          </a:p>
          <a:p>
            <a:r>
              <a:rPr lang="en-US" dirty="0"/>
              <a:t>Maternal urinary tract infection </a:t>
            </a:r>
          </a:p>
          <a:p>
            <a:r>
              <a:rPr lang="en-US" dirty="0"/>
              <a:t>Maternal fever </a:t>
            </a:r>
          </a:p>
          <a:p>
            <a:r>
              <a:rPr lang="en-US" dirty="0"/>
              <a:t>Maternal </a:t>
            </a:r>
            <a:r>
              <a:rPr lang="en-US" dirty="0" err="1"/>
              <a:t>bacteremia</a:t>
            </a:r>
            <a:r>
              <a:rPr lang="en-US" dirty="0"/>
              <a:t> </a:t>
            </a:r>
          </a:p>
          <a:p>
            <a:r>
              <a:rPr lang="en-US" dirty="0" err="1"/>
              <a:t>Chorioamnionitis</a:t>
            </a:r>
            <a:r>
              <a:rPr lang="en-US" dirty="0"/>
              <a:t>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Routes of infection </a:t>
            </a:r>
          </a:p>
        </p:txBody>
      </p:sp>
      <p:sp>
        <p:nvSpPr>
          <p:cNvPr id="3" name="Content Placeholder 2"/>
          <p:cNvSpPr>
            <a:spLocks noGrp="1"/>
          </p:cNvSpPr>
          <p:nvPr>
            <p:ph idx="1"/>
          </p:nvPr>
        </p:nvSpPr>
        <p:spPr/>
        <p:txBody>
          <a:bodyPr/>
          <a:lstStyle/>
          <a:p>
            <a:pPr>
              <a:defRPr/>
            </a:pPr>
            <a:r>
              <a:rPr lang="en-US" dirty="0" err="1"/>
              <a:t>Transplacental</a:t>
            </a:r>
            <a:r>
              <a:rPr lang="en-US" dirty="0"/>
              <a:t>/</a:t>
            </a:r>
            <a:r>
              <a:rPr lang="en-US" dirty="0" err="1"/>
              <a:t>Hematogenous</a:t>
            </a:r>
            <a:endParaRPr lang="en-US" dirty="0"/>
          </a:p>
          <a:p>
            <a:pPr>
              <a:defRPr/>
            </a:pPr>
            <a:r>
              <a:rPr lang="en-US" dirty="0"/>
              <a:t>Ascending/Birth Canal</a:t>
            </a:r>
          </a:p>
          <a:p>
            <a:pPr>
              <a:defRPr/>
            </a:pPr>
            <a:r>
              <a:rPr lang="en-US" dirty="0" err="1"/>
              <a:t>Nosocomial</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Immediate care and assessment</a:t>
            </a:r>
          </a:p>
        </p:txBody>
      </p:sp>
      <p:sp>
        <p:nvSpPr>
          <p:cNvPr id="3" name="Content Placeholder 2"/>
          <p:cNvSpPr>
            <a:spLocks noGrp="1"/>
          </p:cNvSpPr>
          <p:nvPr>
            <p:ph idx="1"/>
          </p:nvPr>
        </p:nvSpPr>
        <p:spPr/>
        <p:txBody>
          <a:bodyPr>
            <a:normAutofit lnSpcReduction="10000"/>
          </a:bodyPr>
          <a:lstStyle/>
          <a:p>
            <a:r>
              <a:rPr lang="en-US" dirty="0"/>
              <a:t>Observe infection prevention practices</a:t>
            </a:r>
          </a:p>
          <a:p>
            <a:r>
              <a:rPr lang="en-US" dirty="0"/>
              <a:t>Deliver baby onto the mother’s abdomen</a:t>
            </a:r>
          </a:p>
          <a:p>
            <a:r>
              <a:rPr lang="en-US" dirty="0"/>
              <a:t>Dry the baby and keep warm</a:t>
            </a:r>
          </a:p>
          <a:p>
            <a:r>
              <a:rPr lang="en-US" dirty="0"/>
              <a:t>Assess baby’s breathing, skin color and tone</a:t>
            </a:r>
          </a:p>
          <a:p>
            <a:r>
              <a:rPr lang="en-US" dirty="0"/>
              <a:t>Wipe eyes</a:t>
            </a:r>
          </a:p>
          <a:p>
            <a:r>
              <a:rPr lang="en-US" dirty="0"/>
              <a:t>Clamp, tie and cut umbilical cord at 2 and 5 cm from the abdomen</a:t>
            </a:r>
          </a:p>
          <a:p>
            <a:r>
              <a:rPr lang="en-US" dirty="0"/>
              <a:t>Initiate breastfeeding within one hour</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Non-specific signs of neonatal sepsis </a:t>
            </a:r>
          </a:p>
        </p:txBody>
      </p:sp>
      <p:sp>
        <p:nvSpPr>
          <p:cNvPr id="3" name="Content Placeholder 2"/>
          <p:cNvSpPr>
            <a:spLocks noGrp="1"/>
          </p:cNvSpPr>
          <p:nvPr>
            <p:ph sz="half" idx="1"/>
          </p:nvPr>
        </p:nvSpPr>
        <p:spPr/>
        <p:txBody>
          <a:bodyPr>
            <a:normAutofit/>
          </a:bodyPr>
          <a:lstStyle/>
          <a:p>
            <a:pPr marL="514350" indent="-514350">
              <a:buFont typeface="+mj-lt"/>
              <a:buAutoNum type="arabicPeriod"/>
            </a:pPr>
            <a:r>
              <a:rPr lang="en-US" dirty="0"/>
              <a:t>Temperature instability </a:t>
            </a:r>
          </a:p>
          <a:p>
            <a:pPr marL="514350" indent="-514350">
              <a:buFont typeface="+mj-lt"/>
              <a:buAutoNum type="arabicPeriod"/>
            </a:pPr>
            <a:r>
              <a:rPr lang="en-US" dirty="0"/>
              <a:t>Respiratory distress </a:t>
            </a:r>
          </a:p>
          <a:p>
            <a:pPr marL="514350" indent="-514350">
              <a:buFont typeface="+mj-lt"/>
              <a:buAutoNum type="arabicPeriod"/>
            </a:pPr>
            <a:r>
              <a:rPr lang="en-US" dirty="0"/>
              <a:t>Feeding intolerance </a:t>
            </a:r>
          </a:p>
          <a:p>
            <a:pPr marL="514350" indent="-514350">
              <a:buFont typeface="+mj-lt"/>
              <a:buAutoNum type="arabicPeriod"/>
            </a:pPr>
            <a:r>
              <a:rPr lang="en-US" dirty="0"/>
              <a:t>Vomiting </a:t>
            </a:r>
          </a:p>
          <a:p>
            <a:pPr marL="514350" indent="-514350">
              <a:buFont typeface="+mj-lt"/>
              <a:buAutoNum type="arabicPeriod"/>
            </a:pPr>
            <a:r>
              <a:rPr lang="en-US" dirty="0"/>
              <a:t>Abdominal distension </a:t>
            </a:r>
          </a:p>
          <a:p>
            <a:pPr marL="514350" indent="-514350">
              <a:buFont typeface="+mj-lt"/>
              <a:buAutoNum type="arabicPeriod"/>
            </a:pPr>
            <a:r>
              <a:rPr lang="en-US" dirty="0"/>
              <a:t>Diarrhea </a:t>
            </a:r>
          </a:p>
          <a:p>
            <a:pPr marL="514350" indent="-514350">
              <a:buFont typeface="+mj-lt"/>
              <a:buAutoNum type="arabicPeriod"/>
            </a:pPr>
            <a:r>
              <a:rPr lang="en-US" dirty="0"/>
              <a:t>Jaundice </a:t>
            </a:r>
          </a:p>
          <a:p>
            <a:pPr marL="514350" indent="-514350">
              <a:buFont typeface="+mj-lt"/>
              <a:buAutoNum type="arabicPeriod"/>
            </a:pPr>
            <a:r>
              <a:rPr lang="en-US" dirty="0"/>
              <a:t>Pallor </a:t>
            </a:r>
          </a:p>
          <a:p>
            <a:pPr marL="514350" indent="-514350">
              <a:buFont typeface="+mj-lt"/>
              <a:buAutoNum type="arabicPeriod"/>
            </a:pPr>
            <a:r>
              <a:rPr lang="en-US" dirty="0"/>
              <a:t>Skin rash/ </a:t>
            </a:r>
            <a:r>
              <a:rPr lang="en-US" dirty="0" err="1"/>
              <a:t>petechiae</a:t>
            </a:r>
            <a:r>
              <a:rPr lang="en-US" dirty="0"/>
              <a:t> </a:t>
            </a:r>
          </a:p>
        </p:txBody>
      </p:sp>
      <p:sp>
        <p:nvSpPr>
          <p:cNvPr id="4" name="Content Placeholder 3"/>
          <p:cNvSpPr>
            <a:spLocks noGrp="1"/>
          </p:cNvSpPr>
          <p:nvPr>
            <p:ph sz="half" idx="2"/>
          </p:nvPr>
        </p:nvSpPr>
        <p:spPr/>
        <p:txBody>
          <a:bodyPr>
            <a:normAutofit/>
          </a:bodyPr>
          <a:lstStyle/>
          <a:p>
            <a:pPr marL="514350" indent="-514350">
              <a:buFont typeface="+mj-lt"/>
              <a:buAutoNum type="arabicPeriod" startAt="10"/>
            </a:pPr>
            <a:r>
              <a:rPr lang="en-US" dirty="0"/>
              <a:t>Hypotension </a:t>
            </a:r>
          </a:p>
          <a:p>
            <a:pPr marL="514350" indent="-514350">
              <a:buFont typeface="+mj-lt"/>
              <a:buAutoNum type="arabicPeriod" startAt="10"/>
            </a:pPr>
            <a:r>
              <a:rPr lang="en-US" dirty="0"/>
              <a:t>Tachycardia </a:t>
            </a:r>
          </a:p>
          <a:p>
            <a:pPr marL="514350" indent="-514350">
              <a:buFont typeface="+mj-lt"/>
              <a:buAutoNum type="arabicPeriod" startAt="10"/>
            </a:pPr>
            <a:r>
              <a:rPr lang="en-US" dirty="0"/>
              <a:t>Apnea and </a:t>
            </a:r>
            <a:r>
              <a:rPr lang="en-US" dirty="0" err="1"/>
              <a:t>bradycardia</a:t>
            </a:r>
            <a:r>
              <a:rPr lang="en-US" dirty="0"/>
              <a:t> </a:t>
            </a:r>
          </a:p>
          <a:p>
            <a:pPr marL="514350" indent="-514350">
              <a:buFont typeface="+mj-lt"/>
              <a:buAutoNum type="arabicPeriod" startAt="10"/>
            </a:pPr>
            <a:r>
              <a:rPr lang="en-US" dirty="0"/>
              <a:t>Irritability </a:t>
            </a:r>
          </a:p>
          <a:p>
            <a:pPr marL="514350" indent="-514350">
              <a:buFont typeface="+mj-lt"/>
              <a:buAutoNum type="arabicPeriod" startAt="10"/>
            </a:pPr>
            <a:r>
              <a:rPr lang="en-US" dirty="0"/>
              <a:t>High pitched cry </a:t>
            </a:r>
          </a:p>
          <a:p>
            <a:pPr marL="514350" indent="-514350">
              <a:buFont typeface="+mj-lt"/>
              <a:buAutoNum type="arabicPeriod" startAt="10"/>
            </a:pPr>
            <a:r>
              <a:rPr lang="en-US" dirty="0"/>
              <a:t>Lethargy </a:t>
            </a:r>
          </a:p>
          <a:p>
            <a:pPr marL="514350" indent="-514350">
              <a:buFont typeface="+mj-lt"/>
              <a:buAutoNum type="arabicPeriod" startAt="10"/>
            </a:pPr>
            <a:r>
              <a:rPr lang="en-US" dirty="0"/>
              <a:t>Weak suck </a:t>
            </a:r>
          </a:p>
          <a:p>
            <a:pPr marL="514350" indent="-514350">
              <a:buFont typeface="+mj-lt"/>
              <a:buAutoNum type="arabicPeriod" startAt="10"/>
            </a:pPr>
            <a:r>
              <a:rPr lang="en-US" dirty="0"/>
              <a:t>Convulsions </a:t>
            </a:r>
          </a:p>
          <a:p>
            <a:pPr marL="514350" indent="-514350">
              <a:buFont typeface="+mj-lt"/>
              <a:buAutoNum type="arabicPeriod" startAt="10"/>
            </a:pPr>
            <a:r>
              <a:rPr lang="en-US" dirty="0"/>
              <a:t>Bulging of  </a:t>
            </a:r>
            <a:r>
              <a:rPr lang="en-US" dirty="0" err="1"/>
              <a:t>fontanelle</a:t>
            </a:r>
            <a:endParaRPr lang="en-US" dirty="0"/>
          </a:p>
          <a:p>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Early onset syndrome </a:t>
            </a:r>
          </a:p>
        </p:txBody>
      </p:sp>
      <p:sp>
        <p:nvSpPr>
          <p:cNvPr id="6" name="Content Placeholder 5"/>
          <p:cNvSpPr>
            <a:spLocks noGrp="1"/>
          </p:cNvSpPr>
          <p:nvPr>
            <p:ph idx="1"/>
          </p:nvPr>
        </p:nvSpPr>
        <p:spPr/>
        <p:txBody>
          <a:bodyPr/>
          <a:lstStyle/>
          <a:p>
            <a:pPr>
              <a:lnSpc>
                <a:spcPct val="90000"/>
              </a:lnSpc>
            </a:pPr>
            <a:r>
              <a:rPr lang="en-US" sz="2800" dirty="0"/>
              <a:t>Occurs mostly in first 5-7 days of life </a:t>
            </a:r>
          </a:p>
          <a:p>
            <a:pPr>
              <a:lnSpc>
                <a:spcPct val="90000"/>
              </a:lnSpc>
            </a:pPr>
            <a:r>
              <a:rPr lang="en-US" sz="2800" dirty="0"/>
              <a:t>Usually multisystem </a:t>
            </a:r>
            <a:r>
              <a:rPr lang="en-US" sz="2800" dirty="0" err="1"/>
              <a:t>fulminant</a:t>
            </a:r>
            <a:r>
              <a:rPr lang="en-US" sz="2800" dirty="0"/>
              <a:t> illness with prominent respiratory symptoms (probably due to aspiration of infected amniotic fluid)</a:t>
            </a:r>
          </a:p>
          <a:p>
            <a:pPr>
              <a:lnSpc>
                <a:spcPct val="90000"/>
              </a:lnSpc>
            </a:pPr>
            <a:r>
              <a:rPr lang="en-US" sz="2800" dirty="0"/>
              <a:t>Has high mortality rate (</a:t>
            </a:r>
            <a:r>
              <a:rPr lang="en-US" sz="2400" dirty="0"/>
              <a:t>5-20%)</a:t>
            </a:r>
          </a:p>
          <a:p>
            <a:pPr>
              <a:lnSpc>
                <a:spcPct val="90000"/>
              </a:lnSpc>
            </a:pPr>
            <a:r>
              <a:rPr lang="en-US" sz="2800" dirty="0"/>
              <a:t>Typically acquired during </a:t>
            </a:r>
            <a:r>
              <a:rPr lang="en-US" sz="2800" dirty="0" err="1"/>
              <a:t>intrapartum</a:t>
            </a:r>
            <a:r>
              <a:rPr lang="en-US" sz="2800" dirty="0"/>
              <a:t> period from maternal genital tract</a:t>
            </a:r>
          </a:p>
          <a:p>
            <a:pPr lvl="1">
              <a:lnSpc>
                <a:spcPct val="90000"/>
              </a:lnSpc>
            </a:pPr>
            <a:r>
              <a:rPr lang="en-US" sz="2400" dirty="0"/>
              <a:t>Associated with maternal </a:t>
            </a:r>
            <a:r>
              <a:rPr lang="en-US" sz="2400" dirty="0" err="1"/>
              <a:t>chorioamnionitis</a:t>
            </a:r>
            <a:endParaRPr lang="en-US" sz="2400" dirty="0"/>
          </a:p>
          <a:p>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onset syndrome </a:t>
            </a:r>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a:t>Mostly occurs in infants between 8 to 30 days of age, but may be seen as early as 5 days and as late as 12 to 16 weeks, especially in premature infants </a:t>
            </a:r>
          </a:p>
          <a:p>
            <a:r>
              <a:rPr lang="en-US" dirty="0"/>
              <a:t>Acquired from maternal genital tract or human contact</a:t>
            </a:r>
          </a:p>
          <a:p>
            <a:r>
              <a:rPr lang="en-US" dirty="0"/>
              <a:t>Onset is most often insidious and the affected infants present with non-specific signs of sepsis. </a:t>
            </a:r>
          </a:p>
          <a:p>
            <a:r>
              <a:rPr lang="en-US" dirty="0"/>
              <a:t>Most common conditions are meningitis, </a:t>
            </a:r>
            <a:r>
              <a:rPr lang="en-US" dirty="0" err="1"/>
              <a:t>osteomyelitis</a:t>
            </a:r>
            <a:r>
              <a:rPr lang="en-US" dirty="0"/>
              <a:t>, septic arthritis, skin and soft tissue lesions, </a:t>
            </a:r>
            <a:r>
              <a:rPr lang="en-US" dirty="0" err="1"/>
              <a:t>endocarditis</a:t>
            </a:r>
            <a:r>
              <a:rPr lang="en-US" dirty="0"/>
              <a:t>, peritonitis, </a:t>
            </a:r>
            <a:r>
              <a:rPr lang="en-US" dirty="0" err="1"/>
              <a:t>omphalitis</a:t>
            </a:r>
            <a:r>
              <a:rPr lang="en-US" dirty="0"/>
              <a:t> and </a:t>
            </a:r>
            <a:r>
              <a:rPr lang="en-US" dirty="0" err="1"/>
              <a:t>pericarditis</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Omphalitis</a:t>
            </a:r>
            <a:r>
              <a:rPr lang="en-US" dirty="0"/>
              <a:t> </a:t>
            </a:r>
          </a:p>
        </p:txBody>
      </p:sp>
      <p:sp>
        <p:nvSpPr>
          <p:cNvPr id="3" name="Slide Number Placeholder 2"/>
          <p:cNvSpPr>
            <a:spLocks noGrp="1"/>
          </p:cNvSpPr>
          <p:nvPr>
            <p:ph type="sldNum" sz="quarter" idx="12"/>
          </p:nvPr>
        </p:nvSpPr>
        <p:spPr/>
        <p:txBody>
          <a:bodyPr/>
          <a:lstStyle/>
          <a:p>
            <a:fld id="{66F6E7D7-8306-4DB4-AFF4-CD61D9E11223}" type="slidenum">
              <a:rPr lang="en-US" smtClean="0"/>
              <a:pPr/>
              <a:t>143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Definition</a:t>
            </a:r>
          </a:p>
          <a:p>
            <a:r>
              <a:rPr lang="en-US" dirty="0"/>
              <a:t>Etiology  </a:t>
            </a:r>
          </a:p>
          <a:p>
            <a:r>
              <a:rPr lang="en-US" dirty="0"/>
              <a:t>Clinical features </a:t>
            </a:r>
          </a:p>
          <a:p>
            <a:r>
              <a:rPr lang="en-US" dirty="0"/>
              <a:t>Collaborative management </a:t>
            </a:r>
          </a:p>
          <a:p>
            <a:r>
              <a:rPr lang="en-US" dirty="0"/>
              <a:t>Nursing care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144</a:t>
            </a:fld>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r>
              <a:rPr lang="en-US" dirty="0" err="1"/>
              <a:t>Omphalitis</a:t>
            </a:r>
            <a:r>
              <a:rPr lang="en-US" dirty="0"/>
              <a:t> occurs predominantly in neonates </a:t>
            </a:r>
          </a:p>
          <a:p>
            <a:r>
              <a:rPr lang="en-US" dirty="0" err="1"/>
              <a:t>Omphalitis</a:t>
            </a:r>
            <a:r>
              <a:rPr lang="en-US" dirty="0"/>
              <a:t> is an </a:t>
            </a:r>
            <a:r>
              <a:rPr lang="en-US" b="1" dirty="0"/>
              <a:t>inflammation</a:t>
            </a:r>
            <a:r>
              <a:rPr lang="en-US" dirty="0"/>
              <a:t> of the umbilical stump </a:t>
            </a:r>
          </a:p>
          <a:p>
            <a:r>
              <a:rPr lang="en-US" dirty="0"/>
              <a:t>It presents as superficial </a:t>
            </a:r>
            <a:r>
              <a:rPr lang="en-US" dirty="0" err="1"/>
              <a:t>cellulitis</a:t>
            </a:r>
            <a:r>
              <a:rPr lang="en-US" dirty="0"/>
              <a:t> (a red flare) around the umbilicus </a:t>
            </a:r>
          </a:p>
          <a:p>
            <a:r>
              <a:rPr lang="en-US" dirty="0"/>
              <a:t>The </a:t>
            </a:r>
            <a:r>
              <a:rPr lang="en-US" dirty="0" err="1"/>
              <a:t>cellulitis</a:t>
            </a:r>
            <a:r>
              <a:rPr lang="en-US" dirty="0"/>
              <a:t> may progress rapidly with potentially serious consequences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145</a:t>
            </a:fld>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 </a:t>
            </a:r>
          </a:p>
        </p:txBody>
      </p:sp>
      <p:sp>
        <p:nvSpPr>
          <p:cNvPr id="3" name="Content Placeholder 2"/>
          <p:cNvSpPr>
            <a:spLocks noGrp="1"/>
          </p:cNvSpPr>
          <p:nvPr>
            <p:ph idx="1"/>
          </p:nvPr>
        </p:nvSpPr>
        <p:spPr/>
        <p:txBody>
          <a:bodyPr/>
          <a:lstStyle/>
          <a:p>
            <a:r>
              <a:rPr lang="en-US" dirty="0"/>
              <a:t>Aerobic bacteria in 85% of all cases e.g. staphylococcus </a:t>
            </a:r>
            <a:r>
              <a:rPr lang="en-US" dirty="0" err="1"/>
              <a:t>aureus</a:t>
            </a:r>
            <a:r>
              <a:rPr lang="en-US" dirty="0"/>
              <a:t>, Group A beta Hemolytic streptococcus, Escherichia coli, </a:t>
            </a:r>
            <a:r>
              <a:rPr lang="en-US" dirty="0" err="1"/>
              <a:t>Klebsiella</a:t>
            </a:r>
            <a:r>
              <a:rPr lang="en-US" dirty="0"/>
              <a:t> Pneumonia </a:t>
            </a:r>
          </a:p>
          <a:p>
            <a:r>
              <a:rPr lang="en-US" dirty="0"/>
              <a:t>Pseudomonas species</a:t>
            </a:r>
          </a:p>
          <a:p>
            <a:r>
              <a:rPr lang="en-US" dirty="0"/>
              <a:t>Occasionally from an underlying immunologic disorder  (Leukocyte adhesion deficiency)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146</a:t>
            </a:fld>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a:t>
            </a:r>
          </a:p>
        </p:txBody>
      </p:sp>
      <p:sp>
        <p:nvSpPr>
          <p:cNvPr id="3" name="Content Placeholder 2"/>
          <p:cNvSpPr>
            <a:spLocks noGrp="1"/>
          </p:cNvSpPr>
          <p:nvPr>
            <p:ph idx="1"/>
          </p:nvPr>
        </p:nvSpPr>
        <p:spPr/>
        <p:txBody>
          <a:bodyPr>
            <a:normAutofit fontScale="92500" lnSpcReduction="20000"/>
          </a:bodyPr>
          <a:lstStyle/>
          <a:p>
            <a:pPr>
              <a:buNone/>
            </a:pPr>
            <a:r>
              <a:rPr lang="en-US" i="1" dirty="0"/>
              <a:t>It occurs  at around 5 to 9 days in term neonates</a:t>
            </a:r>
          </a:p>
          <a:p>
            <a:r>
              <a:rPr lang="en-US" dirty="0"/>
              <a:t>Redness and swelling (</a:t>
            </a:r>
            <a:r>
              <a:rPr lang="en-US" dirty="0" err="1"/>
              <a:t>cellulitis</a:t>
            </a:r>
            <a:r>
              <a:rPr lang="en-US" dirty="0"/>
              <a:t>) around the umbilicus  </a:t>
            </a:r>
          </a:p>
          <a:p>
            <a:r>
              <a:rPr lang="en-US" dirty="0"/>
              <a:t>Purulent discharge from the umbilicus </a:t>
            </a:r>
          </a:p>
          <a:p>
            <a:r>
              <a:rPr lang="en-US" dirty="0"/>
              <a:t>Tenderness </a:t>
            </a:r>
          </a:p>
          <a:p>
            <a:r>
              <a:rPr lang="en-US" dirty="0"/>
              <a:t>Irritability </a:t>
            </a:r>
          </a:p>
          <a:p>
            <a:r>
              <a:rPr lang="en-US" dirty="0" err="1"/>
              <a:t>Crepitus</a:t>
            </a:r>
            <a:r>
              <a:rPr lang="en-US" dirty="0"/>
              <a:t> </a:t>
            </a:r>
          </a:p>
          <a:p>
            <a:r>
              <a:rPr lang="en-US" dirty="0" err="1"/>
              <a:t>Bullae</a:t>
            </a:r>
            <a:r>
              <a:rPr lang="en-US" dirty="0"/>
              <a:t> </a:t>
            </a:r>
          </a:p>
          <a:p>
            <a:r>
              <a:rPr lang="en-US" dirty="0"/>
              <a:t>Necrotizing </a:t>
            </a:r>
            <a:r>
              <a:rPr lang="en-US" dirty="0" err="1"/>
              <a:t>fascitis</a:t>
            </a:r>
            <a:r>
              <a:rPr lang="en-US" dirty="0"/>
              <a:t>; characterized by  abdominal distension, fever, tachycardia</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147</a:t>
            </a:fld>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weni\Desktop\baby at risk\omphalitis2-120928165437-phpapp01\omphalitis-2-11-1024.jpg"/>
          <p:cNvPicPr>
            <a:picLocks noGrp="1" noChangeAspect="1" noChangeArrowheads="1"/>
          </p:cNvPicPr>
          <p:nvPr>
            <p:ph idx="1"/>
          </p:nvPr>
        </p:nvPicPr>
        <p:blipFill>
          <a:blip r:embed="rId2" cstate="print"/>
          <a:srcRect l="19658" t="27458" r="11111" b="3627"/>
          <a:stretch>
            <a:fillRect/>
          </a:stretch>
        </p:blipFill>
        <p:spPr bwMode="auto">
          <a:xfrm>
            <a:off x="0" y="0"/>
            <a:ext cx="9144000" cy="6858000"/>
          </a:xfrm>
          <a:prstGeom prst="rect">
            <a:avLst/>
          </a:prstGeom>
          <a:noFill/>
        </p:spPr>
      </p:pic>
      <p:sp>
        <p:nvSpPr>
          <p:cNvPr id="3" name="Slide Number Placeholder 2"/>
          <p:cNvSpPr>
            <a:spLocks noGrp="1"/>
          </p:cNvSpPr>
          <p:nvPr>
            <p:ph type="sldNum" sz="quarter" idx="12"/>
          </p:nvPr>
        </p:nvSpPr>
        <p:spPr/>
        <p:txBody>
          <a:bodyPr/>
          <a:lstStyle/>
          <a:p>
            <a:fld id="{66F6E7D7-8306-4DB4-AFF4-CD61D9E11223}" type="slidenum">
              <a:rPr lang="en-US" smtClean="0"/>
              <a:pPr/>
              <a:t>148</a:t>
            </a:fld>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p:txBody>
          <a:bodyPr>
            <a:normAutofit/>
          </a:bodyPr>
          <a:lstStyle/>
          <a:p>
            <a:pPr>
              <a:buNone/>
            </a:pPr>
            <a:r>
              <a:rPr lang="en-US" b="1" dirty="0"/>
              <a:t>History taking: </a:t>
            </a:r>
          </a:p>
          <a:p>
            <a:pPr>
              <a:buNone/>
            </a:pPr>
            <a:r>
              <a:rPr lang="en-US" dirty="0"/>
              <a:t>Obtain a detailed history of pregnancy, labor, delivery and neonatal course</a:t>
            </a:r>
          </a:p>
          <a:p>
            <a:pPr>
              <a:buNone/>
            </a:pPr>
            <a:r>
              <a:rPr lang="en-US" b="1" dirty="0"/>
              <a:t>Physical examination: </a:t>
            </a:r>
          </a:p>
          <a:p>
            <a:pPr>
              <a:buNone/>
            </a:pPr>
            <a:r>
              <a:rPr lang="en-US" dirty="0"/>
              <a:t>Check for signs of local and systemic infection</a:t>
            </a:r>
          </a:p>
          <a:p>
            <a:pPr>
              <a:buNone/>
            </a:pPr>
            <a:endParaRPr lang="en-US" dirty="0"/>
          </a:p>
          <a:p>
            <a:pPr>
              <a:buNone/>
            </a:pPr>
            <a:r>
              <a:rPr lang="en-US" dirty="0"/>
              <a:t> </a:t>
            </a:r>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743200"/>
          </a:xfrm>
        </p:spPr>
        <p:txBody>
          <a:bodyPr/>
          <a:lstStyle/>
          <a:p>
            <a:r>
              <a:rPr lang="en-US" b="1" dirty="0">
                <a:solidFill>
                  <a:srgbClr val="00B0F0"/>
                </a:solidFill>
              </a:rPr>
              <a:t>Resuscitation of the newborn</a:t>
            </a:r>
            <a:endParaRPr lang="en-US" dirty="0">
              <a:solidFill>
                <a:srgbClr val="00B0F0"/>
              </a:solidFill>
            </a:endParaRPr>
          </a:p>
        </p:txBody>
      </p:sp>
      <p:sp>
        <p:nvSpPr>
          <p:cNvPr id="3" name="Subtitle 2"/>
          <p:cNvSpPr>
            <a:spLocks noGrp="1"/>
          </p:cNvSpPr>
          <p:nvPr>
            <p:ph type="subTitle" idx="1"/>
          </p:nvPr>
        </p:nvSpPr>
        <p:spPr>
          <a:xfrm>
            <a:off x="1447800" y="4343400"/>
            <a:ext cx="6400800" cy="1676400"/>
          </a:xfrm>
        </p:spPr>
        <p:txBody>
          <a:bodyPr>
            <a:normAutofit/>
          </a:bodyPr>
          <a:lstStyle/>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a:t>
            </a:r>
          </a:p>
        </p:txBody>
      </p:sp>
      <p:sp>
        <p:nvSpPr>
          <p:cNvPr id="3" name="Content Placeholder 2"/>
          <p:cNvSpPr>
            <a:spLocks noGrp="1"/>
          </p:cNvSpPr>
          <p:nvPr>
            <p:ph idx="1"/>
          </p:nvPr>
        </p:nvSpPr>
        <p:spPr/>
        <p:txBody>
          <a:bodyPr/>
          <a:lstStyle/>
          <a:p>
            <a:r>
              <a:rPr lang="en-US" dirty="0"/>
              <a:t>Obtain specimen from umbilical discharge for gram stain and culture for aerobic and anaerobic organisms (umbilical swab culture) </a:t>
            </a:r>
          </a:p>
          <a:p>
            <a:r>
              <a:rPr lang="en-US" dirty="0"/>
              <a:t>Blood culture for aerobic and anaerobic organisms </a:t>
            </a:r>
          </a:p>
          <a:p>
            <a:r>
              <a:rPr lang="en-US" dirty="0"/>
              <a:t>Complete blood count (CBC)</a:t>
            </a:r>
          </a:p>
          <a:p>
            <a:r>
              <a:rPr lang="en-US" dirty="0"/>
              <a:t>Random blood sugar</a:t>
            </a:r>
          </a:p>
          <a:p>
            <a:endParaRPr lang="en-US" dirty="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150</a:t>
            </a:fld>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Content Placeholder 2"/>
          <p:cNvSpPr>
            <a:spLocks noGrp="1"/>
          </p:cNvSpPr>
          <p:nvPr>
            <p:ph idx="1"/>
          </p:nvPr>
        </p:nvSpPr>
        <p:spPr>
          <a:ln>
            <a:solidFill>
              <a:schemeClr val="accent1"/>
            </a:solidFill>
          </a:ln>
        </p:spPr>
        <p:txBody>
          <a:bodyPr>
            <a:normAutofit lnSpcReduction="10000"/>
          </a:bodyPr>
          <a:lstStyle/>
          <a:p>
            <a:pPr>
              <a:buNone/>
            </a:pPr>
            <a:r>
              <a:rPr lang="en-US" dirty="0"/>
              <a:t>1. </a:t>
            </a:r>
            <a:r>
              <a:rPr lang="en-US" u="sng" dirty="0"/>
              <a:t>Antimicrobial therapy: </a:t>
            </a:r>
          </a:p>
          <a:p>
            <a:pPr>
              <a:buNone/>
            </a:pPr>
            <a:r>
              <a:rPr lang="en-US" dirty="0"/>
              <a:t>Parenteral antimicrobial therapy  for gram-positive and gram-negative organisms</a:t>
            </a:r>
          </a:p>
          <a:p>
            <a:pPr>
              <a:buNone/>
            </a:pPr>
            <a:r>
              <a:rPr lang="en-US" dirty="0"/>
              <a:t>Anaerobic coverage also  recommended </a:t>
            </a:r>
          </a:p>
          <a:p>
            <a:pPr>
              <a:buNone/>
            </a:pPr>
            <a:r>
              <a:rPr lang="en-US" dirty="0"/>
              <a:t> The following combinations are preferred:   </a:t>
            </a:r>
          </a:p>
          <a:p>
            <a:r>
              <a:rPr lang="en-US" b="1" dirty="0" err="1"/>
              <a:t>Cloxacillin</a:t>
            </a:r>
            <a:r>
              <a:rPr lang="en-US" b="1" dirty="0"/>
              <a:t> + </a:t>
            </a:r>
            <a:r>
              <a:rPr lang="en-US" b="1" dirty="0" err="1"/>
              <a:t>Gentamycin</a:t>
            </a:r>
            <a:r>
              <a:rPr lang="en-US" b="1" dirty="0"/>
              <a:t> + </a:t>
            </a:r>
            <a:r>
              <a:rPr lang="en-US" b="1" dirty="0" err="1"/>
              <a:t>Metronidazole</a:t>
            </a:r>
            <a:endParaRPr lang="en-US" b="1" dirty="0"/>
          </a:p>
          <a:p>
            <a:pPr>
              <a:buNone/>
            </a:pPr>
            <a:r>
              <a:rPr lang="en-US" dirty="0"/>
              <a:t>				Or </a:t>
            </a:r>
          </a:p>
          <a:p>
            <a:r>
              <a:rPr lang="en-US" b="1" dirty="0"/>
              <a:t>Cephalosporin + </a:t>
            </a:r>
            <a:r>
              <a:rPr lang="en-US" b="1" dirty="0" err="1"/>
              <a:t>Gentamicin</a:t>
            </a:r>
            <a:r>
              <a:rPr lang="en-US" b="1" dirty="0"/>
              <a:t> + </a:t>
            </a:r>
            <a:r>
              <a:rPr lang="en-US" b="1" dirty="0" err="1"/>
              <a:t>Metronidazole</a:t>
            </a:r>
            <a:endParaRPr lang="en-US" b="1"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151</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dirty="0"/>
              <a:t>2. </a:t>
            </a:r>
            <a:r>
              <a:rPr lang="en-US" u="sng" dirty="0"/>
              <a:t>Surgical Care</a:t>
            </a:r>
          </a:p>
          <a:p>
            <a:pPr>
              <a:buNone/>
            </a:pPr>
            <a:r>
              <a:rPr lang="en-US" dirty="0"/>
              <a:t>It involves early and complete surgical debridement  of the affected tissue and muscles </a:t>
            </a:r>
          </a:p>
          <a:p>
            <a:pPr>
              <a:buNone/>
            </a:pPr>
            <a:r>
              <a:rPr lang="en-US" dirty="0"/>
              <a:t>Excision of pre-peritoneal tissue (umbilicus and umbilical vessels)</a:t>
            </a:r>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152</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care: </a:t>
            </a:r>
          </a:p>
        </p:txBody>
      </p:sp>
      <p:sp>
        <p:nvSpPr>
          <p:cNvPr id="3" name="Content Placeholder 2"/>
          <p:cNvSpPr>
            <a:spLocks noGrp="1"/>
          </p:cNvSpPr>
          <p:nvPr>
            <p:ph idx="1"/>
          </p:nvPr>
        </p:nvSpPr>
        <p:spPr/>
        <p:txBody>
          <a:bodyPr/>
          <a:lstStyle/>
          <a:p>
            <a:r>
              <a:rPr lang="en-US" dirty="0"/>
              <a:t>Vital signs monitoring;  especially temperature and respiration, </a:t>
            </a:r>
          </a:p>
          <a:p>
            <a:r>
              <a:rPr lang="en-US" dirty="0"/>
              <a:t>Maintain oxygen saturations above 95%</a:t>
            </a:r>
          </a:p>
          <a:p>
            <a:r>
              <a:rPr lang="en-US" dirty="0"/>
              <a:t>Obtain random blood sugars </a:t>
            </a:r>
          </a:p>
          <a:p>
            <a:r>
              <a:rPr lang="en-US" dirty="0"/>
              <a:t>Feed as tolerated </a:t>
            </a:r>
          </a:p>
          <a:p>
            <a:r>
              <a:rPr lang="en-US" dirty="0"/>
              <a:t>Obtain daily weights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Assignment</a:t>
            </a:r>
            <a:r>
              <a:rPr lang="en-US" dirty="0"/>
              <a:t> </a:t>
            </a:r>
          </a:p>
        </p:txBody>
      </p:sp>
      <p:sp>
        <p:nvSpPr>
          <p:cNvPr id="3" name="Content Placeholder 2"/>
          <p:cNvSpPr>
            <a:spLocks noGrp="1"/>
          </p:cNvSpPr>
          <p:nvPr>
            <p:ph idx="1"/>
          </p:nvPr>
        </p:nvSpPr>
        <p:spPr/>
        <p:txBody>
          <a:bodyPr/>
          <a:lstStyle/>
          <a:p>
            <a:r>
              <a:rPr lang="en-US" dirty="0"/>
              <a:t>Discuss </a:t>
            </a:r>
            <a:r>
              <a:rPr lang="en-US" dirty="0" err="1"/>
              <a:t>pemphigus</a:t>
            </a:r>
            <a:r>
              <a:rPr lang="en-US" dirty="0"/>
              <a:t> in infants </a:t>
            </a:r>
          </a:p>
          <a:p>
            <a:pPr lvl="1"/>
            <a:r>
              <a:rPr lang="en-US" dirty="0"/>
              <a:t>Definition</a:t>
            </a:r>
          </a:p>
          <a:p>
            <a:pPr lvl="1"/>
            <a:r>
              <a:rPr lang="en-US" dirty="0"/>
              <a:t>Etiology</a:t>
            </a:r>
          </a:p>
          <a:p>
            <a:pPr lvl="1"/>
            <a:r>
              <a:rPr lang="en-US" dirty="0"/>
              <a:t>Management</a:t>
            </a:r>
          </a:p>
          <a:p>
            <a:pPr lvl="1"/>
            <a:r>
              <a:rPr lang="en-US" dirty="0"/>
              <a:t>complications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Infant of a diabetic mother </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6F6E7D7-8306-4DB4-AFF4-CD61D9E11223}" type="slidenum">
              <a:rPr lang="en-US" smtClean="0"/>
              <a:pPr/>
              <a:t>155</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a:xfrm>
            <a:off x="0" y="1143000"/>
            <a:ext cx="9144000" cy="5715000"/>
          </a:xfrm>
        </p:spPr>
        <p:txBody>
          <a:bodyPr>
            <a:normAutofit/>
          </a:bodyPr>
          <a:lstStyle/>
          <a:p>
            <a:r>
              <a:rPr lang="en-US" dirty="0"/>
              <a:t>Women with diabetes in pregnancy (Type 1, Type 2, and gestational) are all at increased risk for adverse pregnancy outcomes. </a:t>
            </a:r>
          </a:p>
          <a:p>
            <a:r>
              <a:rPr lang="en-US" dirty="0"/>
              <a:t>Adequate glycemic control before and during pregnancy is crucial to improving outcome</a:t>
            </a:r>
          </a:p>
          <a:p>
            <a:r>
              <a:rPr lang="en-US" dirty="0"/>
              <a:t>Diabetic mothers have a high incidence of </a:t>
            </a:r>
            <a:r>
              <a:rPr lang="en-US" u="sng" dirty="0"/>
              <a:t>polyhydramnios</a:t>
            </a:r>
            <a:r>
              <a:rPr lang="en-US" dirty="0"/>
              <a:t>, </a:t>
            </a:r>
            <a:r>
              <a:rPr lang="en-US" u="sng" dirty="0"/>
              <a:t>preeclampsia</a:t>
            </a:r>
            <a:r>
              <a:rPr lang="en-US" dirty="0"/>
              <a:t>, </a:t>
            </a:r>
            <a:r>
              <a:rPr lang="en-US" u="sng" dirty="0"/>
              <a:t>preterm labor</a:t>
            </a:r>
            <a:r>
              <a:rPr lang="en-US" dirty="0"/>
              <a:t>, and </a:t>
            </a:r>
            <a:r>
              <a:rPr lang="en-US" u="sng" dirty="0"/>
              <a:t>chronic hypertension</a:t>
            </a:r>
            <a:r>
              <a:rPr lang="en-US" dirty="0"/>
              <a:t>; </a:t>
            </a:r>
          </a:p>
          <a:p>
            <a:r>
              <a:rPr lang="en-US" dirty="0"/>
              <a:t>Their fetal mortality rate, especially after 32 wks, is greater than that of non diabetic mothers.</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en-US" dirty="0"/>
              <a:t>Most infants born to diabetic mothers are large for gestational age. </a:t>
            </a:r>
          </a:p>
          <a:p>
            <a:r>
              <a:rPr lang="en-US" dirty="0"/>
              <a:t>If the diabetes is complicated by vascular disease, infants may be growth restricted, especially those born after 37 wk gestation</a:t>
            </a:r>
          </a:p>
          <a:p>
            <a:r>
              <a:rPr lang="en-US" dirty="0"/>
              <a:t>The neonatal mortality rate is over 5 times that of infants of non diabetic mothers and is higher at all gestational ages</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157</a:t>
            </a:fld>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Pathophysiology</a:t>
            </a:r>
            <a:r>
              <a:rPr lang="en-US" dirty="0"/>
              <a:t> </a:t>
            </a:r>
          </a:p>
        </p:txBody>
      </p:sp>
      <p:sp>
        <p:nvSpPr>
          <p:cNvPr id="3" name="Content Placeholder 2"/>
          <p:cNvSpPr>
            <a:spLocks noGrp="1"/>
          </p:cNvSpPr>
          <p:nvPr>
            <p:ph idx="1"/>
          </p:nvPr>
        </p:nvSpPr>
        <p:spPr/>
        <p:txBody>
          <a:bodyPr>
            <a:normAutofit lnSpcReduction="10000"/>
          </a:bodyPr>
          <a:lstStyle/>
          <a:p>
            <a:r>
              <a:rPr lang="en-US" dirty="0"/>
              <a:t>The probable pathogenic sequence is that maternal hyperglycemia causes fetal </a:t>
            </a:r>
            <a:r>
              <a:rPr lang="en-US" b="1" dirty="0"/>
              <a:t>hyperglycemia</a:t>
            </a:r>
          </a:p>
          <a:p>
            <a:r>
              <a:rPr lang="en-US" dirty="0"/>
              <a:t>The fetal pancreatic response leads to fetal </a:t>
            </a:r>
            <a:r>
              <a:rPr lang="en-US" b="1" dirty="0" err="1"/>
              <a:t>hyperinsulinemia</a:t>
            </a:r>
            <a:r>
              <a:rPr lang="en-US" b="1" dirty="0"/>
              <a:t> </a:t>
            </a:r>
          </a:p>
          <a:p>
            <a:r>
              <a:rPr lang="en-US" dirty="0"/>
              <a:t>Fetal </a:t>
            </a:r>
            <a:r>
              <a:rPr lang="en-US" dirty="0" err="1"/>
              <a:t>hyperinsulinemia</a:t>
            </a:r>
            <a:r>
              <a:rPr lang="en-US" dirty="0"/>
              <a:t> and hyperglycemia then cause increased hepatic glucose uptake and glycogen synthesis, accelerated </a:t>
            </a:r>
            <a:r>
              <a:rPr lang="en-US" dirty="0" err="1"/>
              <a:t>lipogenesis</a:t>
            </a:r>
            <a:r>
              <a:rPr lang="en-US" dirty="0"/>
              <a:t>, and augmented protein synthesis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158</a:t>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US" dirty="0" err="1"/>
              <a:t>Hyperinsulinism</a:t>
            </a:r>
            <a:r>
              <a:rPr lang="en-US" dirty="0"/>
              <a:t> and hyperglycemia produce fetal acidosis, which may result in an increased rate of stillbirth. </a:t>
            </a:r>
          </a:p>
          <a:p>
            <a:r>
              <a:rPr lang="en-US" dirty="0"/>
              <a:t>Separation of the placenta at birth suddenly interrupts glucose infusion into the neonate without a proportional effect on the </a:t>
            </a:r>
            <a:r>
              <a:rPr lang="en-US" dirty="0" err="1"/>
              <a:t>hyperinsulinism</a:t>
            </a:r>
            <a:endParaRPr lang="en-US" dirty="0"/>
          </a:p>
          <a:p>
            <a:r>
              <a:rPr lang="en-US" dirty="0"/>
              <a:t>Hypoglycemia and attenuated </a:t>
            </a:r>
            <a:r>
              <a:rPr lang="en-US" dirty="0" err="1"/>
              <a:t>lipolysis</a:t>
            </a:r>
            <a:r>
              <a:rPr lang="en-US" dirty="0"/>
              <a:t> develop during the 1st hr after birth.</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Resuscitation is an emergency measure taken to sustain life or to revive when life has just ceased. The aim is to establish the heart and lung function following cardio-pulmonary arrest. </a:t>
            </a:r>
          </a:p>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 </a:t>
            </a:r>
          </a:p>
        </p:txBody>
      </p:sp>
      <p:sp>
        <p:nvSpPr>
          <p:cNvPr id="3" name="Content Placeholder 2"/>
          <p:cNvSpPr>
            <a:spLocks noGrp="1"/>
          </p:cNvSpPr>
          <p:nvPr>
            <p:ph idx="1"/>
          </p:nvPr>
        </p:nvSpPr>
        <p:spPr/>
        <p:txBody>
          <a:bodyPr/>
          <a:lstStyle/>
          <a:p>
            <a:r>
              <a:rPr lang="en-US" dirty="0"/>
              <a:t>They tend to be large and plump as a result of increased body fat and enlarged viscera, with puffy faces resembling that of patients who have been receiving corticosteroids</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l="30007" t="18520" r="27902" b="5717"/>
          <a:stretch>
            <a:fillRect/>
          </a:stretch>
        </p:blipFill>
        <p:spPr bwMode="auto">
          <a:xfrm>
            <a:off x="381000" y="0"/>
            <a:ext cx="7467600"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6F6E7D7-8306-4DB4-AFF4-CD61D9E11223}" type="slidenum">
              <a:rPr lang="en-US" smtClean="0"/>
              <a:pPr/>
              <a:t>161</a:t>
            </a:fld>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Manifestations cont…</a:t>
            </a:r>
          </a:p>
        </p:txBody>
      </p:sp>
      <p:sp>
        <p:nvSpPr>
          <p:cNvPr id="3" name="Content Placeholder 2"/>
          <p:cNvSpPr>
            <a:spLocks noGrp="1"/>
          </p:cNvSpPr>
          <p:nvPr>
            <p:ph idx="1"/>
          </p:nvPr>
        </p:nvSpPr>
        <p:spPr/>
        <p:txBody>
          <a:bodyPr/>
          <a:lstStyle/>
          <a:p>
            <a:r>
              <a:rPr lang="en-US" dirty="0"/>
              <a:t>Hypoglycemia </a:t>
            </a:r>
          </a:p>
          <a:p>
            <a:r>
              <a:rPr lang="en-US" dirty="0" err="1"/>
              <a:t>Tachypnea</a:t>
            </a:r>
            <a:r>
              <a:rPr lang="en-US" dirty="0"/>
              <a:t> </a:t>
            </a:r>
          </a:p>
          <a:p>
            <a:r>
              <a:rPr lang="en-US" dirty="0" err="1"/>
              <a:t>Cardiomegally</a:t>
            </a:r>
            <a:r>
              <a:rPr lang="en-US" dirty="0"/>
              <a:t> </a:t>
            </a:r>
          </a:p>
          <a:p>
            <a:pPr>
              <a:buNone/>
            </a:pPr>
            <a:r>
              <a:rPr lang="en-US" dirty="0"/>
              <a:t>Increased incidence of: </a:t>
            </a:r>
            <a:r>
              <a:rPr lang="en-US" dirty="0" err="1"/>
              <a:t>hyperbilirubinemia</a:t>
            </a:r>
            <a:r>
              <a:rPr lang="en-US" dirty="0"/>
              <a:t>, </a:t>
            </a:r>
            <a:r>
              <a:rPr lang="en-US" dirty="0" err="1"/>
              <a:t>polycythemia</a:t>
            </a:r>
            <a:r>
              <a:rPr lang="en-US" dirty="0"/>
              <a:t>, and renal vein thrombosis</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p:txBody>
          <a:bodyPr>
            <a:normAutofit fontScale="92500" lnSpcReduction="10000"/>
          </a:bodyPr>
          <a:lstStyle/>
          <a:p>
            <a:r>
              <a:rPr lang="en-US" dirty="0"/>
              <a:t>frequent prenatal evaluation of all pregnant women with overt or gestational diabetes, by evaluation of fetal maturity</a:t>
            </a:r>
          </a:p>
          <a:p>
            <a:r>
              <a:rPr lang="en-US" dirty="0"/>
              <a:t>by planning the delivery of these infants in hospitals where expert obstetric and pediatric care is continuously available</a:t>
            </a:r>
          </a:p>
          <a:p>
            <a:r>
              <a:rPr lang="en-US" dirty="0" err="1"/>
              <a:t>Periconception</a:t>
            </a:r>
            <a:r>
              <a:rPr lang="en-US" dirty="0"/>
              <a:t> glucose control reduces the risk of anomalies and other adverse outcomes, and glucose control during labor reduces the incidence of neonatal hypoglycemia. </a:t>
            </a:r>
          </a:p>
          <a:p>
            <a:endParaRPr lang="en-US" dirty="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163</a:t>
            </a:fld>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458200" cy="5257800"/>
          </a:xfrm>
        </p:spPr>
        <p:txBody>
          <a:bodyPr>
            <a:normAutofit/>
          </a:bodyPr>
          <a:lstStyle/>
          <a:p>
            <a:r>
              <a:rPr lang="en-US" dirty="0"/>
              <a:t>Regardless of size, all infants of diabetic mothers should initially receive intensive observation and care. </a:t>
            </a:r>
          </a:p>
          <a:p>
            <a:r>
              <a:rPr lang="en-US" dirty="0"/>
              <a:t>Asymptomatic infants should have a blood glucose determination within 1 hr of birth and then every hour for the next 6–8 hr; </a:t>
            </a:r>
          </a:p>
          <a:p>
            <a:r>
              <a:rPr lang="en-US" dirty="0"/>
              <a:t>if clinically well and </a:t>
            </a:r>
            <a:r>
              <a:rPr lang="en-US" dirty="0" err="1"/>
              <a:t>normoglycemic</a:t>
            </a:r>
            <a:r>
              <a:rPr lang="en-US" dirty="0"/>
              <a:t>, feeding with breast milk or formula should be started as soon as possible and continued at 3 hr intervals.</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164</a:t>
            </a:fld>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a:t>If any question arises about an infant's ability to tolerate oral feeding, the feeding should be discontinued and glucose given by peripheral intravenous infusion at a rate of 4–8 mg/kg/min</a:t>
            </a:r>
          </a:p>
          <a:p>
            <a:r>
              <a:rPr lang="en-US" dirty="0"/>
              <a:t>Bolus injections of hypertonic glucose should be avoided because they may cause further </a:t>
            </a:r>
            <a:r>
              <a:rPr lang="en-US" dirty="0" err="1"/>
              <a:t>hyperinsulinemia</a:t>
            </a:r>
            <a:r>
              <a:rPr lang="en-US" dirty="0"/>
              <a:t> and potentially produce rebound hypoglycemia</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165</a:t>
            </a:fld>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t>
            </a:r>
          </a:p>
        </p:txBody>
      </p:sp>
      <p:sp>
        <p:nvSpPr>
          <p:cNvPr id="3" name="Content Placeholder 2"/>
          <p:cNvSpPr>
            <a:spLocks noGrp="1"/>
          </p:cNvSpPr>
          <p:nvPr>
            <p:ph idx="1"/>
          </p:nvPr>
        </p:nvSpPr>
        <p:spPr/>
        <p:txBody>
          <a:bodyPr>
            <a:normAutofit/>
          </a:bodyPr>
          <a:lstStyle/>
          <a:p>
            <a:r>
              <a:rPr lang="en-US" dirty="0" err="1"/>
              <a:t>Macrosomia</a:t>
            </a:r>
            <a:r>
              <a:rPr lang="en-US" dirty="0"/>
              <a:t> </a:t>
            </a:r>
          </a:p>
          <a:p>
            <a:r>
              <a:rPr lang="en-US" dirty="0"/>
              <a:t>Hypoglycemia </a:t>
            </a:r>
          </a:p>
          <a:p>
            <a:r>
              <a:rPr lang="en-US" dirty="0" err="1"/>
              <a:t>Polycythemia</a:t>
            </a:r>
            <a:r>
              <a:rPr lang="en-US" dirty="0"/>
              <a:t> </a:t>
            </a:r>
          </a:p>
          <a:p>
            <a:r>
              <a:rPr lang="en-US" dirty="0"/>
              <a:t>Respiratory distress syndrome </a:t>
            </a:r>
          </a:p>
          <a:p>
            <a:r>
              <a:rPr lang="en-US"/>
              <a:t>cardiac failure</a:t>
            </a:r>
            <a:endParaRPr lang="en-US" dirty="0"/>
          </a:p>
          <a:p>
            <a:r>
              <a:rPr lang="en-US" dirty="0"/>
              <a:t>cerebral edema from birth trauma </a:t>
            </a:r>
          </a:p>
          <a:p>
            <a:r>
              <a:rPr lang="en-US" dirty="0"/>
              <a:t>asphyxia</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Birth Injuries </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6F6E7D7-8306-4DB4-AFF4-CD61D9E11223}" type="slidenum">
              <a:rPr lang="en-US" smtClean="0"/>
              <a:pPr/>
              <a:t>167</a:t>
            </a:fld>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lstStyle/>
          <a:p>
            <a:r>
              <a:rPr lang="en-US" dirty="0"/>
              <a:t>Types of injuries (classification)</a:t>
            </a:r>
          </a:p>
          <a:p>
            <a:r>
              <a:rPr lang="en-US" dirty="0"/>
              <a:t>Risk factors </a:t>
            </a:r>
          </a:p>
          <a:p>
            <a:r>
              <a:rPr lang="en-US" dirty="0"/>
              <a:t>Caput succedaneum</a:t>
            </a:r>
          </a:p>
          <a:p>
            <a:r>
              <a:rPr lang="en-US" dirty="0"/>
              <a:t> </a:t>
            </a:r>
            <a:r>
              <a:rPr lang="en-US" dirty="0" err="1"/>
              <a:t>cephalhematoma</a:t>
            </a:r>
            <a:r>
              <a:rPr lang="en-US" dirty="0"/>
              <a:t> </a:t>
            </a:r>
          </a:p>
          <a:p>
            <a:r>
              <a:rPr lang="en-US" dirty="0"/>
              <a:t>Differences between caput and </a:t>
            </a:r>
            <a:r>
              <a:rPr lang="en-US" dirty="0" err="1"/>
              <a:t>cephalhematoma</a:t>
            </a:r>
            <a:r>
              <a:rPr lang="en-US" dirty="0"/>
              <a:t> </a:t>
            </a:r>
          </a:p>
          <a:p>
            <a:r>
              <a:rPr lang="en-US" dirty="0"/>
              <a:t>Intracranial hemorrhage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168</a:t>
            </a:fld>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A birth injury is an impairment of an infant’s body function or structure due to adverse influences that occur at birth</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INTRODUCTION</a:t>
            </a:r>
          </a:p>
        </p:txBody>
      </p:sp>
      <p:sp>
        <p:nvSpPr>
          <p:cNvPr id="3" name="Content Placeholder 2"/>
          <p:cNvSpPr>
            <a:spLocks noGrp="1"/>
          </p:cNvSpPr>
          <p:nvPr>
            <p:ph idx="1"/>
          </p:nvPr>
        </p:nvSpPr>
        <p:spPr/>
        <p:txBody>
          <a:bodyPr>
            <a:normAutofit/>
          </a:bodyPr>
          <a:lstStyle/>
          <a:p>
            <a:r>
              <a:rPr lang="en-US" b="1" dirty="0">
                <a:solidFill>
                  <a:srgbClr val="00B0F0"/>
                </a:solidFill>
              </a:rPr>
              <a:t>Preparation </a:t>
            </a:r>
            <a:endParaRPr lang="en-US" dirty="0">
              <a:solidFill>
                <a:srgbClr val="00B0F0"/>
              </a:solidFill>
            </a:endParaRPr>
          </a:p>
          <a:p>
            <a:r>
              <a:rPr lang="en-US" dirty="0"/>
              <a:t>Check and arrange equipment/supplies at all times (use equipment checklist) as follows: </a:t>
            </a:r>
          </a:p>
          <a:p>
            <a:r>
              <a:rPr lang="en-US" dirty="0"/>
              <a:t>- A firm stable surface </a:t>
            </a:r>
          </a:p>
          <a:p>
            <a:r>
              <a:rPr lang="en-US" dirty="0"/>
              <a:t>- Source of heat e.g. heater, heater lamp or </a:t>
            </a:r>
            <a:r>
              <a:rPr lang="en-US" dirty="0" err="1"/>
              <a:t>resuscitaire</a:t>
            </a:r>
            <a:r>
              <a:rPr lang="en-US" dirty="0"/>
              <a:t> </a:t>
            </a:r>
          </a:p>
          <a:p>
            <a:r>
              <a:rPr lang="en-US" dirty="0"/>
              <a:t>- Adequate lighting </a:t>
            </a:r>
          </a:p>
          <a:p>
            <a:r>
              <a:rPr lang="en-US" dirty="0"/>
              <a:t>- Source of oxygen, flow meter, tubing and key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a:t>
            </a:r>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r>
              <a:rPr lang="en-US" dirty="0" err="1"/>
              <a:t>Primiparity</a:t>
            </a:r>
            <a:r>
              <a:rPr lang="en-US" dirty="0"/>
              <a:t> </a:t>
            </a:r>
          </a:p>
          <a:p>
            <a:r>
              <a:rPr lang="en-US" dirty="0"/>
              <a:t>Small maternal stature </a:t>
            </a:r>
          </a:p>
          <a:p>
            <a:r>
              <a:rPr lang="en-US" dirty="0"/>
              <a:t>Maternal pelvic anomalies </a:t>
            </a:r>
          </a:p>
          <a:p>
            <a:r>
              <a:rPr lang="en-US" dirty="0"/>
              <a:t>Prolonged or unusually rapid labor </a:t>
            </a:r>
          </a:p>
          <a:p>
            <a:r>
              <a:rPr lang="en-US" dirty="0" err="1"/>
              <a:t>Oligohydramnios</a:t>
            </a:r>
            <a:endParaRPr lang="en-US" dirty="0"/>
          </a:p>
          <a:p>
            <a:r>
              <a:rPr lang="en-US" dirty="0" err="1"/>
              <a:t>Malpresentation</a:t>
            </a:r>
            <a:r>
              <a:rPr lang="en-US" dirty="0"/>
              <a:t> of the fetus </a:t>
            </a:r>
          </a:p>
          <a:p>
            <a:r>
              <a:rPr lang="en-US" dirty="0"/>
              <a:t>Instrumental delivery (</a:t>
            </a:r>
            <a:r>
              <a:rPr lang="en-US" dirty="0" err="1"/>
              <a:t>eg</a:t>
            </a:r>
            <a:r>
              <a:rPr lang="en-US" dirty="0"/>
              <a:t> use of forceps, vacuum extraction)</a:t>
            </a:r>
          </a:p>
          <a:p>
            <a:r>
              <a:rPr lang="en-US" dirty="0"/>
              <a:t>Very low birth weight or extreme prematurity </a:t>
            </a:r>
          </a:p>
          <a:p>
            <a:r>
              <a:rPr lang="en-US" dirty="0"/>
              <a:t>Fetal </a:t>
            </a:r>
            <a:r>
              <a:rPr lang="en-US" dirty="0" err="1"/>
              <a:t>macrosomia</a:t>
            </a:r>
            <a:r>
              <a:rPr lang="en-US" dirty="0"/>
              <a:t>/ large fetal head</a:t>
            </a:r>
          </a:p>
          <a:p>
            <a:r>
              <a:rPr lang="en-US" dirty="0"/>
              <a:t>Fetal anomalies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170</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injury </a:t>
            </a:r>
          </a:p>
        </p:txBody>
      </p:sp>
      <p:sp>
        <p:nvSpPr>
          <p:cNvPr id="3" name="Content Placeholder 2"/>
          <p:cNvSpPr>
            <a:spLocks noGrp="1"/>
          </p:cNvSpPr>
          <p:nvPr>
            <p:ph idx="1"/>
          </p:nvPr>
        </p:nvSpPr>
        <p:spPr/>
        <p:txBody>
          <a:bodyPr>
            <a:normAutofit fontScale="92500" lnSpcReduction="20000"/>
          </a:bodyPr>
          <a:lstStyle/>
          <a:p>
            <a:r>
              <a:rPr lang="en-US" b="1" dirty="0"/>
              <a:t>Soft tissue </a:t>
            </a:r>
            <a:r>
              <a:rPr lang="en-US" dirty="0"/>
              <a:t>– lacerations, abrasions, fat necrosis</a:t>
            </a:r>
          </a:p>
          <a:p>
            <a:r>
              <a:rPr lang="en-US" b="1" dirty="0"/>
              <a:t>Nerve</a:t>
            </a:r>
            <a:r>
              <a:rPr lang="en-US" dirty="0"/>
              <a:t> – facial, brachial, spinal cord, </a:t>
            </a:r>
            <a:r>
              <a:rPr lang="en-US" dirty="0" err="1"/>
              <a:t>phrenic</a:t>
            </a:r>
            <a:endParaRPr lang="en-US" dirty="0"/>
          </a:p>
          <a:p>
            <a:r>
              <a:rPr lang="en-US" b="1" dirty="0"/>
              <a:t>Eye</a:t>
            </a:r>
            <a:r>
              <a:rPr lang="en-US" dirty="0"/>
              <a:t> – hemorrhage</a:t>
            </a:r>
          </a:p>
          <a:p>
            <a:r>
              <a:rPr lang="en-US" b="1" dirty="0"/>
              <a:t>Viscera</a:t>
            </a:r>
            <a:r>
              <a:rPr lang="en-US" dirty="0"/>
              <a:t> – rupture of liver, adrenal gland, spleen</a:t>
            </a:r>
          </a:p>
          <a:p>
            <a:r>
              <a:rPr lang="en-US" b="1" dirty="0"/>
              <a:t>Scalp</a:t>
            </a:r>
            <a:r>
              <a:rPr lang="en-US" dirty="0"/>
              <a:t> – laceration, abscess, hemorrhage</a:t>
            </a:r>
          </a:p>
          <a:p>
            <a:r>
              <a:rPr lang="en-US" b="1" dirty="0"/>
              <a:t>Dislocation</a:t>
            </a:r>
            <a:r>
              <a:rPr lang="en-US" dirty="0"/>
              <a:t> – hip, shoulder, cervical vertebrae</a:t>
            </a:r>
          </a:p>
          <a:p>
            <a:r>
              <a:rPr lang="en-US" b="1" dirty="0"/>
              <a:t>Skull</a:t>
            </a:r>
            <a:r>
              <a:rPr lang="en-US" dirty="0"/>
              <a:t> – </a:t>
            </a:r>
            <a:r>
              <a:rPr lang="en-US" dirty="0" err="1"/>
              <a:t>cephalhematoma</a:t>
            </a:r>
            <a:r>
              <a:rPr lang="en-US" dirty="0"/>
              <a:t>, fractures</a:t>
            </a:r>
          </a:p>
          <a:p>
            <a:r>
              <a:rPr lang="en-US" b="1" dirty="0"/>
              <a:t>Intracranial</a:t>
            </a:r>
            <a:r>
              <a:rPr lang="en-US" dirty="0"/>
              <a:t> – hemorrhages – </a:t>
            </a:r>
            <a:r>
              <a:rPr lang="en-US" dirty="0" err="1"/>
              <a:t>intraventricular</a:t>
            </a:r>
            <a:r>
              <a:rPr lang="en-US" dirty="0"/>
              <a:t>, subdural, subarachnoid</a:t>
            </a:r>
          </a:p>
          <a:p>
            <a:r>
              <a:rPr lang="en-US" b="1" dirty="0"/>
              <a:t>Bone</a:t>
            </a:r>
            <a:r>
              <a:rPr lang="en-US" dirty="0"/>
              <a:t> fractures – clavicle, </a:t>
            </a:r>
            <a:r>
              <a:rPr lang="en-US" dirty="0" err="1"/>
              <a:t>humerus</a:t>
            </a:r>
            <a:r>
              <a:rPr lang="en-US" dirty="0"/>
              <a:t>, femur</a:t>
            </a:r>
          </a:p>
          <a:p>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INJURIES </a:t>
            </a:r>
          </a:p>
        </p:txBody>
      </p:sp>
      <p:sp>
        <p:nvSpPr>
          <p:cNvPr id="3" name="Content Placeholder 2"/>
          <p:cNvSpPr>
            <a:spLocks noGrp="1"/>
          </p:cNvSpPr>
          <p:nvPr>
            <p:ph idx="1"/>
          </p:nvPr>
        </p:nvSpPr>
        <p:spPr/>
        <p:txBody>
          <a:bodyPr>
            <a:normAutofit/>
          </a:bodyPr>
          <a:lstStyle/>
          <a:p>
            <a:pPr marL="514350" indent="-514350">
              <a:buAutoNum type="arabicPeriod"/>
            </a:pPr>
            <a:r>
              <a:rPr lang="en-US" sz="4000" dirty="0"/>
              <a:t>Caput Succedaneum </a:t>
            </a:r>
          </a:p>
          <a:p>
            <a:pPr marL="514350" indent="-514350">
              <a:buAutoNum type="arabicPeriod"/>
            </a:pPr>
            <a:r>
              <a:rPr lang="en-US" sz="4000" dirty="0" err="1"/>
              <a:t>Cephalhematoma</a:t>
            </a:r>
            <a:r>
              <a:rPr lang="en-US" sz="4000" dirty="0"/>
              <a:t> </a:t>
            </a:r>
          </a:p>
          <a:p>
            <a:pPr marL="514350" indent="-514350">
              <a:buAutoNum type="arabicPeriod"/>
            </a:pPr>
            <a:r>
              <a:rPr lang="en-US" sz="4000" dirty="0"/>
              <a:t>Intracranial hemorrhage</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172</a:t>
            </a:fld>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Caput Succedaneum </a:t>
            </a:r>
          </a:p>
        </p:txBody>
      </p:sp>
      <p:sp>
        <p:nvSpPr>
          <p:cNvPr id="5" name="Subtitle 4"/>
          <p:cNvSpPr>
            <a:spLocks noGrp="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66F6E7D7-8306-4DB4-AFF4-CD61D9E11223}" type="slidenum">
              <a:rPr lang="en-US" smtClean="0"/>
              <a:pPr/>
              <a:t>173</a:t>
            </a:fld>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Caput…</a:t>
            </a:r>
          </a:p>
        </p:txBody>
      </p:sp>
      <p:sp>
        <p:nvSpPr>
          <p:cNvPr id="3" name="Content Placeholder 2"/>
          <p:cNvSpPr>
            <a:spLocks noGrp="1"/>
          </p:cNvSpPr>
          <p:nvPr>
            <p:ph idx="1"/>
          </p:nvPr>
        </p:nvSpPr>
        <p:spPr/>
        <p:txBody>
          <a:bodyPr/>
          <a:lstStyle/>
          <a:p>
            <a:r>
              <a:rPr lang="en-US" dirty="0"/>
              <a:t>A caput succedaneum is a </a:t>
            </a:r>
            <a:r>
              <a:rPr lang="en-US" dirty="0" err="1"/>
              <a:t>serosanguinous</a:t>
            </a:r>
            <a:r>
              <a:rPr lang="en-US" dirty="0"/>
              <a:t> fluid collection above the </a:t>
            </a:r>
            <a:r>
              <a:rPr lang="en-US" dirty="0" err="1"/>
              <a:t>periosteum</a:t>
            </a:r>
            <a:endParaRPr lang="en-US" dirty="0"/>
          </a:p>
          <a:p>
            <a:r>
              <a:rPr lang="en-US" dirty="0"/>
              <a:t>It presents as a soft tissue swelling with </a:t>
            </a:r>
            <a:r>
              <a:rPr lang="en-US" dirty="0" err="1"/>
              <a:t>purpura</a:t>
            </a:r>
            <a:r>
              <a:rPr lang="en-US" dirty="0"/>
              <a:t> and </a:t>
            </a:r>
            <a:r>
              <a:rPr lang="en-US" dirty="0" err="1"/>
              <a:t>ecchymosis</a:t>
            </a:r>
            <a:r>
              <a:rPr lang="en-US" dirty="0"/>
              <a:t> over the presenting portion of the scalp</a:t>
            </a:r>
          </a:p>
          <a:p>
            <a:r>
              <a:rPr lang="en-US" dirty="0"/>
              <a:t>It may extend across the midline and across the suture lines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174</a:t>
            </a:fld>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Caput…</a:t>
            </a:r>
          </a:p>
        </p:txBody>
      </p:sp>
      <p:sp>
        <p:nvSpPr>
          <p:cNvPr id="3" name="Content Placeholder 2"/>
          <p:cNvSpPr>
            <a:spLocks noGrp="1"/>
          </p:cNvSpPr>
          <p:nvPr>
            <p:ph idx="1"/>
          </p:nvPr>
        </p:nvSpPr>
        <p:spPr/>
        <p:txBody>
          <a:bodyPr>
            <a:normAutofit fontScale="92500"/>
          </a:bodyPr>
          <a:lstStyle/>
          <a:p>
            <a:r>
              <a:rPr lang="en-US" dirty="0"/>
              <a:t>The edema disappears within the first few days of life </a:t>
            </a:r>
          </a:p>
          <a:p>
            <a:r>
              <a:rPr lang="en-US" dirty="0"/>
              <a:t>Molding of the head and overriding of the parietal bones disappear during the first weeks of life</a:t>
            </a:r>
          </a:p>
          <a:p>
            <a:r>
              <a:rPr lang="en-US" dirty="0"/>
              <a:t>Analogous swelling, discoloration, and distortion of the face are seen in face presentations.</a:t>
            </a:r>
          </a:p>
          <a:p>
            <a:r>
              <a:rPr lang="en-US" dirty="0"/>
              <a:t>Rarely, a hemorrhagic caput may result in shock and require blood transfusion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175</a:t>
            </a:fld>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p:txBody>
          <a:bodyPr/>
          <a:lstStyle/>
          <a:p>
            <a:r>
              <a:rPr lang="en-US" dirty="0"/>
              <a:t>No specific treatment is needed </a:t>
            </a:r>
          </a:p>
          <a:p>
            <a:r>
              <a:rPr lang="en-US" dirty="0"/>
              <a:t>But if extensive </a:t>
            </a:r>
            <a:r>
              <a:rPr lang="en-US" dirty="0" err="1"/>
              <a:t>ecchymoses</a:t>
            </a:r>
            <a:r>
              <a:rPr lang="en-US" dirty="0"/>
              <a:t> are present, </a:t>
            </a:r>
            <a:r>
              <a:rPr lang="en-US" dirty="0" err="1"/>
              <a:t>hyperbilirubinemia</a:t>
            </a:r>
            <a:r>
              <a:rPr lang="en-US" dirty="0"/>
              <a:t> may develop </a:t>
            </a:r>
          </a:p>
          <a:p>
            <a:r>
              <a:rPr lang="en-US" dirty="0"/>
              <a:t>Blood transfusion in case of shock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176</a:t>
            </a:fld>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Cephalhematoma</a:t>
            </a:r>
            <a:r>
              <a:rPr lang="en-US"/>
              <a:t> </a:t>
            </a:r>
          </a:p>
        </p:txBody>
      </p:sp>
      <p:sp>
        <p:nvSpPr>
          <p:cNvPr id="5" name="Subtitle 4"/>
          <p:cNvSpPr>
            <a:spLocks noGrp="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66F6E7D7-8306-4DB4-AFF4-CD61D9E11223}" type="slidenum">
              <a:rPr lang="en-US" smtClean="0"/>
              <a:pPr/>
              <a:t>177</a:t>
            </a:fld>
            <a:endParaRPr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Cephalhematoma</a:t>
            </a:r>
            <a:r>
              <a:rPr lang="en-US" dirty="0"/>
              <a:t> </a:t>
            </a:r>
          </a:p>
        </p:txBody>
      </p:sp>
      <p:sp>
        <p:nvSpPr>
          <p:cNvPr id="3" name="Content Placeholder 2"/>
          <p:cNvSpPr>
            <a:spLocks noGrp="1"/>
          </p:cNvSpPr>
          <p:nvPr>
            <p:ph idx="1"/>
          </p:nvPr>
        </p:nvSpPr>
        <p:spPr/>
        <p:txBody>
          <a:bodyPr/>
          <a:lstStyle/>
          <a:p>
            <a:r>
              <a:rPr lang="en-US" dirty="0"/>
              <a:t>A </a:t>
            </a:r>
            <a:r>
              <a:rPr lang="en-US" dirty="0" err="1"/>
              <a:t>cephalhematoma</a:t>
            </a:r>
            <a:r>
              <a:rPr lang="en-US" dirty="0"/>
              <a:t> is a </a:t>
            </a:r>
            <a:r>
              <a:rPr lang="en-US" dirty="0" err="1"/>
              <a:t>subperiosteal</a:t>
            </a:r>
            <a:r>
              <a:rPr lang="en-US" dirty="0"/>
              <a:t> blood collection caused by rapture of vessels beneath the </a:t>
            </a:r>
            <a:r>
              <a:rPr lang="en-US" dirty="0" err="1"/>
              <a:t>periosteum</a:t>
            </a:r>
            <a:r>
              <a:rPr lang="en-US" dirty="0"/>
              <a:t>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178</a:t>
            </a:fld>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a:t>
            </a:r>
            <a:r>
              <a:rPr lang="en-US" dirty="0" err="1"/>
              <a:t>Cephal</a:t>
            </a:r>
            <a:r>
              <a:rPr lang="en-US" dirty="0"/>
              <a:t>..</a:t>
            </a:r>
          </a:p>
        </p:txBody>
      </p:sp>
      <p:sp>
        <p:nvSpPr>
          <p:cNvPr id="3" name="Content Placeholder 2"/>
          <p:cNvSpPr>
            <a:spLocks noGrp="1"/>
          </p:cNvSpPr>
          <p:nvPr>
            <p:ph idx="1"/>
          </p:nvPr>
        </p:nvSpPr>
        <p:spPr/>
        <p:txBody>
          <a:bodyPr/>
          <a:lstStyle/>
          <a:p>
            <a:r>
              <a:rPr lang="en-US" dirty="0"/>
              <a:t>swelling usually over a parietal or occipital bone </a:t>
            </a:r>
          </a:p>
          <a:p>
            <a:r>
              <a:rPr lang="en-US" dirty="0"/>
              <a:t>Swelling does not cross a suture line and is often not associated with discoloration of the overlying scalp </a:t>
            </a:r>
          </a:p>
          <a:p>
            <a:r>
              <a:rPr lang="en-US" dirty="0"/>
              <a:t>Limited to the surface of one cranial bone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179</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Suction equipment i.e. suction machine, suction catheters sizes F6, 8, 10 </a:t>
            </a:r>
          </a:p>
          <a:p>
            <a:r>
              <a:rPr lang="en-US" dirty="0"/>
              <a:t>- </a:t>
            </a:r>
            <a:r>
              <a:rPr lang="en-US" dirty="0" err="1"/>
              <a:t>Ambu</a:t>
            </a:r>
            <a:r>
              <a:rPr lang="en-US" dirty="0"/>
              <a:t> bag (500mls) </a:t>
            </a:r>
          </a:p>
          <a:p>
            <a:r>
              <a:rPr lang="en-US" dirty="0"/>
              <a:t>- Face masks sizes 0 and 1, preferably round </a:t>
            </a:r>
          </a:p>
          <a:p>
            <a:r>
              <a:rPr lang="en-US" dirty="0"/>
              <a:t>- Wall clock </a:t>
            </a:r>
          </a:p>
          <a:p>
            <a:r>
              <a:rPr lang="en-US" dirty="0"/>
              <a:t>- At least two pieces of warm dry linen </a:t>
            </a:r>
          </a:p>
          <a:p>
            <a:r>
              <a:rPr lang="en-US" dirty="0"/>
              <a:t>- Syringes and needles/swabs, (preferably 1ml, 2ml and 10mls)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p:txBody>
          <a:bodyPr/>
          <a:lstStyle/>
          <a:p>
            <a:r>
              <a:rPr lang="en-US" dirty="0"/>
              <a:t>Physical examination </a:t>
            </a:r>
          </a:p>
          <a:p>
            <a:r>
              <a:rPr lang="en-US" dirty="0"/>
              <a:t>Skull radiograph </a:t>
            </a:r>
          </a:p>
          <a:p>
            <a:r>
              <a:rPr lang="en-US" dirty="0"/>
              <a:t>Cranial computed tomography </a:t>
            </a:r>
          </a:p>
          <a:p>
            <a:r>
              <a:rPr lang="en-US" dirty="0"/>
              <a:t>If infection is suspected, aspiration of the mass</a:t>
            </a:r>
          </a:p>
          <a:p>
            <a:r>
              <a:rPr lang="en-US" dirty="0"/>
              <a:t>If sepsis, antibiotics should be started </a:t>
            </a:r>
          </a:p>
          <a:p>
            <a:r>
              <a:rPr lang="en-US" dirty="0"/>
              <a:t>Phototherapy in case of </a:t>
            </a:r>
            <a:r>
              <a:rPr lang="en-US" dirty="0" err="1"/>
              <a:t>hyperbilirubinemia</a:t>
            </a:r>
            <a:r>
              <a:rPr lang="en-US" dirty="0"/>
              <a:t>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180</a:t>
            </a:fld>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a:t>
            </a:r>
          </a:p>
        </p:txBody>
      </p:sp>
      <p:graphicFrame>
        <p:nvGraphicFramePr>
          <p:cNvPr id="4" name="Content Placeholder 3"/>
          <p:cNvGraphicFramePr>
            <a:graphicFrameLocks noGrp="1"/>
          </p:cNvGraphicFramePr>
          <p:nvPr>
            <p:ph idx="1"/>
          </p:nvPr>
        </p:nvGraphicFramePr>
        <p:xfrm>
          <a:off x="152401" y="1447800"/>
          <a:ext cx="8839200" cy="5029200"/>
        </p:xfrm>
        <a:graphic>
          <a:graphicData uri="http://schemas.openxmlformats.org/drawingml/2006/table">
            <a:tbl>
              <a:tblPr firstRow="1" bandRow="1">
                <a:tableStyleId>{5940675A-B579-460E-94D1-54222C63F5DA}</a:tableStyleId>
              </a:tblPr>
              <a:tblGrid>
                <a:gridCol w="2115363">
                  <a:extLst>
                    <a:ext uri="{9D8B030D-6E8A-4147-A177-3AD203B41FA5}">
                      <a16:colId xmlns:a16="http://schemas.microsoft.com/office/drawing/2014/main" val="20000"/>
                    </a:ext>
                  </a:extLst>
                </a:gridCol>
                <a:gridCol w="3122681">
                  <a:extLst>
                    <a:ext uri="{9D8B030D-6E8A-4147-A177-3AD203B41FA5}">
                      <a16:colId xmlns:a16="http://schemas.microsoft.com/office/drawing/2014/main" val="20001"/>
                    </a:ext>
                  </a:extLst>
                </a:gridCol>
                <a:gridCol w="3601156">
                  <a:extLst>
                    <a:ext uri="{9D8B030D-6E8A-4147-A177-3AD203B41FA5}">
                      <a16:colId xmlns:a16="http://schemas.microsoft.com/office/drawing/2014/main" val="20002"/>
                    </a:ext>
                  </a:extLst>
                </a:gridCol>
              </a:tblGrid>
              <a:tr h="1005840">
                <a:tc>
                  <a:txBody>
                    <a:bodyPr/>
                    <a:lstStyle/>
                    <a:p>
                      <a:r>
                        <a:rPr lang="en-US" sz="2800" b="1" dirty="0"/>
                        <a:t>INDICATORS </a:t>
                      </a:r>
                    </a:p>
                  </a:txBody>
                  <a:tcPr/>
                </a:tc>
                <a:tc>
                  <a:txBody>
                    <a:bodyPr/>
                    <a:lstStyle/>
                    <a:p>
                      <a:r>
                        <a:rPr lang="en-US" sz="2800" b="1" dirty="0"/>
                        <a:t>CAPUT SUCCEDANEUM</a:t>
                      </a:r>
                    </a:p>
                  </a:txBody>
                  <a:tcPr/>
                </a:tc>
                <a:tc>
                  <a:txBody>
                    <a:bodyPr/>
                    <a:lstStyle/>
                    <a:p>
                      <a:r>
                        <a:rPr lang="en-US" sz="2800" b="1" dirty="0"/>
                        <a:t>CEPHALHEMATOMA</a:t>
                      </a:r>
                    </a:p>
                  </a:txBody>
                  <a:tcPr/>
                </a:tc>
                <a:extLst>
                  <a:ext uri="{0D108BD9-81ED-4DB2-BD59-A6C34878D82A}">
                    <a16:rowId xmlns:a16="http://schemas.microsoft.com/office/drawing/2014/main" val="10000"/>
                  </a:ext>
                </a:extLst>
              </a:tr>
              <a:tr h="1005840">
                <a:tc>
                  <a:txBody>
                    <a:bodyPr/>
                    <a:lstStyle/>
                    <a:p>
                      <a:r>
                        <a:rPr lang="en-US" sz="2800" b="1" dirty="0"/>
                        <a:t>Location</a:t>
                      </a:r>
                      <a:r>
                        <a:rPr lang="en-US" sz="2800" b="1" baseline="0" dirty="0"/>
                        <a:t> </a:t>
                      </a:r>
                      <a:endParaRPr lang="en-US" sz="2800" b="1" dirty="0"/>
                    </a:p>
                  </a:txBody>
                  <a:tcPr/>
                </a:tc>
                <a:tc>
                  <a:txBody>
                    <a:bodyPr/>
                    <a:lstStyle/>
                    <a:p>
                      <a:r>
                        <a:rPr lang="en-US" sz="2800" dirty="0"/>
                        <a:t>Presenting part</a:t>
                      </a:r>
                      <a:r>
                        <a:rPr lang="en-US" sz="2800" baseline="0" dirty="0"/>
                        <a:t> of the head </a:t>
                      </a:r>
                      <a:endParaRPr lang="en-US" sz="2800" dirty="0"/>
                    </a:p>
                  </a:txBody>
                  <a:tcPr/>
                </a:tc>
                <a:tc>
                  <a:txBody>
                    <a:bodyPr/>
                    <a:lstStyle/>
                    <a:p>
                      <a:r>
                        <a:rPr lang="en-US" sz="2800" dirty="0" err="1"/>
                        <a:t>Periosteum</a:t>
                      </a:r>
                      <a:r>
                        <a:rPr lang="en-US" sz="2800" baseline="0" dirty="0"/>
                        <a:t> of the skull bone</a:t>
                      </a:r>
                      <a:endParaRPr lang="en-US" sz="2800" dirty="0"/>
                    </a:p>
                  </a:txBody>
                  <a:tcPr/>
                </a:tc>
                <a:extLst>
                  <a:ext uri="{0D108BD9-81ED-4DB2-BD59-A6C34878D82A}">
                    <a16:rowId xmlns:a16="http://schemas.microsoft.com/office/drawing/2014/main" val="10001"/>
                  </a:ext>
                </a:extLst>
              </a:tr>
              <a:tr h="1460091">
                <a:tc>
                  <a:txBody>
                    <a:bodyPr/>
                    <a:lstStyle/>
                    <a:p>
                      <a:r>
                        <a:rPr lang="en-US" sz="2800" b="1" dirty="0"/>
                        <a:t>Extent of involvement</a:t>
                      </a:r>
                      <a:r>
                        <a:rPr lang="en-US" sz="2800" b="1" baseline="0" dirty="0"/>
                        <a:t> </a:t>
                      </a:r>
                      <a:endParaRPr lang="en-US" sz="2800" b="1" dirty="0"/>
                    </a:p>
                  </a:txBody>
                  <a:tcPr/>
                </a:tc>
                <a:tc>
                  <a:txBody>
                    <a:bodyPr/>
                    <a:lstStyle/>
                    <a:p>
                      <a:r>
                        <a:rPr lang="en-US" sz="2800" dirty="0"/>
                        <a:t>Both hemispheres; crosses the suture lines </a:t>
                      </a:r>
                    </a:p>
                  </a:txBody>
                  <a:tcPr/>
                </a:tc>
                <a:tc>
                  <a:txBody>
                    <a:bodyPr/>
                    <a:lstStyle/>
                    <a:p>
                      <a:r>
                        <a:rPr lang="en-US" sz="2800" dirty="0"/>
                        <a:t>Does not cross the suture lines </a:t>
                      </a:r>
                    </a:p>
                  </a:txBody>
                  <a:tcPr/>
                </a:tc>
                <a:extLst>
                  <a:ext uri="{0D108BD9-81ED-4DB2-BD59-A6C34878D82A}">
                    <a16:rowId xmlns:a16="http://schemas.microsoft.com/office/drawing/2014/main" val="10002"/>
                  </a:ext>
                </a:extLst>
              </a:tr>
              <a:tr h="1005840">
                <a:tc>
                  <a:txBody>
                    <a:bodyPr/>
                    <a:lstStyle/>
                    <a:p>
                      <a:r>
                        <a:rPr lang="en-US" sz="2800" b="1" dirty="0"/>
                        <a:t>Period</a:t>
                      </a:r>
                      <a:r>
                        <a:rPr lang="en-US" sz="2800" b="1" baseline="0" dirty="0"/>
                        <a:t> of absorption </a:t>
                      </a:r>
                      <a:endParaRPr lang="en-US" sz="2800" b="1" dirty="0"/>
                    </a:p>
                  </a:txBody>
                  <a:tcPr/>
                </a:tc>
                <a:tc>
                  <a:txBody>
                    <a:bodyPr/>
                    <a:lstStyle/>
                    <a:p>
                      <a:r>
                        <a:rPr lang="en-US" sz="2800" dirty="0"/>
                        <a:t>3 to 4 days </a:t>
                      </a:r>
                    </a:p>
                  </a:txBody>
                  <a:tcPr/>
                </a:tc>
                <a:tc>
                  <a:txBody>
                    <a:bodyPr/>
                    <a:lstStyle/>
                    <a:p>
                      <a:r>
                        <a:rPr lang="en-US" sz="2800" dirty="0"/>
                        <a:t>Few weeks to months </a:t>
                      </a:r>
                    </a:p>
                  </a:txBody>
                  <a:tcPr/>
                </a:tc>
                <a:extLst>
                  <a:ext uri="{0D108BD9-81ED-4DB2-BD59-A6C34878D82A}">
                    <a16:rowId xmlns:a16="http://schemas.microsoft.com/office/drawing/2014/main" val="10003"/>
                  </a:ext>
                </a:extLst>
              </a:tr>
              <a:tr h="551589">
                <a:tc>
                  <a:txBody>
                    <a:bodyPr/>
                    <a:lstStyle/>
                    <a:p>
                      <a:r>
                        <a:rPr lang="en-US" sz="2800" b="1" dirty="0"/>
                        <a:t>Treatment </a:t>
                      </a:r>
                    </a:p>
                  </a:txBody>
                  <a:tcPr/>
                </a:tc>
                <a:tc>
                  <a:txBody>
                    <a:bodyPr/>
                    <a:lstStyle/>
                    <a:p>
                      <a:r>
                        <a:rPr lang="en-US" sz="2800" dirty="0"/>
                        <a:t>None </a:t>
                      </a:r>
                    </a:p>
                  </a:txBody>
                  <a:tcPr/>
                </a:tc>
                <a:tc>
                  <a:txBody>
                    <a:bodyPr/>
                    <a:lstStyle/>
                    <a:p>
                      <a:r>
                        <a:rPr lang="en-US" sz="2800" dirty="0"/>
                        <a:t>Supportive </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66F6E7D7-8306-4DB4-AFF4-CD61D9E11223}" type="slidenum">
              <a:rPr lang="en-US" smtClean="0"/>
              <a:pPr/>
              <a:t>181</a:t>
            </a:fld>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4977" t="30305" r="39588" b="14135"/>
          <a:stretch>
            <a:fillRect/>
          </a:stretch>
        </p:blipFill>
        <p:spPr bwMode="auto">
          <a:xfrm>
            <a:off x="762000" y="609600"/>
            <a:ext cx="7924800" cy="5562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182</a:t>
            </a:fld>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Cephalhematoma</a:t>
            </a:r>
            <a:r>
              <a:rPr lang="en-US" dirty="0"/>
              <a:t> of the right parietal bone </a:t>
            </a:r>
          </a:p>
        </p:txBody>
      </p:sp>
      <p:pic>
        <p:nvPicPr>
          <p:cNvPr id="4" name="Picture 5"/>
          <p:cNvPicPr>
            <a:picLocks noGrp="1" noChangeAspect="1" noChangeArrowheads="1"/>
          </p:cNvPicPr>
          <p:nvPr>
            <p:ph idx="1"/>
          </p:nvPr>
        </p:nvPicPr>
        <p:blipFill>
          <a:blip r:embed="rId2" cstate="print"/>
          <a:srcRect l="28697" t="17708" r="30893" b="6250"/>
          <a:stretch>
            <a:fillRect/>
          </a:stretch>
        </p:blipFill>
        <p:spPr bwMode="auto">
          <a:xfrm>
            <a:off x="1676400" y="1600200"/>
            <a:ext cx="5562600" cy="5084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6F6E7D7-8306-4DB4-AFF4-CD61D9E11223}" type="slidenum">
              <a:rPr lang="en-US" smtClean="0"/>
              <a:pPr/>
              <a:t>183</a:t>
            </a:fld>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Intracranial hemorrhage </a:t>
            </a:r>
          </a:p>
        </p:txBody>
      </p:sp>
      <p:sp>
        <p:nvSpPr>
          <p:cNvPr id="5" name="Subtitle 4"/>
          <p:cNvSpPr>
            <a:spLocks noGrp="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66F6E7D7-8306-4DB4-AFF4-CD61D9E11223}" type="slidenum">
              <a:rPr lang="en-US" smtClean="0"/>
              <a:pPr/>
              <a:t>184</a:t>
            </a:fld>
            <a:endParaRPr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r>
              <a:rPr lang="en-US" dirty="0"/>
              <a:t>An intracranial hemorrhage is the pathologic accumulation of blood within the cranial vault. </a:t>
            </a:r>
          </a:p>
          <a:p>
            <a:r>
              <a:rPr lang="en-US" dirty="0"/>
              <a:t>This condition can be categorized according to the site of origin of the hemorrhage (in some cases, intracranial hemorrhage may involve multiple compartments), as follows:</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185</a:t>
            </a:fld>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1" dirty="0"/>
              <a:t>Epidural hemorrhage </a:t>
            </a:r>
            <a:r>
              <a:rPr lang="en-US" dirty="0"/>
              <a:t>indicates blood between the skull and outside of </a:t>
            </a:r>
            <a:r>
              <a:rPr lang="en-US" dirty="0" err="1"/>
              <a:t>dura</a:t>
            </a:r>
            <a:r>
              <a:rPr lang="en-US" dirty="0"/>
              <a:t> </a:t>
            </a:r>
          </a:p>
          <a:p>
            <a:pPr marL="514350" indent="-514350">
              <a:buFont typeface="+mj-lt"/>
              <a:buAutoNum type="arabicPeriod"/>
            </a:pPr>
            <a:r>
              <a:rPr lang="en-US" b="1" dirty="0"/>
              <a:t>Subdural hemorrhage </a:t>
            </a:r>
            <a:r>
              <a:rPr lang="en-US" dirty="0"/>
              <a:t>denotes blood between the </a:t>
            </a:r>
            <a:r>
              <a:rPr lang="en-US" dirty="0" err="1"/>
              <a:t>dura</a:t>
            </a:r>
            <a:r>
              <a:rPr lang="en-US" dirty="0"/>
              <a:t> and the </a:t>
            </a:r>
            <a:r>
              <a:rPr lang="en-US" dirty="0" err="1"/>
              <a:t>arachnoid</a:t>
            </a:r>
            <a:r>
              <a:rPr lang="en-US" dirty="0"/>
              <a:t> mater </a:t>
            </a:r>
          </a:p>
          <a:p>
            <a:pPr marL="514350" indent="-514350">
              <a:buFont typeface="+mj-lt"/>
              <a:buAutoNum type="arabicPeriod"/>
            </a:pPr>
            <a:r>
              <a:rPr lang="en-US" b="1" dirty="0"/>
              <a:t>Subarachnoid hemorrhage </a:t>
            </a:r>
            <a:r>
              <a:rPr lang="en-US" dirty="0"/>
              <a:t>refers to blood between the </a:t>
            </a:r>
            <a:r>
              <a:rPr lang="en-US" dirty="0" err="1"/>
              <a:t>arachnoid</a:t>
            </a:r>
            <a:r>
              <a:rPr lang="en-US" dirty="0"/>
              <a:t> and the </a:t>
            </a:r>
            <a:r>
              <a:rPr lang="en-US" dirty="0" err="1"/>
              <a:t>pia</a:t>
            </a:r>
            <a:r>
              <a:rPr lang="en-US" dirty="0"/>
              <a:t> mater </a:t>
            </a:r>
          </a:p>
          <a:p>
            <a:pPr marL="514350" indent="-514350">
              <a:buFont typeface="+mj-lt"/>
              <a:buAutoNum type="arabicPeriod"/>
            </a:pPr>
            <a:r>
              <a:rPr lang="en-US" b="1" dirty="0" err="1"/>
              <a:t>Intraventricular</a:t>
            </a:r>
            <a:r>
              <a:rPr lang="en-US" b="1" dirty="0"/>
              <a:t> hemorrhage </a:t>
            </a:r>
            <a:r>
              <a:rPr lang="en-US" dirty="0"/>
              <a:t>refers to blood within the ventricles </a:t>
            </a:r>
          </a:p>
          <a:p>
            <a:pPr marL="514350" indent="-514350">
              <a:buFont typeface="+mj-lt"/>
              <a:buAutoNum type="arabicPeriod"/>
            </a:pPr>
            <a:r>
              <a:rPr lang="en-US" b="1" dirty="0" err="1"/>
              <a:t>Intraparenchymal</a:t>
            </a:r>
            <a:r>
              <a:rPr lang="en-US" b="1" dirty="0"/>
              <a:t> hemorrhage </a:t>
            </a:r>
            <a:r>
              <a:rPr lang="en-US" dirty="0"/>
              <a:t>refers to blood within the brain itself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186</a:t>
            </a:fld>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lum bright="-10000" contrast="20000"/>
          </a:blip>
          <a:srcRect l="5511" t="25254" r="48107" b="15819"/>
          <a:stretch>
            <a:fillRect/>
          </a:stretch>
        </p:blipFill>
        <p:spPr bwMode="auto">
          <a:xfrm>
            <a:off x="304801" y="228600"/>
            <a:ext cx="8785620" cy="6400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187</a:t>
            </a:fld>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2137" t="23571" r="37695" b="14135"/>
          <a:stretch>
            <a:fillRect/>
          </a:stretch>
        </p:blipFill>
        <p:spPr bwMode="auto">
          <a:xfrm>
            <a:off x="457200" y="533401"/>
            <a:ext cx="8305800" cy="6324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188</a:t>
            </a:fld>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 </a:t>
            </a:r>
          </a:p>
        </p:txBody>
      </p:sp>
      <p:sp>
        <p:nvSpPr>
          <p:cNvPr id="3" name="Content Placeholder 2"/>
          <p:cNvSpPr>
            <a:spLocks noGrp="1"/>
          </p:cNvSpPr>
          <p:nvPr>
            <p:ph idx="1"/>
          </p:nvPr>
        </p:nvSpPr>
        <p:spPr/>
        <p:txBody>
          <a:bodyPr/>
          <a:lstStyle/>
          <a:p>
            <a:r>
              <a:rPr lang="en-US" dirty="0"/>
              <a:t>Large head size </a:t>
            </a:r>
          </a:p>
          <a:p>
            <a:r>
              <a:rPr lang="en-US" dirty="0"/>
              <a:t>Rigid pelvis </a:t>
            </a:r>
          </a:p>
          <a:p>
            <a:r>
              <a:rPr lang="en-US" dirty="0" err="1"/>
              <a:t>Nonvertex</a:t>
            </a:r>
            <a:r>
              <a:rPr lang="en-US" dirty="0"/>
              <a:t> presentation (breech, face, etc.)</a:t>
            </a:r>
          </a:p>
          <a:p>
            <a:r>
              <a:rPr lang="en-US" dirty="0"/>
              <a:t>Very rapid or prolonged labor or delivery </a:t>
            </a:r>
          </a:p>
          <a:p>
            <a:r>
              <a:rPr lang="en-US" dirty="0"/>
              <a:t>Difficult instrumental delivery </a:t>
            </a:r>
          </a:p>
          <a:p>
            <a:r>
              <a:rPr lang="en-US" dirty="0"/>
              <a:t>Coagulation disorders (</a:t>
            </a:r>
            <a:r>
              <a:rPr lang="en-US" dirty="0" err="1"/>
              <a:t>e.g</a:t>
            </a:r>
            <a:r>
              <a:rPr lang="en-US" dirty="0"/>
              <a:t> excess </a:t>
            </a:r>
            <a:r>
              <a:rPr lang="en-US" dirty="0" err="1"/>
              <a:t>fibrinolytic</a:t>
            </a:r>
            <a:r>
              <a:rPr lang="en-US" dirty="0"/>
              <a:t> activity, platelet dysfunction)</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189</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 Stethoscope </a:t>
            </a:r>
          </a:p>
          <a:p>
            <a:r>
              <a:rPr lang="en-US"/>
              <a:t>- Artificial </a:t>
            </a:r>
            <a:r>
              <a:rPr lang="en-US" dirty="0"/>
              <a:t>Airways </a:t>
            </a:r>
          </a:p>
          <a:p>
            <a:r>
              <a:rPr lang="en-US" dirty="0"/>
              <a:t>- Nasal prongs </a:t>
            </a:r>
          </a:p>
          <a:p>
            <a:r>
              <a:rPr lang="en-US" dirty="0"/>
              <a:t>- </a:t>
            </a:r>
            <a:r>
              <a:rPr lang="en-US" dirty="0" err="1"/>
              <a:t>Nasogastric</a:t>
            </a:r>
            <a:r>
              <a:rPr lang="en-US" dirty="0"/>
              <a:t> tubes </a:t>
            </a:r>
          </a:p>
          <a:p>
            <a:r>
              <a:rPr lang="en-US" dirty="0"/>
              <a:t>- Scissors and tape </a:t>
            </a:r>
          </a:p>
          <a:p>
            <a:r>
              <a:rPr lang="en-US" b="1" dirty="0"/>
              <a:t> </a:t>
            </a:r>
            <a:endParaRPr lang="en-US" dirty="0"/>
          </a:p>
          <a:p>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 </a:t>
            </a:r>
          </a:p>
        </p:txBody>
      </p:sp>
      <p:sp>
        <p:nvSpPr>
          <p:cNvPr id="3" name="Content Placeholder 2"/>
          <p:cNvSpPr>
            <a:spLocks noGrp="1"/>
          </p:cNvSpPr>
          <p:nvPr>
            <p:ph idx="1"/>
          </p:nvPr>
        </p:nvSpPr>
        <p:spPr/>
        <p:txBody>
          <a:bodyPr/>
          <a:lstStyle/>
          <a:p>
            <a:r>
              <a:rPr lang="en-US" dirty="0"/>
              <a:t>A mass can be noted within 4 hours of birth</a:t>
            </a:r>
          </a:p>
          <a:p>
            <a:r>
              <a:rPr lang="en-US" dirty="0"/>
              <a:t>Usually a clinically silent syndrome in </a:t>
            </a:r>
            <a:r>
              <a:rPr lang="en-US" dirty="0" err="1"/>
              <a:t>preterms</a:t>
            </a:r>
            <a:r>
              <a:rPr lang="en-US" dirty="0"/>
              <a:t> </a:t>
            </a:r>
          </a:p>
          <a:p>
            <a:r>
              <a:rPr lang="en-US" dirty="0"/>
              <a:t>Term newborns present with seizures, apnea, irritability, lethargy, vomiting, bulging </a:t>
            </a:r>
            <a:r>
              <a:rPr lang="en-US" dirty="0" err="1"/>
              <a:t>fontanelle</a:t>
            </a:r>
            <a:endParaRPr lang="en-US" dirty="0"/>
          </a:p>
          <a:p>
            <a:r>
              <a:rPr lang="en-US" dirty="0"/>
              <a:t>Systemic signs like </a:t>
            </a:r>
            <a:r>
              <a:rPr lang="en-US" dirty="0" err="1"/>
              <a:t>hypovolemia</a:t>
            </a:r>
            <a:r>
              <a:rPr lang="en-US" dirty="0"/>
              <a:t> and anemia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190</a:t>
            </a:fld>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 </a:t>
            </a:r>
            <a:r>
              <a:rPr lang="en-US" dirty="0" err="1"/>
              <a:t>preterms</a:t>
            </a:r>
            <a:r>
              <a:rPr lang="en-US" dirty="0"/>
              <a:t> </a:t>
            </a:r>
          </a:p>
        </p:txBody>
      </p:sp>
      <p:sp>
        <p:nvSpPr>
          <p:cNvPr id="3" name="Content Placeholder 2"/>
          <p:cNvSpPr>
            <a:spLocks noGrp="1"/>
          </p:cNvSpPr>
          <p:nvPr>
            <p:ph idx="1"/>
          </p:nvPr>
        </p:nvSpPr>
        <p:spPr/>
        <p:txBody>
          <a:bodyPr/>
          <a:lstStyle/>
          <a:p>
            <a:r>
              <a:rPr lang="en-US" dirty="0"/>
              <a:t>Supportive care; watch for complications </a:t>
            </a:r>
          </a:p>
          <a:p>
            <a:r>
              <a:rPr lang="en-US" dirty="0"/>
              <a:t>Maintaining normal BPs, electrolytes and blood gases </a:t>
            </a:r>
          </a:p>
          <a:p>
            <a:r>
              <a:rPr lang="en-US" dirty="0"/>
              <a:t>Transfusions as necessary </a:t>
            </a:r>
          </a:p>
          <a:p>
            <a:r>
              <a:rPr lang="en-US" dirty="0"/>
              <a:t>Correct thrombocytopenia and coagulation disturbances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191</a:t>
            </a:fld>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 term infants </a:t>
            </a:r>
          </a:p>
        </p:txBody>
      </p:sp>
      <p:sp>
        <p:nvSpPr>
          <p:cNvPr id="3" name="Content Placeholder 2"/>
          <p:cNvSpPr>
            <a:spLocks noGrp="1"/>
          </p:cNvSpPr>
          <p:nvPr>
            <p:ph idx="1"/>
          </p:nvPr>
        </p:nvSpPr>
        <p:spPr/>
        <p:txBody>
          <a:bodyPr/>
          <a:lstStyle/>
          <a:p>
            <a:r>
              <a:rPr lang="en-US" dirty="0"/>
              <a:t>Supportive care and treatment of seizures </a:t>
            </a:r>
          </a:p>
          <a:p>
            <a:r>
              <a:rPr lang="en-US" dirty="0"/>
              <a:t>Serial lumbar punctures and eventual Venous pressure (VP) shunts </a:t>
            </a:r>
          </a:p>
          <a:p>
            <a:r>
              <a:rPr lang="en-US" dirty="0"/>
              <a:t>In severe cases, surgery may be required to cauterize the bleeding vessels </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192</a:t>
            </a:fld>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p:txBody>
          <a:bodyPr/>
          <a:lstStyle/>
          <a:p>
            <a:r>
              <a:rPr lang="en-US" dirty="0"/>
              <a:t>MRI/ CT scans </a:t>
            </a:r>
          </a:p>
          <a:p>
            <a:r>
              <a:rPr lang="en-US" dirty="0"/>
              <a:t>Serial hemoglobin and hematocrit monitoring </a:t>
            </a:r>
          </a:p>
          <a:p>
            <a:r>
              <a:rPr lang="en-US" dirty="0"/>
              <a:t>Coagulation profile to investigate  for presence of a </a:t>
            </a:r>
            <a:r>
              <a:rPr lang="en-US" dirty="0" err="1"/>
              <a:t>coagulopathy</a:t>
            </a:r>
            <a:r>
              <a:rPr lang="en-US" dirty="0"/>
              <a:t> </a:t>
            </a:r>
          </a:p>
          <a:p>
            <a:r>
              <a:rPr lang="en-US" dirty="0" err="1"/>
              <a:t>Bilirubin</a:t>
            </a:r>
            <a:r>
              <a:rPr lang="en-US" dirty="0"/>
              <a:t> levels also need to be monitored</a:t>
            </a:r>
          </a:p>
        </p:txBody>
      </p:sp>
      <p:sp>
        <p:nvSpPr>
          <p:cNvPr id="4" name="Slide Number Placeholder 3"/>
          <p:cNvSpPr>
            <a:spLocks noGrp="1"/>
          </p:cNvSpPr>
          <p:nvPr>
            <p:ph type="sldNum" sz="quarter" idx="12"/>
          </p:nvPr>
        </p:nvSpPr>
        <p:spPr/>
        <p:txBody>
          <a:bodyPr/>
          <a:lstStyle/>
          <a:p>
            <a:fld id="{66F6E7D7-8306-4DB4-AFF4-CD61D9E11223}" type="slidenum">
              <a:rPr lang="en-US" smtClean="0"/>
              <a:pPr/>
              <a:t>193</a:t>
            </a:fld>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Fractures </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normAutofit lnSpcReduction="10000"/>
          </a:bodyPr>
          <a:lstStyle/>
          <a:p>
            <a:r>
              <a:rPr lang="en-US" dirty="0"/>
              <a:t>Most fractures noted at birth are caused by trauma at the time of delivery </a:t>
            </a:r>
          </a:p>
          <a:p>
            <a:r>
              <a:rPr lang="en-US" dirty="0"/>
              <a:t>When more than one fracture is present, one should suspect underlying bone disease such as </a:t>
            </a:r>
            <a:r>
              <a:rPr lang="en-US" dirty="0" err="1"/>
              <a:t>osteogenesis</a:t>
            </a:r>
            <a:r>
              <a:rPr lang="en-US" dirty="0"/>
              <a:t> </a:t>
            </a:r>
            <a:r>
              <a:rPr lang="en-US" dirty="0" err="1"/>
              <a:t>imperfecta</a:t>
            </a:r>
            <a:endParaRPr lang="en-US" dirty="0"/>
          </a:p>
          <a:p>
            <a:r>
              <a:rPr lang="en-US" dirty="0"/>
              <a:t>Fractures associated with delivery are usually either </a:t>
            </a:r>
            <a:r>
              <a:rPr lang="en-US" dirty="0" err="1"/>
              <a:t>midshaft</a:t>
            </a:r>
            <a:r>
              <a:rPr lang="en-US" dirty="0"/>
              <a:t> fractures of the clavicle, </a:t>
            </a:r>
            <a:r>
              <a:rPr lang="en-US" dirty="0" err="1"/>
              <a:t>humerus</a:t>
            </a:r>
            <a:r>
              <a:rPr lang="en-US" dirty="0"/>
              <a:t> or femur or </a:t>
            </a:r>
            <a:r>
              <a:rPr lang="en-US" dirty="0" err="1"/>
              <a:t>epiphiseal</a:t>
            </a:r>
            <a:r>
              <a:rPr lang="en-US" dirty="0"/>
              <a:t> separations of the femur or </a:t>
            </a:r>
            <a:r>
              <a:rPr lang="en-US" dirty="0" err="1"/>
              <a:t>humerus</a:t>
            </a:r>
            <a:r>
              <a:rPr lang="en-US" dirty="0"/>
              <a:t>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Fractures of the clavicle</a:t>
            </a:r>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a:t>Fractures of the clavicle are often unrecognized</a:t>
            </a:r>
          </a:p>
          <a:p>
            <a:r>
              <a:rPr lang="en-US" dirty="0"/>
              <a:t>Occur in less than 1% of newborns </a:t>
            </a:r>
          </a:p>
          <a:p>
            <a:r>
              <a:rPr lang="en-US" dirty="0"/>
              <a:t>Common during difficult vertex delivery</a:t>
            </a:r>
          </a:p>
          <a:p>
            <a:r>
              <a:rPr lang="en-US" dirty="0"/>
              <a:t>Often of the “greenstick” type (bone bends but does not snap), x-rays can be used as a </a:t>
            </a:r>
            <a:r>
              <a:rPr lang="en-US" dirty="0" err="1"/>
              <a:t>dx</a:t>
            </a:r>
            <a:r>
              <a:rPr lang="en-US" dirty="0"/>
              <a:t> test</a:t>
            </a:r>
          </a:p>
          <a:p>
            <a:r>
              <a:rPr lang="en-US" dirty="0"/>
              <a:t>Baby is fussy and cries a lot due to pain</a:t>
            </a:r>
          </a:p>
          <a:p>
            <a:r>
              <a:rPr lang="en-US" dirty="0"/>
              <a:t>An asymmetric </a:t>
            </a:r>
            <a:r>
              <a:rPr lang="en-US" dirty="0" err="1"/>
              <a:t>moro</a:t>
            </a:r>
            <a:r>
              <a:rPr lang="en-US" dirty="0"/>
              <a:t> reflex may be noted. </a:t>
            </a:r>
          </a:p>
          <a:p>
            <a:r>
              <a:rPr lang="en-US" dirty="0"/>
              <a:t>Does not require treatment; other than care in handling the baby</a:t>
            </a:r>
          </a:p>
          <a:p>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Fractures of the </a:t>
            </a:r>
            <a:r>
              <a:rPr lang="en-US" dirty="0" err="1"/>
              <a:t>humerus</a:t>
            </a:r>
            <a:r>
              <a:rPr lang="en-US" dirty="0"/>
              <a:t> </a:t>
            </a:r>
          </a:p>
        </p:txBody>
      </p:sp>
      <p:sp>
        <p:nvSpPr>
          <p:cNvPr id="3" name="Content Placeholder 2"/>
          <p:cNvSpPr>
            <a:spLocks noGrp="1"/>
          </p:cNvSpPr>
          <p:nvPr>
            <p:ph idx="1"/>
          </p:nvPr>
        </p:nvSpPr>
        <p:spPr/>
        <p:txBody>
          <a:bodyPr/>
          <a:lstStyle/>
          <a:p>
            <a:r>
              <a:rPr lang="en-US" dirty="0" err="1"/>
              <a:t>Epiphyseal</a:t>
            </a:r>
            <a:r>
              <a:rPr lang="en-US" dirty="0"/>
              <a:t> separation of proximal </a:t>
            </a:r>
            <a:r>
              <a:rPr lang="en-US" dirty="0" err="1"/>
              <a:t>humerus</a:t>
            </a:r>
            <a:r>
              <a:rPr lang="en-US" dirty="0"/>
              <a:t>: </a:t>
            </a:r>
          </a:p>
          <a:p>
            <a:pPr lvl="1"/>
            <a:r>
              <a:rPr lang="en-US" dirty="0"/>
              <a:t>The fractured limb is limp</a:t>
            </a:r>
          </a:p>
          <a:p>
            <a:pPr lvl="1"/>
            <a:r>
              <a:rPr lang="en-US" dirty="0"/>
              <a:t>Can be confused with </a:t>
            </a:r>
            <a:r>
              <a:rPr lang="en-US" dirty="0" err="1"/>
              <a:t>Erb</a:t>
            </a:r>
            <a:r>
              <a:rPr lang="en-US" dirty="0"/>
              <a:t> palsy. </a:t>
            </a:r>
          </a:p>
          <a:p>
            <a:r>
              <a:rPr lang="en-US" dirty="0" err="1"/>
              <a:t>Midshaft</a:t>
            </a:r>
            <a:r>
              <a:rPr lang="en-US" dirty="0"/>
              <a:t> humeral </a:t>
            </a:r>
            <a:r>
              <a:rPr lang="en-US" dirty="0" err="1"/>
              <a:t>fructures</a:t>
            </a:r>
            <a:r>
              <a:rPr lang="en-US" dirty="0"/>
              <a:t>:</a:t>
            </a:r>
          </a:p>
          <a:p>
            <a:pPr lvl="1"/>
            <a:r>
              <a:rPr lang="en-US" dirty="0"/>
              <a:t>Motion is at the center of the shaft. </a:t>
            </a:r>
          </a:p>
          <a:p>
            <a:pPr lvl="1"/>
            <a:r>
              <a:rPr lang="en-US" dirty="0"/>
              <a:t>There may be associated radial nerve paralysis and resultant wrist drop, which resolves </a:t>
            </a:r>
          </a:p>
          <a:p>
            <a:pPr lvl="1"/>
            <a:r>
              <a:rPr lang="en-US" dirty="0"/>
              <a:t>Splinting of the limb to the chest is sufficient</a:t>
            </a:r>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 result for humerus fracture in newborns"/>
          <p:cNvPicPr>
            <a:picLocks noGrp="1"/>
          </p:cNvPicPr>
          <p:nvPr>
            <p:ph idx="1"/>
          </p:nvPr>
        </p:nvPicPr>
        <p:blipFill>
          <a:blip r:embed="rId2" cstate="print"/>
          <a:srcRect/>
          <a:stretch>
            <a:fillRect/>
          </a:stretch>
        </p:blipFill>
        <p:spPr bwMode="auto">
          <a:xfrm>
            <a:off x="1066800" y="1600200"/>
            <a:ext cx="7924800" cy="4800600"/>
          </a:xfrm>
          <a:prstGeom prst="rect">
            <a:avLst/>
          </a:prstGeom>
          <a:noFill/>
          <a:ln w="9525">
            <a:noFill/>
            <a:miter lim="800000"/>
            <a:headEnd/>
            <a:tailEnd/>
          </a:ln>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Fractures of femur </a:t>
            </a:r>
          </a:p>
        </p:txBody>
      </p:sp>
      <p:sp>
        <p:nvSpPr>
          <p:cNvPr id="3" name="Content Placeholder 2"/>
          <p:cNvSpPr>
            <a:spLocks noGrp="1"/>
          </p:cNvSpPr>
          <p:nvPr>
            <p:ph idx="1"/>
          </p:nvPr>
        </p:nvSpPr>
        <p:spPr/>
        <p:txBody>
          <a:bodyPr>
            <a:normAutofit fontScale="92500"/>
          </a:bodyPr>
          <a:lstStyle/>
          <a:p>
            <a:r>
              <a:rPr lang="en-US" dirty="0"/>
              <a:t>With a fracture of the proximal femoral epiphysis, the injured extremity appears shorter. </a:t>
            </a:r>
          </a:p>
          <a:p>
            <a:r>
              <a:rPr lang="en-US" dirty="0"/>
              <a:t>Often associated with abnormal presentation, usually footling breech. </a:t>
            </a:r>
          </a:p>
          <a:p>
            <a:r>
              <a:rPr lang="en-US" dirty="0"/>
              <a:t>Treatment consists of reduction and immobilization</a:t>
            </a:r>
          </a:p>
          <a:p>
            <a:r>
              <a:rPr lang="en-US" dirty="0"/>
              <a:t>early professional interventions should be sought as serious vascular problems can occur during the management of this fracture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COURSE OBJECTIVES </a:t>
            </a:r>
          </a:p>
        </p:txBody>
      </p:sp>
      <p:sp>
        <p:nvSpPr>
          <p:cNvPr id="3" name="Content Placeholder 2"/>
          <p:cNvSpPr>
            <a:spLocks noGrp="1"/>
          </p:cNvSpPr>
          <p:nvPr>
            <p:ph idx="1"/>
          </p:nvPr>
        </p:nvSpPr>
        <p:spPr>
          <a:xfrm>
            <a:off x="381000" y="990600"/>
            <a:ext cx="8229600" cy="5257800"/>
          </a:xfrm>
        </p:spPr>
        <p:txBody>
          <a:bodyPr>
            <a:normAutofit fontScale="92500" lnSpcReduction="10000"/>
          </a:bodyPr>
          <a:lstStyle/>
          <a:p>
            <a:pPr marL="514350" indent="-514350">
              <a:buNone/>
            </a:pPr>
            <a:r>
              <a:rPr lang="en-US" dirty="0"/>
              <a:t>By the end of the course, the student should be able to: </a:t>
            </a:r>
          </a:p>
          <a:p>
            <a:pPr marL="514350" indent="-514350">
              <a:buAutoNum type="arabicPeriod"/>
            </a:pPr>
            <a:r>
              <a:rPr lang="en-US" dirty="0"/>
              <a:t>Describe the normal physiology of a newborn</a:t>
            </a:r>
          </a:p>
          <a:p>
            <a:pPr marL="514350" indent="-514350">
              <a:buAutoNum type="arabicPeriod"/>
            </a:pPr>
            <a:r>
              <a:rPr lang="en-US" dirty="0"/>
              <a:t>Describe the resuscitation of a newborn </a:t>
            </a:r>
          </a:p>
          <a:p>
            <a:pPr marL="514350" indent="-514350">
              <a:buAutoNum type="arabicPeriod"/>
            </a:pPr>
            <a:r>
              <a:rPr lang="en-US" dirty="0"/>
              <a:t>State the indications for admission to special care baby unit (SCBU) </a:t>
            </a:r>
          </a:p>
          <a:p>
            <a:pPr marL="514350" indent="-514350">
              <a:buAutoNum type="arabicPeriod"/>
            </a:pPr>
            <a:r>
              <a:rPr lang="en-US" dirty="0"/>
              <a:t>Describe the set-up of the SCBU</a:t>
            </a:r>
          </a:p>
          <a:p>
            <a:pPr>
              <a:buNone/>
            </a:pPr>
            <a:r>
              <a:rPr lang="en-US" dirty="0"/>
              <a:t>5.  Describe Low birth weight babies, Preterm and light for dates </a:t>
            </a:r>
          </a:p>
          <a:p>
            <a:pPr>
              <a:buNone/>
            </a:pPr>
            <a:r>
              <a:rPr lang="en-US" dirty="0"/>
              <a:t>6. Identify clinical presentations of respiratory distress syndrome and asphyxia </a:t>
            </a:r>
            <a:r>
              <a:rPr lang="en-US" dirty="0" err="1"/>
              <a:t>neonatorum</a:t>
            </a:r>
            <a:r>
              <a:rPr lang="en-US" dirty="0"/>
              <a:t> </a:t>
            </a:r>
          </a:p>
          <a:p>
            <a:pPr marL="514350" indent="-514350">
              <a:buAutoNum type="arabicPeriod" startAt="9"/>
            </a:pPr>
            <a:endParaRPr lang="en-US" dirty="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The Drug Tray </a:t>
            </a:r>
          </a:p>
        </p:txBody>
      </p:sp>
      <p:sp>
        <p:nvSpPr>
          <p:cNvPr id="3" name="Content Placeholder 2"/>
          <p:cNvSpPr>
            <a:spLocks noGrp="1"/>
          </p:cNvSpPr>
          <p:nvPr>
            <p:ph idx="1"/>
          </p:nvPr>
        </p:nvSpPr>
        <p:spPr/>
        <p:txBody>
          <a:bodyPr>
            <a:normAutofit fontScale="92500" lnSpcReduction="20000"/>
          </a:bodyPr>
          <a:lstStyle/>
          <a:p>
            <a:r>
              <a:rPr lang="en-US" dirty="0"/>
              <a:t>should contain the following : </a:t>
            </a:r>
          </a:p>
          <a:p>
            <a:pPr lvl="0"/>
            <a:r>
              <a:rPr lang="en-US" dirty="0"/>
              <a:t>Sodium bicarbonate 8.4% or 7.5% for correction of  metabolic acidosis.</a:t>
            </a:r>
          </a:p>
          <a:p>
            <a:pPr lvl="0"/>
            <a:r>
              <a:rPr lang="en-US" dirty="0"/>
              <a:t>Fifty percent dextrose for correction of </a:t>
            </a:r>
            <a:r>
              <a:rPr lang="en-US" dirty="0" err="1"/>
              <a:t>hypoglacemia</a:t>
            </a:r>
            <a:r>
              <a:rPr lang="en-US" dirty="0"/>
              <a:t> (survival  of the newborn infant correlates with glycogen stores).</a:t>
            </a:r>
          </a:p>
          <a:p>
            <a:pPr lvl="0"/>
            <a:r>
              <a:rPr lang="en-US" dirty="0"/>
              <a:t>Adrenaline if the heart rate is falling after several minutes of  vigorous resuscitative efforts; it may be given directly by  cardiac puncture and then external cardiac massage started.  This drug is also a </a:t>
            </a:r>
            <a:r>
              <a:rPr lang="en-US" dirty="0" err="1"/>
              <a:t>vaso</a:t>
            </a:r>
            <a:r>
              <a:rPr lang="en-US" dirty="0"/>
              <a:t>-dilator.</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femur fracture in newborns"/>
          <p:cNvPicPr>
            <a:picLocks noGrp="1"/>
          </p:cNvPicPr>
          <p:nvPr>
            <p:ph idx="1"/>
          </p:nvPr>
        </p:nvPicPr>
        <p:blipFill>
          <a:blip r:embed="rId2" cstate="print"/>
          <a:srcRect/>
          <a:stretch>
            <a:fillRect/>
          </a:stretch>
        </p:blipFill>
        <p:spPr bwMode="auto">
          <a:xfrm>
            <a:off x="457200" y="1143000"/>
            <a:ext cx="7772400" cy="5714999"/>
          </a:xfrm>
          <a:prstGeom prst="rect">
            <a:avLst/>
          </a:prstGeom>
          <a:noFill/>
          <a:ln w="9525">
            <a:noFill/>
            <a:miter lim="800000"/>
            <a:headEnd/>
            <a:tailEnd/>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solidFill>
                  <a:srgbClr val="FF0000"/>
                </a:solidFill>
              </a:rPr>
              <a:t>NB: </a:t>
            </a:r>
          </a:p>
          <a:p>
            <a:r>
              <a:rPr lang="en-US" dirty="0"/>
              <a:t>Always rule out child abuse (battered child) in all types of trauma </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Neonatal tetanus </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lstStyle/>
          <a:p>
            <a:r>
              <a:rPr lang="en-US" dirty="0"/>
              <a:t>Define neonatal tetanus</a:t>
            </a:r>
          </a:p>
          <a:p>
            <a:r>
              <a:rPr lang="en-US" dirty="0"/>
              <a:t>state the etiology </a:t>
            </a:r>
          </a:p>
          <a:p>
            <a:r>
              <a:rPr lang="en-US" dirty="0"/>
              <a:t> state the clinical features </a:t>
            </a:r>
          </a:p>
          <a:p>
            <a:r>
              <a:rPr lang="en-US" dirty="0"/>
              <a:t>Discuss the management of a neonate with tetanus </a:t>
            </a:r>
          </a:p>
          <a:p>
            <a:r>
              <a:rPr lang="en-US" dirty="0"/>
              <a:t>Outline the prevention of neonatal tetanus </a:t>
            </a:r>
          </a:p>
          <a:p>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normAutofit/>
          </a:bodyPr>
          <a:lstStyle/>
          <a:p>
            <a:r>
              <a:rPr lang="en-US" dirty="0"/>
              <a:t>Neonatal tetanus a form of generalized tetanus that occurs in newborn babies</a:t>
            </a:r>
          </a:p>
          <a:p>
            <a:r>
              <a:rPr lang="en-US" dirty="0"/>
              <a:t>Occurs in infants born without protective passive immunity because the mother is not immune.</a:t>
            </a:r>
          </a:p>
          <a:p>
            <a:r>
              <a:rPr lang="en-US" dirty="0"/>
              <a:t>Usually occurs through infection of the unhealed umbilical stump</a:t>
            </a:r>
          </a:p>
          <a:p>
            <a:r>
              <a:rPr lang="en-US" dirty="0"/>
              <a:t>Estimated &gt;270,000 deaths worldwide per year </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t>Occurs if delivery is conducted in unhygienic surroundings, or when poor methods of cutting the cord are used.</a:t>
            </a:r>
          </a:p>
          <a:p>
            <a:r>
              <a:rPr lang="en-US" dirty="0"/>
              <a:t>Causative organism is </a:t>
            </a:r>
            <a:r>
              <a:rPr lang="en-US" i="1" dirty="0"/>
              <a:t>Clostridium </a:t>
            </a:r>
            <a:r>
              <a:rPr lang="en-US" i="1" dirty="0" err="1"/>
              <a:t>tetani</a:t>
            </a:r>
            <a:r>
              <a:rPr lang="en-US" i="1" dirty="0"/>
              <a:t>.</a:t>
            </a:r>
            <a:endParaRPr lang="en-US" dirty="0"/>
          </a:p>
          <a:p>
            <a:r>
              <a:rPr lang="en-US" dirty="0"/>
              <a:t>Entry of the micro-organism is followed by release of toxins that affect the nervous system causing the clinical manifestations.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of neonatal tetanus </a:t>
            </a:r>
          </a:p>
        </p:txBody>
      </p:sp>
      <p:sp>
        <p:nvSpPr>
          <p:cNvPr id="3" name="Content Placeholder 2"/>
          <p:cNvSpPr>
            <a:spLocks noGrp="1"/>
          </p:cNvSpPr>
          <p:nvPr>
            <p:ph idx="1"/>
          </p:nvPr>
        </p:nvSpPr>
        <p:spPr/>
        <p:txBody>
          <a:bodyPr>
            <a:normAutofit lnSpcReduction="10000"/>
          </a:bodyPr>
          <a:lstStyle/>
          <a:p>
            <a:pPr>
              <a:buNone/>
            </a:pPr>
            <a:r>
              <a:rPr lang="en-US" dirty="0"/>
              <a:t>Overview: </a:t>
            </a:r>
          </a:p>
          <a:p>
            <a:r>
              <a:rPr lang="en-US" dirty="0"/>
              <a:t>Muscle rigidity </a:t>
            </a:r>
          </a:p>
          <a:p>
            <a:r>
              <a:rPr lang="en-US" dirty="0"/>
              <a:t>Irritability </a:t>
            </a:r>
          </a:p>
          <a:p>
            <a:r>
              <a:rPr lang="en-US" dirty="0" err="1"/>
              <a:t>Dysphagia</a:t>
            </a:r>
            <a:r>
              <a:rPr lang="en-US" dirty="0"/>
              <a:t> </a:t>
            </a:r>
          </a:p>
          <a:p>
            <a:r>
              <a:rPr lang="en-US" dirty="0"/>
              <a:t>Restlessness </a:t>
            </a:r>
          </a:p>
          <a:p>
            <a:r>
              <a:rPr lang="en-US" dirty="0"/>
              <a:t>Facial grimacing </a:t>
            </a:r>
          </a:p>
          <a:p>
            <a:r>
              <a:rPr lang="en-US" dirty="0"/>
              <a:t>Muscle spasms </a:t>
            </a:r>
          </a:p>
          <a:p>
            <a:r>
              <a:rPr lang="en-US" dirty="0"/>
              <a:t>Poor suck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a:t>
            </a:r>
            <a:r>
              <a:rPr lang="en-US" dirty="0" err="1"/>
              <a:t>cont.d</a:t>
            </a:r>
            <a:r>
              <a:rPr lang="en-US" dirty="0"/>
              <a:t>) </a:t>
            </a:r>
          </a:p>
        </p:txBody>
      </p:sp>
      <p:sp>
        <p:nvSpPr>
          <p:cNvPr id="3" name="Content Placeholder 2"/>
          <p:cNvSpPr>
            <a:spLocks noGrp="1"/>
          </p:cNvSpPr>
          <p:nvPr>
            <p:ph idx="1"/>
          </p:nvPr>
        </p:nvSpPr>
        <p:spPr/>
        <p:txBody>
          <a:bodyPr/>
          <a:lstStyle/>
          <a:p>
            <a:r>
              <a:rPr lang="en-US" dirty="0"/>
              <a:t>Usually symptoms begin 3-10 days after birth</a:t>
            </a:r>
          </a:p>
          <a:p>
            <a:r>
              <a:rPr lang="en-US" dirty="0"/>
              <a:t>Initial symptom is failure to suck and inability to open the mouth known as </a:t>
            </a:r>
            <a:r>
              <a:rPr lang="en-US" dirty="0" err="1"/>
              <a:t>trismus</a:t>
            </a:r>
            <a:r>
              <a:rPr lang="en-US" dirty="0"/>
              <a:t> or lockjaw</a:t>
            </a:r>
          </a:p>
          <a:p>
            <a:r>
              <a:rPr lang="en-US" dirty="0"/>
              <a:t>Spasm of the facial muscles immobilizes the jaw and produces a fixed sardonic grin called </a:t>
            </a:r>
            <a:r>
              <a:rPr lang="en-US" dirty="0" err="1"/>
              <a:t>risus</a:t>
            </a:r>
            <a:r>
              <a:rPr lang="en-US" dirty="0"/>
              <a:t> </a:t>
            </a:r>
            <a:r>
              <a:rPr lang="en-US" dirty="0" err="1"/>
              <a:t>sardonicus</a:t>
            </a:r>
            <a:r>
              <a:rPr lang="en-US" dirty="0"/>
              <a:t>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endParaRPr lang="en-US"/>
          </a:p>
        </p:txBody>
      </p:sp>
      <p:sp>
        <p:nvSpPr>
          <p:cNvPr id="13" name="Text Placeholder 12"/>
          <p:cNvSpPr>
            <a:spLocks noGrp="1"/>
          </p:cNvSpPr>
          <p:nvPr>
            <p:ph type="body" sz="half" idx="3"/>
          </p:nvPr>
        </p:nvSpPr>
        <p:spPr/>
        <p:txBody>
          <a:bodyPr/>
          <a:lstStyle/>
          <a:p>
            <a:endParaRPr lang="en-US"/>
          </a:p>
        </p:txBody>
      </p:sp>
      <p:sp>
        <p:nvSpPr>
          <p:cNvPr id="12" name="Content Placeholder 11"/>
          <p:cNvSpPr>
            <a:spLocks noGrp="1"/>
          </p:cNvSpPr>
          <p:nvPr>
            <p:ph sz="quarter" idx="2"/>
          </p:nvPr>
        </p:nvSpPr>
        <p:spPr/>
        <p:txBody>
          <a:bodyPr/>
          <a:lstStyle/>
          <a:p>
            <a:endParaRPr lang="en-US"/>
          </a:p>
        </p:txBody>
      </p:sp>
      <p:sp>
        <p:nvSpPr>
          <p:cNvPr id="14" name="Content Placeholder 13"/>
          <p:cNvSpPr>
            <a:spLocks noGrp="1"/>
          </p:cNvSpPr>
          <p:nvPr>
            <p:ph sz="quarter" idx="4"/>
          </p:nvPr>
        </p:nvSpPr>
        <p:spPr/>
        <p:txBody>
          <a:bodyPr/>
          <a:lstStyle/>
          <a:p>
            <a:endParaRPr lang="en-US" dirty="0"/>
          </a:p>
        </p:txBody>
      </p:sp>
      <p:pic>
        <p:nvPicPr>
          <p:cNvPr id="231426" name="Picture 2" descr="Clinical feaClinical fea tures of neonataltures of neonataltetanustetanus Muscles rigidityMuscles rigidity IrritabilityI..."/>
          <p:cNvPicPr>
            <a:picLocks noChangeAspect="1" noChangeArrowheads="1"/>
          </p:cNvPicPr>
          <p:nvPr/>
        </p:nvPicPr>
        <p:blipFill>
          <a:blip r:embed="rId2" cstate="print"/>
          <a:srcRect l="56426" t="25052" r="9718" b="21503"/>
          <a:stretch>
            <a:fillRect/>
          </a:stretch>
        </p:blipFill>
        <p:spPr bwMode="auto">
          <a:xfrm>
            <a:off x="381000" y="1143000"/>
            <a:ext cx="4179095" cy="4953000"/>
          </a:xfrm>
          <a:prstGeom prst="rect">
            <a:avLst/>
          </a:prstGeom>
          <a:noFill/>
        </p:spPr>
      </p:pic>
      <p:pic>
        <p:nvPicPr>
          <p:cNvPr id="231428" name="Picture 4" descr="Good prognostic factorsGood prognostic factors Incubation period moreIncubation period morethan 8-10 days.than 8-10 days...."/>
          <p:cNvPicPr>
            <a:picLocks noChangeAspect="1" noChangeArrowheads="1"/>
          </p:cNvPicPr>
          <p:nvPr/>
        </p:nvPicPr>
        <p:blipFill>
          <a:blip r:embed="rId3" cstate="print"/>
          <a:srcRect l="65204" t="26722" r="-1567" b="16493"/>
          <a:stretch>
            <a:fillRect/>
          </a:stretch>
        </p:blipFill>
        <p:spPr bwMode="auto">
          <a:xfrm>
            <a:off x="4594412" y="1066800"/>
            <a:ext cx="4092388" cy="5029200"/>
          </a:xfrm>
          <a:prstGeom prst="rect">
            <a:avLst/>
          </a:prstGeom>
          <a:noFill/>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a:t>
            </a:r>
            <a:r>
              <a:rPr lang="en-US" dirty="0" err="1"/>
              <a:t>cont.d</a:t>
            </a:r>
            <a:r>
              <a:rPr lang="en-US" dirty="0"/>
              <a:t> </a:t>
            </a:r>
          </a:p>
        </p:txBody>
      </p:sp>
      <p:sp>
        <p:nvSpPr>
          <p:cNvPr id="3" name="Content Placeholder 2"/>
          <p:cNvSpPr>
            <a:spLocks noGrp="1"/>
          </p:cNvSpPr>
          <p:nvPr>
            <p:ph idx="1"/>
          </p:nvPr>
        </p:nvSpPr>
        <p:spPr/>
        <p:txBody>
          <a:bodyPr/>
          <a:lstStyle/>
          <a:p>
            <a:r>
              <a:rPr lang="en-US" dirty="0"/>
              <a:t>Within 12-24 hours after the first symptom, generalized tonic muscular convulsions occur producing flexion and adduction of the arms, clenching of fists and extension of the lower extremities </a:t>
            </a:r>
          </a:p>
          <a:p>
            <a:r>
              <a:rPr lang="en-US" dirty="0"/>
              <a:t>Initially spasms are mild but later become severe with spasms of the glottis and respiratory muscles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err="1"/>
              <a:t>Aminophylline</a:t>
            </a:r>
            <a:r>
              <a:rPr lang="en-US" dirty="0"/>
              <a:t> in small doses is given to aid in respiration if distress is present (3mg kg/body weight intravenously). This  drug is a </a:t>
            </a:r>
            <a:r>
              <a:rPr lang="en-US" dirty="0" err="1"/>
              <a:t>vaso</a:t>
            </a:r>
            <a:r>
              <a:rPr lang="en-US" dirty="0"/>
              <a:t>-dilator and also stimulates the respiratory centre.</a:t>
            </a:r>
          </a:p>
          <a:p>
            <a:pPr lvl="0"/>
            <a:r>
              <a:rPr lang="en-US" dirty="0"/>
              <a:t>Calcium </a:t>
            </a:r>
            <a:r>
              <a:rPr lang="en-US" dirty="0" err="1"/>
              <a:t>gluconate</a:t>
            </a:r>
            <a:r>
              <a:rPr lang="en-US" dirty="0"/>
              <a:t> can be administered intravenously and slowly to a baby who displays </a:t>
            </a:r>
            <a:r>
              <a:rPr lang="en-US" dirty="0" err="1"/>
              <a:t>tetany</a:t>
            </a:r>
            <a:r>
              <a:rPr lang="en-US" dirty="0"/>
              <a:t> due to calcium deficiency. It is also a cardiac muscle </a:t>
            </a:r>
            <a:r>
              <a:rPr lang="en-US" dirty="0" err="1"/>
              <a:t>stabliliser</a:t>
            </a:r>
            <a:r>
              <a:rPr lang="en-US" dirty="0"/>
              <a:t>.</a:t>
            </a:r>
          </a:p>
          <a:p>
            <a:pPr lvl="0"/>
            <a:r>
              <a:rPr lang="en-US" dirty="0"/>
              <a:t>Source of oxygen to be administered after clearing the airway.</a:t>
            </a:r>
          </a:p>
          <a:p>
            <a:pPr lvl="0"/>
            <a:endParaRPr lang="en-US" dirty="0"/>
          </a:p>
          <a:p>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r>
              <a:rPr lang="en-US" dirty="0"/>
              <a:t>Abdominal muscles become rigid and spasms of the muscles of the back may result to </a:t>
            </a:r>
            <a:r>
              <a:rPr lang="en-US" dirty="0" err="1"/>
              <a:t>opisthotonus</a:t>
            </a:r>
            <a:r>
              <a:rPr lang="en-US" dirty="0"/>
              <a:t> </a:t>
            </a:r>
          </a:p>
          <a:p>
            <a:r>
              <a:rPr lang="en-US" dirty="0"/>
              <a:t>Spasms may be precipitated by touch, noise or bright light </a:t>
            </a:r>
          </a:p>
          <a:p>
            <a:r>
              <a:rPr lang="en-US" dirty="0"/>
              <a:t>Baby remains conscious and alert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neonatal tetanus </a:t>
            </a:r>
          </a:p>
        </p:txBody>
      </p:sp>
      <p:sp>
        <p:nvSpPr>
          <p:cNvPr id="3" name="Content Placeholder 2"/>
          <p:cNvSpPr>
            <a:spLocks noGrp="1"/>
          </p:cNvSpPr>
          <p:nvPr>
            <p:ph idx="1"/>
          </p:nvPr>
        </p:nvSpPr>
        <p:spPr/>
        <p:txBody>
          <a:bodyPr/>
          <a:lstStyle/>
          <a:p>
            <a:pPr>
              <a:buNone/>
            </a:pPr>
            <a:r>
              <a:rPr lang="en-US" dirty="0"/>
              <a:t>The aims of treatment are: </a:t>
            </a:r>
          </a:p>
          <a:p>
            <a:pPr marL="914400" lvl="1" indent="-514350">
              <a:buFont typeface="+mj-lt"/>
              <a:buAutoNum type="arabicParenR"/>
            </a:pPr>
            <a:r>
              <a:rPr lang="en-US" dirty="0"/>
              <a:t>Remove the source of the </a:t>
            </a:r>
            <a:r>
              <a:rPr lang="en-US" dirty="0" err="1"/>
              <a:t>exotoxin</a:t>
            </a:r>
            <a:r>
              <a:rPr lang="en-US" dirty="0"/>
              <a:t> </a:t>
            </a:r>
          </a:p>
          <a:p>
            <a:pPr marL="914400" lvl="1" indent="-514350">
              <a:buFont typeface="+mj-lt"/>
              <a:buAutoNum type="arabicParenR"/>
            </a:pPr>
            <a:r>
              <a:rPr lang="en-US" dirty="0"/>
              <a:t>Neutralize the remaining circulating toxins </a:t>
            </a:r>
          </a:p>
          <a:p>
            <a:pPr marL="914400" lvl="1" indent="-514350">
              <a:buFont typeface="+mj-lt"/>
              <a:buAutoNum type="arabicParenR"/>
            </a:pPr>
            <a:r>
              <a:rPr lang="en-US" dirty="0"/>
              <a:t>Provide supportive care until toxin is metabolized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a:buNone/>
            </a:pPr>
            <a:r>
              <a:rPr lang="en-US" b="1" dirty="0"/>
              <a:t>Medical management: </a:t>
            </a:r>
          </a:p>
          <a:p>
            <a:r>
              <a:rPr lang="en-US" dirty="0"/>
              <a:t>Washing and debridement of the infected site, and administration of antibiotics such as benzyl penicillin or </a:t>
            </a:r>
            <a:r>
              <a:rPr lang="en-US" dirty="0" err="1"/>
              <a:t>metronidazole</a:t>
            </a:r>
            <a:r>
              <a:rPr lang="en-US" dirty="0"/>
              <a:t> </a:t>
            </a:r>
          </a:p>
          <a:p>
            <a:r>
              <a:rPr lang="en-US" dirty="0"/>
              <a:t>Anti-toxin: </a:t>
            </a:r>
          </a:p>
          <a:p>
            <a:pPr lvl="1"/>
            <a:r>
              <a:rPr lang="en-US" dirty="0"/>
              <a:t>Anti-tetanus serum </a:t>
            </a:r>
          </a:p>
          <a:p>
            <a:pPr lvl="1"/>
            <a:r>
              <a:rPr lang="en-US" dirty="0"/>
              <a:t>Human tetanus immunoglobulin</a:t>
            </a:r>
          </a:p>
          <a:p>
            <a:r>
              <a:rPr lang="en-US" dirty="0"/>
              <a:t>Sedation by: </a:t>
            </a:r>
          </a:p>
          <a:p>
            <a:pPr lvl="1"/>
            <a:r>
              <a:rPr lang="en-US" dirty="0"/>
              <a:t>Diazepam (0.1-0.2 mg/kg)</a:t>
            </a:r>
          </a:p>
          <a:p>
            <a:pPr lvl="1"/>
            <a:r>
              <a:rPr lang="en-US" dirty="0" err="1"/>
              <a:t>Phenobarbitone</a:t>
            </a:r>
            <a:r>
              <a:rPr lang="en-US" dirty="0"/>
              <a:t> </a:t>
            </a:r>
          </a:p>
          <a:p>
            <a:pPr lvl="1"/>
            <a:r>
              <a:rPr lang="en-US" dirty="0"/>
              <a:t>Paraldehyde </a:t>
            </a:r>
          </a:p>
          <a:p>
            <a:pPr lvl="1">
              <a:buNone/>
            </a:pPr>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care </a:t>
            </a:r>
          </a:p>
        </p:txBody>
      </p:sp>
      <p:sp>
        <p:nvSpPr>
          <p:cNvPr id="3" name="Content Placeholder 2"/>
          <p:cNvSpPr>
            <a:spLocks noGrp="1"/>
          </p:cNvSpPr>
          <p:nvPr>
            <p:ph idx="1"/>
          </p:nvPr>
        </p:nvSpPr>
        <p:spPr/>
        <p:txBody>
          <a:bodyPr/>
          <a:lstStyle/>
          <a:p>
            <a:r>
              <a:rPr lang="en-US" dirty="0"/>
              <a:t>Cleaning the umbilicus/ wound </a:t>
            </a:r>
          </a:p>
          <a:p>
            <a:r>
              <a:rPr lang="en-US" dirty="0"/>
              <a:t>Isolate the baby in a dark silent room </a:t>
            </a:r>
          </a:p>
          <a:p>
            <a:r>
              <a:rPr lang="en-US" dirty="0"/>
              <a:t>ensure proper positioning; to avoid respiratory compromise </a:t>
            </a:r>
          </a:p>
          <a:p>
            <a:r>
              <a:rPr lang="en-US" dirty="0" err="1"/>
              <a:t>Cardiorespiratory</a:t>
            </a:r>
            <a:r>
              <a:rPr lang="en-US" dirty="0"/>
              <a:t> monitoring and support</a:t>
            </a:r>
          </a:p>
          <a:p>
            <a:r>
              <a:rPr lang="en-US" dirty="0"/>
              <a:t>Feed via NG tube: daily milk requirement is 100-120ml/kg/day</a:t>
            </a:r>
          </a:p>
          <a:p>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agementManagementFeeding by:Feeding by: NG tubeNG tube Daily milkDaily milkrequirement is 100-requirement is 100-120 ..."/>
          <p:cNvPicPr>
            <a:picLocks noChangeAspect="1" noChangeArrowheads="1"/>
          </p:cNvPicPr>
          <p:nvPr/>
        </p:nvPicPr>
        <p:blipFill>
          <a:blip r:embed="rId2" cstate="print">
            <a:lum bright="-10000" contrast="10000"/>
          </a:blip>
          <a:srcRect l="56189" t="20042" r="7210" b="23173"/>
          <a:stretch>
            <a:fillRect/>
          </a:stretch>
        </p:blipFill>
        <p:spPr bwMode="auto">
          <a:xfrm>
            <a:off x="1828800" y="1219200"/>
            <a:ext cx="5715000" cy="4724400"/>
          </a:xfrm>
          <a:prstGeom prst="rect">
            <a:avLst/>
          </a:prstGeom>
          <a:noFill/>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t>
            </a:r>
          </a:p>
        </p:txBody>
      </p:sp>
      <p:sp>
        <p:nvSpPr>
          <p:cNvPr id="3" name="Content Placeholder 2"/>
          <p:cNvSpPr>
            <a:spLocks noGrp="1"/>
          </p:cNvSpPr>
          <p:nvPr>
            <p:ph idx="1"/>
          </p:nvPr>
        </p:nvSpPr>
        <p:spPr/>
        <p:txBody>
          <a:bodyPr/>
          <a:lstStyle/>
          <a:p>
            <a:r>
              <a:rPr lang="en-US" dirty="0"/>
              <a:t>Aspiration pneumonia </a:t>
            </a:r>
          </a:p>
          <a:p>
            <a:r>
              <a:rPr lang="en-US" dirty="0"/>
              <a:t>Lacerations of the mouth and tongue </a:t>
            </a:r>
          </a:p>
          <a:p>
            <a:r>
              <a:rPr lang="en-US" dirty="0"/>
              <a:t>Intramuscular hematomas leading to </a:t>
            </a:r>
            <a:r>
              <a:rPr lang="en-US" dirty="0" err="1"/>
              <a:t>hemoglobinuria</a:t>
            </a:r>
            <a:r>
              <a:rPr lang="en-US" dirty="0"/>
              <a:t> and renal failure </a:t>
            </a:r>
          </a:p>
          <a:p>
            <a:r>
              <a:rPr lang="en-US" dirty="0"/>
              <a:t>Vertebral fractures </a:t>
            </a:r>
          </a:p>
          <a:p>
            <a:r>
              <a:rPr lang="en-US" dirty="0" err="1"/>
              <a:t>Decubitus</a:t>
            </a:r>
            <a:r>
              <a:rPr lang="en-US" dirty="0"/>
              <a:t> ulcerations </a:t>
            </a:r>
          </a:p>
          <a:p>
            <a:r>
              <a:rPr lang="en-US" dirty="0"/>
              <a:t>Autonomic disturbances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a:t>
            </a:r>
          </a:p>
        </p:txBody>
      </p:sp>
      <p:sp>
        <p:nvSpPr>
          <p:cNvPr id="3" name="Content Placeholder 2"/>
          <p:cNvSpPr>
            <a:spLocks noGrp="1"/>
          </p:cNvSpPr>
          <p:nvPr>
            <p:ph idx="1"/>
          </p:nvPr>
        </p:nvSpPr>
        <p:spPr/>
        <p:txBody>
          <a:bodyPr/>
          <a:lstStyle/>
          <a:p>
            <a:r>
              <a:rPr lang="en-US" dirty="0"/>
              <a:t>Immunize the mother during pregnancy </a:t>
            </a:r>
          </a:p>
          <a:p>
            <a:r>
              <a:rPr lang="en-US" dirty="0"/>
              <a:t>Clean and safe delivery </a:t>
            </a:r>
          </a:p>
          <a:p>
            <a:r>
              <a:rPr lang="en-US" dirty="0"/>
              <a:t>Use of aseptic technique in cutting the cord</a:t>
            </a:r>
          </a:p>
          <a:p>
            <a:r>
              <a:rPr lang="en-US" dirty="0"/>
              <a:t>Care of umbilical cord </a:t>
            </a:r>
          </a:p>
          <a:p>
            <a:r>
              <a:rPr lang="en-US" dirty="0"/>
              <a:t>Avoid early circumcision in male babies </a:t>
            </a:r>
          </a:p>
          <a:p>
            <a:r>
              <a:rPr lang="en-US" dirty="0"/>
              <a:t>Immunize the baby after full recovery </a:t>
            </a:r>
          </a:p>
          <a:p>
            <a:endParaRPr lang="en-US" dirty="0"/>
          </a:p>
          <a:p>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Fetal alcohol syndrome </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lstStyle/>
          <a:p>
            <a:r>
              <a:rPr lang="en-US" dirty="0"/>
              <a:t>Define FAS</a:t>
            </a:r>
          </a:p>
          <a:p>
            <a:r>
              <a:rPr lang="en-US" dirty="0"/>
              <a:t>State the clinical presentation of babies with FAS</a:t>
            </a:r>
          </a:p>
          <a:p>
            <a:r>
              <a:rPr lang="en-US" dirty="0"/>
              <a:t>Outline the physical characteristics of a baby with FAS</a:t>
            </a:r>
          </a:p>
          <a:p>
            <a:r>
              <a:rPr lang="en-US" dirty="0"/>
              <a:t>Outline prevention of FAS</a:t>
            </a:r>
          </a:p>
          <a:p>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normAutofit fontScale="92500"/>
          </a:bodyPr>
          <a:lstStyle/>
          <a:p>
            <a:r>
              <a:rPr lang="en-US" dirty="0"/>
              <a:t>Fetal alcohol syndrome (FAS) is a pattern of abnormalities with a child caused by exposure of alcohol to a fetus </a:t>
            </a:r>
            <a:r>
              <a:rPr lang="en-US" dirty="0" err="1"/>
              <a:t>inutero</a:t>
            </a:r>
            <a:r>
              <a:rPr lang="en-US" dirty="0"/>
              <a:t> </a:t>
            </a:r>
          </a:p>
          <a:p>
            <a:r>
              <a:rPr lang="en-US" dirty="0"/>
              <a:t>It is not known how much alcohol is needed to cause problems with the baby, and so it is generally recommended that no alcohol be drunk during pregnancy </a:t>
            </a:r>
          </a:p>
          <a:p>
            <a:pPr>
              <a:buNone/>
            </a:pPr>
            <a:r>
              <a:rPr lang="en-US" b="1" dirty="0"/>
              <a:t>NB: </a:t>
            </a:r>
            <a:r>
              <a:rPr lang="en-US" dirty="0"/>
              <a:t>permanent damage can be caused to the fetus when the mother is not aware that she is pregnant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Principles of Resuscitation</a:t>
            </a:r>
            <a:r>
              <a:rPr lang="en-US" dirty="0">
                <a:solidFill>
                  <a:srgbClr val="00B0F0"/>
                </a:solidFill>
              </a:rPr>
              <a:t> </a:t>
            </a:r>
          </a:p>
        </p:txBody>
      </p:sp>
      <p:sp>
        <p:nvSpPr>
          <p:cNvPr id="3" name="Content Placeholder 2"/>
          <p:cNvSpPr>
            <a:spLocks noGrp="1"/>
          </p:cNvSpPr>
          <p:nvPr>
            <p:ph idx="1"/>
          </p:nvPr>
        </p:nvSpPr>
        <p:spPr/>
        <p:txBody>
          <a:bodyPr>
            <a:normAutofit fontScale="92500" lnSpcReduction="20000"/>
          </a:bodyPr>
          <a:lstStyle/>
          <a:p>
            <a:pPr>
              <a:buNone/>
            </a:pPr>
            <a:r>
              <a:rPr lang="en-US" b="1" dirty="0"/>
              <a:t>ABCDO </a:t>
            </a:r>
            <a:r>
              <a:rPr lang="en-US" dirty="0"/>
              <a:t>of resuscitation: </a:t>
            </a:r>
            <a:endParaRPr lang="en-US" b="1" dirty="0"/>
          </a:p>
          <a:p>
            <a:r>
              <a:rPr lang="en-US" b="1" dirty="0"/>
              <a:t>A</a:t>
            </a:r>
            <a:r>
              <a:rPr lang="en-US" dirty="0"/>
              <a:t>irway should be cleared either by suction or positioning the infant.</a:t>
            </a:r>
          </a:p>
          <a:p>
            <a:r>
              <a:rPr lang="en-US" b="1" dirty="0"/>
              <a:t>B</a:t>
            </a:r>
            <a:r>
              <a:rPr lang="en-US" dirty="0"/>
              <a:t>reathing, that is, establish respiration if not breathing.</a:t>
            </a:r>
          </a:p>
          <a:p>
            <a:r>
              <a:rPr lang="en-US" b="1" dirty="0"/>
              <a:t>C</a:t>
            </a:r>
            <a:r>
              <a:rPr lang="en-US" dirty="0"/>
              <a:t>irculation should be noted through pulse, color of mucus membrane and heart beat. Start cardiac massage if there is no heart beat or pulse.</a:t>
            </a:r>
          </a:p>
          <a:p>
            <a:r>
              <a:rPr lang="en-US" b="1" dirty="0"/>
              <a:t>D</a:t>
            </a:r>
            <a:r>
              <a:rPr lang="en-US" dirty="0"/>
              <a:t>rugs</a:t>
            </a:r>
          </a:p>
          <a:p>
            <a:r>
              <a:rPr lang="en-US" b="1" dirty="0"/>
              <a:t>O</a:t>
            </a:r>
            <a:r>
              <a:rPr lang="en-US" dirty="0"/>
              <a:t>bservations to make a diagnosis.</a:t>
            </a:r>
          </a:p>
          <a:p>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a:t>
            </a:r>
          </a:p>
        </p:txBody>
      </p:sp>
      <p:sp>
        <p:nvSpPr>
          <p:cNvPr id="3" name="Content Placeholder 2"/>
          <p:cNvSpPr>
            <a:spLocks noGrp="1"/>
          </p:cNvSpPr>
          <p:nvPr>
            <p:ph idx="1"/>
          </p:nvPr>
        </p:nvSpPr>
        <p:spPr/>
        <p:txBody>
          <a:bodyPr>
            <a:normAutofit fontScale="92500"/>
          </a:bodyPr>
          <a:lstStyle/>
          <a:p>
            <a:r>
              <a:rPr lang="en-US" dirty="0"/>
              <a:t>Small size and slow development </a:t>
            </a:r>
          </a:p>
          <a:p>
            <a:r>
              <a:rPr lang="en-US" dirty="0"/>
              <a:t>Sleeping difficulties </a:t>
            </a:r>
          </a:p>
          <a:p>
            <a:r>
              <a:rPr lang="en-US" dirty="0"/>
              <a:t>Feeding difficulties </a:t>
            </a:r>
          </a:p>
          <a:p>
            <a:r>
              <a:rPr lang="en-US" dirty="0"/>
              <a:t>Easily over-stimulated, sensitive to noise and light </a:t>
            </a:r>
          </a:p>
          <a:p>
            <a:r>
              <a:rPr lang="en-US" dirty="0"/>
              <a:t>Birth defects such as heart problems, kidney problems, tumors and skeletal anomalies </a:t>
            </a:r>
          </a:p>
          <a:p>
            <a:r>
              <a:rPr lang="en-US" dirty="0"/>
              <a:t>Susceptibility to infection</a:t>
            </a:r>
          </a:p>
          <a:p>
            <a:r>
              <a:rPr lang="en-US" dirty="0"/>
              <a:t>Mental retardation </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5" descr="21723"/>
          <p:cNvPicPr>
            <a:picLocks noChangeAspect="1" noChangeArrowheads="1"/>
          </p:cNvPicPr>
          <p:nvPr/>
        </p:nvPicPr>
        <p:blipFill>
          <a:blip r:embed="rId2" cstate="print">
            <a:lum bright="-10000" contrast="10000"/>
          </a:blip>
          <a:srcRect/>
          <a:stretch>
            <a:fillRect/>
          </a:stretch>
        </p:blipFill>
        <p:spPr bwMode="auto">
          <a:xfrm>
            <a:off x="304800" y="304800"/>
            <a:ext cx="8534400" cy="6553200"/>
          </a:xfrm>
          <a:prstGeom prst="rect">
            <a:avLst/>
          </a:prstGeom>
          <a:noFill/>
          <a:ln w="9525">
            <a:noFill/>
            <a:miter lim="800000"/>
            <a:headEnd/>
            <a:tailEnd/>
          </a:ln>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1666" name="Picture 2" descr=" "/>
          <p:cNvPicPr>
            <a:picLocks noChangeAspect="1" noChangeArrowheads="1"/>
          </p:cNvPicPr>
          <p:nvPr/>
        </p:nvPicPr>
        <p:blipFill>
          <a:blip r:embed="rId2" cstate="print"/>
          <a:srcRect l="21094" t="18750" r="21875" b="17708"/>
          <a:stretch>
            <a:fillRect/>
          </a:stretch>
        </p:blipFill>
        <p:spPr bwMode="auto">
          <a:xfrm>
            <a:off x="685800" y="228600"/>
            <a:ext cx="7696200" cy="6096000"/>
          </a:xfrm>
          <a:prstGeom prst="rect">
            <a:avLst/>
          </a:prstGeom>
          <a:noFill/>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p:txBody>
          <a:bodyPr/>
          <a:lstStyle/>
          <a:p>
            <a:r>
              <a:rPr lang="en-US" dirty="0"/>
              <a:t>No specific management </a:t>
            </a:r>
          </a:p>
          <a:p>
            <a:r>
              <a:rPr lang="en-US" dirty="0"/>
              <a:t>Create a supportive environment for the parents and children </a:t>
            </a:r>
          </a:p>
          <a:p>
            <a:r>
              <a:rPr lang="en-US" dirty="0"/>
              <a:t>identify the specific needs: e.g. learning, safety</a:t>
            </a:r>
          </a:p>
          <a:p>
            <a:pPr>
              <a:buNone/>
            </a:pPr>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Neonatal Gastroenteritis: </a:t>
            </a:r>
            <a:br>
              <a:rPr lang="en-US" b="1" dirty="0">
                <a:solidFill>
                  <a:srgbClr val="002060"/>
                </a:solidFill>
              </a:rPr>
            </a:br>
            <a:endParaRPr lang="en-US" dirty="0"/>
          </a:p>
        </p:txBody>
      </p:sp>
      <p:sp>
        <p:nvSpPr>
          <p:cNvPr id="3" name="Content Placeholder 2"/>
          <p:cNvSpPr>
            <a:spLocks noGrp="1"/>
          </p:cNvSpPr>
          <p:nvPr>
            <p:ph idx="1"/>
          </p:nvPr>
        </p:nvSpPr>
        <p:spPr/>
        <p:txBody>
          <a:bodyPr>
            <a:normAutofit fontScale="92500"/>
          </a:bodyPr>
          <a:lstStyle/>
          <a:p>
            <a:r>
              <a:rPr lang="en-US" dirty="0"/>
              <a:t>A viral infection of the digestive tract. </a:t>
            </a:r>
          </a:p>
          <a:p>
            <a:r>
              <a:rPr lang="en-US" dirty="0"/>
              <a:t>The most common culprit is one of a number of other viruses, including rotavirus, adenovirus, </a:t>
            </a:r>
            <a:r>
              <a:rPr lang="en-US" dirty="0" err="1"/>
              <a:t>calicivirus</a:t>
            </a:r>
            <a:r>
              <a:rPr lang="en-US" dirty="0"/>
              <a:t>, and </a:t>
            </a:r>
            <a:r>
              <a:rPr lang="en-US" dirty="0" err="1"/>
              <a:t>astrovirus</a:t>
            </a:r>
            <a:r>
              <a:rPr lang="en-US" dirty="0"/>
              <a:t>.</a:t>
            </a:r>
          </a:p>
          <a:p>
            <a:r>
              <a:rPr lang="en-US" dirty="0"/>
              <a:t>Can also be caused by a potentially more serious bacterial infection, such as Salmonella, Shigella, Staphylococcus, Campylobacter, or E. coli. </a:t>
            </a:r>
          </a:p>
          <a:p>
            <a:r>
              <a:rPr lang="en-US" dirty="0"/>
              <a:t>Still other cases are caused by parasites such as </a:t>
            </a:r>
            <a:r>
              <a:rPr lang="en-US" dirty="0" err="1"/>
              <a:t>giardia</a:t>
            </a:r>
            <a:r>
              <a:rPr lang="en-US" dirty="0"/>
              <a:t>.</a:t>
            </a:r>
          </a:p>
          <a:p>
            <a:endParaRPr lang="en-US" dirty="0"/>
          </a:p>
          <a:p>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manifestations</a:t>
            </a:r>
          </a:p>
        </p:txBody>
      </p:sp>
      <p:sp>
        <p:nvSpPr>
          <p:cNvPr id="3" name="Content Placeholder 2"/>
          <p:cNvSpPr>
            <a:spLocks noGrp="1"/>
          </p:cNvSpPr>
          <p:nvPr>
            <p:ph idx="1"/>
          </p:nvPr>
        </p:nvSpPr>
        <p:spPr/>
        <p:txBody>
          <a:bodyPr/>
          <a:lstStyle/>
          <a:p>
            <a:r>
              <a:rPr lang="en-US" dirty="0"/>
              <a:t>Nausea, vomiting and diarrhea.</a:t>
            </a:r>
          </a:p>
          <a:p>
            <a:r>
              <a:rPr lang="en-US" dirty="0"/>
              <a:t>Decreased appetite</a:t>
            </a:r>
          </a:p>
          <a:p>
            <a:r>
              <a:rPr lang="en-US" dirty="0"/>
              <a:t>Low-grade fever</a:t>
            </a:r>
          </a:p>
          <a:p>
            <a:r>
              <a:rPr lang="en-US" dirty="0"/>
              <a:t>Abdominal pain</a:t>
            </a:r>
          </a:p>
          <a:p>
            <a:r>
              <a:rPr lang="en-US" dirty="0"/>
              <a:t>Muscle aches.</a:t>
            </a:r>
          </a:p>
          <a:p>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pathophysiology</a:t>
            </a:r>
            <a:endParaRPr lang="en-US" dirty="0"/>
          </a:p>
        </p:txBody>
      </p:sp>
      <p:sp>
        <p:nvSpPr>
          <p:cNvPr id="3" name="Content Placeholder 2"/>
          <p:cNvSpPr>
            <a:spLocks noGrp="1"/>
          </p:cNvSpPr>
          <p:nvPr>
            <p:ph idx="1"/>
          </p:nvPr>
        </p:nvSpPr>
        <p:spPr/>
        <p:txBody>
          <a:bodyPr/>
          <a:lstStyle/>
          <a:p>
            <a:r>
              <a:rPr lang="en-US" dirty="0" err="1"/>
              <a:t>i</a:t>
            </a:r>
            <a:r>
              <a:rPr lang="en-US" dirty="0"/>
              <a:t>) Damage to the villous brush border of the intestine, causing </a:t>
            </a:r>
            <a:r>
              <a:rPr lang="en-US" dirty="0" err="1"/>
              <a:t>malabsorption</a:t>
            </a:r>
            <a:r>
              <a:rPr lang="en-US" dirty="0"/>
              <a:t> of intestinal contents and leading to osmotic diarrhea </a:t>
            </a:r>
          </a:p>
          <a:p>
            <a:r>
              <a:rPr lang="en-US" dirty="0"/>
              <a:t>ii) Release of toxins that bind to specific </a:t>
            </a:r>
            <a:r>
              <a:rPr lang="en-US" dirty="0" err="1"/>
              <a:t>enterocyte</a:t>
            </a:r>
            <a:r>
              <a:rPr lang="en-US" dirty="0"/>
              <a:t> receptors and cause the release of chloride ions into the intestinal lumen, leading to </a:t>
            </a:r>
            <a:r>
              <a:rPr lang="en-US" dirty="0" err="1"/>
              <a:t>secretory</a:t>
            </a:r>
            <a:r>
              <a:rPr lang="en-US" dirty="0"/>
              <a:t> diarrhea </a:t>
            </a:r>
          </a:p>
          <a:p>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mx</a:t>
            </a:r>
            <a:endParaRPr lang="en-US" dirty="0"/>
          </a:p>
        </p:txBody>
      </p:sp>
      <p:sp>
        <p:nvSpPr>
          <p:cNvPr id="3" name="Content Placeholder 2"/>
          <p:cNvSpPr>
            <a:spLocks noGrp="1"/>
          </p:cNvSpPr>
          <p:nvPr>
            <p:ph idx="1"/>
          </p:nvPr>
        </p:nvSpPr>
        <p:spPr/>
        <p:txBody>
          <a:bodyPr/>
          <a:lstStyle/>
          <a:p>
            <a:r>
              <a:rPr lang="en-US" dirty="0"/>
              <a:t>Encourage frequent, small sips of liquid to replace any lost fluid.</a:t>
            </a:r>
          </a:p>
          <a:p>
            <a:r>
              <a:rPr lang="en-US" dirty="0"/>
              <a:t>ORS + Zinc </a:t>
            </a:r>
            <a:r>
              <a:rPr lang="en-US" dirty="0" err="1"/>
              <a:t>sulphate</a:t>
            </a:r>
            <a:r>
              <a:rPr lang="en-US" dirty="0"/>
              <a:t>= DTS/</a:t>
            </a:r>
            <a:r>
              <a:rPr lang="en-US" dirty="0" err="1"/>
              <a:t>zincos</a:t>
            </a:r>
            <a:endParaRPr lang="en-US" dirty="0"/>
          </a:p>
          <a:p>
            <a:r>
              <a:rPr lang="en-US" dirty="0"/>
              <a:t>Continue breastfeeding </a:t>
            </a:r>
          </a:p>
          <a:p>
            <a:r>
              <a:rPr lang="en-US" dirty="0"/>
              <a:t>Apply a thick layer of barrier cream at each diaper change</a:t>
            </a:r>
          </a:p>
          <a:p>
            <a:r>
              <a:rPr lang="en-US" dirty="0" err="1"/>
              <a:t>Probiotics</a:t>
            </a:r>
            <a:r>
              <a:rPr lang="en-US" dirty="0"/>
              <a:t> </a:t>
            </a:r>
          </a:p>
          <a:p>
            <a:r>
              <a:rPr lang="en-US" dirty="0"/>
              <a:t>Treat cause </a:t>
            </a:r>
          </a:p>
          <a:p>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prevention</a:t>
            </a:r>
          </a:p>
        </p:txBody>
      </p:sp>
      <p:sp>
        <p:nvSpPr>
          <p:cNvPr id="3" name="Content Placeholder 2"/>
          <p:cNvSpPr>
            <a:spLocks noGrp="1"/>
          </p:cNvSpPr>
          <p:nvPr>
            <p:ph idx="1"/>
          </p:nvPr>
        </p:nvSpPr>
        <p:spPr/>
        <p:txBody>
          <a:bodyPr>
            <a:normAutofit fontScale="92500" lnSpcReduction="10000"/>
          </a:bodyPr>
          <a:lstStyle/>
          <a:p>
            <a:r>
              <a:rPr lang="en-US" dirty="0"/>
              <a:t>Hand washing  – especially after going to the toilet, after nappy changing and before handling food.</a:t>
            </a:r>
          </a:p>
          <a:p>
            <a:r>
              <a:rPr lang="en-US" dirty="0"/>
              <a:t>Cleaning of your toilet and bathroom areas</a:t>
            </a:r>
          </a:p>
          <a:p>
            <a:r>
              <a:rPr lang="en-US" dirty="0"/>
              <a:t>Washing dirty clothing, in hot water preferably, and rinsing separately from the rest of the family laundry</a:t>
            </a:r>
          </a:p>
          <a:p>
            <a:r>
              <a:rPr lang="en-US" dirty="0"/>
              <a:t>Avoiding sharing food and drinks</a:t>
            </a:r>
          </a:p>
          <a:p>
            <a:r>
              <a:rPr lang="en-US" dirty="0"/>
              <a:t>Isolation until vomiting and diarrhea have stopped; </a:t>
            </a:r>
          </a:p>
          <a:p>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fontScale="90000"/>
          </a:bodyPr>
          <a:lstStyle/>
          <a:p>
            <a:br>
              <a:rPr lang="en-US" b="1" dirty="0"/>
            </a:br>
            <a:br>
              <a:rPr lang="en-US" b="1" dirty="0"/>
            </a:br>
            <a:br>
              <a:rPr lang="en-US" b="1" dirty="0"/>
            </a:br>
            <a:r>
              <a:rPr lang="en-US" b="1" dirty="0"/>
              <a:t>CONGENITAL ABNORMALITIES</a:t>
            </a:r>
            <a:br>
              <a:rPr lang="en-US" b="1" dirty="0"/>
            </a:br>
            <a:br>
              <a:rPr lang="en-US" dirty="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Neonatal resuscitation procedure </a:t>
            </a:r>
            <a:endParaRPr lang="en-US" dirty="0">
              <a:solidFill>
                <a:srgbClr val="00B0F0"/>
              </a:solidFill>
            </a:endParaRPr>
          </a:p>
        </p:txBody>
      </p:sp>
      <p:sp>
        <p:nvSpPr>
          <p:cNvPr id="3" name="Content Placeholder 2"/>
          <p:cNvSpPr>
            <a:spLocks noGrp="1"/>
          </p:cNvSpPr>
          <p:nvPr>
            <p:ph idx="1"/>
          </p:nvPr>
        </p:nvSpPr>
        <p:spPr/>
        <p:txBody>
          <a:bodyPr/>
          <a:lstStyle/>
          <a:p>
            <a:r>
              <a:rPr lang="en-US" b="1" dirty="0">
                <a:solidFill>
                  <a:srgbClr val="00B0F0"/>
                </a:solidFill>
              </a:rPr>
              <a:t>Temperature: </a:t>
            </a:r>
            <a:endParaRPr lang="en-US" dirty="0">
              <a:solidFill>
                <a:srgbClr val="00B0F0"/>
              </a:solidFill>
            </a:endParaRPr>
          </a:p>
          <a:p>
            <a:r>
              <a:rPr lang="en-US" dirty="0"/>
              <a:t>Dry the baby, remove wet clothing and wrap baby in dry warm clothes. At the same time observe the baby’s breathing, color and activity </a:t>
            </a:r>
          </a:p>
          <a:p>
            <a:r>
              <a:rPr lang="en-US" dirty="0"/>
              <a:t>Place the baby on a firm warm surface or under a radiant heat warmer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Congenital malformation is a condition which is present at the time of birth which varies from the standard presentation.</a:t>
            </a:r>
          </a:p>
          <a:p>
            <a:r>
              <a:rPr lang="en-US" dirty="0"/>
              <a:t>About 3% of newborns have a "major physical anomaly", meaning a physical anomaly that has cosmetic or functional significance</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congenital anomalies</a:t>
            </a:r>
          </a:p>
        </p:txBody>
      </p:sp>
      <p:pic>
        <p:nvPicPr>
          <p:cNvPr id="4" name="Picture 5" descr="showimage"/>
          <p:cNvPicPr>
            <a:picLocks noGrp="1" noChangeAspect="1" noChangeArrowheads="1"/>
          </p:cNvPicPr>
          <p:nvPr>
            <p:ph idx="1"/>
          </p:nvPr>
        </p:nvPicPr>
        <p:blipFill>
          <a:blip r:embed="rId2" cstate="print"/>
          <a:stretch>
            <a:fillRect/>
          </a:stretch>
        </p:blipFill>
        <p:spPr bwMode="auto">
          <a:xfrm>
            <a:off x="304800" y="1965769"/>
            <a:ext cx="8686800" cy="3702749"/>
          </a:xfrm>
          <a:prstGeom prst="rect">
            <a:avLst/>
          </a:prstGeom>
          <a:noFill/>
          <a:ln w="9525">
            <a:noFill/>
            <a:miter lim="800000"/>
            <a:headEnd/>
            <a:tailEnd/>
          </a:ln>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1.Genetics</a:t>
            </a:r>
          </a:p>
        </p:txBody>
      </p:sp>
      <p:sp>
        <p:nvSpPr>
          <p:cNvPr id="3" name="Content Placeholder 2"/>
          <p:cNvSpPr>
            <a:spLocks noGrp="1"/>
          </p:cNvSpPr>
          <p:nvPr>
            <p:ph idx="1"/>
          </p:nvPr>
        </p:nvSpPr>
        <p:spPr/>
        <p:txBody>
          <a:bodyPr>
            <a:normAutofit lnSpcReduction="10000"/>
          </a:bodyPr>
          <a:lstStyle/>
          <a:p>
            <a:r>
              <a:rPr lang="en-US" dirty="0"/>
              <a:t>Chromosomal defects – caused by too few or too many chromosomes, or problems in the structure of the chromosomes. Example includes </a:t>
            </a:r>
            <a:r>
              <a:rPr lang="en-US" dirty="0">
                <a:hlinkClick r:id="rId2"/>
              </a:rPr>
              <a:t>Down syndrome</a:t>
            </a:r>
            <a:r>
              <a:rPr lang="en-US" dirty="0"/>
              <a:t> (and extra copy of chromosome 21 and sex chromosome abnormalities (missing or extra copies of the sex chromosomes X or Y).</a:t>
            </a:r>
          </a:p>
          <a:p>
            <a:r>
              <a:rPr lang="en-US" dirty="0"/>
              <a:t>Single gene defects – a mutation in one gene causes the defect</a:t>
            </a:r>
          </a:p>
          <a:p>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buNone/>
            </a:pPr>
            <a:r>
              <a:rPr lang="en-US" dirty="0"/>
              <a:t>2. Environmental factors such as radiations,  and drugs. </a:t>
            </a:r>
          </a:p>
          <a:p>
            <a:pPr>
              <a:buNone/>
            </a:pPr>
            <a:r>
              <a:rPr lang="en-US" dirty="0"/>
              <a:t>3.Infections: [2%]</a:t>
            </a:r>
          </a:p>
          <a:p>
            <a:pPr lvl="1"/>
            <a:r>
              <a:rPr lang="en-US" dirty="0"/>
              <a:t>TORCH and </a:t>
            </a:r>
            <a:r>
              <a:rPr lang="en-US" dirty="0" err="1"/>
              <a:t>Parvo</a:t>
            </a:r>
            <a:r>
              <a:rPr lang="en-US" dirty="0"/>
              <a:t> viral infections </a:t>
            </a:r>
          </a:p>
          <a:p>
            <a:pPr lvl="1"/>
            <a:r>
              <a:rPr lang="en-US" dirty="0"/>
              <a:t>TORCH, which includes Toxoplasmosis, Other (syphilis, </a:t>
            </a:r>
            <a:r>
              <a:rPr lang="en-US" dirty="0" err="1"/>
              <a:t>varicella</a:t>
            </a:r>
            <a:r>
              <a:rPr lang="en-US" dirty="0"/>
              <a:t>-zoster, parvovirus B19), Rubella, Cytomegalovirus (CMV), and Herpes infections,</a:t>
            </a:r>
          </a:p>
          <a:p>
            <a:pPr>
              <a:buFont typeface="Wingdings 2" pitchFamily="18" charset="2"/>
              <a:buNone/>
            </a:pPr>
            <a:endParaRPr lang="en-US" dirty="0"/>
          </a:p>
          <a:p>
            <a:pPr lvl="0"/>
            <a:endParaRPr lang="en-US" dirty="0"/>
          </a:p>
          <a:p>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4. Maternal Illnesses: [5%]- Diabetes, Epilepsy</a:t>
            </a:r>
          </a:p>
          <a:p>
            <a:pPr>
              <a:buFont typeface="Wingdings 2" pitchFamily="18" charset="2"/>
              <a:buNone/>
            </a:pPr>
            <a:r>
              <a:rPr lang="en-US" dirty="0"/>
              <a:t> 5. Drugs: [1-2%]</a:t>
            </a:r>
          </a:p>
          <a:p>
            <a:pPr lvl="1"/>
            <a:r>
              <a:rPr lang="en-US" dirty="0"/>
              <a:t> </a:t>
            </a:r>
            <a:r>
              <a:rPr lang="en-US" dirty="0" err="1"/>
              <a:t>Warfarin</a:t>
            </a:r>
            <a:r>
              <a:rPr lang="en-US" dirty="0"/>
              <a:t>, Lithium, </a:t>
            </a:r>
            <a:r>
              <a:rPr lang="en-US" dirty="0" err="1"/>
              <a:t>Phenytoin</a:t>
            </a:r>
            <a:endParaRPr lang="en-US" dirty="0"/>
          </a:p>
          <a:p>
            <a:pPr>
              <a:buNone/>
            </a:pPr>
            <a:r>
              <a:rPr lang="en-US" dirty="0"/>
              <a:t>6. Idiopathic – 60%</a:t>
            </a:r>
          </a:p>
          <a:p>
            <a:pPr>
              <a:buNone/>
            </a:pPr>
            <a:r>
              <a:rPr lang="en-US" dirty="0"/>
              <a:t>7.Advanced maternal age – above 40 years – Down’s syndrome or Mongolism</a:t>
            </a:r>
          </a:p>
          <a:p>
            <a:pPr>
              <a:buFont typeface="Wingdings 2" pitchFamily="18" charset="2"/>
              <a:buNone/>
            </a:pPr>
            <a:r>
              <a:rPr lang="en-US" dirty="0"/>
              <a:t>8.High Parity – at risk for malformations except Anencephaly and </a:t>
            </a:r>
            <a:r>
              <a:rPr lang="en-US" dirty="0" err="1"/>
              <a:t>spinabifida</a:t>
            </a:r>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pPr>
              <a:buNone/>
            </a:pPr>
            <a:r>
              <a:rPr lang="en-US" u="sng" dirty="0"/>
              <a:t>Genetic </a:t>
            </a:r>
            <a:r>
              <a:rPr lang="en-US" u="sng" dirty="0" err="1"/>
              <a:t>Counselling</a:t>
            </a:r>
            <a:r>
              <a:rPr lang="en-US" dirty="0"/>
              <a:t>:</a:t>
            </a:r>
          </a:p>
          <a:p>
            <a:r>
              <a:rPr lang="en-US" dirty="0"/>
              <a:t>Recurrence is 6 fold and 70% in second and third pregnancies</a:t>
            </a:r>
          </a:p>
          <a:p>
            <a:r>
              <a:rPr lang="en-US" dirty="0"/>
              <a:t>Age, family history, history of past malformations</a:t>
            </a:r>
          </a:p>
          <a:p>
            <a:r>
              <a:rPr lang="en-US" dirty="0"/>
              <a:t>Antenatal complications like </a:t>
            </a:r>
            <a:r>
              <a:rPr lang="en-US" dirty="0" err="1"/>
              <a:t>oligo</a:t>
            </a:r>
            <a:r>
              <a:rPr lang="en-US" dirty="0"/>
              <a:t>, poly </a:t>
            </a:r>
            <a:r>
              <a:rPr lang="en-US" dirty="0" err="1"/>
              <a:t>hydramnios</a:t>
            </a:r>
            <a:r>
              <a:rPr lang="en-US" dirty="0"/>
              <a:t> etc.,</a:t>
            </a:r>
          </a:p>
          <a:p>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Commonly-known Birth Defects</a:t>
            </a:r>
          </a:p>
        </p:txBody>
      </p:sp>
      <p:sp>
        <p:nvSpPr>
          <p:cNvPr id="3" name="Content Placeholder 2"/>
          <p:cNvSpPr>
            <a:spLocks noGrp="1"/>
          </p:cNvSpPr>
          <p:nvPr>
            <p:ph idx="1"/>
          </p:nvPr>
        </p:nvSpPr>
        <p:spPr/>
        <p:txBody>
          <a:bodyPr/>
          <a:lstStyle/>
          <a:p>
            <a:pPr>
              <a:lnSpc>
                <a:spcPct val="150000"/>
              </a:lnSpc>
            </a:pPr>
            <a:r>
              <a:rPr lang="en-US" dirty="0"/>
              <a:t>Congenital heart defects</a:t>
            </a:r>
          </a:p>
          <a:p>
            <a:pPr>
              <a:lnSpc>
                <a:spcPct val="150000"/>
              </a:lnSpc>
            </a:pPr>
            <a:r>
              <a:rPr lang="en-US" dirty="0"/>
              <a:t>Cleft Lip and Cleft Palate</a:t>
            </a:r>
          </a:p>
          <a:p>
            <a:pPr>
              <a:lnSpc>
                <a:spcPct val="150000"/>
              </a:lnSpc>
            </a:pPr>
            <a:r>
              <a:rPr lang="en-US" dirty="0" err="1"/>
              <a:t>Spina</a:t>
            </a:r>
            <a:r>
              <a:rPr lang="en-US" dirty="0"/>
              <a:t> Bifida</a:t>
            </a:r>
          </a:p>
          <a:p>
            <a:pPr>
              <a:lnSpc>
                <a:spcPct val="150000"/>
              </a:lnSpc>
            </a:pPr>
            <a:r>
              <a:rPr lang="en-US" dirty="0"/>
              <a:t>Club Foot Commonly-known Birth Defects</a:t>
            </a:r>
          </a:p>
          <a:p>
            <a:pPr>
              <a:lnSpc>
                <a:spcPct val="150000"/>
              </a:lnSpc>
            </a:pPr>
            <a:r>
              <a:rPr lang="en-US" dirty="0"/>
              <a:t>Down Syndrome</a:t>
            </a:r>
          </a:p>
          <a:p>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t> </a:t>
            </a:r>
            <a:br>
              <a:rPr lang="en-US" dirty="0"/>
            </a:br>
            <a:r>
              <a:rPr lang="en-US" b="1" u="sng" dirty="0"/>
              <a:t>CONGENITAL HEART DISEASES </a:t>
            </a:r>
            <a:br>
              <a:rPr lang="en-US" dirty="0"/>
            </a:br>
            <a:endParaRPr lang="en-US" dirty="0"/>
          </a:p>
        </p:txBody>
      </p:sp>
      <p:sp>
        <p:nvSpPr>
          <p:cNvPr id="3" name="Content Placeholder 2"/>
          <p:cNvSpPr>
            <a:spLocks noGrp="1"/>
          </p:cNvSpPr>
          <p:nvPr>
            <p:ph idx="1"/>
          </p:nvPr>
        </p:nvSpPr>
        <p:spPr/>
        <p:txBody>
          <a:bodyPr>
            <a:normAutofit/>
          </a:bodyPr>
          <a:lstStyle/>
          <a:p>
            <a:pPr>
              <a:buNone/>
            </a:pPr>
            <a:r>
              <a:rPr lang="en-US" dirty="0"/>
              <a:t>SIGNS OF CVS DISEASE IN NEONATES</a:t>
            </a:r>
          </a:p>
          <a:p>
            <a:r>
              <a:rPr lang="en-US" dirty="0"/>
              <a:t>Cyanosis, </a:t>
            </a:r>
          </a:p>
          <a:p>
            <a:r>
              <a:rPr lang="en-US" dirty="0"/>
              <a:t>signs of heart failure other signs include </a:t>
            </a:r>
            <a:r>
              <a:rPr lang="en-US" dirty="0" err="1"/>
              <a:t>tachypnea</a:t>
            </a:r>
            <a:r>
              <a:rPr lang="en-US" dirty="0"/>
              <a:t>, retractions, nasal flaring, shallow respirations, enlarged liver, arrhythmias, murmurs, </a:t>
            </a:r>
            <a:r>
              <a:rPr lang="en-US" dirty="0" err="1"/>
              <a:t>cardiomegaly</a:t>
            </a:r>
            <a:r>
              <a:rPr lang="en-US" dirty="0"/>
              <a:t>, abnormal ECG.</a:t>
            </a:r>
          </a:p>
          <a:p>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defects</a:t>
            </a:r>
          </a:p>
        </p:txBody>
      </p:sp>
      <p:sp>
        <p:nvSpPr>
          <p:cNvPr id="3" name="Content Placeholder 2"/>
          <p:cNvSpPr>
            <a:spLocks noGrp="1"/>
          </p:cNvSpPr>
          <p:nvPr>
            <p:ph sz="half" idx="1"/>
          </p:nvPr>
        </p:nvSpPr>
        <p:spPr/>
        <p:txBody>
          <a:bodyPr/>
          <a:lstStyle/>
          <a:p>
            <a:r>
              <a:rPr lang="en-US" b="1" dirty="0"/>
              <a:t>Cyanotic</a:t>
            </a:r>
          </a:p>
          <a:p>
            <a:r>
              <a:rPr lang="en-US" dirty="0"/>
              <a:t>Transposition of the great vessels</a:t>
            </a:r>
          </a:p>
          <a:p>
            <a:r>
              <a:rPr lang="en-US" dirty="0"/>
              <a:t>Pulmonary </a:t>
            </a:r>
            <a:r>
              <a:rPr lang="en-US" dirty="0" err="1"/>
              <a:t>atresia</a:t>
            </a:r>
            <a:endParaRPr lang="en-US" dirty="0"/>
          </a:p>
          <a:p>
            <a:r>
              <a:rPr lang="en-US" dirty="0"/>
              <a:t>TOF</a:t>
            </a:r>
          </a:p>
          <a:p>
            <a:r>
              <a:rPr lang="en-US" dirty="0"/>
              <a:t>Tricuspid </a:t>
            </a:r>
            <a:r>
              <a:rPr lang="en-US" dirty="0" err="1"/>
              <a:t>atresia</a:t>
            </a:r>
            <a:endParaRPr lang="en-US" dirty="0"/>
          </a:p>
        </p:txBody>
      </p:sp>
      <p:sp>
        <p:nvSpPr>
          <p:cNvPr id="4" name="Content Placeholder 3"/>
          <p:cNvSpPr>
            <a:spLocks noGrp="1"/>
          </p:cNvSpPr>
          <p:nvPr>
            <p:ph sz="half" idx="2"/>
          </p:nvPr>
        </p:nvSpPr>
        <p:spPr/>
        <p:txBody>
          <a:bodyPr/>
          <a:lstStyle/>
          <a:p>
            <a:r>
              <a:rPr lang="en-US" b="1" dirty="0" err="1"/>
              <a:t>Acyanotic</a:t>
            </a:r>
            <a:endParaRPr lang="en-US" b="1" dirty="0"/>
          </a:p>
          <a:p>
            <a:r>
              <a:rPr lang="en-US" dirty="0"/>
              <a:t>Patent </a:t>
            </a:r>
            <a:r>
              <a:rPr lang="en-US" dirty="0" err="1"/>
              <a:t>ductus</a:t>
            </a:r>
            <a:r>
              <a:rPr lang="en-US" dirty="0"/>
              <a:t> </a:t>
            </a:r>
            <a:r>
              <a:rPr lang="en-US" dirty="0" err="1"/>
              <a:t>arteriosus</a:t>
            </a:r>
            <a:endParaRPr lang="en-US" dirty="0"/>
          </a:p>
          <a:p>
            <a:r>
              <a:rPr lang="en-US" dirty="0"/>
              <a:t>Ventricular/</a:t>
            </a:r>
            <a:r>
              <a:rPr lang="en-US" dirty="0" err="1"/>
              <a:t>atrial</a:t>
            </a:r>
            <a:r>
              <a:rPr lang="en-US" dirty="0"/>
              <a:t>  </a:t>
            </a:r>
            <a:r>
              <a:rPr lang="en-US" dirty="0" err="1"/>
              <a:t>septal</a:t>
            </a:r>
            <a:r>
              <a:rPr lang="en-US" dirty="0"/>
              <a:t> defect</a:t>
            </a:r>
          </a:p>
          <a:p>
            <a:r>
              <a:rPr lang="en-US" dirty="0" err="1"/>
              <a:t>Coarctation</a:t>
            </a:r>
            <a:r>
              <a:rPr lang="en-US" dirty="0"/>
              <a:t> of the aorta</a:t>
            </a:r>
          </a:p>
          <a:p>
            <a:r>
              <a:rPr lang="en-US" dirty="0" err="1"/>
              <a:t>Hypoplastic</a:t>
            </a:r>
            <a:r>
              <a:rPr lang="en-US" dirty="0"/>
              <a:t> left heart syndrome</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a:t>
            </a:r>
          </a:p>
        </p:txBody>
      </p:sp>
      <p:sp>
        <p:nvSpPr>
          <p:cNvPr id="3" name="Content Placeholder 2"/>
          <p:cNvSpPr>
            <a:spLocks noGrp="1"/>
          </p:cNvSpPr>
          <p:nvPr>
            <p:ph idx="1"/>
          </p:nvPr>
        </p:nvSpPr>
        <p:spPr/>
        <p:txBody>
          <a:bodyPr>
            <a:normAutofit fontScale="92500" lnSpcReduction="20000"/>
          </a:bodyPr>
          <a:lstStyle/>
          <a:p>
            <a:pPr>
              <a:buNone/>
            </a:pPr>
            <a:r>
              <a:rPr lang="en-US" dirty="0"/>
              <a:t>      TRANSPOSITION OF THE GREAT VESSELS – c</a:t>
            </a:r>
          </a:p>
          <a:p>
            <a:pPr>
              <a:buNone/>
            </a:pPr>
            <a:r>
              <a:rPr lang="en-US" dirty="0"/>
              <a:t> the aorta originates in the right ventricle rather than the left while the pulmonary artery originates from the left ventricle rather than the right.</a:t>
            </a:r>
          </a:p>
          <a:p>
            <a:endParaRPr lang="en-US" dirty="0"/>
          </a:p>
          <a:p>
            <a:pPr>
              <a:buNone/>
            </a:pPr>
            <a:r>
              <a:rPr lang="en-US" dirty="0"/>
              <a:t>            ATRIAL SEPTAL DEFECT -a</a:t>
            </a:r>
          </a:p>
          <a:p>
            <a:r>
              <a:rPr lang="en-US" dirty="0"/>
              <a:t>An abnormal opening between the right and left atria persists after birth with left to right shunting of blood. This may result from failure of the foramen </a:t>
            </a:r>
            <a:r>
              <a:rPr lang="en-US" dirty="0" err="1"/>
              <a:t>ovale</a:t>
            </a:r>
            <a:r>
              <a:rPr lang="en-US" dirty="0"/>
              <a:t> to close properly.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 </a:t>
            </a:r>
            <a:r>
              <a:rPr lang="en-US" b="1" dirty="0">
                <a:solidFill>
                  <a:srgbClr val="00B0F0"/>
                </a:solidFill>
              </a:rPr>
              <a:t>Airway: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Position baby’s head in a neutral position (slightly extended position) to open airway.  </a:t>
            </a:r>
          </a:p>
          <a:p>
            <a:r>
              <a:rPr lang="en-US" dirty="0"/>
              <a:t>Open airway </a:t>
            </a:r>
          </a:p>
          <a:p>
            <a:r>
              <a:rPr lang="en-US" dirty="0"/>
              <a:t>Suction –If there is </a:t>
            </a:r>
            <a:r>
              <a:rPr lang="en-US" dirty="0" err="1"/>
              <a:t>meconium</a:t>
            </a:r>
            <a:r>
              <a:rPr lang="en-US" dirty="0"/>
              <a:t> stained fluid and baby is not crying and moving limbs (Do not suck for more than 3 seconds) </a:t>
            </a:r>
          </a:p>
          <a:p>
            <a:r>
              <a:rPr lang="en-US" dirty="0"/>
              <a:t>- Suck only what you can see </a:t>
            </a:r>
          </a:p>
          <a:p>
            <a:r>
              <a:rPr lang="en-US" dirty="0"/>
              <a:t>- Suck the mouth and then the nose </a:t>
            </a:r>
          </a:p>
          <a:p>
            <a:r>
              <a:rPr lang="en-US" dirty="0"/>
              <a:t>- Suck only while withdrawing the catheter </a:t>
            </a:r>
          </a:p>
          <a:p>
            <a:r>
              <a:rPr lang="en-US" b="1" dirty="0"/>
              <a:t> </a:t>
            </a:r>
            <a:endParaRPr lang="en-US" dirty="0"/>
          </a:p>
          <a:p>
            <a:endParaRPr 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br>
              <a:rPr lang="en-US" b="1" u="sng" dirty="0"/>
            </a:br>
            <a:r>
              <a:rPr lang="en-US" dirty="0"/>
              <a:t>PATENT DUCTUS ARTERIOSUS-a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The vascular connection between the pulmonary artery and the aorta which is functional during fetal life persists after birth.</a:t>
            </a:r>
          </a:p>
          <a:p>
            <a:r>
              <a:rPr lang="en-US" dirty="0"/>
              <a:t>When it remains open the direction of blood flow is reversed because of higher pressure in the aorta shunting oxygenated from the aortic blood into the pulmonary vasculature (during fetal life the shunt is from the pulmonary artery to the aorta)</a:t>
            </a:r>
          </a:p>
          <a:p>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br>
              <a:rPr lang="en-US" dirty="0"/>
            </a:br>
            <a:r>
              <a:rPr lang="en-US" dirty="0"/>
              <a:t>VENTRICULAR SEPTAL DEFECT-a</a:t>
            </a:r>
            <a:br>
              <a:rPr lang="en-US" dirty="0"/>
            </a:br>
            <a:endParaRPr lang="en-US" dirty="0"/>
          </a:p>
        </p:txBody>
      </p:sp>
      <p:sp>
        <p:nvSpPr>
          <p:cNvPr id="3" name="Content Placeholder 2"/>
          <p:cNvSpPr>
            <a:spLocks noGrp="1"/>
          </p:cNvSpPr>
          <p:nvPr>
            <p:ph idx="1"/>
          </p:nvPr>
        </p:nvSpPr>
        <p:spPr/>
        <p:txBody>
          <a:bodyPr/>
          <a:lstStyle/>
          <a:p>
            <a:r>
              <a:rPr lang="en-US" dirty="0"/>
              <a:t>There is an abnormal left opening between the right and left ventricles. Shunting of blood between the right and left ventricle occurs during systole because of higher left ventricular pressure. </a:t>
            </a:r>
          </a:p>
          <a:p>
            <a:r>
              <a:rPr lang="en-US" dirty="0"/>
              <a:t>If pulmonary resistance occurs the shunt is reversed and occurs right to left with resultant cyanosis.</a:t>
            </a:r>
          </a:p>
          <a:p>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dirty="0"/>
              <a:t>COARCTATION OF THE AORTA-a</a:t>
            </a:r>
            <a:br>
              <a:rPr lang="en-US" dirty="0"/>
            </a:br>
            <a:endParaRPr lang="en-US" dirty="0"/>
          </a:p>
        </p:txBody>
      </p:sp>
      <p:sp>
        <p:nvSpPr>
          <p:cNvPr id="3" name="Content Placeholder 2"/>
          <p:cNvSpPr>
            <a:spLocks noGrp="1"/>
          </p:cNvSpPr>
          <p:nvPr>
            <p:ph idx="1"/>
          </p:nvPr>
        </p:nvSpPr>
        <p:spPr/>
        <p:txBody>
          <a:bodyPr/>
          <a:lstStyle/>
          <a:p>
            <a:r>
              <a:rPr lang="en-US" dirty="0"/>
              <a:t>There is a constriction of aorta causing narrowing of the lumen. This partially obstructs blood flow, creating increased left ventricular pressure and work load. The </a:t>
            </a:r>
            <a:r>
              <a:rPr lang="en-US" dirty="0" err="1"/>
              <a:t>coarctation</a:t>
            </a:r>
            <a:r>
              <a:rPr lang="en-US" dirty="0"/>
              <a:t> may occur before or after the </a:t>
            </a:r>
            <a:r>
              <a:rPr lang="en-US" dirty="0" err="1"/>
              <a:t>ductus</a:t>
            </a:r>
            <a:r>
              <a:rPr lang="en-US" dirty="0"/>
              <a:t> </a:t>
            </a:r>
            <a:r>
              <a:rPr lang="en-US" dirty="0" err="1"/>
              <a:t>arteriosus</a:t>
            </a:r>
            <a:r>
              <a:rPr lang="en-US" dirty="0"/>
              <a:t> </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br>
              <a:rPr lang="en-US" b="1" u="sng" dirty="0"/>
            </a:br>
            <a:r>
              <a:rPr lang="en-US" dirty="0"/>
              <a:t>TETRALOGY OF FALLOT-c</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Four defects are combined in TOF. There is: </a:t>
            </a:r>
          </a:p>
          <a:p>
            <a:pPr lvl="1"/>
            <a:r>
              <a:rPr lang="en-US" dirty="0"/>
              <a:t>pulmonary </a:t>
            </a:r>
            <a:r>
              <a:rPr lang="en-US" dirty="0" err="1"/>
              <a:t>stenosis</a:t>
            </a:r>
            <a:r>
              <a:rPr lang="en-US" dirty="0"/>
              <a:t>, </a:t>
            </a:r>
          </a:p>
          <a:p>
            <a:pPr lvl="1"/>
            <a:r>
              <a:rPr lang="en-US" dirty="0"/>
              <a:t>ventricular </a:t>
            </a:r>
            <a:r>
              <a:rPr lang="en-US" dirty="0" err="1"/>
              <a:t>septal</a:t>
            </a:r>
            <a:r>
              <a:rPr lang="en-US" dirty="0"/>
              <a:t> defect, </a:t>
            </a:r>
          </a:p>
          <a:p>
            <a:pPr lvl="1"/>
            <a:r>
              <a:rPr lang="en-US" dirty="0"/>
              <a:t>overriding aorta and </a:t>
            </a:r>
          </a:p>
          <a:p>
            <a:pPr lvl="1"/>
            <a:r>
              <a:rPr lang="en-US" dirty="0"/>
              <a:t>hypertrophy of the right ventricle.</a:t>
            </a:r>
          </a:p>
          <a:p>
            <a:r>
              <a:rPr lang="en-US" dirty="0"/>
              <a:t>Severities of the symptoms depend on the size ventricular </a:t>
            </a:r>
            <a:r>
              <a:rPr lang="en-US" dirty="0" err="1"/>
              <a:t>septal</a:t>
            </a:r>
            <a:r>
              <a:rPr lang="en-US" dirty="0"/>
              <a:t> defect, degree of pulmonary </a:t>
            </a:r>
            <a:r>
              <a:rPr lang="en-US" dirty="0" err="1"/>
              <a:t>stenosis</a:t>
            </a:r>
            <a:r>
              <a:rPr lang="en-US" dirty="0"/>
              <a:t> and the degree to which the aorta overrides the </a:t>
            </a:r>
            <a:r>
              <a:rPr lang="en-US" dirty="0" err="1"/>
              <a:t>septal</a:t>
            </a:r>
            <a:r>
              <a:rPr lang="en-US" dirty="0"/>
              <a:t> defect.</a:t>
            </a:r>
          </a:p>
          <a:p>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tof</a:t>
            </a:r>
            <a:endParaRPr lang="en-US" dirty="0"/>
          </a:p>
        </p:txBody>
      </p:sp>
      <p:pic>
        <p:nvPicPr>
          <p:cNvPr id="1026" name="Picture 2" descr="C:\Users\ceejay\Desktop\2d-tetralogy.jpg"/>
          <p:cNvPicPr>
            <a:picLocks noGrp="1" noChangeAspect="1" noChangeArrowheads="1"/>
          </p:cNvPicPr>
          <p:nvPr>
            <p:ph idx="1"/>
          </p:nvPr>
        </p:nvPicPr>
        <p:blipFill>
          <a:blip r:embed="rId2" cstate="print"/>
          <a:srcRect/>
          <a:stretch>
            <a:fillRect/>
          </a:stretch>
        </p:blipFill>
        <p:spPr bwMode="auto">
          <a:xfrm>
            <a:off x="914400" y="1752600"/>
            <a:ext cx="5562600" cy="4953000"/>
          </a:xfrm>
          <a:prstGeom prst="rect">
            <a:avLst/>
          </a:prstGeom>
          <a:noFill/>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br>
              <a:rPr lang="en-US" b="1" u="sng" dirty="0"/>
            </a:br>
            <a:r>
              <a:rPr lang="en-US" dirty="0"/>
              <a:t>MEDICAL MANAGEMENT</a:t>
            </a:r>
            <a:br>
              <a:rPr lang="en-US" dirty="0"/>
            </a:br>
            <a:endParaRPr lang="en-US" dirty="0"/>
          </a:p>
        </p:txBody>
      </p:sp>
      <p:sp>
        <p:nvSpPr>
          <p:cNvPr id="3" name="Content Placeholder 2"/>
          <p:cNvSpPr>
            <a:spLocks noGrp="1"/>
          </p:cNvSpPr>
          <p:nvPr>
            <p:ph idx="1"/>
          </p:nvPr>
        </p:nvSpPr>
        <p:spPr/>
        <p:txBody>
          <a:bodyPr/>
          <a:lstStyle/>
          <a:p>
            <a:r>
              <a:rPr lang="en-US" dirty="0"/>
              <a:t>Diagnosis is done through cardiac catheterization as well as by angiography </a:t>
            </a:r>
          </a:p>
          <a:p>
            <a:r>
              <a:rPr lang="en-US" dirty="0"/>
              <a:t>Once the lesion has been identified it can be corrected surgically or by use of medication such as: </a:t>
            </a:r>
            <a:r>
              <a:rPr lang="en-US" dirty="0" err="1"/>
              <a:t>Digoxin</a:t>
            </a:r>
            <a:r>
              <a:rPr lang="en-US" dirty="0"/>
              <a:t>, morphine, prostaglandin infusion, diuretics, and use of supplementary oxygen</a:t>
            </a:r>
          </a:p>
          <a:p>
            <a:r>
              <a:rPr lang="en-US" dirty="0"/>
              <a:t>Monitoring of fluid and electrolyte balance.</a:t>
            </a:r>
          </a:p>
          <a:p>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br>
              <a:rPr lang="en-US" b="1" u="sng" dirty="0"/>
            </a:br>
            <a:r>
              <a:rPr lang="en-US" dirty="0"/>
              <a:t>NURSING CARE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Preparing the infant and assisting in diagnostic procedures</a:t>
            </a:r>
          </a:p>
          <a:p>
            <a:pPr lvl="0"/>
            <a:r>
              <a:rPr lang="en-US" dirty="0"/>
              <a:t>Provide small frequent feeds </a:t>
            </a:r>
          </a:p>
          <a:p>
            <a:pPr lvl="0"/>
            <a:r>
              <a:rPr lang="en-US" dirty="0"/>
              <a:t>Maintain input and output fluid records </a:t>
            </a:r>
          </a:p>
          <a:p>
            <a:pPr lvl="0"/>
            <a:r>
              <a:rPr lang="en-US" dirty="0"/>
              <a:t>Administering oxygen and monitoring blood gas status </a:t>
            </a:r>
          </a:p>
          <a:p>
            <a:pPr lvl="0"/>
            <a:r>
              <a:rPr lang="en-US" dirty="0"/>
              <a:t>Ensure safe administering of </a:t>
            </a:r>
            <a:r>
              <a:rPr lang="en-US" dirty="0" err="1"/>
              <a:t>digoxin</a:t>
            </a:r>
            <a:r>
              <a:rPr lang="en-US" dirty="0"/>
              <a:t> by checking dosage and route with another nurse </a:t>
            </a:r>
          </a:p>
          <a:p>
            <a:pPr lvl="0"/>
            <a:r>
              <a:rPr lang="en-US" dirty="0"/>
              <a:t>Monitor apical pulse and withhold </a:t>
            </a:r>
            <a:r>
              <a:rPr lang="en-US" dirty="0" err="1"/>
              <a:t>digoxin</a:t>
            </a:r>
            <a:r>
              <a:rPr lang="en-US" dirty="0"/>
              <a:t> if less than 90.</a:t>
            </a:r>
          </a:p>
          <a:p>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CLEFT LIP AND CLEFT PALATE</a:t>
            </a:r>
          </a:p>
        </p:txBody>
      </p:sp>
      <p:sp>
        <p:nvSpPr>
          <p:cNvPr id="3" name="Content Placeholder 2"/>
          <p:cNvSpPr>
            <a:spLocks noGrp="1"/>
          </p:cNvSpPr>
          <p:nvPr>
            <p:ph type="subTitle" idx="1"/>
          </p:nvPr>
        </p:nvSpPr>
        <p:spPr>
          <a:xfrm>
            <a:off x="381000" y="3048000"/>
            <a:ext cx="8458200" cy="1752600"/>
          </a:xfrm>
        </p:spPr>
        <p:txBody>
          <a:bodyPr>
            <a:normAutofit fontScale="25000" lnSpcReduction="20000"/>
          </a:bodyPr>
          <a:lstStyle/>
          <a:p>
            <a:pPr>
              <a:buNone/>
            </a:pPr>
            <a:r>
              <a:rPr lang="en-US" dirty="0"/>
              <a:t>            </a:t>
            </a:r>
          </a:p>
          <a:p>
            <a:endParaRPr lang="en-US" dirty="0"/>
          </a:p>
          <a:p>
            <a:endParaRPr lang="en-US" dirty="0"/>
          </a:p>
          <a:p>
            <a:pPr>
              <a:buNone/>
            </a:pPr>
            <a:r>
              <a:rPr lang="en-US" sz="17600" dirty="0"/>
              <a:t>GASTROINTESTINAL MALFORMATIONS     </a:t>
            </a:r>
          </a:p>
          <a:p>
            <a:endParaRPr lang="en-US" sz="3600"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showimage"/>
          <p:cNvPicPr>
            <a:picLocks noGrp="1" noChangeAspect="1" noChangeArrowheads="1"/>
          </p:cNvPicPr>
          <p:nvPr>
            <p:ph idx="1"/>
          </p:nvPr>
        </p:nvPicPr>
        <p:blipFill>
          <a:blip r:embed="rId2" cstate="print">
            <a:lum bright="-20000" contrast="10000"/>
          </a:blip>
          <a:srcRect/>
          <a:stretch>
            <a:fillRect/>
          </a:stretch>
        </p:blipFill>
        <p:spPr bwMode="auto">
          <a:xfrm>
            <a:off x="1143000" y="1600200"/>
            <a:ext cx="6324600" cy="4525963"/>
          </a:xfrm>
          <a:prstGeom prst="rect">
            <a:avLst/>
          </a:prstGeom>
          <a:noFill/>
          <a:ln w="9525">
            <a:noFill/>
            <a:miter lim="800000"/>
            <a:headEnd/>
            <a:tailEnd/>
          </a:ln>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This results from failure of the soft or bony tissue of the palate and the upper jaw to unite during the fifth to tenth weeks gestation. It may be unilateral or bilateral. Factors associated with these conditions include: genetic factors, hypoxia, maternal viral infections and nutritional factors.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solidFill>
                  <a:srgbClr val="00B0F0"/>
                </a:solidFill>
              </a:rPr>
              <a:t>Ventilating with bag and mask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Place mask to cover chin, mouth and nose </a:t>
            </a:r>
          </a:p>
          <a:p>
            <a:r>
              <a:rPr lang="en-US" dirty="0"/>
              <a:t>Form a seal </a:t>
            </a:r>
          </a:p>
          <a:p>
            <a:r>
              <a:rPr lang="en-US" dirty="0"/>
              <a:t>Squeeze bag attached to the mask with two fingers or whole hand about 30 to 50 times per minute </a:t>
            </a:r>
          </a:p>
          <a:p>
            <a:r>
              <a:rPr lang="en-US" dirty="0"/>
              <a:t>Watch chest for movement, do not over inflate, allow baby to breathe out. If chest is not rising: </a:t>
            </a:r>
          </a:p>
          <a:p>
            <a:r>
              <a:rPr lang="en-US" dirty="0"/>
              <a:t>- Reposition the head </a:t>
            </a:r>
          </a:p>
          <a:p>
            <a:r>
              <a:rPr lang="en-US" dirty="0"/>
              <a:t>- Check mask seal </a:t>
            </a:r>
          </a:p>
          <a:p>
            <a:r>
              <a:rPr lang="en-US" dirty="0"/>
              <a:t>- Squeeze bag harder </a:t>
            </a:r>
          </a:p>
          <a:p>
            <a:r>
              <a:rPr lang="en-US" dirty="0"/>
              <a:t>Start ventilation immediately using room air (bag and mask). If the baby does not improve then use oxygen </a:t>
            </a:r>
          </a:p>
          <a:p>
            <a:endParaRPr 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br>
              <a:rPr lang="en-US" b="1" u="sng" dirty="0"/>
            </a:br>
            <a:r>
              <a:rPr lang="en-US" dirty="0"/>
              <a:t>SURGICAL MANAGEMENT</a:t>
            </a:r>
            <a:br>
              <a:rPr lang="en-US" dirty="0"/>
            </a:br>
            <a:endParaRPr lang="en-US" dirty="0"/>
          </a:p>
        </p:txBody>
      </p:sp>
      <p:sp>
        <p:nvSpPr>
          <p:cNvPr id="3" name="Content Placeholder 2"/>
          <p:cNvSpPr>
            <a:spLocks noGrp="1"/>
          </p:cNvSpPr>
          <p:nvPr>
            <p:ph idx="1"/>
          </p:nvPr>
        </p:nvSpPr>
        <p:spPr/>
        <p:txBody>
          <a:bodyPr/>
          <a:lstStyle/>
          <a:p>
            <a:r>
              <a:rPr lang="en-US" dirty="0"/>
              <a:t>When only the lip is involved, surgery can be done within the first day of life. When the Palate is involved, the repair is usually postponed to 6 to 24 months. The infant should be fit nutritionally and free of infections, complications of this surgery include speech problems and respiratory tract infections.</a:t>
            </a:r>
          </a:p>
          <a:p>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br>
              <a:rPr lang="en-US" dirty="0"/>
            </a:br>
            <a:r>
              <a:rPr lang="en-US" dirty="0"/>
              <a:t>NURSING CARE</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Reassure the parents and ensure that the surgical team meets with the parents to explain the procedure.</a:t>
            </a:r>
          </a:p>
          <a:p>
            <a:pPr lvl="0"/>
            <a:r>
              <a:rPr lang="en-US" dirty="0"/>
              <a:t>Using a feeding bottle would be appropriate as sucking of the nipple strengthens the muscles.</a:t>
            </a:r>
          </a:p>
          <a:p>
            <a:pPr lvl="0"/>
            <a:r>
              <a:rPr lang="en-US" dirty="0"/>
              <a:t>Place the infant in an upright position and direct the flow of milk against the side of the mouth to decrease the possibility of chocking.</a:t>
            </a:r>
          </a:p>
          <a:p>
            <a:pPr lvl="0"/>
            <a:r>
              <a:rPr lang="en-US" dirty="0"/>
              <a:t>Mother needs to be told that feeding is important to ensure adequate growth until surgery can be performed </a:t>
            </a:r>
          </a:p>
          <a:p>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Thickened formulas are often used.</a:t>
            </a:r>
          </a:p>
          <a:p>
            <a:pPr lvl="0"/>
            <a:r>
              <a:rPr lang="en-US" dirty="0"/>
              <a:t>Show mother how to feed the baby with breast milk </a:t>
            </a:r>
          </a:p>
          <a:p>
            <a:pPr lvl="0"/>
            <a:r>
              <a:rPr lang="en-US" dirty="0"/>
              <a:t>Note that babies with minor clefts can breastfeed </a:t>
            </a:r>
          </a:p>
          <a:p>
            <a:pPr lvl="0"/>
            <a:r>
              <a:rPr lang="en-US" dirty="0"/>
              <a:t>However those with bilateral clefts must be fed by cup and spoon </a:t>
            </a:r>
          </a:p>
          <a:p>
            <a:pPr lvl="0"/>
            <a:r>
              <a:rPr lang="en-US" dirty="0"/>
              <a:t>Take care to prevent aspiration </a:t>
            </a:r>
          </a:p>
          <a:p>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br>
              <a:rPr lang="en-US" b="1" u="sng" dirty="0"/>
            </a:br>
            <a:r>
              <a:rPr lang="en-US" dirty="0"/>
              <a:t>Post operative nursing care</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Cleft lip repair- position the child on one side to avoid injury to the incision site</a:t>
            </a:r>
          </a:p>
          <a:p>
            <a:r>
              <a:rPr lang="en-US" dirty="0"/>
              <a:t>After feeding cleanse the suture line with a cotton tipped swab dipped in normal saline. Administer antibiotics as prescribed.</a:t>
            </a:r>
          </a:p>
          <a:p>
            <a:r>
              <a:rPr lang="en-US" dirty="0"/>
              <a:t>Cleft palate repair- Infant can be positioned on the abdomen.</a:t>
            </a:r>
          </a:p>
          <a:p>
            <a:r>
              <a:rPr lang="en-US" dirty="0"/>
              <a:t>Feedings are resumed by bottle, breast or cup.</a:t>
            </a:r>
          </a:p>
          <a:p>
            <a:r>
              <a:rPr lang="en-US" dirty="0"/>
              <a:t>Encourage parents to hold the infant.</a:t>
            </a:r>
          </a:p>
          <a:p>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Others include:</a:t>
            </a:r>
          </a:p>
        </p:txBody>
      </p:sp>
      <p:sp>
        <p:nvSpPr>
          <p:cNvPr id="3" name="Content Placeholder 2"/>
          <p:cNvSpPr>
            <a:spLocks noGrp="1"/>
          </p:cNvSpPr>
          <p:nvPr>
            <p:ph idx="1"/>
          </p:nvPr>
        </p:nvSpPr>
        <p:spPr/>
        <p:txBody>
          <a:bodyPr/>
          <a:lstStyle/>
          <a:p>
            <a:r>
              <a:rPr lang="en-US" dirty="0" err="1"/>
              <a:t>Gastroschisis</a:t>
            </a:r>
            <a:endParaRPr lang="en-US" dirty="0"/>
          </a:p>
          <a:p>
            <a:r>
              <a:rPr lang="en-US" dirty="0" err="1"/>
              <a:t>Ompholocele</a:t>
            </a:r>
            <a:endParaRPr lang="en-US" dirty="0"/>
          </a:p>
          <a:p>
            <a:r>
              <a:rPr lang="en-US" dirty="0" err="1"/>
              <a:t>Atresias</a:t>
            </a:r>
            <a:r>
              <a:rPr lang="en-US" dirty="0"/>
              <a:t>- Esophageal and rectal</a:t>
            </a:r>
          </a:p>
          <a:p>
            <a:r>
              <a:rPr lang="en-US" dirty="0" err="1"/>
              <a:t>Hirchsprung’s</a:t>
            </a:r>
            <a:r>
              <a:rPr lang="en-US" dirty="0"/>
              <a:t> disease</a:t>
            </a:r>
          </a:p>
          <a:p>
            <a:endParaRPr lang="en-US" dirty="0"/>
          </a:p>
          <a:p>
            <a:r>
              <a:rPr lang="en-US" dirty="0"/>
              <a:t>Define the above</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Central nervous system abnormalities</a:t>
            </a:r>
          </a:p>
        </p:txBody>
      </p:sp>
      <p:sp>
        <p:nvSpPr>
          <p:cNvPr id="3" name="Content Placeholder 2"/>
          <p:cNvSpPr>
            <a:spLocks noGrp="1"/>
          </p:cNvSpPr>
          <p:nvPr>
            <p:ph idx="1"/>
          </p:nvPr>
        </p:nvSpPr>
        <p:spPr/>
        <p:txBody>
          <a:bodyPr/>
          <a:lstStyle/>
          <a:p>
            <a:pPr>
              <a:buNone/>
            </a:pPr>
            <a:r>
              <a:rPr lang="en-US" b="1" u="sng" dirty="0"/>
              <a:t>                    </a:t>
            </a:r>
          </a:p>
          <a:p>
            <a:endParaRPr lang="en-US" b="1" u="sng" dirty="0"/>
          </a:p>
          <a:p>
            <a:pPr>
              <a:buNone/>
            </a:pPr>
            <a:endParaRPr lang="en-US" b="1" dirty="0"/>
          </a:p>
          <a:p>
            <a:pPr>
              <a:buNone/>
            </a:pPr>
            <a:r>
              <a:rPr lang="en-US" b="1" dirty="0"/>
              <a:t>                         SPINA BIFIDA</a:t>
            </a:r>
            <a:endParaRPr lang="en-US" dirty="0"/>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762000" y="1447800"/>
            <a:ext cx="7486467" cy="5181600"/>
          </a:xfrm>
          <a:prstGeom prst="rect">
            <a:avLst/>
          </a:prstGeom>
          <a:noFill/>
          <a:ln w="9525">
            <a:noFill/>
            <a:miter lim="800000"/>
            <a:headEnd/>
            <a:tailEnd/>
          </a:ln>
          <a:effectLst/>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This is a common malformation of the spinal column and is due to congenital lack of one or more vertebral discs, usually at the lower part of the spine.</a:t>
            </a:r>
          </a:p>
          <a:p>
            <a:r>
              <a:rPr lang="en-US" dirty="0"/>
              <a:t>When the membranes covering the spinal cord bulge through the opening the condition is known as </a:t>
            </a:r>
            <a:r>
              <a:rPr lang="en-US" dirty="0" err="1"/>
              <a:t>meningocele</a:t>
            </a:r>
            <a:r>
              <a:rPr lang="en-US" dirty="0"/>
              <a:t> (a soft tumor filled with CSF fluid is formed). The tumor can be influenced by pressure.</a:t>
            </a:r>
          </a:p>
          <a:p>
            <a:r>
              <a:rPr lang="en-US" dirty="0"/>
              <a:t>Surgical closure should be done as soon as possible to prevent further deterioration of the spinal cord</a:t>
            </a:r>
          </a:p>
          <a:p>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br>
              <a:rPr lang="en-US" b="1" u="sng" dirty="0"/>
            </a:br>
            <a:r>
              <a:rPr lang="en-US" dirty="0"/>
              <a:t>NURSING CARE</a:t>
            </a:r>
            <a:br>
              <a:rPr lang="en-US" dirty="0"/>
            </a:br>
            <a:endParaRPr lang="en-US" dirty="0"/>
          </a:p>
        </p:txBody>
      </p:sp>
      <p:sp>
        <p:nvSpPr>
          <p:cNvPr id="3" name="Content Placeholder 2"/>
          <p:cNvSpPr>
            <a:spLocks noGrp="1"/>
          </p:cNvSpPr>
          <p:nvPr>
            <p:ph idx="1"/>
          </p:nvPr>
        </p:nvSpPr>
        <p:spPr/>
        <p:txBody>
          <a:bodyPr/>
          <a:lstStyle/>
          <a:p>
            <a:pPr lvl="0"/>
            <a:r>
              <a:rPr lang="en-US" dirty="0"/>
              <a:t>Ensure the infant is nursed in a prone position </a:t>
            </a:r>
          </a:p>
          <a:p>
            <a:pPr lvl="0"/>
            <a:r>
              <a:rPr lang="en-US" dirty="0"/>
              <a:t>Ensure the area remains clean and free from contamination by urine or feces.</a:t>
            </a:r>
          </a:p>
          <a:p>
            <a:pPr lvl="0"/>
            <a:r>
              <a:rPr lang="en-US" dirty="0"/>
              <a:t>Ensure infection  prevention to the defect site</a:t>
            </a:r>
          </a:p>
          <a:p>
            <a:pPr lvl="0"/>
            <a:r>
              <a:rPr lang="en-US" dirty="0"/>
              <a:t>Provide support to the parents.</a:t>
            </a:r>
          </a:p>
          <a:p>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the defect is not covered by skin: </a:t>
            </a:r>
          </a:p>
          <a:p>
            <a:pPr lvl="0"/>
            <a:r>
              <a:rPr lang="en-US" dirty="0"/>
              <a:t>– Cover with sterile gauze soaked in sterile normal saline </a:t>
            </a:r>
          </a:p>
          <a:p>
            <a:pPr lvl="0"/>
            <a:r>
              <a:rPr lang="en-US" dirty="0"/>
              <a:t>– Keep gauze moist at all times and ensure that the baby is kept warm </a:t>
            </a:r>
          </a:p>
          <a:p>
            <a:pPr lvl="0"/>
            <a:r>
              <a:rPr lang="en-US" dirty="0"/>
              <a:t>– If ruptured give Benzyl Penicillin 50,000units/kg 12hrly and </a:t>
            </a:r>
            <a:r>
              <a:rPr lang="en-US" dirty="0" err="1"/>
              <a:t>Gentamycin</a:t>
            </a:r>
            <a:r>
              <a:rPr lang="en-US" dirty="0"/>
              <a:t> 5mg/kg daily for 5 days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bwMode="auto">
          <a:xfrm>
            <a:off x="381000" y="609600"/>
            <a:ext cx="778610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pitchFamily="34" charset="0"/>
                <a:ea typeface="Calibri" pitchFamily="34" charset="0"/>
                <a:cs typeface="Arial" pitchFamily="34" charset="0"/>
              </a:rPr>
              <a:t>Pull the jaw forward towards the mask with the third finger of the hand holding the mask. </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pitchFamily="34" charset="0"/>
                <a:ea typeface="Calibri" pitchFamily="34" charset="0"/>
                <a:cs typeface="Arial" pitchFamily="34" charset="0"/>
              </a:rPr>
              <a:t>Do not hyperextend the neck</a:t>
            </a:r>
            <a:r>
              <a:rPr kumimoji="0" lang="en-US" sz="1100" b="1" i="1"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4" name="Content Placeholder 3"/>
          <p:cNvPicPr>
            <a:picLocks noGrp="1"/>
          </p:cNvPicPr>
          <p:nvPr>
            <p:ph idx="1"/>
          </p:nvPr>
        </p:nvPicPr>
        <p:blipFill>
          <a:blip r:embed="rId2" cstate="print"/>
          <a:stretch>
            <a:fillRect/>
          </a:stretch>
        </p:blipFill>
        <p:spPr bwMode="auto">
          <a:xfrm>
            <a:off x="2412510" y="2330878"/>
            <a:ext cx="4471380" cy="2972532"/>
          </a:xfrm>
          <a:prstGeom prst="rect">
            <a:avLst/>
          </a:prstGeom>
          <a:noFill/>
          <a:ln w="9525">
            <a:noFill/>
            <a:miter lim="800000"/>
            <a:headEnd/>
            <a:tailEnd/>
          </a:ln>
        </p:spPr>
      </p:pic>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87575"/>
            <a:ext cx="7772400" cy="1470025"/>
          </a:xfrm>
        </p:spPr>
        <p:txBody>
          <a:bodyPr/>
          <a:lstStyle/>
          <a:p>
            <a:r>
              <a:rPr lang="en-US" dirty="0"/>
              <a:t>Musculoskeletal deformities</a:t>
            </a:r>
          </a:p>
        </p:txBody>
      </p:sp>
      <p:sp>
        <p:nvSpPr>
          <p:cNvPr id="3" name="Subtitle 2"/>
          <p:cNvSpPr>
            <a:spLocks noGrp="1"/>
          </p:cNvSpPr>
          <p:nvPr>
            <p:ph type="subTitle" idx="1"/>
          </p:nvPr>
        </p:nvSpPr>
        <p:spPr/>
        <p:txBody>
          <a:bodyPr/>
          <a:lstStyle/>
          <a:p>
            <a:r>
              <a:rPr lang="en-US" b="1" dirty="0"/>
              <a:t>TALIPES EQUINOVARUS</a:t>
            </a:r>
            <a:endParaRPr lang="en-US" dirty="0"/>
          </a:p>
          <a:p>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tretch>
            <a:fillRect/>
          </a:stretch>
        </p:blipFill>
        <p:spPr bwMode="auto">
          <a:xfrm>
            <a:off x="3124283" y="2770721"/>
            <a:ext cx="3047834" cy="2092846"/>
          </a:xfrm>
          <a:prstGeom prst="rect">
            <a:avLst/>
          </a:prstGeom>
          <a:noFill/>
          <a:ln w="9525">
            <a:noFill/>
            <a:miter lim="800000"/>
            <a:headEnd/>
            <a:tailEnd/>
          </a:ln>
          <a:effectLst/>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C3A6-7111-47C9-A55D-E35B61726F18}"/>
              </a:ext>
            </a:extLst>
          </p:cNvPr>
          <p:cNvSpPr>
            <a:spLocks noGrp="1"/>
          </p:cNvSpPr>
          <p:nvPr>
            <p:ph type="title"/>
          </p:nvPr>
        </p:nvSpPr>
        <p:spPr/>
        <p:txBody>
          <a:bodyPr/>
          <a:lstStyle/>
          <a:p>
            <a:r>
              <a:rPr lang="en-US"/>
              <a:t>Types of Talipes </a:t>
            </a:r>
            <a:endParaRPr lang="en-US" dirty="0"/>
          </a:p>
        </p:txBody>
      </p:sp>
      <p:pic>
        <p:nvPicPr>
          <p:cNvPr id="1026" name="Picture 2" descr="Tokeo la picha la types of talipes">
            <a:extLst>
              <a:ext uri="{FF2B5EF4-FFF2-40B4-BE49-F238E27FC236}">
                <a16:creationId xmlns:a16="http://schemas.microsoft.com/office/drawing/2014/main" id="{608BB6F2-AD12-4015-AEC5-2C11E70225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9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23524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br>
              <a:rPr lang="en-US" dirty="0"/>
            </a:br>
            <a:br>
              <a:rPr lang="en-US" dirty="0"/>
            </a:br>
            <a:r>
              <a:rPr lang="en-US" dirty="0"/>
              <a:t>Introduction</a:t>
            </a:r>
            <a:br>
              <a:rPr lang="en-US" dirty="0"/>
            </a:b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r>
              <a:rPr lang="en-US" dirty="0"/>
              <a:t>Also known as club foot,   a general term used to describe a range of unusual positions of the foot.</a:t>
            </a:r>
          </a:p>
          <a:p>
            <a:r>
              <a:rPr lang="en-US" dirty="0"/>
              <a:t>Each of the following characteristics may be present, and each may vary from mild to severe:</a:t>
            </a:r>
          </a:p>
          <a:p>
            <a:r>
              <a:rPr lang="en-US" dirty="0"/>
              <a:t>The foot (especially the heel) is usually smaller than normal.</a:t>
            </a:r>
          </a:p>
          <a:p>
            <a:r>
              <a:rPr lang="en-US" dirty="0"/>
              <a:t>The foot may point downward.</a:t>
            </a:r>
          </a:p>
          <a:p>
            <a:r>
              <a:rPr lang="en-US" dirty="0"/>
              <a:t>The front of the foot may be rotated toward the other foot.</a:t>
            </a:r>
          </a:p>
          <a:p>
            <a:r>
              <a:rPr lang="en-US" dirty="0"/>
              <a:t>The foot may turn in, and in extreme cases, the bottom of the foot can point up.</a:t>
            </a:r>
          </a:p>
          <a:p>
            <a:endParaRPr lang="en-US" dirty="0"/>
          </a:p>
          <a:p>
            <a:endParaRPr 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lstStyle/>
          <a:p>
            <a:r>
              <a:rPr lang="en-US" dirty="0"/>
              <a:t>Previous history</a:t>
            </a:r>
          </a:p>
          <a:p>
            <a:r>
              <a:rPr lang="en-US" dirty="0"/>
              <a:t>Multiple pregnancy</a:t>
            </a:r>
          </a:p>
          <a:p>
            <a:r>
              <a:rPr lang="en-US" dirty="0" err="1"/>
              <a:t>Macrosomic</a:t>
            </a:r>
            <a:r>
              <a:rPr lang="en-US" dirty="0"/>
              <a:t> fetus</a:t>
            </a:r>
          </a:p>
          <a:p>
            <a:r>
              <a:rPr lang="en-US" dirty="0" err="1"/>
              <a:t>Oligohydramnios</a:t>
            </a:r>
            <a:endParaRPr lang="en-US" dirty="0"/>
          </a:p>
          <a:p>
            <a:endParaRPr lang="en-US" dirty="0"/>
          </a:p>
          <a:p>
            <a:r>
              <a:rPr lang="en-US" dirty="0"/>
              <a:t>More common in boys than girls</a:t>
            </a:r>
          </a:p>
          <a:p>
            <a:r>
              <a:rPr lang="en-US" dirty="0"/>
              <a:t>May be unilateral or bilateral</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b="1" i="1" dirty="0"/>
            </a:br>
            <a:br>
              <a:rPr lang="en-US" b="1" i="1" dirty="0"/>
            </a:br>
            <a:r>
              <a:rPr lang="en-US" b="1" dirty="0"/>
              <a:t>MANAGEMENT </a:t>
            </a:r>
            <a:br>
              <a:rPr lang="en-US" dirty="0"/>
            </a:br>
            <a:endParaRPr lang="en-US" dirty="0"/>
          </a:p>
        </p:txBody>
      </p:sp>
      <p:sp>
        <p:nvSpPr>
          <p:cNvPr id="3" name="Content Placeholder 2"/>
          <p:cNvSpPr>
            <a:spLocks noGrp="1"/>
          </p:cNvSpPr>
          <p:nvPr>
            <p:ph idx="1"/>
          </p:nvPr>
        </p:nvSpPr>
        <p:spPr/>
        <p:txBody>
          <a:bodyPr/>
          <a:lstStyle/>
          <a:p>
            <a:pPr lvl="0"/>
            <a:r>
              <a:rPr lang="en-US" dirty="0"/>
              <a:t>Apply plaster of Paris </a:t>
            </a:r>
          </a:p>
          <a:p>
            <a:pPr lvl="0"/>
            <a:r>
              <a:rPr lang="en-US" dirty="0"/>
              <a:t>Revise every 1-2 weeks </a:t>
            </a:r>
          </a:p>
          <a:p>
            <a:pPr lvl="0"/>
            <a:r>
              <a:rPr lang="en-US" dirty="0"/>
              <a:t>Refer if no response after 3 months </a:t>
            </a:r>
          </a:p>
          <a:p>
            <a:pPr lvl="0">
              <a:buNone/>
            </a:pPr>
            <a:r>
              <a:rPr lang="en-US" dirty="0"/>
              <a:t> </a:t>
            </a:r>
          </a:p>
          <a:p>
            <a:r>
              <a:rPr lang="en-US" dirty="0" err="1"/>
              <a:t>Talipes</a:t>
            </a:r>
            <a:r>
              <a:rPr lang="en-US" dirty="0"/>
              <a:t> </a:t>
            </a:r>
            <a:r>
              <a:rPr lang="en-US" dirty="0" err="1"/>
              <a:t>calcaneovalgus</a:t>
            </a:r>
            <a:r>
              <a:rPr lang="en-US" dirty="0"/>
              <a:t>- foot is </a:t>
            </a:r>
            <a:r>
              <a:rPr lang="en-US" dirty="0" err="1"/>
              <a:t>dorsiflexed</a:t>
            </a:r>
            <a:r>
              <a:rPr lang="en-US" dirty="0"/>
              <a:t> and </a:t>
            </a:r>
            <a:r>
              <a:rPr lang="en-US" dirty="0" err="1"/>
              <a:t>everted</a:t>
            </a:r>
            <a:r>
              <a:rPr lang="en-US" dirty="0"/>
              <a:t>.</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DOWNS SYNDROME</a:t>
            </a:r>
          </a:p>
        </p:txBody>
      </p:sp>
      <p:sp>
        <p:nvSpPr>
          <p:cNvPr id="3" name="Content Placeholder 2"/>
          <p:cNvSpPr>
            <a:spLocks noGrp="1"/>
          </p:cNvSpPr>
          <p:nvPr>
            <p:ph idx="1"/>
          </p:nvPr>
        </p:nvSpPr>
        <p:spPr/>
        <p:txBody>
          <a:bodyPr>
            <a:normAutofit lnSpcReduction="10000"/>
          </a:bodyPr>
          <a:lstStyle/>
          <a:p>
            <a:r>
              <a:rPr lang="en-US" dirty="0"/>
              <a:t>Also known as </a:t>
            </a:r>
            <a:r>
              <a:rPr lang="en-US" dirty="0" err="1"/>
              <a:t>trisomy</a:t>
            </a:r>
            <a:r>
              <a:rPr lang="en-US" dirty="0"/>
              <a:t> 21, is a genetic disorder caused by the presence of all or part of a third copy of chromosome 21. It is typically associated with physical growth delays, characteristic facial features, and mild to moderate intellectual disability.</a:t>
            </a:r>
          </a:p>
          <a:p>
            <a:r>
              <a:rPr lang="en-US" dirty="0"/>
              <a:t>A child with </a:t>
            </a:r>
            <a:r>
              <a:rPr lang="en-US" dirty="0" err="1"/>
              <a:t>trisomy</a:t>
            </a:r>
            <a:r>
              <a:rPr lang="en-US" dirty="0"/>
              <a:t> 21 has three copies of chromosome 21 instead of the usual two copies in all of his or her cells. </a:t>
            </a:r>
          </a:p>
          <a:p>
            <a:endParaRPr lang="en-US" dirty="0"/>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chool of nursing\Downloads\Down_syndrome_lg.jpg"/>
          <p:cNvPicPr>
            <a:picLocks noGrp="1" noChangeAspect="1" noChangeArrowheads="1"/>
          </p:cNvPicPr>
          <p:nvPr>
            <p:ph idx="1"/>
          </p:nvPr>
        </p:nvPicPr>
        <p:blipFill>
          <a:blip r:embed="rId2" cstate="print"/>
          <a:srcRect/>
          <a:stretch>
            <a:fillRect/>
          </a:stretch>
        </p:blipFill>
        <p:spPr bwMode="auto">
          <a:xfrm>
            <a:off x="0" y="228600"/>
            <a:ext cx="3810000" cy="3733800"/>
          </a:xfrm>
          <a:prstGeom prst="rect">
            <a:avLst/>
          </a:prstGeom>
          <a:noFill/>
        </p:spPr>
      </p:pic>
      <p:pic>
        <p:nvPicPr>
          <p:cNvPr id="1027" name="Picture 3" descr="C:\Users\school of nursing\Downloads\Boy_with_Down_Syndrome.JPG"/>
          <p:cNvPicPr>
            <a:picLocks noChangeAspect="1" noChangeArrowheads="1"/>
          </p:cNvPicPr>
          <p:nvPr/>
        </p:nvPicPr>
        <p:blipFill>
          <a:blip r:embed="rId3" cstate="print"/>
          <a:srcRect/>
          <a:stretch>
            <a:fillRect/>
          </a:stretch>
        </p:blipFill>
        <p:spPr bwMode="auto">
          <a:xfrm>
            <a:off x="4724400" y="609600"/>
            <a:ext cx="3429000" cy="3886200"/>
          </a:xfrm>
          <a:prstGeom prst="rect">
            <a:avLst/>
          </a:prstGeom>
          <a:noFill/>
        </p:spPr>
      </p:pic>
      <p:pic>
        <p:nvPicPr>
          <p:cNvPr id="1028" name="Picture 4" descr="C:\Users\school of nursing\Downloads\Feet_of_a_boy_with_Down_Syndrome.JPG"/>
          <p:cNvPicPr>
            <a:picLocks noChangeAspect="1" noChangeArrowheads="1"/>
          </p:cNvPicPr>
          <p:nvPr/>
        </p:nvPicPr>
        <p:blipFill>
          <a:blip r:embed="rId4" cstate="print"/>
          <a:srcRect/>
          <a:stretch>
            <a:fillRect/>
          </a:stretch>
        </p:blipFill>
        <p:spPr bwMode="auto">
          <a:xfrm>
            <a:off x="685800" y="4501498"/>
            <a:ext cx="5486400" cy="2051701"/>
          </a:xfrm>
          <a:prstGeom prst="rect">
            <a:avLst/>
          </a:prstGeom>
          <a:noFill/>
        </p:spPr>
      </p:pic>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AND SYMPTOMS</a:t>
            </a:r>
            <a:br>
              <a:rPr lang="en-US" dirty="0"/>
            </a:br>
            <a:r>
              <a:rPr lang="en-US" dirty="0"/>
              <a:t>1.physical characteristics</a:t>
            </a:r>
          </a:p>
        </p:txBody>
      </p:sp>
      <p:sp>
        <p:nvSpPr>
          <p:cNvPr id="3" name="Content Placeholder 2"/>
          <p:cNvSpPr>
            <a:spLocks noGrp="1"/>
          </p:cNvSpPr>
          <p:nvPr>
            <p:ph idx="1"/>
          </p:nvPr>
        </p:nvSpPr>
        <p:spPr>
          <a:xfrm>
            <a:off x="457200" y="1600200"/>
            <a:ext cx="8458200" cy="5029200"/>
          </a:xfrm>
        </p:spPr>
        <p:txBody>
          <a:bodyPr>
            <a:normAutofit fontScale="85000" lnSpcReduction="20000"/>
          </a:bodyPr>
          <a:lstStyle/>
          <a:p>
            <a:pPr>
              <a:buNone/>
            </a:pPr>
            <a:r>
              <a:rPr lang="en-US" dirty="0"/>
              <a:t>Down syndrome can vary from child to child. </a:t>
            </a:r>
          </a:p>
          <a:p>
            <a:pPr>
              <a:buNone/>
            </a:pPr>
            <a:r>
              <a:rPr lang="en-US" dirty="0"/>
              <a:t>Some of the most common characteristics are as follows:-</a:t>
            </a:r>
          </a:p>
          <a:p>
            <a:pPr lvl="1"/>
            <a:r>
              <a:rPr lang="en-US" dirty="0"/>
              <a:t>Flat face, </a:t>
            </a:r>
          </a:p>
          <a:p>
            <a:pPr lvl="1"/>
            <a:r>
              <a:rPr lang="en-US" dirty="0"/>
              <a:t>Broad forehead, </a:t>
            </a:r>
          </a:p>
          <a:p>
            <a:pPr lvl="1"/>
            <a:r>
              <a:rPr lang="en-US" dirty="0"/>
              <a:t>Short neck, </a:t>
            </a:r>
          </a:p>
          <a:p>
            <a:pPr lvl="1"/>
            <a:r>
              <a:rPr lang="en-US" dirty="0"/>
              <a:t>Narrow slit to the eyes, </a:t>
            </a:r>
          </a:p>
          <a:p>
            <a:pPr lvl="1"/>
            <a:r>
              <a:rPr lang="en-US" dirty="0"/>
              <a:t>White spots in the iris of the eyes (known as </a:t>
            </a:r>
            <a:r>
              <a:rPr lang="en-US" dirty="0" err="1"/>
              <a:t>Brushfield</a:t>
            </a:r>
            <a:r>
              <a:rPr lang="en-US" dirty="0"/>
              <a:t> spots)</a:t>
            </a:r>
          </a:p>
          <a:p>
            <a:pPr lvl="1"/>
            <a:r>
              <a:rPr lang="en-US" dirty="0"/>
              <a:t>Small, abnormally shaped ears, </a:t>
            </a:r>
          </a:p>
          <a:p>
            <a:pPr lvl="1"/>
            <a:r>
              <a:rPr lang="en-US" dirty="0"/>
              <a:t>Small depression near the nose with a somewhat flattened bridge, </a:t>
            </a:r>
          </a:p>
          <a:p>
            <a:pPr lvl="1"/>
            <a:r>
              <a:rPr lang="en-US" dirty="0"/>
              <a:t>Small mouth, </a:t>
            </a:r>
          </a:p>
          <a:p>
            <a:pPr lvl="1"/>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cont.</a:t>
            </a:r>
          </a:p>
        </p:txBody>
      </p:sp>
      <p:sp>
        <p:nvSpPr>
          <p:cNvPr id="3" name="Content Placeholder 2"/>
          <p:cNvSpPr>
            <a:spLocks noGrp="1"/>
          </p:cNvSpPr>
          <p:nvPr>
            <p:ph idx="1"/>
          </p:nvPr>
        </p:nvSpPr>
        <p:spPr>
          <a:xfrm>
            <a:off x="457200" y="1600200"/>
            <a:ext cx="8458200" cy="4876800"/>
          </a:xfrm>
        </p:spPr>
        <p:txBody>
          <a:bodyPr>
            <a:normAutofit fontScale="92500" lnSpcReduction="10000"/>
          </a:bodyPr>
          <a:lstStyle/>
          <a:p>
            <a:pPr lvl="1"/>
            <a:r>
              <a:rPr lang="en-US" dirty="0"/>
              <a:t>Slightly protruding tongue(the tongue may be abnormally big), </a:t>
            </a:r>
          </a:p>
          <a:p>
            <a:pPr lvl="1"/>
            <a:r>
              <a:rPr lang="en-US" dirty="0"/>
              <a:t>Short arms and legs, </a:t>
            </a:r>
          </a:p>
          <a:p>
            <a:pPr lvl="1"/>
            <a:r>
              <a:rPr lang="en-US" dirty="0"/>
              <a:t>Short fingers and toes with the little fingers curving inwards, </a:t>
            </a:r>
          </a:p>
          <a:p>
            <a:pPr lvl="1"/>
            <a:r>
              <a:rPr lang="en-US" dirty="0"/>
              <a:t>a single horizontal, deep crease in the palms, </a:t>
            </a:r>
          </a:p>
          <a:p>
            <a:pPr lvl="1"/>
            <a:r>
              <a:rPr lang="en-US" dirty="0"/>
              <a:t>Large space between the first and second toe on each foot,</a:t>
            </a:r>
          </a:p>
          <a:p>
            <a:pPr lvl="1"/>
            <a:r>
              <a:rPr lang="en-US" dirty="0"/>
              <a:t>weak reflexes, </a:t>
            </a:r>
          </a:p>
          <a:p>
            <a:pPr lvl="1"/>
            <a:r>
              <a:rPr lang="en-US" dirty="0"/>
              <a:t>muscle </a:t>
            </a:r>
            <a:r>
              <a:rPr lang="en-US" dirty="0" err="1"/>
              <a:t>hypotonia</a:t>
            </a:r>
            <a:endParaRPr lang="en-US" dirty="0"/>
          </a:p>
          <a:p>
            <a:pPr lvl="1"/>
            <a:r>
              <a:rPr lang="en-US" dirty="0" err="1"/>
              <a:t>hyperflexibility</a:t>
            </a:r>
            <a:r>
              <a:rPr lang="en-US" dirty="0"/>
              <a:t> of joints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20000"/>
          </a:bodyPr>
          <a:lstStyle/>
          <a:p>
            <a:r>
              <a:rPr lang="en-US" b="1" dirty="0">
                <a:solidFill>
                  <a:srgbClr val="00B0F0"/>
                </a:solidFill>
              </a:rPr>
              <a:t>Circulation</a:t>
            </a:r>
            <a:r>
              <a:rPr lang="en-US" b="1" dirty="0"/>
              <a:t> </a:t>
            </a:r>
            <a:endParaRPr lang="en-US" dirty="0"/>
          </a:p>
          <a:p>
            <a:r>
              <a:rPr lang="en-US" dirty="0"/>
              <a:t>Assess and count heart rate. </a:t>
            </a:r>
          </a:p>
          <a:p>
            <a:r>
              <a:rPr lang="en-US" b="1" dirty="0">
                <a:solidFill>
                  <a:srgbClr val="00B0F0"/>
                </a:solidFill>
              </a:rPr>
              <a:t>Chest compression </a:t>
            </a:r>
            <a:endParaRPr lang="en-US" dirty="0">
              <a:solidFill>
                <a:srgbClr val="00B0F0"/>
              </a:solidFill>
            </a:endParaRPr>
          </a:p>
          <a:p>
            <a:r>
              <a:rPr lang="en-US" dirty="0"/>
              <a:t>Using two fingers method, or thumb method compress the chest (1cm below the line connecting the nipples and the sternum) pushing down 1.5cm. </a:t>
            </a:r>
          </a:p>
          <a:p>
            <a:r>
              <a:rPr lang="en-US" dirty="0"/>
              <a:t>Give 90 compressions coordinated with 30 breaths per minute (3 compressions for every breath).</a:t>
            </a:r>
          </a:p>
          <a:p>
            <a:endParaRPr 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2.mental characteristics</a:t>
            </a:r>
          </a:p>
        </p:txBody>
      </p:sp>
      <p:sp>
        <p:nvSpPr>
          <p:cNvPr id="3" name="Content Placeholder 2"/>
          <p:cNvSpPr>
            <a:spLocks noGrp="1"/>
          </p:cNvSpPr>
          <p:nvPr>
            <p:ph idx="1"/>
          </p:nvPr>
        </p:nvSpPr>
        <p:spPr/>
        <p:txBody>
          <a:bodyPr>
            <a:normAutofit lnSpcReduction="10000"/>
          </a:bodyPr>
          <a:lstStyle/>
          <a:p>
            <a:r>
              <a:rPr lang="en-US" dirty="0"/>
              <a:t>Most individuals with Down syndrome have mild (IQ: 50–70) or moderate (IQ: 35–50) Intellectual disability  with some cases having severe (IQ: 20–35) difficulties.</a:t>
            </a:r>
          </a:p>
          <a:p>
            <a:r>
              <a:rPr lang="en-US" dirty="0"/>
              <a:t>Slow rate of learning and information processing</a:t>
            </a:r>
          </a:p>
          <a:p>
            <a:r>
              <a:rPr lang="en-US" dirty="0"/>
              <a:t>They also have trouble expressing what they have learned or understood via the conventional outlets of speech and writing</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Associated Medical Conditions</a:t>
            </a:r>
            <a:endParaRPr lang="en-US" dirty="0"/>
          </a:p>
        </p:txBody>
      </p:sp>
      <p:sp>
        <p:nvSpPr>
          <p:cNvPr id="3" name="Content Placeholder 2"/>
          <p:cNvSpPr>
            <a:spLocks noGrp="1"/>
          </p:cNvSpPr>
          <p:nvPr>
            <p:ph idx="1"/>
          </p:nvPr>
        </p:nvSpPr>
        <p:spPr/>
        <p:txBody>
          <a:bodyPr>
            <a:normAutofit lnSpcReduction="10000"/>
          </a:bodyPr>
          <a:lstStyle/>
          <a:p>
            <a:pPr lvl="0"/>
            <a:r>
              <a:rPr lang="en-US" dirty="0"/>
              <a:t>Congenital heart defects- </a:t>
            </a:r>
            <a:r>
              <a:rPr lang="en-US" dirty="0" err="1"/>
              <a:t>Atrial</a:t>
            </a:r>
            <a:r>
              <a:rPr lang="en-US" dirty="0"/>
              <a:t> and ventricular </a:t>
            </a:r>
            <a:r>
              <a:rPr lang="en-US" dirty="0" err="1"/>
              <a:t>septal</a:t>
            </a:r>
            <a:r>
              <a:rPr lang="en-US" dirty="0"/>
              <a:t> defects are the most common congenital heart defect.</a:t>
            </a:r>
          </a:p>
          <a:p>
            <a:pPr lvl="0"/>
            <a:r>
              <a:rPr lang="en-US" dirty="0"/>
              <a:t>Gastrointestinal disorders- including the anatomical abnormalities such as imperforate anus, and functional disorders such as </a:t>
            </a:r>
            <a:r>
              <a:rPr lang="en-US" dirty="0" err="1"/>
              <a:t>gastroesophageal</a:t>
            </a:r>
            <a:r>
              <a:rPr lang="en-US" dirty="0"/>
              <a:t> reflux, and </a:t>
            </a:r>
            <a:r>
              <a:rPr lang="en-US" dirty="0" err="1"/>
              <a:t>malabsorption</a:t>
            </a:r>
            <a:r>
              <a:rPr lang="en-US" dirty="0"/>
              <a:t>. </a:t>
            </a:r>
          </a:p>
          <a:p>
            <a:pPr lvl="0"/>
            <a:r>
              <a:rPr lang="en-US" dirty="0"/>
              <a:t>Respiratory problems such as frequent cold, cough and flu.</a:t>
            </a:r>
          </a:p>
          <a:p>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Skin problems -Infants with Down syndrome have very soft skin. As they grow older, their skin becomes coarse and dry. Atopic dermatitis or atopic eczema is the main skin problem found in children with Down syndrome.</a:t>
            </a:r>
          </a:p>
          <a:p>
            <a:r>
              <a:rPr lang="en-US" dirty="0"/>
              <a:t>They may suffer from epilepsy, hypothyroidism, hyperthyroidism and a shortage of growth hormones.</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Nursing management</a:t>
            </a:r>
            <a:br>
              <a:rPr lang="en-US" dirty="0"/>
            </a:br>
            <a:endParaRPr lang="en-US" dirty="0"/>
          </a:p>
        </p:txBody>
      </p:sp>
      <p:sp>
        <p:nvSpPr>
          <p:cNvPr id="3" name="Content Placeholder 2"/>
          <p:cNvSpPr>
            <a:spLocks noGrp="1"/>
          </p:cNvSpPr>
          <p:nvPr>
            <p:ph idx="1"/>
          </p:nvPr>
        </p:nvSpPr>
        <p:spPr/>
        <p:txBody>
          <a:bodyPr>
            <a:normAutofit/>
          </a:bodyPr>
          <a:lstStyle/>
          <a:p>
            <a:r>
              <a:rPr lang="en-US" b="1" dirty="0"/>
              <a:t>Physical Therapy</a:t>
            </a:r>
          </a:p>
          <a:p>
            <a:r>
              <a:rPr lang="en-US" dirty="0"/>
              <a:t>focuses on motor development. Since most children with Down syndrome have </a:t>
            </a:r>
            <a:r>
              <a:rPr lang="en-US" dirty="0" err="1"/>
              <a:t>hypotonia</a:t>
            </a:r>
            <a:r>
              <a:rPr lang="en-US" dirty="0"/>
              <a:t> or low muscle tone.</a:t>
            </a:r>
          </a:p>
          <a:p>
            <a:r>
              <a:rPr lang="en-US" dirty="0"/>
              <a:t>Early intervention is a program of therapies, exercises and activities designed to specifically help children with Down syndrome or other disabilities.</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management cont..</a:t>
            </a:r>
          </a:p>
        </p:txBody>
      </p:sp>
      <p:sp>
        <p:nvSpPr>
          <p:cNvPr id="3" name="Content Placeholder 2"/>
          <p:cNvSpPr>
            <a:spLocks noGrp="1"/>
          </p:cNvSpPr>
          <p:nvPr>
            <p:ph idx="1"/>
          </p:nvPr>
        </p:nvSpPr>
        <p:spPr/>
        <p:txBody>
          <a:bodyPr/>
          <a:lstStyle/>
          <a:p>
            <a:r>
              <a:rPr lang="en-US" dirty="0"/>
              <a:t>Encourage use of other means of expressions such as pictures, colors, sounds, or any other media, to express themselves, for those babies who cant express themselves  </a:t>
            </a:r>
            <a:r>
              <a:rPr lang="en-US" dirty="0" err="1"/>
              <a:t>convectionally</a:t>
            </a:r>
            <a:r>
              <a:rPr lang="en-US" dirty="0"/>
              <a:t> on what they have learnt or understood.</a:t>
            </a:r>
            <a:br>
              <a:rPr lang="en-US" dirty="0"/>
            </a:br>
            <a:endParaRPr lang="en-US"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management cont..</a:t>
            </a:r>
          </a:p>
        </p:txBody>
      </p:sp>
      <p:sp>
        <p:nvSpPr>
          <p:cNvPr id="3" name="Content Placeholder 2"/>
          <p:cNvSpPr>
            <a:spLocks noGrp="1"/>
          </p:cNvSpPr>
          <p:nvPr>
            <p:ph idx="1"/>
          </p:nvPr>
        </p:nvSpPr>
        <p:spPr/>
        <p:txBody>
          <a:bodyPr/>
          <a:lstStyle/>
          <a:p>
            <a:r>
              <a:rPr lang="en-US" b="1" dirty="0"/>
              <a:t>Surgical Treatments</a:t>
            </a:r>
          </a:p>
          <a:p>
            <a:r>
              <a:rPr lang="en-US" dirty="0"/>
              <a:t>Incases of congenital heart defects and intestinal defects</a:t>
            </a:r>
          </a:p>
          <a:p>
            <a:r>
              <a:rPr lang="en-US" b="1" dirty="0"/>
              <a:t>Medications</a:t>
            </a:r>
            <a:br>
              <a:rPr lang="en-US" b="1" dirty="0"/>
            </a:br>
            <a:r>
              <a:rPr lang="en-US" dirty="0"/>
              <a:t>Depending on the presenting problem in downs syndrome </a:t>
            </a:r>
            <a:r>
              <a:rPr lang="en-US" dirty="0" err="1"/>
              <a:t>ie</a:t>
            </a:r>
            <a:r>
              <a:rPr lang="en-US" dirty="0"/>
              <a:t> anticonvulsants etc</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Nerve Injuries</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lstStyle/>
          <a:p>
            <a:pPr>
              <a:buNone/>
            </a:pPr>
            <a:r>
              <a:rPr lang="en-US" dirty="0"/>
              <a:t>By the end of the lesson, students should be able to: </a:t>
            </a:r>
          </a:p>
          <a:p>
            <a:r>
              <a:rPr lang="en-US" dirty="0"/>
              <a:t>Discuss different types of nerve injuries </a:t>
            </a:r>
          </a:p>
          <a:p>
            <a:r>
              <a:rPr lang="en-US" dirty="0"/>
              <a:t>Differentiate brachial plexus injuries: Erb palsy and Klumpke’s palsy </a:t>
            </a:r>
          </a:p>
          <a:p>
            <a:r>
              <a:rPr lang="en-US" dirty="0"/>
              <a:t>Discuss the management of nerve injuries </a:t>
            </a:r>
          </a:p>
          <a:p>
            <a:r>
              <a:rPr lang="en-US" dirty="0"/>
              <a:t>State the prevention measures for birth injuries </a:t>
            </a:r>
          </a:p>
          <a:p>
            <a:pPr>
              <a:buNone/>
            </a:pPr>
            <a:endParaRPr lang="en-US"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nerve injuries</a:t>
            </a:r>
          </a:p>
        </p:txBody>
      </p:sp>
      <p:sp>
        <p:nvSpPr>
          <p:cNvPr id="3" name="Content Placeholder 2"/>
          <p:cNvSpPr>
            <a:spLocks noGrp="1"/>
          </p:cNvSpPr>
          <p:nvPr>
            <p:ph idx="1"/>
          </p:nvPr>
        </p:nvSpPr>
        <p:spPr/>
        <p:txBody>
          <a:bodyPr/>
          <a:lstStyle/>
          <a:p>
            <a:pPr>
              <a:buNone/>
            </a:pPr>
            <a:r>
              <a:rPr lang="en-US" dirty="0"/>
              <a:t>1.Cranial nerve injuries </a:t>
            </a:r>
          </a:p>
          <a:p>
            <a:r>
              <a:rPr lang="en-US" dirty="0"/>
              <a:t>    facial nerve injuries ,recurrent laryngeal nerve injury</a:t>
            </a:r>
          </a:p>
          <a:p>
            <a:pPr>
              <a:buNone/>
            </a:pPr>
            <a:r>
              <a:rPr lang="en-US" dirty="0"/>
              <a:t>2.spinal cord injuries </a:t>
            </a:r>
          </a:p>
          <a:p>
            <a:pPr>
              <a:buNone/>
            </a:pPr>
            <a:r>
              <a:rPr lang="en-US" dirty="0"/>
              <a:t>3.Cranial nerve root injuries </a:t>
            </a:r>
          </a:p>
          <a:p>
            <a:pPr>
              <a:buNone/>
            </a:pPr>
            <a:r>
              <a:rPr lang="en-US" dirty="0"/>
              <a:t>       </a:t>
            </a:r>
            <a:r>
              <a:rPr lang="en-US" dirty="0" err="1"/>
              <a:t>phrenic</a:t>
            </a:r>
            <a:r>
              <a:rPr lang="en-US" dirty="0"/>
              <a:t> nerve palsy , injuries to brachial plexus</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Brachial plexus injuries </a:t>
            </a:r>
          </a:p>
        </p:txBody>
      </p:sp>
      <p:sp>
        <p:nvSpPr>
          <p:cNvPr id="3" name="Content Placeholder 2"/>
          <p:cNvSpPr>
            <a:spLocks noGrp="1"/>
          </p:cNvSpPr>
          <p:nvPr>
            <p:ph idx="1"/>
          </p:nvPr>
        </p:nvSpPr>
        <p:spPr/>
        <p:txBody>
          <a:bodyPr>
            <a:normAutofit/>
          </a:bodyPr>
          <a:lstStyle/>
          <a:p>
            <a:pPr>
              <a:buFont typeface="Arial" pitchFamily="34" charset="0"/>
              <a:buChar char="•"/>
            </a:pPr>
            <a:r>
              <a:rPr lang="en-US" dirty="0"/>
              <a:t>Brachial plexus comprises of nerve roots at the level of 5</a:t>
            </a:r>
            <a:r>
              <a:rPr lang="en-US" baseline="30000" dirty="0"/>
              <a:t>th</a:t>
            </a:r>
            <a:r>
              <a:rPr lang="en-US" dirty="0"/>
              <a:t>, 6</a:t>
            </a:r>
            <a:r>
              <a:rPr lang="en-US" baseline="30000" dirty="0"/>
              <a:t>th</a:t>
            </a:r>
            <a:r>
              <a:rPr lang="en-US" dirty="0"/>
              <a:t>, 7</a:t>
            </a:r>
            <a:r>
              <a:rPr lang="en-US" baseline="30000" dirty="0"/>
              <a:t>th</a:t>
            </a:r>
            <a:r>
              <a:rPr lang="en-US" dirty="0"/>
              <a:t> and 8</a:t>
            </a:r>
            <a:r>
              <a:rPr lang="en-US" baseline="30000" dirty="0"/>
              <a:t>th</a:t>
            </a:r>
            <a:r>
              <a:rPr lang="en-US" dirty="0"/>
              <a:t> cervical vertebrae and the 1</a:t>
            </a:r>
            <a:r>
              <a:rPr lang="en-US" baseline="30000" dirty="0"/>
              <a:t>st</a:t>
            </a:r>
            <a:r>
              <a:rPr lang="en-US" dirty="0"/>
              <a:t> thoracic vertebrae.</a:t>
            </a:r>
          </a:p>
          <a:p>
            <a:pPr>
              <a:buFont typeface="Arial" pitchFamily="34" charset="0"/>
              <a:buChar char="•"/>
            </a:pPr>
            <a:r>
              <a:rPr lang="en-US" dirty="0"/>
              <a:t>Injuries are mainly 3:</a:t>
            </a:r>
          </a:p>
          <a:p>
            <a:pPr>
              <a:buFont typeface="Wingdings" pitchFamily="2" charset="2"/>
              <a:buChar char="§"/>
            </a:pPr>
            <a:r>
              <a:rPr lang="en-US" dirty="0"/>
              <a:t>	</a:t>
            </a:r>
            <a:r>
              <a:rPr lang="en-US" dirty="0" err="1"/>
              <a:t>Erb’s</a:t>
            </a:r>
            <a:r>
              <a:rPr lang="en-US" dirty="0"/>
              <a:t> palsy</a:t>
            </a:r>
          </a:p>
          <a:p>
            <a:pPr>
              <a:buFont typeface="Wingdings" pitchFamily="2" charset="2"/>
              <a:buChar char="§"/>
            </a:pPr>
            <a:r>
              <a:rPr lang="en-US" dirty="0"/>
              <a:t>	</a:t>
            </a:r>
            <a:r>
              <a:rPr lang="en-US" dirty="0" err="1"/>
              <a:t>Klumpke’s</a:t>
            </a:r>
            <a:r>
              <a:rPr lang="en-US" dirty="0"/>
              <a:t> palsy</a:t>
            </a:r>
          </a:p>
          <a:p>
            <a:pPr>
              <a:buFont typeface="Wingdings" pitchFamily="2" charset="2"/>
              <a:buChar char="§"/>
            </a:pPr>
            <a:r>
              <a:rPr lang="en-US" dirty="0"/>
              <a:t>	Total brachial plexus palsy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tx2">
                    <a:lumMod val="60000"/>
                    <a:lumOff val="40000"/>
                  </a:schemeClr>
                </a:solidFill>
              </a:rPr>
              <a:t>NEONATAL EMERGENCIES</a:t>
            </a:r>
            <a:endParaRPr lang="en-US" dirty="0">
              <a:solidFill>
                <a:schemeClr val="tx2">
                  <a:lumMod val="60000"/>
                  <a:lumOff val="40000"/>
                </a:schemeClr>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oulderdystociainfo.com/images/shoulder-dystocia-nerves_434.jpg"/>
          <p:cNvPicPr>
            <a:picLocks noChangeAspect="1" noChangeArrowheads="1"/>
          </p:cNvPicPr>
          <p:nvPr/>
        </p:nvPicPr>
        <p:blipFill>
          <a:blip r:embed="rId2" cstate="print">
            <a:lum bright="-20000" contrast="40000"/>
          </a:blip>
          <a:srcRect t="12146"/>
          <a:stretch>
            <a:fillRect/>
          </a:stretch>
        </p:blipFill>
        <p:spPr bwMode="auto">
          <a:xfrm>
            <a:off x="1447800" y="1447800"/>
            <a:ext cx="6248400" cy="4646382"/>
          </a:xfrm>
          <a:prstGeom prst="rect">
            <a:avLst/>
          </a:prstGeom>
          <a:noFill/>
        </p:spPr>
      </p:pic>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Duchenne-Erb</a:t>
            </a:r>
            <a:r>
              <a:rPr lang="en-US" b="1" dirty="0"/>
              <a:t> Paralysis </a:t>
            </a:r>
            <a:br>
              <a:rPr lang="en-US" b="1" dirty="0"/>
            </a:br>
            <a:endParaRPr lang="en-US" dirty="0"/>
          </a:p>
        </p:txBody>
      </p:sp>
      <p:sp>
        <p:nvSpPr>
          <p:cNvPr id="3" name="Content Placeholder 2"/>
          <p:cNvSpPr>
            <a:spLocks noGrp="1"/>
          </p:cNvSpPr>
          <p:nvPr>
            <p:ph idx="1"/>
          </p:nvPr>
        </p:nvSpPr>
        <p:spPr>
          <a:xfrm>
            <a:off x="304800" y="990600"/>
            <a:ext cx="8686800" cy="5089525"/>
          </a:xfrm>
        </p:spPr>
        <p:txBody>
          <a:bodyPr>
            <a:normAutofit/>
          </a:bodyPr>
          <a:lstStyle/>
          <a:p>
            <a:r>
              <a:rPr lang="en-US" dirty="0"/>
              <a:t>Involve C5 and C6 nerve roots.</a:t>
            </a:r>
          </a:p>
          <a:p>
            <a:r>
              <a:rPr lang="en-US" dirty="0"/>
              <a:t>Affected arm is adducted and internally rotated with elbow extended (Waiter’s tip position)</a:t>
            </a:r>
          </a:p>
          <a:p>
            <a:r>
              <a:rPr lang="en-US" dirty="0"/>
              <a:t>Forearm is prone and wrist is flexed</a:t>
            </a:r>
          </a:p>
          <a:p>
            <a:r>
              <a:rPr lang="en-US" dirty="0"/>
              <a:t>The limb falls limply to the side of the body when  passively adducted </a:t>
            </a:r>
          </a:p>
          <a:p>
            <a:r>
              <a:rPr lang="en-US" dirty="0"/>
              <a:t>Moro’s, biceps, radial reflexes absent on the affected side </a:t>
            </a:r>
          </a:p>
          <a:p>
            <a:r>
              <a:rPr lang="en-US" dirty="0"/>
              <a:t>Grasp reflex intact </a:t>
            </a:r>
          </a:p>
          <a:p>
            <a:endParaRPr 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femur fracture in newborns"/>
          <p:cNvPicPr>
            <a:picLocks noGrp="1"/>
          </p:cNvPicPr>
          <p:nvPr>
            <p:ph idx="1"/>
          </p:nvPr>
        </p:nvPicPr>
        <p:blipFill>
          <a:blip r:embed="rId2" cstate="print"/>
          <a:srcRect/>
          <a:stretch>
            <a:fillRect/>
          </a:stretch>
        </p:blipFill>
        <p:spPr bwMode="auto">
          <a:xfrm>
            <a:off x="990600" y="1447800"/>
            <a:ext cx="7010400" cy="5181600"/>
          </a:xfrm>
          <a:prstGeom prst="rect">
            <a:avLst/>
          </a:prstGeom>
          <a:noFill/>
          <a:ln w="9525">
            <a:noFill/>
            <a:miter lim="800000"/>
            <a:headEnd/>
            <a:tailEnd/>
          </a:ln>
        </p:spPr>
      </p:pic>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en-US" b="1" dirty="0"/>
              <a:t>Klumpke’s paralysis (C7, C8 &amp; T1)</a:t>
            </a:r>
          </a:p>
          <a:p>
            <a:r>
              <a:rPr lang="en-US" dirty="0"/>
              <a:t>Damage is to the C7, C8 and T1 nerve roots.</a:t>
            </a:r>
          </a:p>
          <a:p>
            <a:r>
              <a:rPr lang="en-US" dirty="0"/>
              <a:t>Upper arm has normal movement but lower arm, wrist and hand are affected.</a:t>
            </a:r>
          </a:p>
          <a:p>
            <a:r>
              <a:rPr lang="en-US" dirty="0"/>
              <a:t>Wrist drops with paralysis of the hand. Grasp is absent (claw hand)</a:t>
            </a:r>
          </a:p>
          <a:p>
            <a:r>
              <a:rPr lang="en-US" dirty="0"/>
              <a:t>Biceps and radial reflex are present </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s.slideplayer.com/15/4555273/slides/slide_39.jpg"/>
          <p:cNvPicPr>
            <a:picLocks noChangeAspect="1" noChangeArrowheads="1"/>
          </p:cNvPicPr>
          <p:nvPr/>
        </p:nvPicPr>
        <p:blipFill>
          <a:blip r:embed="rId2" cstate="print"/>
          <a:srcRect l="4545" t="29930" r="49855" b="13826"/>
          <a:stretch>
            <a:fillRect/>
          </a:stretch>
        </p:blipFill>
        <p:spPr bwMode="auto">
          <a:xfrm>
            <a:off x="2057400" y="1447801"/>
            <a:ext cx="4953000" cy="5088834"/>
          </a:xfrm>
          <a:prstGeom prst="rect">
            <a:avLst/>
          </a:prstGeom>
          <a:noFill/>
        </p:spPr>
      </p:pic>
      <p:sp>
        <p:nvSpPr>
          <p:cNvPr id="5" name="Title 4"/>
          <p:cNvSpPr>
            <a:spLocks noGrp="1"/>
          </p:cNvSpPr>
          <p:nvPr>
            <p:ph type="title"/>
          </p:nvPr>
        </p:nvSpPr>
        <p:spPr/>
        <p:txBody>
          <a:bodyPr/>
          <a:lstStyle/>
          <a:p>
            <a:r>
              <a:rPr lang="en-US" dirty="0"/>
              <a:t>Klumpke’s paralysis (image)</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brachial plexus palsy</a:t>
            </a:r>
          </a:p>
        </p:txBody>
      </p:sp>
      <p:sp>
        <p:nvSpPr>
          <p:cNvPr id="3" name="Content Placeholder 2"/>
          <p:cNvSpPr>
            <a:spLocks noGrp="1"/>
          </p:cNvSpPr>
          <p:nvPr>
            <p:ph idx="1"/>
          </p:nvPr>
        </p:nvSpPr>
        <p:spPr/>
        <p:txBody>
          <a:bodyPr/>
          <a:lstStyle/>
          <a:p>
            <a:r>
              <a:rPr lang="en-US" dirty="0"/>
              <a:t>Injury to the entire brachial plexus- the entire arm is flaccid, all reflexes are absent </a:t>
            </a:r>
          </a:p>
          <a:p>
            <a:r>
              <a:rPr lang="en-US" dirty="0"/>
              <a:t>In cases of bilateral paralysis, spinal cord injury should be suspected</a:t>
            </a:r>
          </a:p>
          <a:p>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fontScale="90000"/>
          </a:bodyPr>
          <a:lstStyle/>
          <a:p>
            <a:r>
              <a:rPr lang="en-US" dirty="0"/>
              <a:t>DX and Management of nerve injuries </a:t>
            </a:r>
          </a:p>
        </p:txBody>
      </p:sp>
      <p:sp>
        <p:nvSpPr>
          <p:cNvPr id="3" name="Content Placeholder 2"/>
          <p:cNvSpPr>
            <a:spLocks noGrp="1"/>
          </p:cNvSpPr>
          <p:nvPr>
            <p:ph idx="1"/>
          </p:nvPr>
        </p:nvSpPr>
        <p:spPr/>
        <p:txBody>
          <a:bodyPr/>
          <a:lstStyle/>
          <a:p>
            <a:r>
              <a:rPr lang="en-US" dirty="0"/>
              <a:t>X-ray studies to rule out bony injuries</a:t>
            </a:r>
          </a:p>
          <a:p>
            <a:r>
              <a:rPr lang="en-US" dirty="0"/>
              <a:t>u/s and assessment of joints</a:t>
            </a:r>
          </a:p>
          <a:p>
            <a:r>
              <a:rPr lang="en-US" dirty="0"/>
              <a:t>Chest examination to rule out diaphragmatic involvement </a:t>
            </a:r>
          </a:p>
          <a:p>
            <a:r>
              <a:rPr lang="en-US" dirty="0"/>
              <a:t>Passive movements started after 7-10 days (after resolution of the nerve edema) </a:t>
            </a:r>
          </a:p>
          <a:p>
            <a:r>
              <a:rPr lang="en-US" dirty="0"/>
              <a:t>Splints to prevent wrist and digit contractures </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lnSpcReduction="10000"/>
          </a:bodyPr>
          <a:lstStyle/>
          <a:p>
            <a:pPr>
              <a:buNone/>
            </a:pPr>
            <a:r>
              <a:rPr lang="en-US" b="1" dirty="0"/>
              <a:t>Nursing management: </a:t>
            </a:r>
          </a:p>
          <a:p>
            <a:r>
              <a:rPr lang="en-US" dirty="0"/>
              <a:t>The goal of care is to prevent contractures of the paralyzed muscle </a:t>
            </a:r>
          </a:p>
          <a:p>
            <a:r>
              <a:rPr lang="en-US" dirty="0"/>
              <a:t>The arm should be partially immobilized in a position of maximum relaxation so that the non-paralyzed muscles cannot exert pull on the affected muscles </a:t>
            </a:r>
          </a:p>
          <a:p>
            <a:r>
              <a:rPr lang="en-US" dirty="0"/>
              <a:t>By the use of splint or brace when the arm is paralyzed, the arm is abducted 90 degrees and rotated internally at the shoulder with the elbow flexed so that the palm of the hand is turned towards the head </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management cont..</a:t>
            </a:r>
          </a:p>
        </p:txBody>
      </p:sp>
      <p:sp>
        <p:nvSpPr>
          <p:cNvPr id="3" name="Content Placeholder 2"/>
          <p:cNvSpPr>
            <a:spLocks noGrp="1"/>
          </p:cNvSpPr>
          <p:nvPr>
            <p:ph idx="1"/>
          </p:nvPr>
        </p:nvSpPr>
        <p:spPr/>
        <p:txBody>
          <a:bodyPr>
            <a:normAutofit fontScale="92500" lnSpcReduction="20000"/>
          </a:bodyPr>
          <a:lstStyle/>
          <a:p>
            <a:r>
              <a:rPr lang="en-US" dirty="0"/>
              <a:t>When the lower arms and hand are paralyzed, the lower arm and the wrist are kept in a neutral position and the hand is placed over a small pad </a:t>
            </a:r>
          </a:p>
          <a:p>
            <a:r>
              <a:rPr lang="en-US" dirty="0"/>
              <a:t>The infant is immobilized for 6 months during part of the day and night </a:t>
            </a:r>
          </a:p>
          <a:p>
            <a:r>
              <a:rPr lang="en-US" dirty="0"/>
              <a:t>A longer period of immobilization may be necessary for some infants </a:t>
            </a:r>
          </a:p>
          <a:p>
            <a:r>
              <a:rPr lang="en-US" dirty="0"/>
              <a:t>After 7-10 days, a complete range of motion (ROM) exercises may be given gently several times each day in order to maintain muscle tone and prevent contraction deformity </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endParaRPr lang="en-US" dirty="0"/>
          </a:p>
          <a:p>
            <a:pPr>
              <a:buNone/>
            </a:pPr>
            <a:r>
              <a:rPr lang="en-US" b="1" dirty="0"/>
              <a:t>Nursing management cont..</a:t>
            </a:r>
          </a:p>
          <a:p>
            <a:r>
              <a:rPr lang="en-US" dirty="0"/>
              <a:t>When any form of immobilization is used, the fingers and hands must be observed for any coldness or discoloration and the skin for signs of irritation</a:t>
            </a:r>
          </a:p>
          <a:p>
            <a:r>
              <a:rPr lang="en-US" dirty="0"/>
              <a:t>When a splint is used, the parents must be taught how to apply it properly and how to provide skin care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lstStyle/>
          <a:p>
            <a:r>
              <a:rPr lang="en-US" dirty="0"/>
              <a:t>Respiratory distress syndrome </a:t>
            </a:r>
          </a:p>
          <a:p>
            <a:r>
              <a:rPr lang="en-US" dirty="0"/>
              <a:t>Asphyxia </a:t>
            </a:r>
            <a:r>
              <a:rPr lang="en-US" dirty="0" err="1"/>
              <a:t>neonatorum</a:t>
            </a:r>
            <a:endParaRPr lang="en-US"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Nursing management cont..</a:t>
            </a:r>
            <a:br>
              <a:rPr lang="en-US" b="1" dirty="0"/>
            </a:br>
            <a:endParaRPr lang="en-US" dirty="0"/>
          </a:p>
        </p:txBody>
      </p:sp>
      <p:sp>
        <p:nvSpPr>
          <p:cNvPr id="3" name="Content Placeholder 2"/>
          <p:cNvSpPr>
            <a:spLocks noGrp="1"/>
          </p:cNvSpPr>
          <p:nvPr>
            <p:ph idx="1"/>
          </p:nvPr>
        </p:nvSpPr>
        <p:spPr/>
        <p:txBody>
          <a:bodyPr/>
          <a:lstStyle/>
          <a:p>
            <a:r>
              <a:rPr lang="en-US" dirty="0"/>
              <a:t>They should be taught the proper dressing technique-affected hand first and on removing the unaffected hand first </a:t>
            </a:r>
          </a:p>
          <a:p>
            <a:r>
              <a:rPr lang="en-US" dirty="0"/>
              <a:t>More physical contact and affection should be encouraged than a normal child </a:t>
            </a:r>
          </a:p>
          <a:p>
            <a:endParaRPr 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p:txBody>
          <a:bodyPr/>
          <a:lstStyle/>
          <a:p>
            <a:r>
              <a:rPr lang="en-US" dirty="0"/>
              <a:t>Severe hypotension and </a:t>
            </a:r>
            <a:r>
              <a:rPr lang="en-US" dirty="0" err="1"/>
              <a:t>bradycardia</a:t>
            </a:r>
            <a:endParaRPr lang="en-US" dirty="0"/>
          </a:p>
          <a:p>
            <a:r>
              <a:rPr lang="en-US" dirty="0"/>
              <a:t>Nerve damage or neuritis </a:t>
            </a:r>
          </a:p>
          <a:p>
            <a:r>
              <a:rPr lang="en-US" dirty="0"/>
              <a:t>Horner’s syndrome with </a:t>
            </a:r>
            <a:r>
              <a:rPr lang="en-US" dirty="0" err="1"/>
              <a:t>dyspnea</a:t>
            </a:r>
            <a:r>
              <a:rPr lang="en-US" dirty="0"/>
              <a:t> and hoarseness of voice</a:t>
            </a:r>
          </a:p>
          <a:p>
            <a:r>
              <a:rPr lang="en-US" dirty="0"/>
              <a:t>Puncture of the pleura may cause </a:t>
            </a:r>
            <a:r>
              <a:rPr lang="en-US" dirty="0" err="1"/>
              <a:t>pneumothorax</a:t>
            </a:r>
            <a:endParaRPr lang="en-US" dirty="0"/>
          </a:p>
          <a:p>
            <a:r>
              <a:rPr lang="en-US" dirty="0" err="1"/>
              <a:t>Hemothorax</a:t>
            </a:r>
            <a:endParaRPr lang="en-US" dirty="0"/>
          </a:p>
          <a:p>
            <a:r>
              <a:rPr lang="en-US" dirty="0"/>
              <a:t>Hematoma and infection.</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What we have learnt</a:t>
            </a:r>
            <a:br>
              <a:rPr lang="en-US" dirty="0"/>
            </a:br>
            <a:endParaRPr lang="en-US" dirty="0"/>
          </a:p>
        </p:txBody>
      </p:sp>
      <p:sp>
        <p:nvSpPr>
          <p:cNvPr id="3" name="Content Placeholder 2"/>
          <p:cNvSpPr>
            <a:spLocks noGrp="1"/>
          </p:cNvSpPr>
          <p:nvPr>
            <p:ph idx="1"/>
          </p:nvPr>
        </p:nvSpPr>
        <p:spPr/>
        <p:txBody>
          <a:bodyPr/>
          <a:lstStyle/>
          <a:p>
            <a:r>
              <a:rPr lang="en-US" dirty="0"/>
              <a:t>types of nerve injuries </a:t>
            </a:r>
          </a:p>
          <a:p>
            <a:r>
              <a:rPr lang="en-US" dirty="0"/>
              <a:t>Differences between : </a:t>
            </a:r>
            <a:r>
              <a:rPr lang="en-US" dirty="0" err="1"/>
              <a:t>Erb</a:t>
            </a:r>
            <a:r>
              <a:rPr lang="en-US" dirty="0"/>
              <a:t> palsy and </a:t>
            </a:r>
            <a:r>
              <a:rPr lang="en-US" dirty="0" err="1"/>
              <a:t>Klumpke’s</a:t>
            </a:r>
            <a:r>
              <a:rPr lang="en-US" dirty="0"/>
              <a:t> palsy </a:t>
            </a:r>
          </a:p>
          <a:p>
            <a:r>
              <a:rPr lang="en-US" dirty="0"/>
              <a:t>The management of nerve injuries </a:t>
            </a:r>
          </a:p>
          <a:p>
            <a:r>
              <a:rPr lang="en-US" dirty="0"/>
              <a:t> </a:t>
            </a:r>
            <a:r>
              <a:rPr lang="en-US" dirty="0">
                <a:solidFill>
                  <a:srgbClr val="FF0000"/>
                </a:solidFill>
              </a:rPr>
              <a:t>prevention measures for birth injuries </a:t>
            </a:r>
          </a:p>
          <a:p>
            <a:r>
              <a:rPr lang="en-US" dirty="0"/>
              <a:t>Complications of nerve injuries</a:t>
            </a:r>
          </a:p>
          <a:p>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ASSIGNMENT</a:t>
            </a:r>
          </a:p>
        </p:txBody>
      </p:sp>
      <p:sp>
        <p:nvSpPr>
          <p:cNvPr id="3" name="Content Placeholder 2"/>
          <p:cNvSpPr>
            <a:spLocks noGrp="1"/>
          </p:cNvSpPr>
          <p:nvPr>
            <p:ph idx="1"/>
          </p:nvPr>
        </p:nvSpPr>
        <p:spPr>
          <a:xfrm>
            <a:off x="457200" y="1295400"/>
            <a:ext cx="8229600" cy="5181600"/>
          </a:xfrm>
        </p:spPr>
        <p:txBody>
          <a:bodyPr>
            <a:normAutofit lnSpcReduction="10000"/>
          </a:bodyPr>
          <a:lstStyle/>
          <a:p>
            <a:pPr lvl="0"/>
            <a:r>
              <a:rPr lang="en-US" dirty="0"/>
              <a:t>Discuss the care of the </a:t>
            </a:r>
            <a:r>
              <a:rPr lang="en-GB" dirty="0"/>
              <a:t>mother with a baby admitted to a Special care baby unit </a:t>
            </a:r>
          </a:p>
          <a:p>
            <a:pPr lvl="0">
              <a:buNone/>
            </a:pPr>
            <a:r>
              <a:rPr lang="en-GB" u="sng" dirty="0"/>
              <a:t>References</a:t>
            </a:r>
            <a:r>
              <a:rPr lang="en-GB" dirty="0"/>
              <a:t> </a:t>
            </a:r>
          </a:p>
          <a:p>
            <a:pPr lvl="2">
              <a:buNone/>
            </a:pPr>
            <a:r>
              <a:rPr lang="en-US" dirty="0" err="1"/>
              <a:t>Cunnigham</a:t>
            </a:r>
            <a:r>
              <a:rPr lang="en-US" dirty="0"/>
              <a:t> F. G. et al.(2005). </a:t>
            </a:r>
            <a:r>
              <a:rPr lang="en-US" u="sng" dirty="0"/>
              <a:t>William’s Obstetrics</a:t>
            </a:r>
            <a:r>
              <a:rPr lang="en-US" dirty="0"/>
              <a:t>, 22</a:t>
            </a:r>
            <a:r>
              <a:rPr lang="en-US" baseline="30000" dirty="0"/>
              <a:t>nd</a:t>
            </a:r>
            <a:r>
              <a:rPr lang="en-US" dirty="0"/>
              <a:t> edition. </a:t>
            </a:r>
          </a:p>
          <a:p>
            <a:pPr lvl="2">
              <a:buNone/>
            </a:pPr>
            <a:endParaRPr lang="en-US" dirty="0"/>
          </a:p>
          <a:p>
            <a:pPr lvl="2">
              <a:buNone/>
            </a:pPr>
            <a:r>
              <a:rPr lang="en-US" dirty="0"/>
              <a:t>Cooper, M.A., Fraser, D.M., and </a:t>
            </a:r>
            <a:r>
              <a:rPr lang="en-US" dirty="0" err="1"/>
              <a:t>Woite</a:t>
            </a:r>
            <a:r>
              <a:rPr lang="en-US" dirty="0"/>
              <a:t>, A.W. (2012). </a:t>
            </a:r>
            <a:r>
              <a:rPr lang="en-US" u="sng" dirty="0"/>
              <a:t>Myles Text for Mid-wives </a:t>
            </a:r>
            <a:r>
              <a:rPr lang="en-US" dirty="0"/>
              <a:t>(2</a:t>
            </a:r>
            <a:r>
              <a:rPr lang="en-US" baseline="30000" dirty="0"/>
              <a:t>nd</a:t>
            </a:r>
            <a:r>
              <a:rPr lang="en-US" dirty="0"/>
              <a:t> Edition). Edinburgh: </a:t>
            </a:r>
            <a:r>
              <a:rPr lang="en-US" dirty="0" err="1"/>
              <a:t>Churchhill</a:t>
            </a:r>
            <a:r>
              <a:rPr lang="en-US" dirty="0"/>
              <a:t> Livingstone </a:t>
            </a:r>
          </a:p>
          <a:p>
            <a:pPr lvl="2">
              <a:buNone/>
            </a:pPr>
            <a:endParaRPr lang="en-US" dirty="0"/>
          </a:p>
          <a:p>
            <a:pPr lvl="2">
              <a:buNone/>
            </a:pPr>
            <a:r>
              <a:rPr lang="en-US" dirty="0"/>
              <a:t>Ricci, S.S., and Kyle, T. (2009). </a:t>
            </a:r>
            <a:r>
              <a:rPr lang="en-US" u="sng" dirty="0"/>
              <a:t>Maternity and pediatric Nursing</a:t>
            </a:r>
            <a:r>
              <a:rPr lang="en-US" dirty="0"/>
              <a:t>. Library of Congress: Philadelphia USA</a:t>
            </a:r>
          </a:p>
          <a:p>
            <a:pPr lvl="0">
              <a:buNone/>
            </a:pP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096000"/>
          </a:xfrm>
        </p:spPr>
        <p:txBody>
          <a:bodyPr>
            <a:normAutofit/>
          </a:bodyPr>
          <a:lstStyle/>
          <a:p>
            <a:pPr>
              <a:buNone/>
            </a:pPr>
            <a:r>
              <a:rPr lang="en-US" dirty="0"/>
              <a:t>7. Describe the </a:t>
            </a:r>
            <a:r>
              <a:rPr lang="en-US" dirty="0" err="1"/>
              <a:t>pathophysiology</a:t>
            </a:r>
            <a:r>
              <a:rPr lang="en-US" dirty="0"/>
              <a:t> of rhesus incompatibility and jaundice </a:t>
            </a:r>
          </a:p>
          <a:p>
            <a:pPr marL="514350" indent="-514350">
              <a:buNone/>
            </a:pPr>
            <a:r>
              <a:rPr lang="en-US" dirty="0"/>
              <a:t>8. Identify the distinguishing features in various congenital malformations </a:t>
            </a:r>
          </a:p>
          <a:p>
            <a:pPr marL="514350" indent="-514350">
              <a:buNone/>
            </a:pPr>
            <a:r>
              <a:rPr lang="en-US" dirty="0"/>
              <a:t>9. Identify the etiology and </a:t>
            </a:r>
            <a:r>
              <a:rPr lang="en-US" dirty="0" err="1"/>
              <a:t>pathophysiology</a:t>
            </a:r>
            <a:r>
              <a:rPr lang="en-US" dirty="0"/>
              <a:t> of </a:t>
            </a:r>
          </a:p>
          <a:p>
            <a:pPr marL="514350" indent="-514350">
              <a:buNone/>
            </a:pPr>
            <a:r>
              <a:rPr lang="en-US" dirty="0"/>
              <a:t>    neonatal sepsis </a:t>
            </a:r>
          </a:p>
          <a:p>
            <a:pPr marL="514350" indent="-514350">
              <a:buNone/>
            </a:pPr>
            <a:r>
              <a:rPr lang="en-US" dirty="0"/>
              <a:t>10. Identify the features and diagnostic findings in caput succedaneum and </a:t>
            </a:r>
            <a:r>
              <a:rPr lang="en-US" dirty="0" err="1"/>
              <a:t>cephalohematoma</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Respiratory Distress Syndrome </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endParaRPr lang="en-US" dirty="0"/>
          </a:p>
        </p:txBody>
      </p:sp>
      <p:sp>
        <p:nvSpPr>
          <p:cNvPr id="3" name="Content Placeholder 2"/>
          <p:cNvSpPr>
            <a:spLocks noGrp="1"/>
          </p:cNvSpPr>
          <p:nvPr>
            <p:ph idx="1"/>
          </p:nvPr>
        </p:nvSpPr>
        <p:spPr/>
        <p:txBody>
          <a:bodyPr/>
          <a:lstStyle/>
          <a:p>
            <a:r>
              <a:rPr lang="en-US" dirty="0"/>
              <a:t>Explain the science behind RDS</a:t>
            </a:r>
          </a:p>
          <a:p>
            <a:r>
              <a:rPr lang="en-US" dirty="0"/>
              <a:t>Be able to identify who is at risk of RDS</a:t>
            </a:r>
          </a:p>
          <a:p>
            <a:r>
              <a:rPr lang="en-US" dirty="0"/>
              <a:t>State the signs of increased work of breathing</a:t>
            </a:r>
          </a:p>
          <a:p>
            <a:r>
              <a:rPr lang="en-US" dirty="0"/>
              <a:t>Outline other causes of respiratory distress in a new born baby</a:t>
            </a:r>
          </a:p>
          <a:p>
            <a:r>
              <a:rPr lang="en-US" dirty="0"/>
              <a:t>Discuss management of a baby with RDS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RESPIRATORY DISTRESS SYNDROME</a:t>
            </a:r>
            <a:endParaRPr lang="en-US" b="1" dirty="0"/>
          </a:p>
        </p:txBody>
      </p:sp>
      <p:sp>
        <p:nvSpPr>
          <p:cNvPr id="3" name="Content Placeholder 2"/>
          <p:cNvSpPr>
            <a:spLocks noGrp="1"/>
          </p:cNvSpPr>
          <p:nvPr>
            <p:ph idx="1"/>
          </p:nvPr>
        </p:nvSpPr>
        <p:spPr/>
        <p:txBody>
          <a:bodyPr>
            <a:normAutofit/>
          </a:bodyPr>
          <a:lstStyle/>
          <a:p>
            <a:pPr lvl="1"/>
            <a:r>
              <a:rPr lang="en-US" dirty="0"/>
              <a:t>Also called the hyaline membrane disease</a:t>
            </a:r>
          </a:p>
          <a:p>
            <a:r>
              <a:rPr lang="en-US" dirty="0"/>
              <a:t> This is a developmental disease of the preterm infant.</a:t>
            </a:r>
            <a:r>
              <a:rPr lang="en-US" u="sng" dirty="0"/>
              <a:t> </a:t>
            </a:r>
          </a:p>
          <a:p>
            <a:r>
              <a:rPr lang="en-US" sz="2000" b="1" u="sng" dirty="0"/>
              <a:t>PATHOPHYSIOLOGY </a:t>
            </a:r>
            <a:r>
              <a:rPr lang="en-US" dirty="0"/>
              <a:t>– in RDS the alveolar and the ducts are filled with a sticky </a:t>
            </a:r>
            <a:r>
              <a:rPr lang="en-US" dirty="0" err="1"/>
              <a:t>exudate</a:t>
            </a:r>
            <a:r>
              <a:rPr lang="en-US" dirty="0"/>
              <a:t>, a hyaline material that prevents aeration.</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524000"/>
          </a:xfrm>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a:t>This could be due to lack of surfactant that reduces alveolar ventilation and promotes </a:t>
            </a:r>
            <a:r>
              <a:rPr lang="en-US" dirty="0" err="1"/>
              <a:t>atelectasis</a:t>
            </a:r>
            <a:r>
              <a:rPr lang="en-US" dirty="0"/>
              <a:t>.</a:t>
            </a:r>
          </a:p>
          <a:p>
            <a:r>
              <a:rPr lang="en-US" dirty="0"/>
              <a:t>Reduction in alveolar surfactant may occur due to:- </a:t>
            </a:r>
          </a:p>
          <a:p>
            <a:pPr lvl="0"/>
            <a:r>
              <a:rPr lang="en-US" dirty="0"/>
              <a:t>Immature cells lining the alveoli </a:t>
            </a:r>
          </a:p>
          <a:p>
            <a:pPr lvl="0"/>
            <a:r>
              <a:rPr lang="en-US" dirty="0"/>
              <a:t>Decreased rates of production due to early neonatal stress </a:t>
            </a:r>
          </a:p>
          <a:p>
            <a:pPr lvl="0"/>
            <a:r>
              <a:rPr lang="en-US" dirty="0"/>
              <a:t>Inadequate release of surfactant from the alveolar cells </a:t>
            </a:r>
          </a:p>
          <a:p>
            <a:pPr lvl="0"/>
            <a:r>
              <a:rPr lang="en-US" dirty="0"/>
              <a:t>Death of cells producing surfactants.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RDS.</a:t>
            </a:r>
          </a:p>
        </p:txBody>
      </p:sp>
      <p:sp>
        <p:nvSpPr>
          <p:cNvPr id="3" name="Content Placeholder 2"/>
          <p:cNvSpPr>
            <a:spLocks noGrp="1"/>
          </p:cNvSpPr>
          <p:nvPr>
            <p:ph idx="1"/>
          </p:nvPr>
        </p:nvSpPr>
        <p:spPr/>
        <p:txBody>
          <a:bodyPr>
            <a:normAutofit lnSpcReduction="10000"/>
          </a:bodyPr>
          <a:lstStyle/>
          <a:p>
            <a:r>
              <a:rPr lang="en-US" dirty="0"/>
              <a:t>Increased work of breathing</a:t>
            </a:r>
          </a:p>
          <a:p>
            <a:pPr lvl="1"/>
            <a:r>
              <a:rPr lang="en-US" dirty="0"/>
              <a:t>Grunting</a:t>
            </a:r>
          </a:p>
          <a:p>
            <a:pPr lvl="1"/>
            <a:r>
              <a:rPr lang="en-US" dirty="0"/>
              <a:t>Respiratory rate &gt;60</a:t>
            </a:r>
          </a:p>
          <a:p>
            <a:pPr lvl="1"/>
            <a:r>
              <a:rPr lang="en-US" dirty="0"/>
              <a:t>Cyanosis/low saturations</a:t>
            </a:r>
          </a:p>
          <a:p>
            <a:pPr lvl="1"/>
            <a:r>
              <a:rPr lang="en-US" dirty="0"/>
              <a:t>Recession: </a:t>
            </a:r>
            <a:r>
              <a:rPr lang="en-US" dirty="0" err="1"/>
              <a:t>subcostal</a:t>
            </a:r>
            <a:r>
              <a:rPr lang="en-US" dirty="0"/>
              <a:t>, </a:t>
            </a:r>
            <a:r>
              <a:rPr lang="en-US" dirty="0" err="1"/>
              <a:t>intercostal</a:t>
            </a:r>
            <a:r>
              <a:rPr lang="en-US" dirty="0"/>
              <a:t>, </a:t>
            </a:r>
            <a:r>
              <a:rPr lang="en-US" dirty="0" err="1"/>
              <a:t>sternal</a:t>
            </a:r>
            <a:endParaRPr lang="en-US" dirty="0"/>
          </a:p>
          <a:p>
            <a:pPr lvl="1"/>
            <a:r>
              <a:rPr lang="en-US" dirty="0"/>
              <a:t>Head bobbing</a:t>
            </a:r>
          </a:p>
          <a:p>
            <a:pPr lvl="1"/>
            <a:r>
              <a:rPr lang="en-US" dirty="0"/>
              <a:t>Nostrils flaring</a:t>
            </a:r>
          </a:p>
          <a:p>
            <a:r>
              <a:rPr lang="en-US" dirty="0"/>
              <a:t>Apneas</a:t>
            </a:r>
          </a:p>
          <a:p>
            <a:r>
              <a:rPr lang="en-US" dirty="0"/>
              <a:t>Symptoms typically worsen over first 48-72h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Investigations: </a:t>
            </a:r>
            <a:endParaRPr lang="en-US" dirty="0"/>
          </a:p>
          <a:p>
            <a:pPr lvl="0"/>
            <a:r>
              <a:rPr lang="en-US" dirty="0"/>
              <a:t>Full </a:t>
            </a:r>
            <a:r>
              <a:rPr lang="en-US" dirty="0" err="1"/>
              <a:t>hemogram</a:t>
            </a:r>
            <a:r>
              <a:rPr lang="en-US" dirty="0"/>
              <a:t> / full blood count </a:t>
            </a:r>
          </a:p>
          <a:p>
            <a:pPr lvl="0"/>
            <a:r>
              <a:rPr lang="en-US" dirty="0"/>
              <a:t>Blood culture </a:t>
            </a:r>
          </a:p>
          <a:p>
            <a:pPr lvl="0"/>
            <a:r>
              <a:rPr lang="en-US" dirty="0"/>
              <a:t>Blood sugar </a:t>
            </a:r>
          </a:p>
          <a:p>
            <a:pPr lvl="0"/>
            <a:r>
              <a:rPr lang="en-US" dirty="0"/>
              <a:t>X-ray where possible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75000"/>
                  </a:schemeClr>
                </a:solidFill>
              </a:rPr>
              <a:t>Treatment</a:t>
            </a:r>
            <a:endParaRPr lang="en-US" dirty="0"/>
          </a:p>
        </p:txBody>
      </p:sp>
      <p:sp>
        <p:nvSpPr>
          <p:cNvPr id="3" name="Content Placeholder 2"/>
          <p:cNvSpPr>
            <a:spLocks noGrp="1"/>
          </p:cNvSpPr>
          <p:nvPr>
            <p:ph idx="1"/>
          </p:nvPr>
        </p:nvSpPr>
        <p:spPr/>
        <p:txBody>
          <a:bodyPr/>
          <a:lstStyle/>
          <a:p>
            <a:r>
              <a:rPr lang="en-US" dirty="0"/>
              <a:t>Oxygen</a:t>
            </a:r>
          </a:p>
          <a:p>
            <a:r>
              <a:rPr lang="en-US" dirty="0"/>
              <a:t>Intubation and ventilation</a:t>
            </a:r>
          </a:p>
          <a:p>
            <a:r>
              <a:rPr lang="en-US" dirty="0"/>
              <a:t>Surfactant administration directly to the lungs</a:t>
            </a:r>
          </a:p>
          <a:p>
            <a:r>
              <a:rPr lang="en-US" dirty="0"/>
              <a:t>Feeding support with NG feeds or IV fluids</a:t>
            </a:r>
          </a:p>
          <a:p>
            <a:r>
              <a:rPr lang="en-US" dirty="0"/>
              <a:t>Antibiotics (incase respiratory distress due to infection)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NURSING CARE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Administer oxygen using the appropriate delivery method </a:t>
            </a:r>
          </a:p>
          <a:p>
            <a:pPr lvl="0"/>
            <a:r>
              <a:rPr lang="en-US" dirty="0"/>
              <a:t>If secretions are present use suction for brief periods using intermittent pressures </a:t>
            </a:r>
          </a:p>
          <a:p>
            <a:pPr lvl="0"/>
            <a:r>
              <a:rPr lang="en-US" dirty="0"/>
              <a:t>Weigh the infant daily and monitor laboratory values as ordered </a:t>
            </a:r>
          </a:p>
          <a:p>
            <a:pPr lvl="0"/>
            <a:r>
              <a:rPr lang="en-US" dirty="0"/>
              <a:t>For IV lines change tubing every 24hrs </a:t>
            </a:r>
          </a:p>
          <a:p>
            <a:pPr lvl="0"/>
            <a:r>
              <a:rPr lang="en-US" dirty="0"/>
              <a:t>Provide adequate calories per kg body weight</a:t>
            </a:r>
          </a:p>
          <a:p>
            <a:pPr lvl="0"/>
            <a:r>
              <a:rPr lang="en-US" dirty="0"/>
              <a:t>Prepare to administer surfactant replacement therapy (instilled into the </a:t>
            </a:r>
            <a:r>
              <a:rPr lang="en-US" dirty="0" err="1"/>
              <a:t>endotracheal</a:t>
            </a:r>
            <a:r>
              <a:rPr lang="en-US" dirty="0"/>
              <a:t> tube).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care cont…</a:t>
            </a:r>
          </a:p>
        </p:txBody>
      </p:sp>
      <p:sp>
        <p:nvSpPr>
          <p:cNvPr id="3" name="Content Placeholder 2"/>
          <p:cNvSpPr>
            <a:spLocks noGrp="1"/>
          </p:cNvSpPr>
          <p:nvPr>
            <p:ph idx="1"/>
          </p:nvPr>
        </p:nvSpPr>
        <p:spPr/>
        <p:txBody>
          <a:bodyPr/>
          <a:lstStyle/>
          <a:p>
            <a:pPr lvl="0"/>
            <a:r>
              <a:rPr lang="en-US" dirty="0"/>
              <a:t>Provide nutrition</a:t>
            </a:r>
          </a:p>
          <a:p>
            <a:pPr lvl="0"/>
            <a:r>
              <a:rPr lang="en-US" dirty="0"/>
              <a:t>Support bonding </a:t>
            </a:r>
          </a:p>
          <a:p>
            <a:pPr lvl="0"/>
            <a:r>
              <a:rPr lang="en-US" dirty="0"/>
              <a:t>Provide realistic information to the parents </a:t>
            </a:r>
          </a:p>
          <a:p>
            <a:r>
              <a:rPr lang="en-US" dirty="0"/>
              <a:t>Observe and report any signs of complications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PREVENTIVE MEASURES TO RDS.</a:t>
            </a:r>
          </a:p>
        </p:txBody>
      </p:sp>
      <p:sp>
        <p:nvSpPr>
          <p:cNvPr id="3" name="Content Placeholder 2"/>
          <p:cNvSpPr>
            <a:spLocks noGrp="1"/>
          </p:cNvSpPr>
          <p:nvPr>
            <p:ph idx="1"/>
          </p:nvPr>
        </p:nvSpPr>
        <p:spPr/>
        <p:txBody>
          <a:bodyPr/>
          <a:lstStyle/>
          <a:p>
            <a:pPr lvl="0"/>
            <a:r>
              <a:rPr lang="en-US" dirty="0"/>
              <a:t>Prevent preterm labour if possible </a:t>
            </a:r>
          </a:p>
          <a:p>
            <a:pPr lvl="0"/>
            <a:r>
              <a:rPr lang="en-US" dirty="0"/>
              <a:t>Give </a:t>
            </a:r>
            <a:r>
              <a:rPr lang="en-US" dirty="0" err="1"/>
              <a:t>dexamethasone</a:t>
            </a:r>
            <a:r>
              <a:rPr lang="en-US" dirty="0"/>
              <a:t> to the mother at least 48 hours before delivery </a:t>
            </a:r>
          </a:p>
          <a:p>
            <a:pPr lvl="0"/>
            <a:r>
              <a:rPr lang="en-US" dirty="0"/>
              <a:t>Prevention of hypothermia at birth </a:t>
            </a:r>
          </a:p>
          <a:p>
            <a:pPr lvl="0"/>
            <a:r>
              <a:rPr lang="en-US" dirty="0"/>
              <a:t>Prevention of </a:t>
            </a:r>
            <a:r>
              <a:rPr lang="en-US" dirty="0" err="1"/>
              <a:t>perinatal</a:t>
            </a:r>
            <a:r>
              <a:rPr lang="en-US" dirty="0"/>
              <a:t> asphyxia </a:t>
            </a:r>
          </a:p>
          <a:p>
            <a:pPr lvl="0"/>
            <a:r>
              <a:rPr lang="en-US" dirty="0"/>
              <a:t>Adequate resuscitation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lnSpcReduction="10000"/>
          </a:bodyPr>
          <a:lstStyle/>
          <a:p>
            <a:pPr marL="514350" indent="-514350">
              <a:buNone/>
            </a:pPr>
            <a:r>
              <a:rPr lang="en-US" dirty="0"/>
              <a:t>11. Describe fetal alcohol syndrome, etiology, and features</a:t>
            </a:r>
          </a:p>
          <a:p>
            <a:pPr marL="514350" indent="-514350">
              <a:buNone/>
            </a:pPr>
            <a:r>
              <a:rPr lang="en-US" dirty="0"/>
              <a:t>12. Identify the various types of intracranial hemorrhage</a:t>
            </a:r>
          </a:p>
          <a:p>
            <a:pPr marL="514350" indent="-514350">
              <a:buNone/>
            </a:pPr>
            <a:r>
              <a:rPr lang="en-US" dirty="0"/>
              <a:t>13. Describe various injuries of the newborn including nerve injuries and bone fractures  </a:t>
            </a:r>
          </a:p>
          <a:p>
            <a:pPr marL="514350" indent="-514350">
              <a:buNone/>
            </a:pPr>
            <a:r>
              <a:rPr lang="en-US" dirty="0"/>
              <a:t>14. Discuss the nursing management of various conditions of the newborn</a:t>
            </a:r>
          </a:p>
          <a:p>
            <a:pPr marL="514350" indent="-514350">
              <a:buNone/>
            </a:pPr>
            <a:r>
              <a:rPr lang="en-US" dirty="0"/>
              <a:t>15. Outline the diagnostic approaches  for various conditions in a newborn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COMPLICATIONS </a:t>
            </a:r>
            <a:br>
              <a:rPr lang="en-US" dirty="0"/>
            </a:br>
            <a:endParaRPr lang="en-US" dirty="0"/>
          </a:p>
        </p:txBody>
      </p:sp>
      <p:sp>
        <p:nvSpPr>
          <p:cNvPr id="3" name="Content Placeholder 2"/>
          <p:cNvSpPr>
            <a:spLocks noGrp="1"/>
          </p:cNvSpPr>
          <p:nvPr>
            <p:ph idx="1"/>
          </p:nvPr>
        </p:nvSpPr>
        <p:spPr/>
        <p:txBody>
          <a:bodyPr/>
          <a:lstStyle/>
          <a:p>
            <a:r>
              <a:rPr lang="en-US" dirty="0"/>
              <a:t>Respiratory – </a:t>
            </a:r>
            <a:r>
              <a:rPr lang="en-US" dirty="0" err="1"/>
              <a:t>pneumothorax</a:t>
            </a:r>
            <a:r>
              <a:rPr lang="en-US" dirty="0"/>
              <a:t> ,</a:t>
            </a:r>
            <a:r>
              <a:rPr lang="en-US" dirty="0" err="1"/>
              <a:t>bronchopulmonary</a:t>
            </a:r>
            <a:r>
              <a:rPr lang="en-US" dirty="0"/>
              <a:t> dysplasia</a:t>
            </a:r>
          </a:p>
          <a:p>
            <a:r>
              <a:rPr lang="en-US" dirty="0"/>
              <a:t>C.V.S – hypotension, PDA, </a:t>
            </a:r>
          </a:p>
          <a:p>
            <a:r>
              <a:rPr lang="en-US" dirty="0"/>
              <a:t>CNS – cerebral edema, intracranial hemorrhage, sepsis, renal failure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rPr>
              <a:t>BIRTH ASPHYXIA</a:t>
            </a:r>
            <a:endParaRPr lang="en-US" dirty="0"/>
          </a:p>
        </p:txBody>
      </p:sp>
      <p:sp>
        <p:nvSpPr>
          <p:cNvPr id="3" name="Content Placeholder 2"/>
          <p:cNvSpPr>
            <a:spLocks noGrp="1"/>
          </p:cNvSpPr>
          <p:nvPr>
            <p:ph idx="1"/>
          </p:nvPr>
        </p:nvSpPr>
        <p:spPr/>
        <p:txBody>
          <a:bodyPr/>
          <a:lstStyle/>
          <a:p>
            <a:r>
              <a:rPr lang="en-US" dirty="0"/>
              <a:t> Asphyxia means lack of oxygen</a:t>
            </a:r>
          </a:p>
          <a:p>
            <a:r>
              <a:rPr lang="en-US" dirty="0"/>
              <a:t>Means that baby’s organs don’t get enough oxygen before, during or right after birth</a:t>
            </a:r>
          </a:p>
          <a:p>
            <a:endParaRPr lang="en-US" dirty="0"/>
          </a:p>
          <a:p>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4">
                    <a:lumMod val="75000"/>
                  </a:schemeClr>
                </a:solidFill>
              </a:rPr>
              <a:t>Where can the baby suffer from asphyxia?</a:t>
            </a:r>
            <a:endParaRPr lang="en-US" dirty="0"/>
          </a:p>
        </p:txBody>
      </p:sp>
      <p:sp>
        <p:nvSpPr>
          <p:cNvPr id="3" name="Content Placeholder 2"/>
          <p:cNvSpPr>
            <a:spLocks noGrp="1"/>
          </p:cNvSpPr>
          <p:nvPr>
            <p:ph idx="1"/>
          </p:nvPr>
        </p:nvSpPr>
        <p:spPr/>
        <p:txBody>
          <a:bodyPr/>
          <a:lstStyle/>
          <a:p>
            <a:r>
              <a:rPr lang="en-US" dirty="0"/>
              <a:t>In </a:t>
            </a:r>
            <a:r>
              <a:rPr lang="en-US" dirty="0" err="1"/>
              <a:t>Utero</a:t>
            </a:r>
            <a:r>
              <a:rPr lang="en-US" dirty="0"/>
              <a:t> </a:t>
            </a:r>
          </a:p>
          <a:p>
            <a:r>
              <a:rPr lang="en-US" dirty="0"/>
              <a:t>During Delivery</a:t>
            </a:r>
          </a:p>
          <a:p>
            <a:r>
              <a:rPr lang="en-US" dirty="0"/>
              <a:t>After Birth</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Causes of Asphyxia</a:t>
            </a:r>
            <a:endParaRPr lang="en-US" dirty="0"/>
          </a:p>
        </p:txBody>
      </p:sp>
      <p:sp>
        <p:nvSpPr>
          <p:cNvPr id="3" name="Content Placeholder 2"/>
          <p:cNvSpPr>
            <a:spLocks noGrp="1"/>
          </p:cNvSpPr>
          <p:nvPr>
            <p:ph idx="1"/>
          </p:nvPr>
        </p:nvSpPr>
        <p:spPr/>
        <p:txBody>
          <a:bodyPr>
            <a:normAutofit fontScale="92500"/>
          </a:bodyPr>
          <a:lstStyle/>
          <a:p>
            <a:r>
              <a:rPr lang="en-US" dirty="0"/>
              <a:t>Decreased placental flow e.g. cord </a:t>
            </a:r>
            <a:r>
              <a:rPr lang="en-US" dirty="0" err="1"/>
              <a:t>prolapse</a:t>
            </a:r>
            <a:endParaRPr lang="en-US" dirty="0"/>
          </a:p>
          <a:p>
            <a:r>
              <a:rPr lang="en-US" dirty="0"/>
              <a:t>Decreased placental gas exchange e.g. placental abruption, uterine rupture and placenta </a:t>
            </a:r>
            <a:r>
              <a:rPr lang="en-US" dirty="0" err="1"/>
              <a:t>previa</a:t>
            </a:r>
            <a:r>
              <a:rPr lang="en-US" dirty="0"/>
              <a:t>.</a:t>
            </a:r>
          </a:p>
          <a:p>
            <a:r>
              <a:rPr lang="en-US" dirty="0"/>
              <a:t>Decreased placental perfusion</a:t>
            </a:r>
          </a:p>
          <a:p>
            <a:r>
              <a:rPr lang="en-US" dirty="0"/>
              <a:t>Maternal hypoxia e.g. maternal seizure</a:t>
            </a:r>
          </a:p>
          <a:p>
            <a:r>
              <a:rPr lang="en-US" dirty="0"/>
              <a:t>Very long or difficult delivery </a:t>
            </a:r>
          </a:p>
          <a:p>
            <a:r>
              <a:rPr lang="en-US" dirty="0"/>
              <a:t>Problems with the umbilical cord during delivery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Poor placenta function that may occur with high, low blood pressure or in post-term pregnancies.</a:t>
            </a:r>
          </a:p>
          <a:p>
            <a:r>
              <a:rPr lang="en-US" dirty="0"/>
              <a:t>Baby's airway is not formed properly</a:t>
            </a:r>
          </a:p>
          <a:p>
            <a:r>
              <a:rPr lang="en-US" dirty="0"/>
              <a:t>Baby's airway is blocked </a:t>
            </a:r>
          </a:p>
          <a:p>
            <a:r>
              <a:rPr lang="en-US" dirty="0"/>
              <a:t>The baby's blood cells cannot carry enough oxygen (anemia)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Signs and symptoms</a:t>
            </a:r>
          </a:p>
        </p:txBody>
      </p:sp>
      <p:sp>
        <p:nvSpPr>
          <p:cNvPr id="3" name="Content Placeholder 2"/>
          <p:cNvSpPr>
            <a:spLocks noGrp="1"/>
          </p:cNvSpPr>
          <p:nvPr>
            <p:ph idx="1"/>
          </p:nvPr>
        </p:nvSpPr>
        <p:spPr/>
        <p:txBody>
          <a:bodyPr>
            <a:normAutofit/>
          </a:bodyPr>
          <a:lstStyle/>
          <a:p>
            <a:r>
              <a:rPr lang="en-US" dirty="0"/>
              <a:t>Before delivery, symptoms may include:</a:t>
            </a:r>
          </a:p>
          <a:p>
            <a:r>
              <a:rPr lang="en-US" dirty="0"/>
              <a:t>Abnormal heart rate or rhythm</a:t>
            </a:r>
          </a:p>
          <a:p>
            <a:r>
              <a:rPr lang="en-US" dirty="0"/>
              <a:t>An increased acid level in a baby's blood</a:t>
            </a:r>
          </a:p>
          <a:p>
            <a:pPr>
              <a:buNone/>
            </a:pPr>
            <a:r>
              <a:rPr lang="en-US" dirty="0"/>
              <a:t>At birth, symptoms may include:</a:t>
            </a:r>
          </a:p>
          <a:p>
            <a:r>
              <a:rPr lang="en-US" dirty="0"/>
              <a:t>Bluish or pale skin color</a:t>
            </a:r>
          </a:p>
          <a:p>
            <a:r>
              <a:rPr lang="en-US" dirty="0"/>
              <a:t>Low heart rate</a:t>
            </a:r>
          </a:p>
          <a:p>
            <a:r>
              <a:rPr lang="en-US" dirty="0"/>
              <a:t>Weak muscle tone and reflexes</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Weak cry</a:t>
            </a:r>
          </a:p>
          <a:p>
            <a:r>
              <a:rPr lang="en-US" dirty="0"/>
              <a:t>Gasping or weak breathing</a:t>
            </a:r>
          </a:p>
          <a:p>
            <a:r>
              <a:rPr lang="en-US" dirty="0"/>
              <a:t>Meconium stained liquor : which can block small airways and interfere with breathing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Organs</a:t>
            </a:r>
            <a:endParaRPr lang="en-US" dirty="0"/>
          </a:p>
        </p:txBody>
      </p:sp>
      <p:sp>
        <p:nvSpPr>
          <p:cNvPr id="3" name="Content Placeholder 2"/>
          <p:cNvSpPr>
            <a:spLocks noGrp="1"/>
          </p:cNvSpPr>
          <p:nvPr>
            <p:ph idx="1"/>
          </p:nvPr>
        </p:nvSpPr>
        <p:spPr/>
        <p:txBody>
          <a:bodyPr/>
          <a:lstStyle/>
          <a:p>
            <a:r>
              <a:rPr lang="en-US" dirty="0"/>
              <a:t>Brain – Hypoxic Ischemic Encephalopathy</a:t>
            </a:r>
          </a:p>
          <a:p>
            <a:r>
              <a:rPr lang="en-US" dirty="0"/>
              <a:t>Kidneys – Poor urine output, Drugs e.g.. </a:t>
            </a:r>
            <a:r>
              <a:rPr lang="en-US" dirty="0" err="1"/>
              <a:t>Gentamycin</a:t>
            </a:r>
            <a:r>
              <a:rPr lang="en-US" dirty="0"/>
              <a:t> can have decreased clearance</a:t>
            </a:r>
          </a:p>
          <a:p>
            <a:r>
              <a:rPr lang="en-US" dirty="0"/>
              <a:t>Liver – clotting problems</a:t>
            </a:r>
          </a:p>
          <a:p>
            <a:r>
              <a:rPr lang="en-US" dirty="0"/>
              <a:t>Cardiac – impaired function</a:t>
            </a:r>
          </a:p>
          <a:p>
            <a:r>
              <a:rPr lang="en-US" dirty="0"/>
              <a:t>Bowel ischemia</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Examination</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a:t>Poor  </a:t>
            </a:r>
            <a:r>
              <a:rPr lang="en-US" dirty="0" err="1"/>
              <a:t>apgar</a:t>
            </a:r>
            <a:r>
              <a:rPr lang="en-US" dirty="0"/>
              <a:t>- breathing effort</a:t>
            </a:r>
          </a:p>
          <a:p>
            <a:r>
              <a:rPr lang="en-US" dirty="0"/>
              <a:t>Prolonged bleeding</a:t>
            </a:r>
          </a:p>
          <a:p>
            <a:r>
              <a:rPr lang="en-US" dirty="0"/>
              <a:t>Poor urine output </a:t>
            </a:r>
          </a:p>
          <a:p>
            <a:r>
              <a:rPr lang="en-US" dirty="0"/>
              <a:t>Neurological signs – depends on severity:</a:t>
            </a:r>
          </a:p>
          <a:p>
            <a:pPr lvl="1"/>
            <a:r>
              <a:rPr lang="en-US" dirty="0"/>
              <a:t>Tone – Increased (stiff) or decreased (floppy)</a:t>
            </a:r>
          </a:p>
          <a:p>
            <a:pPr lvl="1"/>
            <a:r>
              <a:rPr lang="en-US" dirty="0"/>
              <a:t>Level of consciousness – </a:t>
            </a:r>
            <a:r>
              <a:rPr lang="en-US" dirty="0" err="1"/>
              <a:t>hyperalert</a:t>
            </a:r>
            <a:r>
              <a:rPr lang="en-US" dirty="0"/>
              <a:t> , lethargic</a:t>
            </a:r>
          </a:p>
          <a:p>
            <a:pPr lvl="1"/>
            <a:r>
              <a:rPr lang="en-US" dirty="0"/>
              <a:t>Reflexes </a:t>
            </a:r>
          </a:p>
          <a:p>
            <a:pPr lvl="1"/>
            <a:r>
              <a:rPr lang="en-US" dirty="0"/>
              <a:t>Seizures</a:t>
            </a:r>
          </a:p>
          <a:p>
            <a:pPr lvl="1"/>
            <a:r>
              <a:rPr lang="en-US" dirty="0"/>
              <a:t>Poor suck and difficulty feeding</a:t>
            </a:r>
          </a:p>
          <a:p>
            <a:pPr lvl="1"/>
            <a:r>
              <a:rPr lang="en-US" dirty="0"/>
              <a:t>Lack of gag reflex</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a:bodyPr>
          <a:lstStyle/>
          <a:p>
            <a:r>
              <a:rPr lang="en-US" dirty="0"/>
              <a:t>Mild asphyxia at birth- breathing support and close monitoring</a:t>
            </a:r>
          </a:p>
          <a:p>
            <a:r>
              <a:rPr lang="en-US" dirty="0"/>
              <a:t>Serious asphyxia- mechanical ventilation, respiratory therapy, fluid and medicine to control blood pressure and prevent seizures. </a:t>
            </a:r>
          </a:p>
          <a:p>
            <a:r>
              <a:rPr lang="en-US" dirty="0"/>
              <a:t>There’s need to delay feedings to give the baby's bowel time to recover.</a:t>
            </a:r>
          </a:p>
          <a:p>
            <a:r>
              <a:rPr lang="en-US" dirty="0"/>
              <a:t>Nitric oxide to help lungs dilate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References </a:t>
            </a:r>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pPr>
              <a:buNone/>
            </a:pPr>
            <a:r>
              <a:rPr lang="en-US" dirty="0" err="1"/>
              <a:t>Cunnigham</a:t>
            </a:r>
            <a:r>
              <a:rPr lang="en-US" dirty="0"/>
              <a:t> F. G. et al.(2005). </a:t>
            </a:r>
            <a:r>
              <a:rPr lang="en-US" u="sng" dirty="0"/>
              <a:t>William’s Obstetrics</a:t>
            </a:r>
            <a:r>
              <a:rPr lang="en-US" dirty="0"/>
              <a:t>, 22</a:t>
            </a:r>
            <a:r>
              <a:rPr lang="en-US" baseline="30000" dirty="0"/>
              <a:t>nd</a:t>
            </a:r>
            <a:r>
              <a:rPr lang="en-US" dirty="0"/>
              <a:t> edition. </a:t>
            </a:r>
          </a:p>
          <a:p>
            <a:pPr>
              <a:buNone/>
            </a:pPr>
            <a:endParaRPr lang="en-US" dirty="0"/>
          </a:p>
          <a:p>
            <a:pPr>
              <a:buNone/>
            </a:pPr>
            <a:r>
              <a:rPr lang="en-US" dirty="0"/>
              <a:t>Cooper, M.A., Fraser, D.M., and </a:t>
            </a:r>
            <a:r>
              <a:rPr lang="en-US" dirty="0" err="1"/>
              <a:t>Woite</a:t>
            </a:r>
            <a:r>
              <a:rPr lang="en-US" dirty="0"/>
              <a:t>, A.W. (2012). </a:t>
            </a:r>
            <a:r>
              <a:rPr lang="en-US" u="sng" dirty="0"/>
              <a:t>Myles Text for Mid-wives </a:t>
            </a:r>
            <a:r>
              <a:rPr lang="en-US" dirty="0"/>
              <a:t>(2</a:t>
            </a:r>
            <a:r>
              <a:rPr lang="en-US" baseline="30000" dirty="0"/>
              <a:t>nd</a:t>
            </a:r>
            <a:r>
              <a:rPr lang="en-US" dirty="0"/>
              <a:t> Edition). Edinburgh: </a:t>
            </a:r>
            <a:r>
              <a:rPr lang="en-US" dirty="0" err="1"/>
              <a:t>Churchhill</a:t>
            </a:r>
            <a:r>
              <a:rPr lang="en-US" dirty="0"/>
              <a:t> Livingstone </a:t>
            </a:r>
          </a:p>
          <a:p>
            <a:pPr>
              <a:buNone/>
            </a:pPr>
            <a:endParaRPr lang="en-US" dirty="0"/>
          </a:p>
          <a:p>
            <a:pPr>
              <a:buNone/>
            </a:pPr>
            <a:r>
              <a:rPr lang="en-US" dirty="0"/>
              <a:t>Campbell, S., &amp; Lees, C. (2003</a:t>
            </a:r>
            <a:r>
              <a:rPr lang="en-US" i="1" dirty="0"/>
              <a:t>). </a:t>
            </a:r>
            <a:r>
              <a:rPr lang="en-US" u="sng" dirty="0"/>
              <a:t>Obstetrics by Ten Teachers </a:t>
            </a:r>
            <a:r>
              <a:rPr lang="en-US" dirty="0"/>
              <a:t>(17th ed.). New Delhi : Ajanta Offset</a:t>
            </a:r>
          </a:p>
          <a:p>
            <a:pPr>
              <a:buNone/>
            </a:pPr>
            <a:endParaRPr lang="en-US" dirty="0"/>
          </a:p>
          <a:p>
            <a:pPr>
              <a:buNone/>
            </a:pPr>
            <a:r>
              <a:rPr lang="en-US" dirty="0"/>
              <a:t>Ricci, S.S., and Kyle, T. (2009). </a:t>
            </a:r>
            <a:r>
              <a:rPr lang="en-US" u="sng" dirty="0"/>
              <a:t>Maternity and pediatric Nursing</a:t>
            </a:r>
            <a:r>
              <a:rPr lang="en-US" dirty="0"/>
              <a:t>. Library of Congress: Philadelphia USA</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t>*Hypothermia- helps blood flow to the brain and prevent brain damage*</a:t>
            </a:r>
          </a:p>
          <a:p>
            <a:r>
              <a:rPr lang="en-US" dirty="0"/>
              <a:t>If clinical signs of raised intracranial pressure give </a:t>
            </a:r>
            <a:r>
              <a:rPr lang="en-US" dirty="0" err="1"/>
              <a:t>Mannitol</a:t>
            </a:r>
            <a:r>
              <a:rPr lang="en-US" dirty="0"/>
              <a:t> 1g/kg over 20minutes and repeat if necessary every 4-6hours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Asphyxia </a:t>
            </a:r>
            <a:r>
              <a:rPr lang="en-US" dirty="0" err="1"/>
              <a:t>Neonatorum</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p>
        </p:txBody>
      </p:sp>
      <p:sp>
        <p:nvSpPr>
          <p:cNvPr id="3" name="Content Placeholder 2"/>
          <p:cNvSpPr>
            <a:spLocks noGrp="1"/>
          </p:cNvSpPr>
          <p:nvPr>
            <p:ph idx="1"/>
          </p:nvPr>
        </p:nvSpPr>
        <p:spPr/>
        <p:txBody>
          <a:bodyPr/>
          <a:lstStyle/>
          <a:p>
            <a:r>
              <a:rPr lang="en-US" dirty="0"/>
              <a:t>Defined as the impaired respiratory gas exchange accompanied by the development of acidosis </a:t>
            </a:r>
          </a:p>
          <a:p>
            <a:r>
              <a:rPr lang="en-US" dirty="0"/>
              <a:t>According to WHO, it is as a failure to initiate breathing at birth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Pathophysiology</a:t>
            </a:r>
            <a:r>
              <a:rPr lang="en-US" dirty="0"/>
              <a:t> </a:t>
            </a:r>
          </a:p>
        </p:txBody>
      </p:sp>
      <p:sp>
        <p:nvSpPr>
          <p:cNvPr id="3" name="Content Placeholder 2"/>
          <p:cNvSpPr>
            <a:spLocks noGrp="1"/>
          </p:cNvSpPr>
          <p:nvPr>
            <p:ph idx="1"/>
          </p:nvPr>
        </p:nvSpPr>
        <p:spPr>
          <a:xfrm>
            <a:off x="457200" y="1600200"/>
            <a:ext cx="8229600" cy="5105400"/>
          </a:xfrm>
        </p:spPr>
        <p:txBody>
          <a:bodyPr/>
          <a:lstStyle/>
          <a:p>
            <a:pPr marL="514350" indent="-514350">
              <a:buFont typeface="+mj-lt"/>
              <a:buAutoNum type="arabicPeriod"/>
            </a:pPr>
            <a:r>
              <a:rPr lang="en-US" dirty="0"/>
              <a:t>Anaerobic metabolism</a:t>
            </a:r>
          </a:p>
          <a:p>
            <a:pPr marL="514350" indent="-514350">
              <a:buFont typeface="+mj-lt"/>
              <a:buAutoNum type="arabicPeriod"/>
            </a:pPr>
            <a:r>
              <a:rPr lang="en-US" dirty="0"/>
              <a:t>Profound metabolic acidosis </a:t>
            </a:r>
          </a:p>
          <a:p>
            <a:pPr marL="514350" indent="-514350">
              <a:buFont typeface="+mj-lt"/>
              <a:buAutoNum type="arabicPeriod"/>
            </a:pPr>
            <a:r>
              <a:rPr lang="en-US" dirty="0"/>
              <a:t>Persistence of </a:t>
            </a:r>
            <a:r>
              <a:rPr lang="en-US" dirty="0" err="1"/>
              <a:t>apgar</a:t>
            </a:r>
            <a:r>
              <a:rPr lang="en-US" dirty="0"/>
              <a:t> score of 0 to 3 beyond 5 minutes </a:t>
            </a:r>
          </a:p>
          <a:p>
            <a:pPr marL="514350" indent="-514350">
              <a:buFont typeface="+mj-lt"/>
              <a:buAutoNum type="arabicPeriod"/>
            </a:pPr>
            <a:r>
              <a:rPr lang="en-US" dirty="0"/>
              <a:t>Clinical neurologic </a:t>
            </a:r>
            <a:r>
              <a:rPr lang="en-US" dirty="0" err="1"/>
              <a:t>sequelae</a:t>
            </a:r>
            <a:r>
              <a:rPr lang="en-US" dirty="0"/>
              <a:t> caused by Hypoxic ischemic encephalopathy (HIE)</a:t>
            </a:r>
          </a:p>
          <a:p>
            <a:pPr marL="514350" indent="-514350">
              <a:buFont typeface="+mj-lt"/>
              <a:buAutoNum type="arabicPeriod"/>
            </a:pPr>
            <a:r>
              <a:rPr lang="en-US" dirty="0" err="1"/>
              <a:t>Multiorgan</a:t>
            </a:r>
            <a:r>
              <a:rPr lang="en-US" dirty="0"/>
              <a:t> system dysfunction in the immediate neonatal period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asphyxia </a:t>
            </a: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a:t>The degree of asphyxia is determined by </a:t>
            </a:r>
            <a:r>
              <a:rPr lang="en-US" dirty="0" err="1"/>
              <a:t>apgar</a:t>
            </a:r>
            <a:r>
              <a:rPr lang="en-US" dirty="0"/>
              <a:t> score. </a:t>
            </a:r>
          </a:p>
          <a:p>
            <a:r>
              <a:rPr lang="en-US" dirty="0"/>
              <a:t>An </a:t>
            </a:r>
            <a:r>
              <a:rPr lang="en-US" dirty="0" err="1"/>
              <a:t>apgar</a:t>
            </a:r>
            <a:r>
              <a:rPr lang="en-US" dirty="0"/>
              <a:t> score between 8-10 does not show asphyxia </a:t>
            </a:r>
          </a:p>
          <a:p>
            <a:r>
              <a:rPr lang="en-US" dirty="0"/>
              <a:t>There are three types: </a:t>
            </a:r>
          </a:p>
          <a:p>
            <a:pPr marL="514350" indent="-514350">
              <a:buAutoNum type="arabicPeriod"/>
            </a:pPr>
            <a:r>
              <a:rPr lang="en-US" b="1" dirty="0"/>
              <a:t>Mild asphyxia </a:t>
            </a:r>
            <a:r>
              <a:rPr lang="en-US" dirty="0" err="1"/>
              <a:t>apgar</a:t>
            </a:r>
            <a:r>
              <a:rPr lang="en-US" dirty="0"/>
              <a:t> score: 6-7 (at 5 minutes). It requires clearing of airway and application of external stimuli to initiate breathing. </a:t>
            </a:r>
          </a:p>
          <a:p>
            <a:pPr marL="514350" indent="-514350">
              <a:buAutoNum type="arabicPeriod"/>
            </a:pPr>
            <a:r>
              <a:rPr lang="en-US" b="1" dirty="0"/>
              <a:t>Moderate asphyxia</a:t>
            </a:r>
            <a:r>
              <a:rPr lang="en-US" dirty="0"/>
              <a:t>: </a:t>
            </a:r>
            <a:r>
              <a:rPr lang="en-US" dirty="0" err="1"/>
              <a:t>apgar</a:t>
            </a:r>
            <a:r>
              <a:rPr lang="en-US" dirty="0"/>
              <a:t> score 4-5. it requires </a:t>
            </a:r>
            <a:r>
              <a:rPr lang="en-US" dirty="0" err="1"/>
              <a:t>rescuscitation</a:t>
            </a:r>
            <a:r>
              <a:rPr lang="en-US" dirty="0"/>
              <a:t>, administration of oxygen, and drugs to initiate breathing</a:t>
            </a:r>
          </a:p>
          <a:p>
            <a:pPr marL="514350" indent="-514350">
              <a:buAutoNum type="arabicPeriod"/>
            </a:pPr>
            <a:r>
              <a:rPr lang="en-US" b="1" dirty="0"/>
              <a:t>Severe asphyxia: </a:t>
            </a:r>
            <a:r>
              <a:rPr lang="en-US" dirty="0" err="1"/>
              <a:t>apgar</a:t>
            </a:r>
            <a:r>
              <a:rPr lang="en-US" dirty="0"/>
              <a:t> score 0-3. requires intensive resuscitative measures and intubation to survive </a:t>
            </a:r>
          </a:p>
          <a:p>
            <a:pPr marL="514350" indent="-514350">
              <a:buAutoNum type="arabicPeriod"/>
            </a:pPr>
            <a:endParaRPr lang="en-US" dirty="0"/>
          </a:p>
          <a:p>
            <a:pPr marL="514350" indent="-514350">
              <a:buAutoNum type="arabicPeriod"/>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features </a:t>
            </a:r>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dirty="0"/>
              <a:t>Apnea</a:t>
            </a:r>
          </a:p>
          <a:p>
            <a:r>
              <a:rPr lang="en-US" dirty="0" err="1"/>
              <a:t>Bradycardia</a:t>
            </a:r>
            <a:r>
              <a:rPr lang="en-US" dirty="0"/>
              <a:t> </a:t>
            </a:r>
          </a:p>
          <a:p>
            <a:r>
              <a:rPr lang="en-US" dirty="0"/>
              <a:t>Altered respiratory patterns (grunting, Gasping)</a:t>
            </a:r>
          </a:p>
          <a:p>
            <a:r>
              <a:rPr lang="en-US" dirty="0"/>
              <a:t>Cyanosis </a:t>
            </a:r>
          </a:p>
          <a:p>
            <a:r>
              <a:rPr lang="en-US" dirty="0"/>
              <a:t>Pallor </a:t>
            </a:r>
          </a:p>
          <a:p>
            <a:r>
              <a:rPr lang="en-US" dirty="0" err="1"/>
              <a:t>Hypotonia</a:t>
            </a:r>
            <a:r>
              <a:rPr lang="en-US" dirty="0"/>
              <a:t> </a:t>
            </a:r>
          </a:p>
          <a:p>
            <a:r>
              <a:rPr lang="en-US" dirty="0"/>
              <a:t>Unresponsiveness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normAutofit/>
          </a:bodyPr>
          <a:lstStyle/>
          <a:p>
            <a:pPr>
              <a:buNone/>
            </a:pPr>
            <a:r>
              <a:rPr lang="en-US" b="1" dirty="0"/>
              <a:t>1. Mild and moderate asphyxia </a:t>
            </a:r>
          </a:p>
          <a:p>
            <a:r>
              <a:rPr lang="en-US" dirty="0"/>
              <a:t>Apex beat (pulse) 100/ min or less </a:t>
            </a:r>
          </a:p>
          <a:p>
            <a:r>
              <a:rPr lang="en-US" dirty="0"/>
              <a:t>Skin color is pink with blue extremities </a:t>
            </a:r>
          </a:p>
          <a:p>
            <a:r>
              <a:rPr lang="en-US" dirty="0"/>
              <a:t>Response to stimuli may be present </a:t>
            </a:r>
          </a:p>
          <a:p>
            <a:r>
              <a:rPr lang="en-US" dirty="0"/>
              <a:t>Cry may be weak or strong </a:t>
            </a:r>
          </a:p>
          <a:p>
            <a:r>
              <a:rPr lang="en-US" dirty="0"/>
              <a:t>Makes effort to breathe and may gasp with irregular respiration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buNone/>
            </a:pPr>
            <a:r>
              <a:rPr lang="en-US" b="1" dirty="0"/>
              <a:t>2. Severe asphyxia </a:t>
            </a:r>
          </a:p>
          <a:p>
            <a:r>
              <a:rPr lang="en-US" dirty="0"/>
              <a:t>No attempt to breathe and may gasp periodically </a:t>
            </a:r>
          </a:p>
          <a:p>
            <a:r>
              <a:rPr lang="en-US" dirty="0"/>
              <a:t>It does not cry </a:t>
            </a:r>
          </a:p>
          <a:p>
            <a:r>
              <a:rPr lang="en-US" dirty="0"/>
              <a:t>Entire body skin is blue i.e. cyanosed </a:t>
            </a:r>
          </a:p>
          <a:p>
            <a:r>
              <a:rPr lang="en-US" dirty="0"/>
              <a:t>No response to stimuli </a:t>
            </a:r>
          </a:p>
          <a:p>
            <a:r>
              <a:rPr lang="en-US" dirty="0"/>
              <a:t>Pulse rate very low or absent </a:t>
            </a:r>
          </a:p>
          <a:p>
            <a:r>
              <a:rPr lang="en-US" dirty="0"/>
              <a:t>Poor muscle tone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Predisposing factors </a:t>
            </a:r>
          </a:p>
        </p:txBody>
      </p:sp>
      <p:sp>
        <p:nvSpPr>
          <p:cNvPr id="3" name="Content Placeholder 2"/>
          <p:cNvSpPr>
            <a:spLocks noGrp="1"/>
          </p:cNvSpPr>
          <p:nvPr>
            <p:ph idx="1"/>
          </p:nvPr>
        </p:nvSpPr>
        <p:spPr>
          <a:xfrm>
            <a:off x="457200" y="1143000"/>
            <a:ext cx="8229600" cy="5486400"/>
          </a:xfrm>
        </p:spPr>
        <p:txBody>
          <a:bodyPr>
            <a:normAutofit fontScale="85000" lnSpcReduction="20000"/>
          </a:bodyPr>
          <a:lstStyle/>
          <a:p>
            <a:pPr>
              <a:buNone/>
            </a:pPr>
            <a:r>
              <a:rPr lang="en-US" dirty="0"/>
              <a:t>Depression of the central nervous system of the fetus is the most common basic cause for failure to breathe at birth. However there are also maternal and fetal factors</a:t>
            </a:r>
          </a:p>
          <a:p>
            <a:pPr>
              <a:buNone/>
            </a:pPr>
            <a:r>
              <a:rPr lang="en-US" b="1" dirty="0"/>
              <a:t>Maternal causes: </a:t>
            </a:r>
          </a:p>
          <a:p>
            <a:r>
              <a:rPr lang="en-US" dirty="0"/>
              <a:t>Medical conditions e.g. chronic hypertension </a:t>
            </a:r>
          </a:p>
          <a:p>
            <a:r>
              <a:rPr lang="en-US" dirty="0"/>
              <a:t>Antenatal conditions e.g. abnormal uterine contractions, </a:t>
            </a:r>
            <a:r>
              <a:rPr lang="en-US" dirty="0" err="1"/>
              <a:t>antepartum</a:t>
            </a:r>
            <a:r>
              <a:rPr lang="en-US" dirty="0"/>
              <a:t> hemorrhage, prolapsed cord, </a:t>
            </a:r>
            <a:r>
              <a:rPr lang="en-US" dirty="0" err="1"/>
              <a:t>malpositions</a:t>
            </a:r>
            <a:r>
              <a:rPr lang="en-US" dirty="0"/>
              <a:t> etc. </a:t>
            </a:r>
          </a:p>
          <a:p>
            <a:r>
              <a:rPr lang="en-US" dirty="0"/>
              <a:t>Drug abuse</a:t>
            </a:r>
          </a:p>
          <a:p>
            <a:pPr>
              <a:buNone/>
            </a:pPr>
            <a:r>
              <a:rPr lang="en-US" b="1" dirty="0"/>
              <a:t>Fetal causes: </a:t>
            </a:r>
          </a:p>
          <a:p>
            <a:r>
              <a:rPr lang="en-US" dirty="0"/>
              <a:t>Multiple pregnancies, </a:t>
            </a:r>
          </a:p>
          <a:p>
            <a:r>
              <a:rPr lang="en-US" dirty="0"/>
              <a:t>Big baby with C.P.D</a:t>
            </a:r>
          </a:p>
          <a:p>
            <a:r>
              <a:rPr lang="en-US" dirty="0"/>
              <a:t>Fetal anomalies e.g. anomalies of the lungs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management </a:t>
            </a:r>
          </a:p>
        </p:txBody>
      </p:sp>
      <p:sp>
        <p:nvSpPr>
          <p:cNvPr id="3" name="Content Placeholder 2"/>
          <p:cNvSpPr>
            <a:spLocks noGrp="1"/>
          </p:cNvSpPr>
          <p:nvPr>
            <p:ph idx="1"/>
          </p:nvPr>
        </p:nvSpPr>
        <p:spPr>
          <a:xfrm>
            <a:off x="457200" y="1600200"/>
            <a:ext cx="8229600" cy="4953000"/>
          </a:xfrm>
        </p:spPr>
        <p:txBody>
          <a:bodyPr>
            <a:normAutofit lnSpcReduction="10000"/>
          </a:bodyPr>
          <a:lstStyle/>
          <a:p>
            <a:pPr marL="514350" indent="-514350">
              <a:buFont typeface="+mj-lt"/>
              <a:buAutoNum type="arabicPeriod"/>
            </a:pPr>
            <a:r>
              <a:rPr lang="en-US" dirty="0"/>
              <a:t>Clear the airway as soon as the baby is born </a:t>
            </a:r>
          </a:p>
          <a:p>
            <a:pPr marL="514350" indent="-514350">
              <a:buFont typeface="+mj-lt"/>
              <a:buAutoNum type="arabicPeriod"/>
            </a:pPr>
            <a:r>
              <a:rPr lang="en-US" dirty="0"/>
              <a:t>Nurse the baby in an incubator for at least 48 hours to keep it warm at body temperature </a:t>
            </a:r>
          </a:p>
          <a:p>
            <a:pPr marL="514350" indent="-514350">
              <a:buFont typeface="+mj-lt"/>
              <a:buAutoNum type="arabicPeriod"/>
            </a:pPr>
            <a:r>
              <a:rPr lang="en-US" dirty="0"/>
              <a:t>Resuscitation may be needed to promote ventilation and ensure effective circulation to prevent acidosis, hypoglycemia and intracranial hemorrhage </a:t>
            </a:r>
          </a:p>
          <a:p>
            <a:pPr marL="514350" indent="-514350">
              <a:buFont typeface="+mj-lt"/>
              <a:buAutoNum type="arabicPeriod"/>
            </a:pPr>
            <a:r>
              <a:rPr lang="en-US" dirty="0"/>
              <a:t>Do suctioning whenever necessary </a:t>
            </a:r>
          </a:p>
          <a:p>
            <a:pPr marL="514350" indent="-514350">
              <a:buFont typeface="+mj-lt"/>
              <a:buAutoNum type="arabicPeriod"/>
            </a:pPr>
            <a:r>
              <a:rPr lang="en-US" dirty="0"/>
              <a:t>Closely observe the baby for skin color, TPR</a:t>
            </a:r>
          </a:p>
          <a:p>
            <a:pPr>
              <a:buNone/>
            </a:pPr>
            <a:endParaRPr lang="en-US" dirty="0"/>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Normal physiology of the newborn</a:t>
            </a:r>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pPr marL="514350" indent="-514350">
              <a:buFont typeface="+mj-lt"/>
              <a:buAutoNum type="arabicPeriod" startAt="6"/>
            </a:pPr>
            <a:r>
              <a:rPr lang="en-US" dirty="0"/>
              <a:t>Administer oxygen by mask, </a:t>
            </a:r>
            <a:r>
              <a:rPr lang="en-US" dirty="0" err="1"/>
              <a:t>ambu</a:t>
            </a:r>
            <a:r>
              <a:rPr lang="en-US" dirty="0"/>
              <a:t> bag or nasal catheter whenever there is an </a:t>
            </a:r>
            <a:r>
              <a:rPr lang="en-US" dirty="0" err="1"/>
              <a:t>apneic</a:t>
            </a:r>
            <a:r>
              <a:rPr lang="en-US" dirty="0"/>
              <a:t> attack. </a:t>
            </a:r>
          </a:p>
          <a:p>
            <a:pPr marL="514350" indent="-514350">
              <a:buFont typeface="+mj-lt"/>
              <a:buAutoNum type="arabicPeriod" startAt="6"/>
            </a:pPr>
            <a:r>
              <a:rPr lang="en-US" dirty="0"/>
              <a:t>Give iv fluids for rehydration </a:t>
            </a:r>
          </a:p>
          <a:p>
            <a:pPr marL="514350" indent="-514350">
              <a:buFont typeface="+mj-lt"/>
              <a:buAutoNum type="arabicPeriod" startAt="6"/>
            </a:pPr>
            <a:r>
              <a:rPr lang="en-US" dirty="0"/>
              <a:t>Aspirate mucus to unblock the airway or may </a:t>
            </a:r>
            <a:r>
              <a:rPr lang="en-US" dirty="0" err="1"/>
              <a:t>intubate</a:t>
            </a:r>
            <a:r>
              <a:rPr lang="en-US" dirty="0"/>
              <a:t> the baby</a:t>
            </a:r>
          </a:p>
          <a:p>
            <a:pPr marL="514350" indent="-514350">
              <a:buFont typeface="+mj-lt"/>
              <a:buAutoNum type="arabicPeriod" startAt="6"/>
            </a:pPr>
            <a:r>
              <a:rPr lang="en-US" dirty="0"/>
              <a:t>Give fluids with electrolytes to maintain fluid electrolyte balance</a:t>
            </a:r>
          </a:p>
          <a:p>
            <a:pPr marL="514350" indent="-514350">
              <a:buFont typeface="+mj-lt"/>
              <a:buAutoNum type="arabicPeriod" startAt="6"/>
            </a:pPr>
            <a:r>
              <a:rPr lang="en-US" dirty="0"/>
              <a:t>If the mother was given narcotics during labor, administer its antidote, </a:t>
            </a:r>
            <a:r>
              <a:rPr lang="en-US" dirty="0" err="1"/>
              <a:t>naloxone</a:t>
            </a:r>
            <a:r>
              <a:rPr lang="en-US" dirty="0"/>
              <a:t>, through the umbilical vein </a:t>
            </a:r>
          </a:p>
          <a:p>
            <a:pPr marL="514350" indent="-514350">
              <a:buFont typeface="+mj-lt"/>
              <a:buAutoNum type="arabicPeriod" startAt="6"/>
            </a:pPr>
            <a:r>
              <a:rPr lang="en-US" dirty="0"/>
              <a:t>Give anticonvulsants to control convulsions if present  </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514350" indent="-514350">
              <a:buFont typeface="+mj-lt"/>
              <a:buAutoNum type="arabicPeriod" startAt="12"/>
            </a:pPr>
            <a:r>
              <a:rPr lang="en-US" dirty="0"/>
              <a:t>Maintain accurate input output charts to prevent </a:t>
            </a:r>
            <a:r>
              <a:rPr lang="en-US" dirty="0" err="1"/>
              <a:t>overhydration</a:t>
            </a:r>
            <a:r>
              <a:rPr lang="en-US" dirty="0"/>
              <a:t> or </a:t>
            </a:r>
            <a:r>
              <a:rPr lang="en-US" dirty="0" err="1"/>
              <a:t>underhydration</a:t>
            </a:r>
            <a:r>
              <a:rPr lang="en-US" dirty="0"/>
              <a:t> </a:t>
            </a:r>
          </a:p>
          <a:p>
            <a:pPr marL="514350" indent="-514350">
              <a:buFont typeface="+mj-lt"/>
              <a:buAutoNum type="arabicPeriod" startAt="12"/>
            </a:pPr>
            <a:r>
              <a:rPr lang="en-US" dirty="0"/>
              <a:t>When the baby is stable, pass NG tube and start feeding </a:t>
            </a:r>
          </a:p>
          <a:p>
            <a:pPr marL="514350" indent="-514350">
              <a:buFont typeface="+mj-lt"/>
              <a:buAutoNum type="arabicPeriod" startAt="12"/>
            </a:pPr>
            <a:r>
              <a:rPr lang="en-US" dirty="0"/>
              <a:t>Observe aseptic technique to prevent cross infection </a:t>
            </a:r>
          </a:p>
          <a:p>
            <a:pPr marL="514350" indent="-514350">
              <a:buFont typeface="+mj-lt"/>
              <a:buAutoNum type="arabicPeriod" startAt="12"/>
            </a:pPr>
            <a:r>
              <a:rPr lang="en-US" dirty="0"/>
              <a:t>Administer broad spectrum antibiotics </a:t>
            </a:r>
            <a:r>
              <a:rPr lang="en-US" dirty="0" err="1"/>
              <a:t>prophylactically</a:t>
            </a:r>
            <a:r>
              <a:rPr lang="en-US" dirty="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b="1" dirty="0"/>
              <a:t>Drug administration </a:t>
            </a:r>
          </a:p>
          <a:p>
            <a:r>
              <a:rPr lang="en-US" dirty="0"/>
              <a:t>Sodium bicarbonate 1-2 </a:t>
            </a:r>
            <a:r>
              <a:rPr lang="en-US" dirty="0" err="1"/>
              <a:t>mls</a:t>
            </a:r>
            <a:r>
              <a:rPr lang="en-US" dirty="0"/>
              <a:t> to combat acidosis </a:t>
            </a:r>
          </a:p>
          <a:p>
            <a:r>
              <a:rPr lang="en-US" dirty="0"/>
              <a:t>Vitamin K 0.5- 1 mg </a:t>
            </a:r>
            <a:r>
              <a:rPr lang="en-US" dirty="0" err="1"/>
              <a:t>i.m</a:t>
            </a:r>
            <a:r>
              <a:rPr lang="en-US" dirty="0"/>
              <a:t> to prevent hemorrhagic disorders </a:t>
            </a:r>
          </a:p>
          <a:p>
            <a:r>
              <a:rPr lang="en-US" dirty="0" err="1"/>
              <a:t>Aminophylline</a:t>
            </a:r>
            <a:r>
              <a:rPr lang="en-US" dirty="0"/>
              <a:t> to improve respiration </a:t>
            </a:r>
          </a:p>
          <a:p>
            <a:r>
              <a:rPr lang="en-US" dirty="0"/>
              <a:t>Calcium </a:t>
            </a:r>
            <a:r>
              <a:rPr lang="en-US" dirty="0" err="1"/>
              <a:t>gluconate</a:t>
            </a:r>
            <a:r>
              <a:rPr lang="en-US" dirty="0"/>
              <a:t> to strengthen heart muscles </a:t>
            </a:r>
          </a:p>
          <a:p>
            <a:r>
              <a:rPr lang="en-US" dirty="0"/>
              <a:t>Administer broad spectrum antibiotics </a:t>
            </a:r>
            <a:r>
              <a:rPr lang="en-US" dirty="0" err="1"/>
              <a:t>prophylactically</a:t>
            </a:r>
            <a:r>
              <a:rPr lang="en-US" dirty="0"/>
              <a:t> </a:t>
            </a:r>
          </a:p>
          <a:p>
            <a:pPr>
              <a:buNone/>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of asphyxia</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Proper screening of mothers to detect those at risk and advise on delivery in the hospital for proper management </a:t>
            </a:r>
          </a:p>
          <a:p>
            <a:r>
              <a:rPr lang="en-US" dirty="0"/>
              <a:t>Pelvic assessment should be done at 36 weeks to rule out CPD</a:t>
            </a:r>
          </a:p>
          <a:p>
            <a:r>
              <a:rPr lang="en-US" dirty="0"/>
              <a:t>Proper management of maternal diseases in pregnancy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US" dirty="0"/>
              <a:t>Drugs that depress respiratory centre e.g. sedatives, General anesthesia and narcotics should be avoided in late first stage. </a:t>
            </a:r>
          </a:p>
          <a:p>
            <a:r>
              <a:rPr lang="en-US" dirty="0"/>
              <a:t>Early detection and management of fetal distress </a:t>
            </a:r>
          </a:p>
          <a:p>
            <a:r>
              <a:rPr lang="en-US" dirty="0"/>
              <a:t>Clearing baby’s airway as soon as the head is born </a:t>
            </a:r>
          </a:p>
          <a:p>
            <a:r>
              <a:rPr lang="en-US" dirty="0"/>
              <a:t>Avoiding instrumental deliveries but rather prepare for c/s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a:t>
            </a:r>
          </a:p>
        </p:txBody>
      </p:sp>
      <p:sp>
        <p:nvSpPr>
          <p:cNvPr id="3" name="Content Placeholder 2"/>
          <p:cNvSpPr>
            <a:spLocks noGrp="1"/>
          </p:cNvSpPr>
          <p:nvPr>
            <p:ph idx="1"/>
          </p:nvPr>
        </p:nvSpPr>
        <p:spPr/>
        <p:txBody>
          <a:bodyPr/>
          <a:lstStyle/>
          <a:p>
            <a:r>
              <a:rPr lang="en-US" dirty="0"/>
              <a:t>Renal abnormalities (50%), e.g. </a:t>
            </a:r>
            <a:r>
              <a:rPr lang="en-US" dirty="0" err="1"/>
              <a:t>azotemia</a:t>
            </a:r>
            <a:r>
              <a:rPr lang="en-US" dirty="0"/>
              <a:t>, elevated creatinine levels, acute tubular necrosis  </a:t>
            </a:r>
          </a:p>
          <a:p>
            <a:r>
              <a:rPr lang="en-US" dirty="0"/>
              <a:t>Hypoxic Ischemic Encephalopathy (HIE)</a:t>
            </a:r>
          </a:p>
          <a:p>
            <a:r>
              <a:rPr lang="en-US" dirty="0"/>
              <a:t>Brain damage</a:t>
            </a:r>
          </a:p>
          <a:p>
            <a:r>
              <a:rPr lang="en-US" dirty="0"/>
              <a:t>Cardiac arrest</a:t>
            </a:r>
          </a:p>
          <a:p>
            <a:r>
              <a:rPr lang="en-US" dirty="0"/>
              <a:t>Respiratory distress syndrome </a:t>
            </a:r>
          </a:p>
          <a:p>
            <a:r>
              <a:rPr lang="en-US" dirty="0"/>
              <a:t>Respiratory acidosis </a:t>
            </a:r>
          </a:p>
          <a:p>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premature infant (preterm) </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6F6E7D7-8306-4DB4-AFF4-CD61D9E112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a:t>A preterm infant is a baby born before the </a:t>
            </a:r>
            <a:r>
              <a:rPr lang="en-US" b="1" dirty="0"/>
              <a:t>37th completed week</a:t>
            </a:r>
            <a:r>
              <a:rPr lang="en-US" dirty="0"/>
              <a:t> of gestation.</a:t>
            </a:r>
          </a:p>
          <a:p>
            <a:r>
              <a:rPr lang="en-US" dirty="0"/>
              <a:t>This is most often due to the early </a:t>
            </a:r>
            <a:r>
              <a:rPr lang="en-US" dirty="0" err="1"/>
              <a:t>overdistension</a:t>
            </a:r>
            <a:r>
              <a:rPr lang="en-US" dirty="0"/>
              <a:t> of the uterus, which leads to the fetus being born prematurely. </a:t>
            </a:r>
          </a:p>
          <a:p>
            <a:r>
              <a:rPr lang="en-US" dirty="0"/>
              <a:t>Premature births also occur more frequently in low socio economic and illiterate groups in the population, largely as a result of the poor nutritional intake of the pregnant mother. </a:t>
            </a:r>
          </a:p>
          <a:p>
            <a:r>
              <a:rPr lang="en-US" dirty="0"/>
              <a:t>Additionally, they tend to be more common when there is concurrent maternal metabolic or systemic disease, for example, hypertension and Diabetes.</a:t>
            </a:r>
            <a:r>
              <a:rPr lang="en-US" b="1" dirty="0"/>
              <a:t> </a:t>
            </a:r>
            <a:endParaRPr lang="en-US" dirty="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Predisposing factors to prematurity </a:t>
            </a:r>
          </a:p>
        </p:txBody>
      </p:sp>
      <p:sp>
        <p:nvSpPr>
          <p:cNvPr id="3" name="Content Placeholder 2"/>
          <p:cNvSpPr>
            <a:spLocks noGrp="1"/>
          </p:cNvSpPr>
          <p:nvPr>
            <p:ph idx="1"/>
          </p:nvPr>
        </p:nvSpPr>
        <p:spPr>
          <a:xfrm>
            <a:off x="457200" y="1371600"/>
            <a:ext cx="8229600" cy="5486400"/>
          </a:xfrm>
        </p:spPr>
        <p:txBody>
          <a:bodyPr>
            <a:normAutofit lnSpcReduction="10000"/>
          </a:bodyPr>
          <a:lstStyle/>
          <a:p>
            <a:pPr lvl="0"/>
            <a:r>
              <a:rPr lang="en-US" dirty="0"/>
              <a:t>Multiple births (twins or more), which causes early distension of the uterus hence early birth</a:t>
            </a:r>
          </a:p>
          <a:p>
            <a:pPr lvl="0"/>
            <a:r>
              <a:rPr lang="en-US" dirty="0"/>
              <a:t>Hypertension associated with the pregnancy leading to early induction of labor, for example, preeclampsia and </a:t>
            </a:r>
            <a:r>
              <a:rPr lang="en-US" dirty="0" err="1"/>
              <a:t>eclampsia</a:t>
            </a:r>
            <a:endParaRPr lang="en-US" dirty="0"/>
          </a:p>
          <a:p>
            <a:pPr lvl="0"/>
            <a:r>
              <a:rPr lang="en-US" dirty="0"/>
              <a:t>Premature rupture of membranes due to physical or psychological stress</a:t>
            </a:r>
          </a:p>
          <a:p>
            <a:pPr>
              <a:buNone/>
            </a:pPr>
            <a:r>
              <a:rPr lang="en-US" dirty="0"/>
              <a:t>Prematurity is also associated with: </a:t>
            </a:r>
          </a:p>
          <a:p>
            <a:pPr lvl="0"/>
            <a:r>
              <a:rPr lang="en-US" dirty="0" err="1"/>
              <a:t>Polyhydramnios</a:t>
            </a:r>
            <a:r>
              <a:rPr lang="en-US" dirty="0"/>
              <a:t> which causes over distension</a:t>
            </a:r>
          </a:p>
        </p:txBody>
      </p:sp>
      <p:sp>
        <p:nvSpPr>
          <p:cNvPr id="4" name="Slide Number Placeholder 3"/>
          <p:cNvSpPr>
            <a:spLocks noGrp="1"/>
          </p:cNvSpPr>
          <p:nvPr>
            <p:ph type="sldNum" sz="quarter" idx="12"/>
          </p:nvPr>
        </p:nvSpPr>
        <p:spPr/>
        <p:txBody>
          <a:bodyPr/>
          <a:lstStyle/>
          <a:p>
            <a:fld id="{66F6E7D7-8306-4DB4-AFF4-CD61D9E112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a:bodyPr>
          <a:lstStyle/>
          <a:p>
            <a:pPr lvl="0"/>
            <a:r>
              <a:rPr lang="en-US" dirty="0"/>
              <a:t>Trauma leading to premature rupture of membranes</a:t>
            </a:r>
          </a:p>
          <a:p>
            <a:pPr lvl="0"/>
            <a:r>
              <a:rPr lang="en-US" dirty="0"/>
              <a:t>Chronic infections or diseases in the mother, such as syphilis, tuberculosis, chronic nephritis, cardiac disease, diabetes and thyroid disease, may lead to premature labor</a:t>
            </a:r>
          </a:p>
          <a:p>
            <a:pPr lvl="0"/>
            <a:r>
              <a:rPr lang="en-US" dirty="0"/>
              <a:t>Acute infections in the mother, like pneumonia, influenza, rheumatic fever and malaria could induce premature labor</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05800" cy="4754563"/>
          </a:xfrm>
        </p:spPr>
        <p:txBody>
          <a:bodyPr/>
          <a:lstStyle/>
          <a:p>
            <a:pPr>
              <a:buNone/>
            </a:pPr>
            <a:r>
              <a:rPr lang="en-US" dirty="0"/>
              <a:t>On leaving the intrauterine environment, the baby's basic needs are to:  </a:t>
            </a:r>
          </a:p>
          <a:p>
            <a:r>
              <a:rPr lang="en-US" dirty="0"/>
              <a:t>establish respiration and subsequently adequate nutrition</a:t>
            </a:r>
          </a:p>
          <a:p>
            <a:r>
              <a:rPr lang="en-US" dirty="0"/>
              <a:t>maintain normal body temperature</a:t>
            </a:r>
          </a:p>
          <a:p>
            <a:r>
              <a:rPr lang="en-US" dirty="0"/>
              <a:t>avoid contact with infection.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Physical stress caused by non obstetric surgery may lead to premature labor if the mother has this procedure while pregnant</a:t>
            </a:r>
          </a:p>
          <a:p>
            <a:pPr lvl="0"/>
            <a:r>
              <a:rPr lang="en-US" dirty="0"/>
              <a:t>Congenital malformation of the fetus</a:t>
            </a:r>
          </a:p>
          <a:p>
            <a:pPr lvl="0"/>
            <a:r>
              <a:rPr lang="en-US" dirty="0"/>
              <a:t>Habitual abortion owing to incompetent cervical OS or uterine malformation</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of premature birth </a:t>
            </a:r>
          </a:p>
        </p:txBody>
      </p:sp>
      <p:sp>
        <p:nvSpPr>
          <p:cNvPr id="3" name="Content Placeholder 2"/>
          <p:cNvSpPr>
            <a:spLocks noGrp="1"/>
          </p:cNvSpPr>
          <p:nvPr>
            <p:ph idx="1"/>
          </p:nvPr>
        </p:nvSpPr>
        <p:spPr/>
        <p:txBody>
          <a:bodyPr/>
          <a:lstStyle/>
          <a:p>
            <a:pPr marL="514350" indent="-514350">
              <a:buFont typeface="+mj-lt"/>
              <a:buAutoNum type="arabicPeriod"/>
            </a:pPr>
            <a:r>
              <a:rPr lang="en-US" dirty="0"/>
              <a:t>Early and continued prenatal care with stress on dietary and general hygienic education to the expectant mother. </a:t>
            </a:r>
          </a:p>
          <a:p>
            <a:pPr lvl="1"/>
            <a:r>
              <a:rPr lang="en-US" dirty="0"/>
              <a:t>This will also ensure immediate treatment of those complications of pregnancy likely to cause, or be associated with, premature labor. </a:t>
            </a:r>
          </a:p>
          <a:p>
            <a:pPr lvl="1">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cont…</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startAt="2"/>
            </a:pPr>
            <a:r>
              <a:rPr lang="en-US" dirty="0"/>
              <a:t>postpone or inhibit uterine contractions in some cases of premature labor through the use of certain pharmaceutical agents such as:</a:t>
            </a:r>
          </a:p>
          <a:p>
            <a:pPr lvl="1"/>
            <a:r>
              <a:rPr lang="en-US" dirty="0"/>
              <a:t>Those that act by preventing the release or synthesis of a known uterine stimulant, for example, prostaglandin inhibitors, non steroidal anti inflammatory drugs like aspirin, </a:t>
            </a:r>
            <a:r>
              <a:rPr lang="en-US" dirty="0" err="1"/>
              <a:t>indomethacin</a:t>
            </a:r>
            <a:r>
              <a:rPr lang="en-US" dirty="0"/>
              <a:t>, </a:t>
            </a:r>
            <a:r>
              <a:rPr lang="en-US" dirty="0" err="1"/>
              <a:t>diclofenac</a:t>
            </a:r>
            <a:endParaRPr lang="en-US" dirty="0"/>
          </a:p>
          <a:p>
            <a:pPr lvl="1"/>
            <a:r>
              <a:rPr lang="en-US" dirty="0"/>
              <a:t>Those that act by the direct effect on the </a:t>
            </a:r>
            <a:r>
              <a:rPr lang="en-US" dirty="0" err="1"/>
              <a:t>myometrial</a:t>
            </a:r>
            <a:r>
              <a:rPr lang="en-US" dirty="0"/>
              <a:t> cells, for example, beta adrenergic receptor stimulants like </a:t>
            </a:r>
            <a:r>
              <a:rPr lang="en-US" dirty="0" err="1"/>
              <a:t>retodrine</a:t>
            </a:r>
            <a:r>
              <a:rPr lang="en-US" dirty="0"/>
              <a:t>, </a:t>
            </a:r>
            <a:r>
              <a:rPr lang="en-US" dirty="0" err="1"/>
              <a:t>fenoterol</a:t>
            </a:r>
            <a:r>
              <a:rPr lang="en-US" dirty="0"/>
              <a:t>, </a:t>
            </a:r>
            <a:r>
              <a:rPr lang="en-US" dirty="0" err="1"/>
              <a:t>salbutamol</a:t>
            </a:r>
            <a:endParaRPr lang="en-US" dirty="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cont… </a:t>
            </a:r>
          </a:p>
        </p:txBody>
      </p:sp>
      <p:sp>
        <p:nvSpPr>
          <p:cNvPr id="3" name="Content Placeholder 2"/>
          <p:cNvSpPr>
            <a:spLocks noGrp="1"/>
          </p:cNvSpPr>
          <p:nvPr>
            <p:ph idx="1"/>
          </p:nvPr>
        </p:nvSpPr>
        <p:spPr/>
        <p:txBody>
          <a:bodyPr/>
          <a:lstStyle/>
          <a:p>
            <a:pPr marL="514350" lvl="0" indent="-514350">
              <a:buFont typeface="+mj-lt"/>
              <a:buAutoNum type="arabicPeriod" startAt="3"/>
            </a:pPr>
            <a:r>
              <a:rPr lang="en-US" dirty="0"/>
              <a:t>Prolonged bed rest should be encouraged, especially where the mother has any of the conditions that predispose to preterm labor</a:t>
            </a:r>
          </a:p>
          <a:p>
            <a:pPr marL="514350" lvl="0" indent="-514350">
              <a:buFont typeface="+mj-lt"/>
              <a:buAutoNum type="arabicPeriod" startAt="3"/>
            </a:pPr>
            <a:r>
              <a:rPr lang="en-US" dirty="0"/>
              <a:t>Use of sedatives during preterm labor to ensure complete bed rest</a:t>
            </a:r>
          </a:p>
          <a:p>
            <a:pPr marL="514350" indent="-514350">
              <a:buFont typeface="+mj-lt"/>
              <a:buAutoNum type="arabicPeriod" startAt="3"/>
            </a:pPr>
            <a:r>
              <a:rPr lang="en-US" dirty="0"/>
              <a:t>Avoidance of strenuous exercise and calming the mother, because any strain or stress may aggravate preterm labor</a:t>
            </a:r>
          </a:p>
        </p:txBody>
      </p:sp>
      <p:sp>
        <p:nvSpPr>
          <p:cNvPr id="4" name="Slide Number Placeholder 3"/>
          <p:cNvSpPr>
            <a:spLocks noGrp="1"/>
          </p:cNvSpPr>
          <p:nvPr>
            <p:ph type="sldNum" sz="quarter" idx="12"/>
          </p:nvPr>
        </p:nvSpPr>
        <p:spPr/>
        <p:txBody>
          <a:bodyPr/>
          <a:lstStyle/>
          <a:p>
            <a:fld id="{66F6E7D7-8306-4DB4-AFF4-CD61D9E11223}"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Physical characteristics in premature infants </a:t>
            </a:r>
          </a:p>
        </p:txBody>
      </p:sp>
      <p:sp>
        <p:nvSpPr>
          <p:cNvPr id="3" name="Content Placeholder 2"/>
          <p:cNvSpPr>
            <a:spLocks noGrp="1"/>
          </p:cNvSpPr>
          <p:nvPr>
            <p:ph idx="1"/>
          </p:nvPr>
        </p:nvSpPr>
        <p:spPr/>
        <p:txBody>
          <a:bodyPr>
            <a:normAutofit fontScale="92500" lnSpcReduction="10000"/>
          </a:bodyPr>
          <a:lstStyle/>
          <a:p>
            <a:pPr marL="571500" indent="-571500">
              <a:buFont typeface="+mj-lt"/>
              <a:buAutoNum type="romanUcPeriod"/>
            </a:pPr>
            <a:r>
              <a:rPr lang="en-US" b="1" dirty="0"/>
              <a:t>General: </a:t>
            </a:r>
          </a:p>
          <a:p>
            <a:pPr marL="914400" lvl="1" indent="-514350"/>
            <a:r>
              <a:rPr lang="en-US" dirty="0"/>
              <a:t>the baby may appear pink or dark red, hands and feet may be cyanosed and may be jaundiced early.</a:t>
            </a:r>
          </a:p>
          <a:p>
            <a:pPr marL="514350" indent="-514350">
              <a:buNone/>
            </a:pPr>
            <a:r>
              <a:rPr lang="en-US" b="1" dirty="0"/>
              <a:t>II. Skin and Appendages</a:t>
            </a:r>
          </a:p>
          <a:p>
            <a:pPr lvl="1"/>
            <a:r>
              <a:rPr lang="en-US" dirty="0"/>
              <a:t>The skin is covered by a small amount of </a:t>
            </a:r>
            <a:r>
              <a:rPr lang="en-US" b="1" dirty="0" err="1"/>
              <a:t>vernix</a:t>
            </a:r>
            <a:r>
              <a:rPr lang="en-US" b="1" dirty="0"/>
              <a:t> </a:t>
            </a:r>
            <a:r>
              <a:rPr lang="en-US" b="1" dirty="0" err="1"/>
              <a:t>caseosa</a:t>
            </a:r>
            <a:r>
              <a:rPr lang="en-US" b="1" dirty="0"/>
              <a:t>.</a:t>
            </a:r>
          </a:p>
          <a:p>
            <a:pPr lvl="1"/>
            <a:r>
              <a:rPr lang="en-US" b="1" dirty="0"/>
              <a:t> </a:t>
            </a:r>
            <a:r>
              <a:rPr lang="en-US" b="1" dirty="0" err="1"/>
              <a:t>Lanugo</a:t>
            </a:r>
            <a:r>
              <a:rPr lang="en-US" b="1" dirty="0"/>
              <a:t> </a:t>
            </a:r>
            <a:r>
              <a:rPr lang="en-US" dirty="0"/>
              <a:t>is present on the sides of the face and on the extremities and the back.</a:t>
            </a:r>
          </a:p>
          <a:p>
            <a:pPr lvl="1"/>
            <a:r>
              <a:rPr lang="en-US" dirty="0"/>
              <a:t> There is scanty hair on the head and the eyebrows are usually absent. </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The nipples and areola are inconspicuous. </a:t>
            </a:r>
          </a:p>
          <a:p>
            <a:pPr lvl="1"/>
            <a:r>
              <a:rPr lang="en-US" dirty="0"/>
              <a:t>The nails are soft. </a:t>
            </a:r>
          </a:p>
          <a:p>
            <a:pPr lvl="1"/>
            <a:r>
              <a:rPr lang="en-US" dirty="0"/>
              <a:t>Generalized edema is apparent at birth and later the tissue fluid decreases, leaving the skin loose and wrinkled. </a:t>
            </a:r>
          </a:p>
          <a:p>
            <a:pPr lvl="1"/>
            <a:r>
              <a:rPr lang="en-US" dirty="0"/>
              <a:t>Blood vessels can be easily seen under the skin because subcutaneous tissue is thin.</a:t>
            </a:r>
            <a:r>
              <a:rPr lang="en-US" b="1" dirty="0"/>
              <a:t> </a:t>
            </a:r>
            <a:endParaRPr lang="en-US" dirty="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III. Neck and Thorax</a:t>
            </a:r>
            <a:endParaRPr lang="en-US" dirty="0"/>
          </a:p>
          <a:p>
            <a:r>
              <a:rPr lang="en-US" dirty="0"/>
              <a:t>The thorax is cone shaped</a:t>
            </a:r>
          </a:p>
          <a:p>
            <a:r>
              <a:rPr lang="en-US" dirty="0" err="1"/>
              <a:t>sternal</a:t>
            </a:r>
            <a:r>
              <a:rPr lang="en-US" dirty="0"/>
              <a:t> retraction,</a:t>
            </a:r>
          </a:p>
          <a:p>
            <a:r>
              <a:rPr lang="en-US" dirty="0"/>
              <a:t> a rapid heart rate and respiratory noises. </a:t>
            </a:r>
          </a:p>
          <a:p>
            <a:r>
              <a:rPr lang="en-US" dirty="0"/>
              <a:t>Occasionally, cardiac murmurs are heard.</a:t>
            </a:r>
          </a:p>
          <a:p>
            <a:r>
              <a:rPr lang="en-US" dirty="0"/>
              <a:t> A change in position may cause periods of apnea.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66F6E7D7-8306-4DB4-AFF4-CD61D9E11223}" type="slidenum">
              <a:rPr lang="en-US" smtClean="0"/>
              <a:pPr/>
              <a:t>77</a:t>
            </a:fld>
            <a:endParaRPr lang="en-US"/>
          </a:p>
        </p:txBody>
      </p:sp>
      <p:pic>
        <p:nvPicPr>
          <p:cNvPr id="1027" name="Picture 3"/>
          <p:cNvPicPr>
            <a:picLocks noChangeAspect="1" noChangeArrowheads="1"/>
          </p:cNvPicPr>
          <p:nvPr/>
        </p:nvPicPr>
        <p:blipFill>
          <a:blip r:embed="rId2" cstate="print"/>
          <a:srcRect l="14844" t="25000" r="7813" b="8333"/>
          <a:stretch>
            <a:fillRect/>
          </a:stretch>
        </p:blipFill>
        <p:spPr bwMode="auto">
          <a:xfrm>
            <a:off x="304801" y="0"/>
            <a:ext cx="8826102" cy="68580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66F6E7D7-8306-4DB4-AFF4-CD61D9E11223}" type="slidenum">
              <a:rPr lang="en-US" smtClean="0"/>
              <a:pPr/>
              <a:t>78</a:t>
            </a:fld>
            <a:endParaRPr lang="en-US"/>
          </a:p>
        </p:txBody>
      </p:sp>
      <p:pic>
        <p:nvPicPr>
          <p:cNvPr id="1026" name="Picture 2"/>
          <p:cNvPicPr>
            <a:picLocks noChangeAspect="1" noChangeArrowheads="1"/>
          </p:cNvPicPr>
          <p:nvPr/>
        </p:nvPicPr>
        <p:blipFill>
          <a:blip r:embed="rId2" cstate="print"/>
          <a:srcRect l="3125" t="30208" r="7812"/>
          <a:stretch>
            <a:fillRect/>
          </a:stretch>
        </p:blipFill>
        <p:spPr bwMode="auto">
          <a:xfrm>
            <a:off x="304800" y="1524000"/>
            <a:ext cx="8686800" cy="5334000"/>
          </a:xfrm>
          <a:prstGeom prst="rect">
            <a:avLst/>
          </a:prstGeom>
          <a:noFill/>
          <a:ln w="9525">
            <a:noFill/>
            <a:miter lim="800000"/>
            <a:headEnd/>
            <a:tailEnd/>
          </a:ln>
          <a:effectLst/>
        </p:spPr>
      </p:pic>
      <p:sp>
        <p:nvSpPr>
          <p:cNvPr id="5" name="Rectangle 4"/>
          <p:cNvSpPr/>
          <p:nvPr/>
        </p:nvSpPr>
        <p:spPr>
          <a:xfrm>
            <a:off x="6400800" y="5943600"/>
            <a:ext cx="1752600" cy="304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Term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79</a:t>
            </a:fld>
            <a:endParaRPr lang="en-US" dirty="0"/>
          </a:p>
        </p:txBody>
      </p:sp>
      <p:pic>
        <p:nvPicPr>
          <p:cNvPr id="2050" name="Picture 2"/>
          <p:cNvPicPr>
            <a:picLocks noChangeAspect="1" noChangeArrowheads="1"/>
          </p:cNvPicPr>
          <p:nvPr/>
        </p:nvPicPr>
        <p:blipFill>
          <a:blip r:embed="rId2" cstate="print"/>
          <a:srcRect l="8594" t="25000" r="10937" b="4167"/>
          <a:stretch>
            <a:fillRect/>
          </a:stretch>
        </p:blipFill>
        <p:spPr bwMode="auto">
          <a:xfrm>
            <a:off x="762000" y="1676400"/>
            <a:ext cx="7848600" cy="5181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br>
              <a:rPr lang="en-US" b="1" dirty="0"/>
            </a:br>
            <a:r>
              <a:rPr lang="en-US" b="1" dirty="0"/>
              <a:t>Newborn Reflexes</a:t>
            </a:r>
            <a:br>
              <a:rPr lang="en-US" dirty="0"/>
            </a:br>
            <a:endParaRPr lang="en-US" dirty="0"/>
          </a:p>
        </p:txBody>
      </p:sp>
      <p:sp>
        <p:nvSpPr>
          <p:cNvPr id="3" name="Content Placeholder 2"/>
          <p:cNvSpPr>
            <a:spLocks noGrp="1"/>
          </p:cNvSpPr>
          <p:nvPr>
            <p:ph idx="1"/>
          </p:nvPr>
        </p:nvSpPr>
        <p:spPr>
          <a:xfrm>
            <a:off x="457200" y="1066800"/>
            <a:ext cx="8229600" cy="5562600"/>
          </a:xfrm>
        </p:spPr>
        <p:txBody>
          <a:bodyPr>
            <a:normAutofit/>
          </a:bodyPr>
          <a:lstStyle/>
          <a:p>
            <a:r>
              <a:rPr lang="en-US" b="1" dirty="0"/>
              <a:t>Moro Reflex - </a:t>
            </a:r>
            <a:r>
              <a:rPr lang="en-US" dirty="0"/>
              <a:t>Support the child with your hand and forearm. Then gently but swiftly, tilt the child backwards. In normal circumstances, the child should outstretch their arms (and legs). This is a positive </a:t>
            </a:r>
            <a:r>
              <a:rPr lang="en-US" dirty="0" err="1"/>
              <a:t>moro</a:t>
            </a:r>
            <a:r>
              <a:rPr lang="en-US" dirty="0"/>
              <a:t> reflex.</a:t>
            </a:r>
          </a:p>
          <a:p>
            <a:r>
              <a:rPr lang="en-US" b="1" dirty="0"/>
              <a:t>Rooting reflex – </a:t>
            </a:r>
            <a:r>
              <a:rPr lang="en-US" dirty="0"/>
              <a:t>when you gently touch next to the baby’s mouth, the baby will turn their head and try to suckle.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80</a:t>
            </a:fld>
            <a:endParaRPr lang="en-US" dirty="0"/>
          </a:p>
        </p:txBody>
      </p:sp>
      <p:pic>
        <p:nvPicPr>
          <p:cNvPr id="2050" name="Picture 2" descr="C:\Documents and Settings\weni\My Documents\Downloads\managementoflbwlowbirthweightbabies-120612005205-phpapp02\management-of-lbw-low-birthweight-babies-9-1024.jpg"/>
          <p:cNvPicPr>
            <a:picLocks noChangeAspect="1" noChangeArrowheads="1"/>
          </p:cNvPicPr>
          <p:nvPr/>
        </p:nvPicPr>
        <p:blipFill>
          <a:blip r:embed="rId2" cstate="print"/>
          <a:srcRect l="18750" t="22917" r="13281" b="10417"/>
          <a:stretch>
            <a:fillRect/>
          </a:stretch>
        </p:blipFill>
        <p:spPr bwMode="auto">
          <a:xfrm>
            <a:off x="152400" y="0"/>
            <a:ext cx="8991600" cy="66294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92500" lnSpcReduction="10000"/>
          </a:bodyPr>
          <a:lstStyle/>
          <a:p>
            <a:pPr lvl="0"/>
            <a:r>
              <a:rPr lang="en-US" dirty="0"/>
              <a:t>Sedatives of opium derivatives should not be used during premature labor</a:t>
            </a:r>
          </a:p>
          <a:p>
            <a:pPr lvl="0"/>
            <a:r>
              <a:rPr lang="en-US" dirty="0"/>
              <a:t>Shorten the duration of second stage by performing an episiotomy. As this will reduce the possibility of intracranial injury</a:t>
            </a:r>
          </a:p>
          <a:p>
            <a:r>
              <a:rPr lang="en-US" dirty="0"/>
              <a:t>Clear the airway using a fine mucus extractor/catheter</a:t>
            </a:r>
          </a:p>
          <a:p>
            <a:pPr lvl="0"/>
            <a:r>
              <a:rPr lang="en-US" dirty="0"/>
              <a:t>Administer oxygen at 1 </a:t>
            </a:r>
            <a:r>
              <a:rPr lang="en-US" dirty="0" err="1"/>
              <a:t>litre</a:t>
            </a:r>
            <a:r>
              <a:rPr lang="en-US" dirty="0"/>
              <a:t> per minute till respiration is well established and color is satisfactory</a:t>
            </a:r>
          </a:p>
          <a:p>
            <a:pPr lvl="0"/>
            <a:endParaRPr lang="en-US" dirty="0"/>
          </a:p>
          <a:p>
            <a:pPr>
              <a:buNone/>
            </a:pPr>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a:bodyPr>
          <a:lstStyle/>
          <a:p>
            <a:pPr lvl="0"/>
            <a:r>
              <a:rPr lang="en-US" dirty="0"/>
              <a:t>Put the infant in an incubator or cover with warm towels and transfer to a special baby care unit as soon as practicable</a:t>
            </a:r>
          </a:p>
          <a:p>
            <a:r>
              <a:rPr lang="en-US" dirty="0"/>
              <a:t>Once immediate steps have been taken to ensure the well being of the premature infant, further management aims at: </a:t>
            </a:r>
          </a:p>
          <a:p>
            <a:pPr lvl="1"/>
            <a:r>
              <a:rPr lang="en-US" dirty="0"/>
              <a:t>Maintenance of respiration</a:t>
            </a:r>
          </a:p>
          <a:p>
            <a:pPr lvl="1"/>
            <a:r>
              <a:rPr lang="en-US" dirty="0"/>
              <a:t>Provision of warmth</a:t>
            </a:r>
          </a:p>
          <a:p>
            <a:pPr lvl="1"/>
            <a:r>
              <a:rPr lang="en-US" dirty="0"/>
              <a:t>Prevention of infection</a:t>
            </a:r>
          </a:p>
          <a:p>
            <a:pPr lvl="1"/>
            <a:r>
              <a:rPr lang="en-US" dirty="0"/>
              <a:t>Ensuring good progress and growth</a:t>
            </a:r>
          </a:p>
          <a:p>
            <a:pPr lvl="1">
              <a:lnSpc>
                <a:spcPct val="90000"/>
              </a:lnSpc>
            </a:pPr>
            <a:r>
              <a:rPr lang="en-US" dirty="0"/>
              <a:t>Promotion of parent-infant attachment</a:t>
            </a:r>
          </a:p>
          <a:p>
            <a:pPr lvl="1"/>
            <a:r>
              <a:rPr lang="en-US" dirty="0"/>
              <a:t>Ensuring baby gets adequate nutrition</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prematurity </a:t>
            </a: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514350" indent="-514350"/>
            <a:r>
              <a:rPr lang="en-US" dirty="0"/>
              <a:t>Cyanotic attacks</a:t>
            </a:r>
          </a:p>
          <a:p>
            <a:pPr lvl="0"/>
            <a:r>
              <a:rPr lang="en-US" dirty="0"/>
              <a:t>Cerebral hemorrhage</a:t>
            </a:r>
          </a:p>
          <a:p>
            <a:pPr lvl="0"/>
            <a:r>
              <a:rPr lang="en-US" dirty="0"/>
              <a:t>Heart failure and pulmonary edema</a:t>
            </a:r>
          </a:p>
          <a:p>
            <a:pPr lvl="0"/>
            <a:r>
              <a:rPr lang="en-US" dirty="0"/>
              <a:t>Jaundice</a:t>
            </a:r>
          </a:p>
          <a:p>
            <a:pPr lvl="0"/>
            <a:r>
              <a:rPr lang="en-US" dirty="0"/>
              <a:t>Anemia</a:t>
            </a:r>
          </a:p>
          <a:p>
            <a:pPr lvl="0"/>
            <a:r>
              <a:rPr lang="en-US" dirty="0"/>
              <a:t>Infection</a:t>
            </a:r>
          </a:p>
          <a:p>
            <a:pPr lvl="0"/>
            <a:r>
              <a:rPr lang="en-US" dirty="0"/>
              <a:t>Poor mental and intellectual development in later years</a:t>
            </a:r>
          </a:p>
          <a:p>
            <a:pPr lvl="0"/>
            <a:r>
              <a:rPr lang="en-US" dirty="0"/>
              <a:t>Respiratory Distress Syndrome</a:t>
            </a:r>
          </a:p>
          <a:p>
            <a:pPr lvl="0"/>
            <a:r>
              <a:rPr lang="en-US" dirty="0"/>
              <a:t>Asphyxia </a:t>
            </a:r>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 </a:t>
            </a:r>
            <a:br>
              <a:rPr lang="en-US" dirty="0"/>
            </a:br>
            <a:r>
              <a:rPr lang="en-US" b="1" u="sng" dirty="0"/>
              <a:t>DISORDER OF GESTATION AGE AND BIRTH WEIGHT</a:t>
            </a:r>
            <a:br>
              <a:rPr lang="en-US" dirty="0"/>
            </a:br>
            <a:endParaRPr lang="en-US" dirty="0"/>
          </a:p>
        </p:txBody>
      </p:sp>
      <p:sp>
        <p:nvSpPr>
          <p:cNvPr id="3" name="Subtitle 2"/>
          <p:cNvSpPr>
            <a:spLocks noGrp="1"/>
          </p:cNvSpPr>
          <p:nvPr>
            <p:ph type="subTitle" idx="1"/>
          </p:nvPr>
        </p:nvSpPr>
        <p:spPr/>
        <p:txBody>
          <a:bodyPr>
            <a:normAutofit/>
          </a:bodyPr>
          <a:lstStyle/>
          <a:p>
            <a:pPr lvl="0"/>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a:bodyPr>
          <a:lstStyle/>
          <a:p>
            <a:pPr>
              <a:buNone/>
            </a:pPr>
            <a:r>
              <a:rPr lang="en-US" dirty="0"/>
              <a:t>By the end of the lesson the learner should be able to :</a:t>
            </a:r>
          </a:p>
          <a:p>
            <a:r>
              <a:rPr lang="en-US" dirty="0"/>
              <a:t>Define SGA and light for dates infants</a:t>
            </a:r>
          </a:p>
          <a:p>
            <a:r>
              <a:rPr lang="en-US" dirty="0"/>
              <a:t> List the characteristics of SGA infants</a:t>
            </a:r>
          </a:p>
          <a:p>
            <a:r>
              <a:rPr lang="en-US" dirty="0"/>
              <a:t> State the factors that affect fetal growth/causes    </a:t>
            </a:r>
          </a:p>
          <a:p>
            <a:r>
              <a:rPr lang="en-US" dirty="0"/>
              <a:t>State the differentiation between SGA and a preterm infant</a:t>
            </a:r>
          </a:p>
          <a:p>
            <a:pPr>
              <a:buNone/>
            </a:pPr>
            <a:r>
              <a:rPr lang="en-US" dirty="0"/>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lvl="0"/>
            <a:r>
              <a:rPr lang="en-US" dirty="0"/>
              <a:t>Intra uterine growth standards are used to compare an infant’s weight and gestational age with population averages </a:t>
            </a:r>
          </a:p>
          <a:p>
            <a:pPr lvl="0"/>
            <a:r>
              <a:rPr lang="en-US" dirty="0"/>
              <a:t>Height may however be affected by sex, age, parity etc</a:t>
            </a:r>
          </a:p>
          <a:p>
            <a:pPr lvl="0"/>
            <a:r>
              <a:rPr lang="en-US" dirty="0"/>
              <a:t>Weight serves to assess growth while gestational age assesses maturity</a:t>
            </a:r>
          </a:p>
          <a:p>
            <a:pPr lvl="0"/>
            <a:r>
              <a:rPr lang="en-US" dirty="0"/>
              <a:t>The fetal growth chart presents average fetal weights for the 10</a:t>
            </a:r>
            <a:r>
              <a:rPr lang="en-US" baseline="30000" dirty="0"/>
              <a:t>th</a:t>
            </a:r>
            <a:r>
              <a:rPr lang="en-US" dirty="0"/>
              <a:t>, 25</a:t>
            </a:r>
            <a:r>
              <a:rPr lang="en-US" baseline="30000" dirty="0"/>
              <a:t>th</a:t>
            </a:r>
            <a:r>
              <a:rPr lang="en-US" dirty="0"/>
              <a:t>, 50</a:t>
            </a:r>
            <a:r>
              <a:rPr lang="en-US" baseline="30000" dirty="0"/>
              <a:t>th</a:t>
            </a:r>
            <a:r>
              <a:rPr lang="en-US" dirty="0"/>
              <a:t> and 75</a:t>
            </a:r>
            <a:r>
              <a:rPr lang="en-US" baseline="30000" dirty="0"/>
              <a:t>th</a:t>
            </a:r>
            <a:r>
              <a:rPr lang="en-US" dirty="0"/>
              <a:t> percentiles </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r>
              <a:rPr lang="en-US" dirty="0"/>
              <a:t>An infant born at  40 weeks gestation and weighing less 2500g would be mature but </a:t>
            </a:r>
            <a:r>
              <a:rPr lang="en-US" dirty="0" err="1"/>
              <a:t>undergrown</a:t>
            </a:r>
            <a:r>
              <a:rPr lang="en-US" dirty="0"/>
              <a:t> (intra-uterine growth retardation). This is classified as small for gestational age.</a:t>
            </a:r>
          </a:p>
          <a:p>
            <a:pPr lvl="0"/>
            <a:r>
              <a:rPr lang="en-US" dirty="0"/>
              <a:t>An infant born at 36 weeks but weighing 3600g (above 90</a:t>
            </a:r>
            <a:r>
              <a:rPr lang="en-US" baseline="30000" dirty="0"/>
              <a:t>th</a:t>
            </a:r>
            <a:r>
              <a:rPr lang="en-US" dirty="0"/>
              <a:t> percentile) would be immature but overgrown (large for gestational age)</a:t>
            </a:r>
          </a:p>
          <a:p>
            <a:pPr lvl="0"/>
            <a:r>
              <a:rPr lang="en-US" dirty="0"/>
              <a:t>Premature infants are those born before 37 weeks gestation. An infant weighing 2500g or less is of low birth weight while infants weighing 1500g or less are of very low birth weight.</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FACTORS AFFECTING FETAL GROWTH</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514350" lvl="0" indent="-514350">
              <a:buFont typeface="+mj-lt"/>
              <a:buAutoNum type="arabicPeriod"/>
            </a:pPr>
            <a:r>
              <a:rPr lang="en-US" b="1" dirty="0"/>
              <a:t>Maternal factors </a:t>
            </a:r>
            <a:r>
              <a:rPr lang="en-US" dirty="0"/>
              <a:t>– maternal nutritional factors will lead to low weight gain during pregnancy</a:t>
            </a:r>
          </a:p>
          <a:p>
            <a:pPr lvl="0"/>
            <a:r>
              <a:rPr lang="en-US" dirty="0"/>
              <a:t> Women who are malnourished during  pregnancy due to poverty, adolescence, women with frequent pregnancies are likely to deliver low birth weight babies </a:t>
            </a:r>
          </a:p>
          <a:p>
            <a:pPr lvl="0"/>
            <a:r>
              <a:rPr lang="en-US" dirty="0"/>
              <a:t> pregnancy induced hypertension poses a threat to fetal growth since it decreases intra uterine blood flow </a:t>
            </a:r>
          </a:p>
          <a:p>
            <a:pPr lvl="0"/>
            <a:r>
              <a:rPr lang="en-US" dirty="0"/>
              <a:t>advanced maternal diabetes and the accompanying vascular insufficiency promote intra uterine growth retardation </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a:t>Substance abuse – e.g. cigarette smoking has been correlated with decreased fetal growth.</a:t>
            </a:r>
            <a:r>
              <a:rPr lang="en-US" b="1" dirty="0"/>
              <a:t> </a:t>
            </a:r>
            <a:r>
              <a:rPr lang="en-US" dirty="0"/>
              <a:t>Birth weight is decreased on the average of 170g as a result of 10 cigarettes smoked per day </a:t>
            </a:r>
          </a:p>
          <a:p>
            <a:r>
              <a:rPr lang="en-US" dirty="0"/>
              <a:t>Extremes of maternal age</a:t>
            </a:r>
          </a:p>
          <a:p>
            <a:pPr lvl="0"/>
            <a:endParaRPr lang="en-US" dirty="0"/>
          </a:p>
          <a:p>
            <a:pPr lvl="0"/>
            <a:endParaRPr lang="en-US" b="1" dirty="0"/>
          </a:p>
          <a:p>
            <a:pPr lvl="0"/>
            <a:endParaRPr lang="en-US" b="1" dirty="0"/>
          </a:p>
          <a:p>
            <a:pPr lvl="0"/>
            <a:endParaRPr lang="en-US" b="1" dirty="0"/>
          </a:p>
          <a:p>
            <a:pPr lvl="0"/>
            <a:endParaRPr lang="en-US" b="1" dirty="0"/>
          </a:p>
          <a:p>
            <a:pPr lvl="0"/>
            <a:endParaRPr lang="en-US" b="1" dirty="0"/>
          </a:p>
          <a:p>
            <a:pPr lvl="0"/>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Grasp reflex – </a:t>
            </a:r>
            <a:r>
              <a:rPr lang="en-US" dirty="0"/>
              <a:t>place your finger in the baby’s palm. The baby should grasp with a firm grip</a:t>
            </a:r>
          </a:p>
          <a:p>
            <a:r>
              <a:rPr lang="en-US" b="1" dirty="0"/>
              <a:t>Stepping reflex – </a:t>
            </a:r>
            <a:r>
              <a:rPr lang="en-US" dirty="0"/>
              <a:t>holding upright above the bed, and then gently brush the bed against the baby’s feet / shins. The baby should step. They may also be able to support some of their own weight.</a:t>
            </a:r>
          </a:p>
          <a:p>
            <a:r>
              <a:rPr lang="en-US" b="1" dirty="0">
                <a:solidFill>
                  <a:srgbClr val="FF0000"/>
                </a:solidFill>
              </a:rPr>
              <a:t>Others???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5851525"/>
          </a:xfrm>
        </p:spPr>
        <p:txBody>
          <a:bodyPr>
            <a:normAutofit/>
          </a:bodyPr>
          <a:lstStyle/>
          <a:p>
            <a:pPr lvl="0"/>
            <a:endParaRPr lang="en-US" b="1" dirty="0"/>
          </a:p>
          <a:p>
            <a:pPr lvl="0"/>
            <a:r>
              <a:rPr lang="en-US" b="1" dirty="0"/>
              <a:t>2.Placental influences</a:t>
            </a:r>
          </a:p>
          <a:p>
            <a:pPr lvl="0"/>
            <a:r>
              <a:rPr lang="en-US" dirty="0"/>
              <a:t>Under normal circumstances the size of the placenta determines fetal size. When there is severe nutritional deprivation the maintenance needs of the placenta are met first leading to reduction in fetal growth. The diffussional capacity of the placenta increases with fetal growth. Any impairment of oxygen and nutrients transfer affects fetal .</a:t>
            </a:r>
          </a:p>
          <a:p>
            <a:r>
              <a:rPr lang="en-US" b="1" dirty="0"/>
              <a:t>3.fetal endocrine influences</a:t>
            </a:r>
            <a:r>
              <a:rPr lang="en-US" b="1" u="sng" dirty="0"/>
              <a:t> -????</a:t>
            </a:r>
            <a:endParaRPr lang="en-US" dirty="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Small for gestational age</a:t>
            </a:r>
            <a:endParaRPr lang="en-US" dirty="0"/>
          </a:p>
        </p:txBody>
      </p:sp>
      <p:sp>
        <p:nvSpPr>
          <p:cNvPr id="3" name="Content Placeholder 2"/>
          <p:cNvSpPr>
            <a:spLocks noGrp="1"/>
          </p:cNvSpPr>
          <p:nvPr>
            <p:ph idx="1"/>
          </p:nvPr>
        </p:nvSpPr>
        <p:spPr/>
        <p:txBody>
          <a:bodyPr/>
          <a:lstStyle/>
          <a:p>
            <a:r>
              <a:rPr lang="en-US" dirty="0"/>
              <a:t>A term used to describe a baby who is smaller than the usual size for the number of weeks of pregnancy; considering parameters such as length, head circumference </a:t>
            </a:r>
          </a:p>
          <a:p>
            <a:pPr>
              <a:buNone/>
            </a:pPr>
            <a:r>
              <a:rPr lang="en-US" b="1" u="sng" dirty="0" err="1"/>
              <a:t>assesment</a:t>
            </a:r>
            <a:r>
              <a:rPr lang="en-US" b="1" u="sng" dirty="0"/>
              <a:t> of </a:t>
            </a:r>
            <a:r>
              <a:rPr lang="en-US" b="1" u="sng" dirty="0" err="1"/>
              <a:t>sga</a:t>
            </a:r>
            <a:r>
              <a:rPr lang="en-US" b="1" u="sng" dirty="0"/>
              <a:t> infants </a:t>
            </a:r>
            <a:endParaRPr lang="en-US" u="sng" dirty="0"/>
          </a:p>
          <a:p>
            <a:r>
              <a:rPr lang="en-US" dirty="0"/>
              <a:t>Neurological criteria tend to be more accurate than physical criteria since most of the physical characteristics tend to be abnormal.</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Light for dates baby</a:t>
            </a:r>
            <a:endParaRPr lang="en-US" dirty="0"/>
          </a:p>
        </p:txBody>
      </p:sp>
      <p:sp>
        <p:nvSpPr>
          <p:cNvPr id="3" name="Content Placeholder 2"/>
          <p:cNvSpPr>
            <a:spLocks noGrp="1"/>
          </p:cNvSpPr>
          <p:nvPr>
            <p:ph idx="1"/>
          </p:nvPr>
        </p:nvSpPr>
        <p:spPr/>
        <p:txBody>
          <a:bodyPr/>
          <a:lstStyle/>
          <a:p>
            <a:r>
              <a:rPr lang="en-US" dirty="0"/>
              <a:t>A baby whose birth weight is below the 10th percentile for its estimated gestational age. One third of low birth weight babies are light for dates</a:t>
            </a:r>
          </a:p>
          <a:p>
            <a:r>
              <a:rPr lang="en-US" dirty="0"/>
              <a:t>Both conditions reflect intrauterine malnutrition and growth retardation of the fetus.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304800" y="1219200"/>
            <a:ext cx="8686800" cy="4860925"/>
          </a:xfrm>
        </p:spPr>
        <p:txBody>
          <a:bodyPr>
            <a:normAutofit lnSpcReduction="10000"/>
          </a:bodyPr>
          <a:lstStyle/>
          <a:p>
            <a:r>
              <a:rPr lang="en-US" dirty="0"/>
              <a:t>There is no significant difference in management from that described for the normal infant except that the small for gestational age or light for dates infant would be more susceptible to hypothermia. </a:t>
            </a:r>
          </a:p>
          <a:p>
            <a:r>
              <a:rPr lang="en-US" dirty="0"/>
              <a:t>Babies &lt;2kg should be given incubator care if not on skin to skin care</a:t>
            </a:r>
          </a:p>
          <a:p>
            <a:r>
              <a:rPr lang="en-US" dirty="0"/>
              <a:t>Initiate early feeding to prevent hypoglycemia using cup</a:t>
            </a:r>
          </a:p>
          <a:p>
            <a:r>
              <a:rPr lang="en-US" dirty="0" err="1"/>
              <a:t>Labworks</a:t>
            </a:r>
            <a:r>
              <a:rPr lang="en-US" dirty="0"/>
              <a:t> , I/O, </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Facilitate bonding</a:t>
            </a:r>
          </a:p>
          <a:p>
            <a:r>
              <a:rPr lang="en-US" dirty="0"/>
              <a:t>Infection prevention</a:t>
            </a:r>
          </a:p>
          <a:p>
            <a:r>
              <a:rPr lang="en-US" dirty="0"/>
              <a:t>Health education and support to parents and caregivers</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SGA </a:t>
            </a:r>
          </a:p>
        </p:txBody>
      </p:sp>
      <p:sp>
        <p:nvSpPr>
          <p:cNvPr id="3" name="Content Placeholder 2"/>
          <p:cNvSpPr>
            <a:spLocks noGrp="1"/>
          </p:cNvSpPr>
          <p:nvPr>
            <p:ph idx="1"/>
          </p:nvPr>
        </p:nvSpPr>
        <p:spPr/>
        <p:txBody>
          <a:bodyPr/>
          <a:lstStyle/>
          <a:p>
            <a:pPr lvl="0"/>
            <a:r>
              <a:rPr lang="en-US" dirty="0"/>
              <a:t>Asphyxia </a:t>
            </a:r>
          </a:p>
          <a:p>
            <a:pPr lvl="0"/>
            <a:r>
              <a:rPr lang="en-US" dirty="0"/>
              <a:t>Respiratory distress syndrome (rare)</a:t>
            </a:r>
          </a:p>
          <a:p>
            <a:pPr lvl="0"/>
            <a:r>
              <a:rPr lang="en-US" dirty="0"/>
              <a:t>Hypoglycemia</a:t>
            </a:r>
          </a:p>
          <a:p>
            <a:pPr lvl="0"/>
            <a:r>
              <a:rPr lang="en-US" dirty="0"/>
              <a:t>Hypothermia</a:t>
            </a:r>
          </a:p>
          <a:p>
            <a:pPr lvl="0"/>
            <a:r>
              <a:rPr lang="en-US" dirty="0"/>
              <a:t>There is a high mortality risk</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br>
              <a:rPr lang="en-US" dirty="0"/>
            </a:br>
            <a:r>
              <a:rPr lang="en-US" dirty="0"/>
              <a:t>Comparison </a:t>
            </a:r>
            <a:r>
              <a:rPr lang="en-US" dirty="0" err="1"/>
              <a:t>btn</a:t>
            </a:r>
            <a:r>
              <a:rPr lang="en-US" dirty="0"/>
              <a:t> </a:t>
            </a:r>
            <a:r>
              <a:rPr lang="en-US" dirty="0" err="1"/>
              <a:t>preterms</a:t>
            </a:r>
            <a:r>
              <a:rPr lang="en-US" dirty="0"/>
              <a:t> and SGAs </a:t>
            </a:r>
          </a:p>
        </p:txBody>
      </p:sp>
      <p:graphicFrame>
        <p:nvGraphicFramePr>
          <p:cNvPr id="5" name="Content Placeholder 4"/>
          <p:cNvGraphicFramePr>
            <a:graphicFrameLocks noGrp="1"/>
          </p:cNvGraphicFramePr>
          <p:nvPr>
            <p:ph idx="1"/>
          </p:nvPr>
        </p:nvGraphicFramePr>
        <p:xfrm>
          <a:off x="533400" y="914400"/>
          <a:ext cx="8229600" cy="552831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09599">
                <a:tc>
                  <a:txBody>
                    <a:bodyPr/>
                    <a:lstStyle/>
                    <a:p>
                      <a:r>
                        <a:rPr lang="en-US" sz="1800" b="1" dirty="0">
                          <a:latin typeface="Arial"/>
                          <a:ea typeface="Times New Roman"/>
                        </a:rPr>
                        <a:t>Preterm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a:ea typeface="Times New Roman"/>
                        </a:rPr>
                        <a:t>Small for Gestational Age</a:t>
                      </a:r>
                      <a:endParaRPr lang="en-US" sz="1800" dirty="0">
                        <a:latin typeface="Times New Roman"/>
                        <a:ea typeface="Times New Roman"/>
                      </a:endParaRPr>
                    </a:p>
                    <a:p>
                      <a:endParaRPr lang="en-US" dirty="0"/>
                    </a:p>
                  </a:txBody>
                  <a:tcPr/>
                </a:tc>
                <a:extLst>
                  <a:ext uri="{0D108BD9-81ED-4DB2-BD59-A6C34878D82A}">
                    <a16:rowId xmlns:a16="http://schemas.microsoft.com/office/drawing/2014/main" val="10000"/>
                  </a:ext>
                </a:extLst>
              </a:tr>
              <a:tr h="370840">
                <a:tc>
                  <a:txBody>
                    <a:bodyPr/>
                    <a:lstStyle/>
                    <a:p>
                      <a:pPr marL="0" marR="0" algn="just">
                        <a:spcBef>
                          <a:spcPts val="0"/>
                        </a:spcBef>
                        <a:spcAft>
                          <a:spcPts val="0"/>
                        </a:spcAft>
                      </a:pPr>
                      <a:r>
                        <a:rPr lang="en-US" sz="2400" dirty="0">
                          <a:latin typeface="Arial"/>
                          <a:ea typeface="Times New Roman"/>
                        </a:rPr>
                        <a:t> Skin red and shiny, </a:t>
                      </a:r>
                      <a:r>
                        <a:rPr lang="en-US" sz="2400" dirty="0" err="1">
                          <a:latin typeface="Arial"/>
                          <a:ea typeface="Times New Roman"/>
                        </a:rPr>
                        <a:t>lanugo</a:t>
                      </a:r>
                      <a:r>
                        <a:rPr lang="en-US" sz="2400" dirty="0">
                          <a:latin typeface="Arial"/>
                          <a:ea typeface="Times New Roman"/>
                        </a:rPr>
                        <a:t>, plentiful</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Skin red and shiny, </a:t>
                      </a:r>
                      <a:r>
                        <a:rPr lang="en-US" sz="2400" dirty="0" err="1">
                          <a:latin typeface="Arial"/>
                          <a:ea typeface="Times New Roman"/>
                        </a:rPr>
                        <a:t>lanugo</a:t>
                      </a:r>
                      <a:r>
                        <a:rPr lang="en-US" sz="2400" dirty="0">
                          <a:latin typeface="Arial"/>
                          <a:ea typeface="Times New Roman"/>
                        </a:rPr>
                        <a:t>, plentiful</a:t>
                      </a:r>
                      <a:endParaRPr lang="en-US" sz="2400" dirty="0">
                        <a:latin typeface="Times New Roman"/>
                        <a:ea typeface="Times New Roman"/>
                      </a:endParaRPr>
                    </a:p>
                  </a:txBody>
                  <a:tcPr marL="9525" marR="9525" marT="9525" marB="9525" anchor="ctr"/>
                </a:tc>
                <a:extLst>
                  <a:ext uri="{0D108BD9-81ED-4DB2-BD59-A6C34878D82A}">
                    <a16:rowId xmlns:a16="http://schemas.microsoft.com/office/drawing/2014/main" val="10001"/>
                  </a:ext>
                </a:extLst>
              </a:tr>
              <a:tr h="370840">
                <a:tc>
                  <a:txBody>
                    <a:bodyPr/>
                    <a:lstStyle/>
                    <a:p>
                      <a:pPr marL="0" marR="0" algn="just">
                        <a:spcBef>
                          <a:spcPts val="0"/>
                        </a:spcBef>
                        <a:spcAft>
                          <a:spcPts val="0"/>
                        </a:spcAft>
                      </a:pPr>
                      <a:r>
                        <a:rPr lang="en-US" sz="2400" dirty="0">
                          <a:latin typeface="Arial"/>
                          <a:ea typeface="Times New Roman"/>
                        </a:rPr>
                        <a:t> Skull bones soft, sutures and </a:t>
                      </a:r>
                      <a:r>
                        <a:rPr lang="en-US" sz="2400" dirty="0" err="1">
                          <a:latin typeface="Arial"/>
                          <a:ea typeface="Times New Roman"/>
                        </a:rPr>
                        <a:t>fontanelles</a:t>
                      </a:r>
                      <a:r>
                        <a:rPr lang="en-US" sz="2400" dirty="0">
                          <a:latin typeface="Arial"/>
                          <a:ea typeface="Times New Roman"/>
                        </a:rPr>
                        <a:t> wide</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Skull bones soft, sutures and </a:t>
                      </a:r>
                      <a:r>
                        <a:rPr lang="en-US" sz="2400" dirty="0" err="1">
                          <a:latin typeface="Arial"/>
                          <a:ea typeface="Times New Roman"/>
                        </a:rPr>
                        <a:t>fontanelles</a:t>
                      </a:r>
                      <a:r>
                        <a:rPr lang="en-US" sz="2400" dirty="0">
                          <a:latin typeface="Arial"/>
                          <a:ea typeface="Times New Roman"/>
                        </a:rPr>
                        <a:t> wide</a:t>
                      </a:r>
                      <a:endParaRPr lang="en-US" sz="2400" dirty="0">
                        <a:latin typeface="Times New Roman"/>
                        <a:ea typeface="Times New Roman"/>
                      </a:endParaRPr>
                    </a:p>
                  </a:txBody>
                  <a:tcPr marL="9525" marR="9525" marT="9525" marB="9525" anchor="ctr"/>
                </a:tc>
                <a:extLst>
                  <a:ext uri="{0D108BD9-81ED-4DB2-BD59-A6C34878D82A}">
                    <a16:rowId xmlns:a16="http://schemas.microsoft.com/office/drawing/2014/main" val="10002"/>
                  </a:ext>
                </a:extLst>
              </a:tr>
              <a:tr h="370840">
                <a:tc>
                  <a:txBody>
                    <a:bodyPr/>
                    <a:lstStyle/>
                    <a:p>
                      <a:pPr marL="0" marR="0" algn="just">
                        <a:spcBef>
                          <a:spcPts val="0"/>
                        </a:spcBef>
                        <a:spcAft>
                          <a:spcPts val="0"/>
                        </a:spcAft>
                      </a:pPr>
                      <a:r>
                        <a:rPr lang="en-US" sz="2400" dirty="0">
                          <a:latin typeface="Arial"/>
                          <a:ea typeface="Times New Roman"/>
                        </a:rPr>
                        <a:t> Plantar creases not visible</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Plantar creases visible</a:t>
                      </a:r>
                      <a:endParaRPr lang="en-US" sz="2400" dirty="0">
                        <a:latin typeface="Times New Roman"/>
                        <a:ea typeface="Times New Roman"/>
                      </a:endParaRPr>
                    </a:p>
                  </a:txBody>
                  <a:tcPr marL="9525" marR="9525" marT="9525" marB="9525" anchor="ctr"/>
                </a:tc>
                <a:extLst>
                  <a:ext uri="{0D108BD9-81ED-4DB2-BD59-A6C34878D82A}">
                    <a16:rowId xmlns:a16="http://schemas.microsoft.com/office/drawing/2014/main" val="10003"/>
                  </a:ext>
                </a:extLst>
              </a:tr>
              <a:tr h="370840">
                <a:tc>
                  <a:txBody>
                    <a:bodyPr/>
                    <a:lstStyle/>
                    <a:p>
                      <a:pPr marL="0" marR="0" algn="just">
                        <a:spcBef>
                          <a:spcPts val="0"/>
                        </a:spcBef>
                        <a:spcAft>
                          <a:spcPts val="0"/>
                        </a:spcAft>
                      </a:pPr>
                      <a:r>
                        <a:rPr lang="en-US" sz="2400" dirty="0">
                          <a:latin typeface="Arial"/>
                          <a:ea typeface="Times New Roman"/>
                        </a:rPr>
                        <a:t> Most of the reflexes e.g. swallowing, </a:t>
                      </a:r>
                      <a:r>
                        <a:rPr lang="en-US" sz="2400" dirty="0" err="1">
                          <a:latin typeface="Arial"/>
                          <a:ea typeface="Times New Roman"/>
                        </a:rPr>
                        <a:t>moro</a:t>
                      </a:r>
                      <a:r>
                        <a:rPr lang="en-US" sz="2400" dirty="0">
                          <a:latin typeface="Arial"/>
                          <a:ea typeface="Times New Roman"/>
                        </a:rPr>
                        <a:t> absent  </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Moro and traction reflexes present</a:t>
                      </a:r>
                      <a:endParaRPr lang="en-US" sz="2400" dirty="0">
                        <a:latin typeface="Times New Roman"/>
                        <a:ea typeface="Times New Roman"/>
                      </a:endParaRPr>
                    </a:p>
                  </a:txBody>
                  <a:tcPr marL="9525" marR="9525" marT="9525" marB="9525" anchor="ctr"/>
                </a:tc>
                <a:extLst>
                  <a:ext uri="{0D108BD9-81ED-4DB2-BD59-A6C34878D82A}">
                    <a16:rowId xmlns:a16="http://schemas.microsoft.com/office/drawing/2014/main" val="10004"/>
                  </a:ext>
                </a:extLst>
              </a:tr>
              <a:tr h="370840">
                <a:tc>
                  <a:txBody>
                    <a:bodyPr/>
                    <a:lstStyle/>
                    <a:p>
                      <a:pPr marL="0" marR="0" algn="just">
                        <a:spcBef>
                          <a:spcPts val="0"/>
                        </a:spcBef>
                        <a:spcAft>
                          <a:spcPts val="0"/>
                        </a:spcAft>
                      </a:pPr>
                      <a:r>
                        <a:rPr lang="en-US" sz="2400" dirty="0">
                          <a:latin typeface="Arial"/>
                          <a:ea typeface="Times New Roman"/>
                        </a:rPr>
                        <a:t> </a:t>
                      </a:r>
                      <a:r>
                        <a:rPr lang="en-US" sz="2400" dirty="0" err="1">
                          <a:latin typeface="Arial"/>
                          <a:ea typeface="Times New Roman"/>
                        </a:rPr>
                        <a:t>Pinna</a:t>
                      </a:r>
                      <a:r>
                        <a:rPr lang="en-US" sz="2400" dirty="0">
                          <a:latin typeface="Arial"/>
                          <a:ea typeface="Times New Roman"/>
                        </a:rPr>
                        <a:t> of ears soft and flat</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a:t>
                      </a:r>
                      <a:r>
                        <a:rPr lang="en-US" sz="2400" dirty="0" err="1">
                          <a:latin typeface="Arial"/>
                          <a:ea typeface="Times New Roman"/>
                        </a:rPr>
                        <a:t>Pinna</a:t>
                      </a:r>
                      <a:r>
                        <a:rPr lang="en-US" sz="2400" dirty="0">
                          <a:latin typeface="Arial"/>
                          <a:ea typeface="Times New Roman"/>
                        </a:rPr>
                        <a:t> of ear has cartilaginous ridges and firm</a:t>
                      </a:r>
                      <a:endParaRPr lang="en-US" sz="2400" dirty="0">
                        <a:latin typeface="Times New Roman"/>
                        <a:ea typeface="Times New Roman"/>
                      </a:endParaRPr>
                    </a:p>
                  </a:txBody>
                  <a:tcPr marL="9525" marR="9525" marT="9525" marB="9525" anchor="ctr"/>
                </a:tc>
                <a:extLst>
                  <a:ext uri="{0D108BD9-81ED-4DB2-BD59-A6C34878D82A}">
                    <a16:rowId xmlns:a16="http://schemas.microsoft.com/office/drawing/2014/main" val="10005"/>
                  </a:ext>
                </a:extLst>
              </a:tr>
              <a:tr h="370840">
                <a:tc>
                  <a:txBody>
                    <a:bodyPr/>
                    <a:lstStyle/>
                    <a:p>
                      <a:pPr marL="0" marR="0" algn="just">
                        <a:spcBef>
                          <a:spcPts val="0"/>
                        </a:spcBef>
                        <a:spcAft>
                          <a:spcPts val="0"/>
                        </a:spcAft>
                      </a:pPr>
                      <a:r>
                        <a:rPr lang="en-US" sz="2400" dirty="0">
                          <a:latin typeface="Arial"/>
                          <a:ea typeface="Times New Roman"/>
                        </a:rPr>
                        <a:t> Born before 37 weeks gestation</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Born at term</a:t>
                      </a:r>
                      <a:endParaRPr lang="en-US" sz="2400" dirty="0">
                        <a:latin typeface="Times New Roman"/>
                        <a:ea typeface="Times New Roman"/>
                      </a:endParaRPr>
                    </a:p>
                  </a:txBody>
                  <a:tcPr marL="9525" marR="9525" marT="9525" marB="9525" anchor="ctr"/>
                </a:tc>
                <a:extLst>
                  <a:ext uri="{0D108BD9-81ED-4DB2-BD59-A6C34878D82A}">
                    <a16:rowId xmlns:a16="http://schemas.microsoft.com/office/drawing/2014/main" val="10006"/>
                  </a:ext>
                </a:extLst>
              </a:tr>
              <a:tr h="370840">
                <a:tc>
                  <a:txBody>
                    <a:bodyPr/>
                    <a:lstStyle/>
                    <a:p>
                      <a:pPr marL="0" marR="0" algn="just">
                        <a:spcBef>
                          <a:spcPts val="0"/>
                        </a:spcBef>
                        <a:spcAft>
                          <a:spcPts val="0"/>
                        </a:spcAft>
                      </a:pPr>
                      <a:r>
                        <a:rPr lang="en-US" sz="2400" dirty="0">
                          <a:latin typeface="Arial"/>
                          <a:ea typeface="Times New Roman"/>
                        </a:rPr>
                        <a:t> Eyes always closed</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Eyes wide open (worried look)</a:t>
                      </a:r>
                      <a:endParaRPr lang="en-US" sz="2400" dirty="0">
                        <a:latin typeface="Times New Roman"/>
                        <a:ea typeface="Times New Roman"/>
                      </a:endParaRPr>
                    </a:p>
                  </a:txBody>
                  <a:tcPr marL="9525" marR="9525" marT="9525" marB="95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NEONATAL JAUNDICE</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normAutofit fontScale="92500" lnSpcReduction="10000"/>
          </a:bodyPr>
          <a:lstStyle/>
          <a:p>
            <a:r>
              <a:rPr lang="en-US" dirty="0"/>
              <a:t>Define jaundice </a:t>
            </a:r>
          </a:p>
          <a:p>
            <a:r>
              <a:rPr lang="en-US" dirty="0"/>
              <a:t>Differentiate between physiological and pathological jaundice </a:t>
            </a:r>
          </a:p>
          <a:p>
            <a:r>
              <a:rPr lang="en-US" dirty="0"/>
              <a:t> describe the management of jaundice</a:t>
            </a:r>
          </a:p>
          <a:p>
            <a:r>
              <a:rPr lang="en-US" dirty="0"/>
              <a:t>Discuss nursing management of a baby on phototherapy </a:t>
            </a:r>
          </a:p>
          <a:p>
            <a:r>
              <a:rPr lang="en-US" dirty="0"/>
              <a:t>Describe exchange transfusion </a:t>
            </a:r>
          </a:p>
          <a:p>
            <a:r>
              <a:rPr lang="en-US" dirty="0"/>
              <a:t>Discuss the two main types of blood incompatibilities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err="1"/>
              <a:t>Bilirubin</a:t>
            </a:r>
            <a:r>
              <a:rPr lang="en-US" dirty="0"/>
              <a:t>- end product of </a:t>
            </a:r>
            <a:r>
              <a:rPr lang="en-US" dirty="0" err="1"/>
              <a:t>haem</a:t>
            </a:r>
            <a:r>
              <a:rPr lang="en-US" dirty="0"/>
              <a:t> breakdown (RBCs)</a:t>
            </a:r>
          </a:p>
          <a:p>
            <a:r>
              <a:rPr lang="en-US" u="sng" dirty="0"/>
              <a:t>Forms </a:t>
            </a:r>
          </a:p>
          <a:p>
            <a:r>
              <a:rPr lang="en-US" dirty="0"/>
              <a:t>Conjugated- water soluble, easily excreted in urine and feces</a:t>
            </a:r>
          </a:p>
          <a:p>
            <a:r>
              <a:rPr lang="en-US" dirty="0" err="1"/>
              <a:t>Unconjugated</a:t>
            </a:r>
            <a:r>
              <a:rPr lang="en-US" dirty="0"/>
              <a:t>- fat soluble, not easily excreted</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44631</TotalTime>
  <Words>11539</Words>
  <Application>Microsoft Office PowerPoint</Application>
  <PresentationFormat>On-screen Show (4:3)</PresentationFormat>
  <Paragraphs>1452</Paragraphs>
  <Slides>293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293</vt:i4>
      </vt:variant>
    </vt:vector>
  </HeadingPairs>
  <TitlesOfParts>
    <vt:vector size="301" baseType="lpstr">
      <vt:lpstr>Arial</vt:lpstr>
      <vt:lpstr>Calibri</vt:lpstr>
      <vt:lpstr>Franklin Gothic Book</vt:lpstr>
      <vt:lpstr>Franklin Gothic Medium</vt:lpstr>
      <vt:lpstr>Times New Roman</vt:lpstr>
      <vt:lpstr>Wingdings</vt:lpstr>
      <vt:lpstr>Wingdings 2</vt:lpstr>
      <vt:lpstr>Trek</vt:lpstr>
      <vt:lpstr>Baby at Risk </vt:lpstr>
      <vt:lpstr>COURSE OBJECTIVES </vt:lpstr>
      <vt:lpstr>PowerPoint Presentation</vt:lpstr>
      <vt:lpstr>PowerPoint Presentation</vt:lpstr>
      <vt:lpstr>References </vt:lpstr>
      <vt:lpstr>Normal physiology of the newborn</vt:lpstr>
      <vt:lpstr>PowerPoint Presentation</vt:lpstr>
      <vt:lpstr> Newborn Reflexes </vt:lpstr>
      <vt:lpstr>PowerPoint Presentation</vt:lpstr>
      <vt:lpstr>Warm chain</vt:lpstr>
      <vt:lpstr>PowerPoint Presentation</vt:lpstr>
      <vt:lpstr> GOALS OF NEWBORN NURSING CARE  </vt:lpstr>
      <vt:lpstr> Principles of essential newborn care </vt:lpstr>
      <vt:lpstr>Immediate care and assessment</vt:lpstr>
      <vt:lpstr>Resuscitation of the newborn</vt:lpstr>
      <vt:lpstr>PowerPoint Presentation</vt:lpstr>
      <vt:lpstr>INTRODUCTION</vt:lpstr>
      <vt:lpstr>PowerPoint Presentation</vt:lpstr>
      <vt:lpstr>PowerPoint Presentation</vt:lpstr>
      <vt:lpstr>The Drug Tray </vt:lpstr>
      <vt:lpstr>PowerPoint Presentation</vt:lpstr>
      <vt:lpstr>Principles of Resuscitation </vt:lpstr>
      <vt:lpstr>Neonatal resuscitation procedure </vt:lpstr>
      <vt:lpstr>  Airway:  </vt:lpstr>
      <vt:lpstr> Ventilating with bag and mask  </vt:lpstr>
      <vt:lpstr>Pull the jaw forward towards the mask with the third finger of the hand holding the mask.  Do not hyperextend the neck.</vt:lpstr>
      <vt:lpstr>PowerPoint Presentation</vt:lpstr>
      <vt:lpstr>NEONATAL EMERGENCIES</vt:lpstr>
      <vt:lpstr>Overview </vt:lpstr>
      <vt:lpstr>Respiratory Distress Syndrome </vt:lpstr>
      <vt:lpstr>Learning objectives</vt:lpstr>
      <vt:lpstr>RESPIRATORY DISTRESS SYNDROME</vt:lpstr>
      <vt:lpstr>PowerPoint Presentation</vt:lpstr>
      <vt:lpstr>Signs of RDS.</vt:lpstr>
      <vt:lpstr>PowerPoint Presentation</vt:lpstr>
      <vt:lpstr>Treatment</vt:lpstr>
      <vt:lpstr>NURSING CARE  </vt:lpstr>
      <vt:lpstr>Nursing care cont…</vt:lpstr>
      <vt:lpstr>PREVENTIVE MEASURES TO RDS.</vt:lpstr>
      <vt:lpstr>COMPLICATIONS  </vt:lpstr>
      <vt:lpstr>BIRTH ASPHYXIA</vt:lpstr>
      <vt:lpstr>Where can the baby suffer from asphyxia?</vt:lpstr>
      <vt:lpstr>Causes of Asphyxia</vt:lpstr>
      <vt:lpstr>PowerPoint Presentation</vt:lpstr>
      <vt:lpstr>Signs and symptoms</vt:lpstr>
      <vt:lpstr>PowerPoint Presentation</vt:lpstr>
      <vt:lpstr>Organs</vt:lpstr>
      <vt:lpstr>Examination</vt:lpstr>
      <vt:lpstr>treatment</vt:lpstr>
      <vt:lpstr>Cont…</vt:lpstr>
      <vt:lpstr>Asphyxia Neonatorum</vt:lpstr>
      <vt:lpstr>Definition </vt:lpstr>
      <vt:lpstr>Pathophysiology </vt:lpstr>
      <vt:lpstr>Types of asphyxia </vt:lpstr>
      <vt:lpstr>Clinical features </vt:lpstr>
      <vt:lpstr>PowerPoint Presentation</vt:lpstr>
      <vt:lpstr>PowerPoint Presentation</vt:lpstr>
      <vt:lpstr>Predisposing factors </vt:lpstr>
      <vt:lpstr>Nursing management </vt:lpstr>
      <vt:lpstr>PowerPoint Presentation</vt:lpstr>
      <vt:lpstr>PowerPoint Presentation</vt:lpstr>
      <vt:lpstr>PowerPoint Presentation</vt:lpstr>
      <vt:lpstr>Prevention of asphyxia</vt:lpstr>
      <vt:lpstr>PowerPoint Presentation</vt:lpstr>
      <vt:lpstr>Complications </vt:lpstr>
      <vt:lpstr>The premature infant (preterm) </vt:lpstr>
      <vt:lpstr>Introduction </vt:lpstr>
      <vt:lpstr>Predisposing factors to prematurity </vt:lpstr>
      <vt:lpstr>PowerPoint Presentation</vt:lpstr>
      <vt:lpstr>PowerPoint Presentation</vt:lpstr>
      <vt:lpstr>Prevention of premature birth </vt:lpstr>
      <vt:lpstr>Prevention cont…</vt:lpstr>
      <vt:lpstr>Prevention cont… </vt:lpstr>
      <vt:lpstr>Physical characteristics in premature infants </vt:lpstr>
      <vt:lpstr>PowerPoint Presentation</vt:lpstr>
      <vt:lpstr>PowerPoint Presentation</vt:lpstr>
      <vt:lpstr>PowerPoint Presentation</vt:lpstr>
      <vt:lpstr>PowerPoint Presentation</vt:lpstr>
      <vt:lpstr>PowerPoint Presentation</vt:lpstr>
      <vt:lpstr>PowerPoint Presentation</vt:lpstr>
      <vt:lpstr>Management</vt:lpstr>
      <vt:lpstr>PowerPoint Presentation</vt:lpstr>
      <vt:lpstr>Complications of prematurity </vt:lpstr>
      <vt:lpstr>  DISORDER OF GESTATION AGE AND BIRTH WEIGHT </vt:lpstr>
      <vt:lpstr>LEARNING OBJECTIVES</vt:lpstr>
      <vt:lpstr>PowerPoint Presentation</vt:lpstr>
      <vt:lpstr>PowerPoint Presentation</vt:lpstr>
      <vt:lpstr>FACTORS AFFECTING FETAL GROWTH </vt:lpstr>
      <vt:lpstr>PowerPoint Presentation</vt:lpstr>
      <vt:lpstr>PowerPoint Presentation</vt:lpstr>
      <vt:lpstr>Small for gestational age</vt:lpstr>
      <vt:lpstr>Light for dates baby</vt:lpstr>
      <vt:lpstr>Management</vt:lpstr>
      <vt:lpstr>PowerPoint Presentation</vt:lpstr>
      <vt:lpstr>Complications of SGA </vt:lpstr>
      <vt:lpstr> Comparison btn preterms and SGAs </vt:lpstr>
      <vt:lpstr>NEONATAL JAUNDICE</vt:lpstr>
      <vt:lpstr>Objectives </vt:lpstr>
      <vt:lpstr>introduction</vt:lpstr>
      <vt:lpstr>Conjugation process </vt:lpstr>
      <vt:lpstr>cont,…</vt:lpstr>
      <vt:lpstr>Definition </vt:lpstr>
      <vt:lpstr>Physiological jaundice </vt:lpstr>
      <vt:lpstr>Causes of physiological jaundice </vt:lpstr>
      <vt:lpstr>PowerPoint Presentation</vt:lpstr>
      <vt:lpstr>Cont…</vt:lpstr>
      <vt:lpstr>Pathological jaundice </vt:lpstr>
      <vt:lpstr>Causes of pathological jaundice </vt:lpstr>
      <vt:lpstr>PowerPoint Presentation</vt:lpstr>
      <vt:lpstr>PowerPoint Presentation</vt:lpstr>
      <vt:lpstr>Management of physiological jaundice </vt:lpstr>
      <vt:lpstr>Management of pathological jaundice </vt:lpstr>
      <vt:lpstr>Treatment modalities for pathological jaundice </vt:lpstr>
      <vt:lpstr>Phototherapy </vt:lpstr>
      <vt:lpstr>Phototherapy cont…</vt:lpstr>
      <vt:lpstr>Nursing Care of the baby on phototherapy </vt:lpstr>
      <vt:lpstr>PowerPoint Presentation</vt:lpstr>
      <vt:lpstr>Side effects of phototherapy </vt:lpstr>
      <vt:lpstr>Exchange transfusion </vt:lpstr>
      <vt:lpstr>Hemolytic Jaundice</vt:lpstr>
      <vt:lpstr>Overview </vt:lpstr>
      <vt:lpstr>Types of incompatibility </vt:lpstr>
      <vt:lpstr>RhD Incompatibility </vt:lpstr>
      <vt:lpstr>PowerPoint Presentation</vt:lpstr>
      <vt:lpstr>PowerPoint Presentation</vt:lpstr>
      <vt:lpstr>PowerPoint Presentation</vt:lpstr>
      <vt:lpstr>Cell destruction </vt:lpstr>
      <vt:lpstr>Prevention of RhD Isoimmunization </vt:lpstr>
      <vt:lpstr>Prophylaxis following other sensitizing events  </vt:lpstr>
      <vt:lpstr>Sensitizing events cont.d </vt:lpstr>
      <vt:lpstr>Antenatal management </vt:lpstr>
      <vt:lpstr>ABO incompatibility </vt:lpstr>
      <vt:lpstr>PowerPoint Presentation</vt:lpstr>
      <vt:lpstr>COMPLICATIONS.</vt:lpstr>
      <vt:lpstr>Sepsis Neonatorum</vt:lpstr>
      <vt:lpstr>Overview  </vt:lpstr>
      <vt:lpstr>Definition </vt:lpstr>
      <vt:lpstr>Risk factors </vt:lpstr>
      <vt:lpstr>Routes of infection </vt:lpstr>
      <vt:lpstr>Non-specific signs of neonatal sepsis </vt:lpstr>
      <vt:lpstr>Early onset syndrome </vt:lpstr>
      <vt:lpstr>Late onset syndrome </vt:lpstr>
      <vt:lpstr>Omphalitis </vt:lpstr>
      <vt:lpstr>Overview</vt:lpstr>
      <vt:lpstr>Introduction </vt:lpstr>
      <vt:lpstr>Etiology </vt:lpstr>
      <vt:lpstr>Clinical features </vt:lpstr>
      <vt:lpstr>PowerPoint Presentation</vt:lpstr>
      <vt:lpstr>Management </vt:lpstr>
      <vt:lpstr>Investigations </vt:lpstr>
      <vt:lpstr>Treatment </vt:lpstr>
      <vt:lpstr>PowerPoint Presentation</vt:lpstr>
      <vt:lpstr>Nursing care: </vt:lpstr>
      <vt:lpstr>Assignment </vt:lpstr>
      <vt:lpstr>Infant of a diabetic mother </vt:lpstr>
      <vt:lpstr>Introduction </vt:lpstr>
      <vt:lpstr>PowerPoint Presentation</vt:lpstr>
      <vt:lpstr>Pathophysiology </vt:lpstr>
      <vt:lpstr>PowerPoint Presentation</vt:lpstr>
      <vt:lpstr>Clinical manifestations </vt:lpstr>
      <vt:lpstr>PowerPoint Presentation</vt:lpstr>
      <vt:lpstr>Manifestations cont…</vt:lpstr>
      <vt:lpstr>Management  </vt:lpstr>
      <vt:lpstr>PowerPoint Presentation</vt:lpstr>
      <vt:lpstr>PowerPoint Presentation</vt:lpstr>
      <vt:lpstr>Complications </vt:lpstr>
      <vt:lpstr>Birth Injuries </vt:lpstr>
      <vt:lpstr>Overview </vt:lpstr>
      <vt:lpstr>Introduction</vt:lpstr>
      <vt:lpstr>Risk factors </vt:lpstr>
      <vt:lpstr>Types of injury </vt:lpstr>
      <vt:lpstr>HEAD INJURIES </vt:lpstr>
      <vt:lpstr>Caput Succedaneum </vt:lpstr>
      <vt:lpstr>Caput…</vt:lpstr>
      <vt:lpstr>Caput…</vt:lpstr>
      <vt:lpstr>Management: </vt:lpstr>
      <vt:lpstr>Cephalhematoma </vt:lpstr>
      <vt:lpstr>Cephalhematoma </vt:lpstr>
      <vt:lpstr>Clinical features Cephal..</vt:lpstr>
      <vt:lpstr>Diagnosis </vt:lpstr>
      <vt:lpstr>Differences </vt:lpstr>
      <vt:lpstr>PowerPoint Presentation</vt:lpstr>
      <vt:lpstr>Cephalhematoma of the right parietal bone </vt:lpstr>
      <vt:lpstr>Intracranial hemorrhage </vt:lpstr>
      <vt:lpstr>Introduction </vt:lpstr>
      <vt:lpstr>Intro…</vt:lpstr>
      <vt:lpstr>PowerPoint Presentation</vt:lpstr>
      <vt:lpstr>PowerPoint Presentation</vt:lpstr>
      <vt:lpstr>Etiology </vt:lpstr>
      <vt:lpstr>Clinical presentation </vt:lpstr>
      <vt:lpstr>Management  in preterms </vt:lpstr>
      <vt:lpstr>Management in term infants </vt:lpstr>
      <vt:lpstr>Diagnosis </vt:lpstr>
      <vt:lpstr>Fractures </vt:lpstr>
      <vt:lpstr>Introduction  </vt:lpstr>
      <vt:lpstr>Fractures of the clavicle</vt:lpstr>
      <vt:lpstr>Fractures of the humerus </vt:lpstr>
      <vt:lpstr>PowerPoint Presentation</vt:lpstr>
      <vt:lpstr>Fractures of femur </vt:lpstr>
      <vt:lpstr>PowerPoint Presentation</vt:lpstr>
      <vt:lpstr>PowerPoint Presentation</vt:lpstr>
      <vt:lpstr>Neonatal tetanus </vt:lpstr>
      <vt:lpstr>Objectives </vt:lpstr>
      <vt:lpstr>Introduction </vt:lpstr>
      <vt:lpstr>Cont…</vt:lpstr>
      <vt:lpstr>Clinical features of neonatal tetanus </vt:lpstr>
      <vt:lpstr>Clinical features (cont.d) </vt:lpstr>
      <vt:lpstr>PowerPoint Presentation</vt:lpstr>
      <vt:lpstr>Clinical features cont.d </vt:lpstr>
      <vt:lpstr>Clinical features….</vt:lpstr>
      <vt:lpstr>Management of neonatal tetanus </vt:lpstr>
      <vt:lpstr>PowerPoint Presentation</vt:lpstr>
      <vt:lpstr>Nursing care </vt:lpstr>
      <vt:lpstr>PowerPoint Presentation</vt:lpstr>
      <vt:lpstr>Complications </vt:lpstr>
      <vt:lpstr>Prevention </vt:lpstr>
      <vt:lpstr>Fetal alcohol syndrome </vt:lpstr>
      <vt:lpstr>Objectives </vt:lpstr>
      <vt:lpstr>Introduction </vt:lpstr>
      <vt:lpstr>Presentation </vt:lpstr>
      <vt:lpstr>PowerPoint Presentation</vt:lpstr>
      <vt:lpstr>PowerPoint Presentation</vt:lpstr>
      <vt:lpstr>Management </vt:lpstr>
      <vt:lpstr>Neonatal Gastroenteritis:  </vt:lpstr>
      <vt:lpstr>manifestations</vt:lpstr>
      <vt:lpstr>pathophysiology</vt:lpstr>
      <vt:lpstr>mx</vt:lpstr>
      <vt:lpstr>prevention</vt:lpstr>
      <vt:lpstr>   CONGENITAL ABNORMALITIES  </vt:lpstr>
      <vt:lpstr>PowerPoint Presentation</vt:lpstr>
      <vt:lpstr>Causes of congenital anomalies</vt:lpstr>
      <vt:lpstr> 1.Genetics</vt:lpstr>
      <vt:lpstr>PowerPoint Presentation</vt:lpstr>
      <vt:lpstr>PowerPoint Presentation</vt:lpstr>
      <vt:lpstr>Diagnosis</vt:lpstr>
      <vt:lpstr>Commonly-known Birth Defects</vt:lpstr>
      <vt:lpstr>  CONGENITAL HEART DISEASES  </vt:lpstr>
      <vt:lpstr>Cardiac defects</vt:lpstr>
      <vt:lpstr>defects</vt:lpstr>
      <vt:lpstr>  PATENT DUCTUS ARTERIOSUS-a  </vt:lpstr>
      <vt:lpstr>  VENTRICULAR SEPTAL DEFECT-a </vt:lpstr>
      <vt:lpstr>  COARCTATION OF THE AORTA-a </vt:lpstr>
      <vt:lpstr>  TETRALOGY OF FALLOT-c </vt:lpstr>
      <vt:lpstr>tof</vt:lpstr>
      <vt:lpstr>  MEDICAL MANAGEMENT </vt:lpstr>
      <vt:lpstr>  NURSING CARE  </vt:lpstr>
      <vt:lpstr>CLEFT LIP AND CLEFT PALATE</vt:lpstr>
      <vt:lpstr>PowerPoint Presentation</vt:lpstr>
      <vt:lpstr>introduction</vt:lpstr>
      <vt:lpstr>  SURGICAL MANAGEMENT </vt:lpstr>
      <vt:lpstr>  NURSING CARE </vt:lpstr>
      <vt:lpstr>PowerPoint Presentation</vt:lpstr>
      <vt:lpstr>  Post operative nursing care </vt:lpstr>
      <vt:lpstr>Others include:</vt:lpstr>
      <vt:lpstr>Central nervous system abnormalities</vt:lpstr>
      <vt:lpstr>PowerPoint Presentation</vt:lpstr>
      <vt:lpstr>PowerPoint Presentation</vt:lpstr>
      <vt:lpstr>  NURSING CARE </vt:lpstr>
      <vt:lpstr>PowerPoint Presentation</vt:lpstr>
      <vt:lpstr>Musculoskeletal deformities</vt:lpstr>
      <vt:lpstr>PowerPoint Presentation</vt:lpstr>
      <vt:lpstr>Types of Talipes </vt:lpstr>
      <vt:lpstr>  Introduction </vt:lpstr>
      <vt:lpstr>Risk factors</vt:lpstr>
      <vt:lpstr>  MANAGEMENT  </vt:lpstr>
      <vt:lpstr>DOWNS SYNDROME</vt:lpstr>
      <vt:lpstr>PowerPoint Presentation</vt:lpstr>
      <vt:lpstr>SIGNS AND SYMPTOMS 1.physical characteristics</vt:lpstr>
      <vt:lpstr>Signs and symptoms cont.</vt:lpstr>
      <vt:lpstr>2.mental characteristics</vt:lpstr>
      <vt:lpstr>Associated Medical Conditions</vt:lpstr>
      <vt:lpstr>PowerPoint Presentation</vt:lpstr>
      <vt:lpstr>  Nursing management </vt:lpstr>
      <vt:lpstr>Nursing management cont..</vt:lpstr>
      <vt:lpstr>Nursing management cont..</vt:lpstr>
      <vt:lpstr>Nerve Injuries</vt:lpstr>
      <vt:lpstr>Objectives </vt:lpstr>
      <vt:lpstr>Types of  nerve injuries</vt:lpstr>
      <vt:lpstr>Brachial plexus injuries </vt:lpstr>
      <vt:lpstr>PowerPoint Presentation</vt:lpstr>
      <vt:lpstr>Duchenne-Erb Paralysis  </vt:lpstr>
      <vt:lpstr>PowerPoint Presentation</vt:lpstr>
      <vt:lpstr>PowerPoint Presentation</vt:lpstr>
      <vt:lpstr>Klumpke’s paralysis (image)</vt:lpstr>
      <vt:lpstr>Total brachial plexus palsy</vt:lpstr>
      <vt:lpstr>DX and Management of nerve injuries </vt:lpstr>
      <vt:lpstr>PowerPoint Presentation</vt:lpstr>
      <vt:lpstr>Nursing management cont..</vt:lpstr>
      <vt:lpstr>PowerPoint Presentation</vt:lpstr>
      <vt:lpstr>  Nursing management cont.. </vt:lpstr>
      <vt:lpstr>COMPLICATIONS</vt:lpstr>
      <vt:lpstr>  What we have learnt </vt:lpstr>
      <vt:lpstr>ASSIGNMENT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 at Risk</dc:title>
  <dc:creator>Wenslous</dc:creator>
  <cp:lastModifiedBy>MUTUMA</cp:lastModifiedBy>
  <cp:revision>72</cp:revision>
  <dcterms:created xsi:type="dcterms:W3CDTF">2016-02-18T07:31:58Z</dcterms:created>
  <dcterms:modified xsi:type="dcterms:W3CDTF">2019-12-02T14:04:32Z</dcterms:modified>
</cp:coreProperties>
</file>