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56" r:id="rId2"/>
    <p:sldId id="265" r:id="rId3"/>
    <p:sldId id="267" r:id="rId4"/>
    <p:sldId id="275" r:id="rId5"/>
    <p:sldId id="348" r:id="rId6"/>
    <p:sldId id="276" r:id="rId7"/>
    <p:sldId id="277" r:id="rId8"/>
    <p:sldId id="269" r:id="rId9"/>
    <p:sldId id="270" r:id="rId10"/>
    <p:sldId id="271" r:id="rId11"/>
    <p:sldId id="272" r:id="rId12"/>
    <p:sldId id="273" r:id="rId13"/>
    <p:sldId id="274" r:id="rId14"/>
    <p:sldId id="349" r:id="rId15"/>
    <p:sldId id="357" r:id="rId16"/>
    <p:sldId id="259" r:id="rId17"/>
    <p:sldId id="261" r:id="rId18"/>
    <p:sldId id="263" r:id="rId19"/>
    <p:sldId id="264" r:id="rId20"/>
    <p:sldId id="350" r:id="rId21"/>
    <p:sldId id="279" r:id="rId22"/>
    <p:sldId id="353" r:id="rId23"/>
    <p:sldId id="280" r:id="rId24"/>
    <p:sldId id="352" r:id="rId25"/>
    <p:sldId id="281" r:id="rId26"/>
    <p:sldId id="351" r:id="rId27"/>
    <p:sldId id="282" r:id="rId28"/>
    <p:sldId id="283" r:id="rId29"/>
    <p:sldId id="359" r:id="rId30"/>
    <p:sldId id="284" r:id="rId31"/>
    <p:sldId id="285" r:id="rId32"/>
    <p:sldId id="286" r:id="rId33"/>
    <p:sldId id="287" r:id="rId34"/>
    <p:sldId id="288" r:id="rId35"/>
    <p:sldId id="355" r:id="rId36"/>
    <p:sldId id="334" r:id="rId37"/>
    <p:sldId id="356" r:id="rId38"/>
    <p:sldId id="360" r:id="rId39"/>
    <p:sldId id="361" r:id="rId40"/>
    <p:sldId id="362" r:id="rId41"/>
    <p:sldId id="407" r:id="rId42"/>
    <p:sldId id="363" r:id="rId43"/>
    <p:sldId id="364" r:id="rId44"/>
    <p:sldId id="365" r:id="rId45"/>
    <p:sldId id="366" r:id="rId46"/>
    <p:sldId id="367" r:id="rId47"/>
    <p:sldId id="408" r:id="rId48"/>
    <p:sldId id="368" r:id="rId49"/>
    <p:sldId id="369" r:id="rId50"/>
    <p:sldId id="370" r:id="rId51"/>
    <p:sldId id="371" r:id="rId52"/>
    <p:sldId id="409" r:id="rId53"/>
    <p:sldId id="372" r:id="rId54"/>
    <p:sldId id="373" r:id="rId55"/>
    <p:sldId id="374" r:id="rId56"/>
    <p:sldId id="410" r:id="rId57"/>
    <p:sldId id="375" r:id="rId58"/>
    <p:sldId id="411" r:id="rId59"/>
    <p:sldId id="376" r:id="rId60"/>
    <p:sldId id="413" r:id="rId61"/>
    <p:sldId id="414" r:id="rId62"/>
    <p:sldId id="377" r:id="rId63"/>
    <p:sldId id="378" r:id="rId64"/>
    <p:sldId id="415" r:id="rId65"/>
    <p:sldId id="379" r:id="rId66"/>
    <p:sldId id="416" r:id="rId67"/>
    <p:sldId id="380" r:id="rId68"/>
    <p:sldId id="258"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4" d="100"/>
          <a:sy n="74" d="100"/>
        </p:scale>
        <p:origin x="576"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slide" Target="slides/slide62.xml" /><Relationship Id="rId68" Type="http://schemas.openxmlformats.org/officeDocument/2006/relationships/slide" Target="slides/slide67.xml" /><Relationship Id="rId7" Type="http://schemas.openxmlformats.org/officeDocument/2006/relationships/slide" Target="slides/slide6.xml" /><Relationship Id="rId71"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9" Type="http://schemas.openxmlformats.org/officeDocument/2006/relationships/slide" Target="slides/slide28.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slide" Target="slides/slide65.xml" /><Relationship Id="rId74"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61" Type="http://schemas.openxmlformats.org/officeDocument/2006/relationships/slide" Target="slides/slide60.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slide" Target="slides/slide68.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viewProps" Target="viewProps.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notesMaster" Target="notesMasters/notesMaster1.xml" /><Relationship Id="rId1" Type="http://schemas.openxmlformats.org/officeDocument/2006/relationships/slideMaster" Target="slideMasters/slideMaster1.xml" /><Relationship Id="rId6" Type="http://schemas.openxmlformats.org/officeDocument/2006/relationships/slide" Target="slides/slide5.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AAAADC-72B2-4B6C-BBB6-5F4512E21A5E}" type="datetimeFigureOut">
              <a:rPr lang="en-US" smtClean="0"/>
              <a:t>10/20/2020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2D841D-6608-4A24-9535-96E480210DC1}" type="slidenum">
              <a:rPr lang="en-US" smtClean="0"/>
              <a:t>‹#›</a:t>
            </a:fld>
            <a:endParaRPr lang="en-US"/>
          </a:p>
        </p:txBody>
      </p:sp>
    </p:spTree>
    <p:extLst>
      <p:ext uri="{BB962C8B-B14F-4D97-AF65-F5344CB8AC3E}">
        <p14:creationId xmlns:p14="http://schemas.microsoft.com/office/powerpoint/2010/main" val="3676000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sp>
        <p:nvSpPr>
          <p:cNvPr id="2" name="Title 1"/>
          <p:cNvSpPr>
            <a:spLocks noGrp="1"/>
          </p:cNvSpPr>
          <p:nvPr>
            <p:ph type="ctrTitle" hasCustomPrompt="1"/>
          </p:nvPr>
        </p:nvSpPr>
        <p:spPr>
          <a:xfrm>
            <a:off x="365312" y="3093249"/>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a:t>Event Tittle:....................................</a:t>
            </a:r>
          </a:p>
        </p:txBody>
      </p:sp>
      <p:sp>
        <p:nvSpPr>
          <p:cNvPr id="3" name="Subtitle 2"/>
          <p:cNvSpPr>
            <a:spLocks noGrp="1"/>
          </p:cNvSpPr>
          <p:nvPr>
            <p:ph type="subTitle" idx="1" hasCustomPrompt="1"/>
          </p:nvPr>
        </p:nvSpPr>
        <p:spPr>
          <a:xfrm>
            <a:off x="809065" y="4527601"/>
            <a:ext cx="10573871"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Date:............................</a:t>
            </a:r>
          </a:p>
        </p:txBody>
      </p:sp>
      <p:sp>
        <p:nvSpPr>
          <p:cNvPr id="4" name="Date Placeholder 3"/>
          <p:cNvSpPr>
            <a:spLocks noGrp="1"/>
          </p:cNvSpPr>
          <p:nvPr>
            <p:ph type="dt" sz="half" idx="10"/>
          </p:nvPr>
        </p:nvSpPr>
        <p:spPr/>
        <p:txBody>
          <a:bodyPr/>
          <a:lstStyle/>
          <a:p>
            <a:fld id="{F923097D-CA5E-4E83-A7A1-BB73EB02F200}" type="datetime1">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896505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84A147-DC00-4377-8F72-76B344C075E6}" type="datetime1">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21373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1B561C-EDEA-4B14-A92A-F0B0F435CA6B}" type="datetime1">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13419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5DBB76-D41E-4002-8842-63E88EF0397E}" type="datetime1">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143159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C480F4A-B52E-4FBE-AFD7-159B262705B4}" type="datetime1">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724409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EF1293-C54B-41AC-A2CE-3109A48C2E77}" type="datetime1">
              <a:rPr lang="en-US" smtClean="0"/>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22498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4CF3BE-8ECA-454A-92F3-593274096EDC}" type="datetime1">
              <a:rPr lang="en-US" smtClean="0"/>
              <a:t>10/20/2020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988499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05FD927-29D8-4D6D-91D2-5A14ACF5796C}" type="datetime1">
              <a:rPr lang="en-US" smtClean="0"/>
              <a:t>10/20/2020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41776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E7C3D8-2A8C-4E7A-BDA7-F149C9384E23}" type="datetime1">
              <a:rPr lang="en-US" smtClean="0"/>
              <a:t>10/20/2020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3031129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4FC651-244D-4D82-B89C-07D31E550C84}" type="datetime1">
              <a:rPr lang="en-US" smtClean="0"/>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347347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BA03544-D968-4551-A260-0D1D05B3E019}" type="datetime1">
              <a:rPr lang="en-US" smtClean="0"/>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542433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image" Target="../media/image3.png"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image" Target="../media/image2.jpe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104"/>
          </a:xfrm>
          <a:prstGeom prst="rect">
            <a:avLst/>
          </a:prstGeom>
        </p:spPr>
      </p:pic>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814176" y="6244799"/>
            <a:ext cx="576974" cy="57282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0ED803-86FF-4094-8EAF-03321257FBCB}" type="datetime1">
              <a:rPr lang="en-US" smtClean="0"/>
              <a:t>10/20/2020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7776"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D17CE-3FC7-4894-B4FC-F9EB51F2E0DE}" type="slidenum">
              <a:rPr lang="en-US" smtClean="0"/>
              <a:t>‹#›</a:t>
            </a:fld>
            <a:endParaRPr lang="en-US"/>
          </a:p>
        </p:txBody>
      </p:sp>
      <p:sp>
        <p:nvSpPr>
          <p:cNvPr id="8" name="Title Placeholder 1"/>
          <p:cNvSpPr txBox="1">
            <a:spLocks/>
          </p:cNvSpPr>
          <p:nvPr userDrawn="1"/>
        </p:nvSpPr>
        <p:spPr>
          <a:xfrm>
            <a:off x="1196788" y="6033995"/>
            <a:ext cx="8789894"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latin typeface="Times New Roman" panose="02020603050405020304" pitchFamily="18" charset="0"/>
                <a:cs typeface="Times New Roman" panose="02020603050405020304" pitchFamily="18" charset="0"/>
              </a:rPr>
              <a:t>KENYA MEDICAL TRAINING COLLEGE</a:t>
            </a:r>
          </a:p>
        </p:txBody>
      </p:sp>
      <p:sp>
        <p:nvSpPr>
          <p:cNvPr id="10" name="Title 1"/>
          <p:cNvSpPr txBox="1">
            <a:spLocks/>
          </p:cNvSpPr>
          <p:nvPr userDrawn="1"/>
        </p:nvSpPr>
        <p:spPr>
          <a:xfrm>
            <a:off x="8639982" y="6506046"/>
            <a:ext cx="2243667"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a:latin typeface="Times New Roman" panose="02020603050405020304" pitchFamily="18" charset="0"/>
                <a:cs typeface="Times New Roman" panose="02020603050405020304" pitchFamily="18" charset="0"/>
              </a:rPr>
              <a:t>ISO 9001:2015 Certified by</a:t>
            </a:r>
          </a:p>
        </p:txBody>
      </p:sp>
      <p:sp>
        <p:nvSpPr>
          <p:cNvPr id="11" name="Title Placeholder 1"/>
          <p:cNvSpPr txBox="1">
            <a:spLocks/>
          </p:cNvSpPr>
          <p:nvPr userDrawn="1"/>
        </p:nvSpPr>
        <p:spPr>
          <a:xfrm>
            <a:off x="4038600" y="640873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a:t>Training for Better Health</a:t>
            </a:r>
            <a:r>
              <a:rPr lang="en-US" sz="1800" i="1" baseline="0" dirty="0"/>
              <a:t> </a:t>
            </a:r>
            <a:endParaRPr lang="en-US" sz="1800" i="1" dirty="0"/>
          </a:p>
        </p:txBody>
      </p:sp>
      <p:pic>
        <p:nvPicPr>
          <p:cNvPr id="12" name="Picture 11"/>
          <p:cNvPicPr>
            <a:picLocks noChangeAspect="1"/>
          </p:cNvPicPr>
          <p:nvPr userDrawn="1"/>
        </p:nvPicPr>
        <p:blipFill rotWithShape="1">
          <a:blip r:embed="rId15" cstate="print">
            <a:extLst>
              <a:ext uri="{28A0092B-C50C-407E-A947-70E740481C1C}">
                <a14:useLocalDpi xmlns:a14="http://schemas.microsoft.com/office/drawing/2010/main" val="0"/>
              </a:ext>
            </a:extLst>
          </a:blip>
          <a:srcRect l="24360" r="23578" b="15789"/>
          <a:stretch/>
        </p:blipFill>
        <p:spPr>
          <a:xfrm>
            <a:off x="79667" y="5700777"/>
            <a:ext cx="930551" cy="1063487"/>
          </a:xfrm>
          <a:prstGeom prst="rect">
            <a:avLst/>
          </a:prstGeom>
        </p:spPr>
      </p:pic>
    </p:spTree>
    <p:extLst>
      <p:ext uri="{BB962C8B-B14F-4D97-AF65-F5344CB8AC3E}">
        <p14:creationId xmlns:p14="http://schemas.microsoft.com/office/powerpoint/2010/main" val="1443115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Medical Psychology</a:t>
            </a:r>
          </a:p>
        </p:txBody>
      </p:sp>
      <p:sp>
        <p:nvSpPr>
          <p:cNvPr id="3" name="Subtitle 2"/>
          <p:cNvSpPr>
            <a:spLocks noGrp="1"/>
          </p:cNvSpPr>
          <p:nvPr>
            <p:ph type="subTitle" idx="1"/>
          </p:nvPr>
        </p:nvSpPr>
        <p:spPr/>
        <p:txBody>
          <a:bodyPr>
            <a:noAutofit/>
          </a:bodyPr>
          <a:lstStyle/>
          <a:p>
            <a:r>
              <a:rPr lang="en-US" sz="2800" dirty="0">
                <a:latin typeface="Segoe UI Black" panose="020B0A02040204020203" pitchFamily="34" charset="0"/>
                <a:ea typeface="Segoe UI Black" panose="020B0A02040204020203" pitchFamily="34" charset="0"/>
              </a:rPr>
              <a:t>Presenter: Winfred </a:t>
            </a:r>
            <a:r>
              <a:rPr lang="en-US" sz="2800" dirty="0" err="1">
                <a:latin typeface="Segoe UI Black" panose="020B0A02040204020203" pitchFamily="34" charset="0"/>
                <a:ea typeface="Segoe UI Black" panose="020B0A02040204020203" pitchFamily="34" charset="0"/>
              </a:rPr>
              <a:t>Nguih</a:t>
            </a:r>
            <a:endParaRPr lang="en-US" sz="2800" dirty="0">
              <a:latin typeface="Segoe UI Black" panose="020B0A02040204020203" pitchFamily="34" charset="0"/>
              <a:ea typeface="Segoe UI Black" panose="020B0A02040204020203" pitchFamily="34" charset="0"/>
            </a:endParaRPr>
          </a:p>
          <a:p>
            <a:r>
              <a:rPr lang="en-US" sz="2800" dirty="0">
                <a:latin typeface="Segoe UI Black" panose="020B0A02040204020203" pitchFamily="34" charset="0"/>
                <a:ea typeface="Segoe UI Black" panose="020B0A02040204020203" pitchFamily="34" charset="0"/>
              </a:rPr>
              <a:t>KMTC </a:t>
            </a:r>
            <a:r>
              <a:rPr lang="en-US" sz="2800" dirty="0" err="1">
                <a:latin typeface="Segoe UI Black" panose="020B0A02040204020203" pitchFamily="34" charset="0"/>
                <a:ea typeface="Segoe UI Black" panose="020B0A02040204020203" pitchFamily="34" charset="0"/>
              </a:rPr>
              <a:t>Kangundo</a:t>
            </a:r>
            <a:r>
              <a:rPr lang="en-US" sz="2800" dirty="0">
                <a:latin typeface="Segoe UI Black" panose="020B0A02040204020203" pitchFamily="34" charset="0"/>
                <a:ea typeface="Segoe UI Black" panose="020B0A02040204020203" pitchFamily="34" charset="0"/>
              </a:rPr>
              <a:t> Campus</a:t>
            </a:r>
          </a:p>
        </p:txBody>
      </p:sp>
      <p:sp>
        <p:nvSpPr>
          <p:cNvPr id="4" name="Slide Number Placeholder 3"/>
          <p:cNvSpPr>
            <a:spLocks noGrp="1"/>
          </p:cNvSpPr>
          <p:nvPr>
            <p:ph type="sldNum" sz="quarter" idx="12"/>
          </p:nvPr>
        </p:nvSpPr>
        <p:spPr/>
        <p:txBody>
          <a:bodyPr/>
          <a:lstStyle/>
          <a:p>
            <a:fld id="{B92D17CE-3FC7-4894-B4FC-F9EB51F2E0DE}" type="slidenum">
              <a:rPr lang="en-US" smtClean="0"/>
              <a:t>1</a:t>
            </a:fld>
            <a:endParaRPr lang="en-US"/>
          </a:p>
        </p:txBody>
      </p:sp>
    </p:spTree>
    <p:extLst>
      <p:ext uri="{BB962C8B-B14F-4D97-AF65-F5344CB8AC3E}">
        <p14:creationId xmlns:p14="http://schemas.microsoft.com/office/powerpoint/2010/main" val="189141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4204"/>
          </a:xfrm>
        </p:spPr>
        <p:txBody>
          <a:bodyPr/>
          <a:lstStyle/>
          <a:p>
            <a:r>
              <a:rPr lang="en-US" dirty="0">
                <a:latin typeface="Arial Black" panose="020B0A04020102020204" pitchFamily="34" charset="0"/>
              </a:rPr>
              <a:t>Developmental psychology</a:t>
            </a:r>
          </a:p>
        </p:txBody>
      </p:sp>
      <p:sp>
        <p:nvSpPr>
          <p:cNvPr id="3" name="Content Placeholder 2"/>
          <p:cNvSpPr>
            <a:spLocks noGrp="1"/>
          </p:cNvSpPr>
          <p:nvPr>
            <p:ph idx="1"/>
          </p:nvPr>
        </p:nvSpPr>
        <p:spPr>
          <a:xfrm>
            <a:off x="838200" y="1387929"/>
            <a:ext cx="10515600" cy="4789034"/>
          </a:xfrm>
        </p:spPr>
        <p:txBody>
          <a:bodyPr/>
          <a:lstStyle/>
          <a:p>
            <a:pPr algn="just"/>
            <a:r>
              <a:rPr lang="en-US" dirty="0">
                <a:latin typeface="+mj-lt"/>
              </a:rPr>
              <a:t>Deals with aspects of human development over the entire span of life.</a:t>
            </a:r>
          </a:p>
          <a:p>
            <a:pPr algn="just"/>
            <a:endParaRPr lang="en-US" dirty="0">
              <a:latin typeface="+mj-lt"/>
            </a:endParaRPr>
          </a:p>
          <a:p>
            <a:pPr algn="just"/>
            <a:r>
              <a:rPr lang="en-US" dirty="0">
                <a:latin typeface="+mj-lt"/>
              </a:rPr>
              <a:t> Span of life covers from conception to death. </a:t>
            </a:r>
          </a:p>
          <a:p>
            <a:pPr algn="just"/>
            <a:r>
              <a:rPr lang="en-US" dirty="0">
                <a:latin typeface="+mj-lt"/>
              </a:rPr>
              <a:t> Aspects of human development are the following: -</a:t>
            </a:r>
          </a:p>
          <a:p>
            <a:pPr marL="0" indent="0" algn="just">
              <a:buNone/>
            </a:pPr>
            <a:r>
              <a:rPr lang="en-US" dirty="0">
                <a:latin typeface="+mj-lt"/>
              </a:rPr>
              <a:t>▪ Physical</a:t>
            </a:r>
          </a:p>
          <a:p>
            <a:pPr marL="0" indent="0" algn="just">
              <a:buNone/>
            </a:pPr>
            <a:r>
              <a:rPr lang="en-US" dirty="0">
                <a:latin typeface="+mj-lt"/>
              </a:rPr>
              <a:t> ▪ Mental</a:t>
            </a:r>
          </a:p>
          <a:p>
            <a:pPr marL="0" indent="0" algn="just">
              <a:buNone/>
            </a:pPr>
            <a:r>
              <a:rPr lang="en-US" dirty="0">
                <a:latin typeface="+mj-lt"/>
              </a:rPr>
              <a:t> ▪ Social</a:t>
            </a:r>
          </a:p>
        </p:txBody>
      </p:sp>
      <p:sp>
        <p:nvSpPr>
          <p:cNvPr id="4" name="Slide Number Placeholder 3"/>
          <p:cNvSpPr>
            <a:spLocks noGrp="1"/>
          </p:cNvSpPr>
          <p:nvPr>
            <p:ph type="sldNum" sz="quarter" idx="12"/>
          </p:nvPr>
        </p:nvSpPr>
        <p:spPr/>
        <p:txBody>
          <a:bodyPr/>
          <a:lstStyle/>
          <a:p>
            <a:fld id="{B92D17CE-3FC7-4894-B4FC-F9EB51F2E0DE}" type="slidenum">
              <a:rPr lang="en-US" smtClean="0"/>
              <a:t>10</a:t>
            </a:fld>
            <a:endParaRPr lang="en-US"/>
          </a:p>
        </p:txBody>
      </p:sp>
    </p:spTree>
    <p:extLst>
      <p:ext uri="{BB962C8B-B14F-4D97-AF65-F5344CB8AC3E}">
        <p14:creationId xmlns:p14="http://schemas.microsoft.com/office/powerpoint/2010/main" val="1920151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8889"/>
          </a:xfrm>
        </p:spPr>
        <p:txBody>
          <a:bodyPr/>
          <a:lstStyle/>
          <a:p>
            <a:r>
              <a:rPr lang="en-US" dirty="0">
                <a:latin typeface="Arial Black" panose="020B0A04020102020204" pitchFamily="34" charset="0"/>
              </a:rPr>
              <a:t>Social psychology</a:t>
            </a:r>
          </a:p>
        </p:txBody>
      </p:sp>
      <p:sp>
        <p:nvSpPr>
          <p:cNvPr id="3" name="Content Placeholder 2"/>
          <p:cNvSpPr>
            <a:spLocks noGrp="1"/>
          </p:cNvSpPr>
          <p:nvPr>
            <p:ph idx="1"/>
          </p:nvPr>
        </p:nvSpPr>
        <p:spPr>
          <a:xfrm>
            <a:off x="838200" y="1420586"/>
            <a:ext cx="10515600" cy="4756377"/>
          </a:xfrm>
        </p:spPr>
        <p:txBody>
          <a:bodyPr/>
          <a:lstStyle/>
          <a:p>
            <a:pPr algn="just"/>
            <a:r>
              <a:rPr lang="en-US" dirty="0">
                <a:latin typeface="+mj-lt"/>
              </a:rPr>
              <a:t>It is the study of how people’s thoughts, feelings and actions are affected by others.</a:t>
            </a:r>
          </a:p>
          <a:p>
            <a:pPr algn="just"/>
            <a:r>
              <a:rPr lang="en-US" dirty="0">
                <a:latin typeface="+mj-lt"/>
              </a:rPr>
              <a:t>Social psychologists study aggressive behaviors (example: violence, rape, alcoholism in the community) </a:t>
            </a:r>
          </a:p>
          <a:p>
            <a:pPr algn="just"/>
            <a:r>
              <a:rPr lang="en-US" dirty="0">
                <a:latin typeface="+mj-lt"/>
              </a:rPr>
              <a:t>Social psychologists study conflict between groups, communities, and ethnic groups and methods of solving it. </a:t>
            </a:r>
          </a:p>
        </p:txBody>
      </p:sp>
      <p:sp>
        <p:nvSpPr>
          <p:cNvPr id="4" name="Slide Number Placeholder 3"/>
          <p:cNvSpPr>
            <a:spLocks noGrp="1"/>
          </p:cNvSpPr>
          <p:nvPr>
            <p:ph type="sldNum" sz="quarter" idx="12"/>
          </p:nvPr>
        </p:nvSpPr>
        <p:spPr/>
        <p:txBody>
          <a:bodyPr/>
          <a:lstStyle/>
          <a:p>
            <a:fld id="{B92D17CE-3FC7-4894-B4FC-F9EB51F2E0DE}" type="slidenum">
              <a:rPr lang="en-US" smtClean="0"/>
              <a:t>11</a:t>
            </a:fld>
            <a:endParaRPr lang="en-US"/>
          </a:p>
        </p:txBody>
      </p:sp>
    </p:spTree>
    <p:extLst>
      <p:ext uri="{BB962C8B-B14F-4D97-AF65-F5344CB8AC3E}">
        <p14:creationId xmlns:p14="http://schemas.microsoft.com/office/powerpoint/2010/main" val="4014133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5846"/>
          </a:xfrm>
        </p:spPr>
        <p:txBody>
          <a:bodyPr/>
          <a:lstStyle/>
          <a:p>
            <a:r>
              <a:rPr lang="en-US" dirty="0">
                <a:latin typeface="Arial Black" panose="020B0A04020102020204" pitchFamily="34" charset="0"/>
              </a:rPr>
              <a:t>Behavioral psychology</a:t>
            </a:r>
          </a:p>
        </p:txBody>
      </p:sp>
      <p:sp>
        <p:nvSpPr>
          <p:cNvPr id="3" name="Content Placeholder 2"/>
          <p:cNvSpPr>
            <a:spLocks noGrp="1"/>
          </p:cNvSpPr>
          <p:nvPr>
            <p:ph idx="1"/>
          </p:nvPr>
        </p:nvSpPr>
        <p:spPr>
          <a:xfrm>
            <a:off x="838200" y="1436914"/>
            <a:ext cx="10515600" cy="4740049"/>
          </a:xfrm>
        </p:spPr>
        <p:txBody>
          <a:bodyPr>
            <a:normAutofit/>
          </a:bodyPr>
          <a:lstStyle/>
          <a:p>
            <a:pPr algn="just"/>
            <a:r>
              <a:rPr lang="en-US" dirty="0"/>
              <a:t>It is about the role of environment in developing behavior </a:t>
            </a:r>
          </a:p>
          <a:p>
            <a:pPr algn="just"/>
            <a:r>
              <a:rPr lang="en-US" dirty="0"/>
              <a:t>It is about ways of learning new knowledge and skills Example: When introducing a new way of thinking in health start from what community members already know and proceed from the known to the unknown. </a:t>
            </a:r>
          </a:p>
          <a:p>
            <a:pPr algn="just"/>
            <a:r>
              <a:rPr lang="en-US" dirty="0"/>
              <a:t> It is about shaping human behavior using rewards. </a:t>
            </a:r>
          </a:p>
          <a:p>
            <a:pPr algn="just"/>
            <a:r>
              <a:rPr lang="en-US" dirty="0"/>
              <a:t>Toilet training in children </a:t>
            </a:r>
          </a:p>
          <a:p>
            <a:pPr algn="just"/>
            <a:r>
              <a:rPr lang="en-US" dirty="0"/>
              <a:t>Dietary habit in the family </a:t>
            </a:r>
          </a:p>
          <a:p>
            <a:pPr algn="just"/>
            <a:r>
              <a:rPr lang="en-US" dirty="0"/>
              <a:t>Sanitation practices in the family </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12</a:t>
            </a:fld>
            <a:endParaRPr lang="en-US"/>
          </a:p>
        </p:txBody>
      </p:sp>
    </p:spTree>
    <p:extLst>
      <p:ext uri="{BB962C8B-B14F-4D97-AF65-F5344CB8AC3E}">
        <p14:creationId xmlns:p14="http://schemas.microsoft.com/office/powerpoint/2010/main" val="1702835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4204"/>
          </a:xfrm>
        </p:spPr>
        <p:txBody>
          <a:bodyPr/>
          <a:lstStyle/>
          <a:p>
            <a:r>
              <a:rPr lang="en-US" dirty="0"/>
              <a:t>Clinical psychology</a:t>
            </a:r>
          </a:p>
        </p:txBody>
      </p:sp>
      <p:sp>
        <p:nvSpPr>
          <p:cNvPr id="3" name="Content Placeholder 2"/>
          <p:cNvSpPr>
            <a:spLocks noGrp="1"/>
          </p:cNvSpPr>
          <p:nvPr>
            <p:ph idx="1"/>
          </p:nvPr>
        </p:nvSpPr>
        <p:spPr>
          <a:xfrm>
            <a:off x="838200" y="1306286"/>
            <a:ext cx="10515600" cy="4870677"/>
          </a:xfrm>
        </p:spPr>
        <p:txBody>
          <a:bodyPr>
            <a:normAutofit/>
          </a:bodyPr>
          <a:lstStyle/>
          <a:p>
            <a:pPr algn="just"/>
            <a:r>
              <a:rPr lang="en-US" sz="3200" dirty="0">
                <a:latin typeface="+mj-lt"/>
              </a:rPr>
              <a:t>It is about Psychological disorders and their treatment. </a:t>
            </a:r>
          </a:p>
          <a:p>
            <a:pPr algn="just"/>
            <a:r>
              <a:rPr lang="en-US" sz="3200" dirty="0">
                <a:latin typeface="+mj-lt"/>
              </a:rPr>
              <a:t>It is about how to change the environment to prevent the prevalence of psychological disorders. Example: the role a medical worker plays in sensitizing the bad effects of </a:t>
            </a:r>
            <a:r>
              <a:rPr lang="en-US" sz="3200" dirty="0" err="1">
                <a:latin typeface="+mj-lt"/>
              </a:rPr>
              <a:t>khat</a:t>
            </a:r>
            <a:r>
              <a:rPr lang="en-US" sz="3200" dirty="0">
                <a:latin typeface="+mj-lt"/>
              </a:rPr>
              <a:t>, alcohol, and tobacco on health and productivity </a:t>
            </a:r>
          </a:p>
          <a:p>
            <a:pPr marL="0" indent="0" algn="just">
              <a:buNone/>
            </a:pPr>
            <a:r>
              <a:rPr lang="en-US" sz="3200" dirty="0">
                <a:latin typeface="+mj-lt"/>
              </a:rPr>
              <a:t>Note that there are traditional ways of healing psychological disorders in our society. </a:t>
            </a:r>
          </a:p>
          <a:p>
            <a:pPr marL="0" indent="0" algn="just">
              <a:buNone/>
            </a:pPr>
            <a:endParaRPr lang="en-US" b="1" dirty="0"/>
          </a:p>
        </p:txBody>
      </p:sp>
      <p:sp>
        <p:nvSpPr>
          <p:cNvPr id="4" name="Slide Number Placeholder 3"/>
          <p:cNvSpPr>
            <a:spLocks noGrp="1"/>
          </p:cNvSpPr>
          <p:nvPr>
            <p:ph type="sldNum" sz="quarter" idx="12"/>
          </p:nvPr>
        </p:nvSpPr>
        <p:spPr/>
        <p:txBody>
          <a:bodyPr/>
          <a:lstStyle/>
          <a:p>
            <a:fld id="{B92D17CE-3FC7-4894-B4FC-F9EB51F2E0DE}" type="slidenum">
              <a:rPr lang="en-US" smtClean="0"/>
              <a:t>13</a:t>
            </a:fld>
            <a:endParaRPr lang="en-US"/>
          </a:p>
        </p:txBody>
      </p:sp>
    </p:spTree>
    <p:extLst>
      <p:ext uri="{BB962C8B-B14F-4D97-AF65-F5344CB8AC3E}">
        <p14:creationId xmlns:p14="http://schemas.microsoft.com/office/powerpoint/2010/main" val="3641060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953038"/>
            <a:ext cx="10515600" cy="5223925"/>
          </a:xfrm>
        </p:spPr>
        <p:txBody>
          <a:bodyPr/>
          <a:lstStyle/>
          <a:p>
            <a:pPr marL="0" indent="0" algn="just">
              <a:buNone/>
            </a:pPr>
            <a:r>
              <a:rPr lang="en-US" b="1" dirty="0"/>
              <a:t>Health psychology  </a:t>
            </a:r>
          </a:p>
          <a:p>
            <a:pPr algn="just"/>
            <a:r>
              <a:rPr lang="en-US" dirty="0"/>
              <a:t>Emphasizes the preventive aspect of health than the curative aspect </a:t>
            </a:r>
          </a:p>
          <a:p>
            <a:pPr algn="just"/>
            <a:r>
              <a:rPr lang="en-US" dirty="0"/>
              <a:t> Health is not merely the absence of illness. Health is a state of physical, mental and social well-being .</a:t>
            </a:r>
          </a:p>
          <a:p>
            <a:pPr algn="just"/>
            <a:r>
              <a:rPr lang="en-US" dirty="0"/>
              <a:t> Example: Teaching about personal hygiene is not enough. But the family and the society at large must participate in health programs. Recognizing the role of every member in the community is important to implement any health program</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14</a:t>
            </a:fld>
            <a:endParaRPr lang="en-US"/>
          </a:p>
        </p:txBody>
      </p:sp>
    </p:spTree>
    <p:extLst>
      <p:ext uri="{BB962C8B-B14F-4D97-AF65-F5344CB8AC3E}">
        <p14:creationId xmlns:p14="http://schemas.microsoft.com/office/powerpoint/2010/main" val="3006473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Welcome to session two</a:t>
            </a:r>
          </a:p>
        </p:txBody>
      </p:sp>
      <p:sp>
        <p:nvSpPr>
          <p:cNvPr id="3" name="Content Placeholder 2"/>
          <p:cNvSpPr>
            <a:spLocks noGrp="1"/>
          </p:cNvSpPr>
          <p:nvPr>
            <p:ph idx="1"/>
          </p:nvPr>
        </p:nvSpPr>
        <p:spPr/>
        <p:txBody>
          <a:bodyPr/>
          <a:lstStyle/>
          <a:p>
            <a:pPr marL="0" indent="0">
              <a:buNone/>
            </a:pPr>
            <a:r>
              <a:rPr lang="en-US" b="1" dirty="0"/>
              <a:t>Prerequisites</a:t>
            </a:r>
          </a:p>
          <a:p>
            <a:pPr marL="0" indent="0">
              <a:buNone/>
            </a:pPr>
            <a:endParaRPr lang="en-US" dirty="0"/>
          </a:p>
          <a:p>
            <a:r>
              <a:rPr lang="en-US" dirty="0"/>
              <a:t>A recap of the previous session.</a:t>
            </a:r>
          </a:p>
          <a:p>
            <a:endParaRPr lang="en-US" dirty="0"/>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15</a:t>
            </a:fld>
            <a:endParaRPr lang="en-US"/>
          </a:p>
        </p:txBody>
      </p:sp>
    </p:spTree>
    <p:extLst>
      <p:ext uri="{BB962C8B-B14F-4D97-AF65-F5344CB8AC3E}">
        <p14:creationId xmlns:p14="http://schemas.microsoft.com/office/powerpoint/2010/main" val="2307143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1546"/>
          </a:xfrm>
        </p:spPr>
        <p:txBody>
          <a:bodyPr>
            <a:normAutofit/>
          </a:bodyPr>
          <a:lstStyle/>
          <a:p>
            <a:r>
              <a:rPr lang="en-US" sz="3200" b="1" dirty="0">
                <a:latin typeface="Arial Black" panose="020B0A04020102020204" pitchFamily="34" charset="0"/>
              </a:rPr>
              <a:t>Introduction to human development </a:t>
            </a:r>
          </a:p>
        </p:txBody>
      </p:sp>
      <p:sp>
        <p:nvSpPr>
          <p:cNvPr id="3" name="Content Placeholder 2"/>
          <p:cNvSpPr>
            <a:spLocks noGrp="1"/>
          </p:cNvSpPr>
          <p:nvPr>
            <p:ph idx="1"/>
          </p:nvPr>
        </p:nvSpPr>
        <p:spPr>
          <a:xfrm>
            <a:off x="838200" y="1126672"/>
            <a:ext cx="10515600" cy="5050291"/>
          </a:xfrm>
        </p:spPr>
        <p:txBody>
          <a:bodyPr/>
          <a:lstStyle/>
          <a:p>
            <a:pPr marL="0" indent="0" algn="just">
              <a:buNone/>
            </a:pPr>
            <a:endParaRPr lang="en-US" b="1" u="sng" dirty="0"/>
          </a:p>
          <a:p>
            <a:pPr marL="0" indent="0" algn="just">
              <a:buNone/>
            </a:pPr>
            <a:r>
              <a:rPr lang="en-US" b="1" u="sng" dirty="0"/>
              <a:t>Development:</a:t>
            </a:r>
          </a:p>
          <a:p>
            <a:pPr marL="0" indent="0" algn="just">
              <a:buNone/>
            </a:pPr>
            <a:endParaRPr lang="en-US" b="1" u="sng" dirty="0"/>
          </a:p>
          <a:p>
            <a:pPr marL="0" indent="0" algn="just">
              <a:buNone/>
            </a:pPr>
            <a:r>
              <a:rPr lang="en-US" b="1" u="sng" dirty="0"/>
              <a:t>Definition</a:t>
            </a:r>
          </a:p>
          <a:p>
            <a:pPr marL="0" indent="0" algn="just">
              <a:buNone/>
            </a:pPr>
            <a:r>
              <a:rPr lang="en-US" b="1" dirty="0"/>
              <a:t> It is the sequence of changes over a full span of life.</a:t>
            </a:r>
          </a:p>
          <a:p>
            <a:pPr marL="0" indent="0" algn="just">
              <a:buNone/>
            </a:pPr>
            <a:endParaRPr lang="en-US" b="1" dirty="0"/>
          </a:p>
          <a:p>
            <a:pPr marL="0" indent="0" algn="just">
              <a:buNone/>
            </a:pPr>
            <a:r>
              <a:rPr lang="en-US" b="1" dirty="0"/>
              <a:t> ▪ It is about how the biological infant turns into the social adult. </a:t>
            </a:r>
            <a:endParaRPr lang="en-US" b="1" dirty="0">
              <a:latin typeface="Arial Black" panose="020B0A04020102020204" pitchFamily="34" charset="0"/>
            </a:endParaRPr>
          </a:p>
        </p:txBody>
      </p:sp>
      <p:sp>
        <p:nvSpPr>
          <p:cNvPr id="4" name="Slide Number Placeholder 3"/>
          <p:cNvSpPr>
            <a:spLocks noGrp="1"/>
          </p:cNvSpPr>
          <p:nvPr>
            <p:ph type="sldNum" sz="quarter" idx="12"/>
          </p:nvPr>
        </p:nvSpPr>
        <p:spPr/>
        <p:txBody>
          <a:bodyPr/>
          <a:lstStyle/>
          <a:p>
            <a:fld id="{B92D17CE-3FC7-4894-B4FC-F9EB51F2E0DE}" type="slidenum">
              <a:rPr lang="en-US" smtClean="0"/>
              <a:t>16</a:t>
            </a:fld>
            <a:endParaRPr lang="en-US"/>
          </a:p>
        </p:txBody>
      </p:sp>
    </p:spTree>
    <p:extLst>
      <p:ext uri="{BB962C8B-B14F-4D97-AF65-F5344CB8AC3E}">
        <p14:creationId xmlns:p14="http://schemas.microsoft.com/office/powerpoint/2010/main" val="2470271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0918"/>
          </a:xfrm>
        </p:spPr>
        <p:txBody>
          <a:bodyPr>
            <a:normAutofit fontScale="90000"/>
          </a:bodyPr>
          <a:lstStyle/>
          <a:p>
            <a:r>
              <a:rPr lang="en-US" b="1" dirty="0"/>
              <a:t>Development </a:t>
            </a:r>
            <a:r>
              <a:rPr lang="en-US" b="1" dirty="0" err="1"/>
              <a:t>Vs</a:t>
            </a:r>
            <a:r>
              <a:rPr lang="en-US" b="1" dirty="0"/>
              <a:t> Growth</a:t>
            </a:r>
            <a:endParaRPr lang="en-US" dirty="0"/>
          </a:p>
        </p:txBody>
      </p:sp>
      <p:sp>
        <p:nvSpPr>
          <p:cNvPr id="3" name="Content Placeholder 2"/>
          <p:cNvSpPr>
            <a:spLocks noGrp="1"/>
          </p:cNvSpPr>
          <p:nvPr>
            <p:ph idx="1"/>
          </p:nvPr>
        </p:nvSpPr>
        <p:spPr>
          <a:xfrm>
            <a:off x="838200" y="1240971"/>
            <a:ext cx="10515600" cy="4935992"/>
          </a:xfrm>
        </p:spPr>
        <p:txBody>
          <a:bodyPr/>
          <a:lstStyle/>
          <a:p>
            <a:r>
              <a:rPr lang="en-US" dirty="0"/>
              <a:t>Development is a more general term indicating changes </a:t>
            </a:r>
            <a:r>
              <a:rPr lang="en-US" b="1" dirty="0"/>
              <a:t>physically, mentally </a:t>
            </a:r>
            <a:r>
              <a:rPr lang="en-US" dirty="0"/>
              <a:t>and</a:t>
            </a:r>
            <a:r>
              <a:rPr lang="en-US" b="1" dirty="0"/>
              <a:t> socially.</a:t>
            </a:r>
          </a:p>
          <a:p>
            <a:r>
              <a:rPr lang="en-US" dirty="0"/>
              <a:t> It explains possible causes of changes in all areas. </a:t>
            </a:r>
          </a:p>
          <a:p>
            <a:pPr marL="0" indent="0">
              <a:buNone/>
            </a:pPr>
            <a:r>
              <a:rPr lang="en-US" sz="3200" b="1" dirty="0"/>
              <a:t>Principles of development</a:t>
            </a:r>
          </a:p>
          <a:p>
            <a:pPr marL="0" indent="0">
              <a:buNone/>
            </a:pPr>
            <a:r>
              <a:rPr lang="en-US" dirty="0"/>
              <a:t> 1. </a:t>
            </a:r>
            <a:r>
              <a:rPr lang="en-US" b="1" i="1" dirty="0"/>
              <a:t>Development is sequential</a:t>
            </a:r>
          </a:p>
          <a:p>
            <a:pPr marL="0" indent="0">
              <a:buNone/>
            </a:pPr>
            <a:r>
              <a:rPr lang="en-US" dirty="0"/>
              <a:t> Example: </a:t>
            </a:r>
          </a:p>
          <a:p>
            <a:pPr marL="0" indent="0">
              <a:buNone/>
            </a:pPr>
            <a:r>
              <a:rPr lang="en-US" dirty="0"/>
              <a:t>Motor development - 2 months an infant raises his head. ▪ 4-7months -  shows improvement in hand and eye coordination.</a:t>
            </a:r>
          </a:p>
          <a:p>
            <a:pPr marL="0" indent="0">
              <a:buNone/>
            </a:pPr>
            <a:r>
              <a:rPr lang="en-US" dirty="0"/>
              <a:t>▪ 7 months can sit up and stand up holding or a chair. </a:t>
            </a:r>
          </a:p>
        </p:txBody>
      </p:sp>
      <p:sp>
        <p:nvSpPr>
          <p:cNvPr id="4" name="Slide Number Placeholder 3"/>
          <p:cNvSpPr>
            <a:spLocks noGrp="1"/>
          </p:cNvSpPr>
          <p:nvPr>
            <p:ph type="sldNum" sz="quarter" idx="12"/>
          </p:nvPr>
        </p:nvSpPr>
        <p:spPr/>
        <p:txBody>
          <a:bodyPr/>
          <a:lstStyle/>
          <a:p>
            <a:fld id="{B92D17CE-3FC7-4894-B4FC-F9EB51F2E0DE}" type="slidenum">
              <a:rPr lang="en-US" smtClean="0"/>
              <a:t>17</a:t>
            </a:fld>
            <a:endParaRPr lang="en-US"/>
          </a:p>
        </p:txBody>
      </p:sp>
    </p:spTree>
    <p:extLst>
      <p:ext uri="{BB962C8B-B14F-4D97-AF65-F5344CB8AC3E}">
        <p14:creationId xmlns:p14="http://schemas.microsoft.com/office/powerpoint/2010/main" val="2551863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586" y="365126"/>
            <a:ext cx="10515600" cy="451303"/>
          </a:xfrm>
        </p:spPr>
        <p:txBody>
          <a:bodyPr>
            <a:normAutofit fontScale="90000"/>
          </a:bodyPr>
          <a:lstStyle/>
          <a:p>
            <a:r>
              <a:rPr lang="en-US" b="1" dirty="0">
                <a:latin typeface="Arial Black" panose="020B0A04020102020204" pitchFamily="34" charset="0"/>
              </a:rPr>
              <a:t>‘</a:t>
            </a:r>
            <a:r>
              <a:rPr lang="en-US" b="1" dirty="0" err="1">
                <a:latin typeface="Arial Black" panose="020B0A04020102020204" pitchFamily="34" charset="0"/>
              </a:rPr>
              <a:t>ct</a:t>
            </a:r>
            <a:endParaRPr lang="en-US" b="1" dirty="0">
              <a:latin typeface="Arial Black" panose="020B0A04020102020204" pitchFamily="34" charset="0"/>
            </a:endParaRPr>
          </a:p>
        </p:txBody>
      </p:sp>
      <p:sp>
        <p:nvSpPr>
          <p:cNvPr id="3" name="Content Placeholder 2"/>
          <p:cNvSpPr>
            <a:spLocks noGrp="1"/>
          </p:cNvSpPr>
          <p:nvPr>
            <p:ph idx="1"/>
          </p:nvPr>
        </p:nvSpPr>
        <p:spPr>
          <a:xfrm>
            <a:off x="838200" y="816429"/>
            <a:ext cx="10515600" cy="5360534"/>
          </a:xfrm>
        </p:spPr>
        <p:txBody>
          <a:bodyPr>
            <a:normAutofit/>
          </a:bodyPr>
          <a:lstStyle/>
          <a:p>
            <a:pPr marL="0" indent="0" algn="just">
              <a:buNone/>
            </a:pPr>
            <a:r>
              <a:rPr lang="en-US" sz="3200" dirty="0"/>
              <a:t>2. </a:t>
            </a:r>
            <a:r>
              <a:rPr lang="en-US" sz="3200" b="1" i="1" dirty="0"/>
              <a:t>Development is irreversible</a:t>
            </a:r>
          </a:p>
          <a:p>
            <a:pPr marL="0" indent="0" algn="just">
              <a:buNone/>
            </a:pPr>
            <a:r>
              <a:rPr lang="en-US" sz="3200" dirty="0"/>
              <a:t>▪ It is </a:t>
            </a:r>
            <a:r>
              <a:rPr lang="en-US" sz="3200" dirty="0" err="1"/>
              <a:t>uni</a:t>
            </a:r>
            <a:r>
              <a:rPr lang="en-US" sz="3200" dirty="0"/>
              <a:t>-directional ▪ it does not switch back and forth. ▪ Under normal condition we expect mental and social developments to go with biological development.</a:t>
            </a:r>
          </a:p>
          <a:p>
            <a:pPr marL="0" indent="0" algn="just">
              <a:buNone/>
            </a:pPr>
            <a:endParaRPr lang="en-US" sz="3200" dirty="0"/>
          </a:p>
          <a:p>
            <a:pPr marL="0" indent="0" algn="just">
              <a:buNone/>
            </a:pPr>
            <a:r>
              <a:rPr lang="en-US" sz="3200" b="1" i="1" dirty="0"/>
              <a:t> 3. Development is progressive change </a:t>
            </a:r>
          </a:p>
          <a:p>
            <a:pPr marL="0" indent="0" algn="just">
              <a:buNone/>
            </a:pPr>
            <a:r>
              <a:rPr lang="en-US" sz="3200" dirty="0"/>
              <a:t>▪ A lower level leads to a higher one Example: In cognitive (mental) development the progress is from sensory knowledge to abstract thinking. </a:t>
            </a:r>
          </a:p>
        </p:txBody>
      </p:sp>
      <p:sp>
        <p:nvSpPr>
          <p:cNvPr id="4" name="Slide Number Placeholder 3"/>
          <p:cNvSpPr>
            <a:spLocks noGrp="1"/>
          </p:cNvSpPr>
          <p:nvPr>
            <p:ph type="sldNum" sz="quarter" idx="12"/>
          </p:nvPr>
        </p:nvSpPr>
        <p:spPr/>
        <p:txBody>
          <a:bodyPr/>
          <a:lstStyle/>
          <a:p>
            <a:fld id="{B92D17CE-3FC7-4894-B4FC-F9EB51F2E0DE}" type="slidenum">
              <a:rPr lang="en-US" smtClean="0"/>
              <a:t>18</a:t>
            </a:fld>
            <a:endParaRPr lang="en-US"/>
          </a:p>
        </p:txBody>
      </p:sp>
    </p:spTree>
    <p:extLst>
      <p:ext uri="{BB962C8B-B14F-4D97-AF65-F5344CB8AC3E}">
        <p14:creationId xmlns:p14="http://schemas.microsoft.com/office/powerpoint/2010/main" val="2759627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2946"/>
          </a:xfrm>
        </p:spPr>
        <p:txBody>
          <a:bodyPr>
            <a:normAutofit fontScale="90000"/>
          </a:bodyPr>
          <a:lstStyle/>
          <a:p>
            <a:r>
              <a:rPr lang="en-US" b="1" dirty="0"/>
              <a:t>Stages of human development </a:t>
            </a:r>
          </a:p>
        </p:txBody>
      </p:sp>
      <p:sp>
        <p:nvSpPr>
          <p:cNvPr id="3" name="Content Placeholder 2"/>
          <p:cNvSpPr>
            <a:spLocks noGrp="1"/>
          </p:cNvSpPr>
          <p:nvPr>
            <p:ph idx="1"/>
          </p:nvPr>
        </p:nvSpPr>
        <p:spPr>
          <a:xfrm>
            <a:off x="838200" y="898072"/>
            <a:ext cx="10515600" cy="5278891"/>
          </a:xfrm>
        </p:spPr>
        <p:txBody>
          <a:bodyPr/>
          <a:lstStyle/>
          <a:p>
            <a:pPr marL="0" indent="0">
              <a:buNone/>
            </a:pPr>
            <a:r>
              <a:rPr lang="en-US" dirty="0"/>
              <a:t> </a:t>
            </a:r>
            <a:r>
              <a:rPr lang="en-US" b="1" dirty="0"/>
              <a:t>♦ Infancy </a:t>
            </a:r>
          </a:p>
          <a:p>
            <a:pPr marL="0" indent="0" algn="just">
              <a:buNone/>
            </a:pPr>
            <a:r>
              <a:rPr lang="en-US" dirty="0"/>
              <a:t> The infant has a proportional appearance (head is large in proportion to body) </a:t>
            </a:r>
          </a:p>
          <a:p>
            <a:pPr marL="0" indent="0" algn="just">
              <a:buNone/>
            </a:pPr>
            <a:r>
              <a:rPr lang="en-US" dirty="0"/>
              <a:t> Although girls have less muscle tissue and weigh less than boys, on the average infants are 20 inches tall and weigh seven and half pounds at birth. </a:t>
            </a:r>
          </a:p>
          <a:p>
            <a:pPr marL="0" indent="0" algn="just">
              <a:buNone/>
            </a:pPr>
            <a:r>
              <a:rPr lang="en-US" dirty="0"/>
              <a:t> Behavioral reflexes are present from the moment of birth. Example: Infants can react to stimuli such as gentle touch or moving light.</a:t>
            </a:r>
          </a:p>
          <a:p>
            <a:pPr marL="0" indent="0" algn="just">
              <a:buNone/>
            </a:pPr>
            <a:r>
              <a:rPr lang="en-US" dirty="0"/>
              <a:t>  It can extend and flex arms and legs when touched, smack lips, chew fingers, grasp an object. </a:t>
            </a:r>
          </a:p>
        </p:txBody>
      </p:sp>
      <p:sp>
        <p:nvSpPr>
          <p:cNvPr id="4" name="Slide Number Placeholder 3"/>
          <p:cNvSpPr>
            <a:spLocks noGrp="1"/>
          </p:cNvSpPr>
          <p:nvPr>
            <p:ph type="sldNum" sz="quarter" idx="12"/>
          </p:nvPr>
        </p:nvSpPr>
        <p:spPr/>
        <p:txBody>
          <a:bodyPr/>
          <a:lstStyle/>
          <a:p>
            <a:fld id="{B92D17CE-3FC7-4894-B4FC-F9EB51F2E0DE}" type="slidenum">
              <a:rPr lang="en-US" smtClean="0"/>
              <a:t>19</a:t>
            </a:fld>
            <a:endParaRPr lang="en-US"/>
          </a:p>
        </p:txBody>
      </p:sp>
    </p:spTree>
    <p:extLst>
      <p:ext uri="{BB962C8B-B14F-4D97-AF65-F5344CB8AC3E}">
        <p14:creationId xmlns:p14="http://schemas.microsoft.com/office/powerpoint/2010/main" val="3699110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Black" panose="020B0A04020102020204" pitchFamily="34" charset="0"/>
              </a:rPr>
              <a:t>Definition</a:t>
            </a:r>
          </a:p>
        </p:txBody>
      </p:sp>
      <p:sp>
        <p:nvSpPr>
          <p:cNvPr id="3" name="Content Placeholder 2"/>
          <p:cNvSpPr>
            <a:spLocks noGrp="1"/>
          </p:cNvSpPr>
          <p:nvPr>
            <p:ph idx="1"/>
          </p:nvPr>
        </p:nvSpPr>
        <p:spPr/>
        <p:txBody>
          <a:bodyPr/>
          <a:lstStyle/>
          <a:p>
            <a:r>
              <a:rPr lang="en-US" dirty="0">
                <a:latin typeface="Arial Black" panose="020B0A04020102020204" pitchFamily="34" charset="0"/>
              </a:rPr>
              <a:t>Psychology is the science of human and animal behavior. </a:t>
            </a:r>
          </a:p>
        </p:txBody>
      </p:sp>
      <p:sp>
        <p:nvSpPr>
          <p:cNvPr id="4" name="Slide Number Placeholder 3"/>
          <p:cNvSpPr>
            <a:spLocks noGrp="1"/>
          </p:cNvSpPr>
          <p:nvPr>
            <p:ph type="sldNum" sz="quarter" idx="12"/>
          </p:nvPr>
        </p:nvSpPr>
        <p:spPr/>
        <p:txBody>
          <a:bodyPr/>
          <a:lstStyle/>
          <a:p>
            <a:fld id="{B92D17CE-3FC7-4894-B4FC-F9EB51F2E0DE}" type="slidenum">
              <a:rPr lang="en-US" smtClean="0"/>
              <a:t>2</a:t>
            </a:fld>
            <a:endParaRPr lang="en-US"/>
          </a:p>
        </p:txBody>
      </p:sp>
    </p:spTree>
    <p:extLst>
      <p:ext uri="{BB962C8B-B14F-4D97-AF65-F5344CB8AC3E}">
        <p14:creationId xmlns:p14="http://schemas.microsoft.com/office/powerpoint/2010/main" val="3028216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3517"/>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94704"/>
            <a:ext cx="10515600" cy="5082259"/>
          </a:xfrm>
        </p:spPr>
        <p:txBody>
          <a:bodyPr/>
          <a:lstStyle/>
          <a:p>
            <a:pPr algn="just"/>
            <a:r>
              <a:rPr lang="en-US" sz="3600" dirty="0"/>
              <a:t> During the first year of life motor development (sitting, walking) is largely dependent on biological maturation, even though, practice can speed up the whole process. </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20</a:t>
            </a:fld>
            <a:endParaRPr lang="en-US"/>
          </a:p>
        </p:txBody>
      </p:sp>
    </p:spTree>
    <p:extLst>
      <p:ext uri="{BB962C8B-B14F-4D97-AF65-F5344CB8AC3E}">
        <p14:creationId xmlns:p14="http://schemas.microsoft.com/office/powerpoint/2010/main" val="959042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0292"/>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112704"/>
            <a:ext cx="10515600" cy="5064259"/>
          </a:xfrm>
        </p:spPr>
        <p:txBody>
          <a:bodyPr/>
          <a:lstStyle/>
          <a:p>
            <a:pPr marL="0" indent="0" algn="just">
              <a:buNone/>
            </a:pPr>
            <a:r>
              <a:rPr lang="en-US" sz="3600" b="1" dirty="0"/>
              <a:t>Sensory motor coordination </a:t>
            </a:r>
          </a:p>
          <a:p>
            <a:pPr algn="just"/>
            <a:endParaRPr lang="en-US" sz="3600" dirty="0"/>
          </a:p>
          <a:p>
            <a:pPr algn="just"/>
            <a:r>
              <a:rPr lang="en-US" sz="3600" dirty="0"/>
              <a:t>during 1 month can stare at an attractive object</a:t>
            </a:r>
          </a:p>
          <a:p>
            <a:pPr algn="just"/>
            <a:r>
              <a:rPr lang="en-US" sz="3600" dirty="0"/>
              <a:t>during 2 and half months swipe at an object </a:t>
            </a:r>
          </a:p>
          <a:p>
            <a:pPr algn="just"/>
            <a:r>
              <a:rPr lang="en-US" sz="3600" dirty="0"/>
              <a:t>during 4-months raise hands to catch the object </a:t>
            </a:r>
          </a:p>
          <a:p>
            <a:pPr algn="just"/>
            <a:r>
              <a:rPr lang="en-US" sz="3600" dirty="0"/>
              <a:t>during 5 months reach and grasp the object </a:t>
            </a:r>
          </a:p>
          <a:p>
            <a:pPr algn="just"/>
            <a:endParaRPr lang="en-US" dirty="0"/>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21</a:t>
            </a:fld>
            <a:endParaRPr lang="en-US"/>
          </a:p>
        </p:txBody>
      </p:sp>
    </p:spTree>
    <p:extLst>
      <p:ext uri="{BB962C8B-B14F-4D97-AF65-F5344CB8AC3E}">
        <p14:creationId xmlns:p14="http://schemas.microsoft.com/office/powerpoint/2010/main" val="6789614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53184"/>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288473"/>
            <a:ext cx="10515600" cy="4888490"/>
          </a:xfrm>
        </p:spPr>
        <p:txBody>
          <a:bodyPr/>
          <a:lstStyle/>
          <a:p>
            <a:pPr marL="0" indent="0" algn="just">
              <a:buNone/>
            </a:pPr>
            <a:r>
              <a:rPr lang="en-US" b="1" dirty="0"/>
              <a:t>Childhood (preschool children) </a:t>
            </a:r>
          </a:p>
          <a:p>
            <a:pPr marL="0" indent="0" algn="just">
              <a:buNone/>
            </a:pPr>
            <a:endParaRPr lang="en-US" b="1" dirty="0"/>
          </a:p>
          <a:p>
            <a:pPr algn="just"/>
            <a:r>
              <a:rPr lang="en-US" sz="3200" dirty="0"/>
              <a:t>Development is rapid in all areas (physically, cognitive, and socially) during this stage</a:t>
            </a:r>
          </a:p>
          <a:p>
            <a:pPr algn="just"/>
            <a:r>
              <a:rPr lang="en-US" sz="3200" dirty="0"/>
              <a:t>Rate of growth is slower at this stage than infancy.</a:t>
            </a:r>
          </a:p>
          <a:p>
            <a:pPr algn="just"/>
            <a:r>
              <a:rPr lang="en-US" sz="3200" dirty="0"/>
              <a:t>There are changes in body proportion. </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22</a:t>
            </a:fld>
            <a:endParaRPr lang="en-US"/>
          </a:p>
        </p:txBody>
      </p:sp>
    </p:spTree>
    <p:extLst>
      <p:ext uri="{BB962C8B-B14F-4D97-AF65-F5344CB8AC3E}">
        <p14:creationId xmlns:p14="http://schemas.microsoft.com/office/powerpoint/2010/main" val="1501387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83174"/>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848300"/>
            <a:ext cx="10515600" cy="5328663"/>
          </a:xfrm>
        </p:spPr>
        <p:txBody>
          <a:bodyPr>
            <a:normAutofit/>
          </a:bodyPr>
          <a:lstStyle/>
          <a:p>
            <a:pPr marL="0" indent="0" algn="just">
              <a:buNone/>
            </a:pPr>
            <a:r>
              <a:rPr lang="en-US" b="1" dirty="0"/>
              <a:t>Example:</a:t>
            </a:r>
          </a:p>
          <a:p>
            <a:pPr algn="just"/>
            <a:r>
              <a:rPr lang="en-US" sz="3600" dirty="0"/>
              <a:t>head growth is slow</a:t>
            </a:r>
          </a:p>
          <a:p>
            <a:pPr algn="just"/>
            <a:r>
              <a:rPr lang="en-US" sz="3600" dirty="0"/>
              <a:t>Trunk growth is rapid </a:t>
            </a:r>
          </a:p>
          <a:p>
            <a:pPr algn="just"/>
            <a:r>
              <a:rPr lang="en-US" sz="3600" dirty="0"/>
              <a:t>Limb growth is rapid</a:t>
            </a:r>
          </a:p>
          <a:p>
            <a:pPr algn="just"/>
            <a:r>
              <a:rPr lang="en-US" sz="3600" dirty="0"/>
              <a:t>Matured body proportion, increased strength coordination and developed nervous system provide foundation for increased psychomotor skills.</a:t>
            </a:r>
          </a:p>
        </p:txBody>
      </p:sp>
      <p:sp>
        <p:nvSpPr>
          <p:cNvPr id="4" name="Slide Number Placeholder 3"/>
          <p:cNvSpPr>
            <a:spLocks noGrp="1"/>
          </p:cNvSpPr>
          <p:nvPr>
            <p:ph type="sldNum" sz="quarter" idx="12"/>
          </p:nvPr>
        </p:nvSpPr>
        <p:spPr/>
        <p:txBody>
          <a:bodyPr/>
          <a:lstStyle/>
          <a:p>
            <a:fld id="{B92D17CE-3FC7-4894-B4FC-F9EB51F2E0DE}" type="slidenum">
              <a:rPr lang="en-US" smtClean="0"/>
              <a:t>23</a:t>
            </a:fld>
            <a:endParaRPr lang="en-US"/>
          </a:p>
        </p:txBody>
      </p:sp>
    </p:spTree>
    <p:extLst>
      <p:ext uri="{BB962C8B-B14F-4D97-AF65-F5344CB8AC3E}">
        <p14:creationId xmlns:p14="http://schemas.microsoft.com/office/powerpoint/2010/main" val="1393796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7093"/>
          </a:xfrm>
        </p:spPr>
        <p:txBody>
          <a:bodyPr/>
          <a:lstStyle/>
          <a:p>
            <a:r>
              <a:rPr lang="en-US" dirty="0"/>
              <a:t>‘</a:t>
            </a:r>
            <a:r>
              <a:rPr lang="en-US" dirty="0" err="1"/>
              <a:t>ct</a:t>
            </a:r>
            <a:endParaRPr lang="en-US" dirty="0"/>
          </a:p>
        </p:txBody>
      </p:sp>
      <p:sp>
        <p:nvSpPr>
          <p:cNvPr id="3" name="Content Placeholder 2"/>
          <p:cNvSpPr>
            <a:spLocks noGrp="1"/>
          </p:cNvSpPr>
          <p:nvPr>
            <p:ph idx="1"/>
          </p:nvPr>
        </p:nvSpPr>
        <p:spPr>
          <a:xfrm>
            <a:off x="838200" y="1267691"/>
            <a:ext cx="10515600" cy="4909272"/>
          </a:xfrm>
        </p:spPr>
        <p:txBody>
          <a:bodyPr/>
          <a:lstStyle/>
          <a:p>
            <a:pPr algn="just"/>
            <a:r>
              <a:rPr lang="en-US" sz="3200" dirty="0"/>
              <a:t>At age 6yrs children achieve sufficient eye and hand coordination, timing, and fine muscle control to demonstrate any skill in this activity. </a:t>
            </a:r>
          </a:p>
          <a:p>
            <a:pPr algn="just"/>
            <a:r>
              <a:rPr lang="en-US" sz="3200" dirty="0"/>
              <a:t>The child develops language skills and enters the world of knowledge and culture by asking the why question. </a:t>
            </a:r>
          </a:p>
          <a:p>
            <a:pPr algn="just"/>
            <a:r>
              <a:rPr lang="en-US" sz="3200" dirty="0"/>
              <a:t>Vocabulary increases rapidly between 2 and 6 years of age</a:t>
            </a:r>
          </a:p>
          <a:p>
            <a:pPr algn="just"/>
            <a:r>
              <a:rPr lang="en-US" sz="3200" dirty="0"/>
              <a:t> Each day on average, five to eight words, are added to the child’s vocabulary. </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24</a:t>
            </a:fld>
            <a:endParaRPr lang="en-US"/>
          </a:p>
        </p:txBody>
      </p:sp>
    </p:spTree>
    <p:extLst>
      <p:ext uri="{BB962C8B-B14F-4D97-AF65-F5344CB8AC3E}">
        <p14:creationId xmlns:p14="http://schemas.microsoft.com/office/powerpoint/2010/main" val="3928232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83174"/>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57619"/>
            <a:ext cx="10515600" cy="5119344"/>
          </a:xfrm>
        </p:spPr>
        <p:txBody>
          <a:bodyPr>
            <a:normAutofit/>
          </a:bodyPr>
          <a:lstStyle/>
          <a:p>
            <a:pPr marL="0" indent="0">
              <a:buNone/>
            </a:pPr>
            <a:r>
              <a:rPr lang="en-US" b="1" dirty="0">
                <a:latin typeface="Arial Black" panose="020B0A04020102020204" pitchFamily="34" charset="0"/>
              </a:rPr>
              <a:t>Childhood (middle childhood 6 (7) - 12 years)</a:t>
            </a:r>
            <a:endParaRPr lang="en-US" sz="3200" b="1" dirty="0">
              <a:latin typeface="Arial Black" panose="020B0A04020102020204" pitchFamily="34" charset="0"/>
            </a:endParaRPr>
          </a:p>
          <a:p>
            <a:pPr algn="just"/>
            <a:r>
              <a:rPr lang="en-US" sz="3200" dirty="0"/>
              <a:t> Physical growth begins to slow down. </a:t>
            </a:r>
          </a:p>
          <a:p>
            <a:pPr marL="0" indent="0" algn="just">
              <a:buNone/>
            </a:pPr>
            <a:r>
              <a:rPr lang="en-US" sz="3200" dirty="0"/>
              <a:t>• Adolescent growth spurt begins at the age of 10 and 12 for girls and boys respectively.</a:t>
            </a:r>
          </a:p>
          <a:p>
            <a:pPr marL="0" indent="0" algn="just">
              <a:buNone/>
            </a:pPr>
            <a:r>
              <a:rPr lang="en-US" sz="3200" dirty="0"/>
              <a:t> • Muscle tissue increases and they grow stronger.</a:t>
            </a:r>
          </a:p>
          <a:p>
            <a:pPr marL="0" indent="0" algn="just">
              <a:buNone/>
            </a:pPr>
            <a:r>
              <a:rPr lang="en-US" sz="3200" dirty="0"/>
              <a:t> • Motor development tends to be smooth accurate and well coordinated.</a:t>
            </a:r>
          </a:p>
          <a:p>
            <a:pPr marL="0" indent="0">
              <a:buNone/>
            </a:pPr>
            <a:r>
              <a:rPr lang="en-US" sz="3200" dirty="0"/>
              <a:t> </a:t>
            </a:r>
          </a:p>
        </p:txBody>
      </p:sp>
      <p:sp>
        <p:nvSpPr>
          <p:cNvPr id="4" name="Slide Number Placeholder 3"/>
          <p:cNvSpPr>
            <a:spLocks noGrp="1"/>
          </p:cNvSpPr>
          <p:nvPr>
            <p:ph type="sldNum" sz="quarter" idx="12"/>
          </p:nvPr>
        </p:nvSpPr>
        <p:spPr/>
        <p:txBody>
          <a:bodyPr/>
          <a:lstStyle/>
          <a:p>
            <a:fld id="{B92D17CE-3FC7-4894-B4FC-F9EB51F2E0DE}" type="slidenum">
              <a:rPr lang="en-US" smtClean="0"/>
              <a:t>25</a:t>
            </a:fld>
            <a:endParaRPr lang="en-US"/>
          </a:p>
        </p:txBody>
      </p:sp>
    </p:spTree>
    <p:extLst>
      <p:ext uri="{BB962C8B-B14F-4D97-AF65-F5344CB8AC3E}">
        <p14:creationId xmlns:p14="http://schemas.microsoft.com/office/powerpoint/2010/main" val="15268952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0943"/>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223493"/>
            <a:ext cx="10515600" cy="4953470"/>
          </a:xfrm>
        </p:spPr>
        <p:txBody>
          <a:bodyPr/>
          <a:lstStyle/>
          <a:p>
            <a:pPr marL="0" indent="0" algn="just">
              <a:buNone/>
            </a:pPr>
            <a:r>
              <a:rPr lang="en-US" sz="3200" dirty="0">
                <a:latin typeface="Arial Black" panose="020B0A04020102020204" pitchFamily="34" charset="0"/>
              </a:rPr>
              <a:t>♦ Adolescence (18-25) </a:t>
            </a:r>
          </a:p>
          <a:p>
            <a:pPr algn="just">
              <a:buFont typeface="Wingdings" panose="05000000000000000000" pitchFamily="2" charset="2"/>
              <a:buChar char="§"/>
            </a:pPr>
            <a:r>
              <a:rPr lang="en-US" dirty="0">
                <a:latin typeface="+mj-lt"/>
              </a:rPr>
              <a:t>It is a period between childhood and adulthood</a:t>
            </a:r>
          </a:p>
          <a:p>
            <a:pPr algn="just">
              <a:buFont typeface="Wingdings" panose="05000000000000000000" pitchFamily="2" charset="2"/>
              <a:buChar char="§"/>
            </a:pPr>
            <a:r>
              <a:rPr lang="en-US" dirty="0">
                <a:latin typeface="+mj-lt"/>
              </a:rPr>
              <a:t>Puberty is a biological event in which hormonal changes promote rapid physical growth and sexual maturity in both sexes.</a:t>
            </a:r>
          </a:p>
          <a:p>
            <a:pPr algn="just">
              <a:buFont typeface="Wingdings" panose="05000000000000000000" pitchFamily="2" charset="2"/>
              <a:buChar char="§"/>
            </a:pPr>
            <a:r>
              <a:rPr lang="en-US" dirty="0">
                <a:latin typeface="+mj-lt"/>
              </a:rPr>
              <a:t>It is marked by menarche (the first menstrual cycle in girls) and Nocturnal emission (sperm ejaculation) in boys. </a:t>
            </a:r>
          </a:p>
          <a:p>
            <a:pPr algn="just">
              <a:buFont typeface="Wingdings" panose="05000000000000000000" pitchFamily="2" charset="2"/>
              <a:buChar char="§"/>
            </a:pPr>
            <a:r>
              <a:rPr lang="en-US" dirty="0">
                <a:latin typeface="+mj-lt"/>
              </a:rPr>
              <a:t>Puberty is not a period by itself. It is a gate way to adolescence.</a:t>
            </a:r>
          </a:p>
        </p:txBody>
      </p:sp>
      <p:sp>
        <p:nvSpPr>
          <p:cNvPr id="4" name="Slide Number Placeholder 3"/>
          <p:cNvSpPr>
            <a:spLocks noGrp="1"/>
          </p:cNvSpPr>
          <p:nvPr>
            <p:ph type="sldNum" sz="quarter" idx="12"/>
          </p:nvPr>
        </p:nvSpPr>
        <p:spPr/>
        <p:txBody>
          <a:bodyPr/>
          <a:lstStyle/>
          <a:p>
            <a:fld id="{B92D17CE-3FC7-4894-B4FC-F9EB51F2E0DE}" type="slidenum">
              <a:rPr lang="en-US" smtClean="0"/>
              <a:t>26</a:t>
            </a:fld>
            <a:endParaRPr lang="en-US"/>
          </a:p>
        </p:txBody>
      </p:sp>
    </p:spTree>
    <p:extLst>
      <p:ext uri="{BB962C8B-B14F-4D97-AF65-F5344CB8AC3E}">
        <p14:creationId xmlns:p14="http://schemas.microsoft.com/office/powerpoint/2010/main" val="19702259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1309"/>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936434"/>
            <a:ext cx="10515600" cy="5240529"/>
          </a:xfrm>
        </p:spPr>
        <p:txBody>
          <a:bodyPr>
            <a:normAutofit/>
          </a:bodyPr>
          <a:lstStyle/>
          <a:p>
            <a:pPr algn="just"/>
            <a:r>
              <a:rPr lang="en-US" sz="3200" dirty="0"/>
              <a:t>Adolescents become sexually active, delinquent, be involved in drug and alcohol abuse, suicide, risk taking. </a:t>
            </a:r>
          </a:p>
          <a:p>
            <a:pPr algn="just"/>
            <a:r>
              <a:rPr lang="en-US" sz="3200" dirty="0"/>
              <a:t>At this stage they are also exposed to sexually (STD) transmitted diseases and school failure. </a:t>
            </a:r>
          </a:p>
          <a:p>
            <a:pPr algn="just"/>
            <a:r>
              <a:rPr lang="en-US" sz="3200" dirty="0"/>
              <a:t>Family and school guidance are very essential and helpful for adolescents to cope up with challenges of this period.</a:t>
            </a:r>
          </a:p>
          <a:p>
            <a:pPr algn="just"/>
            <a:r>
              <a:rPr lang="en-US" sz="3200" dirty="0"/>
              <a:t>Early maturation of boys may enhance self image, which is an advantage socially and athletically. </a:t>
            </a:r>
          </a:p>
          <a:p>
            <a:pPr algn="just"/>
            <a:r>
              <a:rPr lang="en-US" sz="3200" dirty="0"/>
              <a:t>For girls early maturation may result in early sex which is a risk factor</a:t>
            </a:r>
          </a:p>
        </p:txBody>
      </p:sp>
      <p:sp>
        <p:nvSpPr>
          <p:cNvPr id="4" name="Slide Number Placeholder 3"/>
          <p:cNvSpPr>
            <a:spLocks noGrp="1"/>
          </p:cNvSpPr>
          <p:nvPr>
            <p:ph type="sldNum" sz="quarter" idx="12"/>
          </p:nvPr>
        </p:nvSpPr>
        <p:spPr/>
        <p:txBody>
          <a:bodyPr/>
          <a:lstStyle/>
          <a:p>
            <a:fld id="{B92D17CE-3FC7-4894-B4FC-F9EB51F2E0DE}" type="slidenum">
              <a:rPr lang="en-US" smtClean="0"/>
              <a:t>27</a:t>
            </a:fld>
            <a:endParaRPr lang="en-US"/>
          </a:p>
        </p:txBody>
      </p:sp>
    </p:spTree>
    <p:extLst>
      <p:ext uri="{BB962C8B-B14F-4D97-AF65-F5344CB8AC3E}">
        <p14:creationId xmlns:p14="http://schemas.microsoft.com/office/powerpoint/2010/main" val="5353772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0292"/>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134737"/>
            <a:ext cx="10515600" cy="5042226"/>
          </a:xfrm>
        </p:spPr>
        <p:txBody>
          <a:bodyPr>
            <a:normAutofit lnSpcReduction="10000"/>
          </a:bodyPr>
          <a:lstStyle/>
          <a:p>
            <a:pPr marL="0" indent="0">
              <a:buNone/>
            </a:pPr>
            <a:r>
              <a:rPr lang="en-US" b="1" dirty="0"/>
              <a:t>♦ Adulthood (20-60 years) </a:t>
            </a:r>
          </a:p>
          <a:p>
            <a:pPr marL="0" indent="0" algn="just">
              <a:buNone/>
            </a:pPr>
            <a:r>
              <a:rPr lang="en-US" dirty="0"/>
              <a:t>• It is a developmental stage in which typical life goals and concerns are taking shape.</a:t>
            </a:r>
          </a:p>
          <a:p>
            <a:pPr marL="0" indent="0" algn="just">
              <a:buNone/>
            </a:pPr>
            <a:endParaRPr lang="en-US" dirty="0"/>
          </a:p>
          <a:p>
            <a:pPr marL="0" indent="0" algn="just">
              <a:buNone/>
            </a:pPr>
            <a:r>
              <a:rPr lang="en-US" dirty="0"/>
              <a:t>Typical life goals during adulthood are related to:- </a:t>
            </a:r>
          </a:p>
          <a:p>
            <a:pPr algn="just"/>
            <a:r>
              <a:rPr lang="en-US" dirty="0"/>
              <a:t>education and family </a:t>
            </a:r>
          </a:p>
          <a:p>
            <a:pPr algn="just"/>
            <a:r>
              <a:rPr lang="en-US" dirty="0"/>
              <a:t>Children’s lives and personal property </a:t>
            </a:r>
          </a:p>
          <a:p>
            <a:pPr algn="just"/>
            <a:r>
              <a:rPr lang="en-US" dirty="0"/>
              <a:t>Good health, retirement, leisure and the community. </a:t>
            </a:r>
          </a:p>
          <a:p>
            <a:pPr algn="just"/>
            <a:r>
              <a:rPr lang="en-US" dirty="0"/>
              <a:t>Relationship with friends</a:t>
            </a:r>
          </a:p>
          <a:p>
            <a:pPr algn="just"/>
            <a:r>
              <a:rPr lang="en-US" dirty="0"/>
              <a:t>Occupational worries</a:t>
            </a:r>
          </a:p>
          <a:p>
            <a:pPr marL="0" indent="0" algn="just">
              <a:buNone/>
            </a:pPr>
            <a:r>
              <a:rPr lang="en-US" dirty="0"/>
              <a:t> </a:t>
            </a:r>
          </a:p>
        </p:txBody>
      </p:sp>
      <p:sp>
        <p:nvSpPr>
          <p:cNvPr id="4" name="Slide Number Placeholder 3"/>
          <p:cNvSpPr>
            <a:spLocks noGrp="1"/>
          </p:cNvSpPr>
          <p:nvPr>
            <p:ph type="sldNum" sz="quarter" idx="12"/>
          </p:nvPr>
        </p:nvSpPr>
        <p:spPr/>
        <p:txBody>
          <a:bodyPr/>
          <a:lstStyle/>
          <a:p>
            <a:fld id="{B92D17CE-3FC7-4894-B4FC-F9EB51F2E0DE}" type="slidenum">
              <a:rPr lang="en-US" smtClean="0"/>
              <a:t>28</a:t>
            </a:fld>
            <a:endParaRPr lang="en-US"/>
          </a:p>
        </p:txBody>
      </p:sp>
    </p:spTree>
    <p:extLst>
      <p:ext uri="{BB962C8B-B14F-4D97-AF65-F5344CB8AC3E}">
        <p14:creationId xmlns:p14="http://schemas.microsoft.com/office/powerpoint/2010/main" val="10913928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a:t>
            </a:r>
          </a:p>
        </p:txBody>
      </p:sp>
      <p:sp>
        <p:nvSpPr>
          <p:cNvPr id="3" name="Content Placeholder 2"/>
          <p:cNvSpPr>
            <a:spLocks noGrp="1"/>
          </p:cNvSpPr>
          <p:nvPr>
            <p:ph idx="1"/>
          </p:nvPr>
        </p:nvSpPr>
        <p:spPr/>
        <p:txBody>
          <a:bodyPr/>
          <a:lstStyle/>
          <a:p>
            <a:endParaRPr lang="en-US" dirty="0"/>
          </a:p>
          <a:p>
            <a:endParaRPr lang="en-US" dirty="0"/>
          </a:p>
          <a:p>
            <a:r>
              <a:rPr lang="en-US" dirty="0"/>
              <a:t>In your groups, discus the stages of human development</a:t>
            </a:r>
          </a:p>
        </p:txBody>
      </p:sp>
      <p:sp>
        <p:nvSpPr>
          <p:cNvPr id="4" name="Slide Number Placeholder 3"/>
          <p:cNvSpPr>
            <a:spLocks noGrp="1"/>
          </p:cNvSpPr>
          <p:nvPr>
            <p:ph type="sldNum" sz="quarter" idx="12"/>
          </p:nvPr>
        </p:nvSpPr>
        <p:spPr/>
        <p:txBody>
          <a:bodyPr/>
          <a:lstStyle/>
          <a:p>
            <a:fld id="{B92D17CE-3FC7-4894-B4FC-F9EB51F2E0DE}" type="slidenum">
              <a:rPr lang="en-US" smtClean="0"/>
              <a:t>29</a:t>
            </a:fld>
            <a:endParaRPr lang="en-US"/>
          </a:p>
        </p:txBody>
      </p:sp>
    </p:spTree>
    <p:extLst>
      <p:ext uri="{BB962C8B-B14F-4D97-AF65-F5344CB8AC3E}">
        <p14:creationId xmlns:p14="http://schemas.microsoft.com/office/powerpoint/2010/main" val="1692836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0918"/>
          </a:xfrm>
        </p:spPr>
        <p:txBody>
          <a:bodyPr>
            <a:normAutofit fontScale="90000"/>
          </a:bodyPr>
          <a:lstStyle/>
          <a:p>
            <a:r>
              <a:rPr lang="en-US" dirty="0">
                <a:latin typeface="Arial Black" panose="020B0A04020102020204" pitchFamily="34" charset="0"/>
              </a:rPr>
              <a:t>‘</a:t>
            </a:r>
            <a:r>
              <a:rPr lang="en-US" dirty="0" err="1">
                <a:latin typeface="Arial Black" panose="020B0A04020102020204" pitchFamily="34" charset="0"/>
              </a:rPr>
              <a:t>ct</a:t>
            </a:r>
            <a:endParaRPr lang="en-US" dirty="0">
              <a:latin typeface="Arial Black" panose="020B0A04020102020204" pitchFamily="34" charset="0"/>
            </a:endParaRPr>
          </a:p>
        </p:txBody>
      </p:sp>
      <p:sp>
        <p:nvSpPr>
          <p:cNvPr id="3" name="Content Placeholder 2"/>
          <p:cNvSpPr>
            <a:spLocks noGrp="1"/>
          </p:cNvSpPr>
          <p:nvPr>
            <p:ph idx="1"/>
          </p:nvPr>
        </p:nvSpPr>
        <p:spPr>
          <a:xfrm>
            <a:off x="838200" y="996044"/>
            <a:ext cx="10515600" cy="5180919"/>
          </a:xfrm>
        </p:spPr>
        <p:txBody>
          <a:bodyPr/>
          <a:lstStyle/>
          <a:p>
            <a:endParaRPr lang="en-US" dirty="0"/>
          </a:p>
          <a:p>
            <a:pPr algn="just"/>
            <a:r>
              <a:rPr lang="en-US" b="1" dirty="0">
                <a:latin typeface="+mj-lt"/>
              </a:rPr>
              <a:t>Behavior</a:t>
            </a:r>
            <a:r>
              <a:rPr lang="en-US" dirty="0">
                <a:latin typeface="+mj-lt"/>
              </a:rPr>
              <a:t> is an action, activity or process that we can observe and measure indirectly.</a:t>
            </a:r>
          </a:p>
          <a:p>
            <a:pPr algn="just"/>
            <a:endParaRPr lang="en-US" dirty="0">
              <a:latin typeface="+mj-lt"/>
            </a:endParaRPr>
          </a:p>
          <a:p>
            <a:pPr marL="0" indent="0" algn="just">
              <a:buNone/>
            </a:pPr>
            <a:r>
              <a:rPr lang="en-US" dirty="0">
                <a:latin typeface="+mj-lt"/>
              </a:rPr>
              <a:t>Example: </a:t>
            </a:r>
          </a:p>
          <a:p>
            <a:pPr algn="just"/>
            <a:r>
              <a:rPr lang="en-US" dirty="0">
                <a:latin typeface="+mj-lt"/>
              </a:rPr>
              <a:t>to know health practices of a family we can interview members of the family or head of the household by asking different questions.</a:t>
            </a:r>
          </a:p>
        </p:txBody>
      </p:sp>
      <p:sp>
        <p:nvSpPr>
          <p:cNvPr id="4" name="Slide Number Placeholder 3"/>
          <p:cNvSpPr>
            <a:spLocks noGrp="1"/>
          </p:cNvSpPr>
          <p:nvPr>
            <p:ph type="sldNum" sz="quarter" idx="12"/>
          </p:nvPr>
        </p:nvSpPr>
        <p:spPr/>
        <p:txBody>
          <a:bodyPr/>
          <a:lstStyle/>
          <a:p>
            <a:fld id="{B92D17CE-3FC7-4894-B4FC-F9EB51F2E0DE}" type="slidenum">
              <a:rPr lang="en-US" smtClean="0"/>
              <a:t>3</a:t>
            </a:fld>
            <a:endParaRPr lang="en-US"/>
          </a:p>
        </p:txBody>
      </p:sp>
    </p:spTree>
    <p:extLst>
      <p:ext uri="{BB962C8B-B14F-4D97-AF65-F5344CB8AC3E}">
        <p14:creationId xmlns:p14="http://schemas.microsoft.com/office/powerpoint/2010/main" val="42458839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b="1" dirty="0"/>
              <a:t>Theories of development </a:t>
            </a:r>
          </a:p>
        </p:txBody>
      </p:sp>
      <p:sp>
        <p:nvSpPr>
          <p:cNvPr id="3" name="Content Placeholder 2"/>
          <p:cNvSpPr>
            <a:spLocks noGrp="1"/>
          </p:cNvSpPr>
          <p:nvPr>
            <p:ph idx="1"/>
          </p:nvPr>
        </p:nvSpPr>
        <p:spPr>
          <a:xfrm>
            <a:off x="838200" y="1079653"/>
            <a:ext cx="10515600" cy="5097310"/>
          </a:xfrm>
        </p:spPr>
        <p:txBody>
          <a:bodyPr/>
          <a:lstStyle/>
          <a:p>
            <a:pPr marL="0" indent="0" algn="just">
              <a:buNone/>
            </a:pPr>
            <a:r>
              <a:rPr lang="en-US" b="1" dirty="0"/>
              <a:t>Cognitive theory of development</a:t>
            </a:r>
          </a:p>
          <a:p>
            <a:pPr marL="0" indent="0" algn="just">
              <a:buNone/>
            </a:pPr>
            <a:endParaRPr lang="en-US" b="1" dirty="0"/>
          </a:p>
          <a:p>
            <a:pPr algn="just"/>
            <a:r>
              <a:rPr lang="en-US" dirty="0"/>
              <a:t>The term cognitive came from the Latin word </a:t>
            </a:r>
            <a:r>
              <a:rPr lang="en-US" dirty="0" err="1"/>
              <a:t>cognosco</a:t>
            </a:r>
            <a:r>
              <a:rPr lang="en-US" dirty="0"/>
              <a:t> which means to know. </a:t>
            </a:r>
          </a:p>
          <a:p>
            <a:pPr algn="just"/>
            <a:r>
              <a:rPr lang="en-US" dirty="0"/>
              <a:t>Cognition refers to </a:t>
            </a:r>
            <a:r>
              <a:rPr lang="en-US" b="1" dirty="0"/>
              <a:t>acquisition, processing, organizing </a:t>
            </a:r>
            <a:r>
              <a:rPr lang="en-US" dirty="0"/>
              <a:t>and the use of knowledge.</a:t>
            </a:r>
          </a:p>
          <a:p>
            <a:pPr algn="just"/>
            <a:r>
              <a:rPr lang="en-US" dirty="0"/>
              <a:t>Jean Piaget developed the cognitive theory of development. </a:t>
            </a:r>
          </a:p>
        </p:txBody>
      </p:sp>
      <p:sp>
        <p:nvSpPr>
          <p:cNvPr id="4" name="Slide Number Placeholder 3"/>
          <p:cNvSpPr>
            <a:spLocks noGrp="1"/>
          </p:cNvSpPr>
          <p:nvPr>
            <p:ph type="sldNum" sz="quarter" idx="12"/>
          </p:nvPr>
        </p:nvSpPr>
        <p:spPr/>
        <p:txBody>
          <a:bodyPr/>
          <a:lstStyle/>
          <a:p>
            <a:fld id="{B92D17CE-3FC7-4894-B4FC-F9EB51F2E0DE}" type="slidenum">
              <a:rPr lang="en-US" smtClean="0"/>
              <a:t>30</a:t>
            </a:fld>
            <a:endParaRPr lang="en-US"/>
          </a:p>
        </p:txBody>
      </p:sp>
    </p:spTree>
    <p:extLst>
      <p:ext uri="{BB962C8B-B14F-4D97-AF65-F5344CB8AC3E}">
        <p14:creationId xmlns:p14="http://schemas.microsoft.com/office/powerpoint/2010/main" val="742951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5185"/>
          </a:xfrm>
        </p:spPr>
        <p:txBody>
          <a:bodyPr>
            <a:normAutofit fontScale="90000"/>
          </a:bodyPr>
          <a:lstStyle/>
          <a:p>
            <a:r>
              <a:rPr lang="en-US" dirty="0"/>
              <a:t>The Cognitive Developmental stages</a:t>
            </a:r>
          </a:p>
        </p:txBody>
      </p:sp>
      <p:sp>
        <p:nvSpPr>
          <p:cNvPr id="3" name="Content Placeholder 2"/>
          <p:cNvSpPr>
            <a:spLocks noGrp="1"/>
          </p:cNvSpPr>
          <p:nvPr>
            <p:ph idx="1"/>
          </p:nvPr>
        </p:nvSpPr>
        <p:spPr>
          <a:xfrm>
            <a:off x="838200" y="1210614"/>
            <a:ext cx="10515600" cy="4966349"/>
          </a:xfrm>
        </p:spPr>
        <p:txBody>
          <a:bodyPr/>
          <a:lstStyle/>
          <a:p>
            <a:pPr marL="0" indent="0" algn="just">
              <a:buNone/>
            </a:pPr>
            <a:r>
              <a:rPr lang="en-US" b="1" dirty="0"/>
              <a:t>Stage one: sensory motor stage (from birth up to two years)</a:t>
            </a:r>
          </a:p>
          <a:p>
            <a:pPr marL="0" indent="0" algn="just">
              <a:buNone/>
            </a:pPr>
            <a:r>
              <a:rPr lang="en-US" b="1" dirty="0"/>
              <a:t> </a:t>
            </a:r>
            <a:r>
              <a:rPr lang="en-US" dirty="0"/>
              <a:t>• A child’s experience is based on an immediate perception of physical objects.</a:t>
            </a:r>
          </a:p>
          <a:p>
            <a:pPr marL="0" indent="0" algn="just">
              <a:buNone/>
            </a:pPr>
            <a:r>
              <a:rPr lang="en-US" dirty="0"/>
              <a:t> • Thinking is dominated by the here and now.</a:t>
            </a:r>
          </a:p>
          <a:p>
            <a:pPr marL="0" indent="0" algn="just">
              <a:buNone/>
            </a:pPr>
            <a:r>
              <a:rPr lang="en-US" dirty="0"/>
              <a:t> • For the child out of sight is out of mind (example: hide his toy under the blanket for the child the toy is non existent)  because language and memory are not developed. </a:t>
            </a:r>
          </a:p>
        </p:txBody>
      </p:sp>
      <p:sp>
        <p:nvSpPr>
          <p:cNvPr id="4" name="Slide Number Placeholder 3"/>
          <p:cNvSpPr>
            <a:spLocks noGrp="1"/>
          </p:cNvSpPr>
          <p:nvPr>
            <p:ph type="sldNum" sz="quarter" idx="12"/>
          </p:nvPr>
        </p:nvSpPr>
        <p:spPr/>
        <p:txBody>
          <a:bodyPr/>
          <a:lstStyle/>
          <a:p>
            <a:fld id="{B92D17CE-3FC7-4894-B4FC-F9EB51F2E0DE}" type="slidenum">
              <a:rPr lang="en-US" smtClean="0"/>
              <a:t>31</a:t>
            </a:fld>
            <a:endParaRPr lang="en-US"/>
          </a:p>
        </p:txBody>
      </p:sp>
    </p:spTree>
    <p:extLst>
      <p:ext uri="{BB962C8B-B14F-4D97-AF65-F5344CB8AC3E}">
        <p14:creationId xmlns:p14="http://schemas.microsoft.com/office/powerpoint/2010/main" val="32617718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10638"/>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30310"/>
            <a:ext cx="10515600" cy="5021420"/>
          </a:xfrm>
        </p:spPr>
        <p:txBody>
          <a:bodyPr/>
          <a:lstStyle/>
          <a:p>
            <a:pPr marL="0" indent="0" algn="just">
              <a:buNone/>
            </a:pPr>
            <a:r>
              <a:rPr lang="en-US" b="1" dirty="0"/>
              <a:t>♦ Stage two: preoperational stage (two to seven years) </a:t>
            </a:r>
          </a:p>
          <a:p>
            <a:pPr algn="just"/>
            <a:r>
              <a:rPr lang="en-US" dirty="0"/>
              <a:t>With developed language the child is now capable of thinking in the absence of the object.</a:t>
            </a:r>
          </a:p>
          <a:p>
            <a:pPr algn="just"/>
            <a:r>
              <a:rPr lang="en-US" dirty="0"/>
              <a:t> Now the child sees the world only from his own point of view (example: The child says that other people see me if I see them) </a:t>
            </a:r>
          </a:p>
          <a:p>
            <a:pPr algn="just"/>
            <a:r>
              <a:rPr lang="en-US" dirty="0"/>
              <a:t>The Child’s thought is also centered on only one feature of a situation. </a:t>
            </a:r>
          </a:p>
          <a:p>
            <a:pPr marL="0" indent="0" algn="just">
              <a:buNone/>
            </a:pPr>
            <a:r>
              <a:rPr lang="en-US" dirty="0"/>
              <a:t>Example: </a:t>
            </a:r>
          </a:p>
          <a:p>
            <a:pPr marL="0" indent="0" algn="just">
              <a:buNone/>
            </a:pPr>
            <a:r>
              <a:rPr lang="en-US" dirty="0"/>
              <a:t>For a child at the preoperational stage sausage shaped bread is bigger than a ball shaped bread even though both are equal in their size. </a:t>
            </a:r>
          </a:p>
        </p:txBody>
      </p:sp>
      <p:sp>
        <p:nvSpPr>
          <p:cNvPr id="4" name="Slide Number Placeholder 3"/>
          <p:cNvSpPr>
            <a:spLocks noGrp="1"/>
          </p:cNvSpPr>
          <p:nvPr>
            <p:ph type="sldNum" sz="quarter" idx="12"/>
          </p:nvPr>
        </p:nvSpPr>
        <p:spPr/>
        <p:txBody>
          <a:bodyPr/>
          <a:lstStyle/>
          <a:p>
            <a:fld id="{B92D17CE-3FC7-4894-B4FC-F9EB51F2E0DE}" type="slidenum">
              <a:rPr lang="en-US" smtClean="0"/>
              <a:t>32</a:t>
            </a:fld>
            <a:endParaRPr lang="en-US"/>
          </a:p>
        </p:txBody>
      </p:sp>
    </p:spTree>
    <p:extLst>
      <p:ext uri="{BB962C8B-B14F-4D97-AF65-F5344CB8AC3E}">
        <p14:creationId xmlns:p14="http://schemas.microsoft.com/office/powerpoint/2010/main" val="30355415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6548"/>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991674"/>
            <a:ext cx="10515600" cy="5185289"/>
          </a:xfrm>
        </p:spPr>
        <p:txBody>
          <a:bodyPr>
            <a:normAutofit/>
          </a:bodyPr>
          <a:lstStyle/>
          <a:p>
            <a:pPr algn="just"/>
            <a:r>
              <a:rPr lang="en-US" sz="3200" dirty="0">
                <a:latin typeface="Arial Black" panose="020B0A04020102020204" pitchFamily="34" charset="0"/>
              </a:rPr>
              <a:t>Stage three: Concrete operational stage (7 – 11 years)</a:t>
            </a:r>
          </a:p>
          <a:p>
            <a:pPr marL="0" indent="0" algn="just">
              <a:buNone/>
            </a:pPr>
            <a:r>
              <a:rPr lang="en-US" sz="3200" dirty="0"/>
              <a:t>• The child has the ability to think reversibly. He can easily understand that a sausage shape can be changed into round shape and back to sausage shape without necessarily seeing the object.</a:t>
            </a:r>
          </a:p>
          <a:p>
            <a:pPr marL="0" indent="0" algn="just">
              <a:buNone/>
            </a:pPr>
            <a:r>
              <a:rPr lang="en-US" sz="3200" dirty="0"/>
              <a:t>• The child has also the ability to see more than one feature of an object. He can see for example the height, width and length of an object. </a:t>
            </a:r>
          </a:p>
        </p:txBody>
      </p:sp>
      <p:sp>
        <p:nvSpPr>
          <p:cNvPr id="4" name="Slide Number Placeholder 3"/>
          <p:cNvSpPr>
            <a:spLocks noGrp="1"/>
          </p:cNvSpPr>
          <p:nvPr>
            <p:ph type="sldNum" sz="quarter" idx="12"/>
          </p:nvPr>
        </p:nvSpPr>
        <p:spPr/>
        <p:txBody>
          <a:bodyPr/>
          <a:lstStyle/>
          <a:p>
            <a:fld id="{B92D17CE-3FC7-4894-B4FC-F9EB51F2E0DE}" type="slidenum">
              <a:rPr lang="en-US" smtClean="0"/>
              <a:t>33</a:t>
            </a:fld>
            <a:endParaRPr lang="en-US"/>
          </a:p>
        </p:txBody>
      </p:sp>
    </p:spTree>
    <p:extLst>
      <p:ext uri="{BB962C8B-B14F-4D97-AF65-F5344CB8AC3E}">
        <p14:creationId xmlns:p14="http://schemas.microsoft.com/office/powerpoint/2010/main" val="20100167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5033"/>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184856"/>
            <a:ext cx="10515600" cy="4992107"/>
          </a:xfrm>
        </p:spPr>
        <p:txBody>
          <a:bodyPr>
            <a:normAutofit/>
          </a:bodyPr>
          <a:lstStyle/>
          <a:p>
            <a:pPr algn="just"/>
            <a:r>
              <a:rPr lang="en-US" dirty="0">
                <a:latin typeface="Arial Black" panose="020B0A04020102020204" pitchFamily="34" charset="0"/>
              </a:rPr>
              <a:t>Stage four: Formal operational stage (11 years onwards) </a:t>
            </a:r>
          </a:p>
          <a:p>
            <a:pPr algn="just"/>
            <a:r>
              <a:rPr lang="en-US" dirty="0"/>
              <a:t>The ability to reason out abstractly without concrete objects or events starts. It is a form of adult thinking. </a:t>
            </a:r>
          </a:p>
          <a:p>
            <a:pPr algn="just"/>
            <a:r>
              <a:rPr lang="en-US" dirty="0"/>
              <a:t>This helps the child to learn science and mathematics and other subjects set in the curriculum material</a:t>
            </a:r>
          </a:p>
          <a:p>
            <a:pPr marL="0" indent="0" algn="just">
              <a:buNone/>
            </a:pPr>
            <a:r>
              <a:rPr lang="en-US" b="1" dirty="0"/>
              <a:t> </a:t>
            </a:r>
          </a:p>
        </p:txBody>
      </p:sp>
      <p:sp>
        <p:nvSpPr>
          <p:cNvPr id="4" name="Slide Number Placeholder 3"/>
          <p:cNvSpPr>
            <a:spLocks noGrp="1"/>
          </p:cNvSpPr>
          <p:nvPr>
            <p:ph type="sldNum" sz="quarter" idx="12"/>
          </p:nvPr>
        </p:nvSpPr>
        <p:spPr/>
        <p:txBody>
          <a:bodyPr/>
          <a:lstStyle/>
          <a:p>
            <a:fld id="{B92D17CE-3FC7-4894-B4FC-F9EB51F2E0DE}" type="slidenum">
              <a:rPr lang="en-US" smtClean="0"/>
              <a:t>34</a:t>
            </a:fld>
            <a:endParaRPr lang="en-US"/>
          </a:p>
        </p:txBody>
      </p:sp>
    </p:spTree>
    <p:extLst>
      <p:ext uri="{BB962C8B-B14F-4D97-AF65-F5344CB8AC3E}">
        <p14:creationId xmlns:p14="http://schemas.microsoft.com/office/powerpoint/2010/main" val="4272332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36311"/>
          </a:xfrm>
        </p:spPr>
        <p:txBody>
          <a:bodyPr/>
          <a:lstStyle/>
          <a:p>
            <a:r>
              <a:rPr lang="en-US" dirty="0"/>
              <a:t>‘</a:t>
            </a:r>
            <a:r>
              <a:rPr lang="en-US" dirty="0" err="1"/>
              <a:t>ct</a:t>
            </a:r>
            <a:endParaRPr lang="en-US" dirty="0"/>
          </a:p>
        </p:txBody>
      </p:sp>
      <p:sp>
        <p:nvSpPr>
          <p:cNvPr id="3" name="Content Placeholder 2"/>
          <p:cNvSpPr>
            <a:spLocks noGrp="1"/>
          </p:cNvSpPr>
          <p:nvPr>
            <p:ph idx="1"/>
          </p:nvPr>
        </p:nvSpPr>
        <p:spPr>
          <a:xfrm>
            <a:off x="838200" y="1246909"/>
            <a:ext cx="10515600" cy="4930054"/>
          </a:xfrm>
        </p:spPr>
        <p:txBody>
          <a:bodyPr/>
          <a:lstStyle/>
          <a:p>
            <a:pPr marL="0" indent="0" algn="just">
              <a:buNone/>
            </a:pPr>
            <a:r>
              <a:rPr lang="en-US" sz="3200" b="1" dirty="0"/>
              <a:t>Relevance:-</a:t>
            </a:r>
            <a:endParaRPr lang="en-US" b="1" dirty="0"/>
          </a:p>
          <a:p>
            <a:pPr marL="0" indent="0" algn="just">
              <a:buNone/>
            </a:pPr>
            <a:r>
              <a:rPr lang="en-US" dirty="0"/>
              <a:t> • The health professional (in history taking and physical examination)  and parents should be aware of to the Child’s level of development.</a:t>
            </a:r>
          </a:p>
          <a:p>
            <a:pPr algn="just"/>
            <a:r>
              <a:rPr lang="en-US" dirty="0"/>
              <a:t> Active participation and interaction with the environment is important. </a:t>
            </a:r>
          </a:p>
          <a:p>
            <a:pPr algn="just"/>
            <a:r>
              <a:rPr lang="en-US" dirty="0"/>
              <a:t>Encouraging children to ask questions on several topics and encouraging them to explore their environment develops their cognitive (mental) capacity. </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35</a:t>
            </a:fld>
            <a:endParaRPr lang="en-US"/>
          </a:p>
        </p:txBody>
      </p:sp>
    </p:spTree>
    <p:extLst>
      <p:ext uri="{BB962C8B-B14F-4D97-AF65-F5344CB8AC3E}">
        <p14:creationId xmlns:p14="http://schemas.microsoft.com/office/powerpoint/2010/main" val="22642416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94704"/>
            <a:ext cx="10515600" cy="5082259"/>
          </a:xfrm>
        </p:spPr>
        <p:txBody>
          <a:bodyPr/>
          <a:lstStyle/>
          <a:p>
            <a:pPr marL="0" indent="0">
              <a:buNone/>
            </a:pPr>
            <a:r>
              <a:rPr lang="en-US" b="1" dirty="0"/>
              <a:t>Psychoanalytic theory of development General </a:t>
            </a:r>
          </a:p>
          <a:p>
            <a:pPr algn="just"/>
            <a:r>
              <a:rPr lang="en-US" dirty="0"/>
              <a:t>Sigmund Freud is the founder of the psychoanalytic theory of development (1856-1939) </a:t>
            </a:r>
          </a:p>
          <a:p>
            <a:pPr algn="just"/>
            <a:r>
              <a:rPr lang="en-US" dirty="0"/>
              <a:t>Children pass through a series of developmental stages. </a:t>
            </a:r>
          </a:p>
          <a:p>
            <a:pPr algn="just"/>
            <a:r>
              <a:rPr lang="en-US" dirty="0"/>
              <a:t> Failure in to resolve problems at a particular stage results in halting in development. In psychoanalysis this is called </a:t>
            </a:r>
            <a:r>
              <a:rPr lang="en-US" b="1" dirty="0"/>
              <a:t>fixation</a:t>
            </a:r>
            <a:r>
              <a:rPr lang="en-US" dirty="0"/>
              <a:t>.</a:t>
            </a:r>
          </a:p>
          <a:p>
            <a:pPr algn="just"/>
            <a:r>
              <a:rPr lang="en-US" dirty="0"/>
              <a:t> Fixation at a particular stage may result in adult emotional problems. </a:t>
            </a:r>
          </a:p>
        </p:txBody>
      </p:sp>
      <p:sp>
        <p:nvSpPr>
          <p:cNvPr id="4" name="Slide Number Placeholder 3"/>
          <p:cNvSpPr>
            <a:spLocks noGrp="1"/>
          </p:cNvSpPr>
          <p:nvPr>
            <p:ph type="sldNum" sz="quarter" idx="12"/>
          </p:nvPr>
        </p:nvSpPr>
        <p:spPr/>
        <p:txBody>
          <a:bodyPr/>
          <a:lstStyle/>
          <a:p>
            <a:fld id="{B92D17CE-3FC7-4894-B4FC-F9EB51F2E0DE}" type="slidenum">
              <a:rPr lang="en-US" smtClean="0"/>
              <a:t>36</a:t>
            </a:fld>
            <a:endParaRPr lang="en-US"/>
          </a:p>
        </p:txBody>
      </p:sp>
    </p:spTree>
    <p:extLst>
      <p:ext uri="{BB962C8B-B14F-4D97-AF65-F5344CB8AC3E}">
        <p14:creationId xmlns:p14="http://schemas.microsoft.com/office/powerpoint/2010/main" val="36321319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lstStyle/>
          <a:p>
            <a:r>
              <a:rPr lang="en-US" dirty="0"/>
              <a:t>‘</a:t>
            </a:r>
            <a:r>
              <a:rPr lang="en-US" dirty="0" err="1"/>
              <a:t>ct</a:t>
            </a:r>
            <a:endParaRPr lang="en-US" dirty="0"/>
          </a:p>
        </p:txBody>
      </p:sp>
      <p:sp>
        <p:nvSpPr>
          <p:cNvPr id="3" name="Content Placeholder 2"/>
          <p:cNvSpPr>
            <a:spLocks noGrp="1"/>
          </p:cNvSpPr>
          <p:nvPr>
            <p:ph idx="1"/>
          </p:nvPr>
        </p:nvSpPr>
        <p:spPr>
          <a:xfrm>
            <a:off x="838200" y="1163782"/>
            <a:ext cx="10515600" cy="5013181"/>
          </a:xfrm>
        </p:spPr>
        <p:txBody>
          <a:bodyPr/>
          <a:lstStyle/>
          <a:p>
            <a:pPr marL="0" indent="0" algn="just">
              <a:buNone/>
            </a:pPr>
            <a:r>
              <a:rPr lang="en-US" b="1" dirty="0"/>
              <a:t>Oral stage (from birth to one year) </a:t>
            </a:r>
          </a:p>
          <a:p>
            <a:pPr algn="just"/>
            <a:r>
              <a:rPr lang="en-US" dirty="0"/>
              <a:t>Activity is centered to the mouth and the child gains satisfaction from sucking.</a:t>
            </a:r>
          </a:p>
          <a:p>
            <a:pPr algn="just"/>
            <a:r>
              <a:rPr lang="en-US" dirty="0"/>
              <a:t>Fixation may be caused by: • Over feeding, sometimes </a:t>
            </a:r>
            <a:r>
              <a:rPr lang="en-US" dirty="0" err="1"/>
              <a:t>unprogrammed</a:t>
            </a:r>
            <a:r>
              <a:rPr lang="en-US" dirty="0"/>
              <a:t> feeding</a:t>
            </a:r>
          </a:p>
          <a:p>
            <a:pPr algn="just"/>
            <a:r>
              <a:rPr lang="en-US" dirty="0"/>
              <a:t>Frustration of the Child’s biological needs.</a:t>
            </a:r>
          </a:p>
          <a:p>
            <a:pPr algn="just"/>
            <a:r>
              <a:rPr lang="en-US" dirty="0"/>
              <a:t>Possible adult life characteristics are ▪ Addictions (smoking, alcoholism) ▪ Nail biting. </a:t>
            </a:r>
          </a:p>
          <a:p>
            <a:pPr algn="just"/>
            <a:r>
              <a:rPr lang="en-US" dirty="0"/>
              <a:t>Note: Emphasize the importance of breast-feeding for physical and emotional development of the child. </a:t>
            </a:r>
          </a:p>
        </p:txBody>
      </p:sp>
      <p:sp>
        <p:nvSpPr>
          <p:cNvPr id="4" name="Slide Number Placeholder 3"/>
          <p:cNvSpPr>
            <a:spLocks noGrp="1"/>
          </p:cNvSpPr>
          <p:nvPr>
            <p:ph type="sldNum" sz="quarter" idx="12"/>
          </p:nvPr>
        </p:nvSpPr>
        <p:spPr/>
        <p:txBody>
          <a:bodyPr/>
          <a:lstStyle/>
          <a:p>
            <a:fld id="{B92D17CE-3FC7-4894-B4FC-F9EB51F2E0DE}" type="slidenum">
              <a:rPr lang="en-US" smtClean="0"/>
              <a:t>37</a:t>
            </a:fld>
            <a:endParaRPr lang="en-US"/>
          </a:p>
        </p:txBody>
      </p:sp>
    </p:spTree>
    <p:extLst>
      <p:ext uri="{BB962C8B-B14F-4D97-AF65-F5344CB8AC3E}">
        <p14:creationId xmlns:p14="http://schemas.microsoft.com/office/powerpoint/2010/main" val="23255868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3517"/>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888642"/>
            <a:ext cx="10515600" cy="5288321"/>
          </a:xfrm>
        </p:spPr>
        <p:txBody>
          <a:bodyPr/>
          <a:lstStyle/>
          <a:p>
            <a:r>
              <a:rPr lang="en-US" b="1" dirty="0"/>
              <a:t>Anal stage (second year of life) </a:t>
            </a:r>
          </a:p>
          <a:p>
            <a:pPr algn="just"/>
            <a:r>
              <a:rPr lang="en-US" dirty="0"/>
              <a:t>The child exercises rectal control(withholding and expelling of feces).</a:t>
            </a:r>
          </a:p>
          <a:p>
            <a:pPr algn="just"/>
            <a:r>
              <a:rPr lang="en-US" dirty="0"/>
              <a:t>Important event at this stage is toilet training. </a:t>
            </a:r>
          </a:p>
          <a:p>
            <a:pPr algn="just"/>
            <a:r>
              <a:rPr lang="en-US" dirty="0"/>
              <a:t>Fixation may occur due to conflict between the child’s need and adults’ restrictions during toilet training. </a:t>
            </a:r>
          </a:p>
          <a:p>
            <a:pPr algn="just"/>
            <a:r>
              <a:rPr lang="en-US" dirty="0"/>
              <a:t>Some parents are extremely strict and others are reluctant in the training process.</a:t>
            </a:r>
          </a:p>
          <a:p>
            <a:pPr algn="just"/>
            <a:r>
              <a:rPr lang="en-US" dirty="0"/>
              <a:t> Possible adult life problems are excessive cleanliness and orderliness.</a:t>
            </a:r>
          </a:p>
        </p:txBody>
      </p:sp>
      <p:sp>
        <p:nvSpPr>
          <p:cNvPr id="4" name="Slide Number Placeholder 3"/>
          <p:cNvSpPr>
            <a:spLocks noGrp="1"/>
          </p:cNvSpPr>
          <p:nvPr>
            <p:ph type="sldNum" sz="quarter" idx="12"/>
          </p:nvPr>
        </p:nvSpPr>
        <p:spPr/>
        <p:txBody>
          <a:bodyPr/>
          <a:lstStyle/>
          <a:p>
            <a:fld id="{B92D17CE-3FC7-4894-B4FC-F9EB51F2E0DE}" type="slidenum">
              <a:rPr lang="en-US" smtClean="0"/>
              <a:t>38</a:t>
            </a:fld>
            <a:endParaRPr lang="en-US"/>
          </a:p>
        </p:txBody>
      </p:sp>
    </p:spTree>
    <p:extLst>
      <p:ext uri="{BB962C8B-B14F-4D97-AF65-F5344CB8AC3E}">
        <p14:creationId xmlns:p14="http://schemas.microsoft.com/office/powerpoint/2010/main" val="31352127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6396"/>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17431"/>
            <a:ext cx="10515600" cy="5159532"/>
          </a:xfrm>
        </p:spPr>
        <p:txBody>
          <a:bodyPr/>
          <a:lstStyle/>
          <a:p>
            <a:pPr marL="0" indent="0">
              <a:buNone/>
            </a:pPr>
            <a:r>
              <a:rPr lang="en-US" b="1" dirty="0"/>
              <a:t>Phallic stage (three to six years)</a:t>
            </a:r>
          </a:p>
          <a:p>
            <a:r>
              <a:rPr lang="en-US" dirty="0"/>
              <a:t>Day dreaming for sexual intimacy with parents of opposite sex. (eletra and oedhephus complex) </a:t>
            </a:r>
          </a:p>
          <a:p>
            <a:r>
              <a:rPr lang="en-US" dirty="0"/>
              <a:t>Through the socialization process, however, boys and girls understand and change in their belief system that this is forbidden wish. </a:t>
            </a:r>
          </a:p>
          <a:p>
            <a:r>
              <a:rPr lang="en-US" dirty="0"/>
              <a:t>To avoid the sense of being guilty, they identify themselves with parents of the same sex (how?)  By adopting gender roles in the society and by  adopting moral norms in the society. </a:t>
            </a:r>
          </a:p>
        </p:txBody>
      </p:sp>
      <p:sp>
        <p:nvSpPr>
          <p:cNvPr id="4" name="Slide Number Placeholder 3"/>
          <p:cNvSpPr>
            <a:spLocks noGrp="1"/>
          </p:cNvSpPr>
          <p:nvPr>
            <p:ph type="sldNum" sz="quarter" idx="12"/>
          </p:nvPr>
        </p:nvSpPr>
        <p:spPr/>
        <p:txBody>
          <a:bodyPr/>
          <a:lstStyle/>
          <a:p>
            <a:fld id="{B92D17CE-3FC7-4894-B4FC-F9EB51F2E0DE}" type="slidenum">
              <a:rPr lang="en-US" smtClean="0"/>
              <a:t>39</a:t>
            </a:fld>
            <a:endParaRPr lang="en-US"/>
          </a:p>
        </p:txBody>
      </p:sp>
    </p:spTree>
    <p:extLst>
      <p:ext uri="{BB962C8B-B14F-4D97-AF65-F5344CB8AC3E}">
        <p14:creationId xmlns:p14="http://schemas.microsoft.com/office/powerpoint/2010/main" val="701199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9904"/>
          </a:xfrm>
        </p:spPr>
        <p:txBody>
          <a:bodyPr>
            <a:normAutofit fontScale="90000"/>
          </a:bodyPr>
          <a:lstStyle/>
          <a:p>
            <a:r>
              <a:rPr lang="en-US" dirty="0">
                <a:latin typeface="Arial Black" panose="020B0A04020102020204" pitchFamily="34" charset="0"/>
              </a:rPr>
              <a:t>Medical Psychology</a:t>
            </a:r>
          </a:p>
        </p:txBody>
      </p:sp>
      <p:sp>
        <p:nvSpPr>
          <p:cNvPr id="3" name="Content Placeholder 2"/>
          <p:cNvSpPr>
            <a:spLocks noGrp="1"/>
          </p:cNvSpPr>
          <p:nvPr>
            <p:ph idx="1"/>
          </p:nvPr>
        </p:nvSpPr>
        <p:spPr>
          <a:xfrm>
            <a:off x="838200" y="1045030"/>
            <a:ext cx="10515600" cy="5131933"/>
          </a:xfrm>
        </p:spPr>
        <p:txBody>
          <a:bodyPr>
            <a:normAutofit/>
          </a:bodyPr>
          <a:lstStyle/>
          <a:p>
            <a:pPr algn="just"/>
            <a:r>
              <a:rPr lang="en-US" sz="3200" dirty="0"/>
              <a:t>Medical Psychology is also called as Clinical Health Psychology or Health care Psychology, which reveals about the idea of body and the mind. </a:t>
            </a:r>
          </a:p>
          <a:p>
            <a:pPr algn="just"/>
            <a:endParaRPr lang="en-US" sz="3200" dirty="0"/>
          </a:p>
          <a:p>
            <a:pPr algn="just"/>
            <a:r>
              <a:rPr lang="en-US" sz="3200" dirty="0"/>
              <a:t>This says that the body and mind are one and have a belief that the corporeal and the physical bodies are the single and by no means are they different. </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4</a:t>
            </a:fld>
            <a:endParaRPr lang="en-US"/>
          </a:p>
        </p:txBody>
      </p:sp>
    </p:spTree>
    <p:extLst>
      <p:ext uri="{BB962C8B-B14F-4D97-AF65-F5344CB8AC3E}">
        <p14:creationId xmlns:p14="http://schemas.microsoft.com/office/powerpoint/2010/main" val="1202668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9427"/>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210614"/>
            <a:ext cx="10515600" cy="4966349"/>
          </a:xfrm>
        </p:spPr>
        <p:txBody>
          <a:bodyPr/>
          <a:lstStyle/>
          <a:p>
            <a:pPr marL="0" indent="0" algn="just">
              <a:buNone/>
            </a:pPr>
            <a:r>
              <a:rPr lang="en-US" b="1" dirty="0"/>
              <a:t>Latency period (6 years to puberty) </a:t>
            </a:r>
          </a:p>
          <a:p>
            <a:pPr marL="0" indent="0" algn="just">
              <a:buNone/>
            </a:pPr>
            <a:r>
              <a:rPr lang="en-US" dirty="0"/>
              <a:t>▪ It is relatively a calm period.</a:t>
            </a:r>
          </a:p>
          <a:p>
            <a:pPr marL="0" indent="0" algn="just">
              <a:buNone/>
            </a:pPr>
            <a:r>
              <a:rPr lang="en-US" dirty="0"/>
              <a:t>▪ It is the time to learn basic social and intellectual skills. </a:t>
            </a:r>
          </a:p>
          <a:p>
            <a:pPr marL="0" indent="0" algn="just">
              <a:buNone/>
            </a:pPr>
            <a:endParaRPr lang="en-US" dirty="0"/>
          </a:p>
          <a:p>
            <a:pPr marL="0" indent="0" algn="just">
              <a:buNone/>
            </a:pPr>
            <a:r>
              <a:rPr lang="en-US" b="1" dirty="0"/>
              <a:t>Genital stage (puberty)</a:t>
            </a:r>
            <a:endParaRPr lang="en-US" dirty="0"/>
          </a:p>
          <a:p>
            <a:pPr marL="0" indent="0" algn="just">
              <a:buNone/>
            </a:pPr>
            <a:r>
              <a:rPr lang="en-US" dirty="0"/>
              <a:t> • Hormonal changes due to biological maturity are important developments during this stage. </a:t>
            </a:r>
          </a:p>
          <a:p>
            <a:pPr marL="0" indent="0" algn="just">
              <a:buNone/>
            </a:pPr>
            <a:r>
              <a:rPr lang="en-US" dirty="0"/>
              <a:t>• Interest in sexual maturity begins.</a:t>
            </a:r>
          </a:p>
          <a:p>
            <a:pPr marL="0" indent="0" algn="just">
              <a:buNone/>
            </a:pPr>
            <a:r>
              <a:rPr lang="en-US" dirty="0"/>
              <a:t> • Adult’s sexual attitudes and feelings begin to develop. </a:t>
            </a:r>
          </a:p>
        </p:txBody>
      </p:sp>
      <p:sp>
        <p:nvSpPr>
          <p:cNvPr id="4" name="Slide Number Placeholder 3"/>
          <p:cNvSpPr>
            <a:spLocks noGrp="1"/>
          </p:cNvSpPr>
          <p:nvPr>
            <p:ph type="sldNum" sz="quarter" idx="12"/>
          </p:nvPr>
        </p:nvSpPr>
        <p:spPr/>
        <p:txBody>
          <a:bodyPr/>
          <a:lstStyle/>
          <a:p>
            <a:fld id="{B92D17CE-3FC7-4894-B4FC-F9EB51F2E0DE}" type="slidenum">
              <a:rPr lang="en-US" smtClean="0"/>
              <a:t>40</a:t>
            </a:fld>
            <a:endParaRPr lang="en-US"/>
          </a:p>
        </p:txBody>
      </p:sp>
    </p:spTree>
    <p:extLst>
      <p:ext uri="{BB962C8B-B14F-4D97-AF65-F5344CB8AC3E}">
        <p14:creationId xmlns:p14="http://schemas.microsoft.com/office/powerpoint/2010/main" val="21457958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1574375"/>
          </a:xfrm>
        </p:spPr>
        <p:txBody>
          <a:bodyPr/>
          <a:lstStyle/>
          <a:p>
            <a:r>
              <a:rPr lang="en-US" b="1" dirty="0"/>
              <a:t>End of session Two</a:t>
            </a:r>
          </a:p>
        </p:txBody>
      </p:sp>
      <p:sp>
        <p:nvSpPr>
          <p:cNvPr id="3" name="Text Placeholder 2"/>
          <p:cNvSpPr>
            <a:spLocks noGrp="1"/>
          </p:cNvSpPr>
          <p:nvPr>
            <p:ph type="body" idx="1"/>
          </p:nvPr>
        </p:nvSpPr>
        <p:spPr>
          <a:xfrm>
            <a:off x="831850" y="3580326"/>
            <a:ext cx="10515600" cy="2058563"/>
          </a:xfrm>
        </p:spPr>
        <p:txBody>
          <a:bodyPr/>
          <a:lstStyle/>
          <a:p>
            <a:r>
              <a:rPr lang="en-US" dirty="0">
                <a:solidFill>
                  <a:schemeClr val="tx1"/>
                </a:solidFill>
                <a:latin typeface="Arial Black" panose="020B0A04020102020204" pitchFamily="34" charset="0"/>
              </a:rPr>
              <a:t>  </a:t>
            </a:r>
          </a:p>
          <a:p>
            <a:pPr algn="ctr"/>
            <a:r>
              <a:rPr lang="en-US" sz="4000" dirty="0">
                <a:solidFill>
                  <a:schemeClr val="tx1"/>
                </a:solidFill>
                <a:latin typeface="Arial Black" panose="020B0A04020102020204" pitchFamily="34" charset="0"/>
              </a:rPr>
              <a:t>Thank You</a:t>
            </a:r>
          </a:p>
        </p:txBody>
      </p:sp>
      <p:sp>
        <p:nvSpPr>
          <p:cNvPr id="4" name="Slide Number Placeholder 3"/>
          <p:cNvSpPr>
            <a:spLocks noGrp="1"/>
          </p:cNvSpPr>
          <p:nvPr>
            <p:ph type="sldNum" sz="quarter" idx="12"/>
          </p:nvPr>
        </p:nvSpPr>
        <p:spPr/>
        <p:txBody>
          <a:bodyPr/>
          <a:lstStyle/>
          <a:p>
            <a:fld id="{B92D17CE-3FC7-4894-B4FC-F9EB51F2E0DE}" type="slidenum">
              <a:rPr lang="en-US" smtClean="0"/>
              <a:t>41</a:t>
            </a:fld>
            <a:endParaRPr lang="en-US"/>
          </a:p>
        </p:txBody>
      </p:sp>
    </p:spTree>
    <p:extLst>
      <p:ext uri="{BB962C8B-B14F-4D97-AF65-F5344CB8AC3E}">
        <p14:creationId xmlns:p14="http://schemas.microsoft.com/office/powerpoint/2010/main" val="20439105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Session Three</a:t>
            </a:r>
          </a:p>
        </p:txBody>
      </p:sp>
      <p:sp>
        <p:nvSpPr>
          <p:cNvPr id="3" name="Content Placeholder 2"/>
          <p:cNvSpPr>
            <a:spLocks noGrp="1"/>
          </p:cNvSpPr>
          <p:nvPr>
            <p:ph idx="1"/>
          </p:nvPr>
        </p:nvSpPr>
        <p:spPr/>
        <p:txBody>
          <a:bodyPr/>
          <a:lstStyle/>
          <a:p>
            <a:pPr marL="0" indent="0">
              <a:buNone/>
            </a:pPr>
            <a:r>
              <a:rPr lang="en-US" dirty="0"/>
              <a:t>Welcome to session three</a:t>
            </a:r>
          </a:p>
        </p:txBody>
      </p:sp>
      <p:sp>
        <p:nvSpPr>
          <p:cNvPr id="4" name="Slide Number Placeholder 3"/>
          <p:cNvSpPr>
            <a:spLocks noGrp="1"/>
          </p:cNvSpPr>
          <p:nvPr>
            <p:ph type="sldNum" sz="quarter" idx="12"/>
          </p:nvPr>
        </p:nvSpPr>
        <p:spPr/>
        <p:txBody>
          <a:bodyPr/>
          <a:lstStyle/>
          <a:p>
            <a:fld id="{B92D17CE-3FC7-4894-B4FC-F9EB51F2E0DE}" type="slidenum">
              <a:rPr lang="en-US" smtClean="0"/>
              <a:t>42</a:t>
            </a:fld>
            <a:endParaRPr lang="en-US"/>
          </a:p>
        </p:txBody>
      </p:sp>
    </p:spTree>
    <p:extLst>
      <p:ext uri="{BB962C8B-B14F-4D97-AF65-F5344CB8AC3E}">
        <p14:creationId xmlns:p14="http://schemas.microsoft.com/office/powerpoint/2010/main" val="14794099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b="1" dirty="0"/>
              <a:t>Learning</a:t>
            </a:r>
            <a:r>
              <a:rPr lang="en-US" dirty="0"/>
              <a:t> </a:t>
            </a:r>
          </a:p>
        </p:txBody>
      </p:sp>
      <p:sp>
        <p:nvSpPr>
          <p:cNvPr id="3" name="Content Placeholder 2"/>
          <p:cNvSpPr>
            <a:spLocks noGrp="1"/>
          </p:cNvSpPr>
          <p:nvPr>
            <p:ph idx="1"/>
          </p:nvPr>
        </p:nvSpPr>
        <p:spPr>
          <a:xfrm>
            <a:off x="838200" y="914400"/>
            <a:ext cx="10515600" cy="5262563"/>
          </a:xfrm>
        </p:spPr>
        <p:txBody>
          <a:bodyPr/>
          <a:lstStyle/>
          <a:p>
            <a:r>
              <a:rPr lang="en-US" dirty="0"/>
              <a:t>At the end of the lesson the trainee will be able to describe the nature of learning. </a:t>
            </a:r>
          </a:p>
          <a:p>
            <a:pPr marL="0" indent="0">
              <a:buNone/>
            </a:pPr>
            <a:r>
              <a:rPr lang="en-US" b="1" dirty="0"/>
              <a:t>The nature of learning</a:t>
            </a:r>
          </a:p>
          <a:p>
            <a:r>
              <a:rPr lang="en-US" dirty="0"/>
              <a:t>Learning is a relatively permanent change of behavior due to training and/ or experience.</a:t>
            </a:r>
          </a:p>
          <a:p>
            <a:r>
              <a:rPr lang="en-US" dirty="0"/>
              <a:t>Main components of the above definition are: ▪ Learners involve in the learning process.</a:t>
            </a:r>
          </a:p>
          <a:p>
            <a:r>
              <a:rPr lang="en-US" dirty="0"/>
              <a:t>Learners are engaged in activities. </a:t>
            </a:r>
          </a:p>
          <a:p>
            <a:r>
              <a:rPr lang="en-US" dirty="0"/>
              <a:t> In learning less emphasis is given to information transmission and greater emphasis is given to skill development and attitudinal change.  </a:t>
            </a:r>
          </a:p>
        </p:txBody>
      </p:sp>
      <p:sp>
        <p:nvSpPr>
          <p:cNvPr id="4" name="Slide Number Placeholder 3"/>
          <p:cNvSpPr>
            <a:spLocks noGrp="1"/>
          </p:cNvSpPr>
          <p:nvPr>
            <p:ph type="sldNum" sz="quarter" idx="12"/>
          </p:nvPr>
        </p:nvSpPr>
        <p:spPr/>
        <p:txBody>
          <a:bodyPr/>
          <a:lstStyle/>
          <a:p>
            <a:fld id="{B92D17CE-3FC7-4894-B4FC-F9EB51F2E0DE}" type="slidenum">
              <a:rPr lang="en-US" smtClean="0"/>
              <a:t>43</a:t>
            </a:fld>
            <a:endParaRPr lang="en-US"/>
          </a:p>
        </p:txBody>
      </p:sp>
    </p:spTree>
    <p:extLst>
      <p:ext uri="{BB962C8B-B14F-4D97-AF65-F5344CB8AC3E}">
        <p14:creationId xmlns:p14="http://schemas.microsoft.com/office/powerpoint/2010/main" val="18526701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68946"/>
            <a:ext cx="10515600" cy="5108017"/>
          </a:xfrm>
        </p:spPr>
        <p:txBody>
          <a:bodyPr/>
          <a:lstStyle/>
          <a:p>
            <a:pPr algn="just"/>
            <a:r>
              <a:rPr lang="en-US" dirty="0"/>
              <a:t>♦ Basic components of </a:t>
            </a:r>
            <a:r>
              <a:rPr lang="en-US" b="1" dirty="0" err="1"/>
              <a:t>lL</a:t>
            </a:r>
            <a:r>
              <a:rPr lang="en-US" dirty="0"/>
              <a:t>= </a:t>
            </a:r>
            <a:r>
              <a:rPr lang="en-US" b="1" dirty="0"/>
              <a:t>S R C </a:t>
            </a:r>
          </a:p>
          <a:p>
            <a:pPr algn="just"/>
            <a:r>
              <a:rPr lang="en-US" dirty="0"/>
              <a:t>Where</a:t>
            </a:r>
            <a:r>
              <a:rPr lang="en-US" b="1" dirty="0"/>
              <a:t> L </a:t>
            </a:r>
            <a:r>
              <a:rPr lang="en-US" dirty="0"/>
              <a:t>= Learning </a:t>
            </a:r>
            <a:r>
              <a:rPr lang="en-US" b="1" dirty="0"/>
              <a:t>S</a:t>
            </a:r>
            <a:r>
              <a:rPr lang="en-US" dirty="0"/>
              <a:t> = Stimulus </a:t>
            </a:r>
            <a:r>
              <a:rPr lang="en-US" b="1" dirty="0"/>
              <a:t>R</a:t>
            </a:r>
            <a:r>
              <a:rPr lang="en-US" dirty="0"/>
              <a:t> = Response </a:t>
            </a:r>
            <a:r>
              <a:rPr lang="en-US" b="1" dirty="0"/>
              <a:t>C</a:t>
            </a:r>
            <a:r>
              <a:rPr lang="en-US" dirty="0"/>
              <a:t> =Consequence (some kind of reward or punishment) </a:t>
            </a:r>
          </a:p>
          <a:p>
            <a:pPr algn="just"/>
            <a:r>
              <a:rPr lang="en-US" b="1" dirty="0"/>
              <a:t>Drive</a:t>
            </a:r>
            <a:r>
              <a:rPr lang="en-US" dirty="0"/>
              <a:t> :-The degree of desire to learn. Expectation of the learner from the instructional process </a:t>
            </a:r>
          </a:p>
          <a:p>
            <a:pPr algn="just"/>
            <a:r>
              <a:rPr lang="en-US" b="1" dirty="0"/>
              <a:t>Stimulus</a:t>
            </a:r>
            <a:r>
              <a:rPr lang="en-US" dirty="0"/>
              <a:t>:-any form of energy from the environment to which a person is capable of reacting.</a:t>
            </a:r>
          </a:p>
          <a:p>
            <a:pPr algn="just"/>
            <a:r>
              <a:rPr lang="en-US" dirty="0"/>
              <a:t>When the learner is activated by a stimulus learning takes place. </a:t>
            </a:r>
          </a:p>
          <a:p>
            <a:pPr algn="just"/>
            <a:r>
              <a:rPr lang="en-US" dirty="0"/>
              <a:t>In the learning process the learner should be provided with adequate stimuli. Example: guidelines, principles, and steps. </a:t>
            </a:r>
          </a:p>
        </p:txBody>
      </p:sp>
      <p:sp>
        <p:nvSpPr>
          <p:cNvPr id="4" name="Slide Number Placeholder 3"/>
          <p:cNvSpPr>
            <a:spLocks noGrp="1"/>
          </p:cNvSpPr>
          <p:nvPr>
            <p:ph type="sldNum" sz="quarter" idx="12"/>
          </p:nvPr>
        </p:nvSpPr>
        <p:spPr/>
        <p:txBody>
          <a:bodyPr/>
          <a:lstStyle/>
          <a:p>
            <a:fld id="{B92D17CE-3FC7-4894-B4FC-F9EB51F2E0DE}" type="slidenum">
              <a:rPr lang="en-US" smtClean="0"/>
              <a:t>44</a:t>
            </a:fld>
            <a:endParaRPr lang="en-US"/>
          </a:p>
        </p:txBody>
      </p:sp>
    </p:spTree>
    <p:extLst>
      <p:ext uri="{BB962C8B-B14F-4D97-AF65-F5344CB8AC3E}">
        <p14:creationId xmlns:p14="http://schemas.microsoft.com/office/powerpoint/2010/main" val="39659372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200839"/>
            <a:ext cx="10515600" cy="4976124"/>
          </a:xfrm>
        </p:spPr>
        <p:txBody>
          <a:bodyPr/>
          <a:lstStyle/>
          <a:p>
            <a:pPr marL="0" indent="0">
              <a:buNone/>
            </a:pPr>
            <a:r>
              <a:rPr lang="en-US" b="1" dirty="0"/>
              <a:t>Response</a:t>
            </a:r>
            <a:r>
              <a:rPr lang="en-US" dirty="0"/>
              <a:t> involves </a:t>
            </a:r>
          </a:p>
          <a:p>
            <a:pPr marL="0" indent="0">
              <a:buNone/>
            </a:pPr>
            <a:r>
              <a:rPr lang="en-US" dirty="0"/>
              <a:t>• Reaction to environmental stimuli. </a:t>
            </a:r>
          </a:p>
          <a:p>
            <a:pPr marL="0" indent="0">
              <a:buNone/>
            </a:pPr>
            <a:r>
              <a:rPr lang="en-US" dirty="0"/>
              <a:t>• Learning is not a spectator sport. Response of the learners includes:</a:t>
            </a:r>
          </a:p>
          <a:p>
            <a:pPr marL="0" indent="0">
              <a:buNone/>
            </a:pPr>
            <a:r>
              <a:rPr lang="en-US" dirty="0"/>
              <a:t> • Discussing about what they listen.</a:t>
            </a:r>
          </a:p>
          <a:p>
            <a:pPr marL="0" indent="0">
              <a:buNone/>
            </a:pPr>
            <a:r>
              <a:rPr lang="en-US" dirty="0"/>
              <a:t> • Relating to past experience. </a:t>
            </a:r>
          </a:p>
          <a:p>
            <a:pPr marL="0" indent="0">
              <a:buNone/>
            </a:pPr>
            <a:r>
              <a:rPr lang="en-US" dirty="0"/>
              <a:t>• Applying it to their daily activities. NB. Tell me and I will listen. Show me and I will understand. Involve me and I will learn. </a:t>
            </a:r>
          </a:p>
        </p:txBody>
      </p:sp>
      <p:sp>
        <p:nvSpPr>
          <p:cNvPr id="4" name="Slide Number Placeholder 3"/>
          <p:cNvSpPr>
            <a:spLocks noGrp="1"/>
          </p:cNvSpPr>
          <p:nvPr>
            <p:ph type="sldNum" sz="quarter" idx="12"/>
          </p:nvPr>
        </p:nvSpPr>
        <p:spPr/>
        <p:txBody>
          <a:bodyPr/>
          <a:lstStyle/>
          <a:p>
            <a:fld id="{B92D17CE-3FC7-4894-B4FC-F9EB51F2E0DE}" type="slidenum">
              <a:rPr lang="en-US" smtClean="0"/>
              <a:t>45</a:t>
            </a:fld>
            <a:endParaRPr lang="en-US"/>
          </a:p>
        </p:txBody>
      </p:sp>
    </p:spTree>
    <p:extLst>
      <p:ext uri="{BB962C8B-B14F-4D97-AF65-F5344CB8AC3E}">
        <p14:creationId xmlns:p14="http://schemas.microsoft.com/office/powerpoint/2010/main" val="34647266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06056"/>
          </a:xfrm>
        </p:spPr>
        <p:txBody>
          <a:bodyPr>
            <a:normAutofit fontScale="90000"/>
          </a:bodyPr>
          <a:lstStyle/>
          <a:p>
            <a:r>
              <a:rPr lang="en-US" dirty="0"/>
              <a:t>Reinforcement in Learning</a:t>
            </a:r>
          </a:p>
        </p:txBody>
      </p:sp>
      <p:sp>
        <p:nvSpPr>
          <p:cNvPr id="3" name="Content Placeholder 2"/>
          <p:cNvSpPr>
            <a:spLocks noGrp="1"/>
          </p:cNvSpPr>
          <p:nvPr>
            <p:ph idx="1"/>
          </p:nvPr>
        </p:nvSpPr>
        <p:spPr>
          <a:xfrm>
            <a:off x="838200" y="1043189"/>
            <a:ext cx="10515600" cy="5133774"/>
          </a:xfrm>
        </p:spPr>
        <p:txBody>
          <a:bodyPr/>
          <a:lstStyle/>
          <a:p>
            <a:pPr marL="0" indent="0">
              <a:buNone/>
            </a:pPr>
            <a:r>
              <a:rPr lang="en-US" b="1" dirty="0"/>
              <a:t>Reinforcement</a:t>
            </a:r>
          </a:p>
          <a:p>
            <a:pPr algn="just"/>
            <a:r>
              <a:rPr lang="en-US" sz="3200" dirty="0"/>
              <a:t>It is the process of increasing the probability of a specific response.</a:t>
            </a:r>
          </a:p>
          <a:p>
            <a:pPr algn="just"/>
            <a:r>
              <a:rPr lang="en-US" sz="3200" dirty="0"/>
              <a:t>Reinforcement increases the association between a stimulus and its response. For example, good communication and establishment of common understanding with the community can increase the cooperation of the community. </a:t>
            </a:r>
          </a:p>
        </p:txBody>
      </p:sp>
      <p:sp>
        <p:nvSpPr>
          <p:cNvPr id="4" name="Slide Number Placeholder 3"/>
          <p:cNvSpPr>
            <a:spLocks noGrp="1"/>
          </p:cNvSpPr>
          <p:nvPr>
            <p:ph type="sldNum" sz="quarter" idx="12"/>
          </p:nvPr>
        </p:nvSpPr>
        <p:spPr/>
        <p:txBody>
          <a:bodyPr/>
          <a:lstStyle/>
          <a:p>
            <a:fld id="{B92D17CE-3FC7-4894-B4FC-F9EB51F2E0DE}" type="slidenum">
              <a:rPr lang="en-US" smtClean="0"/>
              <a:t>46</a:t>
            </a:fld>
            <a:endParaRPr lang="en-US"/>
          </a:p>
        </p:txBody>
      </p:sp>
    </p:spTree>
    <p:extLst>
      <p:ext uri="{BB962C8B-B14F-4D97-AF65-F5344CB8AC3E}">
        <p14:creationId xmlns:p14="http://schemas.microsoft.com/office/powerpoint/2010/main" val="19965729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6396"/>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56068"/>
            <a:ext cx="10515600" cy="5120895"/>
          </a:xfrm>
        </p:spPr>
        <p:txBody>
          <a:bodyPr/>
          <a:lstStyle/>
          <a:p>
            <a:r>
              <a:rPr lang="en-US" sz="3200" dirty="0"/>
              <a:t>Provision of maternal and child services encourages and reinforces mothers to seek the services and increases utilization.</a:t>
            </a:r>
          </a:p>
          <a:p>
            <a:pPr marL="0" indent="0">
              <a:buNone/>
            </a:pPr>
            <a:r>
              <a:rPr lang="en-US" sz="3200" dirty="0" err="1"/>
              <a:t>Reinforcers</a:t>
            </a:r>
            <a:r>
              <a:rPr lang="en-US" sz="3200" dirty="0"/>
              <a:t> are of two kinds:- </a:t>
            </a:r>
          </a:p>
          <a:p>
            <a:r>
              <a:rPr lang="en-US" sz="3200" dirty="0"/>
              <a:t>Primary </a:t>
            </a:r>
            <a:r>
              <a:rPr lang="en-US" sz="3200" dirty="0" err="1"/>
              <a:t>reinforcers</a:t>
            </a:r>
            <a:r>
              <a:rPr lang="en-US" sz="3200" dirty="0"/>
              <a:t>:- satisfy some kind of biological needs. Example: food, warmth, and cessation of pain.</a:t>
            </a:r>
          </a:p>
          <a:p>
            <a:r>
              <a:rPr lang="en-US" sz="3200" dirty="0"/>
              <a:t> Secondary </a:t>
            </a:r>
            <a:r>
              <a:rPr lang="en-US" sz="3200" dirty="0" err="1"/>
              <a:t>reinforcers</a:t>
            </a:r>
            <a:r>
              <a:rPr lang="en-US" sz="3200" dirty="0"/>
              <a:t>:- work when they are associated with primary reinforces Example: Money. It becomes a </a:t>
            </a:r>
            <a:r>
              <a:rPr lang="en-US" sz="3200" dirty="0" err="1"/>
              <a:t>reinforcer</a:t>
            </a:r>
            <a:r>
              <a:rPr lang="en-US" sz="3200" dirty="0"/>
              <a:t> when we use it to improve life condition in the family</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47</a:t>
            </a:fld>
            <a:endParaRPr lang="en-US"/>
          </a:p>
        </p:txBody>
      </p:sp>
    </p:spTree>
    <p:extLst>
      <p:ext uri="{BB962C8B-B14F-4D97-AF65-F5344CB8AC3E}">
        <p14:creationId xmlns:p14="http://schemas.microsoft.com/office/powerpoint/2010/main" val="22228825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fontScale="90000"/>
          </a:bodyPr>
          <a:lstStyle/>
          <a:p>
            <a:r>
              <a:rPr lang="en-US" dirty="0"/>
              <a:t>Theories of learning</a:t>
            </a:r>
          </a:p>
        </p:txBody>
      </p:sp>
      <p:sp>
        <p:nvSpPr>
          <p:cNvPr id="3" name="Content Placeholder 2"/>
          <p:cNvSpPr>
            <a:spLocks noGrp="1"/>
          </p:cNvSpPr>
          <p:nvPr>
            <p:ph idx="1"/>
          </p:nvPr>
        </p:nvSpPr>
        <p:spPr>
          <a:xfrm>
            <a:off x="838200" y="1120462"/>
            <a:ext cx="10515600" cy="5056501"/>
          </a:xfrm>
        </p:spPr>
        <p:txBody>
          <a:bodyPr/>
          <a:lstStyle/>
          <a:p>
            <a:pPr algn="just"/>
            <a:r>
              <a:rPr lang="en-US" dirty="0"/>
              <a:t>Specific objectives:- At the end of the lesson the trainees will be able to describe the theories of learning. </a:t>
            </a:r>
          </a:p>
          <a:p>
            <a:pPr algn="just"/>
            <a:r>
              <a:rPr lang="en-US" dirty="0"/>
              <a:t>These include</a:t>
            </a:r>
          </a:p>
          <a:p>
            <a:pPr marL="0" indent="0" algn="just">
              <a:buNone/>
            </a:pPr>
            <a:r>
              <a:rPr lang="en-US" b="1" dirty="0"/>
              <a:t>1. Classical conditioning theory</a:t>
            </a:r>
          </a:p>
          <a:p>
            <a:pPr marL="0" indent="0" algn="just">
              <a:buNone/>
            </a:pPr>
            <a:r>
              <a:rPr lang="en-US" dirty="0"/>
              <a:t>Ivan Pavlov Russian physiologist and psychologist and Nobel Prize winner in 1904 developed the theory. </a:t>
            </a:r>
          </a:p>
          <a:p>
            <a:pPr marL="0" indent="0" algn="just">
              <a:buNone/>
            </a:pPr>
            <a:r>
              <a:rPr lang="en-US" dirty="0"/>
              <a:t>• Pavlov found that the mouth secretes saliva when food is merely seen or smelled. </a:t>
            </a:r>
          </a:p>
          <a:p>
            <a:pPr marL="0" indent="0" algn="just">
              <a:buNone/>
            </a:pPr>
            <a:r>
              <a:rPr lang="en-US" dirty="0"/>
              <a:t>• Classical conditioning is a basic form of learning in which a neutral stimulus results in an involuntary action.</a:t>
            </a:r>
          </a:p>
        </p:txBody>
      </p:sp>
      <p:sp>
        <p:nvSpPr>
          <p:cNvPr id="4" name="Slide Number Placeholder 3"/>
          <p:cNvSpPr>
            <a:spLocks noGrp="1"/>
          </p:cNvSpPr>
          <p:nvPr>
            <p:ph type="sldNum" sz="quarter" idx="12"/>
          </p:nvPr>
        </p:nvSpPr>
        <p:spPr/>
        <p:txBody>
          <a:bodyPr/>
          <a:lstStyle/>
          <a:p>
            <a:fld id="{B92D17CE-3FC7-4894-B4FC-F9EB51F2E0DE}" type="slidenum">
              <a:rPr lang="en-US" smtClean="0"/>
              <a:t>48</a:t>
            </a:fld>
            <a:endParaRPr lang="en-US"/>
          </a:p>
        </p:txBody>
      </p:sp>
    </p:spTree>
    <p:extLst>
      <p:ext uri="{BB962C8B-B14F-4D97-AF65-F5344CB8AC3E}">
        <p14:creationId xmlns:p14="http://schemas.microsoft.com/office/powerpoint/2010/main" val="36194180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2154"/>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30310"/>
            <a:ext cx="10515600" cy="5146653"/>
          </a:xfrm>
        </p:spPr>
        <p:txBody>
          <a:bodyPr/>
          <a:lstStyle/>
          <a:p>
            <a:r>
              <a:rPr lang="en-US" dirty="0"/>
              <a:t>The basic steps in classical conditioning experiment are:</a:t>
            </a:r>
          </a:p>
          <a:p>
            <a:pPr marL="0" indent="0">
              <a:buNone/>
            </a:pPr>
            <a:r>
              <a:rPr lang="en-US" b="1" dirty="0"/>
              <a:t> A. Before conditioning:-</a:t>
            </a:r>
            <a:r>
              <a:rPr lang="en-US" dirty="0"/>
              <a:t>Response (Neutral stimulus) Pricking of the ear by sound of a bell</a:t>
            </a:r>
          </a:p>
          <a:p>
            <a:pPr marL="0" indent="0">
              <a:buNone/>
            </a:pPr>
            <a:endParaRPr lang="en-US" dirty="0"/>
          </a:p>
          <a:p>
            <a:r>
              <a:rPr lang="en-US" b="1" dirty="0"/>
              <a:t>B. During conditioning</a:t>
            </a:r>
            <a:r>
              <a:rPr lang="en-US" dirty="0"/>
              <a:t>:- Unconditioned response (UCR),  Conditioned Stimulus (SALIVA) Sound of a bell (CS) (UCR) + Meat (unconditioned stimulus UCS)</a:t>
            </a:r>
          </a:p>
          <a:p>
            <a:endParaRPr lang="en-US" dirty="0"/>
          </a:p>
          <a:p>
            <a:r>
              <a:rPr lang="en-US" b="1" dirty="0"/>
              <a:t>C. After conditioning:-</a:t>
            </a:r>
            <a:r>
              <a:rPr lang="en-US" dirty="0"/>
              <a:t>Conditioned response (CS) alone (CR) saliva</a:t>
            </a:r>
          </a:p>
        </p:txBody>
      </p:sp>
      <p:sp>
        <p:nvSpPr>
          <p:cNvPr id="4" name="Slide Number Placeholder 3"/>
          <p:cNvSpPr>
            <a:spLocks noGrp="1"/>
          </p:cNvSpPr>
          <p:nvPr>
            <p:ph type="sldNum" sz="quarter" idx="12"/>
          </p:nvPr>
        </p:nvSpPr>
        <p:spPr/>
        <p:txBody>
          <a:bodyPr/>
          <a:lstStyle/>
          <a:p>
            <a:fld id="{B92D17CE-3FC7-4894-B4FC-F9EB51F2E0DE}" type="slidenum">
              <a:rPr lang="en-US" smtClean="0"/>
              <a:t>49</a:t>
            </a:fld>
            <a:endParaRPr lang="en-US"/>
          </a:p>
        </p:txBody>
      </p:sp>
    </p:spTree>
    <p:extLst>
      <p:ext uri="{BB962C8B-B14F-4D97-AF65-F5344CB8AC3E}">
        <p14:creationId xmlns:p14="http://schemas.microsoft.com/office/powerpoint/2010/main" val="3527558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5185"/>
          </a:xfrm>
        </p:spPr>
        <p:txBody>
          <a:bodyPr>
            <a:normAutofit fontScale="90000"/>
          </a:bodyPr>
          <a:lstStyle/>
          <a:p>
            <a:r>
              <a:rPr lang="en-US" b="1" dirty="0"/>
              <a:t>Aim/relevance and goal of medical psychology</a:t>
            </a:r>
            <a:endParaRPr lang="en-US" dirty="0"/>
          </a:p>
        </p:txBody>
      </p:sp>
      <p:sp>
        <p:nvSpPr>
          <p:cNvPr id="3" name="Content Placeholder 2"/>
          <p:cNvSpPr>
            <a:spLocks noGrp="1"/>
          </p:cNvSpPr>
          <p:nvPr>
            <p:ph idx="1"/>
          </p:nvPr>
        </p:nvSpPr>
        <p:spPr>
          <a:xfrm>
            <a:off x="838200" y="1262130"/>
            <a:ext cx="10515600" cy="4914833"/>
          </a:xfrm>
        </p:spPr>
        <p:txBody>
          <a:bodyPr/>
          <a:lstStyle/>
          <a:p>
            <a:pPr algn="just">
              <a:lnSpc>
                <a:spcPct val="150000"/>
              </a:lnSpc>
            </a:pPr>
            <a:r>
              <a:rPr lang="en-US" dirty="0"/>
              <a:t>The main aim of Medical Psychology is to distribute the knowledge to all branches of psychology and medicine in the prevention, treatment, assessment of all forms of physical diseases</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5</a:t>
            </a:fld>
            <a:endParaRPr lang="en-US"/>
          </a:p>
        </p:txBody>
      </p:sp>
    </p:spTree>
    <p:extLst>
      <p:ext uri="{BB962C8B-B14F-4D97-AF65-F5344CB8AC3E}">
        <p14:creationId xmlns:p14="http://schemas.microsoft.com/office/powerpoint/2010/main" val="27266181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75033"/>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30310"/>
            <a:ext cx="10515600" cy="5146653"/>
          </a:xfrm>
        </p:spPr>
        <p:txBody>
          <a:bodyPr/>
          <a:lstStyle/>
          <a:p>
            <a:pPr algn="just"/>
            <a:r>
              <a:rPr lang="en-US" dirty="0"/>
              <a:t>Unconditioned stimulus (</a:t>
            </a:r>
            <a:r>
              <a:rPr lang="en-US" dirty="0" err="1"/>
              <a:t>ucs</a:t>
            </a:r>
            <a:r>
              <a:rPr lang="en-US" dirty="0"/>
              <a:t>) in this case meat leads to unconditioned response(</a:t>
            </a:r>
            <a:r>
              <a:rPr lang="en-US" dirty="0" err="1"/>
              <a:t>ucr</a:t>
            </a:r>
            <a:r>
              <a:rPr lang="en-US" dirty="0"/>
              <a:t>) which is secretion of saliva.</a:t>
            </a:r>
          </a:p>
          <a:p>
            <a:pPr algn="just"/>
            <a:r>
              <a:rPr lang="en-US" dirty="0"/>
              <a:t> Secretion of saliva (UCR) to a piece of meat (UCS) is natural. It is not learned. It is inborn. </a:t>
            </a:r>
          </a:p>
          <a:p>
            <a:pPr algn="just"/>
            <a:r>
              <a:rPr lang="en-US" dirty="0"/>
              <a:t>During conditioning or training the sound of the bell which is the conditioned stimulus (CS) is transformed into conditioned response (CR) saliva.</a:t>
            </a:r>
          </a:p>
          <a:p>
            <a:pPr algn="just"/>
            <a:r>
              <a:rPr lang="en-US" dirty="0"/>
              <a:t> UCR and CR are similar. In both cases it is secretion of saliva. But the CR is learned. It is the result of training or conditioning</a:t>
            </a:r>
          </a:p>
        </p:txBody>
      </p:sp>
      <p:sp>
        <p:nvSpPr>
          <p:cNvPr id="4" name="Slide Number Placeholder 3"/>
          <p:cNvSpPr>
            <a:spLocks noGrp="1"/>
          </p:cNvSpPr>
          <p:nvPr>
            <p:ph type="sldNum" sz="quarter" idx="12"/>
          </p:nvPr>
        </p:nvSpPr>
        <p:spPr/>
        <p:txBody>
          <a:bodyPr/>
          <a:lstStyle/>
          <a:p>
            <a:fld id="{B92D17CE-3FC7-4894-B4FC-F9EB51F2E0DE}" type="slidenum">
              <a:rPr lang="en-US" smtClean="0"/>
              <a:t>50</a:t>
            </a:fld>
            <a:endParaRPr lang="en-US"/>
          </a:p>
        </p:txBody>
      </p:sp>
    </p:spTree>
    <p:extLst>
      <p:ext uri="{BB962C8B-B14F-4D97-AF65-F5344CB8AC3E}">
        <p14:creationId xmlns:p14="http://schemas.microsoft.com/office/powerpoint/2010/main" val="9573739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10638"/>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04552"/>
            <a:ext cx="10515600" cy="5172411"/>
          </a:xfrm>
        </p:spPr>
        <p:txBody>
          <a:bodyPr/>
          <a:lstStyle/>
          <a:p>
            <a:pPr marL="0" indent="0">
              <a:buNone/>
            </a:pPr>
            <a:r>
              <a:rPr lang="en-US" b="1" dirty="0"/>
              <a:t>Features of classical conditioning </a:t>
            </a:r>
          </a:p>
          <a:p>
            <a:pPr marL="0" indent="0" algn="just">
              <a:buNone/>
            </a:pPr>
            <a:r>
              <a:rPr lang="en-US" dirty="0"/>
              <a:t>▪ </a:t>
            </a:r>
            <a:r>
              <a:rPr lang="en-US" b="1" dirty="0"/>
              <a:t>Extinction:- </a:t>
            </a:r>
            <a:r>
              <a:rPr lang="en-US" dirty="0"/>
              <a:t>when the sound of the bell is presented repeatedly without the meat, the dog stops secreting saliva. </a:t>
            </a:r>
          </a:p>
          <a:p>
            <a:pPr marL="0" indent="0" algn="just">
              <a:buNone/>
            </a:pPr>
            <a:r>
              <a:rPr lang="en-US" dirty="0"/>
              <a:t>The relationship between the two stimuli becomes loose. We call this process extinction. </a:t>
            </a:r>
          </a:p>
          <a:p>
            <a:pPr marL="0" indent="0" algn="just">
              <a:buNone/>
            </a:pPr>
            <a:r>
              <a:rPr lang="en-US" dirty="0"/>
              <a:t>Extinction is a form of forgetting. </a:t>
            </a:r>
          </a:p>
          <a:p>
            <a:pPr marL="0" indent="0" algn="just">
              <a:buNone/>
            </a:pPr>
            <a:r>
              <a:rPr lang="en-US" dirty="0"/>
              <a:t>Example: If a </a:t>
            </a:r>
            <a:r>
              <a:rPr lang="en-US" dirty="0" err="1"/>
              <a:t>khat</a:t>
            </a:r>
            <a:r>
              <a:rPr lang="en-US" dirty="0"/>
              <a:t> addicted person after receiving treatment is continuously exposed to </a:t>
            </a:r>
            <a:r>
              <a:rPr lang="en-US" dirty="0" err="1"/>
              <a:t>khat</a:t>
            </a:r>
            <a:r>
              <a:rPr lang="en-US" dirty="0"/>
              <a:t>, he may suddenly relapse in to </a:t>
            </a:r>
            <a:r>
              <a:rPr lang="en-US" dirty="0" err="1"/>
              <a:t>khat</a:t>
            </a:r>
            <a:r>
              <a:rPr lang="en-US" dirty="0"/>
              <a:t> chewing. </a:t>
            </a:r>
          </a:p>
        </p:txBody>
      </p:sp>
      <p:sp>
        <p:nvSpPr>
          <p:cNvPr id="4" name="Slide Number Placeholder 3"/>
          <p:cNvSpPr>
            <a:spLocks noGrp="1"/>
          </p:cNvSpPr>
          <p:nvPr>
            <p:ph type="sldNum" sz="quarter" idx="12"/>
          </p:nvPr>
        </p:nvSpPr>
        <p:spPr/>
        <p:txBody>
          <a:bodyPr/>
          <a:lstStyle/>
          <a:p>
            <a:fld id="{B92D17CE-3FC7-4894-B4FC-F9EB51F2E0DE}" type="slidenum">
              <a:rPr lang="en-US" smtClean="0"/>
              <a:t>51</a:t>
            </a:fld>
            <a:endParaRPr lang="en-US"/>
          </a:p>
        </p:txBody>
      </p:sp>
    </p:spTree>
    <p:extLst>
      <p:ext uri="{BB962C8B-B14F-4D97-AF65-F5344CB8AC3E}">
        <p14:creationId xmlns:p14="http://schemas.microsoft.com/office/powerpoint/2010/main" val="16656486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3517"/>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43189"/>
            <a:ext cx="10515600" cy="5133774"/>
          </a:xfrm>
        </p:spPr>
        <p:txBody>
          <a:bodyPr/>
          <a:lstStyle/>
          <a:p>
            <a:pPr marL="0" indent="0" algn="just">
              <a:buNone/>
            </a:pPr>
            <a:r>
              <a:rPr lang="en-US" sz="3200" b="1" dirty="0"/>
              <a:t>Stimulus generalization:- </a:t>
            </a:r>
            <a:r>
              <a:rPr lang="en-US" sz="3200" dirty="0"/>
              <a:t>It is giving the same response to similar stimuli. It may or may not be appropriate. </a:t>
            </a:r>
          </a:p>
          <a:p>
            <a:pPr marL="0" indent="0" algn="just">
              <a:buNone/>
            </a:pPr>
            <a:r>
              <a:rPr lang="en-US" sz="3200" dirty="0"/>
              <a:t>Example: If a student has learned that virus and bacteria cause infectious diseases and uses these two words as if they are similar, he made inappropriate generalization. </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52</a:t>
            </a:fld>
            <a:endParaRPr lang="en-US"/>
          </a:p>
        </p:txBody>
      </p:sp>
    </p:spTree>
    <p:extLst>
      <p:ext uri="{BB962C8B-B14F-4D97-AF65-F5344CB8AC3E}">
        <p14:creationId xmlns:p14="http://schemas.microsoft.com/office/powerpoint/2010/main" val="6996436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11556"/>
          </a:xfrm>
        </p:spPr>
        <p:txBody>
          <a:bodyPr>
            <a:normAutofit fontScale="90000"/>
          </a:bodyPr>
          <a:lstStyle/>
          <a:p>
            <a:r>
              <a:rPr lang="en-US" sz="3600" dirty="0"/>
              <a:t>‘</a:t>
            </a:r>
            <a:r>
              <a:rPr lang="en-US" sz="3600" dirty="0" err="1"/>
              <a:t>ct</a:t>
            </a:r>
            <a:endParaRPr lang="en-US" sz="3600" dirty="0"/>
          </a:p>
        </p:txBody>
      </p:sp>
      <p:sp>
        <p:nvSpPr>
          <p:cNvPr id="3" name="Content Placeholder 2"/>
          <p:cNvSpPr>
            <a:spLocks noGrp="1"/>
          </p:cNvSpPr>
          <p:nvPr>
            <p:ph idx="1"/>
          </p:nvPr>
        </p:nvSpPr>
        <p:spPr>
          <a:xfrm>
            <a:off x="838200" y="1056068"/>
            <a:ext cx="10515600" cy="5120895"/>
          </a:xfrm>
        </p:spPr>
        <p:txBody>
          <a:bodyPr/>
          <a:lstStyle/>
          <a:p>
            <a:pPr marL="0" indent="0" algn="just">
              <a:buNone/>
            </a:pPr>
            <a:r>
              <a:rPr lang="en-US" b="1" dirty="0"/>
              <a:t>2. Operant conditioning theory </a:t>
            </a:r>
          </a:p>
          <a:p>
            <a:pPr marL="0" indent="0" algn="just">
              <a:buNone/>
            </a:pPr>
            <a:r>
              <a:rPr lang="en-US" dirty="0"/>
              <a:t>• B.F. Skinner an American psychologist developed the theory</a:t>
            </a:r>
          </a:p>
          <a:p>
            <a:pPr marL="0" indent="0" algn="just">
              <a:buNone/>
            </a:pPr>
            <a:r>
              <a:rPr lang="en-US" dirty="0"/>
              <a:t>. • Laboratory animals learn to press the lever in order to obtain food. Reinforcement is an important aspect of operant conditioning. </a:t>
            </a:r>
          </a:p>
          <a:p>
            <a:pPr marL="0" indent="0" algn="just">
              <a:buNone/>
            </a:pPr>
            <a:r>
              <a:rPr lang="en-US" dirty="0"/>
              <a:t>• When teaching the community about health related topics, it is essential to engage the learners in some relevant activity directly related to the task at hand. </a:t>
            </a:r>
          </a:p>
          <a:p>
            <a:pPr marL="0" indent="0" algn="just">
              <a:buNone/>
            </a:pPr>
            <a:r>
              <a:rPr lang="en-US" dirty="0"/>
              <a:t>Example: When community members bring some kind of behavioral changes with respect to health within the families and within the community, it is essential to reward (material or moral) them. </a:t>
            </a:r>
          </a:p>
        </p:txBody>
      </p:sp>
      <p:sp>
        <p:nvSpPr>
          <p:cNvPr id="4" name="Slide Number Placeholder 3"/>
          <p:cNvSpPr>
            <a:spLocks noGrp="1"/>
          </p:cNvSpPr>
          <p:nvPr>
            <p:ph type="sldNum" sz="quarter" idx="12"/>
          </p:nvPr>
        </p:nvSpPr>
        <p:spPr/>
        <p:txBody>
          <a:bodyPr/>
          <a:lstStyle/>
          <a:p>
            <a:fld id="{B92D17CE-3FC7-4894-B4FC-F9EB51F2E0DE}" type="slidenum">
              <a:rPr lang="en-US" smtClean="0"/>
              <a:t>53</a:t>
            </a:fld>
            <a:endParaRPr lang="en-US"/>
          </a:p>
        </p:txBody>
      </p:sp>
    </p:spTree>
    <p:extLst>
      <p:ext uri="{BB962C8B-B14F-4D97-AF65-F5344CB8AC3E}">
        <p14:creationId xmlns:p14="http://schemas.microsoft.com/office/powerpoint/2010/main" val="15939080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10638"/>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991674"/>
            <a:ext cx="10515600" cy="5185290"/>
          </a:xfrm>
        </p:spPr>
        <p:txBody>
          <a:bodyPr/>
          <a:lstStyle/>
          <a:p>
            <a:pPr marL="457200" lvl="1" indent="0">
              <a:buNone/>
            </a:pPr>
            <a:r>
              <a:rPr lang="en-US" b="1" dirty="0"/>
              <a:t>Dynamic components of learning </a:t>
            </a:r>
          </a:p>
          <a:p>
            <a:pPr marL="0" indent="0">
              <a:buNone/>
            </a:pPr>
            <a:r>
              <a:rPr lang="en-US" dirty="0" err="1"/>
              <a:t>i</a:t>
            </a:r>
            <a:r>
              <a:rPr lang="en-US" dirty="0"/>
              <a:t>. Motives of learning </a:t>
            </a:r>
          </a:p>
          <a:p>
            <a:r>
              <a:rPr lang="en-US" dirty="0"/>
              <a:t>They are interests or drive, which cause a person to behave in a certain way. Example: motive of getting scientific knowledge about the preventive aspect of health. </a:t>
            </a:r>
          </a:p>
          <a:p>
            <a:pPr marL="0" indent="0">
              <a:buNone/>
            </a:pPr>
            <a:r>
              <a:rPr lang="en-US" dirty="0"/>
              <a:t>Motives of learning occur when:-</a:t>
            </a:r>
          </a:p>
          <a:p>
            <a:r>
              <a:rPr lang="en-US" dirty="0"/>
              <a:t>  A student is inspired to work hard.</a:t>
            </a:r>
          </a:p>
          <a:p>
            <a:r>
              <a:rPr lang="en-US" dirty="0"/>
              <a:t> When the trainer makes learning interesting and easier to learn.</a:t>
            </a:r>
          </a:p>
          <a:p>
            <a:r>
              <a:rPr lang="en-US" dirty="0"/>
              <a:t> When learning is relevant to the medical workers future career.</a:t>
            </a:r>
          </a:p>
        </p:txBody>
      </p:sp>
      <p:sp>
        <p:nvSpPr>
          <p:cNvPr id="4" name="Slide Number Placeholder 3"/>
          <p:cNvSpPr>
            <a:spLocks noGrp="1"/>
          </p:cNvSpPr>
          <p:nvPr>
            <p:ph type="sldNum" sz="quarter" idx="12"/>
          </p:nvPr>
        </p:nvSpPr>
        <p:spPr/>
        <p:txBody>
          <a:bodyPr/>
          <a:lstStyle/>
          <a:p>
            <a:fld id="{B92D17CE-3FC7-4894-B4FC-F9EB51F2E0DE}" type="slidenum">
              <a:rPr lang="en-US" smtClean="0"/>
              <a:t>54</a:t>
            </a:fld>
            <a:endParaRPr lang="en-US"/>
          </a:p>
        </p:txBody>
      </p:sp>
    </p:spTree>
    <p:extLst>
      <p:ext uri="{BB962C8B-B14F-4D97-AF65-F5344CB8AC3E}">
        <p14:creationId xmlns:p14="http://schemas.microsoft.com/office/powerpoint/2010/main" val="30658218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10638"/>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978794"/>
            <a:ext cx="10515600" cy="5198169"/>
          </a:xfrm>
        </p:spPr>
        <p:txBody>
          <a:bodyPr>
            <a:normAutofit/>
          </a:bodyPr>
          <a:lstStyle/>
          <a:p>
            <a:pPr marL="0" indent="0">
              <a:buNone/>
            </a:pPr>
            <a:r>
              <a:rPr lang="en-US" b="1" dirty="0"/>
              <a:t>ii. Attitudes of learning </a:t>
            </a:r>
          </a:p>
          <a:p>
            <a:pPr algn="just"/>
            <a:r>
              <a:rPr lang="en-US" b="1" dirty="0"/>
              <a:t>Attitudes:- </a:t>
            </a:r>
            <a:r>
              <a:rPr lang="en-US" dirty="0"/>
              <a:t>It is a tendency to behave or think in a certain way. </a:t>
            </a:r>
          </a:p>
          <a:p>
            <a:pPr algn="just"/>
            <a:r>
              <a:rPr lang="en-US" dirty="0"/>
              <a:t>For example, one medical worker may refuse to see patients when the health center is closed. </a:t>
            </a:r>
          </a:p>
          <a:p>
            <a:pPr algn="just"/>
            <a:r>
              <a:rPr lang="en-US" dirty="0"/>
              <a:t>Another may be willing to see patients at any time. </a:t>
            </a:r>
          </a:p>
          <a:p>
            <a:pPr algn="just"/>
            <a:r>
              <a:rPr lang="en-US" dirty="0"/>
              <a:t>This is because they have different attitudes to their job. </a:t>
            </a:r>
          </a:p>
        </p:txBody>
      </p:sp>
      <p:sp>
        <p:nvSpPr>
          <p:cNvPr id="4" name="Slide Number Placeholder 3"/>
          <p:cNvSpPr>
            <a:spLocks noGrp="1"/>
          </p:cNvSpPr>
          <p:nvPr>
            <p:ph type="sldNum" sz="quarter" idx="12"/>
          </p:nvPr>
        </p:nvSpPr>
        <p:spPr/>
        <p:txBody>
          <a:bodyPr/>
          <a:lstStyle/>
          <a:p>
            <a:fld id="{B92D17CE-3FC7-4894-B4FC-F9EB51F2E0DE}" type="slidenum">
              <a:rPr lang="en-US" smtClean="0"/>
              <a:t>55</a:t>
            </a:fld>
            <a:endParaRPr lang="en-US"/>
          </a:p>
        </p:txBody>
      </p:sp>
    </p:spTree>
    <p:extLst>
      <p:ext uri="{BB962C8B-B14F-4D97-AF65-F5344CB8AC3E}">
        <p14:creationId xmlns:p14="http://schemas.microsoft.com/office/powerpoint/2010/main" val="42223705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56068"/>
            <a:ext cx="10515600" cy="5120895"/>
          </a:xfrm>
        </p:spPr>
        <p:txBody>
          <a:bodyPr/>
          <a:lstStyle/>
          <a:p>
            <a:pPr algn="just"/>
            <a:r>
              <a:rPr lang="en-US" dirty="0"/>
              <a:t>Attitudes are formed or changed during training.  </a:t>
            </a:r>
          </a:p>
          <a:p>
            <a:pPr algn="just"/>
            <a:r>
              <a:rPr lang="en-US" dirty="0"/>
              <a:t>Like knowledge and skills attitudes are not easy to measure. Example: </a:t>
            </a:r>
          </a:p>
          <a:p>
            <a:pPr algn="just"/>
            <a:r>
              <a:rPr lang="en-US" dirty="0"/>
              <a:t>Teaching Health workers how to inject a patient is a skill. Explaining to health workers about the importance of respecting the opinion of patients is trying to change the attitudes of health workers. </a:t>
            </a:r>
          </a:p>
          <a:p>
            <a:pPr algn="just"/>
            <a:r>
              <a:rPr lang="en-US" dirty="0"/>
              <a:t>But it is difficult to find out whether the health worker’s attitudes have changed or not. </a:t>
            </a:r>
          </a:p>
          <a:p>
            <a:pPr algn="just"/>
            <a:r>
              <a:rPr lang="en-US" dirty="0"/>
              <a:t>Measuring attitude is more difficult than measuring skill and knowledge.</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56</a:t>
            </a:fld>
            <a:endParaRPr lang="en-US"/>
          </a:p>
        </p:txBody>
      </p:sp>
    </p:spTree>
    <p:extLst>
      <p:ext uri="{BB962C8B-B14F-4D97-AF65-F5344CB8AC3E}">
        <p14:creationId xmlns:p14="http://schemas.microsoft.com/office/powerpoint/2010/main" val="12965793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0943"/>
          </a:xfrm>
        </p:spPr>
        <p:txBody>
          <a:bodyPr>
            <a:normAutofit fontScale="90000"/>
          </a:bodyPr>
          <a:lstStyle/>
          <a:p>
            <a:r>
              <a:rPr lang="en-US" sz="3600" b="1" dirty="0"/>
              <a:t>General methods to shape attitudes</a:t>
            </a:r>
            <a:r>
              <a:rPr lang="en-US" dirty="0"/>
              <a:t>.</a:t>
            </a:r>
          </a:p>
        </p:txBody>
      </p:sp>
      <p:sp>
        <p:nvSpPr>
          <p:cNvPr id="3" name="Content Placeholder 2"/>
          <p:cNvSpPr>
            <a:spLocks noGrp="1"/>
          </p:cNvSpPr>
          <p:nvPr>
            <p:ph idx="1"/>
          </p:nvPr>
        </p:nvSpPr>
        <p:spPr>
          <a:xfrm>
            <a:off x="838200" y="1056068"/>
            <a:ext cx="10515600" cy="5120895"/>
          </a:xfrm>
        </p:spPr>
        <p:txBody>
          <a:bodyPr>
            <a:normAutofit/>
          </a:bodyPr>
          <a:lstStyle/>
          <a:p>
            <a:pPr algn="just"/>
            <a:r>
              <a:rPr lang="en-US" dirty="0"/>
              <a:t>Providing information </a:t>
            </a:r>
          </a:p>
          <a:p>
            <a:pPr algn="just"/>
            <a:r>
              <a:rPr lang="en-US" dirty="0"/>
              <a:t>Example: the relationship between smoking of cancer and heart diseases. What facts are you going to mention to the community if you want to persuade a mother to have a positive attitude towards breast-feeding?</a:t>
            </a:r>
          </a:p>
          <a:p>
            <a:pPr algn="just"/>
            <a:r>
              <a:rPr lang="en-US" dirty="0"/>
              <a:t>Providing positive models (setting ideal persons or examples in the society, teachers, nurses, doctors, other health workers)</a:t>
            </a:r>
          </a:p>
        </p:txBody>
      </p:sp>
      <p:sp>
        <p:nvSpPr>
          <p:cNvPr id="4" name="Slide Number Placeholder 3"/>
          <p:cNvSpPr>
            <a:spLocks noGrp="1"/>
          </p:cNvSpPr>
          <p:nvPr>
            <p:ph type="sldNum" sz="quarter" idx="12"/>
          </p:nvPr>
        </p:nvSpPr>
        <p:spPr/>
        <p:txBody>
          <a:bodyPr/>
          <a:lstStyle/>
          <a:p>
            <a:fld id="{B92D17CE-3FC7-4894-B4FC-F9EB51F2E0DE}" type="slidenum">
              <a:rPr lang="en-US" smtClean="0"/>
              <a:t>57</a:t>
            </a:fld>
            <a:endParaRPr lang="en-US"/>
          </a:p>
        </p:txBody>
      </p:sp>
    </p:spTree>
    <p:extLst>
      <p:ext uri="{BB962C8B-B14F-4D97-AF65-F5344CB8AC3E}">
        <p14:creationId xmlns:p14="http://schemas.microsoft.com/office/powerpoint/2010/main" val="28466897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3517"/>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56068"/>
            <a:ext cx="10515600" cy="5120895"/>
          </a:xfrm>
        </p:spPr>
        <p:txBody>
          <a:bodyPr/>
          <a:lstStyle/>
          <a:p>
            <a:pPr algn="just"/>
            <a:r>
              <a:rPr lang="en-US" dirty="0"/>
              <a:t>Providing experience to shape attitudes (direct experience, for example, seeing health sufferings of the community will have more input on shaping students attitudes). </a:t>
            </a:r>
          </a:p>
          <a:p>
            <a:pPr algn="just"/>
            <a:r>
              <a:rPr lang="en-US" dirty="0"/>
              <a:t>Example: students may grow vegetables in their training compound and experience its nutritional value in the community.</a:t>
            </a:r>
          </a:p>
          <a:p>
            <a:pPr algn="just"/>
            <a:r>
              <a:rPr lang="en-US" dirty="0"/>
              <a:t> • Students should practically see the benefits of an uncontaminated water supply in a village </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58</a:t>
            </a:fld>
            <a:endParaRPr lang="en-US"/>
          </a:p>
        </p:txBody>
      </p:sp>
    </p:spTree>
    <p:extLst>
      <p:ext uri="{BB962C8B-B14F-4D97-AF65-F5344CB8AC3E}">
        <p14:creationId xmlns:p14="http://schemas.microsoft.com/office/powerpoint/2010/main" val="35236933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0790"/>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965916"/>
            <a:ext cx="10515600" cy="5211047"/>
          </a:xfrm>
        </p:spPr>
        <p:txBody>
          <a:bodyPr>
            <a:normAutofit/>
          </a:bodyPr>
          <a:lstStyle/>
          <a:p>
            <a:pPr marL="0" indent="0">
              <a:buNone/>
            </a:pPr>
            <a:r>
              <a:rPr lang="en-US" b="1" dirty="0"/>
              <a:t>iii. Interest </a:t>
            </a:r>
            <a:r>
              <a:rPr lang="en-US" dirty="0"/>
              <a:t>means what an individual likes or dislikes or prefers to engage in a particular type of work rather than another one. </a:t>
            </a:r>
          </a:p>
          <a:p>
            <a:pPr marL="0" indent="0">
              <a:buNone/>
            </a:pPr>
            <a:r>
              <a:rPr lang="en-US" dirty="0"/>
              <a:t>Interest can be intrinsic or extrinsic. • extrinsic interest is related to activities which would rise satisfaction and pleasure (example Learning to get better salary) </a:t>
            </a:r>
          </a:p>
          <a:p>
            <a:pPr marL="0" indent="0">
              <a:buNone/>
            </a:pPr>
            <a:r>
              <a:rPr lang="en-US" dirty="0"/>
              <a:t>Intrinsic interest is an internal satisfaction that one gains by simply doing or performing an activity . </a:t>
            </a:r>
          </a:p>
        </p:txBody>
      </p:sp>
      <p:sp>
        <p:nvSpPr>
          <p:cNvPr id="4" name="Slide Number Placeholder 3"/>
          <p:cNvSpPr>
            <a:spLocks noGrp="1"/>
          </p:cNvSpPr>
          <p:nvPr>
            <p:ph type="sldNum" sz="quarter" idx="12"/>
          </p:nvPr>
        </p:nvSpPr>
        <p:spPr/>
        <p:txBody>
          <a:bodyPr/>
          <a:lstStyle/>
          <a:p>
            <a:fld id="{B92D17CE-3FC7-4894-B4FC-F9EB51F2E0DE}" type="slidenum">
              <a:rPr lang="en-US" smtClean="0"/>
              <a:t>59</a:t>
            </a:fld>
            <a:endParaRPr lang="en-US"/>
          </a:p>
        </p:txBody>
      </p:sp>
    </p:spTree>
    <p:extLst>
      <p:ext uri="{BB962C8B-B14F-4D97-AF65-F5344CB8AC3E}">
        <p14:creationId xmlns:p14="http://schemas.microsoft.com/office/powerpoint/2010/main" val="3602803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4589"/>
          </a:xfrm>
        </p:spPr>
        <p:txBody>
          <a:bodyPr>
            <a:normAutofit fontScale="90000"/>
          </a:bodyPr>
          <a:lstStyle/>
          <a:p>
            <a:r>
              <a:rPr lang="en-US" b="1" dirty="0"/>
              <a:t>‘</a:t>
            </a:r>
            <a:r>
              <a:rPr lang="en-US" b="1" dirty="0" err="1"/>
              <a:t>ct</a:t>
            </a:r>
            <a:endParaRPr lang="en-US" b="1" dirty="0"/>
          </a:p>
        </p:txBody>
      </p:sp>
      <p:sp>
        <p:nvSpPr>
          <p:cNvPr id="3" name="Content Placeholder 2"/>
          <p:cNvSpPr>
            <a:spLocks noGrp="1"/>
          </p:cNvSpPr>
          <p:nvPr>
            <p:ph idx="1"/>
          </p:nvPr>
        </p:nvSpPr>
        <p:spPr>
          <a:xfrm>
            <a:off x="838200" y="979714"/>
            <a:ext cx="10515600" cy="5197249"/>
          </a:xfrm>
        </p:spPr>
        <p:txBody>
          <a:bodyPr/>
          <a:lstStyle/>
          <a:p>
            <a:pPr algn="just"/>
            <a:r>
              <a:rPr lang="en-US" dirty="0">
                <a:latin typeface="+mj-lt"/>
              </a:rPr>
              <a:t>Medical psychology also helps in the determination of biochemical, genetics, and physiologic factors of illnesses and reaction to illness. </a:t>
            </a:r>
          </a:p>
          <a:p>
            <a:pPr algn="just"/>
            <a:r>
              <a:rPr lang="en-US" dirty="0">
                <a:latin typeface="+mj-lt"/>
              </a:rPr>
              <a:t>are special behavioral methods which are used to help the person match coping and the management skill to the person's character, abilities and personality style. </a:t>
            </a:r>
          </a:p>
          <a:p>
            <a:pPr algn="just"/>
            <a:r>
              <a:rPr lang="en-US" dirty="0">
                <a:latin typeface="+mj-lt"/>
              </a:rPr>
              <a:t>The main function of the Medical Psychology is to determination of personality styles which is copied and the examination of the attitude of an individual. </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6</a:t>
            </a:fld>
            <a:endParaRPr lang="en-US"/>
          </a:p>
        </p:txBody>
      </p:sp>
    </p:spTree>
    <p:extLst>
      <p:ext uri="{BB962C8B-B14F-4D97-AF65-F5344CB8AC3E}">
        <p14:creationId xmlns:p14="http://schemas.microsoft.com/office/powerpoint/2010/main" val="32266772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0790"/>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120462"/>
            <a:ext cx="10515600" cy="5056501"/>
          </a:xfrm>
        </p:spPr>
        <p:txBody>
          <a:bodyPr/>
          <a:lstStyle/>
          <a:p>
            <a:pPr algn="just"/>
            <a:r>
              <a:rPr lang="en-US" dirty="0"/>
              <a:t>The health worker may be intrinsically interested to solve health problems of the community. </a:t>
            </a:r>
          </a:p>
          <a:p>
            <a:pPr algn="just"/>
            <a:r>
              <a:rPr lang="en-US" dirty="0"/>
              <a:t>Individuals in the course of their development acquire interests.</a:t>
            </a:r>
          </a:p>
          <a:p>
            <a:pPr algn="just"/>
            <a:r>
              <a:rPr lang="en-US" dirty="0"/>
              <a:t> It would be easier for the teacher to arouse the interest of the traineeships for the desired result of learning. </a:t>
            </a:r>
          </a:p>
          <a:p>
            <a:pPr algn="just"/>
            <a:r>
              <a:rPr lang="en-US" dirty="0"/>
              <a:t>During the training period it is essential to develop interest in trainees about their future career. </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60</a:t>
            </a:fld>
            <a:endParaRPr lang="en-US"/>
          </a:p>
        </p:txBody>
      </p:sp>
    </p:spTree>
    <p:extLst>
      <p:ext uri="{BB962C8B-B14F-4D97-AF65-F5344CB8AC3E}">
        <p14:creationId xmlns:p14="http://schemas.microsoft.com/office/powerpoint/2010/main" val="1010098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1149372"/>
          </a:xfrm>
        </p:spPr>
        <p:txBody>
          <a:bodyPr/>
          <a:lstStyle/>
          <a:p>
            <a:r>
              <a:rPr lang="en-US" dirty="0"/>
              <a:t>Assignment</a:t>
            </a:r>
          </a:p>
        </p:txBody>
      </p:sp>
      <p:sp>
        <p:nvSpPr>
          <p:cNvPr id="3" name="Text Placeholder 2"/>
          <p:cNvSpPr>
            <a:spLocks noGrp="1"/>
          </p:cNvSpPr>
          <p:nvPr>
            <p:ph type="body" idx="1"/>
          </p:nvPr>
        </p:nvSpPr>
        <p:spPr>
          <a:xfrm>
            <a:off x="831850" y="3477297"/>
            <a:ext cx="10515600" cy="1378038"/>
          </a:xfrm>
        </p:spPr>
        <p:txBody>
          <a:bodyPr>
            <a:normAutofit/>
          </a:bodyPr>
          <a:lstStyle/>
          <a:p>
            <a:pPr algn="just"/>
            <a:r>
              <a:rPr lang="en-US" b="1" dirty="0">
                <a:solidFill>
                  <a:schemeClr val="tx1"/>
                </a:solidFill>
              </a:rPr>
              <a:t>Think of ways of enhancing the learning process in your clients in the observation of seeking timely medical management during the </a:t>
            </a:r>
            <a:r>
              <a:rPr lang="en-US" b="1" dirty="0" err="1">
                <a:solidFill>
                  <a:schemeClr val="tx1"/>
                </a:solidFill>
              </a:rPr>
              <a:t>occurance</a:t>
            </a:r>
            <a:r>
              <a:rPr lang="en-US" b="1" dirty="0">
                <a:solidFill>
                  <a:schemeClr val="tx1"/>
                </a:solidFill>
              </a:rPr>
              <a:t> of  </a:t>
            </a:r>
            <a:r>
              <a:rPr lang="en-US" b="1" dirty="0" err="1">
                <a:solidFill>
                  <a:schemeClr val="tx1"/>
                </a:solidFill>
              </a:rPr>
              <a:t>orthopaedic</a:t>
            </a:r>
            <a:r>
              <a:rPr lang="en-US" b="1" dirty="0">
                <a:solidFill>
                  <a:schemeClr val="tx1"/>
                </a:solidFill>
              </a:rPr>
              <a:t> disorders</a:t>
            </a:r>
          </a:p>
        </p:txBody>
      </p:sp>
      <p:sp>
        <p:nvSpPr>
          <p:cNvPr id="4" name="Slide Number Placeholder 3"/>
          <p:cNvSpPr>
            <a:spLocks noGrp="1"/>
          </p:cNvSpPr>
          <p:nvPr>
            <p:ph type="sldNum" sz="quarter" idx="12"/>
          </p:nvPr>
        </p:nvSpPr>
        <p:spPr/>
        <p:txBody>
          <a:bodyPr/>
          <a:lstStyle/>
          <a:p>
            <a:fld id="{B92D17CE-3FC7-4894-B4FC-F9EB51F2E0DE}" type="slidenum">
              <a:rPr lang="en-US" smtClean="0"/>
              <a:t>61</a:t>
            </a:fld>
            <a:endParaRPr lang="en-US"/>
          </a:p>
        </p:txBody>
      </p:sp>
    </p:spTree>
    <p:extLst>
      <p:ext uri="{BB962C8B-B14F-4D97-AF65-F5344CB8AC3E}">
        <p14:creationId xmlns:p14="http://schemas.microsoft.com/office/powerpoint/2010/main" val="353171536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8064"/>
          </a:xfrm>
        </p:spPr>
        <p:txBody>
          <a:bodyPr>
            <a:normAutofit fontScale="90000"/>
          </a:bodyPr>
          <a:lstStyle/>
          <a:p>
            <a:r>
              <a:rPr lang="en-US" b="1" dirty="0"/>
              <a:t>Memory</a:t>
            </a:r>
          </a:p>
        </p:txBody>
      </p:sp>
      <p:sp>
        <p:nvSpPr>
          <p:cNvPr id="3" name="Content Placeholder 2"/>
          <p:cNvSpPr>
            <a:spLocks noGrp="1"/>
          </p:cNvSpPr>
          <p:nvPr>
            <p:ph idx="1"/>
          </p:nvPr>
        </p:nvSpPr>
        <p:spPr>
          <a:xfrm>
            <a:off x="838200" y="1197735"/>
            <a:ext cx="10515600" cy="5043622"/>
          </a:xfrm>
        </p:spPr>
        <p:txBody>
          <a:bodyPr>
            <a:normAutofit/>
          </a:bodyPr>
          <a:lstStyle/>
          <a:p>
            <a:r>
              <a:rPr lang="en-US" dirty="0"/>
              <a:t>Specific Objective: At the end of the lesson the learner will be able describe the stages of memory</a:t>
            </a:r>
          </a:p>
          <a:p>
            <a:r>
              <a:rPr lang="en-US" b="1" dirty="0"/>
              <a:t>Memory</a:t>
            </a:r>
            <a:r>
              <a:rPr lang="en-US" dirty="0"/>
              <a:t> is the power of retaining what one has learned and the power of retrieving it at will for future use. </a:t>
            </a:r>
          </a:p>
          <a:p>
            <a:r>
              <a:rPr lang="en-US" dirty="0"/>
              <a:t>Memory is not a thing but a process. </a:t>
            </a:r>
          </a:p>
          <a:p>
            <a:r>
              <a:rPr lang="en-US" dirty="0"/>
              <a:t>Memory and learning go together. </a:t>
            </a:r>
          </a:p>
          <a:p>
            <a:r>
              <a:rPr lang="en-US" dirty="0"/>
              <a:t>You cannot really learn if you are unable to remember what you have learned.</a:t>
            </a:r>
          </a:p>
          <a:p>
            <a:r>
              <a:rPr lang="en-US" dirty="0"/>
              <a:t> Also unless you acquire new knowledge you have nothing to store and nothing to memorize.</a:t>
            </a:r>
          </a:p>
        </p:txBody>
      </p:sp>
      <p:sp>
        <p:nvSpPr>
          <p:cNvPr id="4" name="Slide Number Placeholder 3"/>
          <p:cNvSpPr>
            <a:spLocks noGrp="1"/>
          </p:cNvSpPr>
          <p:nvPr>
            <p:ph type="sldNum" sz="quarter" idx="12"/>
          </p:nvPr>
        </p:nvSpPr>
        <p:spPr/>
        <p:txBody>
          <a:bodyPr/>
          <a:lstStyle/>
          <a:p>
            <a:fld id="{B92D17CE-3FC7-4894-B4FC-F9EB51F2E0DE}" type="slidenum">
              <a:rPr lang="en-US" smtClean="0"/>
              <a:t>62</a:t>
            </a:fld>
            <a:endParaRPr lang="en-US"/>
          </a:p>
        </p:txBody>
      </p:sp>
    </p:spTree>
    <p:extLst>
      <p:ext uri="{BB962C8B-B14F-4D97-AF65-F5344CB8AC3E}">
        <p14:creationId xmlns:p14="http://schemas.microsoft.com/office/powerpoint/2010/main" val="298951765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b="1" dirty="0"/>
              <a:t>Stages of memory</a:t>
            </a:r>
            <a:endParaRPr lang="en-US" dirty="0"/>
          </a:p>
        </p:txBody>
      </p:sp>
      <p:sp>
        <p:nvSpPr>
          <p:cNvPr id="3" name="Content Placeholder 2"/>
          <p:cNvSpPr>
            <a:spLocks noGrp="1"/>
          </p:cNvSpPr>
          <p:nvPr>
            <p:ph idx="1"/>
          </p:nvPr>
        </p:nvSpPr>
        <p:spPr>
          <a:xfrm>
            <a:off x="838200" y="1094704"/>
            <a:ext cx="10515600" cy="5082259"/>
          </a:xfrm>
        </p:spPr>
        <p:txBody>
          <a:bodyPr>
            <a:normAutofit/>
          </a:bodyPr>
          <a:lstStyle/>
          <a:p>
            <a:pPr marL="0" indent="0">
              <a:buNone/>
            </a:pPr>
            <a:r>
              <a:rPr lang="en-US" dirty="0"/>
              <a:t>There are three stages of memory</a:t>
            </a:r>
          </a:p>
          <a:p>
            <a:pPr marL="0" indent="0">
              <a:buNone/>
            </a:pPr>
            <a:r>
              <a:rPr lang="en-US" dirty="0"/>
              <a:t>1.  </a:t>
            </a:r>
            <a:r>
              <a:rPr lang="en-US" b="1" dirty="0"/>
              <a:t>Sensory memory</a:t>
            </a:r>
            <a:r>
              <a:rPr lang="en-US" dirty="0"/>
              <a:t>:- it is initial and momentary storage of information.</a:t>
            </a:r>
          </a:p>
          <a:p>
            <a:pPr marL="0" indent="0">
              <a:buNone/>
            </a:pPr>
            <a:r>
              <a:rPr lang="en-US" dirty="0"/>
              <a:t> • Information coming from the environment reaches the brain through the sensory nerves. </a:t>
            </a:r>
          </a:p>
          <a:p>
            <a:pPr marL="0" indent="0">
              <a:buNone/>
            </a:pPr>
            <a:r>
              <a:rPr lang="en-US" dirty="0"/>
              <a:t>• In the brain it is registered as sound, light, or any other stimuli. • Information in the sensory memory lasts about one second. Example: flash of light </a:t>
            </a:r>
          </a:p>
        </p:txBody>
      </p:sp>
      <p:sp>
        <p:nvSpPr>
          <p:cNvPr id="4" name="Slide Number Placeholder 3"/>
          <p:cNvSpPr>
            <a:spLocks noGrp="1"/>
          </p:cNvSpPr>
          <p:nvPr>
            <p:ph type="sldNum" sz="quarter" idx="12"/>
          </p:nvPr>
        </p:nvSpPr>
        <p:spPr/>
        <p:txBody>
          <a:bodyPr/>
          <a:lstStyle/>
          <a:p>
            <a:fld id="{B92D17CE-3FC7-4894-B4FC-F9EB51F2E0DE}" type="slidenum">
              <a:rPr lang="en-US" smtClean="0"/>
              <a:t>63</a:t>
            </a:fld>
            <a:endParaRPr lang="en-US"/>
          </a:p>
        </p:txBody>
      </p:sp>
    </p:spTree>
    <p:extLst>
      <p:ext uri="{BB962C8B-B14F-4D97-AF65-F5344CB8AC3E}">
        <p14:creationId xmlns:p14="http://schemas.microsoft.com/office/powerpoint/2010/main" val="31127360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0943"/>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197735"/>
            <a:ext cx="10515600" cy="4979228"/>
          </a:xfrm>
        </p:spPr>
        <p:txBody>
          <a:bodyPr/>
          <a:lstStyle/>
          <a:p>
            <a:pPr marL="0" indent="0">
              <a:buNone/>
            </a:pPr>
            <a:r>
              <a:rPr lang="en-US" b="1" dirty="0"/>
              <a:t>2. Short term memory </a:t>
            </a:r>
          </a:p>
          <a:p>
            <a:pPr marL="0" indent="0">
              <a:buNone/>
            </a:pPr>
            <a:r>
              <a:rPr lang="en-US" dirty="0"/>
              <a:t>• Information first gets meaning in the short term memory. </a:t>
            </a:r>
          </a:p>
          <a:p>
            <a:pPr marL="0" indent="0">
              <a:buNone/>
            </a:pPr>
            <a:r>
              <a:rPr lang="en-US" dirty="0"/>
              <a:t>• information lasts about fifteen to twenty-five seconds.</a:t>
            </a:r>
          </a:p>
          <a:p>
            <a:pPr marL="0" indent="0">
              <a:buNone/>
            </a:pPr>
            <a:r>
              <a:rPr lang="en-US" dirty="0"/>
              <a:t> Example: asking someone a telephone number and after calling, the information (the number) is lost from </a:t>
            </a:r>
            <a:r>
              <a:rPr lang="en-US" dirty="0" err="1"/>
              <a:t>memory.There</a:t>
            </a:r>
            <a:r>
              <a:rPr lang="en-US" dirty="0"/>
              <a:t> are three stages of memory. </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64</a:t>
            </a:fld>
            <a:endParaRPr lang="en-US"/>
          </a:p>
        </p:txBody>
      </p:sp>
    </p:spTree>
    <p:extLst>
      <p:ext uri="{BB962C8B-B14F-4D97-AF65-F5344CB8AC3E}">
        <p14:creationId xmlns:p14="http://schemas.microsoft.com/office/powerpoint/2010/main" val="172278955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6396"/>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901522"/>
            <a:ext cx="10515600" cy="5275441"/>
          </a:xfrm>
        </p:spPr>
        <p:txBody>
          <a:bodyPr/>
          <a:lstStyle/>
          <a:p>
            <a:pPr marL="0" indent="0">
              <a:buNone/>
            </a:pPr>
            <a:r>
              <a:rPr lang="en-US" b="1" dirty="0"/>
              <a:t>3. Long term memory. </a:t>
            </a:r>
          </a:p>
          <a:p>
            <a:pPr marL="0" indent="0">
              <a:buNone/>
            </a:pPr>
            <a:r>
              <a:rPr lang="en-US" dirty="0"/>
              <a:t>• It is the process of placing (encoding) information in the memory.</a:t>
            </a:r>
          </a:p>
          <a:p>
            <a:pPr marL="0" indent="0">
              <a:buNone/>
            </a:pPr>
            <a:r>
              <a:rPr lang="en-US" dirty="0"/>
              <a:t> • When we need the information, we can easily recall it and use it. How to recall information from the long term memory</a:t>
            </a:r>
          </a:p>
          <a:p>
            <a:pPr marL="0" indent="0">
              <a:buNone/>
            </a:pPr>
            <a:r>
              <a:rPr lang="en-US" dirty="0"/>
              <a:t> • By expanding the already existing information</a:t>
            </a:r>
          </a:p>
          <a:p>
            <a:pPr marL="0" indent="0">
              <a:buNone/>
            </a:pPr>
            <a:r>
              <a:rPr lang="en-US" dirty="0"/>
              <a:t> • By meaningful repetition</a:t>
            </a:r>
          </a:p>
        </p:txBody>
      </p:sp>
      <p:sp>
        <p:nvSpPr>
          <p:cNvPr id="4" name="Slide Number Placeholder 3"/>
          <p:cNvSpPr>
            <a:spLocks noGrp="1"/>
          </p:cNvSpPr>
          <p:nvPr>
            <p:ph type="sldNum" sz="quarter" idx="12"/>
          </p:nvPr>
        </p:nvSpPr>
        <p:spPr/>
        <p:txBody>
          <a:bodyPr/>
          <a:lstStyle/>
          <a:p>
            <a:fld id="{B92D17CE-3FC7-4894-B4FC-F9EB51F2E0DE}" type="slidenum">
              <a:rPr lang="en-US" smtClean="0"/>
              <a:t>65</a:t>
            </a:fld>
            <a:endParaRPr lang="en-US"/>
          </a:p>
        </p:txBody>
      </p:sp>
    </p:spTree>
    <p:extLst>
      <p:ext uri="{BB962C8B-B14F-4D97-AF65-F5344CB8AC3E}">
        <p14:creationId xmlns:p14="http://schemas.microsoft.com/office/powerpoint/2010/main" val="22446832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49274"/>
          </a:xfrm>
        </p:spPr>
        <p:txBody>
          <a:bodyPr>
            <a:normAutofit fontScale="90000"/>
          </a:bodyPr>
          <a:lstStyle/>
          <a:p>
            <a:r>
              <a:rPr lang="en-US" dirty="0"/>
              <a:t>‘</a:t>
            </a:r>
            <a:r>
              <a:rPr lang="en-US" dirty="0" err="1"/>
              <a:t>ct</a:t>
            </a:r>
            <a:endParaRPr lang="en-US" dirty="0"/>
          </a:p>
        </p:txBody>
      </p:sp>
      <p:sp>
        <p:nvSpPr>
          <p:cNvPr id="3" name="Content Placeholder 2"/>
          <p:cNvSpPr>
            <a:spLocks noGrp="1"/>
          </p:cNvSpPr>
          <p:nvPr>
            <p:ph idx="1"/>
          </p:nvPr>
        </p:nvSpPr>
        <p:spPr>
          <a:xfrm>
            <a:off x="838200" y="1068946"/>
            <a:ext cx="10515600" cy="5108017"/>
          </a:xfrm>
        </p:spPr>
        <p:txBody>
          <a:bodyPr/>
          <a:lstStyle/>
          <a:p>
            <a:r>
              <a:rPr lang="en-US" dirty="0"/>
              <a:t>The human long term memory has unlimited capacity to restore and retrieve information. </a:t>
            </a:r>
          </a:p>
          <a:p>
            <a:r>
              <a:rPr lang="en-US" dirty="0"/>
              <a:t>NB. Adults learn best about health workers  packages when learning experiences are related to life(for further reading see pedagogy of the oppressed by Paulo </a:t>
            </a:r>
            <a:r>
              <a:rPr lang="en-US" dirty="0" err="1"/>
              <a:t>ferrire</a:t>
            </a:r>
            <a:r>
              <a:rPr lang="en-US" dirty="0"/>
              <a:t>)</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66</a:t>
            </a:fld>
            <a:endParaRPr lang="en-US"/>
          </a:p>
        </p:txBody>
      </p:sp>
    </p:spTree>
    <p:extLst>
      <p:ext uri="{BB962C8B-B14F-4D97-AF65-F5344CB8AC3E}">
        <p14:creationId xmlns:p14="http://schemas.microsoft.com/office/powerpoint/2010/main" val="200410849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0676"/>
            <a:ext cx="10515600" cy="580846"/>
          </a:xfrm>
        </p:spPr>
        <p:txBody>
          <a:bodyPr>
            <a:normAutofit fontScale="90000"/>
          </a:bodyPr>
          <a:lstStyle/>
          <a:p>
            <a:r>
              <a:rPr lang="en-US" dirty="0"/>
              <a:t>Motivation in learning</a:t>
            </a:r>
          </a:p>
        </p:txBody>
      </p:sp>
      <p:sp>
        <p:nvSpPr>
          <p:cNvPr id="3" name="Content Placeholder 2"/>
          <p:cNvSpPr>
            <a:spLocks noGrp="1"/>
          </p:cNvSpPr>
          <p:nvPr>
            <p:ph idx="1"/>
          </p:nvPr>
        </p:nvSpPr>
        <p:spPr>
          <a:xfrm>
            <a:off x="838200" y="901522"/>
            <a:ext cx="10515600" cy="5275441"/>
          </a:xfrm>
        </p:spPr>
        <p:txBody>
          <a:bodyPr/>
          <a:lstStyle/>
          <a:p>
            <a:pPr algn="just"/>
            <a:r>
              <a:rPr lang="en-US" dirty="0"/>
              <a:t>The role of motivation Expectation and knowing the benefits of the goal will influence us to behave in a certain manner.</a:t>
            </a:r>
          </a:p>
          <a:p>
            <a:pPr algn="just"/>
            <a:r>
              <a:rPr lang="en-US" dirty="0"/>
              <a:t> Example: The degree to which the trainee is motivated to study hard to complete the training program depends upon his expectation how much completing the training will pay off. </a:t>
            </a:r>
          </a:p>
          <a:p>
            <a:pPr algn="just"/>
            <a:r>
              <a:rPr lang="en-US" dirty="0"/>
              <a:t>In terms of good grade • and the value the trainee places on getting good grade. </a:t>
            </a:r>
          </a:p>
          <a:p>
            <a:pPr algn="just"/>
            <a:r>
              <a:rPr lang="en-US" dirty="0"/>
              <a:t>If both expectations and benefits are high the trainee will be motivated to study hard. </a:t>
            </a:r>
          </a:p>
          <a:p>
            <a:pPr algn="just"/>
            <a:r>
              <a:rPr lang="en-US" dirty="0"/>
              <a:t>If expectations or benefits are low the trainees motivation will not study hard</a:t>
            </a:r>
          </a:p>
        </p:txBody>
      </p:sp>
      <p:sp>
        <p:nvSpPr>
          <p:cNvPr id="4" name="Slide Number Placeholder 3"/>
          <p:cNvSpPr>
            <a:spLocks noGrp="1"/>
          </p:cNvSpPr>
          <p:nvPr>
            <p:ph type="sldNum" sz="quarter" idx="12"/>
          </p:nvPr>
        </p:nvSpPr>
        <p:spPr/>
        <p:txBody>
          <a:bodyPr/>
          <a:lstStyle/>
          <a:p>
            <a:fld id="{B92D17CE-3FC7-4894-B4FC-F9EB51F2E0DE}" type="slidenum">
              <a:rPr lang="en-US" smtClean="0"/>
              <a:t>67</a:t>
            </a:fld>
            <a:endParaRPr lang="en-US"/>
          </a:p>
        </p:txBody>
      </p:sp>
    </p:spTree>
    <p:extLst>
      <p:ext uri="{BB962C8B-B14F-4D97-AF65-F5344CB8AC3E}">
        <p14:creationId xmlns:p14="http://schemas.microsoft.com/office/powerpoint/2010/main" val="29571518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838200" y="365125"/>
            <a:ext cx="10515600" cy="5049557"/>
          </a:xfrm>
        </p:spPr>
        <p:txBody>
          <a:bodyPr>
            <a:normAutofit/>
          </a:bodyPr>
          <a:lstStyle>
            <a:lvl1pPr algn="ctr">
              <a:defRPr sz="6600" b="1" baseline="0"/>
            </a:lvl1pPr>
          </a:lstStyle>
          <a:p>
            <a:r>
              <a:rPr lang="en-US" dirty="0">
                <a:latin typeface="Times New Roman" panose="02020603050405020304" pitchFamily="18" charset="0"/>
                <a:cs typeface="Times New Roman" panose="02020603050405020304" pitchFamily="18" charset="0"/>
              </a:rPr>
              <a:t>The End of session one and two and Three</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Thank You</a:t>
            </a:r>
          </a:p>
        </p:txBody>
      </p:sp>
      <p:sp>
        <p:nvSpPr>
          <p:cNvPr id="2" name="Slide Number Placeholder 1"/>
          <p:cNvSpPr>
            <a:spLocks noGrp="1"/>
          </p:cNvSpPr>
          <p:nvPr>
            <p:ph type="sldNum" sz="quarter" idx="12"/>
          </p:nvPr>
        </p:nvSpPr>
        <p:spPr/>
        <p:txBody>
          <a:bodyPr/>
          <a:lstStyle/>
          <a:p>
            <a:fld id="{B92D17CE-3FC7-4894-B4FC-F9EB51F2E0DE}" type="slidenum">
              <a:rPr lang="en-US" smtClean="0"/>
              <a:t>68</a:t>
            </a:fld>
            <a:endParaRPr lang="en-US"/>
          </a:p>
        </p:txBody>
      </p:sp>
    </p:spTree>
    <p:extLst>
      <p:ext uri="{BB962C8B-B14F-4D97-AF65-F5344CB8AC3E}">
        <p14:creationId xmlns:p14="http://schemas.microsoft.com/office/powerpoint/2010/main" val="511093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9904"/>
          </a:xfrm>
        </p:spPr>
        <p:txBody>
          <a:bodyPr>
            <a:normAutofit fontScale="90000"/>
          </a:bodyPr>
          <a:lstStyle/>
          <a:p>
            <a:r>
              <a:rPr lang="en-US" dirty="0">
                <a:latin typeface="Arial Black" panose="020B0A04020102020204" pitchFamily="34" charset="0"/>
              </a:rPr>
              <a:t>‘</a:t>
            </a:r>
            <a:r>
              <a:rPr lang="en-US" dirty="0" err="1">
                <a:latin typeface="Arial Black" panose="020B0A04020102020204" pitchFamily="34" charset="0"/>
              </a:rPr>
              <a:t>ct</a:t>
            </a:r>
            <a:endParaRPr lang="en-US" dirty="0">
              <a:latin typeface="Arial Black" panose="020B0A04020102020204" pitchFamily="34" charset="0"/>
            </a:endParaRPr>
          </a:p>
        </p:txBody>
      </p:sp>
      <p:sp>
        <p:nvSpPr>
          <p:cNvPr id="3" name="Content Placeholder 2"/>
          <p:cNvSpPr>
            <a:spLocks noGrp="1"/>
          </p:cNvSpPr>
          <p:nvPr>
            <p:ph idx="1"/>
          </p:nvPr>
        </p:nvSpPr>
        <p:spPr>
          <a:xfrm>
            <a:off x="838200" y="1045030"/>
            <a:ext cx="10515600" cy="5131933"/>
          </a:xfrm>
        </p:spPr>
        <p:txBody>
          <a:bodyPr/>
          <a:lstStyle/>
          <a:p>
            <a:pPr algn="just"/>
            <a:r>
              <a:rPr lang="en-US" sz="2400" dirty="0"/>
              <a:t>The main contribution of medical psychology is giving the knowledge to the patients in the disease processes. </a:t>
            </a:r>
          </a:p>
          <a:p>
            <a:pPr algn="just"/>
            <a:r>
              <a:rPr lang="en-US" sz="2400" dirty="0"/>
              <a:t>Often such education of patient and the family insures a better compliance with treatments recommended by physicians. </a:t>
            </a:r>
          </a:p>
          <a:p>
            <a:pPr algn="just"/>
            <a:endParaRPr lang="en-US" sz="2400" dirty="0"/>
          </a:p>
          <a:p>
            <a:pPr algn="just"/>
            <a:r>
              <a:rPr lang="en-US" sz="2400" dirty="0"/>
              <a:t>Education in medical psychology entails the branches of medicine conventionally associated with psychological fields: psychosomatic medicine, rehabilitation, neuropsychology matter abuse, pain medicine, among others</a:t>
            </a:r>
          </a:p>
          <a:p>
            <a:endParaRPr lang="en-US" dirty="0"/>
          </a:p>
        </p:txBody>
      </p:sp>
      <p:sp>
        <p:nvSpPr>
          <p:cNvPr id="4" name="Slide Number Placeholder 3"/>
          <p:cNvSpPr>
            <a:spLocks noGrp="1"/>
          </p:cNvSpPr>
          <p:nvPr>
            <p:ph type="sldNum" sz="quarter" idx="12"/>
          </p:nvPr>
        </p:nvSpPr>
        <p:spPr/>
        <p:txBody>
          <a:bodyPr/>
          <a:lstStyle/>
          <a:p>
            <a:fld id="{B92D17CE-3FC7-4894-B4FC-F9EB51F2E0DE}" type="slidenum">
              <a:rPr lang="en-US" smtClean="0"/>
              <a:t>7</a:t>
            </a:fld>
            <a:endParaRPr lang="en-US"/>
          </a:p>
        </p:txBody>
      </p:sp>
    </p:spTree>
    <p:extLst>
      <p:ext uri="{BB962C8B-B14F-4D97-AF65-F5344CB8AC3E}">
        <p14:creationId xmlns:p14="http://schemas.microsoft.com/office/powerpoint/2010/main" val="261282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0532"/>
          </a:xfrm>
        </p:spPr>
        <p:txBody>
          <a:bodyPr/>
          <a:lstStyle/>
          <a:p>
            <a:r>
              <a:rPr lang="en-US" dirty="0">
                <a:latin typeface="Arial Black" panose="020B0A04020102020204" pitchFamily="34" charset="0"/>
              </a:rPr>
              <a:t>Branches of psychology</a:t>
            </a:r>
          </a:p>
        </p:txBody>
      </p:sp>
      <p:sp>
        <p:nvSpPr>
          <p:cNvPr id="3" name="Content Placeholder 2"/>
          <p:cNvSpPr>
            <a:spLocks noGrp="1"/>
          </p:cNvSpPr>
          <p:nvPr>
            <p:ph idx="1"/>
          </p:nvPr>
        </p:nvSpPr>
        <p:spPr>
          <a:xfrm>
            <a:off x="838200" y="1387929"/>
            <a:ext cx="10515600" cy="4789034"/>
          </a:xfrm>
        </p:spPr>
        <p:txBody>
          <a:bodyPr/>
          <a:lstStyle/>
          <a:p>
            <a:r>
              <a:rPr lang="en-US" dirty="0">
                <a:latin typeface="Arial Rounded MT Bold" panose="020F0704030504030204" pitchFamily="34" charset="0"/>
              </a:rPr>
              <a:t>Educational psychology</a:t>
            </a:r>
          </a:p>
          <a:p>
            <a:r>
              <a:rPr lang="en-US" dirty="0">
                <a:latin typeface="Arial Rounded MT Bold" panose="020F0704030504030204" pitchFamily="34" charset="0"/>
              </a:rPr>
              <a:t>Developmental psychology</a:t>
            </a:r>
          </a:p>
          <a:p>
            <a:r>
              <a:rPr lang="en-US" dirty="0">
                <a:latin typeface="Arial Rounded MT Bold" panose="020F0704030504030204" pitchFamily="34" charset="0"/>
              </a:rPr>
              <a:t>Social psychology</a:t>
            </a:r>
          </a:p>
          <a:p>
            <a:r>
              <a:rPr lang="en-US" dirty="0">
                <a:latin typeface="Arial Rounded MT Bold" panose="020F0704030504030204" pitchFamily="34" charset="0"/>
              </a:rPr>
              <a:t>Social psychology</a:t>
            </a:r>
          </a:p>
          <a:p>
            <a:r>
              <a:rPr lang="en-US" dirty="0">
                <a:latin typeface="Arial Rounded MT Bold" panose="020F0704030504030204" pitchFamily="34" charset="0"/>
              </a:rPr>
              <a:t>Behavioral psychology</a:t>
            </a:r>
          </a:p>
          <a:p>
            <a:r>
              <a:rPr lang="en-US" dirty="0">
                <a:latin typeface="Arial Rounded MT Bold" panose="020F0704030504030204" pitchFamily="34" charset="0"/>
              </a:rPr>
              <a:t>Clinical psychology</a:t>
            </a:r>
          </a:p>
        </p:txBody>
      </p:sp>
      <p:sp>
        <p:nvSpPr>
          <p:cNvPr id="4" name="Slide Number Placeholder 3"/>
          <p:cNvSpPr>
            <a:spLocks noGrp="1"/>
          </p:cNvSpPr>
          <p:nvPr>
            <p:ph type="sldNum" sz="quarter" idx="12"/>
          </p:nvPr>
        </p:nvSpPr>
        <p:spPr/>
        <p:txBody>
          <a:bodyPr/>
          <a:lstStyle/>
          <a:p>
            <a:fld id="{B92D17CE-3FC7-4894-B4FC-F9EB51F2E0DE}" type="slidenum">
              <a:rPr lang="en-US" smtClean="0"/>
              <a:t>8</a:t>
            </a:fld>
            <a:endParaRPr lang="en-US"/>
          </a:p>
        </p:txBody>
      </p:sp>
    </p:spTree>
    <p:extLst>
      <p:ext uri="{BB962C8B-B14F-4D97-AF65-F5344CB8AC3E}">
        <p14:creationId xmlns:p14="http://schemas.microsoft.com/office/powerpoint/2010/main" val="1429272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7246"/>
          </a:xfrm>
        </p:spPr>
        <p:txBody>
          <a:bodyPr>
            <a:normAutofit fontScale="90000"/>
          </a:bodyPr>
          <a:lstStyle/>
          <a:p>
            <a:r>
              <a:rPr lang="en-US" dirty="0">
                <a:latin typeface="Arial Black" panose="020B0A04020102020204" pitchFamily="34" charset="0"/>
              </a:rPr>
              <a:t>Educational psychology</a:t>
            </a:r>
          </a:p>
        </p:txBody>
      </p:sp>
      <p:sp>
        <p:nvSpPr>
          <p:cNvPr id="3" name="Content Placeholder 2"/>
          <p:cNvSpPr>
            <a:spLocks noGrp="1"/>
          </p:cNvSpPr>
          <p:nvPr>
            <p:ph idx="1"/>
          </p:nvPr>
        </p:nvSpPr>
        <p:spPr>
          <a:xfrm>
            <a:off x="838200" y="1257300"/>
            <a:ext cx="10515600" cy="4919663"/>
          </a:xfrm>
        </p:spPr>
        <p:txBody>
          <a:bodyPr>
            <a:normAutofit/>
          </a:bodyPr>
          <a:lstStyle/>
          <a:p>
            <a:pPr algn="just"/>
            <a:r>
              <a:rPr lang="en-US" dirty="0">
                <a:latin typeface="+mj-lt"/>
              </a:rPr>
              <a:t>It is about Ways and methods of educating people.</a:t>
            </a:r>
          </a:p>
          <a:p>
            <a:pPr algn="just"/>
            <a:r>
              <a:rPr lang="en-US" dirty="0">
                <a:latin typeface="+mj-lt"/>
              </a:rPr>
              <a:t> Example: Which seating arrangement (chairs in rows, chairs in small groups, chairs in a circle) increases participation of community members in discussing the following community problem.</a:t>
            </a:r>
          </a:p>
          <a:p>
            <a:pPr algn="just"/>
            <a:r>
              <a:rPr lang="en-US" dirty="0">
                <a:latin typeface="+mj-lt"/>
              </a:rPr>
              <a:t> How can we protect the spring water in the community to make it safe and clean?</a:t>
            </a:r>
          </a:p>
        </p:txBody>
      </p:sp>
      <p:sp>
        <p:nvSpPr>
          <p:cNvPr id="4" name="Slide Number Placeholder 3"/>
          <p:cNvSpPr>
            <a:spLocks noGrp="1"/>
          </p:cNvSpPr>
          <p:nvPr>
            <p:ph type="sldNum" sz="quarter" idx="12"/>
          </p:nvPr>
        </p:nvSpPr>
        <p:spPr/>
        <p:txBody>
          <a:bodyPr/>
          <a:lstStyle/>
          <a:p>
            <a:fld id="{B92D17CE-3FC7-4894-B4FC-F9EB51F2E0DE}" type="slidenum">
              <a:rPr lang="en-US" smtClean="0"/>
              <a:t>9</a:t>
            </a:fld>
            <a:endParaRPr lang="en-US"/>
          </a:p>
        </p:txBody>
      </p:sp>
    </p:spTree>
    <p:extLst>
      <p:ext uri="{BB962C8B-B14F-4D97-AF65-F5344CB8AC3E}">
        <p14:creationId xmlns:p14="http://schemas.microsoft.com/office/powerpoint/2010/main" val="1695405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P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PRESENTATION TEMPLATE 1" id="{9441E776-B668-4A4A-B6B9-99A375C1CB2B}" vid="{0BE2D323-E25A-4935-8427-0C6ED85E03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HEADQUARTERS POWERPOINT PRESENTATION TEMPLATE 1</Template>
  <TotalTime>412</TotalTime>
  <Words>4228</Words>
  <Application>Microsoft Office PowerPoint</Application>
  <PresentationFormat>Widescreen</PresentationFormat>
  <Paragraphs>432</Paragraphs>
  <Slides>68</Slides>
  <Notes>0</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Medical Psychology</vt:lpstr>
      <vt:lpstr>Definition</vt:lpstr>
      <vt:lpstr>‘ct</vt:lpstr>
      <vt:lpstr>Medical Psychology</vt:lpstr>
      <vt:lpstr>Aim/relevance and goal of medical psychology</vt:lpstr>
      <vt:lpstr>‘ct</vt:lpstr>
      <vt:lpstr>‘ct</vt:lpstr>
      <vt:lpstr>Branches of psychology</vt:lpstr>
      <vt:lpstr>Educational psychology</vt:lpstr>
      <vt:lpstr>Developmental psychology</vt:lpstr>
      <vt:lpstr>Social psychology</vt:lpstr>
      <vt:lpstr>Behavioral psychology</vt:lpstr>
      <vt:lpstr>Clinical psychology</vt:lpstr>
      <vt:lpstr>‘ct</vt:lpstr>
      <vt:lpstr>Welcome to session two</vt:lpstr>
      <vt:lpstr>Introduction to human development </vt:lpstr>
      <vt:lpstr>Development Vs Growth</vt:lpstr>
      <vt:lpstr>‘ct</vt:lpstr>
      <vt:lpstr>Stages of human development </vt:lpstr>
      <vt:lpstr>‘ct</vt:lpstr>
      <vt:lpstr>‘ct</vt:lpstr>
      <vt:lpstr>‘ct</vt:lpstr>
      <vt:lpstr>‘ct</vt:lpstr>
      <vt:lpstr>‘ct</vt:lpstr>
      <vt:lpstr>‘ct</vt:lpstr>
      <vt:lpstr>‘ct</vt:lpstr>
      <vt:lpstr>‘ct</vt:lpstr>
      <vt:lpstr>‘ct</vt:lpstr>
      <vt:lpstr>Assignment</vt:lpstr>
      <vt:lpstr>Theories of development </vt:lpstr>
      <vt:lpstr>The Cognitive Developmental stages</vt:lpstr>
      <vt:lpstr>‘ct</vt:lpstr>
      <vt:lpstr>‘ct</vt:lpstr>
      <vt:lpstr>‘ct</vt:lpstr>
      <vt:lpstr>‘ct</vt:lpstr>
      <vt:lpstr>‘ct</vt:lpstr>
      <vt:lpstr>‘ct</vt:lpstr>
      <vt:lpstr>‘ct</vt:lpstr>
      <vt:lpstr>‘ct</vt:lpstr>
      <vt:lpstr>‘ct</vt:lpstr>
      <vt:lpstr>End of session Two</vt:lpstr>
      <vt:lpstr>Session Three</vt:lpstr>
      <vt:lpstr>Learning </vt:lpstr>
      <vt:lpstr>‘ct</vt:lpstr>
      <vt:lpstr>‘ct</vt:lpstr>
      <vt:lpstr>Reinforcement in Learning</vt:lpstr>
      <vt:lpstr>‘ct</vt:lpstr>
      <vt:lpstr>Theories of learning</vt:lpstr>
      <vt:lpstr>‘ct</vt:lpstr>
      <vt:lpstr>‘ct</vt:lpstr>
      <vt:lpstr>‘ct</vt:lpstr>
      <vt:lpstr>‘ct</vt:lpstr>
      <vt:lpstr>‘ct</vt:lpstr>
      <vt:lpstr>‘ct</vt:lpstr>
      <vt:lpstr>‘ct</vt:lpstr>
      <vt:lpstr>‘ct</vt:lpstr>
      <vt:lpstr>General methods to shape attitudes.</vt:lpstr>
      <vt:lpstr>‘ct</vt:lpstr>
      <vt:lpstr>‘ct</vt:lpstr>
      <vt:lpstr>‘ct</vt:lpstr>
      <vt:lpstr>Assignment</vt:lpstr>
      <vt:lpstr>Memory</vt:lpstr>
      <vt:lpstr>Stages of memory</vt:lpstr>
      <vt:lpstr>‘ct</vt:lpstr>
      <vt:lpstr>‘ct</vt:lpstr>
      <vt:lpstr>‘ct</vt:lpstr>
      <vt:lpstr>Motivation in learning</vt:lpstr>
      <vt:lpstr>The End of session one and two and Three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Unknown User</cp:lastModifiedBy>
  <cp:revision>61</cp:revision>
  <dcterms:created xsi:type="dcterms:W3CDTF">2020-07-27T13:48:41Z</dcterms:created>
  <dcterms:modified xsi:type="dcterms:W3CDTF">2020-10-20T09:01:09Z</dcterms:modified>
</cp:coreProperties>
</file>