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9EC8D-FF9D-41D2-A9A4-376A49F27C32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CD1B-F312-48CA-ABE9-FAE1A30E51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DISEASES OF THE CERVIX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BENIGN LESIONS OF THE CERVIX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Ectropion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Curling back of the lips of cervix to expose the </a:t>
            </a:r>
            <a:r>
              <a:rPr lang="en-US" dirty="0" err="1" smtClean="0"/>
              <a:t>endocervix</a:t>
            </a:r>
            <a:endParaRPr lang="en-US" dirty="0" smtClean="0"/>
          </a:p>
          <a:p>
            <a:r>
              <a:rPr lang="en-US" dirty="0" smtClean="0"/>
              <a:t>Most often seen where cervix been lacerated – longitudinal </a:t>
            </a:r>
            <a:r>
              <a:rPr lang="en-US" dirty="0" err="1" smtClean="0"/>
              <a:t>fibres</a:t>
            </a:r>
            <a:r>
              <a:rPr lang="en-US" dirty="0" smtClean="0"/>
              <a:t> act unopposed to cause </a:t>
            </a:r>
            <a:r>
              <a:rPr lang="en-US" dirty="0" err="1" smtClean="0"/>
              <a:t>eversion</a:t>
            </a:r>
            <a:endParaRPr lang="en-US" dirty="0" smtClean="0"/>
          </a:p>
          <a:p>
            <a:r>
              <a:rPr lang="en-US" dirty="0" smtClean="0"/>
              <a:t>Usually exaggerated by opening of bivalve speculum </a:t>
            </a:r>
          </a:p>
          <a:p>
            <a:r>
              <a:rPr lang="en-US" dirty="0" smtClean="0"/>
              <a:t>No clinical significance except for exposure of the weaker </a:t>
            </a:r>
            <a:r>
              <a:rPr lang="en-US" dirty="0" err="1" smtClean="0"/>
              <a:t>endocervical</a:t>
            </a:r>
            <a:r>
              <a:rPr lang="en-US" dirty="0" smtClean="0"/>
              <a:t> mucosa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Cervical cysts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Three types described:- </a:t>
            </a:r>
            <a:r>
              <a:rPr lang="en-US" dirty="0" err="1" smtClean="0"/>
              <a:t>Nabothian</a:t>
            </a:r>
            <a:r>
              <a:rPr lang="en-US" dirty="0" smtClean="0"/>
              <a:t>, </a:t>
            </a:r>
            <a:r>
              <a:rPr lang="en-US" dirty="0" err="1" smtClean="0"/>
              <a:t>endometriotic</a:t>
            </a:r>
            <a:r>
              <a:rPr lang="en-US" dirty="0" smtClean="0"/>
              <a:t>, </a:t>
            </a:r>
            <a:r>
              <a:rPr lang="en-US" dirty="0" err="1" smtClean="0"/>
              <a:t>mesonephroid</a:t>
            </a:r>
            <a:endParaRPr lang="en-US" dirty="0" smtClean="0"/>
          </a:p>
          <a:p>
            <a:r>
              <a:rPr lang="en-US" dirty="0" err="1" smtClean="0"/>
              <a:t>Nabothian</a:t>
            </a:r>
            <a:r>
              <a:rPr lang="en-US" dirty="0" smtClean="0"/>
              <a:t> – formed from blocking of cervical glands of </a:t>
            </a:r>
            <a:r>
              <a:rPr lang="en-US" dirty="0" err="1" smtClean="0"/>
              <a:t>collumnar</a:t>
            </a:r>
            <a:r>
              <a:rPr lang="en-US" dirty="0" smtClean="0"/>
              <a:t> cells when the area becomes covered by </a:t>
            </a:r>
            <a:r>
              <a:rPr lang="en-US" dirty="0" err="1" smtClean="0"/>
              <a:t>squamous</a:t>
            </a:r>
            <a:r>
              <a:rPr lang="en-US" dirty="0" smtClean="0"/>
              <a:t> cell epithelium</a:t>
            </a:r>
          </a:p>
          <a:p>
            <a:r>
              <a:rPr lang="en-US" dirty="0" smtClean="0"/>
              <a:t>Vary in size from microscopic to pea size</a:t>
            </a:r>
          </a:p>
          <a:p>
            <a:r>
              <a:rPr lang="en-US" dirty="0" smtClean="0"/>
              <a:t>Outermost ones mark the outer border of transformation zone</a:t>
            </a:r>
          </a:p>
          <a:p>
            <a:r>
              <a:rPr lang="en-US" dirty="0" smtClean="0"/>
              <a:t>No clinical significance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Cervical cysts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Endometriotic</a:t>
            </a:r>
            <a:r>
              <a:rPr lang="en-US" dirty="0" smtClean="0"/>
              <a:t> cysts:</a:t>
            </a:r>
          </a:p>
          <a:p>
            <a:r>
              <a:rPr lang="en-US" dirty="0" smtClean="0"/>
              <a:t>Small reddish, less than 1 cm diameter, in the </a:t>
            </a:r>
            <a:r>
              <a:rPr lang="en-US" dirty="0" err="1" smtClean="0"/>
              <a:t>fornices</a:t>
            </a:r>
            <a:r>
              <a:rPr lang="en-US" dirty="0" smtClean="0"/>
              <a:t>,</a:t>
            </a:r>
          </a:p>
          <a:p>
            <a:r>
              <a:rPr lang="en-US" dirty="0" smtClean="0"/>
              <a:t>Have columnar epithelium with endometrial glands</a:t>
            </a:r>
          </a:p>
          <a:p>
            <a:r>
              <a:rPr lang="en-US" dirty="0" smtClean="0"/>
              <a:t>Associated with </a:t>
            </a:r>
            <a:r>
              <a:rPr lang="en-US" dirty="0" err="1" smtClean="0"/>
              <a:t>intermenstrual</a:t>
            </a:r>
            <a:r>
              <a:rPr lang="en-US" dirty="0" smtClean="0"/>
              <a:t> or </a:t>
            </a:r>
            <a:r>
              <a:rPr lang="en-US" dirty="0" err="1" smtClean="0"/>
              <a:t>postcoital</a:t>
            </a:r>
            <a:r>
              <a:rPr lang="en-US" dirty="0" smtClean="0"/>
              <a:t> bleeding, deep </a:t>
            </a:r>
            <a:r>
              <a:rPr lang="en-US" dirty="0" err="1" smtClean="0"/>
              <a:t>dyspareunia</a:t>
            </a:r>
            <a:r>
              <a:rPr lang="en-US" dirty="0" smtClean="0"/>
              <a:t>, </a:t>
            </a:r>
            <a:r>
              <a:rPr lang="en-US" dirty="0" err="1" smtClean="0"/>
              <a:t>dysmenorrhoea</a:t>
            </a:r>
            <a:endParaRPr lang="en-US" dirty="0" smtClean="0"/>
          </a:p>
          <a:p>
            <a:r>
              <a:rPr lang="en-US" dirty="0" smtClean="0"/>
              <a:t>Diagnosed at speculum exam</a:t>
            </a:r>
          </a:p>
          <a:p>
            <a:r>
              <a:rPr lang="en-US" dirty="0" smtClean="0"/>
              <a:t>Treated by  cauterization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Cervical cysts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Mesonephric</a:t>
            </a:r>
            <a:endParaRPr lang="en-US" dirty="0" smtClean="0"/>
          </a:p>
          <a:p>
            <a:r>
              <a:rPr lang="en-US" dirty="0" smtClean="0"/>
              <a:t>Lined with </a:t>
            </a:r>
            <a:r>
              <a:rPr lang="en-US" dirty="0" err="1" smtClean="0"/>
              <a:t>cuboidal</a:t>
            </a:r>
            <a:r>
              <a:rPr lang="en-US" dirty="0" smtClean="0"/>
              <a:t> epithelium</a:t>
            </a:r>
          </a:p>
          <a:p>
            <a:r>
              <a:rPr lang="en-US" dirty="0" smtClean="0"/>
              <a:t>Incidental findings at speculum </a:t>
            </a:r>
          </a:p>
          <a:p>
            <a:r>
              <a:rPr lang="en-US" dirty="0" smtClean="0"/>
              <a:t>Usually small and located on outer side of cervical </a:t>
            </a:r>
            <a:r>
              <a:rPr lang="en-US" dirty="0" err="1" smtClean="0"/>
              <a:t>stroma</a:t>
            </a:r>
            <a:endParaRPr lang="en-US" dirty="0" smtClean="0"/>
          </a:p>
          <a:p>
            <a:r>
              <a:rPr lang="en-US" dirty="0" smtClean="0"/>
              <a:t>Excision biopsy is diagnostic and curative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Elongation of cervix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Cervix found lower down in vagina</a:t>
            </a:r>
          </a:p>
          <a:p>
            <a:r>
              <a:rPr lang="en-US" dirty="0" smtClean="0"/>
              <a:t>Elongation of either vaginal or </a:t>
            </a:r>
            <a:r>
              <a:rPr lang="en-US" dirty="0" err="1" smtClean="0"/>
              <a:t>supravaginal</a:t>
            </a:r>
            <a:r>
              <a:rPr lang="en-US" dirty="0" smtClean="0"/>
              <a:t> part</a:t>
            </a:r>
          </a:p>
          <a:p>
            <a:r>
              <a:rPr lang="en-US" dirty="0" smtClean="0"/>
              <a:t>May be congenital or acquired</a:t>
            </a:r>
          </a:p>
          <a:p>
            <a:r>
              <a:rPr lang="en-US" dirty="0" smtClean="0"/>
              <a:t>Congenital usually involves vaginal part – </a:t>
            </a:r>
            <a:r>
              <a:rPr lang="en-US" dirty="0" err="1" smtClean="0"/>
              <a:t>fornices</a:t>
            </a:r>
            <a:r>
              <a:rPr lang="en-US" dirty="0" smtClean="0"/>
              <a:t> deep</a:t>
            </a:r>
          </a:p>
          <a:p>
            <a:r>
              <a:rPr lang="en-US" dirty="0" err="1" smtClean="0"/>
              <a:t>Supravaginal</a:t>
            </a:r>
            <a:r>
              <a:rPr lang="en-US" dirty="0" smtClean="0"/>
              <a:t> elongation usually with uterine </a:t>
            </a:r>
            <a:r>
              <a:rPr lang="en-US" dirty="0" err="1" smtClean="0"/>
              <a:t>prolapse</a:t>
            </a:r>
            <a:r>
              <a:rPr lang="en-US" dirty="0" smtClean="0"/>
              <a:t> – </a:t>
            </a:r>
            <a:r>
              <a:rPr lang="en-US" dirty="0" err="1" smtClean="0"/>
              <a:t>fornices</a:t>
            </a:r>
            <a:r>
              <a:rPr lang="en-US" dirty="0" smtClean="0"/>
              <a:t> shallow.</a:t>
            </a:r>
          </a:p>
          <a:p>
            <a:r>
              <a:rPr lang="en-US" dirty="0" smtClean="0"/>
              <a:t>Symptoms – feeling of something coming down vagina, +/- </a:t>
            </a:r>
            <a:r>
              <a:rPr lang="en-US" dirty="0" err="1" smtClean="0"/>
              <a:t>dyspareunia</a:t>
            </a:r>
            <a:r>
              <a:rPr lang="en-US" dirty="0" smtClean="0"/>
              <a:t>, infertility.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elongation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Supravaginal</a:t>
            </a:r>
            <a:r>
              <a:rPr lang="en-US" dirty="0" smtClean="0"/>
              <a:t> – manage as for uterine </a:t>
            </a:r>
            <a:r>
              <a:rPr lang="en-US" dirty="0" err="1" smtClean="0"/>
              <a:t>prolapse</a:t>
            </a:r>
            <a:endParaRPr lang="en-US" dirty="0" smtClean="0"/>
          </a:p>
          <a:p>
            <a:r>
              <a:rPr lang="en-US" dirty="0" smtClean="0"/>
              <a:t>Vaginal – amputation of </a:t>
            </a:r>
            <a:r>
              <a:rPr lang="en-US" smtClean="0"/>
              <a:t>excess length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Cervicitis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Infection of </a:t>
            </a:r>
            <a:r>
              <a:rPr lang="en-US" dirty="0" err="1" smtClean="0"/>
              <a:t>endocervix</a:t>
            </a:r>
            <a:r>
              <a:rPr lang="en-US" dirty="0" smtClean="0"/>
              <a:t> – mucosa and </a:t>
            </a:r>
            <a:r>
              <a:rPr lang="en-US" dirty="0" err="1" smtClean="0"/>
              <a:t>stroma</a:t>
            </a:r>
            <a:endParaRPr lang="en-US" dirty="0" smtClean="0"/>
          </a:p>
          <a:p>
            <a:r>
              <a:rPr lang="en-US" dirty="0" smtClean="0"/>
              <a:t>May be acute or chronic</a:t>
            </a:r>
          </a:p>
          <a:p>
            <a:r>
              <a:rPr lang="en-US" dirty="0" smtClean="0"/>
              <a:t>Acute – may follow delivery, abortion or operation on the cervix</a:t>
            </a:r>
          </a:p>
          <a:p>
            <a:r>
              <a:rPr lang="en-US" dirty="0" smtClean="0"/>
              <a:t>Caused by pyogenic Streptococci, </a:t>
            </a:r>
            <a:r>
              <a:rPr lang="en-US" dirty="0" err="1" smtClean="0"/>
              <a:t>Staphylcoccus</a:t>
            </a:r>
            <a:r>
              <a:rPr lang="en-US" dirty="0" smtClean="0"/>
              <a:t>, E. coli etc.</a:t>
            </a:r>
          </a:p>
          <a:p>
            <a:r>
              <a:rPr lang="en-US" dirty="0" smtClean="0"/>
              <a:t>Chronic cervicitis – direct or following acute </a:t>
            </a:r>
          </a:p>
          <a:p>
            <a:r>
              <a:rPr lang="en-US" dirty="0" smtClean="0"/>
              <a:t>Due to Staphylococcus, Streptococcus, E. coli, Chlamydia trachomatis</a:t>
            </a:r>
          </a:p>
          <a:p>
            <a:r>
              <a:rPr lang="en-US" dirty="0" smtClean="0"/>
              <a:t>Usually follows childbirth or abortion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46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Cervicitis -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 vaginal discharge – </a:t>
            </a:r>
            <a:r>
              <a:rPr lang="en-US" dirty="0" err="1" smtClean="0"/>
              <a:t>muco</a:t>
            </a:r>
            <a:r>
              <a:rPr lang="en-US" dirty="0" smtClean="0"/>
              <a:t>-purulent</a:t>
            </a:r>
          </a:p>
          <a:p>
            <a:r>
              <a:rPr lang="en-US" dirty="0" smtClean="0"/>
              <a:t>Edematous , reddened, tender cervix </a:t>
            </a:r>
          </a:p>
          <a:p>
            <a:r>
              <a:rPr lang="en-US" dirty="0" smtClean="0"/>
              <a:t>Chronic most often is </a:t>
            </a:r>
            <a:r>
              <a:rPr lang="en-US" dirty="0" err="1" smtClean="0"/>
              <a:t>assymptomatic</a:t>
            </a:r>
            <a:r>
              <a:rPr lang="en-US" dirty="0" smtClean="0"/>
              <a:t> </a:t>
            </a:r>
          </a:p>
          <a:p>
            <a:r>
              <a:rPr lang="en-US" dirty="0" smtClean="0"/>
              <a:t>Occasionally – </a:t>
            </a:r>
            <a:r>
              <a:rPr lang="en-US" dirty="0" err="1" smtClean="0"/>
              <a:t>muco</a:t>
            </a:r>
            <a:r>
              <a:rPr lang="en-US" dirty="0" smtClean="0"/>
              <a:t>-purulent discharge, h/o contact bleeding</a:t>
            </a:r>
          </a:p>
          <a:p>
            <a:r>
              <a:rPr lang="en-US" dirty="0" smtClean="0"/>
              <a:t>Exam  - +/- tenderness, discharge, </a:t>
            </a:r>
            <a:r>
              <a:rPr lang="en-US" dirty="0" err="1" smtClean="0"/>
              <a:t>ectropion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67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HVS or </a:t>
            </a:r>
            <a:r>
              <a:rPr lang="en-US" dirty="0" err="1" smtClean="0"/>
              <a:t>endocervical</a:t>
            </a:r>
            <a:r>
              <a:rPr lang="en-US" dirty="0" smtClean="0"/>
              <a:t> swabs for m/c/s</a:t>
            </a:r>
          </a:p>
          <a:p>
            <a:r>
              <a:rPr lang="en-US" dirty="0" smtClean="0"/>
              <a:t>Antibiotics – mostly for gonococcus or chlamydia </a:t>
            </a:r>
          </a:p>
          <a:p>
            <a:r>
              <a:rPr lang="en-US" dirty="0" smtClean="0"/>
              <a:t>Cauterization, cryosurgery or laser</a:t>
            </a:r>
          </a:p>
          <a:p>
            <a:r>
              <a:rPr lang="en-US" dirty="0" err="1" smtClean="0"/>
              <a:t>Ectropion</a:t>
            </a:r>
            <a:r>
              <a:rPr lang="en-US" dirty="0"/>
              <a:t> </a:t>
            </a:r>
            <a:r>
              <a:rPr lang="en-US" dirty="0" smtClean="0"/>
              <a:t>– corrected </a:t>
            </a:r>
            <a:r>
              <a:rPr lang="en-US" smtClean="0"/>
              <a:t>by surgery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2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Cervical </a:t>
            </a:r>
            <a:r>
              <a:rPr lang="en-US" dirty="0" err="1" smtClean="0"/>
              <a:t>ectopy</a:t>
            </a:r>
            <a:r>
              <a:rPr lang="en-US" dirty="0" smtClean="0"/>
              <a:t> (erosion)</a:t>
            </a:r>
          </a:p>
          <a:p>
            <a:r>
              <a:rPr lang="en-US" dirty="0" err="1" smtClean="0"/>
              <a:t>Eversion</a:t>
            </a:r>
            <a:r>
              <a:rPr lang="en-US" dirty="0" smtClean="0"/>
              <a:t> of the cervix (</a:t>
            </a:r>
            <a:r>
              <a:rPr lang="en-US" dirty="0" err="1" smtClean="0"/>
              <a:t>ectropion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Cervical cysts</a:t>
            </a:r>
          </a:p>
          <a:p>
            <a:r>
              <a:rPr lang="en-US" dirty="0" smtClean="0"/>
              <a:t>Elongated cervix</a:t>
            </a:r>
          </a:p>
          <a:p>
            <a:r>
              <a:rPr lang="en-US" dirty="0" err="1" smtClean="0"/>
              <a:t>Cervicitis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Cervical erosion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Reddening around external </a:t>
            </a:r>
            <a:r>
              <a:rPr lang="en-US" dirty="0" err="1" smtClean="0"/>
              <a:t>os</a:t>
            </a:r>
            <a:r>
              <a:rPr lang="en-US" dirty="0" smtClean="0"/>
              <a:t> due to replacement of </a:t>
            </a:r>
            <a:r>
              <a:rPr lang="en-US" dirty="0" err="1" smtClean="0"/>
              <a:t>squamous</a:t>
            </a:r>
            <a:r>
              <a:rPr lang="en-US" dirty="0" smtClean="0"/>
              <a:t> epithelium by columnar epithelium</a:t>
            </a:r>
          </a:p>
          <a:p>
            <a:r>
              <a:rPr lang="en-US" dirty="0" smtClean="0"/>
              <a:t>Not an ulcer – not friable</a:t>
            </a:r>
          </a:p>
          <a:p>
            <a:r>
              <a:rPr lang="en-US" dirty="0" smtClean="0"/>
              <a:t>Usually due to high estrogen levels – </a:t>
            </a:r>
            <a:r>
              <a:rPr lang="en-US" dirty="0" err="1" smtClean="0"/>
              <a:t>cuases</a:t>
            </a:r>
            <a:r>
              <a:rPr lang="en-US" dirty="0" smtClean="0"/>
              <a:t> the </a:t>
            </a:r>
            <a:r>
              <a:rPr lang="en-US" dirty="0" err="1" smtClean="0"/>
              <a:t>squamo</a:t>
            </a:r>
            <a:r>
              <a:rPr lang="en-US" dirty="0" smtClean="0"/>
              <a:t>-columnar junction to migrate onto </a:t>
            </a:r>
            <a:r>
              <a:rPr lang="en-US" dirty="0" err="1" smtClean="0"/>
              <a:t>ectocervix</a:t>
            </a:r>
            <a:endParaRPr lang="en-US" dirty="0" smtClean="0"/>
          </a:p>
          <a:p>
            <a:r>
              <a:rPr lang="en-US" dirty="0" smtClean="0"/>
              <a:t>Can be congenital or acquired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Congenital cervical </a:t>
            </a:r>
            <a:r>
              <a:rPr lang="en-US" dirty="0" err="1" smtClean="0"/>
              <a:t>ectopy</a:t>
            </a:r>
            <a:r>
              <a:rPr lang="en-US" dirty="0" smtClean="0"/>
              <a:t>/erosion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in two phases:</a:t>
            </a:r>
          </a:p>
          <a:p>
            <a:r>
              <a:rPr lang="en-US" dirty="0" smtClean="0"/>
              <a:t>At birth – due to high estrogen levels of maternal  origin</a:t>
            </a:r>
          </a:p>
          <a:p>
            <a:pPr lvl="1"/>
            <a:r>
              <a:rPr lang="en-US" dirty="0" smtClean="0"/>
              <a:t>Occurs in 1/3 of newborn girls</a:t>
            </a:r>
          </a:p>
          <a:p>
            <a:pPr lvl="1"/>
            <a:r>
              <a:rPr lang="en-US" dirty="0" smtClean="0"/>
              <a:t>Persists for a few days</a:t>
            </a:r>
          </a:p>
          <a:p>
            <a:r>
              <a:rPr lang="en-US" dirty="0" smtClean="0"/>
              <a:t>At puberty – under influence of increasing estrogen levels</a:t>
            </a:r>
          </a:p>
          <a:p>
            <a:pPr lvl="1"/>
            <a:r>
              <a:rPr lang="en-US" dirty="0" smtClean="0"/>
              <a:t>Occurs in 1/3 of cases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Acquired cervical erosion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Due to high estrogen levels associated with:</a:t>
            </a:r>
          </a:p>
          <a:p>
            <a:r>
              <a:rPr lang="en-US" dirty="0" smtClean="0"/>
              <a:t>Ovulation</a:t>
            </a:r>
          </a:p>
          <a:p>
            <a:r>
              <a:rPr lang="en-US" dirty="0" smtClean="0"/>
              <a:t>Pill use</a:t>
            </a:r>
          </a:p>
          <a:p>
            <a:r>
              <a:rPr lang="en-US" dirty="0" smtClean="0"/>
              <a:t>Pregnancy</a:t>
            </a:r>
          </a:p>
          <a:p>
            <a:r>
              <a:rPr lang="en-US" dirty="0" err="1" smtClean="0"/>
              <a:t>Squamo</a:t>
            </a:r>
            <a:r>
              <a:rPr lang="en-US" dirty="0" smtClean="0"/>
              <a:t>-columnar junction returns to normal position after 3/12 following delivery and earlier following pill withdrawal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Assymptomatic</a:t>
            </a:r>
            <a:r>
              <a:rPr lang="en-US" dirty="0" smtClean="0"/>
              <a:t> – noted on incidental speculum examination</a:t>
            </a:r>
          </a:p>
          <a:p>
            <a:r>
              <a:rPr lang="en-US" dirty="0" smtClean="0"/>
              <a:t>Vaginal discharge – </a:t>
            </a:r>
            <a:r>
              <a:rPr lang="en-US" dirty="0" err="1" smtClean="0"/>
              <a:t>mucoid</a:t>
            </a:r>
            <a:r>
              <a:rPr lang="en-US" dirty="0" smtClean="0"/>
              <a:t> - due to overactive cervical glands</a:t>
            </a:r>
          </a:p>
          <a:p>
            <a:r>
              <a:rPr lang="en-US" dirty="0" smtClean="0"/>
              <a:t>Contact bleeding may occur</a:t>
            </a:r>
          </a:p>
          <a:p>
            <a:r>
              <a:rPr lang="en-US" dirty="0" smtClean="0"/>
              <a:t>Predisposes to </a:t>
            </a:r>
            <a:r>
              <a:rPr lang="en-US" dirty="0" err="1" smtClean="0"/>
              <a:t>cervicitis</a:t>
            </a:r>
            <a:r>
              <a:rPr lang="en-US" dirty="0" smtClean="0"/>
              <a:t> – </a:t>
            </a:r>
            <a:r>
              <a:rPr lang="en-US" dirty="0" err="1" smtClean="0"/>
              <a:t>muco</a:t>
            </a:r>
            <a:r>
              <a:rPr lang="en-US" dirty="0" smtClean="0"/>
              <a:t>-purulent discharge with pelvic pain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Signs:</a:t>
            </a:r>
          </a:p>
          <a:p>
            <a:r>
              <a:rPr lang="en-US" dirty="0" smtClean="0"/>
              <a:t>Reddened area with clearly demarcated edges</a:t>
            </a:r>
          </a:p>
          <a:p>
            <a:r>
              <a:rPr lang="en-US" dirty="0" smtClean="0"/>
              <a:t>Usually smooth surface but may have small folds</a:t>
            </a:r>
          </a:p>
          <a:p>
            <a:r>
              <a:rPr lang="en-US" dirty="0" smtClean="0"/>
              <a:t>Non-tender and does not bleed on touch</a:t>
            </a:r>
          </a:p>
          <a:p>
            <a:r>
              <a:rPr lang="en-US" dirty="0" smtClean="0"/>
              <a:t>Feels soft and granular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Ectropion</a:t>
            </a:r>
            <a:endParaRPr lang="en-US" dirty="0" smtClean="0"/>
          </a:p>
          <a:p>
            <a:r>
              <a:rPr lang="en-US" dirty="0" smtClean="0"/>
              <a:t>Early carcinoma</a:t>
            </a:r>
          </a:p>
          <a:p>
            <a:r>
              <a:rPr lang="en-US" dirty="0" smtClean="0"/>
              <a:t>Primary syphilitic sore</a:t>
            </a:r>
          </a:p>
          <a:p>
            <a:r>
              <a:rPr lang="en-US" dirty="0" smtClean="0"/>
              <a:t>Tubercular ulcer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Cervical smear to exclude dysplasia or malignancy</a:t>
            </a:r>
          </a:p>
          <a:p>
            <a:r>
              <a:rPr lang="en-US" dirty="0" smtClean="0"/>
              <a:t>Microbiological evaluation where infection suspected</a:t>
            </a:r>
          </a:p>
          <a:p>
            <a:r>
              <a:rPr lang="en-US" dirty="0" smtClean="0"/>
              <a:t>Conservative management for the </a:t>
            </a:r>
            <a:r>
              <a:rPr lang="en-US" dirty="0" err="1" smtClean="0"/>
              <a:t>assymptomatic</a:t>
            </a:r>
            <a:r>
              <a:rPr lang="en-US" dirty="0" smtClean="0"/>
              <a:t>, during pregnancy – up to 12/52 postpartum – spontaneous healing occurs thru’ </a:t>
            </a:r>
            <a:r>
              <a:rPr lang="en-US" dirty="0" err="1" smtClean="0"/>
              <a:t>epidermidisation</a:t>
            </a:r>
            <a:endParaRPr lang="en-US" dirty="0" smtClean="0"/>
          </a:p>
          <a:p>
            <a:r>
              <a:rPr lang="en-US" dirty="0" smtClean="0"/>
              <a:t>Barrier method for pill users</a:t>
            </a:r>
          </a:p>
          <a:p>
            <a:r>
              <a:rPr lang="en-US" dirty="0" smtClean="0"/>
              <a:t>Thermal </a:t>
            </a:r>
            <a:r>
              <a:rPr lang="en-US" dirty="0" err="1" smtClean="0"/>
              <a:t>cautery</a:t>
            </a:r>
            <a:r>
              <a:rPr lang="en-US" dirty="0" smtClean="0"/>
              <a:t>, </a:t>
            </a:r>
            <a:r>
              <a:rPr lang="en-US" dirty="0" err="1" smtClean="0"/>
              <a:t>cryotherapy</a:t>
            </a:r>
            <a:r>
              <a:rPr lang="en-US" dirty="0" smtClean="0"/>
              <a:t>, laser </a:t>
            </a:r>
            <a:r>
              <a:rPr lang="en-US" dirty="0" err="1" smtClean="0"/>
              <a:t>vaporisation</a:t>
            </a:r>
            <a:r>
              <a:rPr lang="en-US" dirty="0" smtClean="0"/>
              <a:t> for those with persistent symptoms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597</Words>
  <Application>Microsoft Office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DISEASES OF THE CERVIX</vt:lpstr>
      <vt:lpstr>Types </vt:lpstr>
      <vt:lpstr>Cervical erosion</vt:lpstr>
      <vt:lpstr>Congenital cervical ectopy/erosion</vt:lpstr>
      <vt:lpstr>Acquired cervical erosion</vt:lpstr>
      <vt:lpstr>Clinical features</vt:lpstr>
      <vt:lpstr>Clinical features contd.</vt:lpstr>
      <vt:lpstr>Differential diagnosis</vt:lpstr>
      <vt:lpstr>Management </vt:lpstr>
      <vt:lpstr>Ectropion </vt:lpstr>
      <vt:lpstr>Cervical cysts</vt:lpstr>
      <vt:lpstr>Cervical cysts contd.</vt:lpstr>
      <vt:lpstr>Cervical cysts contd.</vt:lpstr>
      <vt:lpstr>Elongation of cervix</vt:lpstr>
      <vt:lpstr>Management of elongation</vt:lpstr>
      <vt:lpstr>Cervicitis </vt:lpstr>
      <vt:lpstr>Cervicitis - presentation</vt:lpstr>
      <vt:lpstr>Management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OF THE CERVIX</dc:title>
  <dc:creator>compaq</dc:creator>
  <cp:lastModifiedBy>Dr. Aswani</cp:lastModifiedBy>
  <cp:revision>17</cp:revision>
  <dcterms:created xsi:type="dcterms:W3CDTF">2011-01-27T16:57:28Z</dcterms:created>
  <dcterms:modified xsi:type="dcterms:W3CDTF">2018-10-03T20:09:22Z</dcterms:modified>
</cp:coreProperties>
</file>