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33" r:id="rId3"/>
    <p:sldId id="259" r:id="rId4"/>
    <p:sldId id="260" r:id="rId5"/>
    <p:sldId id="262" r:id="rId6"/>
    <p:sldId id="264" r:id="rId7"/>
    <p:sldId id="265" r:id="rId8"/>
    <p:sldId id="351" r:id="rId9"/>
    <p:sldId id="266" r:id="rId10"/>
    <p:sldId id="268" r:id="rId11"/>
    <p:sldId id="269" r:id="rId12"/>
    <p:sldId id="270" r:id="rId13"/>
    <p:sldId id="271" r:id="rId14"/>
    <p:sldId id="272" r:id="rId15"/>
    <p:sldId id="273" r:id="rId16"/>
    <p:sldId id="350" r:id="rId17"/>
    <p:sldId id="274" r:id="rId18"/>
    <p:sldId id="275" r:id="rId19"/>
    <p:sldId id="280" r:id="rId20"/>
    <p:sldId id="276" r:id="rId21"/>
    <p:sldId id="277" r:id="rId22"/>
    <p:sldId id="278" r:id="rId23"/>
    <p:sldId id="281" r:id="rId24"/>
    <p:sldId id="279" r:id="rId25"/>
    <p:sldId id="287" r:id="rId26"/>
    <p:sldId id="289" r:id="rId27"/>
    <p:sldId id="288" r:id="rId28"/>
    <p:sldId id="282" r:id="rId29"/>
    <p:sldId id="283" r:id="rId30"/>
    <p:sldId id="284" r:id="rId31"/>
    <p:sldId id="352" r:id="rId32"/>
    <p:sldId id="286" r:id="rId33"/>
    <p:sldId id="290" r:id="rId34"/>
    <p:sldId id="291" r:id="rId35"/>
    <p:sldId id="285" r:id="rId36"/>
    <p:sldId id="292" r:id="rId37"/>
    <p:sldId id="354" r:id="rId38"/>
    <p:sldId id="355" r:id="rId39"/>
    <p:sldId id="356" r:id="rId40"/>
    <p:sldId id="357" r:id="rId41"/>
    <p:sldId id="358" r:id="rId42"/>
    <p:sldId id="293" r:id="rId43"/>
    <p:sldId id="360" r:id="rId44"/>
    <p:sldId id="294" r:id="rId45"/>
    <p:sldId id="295" r:id="rId46"/>
    <p:sldId id="332" r:id="rId47"/>
    <p:sldId id="296" r:id="rId48"/>
    <p:sldId id="297" r:id="rId49"/>
    <p:sldId id="298" r:id="rId50"/>
    <p:sldId id="299" r:id="rId51"/>
    <p:sldId id="300" r:id="rId52"/>
    <p:sldId id="328" r:id="rId53"/>
    <p:sldId id="329" r:id="rId54"/>
    <p:sldId id="330" r:id="rId55"/>
    <p:sldId id="331" r:id="rId56"/>
    <p:sldId id="359" r:id="rId5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4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F78143C8-9BFC-4896-8551-99DBBFB68A9D}" type="datetimeFigureOut">
              <a:rPr lang="en-US" smtClean="0"/>
              <a:t>5/17/2022</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6B8E03A3-2292-4311-8E3E-A1D5F6D7ADB5}" type="slidenum">
              <a:rPr lang="en-US" smtClean="0"/>
              <a:t>‹#›</a:t>
            </a:fld>
            <a:endParaRPr lang="en-US"/>
          </a:p>
        </p:txBody>
      </p:sp>
    </p:spTree>
    <p:extLst>
      <p:ext uri="{BB962C8B-B14F-4D97-AF65-F5344CB8AC3E}">
        <p14:creationId xmlns:p14="http://schemas.microsoft.com/office/powerpoint/2010/main" val="273635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3AAF5BBF-DB1B-4BAD-A7B2-5B8A19A9575F}" type="datetimeFigureOut">
              <a:rPr lang="en-US" smtClean="0"/>
              <a:t>5/17/2022</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08C97945-8138-48C3-ACF5-9BFC2185A5DB}" type="slidenum">
              <a:rPr lang="en-US" smtClean="0"/>
              <a:t>‹#›</a:t>
            </a:fld>
            <a:endParaRPr lang="en-US"/>
          </a:p>
        </p:txBody>
      </p:sp>
    </p:spTree>
    <p:extLst>
      <p:ext uri="{BB962C8B-B14F-4D97-AF65-F5344CB8AC3E}">
        <p14:creationId xmlns:p14="http://schemas.microsoft.com/office/powerpoint/2010/main" val="387524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04136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86255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228278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03346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9EC55-26AE-4DFD-891F-15901582D77C}"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83088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9EC55-26AE-4DFD-891F-15901582D77C}"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9205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9EC55-26AE-4DFD-891F-15901582D77C}"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297733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9EC55-26AE-4DFD-891F-15901582D77C}"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1233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9EC55-26AE-4DFD-891F-15901582D77C}"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24761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9EC55-26AE-4DFD-891F-15901582D77C}"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345066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9EC55-26AE-4DFD-891F-15901582D77C}"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357312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9EC55-26AE-4DFD-891F-15901582D77C}" type="datetimeFigureOut">
              <a:rPr lang="en-US" smtClean="0"/>
              <a:t>5/17/2022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A2BE3-9B22-4F92-AA26-16F0DEA6484A}" type="slidenum">
              <a:rPr lang="en-US" smtClean="0"/>
              <a:t>‹#›</a:t>
            </a:fld>
            <a:endParaRPr lang="en-US"/>
          </a:p>
        </p:txBody>
      </p:sp>
    </p:spTree>
    <p:extLst>
      <p:ext uri="{BB962C8B-B14F-4D97-AF65-F5344CB8AC3E}">
        <p14:creationId xmlns:p14="http://schemas.microsoft.com/office/powerpoint/2010/main" val="304959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Organism" TargetMode="External"/><Relationship Id="rId2" Type="http://schemas.openxmlformats.org/officeDocument/2006/relationships/hyperlink" Target="http://en.wikipedia.org/wiki/Unicellular" TargetMode="External"/><Relationship Id="rId1" Type="http://schemas.openxmlformats.org/officeDocument/2006/relationships/slideLayout" Target="../slideLayouts/slideLayout2.xml"/><Relationship Id="rId6" Type="http://schemas.openxmlformats.org/officeDocument/2006/relationships/hyperlink" Target="http://en.wikipedia.org/wiki/Organelle" TargetMode="External"/><Relationship Id="rId5" Type="http://schemas.openxmlformats.org/officeDocument/2006/relationships/hyperlink" Target="http://en.wikipedia.org/wiki/Mitochondrion" TargetMode="External"/><Relationship Id="rId4" Type="http://schemas.openxmlformats.org/officeDocument/2006/relationships/hyperlink" Target="http://en.wikipedia.org/wiki/Cell_nucle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a:bodyPr>
          <a:lstStyle/>
          <a:p>
            <a:r>
              <a:rPr lang="en-US" dirty="0" smtClean="0"/>
              <a:t>CLASSIFICATION OF MICRO ORGANISMS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910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BACTERIA</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buNone/>
            </a:pPr>
            <a:r>
              <a:rPr lang="en-US" b="1" dirty="0" smtClean="0"/>
              <a:t>STRUCTURE OF BACTERIA</a:t>
            </a:r>
            <a:endParaRPr lang="en-US" dirty="0" smtClean="0"/>
          </a:p>
          <a:p>
            <a:r>
              <a:rPr lang="en-US" dirty="0" smtClean="0"/>
              <a:t>Bacteria </a:t>
            </a:r>
            <a:r>
              <a:rPr lang="en-US" dirty="0"/>
              <a:t>are the smallest cells and can only be viewed by a microscope – </a:t>
            </a:r>
            <a:r>
              <a:rPr lang="en-US" dirty="0" err="1"/>
              <a:t>approx</a:t>
            </a:r>
            <a:r>
              <a:rPr lang="en-US" dirty="0"/>
              <a:t> 1um and are visible via a light microscope that has a resolution of 0.2um</a:t>
            </a:r>
          </a:p>
          <a:p>
            <a:r>
              <a:rPr lang="en-US" dirty="0"/>
              <a:t>Animal and plant cells are much larger ranging from 7um(diameter of RBC)</a:t>
            </a:r>
          </a:p>
          <a:p>
            <a:r>
              <a:rPr lang="en-US" dirty="0"/>
              <a:t>Each cell has genetic material in its DNA that transcribes genetic information to mRNA and translates mRNA to proteins.</a:t>
            </a:r>
          </a:p>
          <a:p>
            <a:r>
              <a:rPr lang="en-US" dirty="0"/>
              <a:t>Each cell also has mechanisms for producing energy enclosed within the membrane</a:t>
            </a:r>
          </a:p>
          <a:p>
            <a:r>
              <a:rPr lang="en-US" dirty="0" smtClean="0"/>
              <a:t>Bacteria </a:t>
            </a:r>
            <a:r>
              <a:rPr lang="en-US" dirty="0"/>
              <a:t>can survive and grow in hostile environments </a:t>
            </a:r>
            <a:r>
              <a:rPr lang="en-US" dirty="0" err="1"/>
              <a:t>e.g</a:t>
            </a:r>
            <a:r>
              <a:rPr lang="en-US" dirty="0"/>
              <a:t> low osmotic pressures, extreme temperatures, dry areas where most eukaryotic cells would not survive. They have evolved structures and functions to survive.</a:t>
            </a:r>
          </a:p>
          <a:p>
            <a:endParaRPr lang="en-US" dirty="0"/>
          </a:p>
        </p:txBody>
      </p:sp>
    </p:spTree>
    <p:extLst>
      <p:ext uri="{BB962C8B-B14F-4D97-AF65-F5344CB8AC3E}">
        <p14:creationId xmlns:p14="http://schemas.microsoft.com/office/powerpoint/2010/main" val="1718244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914400"/>
            <a:ext cx="8229600" cy="5562600"/>
          </a:xfrm>
        </p:spPr>
        <p:txBody>
          <a:bodyPr>
            <a:normAutofit fontScale="85000" lnSpcReduction="20000"/>
          </a:bodyPr>
          <a:lstStyle/>
          <a:p>
            <a:r>
              <a:rPr lang="en-US" b="1" u="sng" dirty="0"/>
              <a:t>Bacteria are prokaryotes</a:t>
            </a:r>
            <a:endParaRPr lang="en-US" dirty="0"/>
          </a:p>
          <a:p>
            <a:pPr lvl="1"/>
            <a:r>
              <a:rPr lang="en-US" dirty="0"/>
              <a:t>Bacteria are prokaryotic organisms – simple, unicellular, no clear nuclear membrane no </a:t>
            </a:r>
            <a:r>
              <a:rPr lang="en-US" dirty="0" err="1"/>
              <a:t>golgi</a:t>
            </a:r>
            <a:r>
              <a:rPr lang="en-US" dirty="0"/>
              <a:t> apparatus and no endoplasmic reticulum. </a:t>
            </a:r>
          </a:p>
          <a:p>
            <a:r>
              <a:rPr lang="en-US" dirty="0"/>
              <a:t>They reproduce via </a:t>
            </a:r>
            <a:r>
              <a:rPr lang="en-US" b="1" dirty="0"/>
              <a:t>asexual division</a:t>
            </a:r>
          </a:p>
          <a:p>
            <a:r>
              <a:rPr lang="en-US" dirty="0"/>
              <a:t>All bacteria have a </a:t>
            </a:r>
            <a:r>
              <a:rPr lang="en-US" b="1" dirty="0"/>
              <a:t>cell wall </a:t>
            </a:r>
            <a:r>
              <a:rPr lang="en-US" dirty="0"/>
              <a:t>encircling the cell membrane </a:t>
            </a:r>
            <a:r>
              <a:rPr lang="en-US" b="1" dirty="0"/>
              <a:t>made of peptidoglycans</a:t>
            </a:r>
            <a:r>
              <a:rPr lang="en-US" dirty="0"/>
              <a:t>. </a:t>
            </a:r>
            <a:r>
              <a:rPr lang="en-US" u="sng" dirty="0"/>
              <a:t>Some bacteria lack this and compensate by surviving only inside host cells or in a hypertonic environment.</a:t>
            </a:r>
          </a:p>
          <a:p>
            <a:r>
              <a:rPr lang="en-US" dirty="0"/>
              <a:t>The </a:t>
            </a:r>
            <a:r>
              <a:rPr lang="en-US" b="1" dirty="0"/>
              <a:t>size</a:t>
            </a:r>
            <a:r>
              <a:rPr lang="en-US" dirty="0"/>
              <a:t> (0.5 - 5um), </a:t>
            </a:r>
            <a:r>
              <a:rPr lang="en-US" b="1" dirty="0"/>
              <a:t>shape</a:t>
            </a:r>
            <a:r>
              <a:rPr lang="en-US" dirty="0"/>
              <a:t> (spheres, rods, spirals), and </a:t>
            </a:r>
            <a:r>
              <a:rPr lang="en-US" b="1" dirty="0"/>
              <a:t>arrangement</a:t>
            </a:r>
            <a:r>
              <a:rPr lang="en-US" dirty="0"/>
              <a:t> (single cells, chains, clusters are used </a:t>
            </a:r>
            <a:r>
              <a:rPr lang="en-US" dirty="0">
                <a:solidFill>
                  <a:srgbClr val="FF0000"/>
                </a:solidFill>
              </a:rPr>
              <a:t>for preliminary classification.</a:t>
            </a:r>
            <a:r>
              <a:rPr lang="en-US" dirty="0"/>
              <a:t> The </a:t>
            </a:r>
            <a:r>
              <a:rPr lang="en-US" b="1" dirty="0"/>
              <a:t>phenotypic</a:t>
            </a:r>
            <a:r>
              <a:rPr lang="en-US" dirty="0"/>
              <a:t>(observable physical and biochemical properties) and </a:t>
            </a:r>
            <a:r>
              <a:rPr lang="en-US" b="1" dirty="0"/>
              <a:t>genotypic </a:t>
            </a:r>
            <a:r>
              <a:rPr lang="en-US" dirty="0"/>
              <a:t>properties form the basis of </a:t>
            </a:r>
            <a:r>
              <a:rPr lang="en-US" dirty="0">
                <a:solidFill>
                  <a:srgbClr val="FF0000"/>
                </a:solidFill>
              </a:rPr>
              <a:t>definitive classification</a:t>
            </a:r>
            <a:r>
              <a:rPr lang="en-US" dirty="0"/>
              <a:t>.</a:t>
            </a:r>
          </a:p>
          <a:p>
            <a:r>
              <a:rPr lang="en-US" dirty="0"/>
              <a:t>We are surrounded by bacteria in our environment</a:t>
            </a:r>
          </a:p>
        </p:txBody>
      </p:sp>
    </p:spTree>
    <p:extLst>
      <p:ext uri="{BB962C8B-B14F-4D97-AF65-F5344CB8AC3E}">
        <p14:creationId xmlns:p14="http://schemas.microsoft.com/office/powerpoint/2010/main" val="401772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r>
              <a:rPr lang="en-US" sz="2800" dirty="0" smtClean="0"/>
              <a:t>Comparison  </a:t>
            </a:r>
            <a:r>
              <a:rPr lang="en-US" sz="2800" dirty="0" err="1" smtClean="0"/>
              <a:t>btn</a:t>
            </a:r>
            <a:r>
              <a:rPr lang="en-US" sz="2800" dirty="0" smtClean="0"/>
              <a:t> eukaryotes and prokaryotes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0374925"/>
              </p:ext>
            </p:extLst>
          </p:nvPr>
        </p:nvGraphicFramePr>
        <p:xfrm>
          <a:off x="228600" y="762000"/>
          <a:ext cx="8534398" cy="5956109"/>
        </p:xfrm>
        <a:graphic>
          <a:graphicData uri="http://schemas.openxmlformats.org/drawingml/2006/table">
            <a:tbl>
              <a:tblPr firstRow="1" firstCol="1" bandRow="1">
                <a:tableStyleId>{5C22544A-7EE6-4342-B048-85BDC9FD1C3A}</a:tableStyleId>
              </a:tblPr>
              <a:tblGrid>
                <a:gridCol w="1904999">
                  <a:extLst>
                    <a:ext uri="{9D8B030D-6E8A-4147-A177-3AD203B41FA5}">
                      <a16:colId xmlns:a16="http://schemas.microsoft.com/office/drawing/2014/main" val="20000"/>
                    </a:ext>
                  </a:extLst>
                </a:gridCol>
                <a:gridCol w="2514601">
                  <a:extLst>
                    <a:ext uri="{9D8B030D-6E8A-4147-A177-3AD203B41FA5}">
                      <a16:colId xmlns:a16="http://schemas.microsoft.com/office/drawing/2014/main" val="20001"/>
                    </a:ext>
                  </a:extLst>
                </a:gridCol>
                <a:gridCol w="4114798">
                  <a:extLst>
                    <a:ext uri="{9D8B030D-6E8A-4147-A177-3AD203B41FA5}">
                      <a16:colId xmlns:a16="http://schemas.microsoft.com/office/drawing/2014/main" val="20002"/>
                    </a:ext>
                  </a:extLst>
                </a:gridCol>
              </a:tblGrid>
              <a:tr h="547069">
                <a:tc>
                  <a:txBody>
                    <a:bodyPr/>
                    <a:lstStyle/>
                    <a:p>
                      <a:pPr marL="0" marR="0">
                        <a:lnSpc>
                          <a:spcPct val="115000"/>
                        </a:lnSpc>
                        <a:spcBef>
                          <a:spcPts val="0"/>
                        </a:spcBef>
                        <a:spcAft>
                          <a:spcPts val="1000"/>
                        </a:spcAft>
                      </a:pPr>
                      <a:r>
                        <a:rPr lang="en-US" sz="1600" b="1" dirty="0">
                          <a:effectLst/>
                        </a:rPr>
                        <a:t> </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Eukaryotes (animals, plants fungi, protozoa)</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Prokaryotes (bacteria)</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0"/>
                  </a:ext>
                </a:extLst>
              </a:tr>
              <a:tr h="273535">
                <a:tc>
                  <a:txBody>
                    <a:bodyPr/>
                    <a:lstStyle/>
                    <a:p>
                      <a:pPr marL="0" marR="0">
                        <a:lnSpc>
                          <a:spcPct val="115000"/>
                        </a:lnSpc>
                        <a:spcBef>
                          <a:spcPts val="0"/>
                        </a:spcBef>
                        <a:spcAft>
                          <a:spcPts val="1000"/>
                        </a:spcAft>
                      </a:pPr>
                      <a:r>
                        <a:rPr lang="en-US" sz="1600" b="1" dirty="0" err="1">
                          <a:effectLst/>
                        </a:rPr>
                        <a:t>Approx.size</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Above 5um</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a:effectLst/>
                        </a:rPr>
                        <a:t>0.5 – 3um</a:t>
                      </a:r>
                      <a:endParaRPr lang="en-US" sz="1600" b="1">
                        <a:effectLst/>
                        <a:latin typeface="Calibri"/>
                        <a:ea typeface="Calibri"/>
                        <a:cs typeface="Times New Roman"/>
                      </a:endParaRPr>
                    </a:p>
                  </a:txBody>
                  <a:tcPr marL="58548" marR="58548" marT="0" marB="0"/>
                </a:tc>
                <a:extLst>
                  <a:ext uri="{0D108BD9-81ED-4DB2-BD59-A6C34878D82A}">
                    <a16:rowId xmlns:a16="http://schemas.microsoft.com/office/drawing/2014/main" val="10001"/>
                  </a:ext>
                </a:extLst>
              </a:tr>
              <a:tr h="273535">
                <a:tc rowSpan="2">
                  <a:txBody>
                    <a:bodyPr/>
                    <a:lstStyle/>
                    <a:p>
                      <a:pPr marL="0" marR="0">
                        <a:lnSpc>
                          <a:spcPct val="115000"/>
                        </a:lnSpc>
                        <a:spcBef>
                          <a:spcPts val="0"/>
                        </a:spcBef>
                        <a:spcAft>
                          <a:spcPts val="1000"/>
                        </a:spcAft>
                      </a:pPr>
                      <a:r>
                        <a:rPr lang="en-US" sz="1600" b="1" dirty="0">
                          <a:effectLst/>
                        </a:rPr>
                        <a:t>Nucleus</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Classic membrane</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a:effectLst/>
                        </a:rPr>
                        <a:t>No nuclear membrane</a:t>
                      </a:r>
                      <a:endParaRPr lang="en-US" sz="1600" b="1">
                        <a:effectLst/>
                        <a:latin typeface="Calibri"/>
                        <a:ea typeface="Calibri"/>
                        <a:cs typeface="Times New Roman"/>
                      </a:endParaRPr>
                    </a:p>
                  </a:txBody>
                  <a:tcPr marL="58548" marR="58548" marT="0" marB="0"/>
                </a:tc>
                <a:extLst>
                  <a:ext uri="{0D108BD9-81ED-4DB2-BD59-A6C34878D82A}">
                    <a16:rowId xmlns:a16="http://schemas.microsoft.com/office/drawing/2014/main" val="10002"/>
                  </a:ext>
                </a:extLst>
              </a:tr>
              <a:tr h="1094138">
                <a:tc vMerge="1">
                  <a:txBody>
                    <a:bodyPr/>
                    <a:lstStyle/>
                    <a:p>
                      <a:endParaRPr lang="en-US"/>
                    </a:p>
                  </a:txBody>
                  <a:tcPr/>
                </a:tc>
                <a:tc>
                  <a:txBody>
                    <a:bodyPr/>
                    <a:lstStyle/>
                    <a:p>
                      <a:pPr marL="0" marR="0">
                        <a:lnSpc>
                          <a:spcPct val="115000"/>
                        </a:lnSpc>
                        <a:spcBef>
                          <a:spcPts val="0"/>
                        </a:spcBef>
                        <a:spcAft>
                          <a:spcPts val="1000"/>
                        </a:spcAft>
                      </a:pPr>
                      <a:r>
                        <a:rPr lang="en-US" sz="1600" b="1" dirty="0">
                          <a:effectLst/>
                        </a:rPr>
                        <a:t>Strands of DNA.</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Single, double stranded, circular DNA. Not contained in nucleus but in a discrete area known as nucleoid. Has also plasmids that contain extrachromosomal DNA</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3"/>
                  </a:ext>
                </a:extLst>
              </a:tr>
              <a:tr h="804499">
                <a:tc>
                  <a:txBody>
                    <a:bodyPr/>
                    <a:lstStyle/>
                    <a:p>
                      <a:pPr marL="0" marR="0">
                        <a:lnSpc>
                          <a:spcPct val="115000"/>
                        </a:lnSpc>
                        <a:spcBef>
                          <a:spcPts val="0"/>
                        </a:spcBef>
                        <a:spcAft>
                          <a:spcPts val="1000"/>
                        </a:spcAft>
                      </a:pPr>
                      <a:r>
                        <a:rPr lang="en-US" sz="1600" b="1">
                          <a:effectLst/>
                        </a:rPr>
                        <a:t>Mitochondria, golgi bodies,endoplasmic reticulum</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Present</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Absent</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4"/>
                  </a:ext>
                </a:extLst>
              </a:tr>
              <a:tr h="273535">
                <a:tc>
                  <a:txBody>
                    <a:bodyPr/>
                    <a:lstStyle/>
                    <a:p>
                      <a:pPr marL="0" marR="0">
                        <a:lnSpc>
                          <a:spcPct val="115000"/>
                        </a:lnSpc>
                        <a:spcBef>
                          <a:spcPts val="0"/>
                        </a:spcBef>
                        <a:spcAft>
                          <a:spcPts val="1000"/>
                        </a:spcAft>
                      </a:pPr>
                      <a:r>
                        <a:rPr lang="en-US" sz="1600" b="1">
                          <a:effectLst/>
                        </a:rPr>
                        <a:t>Ribosomes</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Present</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smtClean="0">
                          <a:effectLst/>
                        </a:rPr>
                        <a:t>Present </a:t>
                      </a:r>
                      <a:r>
                        <a:rPr lang="en-US" sz="1600" b="1" dirty="0">
                          <a:effectLst/>
                        </a:rPr>
                        <a:t>– for protein synthesis</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5"/>
                  </a:ext>
                </a:extLst>
              </a:tr>
              <a:tr h="820604">
                <a:tc>
                  <a:txBody>
                    <a:bodyPr/>
                    <a:lstStyle/>
                    <a:p>
                      <a:pPr marL="0" marR="0">
                        <a:lnSpc>
                          <a:spcPct val="115000"/>
                        </a:lnSpc>
                        <a:spcBef>
                          <a:spcPts val="0"/>
                        </a:spcBef>
                        <a:spcAft>
                          <a:spcPts val="1000"/>
                        </a:spcAft>
                      </a:pPr>
                      <a:r>
                        <a:rPr lang="en-US" sz="1600" b="1">
                          <a:effectLst/>
                        </a:rPr>
                        <a:t>Cytoplasmic membrane (cell membrane)</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 </a:t>
                      </a:r>
                      <a:r>
                        <a:rPr lang="en-US" sz="1600" b="1" dirty="0" smtClean="0">
                          <a:effectLst/>
                        </a:rPr>
                        <a:t>Present </a:t>
                      </a:r>
                      <a:r>
                        <a:rPr lang="en-US" sz="1600" b="1" dirty="0">
                          <a:effectLst/>
                        </a:rPr>
                        <a:t>– has steroids</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 </a:t>
                      </a:r>
                      <a:r>
                        <a:rPr lang="en-US" sz="1600" b="1" dirty="0" smtClean="0">
                          <a:effectLst/>
                        </a:rPr>
                        <a:t>Present </a:t>
                      </a:r>
                      <a:r>
                        <a:rPr lang="en-US" sz="1600" b="1" dirty="0">
                          <a:effectLst/>
                        </a:rPr>
                        <a:t>– no steroids – for transport, ion transport to maintain membrane potential and energy production</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6"/>
                  </a:ext>
                </a:extLst>
              </a:tr>
              <a:tr h="547069">
                <a:tc>
                  <a:txBody>
                    <a:bodyPr/>
                    <a:lstStyle/>
                    <a:p>
                      <a:pPr marL="0" marR="0">
                        <a:lnSpc>
                          <a:spcPct val="115000"/>
                        </a:lnSpc>
                        <a:spcBef>
                          <a:spcPts val="0"/>
                        </a:spcBef>
                        <a:spcAft>
                          <a:spcPts val="1000"/>
                        </a:spcAft>
                      </a:pPr>
                      <a:r>
                        <a:rPr lang="en-US" sz="1600" b="1">
                          <a:effectLst/>
                        </a:rPr>
                        <a:t>Cell wall</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a:effectLst/>
                        </a:rPr>
                        <a:t>Absent (or made of chitin in plants)</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Complex structure made of peptidoglycans</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7"/>
                  </a:ext>
                </a:extLst>
              </a:tr>
              <a:tr h="273535">
                <a:tc>
                  <a:txBody>
                    <a:bodyPr/>
                    <a:lstStyle/>
                    <a:p>
                      <a:pPr marL="0" marR="0">
                        <a:lnSpc>
                          <a:spcPct val="115000"/>
                        </a:lnSpc>
                        <a:spcBef>
                          <a:spcPts val="0"/>
                        </a:spcBef>
                        <a:spcAft>
                          <a:spcPts val="1000"/>
                        </a:spcAft>
                      </a:pPr>
                      <a:r>
                        <a:rPr lang="en-US" sz="1600" b="1">
                          <a:effectLst/>
                        </a:rPr>
                        <a:t>Reproduction</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a:effectLst/>
                        </a:rPr>
                        <a:t>Sexual or asexual</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Asexual (binary fusion)</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8"/>
                  </a:ext>
                </a:extLst>
              </a:tr>
              <a:tr h="467292">
                <a:tc>
                  <a:txBody>
                    <a:bodyPr/>
                    <a:lstStyle/>
                    <a:p>
                      <a:pPr marL="0" marR="0">
                        <a:lnSpc>
                          <a:spcPct val="115000"/>
                        </a:lnSpc>
                        <a:spcBef>
                          <a:spcPts val="0"/>
                        </a:spcBef>
                        <a:spcAft>
                          <a:spcPts val="1000"/>
                        </a:spcAft>
                      </a:pPr>
                      <a:r>
                        <a:rPr lang="en-US" sz="1600" b="1">
                          <a:effectLst/>
                        </a:rPr>
                        <a:t>External structures</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Not </a:t>
                      </a:r>
                      <a:r>
                        <a:rPr lang="en-US" sz="1600" b="1" dirty="0" smtClean="0">
                          <a:effectLst/>
                        </a:rPr>
                        <a:t>present</a:t>
                      </a:r>
                      <a:endParaRPr lang="en-US" sz="1600" b="1" dirty="0">
                        <a:effectLst/>
                      </a:endParaRPr>
                    </a:p>
                  </a:txBody>
                  <a:tcPr marL="58548" marR="58548" marT="0" marB="0"/>
                </a:tc>
                <a:tc>
                  <a:txBody>
                    <a:bodyPr/>
                    <a:lstStyle/>
                    <a:p>
                      <a:pPr marL="0" marR="0">
                        <a:lnSpc>
                          <a:spcPct val="115000"/>
                        </a:lnSpc>
                        <a:spcBef>
                          <a:spcPts val="0"/>
                        </a:spcBef>
                        <a:spcAft>
                          <a:spcPts val="1000"/>
                        </a:spcAft>
                      </a:pPr>
                      <a:r>
                        <a:rPr lang="en-US" sz="1600" b="1" dirty="0">
                          <a:effectLst/>
                        </a:rPr>
                        <a:t>Simple flagellum , capsule, fimbriae present</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09"/>
                  </a:ext>
                </a:extLst>
              </a:tr>
              <a:tr h="441329">
                <a:tc>
                  <a:txBody>
                    <a:bodyPr/>
                    <a:lstStyle/>
                    <a:p>
                      <a:pPr marL="0" marR="0">
                        <a:lnSpc>
                          <a:spcPct val="115000"/>
                        </a:lnSpc>
                        <a:spcBef>
                          <a:spcPts val="0"/>
                        </a:spcBef>
                        <a:spcAft>
                          <a:spcPts val="1000"/>
                        </a:spcAft>
                      </a:pPr>
                      <a:r>
                        <a:rPr lang="en-US" sz="1600" b="1">
                          <a:effectLst/>
                        </a:rPr>
                        <a:t>Respiration</a:t>
                      </a:r>
                      <a:endParaRPr lang="en-US" sz="1600" b="1">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Via mitochondria</a:t>
                      </a:r>
                      <a:endParaRPr lang="en-US" sz="1600" b="1" dirty="0">
                        <a:effectLst/>
                        <a:latin typeface="Calibri"/>
                        <a:ea typeface="Calibri"/>
                        <a:cs typeface="Times New Roman"/>
                      </a:endParaRPr>
                    </a:p>
                  </a:txBody>
                  <a:tcPr marL="58548" marR="58548" marT="0" marB="0"/>
                </a:tc>
                <a:tc>
                  <a:txBody>
                    <a:bodyPr/>
                    <a:lstStyle/>
                    <a:p>
                      <a:pPr marL="0" marR="0">
                        <a:lnSpc>
                          <a:spcPct val="115000"/>
                        </a:lnSpc>
                        <a:spcBef>
                          <a:spcPts val="0"/>
                        </a:spcBef>
                        <a:spcAft>
                          <a:spcPts val="1000"/>
                        </a:spcAft>
                      </a:pPr>
                      <a:r>
                        <a:rPr lang="en-US" sz="1600" b="1" dirty="0">
                          <a:effectLst/>
                        </a:rPr>
                        <a:t>Via cytoplasmic membrane(cell membrane</a:t>
                      </a:r>
                      <a:endParaRPr lang="en-US" sz="1600" b="1" dirty="0">
                        <a:effectLst/>
                        <a:latin typeface="Calibri"/>
                        <a:ea typeface="Calibri"/>
                        <a:cs typeface="Times New Roman"/>
                      </a:endParaRPr>
                    </a:p>
                  </a:txBody>
                  <a:tcPr marL="58548" marR="58548" marT="0" marB="0"/>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1463675" y="159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04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Prokaryotic cell; bacteria</a:t>
            </a:r>
            <a:endParaRPr lang="en-US" dirty="0"/>
          </a:p>
        </p:txBody>
      </p:sp>
      <p:pic>
        <p:nvPicPr>
          <p:cNvPr id="4" name="Content Placeholder 3" descr="http://www.biologyjunction.com/images/procari1.jpg"/>
          <p:cNvPicPr>
            <a:picLocks noGrp="1"/>
          </p:cNvPicPr>
          <p:nvPr>
            <p:ph idx="1"/>
          </p:nvPr>
        </p:nvPicPr>
        <p:blipFill>
          <a:blip r:embed="rId2"/>
          <a:srcRect/>
          <a:stretch>
            <a:fillRect/>
          </a:stretch>
        </p:blipFill>
        <p:spPr bwMode="auto">
          <a:xfrm>
            <a:off x="914400" y="1447800"/>
            <a:ext cx="7239000" cy="5029200"/>
          </a:xfrm>
          <a:prstGeom prst="rect">
            <a:avLst/>
          </a:prstGeom>
          <a:noFill/>
          <a:ln w="9525">
            <a:noFill/>
            <a:miter lim="800000"/>
            <a:headEnd/>
            <a:tailEnd/>
          </a:ln>
        </p:spPr>
      </p:pic>
    </p:spTree>
    <p:extLst>
      <p:ext uri="{BB962C8B-B14F-4D97-AF65-F5344CB8AC3E}">
        <p14:creationId xmlns:p14="http://schemas.microsoft.com/office/powerpoint/2010/main" val="30402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bacteria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1. Morphology </a:t>
            </a:r>
            <a:endParaRPr lang="en-US" dirty="0"/>
          </a:p>
          <a:p>
            <a:pPr lvl="0"/>
            <a:r>
              <a:rPr lang="en-US" dirty="0" smtClean="0"/>
              <a:t>Size</a:t>
            </a:r>
            <a:endParaRPr lang="en-US" dirty="0"/>
          </a:p>
          <a:p>
            <a:pPr lvl="0"/>
            <a:r>
              <a:rPr lang="en-US" dirty="0"/>
              <a:t>Shape – cocci, bacillus, curved or spiral</a:t>
            </a:r>
          </a:p>
          <a:p>
            <a:pPr lvl="0"/>
            <a:r>
              <a:rPr lang="en-US" dirty="0"/>
              <a:t>Staining characteristics</a:t>
            </a:r>
          </a:p>
          <a:p>
            <a:pPr lvl="0"/>
            <a:r>
              <a:rPr lang="en-US" dirty="0" smtClean="0"/>
              <a:t>Appearance </a:t>
            </a:r>
            <a:r>
              <a:rPr lang="en-US" dirty="0"/>
              <a:t>of colonies – some are hemolytic, some form chains, clusters</a:t>
            </a:r>
          </a:p>
          <a:p>
            <a:r>
              <a:rPr lang="en-US" dirty="0"/>
              <a:t>Metabolic </a:t>
            </a:r>
            <a:r>
              <a:rPr lang="en-US" dirty="0" smtClean="0"/>
              <a:t>characteristics</a:t>
            </a:r>
          </a:p>
          <a:p>
            <a:pPr marL="0" indent="0">
              <a:buNone/>
            </a:pPr>
            <a:r>
              <a:rPr lang="en-US" b="1" dirty="0" smtClean="0"/>
              <a:t>2. Biochemical </a:t>
            </a:r>
            <a:r>
              <a:rPr lang="en-US" b="1" dirty="0" err="1" smtClean="0"/>
              <a:t>tests;</a:t>
            </a:r>
            <a:r>
              <a:rPr lang="en-US" dirty="0" err="1" smtClean="0"/>
              <a:t>can</a:t>
            </a:r>
            <a:r>
              <a:rPr lang="en-US" dirty="0" smtClean="0"/>
              <a:t>  identify a microorganism with precision. </a:t>
            </a:r>
            <a:r>
              <a:rPr lang="en-US" dirty="0" err="1" smtClean="0"/>
              <a:t>E.g</a:t>
            </a:r>
            <a:endParaRPr lang="en-US" dirty="0" smtClean="0"/>
          </a:p>
          <a:p>
            <a:pPr lvl="0"/>
            <a:r>
              <a:rPr lang="en-US" dirty="0" err="1" smtClean="0"/>
              <a:t>Cogulase</a:t>
            </a:r>
            <a:r>
              <a:rPr lang="en-US" dirty="0" smtClean="0"/>
              <a:t> test</a:t>
            </a:r>
          </a:p>
          <a:p>
            <a:pPr lvl="0"/>
            <a:r>
              <a:rPr lang="en-US" dirty="0" smtClean="0"/>
              <a:t>Catalase test</a:t>
            </a:r>
          </a:p>
          <a:p>
            <a:pPr marL="0" indent="0">
              <a:buNone/>
            </a:pPr>
            <a:r>
              <a:rPr lang="en-US" b="1" dirty="0" smtClean="0"/>
              <a:t>3. Serological </a:t>
            </a:r>
            <a:r>
              <a:rPr lang="en-US" b="1" dirty="0"/>
              <a:t>tests</a:t>
            </a:r>
            <a:endParaRPr lang="en-US" dirty="0"/>
          </a:p>
          <a:p>
            <a:r>
              <a:rPr lang="en-US" dirty="0"/>
              <a:t>Refers to determining an </a:t>
            </a:r>
            <a:r>
              <a:rPr lang="en-US" dirty="0">
                <a:solidFill>
                  <a:srgbClr val="FF0000"/>
                </a:solidFill>
              </a:rPr>
              <a:t>organism by their specific antigen</a:t>
            </a:r>
            <a:r>
              <a:rPr lang="en-US" dirty="0"/>
              <a:t>. Used to identify organisms that are biochemically inert. </a:t>
            </a:r>
            <a:r>
              <a:rPr lang="en-US" dirty="0" err="1"/>
              <a:t>E.g</a:t>
            </a:r>
            <a:r>
              <a:rPr lang="en-US" dirty="0"/>
              <a:t> Treponema pallidum – cannot grow colonies or cannot run tests</a:t>
            </a:r>
          </a:p>
          <a:p>
            <a:pPr marL="0" indent="0">
              <a:buNone/>
            </a:pPr>
            <a:r>
              <a:rPr lang="en-US" b="1" dirty="0" smtClean="0"/>
              <a:t>4. Analyzing </a:t>
            </a:r>
            <a:r>
              <a:rPr lang="en-US" b="1" dirty="0"/>
              <a:t>patterns of susceptibility to different antibiotics</a:t>
            </a:r>
          </a:p>
          <a:p>
            <a:pPr marL="0" indent="0">
              <a:buNone/>
            </a:pPr>
            <a:r>
              <a:rPr lang="en-US" b="1" dirty="0" smtClean="0"/>
              <a:t>5.Genotyping </a:t>
            </a:r>
            <a:r>
              <a:rPr lang="en-US" dirty="0"/>
              <a:t>– Refers to use of DNA sequence to define an organism or defining an organism using its genetic characteristics</a:t>
            </a:r>
            <a:endParaRPr lang="en-US" dirty="0" smtClean="0"/>
          </a:p>
          <a:p>
            <a:pPr marL="0" indent="0">
              <a:buNone/>
            </a:pPr>
            <a:endParaRPr lang="en-US" dirty="0"/>
          </a:p>
        </p:txBody>
      </p:sp>
    </p:spTree>
    <p:extLst>
      <p:ext uri="{BB962C8B-B14F-4D97-AF65-F5344CB8AC3E}">
        <p14:creationId xmlns:p14="http://schemas.microsoft.com/office/powerpoint/2010/main" val="2974587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533400"/>
          </a:xfrm>
        </p:spPr>
        <p:txBody>
          <a:bodyPr>
            <a:normAutofit fontScale="90000"/>
          </a:bodyPr>
          <a:lstStyle/>
          <a:p>
            <a:r>
              <a:rPr lang="en-US" dirty="0" smtClean="0"/>
              <a:t>Morphology continues</a:t>
            </a:r>
            <a:endParaRPr lang="en-US" dirty="0"/>
          </a:p>
        </p:txBody>
      </p:sp>
      <p:sp>
        <p:nvSpPr>
          <p:cNvPr id="3" name="Content Placeholder 2"/>
          <p:cNvSpPr>
            <a:spLocks noGrp="1"/>
          </p:cNvSpPr>
          <p:nvPr>
            <p:ph sz="half" idx="1"/>
          </p:nvPr>
        </p:nvSpPr>
        <p:spPr>
          <a:xfrm>
            <a:off x="381000" y="1087314"/>
            <a:ext cx="4038600" cy="4525963"/>
          </a:xfrm>
        </p:spPr>
        <p:txBody>
          <a:bodyPr>
            <a:normAutofit fontScale="77500" lnSpcReduction="20000"/>
          </a:bodyPr>
          <a:lstStyle/>
          <a:p>
            <a:r>
              <a:rPr lang="en-US" b="1" dirty="0"/>
              <a:t>A spherical </a:t>
            </a:r>
            <a:r>
              <a:rPr lang="en-US" dirty="0"/>
              <a:t>bacteria is </a:t>
            </a:r>
            <a:r>
              <a:rPr lang="en-US" b="1" dirty="0"/>
              <a:t>a coccus </a:t>
            </a:r>
            <a:r>
              <a:rPr lang="en-US" dirty="0"/>
              <a:t>– </a:t>
            </a:r>
            <a:r>
              <a:rPr lang="en-US" dirty="0" smtClean="0"/>
              <a:t>staphylococcus</a:t>
            </a:r>
          </a:p>
          <a:p>
            <a:r>
              <a:rPr lang="en-US" dirty="0"/>
              <a:t>a) Cocci in cluster—staphylococci </a:t>
            </a:r>
            <a:r>
              <a:rPr lang="en-US" dirty="0" err="1" smtClean="0"/>
              <a:t>e.g</a:t>
            </a:r>
            <a:r>
              <a:rPr lang="en-US" dirty="0" smtClean="0"/>
              <a:t> </a:t>
            </a:r>
            <a:r>
              <a:rPr lang="en-US" i="1" dirty="0" smtClean="0"/>
              <a:t>Staphylococcus aureus</a:t>
            </a:r>
            <a:endParaRPr lang="en-US" dirty="0" smtClean="0"/>
          </a:p>
          <a:p>
            <a:r>
              <a:rPr lang="en-US" dirty="0" smtClean="0"/>
              <a:t>(</a:t>
            </a:r>
            <a:r>
              <a:rPr lang="en-US" dirty="0"/>
              <a:t>d) Cocci in groups of </a:t>
            </a:r>
            <a:r>
              <a:rPr lang="en-US" dirty="0" smtClean="0"/>
              <a:t>four—tetrad</a:t>
            </a:r>
          </a:p>
          <a:p>
            <a:r>
              <a:rPr lang="en-US" dirty="0" smtClean="0"/>
              <a:t>(</a:t>
            </a:r>
            <a:r>
              <a:rPr lang="en-US" dirty="0"/>
              <a:t>b) Cocci in chain—streptococci </a:t>
            </a:r>
            <a:r>
              <a:rPr lang="en-US" dirty="0" smtClean="0"/>
              <a:t> </a:t>
            </a:r>
            <a:r>
              <a:rPr lang="en-US" dirty="0" err="1" smtClean="0"/>
              <a:t>e.g</a:t>
            </a:r>
            <a:r>
              <a:rPr lang="en-US" dirty="0" smtClean="0"/>
              <a:t> </a:t>
            </a:r>
            <a:r>
              <a:rPr lang="en-US" i="1" dirty="0" smtClean="0"/>
              <a:t>Streptococcus </a:t>
            </a:r>
            <a:r>
              <a:rPr lang="en-US" i="1" dirty="0"/>
              <a:t>pyogenes</a:t>
            </a:r>
            <a:endParaRPr lang="en-US" dirty="0" smtClean="0"/>
          </a:p>
          <a:p>
            <a:r>
              <a:rPr lang="en-US" dirty="0" smtClean="0"/>
              <a:t>(</a:t>
            </a:r>
            <a:r>
              <a:rPr lang="en-US" dirty="0"/>
              <a:t>e) Cocci in group of eight—</a:t>
            </a:r>
            <a:r>
              <a:rPr lang="en-US" dirty="0" err="1"/>
              <a:t>sarcina</a:t>
            </a:r>
            <a:r>
              <a:rPr lang="en-US" dirty="0"/>
              <a:t> </a:t>
            </a:r>
            <a:endParaRPr lang="en-US" dirty="0" smtClean="0"/>
          </a:p>
          <a:p>
            <a:r>
              <a:rPr lang="en-US" dirty="0" smtClean="0"/>
              <a:t>(</a:t>
            </a:r>
            <a:r>
              <a:rPr lang="en-US" dirty="0"/>
              <a:t>c) Cocci in </a:t>
            </a:r>
            <a:r>
              <a:rPr lang="en-US" dirty="0" smtClean="0"/>
              <a:t>pair—diplococci </a:t>
            </a:r>
            <a:r>
              <a:rPr lang="en-US" dirty="0" err="1" smtClean="0"/>
              <a:t>e.g</a:t>
            </a:r>
            <a:r>
              <a:rPr lang="en-US" dirty="0" smtClean="0"/>
              <a:t> </a:t>
            </a:r>
            <a:r>
              <a:rPr lang="en-US" i="1" dirty="0" err="1" smtClean="0"/>
              <a:t>Nesseria</a:t>
            </a:r>
            <a:r>
              <a:rPr lang="en-US" i="1" dirty="0" smtClean="0"/>
              <a:t> species</a:t>
            </a:r>
            <a:endParaRPr lang="en-US" dirty="0"/>
          </a:p>
        </p:txBody>
      </p:sp>
      <p:pic>
        <p:nvPicPr>
          <p:cNvPr id="5" name="Picture 4" descr="http://kristensenlaw.com/wp-content/uploads/2015/02/Bacteria.jpg"/>
          <p:cNvPicPr/>
          <p:nvPr/>
        </p:nvPicPr>
        <p:blipFill>
          <a:blip r:embed="rId2"/>
          <a:srcRect/>
          <a:stretch>
            <a:fillRect/>
          </a:stretch>
        </p:blipFill>
        <p:spPr bwMode="auto">
          <a:xfrm>
            <a:off x="4724400" y="1447800"/>
            <a:ext cx="3962399" cy="3581400"/>
          </a:xfrm>
          <a:prstGeom prst="rect">
            <a:avLst/>
          </a:prstGeom>
          <a:noFill/>
          <a:ln w="9525">
            <a:noFill/>
            <a:miter lim="800000"/>
            <a:headEnd/>
            <a:tailEnd/>
          </a:ln>
        </p:spPr>
      </p:pic>
      <p:sp>
        <p:nvSpPr>
          <p:cNvPr id="7" name="Rectangle 6"/>
          <p:cNvSpPr/>
          <p:nvPr/>
        </p:nvSpPr>
        <p:spPr>
          <a:xfrm>
            <a:off x="5244015" y="743589"/>
            <a:ext cx="703719" cy="369332"/>
          </a:xfrm>
          <a:prstGeom prst="rect">
            <a:avLst/>
          </a:prstGeom>
        </p:spPr>
        <p:txBody>
          <a:bodyPr wrap="none">
            <a:spAutoFit/>
          </a:bodyPr>
          <a:lstStyle/>
          <a:p>
            <a:r>
              <a:rPr lang="en-US" dirty="0" smtClean="0"/>
              <a:t>cocci </a:t>
            </a:r>
            <a:endParaRPr lang="en-US" dirty="0"/>
          </a:p>
        </p:txBody>
      </p:sp>
      <p:sp>
        <p:nvSpPr>
          <p:cNvPr id="4" name="Content Placeholder 3"/>
          <p:cNvSpPr>
            <a:spLocks noGrp="1"/>
          </p:cNvSpPr>
          <p:nvPr>
            <p:ph sz="half" idx="2"/>
          </p:nvPr>
        </p:nvSpPr>
        <p:spPr/>
        <p:txBody>
          <a:bodyPr/>
          <a:lstStyle/>
          <a:p>
            <a:r>
              <a:rPr lang="en-US" dirty="0" smtClean="0"/>
              <a:t>.</a:t>
            </a:r>
            <a:endParaRPr lang="en-US" dirty="0"/>
          </a:p>
        </p:txBody>
      </p:sp>
    </p:spTree>
    <p:extLst>
      <p:ext uri="{BB962C8B-B14F-4D97-AF65-F5344CB8AC3E}">
        <p14:creationId xmlns:p14="http://schemas.microsoft.com/office/powerpoint/2010/main" val="134885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classification </a:t>
            </a:r>
            <a:r>
              <a:rPr lang="en-US" dirty="0" err="1" smtClean="0"/>
              <a:t>cont</a:t>
            </a:r>
            <a:endParaRPr lang="en-US" dirty="0"/>
          </a:p>
        </p:txBody>
      </p:sp>
      <p:sp>
        <p:nvSpPr>
          <p:cNvPr id="3" name="Content Placeholder 2"/>
          <p:cNvSpPr>
            <a:spLocks noGrp="1"/>
          </p:cNvSpPr>
          <p:nvPr>
            <p:ph sz="half" idx="1"/>
          </p:nvPr>
        </p:nvSpPr>
        <p:spPr>
          <a:xfrm>
            <a:off x="457200" y="1600200"/>
            <a:ext cx="4038600" cy="5071034"/>
          </a:xfrm>
        </p:spPr>
        <p:txBody>
          <a:bodyPr>
            <a:normAutofit fontScale="70000" lnSpcReduction="20000"/>
          </a:bodyPr>
          <a:lstStyle/>
          <a:p>
            <a:r>
              <a:rPr lang="en-US" b="1" dirty="0"/>
              <a:t>A rod shaped </a:t>
            </a:r>
            <a:r>
              <a:rPr lang="en-US" dirty="0"/>
              <a:t>bacteria is a </a:t>
            </a:r>
            <a:r>
              <a:rPr lang="en-US" b="1" dirty="0"/>
              <a:t>bacillus</a:t>
            </a:r>
            <a:r>
              <a:rPr lang="en-US" dirty="0"/>
              <a:t> – </a:t>
            </a:r>
            <a:r>
              <a:rPr lang="en-US" dirty="0" smtClean="0"/>
              <a:t>they are;</a:t>
            </a:r>
            <a:endParaRPr lang="en-US" dirty="0"/>
          </a:p>
          <a:p>
            <a:pPr lvl="1"/>
            <a:r>
              <a:rPr lang="en-US" dirty="0" smtClean="0"/>
              <a:t>Coccobacilli; length </a:t>
            </a:r>
            <a:r>
              <a:rPr lang="en-US" dirty="0"/>
              <a:t>may approximate the width of the </a:t>
            </a:r>
            <a:r>
              <a:rPr lang="en-US" dirty="0" smtClean="0"/>
              <a:t>organisms, </a:t>
            </a:r>
            <a:r>
              <a:rPr lang="en-US" dirty="0"/>
              <a:t>e.g. </a:t>
            </a:r>
            <a:r>
              <a:rPr lang="en-US" dirty="0" err="1"/>
              <a:t>brucella</a:t>
            </a:r>
            <a:r>
              <a:rPr lang="en-US" dirty="0"/>
              <a:t>. </a:t>
            </a:r>
            <a:endParaRPr lang="en-US" dirty="0" smtClean="0"/>
          </a:p>
          <a:p>
            <a:pPr lvl="1"/>
            <a:r>
              <a:rPr lang="en-US" dirty="0" smtClean="0"/>
              <a:t>Chinese </a:t>
            </a:r>
            <a:r>
              <a:rPr lang="en-US" dirty="0"/>
              <a:t>letter arrangement </a:t>
            </a:r>
            <a:r>
              <a:rPr lang="en-US" dirty="0" err="1" smtClean="0"/>
              <a:t>e.g</a:t>
            </a:r>
            <a:r>
              <a:rPr lang="en-US" dirty="0" smtClean="0"/>
              <a:t> </a:t>
            </a:r>
            <a:r>
              <a:rPr lang="en-US" dirty="0" err="1" smtClean="0"/>
              <a:t>corynebacteria</a:t>
            </a:r>
            <a:r>
              <a:rPr lang="en-US" dirty="0" smtClean="0"/>
              <a:t>.</a:t>
            </a:r>
          </a:p>
          <a:p>
            <a:pPr lvl="1"/>
            <a:r>
              <a:rPr lang="en-US" dirty="0"/>
              <a:t> Vibrio: </a:t>
            </a:r>
            <a:r>
              <a:rPr lang="en-US" dirty="0" smtClean="0"/>
              <a:t>comma </a:t>
            </a:r>
            <a:r>
              <a:rPr lang="en-US" dirty="0"/>
              <a:t>shaped</a:t>
            </a:r>
            <a:r>
              <a:rPr lang="en-US" dirty="0" smtClean="0"/>
              <a:t>,</a:t>
            </a:r>
          </a:p>
          <a:p>
            <a:pPr lvl="1"/>
            <a:r>
              <a:rPr lang="en-US" dirty="0" err="1" smtClean="0"/>
              <a:t>Spirochaetes</a:t>
            </a:r>
            <a:r>
              <a:rPr lang="en-US" dirty="0" smtClean="0"/>
              <a:t>; coiled like hair (</a:t>
            </a:r>
            <a:r>
              <a:rPr lang="en-US" b="1" dirty="0" smtClean="0"/>
              <a:t>spirillum) </a:t>
            </a:r>
            <a:r>
              <a:rPr lang="en-US" b="1" dirty="0" err="1" smtClean="0"/>
              <a:t>e.g</a:t>
            </a:r>
            <a:r>
              <a:rPr lang="en-US" b="1" dirty="0" smtClean="0"/>
              <a:t> </a:t>
            </a:r>
            <a:r>
              <a:rPr lang="en-US" dirty="0"/>
              <a:t>Treponema </a:t>
            </a:r>
            <a:r>
              <a:rPr lang="en-US" dirty="0" smtClean="0"/>
              <a:t>pallidum</a:t>
            </a:r>
          </a:p>
          <a:p>
            <a:pPr lvl="1"/>
            <a:r>
              <a:rPr lang="en-US" dirty="0" err="1" smtClean="0"/>
              <a:t>Actinomycetes</a:t>
            </a:r>
            <a:r>
              <a:rPr lang="en-US" dirty="0" smtClean="0"/>
              <a:t> ; branching </a:t>
            </a:r>
            <a:r>
              <a:rPr lang="en-US" dirty="0"/>
              <a:t>filamentous </a:t>
            </a:r>
            <a:r>
              <a:rPr lang="en-US" dirty="0" smtClean="0"/>
              <a:t>bacteria like radiating </a:t>
            </a:r>
            <a:r>
              <a:rPr lang="en-US" dirty="0"/>
              <a:t>sunrays. </a:t>
            </a:r>
            <a:endParaRPr lang="en-US" dirty="0" smtClean="0"/>
          </a:p>
          <a:p>
            <a:pPr lvl="1"/>
            <a:r>
              <a:rPr lang="en-US" dirty="0" smtClean="0"/>
              <a:t>Mycoplasma </a:t>
            </a:r>
            <a:r>
              <a:rPr lang="en-US" dirty="0"/>
              <a:t>are organisms which lack cell wall and so do not possess a stable morphology. They are round or oval bodies with interlacing filaments. </a:t>
            </a:r>
          </a:p>
        </p:txBody>
      </p:sp>
      <p:sp>
        <p:nvSpPr>
          <p:cNvPr id="4" name="Content Placeholder 3"/>
          <p:cNvSpPr>
            <a:spLocks noGrp="1"/>
          </p:cNvSpPr>
          <p:nvPr>
            <p:ph sz="half" idx="2"/>
          </p:nvPr>
        </p:nvSpPr>
        <p:spPr/>
        <p:txBody>
          <a:bodyPr>
            <a:normAutofit fontScale="70000" lnSpcReduction="20000"/>
          </a:bodyPr>
          <a:lstStyle/>
          <a:p>
            <a:r>
              <a:rPr lang="en-US" dirty="0" smtClean="0"/>
              <a:t>.</a:t>
            </a:r>
            <a:endParaRPr lang="en-US" dirty="0"/>
          </a:p>
        </p:txBody>
      </p:sp>
      <p:pic>
        <p:nvPicPr>
          <p:cNvPr id="5" name="Content Placeholder 5" descr="https://encrypted-tbn0.gstatic.com/images?q=tbn:ANd9GcSxDlvvngpTM4d1hjInXfA1-thKAWrS72MBZbrNqGmIgE78BNaO"/>
          <p:cNvPicPr>
            <a:picLocks/>
          </p:cNvPicPr>
          <p:nvPr/>
        </p:nvPicPr>
        <p:blipFill>
          <a:blip r:embed="rId2"/>
          <a:srcRect/>
          <a:stretch>
            <a:fillRect/>
          </a:stretch>
        </p:blipFill>
        <p:spPr bwMode="auto">
          <a:xfrm>
            <a:off x="4876800" y="1447208"/>
            <a:ext cx="2971238" cy="1628775"/>
          </a:xfrm>
          <a:prstGeom prst="rect">
            <a:avLst/>
          </a:prstGeom>
          <a:noFill/>
          <a:ln w="9525">
            <a:noFill/>
            <a:miter lim="800000"/>
            <a:headEnd/>
            <a:tailEnd/>
          </a:ln>
        </p:spPr>
      </p:pic>
      <p:pic>
        <p:nvPicPr>
          <p:cNvPr id="6" name="Picture 3" descr="U:\PowerPoint\Scanner\Micro\Flagella stai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005" y="3345978"/>
            <a:ext cx="3429000" cy="160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6" descr="C:\WINDOWS\Desktop\E. coli fimbria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881" y="5071034"/>
            <a:ext cx="2971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99103" y="5218584"/>
            <a:ext cx="1168397" cy="369332"/>
          </a:xfrm>
          <a:prstGeom prst="rect">
            <a:avLst/>
          </a:prstGeom>
        </p:spPr>
        <p:txBody>
          <a:bodyPr wrap="none">
            <a:spAutoFit/>
          </a:bodyPr>
          <a:lstStyle/>
          <a:p>
            <a:r>
              <a:rPr lang="en-US" dirty="0"/>
              <a:t>filaments. </a:t>
            </a:r>
          </a:p>
        </p:txBody>
      </p:sp>
      <p:sp>
        <p:nvSpPr>
          <p:cNvPr id="9" name="Rectangle 8"/>
          <p:cNvSpPr/>
          <p:nvPr/>
        </p:nvSpPr>
        <p:spPr>
          <a:xfrm>
            <a:off x="5070864" y="3669268"/>
            <a:ext cx="1016625" cy="369332"/>
          </a:xfrm>
          <a:prstGeom prst="rect">
            <a:avLst/>
          </a:prstGeom>
        </p:spPr>
        <p:txBody>
          <a:bodyPr wrap="none">
            <a:spAutoFit/>
          </a:bodyPr>
          <a:lstStyle/>
          <a:p>
            <a:r>
              <a:rPr lang="en-US" b="1" dirty="0"/>
              <a:t>spirillum</a:t>
            </a:r>
            <a:endParaRPr lang="en-US" dirty="0"/>
          </a:p>
        </p:txBody>
      </p:sp>
      <p:sp>
        <p:nvSpPr>
          <p:cNvPr id="10" name="Rectangle 9"/>
          <p:cNvSpPr/>
          <p:nvPr/>
        </p:nvSpPr>
        <p:spPr>
          <a:xfrm>
            <a:off x="5414352" y="1142408"/>
            <a:ext cx="901209" cy="369332"/>
          </a:xfrm>
          <a:prstGeom prst="rect">
            <a:avLst/>
          </a:prstGeom>
        </p:spPr>
        <p:txBody>
          <a:bodyPr wrap="none">
            <a:spAutoFit/>
          </a:bodyPr>
          <a:lstStyle/>
          <a:p>
            <a:r>
              <a:rPr lang="en-US" b="1" dirty="0"/>
              <a:t>bacillus</a:t>
            </a:r>
            <a:endParaRPr lang="en-US" dirty="0"/>
          </a:p>
        </p:txBody>
      </p:sp>
    </p:spTree>
    <p:extLst>
      <p:ext uri="{BB962C8B-B14F-4D97-AF65-F5344CB8AC3E}">
        <p14:creationId xmlns:p14="http://schemas.microsoft.com/office/powerpoint/2010/main" val="3407861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image.shutterstock.com/display_pic_with_logo/848740/162012344/stock-photo-types-of-bacteria-bacteria-are-classified-into-groups-according-to-their-basic-shapes-spherical-162012344.jpg"/>
          <p:cNvPicPr/>
          <p:nvPr/>
        </p:nvPicPr>
        <p:blipFill>
          <a:blip r:embed="rId2"/>
          <a:srcRect/>
          <a:stretch>
            <a:fillRect/>
          </a:stretch>
        </p:blipFill>
        <p:spPr bwMode="auto">
          <a:xfrm>
            <a:off x="457200" y="228600"/>
            <a:ext cx="8382000" cy="6248400"/>
          </a:xfrm>
          <a:prstGeom prst="rect">
            <a:avLst/>
          </a:prstGeom>
          <a:noFill/>
          <a:ln w="9525">
            <a:noFill/>
            <a:miter lim="800000"/>
            <a:headEnd/>
            <a:tailEnd/>
          </a:ln>
        </p:spPr>
      </p:pic>
    </p:spTree>
    <p:extLst>
      <p:ext uri="{BB962C8B-B14F-4D97-AF65-F5344CB8AC3E}">
        <p14:creationId xmlns:p14="http://schemas.microsoft.com/office/powerpoint/2010/main" val="1849241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Classification by staining</a:t>
            </a:r>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marL="0" indent="0">
              <a:buNone/>
            </a:pPr>
            <a:r>
              <a:rPr lang="en-US" b="1" dirty="0" smtClean="0"/>
              <a:t>Commonly used stains are Gram staining and Acid fast staining</a:t>
            </a:r>
          </a:p>
          <a:p>
            <a:pPr marL="0" indent="0">
              <a:buNone/>
            </a:pPr>
            <a:r>
              <a:rPr lang="en-US" b="1" dirty="0" smtClean="0"/>
              <a:t>1. Gram </a:t>
            </a:r>
            <a:r>
              <a:rPr lang="en-US" b="1" dirty="0"/>
              <a:t>stain</a:t>
            </a:r>
            <a:endParaRPr lang="en-US" dirty="0"/>
          </a:p>
          <a:p>
            <a:r>
              <a:rPr lang="en-US" dirty="0"/>
              <a:t>A powerful easy test that allows one to distinguish between 2 classes of bacteria – </a:t>
            </a:r>
            <a:r>
              <a:rPr lang="en-US" b="1" dirty="0">
                <a:solidFill>
                  <a:srgbClr val="FF0000"/>
                </a:solidFill>
              </a:rPr>
              <a:t>Gram +ve and Gram </a:t>
            </a:r>
            <a:r>
              <a:rPr lang="en-US" b="1" dirty="0" smtClean="0">
                <a:solidFill>
                  <a:srgbClr val="FF0000"/>
                </a:solidFill>
              </a:rPr>
              <a:t>-ve</a:t>
            </a:r>
            <a:r>
              <a:rPr lang="en-US" b="1" dirty="0">
                <a:solidFill>
                  <a:srgbClr val="FF0000"/>
                </a:solidFill>
              </a:rPr>
              <a:t>.  </a:t>
            </a:r>
            <a:endParaRPr lang="en-US" b="1" dirty="0" smtClean="0">
              <a:solidFill>
                <a:srgbClr val="FF0000"/>
              </a:solidFill>
            </a:endParaRPr>
          </a:p>
          <a:p>
            <a:r>
              <a:rPr lang="en-US" dirty="0" smtClean="0"/>
              <a:t>It </a:t>
            </a:r>
            <a:r>
              <a:rPr lang="en-US" dirty="0"/>
              <a:t>uses the properties of the </a:t>
            </a:r>
            <a:r>
              <a:rPr lang="en-US" b="1" dirty="0"/>
              <a:t>peptidoglycan cell wall </a:t>
            </a:r>
            <a:r>
              <a:rPr lang="en-US" dirty="0"/>
              <a:t>to distinguish the gram + and gram – bacteria. </a:t>
            </a:r>
            <a:r>
              <a:rPr lang="en-US" u="sng" dirty="0"/>
              <a:t>Takes 10minutes</a:t>
            </a:r>
          </a:p>
          <a:p>
            <a:r>
              <a:rPr lang="en-US" dirty="0" smtClean="0"/>
              <a:t>Common stains used are </a:t>
            </a:r>
            <a:r>
              <a:rPr lang="en-US" b="1" dirty="0" smtClean="0"/>
              <a:t>crystal </a:t>
            </a:r>
            <a:r>
              <a:rPr lang="en-US" b="1" dirty="0"/>
              <a:t>violet, gram iodine and safranin</a:t>
            </a:r>
          </a:p>
          <a:p>
            <a:pPr lvl="1"/>
            <a:r>
              <a:rPr lang="en-US" dirty="0"/>
              <a:t>Gram +ve bacteria -  turns purple (Retain crystal violet) – the stain gets trapped in a </a:t>
            </a:r>
            <a:r>
              <a:rPr lang="en-US" b="1" dirty="0"/>
              <a:t>thick, mesh like peptidoglycan layer </a:t>
            </a:r>
            <a:r>
              <a:rPr lang="en-US" dirty="0"/>
              <a:t>surrounding the cell (P-Purple-positive)</a:t>
            </a:r>
          </a:p>
          <a:p>
            <a:pPr lvl="1"/>
            <a:r>
              <a:rPr lang="en-US" dirty="0"/>
              <a:t>Gram –ve – turn red – do not retain the crystal violet and are counterstained by safranin – they have a </a:t>
            </a:r>
            <a:r>
              <a:rPr lang="en-US" b="1" dirty="0"/>
              <a:t>thin peptidoglycan layer </a:t>
            </a:r>
            <a:r>
              <a:rPr lang="en-US" dirty="0"/>
              <a:t>that does not retain crystal violet and has to be counterstained by safranin.</a:t>
            </a:r>
          </a:p>
          <a:p>
            <a:r>
              <a:rPr lang="en-US" dirty="0"/>
              <a:t>Not dependable for starved (old) or stationary bacteria.</a:t>
            </a:r>
          </a:p>
          <a:p>
            <a:r>
              <a:rPr lang="en-US" dirty="0"/>
              <a:t>Gram- and gram + bacteria have similar internal but very different external structures</a:t>
            </a:r>
            <a:r>
              <a:rPr lang="en-US" dirty="0" smtClean="0"/>
              <a:t>.</a:t>
            </a:r>
          </a:p>
          <a:p>
            <a:r>
              <a:rPr lang="en-US" dirty="0" smtClean="0"/>
              <a:t>Staining </a:t>
            </a:r>
          </a:p>
          <a:p>
            <a:endParaRPr lang="en-US" dirty="0"/>
          </a:p>
        </p:txBody>
      </p:sp>
    </p:spTree>
    <p:extLst>
      <p:ext uri="{BB962C8B-B14F-4D97-AF65-F5344CB8AC3E}">
        <p14:creationId xmlns:p14="http://schemas.microsoft.com/office/powerpoint/2010/main" val="411727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http://www.medschool.lsuhsc.edu/microbiology/DMIP/gramsta.gif"/>
          <p:cNvPicPr/>
          <p:nvPr/>
        </p:nvPicPr>
        <p:blipFill>
          <a:blip r:embed="rId2"/>
          <a:srcRect/>
          <a:stretch>
            <a:fillRect/>
          </a:stretch>
        </p:blipFill>
        <p:spPr bwMode="auto">
          <a:xfrm>
            <a:off x="457200" y="109190"/>
            <a:ext cx="8305800" cy="4487227"/>
          </a:xfrm>
          <a:prstGeom prst="rect">
            <a:avLst/>
          </a:prstGeom>
          <a:noFill/>
          <a:ln w="9525">
            <a:noFill/>
            <a:miter lim="800000"/>
            <a:headEnd/>
            <a:tailEnd/>
          </a:ln>
        </p:spPr>
      </p:pic>
      <p:pic>
        <p:nvPicPr>
          <p:cNvPr id="5" name="Picture 4" descr="http://www.austincc.edu/microbugz/images/gramstain.gif"/>
          <p:cNvPicPr/>
          <p:nvPr/>
        </p:nvPicPr>
        <p:blipFill>
          <a:blip r:embed="rId3"/>
          <a:srcRect/>
          <a:stretch>
            <a:fillRect/>
          </a:stretch>
        </p:blipFill>
        <p:spPr bwMode="auto">
          <a:xfrm>
            <a:off x="2251364" y="4596417"/>
            <a:ext cx="3657600" cy="2065973"/>
          </a:xfrm>
          <a:prstGeom prst="rect">
            <a:avLst/>
          </a:prstGeom>
          <a:noFill/>
          <a:ln w="9525">
            <a:noFill/>
            <a:miter lim="800000"/>
            <a:headEnd/>
            <a:tailEnd/>
          </a:ln>
        </p:spPr>
      </p:pic>
      <p:sp>
        <p:nvSpPr>
          <p:cNvPr id="6" name="Rectangle 5"/>
          <p:cNvSpPr/>
          <p:nvPr/>
        </p:nvSpPr>
        <p:spPr>
          <a:xfrm>
            <a:off x="4876800" y="2319813"/>
            <a:ext cx="1638718" cy="369332"/>
          </a:xfrm>
          <a:prstGeom prst="rect">
            <a:avLst/>
          </a:prstGeom>
        </p:spPr>
        <p:txBody>
          <a:bodyPr wrap="none">
            <a:spAutoFit/>
          </a:bodyPr>
          <a:lstStyle/>
          <a:p>
            <a:r>
              <a:rPr lang="en-US" dirty="0" err="1" smtClean="0"/>
              <a:t>decolourization</a:t>
            </a:r>
            <a:endParaRPr lang="en-US" dirty="0"/>
          </a:p>
        </p:txBody>
      </p:sp>
      <p:sp>
        <p:nvSpPr>
          <p:cNvPr id="7" name="Rectangle 6"/>
          <p:cNvSpPr/>
          <p:nvPr/>
        </p:nvSpPr>
        <p:spPr>
          <a:xfrm>
            <a:off x="3276600" y="2308329"/>
            <a:ext cx="996940" cy="369332"/>
          </a:xfrm>
          <a:prstGeom prst="rect">
            <a:avLst/>
          </a:prstGeom>
        </p:spPr>
        <p:txBody>
          <a:bodyPr wrap="none">
            <a:spAutoFit/>
          </a:bodyPr>
          <a:lstStyle/>
          <a:p>
            <a:r>
              <a:rPr lang="en-US" dirty="0" smtClean="0"/>
              <a:t>mordant</a:t>
            </a:r>
          </a:p>
        </p:txBody>
      </p:sp>
      <p:sp>
        <p:nvSpPr>
          <p:cNvPr id="8" name="Rectangle 7"/>
          <p:cNvSpPr/>
          <p:nvPr/>
        </p:nvSpPr>
        <p:spPr>
          <a:xfrm>
            <a:off x="7392694" y="2298392"/>
            <a:ext cx="1384161" cy="369332"/>
          </a:xfrm>
          <a:prstGeom prst="rect">
            <a:avLst/>
          </a:prstGeom>
        </p:spPr>
        <p:txBody>
          <a:bodyPr wrap="none">
            <a:spAutoFit/>
          </a:bodyPr>
          <a:lstStyle/>
          <a:p>
            <a:r>
              <a:rPr lang="en-US" altLang="en-US" dirty="0" smtClean="0"/>
              <a:t>Counterstain</a:t>
            </a:r>
            <a:endParaRPr lang="en-US" dirty="0"/>
          </a:p>
        </p:txBody>
      </p:sp>
      <p:sp>
        <p:nvSpPr>
          <p:cNvPr id="9" name="Rectangle 8"/>
          <p:cNvSpPr/>
          <p:nvPr/>
        </p:nvSpPr>
        <p:spPr>
          <a:xfrm>
            <a:off x="1371600" y="2298392"/>
            <a:ext cx="986552" cy="369332"/>
          </a:xfrm>
          <a:prstGeom prst="rect">
            <a:avLst/>
          </a:prstGeom>
        </p:spPr>
        <p:txBody>
          <a:bodyPr wrap="none">
            <a:spAutoFit/>
          </a:bodyPr>
          <a:lstStyle/>
          <a:p>
            <a:r>
              <a:rPr lang="en-US" dirty="0" smtClean="0"/>
              <a:t>Staining </a:t>
            </a:r>
          </a:p>
        </p:txBody>
      </p:sp>
    </p:spTree>
    <p:extLst>
      <p:ext uri="{BB962C8B-B14F-4D97-AF65-F5344CB8AC3E}">
        <p14:creationId xmlns:p14="http://schemas.microsoft.com/office/powerpoint/2010/main" val="44068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Microbiology </a:t>
            </a:r>
            <a:endParaRPr lang="en-US" dirty="0"/>
          </a:p>
        </p:txBody>
      </p:sp>
      <p:sp>
        <p:nvSpPr>
          <p:cNvPr id="3" name="Content Placeholder 2"/>
          <p:cNvSpPr>
            <a:spLocks noGrp="1"/>
          </p:cNvSpPr>
          <p:nvPr>
            <p:ph idx="1"/>
          </p:nvPr>
        </p:nvSpPr>
        <p:spPr/>
        <p:txBody>
          <a:bodyPr>
            <a:normAutofit/>
          </a:bodyPr>
          <a:lstStyle/>
          <a:p>
            <a:r>
              <a:rPr lang="en-US" dirty="0" smtClean="0"/>
              <a:t>Content </a:t>
            </a:r>
          </a:p>
          <a:p>
            <a:pPr lvl="1"/>
            <a:r>
              <a:rPr lang="en-US" dirty="0" smtClean="0"/>
              <a:t>Classification of bacteria</a:t>
            </a:r>
          </a:p>
          <a:p>
            <a:pPr lvl="1"/>
            <a:r>
              <a:rPr lang="en-US" dirty="0" smtClean="0"/>
              <a:t>Properties of bacteria</a:t>
            </a:r>
          </a:p>
          <a:p>
            <a:pPr lvl="1"/>
            <a:r>
              <a:rPr lang="en-US" dirty="0" smtClean="0"/>
              <a:t>Clinical importance of microorganisms</a:t>
            </a:r>
          </a:p>
          <a:p>
            <a:pPr lvl="1"/>
            <a:r>
              <a:rPr lang="en-US" dirty="0" smtClean="0"/>
              <a:t>Concept of infection- terms, stages, nosocomial infection</a:t>
            </a:r>
          </a:p>
          <a:p>
            <a:endParaRPr lang="en-US" dirty="0"/>
          </a:p>
        </p:txBody>
      </p:sp>
    </p:spTree>
    <p:extLst>
      <p:ext uri="{BB962C8B-B14F-4D97-AF65-F5344CB8AC3E}">
        <p14:creationId xmlns:p14="http://schemas.microsoft.com/office/powerpoint/2010/main" val="75078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Bacterial cell wall</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Cytoplasmic </a:t>
            </a:r>
            <a:r>
              <a:rPr lang="en-US" dirty="0"/>
              <a:t>membrane of most bacteria/ prokaryotes are surrounded by a rigid peptidoglycan layer (cell wall). The exceptions are </a:t>
            </a:r>
            <a:r>
              <a:rPr lang="en-US" dirty="0" err="1"/>
              <a:t>Archaeobacteria</a:t>
            </a:r>
            <a:r>
              <a:rPr lang="en-US" dirty="0"/>
              <a:t> and mycoplasma. The cell wall provides rigidity that determines the shape of </a:t>
            </a:r>
            <a:r>
              <a:rPr lang="en-US" dirty="0" smtClean="0"/>
              <a:t>cell</a:t>
            </a:r>
          </a:p>
          <a:p>
            <a:r>
              <a:rPr lang="en-US" altLang="en-US" dirty="0" smtClean="0"/>
              <a:t>It is the Target for drugs that can attack and kill bacteria without harming the host cell</a:t>
            </a:r>
          </a:p>
          <a:p>
            <a:endParaRPr lang="en-US" altLang="en-US" dirty="0" smtClean="0"/>
          </a:p>
          <a:p>
            <a:endParaRPr lang="en-US" dirty="0"/>
          </a:p>
          <a:p>
            <a:endParaRPr lang="en-US" dirty="0"/>
          </a:p>
        </p:txBody>
      </p:sp>
    </p:spTree>
    <p:extLst>
      <p:ext uri="{BB962C8B-B14F-4D97-AF65-F5344CB8AC3E}">
        <p14:creationId xmlns:p14="http://schemas.microsoft.com/office/powerpoint/2010/main" val="1430119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Gram +ve bacteria cell wall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Cell </a:t>
            </a:r>
            <a:r>
              <a:rPr lang="en-US" dirty="0"/>
              <a:t>wall is </a:t>
            </a:r>
            <a:r>
              <a:rPr lang="en-US" b="1" dirty="0"/>
              <a:t>composed of thick peptidoglycan, techoic and lipotechoic acid</a:t>
            </a:r>
          </a:p>
          <a:p>
            <a:pPr lvl="0"/>
            <a:r>
              <a:rPr lang="en-US" dirty="0"/>
              <a:t>The cell wall is porous to allow diffusion</a:t>
            </a:r>
          </a:p>
          <a:p>
            <a:pPr lvl="0"/>
            <a:r>
              <a:rPr lang="en-US" dirty="0"/>
              <a:t>It helps in replication and survival in hostile environment</a:t>
            </a:r>
          </a:p>
          <a:p>
            <a:pPr lvl="0"/>
            <a:r>
              <a:rPr lang="en-US" dirty="0"/>
              <a:t>During infection, it </a:t>
            </a:r>
            <a:r>
              <a:rPr lang="en-US" dirty="0" smtClean="0"/>
              <a:t>interferes </a:t>
            </a:r>
            <a:r>
              <a:rPr lang="en-US" dirty="0"/>
              <a:t>with </a:t>
            </a:r>
            <a:r>
              <a:rPr lang="en-US" dirty="0" smtClean="0"/>
              <a:t>phagocytosis.</a:t>
            </a:r>
            <a:endParaRPr lang="en-US" dirty="0"/>
          </a:p>
          <a:p>
            <a:pPr lvl="0"/>
            <a:r>
              <a:rPr lang="en-US" b="1" dirty="0"/>
              <a:t>It is susceptible  to degradation by lysozyme</a:t>
            </a:r>
            <a:r>
              <a:rPr lang="en-US" dirty="0"/>
              <a:t>. Without the cell wall, bacteria lyses due to large osmotic pressure </a:t>
            </a:r>
            <a:r>
              <a:rPr lang="en-US" dirty="0" smtClean="0"/>
              <a:t>differences</a:t>
            </a:r>
          </a:p>
          <a:p>
            <a:r>
              <a:rPr lang="en-US" altLang="en-US" dirty="0" smtClean="0"/>
              <a:t>Lysozyme is a Digestive enzyme found in tears, saliva &amp; mucus that damages bacterial cell walls</a:t>
            </a:r>
            <a:endParaRPr lang="en-US" dirty="0"/>
          </a:p>
          <a:p>
            <a:pPr lvl="0"/>
            <a:r>
              <a:rPr lang="en-US" dirty="0"/>
              <a:t>Techoic and lipotechoic acid  are surface antigens that help in serotyping – they are important factors in virulence – can attach to host receptors and initiate toxic activities.</a:t>
            </a:r>
          </a:p>
          <a:p>
            <a:endParaRPr lang="en-US" dirty="0"/>
          </a:p>
        </p:txBody>
      </p:sp>
    </p:spTree>
    <p:extLst>
      <p:ext uri="{BB962C8B-B14F-4D97-AF65-F5344CB8AC3E}">
        <p14:creationId xmlns:p14="http://schemas.microsoft.com/office/powerpoint/2010/main" val="4122456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i="1" dirty="0" smtClean="0"/>
              <a:t>Gram –ve bacteria</a:t>
            </a:r>
            <a:endParaRPr lang="en-US" dirty="0"/>
          </a:p>
        </p:txBody>
      </p:sp>
      <p:sp>
        <p:nvSpPr>
          <p:cNvPr id="3" name="Content Placeholder 2"/>
          <p:cNvSpPr>
            <a:spLocks noGrp="1"/>
          </p:cNvSpPr>
          <p:nvPr>
            <p:ph idx="1"/>
          </p:nvPr>
        </p:nvSpPr>
        <p:spPr>
          <a:xfrm>
            <a:off x="457200" y="990600"/>
            <a:ext cx="8229600" cy="5638800"/>
          </a:xfrm>
        </p:spPr>
        <p:txBody>
          <a:bodyPr>
            <a:normAutofit fontScale="70000" lnSpcReduction="20000"/>
          </a:bodyPr>
          <a:lstStyle/>
          <a:p>
            <a:pPr lvl="0"/>
            <a:r>
              <a:rPr lang="en-US" dirty="0" smtClean="0"/>
              <a:t>Have </a:t>
            </a:r>
            <a:r>
              <a:rPr lang="en-US" dirty="0"/>
              <a:t>a </a:t>
            </a:r>
            <a:r>
              <a:rPr lang="en-US" b="1" dirty="0"/>
              <a:t>thin peptidoglycan layer with no </a:t>
            </a:r>
            <a:r>
              <a:rPr lang="en-US" b="1" dirty="0" smtClean="0"/>
              <a:t>teichoic </a:t>
            </a:r>
            <a:r>
              <a:rPr lang="en-US" b="1" dirty="0"/>
              <a:t>and lipotechoic acid</a:t>
            </a:r>
          </a:p>
          <a:p>
            <a:pPr lvl="0"/>
            <a:r>
              <a:rPr lang="en-US" dirty="0"/>
              <a:t>Have an </a:t>
            </a:r>
            <a:r>
              <a:rPr lang="en-US" b="1" dirty="0"/>
              <a:t>outer membrane outside the peptidoglycan layer </a:t>
            </a:r>
            <a:r>
              <a:rPr lang="en-US" dirty="0"/>
              <a:t>– unique to gram –ve bacteria</a:t>
            </a:r>
          </a:p>
          <a:p>
            <a:pPr lvl="0"/>
            <a:r>
              <a:rPr lang="en-US" dirty="0"/>
              <a:t>The </a:t>
            </a:r>
            <a:r>
              <a:rPr lang="en-US" b="1" dirty="0"/>
              <a:t>periplasmic space </a:t>
            </a:r>
            <a:r>
              <a:rPr lang="en-US" dirty="0"/>
              <a:t>has hydrolytic enzymes for metabolism and lysis in cases of </a:t>
            </a:r>
            <a:r>
              <a:rPr lang="en-US" dirty="0" smtClean="0"/>
              <a:t>pathogenesis</a:t>
            </a:r>
            <a:r>
              <a:rPr lang="en-US" dirty="0"/>
              <a:t>.</a:t>
            </a:r>
          </a:p>
          <a:p>
            <a:pPr lvl="0"/>
            <a:r>
              <a:rPr lang="en-US" dirty="0"/>
              <a:t>The outer membrane is stiff and maintains shape and is a permeability </a:t>
            </a:r>
            <a:r>
              <a:rPr lang="en-US" b="1" dirty="0"/>
              <a:t>barrier to large  molecules </a:t>
            </a:r>
            <a:r>
              <a:rPr lang="en-US" b="1" dirty="0" smtClean="0"/>
              <a:t>e.g. </a:t>
            </a:r>
            <a:r>
              <a:rPr lang="en-US" b="1" dirty="0"/>
              <a:t>lysozymes</a:t>
            </a:r>
          </a:p>
          <a:p>
            <a:pPr lvl="0"/>
            <a:r>
              <a:rPr lang="en-US" dirty="0"/>
              <a:t>outer membrane protects the cell from adverse </a:t>
            </a:r>
            <a:r>
              <a:rPr lang="en-US" dirty="0" smtClean="0"/>
              <a:t>environment</a:t>
            </a:r>
          </a:p>
          <a:p>
            <a:pPr lvl="0"/>
            <a:r>
              <a:rPr lang="en-US" dirty="0" smtClean="0"/>
              <a:t>The outer membrane also has </a:t>
            </a:r>
            <a:r>
              <a:rPr lang="en-US" b="1" dirty="0" smtClean="0"/>
              <a:t>lipopolysaccharides (lipid A and O antigen) that acts as a powerful endotoxin </a:t>
            </a:r>
            <a:r>
              <a:rPr lang="en-US" dirty="0" smtClean="0"/>
              <a:t>– stimulates immune response to activate B cells, macrophages that result in fever and shock e.g. Neisseria meningitides</a:t>
            </a:r>
          </a:p>
          <a:p>
            <a:pPr lvl="0"/>
            <a:r>
              <a:rPr lang="en-US" dirty="0" smtClean="0"/>
              <a:t>Disruption </a:t>
            </a:r>
            <a:r>
              <a:rPr lang="en-US" dirty="0"/>
              <a:t>of the outer membrane by antibiotics weakens the bacteria</a:t>
            </a:r>
          </a:p>
          <a:p>
            <a:endParaRPr lang="en-US" dirty="0"/>
          </a:p>
        </p:txBody>
      </p:sp>
    </p:spTree>
    <p:extLst>
      <p:ext uri="{BB962C8B-B14F-4D97-AF65-F5344CB8AC3E}">
        <p14:creationId xmlns:p14="http://schemas.microsoft.com/office/powerpoint/2010/main" val="575746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Cell wall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Other components of bacterial cell wall common in both gram + and – include</a:t>
            </a:r>
            <a:endParaRPr lang="en-US" altLang="en-US" dirty="0" smtClean="0"/>
          </a:p>
          <a:p>
            <a:pPr lvl="1"/>
            <a:r>
              <a:rPr lang="en-US" altLang="en-US" dirty="0" smtClean="0"/>
              <a:t>NAM  (N-</a:t>
            </a:r>
            <a:r>
              <a:rPr lang="en-US" altLang="en-US" dirty="0" err="1" smtClean="0"/>
              <a:t>acetylmuramic</a:t>
            </a:r>
            <a:r>
              <a:rPr lang="en-US" altLang="en-US" dirty="0" smtClean="0"/>
              <a:t> acid) amino sugars</a:t>
            </a:r>
          </a:p>
          <a:p>
            <a:pPr lvl="1"/>
            <a:r>
              <a:rPr lang="en-US" altLang="en-US" dirty="0" smtClean="0"/>
              <a:t>NAG    (N- </a:t>
            </a:r>
            <a:r>
              <a:rPr lang="en-US" altLang="en-US" dirty="0" err="1" smtClean="0"/>
              <a:t>acetylglucosamine</a:t>
            </a:r>
            <a:r>
              <a:rPr lang="en-US" altLang="en-US" dirty="0" smtClean="0"/>
              <a:t>)</a:t>
            </a:r>
          </a:p>
          <a:p>
            <a:pPr lvl="1"/>
            <a:r>
              <a:rPr lang="en-US" altLang="en-US" dirty="0" err="1" smtClean="0"/>
              <a:t>Tetrapeptide</a:t>
            </a:r>
            <a:r>
              <a:rPr lang="en-US" altLang="en-US" dirty="0" smtClean="0"/>
              <a:t> side chain- form bonds</a:t>
            </a:r>
          </a:p>
          <a:p>
            <a:pPr lvl="1"/>
            <a:r>
              <a:rPr lang="en-US" altLang="en-US" dirty="0" err="1" smtClean="0"/>
              <a:t>Pentaglycine</a:t>
            </a:r>
            <a:r>
              <a:rPr lang="en-US" altLang="en-US" dirty="0" smtClean="0"/>
              <a:t> </a:t>
            </a:r>
            <a:r>
              <a:rPr lang="en-US" altLang="en-US" dirty="0" err="1" smtClean="0"/>
              <a:t>crossbridges</a:t>
            </a:r>
            <a:r>
              <a:rPr lang="en-US" altLang="en-US" dirty="0" smtClean="0"/>
              <a:t>- essential for cell integrity</a:t>
            </a:r>
          </a:p>
          <a:p>
            <a:r>
              <a:rPr lang="en-US" altLang="en-US" dirty="0" smtClean="0"/>
              <a:t>MANY ANTIBIOTICS  are specifically directed at Cell Wall Synthesis</a:t>
            </a:r>
          </a:p>
          <a:p>
            <a:pPr lvl="1"/>
            <a:r>
              <a:rPr lang="en-US" altLang="en-US" dirty="0" smtClean="0"/>
              <a:t>Penicillin</a:t>
            </a:r>
          </a:p>
          <a:p>
            <a:pPr lvl="2"/>
            <a:r>
              <a:rPr lang="en-US" altLang="en-US" dirty="0" smtClean="0"/>
              <a:t>works by damaging the </a:t>
            </a:r>
            <a:r>
              <a:rPr lang="en-US" altLang="en-US" dirty="0" err="1" smtClean="0"/>
              <a:t>pentaglycine</a:t>
            </a:r>
            <a:r>
              <a:rPr lang="en-US" altLang="en-US" dirty="0" smtClean="0"/>
              <a:t> </a:t>
            </a:r>
            <a:r>
              <a:rPr lang="en-US" altLang="en-US" dirty="0" err="1" smtClean="0"/>
              <a:t>crossbridges</a:t>
            </a:r>
            <a:r>
              <a:rPr lang="en-US" altLang="en-US" dirty="0" smtClean="0"/>
              <a:t> of the </a:t>
            </a:r>
            <a:r>
              <a:rPr lang="en-US" altLang="en-US" dirty="0" err="1" smtClean="0"/>
              <a:t>peptidogylcan</a:t>
            </a:r>
            <a:r>
              <a:rPr lang="en-US" altLang="en-US" dirty="0" smtClean="0"/>
              <a:t> layer</a:t>
            </a:r>
          </a:p>
          <a:p>
            <a:pPr lvl="2"/>
            <a:r>
              <a:rPr lang="en-US" altLang="en-US" dirty="0" smtClean="0"/>
              <a:t>Works best against Gram (+) bacteria</a:t>
            </a:r>
          </a:p>
          <a:p>
            <a:endParaRPr lang="en-US" altLang="en-US" dirty="0" smtClean="0"/>
          </a:p>
          <a:p>
            <a:endParaRPr lang="en-US" dirty="0"/>
          </a:p>
        </p:txBody>
      </p:sp>
    </p:spTree>
    <p:extLst>
      <p:ext uri="{BB962C8B-B14F-4D97-AF65-F5344CB8AC3E}">
        <p14:creationId xmlns:p14="http://schemas.microsoft.com/office/powerpoint/2010/main" val="590314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http://blog.targethealth.com/wp-content/uploads/2013/07/20130708-7.jpg"/>
          <p:cNvPicPr/>
          <p:nvPr/>
        </p:nvPicPr>
        <p:blipFill>
          <a:blip r:embed="rId2" cstate="print"/>
          <a:srcRect/>
          <a:stretch>
            <a:fillRect/>
          </a:stretch>
        </p:blipFill>
        <p:spPr bwMode="auto">
          <a:xfrm>
            <a:off x="0" y="117764"/>
            <a:ext cx="5029200" cy="4606636"/>
          </a:xfrm>
          <a:prstGeom prst="rect">
            <a:avLst/>
          </a:prstGeom>
          <a:noFill/>
          <a:ln w="9525">
            <a:noFill/>
            <a:miter lim="800000"/>
            <a:headEnd/>
            <a:tailEnd/>
          </a:ln>
        </p:spPr>
      </p:pic>
      <p:pic>
        <p:nvPicPr>
          <p:cNvPr id="5" name="Picture 4" descr="http://i.stack.imgur.com/lKWeM.jpg"/>
          <p:cNvPicPr/>
          <p:nvPr/>
        </p:nvPicPr>
        <p:blipFill>
          <a:blip r:embed="rId3" cstate="print"/>
          <a:srcRect/>
          <a:stretch>
            <a:fillRect/>
          </a:stretch>
        </p:blipFill>
        <p:spPr bwMode="auto">
          <a:xfrm>
            <a:off x="4835236" y="228600"/>
            <a:ext cx="4308764" cy="2514600"/>
          </a:xfrm>
          <a:prstGeom prst="rect">
            <a:avLst/>
          </a:prstGeom>
          <a:noFill/>
          <a:ln w="9525">
            <a:noFill/>
            <a:miter lim="800000"/>
            <a:headEnd/>
            <a:tailEnd/>
          </a:ln>
        </p:spPr>
      </p:pic>
      <p:pic>
        <p:nvPicPr>
          <p:cNvPr id="6" name="Picture 5" descr="http://www.cliparthut.com/clip-arts/72/gram-positive-vs-negative-cell-walls-72066.gif"/>
          <p:cNvPicPr/>
          <p:nvPr/>
        </p:nvPicPr>
        <p:blipFill>
          <a:blip r:embed="rId4"/>
          <a:srcRect/>
          <a:stretch>
            <a:fillRect/>
          </a:stretch>
        </p:blipFill>
        <p:spPr bwMode="auto">
          <a:xfrm>
            <a:off x="4571999" y="3221182"/>
            <a:ext cx="4800601" cy="3408218"/>
          </a:xfrm>
          <a:prstGeom prst="rect">
            <a:avLst/>
          </a:prstGeom>
          <a:noFill/>
          <a:ln w="9525">
            <a:noFill/>
            <a:miter lim="800000"/>
            <a:headEnd/>
            <a:tailEnd/>
          </a:ln>
        </p:spPr>
      </p:pic>
    </p:spTree>
    <p:extLst>
      <p:ext uri="{BB962C8B-B14F-4D97-AF65-F5344CB8AC3E}">
        <p14:creationId xmlns:p14="http://schemas.microsoft.com/office/powerpoint/2010/main" val="540503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Acid - Fast Stain</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dirty="0" smtClean="0"/>
              <a:t>Differential Stain - </a:t>
            </a:r>
            <a:r>
              <a:rPr lang="en-US" altLang="en-US" sz="2400" dirty="0" smtClean="0"/>
              <a:t>divides bacteria into 2 groups</a:t>
            </a:r>
          </a:p>
          <a:p>
            <a:pPr lvl="1"/>
            <a:r>
              <a:rPr lang="en-US" altLang="en-US" dirty="0" smtClean="0"/>
              <a:t>Acid - Fast</a:t>
            </a:r>
          </a:p>
          <a:p>
            <a:pPr lvl="1"/>
            <a:r>
              <a:rPr lang="en-US" altLang="en-US" dirty="0" smtClean="0"/>
              <a:t>Non Acid - Fast</a:t>
            </a:r>
          </a:p>
          <a:p>
            <a:r>
              <a:rPr lang="en-US" altLang="en-US" dirty="0" smtClean="0"/>
              <a:t>Used to identify organisms in the Genera </a:t>
            </a:r>
            <a:r>
              <a:rPr lang="en-US" altLang="en-US" i="1" dirty="0" smtClean="0"/>
              <a:t>Mycobacterium</a:t>
            </a:r>
            <a:r>
              <a:rPr lang="en-US" altLang="en-US" dirty="0" smtClean="0"/>
              <a:t> </a:t>
            </a:r>
            <a:r>
              <a:rPr lang="en-US" altLang="en-US" sz="2800" b="1" dirty="0" smtClean="0"/>
              <a:t>(high lipid and wax content in cell wall)</a:t>
            </a:r>
          </a:p>
          <a:p>
            <a:pPr lvl="1"/>
            <a:r>
              <a:rPr lang="en-US" altLang="en-US" b="1" i="1" dirty="0" smtClean="0">
                <a:solidFill>
                  <a:srgbClr val="FF0000"/>
                </a:solidFill>
              </a:rPr>
              <a:t>Mycobacterium tuberculosis and Mycobacterium </a:t>
            </a:r>
            <a:r>
              <a:rPr lang="en-US" altLang="en-US" b="1" i="1" dirty="0" err="1" smtClean="0">
                <a:solidFill>
                  <a:srgbClr val="FF0000"/>
                </a:solidFill>
              </a:rPr>
              <a:t>leprae</a:t>
            </a:r>
            <a:endParaRPr lang="en-US" b="1" dirty="0" smtClean="0">
              <a:solidFill>
                <a:srgbClr val="FF0000"/>
              </a:solidFill>
            </a:endParaRPr>
          </a:p>
          <a:p>
            <a:r>
              <a:rPr lang="en-US" dirty="0" smtClean="0"/>
              <a:t>Mycobacteria </a:t>
            </a:r>
            <a:r>
              <a:rPr lang="en-US" dirty="0"/>
              <a:t>have a peptidoglycan with a different structure (</a:t>
            </a:r>
            <a:r>
              <a:rPr lang="en-US" b="1" dirty="0"/>
              <a:t>made of mycolic acid</a:t>
            </a:r>
            <a:r>
              <a:rPr lang="en-US" dirty="0"/>
              <a:t>) and are described as acid – fast (AAFB – acid alcohol fast bacilli) staining. The coat is responsible for virulence and is </a:t>
            </a:r>
            <a:r>
              <a:rPr lang="en-US" dirty="0" smtClean="0"/>
              <a:t>anti phagocytic</a:t>
            </a:r>
            <a:endParaRPr lang="en-US" dirty="0"/>
          </a:p>
        </p:txBody>
      </p:sp>
    </p:spTree>
    <p:extLst>
      <p:ext uri="{BB962C8B-B14F-4D97-AF65-F5344CB8AC3E}">
        <p14:creationId xmlns:p14="http://schemas.microsoft.com/office/powerpoint/2010/main" val="3489033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image.slidesharecdn.com/acidfaststaining-110820210503-phpapp02/95/acid-fast-staining-in-tuberculosis-10-728.jpg?cb=1313874488"/>
          <p:cNvPicPr/>
          <p:nvPr/>
        </p:nvPicPr>
        <p:blipFill>
          <a:blip r:embed="rId2" cstate="print"/>
          <a:srcRect/>
          <a:stretch>
            <a:fillRect/>
          </a:stretch>
        </p:blipFill>
        <p:spPr bwMode="auto">
          <a:xfrm>
            <a:off x="304800" y="381000"/>
            <a:ext cx="8458199" cy="6324600"/>
          </a:xfrm>
          <a:prstGeom prst="rect">
            <a:avLst/>
          </a:prstGeom>
          <a:noFill/>
          <a:ln w="9525">
            <a:noFill/>
            <a:miter lim="800000"/>
            <a:headEnd/>
            <a:tailEnd/>
          </a:ln>
        </p:spPr>
      </p:pic>
    </p:spTree>
    <p:extLst>
      <p:ext uri="{BB962C8B-B14F-4D97-AF65-F5344CB8AC3E}">
        <p14:creationId xmlns:p14="http://schemas.microsoft.com/office/powerpoint/2010/main" val="110984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fast staining involves;</a:t>
            </a:r>
            <a:endParaRPr lang="en-US" dirty="0"/>
          </a:p>
        </p:txBody>
      </p:sp>
      <p:sp>
        <p:nvSpPr>
          <p:cNvPr id="3" name="Content Placeholder 2"/>
          <p:cNvSpPr>
            <a:spLocks noGrp="1"/>
          </p:cNvSpPr>
          <p:nvPr>
            <p:ph idx="1"/>
          </p:nvPr>
        </p:nvSpPr>
        <p:spPr/>
        <p:txBody>
          <a:bodyPr/>
          <a:lstStyle/>
          <a:p>
            <a:r>
              <a:rPr lang="en-US" altLang="en-US" dirty="0" err="1" smtClean="0"/>
              <a:t>Carbolfuchsin</a:t>
            </a:r>
            <a:r>
              <a:rPr lang="en-US" altLang="en-US" dirty="0" smtClean="0"/>
              <a:t>   (Red)</a:t>
            </a:r>
          </a:p>
          <a:p>
            <a:r>
              <a:rPr lang="en-US" altLang="en-US" dirty="0" smtClean="0"/>
              <a:t>Acid Alcohol</a:t>
            </a:r>
          </a:p>
          <a:p>
            <a:r>
              <a:rPr lang="en-US" altLang="en-US" dirty="0" smtClean="0"/>
              <a:t>Counterstain with Methylene Blue</a:t>
            </a:r>
          </a:p>
          <a:p>
            <a:pPr lvl="1"/>
            <a:r>
              <a:rPr lang="en-US" altLang="en-US" dirty="0" smtClean="0"/>
              <a:t>Acid - Fast Cells   </a:t>
            </a:r>
            <a:r>
              <a:rPr lang="en-US" altLang="en-US" dirty="0" smtClean="0">
                <a:solidFill>
                  <a:schemeClr val="accent1"/>
                </a:solidFill>
              </a:rPr>
              <a:t> </a:t>
            </a:r>
            <a:r>
              <a:rPr lang="en-US" altLang="en-US" dirty="0" smtClean="0">
                <a:solidFill>
                  <a:srgbClr val="FF0000"/>
                </a:solidFill>
              </a:rPr>
              <a:t>Red</a:t>
            </a:r>
          </a:p>
          <a:p>
            <a:pPr lvl="1"/>
            <a:r>
              <a:rPr lang="en-US" altLang="en-US" dirty="0" smtClean="0"/>
              <a:t>Non Acid - Fast    </a:t>
            </a:r>
            <a:r>
              <a:rPr lang="en-US" altLang="en-US" dirty="0" smtClean="0">
                <a:solidFill>
                  <a:schemeClr val="folHlink"/>
                </a:solidFill>
              </a:rPr>
              <a:t> </a:t>
            </a:r>
            <a:r>
              <a:rPr lang="en-US" altLang="en-US" dirty="0" smtClean="0">
                <a:solidFill>
                  <a:srgbClr val="00B0F0"/>
                </a:solidFill>
              </a:rPr>
              <a:t>Blue</a:t>
            </a:r>
          </a:p>
          <a:p>
            <a:endParaRPr lang="en-US" dirty="0"/>
          </a:p>
        </p:txBody>
      </p:sp>
      <p:pic>
        <p:nvPicPr>
          <p:cNvPr id="5" name="Picture 3" descr="U:\PowerPoint\Scanner\Micro\M. tuberculosi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71109"/>
            <a:ext cx="612616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365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Cell Membrane  (Plasma Membrane)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t>2 structural component</a:t>
            </a:r>
          </a:p>
          <a:p>
            <a:pPr lvl="1"/>
            <a:r>
              <a:rPr lang="en-US" altLang="en-US" dirty="0" smtClean="0"/>
              <a:t>double layer of phospholipids</a:t>
            </a:r>
          </a:p>
          <a:p>
            <a:pPr lvl="1"/>
            <a:r>
              <a:rPr lang="en-US" altLang="en-US" dirty="0" smtClean="0"/>
              <a:t>proteins</a:t>
            </a:r>
          </a:p>
          <a:p>
            <a:pPr marL="0" lvl="1" indent="0">
              <a:buNone/>
            </a:pPr>
            <a:r>
              <a:rPr lang="en-US" altLang="en-US" dirty="0" smtClean="0">
                <a:solidFill>
                  <a:schemeClr val="tx2"/>
                </a:solidFill>
              </a:rPr>
              <a:t>Functions </a:t>
            </a:r>
            <a:endParaRPr lang="en-US" altLang="en-US" dirty="0" smtClean="0"/>
          </a:p>
          <a:p>
            <a:r>
              <a:rPr lang="en-US" altLang="en-US" dirty="0" smtClean="0"/>
              <a:t>Selective barrier  (selectively permeable)</a:t>
            </a:r>
          </a:p>
          <a:p>
            <a:r>
              <a:rPr lang="en-US" altLang="en-US" dirty="0" smtClean="0"/>
              <a:t>Enzymes for cell wall synthesis</a:t>
            </a:r>
          </a:p>
          <a:p>
            <a:r>
              <a:rPr lang="en-US" altLang="en-US" dirty="0" smtClean="0"/>
              <a:t>Secretes </a:t>
            </a:r>
            <a:r>
              <a:rPr lang="en-US" altLang="en-US" dirty="0" err="1" smtClean="0"/>
              <a:t>exoenzymes</a:t>
            </a:r>
            <a:endParaRPr lang="en-US" altLang="en-US" dirty="0" smtClean="0"/>
          </a:p>
          <a:p>
            <a:pPr lvl="1"/>
            <a:r>
              <a:rPr lang="en-US" altLang="en-US" dirty="0" smtClean="0"/>
              <a:t>amylases</a:t>
            </a:r>
          </a:p>
          <a:p>
            <a:pPr lvl="1"/>
            <a:r>
              <a:rPr lang="en-US" altLang="en-US" dirty="0" smtClean="0"/>
              <a:t>lipases</a:t>
            </a:r>
          </a:p>
          <a:p>
            <a:pPr lvl="1"/>
            <a:r>
              <a:rPr lang="en-US" altLang="en-US" dirty="0" smtClean="0"/>
              <a:t>peptidases</a:t>
            </a:r>
          </a:p>
          <a:p>
            <a:endParaRPr lang="en-US" dirty="0"/>
          </a:p>
        </p:txBody>
      </p:sp>
    </p:spTree>
    <p:extLst>
      <p:ext uri="{BB962C8B-B14F-4D97-AF65-F5344CB8AC3E}">
        <p14:creationId xmlns:p14="http://schemas.microsoft.com/office/powerpoint/2010/main" val="2754605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MEDIA\1042\4_1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83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Microorganisms can either be</a:t>
            </a:r>
            <a:r>
              <a:rPr lang="en-US" dirty="0" smtClean="0"/>
              <a:t>;</a:t>
            </a:r>
            <a:endParaRPr lang="en-US" dirty="0"/>
          </a:p>
        </p:txBody>
      </p:sp>
      <p:sp>
        <p:nvSpPr>
          <p:cNvPr id="3" name="Content Placeholder 2"/>
          <p:cNvSpPr>
            <a:spLocks noGrp="1"/>
          </p:cNvSpPr>
          <p:nvPr>
            <p:ph idx="1"/>
          </p:nvPr>
        </p:nvSpPr>
        <p:spPr/>
        <p:txBody>
          <a:bodyPr>
            <a:normAutofit/>
          </a:bodyPr>
          <a:lstStyle/>
          <a:p>
            <a:pPr lvl="1"/>
            <a:r>
              <a:rPr lang="en-US" b="1" dirty="0" smtClean="0"/>
              <a:t>Eukaryotic </a:t>
            </a:r>
            <a:r>
              <a:rPr lang="en-US" b="1" dirty="0"/>
              <a:t>microorganisms </a:t>
            </a:r>
            <a:r>
              <a:rPr lang="en-US" dirty="0" smtClean="0"/>
              <a:t>– organisms </a:t>
            </a:r>
            <a:r>
              <a:rPr lang="en-US" dirty="0"/>
              <a:t>whose cells contain a nucleus and other structures </a:t>
            </a:r>
            <a:r>
              <a:rPr lang="en-US" u="sng" dirty="0"/>
              <a:t>enclosed within membranes </a:t>
            </a:r>
            <a:r>
              <a:rPr lang="en-US" dirty="0"/>
              <a:t>e.g. fungi, protozoa</a:t>
            </a:r>
          </a:p>
          <a:p>
            <a:pPr lvl="1"/>
            <a:r>
              <a:rPr lang="en-US" b="1" dirty="0"/>
              <a:t>Prokaryotic microorganisms </a:t>
            </a:r>
            <a:r>
              <a:rPr lang="en-US" dirty="0"/>
              <a:t>– is a </a:t>
            </a:r>
            <a:r>
              <a:rPr lang="en-US" u="sng" dirty="0">
                <a:hlinkClick r:id="rId2" tooltip="Unicellular"/>
              </a:rPr>
              <a:t>single-celled</a:t>
            </a:r>
            <a:r>
              <a:rPr lang="en-US" dirty="0"/>
              <a:t> </a:t>
            </a:r>
            <a:r>
              <a:rPr lang="en-US" u="sng" dirty="0">
                <a:hlinkClick r:id="rId3" tooltip="Organism"/>
              </a:rPr>
              <a:t>organism</a:t>
            </a:r>
            <a:r>
              <a:rPr lang="en-US" dirty="0"/>
              <a:t> that </a:t>
            </a:r>
            <a:r>
              <a:rPr lang="en-US" u="sng" dirty="0"/>
              <a:t>lacks a membrane-bound </a:t>
            </a:r>
            <a:r>
              <a:rPr lang="en-US" u="sng" dirty="0">
                <a:hlinkClick r:id="rId4" tooltip="Cell nucleus"/>
              </a:rPr>
              <a:t>nucleus</a:t>
            </a:r>
            <a:r>
              <a:rPr lang="en-US" dirty="0"/>
              <a:t> , </a:t>
            </a:r>
            <a:r>
              <a:rPr lang="en-US" u="sng" dirty="0">
                <a:hlinkClick r:id="rId5" tooltip="Mitochondrion"/>
              </a:rPr>
              <a:t>mitochondria</a:t>
            </a:r>
            <a:r>
              <a:rPr lang="en-US" dirty="0"/>
              <a:t>, or any other membrane-bound </a:t>
            </a:r>
            <a:r>
              <a:rPr lang="en-US" u="sng" dirty="0">
                <a:hlinkClick r:id="rId6" tooltip="Organelle"/>
              </a:rPr>
              <a:t>organell</a:t>
            </a:r>
            <a:r>
              <a:rPr lang="en-US" dirty="0"/>
              <a:t>e</a:t>
            </a:r>
          </a:p>
        </p:txBody>
      </p:sp>
    </p:spTree>
    <p:extLst>
      <p:ext uri="{BB962C8B-B14F-4D97-AF65-F5344CB8AC3E}">
        <p14:creationId xmlns:p14="http://schemas.microsoft.com/office/powerpoint/2010/main" val="428184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External Structures</a:t>
            </a:r>
            <a:endParaRPr lang="en-US" dirty="0"/>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r>
              <a:rPr lang="en-US" i="1" dirty="0" smtClean="0"/>
              <a:t>Capsule</a:t>
            </a:r>
            <a:endParaRPr lang="en-US" dirty="0"/>
          </a:p>
          <a:p>
            <a:pPr lvl="1"/>
            <a:r>
              <a:rPr lang="en-US" dirty="0"/>
              <a:t>Some bacteria (gram +or-) are surrounded by a </a:t>
            </a:r>
            <a:r>
              <a:rPr lang="en-US" b="1" dirty="0"/>
              <a:t>capsule</a:t>
            </a:r>
            <a:r>
              <a:rPr lang="en-US" dirty="0"/>
              <a:t> made of loose polysaccharide or protein layer</a:t>
            </a:r>
          </a:p>
          <a:p>
            <a:pPr lvl="1"/>
            <a:r>
              <a:rPr lang="en-US" dirty="0"/>
              <a:t>In cases where it is loose, non adherent and non uniform in density, it is referred to as a </a:t>
            </a:r>
            <a:r>
              <a:rPr lang="en-US" b="1" dirty="0"/>
              <a:t>slime layer</a:t>
            </a:r>
            <a:r>
              <a:rPr lang="en-US" dirty="0"/>
              <a:t>.( capsule and slime layer are also called </a:t>
            </a:r>
            <a:r>
              <a:rPr lang="en-US" dirty="0" err="1"/>
              <a:t>glycocalyx</a:t>
            </a:r>
            <a:r>
              <a:rPr lang="en-US" dirty="0"/>
              <a:t>). </a:t>
            </a:r>
            <a:endParaRPr lang="en-US" dirty="0" smtClean="0"/>
          </a:p>
          <a:p>
            <a:pPr lvl="1"/>
            <a:r>
              <a:rPr lang="en-US" dirty="0" smtClean="0"/>
              <a:t>The </a:t>
            </a:r>
            <a:r>
              <a:rPr lang="en-US" dirty="0"/>
              <a:t>capsule and slime layer do not participate in bacterial growth but are important for survival in the host. </a:t>
            </a:r>
            <a:endParaRPr lang="en-US" dirty="0" smtClean="0"/>
          </a:p>
          <a:p>
            <a:pPr lvl="1"/>
            <a:r>
              <a:rPr lang="en-US" dirty="0" smtClean="0"/>
              <a:t>It is </a:t>
            </a:r>
            <a:r>
              <a:rPr lang="en-US" dirty="0"/>
              <a:t>poorly antigenic and </a:t>
            </a:r>
            <a:r>
              <a:rPr lang="en-US" dirty="0" err="1"/>
              <a:t>antiphagocytic</a:t>
            </a:r>
            <a:r>
              <a:rPr lang="en-US" dirty="0"/>
              <a:t> and is a </a:t>
            </a:r>
            <a:r>
              <a:rPr lang="en-US" u="sng" dirty="0"/>
              <a:t>major virulence </a:t>
            </a:r>
            <a:r>
              <a:rPr lang="en-US" dirty="0" err="1"/>
              <a:t>factor.e.g</a:t>
            </a:r>
            <a:r>
              <a:rPr lang="en-US" dirty="0"/>
              <a:t>  Streptococcal Pneumonia</a:t>
            </a:r>
          </a:p>
          <a:p>
            <a:pPr lvl="1"/>
            <a:r>
              <a:rPr lang="en-US" dirty="0"/>
              <a:t>The capsule also </a:t>
            </a:r>
            <a:r>
              <a:rPr lang="en-US" u="sng" dirty="0"/>
              <a:t>acts as a barrier to hydrophobic molecules </a:t>
            </a:r>
            <a:r>
              <a:rPr lang="en-US" dirty="0" err="1"/>
              <a:t>e.g</a:t>
            </a:r>
            <a:r>
              <a:rPr lang="en-US" dirty="0"/>
              <a:t> detergents and promotes adherence to other bacteria and host tissue.</a:t>
            </a:r>
          </a:p>
          <a:p>
            <a:r>
              <a:rPr lang="en-US" i="1" dirty="0"/>
              <a:t>Flagella</a:t>
            </a:r>
            <a:endParaRPr lang="en-US" dirty="0"/>
          </a:p>
          <a:p>
            <a:pPr lvl="1"/>
            <a:r>
              <a:rPr lang="en-US" dirty="0"/>
              <a:t>Are rope like propellers anchored on the bacterial membrane. May be one or several</a:t>
            </a:r>
          </a:p>
          <a:p>
            <a:pPr lvl="1"/>
            <a:r>
              <a:rPr lang="en-US" dirty="0"/>
              <a:t>They </a:t>
            </a:r>
            <a:r>
              <a:rPr lang="en-US" u="sng" dirty="0"/>
              <a:t>provide motility for bacteria allowing them to swim towards food  and away from poison (Chemotaxis). </a:t>
            </a:r>
          </a:p>
          <a:p>
            <a:pPr lvl="1"/>
            <a:r>
              <a:rPr lang="en-US" u="sng" dirty="0"/>
              <a:t>The </a:t>
            </a:r>
            <a:r>
              <a:rPr lang="en-US" u="sng" dirty="0" smtClean="0"/>
              <a:t>flagella also </a:t>
            </a:r>
            <a:r>
              <a:rPr lang="en-US" u="sng" dirty="0"/>
              <a:t>express antigenic and strain determinants</a:t>
            </a:r>
          </a:p>
        </p:txBody>
      </p:sp>
    </p:spTree>
    <p:extLst>
      <p:ext uri="{BB962C8B-B14F-4D97-AF65-F5344CB8AC3E}">
        <p14:creationId xmlns:p14="http://schemas.microsoft.com/office/powerpoint/2010/main" val="134269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flagella</a:t>
            </a:r>
            <a:endParaRPr lang="en-US" dirty="0"/>
          </a:p>
        </p:txBody>
      </p:sp>
      <p:sp>
        <p:nvSpPr>
          <p:cNvPr id="3" name="Content Placeholder 2"/>
          <p:cNvSpPr>
            <a:spLocks noGrp="1"/>
          </p:cNvSpPr>
          <p:nvPr>
            <p:ph idx="1"/>
          </p:nvPr>
        </p:nvSpPr>
        <p:spPr/>
        <p:txBody>
          <a:bodyPr/>
          <a:lstStyle/>
          <a:p>
            <a:pPr hangingPunct="0"/>
            <a:r>
              <a:rPr lang="en-US" sz="2000" dirty="0"/>
              <a:t>a) </a:t>
            </a:r>
            <a:r>
              <a:rPr lang="en-US" sz="2000" b="1" dirty="0" err="1"/>
              <a:t>monotrichous</a:t>
            </a:r>
            <a:r>
              <a:rPr lang="en-US" sz="2000" dirty="0"/>
              <a:t> - a single flagellum at one end of the cell.</a:t>
            </a:r>
          </a:p>
          <a:p>
            <a:pPr hangingPunct="0"/>
            <a:r>
              <a:rPr lang="en-US" sz="2000" dirty="0"/>
              <a:t>b) </a:t>
            </a:r>
            <a:r>
              <a:rPr lang="en-US" sz="2000" b="1" dirty="0" err="1"/>
              <a:t>lophotrichous</a:t>
            </a:r>
            <a:r>
              <a:rPr lang="en-US" sz="2000" dirty="0"/>
              <a:t> - a tuft of flagella (2 or more) at one end of Cell.</a:t>
            </a:r>
          </a:p>
          <a:p>
            <a:pPr hangingPunct="0"/>
            <a:r>
              <a:rPr lang="en-US" sz="2000" dirty="0"/>
              <a:t>c) </a:t>
            </a:r>
            <a:r>
              <a:rPr lang="en-US" sz="2000" b="1" dirty="0" err="1"/>
              <a:t>amphitrichous</a:t>
            </a:r>
            <a:r>
              <a:rPr lang="en-US" sz="2000" dirty="0"/>
              <a:t> - one or more flagella at the opposite ends of the cell.</a:t>
            </a:r>
          </a:p>
          <a:p>
            <a:pPr hangingPunct="0"/>
            <a:r>
              <a:rPr lang="en-US" sz="2000" dirty="0"/>
              <a:t>d) </a:t>
            </a:r>
            <a:r>
              <a:rPr lang="en-US" sz="2000" b="1" dirty="0" err="1"/>
              <a:t>peritrichous</a:t>
            </a:r>
            <a:r>
              <a:rPr lang="en-US" sz="2000" dirty="0"/>
              <a:t> - flagella present around the entire body of the cell</a:t>
            </a:r>
          </a:p>
          <a:p>
            <a:endParaRPr lang="en-US" dirty="0"/>
          </a:p>
        </p:txBody>
      </p:sp>
      <p:pic>
        <p:nvPicPr>
          <p:cNvPr id="4" name="Content Placeholder 3" descr="http://2.bp.blogspot.com/-Holi3X2LQrw/UHWYR3sIj9I/AAAAAAAABUo/RwtN81_ImL0/s1600/flagella+arrangemet.jpg"/>
          <p:cNvPicPr>
            <a:picLocks/>
          </p:cNvPicPr>
          <p:nvPr/>
        </p:nvPicPr>
        <p:blipFill>
          <a:blip r:embed="rId2" cstate="print"/>
          <a:srcRect/>
          <a:stretch>
            <a:fillRect/>
          </a:stretch>
        </p:blipFill>
        <p:spPr bwMode="auto">
          <a:xfrm>
            <a:off x="1143000" y="3464584"/>
            <a:ext cx="7341325" cy="2830286"/>
          </a:xfrm>
          <a:prstGeom prst="rect">
            <a:avLst/>
          </a:prstGeom>
          <a:noFill/>
          <a:ln w="9525">
            <a:noFill/>
            <a:miter lim="800000"/>
            <a:headEnd/>
            <a:tailEnd/>
          </a:ln>
        </p:spPr>
      </p:pic>
    </p:spTree>
    <p:extLst>
      <p:ext uri="{BB962C8B-B14F-4D97-AF65-F5344CB8AC3E}">
        <p14:creationId xmlns:p14="http://schemas.microsoft.com/office/powerpoint/2010/main" val="327839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b="1" i="1" dirty="0"/>
              <a:t>Fimbriae or pili</a:t>
            </a:r>
            <a:endParaRPr lang="en-US" b="1" dirty="0"/>
          </a:p>
          <a:p>
            <a:pPr lvl="0"/>
            <a:r>
              <a:rPr lang="en-US" dirty="0"/>
              <a:t>Hair like structures outside the bacteria. They are smaller and not coiled (unlike the flagella). They are arranged uniformly around the bacteria.</a:t>
            </a:r>
          </a:p>
          <a:p>
            <a:pPr lvl="0"/>
            <a:r>
              <a:rPr lang="en-US" dirty="0"/>
              <a:t>They </a:t>
            </a:r>
            <a:r>
              <a:rPr lang="en-US" u="sng" dirty="0"/>
              <a:t>promote adherence to other bacteria or to host</a:t>
            </a:r>
            <a:r>
              <a:rPr lang="en-US" dirty="0"/>
              <a:t>. This is an important virulence factor </a:t>
            </a:r>
            <a:r>
              <a:rPr lang="en-US" dirty="0" err="1"/>
              <a:t>e.g</a:t>
            </a:r>
            <a:r>
              <a:rPr lang="en-US" dirty="0"/>
              <a:t> </a:t>
            </a:r>
            <a:r>
              <a:rPr lang="en-US" i="1" dirty="0" err="1"/>
              <a:t>Nesseria</a:t>
            </a:r>
            <a:r>
              <a:rPr lang="en-US" i="1" dirty="0"/>
              <a:t> gonorrhea. </a:t>
            </a:r>
            <a:r>
              <a:rPr lang="en-US" dirty="0"/>
              <a:t>Adherence is also important for </a:t>
            </a:r>
            <a:r>
              <a:rPr lang="en-US" dirty="0" err="1"/>
              <a:t>Eschericia</a:t>
            </a:r>
            <a:r>
              <a:rPr lang="en-US" dirty="0"/>
              <a:t> coli colonization and infection  of the urinary tract</a:t>
            </a:r>
          </a:p>
          <a:p>
            <a:pPr lvl="0"/>
            <a:r>
              <a:rPr lang="en-US" dirty="0"/>
              <a:t>Some </a:t>
            </a:r>
            <a:r>
              <a:rPr lang="en-US" u="sng" dirty="0"/>
              <a:t>pili have chromosomes that allow transfer of genetic material between </a:t>
            </a:r>
            <a:r>
              <a:rPr lang="en-US" u="sng" dirty="0" smtClean="0"/>
              <a:t>bacteria</a:t>
            </a:r>
            <a:endParaRPr lang="en-US" u="sng"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a:t>
            </a:r>
            <a:endParaRPr lang="en-US" dirty="0"/>
          </a:p>
        </p:txBody>
      </p:sp>
      <p:pic>
        <p:nvPicPr>
          <p:cNvPr id="5" name="Picture 4" descr="http://media.philly.com/images/publichealth_600_bacteria_121412.jpg"/>
          <p:cNvPicPr/>
          <p:nvPr/>
        </p:nvPicPr>
        <p:blipFill>
          <a:blip r:embed="rId2" cstate="print"/>
          <a:srcRect/>
          <a:stretch>
            <a:fillRect/>
          </a:stretch>
        </p:blipFill>
        <p:spPr bwMode="auto">
          <a:xfrm>
            <a:off x="4724399" y="4038600"/>
            <a:ext cx="4114799" cy="2438400"/>
          </a:xfrm>
          <a:prstGeom prst="rect">
            <a:avLst/>
          </a:prstGeom>
          <a:noFill/>
          <a:ln w="9525">
            <a:noFill/>
            <a:miter lim="800000"/>
            <a:headEnd/>
            <a:tailEnd/>
          </a:ln>
        </p:spPr>
      </p:pic>
      <p:pic>
        <p:nvPicPr>
          <p:cNvPr id="6" name="Picture 5" descr="http://www.geek.com/wp-content/uploads/2014/02/soap2.jpg"/>
          <p:cNvPicPr/>
          <p:nvPr/>
        </p:nvPicPr>
        <p:blipFill>
          <a:blip r:embed="rId3" cstate="print"/>
          <a:srcRect/>
          <a:stretch>
            <a:fillRect/>
          </a:stretch>
        </p:blipFill>
        <p:spPr bwMode="auto">
          <a:xfrm>
            <a:off x="4724400" y="1447800"/>
            <a:ext cx="3962400" cy="2037080"/>
          </a:xfrm>
          <a:prstGeom prst="rect">
            <a:avLst/>
          </a:prstGeom>
          <a:noFill/>
          <a:ln w="9525">
            <a:noFill/>
            <a:miter lim="800000"/>
            <a:headEnd/>
            <a:tailEnd/>
          </a:ln>
        </p:spPr>
      </p:pic>
      <p:sp>
        <p:nvSpPr>
          <p:cNvPr id="7" name="Rectangle 6"/>
          <p:cNvSpPr/>
          <p:nvPr/>
        </p:nvSpPr>
        <p:spPr>
          <a:xfrm>
            <a:off x="6781799" y="1080838"/>
            <a:ext cx="892873" cy="369332"/>
          </a:xfrm>
          <a:prstGeom prst="rect">
            <a:avLst/>
          </a:prstGeom>
        </p:spPr>
        <p:txBody>
          <a:bodyPr wrap="none">
            <a:spAutoFit/>
          </a:bodyPr>
          <a:lstStyle/>
          <a:p>
            <a:r>
              <a:rPr lang="en-US" dirty="0" smtClean="0"/>
              <a:t>Flagella</a:t>
            </a:r>
            <a:endParaRPr lang="en-US" dirty="0"/>
          </a:p>
        </p:txBody>
      </p:sp>
      <p:sp>
        <p:nvSpPr>
          <p:cNvPr id="8" name="Rectangle 7"/>
          <p:cNvSpPr/>
          <p:nvPr/>
        </p:nvSpPr>
        <p:spPr>
          <a:xfrm>
            <a:off x="4953000" y="3613666"/>
            <a:ext cx="461986" cy="369332"/>
          </a:xfrm>
          <a:prstGeom prst="rect">
            <a:avLst/>
          </a:prstGeom>
        </p:spPr>
        <p:txBody>
          <a:bodyPr wrap="none">
            <a:spAutoFit/>
          </a:bodyPr>
          <a:lstStyle/>
          <a:p>
            <a:r>
              <a:rPr lang="en-US" i="1" dirty="0" smtClean="0"/>
              <a:t>pili</a:t>
            </a:r>
            <a:endParaRPr lang="en-US" dirty="0"/>
          </a:p>
        </p:txBody>
      </p:sp>
    </p:spTree>
    <p:extLst>
      <p:ext uri="{BB962C8B-B14F-4D97-AF65-F5344CB8AC3E}">
        <p14:creationId xmlns:p14="http://schemas.microsoft.com/office/powerpoint/2010/main" val="225397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BACTERIAL CELL DIVISION</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1. Bacteria </a:t>
            </a:r>
            <a:r>
              <a:rPr lang="en-US" dirty="0"/>
              <a:t>reproduce </a:t>
            </a:r>
            <a:r>
              <a:rPr lang="en-US" b="1" dirty="0"/>
              <a:t>asexually via binary fusion</a:t>
            </a:r>
          </a:p>
          <a:p>
            <a:pPr lvl="0"/>
            <a:r>
              <a:rPr lang="en-US" dirty="0"/>
              <a:t>Replication of bacterial chromosome triggers initiation of cell division</a:t>
            </a:r>
          </a:p>
          <a:p>
            <a:pPr lvl="0"/>
            <a:r>
              <a:rPr lang="en-US" dirty="0"/>
              <a:t>Cell wall extends, septum is formed</a:t>
            </a:r>
          </a:p>
          <a:p>
            <a:pPr lvl="0"/>
            <a:r>
              <a:rPr lang="en-US" dirty="0"/>
              <a:t>Septum grows and cleaves the daughter cell. Incomplete cleavage  of the septum can cause bacteria to remain linked forming chains – streptococcus or clusters – Staphylococcus</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5" name="Picture 4" descr="http://img.bhs4.com/c8/d/c8d02b1866e0a8632e85f27896fae400bf76906a_large.jpg"/>
          <p:cNvPicPr/>
          <p:nvPr/>
        </p:nvPicPr>
        <p:blipFill>
          <a:blip r:embed="rId2"/>
          <a:srcRect/>
          <a:stretch>
            <a:fillRect/>
          </a:stretch>
        </p:blipFill>
        <p:spPr bwMode="auto">
          <a:xfrm>
            <a:off x="4572000" y="1447800"/>
            <a:ext cx="4267200" cy="4876800"/>
          </a:xfrm>
          <a:prstGeom prst="rect">
            <a:avLst/>
          </a:prstGeom>
          <a:noFill/>
          <a:ln w="9525">
            <a:noFill/>
            <a:miter lim="800000"/>
            <a:headEnd/>
            <a:tailEnd/>
          </a:ln>
        </p:spPr>
      </p:pic>
    </p:spTree>
    <p:extLst>
      <p:ext uri="{BB962C8B-B14F-4D97-AF65-F5344CB8AC3E}">
        <p14:creationId xmlns:p14="http://schemas.microsoft.com/office/powerpoint/2010/main" val="143778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Bacterial cell division </a:t>
            </a:r>
            <a:r>
              <a:rPr lang="en-US" dirty="0" err="1" smtClean="0"/>
              <a:t>cont</a:t>
            </a:r>
            <a:r>
              <a:rPr lang="en-US" dirty="0" smtClean="0"/>
              <a:t>’</a:t>
            </a:r>
            <a:endParaRPr lang="en-US" dirty="0"/>
          </a:p>
        </p:txBody>
      </p:sp>
      <p:sp>
        <p:nvSpPr>
          <p:cNvPr id="3" name="Content Placeholder 2"/>
          <p:cNvSpPr>
            <a:spLocks noGrp="1"/>
          </p:cNvSpPr>
          <p:nvPr>
            <p:ph sz="half" idx="1"/>
          </p:nvPr>
        </p:nvSpPr>
        <p:spPr>
          <a:xfrm>
            <a:off x="457200" y="1295400"/>
            <a:ext cx="4038600" cy="5334000"/>
          </a:xfrm>
        </p:spPr>
        <p:txBody>
          <a:bodyPr>
            <a:normAutofit fontScale="62500" lnSpcReduction="20000"/>
          </a:bodyPr>
          <a:lstStyle/>
          <a:p>
            <a:pPr marL="0" indent="0">
              <a:buNone/>
            </a:pPr>
            <a:r>
              <a:rPr lang="en-US" b="1" dirty="0" smtClean="0"/>
              <a:t>2. spore formation</a:t>
            </a:r>
          </a:p>
          <a:p>
            <a:r>
              <a:rPr lang="en-US" dirty="0" smtClean="0"/>
              <a:t>Some </a:t>
            </a:r>
            <a:r>
              <a:rPr lang="en-US" dirty="0"/>
              <a:t>gram +ve bacteria species form spores </a:t>
            </a:r>
            <a:r>
              <a:rPr lang="en-US" dirty="0" err="1"/>
              <a:t>e.g</a:t>
            </a:r>
            <a:r>
              <a:rPr lang="en-US" dirty="0"/>
              <a:t> Bacillus sp. </a:t>
            </a:r>
            <a:r>
              <a:rPr lang="en-US" dirty="0" smtClean="0"/>
              <a:t>and </a:t>
            </a:r>
            <a:r>
              <a:rPr lang="en-US" dirty="0"/>
              <a:t>Clostridia Sp. </a:t>
            </a:r>
            <a:r>
              <a:rPr lang="en-US" dirty="0" err="1" smtClean="0"/>
              <a:t>Esp</a:t>
            </a:r>
            <a:r>
              <a:rPr lang="en-US" dirty="0" smtClean="0"/>
              <a:t> in harsh </a:t>
            </a:r>
            <a:r>
              <a:rPr lang="en-US" dirty="0" err="1" smtClean="0"/>
              <a:t>envoronment</a:t>
            </a:r>
            <a:r>
              <a:rPr lang="en-US" dirty="0" smtClean="0"/>
              <a:t> such as lack of nutrients</a:t>
            </a:r>
            <a:endParaRPr lang="en-US" dirty="0"/>
          </a:p>
          <a:p>
            <a:r>
              <a:rPr lang="en-US" dirty="0"/>
              <a:t>Gram –ve bacteria do not form spores</a:t>
            </a:r>
          </a:p>
          <a:p>
            <a:r>
              <a:rPr lang="en-US" dirty="0" smtClean="0"/>
              <a:t>The spore </a:t>
            </a:r>
            <a:r>
              <a:rPr lang="en-US" dirty="0"/>
              <a:t>has a copy of the chromosome, ribosomes and essential proteins, outer membrane, </a:t>
            </a:r>
            <a:r>
              <a:rPr lang="en-US" b="1" dirty="0"/>
              <a:t>2 peptidoglycan layers and an outer keratin </a:t>
            </a:r>
            <a:r>
              <a:rPr lang="en-US" b="1" dirty="0" smtClean="0"/>
              <a:t>like protein layer.</a:t>
            </a:r>
          </a:p>
          <a:p>
            <a:pPr lvl="0"/>
            <a:r>
              <a:rPr lang="en-US" dirty="0"/>
              <a:t>The spore protects bacterial DNA from </a:t>
            </a:r>
            <a:r>
              <a:rPr lang="en-US" dirty="0" err="1"/>
              <a:t>dessication</a:t>
            </a:r>
            <a:r>
              <a:rPr lang="en-US" dirty="0"/>
              <a:t>, intense heat, radiation and attack by </a:t>
            </a:r>
            <a:r>
              <a:rPr lang="en-US" dirty="0" err="1" smtClean="0"/>
              <a:t>eznymes</a:t>
            </a:r>
            <a:r>
              <a:rPr lang="en-US" dirty="0" smtClean="0"/>
              <a:t> </a:t>
            </a:r>
            <a:r>
              <a:rPr lang="en-US" dirty="0"/>
              <a:t>and chemicals</a:t>
            </a:r>
          </a:p>
          <a:p>
            <a:pPr lvl="0"/>
            <a:r>
              <a:rPr lang="en-US" dirty="0"/>
              <a:t>Are so resistant that they can remain viable for centuries</a:t>
            </a:r>
          </a:p>
          <a:p>
            <a:pPr lvl="0"/>
            <a:r>
              <a:rPr lang="en-US" dirty="0" smtClean="0"/>
              <a:t>They </a:t>
            </a:r>
            <a:r>
              <a:rPr lang="en-US" dirty="0"/>
              <a:t>are difficult to decontaminate with standard disinfectants.</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a:t>
            </a:r>
            <a:endParaRPr lang="en-US" dirty="0"/>
          </a:p>
        </p:txBody>
      </p:sp>
      <p:pic>
        <p:nvPicPr>
          <p:cNvPr id="5" name="Picture 4" descr="http://ferrarosmc.weebly.com/uploads/3/7/0/1/37017793/6858073_orig.jpg"/>
          <p:cNvPicPr/>
          <p:nvPr/>
        </p:nvPicPr>
        <p:blipFill>
          <a:blip r:embed="rId2"/>
          <a:srcRect/>
          <a:stretch>
            <a:fillRect/>
          </a:stretch>
        </p:blipFill>
        <p:spPr bwMode="auto">
          <a:xfrm>
            <a:off x="4648200" y="1524000"/>
            <a:ext cx="4114800" cy="2209800"/>
          </a:xfrm>
          <a:prstGeom prst="rect">
            <a:avLst/>
          </a:prstGeom>
          <a:noFill/>
          <a:ln w="9525">
            <a:noFill/>
            <a:miter lim="800000"/>
            <a:headEnd/>
            <a:tailEnd/>
          </a:ln>
        </p:spPr>
      </p:pic>
      <p:pic>
        <p:nvPicPr>
          <p:cNvPr id="6" name="Picture 5" descr="https://micro.cornell.edu/sites/micro.cornell.edu/files/shared/images/endospore.jpg"/>
          <p:cNvPicPr/>
          <p:nvPr/>
        </p:nvPicPr>
        <p:blipFill>
          <a:blip r:embed="rId3" cstate="print"/>
          <a:srcRect/>
          <a:stretch>
            <a:fillRect/>
          </a:stretch>
        </p:blipFill>
        <p:spPr bwMode="auto">
          <a:xfrm>
            <a:off x="4876800" y="3962400"/>
            <a:ext cx="3429000" cy="2438400"/>
          </a:xfrm>
          <a:prstGeom prst="rect">
            <a:avLst/>
          </a:prstGeom>
          <a:noFill/>
          <a:ln w="9525">
            <a:noFill/>
            <a:miter lim="800000"/>
            <a:headEnd/>
            <a:tailEnd/>
          </a:ln>
        </p:spPr>
      </p:pic>
    </p:spTree>
    <p:extLst>
      <p:ext uri="{BB962C8B-B14F-4D97-AF65-F5344CB8AC3E}">
        <p14:creationId xmlns:p14="http://schemas.microsoft.com/office/powerpoint/2010/main" val="155019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Bacterial metabolism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dirty="0"/>
              <a:t>general, bacteria require a source of carbon, nitrogen, an energy source, water and various ions for growth. Pathogenic bacteria derive energy from metabolizing sugars, fats and proteins.</a:t>
            </a:r>
          </a:p>
          <a:p>
            <a:r>
              <a:rPr lang="en-US" dirty="0"/>
              <a:t>Not all bacteria require oxygen for growth:</a:t>
            </a:r>
          </a:p>
          <a:p>
            <a:pPr lvl="1"/>
            <a:r>
              <a:rPr lang="en-US" b="1" dirty="0"/>
              <a:t>Obligate anaerobes </a:t>
            </a:r>
            <a:r>
              <a:rPr lang="en-US" dirty="0"/>
              <a:t>– cannot grow in the presence of oxygen </a:t>
            </a:r>
            <a:r>
              <a:rPr lang="en-US" dirty="0" err="1"/>
              <a:t>e.g</a:t>
            </a:r>
            <a:r>
              <a:rPr lang="en-US" dirty="0"/>
              <a:t> </a:t>
            </a:r>
            <a:r>
              <a:rPr lang="en-US" i="1" dirty="0"/>
              <a:t>clostridium </a:t>
            </a:r>
            <a:r>
              <a:rPr lang="en-US" i="1" dirty="0" err="1"/>
              <a:t>perfringes</a:t>
            </a:r>
            <a:endParaRPr lang="en-US" dirty="0"/>
          </a:p>
          <a:p>
            <a:pPr lvl="1"/>
            <a:r>
              <a:rPr lang="en-US" b="1" dirty="0"/>
              <a:t>Obligate aerobes </a:t>
            </a:r>
            <a:r>
              <a:rPr lang="en-US" dirty="0"/>
              <a:t>– require oxygen for growth </a:t>
            </a:r>
            <a:r>
              <a:rPr lang="en-US" dirty="0" err="1"/>
              <a:t>e.g</a:t>
            </a:r>
            <a:r>
              <a:rPr lang="en-US" dirty="0"/>
              <a:t> </a:t>
            </a:r>
            <a:r>
              <a:rPr lang="en-US" i="1" dirty="0"/>
              <a:t>Mycobacterium tuberculosis</a:t>
            </a:r>
            <a:endParaRPr lang="en-US" dirty="0"/>
          </a:p>
          <a:p>
            <a:pPr lvl="1"/>
            <a:r>
              <a:rPr lang="en-US" b="1" dirty="0"/>
              <a:t>Facultative anaerobes </a:t>
            </a:r>
            <a:r>
              <a:rPr lang="en-US" dirty="0"/>
              <a:t>– grow in either the presence or absence of oxygen</a:t>
            </a:r>
          </a:p>
          <a:p>
            <a:endParaRPr lang="en-US" dirty="0"/>
          </a:p>
        </p:txBody>
      </p:sp>
    </p:spTree>
    <p:extLst>
      <p:ext uri="{BB962C8B-B14F-4D97-AF65-F5344CB8AC3E}">
        <p14:creationId xmlns:p14="http://schemas.microsoft.com/office/powerpoint/2010/main" val="58236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growth</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bacterial growth to occur, there must be sufficient metabolites to support synthesis of bacterial components.</a:t>
            </a:r>
          </a:p>
          <a:p>
            <a:pPr lvl="1"/>
            <a:r>
              <a:rPr lang="en-US" dirty="0"/>
              <a:t>When bacteria are added to a medium, they require time to adapt to the new environment before they start dividing. </a:t>
            </a:r>
            <a:r>
              <a:rPr lang="en-US" b="1" dirty="0"/>
              <a:t>This is the lag phase</a:t>
            </a:r>
          </a:p>
          <a:p>
            <a:pPr lvl="1"/>
            <a:r>
              <a:rPr lang="en-US" dirty="0"/>
              <a:t>They then grow and divide during the </a:t>
            </a:r>
            <a:r>
              <a:rPr lang="en-US" b="1" dirty="0"/>
              <a:t>log or exponential phase</a:t>
            </a:r>
          </a:p>
          <a:p>
            <a:pPr lvl="1"/>
            <a:r>
              <a:rPr lang="en-US" dirty="0"/>
              <a:t>Eventually the culture runs out of metabolites and toxins build up . the bacteria stop growing and enter </a:t>
            </a:r>
            <a:r>
              <a:rPr lang="en-US" b="1" dirty="0"/>
              <a:t>the stationary phase.</a:t>
            </a:r>
          </a:p>
          <a:p>
            <a:endParaRPr lang="en-US" dirty="0"/>
          </a:p>
        </p:txBody>
      </p:sp>
    </p:spTree>
    <p:extLst>
      <p:ext uri="{BB962C8B-B14F-4D97-AF65-F5344CB8AC3E}">
        <p14:creationId xmlns:p14="http://schemas.microsoft.com/office/powerpoint/2010/main" val="88814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hangingPunct="0">
              <a:buNone/>
            </a:pPr>
            <a:r>
              <a:rPr lang="en-US" b="1" dirty="0"/>
              <a:t>The lag phase:</a:t>
            </a:r>
            <a:endParaRPr lang="en-US" dirty="0"/>
          </a:p>
          <a:p>
            <a:r>
              <a:rPr lang="en-US" dirty="0"/>
              <a:t>The population remains temporarily unchanged.  During this period, individual cells increase in size. The cells are physiologically very active in new environment and are synthesizing new protoplasm including necessary enzymes. </a:t>
            </a:r>
          </a:p>
          <a:p>
            <a:endParaRPr lang="en-US" dirty="0"/>
          </a:p>
        </p:txBody>
      </p:sp>
    </p:spTree>
    <p:extLst>
      <p:ext uri="{BB962C8B-B14F-4D97-AF65-F5344CB8AC3E}">
        <p14:creationId xmlns:p14="http://schemas.microsoft.com/office/powerpoint/2010/main" val="976156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hangingPunct="0">
              <a:buNone/>
            </a:pPr>
            <a:r>
              <a:rPr lang="en-US" b="1" dirty="0"/>
              <a:t>The logarithmic or exponential phase:</a:t>
            </a:r>
            <a:endParaRPr lang="en-US" dirty="0"/>
          </a:p>
          <a:p>
            <a:pPr hangingPunct="0"/>
            <a:r>
              <a:rPr lang="en-US" dirty="0"/>
              <a:t>During this period, the cells divide steadily at a constant rate, and the log of the number of cells plotted against time results in a straight line.  The population is most nearly uniform in terms of chemical composition of cells, metabolic activity and other physiological characteristics.  </a:t>
            </a:r>
          </a:p>
          <a:p>
            <a:endParaRPr lang="en-US" dirty="0"/>
          </a:p>
        </p:txBody>
      </p:sp>
    </p:spTree>
    <p:extLst>
      <p:ext uri="{BB962C8B-B14F-4D97-AF65-F5344CB8AC3E}">
        <p14:creationId xmlns:p14="http://schemas.microsoft.com/office/powerpoint/2010/main" val="876346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hangingPunct="0">
              <a:buNone/>
            </a:pPr>
            <a:r>
              <a:rPr lang="en-US" b="1" dirty="0"/>
              <a:t>The stationary phase:</a:t>
            </a:r>
            <a:endParaRPr lang="en-US" dirty="0"/>
          </a:p>
          <a:p>
            <a:pPr hangingPunct="0"/>
            <a:r>
              <a:rPr lang="en-US" dirty="0"/>
              <a:t>The log phase begins to taper off after several hours to another straight (horizontal) line, the stationary phase.  </a:t>
            </a:r>
          </a:p>
          <a:p>
            <a:pPr hangingPunct="0"/>
            <a:r>
              <a:rPr lang="en-US" dirty="0"/>
              <a:t>The trend towards cessation of growth can be attributed to exhaustion of some nutrients, and production of toxic products during growth.  </a:t>
            </a:r>
          </a:p>
          <a:p>
            <a:pPr hangingPunct="0"/>
            <a:r>
              <a:rPr lang="en-US" dirty="0"/>
              <a:t>The population remains constant for a time, perhaps as a result of complete cessation of division or perhaps the reproduction rate is balanced by an equivalent death rate</a:t>
            </a:r>
          </a:p>
        </p:txBody>
      </p:sp>
    </p:spTree>
    <p:extLst>
      <p:ext uri="{BB962C8B-B14F-4D97-AF65-F5344CB8AC3E}">
        <p14:creationId xmlns:p14="http://schemas.microsoft.com/office/powerpoint/2010/main" val="418784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Eukaryote cell vs prokaryote cell</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https://encrypted-tbn3.gstatic.com/images?q=tbn:ANd9GcQxvIOCsDAnVD3WOzlUZlT_F4LJoIHUc9M63U9Jj42Pq8uMxspA"/>
          <p:cNvPicPr/>
          <p:nvPr/>
        </p:nvPicPr>
        <p:blipFill>
          <a:blip r:embed="rId2" cstate="print"/>
          <a:srcRect/>
          <a:stretch>
            <a:fillRect/>
          </a:stretch>
        </p:blipFill>
        <p:spPr bwMode="auto">
          <a:xfrm>
            <a:off x="228600" y="1676400"/>
            <a:ext cx="4267200" cy="3581400"/>
          </a:xfrm>
          <a:prstGeom prst="rect">
            <a:avLst/>
          </a:prstGeom>
          <a:noFill/>
          <a:ln w="9525">
            <a:noFill/>
            <a:miter lim="800000"/>
            <a:headEnd/>
            <a:tailEnd/>
          </a:ln>
        </p:spPr>
      </p:pic>
      <p:pic>
        <p:nvPicPr>
          <p:cNvPr id="5" name="Picture 4" descr="http://upload.wikimedia.org/wikipedia/commons/thumb/5/5a/Average_prokaryote_cell-_en.svg/400px-Average_prokaryote_cell-_en.svg.png"/>
          <p:cNvPicPr/>
          <p:nvPr/>
        </p:nvPicPr>
        <p:blipFill>
          <a:blip r:embed="rId3" cstate="print"/>
          <a:srcRect/>
          <a:stretch>
            <a:fillRect/>
          </a:stretch>
        </p:blipFill>
        <p:spPr bwMode="auto">
          <a:xfrm>
            <a:off x="4724400" y="1600200"/>
            <a:ext cx="4191000" cy="3962400"/>
          </a:xfrm>
          <a:prstGeom prst="rect">
            <a:avLst/>
          </a:prstGeom>
          <a:noFill/>
          <a:ln w="9525">
            <a:noFill/>
            <a:miter lim="800000"/>
            <a:headEnd/>
            <a:tailEnd/>
          </a:ln>
        </p:spPr>
      </p:pic>
      <p:sp>
        <p:nvSpPr>
          <p:cNvPr id="6" name="Rectangle 5"/>
          <p:cNvSpPr/>
          <p:nvPr/>
        </p:nvSpPr>
        <p:spPr>
          <a:xfrm>
            <a:off x="6889173" y="1752600"/>
            <a:ext cx="1259768" cy="369332"/>
          </a:xfrm>
          <a:prstGeom prst="rect">
            <a:avLst/>
          </a:prstGeom>
        </p:spPr>
        <p:txBody>
          <a:bodyPr wrap="none">
            <a:spAutoFit/>
          </a:bodyPr>
          <a:lstStyle/>
          <a:p>
            <a:r>
              <a:rPr lang="en-US" dirty="0" smtClean="0"/>
              <a:t>Prokaryote </a:t>
            </a:r>
            <a:endParaRPr lang="en-US" dirty="0"/>
          </a:p>
        </p:txBody>
      </p:sp>
    </p:spTree>
    <p:extLst>
      <p:ext uri="{BB962C8B-B14F-4D97-AF65-F5344CB8AC3E}">
        <p14:creationId xmlns:p14="http://schemas.microsoft.com/office/powerpoint/2010/main" val="54765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hangingPunct="0"/>
            <a:r>
              <a:rPr lang="en-US" b="1" dirty="0"/>
              <a:t>The phase of decline or death</a:t>
            </a:r>
            <a:endParaRPr lang="en-US" dirty="0"/>
          </a:p>
          <a:p>
            <a:pPr hangingPunct="0"/>
            <a:r>
              <a:rPr lang="en-US" dirty="0"/>
              <a:t>Following the stationary phase, the bacteria may die faster than new cells are produced.</a:t>
            </a:r>
          </a:p>
          <a:p>
            <a:pPr hangingPunct="0"/>
            <a:r>
              <a:rPr lang="en-US" dirty="0"/>
              <a:t>Conditions contribute to bacterial death, include depletion of essentials nutrients and accumulation of inhibitory products such as acids.  During the death phase, the number of viable cells decreases exponentially - inverse of growth during the log phase</a:t>
            </a:r>
          </a:p>
          <a:p>
            <a:endParaRPr lang="en-US" dirty="0"/>
          </a:p>
        </p:txBody>
      </p:sp>
    </p:spTree>
    <p:extLst>
      <p:ext uri="{BB962C8B-B14F-4D97-AF65-F5344CB8AC3E}">
        <p14:creationId xmlns:p14="http://schemas.microsoft.com/office/powerpoint/2010/main" val="179542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hangingPunct="0">
              <a:buNone/>
            </a:pPr>
            <a:r>
              <a:rPr lang="en-US" b="1" dirty="0"/>
              <a:t>The survival phase:</a:t>
            </a:r>
            <a:endParaRPr lang="en-US" dirty="0"/>
          </a:p>
          <a:p>
            <a:pPr hangingPunct="0"/>
            <a:r>
              <a:rPr lang="en-US" dirty="0"/>
              <a:t>Bacteria die at different rates, some rapidly so that there may be very few cells left in a culture after 72 hours or less.  Other species die so slowly that viable cells may persist for months or even years.</a:t>
            </a:r>
          </a:p>
          <a:p>
            <a:pPr hangingPunct="0">
              <a:buNone/>
            </a:pPr>
            <a:r>
              <a:rPr lang="en-US" dirty="0"/>
              <a:t> </a:t>
            </a:r>
          </a:p>
        </p:txBody>
      </p:sp>
    </p:spTree>
    <p:extLst>
      <p:ext uri="{BB962C8B-B14F-4D97-AF65-F5344CB8AC3E}">
        <p14:creationId xmlns:p14="http://schemas.microsoft.com/office/powerpoint/2010/main" val="2779675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List of common bacteria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3074025"/>
              </p:ext>
            </p:extLst>
          </p:nvPr>
        </p:nvGraphicFramePr>
        <p:xfrm>
          <a:off x="381000" y="562495"/>
          <a:ext cx="8153400" cy="6309360"/>
        </p:xfrm>
        <a:graphic>
          <a:graphicData uri="http://schemas.openxmlformats.org/drawingml/2006/table">
            <a:tbl>
              <a:tblPr firstRow="1" firstCol="1" bandRow="1">
                <a:tableStyleId>{5C22544A-7EE6-4342-B048-85BDC9FD1C3A}</a:tableStyleId>
              </a:tblPr>
              <a:tblGrid>
                <a:gridCol w="3639069">
                  <a:extLst>
                    <a:ext uri="{9D8B030D-6E8A-4147-A177-3AD203B41FA5}">
                      <a16:colId xmlns:a16="http://schemas.microsoft.com/office/drawing/2014/main" val="20000"/>
                    </a:ext>
                  </a:extLst>
                </a:gridCol>
                <a:gridCol w="4514331">
                  <a:extLst>
                    <a:ext uri="{9D8B030D-6E8A-4147-A177-3AD203B41FA5}">
                      <a16:colId xmlns:a16="http://schemas.microsoft.com/office/drawing/2014/main" val="20001"/>
                    </a:ext>
                  </a:extLst>
                </a:gridCol>
              </a:tblGrid>
              <a:tr h="270510">
                <a:tc>
                  <a:txBody>
                    <a:bodyPr/>
                    <a:lstStyle/>
                    <a:p>
                      <a:pPr marL="0" marR="0">
                        <a:lnSpc>
                          <a:spcPct val="115000"/>
                        </a:lnSpc>
                        <a:spcBef>
                          <a:spcPts val="0"/>
                        </a:spcBef>
                        <a:spcAft>
                          <a:spcPts val="0"/>
                        </a:spcAft>
                      </a:pPr>
                      <a:r>
                        <a:rPr lang="en-US" sz="1800" dirty="0">
                          <a:effectLst/>
                        </a:rPr>
                        <a:t>GRAM –ve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GRAM +ve</a:t>
                      </a:r>
                      <a:endParaRPr lang="en-US" sz="18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0510">
                <a:tc>
                  <a:txBody>
                    <a:bodyPr/>
                    <a:lstStyle/>
                    <a:p>
                      <a:pPr marL="0" marR="0">
                        <a:lnSpc>
                          <a:spcPct val="115000"/>
                        </a:lnSpc>
                        <a:spcBef>
                          <a:spcPts val="0"/>
                        </a:spcBef>
                        <a:spcAft>
                          <a:spcPts val="0"/>
                        </a:spcAft>
                      </a:pPr>
                      <a:r>
                        <a:rPr lang="en-US" sz="1800" dirty="0" err="1">
                          <a:effectLst/>
                        </a:rPr>
                        <a:t>Borellia</a:t>
                      </a:r>
                      <a:r>
                        <a:rPr lang="en-US" sz="1800" dirty="0">
                          <a:effectLst/>
                        </a:rPr>
                        <a:t> – spirochete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Streptomyces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0510">
                <a:tc>
                  <a:txBody>
                    <a:bodyPr/>
                    <a:lstStyle/>
                    <a:p>
                      <a:pPr marL="0" marR="0">
                        <a:lnSpc>
                          <a:spcPct val="115000"/>
                        </a:lnSpc>
                        <a:spcBef>
                          <a:spcPts val="0"/>
                        </a:spcBef>
                        <a:spcAft>
                          <a:spcPts val="0"/>
                        </a:spcAft>
                      </a:pPr>
                      <a:r>
                        <a:rPr lang="en-US" sz="1800" dirty="0" err="1">
                          <a:effectLst/>
                        </a:rPr>
                        <a:t>Bordatella</a:t>
                      </a:r>
                      <a:r>
                        <a:rPr lang="en-US" sz="1800" dirty="0">
                          <a:effectLst/>
                        </a:rPr>
                        <a:t> –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Streptococcus – cocci in chains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0510">
                <a:tc>
                  <a:txBody>
                    <a:bodyPr/>
                    <a:lstStyle/>
                    <a:p>
                      <a:pPr marL="0" marR="0">
                        <a:lnSpc>
                          <a:spcPct val="115000"/>
                        </a:lnSpc>
                        <a:spcBef>
                          <a:spcPts val="0"/>
                        </a:spcBef>
                        <a:spcAft>
                          <a:spcPts val="0"/>
                        </a:spcAft>
                      </a:pPr>
                      <a:r>
                        <a:rPr lang="en-US" sz="1800" dirty="0">
                          <a:effectLst/>
                        </a:rPr>
                        <a:t>Campylobacter – curved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Staphylococcus – cocci in clusters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0510">
                <a:tc>
                  <a:txBody>
                    <a:bodyPr/>
                    <a:lstStyle/>
                    <a:p>
                      <a:pPr marL="0" marR="0">
                        <a:lnSpc>
                          <a:spcPct val="115000"/>
                        </a:lnSpc>
                        <a:spcBef>
                          <a:spcPts val="0"/>
                        </a:spcBef>
                        <a:spcAft>
                          <a:spcPts val="0"/>
                        </a:spcAft>
                      </a:pPr>
                      <a:r>
                        <a:rPr lang="en-US" sz="1800" dirty="0">
                          <a:effectLst/>
                        </a:rPr>
                        <a:t>Treponema - spirochete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Nocardia</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0510">
                <a:tc>
                  <a:txBody>
                    <a:bodyPr/>
                    <a:lstStyle/>
                    <a:p>
                      <a:pPr marL="0" marR="0">
                        <a:lnSpc>
                          <a:spcPct val="115000"/>
                        </a:lnSpc>
                        <a:spcBef>
                          <a:spcPts val="0"/>
                        </a:spcBef>
                        <a:spcAft>
                          <a:spcPts val="0"/>
                        </a:spcAft>
                      </a:pPr>
                      <a:r>
                        <a:rPr lang="en-US" sz="1800" dirty="0">
                          <a:effectLst/>
                        </a:rPr>
                        <a:t>Vibrio –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Listeria - rods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70510">
                <a:tc>
                  <a:txBody>
                    <a:bodyPr/>
                    <a:lstStyle/>
                    <a:p>
                      <a:pPr marL="0" marR="0">
                        <a:lnSpc>
                          <a:spcPct val="115000"/>
                        </a:lnSpc>
                        <a:spcBef>
                          <a:spcPts val="0"/>
                        </a:spcBef>
                        <a:spcAft>
                          <a:spcPts val="0"/>
                        </a:spcAft>
                      </a:pPr>
                      <a:r>
                        <a:rPr lang="en-US" sz="1800" dirty="0">
                          <a:effectLst/>
                        </a:rPr>
                        <a:t>Yersinia –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Lactobacillus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70510">
                <a:tc>
                  <a:txBody>
                    <a:bodyPr/>
                    <a:lstStyle/>
                    <a:p>
                      <a:pPr marL="0" marR="0">
                        <a:lnSpc>
                          <a:spcPct val="115000"/>
                        </a:lnSpc>
                        <a:spcBef>
                          <a:spcPts val="0"/>
                        </a:spcBef>
                        <a:spcAft>
                          <a:spcPts val="0"/>
                        </a:spcAft>
                      </a:pPr>
                      <a:r>
                        <a:rPr lang="en-US" sz="1800" dirty="0">
                          <a:effectLst/>
                        </a:rPr>
                        <a:t>Chlamydia</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Gardnerella - rods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70510">
                <a:tc>
                  <a:txBody>
                    <a:bodyPr/>
                    <a:lstStyle/>
                    <a:p>
                      <a:pPr marL="0" marR="0">
                        <a:lnSpc>
                          <a:spcPct val="115000"/>
                        </a:lnSpc>
                        <a:spcBef>
                          <a:spcPts val="0"/>
                        </a:spcBef>
                        <a:spcAft>
                          <a:spcPts val="0"/>
                        </a:spcAft>
                      </a:pPr>
                      <a:r>
                        <a:rPr lang="en-US" sz="1800" dirty="0">
                          <a:effectLst/>
                        </a:rPr>
                        <a:t>Enterobacter</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Enterococcus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70510">
                <a:tc>
                  <a:txBody>
                    <a:bodyPr/>
                    <a:lstStyle/>
                    <a:p>
                      <a:pPr marL="0" marR="0">
                        <a:lnSpc>
                          <a:spcPct val="115000"/>
                        </a:lnSpc>
                        <a:spcBef>
                          <a:spcPts val="0"/>
                        </a:spcBef>
                        <a:spcAft>
                          <a:spcPts val="0"/>
                        </a:spcAft>
                      </a:pPr>
                      <a:r>
                        <a:rPr lang="en-US" sz="1800">
                          <a:effectLst/>
                        </a:rPr>
                        <a:t>Escherichia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Corynebacteria</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70510">
                <a:tc>
                  <a:txBody>
                    <a:bodyPr/>
                    <a:lstStyle/>
                    <a:p>
                      <a:pPr marL="0" marR="0">
                        <a:lnSpc>
                          <a:spcPct val="115000"/>
                        </a:lnSpc>
                        <a:spcBef>
                          <a:spcPts val="0"/>
                        </a:spcBef>
                        <a:spcAft>
                          <a:spcPts val="0"/>
                        </a:spcAft>
                      </a:pPr>
                      <a:r>
                        <a:rPr lang="en-US" sz="1800">
                          <a:effectLst/>
                        </a:rPr>
                        <a:t>Helicobacter – curved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Clostridium- spore forming</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70510">
                <a:tc>
                  <a:txBody>
                    <a:bodyPr/>
                    <a:lstStyle/>
                    <a:p>
                      <a:pPr marL="0" marR="0">
                        <a:lnSpc>
                          <a:spcPct val="115000"/>
                        </a:lnSpc>
                        <a:spcBef>
                          <a:spcPts val="0"/>
                        </a:spcBef>
                        <a:spcAft>
                          <a:spcPts val="0"/>
                        </a:spcAft>
                      </a:pPr>
                      <a:r>
                        <a:rPr lang="en-US" sz="1800">
                          <a:effectLst/>
                        </a:rPr>
                        <a:t>Hemophillus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Bacillus </a:t>
                      </a:r>
                      <a:r>
                        <a:rPr lang="en-US" sz="1800" dirty="0" smtClean="0">
                          <a:effectLst/>
                        </a:rPr>
                        <a:t>– rods,</a:t>
                      </a:r>
                      <a:r>
                        <a:rPr lang="en-US" sz="1800" baseline="0" dirty="0" smtClean="0">
                          <a:effectLst/>
                        </a:rPr>
                        <a:t> some spore forming</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70510">
                <a:tc>
                  <a:txBody>
                    <a:bodyPr/>
                    <a:lstStyle/>
                    <a:p>
                      <a:pPr marL="0" marR="0">
                        <a:lnSpc>
                          <a:spcPct val="115000"/>
                        </a:lnSpc>
                        <a:spcBef>
                          <a:spcPts val="0"/>
                        </a:spcBef>
                        <a:spcAft>
                          <a:spcPts val="0"/>
                        </a:spcAft>
                      </a:pPr>
                      <a:r>
                        <a:rPr lang="en-US" sz="1800">
                          <a:effectLst/>
                        </a:rPr>
                        <a:t>Klebsiella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Actinomyces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70510">
                <a:tc>
                  <a:txBody>
                    <a:bodyPr/>
                    <a:lstStyle/>
                    <a:p>
                      <a:pPr marL="0" marR="0">
                        <a:lnSpc>
                          <a:spcPct val="115000"/>
                        </a:lnSpc>
                        <a:spcBef>
                          <a:spcPts val="0"/>
                        </a:spcBef>
                        <a:spcAft>
                          <a:spcPts val="0"/>
                        </a:spcAft>
                      </a:pPr>
                      <a:r>
                        <a:rPr lang="en-US" sz="1800">
                          <a:effectLst/>
                        </a:rPr>
                        <a:t>Legionella – rods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70510">
                <a:tc>
                  <a:txBody>
                    <a:bodyPr/>
                    <a:lstStyle/>
                    <a:p>
                      <a:pPr marL="0" marR="0">
                        <a:lnSpc>
                          <a:spcPct val="115000"/>
                        </a:lnSpc>
                        <a:spcBef>
                          <a:spcPts val="0"/>
                        </a:spcBef>
                        <a:spcAft>
                          <a:spcPts val="0"/>
                        </a:spcAft>
                      </a:pPr>
                      <a:r>
                        <a:rPr lang="en-US" sz="1800">
                          <a:effectLst/>
                        </a:rPr>
                        <a:t>Leptospira - spirochete</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EXCEPTIONS</a:t>
                      </a:r>
                      <a:endParaRPr lang="en-US" sz="1800" b="1"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70510">
                <a:tc>
                  <a:txBody>
                    <a:bodyPr/>
                    <a:lstStyle/>
                    <a:p>
                      <a:pPr marL="0" marR="0">
                        <a:lnSpc>
                          <a:spcPct val="115000"/>
                        </a:lnSpc>
                        <a:spcBef>
                          <a:spcPts val="0"/>
                        </a:spcBef>
                        <a:spcAft>
                          <a:spcPts val="0"/>
                        </a:spcAft>
                      </a:pPr>
                      <a:r>
                        <a:rPr lang="en-US" sz="1800">
                          <a:effectLst/>
                        </a:rPr>
                        <a:t>Nesseria – diplococcus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Mycoplasma – No cell wall</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r h="270510">
                <a:tc>
                  <a:txBody>
                    <a:bodyPr/>
                    <a:lstStyle/>
                    <a:p>
                      <a:pPr marL="0" marR="0">
                        <a:lnSpc>
                          <a:spcPct val="115000"/>
                        </a:lnSpc>
                        <a:spcBef>
                          <a:spcPts val="0"/>
                        </a:spcBef>
                        <a:spcAft>
                          <a:spcPts val="0"/>
                        </a:spcAft>
                      </a:pPr>
                      <a:r>
                        <a:rPr lang="en-US" sz="1800">
                          <a:effectLst/>
                        </a:rPr>
                        <a:t>Pseudomonas - rod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Mycobacteria – Acid fast bacilli</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6"/>
                  </a:ext>
                </a:extLst>
              </a:tr>
              <a:tr h="270510">
                <a:tc>
                  <a:txBody>
                    <a:bodyPr/>
                    <a:lstStyle/>
                    <a:p>
                      <a:pPr marL="0" marR="0">
                        <a:lnSpc>
                          <a:spcPct val="115000"/>
                        </a:lnSpc>
                        <a:spcBef>
                          <a:spcPts val="0"/>
                        </a:spcBef>
                        <a:spcAft>
                          <a:spcPts val="0"/>
                        </a:spcAft>
                      </a:pPr>
                      <a:r>
                        <a:rPr lang="en-US" sz="1800">
                          <a:effectLst/>
                        </a:rPr>
                        <a:t>Ricketssia</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7"/>
                  </a:ext>
                </a:extLst>
              </a:tr>
              <a:tr h="270510">
                <a:tc>
                  <a:txBody>
                    <a:bodyPr/>
                    <a:lstStyle/>
                    <a:p>
                      <a:pPr marL="0" marR="0">
                        <a:lnSpc>
                          <a:spcPct val="115000"/>
                        </a:lnSpc>
                        <a:spcBef>
                          <a:spcPts val="0"/>
                        </a:spcBef>
                        <a:spcAft>
                          <a:spcPts val="0"/>
                        </a:spcAft>
                      </a:pPr>
                      <a:r>
                        <a:rPr lang="en-US" sz="1800">
                          <a:effectLst/>
                        </a:rPr>
                        <a:t>Salmonella – rod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8"/>
                  </a:ext>
                </a:extLst>
              </a:tr>
              <a:tr h="270510">
                <a:tc>
                  <a:txBody>
                    <a:bodyPr/>
                    <a:lstStyle/>
                    <a:p>
                      <a:pPr marL="0" marR="0">
                        <a:lnSpc>
                          <a:spcPct val="115000"/>
                        </a:lnSpc>
                        <a:spcBef>
                          <a:spcPts val="0"/>
                        </a:spcBef>
                        <a:spcAft>
                          <a:spcPts val="0"/>
                        </a:spcAft>
                      </a:pPr>
                      <a:r>
                        <a:rPr lang="en-US" sz="1800">
                          <a:effectLst/>
                        </a:rPr>
                        <a:t>Shigella – rod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718648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dirty="0" smtClean="0"/>
              <a:t>1.Explain the following terms</a:t>
            </a:r>
          </a:p>
          <a:p>
            <a:r>
              <a:rPr lang="en-US" dirty="0"/>
              <a:t>a</a:t>
            </a:r>
            <a:r>
              <a:rPr lang="en-US" dirty="0" smtClean="0"/>
              <a:t>. Thermophilic organisms</a:t>
            </a:r>
          </a:p>
          <a:p>
            <a:r>
              <a:rPr lang="en-US" dirty="0"/>
              <a:t>b</a:t>
            </a:r>
            <a:r>
              <a:rPr lang="en-US" dirty="0" smtClean="0"/>
              <a:t>. obligate aerobes</a:t>
            </a:r>
          </a:p>
          <a:p>
            <a:r>
              <a:rPr lang="en-US" dirty="0"/>
              <a:t>c</a:t>
            </a:r>
            <a:r>
              <a:rPr lang="en-US" dirty="0" smtClean="0"/>
              <a:t>. Mesophilic anaerobes</a:t>
            </a:r>
          </a:p>
          <a:p>
            <a:r>
              <a:rPr lang="en-US" dirty="0"/>
              <a:t>d</a:t>
            </a:r>
            <a:r>
              <a:rPr lang="en-US" dirty="0" smtClean="0"/>
              <a:t>. Facultative anaerobes</a:t>
            </a:r>
          </a:p>
          <a:p>
            <a:pPr marL="0" indent="0">
              <a:buNone/>
            </a:pPr>
            <a:r>
              <a:rPr lang="en-US" dirty="0" smtClean="0"/>
              <a:t>2. Give two types of bacteria that produces spores</a:t>
            </a:r>
          </a:p>
          <a:p>
            <a:pPr marL="0" indent="0">
              <a:buNone/>
            </a:pPr>
            <a:r>
              <a:rPr lang="en-US" dirty="0" smtClean="0"/>
              <a:t>3. Explain the difference between gram negative and gram positive bacteria giving examples of each</a:t>
            </a:r>
          </a:p>
          <a:p>
            <a:pPr marL="0" indent="0">
              <a:buNone/>
            </a:pPr>
            <a:endParaRPr lang="en-US" dirty="0" smtClean="0"/>
          </a:p>
          <a:p>
            <a:endParaRPr lang="en-US" dirty="0"/>
          </a:p>
        </p:txBody>
      </p:sp>
    </p:spTree>
    <p:extLst>
      <p:ext uri="{BB962C8B-B14F-4D97-AF65-F5344CB8AC3E}">
        <p14:creationId xmlns:p14="http://schemas.microsoft.com/office/powerpoint/2010/main" val="4202835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FUNGI</a:t>
            </a:r>
            <a:endParaRPr lang="en-US" dirty="0"/>
          </a:p>
        </p:txBody>
      </p:sp>
      <p:sp>
        <p:nvSpPr>
          <p:cNvPr id="3" name="Content Placeholder 2"/>
          <p:cNvSpPr>
            <a:spLocks noGrp="1"/>
          </p:cNvSpPr>
          <p:nvPr>
            <p:ph idx="1"/>
          </p:nvPr>
        </p:nvSpPr>
        <p:spPr>
          <a:xfrm>
            <a:off x="457200" y="1295400"/>
            <a:ext cx="8229600" cy="5562600"/>
          </a:xfrm>
        </p:spPr>
        <p:txBody>
          <a:bodyPr>
            <a:normAutofit fontScale="77500" lnSpcReduction="20000"/>
          </a:bodyPr>
          <a:lstStyle/>
          <a:p>
            <a:pPr marL="0" indent="0">
              <a:buNone/>
            </a:pPr>
            <a:r>
              <a:rPr lang="en-US" dirty="0" smtClean="0"/>
              <a:t>Study </a:t>
            </a:r>
            <a:r>
              <a:rPr lang="en-US" dirty="0"/>
              <a:t>of fungi is referred to as mycology</a:t>
            </a:r>
          </a:p>
          <a:p>
            <a:pPr lvl="1"/>
            <a:r>
              <a:rPr lang="en-US" dirty="0"/>
              <a:t>Fungi cause diseases in humans</a:t>
            </a:r>
          </a:p>
          <a:p>
            <a:pPr lvl="1"/>
            <a:r>
              <a:rPr lang="en-US" dirty="0"/>
              <a:t>They also contribute to food spoilage, are a major cause of plant disease and destroy timber, textiles and several synthetic materials</a:t>
            </a:r>
          </a:p>
          <a:p>
            <a:pPr lvl="1"/>
            <a:r>
              <a:rPr lang="en-US" b="1" dirty="0"/>
              <a:t>They play a role in the decay of plant and animal remains in the soil</a:t>
            </a:r>
          </a:p>
          <a:p>
            <a:pPr lvl="1"/>
            <a:r>
              <a:rPr lang="en-US" dirty="0"/>
              <a:t>Fungi are also beneficial to humans in that they are used in production of antibiotics, steroids, products of fermentation – alcohol, cheese, wine, bread making</a:t>
            </a:r>
          </a:p>
          <a:p>
            <a:r>
              <a:rPr lang="en-US" dirty="0"/>
              <a:t>They occupy many niches in the environment</a:t>
            </a:r>
          </a:p>
          <a:p>
            <a:r>
              <a:rPr lang="en-US" dirty="0"/>
              <a:t>They are free living and abundant in nature, only few exist as normal flora in humans</a:t>
            </a:r>
          </a:p>
          <a:p>
            <a:r>
              <a:rPr lang="en-US" dirty="0"/>
              <a:t>Fewer of them are associated with human disease</a:t>
            </a:r>
          </a:p>
          <a:p>
            <a:r>
              <a:rPr lang="en-US" dirty="0"/>
              <a:t>Fungi do not need to </a:t>
            </a:r>
            <a:r>
              <a:rPr lang="en-US" dirty="0" err="1"/>
              <a:t>colonise</a:t>
            </a:r>
            <a:r>
              <a:rPr lang="en-US" dirty="0"/>
              <a:t> or infect tissues of animals or man to perpetuate or preserve the species ( with the exception of candidiasis and tinea versicolor)</a:t>
            </a:r>
          </a:p>
          <a:p>
            <a:endParaRPr lang="en-US" dirty="0"/>
          </a:p>
        </p:txBody>
      </p:sp>
    </p:spTree>
    <p:extLst>
      <p:ext uri="{BB962C8B-B14F-4D97-AF65-F5344CB8AC3E}">
        <p14:creationId xmlns:p14="http://schemas.microsoft.com/office/powerpoint/2010/main" val="4192491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Structure</a:t>
            </a:r>
            <a:endParaRPr lang="en-US" dirty="0"/>
          </a:p>
        </p:txBody>
      </p:sp>
      <p:sp>
        <p:nvSpPr>
          <p:cNvPr id="3" name="Content Placeholder 2"/>
          <p:cNvSpPr>
            <a:spLocks noGrp="1"/>
          </p:cNvSpPr>
          <p:nvPr>
            <p:ph idx="1"/>
          </p:nvPr>
        </p:nvSpPr>
        <p:spPr>
          <a:xfrm>
            <a:off x="457200" y="990600"/>
            <a:ext cx="8458200" cy="5715000"/>
          </a:xfrm>
        </p:spPr>
        <p:txBody>
          <a:bodyPr>
            <a:normAutofit fontScale="70000" lnSpcReduction="20000"/>
          </a:bodyPr>
          <a:lstStyle/>
          <a:p>
            <a:r>
              <a:rPr lang="en-US" dirty="0" smtClean="0"/>
              <a:t>Have </a:t>
            </a:r>
            <a:r>
              <a:rPr lang="en-US" dirty="0"/>
              <a:t>a typical </a:t>
            </a:r>
            <a:r>
              <a:rPr lang="en-US" b="1" dirty="0"/>
              <a:t>eukaryotic cell</a:t>
            </a:r>
          </a:p>
          <a:p>
            <a:r>
              <a:rPr lang="en-US" dirty="0"/>
              <a:t>They have a cell wall made of </a:t>
            </a:r>
            <a:r>
              <a:rPr lang="en-US" b="1" dirty="0"/>
              <a:t>chitin</a:t>
            </a:r>
          </a:p>
          <a:p>
            <a:r>
              <a:rPr lang="en-US" dirty="0"/>
              <a:t>Some fungi have a </a:t>
            </a:r>
            <a:r>
              <a:rPr lang="en-US" b="1" dirty="0"/>
              <a:t>polysaccharide capsule </a:t>
            </a:r>
            <a:r>
              <a:rPr lang="en-US" dirty="0"/>
              <a:t>around the cell wall to isolate it from the environment. This helps in virulence if the fungi are pathogenic</a:t>
            </a:r>
          </a:p>
          <a:p>
            <a:r>
              <a:rPr lang="en-US" b="1" dirty="0"/>
              <a:t>Most fungi respire aerobically</a:t>
            </a:r>
            <a:r>
              <a:rPr lang="en-US" dirty="0"/>
              <a:t>, others are strict anaerobes and others are facultative anaerobes</a:t>
            </a:r>
          </a:p>
          <a:p>
            <a:r>
              <a:rPr lang="en-US" dirty="0"/>
              <a:t>They have special staining to identify </a:t>
            </a:r>
            <a:r>
              <a:rPr lang="en-US" dirty="0" smtClean="0"/>
              <a:t>them</a:t>
            </a:r>
          </a:p>
          <a:p>
            <a:r>
              <a:rPr lang="en-US" dirty="0"/>
              <a:t>fungi are </a:t>
            </a:r>
            <a:r>
              <a:rPr lang="en-US" b="1" dirty="0"/>
              <a:t>heterotrophic </a:t>
            </a:r>
            <a:r>
              <a:rPr lang="en-US" dirty="0"/>
              <a:t>( “other feeding,” must feed </a:t>
            </a:r>
            <a:r>
              <a:rPr lang="en-US" dirty="0" smtClean="0"/>
              <a:t>on preformed </a:t>
            </a:r>
            <a:r>
              <a:rPr lang="en-US" dirty="0"/>
              <a:t>organic material), not autotrophic ( “self feeding</a:t>
            </a:r>
            <a:r>
              <a:rPr lang="en-US" dirty="0" smtClean="0"/>
              <a:t>,” make </a:t>
            </a:r>
            <a:r>
              <a:rPr lang="en-US" dirty="0"/>
              <a:t>their own food by photosynthesis).</a:t>
            </a:r>
          </a:p>
          <a:p>
            <a:r>
              <a:rPr lang="en-US" dirty="0"/>
              <a:t>- Unlike animals (also heterotrophic), which ingest then </a:t>
            </a:r>
            <a:r>
              <a:rPr lang="en-US" dirty="0" smtClean="0"/>
              <a:t>digest, fungi </a:t>
            </a:r>
            <a:r>
              <a:rPr lang="en-US" dirty="0"/>
              <a:t>digest then </a:t>
            </a:r>
            <a:r>
              <a:rPr lang="en-US" dirty="0" smtClean="0"/>
              <a:t>ingest they produce </a:t>
            </a:r>
            <a:r>
              <a:rPr lang="en-US" dirty="0" err="1"/>
              <a:t>exoenzymes</a:t>
            </a:r>
            <a:r>
              <a:rPr lang="en-US" dirty="0"/>
              <a:t> to accomplish this</a:t>
            </a:r>
          </a:p>
          <a:p>
            <a:r>
              <a:rPr lang="en-US" dirty="0" smtClean="0"/>
              <a:t>Most </a:t>
            </a:r>
            <a:r>
              <a:rPr lang="en-US" dirty="0"/>
              <a:t>fungi store their food as </a:t>
            </a:r>
            <a:r>
              <a:rPr lang="en-US" b="1" dirty="0"/>
              <a:t>glycogen </a:t>
            </a:r>
            <a:r>
              <a:rPr lang="en-US" dirty="0"/>
              <a:t>(like animals). </a:t>
            </a:r>
            <a:r>
              <a:rPr lang="en-US" dirty="0" smtClean="0"/>
              <a:t>Plants store </a:t>
            </a:r>
            <a:r>
              <a:rPr lang="en-US" dirty="0"/>
              <a:t>food as starch.</a:t>
            </a:r>
          </a:p>
          <a:p>
            <a:r>
              <a:rPr lang="en-US" dirty="0" smtClean="0"/>
              <a:t>Fungal </a:t>
            </a:r>
            <a:r>
              <a:rPr lang="en-US" dirty="0"/>
              <a:t>cell membranes have a unique sterol, </a:t>
            </a:r>
            <a:r>
              <a:rPr lang="en-US" b="1" dirty="0" err="1"/>
              <a:t>ergosterol</a:t>
            </a:r>
            <a:r>
              <a:rPr lang="en-US" dirty="0"/>
              <a:t>, </a:t>
            </a:r>
            <a:r>
              <a:rPr lang="en-US" dirty="0" smtClean="0"/>
              <a:t>which replaces </a:t>
            </a:r>
            <a:r>
              <a:rPr lang="en-US" dirty="0"/>
              <a:t>cholesterol found in mammalian cell membranes</a:t>
            </a:r>
          </a:p>
          <a:p>
            <a:endParaRPr lang="en-US" dirty="0"/>
          </a:p>
          <a:p>
            <a:endParaRPr lang="en-US" dirty="0"/>
          </a:p>
        </p:txBody>
      </p:sp>
    </p:spTree>
    <p:extLst>
      <p:ext uri="{BB962C8B-B14F-4D97-AF65-F5344CB8AC3E}">
        <p14:creationId xmlns:p14="http://schemas.microsoft.com/office/powerpoint/2010/main" val="2718226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07" y="228600"/>
            <a:ext cx="8229600" cy="487362"/>
          </a:xfrm>
        </p:spPr>
        <p:txBody>
          <a:bodyPr>
            <a:normAutofit fontScale="90000"/>
          </a:bodyPr>
          <a:lstStyle/>
          <a:p>
            <a:r>
              <a:rPr lang="en-US" dirty="0" smtClean="0"/>
              <a:t>Structure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a:t>The body of fungi is termed </a:t>
            </a:r>
            <a:r>
              <a:rPr lang="en-US" b="1" dirty="0"/>
              <a:t>thallus </a:t>
            </a:r>
            <a:r>
              <a:rPr lang="en-US" dirty="0"/>
              <a:t>(</a:t>
            </a:r>
            <a:r>
              <a:rPr lang="en-US" dirty="0" smtClean="0"/>
              <a:t>non reproductive</a:t>
            </a:r>
            <a:r>
              <a:rPr lang="en-US" dirty="0"/>
              <a:t>)</a:t>
            </a:r>
          </a:p>
          <a:p>
            <a:pPr lvl="1"/>
            <a:r>
              <a:rPr lang="en-US" dirty="0" smtClean="0"/>
              <a:t>The </a:t>
            </a:r>
            <a:r>
              <a:rPr lang="en-US" dirty="0"/>
              <a:t>thalli of </a:t>
            </a:r>
            <a:r>
              <a:rPr lang="en-US" b="1" dirty="0"/>
              <a:t>yeast</a:t>
            </a:r>
            <a:r>
              <a:rPr lang="en-US" dirty="0"/>
              <a:t> are small, globular and are </a:t>
            </a:r>
            <a:r>
              <a:rPr lang="en-US" dirty="0" smtClean="0"/>
              <a:t>single celled</a:t>
            </a:r>
            <a:endParaRPr lang="en-US" dirty="0"/>
          </a:p>
          <a:p>
            <a:pPr lvl="1"/>
            <a:r>
              <a:rPr lang="en-US" dirty="0" smtClean="0"/>
              <a:t>The </a:t>
            </a:r>
            <a:r>
              <a:rPr lang="en-US" dirty="0"/>
              <a:t>thalli of </a:t>
            </a:r>
            <a:r>
              <a:rPr lang="en-US" b="1" dirty="0"/>
              <a:t>mold</a:t>
            </a:r>
            <a:r>
              <a:rPr lang="en-US" dirty="0"/>
              <a:t> are composed of long, </a:t>
            </a:r>
            <a:r>
              <a:rPr lang="en-US" dirty="0" smtClean="0"/>
              <a:t>branched tubular </a:t>
            </a:r>
            <a:r>
              <a:rPr lang="en-US" dirty="0"/>
              <a:t>filaments called </a:t>
            </a:r>
            <a:r>
              <a:rPr lang="en-US" b="1" dirty="0"/>
              <a:t>hyphae.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5" y="4111162"/>
            <a:ext cx="8840585" cy="259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370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Fungi can be divided into </a:t>
            </a:r>
            <a:r>
              <a:rPr lang="en-US" b="1" dirty="0" smtClean="0"/>
              <a:t>2  basic morphological forms</a:t>
            </a:r>
            <a:r>
              <a:rPr lang="en-US" dirty="0" smtClean="0"/>
              <a:t>:</a:t>
            </a:r>
          </a:p>
          <a:p>
            <a:pPr lvl="1"/>
            <a:r>
              <a:rPr lang="en-US" b="1" dirty="0" smtClean="0"/>
              <a:t>Yeast</a:t>
            </a:r>
            <a:r>
              <a:rPr lang="en-US" dirty="0" smtClean="0"/>
              <a:t> – unicellular, reproduce asexually by budding or fission</a:t>
            </a:r>
          </a:p>
          <a:p>
            <a:pPr lvl="1"/>
            <a:r>
              <a:rPr lang="en-US" b="1" dirty="0" smtClean="0"/>
              <a:t>Molds (Hyphae)</a:t>
            </a:r>
            <a:r>
              <a:rPr lang="en-US" dirty="0" smtClean="0"/>
              <a:t> – branching, thread like, tubular </a:t>
            </a:r>
            <a:r>
              <a:rPr lang="en-US" dirty="0" err="1" smtClean="0"/>
              <a:t>filaments.they</a:t>
            </a:r>
            <a:r>
              <a:rPr lang="en-US" dirty="0" smtClean="0"/>
              <a:t> elongate at their tips by a process called apical extension. </a:t>
            </a:r>
            <a:r>
              <a:rPr lang="en-US" b="1" u="sng" dirty="0" smtClean="0"/>
              <a:t>A mass of hyphae forms a mycelium </a:t>
            </a:r>
            <a:r>
              <a:rPr lang="en-US" u="sng" dirty="0" smtClean="0"/>
              <a:t>( commonly known as mold</a:t>
            </a:r>
            <a:r>
              <a:rPr lang="en-US" dirty="0" smtClean="0"/>
              <a:t>)</a:t>
            </a:r>
          </a:p>
          <a:p>
            <a:r>
              <a:rPr lang="en-US" dirty="0" smtClean="0"/>
              <a:t>The morphology of fungi is not fixed.  Some can exist in hyphae or yeast form (</a:t>
            </a:r>
            <a:r>
              <a:rPr lang="en-US" b="1" dirty="0" smtClean="0"/>
              <a:t>dimorphic) </a:t>
            </a:r>
            <a:r>
              <a:rPr lang="en-US" dirty="0" smtClean="0"/>
              <a:t>depending on the environment (</a:t>
            </a:r>
            <a:r>
              <a:rPr lang="en-US" dirty="0" err="1" smtClean="0"/>
              <a:t>i.e</a:t>
            </a:r>
            <a:r>
              <a:rPr lang="en-US" dirty="0" smtClean="0"/>
              <a:t> in soil, decaying tissue or in host tissue)</a:t>
            </a:r>
          </a:p>
          <a:p>
            <a:r>
              <a:rPr lang="en-US" b="1" dirty="0"/>
              <a:t>Most pathogenic fungi are dimorphic fungi</a:t>
            </a:r>
          </a:p>
          <a:p>
            <a:pPr lvl="1"/>
            <a:r>
              <a:rPr lang="en-US" dirty="0" smtClean="0"/>
              <a:t>At </a:t>
            </a:r>
            <a:r>
              <a:rPr lang="en-US" dirty="0"/>
              <a:t>37</a:t>
            </a:r>
            <a:r>
              <a:rPr lang="en-US" b="1" dirty="0"/>
              <a:t>o </a:t>
            </a:r>
            <a:r>
              <a:rPr lang="en-US" dirty="0"/>
              <a:t>C yeast-like</a:t>
            </a:r>
          </a:p>
          <a:p>
            <a:pPr lvl="1"/>
            <a:r>
              <a:rPr lang="en-US" dirty="0" smtClean="0"/>
              <a:t>At </a:t>
            </a:r>
            <a:r>
              <a:rPr lang="en-US" dirty="0"/>
              <a:t>25</a:t>
            </a:r>
            <a:r>
              <a:rPr lang="en-US" b="1" dirty="0"/>
              <a:t>o </a:t>
            </a:r>
            <a:r>
              <a:rPr lang="en-US" dirty="0"/>
              <a:t>C mold-like</a:t>
            </a:r>
          </a:p>
          <a:p>
            <a:pPr lvl="1"/>
            <a:r>
              <a:rPr lang="en-US" dirty="0" smtClean="0"/>
              <a:t>Can </a:t>
            </a:r>
            <a:r>
              <a:rPr lang="en-US" dirty="0"/>
              <a:t>also occur with changes in CO2</a:t>
            </a:r>
            <a:endParaRPr lang="en-US" dirty="0" smtClean="0"/>
          </a:p>
          <a:p>
            <a:endParaRPr lang="en-US" dirty="0"/>
          </a:p>
        </p:txBody>
      </p:sp>
    </p:spTree>
    <p:extLst>
      <p:ext uri="{BB962C8B-B14F-4D97-AF65-F5344CB8AC3E}">
        <p14:creationId xmlns:p14="http://schemas.microsoft.com/office/powerpoint/2010/main" val="979763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Hyphae </a:t>
            </a:r>
            <a:endParaRPr lang="en-US" dirty="0"/>
          </a:p>
        </p:txBody>
      </p:sp>
      <p:pic>
        <p:nvPicPr>
          <p:cNvPr id="4" name="Content Placeholder 3" descr="http://www.medical-labs.net/wp-content/uploads/2014/04/Forms-of-hyphae-Septate-and-Coenocytic-Hyphae.jpg"/>
          <p:cNvPicPr>
            <a:picLocks noGrp="1"/>
          </p:cNvPicPr>
          <p:nvPr>
            <p:ph idx="1"/>
          </p:nvPr>
        </p:nvPicPr>
        <p:blipFill>
          <a:blip r:embed="rId2" cstate="print"/>
          <a:srcRect/>
          <a:stretch>
            <a:fillRect/>
          </a:stretch>
        </p:blipFill>
        <p:spPr bwMode="auto">
          <a:xfrm>
            <a:off x="533400" y="1752600"/>
            <a:ext cx="4386349" cy="2010136"/>
          </a:xfrm>
          <a:prstGeom prst="rect">
            <a:avLst/>
          </a:prstGeom>
          <a:noFill/>
          <a:ln w="9525">
            <a:noFill/>
            <a:miter lim="800000"/>
            <a:headEnd/>
            <a:tailEnd/>
          </a:ln>
        </p:spPr>
      </p:pic>
      <p:pic>
        <p:nvPicPr>
          <p:cNvPr id="5" name="Picture 4" descr="http://www.fungionline.org.uk/images/1intro/hyphae1.JPG"/>
          <p:cNvPicPr/>
          <p:nvPr/>
        </p:nvPicPr>
        <p:blipFill>
          <a:blip r:embed="rId3"/>
          <a:srcRect/>
          <a:stretch>
            <a:fillRect/>
          </a:stretch>
        </p:blipFill>
        <p:spPr bwMode="auto">
          <a:xfrm>
            <a:off x="5334000" y="1530984"/>
            <a:ext cx="3666490" cy="1898015"/>
          </a:xfrm>
          <a:prstGeom prst="rect">
            <a:avLst/>
          </a:prstGeom>
          <a:noFill/>
          <a:ln w="9525">
            <a:noFill/>
            <a:miter lim="800000"/>
            <a:headEnd/>
            <a:tailEnd/>
          </a:ln>
        </p:spPr>
      </p:pic>
      <p:pic>
        <p:nvPicPr>
          <p:cNvPr id="6" name="Picture 5" descr="http://www.randform.org/blog/wp-content/2006/10/hyphae.jpg"/>
          <p:cNvPicPr/>
          <p:nvPr/>
        </p:nvPicPr>
        <p:blipFill>
          <a:blip r:embed="rId4"/>
          <a:srcRect/>
          <a:stretch>
            <a:fillRect/>
          </a:stretch>
        </p:blipFill>
        <p:spPr bwMode="auto">
          <a:xfrm>
            <a:off x="3094355" y="3810000"/>
            <a:ext cx="2955290" cy="2837815"/>
          </a:xfrm>
          <a:prstGeom prst="rect">
            <a:avLst/>
          </a:prstGeom>
          <a:noFill/>
          <a:ln w="9525">
            <a:noFill/>
            <a:miter lim="800000"/>
            <a:headEnd/>
            <a:tailEnd/>
          </a:ln>
        </p:spPr>
      </p:pic>
    </p:spTree>
    <p:extLst>
      <p:ext uri="{BB962C8B-B14F-4D97-AF65-F5344CB8AC3E}">
        <p14:creationId xmlns:p14="http://schemas.microsoft.com/office/powerpoint/2010/main" val="2754699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Most reproduce by budding</a:t>
            </a:r>
            <a:endParaRPr lang="en-US" dirty="0"/>
          </a:p>
        </p:txBody>
      </p:sp>
      <p:pic>
        <p:nvPicPr>
          <p:cNvPr id="4" name="Content Placeholder 3" descr="http://mpf.biol.vt.edu/research/budding_yeast_model/gif_files/cell_cycle.gif"/>
          <p:cNvPicPr>
            <a:picLocks noGrp="1"/>
          </p:cNvPicPr>
          <p:nvPr>
            <p:ph idx="1"/>
          </p:nvPr>
        </p:nvPicPr>
        <p:blipFill>
          <a:blip r:embed="rId2"/>
          <a:srcRect/>
          <a:stretch>
            <a:fillRect/>
          </a:stretch>
        </p:blipFill>
        <p:spPr bwMode="auto">
          <a:xfrm>
            <a:off x="990600" y="990600"/>
            <a:ext cx="5867400" cy="3200400"/>
          </a:xfrm>
          <a:prstGeom prst="rect">
            <a:avLst/>
          </a:prstGeom>
          <a:noFill/>
          <a:ln w="9525">
            <a:noFill/>
            <a:miter lim="800000"/>
            <a:headEnd/>
            <a:tailEnd/>
          </a:ln>
        </p:spPr>
      </p:pic>
      <p:pic>
        <p:nvPicPr>
          <p:cNvPr id="5" name="Picture 4" descr="http://www.onlinetest.radicesolutions.com/Solved_Problems/Biology/Organism/Images/Qn_60_Organism1.png"/>
          <p:cNvPicPr/>
          <p:nvPr/>
        </p:nvPicPr>
        <p:blipFill>
          <a:blip r:embed="rId3"/>
          <a:srcRect/>
          <a:stretch>
            <a:fillRect/>
          </a:stretch>
        </p:blipFill>
        <p:spPr bwMode="auto">
          <a:xfrm>
            <a:off x="2209800" y="4495800"/>
            <a:ext cx="4270375" cy="2133600"/>
          </a:xfrm>
          <a:prstGeom prst="rect">
            <a:avLst/>
          </a:prstGeom>
          <a:noFill/>
          <a:ln w="9525">
            <a:noFill/>
            <a:miter lim="800000"/>
            <a:headEnd/>
            <a:tailEnd/>
          </a:ln>
        </p:spPr>
      </p:pic>
    </p:spTree>
    <p:extLst>
      <p:ext uri="{BB962C8B-B14F-4D97-AF65-F5344CB8AC3E}">
        <p14:creationId xmlns:p14="http://schemas.microsoft.com/office/powerpoint/2010/main" val="386919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useful is medical microbiology?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Health </a:t>
            </a:r>
            <a:r>
              <a:rPr lang="en-US" dirty="0"/>
              <a:t>risks can be identified and prevented</a:t>
            </a:r>
          </a:p>
          <a:p>
            <a:pPr lvl="0"/>
            <a:r>
              <a:rPr lang="en-US" dirty="0"/>
              <a:t>Monitoring of virulent or resistant strains of microbes</a:t>
            </a:r>
          </a:p>
          <a:p>
            <a:pPr lvl="0"/>
            <a:r>
              <a:rPr lang="en-US" dirty="0"/>
              <a:t>Educating the community and helping in the design of health practices</a:t>
            </a:r>
          </a:p>
          <a:p>
            <a:pPr lvl="0"/>
            <a:r>
              <a:rPr lang="en-US" dirty="0"/>
              <a:t>Preventing or controlling epidemics and outbreaks of disease</a:t>
            </a:r>
          </a:p>
          <a:p>
            <a:pPr lvl="0"/>
            <a:r>
              <a:rPr lang="en-US" dirty="0"/>
              <a:t>Development of antibiotics and other treatment methods</a:t>
            </a:r>
          </a:p>
          <a:p>
            <a:endParaRPr lang="en-US" dirty="0"/>
          </a:p>
        </p:txBody>
      </p:sp>
    </p:spTree>
    <p:extLst>
      <p:ext uri="{BB962C8B-B14F-4D97-AF65-F5344CB8AC3E}">
        <p14:creationId xmlns:p14="http://schemas.microsoft.com/office/powerpoint/2010/main" val="1332742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i="1" dirty="0" smtClean="0"/>
              <a:t>Candida </a:t>
            </a:r>
            <a:r>
              <a:rPr lang="en-US" b="1" i="1" dirty="0" err="1"/>
              <a:t>albicans</a:t>
            </a:r>
            <a:r>
              <a:rPr lang="en-US" b="1" dirty="0"/>
              <a:t> </a:t>
            </a:r>
            <a:r>
              <a:rPr lang="en-US" dirty="0"/>
              <a:t>– part of the normal flora of mouth, GIT and vaginal wall</a:t>
            </a:r>
          </a:p>
          <a:p>
            <a:r>
              <a:rPr lang="en-US" i="1" dirty="0" err="1"/>
              <a:t>Malassezia</a:t>
            </a:r>
            <a:r>
              <a:rPr lang="en-US" i="1" dirty="0"/>
              <a:t> furfur – </a:t>
            </a:r>
            <a:r>
              <a:rPr lang="en-US" dirty="0"/>
              <a:t>causes skin infection</a:t>
            </a:r>
          </a:p>
          <a:p>
            <a:r>
              <a:rPr lang="en-US" i="1" dirty="0" err="1"/>
              <a:t>HIstoplasma</a:t>
            </a:r>
            <a:r>
              <a:rPr lang="en-US" i="1" dirty="0"/>
              <a:t> </a:t>
            </a:r>
            <a:r>
              <a:rPr lang="en-US" i="1" dirty="0" err="1"/>
              <a:t>capsulatum</a:t>
            </a:r>
            <a:endParaRPr lang="en-US" dirty="0"/>
          </a:p>
          <a:p>
            <a:r>
              <a:rPr lang="en-US" i="1" dirty="0" err="1"/>
              <a:t>Blastomyces</a:t>
            </a:r>
            <a:r>
              <a:rPr lang="en-US" i="1" dirty="0"/>
              <a:t> </a:t>
            </a:r>
            <a:r>
              <a:rPr lang="en-US" i="1" dirty="0" err="1"/>
              <a:t>dermatitidis</a:t>
            </a:r>
            <a:endParaRPr lang="en-US" dirty="0"/>
          </a:p>
          <a:p>
            <a:r>
              <a:rPr lang="en-US" i="1" dirty="0" err="1"/>
              <a:t>Coccidiodes</a:t>
            </a:r>
            <a:r>
              <a:rPr lang="en-US" i="1" dirty="0"/>
              <a:t> </a:t>
            </a:r>
            <a:r>
              <a:rPr lang="en-US" i="1" dirty="0" err="1"/>
              <a:t>immitis</a:t>
            </a:r>
            <a:endParaRPr lang="en-US" dirty="0"/>
          </a:p>
          <a:p>
            <a:r>
              <a:rPr lang="en-US" b="1" i="1" dirty="0"/>
              <a:t>Trichophyton and </a:t>
            </a:r>
            <a:r>
              <a:rPr lang="en-US" b="1" i="1" dirty="0" err="1"/>
              <a:t>Microsporum</a:t>
            </a:r>
            <a:r>
              <a:rPr lang="en-US" b="1" i="1" dirty="0"/>
              <a:t> sp. – </a:t>
            </a:r>
            <a:r>
              <a:rPr lang="en-US" b="1" dirty="0"/>
              <a:t>cause ring worm</a:t>
            </a:r>
          </a:p>
          <a:p>
            <a:r>
              <a:rPr lang="en-US" b="1" i="1" dirty="0"/>
              <a:t>Cryptococcus </a:t>
            </a:r>
            <a:r>
              <a:rPr lang="en-US" b="1" i="1" dirty="0" err="1"/>
              <a:t>neoformans</a:t>
            </a:r>
            <a:r>
              <a:rPr lang="en-US" b="1" i="1" dirty="0"/>
              <a:t> –</a:t>
            </a:r>
            <a:r>
              <a:rPr lang="en-US" b="1" dirty="0"/>
              <a:t> </a:t>
            </a:r>
            <a:r>
              <a:rPr lang="en-US" b="1" dirty="0" err="1"/>
              <a:t>cryptococcal</a:t>
            </a:r>
            <a:r>
              <a:rPr lang="en-US" b="1" dirty="0"/>
              <a:t> meningitis </a:t>
            </a:r>
          </a:p>
          <a:p>
            <a:endParaRPr lang="en-US" dirty="0"/>
          </a:p>
        </p:txBody>
      </p:sp>
      <p:pic>
        <p:nvPicPr>
          <p:cNvPr id="5" name="Content Placeholder 4" descr="http://upload.wikimedia.org/wikipedia/commons/thumb/8/86/Mycena_atkinsoniana_60804.jpg/400px-Mycena_atkinsoniana_60804.jpg"/>
          <p:cNvPicPr>
            <a:picLocks noGrp="1"/>
          </p:cNvPicPr>
          <p:nvPr>
            <p:ph sz="half" idx="2"/>
          </p:nvPr>
        </p:nvPicPr>
        <p:blipFill>
          <a:blip r:embed="rId2" cstate="print"/>
          <a:srcRect/>
          <a:stretch>
            <a:fillRect/>
          </a:stretch>
        </p:blipFill>
        <p:spPr bwMode="auto">
          <a:xfrm>
            <a:off x="4648200" y="1752600"/>
            <a:ext cx="4038600" cy="3200400"/>
          </a:xfrm>
          <a:prstGeom prst="rect">
            <a:avLst/>
          </a:prstGeom>
          <a:noFill/>
          <a:ln w="9525">
            <a:noFill/>
            <a:miter lim="800000"/>
            <a:headEnd/>
            <a:tailEnd/>
          </a:ln>
        </p:spPr>
      </p:pic>
    </p:spTree>
    <p:extLst>
      <p:ext uri="{BB962C8B-B14F-4D97-AF65-F5344CB8AC3E}">
        <p14:creationId xmlns:p14="http://schemas.microsoft.com/office/powerpoint/2010/main" val="2098921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rc_mi" descr="http://www.jaypeejournals.com/eJournals/_eJournals%5C36%5C2009%5CSeptember-December%5Cimages/ENT-3-table2.jpg"/>
          <p:cNvPicPr/>
          <p:nvPr/>
        </p:nvPicPr>
        <p:blipFill>
          <a:blip r:embed="rId2" cstate="print"/>
          <a:srcRect/>
          <a:stretch>
            <a:fillRect/>
          </a:stretch>
        </p:blipFill>
        <p:spPr bwMode="auto">
          <a:xfrm>
            <a:off x="457200" y="152400"/>
            <a:ext cx="8153400" cy="6248400"/>
          </a:xfrm>
          <a:prstGeom prst="rect">
            <a:avLst/>
          </a:prstGeom>
          <a:noFill/>
          <a:ln w="9525">
            <a:noFill/>
            <a:miter lim="800000"/>
            <a:headEnd/>
            <a:tailEnd/>
          </a:ln>
        </p:spPr>
      </p:pic>
    </p:spTree>
    <p:extLst>
      <p:ext uri="{BB962C8B-B14F-4D97-AF65-F5344CB8AC3E}">
        <p14:creationId xmlns:p14="http://schemas.microsoft.com/office/powerpoint/2010/main" val="3974714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pathological fungi</a:t>
            </a:r>
            <a:endParaRPr lang="en-US" dirty="0"/>
          </a:p>
        </p:txBody>
      </p:sp>
      <p:sp>
        <p:nvSpPr>
          <p:cNvPr id="3" name="Content Placeholder 2"/>
          <p:cNvSpPr>
            <a:spLocks noGrp="1"/>
          </p:cNvSpPr>
          <p:nvPr>
            <p:ph idx="1"/>
          </p:nvPr>
        </p:nvSpPr>
        <p:spPr/>
        <p:txBody>
          <a:bodyPr>
            <a:normAutofit/>
          </a:bodyPr>
          <a:lstStyle/>
          <a:p>
            <a:r>
              <a:rPr lang="en-US" dirty="0"/>
              <a:t>The majority of most human pathogenic </a:t>
            </a:r>
            <a:r>
              <a:rPr lang="en-US" u="sng" dirty="0"/>
              <a:t>fungi appear to be soil inhabiting species where they live as saprobes, but given the appropriate conditions</a:t>
            </a:r>
            <a:r>
              <a:rPr lang="en-US" dirty="0"/>
              <a:t>, i.e. if the person is not healthy, an open wound is present, direct injection of fungus into your </a:t>
            </a:r>
            <a:r>
              <a:rPr lang="en-US" dirty="0" smtClean="0"/>
              <a:t>system.</a:t>
            </a:r>
          </a:p>
          <a:p>
            <a:endParaRPr lang="en-US" b="1" u="sng" dirty="0" smtClean="0"/>
          </a:p>
        </p:txBody>
      </p:sp>
    </p:spTree>
    <p:extLst>
      <p:ext uri="{BB962C8B-B14F-4D97-AF65-F5344CB8AC3E}">
        <p14:creationId xmlns:p14="http://schemas.microsoft.com/office/powerpoint/2010/main" val="8441765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Superficial infections/ cutaneous</a:t>
            </a:r>
            <a:endParaRPr lang="en-US" dirty="0"/>
          </a:p>
        </p:txBody>
      </p:sp>
      <p:sp>
        <p:nvSpPr>
          <p:cNvPr id="3" name="Content Placeholder 2"/>
          <p:cNvSpPr>
            <a:spLocks noGrp="1"/>
          </p:cNvSpPr>
          <p:nvPr>
            <p:ph idx="1"/>
          </p:nvPr>
        </p:nvSpPr>
        <p:spPr>
          <a:xfrm>
            <a:off x="457200" y="990600"/>
            <a:ext cx="8229600" cy="5486400"/>
          </a:xfrm>
        </p:spPr>
        <p:txBody>
          <a:bodyPr>
            <a:normAutofit fontScale="62500" lnSpcReduction="20000"/>
          </a:bodyPr>
          <a:lstStyle/>
          <a:p>
            <a:r>
              <a:rPr lang="en-US" dirty="0" smtClean="0"/>
              <a:t>Are caused by fungi that attack the skin or its appendages (nail, feathers and hair). Some examples of these infection include ringworms,</a:t>
            </a:r>
            <a:r>
              <a:rPr lang="en-US" b="1" dirty="0" smtClean="0"/>
              <a:t> </a:t>
            </a:r>
            <a:r>
              <a:rPr lang="en-US" dirty="0" smtClean="0"/>
              <a:t>jock-itch</a:t>
            </a:r>
            <a:r>
              <a:rPr lang="en-US" b="1" dirty="0" smtClean="0"/>
              <a:t> </a:t>
            </a:r>
            <a:r>
              <a:rPr lang="en-US" dirty="0" smtClean="0"/>
              <a:t>and</a:t>
            </a:r>
            <a:r>
              <a:rPr lang="en-US" b="1" dirty="0" smtClean="0"/>
              <a:t> </a:t>
            </a:r>
            <a:r>
              <a:rPr lang="en-US" dirty="0" smtClean="0"/>
              <a:t>athlete's foot. These fungi are known as </a:t>
            </a:r>
            <a:r>
              <a:rPr lang="en-US" b="1" dirty="0" smtClean="0"/>
              <a:t>dermatophytes</a:t>
            </a:r>
            <a:endParaRPr lang="en-US" dirty="0" smtClean="0"/>
          </a:p>
          <a:p>
            <a:pPr marL="0" indent="0">
              <a:buNone/>
            </a:pPr>
            <a:r>
              <a:rPr lang="en-US" b="1" dirty="0"/>
              <a:t>Ringworm and Related Dermatophytes</a:t>
            </a:r>
            <a:r>
              <a:rPr lang="en-US" dirty="0"/>
              <a:t> </a:t>
            </a:r>
          </a:p>
          <a:p>
            <a:r>
              <a:rPr lang="en-US" dirty="0"/>
              <a:t>Ringworm usually occurs on the exposed parts of the body, </a:t>
            </a:r>
            <a:r>
              <a:rPr lang="en-US" u="sng" dirty="0"/>
              <a:t>forming circular growths that may appear darker or lighter than the normal skin color</a:t>
            </a:r>
            <a:r>
              <a:rPr lang="en-US" dirty="0"/>
              <a:t>, with symptoms that include skin lesion, rash and itching of the infected </a:t>
            </a:r>
            <a:r>
              <a:rPr lang="en-US" dirty="0" smtClean="0"/>
              <a:t>area</a:t>
            </a:r>
          </a:p>
          <a:p>
            <a:r>
              <a:rPr lang="en-US" b="1" dirty="0" smtClean="0">
                <a:solidFill>
                  <a:srgbClr val="FF0000"/>
                </a:solidFill>
              </a:rPr>
              <a:t>Caused by </a:t>
            </a:r>
            <a:r>
              <a:rPr lang="en-US" b="1" i="1" dirty="0">
                <a:solidFill>
                  <a:srgbClr val="FF0000"/>
                </a:solidFill>
              </a:rPr>
              <a:t>Trichophyton</a:t>
            </a:r>
            <a:r>
              <a:rPr lang="en-US" b="1" dirty="0">
                <a:solidFill>
                  <a:srgbClr val="FF0000"/>
                </a:solidFill>
              </a:rPr>
              <a:t> and </a:t>
            </a:r>
            <a:r>
              <a:rPr lang="en-US" b="1" i="1" dirty="0" err="1" smtClean="0">
                <a:solidFill>
                  <a:srgbClr val="FF0000"/>
                </a:solidFill>
              </a:rPr>
              <a:t>Microsporum</a:t>
            </a:r>
            <a:r>
              <a:rPr lang="en-US" b="1" i="1" dirty="0" smtClean="0">
                <a:solidFill>
                  <a:srgbClr val="FF0000"/>
                </a:solidFill>
              </a:rPr>
              <a:t> </a:t>
            </a:r>
            <a:r>
              <a:rPr lang="en-US" b="1" i="1" dirty="0" err="1" smtClean="0">
                <a:solidFill>
                  <a:srgbClr val="FF0000"/>
                </a:solidFill>
              </a:rPr>
              <a:t>sp</a:t>
            </a:r>
            <a:endParaRPr lang="en-US" b="1" i="1" dirty="0" smtClean="0">
              <a:solidFill>
                <a:srgbClr val="FF0000"/>
              </a:solidFill>
            </a:endParaRPr>
          </a:p>
          <a:p>
            <a:r>
              <a:rPr lang="en-US" i="1" dirty="0" smtClean="0"/>
              <a:t>They include;</a:t>
            </a:r>
          </a:p>
          <a:p>
            <a:pPr lvl="1"/>
            <a:r>
              <a:rPr lang="en-US" b="1" dirty="0"/>
              <a:t>Tinea capitis</a:t>
            </a:r>
            <a:r>
              <a:rPr lang="en-US" dirty="0"/>
              <a:t>: Ringworm of the scalp, eyebrow and lashes.</a:t>
            </a:r>
          </a:p>
          <a:p>
            <a:pPr lvl="1"/>
            <a:r>
              <a:rPr lang="en-US" b="1" dirty="0"/>
              <a:t>Tinea </a:t>
            </a:r>
            <a:r>
              <a:rPr lang="en-US" b="1" dirty="0" err="1"/>
              <a:t>corporis</a:t>
            </a:r>
            <a:r>
              <a:rPr lang="en-US" dirty="0"/>
              <a:t>: Ringworm of the body.</a:t>
            </a:r>
          </a:p>
          <a:p>
            <a:pPr lvl="1"/>
            <a:r>
              <a:rPr lang="en-US" b="1" dirty="0"/>
              <a:t>Tinea </a:t>
            </a:r>
            <a:r>
              <a:rPr lang="en-US" b="1" dirty="0" err="1"/>
              <a:t>cruris</a:t>
            </a:r>
            <a:r>
              <a:rPr lang="en-US" dirty="0"/>
              <a:t>: Ringworm of the groin, perineum and perianal region. Infections are commonly referred to as "</a:t>
            </a:r>
            <a:r>
              <a:rPr lang="en-US" b="1" dirty="0"/>
              <a:t>jock itch</a:t>
            </a:r>
            <a:r>
              <a:rPr lang="en-US" dirty="0"/>
              <a:t>".</a:t>
            </a:r>
          </a:p>
          <a:p>
            <a:pPr lvl="1"/>
            <a:r>
              <a:rPr lang="en-US" b="1" dirty="0"/>
              <a:t>Tinea </a:t>
            </a:r>
            <a:r>
              <a:rPr lang="en-US" b="1" dirty="0" err="1"/>
              <a:t>unguium</a:t>
            </a:r>
            <a:r>
              <a:rPr lang="en-US" dirty="0"/>
              <a:t>: Ringworm of the nail.</a:t>
            </a:r>
          </a:p>
          <a:p>
            <a:pPr lvl="1"/>
            <a:r>
              <a:rPr lang="en-US" b="1" dirty="0"/>
              <a:t>Tinea </a:t>
            </a:r>
            <a:r>
              <a:rPr lang="en-US" b="1" dirty="0" err="1"/>
              <a:t>barbae</a:t>
            </a:r>
            <a:r>
              <a:rPr lang="en-US" dirty="0"/>
              <a:t>: Ringworm of the beard.</a:t>
            </a:r>
          </a:p>
          <a:p>
            <a:pPr lvl="1"/>
            <a:r>
              <a:rPr lang="en-US" b="1" dirty="0"/>
              <a:t>Tinea </a:t>
            </a:r>
            <a:r>
              <a:rPr lang="en-US" b="1" dirty="0" err="1"/>
              <a:t>pedis</a:t>
            </a:r>
            <a:r>
              <a:rPr lang="en-US" dirty="0"/>
              <a:t>: Ringworm of the feet. Infections are commonly referred to as </a:t>
            </a:r>
            <a:r>
              <a:rPr lang="en-US" b="1" dirty="0"/>
              <a:t>athlete's foot</a:t>
            </a:r>
            <a:r>
              <a:rPr lang="en-US" dirty="0"/>
              <a:t>.</a:t>
            </a:r>
          </a:p>
          <a:p>
            <a:pPr lvl="1"/>
            <a:r>
              <a:rPr lang="en-US" b="1" dirty="0"/>
              <a:t>Tinea </a:t>
            </a:r>
            <a:r>
              <a:rPr lang="en-US" b="1" dirty="0" err="1"/>
              <a:t>manuum</a:t>
            </a:r>
            <a:r>
              <a:rPr lang="en-US" dirty="0"/>
              <a:t>: Ringworm of the hand.</a:t>
            </a:r>
          </a:p>
          <a:p>
            <a:endParaRPr lang="en-US" dirty="0"/>
          </a:p>
        </p:txBody>
      </p:sp>
    </p:spTree>
    <p:extLst>
      <p:ext uri="{BB962C8B-B14F-4D97-AF65-F5344CB8AC3E}">
        <p14:creationId xmlns:p14="http://schemas.microsoft.com/office/powerpoint/2010/main" val="19109895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Systemic or Deep-Seated Mycoses</a:t>
            </a:r>
            <a:r>
              <a:rPr lang="en-US" dirty="0" smtClean="0"/>
              <a:t> </a:t>
            </a:r>
            <a:endParaRPr lang="en-US"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r>
              <a:rPr lang="en-US" b="1" i="1" dirty="0" err="1" smtClean="0"/>
              <a:t>Coccidioides</a:t>
            </a:r>
            <a:r>
              <a:rPr lang="en-US" b="1" i="1" dirty="0" smtClean="0"/>
              <a:t> </a:t>
            </a:r>
            <a:r>
              <a:rPr lang="en-US" b="1" i="1" dirty="0" err="1"/>
              <a:t>immitis</a:t>
            </a:r>
            <a:r>
              <a:rPr lang="en-US" b="1" dirty="0"/>
              <a:t>, the cause of </a:t>
            </a:r>
            <a:r>
              <a:rPr lang="en-US" b="1" dirty="0" err="1"/>
              <a:t>Coccidioidomycosis</a:t>
            </a:r>
            <a:r>
              <a:rPr lang="en-US" b="1" dirty="0"/>
              <a:t> (Valley Fever)</a:t>
            </a:r>
            <a:r>
              <a:rPr lang="en-US" dirty="0"/>
              <a:t> </a:t>
            </a:r>
          </a:p>
          <a:p>
            <a:pPr lvl="1"/>
            <a:r>
              <a:rPr lang="en-US" i="1" dirty="0" err="1"/>
              <a:t>Coccidioides</a:t>
            </a:r>
            <a:r>
              <a:rPr lang="en-US" i="1" dirty="0"/>
              <a:t> </a:t>
            </a:r>
            <a:r>
              <a:rPr lang="en-US" i="1" dirty="0" err="1"/>
              <a:t>immitis</a:t>
            </a:r>
            <a:r>
              <a:rPr lang="en-US" dirty="0"/>
              <a:t> is contracted by inhalation of spores and primarily causes a respiratory disease in animals and people, but from the lungs it may spread throughout the body by way of the bloodstream </a:t>
            </a:r>
          </a:p>
          <a:p>
            <a:r>
              <a:rPr lang="en-US" b="1" i="1" dirty="0"/>
              <a:t>Histoplasma </a:t>
            </a:r>
            <a:r>
              <a:rPr lang="en-US" b="1" i="1" dirty="0" err="1"/>
              <a:t>capsulatum</a:t>
            </a:r>
            <a:r>
              <a:rPr lang="en-US" b="1" dirty="0"/>
              <a:t> and Histoplasmosis</a:t>
            </a:r>
            <a:r>
              <a:rPr lang="en-US" dirty="0"/>
              <a:t> </a:t>
            </a:r>
          </a:p>
          <a:p>
            <a:pPr lvl="1"/>
            <a:r>
              <a:rPr lang="en-US" dirty="0"/>
              <a:t>Histoplasmosis occurs in people and dogs, rarely has it occurred in other domestic or wild animals. Infection occurs through inhalation of spores from this fungus. </a:t>
            </a:r>
            <a:endParaRPr lang="en-US" dirty="0" smtClean="0"/>
          </a:p>
          <a:p>
            <a:r>
              <a:rPr lang="en-US" b="1" i="1" dirty="0" err="1"/>
              <a:t>Blastomyces</a:t>
            </a:r>
            <a:r>
              <a:rPr lang="en-US" b="1" dirty="0"/>
              <a:t> and </a:t>
            </a:r>
            <a:r>
              <a:rPr lang="en-US" b="1" dirty="0" err="1"/>
              <a:t>Blastomycosis</a:t>
            </a:r>
            <a:r>
              <a:rPr lang="en-US" dirty="0"/>
              <a:t> </a:t>
            </a:r>
          </a:p>
          <a:p>
            <a:pPr lvl="1"/>
            <a:r>
              <a:rPr lang="en-US" dirty="0"/>
              <a:t>There are two species of this genus, </a:t>
            </a:r>
            <a:r>
              <a:rPr lang="en-US" i="1" dirty="0" err="1"/>
              <a:t>Blastomyces</a:t>
            </a:r>
            <a:r>
              <a:rPr lang="en-US" i="1" dirty="0"/>
              <a:t> </a:t>
            </a:r>
            <a:r>
              <a:rPr lang="en-US" i="1" dirty="0" err="1"/>
              <a:t>dermatitidis</a:t>
            </a:r>
            <a:r>
              <a:rPr lang="en-US" dirty="0"/>
              <a:t> and </a:t>
            </a:r>
            <a:r>
              <a:rPr lang="en-US" i="1" dirty="0"/>
              <a:t>B. </a:t>
            </a:r>
            <a:r>
              <a:rPr lang="en-US" i="1" dirty="0" err="1"/>
              <a:t>brasiliensis</a:t>
            </a:r>
            <a:r>
              <a:rPr lang="en-US" dirty="0"/>
              <a:t> Infection apparently comes from spores or mycelium in the soil and any part of the body may be invaded. Infections usually are first detected as skin lesions; the lesions may remain localized or may gradually enlarge. In some case the fungus can spread throughout the whole body, resulting in extensive ulceration.</a:t>
            </a:r>
          </a:p>
        </p:txBody>
      </p:sp>
    </p:spTree>
    <p:extLst>
      <p:ext uri="{BB962C8B-B14F-4D97-AF65-F5344CB8AC3E}">
        <p14:creationId xmlns:p14="http://schemas.microsoft.com/office/powerpoint/2010/main" val="314099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r>
              <a:rPr lang="en-US" sz="2800" b="1" dirty="0" smtClean="0"/>
              <a:t>Intermediate Infections (subcutaneous)</a:t>
            </a:r>
            <a:r>
              <a:rPr lang="en-US" sz="2800" dirty="0" smtClean="0"/>
              <a:t> </a:t>
            </a:r>
            <a:endParaRPr lang="en-US" sz="2800" dirty="0"/>
          </a:p>
        </p:txBody>
      </p:sp>
      <p:sp>
        <p:nvSpPr>
          <p:cNvPr id="3" name="Content Placeholder 2"/>
          <p:cNvSpPr>
            <a:spLocks noGrp="1"/>
          </p:cNvSpPr>
          <p:nvPr>
            <p:ph idx="1"/>
          </p:nvPr>
        </p:nvSpPr>
        <p:spPr>
          <a:xfrm>
            <a:off x="457200" y="1219200"/>
            <a:ext cx="8229600" cy="5105400"/>
          </a:xfrm>
        </p:spPr>
        <p:txBody>
          <a:bodyPr>
            <a:normAutofit fontScale="62500" lnSpcReduction="20000"/>
          </a:bodyPr>
          <a:lstStyle/>
          <a:p>
            <a:r>
              <a:rPr lang="en-US" dirty="0" smtClean="0"/>
              <a:t>These </a:t>
            </a:r>
            <a:r>
              <a:rPr lang="en-US" dirty="0"/>
              <a:t>are diseases that are intermediate between the first two categories. These fungal infections may extend to a considerable depth within the tissue, but unlike the systemic diseases will not be distributed to the rest of the body. One of the most common intermediate infection is </a:t>
            </a:r>
            <a:r>
              <a:rPr lang="en-US" i="1" dirty="0"/>
              <a:t>Candida </a:t>
            </a:r>
            <a:r>
              <a:rPr lang="en-US" i="1" dirty="0" err="1"/>
              <a:t>albicans</a:t>
            </a:r>
            <a:r>
              <a:rPr lang="en-US" dirty="0"/>
              <a:t>. </a:t>
            </a:r>
          </a:p>
          <a:p>
            <a:r>
              <a:rPr lang="en-US" b="1" i="1" dirty="0"/>
              <a:t>Candida </a:t>
            </a:r>
            <a:r>
              <a:rPr lang="en-US" b="1" i="1" dirty="0" err="1"/>
              <a:t>albicans</a:t>
            </a:r>
            <a:r>
              <a:rPr lang="en-US" b="1" dirty="0"/>
              <a:t> and Candidiasis</a:t>
            </a:r>
            <a:r>
              <a:rPr lang="en-US" dirty="0"/>
              <a:t> </a:t>
            </a:r>
          </a:p>
          <a:p>
            <a:pPr lvl="1"/>
            <a:r>
              <a:rPr lang="en-US" i="1" dirty="0"/>
              <a:t>Candida </a:t>
            </a:r>
            <a:r>
              <a:rPr lang="en-US" i="1" dirty="0" err="1"/>
              <a:t>albicans</a:t>
            </a:r>
            <a:r>
              <a:rPr lang="en-US" dirty="0"/>
              <a:t> is a dimorphic fungus. That is, i</a:t>
            </a:r>
            <a:r>
              <a:rPr lang="en-US" b="1" dirty="0"/>
              <a:t>t grows as both mycelium and yeasts</a:t>
            </a:r>
            <a:r>
              <a:rPr lang="en-US" dirty="0" smtClean="0"/>
              <a:t>.. </a:t>
            </a:r>
          </a:p>
          <a:p>
            <a:pPr lvl="1"/>
            <a:r>
              <a:rPr lang="en-US" dirty="0" smtClean="0"/>
              <a:t>This </a:t>
            </a:r>
            <a:r>
              <a:rPr lang="en-US" dirty="0"/>
              <a:t>fungus normally occurs in the mouth, digestive tract, and vagina of perfectly healthy people, but under some circumstances, and for reasons unknown, it may cause severe and even fatal infections, with lesions and eruptions of the skin, nails, mouth, bronchial tubes and lungs. Oral infections known as thrush is relatively common</a:t>
            </a:r>
            <a:r>
              <a:rPr lang="en-US" dirty="0" smtClean="0"/>
              <a:t>.. </a:t>
            </a:r>
            <a:endParaRPr lang="en-US" dirty="0"/>
          </a:p>
          <a:p>
            <a:r>
              <a:rPr lang="en-US" b="1" i="1" dirty="0"/>
              <a:t>Aspergillus fumigatus</a:t>
            </a:r>
            <a:r>
              <a:rPr lang="en-US" b="1" dirty="0"/>
              <a:t> and Aspergillosis </a:t>
            </a:r>
          </a:p>
          <a:p>
            <a:pPr lvl="1"/>
            <a:r>
              <a:rPr lang="en-US" i="1" dirty="0"/>
              <a:t>Aspergillus fumigatus</a:t>
            </a:r>
            <a:r>
              <a:rPr lang="en-US" dirty="0"/>
              <a:t> sometimes parasitizes animals, especially birds, infecting mainly lungs and causing heavy mortality in birds.</a:t>
            </a:r>
          </a:p>
          <a:p>
            <a:pPr lvl="1"/>
            <a:r>
              <a:rPr lang="en-US" dirty="0"/>
              <a:t>In people, the disease can </a:t>
            </a:r>
            <a:r>
              <a:rPr lang="en-US" u="sng" dirty="0"/>
              <a:t>lead to a chronic lung infection which is apparently very contagious.</a:t>
            </a:r>
            <a:r>
              <a:rPr lang="en-US" dirty="0"/>
              <a:t> The fungus is thought to cause death, but that is not certain. In patients that have died and </a:t>
            </a:r>
            <a:r>
              <a:rPr lang="en-US" i="1" dirty="0"/>
              <a:t>A. fumigatus</a:t>
            </a:r>
            <a:r>
              <a:rPr lang="en-US" dirty="0"/>
              <a:t> has been isolated, many have also had underlying disease that possibly lowered their resistance to the fungus.</a:t>
            </a:r>
          </a:p>
          <a:p>
            <a:endParaRPr lang="en-US" dirty="0"/>
          </a:p>
        </p:txBody>
      </p:sp>
    </p:spTree>
    <p:extLst>
      <p:ext uri="{BB962C8B-B14F-4D97-AF65-F5344CB8AC3E}">
        <p14:creationId xmlns:p14="http://schemas.microsoft.com/office/powerpoint/2010/main" val="754686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5692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Microbiology can be classified into;</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i="1" dirty="0" smtClean="0"/>
              <a:t>Bacteriology </a:t>
            </a:r>
            <a:r>
              <a:rPr lang="en-US" dirty="0" smtClean="0"/>
              <a:t>– </a:t>
            </a:r>
            <a:r>
              <a:rPr lang="en-US" dirty="0"/>
              <a:t>the study of bacteria. </a:t>
            </a:r>
            <a:endParaRPr lang="en-US" dirty="0" smtClean="0"/>
          </a:p>
          <a:p>
            <a:r>
              <a:rPr lang="en-US" i="1" dirty="0" smtClean="0"/>
              <a:t>Mycology</a:t>
            </a:r>
            <a:r>
              <a:rPr lang="en-US" dirty="0" smtClean="0"/>
              <a:t>- study </a:t>
            </a:r>
            <a:r>
              <a:rPr lang="en-US" dirty="0"/>
              <a:t>of fungi</a:t>
            </a:r>
          </a:p>
          <a:p>
            <a:r>
              <a:rPr lang="en-US" i="1" dirty="0"/>
              <a:t>Virology</a:t>
            </a:r>
            <a:r>
              <a:rPr lang="en-US" dirty="0"/>
              <a:t> – The scientific study of viruses </a:t>
            </a:r>
            <a:r>
              <a:rPr lang="en-US" i="1" dirty="0" smtClean="0"/>
              <a:t>Parasitology</a:t>
            </a:r>
            <a:r>
              <a:rPr lang="en-US" dirty="0" smtClean="0"/>
              <a:t> </a:t>
            </a:r>
            <a:r>
              <a:rPr lang="en-US" dirty="0"/>
              <a:t>–  it is the study of parasites, their hosts and the relationship between them</a:t>
            </a:r>
          </a:p>
          <a:p>
            <a:endParaRPr lang="en-US" dirty="0"/>
          </a:p>
        </p:txBody>
      </p:sp>
    </p:spTree>
    <p:extLst>
      <p:ext uri="{BB962C8B-B14F-4D97-AF65-F5344CB8AC3E}">
        <p14:creationId xmlns:p14="http://schemas.microsoft.com/office/powerpoint/2010/main" val="110749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t>Factors promoting growth and development of microorganism</a:t>
            </a:r>
            <a:endParaRPr lang="en-US" sz="2400" dirty="0"/>
          </a:p>
        </p:txBody>
      </p:sp>
      <p:sp>
        <p:nvSpPr>
          <p:cNvPr id="3" name="Content Placeholder 2"/>
          <p:cNvSpPr>
            <a:spLocks noGrp="1"/>
          </p:cNvSpPr>
          <p:nvPr>
            <p:ph idx="1"/>
          </p:nvPr>
        </p:nvSpPr>
        <p:spPr>
          <a:xfrm>
            <a:off x="457200" y="1143000"/>
            <a:ext cx="8229600" cy="5562600"/>
          </a:xfrm>
        </p:spPr>
        <p:txBody>
          <a:bodyPr>
            <a:normAutofit fontScale="70000" lnSpcReduction="20000"/>
          </a:bodyPr>
          <a:lstStyle/>
          <a:p>
            <a:pPr lvl="0"/>
            <a:r>
              <a:rPr lang="en-US" b="1" dirty="0" smtClean="0"/>
              <a:t>Nutrients</a:t>
            </a:r>
            <a:r>
              <a:rPr lang="en-US" b="1" dirty="0"/>
              <a:t>: </a:t>
            </a:r>
            <a:r>
              <a:rPr lang="en-US" dirty="0"/>
              <a:t>all microorganisms need food primarily from carbon and nitrogen form substances </a:t>
            </a:r>
            <a:r>
              <a:rPr lang="en-US" dirty="0" err="1"/>
              <a:t>e.g</a:t>
            </a:r>
            <a:r>
              <a:rPr lang="en-US" dirty="0"/>
              <a:t> carbohydrates, proteins, fats and </a:t>
            </a:r>
            <a:r>
              <a:rPr lang="en-US" dirty="0" smtClean="0"/>
              <a:t>air</a:t>
            </a:r>
            <a:endParaRPr lang="en-US" sz="2800" dirty="0"/>
          </a:p>
          <a:p>
            <a:pPr lvl="0"/>
            <a:r>
              <a:rPr lang="en-US" b="1" dirty="0"/>
              <a:t>Temperature – </a:t>
            </a:r>
            <a:r>
              <a:rPr lang="en-US" dirty="0"/>
              <a:t>the higher the temperature, the more easily microorganisms can grow to a certain point. Very high or very low temperatures obstruct enzyme activities in Microorganisms. Can be divided to :</a:t>
            </a:r>
            <a:endParaRPr lang="en-US" sz="2800" dirty="0"/>
          </a:p>
          <a:p>
            <a:pPr lvl="2"/>
            <a:r>
              <a:rPr lang="en-US" b="1" dirty="0" err="1"/>
              <a:t>Psychrophilles</a:t>
            </a:r>
            <a:r>
              <a:rPr lang="en-US" b="1" dirty="0"/>
              <a:t> – prefer temperature of  0-5 degrees</a:t>
            </a:r>
            <a:endParaRPr lang="en-US" sz="2000" b="1" dirty="0"/>
          </a:p>
          <a:p>
            <a:pPr lvl="2"/>
            <a:r>
              <a:rPr lang="en-US" b="1" dirty="0" err="1"/>
              <a:t>Mesophilles</a:t>
            </a:r>
            <a:r>
              <a:rPr lang="en-US" b="1" dirty="0"/>
              <a:t> -  prefer temperature of 20-45 degrees</a:t>
            </a:r>
            <a:endParaRPr lang="en-US" sz="2000" b="1" dirty="0"/>
          </a:p>
          <a:p>
            <a:pPr lvl="2"/>
            <a:r>
              <a:rPr lang="en-US" b="1" dirty="0"/>
              <a:t> </a:t>
            </a:r>
            <a:r>
              <a:rPr lang="en-US" b="1" dirty="0" err="1"/>
              <a:t>Thermophilles</a:t>
            </a:r>
            <a:r>
              <a:rPr lang="en-US" b="1" dirty="0"/>
              <a:t> – prefer temperature of above 55 degrees</a:t>
            </a:r>
            <a:endParaRPr lang="en-US" sz="2000" b="1" dirty="0"/>
          </a:p>
          <a:p>
            <a:pPr lvl="0"/>
            <a:r>
              <a:rPr lang="en-US" b="1" dirty="0"/>
              <a:t>PH levels </a:t>
            </a:r>
            <a:r>
              <a:rPr lang="en-US" dirty="0" smtClean="0"/>
              <a:t>– </a:t>
            </a:r>
            <a:r>
              <a:rPr lang="en-US" dirty="0"/>
              <a:t>Most prefer a neutral PH, some a high PH. Acidic PH tends to break down their enzymes</a:t>
            </a:r>
            <a:endParaRPr lang="en-US" sz="2800" dirty="0"/>
          </a:p>
          <a:p>
            <a:pPr lvl="0"/>
            <a:r>
              <a:rPr lang="en-US" b="1" dirty="0"/>
              <a:t>Moisture</a:t>
            </a:r>
            <a:r>
              <a:rPr lang="en-US" dirty="0"/>
              <a:t> – free flow of water is important to microorganisms tor their cells to exchange nutrients and for metabolic processes. All microorganisms require water, some less. The more moisture, the more microorganisms will be found</a:t>
            </a:r>
            <a:endParaRPr lang="en-US" sz="2800" dirty="0"/>
          </a:p>
          <a:p>
            <a:pPr lvl="0"/>
            <a:r>
              <a:rPr lang="en-US" b="1" dirty="0"/>
              <a:t>Oxygen </a:t>
            </a:r>
            <a:r>
              <a:rPr lang="en-US" b="1" dirty="0" smtClean="0"/>
              <a:t>and nitrogen–Many </a:t>
            </a:r>
            <a:r>
              <a:rPr lang="en-US" dirty="0"/>
              <a:t>microorganism require an oxygen rich environment (aerobic) but others flourish in low oxygen surroundings (anaerobic) or some can survive in either</a:t>
            </a:r>
            <a:endParaRPr lang="en-US" sz="2800" dirty="0"/>
          </a:p>
          <a:p>
            <a:endParaRPr lang="en-US" dirty="0"/>
          </a:p>
        </p:txBody>
      </p:sp>
    </p:spTree>
    <p:extLst>
      <p:ext uri="{BB962C8B-B14F-4D97-AF65-F5344CB8AC3E}">
        <p14:creationId xmlns:p14="http://schemas.microsoft.com/office/powerpoint/2010/main" val="226347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requirements</a:t>
            </a:r>
            <a:endParaRPr lang="en-US" dirty="0"/>
          </a:p>
        </p:txBody>
      </p:sp>
      <p:sp>
        <p:nvSpPr>
          <p:cNvPr id="3" name="Content Placeholder 2"/>
          <p:cNvSpPr>
            <a:spLocks noGrp="1"/>
          </p:cNvSpPr>
          <p:nvPr>
            <p:ph idx="1"/>
          </p:nvPr>
        </p:nvSpPr>
        <p:spPr/>
        <p:txBody>
          <a:bodyPr/>
          <a:lstStyle/>
          <a:p>
            <a:pPr marL="514350" indent="-514350">
              <a:buAutoNum type="alphaLcParenR"/>
            </a:pPr>
            <a:r>
              <a:rPr lang="en-US" dirty="0"/>
              <a:t>Obligate aerobe- are bacteria that only grow in presence of oxygen</a:t>
            </a:r>
          </a:p>
          <a:p>
            <a:pPr marL="514350" indent="-514350">
              <a:buAutoNum type="alphaLcParenR"/>
            </a:pPr>
            <a:r>
              <a:rPr lang="en-US" dirty="0"/>
              <a:t>Microaerophilic- are those that grow in low oxygen concentration</a:t>
            </a:r>
          </a:p>
          <a:p>
            <a:pPr marL="514350" indent="-514350">
              <a:buAutoNum type="alphaLcParenR"/>
            </a:pPr>
            <a:r>
              <a:rPr lang="en-US" dirty="0"/>
              <a:t>Obligate anaerobe- are those bacteria that grow in absence of free oxygen</a:t>
            </a:r>
          </a:p>
          <a:p>
            <a:pPr marL="514350" indent="-514350">
              <a:buAutoNum type="alphaLcParenR"/>
            </a:pPr>
            <a:r>
              <a:rPr lang="en-US" dirty="0"/>
              <a:t>Facultative anaerobe- are those that grow in absence or presence of oxygen</a:t>
            </a:r>
          </a:p>
        </p:txBody>
      </p:sp>
    </p:spTree>
    <p:extLst>
      <p:ext uri="{BB962C8B-B14F-4D97-AF65-F5344CB8AC3E}">
        <p14:creationId xmlns:p14="http://schemas.microsoft.com/office/powerpoint/2010/main" val="265087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b="1" dirty="0" smtClean="0"/>
              <a:t>Importance of Microbiology</a:t>
            </a:r>
            <a:endParaRPr lang="en-US" dirty="0"/>
          </a:p>
        </p:txBody>
      </p:sp>
      <p:sp>
        <p:nvSpPr>
          <p:cNvPr id="3" name="Content Placeholder 2"/>
          <p:cNvSpPr>
            <a:spLocks noGrp="1"/>
          </p:cNvSpPr>
          <p:nvPr>
            <p:ph idx="1"/>
          </p:nvPr>
        </p:nvSpPr>
        <p:spPr>
          <a:xfrm>
            <a:off x="457200" y="990600"/>
            <a:ext cx="8229600" cy="5715000"/>
          </a:xfrm>
        </p:spPr>
        <p:txBody>
          <a:bodyPr>
            <a:normAutofit fontScale="62500" lnSpcReduction="20000"/>
          </a:bodyPr>
          <a:lstStyle/>
          <a:p>
            <a:r>
              <a:rPr lang="en-US" u="sng" dirty="0" smtClean="0"/>
              <a:t>In </a:t>
            </a:r>
            <a:r>
              <a:rPr lang="en-US" u="sng" dirty="0"/>
              <a:t>Health</a:t>
            </a:r>
            <a:endParaRPr lang="en-US" dirty="0"/>
          </a:p>
          <a:p>
            <a:pPr lvl="1"/>
            <a:r>
              <a:rPr lang="en-US" dirty="0"/>
              <a:t>Helps in identifying the pathogenic microbes and how they cause illness thus help in devising prevention and treatment of the illnesses</a:t>
            </a:r>
          </a:p>
          <a:p>
            <a:pPr lvl="1"/>
            <a:r>
              <a:rPr lang="en-US" dirty="0"/>
              <a:t>Microorganisms are related to production of antibiotics, enzymes, vitamins and vaccines thus can be used in drug and vaccine </a:t>
            </a:r>
            <a:r>
              <a:rPr lang="en-US" dirty="0" smtClean="0"/>
              <a:t>development </a:t>
            </a:r>
            <a:r>
              <a:rPr lang="en-US" dirty="0" err="1" smtClean="0"/>
              <a:t>e.g</a:t>
            </a:r>
            <a:r>
              <a:rPr lang="en-US" dirty="0" smtClean="0"/>
              <a:t> penicillin</a:t>
            </a:r>
            <a:endParaRPr lang="en-US" dirty="0"/>
          </a:p>
          <a:p>
            <a:pPr lvl="1"/>
            <a:r>
              <a:rPr lang="en-US" dirty="0"/>
              <a:t>Microorganisms found in the body as normal flora </a:t>
            </a:r>
            <a:r>
              <a:rPr lang="en-US" altLang="en-US" dirty="0" smtClean="0"/>
              <a:t>prevents potential pathogens from gaining access to our body</a:t>
            </a:r>
            <a:r>
              <a:rPr lang="en-US" dirty="0" smtClean="0"/>
              <a:t>, </a:t>
            </a:r>
            <a:r>
              <a:rPr lang="en-US" dirty="0"/>
              <a:t>help in processes such as digestion, production of Vitamin </a:t>
            </a:r>
            <a:r>
              <a:rPr lang="en-US" dirty="0" smtClean="0"/>
              <a:t>K and B</a:t>
            </a:r>
            <a:endParaRPr lang="en-US" dirty="0"/>
          </a:p>
          <a:p>
            <a:r>
              <a:rPr lang="en-US" u="sng" dirty="0"/>
              <a:t>In Industry</a:t>
            </a:r>
            <a:endParaRPr lang="en-US" dirty="0"/>
          </a:p>
          <a:p>
            <a:pPr lvl="1"/>
            <a:r>
              <a:rPr lang="en-US" dirty="0"/>
              <a:t>Industrial processes such as fermentation </a:t>
            </a:r>
            <a:r>
              <a:rPr lang="en-US" dirty="0" err="1"/>
              <a:t>e.g</a:t>
            </a:r>
            <a:r>
              <a:rPr lang="en-US" dirty="0"/>
              <a:t> breweries, wastewater treatment and preservation are related to </a:t>
            </a:r>
            <a:r>
              <a:rPr lang="en-US" dirty="0" smtClean="0"/>
              <a:t>microorganisms. </a:t>
            </a:r>
            <a:r>
              <a:rPr lang="en-US" altLang="en-US" dirty="0" smtClean="0"/>
              <a:t>produce various food products; cheese, pickles, sauerkraut, green olives, yoghurt, soy sauce, vinegar, bread, Beer, Wine, Alcohol</a:t>
            </a:r>
          </a:p>
          <a:p>
            <a:pPr lvl="1"/>
            <a:r>
              <a:rPr lang="en-US" dirty="0" smtClean="0"/>
              <a:t>In </a:t>
            </a:r>
            <a:r>
              <a:rPr lang="en-US" dirty="0"/>
              <a:t>agriculture – plant microorganisms, animal microorganisms, soil microorganisms applied in agro and veterinary </a:t>
            </a:r>
            <a:r>
              <a:rPr lang="en-US" dirty="0" smtClean="0"/>
              <a:t>medicine</a:t>
            </a:r>
          </a:p>
          <a:p>
            <a:pPr lvl="2"/>
            <a:r>
              <a:rPr lang="en-US" altLang="en-US" dirty="0" smtClean="0"/>
              <a:t>Using bacteria to control the growth of insects </a:t>
            </a:r>
            <a:r>
              <a:rPr lang="en-US" altLang="en-US" dirty="0" err="1" smtClean="0"/>
              <a:t>e.g</a:t>
            </a:r>
            <a:r>
              <a:rPr lang="en-US" altLang="en-US" dirty="0" smtClean="0"/>
              <a:t> </a:t>
            </a:r>
            <a:r>
              <a:rPr lang="en-US" altLang="en-US" i="1" dirty="0" smtClean="0"/>
              <a:t>Bacillus thuringiensis  to control </a:t>
            </a:r>
            <a:r>
              <a:rPr lang="en-US" altLang="en-US" dirty="0" smtClean="0"/>
              <a:t>caterpillars, bollworms, corn borers</a:t>
            </a:r>
            <a:endParaRPr lang="en-US" dirty="0"/>
          </a:p>
          <a:p>
            <a:r>
              <a:rPr lang="en-US" u="sng" dirty="0"/>
              <a:t>In environment</a:t>
            </a:r>
            <a:r>
              <a:rPr lang="en-US" dirty="0"/>
              <a:t> </a:t>
            </a:r>
            <a:r>
              <a:rPr lang="en-US" dirty="0" smtClean="0"/>
              <a:t>– </a:t>
            </a:r>
          </a:p>
          <a:p>
            <a:pPr lvl="1"/>
            <a:r>
              <a:rPr lang="en-US" dirty="0" smtClean="0"/>
              <a:t>Cause </a:t>
            </a:r>
            <a:r>
              <a:rPr lang="en-US" dirty="0"/>
              <a:t>biodegradation of </a:t>
            </a:r>
            <a:r>
              <a:rPr lang="en-US" dirty="0" smtClean="0"/>
              <a:t>wastes, </a:t>
            </a:r>
            <a:r>
              <a:rPr lang="en-US" altLang="en-US" dirty="0" smtClean="0"/>
              <a:t>Bacteria are primary decomposers - recycle nutrients back into the environment (sewage treatment plants)</a:t>
            </a:r>
          </a:p>
          <a:p>
            <a:pPr lvl="1"/>
            <a:r>
              <a:rPr lang="en-US" dirty="0" smtClean="0"/>
              <a:t>Form part of food chain</a:t>
            </a:r>
            <a:endParaRPr lang="en-US" dirty="0"/>
          </a:p>
          <a:p>
            <a:endParaRPr lang="en-US" dirty="0"/>
          </a:p>
        </p:txBody>
      </p:sp>
    </p:spTree>
    <p:extLst>
      <p:ext uri="{BB962C8B-B14F-4D97-AF65-F5344CB8AC3E}">
        <p14:creationId xmlns:p14="http://schemas.microsoft.com/office/powerpoint/2010/main" val="819511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37800</TotalTime>
  <Words>4013</Words>
  <Application>Microsoft Office PowerPoint</Application>
  <PresentationFormat>On-screen Show (4:3)</PresentationFormat>
  <Paragraphs>388</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Times New Roman</vt:lpstr>
      <vt:lpstr>Office Theme</vt:lpstr>
      <vt:lpstr>CLASSIFICATION OF MICRO ORGANISMS</vt:lpstr>
      <vt:lpstr>Microbiology </vt:lpstr>
      <vt:lpstr>Microorganisms can either be;</vt:lpstr>
      <vt:lpstr>Eukaryote cell vs prokaryote cell</vt:lpstr>
      <vt:lpstr>How useful is medical microbiology?</vt:lpstr>
      <vt:lpstr>Medical Microbiology can be classified into;</vt:lpstr>
      <vt:lpstr>Factors promoting growth and development of microorganism</vt:lpstr>
      <vt:lpstr>Oxygen requirements</vt:lpstr>
      <vt:lpstr>Importance of Microbiology</vt:lpstr>
      <vt:lpstr>BACTERIA</vt:lpstr>
      <vt:lpstr>.</vt:lpstr>
      <vt:lpstr>Comparison  btn eukaryotes and prokaryotes</vt:lpstr>
      <vt:lpstr>Prokaryotic cell; bacteria</vt:lpstr>
      <vt:lpstr>Classification of bacteria</vt:lpstr>
      <vt:lpstr>Morphology continues</vt:lpstr>
      <vt:lpstr>Morphological classification cont</vt:lpstr>
      <vt:lpstr>PowerPoint Presentation</vt:lpstr>
      <vt:lpstr>Classification by staining</vt:lpstr>
      <vt:lpstr>PowerPoint Presentation</vt:lpstr>
      <vt:lpstr>Bacterial cell wall</vt:lpstr>
      <vt:lpstr>Gram +ve bacteria cell wall</vt:lpstr>
      <vt:lpstr>Gram –ve bacteria</vt:lpstr>
      <vt:lpstr>Cell wall cont’</vt:lpstr>
      <vt:lpstr>PowerPoint Presentation</vt:lpstr>
      <vt:lpstr>Acid - Fast Stain</vt:lpstr>
      <vt:lpstr>PowerPoint Presentation</vt:lpstr>
      <vt:lpstr>Acid fast staining involves;</vt:lpstr>
      <vt:lpstr>Cell Membrane  (Plasma Membrane)</vt:lpstr>
      <vt:lpstr>PowerPoint Presentation</vt:lpstr>
      <vt:lpstr>External Structures</vt:lpstr>
      <vt:lpstr>Types of flagella</vt:lpstr>
      <vt:lpstr> </vt:lpstr>
      <vt:lpstr>BACTERIAL CELL DIVISION</vt:lpstr>
      <vt:lpstr>Bacterial cell division cont’</vt:lpstr>
      <vt:lpstr>Bacterial metabolism</vt:lpstr>
      <vt:lpstr>Bacterial growth</vt:lpstr>
      <vt:lpstr>PowerPoint Presentation</vt:lpstr>
      <vt:lpstr>PowerPoint Presentation</vt:lpstr>
      <vt:lpstr>PowerPoint Presentation</vt:lpstr>
      <vt:lpstr>PowerPoint Presentation</vt:lpstr>
      <vt:lpstr>PowerPoint Presentation</vt:lpstr>
      <vt:lpstr>List of common bacteria</vt:lpstr>
      <vt:lpstr>PowerPoint Presentation</vt:lpstr>
      <vt:lpstr>FUNGI</vt:lpstr>
      <vt:lpstr>Structure</vt:lpstr>
      <vt:lpstr>Structure cont’</vt:lpstr>
      <vt:lpstr>Classification </vt:lpstr>
      <vt:lpstr>Hyphae </vt:lpstr>
      <vt:lpstr>Most reproduce by budding</vt:lpstr>
      <vt:lpstr>Examples</vt:lpstr>
      <vt:lpstr>PowerPoint Presentation</vt:lpstr>
      <vt:lpstr>Human pathological fungi</vt:lpstr>
      <vt:lpstr>Superficial infections/ cutaneous</vt:lpstr>
      <vt:lpstr>Systemic or Deep-Seated Mycoses </vt:lpstr>
      <vt:lpstr>Intermediate Infections (subcutaneous)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sciences</dc:title>
  <dc:creator>Midwifery</dc:creator>
  <cp:lastModifiedBy>ROTICH CAROLINE</cp:lastModifiedBy>
  <cp:revision>109</cp:revision>
  <cp:lastPrinted>2017-12-08T05:44:10Z</cp:lastPrinted>
  <dcterms:created xsi:type="dcterms:W3CDTF">2017-10-30T09:53:11Z</dcterms:created>
  <dcterms:modified xsi:type="dcterms:W3CDTF">2022-05-18T06:00:08Z</dcterms:modified>
</cp:coreProperties>
</file>