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9" r:id="rId54"/>
    <p:sldId id="308"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1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D781C-85F9-4FB1-9AEF-9F5CB0476509}" type="datetimeFigureOut">
              <a:rPr lang="en-US" smtClean="0"/>
              <a:pPr/>
              <a:t>7/3/2019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73C3A0-F1C5-4C8E-82C7-918642BB48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Blood"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en.wikipedia.org/wiki/Blood_clot" TargetMode="External"/><Relationship Id="rId4" Type="http://schemas.openxmlformats.org/officeDocument/2006/relationships/hyperlink" Target="https://en.wikipedia.org/wiki/Coagulation_factor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err="1" smtClean="0">
                <a:solidFill>
                  <a:schemeClr val="tx1"/>
                </a:solidFill>
                <a:latin typeface="+mn-lt"/>
                <a:ea typeface="+mn-ea"/>
                <a:cs typeface="+mn-cs"/>
              </a:rPr>
              <a:t>Bilirubin</a:t>
            </a:r>
            <a:r>
              <a:rPr lang="en-US" sz="1200" b="0" i="0" kern="1200" dirty="0" smtClean="0">
                <a:solidFill>
                  <a:schemeClr val="tx1"/>
                </a:solidFill>
                <a:latin typeface="+mn-lt"/>
                <a:ea typeface="+mn-ea"/>
                <a:cs typeface="+mn-cs"/>
              </a:rPr>
              <a:t> is an orange-yellow pigment that occurs normally when part of your red blood cells break down. Your liver takes the </a:t>
            </a:r>
            <a:r>
              <a:rPr lang="en-US" sz="1200" b="1" i="0" kern="1200" dirty="0" err="1" smtClean="0">
                <a:solidFill>
                  <a:schemeClr val="tx1"/>
                </a:solidFill>
                <a:latin typeface="+mn-lt"/>
                <a:ea typeface="+mn-ea"/>
                <a:cs typeface="+mn-cs"/>
              </a:rPr>
              <a:t>bilirubin</a:t>
            </a:r>
            <a:r>
              <a:rPr lang="en-US" sz="1200" b="0" i="0" kern="1200" dirty="0" smtClean="0">
                <a:solidFill>
                  <a:schemeClr val="tx1"/>
                </a:solidFill>
                <a:latin typeface="+mn-lt"/>
                <a:ea typeface="+mn-ea"/>
                <a:cs typeface="+mn-cs"/>
              </a:rPr>
              <a:t> from your blood and changes its chemical make-up so that most of it is passed through your poop as bile.</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006600"/>
                </a:solidFill>
              </a:rPr>
              <a:t>Erythrocytes:</a:t>
            </a:r>
            <a:r>
              <a:rPr lang="en-US" dirty="0" smtClean="0">
                <a:solidFill>
                  <a:srgbClr val="006600"/>
                </a:solidFill>
              </a:rPr>
              <a:t> </a:t>
            </a:r>
            <a:r>
              <a:rPr lang="en-US" sz="1200" b="0" i="0" kern="1200" dirty="0" smtClean="0">
                <a:solidFill>
                  <a:schemeClr val="tx1"/>
                </a:solidFill>
                <a:latin typeface="+mn-lt"/>
                <a:ea typeface="+mn-ea"/>
                <a:cs typeface="+mn-cs"/>
              </a:rPr>
              <a:t>a red blood cell, which (in humans) is typically a biconcave disc without a nucleus. Erythrocytes contain the pigment </a:t>
            </a:r>
            <a:r>
              <a:rPr lang="en-US" sz="1200" b="0" i="0" kern="1200" dirty="0" err="1" smtClean="0">
                <a:solidFill>
                  <a:schemeClr val="tx1"/>
                </a:solidFill>
                <a:latin typeface="+mn-lt"/>
                <a:ea typeface="+mn-ea"/>
                <a:cs typeface="+mn-cs"/>
              </a:rPr>
              <a:t>haemoglobin</a:t>
            </a:r>
            <a:r>
              <a:rPr lang="en-US" sz="1200" b="0" i="0" kern="1200" dirty="0" smtClean="0">
                <a:solidFill>
                  <a:schemeClr val="tx1"/>
                </a:solidFill>
                <a:latin typeface="+mn-lt"/>
                <a:ea typeface="+mn-ea"/>
                <a:cs typeface="+mn-cs"/>
              </a:rPr>
              <a:t>, which imparts the red </a:t>
            </a:r>
            <a:r>
              <a:rPr lang="en-US" sz="1200" b="0" i="0" kern="1200" dirty="0" err="1" smtClean="0">
                <a:solidFill>
                  <a:schemeClr val="tx1"/>
                </a:solidFill>
                <a:latin typeface="+mn-lt"/>
                <a:ea typeface="+mn-ea"/>
                <a:cs typeface="+mn-cs"/>
              </a:rPr>
              <a:t>colour</a:t>
            </a:r>
            <a:r>
              <a:rPr lang="en-US" sz="1200" b="0" i="0" kern="1200" dirty="0" smtClean="0">
                <a:solidFill>
                  <a:schemeClr val="tx1"/>
                </a:solidFill>
                <a:latin typeface="+mn-lt"/>
                <a:ea typeface="+mn-ea"/>
                <a:cs typeface="+mn-cs"/>
              </a:rPr>
              <a:t> to blood, and transport oxygen and carbon dioxide to and from the tissues.</a:t>
            </a:r>
          </a:p>
          <a:p>
            <a:r>
              <a:rPr lang="en-US" b="1" dirty="0" smtClean="0">
                <a:solidFill>
                  <a:srgbClr val="006600"/>
                </a:solidFill>
              </a:rPr>
              <a:t>Leukocytes:</a:t>
            </a:r>
            <a:r>
              <a:rPr lang="en-US" dirty="0" smtClean="0">
                <a:solidFill>
                  <a:srgbClr val="006600"/>
                </a:solidFill>
              </a:rPr>
              <a:t> </a:t>
            </a:r>
            <a:r>
              <a:rPr lang="en-US" sz="1200" b="0" i="0" kern="1200" dirty="0" smtClean="0">
                <a:solidFill>
                  <a:schemeClr val="tx1"/>
                </a:solidFill>
                <a:latin typeface="+mn-lt"/>
                <a:ea typeface="+mn-ea"/>
                <a:cs typeface="+mn-cs"/>
              </a:rPr>
              <a:t>a </a:t>
            </a:r>
            <a:r>
              <a:rPr lang="en-US" sz="1200" b="0" i="0" kern="1200" dirty="0" err="1" smtClean="0">
                <a:solidFill>
                  <a:schemeClr val="tx1"/>
                </a:solidFill>
                <a:latin typeface="+mn-lt"/>
                <a:ea typeface="+mn-ea"/>
                <a:cs typeface="+mn-cs"/>
              </a:rPr>
              <a:t>colourless</a:t>
            </a:r>
            <a:r>
              <a:rPr lang="en-US" sz="1200" b="0" i="0" kern="1200" dirty="0" smtClean="0">
                <a:solidFill>
                  <a:schemeClr val="tx1"/>
                </a:solidFill>
                <a:latin typeface="+mn-lt"/>
                <a:ea typeface="+mn-ea"/>
                <a:cs typeface="+mn-cs"/>
              </a:rPr>
              <a:t> cell which circulates in the blood and body fluids and is involved in counteracting foreign substances and disease; a white (blood) cell. There are several types, all amoeboid cells with a nucleus, including lymphocytes, granulocytes, and </a:t>
            </a:r>
            <a:r>
              <a:rPr lang="en-US" sz="1200" b="0" i="0" kern="1200" dirty="0" err="1" smtClean="0">
                <a:solidFill>
                  <a:schemeClr val="tx1"/>
                </a:solidFill>
                <a:latin typeface="+mn-lt"/>
                <a:ea typeface="+mn-ea"/>
                <a:cs typeface="+mn-cs"/>
              </a:rPr>
              <a:t>monocytes</a:t>
            </a:r>
            <a:r>
              <a:rPr lang="en-US" sz="1200" b="0" i="0" kern="1200" dirty="0" smtClean="0">
                <a:solidFill>
                  <a:schemeClr val="tx1"/>
                </a:solidFill>
                <a:latin typeface="+mn-lt"/>
                <a:ea typeface="+mn-ea"/>
                <a:cs typeface="+mn-cs"/>
              </a:rPr>
              <a:t>.</a:t>
            </a:r>
          </a:p>
          <a:p>
            <a:r>
              <a:rPr lang="en-US" dirty="0" err="1" smtClean="0">
                <a:solidFill>
                  <a:srgbClr val="006600"/>
                </a:solidFill>
              </a:rPr>
              <a:t>Thrombocytes</a:t>
            </a:r>
            <a:r>
              <a:rPr lang="en-US" dirty="0" smtClean="0">
                <a:solidFill>
                  <a:srgbClr val="006600"/>
                </a:solidFill>
              </a:rPr>
              <a:t>: </a:t>
            </a:r>
            <a:r>
              <a:rPr lang="en-US" sz="1200" b="1" i="0" kern="1200" dirty="0" smtClean="0">
                <a:solidFill>
                  <a:schemeClr val="tx1"/>
                </a:solidFill>
                <a:latin typeface="+mn-lt"/>
                <a:ea typeface="+mn-ea"/>
                <a:cs typeface="+mn-cs"/>
              </a:rPr>
              <a:t>Platelets</a:t>
            </a:r>
            <a:r>
              <a:rPr lang="en-US" sz="1200" b="0" i="0" kern="1200" dirty="0" smtClean="0">
                <a:solidFill>
                  <a:schemeClr val="tx1"/>
                </a:solidFill>
                <a:latin typeface="+mn-lt"/>
                <a:ea typeface="+mn-ea"/>
                <a:cs typeface="+mn-cs"/>
              </a:rPr>
              <a:t>, also called </a:t>
            </a:r>
            <a:r>
              <a:rPr lang="en-US" sz="1200" b="1" i="0" kern="1200" dirty="0" err="1" smtClean="0">
                <a:solidFill>
                  <a:schemeClr val="tx1"/>
                </a:solidFill>
                <a:latin typeface="+mn-lt"/>
                <a:ea typeface="+mn-ea"/>
                <a:cs typeface="+mn-cs"/>
              </a:rPr>
              <a:t>thrombocytes</a:t>
            </a:r>
            <a:r>
              <a:rPr lang="en-US" sz="1200" b="0" i="0" kern="1200" dirty="0" smtClean="0">
                <a:solidFill>
                  <a:schemeClr val="tx1"/>
                </a:solidFill>
                <a:latin typeface="+mn-lt"/>
                <a:ea typeface="+mn-ea"/>
                <a:cs typeface="+mn-cs"/>
              </a:rPr>
              <a:t> (from Greek </a:t>
            </a:r>
            <a:r>
              <a:rPr lang="en-US" sz="1200" b="0" i="0" kern="1200" dirty="0" err="1" smtClean="0">
                <a:solidFill>
                  <a:schemeClr val="tx1"/>
                </a:solidFill>
                <a:latin typeface="+mn-lt"/>
                <a:ea typeface="+mn-ea"/>
                <a:cs typeface="+mn-cs"/>
              </a:rPr>
              <a:t>θρόμβος</a:t>
            </a:r>
            <a:r>
              <a:rPr lang="en-US" sz="1200" b="0" i="0" kern="1200" dirty="0" smtClean="0">
                <a:solidFill>
                  <a:schemeClr val="tx1"/>
                </a:solidFill>
                <a:latin typeface="+mn-lt"/>
                <a:ea typeface="+mn-ea"/>
                <a:cs typeface="+mn-cs"/>
              </a:rPr>
              <a:t>, "clot" and </a:t>
            </a:r>
            <a:r>
              <a:rPr lang="en-US" sz="1200" b="0" i="0" kern="1200" dirty="0" err="1" smtClean="0">
                <a:solidFill>
                  <a:schemeClr val="tx1"/>
                </a:solidFill>
                <a:latin typeface="+mn-lt"/>
                <a:ea typeface="+mn-ea"/>
                <a:cs typeface="+mn-cs"/>
              </a:rPr>
              <a:t>κύτος</a:t>
            </a:r>
            <a:r>
              <a:rPr lang="en-US" sz="1200" b="0" i="0" kern="1200" dirty="0" smtClean="0">
                <a:solidFill>
                  <a:schemeClr val="tx1"/>
                </a:solidFill>
                <a:latin typeface="+mn-lt"/>
                <a:ea typeface="+mn-ea"/>
                <a:cs typeface="+mn-cs"/>
              </a:rPr>
              <a:t>, "cell"), are a component of </a:t>
            </a:r>
            <a:r>
              <a:rPr lang="en-US" sz="1200" b="0" i="0" u="none" strike="noStrike" kern="1200" dirty="0" smtClean="0">
                <a:solidFill>
                  <a:schemeClr val="tx1"/>
                </a:solidFill>
                <a:latin typeface="+mn-lt"/>
                <a:ea typeface="+mn-ea"/>
                <a:cs typeface="+mn-cs"/>
                <a:hlinkClick r:id="rId3" tooltip="Blood"/>
              </a:rPr>
              <a:t>blood</a:t>
            </a:r>
            <a:r>
              <a:rPr lang="en-US" sz="1200" b="0" i="0" kern="1200" dirty="0" smtClean="0">
                <a:solidFill>
                  <a:schemeClr val="tx1"/>
                </a:solidFill>
                <a:latin typeface="+mn-lt"/>
                <a:ea typeface="+mn-ea"/>
                <a:cs typeface="+mn-cs"/>
              </a:rPr>
              <a:t> whose function (along with the </a:t>
            </a:r>
            <a:r>
              <a:rPr lang="en-US" sz="1200" b="0" i="0" u="none" strike="noStrike" kern="1200" dirty="0" smtClean="0">
                <a:solidFill>
                  <a:schemeClr val="tx1"/>
                </a:solidFill>
                <a:latin typeface="+mn-lt"/>
                <a:ea typeface="+mn-ea"/>
                <a:cs typeface="+mn-cs"/>
                <a:hlinkClick r:id="rId4" tooltip="Coagulation factors"/>
              </a:rPr>
              <a:t>coagulation factors</a:t>
            </a:r>
            <a:r>
              <a:rPr lang="en-US" sz="1200" b="0" i="0" kern="1200" dirty="0" smtClean="0">
                <a:solidFill>
                  <a:schemeClr val="tx1"/>
                </a:solidFill>
                <a:latin typeface="+mn-lt"/>
                <a:ea typeface="+mn-ea"/>
                <a:cs typeface="+mn-cs"/>
              </a:rPr>
              <a:t>) is to react to bleeding from blood vessel injury by clumping, thereby initiating a </a:t>
            </a:r>
            <a:r>
              <a:rPr lang="en-US" sz="1200" b="0" i="0" u="none" strike="noStrike" kern="1200" dirty="0" smtClean="0">
                <a:solidFill>
                  <a:schemeClr val="tx1"/>
                </a:solidFill>
                <a:latin typeface="+mn-lt"/>
                <a:ea typeface="+mn-ea"/>
                <a:cs typeface="+mn-cs"/>
                <a:hlinkClick r:id="rId5" tooltip="Blood clot"/>
              </a:rPr>
              <a:t>blood clot</a:t>
            </a:r>
            <a:r>
              <a:rPr lang="en-US" sz="1200" b="0" i="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Megaloblasts</a:t>
            </a:r>
            <a:r>
              <a:rPr lang="en-US" dirty="0" smtClean="0"/>
              <a:t>: </a:t>
            </a:r>
            <a:r>
              <a:rPr lang="en-US" sz="1200" b="0" i="0" kern="1200" dirty="0" smtClean="0">
                <a:solidFill>
                  <a:schemeClr val="tx1"/>
                </a:solidFill>
                <a:latin typeface="+mn-lt"/>
                <a:ea typeface="+mn-ea"/>
                <a:cs typeface="+mn-cs"/>
              </a:rPr>
              <a:t>abnormal nucleated red cells that develops as the result of dietary deficiency of, faulty absorption of, or increased demands for vitamin B</a:t>
            </a:r>
            <a:r>
              <a:rPr lang="en-US" sz="1200" b="0" i="0" kern="1200" baseline="-25000" dirty="0" smtClean="0">
                <a:solidFill>
                  <a:schemeClr val="tx1"/>
                </a:solidFill>
                <a:latin typeface="+mn-lt"/>
                <a:ea typeface="+mn-ea"/>
                <a:cs typeface="+mn-cs"/>
              </a:rPr>
              <a:t>12</a:t>
            </a:r>
            <a:r>
              <a:rPr lang="en-US" sz="1200" b="0" i="0" kern="1200" dirty="0" smtClean="0">
                <a:solidFill>
                  <a:schemeClr val="tx1"/>
                </a:solidFill>
                <a:latin typeface="+mn-lt"/>
                <a:ea typeface="+mn-ea"/>
                <a:cs typeface="+mn-cs"/>
              </a:rPr>
              <a:t> or folic acid</a:t>
            </a:r>
          </a:p>
        </p:txBody>
      </p:sp>
      <p:sp>
        <p:nvSpPr>
          <p:cNvPr id="4" name="Slide Number Placeholder 3"/>
          <p:cNvSpPr>
            <a:spLocks noGrp="1"/>
          </p:cNvSpPr>
          <p:nvPr>
            <p:ph type="sldNum" sz="quarter" idx="10"/>
          </p:nvPr>
        </p:nvSpPr>
        <p:spPr/>
        <p:txBody>
          <a:bodyPr/>
          <a:lstStyle/>
          <a:p>
            <a:fld id="{3B73C3A0-F1C5-4C8E-82C7-918642BB485B}" type="slidenum">
              <a:rPr lang="en-US" smtClean="0"/>
              <a:pPr/>
              <a:t>29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30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Acute myeloid leukemia</a:t>
            </a:r>
            <a:r>
              <a:rPr lang="en-US" sz="1200" b="0" i="0" kern="1200" dirty="0" smtClean="0">
                <a:solidFill>
                  <a:schemeClr val="tx1"/>
                </a:solidFill>
                <a:latin typeface="+mn-lt"/>
                <a:ea typeface="+mn-ea"/>
                <a:cs typeface="+mn-cs"/>
              </a:rPr>
              <a:t> is a type of cancer that starts in the blood-forming cells of the bone marrow. </a:t>
            </a:r>
            <a:r>
              <a:rPr lang="en-US" sz="1200" b="1" i="0" kern="1200" dirty="0" smtClean="0">
                <a:solidFill>
                  <a:schemeClr val="tx1"/>
                </a:solidFill>
                <a:latin typeface="+mn-lt"/>
                <a:ea typeface="+mn-ea"/>
                <a:cs typeface="+mn-cs"/>
              </a:rPr>
              <a:t>Acute myeloid leukemia (AML)</a:t>
            </a:r>
            <a:r>
              <a:rPr lang="en-US" sz="1200" b="0" i="0" kern="1200" dirty="0" smtClean="0">
                <a:solidFill>
                  <a:schemeClr val="tx1"/>
                </a:solidFill>
                <a:latin typeface="+mn-lt"/>
                <a:ea typeface="+mn-ea"/>
                <a:cs typeface="+mn-cs"/>
              </a:rPr>
              <a:t> starts in the bone marrow (the soft inner part of certain bones, where new blood cells are made), but most often it quickly moves into the blood, as well. It can sometimes spread to other parts of the body including the lymph nodes, liver, spleen, central nervous system (brain and spinal cord), and testicles.</a:t>
            </a:r>
          </a:p>
          <a:p>
            <a:r>
              <a:rPr lang="en-US" sz="1200" b="1" i="0" kern="1200" dirty="0" smtClean="0">
                <a:solidFill>
                  <a:schemeClr val="tx1"/>
                </a:solidFill>
                <a:latin typeface="+mn-lt"/>
                <a:ea typeface="+mn-ea"/>
                <a:cs typeface="+mn-cs"/>
              </a:rPr>
              <a:t>Acute lymphoblastic leukemia</a:t>
            </a:r>
            <a:r>
              <a:rPr lang="en-US" sz="1200" b="0" i="0" kern="1200" dirty="0" smtClean="0">
                <a:solidFill>
                  <a:schemeClr val="tx1"/>
                </a:solidFill>
                <a:latin typeface="+mn-lt"/>
                <a:ea typeface="+mn-ea"/>
                <a:cs typeface="+mn-cs"/>
              </a:rPr>
              <a:t> (ALL) is a cancer of the </a:t>
            </a:r>
            <a:r>
              <a:rPr lang="en-US" sz="1200" b="1" i="0" kern="1200" dirty="0" err="1" smtClean="0">
                <a:solidFill>
                  <a:schemeClr val="tx1"/>
                </a:solidFill>
                <a:latin typeface="+mn-lt"/>
                <a:ea typeface="+mn-ea"/>
                <a:cs typeface="+mn-cs"/>
              </a:rPr>
              <a:t>lymphoid</a:t>
            </a:r>
            <a:r>
              <a:rPr lang="en-US" sz="1200" b="0" i="0" kern="1200" dirty="0" err="1" smtClean="0">
                <a:solidFill>
                  <a:schemeClr val="tx1"/>
                </a:solidFill>
                <a:latin typeface="+mn-lt"/>
                <a:ea typeface="+mn-ea"/>
                <a:cs typeface="+mn-cs"/>
              </a:rPr>
              <a:t>line</a:t>
            </a:r>
            <a:r>
              <a:rPr lang="en-US" sz="1200" b="0" i="0" kern="1200" dirty="0" smtClean="0">
                <a:solidFill>
                  <a:schemeClr val="tx1"/>
                </a:solidFill>
                <a:latin typeface="+mn-lt"/>
                <a:ea typeface="+mn-ea"/>
                <a:cs typeface="+mn-cs"/>
              </a:rPr>
              <a:t> of blood cells characterized by the development of large numbers of immature lymphocytes. Symptoms may include feeling tired, pale skin color, fever, easy bleeding or bruising, enlarged lymph nodes, or bone pain.</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38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Neoplasm: a new and abnormal growth of tissue in a part of the body, especially as a characteristic of cancer.</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39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Thrombocyte</a:t>
            </a:r>
            <a:r>
              <a:rPr lang="en-US" dirty="0" smtClean="0"/>
              <a:t>: </a:t>
            </a:r>
            <a:r>
              <a:rPr lang="en-US" sz="1200" b="0" i="0" kern="1200" dirty="0" smtClean="0">
                <a:solidFill>
                  <a:schemeClr val="tx1"/>
                </a:solidFill>
                <a:latin typeface="+mn-lt"/>
                <a:ea typeface="+mn-ea"/>
                <a:cs typeface="+mn-cs"/>
              </a:rPr>
              <a:t>another term for platelet.</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40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err="1" smtClean="0">
                <a:solidFill>
                  <a:schemeClr val="tx1"/>
                </a:solidFill>
                <a:latin typeface="+mn-lt"/>
                <a:ea typeface="+mn-ea"/>
                <a:cs typeface="+mn-cs"/>
              </a:rPr>
              <a:t>Hypochromic</a:t>
            </a:r>
            <a:r>
              <a:rPr lang="en-US" sz="1200" b="0" i="0" kern="1200" dirty="0" smtClean="0">
                <a:solidFill>
                  <a:schemeClr val="tx1"/>
                </a:solidFill>
                <a:latin typeface="+mn-lt"/>
                <a:ea typeface="+mn-ea"/>
                <a:cs typeface="+mn-cs"/>
              </a:rPr>
              <a:t> anemia is a generic term for any type of anemia in which the red blood cells are paler than normal.</a:t>
            </a:r>
          </a:p>
          <a:p>
            <a:r>
              <a:rPr lang="en-US" sz="1200" b="1" i="0" kern="1200" dirty="0" err="1" smtClean="0">
                <a:solidFill>
                  <a:schemeClr val="tx1"/>
                </a:solidFill>
                <a:latin typeface="+mn-lt"/>
                <a:ea typeface="+mn-ea"/>
                <a:cs typeface="+mn-cs"/>
              </a:rPr>
              <a:t>Microcytic</a:t>
            </a:r>
            <a:r>
              <a:rPr lang="en-US" sz="1200" b="0" i="0" kern="1200" dirty="0" smtClean="0">
                <a:solidFill>
                  <a:schemeClr val="tx1"/>
                </a:solidFill>
                <a:latin typeface="+mn-lt"/>
                <a:ea typeface="+mn-ea"/>
                <a:cs typeface="+mn-cs"/>
              </a:rPr>
              <a:t> anemia is defined as the presence of small, often </a:t>
            </a:r>
            <a:r>
              <a:rPr lang="en-US" sz="1200" b="0" i="0" kern="1200" dirty="0" err="1" smtClean="0">
                <a:solidFill>
                  <a:schemeClr val="tx1"/>
                </a:solidFill>
                <a:latin typeface="+mn-lt"/>
                <a:ea typeface="+mn-ea"/>
                <a:cs typeface="+mn-cs"/>
              </a:rPr>
              <a:t>hypochromic</a:t>
            </a:r>
            <a:r>
              <a:rPr lang="en-US" sz="1200" b="0" i="0" kern="1200" dirty="0" smtClean="0">
                <a:solidFill>
                  <a:schemeClr val="tx1"/>
                </a:solidFill>
                <a:latin typeface="+mn-lt"/>
                <a:ea typeface="+mn-ea"/>
                <a:cs typeface="+mn-cs"/>
              </a:rPr>
              <a:t>, red blood cells in a peripheral blood smear.</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42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solidFill>
                  <a:srgbClr val="006600"/>
                </a:solidFill>
              </a:rPr>
              <a:t>Hematocrit</a:t>
            </a:r>
            <a:r>
              <a:rPr lang="en-US" dirty="0" smtClean="0">
                <a:solidFill>
                  <a:srgbClr val="006600"/>
                </a:solidFill>
              </a:rPr>
              <a:t>: </a:t>
            </a:r>
            <a:r>
              <a:rPr lang="en-US" sz="1200" b="0" i="0" kern="1200" dirty="0" smtClean="0">
                <a:solidFill>
                  <a:schemeClr val="tx1"/>
                </a:solidFill>
                <a:latin typeface="+mn-lt"/>
                <a:ea typeface="+mn-ea"/>
                <a:cs typeface="+mn-cs"/>
              </a:rPr>
              <a:t>the ratio of the volume of red blood cells to the total volume of blood.</a:t>
            </a:r>
            <a:endParaRPr lang="en-US" dirty="0"/>
          </a:p>
        </p:txBody>
      </p:sp>
      <p:sp>
        <p:nvSpPr>
          <p:cNvPr id="4" name="Slide Number Placeholder 3"/>
          <p:cNvSpPr>
            <a:spLocks noGrp="1"/>
          </p:cNvSpPr>
          <p:nvPr>
            <p:ph type="sldNum" sz="quarter" idx="10"/>
          </p:nvPr>
        </p:nvSpPr>
        <p:spPr/>
        <p:txBody>
          <a:bodyPr/>
          <a:lstStyle/>
          <a:p>
            <a:fld id="{3B73C3A0-F1C5-4C8E-82C7-918642BB485B}" type="slidenum">
              <a:rPr lang="en-US" smtClean="0"/>
              <a:pPr/>
              <a:t>48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Protein" TargetMode="External"/><Relationship Id="rId2" Type="http://schemas.openxmlformats.org/officeDocument/2006/relationships/hyperlink" Target="https://en.wikipedia.org/wiki/Osmotic_pressure" TargetMode="External"/><Relationship Id="rId1" Type="http://schemas.openxmlformats.org/officeDocument/2006/relationships/slideLayout" Target="../slideLayouts/slideLayout2.xml"/><Relationship Id="rId5" Type="http://schemas.openxmlformats.org/officeDocument/2006/relationships/hyperlink" Target="https://en.wikipedia.org/wiki/Water" TargetMode="External"/><Relationship Id="rId4" Type="http://schemas.openxmlformats.org/officeDocument/2006/relationships/hyperlink" Target="https://en.wikipedia.org/wiki/Albumin"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BLOOD AND LMPHATIC SYSTEMS</a:t>
            </a:r>
            <a:endParaRPr lang="en-US" b="1" dirty="0">
              <a:solidFill>
                <a:srgbClr val="FF0000"/>
              </a:solidFill>
            </a:endParaRPr>
          </a:p>
        </p:txBody>
      </p:sp>
      <p:sp>
        <p:nvSpPr>
          <p:cNvPr id="3" name="Subtitle 2"/>
          <p:cNvSpPr>
            <a:spLocks noGrp="1"/>
          </p:cNvSpPr>
          <p:nvPr>
            <p:ph type="subTitle" idx="1"/>
          </p:nvPr>
        </p:nvSpPr>
        <p:spPr/>
        <p:txBody>
          <a:bodyPr/>
          <a:lstStyle/>
          <a:p>
            <a:pPr algn="r"/>
            <a:r>
              <a:rPr lang="en-US" b="1" dirty="0" smtClean="0">
                <a:solidFill>
                  <a:srgbClr val="FFFF00"/>
                </a:solidFill>
              </a:rPr>
              <a:t>Lect. Samuel </a:t>
            </a:r>
            <a:r>
              <a:rPr lang="en-US" b="1" dirty="0" err="1" smtClean="0">
                <a:solidFill>
                  <a:srgbClr val="FFFF00"/>
                </a:solidFill>
              </a:rPr>
              <a:t>Ngigi</a:t>
            </a:r>
            <a:endParaRPr lang="en-US" b="1" dirty="0" smtClean="0">
              <a:solidFill>
                <a:srgbClr val="FFFF00"/>
              </a:solidFill>
            </a:endParaRPr>
          </a:p>
          <a:p>
            <a:pPr algn="r"/>
            <a:r>
              <a:rPr lang="en-US" b="1" dirty="0" smtClean="0">
                <a:solidFill>
                  <a:srgbClr val="FFFF00"/>
                </a:solidFill>
              </a:rPr>
              <a:t>BCM, MCM(A&amp;E)</a:t>
            </a:r>
          </a:p>
          <a:p>
            <a:pPr algn="r"/>
            <a:r>
              <a:rPr lang="en-US" b="1" dirty="0" smtClean="0">
                <a:solidFill>
                  <a:srgbClr val="FFFF00"/>
                </a:solidFill>
              </a:rPr>
              <a:t>KMTC</a:t>
            </a:r>
            <a:endParaRPr lang="en-US" b="1" dirty="0">
              <a:solidFill>
                <a:srgbClr val="FFFF00"/>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Cells Granulocytes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Neutrophils</a:t>
            </a:r>
            <a:endParaRPr lang="en-US" b="1" dirty="0" smtClean="0">
              <a:solidFill>
                <a:srgbClr val="FF0000"/>
              </a:solidFill>
            </a:endParaRPr>
          </a:p>
          <a:p>
            <a:pPr lvl="1"/>
            <a:r>
              <a:rPr lang="en-US" dirty="0" smtClean="0"/>
              <a:t>Constitute approximately 60-70 percent of all WBCs</a:t>
            </a:r>
          </a:p>
          <a:p>
            <a:pPr lvl="1"/>
            <a:r>
              <a:rPr lang="en-US" dirty="0" smtClean="0"/>
              <a:t>Have multi-lobed nuclei</a:t>
            </a:r>
          </a:p>
          <a:p>
            <a:pPr lvl="1"/>
            <a:r>
              <a:rPr lang="en-US" dirty="0" err="1" smtClean="0"/>
              <a:t>Phagocytic</a:t>
            </a:r>
            <a:r>
              <a:rPr lang="en-US" dirty="0" smtClean="0"/>
              <a:t> in nature</a:t>
            </a:r>
          </a:p>
          <a:p>
            <a:pPr lvl="1"/>
            <a:r>
              <a:rPr lang="en-US" dirty="0" smtClean="0"/>
              <a:t>Do not absorb acid or base dye well</a:t>
            </a:r>
          </a:p>
          <a:p>
            <a:pPr lvl="2"/>
            <a:r>
              <a:rPr lang="en-US" dirty="0" smtClean="0">
                <a:solidFill>
                  <a:srgbClr val="006600"/>
                </a:solidFill>
              </a:rPr>
              <a:t>Remain fairly neutral color</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Granulocytes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Eosinophils</a:t>
            </a:r>
            <a:endParaRPr lang="en-US" b="1" dirty="0" smtClean="0">
              <a:solidFill>
                <a:srgbClr val="FF0000"/>
              </a:solidFill>
            </a:endParaRPr>
          </a:p>
          <a:p>
            <a:pPr lvl="1"/>
            <a:r>
              <a:rPr lang="en-US" dirty="0" smtClean="0"/>
              <a:t>Constitute approximately 2-4 percent of all WBCs</a:t>
            </a:r>
          </a:p>
          <a:p>
            <a:pPr lvl="1"/>
            <a:r>
              <a:rPr lang="en-US" dirty="0" smtClean="0"/>
              <a:t>Have a nucleus with two lobes</a:t>
            </a:r>
          </a:p>
          <a:p>
            <a:pPr lvl="1"/>
            <a:r>
              <a:rPr lang="en-US" dirty="0" smtClean="0"/>
              <a:t>Increase in number in response to allergic reactions</a:t>
            </a:r>
          </a:p>
          <a:p>
            <a:pPr lvl="1"/>
            <a:r>
              <a:rPr lang="en-US" dirty="0" smtClean="0"/>
              <a:t>Stain a red, rosy color with an acid dye</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Granulocytes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Basophils</a:t>
            </a:r>
            <a:endParaRPr lang="en-US" b="1" dirty="0" smtClean="0">
              <a:solidFill>
                <a:srgbClr val="FF0000"/>
              </a:solidFill>
            </a:endParaRPr>
          </a:p>
          <a:p>
            <a:pPr lvl="1"/>
            <a:r>
              <a:rPr lang="en-US" dirty="0" smtClean="0"/>
              <a:t>Constitute less than 1 percent of all WBCs</a:t>
            </a:r>
          </a:p>
          <a:p>
            <a:pPr lvl="1"/>
            <a:r>
              <a:rPr lang="en-US" dirty="0" smtClean="0"/>
              <a:t>Have a nucleus with two lobes</a:t>
            </a:r>
          </a:p>
          <a:p>
            <a:pPr lvl="1"/>
            <a:r>
              <a:rPr lang="en-US" dirty="0" smtClean="0"/>
              <a:t>Secrete histamine during allergic reactions</a:t>
            </a:r>
          </a:p>
          <a:p>
            <a:pPr lvl="1"/>
            <a:r>
              <a:rPr lang="en-US" dirty="0" smtClean="0"/>
              <a:t>Secrete heparin – a natural anticoagulant</a:t>
            </a:r>
          </a:p>
          <a:p>
            <a:pPr lvl="1"/>
            <a:r>
              <a:rPr lang="en-US" dirty="0" smtClean="0"/>
              <a:t>Stain a dark blue with a base dye</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Cells </a:t>
            </a:r>
            <a:r>
              <a:rPr lang="en-US" b="1" dirty="0" err="1" smtClean="0"/>
              <a:t>Agranulocytes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Monocytes</a:t>
            </a:r>
            <a:endParaRPr lang="en-US" b="1" dirty="0" smtClean="0">
              <a:solidFill>
                <a:srgbClr val="FF0000"/>
              </a:solidFill>
            </a:endParaRPr>
          </a:p>
          <a:p>
            <a:pPr lvl="1"/>
            <a:r>
              <a:rPr lang="en-US" dirty="0" smtClean="0"/>
              <a:t>Constitute approximately 3-8 percent of all WBCs</a:t>
            </a:r>
          </a:p>
          <a:p>
            <a:pPr lvl="1"/>
            <a:r>
              <a:rPr lang="en-US" dirty="0" smtClean="0"/>
              <a:t>Largest of all white blood cells</a:t>
            </a:r>
          </a:p>
          <a:p>
            <a:pPr lvl="1"/>
            <a:r>
              <a:rPr lang="en-US" dirty="0" smtClean="0"/>
              <a:t>Have a kidney bean-shaped nucleus</a:t>
            </a:r>
          </a:p>
          <a:p>
            <a:pPr lvl="1"/>
            <a:r>
              <a:rPr lang="en-US" dirty="0" err="1" smtClean="0"/>
              <a:t>Phagocytic</a:t>
            </a:r>
            <a:r>
              <a:rPr lang="en-US" dirty="0" smtClean="0"/>
              <a:t> in nature	</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Agranulocytes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Lymphocytes</a:t>
            </a:r>
          </a:p>
          <a:p>
            <a:pPr lvl="1"/>
            <a:r>
              <a:rPr lang="en-US" dirty="0" smtClean="0"/>
              <a:t>Constitute approximately 20-25 percent of all WBCs</a:t>
            </a:r>
          </a:p>
          <a:p>
            <a:pPr lvl="1"/>
            <a:r>
              <a:rPr lang="en-US" dirty="0" smtClean="0"/>
              <a:t>Have a large spherical-shaped nucleus</a:t>
            </a:r>
          </a:p>
          <a:p>
            <a:pPr lvl="1"/>
            <a:r>
              <a:rPr lang="en-US" dirty="0" smtClean="0"/>
              <a:t>Play important role in immune process</a:t>
            </a:r>
          </a:p>
          <a:p>
            <a:pPr lvl="1"/>
            <a:r>
              <a:rPr lang="en-US" dirty="0" smtClean="0"/>
              <a:t>Some lymphocytes are </a:t>
            </a:r>
            <a:r>
              <a:rPr lang="en-US" dirty="0" err="1" smtClean="0"/>
              <a:t>phagocytic</a:t>
            </a:r>
            <a:r>
              <a:rPr lang="en-US" dirty="0" smtClean="0"/>
              <a:t> </a:t>
            </a:r>
          </a:p>
          <a:p>
            <a:pPr lvl="1"/>
            <a:r>
              <a:rPr lang="en-US" dirty="0" smtClean="0"/>
              <a:t>Other lymphocytes produce antibodies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 Fragments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Thrombocytes</a:t>
            </a:r>
            <a:endParaRPr lang="en-US" b="1" dirty="0" smtClean="0">
              <a:solidFill>
                <a:srgbClr val="FF0000"/>
              </a:solidFill>
            </a:endParaRPr>
          </a:p>
          <a:p>
            <a:pPr lvl="1"/>
            <a:r>
              <a:rPr lang="en-US" dirty="0" smtClean="0"/>
              <a:t>Small, disc-shaped fragments of very large cells called </a:t>
            </a:r>
            <a:r>
              <a:rPr lang="en-US" dirty="0" err="1" smtClean="0"/>
              <a:t>megakaryocytes</a:t>
            </a:r>
            <a:endParaRPr lang="en-US" dirty="0" smtClean="0"/>
          </a:p>
          <a:p>
            <a:pPr lvl="1"/>
            <a:r>
              <a:rPr lang="en-US" dirty="0" smtClean="0"/>
              <a:t>Also known as platelets</a:t>
            </a:r>
          </a:p>
          <a:p>
            <a:pPr lvl="1"/>
            <a:r>
              <a:rPr lang="en-US" dirty="0" smtClean="0"/>
              <a:t>Contain no hemoglobin</a:t>
            </a:r>
          </a:p>
          <a:p>
            <a:pPr lvl="1"/>
            <a:r>
              <a:rPr lang="en-US" dirty="0" smtClean="0"/>
              <a:t>Essential for normal clotting of blood</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Types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Blood Type A</a:t>
            </a:r>
          </a:p>
          <a:p>
            <a:pPr lvl="1"/>
            <a:r>
              <a:rPr lang="en-US" dirty="0" smtClean="0"/>
              <a:t>Has A-antigen present on RBC</a:t>
            </a:r>
          </a:p>
          <a:p>
            <a:pPr lvl="1"/>
            <a:r>
              <a:rPr lang="en-US" dirty="0" smtClean="0"/>
              <a:t>Has Anti-B antibody present in plasma</a:t>
            </a:r>
          </a:p>
          <a:p>
            <a:r>
              <a:rPr lang="en-US" b="1" dirty="0" smtClean="0">
                <a:solidFill>
                  <a:srgbClr val="FF0000"/>
                </a:solidFill>
              </a:rPr>
              <a:t>Blood Type B</a:t>
            </a:r>
          </a:p>
          <a:p>
            <a:pPr lvl="1"/>
            <a:r>
              <a:rPr lang="en-US" dirty="0" smtClean="0"/>
              <a:t>Has B-antigen present on RBC</a:t>
            </a:r>
          </a:p>
          <a:p>
            <a:pPr lvl="1"/>
            <a:r>
              <a:rPr lang="en-US" dirty="0" smtClean="0"/>
              <a:t>Has Anti-A antibody present in plasma</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smtClean="0"/>
              <a:t>Blood Types</a:t>
            </a:r>
            <a:endParaRPr lang="en-US" b="1" dirty="0"/>
          </a:p>
        </p:txBody>
      </p:sp>
      <p:sp>
        <p:nvSpPr>
          <p:cNvPr id="3" name="Content Placeholder 2"/>
          <p:cNvSpPr>
            <a:spLocks noGrp="1"/>
          </p:cNvSpPr>
          <p:nvPr>
            <p:ph idx="1"/>
          </p:nvPr>
        </p:nvSpPr>
        <p:spPr>
          <a:xfrm>
            <a:off x="457200" y="1143000"/>
            <a:ext cx="8229600" cy="5181600"/>
          </a:xfrm>
        </p:spPr>
        <p:txBody>
          <a:bodyPr>
            <a:normAutofit/>
          </a:bodyPr>
          <a:lstStyle/>
          <a:p>
            <a:r>
              <a:rPr lang="en-US" b="1" dirty="0" smtClean="0">
                <a:solidFill>
                  <a:srgbClr val="FF0000"/>
                </a:solidFill>
              </a:rPr>
              <a:t>Blood Type AB</a:t>
            </a:r>
          </a:p>
          <a:p>
            <a:pPr lvl="1"/>
            <a:r>
              <a:rPr lang="en-US" dirty="0" smtClean="0"/>
              <a:t>Has AB-antigens present on RBC</a:t>
            </a:r>
          </a:p>
          <a:p>
            <a:pPr lvl="1"/>
            <a:r>
              <a:rPr lang="en-US" dirty="0" smtClean="0"/>
              <a:t>Has </a:t>
            </a:r>
            <a:r>
              <a:rPr lang="en-US" u="sng" dirty="0" smtClean="0"/>
              <a:t>no</a:t>
            </a:r>
            <a:r>
              <a:rPr lang="en-US" dirty="0" smtClean="0"/>
              <a:t> antibodies present in plasma</a:t>
            </a:r>
          </a:p>
          <a:p>
            <a:pPr lvl="1"/>
            <a:r>
              <a:rPr lang="en-US" b="1" dirty="0" smtClean="0"/>
              <a:t>Only 4% of the population has this blood type.</a:t>
            </a:r>
            <a:endParaRPr lang="en-US" dirty="0" smtClean="0"/>
          </a:p>
          <a:p>
            <a:r>
              <a:rPr lang="en-US" b="1" dirty="0" smtClean="0">
                <a:solidFill>
                  <a:srgbClr val="FF0000"/>
                </a:solidFill>
              </a:rPr>
              <a:t>Blood Type O</a:t>
            </a:r>
          </a:p>
          <a:p>
            <a:pPr lvl="1"/>
            <a:r>
              <a:rPr lang="en-US" dirty="0" smtClean="0"/>
              <a:t>Has </a:t>
            </a:r>
            <a:r>
              <a:rPr lang="en-US" u="sng" dirty="0" smtClean="0"/>
              <a:t>no</a:t>
            </a:r>
            <a:r>
              <a:rPr lang="en-US" dirty="0" smtClean="0"/>
              <a:t> antigens present on RBC</a:t>
            </a:r>
          </a:p>
          <a:p>
            <a:pPr lvl="1"/>
            <a:r>
              <a:rPr lang="en-US" dirty="0" smtClean="0"/>
              <a:t>Has both anti-A and Anti-B antibodies present in plasma</a:t>
            </a:r>
          </a:p>
          <a:p>
            <a:pPr>
              <a:buFontTx/>
              <a:buNone/>
            </a:pP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Types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Blood Type AB</a:t>
            </a:r>
          </a:p>
          <a:p>
            <a:pPr lvl="1"/>
            <a:r>
              <a:rPr lang="en-US" dirty="0" smtClean="0"/>
              <a:t>Has AB-antigens present on RBC</a:t>
            </a:r>
          </a:p>
          <a:p>
            <a:pPr lvl="1"/>
            <a:r>
              <a:rPr lang="en-US" dirty="0" smtClean="0"/>
              <a:t>Has </a:t>
            </a:r>
            <a:r>
              <a:rPr lang="en-US" u="sng" dirty="0" smtClean="0"/>
              <a:t>no</a:t>
            </a:r>
            <a:r>
              <a:rPr lang="en-US" dirty="0" smtClean="0"/>
              <a:t> antibodies present in plasma</a:t>
            </a:r>
          </a:p>
          <a:p>
            <a:r>
              <a:rPr lang="en-US" b="1" dirty="0" smtClean="0">
                <a:solidFill>
                  <a:srgbClr val="FF0000"/>
                </a:solidFill>
              </a:rPr>
              <a:t>Blood Type O</a:t>
            </a:r>
          </a:p>
          <a:p>
            <a:pPr lvl="1"/>
            <a:r>
              <a:rPr lang="en-US" dirty="0" smtClean="0"/>
              <a:t>Has </a:t>
            </a:r>
            <a:r>
              <a:rPr lang="en-US" u="sng" dirty="0" smtClean="0"/>
              <a:t>no</a:t>
            </a:r>
            <a:r>
              <a:rPr lang="en-US" dirty="0" smtClean="0"/>
              <a:t> antigens present on RBC</a:t>
            </a:r>
          </a:p>
          <a:p>
            <a:pPr lvl="1"/>
            <a:r>
              <a:rPr lang="en-US" dirty="0" smtClean="0"/>
              <a:t>Has both anti-A and Anti-B antibodies present in plasma</a:t>
            </a:r>
          </a:p>
          <a:p>
            <a:pPr>
              <a:buFontTx/>
              <a:buNone/>
            </a:pP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dirty="0" smtClean="0"/>
              <a:t>Terms Related to Blood Transfusions</a:t>
            </a:r>
            <a:endParaRPr lang="en-US" dirty="0"/>
          </a:p>
        </p:txBody>
      </p:sp>
      <p:sp>
        <p:nvSpPr>
          <p:cNvPr id="3" name="Content Placeholder 2"/>
          <p:cNvSpPr>
            <a:spLocks noGrp="1"/>
          </p:cNvSpPr>
          <p:nvPr>
            <p:ph idx="1"/>
          </p:nvPr>
        </p:nvSpPr>
        <p:spPr>
          <a:xfrm>
            <a:off x="457200" y="1524000"/>
            <a:ext cx="8229600" cy="4800600"/>
          </a:xfrm>
        </p:spPr>
        <p:txBody>
          <a:bodyPr/>
          <a:lstStyle/>
          <a:p>
            <a:r>
              <a:rPr lang="en-US" b="1" dirty="0" smtClean="0">
                <a:solidFill>
                  <a:srgbClr val="FF0000"/>
                </a:solidFill>
              </a:rPr>
              <a:t>Donor</a:t>
            </a:r>
            <a:r>
              <a:rPr lang="en-US" dirty="0" smtClean="0"/>
              <a:t> </a:t>
            </a:r>
          </a:p>
          <a:p>
            <a:pPr lvl="1"/>
            <a:r>
              <a:rPr lang="en-US" dirty="0" smtClean="0"/>
              <a:t>Person who gives blood</a:t>
            </a:r>
          </a:p>
          <a:p>
            <a:r>
              <a:rPr lang="en-US" b="1" dirty="0" smtClean="0">
                <a:solidFill>
                  <a:srgbClr val="FF0000"/>
                </a:solidFill>
              </a:rPr>
              <a:t>Recipient</a:t>
            </a:r>
          </a:p>
          <a:p>
            <a:pPr lvl="1"/>
            <a:r>
              <a:rPr lang="en-US" dirty="0" smtClean="0"/>
              <a:t>Person who receives blood</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System Overview</a:t>
            </a:r>
            <a:endParaRPr lang="en-US" b="1" dirty="0"/>
          </a:p>
        </p:txBody>
      </p:sp>
      <p:sp>
        <p:nvSpPr>
          <p:cNvPr id="3" name="Content Placeholder 2"/>
          <p:cNvSpPr>
            <a:spLocks noGrp="1"/>
          </p:cNvSpPr>
          <p:nvPr>
            <p:ph idx="1"/>
          </p:nvPr>
        </p:nvSpPr>
        <p:spPr/>
        <p:txBody>
          <a:bodyPr/>
          <a:lstStyle/>
          <a:p>
            <a:r>
              <a:rPr lang="en-US" dirty="0" smtClean="0"/>
              <a:t>Blood transports oxygen and nutrients to body cells</a:t>
            </a:r>
          </a:p>
          <a:p>
            <a:r>
              <a:rPr lang="en-US" dirty="0" smtClean="0"/>
              <a:t>Blood removes carbon dioxide and other  waste products from body cells for elimination</a:t>
            </a:r>
          </a:p>
          <a:p>
            <a:pPr>
              <a:buNone/>
            </a:pP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dirty="0" smtClean="0"/>
              <a:t>Terms Related to Blood Transfusions</a:t>
            </a:r>
            <a:endParaRPr lang="en-US" dirty="0"/>
          </a:p>
        </p:txBody>
      </p:sp>
      <p:sp>
        <p:nvSpPr>
          <p:cNvPr id="3" name="Content Placeholder 2"/>
          <p:cNvSpPr>
            <a:spLocks noGrp="1"/>
          </p:cNvSpPr>
          <p:nvPr>
            <p:ph idx="1"/>
          </p:nvPr>
        </p:nvSpPr>
        <p:spPr>
          <a:xfrm>
            <a:off x="457200" y="1143000"/>
            <a:ext cx="8229600" cy="5181600"/>
          </a:xfrm>
        </p:spPr>
        <p:txBody>
          <a:bodyPr/>
          <a:lstStyle/>
          <a:p>
            <a:r>
              <a:rPr lang="en-US" b="1" dirty="0" smtClean="0">
                <a:solidFill>
                  <a:srgbClr val="FF0000"/>
                </a:solidFill>
              </a:rPr>
              <a:t>Universal Donor Blood </a:t>
            </a:r>
          </a:p>
          <a:p>
            <a:pPr lvl="1"/>
            <a:r>
              <a:rPr lang="en-US" dirty="0" smtClean="0"/>
              <a:t>Type O</a:t>
            </a:r>
          </a:p>
          <a:p>
            <a:pPr lvl="1"/>
            <a:r>
              <a:rPr lang="en-US" dirty="0" smtClean="0"/>
              <a:t>No A antigens or B antigens present on its RBCs</a:t>
            </a:r>
          </a:p>
          <a:p>
            <a:r>
              <a:rPr lang="en-US" b="1" dirty="0" smtClean="0">
                <a:solidFill>
                  <a:srgbClr val="FF0000"/>
                </a:solidFill>
              </a:rPr>
              <a:t>Universal Recipient Blood</a:t>
            </a:r>
          </a:p>
          <a:p>
            <a:pPr lvl="1"/>
            <a:r>
              <a:rPr lang="en-US" dirty="0" smtClean="0"/>
              <a:t>Type AB</a:t>
            </a:r>
          </a:p>
          <a:p>
            <a:pPr lvl="1"/>
            <a:r>
              <a:rPr lang="en-US" dirty="0" smtClean="0"/>
              <a:t>No anti-A or Anti-B antigens present in its plasma</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Rh</a:t>
            </a:r>
            <a:r>
              <a:rPr lang="en-US" b="1" dirty="0" smtClean="0"/>
              <a:t> Factor</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Rh</a:t>
            </a:r>
            <a:r>
              <a:rPr lang="en-US" b="1" dirty="0" smtClean="0">
                <a:solidFill>
                  <a:srgbClr val="FF0000"/>
                </a:solidFill>
              </a:rPr>
              <a:t> Positive (</a:t>
            </a:r>
            <a:r>
              <a:rPr lang="en-US" b="1" dirty="0" err="1" smtClean="0">
                <a:solidFill>
                  <a:srgbClr val="FF0000"/>
                </a:solidFill>
              </a:rPr>
              <a:t>Rh</a:t>
            </a:r>
            <a:r>
              <a:rPr lang="en-US" b="1" dirty="0" smtClean="0">
                <a:solidFill>
                  <a:srgbClr val="FF0000"/>
                </a:solidFill>
              </a:rPr>
              <a:t>+)</a:t>
            </a:r>
          </a:p>
          <a:p>
            <a:pPr lvl="1"/>
            <a:r>
              <a:rPr lang="en-US" dirty="0" err="1" smtClean="0"/>
              <a:t>Rh</a:t>
            </a:r>
            <a:r>
              <a:rPr lang="en-US" dirty="0" smtClean="0"/>
              <a:t> antigen is present on the RBC</a:t>
            </a:r>
          </a:p>
          <a:p>
            <a:r>
              <a:rPr lang="en-US" b="1" dirty="0" err="1" smtClean="0">
                <a:solidFill>
                  <a:srgbClr val="FF0000"/>
                </a:solidFill>
              </a:rPr>
              <a:t>Rh</a:t>
            </a:r>
            <a:r>
              <a:rPr lang="en-US" b="1" dirty="0" smtClean="0">
                <a:solidFill>
                  <a:srgbClr val="FF0000"/>
                </a:solidFill>
              </a:rPr>
              <a:t> Negative (</a:t>
            </a:r>
            <a:r>
              <a:rPr lang="en-US" b="1" dirty="0" err="1" smtClean="0">
                <a:solidFill>
                  <a:srgbClr val="FF0000"/>
                </a:solidFill>
              </a:rPr>
              <a:t>Rh</a:t>
            </a:r>
            <a:r>
              <a:rPr lang="en-US" b="1" dirty="0" smtClean="0">
                <a:solidFill>
                  <a:srgbClr val="FF0000"/>
                </a:solidFill>
              </a:rPr>
              <a:t>-)</a:t>
            </a:r>
          </a:p>
          <a:p>
            <a:pPr lvl="1"/>
            <a:r>
              <a:rPr lang="en-US" dirty="0" err="1" smtClean="0"/>
              <a:t>Rh</a:t>
            </a:r>
            <a:r>
              <a:rPr lang="en-US" dirty="0" smtClean="0"/>
              <a:t> antigen not present on the RBC</a:t>
            </a:r>
          </a:p>
          <a:p>
            <a:pPr lvl="2"/>
            <a:r>
              <a:rPr lang="en-US" b="1" dirty="0" smtClean="0">
                <a:solidFill>
                  <a:srgbClr val="006600"/>
                </a:solidFill>
              </a:rPr>
              <a:t>Concern:</a:t>
            </a:r>
            <a:r>
              <a:rPr lang="en-US" dirty="0" smtClean="0">
                <a:solidFill>
                  <a:srgbClr val="006600"/>
                </a:solidFill>
              </a:rPr>
              <a:t> </a:t>
            </a:r>
            <a:r>
              <a:rPr lang="en-US" dirty="0" err="1" smtClean="0">
                <a:solidFill>
                  <a:srgbClr val="006600"/>
                </a:solidFill>
              </a:rPr>
              <a:t>Rh</a:t>
            </a:r>
            <a:r>
              <a:rPr lang="en-US" dirty="0" smtClean="0">
                <a:solidFill>
                  <a:srgbClr val="006600"/>
                </a:solidFill>
              </a:rPr>
              <a:t>- blood being exposed to </a:t>
            </a:r>
            <a:r>
              <a:rPr lang="en-US" dirty="0" err="1" smtClean="0">
                <a:solidFill>
                  <a:srgbClr val="006600"/>
                </a:solidFill>
              </a:rPr>
              <a:t>Rh</a:t>
            </a:r>
            <a:r>
              <a:rPr lang="en-US" dirty="0" smtClean="0">
                <a:solidFill>
                  <a:srgbClr val="006600"/>
                </a:solidFill>
              </a:rPr>
              <a:t>+ blood via transfusion</a:t>
            </a:r>
          </a:p>
          <a:p>
            <a:pPr lvl="2"/>
            <a:r>
              <a:rPr lang="en-US" b="1" dirty="0" smtClean="0">
                <a:solidFill>
                  <a:srgbClr val="006600"/>
                </a:solidFill>
              </a:rPr>
              <a:t>Concern:</a:t>
            </a:r>
            <a:r>
              <a:rPr lang="en-US" dirty="0" smtClean="0">
                <a:solidFill>
                  <a:srgbClr val="006600"/>
                </a:solidFill>
              </a:rPr>
              <a:t> </a:t>
            </a:r>
            <a:r>
              <a:rPr lang="en-US" dirty="0" err="1" smtClean="0">
                <a:solidFill>
                  <a:srgbClr val="006600"/>
                </a:solidFill>
              </a:rPr>
              <a:t>Rh</a:t>
            </a:r>
            <a:r>
              <a:rPr lang="en-US" dirty="0" smtClean="0">
                <a:solidFill>
                  <a:srgbClr val="006600"/>
                </a:solidFill>
              </a:rPr>
              <a:t>- mother giving birth to </a:t>
            </a:r>
            <a:r>
              <a:rPr lang="en-US" dirty="0" err="1" smtClean="0">
                <a:solidFill>
                  <a:srgbClr val="006600"/>
                </a:solidFill>
              </a:rPr>
              <a:t>Rh</a:t>
            </a:r>
            <a:r>
              <a:rPr lang="en-US" dirty="0" smtClean="0">
                <a:solidFill>
                  <a:srgbClr val="006600"/>
                </a:solidFill>
              </a:rPr>
              <a:t>+  baby and blood mixes during birth process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Clotting</a:t>
            </a:r>
            <a:endParaRPr lang="en-US" b="1" dirty="0"/>
          </a:p>
        </p:txBody>
      </p:sp>
      <p:sp>
        <p:nvSpPr>
          <p:cNvPr id="3" name="Content Placeholder 2"/>
          <p:cNvSpPr>
            <a:spLocks noGrp="1"/>
          </p:cNvSpPr>
          <p:nvPr>
            <p:ph idx="1"/>
          </p:nvPr>
        </p:nvSpPr>
        <p:spPr/>
        <p:txBody>
          <a:bodyPr/>
          <a:lstStyle/>
          <a:p>
            <a:pPr>
              <a:lnSpc>
                <a:spcPct val="90000"/>
              </a:lnSpc>
            </a:pPr>
            <a:r>
              <a:rPr lang="en-US" b="1" dirty="0" smtClean="0">
                <a:solidFill>
                  <a:srgbClr val="FF0000"/>
                </a:solidFill>
              </a:rPr>
              <a:t>Clotting of blood = coagulation</a:t>
            </a:r>
          </a:p>
          <a:p>
            <a:pPr lvl="1">
              <a:lnSpc>
                <a:spcPct val="90000"/>
              </a:lnSpc>
            </a:pPr>
            <a:r>
              <a:rPr lang="en-US" dirty="0" smtClean="0"/>
              <a:t>Injury to blood vessel creates roughened area in vessel</a:t>
            </a:r>
          </a:p>
          <a:p>
            <a:pPr lvl="1">
              <a:lnSpc>
                <a:spcPct val="90000"/>
              </a:lnSpc>
            </a:pPr>
            <a:r>
              <a:rPr lang="en-US" dirty="0" smtClean="0"/>
              <a:t>Platelets come in contact with rough spot and disintegrate </a:t>
            </a:r>
          </a:p>
          <a:p>
            <a:pPr lvl="2">
              <a:lnSpc>
                <a:spcPct val="90000"/>
              </a:lnSpc>
            </a:pPr>
            <a:r>
              <a:rPr lang="en-US" dirty="0" smtClean="0">
                <a:solidFill>
                  <a:srgbClr val="006600"/>
                </a:solidFill>
              </a:rPr>
              <a:t>Release substance called </a:t>
            </a:r>
            <a:r>
              <a:rPr lang="en-US" dirty="0" err="1" smtClean="0">
                <a:solidFill>
                  <a:srgbClr val="006600"/>
                </a:solidFill>
              </a:rPr>
              <a:t>thromboplastin</a:t>
            </a:r>
            <a:endParaRPr lang="en-US" dirty="0" smtClean="0">
              <a:solidFill>
                <a:srgbClr val="006600"/>
              </a:solidFill>
            </a:endParaRPr>
          </a:p>
          <a:p>
            <a:pPr lvl="1">
              <a:lnSpc>
                <a:spcPct val="90000"/>
              </a:lnSpc>
            </a:pPr>
            <a:r>
              <a:rPr lang="en-US" dirty="0" err="1" smtClean="0"/>
              <a:t>Thromboplastin</a:t>
            </a:r>
            <a:r>
              <a:rPr lang="en-US" dirty="0" smtClean="0"/>
              <a:t> converts </a:t>
            </a:r>
            <a:r>
              <a:rPr lang="en-US" dirty="0" err="1" smtClean="0"/>
              <a:t>prothrombin</a:t>
            </a:r>
            <a:r>
              <a:rPr lang="en-US" dirty="0" smtClean="0"/>
              <a:t> into thrombin </a:t>
            </a:r>
          </a:p>
          <a:p>
            <a:pPr lvl="2">
              <a:lnSpc>
                <a:spcPct val="90000"/>
              </a:lnSpc>
            </a:pPr>
            <a:r>
              <a:rPr lang="en-US" dirty="0" smtClean="0">
                <a:solidFill>
                  <a:srgbClr val="006600"/>
                </a:solidFill>
              </a:rPr>
              <a:t>In presence of calcium ions and other clotting factors</a:t>
            </a:r>
          </a:p>
          <a:p>
            <a:pPr lvl="1">
              <a:lnSpc>
                <a:spcPct val="90000"/>
              </a:lnSpc>
            </a:pPr>
            <a:r>
              <a:rPr lang="en-US" dirty="0" smtClean="0"/>
              <a:t>Thrombin converts fibrinogen into fibrin</a:t>
            </a:r>
          </a:p>
          <a:p>
            <a:pPr lvl="2">
              <a:lnSpc>
                <a:spcPct val="90000"/>
              </a:lnSpc>
            </a:pPr>
            <a:r>
              <a:rPr lang="en-US" dirty="0" smtClean="0">
                <a:solidFill>
                  <a:srgbClr val="006600"/>
                </a:solidFill>
              </a:rPr>
              <a:t>Fibrin threads form a mesh that forms the clot</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en-US" sz="6000" dirty="0" smtClean="0"/>
              <a:t>PATHOLOGICAL</a:t>
            </a:r>
            <a:r>
              <a:rPr lang="en-US" sz="6000" dirty="0" smtClean="0">
                <a:solidFill>
                  <a:srgbClr val="FF0000"/>
                </a:solidFill>
              </a:rPr>
              <a:t> </a:t>
            </a:r>
            <a:r>
              <a:rPr lang="en-US" sz="6000" dirty="0" smtClean="0"/>
              <a:t>CONDITIONS</a:t>
            </a:r>
            <a:endParaRPr lang="en-US" dirty="0"/>
          </a:p>
        </p:txBody>
      </p:sp>
      <p:sp>
        <p:nvSpPr>
          <p:cNvPr id="5" name="Subtitle 4"/>
          <p:cNvSpPr>
            <a:spLocks noGrp="1"/>
          </p:cNvSpPr>
          <p:nvPr>
            <p:ph type="subTitle" idx="1"/>
          </p:nvPr>
        </p:nvSpPr>
        <p:spPr/>
        <p:txBody>
          <a:bodyPr>
            <a:normAutofit/>
          </a:bodyPr>
          <a:lstStyle/>
          <a:p>
            <a:endParaRPr lang="en-US" sz="4000" b="1" dirty="0" smtClean="0"/>
          </a:p>
          <a:p>
            <a:r>
              <a:rPr lang="en-US" sz="4000" b="1" dirty="0" smtClean="0"/>
              <a:t>The</a:t>
            </a:r>
            <a:r>
              <a:rPr lang="en-US" sz="4000" b="1" dirty="0" smtClean="0">
                <a:solidFill>
                  <a:schemeClr val="accent2"/>
                </a:solidFill>
              </a:rPr>
              <a:t> </a:t>
            </a:r>
            <a:r>
              <a:rPr lang="en-US" sz="4000" b="1" dirty="0" smtClean="0"/>
              <a:t>Blood</a:t>
            </a:r>
            <a:endParaRPr lang="en-US" sz="4000" b="1" dirty="0">
              <a:solidFill>
                <a:schemeClr val="accent2"/>
              </a:solidFill>
            </a:endParaRPr>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Deficiency of oxygen being delivered to cells due to decrease in quantity of hemoglobin or red blood cells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Anemia</a:t>
            </a:r>
            <a:endParaRPr lang="en-US" b="1" dirty="0"/>
          </a:p>
        </p:txBody>
      </p:sp>
      <p:sp>
        <p:nvSpPr>
          <p:cNvPr id="3" name="Content Placeholder 2"/>
          <p:cNvSpPr>
            <a:spLocks noGrp="1"/>
          </p:cNvSpPr>
          <p:nvPr>
            <p:ph idx="1"/>
          </p:nvPr>
        </p:nvSpPr>
        <p:spPr/>
        <p:txBody>
          <a:bodyPr/>
          <a:lstStyle/>
          <a:p>
            <a:pPr>
              <a:lnSpc>
                <a:spcPct val="90000"/>
              </a:lnSpc>
            </a:pPr>
            <a:r>
              <a:rPr lang="en-US" b="1" dirty="0" smtClean="0">
                <a:solidFill>
                  <a:srgbClr val="FF0000"/>
                </a:solidFill>
              </a:rPr>
              <a:t>Similarities in all types of anemia</a:t>
            </a:r>
          </a:p>
          <a:p>
            <a:pPr lvl="1">
              <a:lnSpc>
                <a:spcPct val="90000"/>
              </a:lnSpc>
            </a:pPr>
            <a:r>
              <a:rPr lang="en-US" dirty="0" smtClean="0"/>
              <a:t>Fatigue</a:t>
            </a:r>
          </a:p>
          <a:p>
            <a:pPr lvl="1">
              <a:lnSpc>
                <a:spcPct val="90000"/>
              </a:lnSpc>
            </a:pPr>
            <a:r>
              <a:rPr lang="en-US" dirty="0" smtClean="0"/>
              <a:t>Paleness of skin</a:t>
            </a:r>
          </a:p>
          <a:p>
            <a:pPr lvl="1">
              <a:lnSpc>
                <a:spcPct val="90000"/>
              </a:lnSpc>
            </a:pPr>
            <a:r>
              <a:rPr lang="en-US" dirty="0" smtClean="0"/>
              <a:t>Headache</a:t>
            </a:r>
          </a:p>
          <a:p>
            <a:pPr lvl="1">
              <a:lnSpc>
                <a:spcPct val="90000"/>
              </a:lnSpc>
            </a:pPr>
            <a:r>
              <a:rPr lang="en-US" dirty="0" smtClean="0"/>
              <a:t>Fainting</a:t>
            </a:r>
          </a:p>
          <a:p>
            <a:pPr lvl="1">
              <a:lnSpc>
                <a:spcPct val="90000"/>
              </a:lnSpc>
            </a:pPr>
            <a:r>
              <a:rPr lang="en-US" dirty="0" smtClean="0"/>
              <a:t>Tingling sensations and numbness </a:t>
            </a:r>
          </a:p>
          <a:p>
            <a:pPr lvl="1">
              <a:lnSpc>
                <a:spcPct val="90000"/>
              </a:lnSpc>
            </a:pPr>
            <a:r>
              <a:rPr lang="en-US" dirty="0" smtClean="0"/>
              <a:t>Loss of appetite</a:t>
            </a:r>
          </a:p>
          <a:p>
            <a:pPr lvl="1">
              <a:lnSpc>
                <a:spcPct val="90000"/>
              </a:lnSpc>
            </a:pPr>
            <a:r>
              <a:rPr lang="en-US" dirty="0" smtClean="0"/>
              <a:t>Swelling in lower extremities</a:t>
            </a:r>
          </a:p>
          <a:p>
            <a:pPr lvl="1">
              <a:lnSpc>
                <a:spcPct val="90000"/>
              </a:lnSpc>
            </a:pPr>
            <a:r>
              <a:rPr lang="en-US" dirty="0" smtClean="0"/>
              <a:t>Difficulty breathing</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Aplastic</a:t>
            </a:r>
            <a:r>
              <a:rPr lang="en-US" b="1" dirty="0" smtClean="0"/>
              <a:t> Anemia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(ah-</a:t>
            </a:r>
            <a:r>
              <a:rPr lang="en-US" b="1" dirty="0" smtClean="0"/>
              <a:t>PLAST</a:t>
            </a:r>
            <a:r>
              <a:rPr lang="en-US" dirty="0" smtClean="0"/>
              <a:t>-</a:t>
            </a:r>
            <a:r>
              <a:rPr lang="en-US" dirty="0" err="1" smtClean="0"/>
              <a:t>ik</a:t>
            </a:r>
            <a:r>
              <a:rPr lang="en-US" dirty="0" smtClean="0"/>
              <a:t>   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Form of anemia characterized by </a:t>
            </a:r>
            <a:r>
              <a:rPr lang="en-US" dirty="0" err="1" smtClean="0"/>
              <a:t>pancytopenia</a:t>
            </a:r>
            <a:r>
              <a:rPr lang="en-US" dirty="0" smtClean="0"/>
              <a:t>, an inadequacy of all the formed blood elements (RBCs, WBCs, platelets)</a:t>
            </a:r>
          </a:p>
          <a:p>
            <a:pPr lvl="2"/>
            <a:r>
              <a:rPr lang="en-US" dirty="0" smtClean="0">
                <a:solidFill>
                  <a:srgbClr val="006600"/>
                </a:solidFill>
              </a:rPr>
              <a:t>Also known as “bone marrow depression anemia”</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Hemolytic Anemia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smtClean="0"/>
              <a:t>he</a:t>
            </a:r>
            <a:r>
              <a:rPr lang="en-US" dirty="0" smtClean="0"/>
              <a:t>-</a:t>
            </a:r>
            <a:r>
              <a:rPr lang="en-US" dirty="0" err="1" smtClean="0"/>
              <a:t>moh</a:t>
            </a:r>
            <a:r>
              <a:rPr lang="en-US" dirty="0" smtClean="0"/>
              <a:t>-</a:t>
            </a:r>
            <a:r>
              <a:rPr lang="en-US" b="1" dirty="0" smtClean="0"/>
              <a:t>LIT</a:t>
            </a:r>
            <a:r>
              <a:rPr lang="en-US" dirty="0" smtClean="0"/>
              <a:t>-</a:t>
            </a:r>
            <a:r>
              <a:rPr lang="en-US" dirty="0" err="1" smtClean="0"/>
              <a:t>ik</a:t>
            </a:r>
            <a:r>
              <a:rPr lang="en-US" dirty="0" smtClean="0"/>
              <a:t>   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Form of anemia characterized by the extreme reduction in circulating RBCs due to their destruction</a:t>
            </a:r>
          </a:p>
          <a:p>
            <a:pPr lvl="1"/>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Iron Deficiency Anemia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smtClean="0"/>
              <a:t>EYE</a:t>
            </a:r>
            <a:r>
              <a:rPr lang="en-US" dirty="0" smtClean="0"/>
              <a:t>-urn   </a:t>
            </a:r>
            <a:r>
              <a:rPr lang="en-US" b="1" dirty="0" err="1" smtClean="0"/>
              <a:t>dee</a:t>
            </a:r>
            <a:r>
              <a:rPr lang="en-US" b="1" dirty="0" smtClean="0"/>
              <a:t>-FIH</a:t>
            </a:r>
            <a:r>
              <a:rPr lang="en-US" dirty="0" smtClean="0"/>
              <a:t>-</a:t>
            </a:r>
            <a:r>
              <a:rPr lang="en-US" dirty="0" err="1" smtClean="0"/>
              <a:t>shen</a:t>
            </a:r>
            <a:r>
              <a:rPr lang="en-US" dirty="0" smtClean="0"/>
              <a:t>-see   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Anemia that is characterized by deficiency of hemoglobin level due to a lack of iron in the body</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Pernicious Anemia</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Pronounced</a:t>
            </a:r>
          </a:p>
          <a:p>
            <a:pPr lvl="1"/>
            <a:r>
              <a:rPr lang="en-US" dirty="0" smtClean="0"/>
              <a:t>(per-</a:t>
            </a:r>
            <a:r>
              <a:rPr lang="en-US" b="1" dirty="0" smtClean="0"/>
              <a:t>NISH</a:t>
            </a:r>
            <a:r>
              <a:rPr lang="en-US" dirty="0" smtClean="0"/>
              <a:t>-us   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Form of anemia resulting from a deficiency of mature RBCs and the formation and circulation of </a:t>
            </a:r>
            <a:r>
              <a:rPr lang="en-US" dirty="0" err="1" smtClean="0"/>
              <a:t>megaloblasts</a:t>
            </a:r>
            <a:r>
              <a:rPr lang="en-US" dirty="0" smtClean="0"/>
              <a:t> with marked </a:t>
            </a:r>
            <a:r>
              <a:rPr lang="en-US" dirty="0" err="1" smtClean="0"/>
              <a:t>poikilocytosis</a:t>
            </a:r>
            <a:r>
              <a:rPr lang="en-US" dirty="0" smtClean="0"/>
              <a:t>, and </a:t>
            </a:r>
            <a:r>
              <a:rPr lang="en-US" dirty="0" err="1" smtClean="0"/>
              <a:t>anisocytosis</a:t>
            </a:r>
            <a:endParaRPr lang="en-US" dirty="0" smtClean="0"/>
          </a:p>
          <a:p>
            <a:pPr lvl="2"/>
            <a:r>
              <a:rPr lang="en-US" dirty="0" smtClean="0">
                <a:solidFill>
                  <a:srgbClr val="006600"/>
                </a:solidFill>
              </a:rPr>
              <a:t>Distorted RBCs due to lack of vitamin B12 absorption necessary for maturation of RBCs</a:t>
            </a:r>
          </a:p>
          <a:p>
            <a:pPr lvl="2"/>
            <a:r>
              <a:rPr lang="en-US" sz="2400" b="1" dirty="0" err="1" smtClean="0"/>
              <a:t>Poikilocytosis</a:t>
            </a:r>
            <a:r>
              <a:rPr lang="en-US" sz="2400" dirty="0" smtClean="0"/>
              <a:t> is variation in cell shape: </a:t>
            </a:r>
            <a:r>
              <a:rPr lang="en-US" sz="2400" dirty="0" err="1" smtClean="0"/>
              <a:t>poikilocytes</a:t>
            </a:r>
            <a:r>
              <a:rPr lang="en-US" sz="2400" dirty="0" smtClean="0"/>
              <a:t> may be oval, teardrop-shaped, sickle-shaped or irregularly contracted.</a:t>
            </a:r>
            <a:endParaRPr lang="en-US" dirty="0" smtClean="0">
              <a:solidFill>
                <a:srgbClr val="006600"/>
              </a:solidFill>
            </a:endParaRPr>
          </a:p>
          <a:p>
            <a:pPr lvl="2"/>
            <a:r>
              <a:rPr lang="en-US" b="1" dirty="0" err="1" smtClean="0"/>
              <a:t>Anisocytosis</a:t>
            </a:r>
            <a:r>
              <a:rPr lang="en-US" dirty="0" smtClean="0"/>
              <a:t> is a medical term meaning that a patient's red blood cells are of unequal size.</a:t>
            </a:r>
            <a:endParaRPr lang="en-US"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Composition of Blood</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Plasma</a:t>
            </a:r>
          </a:p>
          <a:p>
            <a:pPr lvl="1"/>
            <a:r>
              <a:rPr lang="en-US" dirty="0" smtClean="0"/>
              <a:t>90 percent water = liquid portion of blood</a:t>
            </a:r>
          </a:p>
          <a:p>
            <a:pPr lvl="2"/>
            <a:r>
              <a:rPr lang="en-US" dirty="0" smtClean="0">
                <a:solidFill>
                  <a:srgbClr val="006600"/>
                </a:solidFill>
              </a:rPr>
              <a:t>Transports cellular elements of blood throughout circulatory system</a:t>
            </a:r>
          </a:p>
          <a:p>
            <a:pPr lvl="1"/>
            <a:r>
              <a:rPr lang="en-US" dirty="0" smtClean="0"/>
              <a:t>Remaining portion = solutes</a:t>
            </a:r>
          </a:p>
          <a:p>
            <a:pPr lvl="2"/>
            <a:r>
              <a:rPr lang="en-US" dirty="0" smtClean="0">
                <a:solidFill>
                  <a:srgbClr val="006600"/>
                </a:solidFill>
              </a:rPr>
              <a:t>Electrolytes, proteins, fats, glucose, </a:t>
            </a:r>
            <a:r>
              <a:rPr lang="en-US" dirty="0" err="1" smtClean="0">
                <a:solidFill>
                  <a:srgbClr val="006600"/>
                </a:solidFill>
              </a:rPr>
              <a:t>bilirubin</a:t>
            </a:r>
            <a:r>
              <a:rPr lang="en-US" dirty="0" smtClean="0">
                <a:solidFill>
                  <a:srgbClr val="006600"/>
                </a:solidFill>
              </a:rPr>
              <a:t>, and gases </a:t>
            </a:r>
          </a:p>
          <a:p>
            <a:pPr lvl="2"/>
            <a:r>
              <a:rPr lang="en-US" dirty="0" smtClean="0">
                <a:solidFill>
                  <a:srgbClr val="006600"/>
                </a:solidFill>
              </a:rPr>
              <a:t>Most abundant solutes are plasma proteins: albumins, globulins, and fibrinogen</a:t>
            </a:r>
          </a:p>
          <a:p>
            <a:endParaRPr lang="en-US"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Sickle Cell Anemia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smtClean="0"/>
              <a:t>SIKL-SELL</a:t>
            </a:r>
            <a:r>
              <a:rPr lang="en-US" dirty="0" smtClean="0"/>
              <a:t>   an-</a:t>
            </a:r>
            <a:r>
              <a:rPr lang="en-US" b="1" dirty="0" smtClean="0"/>
              <a:t>NEE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Chronic hereditary form of hemolytic anemia in which RBCs become crescent-shaped in presence of low oxygen concentration</a:t>
            </a:r>
          </a:p>
          <a:p>
            <a:pPr lvl="2"/>
            <a:r>
              <a:rPr lang="en-US" dirty="0" smtClean="0">
                <a:solidFill>
                  <a:srgbClr val="006600"/>
                </a:solidFill>
              </a:rPr>
              <a:t>Crescent-shaped RBCs clump together forming thromboses which occlude small blood vessels, causing much pain for the individual</a:t>
            </a:r>
          </a:p>
          <a:p>
            <a:pPr>
              <a:buFontTx/>
              <a:buNone/>
            </a:pPr>
            <a:endParaRPr lang="en-US" sz="2400"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Granulocytosis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err="1" smtClean="0"/>
              <a:t>gran</a:t>
            </a:r>
            <a:r>
              <a:rPr lang="en-US" dirty="0" smtClean="0"/>
              <a:t>-yew-</a:t>
            </a:r>
            <a:r>
              <a:rPr lang="en-US" dirty="0" err="1" smtClean="0"/>
              <a:t>loh</a:t>
            </a:r>
            <a:r>
              <a:rPr lang="en-US" dirty="0" smtClean="0"/>
              <a:t>-sigh-</a:t>
            </a:r>
            <a:r>
              <a:rPr lang="en-US" b="1" dirty="0" smtClean="0"/>
              <a:t>TOH</a:t>
            </a:r>
            <a:r>
              <a:rPr lang="en-US" dirty="0" smtClean="0"/>
              <a:t>-sis)</a:t>
            </a:r>
          </a:p>
          <a:p>
            <a:r>
              <a:rPr lang="en-US" b="1" dirty="0" smtClean="0">
                <a:solidFill>
                  <a:srgbClr val="FF0000"/>
                </a:solidFill>
              </a:rPr>
              <a:t>Defined</a:t>
            </a:r>
          </a:p>
          <a:p>
            <a:pPr lvl="1"/>
            <a:r>
              <a:rPr lang="en-US" dirty="0" smtClean="0"/>
              <a:t>Abnormally elevated number of granulocytes in the circulating blood as a reaction to any variety of inflammation or infection</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Hemochromatosis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err="1" smtClean="0"/>
              <a:t>hee</a:t>
            </a:r>
            <a:r>
              <a:rPr lang="en-US" dirty="0" smtClean="0"/>
              <a:t>-</a:t>
            </a:r>
            <a:r>
              <a:rPr lang="en-US" dirty="0" err="1" smtClean="0"/>
              <a:t>moh</a:t>
            </a:r>
            <a:r>
              <a:rPr lang="en-US" dirty="0" smtClean="0"/>
              <a:t>-</a:t>
            </a:r>
            <a:r>
              <a:rPr lang="en-US" b="1" dirty="0" err="1" smtClean="0"/>
              <a:t>kroh</a:t>
            </a:r>
            <a:r>
              <a:rPr lang="en-US" dirty="0" smtClean="0"/>
              <a:t>-</a:t>
            </a:r>
            <a:r>
              <a:rPr lang="en-US" dirty="0" err="1" smtClean="0"/>
              <a:t>mah</a:t>
            </a:r>
            <a:r>
              <a:rPr lang="en-US" dirty="0" smtClean="0"/>
              <a:t>-</a:t>
            </a:r>
            <a:r>
              <a:rPr lang="en-US" b="1" dirty="0" smtClean="0"/>
              <a:t>TOH</a:t>
            </a:r>
            <a:r>
              <a:rPr lang="en-US" dirty="0" smtClean="0"/>
              <a:t>-sis)</a:t>
            </a:r>
          </a:p>
          <a:p>
            <a:r>
              <a:rPr lang="en-US" b="1" dirty="0" smtClean="0">
                <a:solidFill>
                  <a:srgbClr val="FF0000"/>
                </a:solidFill>
              </a:rPr>
              <a:t>Defined</a:t>
            </a:r>
          </a:p>
          <a:p>
            <a:pPr lvl="1"/>
            <a:r>
              <a:rPr lang="en-US" dirty="0" smtClean="0"/>
              <a:t>Rare iron metabolism disease characterized by iron deposits throughout the body</a:t>
            </a:r>
          </a:p>
          <a:p>
            <a:pPr lvl="1"/>
            <a:r>
              <a:rPr lang="en-US" dirty="0" smtClean="0"/>
              <a:t>Usually as a complication of one of the hemolytic </a:t>
            </a:r>
            <a:r>
              <a:rPr lang="en-US" dirty="0" err="1" smtClean="0"/>
              <a:t>anemias</a:t>
            </a:r>
            <a:endParaRPr lang="en-US" dirty="0" smtClean="0"/>
          </a:p>
          <a:p>
            <a:pPr>
              <a:buFontTx/>
              <a:buNone/>
            </a:pP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Hemophilia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err="1" smtClean="0"/>
              <a:t>hee</a:t>
            </a:r>
            <a:r>
              <a:rPr lang="en-US" dirty="0" smtClean="0"/>
              <a:t>-</a:t>
            </a:r>
            <a:r>
              <a:rPr lang="en-US" dirty="0" err="1" smtClean="0"/>
              <a:t>moh</a:t>
            </a:r>
            <a:r>
              <a:rPr lang="en-US" dirty="0" smtClean="0"/>
              <a:t>-</a:t>
            </a:r>
            <a:r>
              <a:rPr lang="en-US" b="1" dirty="0" smtClean="0"/>
              <a:t>FILL</a:t>
            </a:r>
            <a:r>
              <a:rPr lang="en-US" dirty="0" smtClean="0"/>
              <a:t>-</a:t>
            </a:r>
            <a:r>
              <a:rPr lang="en-US" dirty="0" err="1" smtClean="0"/>
              <a:t>ee</a:t>
            </a:r>
            <a:r>
              <a:rPr lang="en-US" dirty="0" smtClean="0"/>
              <a:t>-ah)</a:t>
            </a:r>
          </a:p>
          <a:p>
            <a:r>
              <a:rPr lang="en-US" b="1" dirty="0" smtClean="0">
                <a:solidFill>
                  <a:srgbClr val="FF0000"/>
                </a:solidFill>
              </a:rPr>
              <a:t>Defined</a:t>
            </a:r>
          </a:p>
          <a:p>
            <a:pPr lvl="1"/>
            <a:r>
              <a:rPr lang="en-US" dirty="0" smtClean="0"/>
              <a:t>Hereditary inadequacies of coagulation factors resulting in prolonged bleeding times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Hemophilia</a:t>
            </a:r>
            <a:endParaRPr lang="en-US" b="1" dirty="0"/>
          </a:p>
        </p:txBody>
      </p:sp>
      <p:sp>
        <p:nvSpPr>
          <p:cNvPr id="3" name="Content Placeholder 2"/>
          <p:cNvSpPr>
            <a:spLocks noGrp="1"/>
          </p:cNvSpPr>
          <p:nvPr>
            <p:ph idx="1"/>
          </p:nvPr>
        </p:nvSpPr>
        <p:spPr/>
        <p:txBody>
          <a:bodyPr/>
          <a:lstStyle/>
          <a:p>
            <a:pPr>
              <a:lnSpc>
                <a:spcPct val="90000"/>
              </a:lnSpc>
            </a:pPr>
            <a:r>
              <a:rPr lang="en-US" b="1" dirty="0" smtClean="0">
                <a:solidFill>
                  <a:srgbClr val="FF0000"/>
                </a:solidFill>
              </a:rPr>
              <a:t>Hemophilia A</a:t>
            </a:r>
          </a:p>
          <a:p>
            <a:pPr lvl="1">
              <a:lnSpc>
                <a:spcPct val="90000"/>
              </a:lnSpc>
            </a:pPr>
            <a:r>
              <a:rPr lang="en-US" dirty="0" smtClean="0"/>
              <a:t>Also called classic hemophilia</a:t>
            </a:r>
          </a:p>
          <a:p>
            <a:pPr lvl="1">
              <a:lnSpc>
                <a:spcPct val="90000"/>
              </a:lnSpc>
            </a:pPr>
            <a:r>
              <a:rPr lang="en-US" dirty="0" smtClean="0"/>
              <a:t>Result of a deficiency or absence of </a:t>
            </a:r>
            <a:r>
              <a:rPr lang="en-US" dirty="0" err="1" smtClean="0"/>
              <a:t>antihemophilic</a:t>
            </a:r>
            <a:r>
              <a:rPr lang="en-US" dirty="0" smtClean="0"/>
              <a:t> factor VIII</a:t>
            </a:r>
          </a:p>
          <a:p>
            <a:pPr lvl="2">
              <a:lnSpc>
                <a:spcPct val="90000"/>
              </a:lnSpc>
            </a:pPr>
            <a:r>
              <a:rPr lang="en-US" dirty="0" smtClean="0">
                <a:solidFill>
                  <a:srgbClr val="006600"/>
                </a:solidFill>
              </a:rPr>
              <a:t>Deficiency results in traumatic or spontaneous bleeding</a:t>
            </a:r>
          </a:p>
          <a:p>
            <a:pPr lvl="1">
              <a:lnSpc>
                <a:spcPct val="90000"/>
              </a:lnSpc>
            </a:pPr>
            <a:r>
              <a:rPr lang="en-US" dirty="0" smtClean="0"/>
              <a:t>Characterized by bleeding in joints, gums, or mouth</a:t>
            </a:r>
          </a:p>
          <a:p>
            <a:pPr lvl="1">
              <a:lnSpc>
                <a:spcPct val="90000"/>
              </a:lnSpc>
            </a:pPr>
            <a:r>
              <a:rPr lang="en-US" dirty="0" err="1" smtClean="0"/>
              <a:t>Hematuria</a:t>
            </a:r>
            <a:r>
              <a:rPr lang="en-US" dirty="0" smtClean="0"/>
              <a:t> is a common characteristic</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Hemophilia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Hemophilia B</a:t>
            </a:r>
          </a:p>
          <a:p>
            <a:pPr lvl="1"/>
            <a:r>
              <a:rPr lang="en-US" dirty="0" smtClean="0"/>
              <a:t>Also called Christmas disease</a:t>
            </a:r>
          </a:p>
          <a:p>
            <a:pPr lvl="1"/>
            <a:r>
              <a:rPr lang="en-US" dirty="0" smtClean="0"/>
              <a:t>Result of deficiency of a coagulation factor called factor IX</a:t>
            </a:r>
          </a:p>
          <a:p>
            <a:pPr lvl="1"/>
            <a:r>
              <a:rPr lang="en-US" dirty="0" smtClean="0"/>
              <a:t>Only distinguishable from Hemophilia through laboratory differentiation of factor deficiencies</a:t>
            </a:r>
          </a:p>
          <a:p>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Leukemia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dirty="0" err="1" smtClean="0"/>
              <a:t>loo</a:t>
            </a:r>
            <a:r>
              <a:rPr lang="en-US" dirty="0" smtClean="0"/>
              <a:t>-</a:t>
            </a:r>
            <a:r>
              <a:rPr lang="en-US" b="1" dirty="0" smtClean="0"/>
              <a:t>KEE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Excessive uncontrolled increase of immature WBCs in the blood eventually leading to infection, anemia, and thrombocytopenia</a:t>
            </a:r>
          </a:p>
          <a:p>
            <a:pPr lvl="2"/>
            <a:r>
              <a:rPr lang="en-US" dirty="0" smtClean="0">
                <a:solidFill>
                  <a:srgbClr val="006600"/>
                </a:solidFill>
              </a:rPr>
              <a:t>Course of leukemia is </a:t>
            </a:r>
            <a:r>
              <a:rPr lang="en-US" dirty="0" err="1" smtClean="0">
                <a:solidFill>
                  <a:srgbClr val="006600"/>
                </a:solidFill>
              </a:rPr>
              <a:t>subclassified</a:t>
            </a:r>
            <a:r>
              <a:rPr lang="en-US" dirty="0" smtClean="0">
                <a:solidFill>
                  <a:srgbClr val="006600"/>
                </a:solidFill>
              </a:rPr>
              <a:t> as acute or chronic</a:t>
            </a:r>
          </a:p>
          <a:p>
            <a:pPr lvl="2"/>
            <a:r>
              <a:rPr lang="en-US" b="1" dirty="0" smtClean="0"/>
              <a:t>Thrombocytopenia</a:t>
            </a:r>
            <a:r>
              <a:rPr lang="en-US" dirty="0" smtClean="0"/>
              <a:t> is a condition in which you have a low blood platelet count.</a:t>
            </a:r>
            <a:endParaRPr lang="en-US"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Leukemia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Acute leukemia</a:t>
            </a:r>
          </a:p>
          <a:p>
            <a:pPr lvl="1"/>
            <a:r>
              <a:rPr lang="en-US" dirty="0" smtClean="0"/>
              <a:t>Rapid onset</a:t>
            </a:r>
          </a:p>
          <a:p>
            <a:pPr lvl="1"/>
            <a:r>
              <a:rPr lang="en-US" dirty="0" smtClean="0"/>
              <a:t>Swiftly progresses to severe thrombocytopenia, progressive anemia, infective lesions in throat and mouth, high fever, and severe infection</a:t>
            </a:r>
          </a:p>
          <a:p>
            <a:r>
              <a:rPr lang="en-US" b="1" dirty="0" smtClean="0">
                <a:solidFill>
                  <a:srgbClr val="FF0000"/>
                </a:solidFill>
              </a:rPr>
              <a:t>Chronic leukemia</a:t>
            </a:r>
          </a:p>
          <a:p>
            <a:pPr lvl="1"/>
            <a:r>
              <a:rPr lang="en-US" dirty="0" smtClean="0"/>
              <a:t>Gradual onset</a:t>
            </a:r>
          </a:p>
          <a:p>
            <a:pPr lvl="1"/>
            <a:r>
              <a:rPr lang="en-US" dirty="0" smtClean="0"/>
              <a:t>Progression slower than with acute form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Leukemia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Classifications of leukemia</a:t>
            </a:r>
          </a:p>
          <a:p>
            <a:pPr lvl="1"/>
            <a:r>
              <a:rPr lang="en-US" dirty="0" smtClean="0"/>
              <a:t>AML</a:t>
            </a:r>
          </a:p>
          <a:p>
            <a:pPr lvl="2"/>
            <a:r>
              <a:rPr lang="en-US" dirty="0" smtClean="0">
                <a:solidFill>
                  <a:srgbClr val="006600"/>
                </a:solidFill>
              </a:rPr>
              <a:t>Acute </a:t>
            </a:r>
            <a:r>
              <a:rPr lang="en-US" dirty="0" err="1" smtClean="0">
                <a:solidFill>
                  <a:srgbClr val="006600"/>
                </a:solidFill>
              </a:rPr>
              <a:t>Myelogenous</a:t>
            </a:r>
            <a:r>
              <a:rPr lang="en-US" dirty="0" smtClean="0">
                <a:solidFill>
                  <a:srgbClr val="006600"/>
                </a:solidFill>
              </a:rPr>
              <a:t> Leukemia</a:t>
            </a:r>
          </a:p>
          <a:p>
            <a:pPr lvl="1"/>
            <a:r>
              <a:rPr lang="en-US" dirty="0" smtClean="0"/>
              <a:t>ALL</a:t>
            </a:r>
          </a:p>
          <a:p>
            <a:pPr lvl="2"/>
            <a:r>
              <a:rPr lang="en-US" dirty="0" smtClean="0">
                <a:solidFill>
                  <a:srgbClr val="006600"/>
                </a:solidFill>
              </a:rPr>
              <a:t>Acute Lymphocytic Leukemia</a:t>
            </a:r>
          </a:p>
          <a:p>
            <a:pPr lvl="1"/>
            <a:r>
              <a:rPr lang="en-US" dirty="0" smtClean="0"/>
              <a:t>CML</a:t>
            </a:r>
          </a:p>
          <a:p>
            <a:pPr lvl="2"/>
            <a:r>
              <a:rPr lang="en-US" dirty="0" smtClean="0">
                <a:solidFill>
                  <a:srgbClr val="006600"/>
                </a:solidFill>
              </a:rPr>
              <a:t>Chronic </a:t>
            </a:r>
            <a:r>
              <a:rPr lang="en-US" dirty="0" err="1" smtClean="0">
                <a:solidFill>
                  <a:srgbClr val="006600"/>
                </a:solidFill>
              </a:rPr>
              <a:t>Myelogenous</a:t>
            </a:r>
            <a:r>
              <a:rPr lang="en-US" dirty="0" smtClean="0">
                <a:solidFill>
                  <a:srgbClr val="006600"/>
                </a:solidFill>
              </a:rPr>
              <a:t> Leukemia</a:t>
            </a:r>
          </a:p>
          <a:p>
            <a:pPr lvl="1"/>
            <a:r>
              <a:rPr lang="en-US" dirty="0" smtClean="0"/>
              <a:t>CLL</a:t>
            </a:r>
          </a:p>
          <a:p>
            <a:pPr lvl="2"/>
            <a:r>
              <a:rPr lang="en-US" dirty="0" smtClean="0">
                <a:solidFill>
                  <a:srgbClr val="006600"/>
                </a:solidFill>
              </a:rPr>
              <a:t>Chronic Lymphocytic Leukemia</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896112"/>
          </a:xfrm>
        </p:spPr>
        <p:txBody>
          <a:bodyPr>
            <a:normAutofit fontScale="90000"/>
          </a:bodyPr>
          <a:lstStyle/>
          <a:p>
            <a:r>
              <a:rPr lang="en-US" b="1" dirty="0" smtClean="0"/>
              <a:t>Multiple Myeloma</a:t>
            </a:r>
            <a:br>
              <a:rPr lang="en-US" b="1" dirty="0" smtClean="0"/>
            </a:br>
            <a:r>
              <a:rPr lang="en-US" b="1" dirty="0" smtClean="0"/>
              <a:t>(Plasma Cell Myeloma)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smtClean="0"/>
              <a:t>MULL</a:t>
            </a:r>
            <a:r>
              <a:rPr lang="en-US" dirty="0" smtClean="0"/>
              <a:t>-</a:t>
            </a:r>
            <a:r>
              <a:rPr lang="en-US" dirty="0" err="1" smtClean="0"/>
              <a:t>tih</a:t>
            </a:r>
            <a:r>
              <a:rPr lang="en-US" dirty="0" smtClean="0"/>
              <a:t>-pl-  my-eh-</a:t>
            </a:r>
            <a:r>
              <a:rPr lang="en-US" b="1" dirty="0" smtClean="0"/>
              <a:t>LOH</a:t>
            </a:r>
            <a:r>
              <a:rPr lang="en-US" dirty="0" smtClean="0"/>
              <a:t>-</a:t>
            </a:r>
            <a:r>
              <a:rPr lang="en-US" dirty="0" err="1" smtClean="0"/>
              <a:t>mah</a:t>
            </a:r>
            <a:r>
              <a:rPr lang="en-US" dirty="0" smtClean="0"/>
              <a:t>)</a:t>
            </a:r>
          </a:p>
          <a:p>
            <a:r>
              <a:rPr lang="en-US" b="1" dirty="0" smtClean="0">
                <a:solidFill>
                  <a:srgbClr val="FF0000"/>
                </a:solidFill>
              </a:rPr>
              <a:t>Defined</a:t>
            </a:r>
          </a:p>
          <a:p>
            <a:pPr lvl="1"/>
            <a:r>
              <a:rPr lang="en-US" dirty="0" smtClean="0"/>
              <a:t>Malignant plasma cell neoplasm causing an increase in the number of both mature and immature plasma cells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Composition of Blood</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Solid components</a:t>
            </a:r>
          </a:p>
          <a:p>
            <a:pPr lvl="1"/>
            <a:r>
              <a:rPr lang="en-US" dirty="0" smtClean="0"/>
              <a:t>Formed elements = cells + cell fragments</a:t>
            </a:r>
          </a:p>
          <a:p>
            <a:pPr lvl="2"/>
            <a:r>
              <a:rPr lang="en-US" dirty="0" smtClean="0">
                <a:solidFill>
                  <a:srgbClr val="006600"/>
                </a:solidFill>
              </a:rPr>
              <a:t>Erythrocytes, leukocytes, </a:t>
            </a:r>
            <a:r>
              <a:rPr lang="en-US" dirty="0" err="1" smtClean="0">
                <a:solidFill>
                  <a:srgbClr val="006600"/>
                </a:solidFill>
              </a:rPr>
              <a:t>thrombocytes</a:t>
            </a:r>
            <a:endParaRPr lang="en-US" dirty="0" smtClean="0">
              <a:solidFill>
                <a:srgbClr val="006600"/>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Polycythemia</a:t>
            </a:r>
            <a:r>
              <a:rPr lang="en-US" b="1" dirty="0" smtClean="0"/>
              <a:t> Vera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err="1" smtClean="0"/>
              <a:t>pol</a:t>
            </a:r>
            <a:r>
              <a:rPr lang="en-US" dirty="0" smtClean="0"/>
              <a:t>-</a:t>
            </a:r>
            <a:r>
              <a:rPr lang="en-US" dirty="0" err="1" smtClean="0"/>
              <a:t>ee</a:t>
            </a:r>
            <a:r>
              <a:rPr lang="en-US" dirty="0" smtClean="0"/>
              <a:t>-sigh-</a:t>
            </a:r>
            <a:r>
              <a:rPr lang="en-US" b="1" dirty="0" smtClean="0"/>
              <a:t>THEE</a:t>
            </a:r>
            <a:r>
              <a:rPr lang="en-US" dirty="0" smtClean="0"/>
              <a:t>-</a:t>
            </a:r>
            <a:r>
              <a:rPr lang="en-US" dirty="0" err="1" smtClean="0"/>
              <a:t>mee</a:t>
            </a:r>
            <a:r>
              <a:rPr lang="en-US" dirty="0" smtClean="0"/>
              <a:t>-ah   </a:t>
            </a:r>
            <a:r>
              <a:rPr lang="en-US" b="1" dirty="0" smtClean="0"/>
              <a:t>VAIR</a:t>
            </a:r>
            <a:r>
              <a:rPr lang="en-US" dirty="0" smtClean="0"/>
              <a:t>-ah)</a:t>
            </a:r>
          </a:p>
          <a:p>
            <a:r>
              <a:rPr lang="en-US" b="1" dirty="0" smtClean="0">
                <a:solidFill>
                  <a:srgbClr val="FF0000"/>
                </a:solidFill>
              </a:rPr>
              <a:t>Defined</a:t>
            </a:r>
          </a:p>
          <a:p>
            <a:pPr lvl="1"/>
            <a:r>
              <a:rPr lang="en-US" dirty="0" smtClean="0"/>
              <a:t>Abnormal increase in the number of RBCs, granulocytes, and </a:t>
            </a:r>
            <a:r>
              <a:rPr lang="en-US" dirty="0" err="1" smtClean="0"/>
              <a:t>thrombocytes</a:t>
            </a:r>
            <a:r>
              <a:rPr lang="en-US" dirty="0" smtClean="0"/>
              <a:t> leading to an increase in blood volume and viscosity</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Purpura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b="1" dirty="0" smtClean="0"/>
              <a:t>PURR</a:t>
            </a:r>
            <a:r>
              <a:rPr lang="en-US" dirty="0" smtClean="0"/>
              <a:t>-pew-rah)</a:t>
            </a:r>
          </a:p>
          <a:p>
            <a:r>
              <a:rPr lang="en-US" b="1" dirty="0" smtClean="0">
                <a:solidFill>
                  <a:srgbClr val="FF0000"/>
                </a:solidFill>
              </a:rPr>
              <a:t>Defined</a:t>
            </a:r>
          </a:p>
          <a:p>
            <a:pPr lvl="1"/>
            <a:r>
              <a:rPr lang="en-US" dirty="0" smtClean="0"/>
              <a:t>Collection of blood beneath the skin in the form of pinpoint hemorrhages appearing as red-purple skin discolorations</a:t>
            </a:r>
          </a:p>
          <a:p>
            <a:pPr lvl="2"/>
            <a:r>
              <a:rPr lang="en-US" dirty="0" smtClean="0">
                <a:solidFill>
                  <a:srgbClr val="006600"/>
                </a:solidFill>
              </a:rPr>
              <a:t>Idiopathic thrombocytopenic </a:t>
            </a:r>
            <a:r>
              <a:rPr lang="en-US" dirty="0" err="1" smtClean="0">
                <a:solidFill>
                  <a:srgbClr val="006600"/>
                </a:solidFill>
              </a:rPr>
              <a:t>purpura</a:t>
            </a:r>
            <a:r>
              <a:rPr lang="en-US" dirty="0" smtClean="0">
                <a:solidFill>
                  <a:srgbClr val="006600"/>
                </a:solidFill>
              </a:rPr>
              <a:t> = antibodies formed by the individual that destroys his/her own platelets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Thalassemia</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Pronounced</a:t>
            </a:r>
          </a:p>
          <a:p>
            <a:pPr lvl="1"/>
            <a:r>
              <a:rPr lang="en-US" dirty="0" smtClean="0"/>
              <a:t>(</a:t>
            </a:r>
            <a:r>
              <a:rPr lang="en-US" dirty="0" err="1" smtClean="0"/>
              <a:t>thal</a:t>
            </a:r>
            <a:r>
              <a:rPr lang="en-US" dirty="0" smtClean="0"/>
              <a:t>-ah-</a:t>
            </a:r>
            <a:r>
              <a:rPr lang="en-US" b="1" dirty="0" smtClean="0"/>
              <a:t>SEE</a:t>
            </a:r>
            <a:r>
              <a:rPr lang="en-US" dirty="0" smtClean="0"/>
              <a:t>-</a:t>
            </a:r>
            <a:r>
              <a:rPr lang="en-US" dirty="0" err="1" smtClean="0"/>
              <a:t>mee</a:t>
            </a:r>
            <a:r>
              <a:rPr lang="en-US" dirty="0" smtClean="0"/>
              <a:t>-ah)</a:t>
            </a:r>
          </a:p>
          <a:p>
            <a:r>
              <a:rPr lang="en-US" b="1" dirty="0" smtClean="0">
                <a:solidFill>
                  <a:srgbClr val="FF0000"/>
                </a:solidFill>
              </a:rPr>
              <a:t>Defined</a:t>
            </a:r>
          </a:p>
          <a:p>
            <a:pPr lvl="1"/>
            <a:r>
              <a:rPr lang="en-US" dirty="0" smtClean="0"/>
              <a:t>Hereditary form of hemolytic anemia in which the production of hemoglobin is deficient creating </a:t>
            </a:r>
            <a:r>
              <a:rPr lang="en-US" dirty="0" err="1" smtClean="0"/>
              <a:t>hypochromic</a:t>
            </a:r>
            <a:r>
              <a:rPr lang="en-US" dirty="0" smtClean="0"/>
              <a:t> </a:t>
            </a:r>
            <a:r>
              <a:rPr lang="en-US" dirty="0" err="1" smtClean="0"/>
              <a:t>microcytic</a:t>
            </a:r>
            <a:r>
              <a:rPr lang="en-US" dirty="0" smtClean="0"/>
              <a:t> RBCs</a:t>
            </a:r>
          </a:p>
          <a:p>
            <a:pPr lvl="2"/>
            <a:r>
              <a:rPr lang="en-US" dirty="0" smtClean="0">
                <a:solidFill>
                  <a:srgbClr val="006600"/>
                </a:solidFill>
              </a:rPr>
              <a:t>Alpha or beta hemoglobin chains are defective</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ctr"/>
            <a:r>
              <a:rPr lang="en-US" dirty="0" smtClean="0"/>
              <a:t>DIAGNOSTIC </a:t>
            </a:r>
            <a:br>
              <a:rPr lang="en-US" dirty="0" smtClean="0"/>
            </a:br>
            <a:r>
              <a:rPr lang="en-US" dirty="0" smtClean="0"/>
              <a:t>TECHNIQUES, TREATMENTS  AND PROCEDURES</a:t>
            </a:r>
            <a:endParaRPr lang="en-US" dirty="0"/>
          </a:p>
        </p:txBody>
      </p:sp>
      <p:sp>
        <p:nvSpPr>
          <p:cNvPr id="5" name="Subtitle 4"/>
          <p:cNvSpPr>
            <a:spLocks noGrp="1"/>
          </p:cNvSpPr>
          <p:nvPr>
            <p:ph type="subTitle" idx="1"/>
          </p:nvPr>
        </p:nvSpPr>
        <p:spPr/>
        <p:txBody>
          <a:bodyPr>
            <a:normAutofit/>
          </a:bodyPr>
          <a:lstStyle/>
          <a:p>
            <a:endParaRPr lang="en-US" sz="4000" b="1" dirty="0" smtClean="0"/>
          </a:p>
          <a:p>
            <a:r>
              <a:rPr lang="en-US" sz="4000" b="1" dirty="0" smtClean="0"/>
              <a:t>The Blood</a:t>
            </a:r>
          </a:p>
          <a:p>
            <a:endParaRPr lang="en-US" sz="4000" b="1" dirty="0"/>
          </a:p>
        </p:txBody>
      </p:sp>
    </p:spTree>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Direct </a:t>
            </a:r>
            <a:r>
              <a:rPr lang="en-US" b="1" dirty="0" err="1" smtClean="0">
                <a:solidFill>
                  <a:srgbClr val="FF0000"/>
                </a:solidFill>
              </a:rPr>
              <a:t>Antiglobulin</a:t>
            </a:r>
            <a:r>
              <a:rPr lang="en-US" b="1" dirty="0" smtClean="0">
                <a:solidFill>
                  <a:srgbClr val="FF0000"/>
                </a:solidFill>
              </a:rPr>
              <a:t> Test (</a:t>
            </a:r>
            <a:r>
              <a:rPr lang="en-US" b="1" dirty="0" err="1" smtClean="0">
                <a:solidFill>
                  <a:srgbClr val="FF0000"/>
                </a:solidFill>
              </a:rPr>
              <a:t>Coomb’s</a:t>
            </a:r>
            <a:r>
              <a:rPr lang="en-US" b="1" dirty="0" smtClean="0">
                <a:solidFill>
                  <a:srgbClr val="FF0000"/>
                </a:solidFill>
              </a:rPr>
              <a:t> Test)</a:t>
            </a:r>
          </a:p>
          <a:p>
            <a:pPr lvl="1"/>
            <a:r>
              <a:rPr lang="en-US" dirty="0" smtClean="0"/>
              <a:t>Blood test used to discover the presence of </a:t>
            </a:r>
            <a:r>
              <a:rPr lang="en-US" dirty="0" err="1" smtClean="0"/>
              <a:t>antierythrocyte</a:t>
            </a:r>
            <a:r>
              <a:rPr lang="en-US" dirty="0" smtClean="0"/>
              <a:t> antibodies present in the blood of an </a:t>
            </a:r>
            <a:r>
              <a:rPr lang="en-US" dirty="0" err="1" smtClean="0"/>
              <a:t>Rh</a:t>
            </a:r>
            <a:r>
              <a:rPr lang="en-US" dirty="0" smtClean="0"/>
              <a:t> negative woman</a:t>
            </a:r>
          </a:p>
          <a:p>
            <a:pPr lvl="2"/>
            <a:r>
              <a:rPr lang="en-US" dirty="0" smtClean="0">
                <a:solidFill>
                  <a:srgbClr val="006600"/>
                </a:solidFill>
              </a:rPr>
              <a:t>Production of these antibodies is associated with an </a:t>
            </a:r>
            <a:r>
              <a:rPr lang="en-US" dirty="0" err="1" smtClean="0">
                <a:solidFill>
                  <a:srgbClr val="006600"/>
                </a:solidFill>
              </a:rPr>
              <a:t>Rh</a:t>
            </a:r>
            <a:r>
              <a:rPr lang="en-US" dirty="0" smtClean="0">
                <a:solidFill>
                  <a:srgbClr val="006600"/>
                </a:solidFill>
              </a:rPr>
              <a:t> incompatibility between a pregnant </a:t>
            </a:r>
            <a:r>
              <a:rPr lang="en-US" dirty="0" err="1" smtClean="0">
                <a:solidFill>
                  <a:srgbClr val="006600"/>
                </a:solidFill>
              </a:rPr>
              <a:t>Rh</a:t>
            </a:r>
            <a:r>
              <a:rPr lang="en-US" dirty="0" smtClean="0">
                <a:solidFill>
                  <a:srgbClr val="006600"/>
                </a:solidFill>
              </a:rPr>
              <a:t> negative woman and her </a:t>
            </a:r>
            <a:r>
              <a:rPr lang="en-US" dirty="0" err="1" smtClean="0">
                <a:solidFill>
                  <a:srgbClr val="006600"/>
                </a:solidFill>
              </a:rPr>
              <a:t>Rh</a:t>
            </a:r>
            <a:r>
              <a:rPr lang="en-US" dirty="0" smtClean="0">
                <a:solidFill>
                  <a:srgbClr val="006600"/>
                </a:solidFill>
              </a:rPr>
              <a:t> positive fetus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Bleeding time</a:t>
            </a:r>
          </a:p>
          <a:p>
            <a:pPr lvl="1"/>
            <a:r>
              <a:rPr lang="en-US" dirty="0" smtClean="0"/>
              <a:t>Measurement of the time required for bleeding to stop</a:t>
            </a:r>
          </a:p>
          <a:p>
            <a:r>
              <a:rPr lang="en-US" b="1" dirty="0" smtClean="0">
                <a:solidFill>
                  <a:srgbClr val="FF0000"/>
                </a:solidFill>
              </a:rPr>
              <a:t>Blood transfusion</a:t>
            </a:r>
          </a:p>
          <a:p>
            <a:pPr lvl="1"/>
            <a:r>
              <a:rPr lang="en-US" dirty="0" smtClean="0"/>
              <a:t>Administration of blood or a blood component to an individual to replace blood lost through surgery, trauma, or disease</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Bone marrow biopsy</a:t>
            </a:r>
          </a:p>
          <a:p>
            <a:pPr lvl="1"/>
            <a:r>
              <a:rPr lang="en-US" dirty="0" smtClean="0"/>
              <a:t>Microscopic exam of bone marrow tissue, which fully evaluates </a:t>
            </a:r>
            <a:r>
              <a:rPr lang="en-US" dirty="0" err="1" smtClean="0"/>
              <a:t>hematopoiesis</a:t>
            </a:r>
            <a:r>
              <a:rPr lang="en-US" dirty="0" smtClean="0"/>
              <a:t> by revealing the number, shape, and size of the RBCs, WBCs, and platelet precursors</a:t>
            </a:r>
          </a:p>
          <a:p>
            <a:pPr lvl="2"/>
            <a:r>
              <a:rPr lang="en-US" dirty="0" smtClean="0">
                <a:solidFill>
                  <a:srgbClr val="006600"/>
                </a:solidFill>
              </a:rPr>
              <a:t>Bone samples are obtained through aspiration or surgical removal</a:t>
            </a:r>
          </a:p>
          <a:p>
            <a:r>
              <a:rPr lang="en-US" b="1" dirty="0" err="1" smtClean="0"/>
              <a:t>Hematopoiesis</a:t>
            </a:r>
            <a:r>
              <a:rPr lang="en-US" dirty="0" smtClean="0"/>
              <a:t>: The production of all types of blood cells including formation, development, and differentiation of blood cells.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Bone marrow transplant</a:t>
            </a:r>
          </a:p>
          <a:p>
            <a:pPr lvl="1"/>
            <a:r>
              <a:rPr lang="en-US" dirty="0" smtClean="0"/>
              <a:t>Donor’s bone marrow cells are infused intravenously into the recipient</a:t>
            </a:r>
          </a:p>
          <a:p>
            <a:pPr lvl="2"/>
            <a:r>
              <a:rPr lang="en-US" dirty="0" smtClean="0">
                <a:solidFill>
                  <a:srgbClr val="006600"/>
                </a:solidFill>
              </a:rPr>
              <a:t>After recipient receives an infusion of aggressive chemotherapy or total-body irradiation to destroy all malignant cells and to inactivate the immune system</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Complete Blood Cell Count (CBC)</a:t>
            </a:r>
          </a:p>
          <a:p>
            <a:pPr lvl="1"/>
            <a:r>
              <a:rPr lang="en-US" dirty="0" smtClean="0"/>
              <a:t>Series of tests performed on peripheral blood, that inexpensively screens for problems in the hematologic system as well as several other organ systems</a:t>
            </a:r>
          </a:p>
          <a:p>
            <a:pPr lvl="1"/>
            <a:r>
              <a:rPr lang="en-US" dirty="0" smtClean="0"/>
              <a:t>CBC includes</a:t>
            </a:r>
          </a:p>
          <a:p>
            <a:pPr lvl="2"/>
            <a:r>
              <a:rPr lang="en-US" dirty="0" smtClean="0">
                <a:solidFill>
                  <a:srgbClr val="006600"/>
                </a:solidFill>
              </a:rPr>
              <a:t>RBC count, Hemoglobin, </a:t>
            </a:r>
            <a:r>
              <a:rPr lang="en-US" dirty="0" err="1" smtClean="0">
                <a:solidFill>
                  <a:srgbClr val="006600"/>
                </a:solidFill>
              </a:rPr>
              <a:t>Hematocrit</a:t>
            </a:r>
            <a:r>
              <a:rPr lang="en-US" dirty="0" smtClean="0">
                <a:solidFill>
                  <a:srgbClr val="006600"/>
                </a:solidFill>
              </a:rPr>
              <a:t>, RBC indices, WBC count, WBC differential, Blood smear, Platelet count</a:t>
            </a:r>
          </a:p>
          <a:p>
            <a:endParaRPr lang="en-US" sz="2400"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Erythrocyte Sedimentation Rate (ESR)</a:t>
            </a:r>
          </a:p>
          <a:p>
            <a:pPr lvl="1"/>
            <a:r>
              <a:rPr lang="en-US" dirty="0" smtClean="0"/>
              <a:t>Test performed on blood, that measures the rate at which red blood cells settle out in a tube of </a:t>
            </a:r>
            <a:r>
              <a:rPr lang="en-US" dirty="0" err="1" smtClean="0"/>
              <a:t>unclotted</a:t>
            </a:r>
            <a:r>
              <a:rPr lang="en-US" dirty="0" smtClean="0"/>
              <a:t> blood</a:t>
            </a:r>
          </a:p>
          <a:p>
            <a:pPr lvl="2"/>
            <a:r>
              <a:rPr lang="en-US" dirty="0" smtClean="0">
                <a:solidFill>
                  <a:srgbClr val="006600"/>
                </a:solidFill>
              </a:rPr>
              <a:t>ESR is determined by measuring the settling distance of RBCs in normal saline over one hour</a:t>
            </a:r>
          </a:p>
          <a:p>
            <a:pPr lvl="2"/>
            <a:r>
              <a:rPr lang="en-US" dirty="0" smtClean="0"/>
              <a:t>An </a:t>
            </a:r>
            <a:r>
              <a:rPr lang="en-US" b="1" dirty="0" smtClean="0"/>
              <a:t>erythrocyte sedimentation rate</a:t>
            </a:r>
            <a:r>
              <a:rPr lang="en-US" dirty="0" smtClean="0"/>
              <a:t> (</a:t>
            </a:r>
            <a:r>
              <a:rPr lang="en-US" b="1" dirty="0" smtClean="0"/>
              <a:t>ESR</a:t>
            </a:r>
            <a:r>
              <a:rPr lang="en-US" dirty="0" smtClean="0"/>
              <a:t>) is a type of blood </a:t>
            </a:r>
            <a:r>
              <a:rPr lang="en-US" b="1" dirty="0" smtClean="0"/>
              <a:t>test</a:t>
            </a:r>
            <a:r>
              <a:rPr lang="en-US" dirty="0" smtClean="0"/>
              <a:t> that measures how quickly </a:t>
            </a:r>
            <a:r>
              <a:rPr lang="en-US" b="1" dirty="0" smtClean="0"/>
              <a:t>erythrocytes</a:t>
            </a:r>
            <a:r>
              <a:rPr lang="en-US" dirty="0" smtClean="0"/>
              <a:t> (red blood cells) settle at the bottom of a </a:t>
            </a:r>
            <a:r>
              <a:rPr lang="en-US" b="1" dirty="0" smtClean="0"/>
              <a:t>test</a:t>
            </a:r>
            <a:r>
              <a:rPr lang="en-US" dirty="0" smtClean="0"/>
              <a:t> tube that contains a blood sample. </a:t>
            </a:r>
          </a:p>
          <a:p>
            <a:pPr lvl="2"/>
            <a:r>
              <a:rPr lang="en-US" dirty="0" smtClean="0"/>
              <a:t>Normally, red blood cells settle relatively slowly. A faster-than-normal </a:t>
            </a:r>
            <a:r>
              <a:rPr lang="en-US" b="1" dirty="0" smtClean="0"/>
              <a:t>rate</a:t>
            </a:r>
            <a:r>
              <a:rPr lang="en-US" dirty="0" smtClean="0"/>
              <a:t> may indicate inflammation in the body.</a:t>
            </a:r>
            <a:endParaRPr lang="en-US"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b="1" dirty="0" smtClean="0"/>
              <a:t>Plasma Proteins</a:t>
            </a:r>
            <a:endParaRPr lang="en-US" b="1" dirty="0"/>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r>
              <a:rPr lang="en-US" b="1" dirty="0" smtClean="0">
                <a:solidFill>
                  <a:srgbClr val="FF0000"/>
                </a:solidFill>
              </a:rPr>
              <a:t>Albumins</a:t>
            </a:r>
          </a:p>
          <a:p>
            <a:pPr lvl="1"/>
            <a:r>
              <a:rPr lang="en-US" dirty="0" smtClean="0"/>
              <a:t>Constitute about 60 percent of the plasma proteins</a:t>
            </a:r>
          </a:p>
          <a:p>
            <a:pPr lvl="1"/>
            <a:r>
              <a:rPr lang="en-US" dirty="0" smtClean="0"/>
              <a:t>Help maintain normal blood volume and blood pressure</a:t>
            </a:r>
          </a:p>
          <a:p>
            <a:pPr lvl="1"/>
            <a:r>
              <a:rPr lang="en-US" dirty="0" smtClean="0"/>
              <a:t>Help to maintain balance between fluid in the blood and fluid in the interstitial tissues</a:t>
            </a:r>
          </a:p>
          <a:p>
            <a:r>
              <a:rPr lang="en-US" dirty="0" smtClean="0"/>
              <a:t>Serum </a:t>
            </a:r>
            <a:r>
              <a:rPr lang="en-US" b="1" dirty="0" smtClean="0"/>
              <a:t>albumins</a:t>
            </a:r>
            <a:r>
              <a:rPr lang="en-US" dirty="0" smtClean="0"/>
              <a:t> are important in regulating blood volume by maintaining the </a:t>
            </a:r>
            <a:r>
              <a:rPr lang="en-US" dirty="0" err="1" smtClean="0"/>
              <a:t>oncotic</a:t>
            </a:r>
            <a:r>
              <a:rPr lang="en-US" dirty="0" smtClean="0"/>
              <a:t> pressure (also known as colloid osmotic pressure) of the blood compartment.</a:t>
            </a:r>
            <a:endParaRPr lang="en-US" dirty="0" smtClean="0">
              <a:solidFill>
                <a:schemeClr val="accent2"/>
              </a:solidFill>
            </a:endParaRPr>
          </a:p>
          <a:p>
            <a:r>
              <a:rPr lang="en-US" b="1" dirty="0" err="1" smtClean="0"/>
              <a:t>Oncotic</a:t>
            </a:r>
            <a:r>
              <a:rPr lang="en-US" b="1" dirty="0" smtClean="0"/>
              <a:t> pressure</a:t>
            </a:r>
            <a:r>
              <a:rPr lang="en-US" dirty="0" smtClean="0"/>
              <a:t>, or </a:t>
            </a:r>
            <a:r>
              <a:rPr lang="en-US" b="1" dirty="0" smtClean="0"/>
              <a:t>colloid osmotic pressure</a:t>
            </a:r>
            <a:r>
              <a:rPr lang="en-US" dirty="0" smtClean="0"/>
              <a:t>, is a form of </a:t>
            </a:r>
            <a:r>
              <a:rPr lang="en-US" dirty="0" smtClean="0">
                <a:hlinkClick r:id="rId2" tooltip="Osmotic pressure"/>
              </a:rPr>
              <a:t>osmotic pressure</a:t>
            </a:r>
            <a:r>
              <a:rPr lang="en-US" dirty="0" smtClean="0"/>
              <a:t> induced by </a:t>
            </a:r>
            <a:r>
              <a:rPr lang="en-US" dirty="0" smtClean="0">
                <a:hlinkClick r:id="rId3" tooltip="Protein"/>
              </a:rPr>
              <a:t>proteins</a:t>
            </a:r>
            <a:r>
              <a:rPr lang="en-US" dirty="0" smtClean="0"/>
              <a:t>, notably </a:t>
            </a:r>
            <a:r>
              <a:rPr lang="en-US" dirty="0" smtClean="0">
                <a:hlinkClick r:id="rId4" tooltip="Albumin"/>
              </a:rPr>
              <a:t>albumin</a:t>
            </a:r>
            <a:r>
              <a:rPr lang="en-US" dirty="0" smtClean="0"/>
              <a:t>, in a blood vessel's plasma (blood/liquid) that displaces water molecules, thus creating a relative </a:t>
            </a:r>
            <a:r>
              <a:rPr lang="en-US" dirty="0" err="1" smtClean="0">
                <a:hlinkClick r:id="rId5" tooltip="Water"/>
              </a:rPr>
              <a:t>water</a:t>
            </a:r>
            <a:r>
              <a:rPr lang="en-US" dirty="0" err="1" smtClean="0"/>
              <a:t>molecule</a:t>
            </a:r>
            <a:r>
              <a:rPr lang="en-US" dirty="0" smtClean="0"/>
              <a:t> deficit with water molecules moving back into the circulatory system within the lower pressure venous end of capillaries.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Hematocrit</a:t>
            </a:r>
            <a:endParaRPr lang="en-US" b="1" dirty="0" smtClean="0">
              <a:solidFill>
                <a:srgbClr val="FF0000"/>
              </a:solidFill>
            </a:endParaRPr>
          </a:p>
          <a:p>
            <a:pPr lvl="1"/>
            <a:r>
              <a:rPr lang="en-US" dirty="0" smtClean="0"/>
              <a:t>Assessment of RBC percentage in total blood volume</a:t>
            </a:r>
          </a:p>
          <a:p>
            <a:r>
              <a:rPr lang="en-US" b="1" dirty="0" smtClean="0">
                <a:solidFill>
                  <a:srgbClr val="FF0000"/>
                </a:solidFill>
              </a:rPr>
              <a:t>Hemoglobin test</a:t>
            </a:r>
          </a:p>
          <a:p>
            <a:pPr lvl="1"/>
            <a:r>
              <a:rPr lang="en-US" dirty="0" smtClean="0"/>
              <a:t>Concentration measurement of hemoglobin in peripheral blood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Lipid profile</a:t>
            </a:r>
          </a:p>
          <a:p>
            <a:pPr lvl="1"/>
            <a:r>
              <a:rPr lang="en-US" dirty="0" smtClean="0"/>
              <a:t>Measurement of the lipids in the blood</a:t>
            </a:r>
          </a:p>
          <a:p>
            <a:r>
              <a:rPr lang="en-US" b="1" dirty="0" smtClean="0">
                <a:solidFill>
                  <a:srgbClr val="FF0000"/>
                </a:solidFill>
              </a:rPr>
              <a:t>Partial </a:t>
            </a:r>
            <a:r>
              <a:rPr lang="en-US" b="1" dirty="0" err="1" smtClean="0">
                <a:solidFill>
                  <a:srgbClr val="FF0000"/>
                </a:solidFill>
              </a:rPr>
              <a:t>thromboplastin</a:t>
            </a:r>
            <a:r>
              <a:rPr lang="en-US" b="1" dirty="0" smtClean="0">
                <a:solidFill>
                  <a:srgbClr val="FF0000"/>
                </a:solidFill>
              </a:rPr>
              <a:t> time (PTT)</a:t>
            </a:r>
          </a:p>
          <a:p>
            <a:pPr lvl="1"/>
            <a:r>
              <a:rPr lang="en-US" dirty="0" smtClean="0"/>
              <a:t>Blood test used to evaluate the common pathway and system of clot formation within the blood</a:t>
            </a:r>
          </a:p>
          <a:p>
            <a:pPr lvl="1"/>
            <a:r>
              <a:rPr lang="en-US" b="1" dirty="0" smtClean="0"/>
              <a:t>Partial </a:t>
            </a:r>
            <a:r>
              <a:rPr lang="en-US" b="1" dirty="0" err="1" smtClean="0"/>
              <a:t>thromboplastin</a:t>
            </a:r>
            <a:r>
              <a:rPr lang="en-US" b="1" dirty="0" smtClean="0"/>
              <a:t> time</a:t>
            </a:r>
            <a:r>
              <a:rPr lang="en-US" dirty="0" smtClean="0"/>
              <a:t> (</a:t>
            </a:r>
            <a:r>
              <a:rPr lang="en-US" b="1" dirty="0" smtClean="0"/>
              <a:t>PTT</a:t>
            </a:r>
            <a:r>
              <a:rPr lang="en-US" dirty="0" smtClean="0"/>
              <a:t>) is a blood test that measures the </a:t>
            </a:r>
            <a:r>
              <a:rPr lang="en-US" b="1" dirty="0" smtClean="0"/>
              <a:t>time</a:t>
            </a:r>
            <a:r>
              <a:rPr lang="en-US" dirty="0" smtClean="0"/>
              <a:t> it takes your blood to clot. A </a:t>
            </a:r>
            <a:r>
              <a:rPr lang="en-US" b="1" dirty="0" err="1" smtClean="0"/>
              <a:t>PTT</a:t>
            </a:r>
            <a:r>
              <a:rPr lang="en-US" dirty="0" err="1" smtClean="0"/>
              <a:t>test</a:t>
            </a:r>
            <a:r>
              <a:rPr lang="en-US" dirty="0" smtClean="0"/>
              <a:t> can be used to check for bleeding problems. Blood clotting factors are needed for blood to clot (coagulation).</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normAutofit fontScale="92500"/>
          </a:bodyPr>
          <a:lstStyle/>
          <a:p>
            <a:r>
              <a:rPr lang="en-US" b="1" dirty="0" smtClean="0">
                <a:solidFill>
                  <a:srgbClr val="FF0000"/>
                </a:solidFill>
              </a:rPr>
              <a:t>Platelet count</a:t>
            </a:r>
          </a:p>
          <a:p>
            <a:pPr lvl="1"/>
            <a:r>
              <a:rPr lang="en-US" dirty="0" smtClean="0"/>
              <a:t>Blood test that provides the count of platelets per cubic millimeter of blood</a:t>
            </a:r>
          </a:p>
          <a:p>
            <a:r>
              <a:rPr lang="en-US" b="1" dirty="0" err="1" smtClean="0">
                <a:solidFill>
                  <a:srgbClr val="FF0000"/>
                </a:solidFill>
              </a:rPr>
              <a:t>Prothrombin</a:t>
            </a:r>
            <a:r>
              <a:rPr lang="en-US" b="1" dirty="0" smtClean="0">
                <a:solidFill>
                  <a:srgbClr val="FF0000"/>
                </a:solidFill>
              </a:rPr>
              <a:t> time (PT)</a:t>
            </a:r>
          </a:p>
          <a:p>
            <a:pPr lvl="1"/>
            <a:r>
              <a:rPr lang="en-US" dirty="0" smtClean="0"/>
              <a:t>Blood test used to evaluate common pathway and extrinsic system of clot formation</a:t>
            </a:r>
          </a:p>
          <a:p>
            <a:pPr lvl="1"/>
            <a:r>
              <a:rPr lang="en-US" b="1" dirty="0" err="1" smtClean="0"/>
              <a:t>Prothrombin</a:t>
            </a:r>
            <a:r>
              <a:rPr lang="en-US" b="1" dirty="0" smtClean="0"/>
              <a:t> time</a:t>
            </a:r>
            <a:r>
              <a:rPr lang="en-US" dirty="0" smtClean="0"/>
              <a:t> (</a:t>
            </a:r>
            <a:r>
              <a:rPr lang="en-US" b="1" dirty="0" smtClean="0"/>
              <a:t>PT</a:t>
            </a:r>
            <a:r>
              <a:rPr lang="en-US" dirty="0" smtClean="0"/>
              <a:t>) is a blood test that measures how long it takes blood to clot. A </a:t>
            </a:r>
            <a:r>
              <a:rPr lang="en-US" b="1" dirty="0" err="1" smtClean="0"/>
              <a:t>prothrombin</a:t>
            </a:r>
            <a:r>
              <a:rPr lang="en-US" b="1" dirty="0" smtClean="0"/>
              <a:t> time</a:t>
            </a:r>
            <a:r>
              <a:rPr lang="en-US" dirty="0" smtClean="0"/>
              <a:t> test can be used to check for bleeding problems. </a:t>
            </a:r>
            <a:r>
              <a:rPr lang="en-US" b="1" dirty="0" smtClean="0"/>
              <a:t>PT</a:t>
            </a:r>
            <a:r>
              <a:rPr lang="en-US" dirty="0" smtClean="0"/>
              <a:t> is also used to check whether medicine to prevent blood clots is working. A </a:t>
            </a:r>
            <a:r>
              <a:rPr lang="en-US" b="1" dirty="0" smtClean="0"/>
              <a:t>PT</a:t>
            </a:r>
            <a:r>
              <a:rPr lang="en-US" dirty="0" smtClean="0"/>
              <a:t> test may also be called an INR test.</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err="1" smtClean="0">
                <a:solidFill>
                  <a:srgbClr val="FF0000"/>
                </a:solidFill>
              </a:rPr>
              <a:t>Reticulocyte</a:t>
            </a:r>
            <a:r>
              <a:rPr lang="en-US" b="1" dirty="0" smtClean="0">
                <a:solidFill>
                  <a:srgbClr val="FF0000"/>
                </a:solidFill>
              </a:rPr>
              <a:t> count</a:t>
            </a:r>
          </a:p>
          <a:p>
            <a:pPr lvl="1"/>
            <a:r>
              <a:rPr lang="en-US" dirty="0" smtClean="0"/>
              <a:t>Measurement of the number of circulating </a:t>
            </a:r>
            <a:r>
              <a:rPr lang="en-US" dirty="0" err="1" smtClean="0"/>
              <a:t>reticulocytes</a:t>
            </a:r>
            <a:r>
              <a:rPr lang="en-US" dirty="0" smtClean="0"/>
              <a:t>, immature erythrocytes, in a blood specimen</a:t>
            </a:r>
          </a:p>
          <a:p>
            <a:r>
              <a:rPr lang="en-US" b="1" dirty="0" err="1" smtClean="0">
                <a:solidFill>
                  <a:srgbClr val="FF0000"/>
                </a:solidFill>
              </a:rPr>
              <a:t>Rouleaux</a:t>
            </a:r>
            <a:endParaRPr lang="en-US" b="1" dirty="0" smtClean="0">
              <a:solidFill>
                <a:srgbClr val="FF0000"/>
              </a:solidFill>
            </a:endParaRPr>
          </a:p>
          <a:p>
            <a:pPr lvl="1"/>
            <a:r>
              <a:rPr lang="en-US" dirty="0" smtClean="0"/>
              <a:t>Aggregation of RBCs viewed through the microscope that may be an artifact, or may occur with persons with multiple myeloma as a result of abnormal proteins</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pPr>
              <a:lnSpc>
                <a:spcPct val="90000"/>
              </a:lnSpc>
            </a:pPr>
            <a:r>
              <a:rPr lang="en-US" b="1" dirty="0" smtClean="0">
                <a:solidFill>
                  <a:srgbClr val="FF0000"/>
                </a:solidFill>
              </a:rPr>
              <a:t>Red Blood Cell Count (RBC)</a:t>
            </a:r>
          </a:p>
          <a:p>
            <a:pPr lvl="1">
              <a:lnSpc>
                <a:spcPct val="90000"/>
              </a:lnSpc>
            </a:pPr>
            <a:r>
              <a:rPr lang="en-US" dirty="0" smtClean="0"/>
              <a:t>Measurement of the circulating number of RBCs in one millimeter of peripheral blood</a:t>
            </a:r>
          </a:p>
          <a:p>
            <a:pPr>
              <a:lnSpc>
                <a:spcPct val="90000"/>
              </a:lnSpc>
            </a:pPr>
            <a:r>
              <a:rPr lang="en-US" b="1" dirty="0" smtClean="0">
                <a:solidFill>
                  <a:srgbClr val="FF0000"/>
                </a:solidFill>
              </a:rPr>
              <a:t>Red blood cell morphology</a:t>
            </a:r>
          </a:p>
          <a:p>
            <a:pPr lvl="1">
              <a:lnSpc>
                <a:spcPct val="90000"/>
              </a:lnSpc>
            </a:pPr>
            <a:r>
              <a:rPr lang="en-US" dirty="0" smtClean="0"/>
              <a:t>Examination of the RBC on a stained blood smear that enables the examiner to identify the form and shape of the RBCs</a:t>
            </a:r>
          </a:p>
          <a:p>
            <a:pPr>
              <a:lnSpc>
                <a:spcPct val="90000"/>
              </a:lnSpc>
            </a:pPr>
            <a:endParaRPr lang="en-US" dirty="0" smtClean="0">
              <a:solidFill>
                <a:schemeClr val="accent2"/>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Schilling test</a:t>
            </a:r>
          </a:p>
          <a:p>
            <a:pPr lvl="1"/>
            <a:r>
              <a:rPr lang="en-US" dirty="0" smtClean="0"/>
              <a:t>Diagnostic analysis for pernicious anemia</a:t>
            </a:r>
          </a:p>
          <a:p>
            <a:r>
              <a:rPr lang="en-US" b="1" dirty="0" smtClean="0">
                <a:solidFill>
                  <a:srgbClr val="FF0000"/>
                </a:solidFill>
              </a:rPr>
              <a:t>White Blood Cell Count (WBC)</a:t>
            </a:r>
          </a:p>
          <a:p>
            <a:pPr lvl="1"/>
            <a:r>
              <a:rPr lang="en-US" dirty="0" smtClean="0"/>
              <a:t>Measurement of the circulating number of WBCs in one cubic millimeter of peripheral blood</a:t>
            </a:r>
          </a:p>
          <a:p>
            <a:r>
              <a:rPr lang="en-US" b="1" dirty="0" smtClean="0"/>
              <a:t>Pernicious anemia</a:t>
            </a:r>
            <a:r>
              <a:rPr lang="en-US" dirty="0" smtClean="0"/>
              <a:t> is a decrease in red blood cells that occurs when the intestines cannot properly absorb vitamin B12.</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Diagnostic Techniques, Treatments, and Procedures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White blood cell differential</a:t>
            </a:r>
          </a:p>
          <a:p>
            <a:pPr lvl="1"/>
            <a:r>
              <a:rPr lang="en-US" dirty="0" smtClean="0"/>
              <a:t>Measurement of the percentage of each specific type of circulating WBCs present in one cubic millimeter of peripheral blood drawn for the WBC count</a:t>
            </a:r>
          </a:p>
          <a:p>
            <a:pPr>
              <a:buNone/>
            </a:pP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Lymphatic </a:t>
            </a:r>
            <a:r>
              <a:rPr lang="en-US" dirty="0" smtClean="0"/>
              <a:t>System</a:t>
            </a:r>
            <a:endParaRPr lang="en-US" dirty="0"/>
          </a:p>
        </p:txBody>
      </p:sp>
      <p:sp>
        <p:nvSpPr>
          <p:cNvPr id="3" name="Subtitle 2"/>
          <p:cNvSpPr>
            <a:spLocks noGrp="1"/>
          </p:cNvSpPr>
          <p:nvPr>
            <p:ph type="subTitle" idx="1"/>
          </p:nvPr>
        </p:nvSpPr>
        <p:spPr/>
        <p:txBody>
          <a:bodyPr>
            <a:normAutofit/>
          </a:bodyPr>
          <a:lstStyle/>
          <a:p>
            <a:r>
              <a:rPr lang="en-US" sz="4000" dirty="0" smtClean="0"/>
              <a:t>Overview</a:t>
            </a:r>
            <a:endParaRPr lang="en-US" sz="4000" b="1" dirty="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Lymphatic System Overview</a:t>
            </a:r>
          </a:p>
        </p:txBody>
      </p:sp>
      <p:sp>
        <p:nvSpPr>
          <p:cNvPr id="133123" name="Rectangle 3"/>
          <p:cNvSpPr>
            <a:spLocks noGrp="1" noChangeArrowheads="1"/>
          </p:cNvSpPr>
          <p:nvPr>
            <p:ph type="body" idx="1"/>
          </p:nvPr>
        </p:nvSpPr>
        <p:spPr>
          <a:xfrm>
            <a:off x="457200" y="2209800"/>
            <a:ext cx="8229600" cy="3452813"/>
          </a:xfrm>
        </p:spPr>
        <p:txBody>
          <a:bodyPr/>
          <a:lstStyle/>
          <a:p>
            <a:pPr>
              <a:lnSpc>
                <a:spcPct val="90000"/>
              </a:lnSpc>
            </a:pPr>
            <a:r>
              <a:rPr lang="en-US" dirty="0"/>
              <a:t>Lymphatic system functions to produce antibodies and lymphocytes important to immunity</a:t>
            </a:r>
          </a:p>
          <a:p>
            <a:pPr>
              <a:lnSpc>
                <a:spcPct val="90000"/>
              </a:lnSpc>
            </a:pPr>
            <a:r>
              <a:rPr lang="en-US" dirty="0"/>
              <a:t>Lymphatic system also functions to maintain a balance of fluid in the internal environment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23">
                                            <p:txEl>
                                              <p:pRg st="1" end="1"/>
                                            </p:txEl>
                                          </p:spTgt>
                                        </p:tgtEl>
                                        <p:attrNameLst>
                                          <p:attrName>style.visibility</p:attrName>
                                        </p:attrNameLst>
                                      </p:cBhvr>
                                      <p:to>
                                        <p:strVal val="visible"/>
                                      </p:to>
                                    </p:set>
                                    <p:anim calcmode="lin" valueType="num">
                                      <p:cBhvr additive="base">
                                        <p:cTn id="13" dur="500" fill="hold"/>
                                        <p:tgtEl>
                                          <p:spTgt spid="133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ChangeArrowheads="1"/>
          </p:cNvSpPr>
          <p:nvPr>
            <p:ph type="body" idx="1"/>
          </p:nvPr>
        </p:nvSpPr>
        <p:spPr>
          <a:xfrm>
            <a:off x="685800" y="1905000"/>
            <a:ext cx="7772400" cy="4191000"/>
          </a:xfrm>
        </p:spPr>
        <p:txBody>
          <a:bodyPr/>
          <a:lstStyle/>
          <a:p>
            <a:r>
              <a:rPr lang="en-US" dirty="0"/>
              <a:t>Lymphatic system</a:t>
            </a:r>
          </a:p>
          <a:p>
            <a:pPr lvl="1"/>
            <a:r>
              <a:rPr lang="en-US" dirty="0"/>
              <a:t>Lymph fluid</a:t>
            </a:r>
          </a:p>
          <a:p>
            <a:pPr lvl="2"/>
            <a:r>
              <a:rPr lang="en-US" dirty="0">
                <a:solidFill>
                  <a:srgbClr val="006600"/>
                </a:solidFill>
              </a:rPr>
              <a:t>Stems from the blood and tissue fluid</a:t>
            </a:r>
          </a:p>
          <a:p>
            <a:pPr lvl="1"/>
            <a:r>
              <a:rPr lang="en-US" dirty="0"/>
              <a:t>Lymph vessels</a:t>
            </a:r>
          </a:p>
          <a:p>
            <a:pPr lvl="2"/>
            <a:r>
              <a:rPr lang="en-US" dirty="0">
                <a:solidFill>
                  <a:srgbClr val="006600"/>
                </a:solidFill>
              </a:rPr>
              <a:t>Similar to blood vessels – designed to return tissue fluid to bloodstream</a:t>
            </a:r>
          </a:p>
          <a:p>
            <a:pPr lvl="1"/>
            <a:r>
              <a:rPr lang="en-US" dirty="0"/>
              <a:t>Lymph nodes</a:t>
            </a:r>
          </a:p>
          <a:p>
            <a:pPr lvl="2"/>
            <a:r>
              <a:rPr lang="en-US" dirty="0">
                <a:solidFill>
                  <a:srgbClr val="006600"/>
                </a:solidFill>
              </a:rPr>
              <a:t>Located along path of collecting vessels</a:t>
            </a:r>
          </a:p>
          <a:p>
            <a:pPr lvl="1"/>
            <a:r>
              <a:rPr lang="en-US" dirty="0"/>
              <a:t>Lymphatic organs</a:t>
            </a:r>
          </a:p>
          <a:p>
            <a:pPr lvl="2"/>
            <a:r>
              <a:rPr lang="en-US" dirty="0">
                <a:solidFill>
                  <a:srgbClr val="006600"/>
                </a:solidFill>
              </a:rPr>
              <a:t>Thymus, spleen, and tonsils</a:t>
            </a:r>
          </a:p>
        </p:txBody>
      </p:sp>
      <p:sp>
        <p:nvSpPr>
          <p:cNvPr id="137220" name="Rectangle 4"/>
          <p:cNvSpPr>
            <a:spLocks noGrp="1" noChangeArrowheads="1"/>
          </p:cNvSpPr>
          <p:nvPr>
            <p:ph type="title"/>
          </p:nvPr>
        </p:nvSpPr>
        <p:spPr/>
        <p:txBody>
          <a:bodyPr/>
          <a:lstStyle/>
          <a:p>
            <a:r>
              <a:rPr lang="en-US"/>
              <a:t>Lymphatic System Overview</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additive="base">
                                        <p:cTn id="7" dur="5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7219">
                                            <p:txEl>
                                              <p:pRg st="1" end="1"/>
                                            </p:txEl>
                                          </p:spTgt>
                                        </p:tgtEl>
                                        <p:attrNameLst>
                                          <p:attrName>style.visibility</p:attrName>
                                        </p:attrNameLst>
                                      </p:cBhvr>
                                      <p:to>
                                        <p:strVal val="visible"/>
                                      </p:to>
                                    </p:set>
                                    <p:anim calcmode="lin" valueType="num">
                                      <p:cBhvr additive="base">
                                        <p:cTn id="13" dur="500" fill="hold"/>
                                        <p:tgtEl>
                                          <p:spTgt spid="137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7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7219">
                                            <p:txEl>
                                              <p:pRg st="2" end="2"/>
                                            </p:txEl>
                                          </p:spTgt>
                                        </p:tgtEl>
                                        <p:attrNameLst>
                                          <p:attrName>style.visibility</p:attrName>
                                        </p:attrNameLst>
                                      </p:cBhvr>
                                      <p:to>
                                        <p:strVal val="visible"/>
                                      </p:to>
                                    </p:set>
                                    <p:anim calcmode="lin" valueType="num">
                                      <p:cBhvr additive="base">
                                        <p:cTn id="19" dur="500" fill="hold"/>
                                        <p:tgtEl>
                                          <p:spTgt spid="137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7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7219">
                                            <p:txEl>
                                              <p:pRg st="3" end="3"/>
                                            </p:txEl>
                                          </p:spTgt>
                                        </p:tgtEl>
                                        <p:attrNameLst>
                                          <p:attrName>style.visibility</p:attrName>
                                        </p:attrNameLst>
                                      </p:cBhvr>
                                      <p:to>
                                        <p:strVal val="visible"/>
                                      </p:to>
                                    </p:set>
                                    <p:anim calcmode="lin" valueType="num">
                                      <p:cBhvr additive="base">
                                        <p:cTn id="25" dur="500" fill="hold"/>
                                        <p:tgtEl>
                                          <p:spTgt spid="137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7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7219">
                                            <p:txEl>
                                              <p:pRg st="4" end="4"/>
                                            </p:txEl>
                                          </p:spTgt>
                                        </p:tgtEl>
                                        <p:attrNameLst>
                                          <p:attrName>style.visibility</p:attrName>
                                        </p:attrNameLst>
                                      </p:cBhvr>
                                      <p:to>
                                        <p:strVal val="visible"/>
                                      </p:to>
                                    </p:set>
                                    <p:anim calcmode="lin" valueType="num">
                                      <p:cBhvr additive="base">
                                        <p:cTn id="31" dur="500" fill="hold"/>
                                        <p:tgtEl>
                                          <p:spTgt spid="137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7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7219">
                                            <p:txEl>
                                              <p:pRg st="5" end="5"/>
                                            </p:txEl>
                                          </p:spTgt>
                                        </p:tgtEl>
                                        <p:attrNameLst>
                                          <p:attrName>style.visibility</p:attrName>
                                        </p:attrNameLst>
                                      </p:cBhvr>
                                      <p:to>
                                        <p:strVal val="visible"/>
                                      </p:to>
                                    </p:set>
                                    <p:anim calcmode="lin" valueType="num">
                                      <p:cBhvr additive="base">
                                        <p:cTn id="37" dur="500" fill="hold"/>
                                        <p:tgtEl>
                                          <p:spTgt spid="137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7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7219">
                                            <p:txEl>
                                              <p:pRg st="6" end="6"/>
                                            </p:txEl>
                                          </p:spTgt>
                                        </p:tgtEl>
                                        <p:attrNameLst>
                                          <p:attrName>style.visibility</p:attrName>
                                        </p:attrNameLst>
                                      </p:cBhvr>
                                      <p:to>
                                        <p:strVal val="visible"/>
                                      </p:to>
                                    </p:set>
                                    <p:anim calcmode="lin" valueType="num">
                                      <p:cBhvr additive="base">
                                        <p:cTn id="43" dur="500" fill="hold"/>
                                        <p:tgtEl>
                                          <p:spTgt spid="137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7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7219">
                                            <p:txEl>
                                              <p:pRg st="7" end="7"/>
                                            </p:txEl>
                                          </p:spTgt>
                                        </p:tgtEl>
                                        <p:attrNameLst>
                                          <p:attrName>style.visibility</p:attrName>
                                        </p:attrNameLst>
                                      </p:cBhvr>
                                      <p:to>
                                        <p:strVal val="visible"/>
                                      </p:to>
                                    </p:set>
                                    <p:anim calcmode="lin" valueType="num">
                                      <p:cBhvr additive="base">
                                        <p:cTn id="49" dur="500" fill="hold"/>
                                        <p:tgtEl>
                                          <p:spTgt spid="137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7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7219">
                                            <p:txEl>
                                              <p:pRg st="8" end="8"/>
                                            </p:txEl>
                                          </p:spTgt>
                                        </p:tgtEl>
                                        <p:attrNameLst>
                                          <p:attrName>style.visibility</p:attrName>
                                        </p:attrNameLst>
                                      </p:cBhvr>
                                      <p:to>
                                        <p:strVal val="visible"/>
                                      </p:to>
                                    </p:set>
                                    <p:anim calcmode="lin" valueType="num">
                                      <p:cBhvr additive="base">
                                        <p:cTn id="55" dur="500" fill="hold"/>
                                        <p:tgtEl>
                                          <p:spTgt spid="137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72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Plasma Proteins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Globulins</a:t>
            </a:r>
          </a:p>
          <a:p>
            <a:pPr lvl="1"/>
            <a:r>
              <a:rPr lang="en-US" dirty="0" smtClean="0"/>
              <a:t>Constitute approximately 36 percent of plasma proteins</a:t>
            </a:r>
          </a:p>
          <a:p>
            <a:pPr lvl="1"/>
            <a:r>
              <a:rPr lang="en-US" dirty="0" smtClean="0"/>
              <a:t>Alpha and beta globulins transport lipids (fats) and fat-soluble vitamins in blood</a:t>
            </a:r>
          </a:p>
          <a:p>
            <a:pPr lvl="1"/>
            <a:r>
              <a:rPr lang="en-US" dirty="0" smtClean="0"/>
              <a:t>Gamma globulins are antibodies and function in immunity</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Lymphatic System Overview</a:t>
            </a:r>
          </a:p>
        </p:txBody>
      </p:sp>
      <p:sp>
        <p:nvSpPr>
          <p:cNvPr id="140291" name="Rectangle 3"/>
          <p:cNvSpPr>
            <a:spLocks noGrp="1" noChangeArrowheads="1"/>
          </p:cNvSpPr>
          <p:nvPr>
            <p:ph type="body" idx="1"/>
          </p:nvPr>
        </p:nvSpPr>
        <p:spPr>
          <a:xfrm>
            <a:off x="457200" y="2133600"/>
            <a:ext cx="8229600" cy="3376613"/>
          </a:xfrm>
        </p:spPr>
        <p:txBody>
          <a:bodyPr/>
          <a:lstStyle/>
          <a:p>
            <a:r>
              <a:rPr lang="en-US" dirty="0"/>
              <a:t>How lymph vessels differ from blood vessels</a:t>
            </a:r>
          </a:p>
          <a:p>
            <a:pPr lvl="1"/>
            <a:r>
              <a:rPr lang="en-US" dirty="0"/>
              <a:t>Lymph vessels do not form a closed circuit as does the cardiovascular system</a:t>
            </a:r>
          </a:p>
          <a:p>
            <a:pPr lvl="1"/>
            <a:r>
              <a:rPr lang="en-US" dirty="0"/>
              <a:t>Lymph vessels originate in intercellular spaces of soft tissues of the body</a:t>
            </a:r>
          </a:p>
          <a:p>
            <a:endParaRPr lang="en-US" dirty="0">
              <a:solidFill>
                <a:schemeClr val="accent2"/>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anim calcmode="lin" valueType="num">
                                      <p:cBhvr additive="base">
                                        <p:cTn id="7" dur="500" fill="hold"/>
                                        <p:tgtEl>
                                          <p:spTgt spid="140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0291">
                                            <p:txEl>
                                              <p:pRg st="1" end="1"/>
                                            </p:txEl>
                                          </p:spTgt>
                                        </p:tgtEl>
                                        <p:attrNameLst>
                                          <p:attrName>style.visibility</p:attrName>
                                        </p:attrNameLst>
                                      </p:cBhvr>
                                      <p:to>
                                        <p:strVal val="visible"/>
                                      </p:to>
                                    </p:set>
                                    <p:anim calcmode="lin" valueType="num">
                                      <p:cBhvr additive="base">
                                        <p:cTn id="13" dur="500" fill="hold"/>
                                        <p:tgtEl>
                                          <p:spTgt spid="140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0291">
                                            <p:txEl>
                                              <p:pRg st="2" end="2"/>
                                            </p:txEl>
                                          </p:spTgt>
                                        </p:tgtEl>
                                        <p:attrNameLst>
                                          <p:attrName>style.visibility</p:attrName>
                                        </p:attrNameLst>
                                      </p:cBhvr>
                                      <p:to>
                                        <p:strVal val="visible"/>
                                      </p:to>
                                    </p:set>
                                    <p:anim calcmode="lin" valueType="num">
                                      <p:cBhvr additive="base">
                                        <p:cTn id="19" dur="500" fill="hold"/>
                                        <p:tgtEl>
                                          <p:spTgt spid="140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Lymphatic System Overview</a:t>
            </a:r>
          </a:p>
        </p:txBody>
      </p:sp>
      <p:sp>
        <p:nvSpPr>
          <p:cNvPr id="142339" name="Rectangle 3"/>
          <p:cNvSpPr>
            <a:spLocks noGrp="1" noChangeArrowheads="1"/>
          </p:cNvSpPr>
          <p:nvPr>
            <p:ph type="body" idx="1"/>
          </p:nvPr>
        </p:nvSpPr>
        <p:spPr>
          <a:xfrm>
            <a:off x="762000" y="1981200"/>
            <a:ext cx="7848600" cy="4038600"/>
          </a:xfrm>
        </p:spPr>
        <p:txBody>
          <a:bodyPr/>
          <a:lstStyle/>
          <a:p>
            <a:r>
              <a:rPr lang="en-US" dirty="0"/>
              <a:t>Lymphatic system is an important part of the immune system </a:t>
            </a:r>
          </a:p>
          <a:p>
            <a:pPr lvl="1"/>
            <a:r>
              <a:rPr lang="en-US" dirty="0"/>
              <a:t>Immune system consists of:</a:t>
            </a:r>
          </a:p>
          <a:p>
            <a:pPr lvl="2"/>
            <a:r>
              <a:rPr lang="en-US" dirty="0">
                <a:solidFill>
                  <a:srgbClr val="006600"/>
                </a:solidFill>
              </a:rPr>
              <a:t>Bone marrow</a:t>
            </a:r>
          </a:p>
          <a:p>
            <a:pPr lvl="2"/>
            <a:r>
              <a:rPr lang="en-US" dirty="0">
                <a:solidFill>
                  <a:srgbClr val="006600"/>
                </a:solidFill>
              </a:rPr>
              <a:t>Thymus</a:t>
            </a:r>
          </a:p>
          <a:p>
            <a:pPr lvl="2"/>
            <a:r>
              <a:rPr lang="en-US" dirty="0">
                <a:solidFill>
                  <a:srgbClr val="006600"/>
                </a:solidFill>
              </a:rPr>
              <a:t>Lymphoid tissues</a:t>
            </a:r>
          </a:p>
          <a:p>
            <a:pPr lvl="2"/>
            <a:r>
              <a:rPr lang="en-US" dirty="0">
                <a:solidFill>
                  <a:srgbClr val="006600"/>
                </a:solidFill>
              </a:rPr>
              <a:t>Lymph nodes</a:t>
            </a:r>
          </a:p>
          <a:p>
            <a:pPr lvl="2"/>
            <a:r>
              <a:rPr lang="en-US" dirty="0">
                <a:solidFill>
                  <a:srgbClr val="006600"/>
                </a:solidFill>
              </a:rPr>
              <a:t>Spleen</a:t>
            </a:r>
          </a:p>
          <a:p>
            <a:pPr lvl="2"/>
            <a:r>
              <a:rPr lang="en-US" dirty="0">
                <a:solidFill>
                  <a:srgbClr val="006600"/>
                </a:solidFill>
              </a:rPr>
              <a:t>Lymphatic vessels</a:t>
            </a:r>
          </a:p>
          <a:p>
            <a:pPr lvl="2"/>
            <a:endParaRPr lang="en-US" sz="2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additive="base">
                                        <p:cTn id="7" dur="5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2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2339">
                                            <p:txEl>
                                              <p:pRg st="1" end="1"/>
                                            </p:txEl>
                                          </p:spTgt>
                                        </p:tgtEl>
                                        <p:attrNameLst>
                                          <p:attrName>style.visibility</p:attrName>
                                        </p:attrNameLst>
                                      </p:cBhvr>
                                      <p:to>
                                        <p:strVal val="visible"/>
                                      </p:to>
                                    </p:set>
                                    <p:anim calcmode="lin" valueType="num">
                                      <p:cBhvr additive="base">
                                        <p:cTn id="13" dur="500" fill="hold"/>
                                        <p:tgtEl>
                                          <p:spTgt spid="142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2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2339">
                                            <p:txEl>
                                              <p:pRg st="2" end="2"/>
                                            </p:txEl>
                                          </p:spTgt>
                                        </p:tgtEl>
                                        <p:attrNameLst>
                                          <p:attrName>style.visibility</p:attrName>
                                        </p:attrNameLst>
                                      </p:cBhvr>
                                      <p:to>
                                        <p:strVal val="visible"/>
                                      </p:to>
                                    </p:set>
                                    <p:anim calcmode="lin" valueType="num">
                                      <p:cBhvr additive="base">
                                        <p:cTn id="19" dur="500" fill="hold"/>
                                        <p:tgtEl>
                                          <p:spTgt spid="142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2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2339">
                                            <p:txEl>
                                              <p:pRg st="3" end="3"/>
                                            </p:txEl>
                                          </p:spTgt>
                                        </p:tgtEl>
                                        <p:attrNameLst>
                                          <p:attrName>style.visibility</p:attrName>
                                        </p:attrNameLst>
                                      </p:cBhvr>
                                      <p:to>
                                        <p:strVal val="visible"/>
                                      </p:to>
                                    </p:set>
                                    <p:anim calcmode="lin" valueType="num">
                                      <p:cBhvr additive="base">
                                        <p:cTn id="25" dur="500" fill="hold"/>
                                        <p:tgtEl>
                                          <p:spTgt spid="142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2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2339">
                                            <p:txEl>
                                              <p:pRg st="4" end="4"/>
                                            </p:txEl>
                                          </p:spTgt>
                                        </p:tgtEl>
                                        <p:attrNameLst>
                                          <p:attrName>style.visibility</p:attrName>
                                        </p:attrNameLst>
                                      </p:cBhvr>
                                      <p:to>
                                        <p:strVal val="visible"/>
                                      </p:to>
                                    </p:set>
                                    <p:anim calcmode="lin" valueType="num">
                                      <p:cBhvr additive="base">
                                        <p:cTn id="31" dur="500" fill="hold"/>
                                        <p:tgtEl>
                                          <p:spTgt spid="1423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2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2339">
                                            <p:txEl>
                                              <p:pRg st="5" end="5"/>
                                            </p:txEl>
                                          </p:spTgt>
                                        </p:tgtEl>
                                        <p:attrNameLst>
                                          <p:attrName>style.visibility</p:attrName>
                                        </p:attrNameLst>
                                      </p:cBhvr>
                                      <p:to>
                                        <p:strVal val="visible"/>
                                      </p:to>
                                    </p:set>
                                    <p:anim calcmode="lin" valueType="num">
                                      <p:cBhvr additive="base">
                                        <p:cTn id="37" dur="500" fill="hold"/>
                                        <p:tgtEl>
                                          <p:spTgt spid="1423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23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2339">
                                            <p:txEl>
                                              <p:pRg st="6" end="6"/>
                                            </p:txEl>
                                          </p:spTgt>
                                        </p:tgtEl>
                                        <p:attrNameLst>
                                          <p:attrName>style.visibility</p:attrName>
                                        </p:attrNameLst>
                                      </p:cBhvr>
                                      <p:to>
                                        <p:strVal val="visible"/>
                                      </p:to>
                                    </p:set>
                                    <p:anim calcmode="lin" valueType="num">
                                      <p:cBhvr additive="base">
                                        <p:cTn id="43" dur="500" fill="hold"/>
                                        <p:tgtEl>
                                          <p:spTgt spid="14233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23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2339">
                                            <p:txEl>
                                              <p:pRg st="7" end="7"/>
                                            </p:txEl>
                                          </p:spTgt>
                                        </p:tgtEl>
                                        <p:attrNameLst>
                                          <p:attrName>style.visibility</p:attrName>
                                        </p:attrNameLst>
                                      </p:cBhvr>
                                      <p:to>
                                        <p:strVal val="visible"/>
                                      </p:to>
                                    </p:set>
                                    <p:anim calcmode="lin" valueType="num">
                                      <p:cBhvr additive="base">
                                        <p:cTn id="49" dur="500" fill="hold"/>
                                        <p:tgtEl>
                                          <p:spTgt spid="14233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233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Lymph Vessels</a:t>
            </a:r>
          </a:p>
        </p:txBody>
      </p:sp>
      <p:sp>
        <p:nvSpPr>
          <p:cNvPr id="144387" name="Rectangle 3"/>
          <p:cNvSpPr>
            <a:spLocks noGrp="1" noChangeArrowheads="1"/>
          </p:cNvSpPr>
          <p:nvPr>
            <p:ph type="body" idx="1"/>
          </p:nvPr>
        </p:nvSpPr>
        <p:spPr>
          <a:xfrm>
            <a:off x="685800" y="1828800"/>
            <a:ext cx="8001000" cy="4191000"/>
          </a:xfrm>
        </p:spPr>
        <p:txBody>
          <a:bodyPr/>
          <a:lstStyle/>
          <a:p>
            <a:r>
              <a:rPr lang="en-US" dirty="0">
                <a:cs typeface="Times New Roman" pitchFamily="18" charset="0"/>
              </a:rPr>
              <a:t>Lymph capillaries</a:t>
            </a:r>
          </a:p>
          <a:p>
            <a:pPr lvl="1"/>
            <a:r>
              <a:rPr lang="en-US" dirty="0">
                <a:cs typeface="Times New Roman" pitchFamily="18" charset="0"/>
              </a:rPr>
              <a:t>Smallest lymphatic vessels</a:t>
            </a:r>
          </a:p>
          <a:p>
            <a:pPr lvl="1"/>
            <a:r>
              <a:rPr lang="en-US" dirty="0">
                <a:cs typeface="Times New Roman" pitchFamily="18" charset="0"/>
              </a:rPr>
              <a:t>Originate in tissue spaces as blind-ended sacs</a:t>
            </a:r>
          </a:p>
          <a:p>
            <a:pPr lvl="1"/>
            <a:r>
              <a:rPr lang="en-US" dirty="0">
                <a:cs typeface="Times New Roman" pitchFamily="18" charset="0"/>
              </a:rPr>
              <a:t>Capillaries pick up accumulated interstitial fluid and return it to the blood</a:t>
            </a:r>
          </a:p>
          <a:p>
            <a:pPr lvl="1"/>
            <a:r>
              <a:rPr lang="en-US" dirty="0">
                <a:cs typeface="Times New Roman" pitchFamily="18" charset="0"/>
              </a:rPr>
              <a:t>Fluid inside the lymphatic vessels is known as lymph</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 calcmode="lin" valueType="num">
                                      <p:cBhvr additive="base">
                                        <p:cTn id="7" dur="5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4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4387">
                                            <p:txEl>
                                              <p:pRg st="1" end="1"/>
                                            </p:txEl>
                                          </p:spTgt>
                                        </p:tgtEl>
                                        <p:attrNameLst>
                                          <p:attrName>style.visibility</p:attrName>
                                        </p:attrNameLst>
                                      </p:cBhvr>
                                      <p:to>
                                        <p:strVal val="visible"/>
                                      </p:to>
                                    </p:set>
                                    <p:anim calcmode="lin" valueType="num">
                                      <p:cBhvr additive="base">
                                        <p:cTn id="13" dur="500" fill="hold"/>
                                        <p:tgtEl>
                                          <p:spTgt spid="144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4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4387">
                                            <p:txEl>
                                              <p:pRg st="2" end="2"/>
                                            </p:txEl>
                                          </p:spTgt>
                                        </p:tgtEl>
                                        <p:attrNameLst>
                                          <p:attrName>style.visibility</p:attrName>
                                        </p:attrNameLst>
                                      </p:cBhvr>
                                      <p:to>
                                        <p:strVal val="visible"/>
                                      </p:to>
                                    </p:set>
                                    <p:anim calcmode="lin" valueType="num">
                                      <p:cBhvr additive="base">
                                        <p:cTn id="19" dur="500" fill="hold"/>
                                        <p:tgtEl>
                                          <p:spTgt spid="144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4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4387">
                                            <p:txEl>
                                              <p:pRg st="3" end="3"/>
                                            </p:txEl>
                                          </p:spTgt>
                                        </p:tgtEl>
                                        <p:attrNameLst>
                                          <p:attrName>style.visibility</p:attrName>
                                        </p:attrNameLst>
                                      </p:cBhvr>
                                      <p:to>
                                        <p:strVal val="visible"/>
                                      </p:to>
                                    </p:set>
                                    <p:anim calcmode="lin" valueType="num">
                                      <p:cBhvr additive="base">
                                        <p:cTn id="25" dur="500" fill="hold"/>
                                        <p:tgtEl>
                                          <p:spTgt spid="144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4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4387">
                                            <p:txEl>
                                              <p:pRg st="4" end="4"/>
                                            </p:txEl>
                                          </p:spTgt>
                                        </p:tgtEl>
                                        <p:attrNameLst>
                                          <p:attrName>style.visibility</p:attrName>
                                        </p:attrNameLst>
                                      </p:cBhvr>
                                      <p:to>
                                        <p:strVal val="visible"/>
                                      </p:to>
                                    </p:set>
                                    <p:anim calcmode="lin" valueType="num">
                                      <p:cBhvr additive="base">
                                        <p:cTn id="31" dur="500" fill="hold"/>
                                        <p:tgtEl>
                                          <p:spTgt spid="144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4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a:cs typeface="Times New Roman" pitchFamily="18" charset="0"/>
              </a:rPr>
              <a:t>Lymph Vessels</a:t>
            </a:r>
            <a:endParaRPr lang="en-US"/>
          </a:p>
        </p:txBody>
      </p:sp>
      <p:sp>
        <p:nvSpPr>
          <p:cNvPr id="148483" name="Rectangle 3"/>
          <p:cNvSpPr>
            <a:spLocks noGrp="1" noChangeArrowheads="1"/>
          </p:cNvSpPr>
          <p:nvPr>
            <p:ph type="body" idx="1"/>
          </p:nvPr>
        </p:nvSpPr>
        <p:spPr/>
        <p:txBody>
          <a:bodyPr/>
          <a:lstStyle/>
          <a:p>
            <a:r>
              <a:rPr lang="en-US" dirty="0">
                <a:cs typeface="Times New Roman" pitchFamily="18" charset="0"/>
              </a:rPr>
              <a:t>Lymph vessels</a:t>
            </a:r>
          </a:p>
          <a:p>
            <a:pPr lvl="1"/>
            <a:r>
              <a:rPr lang="en-US" dirty="0">
                <a:cs typeface="Times New Roman" pitchFamily="18" charset="0"/>
              </a:rPr>
              <a:t>Larger than capillaries</a:t>
            </a:r>
          </a:p>
          <a:p>
            <a:pPr lvl="1"/>
            <a:r>
              <a:rPr lang="en-US" dirty="0">
                <a:cs typeface="Times New Roman" pitchFamily="18" charset="0"/>
              </a:rPr>
              <a:t>Receive lymph from lymphatic capillaries</a:t>
            </a:r>
          </a:p>
          <a:p>
            <a:pPr lvl="1"/>
            <a:r>
              <a:rPr lang="en-US" dirty="0">
                <a:cs typeface="Times New Roman" pitchFamily="18" charset="0"/>
              </a:rPr>
              <a:t>Valves prevent backward flow of fluid</a:t>
            </a:r>
          </a:p>
          <a:p>
            <a:pPr lvl="1"/>
            <a:r>
              <a:rPr lang="en-US" dirty="0">
                <a:cs typeface="Times New Roman" pitchFamily="18" charset="0"/>
              </a:rPr>
              <a:t>Transport fluid in only one direction</a:t>
            </a:r>
          </a:p>
          <a:p>
            <a:pPr lvl="2"/>
            <a:r>
              <a:rPr lang="en-US" dirty="0">
                <a:solidFill>
                  <a:srgbClr val="006600"/>
                </a:solidFill>
                <a:cs typeface="Times New Roman" pitchFamily="18" charset="0"/>
              </a:rPr>
              <a:t>Away from the tissues toward the thoracic cavity</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 calcmode="lin" valueType="num">
                                      <p:cBhvr additive="base">
                                        <p:cTn id="7" dur="500" fill="hold"/>
                                        <p:tgtEl>
                                          <p:spTgt spid="148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8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8483">
                                            <p:txEl>
                                              <p:pRg st="1" end="1"/>
                                            </p:txEl>
                                          </p:spTgt>
                                        </p:tgtEl>
                                        <p:attrNameLst>
                                          <p:attrName>style.visibility</p:attrName>
                                        </p:attrNameLst>
                                      </p:cBhvr>
                                      <p:to>
                                        <p:strVal val="visible"/>
                                      </p:to>
                                    </p:set>
                                    <p:anim calcmode="lin" valueType="num">
                                      <p:cBhvr additive="base">
                                        <p:cTn id="13" dur="500" fill="hold"/>
                                        <p:tgtEl>
                                          <p:spTgt spid="148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8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8483">
                                            <p:txEl>
                                              <p:pRg st="2" end="2"/>
                                            </p:txEl>
                                          </p:spTgt>
                                        </p:tgtEl>
                                        <p:attrNameLst>
                                          <p:attrName>style.visibility</p:attrName>
                                        </p:attrNameLst>
                                      </p:cBhvr>
                                      <p:to>
                                        <p:strVal val="visible"/>
                                      </p:to>
                                    </p:set>
                                    <p:anim calcmode="lin" valueType="num">
                                      <p:cBhvr additive="base">
                                        <p:cTn id="19" dur="500" fill="hold"/>
                                        <p:tgtEl>
                                          <p:spTgt spid="148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8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8483">
                                            <p:txEl>
                                              <p:pRg st="3" end="3"/>
                                            </p:txEl>
                                          </p:spTgt>
                                        </p:tgtEl>
                                        <p:attrNameLst>
                                          <p:attrName>style.visibility</p:attrName>
                                        </p:attrNameLst>
                                      </p:cBhvr>
                                      <p:to>
                                        <p:strVal val="visible"/>
                                      </p:to>
                                    </p:set>
                                    <p:anim calcmode="lin" valueType="num">
                                      <p:cBhvr additive="base">
                                        <p:cTn id="25" dur="500" fill="hold"/>
                                        <p:tgtEl>
                                          <p:spTgt spid="148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8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8483">
                                            <p:txEl>
                                              <p:pRg st="4" end="4"/>
                                            </p:txEl>
                                          </p:spTgt>
                                        </p:tgtEl>
                                        <p:attrNameLst>
                                          <p:attrName>style.visibility</p:attrName>
                                        </p:attrNameLst>
                                      </p:cBhvr>
                                      <p:to>
                                        <p:strVal val="visible"/>
                                      </p:to>
                                    </p:set>
                                    <p:anim calcmode="lin" valueType="num">
                                      <p:cBhvr additive="base">
                                        <p:cTn id="31" dur="500" fill="hold"/>
                                        <p:tgtEl>
                                          <p:spTgt spid="1484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8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8483">
                                            <p:txEl>
                                              <p:pRg st="5" end="5"/>
                                            </p:txEl>
                                          </p:spTgt>
                                        </p:tgtEl>
                                        <p:attrNameLst>
                                          <p:attrName>style.visibility</p:attrName>
                                        </p:attrNameLst>
                                      </p:cBhvr>
                                      <p:to>
                                        <p:strVal val="visible"/>
                                      </p:to>
                                    </p:set>
                                    <p:anim calcmode="lin" valueType="num">
                                      <p:cBhvr additive="base">
                                        <p:cTn id="37" dur="500" fill="hold"/>
                                        <p:tgtEl>
                                          <p:spTgt spid="14848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848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304800"/>
            <a:ext cx="7772400" cy="838200"/>
          </a:xfrm>
        </p:spPr>
        <p:txBody>
          <a:bodyPr/>
          <a:lstStyle/>
          <a:p>
            <a:r>
              <a:rPr lang="en-US">
                <a:cs typeface="Times New Roman" pitchFamily="18" charset="0"/>
              </a:rPr>
              <a:t>Lymph Vessels</a:t>
            </a:r>
          </a:p>
        </p:txBody>
      </p:sp>
      <p:sp>
        <p:nvSpPr>
          <p:cNvPr id="150531" name="Rectangle 3"/>
          <p:cNvSpPr>
            <a:spLocks noGrp="1" noChangeArrowheads="1"/>
          </p:cNvSpPr>
          <p:nvPr>
            <p:ph type="body" idx="1"/>
          </p:nvPr>
        </p:nvSpPr>
        <p:spPr>
          <a:xfrm>
            <a:off x="457200" y="1371600"/>
            <a:ext cx="8229600" cy="4724400"/>
          </a:xfrm>
        </p:spPr>
        <p:txBody>
          <a:bodyPr/>
          <a:lstStyle/>
          <a:p>
            <a:r>
              <a:rPr lang="en-US" dirty="0">
                <a:cs typeface="Times New Roman" pitchFamily="18" charset="0"/>
              </a:rPr>
              <a:t>Lymphatic ducts</a:t>
            </a:r>
          </a:p>
          <a:p>
            <a:pPr lvl="1"/>
            <a:r>
              <a:rPr lang="en-US" dirty="0">
                <a:cs typeface="Times New Roman" pitchFamily="18" charset="0"/>
              </a:rPr>
              <a:t>Only points of entry of lymph into blood vessels of body</a:t>
            </a:r>
          </a:p>
          <a:p>
            <a:pPr lvl="1"/>
            <a:r>
              <a:rPr lang="en-US" dirty="0">
                <a:cs typeface="Times New Roman" pitchFamily="18" charset="0"/>
              </a:rPr>
              <a:t>Right lymphatic duct</a:t>
            </a:r>
          </a:p>
          <a:p>
            <a:pPr lvl="2"/>
            <a:r>
              <a:rPr lang="en-US" dirty="0">
                <a:solidFill>
                  <a:srgbClr val="008000"/>
                </a:solidFill>
                <a:cs typeface="Times New Roman" pitchFamily="18" charset="0"/>
              </a:rPr>
              <a:t>Receives lymph drainage from right side of head and neck</a:t>
            </a:r>
            <a:endParaRPr lang="en-US" dirty="0">
              <a:cs typeface="Times New Roman" pitchFamily="18" charset="0"/>
            </a:endParaRPr>
          </a:p>
          <a:p>
            <a:pPr lvl="2"/>
            <a:r>
              <a:rPr lang="en-US" dirty="0">
                <a:solidFill>
                  <a:srgbClr val="008000"/>
                </a:solidFill>
                <a:cs typeface="Times New Roman" pitchFamily="18" charset="0"/>
              </a:rPr>
              <a:t>Also receives lymph drainage from right upper extremity, and right side of chest</a:t>
            </a:r>
          </a:p>
          <a:p>
            <a:pPr lvl="2"/>
            <a:r>
              <a:rPr lang="en-US" dirty="0">
                <a:solidFill>
                  <a:srgbClr val="008000"/>
                </a:solidFill>
                <a:cs typeface="Times New Roman" pitchFamily="18" charset="0"/>
              </a:rPr>
              <a:t>Empties into right </a:t>
            </a:r>
            <a:r>
              <a:rPr lang="en-US" dirty="0" err="1">
                <a:solidFill>
                  <a:srgbClr val="008000"/>
                </a:solidFill>
                <a:cs typeface="Times New Roman" pitchFamily="18" charset="0"/>
              </a:rPr>
              <a:t>subclavian</a:t>
            </a:r>
            <a:r>
              <a:rPr lang="en-US" dirty="0">
                <a:solidFill>
                  <a:srgbClr val="008000"/>
                </a:solidFill>
                <a:cs typeface="Times New Roman" pitchFamily="18" charset="0"/>
              </a:rPr>
              <a:t> vein</a:t>
            </a:r>
            <a:endParaRPr lang="en-US" dirty="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anim calcmode="lin" valueType="num">
                                      <p:cBhvr additive="base">
                                        <p:cTn id="7" dur="500" fill="hold"/>
                                        <p:tgtEl>
                                          <p:spTgt spid="150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0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0531">
                                            <p:txEl>
                                              <p:pRg st="1" end="1"/>
                                            </p:txEl>
                                          </p:spTgt>
                                        </p:tgtEl>
                                        <p:attrNameLst>
                                          <p:attrName>style.visibility</p:attrName>
                                        </p:attrNameLst>
                                      </p:cBhvr>
                                      <p:to>
                                        <p:strVal val="visible"/>
                                      </p:to>
                                    </p:set>
                                    <p:anim calcmode="lin" valueType="num">
                                      <p:cBhvr additive="base">
                                        <p:cTn id="13" dur="500" fill="hold"/>
                                        <p:tgtEl>
                                          <p:spTgt spid="1505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0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0531">
                                            <p:txEl>
                                              <p:pRg st="2" end="2"/>
                                            </p:txEl>
                                          </p:spTgt>
                                        </p:tgtEl>
                                        <p:attrNameLst>
                                          <p:attrName>style.visibility</p:attrName>
                                        </p:attrNameLst>
                                      </p:cBhvr>
                                      <p:to>
                                        <p:strVal val="visible"/>
                                      </p:to>
                                    </p:set>
                                    <p:anim calcmode="lin" valueType="num">
                                      <p:cBhvr additive="base">
                                        <p:cTn id="19" dur="500" fill="hold"/>
                                        <p:tgtEl>
                                          <p:spTgt spid="1505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0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0531">
                                            <p:txEl>
                                              <p:pRg st="3" end="3"/>
                                            </p:txEl>
                                          </p:spTgt>
                                        </p:tgtEl>
                                        <p:attrNameLst>
                                          <p:attrName>style.visibility</p:attrName>
                                        </p:attrNameLst>
                                      </p:cBhvr>
                                      <p:to>
                                        <p:strVal val="visible"/>
                                      </p:to>
                                    </p:set>
                                    <p:anim calcmode="lin" valueType="num">
                                      <p:cBhvr additive="base">
                                        <p:cTn id="25" dur="500" fill="hold"/>
                                        <p:tgtEl>
                                          <p:spTgt spid="15053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0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0531">
                                            <p:txEl>
                                              <p:pRg st="4" end="4"/>
                                            </p:txEl>
                                          </p:spTgt>
                                        </p:tgtEl>
                                        <p:attrNameLst>
                                          <p:attrName>style.visibility</p:attrName>
                                        </p:attrNameLst>
                                      </p:cBhvr>
                                      <p:to>
                                        <p:strVal val="visible"/>
                                      </p:to>
                                    </p:set>
                                    <p:anim calcmode="lin" valueType="num">
                                      <p:cBhvr additive="base">
                                        <p:cTn id="31" dur="500" fill="hold"/>
                                        <p:tgtEl>
                                          <p:spTgt spid="15053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05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0531">
                                            <p:txEl>
                                              <p:pRg st="5" end="5"/>
                                            </p:txEl>
                                          </p:spTgt>
                                        </p:tgtEl>
                                        <p:attrNameLst>
                                          <p:attrName>style.visibility</p:attrName>
                                        </p:attrNameLst>
                                      </p:cBhvr>
                                      <p:to>
                                        <p:strVal val="visible"/>
                                      </p:to>
                                    </p:set>
                                    <p:anim calcmode="lin" valueType="num">
                                      <p:cBhvr additive="base">
                                        <p:cTn id="37" dur="500" fill="hold"/>
                                        <p:tgtEl>
                                          <p:spTgt spid="15053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0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685800" y="304800"/>
            <a:ext cx="7772400" cy="838200"/>
          </a:xfrm>
        </p:spPr>
        <p:txBody>
          <a:bodyPr/>
          <a:lstStyle/>
          <a:p>
            <a:r>
              <a:rPr lang="en-US">
                <a:cs typeface="Times New Roman" pitchFamily="18" charset="0"/>
              </a:rPr>
              <a:t>Lymph Vessels</a:t>
            </a:r>
          </a:p>
        </p:txBody>
      </p:sp>
      <p:sp>
        <p:nvSpPr>
          <p:cNvPr id="237571" name="Rectangle 3"/>
          <p:cNvSpPr>
            <a:spLocks noGrp="1" noChangeArrowheads="1"/>
          </p:cNvSpPr>
          <p:nvPr>
            <p:ph type="body" idx="1"/>
          </p:nvPr>
        </p:nvSpPr>
        <p:spPr>
          <a:xfrm>
            <a:off x="457200" y="1371600"/>
            <a:ext cx="8229600" cy="4724400"/>
          </a:xfrm>
        </p:spPr>
        <p:txBody>
          <a:bodyPr/>
          <a:lstStyle/>
          <a:p>
            <a:r>
              <a:rPr lang="en-US" dirty="0">
                <a:cs typeface="Times New Roman" pitchFamily="18" charset="0"/>
              </a:rPr>
              <a:t>Lymphatic ducts</a:t>
            </a:r>
          </a:p>
          <a:p>
            <a:pPr lvl="1"/>
            <a:r>
              <a:rPr lang="en-US" dirty="0" smtClean="0">
                <a:cs typeface="Times New Roman" pitchFamily="18" charset="0"/>
              </a:rPr>
              <a:t>Left Thoracic </a:t>
            </a:r>
            <a:r>
              <a:rPr lang="en-US" dirty="0">
                <a:cs typeface="Times New Roman" pitchFamily="18" charset="0"/>
              </a:rPr>
              <a:t>duct</a:t>
            </a:r>
          </a:p>
          <a:p>
            <a:pPr lvl="2"/>
            <a:r>
              <a:rPr lang="en-US" dirty="0">
                <a:solidFill>
                  <a:srgbClr val="008000"/>
                </a:solidFill>
                <a:cs typeface="Times New Roman" pitchFamily="18" charset="0"/>
              </a:rPr>
              <a:t>Receives lymph drainage from remaining regions of the body</a:t>
            </a:r>
            <a:endParaRPr lang="en-US" dirty="0">
              <a:cs typeface="Times New Roman" pitchFamily="18" charset="0"/>
            </a:endParaRPr>
          </a:p>
          <a:p>
            <a:pPr lvl="2"/>
            <a:r>
              <a:rPr lang="en-US" dirty="0">
                <a:solidFill>
                  <a:srgbClr val="008000"/>
                </a:solidFill>
                <a:cs typeface="Times New Roman" pitchFamily="18" charset="0"/>
              </a:rPr>
              <a:t>Empties into left </a:t>
            </a:r>
            <a:r>
              <a:rPr lang="en-US" dirty="0" err="1">
                <a:solidFill>
                  <a:srgbClr val="008000"/>
                </a:solidFill>
                <a:cs typeface="Times New Roman" pitchFamily="18" charset="0"/>
              </a:rPr>
              <a:t>subclavian</a:t>
            </a:r>
            <a:r>
              <a:rPr lang="en-US" dirty="0">
                <a:solidFill>
                  <a:srgbClr val="008000"/>
                </a:solidFill>
                <a:cs typeface="Times New Roman" pitchFamily="18" charset="0"/>
              </a:rPr>
              <a:t> vein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 calcmode="lin" valueType="num">
                                      <p:cBhvr additive="base">
                                        <p:cTn id="7" dur="500" fill="hold"/>
                                        <p:tgtEl>
                                          <p:spTgt spid="237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7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7571">
                                            <p:txEl>
                                              <p:pRg st="1" end="1"/>
                                            </p:txEl>
                                          </p:spTgt>
                                        </p:tgtEl>
                                        <p:attrNameLst>
                                          <p:attrName>style.visibility</p:attrName>
                                        </p:attrNameLst>
                                      </p:cBhvr>
                                      <p:to>
                                        <p:strVal val="visible"/>
                                      </p:to>
                                    </p:set>
                                    <p:anim calcmode="lin" valueType="num">
                                      <p:cBhvr additive="base">
                                        <p:cTn id="13" dur="500" fill="hold"/>
                                        <p:tgtEl>
                                          <p:spTgt spid="237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7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7571">
                                            <p:txEl>
                                              <p:pRg st="2" end="2"/>
                                            </p:txEl>
                                          </p:spTgt>
                                        </p:tgtEl>
                                        <p:attrNameLst>
                                          <p:attrName>style.visibility</p:attrName>
                                        </p:attrNameLst>
                                      </p:cBhvr>
                                      <p:to>
                                        <p:strVal val="visible"/>
                                      </p:to>
                                    </p:set>
                                    <p:anim calcmode="lin" valueType="num">
                                      <p:cBhvr additive="base">
                                        <p:cTn id="19" dur="500" fill="hold"/>
                                        <p:tgtEl>
                                          <p:spTgt spid="237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7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7571">
                                            <p:txEl>
                                              <p:pRg st="3" end="3"/>
                                            </p:txEl>
                                          </p:spTgt>
                                        </p:tgtEl>
                                        <p:attrNameLst>
                                          <p:attrName>style.visibility</p:attrName>
                                        </p:attrNameLst>
                                      </p:cBhvr>
                                      <p:to>
                                        <p:strVal val="visible"/>
                                      </p:to>
                                    </p:set>
                                    <p:anim calcmode="lin" valueType="num">
                                      <p:cBhvr additive="base">
                                        <p:cTn id="25" dur="500" fill="hold"/>
                                        <p:tgtEl>
                                          <p:spTgt spid="237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75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685800" y="0"/>
            <a:ext cx="7772400" cy="1295400"/>
          </a:xfrm>
        </p:spPr>
        <p:txBody>
          <a:bodyPr/>
          <a:lstStyle/>
          <a:p>
            <a:r>
              <a:rPr lang="en-US">
                <a:cs typeface="Times New Roman" pitchFamily="18" charset="0"/>
              </a:rPr>
              <a:t>Lymph Nodes</a:t>
            </a:r>
            <a:r>
              <a:rPr lang="en-US"/>
              <a:t> </a:t>
            </a:r>
          </a:p>
        </p:txBody>
      </p:sp>
      <p:sp>
        <p:nvSpPr>
          <p:cNvPr id="152579" name="Rectangle 3"/>
          <p:cNvSpPr>
            <a:spLocks noGrp="1" noChangeArrowheads="1"/>
          </p:cNvSpPr>
          <p:nvPr>
            <p:ph type="body" idx="1"/>
          </p:nvPr>
        </p:nvSpPr>
        <p:spPr>
          <a:xfrm>
            <a:off x="685800" y="1295400"/>
            <a:ext cx="8001000" cy="4724400"/>
          </a:xfrm>
        </p:spPr>
        <p:txBody>
          <a:bodyPr/>
          <a:lstStyle/>
          <a:p>
            <a:pPr>
              <a:lnSpc>
                <a:spcPct val="90000"/>
              </a:lnSpc>
            </a:pPr>
            <a:r>
              <a:rPr lang="en-US" dirty="0">
                <a:cs typeface="Times New Roman" pitchFamily="18" charset="0"/>
              </a:rPr>
              <a:t>Collections of lymphatic tissue</a:t>
            </a:r>
          </a:p>
          <a:p>
            <a:pPr>
              <a:lnSpc>
                <a:spcPct val="90000"/>
              </a:lnSpc>
            </a:pPr>
            <a:r>
              <a:rPr lang="en-US" dirty="0">
                <a:cs typeface="Times New Roman" pitchFamily="18" charset="0"/>
              </a:rPr>
              <a:t>Also called lymph glands</a:t>
            </a:r>
          </a:p>
          <a:p>
            <a:pPr>
              <a:lnSpc>
                <a:spcPct val="90000"/>
              </a:lnSpc>
            </a:pPr>
            <a:r>
              <a:rPr lang="en-US" dirty="0">
                <a:cs typeface="Times New Roman" pitchFamily="18" charset="0"/>
              </a:rPr>
              <a:t>Located at intervals along course of  lymphatic system vessels</a:t>
            </a:r>
          </a:p>
          <a:p>
            <a:pPr>
              <a:lnSpc>
                <a:spcPct val="90000"/>
              </a:lnSpc>
            </a:pPr>
            <a:r>
              <a:rPr lang="en-US" dirty="0">
                <a:cs typeface="Times New Roman" pitchFamily="18" charset="0"/>
              </a:rPr>
              <a:t>Lymph passes through stationary lymph nodes</a:t>
            </a:r>
          </a:p>
          <a:p>
            <a:pPr lvl="1">
              <a:lnSpc>
                <a:spcPct val="90000"/>
              </a:lnSpc>
            </a:pPr>
            <a:r>
              <a:rPr lang="en-US" dirty="0">
                <a:cs typeface="Times New Roman" pitchFamily="18" charset="0"/>
              </a:rPr>
              <a:t>Old, dead cells and bacteria present in lymph are filtered out</a:t>
            </a:r>
          </a:p>
          <a:p>
            <a:pPr lvl="1">
              <a:lnSpc>
                <a:spcPct val="90000"/>
              </a:lnSpc>
            </a:pPr>
            <a:r>
              <a:rPr lang="en-US" dirty="0">
                <a:cs typeface="Times New Roman" pitchFamily="18" charset="0"/>
              </a:rPr>
              <a:t>Macrophages engulf and destroy any bacteria present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 calcmode="lin" valueType="num">
                                      <p:cBhvr additive="base">
                                        <p:cTn id="7" dur="500" fill="hold"/>
                                        <p:tgtEl>
                                          <p:spTgt spid="152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2579">
                                            <p:txEl>
                                              <p:pRg st="1" end="1"/>
                                            </p:txEl>
                                          </p:spTgt>
                                        </p:tgtEl>
                                        <p:attrNameLst>
                                          <p:attrName>style.visibility</p:attrName>
                                        </p:attrNameLst>
                                      </p:cBhvr>
                                      <p:to>
                                        <p:strVal val="visible"/>
                                      </p:to>
                                    </p:set>
                                    <p:anim calcmode="lin" valueType="num">
                                      <p:cBhvr additive="base">
                                        <p:cTn id="13" dur="500" fill="hold"/>
                                        <p:tgtEl>
                                          <p:spTgt spid="152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2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2579">
                                            <p:txEl>
                                              <p:pRg st="2" end="2"/>
                                            </p:txEl>
                                          </p:spTgt>
                                        </p:tgtEl>
                                        <p:attrNameLst>
                                          <p:attrName>style.visibility</p:attrName>
                                        </p:attrNameLst>
                                      </p:cBhvr>
                                      <p:to>
                                        <p:strVal val="visible"/>
                                      </p:to>
                                    </p:set>
                                    <p:anim calcmode="lin" valueType="num">
                                      <p:cBhvr additive="base">
                                        <p:cTn id="19" dur="500" fill="hold"/>
                                        <p:tgtEl>
                                          <p:spTgt spid="152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2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2579">
                                            <p:txEl>
                                              <p:pRg st="3" end="3"/>
                                            </p:txEl>
                                          </p:spTgt>
                                        </p:tgtEl>
                                        <p:attrNameLst>
                                          <p:attrName>style.visibility</p:attrName>
                                        </p:attrNameLst>
                                      </p:cBhvr>
                                      <p:to>
                                        <p:strVal val="visible"/>
                                      </p:to>
                                    </p:set>
                                    <p:anim calcmode="lin" valueType="num">
                                      <p:cBhvr additive="base">
                                        <p:cTn id="25" dur="500" fill="hold"/>
                                        <p:tgtEl>
                                          <p:spTgt spid="152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2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2579">
                                            <p:txEl>
                                              <p:pRg st="4" end="4"/>
                                            </p:txEl>
                                          </p:spTgt>
                                        </p:tgtEl>
                                        <p:attrNameLst>
                                          <p:attrName>style.visibility</p:attrName>
                                        </p:attrNameLst>
                                      </p:cBhvr>
                                      <p:to>
                                        <p:strVal val="visible"/>
                                      </p:to>
                                    </p:set>
                                    <p:anim calcmode="lin" valueType="num">
                                      <p:cBhvr additive="base">
                                        <p:cTn id="31"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2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2579">
                                            <p:txEl>
                                              <p:pRg st="5" end="5"/>
                                            </p:txEl>
                                          </p:spTgt>
                                        </p:tgtEl>
                                        <p:attrNameLst>
                                          <p:attrName>style.visibility</p:attrName>
                                        </p:attrNameLst>
                                      </p:cBhvr>
                                      <p:to>
                                        <p:strVal val="visible"/>
                                      </p:to>
                                    </p:set>
                                    <p:anim calcmode="lin" valueType="num">
                                      <p:cBhvr additive="base">
                                        <p:cTn id="37"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2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cs typeface="Times New Roman" pitchFamily="18" charset="0"/>
              </a:rPr>
              <a:t>Thymus</a:t>
            </a:r>
            <a:r>
              <a:rPr lang="en-US"/>
              <a:t> </a:t>
            </a:r>
          </a:p>
        </p:txBody>
      </p:sp>
      <p:sp>
        <p:nvSpPr>
          <p:cNvPr id="156675" name="Rectangle 3"/>
          <p:cNvSpPr>
            <a:spLocks noGrp="1" noChangeArrowheads="1"/>
          </p:cNvSpPr>
          <p:nvPr>
            <p:ph type="body" idx="1"/>
          </p:nvPr>
        </p:nvSpPr>
        <p:spPr>
          <a:xfrm>
            <a:off x="457200" y="1752600"/>
            <a:ext cx="8229600" cy="4191000"/>
          </a:xfrm>
        </p:spPr>
        <p:txBody>
          <a:bodyPr/>
          <a:lstStyle/>
          <a:p>
            <a:r>
              <a:rPr lang="en-US" dirty="0">
                <a:cs typeface="Times New Roman" pitchFamily="18" charset="0"/>
              </a:rPr>
              <a:t>Located in </a:t>
            </a:r>
            <a:r>
              <a:rPr lang="en-US" dirty="0" err="1">
                <a:cs typeface="Times New Roman" pitchFamily="18" charset="0"/>
              </a:rPr>
              <a:t>mediastinum</a:t>
            </a:r>
            <a:endParaRPr lang="en-US" dirty="0">
              <a:cs typeface="Times New Roman" pitchFamily="18" charset="0"/>
            </a:endParaRPr>
          </a:p>
          <a:p>
            <a:r>
              <a:rPr lang="en-US" dirty="0">
                <a:cs typeface="Times New Roman" pitchFamily="18" charset="0"/>
              </a:rPr>
              <a:t>Secretes </a:t>
            </a:r>
            <a:r>
              <a:rPr lang="en-US" dirty="0" err="1">
                <a:cs typeface="Times New Roman" pitchFamily="18" charset="0"/>
              </a:rPr>
              <a:t>thymosin</a:t>
            </a:r>
            <a:r>
              <a:rPr lang="en-US" dirty="0">
                <a:cs typeface="Times New Roman" pitchFamily="18" charset="0"/>
              </a:rPr>
              <a:t> – stimulates red bone marrow to produce T lymphocytes</a:t>
            </a:r>
          </a:p>
          <a:p>
            <a:pPr lvl="1"/>
            <a:r>
              <a:rPr lang="en-US" dirty="0">
                <a:cs typeface="Times New Roman" pitchFamily="18" charset="0"/>
              </a:rPr>
              <a:t>T- cells important in immune response</a:t>
            </a:r>
          </a:p>
          <a:p>
            <a:pPr lvl="1"/>
            <a:r>
              <a:rPr lang="en-US" dirty="0">
                <a:cs typeface="Times New Roman" pitchFamily="18" charset="0"/>
              </a:rPr>
              <a:t>T-cells mature in the thymus</a:t>
            </a:r>
          </a:p>
          <a:p>
            <a:endParaRPr lang="en-US" dirty="0">
              <a:solidFill>
                <a:schemeClr val="accent2"/>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 calcmode="lin" valueType="num">
                                      <p:cBhvr additive="base">
                                        <p:cTn id="7" dur="500" fill="hold"/>
                                        <p:tgtEl>
                                          <p:spTgt spid="156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6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6675">
                                            <p:txEl>
                                              <p:pRg st="1" end="1"/>
                                            </p:txEl>
                                          </p:spTgt>
                                        </p:tgtEl>
                                        <p:attrNameLst>
                                          <p:attrName>style.visibility</p:attrName>
                                        </p:attrNameLst>
                                      </p:cBhvr>
                                      <p:to>
                                        <p:strVal val="visible"/>
                                      </p:to>
                                    </p:set>
                                    <p:anim calcmode="lin" valueType="num">
                                      <p:cBhvr additive="base">
                                        <p:cTn id="13" dur="500" fill="hold"/>
                                        <p:tgtEl>
                                          <p:spTgt spid="156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6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6675">
                                            <p:txEl>
                                              <p:pRg st="2" end="2"/>
                                            </p:txEl>
                                          </p:spTgt>
                                        </p:tgtEl>
                                        <p:attrNameLst>
                                          <p:attrName>style.visibility</p:attrName>
                                        </p:attrNameLst>
                                      </p:cBhvr>
                                      <p:to>
                                        <p:strVal val="visible"/>
                                      </p:to>
                                    </p:set>
                                    <p:anim calcmode="lin" valueType="num">
                                      <p:cBhvr additive="base">
                                        <p:cTn id="19" dur="500" fill="hold"/>
                                        <p:tgtEl>
                                          <p:spTgt spid="156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6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6675">
                                            <p:txEl>
                                              <p:pRg st="3" end="3"/>
                                            </p:txEl>
                                          </p:spTgt>
                                        </p:tgtEl>
                                        <p:attrNameLst>
                                          <p:attrName>style.visibility</p:attrName>
                                        </p:attrNameLst>
                                      </p:cBhvr>
                                      <p:to>
                                        <p:strVal val="visible"/>
                                      </p:to>
                                    </p:set>
                                    <p:anim calcmode="lin" valueType="num">
                                      <p:cBhvr additive="base">
                                        <p:cTn id="25" dur="500" fill="hold"/>
                                        <p:tgtEl>
                                          <p:spTgt spid="1566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66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304800"/>
            <a:ext cx="8229600" cy="838200"/>
          </a:xfrm>
        </p:spPr>
        <p:txBody>
          <a:bodyPr/>
          <a:lstStyle/>
          <a:p>
            <a:r>
              <a:rPr lang="en-US">
                <a:cs typeface="Times New Roman" pitchFamily="18" charset="0"/>
              </a:rPr>
              <a:t>Spleen</a:t>
            </a:r>
            <a:r>
              <a:rPr lang="en-US"/>
              <a:t> </a:t>
            </a:r>
          </a:p>
        </p:txBody>
      </p:sp>
      <p:sp>
        <p:nvSpPr>
          <p:cNvPr id="158723" name="Rectangle 3"/>
          <p:cNvSpPr>
            <a:spLocks noGrp="1" noChangeArrowheads="1"/>
          </p:cNvSpPr>
          <p:nvPr>
            <p:ph type="body" idx="1"/>
          </p:nvPr>
        </p:nvSpPr>
        <p:spPr>
          <a:xfrm>
            <a:off x="685800" y="1219200"/>
            <a:ext cx="8077200" cy="5029200"/>
          </a:xfrm>
        </p:spPr>
        <p:txBody>
          <a:bodyPr/>
          <a:lstStyle/>
          <a:p>
            <a:pPr>
              <a:lnSpc>
                <a:spcPct val="90000"/>
              </a:lnSpc>
            </a:pPr>
            <a:r>
              <a:rPr lang="en-US" dirty="0">
                <a:cs typeface="Times New Roman" pitchFamily="18" charset="0"/>
              </a:rPr>
              <a:t>Located in upper left quadrant of abdomen:  just below diaphragm, behind stomach</a:t>
            </a:r>
          </a:p>
          <a:p>
            <a:pPr>
              <a:lnSpc>
                <a:spcPct val="90000"/>
              </a:lnSpc>
            </a:pPr>
            <a:r>
              <a:rPr lang="en-US" dirty="0">
                <a:cs typeface="Times New Roman" pitchFamily="18" charset="0"/>
              </a:rPr>
              <a:t>Largest lymphatic organ in the body</a:t>
            </a:r>
          </a:p>
          <a:p>
            <a:pPr>
              <a:lnSpc>
                <a:spcPct val="90000"/>
              </a:lnSpc>
            </a:pPr>
            <a:r>
              <a:rPr lang="en-US" dirty="0">
                <a:cs typeface="Times New Roman" pitchFamily="18" charset="0"/>
              </a:rPr>
              <a:t>Plays an important role in the immune response</a:t>
            </a:r>
          </a:p>
          <a:p>
            <a:pPr lvl="1">
              <a:lnSpc>
                <a:spcPct val="90000"/>
              </a:lnSpc>
            </a:pPr>
            <a:r>
              <a:rPr lang="en-US" dirty="0">
                <a:solidFill>
                  <a:srgbClr val="008000"/>
                </a:solidFill>
                <a:cs typeface="Times New Roman" pitchFamily="18" charset="0"/>
              </a:rPr>
              <a:t>Filters blood</a:t>
            </a:r>
          </a:p>
          <a:p>
            <a:pPr lvl="1">
              <a:lnSpc>
                <a:spcPct val="90000"/>
              </a:lnSpc>
            </a:pPr>
            <a:r>
              <a:rPr lang="en-US" dirty="0">
                <a:solidFill>
                  <a:srgbClr val="008000"/>
                </a:solidFill>
                <a:cs typeface="Times New Roman" pitchFamily="18" charset="0"/>
              </a:rPr>
              <a:t>Macrophages of spleen remove pathogens from circulating blood</a:t>
            </a:r>
          </a:p>
          <a:p>
            <a:pPr lvl="1">
              <a:lnSpc>
                <a:spcPct val="90000"/>
              </a:lnSpc>
            </a:pPr>
            <a:r>
              <a:rPr lang="en-US" dirty="0">
                <a:solidFill>
                  <a:srgbClr val="008000"/>
                </a:solidFill>
                <a:cs typeface="Times New Roman" pitchFamily="18" charset="0"/>
              </a:rPr>
              <a:t>Macrophages also remove old red blood cells from circulation</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additive="base">
                                        <p:cTn id="7" dur="500" fill="hold"/>
                                        <p:tgtEl>
                                          <p:spTgt spid="158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8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8723">
                                            <p:txEl>
                                              <p:pRg st="1" end="1"/>
                                            </p:txEl>
                                          </p:spTgt>
                                        </p:tgtEl>
                                        <p:attrNameLst>
                                          <p:attrName>style.visibility</p:attrName>
                                        </p:attrNameLst>
                                      </p:cBhvr>
                                      <p:to>
                                        <p:strVal val="visible"/>
                                      </p:to>
                                    </p:set>
                                    <p:anim calcmode="lin" valueType="num">
                                      <p:cBhvr additive="base">
                                        <p:cTn id="13" dur="500" fill="hold"/>
                                        <p:tgtEl>
                                          <p:spTgt spid="158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8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8723">
                                            <p:txEl>
                                              <p:pRg st="2" end="2"/>
                                            </p:txEl>
                                          </p:spTgt>
                                        </p:tgtEl>
                                        <p:attrNameLst>
                                          <p:attrName>style.visibility</p:attrName>
                                        </p:attrNameLst>
                                      </p:cBhvr>
                                      <p:to>
                                        <p:strVal val="visible"/>
                                      </p:to>
                                    </p:set>
                                    <p:anim calcmode="lin" valueType="num">
                                      <p:cBhvr additive="base">
                                        <p:cTn id="19" dur="500" fill="hold"/>
                                        <p:tgtEl>
                                          <p:spTgt spid="158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8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8723">
                                            <p:txEl>
                                              <p:pRg st="3" end="3"/>
                                            </p:txEl>
                                          </p:spTgt>
                                        </p:tgtEl>
                                        <p:attrNameLst>
                                          <p:attrName>style.visibility</p:attrName>
                                        </p:attrNameLst>
                                      </p:cBhvr>
                                      <p:to>
                                        <p:strVal val="visible"/>
                                      </p:to>
                                    </p:set>
                                    <p:anim calcmode="lin" valueType="num">
                                      <p:cBhvr additive="base">
                                        <p:cTn id="25" dur="500" fill="hold"/>
                                        <p:tgtEl>
                                          <p:spTgt spid="158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8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8723">
                                            <p:txEl>
                                              <p:pRg st="4" end="4"/>
                                            </p:txEl>
                                          </p:spTgt>
                                        </p:tgtEl>
                                        <p:attrNameLst>
                                          <p:attrName>style.visibility</p:attrName>
                                        </p:attrNameLst>
                                      </p:cBhvr>
                                      <p:to>
                                        <p:strVal val="visible"/>
                                      </p:to>
                                    </p:set>
                                    <p:anim calcmode="lin" valueType="num">
                                      <p:cBhvr additive="base">
                                        <p:cTn id="31" dur="500" fill="hold"/>
                                        <p:tgtEl>
                                          <p:spTgt spid="158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8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8723">
                                            <p:txEl>
                                              <p:pRg st="5" end="5"/>
                                            </p:txEl>
                                          </p:spTgt>
                                        </p:tgtEl>
                                        <p:attrNameLst>
                                          <p:attrName>style.visibility</p:attrName>
                                        </p:attrNameLst>
                                      </p:cBhvr>
                                      <p:to>
                                        <p:strVal val="visible"/>
                                      </p:to>
                                    </p:set>
                                    <p:anim calcmode="lin" valueType="num">
                                      <p:cBhvr additive="base">
                                        <p:cTn id="37" dur="500" fill="hold"/>
                                        <p:tgtEl>
                                          <p:spTgt spid="158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87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cs typeface="Times New Roman" pitchFamily="18" charset="0"/>
              </a:rPr>
              <a:t>Tonsils</a:t>
            </a:r>
            <a:r>
              <a:rPr lang="en-US"/>
              <a:t> </a:t>
            </a:r>
          </a:p>
        </p:txBody>
      </p:sp>
      <p:sp>
        <p:nvSpPr>
          <p:cNvPr id="160771" name="Rectangle 3"/>
          <p:cNvSpPr>
            <a:spLocks noGrp="1" noChangeArrowheads="1"/>
          </p:cNvSpPr>
          <p:nvPr>
            <p:ph type="body" idx="1"/>
          </p:nvPr>
        </p:nvSpPr>
        <p:spPr/>
        <p:txBody>
          <a:bodyPr/>
          <a:lstStyle/>
          <a:p>
            <a:r>
              <a:rPr lang="en-US" dirty="0">
                <a:cs typeface="Times New Roman" pitchFamily="18" charset="0"/>
              </a:rPr>
              <a:t>Masses of lymphatic </a:t>
            </a:r>
            <a:r>
              <a:rPr lang="en-US" dirty="0" smtClean="0">
                <a:cs typeface="Times New Roman" pitchFamily="18" charset="0"/>
              </a:rPr>
              <a:t>tissue</a:t>
            </a:r>
            <a:endParaRPr lang="en-US" dirty="0">
              <a:cs typeface="Times New Roman" pitchFamily="18" charset="0"/>
            </a:endParaRPr>
          </a:p>
          <a:p>
            <a:r>
              <a:rPr lang="en-US" dirty="0">
                <a:cs typeface="Times New Roman" pitchFamily="18" charset="0"/>
              </a:rPr>
              <a:t>Surround the mouth and back of the throat</a:t>
            </a:r>
          </a:p>
          <a:p>
            <a:r>
              <a:rPr lang="en-US" dirty="0">
                <a:cs typeface="Times New Roman" pitchFamily="18" charset="0"/>
              </a:rPr>
              <a:t>Serve as first line of defense from the external environment</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0771">
                                            <p:txEl>
                                              <p:pRg st="2" end="2"/>
                                            </p:txEl>
                                          </p:spTgt>
                                        </p:tgtEl>
                                        <p:attrNameLst>
                                          <p:attrName>style.visibility</p:attrName>
                                        </p:attrNameLst>
                                      </p:cBhvr>
                                      <p:to>
                                        <p:strVal val="visible"/>
                                      </p:to>
                                    </p:set>
                                    <p:anim calcmode="lin" valueType="num">
                                      <p:cBhvr additive="base">
                                        <p:cTn id="19" dur="500" fill="hold"/>
                                        <p:tgtEl>
                                          <p:spTgt spid="1607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07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Plasma Proteins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Fibrinogen</a:t>
            </a:r>
          </a:p>
          <a:p>
            <a:pPr lvl="1"/>
            <a:r>
              <a:rPr lang="en-US" dirty="0" smtClean="0"/>
              <a:t>Constitutes approximately 4 percent of plasma proteins</a:t>
            </a:r>
          </a:p>
          <a:p>
            <a:pPr lvl="1"/>
            <a:r>
              <a:rPr lang="en-US" dirty="0" smtClean="0"/>
              <a:t>Largest of plasma proteins</a:t>
            </a:r>
          </a:p>
          <a:p>
            <a:pPr lvl="1"/>
            <a:r>
              <a:rPr lang="en-US" dirty="0" smtClean="0"/>
              <a:t>Essential in process of blood clotting</a:t>
            </a: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cs typeface="Times New Roman" pitchFamily="18" charset="0"/>
              </a:rPr>
              <a:t>Tonsils</a:t>
            </a:r>
          </a:p>
        </p:txBody>
      </p:sp>
      <p:sp>
        <p:nvSpPr>
          <p:cNvPr id="162819" name="Rectangle 3"/>
          <p:cNvSpPr>
            <a:spLocks noGrp="1" noChangeArrowheads="1"/>
          </p:cNvSpPr>
          <p:nvPr>
            <p:ph type="body" idx="1"/>
          </p:nvPr>
        </p:nvSpPr>
        <p:spPr>
          <a:xfrm>
            <a:off x="457200" y="1905000"/>
            <a:ext cx="8229600" cy="4114800"/>
          </a:xfrm>
        </p:spPr>
        <p:txBody>
          <a:bodyPr/>
          <a:lstStyle/>
          <a:p>
            <a:r>
              <a:rPr lang="en-US" dirty="0">
                <a:cs typeface="Times New Roman" pitchFamily="18" charset="0"/>
              </a:rPr>
              <a:t>Three groups </a:t>
            </a:r>
          </a:p>
          <a:p>
            <a:pPr lvl="1"/>
            <a:r>
              <a:rPr lang="en-US" dirty="0">
                <a:cs typeface="Times New Roman" pitchFamily="18" charset="0"/>
              </a:rPr>
              <a:t>Pharyngeal tonsils or adenoids</a:t>
            </a:r>
          </a:p>
          <a:p>
            <a:pPr lvl="2"/>
            <a:r>
              <a:rPr lang="en-US" dirty="0">
                <a:solidFill>
                  <a:srgbClr val="008000"/>
                </a:solidFill>
                <a:cs typeface="Times New Roman" pitchFamily="18" charset="0"/>
              </a:rPr>
              <a:t>Located near opening of the nasal cavity into pharynx (throat)</a:t>
            </a:r>
            <a:endParaRPr lang="en-US" dirty="0">
              <a:cs typeface="Times New Roman" pitchFamily="18" charset="0"/>
            </a:endParaRPr>
          </a:p>
          <a:p>
            <a:pPr lvl="1"/>
            <a:r>
              <a:rPr lang="en-US" dirty="0">
                <a:cs typeface="Times New Roman" pitchFamily="18" charset="0"/>
              </a:rPr>
              <a:t>Palatine tonsils</a:t>
            </a:r>
          </a:p>
          <a:p>
            <a:pPr lvl="2"/>
            <a:r>
              <a:rPr lang="en-US" dirty="0">
                <a:solidFill>
                  <a:srgbClr val="008000"/>
                </a:solidFill>
                <a:cs typeface="Times New Roman" pitchFamily="18" charset="0"/>
              </a:rPr>
              <a:t>Located on each side of the throat, near opening or oral cavity into pharynx</a:t>
            </a:r>
            <a:endParaRPr lang="en-US" dirty="0">
              <a:cs typeface="Times New Roman" pitchFamily="18" charset="0"/>
            </a:endParaRPr>
          </a:p>
          <a:p>
            <a:pPr lvl="2"/>
            <a:r>
              <a:rPr lang="en-US" dirty="0">
                <a:solidFill>
                  <a:srgbClr val="008000"/>
                </a:solidFill>
                <a:cs typeface="Times New Roman" pitchFamily="18" charset="0"/>
              </a:rPr>
              <a:t>Commonly known as ‘the tonsils’</a:t>
            </a:r>
            <a:endParaRPr lang="en-US" dirty="0">
              <a:cs typeface="Times New Roman" pitchFamily="18" charset="0"/>
            </a:endParaRPr>
          </a:p>
          <a:p>
            <a:pPr lvl="1"/>
            <a:r>
              <a:rPr lang="en-US" dirty="0">
                <a:cs typeface="Times New Roman" pitchFamily="18" charset="0"/>
              </a:rPr>
              <a:t>Lingual tonsils</a:t>
            </a:r>
          </a:p>
          <a:p>
            <a:pPr lvl="2"/>
            <a:r>
              <a:rPr lang="en-US" dirty="0">
                <a:solidFill>
                  <a:srgbClr val="008000"/>
                </a:solidFill>
                <a:cs typeface="Times New Roman" pitchFamily="18" charset="0"/>
              </a:rPr>
              <a:t>Located near the base of the tongue</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2819">
                                            <p:txEl>
                                              <p:pRg st="1" end="1"/>
                                            </p:txEl>
                                          </p:spTgt>
                                        </p:tgtEl>
                                        <p:attrNameLst>
                                          <p:attrName>style.visibility</p:attrName>
                                        </p:attrNameLst>
                                      </p:cBhvr>
                                      <p:to>
                                        <p:strVal val="visible"/>
                                      </p:to>
                                    </p:set>
                                    <p:anim calcmode="lin" valueType="num">
                                      <p:cBhvr additive="base">
                                        <p:cTn id="13" dur="500" fill="hold"/>
                                        <p:tgtEl>
                                          <p:spTgt spid="1628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2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2819">
                                            <p:txEl>
                                              <p:pRg st="2" end="2"/>
                                            </p:txEl>
                                          </p:spTgt>
                                        </p:tgtEl>
                                        <p:attrNameLst>
                                          <p:attrName>style.visibility</p:attrName>
                                        </p:attrNameLst>
                                      </p:cBhvr>
                                      <p:to>
                                        <p:strVal val="visible"/>
                                      </p:to>
                                    </p:set>
                                    <p:anim calcmode="lin" valueType="num">
                                      <p:cBhvr additive="base">
                                        <p:cTn id="19" dur="500" fill="hold"/>
                                        <p:tgtEl>
                                          <p:spTgt spid="1628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2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2819">
                                            <p:txEl>
                                              <p:pRg st="3" end="3"/>
                                            </p:txEl>
                                          </p:spTgt>
                                        </p:tgtEl>
                                        <p:attrNameLst>
                                          <p:attrName>style.visibility</p:attrName>
                                        </p:attrNameLst>
                                      </p:cBhvr>
                                      <p:to>
                                        <p:strVal val="visible"/>
                                      </p:to>
                                    </p:set>
                                    <p:anim calcmode="lin" valueType="num">
                                      <p:cBhvr additive="base">
                                        <p:cTn id="25" dur="500" fill="hold"/>
                                        <p:tgtEl>
                                          <p:spTgt spid="1628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28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2819">
                                            <p:txEl>
                                              <p:pRg st="4" end="4"/>
                                            </p:txEl>
                                          </p:spTgt>
                                        </p:tgtEl>
                                        <p:attrNameLst>
                                          <p:attrName>style.visibility</p:attrName>
                                        </p:attrNameLst>
                                      </p:cBhvr>
                                      <p:to>
                                        <p:strVal val="visible"/>
                                      </p:to>
                                    </p:set>
                                    <p:anim calcmode="lin" valueType="num">
                                      <p:cBhvr additive="base">
                                        <p:cTn id="31" dur="500" fill="hold"/>
                                        <p:tgtEl>
                                          <p:spTgt spid="1628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28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2819">
                                            <p:txEl>
                                              <p:pRg st="5" end="5"/>
                                            </p:txEl>
                                          </p:spTgt>
                                        </p:tgtEl>
                                        <p:attrNameLst>
                                          <p:attrName>style.visibility</p:attrName>
                                        </p:attrNameLst>
                                      </p:cBhvr>
                                      <p:to>
                                        <p:strVal val="visible"/>
                                      </p:to>
                                    </p:set>
                                    <p:anim calcmode="lin" valueType="num">
                                      <p:cBhvr additive="base">
                                        <p:cTn id="37" dur="500" fill="hold"/>
                                        <p:tgtEl>
                                          <p:spTgt spid="1628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28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2819">
                                            <p:txEl>
                                              <p:pRg st="6" end="6"/>
                                            </p:txEl>
                                          </p:spTgt>
                                        </p:tgtEl>
                                        <p:attrNameLst>
                                          <p:attrName>style.visibility</p:attrName>
                                        </p:attrNameLst>
                                      </p:cBhvr>
                                      <p:to>
                                        <p:strVal val="visible"/>
                                      </p:to>
                                    </p:set>
                                    <p:anim calcmode="lin" valueType="num">
                                      <p:cBhvr additive="base">
                                        <p:cTn id="43" dur="500" fill="hold"/>
                                        <p:tgtEl>
                                          <p:spTgt spid="1628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28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2819">
                                            <p:txEl>
                                              <p:pRg st="7" end="7"/>
                                            </p:txEl>
                                          </p:spTgt>
                                        </p:tgtEl>
                                        <p:attrNameLst>
                                          <p:attrName>style.visibility</p:attrName>
                                        </p:attrNameLst>
                                      </p:cBhvr>
                                      <p:to>
                                        <p:strVal val="visible"/>
                                      </p:to>
                                    </p:set>
                                    <p:anim calcmode="lin" valueType="num">
                                      <p:cBhvr additive="base">
                                        <p:cTn id="49" dur="500" fill="hold"/>
                                        <p:tgtEl>
                                          <p:spTgt spid="1628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28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685800" y="0"/>
            <a:ext cx="7772400" cy="1371600"/>
          </a:xfrm>
        </p:spPr>
        <p:txBody>
          <a:bodyPr/>
          <a:lstStyle/>
          <a:p>
            <a:r>
              <a:rPr lang="en-US">
                <a:cs typeface="Times New Roman" pitchFamily="18" charset="0"/>
              </a:rPr>
              <a:t>Immunity</a:t>
            </a:r>
            <a:r>
              <a:rPr lang="en-US"/>
              <a:t> </a:t>
            </a:r>
          </a:p>
        </p:txBody>
      </p:sp>
      <p:sp>
        <p:nvSpPr>
          <p:cNvPr id="164867" name="Rectangle 3"/>
          <p:cNvSpPr>
            <a:spLocks noGrp="1" noChangeArrowheads="1"/>
          </p:cNvSpPr>
          <p:nvPr>
            <p:ph type="body" idx="1"/>
          </p:nvPr>
        </p:nvSpPr>
        <p:spPr>
          <a:xfrm>
            <a:off x="457200" y="1219200"/>
            <a:ext cx="8305800" cy="5029200"/>
          </a:xfrm>
        </p:spPr>
        <p:txBody>
          <a:bodyPr/>
          <a:lstStyle/>
          <a:p>
            <a:r>
              <a:rPr lang="en-US" dirty="0">
                <a:cs typeface="Times New Roman" pitchFamily="18" charset="0"/>
              </a:rPr>
              <a:t>Natural </a:t>
            </a:r>
          </a:p>
          <a:p>
            <a:pPr lvl="1"/>
            <a:r>
              <a:rPr lang="en-US" dirty="0">
                <a:cs typeface="Times New Roman" pitchFamily="18" charset="0"/>
              </a:rPr>
              <a:t>Immunity with which we are born; genetic  </a:t>
            </a:r>
          </a:p>
          <a:p>
            <a:r>
              <a:rPr lang="en-US" dirty="0">
                <a:cs typeface="Times New Roman" pitchFamily="18" charset="0"/>
              </a:rPr>
              <a:t>Acquired </a:t>
            </a:r>
          </a:p>
          <a:p>
            <a:pPr lvl="1"/>
            <a:r>
              <a:rPr lang="en-US" dirty="0">
                <a:cs typeface="Times New Roman" pitchFamily="18" charset="0"/>
              </a:rPr>
              <a:t>Body has developed ability to defend itself against a specific agent</a:t>
            </a:r>
          </a:p>
          <a:p>
            <a:pPr lvl="2"/>
            <a:r>
              <a:rPr lang="en-US" dirty="0">
                <a:solidFill>
                  <a:srgbClr val="008000"/>
                </a:solidFill>
                <a:cs typeface="Times New Roman" pitchFamily="18" charset="0"/>
              </a:rPr>
              <a:t>Can occur as result of having had the particular disease </a:t>
            </a:r>
            <a:endParaRPr lang="en-US" dirty="0">
              <a:cs typeface="Times New Roman" pitchFamily="18" charset="0"/>
            </a:endParaRPr>
          </a:p>
          <a:p>
            <a:pPr lvl="2"/>
            <a:r>
              <a:rPr lang="en-US" dirty="0">
                <a:solidFill>
                  <a:srgbClr val="008000"/>
                </a:solidFill>
                <a:cs typeface="Times New Roman" pitchFamily="18" charset="0"/>
              </a:rPr>
              <a:t>Can be result of having received immunizations against a disease</a:t>
            </a:r>
            <a:endParaRPr lang="en-US" dirty="0">
              <a:cs typeface="Times New Roman" pitchFamily="18" charset="0"/>
            </a:endParaRPr>
          </a:p>
          <a:p>
            <a:pPr lvl="2"/>
            <a:r>
              <a:rPr lang="en-US" dirty="0">
                <a:solidFill>
                  <a:srgbClr val="008000"/>
                </a:solidFill>
                <a:cs typeface="Times New Roman" pitchFamily="18" charset="0"/>
              </a:rPr>
              <a:t>Can be passive acquired immunity or active acquired immunity</a:t>
            </a:r>
            <a:endParaRPr lang="en-US" sz="18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4867">
                                            <p:txEl>
                                              <p:pRg st="4" end="4"/>
                                            </p:txEl>
                                          </p:spTgt>
                                        </p:tgtEl>
                                        <p:attrNameLst>
                                          <p:attrName>style.visibility</p:attrName>
                                        </p:attrNameLst>
                                      </p:cBhvr>
                                      <p:to>
                                        <p:strVal val="visible"/>
                                      </p:to>
                                    </p:set>
                                    <p:anim calcmode="lin" valueType="num">
                                      <p:cBhvr additive="base">
                                        <p:cTn id="31" dur="500" fill="hold"/>
                                        <p:tgtEl>
                                          <p:spTgt spid="1648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4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4867">
                                            <p:txEl>
                                              <p:pRg st="5" end="5"/>
                                            </p:txEl>
                                          </p:spTgt>
                                        </p:tgtEl>
                                        <p:attrNameLst>
                                          <p:attrName>style.visibility</p:attrName>
                                        </p:attrNameLst>
                                      </p:cBhvr>
                                      <p:to>
                                        <p:strVal val="visible"/>
                                      </p:to>
                                    </p:set>
                                    <p:anim calcmode="lin" valueType="num">
                                      <p:cBhvr additive="base">
                                        <p:cTn id="37" dur="500" fill="hold"/>
                                        <p:tgtEl>
                                          <p:spTgt spid="1648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4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4867">
                                            <p:txEl>
                                              <p:pRg st="6" end="6"/>
                                            </p:txEl>
                                          </p:spTgt>
                                        </p:tgtEl>
                                        <p:attrNameLst>
                                          <p:attrName>style.visibility</p:attrName>
                                        </p:attrNameLst>
                                      </p:cBhvr>
                                      <p:to>
                                        <p:strVal val="visible"/>
                                      </p:to>
                                    </p:set>
                                    <p:anim calcmode="lin" valueType="num">
                                      <p:cBhvr additive="base">
                                        <p:cTn id="43" dur="500" fill="hold"/>
                                        <p:tgtEl>
                                          <p:spTgt spid="1648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48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cs typeface="Times New Roman" pitchFamily="18" charset="0"/>
              </a:rPr>
              <a:t>Immunity</a:t>
            </a:r>
          </a:p>
        </p:txBody>
      </p:sp>
      <p:sp>
        <p:nvSpPr>
          <p:cNvPr id="166915" name="Rectangle 3"/>
          <p:cNvSpPr>
            <a:spLocks noGrp="1" noChangeArrowheads="1"/>
          </p:cNvSpPr>
          <p:nvPr>
            <p:ph type="body" idx="1"/>
          </p:nvPr>
        </p:nvSpPr>
        <p:spPr/>
        <p:txBody>
          <a:bodyPr/>
          <a:lstStyle/>
          <a:p>
            <a:pPr>
              <a:lnSpc>
                <a:spcPct val="90000"/>
              </a:lnSpc>
            </a:pPr>
            <a:r>
              <a:rPr lang="en-US" dirty="0">
                <a:cs typeface="Times New Roman" pitchFamily="18" charset="0"/>
              </a:rPr>
              <a:t>Passive Acquired Immunity</a:t>
            </a:r>
            <a:endParaRPr lang="en-US" sz="2800" dirty="0">
              <a:cs typeface="Times New Roman" pitchFamily="18" charset="0"/>
            </a:endParaRPr>
          </a:p>
          <a:p>
            <a:pPr lvl="1">
              <a:lnSpc>
                <a:spcPct val="90000"/>
              </a:lnSpc>
            </a:pPr>
            <a:r>
              <a:rPr lang="en-US" dirty="0">
                <a:cs typeface="Times New Roman" pitchFamily="18" charset="0"/>
              </a:rPr>
              <a:t>Acquired artificially by injecting antibodies into a person’s body</a:t>
            </a:r>
          </a:p>
          <a:p>
            <a:pPr lvl="1">
              <a:lnSpc>
                <a:spcPct val="90000"/>
              </a:lnSpc>
            </a:pPr>
            <a:r>
              <a:rPr lang="en-US" dirty="0">
                <a:cs typeface="Times New Roman" pitchFamily="18" charset="0"/>
              </a:rPr>
              <a:t>Protects person from a specific disease</a:t>
            </a:r>
          </a:p>
          <a:p>
            <a:pPr lvl="1">
              <a:lnSpc>
                <a:spcPct val="90000"/>
              </a:lnSpc>
            </a:pPr>
            <a:r>
              <a:rPr lang="en-US" dirty="0">
                <a:cs typeface="Times New Roman" pitchFamily="18" charset="0"/>
              </a:rPr>
              <a:t>Short-lived immunity – lasts only a few weeks</a:t>
            </a:r>
          </a:p>
          <a:p>
            <a:pPr lvl="1">
              <a:lnSpc>
                <a:spcPct val="90000"/>
              </a:lnSpc>
            </a:pPr>
            <a:r>
              <a:rPr lang="en-US" dirty="0">
                <a:cs typeface="Times New Roman" pitchFamily="18" charset="0"/>
              </a:rPr>
              <a:t>Example: gamma globulin</a:t>
            </a:r>
            <a:endParaRPr lang="en-US" sz="2400" dirty="0">
              <a:cs typeface="Times New Roman" pitchFamily="18" charset="0"/>
            </a:endParaRPr>
          </a:p>
          <a:p>
            <a:pPr lvl="2">
              <a:lnSpc>
                <a:spcPct val="90000"/>
              </a:lnSpc>
            </a:pPr>
            <a:r>
              <a:rPr lang="en-US" dirty="0">
                <a:solidFill>
                  <a:srgbClr val="008000"/>
                </a:solidFill>
                <a:cs typeface="Times New Roman" pitchFamily="18" charset="0"/>
              </a:rPr>
              <a:t>Given to individuals exposed to viruses such as measles and infectious hepatitis</a:t>
            </a:r>
            <a:endParaRPr lang="en-US" sz="2000" dirty="0">
              <a:cs typeface="Times New Roman" pitchFamily="18" charset="0"/>
            </a:endParaRPr>
          </a:p>
          <a:p>
            <a:pPr>
              <a:lnSpc>
                <a:spcPct val="90000"/>
              </a:lnSpc>
              <a:buFontTx/>
              <a:buNone/>
            </a:pPr>
            <a:r>
              <a:rPr lang="en-US" sz="2800" dirty="0">
                <a:cs typeface="Times New Roman" pitchFamily="18" charset="0"/>
              </a:rPr>
              <a:t> </a:t>
            </a:r>
          </a:p>
          <a:p>
            <a:pPr>
              <a:lnSpc>
                <a:spcPct val="90000"/>
              </a:lnSpc>
            </a:pPr>
            <a:endParaRPr lang="en-US" sz="28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 calcmode="lin" valueType="num">
                                      <p:cBhvr additive="base">
                                        <p:cTn id="7" dur="500" fill="hold"/>
                                        <p:tgtEl>
                                          <p:spTgt spid="166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6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6915">
                                            <p:txEl>
                                              <p:pRg st="1" end="1"/>
                                            </p:txEl>
                                          </p:spTgt>
                                        </p:tgtEl>
                                        <p:attrNameLst>
                                          <p:attrName>style.visibility</p:attrName>
                                        </p:attrNameLst>
                                      </p:cBhvr>
                                      <p:to>
                                        <p:strVal val="visible"/>
                                      </p:to>
                                    </p:set>
                                    <p:anim calcmode="lin" valueType="num">
                                      <p:cBhvr additive="base">
                                        <p:cTn id="13" dur="500" fill="hold"/>
                                        <p:tgtEl>
                                          <p:spTgt spid="166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6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6915">
                                            <p:txEl>
                                              <p:pRg st="2" end="2"/>
                                            </p:txEl>
                                          </p:spTgt>
                                        </p:tgtEl>
                                        <p:attrNameLst>
                                          <p:attrName>style.visibility</p:attrName>
                                        </p:attrNameLst>
                                      </p:cBhvr>
                                      <p:to>
                                        <p:strVal val="visible"/>
                                      </p:to>
                                    </p:set>
                                    <p:anim calcmode="lin" valueType="num">
                                      <p:cBhvr additive="base">
                                        <p:cTn id="19" dur="500" fill="hold"/>
                                        <p:tgtEl>
                                          <p:spTgt spid="1669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6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6915">
                                            <p:txEl>
                                              <p:pRg st="3" end="3"/>
                                            </p:txEl>
                                          </p:spTgt>
                                        </p:tgtEl>
                                        <p:attrNameLst>
                                          <p:attrName>style.visibility</p:attrName>
                                        </p:attrNameLst>
                                      </p:cBhvr>
                                      <p:to>
                                        <p:strVal val="visible"/>
                                      </p:to>
                                    </p:set>
                                    <p:anim calcmode="lin" valueType="num">
                                      <p:cBhvr additive="base">
                                        <p:cTn id="25" dur="500" fill="hold"/>
                                        <p:tgtEl>
                                          <p:spTgt spid="1669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69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6915">
                                            <p:txEl>
                                              <p:pRg st="4" end="4"/>
                                            </p:txEl>
                                          </p:spTgt>
                                        </p:tgtEl>
                                        <p:attrNameLst>
                                          <p:attrName>style.visibility</p:attrName>
                                        </p:attrNameLst>
                                      </p:cBhvr>
                                      <p:to>
                                        <p:strVal val="visible"/>
                                      </p:to>
                                    </p:set>
                                    <p:anim calcmode="lin" valueType="num">
                                      <p:cBhvr additive="base">
                                        <p:cTn id="31" dur="500" fill="hold"/>
                                        <p:tgtEl>
                                          <p:spTgt spid="1669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69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6915">
                                            <p:txEl>
                                              <p:pRg st="5" end="5"/>
                                            </p:txEl>
                                          </p:spTgt>
                                        </p:tgtEl>
                                        <p:attrNameLst>
                                          <p:attrName>style.visibility</p:attrName>
                                        </p:attrNameLst>
                                      </p:cBhvr>
                                      <p:to>
                                        <p:strVal val="visible"/>
                                      </p:to>
                                    </p:set>
                                    <p:anim calcmode="lin" valueType="num">
                                      <p:cBhvr additive="base">
                                        <p:cTn id="37" dur="500" fill="hold"/>
                                        <p:tgtEl>
                                          <p:spTgt spid="1669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69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6915">
                                            <p:txEl>
                                              <p:pRg st="6" end="6"/>
                                            </p:txEl>
                                          </p:spTgt>
                                        </p:tgtEl>
                                        <p:attrNameLst>
                                          <p:attrName>style.visibility</p:attrName>
                                        </p:attrNameLst>
                                      </p:cBhvr>
                                      <p:to>
                                        <p:strVal val="visible"/>
                                      </p:to>
                                    </p:set>
                                    <p:anim calcmode="lin" valueType="num">
                                      <p:cBhvr additive="base">
                                        <p:cTn id="43" dur="500" fill="hold"/>
                                        <p:tgtEl>
                                          <p:spTgt spid="1669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691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cs typeface="Times New Roman" pitchFamily="18" charset="0"/>
              </a:rPr>
              <a:t>Immunity</a:t>
            </a:r>
          </a:p>
        </p:txBody>
      </p:sp>
      <p:sp>
        <p:nvSpPr>
          <p:cNvPr id="168963" name="Rectangle 3"/>
          <p:cNvSpPr>
            <a:spLocks noGrp="1" noChangeArrowheads="1"/>
          </p:cNvSpPr>
          <p:nvPr>
            <p:ph type="body" idx="1"/>
          </p:nvPr>
        </p:nvSpPr>
        <p:spPr/>
        <p:txBody>
          <a:bodyPr/>
          <a:lstStyle/>
          <a:p>
            <a:r>
              <a:rPr lang="en-US" dirty="0">
                <a:cs typeface="Times New Roman" pitchFamily="18" charset="0"/>
              </a:rPr>
              <a:t>Active Acquired Immunity</a:t>
            </a:r>
          </a:p>
          <a:p>
            <a:pPr lvl="1"/>
            <a:r>
              <a:rPr lang="en-US" dirty="0">
                <a:cs typeface="Times New Roman" pitchFamily="18" charset="0"/>
              </a:rPr>
              <a:t>Acquired naturally as result of having had a disease</a:t>
            </a:r>
          </a:p>
          <a:p>
            <a:pPr lvl="1"/>
            <a:r>
              <a:rPr lang="en-US" dirty="0">
                <a:cs typeface="Times New Roman" pitchFamily="18" charset="0"/>
              </a:rPr>
              <a:t>Acquired artificially by being inoculated with a vaccine, antigen, or </a:t>
            </a:r>
            <a:r>
              <a:rPr lang="en-US" dirty="0" err="1">
                <a:cs typeface="Times New Roman" pitchFamily="18" charset="0"/>
              </a:rPr>
              <a:t>toxoid</a:t>
            </a:r>
            <a:endParaRPr lang="en-US" dirty="0">
              <a:cs typeface="Times New Roman" pitchFamily="18" charset="0"/>
            </a:endParaRPr>
          </a:p>
          <a:p>
            <a:pPr lvl="2"/>
            <a:r>
              <a:rPr lang="en-US" dirty="0">
                <a:solidFill>
                  <a:srgbClr val="008000"/>
                </a:solidFill>
                <a:cs typeface="Times New Roman" pitchFamily="18" charset="0"/>
              </a:rPr>
              <a:t>Immunization = process of creating immunity to a specific disease</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8963">
                                            <p:txEl>
                                              <p:pRg st="1" end="1"/>
                                            </p:txEl>
                                          </p:spTgt>
                                        </p:tgtEl>
                                        <p:attrNameLst>
                                          <p:attrName>style.visibility</p:attrName>
                                        </p:attrNameLst>
                                      </p:cBhvr>
                                      <p:to>
                                        <p:strVal val="visible"/>
                                      </p:to>
                                    </p:set>
                                    <p:anim calcmode="lin" valueType="num">
                                      <p:cBhvr additive="base">
                                        <p:cTn id="13" dur="500" fill="hold"/>
                                        <p:tgtEl>
                                          <p:spTgt spid="168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8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8963">
                                            <p:txEl>
                                              <p:pRg st="2" end="2"/>
                                            </p:txEl>
                                          </p:spTgt>
                                        </p:tgtEl>
                                        <p:attrNameLst>
                                          <p:attrName>style.visibility</p:attrName>
                                        </p:attrNameLst>
                                      </p:cBhvr>
                                      <p:to>
                                        <p:strVal val="visible"/>
                                      </p:to>
                                    </p:set>
                                    <p:anim calcmode="lin" valueType="num">
                                      <p:cBhvr additive="base">
                                        <p:cTn id="19" dur="500" fill="hold"/>
                                        <p:tgtEl>
                                          <p:spTgt spid="168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8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8963">
                                            <p:txEl>
                                              <p:pRg st="3" end="3"/>
                                            </p:txEl>
                                          </p:spTgt>
                                        </p:tgtEl>
                                        <p:attrNameLst>
                                          <p:attrName>style.visibility</p:attrName>
                                        </p:attrNameLst>
                                      </p:cBhvr>
                                      <p:to>
                                        <p:strVal val="visible"/>
                                      </p:to>
                                    </p:set>
                                    <p:anim calcmode="lin" valueType="num">
                                      <p:cBhvr additive="base">
                                        <p:cTn id="25" dur="500" fill="hold"/>
                                        <p:tgtEl>
                                          <p:spTgt spid="168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89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685800" y="1905000"/>
            <a:ext cx="8077200" cy="3886200"/>
          </a:xfrm>
        </p:spPr>
        <p:txBody>
          <a:bodyPr/>
          <a:lstStyle/>
          <a:p>
            <a:r>
              <a:rPr lang="en-US" dirty="0">
                <a:cs typeface="Times New Roman" pitchFamily="18" charset="0"/>
              </a:rPr>
              <a:t>Immune reaction = Immune response</a:t>
            </a:r>
          </a:p>
          <a:p>
            <a:pPr lvl="1"/>
            <a:r>
              <a:rPr lang="en-US" dirty="0">
                <a:cs typeface="Times New Roman" pitchFamily="18" charset="0"/>
              </a:rPr>
              <a:t>Defense mechanism of the body </a:t>
            </a:r>
          </a:p>
          <a:p>
            <a:pPr lvl="2"/>
            <a:r>
              <a:rPr lang="en-US" dirty="0">
                <a:solidFill>
                  <a:srgbClr val="008000"/>
                </a:solidFill>
                <a:cs typeface="Times New Roman" pitchFamily="18" charset="0"/>
              </a:rPr>
              <a:t>Produces antibodies to destroy invading antigens and malignancies</a:t>
            </a:r>
            <a:endParaRPr lang="en-US" dirty="0">
              <a:cs typeface="Times New Roman" pitchFamily="18" charset="0"/>
            </a:endParaRPr>
          </a:p>
          <a:p>
            <a:r>
              <a:rPr lang="en-US" dirty="0" err="1">
                <a:cs typeface="Times New Roman" pitchFamily="18" charset="0"/>
              </a:rPr>
              <a:t>Humoral</a:t>
            </a:r>
            <a:r>
              <a:rPr lang="en-US" dirty="0">
                <a:cs typeface="Times New Roman" pitchFamily="18" charset="0"/>
              </a:rPr>
              <a:t> immune response</a:t>
            </a:r>
          </a:p>
          <a:p>
            <a:pPr lvl="1"/>
            <a:r>
              <a:rPr lang="en-US" dirty="0">
                <a:cs typeface="Times New Roman" pitchFamily="18" charset="0"/>
              </a:rPr>
              <a:t>B lymphocytes come in contact with specific invading antigens</a:t>
            </a:r>
          </a:p>
          <a:p>
            <a:pPr lvl="2"/>
            <a:r>
              <a:rPr lang="en-US" dirty="0">
                <a:solidFill>
                  <a:srgbClr val="008000"/>
                </a:solidFill>
                <a:cs typeface="Times New Roman" pitchFamily="18" charset="0"/>
              </a:rPr>
              <a:t>Produce antibodies known as </a:t>
            </a:r>
            <a:r>
              <a:rPr lang="en-US" dirty="0" err="1">
                <a:solidFill>
                  <a:srgbClr val="008000"/>
                </a:solidFill>
                <a:cs typeface="Times New Roman" pitchFamily="18" charset="0"/>
              </a:rPr>
              <a:t>immunoglobulins</a:t>
            </a:r>
            <a:r>
              <a:rPr lang="en-US" dirty="0">
                <a:cs typeface="Times New Roman" pitchFamily="18" charset="0"/>
              </a:rPr>
              <a:t> </a:t>
            </a:r>
          </a:p>
        </p:txBody>
      </p:sp>
      <p:sp>
        <p:nvSpPr>
          <p:cNvPr id="171012" name="Rectangle 4"/>
          <p:cNvSpPr>
            <a:spLocks noGrp="1" noChangeArrowheads="1"/>
          </p:cNvSpPr>
          <p:nvPr>
            <p:ph type="title"/>
          </p:nvPr>
        </p:nvSpPr>
        <p:spPr/>
        <p:txBody>
          <a:bodyPr/>
          <a:lstStyle/>
          <a:p>
            <a:r>
              <a:rPr lang="en-US">
                <a:cs typeface="Times New Roman" pitchFamily="18" charset="0"/>
              </a:rPr>
              <a:t>Immune Reaction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 calcmode="lin" valueType="num">
                                      <p:cBhvr additive="base">
                                        <p:cTn id="7" dur="5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1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1011">
                                            <p:txEl>
                                              <p:pRg st="1" end="1"/>
                                            </p:txEl>
                                          </p:spTgt>
                                        </p:tgtEl>
                                        <p:attrNameLst>
                                          <p:attrName>style.visibility</p:attrName>
                                        </p:attrNameLst>
                                      </p:cBhvr>
                                      <p:to>
                                        <p:strVal val="visible"/>
                                      </p:to>
                                    </p:set>
                                    <p:anim calcmode="lin" valueType="num">
                                      <p:cBhvr additive="base">
                                        <p:cTn id="13" dur="5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10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1011">
                                            <p:txEl>
                                              <p:pRg st="2" end="2"/>
                                            </p:txEl>
                                          </p:spTgt>
                                        </p:tgtEl>
                                        <p:attrNameLst>
                                          <p:attrName>style.visibility</p:attrName>
                                        </p:attrNameLst>
                                      </p:cBhvr>
                                      <p:to>
                                        <p:strVal val="visible"/>
                                      </p:to>
                                    </p:set>
                                    <p:anim calcmode="lin" valueType="num">
                                      <p:cBhvr additive="base">
                                        <p:cTn id="19" dur="5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1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1011">
                                            <p:txEl>
                                              <p:pRg st="3" end="3"/>
                                            </p:txEl>
                                          </p:spTgt>
                                        </p:tgtEl>
                                        <p:attrNameLst>
                                          <p:attrName>style.visibility</p:attrName>
                                        </p:attrNameLst>
                                      </p:cBhvr>
                                      <p:to>
                                        <p:strVal val="visible"/>
                                      </p:to>
                                    </p:set>
                                    <p:anim calcmode="lin" valueType="num">
                                      <p:cBhvr additive="base">
                                        <p:cTn id="25" dur="5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10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1011">
                                            <p:txEl>
                                              <p:pRg st="4" end="4"/>
                                            </p:txEl>
                                          </p:spTgt>
                                        </p:tgtEl>
                                        <p:attrNameLst>
                                          <p:attrName>style.visibility</p:attrName>
                                        </p:attrNameLst>
                                      </p:cBhvr>
                                      <p:to>
                                        <p:strVal val="visible"/>
                                      </p:to>
                                    </p:set>
                                    <p:anim calcmode="lin" valueType="num">
                                      <p:cBhvr additive="base">
                                        <p:cTn id="31" dur="5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10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1011">
                                            <p:txEl>
                                              <p:pRg st="5" end="5"/>
                                            </p:txEl>
                                          </p:spTgt>
                                        </p:tgtEl>
                                        <p:attrNameLst>
                                          <p:attrName>style.visibility</p:attrName>
                                        </p:attrNameLst>
                                      </p:cBhvr>
                                      <p:to>
                                        <p:strVal val="visible"/>
                                      </p:to>
                                    </p:set>
                                    <p:anim calcmode="lin" valueType="num">
                                      <p:cBhvr additive="base">
                                        <p:cTn id="37" dur="500" fill="hold"/>
                                        <p:tgtEl>
                                          <p:spTgt spid="1710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10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p:txBody>
          <a:bodyPr/>
          <a:lstStyle/>
          <a:p>
            <a:r>
              <a:rPr lang="en-US" dirty="0">
                <a:cs typeface="Times New Roman" pitchFamily="18" charset="0"/>
              </a:rPr>
              <a:t>Cell-mediated immune response</a:t>
            </a:r>
          </a:p>
          <a:p>
            <a:pPr lvl="1"/>
            <a:r>
              <a:rPr lang="en-US" dirty="0">
                <a:cs typeface="Times New Roman" pitchFamily="18" charset="0"/>
              </a:rPr>
              <a:t>T lymphocytes come in contact with specific invading antigens</a:t>
            </a:r>
          </a:p>
          <a:p>
            <a:pPr lvl="1"/>
            <a:r>
              <a:rPr lang="en-US" dirty="0">
                <a:cs typeface="Times New Roman" pitchFamily="18" charset="0"/>
              </a:rPr>
              <a:t>T lymphocytes multiply rapidly and engulf and digest the antigen</a:t>
            </a:r>
          </a:p>
          <a:p>
            <a:pPr lvl="2"/>
            <a:r>
              <a:rPr lang="en-US" dirty="0">
                <a:solidFill>
                  <a:srgbClr val="008000"/>
                </a:solidFill>
                <a:cs typeface="Times New Roman" pitchFamily="18" charset="0"/>
              </a:rPr>
              <a:t>Multiplication of cells produces memory cells</a:t>
            </a:r>
          </a:p>
          <a:p>
            <a:pPr lvl="2"/>
            <a:r>
              <a:rPr lang="en-US" dirty="0">
                <a:solidFill>
                  <a:srgbClr val="006600"/>
                </a:solidFill>
                <a:cs typeface="Times New Roman" pitchFamily="18" charset="0"/>
              </a:rPr>
              <a:t>Memory cells provide the body with resistance </a:t>
            </a:r>
          </a:p>
          <a:p>
            <a:endParaRPr lang="en-US" sz="2800" dirty="0">
              <a:solidFill>
                <a:srgbClr val="006600"/>
              </a:solidFill>
            </a:endParaRPr>
          </a:p>
        </p:txBody>
      </p:sp>
      <p:sp>
        <p:nvSpPr>
          <p:cNvPr id="173060" name="Rectangle 4"/>
          <p:cNvSpPr>
            <a:spLocks noGrp="1" noChangeArrowheads="1"/>
          </p:cNvSpPr>
          <p:nvPr>
            <p:ph type="title"/>
          </p:nvPr>
        </p:nvSpPr>
        <p:spPr/>
        <p:txBody>
          <a:bodyPr/>
          <a:lstStyle/>
          <a:p>
            <a:r>
              <a:rPr lang="en-US"/>
              <a:t>Immune Reaction</a:t>
            </a:r>
            <a:r>
              <a:rPr lang="en-US" sz="4800"/>
              <a:t> </a:t>
            </a:r>
            <a:endParaRPr lang="en-US" sz="480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 calcmode="lin" valueType="num">
                                      <p:cBhvr additive="base">
                                        <p:cTn id="7" dur="5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3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3059">
                                            <p:txEl>
                                              <p:pRg st="1" end="1"/>
                                            </p:txEl>
                                          </p:spTgt>
                                        </p:tgtEl>
                                        <p:attrNameLst>
                                          <p:attrName>style.visibility</p:attrName>
                                        </p:attrNameLst>
                                      </p:cBhvr>
                                      <p:to>
                                        <p:strVal val="visible"/>
                                      </p:to>
                                    </p:set>
                                    <p:anim calcmode="lin" valueType="num">
                                      <p:cBhvr additive="base">
                                        <p:cTn id="13" dur="5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3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3059">
                                            <p:txEl>
                                              <p:pRg st="2" end="2"/>
                                            </p:txEl>
                                          </p:spTgt>
                                        </p:tgtEl>
                                        <p:attrNameLst>
                                          <p:attrName>style.visibility</p:attrName>
                                        </p:attrNameLst>
                                      </p:cBhvr>
                                      <p:to>
                                        <p:strVal val="visible"/>
                                      </p:to>
                                    </p:set>
                                    <p:anim calcmode="lin" valueType="num">
                                      <p:cBhvr additive="base">
                                        <p:cTn id="19" dur="5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3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3059">
                                            <p:txEl>
                                              <p:pRg st="3" end="3"/>
                                            </p:txEl>
                                          </p:spTgt>
                                        </p:tgtEl>
                                        <p:attrNameLst>
                                          <p:attrName>style.visibility</p:attrName>
                                        </p:attrNameLst>
                                      </p:cBhvr>
                                      <p:to>
                                        <p:strVal val="visible"/>
                                      </p:to>
                                    </p:set>
                                    <p:anim calcmode="lin" valueType="num">
                                      <p:cBhvr additive="base">
                                        <p:cTn id="25" dur="500" fill="hold"/>
                                        <p:tgtEl>
                                          <p:spTgt spid="1730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3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3059">
                                            <p:txEl>
                                              <p:pRg st="4" end="4"/>
                                            </p:txEl>
                                          </p:spTgt>
                                        </p:tgtEl>
                                        <p:attrNameLst>
                                          <p:attrName>style.visibility</p:attrName>
                                        </p:attrNameLst>
                                      </p:cBhvr>
                                      <p:to>
                                        <p:strVal val="visible"/>
                                      </p:to>
                                    </p:set>
                                    <p:anim calcmode="lin" valueType="num">
                                      <p:cBhvr additive="base">
                                        <p:cTn id="31" dur="500" fill="hold"/>
                                        <p:tgtEl>
                                          <p:spTgt spid="1730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3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a:cs typeface="Times New Roman" pitchFamily="18" charset="0"/>
              </a:rPr>
              <a:t>Hypersensitivity</a:t>
            </a:r>
            <a:r>
              <a:rPr lang="en-US"/>
              <a:t> </a:t>
            </a:r>
          </a:p>
        </p:txBody>
      </p:sp>
      <p:sp>
        <p:nvSpPr>
          <p:cNvPr id="175107" name="Rectangle 3"/>
          <p:cNvSpPr>
            <a:spLocks noGrp="1" noChangeArrowheads="1"/>
          </p:cNvSpPr>
          <p:nvPr>
            <p:ph type="body" idx="1"/>
          </p:nvPr>
        </p:nvSpPr>
        <p:spPr/>
        <p:txBody>
          <a:bodyPr/>
          <a:lstStyle/>
          <a:p>
            <a:pPr>
              <a:lnSpc>
                <a:spcPct val="90000"/>
              </a:lnSpc>
            </a:pPr>
            <a:r>
              <a:rPr lang="en-US" dirty="0">
                <a:cs typeface="Times New Roman" pitchFamily="18" charset="0"/>
              </a:rPr>
              <a:t>Abnormal condition characterized by an excessive reaction to a particular stimulus</a:t>
            </a:r>
          </a:p>
          <a:p>
            <a:pPr>
              <a:lnSpc>
                <a:spcPct val="90000"/>
              </a:lnSpc>
            </a:pPr>
            <a:r>
              <a:rPr lang="en-US" dirty="0">
                <a:cs typeface="Times New Roman" pitchFamily="18" charset="0"/>
              </a:rPr>
              <a:t>Body’s immune system fails to protect itself against foreign material</a:t>
            </a:r>
          </a:p>
          <a:p>
            <a:pPr>
              <a:lnSpc>
                <a:spcPct val="90000"/>
              </a:lnSpc>
            </a:pPr>
            <a:r>
              <a:rPr lang="en-US" dirty="0">
                <a:cs typeface="Times New Roman" pitchFamily="18" charset="0"/>
              </a:rPr>
              <a:t>Allergic reaction is triggered by an allergen</a:t>
            </a:r>
          </a:p>
          <a:p>
            <a:pPr lvl="1">
              <a:lnSpc>
                <a:spcPct val="90000"/>
              </a:lnSpc>
            </a:pPr>
            <a:r>
              <a:rPr lang="en-US" dirty="0">
                <a:cs typeface="Times New Roman" pitchFamily="18" charset="0"/>
              </a:rPr>
              <a:t>Examples of allergens: </a:t>
            </a:r>
          </a:p>
          <a:p>
            <a:pPr lvl="2">
              <a:lnSpc>
                <a:spcPct val="90000"/>
              </a:lnSpc>
            </a:pPr>
            <a:r>
              <a:rPr lang="en-US" dirty="0">
                <a:solidFill>
                  <a:srgbClr val="006600"/>
                </a:solidFill>
                <a:cs typeface="Times New Roman" pitchFamily="18" charset="0"/>
              </a:rPr>
              <a:t>Ingested foods, penicillin and other antibiotics, grass</a:t>
            </a:r>
            <a:r>
              <a:rPr lang="en-US" dirty="0" smtClean="0">
                <a:solidFill>
                  <a:srgbClr val="006600"/>
                </a:solidFill>
                <a:cs typeface="Times New Roman" pitchFamily="18" charset="0"/>
              </a:rPr>
              <a:t>, </a:t>
            </a:r>
            <a:r>
              <a:rPr lang="en-US" dirty="0">
                <a:solidFill>
                  <a:srgbClr val="006600"/>
                </a:solidFill>
                <a:cs typeface="Times New Roman" pitchFamily="18" charset="0"/>
              </a:rPr>
              <a:t>pollen and bee or wasp stings</a:t>
            </a:r>
            <a:r>
              <a:rPr lang="en-US" dirty="0">
                <a:solidFill>
                  <a:schemeClr val="accent2"/>
                </a:solidFill>
              </a:rPr>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 calcmode="lin" valueType="num">
                                      <p:cBhvr additive="base">
                                        <p:cTn id="7" dur="500" fill="hold"/>
                                        <p:tgtEl>
                                          <p:spTgt spid="175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5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5107">
                                            <p:txEl>
                                              <p:pRg st="1" end="1"/>
                                            </p:txEl>
                                          </p:spTgt>
                                        </p:tgtEl>
                                        <p:attrNameLst>
                                          <p:attrName>style.visibility</p:attrName>
                                        </p:attrNameLst>
                                      </p:cBhvr>
                                      <p:to>
                                        <p:strVal val="visible"/>
                                      </p:to>
                                    </p:set>
                                    <p:anim calcmode="lin" valueType="num">
                                      <p:cBhvr additive="base">
                                        <p:cTn id="13" dur="500" fill="hold"/>
                                        <p:tgtEl>
                                          <p:spTgt spid="1751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5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5107">
                                            <p:txEl>
                                              <p:pRg st="2" end="2"/>
                                            </p:txEl>
                                          </p:spTgt>
                                        </p:tgtEl>
                                        <p:attrNameLst>
                                          <p:attrName>style.visibility</p:attrName>
                                        </p:attrNameLst>
                                      </p:cBhvr>
                                      <p:to>
                                        <p:strVal val="visible"/>
                                      </p:to>
                                    </p:set>
                                    <p:anim calcmode="lin" valueType="num">
                                      <p:cBhvr additive="base">
                                        <p:cTn id="19" dur="500" fill="hold"/>
                                        <p:tgtEl>
                                          <p:spTgt spid="1751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5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5107">
                                            <p:txEl>
                                              <p:pRg st="3" end="3"/>
                                            </p:txEl>
                                          </p:spTgt>
                                        </p:tgtEl>
                                        <p:attrNameLst>
                                          <p:attrName>style.visibility</p:attrName>
                                        </p:attrNameLst>
                                      </p:cBhvr>
                                      <p:to>
                                        <p:strVal val="visible"/>
                                      </p:to>
                                    </p:set>
                                    <p:anim calcmode="lin" valueType="num">
                                      <p:cBhvr additive="base">
                                        <p:cTn id="25" dur="500" fill="hold"/>
                                        <p:tgtEl>
                                          <p:spTgt spid="1751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5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5107">
                                            <p:txEl>
                                              <p:pRg st="4" end="4"/>
                                            </p:txEl>
                                          </p:spTgt>
                                        </p:tgtEl>
                                        <p:attrNameLst>
                                          <p:attrName>style.visibility</p:attrName>
                                        </p:attrNameLst>
                                      </p:cBhvr>
                                      <p:to>
                                        <p:strVal val="visible"/>
                                      </p:to>
                                    </p:set>
                                    <p:anim calcmode="lin" valueType="num">
                                      <p:cBhvr additive="base">
                                        <p:cTn id="31" dur="500" fill="hold"/>
                                        <p:tgtEl>
                                          <p:spTgt spid="17510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51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5" name="Rectangle 7"/>
          <p:cNvSpPr>
            <a:spLocks noGrp="1" noChangeArrowheads="1"/>
          </p:cNvSpPr>
          <p:nvPr>
            <p:ph type="body" idx="1"/>
          </p:nvPr>
        </p:nvSpPr>
        <p:spPr>
          <a:xfrm>
            <a:off x="533400" y="1752600"/>
            <a:ext cx="8077200" cy="4191000"/>
          </a:xfrm>
        </p:spPr>
        <p:txBody>
          <a:bodyPr/>
          <a:lstStyle/>
          <a:p>
            <a:r>
              <a:rPr lang="en-US" dirty="0"/>
              <a:t>Hypersensitive reactions</a:t>
            </a:r>
          </a:p>
          <a:p>
            <a:pPr lvl="1"/>
            <a:r>
              <a:rPr lang="en-US" dirty="0"/>
              <a:t>Local reaction</a:t>
            </a:r>
          </a:p>
          <a:p>
            <a:pPr lvl="2"/>
            <a:r>
              <a:rPr lang="en-US" dirty="0">
                <a:solidFill>
                  <a:srgbClr val="006600"/>
                </a:solidFill>
              </a:rPr>
              <a:t>Occurs at the site where treatment or medication was administered</a:t>
            </a:r>
          </a:p>
          <a:p>
            <a:pPr lvl="1"/>
            <a:r>
              <a:rPr lang="en-US" dirty="0"/>
              <a:t>Systemic reaction</a:t>
            </a:r>
          </a:p>
          <a:p>
            <a:pPr lvl="2"/>
            <a:r>
              <a:rPr lang="en-US" dirty="0">
                <a:solidFill>
                  <a:srgbClr val="006600"/>
                </a:solidFill>
              </a:rPr>
              <a:t>Evidenced by generalized body symptoms such as runny nose, itchy eyes, hives, and rashes</a:t>
            </a:r>
          </a:p>
        </p:txBody>
      </p:sp>
      <p:sp>
        <p:nvSpPr>
          <p:cNvPr id="222216" name="Rectangle 8"/>
          <p:cNvSpPr>
            <a:spLocks noGrp="1" noChangeArrowheads="1"/>
          </p:cNvSpPr>
          <p:nvPr>
            <p:ph type="title"/>
          </p:nvPr>
        </p:nvSpPr>
        <p:spPr/>
        <p:txBody>
          <a:bodyPr/>
          <a:lstStyle/>
          <a:p>
            <a:r>
              <a:rPr lang="en-US"/>
              <a:t>Hypersensitivity</a:t>
            </a:r>
            <a:endParaRPr lang="en-US">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2215">
                                            <p:txEl>
                                              <p:pRg st="0" end="0"/>
                                            </p:txEl>
                                          </p:spTgt>
                                        </p:tgtEl>
                                        <p:attrNameLst>
                                          <p:attrName>style.visibility</p:attrName>
                                        </p:attrNameLst>
                                      </p:cBhvr>
                                      <p:to>
                                        <p:strVal val="visible"/>
                                      </p:to>
                                    </p:set>
                                    <p:anim calcmode="lin" valueType="num">
                                      <p:cBhvr additive="base">
                                        <p:cTn id="7" dur="500" fill="hold"/>
                                        <p:tgtEl>
                                          <p:spTgt spid="2222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22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2215">
                                            <p:txEl>
                                              <p:pRg st="1" end="1"/>
                                            </p:txEl>
                                          </p:spTgt>
                                        </p:tgtEl>
                                        <p:attrNameLst>
                                          <p:attrName>style.visibility</p:attrName>
                                        </p:attrNameLst>
                                      </p:cBhvr>
                                      <p:to>
                                        <p:strVal val="visible"/>
                                      </p:to>
                                    </p:set>
                                    <p:anim calcmode="lin" valueType="num">
                                      <p:cBhvr additive="base">
                                        <p:cTn id="13" dur="500" fill="hold"/>
                                        <p:tgtEl>
                                          <p:spTgt spid="2222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22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22215">
                                            <p:txEl>
                                              <p:pRg st="2" end="2"/>
                                            </p:txEl>
                                          </p:spTgt>
                                        </p:tgtEl>
                                        <p:attrNameLst>
                                          <p:attrName>style.visibility</p:attrName>
                                        </p:attrNameLst>
                                      </p:cBhvr>
                                      <p:to>
                                        <p:strVal val="visible"/>
                                      </p:to>
                                    </p:set>
                                    <p:anim calcmode="lin" valueType="num">
                                      <p:cBhvr additive="base">
                                        <p:cTn id="19" dur="500" fill="hold"/>
                                        <p:tgtEl>
                                          <p:spTgt spid="2222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22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2215">
                                            <p:txEl>
                                              <p:pRg st="3" end="3"/>
                                            </p:txEl>
                                          </p:spTgt>
                                        </p:tgtEl>
                                        <p:attrNameLst>
                                          <p:attrName>style.visibility</p:attrName>
                                        </p:attrNameLst>
                                      </p:cBhvr>
                                      <p:to>
                                        <p:strVal val="visible"/>
                                      </p:to>
                                    </p:set>
                                    <p:anim calcmode="lin" valueType="num">
                                      <p:cBhvr additive="base">
                                        <p:cTn id="25" dur="500" fill="hold"/>
                                        <p:tgtEl>
                                          <p:spTgt spid="2222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22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2215">
                                            <p:txEl>
                                              <p:pRg st="4" end="4"/>
                                            </p:txEl>
                                          </p:spTgt>
                                        </p:tgtEl>
                                        <p:attrNameLst>
                                          <p:attrName>style.visibility</p:attrName>
                                        </p:attrNameLst>
                                      </p:cBhvr>
                                      <p:to>
                                        <p:strVal val="visible"/>
                                      </p:to>
                                    </p:set>
                                    <p:anim calcmode="lin" valueType="num">
                                      <p:cBhvr additive="base">
                                        <p:cTn id="31" dur="500" fill="hold"/>
                                        <p:tgtEl>
                                          <p:spTgt spid="2222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22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5"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p:cNvSpPr>
            <a:spLocks noGrp="1" noChangeArrowheads="1"/>
          </p:cNvSpPr>
          <p:nvPr>
            <p:ph type="body" idx="1"/>
          </p:nvPr>
        </p:nvSpPr>
        <p:spPr>
          <a:xfrm>
            <a:off x="533400" y="1828800"/>
            <a:ext cx="8153400" cy="4114800"/>
          </a:xfrm>
        </p:spPr>
        <p:txBody>
          <a:bodyPr/>
          <a:lstStyle/>
          <a:p>
            <a:r>
              <a:rPr lang="en-US" dirty="0">
                <a:cs typeface="Times New Roman" pitchFamily="18" charset="0"/>
              </a:rPr>
              <a:t>Hypersensitive reactions  </a:t>
            </a:r>
          </a:p>
          <a:p>
            <a:pPr lvl="1"/>
            <a:r>
              <a:rPr lang="en-US" dirty="0">
                <a:cs typeface="Times New Roman" pitchFamily="18" charset="0"/>
              </a:rPr>
              <a:t>Anaphylactic shock</a:t>
            </a:r>
          </a:p>
          <a:p>
            <a:pPr lvl="2"/>
            <a:r>
              <a:rPr lang="en-US" dirty="0">
                <a:solidFill>
                  <a:srgbClr val="008000"/>
                </a:solidFill>
                <a:cs typeface="Times New Roman" pitchFamily="18" charset="0"/>
              </a:rPr>
              <a:t>Also known as anaphylaxis</a:t>
            </a:r>
            <a:endParaRPr lang="en-US" dirty="0">
              <a:cs typeface="Times New Roman" pitchFamily="18" charset="0"/>
            </a:endParaRPr>
          </a:p>
          <a:p>
            <a:pPr lvl="2"/>
            <a:r>
              <a:rPr lang="en-US" dirty="0">
                <a:solidFill>
                  <a:srgbClr val="008000"/>
                </a:solidFill>
                <a:cs typeface="Times New Roman" pitchFamily="18" charset="0"/>
              </a:rPr>
              <a:t>Antigen-antibody reaction stimulates a massive secretion of histamine</a:t>
            </a:r>
            <a:endParaRPr lang="en-US" dirty="0">
              <a:cs typeface="Times New Roman" pitchFamily="18" charset="0"/>
            </a:endParaRPr>
          </a:p>
          <a:p>
            <a:pPr lvl="2"/>
            <a:r>
              <a:rPr lang="en-US" dirty="0">
                <a:solidFill>
                  <a:srgbClr val="008000"/>
                </a:solidFill>
                <a:cs typeface="Times New Roman" pitchFamily="18" charset="0"/>
              </a:rPr>
              <a:t>Example causes: insect stings, contrast media containing iodide, aspirin, antitoxins prepared with animal serum, allergens used in testing</a:t>
            </a:r>
            <a:endParaRPr lang="en-US" dirty="0">
              <a:cs typeface="Times New Roman" pitchFamily="18" charset="0"/>
            </a:endParaRPr>
          </a:p>
          <a:p>
            <a:pPr>
              <a:buFontTx/>
              <a:buNone/>
            </a:pPr>
            <a:r>
              <a:rPr lang="en-US" sz="2800" dirty="0">
                <a:solidFill>
                  <a:srgbClr val="008000"/>
                </a:solidFill>
                <a:cs typeface="Times New Roman" pitchFamily="18" charset="0"/>
              </a:rPr>
              <a:t> </a:t>
            </a:r>
            <a:endParaRPr lang="en-US" sz="2800" dirty="0">
              <a:cs typeface="Times New Roman" pitchFamily="18" charset="0"/>
            </a:endParaRPr>
          </a:p>
          <a:p>
            <a:endParaRPr lang="en-US" sz="2800" dirty="0"/>
          </a:p>
        </p:txBody>
      </p:sp>
      <p:sp>
        <p:nvSpPr>
          <p:cNvPr id="179204" name="Rectangle 4"/>
          <p:cNvSpPr>
            <a:spLocks noGrp="1" noChangeArrowheads="1"/>
          </p:cNvSpPr>
          <p:nvPr>
            <p:ph type="title"/>
          </p:nvPr>
        </p:nvSpPr>
        <p:spPr/>
        <p:txBody>
          <a:bodyPr/>
          <a:lstStyle/>
          <a:p>
            <a:r>
              <a:rPr lang="en-US"/>
              <a:t>Hypersensitivity</a:t>
            </a:r>
            <a:endParaRPr lang="en-US">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additive="base">
                                        <p:cTn id="7" dur="500" fill="hold"/>
                                        <p:tgtEl>
                                          <p:spTgt spid="179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9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9203">
                                            <p:txEl>
                                              <p:pRg st="1" end="1"/>
                                            </p:txEl>
                                          </p:spTgt>
                                        </p:tgtEl>
                                        <p:attrNameLst>
                                          <p:attrName>style.visibility</p:attrName>
                                        </p:attrNameLst>
                                      </p:cBhvr>
                                      <p:to>
                                        <p:strVal val="visible"/>
                                      </p:to>
                                    </p:set>
                                    <p:anim calcmode="lin" valueType="num">
                                      <p:cBhvr additive="base">
                                        <p:cTn id="13" dur="500" fill="hold"/>
                                        <p:tgtEl>
                                          <p:spTgt spid="179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9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9203">
                                            <p:txEl>
                                              <p:pRg st="2" end="2"/>
                                            </p:txEl>
                                          </p:spTgt>
                                        </p:tgtEl>
                                        <p:attrNameLst>
                                          <p:attrName>style.visibility</p:attrName>
                                        </p:attrNameLst>
                                      </p:cBhvr>
                                      <p:to>
                                        <p:strVal val="visible"/>
                                      </p:to>
                                    </p:set>
                                    <p:anim calcmode="lin" valueType="num">
                                      <p:cBhvr additive="base">
                                        <p:cTn id="19" dur="500" fill="hold"/>
                                        <p:tgtEl>
                                          <p:spTgt spid="179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9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9203">
                                            <p:txEl>
                                              <p:pRg st="3" end="3"/>
                                            </p:txEl>
                                          </p:spTgt>
                                        </p:tgtEl>
                                        <p:attrNameLst>
                                          <p:attrName>style.visibility</p:attrName>
                                        </p:attrNameLst>
                                      </p:cBhvr>
                                      <p:to>
                                        <p:strVal val="visible"/>
                                      </p:to>
                                    </p:set>
                                    <p:anim calcmode="lin" valueType="num">
                                      <p:cBhvr additive="base">
                                        <p:cTn id="25" dur="500" fill="hold"/>
                                        <p:tgtEl>
                                          <p:spTgt spid="1792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9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9203">
                                            <p:txEl>
                                              <p:pRg st="4" end="4"/>
                                            </p:txEl>
                                          </p:spTgt>
                                        </p:tgtEl>
                                        <p:attrNameLst>
                                          <p:attrName>style.visibility</p:attrName>
                                        </p:attrNameLst>
                                      </p:cBhvr>
                                      <p:to>
                                        <p:strVal val="visible"/>
                                      </p:to>
                                    </p:set>
                                    <p:anim calcmode="lin" valueType="num">
                                      <p:cBhvr additive="base">
                                        <p:cTn id="31" dur="500" fill="hold"/>
                                        <p:tgtEl>
                                          <p:spTgt spid="1792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9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9203">
                                            <p:txEl>
                                              <p:pRg st="5" end="5"/>
                                            </p:txEl>
                                          </p:spTgt>
                                        </p:tgtEl>
                                        <p:attrNameLst>
                                          <p:attrName>style.visibility</p:attrName>
                                        </p:attrNameLst>
                                      </p:cBhvr>
                                      <p:to>
                                        <p:strVal val="visible"/>
                                      </p:to>
                                    </p:set>
                                    <p:anim calcmode="lin" valueType="num">
                                      <p:cBhvr additive="base">
                                        <p:cTn id="37" dur="500" fill="hold"/>
                                        <p:tgtEl>
                                          <p:spTgt spid="17920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92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3124200" y="1447800"/>
            <a:ext cx="5715000" cy="914400"/>
          </a:xfrm>
        </p:spPr>
        <p:txBody>
          <a:bodyPr>
            <a:normAutofit fontScale="90000"/>
          </a:bodyPr>
          <a:lstStyle/>
          <a:p>
            <a:r>
              <a:rPr lang="en-US">
                <a:cs typeface="Times New Roman" pitchFamily="18" charset="0"/>
              </a:rPr>
              <a:t>PATHOLOGICAL CONDITIONS</a:t>
            </a:r>
            <a:endParaRPr lang="en-US"/>
          </a:p>
        </p:txBody>
      </p:sp>
      <p:sp>
        <p:nvSpPr>
          <p:cNvPr id="182275" name="Rectangle 3"/>
          <p:cNvSpPr>
            <a:spLocks noGrp="1" noChangeArrowheads="1"/>
          </p:cNvSpPr>
          <p:nvPr>
            <p:ph type="subTitle" idx="1"/>
          </p:nvPr>
        </p:nvSpPr>
        <p:spPr>
          <a:xfrm>
            <a:off x="3124200" y="3048000"/>
            <a:ext cx="5638800" cy="1219200"/>
          </a:xfrm>
        </p:spPr>
        <p:txBody>
          <a:bodyPr/>
          <a:lstStyle/>
          <a:p>
            <a:r>
              <a:rPr lang="en-US">
                <a:cs typeface="Times New Roman" pitchFamily="18" charset="0"/>
              </a:rPr>
              <a:t>Lymphatic System</a:t>
            </a:r>
            <a:endParaRPr lang="en-US"/>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Cells</a:t>
            </a:r>
            <a:endParaRPr lang="en-US" b="1" dirty="0"/>
          </a:p>
        </p:txBody>
      </p:sp>
      <p:sp>
        <p:nvSpPr>
          <p:cNvPr id="3" name="Content Placeholder 2"/>
          <p:cNvSpPr>
            <a:spLocks noGrp="1"/>
          </p:cNvSpPr>
          <p:nvPr>
            <p:ph idx="1"/>
          </p:nvPr>
        </p:nvSpPr>
        <p:spPr/>
        <p:txBody>
          <a:bodyPr/>
          <a:lstStyle/>
          <a:p>
            <a:r>
              <a:rPr lang="en-US" b="1" dirty="0" smtClean="0">
                <a:solidFill>
                  <a:srgbClr val="FF0000"/>
                </a:solidFill>
              </a:rPr>
              <a:t>Erythrocytes</a:t>
            </a:r>
          </a:p>
          <a:p>
            <a:pPr lvl="1"/>
            <a:r>
              <a:rPr lang="en-US" dirty="0" smtClean="0"/>
              <a:t>Known as red blood cells (RBC)</a:t>
            </a:r>
          </a:p>
          <a:p>
            <a:pPr lvl="2"/>
            <a:r>
              <a:rPr lang="en-US" dirty="0" smtClean="0">
                <a:solidFill>
                  <a:srgbClr val="006600"/>
                </a:solidFill>
              </a:rPr>
              <a:t>Tiny biconcave-shaped disks</a:t>
            </a:r>
          </a:p>
          <a:p>
            <a:pPr lvl="2"/>
            <a:r>
              <a:rPr lang="en-US" dirty="0" smtClean="0">
                <a:solidFill>
                  <a:srgbClr val="006600"/>
                </a:solidFill>
              </a:rPr>
              <a:t>Thinner in center than around edges</a:t>
            </a:r>
          </a:p>
          <a:p>
            <a:pPr lvl="2"/>
            <a:r>
              <a:rPr lang="en-US" dirty="0" smtClean="0">
                <a:solidFill>
                  <a:srgbClr val="006600"/>
                </a:solidFill>
              </a:rPr>
              <a:t>No nucleus in mature red blood cell</a:t>
            </a:r>
          </a:p>
          <a:p>
            <a:pPr lvl="1"/>
            <a:r>
              <a:rPr lang="en-US" dirty="0" smtClean="0"/>
              <a:t>Average life span = approximately 120 days</a:t>
            </a:r>
          </a:p>
          <a:p>
            <a:pPr lvl="1"/>
            <a:r>
              <a:rPr lang="en-US" dirty="0" smtClean="0"/>
              <a:t>Main component = hemoglobin</a:t>
            </a:r>
          </a:p>
          <a:p>
            <a:pPr lvl="1"/>
            <a:r>
              <a:rPr lang="en-US" dirty="0" smtClean="0"/>
              <a:t>Primary function = transport oxygen to cells of body</a:t>
            </a:r>
            <a:endParaRPr lang="en-US" sz="3200"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304800"/>
            <a:ext cx="8229600" cy="1143000"/>
          </a:xfrm>
        </p:spPr>
        <p:txBody>
          <a:bodyPr>
            <a:normAutofit fontScale="90000"/>
          </a:bodyPr>
          <a:lstStyle/>
          <a:p>
            <a:r>
              <a:rPr lang="en-US">
                <a:cs typeface="Times New Roman" pitchFamily="18" charset="0"/>
              </a:rPr>
              <a:t>Acquired Immunodeficiency</a:t>
            </a:r>
            <a:br>
              <a:rPr lang="en-US">
                <a:cs typeface="Times New Roman" pitchFamily="18" charset="0"/>
              </a:rPr>
            </a:br>
            <a:r>
              <a:rPr lang="en-US">
                <a:cs typeface="Times New Roman" pitchFamily="18" charset="0"/>
              </a:rPr>
              <a:t>Syndrome (AIDS)</a:t>
            </a:r>
            <a:r>
              <a:rPr lang="en-US"/>
              <a:t> </a:t>
            </a:r>
          </a:p>
        </p:txBody>
      </p:sp>
      <p:sp>
        <p:nvSpPr>
          <p:cNvPr id="184323" name="Rectangle 3"/>
          <p:cNvSpPr>
            <a:spLocks noGrp="1" noChangeArrowheads="1"/>
          </p:cNvSpPr>
          <p:nvPr>
            <p:ph type="body" idx="1"/>
          </p:nvPr>
        </p:nvSpPr>
        <p:spPr>
          <a:xfrm>
            <a:off x="685800" y="1752600"/>
            <a:ext cx="8001000" cy="4164013"/>
          </a:xfrm>
        </p:spPr>
        <p:txBody>
          <a:bodyPr/>
          <a:lstStyle/>
          <a:p>
            <a:pPr>
              <a:lnSpc>
                <a:spcPct val="90000"/>
              </a:lnSpc>
            </a:pPr>
            <a:r>
              <a:rPr lang="en-US" dirty="0">
                <a:cs typeface="Times New Roman" pitchFamily="18" charset="0"/>
              </a:rPr>
              <a:t>Pronounced</a:t>
            </a:r>
          </a:p>
          <a:p>
            <a:pPr lvl="1">
              <a:lnSpc>
                <a:spcPct val="90000"/>
              </a:lnSpc>
            </a:pPr>
            <a:r>
              <a:rPr lang="en-US" dirty="0">
                <a:cs typeface="Times New Roman" pitchFamily="18" charset="0"/>
              </a:rPr>
              <a:t>( acquired  </a:t>
            </a:r>
            <a:r>
              <a:rPr lang="en-US" dirty="0" err="1">
                <a:cs typeface="Times New Roman" pitchFamily="18" charset="0"/>
              </a:rPr>
              <a:t>ih</a:t>
            </a:r>
            <a:r>
              <a:rPr lang="en-US" dirty="0">
                <a:cs typeface="Times New Roman" pitchFamily="18" charset="0"/>
              </a:rPr>
              <a:t>-</a:t>
            </a:r>
            <a:r>
              <a:rPr lang="en-US" b="1" dirty="0">
                <a:cs typeface="Times New Roman" pitchFamily="18" charset="0"/>
              </a:rPr>
              <a:t>mew</a:t>
            </a:r>
            <a:r>
              <a:rPr lang="en-US" dirty="0">
                <a:cs typeface="Times New Roman" pitchFamily="18" charset="0"/>
              </a:rPr>
              <a:t>-</a:t>
            </a:r>
            <a:r>
              <a:rPr lang="en-US" dirty="0" err="1">
                <a:cs typeface="Times New Roman" pitchFamily="18" charset="0"/>
              </a:rPr>
              <a:t>noh</a:t>
            </a:r>
            <a:r>
              <a:rPr lang="en-US" dirty="0">
                <a:cs typeface="Times New Roman" pitchFamily="18" charset="0"/>
              </a:rPr>
              <a:t>-</a:t>
            </a:r>
            <a:r>
              <a:rPr lang="en-US" dirty="0" err="1">
                <a:cs typeface="Times New Roman" pitchFamily="18" charset="0"/>
              </a:rPr>
              <a:t>dee</a:t>
            </a:r>
            <a:r>
              <a:rPr lang="en-US" dirty="0">
                <a:cs typeface="Times New Roman" pitchFamily="18" charset="0"/>
              </a:rPr>
              <a:t>-</a:t>
            </a:r>
            <a:r>
              <a:rPr lang="en-US" b="1" dirty="0">
                <a:cs typeface="Times New Roman" pitchFamily="18" charset="0"/>
              </a:rPr>
              <a:t>FIH</a:t>
            </a:r>
            <a:r>
              <a:rPr lang="en-US" dirty="0">
                <a:cs typeface="Times New Roman" pitchFamily="18" charset="0"/>
              </a:rPr>
              <a:t>-</a:t>
            </a:r>
            <a:r>
              <a:rPr lang="en-US" dirty="0" err="1">
                <a:cs typeface="Times New Roman" pitchFamily="18" charset="0"/>
              </a:rPr>
              <a:t>shen</a:t>
            </a:r>
            <a:r>
              <a:rPr lang="en-US" dirty="0">
                <a:cs typeface="Times New Roman" pitchFamily="18" charset="0"/>
              </a:rPr>
              <a:t>-see  </a:t>
            </a:r>
            <a:r>
              <a:rPr lang="en-US" b="1" dirty="0">
                <a:cs typeface="Times New Roman" pitchFamily="18" charset="0"/>
              </a:rPr>
              <a:t>SIN</a:t>
            </a:r>
            <a:r>
              <a:rPr lang="en-US" dirty="0">
                <a:cs typeface="Times New Roman" pitchFamily="18" charset="0"/>
              </a:rPr>
              <a:t>-</a:t>
            </a:r>
            <a:r>
              <a:rPr lang="en-US" dirty="0" err="1">
                <a:cs typeface="Times New Roman" pitchFamily="18" charset="0"/>
              </a:rPr>
              <a:t>drom</a:t>
            </a:r>
            <a:r>
              <a:rPr lang="en-US" dirty="0">
                <a:cs typeface="Times New Roman" pitchFamily="18" charset="0"/>
              </a:rPr>
              <a:t>)</a:t>
            </a:r>
          </a:p>
          <a:p>
            <a:pPr>
              <a:lnSpc>
                <a:spcPct val="90000"/>
              </a:lnSpc>
            </a:pPr>
            <a:r>
              <a:rPr lang="en-US" dirty="0">
                <a:cs typeface="Times New Roman" pitchFamily="18" charset="0"/>
              </a:rPr>
              <a:t>Defined</a:t>
            </a:r>
          </a:p>
          <a:p>
            <a:pPr lvl="1">
              <a:lnSpc>
                <a:spcPct val="90000"/>
              </a:lnSpc>
            </a:pPr>
            <a:r>
              <a:rPr lang="en-US" dirty="0">
                <a:cs typeface="Times New Roman" pitchFamily="18" charset="0"/>
              </a:rPr>
              <a:t>Clinical conditions that destroy the body’s immune system in the last or final phase of a human immunodeficiency virus (HIV) infection, which primarily damages helper T cell lymphocytes with CD4 receptors</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 calcmode="lin" valueType="num">
                                      <p:cBhvr additive="base">
                                        <p:cTn id="7" dur="5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3">
                                            <p:txEl>
                                              <p:pRg st="1" end="1"/>
                                            </p:txEl>
                                          </p:spTgt>
                                        </p:tgtEl>
                                        <p:attrNameLst>
                                          <p:attrName>style.visibility</p:attrName>
                                        </p:attrNameLst>
                                      </p:cBhvr>
                                      <p:to>
                                        <p:strVal val="visible"/>
                                      </p:to>
                                    </p:set>
                                    <p:anim calcmode="lin" valueType="num">
                                      <p:cBhvr additive="base">
                                        <p:cTn id="13"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3">
                                            <p:txEl>
                                              <p:pRg st="2" end="2"/>
                                            </p:txEl>
                                          </p:spTgt>
                                        </p:tgtEl>
                                        <p:attrNameLst>
                                          <p:attrName>style.visibility</p:attrName>
                                        </p:attrNameLst>
                                      </p:cBhvr>
                                      <p:to>
                                        <p:strVal val="visible"/>
                                      </p:to>
                                    </p:set>
                                    <p:anim calcmode="lin" valueType="num">
                                      <p:cBhvr additive="base">
                                        <p:cTn id="19" dur="500" fill="hold"/>
                                        <p:tgtEl>
                                          <p:spTgt spid="1843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23">
                                            <p:txEl>
                                              <p:pRg st="3" end="3"/>
                                            </p:txEl>
                                          </p:spTgt>
                                        </p:tgtEl>
                                        <p:attrNameLst>
                                          <p:attrName>style.visibility</p:attrName>
                                        </p:attrNameLst>
                                      </p:cBhvr>
                                      <p:to>
                                        <p:strVal val="visible"/>
                                      </p:to>
                                    </p:set>
                                    <p:anim calcmode="lin" valueType="num">
                                      <p:cBhvr additive="base">
                                        <p:cTn id="25" dur="500" fill="hold"/>
                                        <p:tgtEl>
                                          <p:spTgt spid="1843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a:cs typeface="Times New Roman" pitchFamily="18" charset="0"/>
              </a:rPr>
              <a:t>Cytomegalovirus</a:t>
            </a:r>
            <a:r>
              <a:rPr lang="en-US"/>
              <a:t> </a:t>
            </a:r>
          </a:p>
        </p:txBody>
      </p:sp>
      <p:sp>
        <p:nvSpPr>
          <p:cNvPr id="186371" name="Rectangle 3"/>
          <p:cNvSpPr>
            <a:spLocks noGrp="1" noChangeArrowheads="1"/>
          </p:cNvSpPr>
          <p:nvPr>
            <p:ph type="body" idx="1"/>
          </p:nvPr>
        </p:nvSpPr>
        <p:spPr>
          <a:xfrm>
            <a:off x="457200" y="1752600"/>
            <a:ext cx="8305800" cy="4114800"/>
          </a:xfrm>
        </p:spPr>
        <p:txBody>
          <a:bodyPr/>
          <a:lstStyle/>
          <a:p>
            <a:r>
              <a:rPr lang="en-US" dirty="0">
                <a:cs typeface="Times New Roman" pitchFamily="18" charset="0"/>
              </a:rPr>
              <a:t>Pronounced</a:t>
            </a:r>
          </a:p>
          <a:p>
            <a:pPr lvl="1"/>
            <a:r>
              <a:rPr lang="en-US" dirty="0">
                <a:cs typeface="Times New Roman" pitchFamily="18" charset="0"/>
              </a:rPr>
              <a:t>(</a:t>
            </a:r>
            <a:r>
              <a:rPr lang="en-US" b="1" dirty="0">
                <a:cs typeface="Times New Roman" pitchFamily="18" charset="0"/>
              </a:rPr>
              <a:t>sigh</a:t>
            </a:r>
            <a:r>
              <a:rPr lang="en-US" dirty="0">
                <a:cs typeface="Times New Roman" pitchFamily="18" charset="0"/>
              </a:rPr>
              <a:t>-</a:t>
            </a:r>
            <a:r>
              <a:rPr lang="en-US" dirty="0" err="1">
                <a:cs typeface="Times New Roman" pitchFamily="18" charset="0"/>
              </a:rPr>
              <a:t>toh</a:t>
            </a:r>
            <a:r>
              <a:rPr lang="en-US" dirty="0">
                <a:cs typeface="Times New Roman" pitchFamily="18" charset="0"/>
              </a:rPr>
              <a:t>-</a:t>
            </a:r>
            <a:r>
              <a:rPr lang="en-US" b="1" dirty="0">
                <a:cs typeface="Times New Roman" pitchFamily="18" charset="0"/>
              </a:rPr>
              <a:t>meg</a:t>
            </a:r>
            <a:r>
              <a:rPr lang="en-US" dirty="0">
                <a:cs typeface="Times New Roman" pitchFamily="18" charset="0"/>
              </a:rPr>
              <a:t>-ah-</a:t>
            </a:r>
            <a:r>
              <a:rPr lang="en-US" dirty="0" err="1">
                <a:cs typeface="Times New Roman" pitchFamily="18" charset="0"/>
              </a:rPr>
              <a:t>loh</a:t>
            </a:r>
            <a:r>
              <a:rPr lang="en-US" dirty="0">
                <a:cs typeface="Times New Roman" pitchFamily="18" charset="0"/>
              </a:rPr>
              <a:t>  </a:t>
            </a:r>
            <a:r>
              <a:rPr lang="en-US" b="1" dirty="0">
                <a:cs typeface="Times New Roman" pitchFamily="18" charset="0"/>
              </a:rPr>
              <a:t>VY</a:t>
            </a:r>
            <a:r>
              <a:rPr lang="en-US" dirty="0">
                <a:cs typeface="Times New Roman" pitchFamily="18" charset="0"/>
              </a:rPr>
              <a:t>-</a:t>
            </a:r>
            <a:r>
              <a:rPr lang="en-US" dirty="0" err="1">
                <a:cs typeface="Times New Roman" pitchFamily="18" charset="0"/>
              </a:rPr>
              <a:t>rus</a:t>
            </a:r>
            <a:r>
              <a:rPr lang="en-US" dirty="0">
                <a:cs typeface="Times New Roman" pitchFamily="18" charset="0"/>
              </a:rPr>
              <a:t>)</a:t>
            </a:r>
          </a:p>
          <a:p>
            <a:r>
              <a:rPr lang="en-US" dirty="0">
                <a:cs typeface="Times New Roman" pitchFamily="18" charset="0"/>
              </a:rPr>
              <a:t>Defined</a:t>
            </a:r>
          </a:p>
          <a:p>
            <a:pPr lvl="1"/>
            <a:r>
              <a:rPr lang="en-US" dirty="0">
                <a:cs typeface="Times New Roman" pitchFamily="18" charset="0"/>
              </a:rPr>
              <a:t>Large species-specific, herpes-type virus with a wide variety of disease effects </a:t>
            </a:r>
          </a:p>
          <a:p>
            <a:pPr lvl="1"/>
            <a:r>
              <a:rPr lang="en-US" dirty="0">
                <a:cs typeface="Times New Roman" pitchFamily="18" charset="0"/>
              </a:rPr>
              <a:t>causes serious illness in persons with AIDS, in newborns, and in individuals who are being treated with immunosuppressive drugs</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 calcmode="lin" valueType="num">
                                      <p:cBhvr additive="base">
                                        <p:cTn id="7" dur="500" fill="hold"/>
                                        <p:tgtEl>
                                          <p:spTgt spid="186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6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6371">
                                            <p:txEl>
                                              <p:pRg st="1" end="1"/>
                                            </p:txEl>
                                          </p:spTgt>
                                        </p:tgtEl>
                                        <p:attrNameLst>
                                          <p:attrName>style.visibility</p:attrName>
                                        </p:attrNameLst>
                                      </p:cBhvr>
                                      <p:to>
                                        <p:strVal val="visible"/>
                                      </p:to>
                                    </p:set>
                                    <p:anim calcmode="lin" valueType="num">
                                      <p:cBhvr additive="base">
                                        <p:cTn id="13" dur="500" fill="hold"/>
                                        <p:tgtEl>
                                          <p:spTgt spid="1863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6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6371">
                                            <p:txEl>
                                              <p:pRg st="2" end="2"/>
                                            </p:txEl>
                                          </p:spTgt>
                                        </p:tgtEl>
                                        <p:attrNameLst>
                                          <p:attrName>style.visibility</p:attrName>
                                        </p:attrNameLst>
                                      </p:cBhvr>
                                      <p:to>
                                        <p:strVal val="visible"/>
                                      </p:to>
                                    </p:set>
                                    <p:anim calcmode="lin" valueType="num">
                                      <p:cBhvr additive="base">
                                        <p:cTn id="19" dur="500" fill="hold"/>
                                        <p:tgtEl>
                                          <p:spTgt spid="1863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63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6371">
                                            <p:txEl>
                                              <p:pRg st="3" end="3"/>
                                            </p:txEl>
                                          </p:spTgt>
                                        </p:tgtEl>
                                        <p:attrNameLst>
                                          <p:attrName>style.visibility</p:attrName>
                                        </p:attrNameLst>
                                      </p:cBhvr>
                                      <p:to>
                                        <p:strVal val="visible"/>
                                      </p:to>
                                    </p:set>
                                    <p:anim calcmode="lin" valueType="num">
                                      <p:cBhvr additive="base">
                                        <p:cTn id="25" dur="500" fill="hold"/>
                                        <p:tgtEl>
                                          <p:spTgt spid="1863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63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6371">
                                            <p:txEl>
                                              <p:pRg st="4" end="4"/>
                                            </p:txEl>
                                          </p:spTgt>
                                        </p:tgtEl>
                                        <p:attrNameLst>
                                          <p:attrName>style.visibility</p:attrName>
                                        </p:attrNameLst>
                                      </p:cBhvr>
                                      <p:to>
                                        <p:strVal val="visible"/>
                                      </p:to>
                                    </p:set>
                                    <p:anim calcmode="lin" valueType="num">
                                      <p:cBhvr additive="base">
                                        <p:cTn id="31" dur="500" fill="hold"/>
                                        <p:tgtEl>
                                          <p:spTgt spid="1863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63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cs typeface="Times New Roman" pitchFamily="18" charset="0"/>
              </a:rPr>
              <a:t>Hypersensitivity</a:t>
            </a:r>
            <a:r>
              <a:rPr lang="en-US"/>
              <a:t> </a:t>
            </a:r>
          </a:p>
        </p:txBody>
      </p:sp>
      <p:sp>
        <p:nvSpPr>
          <p:cNvPr id="188419" name="Rectangle 3"/>
          <p:cNvSpPr>
            <a:spLocks noGrp="1" noChangeArrowheads="1"/>
          </p:cNvSpPr>
          <p:nvPr>
            <p:ph type="body" idx="1"/>
          </p:nvPr>
        </p:nvSpPr>
        <p:spPr>
          <a:xfrm>
            <a:off x="457200" y="1981200"/>
            <a:ext cx="8305800" cy="4191000"/>
          </a:xfrm>
        </p:spPr>
        <p:txBody>
          <a:bodyPr/>
          <a:lstStyle/>
          <a:p>
            <a:r>
              <a:rPr lang="en-US" dirty="0">
                <a:cs typeface="Times New Roman" pitchFamily="18" charset="0"/>
              </a:rPr>
              <a:t>Pronounced</a:t>
            </a:r>
          </a:p>
          <a:p>
            <a:pPr lvl="1"/>
            <a:r>
              <a:rPr lang="en-US" dirty="0">
                <a:cs typeface="Times New Roman" pitchFamily="18" charset="0"/>
              </a:rPr>
              <a:t>(</a:t>
            </a:r>
            <a:r>
              <a:rPr lang="en-US" b="1" dirty="0">
                <a:cs typeface="Times New Roman" pitchFamily="18" charset="0"/>
              </a:rPr>
              <a:t>high</a:t>
            </a:r>
            <a:r>
              <a:rPr lang="en-US" dirty="0">
                <a:cs typeface="Times New Roman" pitchFamily="18" charset="0"/>
              </a:rPr>
              <a:t>-per-</a:t>
            </a:r>
            <a:r>
              <a:rPr lang="en-US" b="1" dirty="0" err="1">
                <a:cs typeface="Times New Roman" pitchFamily="18" charset="0"/>
              </a:rPr>
              <a:t>sens</a:t>
            </a:r>
            <a:r>
              <a:rPr lang="en-US" dirty="0">
                <a:cs typeface="Times New Roman" pitchFamily="18" charset="0"/>
              </a:rPr>
              <a:t>-</a:t>
            </a:r>
            <a:r>
              <a:rPr lang="en-US" dirty="0" err="1">
                <a:cs typeface="Times New Roman" pitchFamily="18" charset="0"/>
              </a:rPr>
              <a:t>sih</a:t>
            </a:r>
            <a:r>
              <a:rPr lang="en-US" dirty="0">
                <a:cs typeface="Times New Roman" pitchFamily="18" charset="0"/>
              </a:rPr>
              <a:t>-</a:t>
            </a:r>
            <a:r>
              <a:rPr lang="en-US" b="1" dirty="0">
                <a:cs typeface="Times New Roman" pitchFamily="18" charset="0"/>
              </a:rPr>
              <a:t>TIV</a:t>
            </a:r>
            <a:r>
              <a:rPr lang="en-US" dirty="0">
                <a:cs typeface="Times New Roman" pitchFamily="18" charset="0"/>
              </a:rPr>
              <a:t>-</a:t>
            </a:r>
            <a:r>
              <a:rPr lang="en-US" dirty="0" err="1">
                <a:cs typeface="Times New Roman" pitchFamily="18" charset="0"/>
              </a:rPr>
              <a:t>ih</a:t>
            </a:r>
            <a:r>
              <a:rPr lang="en-US" dirty="0">
                <a:cs typeface="Times New Roman" pitchFamily="18" charset="0"/>
              </a:rPr>
              <a:t>-tee) </a:t>
            </a:r>
          </a:p>
          <a:p>
            <a:r>
              <a:rPr lang="en-US" dirty="0">
                <a:cs typeface="Times New Roman" pitchFamily="18" charset="0"/>
              </a:rPr>
              <a:t>Defined</a:t>
            </a:r>
          </a:p>
          <a:p>
            <a:pPr lvl="1"/>
            <a:r>
              <a:rPr lang="en-US" dirty="0">
                <a:cs typeface="Times New Roman" pitchFamily="18" charset="0"/>
              </a:rPr>
              <a:t>Tissue damage resulting from exaggerated immune responses</a:t>
            </a:r>
          </a:p>
          <a:p>
            <a:pPr lvl="2"/>
            <a:r>
              <a:rPr lang="en-US" dirty="0" err="1">
                <a:solidFill>
                  <a:srgbClr val="008000"/>
                </a:solidFill>
                <a:cs typeface="Times New Roman" pitchFamily="18" charset="0"/>
              </a:rPr>
              <a:t>IgE</a:t>
            </a:r>
            <a:r>
              <a:rPr lang="en-US" dirty="0">
                <a:solidFill>
                  <a:srgbClr val="008000"/>
                </a:solidFill>
                <a:cs typeface="Times New Roman" pitchFamily="18" charset="0"/>
              </a:rPr>
              <a:t>-mediated-Type I hypersensitivity response</a:t>
            </a:r>
            <a:endParaRPr lang="en-US" dirty="0">
              <a:cs typeface="Times New Roman" pitchFamily="18" charset="0"/>
            </a:endParaRPr>
          </a:p>
          <a:p>
            <a:pPr lvl="2"/>
            <a:r>
              <a:rPr lang="en-US" dirty="0" err="1">
                <a:solidFill>
                  <a:srgbClr val="008000"/>
                </a:solidFill>
                <a:cs typeface="Times New Roman" pitchFamily="18" charset="0"/>
              </a:rPr>
              <a:t>Cytoxic</a:t>
            </a:r>
            <a:r>
              <a:rPr lang="en-US" dirty="0">
                <a:solidFill>
                  <a:srgbClr val="008000"/>
                </a:solidFill>
                <a:cs typeface="Times New Roman" pitchFamily="18" charset="0"/>
              </a:rPr>
              <a:t>-Type II hypersensitivity reaction</a:t>
            </a:r>
            <a:endParaRPr lang="en-US" dirty="0">
              <a:cs typeface="Times New Roman" pitchFamily="18" charset="0"/>
            </a:endParaRPr>
          </a:p>
          <a:p>
            <a:pPr lvl="2"/>
            <a:r>
              <a:rPr lang="en-US" dirty="0">
                <a:solidFill>
                  <a:srgbClr val="008000"/>
                </a:solidFill>
                <a:cs typeface="Times New Roman" pitchFamily="18" charset="0"/>
              </a:rPr>
              <a:t>Immune complex-mediated-Type III sensitivity response</a:t>
            </a:r>
            <a:endParaRPr lang="en-US" dirty="0">
              <a:cs typeface="Times New Roman" pitchFamily="18" charset="0"/>
            </a:endParaRPr>
          </a:p>
          <a:p>
            <a:pPr lvl="2"/>
            <a:r>
              <a:rPr lang="en-US" dirty="0">
                <a:solidFill>
                  <a:srgbClr val="008000"/>
                </a:solidFill>
                <a:cs typeface="Times New Roman" pitchFamily="18" charset="0"/>
              </a:rPr>
              <a:t>Delayed-Type IV hypersensitivity responses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8419">
                                            <p:txEl>
                                              <p:pRg st="0" end="0"/>
                                            </p:txEl>
                                          </p:spTgt>
                                        </p:tgtEl>
                                        <p:attrNameLst>
                                          <p:attrName>style.visibility</p:attrName>
                                        </p:attrNameLst>
                                      </p:cBhvr>
                                      <p:to>
                                        <p:strVal val="visible"/>
                                      </p:to>
                                    </p:set>
                                    <p:anim calcmode="lin" valueType="num">
                                      <p:cBhvr additive="base">
                                        <p:cTn id="7" dur="500" fill="hold"/>
                                        <p:tgtEl>
                                          <p:spTgt spid="1884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8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8419">
                                            <p:txEl>
                                              <p:pRg st="1" end="1"/>
                                            </p:txEl>
                                          </p:spTgt>
                                        </p:tgtEl>
                                        <p:attrNameLst>
                                          <p:attrName>style.visibility</p:attrName>
                                        </p:attrNameLst>
                                      </p:cBhvr>
                                      <p:to>
                                        <p:strVal val="visible"/>
                                      </p:to>
                                    </p:set>
                                    <p:anim calcmode="lin" valueType="num">
                                      <p:cBhvr additive="base">
                                        <p:cTn id="13" dur="500" fill="hold"/>
                                        <p:tgtEl>
                                          <p:spTgt spid="1884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84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8419">
                                            <p:txEl>
                                              <p:pRg st="2" end="2"/>
                                            </p:txEl>
                                          </p:spTgt>
                                        </p:tgtEl>
                                        <p:attrNameLst>
                                          <p:attrName>style.visibility</p:attrName>
                                        </p:attrNameLst>
                                      </p:cBhvr>
                                      <p:to>
                                        <p:strVal val="visible"/>
                                      </p:to>
                                    </p:set>
                                    <p:anim calcmode="lin" valueType="num">
                                      <p:cBhvr additive="base">
                                        <p:cTn id="19" dur="500" fill="hold"/>
                                        <p:tgtEl>
                                          <p:spTgt spid="1884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84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8419">
                                            <p:txEl>
                                              <p:pRg st="3" end="3"/>
                                            </p:txEl>
                                          </p:spTgt>
                                        </p:tgtEl>
                                        <p:attrNameLst>
                                          <p:attrName>style.visibility</p:attrName>
                                        </p:attrNameLst>
                                      </p:cBhvr>
                                      <p:to>
                                        <p:strVal val="visible"/>
                                      </p:to>
                                    </p:set>
                                    <p:anim calcmode="lin" valueType="num">
                                      <p:cBhvr additive="base">
                                        <p:cTn id="25" dur="500" fill="hold"/>
                                        <p:tgtEl>
                                          <p:spTgt spid="1884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84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8419">
                                            <p:txEl>
                                              <p:pRg st="4" end="4"/>
                                            </p:txEl>
                                          </p:spTgt>
                                        </p:tgtEl>
                                        <p:attrNameLst>
                                          <p:attrName>style.visibility</p:attrName>
                                        </p:attrNameLst>
                                      </p:cBhvr>
                                      <p:to>
                                        <p:strVal val="visible"/>
                                      </p:to>
                                    </p:set>
                                    <p:anim calcmode="lin" valueType="num">
                                      <p:cBhvr additive="base">
                                        <p:cTn id="31" dur="500" fill="hold"/>
                                        <p:tgtEl>
                                          <p:spTgt spid="1884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84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8419">
                                            <p:txEl>
                                              <p:pRg st="5" end="5"/>
                                            </p:txEl>
                                          </p:spTgt>
                                        </p:tgtEl>
                                        <p:attrNameLst>
                                          <p:attrName>style.visibility</p:attrName>
                                        </p:attrNameLst>
                                      </p:cBhvr>
                                      <p:to>
                                        <p:strVal val="visible"/>
                                      </p:to>
                                    </p:set>
                                    <p:anim calcmode="lin" valueType="num">
                                      <p:cBhvr additive="base">
                                        <p:cTn id="37" dur="500" fill="hold"/>
                                        <p:tgtEl>
                                          <p:spTgt spid="1884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84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8419">
                                            <p:txEl>
                                              <p:pRg st="6" end="6"/>
                                            </p:txEl>
                                          </p:spTgt>
                                        </p:tgtEl>
                                        <p:attrNameLst>
                                          <p:attrName>style.visibility</p:attrName>
                                        </p:attrNameLst>
                                      </p:cBhvr>
                                      <p:to>
                                        <p:strVal val="visible"/>
                                      </p:to>
                                    </p:set>
                                    <p:anim calcmode="lin" valueType="num">
                                      <p:cBhvr additive="base">
                                        <p:cTn id="43" dur="500" fill="hold"/>
                                        <p:tgtEl>
                                          <p:spTgt spid="1884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84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8419">
                                            <p:txEl>
                                              <p:pRg st="7" end="7"/>
                                            </p:txEl>
                                          </p:spTgt>
                                        </p:tgtEl>
                                        <p:attrNameLst>
                                          <p:attrName>style.visibility</p:attrName>
                                        </p:attrNameLst>
                                      </p:cBhvr>
                                      <p:to>
                                        <p:strVal val="visible"/>
                                      </p:to>
                                    </p:set>
                                    <p:anim calcmode="lin" valueType="num">
                                      <p:cBhvr additive="base">
                                        <p:cTn id="49" dur="500" fill="hold"/>
                                        <p:tgtEl>
                                          <p:spTgt spid="1884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84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cs typeface="Times New Roman" pitchFamily="18" charset="0"/>
              </a:rPr>
              <a:t>Hypersplenism</a:t>
            </a:r>
          </a:p>
        </p:txBody>
      </p:sp>
      <p:sp>
        <p:nvSpPr>
          <p:cNvPr id="190467" name="Rectangle 3"/>
          <p:cNvSpPr>
            <a:spLocks noGrp="1" noChangeArrowheads="1"/>
          </p:cNvSpPr>
          <p:nvPr>
            <p:ph type="body" idx="1"/>
          </p:nvPr>
        </p:nvSpPr>
        <p:spPr/>
        <p:txBody>
          <a:bodyPr/>
          <a:lstStyle/>
          <a:p>
            <a:r>
              <a:rPr lang="en-US" dirty="0"/>
              <a:t> </a:t>
            </a:r>
            <a:r>
              <a:rPr lang="en-US" dirty="0">
                <a:cs typeface="Times New Roman" pitchFamily="18" charset="0"/>
              </a:rPr>
              <a:t>Pronounced</a:t>
            </a:r>
          </a:p>
          <a:p>
            <a:pPr lvl="1"/>
            <a:r>
              <a:rPr lang="en-US" dirty="0">
                <a:cs typeface="Times New Roman" pitchFamily="18" charset="0"/>
              </a:rPr>
              <a:t>(</a:t>
            </a:r>
            <a:r>
              <a:rPr lang="en-US" b="1" dirty="0">
                <a:cs typeface="Times New Roman" pitchFamily="18" charset="0"/>
              </a:rPr>
              <a:t>high</a:t>
            </a:r>
            <a:r>
              <a:rPr lang="en-US" dirty="0">
                <a:cs typeface="Times New Roman" pitchFamily="18" charset="0"/>
              </a:rPr>
              <a:t>-per-</a:t>
            </a:r>
            <a:r>
              <a:rPr lang="en-US" b="1" dirty="0">
                <a:cs typeface="Times New Roman" pitchFamily="18" charset="0"/>
              </a:rPr>
              <a:t>SPLEN</a:t>
            </a:r>
            <a:r>
              <a:rPr lang="en-US" dirty="0">
                <a:cs typeface="Times New Roman" pitchFamily="18" charset="0"/>
              </a:rPr>
              <a:t>-</a:t>
            </a:r>
            <a:r>
              <a:rPr lang="en-US" dirty="0" err="1">
                <a:cs typeface="Times New Roman" pitchFamily="18" charset="0"/>
              </a:rPr>
              <a:t>izm</a:t>
            </a:r>
            <a:r>
              <a:rPr lang="en-US" dirty="0">
                <a:cs typeface="Times New Roman" pitchFamily="18" charset="0"/>
              </a:rPr>
              <a:t>)</a:t>
            </a:r>
          </a:p>
          <a:p>
            <a:r>
              <a:rPr lang="en-US" dirty="0">
                <a:cs typeface="Times New Roman" pitchFamily="18" charset="0"/>
              </a:rPr>
              <a:t>Defined</a:t>
            </a:r>
          </a:p>
          <a:p>
            <a:pPr lvl="1"/>
            <a:r>
              <a:rPr lang="en-US" dirty="0">
                <a:cs typeface="Times New Roman" pitchFamily="18" charset="0"/>
              </a:rPr>
              <a:t>Syndrome involving a deficiency of one or more types of blood cells and an enlarged spleen</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 calcmode="lin" valueType="num">
                                      <p:cBhvr additive="base">
                                        <p:cTn id="7" dur="500" fill="hold"/>
                                        <p:tgtEl>
                                          <p:spTgt spid="1904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0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0467">
                                            <p:txEl>
                                              <p:pRg st="1" end="1"/>
                                            </p:txEl>
                                          </p:spTgt>
                                        </p:tgtEl>
                                        <p:attrNameLst>
                                          <p:attrName>style.visibility</p:attrName>
                                        </p:attrNameLst>
                                      </p:cBhvr>
                                      <p:to>
                                        <p:strVal val="visible"/>
                                      </p:to>
                                    </p:set>
                                    <p:anim calcmode="lin" valueType="num">
                                      <p:cBhvr additive="base">
                                        <p:cTn id="13" dur="500" fill="hold"/>
                                        <p:tgtEl>
                                          <p:spTgt spid="1904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0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0467">
                                            <p:txEl>
                                              <p:pRg st="2" end="2"/>
                                            </p:txEl>
                                          </p:spTgt>
                                        </p:tgtEl>
                                        <p:attrNameLst>
                                          <p:attrName>style.visibility</p:attrName>
                                        </p:attrNameLst>
                                      </p:cBhvr>
                                      <p:to>
                                        <p:strVal val="visible"/>
                                      </p:to>
                                    </p:set>
                                    <p:anim calcmode="lin" valueType="num">
                                      <p:cBhvr additive="base">
                                        <p:cTn id="19" dur="500" fill="hold"/>
                                        <p:tgtEl>
                                          <p:spTgt spid="1904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0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0467">
                                            <p:txEl>
                                              <p:pRg st="3" end="3"/>
                                            </p:txEl>
                                          </p:spTgt>
                                        </p:tgtEl>
                                        <p:attrNameLst>
                                          <p:attrName>style.visibility</p:attrName>
                                        </p:attrNameLst>
                                      </p:cBhvr>
                                      <p:to>
                                        <p:strVal val="visible"/>
                                      </p:to>
                                    </p:set>
                                    <p:anim calcmode="lin" valueType="num">
                                      <p:cBhvr additive="base">
                                        <p:cTn id="25" dur="500" fill="hold"/>
                                        <p:tgtEl>
                                          <p:spTgt spid="1904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04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a:cs typeface="Times New Roman" pitchFamily="18" charset="0"/>
              </a:rPr>
              <a:t>Kaposi’s Sarcoma</a:t>
            </a:r>
          </a:p>
        </p:txBody>
      </p:sp>
      <p:sp>
        <p:nvSpPr>
          <p:cNvPr id="192515" name="Rectangle 3"/>
          <p:cNvSpPr>
            <a:spLocks noGrp="1" noChangeArrowheads="1"/>
          </p:cNvSpPr>
          <p:nvPr>
            <p:ph type="body" idx="1"/>
          </p:nvPr>
        </p:nvSpPr>
        <p:spPr>
          <a:xfrm>
            <a:off x="457200" y="1828800"/>
            <a:ext cx="8229600" cy="4191000"/>
          </a:xfrm>
        </p:spPr>
        <p:txBody>
          <a:bodyPr/>
          <a:lstStyle/>
          <a:p>
            <a:r>
              <a:rPr lang="en-US" dirty="0">
                <a:cs typeface="Times New Roman" pitchFamily="18" charset="0"/>
              </a:rPr>
              <a:t>Pronounced</a:t>
            </a:r>
          </a:p>
          <a:p>
            <a:pPr lvl="1"/>
            <a:r>
              <a:rPr lang="en-US" dirty="0">
                <a:cs typeface="Times New Roman" pitchFamily="18" charset="0"/>
              </a:rPr>
              <a:t>(</a:t>
            </a:r>
            <a:r>
              <a:rPr lang="en-US" b="1" dirty="0">
                <a:cs typeface="Times New Roman" pitchFamily="18" charset="0"/>
              </a:rPr>
              <a:t>KAP</a:t>
            </a:r>
            <a:r>
              <a:rPr lang="en-US" dirty="0">
                <a:cs typeface="Times New Roman" pitchFamily="18" charset="0"/>
              </a:rPr>
              <a:t>-oh-</a:t>
            </a:r>
            <a:r>
              <a:rPr lang="en-US" dirty="0" err="1">
                <a:cs typeface="Times New Roman" pitchFamily="18" charset="0"/>
              </a:rPr>
              <a:t>seez</a:t>
            </a:r>
            <a:r>
              <a:rPr lang="en-US" dirty="0">
                <a:cs typeface="Times New Roman" pitchFamily="18" charset="0"/>
              </a:rPr>
              <a:t>  </a:t>
            </a:r>
            <a:r>
              <a:rPr lang="en-US" dirty="0" err="1">
                <a:cs typeface="Times New Roman" pitchFamily="18" charset="0"/>
              </a:rPr>
              <a:t>sar</a:t>
            </a:r>
            <a:r>
              <a:rPr lang="en-US" dirty="0">
                <a:cs typeface="Times New Roman" pitchFamily="18" charset="0"/>
              </a:rPr>
              <a:t>-</a:t>
            </a:r>
            <a:r>
              <a:rPr lang="en-US" b="1" dirty="0">
                <a:cs typeface="Times New Roman" pitchFamily="18" charset="0"/>
              </a:rPr>
              <a:t>KOH</a:t>
            </a:r>
            <a:r>
              <a:rPr lang="en-US" dirty="0">
                <a:cs typeface="Times New Roman" pitchFamily="18" charset="0"/>
              </a:rPr>
              <a:t>-</a:t>
            </a:r>
            <a:r>
              <a:rPr lang="en-US" dirty="0" err="1">
                <a:cs typeface="Times New Roman" pitchFamily="18" charset="0"/>
              </a:rPr>
              <a:t>mah</a:t>
            </a:r>
            <a:r>
              <a:rPr lang="en-US" dirty="0">
                <a:cs typeface="Times New Roman" pitchFamily="18" charset="0"/>
              </a:rPr>
              <a:t>)</a:t>
            </a:r>
          </a:p>
          <a:p>
            <a:r>
              <a:rPr lang="en-US" dirty="0">
                <a:cs typeface="Times New Roman" pitchFamily="18" charset="0"/>
              </a:rPr>
              <a:t>Defined</a:t>
            </a:r>
          </a:p>
          <a:p>
            <a:pPr lvl="1"/>
            <a:r>
              <a:rPr lang="en-US" dirty="0">
                <a:cs typeface="Times New Roman" pitchFamily="18" charset="0"/>
              </a:rPr>
              <a:t>Locally destructive malignant neoplasm of the blood vessels associated with AIDS typically forming lesions on the skin, visceral organs, or mucous membranes</a:t>
            </a:r>
          </a:p>
          <a:p>
            <a:pPr lvl="2"/>
            <a:r>
              <a:rPr lang="en-US" dirty="0">
                <a:solidFill>
                  <a:srgbClr val="008000"/>
                </a:solidFill>
                <a:cs typeface="Times New Roman" pitchFamily="18" charset="0"/>
              </a:rPr>
              <a:t>Lesions appear initially as tiny red to purple </a:t>
            </a:r>
            <a:r>
              <a:rPr lang="en-US" dirty="0" err="1">
                <a:solidFill>
                  <a:srgbClr val="008000"/>
                </a:solidFill>
                <a:cs typeface="Times New Roman" pitchFamily="18" charset="0"/>
              </a:rPr>
              <a:t>macules</a:t>
            </a:r>
            <a:r>
              <a:rPr lang="en-US" dirty="0">
                <a:solidFill>
                  <a:srgbClr val="008000"/>
                </a:solidFill>
                <a:cs typeface="Times New Roman" pitchFamily="18" charset="0"/>
              </a:rPr>
              <a:t> and evolve into sizable nodules or plaques</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anim calcmode="lin" valueType="num">
                                      <p:cBhvr additive="base">
                                        <p:cTn id="7" dur="500" fill="hold"/>
                                        <p:tgtEl>
                                          <p:spTgt spid="1925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25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2515">
                                            <p:txEl>
                                              <p:pRg st="1" end="1"/>
                                            </p:txEl>
                                          </p:spTgt>
                                        </p:tgtEl>
                                        <p:attrNameLst>
                                          <p:attrName>style.visibility</p:attrName>
                                        </p:attrNameLst>
                                      </p:cBhvr>
                                      <p:to>
                                        <p:strVal val="visible"/>
                                      </p:to>
                                    </p:set>
                                    <p:anim calcmode="lin" valueType="num">
                                      <p:cBhvr additive="base">
                                        <p:cTn id="13" dur="500" fill="hold"/>
                                        <p:tgtEl>
                                          <p:spTgt spid="1925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25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2515">
                                            <p:txEl>
                                              <p:pRg st="2" end="2"/>
                                            </p:txEl>
                                          </p:spTgt>
                                        </p:tgtEl>
                                        <p:attrNameLst>
                                          <p:attrName>style.visibility</p:attrName>
                                        </p:attrNameLst>
                                      </p:cBhvr>
                                      <p:to>
                                        <p:strVal val="visible"/>
                                      </p:to>
                                    </p:set>
                                    <p:anim calcmode="lin" valueType="num">
                                      <p:cBhvr additive="base">
                                        <p:cTn id="19" dur="500" fill="hold"/>
                                        <p:tgtEl>
                                          <p:spTgt spid="1925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25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2515">
                                            <p:txEl>
                                              <p:pRg st="3" end="3"/>
                                            </p:txEl>
                                          </p:spTgt>
                                        </p:tgtEl>
                                        <p:attrNameLst>
                                          <p:attrName>style.visibility</p:attrName>
                                        </p:attrNameLst>
                                      </p:cBhvr>
                                      <p:to>
                                        <p:strVal val="visible"/>
                                      </p:to>
                                    </p:set>
                                    <p:anim calcmode="lin" valueType="num">
                                      <p:cBhvr additive="base">
                                        <p:cTn id="25" dur="500" fill="hold"/>
                                        <p:tgtEl>
                                          <p:spTgt spid="1925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25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2515">
                                            <p:txEl>
                                              <p:pRg st="4" end="4"/>
                                            </p:txEl>
                                          </p:spTgt>
                                        </p:tgtEl>
                                        <p:attrNameLst>
                                          <p:attrName>style.visibility</p:attrName>
                                        </p:attrNameLst>
                                      </p:cBhvr>
                                      <p:to>
                                        <p:strVal val="visible"/>
                                      </p:to>
                                    </p:set>
                                    <p:anim calcmode="lin" valueType="num">
                                      <p:cBhvr additive="base">
                                        <p:cTn id="31" dur="500" fill="hold"/>
                                        <p:tgtEl>
                                          <p:spTgt spid="1925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25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cs typeface="Times New Roman" pitchFamily="18" charset="0"/>
              </a:rPr>
              <a:t>Lymphoma</a:t>
            </a:r>
            <a:r>
              <a:rPr lang="en-US"/>
              <a:t> </a:t>
            </a:r>
          </a:p>
        </p:txBody>
      </p:sp>
      <p:sp>
        <p:nvSpPr>
          <p:cNvPr id="194563" name="Rectangle 3"/>
          <p:cNvSpPr>
            <a:spLocks noGrp="1" noChangeArrowheads="1"/>
          </p:cNvSpPr>
          <p:nvPr>
            <p:ph type="body" idx="1"/>
          </p:nvPr>
        </p:nvSpPr>
        <p:spPr>
          <a:xfrm>
            <a:off x="685800" y="2057400"/>
            <a:ext cx="8001000" cy="3886200"/>
          </a:xfrm>
        </p:spPr>
        <p:txBody>
          <a:bodyPr/>
          <a:lstStyle/>
          <a:p>
            <a:r>
              <a:rPr lang="en-US" dirty="0">
                <a:cs typeface="Times New Roman" pitchFamily="18" charset="0"/>
              </a:rPr>
              <a:t>Pronounced</a:t>
            </a:r>
          </a:p>
          <a:p>
            <a:pPr lvl="1"/>
            <a:r>
              <a:rPr lang="en-US" dirty="0">
                <a:cs typeface="Times New Roman" pitchFamily="18" charset="0"/>
              </a:rPr>
              <a:t>(</a:t>
            </a:r>
            <a:r>
              <a:rPr lang="en-US" b="1" dirty="0">
                <a:cs typeface="Times New Roman" pitchFamily="18" charset="0"/>
              </a:rPr>
              <a:t>LIM</a:t>
            </a:r>
            <a:r>
              <a:rPr lang="en-US" dirty="0">
                <a:cs typeface="Times New Roman" pitchFamily="18" charset="0"/>
              </a:rPr>
              <a:t>-</a:t>
            </a:r>
            <a:r>
              <a:rPr lang="en-US" dirty="0" err="1">
                <a:cs typeface="Times New Roman" pitchFamily="18" charset="0"/>
              </a:rPr>
              <a:t>foh</a:t>
            </a:r>
            <a:r>
              <a:rPr lang="en-US" dirty="0">
                <a:cs typeface="Times New Roman" pitchFamily="18" charset="0"/>
              </a:rPr>
              <a:t>-</a:t>
            </a:r>
            <a:r>
              <a:rPr lang="en-US" dirty="0" err="1">
                <a:cs typeface="Times New Roman" pitchFamily="18" charset="0"/>
              </a:rPr>
              <a:t>mah</a:t>
            </a:r>
            <a:r>
              <a:rPr lang="en-US" dirty="0">
                <a:cs typeface="Times New Roman" pitchFamily="18" charset="0"/>
              </a:rPr>
              <a:t>)</a:t>
            </a:r>
          </a:p>
          <a:p>
            <a:r>
              <a:rPr lang="en-US" dirty="0">
                <a:cs typeface="Times New Roman" pitchFamily="18" charset="0"/>
              </a:rPr>
              <a:t>Define</a:t>
            </a:r>
          </a:p>
          <a:p>
            <a:pPr lvl="1"/>
            <a:r>
              <a:rPr lang="en-US" dirty="0">
                <a:cs typeface="Times New Roman" pitchFamily="18" charset="0"/>
              </a:rPr>
              <a:t>A lymphoid tissue neoplasm that is typically malignant, beginning with a painless enlarged lymph node(s) and progressing to anemia, weakness, fever, and weight loss</a:t>
            </a:r>
            <a:endParaRPr lang="en-US" dirty="0"/>
          </a:p>
          <a:p>
            <a:endParaRPr lang="en-US" dirty="0">
              <a:solidFill>
                <a:schemeClr val="accent2"/>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anim calcmode="lin" valueType="num">
                                      <p:cBhvr additive="base">
                                        <p:cTn id="7" dur="500" fill="hold"/>
                                        <p:tgtEl>
                                          <p:spTgt spid="1945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563">
                                            <p:txEl>
                                              <p:pRg st="1" end="1"/>
                                            </p:txEl>
                                          </p:spTgt>
                                        </p:tgtEl>
                                        <p:attrNameLst>
                                          <p:attrName>style.visibility</p:attrName>
                                        </p:attrNameLst>
                                      </p:cBhvr>
                                      <p:to>
                                        <p:strVal val="visible"/>
                                      </p:to>
                                    </p:set>
                                    <p:anim calcmode="lin" valueType="num">
                                      <p:cBhvr additive="base">
                                        <p:cTn id="13" dur="500" fill="hold"/>
                                        <p:tgtEl>
                                          <p:spTgt spid="1945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63">
                                            <p:txEl>
                                              <p:pRg st="2" end="2"/>
                                            </p:txEl>
                                          </p:spTgt>
                                        </p:tgtEl>
                                        <p:attrNameLst>
                                          <p:attrName>style.visibility</p:attrName>
                                        </p:attrNameLst>
                                      </p:cBhvr>
                                      <p:to>
                                        <p:strVal val="visible"/>
                                      </p:to>
                                    </p:set>
                                    <p:anim calcmode="lin" valueType="num">
                                      <p:cBhvr additive="base">
                                        <p:cTn id="19" dur="500" fill="hold"/>
                                        <p:tgtEl>
                                          <p:spTgt spid="1945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563">
                                            <p:txEl>
                                              <p:pRg st="3" end="3"/>
                                            </p:txEl>
                                          </p:spTgt>
                                        </p:tgtEl>
                                        <p:attrNameLst>
                                          <p:attrName>style.visibility</p:attrName>
                                        </p:attrNameLst>
                                      </p:cBhvr>
                                      <p:to>
                                        <p:strVal val="visible"/>
                                      </p:to>
                                    </p:set>
                                    <p:anim calcmode="lin" valueType="num">
                                      <p:cBhvr additive="base">
                                        <p:cTn id="25" dur="500" fill="hold"/>
                                        <p:tgtEl>
                                          <p:spTgt spid="1945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5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cs typeface="Times New Roman" pitchFamily="18" charset="0"/>
              </a:rPr>
              <a:t>Lymphoma</a:t>
            </a:r>
          </a:p>
        </p:txBody>
      </p:sp>
      <p:sp>
        <p:nvSpPr>
          <p:cNvPr id="197635" name="Rectangle 3"/>
          <p:cNvSpPr>
            <a:spLocks noGrp="1" noChangeArrowheads="1"/>
          </p:cNvSpPr>
          <p:nvPr>
            <p:ph type="body" idx="1"/>
          </p:nvPr>
        </p:nvSpPr>
        <p:spPr/>
        <p:txBody>
          <a:bodyPr/>
          <a:lstStyle/>
          <a:p>
            <a:r>
              <a:rPr lang="en-US" dirty="0" err="1">
                <a:cs typeface="Times New Roman" pitchFamily="18" charset="0"/>
              </a:rPr>
              <a:t>Burkitt’s</a:t>
            </a:r>
            <a:r>
              <a:rPr lang="en-US" dirty="0">
                <a:cs typeface="Times New Roman" pitchFamily="18" charset="0"/>
              </a:rPr>
              <a:t> lymphoma</a:t>
            </a:r>
          </a:p>
          <a:p>
            <a:pPr lvl="1"/>
            <a:r>
              <a:rPr lang="en-US" dirty="0">
                <a:cs typeface="Times New Roman" pitchFamily="18" charset="0"/>
              </a:rPr>
              <a:t>Malignant neoplasm in the jaw or abdomen and seen chiefly in Central Africa</a:t>
            </a:r>
          </a:p>
          <a:p>
            <a:r>
              <a:rPr lang="en-US" dirty="0">
                <a:cs typeface="Times New Roman" pitchFamily="18" charset="0"/>
              </a:rPr>
              <a:t>Hodgkin’s disease</a:t>
            </a:r>
          </a:p>
          <a:p>
            <a:pPr lvl="1"/>
            <a:r>
              <a:rPr lang="en-US" dirty="0">
                <a:cs typeface="Times New Roman" pitchFamily="18" charset="0"/>
              </a:rPr>
              <a:t>Characterized by progressive, painless enlargement of a malignant tumor of the lymph tissue in the lymph nodes and spleen typically noted first in the cervical region</a:t>
            </a:r>
          </a:p>
          <a:p>
            <a:pPr>
              <a:buFontTx/>
              <a:buNone/>
            </a:pPr>
            <a:endParaRPr lang="en-US" dirty="0">
              <a:solidFill>
                <a:schemeClr val="accent2"/>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anim calcmode="lin" valueType="num">
                                      <p:cBhvr additive="base">
                                        <p:cTn id="7" dur="500" fill="hold"/>
                                        <p:tgtEl>
                                          <p:spTgt spid="1976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7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7635">
                                            <p:txEl>
                                              <p:pRg st="1" end="1"/>
                                            </p:txEl>
                                          </p:spTgt>
                                        </p:tgtEl>
                                        <p:attrNameLst>
                                          <p:attrName>style.visibility</p:attrName>
                                        </p:attrNameLst>
                                      </p:cBhvr>
                                      <p:to>
                                        <p:strVal val="visible"/>
                                      </p:to>
                                    </p:set>
                                    <p:anim calcmode="lin" valueType="num">
                                      <p:cBhvr additive="base">
                                        <p:cTn id="13" dur="500" fill="hold"/>
                                        <p:tgtEl>
                                          <p:spTgt spid="1976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7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7635">
                                            <p:txEl>
                                              <p:pRg st="2" end="2"/>
                                            </p:txEl>
                                          </p:spTgt>
                                        </p:tgtEl>
                                        <p:attrNameLst>
                                          <p:attrName>style.visibility</p:attrName>
                                        </p:attrNameLst>
                                      </p:cBhvr>
                                      <p:to>
                                        <p:strVal val="visible"/>
                                      </p:to>
                                    </p:set>
                                    <p:anim calcmode="lin" valueType="num">
                                      <p:cBhvr additive="base">
                                        <p:cTn id="19" dur="500" fill="hold"/>
                                        <p:tgtEl>
                                          <p:spTgt spid="1976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76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7635">
                                            <p:txEl>
                                              <p:pRg st="3" end="3"/>
                                            </p:txEl>
                                          </p:spTgt>
                                        </p:tgtEl>
                                        <p:attrNameLst>
                                          <p:attrName>style.visibility</p:attrName>
                                        </p:attrNameLst>
                                      </p:cBhvr>
                                      <p:to>
                                        <p:strVal val="visible"/>
                                      </p:to>
                                    </p:set>
                                    <p:anim calcmode="lin" valueType="num">
                                      <p:cBhvr additive="base">
                                        <p:cTn id="25" dur="500" fill="hold"/>
                                        <p:tgtEl>
                                          <p:spTgt spid="1976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76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Lymphoma</a:t>
            </a:r>
            <a:endParaRPr lang="en-US">
              <a:cs typeface="Times New Roman" pitchFamily="18" charset="0"/>
            </a:endParaRPr>
          </a:p>
        </p:txBody>
      </p:sp>
      <p:sp>
        <p:nvSpPr>
          <p:cNvPr id="199683" name="Rectangle 3"/>
          <p:cNvSpPr>
            <a:spLocks noGrp="1" noChangeArrowheads="1"/>
          </p:cNvSpPr>
          <p:nvPr>
            <p:ph type="body" idx="1"/>
          </p:nvPr>
        </p:nvSpPr>
        <p:spPr>
          <a:xfrm>
            <a:off x="609600" y="1905000"/>
            <a:ext cx="8077200" cy="4114800"/>
          </a:xfrm>
        </p:spPr>
        <p:txBody>
          <a:bodyPr/>
          <a:lstStyle/>
          <a:p>
            <a:r>
              <a:rPr lang="en-US" dirty="0">
                <a:cs typeface="Times New Roman" pitchFamily="18" charset="0"/>
              </a:rPr>
              <a:t>Non-Hodgkin’s lymphoma</a:t>
            </a:r>
          </a:p>
          <a:p>
            <a:pPr lvl="1"/>
            <a:r>
              <a:rPr lang="en-US" dirty="0">
                <a:cs typeface="Times New Roman" pitchFamily="18" charset="0"/>
              </a:rPr>
              <a:t>Classification for any kind of malignant lymphoma besides Hodgkin’s disease</a:t>
            </a:r>
          </a:p>
          <a:p>
            <a:pPr lvl="1"/>
            <a:r>
              <a:rPr lang="en-US" dirty="0">
                <a:cs typeface="Times New Roman" pitchFamily="18" charset="0"/>
              </a:rPr>
              <a:t>Includes </a:t>
            </a:r>
            <a:r>
              <a:rPr lang="en-US" dirty="0" err="1">
                <a:cs typeface="Times New Roman" pitchFamily="18" charset="0"/>
              </a:rPr>
              <a:t>histiocyte</a:t>
            </a:r>
            <a:r>
              <a:rPr lang="en-US" dirty="0">
                <a:cs typeface="Times New Roman" pitchFamily="18" charset="0"/>
              </a:rPr>
              <a:t> lymphoma and lymphocytic lymphoma</a:t>
            </a:r>
          </a:p>
          <a:p>
            <a:endParaRPr lang="en-US" sz="2400" dirty="0">
              <a:solidFill>
                <a:schemeClr val="accent2"/>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 calcmode="lin" valueType="num">
                                      <p:cBhvr additive="base">
                                        <p:cTn id="7" dur="500" fill="hold"/>
                                        <p:tgtEl>
                                          <p:spTgt spid="1996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9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9683">
                                            <p:txEl>
                                              <p:pRg st="1" end="1"/>
                                            </p:txEl>
                                          </p:spTgt>
                                        </p:tgtEl>
                                        <p:attrNameLst>
                                          <p:attrName>style.visibility</p:attrName>
                                        </p:attrNameLst>
                                      </p:cBhvr>
                                      <p:to>
                                        <p:strVal val="visible"/>
                                      </p:to>
                                    </p:set>
                                    <p:anim calcmode="lin" valueType="num">
                                      <p:cBhvr additive="base">
                                        <p:cTn id="13" dur="500" fill="hold"/>
                                        <p:tgtEl>
                                          <p:spTgt spid="1996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96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9683">
                                            <p:txEl>
                                              <p:pRg st="2" end="2"/>
                                            </p:txEl>
                                          </p:spTgt>
                                        </p:tgtEl>
                                        <p:attrNameLst>
                                          <p:attrName>style.visibility</p:attrName>
                                        </p:attrNameLst>
                                      </p:cBhvr>
                                      <p:to>
                                        <p:strVal val="visible"/>
                                      </p:to>
                                    </p:set>
                                    <p:anim calcmode="lin" valueType="num">
                                      <p:cBhvr additive="base">
                                        <p:cTn id="19" dur="500" fill="hold"/>
                                        <p:tgtEl>
                                          <p:spTgt spid="1996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96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a:cs typeface="Times New Roman" pitchFamily="18" charset="0"/>
              </a:rPr>
              <a:t>Mononucleosis</a:t>
            </a:r>
            <a:r>
              <a:rPr lang="en-US"/>
              <a:t> </a:t>
            </a:r>
          </a:p>
        </p:txBody>
      </p:sp>
      <p:sp>
        <p:nvSpPr>
          <p:cNvPr id="202755" name="Rectangle 3"/>
          <p:cNvSpPr>
            <a:spLocks noGrp="1" noChangeArrowheads="1"/>
          </p:cNvSpPr>
          <p:nvPr>
            <p:ph type="body" idx="1"/>
          </p:nvPr>
        </p:nvSpPr>
        <p:spPr/>
        <p:txBody>
          <a:bodyPr/>
          <a:lstStyle/>
          <a:p>
            <a:r>
              <a:rPr lang="en-US" dirty="0">
                <a:cs typeface="Times New Roman" pitchFamily="18" charset="0"/>
              </a:rPr>
              <a:t>Pronounced</a:t>
            </a:r>
          </a:p>
          <a:p>
            <a:pPr lvl="1"/>
            <a:r>
              <a:rPr lang="en-US" dirty="0">
                <a:cs typeface="Times New Roman" pitchFamily="18" charset="0"/>
              </a:rPr>
              <a:t>(</a:t>
            </a:r>
            <a:r>
              <a:rPr lang="en-US" dirty="0" err="1">
                <a:cs typeface="Times New Roman" pitchFamily="18" charset="0"/>
              </a:rPr>
              <a:t>mon</a:t>
            </a:r>
            <a:r>
              <a:rPr lang="en-US" dirty="0">
                <a:cs typeface="Times New Roman" pitchFamily="18" charset="0"/>
              </a:rPr>
              <a:t>-oh-</a:t>
            </a:r>
            <a:r>
              <a:rPr lang="en-US" b="1" dirty="0" err="1">
                <a:cs typeface="Times New Roman" pitchFamily="18" charset="0"/>
              </a:rPr>
              <a:t>noo</a:t>
            </a:r>
            <a:r>
              <a:rPr lang="en-US" dirty="0">
                <a:cs typeface="Times New Roman" pitchFamily="18" charset="0"/>
              </a:rPr>
              <a:t>-</a:t>
            </a:r>
            <a:r>
              <a:rPr lang="en-US" dirty="0" err="1">
                <a:cs typeface="Times New Roman" pitchFamily="18" charset="0"/>
              </a:rPr>
              <a:t>klee</a:t>
            </a:r>
            <a:r>
              <a:rPr lang="en-US" dirty="0">
                <a:cs typeface="Times New Roman" pitchFamily="18" charset="0"/>
              </a:rPr>
              <a:t>-</a:t>
            </a:r>
            <a:r>
              <a:rPr lang="en-US" b="1" dirty="0">
                <a:cs typeface="Times New Roman" pitchFamily="18" charset="0"/>
              </a:rPr>
              <a:t>OH-</a:t>
            </a:r>
            <a:r>
              <a:rPr lang="en-US" dirty="0">
                <a:cs typeface="Times New Roman" pitchFamily="18" charset="0"/>
              </a:rPr>
              <a:t>sis)</a:t>
            </a:r>
          </a:p>
          <a:p>
            <a:r>
              <a:rPr lang="en-US" dirty="0">
                <a:cs typeface="Times New Roman" pitchFamily="18" charset="0"/>
              </a:rPr>
              <a:t>Defined</a:t>
            </a:r>
          </a:p>
          <a:p>
            <a:pPr lvl="1"/>
            <a:r>
              <a:rPr lang="en-US" dirty="0">
                <a:cs typeface="Times New Roman" pitchFamily="18" charset="0"/>
              </a:rPr>
              <a:t>A benign, self-limiting acute infection of the B </a:t>
            </a:r>
            <a:r>
              <a:rPr lang="en-US" dirty="0" err="1">
                <a:cs typeface="Times New Roman" pitchFamily="18" charset="0"/>
              </a:rPr>
              <a:t>lumphocytes</a:t>
            </a:r>
            <a:endParaRPr lang="en-US" dirty="0">
              <a:cs typeface="Times New Roman" pitchFamily="18" charset="0"/>
            </a:endParaRPr>
          </a:p>
          <a:p>
            <a:pPr lvl="1"/>
            <a:r>
              <a:rPr lang="en-US" dirty="0">
                <a:cs typeface="Times New Roman" pitchFamily="18" charset="0"/>
              </a:rPr>
              <a:t>Usually caused by the Epstein-Barr virus (EBV)</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 calcmode="lin" valueType="num">
                                      <p:cBhvr additive="base">
                                        <p:cTn id="7" dur="500" fill="hold"/>
                                        <p:tgtEl>
                                          <p:spTgt spid="202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2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2755">
                                            <p:txEl>
                                              <p:pRg st="1" end="1"/>
                                            </p:txEl>
                                          </p:spTgt>
                                        </p:tgtEl>
                                        <p:attrNameLst>
                                          <p:attrName>style.visibility</p:attrName>
                                        </p:attrNameLst>
                                      </p:cBhvr>
                                      <p:to>
                                        <p:strVal val="visible"/>
                                      </p:to>
                                    </p:set>
                                    <p:anim calcmode="lin" valueType="num">
                                      <p:cBhvr additive="base">
                                        <p:cTn id="13" dur="500" fill="hold"/>
                                        <p:tgtEl>
                                          <p:spTgt spid="2027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27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2755">
                                            <p:txEl>
                                              <p:pRg st="2" end="2"/>
                                            </p:txEl>
                                          </p:spTgt>
                                        </p:tgtEl>
                                        <p:attrNameLst>
                                          <p:attrName>style.visibility</p:attrName>
                                        </p:attrNameLst>
                                      </p:cBhvr>
                                      <p:to>
                                        <p:strVal val="visible"/>
                                      </p:to>
                                    </p:set>
                                    <p:anim calcmode="lin" valueType="num">
                                      <p:cBhvr additive="base">
                                        <p:cTn id="19" dur="500" fill="hold"/>
                                        <p:tgtEl>
                                          <p:spTgt spid="2027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2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2755">
                                            <p:txEl>
                                              <p:pRg st="3" end="3"/>
                                            </p:txEl>
                                          </p:spTgt>
                                        </p:tgtEl>
                                        <p:attrNameLst>
                                          <p:attrName>style.visibility</p:attrName>
                                        </p:attrNameLst>
                                      </p:cBhvr>
                                      <p:to>
                                        <p:strVal val="visible"/>
                                      </p:to>
                                    </p:set>
                                    <p:anim calcmode="lin" valueType="num">
                                      <p:cBhvr additive="base">
                                        <p:cTn id="25" dur="500" fill="hold"/>
                                        <p:tgtEl>
                                          <p:spTgt spid="2027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27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2755">
                                            <p:txEl>
                                              <p:pRg st="4" end="4"/>
                                            </p:txEl>
                                          </p:spTgt>
                                        </p:tgtEl>
                                        <p:attrNameLst>
                                          <p:attrName>style.visibility</p:attrName>
                                        </p:attrNameLst>
                                      </p:cBhvr>
                                      <p:to>
                                        <p:strVal val="visible"/>
                                      </p:to>
                                    </p:set>
                                    <p:anim calcmode="lin" valueType="num">
                                      <p:cBhvr additive="base">
                                        <p:cTn id="31" dur="500" fill="hold"/>
                                        <p:tgtEl>
                                          <p:spTgt spid="2027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27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a:cs typeface="Times New Roman" pitchFamily="18" charset="0"/>
              </a:rPr>
              <a:t>Myasthenia Gravis</a:t>
            </a:r>
          </a:p>
        </p:txBody>
      </p:sp>
      <p:sp>
        <p:nvSpPr>
          <p:cNvPr id="204803" name="Rectangle 3"/>
          <p:cNvSpPr>
            <a:spLocks noGrp="1" noChangeArrowheads="1"/>
          </p:cNvSpPr>
          <p:nvPr>
            <p:ph type="body" idx="1"/>
          </p:nvPr>
        </p:nvSpPr>
        <p:spPr/>
        <p:txBody>
          <a:bodyPr/>
          <a:lstStyle/>
          <a:p>
            <a:pPr>
              <a:lnSpc>
                <a:spcPct val="90000"/>
              </a:lnSpc>
            </a:pPr>
            <a:r>
              <a:rPr lang="en-US" dirty="0"/>
              <a:t> </a:t>
            </a:r>
            <a:r>
              <a:rPr lang="en-US" dirty="0">
                <a:cs typeface="Times New Roman" pitchFamily="18" charset="0"/>
              </a:rPr>
              <a:t>Pronounced</a:t>
            </a:r>
          </a:p>
          <a:p>
            <a:pPr lvl="1">
              <a:lnSpc>
                <a:spcPct val="90000"/>
              </a:lnSpc>
            </a:pPr>
            <a:r>
              <a:rPr lang="en-US" dirty="0">
                <a:cs typeface="Times New Roman" pitchFamily="18" charset="0"/>
              </a:rPr>
              <a:t>(my-ass-</a:t>
            </a:r>
            <a:r>
              <a:rPr lang="en-US" b="1" dirty="0">
                <a:cs typeface="Times New Roman" pitchFamily="18" charset="0"/>
              </a:rPr>
              <a:t>THEE</a:t>
            </a:r>
            <a:r>
              <a:rPr lang="en-US" dirty="0">
                <a:cs typeface="Times New Roman" pitchFamily="18" charset="0"/>
              </a:rPr>
              <a:t>-nee-ah  </a:t>
            </a:r>
            <a:r>
              <a:rPr lang="en-US" b="1" dirty="0">
                <a:cs typeface="Times New Roman" pitchFamily="18" charset="0"/>
              </a:rPr>
              <a:t>GRAV</a:t>
            </a:r>
            <a:r>
              <a:rPr lang="en-US" dirty="0">
                <a:cs typeface="Times New Roman" pitchFamily="18" charset="0"/>
              </a:rPr>
              <a:t>-is) </a:t>
            </a:r>
          </a:p>
          <a:p>
            <a:pPr>
              <a:lnSpc>
                <a:spcPct val="90000"/>
              </a:lnSpc>
            </a:pPr>
            <a:r>
              <a:rPr lang="en-US" dirty="0">
                <a:cs typeface="Times New Roman" pitchFamily="18" charset="0"/>
              </a:rPr>
              <a:t>Defined</a:t>
            </a:r>
          </a:p>
          <a:p>
            <a:pPr lvl="1">
              <a:lnSpc>
                <a:spcPct val="90000"/>
              </a:lnSpc>
            </a:pPr>
            <a:r>
              <a:rPr lang="en-US" dirty="0">
                <a:cs typeface="Times New Roman" pitchFamily="18" charset="0"/>
              </a:rPr>
              <a:t>An autoimmune disease in which antibodies block or destroy some acetylcholine receptor sites </a:t>
            </a:r>
          </a:p>
          <a:p>
            <a:pPr lvl="1">
              <a:lnSpc>
                <a:spcPct val="90000"/>
              </a:lnSpc>
              <a:buFontTx/>
              <a:buNone/>
            </a:pPr>
            <a:r>
              <a:rPr lang="en-US" dirty="0">
                <a:cs typeface="Times New Roman" pitchFamily="18" charset="0"/>
              </a:rPr>
              <a:t>– Results in muscle weakness</a:t>
            </a:r>
            <a:r>
              <a:rPr lang="en-US" dirty="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 calcmode="lin" valueType="num">
                                      <p:cBhvr additive="base">
                                        <p:cTn id="7" dur="500" fill="hold"/>
                                        <p:tgtEl>
                                          <p:spTgt spid="204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03">
                                            <p:txEl>
                                              <p:pRg st="1" end="1"/>
                                            </p:txEl>
                                          </p:spTgt>
                                        </p:tgtEl>
                                        <p:attrNameLst>
                                          <p:attrName>style.visibility</p:attrName>
                                        </p:attrNameLst>
                                      </p:cBhvr>
                                      <p:to>
                                        <p:strVal val="visible"/>
                                      </p:to>
                                    </p:set>
                                    <p:anim calcmode="lin" valueType="num">
                                      <p:cBhvr additive="base">
                                        <p:cTn id="13" dur="500" fill="hold"/>
                                        <p:tgtEl>
                                          <p:spTgt spid="2048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03">
                                            <p:txEl>
                                              <p:pRg st="2" end="2"/>
                                            </p:txEl>
                                          </p:spTgt>
                                        </p:tgtEl>
                                        <p:attrNameLst>
                                          <p:attrName>style.visibility</p:attrName>
                                        </p:attrNameLst>
                                      </p:cBhvr>
                                      <p:to>
                                        <p:strVal val="visible"/>
                                      </p:to>
                                    </p:set>
                                    <p:anim calcmode="lin" valueType="num">
                                      <p:cBhvr additive="base">
                                        <p:cTn id="19" dur="500" fill="hold"/>
                                        <p:tgtEl>
                                          <p:spTgt spid="2048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03">
                                            <p:txEl>
                                              <p:pRg st="3" end="3"/>
                                            </p:txEl>
                                          </p:spTgt>
                                        </p:tgtEl>
                                        <p:attrNameLst>
                                          <p:attrName>style.visibility</p:attrName>
                                        </p:attrNameLst>
                                      </p:cBhvr>
                                      <p:to>
                                        <p:strVal val="visible"/>
                                      </p:to>
                                    </p:set>
                                    <p:anim calcmode="lin" valueType="num">
                                      <p:cBhvr additive="base">
                                        <p:cTn id="25" dur="500" fill="hold"/>
                                        <p:tgtEl>
                                          <p:spTgt spid="2048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03">
                                            <p:txEl>
                                              <p:pRg st="4" end="4"/>
                                            </p:txEl>
                                          </p:spTgt>
                                        </p:tgtEl>
                                        <p:attrNameLst>
                                          <p:attrName>style.visibility</p:attrName>
                                        </p:attrNameLst>
                                      </p:cBhvr>
                                      <p:to>
                                        <p:strVal val="visible"/>
                                      </p:to>
                                    </p:set>
                                    <p:anim calcmode="lin" valueType="num">
                                      <p:cBhvr additive="base">
                                        <p:cTn id="31" dur="500" fill="hold"/>
                                        <p:tgtEl>
                                          <p:spTgt spid="2048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Blood Cells</a:t>
            </a:r>
            <a:endParaRPr lang="en-US" b="1" dirty="0"/>
          </a:p>
        </p:txBody>
      </p:sp>
      <p:sp>
        <p:nvSpPr>
          <p:cNvPr id="3" name="Content Placeholder 2"/>
          <p:cNvSpPr>
            <a:spLocks noGrp="1"/>
          </p:cNvSpPr>
          <p:nvPr>
            <p:ph idx="1"/>
          </p:nvPr>
        </p:nvSpPr>
        <p:spPr/>
        <p:txBody>
          <a:bodyPr/>
          <a:lstStyle/>
          <a:p>
            <a:pPr>
              <a:lnSpc>
                <a:spcPct val="90000"/>
              </a:lnSpc>
            </a:pPr>
            <a:r>
              <a:rPr lang="en-US" b="1" dirty="0" smtClean="0">
                <a:solidFill>
                  <a:srgbClr val="FF0000"/>
                </a:solidFill>
              </a:rPr>
              <a:t>Leukocytes</a:t>
            </a:r>
          </a:p>
          <a:p>
            <a:pPr lvl="1">
              <a:lnSpc>
                <a:spcPct val="90000"/>
              </a:lnSpc>
            </a:pPr>
            <a:r>
              <a:rPr lang="en-US" dirty="0" smtClean="0"/>
              <a:t>Known as white blood cells (WBC)</a:t>
            </a:r>
          </a:p>
          <a:p>
            <a:pPr lvl="2">
              <a:lnSpc>
                <a:spcPct val="90000"/>
              </a:lnSpc>
            </a:pPr>
            <a:r>
              <a:rPr lang="en-US" dirty="0" smtClean="0">
                <a:solidFill>
                  <a:srgbClr val="006600"/>
                </a:solidFill>
              </a:rPr>
              <a:t>Larger than erythrocytes, but fewer in number</a:t>
            </a:r>
          </a:p>
          <a:p>
            <a:pPr lvl="2">
              <a:lnSpc>
                <a:spcPct val="90000"/>
              </a:lnSpc>
            </a:pPr>
            <a:r>
              <a:rPr lang="en-US" dirty="0" smtClean="0">
                <a:solidFill>
                  <a:srgbClr val="006600"/>
                </a:solidFill>
              </a:rPr>
              <a:t>Mature WBC has a nucleus; does not have hemoglobin</a:t>
            </a:r>
          </a:p>
          <a:p>
            <a:pPr lvl="1">
              <a:lnSpc>
                <a:spcPct val="90000"/>
              </a:lnSpc>
            </a:pPr>
            <a:r>
              <a:rPr lang="en-US" dirty="0" smtClean="0"/>
              <a:t>Two categories = granulocytes + </a:t>
            </a:r>
            <a:r>
              <a:rPr lang="en-US" dirty="0" err="1" smtClean="0"/>
              <a:t>agranulocytes</a:t>
            </a:r>
            <a:endParaRPr lang="en-US" dirty="0" smtClean="0"/>
          </a:p>
          <a:p>
            <a:pPr lvl="2">
              <a:lnSpc>
                <a:spcPct val="90000"/>
              </a:lnSpc>
            </a:pPr>
            <a:r>
              <a:rPr lang="en-US" dirty="0" smtClean="0">
                <a:solidFill>
                  <a:srgbClr val="006600"/>
                </a:solidFill>
              </a:rPr>
              <a:t>Granulocytes have granules in their cytoplasm</a:t>
            </a:r>
          </a:p>
          <a:p>
            <a:pPr lvl="2">
              <a:lnSpc>
                <a:spcPct val="90000"/>
              </a:lnSpc>
            </a:pPr>
            <a:r>
              <a:rPr lang="en-US" dirty="0" err="1" smtClean="0">
                <a:solidFill>
                  <a:srgbClr val="006600"/>
                </a:solidFill>
              </a:rPr>
              <a:t>Agranulocytes</a:t>
            </a:r>
            <a:r>
              <a:rPr lang="en-US" dirty="0" smtClean="0">
                <a:solidFill>
                  <a:srgbClr val="006600"/>
                </a:solidFill>
              </a:rPr>
              <a:t> have no granules in their cytoplasm </a:t>
            </a:r>
          </a:p>
          <a:p>
            <a:pPr lvl="2">
              <a:lnSpc>
                <a:spcPct val="90000"/>
              </a:lnSpc>
            </a:pPr>
            <a:r>
              <a:rPr lang="en-US" dirty="0" smtClean="0">
                <a:solidFill>
                  <a:srgbClr val="006600"/>
                </a:solidFill>
              </a:rPr>
              <a:t>Five different types of leukocytes within the categories</a:t>
            </a:r>
          </a:p>
          <a:p>
            <a:pPr>
              <a:lnSpc>
                <a:spcPct val="90000"/>
              </a:lnSpc>
            </a:pPr>
            <a:endParaRPr lang="en-US" dirty="0" smtClean="0">
              <a:solidFill>
                <a:srgbClr val="006600"/>
              </a:solidFill>
            </a:endParaRPr>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normAutofit fontScale="90000"/>
          </a:bodyPr>
          <a:lstStyle/>
          <a:p>
            <a:r>
              <a:rPr lang="en-US">
                <a:cs typeface="Times New Roman" pitchFamily="18" charset="0"/>
              </a:rPr>
              <a:t>Pneumocystis Carinii Pneumonia (PCP)</a:t>
            </a:r>
            <a:r>
              <a:rPr lang="en-US"/>
              <a:t> </a:t>
            </a:r>
          </a:p>
        </p:txBody>
      </p:sp>
      <p:sp>
        <p:nvSpPr>
          <p:cNvPr id="206851" name="Rectangle 3"/>
          <p:cNvSpPr>
            <a:spLocks noGrp="1" noChangeArrowheads="1"/>
          </p:cNvSpPr>
          <p:nvPr>
            <p:ph type="body" idx="1"/>
          </p:nvPr>
        </p:nvSpPr>
        <p:spPr>
          <a:xfrm>
            <a:off x="457200" y="1600200"/>
            <a:ext cx="8229600" cy="4267200"/>
          </a:xfrm>
        </p:spPr>
        <p:txBody>
          <a:bodyPr/>
          <a:lstStyle/>
          <a:p>
            <a:r>
              <a:rPr lang="en-US" dirty="0">
                <a:cs typeface="Times New Roman" pitchFamily="18" charset="0"/>
              </a:rPr>
              <a:t>Pronounced</a:t>
            </a:r>
          </a:p>
          <a:p>
            <a:pPr lvl="1"/>
            <a:r>
              <a:rPr lang="en-US" dirty="0">
                <a:cs typeface="Times New Roman" pitchFamily="18" charset="0"/>
              </a:rPr>
              <a:t>(</a:t>
            </a:r>
            <a:r>
              <a:rPr lang="en-US" b="1" dirty="0" err="1">
                <a:cs typeface="Times New Roman" pitchFamily="18" charset="0"/>
              </a:rPr>
              <a:t>noo</a:t>
            </a:r>
            <a:r>
              <a:rPr lang="en-US" dirty="0">
                <a:cs typeface="Times New Roman" pitchFamily="18" charset="0"/>
              </a:rPr>
              <a:t>-</a:t>
            </a:r>
            <a:r>
              <a:rPr lang="en-US" dirty="0" err="1">
                <a:cs typeface="Times New Roman" pitchFamily="18" charset="0"/>
              </a:rPr>
              <a:t>moh</a:t>
            </a:r>
            <a:r>
              <a:rPr lang="en-US" dirty="0">
                <a:cs typeface="Times New Roman" pitchFamily="18" charset="0"/>
              </a:rPr>
              <a:t>-</a:t>
            </a:r>
            <a:r>
              <a:rPr lang="en-US" b="1" dirty="0">
                <a:cs typeface="Times New Roman" pitchFamily="18" charset="0"/>
              </a:rPr>
              <a:t>SIS</a:t>
            </a:r>
            <a:r>
              <a:rPr lang="en-US" dirty="0">
                <a:cs typeface="Times New Roman" pitchFamily="18" charset="0"/>
              </a:rPr>
              <a:t>-</a:t>
            </a:r>
            <a:r>
              <a:rPr lang="en-US" dirty="0" err="1">
                <a:cs typeface="Times New Roman" pitchFamily="18" charset="0"/>
              </a:rPr>
              <a:t>tis</a:t>
            </a:r>
            <a:r>
              <a:rPr lang="en-US" dirty="0">
                <a:cs typeface="Times New Roman" pitchFamily="18" charset="0"/>
              </a:rPr>
              <a:t>   </a:t>
            </a:r>
            <a:r>
              <a:rPr lang="en-US" dirty="0" err="1">
                <a:cs typeface="Times New Roman" pitchFamily="18" charset="0"/>
              </a:rPr>
              <a:t>kah</a:t>
            </a:r>
            <a:r>
              <a:rPr lang="en-US" dirty="0">
                <a:cs typeface="Times New Roman" pitchFamily="18" charset="0"/>
              </a:rPr>
              <a:t>-</a:t>
            </a:r>
            <a:r>
              <a:rPr lang="en-US" b="1" dirty="0">
                <a:cs typeface="Times New Roman" pitchFamily="18" charset="0"/>
              </a:rPr>
              <a:t>rye</a:t>
            </a:r>
            <a:r>
              <a:rPr lang="en-US" dirty="0">
                <a:cs typeface="Times New Roman" pitchFamily="18" charset="0"/>
              </a:rPr>
              <a:t>-nee-eye   </a:t>
            </a:r>
            <a:r>
              <a:rPr lang="en-US" dirty="0" err="1">
                <a:cs typeface="Times New Roman" pitchFamily="18" charset="0"/>
              </a:rPr>
              <a:t>noo</a:t>
            </a:r>
            <a:r>
              <a:rPr lang="en-US" dirty="0">
                <a:cs typeface="Times New Roman" pitchFamily="18" charset="0"/>
              </a:rPr>
              <a:t>-</a:t>
            </a:r>
            <a:r>
              <a:rPr lang="en-US" b="1" dirty="0">
                <a:cs typeface="Times New Roman" pitchFamily="18" charset="0"/>
              </a:rPr>
              <a:t>MOH</a:t>
            </a:r>
            <a:r>
              <a:rPr lang="en-US" dirty="0">
                <a:cs typeface="Times New Roman" pitchFamily="18" charset="0"/>
              </a:rPr>
              <a:t>-nee-ah)</a:t>
            </a:r>
          </a:p>
          <a:p>
            <a:r>
              <a:rPr lang="en-US" dirty="0">
                <a:cs typeface="Times New Roman" pitchFamily="18" charset="0"/>
              </a:rPr>
              <a:t>Defined</a:t>
            </a:r>
          </a:p>
          <a:p>
            <a:pPr lvl="1"/>
            <a:r>
              <a:rPr lang="en-US" dirty="0">
                <a:cs typeface="Times New Roman" pitchFamily="18" charset="0"/>
              </a:rPr>
              <a:t>Pneumonia caused by a common worldwide parasite, </a:t>
            </a:r>
            <a:r>
              <a:rPr lang="en-US" dirty="0" err="1">
                <a:cs typeface="Times New Roman" pitchFamily="18" charset="0"/>
              </a:rPr>
              <a:t>Pneumocystis</a:t>
            </a:r>
            <a:r>
              <a:rPr lang="en-US" dirty="0">
                <a:cs typeface="Times New Roman" pitchFamily="18" charset="0"/>
              </a:rPr>
              <a:t> </a:t>
            </a:r>
            <a:r>
              <a:rPr lang="en-US" dirty="0" err="1">
                <a:cs typeface="Times New Roman" pitchFamily="18" charset="0"/>
              </a:rPr>
              <a:t>carinii</a:t>
            </a:r>
            <a:r>
              <a:rPr lang="en-US" dirty="0">
                <a:cs typeface="Times New Roman" pitchFamily="18" charset="0"/>
              </a:rPr>
              <a:t>, for which people have immunity if they are not severely </a:t>
            </a:r>
            <a:r>
              <a:rPr lang="en-US" dirty="0" err="1">
                <a:cs typeface="Times New Roman" pitchFamily="18" charset="0"/>
              </a:rPr>
              <a:t>immunocompromised</a:t>
            </a:r>
            <a:endParaRPr lang="en-US" sz="2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 calcmode="lin" valueType="num">
                                      <p:cBhvr additive="base">
                                        <p:cTn id="7" dur="5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6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6851">
                                            <p:txEl>
                                              <p:pRg st="1" end="1"/>
                                            </p:txEl>
                                          </p:spTgt>
                                        </p:tgtEl>
                                        <p:attrNameLst>
                                          <p:attrName>style.visibility</p:attrName>
                                        </p:attrNameLst>
                                      </p:cBhvr>
                                      <p:to>
                                        <p:strVal val="visible"/>
                                      </p:to>
                                    </p:set>
                                    <p:anim calcmode="lin" valueType="num">
                                      <p:cBhvr additive="base">
                                        <p:cTn id="13" dur="5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6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6851">
                                            <p:txEl>
                                              <p:pRg st="2" end="2"/>
                                            </p:txEl>
                                          </p:spTgt>
                                        </p:tgtEl>
                                        <p:attrNameLst>
                                          <p:attrName>style.visibility</p:attrName>
                                        </p:attrNameLst>
                                      </p:cBhvr>
                                      <p:to>
                                        <p:strVal val="visible"/>
                                      </p:to>
                                    </p:set>
                                    <p:anim calcmode="lin" valueType="num">
                                      <p:cBhvr additive="base">
                                        <p:cTn id="19" dur="5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6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6851">
                                            <p:txEl>
                                              <p:pRg st="3" end="3"/>
                                            </p:txEl>
                                          </p:spTgt>
                                        </p:tgtEl>
                                        <p:attrNameLst>
                                          <p:attrName>style.visibility</p:attrName>
                                        </p:attrNameLst>
                                      </p:cBhvr>
                                      <p:to>
                                        <p:strVal val="visible"/>
                                      </p:to>
                                    </p:set>
                                    <p:anim calcmode="lin" valueType="num">
                                      <p:cBhvr additive="base">
                                        <p:cTn id="25" dur="500" fill="hold"/>
                                        <p:tgtEl>
                                          <p:spTgt spid="2068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68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cs typeface="Times New Roman" pitchFamily="18" charset="0"/>
              </a:rPr>
              <a:t>Sarcoidosis</a:t>
            </a:r>
          </a:p>
        </p:txBody>
      </p:sp>
      <p:sp>
        <p:nvSpPr>
          <p:cNvPr id="208899" name="Rectangle 3"/>
          <p:cNvSpPr>
            <a:spLocks noGrp="1" noChangeArrowheads="1"/>
          </p:cNvSpPr>
          <p:nvPr>
            <p:ph type="body" idx="1"/>
          </p:nvPr>
        </p:nvSpPr>
        <p:spPr/>
        <p:txBody>
          <a:bodyPr/>
          <a:lstStyle/>
          <a:p>
            <a:pPr>
              <a:buFontTx/>
              <a:buNone/>
            </a:pPr>
            <a:r>
              <a:rPr lang="en-US" dirty="0">
                <a:cs typeface="Times New Roman" pitchFamily="18" charset="0"/>
              </a:rPr>
              <a:t>Pronounced</a:t>
            </a:r>
          </a:p>
          <a:p>
            <a:pPr lvl="1"/>
            <a:r>
              <a:rPr lang="en-US" dirty="0">
                <a:cs typeface="Times New Roman" pitchFamily="18" charset="0"/>
              </a:rPr>
              <a:t>(</a:t>
            </a:r>
            <a:r>
              <a:rPr lang="en-US" dirty="0" err="1">
                <a:cs typeface="Times New Roman" pitchFamily="18" charset="0"/>
              </a:rPr>
              <a:t>sar</a:t>
            </a:r>
            <a:r>
              <a:rPr lang="en-US" dirty="0">
                <a:cs typeface="Times New Roman" pitchFamily="18" charset="0"/>
              </a:rPr>
              <a:t>-</a:t>
            </a:r>
            <a:r>
              <a:rPr lang="en-US" dirty="0" err="1">
                <a:cs typeface="Times New Roman" pitchFamily="18" charset="0"/>
              </a:rPr>
              <a:t>koyd</a:t>
            </a:r>
            <a:r>
              <a:rPr lang="en-US" dirty="0">
                <a:cs typeface="Times New Roman" pitchFamily="18" charset="0"/>
              </a:rPr>
              <a:t>-</a:t>
            </a:r>
            <a:r>
              <a:rPr lang="en-US" b="1" dirty="0">
                <a:cs typeface="Times New Roman" pitchFamily="18" charset="0"/>
              </a:rPr>
              <a:t>OH</a:t>
            </a:r>
            <a:r>
              <a:rPr lang="en-US" dirty="0">
                <a:cs typeface="Times New Roman" pitchFamily="18" charset="0"/>
              </a:rPr>
              <a:t>-sis) </a:t>
            </a:r>
          </a:p>
          <a:p>
            <a:r>
              <a:rPr lang="en-US" dirty="0">
                <a:cs typeface="Times New Roman" pitchFamily="18" charset="0"/>
              </a:rPr>
              <a:t>Defined</a:t>
            </a:r>
          </a:p>
          <a:p>
            <a:pPr lvl="1"/>
            <a:r>
              <a:rPr lang="en-US" dirty="0">
                <a:cs typeface="Times New Roman" pitchFamily="18" charset="0"/>
              </a:rPr>
              <a:t>Systemic inflammatory disease resulting in the formation of multiple small, rounded lesions (</a:t>
            </a:r>
            <a:r>
              <a:rPr lang="en-US" dirty="0" err="1">
                <a:cs typeface="Times New Roman" pitchFamily="18" charset="0"/>
              </a:rPr>
              <a:t>granulomas</a:t>
            </a:r>
            <a:r>
              <a:rPr lang="en-US" dirty="0">
                <a:cs typeface="Times New Roman" pitchFamily="18" charset="0"/>
              </a:rPr>
              <a:t>) in the lungs, lymph nodes, eyes, liver, and other organs </a:t>
            </a:r>
          </a:p>
          <a:p>
            <a:endParaRPr lang="en-US" dirty="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anim calcmode="lin" valueType="num">
                                      <p:cBhvr additive="base">
                                        <p:cTn id="7" dur="500" fill="hold"/>
                                        <p:tgtEl>
                                          <p:spTgt spid="2088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8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8899">
                                            <p:txEl>
                                              <p:pRg st="1" end="1"/>
                                            </p:txEl>
                                          </p:spTgt>
                                        </p:tgtEl>
                                        <p:attrNameLst>
                                          <p:attrName>style.visibility</p:attrName>
                                        </p:attrNameLst>
                                      </p:cBhvr>
                                      <p:to>
                                        <p:strVal val="visible"/>
                                      </p:to>
                                    </p:set>
                                    <p:anim calcmode="lin" valueType="num">
                                      <p:cBhvr additive="base">
                                        <p:cTn id="13" dur="500" fill="hold"/>
                                        <p:tgtEl>
                                          <p:spTgt spid="2088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88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8899">
                                            <p:txEl>
                                              <p:pRg st="2" end="2"/>
                                            </p:txEl>
                                          </p:spTgt>
                                        </p:tgtEl>
                                        <p:attrNameLst>
                                          <p:attrName>style.visibility</p:attrName>
                                        </p:attrNameLst>
                                      </p:cBhvr>
                                      <p:to>
                                        <p:strVal val="visible"/>
                                      </p:to>
                                    </p:set>
                                    <p:anim calcmode="lin" valueType="num">
                                      <p:cBhvr additive="base">
                                        <p:cTn id="19" dur="500" fill="hold"/>
                                        <p:tgtEl>
                                          <p:spTgt spid="2088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8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8899">
                                            <p:txEl>
                                              <p:pRg st="3" end="3"/>
                                            </p:txEl>
                                          </p:spTgt>
                                        </p:tgtEl>
                                        <p:attrNameLst>
                                          <p:attrName>style.visibility</p:attrName>
                                        </p:attrNameLst>
                                      </p:cBhvr>
                                      <p:to>
                                        <p:strVal val="visible"/>
                                      </p:to>
                                    </p:set>
                                    <p:anim calcmode="lin" valueType="num">
                                      <p:cBhvr additive="base">
                                        <p:cTn id="25" dur="500" fill="hold"/>
                                        <p:tgtEl>
                                          <p:spTgt spid="2088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88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3"/>
          <p:cNvSpPr>
            <a:spLocks noGrp="1" noChangeArrowheads="1"/>
          </p:cNvSpPr>
          <p:nvPr>
            <p:ph type="body" idx="1"/>
          </p:nvPr>
        </p:nvSpPr>
        <p:spPr>
          <a:xfrm>
            <a:off x="381000" y="1219200"/>
            <a:ext cx="8382000" cy="5181600"/>
          </a:xfrm>
        </p:spPr>
        <p:txBody>
          <a:bodyPr/>
          <a:lstStyle/>
          <a:p>
            <a:pPr>
              <a:lnSpc>
                <a:spcPct val="90000"/>
              </a:lnSpc>
            </a:pPr>
            <a:r>
              <a:rPr lang="en-US" dirty="0">
                <a:cs typeface="Times New Roman" pitchFamily="18" charset="0"/>
              </a:rPr>
              <a:t>Pronounced</a:t>
            </a:r>
          </a:p>
          <a:p>
            <a:pPr lvl="1">
              <a:lnSpc>
                <a:spcPct val="90000"/>
              </a:lnSpc>
            </a:pPr>
            <a:r>
              <a:rPr lang="en-US" dirty="0">
                <a:cs typeface="Times New Roman" pitchFamily="18" charset="0"/>
              </a:rPr>
              <a:t>(sis-</a:t>
            </a:r>
            <a:r>
              <a:rPr lang="en-US" b="1" dirty="0">
                <a:cs typeface="Times New Roman" pitchFamily="18" charset="0"/>
              </a:rPr>
              <a:t>TEM</a:t>
            </a:r>
            <a:r>
              <a:rPr lang="en-US" dirty="0">
                <a:cs typeface="Times New Roman" pitchFamily="18" charset="0"/>
              </a:rPr>
              <a:t>-</a:t>
            </a:r>
            <a:r>
              <a:rPr lang="en-US" dirty="0" err="1">
                <a:cs typeface="Times New Roman" pitchFamily="18" charset="0"/>
              </a:rPr>
              <a:t>ik</a:t>
            </a:r>
            <a:r>
              <a:rPr lang="en-US" dirty="0">
                <a:cs typeface="Times New Roman" pitchFamily="18" charset="0"/>
              </a:rPr>
              <a:t>   </a:t>
            </a:r>
            <a:r>
              <a:rPr lang="en-US" b="1" dirty="0">
                <a:cs typeface="Times New Roman" pitchFamily="18" charset="0"/>
              </a:rPr>
              <a:t>LOO</a:t>
            </a:r>
            <a:r>
              <a:rPr lang="en-US" dirty="0">
                <a:cs typeface="Times New Roman" pitchFamily="18" charset="0"/>
              </a:rPr>
              <a:t>-pus   </a:t>
            </a:r>
            <a:r>
              <a:rPr lang="en-US" dirty="0" err="1">
                <a:cs typeface="Times New Roman" pitchFamily="18" charset="0"/>
              </a:rPr>
              <a:t>er</a:t>
            </a:r>
            <a:r>
              <a:rPr lang="en-US" dirty="0">
                <a:cs typeface="Times New Roman" pitchFamily="18" charset="0"/>
              </a:rPr>
              <a:t>-</a:t>
            </a:r>
            <a:r>
              <a:rPr lang="en-US" dirty="0" err="1">
                <a:cs typeface="Times New Roman" pitchFamily="18" charset="0"/>
              </a:rPr>
              <a:t>ih</a:t>
            </a:r>
            <a:r>
              <a:rPr lang="en-US" dirty="0">
                <a:cs typeface="Times New Roman" pitchFamily="18" charset="0"/>
              </a:rPr>
              <a:t>-them-ah-</a:t>
            </a:r>
            <a:r>
              <a:rPr lang="en-US" b="1" dirty="0">
                <a:cs typeface="Times New Roman" pitchFamily="18" charset="0"/>
              </a:rPr>
              <a:t>TOH</a:t>
            </a:r>
            <a:r>
              <a:rPr lang="en-US" dirty="0">
                <a:cs typeface="Times New Roman" pitchFamily="18" charset="0"/>
              </a:rPr>
              <a:t>-</a:t>
            </a:r>
            <a:r>
              <a:rPr lang="en-US" dirty="0" err="1">
                <a:cs typeface="Times New Roman" pitchFamily="18" charset="0"/>
              </a:rPr>
              <a:t>sus</a:t>
            </a:r>
            <a:r>
              <a:rPr lang="en-US" dirty="0">
                <a:cs typeface="Times New Roman" pitchFamily="18" charset="0"/>
              </a:rPr>
              <a:t>)</a:t>
            </a:r>
          </a:p>
          <a:p>
            <a:pPr>
              <a:lnSpc>
                <a:spcPct val="90000"/>
              </a:lnSpc>
            </a:pPr>
            <a:r>
              <a:rPr lang="en-US" dirty="0">
                <a:cs typeface="Times New Roman" pitchFamily="18" charset="0"/>
              </a:rPr>
              <a:t>Defined</a:t>
            </a:r>
          </a:p>
          <a:p>
            <a:pPr lvl="1">
              <a:lnSpc>
                <a:spcPct val="90000"/>
              </a:lnSpc>
            </a:pPr>
            <a:r>
              <a:rPr lang="en-US" dirty="0">
                <a:cs typeface="Times New Roman" pitchFamily="18" charset="0"/>
              </a:rPr>
              <a:t>Inflammatory connective tissue disease, chronic in nature, in which immune complexes are formed from the reaction of SLE </a:t>
            </a:r>
            <a:r>
              <a:rPr lang="en-US" dirty="0" err="1">
                <a:cs typeface="Times New Roman" pitchFamily="18" charset="0"/>
              </a:rPr>
              <a:t>autoantibodies</a:t>
            </a:r>
            <a:r>
              <a:rPr lang="en-US" dirty="0">
                <a:cs typeface="Times New Roman" pitchFamily="18" charset="0"/>
              </a:rPr>
              <a:t> and their corresponding antigens</a:t>
            </a:r>
          </a:p>
          <a:p>
            <a:pPr lvl="2">
              <a:lnSpc>
                <a:spcPct val="90000"/>
              </a:lnSpc>
            </a:pPr>
            <a:r>
              <a:rPr lang="en-US" dirty="0">
                <a:solidFill>
                  <a:srgbClr val="008000"/>
                </a:solidFill>
                <a:cs typeface="Times New Roman" pitchFamily="18" charset="0"/>
              </a:rPr>
              <a:t>These immune complexes are deposited in the connective tissues of lymphatic vessels, blood vessels, and other tissues</a:t>
            </a:r>
            <a:endParaRPr lang="en-US" dirty="0"/>
          </a:p>
        </p:txBody>
      </p:sp>
      <p:sp>
        <p:nvSpPr>
          <p:cNvPr id="211972" name="Rectangle 4"/>
          <p:cNvSpPr>
            <a:spLocks noGrp="1" noChangeArrowheads="1"/>
          </p:cNvSpPr>
          <p:nvPr>
            <p:ph type="title"/>
          </p:nvPr>
        </p:nvSpPr>
        <p:spPr>
          <a:xfrm>
            <a:off x="228600" y="304800"/>
            <a:ext cx="8610600" cy="914400"/>
          </a:xfrm>
        </p:spPr>
        <p:txBody>
          <a:bodyPr/>
          <a:lstStyle/>
          <a:p>
            <a:r>
              <a:rPr lang="en-US" sz="4000">
                <a:cs typeface="Times New Roman" pitchFamily="18" charset="0"/>
              </a:rPr>
              <a:t>Systemic Lupus Erythematosus (SLE)</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additive="base">
                                        <p:cTn id="7" dur="500" fill="hold"/>
                                        <p:tgtEl>
                                          <p:spTgt spid="2119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1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additive="base">
                                        <p:cTn id="13" dur="500" fill="hold"/>
                                        <p:tgtEl>
                                          <p:spTgt spid="2119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19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1971">
                                            <p:txEl>
                                              <p:pRg st="2" end="2"/>
                                            </p:txEl>
                                          </p:spTgt>
                                        </p:tgtEl>
                                        <p:attrNameLst>
                                          <p:attrName>style.visibility</p:attrName>
                                        </p:attrNameLst>
                                      </p:cBhvr>
                                      <p:to>
                                        <p:strVal val="visible"/>
                                      </p:to>
                                    </p:set>
                                    <p:anim calcmode="lin" valueType="num">
                                      <p:cBhvr additive="base">
                                        <p:cTn id="19" dur="500" fill="hold"/>
                                        <p:tgtEl>
                                          <p:spTgt spid="2119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19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1971">
                                            <p:txEl>
                                              <p:pRg st="3" end="3"/>
                                            </p:txEl>
                                          </p:spTgt>
                                        </p:tgtEl>
                                        <p:attrNameLst>
                                          <p:attrName>style.visibility</p:attrName>
                                        </p:attrNameLst>
                                      </p:cBhvr>
                                      <p:to>
                                        <p:strVal val="visible"/>
                                      </p:to>
                                    </p:set>
                                    <p:anim calcmode="lin" valueType="num">
                                      <p:cBhvr additive="base">
                                        <p:cTn id="25" dur="500" fill="hold"/>
                                        <p:tgtEl>
                                          <p:spTgt spid="2119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19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1971">
                                            <p:txEl>
                                              <p:pRg st="4" end="4"/>
                                            </p:txEl>
                                          </p:spTgt>
                                        </p:tgtEl>
                                        <p:attrNameLst>
                                          <p:attrName>style.visibility</p:attrName>
                                        </p:attrNameLst>
                                      </p:cBhvr>
                                      <p:to>
                                        <p:strVal val="visible"/>
                                      </p:to>
                                    </p:set>
                                    <p:anim calcmode="lin" valueType="num">
                                      <p:cBhvr additive="base">
                                        <p:cTn id="31" dur="500" fill="hold"/>
                                        <p:tgtEl>
                                          <p:spTgt spid="2119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19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ctrTitle"/>
          </p:nvPr>
        </p:nvSpPr>
        <p:spPr>
          <a:xfrm>
            <a:off x="3124200" y="1447800"/>
            <a:ext cx="5638800" cy="1371600"/>
          </a:xfrm>
        </p:spPr>
        <p:txBody>
          <a:bodyPr>
            <a:normAutofit fontScale="90000"/>
          </a:bodyPr>
          <a:lstStyle/>
          <a:p>
            <a:r>
              <a:rPr lang="en-US"/>
              <a:t>DIAGNOSTIC </a:t>
            </a:r>
            <a:br>
              <a:rPr lang="en-US"/>
            </a:br>
            <a:r>
              <a:rPr lang="en-US"/>
              <a:t>TECHNIQUES, TREATMENTS AND PROCEDURES</a:t>
            </a:r>
          </a:p>
        </p:txBody>
      </p:sp>
      <p:sp>
        <p:nvSpPr>
          <p:cNvPr id="217091" name="Rectangle 3"/>
          <p:cNvSpPr>
            <a:spLocks noGrp="1" noChangeArrowheads="1"/>
          </p:cNvSpPr>
          <p:nvPr>
            <p:ph type="subTitle" idx="1"/>
          </p:nvPr>
        </p:nvSpPr>
        <p:spPr>
          <a:xfrm>
            <a:off x="3124200" y="3276600"/>
            <a:ext cx="5638800" cy="1066800"/>
          </a:xfrm>
        </p:spPr>
        <p:txBody>
          <a:bodyPr/>
          <a:lstStyle/>
          <a:p>
            <a:r>
              <a:rPr lang="en-US"/>
              <a:t>Lymphatic  System</a:t>
            </a:r>
          </a:p>
        </p:txBody>
      </p:sp>
    </p:spTree>
  </p:cSld>
  <p:clrMapOvr>
    <a:masterClrMapping/>
  </p:clrMapOvr>
  <p:transition>
    <p:wedg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457200" y="304800"/>
            <a:ext cx="8229600" cy="1143000"/>
          </a:xfrm>
        </p:spPr>
        <p:txBody>
          <a:bodyPr>
            <a:normAutofit fontScale="90000"/>
          </a:bodyPr>
          <a:lstStyle/>
          <a:p>
            <a:r>
              <a:rPr lang="en-US"/>
              <a:t>Diagnostic Techniques, Treatments, and Procedures</a:t>
            </a:r>
          </a:p>
        </p:txBody>
      </p:sp>
      <p:sp>
        <p:nvSpPr>
          <p:cNvPr id="219139" name="Rectangle 3"/>
          <p:cNvSpPr>
            <a:spLocks noGrp="1" noChangeArrowheads="1"/>
          </p:cNvSpPr>
          <p:nvPr>
            <p:ph type="body" idx="1"/>
          </p:nvPr>
        </p:nvSpPr>
        <p:spPr>
          <a:xfrm>
            <a:off x="457200" y="1617663"/>
            <a:ext cx="8229600" cy="4402137"/>
          </a:xfrm>
        </p:spPr>
        <p:txBody>
          <a:bodyPr/>
          <a:lstStyle/>
          <a:p>
            <a:r>
              <a:rPr lang="en-US" dirty="0"/>
              <a:t>Enzyme-Linked </a:t>
            </a:r>
            <a:r>
              <a:rPr lang="en-US" dirty="0" err="1"/>
              <a:t>Immunosorbent</a:t>
            </a:r>
            <a:r>
              <a:rPr lang="en-US" dirty="0"/>
              <a:t> Assay (ELISA)</a:t>
            </a:r>
          </a:p>
          <a:p>
            <a:pPr lvl="1"/>
            <a:r>
              <a:rPr lang="en-US" dirty="0"/>
              <a:t>Blood test used for screening for an antibody to the AIDS virus</a:t>
            </a:r>
          </a:p>
          <a:p>
            <a:r>
              <a:rPr lang="en-US" dirty="0"/>
              <a:t>Western Blot</a:t>
            </a:r>
            <a:endParaRPr lang="en-US" dirty="0">
              <a:solidFill>
                <a:schemeClr val="accent2"/>
              </a:solidFill>
            </a:endParaRPr>
          </a:p>
          <a:p>
            <a:pPr lvl="1"/>
            <a:r>
              <a:rPr lang="en-US" dirty="0"/>
              <a:t>Blood test to detect the presence of the antibodies to HIV, the virus that causes AIDS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 calcmode="lin" valueType="num">
                                      <p:cBhvr additive="base">
                                        <p:cTn id="7" dur="500" fill="hold"/>
                                        <p:tgtEl>
                                          <p:spTgt spid="219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913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9139">
                                            <p:txEl>
                                              <p:pRg st="1" end="1"/>
                                            </p:txEl>
                                          </p:spTgt>
                                        </p:tgtEl>
                                        <p:attrNameLst>
                                          <p:attrName>style.visibility</p:attrName>
                                        </p:attrNameLst>
                                      </p:cBhvr>
                                      <p:to>
                                        <p:strVal val="visible"/>
                                      </p:to>
                                    </p:set>
                                    <p:anim calcmode="lin" valueType="num">
                                      <p:cBhvr additive="base">
                                        <p:cTn id="11" dur="500" fill="hold"/>
                                        <p:tgtEl>
                                          <p:spTgt spid="21913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91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9139">
                                            <p:txEl>
                                              <p:pRg st="2" end="2"/>
                                            </p:txEl>
                                          </p:spTgt>
                                        </p:tgtEl>
                                        <p:attrNameLst>
                                          <p:attrName>style.visibility</p:attrName>
                                        </p:attrNameLst>
                                      </p:cBhvr>
                                      <p:to>
                                        <p:strVal val="visible"/>
                                      </p:to>
                                    </p:set>
                                    <p:anim calcmode="lin" valueType="num">
                                      <p:cBhvr additive="base">
                                        <p:cTn id="17" dur="500" fill="hold"/>
                                        <p:tgtEl>
                                          <p:spTgt spid="21913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1913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9139">
                                            <p:txEl>
                                              <p:pRg st="3" end="3"/>
                                            </p:txEl>
                                          </p:spTgt>
                                        </p:tgtEl>
                                        <p:attrNameLst>
                                          <p:attrName>style.visibility</p:attrName>
                                        </p:attrNameLst>
                                      </p:cBhvr>
                                      <p:to>
                                        <p:strVal val="visible"/>
                                      </p:to>
                                    </p:set>
                                    <p:anim calcmode="lin" valueType="num">
                                      <p:cBhvr additive="base">
                                        <p:cTn id="21" dur="500" fill="hold"/>
                                        <p:tgtEl>
                                          <p:spTgt spid="21913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191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type="body" idx="1"/>
          </p:nvPr>
        </p:nvSpPr>
        <p:spPr>
          <a:xfrm>
            <a:off x="609600" y="1676400"/>
            <a:ext cx="8153400" cy="4343400"/>
          </a:xfrm>
        </p:spPr>
        <p:txBody>
          <a:bodyPr/>
          <a:lstStyle/>
          <a:p>
            <a:r>
              <a:rPr lang="en-US" dirty="0"/>
              <a:t>CT </a:t>
            </a:r>
            <a:r>
              <a:rPr lang="en-US" dirty="0" smtClean="0"/>
              <a:t> </a:t>
            </a:r>
            <a:r>
              <a:rPr lang="en-US" dirty="0"/>
              <a:t>scan</a:t>
            </a:r>
          </a:p>
          <a:p>
            <a:pPr lvl="1"/>
            <a:r>
              <a:rPr lang="en-US" dirty="0"/>
              <a:t>Collection of x-ray images taken from various angles following an injection of a contrast medium</a:t>
            </a:r>
          </a:p>
          <a:p>
            <a:r>
              <a:rPr lang="en-US" dirty="0" err="1"/>
              <a:t>Lymphangiogram</a:t>
            </a:r>
            <a:endParaRPr lang="en-US" dirty="0"/>
          </a:p>
          <a:p>
            <a:pPr lvl="1"/>
            <a:r>
              <a:rPr lang="en-US" dirty="0"/>
              <a:t>X-ray assessment of the lymphatic system following injection of a contrast medium into the lymph vessels in the hand or foot</a:t>
            </a:r>
          </a:p>
        </p:txBody>
      </p:sp>
      <p:sp>
        <p:nvSpPr>
          <p:cNvPr id="221188" name="Rectangle 4"/>
          <p:cNvSpPr>
            <a:spLocks noGrp="1" noChangeArrowheads="1"/>
          </p:cNvSpPr>
          <p:nvPr>
            <p:ph type="title"/>
          </p:nvPr>
        </p:nvSpPr>
        <p:spPr>
          <a:xfrm>
            <a:off x="457200" y="304800"/>
            <a:ext cx="8305800" cy="1143000"/>
          </a:xfrm>
        </p:spPr>
        <p:txBody>
          <a:bodyPr>
            <a:normAutofit fontScale="90000"/>
          </a:bodyPr>
          <a:lstStyle/>
          <a:p>
            <a:r>
              <a:rPr lang="en-US"/>
              <a:t>Diagnostic Techniques, Treatments, and Procedures</a:t>
            </a:r>
            <a:endParaRPr lang="en-US">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anim calcmode="lin" valueType="num">
                                      <p:cBhvr additive="base">
                                        <p:cTn id="7" dur="500" fill="hold"/>
                                        <p:tgtEl>
                                          <p:spTgt spid="221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11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1187">
                                            <p:txEl>
                                              <p:pRg st="1" end="1"/>
                                            </p:txEl>
                                          </p:spTgt>
                                        </p:tgtEl>
                                        <p:attrNameLst>
                                          <p:attrName>style.visibility</p:attrName>
                                        </p:attrNameLst>
                                      </p:cBhvr>
                                      <p:to>
                                        <p:strVal val="visible"/>
                                      </p:to>
                                    </p:set>
                                    <p:anim calcmode="lin" valueType="num">
                                      <p:cBhvr additive="base">
                                        <p:cTn id="11" dur="500" fill="hold"/>
                                        <p:tgtEl>
                                          <p:spTgt spid="22118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11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1187">
                                            <p:txEl>
                                              <p:pRg st="2" end="2"/>
                                            </p:txEl>
                                          </p:spTgt>
                                        </p:tgtEl>
                                        <p:attrNameLst>
                                          <p:attrName>style.visibility</p:attrName>
                                        </p:attrNameLst>
                                      </p:cBhvr>
                                      <p:to>
                                        <p:strVal val="visible"/>
                                      </p:to>
                                    </p:set>
                                    <p:anim calcmode="lin" valueType="num">
                                      <p:cBhvr additive="base">
                                        <p:cTn id="17" dur="500" fill="hold"/>
                                        <p:tgtEl>
                                          <p:spTgt spid="22118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118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1187">
                                            <p:txEl>
                                              <p:pRg st="3" end="3"/>
                                            </p:txEl>
                                          </p:spTgt>
                                        </p:tgtEl>
                                        <p:attrNameLst>
                                          <p:attrName>style.visibility</p:attrName>
                                        </p:attrNameLst>
                                      </p:cBhvr>
                                      <p:to>
                                        <p:strVal val="visible"/>
                                      </p:to>
                                    </p:set>
                                    <p:anim calcmode="lin" valueType="num">
                                      <p:cBhvr additive="base">
                                        <p:cTn id="21" dur="500" fill="hold"/>
                                        <p:tgtEl>
                                          <p:spTgt spid="22118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11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of Presentation</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9542</TotalTime>
  <Words>3384</Words>
  <Application>Microsoft Office PowerPoint</Application>
  <PresentationFormat>On-screen Show (4:3)</PresentationFormat>
  <Paragraphs>580</Paragraphs>
  <Slides>96</Slides>
  <Notes>9</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Flow</vt:lpstr>
      <vt:lpstr>BLOOD AND LMPHATIC SYSTEMS</vt:lpstr>
      <vt:lpstr>Blood System Overview</vt:lpstr>
      <vt:lpstr>Composition of Blood</vt:lpstr>
      <vt:lpstr>Composition of Blood</vt:lpstr>
      <vt:lpstr>Plasma Proteins</vt:lpstr>
      <vt:lpstr>Plasma Proteins</vt:lpstr>
      <vt:lpstr>Plasma Proteins</vt:lpstr>
      <vt:lpstr>Blood Cells</vt:lpstr>
      <vt:lpstr>Blood Cells</vt:lpstr>
      <vt:lpstr>Blood Cells Granulocytes</vt:lpstr>
      <vt:lpstr>Granulocytes</vt:lpstr>
      <vt:lpstr>Granulocytes</vt:lpstr>
      <vt:lpstr>Blood Cells Agranulocytes</vt:lpstr>
      <vt:lpstr>Agranulocytes</vt:lpstr>
      <vt:lpstr>Cell Fragments</vt:lpstr>
      <vt:lpstr>Blood Types</vt:lpstr>
      <vt:lpstr>Blood Types</vt:lpstr>
      <vt:lpstr>Blood Types</vt:lpstr>
      <vt:lpstr>Terms Related to Blood Transfusions</vt:lpstr>
      <vt:lpstr>Terms Related to Blood Transfusions</vt:lpstr>
      <vt:lpstr>Rh Factor</vt:lpstr>
      <vt:lpstr>Blood Clotting</vt:lpstr>
      <vt:lpstr>PATHOLOGICAL CONDITIONS</vt:lpstr>
      <vt:lpstr>Anemia</vt:lpstr>
      <vt:lpstr>Anemia</vt:lpstr>
      <vt:lpstr>Aplastic Anemia</vt:lpstr>
      <vt:lpstr>Hemolytic Anemia</vt:lpstr>
      <vt:lpstr>Iron Deficiency Anemia</vt:lpstr>
      <vt:lpstr>Pernicious Anemia</vt:lpstr>
      <vt:lpstr>Sickle Cell Anemia</vt:lpstr>
      <vt:lpstr>Granulocytosis</vt:lpstr>
      <vt:lpstr>Hemochromatosis</vt:lpstr>
      <vt:lpstr>Hemophilia</vt:lpstr>
      <vt:lpstr>Hemophilia</vt:lpstr>
      <vt:lpstr>Hemophilia</vt:lpstr>
      <vt:lpstr>Leukemia</vt:lpstr>
      <vt:lpstr>Leukemia</vt:lpstr>
      <vt:lpstr>Leukemia</vt:lpstr>
      <vt:lpstr>Multiple Myeloma (Plasma Cell Myeloma)</vt:lpstr>
      <vt:lpstr>Polycythemia Vera</vt:lpstr>
      <vt:lpstr>Purpura</vt:lpstr>
      <vt:lpstr>Thalassemia</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Diagnostic Techniques, Treatments, and Procedures</vt:lpstr>
      <vt:lpstr>Lymphatic System</vt:lpstr>
      <vt:lpstr>Lymphatic System Overview</vt:lpstr>
      <vt:lpstr>Lymphatic System Overview</vt:lpstr>
      <vt:lpstr>Lymphatic System Overview</vt:lpstr>
      <vt:lpstr>Lymphatic System Overview</vt:lpstr>
      <vt:lpstr>Lymph Vessels</vt:lpstr>
      <vt:lpstr>Lymph Vessels</vt:lpstr>
      <vt:lpstr>Lymph Vessels</vt:lpstr>
      <vt:lpstr>Lymph Vessels</vt:lpstr>
      <vt:lpstr>Lymph Nodes </vt:lpstr>
      <vt:lpstr>Thymus </vt:lpstr>
      <vt:lpstr>Spleen </vt:lpstr>
      <vt:lpstr>Tonsils </vt:lpstr>
      <vt:lpstr>Tonsils</vt:lpstr>
      <vt:lpstr>Immunity </vt:lpstr>
      <vt:lpstr>Immunity</vt:lpstr>
      <vt:lpstr>Immunity</vt:lpstr>
      <vt:lpstr>Immune Reaction</vt:lpstr>
      <vt:lpstr>Immune Reaction </vt:lpstr>
      <vt:lpstr>Hypersensitivity </vt:lpstr>
      <vt:lpstr>Hypersensitivity</vt:lpstr>
      <vt:lpstr>Hypersensitivity</vt:lpstr>
      <vt:lpstr>PATHOLOGICAL CONDITIONS</vt:lpstr>
      <vt:lpstr>Acquired Immunodeficiency Syndrome (AIDS) </vt:lpstr>
      <vt:lpstr>Cytomegalovirus </vt:lpstr>
      <vt:lpstr>Hypersensitivity </vt:lpstr>
      <vt:lpstr>Hypersplenism</vt:lpstr>
      <vt:lpstr>Kaposi’s Sarcoma</vt:lpstr>
      <vt:lpstr>Lymphoma </vt:lpstr>
      <vt:lpstr>Lymphoma</vt:lpstr>
      <vt:lpstr>Lymphoma</vt:lpstr>
      <vt:lpstr>Mononucleosis </vt:lpstr>
      <vt:lpstr>Myasthenia Gravis</vt:lpstr>
      <vt:lpstr>Pneumocystis Carinii Pneumonia (PCP) </vt:lpstr>
      <vt:lpstr>Sarcoidosis</vt:lpstr>
      <vt:lpstr>Systemic Lupus Erythematosus (SLE)</vt:lpstr>
      <vt:lpstr>DIAGNOSTIC  TECHNIQUES, TREATMENTS AND PROCEDURES</vt:lpstr>
      <vt:lpstr>Diagnostic Techniques, Treatments, and Procedures</vt:lpstr>
      <vt:lpstr>Diagnostic Techniques, Treatments, and Procedures</vt:lpstr>
      <vt:lpstr>End of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AND LMPHATIC SYSTEMS</dc:title>
  <dc:creator>Samuel N. Kiurire</dc:creator>
  <cp:lastModifiedBy>Cyrus Kiurire</cp:lastModifiedBy>
  <cp:revision>52</cp:revision>
  <dcterms:created xsi:type="dcterms:W3CDTF">2006-08-16T00:00:00Z</dcterms:created>
  <dcterms:modified xsi:type="dcterms:W3CDTF">2019-07-08T05:22:33Z</dcterms:modified>
</cp:coreProperties>
</file>