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7" r:id="rId3"/>
    <p:sldId id="263" r:id="rId4"/>
    <p:sldId id="258" r:id="rId5"/>
    <p:sldId id="259" r:id="rId6"/>
    <p:sldId id="260" r:id="rId7"/>
    <p:sldId id="261" r:id="rId8"/>
    <p:sldId id="262" r:id="rId9"/>
    <p:sldId id="265" r:id="rId10"/>
    <p:sldId id="266" r:id="rId11"/>
    <p:sldId id="267" r:id="rId12"/>
    <p:sldId id="270" r:id="rId13"/>
    <p:sldId id="283" r:id="rId14"/>
    <p:sldId id="269" r:id="rId15"/>
    <p:sldId id="363" r:id="rId16"/>
    <p:sldId id="271" r:id="rId17"/>
    <p:sldId id="268" r:id="rId18"/>
    <p:sldId id="272" r:id="rId19"/>
    <p:sldId id="273" r:id="rId20"/>
    <p:sldId id="275" r:id="rId21"/>
    <p:sldId id="354" r:id="rId22"/>
    <p:sldId id="355" r:id="rId23"/>
    <p:sldId id="278" r:id="rId24"/>
    <p:sldId id="277" r:id="rId25"/>
    <p:sldId id="282" r:id="rId26"/>
    <p:sldId id="284" r:id="rId27"/>
    <p:sldId id="285" r:id="rId28"/>
    <p:sldId id="281" r:id="rId29"/>
    <p:sldId id="280" r:id="rId30"/>
    <p:sldId id="279" r:id="rId31"/>
    <p:sldId id="276" r:id="rId32"/>
    <p:sldId id="274" r:id="rId33"/>
    <p:sldId id="289" r:id="rId34"/>
    <p:sldId id="290" r:id="rId35"/>
    <p:sldId id="291" r:id="rId36"/>
    <p:sldId id="292" r:id="rId37"/>
    <p:sldId id="295" r:id="rId38"/>
    <p:sldId id="407" r:id="rId39"/>
    <p:sldId id="288" r:id="rId40"/>
    <p:sldId id="287" r:id="rId41"/>
    <p:sldId id="286" r:id="rId42"/>
    <p:sldId id="294" r:id="rId43"/>
    <p:sldId id="297" r:id="rId44"/>
    <p:sldId id="308" r:id="rId45"/>
    <p:sldId id="298" r:id="rId46"/>
    <p:sldId id="299" r:id="rId47"/>
    <p:sldId id="300" r:id="rId48"/>
    <p:sldId id="301" r:id="rId49"/>
    <p:sldId id="364" r:id="rId50"/>
    <p:sldId id="302" r:id="rId51"/>
    <p:sldId id="303" r:id="rId52"/>
    <p:sldId id="365" r:id="rId53"/>
    <p:sldId id="304" r:id="rId54"/>
    <p:sldId id="309" r:id="rId55"/>
    <p:sldId id="305" r:id="rId56"/>
    <p:sldId id="306" r:id="rId57"/>
    <p:sldId id="310" r:id="rId58"/>
    <p:sldId id="307" r:id="rId59"/>
    <p:sldId id="366" r:id="rId60"/>
    <p:sldId id="311" r:id="rId61"/>
    <p:sldId id="312" r:id="rId62"/>
    <p:sldId id="313" r:id="rId63"/>
    <p:sldId id="296" r:id="rId64"/>
    <p:sldId id="293" r:id="rId65"/>
    <p:sldId id="314" r:id="rId66"/>
    <p:sldId id="315" r:id="rId67"/>
    <p:sldId id="316" r:id="rId68"/>
    <p:sldId id="322" r:id="rId69"/>
    <p:sldId id="317" r:id="rId70"/>
    <p:sldId id="323" r:id="rId71"/>
    <p:sldId id="324" r:id="rId72"/>
    <p:sldId id="325" r:id="rId73"/>
    <p:sldId id="319" r:id="rId74"/>
    <p:sldId id="368" r:id="rId75"/>
    <p:sldId id="327" r:id="rId76"/>
    <p:sldId id="328" r:id="rId77"/>
    <p:sldId id="329" r:id="rId78"/>
    <p:sldId id="346" r:id="rId79"/>
    <p:sldId id="326" r:id="rId80"/>
    <p:sldId id="321" r:id="rId81"/>
    <p:sldId id="332" r:id="rId82"/>
    <p:sldId id="330" r:id="rId83"/>
    <p:sldId id="333" r:id="rId84"/>
    <p:sldId id="334" r:id="rId85"/>
    <p:sldId id="335" r:id="rId86"/>
    <p:sldId id="336" r:id="rId87"/>
    <p:sldId id="338" r:id="rId88"/>
    <p:sldId id="337" r:id="rId89"/>
    <p:sldId id="331" r:id="rId90"/>
    <p:sldId id="339" r:id="rId91"/>
    <p:sldId id="340" r:id="rId92"/>
    <p:sldId id="385" r:id="rId93"/>
    <p:sldId id="408" r:id="rId94"/>
    <p:sldId id="356" r:id="rId95"/>
    <p:sldId id="382" r:id="rId96"/>
    <p:sldId id="381" r:id="rId97"/>
    <p:sldId id="383" r:id="rId98"/>
    <p:sldId id="384" r:id="rId99"/>
    <p:sldId id="360" r:id="rId100"/>
    <p:sldId id="377" r:id="rId101"/>
    <p:sldId id="378" r:id="rId102"/>
    <p:sldId id="379" r:id="rId103"/>
    <p:sldId id="410" r:id="rId104"/>
    <p:sldId id="367" r:id="rId105"/>
    <p:sldId id="369" r:id="rId106"/>
    <p:sldId id="370" r:id="rId107"/>
    <p:sldId id="371" r:id="rId108"/>
    <p:sldId id="372" r:id="rId109"/>
    <p:sldId id="373" r:id="rId110"/>
    <p:sldId id="374" r:id="rId111"/>
    <p:sldId id="375" r:id="rId112"/>
    <p:sldId id="409" r:id="rId113"/>
    <p:sldId id="376" r:id="rId114"/>
    <p:sldId id="386" r:id="rId115"/>
    <p:sldId id="387" r:id="rId116"/>
    <p:sldId id="388" r:id="rId117"/>
    <p:sldId id="389" r:id="rId118"/>
    <p:sldId id="390" r:id="rId119"/>
    <p:sldId id="391" r:id="rId120"/>
    <p:sldId id="392" r:id="rId121"/>
    <p:sldId id="393" r:id="rId122"/>
    <p:sldId id="394" r:id="rId123"/>
    <p:sldId id="396" r:id="rId124"/>
    <p:sldId id="397" r:id="rId125"/>
    <p:sldId id="357" r:id="rId126"/>
    <p:sldId id="405" r:id="rId127"/>
    <p:sldId id="406" r:id="rId128"/>
    <p:sldId id="341" r:id="rId129"/>
    <p:sldId id="347" r:id="rId130"/>
    <p:sldId id="348" r:id="rId131"/>
    <p:sldId id="349" r:id="rId132"/>
    <p:sldId id="350" r:id="rId133"/>
    <p:sldId id="351" r:id="rId134"/>
    <p:sldId id="342" r:id="rId135"/>
    <p:sldId id="359" r:id="rId136"/>
    <p:sldId id="398" r:id="rId137"/>
    <p:sldId id="399" r:id="rId138"/>
    <p:sldId id="401" r:id="rId139"/>
    <p:sldId id="400" r:id="rId140"/>
    <p:sldId id="402" r:id="rId141"/>
    <p:sldId id="403" r:id="rId142"/>
    <p:sldId id="404" r:id="rId143"/>
    <p:sldId id="411" r:id="rId144"/>
    <p:sldId id="343" r:id="rId1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4660"/>
  </p:normalViewPr>
  <p:slideViewPr>
    <p:cSldViewPr snapToGrid="0">
      <p:cViewPr varScale="1">
        <p:scale>
          <a:sx n="74" d="100"/>
          <a:sy n="74" d="100"/>
        </p:scale>
        <p:origin x="5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ableStyles" Target="tableStyle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19FB8D-917C-46EE-B790-DF6E705CC9AF}"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079763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19FB8D-917C-46EE-B790-DF6E705CC9AF}"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454453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19FB8D-917C-46EE-B790-DF6E705CC9AF}"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1751155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19FB8D-917C-46EE-B790-DF6E705CC9AF}"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1650170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19FB8D-917C-46EE-B790-DF6E705CC9AF}"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49909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19FB8D-917C-46EE-B790-DF6E705CC9AF}"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20442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19FB8D-917C-46EE-B790-DF6E705CC9AF}"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73908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19FB8D-917C-46EE-B790-DF6E705CC9AF}"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4160661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19FB8D-917C-46EE-B790-DF6E705CC9AF}"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82355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9FB8D-917C-46EE-B790-DF6E705CC9AF}"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261435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9FB8D-917C-46EE-B790-DF6E705CC9AF}"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77E47-EEA2-4C2E-95EA-20E5C52C3D80}" type="slidenum">
              <a:rPr lang="en-US" smtClean="0"/>
              <a:t>‹#›</a:t>
            </a:fld>
            <a:endParaRPr lang="en-US"/>
          </a:p>
        </p:txBody>
      </p:sp>
    </p:spTree>
    <p:extLst>
      <p:ext uri="{BB962C8B-B14F-4D97-AF65-F5344CB8AC3E}">
        <p14:creationId xmlns:p14="http://schemas.microsoft.com/office/powerpoint/2010/main" val="30564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9FB8D-917C-46EE-B790-DF6E705CC9AF}" type="datetimeFigureOut">
              <a:rPr lang="en-US" smtClean="0"/>
              <a:t>9/17/2018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77E47-EEA2-4C2E-95EA-20E5C52C3D80}" type="slidenum">
              <a:rPr lang="en-US" smtClean="0"/>
              <a:t>‹#›</a:t>
            </a:fld>
            <a:endParaRPr lang="en-US"/>
          </a:p>
        </p:txBody>
      </p:sp>
    </p:spTree>
    <p:extLst>
      <p:ext uri="{BB962C8B-B14F-4D97-AF65-F5344CB8AC3E}">
        <p14:creationId xmlns:p14="http://schemas.microsoft.com/office/powerpoint/2010/main" val="4219878839"/>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BLOOD AND LYMPHATICS DISORDERS </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9891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2. Bone marrow aspiration and biopsy</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crucial when additional information is needed to assess how a person’s blood cells are being formed and to assess the quantity and quality of each type of cell produced within the marrow.</a:t>
            </a:r>
          </a:p>
          <a:p>
            <a:r>
              <a:rPr lang="en-US" sz="4000" dirty="0" smtClean="0">
                <a:latin typeface="Times New Roman" panose="02020603050405020304" pitchFamily="18" charset="0"/>
                <a:cs typeface="Times New Roman" panose="02020603050405020304" pitchFamily="18" charset="0"/>
              </a:rPr>
              <a:t>These tests are also used to document infection or tumor within the marrow.</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191889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75138"/>
            <a:ext cx="10884877" cy="6236677"/>
          </a:xfrm>
        </p:spPr>
        <p:txBody>
          <a:bodyPr/>
          <a:lstStyle/>
          <a:p>
            <a:pPr>
              <a:buFont typeface="Wingdings" pitchFamily="2" charset="2"/>
              <a:buChar char="Ø"/>
            </a:pPr>
            <a:endParaRPr lang="en-US" sz="4000" dirty="0" smtClean="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Classified  </a:t>
            </a:r>
            <a:r>
              <a:rPr lang="en-US" sz="4000" dirty="0">
                <a:latin typeface="Times New Roman" panose="02020603050405020304" pitchFamily="18" charset="0"/>
                <a:cs typeface="Times New Roman" panose="02020603050405020304" pitchFamily="18" charset="0"/>
              </a:rPr>
              <a:t>by type of white blood cell </a:t>
            </a:r>
            <a:r>
              <a:rPr lang="en-US" sz="4000" dirty="0" smtClean="0">
                <a:latin typeface="Times New Roman" panose="02020603050405020304" pitchFamily="18" charset="0"/>
                <a:cs typeface="Times New Roman" panose="02020603050405020304" pitchFamily="18" charset="0"/>
              </a:rPr>
              <a:t>affected</a:t>
            </a:r>
          </a:p>
          <a:p>
            <a:r>
              <a:rPr lang="en-US" sz="4000" b="1" dirty="0" smtClean="0">
                <a:latin typeface="Times New Roman" panose="02020603050405020304" pitchFamily="18" charset="0"/>
                <a:cs typeface="Times New Roman" panose="02020603050405020304" pitchFamily="18" charset="0"/>
              </a:rPr>
              <a:t>Lymphocytic </a:t>
            </a:r>
            <a:r>
              <a:rPr lang="en-US" sz="4000" b="1" dirty="0">
                <a:latin typeface="Times New Roman" panose="02020603050405020304" pitchFamily="18" charset="0"/>
                <a:cs typeface="Times New Roman" panose="02020603050405020304" pitchFamily="18" charset="0"/>
              </a:rPr>
              <a:t>leukemia.</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Involves  </a:t>
            </a:r>
            <a:r>
              <a:rPr lang="en-US" sz="4000" dirty="0">
                <a:latin typeface="Times New Roman" panose="02020603050405020304" pitchFamily="18" charset="0"/>
                <a:cs typeface="Times New Roman" panose="02020603050405020304" pitchFamily="18" charset="0"/>
              </a:rPr>
              <a:t>lymphoid cells (lymphocytes), which form lymphoid or lymphatic tissue.</a:t>
            </a:r>
          </a:p>
          <a:p>
            <a:r>
              <a:rPr lang="en-US" sz="4000" b="1" dirty="0" smtClean="0">
                <a:latin typeface="Times New Roman" panose="02020603050405020304" pitchFamily="18" charset="0"/>
                <a:cs typeface="Times New Roman" panose="02020603050405020304" pitchFamily="18" charset="0"/>
              </a:rPr>
              <a:t>Myeloid leukemia. T</a:t>
            </a:r>
            <a:r>
              <a:rPr lang="en-US" sz="4000" dirty="0" smtClean="0">
                <a:latin typeface="Times New Roman" panose="02020603050405020304" pitchFamily="18" charset="0"/>
                <a:cs typeface="Times New Roman" panose="02020603050405020304" pitchFamily="18" charset="0"/>
              </a:rPr>
              <a:t>his </a:t>
            </a:r>
            <a:r>
              <a:rPr lang="en-US" sz="4000" dirty="0">
                <a:latin typeface="Times New Roman" panose="02020603050405020304" pitchFamily="18" charset="0"/>
                <a:cs typeface="Times New Roman" panose="02020603050405020304" pitchFamily="18" charset="0"/>
              </a:rPr>
              <a:t>type of leukemia affects the myeloid cells. Myeloid cells give rise to red blood cells, white blood cells and platelet-producing cells.</a:t>
            </a:r>
          </a:p>
          <a:p>
            <a:endParaRPr lang="en-US" dirty="0"/>
          </a:p>
        </p:txBody>
      </p:sp>
    </p:spTree>
    <p:extLst>
      <p:ext uri="{BB962C8B-B14F-4D97-AF65-F5344CB8AC3E}">
        <p14:creationId xmlns:p14="http://schemas.microsoft.com/office/powerpoint/2010/main" val="221368069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37845"/>
          </a:xfrm>
        </p:spPr>
        <p:txBody>
          <a:bodyPr/>
          <a:lstStyle/>
          <a:p>
            <a:r>
              <a:rPr lang="en-US" b="1" dirty="0" smtClean="0">
                <a:latin typeface="Times New Roman" panose="02020603050405020304" pitchFamily="18" charset="0"/>
                <a:cs typeface="Times New Roman" panose="02020603050405020304" pitchFamily="18" charset="0"/>
              </a:rPr>
              <a:t>Types of Leukemia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37846"/>
            <a:ext cx="10515600" cy="5239117"/>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The major types of leukemia are:</a:t>
            </a:r>
          </a:p>
          <a:p>
            <a:r>
              <a:rPr lang="en-US" b="1" dirty="0">
                <a:latin typeface="Times New Roman" panose="02020603050405020304" pitchFamily="18" charset="0"/>
                <a:cs typeface="Times New Roman" panose="02020603050405020304" pitchFamily="18" charset="0"/>
              </a:rPr>
              <a:t>Acute </a:t>
            </a:r>
            <a:r>
              <a:rPr lang="en-US" b="1" dirty="0" smtClean="0">
                <a:latin typeface="Times New Roman" panose="02020603050405020304" pitchFamily="18" charset="0"/>
                <a:cs typeface="Times New Roman" panose="02020603050405020304" pitchFamily="18" charset="0"/>
              </a:rPr>
              <a:t>lymphoblastic  </a:t>
            </a:r>
            <a:r>
              <a:rPr lang="en-US" b="1" dirty="0">
                <a:latin typeface="Times New Roman" panose="02020603050405020304" pitchFamily="18" charset="0"/>
                <a:cs typeface="Times New Roman" panose="02020603050405020304" pitchFamily="18" charset="0"/>
              </a:rPr>
              <a:t>leukemia (ALL).</a:t>
            </a:r>
            <a:r>
              <a:rPr lang="en-US" dirty="0">
                <a:latin typeface="Times New Roman" panose="02020603050405020304" pitchFamily="18" charset="0"/>
                <a:cs typeface="Times New Roman" panose="02020603050405020304" pitchFamily="18" charset="0"/>
              </a:rPr>
              <a:t> This is the most common type of leukemia in young children. ALL can also occur in </a:t>
            </a:r>
            <a:r>
              <a:rPr lang="en-US" dirty="0" smtClean="0">
                <a:latin typeface="Times New Roman" panose="02020603050405020304" pitchFamily="18" charset="0"/>
                <a:cs typeface="Times New Roman" panose="02020603050405020304" pitchFamily="18" charset="0"/>
              </a:rPr>
              <a:t>adults but rare.</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Acute </a:t>
            </a:r>
            <a:r>
              <a:rPr lang="en-US" b="1" dirty="0" smtClean="0">
                <a:latin typeface="Times New Roman" panose="02020603050405020304" pitchFamily="18" charset="0"/>
                <a:cs typeface="Times New Roman" panose="02020603050405020304" pitchFamily="18" charset="0"/>
              </a:rPr>
              <a:t>myeloid </a:t>
            </a:r>
            <a:r>
              <a:rPr lang="en-US" b="1" dirty="0">
                <a:latin typeface="Times New Roman" panose="02020603050405020304" pitchFamily="18" charset="0"/>
                <a:cs typeface="Times New Roman" panose="02020603050405020304" pitchFamily="18" charset="0"/>
              </a:rPr>
              <a:t>leukemia (AML).</a:t>
            </a:r>
            <a:r>
              <a:rPr lang="en-US" dirty="0">
                <a:latin typeface="Times New Roman" panose="02020603050405020304" pitchFamily="18" charset="0"/>
                <a:cs typeface="Times New Roman" panose="02020603050405020304" pitchFamily="18" charset="0"/>
              </a:rPr>
              <a:t> AML is a common type of leukemia. It occurs in children and adults. AML is the most common type of acute leukemia in adults.</a:t>
            </a:r>
          </a:p>
          <a:p>
            <a:r>
              <a:rPr lang="en-US" b="1" dirty="0">
                <a:latin typeface="Times New Roman" panose="02020603050405020304" pitchFamily="18" charset="0"/>
                <a:cs typeface="Times New Roman" panose="02020603050405020304" pitchFamily="18" charset="0"/>
              </a:rPr>
              <a:t>Chronic lymphocytic leukemia (CLL).</a:t>
            </a:r>
            <a:r>
              <a:rPr lang="en-US" dirty="0">
                <a:latin typeface="Times New Roman" panose="02020603050405020304" pitchFamily="18" charset="0"/>
                <a:cs typeface="Times New Roman" panose="02020603050405020304" pitchFamily="18" charset="0"/>
              </a:rPr>
              <a:t> With CLL, the most common chronic adult leukemia, you may feel well for years without needing treatment.</a:t>
            </a:r>
          </a:p>
          <a:p>
            <a:r>
              <a:rPr lang="en-US" b="1" dirty="0">
                <a:latin typeface="Times New Roman" panose="02020603050405020304" pitchFamily="18" charset="0"/>
                <a:cs typeface="Times New Roman" panose="02020603050405020304" pitchFamily="18" charset="0"/>
              </a:rPr>
              <a:t>Chronic </a:t>
            </a:r>
            <a:r>
              <a:rPr lang="en-US" b="1" dirty="0" smtClean="0">
                <a:latin typeface="Times New Roman" panose="02020603050405020304" pitchFamily="18" charset="0"/>
                <a:cs typeface="Times New Roman" panose="02020603050405020304" pitchFamily="18" charset="0"/>
              </a:rPr>
              <a:t>myeloid </a:t>
            </a:r>
            <a:r>
              <a:rPr lang="en-US" b="1" dirty="0">
                <a:latin typeface="Times New Roman" panose="02020603050405020304" pitchFamily="18" charset="0"/>
                <a:cs typeface="Times New Roman" panose="02020603050405020304" pitchFamily="18" charset="0"/>
              </a:rPr>
              <a:t>leukemia (CML).</a:t>
            </a:r>
            <a:r>
              <a:rPr lang="en-US" dirty="0">
                <a:latin typeface="Times New Roman" panose="02020603050405020304" pitchFamily="18" charset="0"/>
                <a:cs typeface="Times New Roman" panose="02020603050405020304" pitchFamily="18" charset="0"/>
              </a:rPr>
              <a:t> This type of leukemia mainly affects adults. A person with CML may have few or no symptoms for months or years before entering a phase in which the leukemia cells grow more quickly.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49463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443"/>
            <a:ext cx="10515600" cy="122722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Risk </a:t>
            </a:r>
            <a:r>
              <a:rPr lang="en-US" b="1" dirty="0">
                <a:latin typeface="Times New Roman" panose="02020603050405020304" pitchFamily="18" charset="0"/>
                <a:cs typeface="Times New Roman" panose="02020603050405020304" pitchFamily="18" charset="0"/>
              </a:rPr>
              <a:t>factors</a:t>
            </a:r>
            <a:br>
              <a:rPr lang="en-US" b="1" dirty="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27222"/>
            <a:ext cx="10515600" cy="4949742"/>
          </a:xfrm>
        </p:spPr>
        <p:txBody>
          <a:bodyPr>
            <a:normAutofit/>
          </a:bodyPr>
          <a:lstStyle/>
          <a:p>
            <a:r>
              <a:rPr lang="en-US" b="1" dirty="0">
                <a:latin typeface="Times New Roman" panose="02020603050405020304" pitchFamily="18" charset="0"/>
                <a:cs typeface="Times New Roman" panose="02020603050405020304" pitchFamily="18" charset="0"/>
              </a:rPr>
              <a:t>Previous cancer treatment.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Previous chemotherapy </a:t>
            </a:r>
            <a:r>
              <a:rPr lang="en-US" dirty="0">
                <a:latin typeface="Times New Roman" panose="02020603050405020304" pitchFamily="18" charset="0"/>
                <a:cs typeface="Times New Roman" panose="02020603050405020304" pitchFamily="18" charset="0"/>
              </a:rPr>
              <a:t>and radiation therapy for other cancers have an increased risk of developing certain types of leukemia.</a:t>
            </a:r>
          </a:p>
          <a:p>
            <a:r>
              <a:rPr lang="en-US" b="1" dirty="0">
                <a:latin typeface="Times New Roman" panose="02020603050405020304" pitchFamily="18" charset="0"/>
                <a:cs typeface="Times New Roman" panose="02020603050405020304" pitchFamily="18" charset="0"/>
              </a:rPr>
              <a:t>Genetic disorders.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Certain </a:t>
            </a:r>
            <a:r>
              <a:rPr lang="en-US" dirty="0">
                <a:latin typeface="Times New Roman" panose="02020603050405020304" pitchFamily="18" charset="0"/>
                <a:cs typeface="Times New Roman" panose="02020603050405020304" pitchFamily="18" charset="0"/>
              </a:rPr>
              <a:t>genetic disorders, such as Down syndrome, are associated with an increased risk of leukemia.</a:t>
            </a:r>
          </a:p>
          <a:p>
            <a:r>
              <a:rPr lang="en-US" b="1" dirty="0">
                <a:latin typeface="Times New Roman" panose="02020603050405020304" pitchFamily="18" charset="0"/>
                <a:cs typeface="Times New Roman" panose="02020603050405020304" pitchFamily="18" charset="0"/>
              </a:rPr>
              <a:t>Exposure to certain chemicals.</a:t>
            </a:r>
            <a:r>
              <a:rPr lang="en-US" dirty="0">
                <a:latin typeface="Times New Roman" panose="02020603050405020304" pitchFamily="18" charset="0"/>
                <a:cs typeface="Times New Roman" panose="02020603050405020304" pitchFamily="18" charset="0"/>
              </a:rPr>
              <a:t> Exposure to certain chemicals, such as benzene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linked to an increased risk of some kinds of leukemia.</a:t>
            </a:r>
          </a:p>
          <a:p>
            <a:r>
              <a:rPr lang="en-US" b="1" dirty="0">
                <a:latin typeface="Times New Roman" panose="02020603050405020304" pitchFamily="18" charset="0"/>
                <a:cs typeface="Times New Roman" panose="02020603050405020304" pitchFamily="18" charset="0"/>
              </a:rPr>
              <a:t>Smoking.</a:t>
            </a:r>
            <a:r>
              <a:rPr lang="en-US" dirty="0">
                <a:latin typeface="Times New Roman" panose="02020603050405020304" pitchFamily="18" charset="0"/>
                <a:cs typeface="Times New Roman" panose="02020603050405020304" pitchFamily="18" charset="0"/>
              </a:rPr>
              <a:t> Smoking cigarettes increases the risk of acute </a:t>
            </a:r>
            <a:r>
              <a:rPr lang="en-US" dirty="0" smtClean="0">
                <a:latin typeface="Times New Roman" panose="02020603050405020304" pitchFamily="18" charset="0"/>
                <a:cs typeface="Times New Roman" panose="02020603050405020304" pitchFamily="18" charset="0"/>
              </a:rPr>
              <a:t>myeloid </a:t>
            </a:r>
            <a:r>
              <a:rPr lang="en-US" dirty="0">
                <a:latin typeface="Times New Roman" panose="02020603050405020304" pitchFamily="18" charset="0"/>
                <a:cs typeface="Times New Roman" panose="02020603050405020304" pitchFamily="18" charset="0"/>
              </a:rPr>
              <a:t>leukemia.</a:t>
            </a:r>
          </a:p>
          <a:p>
            <a:r>
              <a:rPr lang="en-US" b="1" dirty="0">
                <a:latin typeface="Times New Roman" panose="02020603050405020304" pitchFamily="18" charset="0"/>
                <a:cs typeface="Times New Roman" panose="02020603050405020304" pitchFamily="18" charset="0"/>
              </a:rPr>
              <a:t>Family history of leukemia.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Inheritance of abnormal gene is high in family lineage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79594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5642"/>
            <a:ext cx="10515600" cy="5551321"/>
          </a:xfrm>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Clinical manifestations:                                                                                                           </a:t>
            </a:r>
            <a:r>
              <a:rPr lang="en-US" sz="4000" dirty="0">
                <a:latin typeface="Times New Roman" panose="02020603050405020304" pitchFamily="18" charset="0"/>
                <a:cs typeface="Times New Roman" panose="02020603050405020304" pitchFamily="18" charset="0"/>
              </a:rPr>
              <a:t>• Bone marrow suppression                                                                                                   • Bone pain and tenderness                                                                                                                                                                                       • Headache                                                                                                                                    • Nausea  and Vomiting                                                                                                                             • Abdominal discomfort                                                                                                        • </a:t>
            </a:r>
            <a:r>
              <a:rPr lang="en-US" sz="4000" dirty="0" smtClean="0">
                <a:latin typeface="Times New Roman" panose="02020603050405020304" pitchFamily="18" charset="0"/>
                <a:cs typeface="Times New Roman" panose="02020603050405020304" pitchFamily="18" charset="0"/>
              </a:rPr>
              <a:t>Anemia                                                                                                                                    </a:t>
            </a:r>
            <a:r>
              <a:rPr lang="en-US" sz="4000" dirty="0">
                <a:latin typeface="Times New Roman" panose="02020603050405020304" pitchFamily="18" charset="0"/>
                <a:cs typeface="Times New Roman" panose="02020603050405020304" pitchFamily="18" charset="0"/>
              </a:rPr>
              <a:t>• Frequent infections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4596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Acute lymphoblastic leukemia</a:t>
            </a:r>
          </a:p>
        </p:txBody>
      </p:sp>
      <p:sp>
        <p:nvSpPr>
          <p:cNvPr id="3" name="Content Placeholder 2"/>
          <p:cNvSpPr>
            <a:spLocks noGrp="1"/>
          </p:cNvSpPr>
          <p:nvPr>
            <p:ph idx="1"/>
          </p:nvPr>
        </p:nvSpPr>
        <p:spPr/>
        <p:txBody>
          <a:bodyPr>
            <a:norm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Caused by accumulation of </a:t>
            </a:r>
            <a:r>
              <a:rPr lang="en-US" sz="4000" dirty="0" err="1">
                <a:latin typeface="Times New Roman" panose="02020603050405020304" pitchFamily="18" charset="0"/>
                <a:cs typeface="Times New Roman" panose="02020603050405020304" pitchFamily="18" charset="0"/>
              </a:rPr>
              <a:t>lymphoblasts</a:t>
            </a:r>
            <a:r>
              <a:rPr lang="en-US" sz="4000" dirty="0">
                <a:latin typeface="Times New Roman" panose="02020603050405020304" pitchFamily="18" charset="0"/>
                <a:cs typeface="Times New Roman" panose="02020603050405020304" pitchFamily="18" charset="0"/>
              </a:rPr>
              <a:t> in the bone marrow</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Most common malignancy of childhood</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63111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a:t>
            </a:r>
          </a:p>
        </p:txBody>
      </p:sp>
      <p:sp>
        <p:nvSpPr>
          <p:cNvPr id="3" name="Content Placeholder 2"/>
          <p:cNvSpPr>
            <a:spLocks noGrp="1"/>
          </p:cNvSpPr>
          <p:nvPr>
            <p:ph idx="1"/>
          </p:nvPr>
        </p:nvSpPr>
        <p:spPr>
          <a:xfrm>
            <a:off x="838200" y="1502229"/>
            <a:ext cx="10515600" cy="4674734"/>
          </a:xfrm>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1. Bone </a:t>
            </a:r>
            <a:r>
              <a:rPr lang="en-US" sz="4000" dirty="0">
                <a:latin typeface="Times New Roman" panose="02020603050405020304" pitchFamily="18" charset="0"/>
                <a:cs typeface="Times New Roman" panose="02020603050405020304" pitchFamily="18" charset="0"/>
              </a:rPr>
              <a:t>marrow failure: </a:t>
            </a:r>
            <a:r>
              <a:rPr lang="en-US" sz="4000" dirty="0" err="1">
                <a:latin typeface="Times New Roman" panose="02020603050405020304" pitchFamily="18" charset="0"/>
                <a:cs typeface="Times New Roman" panose="02020603050405020304" pitchFamily="18" charset="0"/>
              </a:rPr>
              <a:t>anaemia</a:t>
            </a:r>
            <a:r>
              <a:rPr lang="en-US" sz="4000" dirty="0">
                <a:latin typeface="Times New Roman" panose="02020603050405020304" pitchFamily="18" charset="0"/>
                <a:cs typeface="Times New Roman" panose="02020603050405020304" pitchFamily="18" charset="0"/>
              </a:rPr>
              <a:t>(pallor, lethargy, dyspnea</a:t>
            </a:r>
            <a:r>
              <a:rPr lang="en-US" sz="4000" dirty="0" smtClean="0">
                <a:latin typeface="Times New Roman" panose="02020603050405020304" pitchFamily="18" charset="0"/>
                <a:cs typeface="Times New Roman" panose="02020603050405020304" pitchFamily="18" charset="0"/>
              </a:rPr>
              <a:t>),</a:t>
            </a:r>
          </a:p>
          <a:p>
            <a:pPr marL="0" indent="0">
              <a:buNone/>
            </a:pPr>
            <a:r>
              <a:rPr lang="en-US" sz="4000" dirty="0" smtClean="0">
                <a:latin typeface="Times New Roman" panose="02020603050405020304" pitchFamily="18" charset="0"/>
                <a:cs typeface="Times New Roman" panose="02020603050405020304" pitchFamily="18" charset="0"/>
              </a:rPr>
              <a:t>- neutropenia </a:t>
            </a:r>
            <a:r>
              <a:rPr lang="en-US" sz="4000" dirty="0">
                <a:latin typeface="Times New Roman" panose="02020603050405020304" pitchFamily="18" charset="0"/>
                <a:cs typeface="Times New Roman" panose="02020603050405020304" pitchFamily="18" charset="0"/>
              </a:rPr>
              <a:t>(fever, malaise, features of mouth, throat, skin, respiratory, perianal or other infections</a:t>
            </a:r>
            <a:r>
              <a:rPr lang="en-US" sz="4000" dirty="0" smtClean="0">
                <a:latin typeface="Times New Roman" panose="02020603050405020304" pitchFamily="18" charset="0"/>
                <a:cs typeface="Times New Roman" panose="02020603050405020304" pitchFamily="18" charset="0"/>
              </a:rPr>
              <a:t>).</a:t>
            </a:r>
          </a:p>
          <a:p>
            <a:pPr marL="0" indent="0">
              <a:buNone/>
            </a:pPr>
            <a:r>
              <a:rPr lang="en-US" sz="4000" dirty="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thrombocytopenia (spontaneous bruises, </a:t>
            </a:r>
            <a:r>
              <a:rPr lang="en-US" sz="4000" dirty="0" err="1">
                <a:latin typeface="Times New Roman" panose="02020603050405020304" pitchFamily="18" charset="0"/>
                <a:cs typeface="Times New Roman" panose="02020603050405020304" pitchFamily="18" charset="0"/>
              </a:rPr>
              <a:t>purpura</a:t>
            </a:r>
            <a:r>
              <a:rPr lang="en-US" sz="4000" dirty="0">
                <a:latin typeface="Times New Roman" panose="02020603050405020304" pitchFamily="18" charset="0"/>
                <a:cs typeface="Times New Roman" panose="02020603050405020304" pitchFamily="18" charset="0"/>
              </a:rPr>
              <a:t>, bleeding gums and menorrhagia)</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310230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6571"/>
            <a:ext cx="10515600" cy="5850392"/>
          </a:xfrm>
        </p:spPr>
        <p:txBody>
          <a:bodyPr>
            <a:noAutofit/>
          </a:bodyPr>
          <a:lstStyle/>
          <a:p>
            <a:pPr marL="514350" indent="-514350">
              <a:buNone/>
            </a:pPr>
            <a:r>
              <a:rPr lang="en-US" sz="3600" dirty="0">
                <a:latin typeface="Times New Roman" panose="02020603050405020304" pitchFamily="18" charset="0"/>
                <a:cs typeface="Times New Roman" panose="02020603050405020304" pitchFamily="18" charset="0"/>
              </a:rPr>
              <a:t>2</a:t>
            </a:r>
            <a:r>
              <a:rPr lang="en-US" sz="3600" dirty="0" smtClean="0">
                <a:latin typeface="Times New Roman" panose="02020603050405020304" pitchFamily="18" charset="0"/>
                <a:cs typeface="Times New Roman" panose="02020603050405020304" pitchFamily="18" charset="0"/>
              </a:rPr>
              <a:t>) Organ </a:t>
            </a:r>
            <a:r>
              <a:rPr lang="en-US" sz="3600" dirty="0">
                <a:latin typeface="Times New Roman" panose="02020603050405020304" pitchFamily="18" charset="0"/>
                <a:cs typeface="Times New Roman" panose="02020603050405020304" pitchFamily="18" charset="0"/>
              </a:rPr>
              <a:t>infiltration:</a:t>
            </a:r>
          </a:p>
          <a:p>
            <a:pPr marL="514350" indent="-514350">
              <a:buFont typeface="Wingdings" pitchFamily="2" charset="2"/>
              <a:buChar char="Ø"/>
            </a:pPr>
            <a:r>
              <a:rPr lang="en-US" sz="3600" dirty="0">
                <a:latin typeface="Times New Roman" panose="02020603050405020304" pitchFamily="18" charset="0"/>
                <a:cs typeface="Times New Roman" panose="02020603050405020304" pitchFamily="18" charset="0"/>
              </a:rPr>
              <a:t>Tender bones</a:t>
            </a:r>
            <a:r>
              <a:rPr lang="en-US" sz="3600" dirty="0" smtClean="0">
                <a:latin typeface="Times New Roman" panose="02020603050405020304" pitchFamily="18" charset="0"/>
                <a:cs typeface="Times New Roman" panose="02020603050405020304" pitchFamily="18" charset="0"/>
              </a:rPr>
              <a:t>, lymphadenopathy, moderate splenomegaly &amp; </a:t>
            </a:r>
            <a:r>
              <a:rPr lang="en-US" sz="3600" dirty="0" err="1" smtClean="0">
                <a:latin typeface="Times New Roman" panose="02020603050405020304" pitchFamily="18" charset="0"/>
                <a:cs typeface="Times New Roman" panose="02020603050405020304" pitchFamily="18" charset="0"/>
              </a:rPr>
              <a:t>hepatomegally</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and meningeal </a:t>
            </a:r>
            <a:r>
              <a:rPr lang="en-US" sz="3600" dirty="0" smtClean="0">
                <a:latin typeface="Times New Roman" panose="02020603050405020304" pitchFamily="18" charset="0"/>
                <a:cs typeface="Times New Roman" panose="02020603050405020304" pitchFamily="18" charset="0"/>
              </a:rPr>
              <a:t>syndrome (</a:t>
            </a:r>
            <a:r>
              <a:rPr lang="en-US" sz="3600" dirty="0" err="1">
                <a:latin typeface="Times New Roman" panose="02020603050405020304" pitchFamily="18" charset="0"/>
                <a:cs typeface="Times New Roman" panose="02020603050405020304" pitchFamily="18" charset="0"/>
              </a:rPr>
              <a:t>headache,nausea,vomiting,blurring</a:t>
            </a:r>
            <a:r>
              <a:rPr lang="en-US" sz="3600" dirty="0">
                <a:latin typeface="Times New Roman" panose="02020603050405020304" pitchFamily="18" charset="0"/>
                <a:cs typeface="Times New Roman" panose="02020603050405020304" pitchFamily="18" charset="0"/>
              </a:rPr>
              <a:t> of vision and diplopia)</a:t>
            </a:r>
          </a:p>
          <a:p>
            <a:pPr marL="514350" indent="-514350">
              <a:buFont typeface="Wingdings" pitchFamily="2" charset="2"/>
              <a:buChar char="Ø"/>
            </a:pPr>
            <a:r>
              <a:rPr lang="en-US" sz="3600" dirty="0" err="1">
                <a:latin typeface="Times New Roman" panose="02020603050405020304" pitchFamily="18" charset="0"/>
                <a:cs typeface="Times New Roman" panose="02020603050405020304" pitchFamily="18" charset="0"/>
              </a:rPr>
              <a:t>Papilloedema</a:t>
            </a:r>
            <a:r>
              <a:rPr lang="en-US" sz="3600" dirty="0">
                <a:latin typeface="Times New Roman" panose="02020603050405020304" pitchFamily="18" charset="0"/>
                <a:cs typeface="Times New Roman" panose="02020603050405020304" pitchFamily="18" charset="0"/>
              </a:rPr>
              <a:t> and hemorrhage </a:t>
            </a:r>
            <a:r>
              <a:rPr lang="en-US" sz="3600" dirty="0"/>
              <a:t>-</a:t>
            </a:r>
            <a:r>
              <a:rPr lang="en-US" sz="3600" dirty="0" smtClean="0"/>
              <a:t> </a:t>
            </a:r>
            <a:r>
              <a:rPr lang="en-US" sz="3600" dirty="0">
                <a:latin typeface="Times New Roman" panose="02020603050405020304" pitchFamily="18" charset="0"/>
                <a:cs typeface="Times New Roman" panose="02020603050405020304" pitchFamily="18" charset="0"/>
              </a:rPr>
              <a:t>due to anemia and </a:t>
            </a:r>
            <a:r>
              <a:rPr lang="en-US" sz="3600" dirty="0" smtClean="0">
                <a:latin typeface="Times New Roman" panose="02020603050405020304" pitchFamily="18" charset="0"/>
                <a:cs typeface="Times New Roman" panose="02020603050405020304" pitchFamily="18" charset="0"/>
              </a:rPr>
              <a:t>leukemic </a:t>
            </a:r>
            <a:r>
              <a:rPr lang="en-US" sz="3600" dirty="0">
                <a:latin typeface="Times New Roman" panose="02020603050405020304" pitchFamily="18" charset="0"/>
                <a:cs typeface="Times New Roman" panose="02020603050405020304" pitchFamily="18" charset="0"/>
              </a:rPr>
              <a:t>infiltration of the central nervous system.</a:t>
            </a:r>
          </a:p>
          <a:p>
            <a:pPr marL="514350" indent="-514350">
              <a:buFont typeface="Wingdings" pitchFamily="2" charset="2"/>
              <a:buChar char="Ø"/>
            </a:pPr>
            <a:r>
              <a:rPr lang="en-US" sz="3600" dirty="0" smtClean="0">
                <a:latin typeface="Times New Roman" panose="02020603050405020304" pitchFamily="18" charset="0"/>
                <a:cs typeface="Times New Roman" panose="02020603050405020304" pitchFamily="18" charset="0"/>
              </a:rPr>
              <a:t>Fever - Due </a:t>
            </a:r>
            <a:r>
              <a:rPr lang="en-US" sz="3600" dirty="0">
                <a:latin typeface="Times New Roman" panose="02020603050405020304" pitchFamily="18" charset="0"/>
                <a:cs typeface="Times New Roman" panose="02020603050405020304" pitchFamily="18" charset="0"/>
              </a:rPr>
              <a:t>general </a:t>
            </a:r>
            <a:r>
              <a:rPr lang="en-US" sz="3600" dirty="0" err="1" smtClean="0">
                <a:latin typeface="Times New Roman" panose="02020603050405020304" pitchFamily="18" charset="0"/>
                <a:cs typeface="Times New Roman" panose="02020603050405020304" pitchFamily="18" charset="0"/>
              </a:rPr>
              <a:t>hypermetabolic</a:t>
            </a:r>
            <a:r>
              <a:rPr lang="en-US" sz="3600" dirty="0" smtClean="0">
                <a:latin typeface="Times New Roman" panose="02020603050405020304" pitchFamily="18" charset="0"/>
                <a:cs typeface="Times New Roman" panose="02020603050405020304" pitchFamily="18" charset="0"/>
              </a:rPr>
              <a:t> as result of infections</a:t>
            </a:r>
            <a:endParaRPr lang="en-US" sz="3600" dirty="0">
              <a:latin typeface="Times New Roman" panose="02020603050405020304" pitchFamily="18" charset="0"/>
              <a:cs typeface="Times New Roman" panose="02020603050405020304" pitchFamily="18" charset="0"/>
            </a:endParaRPr>
          </a:p>
          <a:p>
            <a:pPr marL="514350" indent="-514350">
              <a:buFont typeface="Wingdings" pitchFamily="2" charset="2"/>
              <a:buChar char="Ø"/>
            </a:pPr>
            <a:r>
              <a:rPr lang="en-US" sz="3600" dirty="0">
                <a:latin typeface="Times New Roman" panose="02020603050405020304" pitchFamily="18" charset="0"/>
                <a:cs typeface="Times New Roman" panose="02020603050405020304" pitchFamily="18" charset="0"/>
              </a:rPr>
              <a:t>Testicular </a:t>
            </a:r>
            <a:r>
              <a:rPr lang="en-US" sz="3600" dirty="0" smtClean="0">
                <a:latin typeface="Times New Roman" panose="02020603050405020304" pitchFamily="18" charset="0"/>
                <a:cs typeface="Times New Roman" panose="02020603050405020304" pitchFamily="18" charset="0"/>
              </a:rPr>
              <a:t>swelling due to cancer cells infiltration</a:t>
            </a:r>
            <a:endParaRPr lang="en-US" sz="3600" dirty="0">
              <a:latin typeface="Times New Roman" panose="02020603050405020304" pitchFamily="18" charset="0"/>
              <a:cs typeface="Times New Roman" panose="02020603050405020304" pitchFamily="18" charset="0"/>
            </a:endParaRPr>
          </a:p>
          <a:p>
            <a:pPr marL="514350" indent="-514350">
              <a:buFont typeface="Wingdings" pitchFamily="2" charset="2"/>
              <a:buChar char="Ø"/>
            </a:pPr>
            <a:r>
              <a:rPr lang="en-US" sz="3600" dirty="0">
                <a:latin typeface="Times New Roman" panose="02020603050405020304" pitchFamily="18" charset="0"/>
                <a:cs typeface="Times New Roman" panose="02020603050405020304" pitchFamily="18" charset="0"/>
              </a:rPr>
              <a:t>Signs of </a:t>
            </a:r>
            <a:r>
              <a:rPr lang="en-US" sz="3600" dirty="0" err="1">
                <a:latin typeface="Times New Roman" panose="02020603050405020304" pitchFamily="18" charset="0"/>
                <a:cs typeface="Times New Roman" panose="02020603050405020304" pitchFamily="18" charset="0"/>
              </a:rPr>
              <a:t>mediastinal</a:t>
            </a:r>
            <a:r>
              <a:rPr lang="en-US" sz="3600" dirty="0">
                <a:latin typeface="Times New Roman" panose="02020603050405020304" pitchFamily="18" charset="0"/>
                <a:cs typeface="Times New Roman" panose="02020603050405020304" pitchFamily="18" charset="0"/>
              </a:rPr>
              <a:t> compression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96026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497305"/>
          </a:xfrm>
        </p:spPr>
        <p:txBody>
          <a:bodyPr>
            <a:normAutofit fontScale="90000"/>
          </a:bodyPr>
          <a:lstStyle/>
          <a:p>
            <a:r>
              <a:rPr lang="en-US" b="1" dirty="0"/>
              <a:t>Diagnosis</a:t>
            </a:r>
            <a:r>
              <a:rPr lang="en-US" dirty="0"/>
              <a:t> </a:t>
            </a:r>
          </a:p>
        </p:txBody>
      </p:sp>
      <p:sp>
        <p:nvSpPr>
          <p:cNvPr id="3" name="Content Placeholder 2"/>
          <p:cNvSpPr>
            <a:spLocks noGrp="1"/>
          </p:cNvSpPr>
          <p:nvPr>
            <p:ph idx="1"/>
          </p:nvPr>
        </p:nvSpPr>
        <p:spPr>
          <a:xfrm>
            <a:off x="838200" y="497305"/>
            <a:ext cx="10515600" cy="5679658"/>
          </a:xfrm>
        </p:spPr>
        <p:txBody>
          <a:bodyPr>
            <a:noAutofit/>
          </a:bodyPr>
          <a:lstStyle/>
          <a:p>
            <a:pPr>
              <a:buFont typeface="Wingdings" pitchFamily="2" charset="2"/>
              <a:buChar char="Ø"/>
            </a:pPr>
            <a:r>
              <a:rPr lang="en-US" sz="3600" dirty="0">
                <a:latin typeface="Times New Roman" panose="02020603050405020304" pitchFamily="18" charset="0"/>
                <a:cs typeface="Times New Roman" panose="02020603050405020304" pitchFamily="18" charset="0"/>
              </a:rPr>
              <a:t>History </a:t>
            </a:r>
            <a:r>
              <a:rPr lang="en-US" sz="3600" dirty="0" smtClean="0">
                <a:latin typeface="Times New Roman" panose="02020603050405020304" pitchFamily="18" charset="0"/>
                <a:cs typeface="Times New Roman" panose="02020603050405020304" pitchFamily="18" charset="0"/>
              </a:rPr>
              <a:t>taking &amp;  Physical </a:t>
            </a:r>
            <a:r>
              <a:rPr lang="en-US" sz="3600" dirty="0">
                <a:latin typeface="Times New Roman" panose="02020603050405020304" pitchFamily="18" charset="0"/>
                <a:cs typeface="Times New Roman" panose="02020603050405020304" pitchFamily="18" charset="0"/>
              </a:rPr>
              <a:t>examination</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Blood film examination </a:t>
            </a:r>
            <a:r>
              <a:rPr lang="en-US" sz="3600" b="1" dirty="0">
                <a:latin typeface="Times New Roman" panose="02020603050405020304" pitchFamily="18" charset="0"/>
                <a:cs typeface="Times New Roman" panose="02020603050405020304" pitchFamily="18" charset="0"/>
              </a:rPr>
              <a:t>shows blast </a:t>
            </a:r>
            <a:r>
              <a:rPr lang="en-US" sz="3600" b="1" dirty="0" smtClean="0">
                <a:latin typeface="Times New Roman" panose="02020603050405020304" pitchFamily="18" charset="0"/>
                <a:cs typeface="Times New Roman" panose="02020603050405020304" pitchFamily="18" charset="0"/>
              </a:rPr>
              <a:t>cells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Bone marrow </a:t>
            </a:r>
            <a:r>
              <a:rPr lang="en-US" sz="3600" dirty="0" smtClean="0">
                <a:latin typeface="Times New Roman" panose="02020603050405020304" pitchFamily="18" charset="0"/>
                <a:cs typeface="Times New Roman" panose="02020603050405020304" pitchFamily="18" charset="0"/>
              </a:rPr>
              <a:t>test to </a:t>
            </a:r>
            <a:r>
              <a:rPr lang="en-US" sz="3600" b="1" dirty="0" smtClean="0">
                <a:latin typeface="Times New Roman" panose="02020603050405020304" pitchFamily="18" charset="0"/>
                <a:cs typeface="Times New Roman" panose="02020603050405020304" pitchFamily="18" charset="0"/>
              </a:rPr>
              <a:t>reveal  characteristics </a:t>
            </a:r>
            <a:r>
              <a:rPr lang="en-US" sz="3600" dirty="0" smtClean="0">
                <a:latin typeface="Times New Roman" panose="02020603050405020304" pitchFamily="18" charset="0"/>
                <a:cs typeface="Times New Roman" panose="02020603050405020304" pitchFamily="18" charset="0"/>
              </a:rPr>
              <a:t>of the cells</a:t>
            </a: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600" dirty="0">
                <a:latin typeface="Times New Roman" panose="02020603050405020304" pitchFamily="18" charset="0"/>
                <a:cs typeface="Times New Roman" panose="02020603050405020304" pitchFamily="18" charset="0"/>
              </a:rPr>
              <a:t>Lumbar puncture for CSF-the spinal fluid has an increased pressure and </a:t>
            </a:r>
            <a:r>
              <a:rPr lang="en-US" sz="3600" b="1" dirty="0">
                <a:latin typeface="Times New Roman" panose="02020603050405020304" pitchFamily="18" charset="0"/>
                <a:cs typeface="Times New Roman" panose="02020603050405020304" pitchFamily="18" charset="0"/>
              </a:rPr>
              <a:t>contains leukemic cells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Raised serum uric </a:t>
            </a:r>
            <a:r>
              <a:rPr lang="en-US" sz="3600" dirty="0" smtClean="0">
                <a:latin typeface="Times New Roman" panose="02020603050405020304" pitchFamily="18" charset="0"/>
                <a:cs typeface="Times New Roman" panose="02020603050405020304" pitchFamily="18" charset="0"/>
              </a:rPr>
              <a:t>acid due to </a:t>
            </a:r>
            <a:r>
              <a:rPr lang="en-US" sz="3600" b="1" dirty="0" smtClean="0">
                <a:latin typeface="Times New Roman" panose="02020603050405020304" pitchFamily="18" charset="0"/>
                <a:cs typeface="Times New Roman" panose="02020603050405020304" pitchFamily="18" charset="0"/>
              </a:rPr>
              <a:t>increase in WBC </a:t>
            </a:r>
            <a:r>
              <a:rPr lang="en-US" sz="3600" dirty="0" smtClean="0">
                <a:latin typeface="Times New Roman" panose="02020603050405020304" pitchFamily="18" charset="0"/>
                <a:cs typeface="Times New Roman" panose="02020603050405020304" pitchFamily="18" charset="0"/>
              </a:rPr>
              <a:t>and if the patient is already on chemotherapy </a:t>
            </a: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600" dirty="0">
                <a:latin typeface="Times New Roman" panose="02020603050405020304" pitchFamily="18" charset="0"/>
                <a:cs typeface="Times New Roman" panose="02020603050405020304" pitchFamily="18" charset="0"/>
              </a:rPr>
              <a:t>Raised serum lactate </a:t>
            </a:r>
            <a:r>
              <a:rPr lang="en-US" sz="3600" dirty="0" smtClean="0">
                <a:latin typeface="Times New Roman" panose="02020603050405020304" pitchFamily="18" charset="0"/>
                <a:cs typeface="Times New Roman" panose="02020603050405020304" pitchFamily="18" charset="0"/>
              </a:rPr>
              <a:t>dehydrogenase </a:t>
            </a:r>
            <a:r>
              <a:rPr lang="en-US" sz="3600" b="1" dirty="0">
                <a:latin typeface="Times New Roman" panose="02020603050405020304" pitchFamily="18" charset="0"/>
                <a:cs typeface="Times New Roman" panose="02020603050405020304" pitchFamily="18" charset="0"/>
              </a:rPr>
              <a:t>due to the cell </a:t>
            </a:r>
            <a:r>
              <a:rPr lang="en-US" sz="3600" b="1" dirty="0" smtClean="0">
                <a:latin typeface="Times New Roman" panose="02020603050405020304" pitchFamily="18" charset="0"/>
                <a:cs typeface="Times New Roman" panose="02020603050405020304" pitchFamily="18" charset="0"/>
              </a:rPr>
              <a:t>destruction </a:t>
            </a:r>
            <a:r>
              <a:rPr lang="en-US" sz="3600" dirty="0" smtClean="0">
                <a:latin typeface="Times New Roman" panose="02020603050405020304" pitchFamily="18" charset="0"/>
                <a:cs typeface="Times New Roman" panose="02020603050405020304" pitchFamily="18" charset="0"/>
              </a:rPr>
              <a:t>if  already on therapy</a:t>
            </a:r>
            <a:r>
              <a:rPr lang="en-US" sz="36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3600" dirty="0" smtClean="0">
                <a:latin typeface="Times New Roman" panose="02020603050405020304" pitchFamily="18" charset="0"/>
                <a:cs typeface="Times New Roman" panose="02020603050405020304" pitchFamily="18" charset="0"/>
              </a:rPr>
              <a:t>Liver </a:t>
            </a:r>
            <a:r>
              <a:rPr lang="en-US" sz="3600" dirty="0">
                <a:latin typeface="Times New Roman" panose="02020603050405020304" pitchFamily="18" charset="0"/>
                <a:cs typeface="Times New Roman" panose="02020603050405020304" pitchFamily="18" charset="0"/>
              </a:rPr>
              <a:t>and renal function tests</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375010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1485"/>
          </a:xfrm>
        </p:spPr>
        <p:txBody>
          <a:bodyPr/>
          <a:lstStyle/>
          <a:p>
            <a:r>
              <a:rPr lang="en-US" b="1" dirty="0">
                <a:latin typeface="Times New Roman" panose="02020603050405020304" pitchFamily="18" charset="0"/>
                <a:cs typeface="Times New Roman" panose="02020603050405020304" pitchFamily="18" charset="0"/>
              </a:rPr>
              <a:t>Treatment </a:t>
            </a:r>
          </a:p>
        </p:txBody>
      </p:sp>
      <p:sp>
        <p:nvSpPr>
          <p:cNvPr id="3" name="Content Placeholder 2"/>
          <p:cNvSpPr>
            <a:spLocks noGrp="1"/>
          </p:cNvSpPr>
          <p:nvPr>
            <p:ph idx="1"/>
          </p:nvPr>
        </p:nvSpPr>
        <p:spPr>
          <a:xfrm>
            <a:off x="838200" y="1001486"/>
            <a:ext cx="10515600" cy="5175477"/>
          </a:xfrm>
        </p:spPr>
        <p:txBody>
          <a:bodyPr>
            <a:noAutofit/>
          </a:bodyPr>
          <a:lstStyle/>
          <a:p>
            <a:pPr marL="109728" indent="0">
              <a:buNone/>
            </a:pPr>
            <a:r>
              <a:rPr lang="en-US" sz="4000" b="1" u="sng" dirty="0">
                <a:latin typeface="Times New Roman" panose="02020603050405020304" pitchFamily="18" charset="0"/>
                <a:cs typeface="Times New Roman" panose="02020603050405020304" pitchFamily="18" charset="0"/>
              </a:rPr>
              <a:t>Chemotherapy</a:t>
            </a:r>
          </a:p>
          <a:p>
            <a:pPr marL="0" indent="0">
              <a:buNone/>
            </a:pPr>
            <a:r>
              <a:rPr lang="en-US" sz="4000" b="1" i="1" dirty="0" smtClean="0">
                <a:latin typeface="Times New Roman" panose="02020603050405020304" pitchFamily="18" charset="0"/>
                <a:cs typeface="Times New Roman" panose="02020603050405020304" pitchFamily="18" charset="0"/>
              </a:rPr>
              <a:t>- Remission </a:t>
            </a:r>
            <a:r>
              <a:rPr lang="en-US" sz="4000" b="1" i="1" dirty="0">
                <a:latin typeface="Times New Roman" panose="02020603050405020304" pitchFamily="18" charset="0"/>
                <a:cs typeface="Times New Roman" panose="02020603050405020304" pitchFamily="18" charset="0"/>
              </a:rPr>
              <a:t>induction</a:t>
            </a:r>
            <a:r>
              <a:rPr lang="en-US" sz="4000" dirty="0">
                <a:latin typeface="Times New Roman" panose="02020603050405020304" pitchFamily="18" charset="0"/>
                <a:cs typeface="Times New Roman" panose="02020603050405020304" pitchFamily="18" charset="0"/>
              </a:rPr>
              <a:t>: Its aim is to rapidly kill most of the tumor cells and get the patient into remission. This is defined as less than 5%blasts in the bone </a:t>
            </a:r>
            <a:r>
              <a:rPr lang="en-US" sz="4000" dirty="0" smtClean="0">
                <a:latin typeface="Times New Roman" panose="02020603050405020304" pitchFamily="18" charset="0"/>
                <a:cs typeface="Times New Roman" panose="02020603050405020304" pitchFamily="18" charset="0"/>
              </a:rPr>
              <a:t>marrow, normal  blood cells and </a:t>
            </a:r>
            <a:r>
              <a:rPr lang="en-US" sz="4000" dirty="0">
                <a:latin typeface="Times New Roman" panose="02020603050405020304" pitchFamily="18" charset="0"/>
                <a:cs typeface="Times New Roman" panose="02020603050405020304" pitchFamily="18" charset="0"/>
              </a:rPr>
              <a:t>no other signs &amp;</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symptoms of the disease</a:t>
            </a:r>
            <a:r>
              <a:rPr lang="en-US" sz="4000" dirty="0" smtClean="0">
                <a:latin typeface="Times New Roman" panose="02020603050405020304" pitchFamily="18" charset="0"/>
                <a:cs typeface="Times New Roman" panose="02020603050405020304" pitchFamily="18" charset="0"/>
              </a:rPr>
              <a:t>. </a:t>
            </a:r>
          </a:p>
          <a:p>
            <a:pPr marL="0" indent="0">
              <a:buNone/>
            </a:pPr>
            <a:r>
              <a:rPr lang="en-US" sz="4000" b="1" dirty="0" smtClean="0">
                <a:latin typeface="Times New Roman" panose="02020603050405020304" pitchFamily="18" charset="0"/>
                <a:cs typeface="Times New Roman" panose="02020603050405020304" pitchFamily="18" charset="0"/>
              </a:rPr>
              <a:t>Treatment</a:t>
            </a:r>
          </a:p>
          <a:p>
            <a:pPr marL="0" indent="0">
              <a:buNone/>
            </a:pPr>
            <a:r>
              <a:rPr lang="en-US" sz="4000" dirty="0" smtClean="0">
                <a:latin typeface="Times New Roman" panose="02020603050405020304" pitchFamily="18" charset="0"/>
                <a:cs typeface="Times New Roman" panose="02020603050405020304" pitchFamily="18" charset="0"/>
              </a:rPr>
              <a:t>Prednisolone </a:t>
            </a:r>
            <a:r>
              <a:rPr lang="en-US" sz="4000" dirty="0">
                <a:latin typeface="Times New Roman" panose="02020603050405020304" pitchFamily="18" charset="0"/>
                <a:cs typeface="Times New Roman" panose="02020603050405020304" pitchFamily="18" charset="0"/>
              </a:rPr>
              <a:t>or </a:t>
            </a:r>
            <a:r>
              <a:rPr lang="en-US" sz="4000" dirty="0" smtClean="0">
                <a:latin typeface="Times New Roman" panose="02020603050405020304" pitchFamily="18" charset="0"/>
                <a:cs typeface="Times New Roman" panose="02020603050405020304" pitchFamily="18" charset="0"/>
              </a:rPr>
              <a:t>dexamethasone, vincristine, </a:t>
            </a:r>
            <a:r>
              <a:rPr lang="en-US" sz="4000" dirty="0">
                <a:latin typeface="Times New Roman" panose="02020603050405020304" pitchFamily="18" charset="0"/>
                <a:cs typeface="Times New Roman" panose="02020603050405020304" pitchFamily="18" charset="0"/>
              </a:rPr>
              <a:t>methotrexate</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and </a:t>
            </a:r>
            <a:r>
              <a:rPr lang="en-US" sz="4000" dirty="0" err="1" smtClean="0">
                <a:latin typeface="Times New Roman" panose="02020603050405020304" pitchFamily="18" charset="0"/>
                <a:cs typeface="Times New Roman" panose="02020603050405020304" pitchFamily="18" charset="0"/>
              </a:rPr>
              <a:t>asparaginase</a:t>
            </a:r>
            <a:r>
              <a:rPr lang="en-US" sz="4000" dirty="0" smtClean="0">
                <a:latin typeface="Times New Roman" panose="02020603050405020304" pitchFamily="18" charset="0"/>
                <a:cs typeface="Times New Roman" panose="02020603050405020304" pitchFamily="18" charset="0"/>
              </a:rPr>
              <a:t> are </a:t>
            </a:r>
            <a:r>
              <a:rPr lang="en-US" sz="4000" dirty="0">
                <a:latin typeface="Times New Roman" panose="02020603050405020304" pitchFamily="18" charset="0"/>
                <a:cs typeface="Times New Roman" panose="02020603050405020304" pitchFamily="18" charset="0"/>
              </a:rPr>
              <a:t>the drugs usually </a:t>
            </a:r>
            <a:r>
              <a:rPr lang="en-US" sz="4000" dirty="0" smtClean="0">
                <a:latin typeface="Times New Roman" panose="02020603050405020304" pitchFamily="18" charset="0"/>
                <a:cs typeface="Times New Roman" panose="02020603050405020304" pitchFamily="18" charset="0"/>
              </a:rPr>
              <a:t>used.</a:t>
            </a: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pPr>
              <a:buNone/>
            </a:pPr>
            <a:endParaRPr lang="en-US" sz="4000" dirty="0">
              <a:latin typeface="Times New Roman" panose="02020603050405020304" pitchFamily="18" charset="0"/>
              <a:cs typeface="Times New Roman" panose="02020603050405020304" pitchFamily="18" charset="0"/>
            </a:endParaRPr>
          </a:p>
          <a:p>
            <a:pPr>
              <a:buFont typeface="Wingdings" pitchFamily="2" charset="2"/>
              <a:buChar char="q"/>
            </a:pPr>
            <a:endParaRPr lang="en-US" sz="4000" dirty="0">
              <a:latin typeface="Times New Roman" panose="02020603050405020304" pitchFamily="18" charset="0"/>
              <a:cs typeface="Times New Roman" panose="02020603050405020304" pitchFamily="18" charset="0"/>
            </a:endParaRPr>
          </a:p>
          <a:p>
            <a:pPr>
              <a:buNone/>
            </a:pPr>
            <a:r>
              <a:rPr lang="en-US" sz="4000" dirty="0">
                <a:latin typeface="Times New Roman" panose="02020603050405020304" pitchFamily="18" charset="0"/>
                <a:cs typeface="Times New Roman" panose="02020603050405020304" pitchFamily="18" charset="0"/>
              </a:rPr>
              <a:t>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991330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8568"/>
            <a:ext cx="10515600" cy="5198395"/>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a:t>
            </a:r>
            <a:r>
              <a:rPr lang="en-US" sz="4000" b="1" dirty="0">
                <a:latin typeface="Times New Roman" panose="02020603050405020304" pitchFamily="18" charset="0"/>
                <a:cs typeface="Times New Roman" panose="02020603050405020304" pitchFamily="18" charset="0"/>
              </a:rPr>
              <a:t>Intensification / consolidation</a:t>
            </a:r>
            <a:r>
              <a:rPr lang="en-US" sz="4000" b="1" i="1"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use </a:t>
            </a:r>
            <a:r>
              <a:rPr lang="en-US" sz="4000" dirty="0">
                <a:latin typeface="Times New Roman" panose="02020603050405020304" pitchFamily="18" charset="0"/>
                <a:cs typeface="Times New Roman" panose="02020603050405020304" pitchFamily="18" charset="0"/>
              </a:rPr>
              <a:t>high doses of multidrug chemotherapy. The doses of chemotherapy are near the limit of patient tolerability and </a:t>
            </a:r>
            <a:r>
              <a:rPr lang="en-US" sz="4000" dirty="0" smtClean="0">
                <a:latin typeface="Times New Roman" panose="02020603050405020304" pitchFamily="18" charset="0"/>
                <a:cs typeface="Times New Roman" panose="02020603050405020304" pitchFamily="18" charset="0"/>
              </a:rPr>
              <a:t>patients </a:t>
            </a:r>
            <a:r>
              <a:rPr lang="en-US" sz="4000" dirty="0">
                <a:latin typeface="Times New Roman" panose="02020603050405020304" pitchFamily="18" charset="0"/>
                <a:cs typeface="Times New Roman" panose="02020603050405020304" pitchFamily="18" charset="0"/>
              </a:rPr>
              <a:t>may need a great deal of </a:t>
            </a:r>
            <a:r>
              <a:rPr lang="en-US" sz="4000" dirty="0" smtClean="0">
                <a:latin typeface="Times New Roman" panose="02020603050405020304" pitchFamily="18" charset="0"/>
                <a:cs typeface="Times New Roman" panose="02020603050405020304" pitchFamily="18" charset="0"/>
              </a:rPr>
              <a:t>support.</a:t>
            </a:r>
          </a:p>
          <a:p>
            <a:r>
              <a:rPr lang="en-US" sz="4000" dirty="0" smtClean="0">
                <a:latin typeface="Times New Roman" panose="02020603050405020304" pitchFamily="18" charset="0"/>
                <a:cs typeface="Times New Roman" panose="02020603050405020304" pitchFamily="18" charset="0"/>
              </a:rPr>
              <a:t>Started </a:t>
            </a:r>
            <a:r>
              <a:rPr lang="en-US" sz="4000" dirty="0">
                <a:latin typeface="Times New Roman" panose="02020603050405020304" pitchFamily="18" charset="0"/>
                <a:cs typeface="Times New Roman" panose="02020603050405020304" pitchFamily="18" charset="0"/>
              </a:rPr>
              <a:t>after remission is </a:t>
            </a:r>
            <a:r>
              <a:rPr lang="en-US" sz="4000" dirty="0" smtClean="0">
                <a:latin typeface="Times New Roman" panose="02020603050405020304" pitchFamily="18" charset="0"/>
                <a:cs typeface="Times New Roman" panose="02020603050405020304" pitchFamily="18" charset="0"/>
              </a:rPr>
              <a:t>achieved</a:t>
            </a:r>
          </a:p>
          <a:p>
            <a:pPr>
              <a:buFont typeface="Wingdings" panose="05000000000000000000" pitchFamily="2" charset="2"/>
              <a:buChar char="v"/>
            </a:pPr>
            <a:r>
              <a:rPr lang="en-US" sz="4000" dirty="0" smtClean="0">
                <a:latin typeface="Times New Roman" panose="02020603050405020304" pitchFamily="18" charset="0"/>
                <a:cs typeface="Times New Roman" panose="02020603050405020304" pitchFamily="18" charset="0"/>
              </a:rPr>
              <a:t>Purpose </a:t>
            </a:r>
            <a:r>
              <a:rPr lang="en-US" sz="4000" dirty="0">
                <a:latin typeface="Times New Roman" panose="02020603050405020304" pitchFamily="18" charset="0"/>
                <a:cs typeface="Times New Roman" panose="02020603050405020304" pitchFamily="18" charset="0"/>
              </a:rPr>
              <a:t>is to eliminate remaining leukemic cells that may not be evident</a:t>
            </a:r>
          </a:p>
          <a:p>
            <a:endParaRPr lang="en-US" sz="4000" dirty="0"/>
          </a:p>
        </p:txBody>
      </p:sp>
    </p:spTree>
    <p:extLst>
      <p:ext uri="{BB962C8B-B14F-4D97-AF65-F5344CB8AC3E}">
        <p14:creationId xmlns:p14="http://schemas.microsoft.com/office/powerpoint/2010/main" val="3539840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1. RED BLOOD CELL DISORDERS</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97280"/>
            <a:ext cx="10515600" cy="5079683"/>
          </a:xfrm>
        </p:spPr>
        <p:txBody>
          <a:bodyPr>
            <a:noAutofit/>
          </a:bodyPr>
          <a:lstStyle/>
          <a:p>
            <a:pPr marL="0" indent="0">
              <a:buNone/>
            </a:pPr>
            <a:r>
              <a:rPr lang="en-GB" sz="4000" b="1" dirty="0" smtClean="0">
                <a:latin typeface="Times New Roman" panose="02020603050405020304" pitchFamily="18" charset="0"/>
                <a:cs typeface="Times New Roman" panose="02020603050405020304" pitchFamily="18" charset="0"/>
              </a:rPr>
              <a:t>ANEMIA</a:t>
            </a:r>
            <a:endParaRPr lang="en-GB" sz="4000" b="1" dirty="0">
              <a:latin typeface="Times New Roman" panose="02020603050405020304" pitchFamily="18" charset="0"/>
              <a:cs typeface="Times New Roman" panose="02020603050405020304" pitchFamily="18" charset="0"/>
            </a:endParaRPr>
          </a:p>
          <a:p>
            <a:r>
              <a:rPr lang="en-GB" sz="4000" dirty="0" err="1" smtClean="0">
                <a:latin typeface="Times New Roman" panose="02020603050405020304" pitchFamily="18" charset="0"/>
                <a:cs typeface="Times New Roman" panose="02020603050405020304" pitchFamily="18" charset="0"/>
              </a:rPr>
              <a:t>Anemia</a:t>
            </a:r>
            <a:r>
              <a:rPr lang="en-GB" sz="4000" dirty="0" smtClean="0">
                <a:latin typeface="Times New Roman" panose="02020603050405020304" pitchFamily="18" charset="0"/>
                <a:cs typeface="Times New Roman" panose="02020603050405020304" pitchFamily="18" charset="0"/>
              </a:rPr>
              <a:t> is a condition in which the </a:t>
            </a:r>
            <a:r>
              <a:rPr lang="en-GB" sz="4000" dirty="0" err="1" smtClean="0">
                <a:latin typeface="Times New Roman" panose="02020603050405020304" pitchFamily="18" charset="0"/>
                <a:cs typeface="Times New Roman" panose="02020603050405020304" pitchFamily="18" charset="0"/>
              </a:rPr>
              <a:t>hemoglobin</a:t>
            </a:r>
            <a:r>
              <a:rPr lang="en-GB" sz="4000" dirty="0" smtClean="0">
                <a:latin typeface="Times New Roman" panose="02020603050405020304" pitchFamily="18" charset="0"/>
                <a:cs typeface="Times New Roman" panose="02020603050405020304" pitchFamily="18" charset="0"/>
              </a:rPr>
              <a:t> concentration is lower than normal; it reﬂects the presence of fewer than the normal number of erythrocytes within the circulation.</a:t>
            </a:r>
          </a:p>
          <a:p>
            <a:r>
              <a:rPr lang="en-GB" sz="4000" dirty="0" smtClean="0">
                <a:latin typeface="Times New Roman" panose="02020603050405020304" pitchFamily="18" charset="0"/>
                <a:cs typeface="Times New Roman" panose="02020603050405020304" pitchFamily="18" charset="0"/>
              </a:rPr>
              <a:t>As a result, the amount of oxygen delivered to body tissues is also diminished.</a:t>
            </a:r>
          </a:p>
          <a:p>
            <a:r>
              <a:rPr lang="en-US" sz="4000" dirty="0" smtClean="0">
                <a:latin typeface="Times New Roman" panose="02020603050405020304" pitchFamily="18" charset="0"/>
                <a:cs typeface="Times New Roman" panose="02020603050405020304" pitchFamily="18" charset="0"/>
              </a:rPr>
              <a:t>Anemia is not a speciﬁc disease state but a sign of an underlying disorder.</a:t>
            </a:r>
            <a:endParaRPr lang="en-GB"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990600" y="1249680"/>
            <a:ext cx="10515600" cy="50796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smtClean="0"/>
          </a:p>
          <a:p>
            <a:pPr marL="0" indent="0">
              <a:buNone/>
            </a:pPr>
            <a:endParaRPr lang="en-US" dirty="0"/>
          </a:p>
        </p:txBody>
      </p:sp>
    </p:spTree>
    <p:extLst>
      <p:ext uri="{BB962C8B-B14F-4D97-AF65-F5344CB8AC3E}">
        <p14:creationId xmlns:p14="http://schemas.microsoft.com/office/powerpoint/2010/main" val="108207824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457200" lvl="1" indent="0">
              <a:buNone/>
            </a:pPr>
            <a:r>
              <a:rPr lang="en-US" sz="4000" b="1" i="1" dirty="0" smtClean="0">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Maintenance </a:t>
            </a:r>
            <a:r>
              <a:rPr lang="en-US" sz="4000" b="1" dirty="0">
                <a:latin typeface="Times New Roman" panose="02020603050405020304" pitchFamily="18" charset="0"/>
                <a:cs typeface="Times New Roman" panose="02020603050405020304" pitchFamily="18" charset="0"/>
              </a:rPr>
              <a:t>therapy </a:t>
            </a:r>
          </a:p>
          <a:p>
            <a:pPr lvl="2"/>
            <a:r>
              <a:rPr lang="en-US" sz="4000" dirty="0">
                <a:latin typeface="Times New Roman" panose="02020603050405020304" pitchFamily="18" charset="0"/>
                <a:cs typeface="Times New Roman" panose="02020603050405020304" pitchFamily="18" charset="0"/>
              </a:rPr>
              <a:t>Lower doses of the same </a:t>
            </a:r>
            <a:r>
              <a:rPr lang="en-US" sz="4000" dirty="0" smtClean="0">
                <a:latin typeface="Times New Roman" panose="02020603050405020304" pitchFamily="18" charset="0"/>
                <a:cs typeface="Times New Roman" panose="02020603050405020304" pitchFamily="18" charset="0"/>
              </a:rPr>
              <a:t>drug </a:t>
            </a:r>
            <a:r>
              <a:rPr lang="en-US" sz="4000" dirty="0">
                <a:latin typeface="Times New Roman" panose="02020603050405020304" pitchFamily="18" charset="0"/>
                <a:cs typeface="Times New Roman" panose="02020603050405020304" pitchFamily="18" charset="0"/>
              </a:rPr>
              <a:t>and with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need a great deal of support</a:t>
            </a:r>
          </a:p>
          <a:p>
            <a:pPr lvl="2"/>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a:p>
        </p:txBody>
      </p:sp>
    </p:spTree>
    <p:extLst>
      <p:ext uri="{BB962C8B-B14F-4D97-AF65-F5344CB8AC3E}">
        <p14:creationId xmlns:p14="http://schemas.microsoft.com/office/powerpoint/2010/main" val="302186366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70857"/>
            <a:ext cx="10515600" cy="5306106"/>
          </a:xfrm>
        </p:spPr>
        <p:txBody>
          <a:bodyPr>
            <a:normAutofit/>
          </a:bodyPr>
          <a:lstStyle/>
          <a:p>
            <a:pPr marL="0" indent="0">
              <a:buNone/>
            </a:pPr>
            <a:r>
              <a:rPr lang="en-US" sz="4000" b="1" dirty="0" smtClean="0">
                <a:latin typeface="Times New Roman" panose="02020603050405020304" pitchFamily="18" charset="0"/>
                <a:cs typeface="Times New Roman" panose="02020603050405020304" pitchFamily="18" charset="0"/>
              </a:rPr>
              <a:t>Other Treatment;</a:t>
            </a:r>
          </a:p>
          <a:p>
            <a:pPr marL="0" indent="0">
              <a:buNone/>
            </a:pPr>
            <a:r>
              <a:rPr lang="en-US" sz="4000" dirty="0" smtClean="0">
                <a:latin typeface="Times New Roman" panose="02020603050405020304" pitchFamily="18" charset="0"/>
                <a:cs typeface="Times New Roman" panose="02020603050405020304" pitchFamily="18" charset="0"/>
              </a:rPr>
              <a:t>- Stem cell transplantation</a:t>
            </a:r>
          </a:p>
          <a:p>
            <a:pPr marL="0" indent="0">
              <a:buNone/>
            </a:pPr>
            <a:r>
              <a:rPr lang="en-US" sz="4000" b="1" dirty="0" smtClean="0">
                <a:latin typeface="Times New Roman" panose="02020603050405020304" pitchFamily="18" charset="0"/>
                <a:cs typeface="Times New Roman" panose="02020603050405020304" pitchFamily="18" charset="0"/>
              </a:rPr>
              <a:t>Radiotherapy</a:t>
            </a:r>
          </a:p>
          <a:p>
            <a:pPr marL="0" indent="0">
              <a:buNone/>
            </a:pPr>
            <a:r>
              <a:rPr lang="en-US" sz="4000" dirty="0" smtClean="0">
                <a:latin typeface="Times New Roman" panose="02020603050405020304" pitchFamily="18" charset="0"/>
                <a:cs typeface="Times New Roman" panose="02020603050405020304" pitchFamily="18" charset="0"/>
              </a:rPr>
              <a:t>This will depend with the condition of the patient and the doctors preference.</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v"/>
            </a:pPr>
            <a:r>
              <a:rPr lang="en-US" sz="4000" dirty="0">
                <a:latin typeface="Times New Roman" panose="02020603050405020304" pitchFamily="18" charset="0"/>
                <a:cs typeface="Times New Roman" panose="02020603050405020304" pitchFamily="18" charset="0"/>
              </a:rPr>
              <a:t>Treatment protocols are complex using a wide range of chemotherapeutic agents. This is given up to three years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90273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927278"/>
          </a:xfrm>
        </p:spPr>
        <p:txBody>
          <a:bodyPr/>
          <a:lstStyle/>
          <a:p>
            <a:r>
              <a:rPr lang="en-US" dirty="0" smtClean="0"/>
              <a:t>Nursing Management</a:t>
            </a:r>
            <a:endParaRPr lang="en-US" dirty="0"/>
          </a:p>
        </p:txBody>
      </p:sp>
      <p:sp>
        <p:nvSpPr>
          <p:cNvPr id="3" name="Content Placeholder 2"/>
          <p:cNvSpPr>
            <a:spLocks noGrp="1"/>
          </p:cNvSpPr>
          <p:nvPr>
            <p:ph idx="1"/>
          </p:nvPr>
        </p:nvSpPr>
        <p:spPr>
          <a:xfrm>
            <a:off x="838200" y="1081825"/>
            <a:ext cx="10515600" cy="5095138"/>
          </a:xfrm>
        </p:spPr>
        <p:txBody>
          <a:bodyPr>
            <a:noAutofit/>
          </a:bodyPr>
          <a:lstStyle/>
          <a:p>
            <a:r>
              <a:rPr lang="en-US" dirty="0" smtClean="0">
                <a:latin typeface="Times New Roman" panose="02020603050405020304" pitchFamily="18" charset="0"/>
                <a:cs typeface="Times New Roman" panose="02020603050405020304" pitchFamily="18" charset="0"/>
              </a:rPr>
              <a:t>Provide Psychotherapy to the child and the guardian</a:t>
            </a:r>
          </a:p>
          <a:p>
            <a:r>
              <a:rPr lang="en-US" dirty="0" smtClean="0">
                <a:latin typeface="Times New Roman" panose="02020603050405020304" pitchFamily="18" charset="0"/>
                <a:cs typeface="Times New Roman" panose="02020603050405020304" pitchFamily="18" charset="0"/>
              </a:rPr>
              <a:t>Protect the patient from any infection and report promptly early signs of infection (Approach to nursing care)</a:t>
            </a:r>
          </a:p>
          <a:p>
            <a:r>
              <a:rPr lang="en-US" dirty="0" smtClean="0">
                <a:latin typeface="Times New Roman" panose="02020603050405020304" pitchFamily="18" charset="0"/>
                <a:cs typeface="Times New Roman" panose="02020603050405020304" pitchFamily="18" charset="0"/>
              </a:rPr>
              <a:t>Instruct the patient to be free from any injury to avoid bleeding</a:t>
            </a:r>
          </a:p>
          <a:p>
            <a:r>
              <a:rPr lang="en-US" dirty="0" smtClean="0">
                <a:latin typeface="Times New Roman" panose="02020603050405020304" pitchFamily="18" charset="0"/>
                <a:cs typeface="Times New Roman" panose="02020603050405020304" pitchFamily="18" charset="0"/>
              </a:rPr>
              <a:t>Adequate rest is  very important  to avoid distress and restlessness</a:t>
            </a:r>
          </a:p>
          <a:p>
            <a:r>
              <a:rPr lang="en-US" dirty="0" smtClean="0">
                <a:latin typeface="Times New Roman" panose="02020603050405020304" pitchFamily="18" charset="0"/>
                <a:cs typeface="Times New Roman" panose="02020603050405020304" pitchFamily="18" charset="0"/>
              </a:rPr>
              <a:t>Position- </a:t>
            </a:r>
            <a:r>
              <a:rPr lang="en-US" dirty="0" err="1" smtClean="0">
                <a:latin typeface="Times New Roman" panose="02020603050405020304" pitchFamily="18" charset="0"/>
                <a:cs typeface="Times New Roman" panose="02020603050405020304" pitchFamily="18" charset="0"/>
              </a:rPr>
              <a:t>Semfowler’s</a:t>
            </a:r>
            <a:r>
              <a:rPr lang="en-US" dirty="0" smtClean="0">
                <a:latin typeface="Times New Roman" panose="02020603050405020304" pitchFamily="18" charset="0"/>
                <a:cs typeface="Times New Roman" panose="02020603050405020304" pitchFamily="18" charset="0"/>
              </a:rPr>
              <a:t>  or fowlers position due to  difficult in breathing</a:t>
            </a:r>
          </a:p>
          <a:p>
            <a:r>
              <a:rPr lang="en-US" dirty="0" smtClean="0">
                <a:latin typeface="Times New Roman" panose="02020603050405020304" pitchFamily="18" charset="0"/>
                <a:cs typeface="Times New Roman" panose="02020603050405020304" pitchFamily="18" charset="0"/>
              </a:rPr>
              <a:t>Observation to detect any internal bleeding from the Small blood vessels</a:t>
            </a:r>
          </a:p>
          <a:p>
            <a:r>
              <a:rPr lang="en-US" dirty="0" smtClean="0">
                <a:latin typeface="Times New Roman" panose="02020603050405020304" pitchFamily="18" charset="0"/>
                <a:cs typeface="Times New Roman" panose="02020603050405020304" pitchFamily="18" charset="0"/>
              </a:rPr>
              <a:t>Vital signs including oxygen saturation </a:t>
            </a:r>
          </a:p>
          <a:p>
            <a:r>
              <a:rPr lang="en-US" dirty="0" smtClean="0">
                <a:latin typeface="Times New Roman" panose="02020603050405020304" pitchFamily="18" charset="0"/>
                <a:cs typeface="Times New Roman" panose="02020603050405020304" pitchFamily="18" charset="0"/>
              </a:rPr>
              <a:t>Encourage  rehydration and a balanced diet that is tolerated </a:t>
            </a:r>
          </a:p>
          <a:p>
            <a:r>
              <a:rPr lang="en-US" dirty="0" smtClean="0">
                <a:latin typeface="Times New Roman" panose="02020603050405020304" pitchFamily="18" charset="0"/>
                <a:cs typeface="Times New Roman" panose="02020603050405020304" pitchFamily="18" charset="0"/>
              </a:rPr>
              <a:t>Manage side effects from the chemotherapy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57212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Acute myeloid leukemia </a:t>
            </a:r>
          </a:p>
        </p:txBody>
      </p:sp>
      <p:sp>
        <p:nvSpPr>
          <p:cNvPr id="3" name="Content Placeholder 2"/>
          <p:cNvSpPr>
            <a:spLocks noGrp="1"/>
          </p:cNvSpPr>
          <p:nvPr>
            <p:ph idx="1"/>
          </p:nvPr>
        </p:nvSpPr>
        <p:spPr/>
        <p:txBody>
          <a:bodyPr>
            <a:normAutofit/>
          </a:bodyPr>
          <a:lstStyle/>
          <a:p>
            <a:pPr marL="0" indent="0">
              <a:buNone/>
            </a:pPr>
            <a:r>
              <a:rPr lang="en-GB" sz="4000" dirty="0" err="1">
                <a:latin typeface="Times New Roman" panose="02020603050405020304" pitchFamily="18" charset="0"/>
                <a:cs typeface="Times New Roman" panose="02020603050405020304" pitchFamily="18" charset="0"/>
              </a:rPr>
              <a:t>Leukemia</a:t>
            </a:r>
            <a:r>
              <a:rPr lang="en-GB" sz="4000" dirty="0">
                <a:latin typeface="Times New Roman" panose="02020603050405020304" pitchFamily="18" charset="0"/>
                <a:cs typeface="Times New Roman" panose="02020603050405020304" pitchFamily="18" charset="0"/>
              </a:rPr>
              <a:t> characterized by proliferation of myeloid </a:t>
            </a:r>
            <a:r>
              <a:rPr lang="en-GB" sz="4000" dirty="0" smtClean="0">
                <a:latin typeface="Times New Roman" panose="02020603050405020304" pitchFamily="18" charset="0"/>
                <a:cs typeface="Times New Roman" panose="02020603050405020304" pitchFamily="18" charset="0"/>
              </a:rPr>
              <a:t>tissue/cells </a:t>
            </a:r>
            <a:r>
              <a:rPr lang="en-GB" sz="4000" dirty="0">
                <a:latin typeface="Times New Roman" panose="02020603050405020304" pitchFamily="18" charset="0"/>
                <a:cs typeface="Times New Roman" panose="02020603050405020304" pitchFamily="18" charset="0"/>
              </a:rPr>
              <a:t>(as of the bone marrow and spleen) and an abnormal increase in the number of granulocytes, </a:t>
            </a:r>
            <a:r>
              <a:rPr lang="en-GB" sz="4000" dirty="0" err="1">
                <a:latin typeface="Times New Roman" panose="02020603050405020304" pitchFamily="18" charset="0"/>
                <a:cs typeface="Times New Roman" panose="02020603050405020304" pitchFamily="18" charset="0"/>
              </a:rPr>
              <a:t>myelocytes</a:t>
            </a:r>
            <a:r>
              <a:rPr lang="en-GB" sz="4000" dirty="0">
                <a:latin typeface="Times New Roman" panose="02020603050405020304" pitchFamily="18" charset="0"/>
                <a:cs typeface="Times New Roman" panose="02020603050405020304" pitchFamily="18" charset="0"/>
              </a:rPr>
              <a:t>, and </a:t>
            </a:r>
            <a:r>
              <a:rPr lang="en-GB" sz="4000" dirty="0" err="1">
                <a:latin typeface="Times New Roman" panose="02020603050405020304" pitchFamily="18" charset="0"/>
                <a:cs typeface="Times New Roman" panose="02020603050405020304" pitchFamily="18" charset="0"/>
              </a:rPr>
              <a:t>myeloblasts</a:t>
            </a:r>
            <a:r>
              <a:rPr lang="en-GB" sz="4000" dirty="0">
                <a:latin typeface="Times New Roman" panose="02020603050405020304" pitchFamily="18" charset="0"/>
                <a:cs typeface="Times New Roman" panose="02020603050405020304" pitchFamily="18" charset="0"/>
              </a:rPr>
              <a:t> in the circulating blood</a:t>
            </a:r>
          </a:p>
        </p:txBody>
      </p:sp>
    </p:spTree>
    <p:extLst>
      <p:ext uri="{BB962C8B-B14F-4D97-AF65-F5344CB8AC3E}">
        <p14:creationId xmlns:p14="http://schemas.microsoft.com/office/powerpoint/2010/main" val="332220365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2211"/>
            <a:ext cx="10515600" cy="5334752"/>
          </a:xfrm>
        </p:spPr>
        <p:txBody>
          <a:bodyPr>
            <a:normAutofit/>
          </a:bodyPr>
          <a:lstStyle/>
          <a:p>
            <a:pPr>
              <a:buNone/>
            </a:pPr>
            <a:r>
              <a:rPr lang="en-US" sz="4000" dirty="0">
                <a:latin typeface="Times New Roman" panose="02020603050405020304" pitchFamily="18" charset="0"/>
                <a:cs typeface="Times New Roman" panose="02020603050405020304" pitchFamily="18" charset="0"/>
              </a:rPr>
              <a:t>Clinical manifestations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Anemia and thrombocytopenia</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DIC</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Gum hypertrophy and infiltration</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Bone pain due to expansion of marrow</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hepatosplenomegally</a:t>
            </a:r>
            <a:endParaRPr lang="en-US" sz="4000" dirty="0">
              <a:latin typeface="Times New Roman" panose="02020603050405020304" pitchFamily="18" charset="0"/>
              <a:cs typeface="Times New Roman" panose="02020603050405020304" pitchFamily="18" charset="0"/>
            </a:endParaRPr>
          </a:p>
          <a:p>
            <a:pPr lvl="1"/>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791232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Diagnostic findings</a:t>
            </a:r>
          </a:p>
        </p:txBody>
      </p:sp>
      <p:sp>
        <p:nvSpPr>
          <p:cNvPr id="3" name="Content Placeholder 2"/>
          <p:cNvSpPr>
            <a:spLocks noGrp="1"/>
          </p:cNvSpPr>
          <p:nvPr>
            <p:ph idx="1"/>
          </p:nvPr>
        </p:nvSpPr>
        <p:spPr/>
        <p:txBody>
          <a:bodyPr>
            <a:normAutofit/>
          </a:bodyPr>
          <a:lstStyle/>
          <a:p>
            <a:pPr marL="514350" indent="-514350">
              <a:buFont typeface="Wingdings" pitchFamily="2" charset="2"/>
              <a:buChar char="Ø"/>
            </a:pPr>
            <a:r>
              <a:rPr lang="en-US" sz="4000" dirty="0">
                <a:latin typeface="Times New Roman" panose="02020603050405020304" pitchFamily="18" charset="0"/>
                <a:cs typeface="Times New Roman" panose="02020603050405020304" pitchFamily="18" charset="0"/>
              </a:rPr>
              <a:t>General hematological and biochemical findings similar to those seen in ALL.</a:t>
            </a:r>
          </a:p>
          <a:p>
            <a:pPr marL="514350" indent="-514350">
              <a:buFont typeface="Wingdings" pitchFamily="2" charset="2"/>
              <a:buChar char="Ø"/>
            </a:pPr>
            <a:r>
              <a:rPr lang="en-US" sz="4000" dirty="0">
                <a:latin typeface="Times New Roman" panose="02020603050405020304" pitchFamily="18" charset="0"/>
                <a:cs typeface="Times New Roman" panose="02020603050405020304" pitchFamily="18" charset="0"/>
              </a:rPr>
              <a:t>Test for </a:t>
            </a:r>
            <a:r>
              <a:rPr lang="en-US" sz="4000" dirty="0" smtClean="0">
                <a:latin typeface="Times New Roman" panose="02020603050405020304" pitchFamily="18" charset="0"/>
                <a:cs typeface="Times New Roman" panose="02020603050405020304" pitchFamily="18" charset="0"/>
              </a:rPr>
              <a:t>DIC (</a:t>
            </a:r>
            <a:r>
              <a:rPr lang="en-US" sz="4000" dirty="0">
                <a:latin typeface="Times New Roman" panose="02020603050405020304" pitchFamily="18" charset="0"/>
                <a:cs typeface="Times New Roman" panose="02020603050405020304" pitchFamily="18" charset="0"/>
              </a:rPr>
              <a:t>Disseminated intravascular </a:t>
            </a:r>
            <a:r>
              <a:rPr lang="en-US" sz="4000" dirty="0" smtClean="0">
                <a:latin typeface="Times New Roman" panose="02020603050405020304" pitchFamily="18" charset="0"/>
                <a:cs typeface="Times New Roman" panose="02020603050405020304" pitchFamily="18" charset="0"/>
              </a:rPr>
              <a:t>coagulation) </a:t>
            </a:r>
            <a:r>
              <a:rPr lang="en-US" sz="4000" dirty="0">
                <a:latin typeface="Times New Roman" panose="02020603050405020304" pitchFamily="18" charset="0"/>
                <a:cs typeface="Times New Roman" panose="02020603050405020304" pitchFamily="18" charset="0"/>
              </a:rPr>
              <a:t>is positive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53763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2821"/>
            <a:ext cx="10515600" cy="5864142"/>
          </a:xfrm>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Treatment</a:t>
            </a:r>
          </a:p>
          <a:p>
            <a:pPr>
              <a:buFont typeface="Wingdings" panose="05000000000000000000" pitchFamily="2" charset="2"/>
              <a:buChar char="§"/>
            </a:pPr>
            <a:r>
              <a:rPr lang="en-US" sz="4000" dirty="0" smtClean="0">
                <a:latin typeface="Times New Roman" panose="02020603050405020304" pitchFamily="18" charset="0"/>
                <a:cs typeface="Times New Roman" panose="02020603050405020304" pitchFamily="18" charset="0"/>
              </a:rPr>
              <a:t>Specific </a:t>
            </a:r>
            <a:r>
              <a:rPr lang="en-US" sz="4000" dirty="0">
                <a:latin typeface="Times New Roman" panose="02020603050405020304" pitchFamily="18" charset="0"/>
                <a:cs typeface="Times New Roman" panose="02020603050405020304" pitchFamily="18" charset="0"/>
              </a:rPr>
              <a:t>therapy: Intensive chemotherapy usually given in four blocks each of approximately one </a:t>
            </a:r>
            <a:r>
              <a:rPr lang="en-US" sz="4000" dirty="0" smtClean="0">
                <a:latin typeface="Times New Roman" panose="02020603050405020304" pitchFamily="18" charset="0"/>
                <a:cs typeface="Times New Roman" panose="02020603050405020304" pitchFamily="18" charset="0"/>
              </a:rPr>
              <a:t>week </a:t>
            </a:r>
          </a:p>
          <a:p>
            <a:pPr>
              <a:buFont typeface="Wingdings" panose="05000000000000000000" pitchFamily="2" charset="2"/>
              <a:buChar char="§"/>
            </a:pPr>
            <a:r>
              <a:rPr lang="en-US" sz="4000" dirty="0" smtClean="0">
                <a:latin typeface="Times New Roman" panose="02020603050405020304" pitchFamily="18" charset="0"/>
                <a:cs typeface="Times New Roman" panose="02020603050405020304" pitchFamily="18" charset="0"/>
              </a:rPr>
              <a:t>Supportive </a:t>
            </a:r>
            <a:r>
              <a:rPr lang="en-US" sz="4000" dirty="0">
                <a:latin typeface="Times New Roman" panose="02020603050405020304" pitchFamily="18" charset="0"/>
                <a:cs typeface="Times New Roman" panose="02020603050405020304" pitchFamily="18" charset="0"/>
              </a:rPr>
              <a:t>therapy: Multiple platelet transfusions and replacement of clotting factors with fresh frozen </a:t>
            </a:r>
            <a:r>
              <a:rPr lang="en-US" sz="4000" dirty="0" smtClean="0">
                <a:latin typeface="Times New Roman" panose="02020603050405020304" pitchFamily="18" charset="0"/>
                <a:cs typeface="Times New Roman" panose="02020603050405020304" pitchFamily="18" charset="0"/>
              </a:rPr>
              <a:t>plasma</a:t>
            </a:r>
          </a:p>
          <a:p>
            <a:pPr>
              <a:buFont typeface="Wingdings" panose="05000000000000000000" pitchFamily="2" charset="2"/>
              <a:buChar char="§"/>
            </a:pPr>
            <a:r>
              <a:rPr lang="en-US" sz="4000" dirty="0">
                <a:latin typeface="Times New Roman" panose="02020603050405020304" pitchFamily="18" charset="0"/>
                <a:cs typeface="Times New Roman" panose="02020603050405020304" pitchFamily="18" charset="0"/>
              </a:rPr>
              <a:t>Stem cell transplantation: used in patients under 65 years old.</a:t>
            </a:r>
          </a:p>
          <a:p>
            <a:pPr>
              <a:buFont typeface="Wingdings" panose="05000000000000000000" pitchFamily="2" charset="2"/>
              <a:buChar char="§"/>
            </a:pPr>
            <a:r>
              <a:rPr lang="en-US" sz="4000" dirty="0">
                <a:latin typeface="Times New Roman" panose="02020603050405020304" pitchFamily="18" charset="0"/>
                <a:cs typeface="Times New Roman" panose="02020603050405020304" pitchFamily="18" charset="0"/>
              </a:rPr>
              <a:t>Results of therapy in patients over 70 years is poor</a:t>
            </a:r>
          </a:p>
          <a:p>
            <a:pPr>
              <a:buFont typeface="Wingdings" panose="05000000000000000000" pitchFamily="2" charset="2"/>
              <a:buChar char="§"/>
            </a:pPr>
            <a:endParaRPr lang="en-US" sz="4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16900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a:latin typeface="Times New Roman" panose="02020603050405020304" pitchFamily="18" charset="0"/>
                <a:cs typeface="Times New Roman" panose="02020603050405020304" pitchFamily="18" charset="0"/>
              </a:rPr>
              <a:t>Complications</a:t>
            </a:r>
          </a:p>
          <a:p>
            <a:pPr marL="742950" indent="-742950">
              <a:buFont typeface="+mj-lt"/>
              <a:buAutoNum type="arabicPeriod"/>
            </a:pPr>
            <a:r>
              <a:rPr lang="en-US" sz="4000" dirty="0">
                <a:latin typeface="Times New Roman" panose="02020603050405020304" pitchFamily="18" charset="0"/>
                <a:cs typeface="Times New Roman" panose="02020603050405020304" pitchFamily="18" charset="0"/>
              </a:rPr>
              <a:t>Bleeding </a:t>
            </a:r>
          </a:p>
          <a:p>
            <a:pPr marL="742950" indent="-742950">
              <a:buFont typeface="+mj-lt"/>
              <a:buAutoNum type="arabicPeriod"/>
            </a:pPr>
            <a:r>
              <a:rPr lang="en-US" sz="4000" dirty="0">
                <a:latin typeface="Times New Roman" panose="02020603050405020304" pitchFamily="18" charset="0"/>
                <a:cs typeface="Times New Roman" panose="02020603050405020304" pitchFamily="18" charset="0"/>
              </a:rPr>
              <a:t>Infection </a:t>
            </a:r>
            <a:endParaRPr lang="en-US" sz="4000" dirty="0" smtClean="0">
              <a:latin typeface="Times New Roman" panose="02020603050405020304" pitchFamily="18" charset="0"/>
              <a:cs typeface="Times New Roman" panose="02020603050405020304" pitchFamily="18" charset="0"/>
            </a:endParaRPr>
          </a:p>
          <a:p>
            <a:pPr marL="742950" indent="-742950">
              <a:buFont typeface="+mj-lt"/>
              <a:buAutoNum type="arabicPeriod"/>
            </a:pPr>
            <a:r>
              <a:rPr lang="en-US" sz="4000" dirty="0" err="1" smtClean="0">
                <a:latin typeface="Times New Roman" panose="02020603050405020304" pitchFamily="18" charset="0"/>
                <a:cs typeface="Times New Roman" panose="02020603050405020304" pitchFamily="18" charset="0"/>
              </a:rPr>
              <a:t>Aneamia</a:t>
            </a:r>
            <a:r>
              <a:rPr lang="en-US" sz="4000" dirty="0" smtClean="0">
                <a:latin typeface="Times New Roman" panose="02020603050405020304" pitchFamily="18" charset="0"/>
                <a:cs typeface="Times New Roman" panose="02020603050405020304" pitchFamily="18" charset="0"/>
              </a:rPr>
              <a:t> related complications</a:t>
            </a: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403448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Chronic myeloid leukemia</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Excessive development of mature neoplastic granulocytes in the bone </a:t>
            </a:r>
            <a:r>
              <a:rPr lang="en-US" sz="4000" dirty="0" smtClean="0">
                <a:latin typeface="Times New Roman" panose="02020603050405020304" pitchFamily="18" charset="0"/>
                <a:cs typeface="Times New Roman" panose="02020603050405020304" pitchFamily="18" charset="0"/>
              </a:rPr>
              <a:t>marrow</a:t>
            </a:r>
          </a:p>
          <a:p>
            <a:r>
              <a:rPr lang="en-US" sz="4000" dirty="0" smtClean="0">
                <a:latin typeface="Times New Roman" panose="02020603050405020304" pitchFamily="18" charset="0"/>
                <a:cs typeface="Times New Roman" panose="02020603050405020304" pitchFamily="18" charset="0"/>
              </a:rPr>
              <a:t>Move </a:t>
            </a:r>
            <a:r>
              <a:rPr lang="en-US" sz="4000" dirty="0">
                <a:latin typeface="Times New Roman" panose="02020603050405020304" pitchFamily="18" charset="0"/>
                <a:cs typeface="Times New Roman" panose="02020603050405020304" pitchFamily="18" charset="0"/>
              </a:rPr>
              <a:t>into the peripheral blood in massive </a:t>
            </a:r>
            <a:r>
              <a:rPr lang="en-US" sz="4000" dirty="0" smtClean="0">
                <a:latin typeface="Times New Roman" panose="02020603050405020304" pitchFamily="18" charset="0"/>
                <a:cs typeface="Times New Roman" panose="02020603050405020304" pitchFamily="18" charset="0"/>
              </a:rPr>
              <a:t>numbers</a:t>
            </a:r>
          </a:p>
          <a:p>
            <a:r>
              <a:rPr lang="en-US" sz="4000" dirty="0" smtClean="0">
                <a:latin typeface="Times New Roman" panose="02020603050405020304" pitchFamily="18" charset="0"/>
                <a:cs typeface="Times New Roman" panose="02020603050405020304" pitchFamily="18" charset="0"/>
              </a:rPr>
              <a:t>Ultimately </a:t>
            </a:r>
            <a:r>
              <a:rPr lang="en-US" sz="4000" dirty="0">
                <a:latin typeface="Times New Roman" panose="02020603050405020304" pitchFamily="18" charset="0"/>
                <a:cs typeface="Times New Roman" panose="02020603050405020304" pitchFamily="18" charset="0"/>
              </a:rPr>
              <a:t>infiltrate the liver and spleen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02556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690688"/>
          </a:xfrm>
        </p:spPr>
        <p:txBody>
          <a:bodyPr/>
          <a:lstStyle/>
          <a:p>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linical features of CML</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58779"/>
            <a:ext cx="10515600" cy="4983248"/>
          </a:xfrm>
        </p:spPr>
        <p:txBody>
          <a:bodyPr>
            <a:noAutofit/>
          </a:bodyPr>
          <a:lstStyle/>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Symptoms </a:t>
            </a:r>
            <a:r>
              <a:rPr lang="en-US" sz="4000" dirty="0">
                <a:latin typeface="Times New Roman" panose="02020603050405020304" pitchFamily="18" charset="0"/>
                <a:cs typeface="Times New Roman" panose="02020603050405020304" pitchFamily="18" charset="0"/>
              </a:rPr>
              <a:t>related to </a:t>
            </a:r>
            <a:r>
              <a:rPr lang="en-US" sz="4000" dirty="0" err="1">
                <a:latin typeface="Times New Roman" panose="02020603050405020304" pitchFamily="18" charset="0"/>
                <a:cs typeface="Times New Roman" panose="02020603050405020304" pitchFamily="18" charset="0"/>
              </a:rPr>
              <a:t>hypermetabolism</a:t>
            </a:r>
            <a:r>
              <a:rPr lang="en-US" sz="4000" dirty="0">
                <a:latin typeface="Times New Roman" panose="02020603050405020304" pitchFamily="18" charset="0"/>
                <a:cs typeface="Times New Roman" panose="02020603050405020304" pitchFamily="18" charset="0"/>
              </a:rPr>
              <a:t> such as weight loss, anorexia or night </a:t>
            </a:r>
            <a:r>
              <a:rPr lang="en-US" sz="4000" dirty="0" smtClean="0">
                <a:latin typeface="Times New Roman" panose="02020603050405020304" pitchFamily="18" charset="0"/>
                <a:cs typeface="Times New Roman" panose="02020603050405020304" pitchFamily="18" charset="0"/>
              </a:rPr>
              <a:t>sweats</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Splenomegally</a:t>
            </a:r>
            <a:r>
              <a:rPr lang="en-US" sz="40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Features of anemia such as pallor</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Bruising,epistaxis,menorrhagia</a:t>
            </a:r>
            <a:r>
              <a:rPr lang="en-US" sz="4000" dirty="0">
                <a:latin typeface="Times New Roman" panose="02020603050405020304" pitchFamily="18" charset="0"/>
                <a:cs typeface="Times New Roman" panose="02020603050405020304" pitchFamily="18" charset="0"/>
              </a:rPr>
              <a:t> or hemorrhage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Gout or renal impairment caused by </a:t>
            </a:r>
            <a:r>
              <a:rPr lang="en-US" sz="4000" dirty="0" err="1">
                <a:latin typeface="Times New Roman" panose="02020603050405020304" pitchFamily="18" charset="0"/>
                <a:cs typeface="Times New Roman" panose="02020603050405020304" pitchFamily="18" charset="0"/>
              </a:rPr>
              <a:t>hyperuricaemia</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Visual disturbances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priapism</a:t>
            </a:r>
          </a:p>
          <a:p>
            <a:pPr>
              <a:buFont typeface="Wingdings" pitchFamily="2" charset="2"/>
              <a:buChar char="Ø"/>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912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Times New Roman" panose="02020603050405020304" pitchFamily="18" charset="0"/>
                <a:cs typeface="Times New Roman" panose="02020603050405020304" pitchFamily="18" charset="0"/>
              </a:rPr>
              <a:t>Classiﬁcation of </a:t>
            </a:r>
            <a:r>
              <a:rPr lang="en-GB" b="1" dirty="0" err="1" smtClean="0">
                <a:latin typeface="Times New Roman" panose="02020603050405020304" pitchFamily="18" charset="0"/>
                <a:cs typeface="Times New Roman" panose="02020603050405020304" pitchFamily="18" charset="0"/>
              </a:rPr>
              <a:t>Anemias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GB" sz="4000" dirty="0" smtClean="0">
                <a:latin typeface="Times New Roman" panose="02020603050405020304" pitchFamily="18" charset="0"/>
                <a:cs typeface="Times New Roman" panose="02020603050405020304" pitchFamily="18" charset="0"/>
              </a:rPr>
              <a:t>A physiologic approach classiﬁes </a:t>
            </a:r>
            <a:r>
              <a:rPr lang="en-GB" sz="4000" dirty="0" err="1" smtClean="0">
                <a:latin typeface="Times New Roman" panose="02020603050405020304" pitchFamily="18" charset="0"/>
                <a:cs typeface="Times New Roman" panose="02020603050405020304" pitchFamily="18" charset="0"/>
              </a:rPr>
              <a:t>anemia</a:t>
            </a:r>
            <a:r>
              <a:rPr lang="en-GB" sz="4000" dirty="0" smtClean="0">
                <a:latin typeface="Times New Roman" panose="02020603050405020304" pitchFamily="18" charset="0"/>
                <a:cs typeface="Times New Roman" panose="02020603050405020304" pitchFamily="18" charset="0"/>
              </a:rPr>
              <a:t> according to whether the deﬁciency in erythrocytes is caused by </a:t>
            </a:r>
          </a:p>
          <a:p>
            <a:pPr>
              <a:buFont typeface="Wingdings" panose="05000000000000000000" pitchFamily="2" charset="2"/>
              <a:buChar char="Ø"/>
            </a:pPr>
            <a:r>
              <a:rPr lang="en-GB" sz="4000" dirty="0" err="1">
                <a:latin typeface="Times New Roman" panose="02020603050405020304" pitchFamily="18" charset="0"/>
                <a:cs typeface="Times New Roman" panose="02020603050405020304" pitchFamily="18" charset="0"/>
              </a:rPr>
              <a:t>H</a:t>
            </a:r>
            <a:r>
              <a:rPr lang="en-GB" sz="4000" dirty="0" err="1" smtClean="0">
                <a:latin typeface="Times New Roman" panose="02020603050405020304" pitchFamily="18" charset="0"/>
                <a:cs typeface="Times New Roman" panose="02020603050405020304" pitchFamily="18" charset="0"/>
              </a:rPr>
              <a:t>ypoproliferative</a:t>
            </a:r>
            <a:r>
              <a:rPr lang="en-GB" sz="4000" dirty="0" smtClean="0">
                <a:latin typeface="Times New Roman" panose="02020603050405020304" pitchFamily="18" charset="0"/>
                <a:cs typeface="Times New Roman" panose="02020603050405020304" pitchFamily="18" charset="0"/>
              </a:rPr>
              <a:t> </a:t>
            </a:r>
            <a:r>
              <a:rPr lang="en-GB" sz="4000" dirty="0" err="1" smtClean="0">
                <a:latin typeface="Times New Roman" panose="02020603050405020304" pitchFamily="18" charset="0"/>
                <a:cs typeface="Times New Roman" panose="02020603050405020304" pitchFamily="18" charset="0"/>
              </a:rPr>
              <a:t>anemia</a:t>
            </a:r>
            <a:r>
              <a:rPr lang="en-GB" sz="4000" dirty="0">
                <a:latin typeface="Times New Roman" panose="02020603050405020304" pitchFamily="18" charset="0"/>
                <a:cs typeface="Times New Roman" panose="02020603050405020304" pitchFamily="18" charset="0"/>
              </a:rPr>
              <a:t> </a:t>
            </a:r>
            <a:r>
              <a:rPr lang="en-GB" sz="4000" dirty="0" smtClean="0">
                <a:latin typeface="Times New Roman" panose="02020603050405020304" pitchFamily="18" charset="0"/>
                <a:cs typeface="Times New Roman" panose="02020603050405020304" pitchFamily="18" charset="0"/>
              </a:rPr>
              <a:t>due to  a defect in their production </a:t>
            </a:r>
          </a:p>
          <a:p>
            <a:pPr>
              <a:buFont typeface="Wingdings" panose="05000000000000000000" pitchFamily="2" charset="2"/>
              <a:buChar char="Ø"/>
            </a:pPr>
            <a:r>
              <a:rPr lang="en-GB" sz="4000" dirty="0" err="1">
                <a:latin typeface="Times New Roman" panose="02020603050405020304" pitchFamily="18" charset="0"/>
                <a:cs typeface="Times New Roman" panose="02020603050405020304" pitchFamily="18" charset="0"/>
              </a:rPr>
              <a:t>H</a:t>
            </a:r>
            <a:r>
              <a:rPr lang="en-GB" sz="4000" dirty="0" err="1" smtClean="0">
                <a:latin typeface="Times New Roman" panose="02020603050405020304" pitchFamily="18" charset="0"/>
                <a:cs typeface="Times New Roman" panose="02020603050405020304" pitchFamily="18" charset="0"/>
              </a:rPr>
              <a:t>emolytic</a:t>
            </a:r>
            <a:r>
              <a:rPr lang="en-GB" sz="4000" dirty="0" smtClean="0">
                <a:latin typeface="Times New Roman" panose="02020603050405020304" pitchFamily="18" charset="0"/>
                <a:cs typeface="Times New Roman" panose="02020603050405020304" pitchFamily="18" charset="0"/>
              </a:rPr>
              <a:t> </a:t>
            </a:r>
            <a:r>
              <a:rPr lang="en-GB" sz="4000" dirty="0" err="1" smtClean="0">
                <a:latin typeface="Times New Roman" panose="02020603050405020304" pitchFamily="18" charset="0"/>
                <a:cs typeface="Times New Roman" panose="02020603050405020304" pitchFamily="18" charset="0"/>
              </a:rPr>
              <a:t>anemia</a:t>
            </a:r>
            <a:r>
              <a:rPr lang="en-GB" sz="4000" dirty="0">
                <a:latin typeface="Times New Roman" panose="02020603050405020304" pitchFamily="18" charset="0"/>
                <a:cs typeface="Times New Roman" panose="02020603050405020304" pitchFamily="18" charset="0"/>
              </a:rPr>
              <a:t> -</a:t>
            </a:r>
            <a:r>
              <a:rPr lang="en-GB" sz="4000" dirty="0" smtClean="0">
                <a:latin typeface="Times New Roman" panose="02020603050405020304" pitchFamily="18" charset="0"/>
                <a:cs typeface="Times New Roman" panose="02020603050405020304" pitchFamily="18" charset="0"/>
              </a:rPr>
              <a:t> due to their destruction </a:t>
            </a:r>
          </a:p>
          <a:p>
            <a:pPr>
              <a:buFont typeface="Wingdings" panose="05000000000000000000" pitchFamily="2" charset="2"/>
              <a:buChar char="Ø"/>
            </a:pPr>
            <a:r>
              <a:rPr lang="en-GB" sz="4000" dirty="0" smtClean="0">
                <a:latin typeface="Times New Roman" panose="02020603050405020304" pitchFamily="18" charset="0"/>
                <a:cs typeface="Times New Roman" panose="02020603050405020304" pitchFamily="18" charset="0"/>
              </a:rPr>
              <a:t>Haemorrhage - due to blood  loss </a:t>
            </a:r>
          </a:p>
          <a:p>
            <a:pPr>
              <a:buFont typeface="Wingdings" panose="05000000000000000000" pitchFamily="2" charset="2"/>
              <a:buChar char="Ø"/>
            </a:pPr>
            <a:endParaRPr lang="en-GB"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97604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51284"/>
          </a:xfrm>
        </p:spPr>
        <p:txBody>
          <a:bodyPr/>
          <a:lstStyle/>
          <a:p>
            <a:r>
              <a:rPr lang="en-US" dirty="0" smtClean="0"/>
              <a:t>Lab findings</a:t>
            </a:r>
            <a:endParaRPr lang="en-US" dirty="0"/>
          </a:p>
        </p:txBody>
      </p:sp>
      <p:sp>
        <p:nvSpPr>
          <p:cNvPr id="3" name="Content Placeholder 2"/>
          <p:cNvSpPr>
            <a:spLocks noGrp="1"/>
          </p:cNvSpPr>
          <p:nvPr>
            <p:ph idx="1"/>
          </p:nvPr>
        </p:nvSpPr>
        <p:spPr>
          <a:xfrm>
            <a:off x="838200" y="1251284"/>
            <a:ext cx="10515600" cy="4925679"/>
          </a:xfrm>
        </p:spPr>
        <p:txBody>
          <a:bodyPr>
            <a:noAutofit/>
          </a:bodyPr>
          <a:lstStyle/>
          <a:p>
            <a:pPr>
              <a:buFont typeface="Wingdings" pitchFamily="2" charset="2"/>
              <a:buChar char="v"/>
            </a:pPr>
            <a:r>
              <a:rPr lang="en-US" sz="4000" dirty="0" smtClean="0">
                <a:latin typeface="Times New Roman" panose="02020603050405020304" pitchFamily="18" charset="0"/>
                <a:cs typeface="Times New Roman" panose="02020603050405020304" pitchFamily="18" charset="0"/>
              </a:rPr>
              <a:t>Leukocytosis: A </a:t>
            </a:r>
            <a:r>
              <a:rPr lang="en-US" sz="4000" dirty="0">
                <a:latin typeface="Times New Roman" panose="02020603050405020304" pitchFamily="18" charset="0"/>
                <a:cs typeface="Times New Roman" panose="02020603050405020304" pitchFamily="18" charset="0"/>
              </a:rPr>
              <a:t>complete spectrum of myeloid cells is seen in the peripheral blood</a:t>
            </a:r>
          </a:p>
          <a:p>
            <a:pPr>
              <a:buFont typeface="Wingdings" pitchFamily="2" charset="2"/>
              <a:buChar char="v"/>
            </a:pPr>
            <a:r>
              <a:rPr lang="en-US" sz="4000" dirty="0">
                <a:latin typeface="Times New Roman" panose="02020603050405020304" pitchFamily="18" charset="0"/>
                <a:cs typeface="Times New Roman" panose="02020603050405020304" pitchFamily="18" charset="0"/>
              </a:rPr>
              <a:t>Normochromic normocytic anemia</a:t>
            </a:r>
          </a:p>
          <a:p>
            <a:pPr>
              <a:buFont typeface="Wingdings" pitchFamily="2" charset="2"/>
              <a:buChar char="v"/>
            </a:pPr>
            <a:r>
              <a:rPr lang="en-US" sz="4000" dirty="0">
                <a:latin typeface="Times New Roman" panose="02020603050405020304" pitchFamily="18" charset="0"/>
                <a:cs typeface="Times New Roman" panose="02020603050405020304" pitchFamily="18" charset="0"/>
              </a:rPr>
              <a:t>Neutrophil alkaline phosphatase is invariably low</a:t>
            </a:r>
          </a:p>
          <a:p>
            <a:pPr>
              <a:buFont typeface="Wingdings" pitchFamily="2" charset="2"/>
              <a:buChar char="v"/>
            </a:pPr>
            <a:r>
              <a:rPr lang="en-US" sz="4000" dirty="0" smtClean="0">
                <a:latin typeface="Times New Roman" panose="02020603050405020304" pitchFamily="18" charset="0"/>
                <a:cs typeface="Times New Roman" panose="02020603050405020304" pitchFamily="18" charset="0"/>
              </a:rPr>
              <a:t>Raised </a:t>
            </a:r>
            <a:r>
              <a:rPr lang="en-US" sz="4000" dirty="0">
                <a:latin typeface="Times New Roman" panose="02020603050405020304" pitchFamily="18" charset="0"/>
                <a:cs typeface="Times New Roman" panose="02020603050405020304" pitchFamily="18" charset="0"/>
              </a:rPr>
              <a:t>serum uric acid</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054539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442"/>
            <a:ext cx="10515600" cy="890338"/>
          </a:xfrm>
        </p:spPr>
        <p:txBody>
          <a:bodyPr>
            <a:normAutofit/>
          </a:bodyPr>
          <a:lstStyle/>
          <a:p>
            <a:r>
              <a:rPr lang="en-US" b="1" dirty="0" smtClean="0">
                <a:latin typeface="Times New Roman" panose="02020603050405020304" pitchFamily="18" charset="0"/>
                <a:cs typeface="Times New Roman" panose="02020603050405020304" pitchFamily="18" charset="0"/>
              </a:rPr>
              <a:t>Treatment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99412"/>
            <a:ext cx="10515600" cy="4877552"/>
          </a:xfrm>
        </p:spPr>
        <p:txBody>
          <a:bodyPr>
            <a:normAutofit/>
          </a:bodyPr>
          <a:lstStyle/>
          <a:p>
            <a:pPr>
              <a:buFont typeface="Wingdings" pitchFamily="2" charset="2"/>
              <a:buChar char="Ø"/>
            </a:pPr>
            <a:r>
              <a:rPr lang="en-US" sz="4000" dirty="0" err="1">
                <a:latin typeface="Times New Roman" panose="02020603050405020304" pitchFamily="18" charset="0"/>
                <a:cs typeface="Times New Roman" panose="02020603050405020304" pitchFamily="18" charset="0"/>
              </a:rPr>
              <a:t>Chemotherapy:hydroxyurea</a:t>
            </a:r>
            <a:r>
              <a:rPr lang="en-US" sz="4000" dirty="0">
                <a:latin typeface="Times New Roman" panose="02020603050405020304" pitchFamily="18" charset="0"/>
                <a:cs typeface="Times New Roman" panose="02020603050405020304" pitchFamily="18" charset="0"/>
              </a:rPr>
              <a:t> to start with 1.0-2.0g/day and a maintenance dose of 0.5-1.5g/day. </a:t>
            </a:r>
            <a:r>
              <a:rPr lang="en-US" sz="4000" dirty="0" err="1">
                <a:latin typeface="Times New Roman" panose="02020603050405020304" pitchFamily="18" charset="0"/>
                <a:cs typeface="Times New Roman" panose="02020603050405020304" pitchFamily="18" charset="0"/>
              </a:rPr>
              <a:t>Busulfan</a:t>
            </a:r>
            <a:r>
              <a:rPr lang="en-US" sz="4000" dirty="0">
                <a:latin typeface="Times New Roman" panose="02020603050405020304" pitchFamily="18" charset="0"/>
                <a:cs typeface="Times New Roman" panose="02020603050405020304" pitchFamily="18" charset="0"/>
              </a:rPr>
              <a:t> is given to patients who cannot tolerate </a:t>
            </a:r>
            <a:r>
              <a:rPr lang="en-US" sz="4000" dirty="0" err="1">
                <a:latin typeface="Times New Roman" panose="02020603050405020304" pitchFamily="18" charset="0"/>
                <a:cs typeface="Times New Roman" panose="02020603050405020304" pitchFamily="18" charset="0"/>
              </a:rPr>
              <a:t>hydroxyurea.Imatinib</a:t>
            </a:r>
            <a:r>
              <a:rPr lang="en-US" sz="4000" dirty="0">
                <a:latin typeface="Times New Roman" panose="02020603050405020304" pitchFamily="18" charset="0"/>
                <a:cs typeface="Times New Roman" panose="02020603050405020304" pitchFamily="18" charset="0"/>
              </a:rPr>
              <a:t> has now largely replaced both drugs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Stem cell transplantation</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8445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82841"/>
          </a:xfrm>
        </p:spPr>
        <p:txBody>
          <a:bodyPr/>
          <a:lstStyle/>
          <a:p>
            <a:r>
              <a:rPr lang="en-US" b="1" dirty="0">
                <a:latin typeface="Times New Roman" panose="02020603050405020304" pitchFamily="18" charset="0"/>
                <a:cs typeface="Times New Roman" panose="02020603050405020304" pitchFamily="18" charset="0"/>
              </a:rPr>
              <a:t>Chronic lymphocytic leukemia</a:t>
            </a:r>
          </a:p>
        </p:txBody>
      </p:sp>
      <p:sp>
        <p:nvSpPr>
          <p:cNvPr id="3" name="Content Placeholder 2"/>
          <p:cNvSpPr>
            <a:spLocks noGrp="1"/>
          </p:cNvSpPr>
          <p:nvPr>
            <p:ph idx="1"/>
          </p:nvPr>
        </p:nvSpPr>
        <p:spPr>
          <a:xfrm>
            <a:off x="838200" y="866274"/>
            <a:ext cx="10515600" cy="5310689"/>
          </a:xfrm>
        </p:spPr>
        <p:txBody>
          <a:bodyPr>
            <a:noAutofit/>
          </a:bodyPr>
          <a:lstStyle/>
          <a:p>
            <a:r>
              <a:rPr lang="en-US" dirty="0">
                <a:latin typeface="Times New Roman" panose="02020603050405020304" pitchFamily="18" charset="0"/>
                <a:cs typeface="Times New Roman" panose="02020603050405020304" pitchFamily="18" charset="0"/>
              </a:rPr>
              <a:t>The tumor cell appears to be a relatively mature  B cell with weak surface expression of </a:t>
            </a:r>
            <a:r>
              <a:rPr lang="en-US" dirty="0" err="1">
                <a:latin typeface="Times New Roman" panose="02020603050405020304" pitchFamily="18" charset="0"/>
                <a:cs typeface="Times New Roman" panose="02020603050405020304" pitchFamily="18" charset="0"/>
              </a:rPr>
              <a:t>Ig</a:t>
            </a:r>
            <a:r>
              <a:rPr lang="en-US" dirty="0">
                <a:latin typeface="Times New Roman" panose="02020603050405020304" pitchFamily="18" charset="0"/>
                <a:cs typeface="Times New Roman" panose="02020603050405020304" pitchFamily="18" charset="0"/>
              </a:rPr>
              <a:t> M or </a:t>
            </a:r>
            <a:r>
              <a:rPr lang="en-US" dirty="0" err="1">
                <a:latin typeface="Times New Roman" panose="02020603050405020304" pitchFamily="18" charset="0"/>
                <a:cs typeface="Times New Roman" panose="02020603050405020304" pitchFamily="18" charset="0"/>
              </a:rPr>
              <a:t>IgD</a:t>
            </a:r>
            <a:r>
              <a:rPr lang="en-US" dirty="0">
                <a:latin typeface="Times New Roman" panose="02020603050405020304" pitchFamily="18" charset="0"/>
                <a:cs typeface="Times New Roman" panose="02020603050405020304" pitchFamily="18" charset="0"/>
              </a:rPr>
              <a:t>.</a:t>
            </a:r>
          </a:p>
          <a:p>
            <a:r>
              <a:rPr lang="en-US" b="1" dirty="0">
                <a:latin typeface="Times New Roman" panose="02020603050405020304" pitchFamily="18" charset="0"/>
                <a:cs typeface="Times New Roman" panose="02020603050405020304" pitchFamily="18" charset="0"/>
              </a:rPr>
              <a:t>Clinical </a:t>
            </a:r>
            <a:r>
              <a:rPr lang="en-US" b="1" dirty="0" smtClean="0">
                <a:latin typeface="Times New Roman" panose="02020603050405020304" pitchFamily="18" charset="0"/>
                <a:cs typeface="Times New Roman" panose="02020603050405020304" pitchFamily="18" charset="0"/>
              </a:rPr>
              <a:t>features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Symmetrical enlargement of </a:t>
            </a:r>
            <a:r>
              <a:rPr lang="en-US" dirty="0" err="1">
                <a:latin typeface="Times New Roman" panose="02020603050405020304" pitchFamily="18" charset="0"/>
                <a:cs typeface="Times New Roman" panose="02020603050405020304" pitchFamily="18" charset="0"/>
              </a:rPr>
              <a:t>cervical,axillary</a:t>
            </a:r>
            <a:r>
              <a:rPr lang="en-US" dirty="0">
                <a:latin typeface="Times New Roman" panose="02020603050405020304" pitchFamily="18" charset="0"/>
                <a:cs typeface="Times New Roman" panose="02020603050405020304" pitchFamily="18" charset="0"/>
              </a:rPr>
              <a:t> or inguinal lymph nodes. The nodes are discrete and non-tender .</a:t>
            </a:r>
            <a:r>
              <a:rPr lang="en-US" dirty="0" err="1">
                <a:latin typeface="Times New Roman" panose="02020603050405020304" pitchFamily="18" charset="0"/>
                <a:cs typeface="Times New Roman" panose="02020603050405020304" pitchFamily="18" charset="0"/>
              </a:rPr>
              <a:t>Tonsillar</a:t>
            </a:r>
            <a:r>
              <a:rPr lang="en-US" dirty="0">
                <a:latin typeface="Times New Roman" panose="02020603050405020304" pitchFamily="18" charset="0"/>
                <a:cs typeface="Times New Roman" panose="02020603050405020304" pitchFamily="18" charset="0"/>
              </a:rPr>
              <a:t> enlargement may be a feature</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Features </a:t>
            </a:r>
            <a:r>
              <a:rPr lang="en-US">
                <a:latin typeface="Times New Roman" panose="02020603050405020304" pitchFamily="18" charset="0"/>
                <a:cs typeface="Times New Roman" panose="02020603050405020304" pitchFamily="18" charset="0"/>
              </a:rPr>
              <a:t>of </a:t>
            </a:r>
            <a:r>
              <a:rPr lang="en-US" smtClean="0">
                <a:latin typeface="Times New Roman" panose="02020603050405020304" pitchFamily="18" charset="0"/>
                <a:cs typeface="Times New Roman" panose="02020603050405020304" pitchFamily="18" charset="0"/>
              </a:rPr>
              <a:t>anemia due to </a:t>
            </a:r>
            <a:r>
              <a:rPr lang="en-US" dirty="0" smtClean="0">
                <a:latin typeface="Times New Roman" panose="02020603050405020304" pitchFamily="18" charset="0"/>
                <a:cs typeface="Times New Roman" panose="02020603050405020304" pitchFamily="18" charset="0"/>
              </a:rPr>
              <a:t>suppressed RBCs</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smtClean="0">
                <a:latin typeface="Times New Roman" panose="02020603050405020304" pitchFamily="18" charset="0"/>
                <a:cs typeface="Times New Roman" panose="02020603050405020304" pitchFamily="18" charset="0"/>
              </a:rPr>
              <a:t>Sponteneous</a:t>
            </a:r>
            <a:r>
              <a:rPr lang="en-US" dirty="0" smtClean="0">
                <a:latin typeface="Times New Roman" panose="02020603050405020304" pitchFamily="18" charset="0"/>
                <a:cs typeface="Times New Roman" panose="02020603050405020304" pitchFamily="18" charset="0"/>
              </a:rPr>
              <a:t> bruising </a:t>
            </a:r>
            <a:r>
              <a:rPr lang="en-US" dirty="0">
                <a:latin typeface="Times New Roman" panose="02020603050405020304" pitchFamily="18" charset="0"/>
                <a:cs typeface="Times New Roman" panose="02020603050405020304" pitchFamily="18" charset="0"/>
              </a:rPr>
              <a:t>due to thrombocytopenia</a:t>
            </a:r>
          </a:p>
          <a:p>
            <a:pPr>
              <a:buFont typeface="Wingdings" panose="05000000000000000000" pitchFamily="2" charset="2"/>
              <a:buChar char="ü"/>
            </a:pPr>
            <a:r>
              <a:rPr lang="en-US" dirty="0" err="1" smtClean="0">
                <a:latin typeface="Times New Roman" panose="02020603050405020304" pitchFamily="18" charset="0"/>
                <a:cs typeface="Times New Roman" panose="02020603050405020304" pitchFamily="18" charset="0"/>
              </a:rPr>
              <a:t>Purpura</a:t>
            </a:r>
            <a:r>
              <a:rPr lang="en-US" dirty="0" smtClean="0">
                <a:latin typeface="Times New Roman" panose="02020603050405020304" pitchFamily="18" charset="0"/>
                <a:cs typeface="Times New Roman" panose="02020603050405020304" pitchFamily="18" charset="0"/>
              </a:rPr>
              <a:t> </a:t>
            </a:r>
            <a:r>
              <a:rPr lang="en-US" dirty="0"/>
              <a:t>due to bleeding of tinny blood   of vessels under the skin</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err="1">
                <a:latin typeface="Times New Roman" panose="02020603050405020304" pitchFamily="18" charset="0"/>
                <a:cs typeface="Times New Roman" panose="02020603050405020304" pitchFamily="18" charset="0"/>
              </a:rPr>
              <a:t>Hepatosplenomegally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due to </a:t>
            </a:r>
            <a:r>
              <a:rPr lang="en-US" dirty="0" smtClean="0"/>
              <a:t>Organ </a:t>
            </a:r>
            <a:r>
              <a:rPr lang="en-US" dirty="0"/>
              <a:t>infiltration </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Immunosuppression: bacterial infections but later Viral and fungal infections such as herpes zoster</a:t>
            </a:r>
            <a:r>
              <a:rPr lang="en-US" dirty="0" smtClean="0">
                <a:latin typeface="Times New Roman" panose="02020603050405020304" pitchFamily="18" charset="0"/>
                <a:cs typeface="Times New Roman" panose="02020603050405020304" pitchFamily="18" charset="0"/>
              </a:rPr>
              <a:t>. </a:t>
            </a:r>
            <a:r>
              <a:rPr lang="en-US" dirty="0"/>
              <a:t>due to neutropenia</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58088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10652"/>
          </a:xfrm>
        </p:spPr>
        <p:txBody>
          <a:bodyPr/>
          <a:lstStyle/>
          <a:p>
            <a:r>
              <a:rPr lang="en-US" b="1" dirty="0">
                <a:latin typeface="Times New Roman" panose="02020603050405020304" pitchFamily="18" charset="0"/>
                <a:cs typeface="Times New Roman" panose="02020603050405020304" pitchFamily="18" charset="0"/>
              </a:rPr>
              <a:t>Laboratory findings </a:t>
            </a:r>
          </a:p>
        </p:txBody>
      </p:sp>
      <p:sp>
        <p:nvSpPr>
          <p:cNvPr id="3" name="Content Placeholder 2"/>
          <p:cNvSpPr>
            <a:spLocks noGrp="1"/>
          </p:cNvSpPr>
          <p:nvPr>
            <p:ph idx="1"/>
          </p:nvPr>
        </p:nvSpPr>
        <p:spPr>
          <a:xfrm>
            <a:off x="838200" y="1010653"/>
            <a:ext cx="10515600" cy="5166310"/>
          </a:xfrm>
        </p:spPr>
        <p:txBody>
          <a:bodyPr>
            <a:normAutofit/>
          </a:bodyPr>
          <a:lstStyle/>
          <a:p>
            <a:pPr>
              <a:buFont typeface="Wingdings" pitchFamily="2" charset="2"/>
              <a:buChar char="v"/>
            </a:pPr>
            <a:r>
              <a:rPr lang="en-US" sz="4000" dirty="0">
                <a:latin typeface="Times New Roman" panose="02020603050405020304" pitchFamily="18" charset="0"/>
                <a:cs typeface="Times New Roman" panose="02020603050405020304" pitchFamily="18" charset="0"/>
              </a:rPr>
              <a:t>Lymphocytosis</a:t>
            </a:r>
          </a:p>
          <a:p>
            <a:pPr>
              <a:buFont typeface="Wingdings" pitchFamily="2" charset="2"/>
              <a:buChar char="v"/>
            </a:pPr>
            <a:r>
              <a:rPr lang="en-US" sz="4000" dirty="0" err="1">
                <a:latin typeface="Times New Roman" panose="02020603050405020304" pitchFamily="18" charset="0"/>
                <a:cs typeface="Times New Roman" panose="02020603050405020304" pitchFamily="18" charset="0"/>
              </a:rPr>
              <a:t>Immunophenotyping</a:t>
            </a:r>
            <a:r>
              <a:rPr lang="en-US" sz="4000" dirty="0">
                <a:latin typeface="Times New Roman" panose="02020603050405020304" pitchFamily="18" charset="0"/>
                <a:cs typeface="Times New Roman" panose="02020603050405020304" pitchFamily="18" charset="0"/>
              </a:rPr>
              <a:t> of the lymphocytes shows surface immunoglobulin M or D.</a:t>
            </a:r>
          </a:p>
          <a:p>
            <a:pPr>
              <a:buFont typeface="Wingdings" pitchFamily="2" charset="2"/>
              <a:buChar char="v"/>
            </a:pPr>
            <a:r>
              <a:rPr lang="en-US" sz="4000" dirty="0">
                <a:latin typeface="Times New Roman" panose="02020603050405020304" pitchFamily="18" charset="0"/>
                <a:cs typeface="Times New Roman" panose="02020603050405020304" pitchFamily="18" charset="0"/>
              </a:rPr>
              <a:t>Normocytic normochromic anemia</a:t>
            </a:r>
          </a:p>
          <a:p>
            <a:pPr>
              <a:buFont typeface="Wingdings" pitchFamily="2" charset="2"/>
              <a:buChar char="v"/>
            </a:pPr>
            <a:r>
              <a:rPr lang="en-US" sz="4000" dirty="0">
                <a:latin typeface="Times New Roman" panose="02020603050405020304" pitchFamily="18" charset="0"/>
                <a:cs typeface="Times New Roman" panose="02020603050405020304" pitchFamily="18" charset="0"/>
              </a:rPr>
              <a:t>Bone marrow aspiration shows lymphocytic replacement of normal marrow elements</a:t>
            </a:r>
          </a:p>
          <a:p>
            <a:pPr>
              <a:buFont typeface="Wingdings" pitchFamily="2" charset="2"/>
              <a:buChar char="v"/>
            </a:pPr>
            <a:r>
              <a:rPr lang="en-US" sz="4000" dirty="0">
                <a:latin typeface="Times New Roman" panose="02020603050405020304" pitchFamily="18" charset="0"/>
                <a:cs typeface="Times New Roman" panose="02020603050405020304" pitchFamily="18" charset="0"/>
              </a:rPr>
              <a:t>Reduced concentrations of serum </a:t>
            </a:r>
            <a:r>
              <a:rPr lang="en-US" sz="4000" dirty="0" err="1">
                <a:latin typeface="Times New Roman" panose="02020603050405020304" pitchFamily="18" charset="0"/>
                <a:cs typeface="Times New Roman" panose="02020603050405020304" pitchFamily="18" charset="0"/>
              </a:rPr>
              <a:t>immunoglobulins</a:t>
            </a:r>
            <a:endParaRPr lang="en-US" sz="4000" dirty="0">
              <a:latin typeface="Times New Roman" panose="02020603050405020304" pitchFamily="18" charset="0"/>
              <a:cs typeface="Times New Roman" panose="02020603050405020304" pitchFamily="18" charset="0"/>
            </a:endParaRPr>
          </a:p>
          <a:p>
            <a:pPr>
              <a:buNone/>
            </a:pPr>
            <a:endParaRPr lang="en-US" sz="4000" dirty="0">
              <a:latin typeface="Times New Roman" panose="02020603050405020304" pitchFamily="18" charset="0"/>
              <a:cs typeface="Times New Roman" panose="02020603050405020304" pitchFamily="18" charset="0"/>
            </a:endParaRPr>
          </a:p>
          <a:p>
            <a:pPr>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03753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34715"/>
          </a:xfrm>
        </p:spPr>
        <p:txBody>
          <a:bodyPr/>
          <a:lstStyle/>
          <a:p>
            <a:r>
              <a:rPr lang="en-US" b="1" dirty="0">
                <a:latin typeface="Times New Roman" panose="02020603050405020304" pitchFamily="18" charset="0"/>
                <a:cs typeface="Times New Roman" panose="02020603050405020304" pitchFamily="18" charset="0"/>
              </a:rPr>
              <a:t>Treatment </a:t>
            </a:r>
          </a:p>
        </p:txBody>
      </p:sp>
      <p:sp>
        <p:nvSpPr>
          <p:cNvPr id="3" name="Content Placeholder 2"/>
          <p:cNvSpPr>
            <a:spLocks noGrp="1"/>
          </p:cNvSpPr>
          <p:nvPr>
            <p:ph idx="1"/>
          </p:nvPr>
        </p:nvSpPr>
        <p:spPr>
          <a:xfrm>
            <a:off x="838200" y="1034716"/>
            <a:ext cx="10515600" cy="5142247"/>
          </a:xfrm>
        </p:spPr>
        <p:txBody>
          <a:bodyPr>
            <a:noAutofit/>
          </a:bodyPr>
          <a:lstStyle/>
          <a:p>
            <a:pPr>
              <a:buFont typeface="Wingdings" pitchFamily="2" charset="2"/>
              <a:buChar char="v"/>
            </a:pPr>
            <a:r>
              <a:rPr lang="en-US" sz="3200" dirty="0">
                <a:latin typeface="Times New Roman" panose="02020603050405020304" pitchFamily="18" charset="0"/>
                <a:cs typeface="Times New Roman" panose="02020603050405020304" pitchFamily="18" charset="0"/>
              </a:rPr>
              <a:t>Cure is rare and so the approach to therapy is conservative aiming for symptom control rather than normal blood count</a:t>
            </a:r>
          </a:p>
          <a:p>
            <a:pPr>
              <a:buFont typeface="Wingdings" pitchFamily="2" charset="2"/>
              <a:buChar char="v"/>
            </a:pPr>
            <a:r>
              <a:rPr lang="en-US" sz="3200" dirty="0" err="1">
                <a:latin typeface="Times New Roman" panose="02020603050405020304" pitchFamily="18" charset="0"/>
                <a:cs typeface="Times New Roman" panose="02020603050405020304" pitchFamily="18" charset="0"/>
              </a:rPr>
              <a:t>Chemotherapy:Chlorambucil</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4-6mg/day</a:t>
            </a:r>
          </a:p>
          <a:p>
            <a:pPr marL="0" indent="0">
              <a:buNone/>
            </a:pPr>
            <a:r>
              <a:rPr lang="en-US" sz="3200" dirty="0" smtClean="0">
                <a:latin typeface="Times New Roman" panose="02020603050405020304" pitchFamily="18" charset="0"/>
                <a:cs typeface="Times New Roman" panose="02020603050405020304" pitchFamily="18" charset="0"/>
              </a:rPr>
              <a:t>Combination </a:t>
            </a:r>
            <a:r>
              <a:rPr lang="en-US" sz="3200" dirty="0">
                <a:latin typeface="Times New Roman" panose="02020603050405020304" pitchFamily="18" charset="0"/>
                <a:cs typeface="Times New Roman" panose="02020603050405020304" pitchFamily="18" charset="0"/>
              </a:rPr>
              <a:t>therapy: Cyclophosphamide, </a:t>
            </a:r>
            <a:r>
              <a:rPr lang="en-US" sz="3200" dirty="0" err="1">
                <a:latin typeface="Times New Roman" panose="02020603050405020304" pitchFamily="18" charset="0"/>
                <a:cs typeface="Times New Roman" panose="02020603050405020304" pitchFamily="18" charset="0"/>
              </a:rPr>
              <a:t>hydroxodaunorubicin,vincristine,prednisolone</a:t>
            </a:r>
            <a:r>
              <a:rPr lang="en-US" sz="3200" dirty="0">
                <a:latin typeface="Times New Roman" panose="02020603050405020304" pitchFamily="18" charset="0"/>
                <a:cs typeface="Times New Roman" panose="02020603050405020304" pitchFamily="18" charset="0"/>
              </a:rPr>
              <a:t> and rituximab are used in late stage </a:t>
            </a:r>
            <a:r>
              <a:rPr lang="en-US" sz="3200" dirty="0" smtClean="0">
                <a:latin typeface="Times New Roman" panose="02020603050405020304" pitchFamily="18" charset="0"/>
                <a:cs typeface="Times New Roman" panose="02020603050405020304" pitchFamily="18" charset="0"/>
              </a:rPr>
              <a:t>disease</a:t>
            </a:r>
            <a:endParaRPr lang="en-US" sz="3200" dirty="0">
              <a:latin typeface="Times New Roman" panose="02020603050405020304" pitchFamily="18" charset="0"/>
              <a:cs typeface="Times New Roman" panose="02020603050405020304" pitchFamily="18" charset="0"/>
            </a:endParaRPr>
          </a:p>
          <a:p>
            <a:pPr>
              <a:buFont typeface="Wingdings" pitchFamily="2" charset="2"/>
              <a:buChar char="v"/>
            </a:pPr>
            <a:r>
              <a:rPr lang="en-US" sz="3200" dirty="0" err="1">
                <a:latin typeface="Times New Roman" panose="02020603050405020304" pitchFamily="18" charset="0"/>
                <a:cs typeface="Times New Roman" panose="02020603050405020304" pitchFamily="18" charset="0"/>
              </a:rPr>
              <a:t>Corticosteroids:Treat</a:t>
            </a:r>
            <a:r>
              <a:rPr lang="en-US" sz="3200" dirty="0">
                <a:latin typeface="Times New Roman" panose="02020603050405020304" pitchFamily="18" charset="0"/>
                <a:cs typeface="Times New Roman" panose="02020603050405020304" pitchFamily="18" charset="0"/>
              </a:rPr>
              <a:t> them with prednisolone alone</a:t>
            </a:r>
          </a:p>
          <a:p>
            <a:pPr>
              <a:buFont typeface="Wingdings" pitchFamily="2" charset="2"/>
              <a:buChar char="v"/>
            </a:pPr>
            <a:r>
              <a:rPr lang="en-US" sz="3200" dirty="0">
                <a:latin typeface="Times New Roman" panose="02020603050405020304" pitchFamily="18" charset="0"/>
                <a:cs typeface="Times New Roman" panose="02020603050405020304" pitchFamily="18" charset="0"/>
              </a:rPr>
              <a:t>Radiotherapy </a:t>
            </a:r>
          </a:p>
          <a:p>
            <a:pPr>
              <a:buFont typeface="Wingdings" pitchFamily="2" charset="2"/>
              <a:buChar char="v"/>
            </a:pPr>
            <a:r>
              <a:rPr lang="en-US" sz="3200" dirty="0" smtClean="0">
                <a:latin typeface="Times New Roman" panose="02020603050405020304" pitchFamily="18" charset="0"/>
                <a:cs typeface="Times New Roman" panose="02020603050405020304" pitchFamily="18" charset="0"/>
              </a:rPr>
              <a:t>Immunoglobulin </a:t>
            </a:r>
            <a:r>
              <a:rPr lang="en-US" sz="3200" dirty="0">
                <a:latin typeface="Times New Roman" panose="02020603050405020304" pitchFamily="18" charset="0"/>
                <a:cs typeface="Times New Roman" panose="02020603050405020304" pitchFamily="18" charset="0"/>
              </a:rPr>
              <a:t>replacement</a:t>
            </a:r>
          </a:p>
          <a:p>
            <a:pPr>
              <a:buFont typeface="Wingdings" pitchFamily="2" charset="2"/>
              <a:buChar char="v"/>
            </a:pPr>
            <a:r>
              <a:rPr lang="en-US" sz="3200" dirty="0">
                <a:latin typeface="Times New Roman" panose="02020603050405020304" pitchFamily="18" charset="0"/>
                <a:cs typeface="Times New Roman" panose="02020603050405020304" pitchFamily="18" charset="0"/>
              </a:rPr>
              <a:t>Stem cell transplantation</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00630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LEUKOPENIA</a:t>
            </a:r>
            <a:br>
              <a:rPr lang="en-GB"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419726"/>
            <a:ext cx="10515600" cy="4757237"/>
          </a:xfrm>
        </p:spPr>
        <p:txBody>
          <a:bodyPr>
            <a:normAutofit/>
          </a:bodyPr>
          <a:lstStyle/>
          <a:p>
            <a:r>
              <a:rPr lang="en-GB" sz="4000" dirty="0">
                <a:latin typeface="Times New Roman" panose="02020603050405020304" pitchFamily="18" charset="0"/>
                <a:cs typeface="Times New Roman" panose="02020603050405020304" pitchFamily="18" charset="0"/>
              </a:rPr>
              <a:t>Leukopenia, a condition in which there are fewer leukocytes than normal</a:t>
            </a:r>
          </a:p>
          <a:p>
            <a:r>
              <a:rPr lang="en-GB" sz="4000" dirty="0">
                <a:latin typeface="Times New Roman" panose="02020603050405020304" pitchFamily="18" charset="0"/>
                <a:cs typeface="Times New Roman" panose="02020603050405020304" pitchFamily="18" charset="0"/>
              </a:rPr>
              <a:t>Results from neutropenia (diminished neutrophils) or </a:t>
            </a:r>
            <a:r>
              <a:rPr lang="en-GB" sz="4000" dirty="0" err="1">
                <a:latin typeface="Times New Roman" panose="02020603050405020304" pitchFamily="18" charset="0"/>
                <a:cs typeface="Times New Roman" panose="02020603050405020304" pitchFamily="18" charset="0"/>
              </a:rPr>
              <a:t>lymphopenia</a:t>
            </a:r>
            <a:r>
              <a:rPr lang="en-GB" sz="4000" dirty="0">
                <a:latin typeface="Times New Roman" panose="02020603050405020304" pitchFamily="18" charset="0"/>
                <a:cs typeface="Times New Roman" panose="02020603050405020304" pitchFamily="18" charset="0"/>
              </a:rPr>
              <a:t> (diminished lymphocytes</a:t>
            </a:r>
            <a:r>
              <a:rPr lang="en-GB" sz="4000" dirty="0" smtClean="0">
                <a:latin typeface="Times New Roman" panose="02020603050405020304" pitchFamily="18" charset="0"/>
                <a:cs typeface="Times New Roman" panose="02020603050405020304" pitchFamily="18" charset="0"/>
              </a:rPr>
              <a:t>)  due to </a:t>
            </a:r>
            <a:r>
              <a:rPr lang="en-GB" sz="4000" dirty="0">
                <a:latin typeface="Times New Roman" panose="02020603050405020304" pitchFamily="18" charset="0"/>
                <a:cs typeface="Times New Roman" panose="02020603050405020304" pitchFamily="18" charset="0"/>
              </a:rPr>
              <a:t>decreased production of neutrophils or increased destruction of these cells.</a:t>
            </a:r>
          </a:p>
          <a:p>
            <a:endParaRPr lang="en-GB"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776820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03157"/>
          </a:xfrm>
        </p:spPr>
        <p:txBody>
          <a:bodyPr/>
          <a:lstStyle/>
          <a:p>
            <a:r>
              <a:rPr lang="en-US" dirty="0" smtClean="0"/>
              <a:t>Causes of </a:t>
            </a:r>
            <a:r>
              <a:rPr lang="en-GB" dirty="0">
                <a:latin typeface="Times New Roman" panose="02020603050405020304" pitchFamily="18" charset="0"/>
                <a:cs typeface="Times New Roman" panose="02020603050405020304" pitchFamily="18" charset="0"/>
              </a:rPr>
              <a:t>neutropenia</a:t>
            </a:r>
            <a:r>
              <a:rPr lang="en-US" dirty="0" smtClean="0"/>
              <a:t> </a:t>
            </a:r>
            <a:endParaRPr lang="en-US" dirty="0"/>
          </a:p>
        </p:txBody>
      </p:sp>
      <p:sp>
        <p:nvSpPr>
          <p:cNvPr id="3" name="Content Placeholder 2"/>
          <p:cNvSpPr>
            <a:spLocks noGrp="1"/>
          </p:cNvSpPr>
          <p:nvPr>
            <p:ph idx="1"/>
          </p:nvPr>
        </p:nvSpPr>
        <p:spPr>
          <a:xfrm>
            <a:off x="838200" y="1203158"/>
            <a:ext cx="10515600" cy="4973805"/>
          </a:xfrm>
        </p:spPr>
        <p:txBody>
          <a:bodyPr>
            <a:normAutofit/>
          </a:bodyPr>
          <a:lstStyle/>
          <a:p>
            <a:pPr marL="0" indent="0">
              <a:buNone/>
            </a:pPr>
            <a:r>
              <a:rPr lang="en-GB" sz="4000" dirty="0">
                <a:latin typeface="Times New Roman" panose="02020603050405020304" pitchFamily="18" charset="0"/>
                <a:cs typeface="Times New Roman" panose="02020603050405020304" pitchFamily="18" charset="0"/>
              </a:rPr>
              <a:t>1. Decreased Production of Neutrophils</a:t>
            </a:r>
          </a:p>
          <a:p>
            <a:pPr marL="0" indent="0">
              <a:buNone/>
            </a:pPr>
            <a:r>
              <a:rPr lang="en-GB" sz="4000" dirty="0">
                <a:latin typeface="Times New Roman" panose="02020603050405020304" pitchFamily="18" charset="0"/>
                <a:cs typeface="Times New Roman" panose="02020603050405020304" pitchFamily="18" charset="0"/>
              </a:rPr>
              <a:t>• Aplastic </a:t>
            </a:r>
            <a:r>
              <a:rPr lang="en-GB" sz="4000" dirty="0" err="1">
                <a:latin typeface="Times New Roman" panose="02020603050405020304" pitchFamily="18" charset="0"/>
                <a:cs typeface="Times New Roman" panose="02020603050405020304" pitchFamily="18" charset="0"/>
              </a:rPr>
              <a:t>anemia</a:t>
            </a:r>
            <a:r>
              <a:rPr lang="en-GB" sz="4000" dirty="0">
                <a:latin typeface="Times New Roman" panose="02020603050405020304" pitchFamily="18" charset="0"/>
                <a:cs typeface="Times New Roman" panose="02020603050405020304" pitchFamily="18" charset="0"/>
              </a:rPr>
              <a:t>, due to medications or toxins</a:t>
            </a:r>
          </a:p>
          <a:p>
            <a:pPr marL="0" indent="0">
              <a:buNone/>
            </a:pPr>
            <a:r>
              <a:rPr lang="en-GB" sz="4000" dirty="0">
                <a:latin typeface="Times New Roman" panose="02020603050405020304" pitchFamily="18" charset="0"/>
                <a:cs typeface="Times New Roman" panose="02020603050405020304" pitchFamily="18" charset="0"/>
              </a:rPr>
              <a:t>• Metastatic cancer, lymphoma, </a:t>
            </a:r>
            <a:r>
              <a:rPr lang="en-GB" sz="4000" dirty="0" err="1">
                <a:latin typeface="Times New Roman" panose="02020603050405020304" pitchFamily="18" charset="0"/>
                <a:cs typeface="Times New Roman" panose="02020603050405020304" pitchFamily="18" charset="0"/>
              </a:rPr>
              <a:t>leukemia</a:t>
            </a:r>
            <a:endParaRPr lang="en-GB" sz="4000" dirty="0">
              <a:latin typeface="Times New Roman" panose="02020603050405020304" pitchFamily="18" charset="0"/>
              <a:cs typeface="Times New Roman" panose="02020603050405020304" pitchFamily="18" charset="0"/>
            </a:endParaRPr>
          </a:p>
          <a:p>
            <a:pPr marL="0" indent="0">
              <a:buNone/>
            </a:pPr>
            <a:r>
              <a:rPr lang="en-GB" sz="4000" dirty="0" smtClean="0">
                <a:latin typeface="Times New Roman" panose="02020603050405020304" pitchFamily="18" charset="0"/>
                <a:cs typeface="Times New Roman" panose="02020603050405020304" pitchFamily="18" charset="0"/>
              </a:rPr>
              <a:t>• </a:t>
            </a:r>
            <a:r>
              <a:rPr lang="en-GB" sz="4000" dirty="0" err="1" smtClean="0">
                <a:latin typeface="Times New Roman" panose="02020603050405020304" pitchFamily="18" charset="0"/>
                <a:cs typeface="Times New Roman" panose="02020603050405020304" pitchFamily="18" charset="0"/>
              </a:rPr>
              <a:t>Myelodysplastic</a:t>
            </a:r>
            <a:r>
              <a:rPr lang="en-GB" sz="4000" dirty="0" smtClean="0">
                <a:latin typeface="Times New Roman" panose="02020603050405020304" pitchFamily="18" charset="0"/>
                <a:cs typeface="Times New Roman" panose="02020603050405020304" pitchFamily="18" charset="0"/>
              </a:rPr>
              <a:t> </a:t>
            </a:r>
            <a:r>
              <a:rPr lang="en-GB" sz="4000" dirty="0">
                <a:latin typeface="Times New Roman" panose="02020603050405020304" pitchFamily="18" charset="0"/>
                <a:cs typeface="Times New Roman" panose="02020603050405020304" pitchFamily="18" charset="0"/>
              </a:rPr>
              <a:t>syndromes</a:t>
            </a:r>
          </a:p>
          <a:p>
            <a:pPr marL="0" indent="0">
              <a:buNone/>
            </a:pPr>
            <a:r>
              <a:rPr lang="en-GB" sz="4000" dirty="0">
                <a:latin typeface="Times New Roman" panose="02020603050405020304" pitchFamily="18" charset="0"/>
                <a:cs typeface="Times New Roman" panose="02020603050405020304" pitchFamily="18" charset="0"/>
              </a:rPr>
              <a:t>• Chemotherapy</a:t>
            </a:r>
          </a:p>
          <a:p>
            <a:pPr marL="0" indent="0">
              <a:buNone/>
            </a:pPr>
            <a:r>
              <a:rPr lang="en-GB" sz="4000" dirty="0">
                <a:latin typeface="Times New Roman" panose="02020603050405020304" pitchFamily="18" charset="0"/>
                <a:cs typeface="Times New Roman" panose="02020603050405020304" pitchFamily="18" charset="0"/>
              </a:rPr>
              <a:t>• Radiation therapy</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21021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5326"/>
            <a:ext cx="10515600" cy="5671637"/>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2. </a:t>
            </a:r>
            <a:r>
              <a:rPr lang="en-GB" sz="4000" dirty="0">
                <a:latin typeface="Times New Roman" panose="02020603050405020304" pitchFamily="18" charset="0"/>
                <a:cs typeface="Times New Roman" panose="02020603050405020304" pitchFamily="18" charset="0"/>
              </a:rPr>
              <a:t>Increased Destruction of Neutrophils</a:t>
            </a:r>
          </a:p>
          <a:p>
            <a:pPr marL="0" indent="0">
              <a:buNone/>
            </a:pPr>
            <a:r>
              <a:rPr lang="en-GB" sz="4000" dirty="0">
                <a:latin typeface="Times New Roman" panose="02020603050405020304" pitchFamily="18" charset="0"/>
                <a:cs typeface="Times New Roman" panose="02020603050405020304" pitchFamily="18" charset="0"/>
              </a:rPr>
              <a:t>• </a:t>
            </a:r>
            <a:r>
              <a:rPr lang="en-GB" sz="4000" dirty="0" err="1">
                <a:latin typeface="Times New Roman" panose="02020603050405020304" pitchFamily="18" charset="0"/>
                <a:cs typeface="Times New Roman" panose="02020603050405020304" pitchFamily="18" charset="0"/>
              </a:rPr>
              <a:t>Hypersplenism</a:t>
            </a:r>
            <a:endParaRPr lang="en-GB" sz="4000" dirty="0">
              <a:latin typeface="Times New Roman" panose="02020603050405020304" pitchFamily="18" charset="0"/>
              <a:cs typeface="Times New Roman" panose="02020603050405020304" pitchFamily="18" charset="0"/>
            </a:endParaRPr>
          </a:p>
          <a:p>
            <a:pPr marL="0" indent="0">
              <a:buNone/>
            </a:pPr>
            <a:r>
              <a:rPr lang="en-GB" sz="4000" dirty="0">
                <a:latin typeface="Times New Roman" panose="02020603050405020304" pitchFamily="18" charset="0"/>
                <a:cs typeface="Times New Roman" panose="02020603050405020304" pitchFamily="18" charset="0"/>
              </a:rPr>
              <a:t>•Medication induced*</a:t>
            </a:r>
          </a:p>
          <a:p>
            <a:pPr marL="0" indent="0">
              <a:buNone/>
            </a:pPr>
            <a:r>
              <a:rPr lang="en-GB" sz="4000" dirty="0">
                <a:latin typeface="Times New Roman" panose="02020603050405020304" pitchFamily="18" charset="0"/>
                <a:cs typeface="Times New Roman" panose="02020603050405020304" pitchFamily="18" charset="0"/>
              </a:rPr>
              <a:t>• Immunologic disorders (</a:t>
            </a:r>
            <a:r>
              <a:rPr lang="en-GB" sz="4000" dirty="0" err="1">
                <a:latin typeface="Times New Roman" panose="02020603050405020304" pitchFamily="18" charset="0"/>
                <a:cs typeface="Times New Roman" panose="02020603050405020304" pitchFamily="18" charset="0"/>
              </a:rPr>
              <a:t>eg</a:t>
            </a:r>
            <a:r>
              <a:rPr lang="en-GB" sz="4000" dirty="0">
                <a:latin typeface="Times New Roman" panose="02020603050405020304" pitchFamily="18" charset="0"/>
                <a:cs typeface="Times New Roman" panose="02020603050405020304" pitchFamily="18" charset="0"/>
              </a:rPr>
              <a:t>, systemic lupus  </a:t>
            </a:r>
            <a:r>
              <a:rPr lang="en-GB" sz="4000" dirty="0" err="1">
                <a:latin typeface="Times New Roman" panose="02020603050405020304" pitchFamily="18" charset="0"/>
                <a:cs typeface="Times New Roman" panose="02020603050405020304" pitchFamily="18" charset="0"/>
              </a:rPr>
              <a:t>erythematosus</a:t>
            </a:r>
            <a:r>
              <a:rPr lang="en-GB" sz="4000" dirty="0">
                <a:latin typeface="Times New Roman" panose="02020603050405020304" pitchFamily="18" charset="0"/>
                <a:cs typeface="Times New Roman" panose="02020603050405020304" pitchFamily="18" charset="0"/>
              </a:rPr>
              <a:t>)</a:t>
            </a:r>
          </a:p>
          <a:p>
            <a:pPr marL="0" indent="0">
              <a:buNone/>
            </a:pPr>
            <a:r>
              <a:rPr lang="en-GB" sz="4000" dirty="0">
                <a:latin typeface="Times New Roman" panose="02020603050405020304" pitchFamily="18" charset="0"/>
                <a:cs typeface="Times New Roman" panose="02020603050405020304" pitchFamily="18" charset="0"/>
              </a:rPr>
              <a:t>•Viral disease (</a:t>
            </a:r>
            <a:r>
              <a:rPr lang="en-GB" sz="4000" dirty="0" err="1">
                <a:latin typeface="Times New Roman" panose="02020603050405020304" pitchFamily="18" charset="0"/>
                <a:cs typeface="Times New Roman" panose="02020603050405020304" pitchFamily="18" charset="0"/>
              </a:rPr>
              <a:t>eg</a:t>
            </a:r>
            <a:r>
              <a:rPr lang="en-GB" sz="4000" dirty="0">
                <a:latin typeface="Times New Roman" panose="02020603050405020304" pitchFamily="18" charset="0"/>
                <a:cs typeface="Times New Roman" panose="02020603050405020304" pitchFamily="18" charset="0"/>
              </a:rPr>
              <a:t>, infectious hepatitis, mononucleosis)</a:t>
            </a:r>
          </a:p>
          <a:p>
            <a:pPr marL="0" indent="0">
              <a:buNone/>
            </a:pPr>
            <a:r>
              <a:rPr lang="en-GB" sz="4000" dirty="0">
                <a:latin typeface="Times New Roman" panose="02020603050405020304" pitchFamily="18" charset="0"/>
                <a:cs typeface="Times New Roman" panose="02020603050405020304" pitchFamily="18" charset="0"/>
              </a:rPr>
              <a:t>• Bacterial infections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728763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60119"/>
          </a:xfrm>
        </p:spPr>
        <p:txBody>
          <a:bodyPr>
            <a:normAutofit/>
          </a:bodyPr>
          <a:lstStyle/>
          <a:p>
            <a:r>
              <a:rPr lang="en-US" sz="4000" b="1" dirty="0">
                <a:latin typeface="Times New Roman" panose="02020603050405020304" pitchFamily="18" charset="0"/>
                <a:cs typeface="Times New Roman" panose="02020603050405020304" pitchFamily="18" charset="0"/>
              </a:rPr>
              <a:t>Thrombocytopenia</a:t>
            </a:r>
          </a:p>
        </p:txBody>
      </p:sp>
      <p:sp>
        <p:nvSpPr>
          <p:cNvPr id="3" name="Content Placeholder 2"/>
          <p:cNvSpPr>
            <a:spLocks noGrp="1"/>
          </p:cNvSpPr>
          <p:nvPr>
            <p:ph idx="1"/>
          </p:nvPr>
        </p:nvSpPr>
        <p:spPr>
          <a:xfrm>
            <a:off x="838200" y="1211580"/>
            <a:ext cx="10515600" cy="4965383"/>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Disorder of decreased </a:t>
            </a:r>
            <a:r>
              <a:rPr lang="en-US" sz="3600" dirty="0" smtClean="0">
                <a:latin typeface="Times New Roman" panose="02020603050405020304" pitchFamily="18" charset="0"/>
                <a:cs typeface="Times New Roman" panose="02020603050405020304" pitchFamily="18" charset="0"/>
              </a:rPr>
              <a:t>platelets of </a:t>
            </a:r>
            <a:r>
              <a:rPr lang="en-US" sz="3600" dirty="0">
                <a:latin typeface="Times New Roman" panose="02020603050405020304" pitchFamily="18" charset="0"/>
                <a:cs typeface="Times New Roman" panose="02020603050405020304" pitchFamily="18" charset="0"/>
              </a:rPr>
              <a:t>below </a:t>
            </a:r>
            <a:r>
              <a:rPr lang="en-US" sz="3600" dirty="0" smtClean="0">
                <a:latin typeface="Times New Roman" panose="02020603050405020304" pitchFamily="18" charset="0"/>
                <a:cs typeface="Times New Roman" panose="02020603050405020304" pitchFamily="18" charset="0"/>
              </a:rPr>
              <a:t>150,000</a:t>
            </a:r>
            <a:endParaRPr lang="en-US" sz="3600" dirty="0">
              <a:latin typeface="Times New Roman" panose="02020603050405020304" pitchFamily="18" charset="0"/>
              <a:cs typeface="Times New Roman" panose="02020603050405020304" pitchFamily="18" charset="0"/>
            </a:endParaRPr>
          </a:p>
          <a:p>
            <a:pPr marL="0" indent="0">
              <a:buNone/>
            </a:pPr>
            <a:r>
              <a:rPr lang="en-US" sz="3600" b="1" dirty="0" smtClean="0">
                <a:latin typeface="Times New Roman" panose="02020603050405020304" pitchFamily="18" charset="0"/>
                <a:cs typeface="Times New Roman" panose="02020603050405020304" pitchFamily="18" charset="0"/>
              </a:rPr>
              <a:t>Causes</a:t>
            </a:r>
            <a:endParaRPr lang="en-US" sz="3600" b="1" dirty="0">
              <a:latin typeface="Times New Roman" panose="02020603050405020304" pitchFamily="18" charset="0"/>
              <a:cs typeface="Times New Roman" panose="02020603050405020304" pitchFamily="18" charset="0"/>
            </a:endParaRPr>
          </a:p>
          <a:p>
            <a:pPr lvl="1"/>
            <a:r>
              <a:rPr lang="en-US" sz="3600" dirty="0">
                <a:latin typeface="Times New Roman" panose="02020603050405020304" pitchFamily="18" charset="0"/>
                <a:cs typeface="Times New Roman" panose="02020603050405020304" pitchFamily="18" charset="0"/>
              </a:rPr>
              <a:t>Low production of platelets</a:t>
            </a:r>
          </a:p>
          <a:p>
            <a:pPr lvl="1"/>
            <a:r>
              <a:rPr lang="en-US" sz="3600" dirty="0">
                <a:latin typeface="Times New Roman" panose="02020603050405020304" pitchFamily="18" charset="0"/>
                <a:cs typeface="Times New Roman" panose="02020603050405020304" pitchFamily="18" charset="0"/>
              </a:rPr>
              <a:t>Increased breakdown of platelets</a:t>
            </a:r>
          </a:p>
          <a:p>
            <a:pPr lvl="1"/>
            <a:endParaRPr lang="en-US" sz="3600"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Symptoms</a:t>
            </a:r>
          </a:p>
          <a:p>
            <a:pPr lvl="1"/>
            <a:r>
              <a:rPr lang="en-US" sz="3600" dirty="0">
                <a:latin typeface="Times New Roman" panose="02020603050405020304" pitchFamily="18" charset="0"/>
                <a:cs typeface="Times New Roman" panose="02020603050405020304" pitchFamily="18" charset="0"/>
              </a:rPr>
              <a:t>Bruising</a:t>
            </a:r>
          </a:p>
          <a:p>
            <a:pPr lvl="1"/>
            <a:r>
              <a:rPr lang="en-US" sz="3600" dirty="0">
                <a:latin typeface="Times New Roman" panose="02020603050405020304" pitchFamily="18" charset="0"/>
                <a:cs typeface="Times New Roman" panose="02020603050405020304" pitchFamily="18" charset="0"/>
              </a:rPr>
              <a:t>Nosebleeds</a:t>
            </a:r>
          </a:p>
          <a:p>
            <a:pPr lvl="1"/>
            <a:r>
              <a:rPr lang="en-US" sz="3600" dirty="0" err="1">
                <a:latin typeface="Times New Roman" panose="02020603050405020304" pitchFamily="18" charset="0"/>
                <a:cs typeface="Times New Roman" panose="02020603050405020304" pitchFamily="18" charset="0"/>
              </a:rPr>
              <a:t>Petechiae</a:t>
            </a:r>
            <a:r>
              <a:rPr lang="en-US" sz="3600" dirty="0">
                <a:latin typeface="Times New Roman" panose="02020603050405020304" pitchFamily="18" charset="0"/>
                <a:cs typeface="Times New Roman" panose="02020603050405020304" pitchFamily="18" charset="0"/>
              </a:rPr>
              <a:t> (pinpoint </a:t>
            </a:r>
            <a:r>
              <a:rPr lang="en-US" sz="3600" dirty="0" err="1">
                <a:latin typeface="Times New Roman" panose="02020603050405020304" pitchFamily="18" charset="0"/>
                <a:cs typeface="Times New Roman" panose="02020603050405020304" pitchFamily="18" charset="0"/>
              </a:rPr>
              <a:t>microhemorrhages</a:t>
            </a:r>
            <a:r>
              <a:rPr lang="en-US" sz="3600" dirty="0">
                <a:latin typeface="Times New Roman" panose="02020603050405020304" pitchFamily="18" charset="0"/>
                <a:cs typeface="Times New Roman" panose="02020603050405020304" pitchFamily="18" charset="0"/>
              </a:rPr>
              <a:t>)</a:t>
            </a:r>
          </a:p>
          <a:p>
            <a:endParaRPr lang="en-US" sz="3600" dirty="0">
              <a:latin typeface="Times New Roman" panose="02020603050405020304" pitchFamily="18" charset="0"/>
              <a:cs typeface="Times New Roman" panose="02020603050405020304" pitchFamily="18" charset="0"/>
            </a:endParaRPr>
          </a:p>
          <a:p>
            <a:pPr lvl="1"/>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039716"/>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4360"/>
            <a:ext cx="10515600" cy="5582603"/>
          </a:xfrm>
        </p:spPr>
        <p:txBody>
          <a:bodyPr>
            <a:normAutofit/>
          </a:bodyPr>
          <a:lstStyle/>
          <a:p>
            <a:pPr marL="0" indent="0">
              <a:buNone/>
            </a:pPr>
            <a:r>
              <a:rPr lang="en-US" sz="4000" b="1" u="sng" dirty="0">
                <a:latin typeface="Times New Roman" panose="02020603050405020304" pitchFamily="18" charset="0"/>
                <a:cs typeface="Times New Roman" panose="02020603050405020304" pitchFamily="18" charset="0"/>
              </a:rPr>
              <a:t>Types of Thrombocytopenia</a:t>
            </a:r>
          </a:p>
          <a:p>
            <a:pPr marL="457200" lvl="1" indent="0">
              <a:buNone/>
            </a:pPr>
            <a:r>
              <a:rPr lang="en-US" sz="4000" b="1" dirty="0" smtClean="0">
                <a:latin typeface="Times New Roman" panose="02020603050405020304" pitchFamily="18" charset="0"/>
                <a:cs typeface="Times New Roman" panose="02020603050405020304" pitchFamily="18" charset="0"/>
              </a:rPr>
              <a:t>1. Immune </a:t>
            </a:r>
            <a:r>
              <a:rPr lang="en-US" sz="4000" b="1" dirty="0">
                <a:latin typeface="Times New Roman" panose="02020603050405020304" pitchFamily="18" charset="0"/>
                <a:cs typeface="Times New Roman" panose="02020603050405020304" pitchFamily="18" charset="0"/>
              </a:rPr>
              <a:t>Thrombocytopenic </a:t>
            </a:r>
            <a:r>
              <a:rPr lang="en-US" sz="4000" b="1" dirty="0" err="1">
                <a:latin typeface="Times New Roman" panose="02020603050405020304" pitchFamily="18" charset="0"/>
                <a:cs typeface="Times New Roman" panose="02020603050405020304" pitchFamily="18" charset="0"/>
              </a:rPr>
              <a:t>Purpura</a:t>
            </a:r>
            <a:endParaRPr lang="en-US" sz="4000" b="1" dirty="0">
              <a:latin typeface="Times New Roman" panose="02020603050405020304" pitchFamily="18" charset="0"/>
              <a:cs typeface="Times New Roman" panose="02020603050405020304" pitchFamily="18" charset="0"/>
            </a:endParaRPr>
          </a:p>
          <a:p>
            <a:pPr lvl="2"/>
            <a:r>
              <a:rPr lang="en-US" sz="4000" dirty="0">
                <a:latin typeface="Times New Roman" panose="02020603050405020304" pitchFamily="18" charset="0"/>
                <a:cs typeface="Times New Roman" panose="02020603050405020304" pitchFamily="18" charset="0"/>
              </a:rPr>
              <a:t>Abnormal destruction of circulating platelets</a:t>
            </a:r>
          </a:p>
          <a:p>
            <a:pPr lvl="2"/>
            <a:r>
              <a:rPr lang="en-US" sz="4000" dirty="0">
                <a:latin typeface="Times New Roman" panose="02020603050405020304" pitchFamily="18" charset="0"/>
                <a:cs typeface="Times New Roman" panose="02020603050405020304" pitchFamily="18" charset="0"/>
              </a:rPr>
              <a:t>Autoimmune disorder</a:t>
            </a:r>
          </a:p>
          <a:p>
            <a:pPr lvl="2"/>
            <a:r>
              <a:rPr lang="en-US" sz="4000" dirty="0">
                <a:latin typeface="Times New Roman" panose="02020603050405020304" pitchFamily="18" charset="0"/>
                <a:cs typeface="Times New Roman" panose="02020603050405020304" pitchFamily="18" charset="0"/>
              </a:rPr>
              <a:t>Destroyed in hosts’ spleen by macrophages</a:t>
            </a:r>
          </a:p>
          <a:p>
            <a:pPr marL="457200" lvl="1" indent="0">
              <a:buNone/>
            </a:pPr>
            <a:r>
              <a:rPr lang="en-US" sz="4000" b="1" dirty="0" smtClean="0">
                <a:latin typeface="Times New Roman" panose="02020603050405020304" pitchFamily="18" charset="0"/>
                <a:cs typeface="Times New Roman" panose="02020603050405020304" pitchFamily="18" charset="0"/>
              </a:rPr>
              <a:t>2. Thrombotic </a:t>
            </a:r>
            <a:r>
              <a:rPr lang="en-US" sz="4000" b="1" dirty="0">
                <a:latin typeface="Times New Roman" panose="02020603050405020304" pitchFamily="18" charset="0"/>
                <a:cs typeface="Times New Roman" panose="02020603050405020304" pitchFamily="18" charset="0"/>
              </a:rPr>
              <a:t>Thrombocytopenic </a:t>
            </a:r>
            <a:r>
              <a:rPr lang="en-US" sz="4000" b="1" dirty="0" err="1">
                <a:latin typeface="Times New Roman" panose="02020603050405020304" pitchFamily="18" charset="0"/>
                <a:cs typeface="Times New Roman" panose="02020603050405020304" pitchFamily="18" charset="0"/>
              </a:rPr>
              <a:t>Purpura</a:t>
            </a:r>
            <a:endParaRPr lang="en-US" sz="4000" b="1" dirty="0">
              <a:latin typeface="Times New Roman" panose="02020603050405020304" pitchFamily="18" charset="0"/>
              <a:cs typeface="Times New Roman" panose="02020603050405020304" pitchFamily="18" charset="0"/>
            </a:endParaRPr>
          </a:p>
          <a:p>
            <a:pPr lvl="2"/>
            <a:r>
              <a:rPr lang="en-US" sz="4000" dirty="0">
                <a:latin typeface="Times New Roman" panose="02020603050405020304" pitchFamily="18" charset="0"/>
                <a:cs typeface="Times New Roman" panose="02020603050405020304" pitchFamily="18" charset="0"/>
                <a:sym typeface="Symbol" pitchFamily="18" charset="2"/>
              </a:rPr>
              <a:t>d agglutination of platelets </a:t>
            </a:r>
            <a:r>
              <a:rPr lang="en-US" sz="4000">
                <a:latin typeface="Times New Roman" panose="02020603050405020304" pitchFamily="18" charset="0"/>
                <a:cs typeface="Times New Roman" panose="02020603050405020304" pitchFamily="18" charset="0"/>
                <a:sym typeface="Symbol" pitchFamily="18" charset="2"/>
              </a:rPr>
              <a:t>that </a:t>
            </a:r>
            <a:r>
              <a:rPr lang="en-US" sz="4000" smtClean="0">
                <a:latin typeface="Times New Roman" panose="02020603050405020304" pitchFamily="18" charset="0"/>
                <a:cs typeface="Times New Roman" panose="02020603050405020304" pitchFamily="18" charset="0"/>
                <a:sym typeface="Symbol" pitchFamily="18" charset="2"/>
              </a:rPr>
              <a:t>form </a:t>
            </a:r>
            <a:r>
              <a:rPr lang="en-US" sz="4000" dirty="0" err="1">
                <a:latin typeface="Times New Roman" panose="02020603050405020304" pitchFamily="18" charset="0"/>
                <a:cs typeface="Times New Roman" panose="02020603050405020304" pitchFamily="18" charset="0"/>
                <a:sym typeface="Symbol" pitchFamily="18" charset="2"/>
              </a:rPr>
              <a:t>microthrombi</a:t>
            </a:r>
            <a:endParaRPr lang="en-US" sz="4000" dirty="0">
              <a:latin typeface="Times New Roman" panose="02020603050405020304" pitchFamily="18" charset="0"/>
              <a:cs typeface="Times New Roman" panose="02020603050405020304" pitchFamily="18" charset="0"/>
              <a:sym typeface="Symbol" pitchFamily="18" charset="2"/>
            </a:endParaRP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824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332"/>
            <a:ext cx="10515600" cy="1114798"/>
          </a:xfrm>
        </p:spPr>
        <p:txBody>
          <a:bodyPr>
            <a:normAutofit fontScale="90000"/>
          </a:bodyPr>
          <a:lstStyle/>
          <a:p>
            <a:r>
              <a:rPr lang="en-US" b="1" dirty="0" err="1" smtClean="0">
                <a:latin typeface="Times New Roman" panose="02020603050405020304" pitchFamily="18" charset="0"/>
                <a:cs typeface="Times New Roman" panose="02020603050405020304" pitchFamily="18" charset="0"/>
              </a:rPr>
              <a:t>Normals</a:t>
            </a:r>
            <a:r>
              <a:rPr lang="en-US" b="1" dirty="0" smtClean="0">
                <a:latin typeface="Times New Roman" panose="02020603050405020304" pitchFamily="18" charset="0"/>
                <a:cs typeface="Times New Roman" panose="02020603050405020304" pitchFamily="18" charset="0"/>
              </a:rPr>
              <a:t> for RBC</a:t>
            </a:r>
            <a:r>
              <a:rPr lang="en-US" i="1" dirty="0" smtClean="0">
                <a:solidFill>
                  <a:srgbClr val="00B050"/>
                </a:solidFill>
              </a:rPr>
              <a:t/>
            </a:r>
            <a:br>
              <a:rPr lang="en-US" i="1" dirty="0" smtClean="0">
                <a:solidFill>
                  <a:srgbClr val="00B050"/>
                </a:solidFill>
              </a:rPr>
            </a:br>
            <a:endParaRPr lang="en-US" dirty="0"/>
          </a:p>
        </p:txBody>
      </p:sp>
      <p:sp>
        <p:nvSpPr>
          <p:cNvPr id="3" name="Content Placeholder 2"/>
          <p:cNvSpPr>
            <a:spLocks noGrp="1"/>
          </p:cNvSpPr>
          <p:nvPr>
            <p:ph idx="1"/>
          </p:nvPr>
        </p:nvSpPr>
        <p:spPr>
          <a:xfrm>
            <a:off x="838200" y="860612"/>
            <a:ext cx="10515600" cy="5316351"/>
          </a:xfrm>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Erythrocyte count: Male:4.5×10 </a:t>
            </a:r>
            <a:r>
              <a:rPr lang="en-US" sz="3200" baseline="30000" dirty="0" smtClean="0">
                <a:latin typeface="Times New Roman" panose="02020603050405020304" pitchFamily="18" charset="0"/>
                <a:cs typeface="Times New Roman" panose="02020603050405020304" pitchFamily="18" charset="0"/>
              </a:rPr>
              <a:t>12</a:t>
            </a:r>
            <a:r>
              <a:rPr lang="en-US" sz="3200" dirty="0" smtClean="0">
                <a:latin typeface="Times New Roman" panose="02020603050405020304" pitchFamily="18" charset="0"/>
                <a:cs typeface="Times New Roman" panose="02020603050405020304" pitchFamily="18" charset="0"/>
              </a:rPr>
              <a:t>/L to 6.5×10 </a:t>
            </a:r>
            <a:r>
              <a:rPr lang="en-US" sz="3200" baseline="30000" dirty="0" smtClean="0">
                <a:latin typeface="Times New Roman" panose="02020603050405020304" pitchFamily="18" charset="0"/>
                <a:cs typeface="Times New Roman" panose="02020603050405020304" pitchFamily="18" charset="0"/>
              </a:rPr>
              <a:t>12</a:t>
            </a:r>
            <a:r>
              <a:rPr lang="en-US" sz="3200" dirty="0" smtClean="0">
                <a:latin typeface="Times New Roman" panose="02020603050405020304" pitchFamily="18" charset="0"/>
                <a:cs typeface="Times New Roman" panose="02020603050405020304" pitchFamily="18" charset="0"/>
              </a:rPr>
              <a:t>/L</a:t>
            </a:r>
          </a:p>
          <a:p>
            <a:pPr marL="109728" indent="0">
              <a:buNone/>
            </a:pPr>
            <a:r>
              <a:rPr lang="en-US" sz="3200" dirty="0" smtClean="0">
                <a:latin typeface="Times New Roman" panose="02020603050405020304" pitchFamily="18" charset="0"/>
                <a:cs typeface="Times New Roman" panose="02020603050405020304" pitchFamily="18" charset="0"/>
              </a:rPr>
              <a:t>				(4.5–6.5million/mm³)</a:t>
            </a:r>
          </a:p>
          <a:p>
            <a:pPr marL="109728" indent="0">
              <a:buNone/>
            </a:pPr>
            <a:r>
              <a:rPr lang="en-US" sz="3200" dirty="0" smtClean="0">
                <a:latin typeface="Times New Roman" panose="02020603050405020304" pitchFamily="18" charset="0"/>
                <a:cs typeface="Times New Roman" panose="02020603050405020304" pitchFamily="18" charset="0"/>
              </a:rPr>
              <a:t>			Female:3.8×10</a:t>
            </a:r>
            <a:r>
              <a:rPr lang="en-US" sz="3200" baseline="30000" dirty="0" smtClean="0">
                <a:latin typeface="Times New Roman" panose="02020603050405020304" pitchFamily="18" charset="0"/>
                <a:cs typeface="Times New Roman" panose="02020603050405020304" pitchFamily="18" charset="0"/>
              </a:rPr>
              <a:t>12</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Lto</a:t>
            </a:r>
            <a:r>
              <a:rPr lang="en-US" sz="3200" dirty="0" smtClean="0">
                <a:latin typeface="Times New Roman" panose="02020603050405020304" pitchFamily="18" charset="0"/>
                <a:cs typeface="Times New Roman" panose="02020603050405020304" pitchFamily="18" charset="0"/>
              </a:rPr>
              <a:t> 5.8×10</a:t>
            </a:r>
            <a:r>
              <a:rPr lang="en-US" sz="3200" baseline="30000" dirty="0" smtClean="0">
                <a:latin typeface="Times New Roman" panose="02020603050405020304" pitchFamily="18" charset="0"/>
                <a:cs typeface="Times New Roman" panose="02020603050405020304" pitchFamily="18" charset="0"/>
              </a:rPr>
              <a:t>12</a:t>
            </a:r>
            <a:r>
              <a:rPr lang="en-US" sz="3200" dirty="0" smtClean="0">
                <a:latin typeface="Times New Roman" panose="02020603050405020304" pitchFamily="18" charset="0"/>
                <a:cs typeface="Times New Roman" panose="02020603050405020304" pitchFamily="18" charset="0"/>
              </a:rPr>
              <a:t>/L</a:t>
            </a:r>
          </a:p>
          <a:p>
            <a:pPr marL="109728" indent="0">
              <a:buNone/>
            </a:pPr>
            <a:r>
              <a:rPr lang="en-US" sz="3200" dirty="0" smtClean="0">
                <a:latin typeface="Times New Roman" panose="02020603050405020304" pitchFamily="18" charset="0"/>
                <a:cs typeface="Times New Roman" panose="02020603050405020304" pitchFamily="18" charset="0"/>
              </a:rPr>
              <a:t>				(3.8–5.8million/mm³)</a:t>
            </a:r>
          </a:p>
          <a:p>
            <a:pPr>
              <a:buNone/>
            </a:pPr>
            <a:r>
              <a:rPr lang="en-US" sz="3200" dirty="0" smtClean="0">
                <a:latin typeface="Times New Roman" panose="02020603050405020304" pitchFamily="18" charset="0"/>
                <a:cs typeface="Times New Roman" panose="02020603050405020304" pitchFamily="18" charset="0"/>
              </a:rPr>
              <a:t>HB- Male:13–18g/100mL</a:t>
            </a:r>
          </a:p>
          <a:p>
            <a:pPr>
              <a:buNone/>
            </a:pPr>
            <a:r>
              <a:rPr lang="en-US" sz="3200" dirty="0" smtClean="0">
                <a:latin typeface="Times New Roman" panose="02020603050405020304" pitchFamily="18" charset="0"/>
                <a:cs typeface="Times New Roman" panose="02020603050405020304" pitchFamily="18" charset="0"/>
              </a:rPr>
              <a:t>		Female:11.5–16.5g/100mL</a:t>
            </a:r>
          </a:p>
          <a:p>
            <a:pPr>
              <a:buNone/>
            </a:pPr>
            <a:r>
              <a:rPr lang="en-US" sz="3200" dirty="0" smtClean="0">
                <a:latin typeface="Times New Roman" panose="02020603050405020304" pitchFamily="18" charset="0"/>
                <a:cs typeface="Times New Roman" panose="02020603050405020304" pitchFamily="18" charset="0"/>
              </a:rPr>
              <a:t>MCV(Mean Corpuscular volume) -80 to 96 </a:t>
            </a:r>
            <a:r>
              <a:rPr lang="en-US" sz="3200" dirty="0" err="1" smtClean="0">
                <a:latin typeface="Times New Roman" panose="02020603050405020304" pitchFamily="18" charset="0"/>
                <a:cs typeface="Times New Roman" panose="02020603050405020304" pitchFamily="18" charset="0"/>
              </a:rPr>
              <a:t>femtolitre</a:t>
            </a:r>
            <a:endParaRPr lang="en-US" sz="3200" dirty="0" smtClean="0">
              <a:latin typeface="Times New Roman" panose="02020603050405020304" pitchFamily="18" charset="0"/>
              <a:cs typeface="Times New Roman" panose="02020603050405020304" pitchFamily="18" charset="0"/>
            </a:endParaRPr>
          </a:p>
          <a:p>
            <a:pPr>
              <a:buNone/>
            </a:pPr>
            <a:r>
              <a:rPr lang="en-US" sz="3200" dirty="0" smtClean="0">
                <a:latin typeface="Times New Roman" panose="02020603050405020304" pitchFamily="18" charset="0"/>
                <a:cs typeface="Times New Roman" panose="02020603050405020304" pitchFamily="18" charset="0"/>
              </a:rPr>
              <a:t> MCH (Mean Corpuscular </a:t>
            </a:r>
            <a:r>
              <a:rPr lang="en-US" sz="3200" dirty="0" err="1" smtClean="0">
                <a:latin typeface="Times New Roman" panose="02020603050405020304" pitchFamily="18" charset="0"/>
                <a:cs typeface="Times New Roman" panose="02020603050405020304" pitchFamily="18" charset="0"/>
              </a:rPr>
              <a:t>Hb</a:t>
            </a:r>
            <a:r>
              <a:rPr lang="en-US" sz="3200" dirty="0" smtClean="0">
                <a:latin typeface="Times New Roman" panose="02020603050405020304" pitchFamily="18" charset="0"/>
                <a:cs typeface="Times New Roman" panose="02020603050405020304" pitchFamily="18" charset="0"/>
              </a:rPr>
              <a:t>) -27 to32picograms/cell</a:t>
            </a:r>
          </a:p>
          <a:p>
            <a:pPr>
              <a:buNone/>
            </a:pPr>
            <a:r>
              <a:rPr lang="en-US" sz="3200" dirty="0" smtClean="0">
                <a:latin typeface="Times New Roman" panose="02020603050405020304" pitchFamily="18" charset="0"/>
                <a:cs typeface="Times New Roman" panose="02020603050405020304" pitchFamily="18" charset="0"/>
              </a:rPr>
              <a:t>MCHC (Mean Corpuscular </a:t>
            </a:r>
            <a:r>
              <a:rPr lang="en-US" sz="3200" dirty="0" err="1" smtClean="0">
                <a:latin typeface="Times New Roman" panose="02020603050405020304" pitchFamily="18" charset="0"/>
                <a:cs typeface="Times New Roman" panose="02020603050405020304" pitchFamily="18" charset="0"/>
              </a:rPr>
              <a:t>Hb</a:t>
            </a:r>
            <a:r>
              <a:rPr lang="en-US" sz="3200" dirty="0" smtClean="0">
                <a:latin typeface="Times New Roman" panose="02020603050405020304" pitchFamily="18" charset="0"/>
                <a:cs typeface="Times New Roman" panose="02020603050405020304" pitchFamily="18" charset="0"/>
              </a:rPr>
              <a:t> Concentration ) -30 to 35g/dl</a:t>
            </a:r>
          </a:p>
          <a:p>
            <a:pPr>
              <a:buNone/>
            </a:pPr>
            <a:r>
              <a:rPr lang="en-US" sz="3200" dirty="0" smtClean="0">
                <a:latin typeface="Times New Roman" panose="02020603050405020304" pitchFamily="18" charset="0"/>
                <a:cs typeface="Times New Roman" panose="02020603050405020304" pitchFamily="18" charset="0"/>
              </a:rPr>
              <a:t>PCV (Packed cell volume )- 0.40-0.55L/L</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48217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0080"/>
            <a:ext cx="10515600" cy="5536883"/>
          </a:xfrm>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3. Heparin-Induced </a:t>
            </a:r>
            <a:r>
              <a:rPr lang="en-US" sz="4000" dirty="0">
                <a:latin typeface="Times New Roman" panose="02020603050405020304" pitchFamily="18" charset="0"/>
                <a:cs typeface="Times New Roman" panose="02020603050405020304" pitchFamily="18" charset="0"/>
              </a:rPr>
              <a:t>Thrombocytopenia (HIT</a:t>
            </a:r>
            <a:r>
              <a:rPr lang="en-US" sz="4000" dirty="0" smtClean="0">
                <a:latin typeface="Times New Roman" panose="02020603050405020304" pitchFamily="18" charset="0"/>
                <a:cs typeface="Times New Roman" panose="02020603050405020304" pitchFamily="18" charset="0"/>
              </a:rPr>
              <a:t>)</a:t>
            </a:r>
          </a:p>
          <a:p>
            <a:pPr lvl="2"/>
            <a:r>
              <a:rPr lang="en-US" sz="4000" dirty="0">
                <a:latin typeface="Times New Roman" panose="02020603050405020304" pitchFamily="18" charset="0"/>
                <a:cs typeface="Times New Roman" panose="02020603050405020304" pitchFamily="18" charset="0"/>
              </a:rPr>
              <a:t>Associated with administration of heparin</a:t>
            </a:r>
          </a:p>
          <a:p>
            <a:pPr lvl="2"/>
            <a:r>
              <a:rPr lang="en-US" sz="4000" dirty="0">
                <a:latin typeface="Times New Roman" panose="02020603050405020304" pitchFamily="18" charset="0"/>
                <a:cs typeface="Times New Roman" panose="02020603050405020304" pitchFamily="18" charset="0"/>
              </a:rPr>
              <a:t>Develops when the body develops an antibody, or allergy to heparin</a:t>
            </a:r>
          </a:p>
          <a:p>
            <a:pPr lvl="2"/>
            <a:r>
              <a:rPr lang="en-US" sz="4000" dirty="0">
                <a:latin typeface="Times New Roman" panose="02020603050405020304" pitchFamily="18" charset="0"/>
                <a:cs typeface="Times New Roman" panose="02020603050405020304" pitchFamily="18" charset="0"/>
              </a:rPr>
              <a:t>Heparin (paradoxically) causes thrombosis</a:t>
            </a:r>
          </a:p>
          <a:p>
            <a:pPr lvl="2"/>
            <a:r>
              <a:rPr lang="en-US" sz="4000" dirty="0">
                <a:latin typeface="Times New Roman" panose="02020603050405020304" pitchFamily="18" charset="0"/>
                <a:cs typeface="Times New Roman" panose="02020603050405020304" pitchFamily="18" charset="0"/>
              </a:rPr>
              <a:t>Immune mediated response that causes intense platelet activation and release of </a:t>
            </a:r>
            <a:r>
              <a:rPr lang="en-US" sz="4000" dirty="0" err="1">
                <a:latin typeface="Times New Roman" panose="02020603050405020304" pitchFamily="18" charset="0"/>
                <a:cs typeface="Times New Roman" panose="02020603050405020304" pitchFamily="18" charset="0"/>
              </a:rPr>
              <a:t>procoaggulation</a:t>
            </a:r>
            <a:r>
              <a:rPr lang="en-US" sz="4000" dirty="0">
                <a:latin typeface="Times New Roman" panose="02020603050405020304" pitchFamily="18" charset="0"/>
                <a:cs typeface="Times New Roman" panose="02020603050405020304" pitchFamily="18" charset="0"/>
              </a:rPr>
              <a:t> particles.</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920298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20775"/>
          </a:xfrm>
        </p:spPr>
        <p:txBody>
          <a:bodyPr>
            <a:noAutofit/>
          </a:bodyPr>
          <a:lstStyle/>
          <a:p>
            <a:pPr lvl="1" algn="l" rtl="0">
              <a:lnSpc>
                <a:spcPct val="90000"/>
              </a:lnSpc>
              <a:spcBef>
                <a:spcPct val="0"/>
              </a:spcBef>
            </a:pPr>
            <a:r>
              <a:rPr lang="en-US" sz="4800" dirty="0" smtClean="0">
                <a:latin typeface="Times New Roman" panose="02020603050405020304" pitchFamily="18" charset="0"/>
                <a:cs typeface="Times New Roman" panose="02020603050405020304" pitchFamily="18" charset="0"/>
              </a:rPr>
              <a:t>Clinical features</a:t>
            </a:r>
            <a:br>
              <a:rPr lang="en-US" sz="4800"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85900"/>
            <a:ext cx="10515600" cy="4691063"/>
          </a:xfrm>
        </p:spPr>
        <p:txBody>
          <a:bodyPr>
            <a:normAutofit/>
          </a:bodyPr>
          <a:lstStyle/>
          <a:p>
            <a:pPr lvl="2">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Thrombocytopenia</a:t>
            </a:r>
            <a:endParaRPr lang="en-US" sz="4000" dirty="0">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US" sz="4000" dirty="0">
                <a:latin typeface="Times New Roman" panose="02020603050405020304" pitchFamily="18" charset="0"/>
                <a:cs typeface="Times New Roman" panose="02020603050405020304" pitchFamily="18" charset="0"/>
              </a:rPr>
              <a:t>Possible thrombosis after heparin </a:t>
            </a:r>
            <a:r>
              <a:rPr lang="en-US" sz="4000" dirty="0" smtClean="0">
                <a:latin typeface="Times New Roman" panose="02020603050405020304" pitchFamily="18" charset="0"/>
                <a:cs typeface="Times New Roman" panose="02020603050405020304" pitchFamily="18" charset="0"/>
              </a:rPr>
              <a:t>therapy</a:t>
            </a:r>
          </a:p>
          <a:p>
            <a:pPr marL="914400" lvl="2" indent="0">
              <a:buNone/>
            </a:pPr>
            <a:r>
              <a:rPr lang="en-US" sz="4000" dirty="0" smtClean="0">
                <a:latin typeface="Times New Roman" panose="02020603050405020304" pitchFamily="18" charset="0"/>
                <a:cs typeface="Times New Roman" panose="02020603050405020304" pitchFamily="18" charset="0"/>
              </a:rPr>
              <a:t>N/B: Can </a:t>
            </a:r>
            <a:r>
              <a:rPr lang="en-US" sz="4000" dirty="0">
                <a:latin typeface="Times New Roman" panose="02020603050405020304" pitchFamily="18" charset="0"/>
                <a:cs typeface="Times New Roman" panose="02020603050405020304" pitchFamily="18" charset="0"/>
              </a:rPr>
              <a:t>be triggered by any type, route or amount of heparin</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828997"/>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b="1" dirty="0" smtClean="0">
                <a:latin typeface="Times New Roman" panose="02020603050405020304" pitchFamily="18" charset="0"/>
                <a:cs typeface="Times New Roman" panose="02020603050405020304" pitchFamily="18" charset="0"/>
              </a:rPr>
              <a:t>Treatment is Based </a:t>
            </a:r>
            <a:r>
              <a:rPr lang="en-US" sz="4000" b="1" dirty="0">
                <a:latin typeface="Times New Roman" panose="02020603050405020304" pitchFamily="18" charset="0"/>
                <a:cs typeface="Times New Roman" panose="02020603050405020304" pitchFamily="18" charset="0"/>
              </a:rPr>
              <a:t>on cause</a:t>
            </a:r>
          </a:p>
          <a:p>
            <a:pPr lvl="1"/>
            <a:r>
              <a:rPr lang="en-US" sz="4000" dirty="0">
                <a:latin typeface="Times New Roman" panose="02020603050405020304" pitchFamily="18" charset="0"/>
                <a:cs typeface="Times New Roman" panose="02020603050405020304" pitchFamily="18" charset="0"/>
              </a:rPr>
              <a:t>Corticosteroids</a:t>
            </a:r>
          </a:p>
          <a:p>
            <a:pPr lvl="1"/>
            <a:r>
              <a:rPr lang="en-US" sz="4000" dirty="0" err="1">
                <a:latin typeface="Times New Roman" panose="02020603050405020304" pitchFamily="18" charset="0"/>
                <a:cs typeface="Times New Roman" panose="02020603050405020304" pitchFamily="18" charset="0"/>
              </a:rPr>
              <a:t>Plasmaphoresis</a:t>
            </a:r>
            <a:endParaRPr lang="en-US" sz="4000" dirty="0">
              <a:latin typeface="Times New Roman" panose="02020603050405020304" pitchFamily="18" charset="0"/>
              <a:cs typeface="Times New Roman" panose="02020603050405020304" pitchFamily="18" charset="0"/>
            </a:endParaRPr>
          </a:p>
          <a:p>
            <a:pPr lvl="1"/>
            <a:r>
              <a:rPr lang="en-US" sz="4000" dirty="0" err="1">
                <a:latin typeface="Times New Roman" panose="02020603050405020304" pitchFamily="18" charset="0"/>
                <a:cs typeface="Times New Roman" panose="02020603050405020304" pitchFamily="18" charset="0"/>
              </a:rPr>
              <a:t>Splenectomy</a:t>
            </a:r>
            <a:endParaRPr lang="en-US" sz="4000" dirty="0">
              <a:latin typeface="Times New Roman" panose="02020603050405020304" pitchFamily="18" charset="0"/>
              <a:cs typeface="Times New Roman" panose="02020603050405020304" pitchFamily="18" charset="0"/>
            </a:endParaRPr>
          </a:p>
          <a:p>
            <a:pPr lvl="1"/>
            <a:r>
              <a:rPr lang="en-US" sz="4000" dirty="0">
                <a:latin typeface="Times New Roman" panose="02020603050405020304" pitchFamily="18" charset="0"/>
                <a:cs typeface="Times New Roman" panose="02020603050405020304" pitchFamily="18" charset="0"/>
              </a:rPr>
              <a:t>Platelet transfusion</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88342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Times New Roman" panose="02020603050405020304" pitchFamily="18" charset="0"/>
                <a:cs typeface="Times New Roman" panose="02020603050405020304" pitchFamily="18" charset="0"/>
              </a:rPr>
              <a:t>HEREDITARY COAGULATION DISORDERS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buFont typeface="Wingdings" pitchFamily="2" charset="2"/>
              <a:buChar char="Ø"/>
            </a:pPr>
            <a:r>
              <a:rPr lang="en-US" sz="4000" dirty="0" err="1">
                <a:solidFill>
                  <a:prstClr val="black"/>
                </a:solidFill>
                <a:latin typeface="Times New Roman" panose="02020603050405020304" pitchFamily="18" charset="0"/>
                <a:cs typeface="Times New Roman" panose="02020603050405020304" pitchFamily="18" charset="0"/>
              </a:rPr>
              <a:t>Haemophilia</a:t>
            </a:r>
            <a:r>
              <a:rPr lang="en-US" sz="4000" dirty="0">
                <a:solidFill>
                  <a:prstClr val="black"/>
                </a:solidFill>
                <a:latin typeface="Times New Roman" panose="02020603050405020304" pitchFamily="18" charset="0"/>
                <a:cs typeface="Times New Roman" panose="02020603050405020304" pitchFamily="18" charset="0"/>
              </a:rPr>
              <a:t> A is caused by factor VIII deficiency</a:t>
            </a:r>
          </a:p>
          <a:p>
            <a:pPr lvl="0">
              <a:buFont typeface="Wingdings" pitchFamily="2" charset="2"/>
              <a:buChar char="Ø"/>
            </a:pPr>
            <a:r>
              <a:rPr lang="en-US" sz="4000" dirty="0" err="1">
                <a:solidFill>
                  <a:prstClr val="black"/>
                </a:solidFill>
                <a:latin typeface="Times New Roman" panose="02020603050405020304" pitchFamily="18" charset="0"/>
                <a:cs typeface="Times New Roman" panose="02020603050405020304" pitchFamily="18" charset="0"/>
              </a:rPr>
              <a:t>Haemophilia</a:t>
            </a:r>
            <a:r>
              <a:rPr lang="en-US" sz="4000" dirty="0">
                <a:solidFill>
                  <a:prstClr val="black"/>
                </a:solidFill>
                <a:latin typeface="Times New Roman" panose="02020603050405020304" pitchFamily="18" charset="0"/>
                <a:cs typeface="Times New Roman" panose="02020603050405020304" pitchFamily="18" charset="0"/>
              </a:rPr>
              <a:t> B(</a:t>
            </a:r>
            <a:r>
              <a:rPr lang="en-US" sz="4000" dirty="0" err="1">
                <a:solidFill>
                  <a:prstClr val="black"/>
                </a:solidFill>
                <a:latin typeface="Times New Roman" panose="02020603050405020304" pitchFamily="18" charset="0"/>
                <a:cs typeface="Times New Roman" panose="02020603050405020304" pitchFamily="18" charset="0"/>
              </a:rPr>
              <a:t>christmas</a:t>
            </a:r>
            <a:r>
              <a:rPr lang="en-US" sz="4000" dirty="0">
                <a:solidFill>
                  <a:prstClr val="black"/>
                </a:solidFill>
                <a:latin typeface="Times New Roman" panose="02020603050405020304" pitchFamily="18" charset="0"/>
                <a:cs typeface="Times New Roman" panose="02020603050405020304" pitchFamily="18" charset="0"/>
              </a:rPr>
              <a:t> disease) is caused by factor IX </a:t>
            </a:r>
            <a:r>
              <a:rPr lang="en-US" sz="4000" dirty="0" smtClean="0">
                <a:solidFill>
                  <a:prstClr val="black"/>
                </a:solidFill>
                <a:latin typeface="Times New Roman" panose="02020603050405020304" pitchFamily="18" charset="0"/>
                <a:cs typeface="Times New Roman" panose="02020603050405020304" pitchFamily="18" charset="0"/>
              </a:rPr>
              <a:t>deficiency</a:t>
            </a:r>
          </a:p>
          <a:p>
            <a:pPr marL="0" lvl="0" indent="0">
              <a:buNone/>
            </a:pPr>
            <a:r>
              <a:rPr lang="en-US" sz="3600" dirty="0" smtClean="0">
                <a:latin typeface="Times New Roman" panose="02020603050405020304" pitchFamily="18" charset="0"/>
                <a:cs typeface="Times New Roman" panose="02020603050405020304" pitchFamily="18" charset="0"/>
              </a:rPr>
              <a:t>Both are recessive</a:t>
            </a:r>
            <a:r>
              <a:rPr lang="en-US" sz="3600" dirty="0">
                <a:latin typeface="Times New Roman" panose="02020603050405020304" pitchFamily="18" charset="0"/>
                <a:cs typeface="Times New Roman" panose="02020603050405020304" pitchFamily="18" charset="0"/>
              </a:rPr>
              <a:t> disorders caused by a deficiency or absence of coagulation factors VIII (FVIII) and IX (FIX), respectively.</a:t>
            </a:r>
            <a:r>
              <a:rPr lang="en-US" sz="3600" dirty="0"/>
              <a:t> </a:t>
            </a:r>
            <a:endParaRPr lang="en-US" sz="4000" dirty="0" smtClean="0">
              <a:solidFill>
                <a:prstClr val="black"/>
              </a:solidFill>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113973"/>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95753"/>
          </a:xfrm>
        </p:spPr>
        <p:txBody>
          <a:bodyPr/>
          <a:lstStyle/>
          <a:p>
            <a:pPr marL="571500" indent="-571500">
              <a:buFont typeface="Wingdings" panose="05000000000000000000" pitchFamily="2" charset="2"/>
              <a:buChar char="Ø"/>
            </a:pPr>
            <a:r>
              <a:rPr lang="en-US" b="1" dirty="0">
                <a:solidFill>
                  <a:prstClr val="black"/>
                </a:solidFill>
                <a:latin typeface="Times New Roman" panose="02020603050405020304" pitchFamily="18" charset="0"/>
                <a:cs typeface="Times New Roman" panose="02020603050405020304" pitchFamily="18" charset="0"/>
              </a:rPr>
              <a:t>VON WILLEBRAND DISEASE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95754"/>
            <a:ext cx="10515600" cy="4981209"/>
          </a:xfrm>
        </p:spPr>
        <p:txBody>
          <a:bodyPr>
            <a:noAutofit/>
          </a:bodyPr>
          <a:lstStyle/>
          <a:p>
            <a:pPr lvl="0"/>
            <a:r>
              <a:rPr lang="en-US" sz="4000" dirty="0">
                <a:solidFill>
                  <a:prstClr val="black"/>
                </a:solidFill>
                <a:latin typeface="Times New Roman" panose="02020603050405020304" pitchFamily="18" charset="0"/>
                <a:cs typeface="Times New Roman" panose="02020603050405020304" pitchFamily="18" charset="0"/>
              </a:rPr>
              <a:t>There is either a reduced level or abnormal function of </a:t>
            </a:r>
            <a:r>
              <a:rPr lang="en-US" sz="4000" dirty="0" smtClean="0">
                <a:solidFill>
                  <a:prstClr val="black"/>
                </a:solidFill>
                <a:latin typeface="Times New Roman" panose="02020603050405020304" pitchFamily="18" charset="0"/>
                <a:cs typeface="Times New Roman" panose="02020603050405020304" pitchFamily="18" charset="0"/>
              </a:rPr>
              <a:t>VWF </a:t>
            </a:r>
            <a:r>
              <a:rPr lang="en-US" sz="4000" dirty="0">
                <a:solidFill>
                  <a:prstClr val="black"/>
                </a:solidFill>
                <a:latin typeface="Times New Roman" panose="02020603050405020304" pitchFamily="18" charset="0"/>
                <a:cs typeface="Times New Roman" panose="02020603050405020304" pitchFamily="18" charset="0"/>
              </a:rPr>
              <a:t>resulting from a point mutation or major deletion</a:t>
            </a:r>
          </a:p>
          <a:p>
            <a:pPr lvl="0"/>
            <a:r>
              <a:rPr lang="en-US" sz="4000" dirty="0" smtClean="0">
                <a:solidFill>
                  <a:prstClr val="black"/>
                </a:solidFill>
                <a:latin typeface="Times New Roman" panose="02020603050405020304" pitchFamily="18" charset="0"/>
                <a:cs typeface="Times New Roman" panose="02020603050405020304" pitchFamily="18" charset="0"/>
              </a:rPr>
              <a:t>VWF </a:t>
            </a:r>
            <a:r>
              <a:rPr lang="en-US" sz="4000" dirty="0">
                <a:solidFill>
                  <a:prstClr val="black"/>
                </a:solidFill>
                <a:latin typeface="Times New Roman" panose="02020603050405020304" pitchFamily="18" charset="0"/>
                <a:cs typeface="Times New Roman" panose="02020603050405020304" pitchFamily="18" charset="0"/>
              </a:rPr>
              <a:t>is produced in endothelial cells and megakaryocytes</a:t>
            </a:r>
            <a:r>
              <a:rPr lang="en-US" sz="4000" dirty="0" smtClean="0">
                <a:solidFill>
                  <a:prstClr val="black"/>
                </a:solidFill>
                <a:latin typeface="Times New Roman" panose="02020603050405020304" pitchFamily="18" charset="0"/>
                <a:cs typeface="Times New Roman" panose="02020603050405020304" pitchFamily="18" charset="0"/>
              </a:rPr>
              <a:t>. It </a:t>
            </a:r>
            <a:r>
              <a:rPr lang="en-US" sz="4000" dirty="0">
                <a:solidFill>
                  <a:prstClr val="black"/>
                </a:solidFill>
                <a:latin typeface="Times New Roman" panose="02020603050405020304" pitchFamily="18" charset="0"/>
                <a:cs typeface="Times New Roman" panose="02020603050405020304" pitchFamily="18" charset="0"/>
              </a:rPr>
              <a:t>has two roles:</a:t>
            </a:r>
          </a:p>
          <a:p>
            <a:pPr lvl="0">
              <a:buFont typeface="Wingdings" pitchFamily="2" charset="2"/>
              <a:buChar char="v"/>
            </a:pPr>
            <a:r>
              <a:rPr lang="en-US" sz="4000" dirty="0">
                <a:solidFill>
                  <a:prstClr val="black"/>
                </a:solidFill>
                <a:latin typeface="Times New Roman" panose="02020603050405020304" pitchFamily="18" charset="0"/>
                <a:cs typeface="Times New Roman" panose="02020603050405020304" pitchFamily="18" charset="0"/>
              </a:rPr>
              <a:t>It promotes platelet adhesion to damaged endothelium</a:t>
            </a:r>
          </a:p>
          <a:p>
            <a:pPr lvl="0">
              <a:buFont typeface="Wingdings" pitchFamily="2" charset="2"/>
              <a:buChar char="v"/>
            </a:pPr>
            <a:r>
              <a:rPr lang="en-US" sz="4000" dirty="0">
                <a:solidFill>
                  <a:prstClr val="black"/>
                </a:solidFill>
                <a:latin typeface="Times New Roman" panose="02020603050405020304" pitchFamily="18" charset="0"/>
                <a:cs typeface="Times New Roman" panose="02020603050405020304" pitchFamily="18" charset="0"/>
              </a:rPr>
              <a:t>It’s the carrier molecule for factor VIII protecting it from premature destruction</a:t>
            </a:r>
          </a:p>
          <a:p>
            <a:endParaRPr lang="en-GB"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755702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LYMPHOMAS </a:t>
            </a:r>
            <a:br>
              <a:rPr lang="en-GB" b="1" dirty="0">
                <a:latin typeface="Times New Roman" panose="02020603050405020304" pitchFamily="18" charset="0"/>
                <a:cs typeface="Times New Roman" panose="02020603050405020304" pitchFamily="18" charset="0"/>
              </a:rPr>
            </a:br>
            <a:endParaRPr lang="en-US" b="1" dirty="0"/>
          </a:p>
        </p:txBody>
      </p:sp>
      <p:sp>
        <p:nvSpPr>
          <p:cNvPr id="3" name="Content Placeholder 2"/>
          <p:cNvSpPr>
            <a:spLocks noGrp="1"/>
          </p:cNvSpPr>
          <p:nvPr>
            <p:ph idx="1"/>
          </p:nvPr>
        </p:nvSpPr>
        <p:spPr/>
        <p:txBody>
          <a:bodyPr>
            <a:normAutofit/>
          </a:bodyPr>
          <a:lstStyle/>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Caused by malignant lymphocytes that accumulate in lymph nodes and cause the clinical features of lymphadenopathy</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They may spill over into </a:t>
            </a:r>
            <a:r>
              <a:rPr lang="en-US" sz="4000" dirty="0" smtClean="0">
                <a:solidFill>
                  <a:prstClr val="black"/>
                </a:solidFill>
                <a:latin typeface="Times New Roman" panose="02020603050405020304" pitchFamily="18" charset="0"/>
                <a:cs typeface="Times New Roman" panose="02020603050405020304" pitchFamily="18" charset="0"/>
              </a:rPr>
              <a:t>blood (</a:t>
            </a:r>
            <a:r>
              <a:rPr lang="en-US" sz="4000" dirty="0">
                <a:solidFill>
                  <a:prstClr val="black"/>
                </a:solidFill>
                <a:latin typeface="Times New Roman" panose="02020603050405020304" pitchFamily="18" charset="0"/>
                <a:cs typeface="Times New Roman" panose="02020603050405020304" pitchFamily="18" charset="0"/>
              </a:rPr>
              <a:t>leukemic phase) or infiltrate organs outside the lymphoid tissue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29350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Classification of Lymphomas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Classified into </a:t>
            </a:r>
            <a:r>
              <a:rPr lang="en-US" sz="4000" dirty="0" err="1">
                <a:solidFill>
                  <a:prstClr val="black"/>
                </a:solidFill>
                <a:latin typeface="Times New Roman" panose="02020603050405020304" pitchFamily="18" charset="0"/>
                <a:cs typeface="Times New Roman" panose="02020603050405020304" pitchFamily="18" charset="0"/>
              </a:rPr>
              <a:t>hodgkin’s</a:t>
            </a:r>
            <a:r>
              <a:rPr lang="en-US" sz="4000" dirty="0">
                <a:solidFill>
                  <a:prstClr val="black"/>
                </a:solidFill>
                <a:latin typeface="Times New Roman" panose="02020603050405020304" pitchFamily="18" charset="0"/>
                <a:cs typeface="Times New Roman" panose="02020603050405020304" pitchFamily="18" charset="0"/>
              </a:rPr>
              <a:t> and non-</a:t>
            </a:r>
            <a:r>
              <a:rPr lang="en-US" sz="4000" dirty="0" err="1">
                <a:solidFill>
                  <a:prstClr val="black"/>
                </a:solidFill>
                <a:latin typeface="Times New Roman" panose="02020603050405020304" pitchFamily="18" charset="0"/>
                <a:cs typeface="Times New Roman" panose="02020603050405020304" pitchFamily="18" charset="0"/>
              </a:rPr>
              <a:t>hodgkin’s</a:t>
            </a:r>
            <a:r>
              <a:rPr lang="en-US" sz="4000" dirty="0">
                <a:solidFill>
                  <a:prstClr val="black"/>
                </a:solidFill>
                <a:latin typeface="Times New Roman" panose="02020603050405020304" pitchFamily="18" charset="0"/>
                <a:cs typeface="Times New Roman" panose="02020603050405020304" pitchFamily="18" charset="0"/>
              </a:rPr>
              <a:t> lymphoma </a:t>
            </a:r>
            <a:r>
              <a:rPr lang="en-US" sz="4000" dirty="0" smtClean="0">
                <a:solidFill>
                  <a:prstClr val="black"/>
                </a:solidFill>
                <a:latin typeface="Times New Roman" panose="02020603050405020304" pitchFamily="18" charset="0"/>
                <a:cs typeface="Times New Roman" panose="02020603050405020304" pitchFamily="18" charset="0"/>
              </a:rPr>
              <a:t>and </a:t>
            </a:r>
            <a:r>
              <a:rPr lang="en-US" sz="4000" dirty="0">
                <a:solidFill>
                  <a:prstClr val="black"/>
                </a:solidFill>
                <a:latin typeface="Times New Roman" panose="02020603050405020304" pitchFamily="18" charset="0"/>
                <a:cs typeface="Times New Roman" panose="02020603050405020304" pitchFamily="18" charset="0"/>
              </a:rPr>
              <a:t>this is based on the presence of Reed-</a:t>
            </a:r>
            <a:r>
              <a:rPr lang="en-US" sz="4000" dirty="0" err="1">
                <a:solidFill>
                  <a:prstClr val="black"/>
                </a:solidFill>
                <a:latin typeface="Times New Roman" panose="02020603050405020304" pitchFamily="18" charset="0"/>
                <a:cs typeface="Times New Roman" panose="02020603050405020304" pitchFamily="18" charset="0"/>
              </a:rPr>
              <a:t>sternberg</a:t>
            </a:r>
            <a:r>
              <a:rPr lang="en-US" sz="4000" dirty="0">
                <a:solidFill>
                  <a:prstClr val="black"/>
                </a:solidFill>
                <a:latin typeface="Times New Roman" panose="02020603050405020304" pitchFamily="18" charset="0"/>
                <a:cs typeface="Times New Roman" panose="02020603050405020304" pitchFamily="18" charset="0"/>
              </a:rPr>
              <a:t> cells in </a:t>
            </a:r>
            <a:r>
              <a:rPr lang="en-US" sz="4000" dirty="0" err="1">
                <a:solidFill>
                  <a:prstClr val="black"/>
                </a:solidFill>
                <a:latin typeface="Times New Roman" panose="02020603050405020304" pitchFamily="18" charset="0"/>
                <a:cs typeface="Times New Roman" panose="02020603050405020304" pitchFamily="18" charset="0"/>
              </a:rPr>
              <a:t>Hodgin’s</a:t>
            </a:r>
            <a:r>
              <a:rPr lang="en-US" sz="4000" dirty="0">
                <a:solidFill>
                  <a:prstClr val="black"/>
                </a:solidFill>
                <a:latin typeface="Times New Roman" panose="02020603050405020304" pitchFamily="18" charset="0"/>
                <a:cs typeface="Times New Roman" panose="02020603050405020304" pitchFamily="18" charset="0"/>
              </a:rPr>
              <a:t> lymphoma</a:t>
            </a:r>
          </a:p>
        </p:txBody>
      </p:sp>
    </p:spTree>
    <p:extLst>
      <p:ext uri="{BB962C8B-B14F-4D97-AF65-F5344CB8AC3E}">
        <p14:creationId xmlns:p14="http://schemas.microsoft.com/office/powerpoint/2010/main" val="120591119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10652"/>
          </a:xfrm>
        </p:spPr>
        <p:txBody>
          <a:bodyPr/>
          <a:lstStyle/>
          <a:p>
            <a:r>
              <a:rPr lang="en-US" b="1" dirty="0">
                <a:solidFill>
                  <a:prstClr val="black"/>
                </a:solidFill>
                <a:latin typeface="Times New Roman" panose="02020603050405020304" pitchFamily="18" charset="0"/>
                <a:cs typeface="Times New Roman" panose="02020603050405020304" pitchFamily="18" charset="0"/>
              </a:rPr>
              <a:t>Hodgkin’s disease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18147"/>
            <a:ext cx="10515600" cy="5358816"/>
          </a:xfrm>
        </p:spPr>
        <p:txBody>
          <a:bodyPr>
            <a:noAutofit/>
          </a:bodyPr>
          <a:lstStyle/>
          <a:p>
            <a:pPr>
              <a:buFont typeface="Wingdings" pitchFamily="2" charset="2"/>
              <a:buChar char="Ø"/>
            </a:pPr>
            <a:r>
              <a:rPr lang="en-US" sz="4000" dirty="0" smtClean="0">
                <a:solidFill>
                  <a:prstClr val="black"/>
                </a:solidFill>
                <a:latin typeface="Times New Roman" panose="02020603050405020304" pitchFamily="18" charset="0"/>
                <a:cs typeface="Times New Roman" panose="02020603050405020304" pitchFamily="18" charset="0"/>
              </a:rPr>
              <a:t>RS </a:t>
            </a:r>
            <a:r>
              <a:rPr lang="en-US" sz="4000" dirty="0">
                <a:solidFill>
                  <a:prstClr val="black"/>
                </a:solidFill>
                <a:latin typeface="Times New Roman" panose="02020603050405020304" pitchFamily="18" charset="0"/>
                <a:cs typeface="Times New Roman" panose="02020603050405020304" pitchFamily="18" charset="0"/>
              </a:rPr>
              <a:t>cell is of B-lymphoid lineage found in the diseased </a:t>
            </a:r>
            <a:r>
              <a:rPr lang="en-US" sz="4000" dirty="0" smtClean="0">
                <a:solidFill>
                  <a:prstClr val="black"/>
                </a:solidFill>
                <a:latin typeface="Times New Roman" panose="02020603050405020304" pitchFamily="18" charset="0"/>
                <a:cs typeface="Times New Roman" panose="02020603050405020304" pitchFamily="18" charset="0"/>
              </a:rPr>
              <a:t>tissue</a:t>
            </a:r>
            <a:endParaRPr lang="en-US" sz="4000" dirty="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Epstein –Barr virus genome has been detected but its role in pathogenesis is unclear</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Present at </a:t>
            </a:r>
            <a:r>
              <a:rPr lang="en-US" sz="4000" dirty="0" smtClean="0">
                <a:solidFill>
                  <a:prstClr val="black"/>
                </a:solidFill>
                <a:latin typeface="Times New Roman" panose="02020603050405020304" pitchFamily="18" charset="0"/>
                <a:cs typeface="Times New Roman" panose="02020603050405020304" pitchFamily="18" charset="0"/>
              </a:rPr>
              <a:t>any </a:t>
            </a:r>
            <a:r>
              <a:rPr lang="en-US" sz="4000" dirty="0">
                <a:solidFill>
                  <a:prstClr val="black"/>
                </a:solidFill>
                <a:latin typeface="Times New Roman" panose="02020603050405020304" pitchFamily="18" charset="0"/>
                <a:cs typeface="Times New Roman" panose="02020603050405020304" pitchFamily="18" charset="0"/>
              </a:rPr>
              <a:t>age but is rare in </a:t>
            </a:r>
            <a:r>
              <a:rPr lang="en-US" sz="4000" dirty="0" smtClean="0">
                <a:solidFill>
                  <a:prstClr val="black"/>
                </a:solidFill>
                <a:latin typeface="Times New Roman" panose="02020603050405020304" pitchFamily="18" charset="0"/>
                <a:cs typeface="Times New Roman" panose="02020603050405020304" pitchFamily="18" charset="0"/>
              </a:rPr>
              <a:t>children</a:t>
            </a:r>
          </a:p>
          <a:p>
            <a:pPr marL="0" indent="0">
              <a:buNone/>
            </a:pPr>
            <a:r>
              <a:rPr lang="en-US" sz="4000" dirty="0">
                <a:solidFill>
                  <a:prstClr val="black"/>
                </a:solidFill>
                <a:latin typeface="Times New Roman" panose="02020603050405020304" pitchFamily="18" charset="0"/>
                <a:cs typeface="Times New Roman" panose="02020603050405020304" pitchFamily="18" charset="0"/>
              </a:rPr>
              <a:t>Typically, the disease is localized initially to a single peripheral lymph node region and subsequent progression by contiguity within the lymphatic system. Retroperitoneal nodes are also involved(CT scan.)</a:t>
            </a:r>
          </a:p>
          <a:p>
            <a:pPr marL="0" lvl="0" indent="0">
              <a:buNone/>
            </a:pPr>
            <a:endParaRPr lang="en-US" sz="4000" dirty="0" smtClean="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Ø"/>
            </a:pPr>
            <a:endParaRPr lang="en-US" sz="4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55491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fontScale="92500"/>
          </a:bodyPr>
          <a:lstStyle/>
          <a:p>
            <a:pPr lvl="0">
              <a:buNone/>
            </a:pPr>
            <a:r>
              <a:rPr lang="en-US" sz="3600" b="1" dirty="0">
                <a:latin typeface="Times New Roman" panose="02020603050405020304" pitchFamily="18" charset="0"/>
                <a:cs typeface="Times New Roman" panose="02020603050405020304" pitchFamily="18" charset="0"/>
              </a:rPr>
              <a:t>Clinical features</a:t>
            </a:r>
          </a:p>
          <a:p>
            <a:pPr lvl="0">
              <a:buFont typeface="Wingdings" pitchFamily="2" charset="2"/>
              <a:buChar char="Ø"/>
            </a:pPr>
            <a:r>
              <a:rPr lang="en-US" sz="4000" dirty="0">
                <a:latin typeface="Times New Roman" panose="02020603050405020304" pitchFamily="18" charset="0"/>
                <a:cs typeface="Times New Roman" panose="02020603050405020304" pitchFamily="18" charset="0"/>
              </a:rPr>
              <a:t>Painless, non-tender, asymmetrical, firm, discrete and rubbery enlargement of superficial lymph nodes. Cervical, axillary and inguinal nodes are involved</a:t>
            </a:r>
            <a:r>
              <a:rPr lang="en-US" sz="4000" dirty="0" smtClean="0">
                <a:latin typeface="Times New Roman" panose="02020603050405020304" pitchFamily="18" charset="0"/>
                <a:cs typeface="Times New Roman" panose="02020603050405020304" pitchFamily="18" charset="0"/>
              </a:rPr>
              <a:t>.</a:t>
            </a:r>
          </a:p>
          <a:p>
            <a:pPr lvl="0">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Hepatosplenomegally</a:t>
            </a:r>
            <a:endParaRPr lang="en-US" sz="4000" dirty="0">
              <a:latin typeface="Times New Roman" panose="02020603050405020304" pitchFamily="18" charset="0"/>
              <a:cs typeface="Times New Roman" panose="02020603050405020304" pitchFamily="18" charset="0"/>
            </a:endParaRPr>
          </a:p>
          <a:p>
            <a:pPr lvl="0">
              <a:buFont typeface="Wingdings" pitchFamily="2" charset="2"/>
              <a:buChar char="Ø"/>
            </a:pPr>
            <a:r>
              <a:rPr lang="en-US" sz="4000" dirty="0">
                <a:latin typeface="Times New Roman" panose="02020603050405020304" pitchFamily="18" charset="0"/>
                <a:cs typeface="Times New Roman" panose="02020603050405020304" pitchFamily="18" charset="0"/>
              </a:rPr>
              <a:t>Fever</a:t>
            </a:r>
          </a:p>
          <a:p>
            <a:pPr lvl="0">
              <a:buFont typeface="Wingdings" pitchFamily="2" charset="2"/>
              <a:buChar char="Ø"/>
            </a:pPr>
            <a:r>
              <a:rPr lang="en-US" sz="4000" dirty="0">
                <a:latin typeface="Times New Roman" panose="02020603050405020304" pitchFamily="18" charset="0"/>
                <a:cs typeface="Times New Roman" panose="02020603050405020304" pitchFamily="18" charset="0"/>
              </a:rPr>
              <a:t>Pruritus</a:t>
            </a:r>
          </a:p>
          <a:p>
            <a:pPr lvl="0">
              <a:buFont typeface="Wingdings" pitchFamily="2" charset="2"/>
              <a:buChar char="Ø"/>
            </a:pPr>
            <a:r>
              <a:rPr lang="en-US" sz="4000" dirty="0">
                <a:latin typeface="Times New Roman" panose="02020603050405020304" pitchFamily="18" charset="0"/>
                <a:cs typeface="Times New Roman" panose="02020603050405020304" pitchFamily="18" charset="0"/>
              </a:rPr>
              <a:t>Alcohol induced pain</a:t>
            </a:r>
          </a:p>
          <a:p>
            <a:pPr lvl="0">
              <a:buFont typeface="Wingdings" pitchFamily="2" charset="2"/>
              <a:buChar char="Ø"/>
            </a:pPr>
            <a:r>
              <a:rPr lang="en-US" sz="4000" dirty="0">
                <a:latin typeface="Times New Roman" panose="02020603050405020304" pitchFamily="18" charset="0"/>
                <a:cs typeface="Times New Roman" panose="02020603050405020304" pitchFamily="18" charset="0"/>
              </a:rPr>
              <a:t>Weight loss, profuse sweating, weakness, fatigue, anorexia and cachexia. </a:t>
            </a:r>
          </a:p>
          <a:p>
            <a:endParaRPr lang="en-GB" sz="40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3853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
            <a:ext cx="10515600" cy="649704"/>
          </a:xfrm>
        </p:spPr>
        <p:txBody>
          <a:bodyPr>
            <a:normAutofit fontScale="90000"/>
          </a:bodyPr>
          <a:lstStyle/>
          <a:p>
            <a:r>
              <a:rPr lang="en-US" b="1" dirty="0">
                <a:solidFill>
                  <a:prstClr val="black"/>
                </a:solidFill>
                <a:latin typeface="Times New Roman" panose="02020603050405020304" pitchFamily="18" charset="0"/>
                <a:cs typeface="Times New Roman" panose="02020603050405020304" pitchFamily="18" charset="0"/>
              </a:rPr>
              <a:t>Laboratory findings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649706"/>
            <a:ext cx="10515600" cy="5527257"/>
          </a:xfrm>
        </p:spPr>
        <p:txBody>
          <a:bodyPr>
            <a:noAutofit/>
          </a:bodyPr>
          <a:lstStyle/>
          <a:p>
            <a:pPr>
              <a:buFont typeface="Wingdings" pitchFamily="2" charset="2"/>
              <a:buChar char="Ø"/>
            </a:pPr>
            <a:r>
              <a:rPr lang="en-US" sz="4000" dirty="0">
                <a:solidFill>
                  <a:prstClr val="black"/>
                </a:solidFill>
              </a:rPr>
              <a:t>The distinctive RS cell is diagnostic</a:t>
            </a:r>
            <a:endParaRPr lang="en-US" sz="4000" dirty="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Ø"/>
            </a:pPr>
            <a:r>
              <a:rPr lang="en-US" sz="4000" dirty="0" smtClean="0">
                <a:solidFill>
                  <a:prstClr val="black"/>
                </a:solidFill>
                <a:latin typeface="Times New Roman" panose="02020603050405020304" pitchFamily="18" charset="0"/>
                <a:cs typeface="Times New Roman" panose="02020603050405020304" pitchFamily="18" charset="0"/>
              </a:rPr>
              <a:t>Normochromic </a:t>
            </a:r>
            <a:r>
              <a:rPr lang="en-US" sz="4000" dirty="0">
                <a:solidFill>
                  <a:prstClr val="black"/>
                </a:solidFill>
                <a:latin typeface="Times New Roman" panose="02020603050405020304" pitchFamily="18" charset="0"/>
                <a:cs typeface="Times New Roman" panose="02020603050405020304" pitchFamily="18" charset="0"/>
              </a:rPr>
              <a:t>normocytic anemia is most common. Bone marrow involvement is unusual in early disease but if it occurs, bone marrow failure develops with </a:t>
            </a:r>
            <a:r>
              <a:rPr lang="en-US" sz="4000" dirty="0" err="1">
                <a:solidFill>
                  <a:prstClr val="black"/>
                </a:solidFill>
                <a:latin typeface="Times New Roman" panose="02020603050405020304" pitchFamily="18" charset="0"/>
                <a:cs typeface="Times New Roman" panose="02020603050405020304" pitchFamily="18" charset="0"/>
              </a:rPr>
              <a:t>leucoerythroblastic</a:t>
            </a:r>
            <a:r>
              <a:rPr lang="en-US" sz="4000" dirty="0">
                <a:solidFill>
                  <a:prstClr val="black"/>
                </a:solidFill>
                <a:latin typeface="Times New Roman" panose="02020603050405020304" pitchFamily="18" charset="0"/>
                <a:cs typeface="Times New Roman" panose="02020603050405020304" pitchFamily="18" charset="0"/>
              </a:rPr>
              <a:t> </a:t>
            </a:r>
            <a:r>
              <a:rPr lang="en-US" sz="4000" dirty="0" smtClean="0">
                <a:solidFill>
                  <a:prstClr val="black"/>
                </a:solidFill>
                <a:latin typeface="Times New Roman" panose="02020603050405020304" pitchFamily="18" charset="0"/>
                <a:cs typeface="Times New Roman" panose="02020603050405020304" pitchFamily="18" charset="0"/>
              </a:rPr>
              <a:t>anemia</a:t>
            </a:r>
          </a:p>
          <a:p>
            <a:pPr lvl="0">
              <a:buFont typeface="Wingdings" pitchFamily="2" charset="2"/>
              <a:buChar char="Ø"/>
            </a:pPr>
            <a:r>
              <a:rPr lang="en-US" sz="4000" dirty="0" err="1" smtClean="0">
                <a:solidFill>
                  <a:prstClr val="black"/>
                </a:solidFill>
                <a:latin typeface="Times New Roman" panose="02020603050405020304" pitchFamily="18" charset="0"/>
                <a:cs typeface="Times New Roman" panose="02020603050405020304" pitchFamily="18" charset="0"/>
              </a:rPr>
              <a:t>Neutrophilia</a:t>
            </a:r>
            <a:r>
              <a:rPr lang="en-US" sz="4000" dirty="0" smtClean="0">
                <a:solidFill>
                  <a:prstClr val="black"/>
                </a:solidFill>
                <a:latin typeface="Times New Roman" panose="02020603050405020304" pitchFamily="18" charset="0"/>
                <a:cs typeface="Times New Roman" panose="02020603050405020304" pitchFamily="18" charset="0"/>
              </a:rPr>
              <a:t> </a:t>
            </a:r>
            <a:r>
              <a:rPr lang="en-US" sz="4000" dirty="0">
                <a:solidFill>
                  <a:prstClr val="black"/>
                </a:solidFill>
                <a:latin typeface="Times New Roman" panose="02020603050405020304" pitchFamily="18" charset="0"/>
                <a:cs typeface="Times New Roman" panose="02020603050405020304" pitchFamily="18" charset="0"/>
              </a:rPr>
              <a:t>and </a:t>
            </a:r>
            <a:r>
              <a:rPr lang="en-US" sz="4000" dirty="0" smtClean="0">
                <a:solidFill>
                  <a:prstClr val="black"/>
                </a:solidFill>
                <a:latin typeface="Times New Roman" panose="02020603050405020304" pitchFamily="18" charset="0"/>
                <a:cs typeface="Times New Roman" panose="02020603050405020304" pitchFamily="18" charset="0"/>
              </a:rPr>
              <a:t>eosinophilia </a:t>
            </a:r>
            <a:endParaRPr lang="en-US" sz="4000" dirty="0">
              <a:solidFill>
                <a:prstClr val="black"/>
              </a:solidFill>
              <a:latin typeface="Times New Roman" panose="02020603050405020304" pitchFamily="18" charset="0"/>
              <a:cs typeface="Times New Roman" panose="02020603050405020304" pitchFamily="18" charset="0"/>
            </a:endParaRPr>
          </a:p>
          <a:p>
            <a:pPr lvl="0">
              <a:buFont typeface="Wingdings" pitchFamily="2" charset="2"/>
              <a:buChar char="Ø"/>
            </a:pPr>
            <a:r>
              <a:rPr lang="en-US" sz="4000" dirty="0" err="1">
                <a:solidFill>
                  <a:prstClr val="black"/>
                </a:solidFill>
                <a:latin typeface="Times New Roman" panose="02020603050405020304" pitchFamily="18" charset="0"/>
                <a:cs typeface="Times New Roman" panose="02020603050405020304" pitchFamily="18" charset="0"/>
              </a:rPr>
              <a:t>Lymphopenia</a:t>
            </a:r>
            <a:r>
              <a:rPr lang="en-US" sz="4000" dirty="0">
                <a:solidFill>
                  <a:prstClr val="black"/>
                </a:solidFill>
                <a:latin typeface="Times New Roman" panose="02020603050405020304" pitchFamily="18" charset="0"/>
                <a:cs typeface="Times New Roman" panose="02020603050405020304" pitchFamily="18" charset="0"/>
              </a:rPr>
              <a:t>  and loss of cell-mediated </a:t>
            </a:r>
            <a:r>
              <a:rPr lang="en-US" sz="4000" dirty="0" smtClean="0">
                <a:solidFill>
                  <a:prstClr val="black"/>
                </a:solidFill>
                <a:latin typeface="Times New Roman" panose="02020603050405020304" pitchFamily="18" charset="0"/>
                <a:cs typeface="Times New Roman" panose="02020603050405020304" pitchFamily="18" charset="0"/>
              </a:rPr>
              <a:t>immunity</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ESR is raised</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Serum lactate dehydrogenase (SLD) is raised</a:t>
            </a:r>
          </a:p>
          <a:p>
            <a:pPr lvl="0">
              <a:buFont typeface="Wingdings" pitchFamily="2" charset="2"/>
              <a:buChar char="Ø"/>
            </a:pPr>
            <a:endParaRPr lang="en-US" sz="4000" dirty="0">
              <a:solidFill>
                <a:prstClr val="black"/>
              </a:solidFill>
              <a:latin typeface="Times New Roman" panose="02020603050405020304" pitchFamily="18" charset="0"/>
              <a:cs typeface="Times New Roman" panose="02020603050405020304" pitchFamily="18" charset="0"/>
            </a:endParaRPr>
          </a:p>
          <a:p>
            <a:endParaRPr lang="en-GB"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49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71153"/>
          </a:xfrm>
        </p:spPr>
        <p:txBody>
          <a:bodyPr/>
          <a:lstStyle/>
          <a:p>
            <a:r>
              <a:rPr lang="en-GB" b="1" dirty="0" smtClean="0">
                <a:latin typeface="Times New Roman" panose="02020603050405020304" pitchFamily="18" charset="0"/>
                <a:cs typeface="Times New Roman" panose="02020603050405020304" pitchFamily="18" charset="0"/>
              </a:rPr>
              <a:t>HYPOPROLIFERATIVE ANAEMIAS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88274"/>
            <a:ext cx="10515600" cy="5288689"/>
          </a:xfrm>
        </p:spPr>
        <p:txBody>
          <a:bodyPr>
            <a:noAutofit/>
          </a:bodyPr>
          <a:lstStyle/>
          <a:p>
            <a:pPr marL="0" indent="0">
              <a:buNone/>
            </a:pPr>
            <a:r>
              <a:rPr lang="en-GB" sz="4000" dirty="0" smtClean="0">
                <a:latin typeface="Times New Roman" panose="02020603050405020304" pitchFamily="18" charset="0"/>
                <a:cs typeface="Times New Roman" panose="02020603050405020304" pitchFamily="18" charset="0"/>
              </a:rPr>
              <a:t>This occurs when the marrow cannot produce adequate numbers of erythrocytes.</a:t>
            </a:r>
          </a:p>
          <a:p>
            <a:pPr marL="0" indent="0">
              <a:buNone/>
            </a:pPr>
            <a:r>
              <a:rPr lang="en-GB" sz="4000" dirty="0" smtClean="0">
                <a:latin typeface="Times New Roman" panose="02020603050405020304" pitchFamily="18" charset="0"/>
                <a:cs typeface="Times New Roman" panose="02020603050405020304" pitchFamily="18" charset="0"/>
              </a:rPr>
              <a:t>Inadequate production of erythrocytes may result from: </a:t>
            </a:r>
          </a:p>
          <a:p>
            <a:pPr>
              <a:buFont typeface="Wingdings" pitchFamily="2" charset="2"/>
              <a:buChar char="Ø"/>
            </a:pPr>
            <a:r>
              <a:rPr lang="en-GB" sz="4000" dirty="0" smtClean="0">
                <a:latin typeface="Times New Roman" panose="02020603050405020304" pitchFamily="18" charset="0"/>
                <a:cs typeface="Times New Roman" panose="02020603050405020304" pitchFamily="18" charset="0"/>
              </a:rPr>
              <a:t>Bone marrow damage due to medications (</a:t>
            </a:r>
            <a:r>
              <a:rPr lang="en-GB" sz="4000" dirty="0" err="1" smtClean="0">
                <a:latin typeface="Times New Roman" panose="02020603050405020304" pitchFamily="18" charset="0"/>
                <a:cs typeface="Times New Roman" panose="02020603050405020304" pitchFamily="18" charset="0"/>
              </a:rPr>
              <a:t>eg</a:t>
            </a:r>
            <a:r>
              <a:rPr lang="en-GB" sz="4000" dirty="0" smtClean="0">
                <a:latin typeface="Times New Roman" panose="02020603050405020304" pitchFamily="18" charset="0"/>
                <a:cs typeface="Times New Roman" panose="02020603050405020304" pitchFamily="18" charset="0"/>
              </a:rPr>
              <a:t>, chloramphenicol, cytotoxic drugs) and chemicals (</a:t>
            </a:r>
            <a:r>
              <a:rPr lang="en-GB" sz="4000" dirty="0" err="1" smtClean="0">
                <a:latin typeface="Times New Roman" panose="02020603050405020304" pitchFamily="18" charset="0"/>
                <a:cs typeface="Times New Roman" panose="02020603050405020304" pitchFamily="18" charset="0"/>
              </a:rPr>
              <a:t>eg</a:t>
            </a:r>
            <a:r>
              <a:rPr lang="en-GB" sz="4000" dirty="0" smtClean="0">
                <a:latin typeface="Times New Roman" panose="02020603050405020304" pitchFamily="18" charset="0"/>
                <a:cs typeface="Times New Roman" panose="02020603050405020304" pitchFamily="18" charset="0"/>
              </a:rPr>
              <a:t>, benzene) causing aplastic anaemia</a:t>
            </a:r>
          </a:p>
          <a:p>
            <a:pPr>
              <a:buFont typeface="Wingdings" pitchFamily="2" charset="2"/>
              <a:buChar char="Ø"/>
            </a:pPr>
            <a:r>
              <a:rPr lang="en-GB" sz="4000" dirty="0" smtClean="0">
                <a:latin typeface="Times New Roman" panose="02020603050405020304" pitchFamily="18" charset="0"/>
                <a:cs typeface="Times New Roman" panose="02020603050405020304" pitchFamily="18" charset="0"/>
              </a:rPr>
              <a:t>lack of factors (</a:t>
            </a:r>
            <a:r>
              <a:rPr lang="en-GB" sz="4000" dirty="0" err="1" smtClean="0">
                <a:latin typeface="Times New Roman" panose="02020603050405020304" pitchFamily="18" charset="0"/>
                <a:cs typeface="Times New Roman" panose="02020603050405020304" pitchFamily="18" charset="0"/>
              </a:rPr>
              <a:t>eg</a:t>
            </a:r>
            <a:r>
              <a:rPr lang="en-GB" sz="4000" dirty="0" smtClean="0">
                <a:latin typeface="Times New Roman" panose="02020603050405020304" pitchFamily="18" charset="0"/>
                <a:cs typeface="Times New Roman" panose="02020603050405020304" pitchFamily="18" charset="0"/>
              </a:rPr>
              <a:t>, iron, vitamin B12 &amp; folic acid, erythropoietin) necessary for erythrocyte formation.</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7997549"/>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Times New Roman" panose="02020603050405020304" pitchFamily="18" charset="0"/>
                <a:cs typeface="Times New Roman" panose="02020603050405020304" pitchFamily="18" charset="0"/>
              </a:rPr>
              <a:t>Treatment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Radiotherapy, chemotherapy or a combination of both</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Incase of recurrence, give high chemotherapeutic doses</a:t>
            </a:r>
          </a:p>
          <a:p>
            <a:pPr lvl="0">
              <a:buFont typeface="Wingdings" pitchFamily="2" charset="2"/>
              <a:buChar char="Ø"/>
            </a:pPr>
            <a:r>
              <a:rPr lang="en-US" sz="4000" dirty="0">
                <a:solidFill>
                  <a:prstClr val="black"/>
                </a:solidFill>
                <a:latin typeface="Times New Roman" panose="02020603050405020304" pitchFamily="18" charset="0"/>
                <a:cs typeface="Times New Roman" panose="02020603050405020304" pitchFamily="18" charset="0"/>
              </a:rPr>
              <a:t>Stem cell transplantation</a:t>
            </a:r>
          </a:p>
          <a:p>
            <a:endParaRPr lang="en-GB"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19739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Times New Roman" panose="02020603050405020304" pitchFamily="18" charset="0"/>
                <a:cs typeface="Times New Roman" panose="02020603050405020304" pitchFamily="18" charset="0"/>
              </a:rPr>
              <a:t>NON-HODGKIN’S LYMPHOMA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4000" dirty="0">
                <a:solidFill>
                  <a:prstClr val="black"/>
                </a:solidFill>
                <a:latin typeface="Times New Roman" panose="02020603050405020304" pitchFamily="18" charset="0"/>
                <a:cs typeface="Times New Roman" panose="02020603050405020304" pitchFamily="18" charset="0"/>
              </a:rPr>
              <a:t>The etiology of the majority of cases is unknown although infectious agents are an important cause in particular </a:t>
            </a:r>
            <a:r>
              <a:rPr lang="en-US" sz="4000" dirty="0" smtClean="0">
                <a:solidFill>
                  <a:prstClr val="black"/>
                </a:solidFill>
                <a:latin typeface="Times New Roman" panose="02020603050405020304" pitchFamily="18" charset="0"/>
                <a:cs typeface="Times New Roman" panose="02020603050405020304" pitchFamily="18" charset="0"/>
              </a:rPr>
              <a:t>subtypes</a:t>
            </a:r>
          </a:p>
          <a:p>
            <a:r>
              <a:rPr lang="en-US" sz="4000" dirty="0">
                <a:solidFill>
                  <a:prstClr val="black"/>
                </a:solidFill>
                <a:latin typeface="Times New Roman" panose="02020603050405020304" pitchFamily="18" charset="0"/>
                <a:cs typeface="Times New Roman" panose="02020603050405020304" pitchFamily="18" charset="0"/>
              </a:rPr>
              <a:t>Commonly of B-cell origin</a:t>
            </a:r>
          </a:p>
          <a:p>
            <a:pPr lvl="0"/>
            <a:endParaRPr lang="en-US" sz="4000" dirty="0">
              <a:solidFill>
                <a:prstClr val="black"/>
              </a:solidFill>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3248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Classification of Non-</a:t>
            </a:r>
            <a:r>
              <a:rPr lang="en-US" b="1" dirty="0" err="1" smtClean="0">
                <a:latin typeface="Times New Roman" panose="02020603050405020304" pitchFamily="18" charset="0"/>
                <a:cs typeface="Times New Roman" panose="02020603050405020304" pitchFamily="18" charset="0"/>
              </a:rPr>
              <a:t>Hodgkin”s</a:t>
            </a:r>
            <a:r>
              <a:rPr lang="en-US" b="1" dirty="0" smtClean="0">
                <a:latin typeface="Times New Roman" panose="02020603050405020304" pitchFamily="18" charset="0"/>
                <a:cs typeface="Times New Roman" panose="02020603050405020304" pitchFamily="18" charset="0"/>
              </a:rPr>
              <a:t> Lymphoma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buNone/>
            </a:pPr>
            <a:r>
              <a:rPr lang="en-US" sz="4000" b="1" dirty="0">
                <a:latin typeface="Times New Roman" panose="02020603050405020304" pitchFamily="18" charset="0"/>
                <a:cs typeface="Times New Roman" panose="02020603050405020304" pitchFamily="18" charset="0"/>
              </a:rPr>
              <a:t>Low, intermediate and high grade non-</a:t>
            </a:r>
            <a:r>
              <a:rPr lang="en-US" sz="4000" b="1" dirty="0" err="1">
                <a:latin typeface="Times New Roman" panose="02020603050405020304" pitchFamily="18" charset="0"/>
                <a:cs typeface="Times New Roman" panose="02020603050405020304" pitchFamily="18" charset="0"/>
              </a:rPr>
              <a:t>hodgkin’s</a:t>
            </a:r>
            <a:r>
              <a:rPr lang="en-US" sz="4000" b="1" dirty="0">
                <a:latin typeface="Times New Roman" panose="02020603050405020304" pitchFamily="18" charset="0"/>
                <a:cs typeface="Times New Roman" panose="02020603050405020304" pitchFamily="18" charset="0"/>
              </a:rPr>
              <a:t> lymphoma</a:t>
            </a:r>
          </a:p>
          <a:p>
            <a:pPr lvl="0">
              <a:buFont typeface="Wingdings" pitchFamily="2" charset="2"/>
              <a:buChar char="Ø"/>
            </a:pPr>
            <a:r>
              <a:rPr lang="en-US" sz="4000" b="1" dirty="0">
                <a:solidFill>
                  <a:prstClr val="black"/>
                </a:solidFill>
                <a:latin typeface="Times New Roman" panose="02020603050405020304" pitchFamily="18" charset="0"/>
                <a:cs typeface="Times New Roman" panose="02020603050405020304" pitchFamily="18" charset="0"/>
              </a:rPr>
              <a:t>Low grade disorders </a:t>
            </a:r>
            <a:r>
              <a:rPr lang="en-US" sz="4000" dirty="0">
                <a:solidFill>
                  <a:prstClr val="black"/>
                </a:solidFill>
                <a:latin typeface="Times New Roman" panose="02020603050405020304" pitchFamily="18" charset="0"/>
                <a:cs typeface="Times New Roman" panose="02020603050405020304" pitchFamily="18" charset="0"/>
              </a:rPr>
              <a:t>are relatively indolent, respond well to chemotherapy but are very difficult to cure whereas </a:t>
            </a:r>
            <a:r>
              <a:rPr lang="en-US" sz="4000" b="1" dirty="0">
                <a:solidFill>
                  <a:prstClr val="black"/>
                </a:solidFill>
                <a:latin typeface="Times New Roman" panose="02020603050405020304" pitchFamily="18" charset="0"/>
                <a:cs typeface="Times New Roman" panose="02020603050405020304" pitchFamily="18" charset="0"/>
              </a:rPr>
              <a:t>high-grade lymphomas </a:t>
            </a:r>
            <a:r>
              <a:rPr lang="en-US" sz="4000" dirty="0">
                <a:solidFill>
                  <a:prstClr val="black"/>
                </a:solidFill>
                <a:latin typeface="Times New Roman" panose="02020603050405020304" pitchFamily="18" charset="0"/>
                <a:cs typeface="Times New Roman" panose="02020603050405020304" pitchFamily="18" charset="0"/>
              </a:rPr>
              <a:t>are aggressive and need urgent treatment but are often curable.</a:t>
            </a:r>
          </a:p>
          <a:p>
            <a:endParaRPr lang="en-GB"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3114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020"/>
            <a:ext cx="10515600" cy="1005840"/>
          </a:xfrm>
        </p:spPr>
        <p:txBody>
          <a:bodyPr>
            <a:normAutofit/>
          </a:bodyPr>
          <a:lstStyle/>
          <a:p>
            <a:r>
              <a:rPr lang="en-US" b="1" dirty="0" smtClean="0">
                <a:latin typeface="Times New Roman" panose="02020603050405020304" pitchFamily="18" charset="0"/>
                <a:cs typeface="Times New Roman" panose="02020603050405020304" pitchFamily="18" charset="0"/>
              </a:rPr>
              <a:t>Multiple Myeloma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71600"/>
            <a:ext cx="10515600" cy="4805363"/>
          </a:xfrm>
        </p:spPr>
        <p:txBody>
          <a:bodyPr>
            <a:normAutofit/>
          </a:bodyPr>
          <a:lstStyle/>
          <a:p>
            <a:pPr marL="0" lvl="0" indent="0">
              <a:buNone/>
            </a:pP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This is the most common. It affects plasma cells. These are </a:t>
            </a:r>
            <a:r>
              <a:rPr lang="en-US" sz="4000" dirty="0" smtClean="0">
                <a:latin typeface="Times New Roman" panose="02020603050405020304" pitchFamily="18" charset="0"/>
                <a:cs typeface="Times New Roman" panose="02020603050405020304" pitchFamily="18" charset="0"/>
              </a:rPr>
              <a:t>white blood cells </a:t>
            </a:r>
            <a:r>
              <a:rPr lang="en-US" sz="4000" dirty="0">
                <a:latin typeface="Times New Roman" panose="02020603050405020304" pitchFamily="18" charset="0"/>
                <a:cs typeface="Times New Roman" panose="02020603050405020304" pitchFamily="18" charset="0"/>
              </a:rPr>
              <a:t> that help fight infection and disease. In multiple myeloma, cancerous plasma cells push out normal, healthy ones and destroy or weaken your bones.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539619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9073"/>
            <a:ext cx="10515600" cy="5507890"/>
          </a:xfrm>
        </p:spPr>
        <p:txBody>
          <a:bodyPr>
            <a:normAutofit/>
          </a:bodyPr>
          <a:lstStyle/>
          <a:p>
            <a:pPr marL="0" indent="0">
              <a:buNone/>
            </a:pPr>
            <a:endParaRPr lang="en-US" sz="4800" dirty="0" smtClean="0">
              <a:latin typeface="Times New Roman" panose="02020603050405020304" pitchFamily="18" charset="0"/>
              <a:cs typeface="Times New Roman" panose="02020603050405020304" pitchFamily="18" charset="0"/>
            </a:endParaRPr>
          </a:p>
          <a:p>
            <a:pPr marL="0" indent="0">
              <a:buNone/>
            </a:pPr>
            <a:r>
              <a:rPr lang="en-US" sz="4800" dirty="0">
                <a:latin typeface="Times New Roman" panose="02020603050405020304" pitchFamily="18" charset="0"/>
                <a:cs typeface="Times New Roman" panose="02020603050405020304" pitchFamily="18" charset="0"/>
              </a:rPr>
              <a:t> </a:t>
            </a:r>
            <a:r>
              <a:rPr lang="en-US" sz="4800" dirty="0" smtClean="0">
                <a:latin typeface="Times New Roman" panose="02020603050405020304" pitchFamily="18" charset="0"/>
                <a:cs typeface="Times New Roman" panose="02020603050405020304" pitchFamily="18" charset="0"/>
              </a:rPr>
              <a:t>                          </a:t>
            </a:r>
          </a:p>
          <a:p>
            <a:pPr marL="0" indent="0">
              <a:buNone/>
            </a:pPr>
            <a:r>
              <a:rPr lang="en-US" sz="4800">
                <a:latin typeface="Times New Roman" panose="02020603050405020304" pitchFamily="18" charset="0"/>
                <a:cs typeface="Times New Roman" panose="02020603050405020304" pitchFamily="18" charset="0"/>
              </a:rPr>
              <a:t> </a:t>
            </a:r>
            <a:r>
              <a:rPr lang="en-US" sz="4800" smtClean="0">
                <a:latin typeface="Times New Roman" panose="02020603050405020304" pitchFamily="18" charset="0"/>
                <a:cs typeface="Times New Roman" panose="02020603050405020304" pitchFamily="18" charset="0"/>
              </a:rPr>
              <a:t>            </a:t>
            </a:r>
            <a:r>
              <a:rPr lang="en-US" sz="4800" b="1" smtClean="0">
                <a:latin typeface="Times New Roman" panose="02020603050405020304" pitchFamily="18" charset="0"/>
                <a:cs typeface="Times New Roman" panose="02020603050405020304" pitchFamily="18" charset="0"/>
              </a:rPr>
              <a:t>THANKYOU </a:t>
            </a:r>
            <a:r>
              <a:rPr lang="en-US" sz="4800" b="1" dirty="0" smtClean="0">
                <a:latin typeface="Times New Roman" panose="02020603050405020304" pitchFamily="18" charset="0"/>
                <a:cs typeface="Times New Roman" panose="02020603050405020304" pitchFamily="18" charset="0"/>
              </a:rPr>
              <a:t>!!!!!!!!</a:t>
            </a:r>
            <a:endParaRPr lang="en-U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5307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Foods with  specific vitamins necessary for RBC formation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1757872"/>
              </p:ext>
            </p:extLst>
          </p:nvPr>
        </p:nvGraphicFramePr>
        <p:xfrm>
          <a:off x="838200" y="1825624"/>
          <a:ext cx="10515600" cy="4652449"/>
        </p:xfrm>
        <a:graphic>
          <a:graphicData uri="http://schemas.openxmlformats.org/drawingml/2006/table">
            <a:tbl>
              <a:tblPr firstRow="1" bandRow="1">
                <a:tableStyleId>{5C22544A-7EE6-4342-B048-85BDC9FD1C3A}</a:tableStyleId>
              </a:tblPr>
              <a:tblGrid>
                <a:gridCol w="3505200"/>
                <a:gridCol w="3505200"/>
                <a:gridCol w="3505200"/>
              </a:tblGrid>
              <a:tr h="1163113">
                <a:tc>
                  <a:txBody>
                    <a:bodyPr/>
                    <a:lstStyle/>
                    <a:p>
                      <a:r>
                        <a:rPr lang="en-GB" sz="3200" dirty="0" smtClean="0">
                          <a:latin typeface="Times New Roman" panose="02020603050405020304" pitchFamily="18" charset="0"/>
                          <a:cs typeface="Times New Roman" panose="02020603050405020304" pitchFamily="18" charset="0"/>
                        </a:rPr>
                        <a:t>Iron</a:t>
                      </a:r>
                      <a:endParaRPr lang="en-US" sz="3200" dirty="0"/>
                    </a:p>
                  </a:txBody>
                  <a:tcPr/>
                </a:tc>
                <a:tc>
                  <a:txBody>
                    <a:bodyPr/>
                    <a:lstStyle/>
                    <a:p>
                      <a:r>
                        <a:rPr lang="en-GB" sz="3200" dirty="0" smtClean="0">
                          <a:latin typeface="Times New Roman" panose="02020603050405020304" pitchFamily="18" charset="0"/>
                          <a:cs typeface="Times New Roman" panose="02020603050405020304" pitchFamily="18" charset="0"/>
                        </a:rPr>
                        <a:t>Vitamin B12 </a:t>
                      </a:r>
                      <a:endParaRPr lang="en-US" sz="3200" dirty="0"/>
                    </a:p>
                  </a:txBody>
                  <a:tcPr/>
                </a:tc>
                <a:tc>
                  <a:txBody>
                    <a:bodyPr/>
                    <a:lstStyle/>
                    <a:p>
                      <a:r>
                        <a:rPr lang="en-GB" sz="3200" dirty="0" smtClean="0">
                          <a:latin typeface="Times New Roman" panose="02020603050405020304" pitchFamily="18" charset="0"/>
                          <a:cs typeface="Times New Roman" panose="02020603050405020304" pitchFamily="18" charset="0"/>
                        </a:rPr>
                        <a:t>Folic acid</a:t>
                      </a:r>
                      <a:endParaRPr lang="en-US" sz="3200" dirty="0"/>
                    </a:p>
                  </a:txBody>
                  <a:tcPr/>
                </a:tc>
              </a:tr>
              <a:tr h="3489336">
                <a:tc>
                  <a:txBody>
                    <a:bodyPr/>
                    <a:lstStyle/>
                    <a:p>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Lean, red meats; green, leafy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vegetables</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beef liver; poultry; fish; wheat germ; oysters; dried fruit;</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fish</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poultry,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meat</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eggs</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or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dairy, </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fortified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breakfast cereals</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and enriched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soy</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or </a:t>
                      </a:r>
                      <a:r>
                        <a:rPr lang="en-US" sz="2400" b="1" i="0" kern="1200" dirty="0" smtClean="0">
                          <a:solidFill>
                            <a:schemeClr val="dk1"/>
                          </a:solidFill>
                          <a:effectLst/>
                          <a:latin typeface="Times New Roman" panose="02020603050405020304" pitchFamily="18" charset="0"/>
                          <a:ea typeface="+mn-ea"/>
                          <a:cs typeface="Times New Roman" panose="02020603050405020304" pitchFamily="18" charset="0"/>
                        </a:rPr>
                        <a:t>rice</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 milk</a:t>
                      </a:r>
                      <a:r>
                        <a:rPr lang="en-US" sz="24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&amp; </a:t>
                      </a:r>
                      <a:r>
                        <a:rPr lang="en-US" sz="2400" b="0" i="0" kern="1200" dirty="0" smtClean="0">
                          <a:solidFill>
                            <a:schemeClr val="dk1"/>
                          </a:solidFill>
                          <a:effectLst/>
                          <a:latin typeface="Times New Roman" panose="02020603050405020304" pitchFamily="18" charset="0"/>
                          <a:ea typeface="+mn-ea"/>
                          <a:cs typeface="Times New Roman" panose="02020603050405020304" pitchFamily="18" charset="0"/>
                        </a:rPr>
                        <a:t>Nuts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kern="1200" dirty="0" smtClean="0">
                          <a:solidFill>
                            <a:schemeClr val="dk1"/>
                          </a:solidFill>
                          <a:effectLst/>
                          <a:latin typeface="Times New Roman" panose="02020603050405020304" pitchFamily="18" charset="0"/>
                          <a:ea typeface="+mn-ea"/>
                          <a:cs typeface="Times New Roman" panose="02020603050405020304" pitchFamily="18" charset="0"/>
                        </a:rPr>
                        <a:t>liver (best source), kidney, chicken giblets, egg yolk, dried beans, Lentils, soya products, sweet potato, wheat flour, wholegrain breads, </a:t>
                      </a:r>
                      <a:r>
                        <a:rPr lang="en-US" sz="2800" kern="1200" dirty="0" smtClean="0">
                          <a:solidFill>
                            <a:schemeClr val="dk1"/>
                          </a:solidFill>
                          <a:effectLst/>
                          <a:latin typeface="Times New Roman" panose="02020603050405020304" pitchFamily="18" charset="0"/>
                          <a:ea typeface="+mn-ea"/>
                          <a:cs typeface="Times New Roman" panose="02020603050405020304" pitchFamily="18" charset="0"/>
                        </a:rPr>
                        <a:t>vegetables &amp; </a:t>
                      </a:r>
                    </a:p>
                    <a:p>
                      <a:r>
                        <a:rPr lang="en-US" sz="2400" kern="1200" dirty="0" smtClean="0">
                          <a:solidFill>
                            <a:schemeClr val="dk1"/>
                          </a:solidFill>
                          <a:effectLst/>
                          <a:latin typeface="Times New Roman" panose="02020603050405020304" pitchFamily="18" charset="0"/>
                          <a:ea typeface="+mn-ea"/>
                          <a:cs typeface="Times New Roman" panose="02020603050405020304" pitchFamily="18" charset="0"/>
                        </a:rPr>
                        <a:t>spinach, beetroot, mushrooms,</a:t>
                      </a:r>
                      <a:r>
                        <a:rPr lang="en-US" sz="240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smtClean="0">
                          <a:solidFill>
                            <a:schemeClr val="dk1"/>
                          </a:solidFill>
                          <a:effectLst/>
                          <a:latin typeface="Times New Roman" panose="02020603050405020304" pitchFamily="18" charset="0"/>
                          <a:ea typeface="+mn-ea"/>
                          <a:cs typeface="Times New Roman" panose="02020603050405020304" pitchFamily="18" charset="0"/>
                        </a:rPr>
                        <a:t>broccoli, cabbage, banana, oranges</a:t>
                      </a:r>
                      <a:endParaRPr lang="en-US" sz="24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13621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IRON DEFICIENCY ANAEMIA</a:t>
            </a:r>
            <a:r>
              <a:rPr lang="en-US" i="1" dirty="0" smtClean="0">
                <a:solidFill>
                  <a:srgbClr val="00B050"/>
                </a:solidFill>
              </a:rPr>
              <a:t/>
            </a:r>
            <a:br>
              <a:rPr lang="en-US" i="1" dirty="0" smtClean="0">
                <a:solidFill>
                  <a:srgbClr val="00B050"/>
                </a:solidFill>
              </a:rPr>
            </a:br>
            <a:endParaRPr lang="en-US" dirty="0"/>
          </a:p>
        </p:txBody>
      </p:sp>
      <p:sp>
        <p:nvSpPr>
          <p:cNvPr id="3" name="Content Placeholder 2"/>
          <p:cNvSpPr>
            <a:spLocks noGrp="1"/>
          </p:cNvSpPr>
          <p:nvPr>
            <p:ph idx="1"/>
          </p:nvPr>
        </p:nvSpPr>
        <p:spPr>
          <a:xfrm>
            <a:off x="838200" y="1120140"/>
            <a:ext cx="10515600" cy="5056823"/>
          </a:xfrm>
        </p:spPr>
        <p:txBody>
          <a:bodyPr>
            <a:noAutofit/>
          </a:bodyPr>
          <a:lstStyle/>
          <a:p>
            <a:pPr>
              <a:buNone/>
            </a:pPr>
            <a:r>
              <a:rPr lang="en-US" sz="4000" i="1" dirty="0" smtClean="0">
                <a:latin typeface="Times New Roman" panose="02020603050405020304" pitchFamily="18" charset="0"/>
                <a:cs typeface="Times New Roman" panose="02020603050405020304" pitchFamily="18" charset="0"/>
              </a:rPr>
              <a:t>Causes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Chronic blood loss especially uterine or from GIT</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Increased demand during infancy, adolescence, pregnancy and lactation</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Menorrhagia </a:t>
            </a:r>
          </a:p>
          <a:p>
            <a:pPr>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Malabsorption</a:t>
            </a:r>
            <a:r>
              <a:rPr lang="en-US" sz="4000" dirty="0" smtClean="0">
                <a:latin typeface="Times New Roman" panose="02020603050405020304" pitchFamily="18" charset="0"/>
                <a:cs typeface="Times New Roman" panose="02020603050405020304" pitchFamily="18" charset="0"/>
              </a:rPr>
              <a:t>-gluten-induced </a:t>
            </a:r>
            <a:r>
              <a:rPr lang="en-US" sz="4000" dirty="0" err="1" smtClean="0">
                <a:latin typeface="Times New Roman" panose="02020603050405020304" pitchFamily="18" charset="0"/>
                <a:cs typeface="Times New Roman" panose="02020603050405020304" pitchFamily="18" charset="0"/>
              </a:rPr>
              <a:t>enteropathy</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gastrectomy</a:t>
            </a:r>
            <a:endParaRPr lang="en-US" sz="4000" dirty="0" smtClean="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Poor diet</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492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a:t>
            </a:r>
            <a:endParaRPr lang="en-US" dirty="0"/>
          </a:p>
        </p:txBody>
      </p:sp>
      <p:sp>
        <p:nvSpPr>
          <p:cNvPr id="3" name="Content Placeholder 2"/>
          <p:cNvSpPr>
            <a:spLocks noGrp="1"/>
          </p:cNvSpPr>
          <p:nvPr>
            <p:ph idx="1"/>
          </p:nvPr>
        </p:nvSpPr>
        <p:spPr/>
        <p:txBody>
          <a:bodyPr>
            <a:normAutofit/>
          </a:bodyPr>
          <a:lstStyle/>
          <a:p>
            <a:pPr>
              <a:buNone/>
            </a:pPr>
            <a:r>
              <a:rPr lang="en-US" sz="4000" b="1" dirty="0" smtClean="0">
                <a:latin typeface="Times New Roman" panose="02020603050405020304" pitchFamily="18" charset="0"/>
                <a:cs typeface="Times New Roman" panose="02020603050405020304" pitchFamily="18" charset="0"/>
              </a:rPr>
              <a:t>Symptoms </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Shortness of breath particularly on exercise</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Weakness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Lethargy</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Palpitation</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headache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060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4000" dirty="0" smtClean="0">
                <a:latin typeface="Times New Roman" panose="02020603050405020304" pitchFamily="18" charset="0"/>
                <a:cs typeface="Times New Roman" panose="02020603050405020304" pitchFamily="18" charset="0"/>
              </a:rPr>
              <a:t>In older subjects ( late signs)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Cardiac failure</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Angina pectoris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Confusion</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Visual disturbances-in severe </a:t>
            </a:r>
            <a:r>
              <a:rPr lang="en-US" sz="4000" dirty="0" err="1" smtClean="0">
                <a:latin typeface="Times New Roman" panose="02020603050405020304" pitchFamily="18" charset="0"/>
                <a:cs typeface="Times New Roman" panose="02020603050405020304" pitchFamily="18" charset="0"/>
              </a:rPr>
              <a:t>anaemia</a:t>
            </a: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377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t>
            </a:r>
            <a:endParaRPr lang="en-US" dirty="0"/>
          </a:p>
        </p:txBody>
      </p:sp>
      <p:sp>
        <p:nvSpPr>
          <p:cNvPr id="3" name="Content Placeholder 2"/>
          <p:cNvSpPr>
            <a:spLocks noGrp="1"/>
          </p:cNvSpPr>
          <p:nvPr>
            <p:ph idx="1"/>
          </p:nvPr>
        </p:nvSpPr>
        <p:spPr/>
        <p:txBody>
          <a:bodyPr>
            <a:noAutofit/>
          </a:bodyPr>
          <a:lstStyle/>
          <a:p>
            <a:pPr>
              <a:buNone/>
            </a:pPr>
            <a:r>
              <a:rPr lang="en-US" sz="4000" dirty="0" smtClean="0">
                <a:latin typeface="Times New Roman" panose="02020603050405020304" pitchFamily="18" charset="0"/>
                <a:cs typeface="Times New Roman" panose="02020603050405020304" pitchFamily="18" charset="0"/>
              </a:rPr>
              <a:t>General </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Pallor of mucus membranes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Tachycardia</a:t>
            </a:r>
          </a:p>
          <a:p>
            <a:pPr>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Cardiomegally</a:t>
            </a:r>
            <a:endParaRPr lang="en-US" sz="4000" dirty="0" smtClean="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Systolic flow murmur especially at the apex</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Features of CCF  and retinal hemorrhage especially  in the elderly</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268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Anatomy and Physiology of blood</a:t>
            </a:r>
            <a:endParaRPr lang="en-US" dirty="0"/>
          </a:p>
        </p:txBody>
      </p:sp>
      <p:sp>
        <p:nvSpPr>
          <p:cNvPr id="3" name="Content Placeholder 2"/>
          <p:cNvSpPr>
            <a:spLocks noGrp="1"/>
          </p:cNvSpPr>
          <p:nvPr>
            <p:ph idx="1"/>
          </p:nvPr>
        </p:nvSpPr>
        <p:spPr/>
        <p:txBody>
          <a:bodyPr>
            <a:normAutofit lnSpcReduction="10000"/>
          </a:bodyPr>
          <a:lstStyle/>
          <a:p>
            <a:r>
              <a:rPr lang="en-US" sz="4000" dirty="0" smtClean="0">
                <a:latin typeface="Times New Roman" panose="02020603050405020304" pitchFamily="18" charset="0"/>
                <a:cs typeface="Times New Roman" panose="02020603050405020304" pitchFamily="18" charset="0"/>
              </a:rPr>
              <a:t>Erythrocytes ( RBC)</a:t>
            </a:r>
          </a:p>
          <a:p>
            <a:r>
              <a:rPr lang="en-US" sz="4000" dirty="0" smtClean="0">
                <a:latin typeface="Times New Roman" panose="02020603050405020304" pitchFamily="18" charset="0"/>
                <a:cs typeface="Times New Roman" panose="02020603050405020304" pitchFamily="18" charset="0"/>
              </a:rPr>
              <a:t> Leucocytes   (WBC)</a:t>
            </a:r>
          </a:p>
          <a:p>
            <a:r>
              <a:rPr lang="en-US" sz="4000" dirty="0" smtClean="0">
                <a:latin typeface="Times New Roman" panose="02020603050405020304" pitchFamily="18" charset="0"/>
                <a:cs typeface="Times New Roman" panose="02020603050405020304" pitchFamily="18" charset="0"/>
              </a:rPr>
              <a:t> Thrombocytes  (Platelets)</a:t>
            </a:r>
          </a:p>
          <a:p>
            <a:pPr marL="0" indent="0">
              <a:buNone/>
            </a:pPr>
            <a:r>
              <a:rPr lang="en-US" sz="4000" dirty="0" smtClean="0">
                <a:latin typeface="Times New Roman" panose="02020603050405020304" pitchFamily="18" charset="0"/>
                <a:cs typeface="Times New Roman" panose="02020603050405020304" pitchFamily="18" charset="0"/>
              </a:rPr>
              <a:t>N/B</a:t>
            </a:r>
          </a:p>
          <a:p>
            <a:pPr marL="0" indent="0">
              <a:buNone/>
            </a:pPr>
            <a:r>
              <a:rPr lang="en-US" sz="4000" dirty="0" smtClean="0">
                <a:latin typeface="Times New Roman" panose="02020603050405020304" pitchFamily="18" charset="0"/>
                <a:cs typeface="Times New Roman" panose="02020603050405020304" pitchFamily="18" charset="0"/>
              </a:rPr>
              <a:t>Platelets are not technically cells rather they are granular fragments of giant cells in the bone marrow called megakaryocytes.</a:t>
            </a:r>
          </a:p>
          <a:p>
            <a:pPr marL="0" indent="0">
              <a:buNone/>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369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Koilonychia</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spoon </a:t>
            </a:r>
            <a:r>
              <a:rPr lang="en-US" sz="4000" dirty="0" smtClean="0">
                <a:latin typeface="Times New Roman" panose="02020603050405020304" pitchFamily="18" charset="0"/>
                <a:cs typeface="Times New Roman" panose="02020603050405020304" pitchFamily="18" charset="0"/>
              </a:rPr>
              <a:t>nails)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Angular stomatitis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Dysphagia</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Pica</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In  children: irritability, poor cognitive function and decline in psychomotor development</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6256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of </a:t>
            </a:r>
            <a:r>
              <a:rPr lang="en-US" dirty="0" err="1">
                <a:latin typeface="Times New Roman" panose="02020603050405020304" pitchFamily="18" charset="0"/>
                <a:cs typeface="Times New Roman" panose="02020603050405020304" pitchFamily="18" charset="0"/>
              </a:rPr>
              <a:t>Koilonychia</a:t>
            </a:r>
            <a:r>
              <a:rPr lang="en-US" dirty="0">
                <a:latin typeface="Times New Roman" panose="02020603050405020304" pitchFamily="18" charset="0"/>
                <a:cs typeface="Times New Roman" panose="02020603050405020304" pitchFamily="18" charset="0"/>
              </a:rPr>
              <a:t> (spoon nails)</a:t>
            </a:r>
            <a:br>
              <a:rPr lang="en-US" dirty="0">
                <a:latin typeface="Times New Roman" panose="02020603050405020304" pitchFamily="18" charset="0"/>
                <a:cs typeface="Times New Roman" panose="02020603050405020304" pitchFamily="18" charset="0"/>
              </a:rPr>
            </a:br>
            <a:endParaRPr lang="en-US" dirty="0"/>
          </a:p>
        </p:txBody>
      </p:sp>
      <p:pic>
        <p:nvPicPr>
          <p:cNvPr id="4" name="Content Placeholder 3" descr="Image result for what is Koilonychi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1" y="1825625"/>
            <a:ext cx="5056762" cy="4351338"/>
          </a:xfrm>
          <a:prstGeom prst="rect">
            <a:avLst/>
          </a:prstGeom>
          <a:noFill/>
          <a:ln>
            <a:noFill/>
          </a:ln>
        </p:spPr>
      </p:pic>
      <p:pic>
        <p:nvPicPr>
          <p:cNvPr id="1026"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4197" y="1825625"/>
            <a:ext cx="5143500" cy="4516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942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6733" y="2262739"/>
            <a:ext cx="5258534" cy="3477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007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Assessment and diagnostic findings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514350" indent="-514350">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Hx</a:t>
            </a:r>
            <a:r>
              <a:rPr lang="en-US" sz="4000" dirty="0" smtClean="0">
                <a:latin typeface="Times New Roman" panose="02020603050405020304" pitchFamily="18" charset="0"/>
                <a:cs typeface="Times New Roman" panose="02020603050405020304" pitchFamily="18" charset="0"/>
              </a:rPr>
              <a:t> taking</a:t>
            </a:r>
          </a:p>
          <a:p>
            <a:pPr marL="514350" indent="-514350">
              <a:buFont typeface="Wingdings" pitchFamily="2" charset="2"/>
              <a:buChar char="Ø"/>
            </a:pPr>
            <a:r>
              <a:rPr lang="en-US" sz="4000" dirty="0" smtClean="0">
                <a:latin typeface="Times New Roman" panose="02020603050405020304" pitchFamily="18" charset="0"/>
                <a:cs typeface="Times New Roman" panose="02020603050405020304" pitchFamily="18" charset="0"/>
              </a:rPr>
              <a:t>Bone marrow aspiration</a:t>
            </a:r>
          </a:p>
          <a:p>
            <a:pPr marL="514350" indent="-514350">
              <a:buNone/>
            </a:pPr>
            <a:r>
              <a:rPr lang="en-US" sz="4000" dirty="0" smtClean="0">
                <a:latin typeface="Times New Roman" panose="02020603050405020304" pitchFamily="18" charset="0"/>
                <a:cs typeface="Times New Roman" panose="02020603050405020304" pitchFamily="18" charset="0"/>
              </a:rPr>
              <a:t>	There is complete absence of iron from stores(macrophages) and erythroblasts.</a:t>
            </a:r>
          </a:p>
          <a:p>
            <a:pPr marL="514350" indent="-514350">
              <a:buNone/>
            </a:pPr>
            <a:r>
              <a:rPr lang="en-US" sz="4000" dirty="0" smtClean="0">
                <a:latin typeface="Times New Roman" panose="02020603050405020304" pitchFamily="18" charset="0"/>
                <a:cs typeface="Times New Roman" panose="02020603050405020304" pitchFamily="18" charset="0"/>
              </a:rPr>
              <a:t>	N/B-Erythroblasts are small and have a ragged cytoplasm</a:t>
            </a:r>
          </a:p>
          <a:p>
            <a:pPr marL="514350" indent="-514350">
              <a:buFont typeface="Wingdings" pitchFamily="2" charset="2"/>
              <a:buChar char="Ø"/>
            </a:pPr>
            <a:r>
              <a:rPr lang="en-US" sz="4000" dirty="0" smtClean="0">
                <a:latin typeface="Times New Roman" panose="02020603050405020304" pitchFamily="18" charset="0"/>
                <a:cs typeface="Times New Roman" panose="02020603050405020304" pitchFamily="18" charset="0"/>
              </a:rPr>
              <a:t>MCV and MCH reduced in relation to the severity of anemia</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718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2440"/>
            <a:ext cx="10515600" cy="5704523"/>
          </a:xfrm>
        </p:spPr>
        <p:txBody>
          <a:bodyPr>
            <a:noAutofit/>
          </a:bodyPr>
          <a:lstStyle/>
          <a:p>
            <a:pPr>
              <a:buFont typeface="Wingdings" pitchFamily="2" charset="2"/>
              <a:buChar char="Ø"/>
            </a:pPr>
            <a:r>
              <a:rPr lang="en-US" sz="4000" dirty="0" err="1" smtClean="0">
                <a:latin typeface="Times New Roman" panose="02020603050405020304" pitchFamily="18" charset="0"/>
                <a:cs typeface="Times New Roman" panose="02020603050405020304" pitchFamily="18" charset="0"/>
              </a:rPr>
              <a:t>Hb</a:t>
            </a:r>
            <a:r>
              <a:rPr lang="en-US" sz="4000" dirty="0" smtClean="0">
                <a:latin typeface="Times New Roman" panose="02020603050405020304" pitchFamily="18" charset="0"/>
                <a:cs typeface="Times New Roman" panose="02020603050405020304" pitchFamily="18" charset="0"/>
              </a:rPr>
              <a:t> –low</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Serum ferritin reduces in relation to the severity of anemia (</a:t>
            </a:r>
            <a:r>
              <a:rPr lang="en-US" sz="4000" b="1" dirty="0">
                <a:latin typeface="Times New Roman" panose="02020603050405020304" pitchFamily="18" charset="0"/>
                <a:cs typeface="Times New Roman" panose="02020603050405020304" pitchFamily="18" charset="0"/>
              </a:rPr>
              <a:t>Ferritin</a:t>
            </a:r>
            <a:r>
              <a:rPr lang="en-US" sz="4000" dirty="0">
                <a:latin typeface="Times New Roman" panose="02020603050405020304" pitchFamily="18" charset="0"/>
                <a:cs typeface="Times New Roman" panose="02020603050405020304" pitchFamily="18" charset="0"/>
              </a:rPr>
              <a:t> is a protein that stores iron, </a:t>
            </a:r>
            <a:r>
              <a:rPr lang="en-US" sz="4000" dirty="0" smtClean="0">
                <a:latin typeface="Times New Roman" panose="02020603050405020304" pitchFamily="18" charset="0"/>
                <a:cs typeface="Times New Roman" panose="02020603050405020304" pitchFamily="18" charset="0"/>
              </a:rPr>
              <a:t>released  when the  </a:t>
            </a:r>
            <a:r>
              <a:rPr lang="en-US" sz="4000" dirty="0">
                <a:latin typeface="Times New Roman" panose="02020603050405020304" pitchFamily="18" charset="0"/>
                <a:cs typeface="Times New Roman" panose="02020603050405020304" pitchFamily="18" charset="0"/>
              </a:rPr>
              <a:t>body </a:t>
            </a:r>
            <a:r>
              <a:rPr lang="en-US" sz="4000" dirty="0" smtClean="0">
                <a:latin typeface="Times New Roman" panose="02020603050405020304" pitchFamily="18" charset="0"/>
                <a:cs typeface="Times New Roman" panose="02020603050405020304" pitchFamily="18" charset="0"/>
              </a:rPr>
              <a:t> demands needs)</a:t>
            </a:r>
          </a:p>
          <a:p>
            <a:pPr marL="109728" indent="0">
              <a:buNone/>
            </a:pPr>
            <a:r>
              <a:rPr lang="en-US" sz="4000" b="1" dirty="0" smtClean="0">
                <a:latin typeface="Times New Roman" panose="02020603050405020304" pitchFamily="18" charset="0"/>
                <a:cs typeface="Times New Roman" panose="02020603050405020304" pitchFamily="18" charset="0"/>
              </a:rPr>
              <a:t>NB</a:t>
            </a:r>
            <a:r>
              <a:rPr lang="en-US" sz="4000" dirty="0" smtClean="0">
                <a:latin typeface="Times New Roman" panose="02020603050405020304" pitchFamily="18" charset="0"/>
                <a:cs typeface="Times New Roman" panose="02020603050405020304" pitchFamily="18" charset="0"/>
              </a:rPr>
              <a:t>: Some infections and inflammatory conditions cause low serum iron levels and </a:t>
            </a:r>
            <a:r>
              <a:rPr lang="en-US" sz="4000" dirty="0">
                <a:latin typeface="Times New Roman" panose="02020603050405020304" pitchFamily="18" charset="0"/>
                <a:cs typeface="Times New Roman" panose="02020603050405020304" pitchFamily="18" charset="0"/>
              </a:rPr>
              <a:t>Total iron-binding capacity </a:t>
            </a:r>
            <a:r>
              <a:rPr lang="en-US" sz="4000" b="1" dirty="0" smtClean="0">
                <a:latin typeface="Times New Roman" panose="02020603050405020304" pitchFamily="18" charset="0"/>
                <a:cs typeface="Times New Roman" panose="02020603050405020304" pitchFamily="18" charset="0"/>
              </a:rPr>
              <a:t>(</a:t>
            </a:r>
            <a:r>
              <a:rPr lang="en-US" sz="4000" dirty="0" smtClean="0">
                <a:latin typeface="Times New Roman" panose="02020603050405020304" pitchFamily="18" charset="0"/>
                <a:cs typeface="Times New Roman" panose="02020603050405020304" pitchFamily="18" charset="0"/>
              </a:rPr>
              <a:t>TIBC).</a:t>
            </a:r>
          </a:p>
          <a:p>
            <a:pPr marL="109728" indent="0">
              <a:buNone/>
            </a:pPr>
            <a:r>
              <a:rPr lang="en-US" sz="4000" dirty="0" smtClean="0">
                <a:latin typeface="Times New Roman" panose="02020603050405020304" pitchFamily="18" charset="0"/>
                <a:cs typeface="Times New Roman" panose="02020603050405020304" pitchFamily="18" charset="0"/>
              </a:rPr>
              <a:t>The most definitive test is taking ferritin and </a:t>
            </a:r>
            <a:r>
              <a:rPr lang="en-US" sz="4000" dirty="0" err="1" smtClean="0">
                <a:latin typeface="Times New Roman" panose="02020603050405020304" pitchFamily="18" charset="0"/>
                <a:cs typeface="Times New Roman" panose="02020603050405020304" pitchFamily="18" charset="0"/>
              </a:rPr>
              <a:t>hb</a:t>
            </a:r>
            <a:r>
              <a:rPr lang="en-US" sz="4000" dirty="0" smtClean="0">
                <a:latin typeface="Times New Roman" panose="02020603050405020304" pitchFamily="18" charset="0"/>
                <a:cs typeface="Times New Roman" panose="02020603050405020304" pitchFamily="18" charset="0"/>
              </a:rPr>
              <a:t> levels</a:t>
            </a:r>
          </a:p>
          <a:p>
            <a:pPr>
              <a:buNone/>
            </a:pPr>
            <a:endParaRPr lang="en-US" sz="4000" dirty="0" smtClean="0">
              <a:latin typeface="Times New Roman" panose="02020603050405020304" pitchFamily="18" charset="0"/>
              <a:cs typeface="Times New Roman" panose="02020603050405020304" pitchFamily="18" charset="0"/>
            </a:endParaRPr>
          </a:p>
          <a:p>
            <a:pPr>
              <a:buFont typeface="Wingdings" pitchFamily="2" charset="2"/>
              <a:buChar char="Ø"/>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392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8679"/>
          </a:xfrm>
        </p:spPr>
        <p:txBody>
          <a:bodyPr/>
          <a:lstStyle/>
          <a:p>
            <a:r>
              <a:rPr lang="en-US" b="1" dirty="0" smtClean="0">
                <a:latin typeface="Times New Roman" panose="02020603050405020304" pitchFamily="18" charset="0"/>
                <a:cs typeface="Times New Roman" panose="02020603050405020304" pitchFamily="18" charset="0"/>
              </a:rPr>
              <a:t>Medical Management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68680"/>
            <a:ext cx="10515600" cy="5308283"/>
          </a:xfrm>
        </p:spPr>
        <p:txBody>
          <a:bodyPr>
            <a:noAutofit/>
          </a:bodyPr>
          <a:lstStyle/>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Investigate the cause and treat it</a:t>
            </a:r>
          </a:p>
          <a:p>
            <a:pPr marL="0" indent="0">
              <a:buNone/>
            </a:pPr>
            <a:r>
              <a:rPr lang="en-US" sz="4000" b="1" dirty="0" smtClean="0">
                <a:latin typeface="Times New Roman" panose="02020603050405020304" pitchFamily="18" charset="0"/>
                <a:cs typeface="Times New Roman" panose="02020603050405020304" pitchFamily="18" charset="0"/>
              </a:rPr>
              <a:t>Drugs</a:t>
            </a:r>
          </a:p>
          <a:p>
            <a:pPr marL="0" indent="0">
              <a:buNone/>
            </a:pPr>
            <a:r>
              <a:rPr lang="en-US" sz="4000" dirty="0" smtClean="0">
                <a:latin typeface="Times New Roman" panose="02020603050405020304" pitchFamily="18" charset="0"/>
                <a:cs typeface="Times New Roman" panose="02020603050405020304" pitchFamily="18" charset="0"/>
              </a:rPr>
              <a:t>1.  Administration of oral ferrous </a:t>
            </a:r>
            <a:r>
              <a:rPr lang="en-US" sz="4000" dirty="0" err="1" smtClean="0">
                <a:latin typeface="Times New Roman" panose="02020603050405020304" pitchFamily="18" charset="0"/>
                <a:cs typeface="Times New Roman" panose="02020603050405020304" pitchFamily="18" charset="0"/>
              </a:rPr>
              <a:t>sulphate</a:t>
            </a:r>
            <a:r>
              <a:rPr lang="en-US" sz="4000" dirty="0" smtClean="0">
                <a:latin typeface="Times New Roman" panose="02020603050405020304" pitchFamily="18" charset="0"/>
                <a:cs typeface="Times New Roman" panose="02020603050405020304" pitchFamily="18" charset="0"/>
              </a:rPr>
              <a:t> 200mg TDS least for 6 months.</a:t>
            </a:r>
          </a:p>
          <a:p>
            <a:pPr>
              <a:buFont typeface="Wingdings" panose="05000000000000000000" pitchFamily="2" charset="2"/>
              <a:buChar char="v"/>
            </a:pPr>
            <a:r>
              <a:rPr lang="en-US" sz="4000" dirty="0" smtClean="0">
                <a:latin typeface="Times New Roman" panose="02020603050405020304" pitchFamily="18" charset="0"/>
                <a:cs typeface="Times New Roman" panose="02020603050405020304" pitchFamily="18" charset="0"/>
              </a:rPr>
              <a:t>Its given on  an empty stomach for easy absorption</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en-US" sz="4000" dirty="0" smtClean="0">
                <a:latin typeface="Times New Roman" panose="02020603050405020304" pitchFamily="18" charset="0"/>
                <a:cs typeface="Times New Roman" panose="02020603050405020304" pitchFamily="18" charset="0"/>
              </a:rPr>
              <a:t>Antacids </a:t>
            </a:r>
            <a:r>
              <a:rPr lang="en-US" sz="4000" dirty="0">
                <a:latin typeface="Times New Roman" panose="02020603050405020304" pitchFamily="18" charset="0"/>
                <a:cs typeface="Times New Roman" panose="02020603050405020304" pitchFamily="18" charset="0"/>
              </a:rPr>
              <a:t>and dairy products should not be taken together with iron because they diminish its absorption</a:t>
            </a:r>
          </a:p>
          <a:p>
            <a:pPr>
              <a:buFont typeface="Wingdings" panose="05000000000000000000" pitchFamily="2" charset="2"/>
              <a:buChar char="v"/>
            </a:pPr>
            <a:endParaRPr lang="en-US" sz="4000" dirty="0" smtClean="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32719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1258"/>
            <a:ext cx="10515600" cy="5915706"/>
          </a:xfrm>
        </p:spPr>
        <p:txBody>
          <a:bodyPr>
            <a:noAutofit/>
          </a:bodyPr>
          <a:lstStyle/>
          <a:p>
            <a:pPr marL="0" indent="0">
              <a:buNone/>
            </a:pP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If </a:t>
            </a:r>
            <a:r>
              <a:rPr lang="en-US" sz="4000" dirty="0">
                <a:latin typeface="Times New Roman" panose="02020603050405020304" pitchFamily="18" charset="0"/>
                <a:cs typeface="Times New Roman" panose="02020603050405020304" pitchFamily="18" charset="0"/>
              </a:rPr>
              <a:t>side effects occur, this can be reduced by giving iron with food or giving ferrous </a:t>
            </a:r>
            <a:r>
              <a:rPr lang="en-US" sz="4000" dirty="0" err="1" smtClean="0">
                <a:latin typeface="Times New Roman" panose="02020603050405020304" pitchFamily="18" charset="0"/>
                <a:cs typeface="Times New Roman" panose="02020603050405020304" pitchFamily="18" charset="0"/>
              </a:rPr>
              <a:t>gluconate</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Other alternative route include:</a:t>
            </a:r>
          </a:p>
          <a:p>
            <a:pPr>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Parenteral iron: ferric hydroxide-</a:t>
            </a:r>
            <a:r>
              <a:rPr lang="en-US" sz="4000" dirty="0" err="1" smtClean="0">
                <a:latin typeface="Times New Roman" panose="02020603050405020304" pitchFamily="18" charset="0"/>
                <a:cs typeface="Times New Roman" panose="02020603050405020304" pitchFamily="18" charset="0"/>
              </a:rPr>
              <a:t>sucrose,iron</a:t>
            </a:r>
            <a:r>
              <a:rPr lang="en-US" sz="4000" dirty="0" smtClean="0">
                <a:latin typeface="Times New Roman" panose="02020603050405020304" pitchFamily="18" charset="0"/>
                <a:cs typeface="Times New Roman" panose="02020603050405020304" pitchFamily="18" charset="0"/>
              </a:rPr>
              <a:t> dextran</a:t>
            </a:r>
          </a:p>
          <a:p>
            <a:pPr>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Intramuscular iron: iron dextran (</a:t>
            </a:r>
            <a:r>
              <a:rPr lang="en-US" sz="4000" dirty="0" err="1" smtClean="0">
                <a:latin typeface="Times New Roman" panose="02020603050405020304" pitchFamily="18" charset="0"/>
                <a:cs typeface="Times New Roman" panose="02020603050405020304" pitchFamily="18" charset="0"/>
              </a:rPr>
              <a:t>cosmoFer</a:t>
            </a:r>
            <a:r>
              <a:rPr lang="en-US" sz="4000" dirty="0" smtClean="0">
                <a:latin typeface="Times New Roman" panose="02020603050405020304" pitchFamily="18" charset="0"/>
                <a:cs typeface="Times New Roman" panose="02020603050405020304" pitchFamily="18" charset="0"/>
              </a:rPr>
              <a:t>), iron sorbitol</a:t>
            </a:r>
          </a:p>
          <a:p>
            <a:pPr marL="0" indent="0">
              <a:buNone/>
            </a:pPr>
            <a:r>
              <a:rPr lang="en-US" sz="4000" dirty="0" smtClean="0">
                <a:latin typeface="Times New Roman" panose="02020603050405020304" pitchFamily="18" charset="0"/>
                <a:cs typeface="Times New Roman" panose="02020603050405020304" pitchFamily="18" charset="0"/>
              </a:rPr>
              <a:t>2.Vitamin C-facilitates absorption of iron</a:t>
            </a:r>
          </a:p>
          <a:p>
            <a:pPr>
              <a:buFont typeface="Wingdings" panose="05000000000000000000" pitchFamily="2" charset="2"/>
              <a:buChar char="Ø"/>
            </a:pP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1459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148"/>
            <a:ext cx="10515600" cy="6037815"/>
          </a:xfrm>
        </p:spPr>
        <p:txBody>
          <a:bodyPr>
            <a:noAutofit/>
          </a:bodyPr>
          <a:lstStyle/>
          <a:p>
            <a:pPr marL="0" indent="0">
              <a:buNone/>
            </a:pPr>
            <a:r>
              <a:rPr lang="en-US" sz="4000" b="1" dirty="0" smtClean="0">
                <a:latin typeface="Times New Roman" panose="02020603050405020304" pitchFamily="18" charset="0"/>
                <a:cs typeface="Times New Roman" panose="02020603050405020304" pitchFamily="18" charset="0"/>
              </a:rPr>
              <a:t>NOTE</a:t>
            </a:r>
            <a:r>
              <a:rPr lang="en-US" sz="4000" dirty="0" smtClean="0">
                <a:latin typeface="Times New Roman" panose="02020603050405020304" pitchFamily="18" charset="0"/>
                <a:cs typeface="Times New Roman" panose="02020603050405020304" pitchFamily="18" charset="0"/>
              </a:rPr>
              <a:t>:</a:t>
            </a:r>
          </a:p>
          <a:p>
            <a:r>
              <a:rPr lang="en-US" sz="4000" dirty="0" smtClean="0">
                <a:latin typeface="Times New Roman" panose="02020603050405020304" pitchFamily="18" charset="0"/>
                <a:cs typeface="Times New Roman" panose="02020603050405020304" pitchFamily="18" charset="0"/>
              </a:rPr>
              <a:t>It can also be taken in the liquid form though it stains the teeth. To avoid staining, advice the client/patient to use a straw or rinse the mouth with water after taking it.</a:t>
            </a:r>
          </a:p>
          <a:p>
            <a:r>
              <a:rPr lang="en-US" sz="4000" dirty="0" smtClean="0">
                <a:latin typeface="Times New Roman" panose="02020603050405020304" pitchFamily="18" charset="0"/>
                <a:cs typeface="Times New Roman" panose="02020603050405020304" pitchFamily="18" charset="0"/>
              </a:rPr>
              <a:t>To prevent gastrointestinal distress where more than one is prescribed a day,  increase the dose gradually  to  enable the body adjust  to iron</a:t>
            </a:r>
          </a:p>
          <a:p>
            <a:r>
              <a:rPr lang="en-US" sz="4000" dirty="0">
                <a:latin typeface="Times New Roman" panose="02020603050405020304" pitchFamily="18" charset="0"/>
                <a:cs typeface="Times New Roman" panose="02020603050405020304" pitchFamily="18" charset="0"/>
              </a:rPr>
              <a:t>Treat side effects. If constipation prescribe a laxative </a:t>
            </a:r>
            <a:r>
              <a:rPr lang="en-US" sz="4000" dirty="0" err="1">
                <a:latin typeface="Times New Roman" panose="02020603050405020304" pitchFamily="18" charset="0"/>
                <a:cs typeface="Times New Roman" panose="02020603050405020304" pitchFamily="18" charset="0"/>
              </a:rPr>
              <a:t>etc</a:t>
            </a: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95294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379"/>
            <a:ext cx="10515600" cy="1026695"/>
          </a:xfrm>
        </p:spPr>
        <p:txBody>
          <a:bodyPr/>
          <a:lstStyle/>
          <a:p>
            <a:r>
              <a:rPr lang="en-US" b="1" dirty="0" smtClean="0"/>
              <a:t>Nursing management </a:t>
            </a:r>
            <a:endParaRPr lang="en-US" b="1" dirty="0"/>
          </a:p>
        </p:txBody>
      </p:sp>
      <p:sp>
        <p:nvSpPr>
          <p:cNvPr id="3" name="Content Placeholder 2"/>
          <p:cNvSpPr>
            <a:spLocks noGrp="1"/>
          </p:cNvSpPr>
          <p:nvPr>
            <p:ph idx="1"/>
          </p:nvPr>
        </p:nvSpPr>
        <p:spPr>
          <a:xfrm>
            <a:off x="838200" y="1171074"/>
            <a:ext cx="10515600" cy="5005889"/>
          </a:xfrm>
        </p:spPr>
        <p:txBody>
          <a:bodyPr>
            <a:noAutofit/>
          </a:bodyPr>
          <a:lstStyle/>
          <a:p>
            <a:pPr>
              <a:buFont typeface="Wingdings" pitchFamily="2" charset="2"/>
              <a:buChar char="Ø"/>
            </a:pPr>
            <a:r>
              <a:rPr lang="en-US" sz="3600" dirty="0" smtClean="0">
                <a:latin typeface="Times New Roman" panose="02020603050405020304" pitchFamily="18" charset="0"/>
                <a:cs typeface="Times New Roman" panose="02020603050405020304" pitchFamily="18" charset="0"/>
              </a:rPr>
              <a:t>Health education especially in high risk groups e.g. pregnant women and children</a:t>
            </a:r>
          </a:p>
          <a:p>
            <a:pPr marL="0" indent="0">
              <a:buNone/>
            </a:pPr>
            <a:r>
              <a:rPr lang="en-US" sz="3600" dirty="0" smtClean="0">
                <a:latin typeface="Times New Roman" panose="02020603050405020304" pitchFamily="18" charset="0"/>
                <a:cs typeface="Times New Roman" panose="02020603050405020304" pitchFamily="18" charset="0"/>
              </a:rPr>
              <a:t>- Advice </a:t>
            </a:r>
            <a:r>
              <a:rPr lang="en-US" sz="3600" dirty="0" smtClean="0">
                <a:latin typeface="Times New Roman" panose="02020603050405020304" pitchFamily="18" charset="0"/>
                <a:cs typeface="Times New Roman" panose="02020603050405020304" pitchFamily="18" charset="0"/>
              </a:rPr>
              <a:t>on Iron rich foods e.g. meat, liver, beans and leafy green </a:t>
            </a:r>
            <a:r>
              <a:rPr lang="en-US" sz="3600" dirty="0" smtClean="0">
                <a:latin typeface="Times New Roman" panose="02020603050405020304" pitchFamily="18" charset="0"/>
                <a:cs typeface="Times New Roman" panose="02020603050405020304" pitchFamily="18" charset="0"/>
              </a:rPr>
              <a:t>vegetables. </a:t>
            </a:r>
            <a:r>
              <a:rPr lang="en-US" sz="3600" dirty="0">
                <a:latin typeface="Times New Roman" panose="02020603050405020304" pitchFamily="18" charset="0"/>
                <a:cs typeface="Times New Roman" panose="02020603050405020304" pitchFamily="18" charset="0"/>
              </a:rPr>
              <a:t>Do </a:t>
            </a:r>
            <a:r>
              <a:rPr lang="en-US" sz="3600" dirty="0" smtClean="0">
                <a:latin typeface="Times New Roman" panose="02020603050405020304" pitchFamily="18" charset="0"/>
                <a:cs typeface="Times New Roman" panose="02020603050405020304" pitchFamily="18" charset="0"/>
              </a:rPr>
              <a:t>nutritional counseling on the same</a:t>
            </a:r>
            <a:endParaRPr lang="en-US" sz="3600" dirty="0" smtClean="0">
              <a:latin typeface="Times New Roman" panose="02020603050405020304" pitchFamily="18" charset="0"/>
              <a:cs typeface="Times New Roman" panose="02020603050405020304" pitchFamily="18" charset="0"/>
            </a:endParaRPr>
          </a:p>
          <a:p>
            <a:pPr>
              <a:buFontTx/>
              <a:buChar char="-"/>
            </a:pPr>
            <a:r>
              <a:rPr lang="en-US" sz="3600" dirty="0" smtClean="0">
                <a:latin typeface="Times New Roman" panose="02020603050405020304" pitchFamily="18" charset="0"/>
                <a:cs typeface="Times New Roman" panose="02020603050405020304" pitchFamily="18" charset="0"/>
              </a:rPr>
              <a:t>on </a:t>
            </a:r>
            <a:r>
              <a:rPr lang="en-US" sz="3600" dirty="0" smtClean="0">
                <a:latin typeface="Times New Roman" panose="02020603050405020304" pitchFamily="18" charset="0"/>
                <a:cs typeface="Times New Roman" panose="02020603050405020304" pitchFamily="18" charset="0"/>
              </a:rPr>
              <a:t>iron therapy </a:t>
            </a:r>
            <a:r>
              <a:rPr lang="en-US" sz="3600" dirty="0" smtClean="0">
                <a:latin typeface="Times New Roman" panose="02020603050405020304" pitchFamily="18" charset="0"/>
                <a:cs typeface="Times New Roman" panose="02020603050405020304" pitchFamily="18" charset="0"/>
              </a:rPr>
              <a:t>compliance</a:t>
            </a:r>
          </a:p>
          <a:p>
            <a:pPr>
              <a:buFontTx/>
              <a:buChar char="-"/>
            </a:pPr>
            <a:r>
              <a:rPr lang="en-US" sz="3600" dirty="0" smtClean="0">
                <a:latin typeface="Times New Roman" panose="02020603050405020304" pitchFamily="18" charset="0"/>
                <a:cs typeface="Times New Roman" panose="02020603050405020304" pitchFamily="18" charset="0"/>
              </a:rPr>
              <a:t>Advice </a:t>
            </a:r>
            <a:r>
              <a:rPr lang="en-US" sz="3600" dirty="0" smtClean="0">
                <a:latin typeface="Times New Roman" panose="02020603050405020304" pitchFamily="18" charset="0"/>
                <a:cs typeface="Times New Roman" panose="02020603050405020304" pitchFamily="18" charset="0"/>
              </a:rPr>
              <a:t>the patient to take iron supplement </a:t>
            </a:r>
            <a:endParaRPr lang="en-US" sz="3600" dirty="0" smtClean="0">
              <a:latin typeface="Times New Roman" panose="02020603050405020304" pitchFamily="18" charset="0"/>
              <a:cs typeface="Times New Roman" panose="02020603050405020304" pitchFamily="18" charset="0"/>
            </a:endParaRPr>
          </a:p>
          <a:p>
            <a:pPr>
              <a:buFontTx/>
              <a:buChar char="-"/>
            </a:pPr>
            <a:r>
              <a:rPr lang="en-US" sz="3600" dirty="0" smtClean="0">
                <a:latin typeface="Times New Roman" panose="02020603050405020304" pitchFamily="18" charset="0"/>
                <a:cs typeface="Times New Roman" panose="02020603050405020304" pitchFamily="18" charset="0"/>
              </a:rPr>
              <a:t>To take iron supplements </a:t>
            </a:r>
            <a:r>
              <a:rPr lang="en-US" sz="3600" dirty="0" smtClean="0">
                <a:latin typeface="Times New Roman" panose="02020603050405020304" pitchFamily="18" charset="0"/>
                <a:cs typeface="Times New Roman" panose="02020603050405020304" pitchFamily="18" charset="0"/>
              </a:rPr>
              <a:t>an </a:t>
            </a:r>
            <a:r>
              <a:rPr lang="en-US" sz="3600" dirty="0" smtClean="0">
                <a:latin typeface="Times New Roman" panose="02020603050405020304" pitchFamily="18" charset="0"/>
                <a:cs typeface="Times New Roman" panose="02020603050405020304" pitchFamily="18" charset="0"/>
              </a:rPr>
              <a:t>hour before meals since iron is best absorbed in an empty stomach</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64927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92628"/>
          </a:xfrm>
        </p:spPr>
        <p:txBody>
          <a:bodyPr/>
          <a:lstStyle/>
          <a:p>
            <a:r>
              <a:rPr lang="en-US" b="1" dirty="0" smtClean="0">
                <a:latin typeface="Times New Roman" panose="02020603050405020304" pitchFamily="18" charset="0"/>
                <a:cs typeface="Times New Roman" panose="02020603050405020304" pitchFamily="18" charset="0"/>
              </a:rPr>
              <a:t>MEGALOBLASTIC ANAEMIA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0114" y="892630"/>
            <a:ext cx="11430000" cy="5284334"/>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Characterized by large RBCs which are fragile and easily destroyed</a:t>
            </a:r>
          </a:p>
          <a:p>
            <a:pPr marL="0" indent="0">
              <a:buNone/>
            </a:pPr>
            <a:r>
              <a:rPr lang="en-US" sz="4000" dirty="0" smtClean="0">
                <a:latin typeface="Times New Roman" panose="02020603050405020304" pitchFamily="18" charset="0"/>
                <a:cs typeface="Times New Roman" panose="02020603050405020304" pitchFamily="18" charset="0"/>
              </a:rPr>
              <a:t>Common forms of </a:t>
            </a:r>
            <a:r>
              <a:rPr lang="en-US" sz="4000" dirty="0" err="1" smtClean="0">
                <a:latin typeface="Times New Roman" panose="02020603050405020304" pitchFamily="18" charset="0"/>
                <a:cs typeface="Times New Roman" panose="02020603050405020304" pitchFamily="18" charset="0"/>
              </a:rPr>
              <a:t>megaloblastic</a:t>
            </a:r>
            <a:r>
              <a:rPr lang="en-US" sz="4000" dirty="0" smtClean="0">
                <a:latin typeface="Times New Roman" panose="02020603050405020304" pitchFamily="18" charset="0"/>
                <a:cs typeface="Times New Roman" panose="02020603050405020304" pitchFamily="18" charset="0"/>
              </a:rPr>
              <a:t> anemia</a:t>
            </a:r>
          </a:p>
          <a:p>
            <a:pPr marL="933450" lvl="1" indent="-476250">
              <a:buFont typeface="Wingdings" pitchFamily="2" charset="2"/>
              <a:buAutoNum type="arabicPeriod"/>
            </a:pPr>
            <a:r>
              <a:rPr lang="en-US" sz="4000" dirty="0" err="1" smtClean="0">
                <a:latin typeface="Times New Roman" panose="02020603050405020304" pitchFamily="18" charset="0"/>
                <a:cs typeface="Times New Roman" panose="02020603050405020304" pitchFamily="18" charset="0"/>
              </a:rPr>
              <a:t>Cobalamin</a:t>
            </a:r>
            <a:r>
              <a:rPr lang="en-US" sz="4000" dirty="0" smtClean="0">
                <a:latin typeface="Times New Roman" panose="02020603050405020304" pitchFamily="18" charset="0"/>
                <a:cs typeface="Times New Roman" panose="02020603050405020304" pitchFamily="18" charset="0"/>
              </a:rPr>
              <a:t> ( vitamin B12 )deficiency</a:t>
            </a:r>
          </a:p>
          <a:p>
            <a:pPr marL="0" lvl="1" indent="0">
              <a:spcBef>
                <a:spcPts val="1000"/>
              </a:spcBef>
              <a:buNone/>
            </a:pPr>
            <a:r>
              <a:rPr lang="en-US" sz="4000" dirty="0" smtClean="0">
                <a:latin typeface="Times New Roman" panose="02020603050405020304" pitchFamily="18" charset="0"/>
                <a:cs typeface="Times New Roman" panose="02020603050405020304" pitchFamily="18" charset="0"/>
              </a:rPr>
              <a:t>NOTE: Formerly known as </a:t>
            </a:r>
            <a:r>
              <a:rPr lang="en-US" sz="4000" b="1" dirty="0" smtClean="0">
                <a:latin typeface="Times New Roman" panose="02020603050405020304" pitchFamily="18" charset="0"/>
                <a:cs typeface="Times New Roman" panose="02020603050405020304" pitchFamily="18" charset="0"/>
              </a:rPr>
              <a:t>pernicious anemia </a:t>
            </a:r>
            <a:r>
              <a:rPr lang="en-US" sz="4000" dirty="0" smtClean="0">
                <a:latin typeface="Times New Roman" panose="02020603050405020304" pitchFamily="18" charset="0"/>
                <a:cs typeface="Times New Roman" panose="02020603050405020304" pitchFamily="18" charset="0"/>
              </a:rPr>
              <a:t>in which</a:t>
            </a:r>
            <a:r>
              <a:rPr lang="en-US" sz="4000" b="1"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an Intrinsic factor (IF) is required for </a:t>
            </a:r>
            <a:r>
              <a:rPr lang="en-US" sz="4000" dirty="0" err="1" smtClean="0">
                <a:latin typeface="Times New Roman" panose="02020603050405020304" pitchFamily="18" charset="0"/>
                <a:cs typeface="Times New Roman" panose="02020603050405020304" pitchFamily="18" charset="0"/>
              </a:rPr>
              <a:t>cobalamin</a:t>
            </a:r>
            <a:r>
              <a:rPr lang="en-US" sz="4000" dirty="0" smtClean="0">
                <a:latin typeface="Times New Roman" panose="02020603050405020304" pitchFamily="18" charset="0"/>
                <a:cs typeface="Times New Roman" panose="02020603050405020304" pitchFamily="18" charset="0"/>
              </a:rPr>
              <a:t> absorption </a:t>
            </a:r>
          </a:p>
          <a:p>
            <a:pPr marL="0" lvl="1" indent="0">
              <a:spcBef>
                <a:spcPts val="1000"/>
              </a:spcBef>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2</a:t>
            </a:r>
            <a:r>
              <a:rPr lang="en-US" sz="4000" dirty="0">
                <a:latin typeface="Times New Roman" panose="02020603050405020304" pitchFamily="18" charset="0"/>
                <a:cs typeface="Times New Roman" panose="02020603050405020304" pitchFamily="18" charset="0"/>
              </a:rPr>
              <a:t>. Folic acid deficiency</a:t>
            </a:r>
          </a:p>
          <a:p>
            <a:pPr marL="0" indent="0">
              <a:buNone/>
            </a:pPr>
            <a:r>
              <a:rPr lang="en-US" sz="4000" dirty="0" smtClean="0">
                <a:latin typeface="Times New Roman" panose="02020603050405020304" pitchFamily="18" charset="0"/>
                <a:cs typeface="Times New Roman" panose="02020603050405020304" pitchFamily="18" charset="0"/>
              </a:rPr>
              <a:t>N/B: Both </a:t>
            </a:r>
            <a:r>
              <a:rPr lang="en-US" sz="4000" dirty="0">
                <a:latin typeface="Times New Roman" panose="02020603050405020304" pitchFamily="18" charset="0"/>
                <a:cs typeface="Times New Roman" panose="02020603050405020304" pitchFamily="18" charset="0"/>
              </a:rPr>
              <a:t>Vitamins are needed for formation and maturation of </a:t>
            </a:r>
            <a:r>
              <a:rPr lang="en-US" sz="4000" dirty="0" smtClean="0">
                <a:latin typeface="Times New Roman" panose="02020603050405020304" pitchFamily="18" charset="0"/>
                <a:cs typeface="Times New Roman" panose="02020603050405020304" pitchFamily="18" charset="0"/>
              </a:rPr>
              <a:t>RBCs.</a:t>
            </a:r>
          </a:p>
          <a:p>
            <a:pPr marL="457200" lvl="1" indent="0">
              <a:buNone/>
            </a:pPr>
            <a:r>
              <a:rPr lang="en-US" sz="4000" dirty="0" smtClean="0">
                <a:latin typeface="Times New Roman" panose="02020603050405020304" pitchFamily="18" charset="0"/>
                <a:cs typeface="Times New Roman" panose="02020603050405020304" pitchFamily="18" charset="0"/>
              </a:rPr>
              <a:t>.</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281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6975"/>
            <a:ext cx="10515600" cy="5429988"/>
          </a:xfrm>
        </p:spPr>
        <p:txBody>
          <a:bodyPr>
            <a:noAutofit/>
          </a:bodyPr>
          <a:lstStyle/>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The cellular part of blood consists of: White Blood Cells (</a:t>
            </a:r>
            <a:r>
              <a:rPr lang="en-US" sz="4000" b="1" dirty="0" smtClean="0">
                <a:latin typeface="Times New Roman" panose="02020603050405020304" pitchFamily="18" charset="0"/>
                <a:cs typeface="Times New Roman" panose="02020603050405020304" pitchFamily="18" charset="0"/>
              </a:rPr>
              <a:t>WBC</a:t>
            </a:r>
            <a:r>
              <a:rPr lang="en-US" sz="4000" dirty="0" smtClean="0">
                <a:latin typeface="Times New Roman" panose="02020603050405020304" pitchFamily="18" charset="0"/>
                <a:cs typeface="Times New Roman" panose="02020603050405020304" pitchFamily="18" charset="0"/>
              </a:rPr>
              <a:t>), Red Blood Cells (</a:t>
            </a:r>
            <a:r>
              <a:rPr lang="en-US" sz="4000" b="1" dirty="0" smtClean="0">
                <a:latin typeface="Times New Roman" panose="02020603050405020304" pitchFamily="18" charset="0"/>
                <a:cs typeface="Times New Roman" panose="02020603050405020304" pitchFamily="18" charset="0"/>
              </a:rPr>
              <a:t>RBC</a:t>
            </a:r>
            <a:r>
              <a:rPr lang="en-US" sz="4000" dirty="0" smtClean="0">
                <a:latin typeface="Times New Roman" panose="02020603050405020304" pitchFamily="18" charset="0"/>
                <a:cs typeface="Times New Roman" panose="02020603050405020304" pitchFamily="18" charset="0"/>
              </a:rPr>
              <a:t>), and platelets.  </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Hematopoiesis is the process of making new blood cells (of any type)</a:t>
            </a:r>
            <a:r>
              <a:rPr lang="en-US" sz="4000" dirty="0">
                <a:latin typeface="Times New Roman" panose="02020603050405020304" pitchFamily="18" charset="0"/>
                <a:cs typeface="Times New Roman" panose="02020603050405020304" pitchFamily="18" charset="0"/>
              </a:rPr>
              <a:t> within red bone marrow</a:t>
            </a:r>
            <a:r>
              <a:rPr lang="en-US" sz="4000" dirty="0" smtClean="0">
                <a:latin typeface="Times New Roman" panose="02020603050405020304" pitchFamily="18" charset="0"/>
                <a:cs typeface="Times New Roman" panose="02020603050405020304" pitchFamily="18" charset="0"/>
              </a:rPr>
              <a:t>.</a:t>
            </a:r>
          </a:p>
          <a:p>
            <a:pPr marL="0" indent="0">
              <a:buNone/>
            </a:pPr>
            <a:r>
              <a:rPr lang="en-US" sz="4000" dirty="0" smtClean="0">
                <a:latin typeface="Times New Roman" panose="02020603050405020304" pitchFamily="18" charset="0"/>
                <a:cs typeface="Times New Roman" panose="02020603050405020304" pitchFamily="18" charset="0"/>
              </a:rPr>
              <a:t>Specific areas for hematopoiesis include:</a:t>
            </a:r>
          </a:p>
          <a:p>
            <a:pPr>
              <a:buFont typeface="Wingdings" panose="05000000000000000000" pitchFamily="2" charset="2"/>
              <a:buChar char="v"/>
            </a:pPr>
            <a:r>
              <a:rPr lang="en-US" sz="4000" dirty="0">
                <a:latin typeface="Times New Roman" panose="02020603050405020304" pitchFamily="18" charset="0"/>
                <a:cs typeface="Times New Roman" panose="02020603050405020304" pitchFamily="18" charset="0"/>
              </a:rPr>
              <a:t>The spleen and liver (During pregnancy) </a:t>
            </a:r>
          </a:p>
          <a:p>
            <a:pPr lvl="0">
              <a:buFont typeface="Wingdings" panose="05000000000000000000" pitchFamily="2" charset="2"/>
              <a:buChar char="v"/>
            </a:pPr>
            <a:r>
              <a:rPr lang="en-US" sz="4000" dirty="0">
                <a:latin typeface="Times New Roman" panose="02020603050405020304" pitchFamily="18" charset="0"/>
                <a:cs typeface="Times New Roman" panose="02020603050405020304" pitchFamily="18" charset="0"/>
              </a:rPr>
              <a:t>The Bone Marrow (</a:t>
            </a:r>
            <a:r>
              <a:rPr lang="en-US" sz="4000" b="1" dirty="0">
                <a:latin typeface="Times New Roman" panose="02020603050405020304" pitchFamily="18" charset="0"/>
                <a:cs typeface="Times New Roman" panose="02020603050405020304" pitchFamily="18" charset="0"/>
              </a:rPr>
              <a:t>BM</a:t>
            </a:r>
            <a:r>
              <a:rPr lang="en-US" sz="4000" dirty="0">
                <a:latin typeface="Times New Roman" panose="02020603050405020304" pitchFamily="18" charset="0"/>
                <a:cs typeface="Times New Roman" panose="02020603050405020304" pitchFamily="18" charset="0"/>
              </a:rPr>
              <a:t>)</a:t>
            </a:r>
          </a:p>
          <a:p>
            <a:pPr marL="0" indent="0">
              <a:buNone/>
            </a:pPr>
            <a:r>
              <a:rPr lang="en-US" sz="4000" dirty="0" smtClean="0">
                <a:latin typeface="Times New Roman" panose="02020603050405020304" pitchFamily="18" charset="0"/>
                <a:cs typeface="Times New Roman" panose="02020603050405020304" pitchFamily="18" charset="0"/>
              </a:rPr>
              <a:t>  </a:t>
            </a:r>
          </a:p>
          <a:p>
            <a:pPr marL="0" indent="0">
              <a:buNone/>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9352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2868"/>
          </a:xfrm>
        </p:spPr>
        <p:txBody>
          <a:bodyPr/>
          <a:lstStyle/>
          <a:p>
            <a:r>
              <a:rPr lang="en-US" b="1" dirty="0" smtClean="0">
                <a:latin typeface="Times New Roman" panose="02020603050405020304" pitchFamily="18" charset="0"/>
                <a:cs typeface="Times New Roman" panose="02020603050405020304" pitchFamily="18" charset="0"/>
              </a:rPr>
              <a:t>Causes of </a:t>
            </a:r>
            <a:r>
              <a:rPr lang="en-US" b="1" dirty="0" err="1">
                <a:latin typeface="Times New Roman" panose="02020603050405020304" pitchFamily="18" charset="0"/>
                <a:cs typeface="Times New Roman" panose="02020603050405020304" pitchFamily="18" charset="0"/>
              </a:rPr>
              <a:t>V</a:t>
            </a:r>
            <a:r>
              <a:rPr lang="en-US" b="1" dirty="0" err="1" smtClean="0">
                <a:latin typeface="Times New Roman" panose="02020603050405020304" pitchFamily="18" charset="0"/>
                <a:cs typeface="Times New Roman" panose="02020603050405020304" pitchFamily="18" charset="0"/>
              </a:rPr>
              <a:t>it</a:t>
            </a:r>
            <a:r>
              <a:rPr lang="en-US" b="1" dirty="0" smtClean="0">
                <a:latin typeface="Times New Roman" panose="02020603050405020304" pitchFamily="18" charset="0"/>
                <a:cs typeface="Times New Roman" panose="02020603050405020304" pitchFamily="18" charset="0"/>
              </a:rPr>
              <a:t> B12 (</a:t>
            </a:r>
            <a:r>
              <a:rPr lang="en-US" b="1" dirty="0" err="1" smtClean="0">
                <a:latin typeface="Times New Roman" panose="02020603050405020304" pitchFamily="18" charset="0"/>
                <a:cs typeface="Times New Roman" panose="02020603050405020304" pitchFamily="18" charset="0"/>
              </a:rPr>
              <a:t>cobalamin</a:t>
            </a:r>
            <a:r>
              <a:rPr lang="en-US" b="1" dirty="0" smtClean="0">
                <a:latin typeface="Times New Roman" panose="02020603050405020304" pitchFamily="18" charset="0"/>
                <a:cs typeface="Times New Roman" panose="02020603050405020304" pitchFamily="18" charset="0"/>
              </a:rPr>
              <a:t>) deficiency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635000"/>
            <a:ext cx="10515600" cy="5541964"/>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Causes include:</a:t>
            </a:r>
          </a:p>
          <a:p>
            <a:pPr lvl="1"/>
            <a:r>
              <a:rPr lang="en-US" sz="4000" dirty="0" smtClean="0">
                <a:latin typeface="Times New Roman" panose="02020603050405020304" pitchFamily="18" charset="0"/>
                <a:cs typeface="Times New Roman" panose="02020603050405020304" pitchFamily="18" charset="0"/>
              </a:rPr>
              <a:t>Faulty absorption (after </a:t>
            </a:r>
            <a:r>
              <a:rPr lang="en-US" sz="4000" dirty="0" err="1" smtClean="0">
                <a:latin typeface="Times New Roman" panose="02020603050405020304" pitchFamily="18" charset="0"/>
                <a:cs typeface="Times New Roman" panose="02020603050405020304" pitchFamily="18" charset="0"/>
              </a:rPr>
              <a:t>ileal</a:t>
            </a:r>
            <a:r>
              <a:rPr lang="en-US" sz="4000" dirty="0" smtClean="0">
                <a:latin typeface="Times New Roman" panose="02020603050405020304" pitchFamily="18" charset="0"/>
                <a:cs typeface="Times New Roman" panose="02020603050405020304" pitchFamily="18" charset="0"/>
              </a:rPr>
              <a:t> resection or </a:t>
            </a:r>
            <a:r>
              <a:rPr lang="en-US" sz="4000" dirty="0" err="1" smtClean="0">
                <a:latin typeface="Times New Roman" panose="02020603050405020304" pitchFamily="18" charset="0"/>
                <a:cs typeface="Times New Roman" panose="02020603050405020304" pitchFamily="18" charset="0"/>
              </a:rPr>
              <a:t>gastrectomy</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crohn’s</a:t>
            </a:r>
            <a:r>
              <a:rPr lang="en-US" sz="4000" dirty="0" smtClean="0">
                <a:latin typeface="Times New Roman" panose="02020603050405020304" pitchFamily="18" charset="0"/>
                <a:cs typeface="Times New Roman" panose="02020603050405020304" pitchFamily="18" charset="0"/>
              </a:rPr>
              <a:t> disease)</a:t>
            </a:r>
          </a:p>
          <a:p>
            <a:pPr lvl="1"/>
            <a:r>
              <a:rPr lang="en-US" sz="4000" dirty="0" smtClean="0">
                <a:latin typeface="Times New Roman" panose="02020603050405020304" pitchFamily="18" charset="0"/>
                <a:cs typeface="Times New Roman" panose="02020603050405020304" pitchFamily="18" charset="0"/>
              </a:rPr>
              <a:t>Deficiency of intrinsic factor due to:                        - long term</a:t>
            </a:r>
            <a:r>
              <a:rPr lang="en-US" sz="4000" dirty="0" smtClean="0">
                <a:latin typeface="Times New Roman" panose="02020603050405020304" pitchFamily="18" charset="0"/>
                <a:cs typeface="Times New Roman" panose="02020603050405020304" pitchFamily="18" charset="0"/>
                <a:sym typeface="Symbol" pitchFamily="18" charset="2"/>
              </a:rPr>
              <a:t> use of H</a:t>
            </a:r>
            <a:r>
              <a:rPr lang="en-US" sz="4000" baseline="-25000" dirty="0" smtClean="0">
                <a:latin typeface="Times New Roman" panose="02020603050405020304" pitchFamily="18" charset="0"/>
                <a:cs typeface="Times New Roman" panose="02020603050405020304" pitchFamily="18" charset="0"/>
                <a:sym typeface="Symbol" pitchFamily="18" charset="2"/>
              </a:rPr>
              <a:t>2</a:t>
            </a:r>
            <a:r>
              <a:rPr lang="en-US" sz="4000" dirty="0" smtClean="0">
                <a:latin typeface="Times New Roman" panose="02020603050405020304" pitchFamily="18" charset="0"/>
                <a:cs typeface="Times New Roman" panose="02020603050405020304" pitchFamily="18" charset="0"/>
                <a:sym typeface="Symbol" pitchFamily="18" charset="2"/>
              </a:rPr>
              <a:t>-histamine receptor blockers causing gastric  a</a:t>
            </a:r>
            <a:r>
              <a:rPr lang="en-GB" sz="4000" dirty="0" smtClean="0">
                <a:latin typeface="Times New Roman" panose="02020603050405020304" pitchFamily="18" charset="0"/>
                <a:cs typeface="Times New Roman" panose="02020603050405020304" pitchFamily="18" charset="0"/>
              </a:rPr>
              <a:t>trophy                      - loss of gastric mucosa from autoimmune disorders.  - Chronic Gastritis damaging gastric mucosa including parietal cells</a:t>
            </a:r>
            <a:endParaRPr lang="en-US" sz="4000" dirty="0" smtClean="0">
              <a:latin typeface="Times New Roman" panose="02020603050405020304" pitchFamily="18" charset="0"/>
              <a:cs typeface="Times New Roman" panose="02020603050405020304" pitchFamily="18" charset="0"/>
              <a:sym typeface="Symbol" pitchFamily="18" charset="2"/>
            </a:endParaRPr>
          </a:p>
          <a:p>
            <a:pPr lvl="1"/>
            <a:r>
              <a:rPr lang="en-US" sz="4000" dirty="0" smtClean="0">
                <a:latin typeface="Times New Roman" panose="02020603050405020304" pitchFamily="18" charset="0"/>
                <a:cs typeface="Times New Roman" panose="02020603050405020304" pitchFamily="18" charset="0"/>
              </a:rPr>
              <a:t>Nutritional deficiency – strict vegetarians</a:t>
            </a:r>
          </a:p>
          <a:p>
            <a:pPr lvl="1"/>
            <a:r>
              <a:rPr lang="en-US" sz="4000" dirty="0" smtClean="0">
                <a:latin typeface="Times New Roman" panose="02020603050405020304" pitchFamily="18" charset="0"/>
                <a:cs typeface="Times New Roman" panose="02020603050405020304" pitchFamily="18" charset="0"/>
              </a:rPr>
              <a:t>Hereditary defects of </a:t>
            </a:r>
            <a:r>
              <a:rPr lang="en-US" sz="4000" dirty="0" err="1">
                <a:latin typeface="Times New Roman" panose="02020603050405020304" pitchFamily="18" charset="0"/>
                <a:cs typeface="Times New Roman" panose="02020603050405020304" pitchFamily="18" charset="0"/>
              </a:rPr>
              <a:t>C</a:t>
            </a:r>
            <a:r>
              <a:rPr lang="en-US" sz="4000" dirty="0" err="1" smtClean="0">
                <a:latin typeface="Times New Roman" panose="02020603050405020304" pitchFamily="18" charset="0"/>
                <a:cs typeface="Times New Roman" panose="02020603050405020304" pitchFamily="18" charset="0"/>
              </a:rPr>
              <a:t>obalamine</a:t>
            </a:r>
            <a:r>
              <a:rPr lang="en-US" sz="4000" dirty="0" smtClean="0">
                <a:latin typeface="Times New Roman" panose="02020603050405020304" pitchFamily="18" charset="0"/>
                <a:cs typeface="Times New Roman" panose="02020603050405020304" pitchFamily="18" charset="0"/>
              </a:rPr>
              <a:t> utilization</a:t>
            </a:r>
          </a:p>
          <a:p>
            <a:pPr>
              <a:buFont typeface="Wingdings" pitchFamily="2" charset="2"/>
              <a:buChar char="Ø"/>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0680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4589"/>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Clinical manifestations of </a:t>
            </a:r>
            <a:r>
              <a:rPr lang="en-US" b="1" dirty="0" err="1" smtClean="0">
                <a:latin typeface="Times New Roman" panose="02020603050405020304" pitchFamily="18" charset="0"/>
                <a:cs typeface="Times New Roman" panose="02020603050405020304" pitchFamily="18" charset="0"/>
              </a:rPr>
              <a:t>Vit</a:t>
            </a:r>
            <a:r>
              <a:rPr lang="en-US" b="1" dirty="0"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B12 deficiency.</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79714"/>
            <a:ext cx="10515600" cy="5197249"/>
          </a:xfrm>
        </p:spPr>
        <p:txBody>
          <a:bodyPr>
            <a:noAutofit/>
          </a:bodyPr>
          <a:lstStyle/>
          <a:p>
            <a:pPr lvl="1"/>
            <a:r>
              <a:rPr lang="en-US" sz="3600" dirty="0" smtClean="0">
                <a:latin typeface="Times New Roman" panose="02020603050405020304" pitchFamily="18" charset="0"/>
                <a:cs typeface="Times New Roman" panose="02020603050405020304" pitchFamily="18" charset="0"/>
              </a:rPr>
              <a:t>General symptoms of anemia</a:t>
            </a:r>
          </a:p>
          <a:p>
            <a:pPr lvl="1"/>
            <a:r>
              <a:rPr lang="en-US" sz="3600" dirty="0" smtClean="0">
                <a:latin typeface="Times New Roman" panose="02020603050405020304" pitchFamily="18" charset="0"/>
                <a:cs typeface="Times New Roman" panose="02020603050405020304" pitchFamily="18" charset="0"/>
              </a:rPr>
              <a:t>Smooth, red and Sore tongue</a:t>
            </a:r>
          </a:p>
          <a:p>
            <a:pPr lvl="1"/>
            <a:r>
              <a:rPr lang="en-US" sz="3600" dirty="0" smtClean="0">
                <a:latin typeface="Times New Roman" panose="02020603050405020304" pitchFamily="18" charset="0"/>
                <a:cs typeface="Times New Roman" panose="02020603050405020304" pitchFamily="18" charset="0"/>
              </a:rPr>
              <a:t>Mild </a:t>
            </a:r>
            <a:r>
              <a:rPr lang="en-US" sz="3600" dirty="0" err="1" smtClean="0">
                <a:latin typeface="Times New Roman" panose="02020603050405020304" pitchFamily="18" charset="0"/>
                <a:cs typeface="Times New Roman" panose="02020603050405020304" pitchFamily="18" charset="0"/>
              </a:rPr>
              <a:t>diarrhoea</a:t>
            </a:r>
            <a:endParaRPr lang="en-US" sz="36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v"/>
            </a:pPr>
            <a:r>
              <a:rPr lang="en-US" sz="3600" dirty="0" err="1" smtClean="0">
                <a:latin typeface="Times New Roman" panose="02020603050405020304" pitchFamily="18" charset="0"/>
                <a:cs typeface="Times New Roman" panose="02020603050405020304" pitchFamily="18" charset="0"/>
              </a:rPr>
              <a:t>Vitiligo</a:t>
            </a:r>
            <a:r>
              <a:rPr lang="en-US" sz="3600" dirty="0" smtClean="0">
                <a:latin typeface="Times New Roman" panose="02020603050405020304" pitchFamily="18" charset="0"/>
                <a:cs typeface="Times New Roman" panose="02020603050405020304" pitchFamily="18" charset="0"/>
              </a:rPr>
              <a:t> (patchy loss of skin pigmentation)</a:t>
            </a:r>
          </a:p>
          <a:p>
            <a:pPr lvl="1">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premature graying of the hair</a:t>
            </a:r>
          </a:p>
          <a:p>
            <a:pPr lvl="1"/>
            <a:r>
              <a:rPr lang="en-US" sz="3600" dirty="0" smtClean="0">
                <a:latin typeface="Times New Roman" panose="02020603050405020304" pitchFamily="18" charset="0"/>
                <a:cs typeface="Times New Roman" panose="02020603050405020304" pitchFamily="18" charset="0"/>
              </a:rPr>
              <a:t>Weakness</a:t>
            </a:r>
          </a:p>
          <a:p>
            <a:pPr lvl="1">
              <a:buFont typeface="Wingdings" panose="05000000000000000000" pitchFamily="2" charset="2"/>
              <a:buChar char="v"/>
            </a:pPr>
            <a:r>
              <a:rPr lang="en-US" sz="3600" dirty="0" err="1" smtClean="0">
                <a:latin typeface="Times New Roman" panose="02020603050405020304" pitchFamily="18" charset="0"/>
                <a:cs typeface="Times New Roman" panose="02020603050405020304" pitchFamily="18" charset="0"/>
              </a:rPr>
              <a:t>Parathesias</a:t>
            </a:r>
            <a:r>
              <a:rPr lang="en-US" sz="3600" dirty="0" smtClean="0">
                <a:latin typeface="Times New Roman" panose="02020603050405020304" pitchFamily="18" charset="0"/>
                <a:cs typeface="Times New Roman" panose="02020603050405020304" pitchFamily="18" charset="0"/>
              </a:rPr>
              <a:t> of the feet and hands (</a:t>
            </a:r>
            <a:r>
              <a:rPr lang="en-US" sz="3600" b="1" dirty="0">
                <a:latin typeface="Times New Roman" panose="02020603050405020304" pitchFamily="18" charset="0"/>
                <a:cs typeface="Times New Roman" panose="02020603050405020304" pitchFamily="18" charset="0"/>
              </a:rPr>
              <a:t>Vitamin B12</a:t>
            </a:r>
            <a:r>
              <a:rPr lang="en-US" sz="3600" dirty="0">
                <a:latin typeface="Times New Roman" panose="02020603050405020304" pitchFamily="18" charset="0"/>
                <a:cs typeface="Times New Roman" panose="02020603050405020304" pitchFamily="18" charset="0"/>
              </a:rPr>
              <a:t> plays a significant </a:t>
            </a:r>
            <a:r>
              <a:rPr lang="en-US" sz="3600" b="1" dirty="0">
                <a:latin typeface="Times New Roman" panose="02020603050405020304" pitchFamily="18" charset="0"/>
                <a:cs typeface="Times New Roman" panose="02020603050405020304" pitchFamily="18" charset="0"/>
              </a:rPr>
              <a:t>role</a:t>
            </a:r>
            <a:r>
              <a:rPr lang="en-US" sz="3600" dirty="0">
                <a:latin typeface="Times New Roman" panose="02020603050405020304" pitchFamily="18" charset="0"/>
                <a:cs typeface="Times New Roman" panose="02020603050405020304" pitchFamily="18" charset="0"/>
              </a:rPr>
              <a:t> in the synthesis and maintenance of myelin.</a:t>
            </a:r>
            <a:r>
              <a:rPr lang="en-US" sz="3600" dirty="0" smtClean="0">
                <a:latin typeface="Times New Roman" panose="02020603050405020304" pitchFamily="18" charset="0"/>
                <a:cs typeface="Times New Roman" panose="02020603050405020304" pitchFamily="18" charset="0"/>
              </a:rPr>
              <a:t>  )</a:t>
            </a:r>
          </a:p>
          <a:p>
            <a:pPr lvl="1"/>
            <a:r>
              <a:rPr lang="en-US" sz="3600" dirty="0" smtClean="0">
                <a:latin typeface="Times New Roman" panose="02020603050405020304" pitchFamily="18" charset="0"/>
                <a:cs typeface="Times New Roman" panose="02020603050405020304" pitchFamily="18" charset="0"/>
              </a:rPr>
              <a:t>Altered thought processes</a:t>
            </a:r>
          </a:p>
          <a:p>
            <a:pPr lvl="1"/>
            <a:r>
              <a:rPr lang="en-US" sz="3600" dirty="0" smtClean="0">
                <a:latin typeface="Times New Roman" panose="02020603050405020304" pitchFamily="18" charset="0"/>
                <a:cs typeface="Times New Roman" panose="02020603050405020304" pitchFamily="18" charset="0"/>
              </a:rPr>
              <a:t>Confusion </a:t>
            </a:r>
            <a:r>
              <a:rPr lang="en-US" sz="3600" dirty="0" smtClean="0">
                <a:latin typeface="Times New Roman" panose="02020603050405020304" pitchFamily="18" charset="0"/>
                <a:cs typeface="Times New Roman" panose="02020603050405020304" pitchFamily="18" charset="0"/>
                <a:sym typeface="Symbol" pitchFamily="18" charset="2"/>
              </a:rPr>
              <a:t> dementia</a:t>
            </a:r>
          </a:p>
          <a:p>
            <a:pPr lvl="1"/>
            <a:endParaRPr lang="en-US" sz="3600" dirty="0" smtClean="0">
              <a:latin typeface="Times New Roman" panose="02020603050405020304" pitchFamily="18" charset="0"/>
              <a:cs typeface="Times New Roman" panose="02020603050405020304" pitchFamily="18" charset="0"/>
            </a:endParaRPr>
          </a:p>
          <a:p>
            <a:pPr lvl="1"/>
            <a:endParaRPr lang="en-US" sz="3600"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5021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0739"/>
            <a:ext cx="10515600" cy="1321340"/>
          </a:xfrm>
        </p:spPr>
        <p:txBody>
          <a:bodyPr/>
          <a:lstStyle/>
          <a:p>
            <a:r>
              <a:rPr lang="en-US" b="1" dirty="0" smtClean="0">
                <a:latin typeface="Times New Roman" panose="02020603050405020304" pitchFamily="18" charset="0"/>
                <a:cs typeface="Times New Roman" panose="02020603050405020304" pitchFamily="18" charset="0"/>
              </a:rPr>
              <a:t>Diagnosis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544750"/>
            <a:ext cx="10515600" cy="5632214"/>
          </a:xfrm>
        </p:spPr>
        <p:txBody>
          <a:bodyPr>
            <a:noAutofit/>
          </a:bodyPr>
          <a:lstStyle/>
          <a:p>
            <a:pPr>
              <a:buFont typeface="Wingdings" panose="05000000000000000000" pitchFamily="2" charset="2"/>
              <a:buChar char="Ø"/>
            </a:pPr>
            <a:r>
              <a:rPr lang="en-US" sz="3200" dirty="0">
                <a:latin typeface="Times New Roman" panose="02020603050405020304" pitchFamily="18" charset="0"/>
                <a:cs typeface="Times New Roman" panose="02020603050405020304" pitchFamily="18" charset="0"/>
              </a:rPr>
              <a:t>  Assay  serum B12 -Serum B12 is </a:t>
            </a:r>
            <a:r>
              <a:rPr lang="en-US" sz="3200" dirty="0" smtClean="0">
                <a:latin typeface="Times New Roman" panose="02020603050405020304" pitchFamily="18" charset="0"/>
                <a:cs typeface="Times New Roman" panose="02020603050405020304" pitchFamily="18" charset="0"/>
              </a:rPr>
              <a:t>low  &amp; Red </a:t>
            </a:r>
            <a:r>
              <a:rPr lang="en-US" sz="3200" dirty="0">
                <a:latin typeface="Times New Roman" panose="02020603050405020304" pitchFamily="18" charset="0"/>
                <a:cs typeface="Times New Roman" panose="02020603050405020304" pitchFamily="18" charset="0"/>
              </a:rPr>
              <a:t>cell folate – </a:t>
            </a:r>
            <a:r>
              <a:rPr lang="en-US" sz="3200" dirty="0" smtClean="0">
                <a:latin typeface="Times New Roman" panose="02020603050405020304" pitchFamily="18" charset="0"/>
                <a:cs typeface="Times New Roman" panose="02020603050405020304" pitchFamily="18" charset="0"/>
              </a:rPr>
              <a:t>low</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Intrinsic factor antibody test - a positive test shows presence of antibodies that bind </a:t>
            </a:r>
            <a:r>
              <a:rPr lang="en-US" sz="3200" dirty="0" err="1" smtClean="0">
                <a:latin typeface="Times New Roman" panose="02020603050405020304" pitchFamily="18" charset="0"/>
                <a:cs typeface="Times New Roman" panose="02020603050405020304" pitchFamily="18" charset="0"/>
              </a:rPr>
              <a:t>vit</a:t>
            </a:r>
            <a:r>
              <a:rPr lang="en-US" sz="3200" dirty="0" smtClean="0">
                <a:latin typeface="Times New Roman" panose="02020603050405020304" pitchFamily="18" charset="0"/>
                <a:cs typeface="Times New Roman" panose="02020603050405020304" pitchFamily="18" charset="0"/>
              </a:rPr>
              <a:t> B12 intrinsic factor complex and prevent it from binding to receptors in the ileum thus preventing its absorption</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Schilling technique to determine </a:t>
            </a:r>
            <a:r>
              <a:rPr lang="en-US" sz="3200" dirty="0" err="1" smtClean="0">
                <a:latin typeface="Times New Roman" panose="02020603050405020304" pitchFamily="18" charset="0"/>
                <a:cs typeface="Times New Roman" panose="02020603050405020304" pitchFamily="18" charset="0"/>
              </a:rPr>
              <a:t>vit</a:t>
            </a:r>
            <a:r>
              <a:rPr lang="en-US" sz="3200" dirty="0" smtClean="0">
                <a:latin typeface="Times New Roman" panose="02020603050405020304" pitchFamily="18" charset="0"/>
                <a:cs typeface="Times New Roman" panose="02020603050405020304" pitchFamily="18" charset="0"/>
              </a:rPr>
              <a:t> B12 deficiency. The test  can tell  whether;                                                                             </a:t>
            </a:r>
            <a:r>
              <a:rPr lang="en-US" sz="3200" b="1" dirty="0" smtClean="0">
                <a:latin typeface="Times New Roman" panose="02020603050405020304" pitchFamily="18" charset="0"/>
                <a:cs typeface="Times New Roman" panose="02020603050405020304" pitchFamily="18" charset="0"/>
              </a:rPr>
              <a:t>(</a:t>
            </a:r>
            <a:r>
              <a:rPr lang="en-US" sz="3200" b="1" dirty="0" err="1" smtClean="0">
                <a:latin typeface="Times New Roman" panose="02020603050405020304" pitchFamily="18" charset="0"/>
                <a:cs typeface="Times New Roman" panose="02020603050405020304" pitchFamily="18" charset="0"/>
              </a:rPr>
              <a:t>i</a:t>
            </a:r>
            <a:r>
              <a:rPr lang="en-US" sz="3200" b="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Vit</a:t>
            </a:r>
            <a:r>
              <a:rPr lang="en-US" sz="3200" dirty="0" smtClean="0">
                <a:latin typeface="Times New Roman" panose="02020603050405020304" pitchFamily="18" charset="0"/>
                <a:cs typeface="Times New Roman" panose="02020603050405020304" pitchFamily="18" charset="0"/>
              </a:rPr>
              <a:t> B12 is released in the urine in 24hr urine collection                                                                               </a:t>
            </a:r>
            <a:r>
              <a:rPr lang="en-US" sz="3200" b="1" dirty="0" smtClean="0">
                <a:latin typeface="Times New Roman" panose="02020603050405020304" pitchFamily="18" charset="0"/>
                <a:cs typeface="Times New Roman" panose="02020603050405020304" pitchFamily="18" charset="0"/>
              </a:rPr>
              <a:t>(ii) </a:t>
            </a:r>
            <a:r>
              <a:rPr lang="en-US" sz="3200" dirty="0" err="1">
                <a:latin typeface="Times New Roman" panose="02020603050405020304" pitchFamily="18" charset="0"/>
                <a:cs typeface="Times New Roman" panose="02020603050405020304" pitchFamily="18" charset="0"/>
              </a:rPr>
              <a:t>V</a:t>
            </a:r>
            <a:r>
              <a:rPr lang="en-US" sz="3200" dirty="0" err="1" smtClean="0">
                <a:latin typeface="Times New Roman" panose="02020603050405020304" pitchFamily="18" charset="0"/>
                <a:cs typeface="Times New Roman" panose="02020603050405020304" pitchFamily="18" charset="0"/>
              </a:rPr>
              <a:t>it</a:t>
            </a:r>
            <a:r>
              <a:rPr lang="en-US" sz="3200" dirty="0" smtClean="0">
                <a:latin typeface="Times New Roman" panose="02020603050405020304" pitchFamily="18" charset="0"/>
                <a:cs typeface="Times New Roman" panose="02020603050405020304" pitchFamily="18" charset="0"/>
              </a:rPr>
              <a:t> B12 deficiency  are caused by problems in the stomach that prevent it from producing intrinsic factor</a:t>
            </a:r>
            <a:r>
              <a:rPr lang="en-US" sz="3200" b="1" dirty="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              (iii) </a:t>
            </a:r>
            <a:r>
              <a:rPr lang="en-US" sz="3200" dirty="0" smtClean="0">
                <a:latin typeface="Times New Roman" panose="02020603050405020304" pitchFamily="18" charset="0"/>
                <a:cs typeface="Times New Roman" panose="02020603050405020304" pitchFamily="18" charset="0"/>
              </a:rPr>
              <a:t>if abnormal bacterial growth has caused the low vitamin B12 levels if antibiotics was administered 2weeks prior to the test  </a:t>
            </a:r>
            <a:r>
              <a:rPr lang="en-US" sz="3200" b="1" dirty="0" smtClean="0">
                <a:latin typeface="Times New Roman" panose="02020603050405020304" pitchFamily="18" charset="0"/>
                <a:cs typeface="Times New Roman" panose="02020603050405020304" pitchFamily="18" charset="0"/>
              </a:rPr>
              <a:t>(iv) </a:t>
            </a:r>
            <a:r>
              <a:rPr lang="en-US" sz="3200" dirty="0" smtClean="0">
                <a:latin typeface="Times New Roman" panose="02020603050405020304" pitchFamily="18" charset="0"/>
                <a:cs typeface="Times New Roman" panose="02020603050405020304" pitchFamily="18" charset="0"/>
              </a:rPr>
              <a:t>if it is due to pancreatic problems</a:t>
            </a:r>
          </a:p>
          <a:p>
            <a:endParaRPr lang="en-US" sz="3200" dirty="0" smtClean="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endParaRPr lang="en-US" sz="3200" dirty="0" smtClean="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9518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48214"/>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Conditions that interfere with  Schilling test  results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48937"/>
            <a:ext cx="10515600" cy="4928026"/>
          </a:xfrm>
        </p:spPr>
        <p:txBody>
          <a:bodyPr>
            <a:normAutofit/>
          </a:bodyPr>
          <a:lstStyle/>
          <a:p>
            <a:pPr>
              <a:buNone/>
            </a:pPr>
            <a:r>
              <a:rPr lang="en-US" sz="4000" dirty="0" smtClean="0">
                <a:latin typeface="Times New Roman" panose="02020603050405020304" pitchFamily="18" charset="0"/>
                <a:cs typeface="Times New Roman" panose="02020603050405020304" pitchFamily="18" charset="0"/>
              </a:rPr>
              <a:t>	Abnormal results may be due:</a:t>
            </a:r>
          </a:p>
          <a:p>
            <a:r>
              <a:rPr lang="en-US" sz="4000" dirty="0" smtClean="0">
                <a:latin typeface="Times New Roman" panose="02020603050405020304" pitchFamily="18" charset="0"/>
                <a:cs typeface="Times New Roman" panose="02020603050405020304" pitchFamily="18" charset="0"/>
              </a:rPr>
              <a:t>Biliary disease</a:t>
            </a:r>
          </a:p>
          <a:p>
            <a:r>
              <a:rPr lang="en-US" sz="4000" dirty="0" smtClean="0">
                <a:latin typeface="Times New Roman" panose="02020603050405020304" pitchFamily="18" charset="0"/>
                <a:cs typeface="Times New Roman" panose="02020603050405020304" pitchFamily="18" charset="0"/>
              </a:rPr>
              <a:t>Celiac disease (</a:t>
            </a:r>
            <a:r>
              <a:rPr lang="en-US" sz="4000" dirty="0" err="1" smtClean="0">
                <a:latin typeface="Times New Roman" panose="02020603050405020304" pitchFamily="18" charset="0"/>
                <a:cs typeface="Times New Roman" panose="02020603050405020304" pitchFamily="18" charset="0"/>
              </a:rPr>
              <a:t>sprue</a:t>
            </a:r>
            <a:r>
              <a:rPr lang="en-US" sz="4000" dirty="0" smtClean="0">
                <a:latin typeface="Times New Roman" panose="02020603050405020304" pitchFamily="18" charset="0"/>
                <a:cs typeface="Times New Roman" panose="02020603050405020304" pitchFamily="18" charset="0"/>
              </a:rPr>
              <a:t>)</a:t>
            </a:r>
          </a:p>
          <a:p>
            <a:r>
              <a:rPr lang="en-US" sz="4000" dirty="0" err="1" smtClean="0">
                <a:latin typeface="Times New Roman" panose="02020603050405020304" pitchFamily="18" charset="0"/>
                <a:cs typeface="Times New Roman" panose="02020603050405020304" pitchFamily="18" charset="0"/>
              </a:rPr>
              <a:t>Crohn's</a:t>
            </a:r>
            <a:r>
              <a:rPr lang="en-US" sz="4000" dirty="0" smtClean="0">
                <a:latin typeface="Times New Roman" panose="02020603050405020304" pitchFamily="18" charset="0"/>
                <a:cs typeface="Times New Roman" panose="02020603050405020304" pitchFamily="18" charset="0"/>
              </a:rPr>
              <a:t> disease</a:t>
            </a:r>
          </a:p>
          <a:p>
            <a:r>
              <a:rPr lang="en-US" sz="4000" dirty="0" smtClean="0">
                <a:latin typeface="Times New Roman" panose="02020603050405020304" pitchFamily="18" charset="0"/>
                <a:cs typeface="Times New Roman" panose="02020603050405020304" pitchFamily="18" charset="0"/>
              </a:rPr>
              <a:t>Liver disease</a:t>
            </a:r>
          </a:p>
          <a:p>
            <a:r>
              <a:rPr lang="en-US" sz="4000" dirty="0" smtClean="0">
                <a:latin typeface="Times New Roman" panose="02020603050405020304" pitchFamily="18" charset="0"/>
                <a:cs typeface="Times New Roman" panose="02020603050405020304" pitchFamily="18" charset="0"/>
              </a:rPr>
              <a:t>Pancreatic disease</a:t>
            </a:r>
          </a:p>
          <a:p>
            <a:pPr>
              <a:buNone/>
            </a:pPr>
            <a:endParaRPr lang="en-US" sz="4000" dirty="0" smtClean="0">
              <a:latin typeface="Times New Roman" panose="02020603050405020304" pitchFamily="18" charset="0"/>
              <a:cs typeface="Times New Roman" panose="02020603050405020304" pitchFamily="18" charset="0"/>
            </a:endParaRPr>
          </a:p>
          <a:p>
            <a:pPr>
              <a:buNone/>
            </a:pPr>
            <a:endParaRPr lang="en-US" sz="4000" dirty="0" smtClean="0">
              <a:latin typeface="Times New Roman" panose="02020603050405020304" pitchFamily="18" charset="0"/>
              <a:cs typeface="Times New Roman" panose="02020603050405020304" pitchFamily="18" charset="0"/>
            </a:endParaRPr>
          </a:p>
          <a:p>
            <a:endParaRPr lang="en-US" sz="4000" dirty="0" smtClean="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49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13182"/>
          </a:xfrm>
        </p:spPr>
        <p:txBody>
          <a:bodyPr/>
          <a:lstStyle/>
          <a:p>
            <a:r>
              <a:rPr lang="en-US" b="1" dirty="0" smtClean="0">
                <a:latin typeface="Times New Roman" panose="02020603050405020304" pitchFamily="18" charset="0"/>
                <a:cs typeface="Times New Roman" panose="02020603050405020304" pitchFamily="18" charset="0"/>
              </a:rPr>
              <a:t>Medical management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0741" y="1113183"/>
            <a:ext cx="11861259" cy="5063780"/>
          </a:xfrm>
        </p:spPr>
        <p:txBody>
          <a:bodyPr>
            <a:noAutofit/>
          </a:bodyPr>
          <a:lstStyle/>
          <a:p>
            <a:pPr marL="857250" indent="-857250">
              <a:buAutoNum type="romanLcPeriod"/>
            </a:pPr>
            <a:r>
              <a:rPr lang="en-US" sz="4000" dirty="0" smtClean="0">
                <a:latin typeface="Times New Roman" panose="02020603050405020304" pitchFamily="18" charset="0"/>
                <a:cs typeface="Times New Roman" panose="02020603050405020304" pitchFamily="18" charset="0"/>
              </a:rPr>
              <a:t>Dietary therapy-increasing the amount of folic acid in the diet and administering </a:t>
            </a:r>
          </a:p>
          <a:p>
            <a:pPr marL="0" indent="0">
              <a:buNone/>
            </a:pPr>
            <a:r>
              <a:rPr lang="en-US" sz="4000" dirty="0" smtClean="0">
                <a:latin typeface="Times New Roman" panose="02020603050405020304" pitchFamily="18" charset="0"/>
                <a:cs typeface="Times New Roman" panose="02020603050405020304" pitchFamily="18" charset="0"/>
              </a:rPr>
              <a:t>ii. Drugs</a:t>
            </a:r>
            <a:r>
              <a:rPr lang="en-US" sz="4000" dirty="0">
                <a:latin typeface="Times New Roman" panose="02020603050405020304" pitchFamily="18" charset="0"/>
                <a:cs typeface="Times New Roman" panose="02020603050405020304" pitchFamily="18" charset="0"/>
              </a:rPr>
              <a:t>; -IM 5mg folic acid daily for 4months </a:t>
            </a:r>
            <a:r>
              <a:rPr lang="en-US" sz="4000" dirty="0" smtClean="0">
                <a:latin typeface="Times New Roman" panose="02020603050405020304" pitchFamily="18" charset="0"/>
                <a:cs typeface="Times New Roman" panose="02020603050405020304" pitchFamily="18" charset="0"/>
              </a:rPr>
              <a:t> for   </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people with </a:t>
            </a:r>
            <a:r>
              <a:rPr lang="en-US" sz="4000" dirty="0" err="1" smtClean="0">
                <a:latin typeface="Times New Roman" panose="02020603050405020304" pitchFamily="18" charset="0"/>
                <a:cs typeface="Times New Roman" panose="02020603050405020304" pitchFamily="18" charset="0"/>
              </a:rPr>
              <a:t>malabsorption</a:t>
            </a:r>
            <a:r>
              <a:rPr lang="en-US" sz="4000" dirty="0" smtClean="0">
                <a:latin typeface="Times New Roman" panose="02020603050405020304" pitchFamily="18" charset="0"/>
                <a:cs typeface="Times New Roman" panose="02020603050405020304" pitchFamily="18" charset="0"/>
              </a:rPr>
              <a:t> problems along</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side dietary </a:t>
            </a:r>
            <a:r>
              <a:rPr lang="en-US" sz="4000" dirty="0" smtClean="0">
                <a:latin typeface="Times New Roman" panose="02020603050405020304" pitchFamily="18" charset="0"/>
                <a:cs typeface="Times New Roman" panose="02020603050405020304" pitchFamily="18" charset="0"/>
              </a:rPr>
              <a:t>therapy</a:t>
            </a:r>
          </a:p>
          <a:p>
            <a:pPr marL="0" indent="0">
              <a:buNone/>
            </a:pPr>
            <a:r>
              <a:rPr lang="en-US" sz="4000" dirty="0" smtClean="0">
                <a:latin typeface="Times New Roman" panose="02020603050405020304" pitchFamily="18" charset="0"/>
                <a:cs typeface="Times New Roman" panose="02020603050405020304" pitchFamily="18" charset="0"/>
              </a:rPr>
              <a:t>                - vitamin B12 replacement- </a:t>
            </a:r>
            <a:r>
              <a:rPr lang="en-US" sz="4000" dirty="0" err="1" smtClean="0">
                <a:latin typeface="Times New Roman" panose="02020603050405020304" pitchFamily="18" charset="0"/>
                <a:cs typeface="Times New Roman" panose="02020603050405020304" pitchFamily="18" charset="0"/>
              </a:rPr>
              <a:t>hydroxocobalamin</a:t>
            </a:r>
            <a:r>
              <a:rPr lang="en-US" sz="4000" dirty="0" smtClean="0">
                <a:latin typeface="Times New Roman" panose="02020603050405020304" pitchFamily="18" charset="0"/>
                <a:cs typeface="Times New Roman" panose="02020603050405020304" pitchFamily="18" charset="0"/>
              </a:rPr>
              <a:t>  </a:t>
            </a:r>
          </a:p>
          <a:p>
            <a:pPr marL="0" indent="0">
              <a:buNone/>
            </a:pPr>
            <a:r>
              <a:rPr lang="en-US" sz="4000" dirty="0" smtClean="0">
                <a:latin typeface="Times New Roman" panose="02020603050405020304" pitchFamily="18" charset="0"/>
                <a:cs typeface="Times New Roman" panose="02020603050405020304" pitchFamily="18" charset="0"/>
              </a:rPr>
              <a:t>                  (oral and IM) </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which may be for life. </a:t>
            </a:r>
          </a:p>
          <a:p>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7116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93799"/>
          </a:xfrm>
        </p:spPr>
        <p:txBody>
          <a:bodyPr/>
          <a:lstStyle/>
          <a:p>
            <a:r>
              <a:rPr lang="en-US" b="1" dirty="0" smtClean="0">
                <a:latin typeface="Times New Roman" panose="02020603050405020304" pitchFamily="18" charset="0"/>
                <a:cs typeface="Times New Roman" panose="02020603050405020304" pitchFamily="18" charset="0"/>
              </a:rPr>
              <a:t>Nursing Management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93800"/>
            <a:ext cx="10515600" cy="4983163"/>
          </a:xfrm>
        </p:spPr>
        <p:txBody>
          <a:bodyPr>
            <a:normAutofit/>
          </a:bodyPr>
          <a:lstStyle/>
          <a:p>
            <a:r>
              <a:rPr lang="en-US" sz="3600" dirty="0">
                <a:latin typeface="Times New Roman" panose="02020603050405020304" pitchFamily="18" charset="0"/>
                <a:cs typeface="Times New Roman" panose="02020603050405020304" pitchFamily="18" charset="0"/>
              </a:rPr>
              <a:t>C</a:t>
            </a:r>
            <a:r>
              <a:rPr lang="en-US" sz="3600" dirty="0" smtClean="0">
                <a:latin typeface="Times New Roman" panose="02020603050405020304" pitchFamily="18" charset="0"/>
                <a:cs typeface="Times New Roman" panose="02020603050405020304" pitchFamily="18" charset="0"/>
              </a:rPr>
              <a:t>areful neurologic assessment  including tests of position and vibration sense.</a:t>
            </a:r>
          </a:p>
          <a:p>
            <a:r>
              <a:rPr lang="en-US" sz="3600" dirty="0">
                <a:latin typeface="Times New Roman" panose="02020603050405020304" pitchFamily="18" charset="0"/>
                <a:cs typeface="Times New Roman" panose="02020603050405020304" pitchFamily="18" charset="0"/>
              </a:rPr>
              <a:t>A</a:t>
            </a:r>
            <a:r>
              <a:rPr lang="en-US" sz="3600" dirty="0" smtClean="0">
                <a:latin typeface="Times New Roman" panose="02020603050405020304" pitchFamily="18" charset="0"/>
                <a:cs typeface="Times New Roman" panose="02020603050405020304" pitchFamily="18" charset="0"/>
              </a:rPr>
              <a:t>ssess the patient’s gait and stability as well as the need for assistive devices (</a:t>
            </a:r>
            <a:r>
              <a:rPr lang="en-US" sz="3600" dirty="0" err="1" smtClean="0">
                <a:latin typeface="Times New Roman" panose="02020603050405020304" pitchFamily="18" charset="0"/>
                <a:cs typeface="Times New Roman" panose="02020603050405020304" pitchFamily="18" charset="0"/>
              </a:rPr>
              <a:t>eg</a:t>
            </a:r>
            <a:r>
              <a:rPr lang="en-US" sz="3600" dirty="0" smtClean="0">
                <a:latin typeface="Times New Roman" panose="02020603050405020304" pitchFamily="18" charset="0"/>
                <a:cs typeface="Times New Roman" panose="02020603050405020304" pitchFamily="18" charset="0"/>
              </a:rPr>
              <a:t>, canes, walkers) and for assistance in managing daily activities.</a:t>
            </a:r>
          </a:p>
          <a:p>
            <a:r>
              <a:rPr lang="en-US" sz="3600" dirty="0">
                <a:latin typeface="Times New Roman" panose="02020603050405020304" pitchFamily="18" charset="0"/>
                <a:cs typeface="Times New Roman" panose="02020603050405020304" pitchFamily="18" charset="0"/>
              </a:rPr>
              <a:t>E</a:t>
            </a:r>
            <a:r>
              <a:rPr lang="en-US" sz="3600" dirty="0" smtClean="0">
                <a:latin typeface="Times New Roman" panose="02020603050405020304" pitchFamily="18" charset="0"/>
                <a:cs typeface="Times New Roman" panose="02020603050405020304" pitchFamily="18" charset="0"/>
              </a:rPr>
              <a:t>nsuring safety </a:t>
            </a:r>
            <a:r>
              <a:rPr lang="en-US" sz="3600" dirty="0" smtClean="0">
                <a:solidFill>
                  <a:srgbClr val="FF0000"/>
                </a:solidFill>
                <a:latin typeface="Times New Roman" panose="02020603050405020304" pitchFamily="18" charset="0"/>
                <a:cs typeface="Times New Roman" panose="02020603050405020304" pitchFamily="18" charset="0"/>
              </a:rPr>
              <a:t>when position sense</a:t>
            </a:r>
            <a:r>
              <a:rPr lang="en-US" sz="3600" dirty="0" smtClean="0">
                <a:latin typeface="Times New Roman" panose="02020603050405020304" pitchFamily="18" charset="0"/>
                <a:cs typeface="Times New Roman" panose="02020603050405020304" pitchFamily="18" charset="0"/>
              </a:rPr>
              <a:t>, coordination, and gait are affected.</a:t>
            </a:r>
          </a:p>
          <a:p>
            <a:r>
              <a:rPr lang="en-US" sz="3600" dirty="0" smtClean="0">
                <a:latin typeface="Times New Roman" panose="02020603050405020304" pitchFamily="18" charset="0"/>
                <a:cs typeface="Times New Roman" panose="02020603050405020304" pitchFamily="18" charset="0"/>
              </a:rPr>
              <a:t>If sensation is altered, the patient needs to be instructed to avoid excessive heat and cold.</a:t>
            </a:r>
          </a:p>
          <a:p>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449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Because mouth and tongue soreness may limit nutritional intake, the nurse advises the patient to eat small amounts of bland, soft foods frequently.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833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176964"/>
          </a:xfrm>
        </p:spPr>
        <p:txBody>
          <a:bodyPr>
            <a:noAutofit/>
          </a:bodyPr>
          <a:lstStyle/>
          <a:p>
            <a:pPr marL="0" indent="0">
              <a:buNone/>
            </a:pPr>
            <a:r>
              <a:rPr lang="en-US" sz="3600" b="1" dirty="0" smtClean="0">
                <a:latin typeface="Times New Roman" panose="02020603050405020304" pitchFamily="18" charset="0"/>
                <a:cs typeface="Times New Roman" panose="02020603050405020304" pitchFamily="18" charset="0"/>
              </a:rPr>
              <a:t>Health   Education:</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E</a:t>
            </a:r>
            <a:r>
              <a:rPr lang="en-US" sz="3600" dirty="0" smtClean="0">
                <a:latin typeface="Times New Roman" panose="02020603050405020304" pitchFamily="18" charset="0"/>
                <a:cs typeface="Times New Roman" panose="02020603050405020304" pitchFamily="18" charset="0"/>
              </a:rPr>
              <a:t>xplain that other nutritional deficiencies, such as alcohol induced anemia, can induce neurologic problems.</a:t>
            </a:r>
          </a:p>
          <a:p>
            <a:pPr>
              <a:buFont typeface="Wingdings" panose="05000000000000000000" pitchFamily="2" charset="2"/>
              <a:buChar char="Ø"/>
            </a:pPr>
            <a:r>
              <a:rPr lang="en-US" sz="3600" dirty="0" smtClean="0">
                <a:latin typeface="Times New Roman" panose="02020603050405020304" pitchFamily="18" charset="0"/>
                <a:cs typeface="Times New Roman" panose="02020603050405020304" pitchFamily="18" charset="0"/>
              </a:rPr>
              <a:t>The patient must be taught about the chronicity of the disorder and the need for monthly vitamin B12 injections or daily oral vitamin B12 even in the absence of symptoms. </a:t>
            </a:r>
          </a:p>
          <a:p>
            <a:pPr>
              <a:buFont typeface="Wingdings" panose="05000000000000000000" pitchFamily="2" charset="2"/>
              <a:buChar char="v"/>
            </a:pPr>
            <a:r>
              <a:rPr lang="en-US" sz="3600" dirty="0" smtClean="0">
                <a:latin typeface="Times New Roman" panose="02020603050405020304" pitchFamily="18" charset="0"/>
                <a:cs typeface="Times New Roman" panose="02020603050405020304" pitchFamily="18" charset="0"/>
              </a:rPr>
              <a:t>If parenteral replacement is used, many patients can be taught to self-administer their injections. </a:t>
            </a:r>
          </a:p>
          <a:p>
            <a:pPr>
              <a:buFont typeface="Wingdings" panose="05000000000000000000" pitchFamily="2" charset="2"/>
              <a:buChar char="Ø"/>
            </a:pPr>
            <a:r>
              <a:rPr lang="en-US" sz="3600" dirty="0">
                <a:latin typeface="Times New Roman" panose="02020603050405020304" pitchFamily="18" charset="0"/>
                <a:cs typeface="Times New Roman" panose="02020603050405020304" pitchFamily="18" charset="0"/>
              </a:rPr>
              <a:t>M</a:t>
            </a:r>
            <a:r>
              <a:rPr lang="en-US" sz="3600" dirty="0" smtClean="0">
                <a:latin typeface="Times New Roman" panose="02020603050405020304" pitchFamily="18" charset="0"/>
                <a:cs typeface="Times New Roman" panose="02020603050405020304" pitchFamily="18" charset="0"/>
              </a:rPr>
              <a:t>edical follow-up and screening are important due to  risk of gastric cancer as result of gastric atrophy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2002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3031"/>
            <a:ext cx="10515600" cy="1133341"/>
          </a:xfrm>
        </p:spPr>
        <p:txBody>
          <a:bodyPr>
            <a:normAutofit/>
          </a:bodyPr>
          <a:lstStyle/>
          <a:p>
            <a:r>
              <a:rPr lang="en-US" sz="4000" dirty="0" smtClean="0">
                <a:latin typeface="Times New Roman" panose="02020603050405020304" pitchFamily="18" charset="0"/>
                <a:cs typeface="Times New Roman" panose="02020603050405020304" pitchFamily="18" charset="0"/>
              </a:rPr>
              <a:t>Complications of </a:t>
            </a:r>
            <a:r>
              <a:rPr lang="en-US" sz="4000" dirty="0" err="1" smtClean="0">
                <a:latin typeface="Times New Roman" panose="02020603050405020304" pitchFamily="18" charset="0"/>
                <a:cs typeface="Times New Roman" panose="02020603050405020304" pitchFamily="18" charset="0"/>
              </a:rPr>
              <a:t>Vit</a:t>
            </a:r>
            <a:r>
              <a:rPr lang="en-US" sz="4000" dirty="0" smtClean="0">
                <a:latin typeface="Times New Roman" panose="02020603050405020304" pitchFamily="18" charset="0"/>
                <a:cs typeface="Times New Roman" panose="02020603050405020304" pitchFamily="18" charset="0"/>
              </a:rPr>
              <a:t> B12 deficiency</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36372"/>
            <a:ext cx="10515600" cy="4940591"/>
          </a:xfrm>
        </p:spPr>
        <p:txBody>
          <a:bodyPr>
            <a:normAutofit/>
          </a:bodyPr>
          <a:lstStyle/>
          <a:p>
            <a:r>
              <a:rPr lang="en-US" sz="4000" dirty="0" smtClean="0">
                <a:latin typeface="Times New Roman" panose="02020603050405020304" pitchFamily="18" charset="0"/>
                <a:cs typeface="Times New Roman" panose="02020603050405020304" pitchFamily="18" charset="0"/>
              </a:rPr>
              <a:t>Affects myelin production  which may lead to irreversible neurological damage</a:t>
            </a:r>
          </a:p>
          <a:p>
            <a:r>
              <a:rPr lang="en-US" sz="4000" dirty="0" smtClean="0">
                <a:latin typeface="Times New Roman" panose="02020603050405020304" pitchFamily="18" charset="0"/>
                <a:cs typeface="Times New Roman" panose="02020603050405020304" pitchFamily="18" charset="0"/>
              </a:rPr>
              <a:t>Mucosal abnormalities such as </a:t>
            </a:r>
            <a:r>
              <a:rPr lang="en-US" sz="4000" dirty="0" err="1" smtClean="0">
                <a:latin typeface="Times New Roman" panose="02020603050405020304" pitchFamily="18" charset="0"/>
                <a:cs typeface="Times New Roman" panose="02020603050405020304" pitchFamily="18" charset="0"/>
              </a:rPr>
              <a:t>glossitis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91039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Folic Acid Deficiency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Folic Acid required for RBC formation and maturation</a:t>
            </a:r>
          </a:p>
          <a:p>
            <a:r>
              <a:rPr lang="en-US" sz="4000" dirty="0" smtClean="0">
                <a:latin typeface="Times New Roman" panose="02020603050405020304" pitchFamily="18" charset="0"/>
                <a:cs typeface="Times New Roman" panose="02020603050405020304" pitchFamily="18" charset="0"/>
              </a:rPr>
              <a:t>Deficiency of Folic Acid also causes </a:t>
            </a:r>
            <a:r>
              <a:rPr lang="en-US" sz="4000" dirty="0" err="1" smtClean="0">
                <a:latin typeface="Times New Roman" panose="02020603050405020304" pitchFamily="18" charset="0"/>
                <a:cs typeface="Times New Roman" panose="02020603050405020304" pitchFamily="18" charset="0"/>
              </a:rPr>
              <a:t>megablastic</a:t>
            </a:r>
            <a:r>
              <a:rPr lang="en-US" sz="4000" dirty="0" smtClean="0">
                <a:latin typeface="Times New Roman" panose="02020603050405020304" pitchFamily="18" charset="0"/>
                <a:cs typeface="Times New Roman" panose="02020603050405020304" pitchFamily="18" charset="0"/>
              </a:rPr>
              <a:t> anemia (RBCs that are large and fewer in number)</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163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2096"/>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Disorders of Red Blood Cells</a:t>
            </a:r>
            <a:br>
              <a:rPr lang="en-US" b="1"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794084"/>
            <a:ext cx="10515600" cy="5871411"/>
          </a:xfrm>
        </p:spPr>
        <p:txBody>
          <a:bodyPr>
            <a:normAutofit fontScale="92500" lnSpcReduction="10000"/>
          </a:bodyPr>
          <a:lstStyle/>
          <a:p>
            <a:pPr marL="0" lvl="0" indent="0">
              <a:buNone/>
            </a:pPr>
            <a:r>
              <a:rPr lang="en-GB" sz="4000" b="1" dirty="0" smtClean="0"/>
              <a:t>1. </a:t>
            </a:r>
            <a:r>
              <a:rPr lang="en-GB" sz="4000" dirty="0" smtClean="0">
                <a:latin typeface="Times New Roman" panose="02020603050405020304" pitchFamily="18" charset="0"/>
                <a:cs typeface="Times New Roman" panose="02020603050405020304" pitchFamily="18" charset="0"/>
              </a:rPr>
              <a:t>HYPOPROLIFERATIVE </a:t>
            </a:r>
            <a:r>
              <a:rPr lang="en-GB" sz="4000" dirty="0">
                <a:latin typeface="Times New Roman" panose="02020603050405020304" pitchFamily="18" charset="0"/>
                <a:cs typeface="Times New Roman" panose="02020603050405020304" pitchFamily="18" charset="0"/>
              </a:rPr>
              <a:t>ANAEMIAS</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I</a:t>
            </a:r>
            <a:r>
              <a:rPr lang="en-US" sz="4000" dirty="0" smtClean="0">
                <a:latin typeface="Times New Roman" panose="02020603050405020304" pitchFamily="18" charset="0"/>
                <a:cs typeface="Times New Roman" panose="02020603050405020304" pitchFamily="18" charset="0"/>
              </a:rPr>
              <a:t>ron deficiency </a:t>
            </a:r>
            <a:r>
              <a:rPr lang="en-US" sz="4000" dirty="0" err="1" smtClean="0">
                <a:latin typeface="Times New Roman" panose="02020603050405020304" pitchFamily="18" charset="0"/>
                <a:cs typeface="Times New Roman" panose="02020603050405020304" pitchFamily="18" charset="0"/>
              </a:rPr>
              <a:t>anaemia</a:t>
            </a:r>
            <a:endParaRPr lang="en-US" sz="4000" dirty="0" smtClean="0">
              <a:latin typeface="Times New Roman" panose="02020603050405020304" pitchFamily="18" charset="0"/>
              <a:cs typeface="Times New Roman" panose="02020603050405020304" pitchFamily="18" charset="0"/>
            </a:endParaRPr>
          </a:p>
          <a:p>
            <a:r>
              <a:rPr lang="en-US" sz="4000" dirty="0" err="1">
                <a:latin typeface="Times New Roman" panose="02020603050405020304" pitchFamily="18" charset="0"/>
                <a:cs typeface="Times New Roman" panose="02020603050405020304" pitchFamily="18" charset="0"/>
              </a:rPr>
              <a:t>M</a:t>
            </a:r>
            <a:r>
              <a:rPr lang="en-US" sz="4000" dirty="0" err="1" smtClean="0">
                <a:latin typeface="Times New Roman" panose="02020603050405020304" pitchFamily="18" charset="0"/>
                <a:cs typeface="Times New Roman" panose="02020603050405020304" pitchFamily="18" charset="0"/>
              </a:rPr>
              <a:t>egaloblastic</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anaemia</a:t>
            </a:r>
            <a:endParaRPr lang="en-US" sz="4000" dirty="0" smtClean="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F</a:t>
            </a:r>
            <a:r>
              <a:rPr lang="en-US" sz="4000" dirty="0" smtClean="0">
                <a:latin typeface="Times New Roman" panose="02020603050405020304" pitchFamily="18" charset="0"/>
                <a:cs typeface="Times New Roman" panose="02020603050405020304" pitchFamily="18" charset="0"/>
              </a:rPr>
              <a:t>olic acid deficiency</a:t>
            </a:r>
          </a:p>
          <a:p>
            <a:pPr marL="0" indent="0">
              <a:buNone/>
            </a:pPr>
            <a:r>
              <a:rPr lang="en-US" sz="4000" dirty="0" smtClean="0">
                <a:latin typeface="Times New Roman" panose="02020603050405020304" pitchFamily="18" charset="0"/>
                <a:cs typeface="Times New Roman" panose="02020603050405020304" pitchFamily="18" charset="0"/>
              </a:rPr>
              <a:t>2. HEMOLYTIC ANAEMIAS:  </a:t>
            </a:r>
          </a:p>
          <a:p>
            <a:r>
              <a:rPr lang="en-US" sz="4000" dirty="0" smtClean="0">
                <a:latin typeface="Times New Roman" panose="02020603050405020304" pitchFamily="18" charset="0"/>
                <a:cs typeface="Times New Roman" panose="02020603050405020304" pitchFamily="18" charset="0"/>
              </a:rPr>
              <a:t>Sickle cell                                                                       </a:t>
            </a:r>
          </a:p>
          <a:p>
            <a:r>
              <a:rPr lang="en-US" sz="4000" dirty="0" err="1" smtClean="0">
                <a:latin typeface="Times New Roman" panose="02020603050405020304" pitchFamily="18" charset="0"/>
                <a:cs typeface="Times New Roman" panose="02020603050405020304" pitchFamily="18" charset="0"/>
              </a:rPr>
              <a:t>Thalasaemia</a:t>
            </a:r>
            <a:r>
              <a:rPr lang="en-US" sz="4000" dirty="0" smtClean="0">
                <a:latin typeface="Times New Roman" panose="02020603050405020304" pitchFamily="18" charset="0"/>
                <a:cs typeface="Times New Roman" panose="02020603050405020304" pitchFamily="18" charset="0"/>
              </a:rPr>
              <a:t>,                                                                     </a:t>
            </a:r>
          </a:p>
          <a:p>
            <a:r>
              <a:rPr lang="en-US" sz="4000" dirty="0" smtClean="0">
                <a:latin typeface="Times New Roman" panose="02020603050405020304" pitchFamily="18" charset="0"/>
                <a:cs typeface="Times New Roman" panose="02020603050405020304" pitchFamily="18" charset="0"/>
              </a:rPr>
              <a:t>Hereditary spherocytosis </a:t>
            </a:r>
          </a:p>
          <a:p>
            <a:r>
              <a:rPr lang="en-US" sz="4000" dirty="0" smtClean="0">
                <a:latin typeface="Times New Roman" panose="02020603050405020304" pitchFamily="18" charset="0"/>
                <a:cs typeface="Times New Roman" panose="02020603050405020304" pitchFamily="18" charset="0"/>
              </a:rPr>
              <a:t>Polycythemia                                                   </a:t>
            </a:r>
          </a:p>
          <a:p>
            <a:pPr marL="0" indent="0">
              <a:buNone/>
            </a:pPr>
            <a:r>
              <a:rPr lang="en-US" sz="4000" dirty="0" smtClean="0">
                <a:latin typeface="Times New Roman" panose="02020603050405020304" pitchFamily="18" charset="0"/>
                <a:cs typeface="Times New Roman" panose="02020603050405020304" pitchFamily="18" charset="0"/>
              </a:rPr>
              <a:t>3. Anemia in renal disease</a:t>
            </a:r>
          </a:p>
          <a:p>
            <a:pPr>
              <a:buNone/>
            </a:pPr>
            <a:endParaRPr lang="en-US" sz="4000" dirty="0" smtClean="0">
              <a:latin typeface="Times New Roman" panose="02020603050405020304" pitchFamily="18" charset="0"/>
              <a:cs typeface="Times New Roman" panose="02020603050405020304" pitchFamily="18" charset="0"/>
            </a:endParaRPr>
          </a:p>
          <a:p>
            <a:pPr>
              <a:buFont typeface="Wingdings" pitchFamily="2" charset="2"/>
              <a:buChar char="§"/>
            </a:pPr>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0802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9106"/>
            <a:ext cx="10515600" cy="1564763"/>
          </a:xfrm>
        </p:spPr>
        <p:txBody>
          <a:bodyPr/>
          <a:lstStyle/>
          <a:p>
            <a:r>
              <a:rPr lang="en-US" b="1" dirty="0" smtClean="0">
                <a:latin typeface="Times New Roman" panose="02020603050405020304" pitchFamily="18" charset="0"/>
                <a:cs typeface="Times New Roman" panose="02020603050405020304" pitchFamily="18" charset="0"/>
              </a:rPr>
              <a:t>Causes of Folic Acid Deficiency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856034"/>
            <a:ext cx="10515600" cy="5320929"/>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Causes include:</a:t>
            </a:r>
          </a:p>
          <a:p>
            <a:pPr lvl="1"/>
            <a:r>
              <a:rPr lang="en-US" sz="4000" dirty="0" smtClean="0">
                <a:latin typeface="Times New Roman" panose="02020603050405020304" pitchFamily="18" charset="0"/>
                <a:cs typeface="Times New Roman" panose="02020603050405020304" pitchFamily="18" charset="0"/>
              </a:rPr>
              <a:t>Poor dietary intake</a:t>
            </a:r>
          </a:p>
          <a:p>
            <a:pPr lvl="1"/>
            <a:r>
              <a:rPr lang="en-US" sz="4000" dirty="0" err="1" smtClean="0">
                <a:latin typeface="Times New Roman" panose="02020603050405020304" pitchFamily="18" charset="0"/>
                <a:cs typeface="Times New Roman" panose="02020603050405020304" pitchFamily="18" charset="0"/>
              </a:rPr>
              <a:t>Malabsorption</a:t>
            </a:r>
            <a:r>
              <a:rPr lang="en-US" sz="4000" dirty="0" smtClean="0">
                <a:latin typeface="Times New Roman" panose="02020603050405020304" pitchFamily="18" charset="0"/>
                <a:cs typeface="Times New Roman" panose="02020603050405020304" pitchFamily="18" charset="0"/>
              </a:rPr>
              <a:t> syndromes-faulty absorption due varies causes.</a:t>
            </a:r>
          </a:p>
          <a:p>
            <a:pPr lvl="1"/>
            <a:r>
              <a:rPr lang="en-US" sz="4000" dirty="0" smtClean="0">
                <a:latin typeface="Times New Roman" panose="02020603050405020304" pitchFamily="18" charset="0"/>
                <a:cs typeface="Times New Roman" panose="02020603050405020304" pitchFamily="18" charset="0"/>
              </a:rPr>
              <a:t>Alcohol abuse - decreased absorption of vitamins</a:t>
            </a:r>
          </a:p>
          <a:p>
            <a:pPr lvl="1"/>
            <a:r>
              <a:rPr lang="en-US" sz="4000" dirty="0" smtClean="0">
                <a:latin typeface="Times New Roman" panose="02020603050405020304" pitchFamily="18" charset="0"/>
                <a:cs typeface="Times New Roman" panose="02020603050405020304" pitchFamily="18" charset="0"/>
              </a:rPr>
              <a:t>Increased demand -as in pregnancy and chronic hemolytic anemia</a:t>
            </a:r>
          </a:p>
          <a:p>
            <a:pPr lvl="1"/>
            <a:r>
              <a:rPr lang="en-US" sz="4000" dirty="0" smtClean="0">
                <a:latin typeface="Times New Roman" panose="02020603050405020304" pitchFamily="18" charset="0"/>
                <a:cs typeface="Times New Roman" panose="02020603050405020304" pitchFamily="18" charset="0"/>
              </a:rPr>
              <a:t>Hemodialysis </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Due to Increased  blood loss in the dialyzer.</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6578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Other causes of folic acid deficiency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Excess folate urinary loss-active liver disease and CCF</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Drugs-anticonvulsants and sulfasalazine</a:t>
            </a:r>
          </a:p>
          <a:p>
            <a:pPr>
              <a:buNone/>
            </a:pPr>
            <a:r>
              <a:rPr lang="en-US" sz="4000" b="1" dirty="0" smtClean="0">
                <a:latin typeface="Times New Roman" panose="02020603050405020304" pitchFamily="18" charset="0"/>
                <a:cs typeface="Times New Roman" panose="02020603050405020304" pitchFamily="18" charset="0"/>
              </a:rPr>
              <a:t>NB: </a:t>
            </a:r>
            <a:r>
              <a:rPr lang="en-US" sz="4000" dirty="0" smtClean="0">
                <a:latin typeface="Times New Roman" panose="02020603050405020304" pitchFamily="18" charset="0"/>
                <a:cs typeface="Times New Roman" panose="02020603050405020304" pitchFamily="18" charset="0"/>
              </a:rPr>
              <a:t>Folic acid deficiency clinical8 manifestations are similar to vitB12i deficiency except neurological manifestations that are absent.iii</a:t>
            </a:r>
          </a:p>
          <a:p>
            <a:pPr>
              <a:buNone/>
            </a:pPr>
            <a:endParaRPr lang="en-US" sz="4000" b="1"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1363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Management of Folic acid deficiency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Tablet </a:t>
            </a:r>
            <a:r>
              <a:rPr lang="en-US" sz="4000" dirty="0">
                <a:latin typeface="Times New Roman" panose="02020603050405020304" pitchFamily="18" charset="0"/>
                <a:cs typeface="Times New Roman" panose="02020603050405020304" pitchFamily="18" charset="0"/>
              </a:rPr>
              <a:t>of </a:t>
            </a:r>
            <a:r>
              <a:rPr lang="en-US" sz="4000" b="1" dirty="0">
                <a:latin typeface="Times New Roman" panose="02020603050405020304" pitchFamily="18" charset="0"/>
                <a:cs typeface="Times New Roman" panose="02020603050405020304" pitchFamily="18" charset="0"/>
              </a:rPr>
              <a:t>folic acid</a:t>
            </a:r>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folate</a:t>
            </a:r>
            <a:r>
              <a:rPr lang="en-US" sz="4000" dirty="0">
                <a:latin typeface="Times New Roman" panose="02020603050405020304" pitchFamily="18" charset="0"/>
                <a:cs typeface="Times New Roman" panose="02020603050405020304" pitchFamily="18" charset="0"/>
              </a:rPr>
              <a:t>) each day</a:t>
            </a:r>
            <a:r>
              <a:rPr lang="en-US" sz="4000" dirty="0" smtClean="0">
                <a:latin typeface="Times New Roman" panose="02020603050405020304" pitchFamily="18" charset="0"/>
                <a:cs typeface="Times New Roman" panose="02020603050405020304" pitchFamily="18" charset="0"/>
              </a:rPr>
              <a:t>.</a:t>
            </a:r>
          </a:p>
          <a:p>
            <a:r>
              <a:rPr lang="en-US" sz="4000" dirty="0" smtClean="0">
                <a:latin typeface="Times New Roman" panose="02020603050405020304" pitchFamily="18" charset="0"/>
                <a:cs typeface="Times New Roman" panose="02020603050405020304" pitchFamily="18" charset="0"/>
              </a:rPr>
              <a:t> Foods </a:t>
            </a:r>
            <a:r>
              <a:rPr lang="en-US" sz="4000" dirty="0">
                <a:latin typeface="Times New Roman" panose="02020603050405020304" pitchFamily="18" charset="0"/>
                <a:cs typeface="Times New Roman" panose="02020603050405020304" pitchFamily="18" charset="0"/>
              </a:rPr>
              <a:t>rich in </a:t>
            </a:r>
            <a:r>
              <a:rPr lang="en-US" sz="4000" b="1" dirty="0">
                <a:latin typeface="Times New Roman" panose="02020603050405020304" pitchFamily="18" charset="0"/>
                <a:cs typeface="Times New Roman" panose="02020603050405020304" pitchFamily="18" charset="0"/>
              </a:rPr>
              <a:t>folic acid</a:t>
            </a:r>
            <a:r>
              <a:rPr lang="en-US" sz="4000" dirty="0">
                <a:latin typeface="Times New Roman" panose="02020603050405020304" pitchFamily="18" charset="0"/>
                <a:cs typeface="Times New Roman" panose="02020603050405020304" pitchFamily="18" charset="0"/>
              </a:rPr>
              <a:t>, such as nuts, leafy green vegetables, enriched breads and cereals, and fruit. </a:t>
            </a:r>
          </a:p>
        </p:txBody>
      </p:sp>
    </p:spTree>
    <p:extLst>
      <p:ext uri="{BB962C8B-B14F-4D97-AF65-F5344CB8AC3E}">
        <p14:creationId xmlns:p14="http://schemas.microsoft.com/office/powerpoint/2010/main" val="9600893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lstStyle/>
          <a:p>
            <a:r>
              <a:rPr lang="en-US" b="1" dirty="0" smtClean="0">
                <a:latin typeface="Times New Roman" panose="02020603050405020304" pitchFamily="18" charset="0"/>
                <a:cs typeface="Times New Roman" panose="02020603050405020304" pitchFamily="18" charset="0"/>
              </a:rPr>
              <a:t>Anemia in Renal Disease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14400"/>
            <a:ext cx="10515600" cy="5262563"/>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This anemia is caused by both a mild shortening of erythrocyte lifespan and a deficiency of erythropoietin (necessary for erythropoiesis).</a:t>
            </a:r>
          </a:p>
          <a:p>
            <a:pPr marL="0" indent="0">
              <a:buNone/>
            </a:pPr>
            <a:r>
              <a:rPr lang="en-US" sz="4000" dirty="0" smtClean="0">
                <a:latin typeface="Times New Roman" panose="02020603050405020304" pitchFamily="18" charset="0"/>
                <a:cs typeface="Times New Roman" panose="02020603050405020304" pitchFamily="18" charset="0"/>
              </a:rPr>
              <a:t> The erythropoietin stimulates the bone marrow to compensate by producing new erythrocytes and releasing some of them into the circulation somewhat prematurely as reticulocytes.</a:t>
            </a:r>
          </a:p>
          <a:p>
            <a:endParaRPr lang="en-US" sz="4000" dirty="0" smtClean="0">
              <a:latin typeface="Times New Roman" panose="02020603050405020304" pitchFamily="18" charset="0"/>
              <a:cs typeface="Times New Roman" panose="02020603050405020304" pitchFamily="18" charset="0"/>
            </a:endParaRPr>
          </a:p>
          <a:p>
            <a:endParaRPr lang="en-US" sz="4000" dirty="0" smtClean="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8091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9600"/>
            <a:ext cx="10515600" cy="5567363"/>
          </a:xfrm>
        </p:spPr>
        <p:txBody>
          <a:bodyPr>
            <a:noAutofit/>
          </a:bodyPr>
          <a:lstStyle/>
          <a:p>
            <a:pPr marL="0" indent="0">
              <a:buNone/>
            </a:pPr>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Diseased kidneys may not produce enough erythropoietin (EPO), a hormone that regulates red blood cell production.</a:t>
            </a:r>
          </a:p>
          <a:p>
            <a:pPr marL="0" indent="0">
              <a:buNone/>
            </a:pPr>
            <a:r>
              <a:rPr lang="en-US" sz="4000" dirty="0" smtClean="0">
                <a:latin typeface="Times New Roman" panose="02020603050405020304" pitchFamily="18" charset="0"/>
                <a:cs typeface="Times New Roman" panose="02020603050405020304" pitchFamily="18" charset="0"/>
              </a:rPr>
              <a:t>Therefore If there are not enough red blood cells, the  body does not get the right amount of oxygen, resulting in anemia.</a:t>
            </a:r>
          </a:p>
          <a:p>
            <a:r>
              <a:rPr lang="en-US" sz="4000" dirty="0" smtClean="0">
                <a:latin typeface="Times New Roman" panose="02020603050405020304" pitchFamily="18" charset="0"/>
                <a:cs typeface="Times New Roman" panose="02020603050405020304" pitchFamily="18" charset="0"/>
              </a:rPr>
              <a:t>The chance of developing anemia increases as kidney disease gets worse</a:t>
            </a:r>
          </a:p>
          <a:p>
            <a:endParaRPr lang="en-US" sz="4000" dirty="0"/>
          </a:p>
        </p:txBody>
      </p:sp>
    </p:spTree>
    <p:extLst>
      <p:ext uri="{BB962C8B-B14F-4D97-AF65-F5344CB8AC3E}">
        <p14:creationId xmlns:p14="http://schemas.microsoft.com/office/powerpoint/2010/main" val="34147226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normAutofit lnSpcReduction="10000"/>
          </a:bodyPr>
          <a:lstStyle/>
          <a:p>
            <a:pPr>
              <a:buFont typeface="Wingdings" pitchFamily="2" charset="2"/>
              <a:buChar char="§"/>
            </a:pPr>
            <a:r>
              <a:rPr lang="en-US" sz="4000" dirty="0" smtClean="0">
                <a:latin typeface="Times New Roman" panose="02020603050405020304" pitchFamily="18" charset="0"/>
                <a:cs typeface="Times New Roman" panose="02020603050405020304" pitchFamily="18" charset="0"/>
              </a:rPr>
              <a:t>Other factors that can contribute to anemia in patients with kidney disease include iron deficiency, some vitamin B12, and the effects of poor nutrition or inflammation. </a:t>
            </a:r>
          </a:p>
          <a:p>
            <a:pPr marL="0" indent="0">
              <a:buNone/>
            </a:pPr>
            <a:r>
              <a:rPr lang="en-US" sz="4000" dirty="0" smtClean="0">
                <a:latin typeface="Times New Roman" panose="02020603050405020304" pitchFamily="18" charset="0"/>
                <a:cs typeface="Times New Roman" panose="02020603050405020304" pitchFamily="18" charset="0"/>
              </a:rPr>
              <a:t>N/B;</a:t>
            </a:r>
          </a:p>
          <a:p>
            <a:pPr>
              <a:buFont typeface="Wingdings" panose="05000000000000000000" pitchFamily="2" charset="2"/>
              <a:buChar char="v"/>
            </a:pPr>
            <a:r>
              <a:rPr lang="en-US" sz="4000" dirty="0" smtClean="0"/>
              <a:t>Patients undergoing long-term hemodialysis lose blood into the dialyzer and therefore may become iron deficient.</a:t>
            </a:r>
          </a:p>
          <a:p>
            <a:pPr>
              <a:buFont typeface="Wingdings" panose="05000000000000000000" pitchFamily="2" charset="2"/>
              <a:buChar char="v"/>
            </a:pPr>
            <a:r>
              <a:rPr lang="en-US" sz="4000" dirty="0" smtClean="0"/>
              <a:t>Folic acid deficiency develops because this vitamin passes into the dialysate.</a:t>
            </a:r>
          </a:p>
          <a:p>
            <a:pPr>
              <a:buFont typeface="Wingdings" pitchFamily="2" charset="2"/>
              <a:buChar char="§"/>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8215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Management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Erythropoietin, in combination with oral iron supplements, can raise and maintain hematocrit levels.</a:t>
            </a:r>
          </a:p>
          <a:p>
            <a:r>
              <a:rPr lang="en-US" sz="4000" dirty="0" smtClean="0">
                <a:latin typeface="Times New Roman" panose="02020603050405020304" pitchFamily="18" charset="0"/>
                <a:cs typeface="Times New Roman" panose="02020603050405020304" pitchFamily="18" charset="0"/>
              </a:rPr>
              <a:t>Therefore, the hemoglobin should be checked frequently and the dose of erythropoietin titrated to maintain a hemoglobin level at 11-12g/dl</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49472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65199"/>
          </a:xfrm>
        </p:spPr>
        <p:txBody>
          <a:bodyPr/>
          <a:lstStyle/>
          <a:p>
            <a:r>
              <a:rPr lang="en-US" b="1" dirty="0" smtClean="0">
                <a:latin typeface="Times New Roman" panose="02020603050405020304" pitchFamily="18" charset="0"/>
                <a:cs typeface="Times New Roman" panose="02020603050405020304" pitchFamily="18" charset="0"/>
              </a:rPr>
              <a:t>HEMOLYTIC ANEMIAS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65200"/>
            <a:ext cx="10515600" cy="5211763"/>
          </a:xfrm>
        </p:spPr>
        <p:txBody>
          <a:bodyPr>
            <a:noAutofit/>
          </a:bodyPr>
          <a:lstStyle/>
          <a:p>
            <a:r>
              <a:rPr lang="en-US" sz="4000" dirty="0" smtClean="0">
                <a:latin typeface="Times New Roman" panose="02020603050405020304" pitchFamily="18" charset="0"/>
                <a:cs typeface="Times New Roman" panose="02020603050405020304" pitchFamily="18" charset="0"/>
              </a:rPr>
              <a:t>The erythrocytes have a shortened lifespan; thus, their number in the circulation is reduced. Fewer erythrocytes result in decreased available oxygen, causing hypoxia, which in turn stimulates an increase in erythropoietin release from the kidney.</a:t>
            </a:r>
          </a:p>
          <a:p>
            <a:r>
              <a:rPr lang="en-US" sz="4000" dirty="0" smtClean="0">
                <a:latin typeface="Times New Roman" panose="02020603050405020304" pitchFamily="18" charset="0"/>
                <a:cs typeface="Times New Roman" panose="02020603050405020304" pitchFamily="18" charset="0"/>
              </a:rPr>
              <a:t>If the marrow cannot compensate to replace the erythrocytes (indicated by a decreased reticulocyte count), the anemia will progress.</a:t>
            </a:r>
          </a:p>
          <a:p>
            <a:endParaRPr lang="en-US"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60983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7180"/>
            <a:ext cx="10515600" cy="1280160"/>
          </a:xfrm>
        </p:spPr>
        <p:txBody>
          <a:bodyPr>
            <a:normAutofit/>
          </a:bodyPr>
          <a:lstStyle/>
          <a:p>
            <a:r>
              <a:rPr lang="en-US" b="1" dirty="0">
                <a:latin typeface="Times New Roman" panose="02020603050405020304" pitchFamily="18" charset="0"/>
                <a:cs typeface="Times New Roman" panose="02020603050405020304" pitchFamily="18" charset="0"/>
              </a:rPr>
              <a:t>Forms of hemolytic </a:t>
            </a:r>
            <a:r>
              <a:rPr lang="en-US" b="1" dirty="0" err="1">
                <a:latin typeface="Times New Roman" panose="02020603050405020304" pitchFamily="18" charset="0"/>
                <a:cs typeface="Times New Roman" panose="02020603050405020304" pitchFamily="18" charset="0"/>
              </a:rPr>
              <a:t>anaemia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731520"/>
            <a:ext cx="10515600" cy="5445443"/>
          </a:xfrm>
        </p:spPr>
        <p:txBody>
          <a:bodyPr>
            <a:noAutofit/>
          </a:bodyPr>
          <a:lstStyle/>
          <a:p>
            <a:pPr>
              <a:buNone/>
            </a:pPr>
            <a:r>
              <a:rPr lang="en-US" sz="4000" b="1" dirty="0">
                <a:latin typeface="Times New Roman" panose="02020603050405020304" pitchFamily="18" charset="0"/>
                <a:cs typeface="Times New Roman" panose="02020603050405020304" pitchFamily="18" charset="0"/>
              </a:rPr>
              <a:t>1. Inherited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S</a:t>
            </a:r>
            <a:r>
              <a:rPr lang="en-US" sz="4000" dirty="0" smtClean="0">
                <a:latin typeface="Times New Roman" panose="02020603050405020304" pitchFamily="18" charset="0"/>
                <a:cs typeface="Times New Roman" panose="02020603050405020304" pitchFamily="18" charset="0"/>
              </a:rPr>
              <a:t>ickle </a:t>
            </a:r>
            <a:r>
              <a:rPr lang="en-US" sz="4000" dirty="0">
                <a:latin typeface="Times New Roman" panose="02020603050405020304" pitchFamily="18" charset="0"/>
                <a:cs typeface="Times New Roman" panose="02020603050405020304" pitchFamily="18" charset="0"/>
              </a:rPr>
              <a:t>cell </a:t>
            </a:r>
            <a:r>
              <a:rPr lang="en-US" sz="4000" dirty="0" smtClean="0">
                <a:latin typeface="Times New Roman" panose="02020603050405020304" pitchFamily="18" charset="0"/>
                <a:cs typeface="Times New Roman" panose="02020603050405020304" pitchFamily="18" charset="0"/>
              </a:rPr>
              <a:t>anemia – Due to abnormal </a:t>
            </a:r>
            <a:r>
              <a:rPr lang="en-US" sz="4000" dirty="0" err="1" smtClean="0">
                <a:latin typeface="Times New Roman" panose="02020603050405020304" pitchFamily="18" charset="0"/>
                <a:cs typeface="Times New Roman" panose="02020603050405020304" pitchFamily="18" charset="0"/>
              </a:rPr>
              <a:t>Hb</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T</a:t>
            </a:r>
            <a:r>
              <a:rPr lang="en-US" sz="4000" dirty="0" smtClean="0">
                <a:latin typeface="Times New Roman" panose="02020603050405020304" pitchFamily="18" charset="0"/>
                <a:cs typeface="Times New Roman" panose="02020603050405020304" pitchFamily="18" charset="0"/>
              </a:rPr>
              <a:t>halassemia </a:t>
            </a:r>
            <a:r>
              <a:rPr lang="en-US" sz="4000" dirty="0">
                <a:latin typeface="Times New Roman" panose="02020603050405020304" pitchFamily="18" charset="0"/>
                <a:cs typeface="Times New Roman" panose="02020603050405020304" pitchFamily="18" charset="0"/>
              </a:rPr>
              <a:t>and thalassemia major - reduced rate of synthesis of alpha or beta chains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G-6-PD deficiency </a:t>
            </a:r>
            <a:r>
              <a:rPr lang="en-US" sz="4000" dirty="0" smtClean="0">
                <a:latin typeface="Times New Roman" panose="02020603050405020304" pitchFamily="18" charset="0"/>
                <a:cs typeface="Times New Roman" panose="02020603050405020304" pitchFamily="18" charset="0"/>
              </a:rPr>
              <a:t>– Red Blood cells  destruction  </a:t>
            </a:r>
            <a:r>
              <a:rPr lang="en-US" sz="4000" dirty="0">
                <a:latin typeface="Times New Roman" panose="02020603050405020304" pitchFamily="18" charset="0"/>
                <a:cs typeface="Times New Roman" panose="02020603050405020304" pitchFamily="18" charset="0"/>
              </a:rPr>
              <a:t>when the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exposed to certain drugs or the stress of </a:t>
            </a:r>
            <a:r>
              <a:rPr lang="en-US" sz="4000" dirty="0" smtClean="0">
                <a:latin typeface="Times New Roman" panose="02020603050405020304" pitchFamily="18" charset="0"/>
                <a:cs typeface="Times New Roman" panose="02020603050405020304" pitchFamily="18" charset="0"/>
              </a:rPr>
              <a:t>infection or certain food</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H</a:t>
            </a:r>
            <a:r>
              <a:rPr lang="en-US" sz="4000" dirty="0" smtClean="0">
                <a:latin typeface="Times New Roman" panose="02020603050405020304" pitchFamily="18" charset="0"/>
                <a:cs typeface="Times New Roman" panose="02020603050405020304" pitchFamily="18" charset="0"/>
              </a:rPr>
              <a:t>ereditary spherocytosis-</a:t>
            </a:r>
            <a:r>
              <a:rPr lang="en-US" sz="4000" dirty="0">
                <a:latin typeface="Times New Roman" panose="02020603050405020304" pitchFamily="18" charset="0"/>
                <a:cs typeface="Times New Roman" panose="02020603050405020304" pitchFamily="18" charset="0"/>
              </a:rPr>
              <a:t> auto hemolytic </a:t>
            </a:r>
            <a:r>
              <a:rPr lang="en-US" sz="4000" dirty="0" smtClean="0">
                <a:latin typeface="Times New Roman" panose="02020603050405020304" pitchFamily="18" charset="0"/>
                <a:cs typeface="Times New Roman" panose="02020603050405020304" pitchFamily="18" charset="0"/>
              </a:rPr>
              <a:t> due to sphere, small and fragile  </a:t>
            </a:r>
            <a:r>
              <a:rPr lang="en-US" sz="4000" dirty="0">
                <a:latin typeface="Times New Roman" panose="02020603050405020304" pitchFamily="18" charset="0"/>
                <a:cs typeface="Times New Roman" panose="02020603050405020304" pitchFamily="18" charset="0"/>
              </a:rPr>
              <a:t>shaped </a:t>
            </a:r>
            <a:r>
              <a:rPr lang="en-US" sz="4000" dirty="0" smtClean="0">
                <a:latin typeface="Times New Roman" panose="02020603050405020304" pitchFamily="18" charset="0"/>
                <a:cs typeface="Times New Roman" panose="02020603050405020304" pitchFamily="18" charset="0"/>
              </a:rPr>
              <a:t> cells</a:t>
            </a:r>
            <a:endParaRPr lang="en-US" sz="4000" b="1"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29316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0120"/>
            <a:ext cx="10515600" cy="5216843"/>
          </a:xfrm>
        </p:spPr>
        <p:txBody>
          <a:bodyPr>
            <a:normAutofit lnSpcReduction="10000"/>
          </a:bodyPr>
          <a:lstStyle/>
          <a:p>
            <a:pPr>
              <a:buNone/>
            </a:pPr>
            <a:r>
              <a:rPr lang="en-US" sz="4000" b="1" dirty="0">
                <a:latin typeface="Times New Roman" panose="02020603050405020304" pitchFamily="18" charset="0"/>
                <a:cs typeface="Times New Roman" panose="02020603050405020304" pitchFamily="18" charset="0"/>
              </a:rPr>
              <a:t>2. Acquired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autoimmune hemolytic anemia</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non–immune-mediated paroxysmal nocturnal </a:t>
            </a:r>
            <a:r>
              <a:rPr lang="en-US" sz="4000" dirty="0" err="1">
                <a:latin typeface="Times New Roman" panose="02020603050405020304" pitchFamily="18" charset="0"/>
                <a:cs typeface="Times New Roman" panose="02020603050405020304" pitchFamily="18" charset="0"/>
              </a:rPr>
              <a:t>hemoglobinuria</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microangiopathic</a:t>
            </a:r>
            <a:r>
              <a:rPr lang="en-US" sz="4000" dirty="0">
                <a:latin typeface="Times New Roman" panose="02020603050405020304" pitchFamily="18" charset="0"/>
                <a:cs typeface="Times New Roman" panose="02020603050405020304" pitchFamily="18" charset="0"/>
              </a:rPr>
              <a:t> hemolytic </a:t>
            </a:r>
            <a:r>
              <a:rPr lang="en-US" sz="4000" dirty="0" smtClean="0">
                <a:latin typeface="Times New Roman" panose="02020603050405020304" pitchFamily="18" charset="0"/>
                <a:cs typeface="Times New Roman" panose="02020603050405020304" pitchFamily="18" charset="0"/>
              </a:rPr>
              <a:t>anemia-</a:t>
            </a:r>
            <a:r>
              <a:rPr lang="en-US" sz="4000" dirty="0"/>
              <a:t> subgroup of </a:t>
            </a:r>
            <a:r>
              <a:rPr lang="en-US" sz="4000" b="1" dirty="0"/>
              <a:t>hemolytic anemia</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heart valve </a:t>
            </a:r>
            <a:r>
              <a:rPr lang="en-US" sz="4000" dirty="0" smtClean="0">
                <a:latin typeface="Times New Roman" panose="02020603050405020304" pitchFamily="18" charset="0"/>
                <a:cs typeface="Times New Roman" panose="02020603050405020304" pitchFamily="18" charset="0"/>
              </a:rPr>
              <a:t>hemolysis-</a:t>
            </a:r>
            <a:r>
              <a:rPr lang="en-US" sz="4000" dirty="0"/>
              <a:t>complication after </a:t>
            </a:r>
            <a:r>
              <a:rPr lang="en-US" sz="4000" b="1" dirty="0"/>
              <a:t>valve</a:t>
            </a:r>
            <a:r>
              <a:rPr lang="en-US" sz="4000" dirty="0"/>
              <a:t> replacement</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Anemia associated with </a:t>
            </a:r>
            <a:r>
              <a:rPr lang="en-US" sz="4000" dirty="0" err="1">
                <a:latin typeface="Times New Roman" panose="02020603050405020304" pitchFamily="18" charset="0"/>
                <a:cs typeface="Times New Roman" panose="02020603050405020304" pitchFamily="18" charset="0"/>
              </a:rPr>
              <a:t>hypersplenism</a:t>
            </a:r>
            <a:endParaRPr lang="en-US" sz="4000" dirty="0">
              <a:latin typeface="Times New Roman" panose="02020603050405020304" pitchFamily="18" charset="0"/>
              <a:cs typeface="Times New Roman" panose="02020603050405020304" pitchFamily="18" charset="0"/>
            </a:endParaRPr>
          </a:p>
          <a:p>
            <a:endParaRPr lang="en-US" sz="4000" dirty="0"/>
          </a:p>
        </p:txBody>
      </p:sp>
    </p:spTree>
    <p:extLst>
      <p:ext uri="{BB962C8B-B14F-4D97-AF65-F5344CB8AC3E}">
        <p14:creationId xmlns:p14="http://schemas.microsoft.com/office/powerpoint/2010/main" val="3253370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Cancers  of white blood cells and bone marrow</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280160"/>
            <a:ext cx="10515600" cy="4896803"/>
          </a:xfrm>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1. Leukemia:                                                                  - Acute Lymphoblastic leukemia  (ALL)                       - Chronic </a:t>
            </a:r>
            <a:r>
              <a:rPr lang="en-US" sz="4000" dirty="0">
                <a:latin typeface="Times New Roman" panose="02020603050405020304" pitchFamily="18" charset="0"/>
                <a:cs typeface="Times New Roman" panose="02020603050405020304" pitchFamily="18" charset="0"/>
              </a:rPr>
              <a:t>lymphocytic  leukemia  </a:t>
            </a:r>
            <a:r>
              <a:rPr lang="en-US" sz="4000" dirty="0" smtClean="0">
                <a:latin typeface="Times New Roman" panose="02020603050405020304" pitchFamily="18" charset="0"/>
                <a:cs typeface="Times New Roman" panose="02020603050405020304" pitchFamily="18" charset="0"/>
              </a:rPr>
              <a:t>(CLL)                             - Acute Myeloid Leukemia ( AML)                                  - Chronic Myeloid Leukemia (CML)</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57272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903"/>
            <a:ext cx="10515600" cy="1154241"/>
          </a:xfrm>
        </p:spPr>
        <p:txBody>
          <a:bodyPr/>
          <a:lstStyle/>
          <a:p>
            <a:r>
              <a:rPr lang="en-US" b="1" dirty="0">
                <a:latin typeface="Times New Roman" panose="02020603050405020304" pitchFamily="18" charset="0"/>
                <a:cs typeface="Times New Roman" panose="02020603050405020304" pitchFamily="18" charset="0"/>
              </a:rPr>
              <a:t>SICKLE CELL ANEMIA</a:t>
            </a:r>
          </a:p>
        </p:txBody>
      </p:sp>
      <p:sp>
        <p:nvSpPr>
          <p:cNvPr id="3" name="Content Placeholder 2"/>
          <p:cNvSpPr>
            <a:spLocks noGrp="1"/>
          </p:cNvSpPr>
          <p:nvPr>
            <p:ph idx="1"/>
          </p:nvPr>
        </p:nvSpPr>
        <p:spPr>
          <a:xfrm>
            <a:off x="838200" y="1304144"/>
            <a:ext cx="10515600" cy="4872819"/>
          </a:xfrm>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This is a severe </a:t>
            </a:r>
            <a:r>
              <a:rPr lang="en-US" sz="3600" dirty="0">
                <a:latin typeface="Times New Roman" panose="02020603050405020304" pitchFamily="18" charset="0"/>
                <a:cs typeface="Times New Roman" panose="02020603050405020304" pitchFamily="18" charset="0"/>
              </a:rPr>
              <a:t>hemolytic anemia that results from inheritance of the sickle hemoglobin gene.</a:t>
            </a:r>
          </a:p>
          <a:p>
            <a:r>
              <a:rPr lang="en-US" sz="3600" dirty="0">
                <a:latin typeface="Times New Roman" panose="02020603050405020304" pitchFamily="18" charset="0"/>
                <a:cs typeface="Times New Roman" panose="02020603050405020304" pitchFamily="18" charset="0"/>
              </a:rPr>
              <a:t>Sickle hemoglobin (</a:t>
            </a:r>
            <a:r>
              <a:rPr lang="en-US" sz="3600" dirty="0" err="1">
                <a:latin typeface="Times New Roman" panose="02020603050405020304" pitchFamily="18" charset="0"/>
                <a:cs typeface="Times New Roman" panose="02020603050405020304" pitchFamily="18" charset="0"/>
              </a:rPr>
              <a:t>HbS</a:t>
            </a:r>
            <a:r>
              <a:rPr lang="en-US" sz="3600" dirty="0">
                <a:latin typeface="Times New Roman" panose="02020603050405020304" pitchFamily="18" charset="0"/>
                <a:cs typeface="Times New Roman" panose="02020603050405020304" pitchFamily="18" charset="0"/>
              </a:rPr>
              <a:t>) acquires a crystal-like formation when exposed to low oxygen tension. </a:t>
            </a:r>
          </a:p>
          <a:p>
            <a:r>
              <a:rPr lang="en-US" sz="3600" dirty="0">
                <a:latin typeface="Times New Roman" panose="02020603050405020304" pitchFamily="18" charset="0"/>
                <a:cs typeface="Times New Roman" panose="02020603050405020304" pitchFamily="18" charset="0"/>
              </a:rPr>
              <a:t>Sickle cell anemia is the most severe form of sickle cell disease</a:t>
            </a:r>
            <a:r>
              <a:rPr lang="en-US" sz="3600" dirty="0" smtClean="0">
                <a:latin typeface="Times New Roman" panose="02020603050405020304" pitchFamily="18" charset="0"/>
                <a:cs typeface="Times New Roman" panose="02020603050405020304" pitchFamily="18" charset="0"/>
              </a:rPr>
              <a:t>.</a:t>
            </a:r>
            <a:r>
              <a:rPr lang="en-US" sz="3600" b="1" i="1" dirty="0">
                <a:latin typeface="Times New Roman" panose="02020603050405020304" pitchFamily="18" charset="0"/>
                <a:cs typeface="Times New Roman" panose="02020603050405020304" pitchFamily="18" charset="0"/>
              </a:rPr>
              <a:t> </a:t>
            </a:r>
            <a:endParaRPr lang="en-US" sz="3600" b="1" i="1" dirty="0" smtClean="0">
              <a:latin typeface="Times New Roman" panose="02020603050405020304" pitchFamily="18" charset="0"/>
              <a:cs typeface="Times New Roman" panose="02020603050405020304" pitchFamily="18" charset="0"/>
            </a:endParaRPr>
          </a:p>
          <a:p>
            <a:r>
              <a:rPr lang="en-US" sz="3600" b="1" i="1" dirty="0">
                <a:latin typeface="Times New Roman" panose="02020603050405020304" pitchFamily="18" charset="0"/>
                <a:cs typeface="Times New Roman" panose="02020603050405020304" pitchFamily="18" charset="0"/>
              </a:rPr>
              <a:t>S</a:t>
            </a:r>
            <a:r>
              <a:rPr lang="en-US" sz="3600" b="1" i="1" dirty="0" smtClean="0">
                <a:latin typeface="Times New Roman" panose="02020603050405020304" pitchFamily="18" charset="0"/>
                <a:cs typeface="Times New Roman" panose="02020603050405020304" pitchFamily="18" charset="0"/>
              </a:rPr>
              <a:t>ickle </a:t>
            </a:r>
            <a:r>
              <a:rPr lang="en-US" sz="3600" b="1" i="1" dirty="0">
                <a:latin typeface="Times New Roman" panose="02020603050405020304" pitchFamily="18" charset="0"/>
                <a:cs typeface="Times New Roman" panose="02020603050405020304" pitchFamily="18" charset="0"/>
              </a:rPr>
              <a:t>cell trait </a:t>
            </a:r>
            <a:r>
              <a:rPr lang="en-US" sz="3600" dirty="0">
                <a:latin typeface="Times New Roman" panose="02020603050405020304" pitchFamily="18" charset="0"/>
                <a:cs typeface="Times New Roman" panose="02020603050405020304" pitchFamily="18" charset="0"/>
              </a:rPr>
              <a:t>refers to the carrier state for SC. </a:t>
            </a:r>
          </a:p>
          <a:p>
            <a:r>
              <a:rPr lang="en-US" sz="3600" dirty="0">
                <a:latin typeface="Times New Roman" panose="02020603050405020304" pitchFamily="18" charset="0"/>
                <a:cs typeface="Times New Roman" panose="02020603050405020304" pitchFamily="18" charset="0"/>
              </a:rPr>
              <a:t>Less severe forms include sickle cell hemoglobin C (SC) disease, sickle cell hemoglobin D (SD) disease, and sickle cell beta-thalassemia.</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7411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2941" y="766119"/>
            <a:ext cx="7858897" cy="5634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07261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icture of Sickle Cell Red Blood Cel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0772" y="540914"/>
            <a:ext cx="7585656" cy="5636050"/>
          </a:xfrm>
          <a:prstGeom prst="rect">
            <a:avLst/>
          </a:prstGeom>
          <a:noFill/>
          <a:ln>
            <a:noFill/>
          </a:ln>
        </p:spPr>
      </p:pic>
    </p:spTree>
    <p:extLst>
      <p:ext uri="{BB962C8B-B14F-4D97-AF65-F5344CB8AC3E}">
        <p14:creationId xmlns:p14="http://schemas.microsoft.com/office/powerpoint/2010/main" val="2141384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19330"/>
          </a:xfrm>
        </p:spPr>
        <p:txBody>
          <a:bodyPr/>
          <a:lstStyle/>
          <a:p>
            <a:r>
              <a:rPr lang="en-US" b="1" dirty="0" smtClean="0"/>
              <a:t>Pathophysiology of sickle cell</a:t>
            </a:r>
            <a:endParaRPr lang="en-US" b="1" dirty="0"/>
          </a:p>
        </p:txBody>
      </p:sp>
      <p:sp>
        <p:nvSpPr>
          <p:cNvPr id="3" name="Content Placeholder 2"/>
          <p:cNvSpPr>
            <a:spLocks noGrp="1"/>
          </p:cNvSpPr>
          <p:nvPr>
            <p:ph idx="1"/>
          </p:nvPr>
        </p:nvSpPr>
        <p:spPr>
          <a:xfrm>
            <a:off x="838200" y="1019331"/>
            <a:ext cx="10515600" cy="5157632"/>
          </a:xfrm>
        </p:spPr>
        <p:txBody>
          <a:bodyPr>
            <a:noAutofit/>
          </a:bodyPr>
          <a:lstStyle/>
          <a:p>
            <a:r>
              <a:rPr lang="en-US" sz="3600" dirty="0">
                <a:latin typeface="Times New Roman" panose="02020603050405020304" pitchFamily="18" charset="0"/>
                <a:cs typeface="Times New Roman" panose="02020603050405020304" pitchFamily="18" charset="0"/>
              </a:rPr>
              <a:t>Sickle hemoglobin (</a:t>
            </a:r>
            <a:r>
              <a:rPr lang="en-US" sz="3600" dirty="0" err="1">
                <a:latin typeface="Times New Roman" panose="02020603050405020304" pitchFamily="18" charset="0"/>
                <a:cs typeface="Times New Roman" panose="02020603050405020304" pitchFamily="18" charset="0"/>
              </a:rPr>
              <a:t>HbS</a:t>
            </a:r>
            <a:r>
              <a:rPr lang="en-US" sz="3600" dirty="0">
                <a:latin typeface="Times New Roman" panose="02020603050405020304" pitchFamily="18" charset="0"/>
                <a:cs typeface="Times New Roman" panose="02020603050405020304" pitchFamily="18" charset="0"/>
              </a:rPr>
              <a:t>) acquires a crystal-like </a:t>
            </a:r>
            <a:r>
              <a:rPr lang="en-US" sz="3600" dirty="0" err="1">
                <a:latin typeface="Times New Roman" panose="02020603050405020304" pitchFamily="18" charset="0"/>
                <a:cs typeface="Times New Roman" panose="02020603050405020304" pitchFamily="18" charset="0"/>
              </a:rPr>
              <a:t>formatlow</a:t>
            </a:r>
            <a:r>
              <a:rPr lang="en-US" sz="3600" dirty="0">
                <a:latin typeface="Times New Roman" panose="02020603050405020304" pitchFamily="18" charset="0"/>
                <a:cs typeface="Times New Roman" panose="02020603050405020304" pitchFamily="18" charset="0"/>
              </a:rPr>
              <a:t> ion when exposed to low oxygen tension. </a:t>
            </a:r>
          </a:p>
          <a:p>
            <a:r>
              <a:rPr lang="en-US" sz="3600" dirty="0" smtClean="0">
                <a:latin typeface="Times New Roman" panose="02020603050405020304" pitchFamily="18" charset="0"/>
                <a:cs typeface="Times New Roman" panose="02020603050405020304" pitchFamily="18" charset="0"/>
              </a:rPr>
              <a:t>The oxygen </a:t>
            </a:r>
            <a:r>
              <a:rPr lang="en-US" sz="3600" dirty="0">
                <a:latin typeface="Times New Roman" panose="02020603050405020304" pitchFamily="18" charset="0"/>
                <a:cs typeface="Times New Roman" panose="02020603050405020304" pitchFamily="18" charset="0"/>
              </a:rPr>
              <a:t>tension </a:t>
            </a:r>
            <a:r>
              <a:rPr lang="en-US" sz="3600" dirty="0" smtClean="0">
                <a:latin typeface="Times New Roman" panose="02020603050405020304" pitchFamily="18" charset="0"/>
                <a:cs typeface="Times New Roman" panose="02020603050405020304" pitchFamily="18" charset="0"/>
              </a:rPr>
              <a:t>cause the </a:t>
            </a:r>
            <a:r>
              <a:rPr lang="en-US" sz="3600" dirty="0">
                <a:latin typeface="Times New Roman" panose="02020603050405020304" pitchFamily="18" charset="0"/>
                <a:cs typeface="Times New Roman" panose="02020603050405020304" pitchFamily="18" charset="0"/>
              </a:rPr>
              <a:t>erythrocyte containing </a:t>
            </a:r>
            <a:r>
              <a:rPr lang="en-US" sz="3600" dirty="0" err="1">
                <a:latin typeface="Times New Roman" panose="02020603050405020304" pitchFamily="18" charset="0"/>
                <a:cs typeface="Times New Roman" panose="02020603050405020304" pitchFamily="18" charset="0"/>
              </a:rPr>
              <a:t>HbS</a:t>
            </a:r>
            <a:r>
              <a:rPr lang="en-US" sz="3600" dirty="0">
                <a:latin typeface="Times New Roman" panose="02020603050405020304" pitchFamily="18" charset="0"/>
                <a:cs typeface="Times New Roman" panose="02020603050405020304" pitchFamily="18" charset="0"/>
              </a:rPr>
              <a:t> loses its round, pliable, biconcave disk shape and becomes deformed, rigid, and sickle shaped.</a:t>
            </a:r>
          </a:p>
          <a:p>
            <a:r>
              <a:rPr lang="en-US" sz="3600" dirty="0">
                <a:latin typeface="Times New Roman" panose="02020603050405020304" pitchFamily="18" charset="0"/>
                <a:cs typeface="Times New Roman" panose="02020603050405020304" pitchFamily="18" charset="0"/>
              </a:rPr>
              <a:t>These long, rigid erythrocytes can adhere to the endothelium of small vessels; when they adhere to each other, blood flow to a region or an organ may be reduced. </a:t>
            </a:r>
            <a:r>
              <a:rPr lang="en-US" sz="3600" dirty="0" smtClean="0">
                <a:latin typeface="Times New Roman" panose="02020603050405020304" pitchFamily="18" charset="0"/>
                <a:cs typeface="Times New Roman" panose="02020603050405020304" pitchFamily="18" charset="0"/>
              </a:rPr>
              <a:t>Or blocked.</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560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509"/>
            <a:ext cx="10515600" cy="5863454"/>
          </a:xfrm>
        </p:spPr>
        <p:txBody>
          <a:bodyPr>
            <a:noAutofit/>
          </a:bodyPr>
          <a:lstStyle/>
          <a:p>
            <a:r>
              <a:rPr lang="en-US" sz="3600" dirty="0">
                <a:latin typeface="Times New Roman" panose="02020603050405020304" pitchFamily="18" charset="0"/>
                <a:cs typeface="Times New Roman" panose="02020603050405020304" pitchFamily="18" charset="0"/>
              </a:rPr>
              <a:t>This obstruction can be repeated from time to time.  There is increased destruction of red blood cells because of their abnormal shapes, fragility and inflexibility. The blood cells, which are sickled, causing vascular blockage, can be permanently trapped therein, resulting in blood viscosity, circulatory stasis, hypoxia or further sickling. </a:t>
            </a:r>
            <a:endParaRPr lang="en-US" sz="3600" dirty="0" smtClean="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When vascular obstruction occurs, some of the symptoms experienced include:                                                                   </a:t>
            </a:r>
            <a:r>
              <a:rPr lang="en-US" sz="3600" dirty="0" err="1">
                <a:latin typeface="Times New Roman" panose="02020603050405020304" pitchFamily="18" charset="0"/>
                <a:cs typeface="Times New Roman" panose="02020603050405020304" pitchFamily="18" charset="0"/>
              </a:rPr>
              <a:t>i</a:t>
            </a:r>
            <a:r>
              <a:rPr lang="en-US" sz="3600" dirty="0">
                <a:latin typeface="Times New Roman" panose="02020603050405020304" pitchFamily="18" charset="0"/>
                <a:cs typeface="Times New Roman" panose="02020603050405020304" pitchFamily="18" charset="0"/>
              </a:rPr>
              <a:t>). Death of the tissues (Necrosis)                                                                                                                 ii). Severe pain, especially in the joints, and headache                                                                                         iii). </a:t>
            </a:r>
            <a:r>
              <a:rPr lang="en-US" sz="3600" dirty="0" err="1">
                <a:latin typeface="Times New Roman" panose="02020603050405020304" pitchFamily="18" charset="0"/>
                <a:cs typeface="Times New Roman" panose="02020603050405020304" pitchFamily="18" charset="0"/>
              </a:rPr>
              <a:t>Vaso</a:t>
            </a:r>
            <a:r>
              <a:rPr lang="en-US" sz="3600" dirty="0">
                <a:latin typeface="Times New Roman" panose="02020603050405020304" pitchFamily="18" charset="0"/>
                <a:cs typeface="Times New Roman" panose="02020603050405020304" pitchFamily="18" charset="0"/>
              </a:rPr>
              <a:t>-occlusive sickle cell crisis, where repeated crisis can lead to progressive organ failure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9979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The sickling process takes time; if the erythrocyte is again exposed to adequate amounts of oxygen (</a:t>
            </a:r>
            <a:r>
              <a:rPr lang="en-US" sz="4000" dirty="0" err="1">
                <a:latin typeface="Times New Roman" panose="02020603050405020304" pitchFamily="18" charset="0"/>
                <a:cs typeface="Times New Roman" panose="02020603050405020304" pitchFamily="18" charset="0"/>
              </a:rPr>
              <a:t>eg</a:t>
            </a:r>
            <a:r>
              <a:rPr lang="en-US" sz="4000" dirty="0">
                <a:latin typeface="Times New Roman" panose="02020603050405020304" pitchFamily="18" charset="0"/>
                <a:cs typeface="Times New Roman" panose="02020603050405020304" pitchFamily="18" charset="0"/>
              </a:rPr>
              <a:t>, when it travels through the pulmonary circulation) before the membrane becomes too rigid, it can revert to a normal shape.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38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45028"/>
          </a:xfrm>
        </p:spPr>
        <p:txBody>
          <a:bodyPr/>
          <a:lstStyle/>
          <a:p>
            <a:r>
              <a:rPr lang="en-US" b="1" dirty="0">
                <a:latin typeface="Times New Roman" panose="02020603050405020304" pitchFamily="18" charset="0"/>
                <a:cs typeface="Times New Roman" panose="02020603050405020304" pitchFamily="18" charset="0"/>
              </a:rPr>
              <a:t>Clinical Manifestations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45029"/>
            <a:ext cx="10515600" cy="5131934"/>
          </a:xfrm>
        </p:spPr>
        <p:txBody>
          <a:bodyPr>
            <a:noAutofit/>
          </a:bodyPr>
          <a:lstStyle/>
          <a:p>
            <a:r>
              <a:rPr lang="en-US" sz="3600" dirty="0" smtClean="0">
                <a:latin typeface="Times New Roman" panose="02020603050405020304" pitchFamily="18" charset="0"/>
                <a:cs typeface="Times New Roman" panose="02020603050405020304" pitchFamily="18" charset="0"/>
              </a:rPr>
              <a:t>Anemia </a:t>
            </a:r>
            <a:r>
              <a:rPr lang="en-US" sz="3600" dirty="0">
                <a:latin typeface="Times New Roman" panose="02020603050405020304" pitchFamily="18" charset="0"/>
                <a:cs typeface="Times New Roman" panose="02020603050405020304" pitchFamily="18" charset="0"/>
              </a:rPr>
              <a:t>(hemoglobin values are 7 to 10 g/</a:t>
            </a:r>
            <a:r>
              <a:rPr lang="en-US" sz="3600" dirty="0" err="1">
                <a:latin typeface="Times New Roman" panose="02020603050405020304" pitchFamily="18" charset="0"/>
                <a:cs typeface="Times New Roman" panose="02020603050405020304" pitchFamily="18" charset="0"/>
              </a:rPr>
              <a:t>dL</a:t>
            </a:r>
            <a:r>
              <a:rPr lang="en-US" sz="3600" dirty="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 Jaundice</a:t>
            </a:r>
          </a:p>
          <a:p>
            <a:r>
              <a:rPr lang="en-US" sz="3600" dirty="0">
                <a:latin typeface="Times New Roman" panose="02020603050405020304" pitchFamily="18" charset="0"/>
                <a:cs typeface="Times New Roman" panose="02020603050405020304" pitchFamily="18" charset="0"/>
              </a:rPr>
              <a:t>The bone marrow expands in childhood in a compensatory effort to offset the anemia, sometimes leading to enlargement of the bones of the face and skull. </a:t>
            </a:r>
          </a:p>
          <a:p>
            <a:r>
              <a:rPr lang="en-US" sz="3600" dirty="0">
                <a:latin typeface="Times New Roman" panose="02020603050405020304" pitchFamily="18" charset="0"/>
                <a:cs typeface="Times New Roman" panose="02020603050405020304" pitchFamily="18" charset="0"/>
              </a:rPr>
              <a:t>tachycardia, cardiac murmurs, and cardiomegaly</a:t>
            </a:r>
            <a:r>
              <a:rPr lang="en-US" sz="3600" dirty="0" smtClean="0">
                <a:latin typeface="Times New Roman" panose="02020603050405020304" pitchFamily="18" charset="0"/>
                <a:cs typeface="Times New Roman" panose="02020603050405020304" pitchFamily="18" charset="0"/>
              </a:rPr>
              <a:t>. Due to stress of  chronic anemia</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Dysrhythmias and heart failure may occur in adults</a:t>
            </a:r>
            <a:r>
              <a:rPr lang="en-US" sz="3600" dirty="0" smtClean="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Splenomegaly and hepatomegaly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8407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8011"/>
            <a:ext cx="10515600" cy="5758952"/>
          </a:xfrm>
        </p:spPr>
        <p:txBody>
          <a:bodyPr>
            <a:noAutofit/>
          </a:bodyPr>
          <a:lstStyle/>
          <a:p>
            <a:r>
              <a:rPr lang="en-US" sz="4000" dirty="0">
                <a:latin typeface="Times New Roman" panose="02020603050405020304" pitchFamily="18" charset="0"/>
                <a:cs typeface="Times New Roman" panose="02020603050405020304" pitchFamily="18" charset="0"/>
              </a:rPr>
              <a:t>hypoxic damage or ischemic necrosis of body organs </a:t>
            </a:r>
            <a:r>
              <a:rPr lang="en-US" sz="4000" dirty="0" err="1">
                <a:latin typeface="Times New Roman" panose="02020603050405020304" pitchFamily="18" charset="0"/>
                <a:cs typeface="Times New Roman" panose="02020603050405020304" pitchFamily="18" charset="0"/>
              </a:rPr>
              <a:t>esp</a:t>
            </a:r>
            <a:r>
              <a:rPr lang="en-US" sz="4000" dirty="0">
                <a:latin typeface="Times New Roman" panose="02020603050405020304" pitchFamily="18" charset="0"/>
                <a:cs typeface="Times New Roman" panose="02020603050405020304" pitchFamily="18" charset="0"/>
              </a:rPr>
              <a:t> spleen, lungs, and central nervous system.</a:t>
            </a:r>
          </a:p>
          <a:p>
            <a:r>
              <a:rPr lang="en-US" sz="4000" dirty="0">
                <a:latin typeface="Times New Roman" panose="02020603050405020304" pitchFamily="18" charset="0"/>
                <a:cs typeface="Times New Roman" panose="02020603050405020304" pitchFamily="18" charset="0"/>
              </a:rPr>
              <a:t>unusual susceptibility to infection, particularly pneumonia and osteomyelitis. </a:t>
            </a:r>
            <a:r>
              <a:rPr lang="en-US" sz="4000" dirty="0"/>
              <a:t> because the damaged cells eventually clog the spleen.</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NOTE:</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 The child gradually becomes weak                                                                                                                   </a:t>
            </a:r>
            <a:r>
              <a:rPr lang="en-US" sz="4000" b="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Growth failure, that is, stunted weight and height                                                                                          • For older children, sexual maturity may be delayed</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9254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normAutofit fontScale="90000"/>
          </a:bodyPr>
          <a:lstStyle/>
          <a:p>
            <a:r>
              <a:rPr lang="en-US" b="1" dirty="0"/>
              <a:t>Sickle cell crisis</a:t>
            </a:r>
            <a:r>
              <a:rPr lang="en-US" dirty="0"/>
              <a:t/>
            </a:r>
            <a:br>
              <a:rPr lang="en-US" dirty="0"/>
            </a:br>
            <a:endParaRPr lang="en-US" dirty="0"/>
          </a:p>
        </p:txBody>
      </p:sp>
      <p:sp>
        <p:nvSpPr>
          <p:cNvPr id="3" name="Content Placeholder 2"/>
          <p:cNvSpPr>
            <a:spLocks noGrp="1"/>
          </p:cNvSpPr>
          <p:nvPr>
            <p:ph idx="1"/>
          </p:nvPr>
        </p:nvSpPr>
        <p:spPr>
          <a:xfrm>
            <a:off x="1079739" y="992777"/>
            <a:ext cx="10515600" cy="5184186"/>
          </a:xfrm>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Crisis in sickle cell disease </a:t>
            </a:r>
            <a:r>
              <a:rPr lang="en-US" sz="4000" dirty="0">
                <a:latin typeface="Times New Roman" panose="02020603050405020304" pitchFamily="18" charset="0"/>
                <a:cs typeface="Times New Roman" panose="02020603050405020304" pitchFamily="18" charset="0"/>
              </a:rPr>
              <a:t>occurs when there is increased rate of </a:t>
            </a:r>
            <a:r>
              <a:rPr lang="en-US" sz="4000" dirty="0" smtClean="0">
                <a:latin typeface="Times New Roman" panose="02020603050405020304" pitchFamily="18" charset="0"/>
                <a:cs typeface="Times New Roman" panose="02020603050405020304" pitchFamily="18" charset="0"/>
              </a:rPr>
              <a:t>hemolysis and increased oxygen demand. Crisis may occur </a:t>
            </a:r>
            <a:r>
              <a:rPr lang="en-US" sz="4000" dirty="0">
                <a:latin typeface="Times New Roman" panose="02020603050405020304" pitchFamily="18" charset="0"/>
                <a:cs typeface="Times New Roman" panose="02020603050405020304" pitchFamily="18" charset="0"/>
              </a:rPr>
              <a:t>as a result from;                                                                                                                                                            - Severe hypoxia from shock                                                                                                                                - Strenuous physical exercise                                                                                                                                        - Anesthesia or flying at high altitude in an unpressurised aircraft                                                                 - </a:t>
            </a:r>
            <a:r>
              <a:rPr lang="en-US" sz="4000" dirty="0" smtClean="0">
                <a:latin typeface="Times New Roman" panose="02020603050405020304" pitchFamily="18" charset="0"/>
                <a:cs typeface="Times New Roman" panose="02020603050405020304" pitchFamily="18" charset="0"/>
              </a:rPr>
              <a:t> pregnancy  </a:t>
            </a:r>
            <a:r>
              <a:rPr lang="en-US" sz="4000" dirty="0">
                <a:latin typeface="Times New Roman" panose="02020603050405020304" pitchFamily="18" charset="0"/>
                <a:cs typeface="Times New Roman" panose="02020603050405020304" pitchFamily="18" charset="0"/>
              </a:rPr>
              <a:t>and Emotional stress                                                                                             - Occlusion of the blood vessels                                                                                                                               -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Infection</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46154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factors contributing  </a:t>
            </a:r>
            <a:r>
              <a:rPr lang="en-US" dirty="0"/>
              <a:t>to </a:t>
            </a:r>
            <a:r>
              <a:rPr lang="en-US" dirty="0" smtClean="0"/>
              <a:t>sickle crisis include: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Fever</a:t>
            </a:r>
            <a:endParaRPr lang="en-US" sz="40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 Bleeding</a:t>
            </a:r>
            <a:endParaRPr lang="en-US" sz="40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4000" dirty="0" smtClean="0">
                <a:latin typeface="Times New Roman" panose="02020603050405020304" pitchFamily="18" charset="0"/>
                <a:cs typeface="Times New Roman" panose="02020603050405020304" pitchFamily="18" charset="0"/>
              </a:rPr>
              <a:t>Cold exposure</a:t>
            </a:r>
            <a:endParaRPr lang="en-US" sz="40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US" sz="4000" dirty="0">
                <a:latin typeface="Times New Roman" panose="02020603050405020304" pitchFamily="18" charset="0"/>
                <a:cs typeface="Times New Roman" panose="02020603050405020304" pitchFamily="18" charset="0"/>
              </a:rPr>
              <a:t>Drug and </a:t>
            </a:r>
            <a:r>
              <a:rPr lang="en-US" sz="4000" dirty="0" smtClean="0">
                <a:latin typeface="Times New Roman" panose="02020603050405020304" pitchFamily="18" charset="0"/>
                <a:cs typeface="Times New Roman" panose="02020603050405020304" pitchFamily="18" charset="0"/>
              </a:rPr>
              <a:t> alcohol </a:t>
            </a:r>
            <a:r>
              <a:rPr lang="en-US" sz="4000" dirty="0">
                <a:latin typeface="Times New Roman" panose="02020603050405020304" pitchFamily="18" charset="0"/>
                <a:cs typeface="Times New Roman" panose="02020603050405020304" pitchFamily="18" charset="0"/>
              </a:rPr>
              <a:t> use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907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51559"/>
          </a:xfrm>
        </p:spPr>
        <p:txBody>
          <a:bodyPr/>
          <a:lstStyle/>
          <a:p>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51560"/>
            <a:ext cx="10515600" cy="5125403"/>
          </a:xfrm>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2. Lymphatic </a:t>
            </a:r>
            <a:r>
              <a:rPr lang="en-US" sz="4000" dirty="0">
                <a:latin typeface="Times New Roman" panose="02020603050405020304" pitchFamily="18" charset="0"/>
                <a:cs typeface="Times New Roman" panose="02020603050405020304" pitchFamily="18" charset="0"/>
              </a:rPr>
              <a:t>Disorder-Lymphomas: </a:t>
            </a:r>
            <a:endParaRPr lang="en-US" sz="4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4000" dirty="0" err="1" smtClean="0">
                <a:latin typeface="Times New Roman" panose="02020603050405020304" pitchFamily="18" charset="0"/>
                <a:cs typeface="Times New Roman" panose="02020603050405020304" pitchFamily="18" charset="0"/>
              </a:rPr>
              <a:t>Hodgkins</a:t>
            </a:r>
            <a:r>
              <a:rPr lang="en-US" sz="4000" dirty="0" smtClean="0">
                <a:latin typeface="Times New Roman" panose="02020603050405020304" pitchFamily="18" charset="0"/>
                <a:cs typeface="Times New Roman" panose="02020603050405020304" pitchFamily="18" charset="0"/>
              </a:rPr>
              <a:t>  and non-</a:t>
            </a:r>
            <a:r>
              <a:rPr lang="en-US" sz="4000" dirty="0" err="1" smtClean="0">
                <a:latin typeface="Times New Roman" panose="02020603050405020304" pitchFamily="18" charset="0"/>
                <a:cs typeface="Times New Roman" panose="02020603050405020304" pitchFamily="18" charset="0"/>
              </a:rPr>
              <a:t>hodgkins</a:t>
            </a:r>
            <a:r>
              <a:rPr lang="en-US" sz="4000" dirty="0" smtClean="0">
                <a:latin typeface="Times New Roman" panose="02020603050405020304" pitchFamily="18" charset="0"/>
                <a:cs typeface="Times New Roman" panose="02020603050405020304" pitchFamily="18" charset="0"/>
              </a:rPr>
              <a:t> lymphoma                 - </a:t>
            </a:r>
            <a:r>
              <a:rPr lang="en-US" sz="4000" dirty="0" err="1" smtClean="0">
                <a:latin typeface="Times New Roman" panose="02020603050405020304" pitchFamily="18" charset="0"/>
                <a:cs typeface="Times New Roman" panose="02020603050405020304" pitchFamily="18" charset="0"/>
              </a:rPr>
              <a:t>Burkitts</a:t>
            </a:r>
            <a:r>
              <a:rPr lang="en-US" sz="4000" dirty="0" smtClean="0">
                <a:latin typeface="Times New Roman" panose="02020603050405020304" pitchFamily="18" charset="0"/>
                <a:cs typeface="Times New Roman" panose="02020603050405020304" pitchFamily="18" charset="0"/>
              </a:rPr>
              <a:t> lymphoma                                                    - Multiple myeloma</a:t>
            </a:r>
          </a:p>
          <a:p>
            <a:pPr marL="0" indent="0">
              <a:buNone/>
            </a:pPr>
            <a:endParaRPr lang="en-US" sz="4000" dirty="0"/>
          </a:p>
        </p:txBody>
      </p:sp>
    </p:spTree>
    <p:extLst>
      <p:ext uri="{BB962C8B-B14F-4D97-AF65-F5344CB8AC3E}">
        <p14:creationId xmlns:p14="http://schemas.microsoft.com/office/powerpoint/2010/main" val="32296589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Crises may </a:t>
            </a:r>
            <a:r>
              <a:rPr lang="en-US" sz="4000" dirty="0" smtClean="0">
                <a:latin typeface="Times New Roman" panose="02020603050405020304" pitchFamily="18" charset="0"/>
                <a:cs typeface="Times New Roman" panose="02020603050405020304" pitchFamily="18" charset="0"/>
              </a:rPr>
              <a:t>be:                                                                    - </a:t>
            </a:r>
            <a:r>
              <a:rPr lang="en-US" sz="4000" dirty="0" err="1">
                <a:latin typeface="Times New Roman" panose="02020603050405020304" pitchFamily="18" charset="0"/>
                <a:cs typeface="Times New Roman" panose="02020603050405020304" pitchFamily="18" charset="0"/>
              </a:rPr>
              <a:t>vaso</a:t>
            </a:r>
            <a:r>
              <a:rPr lang="en-US" sz="4000" dirty="0">
                <a:latin typeface="Times New Roman" panose="02020603050405020304" pitchFamily="18" charset="0"/>
                <a:cs typeface="Times New Roman" panose="02020603050405020304" pitchFamily="18" charset="0"/>
              </a:rPr>
              <a:t>-occlusive</a:t>
            </a:r>
            <a:r>
              <a:rPr lang="en-US" sz="4000" dirty="0" smtClean="0">
                <a:latin typeface="Times New Roman" panose="02020603050405020304" pitchFamily="18" charset="0"/>
                <a:cs typeface="Times New Roman" panose="02020603050405020304" pitchFamily="18" charset="0"/>
              </a:rPr>
              <a:t>,                                                       -visceral,                                                                                            - aplastic                                                                             - </a:t>
            </a:r>
            <a:r>
              <a:rPr lang="en-US" sz="4000" dirty="0">
                <a:latin typeface="Times New Roman" panose="02020603050405020304" pitchFamily="18" charset="0"/>
                <a:cs typeface="Times New Roman" panose="02020603050405020304" pitchFamily="18" charset="0"/>
              </a:rPr>
              <a:t>hemolytic</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5479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70516"/>
          </a:xfrm>
        </p:spPr>
        <p:txBody>
          <a:bodyPr/>
          <a:lstStyle/>
          <a:p>
            <a:r>
              <a:rPr lang="en-US" b="1" dirty="0">
                <a:latin typeface="Times New Roman" panose="02020603050405020304" pitchFamily="18" charset="0"/>
                <a:cs typeface="Times New Roman" panose="02020603050405020304" pitchFamily="18" charset="0"/>
              </a:rPr>
              <a:t>Painful </a:t>
            </a:r>
            <a:r>
              <a:rPr lang="en-US" b="1" dirty="0" err="1">
                <a:latin typeface="Times New Roman" panose="02020603050405020304" pitchFamily="18" charset="0"/>
                <a:cs typeface="Times New Roman" panose="02020603050405020304" pitchFamily="18" charset="0"/>
              </a:rPr>
              <a:t>vaso</a:t>
            </a:r>
            <a:r>
              <a:rPr lang="en-US" b="1" dirty="0">
                <a:latin typeface="Times New Roman" panose="02020603050405020304" pitchFamily="18" charset="0"/>
                <a:cs typeface="Times New Roman" panose="02020603050405020304" pitchFamily="18" charset="0"/>
              </a:rPr>
              <a:t>-occlusive crises</a:t>
            </a:r>
          </a:p>
        </p:txBody>
      </p:sp>
      <p:sp>
        <p:nvSpPr>
          <p:cNvPr id="3" name="Content Placeholder 2"/>
          <p:cNvSpPr>
            <a:spLocks noGrp="1"/>
          </p:cNvSpPr>
          <p:nvPr>
            <p:ph idx="1"/>
          </p:nvPr>
        </p:nvSpPr>
        <p:spPr>
          <a:xfrm>
            <a:off x="838200" y="1070517"/>
            <a:ext cx="10515600" cy="5106446"/>
          </a:xfrm>
        </p:spPr>
        <p:txBody>
          <a:bodyPr>
            <a:noAutofit/>
          </a:bodyPr>
          <a:lstStyle/>
          <a:p>
            <a:pPr>
              <a:buFont typeface="Wingdings" pitchFamily="2" charset="2"/>
              <a:buChar char="Ø"/>
            </a:pPr>
            <a:r>
              <a:rPr lang="en-US" sz="3600" dirty="0">
                <a:latin typeface="Times New Roman" panose="02020603050405020304" pitchFamily="18" charset="0"/>
                <a:cs typeface="Times New Roman" panose="02020603050405020304" pitchFamily="18" charset="0"/>
              </a:rPr>
              <a:t>Most frequent</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Precipitated by infection</a:t>
            </a:r>
            <a:r>
              <a:rPr lang="en-US" sz="3600" dirty="0" smtClean="0">
                <a:latin typeface="Times New Roman" panose="02020603050405020304" pitchFamily="18" charset="0"/>
                <a:cs typeface="Times New Roman" panose="02020603050405020304" pitchFamily="18" charset="0"/>
              </a:rPr>
              <a:t>, acidosis, dehydration </a:t>
            </a:r>
            <a:r>
              <a:rPr lang="en-US" sz="3600" dirty="0">
                <a:latin typeface="Times New Roman" panose="02020603050405020304" pitchFamily="18" charset="0"/>
                <a:cs typeface="Times New Roman" panose="02020603050405020304" pitchFamily="18" charset="0"/>
              </a:rPr>
              <a:t>or </a:t>
            </a:r>
            <a:r>
              <a:rPr lang="en-US" sz="3600" dirty="0" err="1">
                <a:latin typeface="Times New Roman" panose="02020603050405020304" pitchFamily="18" charset="0"/>
                <a:cs typeface="Times New Roman" panose="02020603050405020304" pitchFamily="18" charset="0"/>
              </a:rPr>
              <a:t>deoxygenation</a:t>
            </a:r>
            <a:r>
              <a:rPr lang="en-US" sz="3600" dirty="0">
                <a:latin typeface="Times New Roman" panose="02020603050405020304" pitchFamily="18" charset="0"/>
                <a:cs typeface="Times New Roman" panose="02020603050405020304" pitchFamily="18" charset="0"/>
              </a:rPr>
              <a:t>.</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Infarcts can occur in </a:t>
            </a:r>
            <a:r>
              <a:rPr lang="en-US" sz="3600" dirty="0" smtClean="0">
                <a:latin typeface="Times New Roman" panose="02020603050405020304" pitchFamily="18" charset="0"/>
                <a:cs typeface="Times New Roman" panose="02020603050405020304" pitchFamily="18" charset="0"/>
              </a:rPr>
              <a:t>bones (</a:t>
            </a:r>
            <a:r>
              <a:rPr lang="en-US" sz="3600" dirty="0" err="1">
                <a:latin typeface="Times New Roman" panose="02020603050405020304" pitchFamily="18" charset="0"/>
                <a:cs typeface="Times New Roman" panose="02020603050405020304" pitchFamily="18" charset="0"/>
              </a:rPr>
              <a:t>hips,shoulders</a:t>
            </a:r>
            <a:r>
              <a:rPr lang="en-US" sz="3600" dirty="0">
                <a:latin typeface="Times New Roman" panose="02020603050405020304" pitchFamily="18" charset="0"/>
                <a:cs typeface="Times New Roman" panose="02020603050405020304" pitchFamily="18" charset="0"/>
              </a:rPr>
              <a:t> and vertebrae are most affected),lungs and spleen</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The most serious crisis is of the brain or spinal cord</a:t>
            </a:r>
          </a:p>
          <a:p>
            <a:pPr marL="0" indent="0">
              <a:buNone/>
            </a:pPr>
            <a:r>
              <a:rPr lang="en-US" sz="3600" dirty="0">
                <a:latin typeface="Times New Roman" panose="02020603050405020304" pitchFamily="18" charset="0"/>
                <a:cs typeface="Times New Roman" panose="02020603050405020304" pitchFamily="18" charset="0"/>
              </a:rPr>
              <a:t>Doppler ultrasonography detects abnormal blood flow indicative of arterial stenosis and this predicts stroke in children</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3562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Visceral sequestration crises</a:t>
            </a:r>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Caused by sickling within organs and pooling of blood with a severe exacerbation of anemia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Acute sickle chest syndrome is the common cause of death after puberty</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It presents with </a:t>
            </a:r>
            <a:r>
              <a:rPr lang="en-US" sz="4000" dirty="0" err="1">
                <a:latin typeface="Times New Roman" panose="02020603050405020304" pitchFamily="18" charset="0"/>
                <a:cs typeface="Times New Roman" panose="02020603050405020304" pitchFamily="18" charset="0"/>
              </a:rPr>
              <a:t>dyspnoea</a:t>
            </a:r>
            <a:r>
              <a:rPr lang="en-US" sz="4000" dirty="0" smtClean="0">
                <a:latin typeface="Times New Roman" panose="02020603050405020304" pitchFamily="18" charset="0"/>
                <a:cs typeface="Times New Roman" panose="02020603050405020304" pitchFamily="18" charset="0"/>
              </a:rPr>
              <a:t>, falling </a:t>
            </a:r>
            <a:r>
              <a:rPr lang="en-US" sz="4000" dirty="0">
                <a:latin typeface="Times New Roman" panose="02020603050405020304" pitchFamily="18" charset="0"/>
                <a:cs typeface="Times New Roman" panose="02020603050405020304" pitchFamily="18" charset="0"/>
              </a:rPr>
              <a:t>arterial po2,chest pain and pulmonary infiltrate on chest x-ray</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47398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Aplastic crises</a:t>
            </a:r>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Due to infection with parvovirus or from folate deficiency</a:t>
            </a:r>
          </a:p>
          <a:p>
            <a:r>
              <a:rPr lang="en-US" sz="4000" dirty="0">
                <a:latin typeface="Times New Roman" panose="02020603050405020304" pitchFamily="18" charset="0"/>
                <a:cs typeface="Times New Roman" panose="02020603050405020304" pitchFamily="18" charset="0"/>
              </a:rPr>
              <a:t>Characterized by sudden fall in </a:t>
            </a:r>
            <a:r>
              <a:rPr lang="en-US" sz="4000" dirty="0" err="1">
                <a:latin typeface="Times New Roman" panose="02020603050405020304" pitchFamily="18" charset="0"/>
                <a:cs typeface="Times New Roman" panose="02020603050405020304" pitchFamily="18" charset="0"/>
              </a:rPr>
              <a:t>Hb</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Requires transfusion</a:t>
            </a:r>
          </a:p>
          <a:p>
            <a:r>
              <a:rPr lang="en-US" sz="4000" dirty="0">
                <a:latin typeface="Times New Roman" panose="02020603050405020304" pitchFamily="18" charset="0"/>
                <a:cs typeface="Times New Roman" panose="02020603050405020304" pitchFamily="18" charset="0"/>
              </a:rPr>
              <a:t>There is a fall in reticulocytes</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9297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Hemolytic crises</a:t>
            </a:r>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Increased rate of hemolysis</a:t>
            </a:r>
          </a:p>
          <a:p>
            <a:r>
              <a:rPr lang="en-US" sz="4000" dirty="0">
                <a:latin typeface="Times New Roman" panose="02020603050405020304" pitchFamily="18" charset="0"/>
                <a:cs typeface="Times New Roman" panose="02020603050405020304" pitchFamily="18" charset="0"/>
              </a:rPr>
              <a:t>Fall in </a:t>
            </a:r>
            <a:r>
              <a:rPr lang="en-US" sz="4000" dirty="0" err="1">
                <a:latin typeface="Times New Roman" panose="02020603050405020304" pitchFamily="18" charset="0"/>
                <a:cs typeface="Times New Roman" panose="02020603050405020304" pitchFamily="18" charset="0"/>
              </a:rPr>
              <a:t>Hb</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Rise in reticulocytes</a:t>
            </a:r>
          </a:p>
          <a:p>
            <a:r>
              <a:rPr lang="en-US" sz="4000" dirty="0">
                <a:latin typeface="Times New Roman" panose="02020603050405020304" pitchFamily="18" charset="0"/>
                <a:cs typeface="Times New Roman" panose="02020603050405020304" pitchFamily="18" charset="0"/>
              </a:rPr>
              <a:t>Accompany a painful crises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0088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clinical features </a:t>
            </a:r>
          </a:p>
        </p:txBody>
      </p:sp>
      <p:sp>
        <p:nvSpPr>
          <p:cNvPr id="3" name="Content Placeholder 2"/>
          <p:cNvSpPr>
            <a:spLocks noGrp="1"/>
          </p:cNvSpPr>
          <p:nvPr>
            <p:ph idx="1"/>
          </p:nvPr>
        </p:nvSpPr>
        <p:spPr/>
        <p:txBody>
          <a:bodyPr>
            <a:noAutofit/>
          </a:bodyPr>
          <a:lstStyle/>
          <a:p>
            <a:r>
              <a:rPr lang="en-US" sz="4000" dirty="0">
                <a:latin typeface="Times New Roman" panose="02020603050405020304" pitchFamily="18" charset="0"/>
                <a:cs typeface="Times New Roman" panose="02020603050405020304" pitchFamily="18" charset="0"/>
              </a:rPr>
              <a:t>Ulcers of the lower legs due to vascular stasis and local </a:t>
            </a:r>
            <a:r>
              <a:rPr lang="en-US" sz="4000" dirty="0" err="1">
                <a:latin typeface="Times New Roman" panose="02020603050405020304" pitchFamily="18" charset="0"/>
                <a:cs typeface="Times New Roman" panose="02020603050405020304" pitchFamily="18" charset="0"/>
              </a:rPr>
              <a:t>ischaemia</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Splenomegaly in infancy and early </a:t>
            </a:r>
            <a:r>
              <a:rPr lang="en-US" sz="4000" dirty="0" err="1">
                <a:latin typeface="Times New Roman" panose="02020603050405020304" pitchFamily="18" charset="0"/>
                <a:cs typeface="Times New Roman" panose="02020603050405020304" pitchFamily="18" charset="0"/>
              </a:rPr>
              <a:t>childhoood</a:t>
            </a:r>
            <a:r>
              <a:rPr lang="en-US" sz="4000" dirty="0">
                <a:latin typeface="Times New Roman" panose="02020603050405020304" pitchFamily="18" charset="0"/>
                <a:cs typeface="Times New Roman" panose="02020603050405020304" pitchFamily="18" charset="0"/>
              </a:rPr>
              <a:t> but later is reduced in size as a result of infarcts(</a:t>
            </a:r>
            <a:r>
              <a:rPr lang="en-US" sz="4000" dirty="0" err="1">
                <a:latin typeface="Times New Roman" panose="02020603050405020304" pitchFamily="18" charset="0"/>
                <a:cs typeface="Times New Roman" panose="02020603050405020304" pitchFamily="18" charset="0"/>
              </a:rPr>
              <a:t>autosplenectomy</a:t>
            </a:r>
            <a:r>
              <a:rPr lang="en-US" sz="4000" dirty="0">
                <a:latin typeface="Times New Roman" panose="02020603050405020304" pitchFamily="18" charset="0"/>
                <a:cs typeface="Times New Roman" panose="02020603050405020304" pitchFamily="18" charset="0"/>
              </a:rPr>
              <a:t>)</a:t>
            </a:r>
          </a:p>
          <a:p>
            <a:r>
              <a:rPr lang="en-US" sz="4000" dirty="0">
                <a:latin typeface="Times New Roman" panose="02020603050405020304" pitchFamily="18" charset="0"/>
                <a:cs typeface="Times New Roman" panose="02020603050405020304" pitchFamily="18" charset="0"/>
              </a:rPr>
              <a:t>Pulmonary hypertension detected by </a:t>
            </a:r>
            <a:r>
              <a:rPr lang="en-US" sz="4000" dirty="0" err="1">
                <a:latin typeface="Times New Roman" panose="02020603050405020304" pitchFamily="18" charset="0"/>
                <a:cs typeface="Times New Roman" panose="02020603050405020304" pitchFamily="18" charset="0"/>
              </a:rPr>
              <a:t>doppler</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echochardiography</a:t>
            </a:r>
            <a:r>
              <a:rPr lang="en-US" sz="4000" dirty="0">
                <a:latin typeface="Times New Roman" panose="02020603050405020304" pitchFamily="18" charset="0"/>
                <a:cs typeface="Times New Roman" panose="02020603050405020304" pitchFamily="18" charset="0"/>
              </a:rPr>
              <a:t> and increased tricuspid </a:t>
            </a:r>
            <a:r>
              <a:rPr lang="en-US" sz="4000" dirty="0" err="1">
                <a:latin typeface="Times New Roman" panose="02020603050405020304" pitchFamily="18" charset="0"/>
                <a:cs typeface="Times New Roman" panose="02020603050405020304" pitchFamily="18" charset="0"/>
              </a:rPr>
              <a:t>regurgitant</a:t>
            </a:r>
            <a:r>
              <a:rPr lang="en-US" sz="4000" dirty="0">
                <a:latin typeface="Times New Roman" panose="02020603050405020304" pitchFamily="18" charset="0"/>
                <a:cs typeface="Times New Roman" panose="02020603050405020304" pitchFamily="18" charset="0"/>
              </a:rPr>
              <a:t> velocity</a:t>
            </a:r>
          </a:p>
          <a:p>
            <a:pPr>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pPr>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5092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normAutofit/>
          </a:bodyPr>
          <a:lstStyle/>
          <a:p>
            <a:r>
              <a:rPr lang="en-US" sz="4000" dirty="0" err="1">
                <a:latin typeface="Times New Roman" panose="02020603050405020304" pitchFamily="18" charset="0"/>
                <a:cs typeface="Times New Roman" panose="02020603050405020304" pitchFamily="18" charset="0"/>
              </a:rPr>
              <a:t>Hb</a:t>
            </a:r>
            <a:r>
              <a:rPr lang="en-US" sz="4000" dirty="0">
                <a:latin typeface="Times New Roman" panose="02020603050405020304" pitchFamily="18" charset="0"/>
                <a:cs typeface="Times New Roman" panose="02020603050405020304" pitchFamily="18" charset="0"/>
              </a:rPr>
              <a:t> 6-9g/dl</a:t>
            </a:r>
          </a:p>
          <a:p>
            <a:r>
              <a:rPr lang="en-US" sz="4000" dirty="0">
                <a:latin typeface="Times New Roman" panose="02020603050405020304" pitchFamily="18" charset="0"/>
                <a:cs typeface="Times New Roman" panose="02020603050405020304" pitchFamily="18" charset="0"/>
              </a:rPr>
              <a:t>Sickled cells</a:t>
            </a:r>
          </a:p>
          <a:p>
            <a:r>
              <a:rPr lang="en-US" sz="4000" dirty="0">
                <a:latin typeface="Times New Roman" panose="02020603050405020304" pitchFamily="18" charset="0"/>
                <a:cs typeface="Times New Roman" panose="02020603050405020304" pitchFamily="18" charset="0"/>
              </a:rPr>
              <a:t>Sickling test is positive. The blood is deoxygenated with </a:t>
            </a:r>
            <a:r>
              <a:rPr lang="en-US" sz="4000" dirty="0" err="1">
                <a:latin typeface="Times New Roman" panose="02020603050405020304" pitchFamily="18" charset="0"/>
                <a:cs typeface="Times New Roman" panose="02020603050405020304" pitchFamily="18" charset="0"/>
              </a:rPr>
              <a:t>dithionine</a:t>
            </a:r>
            <a:r>
              <a:rPr lang="en-US" sz="4000" dirty="0">
                <a:latin typeface="Times New Roman" panose="02020603050405020304" pitchFamily="18" charset="0"/>
                <a:cs typeface="Times New Roman" panose="02020603050405020304" pitchFamily="18" charset="0"/>
              </a:rPr>
              <a:t> and Na2HPO4 </a:t>
            </a:r>
          </a:p>
          <a:p>
            <a:r>
              <a:rPr lang="en-US" sz="4000" dirty="0" err="1">
                <a:latin typeface="Times New Roman" panose="02020603050405020304" pitchFamily="18" charset="0"/>
                <a:cs typeface="Times New Roman" panose="02020603050405020304" pitchFamily="18" charset="0"/>
              </a:rPr>
              <a:t>Hb</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electrophoresis:in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Hb</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SS,no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Hb</a:t>
            </a:r>
            <a:r>
              <a:rPr lang="en-US" sz="4000" dirty="0">
                <a:latin typeface="Times New Roman" panose="02020603050405020304" pitchFamily="18" charset="0"/>
                <a:cs typeface="Times New Roman" panose="02020603050405020304" pitchFamily="18" charset="0"/>
              </a:rPr>
              <a:t> A is seen</a:t>
            </a:r>
          </a:p>
          <a:p>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2056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82579"/>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Management of sickle cell </a:t>
            </a:r>
            <a:r>
              <a:rPr lang="en-US" b="1" dirty="0" err="1" smtClean="0">
                <a:latin typeface="Times New Roman" panose="02020603050405020304" pitchFamily="18" charset="0"/>
                <a:cs typeface="Times New Roman" panose="02020603050405020304" pitchFamily="18" charset="0"/>
              </a:rPr>
              <a:t>anaemia</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553792"/>
            <a:ext cx="10515600" cy="5394571"/>
          </a:xfrm>
        </p:spPr>
        <p:txBody>
          <a:bodyPr>
            <a:noAutofit/>
          </a:bodyPr>
          <a:lstStyle/>
          <a:p>
            <a:pPr>
              <a:buNone/>
            </a:pPr>
            <a:r>
              <a:rPr lang="en-US" sz="4000" b="1" dirty="0" smtClean="0">
                <a:latin typeface="Times New Roman" panose="02020603050405020304" pitchFamily="18" charset="0"/>
                <a:cs typeface="Times New Roman" panose="02020603050405020304" pitchFamily="18" charset="0"/>
              </a:rPr>
              <a:t>Prophylactic management:</a:t>
            </a:r>
            <a:endParaRPr lang="en-US" sz="4000" b="1" dirty="0">
              <a:latin typeface="Times New Roman" panose="02020603050405020304" pitchFamily="18" charset="0"/>
              <a:cs typeface="Times New Roman" panose="02020603050405020304" pitchFamily="18" charset="0"/>
            </a:endParaRPr>
          </a:p>
          <a:p>
            <a:r>
              <a:rPr lang="en-US" sz="3800" dirty="0">
                <a:latin typeface="Times New Roman" panose="02020603050405020304" pitchFamily="18" charset="0"/>
                <a:cs typeface="Times New Roman" panose="02020603050405020304" pitchFamily="18" charset="0"/>
              </a:rPr>
              <a:t>Daily folic acid replacements to maintain the supply required for increased erythropoiesis from hemolysis.</a:t>
            </a:r>
          </a:p>
          <a:p>
            <a:r>
              <a:rPr lang="en-US" sz="3800" dirty="0">
                <a:latin typeface="Times New Roman" panose="02020603050405020304" pitchFamily="18" charset="0"/>
                <a:cs typeface="Times New Roman" panose="02020603050405020304" pitchFamily="18" charset="0"/>
              </a:rPr>
              <a:t>Good general nutrition and hygiene</a:t>
            </a:r>
          </a:p>
          <a:p>
            <a:r>
              <a:rPr lang="en-US" sz="3800" dirty="0">
                <a:latin typeface="Times New Roman" panose="02020603050405020304" pitchFamily="18" charset="0"/>
                <a:cs typeface="Times New Roman" panose="02020603050405020304" pitchFamily="18" charset="0"/>
              </a:rPr>
              <a:t>Pneumococcal and meningococcal vaccine should be given as well as oral </a:t>
            </a:r>
            <a:r>
              <a:rPr lang="en-US" sz="3800" dirty="0" smtClean="0">
                <a:latin typeface="Times New Roman" panose="02020603050405020304" pitchFamily="18" charset="0"/>
                <a:cs typeface="Times New Roman" panose="02020603050405020304" pitchFamily="18" charset="0"/>
              </a:rPr>
              <a:t>penicillin due their </a:t>
            </a:r>
            <a:r>
              <a:rPr lang="en-US" sz="3800" dirty="0" err="1" smtClean="0">
                <a:latin typeface="Times New Roman" panose="02020603050405020304" pitchFamily="18" charset="0"/>
                <a:cs typeface="Times New Roman" panose="02020603050405020304" pitchFamily="18" charset="0"/>
              </a:rPr>
              <a:t>susceptability</a:t>
            </a:r>
            <a:endParaRPr lang="en-US" sz="3800" dirty="0">
              <a:latin typeface="Times New Roman" panose="02020603050405020304" pitchFamily="18" charset="0"/>
              <a:cs typeface="Times New Roman" panose="02020603050405020304" pitchFamily="18" charset="0"/>
            </a:endParaRPr>
          </a:p>
          <a:p>
            <a:r>
              <a:rPr lang="en-US" sz="3800" dirty="0">
                <a:latin typeface="Times New Roman" panose="02020603050405020304" pitchFamily="18" charset="0"/>
                <a:cs typeface="Times New Roman" panose="02020603050405020304" pitchFamily="18" charset="0"/>
              </a:rPr>
              <a:t>Hepatitis B vaccine as blood transfusion is sometimes </a:t>
            </a:r>
            <a:r>
              <a:rPr lang="en-US" sz="3800" dirty="0" smtClean="0">
                <a:latin typeface="Times New Roman" panose="02020603050405020304" pitchFamily="18" charset="0"/>
                <a:cs typeface="Times New Roman" panose="02020603050405020304" pitchFamily="18" charset="0"/>
              </a:rPr>
              <a:t>needed to protect or  already damaged liver</a:t>
            </a:r>
            <a:endParaRPr lang="en-US" sz="38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52476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1886"/>
            <a:ext cx="10515600" cy="5785077"/>
          </a:xfrm>
        </p:spPr>
        <p:txBody>
          <a:bodyPr>
            <a:noAutofit/>
          </a:bodyPr>
          <a:lstStyle/>
          <a:p>
            <a:r>
              <a:rPr lang="en-US" sz="3600" b="1" dirty="0">
                <a:latin typeface="Times New Roman" panose="02020603050405020304" pitchFamily="18" charset="0"/>
                <a:cs typeface="Times New Roman" panose="02020603050405020304" pitchFamily="18" charset="0"/>
              </a:rPr>
              <a:t>Pharmacologic </a:t>
            </a:r>
            <a:r>
              <a:rPr lang="en-US" sz="3600" b="1" dirty="0" smtClean="0">
                <a:latin typeface="Times New Roman" panose="02020603050405020304" pitchFamily="18" charset="0"/>
                <a:cs typeface="Times New Roman" panose="02020603050405020304" pitchFamily="18" charset="0"/>
              </a:rPr>
              <a:t>Therapy </a:t>
            </a:r>
          </a:p>
          <a:p>
            <a:pPr marL="0" indent="0">
              <a:buNone/>
            </a:pPr>
            <a:r>
              <a:rPr lang="en-US" sz="3600" b="1" i="1" dirty="0" smtClean="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Hydroxyurea</a:t>
            </a:r>
            <a:r>
              <a:rPr lang="en-US" sz="3600" dirty="0">
                <a:latin typeface="Times New Roman" panose="02020603050405020304" pitchFamily="18" charset="0"/>
                <a:cs typeface="Times New Roman" panose="02020603050405020304" pitchFamily="18" charset="0"/>
              </a:rPr>
              <a:t>(effective in increasing fetal hemoglobin (</a:t>
            </a:r>
            <a:r>
              <a:rPr lang="en-US" sz="3600" dirty="0" err="1">
                <a:latin typeface="Times New Roman" panose="02020603050405020304" pitchFamily="18" charset="0"/>
                <a:cs typeface="Times New Roman" panose="02020603050405020304" pitchFamily="18" charset="0"/>
              </a:rPr>
              <a:t>ie</a:t>
            </a:r>
            <a:r>
              <a:rPr lang="en-US" sz="3600" dirty="0">
                <a:latin typeface="Times New Roman" panose="02020603050405020304" pitchFamily="18" charset="0"/>
                <a:cs typeface="Times New Roman" panose="02020603050405020304" pitchFamily="18" charset="0"/>
              </a:rPr>
              <a:t>, hemoglobin F) levels in patients with sickle cell anemia, thereby decreasing the formation of sickled cells. </a:t>
            </a:r>
          </a:p>
          <a:p>
            <a:pPr>
              <a:buFontTx/>
              <a:buChar char="-"/>
            </a:pPr>
            <a:r>
              <a:rPr lang="en-US" sz="3600" b="1" dirty="0" smtClean="0">
                <a:latin typeface="Times New Roman" panose="02020603050405020304" pitchFamily="18" charset="0"/>
                <a:cs typeface="Times New Roman" panose="02020603050405020304" pitchFamily="18" charset="0"/>
              </a:rPr>
              <a:t>Arginine</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has </a:t>
            </a:r>
            <a:r>
              <a:rPr lang="en-US" sz="3600" dirty="0" err="1">
                <a:latin typeface="Times New Roman" panose="02020603050405020304" pitchFamily="18" charset="0"/>
                <a:cs typeface="Times New Roman" panose="02020603050405020304" pitchFamily="18" charset="0"/>
              </a:rPr>
              <a:t>antisickling</a:t>
            </a:r>
            <a:r>
              <a:rPr lang="en-US" sz="3600" dirty="0">
                <a:latin typeface="Times New Roman" panose="02020603050405020304" pitchFamily="18" charset="0"/>
                <a:cs typeface="Times New Roman" panose="02020603050405020304" pitchFamily="18" charset="0"/>
              </a:rPr>
              <a:t> properties and enhances the availability of nitric oxide, the most potent vasodilator, resulting in decreased pulmonary artery pressure</a:t>
            </a:r>
            <a:r>
              <a:rPr lang="en-US" sz="3600" dirty="0" smtClean="0">
                <a:latin typeface="Times New Roman" panose="02020603050405020304" pitchFamily="18" charset="0"/>
                <a:cs typeface="Times New Roman" panose="02020603050405020304" pitchFamily="18" charset="0"/>
              </a:rPr>
              <a:t>.</a:t>
            </a:r>
          </a:p>
          <a:p>
            <a:pPr>
              <a:buFontTx/>
              <a:buChar char="-"/>
            </a:pPr>
            <a:r>
              <a:rPr lang="en-US" sz="3600" dirty="0" err="1" smtClean="0">
                <a:solidFill>
                  <a:srgbClr val="FF0000"/>
                </a:solidFill>
                <a:latin typeface="Times New Roman" panose="02020603050405020304" pitchFamily="18" charset="0"/>
                <a:cs typeface="Times New Roman" panose="02020603050405020304" pitchFamily="18" charset="0"/>
              </a:rPr>
              <a:t>Paludrine</a:t>
            </a:r>
            <a:r>
              <a:rPr lang="en-US" sz="3600" dirty="0" smtClean="0">
                <a:solidFill>
                  <a:srgbClr val="FF0000"/>
                </a:solidFill>
                <a:latin typeface="Times New Roman" panose="02020603050405020304" pitchFamily="18" charset="0"/>
                <a:cs typeface="Times New Roman" panose="02020603050405020304" pitchFamily="18" charset="0"/>
              </a:rPr>
              <a:t> as prophylaxis  against malaria</a:t>
            </a:r>
            <a:endParaRPr lang="en-US" sz="3600" dirty="0">
              <a:solidFill>
                <a:srgbClr val="FF0000"/>
              </a:solidFill>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5550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98071"/>
          </a:xfrm>
        </p:spPr>
        <p:txBody>
          <a:bodyPr/>
          <a:lstStyle/>
          <a:p>
            <a:r>
              <a:rPr lang="en-US" dirty="0" smtClean="0"/>
              <a:t>Sickle cell crisis Management</a:t>
            </a:r>
            <a:endParaRPr lang="en-US" dirty="0"/>
          </a:p>
        </p:txBody>
      </p:sp>
      <p:sp>
        <p:nvSpPr>
          <p:cNvPr id="3" name="Content Placeholder 2"/>
          <p:cNvSpPr>
            <a:spLocks noGrp="1"/>
          </p:cNvSpPr>
          <p:nvPr>
            <p:ph idx="1"/>
          </p:nvPr>
        </p:nvSpPr>
        <p:spPr>
          <a:xfrm>
            <a:off x="838200" y="898071"/>
            <a:ext cx="10515600" cy="5278892"/>
          </a:xfrm>
        </p:spPr>
        <p:txBody>
          <a:bodyPr>
            <a:noAutofit/>
          </a:bodyPr>
          <a:lstStyle/>
          <a:p>
            <a:pPr marL="0" indent="0">
              <a:buNone/>
            </a:pPr>
            <a:r>
              <a:rPr lang="en-US" sz="3200" b="1" dirty="0" smtClean="0">
                <a:latin typeface="Times New Roman" panose="02020603050405020304" pitchFamily="18" charset="0"/>
                <a:cs typeface="Times New Roman" panose="02020603050405020304" pitchFamily="18" charset="0"/>
              </a:rPr>
              <a:t>Medical management;</a:t>
            </a:r>
          </a:p>
          <a:p>
            <a:r>
              <a:rPr lang="en-US" sz="3200" dirty="0" smtClean="0">
                <a:latin typeface="Times New Roman" panose="02020603050405020304" pitchFamily="18" charset="0"/>
                <a:cs typeface="Times New Roman" panose="02020603050405020304" pitchFamily="18" charset="0"/>
              </a:rPr>
              <a:t>Promote  </a:t>
            </a:r>
            <a:r>
              <a:rPr lang="en-US" sz="3200" dirty="0">
                <a:latin typeface="Times New Roman" panose="02020603050405020304" pitchFamily="18" charset="0"/>
                <a:cs typeface="Times New Roman" panose="02020603050405020304" pitchFamily="18" charset="0"/>
              </a:rPr>
              <a:t>rest</a:t>
            </a: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warmth &amp; rehydration </a:t>
            </a:r>
            <a:r>
              <a:rPr lang="en-US" sz="3200" dirty="0">
                <a:latin typeface="Times New Roman" panose="02020603050405020304" pitchFamily="18" charset="0"/>
                <a:cs typeface="Times New Roman" panose="02020603050405020304" pitchFamily="18" charset="0"/>
              </a:rPr>
              <a:t>by oral fluids or intravenous normal saline 3 </a:t>
            </a:r>
            <a:r>
              <a:rPr lang="en-US" sz="3200" dirty="0" err="1">
                <a:latin typeface="Times New Roman" panose="02020603050405020304" pitchFamily="18" charset="0"/>
                <a:cs typeface="Times New Roman" panose="02020603050405020304" pitchFamily="18" charset="0"/>
              </a:rPr>
              <a:t>litres</a:t>
            </a:r>
            <a:r>
              <a:rPr lang="en-US" sz="3200" dirty="0">
                <a:latin typeface="Times New Roman" panose="02020603050405020304" pitchFamily="18" charset="0"/>
                <a:cs typeface="Times New Roman" panose="02020603050405020304" pitchFamily="18" charset="0"/>
              </a:rPr>
              <a:t> in 24 hours and antibiotics. </a:t>
            </a:r>
          </a:p>
          <a:p>
            <a:r>
              <a:rPr lang="en-US" sz="3200" b="1" dirty="0">
                <a:latin typeface="Times New Roman" panose="02020603050405020304" pitchFamily="18" charset="0"/>
                <a:cs typeface="Times New Roman" panose="02020603050405020304" pitchFamily="18" charset="0"/>
              </a:rPr>
              <a:t>Analgesia</a:t>
            </a:r>
            <a:r>
              <a:rPr lang="en-US" sz="3200" dirty="0">
                <a:latin typeface="Times New Roman" panose="02020603050405020304" pitchFamily="18" charset="0"/>
                <a:cs typeface="Times New Roman" panose="02020603050405020304" pitchFamily="18" charset="0"/>
              </a:rPr>
              <a:t> at the appropriate level should be given. Suitable drugs are </a:t>
            </a:r>
            <a:r>
              <a:rPr lang="en-US" sz="3200" dirty="0" err="1">
                <a:latin typeface="Times New Roman" panose="02020603050405020304" pitchFamily="18" charset="0"/>
                <a:cs typeface="Times New Roman" panose="02020603050405020304" pitchFamily="18" charset="0"/>
              </a:rPr>
              <a:t>paracetamol</a:t>
            </a:r>
            <a:r>
              <a:rPr lang="en-US" sz="3200" dirty="0" smtClean="0">
                <a:latin typeface="Times New Roman" panose="02020603050405020304" pitchFamily="18" charset="0"/>
                <a:cs typeface="Times New Roman" panose="02020603050405020304" pitchFamily="18" charset="0"/>
              </a:rPr>
              <a:t>, NSAIDS </a:t>
            </a:r>
            <a:r>
              <a:rPr lang="en-US" sz="3200" dirty="0">
                <a:latin typeface="Times New Roman" panose="02020603050405020304" pitchFamily="18" charset="0"/>
                <a:cs typeface="Times New Roman" panose="02020603050405020304" pitchFamily="18" charset="0"/>
              </a:rPr>
              <a:t>and opiates e.g. continuous subcutaneous </a:t>
            </a:r>
            <a:r>
              <a:rPr lang="en-US" sz="3200" dirty="0" err="1">
                <a:latin typeface="Times New Roman" panose="02020603050405020304" pitchFamily="18" charset="0"/>
                <a:cs typeface="Times New Roman" panose="02020603050405020304" pitchFamily="18" charset="0"/>
              </a:rPr>
              <a:t>diamorphine</a:t>
            </a:r>
            <a:r>
              <a:rPr lang="en-US" sz="3200" dirty="0">
                <a:latin typeface="Times New Roman" panose="02020603050405020304" pitchFamily="18" charset="0"/>
                <a:cs typeface="Times New Roman" panose="02020603050405020304" pitchFamily="18" charset="0"/>
              </a:rPr>
              <a:t>.</a:t>
            </a:r>
          </a:p>
          <a:p>
            <a:r>
              <a:rPr lang="en-US" sz="3200" b="1" dirty="0">
                <a:latin typeface="Times New Roman" panose="02020603050405020304" pitchFamily="18" charset="0"/>
                <a:cs typeface="Times New Roman" panose="02020603050405020304" pitchFamily="18" charset="0"/>
              </a:rPr>
              <a:t>Blood transfusion </a:t>
            </a:r>
            <a:r>
              <a:rPr lang="en-US" sz="3200" dirty="0">
                <a:latin typeface="Times New Roman" panose="02020603050405020304" pitchFamily="18" charset="0"/>
                <a:cs typeface="Times New Roman" panose="02020603050405020304" pitchFamily="18" charset="0"/>
              </a:rPr>
              <a:t>is given in very severe </a:t>
            </a:r>
            <a:r>
              <a:rPr lang="en-US" sz="3200" dirty="0" err="1" smtClean="0">
                <a:latin typeface="Times New Roman" panose="02020603050405020304" pitchFamily="18" charset="0"/>
                <a:cs typeface="Times New Roman" panose="02020603050405020304" pitchFamily="18" charset="0"/>
              </a:rPr>
              <a:t>anaemia</a:t>
            </a:r>
            <a:r>
              <a:rPr lang="en-US" sz="3200" dirty="0" smtClean="0">
                <a:latin typeface="Times New Roman" panose="02020603050405020304" pitchFamily="18" charset="0"/>
                <a:cs typeface="Times New Roman" panose="02020603050405020304" pitchFamily="18" charset="0"/>
              </a:rPr>
              <a:t>  OR</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Exchange </a:t>
            </a:r>
            <a:r>
              <a:rPr lang="en-US" sz="3200" dirty="0">
                <a:latin typeface="Times New Roman" panose="02020603050405020304" pitchFamily="18" charset="0"/>
                <a:cs typeface="Times New Roman" panose="02020603050405020304" pitchFamily="18" charset="0"/>
              </a:rPr>
              <a:t>transfusion may be done in case of neurological damage, visceral sequestration crises or repeated painful crises</a:t>
            </a:r>
          </a:p>
          <a:p>
            <a:r>
              <a:rPr lang="en-US" sz="3200" b="1" i="1" dirty="0">
                <a:latin typeface="Times New Roman" panose="02020603050405020304" pitchFamily="18" charset="0"/>
                <a:cs typeface="Times New Roman" panose="02020603050405020304" pitchFamily="18" charset="0"/>
              </a:rPr>
              <a:t>Peripheral Blood Stem Cell Transplant- </a:t>
            </a:r>
            <a:r>
              <a:rPr lang="en-US" sz="3200" dirty="0">
                <a:latin typeface="Times New Roman" panose="02020603050405020304" pitchFamily="18" charset="0"/>
                <a:cs typeface="Times New Roman" panose="02020603050405020304" pitchFamily="18" charset="0"/>
              </a:rPr>
              <a:t>may cure sickle cell anemia.</a:t>
            </a:r>
            <a:endParaRPr lang="en-US" sz="3200" b="1" i="1"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946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Bleeding disorders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
            </a:pPr>
            <a:r>
              <a:rPr lang="en-US" sz="4000" dirty="0" smtClean="0">
                <a:latin typeface="Times New Roman" panose="02020603050405020304" pitchFamily="18" charset="0"/>
                <a:cs typeface="Times New Roman" panose="02020603050405020304" pitchFamily="18" charset="0"/>
              </a:rPr>
              <a:t>Primary thrombocytopenia</a:t>
            </a:r>
          </a:p>
          <a:p>
            <a:pPr>
              <a:buFont typeface="Wingdings" pitchFamily="2" charset="2"/>
              <a:buChar char="§"/>
            </a:pPr>
            <a:r>
              <a:rPr lang="en-US" sz="4000" dirty="0" smtClean="0">
                <a:latin typeface="Times New Roman" panose="02020603050405020304" pitchFamily="18" charset="0"/>
                <a:cs typeface="Times New Roman" panose="02020603050405020304" pitchFamily="18" charset="0"/>
              </a:rPr>
              <a:t>Idiopathic thrombocytopenia</a:t>
            </a:r>
          </a:p>
          <a:p>
            <a:pPr>
              <a:buFont typeface="Wingdings" pitchFamily="2" charset="2"/>
              <a:buChar char="§"/>
            </a:pPr>
            <a:r>
              <a:rPr lang="en-US" sz="4000" dirty="0" smtClean="0">
                <a:latin typeface="Times New Roman" panose="02020603050405020304" pitchFamily="18" charset="0"/>
                <a:cs typeface="Times New Roman" panose="02020603050405020304" pitchFamily="18" charset="0"/>
              </a:rPr>
              <a:t>Hemophilia and </a:t>
            </a:r>
            <a:r>
              <a:rPr lang="en-US" sz="4000" dirty="0" err="1" smtClean="0">
                <a:latin typeface="Times New Roman" panose="02020603050405020304" pitchFamily="18" charset="0"/>
                <a:cs typeface="Times New Roman" panose="02020603050405020304" pitchFamily="18" charset="0"/>
              </a:rPr>
              <a:t>vonwillbrands</a:t>
            </a:r>
            <a:r>
              <a:rPr lang="en-US" sz="4000" dirty="0" smtClean="0">
                <a:latin typeface="Times New Roman" panose="02020603050405020304" pitchFamily="18" charset="0"/>
                <a:cs typeface="Times New Roman" panose="02020603050405020304" pitchFamily="18" charset="0"/>
              </a:rPr>
              <a:t> disease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78554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51113"/>
          </a:xfrm>
        </p:spPr>
        <p:txBody>
          <a:bodyPr/>
          <a:lstStyle/>
          <a:p>
            <a:r>
              <a:rPr lang="en-US" dirty="0" smtClean="0"/>
              <a:t> </a:t>
            </a:r>
            <a:r>
              <a:rPr lang="en-US" b="1" dirty="0"/>
              <a:t>Nursing Interventions</a:t>
            </a:r>
            <a:endParaRPr lang="en-US" dirty="0"/>
          </a:p>
        </p:txBody>
      </p:sp>
      <p:sp>
        <p:nvSpPr>
          <p:cNvPr id="3" name="Content Placeholder 2"/>
          <p:cNvSpPr>
            <a:spLocks noGrp="1"/>
          </p:cNvSpPr>
          <p:nvPr>
            <p:ph idx="1"/>
          </p:nvPr>
        </p:nvSpPr>
        <p:spPr>
          <a:xfrm>
            <a:off x="838200" y="751114"/>
            <a:ext cx="10515600" cy="5425849"/>
          </a:xfrm>
        </p:spPr>
        <p:txBody>
          <a:bodyPr>
            <a:noAutofit/>
          </a:bodyPr>
          <a:lstStyle/>
          <a:p>
            <a:r>
              <a:rPr lang="en-US" sz="3600" b="1" i="1" dirty="0">
                <a:latin typeface="Times New Roman" panose="02020603050405020304" pitchFamily="18" charset="0"/>
                <a:cs typeface="Times New Roman" panose="02020603050405020304" pitchFamily="18" charset="0"/>
              </a:rPr>
              <a:t>Managing Pain- </a:t>
            </a:r>
            <a:r>
              <a:rPr lang="en-US" sz="3600" dirty="0">
                <a:latin typeface="Times New Roman" panose="02020603050405020304" pitchFamily="18" charset="0"/>
                <a:cs typeface="Times New Roman" panose="02020603050405020304" pitchFamily="18" charset="0"/>
              </a:rPr>
              <a:t>Relaxation techniques, breathing exercises, and distraction. Support of swollen and painful joints</a:t>
            </a:r>
            <a:r>
              <a:rPr lang="en-US" sz="3600" dirty="0" smtClean="0">
                <a:latin typeface="Times New Roman" panose="02020603050405020304" pitchFamily="18" charset="0"/>
                <a:cs typeface="Times New Roman" panose="02020603050405020304" pitchFamily="18" charset="0"/>
              </a:rPr>
              <a:t>.</a:t>
            </a:r>
          </a:p>
          <a:p>
            <a:r>
              <a:rPr lang="en-US" sz="3600" dirty="0" smtClean="0">
                <a:latin typeface="Times New Roman" panose="02020603050405020304" pitchFamily="18" charset="0"/>
                <a:cs typeface="Times New Roman" panose="02020603050405020304" pitchFamily="18" charset="0"/>
              </a:rPr>
              <a:t>Position to </a:t>
            </a:r>
            <a:r>
              <a:rPr lang="en-US" sz="3600" smtClean="0">
                <a:latin typeface="Times New Roman" panose="02020603050405020304" pitchFamily="18" charset="0"/>
                <a:cs typeface="Times New Roman" panose="02020603050405020304" pitchFamily="18" charset="0"/>
              </a:rPr>
              <a:t>promote oxygenation</a:t>
            </a:r>
            <a:endParaRPr lang="en-US" sz="3600" dirty="0">
              <a:latin typeface="Times New Roman" panose="02020603050405020304" pitchFamily="18" charset="0"/>
              <a:cs typeface="Times New Roman" panose="02020603050405020304" pitchFamily="18" charset="0"/>
            </a:endParaRPr>
          </a:p>
          <a:p>
            <a:r>
              <a:rPr lang="en-US" sz="3600" b="1" i="1" dirty="0">
                <a:latin typeface="Times New Roman" panose="02020603050405020304" pitchFamily="18" charset="0"/>
                <a:cs typeface="Times New Roman" panose="02020603050405020304" pitchFamily="18" charset="0"/>
              </a:rPr>
              <a:t>Preventing and Managing Infection- </a:t>
            </a:r>
            <a:r>
              <a:rPr lang="en-US" sz="3600" dirty="0">
                <a:latin typeface="Times New Roman" panose="02020603050405020304" pitchFamily="18" charset="0"/>
                <a:cs typeface="Times New Roman" panose="02020603050405020304" pitchFamily="18" charset="0"/>
              </a:rPr>
              <a:t>Prescribed antibiotics should be initiated promptly, and patients should be assessed for signs of dehydration.</a:t>
            </a:r>
          </a:p>
          <a:p>
            <a:r>
              <a:rPr lang="en-US" sz="3600" b="1" i="1" dirty="0">
                <a:latin typeface="Times New Roman" panose="02020603050405020304" pitchFamily="18" charset="0"/>
                <a:cs typeface="Times New Roman" panose="02020603050405020304" pitchFamily="18" charset="0"/>
              </a:rPr>
              <a:t>Promoting Coping Skills- </a:t>
            </a:r>
            <a:r>
              <a:rPr lang="en-US" sz="3600" dirty="0">
                <a:latin typeface="Times New Roman" panose="02020603050405020304" pitchFamily="18" charset="0"/>
                <a:cs typeface="Times New Roman" panose="02020603050405020304" pitchFamily="18" charset="0"/>
              </a:rPr>
              <a:t>Nursing care that focuses on the patient’s strengths rather than deficits can enhance effective coping skills. Providing the patient with opportunities to make decisions about daily care may increase the patient’s feelings of control.</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6747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sz="4000" b="1" i="1" dirty="0">
                <a:latin typeface="Times New Roman" panose="02020603050405020304" pitchFamily="18" charset="0"/>
                <a:cs typeface="Times New Roman" panose="02020603050405020304" pitchFamily="18" charset="0"/>
              </a:rPr>
              <a:t>Minimizing Deficient Knowledge- </a:t>
            </a:r>
            <a:r>
              <a:rPr lang="en-US" sz="4000" dirty="0">
                <a:latin typeface="Times New Roman" panose="02020603050405020304" pitchFamily="18" charset="0"/>
                <a:cs typeface="Times New Roman" panose="02020603050405020304" pitchFamily="18" charset="0"/>
              </a:rPr>
              <a:t>Patients with sickle cell anemia benefit from understanding what situations can precipitate a sickle cell crisis and the steps they can take to prevent or diminish such crises</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Keeping warm and maintaining adequate hydration can be effective in diminishing the occurrence and severity of attacks.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2215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9399"/>
            <a:ext cx="10515600" cy="889000"/>
          </a:xfrm>
        </p:spPr>
        <p:txBody>
          <a:bodyPr/>
          <a:lstStyle/>
          <a:p>
            <a:r>
              <a:rPr lang="en-US" b="1" dirty="0">
                <a:latin typeface="Times New Roman" panose="02020603050405020304" pitchFamily="18" charset="0"/>
                <a:cs typeface="Times New Roman" panose="02020603050405020304" pitchFamily="18" charset="0"/>
              </a:rPr>
              <a:t>Potential Complications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609601"/>
            <a:ext cx="10515600" cy="5567363"/>
          </a:xfrm>
        </p:spPr>
        <p:txBody>
          <a:bodyPr>
            <a:noAutofit/>
          </a:bodyPr>
          <a:lstStyle/>
          <a:p>
            <a:r>
              <a:rPr lang="en-US" sz="3600" dirty="0" smtClean="0">
                <a:latin typeface="Times New Roman" panose="02020603050405020304" pitchFamily="18" charset="0"/>
                <a:cs typeface="Times New Roman" panose="02020603050405020304" pitchFamily="18" charset="0"/>
              </a:rPr>
              <a:t>Hypoxia</a:t>
            </a:r>
            <a:r>
              <a:rPr lang="en-US" sz="3600" dirty="0">
                <a:latin typeface="Times New Roman" panose="02020603050405020304" pitchFamily="18" charset="0"/>
                <a:cs typeface="Times New Roman" panose="02020603050405020304" pitchFamily="18" charset="0"/>
              </a:rPr>
              <a:t>, ischemia, infection, and poor wound healing leading to skin breakdown and ulcers</a:t>
            </a:r>
          </a:p>
          <a:p>
            <a:r>
              <a:rPr lang="en-US" sz="3600" i="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Dehydration due to </a:t>
            </a:r>
            <a:r>
              <a:rPr lang="en-US" sz="3600" dirty="0" err="1"/>
              <a:t>Deoxygenation</a:t>
            </a:r>
            <a:r>
              <a:rPr lang="en-US" sz="3600" dirty="0"/>
              <a:t> leads to red cell dehydration, and hence increases the rate of hemoglobin S (</a:t>
            </a:r>
            <a:r>
              <a:rPr lang="en-US" sz="3600" dirty="0" err="1"/>
              <a:t>HbS</a:t>
            </a:r>
            <a:r>
              <a:rPr lang="en-US" sz="3600" dirty="0"/>
              <a:t>)</a:t>
            </a:r>
            <a:endParaRPr lang="en-US" sz="3600" dirty="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Cerebrovascular </a:t>
            </a:r>
            <a:r>
              <a:rPr lang="en-US" sz="3600" dirty="0">
                <a:latin typeface="Times New Roman" panose="02020603050405020304" pitchFamily="18" charset="0"/>
                <a:cs typeface="Times New Roman" panose="02020603050405020304" pitchFamily="18" charset="0"/>
              </a:rPr>
              <a:t>accident (CVA, brain attack, stroke)</a:t>
            </a:r>
          </a:p>
          <a:p>
            <a:r>
              <a:rPr lang="en-US" sz="3600" dirty="0" smtClean="0">
                <a:latin typeface="Times New Roman" panose="02020603050405020304" pitchFamily="18" charset="0"/>
                <a:cs typeface="Times New Roman" panose="02020603050405020304" pitchFamily="18" charset="0"/>
              </a:rPr>
              <a:t>Anemia</a:t>
            </a:r>
            <a:endParaRPr lang="en-US" sz="3600" dirty="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Acute </a:t>
            </a:r>
            <a:r>
              <a:rPr lang="en-US" sz="3600" dirty="0">
                <a:latin typeface="Times New Roman" panose="02020603050405020304" pitchFamily="18" charset="0"/>
                <a:cs typeface="Times New Roman" panose="02020603050405020304" pitchFamily="18" charset="0"/>
              </a:rPr>
              <a:t>and chronic renal failure</a:t>
            </a:r>
          </a:p>
          <a:p>
            <a:r>
              <a:rPr lang="en-US" sz="3600" i="1"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Heart failure, pulmonary hypertension, and acute chest syndrome</a:t>
            </a:r>
          </a:p>
          <a:p>
            <a:r>
              <a:rPr lang="en-US" sz="3600" dirty="0" smtClean="0">
                <a:latin typeface="Times New Roman" panose="02020603050405020304" pitchFamily="18" charset="0"/>
                <a:cs typeface="Times New Roman" panose="02020603050405020304" pitchFamily="18" charset="0"/>
              </a:rPr>
              <a:t>Impotence</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priapism</a:t>
            </a: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03539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300"/>
            <a:ext cx="10515600" cy="1587499"/>
          </a:xfrm>
        </p:spPr>
        <p:txBody>
          <a:bodyPr/>
          <a:lstStyle/>
          <a:p>
            <a:r>
              <a:rPr lang="en-US" b="1" dirty="0">
                <a:latin typeface="Times New Roman" panose="02020603050405020304" pitchFamily="18" charset="0"/>
                <a:cs typeface="Times New Roman" panose="02020603050405020304" pitchFamily="18" charset="0"/>
              </a:rPr>
              <a:t>THALASSEMIA</a:t>
            </a:r>
          </a:p>
        </p:txBody>
      </p:sp>
      <p:sp>
        <p:nvSpPr>
          <p:cNvPr id="3" name="Content Placeholder 2"/>
          <p:cNvSpPr>
            <a:spLocks noGrp="1"/>
          </p:cNvSpPr>
          <p:nvPr>
            <p:ph idx="1"/>
          </p:nvPr>
        </p:nvSpPr>
        <p:spPr>
          <a:xfrm>
            <a:off x="838200" y="1371599"/>
            <a:ext cx="10515600" cy="4805363"/>
          </a:xfrm>
        </p:spPr>
        <p:txBody>
          <a:bodyPr>
            <a:noAutofit/>
          </a:bodyPr>
          <a:lstStyle/>
          <a:p>
            <a:endParaRPr lang="en-US" sz="4000" dirty="0" smtClean="0">
              <a:latin typeface="Times New Roman" panose="02020603050405020304" pitchFamily="18" charset="0"/>
              <a:cs typeface="Times New Roman" panose="02020603050405020304" pitchFamily="18" charset="0"/>
            </a:endParaRPr>
          </a:p>
          <a:p>
            <a:r>
              <a:rPr lang="en-US" sz="4000" dirty="0" smtClean="0">
                <a:latin typeface="Times New Roman" panose="02020603050405020304" pitchFamily="18" charset="0"/>
                <a:cs typeface="Times New Roman" panose="02020603050405020304" pitchFamily="18" charset="0"/>
              </a:rPr>
              <a:t>Are </a:t>
            </a:r>
            <a:r>
              <a:rPr lang="en-US" sz="4000" dirty="0">
                <a:latin typeface="Times New Roman" panose="02020603050405020304" pitchFamily="18" charset="0"/>
                <a:cs typeface="Times New Roman" panose="02020603050405020304" pitchFamily="18" charset="0"/>
              </a:rPr>
              <a:t>genetic disorders that result from a reduced rate of synthesis of alpha or beta chains within the hemoglobin </a:t>
            </a:r>
            <a:r>
              <a:rPr lang="en-US" sz="4000" dirty="0" smtClean="0">
                <a:latin typeface="Times New Roman" panose="02020603050405020304" pitchFamily="18" charset="0"/>
                <a:cs typeface="Times New Roman" panose="02020603050405020304" pitchFamily="18" charset="0"/>
              </a:rPr>
              <a:t>molecule causing </a:t>
            </a:r>
            <a:r>
              <a:rPr lang="en-US" sz="4000" dirty="0">
                <a:latin typeface="Times New Roman" panose="02020603050405020304" pitchFamily="18" charset="0"/>
                <a:cs typeface="Times New Roman" panose="02020603050405020304" pitchFamily="18" charset="0"/>
              </a:rPr>
              <a:t>abnormal </a:t>
            </a:r>
            <a:r>
              <a:rPr lang="en-US" sz="4000" dirty="0" err="1">
                <a:latin typeface="Times New Roman" panose="02020603050405020304" pitchFamily="18" charset="0"/>
                <a:cs typeface="Times New Roman" panose="02020603050405020304" pitchFamily="18" charset="0"/>
              </a:rPr>
              <a:t>haemoglobin</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production, which </a:t>
            </a:r>
            <a:r>
              <a:rPr lang="en-US" sz="4000" dirty="0">
                <a:latin typeface="Times New Roman" panose="02020603050405020304" pitchFamily="18" charset="0"/>
                <a:cs typeface="Times New Roman" panose="02020603050405020304" pitchFamily="18" charset="0"/>
              </a:rPr>
              <a:t>in turn reduces erythropoiesis and </a:t>
            </a:r>
            <a:r>
              <a:rPr lang="en-US" sz="4000" dirty="0" smtClean="0">
                <a:latin typeface="Times New Roman" panose="02020603050405020304" pitchFamily="18" charset="0"/>
                <a:cs typeface="Times New Roman" panose="02020603050405020304" pitchFamily="18" charset="0"/>
              </a:rPr>
              <a:t>stimulates </a:t>
            </a:r>
            <a:r>
              <a:rPr lang="en-US" sz="4000" dirty="0" err="1" smtClean="0">
                <a:latin typeface="Times New Roman" panose="02020603050405020304" pitchFamily="18" charset="0"/>
                <a:cs typeface="Times New Roman" panose="02020603050405020304" pitchFamily="18" charset="0"/>
              </a:rPr>
              <a:t>haemolysis</a:t>
            </a:r>
            <a:r>
              <a:rPr lang="en-US" sz="4000" dirty="0">
                <a:latin typeface="Times New Roman" panose="02020603050405020304" pitchFamily="18" charset="0"/>
                <a:cs typeface="Times New Roman" panose="02020603050405020304" pitchFamily="18" charset="0"/>
              </a:rPr>
              <a:t>.</a:t>
            </a:r>
            <a:endParaRPr lang="en-US" sz="4000" dirty="0" smtClean="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84456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92199"/>
          </a:xfrm>
        </p:spPr>
        <p:txBody>
          <a:bodyPr/>
          <a:lstStyle/>
          <a:p>
            <a:r>
              <a:rPr lang="en-US" dirty="0" smtClean="0">
                <a:latin typeface="Times New Roman" panose="02020603050405020304" pitchFamily="18" charset="0"/>
                <a:cs typeface="Times New Roman" panose="02020603050405020304" pitchFamily="18" charset="0"/>
              </a:rPr>
              <a:t>Types of thalassemia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959370"/>
            <a:ext cx="10515600" cy="5217593"/>
          </a:xfrm>
        </p:spPr>
        <p:txBody>
          <a:bodyPr>
            <a:normAutofit fontScale="92500" lnSpcReduction="10000"/>
          </a:bodyPr>
          <a:lstStyle/>
          <a:p>
            <a:pPr>
              <a:buNone/>
            </a:pPr>
            <a:r>
              <a:rPr lang="en-US" sz="3600" b="1" dirty="0">
                <a:latin typeface="Times New Roman" panose="02020603050405020304" pitchFamily="18" charset="0"/>
                <a:cs typeface="Times New Roman" panose="02020603050405020304" pitchFamily="18" charset="0"/>
              </a:rPr>
              <a:t>Alpha-</a:t>
            </a:r>
            <a:r>
              <a:rPr lang="en-US" sz="3600" b="1" dirty="0" err="1">
                <a:latin typeface="Times New Roman" panose="02020603050405020304" pitchFamily="18" charset="0"/>
                <a:cs typeface="Times New Roman" panose="02020603050405020304" pitchFamily="18" charset="0"/>
              </a:rPr>
              <a:t>thalassaemia</a:t>
            </a:r>
            <a:r>
              <a:rPr lang="en-US" sz="3600" b="1" dirty="0">
                <a:latin typeface="Times New Roman" panose="02020603050405020304" pitchFamily="18" charset="0"/>
                <a:cs typeface="Times New Roman" panose="02020603050405020304" pitchFamily="18" charset="0"/>
              </a:rPr>
              <a:t> syndromes</a:t>
            </a:r>
          </a:p>
          <a:p>
            <a:pPr>
              <a:buFont typeface="Wingdings" pitchFamily="2" charset="2"/>
              <a:buChar char="Ø"/>
            </a:pPr>
            <a:r>
              <a:rPr lang="en-US" sz="3900" dirty="0">
                <a:latin typeface="Times New Roman" panose="02020603050405020304" pitchFamily="18" charset="0"/>
                <a:cs typeface="Times New Roman" panose="02020603050405020304" pitchFamily="18" charset="0"/>
              </a:rPr>
              <a:t>Caused by gene deletions</a:t>
            </a:r>
          </a:p>
          <a:p>
            <a:pPr marL="0" indent="0">
              <a:buNone/>
            </a:pPr>
            <a:r>
              <a:rPr lang="en-US" sz="3600" dirty="0">
                <a:latin typeface="Times New Roman" panose="02020603050405020304" pitchFamily="18" charset="0"/>
                <a:cs typeface="Times New Roman" panose="02020603050405020304" pitchFamily="18" charset="0"/>
              </a:rPr>
              <a:t>Loss of all </a:t>
            </a:r>
            <a:r>
              <a:rPr lang="en-US" sz="3600" b="1" dirty="0" smtClean="0">
                <a:latin typeface="Times New Roman" panose="02020603050405020304" pitchFamily="18" charset="0"/>
                <a:cs typeface="Times New Roman" panose="02020603050405020304" pitchFamily="18" charset="0"/>
              </a:rPr>
              <a:t>four </a:t>
            </a:r>
            <a:r>
              <a:rPr lang="en-US" sz="3600" b="1" dirty="0">
                <a:latin typeface="Times New Roman" panose="02020603050405020304" pitchFamily="18" charset="0"/>
                <a:cs typeface="Times New Roman" panose="02020603050405020304" pitchFamily="18" charset="0"/>
              </a:rPr>
              <a:t>alpha</a:t>
            </a:r>
            <a:r>
              <a:rPr lang="en-US" sz="3600" b="1" dirty="0" smtClean="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genes </a:t>
            </a:r>
            <a:r>
              <a:rPr lang="en-US" sz="3600" dirty="0">
                <a:latin typeface="Times New Roman" panose="02020603050405020304" pitchFamily="18" charset="0"/>
                <a:cs typeface="Times New Roman" panose="02020603050405020304" pitchFamily="18" charset="0"/>
              </a:rPr>
              <a:t>completely suppresses alpha chain synthesis. This is incompatible with life in the fetus and results to </a:t>
            </a:r>
            <a:r>
              <a:rPr lang="en-US" sz="3600" dirty="0" err="1">
                <a:latin typeface="Times New Roman" panose="02020603050405020304" pitchFamily="18" charset="0"/>
                <a:cs typeface="Times New Roman" panose="02020603050405020304" pitchFamily="18" charset="0"/>
              </a:rPr>
              <a:t>hydrops</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fetalis</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death in utero</a:t>
            </a:r>
            <a:r>
              <a:rPr lang="en-US" sz="3600" dirty="0" smtClean="0">
                <a:latin typeface="Times New Roman" panose="02020603050405020304" pitchFamily="18" charset="0"/>
                <a:cs typeface="Times New Roman" panose="02020603050405020304" pitchFamily="18" charset="0"/>
              </a:rPr>
              <a:t>) while </a:t>
            </a:r>
            <a:r>
              <a:rPr lang="en-US" sz="3600" b="1" dirty="0" smtClean="0">
                <a:latin typeface="Times New Roman" panose="02020603050405020304" pitchFamily="18" charset="0"/>
                <a:cs typeface="Times New Roman" panose="02020603050405020304" pitchFamily="18" charset="0"/>
              </a:rPr>
              <a:t>three </a:t>
            </a:r>
            <a:r>
              <a:rPr lang="en-US" sz="3600" b="1" dirty="0">
                <a:latin typeface="Times New Roman" panose="02020603050405020304" pitchFamily="18" charset="0"/>
                <a:cs typeface="Times New Roman" panose="02020603050405020304" pitchFamily="18" charset="0"/>
              </a:rPr>
              <a:t>alpha gene deletions</a:t>
            </a:r>
            <a:r>
              <a:rPr lang="en-US" sz="3600" dirty="0">
                <a:latin typeface="Times New Roman" panose="02020603050405020304" pitchFamily="18" charset="0"/>
                <a:cs typeface="Times New Roman" panose="02020603050405020304" pitchFamily="18" charset="0"/>
              </a:rPr>
              <a:t> leads to a moderately severe microcytic hypochromic anemia(</a:t>
            </a:r>
            <a:r>
              <a:rPr lang="en-US" sz="3600" dirty="0" err="1">
                <a:latin typeface="Times New Roman" panose="02020603050405020304" pitchFamily="18" charset="0"/>
                <a:cs typeface="Times New Roman" panose="02020603050405020304" pitchFamily="18" charset="0"/>
              </a:rPr>
              <a:t>Hb</a:t>
            </a:r>
            <a:r>
              <a:rPr lang="en-US" sz="3600" dirty="0">
                <a:latin typeface="Times New Roman" panose="02020603050405020304" pitchFamily="18" charset="0"/>
                <a:cs typeface="Times New Roman" panose="02020603050405020304" pitchFamily="18" charset="0"/>
              </a:rPr>
              <a:t> 7-11g/dl) with </a:t>
            </a:r>
            <a:r>
              <a:rPr lang="en-US" sz="3600" dirty="0" err="1">
                <a:latin typeface="Times New Roman" panose="02020603050405020304" pitchFamily="18" charset="0"/>
                <a:cs typeface="Times New Roman" panose="02020603050405020304" pitchFamily="18" charset="0"/>
              </a:rPr>
              <a:t>splenomegally</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This  is  known as </a:t>
            </a:r>
            <a:r>
              <a:rPr lang="en-US" sz="3600" dirty="0" err="1">
                <a:latin typeface="Times New Roman" panose="02020603050405020304" pitchFamily="18" charset="0"/>
                <a:cs typeface="Times New Roman" panose="02020603050405020304" pitchFamily="18" charset="0"/>
              </a:rPr>
              <a:t>Hb</a:t>
            </a:r>
            <a:r>
              <a:rPr lang="en-US" sz="3600" dirty="0">
                <a:latin typeface="Times New Roman" panose="02020603050405020304" pitchFamily="18" charset="0"/>
                <a:cs typeface="Times New Roman" panose="02020603050405020304" pitchFamily="18" charset="0"/>
              </a:rPr>
              <a:t> H disease because </a:t>
            </a:r>
            <a:r>
              <a:rPr lang="en-US" sz="3600" dirty="0" err="1">
                <a:latin typeface="Times New Roman" panose="02020603050405020304" pitchFamily="18" charset="0"/>
                <a:cs typeface="Times New Roman" panose="02020603050405020304" pitchFamily="18" charset="0"/>
              </a:rPr>
              <a:t>Hb</a:t>
            </a:r>
            <a:r>
              <a:rPr lang="en-US" sz="3600" dirty="0">
                <a:latin typeface="Times New Roman" panose="02020603050405020304" pitchFamily="18" charset="0"/>
                <a:cs typeface="Times New Roman" panose="02020603050405020304" pitchFamily="18" charset="0"/>
              </a:rPr>
              <a:t> H can be detected in red cells of these patients.</a:t>
            </a:r>
          </a:p>
          <a:p>
            <a:pPr>
              <a:buFont typeface="Wingdings" panose="05000000000000000000" pitchFamily="2" charset="2"/>
              <a:buChar char="v"/>
            </a:pPr>
            <a:r>
              <a:rPr lang="en-US" sz="3600" dirty="0">
                <a:latin typeface="Times New Roman" panose="02020603050405020304" pitchFamily="18" charset="0"/>
                <a:cs typeface="Times New Roman" panose="02020603050405020304" pitchFamily="18" charset="0"/>
              </a:rPr>
              <a:t>DNA analysis ascertains the diagnosis</a:t>
            </a:r>
          </a:p>
          <a:p>
            <a:endParaRPr lang="en-US" dirty="0"/>
          </a:p>
        </p:txBody>
      </p:sp>
    </p:spTree>
    <p:extLst>
      <p:ext uri="{BB962C8B-B14F-4D97-AF65-F5344CB8AC3E}">
        <p14:creationId xmlns:p14="http://schemas.microsoft.com/office/powerpoint/2010/main" val="150686082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4084"/>
            <a:ext cx="10515600" cy="5382879"/>
          </a:xfrm>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Beta </a:t>
            </a:r>
            <a:r>
              <a:rPr lang="en-US" sz="4000" dirty="0" err="1">
                <a:latin typeface="Times New Roman" panose="02020603050405020304" pitchFamily="18" charset="0"/>
                <a:cs typeface="Times New Roman" panose="02020603050405020304" pitchFamily="18" charset="0"/>
              </a:rPr>
              <a:t>Thalassaemia</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syndromes</a:t>
            </a:r>
          </a:p>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N</a:t>
            </a:r>
            <a:r>
              <a:rPr lang="en-US" sz="4000" dirty="0" smtClean="0">
                <a:latin typeface="Times New Roman" panose="02020603050405020304" pitchFamily="18" charset="0"/>
                <a:cs typeface="Times New Roman" panose="02020603050405020304" pitchFamily="18" charset="0"/>
              </a:rPr>
              <a:t>o </a:t>
            </a:r>
            <a:r>
              <a:rPr lang="en-US" sz="4000" dirty="0">
                <a:latin typeface="Times New Roman" panose="02020603050405020304" pitchFamily="18" charset="0"/>
                <a:cs typeface="Times New Roman" panose="02020603050405020304" pitchFamily="18" charset="0"/>
              </a:rPr>
              <a:t>beta chains or small amounts are synthesized</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Excess alpha chains precipitate in erythroblasts and in mature red cells causing severe ineffective erythropoiesis and marked hemolysis=severe </a:t>
            </a:r>
            <a:r>
              <a:rPr lang="en-US" sz="4000" dirty="0" err="1">
                <a:latin typeface="Times New Roman" panose="02020603050405020304" pitchFamily="18" charset="0"/>
                <a:cs typeface="Times New Roman" panose="02020603050405020304" pitchFamily="18" charset="0"/>
              </a:rPr>
              <a:t>anaemia</a:t>
            </a:r>
            <a:r>
              <a:rPr lang="en-US" sz="4000" dirty="0">
                <a:latin typeface="Times New Roman" panose="02020603050405020304" pitchFamily="18" charset="0"/>
                <a:cs typeface="Times New Roman" panose="02020603050405020304" pitchFamily="18" charset="0"/>
              </a:rPr>
              <a:t>.</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The greater the alpha chain excess, the more severe the </a:t>
            </a:r>
            <a:r>
              <a:rPr lang="en-US" sz="4000" dirty="0" err="1">
                <a:latin typeface="Times New Roman" panose="02020603050405020304" pitchFamily="18" charset="0"/>
                <a:cs typeface="Times New Roman" panose="02020603050405020304" pitchFamily="18" charset="0"/>
              </a:rPr>
              <a:t>anaemia</a:t>
            </a:r>
            <a:endParaRPr lang="en-US" sz="4000" dirty="0">
              <a:latin typeface="Times New Roman" panose="02020603050405020304" pitchFamily="18" charset="0"/>
              <a:cs typeface="Times New Roman" panose="02020603050405020304" pitchFamily="18" charset="0"/>
            </a:endParaRPr>
          </a:p>
          <a:p>
            <a:endParaRPr lang="en-US" sz="4000" dirty="0">
              <a:solidFill>
                <a:srgbClr val="FF0000"/>
              </a:solidFill>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48105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811369"/>
          </a:xfrm>
        </p:spPr>
        <p:txBody>
          <a:bodyPr/>
          <a:lstStyle/>
          <a:p>
            <a:r>
              <a:rPr lang="en-US" b="1" dirty="0">
                <a:latin typeface="Times New Roman" panose="02020603050405020304" pitchFamily="18" charset="0"/>
                <a:cs typeface="Times New Roman" panose="02020603050405020304" pitchFamily="18" charset="0"/>
              </a:rPr>
              <a:t>Clinical </a:t>
            </a:r>
            <a:r>
              <a:rPr lang="en-US" b="1" dirty="0" smtClean="0">
                <a:latin typeface="Times New Roman" panose="02020603050405020304" pitchFamily="18" charset="0"/>
                <a:cs typeface="Times New Roman" panose="02020603050405020304" pitchFamily="18" charset="0"/>
              </a:rPr>
              <a:t>features of </a:t>
            </a:r>
            <a:r>
              <a:rPr lang="en-US" b="1" dirty="0">
                <a:latin typeface="Times New Roman" panose="02020603050405020304" pitchFamily="18" charset="0"/>
                <a:cs typeface="Times New Roman" panose="02020603050405020304" pitchFamily="18" charset="0"/>
              </a:rPr>
              <a:t>thalassemia</a:t>
            </a:r>
            <a:r>
              <a:rPr lang="en-US" b="1" dirty="0" smtClean="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592428"/>
            <a:ext cx="10515600" cy="5584535"/>
          </a:xfrm>
        </p:spPr>
        <p:txBody>
          <a:bodyPr>
            <a:noAutofit/>
          </a:bodyPr>
          <a:lstStyle/>
          <a:p>
            <a:pPr>
              <a:buFont typeface="Wingdings" pitchFamily="2" charset="2"/>
              <a:buChar char="Ø"/>
            </a:pPr>
            <a:r>
              <a:rPr lang="en-US" sz="3600" b="1" dirty="0">
                <a:latin typeface="Times New Roman" panose="02020603050405020304" pitchFamily="18" charset="0"/>
                <a:cs typeface="Times New Roman" panose="02020603050405020304" pitchFamily="18" charset="0"/>
              </a:rPr>
              <a:t>Severe </a:t>
            </a:r>
            <a:r>
              <a:rPr lang="en-US" sz="3600" b="1" dirty="0" err="1">
                <a:latin typeface="Times New Roman" panose="02020603050405020304" pitchFamily="18" charset="0"/>
                <a:cs typeface="Times New Roman" panose="02020603050405020304" pitchFamily="18" charset="0"/>
              </a:rPr>
              <a:t>anaemia</a:t>
            </a:r>
            <a:r>
              <a:rPr lang="en-US" sz="3600" b="1"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3-6 months after birth when the switch from gamma to beta chain should take place</a:t>
            </a:r>
          </a:p>
          <a:p>
            <a:pPr>
              <a:buFont typeface="Wingdings" pitchFamily="2" charset="2"/>
              <a:buChar char="Ø"/>
            </a:pPr>
            <a:r>
              <a:rPr lang="en-US" sz="3600" b="1" dirty="0" err="1">
                <a:latin typeface="Times New Roman" panose="02020603050405020304" pitchFamily="18" charset="0"/>
                <a:cs typeface="Times New Roman" panose="02020603050405020304" pitchFamily="18" charset="0"/>
              </a:rPr>
              <a:t>Hepatosplenomegally</a:t>
            </a:r>
            <a:r>
              <a:rPr lang="en-US" sz="3600" dirty="0">
                <a:latin typeface="Times New Roman" panose="02020603050405020304" pitchFamily="18" charset="0"/>
                <a:cs typeface="Times New Roman" panose="02020603050405020304" pitchFamily="18" charset="0"/>
              </a:rPr>
              <a:t> due to excessive red cell destruction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extramedullary</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haemopoiesis</a:t>
            </a:r>
            <a:r>
              <a:rPr lang="en-US" sz="3600" dirty="0">
                <a:latin typeface="Times New Roman" panose="02020603050405020304" pitchFamily="18" charset="0"/>
                <a:cs typeface="Times New Roman" panose="02020603050405020304" pitchFamily="18" charset="0"/>
              </a:rPr>
              <a:t> and later because of iron overload. The large spleen increases blood requirements by increasing red cell destruction and pooling and by causing expansion of the plasma </a:t>
            </a:r>
            <a:r>
              <a:rPr lang="en-US" sz="3600" dirty="0" smtClean="0">
                <a:latin typeface="Times New Roman" panose="02020603050405020304" pitchFamily="18" charset="0"/>
                <a:cs typeface="Times New Roman" panose="02020603050405020304" pitchFamily="18" charset="0"/>
              </a:rPr>
              <a:t>volume</a:t>
            </a:r>
          </a:p>
          <a:p>
            <a:pPr>
              <a:buFont typeface="Wingdings" pitchFamily="2" charset="2"/>
              <a:buChar char="Ø"/>
            </a:pPr>
            <a:r>
              <a:rPr lang="en-US" sz="3600" b="1" dirty="0">
                <a:latin typeface="Times New Roman" panose="02020603050405020304" pitchFamily="18" charset="0"/>
                <a:cs typeface="Times New Roman" panose="02020603050405020304" pitchFamily="18" charset="0"/>
              </a:rPr>
              <a:t>Expansion of bones </a:t>
            </a:r>
            <a:r>
              <a:rPr lang="en-US" sz="3600" dirty="0">
                <a:latin typeface="Times New Roman" panose="02020603050405020304" pitchFamily="18" charset="0"/>
                <a:cs typeface="Times New Roman" panose="02020603050405020304" pitchFamily="18" charset="0"/>
              </a:rPr>
              <a:t>caused by intense marrow hyperplasia leads to </a:t>
            </a:r>
            <a:r>
              <a:rPr lang="en-US" sz="3600" dirty="0" err="1">
                <a:latin typeface="Times New Roman" panose="02020603050405020304" pitchFamily="18" charset="0"/>
                <a:cs typeface="Times New Roman" panose="02020603050405020304" pitchFamily="18" charset="0"/>
              </a:rPr>
              <a:t>thalassaemic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facies</a:t>
            </a:r>
            <a:r>
              <a:rPr lang="en-US" sz="3600" dirty="0">
                <a:latin typeface="Times New Roman" panose="02020603050405020304" pitchFamily="18" charset="0"/>
                <a:cs typeface="Times New Roman" panose="02020603050405020304" pitchFamily="18" charset="0"/>
              </a:rPr>
              <a:t> and to thinning of the cortex of many bones with a tendency and bossing of the skull</a:t>
            </a:r>
          </a:p>
          <a:p>
            <a:pPr>
              <a:buFont typeface="Wingdings" pitchFamily="2" charset="2"/>
              <a:buChar char="Ø"/>
            </a:pP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72746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38462"/>
          </a:xfrm>
        </p:spPr>
        <p:txBody>
          <a:bodyPr/>
          <a:lstStyle/>
          <a:p>
            <a:r>
              <a:rPr lang="en-US" dirty="0" smtClean="0"/>
              <a:t>Management</a:t>
            </a:r>
            <a:endParaRPr lang="en-US" dirty="0"/>
          </a:p>
        </p:txBody>
      </p:sp>
      <p:sp>
        <p:nvSpPr>
          <p:cNvPr id="3" name="Content Placeholder 2"/>
          <p:cNvSpPr>
            <a:spLocks noGrp="1"/>
          </p:cNvSpPr>
          <p:nvPr>
            <p:ph idx="1"/>
          </p:nvPr>
        </p:nvSpPr>
        <p:spPr>
          <a:xfrm>
            <a:off x="838200" y="938463"/>
            <a:ext cx="10515600" cy="5238500"/>
          </a:xfrm>
        </p:spPr>
        <p:txBody>
          <a:bodyPr>
            <a:noAutofit/>
          </a:bodyPr>
          <a:lstStyle/>
          <a:p>
            <a:pPr>
              <a:buNone/>
            </a:pPr>
            <a:r>
              <a:rPr lang="en-US" sz="4000" dirty="0" smtClean="0">
                <a:latin typeface="Times New Roman" panose="02020603050405020304" pitchFamily="18" charset="0"/>
                <a:cs typeface="Times New Roman" panose="02020603050405020304" pitchFamily="18" charset="0"/>
              </a:rPr>
              <a:t>Treatment:</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Blood transfusion: </a:t>
            </a:r>
            <a:r>
              <a:rPr lang="en-US" sz="4000" dirty="0" err="1">
                <a:latin typeface="Times New Roman" panose="02020603050405020304" pitchFamily="18" charset="0"/>
                <a:cs typeface="Times New Roman" panose="02020603050405020304" pitchFamily="18" charset="0"/>
              </a:rPr>
              <a:t>Hb</a:t>
            </a:r>
            <a:r>
              <a:rPr lang="en-US" sz="4000" dirty="0">
                <a:latin typeface="Times New Roman" panose="02020603050405020304" pitchFamily="18" charset="0"/>
                <a:cs typeface="Times New Roman" panose="02020603050405020304" pitchFamily="18" charset="0"/>
              </a:rPr>
              <a:t> should be maintained over 10g/dl at all times</a:t>
            </a:r>
          </a:p>
          <a:p>
            <a:pPr marL="0" indent="0">
              <a:buNone/>
            </a:pPr>
            <a:r>
              <a:rPr lang="en-US" sz="4000" dirty="0">
                <a:latin typeface="Times New Roman" panose="02020603050405020304" pitchFamily="18" charset="0"/>
                <a:cs typeface="Times New Roman" panose="02020603050405020304" pitchFamily="18" charset="0"/>
              </a:rPr>
              <a:t>Give 2-3 units every 4-6 weeks. Fresh blood filtered to remove white cells gives the best red cell survival with fewer </a:t>
            </a:r>
            <a:r>
              <a:rPr lang="en-US" sz="4000" dirty="0" smtClean="0">
                <a:latin typeface="Times New Roman" panose="02020603050405020304" pitchFamily="18" charset="0"/>
                <a:cs typeface="Times New Roman" panose="02020603050405020304" pitchFamily="18" charset="0"/>
              </a:rPr>
              <a:t>reactions.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Folic acid 5mg OD if the diet is poor</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Iron chelation therapy to treat iron overload</a:t>
            </a:r>
          </a:p>
          <a:p>
            <a:pPr>
              <a:buNone/>
            </a:pPr>
            <a:endParaRPr lang="en-US" sz="24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24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496184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0913"/>
            <a:ext cx="10515600" cy="5636051"/>
          </a:xfrm>
        </p:spPr>
        <p:txBody>
          <a:bodyPr>
            <a:noAutofit/>
          </a:bodyPr>
          <a:lstStyle/>
          <a:p>
            <a:pPr>
              <a:buFont typeface="Wingdings" pitchFamily="2" charset="2"/>
              <a:buChar char="Ø"/>
            </a:pPr>
            <a:r>
              <a:rPr lang="en-US" sz="3600" dirty="0">
                <a:latin typeface="Times New Roman" panose="02020603050405020304" pitchFamily="18" charset="0"/>
                <a:cs typeface="Times New Roman" panose="02020603050405020304" pitchFamily="18" charset="0"/>
              </a:rPr>
              <a:t>Subcutaneous </a:t>
            </a:r>
            <a:r>
              <a:rPr lang="en-US" sz="3600" dirty="0" err="1">
                <a:latin typeface="Times New Roman" panose="02020603050405020304" pitchFamily="18" charset="0"/>
                <a:cs typeface="Times New Roman" panose="02020603050405020304" pitchFamily="18" charset="0"/>
              </a:rPr>
              <a:t>deferoxamine</a:t>
            </a:r>
            <a:r>
              <a:rPr lang="en-US" sz="3600" dirty="0">
                <a:latin typeface="Times New Roman" panose="02020603050405020304" pitchFamily="18" charset="0"/>
                <a:cs typeface="Times New Roman" panose="02020603050405020304" pitchFamily="18" charset="0"/>
              </a:rPr>
              <a:t> is the drug of choice</a:t>
            </a:r>
          </a:p>
          <a:p>
            <a:pPr marL="0" indent="0">
              <a:buNone/>
            </a:pPr>
            <a:r>
              <a:rPr lang="en-US" sz="3600" dirty="0">
                <a:latin typeface="Times New Roman" panose="02020603050405020304" pitchFamily="18" charset="0"/>
                <a:cs typeface="Times New Roman" panose="02020603050405020304" pitchFamily="18" charset="0"/>
              </a:rPr>
              <a:t>Vitamin C 200mg/day increases excretion of iron produced by </a:t>
            </a:r>
            <a:r>
              <a:rPr lang="en-US" sz="3600" dirty="0" err="1">
                <a:latin typeface="Times New Roman" panose="02020603050405020304" pitchFamily="18" charset="0"/>
                <a:cs typeface="Times New Roman" panose="02020603050405020304" pitchFamily="18" charset="0"/>
              </a:rPr>
              <a:t>deferoxamine</a:t>
            </a:r>
            <a:endParaRPr lang="en-US" sz="36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600" dirty="0" err="1">
                <a:latin typeface="Times New Roman" panose="02020603050405020304" pitchFamily="18" charset="0"/>
                <a:cs typeface="Times New Roman" panose="02020603050405020304" pitchFamily="18" charset="0"/>
              </a:rPr>
              <a:t>Splenectomy</a:t>
            </a:r>
            <a:r>
              <a:rPr lang="en-US" sz="3600" dirty="0">
                <a:latin typeface="Times New Roman" panose="02020603050405020304" pitchFamily="18" charset="0"/>
                <a:cs typeface="Times New Roman" panose="02020603050405020304" pitchFamily="18" charset="0"/>
              </a:rPr>
              <a:t> to reduce blood requirements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Endocrine therapy as replacement because of end organ failure or to stimulate pituitary if puberty is delayed </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Calcium and vitamin D in osteoporosis</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Bone marrow transplantation should be done early before liver damage sets in in childhood.</a:t>
            </a:r>
          </a:p>
          <a:p>
            <a:endParaRPr lang="en-US" sz="3600" dirty="0"/>
          </a:p>
        </p:txBody>
      </p:sp>
    </p:spTree>
    <p:extLst>
      <p:ext uri="{BB962C8B-B14F-4D97-AF65-F5344CB8AC3E}">
        <p14:creationId xmlns:p14="http://schemas.microsoft.com/office/powerpoint/2010/main" val="27090555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77685"/>
          </a:xfrm>
        </p:spPr>
        <p:txBody>
          <a:bodyPr/>
          <a:lstStyle/>
          <a:p>
            <a:r>
              <a:rPr lang="en-US" b="1" dirty="0">
                <a:latin typeface="Times New Roman" panose="02020603050405020304" pitchFamily="18" charset="0"/>
                <a:cs typeface="Times New Roman" panose="02020603050405020304" pitchFamily="18" charset="0"/>
              </a:rPr>
              <a:t>Hereditary spherocytosis </a:t>
            </a:r>
          </a:p>
        </p:txBody>
      </p:sp>
      <p:sp>
        <p:nvSpPr>
          <p:cNvPr id="3" name="Content Placeholder 2"/>
          <p:cNvSpPr>
            <a:spLocks noGrp="1"/>
          </p:cNvSpPr>
          <p:nvPr>
            <p:ph idx="1"/>
          </p:nvPr>
        </p:nvSpPr>
        <p:spPr>
          <a:xfrm>
            <a:off x="838200" y="1077686"/>
            <a:ext cx="10515600" cy="5099277"/>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Is a </a:t>
            </a:r>
            <a:r>
              <a:rPr lang="en-US" sz="3600" dirty="0" smtClean="0">
                <a:latin typeface="Times New Roman" panose="02020603050405020304" pitchFamily="18" charset="0"/>
                <a:cs typeface="Times New Roman" panose="02020603050405020304" pitchFamily="18" charset="0"/>
              </a:rPr>
              <a:t>genetically </a:t>
            </a:r>
            <a:r>
              <a:rPr lang="en-US" sz="3600" dirty="0">
                <a:latin typeface="Times New Roman" panose="02020603050405020304" pitchFamily="18" charset="0"/>
                <a:cs typeface="Times New Roman" panose="02020603050405020304" pitchFamily="18" charset="0"/>
              </a:rPr>
              <a:t>auto hemolytic anemia characterized by red blood cells that are sphere </a:t>
            </a:r>
            <a:r>
              <a:rPr lang="en-US" sz="3600" dirty="0" smtClean="0">
                <a:latin typeface="Times New Roman" panose="02020603050405020304" pitchFamily="18" charset="0"/>
                <a:cs typeface="Times New Roman" panose="02020603050405020304" pitchFamily="18" charset="0"/>
              </a:rPr>
              <a:t>shaped   </a:t>
            </a:r>
            <a:r>
              <a:rPr lang="en-US" sz="3600" dirty="0">
                <a:latin typeface="Times New Roman" panose="02020603050405020304" pitchFamily="18" charset="0"/>
                <a:cs typeface="Times New Roman" panose="02020603050405020304" pitchFamily="18" charset="0"/>
              </a:rPr>
              <a:t>smaller, rounder and more fragile than healthy cells. The rounded shape causes the red blood cells to be caught in the spleen where they break down</a:t>
            </a:r>
          </a:p>
          <a:p>
            <a:pPr>
              <a:buNone/>
            </a:pPr>
            <a:r>
              <a:rPr lang="en-US" sz="3600" dirty="0">
                <a:latin typeface="Times New Roman" panose="02020603050405020304" pitchFamily="18" charset="0"/>
                <a:cs typeface="Times New Roman" panose="02020603050405020304" pitchFamily="18" charset="0"/>
              </a:rPr>
              <a:t>Causes </a:t>
            </a:r>
          </a:p>
          <a:p>
            <a:pPr>
              <a:buFont typeface="Wingdings" pitchFamily="2" charset="2"/>
              <a:buChar char="Ø"/>
            </a:pPr>
            <a:r>
              <a:rPr lang="en-US" sz="3600" dirty="0">
                <a:latin typeface="Times New Roman" panose="02020603050405020304" pitchFamily="18" charset="0"/>
                <a:cs typeface="Times New Roman" panose="02020603050405020304" pitchFamily="18" charset="0"/>
              </a:rPr>
              <a:t>Hereditary </a:t>
            </a:r>
          </a:p>
          <a:p>
            <a:pPr>
              <a:buNone/>
            </a:pPr>
            <a:r>
              <a:rPr lang="en-US" sz="3600" dirty="0">
                <a:latin typeface="Times New Roman" panose="02020603050405020304" pitchFamily="18" charset="0"/>
                <a:cs typeface="Times New Roman" panose="02020603050405020304" pitchFamily="18" charset="0"/>
              </a:rPr>
              <a:t>Risk factors </a:t>
            </a:r>
          </a:p>
          <a:p>
            <a:pPr>
              <a:buNone/>
            </a:pPr>
            <a:r>
              <a:rPr lang="en-US" sz="3600" dirty="0">
                <a:latin typeface="Times New Roman" panose="02020603050405020304" pitchFamily="18" charset="0"/>
                <a:cs typeface="Times New Roman" panose="02020603050405020304" pitchFamily="18" charset="0"/>
              </a:rPr>
              <a:t>Positive family history</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50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48870"/>
          </a:xfrm>
        </p:spPr>
        <p:txBody>
          <a:bodyPr/>
          <a:lstStyle/>
          <a:p>
            <a:r>
              <a:rPr lang="en-US" dirty="0" smtClean="0"/>
              <a:t>Assessment of hematologic disorders</a:t>
            </a:r>
            <a:endParaRPr lang="en-US" dirty="0"/>
          </a:p>
        </p:txBody>
      </p:sp>
      <p:sp>
        <p:nvSpPr>
          <p:cNvPr id="3" name="Content Placeholder 2"/>
          <p:cNvSpPr>
            <a:spLocks noGrp="1"/>
          </p:cNvSpPr>
          <p:nvPr>
            <p:ph idx="1"/>
          </p:nvPr>
        </p:nvSpPr>
        <p:spPr>
          <a:xfrm>
            <a:off x="838200" y="1048871"/>
            <a:ext cx="10515600" cy="5128092"/>
          </a:xfrm>
        </p:spPr>
        <p:txBody>
          <a:bodyPr>
            <a:noAutofit/>
          </a:bodyPr>
          <a:lstStyle/>
          <a:p>
            <a:pPr marL="0" indent="0">
              <a:buNone/>
            </a:pPr>
            <a:r>
              <a:rPr lang="en-US" b="1" dirty="0" smtClean="0">
                <a:latin typeface="Times New Roman" panose="02020603050405020304" pitchFamily="18" charset="0"/>
                <a:cs typeface="Times New Roman" panose="02020603050405020304" pitchFamily="18" charset="0"/>
              </a:rPr>
              <a:t>1. Hematologic studies</a:t>
            </a:r>
          </a:p>
          <a:p>
            <a:pPr marL="852678" indent="-742950">
              <a:buAutoNum type="alphaLcParenR"/>
            </a:pPr>
            <a:r>
              <a:rPr lang="en-US" dirty="0" smtClean="0">
                <a:latin typeface="Times New Roman" panose="02020603050405020304" pitchFamily="18" charset="0"/>
                <a:cs typeface="Times New Roman" panose="02020603050405020304" pitchFamily="18" charset="0"/>
              </a:rPr>
              <a:t>Complete Blood Count (Full </a:t>
            </a:r>
            <a:r>
              <a:rPr lang="en-US" dirty="0" err="1" smtClean="0">
                <a:latin typeface="Times New Roman" panose="02020603050405020304" pitchFamily="18" charset="0"/>
                <a:cs typeface="Times New Roman" panose="02020603050405020304" pitchFamily="18" charset="0"/>
              </a:rPr>
              <a:t>Hemogram</a:t>
            </a:r>
            <a:r>
              <a:rPr lang="en-US" dirty="0" smtClean="0">
                <a:latin typeface="Times New Roman" panose="02020603050405020304" pitchFamily="18" charset="0"/>
                <a:cs typeface="Times New Roman" panose="02020603050405020304" pitchFamily="18" charset="0"/>
              </a:rPr>
              <a:t>)</a:t>
            </a:r>
          </a:p>
          <a:p>
            <a:pPr marL="109728" indent="0">
              <a:buNone/>
            </a:pPr>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complete blood count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CBC</a:t>
            </a:r>
            <a:r>
              <a:rPr lang="en-US" dirty="0">
                <a:latin typeface="Times New Roman" panose="02020603050405020304" pitchFamily="18" charset="0"/>
                <a:cs typeface="Times New Roman" panose="02020603050405020304" pitchFamily="18" charset="0"/>
              </a:rPr>
              <a:t>) is a </a:t>
            </a:r>
            <a:r>
              <a:rPr lang="en-US" b="1" dirty="0">
                <a:latin typeface="Times New Roman" panose="02020603050405020304" pitchFamily="18" charset="0"/>
                <a:cs typeface="Times New Roman" panose="02020603050405020304" pitchFamily="18" charset="0"/>
              </a:rPr>
              <a:t>blood test</a:t>
            </a:r>
            <a:r>
              <a:rPr lang="en-US" dirty="0">
                <a:latin typeface="Times New Roman" panose="02020603050405020304" pitchFamily="18" charset="0"/>
                <a:cs typeface="Times New Roman" panose="02020603050405020304" pitchFamily="18" charset="0"/>
              </a:rPr>
              <a:t> used to evaluate your overall health and detect a wide range of disorders, including anemia, infection and leukemia</a:t>
            </a:r>
            <a:r>
              <a:rPr lang="en-US" dirty="0" smtClean="0">
                <a:latin typeface="Times New Roman" panose="02020603050405020304" pitchFamily="18" charset="0"/>
                <a:cs typeface="Times New Roman" panose="02020603050405020304" pitchFamily="18" charset="0"/>
              </a:rPr>
              <a:t>.                                                                                        A </a:t>
            </a:r>
            <a:r>
              <a:rPr lang="en-US" b="1" dirty="0" smtClean="0">
                <a:latin typeface="Times New Roman" panose="02020603050405020304" pitchFamily="18" charset="0"/>
                <a:cs typeface="Times New Roman" panose="02020603050405020304" pitchFamily="18" charset="0"/>
              </a:rPr>
              <a:t>complete </a:t>
            </a:r>
            <a:r>
              <a:rPr lang="en-US" b="1" dirty="0">
                <a:latin typeface="Times New Roman" panose="02020603050405020304" pitchFamily="18" charset="0"/>
                <a:cs typeface="Times New Roman" panose="02020603050405020304" pitchFamily="18" charset="0"/>
              </a:rPr>
              <a:t>blood count test</a:t>
            </a:r>
            <a:r>
              <a:rPr lang="en-US" dirty="0">
                <a:latin typeface="Times New Roman" panose="02020603050405020304" pitchFamily="18" charset="0"/>
                <a:cs typeface="Times New Roman" panose="02020603050405020304" pitchFamily="18" charset="0"/>
              </a:rPr>
              <a:t> measures several </a:t>
            </a:r>
            <a:r>
              <a:rPr lang="en-US" dirty="0" smtClean="0">
                <a:latin typeface="Times New Roman" panose="02020603050405020304" pitchFamily="18" charset="0"/>
                <a:cs typeface="Times New Roman" panose="02020603050405020304" pitchFamily="18" charset="0"/>
              </a:rPr>
              <a:t>components which include:</a:t>
            </a:r>
          </a:p>
          <a:p>
            <a:pPr marL="0" indent="0">
              <a:buNone/>
            </a:pPr>
            <a:r>
              <a:rPr lang="en-US" dirty="0" smtClean="0">
                <a:latin typeface="Times New Roman" panose="02020603050405020304" pitchFamily="18" charset="0"/>
                <a:cs typeface="Times New Roman" panose="02020603050405020304" pitchFamily="18" charset="0"/>
              </a:rPr>
              <a:t>- Identifies total number of blood cells (</a:t>
            </a:r>
            <a:r>
              <a:rPr lang="en-US" dirty="0" err="1" smtClean="0">
                <a:latin typeface="Times New Roman" panose="02020603050405020304" pitchFamily="18" charset="0"/>
                <a:cs typeface="Times New Roman" panose="02020603050405020304" pitchFamily="18" charset="0"/>
              </a:rPr>
              <a:t>leucocytes,erythrocytes</a:t>
            </a:r>
            <a:r>
              <a:rPr lang="en-US" dirty="0" smtClean="0">
                <a:latin typeface="Times New Roman" panose="02020603050405020304" pitchFamily="18" charset="0"/>
                <a:cs typeface="Times New Roman" panose="02020603050405020304" pitchFamily="18" charset="0"/>
              </a:rPr>
              <a:t> and platelets),                                                                                                              - hemoglobin levels,                                                                                           - hematocrit(percentage of blood volume consisting of erythrocytes)                                                                               - RBC indices.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7234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6428"/>
          </a:xfrm>
        </p:spPr>
        <p:txBody>
          <a:bodyPr/>
          <a:lstStyle/>
          <a:p>
            <a:r>
              <a:rPr lang="en-US" b="1" dirty="0">
                <a:latin typeface="Times New Roman" panose="02020603050405020304" pitchFamily="18" charset="0"/>
                <a:cs typeface="Times New Roman" panose="02020603050405020304" pitchFamily="18" charset="0"/>
              </a:rPr>
              <a:t>Symptoms </a:t>
            </a:r>
          </a:p>
        </p:txBody>
      </p:sp>
      <p:sp>
        <p:nvSpPr>
          <p:cNvPr id="3" name="Content Placeholder 2"/>
          <p:cNvSpPr>
            <a:spLocks noGrp="1"/>
          </p:cNvSpPr>
          <p:nvPr>
            <p:ph idx="1"/>
          </p:nvPr>
        </p:nvSpPr>
        <p:spPr>
          <a:xfrm>
            <a:off x="838200" y="816430"/>
            <a:ext cx="10515600" cy="5360534"/>
          </a:xfrm>
        </p:spPr>
        <p:txBody>
          <a:bodyPr>
            <a:no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Jaundice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Pallor</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Shortness of breath</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Fatigue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Weakness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In children irritability and moodiness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Hemolytic anemia</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Gall stones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72806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30967"/>
          </a:xfrm>
        </p:spPr>
        <p:txBody>
          <a:bodyPr/>
          <a:lstStyle/>
          <a:p>
            <a:r>
              <a:rPr lang="en-US" dirty="0">
                <a:latin typeface="Times New Roman" panose="02020603050405020304" pitchFamily="18" charset="0"/>
                <a:cs typeface="Times New Roman" panose="02020603050405020304" pitchFamily="18" charset="0"/>
              </a:rPr>
              <a:t>Treatment </a:t>
            </a:r>
          </a:p>
        </p:txBody>
      </p:sp>
      <p:sp>
        <p:nvSpPr>
          <p:cNvPr id="3" name="Content Placeholder 2"/>
          <p:cNvSpPr>
            <a:spLocks noGrp="1"/>
          </p:cNvSpPr>
          <p:nvPr>
            <p:ph idx="1"/>
          </p:nvPr>
        </p:nvSpPr>
        <p:spPr>
          <a:xfrm>
            <a:off x="838200" y="1130968"/>
            <a:ext cx="10515600" cy="5045995"/>
          </a:xfrm>
        </p:spPr>
        <p:txBody>
          <a:bodyPr>
            <a:norm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Folic acid 1mg daily</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Blood transfusion in severe anemia</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Surgical removal of the spleen: The spherical red blood cells remain but they are no longer destroyed in the spleen. It cures the disease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Meningococcal</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Haemophilus</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and pneumococcal vaccines are administered several weeks before </a:t>
            </a:r>
            <a:r>
              <a:rPr lang="en-US" sz="4000" dirty="0" err="1">
                <a:latin typeface="Times New Roman" panose="02020603050405020304" pitchFamily="18" charset="0"/>
                <a:cs typeface="Times New Roman" panose="02020603050405020304" pitchFamily="18" charset="0"/>
              </a:rPr>
              <a:t>splenectomy</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29808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5834063"/>
          </a:xfrm>
        </p:spPr>
        <p:txBody>
          <a:bodyPr>
            <a:no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Lifetime penicillin should be prescribed for prophylaxis after surgery to prevent dangerous infections</a:t>
            </a:r>
          </a:p>
          <a:p>
            <a:pPr>
              <a:buNone/>
            </a:pPr>
            <a:r>
              <a:rPr lang="en-US" sz="4000" b="1" dirty="0">
                <a:latin typeface="Times New Roman" panose="02020603050405020304" pitchFamily="18" charset="0"/>
                <a:cs typeface="Times New Roman" panose="02020603050405020304" pitchFamily="18" charset="0"/>
              </a:rPr>
              <a:t>Complications</a:t>
            </a:r>
            <a:r>
              <a:rPr lang="en-US" sz="40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Hemolytic crisis with more pronounced jaundice</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Aplastic crisis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Folate deficiency due to increased marrow requirement</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Leg ulcer</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65921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89956"/>
          </a:xfrm>
        </p:spPr>
        <p:txBody>
          <a:bodyPr>
            <a:normAutofit fontScale="90000"/>
          </a:bodyPr>
          <a:lstStyle/>
          <a:p>
            <a:r>
              <a:rPr lang="en-US" b="1" dirty="0">
                <a:latin typeface="Times New Roman" panose="02020603050405020304" pitchFamily="18" charset="0"/>
                <a:cs typeface="Times New Roman" panose="02020603050405020304" pitchFamily="18" charset="0"/>
              </a:rPr>
              <a:t>Glucose-6-phosphate dehydrogenase deficiency</a:t>
            </a:r>
          </a:p>
        </p:txBody>
      </p:sp>
      <p:sp>
        <p:nvSpPr>
          <p:cNvPr id="3" name="Content Placeholder 2"/>
          <p:cNvSpPr>
            <a:spLocks noGrp="1"/>
          </p:cNvSpPr>
          <p:nvPr>
            <p:ph idx="1"/>
          </p:nvPr>
        </p:nvSpPr>
        <p:spPr>
          <a:xfrm>
            <a:off x="838200" y="1175657"/>
            <a:ext cx="10515600" cy="5001306"/>
          </a:xfrm>
        </p:spPr>
        <p:txBody>
          <a:bodyPr>
            <a:no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It’s a hereditary condition in which red blood cells break down when the body is exposed to certain drugs or the stress of infection, certain foods such as fava beans and certain drugs such as </a:t>
            </a:r>
            <a:r>
              <a:rPr lang="en-US" sz="4000" dirty="0" err="1">
                <a:latin typeface="Times New Roman" panose="02020603050405020304" pitchFamily="18" charset="0"/>
                <a:cs typeface="Times New Roman" panose="02020603050405020304" pitchFamily="18" charset="0"/>
              </a:rPr>
              <a:t>antimalarials</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asprin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nitrofurantoin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NSAIDS,quinidine,quinine</a:t>
            </a:r>
            <a:r>
              <a:rPr lang="en-US" sz="4000" dirty="0">
                <a:latin typeface="Times New Roman" panose="02020603050405020304" pitchFamily="18" charset="0"/>
                <a:cs typeface="Times New Roman" panose="02020603050405020304" pitchFamily="18" charset="0"/>
              </a:rPr>
              <a:t> and sulfa drugs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Hemolytic episodes are usually brief because the body continues to produce new RBCs which have normal activity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00111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4157"/>
            <a:ext cx="10515600" cy="5572806"/>
          </a:xfrm>
        </p:spPr>
        <p:txBody>
          <a:bodyPr>
            <a:noAutofit/>
          </a:bodyPr>
          <a:lstStyle/>
          <a:p>
            <a:pPr>
              <a:buNone/>
            </a:pPr>
            <a:r>
              <a:rPr lang="en-US" sz="4000" dirty="0">
                <a:latin typeface="Times New Roman" panose="02020603050405020304" pitchFamily="18" charset="0"/>
                <a:cs typeface="Times New Roman" panose="02020603050405020304" pitchFamily="18" charset="0"/>
              </a:rPr>
              <a:t>Symptoms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Dark urine</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Splenomegally</a:t>
            </a:r>
            <a:r>
              <a:rPr lang="en-US" sz="4000" dirty="0">
                <a:latin typeface="Times New Roman" panose="02020603050405020304" pitchFamily="18" charset="0"/>
                <a:cs typeface="Times New Roman" panose="02020603050405020304" pitchFamily="18" charset="0"/>
              </a:rPr>
              <a:t>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Fatigue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Pallor </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Tachycardia </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Dyspnoea</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Jaundice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04431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Management </a:t>
            </a:r>
          </a:p>
        </p:txBody>
      </p:sp>
      <p:sp>
        <p:nvSpPr>
          <p:cNvPr id="3" name="Content Placeholder 2"/>
          <p:cNvSpPr>
            <a:spLocks noGrp="1"/>
          </p:cNvSpPr>
          <p:nvPr>
            <p:ph idx="1"/>
          </p:nvPr>
        </p:nvSpPr>
        <p:spPr/>
        <p:txBody>
          <a:bodyPr>
            <a:norm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Stop offending medication</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Transfusion in severe hemolytic states</a:t>
            </a:r>
          </a:p>
          <a:p>
            <a:pPr>
              <a:buFont typeface="Wingdings" pitchFamily="2" charset="2"/>
              <a:buChar char="Ø"/>
            </a:pPr>
            <a:r>
              <a:rPr lang="en-US" sz="4000" dirty="0" err="1">
                <a:latin typeface="Times New Roman" panose="02020603050405020304" pitchFamily="18" charset="0"/>
                <a:cs typeface="Times New Roman" panose="02020603050405020304" pitchFamily="18" charset="0"/>
              </a:rPr>
              <a:t>Splenectomy</a:t>
            </a:r>
            <a:endParaRPr lang="en-US" sz="4000" dirty="0">
              <a:latin typeface="Times New Roman" panose="02020603050405020304" pitchFamily="18" charset="0"/>
              <a:cs typeface="Times New Roman" panose="02020603050405020304" pitchFamily="18" charset="0"/>
            </a:endParaRPr>
          </a:p>
          <a:p>
            <a:pPr>
              <a:buFont typeface="Wingdings" pitchFamily="2" charset="2"/>
              <a:buChar char="Ø"/>
            </a:pPr>
            <a:r>
              <a:rPr lang="en-US" sz="4000" dirty="0">
                <a:latin typeface="Times New Roman" panose="02020603050405020304" pitchFamily="18" charset="0"/>
                <a:cs typeface="Times New Roman" panose="02020603050405020304" pitchFamily="18" charset="0"/>
              </a:rPr>
              <a:t>Folic acid therapy due to high red cell turn over</a:t>
            </a:r>
          </a:p>
        </p:txBody>
      </p:sp>
    </p:spTree>
    <p:extLst>
      <p:ext uri="{BB962C8B-B14F-4D97-AF65-F5344CB8AC3E}">
        <p14:creationId xmlns:p14="http://schemas.microsoft.com/office/powerpoint/2010/main" val="363738586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6428"/>
          </a:xfrm>
        </p:spPr>
        <p:txBody>
          <a:bodyPr/>
          <a:lstStyle/>
          <a:p>
            <a:r>
              <a:rPr lang="en-US" dirty="0"/>
              <a:t>Nursing management</a:t>
            </a:r>
          </a:p>
        </p:txBody>
      </p:sp>
      <p:sp>
        <p:nvSpPr>
          <p:cNvPr id="3" name="Content Placeholder 2"/>
          <p:cNvSpPr>
            <a:spLocks noGrp="1"/>
          </p:cNvSpPr>
          <p:nvPr>
            <p:ph idx="1"/>
          </p:nvPr>
        </p:nvSpPr>
        <p:spPr>
          <a:xfrm>
            <a:off x="838200" y="816429"/>
            <a:ext cx="10515600" cy="5360534"/>
          </a:xfrm>
        </p:spPr>
        <p:txBody>
          <a:bodyPr>
            <a:no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Patient education on the disease and advise him or her which drugs to avoid</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Advice them to wear medic alert bracelets that identify them to have the G6PD deficiency</a:t>
            </a:r>
          </a:p>
          <a:p>
            <a:pPr>
              <a:buNone/>
            </a:pPr>
            <a:r>
              <a:rPr lang="en-US" sz="4000" dirty="0">
                <a:solidFill>
                  <a:srgbClr val="FF0000"/>
                </a:solidFill>
                <a:latin typeface="Times New Roman" panose="02020603050405020304" pitchFamily="18" charset="0"/>
                <a:cs typeface="Times New Roman" panose="02020603050405020304" pitchFamily="18" charset="0"/>
              </a:rPr>
              <a:t> </a:t>
            </a:r>
            <a:r>
              <a:rPr lang="en-US" sz="4000" u="sng" dirty="0">
                <a:latin typeface="Times New Roman" panose="02020603050405020304" pitchFamily="18" charset="0"/>
                <a:cs typeface="Times New Roman" panose="02020603050405020304" pitchFamily="18" charset="0"/>
              </a:rPr>
              <a:t>Prognosis</a:t>
            </a:r>
          </a:p>
          <a:p>
            <a:pPr>
              <a:buFont typeface="Wingdings" pitchFamily="2" charset="2"/>
              <a:buChar char="Ø"/>
            </a:pPr>
            <a:r>
              <a:rPr lang="en-US" sz="4000" dirty="0">
                <a:latin typeface="Times New Roman" panose="02020603050405020304" pitchFamily="18" charset="0"/>
                <a:cs typeface="Times New Roman" panose="02020603050405020304" pitchFamily="18" charset="0"/>
              </a:rPr>
              <a:t>G6PD deficient individuals do not acquire any illness more frequently than other people and have a lower risk than other people for acquiring ischemic heart disease and cerebrovascular disease</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57139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10342"/>
          </a:xfrm>
        </p:spPr>
        <p:txBody>
          <a:bodyPr/>
          <a:lstStyle/>
          <a:p>
            <a:r>
              <a:rPr lang="en-US" b="1" dirty="0">
                <a:latin typeface="Times New Roman" panose="02020603050405020304" pitchFamily="18" charset="0"/>
                <a:cs typeface="Times New Roman" panose="02020603050405020304" pitchFamily="18" charset="0"/>
              </a:rPr>
              <a:t>Polycythemia</a:t>
            </a:r>
          </a:p>
        </p:txBody>
      </p:sp>
      <p:sp>
        <p:nvSpPr>
          <p:cNvPr id="3" name="Content Placeholder 2"/>
          <p:cNvSpPr>
            <a:spLocks noGrp="1"/>
          </p:cNvSpPr>
          <p:nvPr>
            <p:ph idx="1"/>
          </p:nvPr>
        </p:nvSpPr>
        <p:spPr>
          <a:xfrm>
            <a:off x="838200" y="1110343"/>
            <a:ext cx="10515600" cy="5066620"/>
          </a:xfrm>
        </p:spPr>
        <p:txBody>
          <a:bodyPr>
            <a:normAutofit lnSpcReduction="10000"/>
          </a:bodyPr>
          <a:lstStyle/>
          <a:p>
            <a:pPr marL="0" indent="0">
              <a:buNone/>
            </a:pPr>
            <a:r>
              <a:rPr lang="en-US" sz="4000" b="1" dirty="0">
                <a:latin typeface="Times New Roman" panose="02020603050405020304" pitchFamily="18" charset="0"/>
                <a:cs typeface="Times New Roman" panose="02020603050405020304" pitchFamily="18" charset="0"/>
              </a:rPr>
              <a:t>Polycythemia</a:t>
            </a:r>
            <a:r>
              <a:rPr lang="en-US" sz="4000" dirty="0">
                <a:latin typeface="Times New Roman" panose="02020603050405020304" pitchFamily="18" charset="0"/>
                <a:cs typeface="Times New Roman" panose="02020603050405020304" pitchFamily="18" charset="0"/>
              </a:rPr>
              <a:t> is a condition in which there is </a:t>
            </a:r>
            <a:r>
              <a:rPr lang="en-US" sz="4000" dirty="0" smtClean="0">
                <a:latin typeface="Times New Roman" panose="02020603050405020304" pitchFamily="18" charset="0"/>
                <a:cs typeface="Times New Roman" panose="02020603050405020304" pitchFamily="18" charset="0"/>
              </a:rPr>
              <a:t>abnormal  </a:t>
            </a:r>
            <a:r>
              <a:rPr lang="en-US" sz="4000" dirty="0">
                <a:latin typeface="Times New Roman" panose="02020603050405020304" pitchFamily="18" charset="0"/>
                <a:cs typeface="Times New Roman" panose="02020603050405020304" pitchFamily="18" charset="0"/>
              </a:rPr>
              <a:t>increase in the total number of red blood cells </a:t>
            </a:r>
          </a:p>
          <a:p>
            <a:pPr marL="0" indent="0">
              <a:buNone/>
            </a:pPr>
            <a:r>
              <a:rPr lang="en-US" sz="4000" dirty="0">
                <a:latin typeface="Times New Roman" panose="02020603050405020304" pitchFamily="18" charset="0"/>
                <a:cs typeface="Times New Roman" panose="02020603050405020304" pitchFamily="18" charset="0"/>
              </a:rPr>
              <a:t>Overproduction of red blood cells may be due to </a:t>
            </a:r>
          </a:p>
          <a:p>
            <a:pPr lvl="1"/>
            <a:r>
              <a:rPr lang="en-US" sz="4000" dirty="0" smtClean="0">
                <a:latin typeface="Times New Roman" panose="02020603050405020304" pitchFamily="18" charset="0"/>
                <a:cs typeface="Times New Roman" panose="02020603050405020304" pitchFamily="18" charset="0"/>
              </a:rPr>
              <a:t>A </a:t>
            </a:r>
            <a:r>
              <a:rPr lang="en-US" sz="4000" dirty="0">
                <a:latin typeface="Times New Roman" panose="02020603050405020304" pitchFamily="18" charset="0"/>
                <a:cs typeface="Times New Roman" panose="02020603050405020304" pitchFamily="18" charset="0"/>
              </a:rPr>
              <a:t>primary process in the bone marrow </a:t>
            </a:r>
            <a:r>
              <a:rPr lang="en-US" sz="4000" dirty="0" smtClean="0">
                <a:latin typeface="Times New Roman" panose="02020603050405020304" pitchFamily="18" charset="0"/>
                <a:cs typeface="Times New Roman" panose="02020603050405020304" pitchFamily="18" charset="0"/>
              </a:rPr>
              <a:t>(called </a:t>
            </a:r>
            <a:r>
              <a:rPr lang="en-US" sz="4000" dirty="0" err="1">
                <a:latin typeface="Times New Roman" panose="02020603050405020304" pitchFamily="18" charset="0"/>
                <a:cs typeface="Times New Roman" panose="02020603050405020304" pitchFamily="18" charset="0"/>
              </a:rPr>
              <a:t>myeloproliferative</a:t>
            </a:r>
            <a:r>
              <a:rPr lang="en-US" sz="4000" dirty="0">
                <a:latin typeface="Times New Roman" panose="02020603050405020304" pitchFamily="18" charset="0"/>
                <a:cs typeface="Times New Roman" panose="02020603050405020304" pitchFamily="18" charset="0"/>
              </a:rPr>
              <a:t> syndrome) </a:t>
            </a:r>
          </a:p>
          <a:p>
            <a:pPr lvl="1"/>
            <a:r>
              <a:rPr lang="en-US" sz="4000" dirty="0" smtClean="0">
                <a:latin typeface="Times New Roman" panose="02020603050405020304" pitchFamily="18" charset="0"/>
                <a:cs typeface="Times New Roman" panose="02020603050405020304" pitchFamily="18" charset="0"/>
              </a:rPr>
              <a:t> It </a:t>
            </a:r>
            <a:r>
              <a:rPr lang="en-US" sz="4000" dirty="0">
                <a:latin typeface="Times New Roman" panose="02020603050405020304" pitchFamily="18" charset="0"/>
                <a:cs typeface="Times New Roman" panose="02020603050405020304" pitchFamily="18" charset="0"/>
              </a:rPr>
              <a:t>may be a reaction to chronically low oxygen levels </a:t>
            </a:r>
          </a:p>
          <a:p>
            <a:pPr lvl="1"/>
            <a:r>
              <a:rPr lang="en-US" sz="4000" dirty="0" smtClean="0">
                <a:latin typeface="Times New Roman" panose="02020603050405020304" pitchFamily="18" charset="0"/>
                <a:cs typeface="Times New Roman" panose="02020603050405020304" pitchFamily="18" charset="0"/>
              </a:rPr>
              <a:t>Malignancy </a:t>
            </a: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99214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301"/>
            <a:ext cx="10515600" cy="767442"/>
          </a:xfrm>
        </p:spPr>
        <p:txBody>
          <a:bodyPr/>
          <a:lstStyle/>
          <a:p>
            <a:r>
              <a:rPr lang="en-US" dirty="0"/>
              <a:t>Clinical manifestations</a:t>
            </a:r>
          </a:p>
        </p:txBody>
      </p:sp>
      <p:sp>
        <p:nvSpPr>
          <p:cNvPr id="3" name="Content Placeholder 2"/>
          <p:cNvSpPr>
            <a:spLocks noGrp="1"/>
          </p:cNvSpPr>
          <p:nvPr>
            <p:ph idx="1"/>
          </p:nvPr>
        </p:nvSpPr>
        <p:spPr>
          <a:xfrm>
            <a:off x="838200" y="1045029"/>
            <a:ext cx="10515600" cy="5131934"/>
          </a:xfrm>
        </p:spPr>
        <p:txBody>
          <a:bodyPr>
            <a:normAutofit/>
          </a:bodyPr>
          <a:lstStyle/>
          <a:p>
            <a:r>
              <a:rPr lang="en-US" sz="4000" dirty="0">
                <a:latin typeface="Times New Roman" panose="02020603050405020304" pitchFamily="18" charset="0"/>
                <a:cs typeface="Times New Roman" panose="02020603050405020304" pitchFamily="18" charset="0"/>
              </a:rPr>
              <a:t>Symptoms result from increased blood volumes and may include headache, dizziness, tinnitus, fatigue, </a:t>
            </a:r>
            <a:r>
              <a:rPr lang="en-US" sz="4000" dirty="0" err="1">
                <a:latin typeface="Times New Roman" panose="02020603050405020304" pitchFamily="18" charset="0"/>
                <a:cs typeface="Times New Roman" panose="02020603050405020304" pitchFamily="18" charset="0"/>
              </a:rPr>
              <a:t>paresthesias</a:t>
            </a:r>
            <a:r>
              <a:rPr lang="en-US" sz="4000" dirty="0">
                <a:latin typeface="Times New Roman" panose="02020603050405020304" pitchFamily="18" charset="0"/>
                <a:cs typeface="Times New Roman" panose="02020603050405020304" pitchFamily="18" charset="0"/>
              </a:rPr>
              <a:t>, and blurred vision, or </a:t>
            </a:r>
          </a:p>
          <a:p>
            <a:r>
              <a:rPr lang="en-US" sz="4000" dirty="0">
                <a:latin typeface="Times New Roman" panose="02020603050405020304" pitchFamily="18" charset="0"/>
                <a:cs typeface="Times New Roman" panose="02020603050405020304" pitchFamily="18" charset="0"/>
              </a:rPr>
              <a:t>From increased blood viscosity and may include angina, claudication, dyspnea, and thrombophlebitis, particularly if the patient has atherosclerotic blood vessels.</a:t>
            </a:r>
            <a:endParaRPr lang="en-US" sz="4000" b="1"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27587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12371"/>
            <a:ext cx="10515600" cy="5164592"/>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Complications</a:t>
            </a:r>
          </a:p>
          <a:p>
            <a:pPr lvl="1"/>
            <a:r>
              <a:rPr lang="en-US" sz="3200" dirty="0">
                <a:latin typeface="Times New Roman" panose="02020603050405020304" pitchFamily="18" charset="0"/>
                <a:cs typeface="Times New Roman" panose="02020603050405020304" pitchFamily="18" charset="0"/>
              </a:rPr>
              <a:t>↑d viscosity of blood </a:t>
            </a:r>
          </a:p>
          <a:p>
            <a:pPr lvl="1"/>
            <a:r>
              <a:rPr lang="en-US" sz="3200" dirty="0">
                <a:latin typeface="Times New Roman" panose="02020603050405020304" pitchFamily="18" charset="0"/>
                <a:cs typeface="Times New Roman" panose="02020603050405020304" pitchFamily="18" charset="0"/>
                <a:sym typeface="Symbol" pitchFamily="18" charset="2"/>
              </a:rPr>
              <a:t> hemorrhage and thrombosis</a:t>
            </a:r>
          </a:p>
          <a:p>
            <a:pPr marL="0" indent="0">
              <a:buNone/>
            </a:pPr>
            <a:r>
              <a:rPr lang="en-US" sz="3200" dirty="0">
                <a:latin typeface="Times New Roman" panose="02020603050405020304" pitchFamily="18" charset="0"/>
                <a:cs typeface="Times New Roman" panose="02020603050405020304" pitchFamily="18" charset="0"/>
                <a:sym typeface="Symbol" pitchFamily="18" charset="2"/>
              </a:rPr>
              <a:t>Treatment</a:t>
            </a:r>
          </a:p>
          <a:p>
            <a:pPr lvl="1"/>
            <a:r>
              <a:rPr lang="en-US" sz="3200" dirty="0">
                <a:latin typeface="Times New Roman" panose="02020603050405020304" pitchFamily="18" charset="0"/>
                <a:cs typeface="Times New Roman" panose="02020603050405020304" pitchFamily="18" charset="0"/>
                <a:sym typeface="Symbol" pitchFamily="18" charset="2"/>
              </a:rPr>
              <a:t>Phlebotomy</a:t>
            </a:r>
          </a:p>
          <a:p>
            <a:pPr lvl="1"/>
            <a:r>
              <a:rPr lang="en-US" sz="3200" dirty="0" err="1">
                <a:latin typeface="Times New Roman" panose="02020603050405020304" pitchFamily="18" charset="0"/>
                <a:cs typeface="Times New Roman" panose="02020603050405020304" pitchFamily="18" charset="0"/>
                <a:sym typeface="Symbol" pitchFamily="18" charset="2"/>
              </a:rPr>
              <a:t>Myelosupressive</a:t>
            </a:r>
            <a:r>
              <a:rPr lang="en-US" sz="3200" dirty="0">
                <a:latin typeface="Times New Roman" panose="02020603050405020304" pitchFamily="18" charset="0"/>
                <a:cs typeface="Times New Roman" panose="02020603050405020304" pitchFamily="18" charset="0"/>
                <a:sym typeface="Symbol" pitchFamily="18" charset="2"/>
              </a:rPr>
              <a:t> agents: </a:t>
            </a:r>
            <a:r>
              <a:rPr lang="en-US" sz="3200" dirty="0" err="1">
                <a:latin typeface="Times New Roman" panose="02020603050405020304" pitchFamily="18" charset="0"/>
                <a:cs typeface="Times New Roman" panose="02020603050405020304" pitchFamily="18" charset="0"/>
                <a:sym typeface="Symbol" pitchFamily="18" charset="2"/>
              </a:rPr>
              <a:t>hydroxyurea</a:t>
            </a:r>
            <a:r>
              <a:rPr lang="en-US" sz="3200" dirty="0">
                <a:latin typeface="Times New Roman" panose="02020603050405020304" pitchFamily="18" charset="0"/>
                <a:cs typeface="Times New Roman" panose="02020603050405020304" pitchFamily="18" charset="0"/>
                <a:sym typeface="Symbol" pitchFamily="18" charset="2"/>
              </a:rPr>
              <a:t>; </a:t>
            </a:r>
            <a:r>
              <a:rPr lang="en-GB" sz="3200" dirty="0">
                <a:latin typeface="Times New Roman" panose="02020603050405020304" pitchFamily="18" charset="0"/>
                <a:cs typeface="Times New Roman" panose="02020603050405020304" pitchFamily="18" charset="0"/>
                <a:sym typeface="Symbol" pitchFamily="18" charset="2"/>
              </a:rPr>
              <a:t>A number of new therapeutic agents such as, interferon alfa-2b (Intron A) therapy, agents that target platelet number (e.g., </a:t>
            </a:r>
            <a:r>
              <a:rPr lang="en-GB" sz="3200" dirty="0" err="1">
                <a:latin typeface="Times New Roman" panose="02020603050405020304" pitchFamily="18" charset="0"/>
                <a:cs typeface="Times New Roman" panose="02020603050405020304" pitchFamily="18" charset="0"/>
                <a:sym typeface="Symbol" pitchFamily="18" charset="2"/>
              </a:rPr>
              <a:t>anagrelide</a:t>
            </a:r>
            <a:r>
              <a:rPr lang="en-GB" sz="3200" dirty="0">
                <a:latin typeface="Times New Roman" panose="02020603050405020304" pitchFamily="18" charset="0"/>
                <a:cs typeface="Times New Roman" panose="02020603050405020304" pitchFamily="18" charset="0"/>
                <a:sym typeface="Symbol" pitchFamily="18" charset="2"/>
              </a:rPr>
              <a:t> [</a:t>
            </a:r>
            <a:r>
              <a:rPr lang="en-GB" sz="3200" dirty="0" err="1">
                <a:latin typeface="Times New Roman" panose="02020603050405020304" pitchFamily="18" charset="0"/>
                <a:cs typeface="Times New Roman" panose="02020603050405020304" pitchFamily="18" charset="0"/>
                <a:sym typeface="Symbol" pitchFamily="18" charset="2"/>
              </a:rPr>
              <a:t>Agrylin</a:t>
            </a:r>
            <a:r>
              <a:rPr lang="en-GB" sz="3200" dirty="0">
                <a:latin typeface="Times New Roman" panose="02020603050405020304" pitchFamily="18" charset="0"/>
                <a:cs typeface="Times New Roman" panose="02020603050405020304" pitchFamily="18" charset="0"/>
                <a:sym typeface="Symbol" pitchFamily="18" charset="2"/>
              </a:rPr>
              <a:t>]), and platelet function (e.g., aspirin). </a:t>
            </a:r>
          </a:p>
          <a:p>
            <a:pPr marL="393192" lvl="1" indent="0">
              <a:buNone/>
            </a:pPr>
            <a:r>
              <a:rPr lang="en-GB" sz="3200" dirty="0">
                <a:latin typeface="Times New Roman" panose="02020603050405020304" pitchFamily="18" charset="0"/>
                <a:cs typeface="Times New Roman" panose="02020603050405020304" pitchFamily="18" charset="0"/>
                <a:sym typeface="Symbol" pitchFamily="18" charset="2"/>
              </a:rPr>
              <a:t>NB: </a:t>
            </a:r>
            <a:r>
              <a:rPr lang="en-GB" sz="3200" dirty="0" err="1">
                <a:latin typeface="Times New Roman" panose="02020603050405020304" pitchFamily="18" charset="0"/>
                <a:cs typeface="Times New Roman" panose="02020603050405020304" pitchFamily="18" charset="0"/>
                <a:sym typeface="Symbol" pitchFamily="18" charset="2"/>
              </a:rPr>
              <a:t>myelosuppressive</a:t>
            </a:r>
            <a:r>
              <a:rPr lang="en-GB" sz="3200" dirty="0">
                <a:latin typeface="Times New Roman" panose="02020603050405020304" pitchFamily="18" charset="0"/>
                <a:cs typeface="Times New Roman" panose="02020603050405020304" pitchFamily="18" charset="0"/>
                <a:sym typeface="Symbol" pitchFamily="18" charset="2"/>
              </a:rPr>
              <a:t> agents may increase the risk of </a:t>
            </a:r>
            <a:r>
              <a:rPr lang="en-GB" sz="3200" dirty="0" err="1">
                <a:latin typeface="Times New Roman" panose="02020603050405020304" pitchFamily="18" charset="0"/>
                <a:cs typeface="Times New Roman" panose="02020603050405020304" pitchFamily="18" charset="0"/>
                <a:sym typeface="Symbol" pitchFamily="18" charset="2"/>
              </a:rPr>
              <a:t>leukemia</a:t>
            </a:r>
            <a:r>
              <a:rPr lang="en-GB" sz="3200" dirty="0">
                <a:latin typeface="Times New Roman" panose="02020603050405020304" pitchFamily="18" charset="0"/>
                <a:cs typeface="Times New Roman" panose="02020603050405020304" pitchFamily="18" charset="0"/>
                <a:sym typeface="Symbol" pitchFamily="18" charset="2"/>
              </a:rPr>
              <a:t>.</a:t>
            </a:r>
            <a:endParaRPr lang="en-US" sz="3200" dirty="0">
              <a:latin typeface="Times New Roman" panose="02020603050405020304" pitchFamily="18" charset="0"/>
              <a:cs typeface="Times New Roman" panose="02020603050405020304" pitchFamily="18" charset="0"/>
              <a:sym typeface="Symbol" pitchFamily="18" charset="2"/>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6248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b). Peripheral blood smear </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Manual examination of peripheral smear using a microscope and blood spread on a glass slide may be part of CBC and examines morphology of blood cells.</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87318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6000" b="1" dirty="0">
                <a:latin typeface="Times New Roman" panose="02020603050405020304" pitchFamily="18" charset="0"/>
                <a:cs typeface="Times New Roman" panose="02020603050405020304" pitchFamily="18" charset="0"/>
              </a:rPr>
              <a:t>2. DISORDERS OF WBC’s</a:t>
            </a:r>
          </a:p>
        </p:txBody>
      </p:sp>
    </p:spTree>
    <p:extLst>
      <p:ext uri="{BB962C8B-B14F-4D97-AF65-F5344CB8AC3E}">
        <p14:creationId xmlns:p14="http://schemas.microsoft.com/office/powerpoint/2010/main" val="49488021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000" b="1" dirty="0">
                <a:latin typeface="Times New Roman" panose="02020603050405020304" pitchFamily="18" charset="0"/>
                <a:cs typeface="Times New Roman" panose="02020603050405020304" pitchFamily="18" charset="0"/>
              </a:rPr>
              <a:t>DISORDERS OF </a:t>
            </a:r>
            <a:r>
              <a:rPr lang="en-US" sz="4000" b="1" dirty="0" smtClean="0">
                <a:latin typeface="Times New Roman" panose="02020603050405020304" pitchFamily="18" charset="0"/>
                <a:cs typeface="Times New Roman" panose="02020603050405020304" pitchFamily="18" charset="0"/>
              </a:rPr>
              <a:t>WBC’s </a:t>
            </a:r>
            <a:r>
              <a:rPr lang="en-US" sz="3600" b="1" dirty="0" smtClean="0">
                <a:latin typeface="Times New Roman" panose="02020603050405020304" pitchFamily="18" charset="0"/>
                <a:cs typeface="Times New Roman" panose="02020603050405020304" pitchFamily="18" charset="0"/>
              </a:rPr>
              <a:t>INCLUDE</a:t>
            </a:r>
            <a:r>
              <a:rPr lang="en-US" sz="4400" b="1" dirty="0" smtClean="0">
                <a:latin typeface="Times New Roman" panose="02020603050405020304" pitchFamily="18" charset="0"/>
                <a:cs typeface="Times New Roman" panose="02020603050405020304" pitchFamily="18" charset="0"/>
              </a:rPr>
              <a:t>;</a:t>
            </a:r>
            <a:endParaRPr lang="en-GB" sz="4000" dirty="0" smtClean="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LEUKEMIA</a:t>
            </a:r>
          </a:p>
          <a:p>
            <a:r>
              <a:rPr lang="en-GB" sz="4000" dirty="0" smtClean="0">
                <a:latin typeface="Times New Roman" panose="02020603050405020304" pitchFamily="18" charset="0"/>
                <a:cs typeface="Times New Roman" panose="02020603050405020304" pitchFamily="18" charset="0"/>
              </a:rPr>
              <a:t>LEUKOPENIA</a:t>
            </a:r>
          </a:p>
          <a:p>
            <a:r>
              <a:rPr lang="en-GB" sz="4000" dirty="0" smtClean="0">
                <a:latin typeface="Times New Roman" panose="02020603050405020304" pitchFamily="18" charset="0"/>
                <a:cs typeface="Times New Roman" panose="02020603050405020304" pitchFamily="18" charset="0"/>
              </a:rPr>
              <a:t>NEUTROPENIA</a:t>
            </a:r>
          </a:p>
          <a:p>
            <a:r>
              <a:rPr lang="en-GB" sz="4000" dirty="0" smtClean="0">
                <a:latin typeface="Times New Roman" panose="02020603050405020304" pitchFamily="18" charset="0"/>
                <a:cs typeface="Times New Roman" panose="02020603050405020304" pitchFamily="18" charset="0"/>
              </a:rPr>
              <a:t>LYMPHOMAS </a:t>
            </a:r>
          </a:p>
          <a:p>
            <a:pPr marL="0" indent="0">
              <a:buNone/>
            </a:pPr>
            <a:r>
              <a:rPr lang="en-US" sz="4000" dirty="0">
                <a:solidFill>
                  <a:srgbClr val="FF0000"/>
                </a:solidFill>
                <a:latin typeface="Times New Roman" panose="02020603050405020304" pitchFamily="18" charset="0"/>
                <a:cs typeface="Times New Roman" panose="02020603050405020304" pitchFamily="18" charset="0"/>
              </a:rPr>
              <a:t/>
            </a:r>
            <a:br>
              <a:rPr lang="en-US" sz="4000" dirty="0">
                <a:solidFill>
                  <a:srgbClr val="FF0000"/>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44859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53"/>
            <a:ext cx="10515600" cy="875762"/>
          </a:xfrm>
        </p:spPr>
        <p:txBody>
          <a:bodyPr/>
          <a:lstStyle/>
          <a:p>
            <a:r>
              <a:rPr lang="en-US" b="1" dirty="0" smtClean="0"/>
              <a:t>TERMINILOGIES USED IN WBCs</a:t>
            </a:r>
            <a:endParaRPr lang="en-US" b="1" dirty="0"/>
          </a:p>
        </p:txBody>
      </p:sp>
      <p:sp>
        <p:nvSpPr>
          <p:cNvPr id="3" name="Content Placeholder 2"/>
          <p:cNvSpPr>
            <a:spLocks noGrp="1"/>
          </p:cNvSpPr>
          <p:nvPr>
            <p:ph idx="1"/>
          </p:nvPr>
        </p:nvSpPr>
        <p:spPr>
          <a:xfrm>
            <a:off x="838200" y="1056068"/>
            <a:ext cx="10515600" cy="5120895"/>
          </a:xfrm>
        </p:spPr>
        <p:txBody>
          <a:bodyPr>
            <a:noAutofit/>
          </a:bodyPr>
          <a:lstStyle/>
          <a:p>
            <a:r>
              <a:rPr lang="en-US" b="1" dirty="0">
                <a:latin typeface="Times New Roman" panose="02020603050405020304" pitchFamily="18" charset="0"/>
                <a:cs typeface="Times New Roman" panose="02020603050405020304" pitchFamily="18" charset="0"/>
              </a:rPr>
              <a:t>Neutropenia</a:t>
            </a:r>
            <a:r>
              <a:rPr lang="en-US" dirty="0">
                <a:latin typeface="Times New Roman" panose="02020603050405020304" pitchFamily="18" charset="0"/>
                <a:cs typeface="Times New Roman" panose="02020603050405020304" pitchFamily="18" charset="0"/>
              </a:rPr>
              <a:t> -the presence of abnormally few neutrophils in the blood, leading to increased susceptibility to infection</a:t>
            </a:r>
          </a:p>
          <a:p>
            <a:r>
              <a:rPr lang="en-US"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Thrombocytopenia</a:t>
            </a:r>
            <a:r>
              <a:rPr lang="en-US" dirty="0">
                <a:latin typeface="Times New Roman" panose="02020603050405020304" pitchFamily="18" charset="0"/>
                <a:cs typeface="Times New Roman" panose="02020603050405020304" pitchFamily="18" charset="0"/>
              </a:rPr>
              <a:t>-deficiency of platelets in the blood. This causes bleeding into the tissues, bruising, and slow blood clotting after injury.</a:t>
            </a:r>
          </a:p>
          <a:p>
            <a:r>
              <a:rPr lang="en-US" b="1" dirty="0">
                <a:latin typeface="Times New Roman" panose="02020603050405020304" pitchFamily="18" charset="0"/>
                <a:cs typeface="Times New Roman" panose="02020603050405020304" pitchFamily="18" charset="0"/>
              </a:rPr>
              <a:t>Apoptosis</a:t>
            </a:r>
            <a:r>
              <a:rPr lang="en-US" dirty="0">
                <a:latin typeface="Times New Roman" panose="02020603050405020304" pitchFamily="18" charset="0"/>
                <a:cs typeface="Times New Roman" panose="02020603050405020304" pitchFamily="18" charset="0"/>
              </a:rPr>
              <a:t>-the death of cells which occurs as a normal and controlled part of an organism's growth or development </a:t>
            </a:r>
            <a:r>
              <a:rPr lang="en-US" dirty="0" err="1">
                <a:latin typeface="Times New Roman" panose="02020603050405020304" pitchFamily="18" charset="0"/>
                <a:cs typeface="Times New Roman" panose="02020603050405020304" pitchFamily="18" charset="0"/>
              </a:rPr>
              <a:t>ie</a:t>
            </a:r>
            <a:r>
              <a:rPr lang="en-US" dirty="0">
                <a:latin typeface="Times New Roman" panose="02020603050405020304" pitchFamily="18" charset="0"/>
                <a:cs typeface="Times New Roman" panose="02020603050405020304" pitchFamily="18" charset="0"/>
              </a:rPr>
              <a:t>  a cell is compelled to commit suicide due to controlled, predictable routine.</a:t>
            </a:r>
          </a:p>
          <a:p>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Mutation</a:t>
            </a:r>
            <a:r>
              <a:rPr lang="en-US" dirty="0">
                <a:latin typeface="Times New Roman" panose="02020603050405020304" pitchFamily="18" charset="0"/>
                <a:cs typeface="Times New Roman" panose="02020603050405020304" pitchFamily="18" charset="0"/>
              </a:rPr>
              <a:t> creates slightly different versions of the same genes, called alleles. A gene </a:t>
            </a:r>
            <a:r>
              <a:rPr lang="en-US" b="1" dirty="0">
                <a:latin typeface="Times New Roman" panose="02020603050405020304" pitchFamily="18" charset="0"/>
                <a:cs typeface="Times New Roman" panose="02020603050405020304" pitchFamily="18" charset="0"/>
              </a:rPr>
              <a:t>mutation</a:t>
            </a:r>
            <a:r>
              <a:rPr lang="en-US" dirty="0">
                <a:latin typeface="Times New Roman" panose="02020603050405020304" pitchFamily="18" charset="0"/>
                <a:cs typeface="Times New Roman" panose="02020603050405020304" pitchFamily="18" charset="0"/>
              </a:rPr>
              <a:t> is a permanent alteration in the DNA sequence that makes up a gene, </a:t>
            </a:r>
          </a:p>
          <a:p>
            <a:r>
              <a:rPr lang="en-US" b="1" dirty="0" smtClean="0">
                <a:latin typeface="Times New Roman" panose="02020603050405020304" pitchFamily="18" charset="0"/>
                <a:cs typeface="Times New Roman" panose="02020603050405020304" pitchFamily="18" charset="0"/>
              </a:rPr>
              <a:t>Cellular </a:t>
            </a:r>
            <a:r>
              <a:rPr lang="en-US" b="1" dirty="0">
                <a:latin typeface="Times New Roman" panose="02020603050405020304" pitchFamily="18" charset="0"/>
                <a:cs typeface="Times New Roman" panose="02020603050405020304" pitchFamily="18" charset="0"/>
              </a:rPr>
              <a:t>differentiation</a:t>
            </a:r>
            <a:r>
              <a:rPr lang="en-US" dirty="0">
                <a:latin typeface="Times New Roman" panose="02020603050405020304" pitchFamily="18" charset="0"/>
                <a:cs typeface="Times New Roman" panose="02020603050405020304" pitchFamily="18" charset="0"/>
              </a:rPr>
              <a:t> is the process by which a less specialized </a:t>
            </a:r>
            <a:r>
              <a:rPr lang="en-US" b="1" dirty="0">
                <a:latin typeface="Times New Roman" panose="02020603050405020304" pitchFamily="18" charset="0"/>
                <a:cs typeface="Times New Roman" panose="02020603050405020304" pitchFamily="18" charset="0"/>
              </a:rPr>
              <a:t>cell</a:t>
            </a:r>
            <a:r>
              <a:rPr lang="en-US" dirty="0">
                <a:latin typeface="Times New Roman" panose="02020603050405020304" pitchFamily="18" charset="0"/>
                <a:cs typeface="Times New Roman" panose="02020603050405020304" pitchFamily="18" charset="0"/>
              </a:rPr>
              <a:t> becomes a more specialized </a:t>
            </a:r>
            <a:r>
              <a:rPr lang="en-US" b="1" dirty="0">
                <a:latin typeface="Times New Roman" panose="02020603050405020304" pitchFamily="18" charset="0"/>
                <a:cs typeface="Times New Roman" panose="02020603050405020304" pitchFamily="18" charset="0"/>
              </a:rPr>
              <a:t>cell</a:t>
            </a:r>
            <a:r>
              <a:rPr lang="en-US" dirty="0">
                <a:latin typeface="Times New Roman" panose="02020603050405020304" pitchFamily="18" charset="0"/>
                <a:cs typeface="Times New Roman" panose="02020603050405020304" pitchFamily="18" charset="0"/>
              </a:rPr>
              <a:t> type.</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785004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8641"/>
          </a:xfrm>
        </p:spPr>
        <p:txBody>
          <a:bodyPr/>
          <a:lstStyle/>
          <a:p>
            <a:r>
              <a:rPr lang="en-US" dirty="0" smtClean="0"/>
              <a:t>Term”….</a:t>
            </a:r>
            <a:r>
              <a:rPr lang="en-US" dirty="0" err="1" smtClean="0"/>
              <a:t>Cont</a:t>
            </a:r>
            <a:endParaRPr lang="en-US" dirty="0"/>
          </a:p>
        </p:txBody>
      </p:sp>
      <p:sp>
        <p:nvSpPr>
          <p:cNvPr id="3" name="Content Placeholder 2"/>
          <p:cNvSpPr>
            <a:spLocks noGrp="1"/>
          </p:cNvSpPr>
          <p:nvPr>
            <p:ph idx="1"/>
          </p:nvPr>
        </p:nvSpPr>
        <p:spPr>
          <a:xfrm>
            <a:off x="838200" y="888642"/>
            <a:ext cx="10515600" cy="5288321"/>
          </a:xfrm>
        </p:spPr>
        <p:txBody>
          <a:bodyPr>
            <a:noAutofit/>
          </a:bodyPr>
          <a:lstStyle/>
          <a:p>
            <a:r>
              <a:rPr lang="en-US" sz="3600" b="1" dirty="0" err="1">
                <a:latin typeface="Times New Roman" panose="02020603050405020304" pitchFamily="18" charset="0"/>
                <a:cs typeface="Times New Roman" panose="02020603050405020304" pitchFamily="18" charset="0"/>
              </a:rPr>
              <a:t>Purpura</a:t>
            </a:r>
            <a:r>
              <a:rPr lang="en-US" sz="3600" b="1" dirty="0">
                <a:latin typeface="Times New Roman" panose="02020603050405020304" pitchFamily="18" charset="0"/>
                <a:cs typeface="Times New Roman" panose="02020603050405020304" pitchFamily="18" charset="0"/>
              </a:rPr>
              <a:t> - </a:t>
            </a:r>
            <a:r>
              <a:rPr lang="en-US" sz="3600" dirty="0">
                <a:latin typeface="Times New Roman" panose="02020603050405020304" pitchFamily="18" charset="0"/>
                <a:cs typeface="Times New Roman" panose="02020603050405020304" pitchFamily="18" charset="0"/>
              </a:rPr>
              <a:t>a  rash of purple spots on the skin caused by internal bleeding from small blood vessels. any of a number of diseases characterized by such a </a:t>
            </a:r>
            <a:r>
              <a:rPr lang="en-US" sz="3600" dirty="0" smtClean="0">
                <a:latin typeface="Times New Roman" panose="02020603050405020304" pitchFamily="18" charset="0"/>
                <a:cs typeface="Times New Roman" panose="02020603050405020304" pitchFamily="18" charset="0"/>
              </a:rPr>
              <a:t>rash</a:t>
            </a:r>
            <a:endParaRPr lang="en-US" sz="3600" dirty="0">
              <a:latin typeface="Times New Roman" panose="02020603050405020304" pitchFamily="18" charset="0"/>
              <a:cs typeface="Times New Roman" panose="02020603050405020304" pitchFamily="18" charset="0"/>
            </a:endParaRPr>
          </a:p>
          <a:p>
            <a:r>
              <a:rPr lang="en-US" sz="3600" b="1" i="1" dirty="0">
                <a:latin typeface="Times New Roman" panose="02020603050405020304" pitchFamily="18" charset="0"/>
                <a:cs typeface="Times New Roman" panose="02020603050405020304" pitchFamily="18" charset="0"/>
              </a:rPr>
              <a:t>Von </a:t>
            </a:r>
            <a:r>
              <a:rPr lang="en-US" sz="3600" b="1" i="1" dirty="0" err="1">
                <a:latin typeface="Times New Roman" panose="02020603050405020304" pitchFamily="18" charset="0"/>
                <a:cs typeface="Times New Roman" panose="02020603050405020304" pitchFamily="18" charset="0"/>
              </a:rPr>
              <a:t>Willebrand</a:t>
            </a:r>
            <a:r>
              <a:rPr lang="en-US" sz="3600" b="1" i="1" dirty="0">
                <a:latin typeface="Times New Roman" panose="02020603050405020304" pitchFamily="18" charset="0"/>
                <a:cs typeface="Times New Roman" panose="02020603050405020304" pitchFamily="18" charset="0"/>
              </a:rPr>
              <a:t> factor</a:t>
            </a:r>
            <a:r>
              <a:rPr lang="en-US" sz="3600" b="1" dirty="0">
                <a:latin typeface="Times New Roman" panose="02020603050405020304" pitchFamily="18" charset="0"/>
                <a:cs typeface="Times New Roman" panose="02020603050405020304" pitchFamily="18" charset="0"/>
              </a:rPr>
              <a:t> (</a:t>
            </a:r>
            <a:r>
              <a:rPr lang="en-US" sz="3600" b="1" i="1" dirty="0">
                <a:latin typeface="Times New Roman" panose="02020603050405020304" pitchFamily="18" charset="0"/>
                <a:cs typeface="Times New Roman" panose="02020603050405020304" pitchFamily="18" charset="0"/>
              </a:rPr>
              <a:t>VWF</a:t>
            </a:r>
            <a:r>
              <a:rPr lang="en-US" sz="3600" dirty="0">
                <a:latin typeface="Times New Roman" panose="02020603050405020304" pitchFamily="18" charset="0"/>
                <a:cs typeface="Times New Roman" panose="02020603050405020304" pitchFamily="18" charset="0"/>
              </a:rPr>
              <a:t>) is a blood glycoprotein involved in </a:t>
            </a:r>
            <a:r>
              <a:rPr lang="en-US" sz="3600" dirty="0" smtClean="0">
                <a:latin typeface="Times New Roman" panose="02020603050405020304" pitchFamily="18" charset="0"/>
                <a:cs typeface="Times New Roman" panose="02020603050405020304" pitchFamily="18" charset="0"/>
              </a:rPr>
              <a:t>hemostasis and therefore deficient/or </a:t>
            </a:r>
            <a:r>
              <a:rPr lang="en-US" sz="3600" dirty="0">
                <a:latin typeface="Times New Roman" panose="02020603050405020304" pitchFamily="18" charset="0"/>
                <a:cs typeface="Times New Roman" panose="02020603050405020304" pitchFamily="18" charset="0"/>
              </a:rPr>
              <a:t>defective in </a:t>
            </a:r>
            <a:r>
              <a:rPr lang="en-US" sz="3600" b="1" i="1" dirty="0">
                <a:latin typeface="Times New Roman" panose="02020603050405020304" pitchFamily="18" charset="0"/>
                <a:cs typeface="Times New Roman" panose="02020603050405020304" pitchFamily="18" charset="0"/>
              </a:rPr>
              <a:t>von </a:t>
            </a:r>
            <a:r>
              <a:rPr lang="en-US" sz="3600" b="1" i="1" dirty="0" err="1">
                <a:latin typeface="Times New Roman" panose="02020603050405020304" pitchFamily="18" charset="0"/>
                <a:cs typeface="Times New Roman" panose="02020603050405020304" pitchFamily="18" charset="0"/>
              </a:rPr>
              <a:t>Willebrand</a:t>
            </a:r>
            <a:r>
              <a:rPr lang="en-US" sz="3600" dirty="0">
                <a:latin typeface="Times New Roman" panose="02020603050405020304" pitchFamily="18" charset="0"/>
                <a:cs typeface="Times New Roman" panose="02020603050405020304" pitchFamily="18" charset="0"/>
              </a:rPr>
              <a:t> disease</a:t>
            </a:r>
          </a:p>
          <a:p>
            <a:r>
              <a:rPr lang="en-US" sz="3600" b="1" dirty="0">
                <a:latin typeface="Times New Roman" panose="02020603050405020304" pitchFamily="18" charset="0"/>
                <a:cs typeface="Times New Roman" panose="02020603050405020304" pitchFamily="18" charset="0"/>
              </a:rPr>
              <a:t>Eosinophilia</a:t>
            </a:r>
            <a:r>
              <a:rPr lang="en-US" sz="3600" dirty="0">
                <a:latin typeface="Times New Roman" panose="02020603050405020304" pitchFamily="18" charset="0"/>
                <a:cs typeface="Times New Roman" panose="02020603050405020304" pitchFamily="18" charset="0"/>
              </a:rPr>
              <a:t>- an increase in the number of </a:t>
            </a:r>
            <a:r>
              <a:rPr lang="en-US" sz="3600" dirty="0" err="1">
                <a:latin typeface="Times New Roman" panose="02020603050405020304" pitchFamily="18" charset="0"/>
                <a:cs typeface="Times New Roman" panose="02020603050405020304" pitchFamily="18" charset="0"/>
              </a:rPr>
              <a:t>eosinophils</a:t>
            </a:r>
            <a:r>
              <a:rPr lang="en-US" sz="3600" dirty="0">
                <a:latin typeface="Times New Roman" panose="02020603050405020304" pitchFamily="18" charset="0"/>
                <a:cs typeface="Times New Roman" panose="02020603050405020304" pitchFamily="18" charset="0"/>
              </a:rPr>
              <a:t> in the blood, occurring in response to some allergens, drugs, and parasites, and in some types of </a:t>
            </a:r>
            <a:r>
              <a:rPr lang="en-US" sz="3600" dirty="0" err="1" smtClean="0">
                <a:latin typeface="Times New Roman" panose="02020603050405020304" pitchFamily="18" charset="0"/>
                <a:cs typeface="Times New Roman" panose="02020603050405020304" pitchFamily="18" charset="0"/>
              </a:rPr>
              <a:t>leukaemia</a:t>
            </a:r>
            <a:endParaRPr lang="en-US" sz="3600" dirty="0" smtClean="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Leukocytosis</a:t>
            </a:r>
            <a:r>
              <a:rPr lang="en-US" sz="3600" dirty="0">
                <a:latin typeface="Times New Roman" panose="02020603050405020304" pitchFamily="18" charset="0"/>
                <a:cs typeface="Times New Roman" panose="02020603050405020304" pitchFamily="18" charset="0"/>
              </a:rPr>
              <a:t> is white cells (the leukocyte count) above the normal range in the blood.</a:t>
            </a:r>
          </a:p>
          <a:p>
            <a:endParaRPr lang="en-US" sz="3600" dirty="0">
              <a:latin typeface="Times New Roman" panose="02020603050405020304" pitchFamily="18" charset="0"/>
              <a:cs typeface="Times New Roman" panose="02020603050405020304" pitchFamily="18" charset="0"/>
            </a:endParaRP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33769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LEUKEMIA</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838200" y="1471962"/>
            <a:ext cx="10515600" cy="4705002"/>
          </a:xfrm>
        </p:spPr>
        <p:txBody>
          <a:bodyPr>
            <a:normAutofit/>
          </a:bodyPr>
          <a:lstStyle/>
          <a:p>
            <a:pPr>
              <a:buFont typeface="Wingdings" pitchFamily="2" charset="2"/>
              <a:buChar char="Ø"/>
            </a:pPr>
            <a:r>
              <a:rPr lang="en-US" sz="4000" dirty="0">
                <a:latin typeface="Times New Roman" panose="02020603050405020304" pitchFamily="18" charset="0"/>
                <a:cs typeface="Times New Roman" panose="02020603050405020304" pitchFamily="18" charset="0"/>
              </a:rPr>
              <a:t>Is characterized </a:t>
            </a:r>
            <a:r>
              <a:rPr lang="en-US" sz="4000" dirty="0" smtClean="0">
                <a:latin typeface="Times New Roman" panose="02020603050405020304" pitchFamily="18" charset="0"/>
                <a:cs typeface="Times New Roman" panose="02020603050405020304" pitchFamily="18" charset="0"/>
              </a:rPr>
              <a:t> by Leukocytosis  whereby there is  </a:t>
            </a:r>
            <a:r>
              <a:rPr lang="en-US" sz="4000" dirty="0">
                <a:latin typeface="Times New Roman" panose="02020603050405020304" pitchFamily="18" charset="0"/>
                <a:cs typeface="Times New Roman" panose="02020603050405020304" pitchFamily="18" charset="0"/>
              </a:rPr>
              <a:t>accumulation of </a:t>
            </a:r>
            <a:r>
              <a:rPr lang="en-US" sz="4000" dirty="0" smtClean="0">
                <a:latin typeface="Times New Roman" panose="02020603050405020304" pitchFamily="18" charset="0"/>
                <a:cs typeface="Times New Roman" panose="02020603050405020304" pitchFamily="18" charset="0"/>
              </a:rPr>
              <a:t>malignant (abnormal) </a:t>
            </a:r>
            <a:r>
              <a:rPr lang="en-US" sz="4000" dirty="0">
                <a:latin typeface="Times New Roman" panose="02020603050405020304" pitchFamily="18" charset="0"/>
                <a:cs typeface="Times New Roman" panose="02020603050405020304" pitchFamily="18" charset="0"/>
              </a:rPr>
              <a:t>white </a:t>
            </a:r>
            <a:r>
              <a:rPr lang="en-US" sz="4000" dirty="0" smtClean="0">
                <a:latin typeface="Times New Roman" panose="02020603050405020304" pitchFamily="18" charset="0"/>
                <a:cs typeface="Times New Roman" panose="02020603050405020304" pitchFamily="18" charset="0"/>
              </a:rPr>
              <a:t>cells in </a:t>
            </a:r>
            <a:r>
              <a:rPr lang="en-US" sz="4000" dirty="0">
                <a:latin typeface="Times New Roman" panose="02020603050405020304" pitchFamily="18" charset="0"/>
                <a:cs typeface="Times New Roman" panose="02020603050405020304" pitchFamily="18" charset="0"/>
              </a:rPr>
              <a:t>the bone marrow and </a:t>
            </a:r>
            <a:r>
              <a:rPr lang="en-US" sz="4000" dirty="0" smtClean="0">
                <a:latin typeface="Times New Roman" panose="02020603050405020304" pitchFamily="18" charset="0"/>
                <a:cs typeface="Times New Roman" panose="02020603050405020304" pitchFamily="18" charset="0"/>
              </a:rPr>
              <a:t>blood  suppressing normal white blood cells, RBCs and platelets in the bone marrow and in circulation.</a:t>
            </a: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a:p>
            <a:pPr>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887918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These abnormal cells cause symptoms because of bone marrow failure and infiltration of organs such as liver, spleen, lymph nodes, meninges, brain</a:t>
            </a:r>
            <a:r>
              <a:rPr lang="en-US" sz="4000" dirty="0" smtClean="0">
                <a:latin typeface="Times New Roman" panose="02020603050405020304" pitchFamily="18" charset="0"/>
                <a:cs typeface="Times New Roman" panose="02020603050405020304" pitchFamily="18" charset="0"/>
              </a:rPr>
              <a:t>, skin </a:t>
            </a:r>
            <a:r>
              <a:rPr lang="en-US" sz="4000" dirty="0">
                <a:latin typeface="Times New Roman" panose="02020603050405020304" pitchFamily="18" charset="0"/>
                <a:cs typeface="Times New Roman" panose="02020603050405020304" pitchFamily="18" charset="0"/>
              </a:rPr>
              <a:t>or testes</a:t>
            </a:r>
            <a:endParaRPr lang="en-US" sz="4000" dirty="0"/>
          </a:p>
        </p:txBody>
      </p:sp>
    </p:spTree>
    <p:extLst>
      <p:ext uri="{BB962C8B-B14F-4D97-AF65-F5344CB8AC3E}">
        <p14:creationId xmlns:p14="http://schemas.microsoft.com/office/powerpoint/2010/main" val="369871829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55031"/>
          </a:xfrm>
        </p:spPr>
        <p:txBody>
          <a:bodyPr/>
          <a:lstStyle/>
          <a:p>
            <a:r>
              <a:rPr lang="en-US" b="1" dirty="0" smtClean="0">
                <a:latin typeface="Times New Roman" panose="02020603050405020304" pitchFamily="18" charset="0"/>
                <a:cs typeface="Times New Roman" panose="02020603050405020304" pitchFamily="18" charset="0"/>
              </a:rPr>
              <a:t>Pathophysiology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55032"/>
            <a:ext cx="10515600" cy="5021931"/>
          </a:xfrm>
        </p:spPr>
        <p:txBody>
          <a:bodyPr>
            <a:noAutofit/>
          </a:bodyPr>
          <a:lstStyle/>
          <a:p>
            <a:pPr marL="0" indent="0">
              <a:buNone/>
            </a:pPr>
            <a:r>
              <a:rPr lang="en-US" sz="4000" dirty="0">
                <a:latin typeface="Times New Roman" panose="02020603050405020304" pitchFamily="18" charset="0"/>
                <a:cs typeface="Times New Roman" panose="02020603050405020304" pitchFamily="18" charset="0"/>
              </a:rPr>
              <a:t>L</a:t>
            </a:r>
            <a:r>
              <a:rPr lang="en-US" sz="4000" dirty="0" smtClean="0">
                <a:latin typeface="Times New Roman" panose="02020603050405020304" pitchFamily="18" charset="0"/>
                <a:cs typeface="Times New Roman" panose="02020603050405020304" pitchFamily="18" charset="0"/>
              </a:rPr>
              <a:t>eukemia </a:t>
            </a:r>
            <a:r>
              <a:rPr lang="en-US" sz="4000" dirty="0">
                <a:latin typeface="Times New Roman" panose="02020603050405020304" pitchFamily="18" charset="0"/>
                <a:cs typeface="Times New Roman" panose="02020603050405020304" pitchFamily="18" charset="0"/>
              </a:rPr>
              <a:t>is thought to occur when some blood cells acquire mutations in their DNA  </a:t>
            </a:r>
            <a:r>
              <a:rPr lang="en-US" sz="4000" dirty="0" smtClean="0">
                <a:latin typeface="Times New Roman" panose="02020603050405020304" pitchFamily="18" charset="0"/>
                <a:cs typeface="Times New Roman" panose="02020603050405020304" pitchFamily="18" charset="0"/>
              </a:rPr>
              <a:t>0r </a:t>
            </a:r>
            <a:r>
              <a:rPr lang="en-US" sz="4000" dirty="0">
                <a:latin typeface="Times New Roman" panose="02020603050405020304" pitchFamily="18" charset="0"/>
                <a:cs typeface="Times New Roman" panose="02020603050405020304" pitchFamily="18" charset="0"/>
              </a:rPr>
              <a:t>Certain abnormalities  that cause the cell to grow and divide more rapidly and to continue living when normal cells would die. Over time, these abnormal cells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crowd out healthy blood cells in the bone marrow, leading to fewer healthy white blood cells, red blood cells and platelets, causing the signs and symptoms of leukemia</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31728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2650"/>
            <a:ext cx="10515600" cy="6422065"/>
          </a:xfrm>
        </p:spPr>
        <p:txBody>
          <a:bodyPr/>
          <a:lstStyle/>
          <a:p>
            <a:pPr marL="0" indent="0">
              <a:buNone/>
            </a:pPr>
            <a:r>
              <a:rPr lang="en-US" dirty="0" smtClean="0"/>
              <a:t> </a:t>
            </a:r>
            <a:endParaRPr lang="en-US" dirty="0"/>
          </a:p>
        </p:txBody>
      </p:sp>
      <p:pic>
        <p:nvPicPr>
          <p:cNvPr id="4" name="Picture 3" descr="File:Hematopoiesis simple.svg"/>
          <p:cNvPicPr/>
          <p:nvPr/>
        </p:nvPicPr>
        <p:blipFill>
          <a:blip r:embed="rId2">
            <a:extLst>
              <a:ext uri="{28A0092B-C50C-407E-A947-70E740481C1C}">
                <a14:useLocalDpi xmlns:a14="http://schemas.microsoft.com/office/drawing/2010/main" val="0"/>
              </a:ext>
            </a:extLst>
          </a:blip>
          <a:srcRect/>
          <a:stretch>
            <a:fillRect/>
          </a:stretch>
        </p:blipFill>
        <p:spPr bwMode="auto">
          <a:xfrm>
            <a:off x="1297172" y="510363"/>
            <a:ext cx="8612372" cy="6124352"/>
          </a:xfrm>
          <a:prstGeom prst="rect">
            <a:avLst/>
          </a:prstGeom>
          <a:noFill/>
          <a:ln>
            <a:noFill/>
          </a:ln>
        </p:spPr>
      </p:pic>
    </p:spTree>
    <p:extLst>
      <p:ext uri="{BB962C8B-B14F-4D97-AF65-F5344CB8AC3E}">
        <p14:creationId xmlns:p14="http://schemas.microsoft.com/office/powerpoint/2010/main" val="294759789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NOTE: </a:t>
            </a:r>
          </a:p>
          <a:p>
            <a:pPr marL="0" indent="0">
              <a:buNone/>
            </a:pPr>
            <a:r>
              <a:rPr lang="en-US" sz="4000" dirty="0" smtClean="0">
                <a:latin typeface="Times New Roman" panose="02020603050405020304" pitchFamily="18" charset="0"/>
                <a:cs typeface="Times New Roman" panose="02020603050405020304" pitchFamily="18" charset="0"/>
              </a:rPr>
              <a:t>Malignant </a:t>
            </a:r>
            <a:r>
              <a:rPr lang="en-US" sz="4000" dirty="0">
                <a:latin typeface="Times New Roman" panose="02020603050405020304" pitchFamily="18" charset="0"/>
                <a:cs typeface="Times New Roman" panose="02020603050405020304" pitchFamily="18" charset="0"/>
              </a:rPr>
              <a:t>transformation occurs in the </a:t>
            </a:r>
            <a:r>
              <a:rPr lang="en-US" sz="4000" dirty="0" err="1">
                <a:latin typeface="Times New Roman" panose="02020603050405020304" pitchFamily="18" charset="0"/>
                <a:cs typeface="Times New Roman" panose="02020603050405020304" pitchFamily="18" charset="0"/>
              </a:rPr>
              <a:t>haemopoietic</a:t>
            </a:r>
            <a:r>
              <a:rPr lang="en-US" sz="4000" dirty="0">
                <a:latin typeface="Times New Roman" panose="02020603050405020304" pitchFamily="18" charset="0"/>
                <a:cs typeface="Times New Roman" panose="02020603050405020304" pitchFamily="18" charset="0"/>
              </a:rPr>
              <a:t> stem cell or early </a:t>
            </a:r>
            <a:r>
              <a:rPr lang="en-US" sz="4000" dirty="0" smtClean="0">
                <a:latin typeface="Times New Roman" panose="02020603050405020304" pitchFamily="18" charset="0"/>
                <a:cs typeface="Times New Roman" panose="02020603050405020304" pitchFamily="18" charset="0"/>
              </a:rPr>
              <a:t>progenitors.</a:t>
            </a:r>
          </a:p>
          <a:p>
            <a:pPr marL="0" indent="0">
              <a:buNone/>
            </a:pPr>
            <a:r>
              <a:rPr lang="en-US" sz="4000" dirty="0">
                <a:latin typeface="Times New Roman" panose="02020603050405020304" pitchFamily="18" charset="0"/>
                <a:cs typeface="Times New Roman" panose="02020603050405020304" pitchFamily="18" charset="0"/>
              </a:rPr>
              <a:t>There is an increased rate of proliferation, reduced apoptosis ( Cell suicide) and a block in cellular differentiation.</a:t>
            </a:r>
          </a:p>
          <a:p>
            <a:pPr marL="0" indent="0">
              <a:buNone/>
            </a:pPr>
            <a:endParaRPr lang="en-US" sz="4000" dirty="0">
              <a:latin typeface="Times New Roman" panose="02020603050405020304" pitchFamily="18" charset="0"/>
              <a:cs typeface="Times New Roman" panose="02020603050405020304" pitchFamily="18" charset="0"/>
            </a:endParaRP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539546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471960"/>
          </a:xfrm>
        </p:spPr>
        <p:txBody>
          <a:bodyPr/>
          <a:lstStyle/>
          <a:p>
            <a:r>
              <a:rPr lang="en-US" b="1" dirty="0">
                <a:latin typeface="Times New Roman" panose="02020603050405020304" pitchFamily="18" charset="0"/>
                <a:cs typeface="Times New Roman" panose="02020603050405020304" pitchFamily="18" charset="0"/>
              </a:rPr>
              <a:t>Classification of leukemia</a:t>
            </a:r>
          </a:p>
        </p:txBody>
      </p:sp>
      <p:sp>
        <p:nvSpPr>
          <p:cNvPr id="3" name="Content Placeholder 2"/>
          <p:cNvSpPr>
            <a:spLocks noGrp="1"/>
          </p:cNvSpPr>
          <p:nvPr>
            <p:ph idx="1"/>
          </p:nvPr>
        </p:nvSpPr>
        <p:spPr>
          <a:xfrm>
            <a:off x="838200" y="1204332"/>
            <a:ext cx="10515600" cy="4972631"/>
          </a:xfrm>
        </p:spPr>
        <p:txBody>
          <a:bodyPr>
            <a:noAutofit/>
          </a:bodyPr>
          <a:lstStyle/>
          <a:p>
            <a:pPr>
              <a:buFont typeface="Wingdings" pitchFamily="2" charset="2"/>
              <a:buChar char="Ø"/>
            </a:pPr>
            <a:r>
              <a:rPr lang="en-US" sz="4000" dirty="0" smtClean="0">
                <a:latin typeface="Times New Roman" panose="02020603050405020304" pitchFamily="18" charset="0"/>
                <a:cs typeface="Times New Roman" panose="02020603050405020304" pitchFamily="18" charset="0"/>
              </a:rPr>
              <a:t>Classified by how fast the leukemia progress</a:t>
            </a:r>
          </a:p>
          <a:p>
            <a:r>
              <a:rPr lang="en-US" sz="4000" b="1" dirty="0">
                <a:latin typeface="Times New Roman" panose="02020603050405020304" pitchFamily="18" charset="0"/>
                <a:cs typeface="Times New Roman" panose="02020603050405020304" pitchFamily="18" charset="0"/>
              </a:rPr>
              <a:t>Acute leukemia.</a:t>
            </a:r>
            <a:r>
              <a:rPr lang="en-US" sz="4000" dirty="0">
                <a:latin typeface="Times New Roman" panose="02020603050405020304" pitchFamily="18" charset="0"/>
                <a:cs typeface="Times New Roman" panose="02020603050405020304" pitchFamily="18" charset="0"/>
              </a:rPr>
              <a:t> Involves  </a:t>
            </a:r>
            <a:r>
              <a:rPr lang="en-US" sz="4000" dirty="0" smtClean="0">
                <a:latin typeface="Times New Roman" panose="02020603050405020304" pitchFamily="18" charset="0"/>
                <a:cs typeface="Times New Roman" panose="02020603050405020304" pitchFamily="18" charset="0"/>
              </a:rPr>
              <a:t>abnormal immature blood </a:t>
            </a:r>
            <a:r>
              <a:rPr lang="en-US" sz="4000" dirty="0">
                <a:latin typeface="Times New Roman" panose="02020603050405020304" pitchFamily="18" charset="0"/>
                <a:cs typeface="Times New Roman" panose="02020603050405020304" pitchFamily="18" charset="0"/>
              </a:rPr>
              <a:t>cells (blasts). T</a:t>
            </a:r>
            <a:r>
              <a:rPr lang="en-US" sz="4000" dirty="0" smtClean="0">
                <a:latin typeface="Times New Roman" panose="02020603050405020304" pitchFamily="18" charset="0"/>
                <a:cs typeface="Times New Roman" panose="02020603050405020304" pitchFamily="18" charset="0"/>
              </a:rPr>
              <a:t>hey </a:t>
            </a:r>
            <a:r>
              <a:rPr lang="en-US" sz="4000" dirty="0">
                <a:latin typeface="Times New Roman" panose="02020603050405020304" pitchFamily="18" charset="0"/>
                <a:cs typeface="Times New Roman" panose="02020603050405020304" pitchFamily="18" charset="0"/>
              </a:rPr>
              <a:t>multiply rapidly, so the disease worsens quickly. </a:t>
            </a:r>
            <a:endParaRPr lang="en-US" sz="4000" dirty="0" smtClean="0">
              <a:latin typeface="Times New Roman" panose="02020603050405020304" pitchFamily="18" charset="0"/>
              <a:cs typeface="Times New Roman" panose="02020603050405020304" pitchFamily="18" charset="0"/>
            </a:endParaRPr>
          </a:p>
          <a:p>
            <a:r>
              <a:rPr lang="en-US" sz="4000" b="1" dirty="0" smtClean="0">
                <a:latin typeface="Times New Roman" panose="02020603050405020304" pitchFamily="18" charset="0"/>
                <a:cs typeface="Times New Roman" panose="02020603050405020304" pitchFamily="18" charset="0"/>
              </a:rPr>
              <a:t>Chronic </a:t>
            </a:r>
            <a:r>
              <a:rPr lang="en-US" sz="4000" b="1" dirty="0">
                <a:latin typeface="Times New Roman" panose="02020603050405020304" pitchFamily="18" charset="0"/>
                <a:cs typeface="Times New Roman" panose="02020603050405020304" pitchFamily="18" charset="0"/>
              </a:rPr>
              <a:t>leukemia.</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Involves </a:t>
            </a:r>
            <a:r>
              <a:rPr lang="en-US" sz="4000" dirty="0">
                <a:latin typeface="Times New Roman" panose="02020603050405020304" pitchFamily="18" charset="0"/>
                <a:cs typeface="Times New Roman" panose="02020603050405020304" pitchFamily="18" charset="0"/>
              </a:rPr>
              <a:t>more mature blood cells. These blood cells replicate or accumulate more slowly and can function normally for a period of time. </a:t>
            </a:r>
            <a:endParaRPr lang="en-US" sz="4000" b="1"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095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3398</TotalTime>
  <Words>5859</Words>
  <Application>Microsoft Office PowerPoint</Application>
  <PresentationFormat>Widescreen</PresentationFormat>
  <Paragraphs>707</Paragraphs>
  <Slides>144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144</vt:i4>
      </vt:variant>
    </vt:vector>
  </HeadingPairs>
  <TitlesOfParts>
    <vt:vector size="151" baseType="lpstr">
      <vt:lpstr>Arial</vt:lpstr>
      <vt:lpstr>Calibri</vt:lpstr>
      <vt:lpstr>Calibri Light</vt:lpstr>
      <vt:lpstr>Symbol</vt:lpstr>
      <vt:lpstr>Times New Roman</vt:lpstr>
      <vt:lpstr>Wingdings</vt:lpstr>
      <vt:lpstr>Office Theme</vt:lpstr>
      <vt:lpstr>BLOOD AND LYMPHATICS DISORDERS </vt:lpstr>
      <vt:lpstr>Review of Anatomy and Physiology of blood</vt:lpstr>
      <vt:lpstr>PowerPoint Presentation</vt:lpstr>
      <vt:lpstr>Disorders of Red Blood Cells </vt:lpstr>
      <vt:lpstr>Cancers  of white blood cells and bone marrow </vt:lpstr>
      <vt:lpstr>PowerPoint Presentation</vt:lpstr>
      <vt:lpstr>Bleeding disorders</vt:lpstr>
      <vt:lpstr>Assessment of hematologic disorders</vt:lpstr>
      <vt:lpstr>b). Peripheral blood smear </vt:lpstr>
      <vt:lpstr>2. Bone marrow aspiration and biopsy</vt:lpstr>
      <vt:lpstr>1. RED BLOOD CELL DISORDERS </vt:lpstr>
      <vt:lpstr>Classiﬁcation of Anemias</vt:lpstr>
      <vt:lpstr>Normals for RBC </vt:lpstr>
      <vt:lpstr>HYPOPROLIFERATIVE ANAEMIAS</vt:lpstr>
      <vt:lpstr>Foods with  specific vitamins necessary for RBC formation </vt:lpstr>
      <vt:lpstr>1. IRON DEFICIENCY ANAEMIA </vt:lpstr>
      <vt:lpstr>Clinical manifestations </vt:lpstr>
      <vt:lpstr>PowerPoint Presentation</vt:lpstr>
      <vt:lpstr>Signs </vt:lpstr>
      <vt:lpstr>PowerPoint Presentation</vt:lpstr>
      <vt:lpstr>Example  of Koilonychia (spoon nails) </vt:lpstr>
      <vt:lpstr>PowerPoint Presentation</vt:lpstr>
      <vt:lpstr>Assessment and diagnostic findings</vt:lpstr>
      <vt:lpstr>PowerPoint Presentation</vt:lpstr>
      <vt:lpstr>Medical Management </vt:lpstr>
      <vt:lpstr>PowerPoint Presentation</vt:lpstr>
      <vt:lpstr>PowerPoint Presentation</vt:lpstr>
      <vt:lpstr>Nursing management </vt:lpstr>
      <vt:lpstr>MEGALOBLASTIC ANAEMIA</vt:lpstr>
      <vt:lpstr>Causes of Vit B12 (cobalamin) deficiency</vt:lpstr>
      <vt:lpstr>Clinical manifestations of Vit B12 deficiency. </vt:lpstr>
      <vt:lpstr>Diagnosis </vt:lpstr>
      <vt:lpstr>Conditions that interfere with  Schilling test  results</vt:lpstr>
      <vt:lpstr>Medical management </vt:lpstr>
      <vt:lpstr>Nursing Management</vt:lpstr>
      <vt:lpstr>PowerPoint Presentation</vt:lpstr>
      <vt:lpstr>PowerPoint Presentation</vt:lpstr>
      <vt:lpstr>Complications of Vit B12 deficiency</vt:lpstr>
      <vt:lpstr>Folic Acid Deficiency</vt:lpstr>
      <vt:lpstr>Causes of Folic Acid Deficiency </vt:lpstr>
      <vt:lpstr>Other causes of folic acid deficiency</vt:lpstr>
      <vt:lpstr>Management of Folic acid deficiency</vt:lpstr>
      <vt:lpstr>Anemia in Renal Disease</vt:lpstr>
      <vt:lpstr>PowerPoint Presentation</vt:lpstr>
      <vt:lpstr>PowerPoint Presentation</vt:lpstr>
      <vt:lpstr>Management</vt:lpstr>
      <vt:lpstr>HEMOLYTIC ANEMIAS</vt:lpstr>
      <vt:lpstr>Forms of hemolytic anaemia</vt:lpstr>
      <vt:lpstr>PowerPoint Presentation</vt:lpstr>
      <vt:lpstr>SICKLE CELL ANEMIA</vt:lpstr>
      <vt:lpstr>PowerPoint Presentation</vt:lpstr>
      <vt:lpstr>PowerPoint Presentation</vt:lpstr>
      <vt:lpstr>Pathophysiology of sickle cell</vt:lpstr>
      <vt:lpstr>PowerPoint Presentation</vt:lpstr>
      <vt:lpstr>PowerPoint Presentation</vt:lpstr>
      <vt:lpstr>Clinical Manifestations</vt:lpstr>
      <vt:lpstr>PowerPoint Presentation</vt:lpstr>
      <vt:lpstr>Sickle cell crisis </vt:lpstr>
      <vt:lpstr>Other factors contributing  to sickle crisis include: </vt:lpstr>
      <vt:lpstr>PowerPoint Presentation</vt:lpstr>
      <vt:lpstr>Painful vaso-occlusive crises</vt:lpstr>
      <vt:lpstr>Visceral sequestration crises</vt:lpstr>
      <vt:lpstr>Aplastic crises</vt:lpstr>
      <vt:lpstr>Hemolytic crises</vt:lpstr>
      <vt:lpstr>Other clinical features </vt:lpstr>
      <vt:lpstr>Diagnosis</vt:lpstr>
      <vt:lpstr>Management of sickle cell anaemia</vt:lpstr>
      <vt:lpstr>PowerPoint Presentation</vt:lpstr>
      <vt:lpstr>Sickle cell crisis Management</vt:lpstr>
      <vt:lpstr> Nursing Interventions</vt:lpstr>
      <vt:lpstr>PowerPoint Presentation</vt:lpstr>
      <vt:lpstr>Potential Complications</vt:lpstr>
      <vt:lpstr>THALASSEMIA</vt:lpstr>
      <vt:lpstr>Types of thalassemia </vt:lpstr>
      <vt:lpstr>PowerPoint Presentation</vt:lpstr>
      <vt:lpstr>Clinical features of thalassemia </vt:lpstr>
      <vt:lpstr>Management</vt:lpstr>
      <vt:lpstr>PowerPoint Presentation</vt:lpstr>
      <vt:lpstr>Hereditary spherocytosis </vt:lpstr>
      <vt:lpstr>Symptoms </vt:lpstr>
      <vt:lpstr>Treatment </vt:lpstr>
      <vt:lpstr>PowerPoint Presentation</vt:lpstr>
      <vt:lpstr>Glucose-6-phosphate dehydrogenase deficiency</vt:lpstr>
      <vt:lpstr>PowerPoint Presentation</vt:lpstr>
      <vt:lpstr>Medical Management </vt:lpstr>
      <vt:lpstr>Nursing management</vt:lpstr>
      <vt:lpstr>Polycythemia</vt:lpstr>
      <vt:lpstr>Clinical manifestations</vt:lpstr>
      <vt:lpstr>PowerPoint Presentation</vt:lpstr>
      <vt:lpstr>PowerPoint Presentation</vt:lpstr>
      <vt:lpstr>PowerPoint Presentation</vt:lpstr>
      <vt:lpstr>TERMINILOGIES USED IN WBCs</vt:lpstr>
      <vt:lpstr>Term”….Cont</vt:lpstr>
      <vt:lpstr>LEUKEMIA </vt:lpstr>
      <vt:lpstr>PowerPoint Presentation</vt:lpstr>
      <vt:lpstr>Pathophysiology</vt:lpstr>
      <vt:lpstr>PowerPoint Presentation</vt:lpstr>
      <vt:lpstr>  </vt:lpstr>
      <vt:lpstr>Classification of leukemia</vt:lpstr>
      <vt:lpstr>PowerPoint Presentation</vt:lpstr>
      <vt:lpstr>Types of Leukemia</vt:lpstr>
      <vt:lpstr> Risk factors </vt:lpstr>
      <vt:lpstr>PowerPoint Presentation</vt:lpstr>
      <vt:lpstr>Acute lymphoblastic leukemia</vt:lpstr>
      <vt:lpstr>Clinical features </vt:lpstr>
      <vt:lpstr>PowerPoint Presentation</vt:lpstr>
      <vt:lpstr>Diagnosis </vt:lpstr>
      <vt:lpstr>Treatment </vt:lpstr>
      <vt:lpstr>PowerPoint Presentation</vt:lpstr>
      <vt:lpstr>PowerPoint Presentation</vt:lpstr>
      <vt:lpstr>PowerPoint Presentation</vt:lpstr>
      <vt:lpstr>Nursing Management</vt:lpstr>
      <vt:lpstr>Acute myeloid leukemia </vt:lpstr>
      <vt:lpstr>PowerPoint Presentation</vt:lpstr>
      <vt:lpstr>Diagnostic findings</vt:lpstr>
      <vt:lpstr>PowerPoint Presentation</vt:lpstr>
      <vt:lpstr>PowerPoint Presentation</vt:lpstr>
      <vt:lpstr>Chronic myeloid leukemia</vt:lpstr>
      <vt:lpstr>Clinical features of CML </vt:lpstr>
      <vt:lpstr>Lab findings</vt:lpstr>
      <vt:lpstr>Treatment </vt:lpstr>
      <vt:lpstr>Chronic lymphocytic leukemia</vt:lpstr>
      <vt:lpstr>Laboratory findings </vt:lpstr>
      <vt:lpstr>Treatment </vt:lpstr>
      <vt:lpstr>LEUKOPENIA </vt:lpstr>
      <vt:lpstr>Causes of neutropenia </vt:lpstr>
      <vt:lpstr>PowerPoint Presentation</vt:lpstr>
      <vt:lpstr>Thrombocytopenia</vt:lpstr>
      <vt:lpstr>PowerPoint Presentation</vt:lpstr>
      <vt:lpstr>PowerPoint Presentation</vt:lpstr>
      <vt:lpstr>Clinical features </vt:lpstr>
      <vt:lpstr>PowerPoint Presentation</vt:lpstr>
      <vt:lpstr>HEREDITARY COAGULATION DISORDERS</vt:lpstr>
      <vt:lpstr>VON WILLEBRAND DISEASE</vt:lpstr>
      <vt:lpstr>LYMPHOMAS  </vt:lpstr>
      <vt:lpstr>Classification of Lymphomas</vt:lpstr>
      <vt:lpstr>Hodgkin’s disease</vt:lpstr>
      <vt:lpstr>PowerPoint Presentation</vt:lpstr>
      <vt:lpstr>Laboratory findings </vt:lpstr>
      <vt:lpstr>Treatment</vt:lpstr>
      <vt:lpstr>NON-HODGKIN’S LYMPHOMA</vt:lpstr>
      <vt:lpstr>Classification of Non-Hodgkin”s Lymphoma</vt:lpstr>
      <vt:lpstr>Multiple Myeloma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perfect</dc:creator>
  <cp:lastModifiedBy>perfect</cp:lastModifiedBy>
  <cp:revision>342</cp:revision>
  <dcterms:created xsi:type="dcterms:W3CDTF">2018-06-21T07:03:28Z</dcterms:created>
  <dcterms:modified xsi:type="dcterms:W3CDTF">2018-09-17T13:54:32Z</dcterms:modified>
</cp:coreProperties>
</file>