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301" r:id="rId7"/>
    <p:sldId id="302" r:id="rId8"/>
    <p:sldId id="260" r:id="rId9"/>
    <p:sldId id="284" r:id="rId10"/>
    <p:sldId id="261" r:id="rId11"/>
    <p:sldId id="263" r:id="rId12"/>
    <p:sldId id="264" r:id="rId13"/>
    <p:sldId id="265" r:id="rId14"/>
    <p:sldId id="270" r:id="rId15"/>
    <p:sldId id="266" r:id="rId16"/>
    <p:sldId id="268" r:id="rId17"/>
    <p:sldId id="273" r:id="rId18"/>
    <p:sldId id="274" r:id="rId19"/>
    <p:sldId id="275" r:id="rId20"/>
    <p:sldId id="276" r:id="rId21"/>
    <p:sldId id="269" r:id="rId22"/>
    <p:sldId id="271" r:id="rId23"/>
    <p:sldId id="285" r:id="rId24"/>
    <p:sldId id="267" r:id="rId25"/>
    <p:sldId id="277" r:id="rId26"/>
    <p:sldId id="291" r:id="rId27"/>
    <p:sldId id="292" r:id="rId28"/>
    <p:sldId id="278" r:id="rId29"/>
    <p:sldId id="293" r:id="rId30"/>
    <p:sldId id="281" r:id="rId31"/>
    <p:sldId id="282" r:id="rId32"/>
    <p:sldId id="279" r:id="rId33"/>
    <p:sldId id="280" r:id="rId34"/>
    <p:sldId id="283" r:id="rId35"/>
    <p:sldId id="286" r:id="rId36"/>
    <p:sldId id="287" r:id="rId37"/>
    <p:sldId id="288" r:id="rId38"/>
    <p:sldId id="289" r:id="rId39"/>
    <p:sldId id="290" r:id="rId40"/>
    <p:sldId id="295" r:id="rId41"/>
    <p:sldId id="296" r:id="rId42"/>
    <p:sldId id="297" r:id="rId43"/>
    <p:sldId id="298" r:id="rId44"/>
    <p:sldId id="299" r:id="rId45"/>
    <p:sldId id="300" r:id="rId46"/>
    <p:sldId id="294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111" autoAdjust="0"/>
  </p:normalViewPr>
  <p:slideViewPr>
    <p:cSldViewPr snapToGrid="0">
      <p:cViewPr varScale="1">
        <p:scale>
          <a:sx n="56" d="100"/>
          <a:sy n="56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9F77C-35E6-1B70-64D7-0D0AC2722F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82F7A-F54F-F263-DC32-347A8647C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A50CA-D5ED-EAB3-03CE-60AF7E2D4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AD30-4598-224D-2086-6F78B56A9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9A7B4-ADA0-6A91-3105-679A90E7B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7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8FC5C-2938-DC03-3998-584E2DEA5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3232BB-561B-951A-60A5-5133AF112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791D3-EB98-2FAD-C781-68ACE8C69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DCE60-5A7C-3941-0E86-BF3A8C1C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3B017-C508-5C0C-A6BD-B770C3C6B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3EFB80-7F7B-4EEA-C23E-290271CA9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EA3CB-9132-F975-C231-429BDFB1A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889C8-2A8A-0C68-DFCB-30E55887B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9D756-4F08-68E6-9587-2F8967B4A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7BA2A-DB70-D856-0FD0-688D378D9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6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FE1D5-FF71-C9BA-AA86-DC80A3A87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DA91C-FBBC-A353-544C-D048486A6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93A27-D17D-9DCC-B493-A7166895E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60AE0-E31F-5822-C7EC-3DB9790C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33E80-F64E-E268-F1AE-F963046D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6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2451-2593-E8FB-3E97-6AC37B0F1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C1CF4-7CF1-8056-AD5C-7303BF05D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EF2E0-D62C-D076-CFA9-D4722CFA6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99724-1D66-EC80-4194-27BCEEFD9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61C54-690E-8F47-0384-93D1A37A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7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57764-B827-7787-4244-A55B5745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D0AB4-48DD-AF6A-A6F6-5648433B3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62BBF6-EB3E-BFFD-071D-3DEE9607D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9F2F9-AC96-7009-65B3-B92D2AA1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9E04F-3E23-EFAD-CC78-49A1DDE4C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DABDF-0DAB-64C7-9FB0-7AC6AE8DB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F5276-6EF1-5C6A-C59E-D62EE7A5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DDF23-4089-3372-D906-DC0AFAA91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8606A-910F-0353-C3BD-20525E620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DB044E-C299-6A8D-8DB1-B641F25B8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D2DA0C-0F4E-2379-981F-690D4689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7BC562-79FD-7C79-EDEE-275E71BF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26F0E7-6CD6-7927-C801-6125C4548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97EF58-7EFE-13B5-5A2A-2613499C0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9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49F49-DCB1-885F-BD33-0A2550EC0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1E11C3-5AEE-93F5-E86C-3EB3E844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343D2-89DB-7D43-684C-2B0810821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3B6CF-502B-EE3C-C6AE-0CF6B631C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6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063061-FC95-F29C-9BD9-D39136150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83B3BB-B6D0-D7CA-66CC-CC7CE023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E09CE-80B7-A42C-70B6-52BBAE50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6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BB18-E757-3C5A-A6F7-C3D8D9743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177B4-753A-AF9A-5886-D1FD8D783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3BE372-484E-60E7-91F0-4514CBF71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BB090-C9E5-DB47-E185-8D4A6D85F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0F35A-13E9-D99B-5CF3-AFD3FC930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50548-4EE9-4190-FDCA-EDCCA711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6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70498-98CC-8DF4-70DB-FC139A80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713199-EAC2-99D6-5CF2-9FE441D91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A76C0-7F30-03A8-E752-B36C03885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5DA84-9FE1-3672-ACC5-C7CC956B8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5CFCC-AB4C-396B-2160-B406CC733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E8AC5-7C7D-ED51-C817-76E67329A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2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DCCB1E-E249-A960-1087-577574640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341A5-2916-4F2C-6F41-D6A446C72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448BF-76C2-408B-27B1-A09A1728A1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57998-D7E0-425F-8C0F-09B42741E7B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2A17-04A5-0941-8EF9-8DF4483FC1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28D97-EBAA-E7A9-744E-8506536AB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54911-FD9E-4127-96B1-5A94F9AA3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3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C47FD-621D-659F-6A22-85C97C1D90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diseases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F026DC-F270-8E73-E353-10C3A80E7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38341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Septicemia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Irene Cherutich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Supervised by</a:t>
            </a: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Otin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648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0EC68-45C0-F6C0-1A96-F8471F5C4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Causative Agents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F5AB1-4089-694B-963F-2C53BC882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 aureus (staph)</a:t>
            </a:r>
          </a:p>
          <a:p>
            <a:pPr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Escherichia coli (E. coli)</a:t>
            </a:r>
          </a:p>
          <a:p>
            <a:pPr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Some types of Streptococcus</a:t>
            </a:r>
          </a:p>
          <a:p>
            <a:pPr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Fungus 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503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17A99-7ADB-8311-9DCB-1A2E5668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Microorganisms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46125BB-24B2-9D89-A39F-40D756033D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0689"/>
            <a:ext cx="12192000" cy="516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062853-D672-1206-5412-9DA9B9CDA309}"/>
              </a:ext>
            </a:extLst>
          </p:cNvPr>
          <p:cNvSpPr txBox="1"/>
          <p:nvPr/>
        </p:nvSpPr>
        <p:spPr>
          <a:xfrm>
            <a:off x="2989053" y="2903590"/>
            <a:ext cx="6219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Asady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E95252-3CAD-7455-D74D-78AB5107A60C}"/>
              </a:ext>
            </a:extLst>
          </p:cNvPr>
          <p:cNvSpPr txBox="1"/>
          <p:nvPr/>
        </p:nvSpPr>
        <p:spPr>
          <a:xfrm>
            <a:off x="2989053" y="2903590"/>
            <a:ext cx="6219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(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Asadyet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al.,2020)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D402FC-6DA7-CDBA-8F54-4CFC4C2EF93B}"/>
              </a:ext>
            </a:extLst>
          </p:cNvPr>
          <p:cNvSpPr txBox="1"/>
          <p:nvPr/>
        </p:nvSpPr>
        <p:spPr>
          <a:xfrm>
            <a:off x="2989053" y="2903590"/>
            <a:ext cx="62196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Asady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956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3C56-7708-6359-7BF4-7B9B49F4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Stages of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Septicaemia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69BC6-C92B-E1A5-1EFC-69A59037C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57211" cy="4351338"/>
          </a:xfrm>
        </p:spPr>
        <p:txBody>
          <a:bodyPr>
            <a:normAutofit/>
          </a:bodyPr>
          <a:lstStyle/>
          <a:p>
            <a:endParaRPr lang="en-US" b="0" i="0" dirty="0">
              <a:solidFill>
                <a:srgbClr val="040C28"/>
              </a:solidFill>
              <a:effectLst/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40C28"/>
                </a:solidFill>
                <a:latin typeface="Google Sans"/>
              </a:rPr>
              <a:t>S</a:t>
            </a:r>
            <a:r>
              <a:rPr lang="en-US" b="1" i="0" dirty="0">
                <a:solidFill>
                  <a:srgbClr val="040C28"/>
                </a:solidFill>
                <a:effectLst/>
                <a:latin typeface="Google Sans"/>
              </a:rPr>
              <a:t>epsis 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:</a:t>
            </a:r>
            <a:r>
              <a:rPr lang="en-US" b="0" i="0" dirty="0">
                <a:solidFill>
                  <a:srgbClr val="343536"/>
                </a:solidFill>
                <a:effectLst/>
                <a:latin typeface="Source Sans Pro" panose="020B0503030403020204" pitchFamily="34" charset="0"/>
              </a:rPr>
              <a:t>happens when your</a:t>
            </a:r>
            <a:r>
              <a:rPr lang="en-US" b="0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 immune system</a:t>
            </a:r>
            <a:r>
              <a:rPr lang="en-US" b="0" i="0" dirty="0">
                <a:solidFill>
                  <a:srgbClr val="343536"/>
                </a:solidFill>
                <a:effectLst/>
                <a:latin typeface="Source Sans Pro" panose="020B0503030403020204" pitchFamily="34" charset="0"/>
              </a:rPr>
              <a:t> overreacts to an infection.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b="1" i="0" dirty="0">
                <a:solidFill>
                  <a:srgbClr val="343536"/>
                </a:solidFill>
                <a:effectLst/>
                <a:latin typeface="Source Sans Pro" panose="020B0503030403020204" pitchFamily="34" charset="0"/>
              </a:rPr>
              <a:t>Severe sepsis</a:t>
            </a:r>
            <a:r>
              <a:rPr lang="en-US" b="0" i="0" dirty="0">
                <a:solidFill>
                  <a:srgbClr val="343536"/>
                </a:solidFill>
                <a:effectLst/>
                <a:latin typeface="Source Sans Pro" panose="020B0503030403020204" pitchFamily="34" charset="0"/>
              </a:rPr>
              <a:t>: </a:t>
            </a:r>
            <a:r>
              <a:rPr lang="en-US" b="0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organs rendered  to malfunction</a:t>
            </a:r>
            <a:r>
              <a:rPr lang="en-US" b="0" i="0" dirty="0">
                <a:solidFill>
                  <a:srgbClr val="343536"/>
                </a:solidFill>
                <a:effectLst/>
                <a:latin typeface="Source Sans Pro" panose="020B0503030403020204" pitchFamily="34" charset="0"/>
              </a:rPr>
              <a:t>. A  result of inflammation throughout your body.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b="1" i="0" dirty="0">
                <a:solidFill>
                  <a:srgbClr val="343536"/>
                </a:solidFill>
                <a:effectLst/>
                <a:latin typeface="Source Sans Pro" panose="020B0503030403020204" pitchFamily="34" charset="0"/>
              </a:rPr>
              <a:t>Septic shock</a:t>
            </a:r>
            <a:r>
              <a:rPr lang="en-US" b="0" i="0" dirty="0">
                <a:solidFill>
                  <a:srgbClr val="343536"/>
                </a:solidFill>
                <a:effectLst/>
                <a:latin typeface="Source Sans Pro" panose="020B0503030403020204" pitchFamily="34" charset="0"/>
              </a:rPr>
              <a:t>: This is the last stage of infection characterized by extremely </a:t>
            </a:r>
            <a:r>
              <a:rPr lang="en-US" b="0" i="0" dirty="0">
                <a:solidFill>
                  <a:srgbClr val="FF0000"/>
                </a:solidFill>
                <a:effectLst/>
                <a:latin typeface="Source Sans Pro" panose="020B0503030403020204" pitchFamily="34" charset="0"/>
              </a:rPr>
              <a:t>low blood pressure </a:t>
            </a:r>
            <a:r>
              <a:rPr lang="en-US" b="0" i="0" dirty="0">
                <a:solidFill>
                  <a:srgbClr val="343536"/>
                </a:solidFill>
                <a:effectLst/>
                <a:latin typeface="Source Sans Pro" panose="020B0503030403020204" pitchFamily="34" charset="0"/>
              </a:rPr>
              <a:t>despite lots of IV (intravenous) fluids.</a:t>
            </a:r>
          </a:p>
          <a:p>
            <a:pPr marL="0" indent="0" algn="l">
              <a:buNone/>
            </a:pPr>
            <a:endParaRPr lang="en-US" b="1" i="0" cap="all" dirty="0">
              <a:solidFill>
                <a:srgbClr val="555555"/>
              </a:solidFill>
              <a:effectLst/>
              <a:latin typeface="Roboto Condensed" panose="020000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588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994E0-A051-3CE3-BF52-B28B8E549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98358"/>
            <a:ext cx="11353800" cy="898359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Septicemia</a:t>
            </a:r>
          </a:p>
        </p:txBody>
      </p:sp>
      <p:pic>
        <p:nvPicPr>
          <p:cNvPr id="3074" name="Picture 2" descr="Septic shock occurs when a bacterial infection causes low blood pressure, widening of the blood vessels (vasodilation) and organ failure.">
            <a:extLst>
              <a:ext uri="{FF2B5EF4-FFF2-40B4-BE49-F238E27FC236}">
                <a16:creationId xmlns:a16="http://schemas.microsoft.com/office/drawing/2014/main" id="{4320F7C4-B7E7-99E6-56CB-0B5D6EAF4B5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526" y="385011"/>
            <a:ext cx="8101263" cy="6176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831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66067-02C9-E9BB-A9D4-14F292A90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Septicemia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6D108-B580-A337-EAF2-13441A711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92453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5A5A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wound or tissue damage or entry of a foreign object into the body can cause the tissue adjacent to the damaged or infected region to become swollen or reddened, causing pain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Stress, infection, or chronic diseases can put the body in a proinflammatory state</a:t>
            </a:r>
            <a:r>
              <a:rPr lang="en-US" b="0" i="0" dirty="0">
                <a:solidFill>
                  <a:srgbClr val="5A5A5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685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7D830-6234-329C-38F1-CBCE00D9A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Septicemia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13C4A-80BB-25EE-9AD2-9F5F91CCF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468"/>
            <a:ext cx="6878053" cy="5529532"/>
          </a:xfrm>
        </p:spPr>
        <p:txBody>
          <a:bodyPr>
            <a:normAutofit fontScale="85000" lnSpcReduction="10000"/>
          </a:bodyPr>
          <a:lstStyle/>
          <a:p>
            <a:pPr algn="l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33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Infective</a:t>
            </a:r>
            <a:r>
              <a:rPr lang="en-US" sz="3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chemicals (bacteria) released in the bloodstream to fight an infection trigger inflammation throughout the body. </a:t>
            </a:r>
          </a:p>
          <a:p>
            <a:pPr algn="l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33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causes a cascade of changes that damage multiple organ systems, leading them to fail, sometimes even resulting in death.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198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24F75-3355-22E5-96A1-1CE6A1BB7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Septicemia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810E0-9EB5-B8D7-1D99-1309814AF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9412"/>
            <a:ext cx="6878053" cy="55585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4D51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immune system becomes primed and ready to create an inflammatory response.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Systemic inflammation occurs </a:t>
            </a: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when the immune system is constantly defending the body</a:t>
            </a: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1255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27153-FF91-A9D1-F412-C30BBC182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Septicemia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B4718-AFA9-2857-7D49-47214123F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468"/>
            <a:ext cx="6753045" cy="5529532"/>
          </a:xfrm>
        </p:spPr>
        <p:txBody>
          <a:bodyPr>
            <a:normAutofit/>
          </a:bodyPr>
          <a:lstStyle/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Immune response  </a:t>
            </a: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  <a:r>
              <a:rPr lang="en-US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body to recognize and defend itself against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bacteria, viruses</a:t>
            </a:r>
            <a:r>
              <a:rPr lang="en-US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and substances that appear foreign and harmful.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Immune system protects the body from possibly harmful substances by recognizing and responding to 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antigens.</a:t>
            </a:r>
            <a:r>
              <a:rPr lang="en-US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700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8B121-70C1-9A9E-2DC6-1502F79B4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Septicemia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AA802-4BD8-5DFA-DD7D-942706685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80226"/>
            <a:ext cx="6252713" cy="547777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Antigens</a:t>
            </a:r>
            <a:r>
              <a:rPr lang="en-US" sz="1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 substances on the surface of </a:t>
            </a:r>
            <a:r>
              <a:rPr lang="en-US" sz="11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cells, viruses, fungi</a:t>
            </a:r>
            <a:r>
              <a:rPr lang="en-US" sz="1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or </a:t>
            </a:r>
            <a:r>
              <a:rPr lang="en-US" sz="11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bacteria.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Nonliving substances such as </a:t>
            </a:r>
            <a:r>
              <a:rPr lang="en-US" sz="11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toxins chemicals, drugs</a:t>
            </a:r>
            <a:r>
              <a:rPr lang="en-US" sz="1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11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foreign particles</a:t>
            </a:r>
            <a:r>
              <a:rPr lang="en-US" sz="1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can also be antigens.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immune system recognizes and destroys, or tries to destroy, substances that contain antigens.</a:t>
            </a:r>
            <a:br>
              <a:rPr lang="en-US" sz="11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12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ECAD4-CBB6-A6F3-8653-5C122ED08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Septicemia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9584E-F164-D436-BB55-A66492945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26179" cy="4351338"/>
          </a:xfrm>
        </p:spPr>
        <p:txBody>
          <a:bodyPr>
            <a:normAutofit fontScale="77500" lnSpcReduction="20000"/>
          </a:bodyPr>
          <a:lstStyle/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6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inflammatory response occurs when tissues are injured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6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damaged cells release chemicals including 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histamine</a:t>
            </a:r>
            <a:r>
              <a:rPr lang="en-US" sz="36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bradykinin</a:t>
            </a:r>
            <a:r>
              <a:rPr lang="en-US" sz="36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prostaglandins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6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These chemicals cause blood vessels to leak fluid into the tissues, causing 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swelling</a:t>
            </a:r>
            <a:r>
              <a:rPr lang="en-US" sz="36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105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9D3-6CB4-6998-DFD9-10E16FB84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85B0A-2A9C-A5BD-F29F-641DA8438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75672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end of the lesson , the learner should be able to gain and demonstrate knowledge on septicemia an</a:t>
            </a:r>
          </a:p>
        </p:txBody>
      </p:sp>
    </p:spTree>
    <p:extLst>
      <p:ext uri="{BB962C8B-B14F-4D97-AF65-F5344CB8AC3E}">
        <p14:creationId xmlns:p14="http://schemas.microsoft.com/office/powerpoint/2010/main" val="1805970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7E158-AD5E-BC3F-3AC3-5809A2BAE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78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Septicemia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16E46-2028-200C-D748-E9D3D427F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946484"/>
            <a:ext cx="6011778" cy="6256421"/>
          </a:xfrm>
        </p:spPr>
        <p:txBody>
          <a:bodyPr>
            <a:normAutofit fontScale="25000" lnSpcReduction="20000"/>
          </a:bodyPr>
          <a:lstStyle/>
          <a:p>
            <a:pPr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helps isolate the foreign substance from further contact with body tissues.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chemicals attract white blood cells called phagocytes that "eat" germs and dead or damaged cells.(phagocytosis)  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Phagocytes eventually die. 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Pus is formed from a collection of dead tissue, dead bacteria, and live and dead phagocytes.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68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F0CC-060B-10BA-DABD-66306EDA8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Septicemia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7D5B8-8DFF-8600-B54E-F93018FB2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049126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US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inflammatory response </a:t>
            </a: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recognize the damaged tissue,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recruitment of inflammatory cells follows,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removal of extraneous objects, and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Repair of the damaged tissue</a:t>
            </a:r>
            <a:r>
              <a:rPr lang="en-US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take place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962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5A4FE-B0D4-74F7-0706-5B40D3B3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Septicemia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711C0-531C-C139-EE6C-AA515516D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2323C"/>
                </a:solidFill>
                <a:effectLst/>
                <a:latin typeface="acumin-pro"/>
              </a:rPr>
              <a:t>Redness</a:t>
            </a:r>
            <a:r>
              <a:rPr lang="en-US" b="0" i="0" dirty="0">
                <a:solidFill>
                  <a:srgbClr val="32323C"/>
                </a:solidFill>
                <a:effectLst/>
                <a:latin typeface="acumin-pro"/>
              </a:rPr>
              <a:t> (</a:t>
            </a:r>
            <a:r>
              <a:rPr lang="en-US" b="0" i="1" dirty="0" err="1">
                <a:solidFill>
                  <a:srgbClr val="32323C"/>
                </a:solidFill>
                <a:effectLst/>
                <a:latin typeface="acumin-pro"/>
              </a:rPr>
              <a:t>rubor</a:t>
            </a:r>
            <a:r>
              <a:rPr lang="en-US" b="0" i="0" dirty="0">
                <a:solidFill>
                  <a:srgbClr val="32323C"/>
                </a:solidFill>
                <a:effectLst/>
                <a:latin typeface="acumin-pro"/>
              </a:rPr>
              <a:t>) – secondary to vasodilatation and increased blood flow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2323C"/>
                </a:solidFill>
                <a:effectLst/>
                <a:latin typeface="acumin-pro"/>
              </a:rPr>
              <a:t>Heat</a:t>
            </a:r>
            <a:r>
              <a:rPr lang="en-US" b="0" i="0" dirty="0">
                <a:solidFill>
                  <a:srgbClr val="32323C"/>
                </a:solidFill>
                <a:effectLst/>
                <a:latin typeface="acumin-pro"/>
              </a:rPr>
              <a:t> (</a:t>
            </a:r>
            <a:r>
              <a:rPr lang="en-US" b="0" i="1" dirty="0" err="1">
                <a:solidFill>
                  <a:srgbClr val="32323C"/>
                </a:solidFill>
                <a:effectLst/>
                <a:latin typeface="acumin-pro"/>
              </a:rPr>
              <a:t>calor</a:t>
            </a:r>
            <a:r>
              <a:rPr lang="en-US" b="0" i="0" dirty="0">
                <a:solidFill>
                  <a:srgbClr val="32323C"/>
                </a:solidFill>
                <a:effectLst/>
                <a:latin typeface="acumin-pro"/>
              </a:rPr>
              <a:t>) – </a:t>
            </a:r>
            <a:r>
              <a:rPr lang="en-US" b="0" i="0" dirty="0" err="1">
                <a:solidFill>
                  <a:srgbClr val="32323C"/>
                </a:solidFill>
                <a:effectLst/>
                <a:latin typeface="acumin-pro"/>
              </a:rPr>
              <a:t>localised</a:t>
            </a:r>
            <a:r>
              <a:rPr lang="en-US" b="0" i="0" dirty="0">
                <a:solidFill>
                  <a:srgbClr val="32323C"/>
                </a:solidFill>
                <a:effectLst/>
                <a:latin typeface="acumin-pro"/>
              </a:rPr>
              <a:t> increase in temperature, also due to increased blood flow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2323C"/>
                </a:solidFill>
                <a:effectLst/>
                <a:latin typeface="acumin-pro"/>
              </a:rPr>
              <a:t>Swelling</a:t>
            </a:r>
            <a:r>
              <a:rPr lang="en-US" b="0" i="0" dirty="0">
                <a:solidFill>
                  <a:srgbClr val="32323C"/>
                </a:solidFill>
                <a:effectLst/>
                <a:latin typeface="acumin-pro"/>
              </a:rPr>
              <a:t> (</a:t>
            </a:r>
            <a:r>
              <a:rPr lang="en-US" b="0" i="1" dirty="0" err="1">
                <a:solidFill>
                  <a:srgbClr val="32323C"/>
                </a:solidFill>
                <a:effectLst/>
                <a:latin typeface="acumin-pro"/>
              </a:rPr>
              <a:t>tumour</a:t>
            </a:r>
            <a:r>
              <a:rPr lang="en-US" b="0" i="0" dirty="0">
                <a:solidFill>
                  <a:srgbClr val="32323C"/>
                </a:solidFill>
                <a:effectLst/>
                <a:latin typeface="acumin-pro"/>
              </a:rPr>
              <a:t>) – results from increased vessel permeability, allowing fluid loss into the interstitial space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2323C"/>
                </a:solidFill>
                <a:effectLst/>
                <a:latin typeface="acumin-pro"/>
              </a:rPr>
              <a:t>Pain</a:t>
            </a:r>
            <a:r>
              <a:rPr lang="en-US" b="0" i="0" dirty="0">
                <a:solidFill>
                  <a:srgbClr val="32323C"/>
                </a:solidFill>
                <a:effectLst/>
                <a:latin typeface="acumin-pro"/>
              </a:rPr>
              <a:t> (</a:t>
            </a:r>
            <a:r>
              <a:rPr lang="en-US" b="0" i="1" dirty="0">
                <a:solidFill>
                  <a:srgbClr val="32323C"/>
                </a:solidFill>
                <a:effectLst/>
                <a:latin typeface="acumin-pro"/>
              </a:rPr>
              <a:t>dolor</a:t>
            </a:r>
            <a:r>
              <a:rPr lang="en-US" b="0" i="0" dirty="0">
                <a:solidFill>
                  <a:srgbClr val="32323C"/>
                </a:solidFill>
                <a:effectLst/>
                <a:latin typeface="acumin-pro"/>
              </a:rPr>
              <a:t>) – caused by stimulation of the local nerve endings, from mechanical and chemical mediators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2323C"/>
                </a:solidFill>
                <a:effectLst/>
                <a:latin typeface="acumin-pro"/>
              </a:rPr>
              <a:t>Loss</a:t>
            </a:r>
            <a:r>
              <a:rPr lang="en-US" b="0" i="0" dirty="0">
                <a:solidFill>
                  <a:srgbClr val="32323C"/>
                </a:solidFill>
                <a:effectLst/>
                <a:latin typeface="acumin-pro"/>
              </a:rPr>
              <a:t> of </a:t>
            </a:r>
            <a:r>
              <a:rPr lang="en-US" b="1" i="0" dirty="0">
                <a:solidFill>
                  <a:srgbClr val="32323C"/>
                </a:solidFill>
                <a:effectLst/>
                <a:latin typeface="acumin-pro"/>
              </a:rPr>
              <a:t>function</a:t>
            </a:r>
            <a:endParaRPr lang="en-US" b="0" i="0" dirty="0">
              <a:solidFill>
                <a:srgbClr val="32323C"/>
              </a:solidFill>
              <a:effectLst/>
              <a:latin typeface="acumin-pro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5522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2F98F-EBDD-247F-C647-CB883ED44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Septicemia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4CC05-CA86-6DED-BF7D-514A6229D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6749716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body usually can remove a small number of germs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naturally</a:t>
            </a: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But if germs continue to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grow</a:t>
            </a: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spread</a:t>
            </a: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that can lead to septicemia</a:t>
            </a:r>
            <a:r>
              <a:rPr lang="en-US" b="0" i="0" dirty="0">
                <a:solidFill>
                  <a:srgbClr val="343536"/>
                </a:solidFill>
                <a:effectLst/>
                <a:latin typeface="Source Sans Pro" panose="020B0503030403020204" pitchFamily="34" charset="0"/>
              </a:rPr>
              <a:t>.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(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Minasyan, 2017).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282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17840-9821-B552-B0C8-EAB0BAF47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of Septicemia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9E3C8-BF16-B61D-3C85-C71A3C2B6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Early septicemia symptoms are: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 fever.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Chills.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Weakness.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Sweating.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Drop in blood pressure</a:t>
            </a:r>
            <a:r>
              <a:rPr lang="en-US" b="0" i="0" dirty="0">
                <a:solidFill>
                  <a:srgbClr val="343536"/>
                </a:solidFill>
                <a:effectLst/>
                <a:latin typeface="Source Sans Pro" panose="020B0503030403020204" pitchFamily="34" charset="0"/>
              </a:rPr>
              <a:t>.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479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5AC7A-CCD8-87B7-6FB0-84C3B3217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of Septicemia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74BFC-EAF9-B88D-D036-5A757205F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30516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difficulty breathing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ow blood pressure, Fast heart rate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ental confusion.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(Jones 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al., 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2021)</a:t>
            </a:r>
            <a:endParaRPr lang="en-US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806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838E4-98CB-63DF-1493-E527AF095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 of Septicemia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C6E3A-0BFF-D27D-9ADB-76A444641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31568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Septicemia can lead to sepsis, which is a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life-threatening medical emergency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It can cause 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tissue damage, organ failure</a:t>
            </a: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even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death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(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Keynan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al., 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(2013).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077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2C56D-CD34-1D57-6303-86FE4B748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Complications of Septicemia cont.</a:t>
            </a:r>
            <a:endParaRPr lang="en-US" dirty="0"/>
          </a:p>
        </p:txBody>
      </p:sp>
      <p:pic>
        <p:nvPicPr>
          <p:cNvPr id="4100" name="Picture 4" descr="Sepsis Complications and Prevention">
            <a:extLst>
              <a:ext uri="{FF2B5EF4-FFF2-40B4-BE49-F238E27FC236}">
                <a16:creationId xmlns:a16="http://schemas.microsoft.com/office/drawing/2014/main" id="{EAEC684A-ECD4-910A-5947-651DB78A6A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411" y="1500996"/>
            <a:ext cx="9208167" cy="565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259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92850-7D2B-FB00-3EE9-BE7FCAF54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9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iagnosis</a:t>
            </a:r>
            <a:r>
              <a:rPr lang="en-US" sz="4900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4900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49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ests</a:t>
            </a:r>
            <a:br>
              <a:rPr lang="en-US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BD86D-A0D0-CA30-94E9-0136707D2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73253" cy="4667250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r>
              <a:rPr lang="en-US" sz="11200" dirty="0">
                <a:solidFill>
                  <a:srgbClr val="3435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epticemia diagnosis is based on: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Presence of septicemia symptoms.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Blood tests to identify a bacterium, virus or fungus</a:t>
            </a:r>
            <a:r>
              <a:rPr lang="en-US" sz="112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dirty="0">
                <a:solidFill>
                  <a:srgbClr val="3A30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1200" b="0" i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 results combined with information about illness and  physical examination, help your doctor determine if you have sepsis:</a:t>
            </a:r>
            <a:endParaRPr lang="en-US" sz="112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34353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21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D4821-9767-FCA2-4416-B7339A629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Sepsis - The Grange Surgery">
            <a:extLst>
              <a:ext uri="{FF2B5EF4-FFF2-40B4-BE49-F238E27FC236}">
                <a16:creationId xmlns:a16="http://schemas.microsoft.com/office/drawing/2014/main" id="{DA90C4EA-5A47-B87D-EB73-9AA9FF731A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5" y="1"/>
            <a:ext cx="121574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437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473F5-568F-A283-F8AD-2D3C032EC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9A38D-2185-766D-235A-DD2FB2587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define septicemia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causes of septicemia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describe diagnosis and symptoms of septicemia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explain pathophysiology of septicemia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ellaborate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medical and nursing management of septicemia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085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ED576-FDF3-DDEB-7B17-40B2F43FD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4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iagnosis</a:t>
            </a:r>
            <a:r>
              <a:rPr lang="en-US" sz="4400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4400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44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ests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BF058-7879-8434-356E-18DA0F75F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126"/>
            <a:ext cx="10515600" cy="528587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Complete blood count (CBC)</a:t>
            </a: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C-reactive protein (CRP)</a:t>
            </a:r>
            <a:endParaRPr lang="en-US" dirty="0">
              <a:solidFill>
                <a:srgbClr val="3A30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Blood culture</a:t>
            </a: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Procalcitonin (PCT)</a:t>
            </a:r>
            <a:endParaRPr lang="en-US" dirty="0">
              <a:solidFill>
                <a:srgbClr val="3A30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Urinalysis</a:t>
            </a: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Chest x-ray</a:t>
            </a:r>
            <a:endParaRPr lang="en-US" dirty="0">
              <a:solidFill>
                <a:srgbClr val="3A30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Computerized tomography (CT) scan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491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8C39C-DC10-FEE1-2464-1841198D2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4400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4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iagnosis</a:t>
            </a:r>
            <a:r>
              <a:rPr lang="en-US" sz="4400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4400" b="1" i="0" cap="all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44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ests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16744-2AA2-07F4-4E0E-F57EBEF65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Magnetic resonance imaging (MRI)</a:t>
            </a: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Lumbar puncture</a:t>
            </a:r>
            <a:endParaRPr lang="en-US" dirty="0">
              <a:solidFill>
                <a:srgbClr val="3A30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throat culture and swap</a:t>
            </a: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Sputum test</a:t>
            </a:r>
            <a:r>
              <a:rPr lang="en-US" dirty="0">
                <a:solidFill>
                  <a:srgbClr val="3A30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b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Pulse oximetry </a:t>
            </a:r>
          </a:p>
          <a:p>
            <a:pPr>
              <a:lnSpc>
                <a:spcPct val="150000"/>
              </a:lnSpc>
            </a:pPr>
            <a:r>
              <a:rPr lang="en-US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Liver function test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7208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0428F-4A14-3394-F710-3AE033BB6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cap="all" dirty="0">
                <a:solidFill>
                  <a:srgbClr val="555555"/>
                </a:solidFill>
                <a:effectLst/>
                <a:latin typeface="Roboto Condensed" panose="02000000000000000000" pitchFamily="2" charset="0"/>
              </a:rPr>
            </a:br>
            <a:r>
              <a:rPr lang="en-US" b="1" cap="all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anagement and Treatment</a:t>
            </a:r>
            <a:br>
              <a:rPr lang="en-US" b="1" i="0" cap="all" dirty="0">
                <a:solidFill>
                  <a:srgbClr val="555555"/>
                </a:solidFill>
                <a:effectLst/>
                <a:latin typeface="Roboto Condensed" panose="020000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12E12-FB2F-9BA1-7864-E98AB506B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91400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road-spectrum antibiotics</a:t>
            </a: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are the first-line medications.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These antibiotics work against several of the more common bacteria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These are intravenous antibiotics so they can get into the blood system quickly and efficiently.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1061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ECAEE-789F-3C71-38AF-AD4DC5673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cap="all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cap="all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anagement and Treatment Cont.</a:t>
            </a:r>
            <a:br>
              <a:rPr lang="en-US" b="1" i="0" cap="all" dirty="0">
                <a:solidFill>
                  <a:srgbClr val="555555"/>
                </a:solidFill>
                <a:effectLst/>
                <a:latin typeface="Roboto Condensed" panose="020000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C2B1A-D7C0-B6A9-8AD9-358467D1A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95663"/>
            <a:ext cx="6781800" cy="54623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40C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</a:t>
            </a: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blood flow to organs using intravenous fluids(IV)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40C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reat the source of the infection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Give oxygen to supply oxygen to the organs.</a:t>
            </a: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Vasopressor to narrow blood  vessels and help increase blood pressure.</a:t>
            </a:r>
          </a:p>
        </p:txBody>
      </p:sp>
    </p:spTree>
    <p:extLst>
      <p:ext uri="{BB962C8B-B14F-4D97-AF65-F5344CB8AC3E}">
        <p14:creationId xmlns:p14="http://schemas.microsoft.com/office/powerpoint/2010/main" val="40425276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604F0-35FA-EE12-9843-C4323083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cap="all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cap="all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anagement and Treatment Cont.</a:t>
            </a:r>
            <a:br>
              <a:rPr lang="en-US" b="1" i="0" cap="all" dirty="0">
                <a:solidFill>
                  <a:srgbClr val="555555"/>
                </a:solidFill>
                <a:effectLst/>
                <a:latin typeface="Roboto Condensed" panose="02000000000000000000" pitchFamily="2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0F1BD-3D6E-E364-14BD-1468F594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8514347" cy="503237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sz="40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Gram-positive organisms such as methicillin-susceptible Staphylococcus aureus (MSSA</a:t>
            </a:r>
            <a:r>
              <a:rPr lang="en-US" sz="4000" dirty="0">
                <a:solidFill>
                  <a:srgbClr val="4D51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0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Streptococcal species, give antibiotics; </a:t>
            </a:r>
            <a:r>
              <a:rPr lang="en-US" sz="4000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piperacillin/tazobactam</a:t>
            </a:r>
            <a:r>
              <a:rPr lang="en-US" sz="40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ceftriaxone, cefepime, meropenem, and imipenem/cilastatin and surgical intervention</a:t>
            </a:r>
          </a:p>
          <a:p>
            <a:pPr>
              <a:lnSpc>
                <a:spcPct val="170000"/>
              </a:lnSpc>
            </a:pPr>
            <a:r>
              <a:rPr lang="en-US" sz="4000" dirty="0">
                <a:solidFill>
                  <a:srgbClr val="3435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0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raining blood and fluid from the infected area.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                                           </a:t>
            </a:r>
            <a:r>
              <a:rPr lang="en-US" sz="33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Latif 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al., 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2019).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3518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5D3AB-E9E6-54D5-07EC-3C4CF4F30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Nursing Interventions </a:t>
            </a:r>
            <a:r>
              <a:rPr lang="en-US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Management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0D43E-85E5-C1E1-7475-57A814CA5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1666"/>
            <a:ext cx="6685547" cy="5016333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 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fever</a:t>
            </a:r>
            <a:r>
              <a:rPr lang="en-US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Monitor the patient closely for shivering.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Pharmacologic therapy</a:t>
            </a:r>
            <a:r>
              <a:rPr lang="en-US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rgbClr val="3535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dminister prescribed 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IV fluids </a:t>
            </a:r>
            <a:r>
              <a:rPr lang="en-US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medications</a:t>
            </a:r>
            <a:r>
              <a:rPr lang="en-US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antibiotic agents and vasoactive medications.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Hussien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al.,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2019)</a:t>
            </a:r>
            <a:endParaRPr lang="en-US" b="0" i="0" dirty="0">
              <a:solidFill>
                <a:srgbClr val="35353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0318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A279C-7C19-9E10-7DB0-5CF021D86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353535"/>
                </a:solidFill>
                <a:effectLst/>
                <a:latin typeface="-apple-system"/>
              </a:rPr>
            </a:br>
            <a:r>
              <a:rPr lang="en-US" sz="4900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Nursing Interventions </a:t>
            </a:r>
            <a:r>
              <a:rPr lang="en-US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Management Cont.</a:t>
            </a:r>
            <a:br>
              <a:rPr lang="en-US" b="1" i="0" dirty="0">
                <a:solidFill>
                  <a:srgbClr val="353535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B105E-35F0-9803-5C0F-42EA9FA6F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35779" cy="4351338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Monitor blood levels</a:t>
            </a:r>
            <a:r>
              <a:rPr lang="en-US" sz="3000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Monitor antibiotic </a:t>
            </a:r>
            <a:r>
              <a:rPr lang="en-US" sz="3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toxicity, BUN, creatinine, WBC, hemoglobin, hematocrit, platelet levels,</a:t>
            </a:r>
            <a:r>
              <a:rPr lang="en-US" sz="3000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coagulation </a:t>
            </a:r>
            <a:r>
              <a:rPr lang="en-US" sz="3000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studies.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Assess physiologic status</a:t>
            </a:r>
            <a:r>
              <a:rPr lang="en-US" sz="3000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>
                <a:solidFill>
                  <a:srgbClr val="3535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000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ssess the patient’s hemodynamic status, </a:t>
            </a:r>
            <a:r>
              <a:rPr lang="en-US" sz="3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fluid intake and output</a:t>
            </a:r>
            <a:r>
              <a:rPr lang="en-US" sz="3000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and nutritional status.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4247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42C01-A3CF-56FC-FB5F-E7F1B784C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Nursing Interventions </a:t>
            </a:r>
            <a:r>
              <a:rPr lang="en-US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Management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F7FFC-4066-679B-6392-376789117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311189" cy="5032375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Infection control</a:t>
            </a:r>
            <a:r>
              <a:rPr lang="en-US" sz="3000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All invasive procedures must be carried out with </a:t>
            </a:r>
            <a:r>
              <a:rPr lang="en-US" sz="30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aseptic technique</a:t>
            </a:r>
            <a:r>
              <a:rPr lang="en-US" sz="3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000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after careful </a:t>
            </a:r>
            <a:r>
              <a:rPr lang="en-US" sz="3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hand hygiene</a:t>
            </a:r>
            <a:r>
              <a:rPr lang="en-US" sz="3000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000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</a:t>
            </a:r>
            <a:r>
              <a:rPr lang="en-US" sz="3000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The nurse must collaborate with the other members of the healthcare team to identify the site and source of sepsis and specific organisms involved.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674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02C57-9D2B-F4BB-6C8D-E4238972A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353535"/>
                </a:solidFill>
                <a:effectLst/>
                <a:latin typeface="-apple-system"/>
              </a:rPr>
            </a:br>
            <a:br>
              <a:rPr lang="en-US" b="1" i="0" dirty="0">
                <a:solidFill>
                  <a:srgbClr val="353535"/>
                </a:solidFill>
                <a:effectLst/>
                <a:latin typeface="-apple-system"/>
              </a:rPr>
            </a:br>
            <a:r>
              <a:rPr lang="en-US" sz="4900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Prevention of Septicemia</a:t>
            </a:r>
            <a:br>
              <a:rPr lang="en-US" b="0" i="0" dirty="0">
                <a:solidFill>
                  <a:srgbClr val="353535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1233B-5655-D0D5-0286-3FDD1BF66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92453" cy="435133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Strict infection control practices.</a:t>
            </a:r>
            <a:r>
              <a:rPr lang="en-US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To prevent invasion through </a:t>
            </a: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effective aseptic techniques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Prevent central line infections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Early debriding of wounds to remove infective necrotic tissue</a:t>
            </a:r>
          </a:p>
          <a:p>
            <a:pPr marL="0" indent="0" algn="l">
              <a:buNone/>
            </a:pPr>
            <a:endParaRPr lang="en-US" b="0" i="0" dirty="0">
              <a:solidFill>
                <a:srgbClr val="353535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0952366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1C406-08AA-CF93-C813-EA447B5BD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Prevention of Septicemia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9FE98-848C-A8A0-B8D4-D8FBF718D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1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Equipment cleanliness;</a:t>
            </a:r>
            <a:r>
              <a:rPr lang="en-US" b="0" i="0" dirty="0">
                <a:solidFill>
                  <a:srgbClr val="3535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especially the ones involved in invasive procedures, must be properly cleaned and maintained to avoid harboring harmful microorganisms that can enter the body by  sterilization(CSSD)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(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Negussie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al., 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2015)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90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793C9-8DC1-9D7B-8094-B86563BE0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Septicemia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1C215-99BF-E1F5-F212-FAA9688E9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7115355" cy="50323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Septicemia is a serious bloodstream infection.</a:t>
            </a:r>
            <a:endParaRPr lang="en-US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the clinical name for blood poisoning by bacteria</a:t>
            </a: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infection caused by large amounts of bacteria entering the bloodstream</a:t>
            </a:r>
            <a:endParaRPr lang="en-US" dirty="0">
              <a:solidFill>
                <a:srgbClr val="040C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often a result of another infection in the body                           (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Cavaillon et al.,2019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000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C276B-099E-7589-38B2-6DCDFC8C1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2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Question Stickers - Free interface Stickers">
            <a:extLst>
              <a:ext uri="{FF2B5EF4-FFF2-40B4-BE49-F238E27FC236}">
                <a16:creationId xmlns:a16="http://schemas.microsoft.com/office/drawing/2014/main" id="{F7F5CADA-8104-FA8E-1C36-8593451153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1999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4082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B97C6-604F-4A24-9C42-CA062EBA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98166-3E16-4BCA-5E8A-8E5587D50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8254042" cy="503237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59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Septicemia is a serious bloodstream infection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5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infections are most often associated with sepsis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5900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inflammatory response occurs when tissues are injured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5900" dirty="0">
                <a:solidFill>
                  <a:srgbClr val="3A30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5900" b="0" i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 results combined with information about illness and  physical examination, help your doctor determine if you have sepsis: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36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387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33F2-C085-ABB9-630A-0F47D3A54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99D45-3824-AEFF-5417-303614F64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690687"/>
            <a:ext cx="6597770" cy="3913981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3A30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 includes antibiotics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0" i="0" dirty="0">
                <a:solidFill>
                  <a:srgbClr val="3A303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Nursing interventions is key in assessing patient response to treatment</a:t>
            </a:r>
            <a:endParaRPr lang="en-US" sz="28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61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99219-E1C4-CF29-54E4-B7250B1FA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464B-3C13-A61A-541B-488B23EB2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Cavaillon, J. M., &amp; Chrétien, F. (2019). From septicemia to sepsis 3.0–from Ignaz Semmelweis to Louis Pasteur.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Microbes and Infection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(5-6), 213-221.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Al-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Asady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F. M., Al-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Saray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D. A., &amp; Obed, A. W. (2020). Incidence of septicemia. Etiology and antimicrobial susceptibility testing among patients admitted to tertiary care hospital.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Journal of Infection in Developing Countries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(12), 1387-1394.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Jones, T. W., Smith, S. E., Van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Tuyl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J. S., &amp; Newsome, A. S. (2021). Sepsis with preexisting heart failure: management of confounding clinical features.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Journal of Intensive Care Medicine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(9), 989-1012.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991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2FF1-5A16-B1F2-56BA-641A37A2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997BA-814E-2257-237C-D10CB3446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Minasyan, H. (2017). Sepsis and septic shock: Pathogenesis and treatment perspectives.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Journal of critical care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229-242.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Keynan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Y., &amp; Rubinstein, E. (2013). Staphylococcus aureus bacteremia, risk factors, complications, and management.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Critical care clinics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(3), 547-562.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Latif, A., Kapoor, V.,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Vivekanandan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R., &amp; Reddy, J. T. (2019). A rare case of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Shewanella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septicemia: risk factors, environmental associations and management.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BMJ Case Reports CP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(9), e230252.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3137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3FE9-584F-196E-B8F2-05A8068D5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54168-C907-D02F-08C0-5CFA0E1D6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Hussien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A. H., Khalil, S. S., &amp; Mohammed, G. T. (2019). Effect of Nursing Educational Protocol on Nurses’ Knowledge and Practice Regarding Septicemia among Burned Patients.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ARC Journal of Nursing and Healthcare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(2), 19-26.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5283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0C12-5E11-399F-B5C0-DAB15D38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Thank you Stickers - Free communications Stickers">
            <a:extLst>
              <a:ext uri="{FF2B5EF4-FFF2-40B4-BE49-F238E27FC236}">
                <a16:creationId xmlns:a16="http://schemas.microsoft.com/office/drawing/2014/main" id="{10B2A644-0598-8202-187A-F8036D7F8E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92000" cy="7901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387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03E6E-4B06-7615-8BC3-E29AF511C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Sepsis / Septicemia-Causes-Symptoms-Treatment-Complications">
            <a:extLst>
              <a:ext uri="{FF2B5EF4-FFF2-40B4-BE49-F238E27FC236}">
                <a16:creationId xmlns:a16="http://schemas.microsoft.com/office/drawing/2014/main" id="{8DE80349-7DBB-304A-3BB3-D3E5C016AF5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2320337" cy="739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683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AF00E-6EE6-A131-93F9-91A029BBD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Background for Septicemia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321F6-9848-8A08-38FA-DA28979D6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74147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Sepsis was first mentioned by scriptures in Ancient Greece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The word sepsis comes from the Greek word “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sepo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”, which means “I rot”, and has its first use in medical context in Homer's poems. It is also mentioned in the writings of Hippocrates, a physician and philosopher, around 400 B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20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EF8B2-071B-5B4A-F052-B0C5E83E0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562" y="313366"/>
            <a:ext cx="10974238" cy="1325563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Background for Septicemia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AC795-3A5D-767D-2802-4CAAD69ED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80226"/>
            <a:ext cx="7815532" cy="4796737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Dates back to 1879–1880, when Louis Pasteur showed for the first time that bacteria were present in blood from patients with puerperal septicemia.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1928, at St. Mary's Hospital, London, Alexander Fleming discovered penicillin. This discovery led to the introduction of antibiotics that greatly reduced the number of deaths from infection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19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1B568-88FC-8C60-23B5-F3AABF6E7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Septicemia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AD493-5D01-8B6D-5AE1-64BDCAECE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Noto Sans" panose="020B0502040504020204" pitchFamily="34" charset="0"/>
              </a:rPr>
              <a:t>These infections are most often associated with sepsis:</a:t>
            </a:r>
          </a:p>
          <a:p>
            <a:pPr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Lung infections (pneumonia)</a:t>
            </a:r>
          </a:p>
          <a:p>
            <a:pPr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Urinary tract infections</a:t>
            </a:r>
          </a:p>
          <a:p>
            <a:pPr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Skin infections</a:t>
            </a:r>
          </a:p>
          <a:p>
            <a:pPr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Infections in the intestines or gut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                                     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(Al-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Asady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et al.,2020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091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75AD2-1C68-DA02-5843-18D08D042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Septicemia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1A8EC-8715-DE06-89B2-05342C99A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962"/>
            <a:ext cx="6300537" cy="5564037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lnSpc>
                <a:spcPct val="170000"/>
              </a:lnSpc>
              <a:buNone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Pathogens enter the bloodstream in many ways, for example:</a:t>
            </a:r>
          </a:p>
          <a:p>
            <a:pPr algn="l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Abscess on a tooth.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Germs on medical equipment (such as surgical tools and needles).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Kidney infection.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Pneumonia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Skin ulcers or other wounds.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2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Urinary tract infection.</a:t>
            </a:r>
          </a:p>
          <a:p>
            <a:pPr marL="0" indent="0" algn="l">
              <a:buNone/>
            </a:pPr>
            <a:endParaRPr lang="en-US" sz="11200" b="0" i="0" dirty="0">
              <a:solidFill>
                <a:srgbClr val="34353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109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</TotalTime>
  <Words>1789</Words>
  <Application>Microsoft Office PowerPoint</Application>
  <PresentationFormat>Widescreen</PresentationFormat>
  <Paragraphs>177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9" baseType="lpstr">
      <vt:lpstr>acumin-pro</vt:lpstr>
      <vt:lpstr>-apple-system</vt:lpstr>
      <vt:lpstr>Arial</vt:lpstr>
      <vt:lpstr>Arial</vt:lpstr>
      <vt:lpstr>Calibri</vt:lpstr>
      <vt:lpstr>Calibri Light</vt:lpstr>
      <vt:lpstr>Google Sans</vt:lpstr>
      <vt:lpstr>Noto Sans</vt:lpstr>
      <vt:lpstr>Roboto Condensed</vt:lpstr>
      <vt:lpstr>Source Sans Pro</vt:lpstr>
      <vt:lpstr>Times New Roman</vt:lpstr>
      <vt:lpstr>Wingdings</vt:lpstr>
      <vt:lpstr>Office Theme</vt:lpstr>
      <vt:lpstr>Blood diseases</vt:lpstr>
      <vt:lpstr>Learning Outcome</vt:lpstr>
      <vt:lpstr>Objectives</vt:lpstr>
      <vt:lpstr>Definition of Septicemia</vt:lpstr>
      <vt:lpstr>PowerPoint Presentation</vt:lpstr>
      <vt:lpstr>Historical Background for Septicemia</vt:lpstr>
      <vt:lpstr>Historical Background for Septicemia</vt:lpstr>
      <vt:lpstr>Causes of Septicemia</vt:lpstr>
      <vt:lpstr>Causes of Septicemia Cont.</vt:lpstr>
      <vt:lpstr>Causative Agents</vt:lpstr>
      <vt:lpstr>Microorganisms</vt:lpstr>
      <vt:lpstr>Stages of Septicaemia</vt:lpstr>
      <vt:lpstr>Pathophysiology of Septicemia</vt:lpstr>
      <vt:lpstr>Pathophysiology of Septicemia Cont</vt:lpstr>
      <vt:lpstr>Pathophysiology of Septicemia Cont.</vt:lpstr>
      <vt:lpstr>Pathophysiology of Septicemia Cont.</vt:lpstr>
      <vt:lpstr>Pathophysiology of Septicemia Cont</vt:lpstr>
      <vt:lpstr>Pathophysiology of Septicemia Cont</vt:lpstr>
      <vt:lpstr>Pathophysiology of Septicemia Cont.</vt:lpstr>
      <vt:lpstr>Pathophysiology of Septicemia Cont</vt:lpstr>
      <vt:lpstr>Pathophysiology of Septicemia Cont</vt:lpstr>
      <vt:lpstr>Pathophysiology of Septicemia Cont</vt:lpstr>
      <vt:lpstr>Pathophysiology of Septicemia Cont.</vt:lpstr>
      <vt:lpstr>Symptoms of Septicemia</vt:lpstr>
      <vt:lpstr>Symptoms of Septicemia</vt:lpstr>
      <vt:lpstr>Complications of Septicemia</vt:lpstr>
      <vt:lpstr>Complications of Septicemia cont.</vt:lpstr>
      <vt:lpstr> Diagnosis and Tests </vt:lpstr>
      <vt:lpstr>PowerPoint Presentation</vt:lpstr>
      <vt:lpstr>Diagnosis and Tests Cont.</vt:lpstr>
      <vt:lpstr> Diagnosis and Tests Cont.</vt:lpstr>
      <vt:lpstr> Management and Treatment </vt:lpstr>
      <vt:lpstr> Management and Treatment Cont. </vt:lpstr>
      <vt:lpstr> Management and Treatment Cont. </vt:lpstr>
      <vt:lpstr>Nursing Interventions and Management</vt:lpstr>
      <vt:lpstr> Nursing Interventions and Management Cont. </vt:lpstr>
      <vt:lpstr>Nursing Interventions and Management Cont.</vt:lpstr>
      <vt:lpstr>  Prevention of Septicemia </vt:lpstr>
      <vt:lpstr>Prevention of Septicemia</vt:lpstr>
      <vt:lpstr>PowerPoint Presentation</vt:lpstr>
      <vt:lpstr>Summary</vt:lpstr>
      <vt:lpstr>Summary Cont.</vt:lpstr>
      <vt:lpstr>References</vt:lpstr>
      <vt:lpstr>References Cont.</vt:lpstr>
      <vt:lpstr>References Cont.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diseases</dc:title>
  <dc:creator>Administrator</dc:creator>
  <cp:lastModifiedBy>Administrator</cp:lastModifiedBy>
  <cp:revision>11</cp:revision>
  <dcterms:created xsi:type="dcterms:W3CDTF">2023-05-07T21:15:30Z</dcterms:created>
  <dcterms:modified xsi:type="dcterms:W3CDTF">2023-05-09T13:56:48Z</dcterms:modified>
</cp:coreProperties>
</file>