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6" r:id="rId4"/>
    <p:sldId id="268" r:id="rId5"/>
    <p:sldId id="269" r:id="rId6"/>
    <p:sldId id="287" r:id="rId7"/>
    <p:sldId id="259" r:id="rId8"/>
    <p:sldId id="270" r:id="rId9"/>
    <p:sldId id="293" r:id="rId10"/>
    <p:sldId id="295" r:id="rId11"/>
    <p:sldId id="294" r:id="rId12"/>
    <p:sldId id="261" r:id="rId13"/>
    <p:sldId id="262" r:id="rId14"/>
    <p:sldId id="291" r:id="rId15"/>
    <p:sldId id="292" r:id="rId16"/>
    <p:sldId id="263" r:id="rId17"/>
    <p:sldId id="264" r:id="rId18"/>
    <p:sldId id="265" r:id="rId19"/>
    <p:sldId id="266" r:id="rId20"/>
    <p:sldId id="290" r:id="rId21"/>
    <p:sldId id="271" r:id="rId22"/>
    <p:sldId id="279" r:id="rId23"/>
    <p:sldId id="284" r:id="rId24"/>
    <p:sldId id="281" r:id="rId25"/>
    <p:sldId id="272" r:id="rId26"/>
    <p:sldId id="286" r:id="rId27"/>
    <p:sldId id="288" r:id="rId28"/>
    <p:sldId id="273" r:id="rId29"/>
    <p:sldId id="274" r:id="rId30"/>
    <p:sldId id="276" r:id="rId31"/>
    <p:sldId id="275" r:id="rId32"/>
    <p:sldId id="277" r:id="rId33"/>
    <p:sldId id="280" r:id="rId34"/>
    <p:sldId id="278" r:id="rId35"/>
    <p:sldId id="285" r:id="rId36"/>
    <p:sldId id="283" r:id="rId37"/>
    <p:sldId id="298" r:id="rId38"/>
    <p:sldId id="282" r:id="rId39"/>
    <p:sldId id="260" r:id="rId40"/>
    <p:sldId id="29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9C1F-A864-68B8-CD05-20BC0E6EC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5A8DE-877D-BE7A-64C8-DD5C9F76B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1F8AB-88CE-F221-B579-C10EE25D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59B3C-E0BE-2D5F-72DD-27E9AB91B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7A60E-9B0A-4412-ACAA-B83BB130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5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F5EA-C8CC-77BF-508D-A04D085A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D72C4-0336-522E-ECF5-EC442EC39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43046-BAC6-2055-E3D8-3A3BD8A86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DA08A-4081-E0B9-52C4-B4BA8B52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0E80E-B16B-DA71-CBE0-F33E2EAD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04BCDD-5AC1-7952-8AA2-B83574B48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7793D-8F0E-9BD5-3536-E6B202644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C98F9-3005-2916-3F2E-F9FE5043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B7963-3DB1-36B7-D028-13925FEC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5F3B-A369-5D04-BAA4-38E21412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D12AC-6C35-3A1E-50CE-6F9D55AC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70E23-B78E-F3E9-0E34-7C62F472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16F37-15D6-0BC7-A148-15A19870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9DAC7-6C44-F95D-9A65-5CF587628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168DF-182B-5B6C-1835-BC95E1A3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3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4A39B-365A-07C0-E355-9EC48E9B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AFB31-3BA8-E079-AFDC-F7BD69BB8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459FF-CCED-7A32-7C09-D4ABFFFF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AA67E-D47A-D2FB-21BA-FBA2EE5C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4C623-D482-1E96-2CE6-B43C19A1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0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21536-923F-E597-F64A-AEBAE7D5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3CD22-C3FA-DD93-E6B5-B3B23A7F7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1D009-C869-15D3-B7B9-AD4F454F5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E810E-75C5-D328-C0F5-96BBECB4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8CB10-DE9C-ACCE-586E-78333A4E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5B162-43BD-1C3E-FBAB-05A29650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0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DDA4-CE3A-76EF-31E2-0A9BEAF7A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7FE4-C7F6-F8EE-A69B-7F37716B9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5F7D6-EE5F-3665-D8DB-CFEAE9223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17205-C6D8-8584-2FED-01D63737E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A9EC7F-4C68-DA43-1FF7-484DD2F3C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7EE4E1-723C-D257-D71B-8515E274D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412297-DDCB-C535-41D6-9173BB32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72C81-ED45-81BF-A9F7-D7A8679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8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634C-9847-6F6C-DB8D-E03274C72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D5BF50-49F6-C931-E33D-E8B684EA2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83B10-527C-4ABF-C8AF-B39A4B6E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3C298E-5163-731F-2FFB-BBE45359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1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5ECF8-9345-0A68-053C-D874834DD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9456C-9CF8-2EFF-C4FE-C90483B1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FDB26-89D8-26D1-7FF2-220BBDFB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6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9E76-7E2D-A36B-0307-E1E3986DC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4890D-EA74-11E4-C797-84D026C1B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F0EB7-7A71-2596-D6F5-EFEF46EC8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BD0EC-8CD8-5EFE-0442-F0E74B01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712F2-264A-1FA1-45E6-4977AFC9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4060A-43A7-360E-F456-D965759B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1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01B4B-31F2-0324-1371-752B7C09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9905D0-2941-9D48-3A03-0A1ACC1DF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592E7-1D97-7400-145E-91C885719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40911-7A9F-8748-31F5-04FDE818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813C8-9034-0EE1-706F-22D481C7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13065-7009-E901-88C9-52263737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6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08B9B-3CF7-CB7D-F5BE-E1B9518B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4AA9A-F356-D6D4-5E43-ED43DC0A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CC967-DA75-43D7-9680-3B0BB61B2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822F-AF2D-4D26-BCAC-74013A96B245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3DDB3-1DE6-0784-DAB6-8A18E1A5A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E7646-8D31-A4AF-DF2F-A549EC2738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C425E-D317-48A5-9399-E90A07929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2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41CA-2BDD-10B3-4A0A-CDF18F29D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632"/>
            <a:ext cx="9144000" cy="1058779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AEFAA-619A-3157-1B46-CA5778A44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99411"/>
            <a:ext cx="9144000" cy="46842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Purpura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Medical Training College Mathari Campus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2022 Class (Theory 3)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Irene Cherutich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by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J.Otin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609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B985C-A6C7-3859-4A7A-6A3966108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648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background of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6E9B9-2BE6-2822-A7FD-067D91597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283368"/>
            <a:ext cx="6011778" cy="55746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Purpura is a term used by physicians to describe the cutaneous bleeding that develops in certain conditions, commonly platelet disorders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1C1D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rom the field of zoology where a gastropod </a:t>
            </a:r>
            <a:r>
              <a:rPr lang="en-US" b="0" i="0" dirty="0" err="1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mollusc</a:t>
            </a:r>
            <a:r>
              <a:rPr lang="en-US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belonging to the genus </a:t>
            </a:r>
            <a:r>
              <a:rPr lang="en-US" b="0" i="1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Purpura</a:t>
            </a:r>
            <a:r>
              <a:rPr lang="en-US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which the dye Tyrian purple was formerly obtained.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63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5FA9B-86B6-09B3-AD77-CEB056CB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background of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463D8-324B-262E-0F1A-D0AB4D2A8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34726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Noted purpura 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an inflammatory disease of the small blood vessels, generalized vascular involvement, often involving the small blood vessels of the skin, gastrointestinal (gastrointestinal), kidney, and joint.)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Purpura is a term used by physicians to describe the cutaneous bleeding that develops in certain conditions, commonly platelet disorders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269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3036E-C4EF-E817-6BEB-98060264A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DA87A-63A7-5CCA-0962-70CD70D9A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two main types of purpura are; 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Non-thrombocytopenic purpura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Thrombocytopenic purpura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Perera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375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E8CE-9CC7-25A0-CDE8-0E7DC70C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042B8-8BC9-8156-DF9C-6226A8769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084"/>
            <a:ext cx="7696200" cy="493679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1200" b="0" i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Non-thrombocytopenic purpura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Platelets help the blood clot. A person with purpura may have </a:t>
            </a:r>
            <a:r>
              <a:rPr lang="en-US" sz="11200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normal platelet counts</a:t>
            </a:r>
            <a:r>
              <a:rPr lang="en-US" sz="11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(non-thrombocytopenic purpuras)</a:t>
            </a:r>
            <a:endParaRPr lang="en-US" sz="11200" b="0" i="1" dirty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1200" b="0" i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Thrombotic thrombocytopenic purpura(TTP)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TTP is a rare, life-threatening blood disorder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12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lood clots form in small blood vessels throughout your body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12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9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33EB-17EC-3B80-D499-BD5C9F7A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82A85-FD08-9CAF-7FF3-229CE326C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40116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ncreased clotting that occurs in TTP also uses up your platelets</a:t>
            </a:r>
            <a:endParaRPr lang="en-US" b="0" i="1" dirty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lower than normal platelet count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TTP usually occurs suddenly and lasts for days or weeks, but it can continue..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b="0" i="1" dirty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0" i="0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9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105C-669A-F044-001E-80B69125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43E40-AD87-A662-A01E-6C397CE0F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11779" cy="43513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TTP can also cause red blood cells to break apart faster than your body can replace them. This leads to a rare form of anemia called hemolytic anemia.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TTP can be fatal. Without treatment, it can cause long-term problems, such as brain damage or a  stroke.  </a:t>
            </a:r>
          </a:p>
          <a:p>
            <a:endParaRPr lang="en-US" b="0" i="0" dirty="0">
              <a:solidFill>
                <a:srgbClr val="222222"/>
              </a:solidFill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19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23398-E730-7D4B-5EA8-9FE8B30D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6121-2A17-EFA1-692A-B81D3B5D5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7872663" cy="4802187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lnSpc>
                <a:spcPct val="160000"/>
              </a:lnSpc>
              <a:buNone/>
            </a:pPr>
            <a:r>
              <a:rPr lang="en-US" b="0" i="0" dirty="0">
                <a:solidFill>
                  <a:srgbClr val="231F20"/>
                </a:solidFill>
                <a:effectLst/>
                <a:latin typeface="Proxima Nova"/>
              </a:rPr>
              <a:t> 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Causes of nonthrombocytopenic purpura:</a:t>
            </a:r>
          </a:p>
          <a:p>
            <a:pPr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isorders that affect blood clotting</a:t>
            </a:r>
          </a:p>
          <a:p>
            <a:pPr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ertain congenital disorders, such as telangiectasia (fragile skin and connective tissue) or Ehlers-</a:t>
            </a:r>
            <a:r>
              <a:rPr lang="en-US" sz="11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danros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syndrome</a:t>
            </a:r>
          </a:p>
          <a:p>
            <a:pPr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ertain medications, including steroids and those that affect platelet 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27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8A722-0E07-00DC-90B1-F78EC3785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A4358-96A0-7C16-18D8-39DEABE2F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weak blood vessels</a:t>
            </a:r>
          </a:p>
          <a:p>
            <a:pPr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inflammation in the blood vessels</a:t>
            </a:r>
          </a:p>
          <a:p>
            <a:pPr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Scurvy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or a severe lack of vitamin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27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0DAAA-5BD4-3882-C8AB-FB854D87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A8E7F-23B9-30A4-6164-EB1F5D92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662"/>
            <a:ext cx="6252411" cy="546233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200" b="0" i="0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edications that prevent platelets from forming or that interfere with normal clotting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rugs that cause the body to launch an immune reaction against platelets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ecent blood transfusions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mmune disorders such as idiopathic thrombocytopenic purpura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72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8C499-4AE2-46EC-46D7-33D725CA8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55031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C56F9-454B-00D1-6FC1-015B48C49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6348663" cy="570296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 infection in the bloodstream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nfection by HIV or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 C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or some viral infections (Epstein </a:t>
            </a: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Barr, Rubella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cytomegalovirus)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Rocky mountain spotted fever(from a tick bite)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Systemic lupus erythematosus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                     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Charrot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et al.,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2017).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7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3639-8544-A8F9-B059-569C8F48D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24280-5F74-E41A-63F3-A1878A24D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the lesson the learner should be able to demonstrate understanding of Purpura</a:t>
            </a:r>
          </a:p>
        </p:txBody>
      </p:sp>
    </p:spTree>
    <p:extLst>
      <p:ext uri="{BB962C8B-B14F-4D97-AF65-F5344CB8AC3E}">
        <p14:creationId xmlns:p14="http://schemas.microsoft.com/office/powerpoint/2010/main" val="1244645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5373-80BE-BD19-5B6A-953AF4460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88A4D-5B56-52D9-461A-AF6DBCA9E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0"/>
            <a:ext cx="5755105" cy="5558589"/>
          </a:xfrm>
        </p:spPr>
        <p:txBody>
          <a:bodyPr>
            <a:normAutofit fontScale="25000" lnSpcReduction="20000"/>
          </a:bodyPr>
          <a:lstStyle/>
          <a:p>
            <a:pPr marL="0" indent="0" algn="l" fontAlgn="base">
              <a:lnSpc>
                <a:spcPct val="170000"/>
              </a:lnSpc>
              <a:buNone/>
            </a:pPr>
            <a:r>
              <a:rPr lang="en-US" sz="112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Thrombocytopenic purpura may be due to:</a:t>
            </a:r>
          </a:p>
          <a:p>
            <a:pPr algn="l" fontAlgn="base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112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Drugs that reduce the platelet count</a:t>
            </a:r>
          </a:p>
          <a:p>
            <a:pPr algn="l" fontAlgn="base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Idiopathic thrombocytopenic purpura</a:t>
            </a:r>
            <a:r>
              <a:rPr lang="en-US" sz="112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(ITP)  a bleeding disorder</a:t>
            </a:r>
          </a:p>
          <a:p>
            <a:pPr algn="l" fontAlgn="base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112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Immune neonatal thrombocytopenia </a:t>
            </a:r>
          </a:p>
          <a:p>
            <a:pPr marL="0" indent="0" algn="l" fontAlgn="base">
              <a:lnSpc>
                <a:spcPct val="170000"/>
              </a:lnSpc>
              <a:buNone/>
            </a:pPr>
            <a:r>
              <a:rPr lang="en-US" sz="11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(Inherited)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144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2E1A0-39B4-F3FC-2E98-91BED3ED3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 purpura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E8E4-B9DF-E4FE-2A89-A8A9C8038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899483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urpura rash occurs when small blood vessels burst, causing blood to pool under the skin. They appear as small, reddish-purple spots just beneath the skin’s surface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139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987E-BA0E-7F16-3168-25A3B9FA2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sz="4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thrombocytopenic purpura</a:t>
            </a:r>
            <a:b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br>
              <a:rPr lang="en-US" sz="18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317E9-3850-FAED-E48D-45A8DF0C4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126"/>
            <a:ext cx="7696200" cy="528587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diopathic (autoimmune) thrombocytopenic purpura (ITP)  attributed to 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platelet autoantibody production and the resultant platelet destruction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idespread microvascular thrombosis involving the capillaries and arterioles of the brain and other organs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onsumption of platelets in the thrombotic process</a:t>
            </a:r>
            <a:endParaRPr lang="en-US" dirty="0">
              <a:solidFill>
                <a:srgbClr val="2121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49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24D27-5D79-5A3A-375A-D9D387F43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Pathophysiology of thrombocytopenic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C87F4-F652-2721-6C89-5F8A10778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18684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echanical injury induced by abnormally high shear stress in the microvasculature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rythrocyte fragmentation and hemolysis 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ovement of blood into the surrounding tissue (extravasation), under the skin.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27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6E0C7-D590-0A2B-C7BD-C94A8B3D3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Pathophysiology of thrombocytopenic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D4639-3C40-7244-B20D-16302A7A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70685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Extravasation t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hrough mucous membranes, producing spontaneous ecchymoses (bruises) and petechiae (small, red patches) on the skin. Purpura measure between 4 and 10 mm (millimeters) in diameter.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(Sadler, 2017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55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D6DF9-86BA-7117-B288-1CC627B54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of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2978-BB96-B495-F00E-19D2A0A01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460958" cy="484789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Small purple spots on the skin, typically 4–10 millimeters (mm) in diameter, characterize purpura.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2mm or even smaller  are called petechiae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Larger patches of 1 centimeter (cm) or greater are called ecchymosis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28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8DB73-E6D5-8054-F61C-F4D44F43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of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DA5BC-E534-A391-0BD0-BB9E4F1C6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311189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Headache, confusion, focal deficits, seizures or coma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Hemolysis with schistocytes on blood smears (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fragmented part of a red blood cel</a:t>
            </a:r>
            <a:r>
              <a:rPr lang="en-US" b="0" i="1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l)</a:t>
            </a:r>
            <a:endParaRPr lang="en-US" b="0" i="1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Hemolytic anemia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9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3C794-65BB-155B-F339-9E608B3E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 of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06962-241F-466D-436B-BC1CB069C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Renal Failure.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Proteinuria.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Hematuria.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Nephrotic syndrome.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Intussusception.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Gastrointestinal bleeding.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Bowel infarction.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Bowel perforation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      (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Colling 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al.,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97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85F4D-0ECD-7D16-3C09-4CC48219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Diagnosing purpura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E6376-C964-A9DE-BC1B-F85E3E5C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Doctors often ask questions such as: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have any other symptoms?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Does anyone else in the home have the same symptoms?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long have you had the rash for?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you had this rash before?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take any medications?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31F20"/>
              </a:solidFill>
              <a:effectLst/>
              <a:latin typeface="Proxima Nov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48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5751-706C-00E3-FCF3-AE269E2C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Diagnosing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BCAD0-9118-3788-8C21-303981D76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blood count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test (Henoch-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schonlein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purpura)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marrow aspirate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Skin biopsy to rule out skin cancer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smears for schistocytes(PBF)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                     (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Sukumar 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al.,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8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E6FA-1C52-0AD7-B87C-1659B2DE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2A646-7A4A-AB71-D213-960254551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purpura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history and causes of purpura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pathophysiology  and types of purpura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the symptoms and complications of purpura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treatments and prevention of purpura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682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EA826-168B-5504-86A2-35D3DAC8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for purpura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CD728-A498-851F-7513-0CA70E5B5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022432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all cases of purpura demand immediate treatment. Doctors watch the patient for other symptoms to see if they go away on their own. Children experiencing Henoch-</a:t>
            </a:r>
            <a:r>
              <a:rPr lang="en-US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Schönlein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purpura are often likely to get better without treatment.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084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3744E-BFDA-0B5E-3414-E003971A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for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DA2F4-55EA-190B-C16B-6EDE5D51E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16579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treatment is necessary, it is not due to the rash itself. Underlying causes, such as leukemia and kidney failure need to be treated.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1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F5E19-AF9F-A943-4D08-9F702FF3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for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19F1F-B14D-0737-6B70-E699A9738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567863" cy="50323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 for Henoch-</a:t>
            </a:r>
            <a:r>
              <a:rPr lang="en-US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Schönlein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purpura focuses on  improving the symptoms.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NSAIDs to reduce inflammation and pain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Steroid treatment can reduce kidney damage and abdominal pain.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vary depending on a person’s specific needs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271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0F05-D3FC-DC90-3BC0-EA3B7175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for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78568-3F87-5B0B-CD3A-418B908BA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16579" cy="4351338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 common treatments for purpura are: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b="0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Corticosteroids</a:t>
            </a: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stop platelets from being destroyed.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Intravenous immunoglobin (IVIG) treatments to raise platelet levels fast.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Immunosuppressive medicines (such as rituximab [Rituxan] or azathioprine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2919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8307-098A-CB3E-74FC-66533D6B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for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796B3-6B29-75EE-C3F1-B6E5D9D7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67863" cy="4351338"/>
          </a:xfrm>
        </p:spPr>
        <p:txBody>
          <a:bodyPr/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Thrombopoietin receptor agonists (such as romiplostim </a:t>
            </a:r>
            <a:r>
              <a:rPr lang="en-US" dirty="0">
                <a:solidFill>
                  <a:srgbClr val="3435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Nplate) or eltrombopag </a:t>
            </a:r>
            <a:r>
              <a:rPr lang="en-US" dirty="0">
                <a:solidFill>
                  <a:srgbClr val="3435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Promacta) to increase platelet levels.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Blood transfusion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add platelets directly into your blood.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Splenectomy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(surgical removal of your spleen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80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AD2C-FE58-526A-78D0-1D0A314A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Treatments for purpura </a:t>
            </a:r>
            <a:r>
              <a:rPr lang="en-US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F6F6-034E-8D1D-5501-A8E9BAFA4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8449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Plasma exchange or infusion is the mainstay of treatment for TTP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Bone marrow transplant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(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George, 2010)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4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F5B89-EA13-7169-57FA-CD7D6A4F1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72C0D-DF8A-D592-037D-98B1AC38C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86011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ffective method for preventing purpura is 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avoiding the conditions that cause it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 of these conditions are not due to lifestyle factors, </a:t>
            </a: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little a person can do to reduce the risk of purpura.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Risk factors for purpura include: blood clotting issues caused by medication or disease.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667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E7D7-FDCC-B7BA-6066-B8F73EFB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897 Any Questions Stock Photos - Free &amp; Royalty-Free Stock Photos from  Dreamstime">
            <a:extLst>
              <a:ext uri="{FF2B5EF4-FFF2-40B4-BE49-F238E27FC236}">
                <a16:creationId xmlns:a16="http://schemas.microsoft.com/office/drawing/2014/main" id="{0CC3B810-B24A-313A-0291-6577A60741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531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B42B8-CF37-7C18-EB07-4D7EEA639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FB2A-6972-8A1F-3492-DF222BDFE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Thachil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J. (2021). History of the word “purpura” and its current relevance.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Journal of Thrombosis and </a:t>
            </a:r>
            <a:r>
              <a:rPr lang="en-US" b="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Haemostasis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(9), 2318-2321.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George, J. N. (2010). How I treat patients with thrombotic thrombocytopenic purpura: 2010.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Blood, The Journal of the American Society of Hematology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116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(20), 4060-4069.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Sukumar, S.,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Lämmle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B., &amp;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Cataland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 R. (2021). Thrombotic thrombocytopenic purpura: pathophysiology, diagnosis, and management.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Clinical Medicine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536.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Colling, M., Sun, L., Upadhyay, V., Ryu, J., Li, A.,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Uhl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L., ... &amp;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Bendapudi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P. K. (2020). Deaths and complications associated with the management of acute immune thrombotic thrombocytopenic purpura.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Transfusion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60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(4), 841-846.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284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B11A3-D8F0-00C8-3D1F-303FB6361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747D2-06CA-E9D0-A404-BF511FB5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Wetter, D. A. (2013). Purpura. In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Skin Manifestations in Rheumatic Disease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(pp. 47-54). New York, NY: Springer New York.</a:t>
            </a:r>
          </a:p>
          <a:p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Perera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T. B., &amp; Murphy-Lavoie, H. M. (2018). Purpura</a:t>
            </a:r>
          </a:p>
          <a:p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Charrot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 C.,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Sellar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R. S., &amp; Manson, J. J. (2017). Purpura.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British Journal of Hospital Medicine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78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(10), C147-C151. fulminans.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Sadler, J. E. (2017). Pathophysiology of thrombotic thrombocytopenic purpura.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Blood, The Journal of the American Society of Hematology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130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(10), 1181-1188.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4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3BDC0-7D8D-85F5-D677-B4073752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Purpura</a:t>
            </a:r>
          </a:p>
        </p:txBody>
      </p:sp>
      <p:pic>
        <p:nvPicPr>
          <p:cNvPr id="1026" name="Picture 2" descr="Purpura: Causes, Diagnosis, Treatment, and Pictures">
            <a:extLst>
              <a:ext uri="{FF2B5EF4-FFF2-40B4-BE49-F238E27FC236}">
                <a16:creationId xmlns:a16="http://schemas.microsoft.com/office/drawing/2014/main" id="{82612874-39E1-CC56-7FC4-49CCE42806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1" y="1754856"/>
            <a:ext cx="10266948" cy="451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0E52DD-FDDD-49A1-EA1F-B03613805AE4}"/>
              </a:ext>
            </a:extLst>
          </p:cNvPr>
          <p:cNvSpPr txBox="1"/>
          <p:nvPr/>
        </p:nvSpPr>
        <p:spPr>
          <a:xfrm>
            <a:off x="3048000" y="32483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(Wetter, 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19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0E50E-B331-F1DB-3D42-209239A03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Free painted background thank you label template">
            <a:extLst>
              <a:ext uri="{FF2B5EF4-FFF2-40B4-BE49-F238E27FC236}">
                <a16:creationId xmlns:a16="http://schemas.microsoft.com/office/drawing/2014/main" id="{62758500-97E4-D71B-6D60-6EC4CD3F34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33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F42-56D3-037B-5D52-D5235ACB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urpura | SpringerLink">
            <a:extLst>
              <a:ext uri="{FF2B5EF4-FFF2-40B4-BE49-F238E27FC236}">
                <a16:creationId xmlns:a16="http://schemas.microsoft.com/office/drawing/2014/main" id="{DC5C5394-C9B1-7470-B869-FF290BD31F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93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EC456-B7BE-D416-1341-474E63D9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Purpura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FDA9D-D15B-ED8E-3A7D-20F27F01B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28874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0206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Purpura is a hemorrhagic condition that occurs when not enough normal platelets are available to plug damaged vessels or prevent leakage from even minor injury to normal capillaries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(Wetter, 2013)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8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6219B-A028-F292-9AC5-B9A9B4026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Purpura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0965D-E47A-D421-F49B-3AA85A49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5242"/>
            <a:ext cx="5787189" cy="72510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Purpura appear 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purple-colored spots and patches that occur on the skin, and in mucus membranes, including the lining of the mouth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Hemorrhagic states resulting from extravasation of blood into the skin and mucous membranes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(Wetter, 2013).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5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B57E-AEA3-75FC-E5FE-D53CAD14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Purpura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3A28C-DE06-F5EC-45B9-5010140BE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70558" cy="435133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urpura, also known as skin hemorrhages or blood spots, can signal several medical problems, ranging from minor injuries to life threatening infections.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-apple-system"/>
              </a:rPr>
              <a:t> 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Purpura can be either macular (flat) or palpable (raised or indurated)</a:t>
            </a:r>
            <a:endParaRPr lang="en-US" b="0" i="0" dirty="0">
              <a:solidFill>
                <a:srgbClr val="231F2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257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B09EC-2D4B-AD73-8820-1E92F948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background of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49302-9159-DD5D-5314-80E639213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3961"/>
            <a:ext cx="6059905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was discovered by Johann </a:t>
            </a:r>
            <a:r>
              <a:rPr lang="en-US" b="0" i="0" dirty="0" err="1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Schönlein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his student E. Henoch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1837</a:t>
            </a:r>
            <a:endParaRPr lang="en-US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Schönlein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identified the association of joint pain and purpura,  Henoch identified gastrointestinal and renal involvement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Thachil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2021). </a:t>
            </a:r>
            <a:endParaRPr lang="en-US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6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1634</Words>
  <Application>Microsoft Office PowerPoint</Application>
  <PresentationFormat>Widescreen</PresentationFormat>
  <Paragraphs>165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-apple-system</vt:lpstr>
      <vt:lpstr>Arial</vt:lpstr>
      <vt:lpstr>Calibri</vt:lpstr>
      <vt:lpstr>Calibri Light</vt:lpstr>
      <vt:lpstr>Cambria</vt:lpstr>
      <vt:lpstr>Open Sans</vt:lpstr>
      <vt:lpstr>Proxima Nova</vt:lpstr>
      <vt:lpstr>Source Sans Pro</vt:lpstr>
      <vt:lpstr>Times New Roman</vt:lpstr>
      <vt:lpstr>Wingdings</vt:lpstr>
      <vt:lpstr>Office Theme</vt:lpstr>
      <vt:lpstr>Blood diseases</vt:lpstr>
      <vt:lpstr>Learning Outcomes</vt:lpstr>
      <vt:lpstr>Objectives</vt:lpstr>
      <vt:lpstr>Purpura</vt:lpstr>
      <vt:lpstr>PowerPoint Presentation</vt:lpstr>
      <vt:lpstr>Definition of Purpura</vt:lpstr>
      <vt:lpstr>Definition of Purpura cont.</vt:lpstr>
      <vt:lpstr>Definition of Purpura cont.</vt:lpstr>
      <vt:lpstr>Historical background of Purpura</vt:lpstr>
      <vt:lpstr>Historical background of Purpura cont.</vt:lpstr>
      <vt:lpstr>Historical background of Purpura</vt:lpstr>
      <vt:lpstr>Types of Purpura</vt:lpstr>
      <vt:lpstr>Types of Purpura cont.</vt:lpstr>
      <vt:lpstr>Types of Purpura cont.</vt:lpstr>
      <vt:lpstr>Types of Purpura cont.</vt:lpstr>
      <vt:lpstr>Causes of  Purpura</vt:lpstr>
      <vt:lpstr>Causes of  Purpura cont.</vt:lpstr>
      <vt:lpstr>Causes of  Purpura cont.</vt:lpstr>
      <vt:lpstr>Causes of  Purpura cont.</vt:lpstr>
      <vt:lpstr>Causes of  Purpura cont.</vt:lpstr>
      <vt:lpstr>Pathophysiology of  purpura</vt:lpstr>
      <vt:lpstr> Pathophysiology of thrombocytopenic purpura  </vt:lpstr>
      <vt:lpstr>Pathophysiology of thrombocytopenic purpura cont.</vt:lpstr>
      <vt:lpstr>Pathophysiology of thrombocytopenic purpura cont.</vt:lpstr>
      <vt:lpstr>Symptoms of Purpura</vt:lpstr>
      <vt:lpstr>Symptoms of Purpura cont.</vt:lpstr>
      <vt:lpstr>Complications of Purpura</vt:lpstr>
      <vt:lpstr>Diagnosing purpura</vt:lpstr>
      <vt:lpstr>Diagnosing purpura cont.</vt:lpstr>
      <vt:lpstr>Treatments for purpura</vt:lpstr>
      <vt:lpstr>Treatments for purpura cont.</vt:lpstr>
      <vt:lpstr>Treatments for purpura cont.</vt:lpstr>
      <vt:lpstr>Treatments for purpura cont.</vt:lpstr>
      <vt:lpstr>Treatments for purpura cont.</vt:lpstr>
      <vt:lpstr>Treatments for purpura cont</vt:lpstr>
      <vt:lpstr>Prevention of purpura</vt:lpstr>
      <vt:lpstr>PowerPoint Presentation</vt:lpstr>
      <vt:lpstr>References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diseases</dc:title>
  <dc:creator>Administrator</dc:creator>
  <cp:lastModifiedBy>Administrator</cp:lastModifiedBy>
  <cp:revision>14</cp:revision>
  <dcterms:created xsi:type="dcterms:W3CDTF">2023-05-01T18:16:25Z</dcterms:created>
  <dcterms:modified xsi:type="dcterms:W3CDTF">2023-05-06T18:19:00Z</dcterms:modified>
</cp:coreProperties>
</file>