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1" r:id="rId2"/>
  </p:sldMasterIdLst>
  <p:sldIdLst>
    <p:sldId id="259" r:id="rId3"/>
    <p:sldId id="262" r:id="rId4"/>
    <p:sldId id="265" r:id="rId5"/>
    <p:sldId id="268" r:id="rId6"/>
    <p:sldId id="806" r:id="rId7"/>
    <p:sldId id="271" r:id="rId8"/>
    <p:sldId id="274" r:id="rId9"/>
    <p:sldId id="277" r:id="rId10"/>
    <p:sldId id="280" r:id="rId11"/>
    <p:sldId id="807" r:id="rId12"/>
    <p:sldId id="283" r:id="rId13"/>
    <p:sldId id="286" r:id="rId14"/>
    <p:sldId id="289" r:id="rId15"/>
    <p:sldId id="292" r:id="rId16"/>
    <p:sldId id="295" r:id="rId17"/>
    <p:sldId id="298" r:id="rId18"/>
    <p:sldId id="301" r:id="rId19"/>
    <p:sldId id="304" r:id="rId20"/>
    <p:sldId id="808" r:id="rId21"/>
    <p:sldId id="307" r:id="rId22"/>
    <p:sldId id="310" r:id="rId23"/>
    <p:sldId id="313" r:id="rId24"/>
    <p:sldId id="316" r:id="rId25"/>
    <p:sldId id="319" r:id="rId26"/>
    <p:sldId id="322" r:id="rId27"/>
    <p:sldId id="325" r:id="rId28"/>
    <p:sldId id="328" r:id="rId29"/>
    <p:sldId id="809" r:id="rId30"/>
    <p:sldId id="331" r:id="rId31"/>
    <p:sldId id="334" r:id="rId32"/>
    <p:sldId id="810" r:id="rId33"/>
    <p:sldId id="337" r:id="rId34"/>
    <p:sldId id="340" r:id="rId35"/>
    <p:sldId id="343" r:id="rId36"/>
    <p:sldId id="346" r:id="rId37"/>
    <p:sldId id="349" r:id="rId38"/>
    <p:sldId id="352" r:id="rId39"/>
    <p:sldId id="361" r:id="rId40"/>
    <p:sldId id="364" r:id="rId41"/>
    <p:sldId id="367" r:id="rId42"/>
    <p:sldId id="370" r:id="rId43"/>
    <p:sldId id="373" r:id="rId44"/>
    <p:sldId id="811" r:id="rId45"/>
    <p:sldId id="376" r:id="rId46"/>
    <p:sldId id="379" r:id="rId47"/>
    <p:sldId id="382" r:id="rId48"/>
    <p:sldId id="385" r:id="rId49"/>
    <p:sldId id="388" r:id="rId50"/>
    <p:sldId id="391" r:id="rId51"/>
    <p:sldId id="812" r:id="rId52"/>
    <p:sldId id="394" r:id="rId53"/>
    <p:sldId id="397" r:id="rId54"/>
    <p:sldId id="403" r:id="rId55"/>
    <p:sldId id="406" r:id="rId56"/>
    <p:sldId id="409" r:id="rId57"/>
    <p:sldId id="412" r:id="rId58"/>
    <p:sldId id="415" r:id="rId59"/>
    <p:sldId id="418" r:id="rId60"/>
    <p:sldId id="421" r:id="rId61"/>
    <p:sldId id="813" r:id="rId62"/>
    <p:sldId id="424" r:id="rId63"/>
    <p:sldId id="427" r:id="rId64"/>
    <p:sldId id="430" r:id="rId65"/>
    <p:sldId id="433" r:id="rId66"/>
    <p:sldId id="436" r:id="rId67"/>
    <p:sldId id="814" r:id="rId68"/>
    <p:sldId id="439" r:id="rId69"/>
    <p:sldId id="442" r:id="rId70"/>
    <p:sldId id="445" r:id="rId71"/>
    <p:sldId id="448" r:id="rId72"/>
    <p:sldId id="451" r:id="rId73"/>
    <p:sldId id="454" r:id="rId74"/>
    <p:sldId id="457" r:id="rId75"/>
    <p:sldId id="815" r:id="rId76"/>
    <p:sldId id="460" r:id="rId77"/>
    <p:sldId id="463" r:id="rId78"/>
    <p:sldId id="466" r:id="rId79"/>
    <p:sldId id="469" r:id="rId80"/>
    <p:sldId id="472" r:id="rId81"/>
    <p:sldId id="816" r:id="rId82"/>
    <p:sldId id="475" r:id="rId83"/>
    <p:sldId id="478" r:id="rId84"/>
    <p:sldId id="481" r:id="rId85"/>
    <p:sldId id="484" r:id="rId86"/>
    <p:sldId id="487" r:id="rId87"/>
    <p:sldId id="490" r:id="rId88"/>
    <p:sldId id="493" r:id="rId89"/>
    <p:sldId id="817" r:id="rId90"/>
    <p:sldId id="818" r:id="rId91"/>
    <p:sldId id="496" r:id="rId92"/>
    <p:sldId id="499" r:id="rId93"/>
    <p:sldId id="502" r:id="rId94"/>
    <p:sldId id="505" r:id="rId95"/>
    <p:sldId id="508" r:id="rId96"/>
    <p:sldId id="511" r:id="rId97"/>
    <p:sldId id="514" r:id="rId98"/>
    <p:sldId id="517" r:id="rId99"/>
    <p:sldId id="819" r:id="rId100"/>
    <p:sldId id="520" r:id="rId101"/>
    <p:sldId id="523" r:id="rId102"/>
    <p:sldId id="526" r:id="rId103"/>
    <p:sldId id="529" r:id="rId104"/>
    <p:sldId id="532" r:id="rId105"/>
    <p:sldId id="535" r:id="rId106"/>
    <p:sldId id="538" r:id="rId107"/>
    <p:sldId id="541" r:id="rId108"/>
    <p:sldId id="820" r:id="rId109"/>
    <p:sldId id="544" r:id="rId110"/>
    <p:sldId id="821" r:id="rId111"/>
    <p:sldId id="547" r:id="rId112"/>
    <p:sldId id="822" r:id="rId113"/>
    <p:sldId id="550" r:id="rId114"/>
    <p:sldId id="553" r:id="rId115"/>
    <p:sldId id="556" r:id="rId116"/>
    <p:sldId id="559" r:id="rId117"/>
    <p:sldId id="562" r:id="rId118"/>
    <p:sldId id="565" r:id="rId119"/>
    <p:sldId id="568" r:id="rId120"/>
    <p:sldId id="571" r:id="rId121"/>
    <p:sldId id="574" r:id="rId122"/>
    <p:sldId id="577" r:id="rId123"/>
    <p:sldId id="823" r:id="rId124"/>
    <p:sldId id="580" r:id="rId125"/>
    <p:sldId id="583" r:id="rId126"/>
    <p:sldId id="586" r:id="rId127"/>
    <p:sldId id="589" r:id="rId128"/>
    <p:sldId id="824" r:id="rId129"/>
    <p:sldId id="592" r:id="rId130"/>
    <p:sldId id="595" r:id="rId131"/>
    <p:sldId id="598" r:id="rId132"/>
    <p:sldId id="601" r:id="rId133"/>
    <p:sldId id="604" r:id="rId134"/>
    <p:sldId id="607" r:id="rId135"/>
    <p:sldId id="610" r:id="rId136"/>
    <p:sldId id="613" r:id="rId137"/>
    <p:sldId id="616" r:id="rId138"/>
    <p:sldId id="619" r:id="rId139"/>
    <p:sldId id="622" r:id="rId140"/>
    <p:sldId id="625" r:id="rId141"/>
    <p:sldId id="628" r:id="rId142"/>
    <p:sldId id="631" r:id="rId143"/>
    <p:sldId id="634" r:id="rId144"/>
    <p:sldId id="637" r:id="rId145"/>
    <p:sldId id="640" r:id="rId146"/>
    <p:sldId id="643" r:id="rId147"/>
    <p:sldId id="649" r:id="rId148"/>
    <p:sldId id="825" r:id="rId149"/>
    <p:sldId id="652" r:id="rId150"/>
    <p:sldId id="655" r:id="rId151"/>
    <p:sldId id="664" r:id="rId152"/>
    <p:sldId id="691" r:id="rId153"/>
    <p:sldId id="694" r:id="rId154"/>
    <p:sldId id="697" r:id="rId155"/>
    <p:sldId id="829" r:id="rId156"/>
    <p:sldId id="826" r:id="rId157"/>
    <p:sldId id="700" r:id="rId158"/>
    <p:sldId id="703" r:id="rId159"/>
    <p:sldId id="706" r:id="rId160"/>
    <p:sldId id="709" r:id="rId161"/>
    <p:sldId id="712" r:id="rId162"/>
    <p:sldId id="715" r:id="rId163"/>
    <p:sldId id="718" r:id="rId164"/>
    <p:sldId id="721" r:id="rId165"/>
    <p:sldId id="727" r:id="rId166"/>
    <p:sldId id="730" r:id="rId167"/>
    <p:sldId id="733" r:id="rId168"/>
    <p:sldId id="827" r:id="rId169"/>
    <p:sldId id="736" r:id="rId170"/>
    <p:sldId id="739" r:id="rId171"/>
    <p:sldId id="742" r:id="rId172"/>
    <p:sldId id="745" r:id="rId173"/>
    <p:sldId id="828" r:id="rId174"/>
    <p:sldId id="748" r:id="rId175"/>
    <p:sldId id="751" r:id="rId176"/>
    <p:sldId id="754" r:id="rId177"/>
    <p:sldId id="757" r:id="rId178"/>
    <p:sldId id="760" r:id="rId179"/>
    <p:sldId id="763" r:id="rId180"/>
    <p:sldId id="766" r:id="rId181"/>
    <p:sldId id="769" r:id="rId182"/>
    <p:sldId id="772" r:id="rId183"/>
    <p:sldId id="775" r:id="rId184"/>
    <p:sldId id="778" r:id="rId185"/>
    <p:sldId id="781" r:id="rId186"/>
    <p:sldId id="784" r:id="rId187"/>
    <p:sldId id="787" r:id="rId188"/>
    <p:sldId id="790" r:id="rId189"/>
    <p:sldId id="793" r:id="rId190"/>
    <p:sldId id="796" r:id="rId191"/>
    <p:sldId id="799" r:id="rId192"/>
    <p:sldId id="802" r:id="rId193"/>
    <p:sldId id="805" r:id="rId194"/>
  </p:sldIdLst>
  <p:sldSz cx="9144000" cy="6858000" type="screen4x3"/>
  <p:notesSz cx="6858000" cy="9144000"/>
  <p:custDataLst>
    <p:tags r:id="rId19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/>
    <p:restoredTop sz="0" autoAdjust="0"/>
  </p:normalViewPr>
  <p:slideViewPr>
    <p:cSldViewPr>
      <p:cViewPr varScale="1">
        <p:scale>
          <a:sx n="72" d="100"/>
          <a:sy n="72" d="100"/>
        </p:scale>
        <p:origin x="130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" d="100"/>
          <a:sy n="10" d="100"/>
        </p:scale>
        <p:origin x="-102" y="-2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5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63" Type="http://schemas.openxmlformats.org/officeDocument/2006/relationships/slide" Target="slides/slide61.xml"/><Relationship Id="rId84" Type="http://schemas.openxmlformats.org/officeDocument/2006/relationships/slide" Target="slides/slide82.xml"/><Relationship Id="rId138" Type="http://schemas.openxmlformats.org/officeDocument/2006/relationships/slide" Target="slides/slide136.xml"/><Relationship Id="rId159" Type="http://schemas.openxmlformats.org/officeDocument/2006/relationships/slide" Target="slides/slide157.xml"/><Relationship Id="rId170" Type="http://schemas.openxmlformats.org/officeDocument/2006/relationships/slide" Target="slides/slide168.xml"/><Relationship Id="rId191" Type="http://schemas.openxmlformats.org/officeDocument/2006/relationships/slide" Target="slides/slide189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53" Type="http://schemas.openxmlformats.org/officeDocument/2006/relationships/slide" Target="slides/slide51.xml"/><Relationship Id="rId74" Type="http://schemas.openxmlformats.org/officeDocument/2006/relationships/slide" Target="slides/slide72.xml"/><Relationship Id="rId128" Type="http://schemas.openxmlformats.org/officeDocument/2006/relationships/slide" Target="slides/slide126.xml"/><Relationship Id="rId149" Type="http://schemas.openxmlformats.org/officeDocument/2006/relationships/slide" Target="slides/slide147.xml"/><Relationship Id="rId5" Type="http://schemas.openxmlformats.org/officeDocument/2006/relationships/slide" Target="slides/slide3.xml"/><Relationship Id="rId95" Type="http://schemas.openxmlformats.org/officeDocument/2006/relationships/slide" Target="slides/slide93.xml"/><Relationship Id="rId160" Type="http://schemas.openxmlformats.org/officeDocument/2006/relationships/slide" Target="slides/slide158.xml"/><Relationship Id="rId181" Type="http://schemas.openxmlformats.org/officeDocument/2006/relationships/slide" Target="slides/slide179.xml"/><Relationship Id="rId22" Type="http://schemas.openxmlformats.org/officeDocument/2006/relationships/slide" Target="slides/slide20.xml"/><Relationship Id="rId43" Type="http://schemas.openxmlformats.org/officeDocument/2006/relationships/slide" Target="slides/slide41.xml"/><Relationship Id="rId64" Type="http://schemas.openxmlformats.org/officeDocument/2006/relationships/slide" Target="slides/slide62.xml"/><Relationship Id="rId118" Type="http://schemas.openxmlformats.org/officeDocument/2006/relationships/slide" Target="slides/slide116.xml"/><Relationship Id="rId139" Type="http://schemas.openxmlformats.org/officeDocument/2006/relationships/slide" Target="slides/slide137.xml"/><Relationship Id="rId85" Type="http://schemas.openxmlformats.org/officeDocument/2006/relationships/slide" Target="slides/slide83.xml"/><Relationship Id="rId150" Type="http://schemas.openxmlformats.org/officeDocument/2006/relationships/slide" Target="slides/slide148.xml"/><Relationship Id="rId171" Type="http://schemas.openxmlformats.org/officeDocument/2006/relationships/slide" Target="slides/slide169.xml"/><Relationship Id="rId192" Type="http://schemas.openxmlformats.org/officeDocument/2006/relationships/slide" Target="slides/slide190.xml"/><Relationship Id="rId12" Type="http://schemas.openxmlformats.org/officeDocument/2006/relationships/slide" Target="slides/slide10.xml"/><Relationship Id="rId33" Type="http://schemas.openxmlformats.org/officeDocument/2006/relationships/slide" Target="slides/slide31.xml"/><Relationship Id="rId108" Type="http://schemas.openxmlformats.org/officeDocument/2006/relationships/slide" Target="slides/slide106.xml"/><Relationship Id="rId129" Type="http://schemas.openxmlformats.org/officeDocument/2006/relationships/slide" Target="slides/slide127.xml"/><Relationship Id="rId54" Type="http://schemas.openxmlformats.org/officeDocument/2006/relationships/slide" Target="slides/slide52.xml"/><Relationship Id="rId75" Type="http://schemas.openxmlformats.org/officeDocument/2006/relationships/slide" Target="slides/slide73.xml"/><Relationship Id="rId96" Type="http://schemas.openxmlformats.org/officeDocument/2006/relationships/slide" Target="slides/slide94.xml"/><Relationship Id="rId140" Type="http://schemas.openxmlformats.org/officeDocument/2006/relationships/slide" Target="slides/slide138.xml"/><Relationship Id="rId161" Type="http://schemas.openxmlformats.org/officeDocument/2006/relationships/slide" Target="slides/slide159.xml"/><Relationship Id="rId182" Type="http://schemas.openxmlformats.org/officeDocument/2006/relationships/slide" Target="slides/slide180.xml"/><Relationship Id="rId6" Type="http://schemas.openxmlformats.org/officeDocument/2006/relationships/slide" Target="slides/slide4.xml"/><Relationship Id="rId23" Type="http://schemas.openxmlformats.org/officeDocument/2006/relationships/slide" Target="slides/slide21.xml"/><Relationship Id="rId119" Type="http://schemas.openxmlformats.org/officeDocument/2006/relationships/slide" Target="slides/slide117.xml"/><Relationship Id="rId44" Type="http://schemas.openxmlformats.org/officeDocument/2006/relationships/slide" Target="slides/slide42.xml"/><Relationship Id="rId65" Type="http://schemas.openxmlformats.org/officeDocument/2006/relationships/slide" Target="slides/slide63.xml"/><Relationship Id="rId86" Type="http://schemas.openxmlformats.org/officeDocument/2006/relationships/slide" Target="slides/slide84.xml"/><Relationship Id="rId130" Type="http://schemas.openxmlformats.org/officeDocument/2006/relationships/slide" Target="slides/slide128.xml"/><Relationship Id="rId151" Type="http://schemas.openxmlformats.org/officeDocument/2006/relationships/slide" Target="slides/slide149.xml"/><Relationship Id="rId172" Type="http://schemas.openxmlformats.org/officeDocument/2006/relationships/slide" Target="slides/slide170.xml"/><Relationship Id="rId193" Type="http://schemas.openxmlformats.org/officeDocument/2006/relationships/slide" Target="slides/slide191.xml"/><Relationship Id="rId13" Type="http://schemas.openxmlformats.org/officeDocument/2006/relationships/slide" Target="slides/slide11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20" Type="http://schemas.openxmlformats.org/officeDocument/2006/relationships/slide" Target="slides/slide118.xml"/><Relationship Id="rId141" Type="http://schemas.openxmlformats.org/officeDocument/2006/relationships/slide" Target="slides/slide139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162" Type="http://schemas.openxmlformats.org/officeDocument/2006/relationships/slide" Target="slides/slide160.xml"/><Relationship Id="rId183" Type="http://schemas.openxmlformats.org/officeDocument/2006/relationships/slide" Target="slides/slide181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110" Type="http://schemas.openxmlformats.org/officeDocument/2006/relationships/slide" Target="slides/slide108.xml"/><Relationship Id="rId115" Type="http://schemas.openxmlformats.org/officeDocument/2006/relationships/slide" Target="slides/slide113.xml"/><Relationship Id="rId131" Type="http://schemas.openxmlformats.org/officeDocument/2006/relationships/slide" Target="slides/slide129.xml"/><Relationship Id="rId136" Type="http://schemas.openxmlformats.org/officeDocument/2006/relationships/slide" Target="slides/slide134.xml"/><Relationship Id="rId157" Type="http://schemas.openxmlformats.org/officeDocument/2006/relationships/slide" Target="slides/slide155.xml"/><Relationship Id="rId178" Type="http://schemas.openxmlformats.org/officeDocument/2006/relationships/slide" Target="slides/slide176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52" Type="http://schemas.openxmlformats.org/officeDocument/2006/relationships/slide" Target="slides/slide150.xml"/><Relationship Id="rId173" Type="http://schemas.openxmlformats.org/officeDocument/2006/relationships/slide" Target="slides/slide171.xml"/><Relationship Id="rId194" Type="http://schemas.openxmlformats.org/officeDocument/2006/relationships/slide" Target="slides/slide192.xml"/><Relationship Id="rId199" Type="http://schemas.openxmlformats.org/officeDocument/2006/relationships/tableStyles" Target="tableStyle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26" Type="http://schemas.openxmlformats.org/officeDocument/2006/relationships/slide" Target="slides/slide124.xml"/><Relationship Id="rId147" Type="http://schemas.openxmlformats.org/officeDocument/2006/relationships/slide" Target="slides/slide145.xml"/><Relationship Id="rId168" Type="http://schemas.openxmlformats.org/officeDocument/2006/relationships/slide" Target="slides/slide166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121" Type="http://schemas.openxmlformats.org/officeDocument/2006/relationships/slide" Target="slides/slide119.xml"/><Relationship Id="rId142" Type="http://schemas.openxmlformats.org/officeDocument/2006/relationships/slide" Target="slides/slide140.xml"/><Relationship Id="rId163" Type="http://schemas.openxmlformats.org/officeDocument/2006/relationships/slide" Target="slides/slide161.xml"/><Relationship Id="rId184" Type="http://schemas.openxmlformats.org/officeDocument/2006/relationships/slide" Target="slides/slide182.xml"/><Relationship Id="rId189" Type="http://schemas.openxmlformats.org/officeDocument/2006/relationships/slide" Target="slides/slide187.xml"/><Relationship Id="rId3" Type="http://schemas.openxmlformats.org/officeDocument/2006/relationships/slide" Target="slides/slide1.xml"/><Relationship Id="rId25" Type="http://schemas.openxmlformats.org/officeDocument/2006/relationships/slide" Target="slides/slide23.xml"/><Relationship Id="rId46" Type="http://schemas.openxmlformats.org/officeDocument/2006/relationships/slide" Target="slides/slide44.xml"/><Relationship Id="rId67" Type="http://schemas.openxmlformats.org/officeDocument/2006/relationships/slide" Target="slides/slide65.xml"/><Relationship Id="rId116" Type="http://schemas.openxmlformats.org/officeDocument/2006/relationships/slide" Target="slides/slide114.xml"/><Relationship Id="rId137" Type="http://schemas.openxmlformats.org/officeDocument/2006/relationships/slide" Target="slides/slide135.xml"/><Relationship Id="rId158" Type="http://schemas.openxmlformats.org/officeDocument/2006/relationships/slide" Target="slides/slide156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62" Type="http://schemas.openxmlformats.org/officeDocument/2006/relationships/slide" Target="slides/slide60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111" Type="http://schemas.openxmlformats.org/officeDocument/2006/relationships/slide" Target="slides/slide109.xml"/><Relationship Id="rId132" Type="http://schemas.openxmlformats.org/officeDocument/2006/relationships/slide" Target="slides/slide130.xml"/><Relationship Id="rId153" Type="http://schemas.openxmlformats.org/officeDocument/2006/relationships/slide" Target="slides/slide151.xml"/><Relationship Id="rId174" Type="http://schemas.openxmlformats.org/officeDocument/2006/relationships/slide" Target="slides/slide172.xml"/><Relationship Id="rId179" Type="http://schemas.openxmlformats.org/officeDocument/2006/relationships/slide" Target="slides/slide177.xml"/><Relationship Id="rId195" Type="http://schemas.openxmlformats.org/officeDocument/2006/relationships/tags" Target="tags/tag1.xml"/><Relationship Id="rId190" Type="http://schemas.openxmlformats.org/officeDocument/2006/relationships/slide" Target="slides/slide188.xml"/><Relationship Id="rId15" Type="http://schemas.openxmlformats.org/officeDocument/2006/relationships/slide" Target="slides/slide13.xml"/><Relationship Id="rId36" Type="http://schemas.openxmlformats.org/officeDocument/2006/relationships/slide" Target="slides/slide34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27" Type="http://schemas.openxmlformats.org/officeDocument/2006/relationships/slide" Target="slides/slide12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52" Type="http://schemas.openxmlformats.org/officeDocument/2006/relationships/slide" Target="slides/slide50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122" Type="http://schemas.openxmlformats.org/officeDocument/2006/relationships/slide" Target="slides/slide120.xml"/><Relationship Id="rId143" Type="http://schemas.openxmlformats.org/officeDocument/2006/relationships/slide" Target="slides/slide141.xml"/><Relationship Id="rId148" Type="http://schemas.openxmlformats.org/officeDocument/2006/relationships/slide" Target="slides/slide146.xml"/><Relationship Id="rId164" Type="http://schemas.openxmlformats.org/officeDocument/2006/relationships/slide" Target="slides/slide162.xml"/><Relationship Id="rId169" Type="http://schemas.openxmlformats.org/officeDocument/2006/relationships/slide" Target="slides/slide167.xml"/><Relationship Id="rId185" Type="http://schemas.openxmlformats.org/officeDocument/2006/relationships/slide" Target="slides/slide18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80" Type="http://schemas.openxmlformats.org/officeDocument/2006/relationships/slide" Target="slides/slide178.xml"/><Relationship Id="rId26" Type="http://schemas.openxmlformats.org/officeDocument/2006/relationships/slide" Target="slides/slide24.xml"/><Relationship Id="rId47" Type="http://schemas.openxmlformats.org/officeDocument/2006/relationships/slide" Target="slides/slide45.xml"/><Relationship Id="rId68" Type="http://schemas.openxmlformats.org/officeDocument/2006/relationships/slide" Target="slides/slide66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33" Type="http://schemas.openxmlformats.org/officeDocument/2006/relationships/slide" Target="slides/slide131.xml"/><Relationship Id="rId154" Type="http://schemas.openxmlformats.org/officeDocument/2006/relationships/slide" Target="slides/slide152.xml"/><Relationship Id="rId175" Type="http://schemas.openxmlformats.org/officeDocument/2006/relationships/slide" Target="slides/slide173.xml"/><Relationship Id="rId196" Type="http://schemas.openxmlformats.org/officeDocument/2006/relationships/presProps" Target="presProps.xml"/><Relationship Id="rId16" Type="http://schemas.openxmlformats.org/officeDocument/2006/relationships/slide" Target="slides/slide14.xml"/><Relationship Id="rId37" Type="http://schemas.openxmlformats.org/officeDocument/2006/relationships/slide" Target="slides/slide35.xml"/><Relationship Id="rId58" Type="http://schemas.openxmlformats.org/officeDocument/2006/relationships/slide" Target="slides/slide56.xml"/><Relationship Id="rId79" Type="http://schemas.openxmlformats.org/officeDocument/2006/relationships/slide" Target="slides/slide77.xml"/><Relationship Id="rId102" Type="http://schemas.openxmlformats.org/officeDocument/2006/relationships/slide" Target="slides/slide100.xml"/><Relationship Id="rId123" Type="http://schemas.openxmlformats.org/officeDocument/2006/relationships/slide" Target="slides/slide121.xml"/><Relationship Id="rId144" Type="http://schemas.openxmlformats.org/officeDocument/2006/relationships/slide" Target="slides/slide142.xml"/><Relationship Id="rId90" Type="http://schemas.openxmlformats.org/officeDocument/2006/relationships/slide" Target="slides/slide88.xml"/><Relationship Id="rId165" Type="http://schemas.openxmlformats.org/officeDocument/2006/relationships/slide" Target="slides/slide163.xml"/><Relationship Id="rId186" Type="http://schemas.openxmlformats.org/officeDocument/2006/relationships/slide" Target="slides/slide184.xml"/><Relationship Id="rId27" Type="http://schemas.openxmlformats.org/officeDocument/2006/relationships/slide" Target="slides/slide25.xml"/><Relationship Id="rId48" Type="http://schemas.openxmlformats.org/officeDocument/2006/relationships/slide" Target="slides/slide46.xml"/><Relationship Id="rId69" Type="http://schemas.openxmlformats.org/officeDocument/2006/relationships/slide" Target="slides/slide67.xml"/><Relationship Id="rId113" Type="http://schemas.openxmlformats.org/officeDocument/2006/relationships/slide" Target="slides/slide111.xml"/><Relationship Id="rId134" Type="http://schemas.openxmlformats.org/officeDocument/2006/relationships/slide" Target="slides/slide132.xml"/><Relationship Id="rId80" Type="http://schemas.openxmlformats.org/officeDocument/2006/relationships/slide" Target="slides/slide78.xml"/><Relationship Id="rId155" Type="http://schemas.openxmlformats.org/officeDocument/2006/relationships/slide" Target="slides/slide153.xml"/><Relationship Id="rId176" Type="http://schemas.openxmlformats.org/officeDocument/2006/relationships/slide" Target="slides/slide174.xml"/><Relationship Id="rId197" Type="http://schemas.openxmlformats.org/officeDocument/2006/relationships/viewProps" Target="viewProps.xml"/><Relationship Id="rId17" Type="http://schemas.openxmlformats.org/officeDocument/2006/relationships/slide" Target="slides/slide15.xml"/><Relationship Id="rId38" Type="http://schemas.openxmlformats.org/officeDocument/2006/relationships/slide" Target="slides/slide36.xml"/><Relationship Id="rId59" Type="http://schemas.openxmlformats.org/officeDocument/2006/relationships/slide" Target="slides/slide57.xml"/><Relationship Id="rId103" Type="http://schemas.openxmlformats.org/officeDocument/2006/relationships/slide" Target="slides/slide101.xml"/><Relationship Id="rId124" Type="http://schemas.openxmlformats.org/officeDocument/2006/relationships/slide" Target="slides/slide122.xml"/><Relationship Id="rId70" Type="http://schemas.openxmlformats.org/officeDocument/2006/relationships/slide" Target="slides/slide68.xml"/><Relationship Id="rId91" Type="http://schemas.openxmlformats.org/officeDocument/2006/relationships/slide" Target="slides/slide89.xml"/><Relationship Id="rId145" Type="http://schemas.openxmlformats.org/officeDocument/2006/relationships/slide" Target="slides/slide143.xml"/><Relationship Id="rId166" Type="http://schemas.openxmlformats.org/officeDocument/2006/relationships/slide" Target="slides/slide164.xml"/><Relationship Id="rId187" Type="http://schemas.openxmlformats.org/officeDocument/2006/relationships/slide" Target="slides/slide185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6.xml"/><Relationship Id="rId49" Type="http://schemas.openxmlformats.org/officeDocument/2006/relationships/slide" Target="slides/slide47.xml"/><Relationship Id="rId114" Type="http://schemas.openxmlformats.org/officeDocument/2006/relationships/slide" Target="slides/slide112.xml"/><Relationship Id="rId60" Type="http://schemas.openxmlformats.org/officeDocument/2006/relationships/slide" Target="slides/slide58.xml"/><Relationship Id="rId81" Type="http://schemas.openxmlformats.org/officeDocument/2006/relationships/slide" Target="slides/slide79.xml"/><Relationship Id="rId135" Type="http://schemas.openxmlformats.org/officeDocument/2006/relationships/slide" Target="slides/slide133.xml"/><Relationship Id="rId156" Type="http://schemas.openxmlformats.org/officeDocument/2006/relationships/slide" Target="slides/slide154.xml"/><Relationship Id="rId177" Type="http://schemas.openxmlformats.org/officeDocument/2006/relationships/slide" Target="slides/slide175.xml"/><Relationship Id="rId198" Type="http://schemas.openxmlformats.org/officeDocument/2006/relationships/theme" Target="theme/theme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50" Type="http://schemas.openxmlformats.org/officeDocument/2006/relationships/slide" Target="slides/slide48.xml"/><Relationship Id="rId104" Type="http://schemas.openxmlformats.org/officeDocument/2006/relationships/slide" Target="slides/slide102.xml"/><Relationship Id="rId125" Type="http://schemas.openxmlformats.org/officeDocument/2006/relationships/slide" Target="slides/slide123.xml"/><Relationship Id="rId146" Type="http://schemas.openxmlformats.org/officeDocument/2006/relationships/slide" Target="slides/slide144.xml"/><Relationship Id="rId167" Type="http://schemas.openxmlformats.org/officeDocument/2006/relationships/slide" Target="slides/slide165.xml"/><Relationship Id="rId188" Type="http://schemas.openxmlformats.org/officeDocument/2006/relationships/slide" Target="slides/slide18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7C706E-74E9-4923-885C-9F31B564176D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DA4DF-6597-4A09-A10F-DB86CE1377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307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</p:spPr>
        <p:txBody>
          <a:bodyPr vert="eaVert"/>
          <a:lstStyle/>
          <a:p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12F03A-62BF-47C3-BD70-EA891CC2F7F1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EBB2F-34D3-43B8-BC1A-241DC55EE6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8408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7200" y="274638"/>
            <a:ext cx="8229600" cy="1143000"/>
          </a:xfrm>
        </p:spPr>
        <p:txBody>
          <a:bodyPr vert="eaVert"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</p:spPr>
        <p:txBody>
          <a:bodyPr vert="eaVert"/>
          <a:lstStyle/>
          <a:p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E41618-03C1-4AA0-A57A-C4808F3B7F07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EC3C6-FA8B-489B-A89C-9D65EFD399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31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A74EBB-D62D-44F6-9ED1-04152754398F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8640A-E9F4-4702-B48B-AE5309B7B5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6322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A5D62-86B1-41D8-BF49-3F120FC61D0E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6180C-E0AF-4DDD-ABEF-9197236231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0898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B0F817-58B4-4C41-AB39-76D815114E55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657FD-0881-4B95-9A01-965F8220AF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2789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A805BF-95C7-45F9-B4E7-A0399E594BF5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C15C82-4458-4997-81B9-759BA777A3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2859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BD1133-C660-420D-8829-296F2B716DAB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EC800-2233-4BAE-84AC-478FFB3C50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64484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826252-86C4-4D09-876C-E3E8646A311B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E27DD1-97FA-4B6C-A8A9-98D3BDE485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6156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83587F-D879-4A71-81ED-F2BF36193761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E1EE6-BE95-463A-B2E8-939CB18CC4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633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6FC8B4-4082-4688-AC76-F4D6DFCEC091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76602C-08CD-4B26-B124-BD802229A1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0524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32EFFA-3818-45A2-A7F9-ABD4D1297064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5CF2E-BE52-4A52-9BE1-F3917ADDA3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8071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F3F51B-B847-456D-B69F-9CFE70E9CF85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B9B9F-F983-4F14-BBD3-DA70AFB84B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1210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</p:spPr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58E669-AD73-450B-A555-AB4AA16D9544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1CFD2-1A4B-4781-963C-2659981D16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5877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DA2775-DC04-407E-98F4-2BACD9A1211F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50E39-65B8-4C58-B8B1-066ADDFCD2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0725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59DA6A-3FCB-41CE-A1DC-4BAA0047F33D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603B5-9A6A-4F31-8A6A-0840F29BEA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587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FABA46-2AAF-4CA1-9A0D-39DA6093D6C1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C8658-3BDC-4DF4-9426-3287D5B995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0686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" y="1600200"/>
            <a:ext cx="8229600" cy="45259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253AE0-3631-44D5-B2F0-F394839E19E4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BAEBF-A33E-4B37-B76E-BFDF049731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000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72C3A2-A6A8-4A9F-8527-01A6AEAA54E6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53E39-5806-42EC-84E5-52113F1606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5093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FD23D3-2CA9-4B00-925C-81918663754C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342A6-88DC-400B-B423-6C973E483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1028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noProof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98ABD0-0E51-408F-BD9E-032A7DD95105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62C4C-2EE3-4225-A5DF-AF818C6ED0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42346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noProof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5F001-31E0-4E0E-9088-5A3FCC5CC3D5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4D51B-08AB-4E7F-ADA2-4EB3C10637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023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8CA2AAED-BC6E-4F89-A403-43E5D9D84B98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1029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lIns="91440" tIns="45720" rIns="91440" bIns="45720" rtlCol="0" anchor="ctr"/>
          <a:lstStyle>
            <a:lvl1pPr algn="r" fontAlgn="auto">
              <a:defRPr sz="12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898989"/>
                </a:solidFill>
                <a:latin typeface="Arial"/>
                <a:cs typeface="Arial"/>
                <a:sym typeface="Wingdings"/>
              </a:defRPr>
            </a:lvl1pPr>
          </a:lstStyle>
          <a:p>
            <a:fld id="{4A6ED00A-2645-4673-AB62-2D24D8A3B1C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2" name="Date Placeholder 3"/>
          <p:cNvSpPr>
            <a:spLocks noGrp="1" noChangeArrowheads="1"/>
          </p:cNvSpPr>
          <p:nvPr>
            <p:ph type="dt" sz="half" idx="2"/>
            <p:custDataLst>
              <p:tags r:id="rId15"/>
            </p:custDataLst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fld id="{6FD0EBE4-F136-4759-9FDE-D29F170F7C5B}" type="datetime1">
              <a:rPr lang="en-US"/>
              <a:pPr/>
              <a:t>1/16/2023</a:t>
            </a:fld>
            <a:endParaRPr lang="en-US"/>
          </a:p>
        </p:txBody>
      </p:sp>
      <p:sp>
        <p:nvSpPr>
          <p:cNvPr id="2053" name="Footer Placeholder 4"/>
          <p:cNvSpPr>
            <a:spLocks noGrp="1" noChangeArrowheads="1"/>
          </p:cNvSpPr>
          <p:nvPr>
            <p:ph type="ftr" sz="quarter" idx="3"/>
            <p:custDataLst>
              <p:tags r:id="rId16"/>
            </p:custDataLst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alibri" panose="020F05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fontAlgn="auto" latinLnBrk="0" hangingPunct="1">
              <a:defRPr sz="1200" kern="120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898989"/>
                </a:solidFill>
                <a:latin typeface="+mn-lt"/>
                <a:ea typeface="+mn-ea"/>
                <a:cs typeface="+mn-cs"/>
                <a:sym typeface="Wingdings"/>
              </a:defRPr>
            </a:lvl1pPr>
          </a:lstStyle>
          <a:p>
            <a:fld id="{E0F71CF1-0167-4A6F-B6ED-F509BC2BC219}" type="slidenum">
              <a:rPr lang="en-US"/>
              <a:pPr/>
              <a:t>‹#›</a:t>
            </a:fld>
            <a:endParaRPr lang="en-US">
              <a:ln>
                <a:noFill/>
              </a:ln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01.xml"/><Relationship Id="rId1" Type="http://schemas.openxmlformats.org/officeDocument/2006/relationships/tags" Target="../tags/tag200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02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04.xml"/><Relationship Id="rId1" Type="http://schemas.openxmlformats.org/officeDocument/2006/relationships/tags" Target="../tags/tag203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06.xml"/><Relationship Id="rId1" Type="http://schemas.openxmlformats.org/officeDocument/2006/relationships/tags" Target="../tags/tag205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08.xml"/><Relationship Id="rId1" Type="http://schemas.openxmlformats.org/officeDocument/2006/relationships/tags" Target="../tags/tag207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10.xml"/><Relationship Id="rId1" Type="http://schemas.openxmlformats.org/officeDocument/2006/relationships/tags" Target="../tags/tag209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12.xml"/><Relationship Id="rId1" Type="http://schemas.openxmlformats.org/officeDocument/2006/relationships/tags" Target="../tags/tag21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14.xml"/><Relationship Id="rId1" Type="http://schemas.openxmlformats.org/officeDocument/2006/relationships/tags" Target="../tags/tag21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16.xml"/><Relationship Id="rId1" Type="http://schemas.openxmlformats.org/officeDocument/2006/relationships/tags" Target="../tags/tag215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18.xml"/><Relationship Id="rId1" Type="http://schemas.openxmlformats.org/officeDocument/2006/relationships/tags" Target="../tags/tag217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20.xml"/><Relationship Id="rId1" Type="http://schemas.openxmlformats.org/officeDocument/2006/relationships/tags" Target="../tags/tag219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22.xml"/><Relationship Id="rId1" Type="http://schemas.openxmlformats.org/officeDocument/2006/relationships/tags" Target="../tags/tag221.xm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24.xml"/><Relationship Id="rId1" Type="http://schemas.openxmlformats.org/officeDocument/2006/relationships/tags" Target="../tags/tag223.xml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26.xml"/><Relationship Id="rId1" Type="http://schemas.openxmlformats.org/officeDocument/2006/relationships/tags" Target="../tags/tag225.xm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28.xml"/><Relationship Id="rId1" Type="http://schemas.openxmlformats.org/officeDocument/2006/relationships/tags" Target="../tags/tag227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30.xml"/><Relationship Id="rId1" Type="http://schemas.openxmlformats.org/officeDocument/2006/relationships/tags" Target="../tags/tag229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32.xml"/><Relationship Id="rId1" Type="http://schemas.openxmlformats.org/officeDocument/2006/relationships/tags" Target="../tags/tag23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34.xml"/><Relationship Id="rId1" Type="http://schemas.openxmlformats.org/officeDocument/2006/relationships/tags" Target="../tags/tag233.xm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36.xml"/><Relationship Id="rId1" Type="http://schemas.openxmlformats.org/officeDocument/2006/relationships/tags" Target="../tags/tag235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38.xml"/><Relationship Id="rId1" Type="http://schemas.openxmlformats.org/officeDocument/2006/relationships/tags" Target="../tags/tag237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40.xml"/><Relationship Id="rId1" Type="http://schemas.openxmlformats.org/officeDocument/2006/relationships/tags" Target="../tags/tag239.xm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42.xml"/><Relationship Id="rId1" Type="http://schemas.openxmlformats.org/officeDocument/2006/relationships/tags" Target="../tags/tag241.xm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44.xml"/><Relationship Id="rId1" Type="http://schemas.openxmlformats.org/officeDocument/2006/relationships/tags" Target="../tags/tag243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46.xml"/><Relationship Id="rId1" Type="http://schemas.openxmlformats.org/officeDocument/2006/relationships/tags" Target="../tags/tag245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48.xml"/><Relationship Id="rId1" Type="http://schemas.openxmlformats.org/officeDocument/2006/relationships/tags" Target="../tags/tag24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52.xml"/><Relationship Id="rId1" Type="http://schemas.openxmlformats.org/officeDocument/2006/relationships/tags" Target="../tags/tag51.xml"/></Relationships>
</file>

<file path=ppt/slides/_rels/slide1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50.xml"/><Relationship Id="rId1" Type="http://schemas.openxmlformats.org/officeDocument/2006/relationships/tags" Target="../tags/tag249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52.xml"/><Relationship Id="rId1" Type="http://schemas.openxmlformats.org/officeDocument/2006/relationships/tags" Target="../tags/tag251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54.xml"/><Relationship Id="rId1" Type="http://schemas.openxmlformats.org/officeDocument/2006/relationships/tags" Target="../tags/tag253.xml"/></Relationships>
</file>

<file path=ppt/slides/_rels/slide1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56.xml"/><Relationship Id="rId1" Type="http://schemas.openxmlformats.org/officeDocument/2006/relationships/tags" Target="../tags/tag255.xml"/></Relationships>
</file>

<file path=ppt/slides/_rels/slide1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58.xml"/><Relationship Id="rId1" Type="http://schemas.openxmlformats.org/officeDocument/2006/relationships/tags" Target="../tags/tag257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60.xml"/><Relationship Id="rId1" Type="http://schemas.openxmlformats.org/officeDocument/2006/relationships/tags" Target="../tags/tag259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62.xml"/><Relationship Id="rId1" Type="http://schemas.openxmlformats.org/officeDocument/2006/relationships/tags" Target="../tags/tag261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63.xml"/></Relationships>
</file>

<file path=ppt/slides/_rels/slide1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65.xml"/><Relationship Id="rId1" Type="http://schemas.openxmlformats.org/officeDocument/2006/relationships/tags" Target="../tags/tag264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67.xml"/><Relationship Id="rId1" Type="http://schemas.openxmlformats.org/officeDocument/2006/relationships/tags" Target="../tags/tag26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54.xml"/><Relationship Id="rId1" Type="http://schemas.openxmlformats.org/officeDocument/2006/relationships/tags" Target="../tags/tag5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69.xml"/><Relationship Id="rId1" Type="http://schemas.openxmlformats.org/officeDocument/2006/relationships/tags" Target="../tags/tag268.xm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71.xml"/><Relationship Id="rId1" Type="http://schemas.openxmlformats.org/officeDocument/2006/relationships/tags" Target="../tags/tag270.xml"/></Relationships>
</file>

<file path=ppt/slides/_rels/slide1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73.xml"/><Relationship Id="rId1" Type="http://schemas.openxmlformats.org/officeDocument/2006/relationships/tags" Target="../tags/tag272.xml"/></Relationships>
</file>

<file path=ppt/slides/_rels/slide1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75.xml"/><Relationship Id="rId1" Type="http://schemas.openxmlformats.org/officeDocument/2006/relationships/tags" Target="../tags/tag274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77.xml"/><Relationship Id="rId1" Type="http://schemas.openxmlformats.org/officeDocument/2006/relationships/tags" Target="../tags/tag276.xm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79.xml"/><Relationship Id="rId1" Type="http://schemas.openxmlformats.org/officeDocument/2006/relationships/tags" Target="../tags/tag278.xm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81.xml"/><Relationship Id="rId1" Type="http://schemas.openxmlformats.org/officeDocument/2006/relationships/tags" Target="../tags/tag280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83.xml"/><Relationship Id="rId1" Type="http://schemas.openxmlformats.org/officeDocument/2006/relationships/tags" Target="../tags/tag28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85.xml"/><Relationship Id="rId1" Type="http://schemas.openxmlformats.org/officeDocument/2006/relationships/tags" Target="../tags/tag28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56.xml"/><Relationship Id="rId1" Type="http://schemas.openxmlformats.org/officeDocument/2006/relationships/tags" Target="../tags/tag55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87.xml"/><Relationship Id="rId1" Type="http://schemas.openxmlformats.org/officeDocument/2006/relationships/tags" Target="../tags/tag286.xm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89.xml"/><Relationship Id="rId1" Type="http://schemas.openxmlformats.org/officeDocument/2006/relationships/tags" Target="../tags/tag288.xm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91.xml"/><Relationship Id="rId1" Type="http://schemas.openxmlformats.org/officeDocument/2006/relationships/tags" Target="../tags/tag290.xm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93.xml"/><Relationship Id="rId1" Type="http://schemas.openxmlformats.org/officeDocument/2006/relationships/tags" Target="../tags/tag292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8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95.xml"/><Relationship Id="rId1" Type="http://schemas.openxmlformats.org/officeDocument/2006/relationships/tags" Target="../tags/tag294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97.xml"/><Relationship Id="rId1" Type="http://schemas.openxmlformats.org/officeDocument/2006/relationships/tags" Target="../tags/tag296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99.xml"/><Relationship Id="rId1" Type="http://schemas.openxmlformats.org/officeDocument/2006/relationships/tags" Target="../tags/tag298.xm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01.xml"/><Relationship Id="rId1" Type="http://schemas.openxmlformats.org/officeDocument/2006/relationships/tags" Target="../tags/tag30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58.xml"/><Relationship Id="rId1" Type="http://schemas.openxmlformats.org/officeDocument/2006/relationships/tags" Target="../tags/tag57.xml"/></Relationships>
</file>

<file path=ppt/slides/_rels/slide16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03.xml"/><Relationship Id="rId1" Type="http://schemas.openxmlformats.org/officeDocument/2006/relationships/tags" Target="../tags/tag302.xml"/></Relationships>
</file>

<file path=ppt/slides/_rels/slide1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05.xml"/><Relationship Id="rId1" Type="http://schemas.openxmlformats.org/officeDocument/2006/relationships/tags" Target="../tags/tag304.xml"/></Relationships>
</file>

<file path=ppt/slides/_rels/slide16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07.xml"/><Relationship Id="rId1" Type="http://schemas.openxmlformats.org/officeDocument/2006/relationships/tags" Target="../tags/tag306.xml"/></Relationships>
</file>

<file path=ppt/slides/_rels/slide16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09.xml"/><Relationship Id="rId1" Type="http://schemas.openxmlformats.org/officeDocument/2006/relationships/tags" Target="../tags/tag308.xm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11.xml"/><Relationship Id="rId1" Type="http://schemas.openxmlformats.org/officeDocument/2006/relationships/tags" Target="../tags/tag310.xml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13.xml"/><Relationship Id="rId1" Type="http://schemas.openxmlformats.org/officeDocument/2006/relationships/tags" Target="../tags/tag312.xm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15.xml"/><Relationship Id="rId1" Type="http://schemas.openxmlformats.org/officeDocument/2006/relationships/tags" Target="../tags/tag314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17.xml"/><Relationship Id="rId1" Type="http://schemas.openxmlformats.org/officeDocument/2006/relationships/tags" Target="../tags/tag316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19.xml"/><Relationship Id="rId1" Type="http://schemas.openxmlformats.org/officeDocument/2006/relationships/tags" Target="../tags/tag3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60.xml"/><Relationship Id="rId1" Type="http://schemas.openxmlformats.org/officeDocument/2006/relationships/tags" Target="../tags/tag59.xml"/></Relationships>
</file>

<file path=ppt/slides/_rels/slide17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21.xml"/><Relationship Id="rId1" Type="http://schemas.openxmlformats.org/officeDocument/2006/relationships/tags" Target="../tags/tag320.xml"/></Relationships>
</file>

<file path=ppt/slides/_rels/slide17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23.xml"/><Relationship Id="rId1" Type="http://schemas.openxmlformats.org/officeDocument/2006/relationships/tags" Target="../tags/tag32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25.xml"/><Relationship Id="rId1" Type="http://schemas.openxmlformats.org/officeDocument/2006/relationships/tags" Target="../tags/tag324.xml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27.xml"/><Relationship Id="rId1" Type="http://schemas.openxmlformats.org/officeDocument/2006/relationships/tags" Target="../tags/tag326.xml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29.xml"/><Relationship Id="rId1" Type="http://schemas.openxmlformats.org/officeDocument/2006/relationships/tags" Target="../tags/tag328.xml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31.xml"/><Relationship Id="rId1" Type="http://schemas.openxmlformats.org/officeDocument/2006/relationships/tags" Target="../tags/tag330.xm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33.xml"/><Relationship Id="rId1" Type="http://schemas.openxmlformats.org/officeDocument/2006/relationships/tags" Target="../tags/tag332.xm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35.xml"/><Relationship Id="rId1" Type="http://schemas.openxmlformats.org/officeDocument/2006/relationships/tags" Target="../tags/tag334.xml"/></Relationships>
</file>

<file path=ppt/slides/_rels/slide17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37.xml"/><Relationship Id="rId1" Type="http://schemas.openxmlformats.org/officeDocument/2006/relationships/tags" Target="../tags/tag33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s/_rels/slide18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39.xml"/><Relationship Id="rId1" Type="http://schemas.openxmlformats.org/officeDocument/2006/relationships/tags" Target="../tags/tag338.xml"/></Relationships>
</file>

<file path=ppt/slides/_rels/slide18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41.xml"/><Relationship Id="rId1" Type="http://schemas.openxmlformats.org/officeDocument/2006/relationships/tags" Target="../tags/tag340.xml"/></Relationships>
</file>

<file path=ppt/slides/_rels/slide18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43.xml"/><Relationship Id="rId1" Type="http://schemas.openxmlformats.org/officeDocument/2006/relationships/tags" Target="../tags/tag342.xml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45.xml"/><Relationship Id="rId1" Type="http://schemas.openxmlformats.org/officeDocument/2006/relationships/tags" Target="../tags/tag344.xml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47.xml"/><Relationship Id="rId1" Type="http://schemas.openxmlformats.org/officeDocument/2006/relationships/tags" Target="../tags/tag346.xml"/></Relationships>
</file>

<file path=ppt/slides/_rels/slide18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49.xml"/><Relationship Id="rId1" Type="http://schemas.openxmlformats.org/officeDocument/2006/relationships/tags" Target="../tags/tag348.xml"/></Relationships>
</file>

<file path=ppt/slides/_rels/slide18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51.xml"/><Relationship Id="rId1" Type="http://schemas.openxmlformats.org/officeDocument/2006/relationships/tags" Target="../tags/tag350.xml"/></Relationships>
</file>

<file path=ppt/slides/_rels/slide18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53.xml"/><Relationship Id="rId1" Type="http://schemas.openxmlformats.org/officeDocument/2006/relationships/tags" Target="../tags/tag352.xml"/></Relationships>
</file>

<file path=ppt/slides/_rels/slide18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55.xml"/><Relationship Id="rId1" Type="http://schemas.openxmlformats.org/officeDocument/2006/relationships/tags" Target="../tags/tag354.xml"/></Relationships>
</file>

<file path=ppt/slides/_rels/slide18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57.xml"/><Relationship Id="rId1" Type="http://schemas.openxmlformats.org/officeDocument/2006/relationships/tags" Target="../tags/tag35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59.xml"/><Relationship Id="rId1" Type="http://schemas.openxmlformats.org/officeDocument/2006/relationships/tags" Target="../tags/tag358.xml"/></Relationships>
</file>

<file path=ppt/slides/_rels/slide19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61.xml"/><Relationship Id="rId1" Type="http://schemas.openxmlformats.org/officeDocument/2006/relationships/tags" Target="../tags/tag360.xml"/></Relationships>
</file>

<file path=ppt/slides/_rels/slide19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63.xml"/><Relationship Id="rId1" Type="http://schemas.openxmlformats.org/officeDocument/2006/relationships/tags" Target="../tags/tag36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72.xml"/><Relationship Id="rId1" Type="http://schemas.openxmlformats.org/officeDocument/2006/relationships/tags" Target="../tags/tag7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74.xml"/><Relationship Id="rId1" Type="http://schemas.openxmlformats.org/officeDocument/2006/relationships/tags" Target="../tags/tag7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78.xml"/><Relationship Id="rId1" Type="http://schemas.openxmlformats.org/officeDocument/2006/relationships/tags" Target="../tags/tag7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80.xml"/><Relationship Id="rId1" Type="http://schemas.openxmlformats.org/officeDocument/2006/relationships/tags" Target="../tags/tag7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82.xml"/><Relationship Id="rId1" Type="http://schemas.openxmlformats.org/officeDocument/2006/relationships/tags" Target="../tags/tag8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84.xml"/><Relationship Id="rId1" Type="http://schemas.openxmlformats.org/officeDocument/2006/relationships/tags" Target="../tags/tag8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86.xml"/><Relationship Id="rId1" Type="http://schemas.openxmlformats.org/officeDocument/2006/relationships/tags" Target="../tags/tag8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88.xml"/><Relationship Id="rId1" Type="http://schemas.openxmlformats.org/officeDocument/2006/relationships/tags" Target="../tags/tag8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90.xml"/><Relationship Id="rId1" Type="http://schemas.openxmlformats.org/officeDocument/2006/relationships/tags" Target="../tags/tag8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92.xml"/><Relationship Id="rId1" Type="http://schemas.openxmlformats.org/officeDocument/2006/relationships/tags" Target="../tags/tag9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94.xml"/><Relationship Id="rId1" Type="http://schemas.openxmlformats.org/officeDocument/2006/relationships/tags" Target="../tags/tag9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96.xml"/><Relationship Id="rId1" Type="http://schemas.openxmlformats.org/officeDocument/2006/relationships/tags" Target="../tags/tag9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98.xml"/><Relationship Id="rId1" Type="http://schemas.openxmlformats.org/officeDocument/2006/relationships/tags" Target="../tags/tag9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00.xml"/><Relationship Id="rId1" Type="http://schemas.openxmlformats.org/officeDocument/2006/relationships/tags" Target="../tags/tag9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02.xml"/><Relationship Id="rId1" Type="http://schemas.openxmlformats.org/officeDocument/2006/relationships/tags" Target="../tags/tag10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04.xml"/><Relationship Id="rId1" Type="http://schemas.openxmlformats.org/officeDocument/2006/relationships/tags" Target="../tags/tag10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06.xml"/><Relationship Id="rId1" Type="http://schemas.openxmlformats.org/officeDocument/2006/relationships/tags" Target="../tags/tag10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08.xml"/><Relationship Id="rId1" Type="http://schemas.openxmlformats.org/officeDocument/2006/relationships/tags" Target="../tags/tag10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10.xml"/><Relationship Id="rId1" Type="http://schemas.openxmlformats.org/officeDocument/2006/relationships/tags" Target="../tags/tag109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12.xml"/><Relationship Id="rId1" Type="http://schemas.openxmlformats.org/officeDocument/2006/relationships/tags" Target="../tags/tag11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14.xml"/><Relationship Id="rId1" Type="http://schemas.openxmlformats.org/officeDocument/2006/relationships/tags" Target="../tags/tag11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16.xml"/><Relationship Id="rId1" Type="http://schemas.openxmlformats.org/officeDocument/2006/relationships/tags" Target="../tags/tag1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18.xml"/><Relationship Id="rId1" Type="http://schemas.openxmlformats.org/officeDocument/2006/relationships/tags" Target="../tags/tag11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20.xml"/><Relationship Id="rId1" Type="http://schemas.openxmlformats.org/officeDocument/2006/relationships/tags" Target="../tags/tag119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22.xml"/><Relationship Id="rId1" Type="http://schemas.openxmlformats.org/officeDocument/2006/relationships/tags" Target="../tags/tag12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24.xml"/><Relationship Id="rId1" Type="http://schemas.openxmlformats.org/officeDocument/2006/relationships/tags" Target="../tags/tag123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26.xml"/><Relationship Id="rId1" Type="http://schemas.openxmlformats.org/officeDocument/2006/relationships/tags" Target="../tags/tag125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28.xml"/><Relationship Id="rId1" Type="http://schemas.openxmlformats.org/officeDocument/2006/relationships/tags" Target="../tags/tag12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30.xml"/><Relationship Id="rId1" Type="http://schemas.openxmlformats.org/officeDocument/2006/relationships/tags" Target="../tags/tag129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32.xml"/><Relationship Id="rId1" Type="http://schemas.openxmlformats.org/officeDocument/2006/relationships/tags" Target="../tags/tag13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34.xml"/><Relationship Id="rId1" Type="http://schemas.openxmlformats.org/officeDocument/2006/relationships/tags" Target="../tags/tag13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36.xml"/><Relationship Id="rId1" Type="http://schemas.openxmlformats.org/officeDocument/2006/relationships/tags" Target="../tags/tag135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38.xml"/><Relationship Id="rId1" Type="http://schemas.openxmlformats.org/officeDocument/2006/relationships/tags" Target="../tags/tag13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40.xml"/><Relationship Id="rId1" Type="http://schemas.openxmlformats.org/officeDocument/2006/relationships/tags" Target="../tags/tag139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42.xml"/><Relationship Id="rId1" Type="http://schemas.openxmlformats.org/officeDocument/2006/relationships/tags" Target="../tags/tag14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44.xml"/><Relationship Id="rId1" Type="http://schemas.openxmlformats.org/officeDocument/2006/relationships/tags" Target="../tags/tag14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46.xml"/><Relationship Id="rId1" Type="http://schemas.openxmlformats.org/officeDocument/2006/relationships/tags" Target="../tags/tag145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48.xml"/><Relationship Id="rId1" Type="http://schemas.openxmlformats.org/officeDocument/2006/relationships/tags" Target="../tags/tag14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50.xml"/><Relationship Id="rId1" Type="http://schemas.openxmlformats.org/officeDocument/2006/relationships/tags" Target="../tags/tag14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52.xml"/><Relationship Id="rId1" Type="http://schemas.openxmlformats.org/officeDocument/2006/relationships/tags" Target="../tags/tag15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54.xml"/><Relationship Id="rId1" Type="http://schemas.openxmlformats.org/officeDocument/2006/relationships/tags" Target="../tags/tag15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56.xml"/><Relationship Id="rId1" Type="http://schemas.openxmlformats.org/officeDocument/2006/relationships/tags" Target="../tags/tag155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58.xml"/><Relationship Id="rId1" Type="http://schemas.openxmlformats.org/officeDocument/2006/relationships/tags" Target="../tags/tag15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60.xml"/><Relationship Id="rId1" Type="http://schemas.openxmlformats.org/officeDocument/2006/relationships/tags" Target="../tags/tag159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62.xml"/><Relationship Id="rId1" Type="http://schemas.openxmlformats.org/officeDocument/2006/relationships/tags" Target="../tags/tag161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64.xml"/><Relationship Id="rId1" Type="http://schemas.openxmlformats.org/officeDocument/2006/relationships/tags" Target="../tags/tag163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66.xml"/><Relationship Id="rId1" Type="http://schemas.openxmlformats.org/officeDocument/2006/relationships/tags" Target="../tags/tag165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68.xml"/><Relationship Id="rId1" Type="http://schemas.openxmlformats.org/officeDocument/2006/relationships/tags" Target="../tags/tag16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7" Type="http://schemas.openxmlformats.org/officeDocument/2006/relationships/slideLayout" Target="../slideLayouts/slideLayout13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4" Type="http://schemas.openxmlformats.org/officeDocument/2006/relationships/tags" Target="../tags/tag4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70.xml"/><Relationship Id="rId1" Type="http://schemas.openxmlformats.org/officeDocument/2006/relationships/tags" Target="../tags/tag169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72.xml"/><Relationship Id="rId1" Type="http://schemas.openxmlformats.org/officeDocument/2006/relationships/tags" Target="../tags/tag171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74.xml"/><Relationship Id="rId1" Type="http://schemas.openxmlformats.org/officeDocument/2006/relationships/tags" Target="../tags/tag17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76.xml"/><Relationship Id="rId1" Type="http://schemas.openxmlformats.org/officeDocument/2006/relationships/tags" Target="../tags/tag175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78.xml"/><Relationship Id="rId1" Type="http://schemas.openxmlformats.org/officeDocument/2006/relationships/tags" Target="../tags/tag177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80.xml"/><Relationship Id="rId1" Type="http://schemas.openxmlformats.org/officeDocument/2006/relationships/tags" Target="../tags/tag179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82.xml"/><Relationship Id="rId1" Type="http://schemas.openxmlformats.org/officeDocument/2006/relationships/tags" Target="../tags/tag18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84.xml"/><Relationship Id="rId1" Type="http://schemas.openxmlformats.org/officeDocument/2006/relationships/tags" Target="../tags/tag183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86.xml"/><Relationship Id="rId1" Type="http://schemas.openxmlformats.org/officeDocument/2006/relationships/tags" Target="../tags/tag185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88.xml"/><Relationship Id="rId1" Type="http://schemas.openxmlformats.org/officeDocument/2006/relationships/tags" Target="../tags/tag187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90.xml"/><Relationship Id="rId1" Type="http://schemas.openxmlformats.org/officeDocument/2006/relationships/tags" Target="../tags/tag189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92.xml"/><Relationship Id="rId1" Type="http://schemas.openxmlformats.org/officeDocument/2006/relationships/tags" Target="../tags/tag19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93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95.xml"/><Relationship Id="rId1" Type="http://schemas.openxmlformats.org/officeDocument/2006/relationships/tags" Target="../tags/tag194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97.xml"/><Relationship Id="rId1" Type="http://schemas.openxmlformats.org/officeDocument/2006/relationships/tags" Target="../tags/tag19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99.xml"/><Relationship Id="rId1" Type="http://schemas.openxmlformats.org/officeDocument/2006/relationships/tags" Target="../tags/tag198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6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DISEASES 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Sickled cell </a:t>
            </a:r>
            <a:r>
              <a:rPr lang="en-GB" dirty="0" err="1"/>
              <a:t>ct</a:t>
            </a:r>
            <a:r>
              <a:rPr lang="en-GB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Because of the above problem, the sickled cell is not </a:t>
            </a:r>
          </a:p>
          <a:p>
            <a:r>
              <a:rPr lang="en-GB" dirty="0"/>
              <a:t>Able to move within the blood system, especialy in </a:t>
            </a:r>
          </a:p>
          <a:p>
            <a:r>
              <a:rPr lang="en-GB" dirty="0"/>
              <a:t>Capillaries which are much narrower, the celles then</a:t>
            </a:r>
          </a:p>
          <a:p>
            <a:r>
              <a:rPr lang="en-GB" dirty="0"/>
              <a:t>Clump together blocking the blood vessels.</a:t>
            </a:r>
          </a:p>
          <a:p>
            <a:r>
              <a:rPr lang="en-GB" dirty="0"/>
              <a:t>The cells which are supplied by the blocked blood vessel</a:t>
            </a:r>
          </a:p>
          <a:p>
            <a:r>
              <a:rPr lang="en-GB" dirty="0"/>
              <a:t>Lack oxygen, </a:t>
            </a:r>
            <a:r>
              <a:rPr lang="en-GB" b="1" dirty="0"/>
              <a:t>becomes ischaemic</a:t>
            </a:r>
            <a:r>
              <a:rPr lang="en-GB" dirty="0"/>
              <a:t>.</a:t>
            </a:r>
          </a:p>
          <a:p>
            <a:r>
              <a:rPr lang="en-GB" dirty="0"/>
              <a:t>If nothing is done ,they suffer from </a:t>
            </a:r>
            <a:r>
              <a:rPr lang="en-GB" b="1" dirty="0"/>
              <a:t>infarction</a:t>
            </a:r>
            <a:r>
              <a:rPr lang="en-GB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203895"/>
      </p:ext>
    </p:extLst>
  </p:cSld>
  <p:clrMapOvr>
    <a:masterClrMapping/>
  </p:clrMapOvr>
  <p:transition/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Functions of erythrocytes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07504" y="1690688"/>
            <a:ext cx="9036496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rmAutofit fontScale="85000" lnSpcReduction="20000"/>
          </a:bodyPr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They distribute oxygen to all cells in the body.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Also  collect all carbon dioxide from the cells and take them to the lungs. Where expelled through respiration.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Each given red cell equipped with  200 – 300 million of molecules of hemoglobin.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hemoglobin form about 95% total weight of red cell.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Each hemoglobin molecules has 4 atoms of iron.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Because of that the hemoglobin combines with 4 molecules of oxygen.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Each red cell by the time it leaves lung has good about 4 x 200 million of oxygen molecule.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Oxygen combined with hemoglobin terms a substances called </a:t>
            </a:r>
            <a:r>
              <a:rPr lang="en-US" b="1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oxyhemoglobin</a:t>
            </a:r>
            <a:endParaRPr lang="en-US" b="1" dirty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fontAlgn="auto"/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fontAlgn="auto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fontAlgn="auto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838200" y="1825625"/>
            <a:ext cx="83058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Oxygen is carried to the cell in this form.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This substance is  unstable and easily released oxygen to  a cell that need oxygen.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Once the hemoglobin release  oxygen it quickly combine with a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molecue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of CO₂ to form </a:t>
            </a:r>
            <a:r>
              <a:rPr lang="en-US" b="1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carbamino</a:t>
            </a: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b="1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haemoglobin</a:t>
            </a: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Also an unstable substance when it reaches the lung releases CO₂ and pick oxygen.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Red cells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marL="0" indent="0" fontAlgn="auto">
              <a:buNone/>
            </a:pPr>
            <a:endParaRPr lang="en-US" dirty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Normal hemoglobin level 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-men 14 – 16 gms per 100mgs of blood 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Female 12 -14 gms.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Any adult with less 10gms is considered anemic.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Formation of red cells 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rmAutofit fontScale="77500" lnSpcReduction="20000"/>
          </a:bodyPr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process of formation and maturation of red cells called </a:t>
            </a: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erythropoiesis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process takes place in the red bone marrow of flat bone .</a:t>
            </a:r>
          </a:p>
          <a:p>
            <a:pPr marL="0" indent="0" fontAlgn="auto"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Long bone – tibia and fibular.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flat bone like sternum skull.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process start from special cell called </a:t>
            </a: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stem cell[</a:t>
            </a:r>
            <a:r>
              <a:rPr lang="en-US" b="1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hemocytoblast</a:t>
            </a: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]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These  cells divide and subdivide through a process called </a:t>
            </a: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mitosis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They undergoes several processes until the only release mature red cell in the circulation.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All the immature cells with nucleus remains in the bone marrow.</a:t>
            </a:r>
          </a:p>
        </p:txBody>
      </p:sp>
    </p:spTree>
  </p:cSld>
  <p:clrMapOvr>
    <a:masterClrMapping/>
  </p:clrMapOvr>
  <p:transition/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8305800" cy="1325563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necessary for production and maturation erythrocytes.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1. </a:t>
            </a: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Vitamin B₁₂ 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found in foods like liver ,meat, milk eggs.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2. </a:t>
            </a: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Intrinsic factor 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-enzymes produced by stomach cells 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Very important for the absorption of vitamin B₁₂ 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vitamin B₁₂ is very important for adequate production of cell and for maturation of these cells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Missing one of these factors causes Anemia.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b="1" u="sng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If vitamin B₁₂ is missing </a:t>
            </a:r>
            <a:endParaRPr lang="en-US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9512" y="1844824"/>
            <a:ext cx="8964488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Reduction of numbers of red cells.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Immature cells tend to be larger than normal[ </a:t>
            </a:r>
            <a:r>
              <a:rPr lang="en-US" b="1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macrocytes</a:t>
            </a: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.]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Many of them will have nucleus </a:t>
            </a:r>
            <a:r>
              <a:rPr lang="en-US" b="1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megaloblastic</a:t>
            </a: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Folic acid.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Just like vitamin B₁₂ needed for the same purpose that is adequate number and maturation of the  cells.</a:t>
            </a:r>
          </a:p>
          <a:p>
            <a:pPr fontAlgn="auto"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Iron </a:t>
            </a:r>
          </a:p>
        </p:txBody>
      </p:sp>
      <p:sp>
        <p:nvSpPr>
          <p:cNvPr id="99331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7431" y="1678112"/>
            <a:ext cx="9136569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seen that  major  part of hemoglobin is made of  iron. If there is inadequate of iron, causes reduction amount of hemoglobin.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reduces the oxygen carrying capacity of red blood cells is reduced.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Reduction of iron also affect the production of mature and normal red cells.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cells becomes smaller than normal[Microcytic] and pale[hypochromic]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Formation of red cells </a:t>
            </a:r>
            <a:r>
              <a:rPr lang="en-GB" b="1" dirty="0" err="1"/>
              <a:t>ct</a:t>
            </a:r>
            <a:r>
              <a:rPr lang="en-GB" b="1" dirty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These microcytic cells and hypochromic cells are</a:t>
            </a:r>
          </a:p>
          <a:p>
            <a:r>
              <a:rPr lang="en-GB" dirty="0"/>
              <a:t>Unhealthy and get destroyed very fast.</a:t>
            </a:r>
          </a:p>
          <a:p>
            <a:r>
              <a:rPr lang="en-GB" dirty="0"/>
              <a:t>Also, their oxygen carrying capacity is also very low,</a:t>
            </a:r>
          </a:p>
          <a:p>
            <a:r>
              <a:rPr lang="en-GB" dirty="0"/>
              <a:t>Leading to anaemia.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7004"/>
      </p:ext>
    </p:extLst>
  </p:cSld>
  <p:clrMapOvr>
    <a:masterClrMapping/>
  </p:clrMapOvr>
  <p:transition/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Regulation of erythropoiesis.</a:t>
            </a:r>
          </a:p>
        </p:txBody>
      </p:sp>
      <p:sp>
        <p:nvSpPr>
          <p:cNvPr id="10035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58882" y="1670635"/>
            <a:ext cx="9085118" cy="4351338"/>
          </a:xfrm>
        </p:spPr>
        <p:txBody>
          <a:bodyPr/>
          <a:lstStyle/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 is regulated by the level of oxygen in the blood or the level of tissue oxygenation.</a:t>
            </a:r>
          </a:p>
          <a:p>
            <a:pPr marL="0" indent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hypoxia: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  hormone called Erythropoietin hormone produced by kidneys.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blood,  taken to bone marrow of long and flat bone where erythropoiesis takes places.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it reaches there accelerate both mitosis and maturation of red cells.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that process is completed, the mature red cells are which are  released to the circulation.</a:t>
            </a:r>
          </a:p>
          <a:p>
            <a:pPr marL="0" indent="0"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Erythropoiesis </a:t>
            </a:r>
            <a:r>
              <a:rPr lang="en-GB" dirty="0" err="1"/>
              <a:t>ct</a:t>
            </a:r>
            <a:r>
              <a:rPr lang="en-GB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10515600" cy="4351338"/>
          </a:xfrm>
        </p:spPr>
        <p:txBody>
          <a:bodyPr/>
          <a:lstStyle/>
          <a:p>
            <a:r>
              <a:rPr lang="en-GB" dirty="0"/>
              <a:t>After the process of maturation of red cells is completed,</a:t>
            </a:r>
          </a:p>
          <a:p>
            <a:r>
              <a:rPr lang="en-GB" dirty="0"/>
              <a:t>The mature cells are released into circulation, they are </a:t>
            </a:r>
          </a:p>
          <a:p>
            <a:r>
              <a:rPr lang="en-GB" dirty="0"/>
              <a:t>Taken to the lungs for oxygenation, then supply the </a:t>
            </a:r>
          </a:p>
          <a:p>
            <a:r>
              <a:rPr lang="en-GB" dirty="0"/>
              <a:t>Tissues with oxygen which clears the hypoxia.</a:t>
            </a:r>
          </a:p>
          <a:p>
            <a:r>
              <a:rPr lang="en-GB" dirty="0"/>
              <a:t>When the level of oxygen reaches the normal </a:t>
            </a:r>
            <a:r>
              <a:rPr lang="en-GB" dirty="0" err="1"/>
              <a:t>level,the</a:t>
            </a:r>
            <a:endParaRPr lang="en-GB" dirty="0"/>
          </a:p>
          <a:p>
            <a:r>
              <a:rPr lang="en-GB" dirty="0"/>
              <a:t>Kidneys stops releasing the hormone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54039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 cap="flat" algn="ctr">
            <a:round/>
            <a:headEnd type="none" w="med" len="med"/>
            <a:tailEnd type="none" w="med" len="med"/>
          </a:ln>
        </p:spPr>
        <p:txBody>
          <a:bodyPr>
            <a:normAutofit lnSpcReduction="10000"/>
          </a:bodyPr>
          <a:lstStyle/>
          <a:p>
            <a:pPr marL="0" indent="0" fontAlgn="auto"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.</a:t>
            </a:r>
          </a:p>
          <a:p>
            <a:pPr marL="0" indent="0" fontAlgn="auto"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infraction of the body tissues cause  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Very severe pain.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High fever.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Swelling of joints 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Severe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anaemia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Severe chest pain 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Hematuria – kidney is affected.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714375" y="314325"/>
            <a:ext cx="10639425" cy="1325563"/>
          </a:xfrm>
        </p:spPr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Life span of red blood cells.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37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-23380" y="1268760"/>
            <a:ext cx="9167380" cy="522287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span for red cells 100- 120 days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older red cells are continuously destroyed as the new ones are being produced daily.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 cell get older, its cell membrane becomes weaker and weaker braking down very easily.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releases its content into the blood circulation.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content is phagocytized by reticulo endothelial  cells of spleen and liver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haemoglobin broken down into iron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bile pigment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Life span of erythrocytes </a:t>
            </a:r>
            <a:r>
              <a:rPr lang="en-GB" dirty="0" err="1"/>
              <a:t>ct</a:t>
            </a:r>
            <a:r>
              <a:rPr lang="en-GB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iron is stored in the liver and other cells.</a:t>
            </a:r>
          </a:p>
          <a:p>
            <a:r>
              <a:rPr lang="en-GB" dirty="0"/>
              <a:t>When needed by the body, released into the bone </a:t>
            </a:r>
          </a:p>
          <a:p>
            <a:r>
              <a:rPr lang="en-GB" dirty="0"/>
              <a:t>Marrow for formation of other red cells.</a:t>
            </a:r>
          </a:p>
          <a:p>
            <a:r>
              <a:rPr lang="en-GB" dirty="0"/>
              <a:t>The bile pigment is secreted by the liver as bile.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672958"/>
      </p:ext>
    </p:extLst>
  </p:cSld>
  <p:clrMapOvr>
    <a:masterClrMapping/>
  </p:clrMapOvr>
  <p:transition/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03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4636" y="1253331"/>
            <a:ext cx="9074727" cy="5239544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loss[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hemorrhagic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Char char="-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loss due to accidents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Chronic blood loss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Blood loss due to bleeding ulcers, worms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Infestations, chronic nose bleeding etc. </a:t>
            </a:r>
          </a:p>
          <a:p>
            <a:pPr marL="0" indent="0">
              <a:buFontTx/>
              <a:buChar char="-"/>
            </a:pP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Hemolysis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Anaemia is caused by excessive destruction of erythrocytes. Example toxins, cytotoxic drugs etc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red cells are  normal but the environment under which they operate is bad and causes infection of malaria , toxins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cytoxic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drugs.</a:t>
            </a:r>
          </a:p>
          <a:p>
            <a:pPr marL="0" indent="0"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51520" y="332656"/>
            <a:ext cx="8892480" cy="1325563"/>
          </a:xfrm>
        </p:spPr>
        <p:txBody>
          <a:bodyPr/>
          <a:lstStyle/>
          <a:p>
            <a:r>
              <a:rPr lang="en-US" dirty="0"/>
              <a:t>(C)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Diminished production of red blood cells (hypo plastic or plastic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2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198296" cy="4351338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 plastic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and maturation of red cells defective.</a:t>
            </a:r>
          </a:p>
          <a:p>
            <a:pPr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lack of vitamin  B12 or folic acid or lack of intrinsic factor .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Deficiencies of iron.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on treatment of cancer drugs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Aplastic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caused by problems affecting bone marrow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ransition/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Factors that predispose anaemia 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9273" y="1772816"/>
            <a:ext cx="9074727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Poor diet which lack  iron  , vitamin B₁₂ and folic.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Yearly deliveries which depletes  iron and folic acid in the body. </a:t>
            </a:r>
          </a:p>
          <a:p>
            <a:pPr marL="0" indent="0" fontAlgn="auto">
              <a:buFont typeface="Arial" panose="020B0604020202020204" pitchFamily="34" charset="0"/>
              <a:buNone/>
            </a:pPr>
            <a:endParaRPr lang="en-US" dirty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Chronic  conditions  like malaria which  destroys the red cells.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Warm infestation feed on blood hence keep on reducing blood red cells.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Renal diseases not able to produce the hormones erythropoietin.</a:t>
            </a:r>
          </a:p>
        </p:txBody>
      </p:sp>
    </p:spTree>
  </p:cSld>
  <p:clrMapOvr>
    <a:masterClrMapping/>
  </p:clrMapOvr>
  <p:transition/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-459431"/>
            <a:ext cx="10515600" cy="2150120"/>
          </a:xfrm>
        </p:spPr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 of anaemia 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3752" y="1027905"/>
            <a:ext cx="9036496" cy="5929487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rmAutofit lnSpcReduction="10000"/>
          </a:bodyPr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If a person looses massive blood probably due to severe accident the blood pressure will fall down due to  much fluid loss. The patient goes in to shock.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Severe insufficient of tissue  oxygenation carrying cells have been lost. This types of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anaemia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causes heart attack, renal failure, stroke etc.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Anaemia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caused by chronic blood loss like peptic ulcer bleeding , nose bleedings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etc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,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Given times the patient will have lost a lot red blood cell, the tissue oxygenation is inadequate hence  lead to  fatigue,, weakness of the whole body due to   lack of adequate tissue oxygenation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However if the bleeding is severe and chronic he will loss a lot of red  blood cells. Oxygen level goes down –hypoxia.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83568" y="-171400"/>
            <a:ext cx="10515600" cy="1325563"/>
          </a:xfrm>
        </p:spPr>
        <p:txBody>
          <a:bodyPr/>
          <a:lstStyle/>
          <a:p>
            <a:r>
              <a:rPr lang="en-GB" b="1" dirty="0"/>
              <a:t>Pathophysiology </a:t>
            </a:r>
            <a:r>
              <a:rPr lang="en-GB" b="1" dirty="0" err="1"/>
              <a:t>ct</a:t>
            </a:r>
            <a:r>
              <a:rPr lang="en-GB" b="1" dirty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0" y="912812"/>
            <a:ext cx="9036496" cy="6260604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rmAutofit fontScale="92500" lnSpcReduction="10000"/>
          </a:bodyPr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If  the oxygen  level is low it leads to dizziness., thirst , sweating, weak pulse all because of hypoxia.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If nothing is done, the patient may experience shortness breath, chest pain etc.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If the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anaemia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caused by red cell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lysis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(destruction)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Mainly this occurs in the reticuloendothelial cells of spleen and  liver.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byproduct bilirubin enters into the blood stream, raises the plasma  bilirubin level (1mg|dl) normal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Above this level causes jaundice on the sclera,  if much severe, jaundice is observed on the skin.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This type of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anaemia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also causes  severe skin itching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If the  blood red cells are destroyed in the blood stream, Hemoglobin level appears in the blood plasma </a:t>
            </a: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called </a:t>
            </a:r>
            <a:r>
              <a:rPr lang="en-US" b="1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hemoglobinemia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.</a:t>
            </a:r>
          </a:p>
          <a:p>
            <a:pPr fontAlgn="auto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1560" y="-387424"/>
            <a:ext cx="10515600" cy="1325563"/>
          </a:xfrm>
        </p:spPr>
        <p:txBody>
          <a:bodyPr/>
          <a:lstStyle/>
          <a:p>
            <a:r>
              <a:rPr lang="en-GB" dirty="0"/>
              <a:t>Pathophysiology </a:t>
            </a:r>
            <a:r>
              <a:rPr lang="en-GB" dirty="0" err="1"/>
              <a:t>ct</a:t>
            </a:r>
            <a:r>
              <a:rPr lang="en-GB" dirty="0"/>
              <a:t>:</a:t>
            </a:r>
            <a:endParaRPr lang="en-US" dirty="0"/>
          </a:p>
        </p:txBody>
      </p:sp>
      <p:sp>
        <p:nvSpPr>
          <p:cNvPr id="107523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79512" y="917922"/>
            <a:ext cx="9136569" cy="603947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amount is  more than 100mg|dl the hemoglobin diffuses through the glomerulus and exerted in urine called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hemoglobinuria</a:t>
            </a: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tissue hypoxia persist, the heart increases its heart rates to facilitate faster blood circulation, an attempt to clear the hypoxia.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this behaviour is prolonged, it may leads to CCF and the patient will start exhibiting sign and symptoms of CCF.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the signs the patient will develop is </a:t>
            </a: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dyspnea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Clinical presentation of anaemia .</a:t>
            </a:r>
          </a:p>
        </p:txBody>
      </p:sp>
      <p:sp>
        <p:nvSpPr>
          <p:cNvPr id="10854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69273" y="1690688"/>
            <a:ext cx="9074727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clinical presentation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related to inadequate tissue oxygenation.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tiredness.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lassitude after work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patient finds it  difficulties to cope will  the normal duties due to poor oxygen supply.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Paleness of mucous membrane due to reduced pigmentation of the blood (lowered hemoglobin level 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Anorexia , dyspepsia  - loss of weight, dizziness, fainting.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10515600" cy="436563"/>
          </a:xfrm>
        </p:spPr>
        <p:txBody>
          <a:bodyPr/>
          <a:lstStyle/>
          <a:p>
            <a:pPr algn="ctr"/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If severe </a:t>
            </a:r>
          </a:p>
        </p:txBody>
      </p:sp>
      <p:sp>
        <p:nvSpPr>
          <p:cNvPr id="109571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0" y="1196752"/>
            <a:ext cx="9144000" cy="5208587"/>
          </a:xfrm>
        </p:spPr>
        <p:txBody>
          <a:bodyPr/>
          <a:lstStyle/>
          <a:p>
            <a:pPr marL="0" indent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Breathlessness on exertion  because of poor oxygenation of body tissues.</a:t>
            </a:r>
          </a:p>
          <a:p>
            <a:pPr marL="0" indent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Tachycardia compensate for the few red cells 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Heart failure .</a:t>
            </a:r>
          </a:p>
          <a:p>
            <a:pPr marL="0" indent="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Heart is over worked to circulate the very few reds cells.</a:t>
            </a:r>
          </a:p>
          <a:p>
            <a:pPr marL="0" indent="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also receiving enough oxygen it muscles weak </a:t>
            </a:r>
          </a:p>
          <a:p>
            <a:pPr marL="0" indent="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Anemia makes the blood less viscous, becoming more dilute.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it flows much faster than normal through peripheral circulation.</a:t>
            </a:r>
          </a:p>
          <a:p>
            <a:pPr marL="0" indent="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Much more blood enters to the heart adding more  work load to the heart which makes the condition of the heart worse. .</a:t>
            </a:r>
          </a:p>
          <a:p>
            <a:pPr marL="0" indent="0">
              <a:buFontTx/>
              <a:buChar char="-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1560" y="-459432"/>
            <a:ext cx="10515600" cy="1325563"/>
          </a:xfrm>
        </p:spPr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Sickle cell Trait </a:t>
            </a:r>
          </a:p>
        </p:txBody>
      </p:sp>
      <p:sp>
        <p:nvSpPr>
          <p:cNvPr id="12291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233892" y="620688"/>
            <a:ext cx="83058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normal haemoglobin usually is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as haemoglobin A  (HBA ).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Abnormal hemoglobin usually referred to as (HBS)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Sickle cell trait.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individual usually has one normal haemoglobin and  abnormal haemoglobin (HBAS).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Heterozygous.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person  does not suffer from this disease.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or she lives a normal life but passes the disease to his or her children through genes.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normal haemoglobin prevents him or her from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and crisis.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Investigation</a:t>
            </a:r>
            <a:r>
              <a:rPr lang="en-US"/>
              <a:t> </a:t>
            </a:r>
          </a:p>
        </p:txBody>
      </p:sp>
      <p:sp>
        <p:nvSpPr>
          <p:cNvPr id="11059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Stool for ova |cyst.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Stool for occult blood test.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slides  malarial infection.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spacemen full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haemograme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cell analysis..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Bone marrow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Done to rule out aplastic anemia. </a:t>
            </a:r>
          </a:p>
        </p:txBody>
      </p:sp>
    </p:spTree>
  </p:cSld>
  <p:clrMapOvr>
    <a:masterClrMapping/>
  </p:clrMapOvr>
  <p:transition/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anaemia </a:t>
            </a:r>
          </a:p>
        </p:txBody>
      </p:sp>
      <p:sp>
        <p:nvSpPr>
          <p:cNvPr id="11161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7431" y="1772816"/>
            <a:ext cx="9136569" cy="4351338"/>
          </a:xfrm>
        </p:spPr>
        <p:txBody>
          <a:bodyPr/>
          <a:lstStyle/>
          <a:p>
            <a:pPr marL="0" indent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Admission of patient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for investigation done when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severe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Hemograme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below 5gm|dl.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for treatment.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mild no need for admission , investigation done at home.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Bed rest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important if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severe,  resting the body ,reduces the body demand for oxygen hence improve the condition.</a:t>
            </a:r>
          </a:p>
          <a:p>
            <a:pPr marL="0" indent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severe patient prop up position.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prevent the heart to over load and anemia dilute the blood moving faster through the  peril circulation hence more to the heat.</a:t>
            </a:r>
          </a:p>
          <a:p>
            <a:pPr marL="0" indent="0"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</a:t>
            </a:r>
            <a:r>
              <a:rPr lang="en-GB" dirty="0" err="1"/>
              <a:t>ct</a:t>
            </a:r>
            <a:r>
              <a:rPr lang="en-GB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Position:</a:t>
            </a:r>
          </a:p>
          <a:p>
            <a:r>
              <a:rPr lang="en-GB" dirty="0"/>
              <a:t>If severe, the patient is nursed in prop-up position, </a:t>
            </a:r>
          </a:p>
          <a:p>
            <a:r>
              <a:rPr lang="en-GB" dirty="0"/>
              <a:t>Which eases the breathing.</a:t>
            </a:r>
          </a:p>
          <a:p>
            <a:r>
              <a:rPr lang="en-GB" dirty="0"/>
              <a:t>Also reduces pre-load to the heart which could worsen</a:t>
            </a:r>
          </a:p>
          <a:p>
            <a:r>
              <a:rPr lang="en-GB" dirty="0"/>
              <a:t>The condition.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250682"/>
      </p:ext>
    </p:extLst>
  </p:cSld>
  <p:clrMapOvr>
    <a:masterClrMapping/>
  </p:clrMapOvr>
  <p:transition/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Medication</a:t>
            </a:r>
            <a:r>
              <a:rPr lang="en-US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8491" y="1683939"/>
            <a:ext cx="9095509" cy="4351337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If mild (above 8gm|dl) or moderate 5 – 8gm|dl 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Patient hematinic.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Ferrous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sulphate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200g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tds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– 400gms after meal.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If ferrous orally can not  be tolerated by the patient, I.V iron (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ferrivenin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) 20 – 40mg is given.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If no nausea and fainting experience give 5mls alternate days until anemia corrected.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Iron sorbitol compound called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Jectofer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 I.M injection 2mls (100mgs) is given.</a:t>
            </a:r>
          </a:p>
          <a:p>
            <a:pPr fontAlgn="auto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Medication </a:t>
            </a:r>
            <a:r>
              <a:rPr lang="en-GB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en-GB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66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0" y="1772816"/>
            <a:ext cx="9036496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Jectofer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can give irritation of muscles, some doctors prefer it being given I.V injection.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lesser dose should be given because a normal dose  can cause anaphylactic shock.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blood transfusion is given.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packed cells not whole blood to prevent heart over work of the heart.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precaution give Lasix 40mg I.V before the blood transfusion is done.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Antibiotics </a:t>
            </a:r>
          </a:p>
        </p:txBody>
      </p:sp>
      <p:sp>
        <p:nvSpPr>
          <p:cNvPr id="114691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69273" y="1690688"/>
            <a:ext cx="8967223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given routinely but may be given to boost body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defence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prevent  infection.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Rx other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related disease 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Malaria 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Worms.</a:t>
            </a:r>
          </a:p>
        </p:txBody>
      </p:sp>
    </p:spTree>
  </p:cSld>
  <p:clrMapOvr>
    <a:masterClrMapping/>
  </p:clrMapOvr>
  <p:transition/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Diet </a:t>
            </a:r>
          </a:p>
        </p:txBody>
      </p:sp>
      <p:sp>
        <p:nvSpPr>
          <p:cNvPr id="11571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7431" y="1844824"/>
            <a:ext cx="9136569" cy="4351338"/>
          </a:xfrm>
        </p:spPr>
        <p:txBody>
          <a:bodyPr/>
          <a:lstStyle/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be balanced diet  rich in iron e.g. vegetables, eggs, meat.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Restricted salt to reduce excess body retention of fluids which reduces the heart overload.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hygiene 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of the patient may get infection, daily bath and changing of bedding.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BP|T|P|Respiration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rule out infection hypotension cyanosis.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Assignments: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b="1" dirty="0"/>
              <a:t>Develop 5 nursing diagnosis for a patient with severe </a:t>
            </a:r>
          </a:p>
          <a:p>
            <a:r>
              <a:rPr lang="en-GB" b="1" dirty="0"/>
              <a:t>Anaemia.</a:t>
            </a:r>
          </a:p>
          <a:p>
            <a:r>
              <a:rPr lang="en-GB" b="1" dirty="0"/>
              <a:t>State 2 nursing interventions for each nursing diagnosis</a:t>
            </a:r>
            <a:endParaRPr lang="en-US" b="1" dirty="0"/>
          </a:p>
          <a:p>
            <a:r>
              <a:rPr lang="en-GB" b="1" dirty="0"/>
              <a:t>State 5 complications of anaemia.</a:t>
            </a:r>
          </a:p>
          <a:p>
            <a:pPr algn="ctr"/>
            <a:r>
              <a:rPr lang="en-GB" b="1" dirty="0"/>
              <a:t>Thanks: </a:t>
            </a:r>
            <a:r>
              <a:rPr lang="en-GB" b="1"/>
              <a:t>Be blessed</a:t>
            </a:r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32479728"/>
      </p:ext>
    </p:extLst>
  </p:cSld>
  <p:clrMapOvr>
    <a:masterClrMapping/>
  </p:clrMapOvr>
  <p:transition/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Types of anaemia </a:t>
            </a:r>
          </a:p>
        </p:txBody>
      </p:sp>
      <p:sp>
        <p:nvSpPr>
          <p:cNvPr id="11673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0" y="1268760"/>
            <a:ext cx="9144000" cy="5400675"/>
          </a:xfrm>
        </p:spPr>
        <p:txBody>
          <a:bodyPr/>
          <a:lstStyle/>
          <a:p>
            <a:pPr marL="571500" indent="-57150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Iron deficiency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common type also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called nutritional anemia.</a:t>
            </a:r>
          </a:p>
          <a:p>
            <a:pPr marL="571500" indent="-57150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common in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countries like Kenya.</a:t>
            </a:r>
          </a:p>
          <a:p>
            <a:pPr marL="571500" indent="-57150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Affect mostly women of child bearing age and children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contributing this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women.</a:t>
            </a:r>
          </a:p>
          <a:p>
            <a:pPr marL="571500" indent="-571500">
              <a:buFont typeface="Calibri Light" panose="020F0302020204030204" pitchFamily="34" charset="0"/>
              <a:buAutoNum type="romanL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deliveries .</a:t>
            </a:r>
          </a:p>
          <a:p>
            <a:pPr marL="571500" indent="-571500">
              <a:buFont typeface="Calibri Light" panose="020F0302020204030204" pitchFamily="34" charset="0"/>
              <a:buAutoNum type="romanL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Yearly deliveries.</a:t>
            </a:r>
          </a:p>
          <a:p>
            <a:pPr marL="571500" indent="-571500">
              <a:buFont typeface="Calibri Light" panose="020F0302020204030204" pitchFamily="34" charset="0"/>
              <a:buAutoNum type="romanL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Menstrual periods.</a:t>
            </a:r>
          </a:p>
          <a:p>
            <a:pPr marL="571500" indent="-571500">
              <a:buFont typeface="Calibri Light" panose="020F0302020204030204" pitchFamily="34" charset="0"/>
              <a:buAutoNum type="romanL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lost in deliveries</a:t>
            </a:r>
          </a:p>
          <a:p>
            <a:pPr marL="571500" indent="-571500">
              <a:buFont typeface="Calibri Light" panose="020F0302020204030204" pitchFamily="34" charset="0"/>
              <a:buAutoNum type="romanL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Breast feeding.</a:t>
            </a:r>
          </a:p>
          <a:p>
            <a:pPr marL="571500" indent="-571500">
              <a:buFont typeface="Calibri Light" panose="020F0302020204030204" pitchFamily="34" charset="0"/>
              <a:buAutoNum type="romanLcPeriod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Diet lacking iron and folic acid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25475" y="500063"/>
            <a:ext cx="10515600" cy="1325562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US" sz="28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 </a:t>
            </a:r>
            <a:br>
              <a:rPr lang="en-US" sz="28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0" y="1825625"/>
            <a:ext cx="91440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marL="571500" indent="-571500" fontAlgn="auto">
              <a:buFont typeface="Calibri Light" panose="020F0302020204030204"/>
              <a:buAutoNum type="romanLcPeriod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Poor diet – lack of iron.</a:t>
            </a:r>
          </a:p>
          <a:p>
            <a:pPr marL="571500" indent="-571500" fontAlgn="auto">
              <a:buFont typeface="Calibri Light" panose="020F0302020204030204"/>
              <a:buAutoNum type="romanLcPeriod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Worm infection .</a:t>
            </a:r>
          </a:p>
          <a:p>
            <a:pPr marL="571500" indent="-571500" fontAlgn="auto">
              <a:buFont typeface="Calibri Light" panose="020F0302020204030204"/>
              <a:buAutoNum type="romanLcPeriod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Childhood diseases,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eg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diarrhea and vomiting.</a:t>
            </a:r>
          </a:p>
          <a:p>
            <a:pPr marL="571500" indent="-571500" fontAlgn="auto">
              <a:buFont typeface="Calibri Light" panose="020F0302020204030204"/>
              <a:buAutoNum type="romanLcPeriod"/>
            </a:pPr>
            <a:r>
              <a:rPr lang="en-GB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Worm infestation.</a:t>
            </a:r>
            <a:endParaRPr lang="en-US" dirty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marL="571500" indent="-571500" fontAlgn="auto">
              <a:buFont typeface="Calibri Light" panose="020F0302020204030204"/>
              <a:buAutoNum type="romanLcPeriod"/>
            </a:pPr>
            <a:endParaRPr lang="en-US" dirty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Other causes 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Lack of iron food 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Lack of hydrochloric acid in the stomach (needed for absorption of iron</a:t>
            </a: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)</a:t>
            </a:r>
          </a:p>
          <a:p>
            <a:pPr fontAlgn="auto"/>
            <a:endParaRPr lang="en-US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39725"/>
            <a:ext cx="10515600" cy="1325563"/>
          </a:xfrm>
        </p:spPr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Sickle cell anaemia.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person has inherited two abnormal hemoglobin 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Hbss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from the parents.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referred to 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monozygous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suffer from the disease 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suffers from crisis of the disease 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disease is chronic in nature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got no cure.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child a sicklier always on and of from the hospital. 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Signs and symptoms.</a:t>
            </a:r>
            <a:br>
              <a:rPr lang="en-US"/>
            </a:br>
            <a:endParaRPr lang="en-US"/>
          </a:p>
        </p:txBody>
      </p:sp>
      <p:sp>
        <p:nvSpPr>
          <p:cNvPr id="11878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7431" y="1772816"/>
            <a:ext cx="8957057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Apart from general symptoms e.g. pallor , weakness, tachycardia, dyspnea and oedema.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Dry skin and hair.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Nails are cracked spoon shaped (Koilonychia.)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Tongue is sore and smooth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Inflammation of corner mouth [Angular stomatitis]</a:t>
            </a:r>
          </a:p>
        </p:txBody>
      </p:sp>
    </p:spTree>
  </p:cSld>
  <p:clrMapOvr>
    <a:masterClrMapping/>
  </p:clrMapOvr>
  <p:transition/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Investigations</a:t>
            </a:r>
            <a:r>
              <a:rPr lang="en-US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821" y="1844824"/>
            <a:ext cx="9126179" cy="4351337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Blood taken for analysis.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Severe reduction of hemoglobin 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Red cells smaller than normal and hypochromic ( no pigment).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Sometimes called hypochromic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anaemia</a:t>
            </a:r>
            <a:endParaRPr lang="en-US" dirty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marL="0" indent="0" fontAlgn="auto"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Picaring body forced to eat non nutritious substance to achieve iron.</a:t>
            </a:r>
          </a:p>
          <a:p>
            <a:pPr fontAlgn="auto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83568" y="-243408"/>
            <a:ext cx="10515600" cy="1325563"/>
          </a:xfrm>
        </p:spPr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93471" y="1772816"/>
            <a:ext cx="8957057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Diet rich in iron: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-vegetable ,meat  food rich in vitamin C – Aids in absorption of iron 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Specific medication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Ferrous 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sulphate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has a lot of iron,  either orally or injectable  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Prevent the factors predisposing the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anaemia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E.g. – avoid yearly  delivery, deworming of children etc.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education to mothers.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23528" y="1556791"/>
            <a:ext cx="10515600" cy="4936083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De – worming of the children.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Avoid yearly deliveries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Diet rich in iron and folic acids. 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Economical generating activities.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Discourage food  taboo likely to induce the problem.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755576" y="47418"/>
            <a:ext cx="10515600" cy="1325563"/>
          </a:xfrm>
        </p:spPr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Megaloblastic anaemia.</a:t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0" y="1383056"/>
            <a:ext cx="9036496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rmAutofit fontScale="92500" lnSpcReduction="10000"/>
          </a:bodyPr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Usually caused by deficiency of two factors 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1. </a:t>
            </a: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Vitamin B₁₂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2. </a:t>
            </a: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Folic acids.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-They are very important for proper maturation of red cell and adequate in number.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If deficiency of the above leads.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Very large red cells megaloblast  cells.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They are also few than the required amount.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Also immature get destroyed easily and prematualy before 100 -120 days.</a:t>
            </a:r>
          </a:p>
          <a:p>
            <a:pPr fontAlgn="auto">
              <a:buFontTx/>
              <a:buChar char="-"/>
            </a:pPr>
            <a:endParaRPr lang="en-US" dirty="0"/>
          </a:p>
          <a:p>
            <a:pPr fontAlgn="auto">
              <a:buFontTx/>
              <a:buChar char="-"/>
            </a:pPr>
            <a:endParaRPr lang="en-US" dirty="0"/>
          </a:p>
          <a:p>
            <a:pPr marL="0" indent="0" fontAlgn="auto">
              <a:buFont typeface="Arial" panose="020B0604020202020204" pitchFamily="34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-2960" y="332656"/>
            <a:ext cx="9146960" cy="1325563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which may lead to this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07504" y="1556792"/>
            <a:ext cx="9036496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Strict vegetarians.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Lack of intrinsic factor which is needed for absorption of vitamin B₁₂.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If patient is done gastrectomy will have the problem this enzyme produced by the stomach cells.</a:t>
            </a:r>
          </a:p>
          <a:p>
            <a:pPr fontAlgn="auto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8305800" cy="1325563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Signs and symptoms of these anemia[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B12]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931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Deficiency of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B12 is also called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Pernicious anaemia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not very common.</a:t>
            </a:r>
          </a:p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present with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Smooth sore and reddish tongue 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Mild diarrhea.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Confusion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Paresthesia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extermities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needling sensitive)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not corrected death may occur due to  CCF.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Investigation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844824"/>
            <a:ext cx="10515600" cy="4351338"/>
          </a:xfrm>
        </p:spPr>
        <p:txBody>
          <a:bodyPr/>
          <a:lstStyle/>
          <a:p>
            <a:r>
              <a:rPr lang="en-GB" dirty="0"/>
              <a:t>Blood specimen to assess the level of vit B12.</a:t>
            </a:r>
          </a:p>
          <a:p>
            <a:r>
              <a:rPr lang="en-GB" dirty="0"/>
              <a:t>Gastric acid specimen to assess intrinsic factor</a:t>
            </a:r>
          </a:p>
          <a:p>
            <a:r>
              <a:rPr lang="en-GB" dirty="0"/>
              <a:t>Management:</a:t>
            </a:r>
          </a:p>
          <a:p>
            <a:r>
              <a:rPr lang="en-GB" dirty="0" err="1"/>
              <a:t>Vit</a:t>
            </a:r>
            <a:r>
              <a:rPr lang="en-GB" dirty="0"/>
              <a:t> B12 replacement is d0ne.</a:t>
            </a:r>
          </a:p>
          <a:p>
            <a:r>
              <a:rPr lang="en-GB" dirty="0"/>
              <a:t>Cobalamin[vit B 12] is given to clear the anaemia.</a:t>
            </a:r>
          </a:p>
          <a:p>
            <a:r>
              <a:rPr lang="en-GB" dirty="0"/>
              <a:t>When anaemia is cleared, the patient is given the drug</a:t>
            </a:r>
          </a:p>
          <a:p>
            <a:pPr marL="0" indent="0">
              <a:buNone/>
            </a:pPr>
            <a:r>
              <a:rPr lang="en-GB" dirty="0"/>
              <a:t>monthly for life.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403225"/>
            <a:ext cx="10515600" cy="1325563"/>
          </a:xfrm>
        </p:spPr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Folic acid deficiencies </a:t>
            </a:r>
          </a:p>
        </p:txBody>
      </p:sp>
      <p:sp>
        <p:nvSpPr>
          <p:cNvPr id="12697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5536" y="1844824"/>
            <a:ext cx="83058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common then the vitamin B12.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type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 also called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folate deficiency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folic is rich in vegetables fresh juices and meat.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cooking destroys this nutrients.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 keeps too  little of this nutrient so food rich the nutrient must be taken almost daily.</a:t>
            </a:r>
          </a:p>
        </p:txBody>
      </p:sp>
    </p:spTree>
  </p:cSld>
  <p:clrMapOvr>
    <a:masterClrMapping/>
  </p:clrMapOvr>
  <p:transition/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8305800" cy="1325563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which predispose folic acid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defiencince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821" y="1844824"/>
            <a:ext cx="9126179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Disease affecting the small intestine which interfere with its absorption.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alcohol because it interfere with absorption of folic acid.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Sign and symptoms like vitamin B₁₂.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But no neurological symptoms.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Management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Folic acids 1mgs for several weeks 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If problem of absorption  give I.M injection.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At the chronic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child is always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anaemic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.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Haemoglobin level 7 – 10 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gms|dl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.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Suffer from bonny pain although mild because the bones are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overwarked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to manufacture the broken down red cells before 120 days.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History of poor feeding and loss of weight fatigue and delayed milestone.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Because of chronic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anaemia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leading to  tachycardia 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Because of hemolysis of red blood cells (sickled cells). The bilirubin level is high.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Bilirubin level in high,  gall stone can develop.</a:t>
            </a:r>
          </a:p>
        </p:txBody>
      </p:sp>
    </p:spTree>
  </p:cSld>
  <p:clrMapOvr>
    <a:masterClrMapping/>
  </p:clrMapOvr>
  <p:transition/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Aplastic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02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0" y="1268760"/>
            <a:ext cx="9144000" cy="5032375"/>
          </a:xfrm>
        </p:spPr>
        <p:txBody>
          <a:bodyPr/>
          <a:lstStyle/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arises because of inadequate production of red cells by the bone marrow.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problem affects the red cells precursor cells (stem cells from which the  red cells are made )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of the red bone marrow becomes defected.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Destroyed and replaced by the fatty tissue.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causes of this problem not known but some factors predispose the problem.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severe infection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Osteomylitis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Drugs like cytotoxic drugs 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Chemicals like the lead poisoning /Radiation. .</a:t>
            </a:r>
          </a:p>
          <a:p>
            <a:pPr marL="0" indent="0"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Signs and symptoms </a:t>
            </a:r>
          </a:p>
        </p:txBody>
      </p:sp>
      <p:sp>
        <p:nvSpPr>
          <p:cNvPr id="130051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Gradual onset.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Marked weakness 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Polar 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Breathlessness.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exertion,.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Bleeding tenderness due to thrombocytopenia.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Fever </a:t>
            </a:r>
          </a:p>
          <a:p>
            <a:endParaRPr lang="en-US"/>
          </a:p>
        </p:txBody>
      </p:sp>
    </p:spTree>
  </p:cSld>
  <p:clrMapOvr>
    <a:masterClrMapping/>
  </p:clrMapOvr>
  <p:transition/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Investigation</a:t>
            </a:r>
            <a:r>
              <a:rPr lang="en-US" dirty="0"/>
              <a:t> </a:t>
            </a:r>
          </a:p>
        </p:txBody>
      </p:sp>
      <p:sp>
        <p:nvSpPr>
          <p:cNvPr id="13107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pPr marL="0" indent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spacemen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red blood cell are:</a:t>
            </a:r>
          </a:p>
          <a:p>
            <a:pPr marL="0" indent="0">
              <a:buFontTx/>
              <a:buChar char="-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Normocytic: Normal in size.</a:t>
            </a:r>
          </a:p>
          <a:p>
            <a:pPr marL="0" indent="0">
              <a:buFontTx/>
              <a:buChar char="-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Normochromic: Normal colour.</a:t>
            </a:r>
          </a:p>
          <a:p>
            <a:pPr marL="0" indent="0">
              <a:buFontTx/>
              <a:buChar char="-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liver and spleen are normal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Bone marrow puncture </a:t>
            </a:r>
          </a:p>
        </p:txBody>
      </p:sp>
      <p:sp>
        <p:nvSpPr>
          <p:cNvPr id="13209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0" y="1556792"/>
            <a:ext cx="91440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Adult on the sternum and lilac crest,  kids on the tibia or iliac chest.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obese patient vertebral spines  most of the bone macros replaced with fatty tissues.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</a:p>
        </p:txBody>
      </p:sp>
      <p:sp>
        <p:nvSpPr>
          <p:cNvPr id="133123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-2960" y="1772816"/>
            <a:ext cx="9039456" cy="4351338"/>
          </a:xfrm>
        </p:spPr>
        <p:txBody>
          <a:bodyPr/>
          <a:lstStyle/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difficult to tread the problem.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countries 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Bone marrow replacement or transplant 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defected one removed and replaced with fresh one. 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doses of prednisone is given to try to reverse the condition.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Immune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supprehesive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therapy  to give the bone marrow time to heal.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 treated with antibodies.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Red cell aplasia </a:t>
            </a:r>
          </a:p>
        </p:txBody>
      </p:sp>
      <p:sp>
        <p:nvSpPr>
          <p:cNvPr id="13414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rare disease 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Lack of red cells formation by the red bone marrow.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other blood cells are formed  but not the red cells.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cause  not known  but the factors are: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Cancer of thymus gland 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Epileptic drugs like , phenytoin sodium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epanutin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Management: Immunosuppressive drugs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Corticosteroids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given.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Hemolytic anaemia </a:t>
            </a:r>
          </a:p>
        </p:txBody>
      </p:sp>
      <p:sp>
        <p:nvSpPr>
          <p:cNvPr id="13619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7821" y="1844824"/>
            <a:ext cx="8946667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caused by continuous destruction of red blood cells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rate of destruction of the red cell more than the rate of formation hence,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condition results.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body is not able to cope with the bi - product of red cell destruction, this raises the bilirubin level in the blood plasma.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high level of bilirubin in blood plasma leads to Jaundice called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hemolytic Jaundice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Hemolytic</a:t>
            </a:r>
            <a:r>
              <a:rPr lang="en-GB" dirty="0"/>
              <a:t> anaemia </a:t>
            </a:r>
            <a:r>
              <a:rPr lang="en-GB" dirty="0" err="1"/>
              <a:t>ct</a:t>
            </a:r>
            <a:r>
              <a:rPr lang="en-GB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the </a:t>
            </a:r>
            <a:r>
              <a:rPr lang="en-GB" dirty="0" err="1"/>
              <a:t>jaudies</a:t>
            </a:r>
            <a:r>
              <a:rPr lang="en-GB" dirty="0"/>
              <a:t> is slight, it is only observed on the </a:t>
            </a:r>
            <a:r>
              <a:rPr lang="en-GB" dirty="0" err="1"/>
              <a:t>scleras</a:t>
            </a:r>
            <a:endParaRPr lang="en-GB" dirty="0"/>
          </a:p>
          <a:p>
            <a:r>
              <a:rPr lang="en-GB" dirty="0"/>
              <a:t>Of the eyes, tongue, lips etc.</a:t>
            </a:r>
          </a:p>
          <a:p>
            <a:r>
              <a:rPr lang="en-GB" dirty="0"/>
              <a:t>If deep, it is observed on the skin.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370937"/>
      </p:ext>
    </p:extLst>
  </p:cSld>
  <p:clrMapOvr>
    <a:masterClrMapping/>
  </p:clrMapOvr>
  <p:transition/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Causes 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21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5536" y="969307"/>
            <a:ext cx="10515600" cy="4351338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infection 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Septicemia, gas gangrene etc.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infections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produses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toxins which destroys the red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cells.</a:t>
            </a:r>
          </a:p>
          <a:p>
            <a:pPr marL="0" indent="0">
              <a:buNone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Malarial parasites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destroys the erythrocytes leading 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jaudies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Toxic chemicals/drugs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like lead poisoning, snake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Poisoning, drugs like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sulphar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Toxic chemical drugs 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Chemicals like lead  poisoning.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Snake poisoning. Drug like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sulphate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Incompatible blood transfusion.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8243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0" y="1690688"/>
            <a:ext cx="91440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given miss matched blood, the donor blood will cause red cell clamping together (agglutination) in recipients.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Continuation of cronic level.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These children are prone to infection due to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anaemia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the most common pneumonia/ Osteomyelitis/Salmonella.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Ulcers in the lower limbs.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Because of micro – circulatory interruption due to sickling process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Hypoxia damage to the tissues or ischemic neurosis.(Death of </a:t>
            </a:r>
            <a:r>
              <a:rPr lang="en-US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bone tissues 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due to lack of </a:t>
            </a:r>
            <a:r>
              <a:rPr lang="en-US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blood supply)</a:t>
            </a:r>
            <a:endParaRPr lang="en-US" dirty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Have chronic minor pain of extremity.</a:t>
            </a:r>
          </a:p>
          <a:p>
            <a:pPr fontAlgn="auto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buFont typeface="Arial" panose="020B0604020202020204" pitchFamily="34" charset="0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Rhesus factor 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31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69273" y="1484784"/>
            <a:ext cx="8823207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causes hemolysis of red blood cell if ignored.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people have what is called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rhesus factor.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Referred to as Rh positive about 85%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Others do not have this factor referred to as Rh negative.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Rh negative are  about 15%  of general population.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Rh positive  blood given to Rh negative.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rhesus antibody will be formed in Rh negative.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antibodies destruction of red blood cell in Rh negative causing severe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if one has A blood should also check whether he or she has A positive or A negative.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99592" y="-315416"/>
            <a:ext cx="10454208" cy="1966347"/>
          </a:xfrm>
        </p:spPr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Haemophilia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531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8728" y="1027906"/>
            <a:ext cx="9144000" cy="4351338"/>
          </a:xfrm>
        </p:spPr>
        <p:txBody>
          <a:bodyPr/>
          <a:lstStyle/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bleeding disorder caused by the deficiency of  one of clotting factor.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hemophilia 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hemophilia A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Hemophilia B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Haemophilia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-the most commonest disease affect about 80% at all the patients 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classic it is caused by defiance of clotting factor VIII (8).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Anti-hemophilic globulin (AHG) or anti hemophilic (AHF)</a:t>
            </a:r>
          </a:p>
        </p:txBody>
      </p:sp>
    </p:spTree>
  </p:cSld>
  <p:clrMapOvr>
    <a:masterClrMapping/>
  </p:clrMapOvr>
  <p:transition/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Haemphilia B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55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0" y="1556792"/>
            <a:ext cx="9144000" cy="4351338"/>
          </a:xfrm>
        </p:spPr>
        <p:txBody>
          <a:bodyPr/>
          <a:lstStyle/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rare coalition only affect about 20% of all the patient  caused by lack of clotting factor IX[9] plasma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thromboplatin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factor or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Christimas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factor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called Christmas disease.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diseases present the same signs and symptoms.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Both are inherited from the parents.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genetic disease inherited from the mother line 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Affect the male children but girls are carrier.</a:t>
            </a:r>
          </a:p>
          <a:p>
            <a:pPr marL="0" indent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755576" y="-171400"/>
            <a:ext cx="10515600" cy="900113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Signs and symptoms </a:t>
            </a:r>
          </a:p>
        </p:txBody>
      </p:sp>
      <p:sp>
        <p:nvSpPr>
          <p:cNvPr id="15257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-5821" y="476672"/>
            <a:ext cx="9136569" cy="5210175"/>
          </a:xfrm>
        </p:spPr>
        <p:txBody>
          <a:bodyPr/>
          <a:lstStyle/>
          <a:p>
            <a:pPr marL="0" indent="0"/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Mild form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Dose not produce any symptoms.</a:t>
            </a:r>
          </a:p>
          <a:p>
            <a:pPr marL="0" indent="0"/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is  not even aware of the problem. </a:t>
            </a:r>
          </a:p>
          <a:p>
            <a:pPr marL="0" indent="0"/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Moderate form.</a:t>
            </a:r>
          </a:p>
          <a:p>
            <a:pPr marL="0" indent="0"/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is generally weak.</a:t>
            </a:r>
          </a:p>
          <a:p>
            <a:pPr marL="0" indent="0"/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Tenderness of prolonged bleeding  after minor cut or injury.</a:t>
            </a:r>
          </a:p>
          <a:p>
            <a:pPr marL="0" indent="0"/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of these patient bleed quite a lot after tooth extraction, circumcision, or minor surgery.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Patient bleed severally even when the bleeding is not provoked.</a:t>
            </a:r>
          </a:p>
          <a:p>
            <a:pPr marL="0" indent="0">
              <a:buFontTx/>
              <a:buChar char="-"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Polled through the gum \urinary system \gastro intestinal.</a:t>
            </a:r>
          </a:p>
          <a:p>
            <a:pPr marL="0" indent="0">
              <a:buFontTx/>
              <a:buChar char="-"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Bleed prolonged through injection site and intravenous site.</a:t>
            </a:r>
          </a:p>
          <a:p>
            <a:pPr marL="0" indent="0">
              <a:buFontTx/>
              <a:buChar char="-"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bleed in the skin ending up with huge purple marks on the skin .</a:t>
            </a:r>
          </a:p>
          <a:p>
            <a:pPr marL="0" indent="0">
              <a:buFontTx/>
              <a:buChar char="-"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bleeding into the joints becoming swollen up and very painful.</a:t>
            </a:r>
          </a:p>
          <a:p>
            <a:pPr marL="0" indent="0">
              <a:buFontTx/>
              <a:buChar char="-"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 bleed in the brain tissues ,coma death.</a:t>
            </a:r>
          </a:p>
          <a:p>
            <a:pPr marL="0" indent="0">
              <a:buFontTx/>
              <a:buChar char="-"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bleed at the base so swollen up blocking the respiratory trac</a:t>
            </a:r>
            <a:r>
              <a:rPr lang="en-US" dirty="0"/>
              <a:t>t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F5A2750-FAE7-31C9-B6CA-1579E3BD6D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32656"/>
            <a:ext cx="9145016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570762"/>
      </p:ext>
    </p:extLst>
  </p:cSld>
  <p:clrMapOvr>
    <a:masterClrMapping/>
  </p:clrMapOvr>
  <p:transition/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Severe form: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Patient bleed severely even when bleeding is not</a:t>
            </a:r>
          </a:p>
          <a:p>
            <a:r>
              <a:rPr lang="en-GB" dirty="0"/>
              <a:t>Provoked.</a:t>
            </a:r>
          </a:p>
          <a:p>
            <a:r>
              <a:rPr lang="en-GB" dirty="0"/>
              <a:t>Bleeding through the gum, Urinary system, Gastro </a:t>
            </a:r>
          </a:p>
          <a:p>
            <a:r>
              <a:rPr lang="en-GB" dirty="0"/>
              <a:t>Intestinal system, etc.</a:t>
            </a:r>
          </a:p>
          <a:p>
            <a:r>
              <a:rPr lang="en-GB" dirty="0"/>
              <a:t>Bleeding under the skin, in the joints.</a:t>
            </a:r>
          </a:p>
          <a:p>
            <a:r>
              <a:rPr lang="en-GB" dirty="0"/>
              <a:t>Bleeding into the joints lead to swelling of the </a:t>
            </a:r>
            <a:r>
              <a:rPr lang="en-GB" dirty="0" err="1"/>
              <a:t>loints</a:t>
            </a:r>
            <a:r>
              <a:rPr lang="en-GB" dirty="0"/>
              <a:t>.</a:t>
            </a:r>
          </a:p>
          <a:p>
            <a:r>
              <a:rPr lang="en-GB" dirty="0"/>
              <a:t>Some times bleeding at the base of the tongue leading</a:t>
            </a:r>
          </a:p>
          <a:p>
            <a:r>
              <a:rPr lang="en-GB" dirty="0"/>
              <a:t>to swelling and blocking of respiratory tract.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505559"/>
      </p:ext>
    </p:extLst>
  </p:cSld>
  <p:clrMapOvr>
    <a:masterClrMapping/>
  </p:clrMapOvr>
  <p:transition/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Other signs </a:t>
            </a:r>
          </a:p>
        </p:txBody>
      </p:sp>
      <p:sp>
        <p:nvSpPr>
          <p:cNvPr id="153603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0" y="1689960"/>
            <a:ext cx="9144000" cy="4351338"/>
          </a:xfrm>
        </p:spPr>
        <p:txBody>
          <a:bodyPr/>
          <a:lstStyle/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Always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Generally weak males with infections on and off.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of these patients die of severe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haemorrhage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after surgery or accident.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</a:p>
          <a:p>
            <a:pPr marL="0" indent="0">
              <a:buFontTx/>
              <a:buChar char="-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Diagnosis: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Hemophilia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suspected if young boy is having abnormal, prolonged bleeding.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Prolonged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Prothrombin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time[normal 10-14 seconds]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marL="0" indent="0" fontAlgn="auto">
              <a:buNone/>
            </a:pPr>
            <a:r>
              <a:rPr lang="en-GB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Haemophilia A</a:t>
            </a:r>
            <a:endParaRPr lang="en-US" b="1" dirty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Given anti hemophilic globulin (AHG) –INJECTION.</a:t>
            </a:r>
          </a:p>
          <a:p>
            <a:pPr fontAlgn="auto">
              <a:buFontTx/>
              <a:buChar char="-"/>
            </a:pPr>
            <a:r>
              <a:rPr lang="en-GB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Haemophilia B:</a:t>
            </a:r>
          </a:p>
          <a:p>
            <a:pPr fontAlgn="auto">
              <a:buFontTx/>
              <a:buChar char="-"/>
            </a:pPr>
            <a:r>
              <a:rPr lang="en-GB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Given  factor[ 1X] INJECTION.</a:t>
            </a:r>
          </a:p>
          <a:p>
            <a:pPr fontAlgn="auto">
              <a:buFontTx/>
              <a:buChar char="-"/>
            </a:pPr>
            <a:r>
              <a:rPr lang="en-GB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These clotting factors are in the market.</a:t>
            </a:r>
          </a:p>
          <a:p>
            <a:pPr fontAlgn="auto">
              <a:buFontTx/>
              <a:buChar char="-"/>
            </a:pPr>
            <a:r>
              <a:rPr lang="en-GB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Both these patients are given </a:t>
            </a:r>
            <a:r>
              <a:rPr lang="en-GB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Desmopressin</a:t>
            </a:r>
            <a:r>
              <a:rPr lang="en-GB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before any</a:t>
            </a:r>
          </a:p>
          <a:p>
            <a:pPr fontAlgn="auto">
              <a:buFontTx/>
              <a:buChar char="-"/>
            </a:pPr>
            <a:r>
              <a:rPr lang="en-GB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Operation nomater how minor it is.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Desmopressin </a:t>
            </a:r>
          </a:p>
        </p:txBody>
      </p:sp>
      <p:sp>
        <p:nvSpPr>
          <p:cNvPr id="155651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7431" y="1628800"/>
            <a:ext cx="9136569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clotting factors are in plasma concentration.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plasma concentration intend for home use.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take them regulatory to prevent bleeding or given immediately bleeding start.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Mostly given three times a day but regarded depending the severity of disease.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79512" y="348326"/>
            <a:ext cx="8198296" cy="1325563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advice on the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haemophillic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667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7431" y="1690688"/>
            <a:ext cx="9029065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avoid those situation likely to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provike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bleeding.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always carry identification card to avoid tooth or circumcision without prior preparation.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oral care will prevent unnecessary tooth extraction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 some drugs e.g. aspirin, heparin , warfarin.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/>
              <a:t>Note</a:t>
            </a:r>
            <a:r>
              <a:rPr lang="en-US"/>
              <a:t> </a:t>
            </a:r>
          </a:p>
        </p:txBody>
      </p:sp>
      <p:sp>
        <p:nvSpPr>
          <p:cNvPr id="1638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child has got so many medical problems, always in and  out of the hospital.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Sickle cell  crisis.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disease present with very acute symptoms.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crisis unpredictable could come any time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last for several days or weeks.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8305800" cy="1325563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Disseminated intravascular </a:t>
            </a:r>
            <a:r>
              <a:rPr lang="en-US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coagulation (DIC)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69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called consumption coagulopathy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blood vessel clots which are widespread all over the body.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clots blocks the blood vessels.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they depletes the platelets and clotting factors which are supposed to prevent bleeding 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The patient will present with 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723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Bleeding disorders 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fibrinogen.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Prolonged prothrombin time. 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level factor VIII[ 8 ]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Thrombocytopenia.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539552" y="0"/>
            <a:ext cx="7445375" cy="487363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the problem </a:t>
            </a:r>
          </a:p>
        </p:txBody>
      </p:sp>
      <p:sp>
        <p:nvSpPr>
          <p:cNvPr id="15974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27584" y="620688"/>
            <a:ext cx="10515600" cy="5892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Septicemia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 mature separation of placenta.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 cancer.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Signs and symptoms </a:t>
            </a:r>
          </a:p>
          <a:p>
            <a:pPr marL="0" indent="0">
              <a:buFont typeface="Courier New" panose="02070309020205020404" pitchFamily="49" charset="0"/>
              <a:buChar char="o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Signs  symptoms occur suddenly .</a:t>
            </a:r>
          </a:p>
          <a:p>
            <a:pPr marL="0" indent="0">
              <a:buFont typeface="Courier New" panose="02070309020205020404" pitchFamily="49" charset="0"/>
              <a:buChar char="o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Could be very severe.</a:t>
            </a:r>
          </a:p>
          <a:p>
            <a:pPr marL="0" indent="0">
              <a:buFont typeface="Courier New" panose="02070309020205020404" pitchFamily="49" charset="0"/>
              <a:buChar char="o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bleeding is  the main problem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mild : bleeding in the gum.</a:t>
            </a:r>
          </a:p>
          <a:p>
            <a:pPr marL="0" indent="0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Bleeding in the nose.</a:t>
            </a:r>
          </a:p>
          <a:p>
            <a:pPr marL="0" indent="0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Bleeding under the skin 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clotting affect the renal tubules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Tx/>
              <a:buChar char="-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Ischemia of the kidney .</a:t>
            </a:r>
          </a:p>
          <a:p>
            <a:pPr marL="0" indent="0">
              <a:buFontTx/>
              <a:buChar char="-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Kidney drainage.</a:t>
            </a:r>
          </a:p>
          <a:p>
            <a:pPr marL="0" indent="0">
              <a:buFontTx/>
              <a:buChar char="-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production of urine.</a:t>
            </a:r>
          </a:p>
        </p:txBody>
      </p:sp>
    </p:spTree>
  </p:cSld>
  <p:clrMapOvr>
    <a:masterClrMapping/>
  </p:clrMapOvr>
  <p:transition/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 dirty="0"/>
              <a:t>Clinical presentation </a:t>
            </a:r>
            <a:r>
              <a:rPr lang="en-GB" dirty="0" err="1"/>
              <a:t>ct</a:t>
            </a:r>
            <a:r>
              <a:rPr lang="en-GB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10515600" cy="4938713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rmAutofit lnSpcReduction="10000"/>
          </a:bodyPr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If problem come after childbirth severe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haemorrhage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[PPH]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If operation severe internal  bleeding.</a:t>
            </a:r>
          </a:p>
          <a:p>
            <a:pPr fontAlgn="auto"/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If the problem is severe: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Massive bleeding – G.I.T 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U- Tract 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Brain tissues.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Diagnosis 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Blood to the lab.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Platelets count I.V 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Clotting time prolonged,.</a:t>
            </a:r>
          </a:p>
          <a:p>
            <a:pPr fontAlgn="auto"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en-US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Emergency 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Start the patient on I.V fluids.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Elevate the foot of the bed to patient to prevent shock 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Make the patient warm to prevent shock.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Blood transfusion – platelets is given , clotting factors.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buFontTx/>
              <a:buChar char="-"/>
            </a:pPr>
            <a:endParaRPr lang="en-US" dirty="0"/>
          </a:p>
          <a:p>
            <a:pPr fontAlgn="auto"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ransition/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Medication </a:t>
            </a:r>
          </a:p>
        </p:txBody>
      </p:sp>
      <p:sp>
        <p:nvSpPr>
          <p:cNvPr id="163843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Heparin injection given to delay.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Clot formation 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to dissolve clots to relive ischemia.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Antibiotics given to prevent infections.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RX the cause of the problem.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Hypo prothrombinemia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86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Deficiency  of prothrombin in blood circulation.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condition whereby the level of prothrombin is lower than the normal in blood circulation.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Prothrombin is clotting factor very important for clotting mechanism.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Changed into  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hrombin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Then, thrombin changed into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fibrin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is 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clot.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there is defiance of prothrombin severe bleeding </a:t>
            </a:r>
          </a:p>
        </p:txBody>
      </p:sp>
    </p:spTree>
  </p:cSld>
  <p:clrMapOvr>
    <a:masterClrMapping/>
  </p:clrMapOvr>
  <p:transition/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PROTHROMBIN: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Produced by the Liver.</a:t>
            </a:r>
          </a:p>
          <a:p>
            <a:r>
              <a:rPr lang="en-GB" dirty="0"/>
              <a:t>Once it is produced, kept in the Liver and only released</a:t>
            </a:r>
          </a:p>
          <a:p>
            <a:r>
              <a:rPr lang="en-GB" dirty="0"/>
              <a:t>When needed for coagulation purpose.</a:t>
            </a:r>
          </a:p>
          <a:p>
            <a:r>
              <a:rPr lang="en-GB" dirty="0"/>
              <a:t>The liver can only produce it by utilizing </a:t>
            </a:r>
            <a:r>
              <a:rPr lang="en-GB" dirty="0" err="1"/>
              <a:t>Vit</a:t>
            </a:r>
            <a:r>
              <a:rPr lang="en-GB" dirty="0"/>
              <a:t> K.</a:t>
            </a:r>
          </a:p>
          <a:p>
            <a:r>
              <a:rPr lang="en-GB" dirty="0"/>
              <a:t>Vitamin k is found in foods like spinach, cabbages, eggs.</a:t>
            </a:r>
          </a:p>
          <a:p>
            <a:r>
              <a:rPr lang="en-GB" dirty="0"/>
              <a:t>The body also is able to synthesis </a:t>
            </a:r>
            <a:r>
              <a:rPr lang="en-GB" dirty="0" err="1"/>
              <a:t>Vit</a:t>
            </a:r>
            <a:r>
              <a:rPr lang="en-GB" dirty="0"/>
              <a:t> k in large intestine</a:t>
            </a:r>
          </a:p>
          <a:p>
            <a:r>
              <a:rPr lang="en-GB" dirty="0"/>
              <a:t>Utilizing bacteria in large intestine.</a:t>
            </a:r>
          </a:p>
          <a:p>
            <a:r>
              <a:rPr lang="en-GB" dirty="0" err="1"/>
              <a:t>Vit</a:t>
            </a:r>
            <a:r>
              <a:rPr lang="en-GB" dirty="0"/>
              <a:t> k is a fat soluble, hence absorbed with help </a:t>
            </a:r>
            <a:r>
              <a:rPr lang="en-GB" b="1" dirty="0"/>
              <a:t>of BILE</a:t>
            </a:r>
          </a:p>
          <a:p>
            <a:r>
              <a:rPr lang="en-GB" b="1" dirty="0"/>
              <a:t>SALT.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298538"/>
      </p:ext>
    </p:extLst>
  </p:cSld>
  <p:clrMapOvr>
    <a:masterClrMapping/>
  </p:clrMapOvr>
  <p:transition/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Causes of hypoprothrombinemia.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891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539552" y="1556792"/>
            <a:ext cx="8305800" cy="4351338"/>
          </a:xfrm>
        </p:spPr>
        <p:txBody>
          <a:bodyPr/>
          <a:lstStyle/>
          <a:p>
            <a:pPr marL="0" indent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Obstructive  jaundice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-the bile is blocked,  not able to enter the gastro intestinal tract.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absorption of the vitamin 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Diseases of the liver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-if diseased not able to synthesize  Vitamin 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 affecting the gastro intestine tract.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Leading to diarrhea, hence inadequate absorption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Anticoagulants </a:t>
            </a:r>
          </a:p>
        </p:txBody>
      </p:sp>
      <p:sp>
        <p:nvSpPr>
          <p:cNvPr id="16691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0" y="1556792"/>
            <a:ext cx="9144000" cy="4351338"/>
          </a:xfrm>
        </p:spPr>
        <p:txBody>
          <a:bodyPr/>
          <a:lstStyle/>
          <a:p>
            <a:pPr marL="514350" indent="-51435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drugs used to treatment of thrombosis / embolism meant to destroy prothrombin and cause prolonged clotting time. If prolonged causes bleeding tenderness.</a:t>
            </a:r>
          </a:p>
          <a:p>
            <a:pPr marL="514350" indent="-514350">
              <a:buFont typeface="Arial" panose="020B0604020202020204" pitchFamily="34" charset="0"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</a:t>
            </a:r>
          </a:p>
          <a:p>
            <a:pPr marL="514350" indent="-51435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doses of anti coagulates causes  hematuria, epistaxis </a:t>
            </a:r>
          </a:p>
          <a:p>
            <a:pPr marL="514350" indent="-514350">
              <a:buFont typeface="Arial" panose="020B0604020202020204" pitchFamily="34" charset="0"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Precaution</a:t>
            </a:r>
          </a:p>
          <a:p>
            <a:pPr marL="514350" indent="-514350">
              <a:buFontTx/>
              <a:buChar char="-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on these drugs 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Prothrombin time need to be  assessed routine.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Causes of the crisis .</a:t>
            </a:r>
          </a:p>
        </p:txBody>
      </p:sp>
      <p:sp>
        <p:nvSpPr>
          <p:cNvPr id="17411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514350" indent="-514350">
              <a:buFontTx/>
              <a:buChar char="-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The causes not known but triggered of  by: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Dehydration 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Severe fatigue.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Malnutrition 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Infections.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Stresses.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Acidosis.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Menstruation.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Intake of alcohol </a:t>
            </a:r>
          </a:p>
        </p:txBody>
      </p:sp>
    </p:spTree>
  </p:cSld>
  <p:clrMapOvr>
    <a:masterClrMapping/>
  </p:clrMapOvr>
  <p:transition/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Coumarin</a:t>
            </a:r>
          </a:p>
        </p:txBody>
      </p:sp>
      <p:sp>
        <p:nvSpPr>
          <p:cNvPr id="16793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-32676" y="1710013"/>
            <a:ext cx="9069172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 given to particularly suppress activities of  vitamin K in the liver.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to prolong prothrombin line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formation of thrombosis is inhibited.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form of preventing thrombophlebitis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reduces prothrombin.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toxicity of this drugs causes defiance of prothrombin  -bleeding 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10515600" cy="298450"/>
          </a:xfrm>
        </p:spPr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814388"/>
            <a:ext cx="10515600" cy="6043612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fontAlgn="auto"/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Vitamin K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Given at all form  of prothrombin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deficiencence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10 – 15 mg I.M.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It act very fast.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Note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In the liver, condition not very helpful</a:t>
            </a:r>
          </a:p>
          <a:p>
            <a:pPr marL="0" indent="0" fontAlgn="auto">
              <a:buFont typeface="Arial" panose="020B0604020202020204" pitchFamily="34" charset="0"/>
              <a:buNone/>
            </a:pPr>
            <a:endParaRPr lang="en-US" dirty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Blood transfusion.</a:t>
            </a:r>
          </a:p>
        </p:txBody>
      </p:sp>
    </p:spTree>
  </p:cSld>
  <p:clrMapOvr>
    <a:masterClrMapping/>
  </p:clrMapOvr>
  <p:transition/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THROMBOSIS: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pPr algn="ctr"/>
            <a:r>
              <a:rPr lang="en-GB" b="1" dirty="0"/>
              <a:t>Cardiovascular conditions</a:t>
            </a:r>
          </a:p>
          <a:p>
            <a:endParaRPr lang="en-GB" b="1" dirty="0"/>
          </a:p>
          <a:p>
            <a:pPr algn="ctr"/>
            <a:r>
              <a:rPr lang="en-GB" b="1" dirty="0"/>
              <a:t>THANKS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8094894"/>
      </p:ext>
    </p:extLst>
  </p:cSld>
  <p:clrMapOvr>
    <a:masterClrMapping/>
  </p:clrMapOvr>
  <p:transition/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Thrombosis </a:t>
            </a:r>
          </a:p>
        </p:txBody>
      </p:sp>
      <p:sp>
        <p:nvSpPr>
          <p:cNvPr id="16998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0" y="1690688"/>
            <a:ext cx="91440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process of clot formation within a blood vessel.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Clot can be formed either in veins or arteries.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mostly formed in the veins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 in the  veins all the veins could be affected but mostly affect the veins of the lower limbs.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at the veins level  the clot could be either in the superficial veins or deep veins.</a:t>
            </a:r>
          </a:p>
        </p:txBody>
      </p:sp>
    </p:spTree>
  </p:cSld>
  <p:clrMapOvr>
    <a:masterClrMapping/>
  </p:clrMapOvr>
  <p:transition/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Causes of thrombosis </a:t>
            </a:r>
          </a:p>
        </p:txBody>
      </p:sp>
      <p:sp>
        <p:nvSpPr>
          <p:cNvPr id="171011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738188" y="1863725"/>
            <a:ext cx="10515600" cy="4351338"/>
          </a:xfrm>
        </p:spPr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Stasis of the blood.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Injuries to the blood vessel 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Alteration of coagulation the blood .</a:t>
            </a:r>
          </a:p>
        </p:txBody>
      </p:sp>
    </p:spTree>
  </p:cSld>
  <p:clrMapOvr>
    <a:masterClrMapping/>
  </p:clrMapOvr>
  <p:transition/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27584" y="27856"/>
            <a:ext cx="10515600" cy="349250"/>
          </a:xfrm>
        </p:spPr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Stasis of the blood </a:t>
            </a:r>
          </a:p>
        </p:txBody>
      </p:sp>
      <p:sp>
        <p:nvSpPr>
          <p:cNvPr id="17203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0" y="405435"/>
            <a:ext cx="9144000" cy="6864350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factor that slow the flow of the blood within the blood vessels.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hepatitis disease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slows the  blood flow.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stagnation likely to hold  of clotting factor to collect and make a clot.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Dilation of blood vessels.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also slows the blood flow.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Immolation of patient in the bed e.g. very sick patient, after major operation,unconsionesss  patient 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above slows the blood circulation within the blood vessels.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  patient is bed ridden the skeletal muscles relaxed 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contract to push the blood forward  and first.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Specifically the calf muscle  not stimulated to contract and push the blood.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 blood stagnate within  it likely hood of clot formation. </a:t>
            </a:r>
          </a:p>
        </p:txBody>
      </p:sp>
    </p:spTree>
  </p:cSld>
  <p:clrMapOvr>
    <a:masterClrMapping/>
  </p:clrMapOvr>
  <p:transition/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Injury of the blood vessels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0" y="1669178"/>
            <a:ext cx="91440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rmAutofit fontScale="92500" lnSpcReduction="20000"/>
          </a:bodyPr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injury could be caused by –infections ,phyletic, trauma of the vessels  e.g. accident, roughening the lining of the blood vessels.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endothelia lining of blood vessel should be smooth.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blood flows swiftly and with no problem.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Injury of any king makes the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endothermal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lining rough the platelets hence adheres around the affected area.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Start producing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thromboplastin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will start of the process of  clot formation.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Immediately it will trap calcium from the blood plus prothrombin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Then the thrombin will convert fibrinogen to fibrin which is a clot.</a:t>
            </a:r>
          </a:p>
          <a:p>
            <a:pPr fontAlgn="auto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Altered blood coagulation</a:t>
            </a:r>
          </a:p>
        </p:txBody>
      </p:sp>
      <p:sp>
        <p:nvSpPr>
          <p:cNvPr id="174083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0" y="1844824"/>
            <a:ext cx="91440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factor that will alter the blood coagulation will read the formation of clot in the blood vessels.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Dehydration making the  blood more thicker.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Polycythemia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Massive tissue damage e.g. operation.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Women on oral contraceptives they have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oestrogen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which interferes with coagulations 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755576" y="46907"/>
            <a:ext cx="10515600" cy="1325563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clot after formation.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510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77997" y="836712"/>
            <a:ext cx="8988005" cy="5673725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clot is formed: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become  firmly struck to the blood vessels.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Keeps on becoming bigger and bigger.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it grows keeps on blocking the blood vessels 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completely blocking it.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blood flow is possible.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Others become loosely attached to the blood  vessels hence with time the clot become detached.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start moving in the blood called emboli's.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Emboli's is a clot which is moving freely in the blood 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Reaches the heart then through tricuspid valve 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ventricle  - lung causing pulmonary embolism 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may die of it if large are is affected.</a:t>
            </a:r>
          </a:p>
          <a:p>
            <a:pPr>
              <a:buFontTx/>
              <a:buChar char="-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If small causes :</a:t>
            </a:r>
          </a:p>
          <a:p>
            <a:pPr fontAlgn="auto">
              <a:buFontTx/>
              <a:buChar char="-"/>
            </a:pPr>
            <a:r>
              <a:rPr lang="en-US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Severe chest pain.</a:t>
            </a:r>
          </a:p>
          <a:p>
            <a:pPr fontAlgn="auto">
              <a:buFontTx/>
              <a:buChar char="-"/>
            </a:pPr>
            <a:r>
              <a:rPr lang="en-US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Severe dysphonia.</a:t>
            </a:r>
          </a:p>
          <a:p>
            <a:pPr fontAlgn="auto">
              <a:buFontTx/>
              <a:buChar char="-"/>
            </a:pPr>
            <a:r>
              <a:rPr lang="en-US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Cough – blood stained .</a:t>
            </a:r>
          </a:p>
          <a:p>
            <a:pPr fontAlgn="auto">
              <a:buFontTx/>
              <a:buChar char="-"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 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sudden sickling of the cells after sickling they clump together block the minor blood vessels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 cell are  denied adequate blood circulation.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suffer from ischemia, hypoxia and if nothing is done, they die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off[infarction]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infarction of the body cells, the patient experiences the following: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burning pains all over the body.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joint pains.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1560" y="-243408"/>
            <a:ext cx="10515600" cy="1325563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Superficial thrombophlebitis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8491" y="1082155"/>
            <a:ext cx="9095509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Formation of a blood clot on the superficial veins.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Any vein will be affected  but mostly the vein of the lower limbs.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thrombus causes acute inflammation around the clot area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inflammation firmly held the clot hence the superficial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caht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do not touch themselves.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Squeeze the blood used to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detouch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the clot, they don’t cause pulmonary embolism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Signs and symptoms</a:t>
            </a:r>
          </a:p>
        </p:txBody>
      </p:sp>
      <p:sp>
        <p:nvSpPr>
          <p:cNvPr id="17817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Localized pain or swelling.</a:t>
            </a:r>
          </a:p>
          <a:p>
            <a:pPr marL="0" indent="0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The skin feels warm.</a:t>
            </a:r>
          </a:p>
          <a:p>
            <a:pPr marL="0" indent="0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The vein feels hard cord like under the skin.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Diagnosis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- Diagnosed straight away on clinical examination</a:t>
            </a:r>
          </a:p>
        </p:txBody>
      </p:sp>
    </p:spTree>
  </p:cSld>
  <p:clrMapOvr>
    <a:masterClrMapping/>
  </p:clrMapOvr>
  <p:transition/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</a:p>
        </p:txBody>
      </p:sp>
      <p:sp>
        <p:nvSpPr>
          <p:cNvPr id="179203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Most of superficial does on their own.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Patient put on anaegestric 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If severe the clot removed under local anesthesia.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Then comprehension balanced.</a:t>
            </a:r>
          </a:p>
        </p:txBody>
      </p:sp>
    </p:spTree>
  </p:cSld>
  <p:clrMapOvr>
    <a:masterClrMapping/>
  </p:clrMapOvr>
  <p:transition/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27584" y="116632"/>
            <a:ext cx="10515600" cy="1325563"/>
          </a:xfrm>
        </p:spPr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Deep venous thrombosis.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022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41169" y="1253331"/>
            <a:ext cx="9136569" cy="4351338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clot is formed in the deep blood  veins.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blood vessels will be affected but the deep veins of the lower limbs mostly affected.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Mostly affect: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 femoral vein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Popliteal vein.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calf muscle veins.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deep veins clots do not cause inflammation 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 the clots is very loosely attached to the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Blood vessels, the blood vessels   is surrounded by the skeletal muscles.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contracts and push the blood forward.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the blood is squeezed up the clot is detached and moves in blood as embolus.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1251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embolus manes as explained into the heart to cause problem in the lungs called pulmonary embolism.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Signs and symptoms: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lower swelling of the ankles.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whole lower limbs swollen up 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oedemantus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Tenderness of the whole limb.</a:t>
            </a:r>
          </a:p>
        </p:txBody>
      </p:sp>
    </p:spTree>
  </p:cSld>
  <p:clrMapOvr>
    <a:masterClrMapping/>
  </p:clrMapOvr>
  <p:transition/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Late symptoms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51520" y="1716568"/>
            <a:ext cx="83058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Reddish color above the ankle.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It breaks easily and develop an ulcer.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Humana sign – pain in calf  muscles when sharply dorsiflexion of the foot.</a:t>
            </a:r>
          </a:p>
          <a:p>
            <a:pPr fontAlgn="auto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Diagnosis </a:t>
            </a:r>
          </a:p>
        </p:txBody>
      </p:sp>
      <p:sp>
        <p:nvSpPr>
          <p:cNvPr id="18329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Venography </a:t>
            </a:r>
          </a:p>
          <a:p>
            <a:pPr>
              <a:buFontTx/>
              <a:buChar char="-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 dye is injected into the blood  vessel.</a:t>
            </a:r>
          </a:p>
          <a:p>
            <a:pPr>
              <a:buFontTx/>
              <a:buChar char="-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The blocked  area will be identified 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Ultrasound </a:t>
            </a:r>
          </a:p>
        </p:txBody>
      </p:sp>
    </p:spTree>
  </p:cSld>
  <p:clrMapOvr>
    <a:masterClrMapping/>
  </p:clrMapOvr>
  <p:transition/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755576" y="-171400"/>
            <a:ext cx="10515600" cy="1325563"/>
          </a:xfrm>
        </p:spPr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93471" y="908720"/>
            <a:ext cx="8957057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Admission  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Bed rest 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Elevation of the affected foot over the level of heart.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Blood flows well.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Use of bed cradle to remove the height of  bleeding.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No massaging of the affected limb could dislodge the clot.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Drugs –anticoagulation's.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Heparin injection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Very good initial RX it prevent the conversion prothrombin to thrombin.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After improvement oral drugs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Warfarin </a:t>
            </a:r>
          </a:p>
        </p:txBody>
      </p:sp>
      <p:sp>
        <p:nvSpPr>
          <p:cNvPr id="18534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0" y="1690688"/>
            <a:ext cx="9144000" cy="4351338"/>
          </a:xfrm>
        </p:spPr>
        <p:txBody>
          <a:bodyPr/>
          <a:lstStyle/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 the liver from making prothrombin,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Analgesics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-Panadol or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brufen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40mgs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Surgical RX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clot is  bid and causing a lot of  problem operation is done to remove the clot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Coumarin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drugs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to prolong clotting time, (prothrombin time) so must be assessed to be maintained .</a:t>
            </a:r>
          </a:p>
          <a:p>
            <a:pPr marL="0" indent="0">
              <a:buFontTx/>
              <a:buChar char="-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If skin ulcers </a:t>
            </a:r>
          </a:p>
        </p:txBody>
      </p:sp>
      <p:sp>
        <p:nvSpPr>
          <p:cNvPr id="186371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7910264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dressed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 comprehension bandage to help improve the blood flow that cusses the ulcer very fast.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Pathophysiology </a:t>
            </a:r>
            <a:r>
              <a:rPr lang="en-GB" b="1" dirty="0" err="1"/>
              <a:t>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Swelling of the whole body.</a:t>
            </a:r>
          </a:p>
          <a:p>
            <a:r>
              <a:rPr lang="en-GB" dirty="0"/>
              <a:t>Severe cyanosis</a:t>
            </a:r>
          </a:p>
          <a:p>
            <a:r>
              <a:rPr lang="en-GB" dirty="0"/>
              <a:t>Severe pallor</a:t>
            </a:r>
          </a:p>
          <a:p>
            <a:r>
              <a:rPr lang="en-GB" dirty="0"/>
              <a:t>Severe chest pains due to infarction of the lungs.</a:t>
            </a:r>
          </a:p>
          <a:p>
            <a:r>
              <a:rPr lang="en-GB" dirty="0"/>
              <a:t>If nothing is done, brain damage may occurs.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967374"/>
      </p:ext>
    </p:extLst>
  </p:cSld>
  <p:clrMapOvr>
    <a:masterClrMapping/>
  </p:clrMapOvr>
  <p:transition/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Nursing care </a:t>
            </a:r>
          </a:p>
        </p:txBody>
      </p:sp>
      <p:sp>
        <p:nvSpPr>
          <p:cNvPr id="18739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Complete bed rest.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Bed cradle.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Elevation of limb affected.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No massaging of the limb.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Observe swelling.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Vital observation.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Personal hygiene.</a:t>
            </a:r>
          </a:p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Prevention of this problems</a:t>
            </a:r>
          </a:p>
        </p:txBody>
      </p:sp>
      <p:sp>
        <p:nvSpPr>
          <p:cNvPr id="18841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Use of elastic shocks </a:t>
            </a:r>
          </a:p>
          <a:p>
            <a:pPr>
              <a:buFontTx/>
              <a:buChar char="-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Very good  but if they are to help must be  worn well.</a:t>
            </a:r>
          </a:p>
          <a:p>
            <a:pPr>
              <a:buFontTx/>
              <a:buChar char="-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No folding.</a:t>
            </a:r>
          </a:p>
          <a:p>
            <a:pPr>
              <a:buFontTx/>
              <a:buChar char="-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Support the blood vessels .</a:t>
            </a:r>
          </a:p>
          <a:p>
            <a:pPr>
              <a:buFontTx/>
              <a:buChar char="-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Nervous then blood .</a:t>
            </a:r>
          </a:p>
          <a:p>
            <a:pPr>
              <a:buFontTx/>
              <a:buChar char="-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If loose no purple.</a:t>
            </a:r>
          </a:p>
          <a:p>
            <a:pPr>
              <a:buFontTx/>
              <a:buChar char="-"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Early ambulance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821" y="1844824"/>
            <a:ext cx="9126179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rmAutofit fontScale="92500" lnSpcReduction="10000"/>
          </a:bodyPr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Patient not bed ridden unless encouraged to keep on twig their  position or turned.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Exercises – both passive and active the lower  limbs quicken the blood circulation.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Massage calf muscles stimulate the contraction of the muscles.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Deep breathing exercises – increase the negative pressure thoracic cavity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Improve blood flow.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Once could get deep venous thrombosis even when health e.g. sitting for long time driving should flex and extend the ankles 10 times after 30 minutes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SICKLE CELL DISEASE </a:t>
            </a:r>
          </a:p>
        </p:txBody>
      </p:sp>
      <p:sp>
        <p:nvSpPr>
          <p:cNvPr id="409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called sickle cell anemia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Genetic in origin.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Affect the red blood cells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Types of crisis.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Splenic  sequestration crisis.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Pooling of blood in the spleen and liver 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Life threatening situation.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Need immediate action.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More common with children 6month – 4 years.</a:t>
            </a:r>
          </a:p>
          <a:p>
            <a:pPr fontAlgn="auto"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Clinical presentation </a:t>
            </a:r>
          </a:p>
        </p:txBody>
      </p:sp>
      <p:sp>
        <p:nvSpPr>
          <p:cNvPr id="20483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Sudden illness with 24hrs 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pallor,   irritability.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pain all over the  body.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abdominal distention due to pooled blood in the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Spleen and liver .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Hypotension .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tachycardia.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</a:p>
        </p:txBody>
      </p:sp>
      <p:sp>
        <p:nvSpPr>
          <p:cNvPr id="2150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Admission: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Transfusion to restore the blood volume or  I.V fluids.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Antibiotics given  to prevent infection .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Analgesic due to severe pain narcotic like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pethidine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bed cradle to remove the weight of blanket from the body.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 oxygen if cyanosed.</a:t>
            </a:r>
          </a:p>
          <a:p>
            <a:pPr marL="571500" indent="-57150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above does not help,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splenectomy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done. </a:t>
            </a:r>
          </a:p>
          <a:p>
            <a:pPr marL="0" indent="0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 plastic crisis.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198296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 complication of the disease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Severe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anaemia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caused by failure of the bone marrow to produce red blood cells.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problem could last from 10 – 14 days.</a:t>
            </a:r>
          </a:p>
          <a:p>
            <a:pPr fontAlgn="auto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Clinical presentation </a:t>
            </a:r>
          </a:p>
        </p:txBody>
      </p:sp>
      <p:sp>
        <p:nvSpPr>
          <p:cNvPr id="2355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Severe anaemia (pallor)</a:t>
            </a:r>
          </a:p>
          <a:p>
            <a:pPr marL="0" indent="0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Fever .</a:t>
            </a:r>
          </a:p>
          <a:p>
            <a:pPr marL="0" indent="0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Tachycardia.</a:t>
            </a:r>
          </a:p>
          <a:p>
            <a:pPr marL="0" indent="0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Signs and symptoms of CCF.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Tx/>
              <a:buChar char="-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Admission </a:t>
            </a:r>
          </a:p>
          <a:p>
            <a:pPr marL="0" indent="0">
              <a:buFontTx/>
              <a:buChar char="-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RX the symptoms.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b="1" u="sng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Vaso</a:t>
            </a:r>
            <a:r>
              <a:rPr lang="en-US" b="1" u="sng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– occlusive crisis.</a:t>
            </a:r>
            <a:br>
              <a:rPr lang="en-US" b="1" u="sng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</a:b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called thrombolytic crisis.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common crisis, also a complication of the disease.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one we have explained.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sickling within  the blood vessels  and clamping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Togethe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within the blood vessels causing  tissue infarction.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Clinical presentation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Severe pain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Severe pain joints |abnormal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Swelling of the whole body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Fever  39˚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Respiratory distress.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Stroke if the brain cells is affected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Very severe pain like child on burning fire.(very Pathetic)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</a:p>
        </p:txBody>
      </p:sp>
      <p:sp>
        <p:nvSpPr>
          <p:cNvPr id="2662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126288" cy="4351338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Admission in well ventilated room 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Intravenous fluid. Started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N|saline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5%  alternated with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destrose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Electrolytes given to correct metabolic acidosis caused by tissue hypoxia and to dilute the blood.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sickling of the cell, the blood viscosity is increased and it can also block some of minor blood vessels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AutoNum type="romanLcParenBoth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Bed rest to preserve energy.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transfusion with packed cell.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Oxygen by mask to correct dry spines 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Medication </a:t>
            </a:r>
          </a:p>
          <a:p>
            <a:pPr marL="571500" indent="-57150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antibiotics </a:t>
            </a:r>
          </a:p>
          <a:p>
            <a:pPr marL="571500" indent="-57150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Analgesic</a:t>
            </a:r>
          </a:p>
          <a:p>
            <a:pPr marL="571500" indent="-57150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Folic acid given almost continuously.</a:t>
            </a:r>
          </a:p>
          <a:p>
            <a:pPr marL="571500" indent="-57150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Farrows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sulphate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also given.</a:t>
            </a:r>
          </a:p>
          <a:p>
            <a:pPr marL="571500" indent="-571500">
              <a:buFontTx/>
              <a:buChar char="-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AutoNum type="romanLcParenBoth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AutoNum type="romanLcParenBoth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Management </a:t>
            </a:r>
            <a:r>
              <a:rPr lang="en-GB" b="1" dirty="0" err="1"/>
              <a:t>ct</a:t>
            </a:r>
            <a:r>
              <a:rPr lang="en-GB" b="1" dirty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Oxygen by mask is given correct </a:t>
            </a:r>
            <a:r>
              <a:rPr lang="en-GB" dirty="0" err="1"/>
              <a:t>dyspea</a:t>
            </a:r>
            <a:endParaRPr lang="en-GB" dirty="0"/>
          </a:p>
          <a:p>
            <a:r>
              <a:rPr lang="en-GB" b="1" dirty="0"/>
              <a:t>Medication:</a:t>
            </a:r>
          </a:p>
          <a:p>
            <a:r>
              <a:rPr lang="en-GB" b="1" dirty="0"/>
              <a:t>Antibiotics to prevent </a:t>
            </a:r>
            <a:r>
              <a:rPr lang="en-GB" dirty="0"/>
              <a:t>infections.</a:t>
            </a:r>
          </a:p>
          <a:p>
            <a:r>
              <a:rPr lang="en-GB" b="1" dirty="0"/>
              <a:t>Analgesics[</a:t>
            </a:r>
            <a:r>
              <a:rPr lang="en-GB" b="1" dirty="0" err="1"/>
              <a:t>pethidine</a:t>
            </a:r>
            <a:r>
              <a:rPr lang="en-GB" b="1" dirty="0"/>
              <a:t>]</a:t>
            </a:r>
            <a:r>
              <a:rPr lang="en-GB" dirty="0"/>
              <a:t> to prevent pains.</a:t>
            </a:r>
          </a:p>
          <a:p>
            <a:r>
              <a:rPr lang="en-GB" dirty="0"/>
              <a:t>Haematinic[ferrous sulphate and folic acid] to treat </a:t>
            </a:r>
          </a:p>
          <a:p>
            <a:r>
              <a:rPr lang="en-GB" dirty="0"/>
              <a:t>Treat anaemia.</a:t>
            </a:r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252115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Diagnosis </a:t>
            </a:r>
          </a:p>
        </p:txBody>
      </p:sp>
      <p:sp>
        <p:nvSpPr>
          <p:cNvPr id="27651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for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hemograme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(full)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Electrophoresis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 process where blood sample taken and mixed with a substance called sodium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metabisulfite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removes oxygen from the red cells the sickled red assume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shape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Erythrocytes </a:t>
            </a:r>
          </a:p>
        </p:txBody>
      </p:sp>
      <p:sp>
        <p:nvSpPr>
          <p:cNvPr id="5123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07504" y="1692873"/>
            <a:ext cx="83058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Also red blood cells.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Carries the oxygen from the lung tissues to the body tissues.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carries the carbon dioxide from the body tissue to the lungs for expulsion through the respiratory system.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biconcave in nature.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very highly flexible to able to pass through the narrowest blood vessels[capillaries]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cell membrane is very thin, gases diffuses easily.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8305800" cy="1325563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care of child with sickle cell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867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pPr marL="0" indent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Admission.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done when the child is in crisis.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crisis discharged home but need constant close observation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Balanced diet.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Rich with iron . E.g. vegetables fruits needs continues supply iron for formation of red cells which is almost continuously destroyed.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lot of fluid to prevent dehydration which can trigger of crisis.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lot of calcium to strength the bones which are almost overwhelmed with CT formation of red cells which are destroyed ct.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</a:t>
            </a:r>
            <a:r>
              <a:rPr lang="en-GB" dirty="0" err="1"/>
              <a:t>ct</a:t>
            </a:r>
            <a:r>
              <a:rPr lang="en-GB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lot of calcium to strengthen bone.[milk, fish, eggs]</a:t>
            </a:r>
          </a:p>
          <a:p>
            <a:endParaRPr lang="en-GB" dirty="0"/>
          </a:p>
          <a:p>
            <a:r>
              <a:rPr lang="en-GB" dirty="0" err="1"/>
              <a:t>Thebones</a:t>
            </a:r>
            <a:r>
              <a:rPr lang="en-GB" dirty="0"/>
              <a:t> of this patient are weakened </a:t>
            </a:r>
            <a:r>
              <a:rPr lang="en-GB" dirty="0" err="1"/>
              <a:t>because,theh</a:t>
            </a:r>
            <a:endParaRPr lang="en-GB" dirty="0"/>
          </a:p>
          <a:p>
            <a:r>
              <a:rPr lang="en-GB" dirty="0"/>
              <a:t>Are overworked.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948691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/>
              <a:t>Exercises</a:t>
            </a:r>
            <a:r>
              <a:rPr lang="en-US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433513"/>
            <a:ext cx="8305800" cy="4743450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rmAutofit fontScale="92500" lnSpcReduction="20000"/>
          </a:bodyPr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Very good for promotion of good health but no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straineou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exercises should be taken.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Reduces  oxygen demand leading to crisis . 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Exercises must be planned and only the routine one to be allowed.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Extra exercise – oxygen demand leading to crisis.</a:t>
            </a:r>
          </a:p>
          <a:p>
            <a:pPr marL="0" indent="0" fontAlgn="auto"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Environment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Should be well ventilated with good supply of oxygen 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Stuffy environmental reduce oxygen..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In the house window should be opened 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Also avoid area with little oxygen like the high altitudes .</a:t>
            </a:r>
          </a:p>
          <a:p>
            <a:pPr fontAlgn="auto"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Promotion of good health 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3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 infection  and avoid cold  climate 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Dress properly during the rainy seasons.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 to be rained one.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 -  crisis.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infection should be treated immediately.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 stress 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Living environment should be calm 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reprimands  - no heavy demand for academic achievement.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nutrition to promote good health and prevent crisis.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hygiene to prevent infection e.g. skin to prevent crisis.</a:t>
            </a:r>
          </a:p>
          <a:p>
            <a:pPr marL="0" indent="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alcohol smoking they trigger of a crisis.</a:t>
            </a:r>
          </a:p>
          <a:p>
            <a:pPr marL="0" indent="0">
              <a:buFontTx/>
              <a:buChar char="-"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Teaching the parents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About the disease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No cure of the disease.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clinical to  live with it  but teach them to prevent the crisis.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How to manage the crisis.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Pain – warm bath to relieve the problem.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Give a lot of fluids to prevent dehydration which may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Lead to crisis.</a:t>
            </a:r>
          </a:p>
          <a:p>
            <a:pPr marL="0" indent="0" fontAlgn="auto"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.</a:t>
            </a:r>
          </a:p>
          <a:p>
            <a:pPr marL="0" indent="0" fontAlgn="auto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Prognosis</a:t>
            </a:r>
            <a:r>
              <a:rPr lang="en-US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486328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Very poor 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Most of these child are die before  puberty.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Those who are lucky die after early adolescent.</a:t>
            </a:r>
          </a:p>
          <a:p>
            <a:pPr marL="0" indent="0" fontAlgn="auto">
              <a:buNone/>
            </a:pPr>
            <a:endParaRPr lang="en-US" dirty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fontAlgn="auto"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Dacylitis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It is also called foot and hand syndrome.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They the first sign to detect the disease.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Only observed on children from 6 months – 4 years.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Characterized by symmetric swelling of soft tissues foot and hand.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Those affected part are warm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Cause not known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Those areas are also painful.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481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Rx the symptoms 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Give fluids 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Give antipyretic 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Apply warm moist.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-173038"/>
            <a:ext cx="8486328" cy="1863726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Complication of sickle cell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989013"/>
            <a:ext cx="10515600" cy="5868987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sz="2400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Dactycities</a:t>
            </a: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– swelling figures hands and lower limbs.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first of the disease.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2. C.V.A when the cerebral blood vessels are involved 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3. Priapism – affect men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Involuntary erection   of their penis ,very painful erection.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Types – stuttering priapism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          - on and off priapism.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          - lasting 30 – 60 minutes 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           - clear with no problem.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            - acute priapism last for several hours or days.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Leads to destruction of blood vessels </a:t>
            </a:r>
            <a:r>
              <a:rPr lang="en-US" sz="2400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suppling</a:t>
            </a: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the penis 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Require medical attention.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Both can lead to sterility </a:t>
            </a:r>
            <a:r>
              <a:rPr lang="en-US" sz="2400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impoten</a:t>
            </a: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men 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8305800" cy="1325563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Continuation of complication of sickle </a:t>
            </a:r>
            <a:r>
              <a:rPr 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anaemia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Retinopathy – blood vessels of retina if blocked destroy the retina.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Leg ulcers – poor blood circulation due to obstruction etc. causes ulcers which takes long to heal.</a:t>
            </a:r>
          </a:p>
          <a:p>
            <a:pPr fontAlgn="auto"/>
            <a:endParaRPr lang="en-GB" dirty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algn="ctr" fontAlgn="auto"/>
            <a:r>
              <a:rPr lang="en-GB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THANK:BE BLESSED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Sickle cell disease 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0" y="1690688"/>
            <a:ext cx="9144000" cy="4351338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mature erythrocyte has about 95% substance called Hemoglobin 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hemoglobin is the one that combines with  oxygen at the lung and make very unstable substance called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oxyhaemoglobin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Oxygen carried in this from the lungs to the body tissues. As the erythrocytes is moving in blood stream and  come across a cell that need oxygen, it releases it to the cell.</a:t>
            </a:r>
          </a:p>
          <a:p>
            <a:pPr marL="0" indent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Oxyhaemoglobin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bright red in color.</a:t>
            </a:r>
          </a:p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 the arterial blood is bright red (more oxygen)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 carbon dioxide diffuses in and form compound called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carboxy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haemoglobin or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carbamino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haemoglobin</a:t>
            </a:r>
          </a:p>
          <a:p>
            <a:pPr marL="0" indent="0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LEUKEMIA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Defined as cancer of blood 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It affects leucocytes only.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disease is characterized by numerous production of leucocytes. Released into the circulation.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Some mature some immature numerous in the bone  marrow interfering with production of other blood cells – thrombocytes.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bone marrow is pre occupied in production of numerous leucocytes has no time for the production of other blood cells.</a:t>
            </a:r>
          </a:p>
          <a:p>
            <a:pPr fontAlgn="auto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disease can affect any type of leucocytes.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63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dirty="0"/>
              <a:t>Lymphocytes .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dirty="0"/>
              <a:t>Neutrophil  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dirty="0"/>
              <a:t>Basophil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dirty="0"/>
              <a:t>Monocytes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 dirty="0"/>
              <a:t>Eosinophil. 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-98425"/>
            <a:ext cx="10515600" cy="593725"/>
          </a:xfrm>
        </p:spPr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Causes of leukemia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493713"/>
            <a:ext cx="8305800" cy="6364287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fontAlgn="auto"/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Causes of leukemia are not known.</a:t>
            </a:r>
          </a:p>
          <a:p>
            <a:pPr fontAlgn="auto"/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We do not also know the causes of tumors but factors which predispose one to developing the problem.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Genetic: tend to run in some families through genes.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Exposure to radiation:  observation – place in Japan where atomic bomb was explored 1</a:t>
            </a:r>
            <a:r>
              <a:rPr lang="en-US" sz="2400" baseline="300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st</a:t>
            </a: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world war .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Most people suffer from  this disease.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Disease tend to affect medics who work in  radiology department than other radiologist .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virus – some virus tend to cause the problem .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Drug – </a:t>
            </a:r>
            <a:r>
              <a:rPr lang="en-US" sz="2400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chloromphenical</a:t>
            </a: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observed to cause some abnormal chromosomes like leukemia.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Abnormal conditions like Downs  Syndrome affect the body cell leukemia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buFont typeface="Arial" panose="020B0604020202020204" pitchFamily="34" charset="0"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Factors contributing leukaemia </a:t>
            </a:r>
            <a:r>
              <a:rPr lang="en-GB" dirty="0" err="1"/>
              <a:t>ct</a:t>
            </a:r>
            <a:r>
              <a:rPr lang="en-GB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Prolonged treatment with radiation: Patient with </a:t>
            </a:r>
            <a:r>
              <a:rPr lang="en-GB" dirty="0" err="1"/>
              <a:t>ortho</a:t>
            </a:r>
            <a:endParaRPr lang="en-GB" dirty="0"/>
          </a:p>
          <a:p>
            <a:r>
              <a:rPr lang="en-GB" dirty="0" err="1"/>
              <a:t>Paedic</a:t>
            </a:r>
            <a:r>
              <a:rPr lang="en-GB" dirty="0"/>
              <a:t> conditions like </a:t>
            </a:r>
            <a:r>
              <a:rPr lang="en-GB" dirty="0" err="1"/>
              <a:t>Ankylosing</a:t>
            </a:r>
            <a:r>
              <a:rPr lang="en-GB" dirty="0"/>
              <a:t> Spondylitis.</a:t>
            </a:r>
          </a:p>
          <a:p>
            <a:r>
              <a:rPr lang="en-GB" dirty="0"/>
              <a:t>Philadelphia chromosome: The individuals with this </a:t>
            </a:r>
          </a:p>
          <a:p>
            <a:r>
              <a:rPr lang="en-GB" dirty="0"/>
              <a:t>Abnormal chromosome tend to suffer from this problem.</a:t>
            </a:r>
          </a:p>
          <a:p>
            <a:r>
              <a:rPr lang="en-GB" dirty="0"/>
              <a:t>This chromosome is genetic.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737753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-420688"/>
            <a:ext cx="10515600" cy="2174876"/>
          </a:xfrm>
        </p:spPr>
        <p:txBody>
          <a:bodyPr/>
          <a:lstStyle/>
          <a:p>
            <a:pPr algn="ctr"/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Types of leukemia 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692150"/>
            <a:ext cx="10515600" cy="6610350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fontAlgn="auto"/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Disease can be classified according to: 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leucocytes cell affected.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severity  of the  disease.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According to the cells affected: </a:t>
            </a:r>
          </a:p>
          <a:p>
            <a:pPr marL="571500" indent="-571500" fontAlgn="auto">
              <a:buFont typeface="Arial" panose="020B0604020202020204" pitchFamily="34" charset="0"/>
              <a:buAutoNum type="romanLcParenBoth"/>
            </a:pPr>
            <a:r>
              <a:rPr lang="en-US" sz="2400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Lymphocytic leukemia </a:t>
            </a:r>
          </a:p>
          <a:p>
            <a:pPr fontAlgn="auto">
              <a:buFontTx/>
              <a:buChar char="-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Only affect the lymphocytes  mostly affect children 2 – 5 years .</a:t>
            </a:r>
          </a:p>
          <a:p>
            <a:pPr fontAlgn="auto">
              <a:buFontTx/>
              <a:buChar char="-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Prognosis good if acute onset.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(ii</a:t>
            </a:r>
            <a:r>
              <a:rPr lang="en-US" sz="2400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) </a:t>
            </a:r>
            <a:r>
              <a:rPr lang="en-US" sz="2400" b="1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Myelocytic</a:t>
            </a:r>
            <a:r>
              <a:rPr lang="en-US" sz="2400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leukemia </a:t>
            </a:r>
          </a:p>
          <a:p>
            <a:pPr fontAlgn="auto">
              <a:buFontTx/>
              <a:buChar char="-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Neutrophils </a:t>
            </a:r>
          </a:p>
          <a:p>
            <a:pPr fontAlgn="auto">
              <a:buFontTx/>
              <a:buChar char="-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Eosinophil </a:t>
            </a:r>
          </a:p>
          <a:p>
            <a:pPr fontAlgn="auto">
              <a:buFontTx/>
              <a:buChar char="-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Basophil </a:t>
            </a:r>
          </a:p>
          <a:p>
            <a:pPr fontAlgn="auto">
              <a:buFontTx/>
              <a:buChar char="-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Monocytes.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disease mostly affect adults 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Their prognosis is not good.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8305800" cy="1325563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according to severity of the disease </a:t>
            </a:r>
          </a:p>
        </p:txBody>
      </p:sp>
      <p:sp>
        <p:nvSpPr>
          <p:cNvPr id="4403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Acute leukemia.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Chronic leukemia.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Diagnosis</a:t>
            </a:r>
          </a:p>
        </p:txBody>
      </p:sp>
      <p:sp>
        <p:nvSpPr>
          <p:cNvPr id="4505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198296" cy="4351338"/>
          </a:xfrm>
        </p:spPr>
        <p:txBody>
          <a:bodyPr/>
          <a:lstStyle/>
          <a:p>
            <a:pPr marL="0" indent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specimen .</a:t>
            </a:r>
          </a:p>
          <a:p>
            <a:pPr marL="0" indent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Numerus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immature leukemic cell are observed.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Bone marrow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Bone marrow done -  numerous primitive leukemic cells observed.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en-US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leukemic cell are not only convinced in the circulation and bone marrow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They are also found in other parts of the body.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Meninges of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brain:Causing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irritation of the meninges.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In the spleen: Causing enlargement of the spleen.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Discomfort compromising functions of the spleen.</a:t>
            </a:r>
          </a:p>
          <a:p>
            <a:pPr fontAlgn="auto"/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Liver:Causing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 hepatomegaly.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Gastro intestinal organs 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Acute leukemia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Sudden onset 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Causing very severe signs and symptoms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Adults they  get myeloid type.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Prognosis poor.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Children – lymphocytic form.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Prognosis is good.</a:t>
            </a:r>
          </a:p>
          <a:p>
            <a:pPr fontAlgn="auto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fontAlgn="auto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Clinical presentation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fontAlgn="auto"/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Some patients start with non specific symptoms.</a:t>
            </a:r>
          </a:p>
          <a:p>
            <a:pPr fontAlgn="auto"/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Others start with severe fever .</a:t>
            </a:r>
          </a:p>
          <a:p>
            <a:pPr fontAlgn="auto"/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Others feeling of unwell all over their body.</a:t>
            </a:r>
          </a:p>
          <a:p>
            <a:pPr fontAlgn="auto"/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After a week,  more specific symptoms.</a:t>
            </a:r>
          </a:p>
          <a:p>
            <a:pPr fontAlgn="auto"/>
            <a:r>
              <a:rPr lang="en-US" sz="2400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main symptoms is bleeding </a:t>
            </a: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. </a:t>
            </a:r>
          </a:p>
          <a:p>
            <a:pPr fontAlgn="auto"/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Bleeding through their gum .</a:t>
            </a:r>
          </a:p>
          <a:p>
            <a:pPr fontAlgn="auto"/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Bleeding through nose </a:t>
            </a:r>
            <a:r>
              <a:rPr lang="en-US" sz="2400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epistaxis.</a:t>
            </a:r>
          </a:p>
          <a:p>
            <a:pPr fontAlgn="auto"/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Bleeding under the </a:t>
            </a:r>
            <a:r>
              <a:rPr lang="en-US" sz="2400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skin </a:t>
            </a:r>
            <a:r>
              <a:rPr lang="en-US" sz="2400" b="1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purpura</a:t>
            </a: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.</a:t>
            </a:r>
          </a:p>
          <a:p>
            <a:pPr fontAlgn="auto"/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patient presenting with patches on the skin.</a:t>
            </a:r>
          </a:p>
          <a:p>
            <a:pPr fontAlgn="auto"/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Develop severe sore throat because of bleeding  - immunity  and other infection settles in because of bleeding  the patient develop severe  anemia.</a:t>
            </a:r>
          </a:p>
          <a:p>
            <a:pPr fontAlgn="auto"/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Sometimes patient bleeding into the joints – swollen joints very tender because of  bleeding under the skin severe  muscle pains all these will make the patient look very miserable .</a:t>
            </a:r>
          </a:p>
          <a:p>
            <a:pPr fontAlgn="auto"/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Patient is usually very sick.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Oxyhaemoglobin </a:t>
            </a:r>
            <a:r>
              <a:rPr lang="en-GB" b="1" dirty="0" err="1"/>
              <a:t>ct</a:t>
            </a:r>
            <a:r>
              <a:rPr lang="en-GB" b="1" dirty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Oxyheamoglobin</a:t>
            </a:r>
            <a:r>
              <a:rPr lang="en-GB" dirty="0"/>
              <a:t> is bright red in colour.</a:t>
            </a:r>
          </a:p>
          <a:p>
            <a:r>
              <a:rPr lang="en-GB" dirty="0"/>
              <a:t>Hence arterial blood which contain more oxygen is </a:t>
            </a:r>
          </a:p>
          <a:p>
            <a:r>
              <a:rPr lang="en-GB" dirty="0"/>
              <a:t>Bright red.</a:t>
            </a:r>
          </a:p>
          <a:p>
            <a:r>
              <a:rPr lang="en-GB" dirty="0"/>
              <a:t>After the oxygen is released, carbon </a:t>
            </a:r>
            <a:r>
              <a:rPr lang="en-GB" dirty="0" err="1"/>
              <a:t>dioxioxde</a:t>
            </a:r>
            <a:r>
              <a:rPr lang="en-GB" dirty="0"/>
              <a:t> diffuses</a:t>
            </a:r>
          </a:p>
          <a:p>
            <a:r>
              <a:rPr lang="en-GB" dirty="0"/>
              <a:t>Into the cells and combines haemoglobin to form </a:t>
            </a:r>
            <a:r>
              <a:rPr lang="en-GB" dirty="0" err="1"/>
              <a:t>unsta</a:t>
            </a:r>
            <a:endParaRPr lang="en-GB" dirty="0"/>
          </a:p>
          <a:p>
            <a:r>
              <a:rPr lang="en-GB" dirty="0" err="1"/>
              <a:t>ble</a:t>
            </a:r>
            <a:r>
              <a:rPr lang="en-GB" dirty="0"/>
              <a:t> substance called </a:t>
            </a:r>
            <a:r>
              <a:rPr lang="en-GB" b="1" dirty="0" err="1"/>
              <a:t>carboxy</a:t>
            </a:r>
            <a:r>
              <a:rPr lang="en-GB" b="1" dirty="0"/>
              <a:t> haemoglobin </a:t>
            </a:r>
            <a:r>
              <a:rPr lang="en-GB" dirty="0"/>
              <a:t>or </a:t>
            </a:r>
          </a:p>
          <a:p>
            <a:r>
              <a:rPr lang="en-GB" b="1" dirty="0" err="1"/>
              <a:t>Carbamino</a:t>
            </a:r>
            <a:r>
              <a:rPr lang="en-GB" b="1" dirty="0"/>
              <a:t> haemoglobin</a:t>
            </a:r>
            <a:r>
              <a:rPr lang="en-GB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461973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Clinical presentation </a:t>
            </a:r>
            <a:r>
              <a:rPr lang="en-GB" dirty="0" err="1"/>
              <a:t>ct</a:t>
            </a:r>
            <a:r>
              <a:rPr lang="en-GB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Because of bleeding, the immunity of the patient goes</a:t>
            </a:r>
          </a:p>
          <a:p>
            <a:r>
              <a:rPr lang="en-GB" dirty="0"/>
              <a:t>Down hence he/she develop other infections.</a:t>
            </a:r>
          </a:p>
          <a:p>
            <a:r>
              <a:rPr lang="en-GB" dirty="0"/>
              <a:t>Anaemia because of bleeding.</a:t>
            </a:r>
          </a:p>
          <a:p>
            <a:r>
              <a:rPr lang="en-GB" dirty="0"/>
              <a:t>Bleeding into the joints leading into swelling of the joints.</a:t>
            </a:r>
          </a:p>
          <a:p>
            <a:r>
              <a:rPr lang="en-GB" dirty="0"/>
              <a:t>Severe muscle pains due to bleeding under the skin.</a:t>
            </a:r>
          </a:p>
          <a:p>
            <a:r>
              <a:rPr lang="en-GB" dirty="0"/>
              <a:t>Bleeding in the urinary track leads to Haematuria.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819301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If nothing is done </a:t>
            </a:r>
          </a:p>
        </p:txBody>
      </p:sp>
      <p:sp>
        <p:nvSpPr>
          <p:cNvPr id="4915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die of 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anemia 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hemorrhage.</a:t>
            </a: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infections either caused by bacterial or virus .</a:t>
            </a: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</p:txBody>
      </p:sp>
      <p:sp>
        <p:nvSpPr>
          <p:cNvPr id="5017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Admission of the patient in clean and well ventilated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environment. </a:t>
            </a:r>
          </a:p>
          <a:p>
            <a:pPr marL="514350" indent="-51435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sick patient .</a:t>
            </a:r>
          </a:p>
          <a:p>
            <a:pPr marL="514350" indent="-51435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Admitted for  making diagnosis. </a:t>
            </a:r>
          </a:p>
          <a:p>
            <a:pPr marL="514350" indent="-51435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Treatments.</a:t>
            </a:r>
          </a:p>
          <a:p>
            <a:pPr marL="514350" indent="-51435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 </a:t>
            </a:r>
          </a:p>
          <a:p>
            <a:pPr marL="514350" indent="-51435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sample is taken.</a:t>
            </a:r>
          </a:p>
          <a:p>
            <a:pPr marL="514350" indent="-51435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bone marrow is done .</a:t>
            </a:r>
          </a:p>
          <a:p>
            <a:pPr marL="514350" indent="-51435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 above leukemic cells will be observed.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Medication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Patients given anti cancer drugs.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They are given in combination . 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Act better  that way.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Medication given   in courses.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Patient could get 7 – 10 courses.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Because of their drastic side effects not given continuously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Given when the patients is admitted in the word.</a:t>
            </a:r>
          </a:p>
          <a:p>
            <a:pPr fontAlgn="auto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Medication </a:t>
            </a:r>
          </a:p>
        </p:txBody>
      </p:sp>
      <p:sp>
        <p:nvSpPr>
          <p:cNvPr id="53251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Methotrexate 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Vincristine 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Adriamycin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Daunorubin .</a:t>
            </a:r>
          </a:p>
          <a:p>
            <a:pPr marL="571500" indent="-571500">
              <a:buFont typeface="Arial" panose="020B0604020202020204" pitchFamily="34" charset="0"/>
              <a:buAutoNum type="romanLcParenBoth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Cyclophosphamide.</a:t>
            </a: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These drugs :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 kill all leukemic cells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treatment take a very long time before the patient can be cleared of the disease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Once the treatment is stopped has to be followed in  the medical  clinic for life.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Every time he or she visits blood sample is taken and bone marrow is done. Should leukemia cell is observed – TR  start a fresh.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Chronic leukemia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Chronic leukemia develops very slowly.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Produces mild symptoms.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Chronic myeloid leukemia,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More common to men then women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Mostly observed from the age 35 – 60 years.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Chronic lymphatic leukemia much more commonly observed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Also affect men more than women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Observed from 45 – 75 years.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Clinical presentation </a:t>
            </a:r>
          </a:p>
        </p:txBody>
      </p:sp>
      <p:sp>
        <p:nvSpPr>
          <p:cNvPr id="56323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1.Poor health for a longtime 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Tiredness \weakness for long time.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Develop anemia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Abdominal pains.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5.Presents with abdominal swelling, splenomegaly, hepatomegaly.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to prolonged anemia.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Enlarged lymph nodes.</a:t>
            </a: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Diagnosis </a:t>
            </a:r>
          </a:p>
        </p:txBody>
      </p:sp>
      <p:sp>
        <p:nvSpPr>
          <p:cNvPr id="5734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The blood sample 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Bone marrow.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Part from leukemic cells 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Abnormal chromosome called Philadelphia observed.</a:t>
            </a:r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841625" y="365125"/>
            <a:ext cx="8512175" cy="696913"/>
          </a:xfrm>
        </p:spPr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420813"/>
            <a:ext cx="8305800" cy="5437187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Autofit/>
          </a:bodyPr>
          <a:lstStyle/>
          <a:p>
            <a:pPr fontAlgn="auto"/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very anti cancer medication is given in combination and in several courses.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sz="2400" b="1" u="sng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Side effects of cytotoxic medication</a:t>
            </a:r>
          </a:p>
          <a:p>
            <a:pPr marL="514350" indent="-514350" fontAlgn="auto">
              <a:buFont typeface="Calibri Light" panose="020F0302020204030204"/>
              <a:buAutoNum type="romanLcPeriod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Very severe nausea and vomiting.</a:t>
            </a:r>
          </a:p>
          <a:p>
            <a:pPr marL="514350" indent="-514350" fontAlgn="auto">
              <a:buFont typeface="Calibri Light" panose="020F0302020204030204"/>
              <a:buAutoNum type="romanLcPeriod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Severe  abdominal pains .</a:t>
            </a:r>
          </a:p>
          <a:p>
            <a:pPr marL="514350" indent="-514350" fontAlgn="auto">
              <a:buFont typeface="Calibri Light" panose="020F0302020204030204"/>
              <a:buAutoNum type="romanLcPeriod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Some depresses the bone marrow so reducing the production of all the blood cells.</a:t>
            </a:r>
          </a:p>
          <a:p>
            <a:pPr marL="514350" indent="-514350" fontAlgn="auto">
              <a:buFont typeface="Calibri Light" panose="020F0302020204030204"/>
              <a:buAutoNum type="romanLcPeriod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Alopecia – loss of hair </a:t>
            </a:r>
          </a:p>
          <a:p>
            <a:pPr fontAlgn="auto">
              <a:buFontTx/>
              <a:buChar char="-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Women take it very seriously. .</a:t>
            </a:r>
          </a:p>
          <a:p>
            <a:pPr fontAlgn="auto">
              <a:buFontTx/>
              <a:buChar char="-"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loss of hair is temporary.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sz="24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 Formation of uric acid </a:t>
            </a:r>
            <a:r>
              <a:rPr lang="en-US" sz="2400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cryst</a:t>
            </a:r>
            <a:endParaRPr lang="en-US" sz="2400" dirty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marL="0" indent="0" fontAlgn="auto">
              <a:buFont typeface="Arial" panose="020B0604020202020204" pitchFamily="34" charset="0"/>
              <a:buNone/>
            </a:pPr>
            <a:endParaRPr lang="en-US" sz="2400" dirty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Wingdings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71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198296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Taken in the lungs where it is released and expelled through respiratory system.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 is repeated until 120 days are over.</a:t>
            </a: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Clinical presentation </a:t>
            </a:r>
            <a:r>
              <a:rPr lang="en-GB" dirty="0" err="1"/>
              <a:t>ct</a:t>
            </a:r>
            <a:r>
              <a:rPr lang="en-GB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 causes severe diarrhoea.</a:t>
            </a:r>
          </a:p>
          <a:p>
            <a:r>
              <a:rPr lang="en-GB" dirty="0"/>
              <a:t>Others erodes the mucous membrane of urinary Tract</a:t>
            </a:r>
          </a:p>
          <a:p>
            <a:r>
              <a:rPr lang="en-GB" dirty="0"/>
              <a:t>Leading to </a:t>
            </a:r>
            <a:r>
              <a:rPr lang="en-GB" dirty="0" err="1"/>
              <a:t>hematuria</a:t>
            </a:r>
            <a:r>
              <a:rPr lang="en-GB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280135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8305800" cy="1325563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care for patient with leukemia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42913" y="1690688"/>
            <a:ext cx="8701087" cy="4351337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rmAutofit fontScale="92500" lnSpcReduction="20000"/>
          </a:bodyPr>
          <a:lstStyle/>
          <a:p>
            <a:pPr marL="0" indent="0" fontAlgn="auto">
              <a:buFont typeface="Arial" panose="020B0604020202020204" pitchFamily="34" charset="0"/>
              <a:buNone/>
            </a:pP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Psychological support 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Depressed because of their problem: support the patient, encourage the patient, allow the patient to express him/herself.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Bleeding tenderness 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Leading to thrombocytopenia.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Reduced thrombocytes in the blood  if not corrected leads to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 bleeding  through: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Gum.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Urinary system.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Gastro – intestinal tract.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Under the skin .</a:t>
            </a:r>
          </a:p>
          <a:p>
            <a:pPr fontAlgn="auto"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So :</a:t>
            </a:r>
          </a:p>
        </p:txBody>
      </p:sp>
      <p:sp>
        <p:nvSpPr>
          <p:cNvPr id="6041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No I.M injection.</a:t>
            </a:r>
          </a:p>
          <a:p>
            <a:pPr marL="0" indent="0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No drug like aspirin.</a:t>
            </a:r>
          </a:p>
          <a:p>
            <a:pPr marL="0" indent="0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Avoid mishandling her or him.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Observation on: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Stool ,urine ,Hb on and off.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Prevention of infection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198296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rmAutofit fontScale="92500" lnSpcReduction="10000"/>
          </a:bodyPr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Their immunity is quite low because of  bleeding.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How do we prevent infection 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: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Monitoring temperature 4  hourly .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Daily bath .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Daily clearing of bedding clothes.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Ensure well ventilated room.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If possible he/she should be in single  room – can get infection from other patient.</a:t>
            </a:r>
          </a:p>
          <a:p>
            <a:pPr marL="514350" indent="-514350" fontAlgn="auto">
              <a:buFont typeface="Arial" panose="020B0604020202020204" pitchFamily="34" charset="0"/>
              <a:buAutoNum type="arabicPeriod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Nurses  and  doctors sick should not attend her or him or masks.</a:t>
            </a:r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Nutrition </a:t>
            </a:r>
          </a:p>
        </p:txBody>
      </p:sp>
      <p:sp>
        <p:nvSpPr>
          <p:cNvPr id="6246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Immunity down.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Massive cell destruction 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Increased cell destructions. 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Risk of renal stones.</a:t>
            </a:r>
          </a:p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So :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491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Balanced diet.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Served in small bit but frequent severe ,nausea, vomiting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lot of fluid to prevent renal stones.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make the patient as  comfortable as you can.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 the patient with a lot of vegetables and a lot of fruits, foods rich in calcium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milk, fish, eggs etc.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Assignments: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b="1" dirty="0"/>
              <a:t>Using any medical/surgical Nursing text book, develop</a:t>
            </a:r>
          </a:p>
          <a:p>
            <a:r>
              <a:rPr lang="en-GB" b="1" dirty="0"/>
              <a:t>10 nursing diagnosis for this patient.</a:t>
            </a:r>
          </a:p>
          <a:p>
            <a:endParaRPr lang="en-GB" b="1" dirty="0"/>
          </a:p>
          <a:p>
            <a:r>
              <a:rPr lang="en-GB" b="1" dirty="0"/>
              <a:t>Write two nursing interventions for each nursing diagnosis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8395008"/>
      </p:ext>
    </p:extLst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LYMPHOMAS </a:t>
            </a:r>
          </a:p>
        </p:txBody>
      </p:sp>
      <p:sp>
        <p:nvSpPr>
          <p:cNvPr id="6451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malignant tumors of lymphatic system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system contain special cells called lymphocytes.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Lymphocytes are body defenders.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 affected their functions is compromised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able to defend the body, infection settles in every now and then.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malignant cells in this systems are called lymphomas.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lymphomas may settle at a single lymph  node or spread all over the lymphatic system.</a:t>
            </a:r>
          </a:p>
        </p:txBody>
      </p:sp>
    </p:spTree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Types of lymphomas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lymphomas are divided into two categories :</a:t>
            </a:r>
          </a:p>
          <a:p>
            <a:pPr marL="571500" indent="-571500" fontAlgn="auto">
              <a:buFont typeface="Arial" panose="020B0604020202020204" pitchFamily="34" charset="0"/>
              <a:buAutoNum type="romanLcParenBoth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Hodgkin lymphomas </a:t>
            </a:r>
          </a:p>
          <a:p>
            <a:pPr marL="571500" indent="-571500" fontAlgn="auto">
              <a:buFont typeface="Arial" panose="020B0604020202020204" pitchFamily="34" charset="0"/>
              <a:buAutoNum type="romanLcParenBoth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Non – Hodgkin lymphomas 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Non – Hodgkin is divided into several sub types.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most commonest sub types 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(iii)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Burkitt's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lymphoma.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(iv) Mycosis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Fungoides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lymphomas</a:t>
            </a:r>
          </a:p>
          <a:p>
            <a:pPr marL="0" indent="0" fontAlgn="auto">
              <a:buFont typeface="Arial" panose="020B0604020202020204" pitchFamily="34" charset="0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Hodgkin Lymphomas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rmAutofit fontScale="85000" lnSpcReduction="20000"/>
          </a:bodyPr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commonest type of a disease.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It is malignant tumors affecting lymphocytes.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Affect men much more than women.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It has got two peaks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20 years old for the youths.</a:t>
            </a:r>
          </a:p>
          <a:p>
            <a:pPr fontAlgn="auto">
              <a:buFontTx/>
              <a:buChar char="-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55 years old for the older generation.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. The cancerous cells of these disease called </a:t>
            </a:r>
            <a:r>
              <a:rPr lang="en-US" b="1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Reed – Sternberg  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cells of lymphatic cells. 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The Reed – Sternberg cells are special cells they have more than one nucleus.</a:t>
            </a:r>
          </a:p>
          <a:p>
            <a:pPr marL="0" indent="0" fontAlgn="auto">
              <a:buFont typeface="Arial" panose="020B0604020202020204" pitchFamily="34" charset="0"/>
              <a:buNone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Mostly 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Found in lymph nodes</a:t>
            </a:r>
          </a:p>
          <a:p>
            <a:pPr fontAlgn="auto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Amino acid.</a:t>
            </a:r>
          </a:p>
        </p:txBody>
      </p:sp>
      <p:sp>
        <p:nvSpPr>
          <p:cNvPr id="819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normal health erythrocytes has normal amino acid.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this amino acid that make it retain its normal biconcave of round shape.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after flexibility where it assume other shape to be able to move even in the most minute blood capillaries.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10515600" cy="523875"/>
          </a:xfrm>
        </p:spPr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Type one (1) </a:t>
            </a:r>
          </a:p>
        </p:txBody>
      </p:sp>
      <p:sp>
        <p:nvSpPr>
          <p:cNvPr id="6758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025525"/>
            <a:ext cx="10515600" cy="5832475"/>
          </a:xfrm>
        </p:spPr>
        <p:txBody>
          <a:bodyPr/>
          <a:lstStyle/>
          <a:p>
            <a:pPr marL="0" indent="0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Lymphocytes Predominance </a:t>
            </a:r>
          </a:p>
          <a:p>
            <a:pPr marL="0" indent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few reed Sternberg cells but a lot of lymphocytes.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Nodular 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scelerosis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number of reed Sternberg cells.</a:t>
            </a:r>
          </a:p>
          <a:p>
            <a:pPr marL="0" indent="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Mixture of different types white blood cells.</a:t>
            </a:r>
          </a:p>
          <a:p>
            <a:pPr marL="0" indent="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Areas of fibrous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tissues(connective tissue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Mixed cellularity </a:t>
            </a:r>
          </a:p>
          <a:p>
            <a:pPr marL="0" indent="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Moderate reed Sternberg cells .</a:t>
            </a:r>
          </a:p>
          <a:p>
            <a:pPr marL="0" indent="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Mixture of other white blood cells.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Lymphocyte depletion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Numerous reed Sternberg cells .</a:t>
            </a:r>
          </a:p>
          <a:p>
            <a:pPr marL="0" indent="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Fewer lymphocytes.</a:t>
            </a:r>
          </a:p>
          <a:p>
            <a:pPr marL="0" indent="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Extensive strand of fibrous connective tissues.</a:t>
            </a:r>
          </a:p>
          <a:p>
            <a:pPr marL="0" indent="0">
              <a:buFontTx/>
              <a:buChar char="-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Causes of Hodgkin disease </a:t>
            </a:r>
          </a:p>
        </p:txBody>
      </p:sp>
      <p:sp>
        <p:nvSpPr>
          <p:cNvPr id="68611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198296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 not yet known because the causes of cancer not yet known.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of the patient with Epstein -Barr virus suffers from Hodgkin disease.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Genetic factor. The disease tend to run in some families.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Smocking.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Diagnosis </a:t>
            </a:r>
          </a:p>
        </p:txBody>
      </p:sp>
      <p:sp>
        <p:nvSpPr>
          <p:cNvPr id="6963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198296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specimen taken to analysis all blood cells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Biopsy taken from swollen lymph node to rule out Reed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sternberg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cells.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Clinical presentation </a:t>
            </a:r>
          </a:p>
        </p:txBody>
      </p:sp>
      <p:sp>
        <p:nvSpPr>
          <p:cNvPr id="7065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Enlargement or swollen up of lymph nodes.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node can be affected they become swollen up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lymph nodes of the necks , groins, armpits, even the  muscles deeper lymph node can be affected.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swollen lymph node are not painful.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abdominal node affected leading to nausea and anorexia.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Swollen lymph node of chest interferes with breathing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dyspenea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coughing  etc.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Swollen lymph nodes of abdominal distension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Fever called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Pel-Ebstein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where the patient suffers high fever for several days. Fever goes to normal or below normal for several days the cycle repeat itself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-387424"/>
            <a:ext cx="10515600" cy="1325563"/>
          </a:xfrm>
        </p:spPr>
        <p:txBody>
          <a:bodyPr/>
          <a:lstStyle/>
          <a:p>
            <a:r>
              <a:rPr lang="en-GB" b="1" dirty="0"/>
              <a:t>Clinical presentation </a:t>
            </a:r>
            <a:r>
              <a:rPr lang="en-GB" b="1" dirty="0" err="1"/>
              <a:t>ct</a:t>
            </a:r>
            <a:r>
              <a:rPr lang="en-GB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020" y="836712"/>
            <a:ext cx="10623104" cy="4351338"/>
          </a:xfrm>
        </p:spPr>
        <p:txBody>
          <a:bodyPr/>
          <a:lstStyle/>
          <a:p>
            <a:r>
              <a:rPr lang="en-GB" dirty="0"/>
              <a:t>Swollen up nodules of the chest cavity interferes with</a:t>
            </a:r>
          </a:p>
          <a:p>
            <a:r>
              <a:rPr lang="en-GB" dirty="0"/>
              <a:t>Breathing leading to </a:t>
            </a:r>
            <a:r>
              <a:rPr lang="en-GB" dirty="0" err="1"/>
              <a:t>dyspnea</a:t>
            </a:r>
            <a:r>
              <a:rPr lang="en-GB" dirty="0"/>
              <a:t>, coughing etc.</a:t>
            </a:r>
          </a:p>
          <a:p>
            <a:r>
              <a:rPr lang="en-GB" dirty="0"/>
              <a:t>Swollen lymph of abdominal cavity causes abdominal </a:t>
            </a:r>
          </a:p>
          <a:p>
            <a:r>
              <a:rPr lang="en-GB" dirty="0"/>
              <a:t>distension.</a:t>
            </a:r>
          </a:p>
          <a:p>
            <a:r>
              <a:rPr lang="en-GB" dirty="0"/>
              <a:t>Fever called </a:t>
            </a:r>
            <a:r>
              <a:rPr lang="en-GB" dirty="0" err="1"/>
              <a:t>Pel-Ebstein</a:t>
            </a:r>
            <a:r>
              <a:rPr lang="en-GB" dirty="0"/>
              <a:t> where the patient suffers high for several days, then it does down to normal range or even below for several days only to repeat itself.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034277"/>
      </p:ext>
    </p:extLst>
  </p:cSld>
  <p:clrMapOvr>
    <a:masterClrMapping/>
  </p:clrMapOvr>
  <p:transition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683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Night sweating 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Loss of weight 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Pruritus severe itching of the skin</a:t>
            </a:r>
          </a:p>
        </p:txBody>
      </p:sp>
    </p:spTree>
  </p:cSld>
  <p:clrMapOvr>
    <a:masterClrMapping/>
  </p:clrMapOvr>
  <p:transition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Staging of  the disease </a:t>
            </a:r>
          </a:p>
        </p:txBody>
      </p:sp>
      <p:sp>
        <p:nvSpPr>
          <p:cNvPr id="7270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Staging is done before treatment to asses how far the disease has spread in the body.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wider the spread of lymphoma the more the severing of the  disease.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disease is divided into 4 stages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ii,iii,iv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stages also based  on symptoms.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symptoms either absents (A) or present (B)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stage could be IIA or IIB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Several investigation must be done for the staging to be done.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marL="571500" indent="-571500" fontAlgn="auto">
              <a:buFont typeface="Arial" panose="020B0604020202020204" pitchFamily="34" charset="0"/>
              <a:buAutoNum type="romanLcParenBoth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Chest X-ray done to asses the lymph node in the chest cavity or to asses lymph nodes near the heart.</a:t>
            </a:r>
          </a:p>
          <a:p>
            <a:pPr marL="571500" indent="-571500" fontAlgn="auto">
              <a:buFont typeface="Arial" panose="020B0604020202020204" pitchFamily="34" charset="0"/>
              <a:buAutoNum type="romanLcParenBoth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Lymphangiography – small dye introduced into lymphatic system from the lower limb analysis of abdominal lymph  nodes.</a:t>
            </a:r>
          </a:p>
          <a:p>
            <a:pPr marL="571500" indent="-571500" fontAlgn="auto">
              <a:buFont typeface="Arial" panose="020B0604020202020204" pitchFamily="34" charset="0"/>
              <a:buAutoNum type="romanLcParenBoth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Computed tomography (CT Scan) also done to expose a lot of lymph gland (node)all over the body.</a:t>
            </a:r>
          </a:p>
          <a:p>
            <a:pPr marL="571500" indent="-571500" fontAlgn="auto">
              <a:buFont typeface="Arial" panose="020B0604020202020204" pitchFamily="34" charset="0"/>
              <a:buAutoNum type="romanLcParenBoth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Laparotomy – surgical operation of abdominal cavity to explore spleen ,liver if the lymph gland are swollen up.</a:t>
            </a:r>
          </a:p>
          <a:p>
            <a:pPr marL="571500" indent="-571500" fontAlgn="auto">
              <a:buFont typeface="Arial" panose="020B0604020202020204" pitchFamily="34" charset="0"/>
              <a:buAutoNum type="romanLcParenBoth"/>
            </a:pP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Sometime the spleen can be removed (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splenectomy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).</a:t>
            </a:r>
          </a:p>
          <a:p>
            <a:pPr marL="571500" indent="-571500" fontAlgn="auto">
              <a:buFont typeface="Arial" panose="020B0604020202020204" pitchFamily="34" charset="0"/>
              <a:buAutoNum type="romanLcParenBoth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 fontAlgn="auto">
              <a:buFont typeface="Arial" panose="020B0604020202020204" pitchFamily="34" charset="0"/>
              <a:buAutoNum type="romanLcParenBoth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8305800" cy="1325563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Symptoms mostly assessed for the staging Hodgkin.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75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Unexplained fever  for 3 consecutive days.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Unexplained loss of weight more than 10% of body weight.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Swollen lymph nodes.</a:t>
            </a:r>
          </a:p>
        </p:txBody>
      </p:sp>
    </p:spTree>
  </p:cSld>
  <p:clrMapOvr>
    <a:masterClrMapping/>
  </p:clrMapOvr>
  <p:transition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10515600" cy="623888"/>
          </a:xfrm>
        </p:spPr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Stages </a:t>
            </a:r>
          </a:p>
        </p:txBody>
      </p:sp>
      <p:sp>
        <p:nvSpPr>
          <p:cNvPr id="7577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185863"/>
            <a:ext cx="8414320" cy="4991100"/>
          </a:xfrm>
        </p:spPr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Stage 1 of the disease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one lymph node is affected of either one side of the body  either left or right side.</a:t>
            </a:r>
          </a:p>
          <a:p>
            <a:pPr marL="514350" indent="-514350">
              <a:buFont typeface="Arial" panose="020B0604020202020204" pitchFamily="34" charset="0"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Stage 2 </a:t>
            </a:r>
          </a:p>
          <a:p>
            <a:pPr marL="514350" indent="-51435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 other nodes of the body at one side of the body.</a:t>
            </a:r>
          </a:p>
          <a:p>
            <a:pPr marL="514350" indent="-514350"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neck nodes and armpit of the same side of the body.</a:t>
            </a:r>
          </a:p>
          <a:p>
            <a:pPr marL="514350" indent="-51435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Stage 3</a:t>
            </a:r>
          </a:p>
          <a:p>
            <a:pPr marL="514350" indent="-514350">
              <a:buFont typeface="Arial" panose="020B0604020202020204" pitchFamily="34" charset="0"/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lymph nodes of above and below the diaphragm of the same side of the body .</a:t>
            </a:r>
          </a:p>
          <a:p>
            <a:pPr marL="514350" indent="-51435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Stage 4 </a:t>
            </a:r>
          </a:p>
          <a:p>
            <a:pPr marL="514350" indent="-514350"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It involve the lymph nodes and other parts of the body example nodes +bone Murrow or nodules +liver or spleen.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539552" y="1844824"/>
            <a:ext cx="10515600" cy="5427663"/>
          </a:xfrm>
          <a:solidFill>
            <a:srgbClr val="FFFFFF"/>
          </a:solidFill>
          <a:ln w="12700" cap="flat" algn="ctr">
            <a:solidFill>
              <a:srgbClr val="70AD47"/>
            </a:solidFill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pPr marL="0" indent="0"/>
            <a:r>
              <a:rPr lang="en-US" dirty="0">
                <a:solidFill>
                  <a:srgbClr val="000000"/>
                </a:solidFill>
                <a:sym typeface="Wingdings" panose="05000000000000000000" pitchFamily="2" charset="2"/>
              </a:rPr>
              <a:t>Erythrocytes in major blood vessels 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000000"/>
                </a:solidFill>
                <a:sym typeface="Wingdings" panose="05000000000000000000" pitchFamily="2" charset="2"/>
              </a:rPr>
              <a:t>Moderate blood vessels: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000000"/>
                </a:solidFill>
                <a:sym typeface="Wingdings" panose="05000000000000000000" pitchFamily="2" charset="2"/>
              </a:rPr>
              <a:t>In capillaries 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91" name="Oval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 flipH="1">
            <a:off x="2730500" y="2036763"/>
            <a:ext cx="939800" cy="1038225"/>
          </a:xfrm>
          <a:prstGeom prst="ellipse">
            <a:avLst/>
          </a:prstGeom>
          <a:solidFill>
            <a:srgbClr val="FFFFFF"/>
          </a:solidFill>
          <a:ln w="12700" cap="flat" algn="ctr">
            <a:solidFill>
              <a:srgbClr val="70AD4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>
            <p:custDataLst>
              <p:tags r:id="rId3"/>
            </p:custDataLst>
          </p:nvPr>
        </p:nvSpPr>
        <p:spPr>
          <a:xfrm>
            <a:off x="2997200" y="2273300"/>
            <a:ext cx="407988" cy="642938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70AD47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US"/>
          </a:p>
        </p:txBody>
      </p:sp>
      <p:sp>
        <p:nvSpPr>
          <p:cNvPr id="93" name="Flowchart: Terminator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 rot="18540000" flipV="1">
            <a:off x="2760663" y="3881438"/>
            <a:ext cx="1416050" cy="501650"/>
          </a:xfrm>
          <a:prstGeom prst="flowChartTerminator">
            <a:avLst/>
          </a:prstGeom>
          <a:solidFill>
            <a:srgbClr val="FFFFFF"/>
          </a:solidFill>
          <a:ln w="12700" cap="flat" algn="ctr">
            <a:solidFill>
              <a:srgbClr val="70AD47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Flowchart: Terminator 6"/>
          <p:cNvSpPr/>
          <p:nvPr>
            <p:custDataLst>
              <p:tags r:id="rId5"/>
            </p:custDataLst>
          </p:nvPr>
        </p:nvSpPr>
        <p:spPr>
          <a:xfrm rot="18474264">
            <a:off x="2879725" y="4002088"/>
            <a:ext cx="1181100" cy="279400"/>
          </a:xfrm>
          <a:prstGeom prst="flowChartTerminator">
            <a:avLst/>
          </a:prstGeom>
          <a:solidFill>
            <a:srgbClr val="FFFFFF"/>
          </a:solidFill>
          <a:ln w="12700" cap="flat" cmpd="sng" algn="ctr">
            <a:solidFill>
              <a:srgbClr val="70AD47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Block Arc 7"/>
          <p:cNvSpPr/>
          <p:nvPr>
            <p:custDataLst>
              <p:tags r:id="rId6"/>
            </p:custDataLst>
          </p:nvPr>
        </p:nvSpPr>
        <p:spPr>
          <a:xfrm rot="7658635">
            <a:off x="1869282" y="5990431"/>
            <a:ext cx="1524000" cy="665163"/>
          </a:xfrm>
          <a:prstGeom prst="blockArc">
            <a:avLst/>
          </a:prstGeom>
          <a:solidFill>
            <a:srgbClr val="FFFFFF"/>
          </a:solidFill>
          <a:ln w="12700" cap="flat" cmpd="sng" algn="ctr">
            <a:solidFill>
              <a:srgbClr val="70AD47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anchor="ctr"/>
          <a:lstStyle>
            <a:defPPr>
              <a:defRPr lang="en-US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dk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Staging </a:t>
            </a:r>
            <a:r>
              <a:rPr lang="en-GB" b="1" dirty="0" err="1"/>
              <a:t>ct</a:t>
            </a:r>
            <a:r>
              <a:rPr lang="en-GB" b="1" dirty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Stage 3 of the disease</a:t>
            </a:r>
            <a:r>
              <a:rPr lang="en-GB" dirty="0"/>
              <a:t>: The lymph nodes of above and below the Diaphragm of the same side of the body, example, the neck nodules and groin nodules.</a:t>
            </a:r>
          </a:p>
          <a:p>
            <a:r>
              <a:rPr lang="en-GB" b="1" dirty="0"/>
              <a:t>Stage 4 of the disease</a:t>
            </a:r>
            <a:r>
              <a:rPr lang="en-GB" dirty="0"/>
              <a:t>: It involves the nodules and other parts of the body, example, nodules and bone marrow or nodes and liver or spleen.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06344"/>
      </p:ext>
    </p:extLst>
  </p:cSld>
  <p:clrMapOvr>
    <a:masterClrMapping/>
  </p:clrMapOvr>
  <p:transition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Note 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803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198296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Stage I and stage II of the disease is not very severe  and the prognosis is good.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Stage III and IV of the disease has spread too fast  and the prognosis is not very good.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</a:p>
        </p:txBody>
      </p:sp>
      <p:sp>
        <p:nvSpPr>
          <p:cNvPr id="77827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forms of treatment is given to these patients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Chemotherapy treatment with drugs.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Radiotherapy treatment with radiation.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Radiation alone only cure 90% of disease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Chemotherapy cures 20%</a:t>
            </a:r>
          </a:p>
        </p:txBody>
      </p:sp>
    </p:spTree>
  </p:cSld>
  <p:clrMapOvr>
    <a:masterClrMapping/>
  </p:clrMapOvr>
  <p:transition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Clinical presentation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rmAutofit fontScale="92500" lnSpcReduction="10000"/>
          </a:bodyPr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Swollen lymph node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Enlargement very slowly.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Painless nodules.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Lymph of tonsil – difficulties in swallowing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Enlargement of chest lymph nodes difficulties in breathing.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Enlargement of abdominal lymph nodes – abdominal distension.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Also constipation etc. 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Management like Hodgkin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Diagnosis the same chemotherapy and radiotherapy.</a:t>
            </a:r>
          </a:p>
          <a:p>
            <a:pPr fontAlgn="auto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10515600" cy="412750"/>
          </a:xfrm>
        </p:spPr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Drugs which are  used </a:t>
            </a:r>
          </a:p>
        </p:txBody>
      </p:sp>
      <p:sp>
        <p:nvSpPr>
          <p:cNvPr id="7987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322388"/>
            <a:ext cx="10515600" cy="5535612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cytotoxic drugs or anticancer  drugs.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in courses 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in combination.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these drugs: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Vincristine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Oncovin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Mechlorethamine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Bleomycin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Blenoxane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Procarbazine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Adriamycin (Doxorubicin)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Prednisone given not cytotoxic drug.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given to reduce the inflammation process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of these drugs causes side effects 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temporary side effects others permanent side effect</a:t>
            </a:r>
          </a:p>
        </p:txBody>
      </p:sp>
    </p:spTree>
  </p:cSld>
  <p:clrMapOvr>
    <a:masterClrMapping/>
  </p:clrMapOvr>
  <p:transition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Some of the side effect </a:t>
            </a:r>
          </a:p>
        </p:txBody>
      </p:sp>
      <p:sp>
        <p:nvSpPr>
          <p:cNvPr id="8089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Temporary or permanent sterility 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Loss of hair 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Severe infection leukemia.</a:t>
            </a:r>
          </a:p>
        </p:txBody>
      </p:sp>
    </p:spTree>
  </p:cSld>
  <p:clrMapOvr>
    <a:masterClrMapping/>
  </p:clrMapOvr>
  <p:transition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Non  Hodgkin Lymphomas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23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of related malignant cells which originate from lymphatic system but spread to other parts of the  body.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of these Lymphomas progresses very fast, others very slowly.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Hodgkin Lymphomas much more common than Hodgkin .</a:t>
            </a:r>
          </a:p>
        </p:txBody>
      </p:sp>
    </p:spTree>
  </p:cSld>
  <p:clrMapOvr>
    <a:masterClrMapping/>
  </p:clrMapOvr>
  <p:transition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Causes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126288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/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Causes are not known but associated with a virus called H.T.L.V: Human T-cell </a:t>
            </a:r>
            <a:r>
              <a:rPr lang="en-US" dirty="0" err="1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Lymphotrophic</a:t>
            </a:r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virus type I.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Herpes virus -8 (H.H.I.V – 8).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Helicobacter pylori .</a:t>
            </a:r>
          </a:p>
          <a:p>
            <a:pPr fontAlgn="auto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Clinical presentation: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Swollen lymph nodes.</a:t>
            </a:r>
          </a:p>
          <a:p>
            <a:r>
              <a:rPr lang="en-GB" dirty="0"/>
              <a:t>Slowly enlargement of the nodule which are painless.</a:t>
            </a:r>
          </a:p>
          <a:p>
            <a:r>
              <a:rPr lang="en-GB" dirty="0"/>
              <a:t>Swollen lymph node of the tonsils leading to diffulties </a:t>
            </a:r>
          </a:p>
          <a:p>
            <a:r>
              <a:rPr lang="en-GB" dirty="0"/>
              <a:t>In swallowing.</a:t>
            </a:r>
          </a:p>
          <a:p>
            <a:r>
              <a:rPr lang="en-GB" dirty="0"/>
              <a:t>Enlarged nodule of chest lead to difficulties in breathing</a:t>
            </a:r>
          </a:p>
          <a:p>
            <a:r>
              <a:rPr lang="en-GB" dirty="0"/>
              <a:t>Enlarged abdominal lymph nodes leads to abdominal </a:t>
            </a:r>
          </a:p>
          <a:p>
            <a:r>
              <a:rPr lang="en-GB" dirty="0"/>
              <a:t>distension and constipation.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06388"/>
      </p:ext>
    </p:extLst>
  </p:cSld>
  <p:clrMapOvr>
    <a:masterClrMapping/>
  </p:clrMapOvr>
  <p:transition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Management: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Management like </a:t>
            </a:r>
            <a:r>
              <a:rPr lang="en-GB" dirty="0" err="1"/>
              <a:t>Hodgkins</a:t>
            </a:r>
            <a:r>
              <a:rPr lang="en-GB" dirty="0"/>
              <a:t>.</a:t>
            </a:r>
          </a:p>
          <a:p>
            <a:r>
              <a:rPr lang="en-GB" dirty="0"/>
              <a:t>Diagnosis the same.</a:t>
            </a:r>
          </a:p>
          <a:p>
            <a:r>
              <a:rPr lang="en-GB" dirty="0"/>
              <a:t>Chemotherapy and radiotherapy are applied.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41688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27584" y="0"/>
            <a:ext cx="10515600" cy="1325563"/>
          </a:xfrm>
        </p:spPr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Sickle cell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07504" y="662781"/>
            <a:ext cx="8305800" cy="5032375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Genetic abnormal haemoglobin which has an abnormal   amino acid  because of this abnormal amino acids the cell is not able to retain its usual biconcave shape.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it is subjected to low oxygen tension.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body the low oxygen tension area is venous circulation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once the cell releases all the oxygen and exposed to carbon dioxide.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assumes the sickle shape or crescent shape or half moon shaped.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sickled cell is rigid,  not flexible like the normal red cells.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also becomes more larger than the normal cell.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above problem the sickled cell  not able to move with the  blood system especially the capillaries which are narrower hence they clump to gather 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clumping together within the circulation 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Burkett's Lymphoma </a:t>
            </a:r>
          </a:p>
        </p:txBody>
      </p:sp>
      <p:sp>
        <p:nvSpPr>
          <p:cNvPr id="83971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305800" cy="4351338"/>
          </a:xfrm>
        </p:spPr>
        <p:txBody>
          <a:bodyPr/>
          <a:lstStyle/>
          <a:p>
            <a:pPr marL="571500" indent="-571500">
              <a:buFont typeface="Calibri Light" panose="020F0302020204030204" pitchFamily="34" charset="0"/>
              <a:buAutoNum type="romanL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grade non Hodgkin lymphoma.</a:t>
            </a:r>
          </a:p>
          <a:p>
            <a:pPr marL="571500" indent="-571500">
              <a:buFont typeface="Calibri Light" panose="020F0302020204030204" pitchFamily="34" charset="0"/>
              <a:buAutoNum type="romanL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Originate from  B- lymphocytes but spread to other part of the body .</a:t>
            </a:r>
          </a:p>
          <a:p>
            <a:pPr marL="571500" indent="-571500">
              <a:buFont typeface="Calibri Light" panose="020F0302020204030204" pitchFamily="34" charset="0"/>
              <a:buAutoNum type="romanL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Bone marrow .</a:t>
            </a:r>
          </a:p>
          <a:p>
            <a:pPr marL="571500" indent="-571500">
              <a:buFont typeface="Calibri Light" panose="020F0302020204030204" pitchFamily="34" charset="0"/>
              <a:buAutoNum type="romanL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systems.</a:t>
            </a:r>
          </a:p>
          <a:p>
            <a:pPr marL="571500" indent="-571500">
              <a:buFont typeface="Calibri Light" panose="020F0302020204030204" pitchFamily="34" charset="0"/>
              <a:buAutoNum type="romanL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 nervous system.</a:t>
            </a:r>
          </a:p>
          <a:p>
            <a:pPr marL="571500" indent="-571500">
              <a:buFont typeface="Calibri Light" panose="020F0302020204030204" pitchFamily="34" charset="0"/>
              <a:buAutoNum type="romanL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Spinal fluid .</a:t>
            </a:r>
          </a:p>
          <a:p>
            <a:pPr marL="571500" indent="-571500">
              <a:buFont typeface="Calibri Light" panose="020F0302020204030204" pitchFamily="34" charset="0"/>
              <a:buAutoNum type="romanL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Mostly affect children  also young adults.</a:t>
            </a:r>
          </a:p>
          <a:p>
            <a:pPr marL="571500" indent="-571500">
              <a:buFont typeface="Calibri Light" panose="020F0302020204030204" pitchFamily="34" charset="0"/>
              <a:buAutoNum type="romanL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Affect boys more than girls </a:t>
            </a:r>
          </a:p>
        </p:txBody>
      </p:sp>
    </p:spTree>
  </p:cSld>
  <p:clrMapOvr>
    <a:masterClrMapping/>
  </p:clrMapOvr>
  <p:transition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Causes </a:t>
            </a:r>
          </a:p>
        </p:txBody>
      </p:sp>
      <p:sp>
        <p:nvSpPr>
          <p:cNvPr id="8499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198296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yet  known but associated with a virus called  -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Epstein Barr Virus.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 like the Hodgkin's.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Clinical presentation</a:t>
            </a:r>
            <a:b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01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 with swollen lymph nodes.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in small intestines causing bleeding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can cause obstruction.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Neck and jaw swelling.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Abdominal cavities cause abdominal swelling .</a:t>
            </a:r>
          </a:p>
        </p:txBody>
      </p:sp>
    </p:spTree>
  </p:cSld>
  <p:clrMapOvr>
    <a:masterClrMapping/>
  </p:clrMapOvr>
  <p:transition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Medication </a:t>
            </a:r>
          </a:p>
        </p:txBody>
      </p:sp>
      <p:sp>
        <p:nvSpPr>
          <p:cNvPr id="87043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Same cytotoxic drugs.</a:t>
            </a:r>
          </a:p>
        </p:txBody>
      </p:sp>
    </p:spTree>
  </p:cSld>
  <p:clrMapOvr>
    <a:masterClrMapping/>
  </p:clrMapOvr>
  <p:transition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Mycosis fungoides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126288" cy="4351338"/>
          </a:xfrm>
          <a:ln cap="flat" algn="ctr">
            <a:round/>
            <a:headEnd type="none" w="med" len="med"/>
            <a:tailEnd type="none" w="med" len="med"/>
          </a:ln>
        </p:spPr>
        <p:txBody>
          <a:bodyPr>
            <a:normAutofit fontScale="92500"/>
          </a:bodyPr>
          <a:lstStyle/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Slow growing types of non Hodgkin Lymphoma.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Originate from mature T- Lymphocytes.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Affect skin and lymph nodes.  The skin becomes very itching dry and reddish and peeling.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Diagnosis – biopsy from the affected part of the body 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Management 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Radiotherapy 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Chemotherapy.</a:t>
            </a:r>
          </a:p>
          <a:p>
            <a:pPr fontAlgn="auto"/>
            <a:r>
              <a:rPr lang="en-US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Nitrogen mustard relieve skin itching.</a:t>
            </a:r>
          </a:p>
        </p:txBody>
      </p:sp>
    </p:spTree>
  </p:cSld>
  <p:clrMapOvr>
    <a:masterClrMapping/>
  </p:clrMapOvr>
  <p:transition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10515600" cy="5627688"/>
          </a:xfrm>
        </p:spPr>
        <p:txBody>
          <a:bodyPr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ANAEMIA </a:t>
            </a:r>
          </a:p>
        </p:txBody>
      </p:sp>
    </p:spTree>
  </p:cSld>
  <p:clrMapOvr>
    <a:masterClrMapping/>
  </p:clrMapOvr>
  <p:transition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Anaemia </a:t>
            </a:r>
          </a:p>
        </p:txBody>
      </p:sp>
      <p:sp>
        <p:nvSpPr>
          <p:cNvPr id="90115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8198296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Either number of circulatory red cells are reduced or amount of hemoglobin is reduced in blood red cells 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volumes of packed red cell reduced.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Anemia affect red blood cells or erythrocytes.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241300"/>
            <a:ext cx="8934450" cy="215900"/>
          </a:xfrm>
        </p:spPr>
        <p:txBody>
          <a:bodyPr/>
          <a:lstStyle/>
          <a:p>
            <a:r>
              <a:rPr 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Erythrocytes </a:t>
            </a:r>
          </a:p>
        </p:txBody>
      </p:sp>
      <p:sp>
        <p:nvSpPr>
          <p:cNvPr id="91139" name="Content Placeholder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23528" y="692696"/>
            <a:ext cx="8181975" cy="5646737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small cell only 7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microne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diameter.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3,000  placed side by side only cover one inch space.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Mature red cell have no nucleus .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Shape biconcave disks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pressed side way, it becomes thicker at the edge and narrower at the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shape give it a larger surface area but does not break it cells.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mature red blood cell is highly  deformable.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Meaning it can deform it self to any form without being destroyed</a:t>
            </a:r>
          </a:p>
        </p:txBody>
      </p:sp>
    </p:spTree>
  </p:cSld>
  <p:clrMapOvr>
    <a:masterClrMapping/>
  </p:clrMapOvr>
  <p:transition/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Erythrocyte </a:t>
            </a:r>
            <a:r>
              <a:rPr lang="en-GB" dirty="0" err="1"/>
              <a:t>ct</a:t>
            </a:r>
            <a:r>
              <a:rPr lang="en-GB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large blood vessels, it assumes biconcave shape.</a:t>
            </a:r>
          </a:p>
          <a:p>
            <a:r>
              <a:rPr lang="en-GB" dirty="0"/>
              <a:t>In smaller blood vessels, it assumes oval shape.</a:t>
            </a:r>
          </a:p>
          <a:p>
            <a:r>
              <a:rPr lang="en-GB" dirty="0"/>
              <a:t>In  the capillaries, it becomes elongated and thicker at</a:t>
            </a:r>
          </a:p>
          <a:p>
            <a:r>
              <a:rPr lang="en-GB" dirty="0"/>
              <a:t>the edge.</a:t>
            </a:r>
          </a:p>
          <a:p>
            <a:r>
              <a:rPr lang="en-GB" dirty="0"/>
              <a:t>That is why it is able to fit in capillaries without being </a:t>
            </a:r>
          </a:p>
          <a:p>
            <a:r>
              <a:rPr lang="en-GB" dirty="0"/>
              <a:t>Destroyed.</a:t>
            </a:r>
          </a:p>
          <a:p>
            <a:r>
              <a:rPr lang="en-GB" dirty="0"/>
              <a:t>Another factor that facilitate its deformability is called</a:t>
            </a:r>
          </a:p>
          <a:p>
            <a:r>
              <a:rPr lang="en-GB" b="1" dirty="0"/>
              <a:t>Prostaglandins [PGE</a:t>
            </a:r>
            <a:r>
              <a:rPr lang="en-GB" dirty="0"/>
              <a:t>] in blood circulation.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707457"/>
      </p:ext>
    </p:extLst>
  </p:cSld>
  <p:clrMapOvr>
    <a:masterClrMapping/>
  </p:clrMapOvr>
  <p:transition/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Two types </a:t>
            </a:r>
          </a:p>
        </p:txBody>
      </p:sp>
      <p:sp>
        <p:nvSpPr>
          <p:cNvPr id="92163" name="Content Placeholder 2"/>
          <p:cNvSpPr>
            <a:spLocks noGrp="1" noRot="1" noChangeAspect="1" noMove="1" noResize="1" noEditPoints="1" noAdjustHandles="1" noChangeArrowheads="1" noTextEdit="1"/>
          </p:cNvSpPr>
          <p:nvPr>
            <p:ph idx="1"/>
            <p:custDataLst>
              <p:tags r:id="rId2"/>
            </p:custDataLst>
          </p:nvPr>
        </p:nvSpPr>
        <p:spPr>
          <a:blipFill dpi="0" rotWithShape="0">
            <a:blip r:embed="rId4"/>
            <a:srcRect/>
            <a:stretch>
              <a:fillRect/>
            </a:stretch>
          </a:blipFill>
        </p:spPr>
        <p:txBody>
          <a:bodyPr/>
          <a:lstStyle/>
          <a:p>
            <a:r>
              <a:rPr lang="en-US"/>
              <a:t> 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0.03.14"/>
  <p:tag name="AS_TITLE" val="Aspose.Slides for .NET 4.0 Client Profile"/>
  <p:tag name="AS_VERSION" val="20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5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6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7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8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9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0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2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3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5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6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7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8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9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0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1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2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3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5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8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79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0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1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2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3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4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5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7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8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89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0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1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2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3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4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5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7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8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99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0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1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2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3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4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5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7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8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09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0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1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2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3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4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5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7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8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19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0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1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2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3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4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5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7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8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29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0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1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2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3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4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5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7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8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39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0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1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2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3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4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5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7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8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49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0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1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2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3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4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5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7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58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0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1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2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3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4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5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6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8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69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0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1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2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3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4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5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6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8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79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0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1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2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3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4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5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6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8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89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0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1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2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3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4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5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6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8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99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0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1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2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3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4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5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6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8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09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0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1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2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3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4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5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6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8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19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0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1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3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4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5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6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7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8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29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0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1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2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4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5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6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7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8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39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8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2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3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4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5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6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47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2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53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1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9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3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4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5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6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7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8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79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0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1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0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3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4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5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6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7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8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89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90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91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9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1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95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96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97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98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99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0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1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2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3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5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6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7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8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09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10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11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12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13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1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3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15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16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17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18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19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0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1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2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3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4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5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6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7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8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9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0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1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2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3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5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5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6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7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8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9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0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1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2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3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6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5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6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7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48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8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6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7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8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99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4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6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7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8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09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5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6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7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8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19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3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4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5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6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7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8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9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4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6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7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8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9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2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3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45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0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2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3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4"/>
</p:tagLst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 pitchFamily="34" charset="0"/>
        <a:cs typeface="Arial" pitchFamily="34" charset="0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1694</TotalTime>
  <Words>10465</Words>
  <Application>Microsoft Office PowerPoint</Application>
  <PresentationFormat>On-screen Show (4:3)</PresentationFormat>
  <Paragraphs>1388</Paragraphs>
  <Slides>192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192</vt:i4>
      </vt:variant>
    </vt:vector>
  </HeadingPairs>
  <TitlesOfParts>
    <vt:vector size="200" baseType="lpstr">
      <vt:lpstr>Arial</vt:lpstr>
      <vt:lpstr>Calibri</vt:lpstr>
      <vt:lpstr>Calibri Light</vt:lpstr>
      <vt:lpstr>Courier New</vt:lpstr>
      <vt:lpstr>Times New Roman</vt:lpstr>
      <vt:lpstr>Wingdings</vt:lpstr>
      <vt:lpstr>Office Theme</vt:lpstr>
      <vt:lpstr>Office Theme</vt:lpstr>
      <vt:lpstr>BLOOD DISEASES </vt:lpstr>
      <vt:lpstr>SICKLE CELL DISEASE </vt:lpstr>
      <vt:lpstr>Erythrocytes </vt:lpstr>
      <vt:lpstr>Sickle cell disease  </vt:lpstr>
      <vt:lpstr>Oxyhaemoglobin ct:</vt:lpstr>
      <vt:lpstr>PowerPoint Presentation</vt:lpstr>
      <vt:lpstr>Amino acid.</vt:lpstr>
      <vt:lpstr>PowerPoint Presentation</vt:lpstr>
      <vt:lpstr>Sickle cell </vt:lpstr>
      <vt:lpstr>Sickled cell ct:</vt:lpstr>
      <vt:lpstr>PowerPoint Presentation</vt:lpstr>
      <vt:lpstr>Sickle cell Trait </vt:lpstr>
      <vt:lpstr>Sickle cell anaemia. </vt:lpstr>
      <vt:lpstr>At the chronic level </vt:lpstr>
      <vt:lpstr>Continuation of cronic level.</vt:lpstr>
      <vt:lpstr>Note </vt:lpstr>
      <vt:lpstr>Causes of the crisis .</vt:lpstr>
      <vt:lpstr>Pathophysiology  </vt:lpstr>
      <vt:lpstr>Pathophysiology ct</vt:lpstr>
      <vt:lpstr>Types of crisis.</vt:lpstr>
      <vt:lpstr>Clinical presentation </vt:lpstr>
      <vt:lpstr>Management </vt:lpstr>
      <vt:lpstr>A plastic crisis.</vt:lpstr>
      <vt:lpstr>Clinical presentation </vt:lpstr>
      <vt:lpstr>Vaso – occlusive crisis. </vt:lpstr>
      <vt:lpstr>Clinical presentation </vt:lpstr>
      <vt:lpstr>Management </vt:lpstr>
      <vt:lpstr>Management ct:</vt:lpstr>
      <vt:lpstr>Diagnosis </vt:lpstr>
      <vt:lpstr>General care of child with sickle cell anaemia </vt:lpstr>
      <vt:lpstr>Management ct:</vt:lpstr>
      <vt:lpstr>Exercises </vt:lpstr>
      <vt:lpstr>Promotion of good health  </vt:lpstr>
      <vt:lpstr>Teaching the parents </vt:lpstr>
      <vt:lpstr>Prognosis </vt:lpstr>
      <vt:lpstr>Dacylitis </vt:lpstr>
      <vt:lpstr>Management </vt:lpstr>
      <vt:lpstr>Complication of sickle cell anaemia  </vt:lpstr>
      <vt:lpstr>Continuation of complication of sickle anaemia </vt:lpstr>
      <vt:lpstr>LEUKEMIA </vt:lpstr>
      <vt:lpstr>The disease can affect any type of leucocytes. </vt:lpstr>
      <vt:lpstr>Causes of leukemia </vt:lpstr>
      <vt:lpstr>Factors contributing leukaemia ct:</vt:lpstr>
      <vt:lpstr>Types of leukemia  </vt:lpstr>
      <vt:lpstr>Classification according to severity of the disease </vt:lpstr>
      <vt:lpstr>Diagnosis</vt:lpstr>
      <vt:lpstr>Note </vt:lpstr>
      <vt:lpstr>Acute leukemia </vt:lpstr>
      <vt:lpstr>Clinical presentation </vt:lpstr>
      <vt:lpstr>Clinical presentation ct:</vt:lpstr>
      <vt:lpstr>If nothing is done </vt:lpstr>
      <vt:lpstr>Management</vt:lpstr>
      <vt:lpstr>Medication </vt:lpstr>
      <vt:lpstr>Medication </vt:lpstr>
      <vt:lpstr>These drugs : </vt:lpstr>
      <vt:lpstr>Chronic leukemia </vt:lpstr>
      <vt:lpstr>Clinical presentation </vt:lpstr>
      <vt:lpstr>Diagnosis </vt:lpstr>
      <vt:lpstr>Management </vt:lpstr>
      <vt:lpstr>Clinical presentation ct:</vt:lpstr>
      <vt:lpstr>General care for patient with leukemia </vt:lpstr>
      <vt:lpstr>So :</vt:lpstr>
      <vt:lpstr>Prevention of infection </vt:lpstr>
      <vt:lpstr>Nutrition </vt:lpstr>
      <vt:lpstr>So : </vt:lpstr>
      <vt:lpstr>Assignments:</vt:lpstr>
      <vt:lpstr>LYMPHOMAS </vt:lpstr>
      <vt:lpstr>Types of lymphomas </vt:lpstr>
      <vt:lpstr>Hodgkin Lymphomas </vt:lpstr>
      <vt:lpstr>Type one (1) </vt:lpstr>
      <vt:lpstr>Causes of Hodgkin disease </vt:lpstr>
      <vt:lpstr>Diagnosis </vt:lpstr>
      <vt:lpstr>Clinical presentation </vt:lpstr>
      <vt:lpstr>Clinical presentation ct:</vt:lpstr>
      <vt:lpstr>PowerPoint Presentation</vt:lpstr>
      <vt:lpstr>Staging of  the disease </vt:lpstr>
      <vt:lpstr>Example </vt:lpstr>
      <vt:lpstr>Symptoms mostly assessed for the staging Hodgkin. </vt:lpstr>
      <vt:lpstr>Stages </vt:lpstr>
      <vt:lpstr>Staging ct:</vt:lpstr>
      <vt:lpstr>Note  </vt:lpstr>
      <vt:lpstr>Management </vt:lpstr>
      <vt:lpstr>Clinical presentation </vt:lpstr>
      <vt:lpstr>Drugs which are  used </vt:lpstr>
      <vt:lpstr>Some of the side effect </vt:lpstr>
      <vt:lpstr>Non  Hodgkin Lymphomas </vt:lpstr>
      <vt:lpstr>Causes </vt:lpstr>
      <vt:lpstr>Clinical presentation:</vt:lpstr>
      <vt:lpstr>Management:</vt:lpstr>
      <vt:lpstr>Burkett's Lymphoma </vt:lpstr>
      <vt:lpstr>Causes </vt:lpstr>
      <vt:lpstr>Clinical presentation </vt:lpstr>
      <vt:lpstr>Medication </vt:lpstr>
      <vt:lpstr>Mycosis fungoides </vt:lpstr>
      <vt:lpstr>ANAEMIA </vt:lpstr>
      <vt:lpstr>Anaemia </vt:lpstr>
      <vt:lpstr>Erythrocytes </vt:lpstr>
      <vt:lpstr>Erythrocyte ct:</vt:lpstr>
      <vt:lpstr>Two types </vt:lpstr>
      <vt:lpstr>Functions of erythrocytes </vt:lpstr>
      <vt:lpstr>PowerPoint Presentation</vt:lpstr>
      <vt:lpstr>Red cells </vt:lpstr>
      <vt:lpstr>Formation of red cells  </vt:lpstr>
      <vt:lpstr>Factors necessary for production and maturation erythrocytes. </vt:lpstr>
      <vt:lpstr>If vitamin B₁₂ is missing </vt:lpstr>
      <vt:lpstr>Iron </vt:lpstr>
      <vt:lpstr>Formation of red cells ct:</vt:lpstr>
      <vt:lpstr>Regulation of erythropoiesis.</vt:lpstr>
      <vt:lpstr>Erythropoiesis ct:</vt:lpstr>
      <vt:lpstr>Life span of red blood cells. </vt:lpstr>
      <vt:lpstr>Life span of erythrocytes ct:</vt:lpstr>
      <vt:lpstr>Causes of anaemia </vt:lpstr>
      <vt:lpstr>(C) Diminished production of red blood cells (hypo plastic or plastic anaemia. </vt:lpstr>
      <vt:lpstr>Factors that predispose anaemia  </vt:lpstr>
      <vt:lpstr>Pathophysiology of anaemia  </vt:lpstr>
      <vt:lpstr>Pathophysiology ct:</vt:lpstr>
      <vt:lpstr>Pathophysiology ct:</vt:lpstr>
      <vt:lpstr>Clinical presentation of anaemia .</vt:lpstr>
      <vt:lpstr>If severe </vt:lpstr>
      <vt:lpstr>Investigation </vt:lpstr>
      <vt:lpstr>Management of anaemia </vt:lpstr>
      <vt:lpstr>Management ct:</vt:lpstr>
      <vt:lpstr>Medication </vt:lpstr>
      <vt:lpstr>Medication ct:</vt:lpstr>
      <vt:lpstr>Antibiotics </vt:lpstr>
      <vt:lpstr>Diet </vt:lpstr>
      <vt:lpstr>Assignments:</vt:lpstr>
      <vt:lpstr>Types of anaemia </vt:lpstr>
      <vt:lpstr>Children  </vt:lpstr>
      <vt:lpstr>Signs and symptoms. </vt:lpstr>
      <vt:lpstr>Investigations </vt:lpstr>
      <vt:lpstr>Management </vt:lpstr>
      <vt:lpstr>Health education to mothers. </vt:lpstr>
      <vt:lpstr>Megaloblastic anaemia. </vt:lpstr>
      <vt:lpstr>Factors which may lead to this anaemia. </vt:lpstr>
      <vt:lpstr>Signs and symptoms of these anemia[Vit B12] </vt:lpstr>
      <vt:lpstr>Investigation </vt:lpstr>
      <vt:lpstr>Folic acid deficiencies </vt:lpstr>
      <vt:lpstr>Factors which predispose folic acid defiencince anaemia. </vt:lpstr>
      <vt:lpstr>Aplastic anaemia  </vt:lpstr>
      <vt:lpstr>Signs and symptoms </vt:lpstr>
      <vt:lpstr>Investigation </vt:lpstr>
      <vt:lpstr>Bone marrow puncture </vt:lpstr>
      <vt:lpstr>Management </vt:lpstr>
      <vt:lpstr>Red cell aplasia </vt:lpstr>
      <vt:lpstr>Hemolytic anaemia </vt:lpstr>
      <vt:lpstr>Hemolytic anaemia ct:</vt:lpstr>
      <vt:lpstr>Causes  </vt:lpstr>
      <vt:lpstr>Incompatible blood transfusion. </vt:lpstr>
      <vt:lpstr>Rhesus factor  </vt:lpstr>
      <vt:lpstr>Haemophilia </vt:lpstr>
      <vt:lpstr>Haemphilia B </vt:lpstr>
      <vt:lpstr>Signs and symptoms </vt:lpstr>
      <vt:lpstr>PowerPoint Presentation</vt:lpstr>
      <vt:lpstr>Severe form:</vt:lpstr>
      <vt:lpstr>Other signs </vt:lpstr>
      <vt:lpstr>Management </vt:lpstr>
      <vt:lpstr>Desmopressin </vt:lpstr>
      <vt:lpstr>General advice on the haemophillic </vt:lpstr>
      <vt:lpstr>Disseminated intravascular coagulation (DIC)</vt:lpstr>
      <vt:lpstr>The patient will present with  </vt:lpstr>
      <vt:lpstr>Causes of the problem </vt:lpstr>
      <vt:lpstr>Clinical presentation ct:</vt:lpstr>
      <vt:lpstr>Management </vt:lpstr>
      <vt:lpstr>Medication </vt:lpstr>
      <vt:lpstr>Hypo prothrombinemia </vt:lpstr>
      <vt:lpstr>PROTHROMBIN:</vt:lpstr>
      <vt:lpstr>Causes of hypoprothrombinemia. </vt:lpstr>
      <vt:lpstr>Anticoagulants </vt:lpstr>
      <vt:lpstr>Coumarin</vt:lpstr>
      <vt:lpstr>Management </vt:lpstr>
      <vt:lpstr>THROMBOSIS:</vt:lpstr>
      <vt:lpstr>Thrombosis </vt:lpstr>
      <vt:lpstr>Causes of thrombosis </vt:lpstr>
      <vt:lpstr>Stasis of the blood </vt:lpstr>
      <vt:lpstr>Injury of the blood vessels</vt:lpstr>
      <vt:lpstr>Altered blood coagulation</vt:lpstr>
      <vt:lpstr>Causes of clot after formation. </vt:lpstr>
      <vt:lpstr>PowerPoint Presentation</vt:lpstr>
      <vt:lpstr>Superficial thrombophlebitis .</vt:lpstr>
      <vt:lpstr>Signs and symptoms</vt:lpstr>
      <vt:lpstr>Management </vt:lpstr>
      <vt:lpstr>Deep venous thrombosis. </vt:lpstr>
      <vt:lpstr>PowerPoint Presentation</vt:lpstr>
      <vt:lpstr>Late symptoms </vt:lpstr>
      <vt:lpstr>Diagnosis </vt:lpstr>
      <vt:lpstr>Management </vt:lpstr>
      <vt:lpstr>Warfarin </vt:lpstr>
      <vt:lpstr>If skin ulcers </vt:lpstr>
      <vt:lpstr>Nursing care </vt:lpstr>
      <vt:lpstr>Prevention of this problems</vt:lpstr>
      <vt:lpstr>Early ambulance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DISEASES</dc:title>
  <dc:subject/>
  <dc:creator>ICT KMTC GARISSA</dc:creator>
  <cp:keywords/>
  <dc:description/>
  <cp:lastModifiedBy>USER</cp:lastModifiedBy>
  <cp:revision>285</cp:revision>
  <cp:lastPrinted>2020-07-30T08:37:12Z</cp:lastPrinted>
  <dcterms:created xsi:type="dcterms:W3CDTF">2020-07-30T08:37:12Z</dcterms:created>
  <dcterms:modified xsi:type="dcterms:W3CDTF">2023-01-16T18:26:37Z</dcterms:modified>
  <cp:category/>
</cp:coreProperties>
</file>