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3" r:id="rId5"/>
    <p:sldId id="259" r:id="rId6"/>
    <p:sldId id="268" r:id="rId7"/>
    <p:sldId id="264" r:id="rId8"/>
    <p:sldId id="269" r:id="rId9"/>
    <p:sldId id="260" r:id="rId10"/>
    <p:sldId id="270" r:id="rId11"/>
    <p:sldId id="265" r:id="rId12"/>
    <p:sldId id="261" r:id="rId13"/>
    <p:sldId id="266" r:id="rId14"/>
    <p:sldId id="262" r:id="rId15"/>
    <p:sldId id="26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2" d="100"/>
          <a:sy n="82" d="100"/>
        </p:scale>
        <p:origin x="114"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Biomechanics </a:t>
            </a:r>
            <a:endParaRPr lang="en-US" dirty="0"/>
          </a:p>
        </p:txBody>
      </p:sp>
      <p:sp>
        <p:nvSpPr>
          <p:cNvPr id="3" name="Subtitle 2"/>
          <p:cNvSpPr>
            <a:spLocks noGrp="1"/>
          </p:cNvSpPr>
          <p:nvPr>
            <p:ph type="subTitle" idx="1"/>
          </p:nvPr>
        </p:nvSpPr>
        <p:spPr/>
        <p:txBody>
          <a:bodyPr/>
          <a:lstStyle/>
          <a:p>
            <a:pPr algn="ctr"/>
            <a:r>
              <a:rPr lang="en-US" dirty="0" smtClean="0"/>
              <a:t>rnyamweya@kmtc.ac.ke</a:t>
            </a:r>
            <a:endParaRPr lang="en-US" dirty="0"/>
          </a:p>
        </p:txBody>
      </p:sp>
    </p:spTree>
    <p:extLst>
      <p:ext uri="{BB962C8B-B14F-4D97-AF65-F5344CB8AC3E}">
        <p14:creationId xmlns:p14="http://schemas.microsoft.com/office/powerpoint/2010/main" val="3808090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677334" y="-187570"/>
            <a:ext cx="8596668" cy="82062"/>
          </a:xfrm>
        </p:spPr>
        <p:txBody>
          <a:bodyPr>
            <a:normAutofit fontScale="90000"/>
          </a:bodyPr>
          <a:lstStyle/>
          <a:p>
            <a:endParaRPr lang="en-US" dirty="0"/>
          </a:p>
        </p:txBody>
      </p:sp>
      <p:sp>
        <p:nvSpPr>
          <p:cNvPr id="3" name="Content Placeholder 2"/>
          <p:cNvSpPr>
            <a:spLocks noGrp="1"/>
          </p:cNvSpPr>
          <p:nvPr>
            <p:ph idx="1"/>
          </p:nvPr>
        </p:nvSpPr>
        <p:spPr>
          <a:xfrm>
            <a:off x="199292" y="152401"/>
            <a:ext cx="9074710" cy="6518030"/>
          </a:xfrm>
        </p:spPr>
        <p:txBody>
          <a:bodyPr>
            <a:normAutofit lnSpcReduction="10000"/>
          </a:bodyPr>
          <a:lstStyle/>
          <a:p>
            <a:pPr marL="0" indent="0">
              <a:buNone/>
            </a:pPr>
            <a:r>
              <a:rPr lang="en-US" sz="2400" b="1" i="1" dirty="0">
                <a:latin typeface="Bahnschrift" panose="020B0502040204020203" pitchFamily="34" charset="0"/>
              </a:rPr>
              <a:t>Notch </a:t>
            </a:r>
            <a:endParaRPr lang="en-US" sz="2400" dirty="0">
              <a:latin typeface="Bahnschrift" panose="020B0502040204020203" pitchFamily="34" charset="0"/>
            </a:endParaRPr>
          </a:p>
          <a:p>
            <a:r>
              <a:rPr lang="en-US" sz="2400" dirty="0" smtClean="0">
                <a:latin typeface="Bahnschrift" panose="020B0502040204020203" pitchFamily="34" charset="0"/>
              </a:rPr>
              <a:t>A </a:t>
            </a:r>
            <a:r>
              <a:rPr lang="en-US" sz="2400" dirty="0">
                <a:latin typeface="Bahnschrift" panose="020B0502040204020203" pitchFamily="34" charset="0"/>
              </a:rPr>
              <a:t>depression in a bone which often, but not always, provides stabilization to an adjacent articulating bone. </a:t>
            </a:r>
            <a:endParaRPr lang="en-US" sz="2400" dirty="0" smtClean="0">
              <a:latin typeface="Bahnschrift" panose="020B0502040204020203" pitchFamily="34" charset="0"/>
            </a:endParaRPr>
          </a:p>
          <a:p>
            <a:r>
              <a:rPr lang="en-US" sz="2400" dirty="0" smtClean="0">
                <a:latin typeface="Bahnschrift" panose="020B0502040204020203" pitchFamily="34" charset="0"/>
              </a:rPr>
              <a:t>The </a:t>
            </a:r>
            <a:r>
              <a:rPr lang="en-US" sz="2400" dirty="0">
                <a:latin typeface="Bahnschrift" panose="020B0502040204020203" pitchFamily="34" charset="0"/>
              </a:rPr>
              <a:t>articulating bone will slide into and out of the notch, guiding the range of motion of the joint. </a:t>
            </a:r>
            <a:endParaRPr lang="en-US" sz="2400" dirty="0" smtClean="0">
              <a:latin typeface="Bahnschrift" panose="020B0502040204020203" pitchFamily="34" charset="0"/>
            </a:endParaRPr>
          </a:p>
          <a:p>
            <a:r>
              <a:rPr lang="en-US" sz="2400" dirty="0" smtClean="0">
                <a:latin typeface="Bahnschrift" panose="020B0502040204020203" pitchFamily="34" charset="0"/>
              </a:rPr>
              <a:t>Examples </a:t>
            </a:r>
            <a:r>
              <a:rPr lang="en-US" sz="2400" dirty="0">
                <a:latin typeface="Bahnschrift" panose="020B0502040204020203" pitchFamily="34" charset="0"/>
              </a:rPr>
              <a:t>include the trochlear notch on the ulna, radial notch of the ulna, suprasternal notch, and the mandibular notch</a:t>
            </a:r>
            <a:r>
              <a:rPr lang="en-US" sz="2400" dirty="0" smtClean="0">
                <a:latin typeface="Bahnschrift" panose="020B0502040204020203" pitchFamily="34" charset="0"/>
              </a:rPr>
              <a:t>.</a:t>
            </a:r>
          </a:p>
          <a:p>
            <a:pPr marL="0" indent="0">
              <a:buNone/>
            </a:pPr>
            <a:r>
              <a:rPr lang="en-US" sz="2400" i="1" dirty="0">
                <a:latin typeface="Bahnschrift" panose="020B0502040204020203" pitchFamily="34" charset="0"/>
              </a:rPr>
              <a:t>Ramus </a:t>
            </a:r>
            <a:endParaRPr lang="en-US" sz="2400" dirty="0">
              <a:latin typeface="Bahnschrift" panose="020B0502040204020203" pitchFamily="34" charset="0"/>
            </a:endParaRPr>
          </a:p>
          <a:p>
            <a:r>
              <a:rPr lang="en-US" sz="2400" dirty="0" smtClean="0">
                <a:latin typeface="Bahnschrift" panose="020B0502040204020203" pitchFamily="34" charset="0"/>
              </a:rPr>
              <a:t>The </a:t>
            </a:r>
            <a:r>
              <a:rPr lang="en-US" sz="2400" dirty="0">
                <a:latin typeface="Bahnschrift" panose="020B0502040204020203" pitchFamily="34" charset="0"/>
              </a:rPr>
              <a:t>curved part of a bone that gives structural support to the rest of the bone. </a:t>
            </a:r>
            <a:endParaRPr lang="en-US" sz="2400" dirty="0" smtClean="0">
              <a:latin typeface="Bahnschrift" panose="020B0502040204020203" pitchFamily="34" charset="0"/>
            </a:endParaRPr>
          </a:p>
          <a:p>
            <a:r>
              <a:rPr lang="en-US" sz="2400" dirty="0" smtClean="0">
                <a:latin typeface="Bahnschrift" panose="020B0502040204020203" pitchFamily="34" charset="0"/>
              </a:rPr>
              <a:t>Examples </a:t>
            </a:r>
            <a:r>
              <a:rPr lang="en-US" sz="2400" dirty="0">
                <a:latin typeface="Bahnschrift" panose="020B0502040204020203" pitchFamily="34" charset="0"/>
              </a:rPr>
              <a:t>include the superior/inferior pubic ramus and ramus of the mandible.</a:t>
            </a:r>
          </a:p>
          <a:p>
            <a:pPr marL="0" indent="0">
              <a:buNone/>
            </a:pPr>
            <a:r>
              <a:rPr lang="en-US" sz="2400" b="1" i="1" dirty="0">
                <a:latin typeface="Bahnschrift" panose="020B0502040204020203" pitchFamily="34" charset="0"/>
              </a:rPr>
              <a:t>Sinus </a:t>
            </a:r>
            <a:endParaRPr lang="en-US" sz="2400" dirty="0">
              <a:latin typeface="Bahnschrift" panose="020B0502040204020203" pitchFamily="34" charset="0"/>
            </a:endParaRPr>
          </a:p>
          <a:p>
            <a:r>
              <a:rPr lang="en-US" sz="2400" dirty="0" smtClean="0">
                <a:latin typeface="Bahnschrift" panose="020B0502040204020203" pitchFamily="34" charset="0"/>
              </a:rPr>
              <a:t>A </a:t>
            </a:r>
            <a:r>
              <a:rPr lang="en-US" sz="2400" dirty="0">
                <a:latin typeface="Bahnschrift" panose="020B0502040204020203" pitchFamily="34" charset="0"/>
              </a:rPr>
              <a:t>cavity within any organ or tissue. Examples include paranasal sinuses and </a:t>
            </a:r>
            <a:r>
              <a:rPr lang="en-US" sz="2400" dirty="0" err="1">
                <a:latin typeface="Bahnschrift" panose="020B0502040204020203" pitchFamily="34" charset="0"/>
              </a:rPr>
              <a:t>dural</a:t>
            </a:r>
            <a:r>
              <a:rPr lang="en-US" sz="2400" dirty="0">
                <a:latin typeface="Bahnschrift" panose="020B0502040204020203" pitchFamily="34" charset="0"/>
              </a:rPr>
              <a:t> venous sinuses.</a:t>
            </a:r>
          </a:p>
          <a:p>
            <a:endParaRPr lang="en-US" sz="2400" dirty="0">
              <a:latin typeface="Bahnschrift" panose="020B0502040204020203" pitchFamily="34" charset="0"/>
            </a:endParaRPr>
          </a:p>
        </p:txBody>
      </p:sp>
    </p:spTree>
    <p:extLst>
      <p:ext uri="{BB962C8B-B14F-4D97-AF65-F5344CB8AC3E}">
        <p14:creationId xmlns:p14="http://schemas.microsoft.com/office/powerpoint/2010/main" val="2995149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579362" y="-152401"/>
            <a:ext cx="8596668" cy="54429"/>
          </a:xfrm>
        </p:spPr>
        <p:txBody>
          <a:bodyPr>
            <a:normAutofit fontScale="90000"/>
          </a:bodyPr>
          <a:lstStyle/>
          <a:p>
            <a:endParaRPr lang="en-US" dirty="0"/>
          </a:p>
        </p:txBody>
      </p:sp>
      <p:sp>
        <p:nvSpPr>
          <p:cNvPr id="3" name="Content Placeholder 2"/>
          <p:cNvSpPr>
            <a:spLocks noGrp="1"/>
          </p:cNvSpPr>
          <p:nvPr>
            <p:ph idx="1"/>
          </p:nvPr>
        </p:nvSpPr>
        <p:spPr>
          <a:xfrm>
            <a:off x="185057" y="108857"/>
            <a:ext cx="9938657" cy="6607629"/>
          </a:xfrm>
        </p:spPr>
        <p:txBody>
          <a:bodyPr>
            <a:normAutofit lnSpcReduction="10000"/>
          </a:bodyPr>
          <a:lstStyle/>
          <a:p>
            <a:pPr marL="0" indent="0">
              <a:buNone/>
            </a:pPr>
            <a:r>
              <a:rPr lang="en-US" sz="2400" b="1" i="1" dirty="0" smtClean="0">
                <a:latin typeface="Bahnschrift" panose="020B0502040204020203" pitchFamily="34" charset="0"/>
              </a:rPr>
              <a:t>Spinous </a:t>
            </a:r>
            <a:r>
              <a:rPr lang="en-US" sz="2400" b="1" i="1" dirty="0">
                <a:latin typeface="Bahnschrift" panose="020B0502040204020203" pitchFamily="34" charset="0"/>
              </a:rPr>
              <a:t>Process </a:t>
            </a:r>
            <a:endParaRPr lang="en-US" sz="2400" dirty="0">
              <a:latin typeface="Bahnschrift" panose="020B0502040204020203" pitchFamily="34" charset="0"/>
            </a:endParaRPr>
          </a:p>
          <a:p>
            <a:r>
              <a:rPr lang="en-US" sz="2400" dirty="0" smtClean="0">
                <a:latin typeface="Bahnschrift" panose="020B0502040204020203" pitchFamily="34" charset="0"/>
              </a:rPr>
              <a:t>A </a:t>
            </a:r>
            <a:r>
              <a:rPr lang="en-US" sz="2400" dirty="0">
                <a:latin typeface="Bahnschrift" panose="020B0502040204020203" pitchFamily="34" charset="0"/>
              </a:rPr>
              <a:t>raised, sharp elevation of bone where muscles and connective tissue attach. It is different than a normal process in that a spinous process is more pronounced.</a:t>
            </a:r>
          </a:p>
          <a:p>
            <a:pPr marL="0" indent="0">
              <a:buNone/>
            </a:pPr>
            <a:r>
              <a:rPr lang="en-US" sz="2400" b="1" i="1" dirty="0">
                <a:latin typeface="Bahnschrift" panose="020B0502040204020203" pitchFamily="34" charset="0"/>
              </a:rPr>
              <a:t>Trochanter </a:t>
            </a:r>
            <a:endParaRPr lang="en-US" sz="2400" dirty="0">
              <a:latin typeface="Bahnschrift" panose="020B0502040204020203" pitchFamily="34" charset="0"/>
            </a:endParaRPr>
          </a:p>
          <a:p>
            <a:r>
              <a:rPr lang="en-US" sz="2400" dirty="0" smtClean="0">
                <a:latin typeface="Bahnschrift" panose="020B0502040204020203" pitchFamily="34" charset="0"/>
              </a:rPr>
              <a:t>A </a:t>
            </a:r>
            <a:r>
              <a:rPr lang="en-US" sz="2400" dirty="0">
                <a:latin typeface="Bahnschrift" panose="020B0502040204020203" pitchFamily="34" charset="0"/>
              </a:rPr>
              <a:t>large prominence on the side of the bone. Some of the largest muscle groups and most dense connective tissues attach to the trochanter. The most notable examples are the greater and lesser trochanters of the femur.</a:t>
            </a:r>
          </a:p>
          <a:p>
            <a:pPr marL="0" indent="0">
              <a:buNone/>
            </a:pPr>
            <a:r>
              <a:rPr lang="en-US" sz="2400" b="1" i="1" dirty="0">
                <a:latin typeface="Bahnschrift" panose="020B0502040204020203" pitchFamily="34" charset="0"/>
              </a:rPr>
              <a:t>Tuberosity </a:t>
            </a:r>
            <a:endParaRPr lang="en-US" sz="2400" dirty="0" smtClean="0">
              <a:latin typeface="Bahnschrift" panose="020B0502040204020203" pitchFamily="34" charset="0"/>
            </a:endParaRPr>
          </a:p>
          <a:p>
            <a:r>
              <a:rPr lang="en-US" sz="2400" dirty="0" smtClean="0">
                <a:latin typeface="Bahnschrift" panose="020B0502040204020203" pitchFamily="34" charset="0"/>
              </a:rPr>
              <a:t>A </a:t>
            </a:r>
            <a:r>
              <a:rPr lang="en-US" sz="2400" dirty="0">
                <a:latin typeface="Bahnschrift" panose="020B0502040204020203" pitchFamily="34" charset="0"/>
              </a:rPr>
              <a:t>moderate prominence where muscles and connective tissues attach. Its function is similar to that of a trochanter. Examples include the </a:t>
            </a:r>
            <a:r>
              <a:rPr lang="en-US" sz="2400" dirty="0" err="1">
                <a:latin typeface="Bahnschrift" panose="020B0502040204020203" pitchFamily="34" charset="0"/>
              </a:rPr>
              <a:t>tibial</a:t>
            </a:r>
            <a:r>
              <a:rPr lang="en-US" sz="2400" dirty="0">
                <a:latin typeface="Bahnschrift" panose="020B0502040204020203" pitchFamily="34" charset="0"/>
              </a:rPr>
              <a:t> tuberosity, deltoid tuberosity, and ischial tuberosity.</a:t>
            </a:r>
          </a:p>
          <a:p>
            <a:pPr marL="0" indent="0">
              <a:buNone/>
            </a:pPr>
            <a:r>
              <a:rPr lang="en-US" sz="2400" b="1" i="1" dirty="0">
                <a:latin typeface="Bahnschrift" panose="020B0502040204020203" pitchFamily="34" charset="0"/>
              </a:rPr>
              <a:t>Tubercle </a:t>
            </a:r>
            <a:endParaRPr lang="en-US" sz="2400" dirty="0">
              <a:latin typeface="Bahnschrift" panose="020B0502040204020203" pitchFamily="34" charset="0"/>
            </a:endParaRPr>
          </a:p>
          <a:p>
            <a:r>
              <a:rPr lang="en-US" sz="2400" dirty="0" smtClean="0">
                <a:latin typeface="Bahnschrift" panose="020B0502040204020203" pitchFamily="34" charset="0"/>
              </a:rPr>
              <a:t>A </a:t>
            </a:r>
            <a:r>
              <a:rPr lang="en-US" sz="2400" dirty="0">
                <a:latin typeface="Bahnschrift" panose="020B0502040204020203" pitchFamily="34" charset="0"/>
              </a:rPr>
              <a:t>small, rounded prominence where connective tissues attach. Examples include the greater and lesser tubercle of the </a:t>
            </a:r>
            <a:r>
              <a:rPr lang="en-US" sz="2400" dirty="0" err="1">
                <a:latin typeface="Bahnschrift" panose="020B0502040204020203" pitchFamily="34" charset="0"/>
              </a:rPr>
              <a:t>humerus</a:t>
            </a:r>
            <a:r>
              <a:rPr lang="en-US" sz="2400" dirty="0" smtClean="0">
                <a:latin typeface="Bahnschrift" panose="020B0502040204020203" pitchFamily="34" charset="0"/>
              </a:rPr>
              <a:t>.</a:t>
            </a:r>
            <a:endParaRPr lang="en-US" sz="2400" dirty="0">
              <a:latin typeface="Bahnschrift" panose="020B0502040204020203" pitchFamily="34" charset="0"/>
            </a:endParaRPr>
          </a:p>
        </p:txBody>
      </p:sp>
    </p:spTree>
    <p:extLst>
      <p:ext uri="{BB962C8B-B14F-4D97-AF65-F5344CB8AC3E}">
        <p14:creationId xmlns:p14="http://schemas.microsoft.com/office/powerpoint/2010/main" val="3129852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677334" y="-185057"/>
            <a:ext cx="8596668" cy="76200"/>
          </a:xfrm>
        </p:spPr>
        <p:txBody>
          <a:bodyPr>
            <a:normAutofit fontScale="90000"/>
          </a:bodyPr>
          <a:lstStyle/>
          <a:p>
            <a:endParaRPr lang="en-US" dirty="0"/>
          </a:p>
        </p:txBody>
      </p:sp>
      <p:sp>
        <p:nvSpPr>
          <p:cNvPr id="3" name="Content Placeholder 2"/>
          <p:cNvSpPr>
            <a:spLocks noGrp="1"/>
          </p:cNvSpPr>
          <p:nvPr>
            <p:ph idx="1"/>
          </p:nvPr>
        </p:nvSpPr>
        <p:spPr>
          <a:xfrm>
            <a:off x="257908" y="97971"/>
            <a:ext cx="9753600" cy="6396614"/>
          </a:xfrm>
        </p:spPr>
        <p:txBody>
          <a:bodyPr/>
          <a:lstStyle/>
          <a:p>
            <a:pPr marL="0" indent="0">
              <a:buNone/>
            </a:pPr>
            <a:r>
              <a:rPr lang="en-US" sz="3600" b="1" dirty="0">
                <a:latin typeface="Bahnschrift" panose="020B0502040204020203" pitchFamily="34" charset="0"/>
              </a:rPr>
              <a:t>Embryology</a:t>
            </a:r>
          </a:p>
          <a:p>
            <a:r>
              <a:rPr lang="en-US" sz="2400" dirty="0">
                <a:latin typeface="Bahnschrift" panose="020B0502040204020203" pitchFamily="34" charset="0"/>
              </a:rPr>
              <a:t>Although rigid and seemingly stagnant, the bone is an active organ that is constantly remodeling via the action of osteoclasts and osteoblasts, which degrade and build bone, respectively. </a:t>
            </a:r>
            <a:endParaRPr lang="en-US" sz="2400" dirty="0" smtClean="0">
              <a:latin typeface="Bahnschrift" panose="020B0502040204020203" pitchFamily="34" charset="0"/>
            </a:endParaRPr>
          </a:p>
          <a:p>
            <a:r>
              <a:rPr lang="en-US" sz="2400" dirty="0" smtClean="0">
                <a:latin typeface="Bahnschrift" panose="020B0502040204020203" pitchFamily="34" charset="0"/>
              </a:rPr>
              <a:t>As </a:t>
            </a:r>
            <a:r>
              <a:rPr lang="en-US" sz="2400" dirty="0">
                <a:latin typeface="Bahnschrift" panose="020B0502040204020203" pitchFamily="34" charset="0"/>
              </a:rPr>
              <a:t>such, the contours of the bone will reflect the forces on it, whether they be from adjacent hard or soft tissue. </a:t>
            </a:r>
            <a:endParaRPr lang="en-US" sz="2400" dirty="0" smtClean="0">
              <a:latin typeface="Bahnschrift" panose="020B0502040204020203" pitchFamily="34" charset="0"/>
            </a:endParaRPr>
          </a:p>
          <a:p>
            <a:r>
              <a:rPr lang="en-US" sz="2400" dirty="0" smtClean="0">
                <a:latin typeface="Bahnschrift" panose="020B0502040204020203" pitchFamily="34" charset="0"/>
              </a:rPr>
              <a:t>This </a:t>
            </a:r>
            <a:r>
              <a:rPr lang="en-US" sz="2400" dirty="0">
                <a:latin typeface="Bahnschrift" panose="020B0502040204020203" pitchFamily="34" charset="0"/>
              </a:rPr>
              <a:t>is described as Wolff's Law, which states that healthy bone will remodel itself with adaptive changes to forces. </a:t>
            </a:r>
            <a:endParaRPr lang="en-US" sz="2400" dirty="0" smtClean="0">
              <a:latin typeface="Bahnschrift" panose="020B0502040204020203" pitchFamily="34" charset="0"/>
            </a:endParaRPr>
          </a:p>
          <a:p>
            <a:r>
              <a:rPr lang="en-US" sz="2400" dirty="0" smtClean="0">
                <a:latin typeface="Bahnschrift" panose="020B0502040204020203" pitchFamily="34" charset="0"/>
              </a:rPr>
              <a:t>The </a:t>
            </a:r>
            <a:r>
              <a:rPr lang="en-US" sz="2400" dirty="0">
                <a:latin typeface="Bahnschrift" panose="020B0502040204020203" pitchFamily="34" charset="0"/>
              </a:rPr>
              <a:t>bone will remodel its contours to reflect the frequency, distribution, and magnitude of forces</a:t>
            </a:r>
            <a:r>
              <a:rPr lang="en-US" sz="2400" dirty="0" smtClean="0">
                <a:latin typeface="Bahnschrift" panose="020B0502040204020203" pitchFamily="34" charset="0"/>
              </a:rPr>
              <a:t>.</a:t>
            </a:r>
            <a:endParaRPr lang="en-US" sz="2400" dirty="0">
              <a:latin typeface="Bahnschrift" panose="020B0502040204020203" pitchFamily="34" charset="0"/>
            </a:endParaRPr>
          </a:p>
        </p:txBody>
      </p:sp>
    </p:spTree>
    <p:extLst>
      <p:ext uri="{BB962C8B-B14F-4D97-AF65-F5344CB8AC3E}">
        <p14:creationId xmlns:p14="http://schemas.microsoft.com/office/powerpoint/2010/main" val="1961124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579363" y="-152400"/>
            <a:ext cx="8596668" cy="76200"/>
          </a:xfrm>
        </p:spPr>
        <p:txBody>
          <a:bodyPr>
            <a:normAutofit fontScale="90000"/>
          </a:bodyPr>
          <a:lstStyle/>
          <a:p>
            <a:endParaRPr lang="en-US" dirty="0"/>
          </a:p>
        </p:txBody>
      </p:sp>
      <p:sp>
        <p:nvSpPr>
          <p:cNvPr id="3" name="Content Placeholder 2"/>
          <p:cNvSpPr>
            <a:spLocks noGrp="1"/>
          </p:cNvSpPr>
          <p:nvPr>
            <p:ph idx="1"/>
          </p:nvPr>
        </p:nvSpPr>
        <p:spPr>
          <a:xfrm>
            <a:off x="174171" y="152401"/>
            <a:ext cx="9906000" cy="6585856"/>
          </a:xfrm>
        </p:spPr>
        <p:txBody>
          <a:bodyPr>
            <a:normAutofit/>
          </a:bodyPr>
          <a:lstStyle/>
          <a:p>
            <a:r>
              <a:rPr lang="en-US" sz="2400" dirty="0">
                <a:latin typeface="Bahnschrift" panose="020B0502040204020203" pitchFamily="34" charset="0"/>
              </a:rPr>
              <a:t>Articulating features of bones, like facets, condyles, and heads, develop as a result of articulating surfaces between two bones.</a:t>
            </a:r>
          </a:p>
          <a:p>
            <a:r>
              <a:rPr lang="en-US" sz="2400" dirty="0">
                <a:latin typeface="Bahnschrift" panose="020B0502040204020203" pitchFamily="34" charset="0"/>
              </a:rPr>
              <a:t>Protuberances like crests, trochanters, </a:t>
            </a:r>
            <a:r>
              <a:rPr lang="en-US" sz="2400" dirty="0" err="1">
                <a:latin typeface="Bahnschrift" panose="020B0502040204020203" pitchFamily="34" charset="0"/>
              </a:rPr>
              <a:t>tuberosities</a:t>
            </a:r>
            <a:r>
              <a:rPr lang="en-US" sz="2400" dirty="0">
                <a:latin typeface="Bahnschrift" panose="020B0502040204020203" pitchFamily="34" charset="0"/>
              </a:rPr>
              <a:t>, and tubercles result from traction forces of connective tissue and muscles. </a:t>
            </a:r>
            <a:endParaRPr lang="en-US" sz="2400" dirty="0" smtClean="0">
              <a:latin typeface="Bahnschrift" panose="020B0502040204020203" pitchFamily="34" charset="0"/>
            </a:endParaRPr>
          </a:p>
          <a:p>
            <a:r>
              <a:rPr lang="en-US" sz="2400" dirty="0" smtClean="0">
                <a:latin typeface="Bahnschrift" panose="020B0502040204020203" pitchFamily="34" charset="0"/>
              </a:rPr>
              <a:t>The </a:t>
            </a:r>
            <a:r>
              <a:rPr lang="en-US" sz="2400" dirty="0">
                <a:latin typeface="Bahnschrift" panose="020B0502040204020203" pitchFamily="34" charset="0"/>
              </a:rPr>
              <a:t>various sizes and shapes of these markings are indicative of the forces that are applied to the bone by these tissues. </a:t>
            </a:r>
            <a:endParaRPr lang="en-US" sz="2400" dirty="0" smtClean="0">
              <a:latin typeface="Bahnschrift" panose="020B0502040204020203" pitchFamily="34" charset="0"/>
            </a:endParaRPr>
          </a:p>
          <a:p>
            <a:r>
              <a:rPr lang="en-US" sz="2400" dirty="0" smtClean="0">
                <a:latin typeface="Bahnschrift" panose="020B0502040204020203" pitchFamily="34" charset="0"/>
              </a:rPr>
              <a:t>The </a:t>
            </a:r>
            <a:r>
              <a:rPr lang="en-US" sz="2400" dirty="0">
                <a:latin typeface="Bahnschrift" panose="020B0502040204020203" pitchFamily="34" charset="0"/>
              </a:rPr>
              <a:t>wide range of bone markings begins to form early in embryologic development and continues for about 20 years</a:t>
            </a:r>
            <a:r>
              <a:rPr lang="en-US" sz="2400" dirty="0" smtClean="0">
                <a:latin typeface="Bahnschrift" panose="020B0502040204020203" pitchFamily="34" charset="0"/>
              </a:rPr>
              <a:t>.</a:t>
            </a:r>
            <a:endParaRPr lang="en-US" sz="2400" dirty="0">
              <a:latin typeface="Bahnschrift" panose="020B0502040204020203" pitchFamily="34" charset="0"/>
            </a:endParaRPr>
          </a:p>
        </p:txBody>
      </p:sp>
    </p:spTree>
    <p:extLst>
      <p:ext uri="{BB962C8B-B14F-4D97-AF65-F5344CB8AC3E}">
        <p14:creationId xmlns:p14="http://schemas.microsoft.com/office/powerpoint/2010/main" val="199869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677334" y="-143691"/>
            <a:ext cx="8596668" cy="45719"/>
          </a:xfrm>
        </p:spPr>
        <p:txBody>
          <a:bodyPr>
            <a:normAutofit fontScale="90000"/>
          </a:bodyPr>
          <a:lstStyle/>
          <a:p>
            <a:endParaRPr lang="en-US" dirty="0"/>
          </a:p>
        </p:txBody>
      </p:sp>
      <p:sp>
        <p:nvSpPr>
          <p:cNvPr id="3" name="Content Placeholder 2"/>
          <p:cNvSpPr>
            <a:spLocks noGrp="1"/>
          </p:cNvSpPr>
          <p:nvPr>
            <p:ph idx="1"/>
          </p:nvPr>
        </p:nvSpPr>
        <p:spPr>
          <a:xfrm>
            <a:off x="228599" y="119743"/>
            <a:ext cx="9481457" cy="6585857"/>
          </a:xfrm>
        </p:spPr>
        <p:txBody>
          <a:bodyPr>
            <a:normAutofit/>
          </a:bodyPr>
          <a:lstStyle/>
          <a:p>
            <a:pPr marL="0" indent="0">
              <a:buNone/>
            </a:pPr>
            <a:r>
              <a:rPr lang="en-US" sz="3600" b="1" dirty="0">
                <a:latin typeface="Bahnschrift" panose="020B0502040204020203" pitchFamily="34" charset="0"/>
              </a:rPr>
              <a:t>Surgical Considerations</a:t>
            </a:r>
          </a:p>
          <a:p>
            <a:r>
              <a:rPr lang="en-US" sz="2400" dirty="0"/>
              <a:t>Bone markings are significant to physicians and surgeons because they serve as anatomic landmarks that give information about the structures surrounding them. </a:t>
            </a:r>
            <a:endParaRPr lang="en-US" sz="2400" dirty="0" smtClean="0"/>
          </a:p>
          <a:p>
            <a:r>
              <a:rPr lang="en-US" sz="2400" dirty="0" smtClean="0"/>
              <a:t>For </a:t>
            </a:r>
            <a:r>
              <a:rPr lang="en-US" sz="2400" dirty="0"/>
              <a:t>example, an anesthesiologist will inject just medial and posterior to the ischial spine to achieve a pudendal nerve block. </a:t>
            </a:r>
            <a:endParaRPr lang="en-US" sz="2400" dirty="0" smtClean="0"/>
          </a:p>
          <a:p>
            <a:r>
              <a:rPr lang="en-US" sz="2400" dirty="0" smtClean="0"/>
              <a:t>Alternatively</a:t>
            </a:r>
            <a:r>
              <a:rPr lang="en-US" sz="2400" dirty="0"/>
              <a:t>, bone markings like the adductor tubercle on the femur can give valuable information about the muscles the surgeon is viewing</a:t>
            </a:r>
            <a:r>
              <a:rPr lang="en-US" sz="2400" dirty="0" smtClean="0"/>
              <a:t>.</a:t>
            </a:r>
            <a:endParaRPr lang="en-US" sz="2400" dirty="0"/>
          </a:p>
        </p:txBody>
      </p:sp>
    </p:spTree>
    <p:extLst>
      <p:ext uri="{BB962C8B-B14F-4D97-AF65-F5344CB8AC3E}">
        <p14:creationId xmlns:p14="http://schemas.microsoft.com/office/powerpoint/2010/main" val="4205135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557592" y="-154576"/>
            <a:ext cx="8596668" cy="45719"/>
          </a:xfrm>
        </p:spPr>
        <p:txBody>
          <a:bodyPr>
            <a:normAutofit fontScale="90000"/>
          </a:bodyPr>
          <a:lstStyle/>
          <a:p>
            <a:endParaRPr lang="en-US" dirty="0"/>
          </a:p>
        </p:txBody>
      </p:sp>
      <p:sp>
        <p:nvSpPr>
          <p:cNvPr id="3" name="Content Placeholder 2"/>
          <p:cNvSpPr>
            <a:spLocks noGrp="1"/>
          </p:cNvSpPr>
          <p:nvPr>
            <p:ph idx="1"/>
          </p:nvPr>
        </p:nvSpPr>
        <p:spPr>
          <a:xfrm>
            <a:off x="152400" y="141514"/>
            <a:ext cx="9121602" cy="6574971"/>
          </a:xfrm>
        </p:spPr>
        <p:txBody>
          <a:bodyPr/>
          <a:lstStyle/>
          <a:p>
            <a:pPr marL="0" indent="0">
              <a:buNone/>
            </a:pPr>
            <a:r>
              <a:rPr lang="en-US" sz="3600" b="1" dirty="0"/>
              <a:t>Clinical Significance</a:t>
            </a:r>
          </a:p>
          <a:p>
            <a:r>
              <a:rPr lang="en-US" sz="2400" dirty="0"/>
              <a:t>Nearly all medical providers will use bony landmarks throughout their careers to approximate injection sites, localize the desired soft tissue, or target medical imaging. </a:t>
            </a:r>
            <a:endParaRPr lang="en-US" sz="2400" dirty="0" smtClean="0"/>
          </a:p>
          <a:p>
            <a:pPr marL="0" indent="0">
              <a:buNone/>
            </a:pPr>
            <a:r>
              <a:rPr lang="en-US" sz="2400" dirty="0" smtClean="0"/>
              <a:t>There </a:t>
            </a:r>
            <a:r>
              <a:rPr lang="en-US" sz="2400" dirty="0"/>
              <a:t>are many such examples; however, the following are notable:</a:t>
            </a:r>
          </a:p>
          <a:p>
            <a:r>
              <a:rPr lang="en-US" sz="2400" b="1" i="1" dirty="0"/>
              <a:t>Spinous processes </a:t>
            </a:r>
            <a:r>
              <a:rPr lang="en-US" sz="2400" dirty="0"/>
              <a:t>are palpated and used as anatomic guides during epidural steroid injections or lumbar punctures (AKA spinal tap).</a:t>
            </a:r>
          </a:p>
          <a:p>
            <a:r>
              <a:rPr lang="en-US" sz="2400" b="1" i="1" dirty="0" err="1"/>
              <a:t>Tibial</a:t>
            </a:r>
            <a:r>
              <a:rPr lang="en-US" sz="2400" b="1" i="1" dirty="0"/>
              <a:t> and femoral condyles</a:t>
            </a:r>
            <a:r>
              <a:rPr lang="en-US" sz="2400" dirty="0"/>
              <a:t> are palpated to approximate the menisci sites during the McMurray test, which evaluates the structural integrity of the meniscus.</a:t>
            </a:r>
          </a:p>
          <a:p>
            <a:r>
              <a:rPr lang="en-US" sz="2400" i="1" dirty="0"/>
              <a:t>Bony landmarks of the elbow </a:t>
            </a:r>
            <a:r>
              <a:rPr lang="en-US" sz="2400" dirty="0"/>
              <a:t>are used to orient the operator and locate areas of interest for targeted medical imaging like ultrasound.</a:t>
            </a:r>
          </a:p>
          <a:p>
            <a:endParaRPr lang="en-US" dirty="0"/>
          </a:p>
        </p:txBody>
      </p:sp>
    </p:spTree>
    <p:extLst>
      <p:ext uri="{BB962C8B-B14F-4D97-AF65-F5344CB8AC3E}">
        <p14:creationId xmlns:p14="http://schemas.microsoft.com/office/powerpoint/2010/main" val="1667330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51114"/>
          </a:xfrm>
        </p:spPr>
        <p:txBody>
          <a:bodyPr/>
          <a:lstStyle/>
          <a:p>
            <a:r>
              <a:rPr lang="en-US" b="1" dirty="0" smtClean="0">
                <a:latin typeface="Bahnschrift" panose="020B0502040204020203" pitchFamily="34" charset="0"/>
              </a:rPr>
              <a:t>Body landmarks </a:t>
            </a:r>
            <a:endParaRPr lang="en-US" b="1" dirty="0">
              <a:latin typeface="Bahnschrift" panose="020B0502040204020203" pitchFamily="34" charset="0"/>
            </a:endParaRPr>
          </a:p>
        </p:txBody>
      </p:sp>
      <p:sp>
        <p:nvSpPr>
          <p:cNvPr id="3" name="Content Placeholder 2"/>
          <p:cNvSpPr>
            <a:spLocks noGrp="1"/>
          </p:cNvSpPr>
          <p:nvPr>
            <p:ph idx="1"/>
          </p:nvPr>
        </p:nvSpPr>
        <p:spPr>
          <a:xfrm>
            <a:off x="348343" y="1219200"/>
            <a:ext cx="9427027" cy="5551714"/>
          </a:xfrm>
        </p:spPr>
        <p:txBody>
          <a:bodyPr>
            <a:normAutofit/>
          </a:bodyPr>
          <a:lstStyle/>
          <a:p>
            <a:r>
              <a:rPr lang="en-US" sz="2400" dirty="0">
                <a:latin typeface="Bahnschrift" panose="020B0502040204020203" pitchFamily="34" charset="0"/>
              </a:rPr>
              <a:t>Bone markings are invaluable to the identification of individual bones and bony pieces and aid in the understanding of functional and evolutionary anatomy. </a:t>
            </a:r>
            <a:endParaRPr lang="en-US" sz="2400" dirty="0" smtClean="0">
              <a:latin typeface="Bahnschrift" panose="020B0502040204020203" pitchFamily="34" charset="0"/>
            </a:endParaRPr>
          </a:p>
          <a:p>
            <a:r>
              <a:rPr lang="en-US" sz="2400" dirty="0" smtClean="0">
                <a:latin typeface="Bahnschrift" panose="020B0502040204020203" pitchFamily="34" charset="0"/>
              </a:rPr>
              <a:t>They </a:t>
            </a:r>
            <a:r>
              <a:rPr lang="en-US" sz="2400" dirty="0">
                <a:latin typeface="Bahnschrift" panose="020B0502040204020203" pitchFamily="34" charset="0"/>
              </a:rPr>
              <a:t>are used by clinicians and surgeons, especially orthopedists, radiologists, forensic scientists, detectives, </a:t>
            </a:r>
            <a:r>
              <a:rPr lang="en-US" sz="2400" dirty="0" err="1">
                <a:latin typeface="Bahnschrift" panose="020B0502040204020203" pitchFamily="34" charset="0"/>
              </a:rPr>
              <a:t>osteologists</a:t>
            </a:r>
            <a:r>
              <a:rPr lang="en-US" sz="2400" dirty="0">
                <a:latin typeface="Bahnschrift" panose="020B0502040204020203" pitchFamily="34" charset="0"/>
              </a:rPr>
              <a:t>, and anatomists. </a:t>
            </a:r>
            <a:endParaRPr lang="en-US" sz="2400" dirty="0" smtClean="0">
              <a:latin typeface="Bahnschrift" panose="020B0502040204020203" pitchFamily="34" charset="0"/>
            </a:endParaRPr>
          </a:p>
          <a:p>
            <a:r>
              <a:rPr lang="en-US" sz="2400" dirty="0" smtClean="0">
                <a:latin typeface="Bahnschrift" panose="020B0502040204020203" pitchFamily="34" charset="0"/>
              </a:rPr>
              <a:t>Bone </a:t>
            </a:r>
            <a:r>
              <a:rPr lang="en-US" sz="2400" dirty="0">
                <a:latin typeface="Bahnschrift" panose="020B0502040204020203" pitchFamily="34" charset="0"/>
              </a:rPr>
              <a:t>markings play an important role in human and animal anatomy and physiology. </a:t>
            </a:r>
            <a:endParaRPr lang="en-US" sz="2400" dirty="0" smtClean="0">
              <a:latin typeface="Bahnschrift" panose="020B0502040204020203" pitchFamily="34" charset="0"/>
            </a:endParaRPr>
          </a:p>
          <a:p>
            <a:r>
              <a:rPr lang="en-US" sz="2400" dirty="0" smtClean="0">
                <a:latin typeface="Bahnschrift" panose="020B0502040204020203" pitchFamily="34" charset="0"/>
              </a:rPr>
              <a:t>The </a:t>
            </a:r>
            <a:r>
              <a:rPr lang="en-US" sz="2400" dirty="0">
                <a:latin typeface="Bahnschrift" panose="020B0502040204020203" pitchFamily="34" charset="0"/>
              </a:rPr>
              <a:t>functionality of bone markings ranges from enabling joints to slide past each other or lock bones in place, providing structural support to muscle and connective tissue, and providing circumferential stabilization and protection to nerves, vessels, and connective tissue. </a:t>
            </a:r>
            <a:endParaRPr lang="en-US" sz="2400" dirty="0" smtClean="0">
              <a:latin typeface="Bahnschrift" panose="020B0502040204020203" pitchFamily="34" charset="0"/>
            </a:endParaRPr>
          </a:p>
        </p:txBody>
      </p:sp>
    </p:spTree>
    <p:extLst>
      <p:ext uri="{BB962C8B-B14F-4D97-AF65-F5344CB8AC3E}">
        <p14:creationId xmlns:p14="http://schemas.microsoft.com/office/powerpoint/2010/main" val="234391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677334" y="-143690"/>
            <a:ext cx="8596668" cy="45719"/>
          </a:xfrm>
        </p:spPr>
        <p:txBody>
          <a:bodyPr>
            <a:normAutofit fontScale="90000"/>
          </a:bodyPr>
          <a:lstStyle/>
          <a:p>
            <a:endParaRPr lang="en-US" dirty="0"/>
          </a:p>
        </p:txBody>
      </p:sp>
      <p:sp>
        <p:nvSpPr>
          <p:cNvPr id="3" name="Content Placeholder 2"/>
          <p:cNvSpPr>
            <a:spLocks noGrp="1"/>
          </p:cNvSpPr>
          <p:nvPr>
            <p:ph idx="1"/>
          </p:nvPr>
        </p:nvSpPr>
        <p:spPr>
          <a:xfrm>
            <a:off x="261257" y="130629"/>
            <a:ext cx="9525000" cy="6607628"/>
          </a:xfrm>
        </p:spPr>
        <p:txBody>
          <a:bodyPr>
            <a:normAutofit fontScale="92500" lnSpcReduction="20000"/>
          </a:bodyPr>
          <a:lstStyle/>
          <a:p>
            <a:pPr marL="0" indent="0">
              <a:buNone/>
            </a:pPr>
            <a:r>
              <a:rPr lang="en-US" sz="3900" b="1" dirty="0">
                <a:latin typeface="Bahnschrift" panose="020B0502040204020203" pitchFamily="34" charset="0"/>
              </a:rPr>
              <a:t>Common Bone Markings</a:t>
            </a:r>
          </a:p>
          <a:p>
            <a:pPr marL="0" indent="0">
              <a:buNone/>
            </a:pPr>
            <a:r>
              <a:rPr lang="en-US" sz="2400" b="1" i="1" dirty="0">
                <a:latin typeface="Bahnschrift" panose="020B0502040204020203" pitchFamily="34" charset="0"/>
              </a:rPr>
              <a:t>Angles </a:t>
            </a:r>
            <a:endParaRPr lang="en-US" sz="2400" dirty="0">
              <a:latin typeface="Bahnschrift" panose="020B0502040204020203" pitchFamily="34" charset="0"/>
            </a:endParaRPr>
          </a:p>
          <a:p>
            <a:r>
              <a:rPr lang="en-US" sz="2400" dirty="0" smtClean="0">
                <a:latin typeface="Bahnschrift" panose="020B0502040204020203" pitchFamily="34" charset="0"/>
              </a:rPr>
              <a:t>Sharp </a:t>
            </a:r>
            <a:r>
              <a:rPr lang="en-US" sz="2400" dirty="0">
                <a:latin typeface="Bahnschrift" panose="020B0502040204020203" pitchFamily="34" charset="0"/>
              </a:rPr>
              <a:t>bony angulations that may serve as bony or soft tissue attachments but often are used for precise anatomical description. </a:t>
            </a:r>
            <a:endParaRPr lang="en-US" sz="2400" dirty="0" smtClean="0">
              <a:latin typeface="Bahnschrift" panose="020B0502040204020203" pitchFamily="34" charset="0"/>
            </a:endParaRPr>
          </a:p>
          <a:p>
            <a:r>
              <a:rPr lang="en-US" sz="2400" dirty="0" smtClean="0">
                <a:latin typeface="Bahnschrift" panose="020B0502040204020203" pitchFamily="34" charset="0"/>
              </a:rPr>
              <a:t>Examples </a:t>
            </a:r>
            <a:r>
              <a:rPr lang="en-US" sz="2400" dirty="0">
                <a:latin typeface="Bahnschrift" panose="020B0502040204020203" pitchFamily="34" charset="0"/>
              </a:rPr>
              <a:t>include the superior, inferior, and acromial angles of the scapula and the superior, inferior, lateral angles of the occiput.</a:t>
            </a:r>
          </a:p>
          <a:p>
            <a:pPr marL="0" indent="0">
              <a:buNone/>
            </a:pPr>
            <a:r>
              <a:rPr lang="en-US" sz="2400" b="1" i="1" dirty="0">
                <a:latin typeface="Bahnschrift" panose="020B0502040204020203" pitchFamily="34" charset="0"/>
              </a:rPr>
              <a:t>Body</a:t>
            </a:r>
            <a:r>
              <a:rPr lang="en-US" sz="2400" dirty="0">
                <a:latin typeface="Bahnschrift" panose="020B0502040204020203" pitchFamily="34" charset="0"/>
              </a:rPr>
              <a:t> </a:t>
            </a:r>
            <a:endParaRPr lang="en-US" sz="2400" dirty="0">
              <a:latin typeface="Bahnschrift" panose="020B0502040204020203" pitchFamily="34" charset="0"/>
            </a:endParaRPr>
          </a:p>
          <a:p>
            <a:r>
              <a:rPr lang="en-US" sz="2400" dirty="0" smtClean="0">
                <a:latin typeface="Bahnschrift" panose="020B0502040204020203" pitchFamily="34" charset="0"/>
              </a:rPr>
              <a:t>This </a:t>
            </a:r>
            <a:r>
              <a:rPr lang="en-US" sz="2400" dirty="0">
                <a:latin typeface="Bahnschrift" panose="020B0502040204020203" pitchFamily="34" charset="0"/>
              </a:rPr>
              <a:t>usually refers to the largest, most prominent segment of bone. </a:t>
            </a:r>
            <a:endParaRPr lang="en-US" sz="2400" dirty="0">
              <a:latin typeface="Bahnschrift" panose="020B0502040204020203" pitchFamily="34" charset="0"/>
            </a:endParaRPr>
          </a:p>
          <a:p>
            <a:r>
              <a:rPr lang="en-US" sz="2400" dirty="0" smtClean="0">
                <a:latin typeface="Bahnschrift" panose="020B0502040204020203" pitchFamily="34" charset="0"/>
              </a:rPr>
              <a:t>Examples </a:t>
            </a:r>
            <a:r>
              <a:rPr lang="en-US" sz="2400" dirty="0">
                <a:latin typeface="Bahnschrift" panose="020B0502040204020203" pitchFamily="34" charset="0"/>
              </a:rPr>
              <a:t>include the diaphysis or shaft of long bones like the femur and </a:t>
            </a:r>
            <a:r>
              <a:rPr lang="en-US" sz="2400" dirty="0" err="1">
                <a:latin typeface="Bahnschrift" panose="020B0502040204020203" pitchFamily="34" charset="0"/>
              </a:rPr>
              <a:t>humerus</a:t>
            </a:r>
            <a:r>
              <a:rPr lang="en-US" sz="2400" dirty="0">
                <a:latin typeface="Bahnschrift" panose="020B0502040204020203" pitchFamily="34" charset="0"/>
              </a:rPr>
              <a:t>.</a:t>
            </a:r>
          </a:p>
          <a:p>
            <a:pPr marL="0" indent="0">
              <a:buNone/>
            </a:pPr>
            <a:r>
              <a:rPr lang="en-US" sz="2400" b="1" i="1" dirty="0">
                <a:latin typeface="Bahnschrift" panose="020B0502040204020203" pitchFamily="34" charset="0"/>
              </a:rPr>
              <a:t>Condyle </a:t>
            </a:r>
            <a:endParaRPr lang="en-US" sz="2400" dirty="0">
              <a:latin typeface="Bahnschrift" panose="020B0502040204020203" pitchFamily="34" charset="0"/>
            </a:endParaRPr>
          </a:p>
          <a:p>
            <a:r>
              <a:rPr lang="en-US" sz="2400" dirty="0" smtClean="0">
                <a:latin typeface="Bahnschrift" panose="020B0502040204020203" pitchFamily="34" charset="0"/>
              </a:rPr>
              <a:t>Refers </a:t>
            </a:r>
            <a:r>
              <a:rPr lang="en-US" sz="2400" dirty="0">
                <a:latin typeface="Bahnschrift" panose="020B0502040204020203" pitchFamily="34" charset="0"/>
              </a:rPr>
              <a:t>to a large prominence, which often provides structural support to the overlying hyaline cartilage. It bears the brunt of the force exerted from the joint. </a:t>
            </a:r>
            <a:endParaRPr lang="en-US" sz="2400" dirty="0" smtClean="0">
              <a:latin typeface="Bahnschrift" panose="020B0502040204020203" pitchFamily="34" charset="0"/>
            </a:endParaRPr>
          </a:p>
          <a:p>
            <a:r>
              <a:rPr lang="en-US" sz="2400" dirty="0" smtClean="0">
                <a:latin typeface="Bahnschrift" panose="020B0502040204020203" pitchFamily="34" charset="0"/>
              </a:rPr>
              <a:t>Examples </a:t>
            </a:r>
            <a:r>
              <a:rPr lang="en-US" sz="2400" dirty="0">
                <a:latin typeface="Bahnschrift" panose="020B0502040204020203" pitchFamily="34" charset="0"/>
              </a:rPr>
              <a:t>include the knee joint (hinge joint), formed by the femoral lateral and medial condyles, and the </a:t>
            </a:r>
            <a:r>
              <a:rPr lang="en-US" sz="2400" dirty="0" err="1">
                <a:latin typeface="Bahnschrift" panose="020B0502040204020203" pitchFamily="34" charset="0"/>
              </a:rPr>
              <a:t>tibial</a:t>
            </a:r>
            <a:r>
              <a:rPr lang="en-US" sz="2400" dirty="0">
                <a:latin typeface="Bahnschrift" panose="020B0502040204020203" pitchFamily="34" charset="0"/>
              </a:rPr>
              <a:t> lateral and medial condyles. Additionally, the occiput has an occipital condyle which articulates with atlas(C1) and accounts for approximately 25 degrees of cervical flexion and extension. </a:t>
            </a:r>
          </a:p>
        </p:txBody>
      </p:sp>
    </p:spTree>
    <p:extLst>
      <p:ext uri="{BB962C8B-B14F-4D97-AF65-F5344CB8AC3E}">
        <p14:creationId xmlns:p14="http://schemas.microsoft.com/office/powerpoint/2010/main" val="3501340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579362" y="-195944"/>
            <a:ext cx="8596668" cy="54429"/>
          </a:xfrm>
        </p:spPr>
        <p:txBody>
          <a:bodyPr>
            <a:normAutofit fontScale="90000"/>
          </a:bodyPr>
          <a:lstStyle/>
          <a:p>
            <a:endParaRPr lang="en-US" dirty="0"/>
          </a:p>
        </p:txBody>
      </p:sp>
      <p:sp>
        <p:nvSpPr>
          <p:cNvPr id="3" name="Content Placeholder 2"/>
          <p:cNvSpPr>
            <a:spLocks noGrp="1"/>
          </p:cNvSpPr>
          <p:nvPr>
            <p:ph idx="1"/>
          </p:nvPr>
        </p:nvSpPr>
        <p:spPr>
          <a:xfrm>
            <a:off x="206829" y="130629"/>
            <a:ext cx="9481457" cy="6553200"/>
          </a:xfrm>
        </p:spPr>
        <p:txBody>
          <a:bodyPr>
            <a:normAutofit/>
          </a:bodyPr>
          <a:lstStyle/>
          <a:p>
            <a:pPr marL="0" indent="0">
              <a:buNone/>
            </a:pPr>
            <a:r>
              <a:rPr lang="en-US" sz="2400" b="1" i="1" dirty="0">
                <a:latin typeface="Bahnschrift" panose="020B0502040204020203" pitchFamily="34" charset="0"/>
              </a:rPr>
              <a:t>Crest </a:t>
            </a:r>
            <a:endParaRPr lang="en-US" sz="2400" dirty="0">
              <a:latin typeface="Bahnschrift" panose="020B0502040204020203" pitchFamily="34" charset="0"/>
            </a:endParaRPr>
          </a:p>
          <a:p>
            <a:r>
              <a:rPr lang="en-US" sz="2400" dirty="0" smtClean="0">
                <a:latin typeface="Bahnschrift" panose="020B0502040204020203" pitchFamily="34" charset="0"/>
              </a:rPr>
              <a:t>A </a:t>
            </a:r>
            <a:r>
              <a:rPr lang="en-US" sz="2400" dirty="0">
                <a:latin typeface="Bahnschrift" panose="020B0502040204020203" pitchFamily="34" charset="0"/>
              </a:rPr>
              <a:t>raised or prominent part of the edge of a bone. Crests are often the sites where connective tissue attaches muscle to bone. The iliac crest is found on the ilium.</a:t>
            </a:r>
          </a:p>
          <a:p>
            <a:pPr marL="0" indent="0">
              <a:buNone/>
            </a:pPr>
            <a:r>
              <a:rPr lang="en-US" sz="2400" b="1" i="1" dirty="0">
                <a:latin typeface="Bahnschrift" panose="020B0502040204020203" pitchFamily="34" charset="0"/>
              </a:rPr>
              <a:t>Diaphysis </a:t>
            </a:r>
            <a:endParaRPr lang="en-US" sz="2400" dirty="0">
              <a:latin typeface="Bahnschrift" panose="020B0502040204020203" pitchFamily="34" charset="0"/>
            </a:endParaRPr>
          </a:p>
          <a:p>
            <a:r>
              <a:rPr lang="en-US" sz="2400" dirty="0" smtClean="0">
                <a:latin typeface="Bahnschrift" panose="020B0502040204020203" pitchFamily="34" charset="0"/>
              </a:rPr>
              <a:t>Refers </a:t>
            </a:r>
            <a:r>
              <a:rPr lang="en-US" sz="2400" dirty="0">
                <a:latin typeface="Bahnschrift" panose="020B0502040204020203" pitchFamily="34" charset="0"/>
              </a:rPr>
              <a:t>to the main part of the shaft of a long bone. Long bones, including the femur, </a:t>
            </a:r>
            <a:r>
              <a:rPr lang="en-US" sz="2400" dirty="0" err="1">
                <a:latin typeface="Bahnschrift" panose="020B0502040204020203" pitchFamily="34" charset="0"/>
              </a:rPr>
              <a:t>humerus</a:t>
            </a:r>
            <a:r>
              <a:rPr lang="en-US" sz="2400" dirty="0">
                <a:latin typeface="Bahnschrift" panose="020B0502040204020203" pitchFamily="34" charset="0"/>
              </a:rPr>
              <a:t>, and tibia, all have a shaft.</a:t>
            </a:r>
          </a:p>
          <a:p>
            <a:pPr marL="0" indent="0">
              <a:buNone/>
            </a:pPr>
            <a:r>
              <a:rPr lang="en-US" sz="2400" b="1" i="1" dirty="0">
                <a:latin typeface="Bahnschrift" panose="020B0502040204020203" pitchFamily="34" charset="0"/>
              </a:rPr>
              <a:t>Epicondyle </a:t>
            </a:r>
            <a:endParaRPr lang="en-US" sz="2400" dirty="0">
              <a:latin typeface="Bahnschrift" panose="020B0502040204020203" pitchFamily="34" charset="0"/>
            </a:endParaRPr>
          </a:p>
          <a:p>
            <a:r>
              <a:rPr lang="en-US" sz="2400" dirty="0" smtClean="0">
                <a:latin typeface="Bahnschrift" panose="020B0502040204020203" pitchFamily="34" charset="0"/>
              </a:rPr>
              <a:t>A </a:t>
            </a:r>
            <a:r>
              <a:rPr lang="en-US" sz="2400" dirty="0">
                <a:latin typeface="Bahnschrift" panose="020B0502040204020203" pitchFamily="34" charset="0"/>
              </a:rPr>
              <a:t>prominence that sits atop of a condyle. The epicondyle attaches muscle and connective tissue to bone, providing support to this musculoskeletal system. </a:t>
            </a:r>
            <a:endParaRPr lang="en-US" sz="2400" dirty="0" smtClean="0">
              <a:latin typeface="Bahnschrift" panose="020B0502040204020203" pitchFamily="34" charset="0"/>
            </a:endParaRPr>
          </a:p>
          <a:p>
            <a:r>
              <a:rPr lang="en-US" sz="2400" dirty="0" smtClean="0">
                <a:latin typeface="Bahnschrift" panose="020B0502040204020203" pitchFamily="34" charset="0"/>
              </a:rPr>
              <a:t>Examples </a:t>
            </a:r>
            <a:r>
              <a:rPr lang="en-US" sz="2400" dirty="0">
                <a:latin typeface="Bahnschrift" panose="020B0502040204020203" pitchFamily="34" charset="0"/>
              </a:rPr>
              <a:t>include the femoral medial and lateral epicondyles and humeral medial and lateral epicondyles.</a:t>
            </a:r>
          </a:p>
          <a:p>
            <a:pPr marL="0" indent="0">
              <a:buNone/>
            </a:pPr>
            <a:endParaRPr lang="en-US" sz="2400" dirty="0"/>
          </a:p>
        </p:txBody>
      </p:sp>
    </p:spTree>
    <p:extLst>
      <p:ext uri="{BB962C8B-B14F-4D97-AF65-F5344CB8AC3E}">
        <p14:creationId xmlns:p14="http://schemas.microsoft.com/office/powerpoint/2010/main" val="133268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590248" y="-45719"/>
            <a:ext cx="8596668" cy="45719"/>
          </a:xfrm>
        </p:spPr>
        <p:txBody>
          <a:bodyPr>
            <a:normAutofit fontScale="90000"/>
          </a:bodyPr>
          <a:lstStyle/>
          <a:p>
            <a:endParaRPr lang="en-US" dirty="0"/>
          </a:p>
        </p:txBody>
      </p:sp>
      <p:sp>
        <p:nvSpPr>
          <p:cNvPr id="3" name="Content Placeholder 2"/>
          <p:cNvSpPr>
            <a:spLocks noGrp="1"/>
          </p:cNvSpPr>
          <p:nvPr>
            <p:ph idx="1"/>
          </p:nvPr>
        </p:nvSpPr>
        <p:spPr>
          <a:xfrm>
            <a:off x="228600" y="108857"/>
            <a:ext cx="9818914" cy="6651172"/>
          </a:xfrm>
        </p:spPr>
        <p:txBody>
          <a:bodyPr>
            <a:noAutofit/>
          </a:bodyPr>
          <a:lstStyle/>
          <a:p>
            <a:pPr marL="0" indent="0">
              <a:buNone/>
            </a:pPr>
            <a:r>
              <a:rPr lang="en-US" sz="2400" b="1" i="1" dirty="0">
                <a:latin typeface="Bahnschrift" panose="020B0502040204020203" pitchFamily="34" charset="0"/>
              </a:rPr>
              <a:t>Epiphysis </a:t>
            </a:r>
            <a:endParaRPr lang="en-US" sz="2400" dirty="0">
              <a:latin typeface="Bahnschrift" panose="020B0502040204020203" pitchFamily="34" charset="0"/>
            </a:endParaRPr>
          </a:p>
          <a:p>
            <a:r>
              <a:rPr lang="en-US" sz="2400" dirty="0" smtClean="0">
                <a:latin typeface="Bahnschrift" panose="020B0502040204020203" pitchFamily="34" charset="0"/>
              </a:rPr>
              <a:t>The </a:t>
            </a:r>
            <a:r>
              <a:rPr lang="en-US" sz="2400" dirty="0">
                <a:latin typeface="Bahnschrift" panose="020B0502040204020203" pitchFamily="34" charset="0"/>
              </a:rPr>
              <a:t>articulating segment of a bone, usually at the bone's proximal and distal poles. It usually has a larger diameter than the shaft (diaphysis). </a:t>
            </a:r>
            <a:endParaRPr lang="en-US" sz="2400" dirty="0" smtClean="0">
              <a:latin typeface="Bahnschrift" panose="020B0502040204020203" pitchFamily="34" charset="0"/>
            </a:endParaRPr>
          </a:p>
          <a:p>
            <a:r>
              <a:rPr lang="en-US" sz="2400" dirty="0" smtClean="0">
                <a:latin typeface="Bahnschrift" panose="020B0502040204020203" pitchFamily="34" charset="0"/>
              </a:rPr>
              <a:t>The </a:t>
            </a:r>
            <a:r>
              <a:rPr lang="en-US" sz="2400" dirty="0">
                <a:latin typeface="Bahnschrift" panose="020B0502040204020203" pitchFamily="34" charset="0"/>
              </a:rPr>
              <a:t>epiphysis is critical for bone growth because it sits adjacent to the </a:t>
            </a:r>
            <a:r>
              <a:rPr lang="en-US" sz="2400" dirty="0" err="1">
                <a:latin typeface="Bahnschrift" panose="020B0502040204020203" pitchFamily="34" charset="0"/>
              </a:rPr>
              <a:t>physeal</a:t>
            </a:r>
            <a:r>
              <a:rPr lang="en-US" sz="2400" dirty="0">
                <a:latin typeface="Bahnschrift" panose="020B0502040204020203" pitchFamily="34" charset="0"/>
              </a:rPr>
              <a:t> line, also known as the growth plate.</a:t>
            </a:r>
          </a:p>
          <a:p>
            <a:pPr marL="0" indent="0">
              <a:buNone/>
            </a:pPr>
            <a:r>
              <a:rPr lang="en-US" sz="2400" b="1" i="1" dirty="0">
                <a:latin typeface="Bahnschrift" panose="020B0502040204020203" pitchFamily="34" charset="0"/>
              </a:rPr>
              <a:t>Facet </a:t>
            </a:r>
            <a:endParaRPr lang="en-US" sz="2400" dirty="0">
              <a:latin typeface="Bahnschrift" panose="020B0502040204020203" pitchFamily="34" charset="0"/>
            </a:endParaRPr>
          </a:p>
          <a:p>
            <a:r>
              <a:rPr lang="en-US" sz="2400" dirty="0" smtClean="0">
                <a:latin typeface="Bahnschrift" panose="020B0502040204020203" pitchFamily="34" charset="0"/>
              </a:rPr>
              <a:t>A </a:t>
            </a:r>
            <a:r>
              <a:rPr lang="en-US" sz="2400" dirty="0">
                <a:latin typeface="Bahnschrift" panose="020B0502040204020203" pitchFamily="34" charset="0"/>
              </a:rPr>
              <a:t>smooth, flat surface that forms a joint with another flat bone or another facet, together creating a gliding joint. </a:t>
            </a:r>
            <a:endParaRPr lang="en-US" sz="2400" dirty="0" smtClean="0">
              <a:latin typeface="Bahnschrift" panose="020B0502040204020203" pitchFamily="34" charset="0"/>
            </a:endParaRPr>
          </a:p>
          <a:p>
            <a:r>
              <a:rPr lang="en-US" sz="2400" dirty="0" smtClean="0">
                <a:latin typeface="Bahnschrift" panose="020B0502040204020203" pitchFamily="34" charset="0"/>
              </a:rPr>
              <a:t>Examples can be seen in the facet joints of the vertebrae, which allow for flexion and extension of the spine. </a:t>
            </a:r>
            <a:endParaRPr lang="en-US" sz="2400" dirty="0">
              <a:latin typeface="Bahnschrift" panose="020B0502040204020203" pitchFamily="34" charset="0"/>
            </a:endParaRPr>
          </a:p>
        </p:txBody>
      </p:sp>
    </p:spTree>
    <p:extLst>
      <p:ext uri="{BB962C8B-B14F-4D97-AF65-F5344CB8AC3E}">
        <p14:creationId xmlns:p14="http://schemas.microsoft.com/office/powerpoint/2010/main" val="2947351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677334" y="-175846"/>
            <a:ext cx="8596668" cy="46892"/>
          </a:xfrm>
        </p:spPr>
        <p:txBody>
          <a:bodyPr>
            <a:normAutofit fontScale="90000"/>
          </a:bodyPr>
          <a:lstStyle/>
          <a:p>
            <a:endParaRPr lang="en-US" dirty="0"/>
          </a:p>
        </p:txBody>
      </p:sp>
      <p:sp>
        <p:nvSpPr>
          <p:cNvPr id="3" name="Content Placeholder 2"/>
          <p:cNvSpPr>
            <a:spLocks noGrp="1"/>
          </p:cNvSpPr>
          <p:nvPr>
            <p:ph idx="1"/>
          </p:nvPr>
        </p:nvSpPr>
        <p:spPr>
          <a:xfrm>
            <a:off x="175846" y="117231"/>
            <a:ext cx="9098156" cy="6600092"/>
          </a:xfrm>
        </p:spPr>
        <p:txBody>
          <a:bodyPr>
            <a:normAutofit/>
          </a:bodyPr>
          <a:lstStyle/>
          <a:p>
            <a:pPr marL="0" indent="0">
              <a:buNone/>
            </a:pPr>
            <a:r>
              <a:rPr lang="en-US" sz="2400" b="1" i="1" dirty="0">
                <a:latin typeface="Bahnschrift" panose="020B0502040204020203" pitchFamily="34" charset="0"/>
              </a:rPr>
              <a:t>Fissure </a:t>
            </a:r>
            <a:endParaRPr lang="en-US" sz="2400" dirty="0">
              <a:latin typeface="Bahnschrift" panose="020B0502040204020203" pitchFamily="34" charset="0"/>
            </a:endParaRPr>
          </a:p>
          <a:p>
            <a:r>
              <a:rPr lang="en-US" sz="2400" dirty="0" smtClean="0">
                <a:latin typeface="Bahnschrift" panose="020B0502040204020203" pitchFamily="34" charset="0"/>
              </a:rPr>
              <a:t>An </a:t>
            </a:r>
            <a:r>
              <a:rPr lang="en-US" sz="2400" dirty="0">
                <a:latin typeface="Bahnschrift" panose="020B0502040204020203" pitchFamily="34" charset="0"/>
              </a:rPr>
              <a:t>open slit in a bone that usually houses nerves and blood vessels. </a:t>
            </a:r>
            <a:endParaRPr lang="en-US" sz="2400" dirty="0" smtClean="0">
              <a:latin typeface="Bahnschrift" panose="020B0502040204020203" pitchFamily="34" charset="0"/>
            </a:endParaRPr>
          </a:p>
          <a:p>
            <a:r>
              <a:rPr lang="en-US" sz="2400" dirty="0" smtClean="0">
                <a:latin typeface="Bahnschrift" panose="020B0502040204020203" pitchFamily="34" charset="0"/>
              </a:rPr>
              <a:t>Examples </a:t>
            </a:r>
            <a:r>
              <a:rPr lang="en-US" sz="2400" dirty="0">
                <a:latin typeface="Bahnschrift" panose="020B0502040204020203" pitchFamily="34" charset="0"/>
              </a:rPr>
              <a:t>include superior and inferior orbital fissure.</a:t>
            </a:r>
          </a:p>
          <a:p>
            <a:pPr marL="0" indent="0">
              <a:buNone/>
            </a:pPr>
            <a:r>
              <a:rPr lang="en-US" sz="2400" b="1" i="1" dirty="0">
                <a:latin typeface="Bahnschrift" panose="020B0502040204020203" pitchFamily="34" charset="0"/>
              </a:rPr>
              <a:t>Foramen </a:t>
            </a:r>
            <a:endParaRPr lang="en-US" sz="2400" dirty="0">
              <a:latin typeface="Bahnschrift" panose="020B0502040204020203" pitchFamily="34" charset="0"/>
            </a:endParaRPr>
          </a:p>
          <a:p>
            <a:r>
              <a:rPr lang="en-US" sz="2400" dirty="0" smtClean="0">
                <a:latin typeface="Bahnschrift" panose="020B0502040204020203" pitchFamily="34" charset="0"/>
              </a:rPr>
              <a:t>A </a:t>
            </a:r>
            <a:r>
              <a:rPr lang="en-US" sz="2400" dirty="0">
                <a:latin typeface="Bahnschrift" panose="020B0502040204020203" pitchFamily="34" charset="0"/>
              </a:rPr>
              <a:t>hole through which nerves and blood vessels </a:t>
            </a:r>
            <a:r>
              <a:rPr lang="en-US" sz="2400" dirty="0" smtClean="0">
                <a:latin typeface="Bahnschrift" panose="020B0502040204020203" pitchFamily="34" charset="0"/>
              </a:rPr>
              <a:t>pass.</a:t>
            </a:r>
          </a:p>
          <a:p>
            <a:r>
              <a:rPr lang="en-US" sz="2400" dirty="0" smtClean="0">
                <a:latin typeface="Bahnschrift" panose="020B0502040204020203" pitchFamily="34" charset="0"/>
              </a:rPr>
              <a:t>Examples </a:t>
            </a:r>
            <a:r>
              <a:rPr lang="en-US" sz="2400" dirty="0">
                <a:latin typeface="Bahnschrift" panose="020B0502040204020203" pitchFamily="34" charset="0"/>
              </a:rPr>
              <a:t>include supraorbital foramen, infraorbital foramen, and mental foramen on the cranium.</a:t>
            </a:r>
          </a:p>
          <a:p>
            <a:pPr marL="0" indent="0">
              <a:buNone/>
            </a:pPr>
            <a:r>
              <a:rPr lang="en-US" sz="2400" b="1" i="1" dirty="0">
                <a:latin typeface="Bahnschrift" panose="020B0502040204020203" pitchFamily="34" charset="0"/>
              </a:rPr>
              <a:t>Fossa </a:t>
            </a:r>
            <a:endParaRPr lang="en-US" sz="2400" dirty="0">
              <a:latin typeface="Bahnschrift" panose="020B0502040204020203" pitchFamily="34" charset="0"/>
            </a:endParaRPr>
          </a:p>
          <a:p>
            <a:r>
              <a:rPr lang="en-US" sz="2400" dirty="0" smtClean="0">
                <a:latin typeface="Bahnschrift" panose="020B0502040204020203" pitchFamily="34" charset="0"/>
              </a:rPr>
              <a:t>A </a:t>
            </a:r>
            <a:r>
              <a:rPr lang="en-US" sz="2400" dirty="0">
                <a:latin typeface="Bahnschrift" panose="020B0502040204020203" pitchFamily="34" charset="0"/>
              </a:rPr>
              <a:t>shallow depression in the bone surface. Here it may receive another articulating bone or act to support brain structures. </a:t>
            </a:r>
            <a:endParaRPr lang="en-US" sz="2400" dirty="0" smtClean="0">
              <a:latin typeface="Bahnschrift" panose="020B0502040204020203" pitchFamily="34" charset="0"/>
            </a:endParaRPr>
          </a:p>
          <a:p>
            <a:r>
              <a:rPr lang="en-US" sz="2400" dirty="0" smtClean="0">
                <a:latin typeface="Bahnschrift" panose="020B0502040204020203" pitchFamily="34" charset="0"/>
              </a:rPr>
              <a:t>Examples </a:t>
            </a:r>
            <a:r>
              <a:rPr lang="en-US" sz="2400" dirty="0">
                <a:latin typeface="Bahnschrift" panose="020B0502040204020203" pitchFamily="34" charset="0"/>
              </a:rPr>
              <a:t>include trochlear fossa, posterior, middle, and anterior cranial fossa.</a:t>
            </a:r>
            <a:endParaRPr lang="en-US" sz="2400" dirty="0">
              <a:latin typeface="Bahnschrift" panose="020B0502040204020203" pitchFamily="34" charset="0"/>
            </a:endParaRPr>
          </a:p>
        </p:txBody>
      </p:sp>
    </p:spTree>
    <p:extLst>
      <p:ext uri="{BB962C8B-B14F-4D97-AF65-F5344CB8AC3E}">
        <p14:creationId xmlns:p14="http://schemas.microsoft.com/office/powerpoint/2010/main" val="3626048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546705" y="-143691"/>
            <a:ext cx="8596668" cy="45719"/>
          </a:xfrm>
        </p:spPr>
        <p:txBody>
          <a:bodyPr>
            <a:normAutofit fontScale="90000"/>
          </a:bodyPr>
          <a:lstStyle/>
          <a:p>
            <a:endParaRPr lang="en-US" dirty="0"/>
          </a:p>
        </p:txBody>
      </p:sp>
      <p:sp>
        <p:nvSpPr>
          <p:cNvPr id="3" name="Content Placeholder 2"/>
          <p:cNvSpPr>
            <a:spLocks noGrp="1"/>
          </p:cNvSpPr>
          <p:nvPr>
            <p:ph idx="1"/>
          </p:nvPr>
        </p:nvSpPr>
        <p:spPr>
          <a:xfrm>
            <a:off x="195943" y="108857"/>
            <a:ext cx="9753600" cy="6640286"/>
          </a:xfrm>
        </p:spPr>
        <p:txBody>
          <a:bodyPr>
            <a:noAutofit/>
          </a:bodyPr>
          <a:lstStyle/>
          <a:p>
            <a:pPr marL="0" indent="0">
              <a:buNone/>
            </a:pPr>
            <a:r>
              <a:rPr lang="en-US" sz="2400" b="1" i="1" dirty="0">
                <a:latin typeface="Bahnschrift" panose="020B0502040204020203" pitchFamily="34" charset="0"/>
              </a:rPr>
              <a:t>Groove </a:t>
            </a:r>
            <a:endParaRPr lang="en-US" sz="2400" dirty="0">
              <a:latin typeface="Bahnschrift" panose="020B0502040204020203" pitchFamily="34" charset="0"/>
            </a:endParaRPr>
          </a:p>
          <a:p>
            <a:r>
              <a:rPr lang="en-US" sz="2400" dirty="0" smtClean="0">
                <a:latin typeface="Bahnschrift" panose="020B0502040204020203" pitchFamily="34" charset="0"/>
              </a:rPr>
              <a:t>A </a:t>
            </a:r>
            <a:r>
              <a:rPr lang="en-US" sz="2400" dirty="0">
                <a:latin typeface="Bahnschrift" panose="020B0502040204020203" pitchFamily="34" charset="0"/>
              </a:rPr>
              <a:t>furrow in the bone surface that runs along the length of a vessel or nerve, providing space to avoid compression by adjacent muscle or external forces. </a:t>
            </a:r>
            <a:endParaRPr lang="en-US" sz="2400" dirty="0" smtClean="0">
              <a:latin typeface="Bahnschrift" panose="020B0502040204020203" pitchFamily="34" charset="0"/>
            </a:endParaRPr>
          </a:p>
          <a:p>
            <a:r>
              <a:rPr lang="en-US" sz="2400" dirty="0" smtClean="0">
                <a:latin typeface="Bahnschrift" panose="020B0502040204020203" pitchFamily="34" charset="0"/>
              </a:rPr>
              <a:t>Examples </a:t>
            </a:r>
            <a:r>
              <a:rPr lang="en-US" sz="2400" dirty="0">
                <a:latin typeface="Bahnschrift" panose="020B0502040204020203" pitchFamily="34" charset="0"/>
              </a:rPr>
              <a:t>include a radial groove and the groove for the transverse sinus.</a:t>
            </a:r>
          </a:p>
          <a:p>
            <a:pPr marL="0" indent="0">
              <a:buNone/>
            </a:pPr>
            <a:r>
              <a:rPr lang="en-US" sz="2400" b="1" i="1" dirty="0">
                <a:latin typeface="Bahnschrift" panose="020B0502040204020203" pitchFamily="34" charset="0"/>
              </a:rPr>
              <a:t>Head </a:t>
            </a:r>
            <a:endParaRPr lang="en-US" sz="2400" dirty="0">
              <a:latin typeface="Bahnschrift" panose="020B0502040204020203" pitchFamily="34" charset="0"/>
            </a:endParaRPr>
          </a:p>
          <a:p>
            <a:r>
              <a:rPr lang="en-US" sz="2400" dirty="0" smtClean="0">
                <a:latin typeface="Bahnschrift" panose="020B0502040204020203" pitchFamily="34" charset="0"/>
              </a:rPr>
              <a:t>A </a:t>
            </a:r>
            <a:r>
              <a:rPr lang="en-US" sz="2400" dirty="0">
                <a:latin typeface="Bahnschrift" panose="020B0502040204020203" pitchFamily="34" charset="0"/>
              </a:rPr>
              <a:t>rounded, prominent extension of bone that forms part of a joint. It is separated from the shaft of the bone by the neck. The head is usually covered in hyaline cartilage inside a synovial capsule. </a:t>
            </a:r>
            <a:endParaRPr lang="en-US" sz="2400" dirty="0" smtClean="0">
              <a:latin typeface="Bahnschrift" panose="020B0502040204020203" pitchFamily="34" charset="0"/>
            </a:endParaRPr>
          </a:p>
          <a:p>
            <a:r>
              <a:rPr lang="en-US" sz="2400" dirty="0" smtClean="0">
                <a:latin typeface="Bahnschrift" panose="020B0502040204020203" pitchFamily="34" charset="0"/>
              </a:rPr>
              <a:t>It </a:t>
            </a:r>
            <a:r>
              <a:rPr lang="en-US" sz="2400" dirty="0">
                <a:latin typeface="Bahnschrift" panose="020B0502040204020203" pitchFamily="34" charset="0"/>
              </a:rPr>
              <a:t>is the main articulating surface with the adjacent bone, forming a "ball-and-socket" joint</a:t>
            </a:r>
            <a:r>
              <a:rPr lang="en-US" sz="2400" dirty="0" smtClean="0">
                <a:latin typeface="Bahnschrift" panose="020B0502040204020203" pitchFamily="34" charset="0"/>
              </a:rPr>
              <a:t>.</a:t>
            </a:r>
            <a:endParaRPr lang="en-US" sz="2400" dirty="0">
              <a:latin typeface="Bahnschrift" panose="020B0502040204020203" pitchFamily="34" charset="0"/>
            </a:endParaRPr>
          </a:p>
        </p:txBody>
      </p:sp>
    </p:spTree>
    <p:extLst>
      <p:ext uri="{BB962C8B-B14F-4D97-AF65-F5344CB8AC3E}">
        <p14:creationId xmlns:p14="http://schemas.microsoft.com/office/powerpoint/2010/main" val="3616517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583550" y="-164123"/>
            <a:ext cx="8596668" cy="58615"/>
          </a:xfrm>
        </p:spPr>
        <p:txBody>
          <a:bodyPr>
            <a:normAutofit fontScale="90000"/>
          </a:bodyPr>
          <a:lstStyle/>
          <a:p>
            <a:endParaRPr lang="en-US" dirty="0"/>
          </a:p>
        </p:txBody>
      </p:sp>
      <p:sp>
        <p:nvSpPr>
          <p:cNvPr id="3" name="Content Placeholder 2"/>
          <p:cNvSpPr>
            <a:spLocks noGrp="1"/>
          </p:cNvSpPr>
          <p:nvPr>
            <p:ph idx="1"/>
          </p:nvPr>
        </p:nvSpPr>
        <p:spPr>
          <a:xfrm>
            <a:off x="246185" y="105508"/>
            <a:ext cx="9027817" cy="6600091"/>
          </a:xfrm>
        </p:spPr>
        <p:txBody>
          <a:bodyPr>
            <a:normAutofit/>
          </a:bodyPr>
          <a:lstStyle/>
          <a:p>
            <a:pPr marL="0" indent="0">
              <a:buNone/>
            </a:pPr>
            <a:r>
              <a:rPr lang="en-US" sz="2400" b="1" i="1" dirty="0">
                <a:latin typeface="Bahnschrift" panose="020B0502040204020203" pitchFamily="34" charset="0"/>
              </a:rPr>
              <a:t>Margin </a:t>
            </a:r>
            <a:endParaRPr lang="en-US" sz="2400" dirty="0">
              <a:latin typeface="Bahnschrift" panose="020B0502040204020203" pitchFamily="34" charset="0"/>
            </a:endParaRPr>
          </a:p>
          <a:p>
            <a:r>
              <a:rPr lang="en-US" sz="2400" dirty="0" smtClean="0">
                <a:latin typeface="Bahnschrift" panose="020B0502040204020203" pitchFamily="34" charset="0"/>
              </a:rPr>
              <a:t>The </a:t>
            </a:r>
            <a:r>
              <a:rPr lang="en-US" sz="2400" dirty="0">
                <a:latin typeface="Bahnschrift" panose="020B0502040204020203" pitchFamily="34" charset="0"/>
              </a:rPr>
              <a:t>edge of any flat bone. It can be used to define a bone's borders accurately. For example, the edge of the temporal bone articulating with the occipital bone is called the occipital margin of the temporal bone. </a:t>
            </a:r>
            <a:endParaRPr lang="en-US" sz="2400" dirty="0" smtClean="0">
              <a:latin typeface="Bahnschrift" panose="020B0502040204020203" pitchFamily="34" charset="0"/>
            </a:endParaRPr>
          </a:p>
          <a:p>
            <a:r>
              <a:rPr lang="en-US" sz="2400" dirty="0" smtClean="0">
                <a:latin typeface="Bahnschrift" panose="020B0502040204020203" pitchFamily="34" charset="0"/>
              </a:rPr>
              <a:t>And </a:t>
            </a:r>
            <a:r>
              <a:rPr lang="en-US" sz="2400" dirty="0">
                <a:latin typeface="Bahnschrift" panose="020B0502040204020203" pitchFamily="34" charset="0"/>
              </a:rPr>
              <a:t>vice versa, the edge of the occipital bone articulating with the temporal bone is called the temporal margin of the occipital bone.</a:t>
            </a:r>
          </a:p>
          <a:p>
            <a:pPr marL="0" indent="0">
              <a:buNone/>
            </a:pPr>
            <a:r>
              <a:rPr lang="en-US" sz="2400" b="1" i="1" dirty="0">
                <a:latin typeface="Bahnschrift" panose="020B0502040204020203" pitchFamily="34" charset="0"/>
              </a:rPr>
              <a:t>Meatus </a:t>
            </a:r>
            <a:endParaRPr lang="en-US" sz="2400" dirty="0">
              <a:latin typeface="Bahnschrift" panose="020B0502040204020203" pitchFamily="34" charset="0"/>
            </a:endParaRPr>
          </a:p>
          <a:p>
            <a:r>
              <a:rPr lang="en-US" sz="2400" dirty="0" smtClean="0">
                <a:latin typeface="Bahnschrift" panose="020B0502040204020203" pitchFamily="34" charset="0"/>
              </a:rPr>
              <a:t>A </a:t>
            </a:r>
            <a:r>
              <a:rPr lang="en-US" sz="2400" dirty="0">
                <a:latin typeface="Bahnschrift" panose="020B0502040204020203" pitchFamily="34" charset="0"/>
              </a:rPr>
              <a:t>tube-like channel that extends within the bone, which may provide passage and protection to nerves, vessels, and even sound. </a:t>
            </a:r>
          </a:p>
          <a:p>
            <a:r>
              <a:rPr lang="en-US" sz="2400" dirty="0" smtClean="0">
                <a:latin typeface="Bahnschrift" panose="020B0502040204020203" pitchFamily="34" charset="0"/>
              </a:rPr>
              <a:t>Examples </a:t>
            </a:r>
            <a:r>
              <a:rPr lang="en-US" sz="2400" dirty="0">
                <a:latin typeface="Bahnschrift" panose="020B0502040204020203" pitchFamily="34" charset="0"/>
              </a:rPr>
              <a:t>include external acoustic meatus and internal auditory meatus</a:t>
            </a:r>
            <a:r>
              <a:rPr lang="en-US" sz="2400" dirty="0" smtClean="0">
                <a:latin typeface="Bahnschrift" panose="020B0502040204020203" pitchFamily="34" charset="0"/>
              </a:rPr>
              <a:t>.</a:t>
            </a:r>
            <a:endParaRPr lang="en-US" sz="2400" dirty="0">
              <a:latin typeface="Bahnschrift" panose="020B0502040204020203" pitchFamily="34" charset="0"/>
            </a:endParaRPr>
          </a:p>
        </p:txBody>
      </p:sp>
    </p:spTree>
    <p:extLst>
      <p:ext uri="{BB962C8B-B14F-4D97-AF65-F5344CB8AC3E}">
        <p14:creationId xmlns:p14="http://schemas.microsoft.com/office/powerpoint/2010/main" val="481885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590248" y="-152400"/>
            <a:ext cx="8596668" cy="54429"/>
          </a:xfrm>
        </p:spPr>
        <p:txBody>
          <a:bodyPr>
            <a:normAutofit fontScale="90000"/>
          </a:bodyPr>
          <a:lstStyle/>
          <a:p>
            <a:endParaRPr lang="en-US" dirty="0"/>
          </a:p>
        </p:txBody>
      </p:sp>
      <p:sp>
        <p:nvSpPr>
          <p:cNvPr id="3" name="Content Placeholder 2"/>
          <p:cNvSpPr>
            <a:spLocks noGrp="1"/>
          </p:cNvSpPr>
          <p:nvPr>
            <p:ph idx="1"/>
          </p:nvPr>
        </p:nvSpPr>
        <p:spPr>
          <a:xfrm>
            <a:off x="152400" y="87087"/>
            <a:ext cx="10210800" cy="6651170"/>
          </a:xfrm>
        </p:spPr>
        <p:txBody>
          <a:bodyPr>
            <a:normAutofit/>
          </a:bodyPr>
          <a:lstStyle/>
          <a:p>
            <a:pPr marL="0" indent="0">
              <a:buNone/>
            </a:pPr>
            <a:r>
              <a:rPr lang="en-US" sz="2400" b="1" i="1" dirty="0">
                <a:latin typeface="Bahnschrift" panose="020B0502040204020203" pitchFamily="34" charset="0"/>
              </a:rPr>
              <a:t>Neck </a:t>
            </a:r>
            <a:endParaRPr lang="en-US" sz="2400" dirty="0">
              <a:latin typeface="Bahnschrift" panose="020B0502040204020203" pitchFamily="34" charset="0"/>
            </a:endParaRPr>
          </a:p>
          <a:p>
            <a:r>
              <a:rPr lang="en-US" sz="2400" dirty="0" smtClean="0">
                <a:latin typeface="Bahnschrift" panose="020B0502040204020203" pitchFamily="34" charset="0"/>
              </a:rPr>
              <a:t>The </a:t>
            </a:r>
            <a:r>
              <a:rPr lang="en-US" sz="2400" dirty="0">
                <a:latin typeface="Bahnschrift" panose="020B0502040204020203" pitchFamily="34" charset="0"/>
              </a:rPr>
              <a:t>segment between the head and the shaft of a bone. It is often demarcated from the head by the presence of the </a:t>
            </a:r>
            <a:r>
              <a:rPr lang="en-US" sz="2400" dirty="0" err="1">
                <a:latin typeface="Bahnschrift" panose="020B0502040204020203" pitchFamily="34" charset="0"/>
              </a:rPr>
              <a:t>physeal</a:t>
            </a:r>
            <a:r>
              <a:rPr lang="en-US" sz="2400" dirty="0">
                <a:latin typeface="Bahnschrift" panose="020B0502040204020203" pitchFamily="34" charset="0"/>
              </a:rPr>
              <a:t> line in pediatric patients and the </a:t>
            </a:r>
            <a:r>
              <a:rPr lang="en-US" sz="2400" dirty="0" err="1">
                <a:latin typeface="Bahnschrift" panose="020B0502040204020203" pitchFamily="34" charset="0"/>
              </a:rPr>
              <a:t>physeal</a:t>
            </a:r>
            <a:r>
              <a:rPr lang="en-US" sz="2400" dirty="0">
                <a:latin typeface="Bahnschrift" panose="020B0502040204020203" pitchFamily="34" charset="0"/>
              </a:rPr>
              <a:t> scar (</a:t>
            </a:r>
            <a:r>
              <a:rPr lang="en-US" sz="2400" dirty="0" err="1">
                <a:latin typeface="Bahnschrift" panose="020B0502040204020203" pitchFamily="34" charset="0"/>
              </a:rPr>
              <a:t>physeal</a:t>
            </a:r>
            <a:r>
              <a:rPr lang="en-US" sz="2400" dirty="0">
                <a:latin typeface="Bahnschrift" panose="020B0502040204020203" pitchFamily="34" charset="0"/>
              </a:rPr>
              <a:t> line remnant) in adults. </a:t>
            </a:r>
            <a:endParaRPr lang="en-US" sz="2400" dirty="0" smtClean="0">
              <a:latin typeface="Bahnschrift" panose="020B0502040204020203" pitchFamily="34" charset="0"/>
            </a:endParaRPr>
          </a:p>
          <a:p>
            <a:r>
              <a:rPr lang="en-US" sz="2400" dirty="0" smtClean="0">
                <a:latin typeface="Bahnschrift" panose="020B0502040204020203" pitchFamily="34" charset="0"/>
              </a:rPr>
              <a:t>It </a:t>
            </a:r>
            <a:r>
              <a:rPr lang="en-US" sz="2400" dirty="0">
                <a:latin typeface="Bahnschrift" panose="020B0502040204020203" pitchFamily="34" charset="0"/>
              </a:rPr>
              <a:t>is often separated into the surgical neck and anatomical neck. The anatomical neck, which may represent the old epiphyseal plate, is often demarcated by its attachment to capsular ligaments. The surgical neck is often more distal and is demarcated by the site on the neck that is most commonly fractured. </a:t>
            </a:r>
            <a:endParaRPr lang="en-US" sz="2400" dirty="0" smtClean="0">
              <a:latin typeface="Bahnschrift" panose="020B0502040204020203" pitchFamily="34" charset="0"/>
            </a:endParaRPr>
          </a:p>
          <a:p>
            <a:r>
              <a:rPr lang="en-US" sz="2400" dirty="0" smtClean="0">
                <a:latin typeface="Bahnschrift" panose="020B0502040204020203" pitchFamily="34" charset="0"/>
              </a:rPr>
              <a:t>For </a:t>
            </a:r>
            <a:r>
              <a:rPr lang="en-US" sz="2400" dirty="0">
                <a:latin typeface="Bahnschrift" panose="020B0502040204020203" pitchFamily="34" charset="0"/>
              </a:rPr>
              <a:t>example, in the </a:t>
            </a:r>
            <a:r>
              <a:rPr lang="en-US" sz="2400" dirty="0" err="1">
                <a:latin typeface="Bahnschrift" panose="020B0502040204020203" pitchFamily="34" charset="0"/>
              </a:rPr>
              <a:t>humerus</a:t>
            </a:r>
            <a:r>
              <a:rPr lang="en-US" sz="2400" dirty="0">
                <a:latin typeface="Bahnschrift" panose="020B0502040204020203" pitchFamily="34" charset="0"/>
              </a:rPr>
              <a:t>, the anatomical neck runs obliquely from the greater tuberosity to just inferior to the humeral head. The surgical neck runs horizontally and a few centimeters distal to the humeral </a:t>
            </a:r>
            <a:r>
              <a:rPr lang="en-US" sz="2400" dirty="0" err="1">
                <a:latin typeface="Bahnschrift" panose="020B0502040204020203" pitchFamily="34" charset="0"/>
              </a:rPr>
              <a:t>tuberosities</a:t>
            </a:r>
            <a:r>
              <a:rPr lang="en-US" sz="2400" dirty="0" smtClean="0">
                <a:latin typeface="Bahnschrift" panose="020B0502040204020203" pitchFamily="34" charset="0"/>
              </a:rPr>
              <a:t>.</a:t>
            </a:r>
            <a:endParaRPr lang="en-US" sz="2400" dirty="0">
              <a:latin typeface="Bahnschrift" panose="020B0502040204020203" pitchFamily="34" charset="0"/>
            </a:endParaRPr>
          </a:p>
        </p:txBody>
      </p:sp>
    </p:spTree>
    <p:extLst>
      <p:ext uri="{BB962C8B-B14F-4D97-AF65-F5344CB8AC3E}">
        <p14:creationId xmlns:p14="http://schemas.microsoft.com/office/powerpoint/2010/main" val="6302800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49</TotalTime>
  <Words>429</Words>
  <Application>Microsoft Office PowerPoint</Application>
  <PresentationFormat>Widescreen</PresentationFormat>
  <Paragraphs>91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Bahnschrift</vt:lpstr>
      <vt:lpstr>Trebuchet MS</vt:lpstr>
      <vt:lpstr>Wingdings 3</vt:lpstr>
      <vt:lpstr>Facet</vt:lpstr>
      <vt:lpstr>Biomechanics </vt:lpstr>
      <vt:lpstr>Body landmarks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Biomechanics</dc:title>
  <dc:creator>mbogo</dc:creator>
  <cp:lastModifiedBy>mbogo</cp:lastModifiedBy>
  <cp:revision>6</cp:revision>
  <dcterms:created xsi:type="dcterms:W3CDTF">2021-10-01T04:27:33Z</dcterms:created>
  <dcterms:modified xsi:type="dcterms:W3CDTF">2021-10-01T05:17:12Z</dcterms:modified>
</cp:coreProperties>
</file>