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8" r:id="rId3"/>
    <p:sldId id="264" r:id="rId4"/>
    <p:sldId id="266" r:id="rId5"/>
    <p:sldId id="267" r:id="rId6"/>
    <p:sldId id="313" r:id="rId7"/>
    <p:sldId id="268" r:id="rId8"/>
    <p:sldId id="269" r:id="rId9"/>
    <p:sldId id="270" r:id="rId10"/>
    <p:sldId id="271" r:id="rId11"/>
    <p:sldId id="309" r:id="rId12"/>
    <p:sldId id="273" r:id="rId13"/>
    <p:sldId id="312" r:id="rId14"/>
    <p:sldId id="275" r:id="rId15"/>
    <p:sldId id="311" r:id="rId16"/>
    <p:sldId id="314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315" r:id="rId31"/>
    <p:sldId id="290" r:id="rId32"/>
    <p:sldId id="291" r:id="rId33"/>
    <p:sldId id="293" r:id="rId34"/>
    <p:sldId id="30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59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CB3BA-9B02-4F95-9C70-DC9942C063EE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049D1-AA90-4F0A-89DC-990759FB7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2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2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223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741A91E1-CFF3-4B4F-AA48-0B9B0938BA84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fld id="{8DF113C6-6C03-41CD-BCA4-F52BECEB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91921-D36B-480C-BE8A-BD8EFD787239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113C6-6C03-41CD-BCA4-F52BECEB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67222-E0E6-4AFE-8C4D-A10F5C8276C1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113C6-6C03-41CD-BCA4-F52BECEB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E59AE-3042-45A3-8825-27E793778363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113C6-6C03-41CD-BCA4-F52BECEB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3A547-EEB3-459A-BA01-8071E0F87C87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113C6-6C03-41CD-BCA4-F52BECEB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D7561C-8037-4B50-AA1E-F943DD864FF4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113C6-6C03-41CD-BCA4-F52BECEB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23F0F-4FBE-48FD-9756-4A26E3BFBDB0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113C6-6C03-41CD-BCA4-F52BECEB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6FC3D-5E06-4F2F-99E6-7B29D4F8736B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113C6-6C03-41CD-BCA4-F52BECEB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E8A8A-8C59-4D85-BA4C-9ED96EB83977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113C6-6C03-41CD-BCA4-F52BECEB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7B720-54AC-4318-9A40-68E8B407B9C1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113C6-6C03-41CD-BCA4-F52BECEB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A17B2-B9A3-401E-9723-1A2B4212E3B1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113C6-6C03-41CD-BCA4-F52BECEB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5120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0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120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0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51F31EF0-AD20-4B18-AD74-7296E36C637D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endParaRPr lang="en-US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fld id="{8DF113C6-6C03-41CD-BCA4-F52BECEB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Osmotic_pressur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Oyugi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04800" y="1219200"/>
            <a:ext cx="8534400" cy="1933575"/>
          </a:xfrm>
        </p:spPr>
        <p:txBody>
          <a:bodyPr/>
          <a:lstStyle/>
          <a:p>
            <a:r>
              <a:rPr lang="en-US" dirty="0" smtClean="0"/>
              <a:t> BODY FLUIDS COMPARTMENT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F559508D-5777-454E-B3E4-09DDE2AC6D18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-22860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Body Fluid Compartments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8927-54A5-4F8D-AEB1-BF892B6C3915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6800" y="641350"/>
            <a:ext cx="6553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Corbel" pitchFamily="34" charset="0"/>
              </a:rPr>
              <a:t>Total Body Water (TBW)</a:t>
            </a:r>
          </a:p>
          <a:p>
            <a:pPr algn="ctr"/>
            <a:r>
              <a:rPr lang="en-US" dirty="0">
                <a:latin typeface="Corbel" pitchFamily="34" charset="0"/>
              </a:rPr>
              <a:t>60% body weight</a:t>
            </a:r>
          </a:p>
          <a:p>
            <a:pPr algn="ctr"/>
            <a:r>
              <a:rPr lang="en-US" sz="2800" b="1" dirty="0">
                <a:latin typeface="Corbel" pitchFamily="34" charset="0"/>
              </a:rPr>
              <a:t>42L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3635375"/>
            <a:ext cx="3733800" cy="1077913"/>
          </a:xfrm>
          <a:prstGeom prst="rect">
            <a:avLst/>
          </a:prstGeom>
          <a:ln>
            <a:solidFill>
              <a:srgbClr val="00000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4000" dirty="0">
                <a:latin typeface="Corbel" pitchFamily="34" charset="0"/>
              </a:rPr>
              <a:t>2/3 Intracellular</a:t>
            </a:r>
          </a:p>
          <a:p>
            <a:pPr algn="ctr"/>
            <a:r>
              <a:rPr lang="en-US" sz="2400" b="1" dirty="0">
                <a:latin typeface="Corbel" pitchFamily="34" charset="0"/>
              </a:rPr>
              <a:t>28L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43400" y="3635375"/>
            <a:ext cx="3962400" cy="10779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Corbel" pitchFamily="34" charset="0"/>
              </a:rPr>
              <a:t>1/3 Extracellular</a:t>
            </a:r>
          </a:p>
          <a:p>
            <a:pPr algn="ctr"/>
            <a:r>
              <a:rPr lang="en-US" sz="2400" b="1" dirty="0">
                <a:latin typeface="Corbel" pitchFamily="34" charset="0"/>
              </a:rPr>
              <a:t>14L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5551488"/>
            <a:ext cx="3505200" cy="10779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Corbel" pitchFamily="34" charset="0"/>
              </a:rPr>
              <a:t>75% Interstitial</a:t>
            </a:r>
          </a:p>
          <a:p>
            <a:pPr algn="ctr"/>
            <a:r>
              <a:rPr lang="en-US" sz="2400" b="1" dirty="0">
                <a:latin typeface="Corbel" pitchFamily="34" charset="0"/>
              </a:rPr>
              <a:t>11L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62200" y="5562600"/>
            <a:ext cx="2819400" cy="1077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4000" dirty="0">
                <a:latin typeface="Corbel" pitchFamily="34" charset="0"/>
              </a:rPr>
              <a:t>25% Plasma</a:t>
            </a:r>
          </a:p>
          <a:p>
            <a:pPr algn="ctr"/>
            <a:r>
              <a:rPr lang="en-US" sz="2400" b="1" dirty="0">
                <a:latin typeface="Corbel" pitchFamily="34" charset="0"/>
              </a:rPr>
              <a:t>3L</a:t>
            </a:r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 flipH="1">
            <a:off x="2324100" y="2057400"/>
            <a:ext cx="2019300" cy="157797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6" idx="0"/>
          </p:cNvCxnSpPr>
          <p:nvPr/>
        </p:nvCxnSpPr>
        <p:spPr>
          <a:xfrm>
            <a:off x="4343400" y="2057400"/>
            <a:ext cx="1981200" cy="157797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8" idx="0"/>
          </p:cNvCxnSpPr>
          <p:nvPr/>
        </p:nvCxnSpPr>
        <p:spPr>
          <a:xfrm flipH="1">
            <a:off x="3771900" y="4713288"/>
            <a:ext cx="2552700" cy="84931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7" idx="0"/>
          </p:cNvCxnSpPr>
          <p:nvPr/>
        </p:nvCxnSpPr>
        <p:spPr>
          <a:xfrm>
            <a:off x="6324600" y="4713288"/>
            <a:ext cx="914400" cy="838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59AE-3042-45A3-8825-27E793778363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7178" y="0"/>
            <a:ext cx="8128222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Some Important Notes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These are approximations, actual volumes in each person vary according to age, gender, and body composition (obesity)</a:t>
            </a:r>
          </a:p>
          <a:p>
            <a:pPr eaLnBrk="1" hangingPunct="1"/>
            <a:r>
              <a:rPr lang="en-US" smtClean="0"/>
              <a:t>Ions + water freely exchange between plasma and interstitial compartments through pores in capillary membranes, so have same composition</a:t>
            </a:r>
          </a:p>
          <a:p>
            <a:pPr lvl="1" eaLnBrk="1" hangingPunct="1"/>
            <a:r>
              <a:rPr lang="en-US" smtClean="0"/>
              <a:t>Except for large plasma proteins</a:t>
            </a:r>
          </a:p>
          <a:p>
            <a:pPr eaLnBrk="1" hangingPunct="1"/>
            <a:r>
              <a:rPr lang="en-US" smtClean="0"/>
              <a:t>Plasma is the non-cellular portion of blood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C29-D953-400C-99F7-3E2968606FFF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81200"/>
            <a:ext cx="7619999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59AE-3042-45A3-8825-27E793778363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50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Vocabulary 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Remember Our Vocabulary: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rgbClr val="FFFF00"/>
                </a:solidFill>
              </a:rPr>
              <a:t>Osmosis</a:t>
            </a:r>
            <a:r>
              <a:rPr lang="en-US" dirty="0" smtClean="0"/>
              <a:t>:  the net diffusion of water across a selectively permeable membrane down its concentration gradient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rgbClr val="FFFF00"/>
                </a:solidFill>
              </a:rPr>
              <a:t>Osmotic Pressure</a:t>
            </a:r>
            <a:r>
              <a:rPr lang="en-US" dirty="0" smtClean="0"/>
              <a:t>:  the pressure necessary to prevent osmosis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rgbClr val="FFFF00"/>
                </a:solidFill>
              </a:rPr>
              <a:t>Osmole</a:t>
            </a:r>
            <a:r>
              <a:rPr lang="en-US" dirty="0" smtClean="0"/>
              <a:t>:  1 OSM = 6.022 x 10</a:t>
            </a:r>
            <a:r>
              <a:rPr lang="en-US" baseline="30000" dirty="0" smtClean="0"/>
              <a:t>23</a:t>
            </a:r>
            <a:r>
              <a:rPr lang="en-US" dirty="0" smtClean="0"/>
              <a:t> particles of an </a:t>
            </a:r>
            <a:r>
              <a:rPr lang="en-US" dirty="0" smtClean="0"/>
              <a:t>osmotically </a:t>
            </a:r>
            <a:r>
              <a:rPr lang="en-US" dirty="0" smtClean="0"/>
              <a:t>active substance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rgbClr val="FFFF00"/>
                </a:solidFill>
              </a:rPr>
              <a:t>Osmotically active substance</a:t>
            </a:r>
            <a:r>
              <a:rPr lang="en-US" dirty="0" smtClean="0"/>
              <a:t>:  any particle that does not cross a membrane freely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rgbClr val="FFFF00"/>
                </a:solidFill>
              </a:rPr>
              <a:t>Osmolarity</a:t>
            </a:r>
            <a:r>
              <a:rPr lang="en-US" dirty="0" smtClean="0"/>
              <a:t>:  number of osmoles per 1 L 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24D1-A48A-4196-AE6B-8B87752B0050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Diffusion</a:t>
            </a:r>
            <a:r>
              <a:rPr lang="en-GB" dirty="0" smtClean="0"/>
              <a:t>-</a:t>
            </a:r>
            <a:r>
              <a:rPr lang="en-GB" dirty="0"/>
              <a:t>is the movement of a substance from an area of high concentration to an area of low concentration.</a:t>
            </a:r>
          </a:p>
          <a:p>
            <a:r>
              <a:rPr lang="en-GB" dirty="0">
                <a:solidFill>
                  <a:srgbClr val="FFFF00"/>
                </a:solidFill>
              </a:rPr>
              <a:t>Hydrostatic </a:t>
            </a:r>
            <a:r>
              <a:rPr lang="en-GB" dirty="0" smtClean="0">
                <a:solidFill>
                  <a:srgbClr val="FFFF00"/>
                </a:solidFill>
              </a:rPr>
              <a:t>pressure</a:t>
            </a:r>
            <a:r>
              <a:rPr lang="en-GB" dirty="0" smtClean="0"/>
              <a:t>-</a:t>
            </a:r>
            <a:r>
              <a:rPr lang="en-GB" dirty="0"/>
              <a:t>is the </a:t>
            </a:r>
            <a:r>
              <a:rPr lang="en-GB" b="1" dirty="0"/>
              <a:t>pressure</a:t>
            </a:r>
            <a:r>
              <a:rPr lang="en-GB" dirty="0"/>
              <a:t> that is exerted by a fluid at equilibrium at a given point within the fluid, due to the force of gravity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59AE-3042-45A3-8825-27E793778363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38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Colloid osmotic </a:t>
            </a:r>
            <a:r>
              <a:rPr lang="en-GB" dirty="0" smtClean="0">
                <a:solidFill>
                  <a:srgbClr val="FFFF00"/>
                </a:solidFill>
              </a:rPr>
              <a:t>pressure- </a:t>
            </a:r>
            <a:r>
              <a:rPr lang="en-GB" dirty="0" smtClean="0"/>
              <a:t>is </a:t>
            </a:r>
            <a:r>
              <a:rPr lang="en-GB" dirty="0"/>
              <a:t>a form of </a:t>
            </a:r>
            <a:r>
              <a:rPr lang="en-GB" dirty="0">
                <a:hlinkClick r:id="rId2" tooltip="Osmotic pressure"/>
              </a:rPr>
              <a:t>osmotic pressure</a:t>
            </a:r>
            <a:r>
              <a:rPr lang="en-GB" dirty="0"/>
              <a:t> </a:t>
            </a:r>
            <a:r>
              <a:rPr lang="en-GB" dirty="0" smtClean="0"/>
              <a:t>exerted by large molecules, serves to hold water within the vascular space.it is normally created by </a:t>
            </a:r>
            <a:r>
              <a:rPr lang="en-GB" dirty="0" smtClean="0">
                <a:solidFill>
                  <a:schemeClr val="bg2"/>
                </a:solidFill>
              </a:rPr>
              <a:t>plasma proteins</a:t>
            </a:r>
            <a:r>
              <a:rPr lang="en-GB" dirty="0" smtClean="0"/>
              <a:t>, namely albumin, that do not diffuse readily across the capillary membrane.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59AE-3042-45A3-8825-27E793778363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0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And some new vocabulary: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Tonicity</a:t>
            </a:r>
            <a:r>
              <a:rPr lang="en-US" dirty="0" smtClean="0"/>
              <a:t>:  Refers to the number of IMPERMEABLE solutes in solution and therefore to the effect it will have on cell volume</a:t>
            </a:r>
          </a:p>
          <a:p>
            <a:pPr lvl="1" eaLnBrk="1" hangingPunct="1"/>
            <a:r>
              <a:rPr lang="en-US" dirty="0" smtClean="0"/>
              <a:t>So, solutions can be:</a:t>
            </a:r>
          </a:p>
          <a:p>
            <a:pPr lvl="2" eaLnBrk="1" hangingPunct="1"/>
            <a:r>
              <a:rPr lang="en-US" b="1" dirty="0" smtClean="0">
                <a:solidFill>
                  <a:schemeClr val="bg2"/>
                </a:solidFill>
              </a:rPr>
              <a:t>Hypertonic</a:t>
            </a:r>
            <a:r>
              <a:rPr lang="en-US" dirty="0" smtClean="0"/>
              <a:t>—having more impermeable solutes than inside the cell</a:t>
            </a:r>
          </a:p>
          <a:p>
            <a:pPr lvl="2" eaLnBrk="1" hangingPunct="1"/>
            <a:r>
              <a:rPr lang="en-US" b="1" dirty="0" smtClean="0">
                <a:solidFill>
                  <a:schemeClr val="accent5"/>
                </a:solidFill>
              </a:rPr>
              <a:t>Hypotonic</a:t>
            </a:r>
            <a:r>
              <a:rPr lang="en-US" dirty="0" smtClean="0"/>
              <a:t>—having fewer impermeable solutes</a:t>
            </a:r>
          </a:p>
          <a:p>
            <a:pPr lvl="2" eaLnBrk="1" hangingPunct="1"/>
            <a:r>
              <a:rPr lang="en-US" b="1" dirty="0" smtClean="0"/>
              <a:t>Isotonic</a:t>
            </a:r>
            <a:r>
              <a:rPr lang="en-US" dirty="0" smtClean="0"/>
              <a:t>—having the same number of impermeable </a:t>
            </a:r>
            <a:r>
              <a:rPr lang="en-US" dirty="0" smtClean="0"/>
              <a:t>solutes.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883B-F6DF-4147-B92D-8B0C2E888A5C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Content Placeholder 3" descr="S02401-025-f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065" y="2362200"/>
            <a:ext cx="5193295" cy="372427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D537-4AB9-4DE3-A827-EA0C4F0A1229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685800" y="1030287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Corbel" pitchFamily="34" charset="0"/>
              </a:rPr>
              <a:t>Water moves from LOW to HIGH tonicity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Clinical Scenario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 patients, all 8 years old, all suffering from diarrhea present to the hospital in dehydration (decreased total body water). 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Your goal is to restore PLASMA volume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8889-2535-497B-A8D5-59B1B1CE9D00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B25-C4B6-4CAC-A62D-ACDEF9F312A4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D:\Fun\Pictures\Extra\key to succ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11" y="990600"/>
            <a:ext cx="9089189" cy="5268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Scenario 1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 doctors, all new, start IV fluids.</a:t>
            </a:r>
          </a:p>
          <a:p>
            <a:pPr lvl="1" eaLnBrk="1" hangingPunct="1"/>
            <a:r>
              <a:rPr lang="en-US" smtClean="0"/>
              <a:t>1 gives 1,ooo ml of hypOtonic saline</a:t>
            </a:r>
          </a:p>
          <a:p>
            <a:pPr lvl="1" eaLnBrk="1" hangingPunct="1"/>
            <a:r>
              <a:rPr lang="en-US" smtClean="0"/>
              <a:t>1 gives 1,000 ml of hypERtonic saline</a:t>
            </a:r>
          </a:p>
          <a:p>
            <a:pPr lvl="1" eaLnBrk="1" hangingPunct="1"/>
            <a:r>
              <a:rPr lang="en-US" smtClean="0"/>
              <a:t>1 gives 1,ooo ml of ISOtonic saline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Where does the fluid go?</a:t>
            </a:r>
          </a:p>
          <a:p>
            <a:pPr eaLnBrk="1" hangingPunct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2EF4-F5C0-4717-9B01-A99AC38D81F9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Doctor 1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Water</a:t>
            </a:r>
          </a:p>
          <a:p>
            <a:pPr lvl="1" eaLnBrk="1" hangingPunct="1"/>
            <a:r>
              <a:rPr lang="en-US" dirty="0" smtClean="0"/>
              <a:t>Water is hypotonic, so decreases osmolarity in the extracellular fluid</a:t>
            </a:r>
          </a:p>
          <a:p>
            <a:pPr lvl="1" eaLnBrk="1" hangingPunct="1"/>
            <a:r>
              <a:rPr lang="en-US" dirty="0" smtClean="0"/>
              <a:t>Water diffuses into cells to restore equal osmolarity between intracellular and extracellular compartments, increasing intracellular volume</a:t>
            </a:r>
          </a:p>
          <a:p>
            <a:pPr lvl="1" eaLnBrk="1" hangingPunct="1"/>
            <a:r>
              <a:rPr lang="en-US" dirty="0" smtClean="0"/>
              <a:t>SO MOST OF YOUR FLUID WENT INTO CELLS, CELLS IN THE BRAIN SWELL, AND YOUR PATIENT DIED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2B20-E8D5-462B-84DC-C08387F60AE6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Doctor 2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Hypertonic saline</a:t>
            </a:r>
          </a:p>
          <a:p>
            <a:pPr lvl="1" eaLnBrk="1" hangingPunct="1"/>
            <a:r>
              <a:rPr lang="en-US" dirty="0" smtClean="0"/>
              <a:t>Hypertonic saline increases osmolarity of the extracellular fluid compartment</a:t>
            </a:r>
          </a:p>
          <a:p>
            <a:pPr lvl="1" eaLnBrk="1" hangingPunct="1"/>
            <a:r>
              <a:rPr lang="en-US" dirty="0" smtClean="0"/>
              <a:t>Water diffuses out of the cell to balance osmolarity between intracellular and extracellular compartments, decreasing intracellular volume</a:t>
            </a:r>
          </a:p>
          <a:p>
            <a:pPr lvl="1" eaLnBrk="1" hangingPunct="1"/>
            <a:r>
              <a:rPr lang="en-US" dirty="0" smtClean="0"/>
              <a:t>SO YOUR FLUID ACTUALLY DREW MORE WATER OUT OF CELLS, YOUR BRAIN CELLS SHRIVELLED AND YOUR PATIENT DIED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7AAB-AFF5-4BCF-9B88-FBE8BDD14DCD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Doctor 3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Isotonic Saline</a:t>
            </a:r>
          </a:p>
          <a:p>
            <a:pPr lvl="1" eaLnBrk="1" hangingPunct="1"/>
            <a:r>
              <a:rPr lang="en-US" dirty="0" smtClean="0"/>
              <a:t>Isotonic saline did not change the osmolarity of the extracellular fluid compartment</a:t>
            </a:r>
          </a:p>
          <a:p>
            <a:pPr lvl="1" eaLnBrk="1" hangingPunct="1"/>
            <a:r>
              <a:rPr lang="en-US" dirty="0" smtClean="0"/>
              <a:t>So there was NO diffusion of water into or out of cells, so all fluid stayed in the extracellular compartment</a:t>
            </a:r>
          </a:p>
          <a:p>
            <a:pPr lvl="1" eaLnBrk="1" hangingPunct="1"/>
            <a:r>
              <a:rPr lang="en-US" dirty="0" smtClean="0"/>
              <a:t>SO YOUR FLUID STAYED IN THE PLASMA WITHOUT CHANGING INTRACELLULAR VOLUME AND YOU CURED THE PATIENT!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3642-B0CD-4B52-B96E-26659083F9E8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Disorders of Fluid Volume Regulation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Hyponatremia</a:t>
            </a:r>
          </a:p>
          <a:p>
            <a:pPr lvl="1" eaLnBrk="1" hangingPunct="1"/>
            <a:r>
              <a:rPr lang="en-US" smtClean="0"/>
              <a:t>Either lose Na+</a:t>
            </a:r>
          </a:p>
          <a:p>
            <a:pPr lvl="2" eaLnBrk="1" hangingPunct="1"/>
            <a:r>
              <a:rPr lang="en-US" smtClean="0"/>
              <a:t>Diarrhea and vomiting (lose Na+ &gt; H2O)</a:t>
            </a:r>
          </a:p>
          <a:p>
            <a:pPr lvl="2" eaLnBrk="1" hangingPunct="1"/>
            <a:r>
              <a:rPr lang="en-US" smtClean="0"/>
              <a:t>Kidneys excrete too much Na+ in urine</a:t>
            </a:r>
          </a:p>
          <a:p>
            <a:pPr lvl="1" eaLnBrk="1" hangingPunct="1"/>
            <a:r>
              <a:rPr lang="en-US" smtClean="0"/>
              <a:t>Or gain H2O</a:t>
            </a:r>
          </a:p>
          <a:p>
            <a:pPr lvl="2" eaLnBrk="1" hangingPunct="1"/>
            <a:r>
              <a:rPr lang="en-US" smtClean="0"/>
              <a:t>Kidneys retain too much H2O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0A-E2A1-46F2-87A4-86834567BAB8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Disorders of Fluid Volume Regulation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Hypernatremia</a:t>
            </a:r>
          </a:p>
          <a:p>
            <a:pPr lvl="1" eaLnBrk="1" hangingPunct="1"/>
            <a:r>
              <a:rPr lang="en-US" smtClean="0"/>
              <a:t>Either gain Na+</a:t>
            </a:r>
          </a:p>
          <a:p>
            <a:pPr lvl="2" eaLnBrk="1" hangingPunct="1"/>
            <a:r>
              <a:rPr lang="en-US" smtClean="0"/>
              <a:t>Kidneys reabsorb too much Na+</a:t>
            </a:r>
          </a:p>
          <a:p>
            <a:pPr lvl="1" eaLnBrk="1" hangingPunct="1"/>
            <a:r>
              <a:rPr lang="en-US" smtClean="0"/>
              <a:t>Or lose H2O</a:t>
            </a:r>
          </a:p>
          <a:p>
            <a:pPr lvl="2" eaLnBrk="1" hangingPunct="1"/>
            <a:r>
              <a:rPr lang="en-US" smtClean="0"/>
              <a:t>Dehydration</a:t>
            </a:r>
          </a:p>
          <a:p>
            <a:pPr lvl="2" eaLnBrk="1" hangingPunct="1"/>
            <a:r>
              <a:rPr lang="en-US" smtClean="0"/>
              <a:t>Kidneys get rid of too much water</a:t>
            </a:r>
          </a:p>
          <a:p>
            <a:pPr lvl="3" eaLnBrk="1" hangingPunct="1"/>
            <a:r>
              <a:rPr lang="en-US" smtClean="0"/>
              <a:t>Diabetes insipidus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7CDC-3D2C-4BA7-9D84-09A2F9880164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Edema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Edema:  Excess fluid in body </a:t>
            </a:r>
            <a:r>
              <a:rPr lang="en-US" dirty="0" smtClean="0"/>
              <a:t>tissues</a:t>
            </a:r>
            <a:endParaRPr lang="en-US" dirty="0" smtClean="0"/>
          </a:p>
          <a:p>
            <a:pPr eaLnBrk="1" hangingPunct="1"/>
            <a:r>
              <a:rPr lang="en-US" dirty="0" smtClean="0"/>
              <a:t>Can be intracellular or extracellular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93F5B-87CD-4416-8B54-8E1D4DA2FA50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81400"/>
            <a:ext cx="2895600" cy="266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62" y="3429000"/>
            <a:ext cx="3771900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Intracellular Edema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 conditions cause intracellular edema</a:t>
            </a:r>
          </a:p>
          <a:p>
            <a:pPr lvl="1" eaLnBrk="1" hangingPunct="1"/>
            <a:r>
              <a:rPr lang="en-US" dirty="0" smtClean="0"/>
              <a:t>Decreased metabolism (low ATP)</a:t>
            </a:r>
          </a:p>
          <a:p>
            <a:pPr lvl="2" eaLnBrk="1" hangingPunct="1"/>
            <a:r>
              <a:rPr lang="en-US" dirty="0" smtClean="0"/>
              <a:t>Na+/K+ ATP-</a:t>
            </a:r>
            <a:r>
              <a:rPr lang="en-US" dirty="0" err="1" smtClean="0"/>
              <a:t>ase</a:t>
            </a:r>
            <a:r>
              <a:rPr lang="en-US" dirty="0" smtClean="0"/>
              <a:t> pump stops functioning </a:t>
            </a:r>
            <a:r>
              <a:rPr lang="en-US" dirty="0" smtClean="0">
                <a:sym typeface="Wingdings" pitchFamily="1" charset="2"/>
              </a:rPr>
              <a:t> Na+ can no longer be pumped out of cells  intracellular osmolarity increases  water diffuses in</a:t>
            </a:r>
          </a:p>
          <a:p>
            <a:pPr lvl="1" eaLnBrk="1" hangingPunct="1"/>
            <a:r>
              <a:rPr lang="en-US" dirty="0" smtClean="0">
                <a:sym typeface="Wingdings" pitchFamily="1" charset="2"/>
              </a:rPr>
              <a:t>Inflammation</a:t>
            </a:r>
          </a:p>
          <a:p>
            <a:pPr lvl="2" eaLnBrk="1" hangingPunct="1"/>
            <a:r>
              <a:rPr lang="en-US" dirty="0" smtClean="0">
                <a:sym typeface="Wingdings" pitchFamily="1" charset="2"/>
              </a:rPr>
              <a:t>Directly increases cell membrane permeability  Na+ rushes in  increased intracellular osmolarity  water diffuses in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8885-2B1A-4F82-AB87-F9E24EC9F9CB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-30480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Extracellular Edema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229600" cy="1120775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Extracellular fluid volume is balanced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Fluid IN = Fluid OUT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EBA8-7F18-4457-A4EB-9B763679864B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228600" y="36576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orbel" pitchFamily="34" charset="0"/>
              </a:rPr>
              <a:t>Capillary Filtration </a:t>
            </a:r>
          </a:p>
          <a:p>
            <a:pPr algn="ctr"/>
            <a:r>
              <a:rPr lang="en-US" sz="2400" dirty="0">
                <a:latin typeface="Corbel" pitchFamily="34" charset="0"/>
              </a:rPr>
              <a:t>IN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62600" y="3741738"/>
            <a:ext cx="3429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orbel" pitchFamily="34" charset="0"/>
              </a:rPr>
              <a:t>Lymphatic Drainage</a:t>
            </a:r>
          </a:p>
          <a:p>
            <a:pPr algn="ctr"/>
            <a:r>
              <a:rPr lang="en-US" sz="2400" dirty="0">
                <a:latin typeface="Corbel" pitchFamily="34" charset="0"/>
              </a:rPr>
              <a:t>OUT</a:t>
            </a:r>
          </a:p>
        </p:txBody>
      </p:sp>
      <p:cxnSp>
        <p:nvCxnSpPr>
          <p:cNvPr id="8" name="Straight Connector 7"/>
          <p:cNvCxnSpPr>
            <a:stCxn id="5" idx="2"/>
            <a:endCxn id="6" idx="2"/>
          </p:cNvCxnSpPr>
          <p:nvPr/>
        </p:nvCxnSpPr>
        <p:spPr>
          <a:xfrm rot="16200000" flipH="1">
            <a:off x="4187032" y="1481931"/>
            <a:ext cx="84137" cy="60960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4038600" y="4572000"/>
            <a:ext cx="1066800" cy="1143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2819400"/>
            <a:ext cx="2819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orbel" pitchFamily="34" charset="0"/>
              </a:rPr>
              <a:t>Capillary Filtration </a:t>
            </a:r>
          </a:p>
          <a:p>
            <a:pPr algn="ctr"/>
            <a:r>
              <a:rPr lang="en-US" sz="2400" dirty="0">
                <a:latin typeface="Corbel" pitchFamily="34" charset="0"/>
              </a:rPr>
              <a:t>IN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62600" y="44958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orbel" pitchFamily="34" charset="0"/>
              </a:rPr>
              <a:t>Lymphatic Drainage</a:t>
            </a:r>
          </a:p>
          <a:p>
            <a:pPr algn="ctr"/>
            <a:r>
              <a:rPr lang="en-US" sz="2400">
                <a:latin typeface="Corbel" pitchFamily="34" charset="0"/>
              </a:rPr>
              <a:t>OUT</a:t>
            </a:r>
          </a:p>
        </p:txBody>
      </p:sp>
      <p:cxnSp>
        <p:nvCxnSpPr>
          <p:cNvPr id="15" name="Straight Connector 14"/>
          <p:cNvCxnSpPr>
            <a:stCxn id="13" idx="2"/>
            <a:endCxn id="14" idx="2"/>
          </p:cNvCxnSpPr>
          <p:nvPr/>
        </p:nvCxnSpPr>
        <p:spPr>
          <a:xfrm rot="16200000" flipH="1">
            <a:off x="3733800" y="1782762"/>
            <a:ext cx="1676401" cy="5410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Capillary Filtration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rate of capillary filtration depends on the difference between hydrostatic pressure and oncotic pressure in the capillary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Filtration =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f</a:t>
            </a:r>
            <a:r>
              <a:rPr lang="en-US" dirty="0" smtClean="0"/>
              <a:t> (Pc – Pi) – (∏c - ∏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1426464" lvl="4" indent="-182880" eaLnBrk="1" fontAlgn="auto" hangingPunct="1">
              <a:spcAft>
                <a:spcPts val="0"/>
              </a:spcAft>
              <a:buClr>
                <a:schemeClr val="accent5"/>
              </a:buClr>
              <a:buFont typeface="Wingdings 3"/>
              <a:buNone/>
              <a:defRPr/>
            </a:pPr>
            <a:r>
              <a:rPr sz="2400" dirty="0"/>
              <a:t>Pc – capillary hydrostatic pressure</a:t>
            </a:r>
          </a:p>
          <a:p>
            <a:pPr marL="1426464" lvl="4" indent="-182880" eaLnBrk="1" fontAlgn="auto" hangingPunct="1">
              <a:spcAft>
                <a:spcPts val="0"/>
              </a:spcAft>
              <a:buClr>
                <a:schemeClr val="accent5"/>
              </a:buClr>
              <a:buFont typeface="Wingdings 3"/>
              <a:buNone/>
              <a:defRPr/>
            </a:pPr>
            <a:r>
              <a:rPr sz="2400" dirty="0"/>
              <a:t>Pi – interstitial hydrostatic pressure</a:t>
            </a:r>
          </a:p>
          <a:p>
            <a:pPr marL="1426464" lvl="4" indent="-182880" eaLnBrk="1" fontAlgn="auto" hangingPunct="1">
              <a:spcAft>
                <a:spcPts val="0"/>
              </a:spcAft>
              <a:buClr>
                <a:schemeClr val="accent5"/>
              </a:buClr>
              <a:buFont typeface="Wingdings 3"/>
              <a:buNone/>
              <a:defRPr/>
            </a:pPr>
            <a:r>
              <a:rPr sz="2400" dirty="0"/>
              <a:t> ∏c – capillary oncotic pressure</a:t>
            </a:r>
          </a:p>
          <a:p>
            <a:pPr marL="1426464" lvl="4" indent="-182880" eaLnBrk="1" fontAlgn="auto" hangingPunct="1">
              <a:spcAft>
                <a:spcPts val="0"/>
              </a:spcAft>
              <a:buClr>
                <a:schemeClr val="accent5"/>
              </a:buClr>
              <a:buFont typeface="Wingdings 3"/>
              <a:buNone/>
              <a:defRPr/>
            </a:pPr>
            <a:r>
              <a:rPr sz="2400" dirty="0"/>
              <a:t>∏I – interstitial oncotic pressure</a:t>
            </a:r>
          </a:p>
          <a:p>
            <a:pPr marL="1426464" lvl="4" indent="-182880" eaLnBrk="1" fontAlgn="auto" hangingPunct="1">
              <a:spcAft>
                <a:spcPts val="0"/>
              </a:spcAft>
              <a:buClr>
                <a:schemeClr val="accent5"/>
              </a:buClr>
              <a:buFont typeface="Wingdings 3"/>
              <a:buNone/>
              <a:defRPr/>
            </a:pPr>
            <a:r>
              <a:rPr sz="2400" dirty="0" err="1"/>
              <a:t>K</a:t>
            </a:r>
            <a:r>
              <a:rPr sz="2400" baseline="-25000" dirty="0" err="1"/>
              <a:t>f</a:t>
            </a:r>
            <a:r>
              <a:rPr sz="2400" dirty="0"/>
              <a:t> – Filtration coefficient (surface area x permeability)</a:t>
            </a:r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C9BC-B39D-44E5-91BA-CBFDB60BBE47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19400"/>
            <a:ext cx="7924800" cy="1143000"/>
          </a:xfrm>
        </p:spPr>
        <p:txBody>
          <a:bodyPr/>
          <a:lstStyle/>
          <a:p>
            <a:r>
              <a:rPr lang="en-US" dirty="0" smtClean="0"/>
              <a:t>BODY FLUID COMPARTMENTS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43A-34AE-4D91-ADAC-9BA63C636D3F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438400"/>
            <a:ext cx="6705599" cy="3657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59AE-3042-45A3-8825-27E793778363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8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Extracellular Edema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Increased capillary pressure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Heart failure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Venous obstruction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Decreased plasma proteins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Malnutrition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Liver disease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Increased capillary permeability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Serious bacterial infections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Allergic reactions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Block lymph return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Filariasis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Cancer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FDD5-21C9-4FA2-B53C-9C8A8FCECE92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-30480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Protective Mechanisms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838200" y="860425"/>
            <a:ext cx="8229600" cy="1349375"/>
          </a:xfrm>
        </p:spPr>
        <p:txBody>
          <a:bodyPr/>
          <a:lstStyle/>
          <a:p>
            <a:pPr eaLnBrk="1" hangingPunct="1"/>
            <a:r>
              <a:rPr lang="en-US" dirty="0" smtClean="0"/>
              <a:t>Increased lymph flow</a:t>
            </a:r>
          </a:p>
          <a:p>
            <a:pPr lvl="1" eaLnBrk="1" hangingPunct="1"/>
            <a:r>
              <a:rPr lang="en-US" dirty="0" smtClean="0"/>
              <a:t>Lymphatic flow can increase 10-50 fold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3273-30E5-42F9-BE5F-00B97A537402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41910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orbel" pitchFamily="34" charset="0"/>
              </a:rPr>
              <a:t>Capillary Filtration </a:t>
            </a:r>
          </a:p>
          <a:p>
            <a:pPr algn="ctr"/>
            <a:r>
              <a:rPr lang="en-US" sz="2400">
                <a:latin typeface="Corbel" pitchFamily="34" charset="0"/>
              </a:rPr>
              <a:t>IN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62600" y="4198938"/>
            <a:ext cx="3429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orbel" pitchFamily="34" charset="0"/>
              </a:rPr>
              <a:t>Lymphatic Drainage</a:t>
            </a:r>
          </a:p>
          <a:p>
            <a:pPr algn="ctr"/>
            <a:r>
              <a:rPr lang="en-US" sz="2400">
                <a:latin typeface="Corbel" pitchFamily="34" charset="0"/>
              </a:rPr>
              <a:t>OUT</a:t>
            </a:r>
          </a:p>
        </p:txBody>
      </p:sp>
      <p:cxnSp>
        <p:nvCxnSpPr>
          <p:cNvPr id="6" name="Straight Connector 5"/>
          <p:cNvCxnSpPr>
            <a:stCxn id="4" idx="2"/>
            <a:endCxn id="5" idx="2"/>
          </p:cNvCxnSpPr>
          <p:nvPr/>
        </p:nvCxnSpPr>
        <p:spPr>
          <a:xfrm rot="16200000" flipH="1">
            <a:off x="4568031" y="2320132"/>
            <a:ext cx="7937" cy="5410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>
            <a:off x="4038600" y="5029200"/>
            <a:ext cx="1066800" cy="1143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3360738"/>
            <a:ext cx="2819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orbel" pitchFamily="34" charset="0"/>
              </a:rPr>
              <a:t>Capillary Filtration </a:t>
            </a:r>
          </a:p>
          <a:p>
            <a:pPr algn="ctr"/>
            <a:r>
              <a:rPr lang="en-US" sz="2400">
                <a:latin typeface="Corbel" pitchFamily="34" charset="0"/>
              </a:rPr>
              <a:t>IN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2600" y="49530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orbel" pitchFamily="34" charset="0"/>
              </a:rPr>
              <a:t>Lymphatic Drainage</a:t>
            </a:r>
          </a:p>
          <a:p>
            <a:pPr algn="ctr"/>
            <a:r>
              <a:rPr lang="en-US" sz="2400">
                <a:latin typeface="Corbel" pitchFamily="34" charset="0"/>
              </a:rPr>
              <a:t>OUT</a:t>
            </a:r>
          </a:p>
        </p:txBody>
      </p:sp>
      <p:cxnSp>
        <p:nvCxnSpPr>
          <p:cNvPr id="10" name="Straight Connector 9"/>
          <p:cNvCxnSpPr>
            <a:stCxn id="8" idx="2"/>
            <a:endCxn id="9" idx="2"/>
          </p:cNvCxnSpPr>
          <p:nvPr/>
        </p:nvCxnSpPr>
        <p:spPr>
          <a:xfrm rot="16200000" flipH="1">
            <a:off x="3775868" y="2282032"/>
            <a:ext cx="1592263" cy="5410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8" grpId="1"/>
      <p:bldP spid="9" grpId="0"/>
      <p:bldP spid="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Review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percentage of our body weight is water?</a:t>
            </a:r>
          </a:p>
          <a:p>
            <a:pPr eaLnBrk="1" hangingPunct="1"/>
            <a:r>
              <a:rPr lang="en-US" smtClean="0"/>
              <a:t>What are the 3 major fluid compartments in the body?</a:t>
            </a:r>
          </a:p>
          <a:p>
            <a:pPr eaLnBrk="1" hangingPunct="1"/>
            <a:r>
              <a:rPr lang="en-US" smtClean="0"/>
              <a:t>What will administration of isotonic saline do to cell volume?  To plasma volume?</a:t>
            </a:r>
          </a:p>
          <a:p>
            <a:pPr eaLnBrk="1" hangingPunct="1"/>
            <a:r>
              <a:rPr lang="en-US" smtClean="0"/>
              <a:t>Name the factors involved in forming extracellular edema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8953-75BA-4720-84EC-4ED831BACF7F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48000"/>
            <a:ext cx="79248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DF8-4E0B-4EFE-9567-5DD1FAD1B3FA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Objectives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percentage of our body weight is water?</a:t>
            </a:r>
          </a:p>
          <a:p>
            <a:pPr eaLnBrk="1" hangingPunct="1"/>
            <a:r>
              <a:rPr lang="en-US" smtClean="0"/>
              <a:t>What are the 3 major fluid compartments in the body?</a:t>
            </a:r>
          </a:p>
          <a:p>
            <a:pPr eaLnBrk="1" hangingPunct="1"/>
            <a:r>
              <a:rPr lang="en-US" smtClean="0"/>
              <a:t>What will administration of isotonic saline do to cell volume?  To plasma volume?</a:t>
            </a:r>
          </a:p>
          <a:p>
            <a:pPr eaLnBrk="1" hangingPunct="1"/>
            <a:r>
              <a:rPr lang="en-US" smtClean="0"/>
              <a:t>Name the factors involved in forming extracellular edema</a:t>
            </a:r>
          </a:p>
          <a:p>
            <a:pPr eaLnBrk="1" hangingPunct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9C7C-48E8-4437-B8EB-511DC6FA2CE4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Big Picture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are comprised mostly of water that is divided into compartments</a:t>
            </a:r>
          </a:p>
          <a:p>
            <a:pPr eaLnBrk="1" hangingPunct="1"/>
            <a:r>
              <a:rPr lang="en-US" dirty="0" smtClean="0"/>
              <a:t>The tonicity (osmolarity) of intracellular and extracellular compartments determines where water will flow</a:t>
            </a:r>
          </a:p>
          <a:p>
            <a:pPr eaLnBrk="1" hangingPunct="1"/>
            <a:r>
              <a:rPr lang="en-US" dirty="0" smtClean="0"/>
              <a:t>The body tightly regulates osmolarity and water balance to preserve homeostasis</a:t>
            </a:r>
          </a:p>
          <a:p>
            <a:pPr eaLnBrk="1" hangingPunct="1"/>
            <a:r>
              <a:rPr lang="en-US" dirty="0" smtClean="0"/>
              <a:t>Several diseases lead to disturbances in water balance that cause clinical problems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3ED6-BFD6-4243-8BD5-1A618C501EEF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of homeostasis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5000"/>
            <a:ext cx="79248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59AE-3042-45A3-8825-27E793778363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15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Outline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Body fluid compartments</a:t>
            </a:r>
          </a:p>
          <a:p>
            <a:pPr eaLnBrk="1" hangingPunct="1"/>
            <a:r>
              <a:rPr lang="en-US" dirty="0" smtClean="0"/>
              <a:t>Measuring body fluid compartments</a:t>
            </a:r>
          </a:p>
          <a:p>
            <a:pPr eaLnBrk="1" hangingPunct="1"/>
            <a:r>
              <a:rPr lang="en-US" dirty="0" smtClean="0"/>
              <a:t>Definition of terms</a:t>
            </a:r>
          </a:p>
          <a:p>
            <a:pPr eaLnBrk="1" hangingPunct="1"/>
            <a:r>
              <a:rPr lang="en-US" dirty="0" smtClean="0"/>
              <a:t>Fluid shifts between compartments and clinical significance</a:t>
            </a:r>
          </a:p>
          <a:p>
            <a:pPr eaLnBrk="1" hangingPunct="1"/>
            <a:r>
              <a:rPr lang="en-US" dirty="0" smtClean="0"/>
              <a:t>Abnormalities of fluid volume regulation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FEA2-38CC-42F5-9665-84A962DFA2B4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H2O intake = H2O excretion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Sources in:</a:t>
            </a:r>
          </a:p>
          <a:p>
            <a:pPr lvl="1" eaLnBrk="1" hangingPunct="1"/>
            <a:r>
              <a:rPr lang="en-US" smtClean="0"/>
              <a:t>Oral intake</a:t>
            </a:r>
          </a:p>
          <a:p>
            <a:pPr lvl="1" eaLnBrk="1" hangingPunct="1"/>
            <a:r>
              <a:rPr lang="en-US" smtClean="0"/>
              <a:t>ATP production generates H2O as waste</a:t>
            </a:r>
          </a:p>
          <a:p>
            <a:pPr eaLnBrk="1" hangingPunct="1"/>
            <a:r>
              <a:rPr lang="en-US" smtClean="0"/>
              <a:t>Sources out:</a:t>
            </a:r>
          </a:p>
          <a:p>
            <a:pPr lvl="1" eaLnBrk="1" hangingPunct="1"/>
            <a:r>
              <a:rPr lang="en-US" smtClean="0"/>
              <a:t>Urine</a:t>
            </a:r>
          </a:p>
          <a:p>
            <a:pPr lvl="1" eaLnBrk="1" hangingPunct="1"/>
            <a:r>
              <a:rPr lang="en-US" smtClean="0"/>
              <a:t>Feces</a:t>
            </a:r>
          </a:p>
          <a:p>
            <a:pPr lvl="1" eaLnBrk="1" hangingPunct="1"/>
            <a:r>
              <a:rPr lang="en-US" smtClean="0"/>
              <a:t>Sweat</a:t>
            </a:r>
          </a:p>
          <a:p>
            <a:pPr lvl="1" eaLnBrk="1" hangingPunct="1"/>
            <a:r>
              <a:rPr lang="en-US" smtClean="0"/>
              <a:t>Insensible loss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A48E-3FBB-407E-9667-DAF87AF6B803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H2O in = H2O out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263428"/>
              </p:ext>
            </p:extLst>
          </p:nvPr>
        </p:nvGraphicFramePr>
        <p:xfrm>
          <a:off x="778625" y="175260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8194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INTAKE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(ml)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(ml)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Ingested (fluid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+ food)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2,100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Metabolism (ATP)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TOTAL IN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2,300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15,200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OUTPUT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1,400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Sweat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16,000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Feces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Insensible—skin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350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Insensible—lungs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350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TOTAL OUT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2,300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62,000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03BF-2D9D-4671-A971-9A4BE87DCFF0}" type="datetime1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13C6-6C03-41CD-BCA4-F52BECEBA14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Capsules 8">
      <a:dk1>
        <a:srgbClr val="FF0000"/>
      </a:dk1>
      <a:lt1>
        <a:srgbClr val="FFFFFF"/>
      </a:lt1>
      <a:dk2>
        <a:srgbClr val="000000"/>
      </a:dk2>
      <a:lt2>
        <a:srgbClr val="FFFFFF"/>
      </a:lt2>
      <a:accent1>
        <a:srgbClr val="FFCC00"/>
      </a:accent1>
      <a:accent2>
        <a:srgbClr val="CC3300"/>
      </a:accent2>
      <a:accent3>
        <a:srgbClr val="AAAAAA"/>
      </a:accent3>
      <a:accent4>
        <a:srgbClr val="DADADA"/>
      </a:accent4>
      <a:accent5>
        <a:srgbClr val="FFE2AA"/>
      </a:accent5>
      <a:accent6>
        <a:srgbClr val="B92D00"/>
      </a:accent6>
      <a:hlink>
        <a:srgbClr val="FF6600"/>
      </a:hlink>
      <a:folHlink>
        <a:srgbClr val="FF7C80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1320</TotalTime>
  <Words>1066</Words>
  <Application>Microsoft Office PowerPoint</Application>
  <PresentationFormat>On-screen Show (4:3)</PresentationFormat>
  <Paragraphs>266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Theme3</vt:lpstr>
      <vt:lpstr> BODY FLUIDS COMPARTMENT</vt:lpstr>
      <vt:lpstr>PowerPoint Presentation</vt:lpstr>
      <vt:lpstr>BODY FLUID COMPARTMENTS</vt:lpstr>
      <vt:lpstr>Objectives</vt:lpstr>
      <vt:lpstr>Big Picture</vt:lpstr>
      <vt:lpstr>Review of homeostasis</vt:lpstr>
      <vt:lpstr>Outline</vt:lpstr>
      <vt:lpstr>H2O intake = H2O excretion</vt:lpstr>
      <vt:lpstr>H2O in = H2O out</vt:lpstr>
      <vt:lpstr>Body Fluid Compartments</vt:lpstr>
      <vt:lpstr>PowerPoint Presentation</vt:lpstr>
      <vt:lpstr>Some Important Notes</vt:lpstr>
      <vt:lpstr>PowerPoint Presentation</vt:lpstr>
      <vt:lpstr>Vocabulary </vt:lpstr>
      <vt:lpstr>PowerPoint Presentation</vt:lpstr>
      <vt:lpstr>PowerPoint Presentation</vt:lpstr>
      <vt:lpstr>PowerPoint Presentation</vt:lpstr>
      <vt:lpstr>PowerPoint Presentation</vt:lpstr>
      <vt:lpstr>Clinical Scenario</vt:lpstr>
      <vt:lpstr>Scenario 1</vt:lpstr>
      <vt:lpstr>Doctor 1</vt:lpstr>
      <vt:lpstr>Doctor 2</vt:lpstr>
      <vt:lpstr>Doctor 3</vt:lpstr>
      <vt:lpstr>Disorders of Fluid Volume Regulation</vt:lpstr>
      <vt:lpstr>Disorders of Fluid Volume Regulation</vt:lpstr>
      <vt:lpstr>Edema</vt:lpstr>
      <vt:lpstr>Intracellular Edema</vt:lpstr>
      <vt:lpstr>Extracellular Edema</vt:lpstr>
      <vt:lpstr>Capillary Filtration</vt:lpstr>
      <vt:lpstr>PowerPoint Presentation</vt:lpstr>
      <vt:lpstr>Extracellular Edema</vt:lpstr>
      <vt:lpstr>Protective Mechanisms</vt:lpstr>
      <vt:lpstr>Review</vt:lpstr>
      <vt:lpstr> 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Introduction, Body fluids and Homeostasis</dc:title>
  <dc:creator>MWANIKI</dc:creator>
  <cp:lastModifiedBy>Spencer</cp:lastModifiedBy>
  <cp:revision>73</cp:revision>
  <dcterms:created xsi:type="dcterms:W3CDTF">2014-01-25T05:37:53Z</dcterms:created>
  <dcterms:modified xsi:type="dcterms:W3CDTF">2020-09-30T07:29:26Z</dcterms:modified>
</cp:coreProperties>
</file>