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0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305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1" r:id="rId62"/>
    <p:sldId id="324" r:id="rId63"/>
    <p:sldId id="322" r:id="rId64"/>
    <p:sldId id="323" r:id="rId65"/>
    <p:sldId id="328" r:id="rId66"/>
    <p:sldId id="329" r:id="rId67"/>
    <p:sldId id="326" r:id="rId68"/>
    <p:sldId id="327" r:id="rId69"/>
    <p:sldId id="330" r:id="rId70"/>
    <p:sldId id="331" r:id="rId71"/>
    <p:sldId id="332" r:id="rId72"/>
    <p:sldId id="333" r:id="rId73"/>
    <p:sldId id="334" r:id="rId74"/>
    <p:sldId id="335" r:id="rId75"/>
    <p:sldId id="337" r:id="rId76"/>
    <p:sldId id="338" r:id="rId77"/>
    <p:sldId id="339" r:id="rId78"/>
    <p:sldId id="341" r:id="rId79"/>
    <p:sldId id="340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57" autoAdjust="0"/>
  </p:normalViewPr>
  <p:slideViewPr>
    <p:cSldViewPr snapToGrid="0">
      <p:cViewPr varScale="1">
        <p:scale>
          <a:sx n="61" d="100"/>
          <a:sy n="61" d="100"/>
        </p:scale>
        <p:origin x="15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52233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8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33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95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5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96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88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40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4B76-3808-4AD0-BCA9-B895638D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E0387-4932-4BB3-977F-0BC6AE62335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1B53D-76A8-4F7A-A073-C15D12D35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5FBE8B6-2EFA-4F5B-A224-9AC3D050A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3DD72AED-0B16-49FA-9C6A-4E12FDCCC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BE62854C-AC59-4BA2-9983-546248369F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0FDF6-48DA-473C-A68F-773E09F99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749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862A-71E9-4D0F-B336-D3D1B576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A73B9C4-A43D-474D-AFE3-EFA29CDB22C5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96947797-945F-4630-8678-3384A415F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488565B4-2B4B-457D-9C9B-43B82FBFC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AAC49B5A-B32B-43D0-8764-195C76296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8625-4D4F-4015-9294-15F614ADD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27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1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B026-558E-4201-BCF0-D59DBE8D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E1FFC-149F-4EFA-BA3A-CCFCCCD2754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5A0DA-2CF7-4204-A59F-54BEA3EFB85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64BBE3-2EA4-4096-BFF9-85435100FF0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48BD783C-B38D-4B46-BA34-DA007765B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CA851B26-E301-4AC3-8AA8-508B94C239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B3DA91B3-54D1-4239-A60E-2081691C3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2FB12-4FE4-48B6-B6F6-FF6714A43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33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6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7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0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2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2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CBCA39-EA0F-4C3E-B773-9308CA8384A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2AE663-18A4-427B-B8CE-3D9980FA9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0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53B2-E587-400C-BFF5-FB7D44AD7EF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14400" y="914400"/>
            <a:ext cx="7993117" cy="3487738"/>
          </a:xfrm>
        </p:spPr>
        <p:txBody>
          <a:bodyPr>
            <a:normAutofit/>
          </a:bodyPr>
          <a:lstStyle/>
          <a:p>
            <a:r>
              <a:rPr lang="en-US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Infection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6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2899F3-EA4F-40C6-8787-5C8C99959160}"/>
              </a:ext>
            </a:extLst>
          </p:cNvPr>
          <p:cNvSpPr/>
          <p:nvPr/>
        </p:nvSpPr>
        <p:spPr>
          <a:xfrm>
            <a:off x="1283110" y="855406"/>
            <a:ext cx="7344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Osteomyelitis may occur at any age.</a:t>
            </a:r>
          </a:p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 in ages 3-12 years.</a:t>
            </a:r>
          </a:p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affected boys twice  frequently as girls .</a:t>
            </a:r>
          </a:p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microbial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ethiology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confirmed in  three fourth of osteomyelitis and two thirds of  cases of septic joint </a:t>
            </a:r>
          </a:p>
        </p:txBody>
      </p:sp>
    </p:spTree>
    <p:extLst>
      <p:ext uri="{BB962C8B-B14F-4D97-AF65-F5344CB8AC3E}">
        <p14:creationId xmlns:p14="http://schemas.microsoft.com/office/powerpoint/2010/main" val="374258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47FFAD8-BEA6-4787-ADC2-7F91D2B06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001000" cy="1216025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EBA2262-F9A7-4ADB-BF31-370BCE3D1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2133" y="1356852"/>
            <a:ext cx="7704667" cy="4642964"/>
          </a:xfrm>
        </p:spPr>
        <p:txBody>
          <a:bodyPr>
            <a:normAutofit/>
          </a:bodyPr>
          <a:lstStyle/>
          <a:p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Hematogenous</a:t>
            </a:r>
          </a:p>
          <a:p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spread from a contiguous focus of infection.</a:t>
            </a:r>
          </a:p>
          <a:p>
            <a:pPr marL="0" indent="0" algn="l" rtl="0" eaLnBrk="1" hangingPunct="1">
              <a:buNone/>
            </a:pPr>
            <a:endParaRPr lang="en-US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 rtl="0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Osteomylitis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children is most  often the consequence of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bacterremia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l" rtl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571500" indent="-571500" algn="l" rtl="0"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3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60F2AB0-EE7A-4F57-ABAE-F0F01C6DA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7816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(con)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767AA87-D451-4DEE-BB97-F43FE9194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2133" y="1445343"/>
            <a:ext cx="7704667" cy="4554474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growing bone . Particularly the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metaphyses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long  bone .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Femur and tibia are equally and together  almost half of the all cases .</a:t>
            </a:r>
          </a:p>
          <a:p>
            <a:pPr algn="l" rtl="0"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(distal femur , proximal tibia ,distal humerus  ,  distal radius)</a:t>
            </a:r>
          </a:p>
          <a:p>
            <a:pPr algn="l" rtl="0"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706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774A615-5E88-40A0-9E2B-9485612F5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12430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(con)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0BC7CFD-DA25-4CB8-9D12-797A6E1EA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001000" cy="42672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lodge in nutrient arteries supplying the growth plates of bones.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in the large sinusoidal veins flows slowly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phagocytic cells  present in this area.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Obstruction of flow by bacterial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microemboli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produces small areas of avascular necrosis  and metaphyseal  abscess .</a:t>
            </a:r>
          </a:p>
        </p:txBody>
      </p:sp>
    </p:spTree>
    <p:extLst>
      <p:ext uri="{BB962C8B-B14F-4D97-AF65-F5344CB8AC3E}">
        <p14:creationId xmlns:p14="http://schemas.microsoft.com/office/powerpoint/2010/main" val="215788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e04$001">
            <a:extLst>
              <a:ext uri="{FF2B5EF4-FFF2-40B4-BE49-F238E27FC236}">
                <a16:creationId xmlns:a16="http://schemas.microsoft.com/office/drawing/2014/main" id="{D7A15A18-3A39-49CC-BCD2-E2FB0A10C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51" t="-6834"/>
          <a:stretch>
            <a:fillRect/>
          </a:stretch>
        </p:blipFill>
        <p:spPr bwMode="auto">
          <a:xfrm>
            <a:off x="-1356852" y="-603250"/>
            <a:ext cx="10250129" cy="1153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>
            <a:extLst>
              <a:ext uri="{FF2B5EF4-FFF2-40B4-BE49-F238E27FC236}">
                <a16:creationId xmlns:a16="http://schemas.microsoft.com/office/drawing/2014/main" id="{D1EF9E2A-314B-41D3-B688-05DCA5354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933825"/>
            <a:ext cx="76327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 b="1" dirty="0">
                <a:solidFill>
                  <a:srgbClr val="000099"/>
                </a:solidFill>
              </a:rPr>
              <a:t>Bacteria lodge in nutrient arteries supplying the growth plates of bones.</a:t>
            </a:r>
          </a:p>
          <a:p>
            <a:pPr>
              <a:buFontTx/>
              <a:buAutoNum type="arabicPeriod"/>
            </a:pPr>
            <a:r>
              <a:rPr lang="en-US" altLang="en-US" sz="2400" b="1" dirty="0">
                <a:solidFill>
                  <a:srgbClr val="FF9900"/>
                </a:solidFill>
              </a:rPr>
              <a:t>Blood in the large sinusoidal veins flows slowly.</a:t>
            </a:r>
          </a:p>
          <a:p>
            <a:r>
              <a:rPr lang="en-US" altLang="en-US" sz="2400" b="1" dirty="0">
                <a:solidFill>
                  <a:srgbClr val="FF9900"/>
                </a:solidFill>
              </a:rPr>
              <a:t>No phagocytic cells  present in this area.</a:t>
            </a:r>
          </a:p>
          <a:p>
            <a:r>
              <a:rPr lang="en-US" altLang="en-US" sz="2400" dirty="0"/>
              <a:t>3. obstruction of flow by bacterial micro emboli produces small areas of avascular necrosis  and metaphyseal  abscess .</a:t>
            </a:r>
          </a:p>
        </p:txBody>
      </p:sp>
    </p:spTree>
    <p:extLst>
      <p:ext uri="{BB962C8B-B14F-4D97-AF65-F5344CB8AC3E}">
        <p14:creationId xmlns:p14="http://schemas.microsoft.com/office/powerpoint/2010/main" val="613900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B6CE838-32B5-492C-B37A-87F325A87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1434661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pathogenesis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629ADAC-1DB2-4620-BBEA-C0C5872EB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often is noted before the onset of osteomyelitis. (in about one third)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infant&lt;1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capillaries perforate the epiphyseal growth plate .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across the epiphysis ,which  causes a septic arthritis .</a:t>
            </a:r>
          </a:p>
          <a:p>
            <a:pPr algn="l" rtl="0"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4C7B49D3-C57D-4479-A706-88C98E091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7" y="1040524"/>
            <a:ext cx="3089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dirty="0">
                <a:solidFill>
                  <a:schemeClr val="tx2"/>
                </a:solidFill>
                <a:latin typeface="Verdana" panose="020B0604030504040204" pitchFamily="34" charset="0"/>
              </a:rPr>
              <a:t>(con)</a:t>
            </a:r>
          </a:p>
        </p:txBody>
      </p:sp>
    </p:spTree>
    <p:extLst>
      <p:ext uri="{BB962C8B-B14F-4D97-AF65-F5344CB8AC3E}">
        <p14:creationId xmlns:p14="http://schemas.microsoft.com/office/powerpoint/2010/main" val="192238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E3FAC4A-E044-43BC-B545-7967153C4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C484CA2-7490-49BB-861B-446C40E59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 rtl="0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Pyartheritis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complicating osteomyelitis  is common in joints  :</a:t>
            </a:r>
          </a:p>
          <a:p>
            <a:pPr algn="l" rtl="0"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capsule  inserts to the metaphysis proximal to the  epiphyseal plate .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hip, elbow, shoulder , knee)</a:t>
            </a:r>
          </a:p>
        </p:txBody>
      </p:sp>
      <p:sp>
        <p:nvSpPr>
          <p:cNvPr id="12292" name="AutoShape 4">
            <a:extLst>
              <a:ext uri="{FF2B5EF4-FFF2-40B4-BE49-F238E27FC236}">
                <a16:creationId xmlns:a16="http://schemas.microsoft.com/office/drawing/2014/main" id="{C139487D-E05C-4DC7-B755-1A83B7ACA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492375"/>
            <a:ext cx="1008062" cy="1081088"/>
          </a:xfrm>
          <a:prstGeom prst="curvedLeftArrow">
            <a:avLst>
              <a:gd name="adj1" fmla="val 21449"/>
              <a:gd name="adj2" fmla="val 42898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60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7B6CD29-4D99-44DC-83BB-5E1B7B4759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333375"/>
            <a:ext cx="4680880" cy="10080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2D9A518-0E4A-442A-8C1A-643C0980CD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1557338"/>
            <a:ext cx="7416800" cy="4608512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Aerobic organisms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 positive : Staphylococcus aureus , 	Streptococcus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pyogens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Streptococcus pneumoniae</a:t>
            </a: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-Gram negative 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Haemophilus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influenza,</a:t>
            </a: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E.coli, Pseudomonas aeruginosa,</a:t>
            </a: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Proteus mirabilis,</a:t>
            </a: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Anaerobic organisms</a:t>
            </a: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Bacteroides fragilis</a:t>
            </a:r>
          </a:p>
        </p:txBody>
      </p:sp>
    </p:spTree>
    <p:extLst>
      <p:ext uri="{BB962C8B-B14F-4D97-AF65-F5344CB8AC3E}">
        <p14:creationId xmlns:p14="http://schemas.microsoft.com/office/powerpoint/2010/main" val="25668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9E8342B-5254-498D-A308-12601319B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85540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 con..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1D1AEFC-8CDB-4DD8-9011-FF2C713FE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00100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furunculosis ,  infected burns ,varicella, trauma,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drug abuse ,prolong IV or central parenteral alimentation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Sickle cell anemia : ( salmonella , staphylococcus  and  less common S.pneumonia)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 or dog bite ( pasteurella multocida)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Puncture wounds  ,IV drug abuse (pseudomonas)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90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F945F24-B234-4EC3-B44C-D58AF5FB3F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72400" cy="14398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AD64387-4E44-4411-9870-7B8EDE57C8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63713" y="1989138"/>
            <a:ext cx="5832475" cy="3816350"/>
          </a:xfrm>
        </p:spPr>
        <p:txBody>
          <a:bodyPr>
            <a:normAutofit/>
          </a:bodyPr>
          <a:lstStyle/>
          <a:p>
            <a:pPr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Inflammation</a:t>
            </a:r>
          </a:p>
          <a:p>
            <a:pPr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Suppuration</a:t>
            </a:r>
          </a:p>
          <a:p>
            <a:pPr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Necrosis</a:t>
            </a:r>
          </a:p>
          <a:p>
            <a:pPr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bone formation</a:t>
            </a:r>
          </a:p>
          <a:p>
            <a:pPr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Resolution</a:t>
            </a:r>
          </a:p>
        </p:txBody>
      </p:sp>
    </p:spTree>
    <p:extLst>
      <p:ext uri="{BB962C8B-B14F-4D97-AF65-F5344CB8AC3E}">
        <p14:creationId xmlns:p14="http://schemas.microsoft.com/office/powerpoint/2010/main" val="255826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A234-DBA2-4AFD-901F-39E6A6AF7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132735"/>
            <a:ext cx="7704667" cy="1445342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ORTHOPAEDIC DISORDERS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EB819-39FC-4E71-8870-97F8461F7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155" y="1401097"/>
            <a:ext cx="7816645" cy="545690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orthopaedic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disorders fall within the following groups: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Deformities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 deformities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Acquired deformities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affections of the skeleton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dysplasias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Inborn errors of metabolism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bone disease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Endocrine disorders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5724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>
            <a:extLst>
              <a:ext uri="{FF2B5EF4-FFF2-40B4-BE49-F238E27FC236}">
                <a16:creationId xmlns:a16="http://schemas.microsoft.com/office/drawing/2014/main" id="{5D0D7923-98C3-4387-9D40-D10F00681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1135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b="1" dirty="0"/>
              <a:t>Inflammation</a:t>
            </a:r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32D1AE59-A5C8-4D44-8A6F-653A6FACD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135938" cy="4175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24 hours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Vascular congestion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Polymorphonuclear leukocyte infiltration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Exudation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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Intraosseus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pressure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intense pain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					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intravascular thrombosis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ischemia</a:t>
            </a:r>
          </a:p>
        </p:txBody>
      </p:sp>
    </p:spTree>
    <p:extLst>
      <p:ext uri="{BB962C8B-B14F-4D97-AF65-F5344CB8AC3E}">
        <p14:creationId xmlns:p14="http://schemas.microsoft.com/office/powerpoint/2010/main" val="7141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>
            <a:extLst>
              <a:ext uri="{FF2B5EF4-FFF2-40B4-BE49-F238E27FC236}">
                <a16:creationId xmlns:a16="http://schemas.microsoft.com/office/drawing/2014/main" id="{DFB7DED7-D613-42CC-82DE-006EAA334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Suppuration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A6DBB851-4407-4696-9ED1-6D92A28FFB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63329"/>
            <a:ext cx="5267325" cy="5034321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days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Pus formation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Subperiosteal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abscess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via Volkmann canals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Pus spreading</a:t>
            </a:r>
          </a:p>
          <a:p>
            <a:pPr lvl="2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epiphysis</a:t>
            </a:r>
          </a:p>
          <a:p>
            <a:pPr lvl="2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joint</a:t>
            </a:r>
          </a:p>
          <a:p>
            <a:pPr lvl="2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medullary cavity</a:t>
            </a:r>
          </a:p>
          <a:p>
            <a:pPr lvl="2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 tissue</a:t>
            </a:r>
          </a:p>
        </p:txBody>
      </p:sp>
      <p:sp>
        <p:nvSpPr>
          <p:cNvPr id="14340" name="Text Box 8">
            <a:extLst>
              <a:ext uri="{FF2B5EF4-FFF2-40B4-BE49-F238E27FC236}">
                <a16:creationId xmlns:a16="http://schemas.microsoft.com/office/drawing/2014/main" id="{0E030CED-02FE-4FAB-B1C7-0C091A90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297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/>
          </a:p>
        </p:txBody>
      </p:sp>
      <p:pic>
        <p:nvPicPr>
          <p:cNvPr id="14341" name="Picture 10" descr="15">
            <a:extLst>
              <a:ext uri="{FF2B5EF4-FFF2-40B4-BE49-F238E27FC236}">
                <a16:creationId xmlns:a16="http://schemas.microsoft.com/office/drawing/2014/main" id="{E8DDC0AB-BC93-4369-8A4E-4CB5800417F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" r="29327"/>
          <a:stretch>
            <a:fillRect/>
          </a:stretch>
        </p:blipFill>
        <p:spPr>
          <a:xfrm>
            <a:off x="5219700" y="1916113"/>
            <a:ext cx="3744913" cy="369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520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>
            <a:extLst>
              <a:ext uri="{FF2B5EF4-FFF2-40B4-BE49-F238E27FC236}">
                <a16:creationId xmlns:a16="http://schemas.microsoft.com/office/drawing/2014/main" id="{25D10808-4FE7-42B5-9EFB-0A00AF7B4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9113" y="2778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Necrosis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2620C035-028B-49DA-ABCF-F7DDBCD600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059488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death by the end of a week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destruction ← toxin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← ischemia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Epiphyseal plate injury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Sequestrum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small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removed by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macrophage,osteoclast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remained</a:t>
            </a:r>
          </a:p>
        </p:txBody>
      </p:sp>
      <p:pic>
        <p:nvPicPr>
          <p:cNvPr id="15364" name="Picture 11" descr="15">
            <a:extLst>
              <a:ext uri="{FF2B5EF4-FFF2-40B4-BE49-F238E27FC236}">
                <a16:creationId xmlns:a16="http://schemas.microsoft.com/office/drawing/2014/main" id="{05498143-A367-4F8D-A642-BB378E807C8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8" t="1225" r="2176"/>
          <a:stretch>
            <a:fillRect/>
          </a:stretch>
        </p:blipFill>
        <p:spPr>
          <a:xfrm>
            <a:off x="6456363" y="1844675"/>
            <a:ext cx="2579687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130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9F38ABD-84E5-4B17-994A-B6A716694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9113" y="2778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bone formation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402EE6C-9528-48A9-8E5F-5C1EAEAC76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8000"/>
            <a:ext cx="5483225" cy="48196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 2</a:t>
            </a:r>
            <a:r>
              <a:rPr lang="en-US" altLang="en-US" sz="28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week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Involucrum (new bone formation from deep layer of periosteum ) surround infected tissue.</a:t>
            </a:r>
            <a:endParaRPr lang="en-US" alt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infection persist- pus discharge through sinus to skin surface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Chronic osteomyelitis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388" name="Picture 6" descr="16">
            <a:extLst>
              <a:ext uri="{FF2B5EF4-FFF2-40B4-BE49-F238E27FC236}">
                <a16:creationId xmlns:a16="http://schemas.microsoft.com/office/drawing/2014/main" id="{FD2B5199-52BF-4F43-AF2E-A42F26C3D8E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5" t="1207"/>
          <a:stretch>
            <a:fillRect/>
          </a:stretch>
        </p:blipFill>
        <p:spPr>
          <a:xfrm>
            <a:off x="5867400" y="1700213"/>
            <a:ext cx="2968625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610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7">
            <a:extLst>
              <a:ext uri="{FF2B5EF4-FFF2-40B4-BE49-F238E27FC236}">
                <a16:creationId xmlns:a16="http://schemas.microsoft.com/office/drawing/2014/main" id="{379CA6B5-56BF-4498-AC00-5FDFC2788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77813"/>
            <a:ext cx="7416800" cy="1350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61F635E7-8F89-47A8-9579-B86194949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566863"/>
            <a:ext cx="8208962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                </a:t>
            </a:r>
          </a:p>
        </p:txBody>
      </p:sp>
      <p:sp>
        <p:nvSpPr>
          <p:cNvPr id="17412" name="Oval 9">
            <a:extLst>
              <a:ext uri="{FF2B5EF4-FFF2-40B4-BE49-F238E27FC236}">
                <a16:creationId xmlns:a16="http://schemas.microsoft.com/office/drawing/2014/main" id="{D93684B7-E60A-43D4-A96C-02EBC6678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700213"/>
            <a:ext cx="2224087" cy="78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Antibiotics</a:t>
            </a:r>
          </a:p>
        </p:txBody>
      </p:sp>
      <p:sp>
        <p:nvSpPr>
          <p:cNvPr id="17413" name="Oval 11">
            <a:extLst>
              <a:ext uri="{FF2B5EF4-FFF2-40B4-BE49-F238E27FC236}">
                <a16:creationId xmlns:a16="http://schemas.microsoft.com/office/drawing/2014/main" id="{5B74A424-0630-421F-9564-954AE504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138" y="1773238"/>
            <a:ext cx="4065587" cy="714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Surgical drainage</a:t>
            </a:r>
          </a:p>
        </p:txBody>
      </p:sp>
      <p:sp>
        <p:nvSpPr>
          <p:cNvPr id="17414" name="Oval 12">
            <a:extLst>
              <a:ext uri="{FF2B5EF4-FFF2-40B4-BE49-F238E27FC236}">
                <a16:creationId xmlns:a16="http://schemas.microsoft.com/office/drawing/2014/main" id="{EB404EF5-37A3-47B1-81A0-AC615CDF6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581400"/>
            <a:ext cx="3757613" cy="784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Infection is controlled</a:t>
            </a:r>
          </a:p>
        </p:txBody>
      </p:sp>
      <p:sp>
        <p:nvSpPr>
          <p:cNvPr id="17415" name="Oval 13">
            <a:extLst>
              <a:ext uri="{FF2B5EF4-FFF2-40B4-BE49-F238E27FC236}">
                <a16:creationId xmlns:a16="http://schemas.microsoft.com/office/drawing/2014/main" id="{415FFCB6-2C73-4921-AF8F-0F021E026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4951413"/>
            <a:ext cx="3452813" cy="782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Bone remodeling</a:t>
            </a:r>
          </a:p>
        </p:txBody>
      </p:sp>
      <p:sp>
        <p:nvSpPr>
          <p:cNvPr id="17416" name="Line 14">
            <a:extLst>
              <a:ext uri="{FF2B5EF4-FFF2-40B4-BE49-F238E27FC236}">
                <a16:creationId xmlns:a16="http://schemas.microsoft.com/office/drawing/2014/main" id="{D6925B5A-50BD-493F-A623-A227E9E53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25749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15">
            <a:extLst>
              <a:ext uri="{FF2B5EF4-FFF2-40B4-BE49-F238E27FC236}">
                <a16:creationId xmlns:a16="http://schemas.microsoft.com/office/drawing/2014/main" id="{EC898240-E4F6-4571-B9DD-C7DC6187A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2852738"/>
            <a:ext cx="4824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6">
            <a:extLst>
              <a:ext uri="{FF2B5EF4-FFF2-40B4-BE49-F238E27FC236}">
                <a16:creationId xmlns:a16="http://schemas.microsoft.com/office/drawing/2014/main" id="{1323A913-3A28-42F0-BB2E-E4CD23EBC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2574925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7">
            <a:extLst>
              <a:ext uri="{FF2B5EF4-FFF2-40B4-BE49-F238E27FC236}">
                <a16:creationId xmlns:a16="http://schemas.microsoft.com/office/drawing/2014/main" id="{CAB85040-33D5-453C-98ED-0B41645F2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075" y="2862263"/>
            <a:ext cx="14288" cy="6334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8">
            <a:extLst>
              <a:ext uri="{FF2B5EF4-FFF2-40B4-BE49-F238E27FC236}">
                <a16:creationId xmlns:a16="http://schemas.microsoft.com/office/drawing/2014/main" id="{397D9E5B-659A-4D58-A409-9ED0A27D3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075" y="4437063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6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3" name="Rectangle 13">
            <a:extLst>
              <a:ext uri="{FF2B5EF4-FFF2-40B4-BE49-F238E27FC236}">
                <a16:creationId xmlns:a16="http://schemas.microsoft.com/office/drawing/2014/main" id="{BCB2A453-63E6-42B4-8BE9-13E35D833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</a:p>
        </p:txBody>
      </p:sp>
      <p:sp>
        <p:nvSpPr>
          <p:cNvPr id="245774" name="Rectangle 14">
            <a:extLst>
              <a:ext uri="{FF2B5EF4-FFF2-40B4-BE49-F238E27FC236}">
                <a16:creationId xmlns:a16="http://schemas.microsoft.com/office/drawing/2014/main" id="{DCA38078-7662-43FB-8835-62800D503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is controlled   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Intraosseous pressure release 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healing – new bone formation + periosteal reaction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bone thickening and sclerosis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Remodeling to normal contour or deformity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9442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>
            <a:extLst>
              <a:ext uri="{FF2B5EF4-FFF2-40B4-BE49-F238E27FC236}">
                <a16:creationId xmlns:a16="http://schemas.microsoft.com/office/drawing/2014/main" id="{266D0E95-FD53-42F2-B2D9-C7F7CD74E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052513"/>
            <a:ext cx="40322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Infection persist</a:t>
            </a:r>
          </a:p>
        </p:txBody>
      </p:sp>
      <p:sp>
        <p:nvSpPr>
          <p:cNvPr id="19459" name="Rectangle 9">
            <a:extLst>
              <a:ext uri="{FF2B5EF4-FFF2-40B4-BE49-F238E27FC236}">
                <a16:creationId xmlns:a16="http://schemas.microsoft.com/office/drawing/2014/main" id="{6DAC7881-E1B1-4C15-AA38-3A8C8DCE1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636838"/>
            <a:ext cx="504031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Chronic drainage</a:t>
            </a:r>
          </a:p>
        </p:txBody>
      </p:sp>
      <p:sp>
        <p:nvSpPr>
          <p:cNvPr id="19460" name="Rectangle 10">
            <a:extLst>
              <a:ext uri="{FF2B5EF4-FFF2-40B4-BE49-F238E27FC236}">
                <a16:creationId xmlns:a16="http://schemas.microsoft.com/office/drawing/2014/main" id="{6941AEAD-A678-43E0-8FE8-A6D72F722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4365625"/>
            <a:ext cx="55435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Chronic Osteomyelitis</a:t>
            </a:r>
          </a:p>
        </p:txBody>
      </p:sp>
      <p:sp>
        <p:nvSpPr>
          <p:cNvPr id="19461" name="Line 12">
            <a:extLst>
              <a:ext uri="{FF2B5EF4-FFF2-40B4-BE49-F238E27FC236}">
                <a16:creationId xmlns:a16="http://schemas.microsoft.com/office/drawing/2014/main" id="{B0B060FA-EBEA-4443-ACE9-34787B9B2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916113"/>
            <a:ext cx="0" cy="649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13">
            <a:extLst>
              <a:ext uri="{FF2B5EF4-FFF2-40B4-BE49-F238E27FC236}">
                <a16:creationId xmlns:a16="http://schemas.microsoft.com/office/drawing/2014/main" id="{DF140746-F0AA-477B-80A7-1F75D9DBE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3571875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6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BBC75CE9-F636-4534-AB87-6D81ABE0AB3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143000" y="1428750"/>
            <a:ext cx="7748752" cy="48799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Subacute osteomyelitis: is usually discovered radiologically in a patient with a painful limp and no systemic (and often no local) signs or symptoms. </a:t>
            </a:r>
          </a:p>
        </p:txBody>
      </p:sp>
    </p:spTree>
    <p:extLst>
      <p:ext uri="{BB962C8B-B14F-4D97-AF65-F5344CB8AC3E}">
        <p14:creationId xmlns:p14="http://schemas.microsoft.com/office/powerpoint/2010/main" val="1816943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>
            <a:extLst>
              <a:ext uri="{FF2B5EF4-FFF2-40B4-BE49-F238E27FC236}">
                <a16:creationId xmlns:a16="http://schemas.microsoft.com/office/drawing/2014/main" id="{8F1336AF-8DFC-4813-BB5C-73D4EEFAA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884902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osteomyelitis</a:t>
            </a:r>
          </a:p>
        </p:txBody>
      </p:sp>
      <p:sp>
        <p:nvSpPr>
          <p:cNvPr id="17411" name="Content Placeholder 4">
            <a:extLst>
              <a:ext uri="{FF2B5EF4-FFF2-40B4-BE49-F238E27FC236}">
                <a16:creationId xmlns:a16="http://schemas.microsoft.com/office/drawing/2014/main" id="{65AF0594-E998-4810-A1B2-693D7A02C0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342104"/>
            <a:ext cx="7949381" cy="526517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duration of osteomyelitis is more than 3 weeks, its called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Osteomyelitis.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Causes-</a:t>
            </a:r>
          </a:p>
          <a:p>
            <a:pPr marL="571500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causing open fractures.</a:t>
            </a:r>
          </a:p>
          <a:p>
            <a:pPr marL="571500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operative.</a:t>
            </a:r>
          </a:p>
          <a:p>
            <a:pPr marL="571500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Osteomyelitis with chronic etiology-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Brodies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abscess.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Fungal osteomyelitis.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70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F21DB6F-66E7-4AA0-8CB6-2B58D663D97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82133" y="457201"/>
            <a:ext cx="7704667" cy="13287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hematogenous osteomyelitis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AFF94DC-370F-4215-B1B5-5DF097BA303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928688" y="1785938"/>
            <a:ext cx="7949841" cy="3962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treatment of acute phase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diagnosis acute osteomyelitis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INFECTED DEAD BONE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sequestrum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bacteria that able to survive and multiply in Haversian canals  cloaca in the involucrum , sinus track &amp; sequestrectomy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Residual painful, swelling, loss of function, 1/&gt; draining sinuses.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Radiographic diagnosis: usually apparent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6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FC2B0-F8D3-4B95-B3C8-4B51A4BEB5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1665" y="353961"/>
            <a:ext cx="7993625" cy="56452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of bone and joints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of bone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infections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 local conditions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bone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Osteochondritis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Cystic change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tissue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 diseases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soft tissue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6179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AC90F2A1-7E53-434F-B00B-7F53A546C6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>
            <a:extLst>
              <a:ext uri="{FF2B5EF4-FFF2-40B4-BE49-F238E27FC236}">
                <a16:creationId xmlns:a16="http://schemas.microsoft.com/office/drawing/2014/main" id="{4615D2F4-011F-4ADC-B53E-472CD99D11D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>
            <a:extLst>
              <a:ext uri="{FF2B5EF4-FFF2-40B4-BE49-F238E27FC236}">
                <a16:creationId xmlns:a16="http://schemas.microsoft.com/office/drawing/2014/main" id="{33A4EAD1-9D50-4FD4-81BC-DD83ED8F629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5BD1916C-055A-4F0B-A5B4-83EBE86DC99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587500"/>
            <a:ext cx="38227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D9123930-0EE8-40D4-9849-43082BC9400F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6EB218-8B14-487C-A775-D094D231BB5C}"/>
              </a:ext>
            </a:extLst>
          </p:cNvPr>
          <p:cNvSpPr txBox="1"/>
          <p:nvPr/>
        </p:nvSpPr>
        <p:spPr>
          <a:xfrm>
            <a:off x="92075" y="1498600"/>
            <a:ext cx="4556125" cy="15001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32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US" sz="2472" dirty="0">
                <a:solidFill>
                  <a:srgbClr val="0BD0D9"/>
                </a:solidFill>
                <a:latin typeface="Wingdings 2" panose="05020102010507070707" pitchFamily="18" charset="2"/>
              </a:rPr>
              <a:t> </a:t>
            </a:r>
            <a:r>
              <a:rPr lang="en-US" sz="2592" b="1" dirty="0" err="1">
                <a:solidFill>
                  <a:srgbClr val="000000"/>
                </a:solidFill>
                <a:latin typeface="Constantia" panose="02030602050306030303" pitchFamily="18" charset="0"/>
              </a:rPr>
              <a:t>Sequestrum</a:t>
            </a:r>
            <a:r>
              <a:rPr lang="en-US" sz="2592" b="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592" dirty="0">
                <a:solidFill>
                  <a:srgbClr val="000000"/>
                </a:solidFill>
                <a:latin typeface="Constantia" panose="02030602050306030303" pitchFamily="18" charset="0"/>
              </a:rPr>
              <a:t>is the  necrotic</a:t>
            </a:r>
          </a:p>
          <a:p>
            <a:pPr eaLnBrk="1" fontAlgn="auto" hangingPunct="1">
              <a:lnSpc>
                <a:spcPts val="2805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US" sz="2592" dirty="0">
                <a:solidFill>
                  <a:srgbClr val="000000"/>
                </a:solidFill>
                <a:latin typeface="Constantia" panose="02030602050306030303" pitchFamily="18" charset="0"/>
              </a:rPr>
              <a:t>	bone that is embedded in the</a:t>
            </a:r>
          </a:p>
          <a:p>
            <a:pPr eaLnBrk="1" fontAlgn="auto" hangingPunct="1">
              <a:lnSpc>
                <a:spcPts val="2807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US" sz="2592" dirty="0">
                <a:solidFill>
                  <a:srgbClr val="000000"/>
                </a:solidFill>
                <a:latin typeface="Constantia" panose="02030602050306030303" pitchFamily="18" charset="0"/>
              </a:rPr>
              <a:t>	pus/infected granulation</a:t>
            </a:r>
          </a:p>
          <a:p>
            <a:pPr eaLnBrk="1" fontAlgn="auto" hangingPunct="1">
              <a:lnSpc>
                <a:spcPts val="2807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US" sz="2592" dirty="0">
                <a:solidFill>
                  <a:srgbClr val="000000"/>
                </a:solidFill>
                <a:latin typeface="Constantia" panose="02030602050306030303" pitchFamily="18" charset="0"/>
              </a:rPr>
              <a:t>	tissue.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00A14-15A8-4537-80F8-84EEDB42443C}"/>
              </a:ext>
            </a:extLst>
          </p:cNvPr>
          <p:cNvSpPr txBox="1"/>
          <p:nvPr/>
        </p:nvSpPr>
        <p:spPr>
          <a:xfrm>
            <a:off x="92075" y="3440113"/>
            <a:ext cx="4645025" cy="11414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32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US" sz="2472">
                <a:solidFill>
                  <a:srgbClr val="0BD0D9"/>
                </a:solidFill>
                <a:latin typeface="Wingdings 2" panose="05020102010507070707" pitchFamily="18" charset="2"/>
              </a:rPr>
              <a:t> </a:t>
            </a:r>
            <a:r>
              <a:rPr lang="en-US" sz="2592" b="1">
                <a:solidFill>
                  <a:srgbClr val="000000"/>
                </a:solidFill>
                <a:latin typeface="Constantia" panose="02030602050306030303" pitchFamily="18" charset="0"/>
              </a:rPr>
              <a:t>Involucrum </a:t>
            </a:r>
            <a:r>
              <a:rPr lang="en-US" sz="2592">
                <a:solidFill>
                  <a:srgbClr val="000000"/>
                </a:solidFill>
                <a:latin typeface="Constantia" panose="02030602050306030303" pitchFamily="18" charset="0"/>
              </a:rPr>
              <a:t>is the new bone</a:t>
            </a:r>
          </a:p>
          <a:p>
            <a:pPr eaLnBrk="1" fontAlgn="auto" hangingPunct="1">
              <a:lnSpc>
                <a:spcPts val="2805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US" sz="2592">
                <a:solidFill>
                  <a:srgbClr val="000000"/>
                </a:solidFill>
                <a:latin typeface="Constantia" panose="02030602050306030303" pitchFamily="18" charset="0"/>
              </a:rPr>
              <a:t>	laid down by the periosteum</a:t>
            </a:r>
          </a:p>
          <a:p>
            <a:pPr eaLnBrk="1" fontAlgn="auto" hangingPunct="1">
              <a:lnSpc>
                <a:spcPts val="2807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US" sz="2592">
                <a:solidFill>
                  <a:srgbClr val="000000"/>
                </a:solidFill>
                <a:latin typeface="Constantia" panose="02030602050306030303" pitchFamily="18" charset="0"/>
              </a:rPr>
              <a:t>	that surrounds the sequestra.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4CC927-2D96-4911-B17F-7B82EC2DE4C9}"/>
              </a:ext>
            </a:extLst>
          </p:cNvPr>
          <p:cNvSpPr txBox="1"/>
          <p:nvPr/>
        </p:nvSpPr>
        <p:spPr>
          <a:xfrm>
            <a:off x="92075" y="5026025"/>
            <a:ext cx="4537075" cy="4048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3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72">
                <a:solidFill>
                  <a:srgbClr val="0BD0D9"/>
                </a:solidFill>
                <a:latin typeface="Wingdings 2" panose="05020102010507070707" pitchFamily="18" charset="2"/>
              </a:rPr>
              <a:t> </a:t>
            </a:r>
            <a:r>
              <a:rPr lang="en-US" sz="2592" b="1">
                <a:solidFill>
                  <a:srgbClr val="000000"/>
                </a:solidFill>
                <a:latin typeface="Constantia" panose="02030602050306030303" pitchFamily="18" charset="0"/>
              </a:rPr>
              <a:t>Cloaca </a:t>
            </a:r>
            <a:r>
              <a:rPr lang="en-US" sz="2592">
                <a:solidFill>
                  <a:srgbClr val="000000"/>
                </a:solidFill>
                <a:latin typeface="Constantia" panose="02030602050306030303" pitchFamily="18" charset="0"/>
              </a:rPr>
              <a:t>is the opening in the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1F3739-C534-4464-B25C-82A573809412}"/>
              </a:ext>
            </a:extLst>
          </p:cNvPr>
          <p:cNvSpPr txBox="1"/>
          <p:nvPr/>
        </p:nvSpPr>
        <p:spPr>
          <a:xfrm>
            <a:off x="365125" y="5384800"/>
            <a:ext cx="3862388" cy="11414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29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92">
                <a:solidFill>
                  <a:srgbClr val="000000"/>
                </a:solidFill>
                <a:latin typeface="Constantia" panose="02030602050306030303" pitchFamily="18" charset="0"/>
              </a:rPr>
              <a:t>involucrum through which</a:t>
            </a:r>
          </a:p>
          <a:p>
            <a:pPr eaLnBrk="1" fontAlgn="auto" hangingPunct="1">
              <a:lnSpc>
                <a:spcPts val="280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92">
                <a:solidFill>
                  <a:srgbClr val="000000"/>
                </a:solidFill>
                <a:latin typeface="Constantia" panose="02030602050306030303" pitchFamily="18" charset="0"/>
              </a:rPr>
              <a:t>pus &amp; sequestra make their</a:t>
            </a:r>
          </a:p>
          <a:p>
            <a:pPr eaLnBrk="1" fontAlgn="auto" hangingPunct="1">
              <a:lnSpc>
                <a:spcPts val="280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92">
                <a:solidFill>
                  <a:srgbClr val="000000"/>
                </a:solidFill>
                <a:latin typeface="Constantia" panose="02030602050306030303" pitchFamily="18" charset="0"/>
              </a:rPr>
              <a:t>way out.</a:t>
            </a:r>
          </a:p>
        </p:txBody>
      </p:sp>
    </p:spTree>
    <p:extLst>
      <p:ext uri="{BB962C8B-B14F-4D97-AF65-F5344CB8AC3E}">
        <p14:creationId xmlns:p14="http://schemas.microsoft.com/office/powerpoint/2010/main" val="3368699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>
            <a:extLst>
              <a:ext uri="{FF2B5EF4-FFF2-40B4-BE49-F238E27FC236}">
                <a16:creationId xmlns:a16="http://schemas.microsoft.com/office/drawing/2014/main" id="{DB01FDE0-CB22-4EDA-ADC4-BC46F25FA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in infant</a:t>
            </a:r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2C5EBBAE-4A14-4EF2-BA44-1C19591DE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7925" y="1628775"/>
            <a:ext cx="7426325" cy="46085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Drowsy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Irritable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Fails to thrive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birth difficulties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umbilical artery catheterization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Metaphyseal tenderness and resistance to joint movement</a:t>
            </a:r>
          </a:p>
        </p:txBody>
      </p:sp>
    </p:spTree>
    <p:extLst>
      <p:ext uri="{BB962C8B-B14F-4D97-AF65-F5344CB8AC3E}">
        <p14:creationId xmlns:p14="http://schemas.microsoft.com/office/powerpoint/2010/main" val="3059453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>
            <a:extLst>
              <a:ext uri="{FF2B5EF4-FFF2-40B4-BE49-F238E27FC236}">
                <a16:creationId xmlns:a16="http://schemas.microsoft.com/office/drawing/2014/main" id="{A9942168-B386-4CCE-B367-1AC699442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in child</a:t>
            </a: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BE64C284-2521-4572-9D50-445F228D6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1639888"/>
            <a:ext cx="7354887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pain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Malaise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Toxemia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recent infection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inflammation       pus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escape from bone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Lymphadenopathy</a:t>
            </a:r>
          </a:p>
        </p:txBody>
      </p:sp>
      <p:sp>
        <p:nvSpPr>
          <p:cNvPr id="21508" name="Line 8">
            <a:extLst>
              <a:ext uri="{FF2B5EF4-FFF2-40B4-BE49-F238E27FC236}">
                <a16:creationId xmlns:a16="http://schemas.microsoft.com/office/drawing/2014/main" id="{AA962B6F-D5D5-425B-9E48-E3FD11EF3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458152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53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>
            <a:extLst>
              <a:ext uri="{FF2B5EF4-FFF2-40B4-BE49-F238E27FC236}">
                <a16:creationId xmlns:a16="http://schemas.microsoft.com/office/drawing/2014/main" id="{B103C73C-10DC-4558-A2D3-96A638A0A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382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Acute osteomyelitis in adult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B2ADF488-C9B2-4606-89E1-91A22BE5BF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2060575"/>
            <a:ext cx="6408738" cy="403701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1.Uncommon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2.History of DM.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3.Immunosuppressive drug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4.Drug addict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5.Elderly patients.</a:t>
            </a:r>
          </a:p>
        </p:txBody>
      </p:sp>
    </p:spTree>
    <p:extLst>
      <p:ext uri="{BB962C8B-B14F-4D97-AF65-F5344CB8AC3E}">
        <p14:creationId xmlns:p14="http://schemas.microsoft.com/office/powerpoint/2010/main" val="1412468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>
            <a:extLst>
              <a:ext uri="{FF2B5EF4-FFF2-40B4-BE49-F238E27FC236}">
                <a16:creationId xmlns:a16="http://schemas.microsoft.com/office/drawing/2014/main" id="{35CDD0FF-F878-4570-8574-AEF76C166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Signs and Symptoms in adult</a:t>
            </a:r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5FC57677-209C-473D-953B-587944998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2060575"/>
            <a:ext cx="6337300" cy="4105275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tenderness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site is thoraco-lumbar spine</a:t>
            </a:r>
          </a:p>
        </p:txBody>
      </p:sp>
    </p:spTree>
    <p:extLst>
      <p:ext uri="{BB962C8B-B14F-4D97-AF65-F5344CB8AC3E}">
        <p14:creationId xmlns:p14="http://schemas.microsoft.com/office/powerpoint/2010/main" val="483729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3A649406-1B7B-4AD3-9A8F-0EB9B02C01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82133" y="122237"/>
            <a:ext cx="7704667" cy="1175621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 of chronic osteomyelitis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B6F8A48-8CE0-47D6-85B4-BB5B874675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Pain, swelling.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Discharging sinus.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thickening.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Deformity.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stiffness.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Shortening of limb,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Pathological fracture.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Sinus track malignancy.</a:t>
            </a: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A643652F-612A-4832-845C-B7D4B5AAFF7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.</a:t>
            </a:r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C0D24D43-22B1-418C-972B-1D53A1D1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2957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7">
            <a:extLst>
              <a:ext uri="{FF2B5EF4-FFF2-40B4-BE49-F238E27FC236}">
                <a16:creationId xmlns:a16="http://schemas.microsoft.com/office/drawing/2014/main" id="{145383B9-EBA5-4CAF-B274-C20A9F61D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88" y="5143500"/>
            <a:ext cx="2066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/>
              <a:t>Discharging sinus</a:t>
            </a:r>
          </a:p>
        </p:txBody>
      </p:sp>
    </p:spTree>
    <p:extLst>
      <p:ext uri="{BB962C8B-B14F-4D97-AF65-F5344CB8AC3E}">
        <p14:creationId xmlns:p14="http://schemas.microsoft.com/office/powerpoint/2010/main" val="3553712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>
            <a:extLst>
              <a:ext uri="{FF2B5EF4-FFF2-40B4-BE49-F238E27FC236}">
                <a16:creationId xmlns:a16="http://schemas.microsoft.com/office/drawing/2014/main" id="{572E7E9F-9B7D-4D46-BE60-07AA75606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58273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Pathology of chronic osteomyelitis</a:t>
            </a:r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6918A073-82F4-4D11-A2E0-EB65DADBD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96300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is destroyed in a discrete area or diffuse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Cavities containing pus and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sequestrum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surrounded by vascular bone and sclerosis bone resulted from reactive new bone formation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Sequestra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foreign implants act as substrates for bacterial adhesion, ensuring the persistence of infection and sinus drainage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Pathological fracture</a:t>
            </a:r>
          </a:p>
        </p:txBody>
      </p:sp>
    </p:spTree>
    <p:extLst>
      <p:ext uri="{BB962C8B-B14F-4D97-AF65-F5344CB8AC3E}">
        <p14:creationId xmlns:p14="http://schemas.microsoft.com/office/powerpoint/2010/main" val="334933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7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1760ADF-1465-4928-93AD-C9C1BF9FD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55" y="1"/>
            <a:ext cx="5023945" cy="74097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Investigation.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FF7A0B1-0D0B-4F9A-936B-C3AABF9327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8276" y="1928813"/>
            <a:ext cx="4393324" cy="45259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CBC, ESR.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 for c/s.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– ray  –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sequestrum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deformity.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periosteal thickening, sclerotic lesion.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irregular soft tissue shadow.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regional osteoporosis.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pathological fracture , micro fracture.</a:t>
            </a: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 concrete radiographic evidence of bone infection in acute osteomyelitis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 and MRI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82A965AC-CB97-46DE-8972-4BE1AAB188CC}"/>
              </a:ext>
            </a:extLst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28600"/>
            <a:ext cx="3124200" cy="2971800"/>
          </a:xfrm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486C852B-3AF6-413F-B204-1183BE1AE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362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214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>
            <a:extLst>
              <a:ext uri="{FF2B5EF4-FFF2-40B4-BE49-F238E27FC236}">
                <a16:creationId xmlns:a16="http://schemas.microsoft.com/office/drawing/2014/main" id="{603F3196-A327-4BFF-BE37-4087968AA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0"/>
            <a:ext cx="7704667" cy="1628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 for acute osteomyelitis</a:t>
            </a:r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75F37B04-BEDB-4820-ABC2-4CF4AEFBB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920038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Cellulitis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Acute suppurative arthritis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Acute rheumatism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Gaucher’s disease – Pseudo- osteitis, resembling osteomyelitis, enlargement of spleen and liver. Because of predisposing to infection, antibiotics should be given.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Sickle-cell crisis – mimic osteomyelitis, in endemic area of Salmonella, it is wise to treat with antibiotics until infection is excluded </a:t>
            </a:r>
          </a:p>
        </p:txBody>
      </p:sp>
    </p:spTree>
    <p:extLst>
      <p:ext uri="{BB962C8B-B14F-4D97-AF65-F5344CB8AC3E}">
        <p14:creationId xmlns:p14="http://schemas.microsoft.com/office/powerpoint/2010/main" val="3994424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DB4BE1EE-AEB8-4AB5-BCD0-A83C03B24E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8575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 for chronic osteomyelitis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osteomyelitis- watery discharge.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previous h/o TB, sinus with undermined      margin with blue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Ewing's sarcoma- A primary malignant tumor of bone, usually arising as a central tumor in long bone. (biopsy)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Soft tissue chronic infection. (X-ray)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04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2B344-A304-4004-B815-7B839FCDEF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2387" y="339214"/>
            <a:ext cx="8111613" cy="5659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lesions of soft tissue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arthritis and other joint disorders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Arthritis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Dislocation and subluxation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derangements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Neurological disorders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palsy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Spina bifida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Poliomyelitis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nerve lesions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2022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>
            <a:extLst>
              <a:ext uri="{FF2B5EF4-FFF2-40B4-BE49-F238E27FC236}">
                <a16:creationId xmlns:a16="http://schemas.microsoft.com/office/drawing/2014/main" id="{F157E45C-4447-4F86-B7D8-14958E2CD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91512" cy="1714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for acute osteomyelitis</a:t>
            </a:r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6E69B8D1-BCF6-42D6-81E5-00799672F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2708275"/>
            <a:ext cx="6192837" cy="331628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Supportive treatment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Splint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Antibiotic therapy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Surgical drainage</a:t>
            </a:r>
          </a:p>
        </p:txBody>
      </p:sp>
    </p:spTree>
    <p:extLst>
      <p:ext uri="{BB962C8B-B14F-4D97-AF65-F5344CB8AC3E}">
        <p14:creationId xmlns:p14="http://schemas.microsoft.com/office/powerpoint/2010/main" val="1687511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>
            <a:extLst>
              <a:ext uri="{FF2B5EF4-FFF2-40B4-BE49-F238E27FC236}">
                <a16:creationId xmlns:a16="http://schemas.microsoft.com/office/drawing/2014/main" id="{D205200B-50EA-4816-9DAD-06A3527B2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treatment</a:t>
            </a:r>
          </a:p>
        </p:txBody>
      </p:sp>
      <p:sp>
        <p:nvSpPr>
          <p:cNvPr id="62474" name="Rectangle 10">
            <a:extLst>
              <a:ext uri="{FF2B5EF4-FFF2-40B4-BE49-F238E27FC236}">
                <a16:creationId xmlns:a16="http://schemas.microsoft.com/office/drawing/2014/main" id="{F825FF1D-8D56-469D-853E-790A1D4B5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2276475"/>
            <a:ext cx="7272337" cy="204628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Analgesics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Correction of dehydration</a:t>
            </a:r>
          </a:p>
        </p:txBody>
      </p:sp>
    </p:spTree>
    <p:extLst>
      <p:ext uri="{BB962C8B-B14F-4D97-AF65-F5344CB8AC3E}">
        <p14:creationId xmlns:p14="http://schemas.microsoft.com/office/powerpoint/2010/main" val="3431584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>
            <a:extLst>
              <a:ext uri="{FF2B5EF4-FFF2-40B4-BE49-F238E27FC236}">
                <a16:creationId xmlns:a16="http://schemas.microsoft.com/office/drawing/2014/main" id="{62899695-61BD-4CF5-912F-C9F9DC8EA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Splint</a:t>
            </a:r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6E083FFB-9252-4AB5-8E5C-3066A9705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2349500"/>
            <a:ext cx="6769100" cy="23749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Plaster slab 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traction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joint contracture</a:t>
            </a:r>
          </a:p>
        </p:txBody>
      </p:sp>
    </p:spTree>
    <p:extLst>
      <p:ext uri="{BB962C8B-B14F-4D97-AF65-F5344CB8AC3E}">
        <p14:creationId xmlns:p14="http://schemas.microsoft.com/office/powerpoint/2010/main" val="39851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>
            <a:extLst>
              <a:ext uri="{FF2B5EF4-FFF2-40B4-BE49-F238E27FC236}">
                <a16:creationId xmlns:a16="http://schemas.microsoft.com/office/drawing/2014/main" id="{2E18F6A9-959F-484D-BECF-7DC864400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drainage</a:t>
            </a:r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9E93F325-3F0B-4042-B6AB-21FD71EA3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3557587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Early treatment     	  no need surgery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Late treatment 		  surgical drainage about 1/3 of cases. If pus found and release no need to drill bone. But drilling one or two holes if no obvious abscess. </a:t>
            </a:r>
          </a:p>
        </p:txBody>
      </p:sp>
      <p:sp>
        <p:nvSpPr>
          <p:cNvPr id="36868" name="Line 8">
            <a:extLst>
              <a:ext uri="{FF2B5EF4-FFF2-40B4-BE49-F238E27FC236}">
                <a16:creationId xmlns:a16="http://schemas.microsoft.com/office/drawing/2014/main" id="{9F2A0A2F-631A-4C47-913B-0F0829CA7D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4993" y="4162097"/>
            <a:ext cx="567559" cy="157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9">
            <a:extLst>
              <a:ext uri="{FF2B5EF4-FFF2-40B4-BE49-F238E27FC236}">
                <a16:creationId xmlns:a16="http://schemas.microsoft.com/office/drawing/2014/main" id="{09E71792-DA77-457E-AD36-8B01DE3DF6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4993" y="3531475"/>
            <a:ext cx="567559" cy="157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58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>
            <a:extLst>
              <a:ext uri="{FF2B5EF4-FFF2-40B4-BE49-F238E27FC236}">
                <a16:creationId xmlns:a16="http://schemas.microsoft.com/office/drawing/2014/main" id="{18145A6C-9A9B-40E8-9F6F-7DAEF6296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146619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</a:t>
            </a:r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DE6B1EC5-34D8-4132-9441-9250100D9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773238"/>
            <a:ext cx="7869238" cy="4392612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antibiotics “ BEST GUESS ”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according to smear findings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according to incidences , age.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antibiotics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according to culture and sensitivities test  </a:t>
            </a:r>
          </a:p>
        </p:txBody>
      </p:sp>
    </p:spTree>
    <p:extLst>
      <p:ext uri="{BB962C8B-B14F-4D97-AF65-F5344CB8AC3E}">
        <p14:creationId xmlns:p14="http://schemas.microsoft.com/office/powerpoint/2010/main" val="13173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>
            <a:extLst>
              <a:ext uri="{FF2B5EF4-FFF2-40B4-BE49-F238E27FC236}">
                <a16:creationId xmlns:a16="http://schemas.microsoft.com/office/drawing/2014/main" id="{A341ABA7-5DC3-4BD5-83FD-319228B7B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 for initial antibiotics</a:t>
            </a:r>
          </a:p>
        </p:txBody>
      </p:sp>
      <p:graphicFrame>
        <p:nvGraphicFramePr>
          <p:cNvPr id="66608" name="Group 48">
            <a:extLst>
              <a:ext uri="{FF2B5EF4-FFF2-40B4-BE49-F238E27FC236}">
                <a16:creationId xmlns:a16="http://schemas.microsoft.com/office/drawing/2014/main" id="{FC75B5B4-2EFA-49AE-B154-5671A2C9B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291365"/>
              </p:ext>
            </p:extLst>
          </p:nvPr>
        </p:nvGraphicFramePr>
        <p:xfrm>
          <a:off x="468313" y="1268413"/>
          <a:ext cx="8424862" cy="534987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118867702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65271631"/>
                    </a:ext>
                  </a:extLst>
                </a:gridCol>
                <a:gridCol w="2938462">
                  <a:extLst>
                    <a:ext uri="{9D8B030D-6E8A-4147-A177-3AD203B41FA5}">
                      <a16:colId xmlns:a16="http://schemas.microsoft.com/office/drawing/2014/main" val="374183511"/>
                    </a:ext>
                  </a:extLst>
                </a:gridCol>
              </a:tblGrid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011896"/>
                  </a:ext>
                </a:extLst>
              </a:tr>
              <a:tr h="1005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1.Older children and previously fit adults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-Staphylococcal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Fluclaxocillin and fusidic acid IV 3-4 day                                    oral 3-6 wks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31405"/>
                  </a:ext>
                </a:extLst>
              </a:tr>
              <a:tr h="143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2.Children &lt;4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-Gram neg. infection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-Haemophilus infection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generation Cephalosporins or Amoxycillin with clavulanic acid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700533"/>
                  </a:ext>
                </a:extLst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3.Sickle-cell patient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-Salmonella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Co-trimoxazole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Amoxycillin with clavulanic acid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091330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4.Heroin addicts and immuno-compromised patients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-Unusual infection : pseudomonas , proteus, bacteroides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newer generation Cephalosporins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86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725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9C2AAA13-9A3E-4DBF-9133-CB9E673F7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osteomyelitis</a:t>
            </a:r>
            <a:endParaRPr lang="th-TH" alt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EE8E30F-5CC4-4426-B742-82C1EF8B5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infection subside, movement is encourage. Walk with crutches and full weight bearing is possible after 3-4 weeks.</a:t>
            </a:r>
            <a:endParaRPr lang="th-TH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53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D975D25C-AB86-4839-B616-1238C0224A5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285875" y="1428750"/>
            <a:ext cx="6754539" cy="419417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Complications:</a:t>
            </a:r>
          </a:p>
          <a:p>
            <a:pPr lvl="1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Early: 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from the associated septicemia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Abscess formation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Septic arthritis</a:t>
            </a:r>
          </a:p>
          <a:p>
            <a:pPr lvl="1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Late: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osteomyelitis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Pathological fracture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contracture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growth disturbance</a:t>
            </a:r>
          </a:p>
          <a:p>
            <a:pPr lvl="2"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4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>
            <a:extLst>
              <a:ext uri="{FF2B5EF4-FFF2-40B4-BE49-F238E27FC236}">
                <a16:creationId xmlns:a16="http://schemas.microsoft.com/office/drawing/2014/main" id="{DAA253D2-61B4-402C-82A8-E7C1DF797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790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for chronic osteomyelitis</a:t>
            </a:r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id="{17028F7D-6ADD-4731-8C5A-327242C80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2565400"/>
            <a:ext cx="6192837" cy="2668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treatment</a:t>
            </a:r>
          </a:p>
          <a:p>
            <a:pPr eaLnBrk="1" hangingPunct="1"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treatment</a:t>
            </a:r>
          </a:p>
          <a:p>
            <a:pPr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treatment</a:t>
            </a:r>
          </a:p>
        </p:txBody>
      </p:sp>
    </p:spTree>
    <p:extLst>
      <p:ext uri="{BB962C8B-B14F-4D97-AF65-F5344CB8AC3E}">
        <p14:creationId xmlns:p14="http://schemas.microsoft.com/office/powerpoint/2010/main" val="4289716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>
            <a:extLst>
              <a:ext uri="{FF2B5EF4-FFF2-40B4-BE49-F238E27FC236}">
                <a16:creationId xmlns:a16="http://schemas.microsoft.com/office/drawing/2014/main" id="{94A325E4-6315-4C58-9F71-D6E528374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</a:t>
            </a:r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id="{18E71EEA-48D2-4D4F-AE31-B8367EEED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989138"/>
            <a:ext cx="7416800" cy="27543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stop spreading of infection 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control acute flare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Capable of penetrating sclerotic bone and non-toxic to body</a:t>
            </a:r>
          </a:p>
        </p:txBody>
      </p:sp>
    </p:spTree>
    <p:extLst>
      <p:ext uri="{BB962C8B-B14F-4D97-AF65-F5344CB8AC3E}">
        <p14:creationId xmlns:p14="http://schemas.microsoft.com/office/powerpoint/2010/main" val="225244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>
            <a:extLst>
              <a:ext uri="{FF2B5EF4-FFF2-40B4-BE49-F238E27FC236}">
                <a16:creationId xmlns:a16="http://schemas.microsoft.com/office/drawing/2014/main" id="{43B002E6-8BE7-480B-B7BF-39CB4DF02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43846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altLang="en-US"/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9E6FFD60-C7B5-4635-A996-C209ED4A8CD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585913" y="1125538"/>
            <a:ext cx="7558087" cy="2474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 b="1" dirty="0"/>
              <a:t>Bone Infection</a:t>
            </a:r>
            <a:br>
              <a:rPr lang="en-US" altLang="en-US" sz="7200" b="1" dirty="0"/>
            </a:br>
            <a:r>
              <a:rPr lang="en-US" altLang="en-US" sz="7200" b="1" dirty="0"/>
              <a:t>(osteomyelitis)</a:t>
            </a:r>
          </a:p>
        </p:txBody>
      </p:sp>
    </p:spTree>
    <p:extLst>
      <p:ext uri="{BB962C8B-B14F-4D97-AF65-F5344CB8AC3E}">
        <p14:creationId xmlns:p14="http://schemas.microsoft.com/office/powerpoint/2010/main" val="11880060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>
            <a:extLst>
              <a:ext uri="{FF2B5EF4-FFF2-40B4-BE49-F238E27FC236}">
                <a16:creationId xmlns:a16="http://schemas.microsoft.com/office/drawing/2014/main" id="{8BD7143E-A5C0-44AB-935D-376BFDCE4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treatment</a:t>
            </a:r>
          </a:p>
        </p:txBody>
      </p:sp>
      <p:sp>
        <p:nvSpPr>
          <p:cNvPr id="90119" name="Rectangle 7">
            <a:extLst>
              <a:ext uri="{FF2B5EF4-FFF2-40B4-BE49-F238E27FC236}">
                <a16:creationId xmlns:a16="http://schemas.microsoft.com/office/drawing/2014/main" id="{00E157E2-DEB8-4956-BF0D-36A5AA23A2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662113"/>
            <a:ext cx="4679950" cy="5006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Sequestrectomy 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saucerization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(excavation of the tissue of a wound to form 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shallo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irrigation 3-6 weeks.</a:t>
            </a:r>
          </a:p>
          <a:p>
            <a:pPr marL="0" indent="0" eaLnBrk="1" hangingPunct="1">
              <a:buNone/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123" name="Picture 11" descr="54">
            <a:extLst>
              <a:ext uri="{FF2B5EF4-FFF2-40B4-BE49-F238E27FC236}">
                <a16:creationId xmlns:a16="http://schemas.microsoft.com/office/drawing/2014/main" id="{175E4DCE-FEE4-4B95-85AF-9953D8D87BCF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/>
          <a:stretch>
            <a:fillRect/>
          </a:stretch>
        </p:blipFill>
        <p:spPr>
          <a:xfrm>
            <a:off x="5795963" y="1627188"/>
            <a:ext cx="3241675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4" name="Picture 12" descr="47">
            <a:extLst>
              <a:ext uri="{FF2B5EF4-FFF2-40B4-BE49-F238E27FC236}">
                <a16:creationId xmlns:a16="http://schemas.microsoft.com/office/drawing/2014/main" id="{C7B52D37-212C-4009-BEC5-1E04B82CBBE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" t="3543" r="74394" b="763"/>
          <a:stretch>
            <a:fillRect/>
          </a:stretch>
        </p:blipFill>
        <p:spPr>
          <a:xfrm>
            <a:off x="6156325" y="1557338"/>
            <a:ext cx="2236788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1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455C759E-C463-4294-B3BB-25235B234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10878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osteomyelitis</a:t>
            </a:r>
            <a:endParaRPr lang="th-TH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A41DFED4-8D5D-444C-8797-C58EE6F63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2133" y="2002221"/>
            <a:ext cx="7704667" cy="399759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 of pathogenic bacteria: S. aureus, Proteus, Pseudomonas, Staph. Epidermidis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favor bacterial invasion are: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tissue damage and bone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Poor contact between implant and bone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Loosening of implant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Corrosion of implant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Fragmentation of polymeric material</a:t>
            </a:r>
            <a:endParaRPr lang="th-TH" altLang="en-US" sz="2800" dirty="0">
              <a:latin typeface="Times New Roman" panose="02020603050405020304" pitchFamily="18" charset="0"/>
              <a:ea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126941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F784D943-241D-4E1A-86B5-CBD27B590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is better than cure</a:t>
            </a:r>
            <a:endParaRPr lang="th-TH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DE0E97B7-17D9-472F-B847-F5FB804F8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Avoiding operation on immune-depressed patient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Eliminating </a:t>
            </a:r>
            <a:r>
              <a:rPr lang="en-US" altLang="en-US" sz="3600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any focus of infection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Insisting in optimal operative sterility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Using high quality implant material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Ensuring close fit and secure fixation of the implant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Preventing or counteracting later intercurrent infection </a:t>
            </a:r>
            <a:endParaRPr lang="th-TH" altLang="en-US" sz="3600" dirty="0">
              <a:latin typeface="Times New Roman" panose="02020603050405020304" pitchFamily="18" charset="0"/>
              <a:ea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47877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643D5D4B-36B8-4108-B76F-760D4FDE3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endParaRPr lang="th-TH" altLang="en-US" sz="6000" b="1" dirty="0">
              <a:latin typeface="Times New Roman" panose="02020603050405020304" pitchFamily="18" charset="0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B9B32234-6E39-4605-9DD0-A7E17E48F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without implant – treatment same as post traumatic infection – debridement, antibiotics, drainage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after internal fixation of fracture 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antibiotics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Abscess – drain and the wound left open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Excision infected and necrotic material plus irrigation and drainage to prevent becoming chronic osteomyelitis</a:t>
            </a:r>
          </a:p>
        </p:txBody>
      </p:sp>
    </p:spTree>
    <p:extLst>
      <p:ext uri="{BB962C8B-B14F-4D97-AF65-F5344CB8AC3E}">
        <p14:creationId xmlns:p14="http://schemas.microsoft.com/office/powerpoint/2010/main" val="348183985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266D2B92-B0A5-4268-9F23-DB8070761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73977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endParaRPr lang="th-TH" altLang="en-US" sz="6000" b="1" dirty="0">
              <a:latin typeface="Times New Roman" panose="02020603050405020304" pitchFamily="18" charset="0"/>
            </a:endParaRP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3B8E4AD0-8EFB-46B2-A4A4-C7F3FC5F5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413" cy="55895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following joint replacement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– antibiotics, drainage, excision of dead and avascular tissue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infection – flexible strategy </a:t>
            </a:r>
          </a:p>
          <a:p>
            <a:pPr lvl="2"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Prosthesis stable – symptomatic Rx, sinus D/S</a:t>
            </a:r>
            <a:r>
              <a:rPr lang="en-US" altLang="en-US" sz="2800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, </a:t>
            </a:r>
          </a:p>
          <a:p>
            <a:pPr lvl="2"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Prosthesis loose – depend on patient’s condition</a:t>
            </a:r>
          </a:p>
          <a:p>
            <a:pPr lvl="3"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Unfit – antibiotics + restrict activities</a:t>
            </a:r>
          </a:p>
          <a:p>
            <a:pPr lvl="3"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Fit – Revision op. either one or two stages op.</a:t>
            </a:r>
          </a:p>
          <a:p>
            <a:pPr lvl="3"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 alternative is remove the implant and bone cement </a:t>
            </a:r>
            <a:endParaRPr lang="th-TH" altLang="en-US" sz="2800" dirty="0">
              <a:latin typeface="Times New Roman" panose="02020603050405020304" pitchFamily="18" charset="0"/>
              <a:ea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761535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D50A53A-AC45-422B-BC4F-CAE38B14A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6936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Brodie’s abscess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637A0A98-755F-40A6-8851-6BD00A5237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it is an intraosseous abscess walled by reactive bone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staph.aureus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site- metaphysis of long bone, cancellous bone.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features- `boring`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pain, fever, swelling, thickening of bone,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682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5B6A260D-EE84-4E48-99E7-53F41C5FED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82133" y="457201"/>
            <a:ext cx="7704667" cy="819806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 ray 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33D88499-4288-42A7-B754-4ACC1FE329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radiolucent area in sub periosteum surrounded by sclerotic bone.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Treatment-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Fenestration + antibiotics (two days of intravenous antibiotics and then oral antibiotics for six weeks )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7040DBE5-DFC5-4059-9616-763D169F9B48}"/>
              </a:ext>
            </a:extLst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1792221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93897-7463-4E71-8337-AFAFFF38B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082" y="1923393"/>
            <a:ext cx="6826469" cy="24390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SEPTIC ARTHRITIS</a:t>
            </a:r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AAA4664D-FF64-4AF8-B07B-766DD3E57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89824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55B2066-94EC-45C1-B81D-8503BB709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108782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Septic Arthritis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2D39AE7-FE39-4199-9218-42BA41099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2133" y="1954924"/>
            <a:ext cx="7704667" cy="4044892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pus inside the joint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occurs most commonly during the first 2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life and adolescence.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of all cases occur by 2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three fourths  occur by 5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Joints of the lower extremity constitute three fourth of all cases. Common in knee and hip</a:t>
            </a:r>
          </a:p>
          <a:p>
            <a:pPr algn="l" rtl="0"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968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5DF4C2E-AAC6-490C-9492-F7770DE15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01E6DE9-132E-431F-8EF4-284DAE132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indent="-571500" algn="l" rtl="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Hematogenous dissemination of bacteria.</a:t>
            </a:r>
          </a:p>
          <a:p>
            <a:pPr marL="571500" indent="-571500" algn="l" rtl="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Contaguous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spread from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surrrounding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tissues.</a:t>
            </a:r>
          </a:p>
          <a:p>
            <a:pPr marL="571500" indent="-571500" algn="l" rtl="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of osteomyelitis through the epiphysis into the joint space in young children .</a:t>
            </a:r>
          </a:p>
          <a:p>
            <a:pPr marL="571500" indent="-5715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Presenting  in the first 3 days  more often represent the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hamatogenous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spread of bacteria .</a:t>
            </a:r>
          </a:p>
          <a:p>
            <a:pPr marL="571500" indent="-5715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878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7500D0D-2114-49CE-9F29-10B3B524E85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85938" y="857250"/>
            <a:ext cx="2974975" cy="1325563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185D022-9A97-42AC-AB8F-8994210597B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286000"/>
            <a:ext cx="7470775" cy="2743200"/>
          </a:xfrm>
        </p:spPr>
        <p:txBody>
          <a:bodyPr>
            <a:normAutofit/>
          </a:bodyPr>
          <a:lstStyle/>
          <a:p>
            <a:pPr lvl="1" algn="just" eaLnBrk="1" hangingPunct="1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Osteomyelitis is an infection of bone &amp; bone marrow that may be caused by direct inoculation of an open traumatic wound or by blood-borne organisms (hematogenous).</a:t>
            </a:r>
          </a:p>
          <a:p>
            <a:pPr algn="just"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16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3482BB5-0674-4E8B-9191-766BA1FEC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105628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7842E91-7AFD-489B-B501-1D76B1781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2133" y="1876097"/>
            <a:ext cx="7704667" cy="4123719"/>
          </a:xfrm>
        </p:spPr>
        <p:txBody>
          <a:bodyPr>
            <a:normAutofit/>
          </a:bodyPr>
          <a:lstStyle/>
          <a:p>
            <a:pPr marL="571500" indent="-571500"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infectious joint effusion :</a:t>
            </a:r>
          </a:p>
          <a:p>
            <a:pPr marL="571500" indent="-571500" algn="l" rtl="0"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 rtl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Which is sterile .</a:t>
            </a:r>
          </a:p>
          <a:p>
            <a:pPr marL="571500" indent="-571500" algn="l" rtl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caused by antigen- antibody complex. </a:t>
            </a:r>
          </a:p>
          <a:p>
            <a:pPr marL="571500" indent="-571500" algn="l" rtl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Developed after 7 days of bacterial illness.</a:t>
            </a:r>
          </a:p>
          <a:p>
            <a:pPr marL="571500" indent="-571500" algn="l" rtl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bacteremia, meningitis, diarrhea , urethritis)</a:t>
            </a:r>
          </a:p>
          <a:p>
            <a:pPr marL="571500" indent="-571500" algn="l" rtl="0"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/>
            <a:endParaRPr lang="en-US" altLang="en-US" sz="2800" dirty="0"/>
          </a:p>
        </p:txBody>
      </p:sp>
      <p:sp>
        <p:nvSpPr>
          <p:cNvPr id="33796" name="AutoShape 6">
            <a:extLst>
              <a:ext uri="{FF2B5EF4-FFF2-40B4-BE49-F238E27FC236}">
                <a16:creationId xmlns:a16="http://schemas.microsoft.com/office/drawing/2014/main" id="{EC32C405-53A3-4854-A63A-F1DB43637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700213"/>
            <a:ext cx="1800225" cy="1727200"/>
          </a:xfrm>
          <a:prstGeom prst="curvedLeftArrow">
            <a:avLst>
              <a:gd name="adj1" fmla="val 20000"/>
              <a:gd name="adj2" fmla="val 40000"/>
              <a:gd name="adj3" fmla="val 3474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7191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6337_1[1]">
            <a:extLst>
              <a:ext uri="{FF2B5EF4-FFF2-40B4-BE49-F238E27FC236}">
                <a16:creationId xmlns:a16="http://schemas.microsoft.com/office/drawing/2014/main" id="{ABA9ED62-675B-4C41-9065-BE124615F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60198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0409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4E6F9F6B-1DAC-45AA-BCAE-E89DB343C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of infection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BA9CE202-ADD6-4ADE-82A8-8731AD6FF4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Microbes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synovial membrane  inflammation (synovitis).  increased synovium formation 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seorus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seropurulent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discharge  erosion of cartilage  - spreading of pus to the bone and destruction of bone.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- escaping of pus outside the joint through sinus.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760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val 7">
            <a:extLst>
              <a:ext uri="{FF2B5EF4-FFF2-40B4-BE49-F238E27FC236}">
                <a16:creationId xmlns:a16="http://schemas.microsoft.com/office/drawing/2014/main" id="{A3A529EA-0650-4319-BA2C-614A3A4DC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765175"/>
            <a:ext cx="3455987" cy="5762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Oganism</a:t>
            </a:r>
          </a:p>
        </p:txBody>
      </p:sp>
      <p:sp>
        <p:nvSpPr>
          <p:cNvPr id="64515" name="Oval 8">
            <a:extLst>
              <a:ext uri="{FF2B5EF4-FFF2-40B4-BE49-F238E27FC236}">
                <a16:creationId xmlns:a16="http://schemas.microsoft.com/office/drawing/2014/main" id="{05DB5A93-AE9C-4D1A-9320-A2BF1D67E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133600"/>
            <a:ext cx="3671888" cy="4318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Synovial membrane</a:t>
            </a:r>
          </a:p>
        </p:txBody>
      </p:sp>
      <p:sp>
        <p:nvSpPr>
          <p:cNvPr id="64516" name="Oval 9">
            <a:extLst>
              <a:ext uri="{FF2B5EF4-FFF2-40B4-BE49-F238E27FC236}">
                <a16:creationId xmlns:a16="http://schemas.microsoft.com/office/drawing/2014/main" id="{A48904E7-C0B9-4780-AB46-175F393C0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284538"/>
            <a:ext cx="5183188" cy="5032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Seropurulent exudate pus</a:t>
            </a:r>
          </a:p>
        </p:txBody>
      </p:sp>
      <p:sp>
        <p:nvSpPr>
          <p:cNvPr id="64517" name="Oval 10">
            <a:extLst>
              <a:ext uri="{FF2B5EF4-FFF2-40B4-BE49-F238E27FC236}">
                <a16:creationId xmlns:a16="http://schemas.microsoft.com/office/drawing/2014/main" id="{CB538B8C-2111-47E7-812B-7DBE5B606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37063"/>
            <a:ext cx="3673475" cy="5762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Bacterial enzyme</a:t>
            </a:r>
          </a:p>
        </p:txBody>
      </p:sp>
      <p:sp>
        <p:nvSpPr>
          <p:cNvPr id="64518" name="Oval 11">
            <a:extLst>
              <a:ext uri="{FF2B5EF4-FFF2-40B4-BE49-F238E27FC236}">
                <a16:creationId xmlns:a16="http://schemas.microsoft.com/office/drawing/2014/main" id="{08D60EE6-D954-41B7-8C6A-2DEB21C6F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437063"/>
            <a:ext cx="3673475" cy="5762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Synovial enzyme</a:t>
            </a:r>
          </a:p>
        </p:txBody>
      </p:sp>
      <p:sp>
        <p:nvSpPr>
          <p:cNvPr id="64519" name="Oval 12">
            <a:extLst>
              <a:ext uri="{FF2B5EF4-FFF2-40B4-BE49-F238E27FC236}">
                <a16:creationId xmlns:a16="http://schemas.microsoft.com/office/drawing/2014/main" id="{F113B86D-F89A-4E18-88EF-BB7461C7C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589588"/>
            <a:ext cx="3744912" cy="5762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Joint destruction</a:t>
            </a:r>
          </a:p>
        </p:txBody>
      </p:sp>
      <p:sp>
        <p:nvSpPr>
          <p:cNvPr id="64520" name="Rectangle 13">
            <a:extLst>
              <a:ext uri="{FF2B5EF4-FFF2-40B4-BE49-F238E27FC236}">
                <a16:creationId xmlns:a16="http://schemas.microsoft.com/office/drawing/2014/main" id="{0D5AEA9C-BC63-47E8-823A-4FE9FE605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708275"/>
            <a:ext cx="26638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Acute</a:t>
            </a:r>
            <a:r>
              <a:rPr lang="en-US" altLang="en-US" sz="1800"/>
              <a:t> </a:t>
            </a:r>
            <a:r>
              <a:rPr lang="en-US" altLang="en-US" sz="1800" b="1"/>
              <a:t>inflammatory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reaction</a:t>
            </a:r>
          </a:p>
        </p:txBody>
      </p:sp>
      <p:sp>
        <p:nvSpPr>
          <p:cNvPr id="64521" name="Line 15">
            <a:extLst>
              <a:ext uri="{FF2B5EF4-FFF2-40B4-BE49-F238E27FC236}">
                <a16:creationId xmlns:a16="http://schemas.microsoft.com/office/drawing/2014/main" id="{9FC1E910-8CA2-4189-8138-554211FC3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1341438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Line 17">
            <a:extLst>
              <a:ext uri="{FF2B5EF4-FFF2-40B4-BE49-F238E27FC236}">
                <a16:creationId xmlns:a16="http://schemas.microsoft.com/office/drawing/2014/main" id="{F68B665B-CBFC-4C03-AE68-D9C7CF333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2565400"/>
            <a:ext cx="0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Line 18">
            <a:extLst>
              <a:ext uri="{FF2B5EF4-FFF2-40B4-BE49-F238E27FC236}">
                <a16:creationId xmlns:a16="http://schemas.microsoft.com/office/drawing/2014/main" id="{E70C37E7-00A7-40A6-A626-6324DDD772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2500" y="3789363"/>
            <a:ext cx="1150938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19">
            <a:extLst>
              <a:ext uri="{FF2B5EF4-FFF2-40B4-BE49-F238E27FC236}">
                <a16:creationId xmlns:a16="http://schemas.microsoft.com/office/drawing/2014/main" id="{3BD12D32-C878-4505-85C4-D9F97F5F9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3789363"/>
            <a:ext cx="1152525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20">
            <a:extLst>
              <a:ext uri="{FF2B5EF4-FFF2-40B4-BE49-F238E27FC236}">
                <a16:creationId xmlns:a16="http://schemas.microsoft.com/office/drawing/2014/main" id="{3D7A8105-5B01-43CC-A737-0C171E3C9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4941888"/>
            <a:ext cx="792163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21">
            <a:extLst>
              <a:ext uri="{FF2B5EF4-FFF2-40B4-BE49-F238E27FC236}">
                <a16:creationId xmlns:a16="http://schemas.microsoft.com/office/drawing/2014/main" id="{FF8F4F05-0FBA-4493-8477-D6322D595F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4941888"/>
            <a:ext cx="8636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897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4BA0BFB-7B94-40BC-87B5-1AE224EFE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154502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C9BC9B7-8E7A-464A-984B-6ECB22A27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S.aureus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common agent.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H.influ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b is the most common factor in 3 month to -4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Streptococci , pneumococci, meningococci that may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occure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absence of sepsis or meningitis.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Gonococcal arthritis most common cause of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polyartheritis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monoarticular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artheritis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adolecent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265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AD9D515-B9D1-485F-9B3C-39702517C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5675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F1A10A4-8445-4C29-AD70-EC7ECAE2A3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2133" y="1277007"/>
            <a:ext cx="7704667" cy="5281448"/>
          </a:xfrm>
        </p:spPr>
        <p:txBody>
          <a:bodyPr>
            <a:noAutofit/>
          </a:bodyPr>
          <a:lstStyle/>
          <a:p>
            <a:pPr marL="0" indent="0" eaLnBrk="1" hangingPunct="1">
              <a:buClr>
                <a:schemeClr val="tx1"/>
              </a:buClr>
              <a:buNone/>
            </a:pPr>
            <a:endParaRPr lang="en-US" altLang="en-US" sz="2800" u="sng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2800" u="sng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Typical features</a:t>
            </a: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 are acute pain and swelling in a single large joint ,commonly the knee &amp; the hip in adults, however any joint can be affected.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The most commonly involved joint is the knee (50% of cases), followed by the hip (20%), shoulder (8%), ankle (7%), and wrists (7%). interphalangeal, sternoclavicular, and sacroiliac joints each make up 1-4% of cases.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0204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7019A34-9E1C-4164-A1AB-C2D29029C7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0"/>
            <a:ext cx="8229600" cy="6668814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Symptoms in newborns or infants: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The emphasis is on septicemia rather than joint pain.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Irritability ,Fever, refuses to feed, rapid pulse.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Unable to move the limb with the infected joint (</a:t>
            </a:r>
            <a:r>
              <a:rPr lang="en-US" altLang="en-US" dirty="0" err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pseudoparalysis</a:t>
            </a:r>
            <a:r>
              <a:rPr lang="en-US" altLang="en-US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) 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Cries when infected joint is moved (diaper changing)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Infection is usually suspected ,but it could be anywhere so the joints should be carefully felt and moved to elicit the local signs of warmth ,tenderness and resistance to movement. 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Umbilical cord or the site of injection should be examined for possible source of infection.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If the baby is distressed and wont move his/her leg think of hip infection.</a:t>
            </a:r>
          </a:p>
          <a:p>
            <a:pPr marL="609600" indent="-609600" eaLnBrk="1" hangingPunct="1">
              <a:buClr>
                <a:schemeClr val="tx1"/>
              </a:buClr>
            </a:pPr>
            <a:endParaRPr lang="en-US" altLang="en-US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1783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>
            <a:extLst>
              <a:ext uri="{FF2B5EF4-FFF2-40B4-BE49-F238E27FC236}">
                <a16:creationId xmlns:a16="http://schemas.microsoft.com/office/drawing/2014/main" id="{384ED20F-71B9-4609-AC53-95285A977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495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</a:t>
            </a:r>
            <a:b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children</a:t>
            </a:r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464B03C5-A3B5-4354-8895-229F76974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98663"/>
            <a:ext cx="7761288" cy="452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pain in single joint : hip.</a:t>
            </a:r>
          </a:p>
          <a:p>
            <a:pPr eaLnBrk="1" hangingPunct="1"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Pseudoparesis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Swelling and inflammation of the joint.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looks ill.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movement of the joint.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for a source of infection : toe, boil, otitis media</a:t>
            </a:r>
          </a:p>
        </p:txBody>
      </p:sp>
    </p:spTree>
    <p:extLst>
      <p:ext uri="{BB962C8B-B14F-4D97-AF65-F5344CB8AC3E}">
        <p14:creationId xmlns:p14="http://schemas.microsoft.com/office/powerpoint/2010/main" val="2436347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>
            <a:extLst>
              <a:ext uri="{FF2B5EF4-FFF2-40B4-BE49-F238E27FC236}">
                <a16:creationId xmlns:a16="http://schemas.microsoft.com/office/drawing/2014/main" id="{6421B438-08A8-4029-95EE-50674E06A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in adult</a:t>
            </a:r>
          </a:p>
        </p:txBody>
      </p:sp>
      <p:sp>
        <p:nvSpPr>
          <p:cNvPr id="101383" name="Rectangle 7">
            <a:extLst>
              <a:ext uri="{FF2B5EF4-FFF2-40B4-BE49-F238E27FC236}">
                <a16:creationId xmlns:a16="http://schemas.microsoft.com/office/drawing/2014/main" id="{D22705C2-9468-4F5C-AFD1-C47FAA437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195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superficial joint : knee, wrist, ankle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Swelling and inflammation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movement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Examined for gonococcal infection or drug abuse.</a:t>
            </a:r>
          </a:p>
        </p:txBody>
      </p:sp>
    </p:spTree>
    <p:extLst>
      <p:ext uri="{BB962C8B-B14F-4D97-AF65-F5344CB8AC3E}">
        <p14:creationId xmlns:p14="http://schemas.microsoft.com/office/powerpoint/2010/main" val="9450173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04BD054F-06F0-45D4-B6DE-06FDFE44C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8213834" cy="993227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Investigation.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690BA9D6-3446-46D2-B7FA-85EF9DCFEB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CBC, ESR.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 for c/s , gram staining.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for c/s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– initially normal.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 initially increased joint space.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 later joint space decreases.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 osteopenia.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USG- collection of pus inside the joint space.</a:t>
            </a:r>
          </a:p>
        </p:txBody>
      </p:sp>
      <p:pic>
        <p:nvPicPr>
          <p:cNvPr id="38916" name="Picture 5">
            <a:extLst>
              <a:ext uri="{FF2B5EF4-FFF2-40B4-BE49-F238E27FC236}">
                <a16:creationId xmlns:a16="http://schemas.microsoft.com/office/drawing/2014/main" id="{BC9F09DB-4093-4F50-9006-C4F81937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6098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46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os 1">
            <a:extLst>
              <a:ext uri="{FF2B5EF4-FFF2-40B4-BE49-F238E27FC236}">
                <a16:creationId xmlns:a16="http://schemas.microsoft.com/office/drawing/2014/main" id="{7A72DBA8-94FD-43D5-89F2-ED260CD5B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28600"/>
            <a:ext cx="4386263" cy="6324600"/>
          </a:xfrm>
        </p:spPr>
      </p:pic>
    </p:spTree>
    <p:extLst>
      <p:ext uri="{BB962C8B-B14F-4D97-AF65-F5344CB8AC3E}">
        <p14:creationId xmlns:p14="http://schemas.microsoft.com/office/powerpoint/2010/main" val="42150451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v4c17a[1]">
            <a:extLst>
              <a:ext uri="{FF2B5EF4-FFF2-40B4-BE49-F238E27FC236}">
                <a16:creationId xmlns:a16="http://schemas.microsoft.com/office/drawing/2014/main" id="{8CC2A0F0-5680-4E64-8714-7E69394FE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933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v4c17b[1]">
            <a:extLst>
              <a:ext uri="{FF2B5EF4-FFF2-40B4-BE49-F238E27FC236}">
                <a16:creationId xmlns:a16="http://schemas.microsoft.com/office/drawing/2014/main" id="{3CBF51F2-2D44-44B2-A125-120C484F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5778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7630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BBE94524-E705-4910-8728-998D728374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229600" cy="5486400"/>
          </a:xfrm>
        </p:spPr>
        <p:txBody>
          <a:bodyPr>
            <a:normAutofit/>
          </a:bodyPr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2-Ultrasonography</a:t>
            </a:r>
            <a:r>
              <a:rPr lang="en-US" altLang="en-US" sz="2800" b="1" i="1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 </a:t>
            </a:r>
          </a:p>
          <a:p>
            <a:pPr lvl="1" eaLnBrk="1" hangingPunct="1"/>
            <a:endParaRPr lang="en-US" altLang="en-US" sz="2800" b="1" i="1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This study is very sensitive in detecting joint effusions generated by septic arthritis. 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Ultrasound can be used to define the extent of septic arthritis and help guide treatment. 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Ultrasound helps to differentiate septic arthritis from other conditions (e.g., soft tissue abscesses, tenosynovitis) in which treatment may differ.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3058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05C2E885-2A69-4537-8C1B-6FB93F44A8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Autofit/>
          </a:bodyPr>
          <a:lstStyle/>
          <a:p>
            <a:pPr eaLnBrk="1" hangingPunct="1"/>
            <a:endParaRPr lang="en-US" altLang="en-US" sz="2800" b="1" i="1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3-Radio-isotope bone scan: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Show increase uptake of the isotope in the region of the joint. (may help in difficult site as sacroiliac &amp; sternoclavicular joints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4- CT scan: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 This study may help to diagnose sternoclavicular or sacroiliac joint infections.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5-MRI: 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MRI is most useful in assessing the presence of periarticular osteomyelitis as a causative mechanism.</a:t>
            </a:r>
          </a:p>
        </p:txBody>
      </p:sp>
    </p:spTree>
    <p:extLst>
      <p:ext uri="{BB962C8B-B14F-4D97-AF65-F5344CB8AC3E}">
        <p14:creationId xmlns:p14="http://schemas.microsoft.com/office/powerpoint/2010/main" val="247749937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A3C185A0-B35B-4A49-8FA0-B101EE8C8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D/D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D7341C6D-9CC8-4D9E-A607-904953774D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osteomyelitis.</a:t>
            </a:r>
          </a:p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Haemarthrosis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post traumatic.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- aspiration.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rheumatism.</a:t>
            </a:r>
          </a:p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Haemophilic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joint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Gout.</a:t>
            </a:r>
          </a:p>
        </p:txBody>
      </p:sp>
    </p:spTree>
    <p:extLst>
      <p:ext uri="{BB962C8B-B14F-4D97-AF65-F5344CB8AC3E}">
        <p14:creationId xmlns:p14="http://schemas.microsoft.com/office/powerpoint/2010/main" val="42805683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5">
            <a:extLst>
              <a:ext uri="{FF2B5EF4-FFF2-40B4-BE49-F238E27FC236}">
                <a16:creationId xmlns:a16="http://schemas.microsoft.com/office/drawing/2014/main" id="{0DF11856-4CD1-488C-AE8B-0EB3482CF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569325" cy="1285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septic arthritis</a:t>
            </a:r>
          </a:p>
        </p:txBody>
      </p:sp>
      <p:sp>
        <p:nvSpPr>
          <p:cNvPr id="105479" name="Rectangle 7">
            <a:extLst>
              <a:ext uri="{FF2B5EF4-FFF2-40B4-BE49-F238E27FC236}">
                <a16:creationId xmlns:a16="http://schemas.microsoft.com/office/drawing/2014/main" id="{6474D191-A529-4485-B416-19507A4D0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632700" cy="4321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care  	: analgesics, fluid supplement ,  splint, traction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 : same as acute osteomyelitis</a:t>
            </a: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Drainage : Aspiration,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arthrotomy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91F6DD7-67ED-41B2-B868-DFFD2C4FA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173421"/>
            <a:ext cx="7704667" cy="80404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cs typeface="Traditional Arabic" panose="02020603050405020304" pitchFamily="18" charset="-78"/>
              </a:rPr>
              <a:t>Treatment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3A88F93-8A75-4D18-B679-C5D687DB1C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2133" y="1545021"/>
            <a:ext cx="7704667" cy="445479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General Measures: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The first priority is to aspirate the joint and examine the fluid, treatment is then started without further delay.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Analgesics and splinting of the involved joint in the position of maximal comfort alleviate pain. 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Fluid replacement and nutritional support may be required. 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Other foci of infection and any coexisting medical conditions must be identified and treated appropriately.</a:t>
            </a:r>
          </a:p>
        </p:txBody>
      </p:sp>
    </p:spTree>
    <p:extLst>
      <p:ext uri="{BB962C8B-B14F-4D97-AF65-F5344CB8AC3E}">
        <p14:creationId xmlns:p14="http://schemas.microsoft.com/office/powerpoint/2010/main" val="88814072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B53FC5A3-25DE-4CA0-80A7-DFBF626A83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4855" y="685800"/>
            <a:ext cx="8529145" cy="6172200"/>
          </a:xfrm>
        </p:spPr>
        <p:txBody>
          <a:bodyPr>
            <a:noAutofit/>
          </a:bodyPr>
          <a:lstStyle/>
          <a:p>
            <a:pPr algn="just" eaLnBrk="1" hangingPunct="1">
              <a:buClr>
                <a:schemeClr val="tx1"/>
              </a:buClr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Intravenous antibiotics should be given empirically and started as soon as joint fluid and blood sample have been taken for culture.</a:t>
            </a:r>
          </a:p>
          <a:p>
            <a:pPr algn="just" eaLnBrk="1" hangingPunct="1">
              <a:buClr>
                <a:schemeClr val="tx1"/>
              </a:buClr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If gram –positive organisms are identified ,</a:t>
            </a:r>
            <a:r>
              <a:rPr lang="en-US" altLang="en-US" sz="2800" u="sng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Flucloxacillin</a:t>
            </a: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 is suitable . If in doubt ,a third generation cephalosporin will cover both game+ and gram- organisms.</a:t>
            </a:r>
          </a:p>
          <a:p>
            <a:pPr algn="just" eaLnBrk="1" hangingPunct="1">
              <a:buClr>
                <a:schemeClr val="tx1"/>
              </a:buClr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Children less than 4 </a:t>
            </a:r>
            <a:r>
              <a:rPr lang="en-US" altLang="en-US" sz="2800" dirty="0" err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yr</a:t>
            </a: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( if suspicion of </a:t>
            </a:r>
            <a:r>
              <a:rPr lang="en-US" altLang="en-US" sz="2800" dirty="0" err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H.Infl</a:t>
            </a: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) treated with </a:t>
            </a:r>
            <a:r>
              <a:rPr lang="en-US" altLang="en-US" sz="2800" u="sng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Ampicillin</a:t>
            </a: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Once the bacterial sensitivity is known the appropriate drug is substituted.</a:t>
            </a:r>
          </a:p>
          <a:p>
            <a:pPr algn="just" eaLnBrk="1" hangingPunct="1">
              <a:buClr>
                <a:schemeClr val="tx1"/>
              </a:buClr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Intravenous administration is continued for several weeks and is followed by oral antibiotics for a further 2 or 3 weeks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sz="2800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60172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7F0CBDE4-BBF5-4D46-950F-2C5D703E57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57313" y="357188"/>
            <a:ext cx="7565970" cy="6096000"/>
          </a:xfrm>
        </p:spPr>
        <p:txBody>
          <a:bodyPr>
            <a:no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Drainage: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Indication of Surgical Drainage: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1Joints that do not respond to antimicrobial therapy and daily arthrocentesis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2Any joint with limited accessibility, including the sternoclavicular or the hip joint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3Patients with underlying disease, including diabetes, rheumatoid arthritis, immunosuppression, or other systemic symptoms, should be treated more aggressively with earlier surgical intervention</a:t>
            </a:r>
          </a:p>
          <a:p>
            <a:pPr algn="just" eaLnBrk="1" hangingPunct="1"/>
            <a:endParaRPr lang="en-US" altLang="en-US" sz="2800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37735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DAA8F0AF-6B3D-4DAF-90DF-F933EDEC2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conditions improved, if the articular cartilage is preserved – gentle and gradually increasing active motion </a:t>
            </a:r>
            <a:endParaRPr lang="th-TH" altLang="en-US" sz="2800" dirty="0">
              <a:latin typeface="Times New Roman" panose="02020603050405020304" pitchFamily="18" charset="0"/>
              <a:ea typeface="Angsana New" panose="020B0502040204020203" pitchFamily="18" charset="-34"/>
              <a:cs typeface="Angsana New" panose="020B0502040204020203" pitchFamily="18" charset="-34"/>
            </a:endParaRPr>
          </a:p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If articular cartilage is destroyed – the joint is immobilized in optimal position until ankylosis is sound </a:t>
            </a:r>
            <a:endParaRPr lang="th-TH" altLang="en-US" sz="2800" dirty="0">
              <a:latin typeface="Times New Roman" panose="02020603050405020304" pitchFamily="18" charset="0"/>
              <a:ea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sp>
        <p:nvSpPr>
          <p:cNvPr id="258052" name="Rectangle 4">
            <a:extLst>
              <a:ext uri="{FF2B5EF4-FFF2-40B4-BE49-F238E27FC236}">
                <a16:creationId xmlns:a16="http://schemas.microsoft.com/office/drawing/2014/main" id="{F0D74E9E-C584-48AF-821F-ABF71D99A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septic arthritis</a:t>
            </a:r>
          </a:p>
        </p:txBody>
      </p:sp>
    </p:spTree>
    <p:extLst>
      <p:ext uri="{BB962C8B-B14F-4D97-AF65-F5344CB8AC3E}">
        <p14:creationId xmlns:p14="http://schemas.microsoft.com/office/powerpoint/2010/main" val="38462524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E57E468F-157D-4FBD-9B8E-AAC8D0CF34F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982133" y="252248"/>
            <a:ext cx="7704667" cy="574756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contracture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Pathological fracture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Amyloid disease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Malignant changes in the epidermis (epidermoid carcinoma)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4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E531DB4-140E-4FA0-92F6-466D8A6C6F0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85875" y="357188"/>
            <a:ext cx="4270375" cy="1325562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: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0B9329B-4F5D-4A55-BD8C-19F6888B349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600200" y="2362200"/>
            <a:ext cx="7086600" cy="2819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Acute hematogenous osteomyelitis</a:t>
            </a:r>
          </a:p>
          <a:p>
            <a:pPr eaLnBrk="1" hangingPunct="1"/>
            <a:r>
              <a:rPr lang="en-US" altLang="en-US" sz="2800" dirty="0"/>
              <a:t>Acute osteomyelitis</a:t>
            </a:r>
          </a:p>
          <a:p>
            <a:pPr eaLnBrk="1" hangingPunct="1"/>
            <a:r>
              <a:rPr lang="en-US" altLang="en-US" sz="2800" dirty="0"/>
              <a:t>Chronic osteomyelitis</a:t>
            </a:r>
          </a:p>
          <a:p>
            <a:pPr eaLnBrk="1" hangingPunct="1"/>
            <a:r>
              <a:rPr lang="en-US" altLang="en-US" sz="2800" dirty="0"/>
              <a:t>Subacute osteomyelitis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4835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61ED761-AB9B-4D92-953D-6AD46AB894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1412875"/>
            <a:ext cx="8497887" cy="37449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Acute Hematogenous</a:t>
            </a:r>
            <a:br>
              <a:rPr lang="en-US" altLang="en-US" b="1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</a:br>
            <a:r>
              <a:rPr lang="en-US" altLang="en-US" b="1" dirty="0"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Osteomyelitis</a:t>
            </a:r>
          </a:p>
        </p:txBody>
      </p:sp>
    </p:spTree>
    <p:extLst>
      <p:ext uri="{BB962C8B-B14F-4D97-AF65-F5344CB8AC3E}">
        <p14:creationId xmlns:p14="http://schemas.microsoft.com/office/powerpoint/2010/main" val="3028904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202</TotalTime>
  <Words>2655</Words>
  <Application>Microsoft Office PowerPoint</Application>
  <PresentationFormat>On-screen Show (4:3)</PresentationFormat>
  <Paragraphs>460</Paragraphs>
  <Slides>79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3" baseType="lpstr">
      <vt:lpstr>Angsana New</vt:lpstr>
      <vt:lpstr>Arial</vt:lpstr>
      <vt:lpstr>Calibri</vt:lpstr>
      <vt:lpstr>Constantia</vt:lpstr>
      <vt:lpstr>Corbel</vt:lpstr>
      <vt:lpstr>DilleniaUPC</vt:lpstr>
      <vt:lpstr>Majalla UI</vt:lpstr>
      <vt:lpstr>Times New Roman</vt:lpstr>
      <vt:lpstr>Traditional Arabic</vt:lpstr>
      <vt:lpstr>Verdana</vt:lpstr>
      <vt:lpstr>Wingdings</vt:lpstr>
      <vt:lpstr>Wingdings 2</vt:lpstr>
      <vt:lpstr>Wingdings 3</vt:lpstr>
      <vt:lpstr>Parallax</vt:lpstr>
      <vt:lpstr>Bone Infection</vt:lpstr>
      <vt:lpstr>CLASSIFICATION OF ORTHOPAEDIC DISORDERS </vt:lpstr>
      <vt:lpstr>PowerPoint Presentation</vt:lpstr>
      <vt:lpstr>PowerPoint Presentation</vt:lpstr>
      <vt:lpstr>Bone Infection (osteomyelitis)</vt:lpstr>
      <vt:lpstr>Definition:</vt:lpstr>
      <vt:lpstr>PowerPoint Presentation</vt:lpstr>
      <vt:lpstr>Classification :</vt:lpstr>
      <vt:lpstr>Acute Hematogenous Osteomyelitis</vt:lpstr>
      <vt:lpstr>PowerPoint Presentation</vt:lpstr>
      <vt:lpstr>PATHOGENESIS</vt:lpstr>
      <vt:lpstr>Pathogenesis (con)</vt:lpstr>
      <vt:lpstr>Pathogenesis (con)</vt:lpstr>
      <vt:lpstr>PowerPoint Presentation</vt:lpstr>
      <vt:lpstr> pathogenesis</vt:lpstr>
      <vt:lpstr>pathogenesis (con)</vt:lpstr>
      <vt:lpstr>Etiology</vt:lpstr>
      <vt:lpstr>Etiology con..</vt:lpstr>
      <vt:lpstr>Pathology</vt:lpstr>
      <vt:lpstr>Inflammation</vt:lpstr>
      <vt:lpstr>Suppuration</vt:lpstr>
      <vt:lpstr>Necrosis</vt:lpstr>
      <vt:lpstr>New bone formation</vt:lpstr>
      <vt:lpstr>Resolution</vt:lpstr>
      <vt:lpstr>Resolution</vt:lpstr>
      <vt:lpstr>PowerPoint Presentation</vt:lpstr>
      <vt:lpstr>PowerPoint Presentation</vt:lpstr>
      <vt:lpstr>Chronic osteomyelitis</vt:lpstr>
      <vt:lpstr>Chronic hematogenous osteomyelitis</vt:lpstr>
      <vt:lpstr>PowerPoint Presentation</vt:lpstr>
      <vt:lpstr>Signs and Symptoms in infant</vt:lpstr>
      <vt:lpstr>Signs and Symptoms in child</vt:lpstr>
      <vt:lpstr>Acute osteomyelitis in adult</vt:lpstr>
      <vt:lpstr>Signs and Symptoms in adult</vt:lpstr>
      <vt:lpstr>Clinical features of chronic osteomyelitis </vt:lpstr>
      <vt:lpstr>Pathology of chronic osteomyelitis</vt:lpstr>
      <vt:lpstr>Investigation.</vt:lpstr>
      <vt:lpstr>Differential diagnosis for acute osteomyelitis</vt:lpstr>
      <vt:lpstr>PowerPoint Presentation</vt:lpstr>
      <vt:lpstr>Treatment for acute osteomyelitis</vt:lpstr>
      <vt:lpstr>Supportive treatment</vt:lpstr>
      <vt:lpstr>Splint</vt:lpstr>
      <vt:lpstr>Surgical drainage</vt:lpstr>
      <vt:lpstr>Antibiotics</vt:lpstr>
      <vt:lpstr>Guideline for initial antibiotics</vt:lpstr>
      <vt:lpstr>Acute osteomyelitis</vt:lpstr>
      <vt:lpstr>PowerPoint Presentation</vt:lpstr>
      <vt:lpstr>Treatment for chronic osteomyelitis</vt:lpstr>
      <vt:lpstr>Antibiotics</vt:lpstr>
      <vt:lpstr>Surgical treatment</vt:lpstr>
      <vt:lpstr>Postoperative osteomyelitis</vt:lpstr>
      <vt:lpstr>Prevention is better than cure</vt:lpstr>
      <vt:lpstr>Treatment </vt:lpstr>
      <vt:lpstr>Treatment </vt:lpstr>
      <vt:lpstr>Brodie’s abscess</vt:lpstr>
      <vt:lpstr>X- ray </vt:lpstr>
      <vt:lpstr>SEPTIC ARTHRITIS</vt:lpstr>
      <vt:lpstr>Septic Arthritis</vt:lpstr>
      <vt:lpstr>Pathogenesis</vt:lpstr>
      <vt:lpstr>pathogenesis</vt:lpstr>
      <vt:lpstr>PowerPoint Presentation</vt:lpstr>
      <vt:lpstr>Mode of infection</vt:lpstr>
      <vt:lpstr>PowerPoint Presentation</vt:lpstr>
      <vt:lpstr>Etiology</vt:lpstr>
      <vt:lpstr>Clinical presentation</vt:lpstr>
      <vt:lpstr>PowerPoint Presentation</vt:lpstr>
      <vt:lpstr>Signs and symptoms  in children</vt:lpstr>
      <vt:lpstr>Signs and symptoms in adult</vt:lpstr>
      <vt:lpstr>Investigation.</vt:lpstr>
      <vt:lpstr>PowerPoint Presentation</vt:lpstr>
      <vt:lpstr>PowerPoint Presentation</vt:lpstr>
      <vt:lpstr>PowerPoint Presentation</vt:lpstr>
      <vt:lpstr>D/D</vt:lpstr>
      <vt:lpstr>Treatment of septic arthritis</vt:lpstr>
      <vt:lpstr>Treatment</vt:lpstr>
      <vt:lpstr>PowerPoint Presentation</vt:lpstr>
      <vt:lpstr>PowerPoint Presentation</vt:lpstr>
      <vt:lpstr>Treatment of septic arthritis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Infection</dc:title>
  <dc:creator>declan</dc:creator>
  <cp:lastModifiedBy>declan</cp:lastModifiedBy>
  <cp:revision>23</cp:revision>
  <dcterms:created xsi:type="dcterms:W3CDTF">2018-02-05T20:34:25Z</dcterms:created>
  <dcterms:modified xsi:type="dcterms:W3CDTF">2018-02-06T08:04:26Z</dcterms:modified>
</cp:coreProperties>
</file>