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6F755-CC3C-4571-860A-E5F0EAAF251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C991-4DE8-4AEE-BA71-0326D1780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OF THE CERVIX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1. Confined to cervix</a:t>
            </a:r>
          </a:p>
          <a:p>
            <a:pPr lvl="1"/>
            <a:r>
              <a:rPr lang="en-US" dirty="0" smtClean="0"/>
              <a:t>A : microscopic</a:t>
            </a:r>
          </a:p>
          <a:p>
            <a:pPr lvl="1"/>
            <a:r>
              <a:rPr lang="en-US" dirty="0" smtClean="0"/>
              <a:t>B: macroscopic</a:t>
            </a:r>
          </a:p>
          <a:p>
            <a:r>
              <a:rPr lang="en-US" dirty="0" smtClean="0"/>
              <a:t>2. Extension to upper vagina and </a:t>
            </a:r>
            <a:r>
              <a:rPr lang="en-US" dirty="0" err="1" smtClean="0"/>
              <a:t>parametrium</a:t>
            </a:r>
            <a:endParaRPr lang="en-US" dirty="0" smtClean="0"/>
          </a:p>
          <a:p>
            <a:pPr lvl="1"/>
            <a:r>
              <a:rPr lang="en-US" dirty="0" smtClean="0"/>
              <a:t>A: to upper 2/3 vagina</a:t>
            </a:r>
          </a:p>
          <a:p>
            <a:pPr lvl="1"/>
            <a:r>
              <a:rPr lang="en-US" dirty="0" smtClean="0"/>
              <a:t>B: to </a:t>
            </a:r>
            <a:r>
              <a:rPr lang="en-US" dirty="0" err="1" smtClean="0"/>
              <a:t>parametrium</a:t>
            </a:r>
            <a:endParaRPr lang="en-US" dirty="0" smtClean="0"/>
          </a:p>
          <a:p>
            <a:r>
              <a:rPr lang="en-US" dirty="0" smtClean="0"/>
              <a:t>3. Extension to lower vagina and pelvic side walls</a:t>
            </a:r>
          </a:p>
          <a:p>
            <a:pPr lvl="1"/>
            <a:r>
              <a:rPr lang="en-US" dirty="0" smtClean="0"/>
              <a:t>A: lower 1/3 vagina</a:t>
            </a:r>
          </a:p>
          <a:p>
            <a:pPr lvl="1"/>
            <a:r>
              <a:rPr lang="en-US" dirty="0" smtClean="0"/>
              <a:t>B: pelvic side walls</a:t>
            </a:r>
          </a:p>
          <a:p>
            <a:r>
              <a:rPr lang="en-US" dirty="0" smtClean="0"/>
              <a:t>4. Spread to adjacent and distant organs outside the pelvis</a:t>
            </a:r>
          </a:p>
          <a:p>
            <a:pPr lvl="1"/>
            <a:r>
              <a:rPr lang="en-US" dirty="0" smtClean="0"/>
              <a:t>A: Bladder and/or rectal mucosa</a:t>
            </a:r>
          </a:p>
          <a:p>
            <a:pPr lvl="1"/>
            <a:r>
              <a:rPr lang="en-US" dirty="0" smtClean="0"/>
              <a:t>B: distant organs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Post-coital bleeding/contact bleeding</a:t>
            </a:r>
          </a:p>
          <a:p>
            <a:r>
              <a:rPr lang="en-US" dirty="0" smtClean="0"/>
              <a:t>Inter-menstrual bleeding</a:t>
            </a:r>
          </a:p>
          <a:p>
            <a:r>
              <a:rPr lang="en-US" dirty="0" smtClean="0"/>
              <a:t>Copious, foul smelling non-</a:t>
            </a:r>
            <a:r>
              <a:rPr lang="en-US" dirty="0" err="1" smtClean="0"/>
              <a:t>pruritic</a:t>
            </a:r>
            <a:r>
              <a:rPr lang="en-US" dirty="0" smtClean="0"/>
              <a:t> discharge</a:t>
            </a:r>
          </a:p>
          <a:p>
            <a:r>
              <a:rPr lang="en-US" dirty="0" smtClean="0"/>
              <a:t>Pelvic pain</a:t>
            </a:r>
          </a:p>
          <a:p>
            <a:r>
              <a:rPr lang="en-US" dirty="0" smtClean="0"/>
              <a:t>Incontinence from fistula formation</a:t>
            </a:r>
          </a:p>
          <a:p>
            <a:r>
              <a:rPr lang="en-US" dirty="0" smtClean="0"/>
              <a:t>Weakness, weight loss, anemia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Physical exam findings:</a:t>
            </a:r>
          </a:p>
          <a:p>
            <a:r>
              <a:rPr lang="en-US" dirty="0" smtClean="0"/>
              <a:t>Enlarged, irregular firm cervix – </a:t>
            </a:r>
            <a:r>
              <a:rPr lang="en-US" dirty="0" err="1" smtClean="0"/>
              <a:t>endophytic</a:t>
            </a:r>
            <a:r>
              <a:rPr lang="en-US" dirty="0" smtClean="0"/>
              <a:t> growth</a:t>
            </a:r>
          </a:p>
          <a:p>
            <a:r>
              <a:rPr lang="en-US" dirty="0" smtClean="0"/>
              <a:t>Friable, </a:t>
            </a:r>
            <a:r>
              <a:rPr lang="en-US" dirty="0" err="1" smtClean="0"/>
              <a:t>fungating</a:t>
            </a:r>
            <a:r>
              <a:rPr lang="en-US" dirty="0" smtClean="0"/>
              <a:t> cauliflower mass – </a:t>
            </a:r>
            <a:r>
              <a:rPr lang="en-US" dirty="0" err="1" smtClean="0"/>
              <a:t>exophytic</a:t>
            </a:r>
            <a:r>
              <a:rPr lang="en-US" dirty="0" smtClean="0"/>
              <a:t> growth</a:t>
            </a:r>
          </a:p>
          <a:p>
            <a:r>
              <a:rPr lang="en-US" dirty="0" smtClean="0"/>
              <a:t>Ulceration</a:t>
            </a:r>
          </a:p>
          <a:p>
            <a:r>
              <a:rPr lang="en-US" dirty="0" smtClean="0"/>
              <a:t>Normal appearance but histological diagnosis from screening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EUA for staging and biopsy</a:t>
            </a:r>
          </a:p>
          <a:p>
            <a:r>
              <a:rPr lang="en-US" dirty="0" smtClean="0"/>
              <a:t>Surgery up to stage IIA</a:t>
            </a:r>
          </a:p>
          <a:p>
            <a:r>
              <a:rPr lang="en-US" dirty="0" smtClean="0"/>
              <a:t>Radiotherapy for other stages</a:t>
            </a:r>
          </a:p>
          <a:p>
            <a:r>
              <a:rPr lang="en-US" dirty="0" smtClean="0"/>
              <a:t>Adjunctive chemotherapy for recurrence, very advanced tumor</a:t>
            </a:r>
          </a:p>
          <a:p>
            <a:r>
              <a:rPr lang="en-US" dirty="0" err="1" smtClean="0"/>
              <a:t>Paliative</a:t>
            </a:r>
            <a:r>
              <a:rPr lang="en-US" dirty="0" smtClean="0"/>
              <a:t> by-pass procedures</a:t>
            </a:r>
          </a:p>
          <a:p>
            <a:r>
              <a:rPr lang="en-US" smtClean="0"/>
              <a:t>Palliative terminal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Epidemiology </a:t>
            </a:r>
          </a:p>
          <a:p>
            <a:r>
              <a:rPr lang="en-US" dirty="0" smtClean="0"/>
              <a:t>Etiology</a:t>
            </a:r>
          </a:p>
          <a:p>
            <a:r>
              <a:rPr lang="en-US" dirty="0" smtClean="0"/>
              <a:t>Pathogenesis</a:t>
            </a:r>
          </a:p>
          <a:p>
            <a:r>
              <a:rPr lang="en-US" dirty="0" smtClean="0"/>
              <a:t>Staging</a:t>
            </a:r>
          </a:p>
          <a:p>
            <a:r>
              <a:rPr lang="en-US" dirty="0" smtClean="0"/>
              <a:t>Clinical presentation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common tumor in Kenya</a:t>
            </a:r>
          </a:p>
          <a:p>
            <a:r>
              <a:rPr lang="en-US" dirty="0" smtClean="0"/>
              <a:t>Only 2</a:t>
            </a:r>
            <a:r>
              <a:rPr lang="en-US" baseline="30000" dirty="0" smtClean="0"/>
              <a:t>nd</a:t>
            </a:r>
            <a:r>
              <a:rPr lang="en-US" dirty="0" smtClean="0"/>
              <a:t> to Ca Breast but mortality higher</a:t>
            </a:r>
          </a:p>
          <a:p>
            <a:r>
              <a:rPr lang="en-US" dirty="0" smtClean="0"/>
              <a:t>Average age at diagnosis is 42 years</a:t>
            </a:r>
          </a:p>
          <a:p>
            <a:r>
              <a:rPr lang="en-US" dirty="0" smtClean="0"/>
              <a:t>Develops at </a:t>
            </a:r>
            <a:r>
              <a:rPr lang="en-US" dirty="0" err="1" smtClean="0"/>
              <a:t>squamo</a:t>
            </a:r>
            <a:r>
              <a:rPr lang="en-US" dirty="0" smtClean="0"/>
              <a:t>-columnar junction within transformation zone</a:t>
            </a:r>
          </a:p>
          <a:p>
            <a:r>
              <a:rPr lang="en-US" dirty="0" err="1" smtClean="0"/>
              <a:t>Squamous</a:t>
            </a:r>
            <a:r>
              <a:rPr lang="en-US" dirty="0" smtClean="0"/>
              <a:t> cell carcinoma in 85%</a:t>
            </a:r>
          </a:p>
          <a:p>
            <a:r>
              <a:rPr lang="en-US" dirty="0" smtClean="0"/>
              <a:t>The 15% is </a:t>
            </a:r>
            <a:r>
              <a:rPr lang="en-US" dirty="0" err="1" smtClean="0"/>
              <a:t>adenocarcinoma</a:t>
            </a:r>
            <a:r>
              <a:rPr lang="en-US" dirty="0" smtClean="0"/>
              <a:t> and mixed </a:t>
            </a:r>
            <a:r>
              <a:rPr lang="en-US" dirty="0" err="1" smtClean="0"/>
              <a:t>adenosquamous</a:t>
            </a:r>
            <a:r>
              <a:rPr lang="en-US" dirty="0" smtClean="0"/>
              <a:t> carcinoma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to be an STD</a:t>
            </a:r>
          </a:p>
          <a:p>
            <a:r>
              <a:rPr lang="en-US" dirty="0" smtClean="0"/>
              <a:t>HPV implicated in almost 99.7%</a:t>
            </a:r>
          </a:p>
          <a:p>
            <a:r>
              <a:rPr lang="en-US" dirty="0" smtClean="0"/>
              <a:t>However, only 1-2% of women with HPV develop cancer</a:t>
            </a:r>
          </a:p>
          <a:p>
            <a:r>
              <a:rPr lang="en-US" dirty="0" smtClean="0"/>
              <a:t>Other co-factors needed for transformation while others facilitate HPV infection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onset of sexual activity (˂ 16 years)</a:t>
            </a:r>
          </a:p>
          <a:p>
            <a:r>
              <a:rPr lang="en-US" dirty="0" smtClean="0"/>
              <a:t>Multiple sexual partners</a:t>
            </a:r>
          </a:p>
          <a:p>
            <a:r>
              <a:rPr lang="en-US" dirty="0" smtClean="0"/>
              <a:t>Early age at first pregnancy</a:t>
            </a:r>
          </a:p>
          <a:p>
            <a:r>
              <a:rPr lang="en-US" dirty="0" smtClean="0"/>
              <a:t>Too many/frequent births</a:t>
            </a:r>
          </a:p>
          <a:p>
            <a:r>
              <a:rPr lang="en-US" dirty="0" smtClean="0"/>
              <a:t>High risk sexual partner – multiple partners, HPV, penile dysplasia/cancer, exposure to someone with dysplasia</a:t>
            </a:r>
          </a:p>
          <a:p>
            <a:r>
              <a:rPr lang="en-US" dirty="0" smtClean="0"/>
              <a:t>History of STI’s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Predisposing factors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Cigarette smoking, alcohol</a:t>
            </a:r>
          </a:p>
          <a:p>
            <a:r>
              <a:rPr lang="en-US" dirty="0" smtClean="0"/>
              <a:t>HIV/ other forms of </a:t>
            </a:r>
            <a:r>
              <a:rPr lang="en-US" dirty="0" err="1" smtClean="0"/>
              <a:t>immunossuppression</a:t>
            </a:r>
            <a:endParaRPr lang="en-US" dirty="0" smtClean="0"/>
          </a:p>
          <a:p>
            <a:r>
              <a:rPr lang="en-US" dirty="0" smtClean="0"/>
              <a:t>Recurrent exposure to </a:t>
            </a:r>
            <a:r>
              <a:rPr lang="en-US" dirty="0" err="1" smtClean="0"/>
              <a:t>smegma</a:t>
            </a:r>
            <a:endParaRPr lang="en-US" dirty="0" smtClean="0"/>
          </a:p>
          <a:p>
            <a:r>
              <a:rPr lang="en-US" dirty="0" smtClean="0"/>
              <a:t>Herpes simplex type 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with dysplasia – present for up to 10 years before converting to pre-invasive cancer</a:t>
            </a:r>
          </a:p>
          <a:p>
            <a:r>
              <a:rPr lang="en-US" dirty="0" smtClean="0"/>
              <a:t>Progression faster with </a:t>
            </a:r>
            <a:r>
              <a:rPr lang="en-US" dirty="0" err="1" smtClean="0"/>
              <a:t>immuno</a:t>
            </a:r>
            <a:r>
              <a:rPr lang="en-US" dirty="0" smtClean="0"/>
              <a:t>-suppression</a:t>
            </a:r>
          </a:p>
          <a:p>
            <a:r>
              <a:rPr lang="en-US" dirty="0" smtClean="0"/>
              <a:t>Carcinoma in-situ also takes some time before becoming invasive</a:t>
            </a:r>
          </a:p>
          <a:p>
            <a:r>
              <a:rPr lang="en-US" dirty="0" smtClean="0"/>
              <a:t>Originates at </a:t>
            </a:r>
            <a:r>
              <a:rPr lang="en-US" dirty="0" err="1" smtClean="0"/>
              <a:t>squamo</a:t>
            </a:r>
            <a:r>
              <a:rPr lang="en-US" dirty="0" smtClean="0"/>
              <a:t>-columnar junction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older age, near to and grows into </a:t>
            </a:r>
            <a:r>
              <a:rPr lang="en-US" dirty="0" err="1"/>
              <a:t>endocervical</a:t>
            </a:r>
            <a:r>
              <a:rPr lang="en-US" dirty="0"/>
              <a:t> canal, infiltrates cervical tissue</a:t>
            </a:r>
          </a:p>
          <a:p>
            <a:endParaRPr lang="en-US" dirty="0" smtClean="0"/>
          </a:p>
          <a:p>
            <a:r>
              <a:rPr lang="en-US" dirty="0" smtClean="0"/>
              <a:t>In younger persons SCJ is on </a:t>
            </a:r>
            <a:r>
              <a:rPr lang="en-US" dirty="0" err="1" smtClean="0"/>
              <a:t>ectocervix</a:t>
            </a:r>
            <a:r>
              <a:rPr lang="en-US" dirty="0" smtClean="0"/>
              <a:t> – </a:t>
            </a:r>
            <a:r>
              <a:rPr lang="en-US" dirty="0" err="1" smtClean="0"/>
              <a:t>fungating</a:t>
            </a:r>
            <a:r>
              <a:rPr lang="en-US" dirty="0" smtClean="0"/>
              <a:t> cauliflower </a:t>
            </a:r>
            <a:r>
              <a:rPr lang="en-US" dirty="0" err="1" smtClean="0"/>
              <a:t>exophytic</a:t>
            </a:r>
            <a:r>
              <a:rPr lang="en-US" dirty="0" smtClean="0"/>
              <a:t>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extension </a:t>
            </a:r>
          </a:p>
          <a:p>
            <a:pPr lvl="1"/>
            <a:r>
              <a:rPr lang="en-US" dirty="0" smtClean="0"/>
              <a:t>Inferiorly to vagina</a:t>
            </a:r>
          </a:p>
          <a:p>
            <a:pPr lvl="1"/>
            <a:r>
              <a:rPr lang="en-US" dirty="0" smtClean="0"/>
              <a:t>Superiorly to uterus – less often</a:t>
            </a:r>
          </a:p>
          <a:p>
            <a:pPr lvl="1"/>
            <a:r>
              <a:rPr lang="en-US" dirty="0" smtClean="0"/>
              <a:t>Laterally to </a:t>
            </a:r>
            <a:r>
              <a:rPr lang="en-US" dirty="0" err="1" smtClean="0"/>
              <a:t>parametrium</a:t>
            </a:r>
            <a:r>
              <a:rPr lang="en-US" dirty="0" smtClean="0"/>
              <a:t>, pelvic side walls</a:t>
            </a:r>
          </a:p>
          <a:p>
            <a:r>
              <a:rPr lang="en-US" dirty="0" smtClean="0"/>
              <a:t>Lymphatic spread – to regional pelvic </a:t>
            </a:r>
            <a:r>
              <a:rPr lang="en-US" dirty="0" err="1" smtClean="0"/>
              <a:t>lymphnodes</a:t>
            </a:r>
            <a:endParaRPr lang="en-US" dirty="0" smtClean="0"/>
          </a:p>
          <a:p>
            <a:r>
              <a:rPr lang="en-US" dirty="0" err="1" smtClean="0"/>
              <a:t>Haematogenous</a:t>
            </a:r>
            <a:r>
              <a:rPr lang="en-US" dirty="0" smtClean="0"/>
              <a:t> spread – to liver, lungs, brain, bones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392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CANCER OF THE CERVIX</vt:lpstr>
      <vt:lpstr>outline</vt:lpstr>
      <vt:lpstr>Introduction </vt:lpstr>
      <vt:lpstr>Etiology </vt:lpstr>
      <vt:lpstr>Predisposing factors</vt:lpstr>
      <vt:lpstr>Predisposing factors contd.</vt:lpstr>
      <vt:lpstr>Pathogenesis </vt:lpstr>
      <vt:lpstr>Pathogenesis contd.</vt:lpstr>
      <vt:lpstr>Mode of spread</vt:lpstr>
      <vt:lpstr>Clinical staging</vt:lpstr>
      <vt:lpstr>Clinical presentation</vt:lpstr>
      <vt:lpstr>Clinical presentation contd.</vt:lpstr>
      <vt:lpstr>Management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CANCEER OF THE CERVIX</dc:title>
  <dc:creator>compaq</dc:creator>
  <cp:lastModifiedBy>lenovo</cp:lastModifiedBy>
  <cp:revision>12</cp:revision>
  <dcterms:created xsi:type="dcterms:W3CDTF">2011-02-03T15:28:36Z</dcterms:created>
  <dcterms:modified xsi:type="dcterms:W3CDTF">2022-05-18T09:04:22Z</dcterms:modified>
</cp:coreProperties>
</file>