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325AE-1365-4FED-AF1B-D2FE1E1F8573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0C91-D1E7-4C17-95AF-063239FE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 OF THE VULVA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smtClean="0"/>
              <a:t>REPRODUCTIVE HEALTH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Radiotherapy</a:t>
            </a:r>
          </a:p>
          <a:p>
            <a:pPr lvl="1"/>
            <a:r>
              <a:rPr lang="en-US" dirty="0" smtClean="0"/>
              <a:t>For advanced lesions or after surgery where there is node involvement</a:t>
            </a:r>
          </a:p>
          <a:p>
            <a:r>
              <a:rPr lang="en-US" dirty="0" smtClean="0"/>
              <a:t>Chemotherapy </a:t>
            </a:r>
          </a:p>
          <a:p>
            <a:pPr lvl="1"/>
            <a:r>
              <a:rPr lang="en-US" dirty="0" smtClean="0"/>
              <a:t>For distant metastases</a:t>
            </a:r>
          </a:p>
          <a:p>
            <a:pPr lvl="1"/>
            <a:r>
              <a:rPr lang="en-US" dirty="0" smtClean="0"/>
              <a:t>Drugs used – Doxorubicin, </a:t>
            </a:r>
            <a:r>
              <a:rPr lang="en-US" dirty="0" err="1" smtClean="0"/>
              <a:t>Bleomycin</a:t>
            </a:r>
            <a:r>
              <a:rPr lang="en-US" dirty="0" smtClean="0"/>
              <a:t>, </a:t>
            </a:r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Methotrexate</a:t>
            </a:r>
            <a:r>
              <a:rPr lang="en-US" dirty="0" smtClean="0"/>
              <a:t>, </a:t>
            </a:r>
            <a:r>
              <a:rPr lang="en-US" dirty="0" err="1" smtClean="0"/>
              <a:t>Mitomycin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vulval</a:t>
            </a:r>
            <a:r>
              <a:rPr lang="en-US" dirty="0" smtClean="0"/>
              <a:t> cancers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Melanoma</a:t>
            </a:r>
          </a:p>
          <a:p>
            <a:pPr lvl="1"/>
            <a:r>
              <a:rPr lang="en-US" dirty="0" smtClean="0"/>
              <a:t>5% of all </a:t>
            </a:r>
            <a:r>
              <a:rPr lang="en-US" dirty="0" err="1" smtClean="0"/>
              <a:t>vulval</a:t>
            </a:r>
            <a:r>
              <a:rPr lang="en-US" dirty="0" smtClean="0"/>
              <a:t> cancers, </a:t>
            </a:r>
            <a:r>
              <a:rPr lang="en-US" dirty="0" err="1" smtClean="0"/>
              <a:t>hematogenous</a:t>
            </a:r>
            <a:r>
              <a:rPr lang="en-US" dirty="0" smtClean="0"/>
              <a:t> spread, staging as for </a:t>
            </a:r>
            <a:r>
              <a:rPr lang="en-US" dirty="0" err="1" smtClean="0"/>
              <a:t>squamous</a:t>
            </a:r>
            <a:r>
              <a:rPr lang="en-US" dirty="0" smtClean="0"/>
              <a:t> cell ca., poor response to radiotherapy, surgery mainstay</a:t>
            </a:r>
          </a:p>
          <a:p>
            <a:r>
              <a:rPr lang="en-US" dirty="0" smtClean="0"/>
              <a:t>Basal cell carcinoma</a:t>
            </a:r>
          </a:p>
          <a:p>
            <a:pPr lvl="1"/>
            <a:r>
              <a:rPr lang="en-US" dirty="0" smtClean="0"/>
              <a:t>Slow direct local spread. Wide excision is </a:t>
            </a:r>
            <a:r>
              <a:rPr lang="en-US" dirty="0" err="1" smtClean="0"/>
              <a:t>currative</a:t>
            </a:r>
            <a:endParaRPr lang="en-US" dirty="0" smtClean="0"/>
          </a:p>
          <a:p>
            <a:r>
              <a:rPr lang="en-US" dirty="0" err="1" smtClean="0"/>
              <a:t>Verrucous</a:t>
            </a:r>
            <a:r>
              <a:rPr lang="en-US" dirty="0" smtClean="0"/>
              <a:t> carcinoma</a:t>
            </a:r>
          </a:p>
          <a:p>
            <a:pPr lvl="1"/>
            <a:r>
              <a:rPr lang="en-US" dirty="0" err="1" smtClean="0"/>
              <a:t>Fungating</a:t>
            </a:r>
            <a:r>
              <a:rPr lang="en-US" dirty="0" smtClean="0"/>
              <a:t> growth like warts, diagnosed on biopsy, suspected when ‘warts’ fail to respond to treatment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vulval</a:t>
            </a:r>
            <a:r>
              <a:rPr lang="en-US" dirty="0" smtClean="0"/>
              <a:t> cancers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Bartholins</a:t>
            </a:r>
            <a:r>
              <a:rPr lang="en-US" dirty="0" smtClean="0"/>
              <a:t> gland carcinoma</a:t>
            </a:r>
          </a:p>
          <a:p>
            <a:pPr lvl="1"/>
            <a:r>
              <a:rPr lang="en-US" dirty="0" smtClean="0"/>
              <a:t>Work-up and treatment same as for </a:t>
            </a:r>
            <a:r>
              <a:rPr lang="en-US" dirty="0" err="1" smtClean="0"/>
              <a:t>squamous</a:t>
            </a:r>
            <a:r>
              <a:rPr lang="en-US" dirty="0" smtClean="0"/>
              <a:t> cell carcinoma</a:t>
            </a:r>
          </a:p>
          <a:p>
            <a:pPr lvl="1"/>
            <a:r>
              <a:rPr lang="en-US" dirty="0" smtClean="0"/>
              <a:t>Tends to be unilateral, </a:t>
            </a:r>
            <a:r>
              <a:rPr lang="en-US" dirty="0" err="1" smtClean="0"/>
              <a:t>unifocal</a:t>
            </a:r>
            <a:r>
              <a:rPr lang="en-US" dirty="0" smtClean="0"/>
              <a:t>, </a:t>
            </a:r>
            <a:r>
              <a:rPr lang="en-US" dirty="0" err="1" smtClean="0"/>
              <a:t>hematogenous</a:t>
            </a:r>
            <a:r>
              <a:rPr lang="en-US" dirty="0" smtClean="0"/>
              <a:t> spread, prone to misdiagnosis</a:t>
            </a:r>
          </a:p>
          <a:p>
            <a:pPr lvl="1"/>
            <a:r>
              <a:rPr lang="en-US" dirty="0" smtClean="0"/>
              <a:t>Pre-operative irradiation </a:t>
            </a:r>
            <a:r>
              <a:rPr lang="en-US" smtClean="0"/>
              <a:t>sometimes given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Epidemiology </a:t>
            </a:r>
          </a:p>
          <a:p>
            <a:r>
              <a:rPr lang="en-US" dirty="0" smtClean="0"/>
              <a:t>Etiology</a:t>
            </a:r>
          </a:p>
          <a:p>
            <a:r>
              <a:rPr lang="en-US" dirty="0" smtClean="0"/>
              <a:t>Pattern of spread</a:t>
            </a:r>
          </a:p>
          <a:p>
            <a:r>
              <a:rPr lang="en-US" dirty="0" smtClean="0"/>
              <a:t>Staging </a:t>
            </a:r>
          </a:p>
          <a:p>
            <a:r>
              <a:rPr lang="en-US" dirty="0" smtClean="0"/>
              <a:t>Clinical Presentation</a:t>
            </a:r>
          </a:p>
          <a:p>
            <a:r>
              <a:rPr lang="en-US" dirty="0" smtClean="0"/>
              <a:t>Treatment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3-5% of all female genital malignancies</a:t>
            </a:r>
          </a:p>
          <a:p>
            <a:r>
              <a:rPr lang="en-US" dirty="0" smtClean="0"/>
              <a:t>Majority (90%) are </a:t>
            </a:r>
            <a:r>
              <a:rPr lang="en-US" dirty="0" err="1" smtClean="0"/>
              <a:t>squamous</a:t>
            </a:r>
            <a:r>
              <a:rPr lang="en-US" dirty="0" smtClean="0"/>
              <a:t> cell carcinoma</a:t>
            </a:r>
          </a:p>
          <a:p>
            <a:r>
              <a:rPr lang="en-US" dirty="0" smtClean="0"/>
              <a:t>Majority of patients are in the 6</a:t>
            </a:r>
            <a:r>
              <a:rPr lang="en-US" baseline="30000" dirty="0" smtClean="0"/>
              <a:t>th</a:t>
            </a:r>
            <a:r>
              <a:rPr lang="en-US" dirty="0" smtClean="0"/>
              <a:t>-7</a:t>
            </a:r>
            <a:r>
              <a:rPr lang="en-US" baseline="30000" dirty="0" smtClean="0"/>
              <a:t>th</a:t>
            </a:r>
            <a:r>
              <a:rPr lang="en-US" dirty="0" smtClean="0"/>
              <a:t> decade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50% arise in association with </a:t>
            </a:r>
            <a:r>
              <a:rPr lang="en-US" dirty="0" err="1" smtClean="0"/>
              <a:t>vulvar</a:t>
            </a:r>
            <a:r>
              <a:rPr lang="en-US" dirty="0" smtClean="0"/>
              <a:t> dystrophy (though only 2-4% of patients with dystrophy develop cancer)</a:t>
            </a:r>
          </a:p>
          <a:p>
            <a:r>
              <a:rPr lang="en-US" dirty="0" smtClean="0"/>
              <a:t>15-30% of patients have a history of prior or concurrent cervical dysplasia or cancer – thus HPV a likely etiologic agent</a:t>
            </a:r>
          </a:p>
          <a:p>
            <a:r>
              <a:rPr lang="en-US" dirty="0" smtClean="0"/>
              <a:t>Predisposing factors – Hypertension, Diabetes, Obesity</a:t>
            </a:r>
          </a:p>
          <a:p>
            <a:r>
              <a:rPr lang="en-US" dirty="0" smtClean="0"/>
              <a:t>STI’s like Syphilis, Herpes, </a:t>
            </a:r>
            <a:r>
              <a:rPr lang="en-US" dirty="0" err="1" smtClean="0"/>
              <a:t>granulomatous</a:t>
            </a:r>
            <a:r>
              <a:rPr lang="en-US" dirty="0" smtClean="0"/>
              <a:t> diseases no longer thought to be etiologic factors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Main modes are local extension and lymphatic spread</a:t>
            </a:r>
          </a:p>
          <a:p>
            <a:r>
              <a:rPr lang="en-US" dirty="0" smtClean="0"/>
              <a:t>Local spread</a:t>
            </a:r>
          </a:p>
          <a:p>
            <a:pPr lvl="1"/>
            <a:r>
              <a:rPr lang="en-US" dirty="0" smtClean="0"/>
              <a:t>To perineum, urethra, vagina, anus, </a:t>
            </a:r>
            <a:r>
              <a:rPr lang="en-US" dirty="0" err="1" smtClean="0"/>
              <a:t>mons</a:t>
            </a:r>
            <a:r>
              <a:rPr lang="en-US" dirty="0" smtClean="0"/>
              <a:t> pubis then to bladder and rectum</a:t>
            </a:r>
          </a:p>
          <a:p>
            <a:r>
              <a:rPr lang="en-US" dirty="0" smtClean="0"/>
              <a:t>Lymphatic spread</a:t>
            </a:r>
          </a:p>
          <a:p>
            <a:pPr lvl="1"/>
            <a:r>
              <a:rPr lang="en-US" dirty="0" smtClean="0"/>
              <a:t>To superficial inguinal nodes, deep </a:t>
            </a:r>
            <a:r>
              <a:rPr lang="en-US" dirty="0" err="1" smtClean="0"/>
              <a:t>inguinals</a:t>
            </a:r>
            <a:r>
              <a:rPr lang="en-US" dirty="0" smtClean="0"/>
              <a:t>, iliac and </a:t>
            </a:r>
            <a:r>
              <a:rPr lang="en-US" dirty="0" err="1" smtClean="0"/>
              <a:t>obturator</a:t>
            </a:r>
            <a:r>
              <a:rPr lang="en-US" dirty="0" smtClean="0"/>
              <a:t> nodes</a:t>
            </a:r>
          </a:p>
          <a:p>
            <a:r>
              <a:rPr lang="en-US" dirty="0" err="1" smtClean="0"/>
              <a:t>Hematogenous</a:t>
            </a:r>
            <a:r>
              <a:rPr lang="en-US" dirty="0" smtClean="0"/>
              <a:t> spread</a:t>
            </a:r>
          </a:p>
          <a:p>
            <a:pPr lvl="1"/>
            <a:r>
              <a:rPr lang="en-US" dirty="0" smtClean="0"/>
              <a:t>Unusual. Occurs with </a:t>
            </a:r>
            <a:r>
              <a:rPr lang="en-US" dirty="0" err="1" smtClean="0"/>
              <a:t>anaplastic</a:t>
            </a:r>
            <a:r>
              <a:rPr lang="en-US" dirty="0" smtClean="0"/>
              <a:t> tumors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Inguinal node involvement critical to staging thus surgical staging normally done</a:t>
            </a:r>
          </a:p>
          <a:p>
            <a:r>
              <a:rPr lang="en-US" dirty="0" smtClean="0"/>
              <a:t>FIGO staging:</a:t>
            </a:r>
          </a:p>
          <a:p>
            <a:pPr lvl="1"/>
            <a:r>
              <a:rPr lang="en-US" dirty="0" smtClean="0"/>
              <a:t>I – Tumor confined to vulva and perineum, &lt; or = 2cm in largest diameter, nodes histologically negative</a:t>
            </a:r>
          </a:p>
          <a:p>
            <a:pPr lvl="1"/>
            <a:r>
              <a:rPr lang="en-US" dirty="0" smtClean="0"/>
              <a:t>II – Tumor confined to vulva and perineum, ˃2cm in largest diameter, nodes –</a:t>
            </a:r>
            <a:r>
              <a:rPr lang="en-US" dirty="0" err="1" smtClean="0"/>
              <a:t>ve</a:t>
            </a:r>
            <a:endParaRPr lang="en-US" dirty="0" smtClean="0"/>
          </a:p>
          <a:p>
            <a:pPr lvl="1"/>
            <a:r>
              <a:rPr lang="en-US" dirty="0" smtClean="0"/>
              <a:t>III – Tumor of any size with extension to urethra, vagina, anus or groin nodes unilaterally +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IV A – as for III except groin nodes +</a:t>
            </a:r>
            <a:r>
              <a:rPr lang="en-US" dirty="0" err="1" smtClean="0"/>
              <a:t>ve</a:t>
            </a:r>
            <a:r>
              <a:rPr lang="en-US" dirty="0" smtClean="0"/>
              <a:t> bilaterally</a:t>
            </a:r>
          </a:p>
          <a:p>
            <a:pPr lvl="1"/>
            <a:r>
              <a:rPr lang="en-US" dirty="0" smtClean="0"/>
              <a:t>IV B – Distant metastases, including pelvic nodes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</a:t>
            </a:r>
          </a:p>
          <a:p>
            <a:pPr lvl="1"/>
            <a:r>
              <a:rPr lang="en-US" dirty="0" err="1" smtClean="0"/>
              <a:t>Pruritus</a:t>
            </a:r>
            <a:endParaRPr lang="en-US" dirty="0" smtClean="0"/>
          </a:p>
          <a:p>
            <a:pPr lvl="1"/>
            <a:r>
              <a:rPr lang="en-US" dirty="0" smtClean="0"/>
              <a:t>Burning sensation</a:t>
            </a:r>
          </a:p>
          <a:p>
            <a:pPr lvl="1"/>
            <a:r>
              <a:rPr lang="en-US" dirty="0" smtClean="0"/>
              <a:t>Lump or mass</a:t>
            </a:r>
          </a:p>
          <a:p>
            <a:pPr lvl="1"/>
            <a:r>
              <a:rPr lang="en-US" dirty="0" smtClean="0"/>
              <a:t>Bleeding lesion</a:t>
            </a:r>
          </a:p>
          <a:p>
            <a:pPr lvl="1"/>
            <a:r>
              <a:rPr lang="en-US" dirty="0" smtClean="0"/>
              <a:t>Pain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signs:</a:t>
            </a:r>
          </a:p>
          <a:p>
            <a:pPr lvl="1"/>
            <a:r>
              <a:rPr lang="en-US" dirty="0" smtClean="0"/>
              <a:t>May appear as an ulcer, </a:t>
            </a:r>
            <a:r>
              <a:rPr lang="en-US" dirty="0" err="1" smtClean="0"/>
              <a:t>exophytic</a:t>
            </a:r>
            <a:r>
              <a:rPr lang="en-US" dirty="0" smtClean="0"/>
              <a:t> growth or </a:t>
            </a:r>
            <a:r>
              <a:rPr lang="en-US" dirty="0" err="1" smtClean="0"/>
              <a:t>induration</a:t>
            </a:r>
            <a:r>
              <a:rPr lang="en-US" dirty="0" smtClean="0"/>
              <a:t> with distinct edges</a:t>
            </a:r>
          </a:p>
          <a:p>
            <a:pPr lvl="1"/>
            <a:r>
              <a:rPr lang="en-US" dirty="0" smtClean="0"/>
              <a:t>Most lesions are </a:t>
            </a:r>
            <a:r>
              <a:rPr lang="en-US" dirty="0" err="1" smtClean="0"/>
              <a:t>unifocal</a:t>
            </a:r>
            <a:r>
              <a:rPr lang="en-US" dirty="0" smtClean="0"/>
              <a:t> though “kissing ulcers” have been documented</a:t>
            </a:r>
          </a:p>
          <a:p>
            <a:pPr lvl="1"/>
            <a:r>
              <a:rPr lang="en-US" dirty="0" smtClean="0"/>
              <a:t>Enlarged, matted inguinal nodes – seen/palpated</a:t>
            </a:r>
          </a:p>
          <a:p>
            <a:pPr lvl="1"/>
            <a:r>
              <a:rPr lang="en-US" dirty="0" smtClean="0"/>
              <a:t>Edema in </a:t>
            </a:r>
            <a:r>
              <a:rPr lang="en-US" dirty="0" err="1" smtClean="0"/>
              <a:t>ipsilateral</a:t>
            </a:r>
            <a:r>
              <a:rPr lang="en-US" dirty="0" smtClean="0"/>
              <a:t> limb – lymphatic obstruction</a:t>
            </a:r>
          </a:p>
          <a:p>
            <a:pPr lvl="1"/>
            <a:r>
              <a:rPr lang="en-US" dirty="0" smtClean="0"/>
              <a:t>Distant metastases occur late thus don’t account for presenting symptoms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Surgery is mainstay:</a:t>
            </a:r>
          </a:p>
          <a:p>
            <a:r>
              <a:rPr lang="en-US" dirty="0" smtClean="0"/>
              <a:t>Radical </a:t>
            </a:r>
            <a:r>
              <a:rPr lang="en-US" dirty="0" err="1" smtClean="0"/>
              <a:t>vulvectomy</a:t>
            </a:r>
            <a:r>
              <a:rPr lang="en-US" dirty="0" smtClean="0"/>
              <a:t> with bilateral </a:t>
            </a:r>
            <a:r>
              <a:rPr lang="en-US" dirty="0" err="1" smtClean="0"/>
              <a:t>inguino</a:t>
            </a:r>
            <a:r>
              <a:rPr lang="en-US" dirty="0" smtClean="0"/>
              <a:t>-femoral </a:t>
            </a:r>
            <a:r>
              <a:rPr lang="en-US" dirty="0" err="1" smtClean="0"/>
              <a:t>lymphadenectomy</a:t>
            </a:r>
            <a:endParaRPr lang="en-US" dirty="0" smtClean="0"/>
          </a:p>
          <a:p>
            <a:pPr lvl="1"/>
            <a:r>
              <a:rPr lang="en-US" dirty="0" smtClean="0"/>
              <a:t>Best for bilateral or midline lesions</a:t>
            </a:r>
          </a:p>
          <a:p>
            <a:pPr lvl="1"/>
            <a:r>
              <a:rPr lang="en-US" dirty="0" smtClean="0"/>
              <a:t>Leaves a large defect, stitching is under a lot of tension thus complication rates high</a:t>
            </a:r>
          </a:p>
          <a:p>
            <a:r>
              <a:rPr lang="en-US" dirty="0" smtClean="0"/>
              <a:t>Radical hemi-</a:t>
            </a:r>
            <a:r>
              <a:rPr lang="en-US" dirty="0" err="1" smtClean="0"/>
              <a:t>vulvectomy</a:t>
            </a:r>
            <a:endParaRPr lang="en-US" dirty="0" smtClean="0"/>
          </a:p>
          <a:p>
            <a:pPr lvl="1"/>
            <a:r>
              <a:rPr lang="en-US" dirty="0" smtClean="0"/>
              <a:t>For unilateral lesions, node dissection done</a:t>
            </a:r>
          </a:p>
          <a:p>
            <a:r>
              <a:rPr lang="en-US" dirty="0" smtClean="0"/>
              <a:t>Simple </a:t>
            </a:r>
            <a:r>
              <a:rPr lang="en-US" dirty="0" err="1" smtClean="0"/>
              <a:t>vulvectomy</a:t>
            </a:r>
            <a:endParaRPr lang="en-US" dirty="0" smtClean="0"/>
          </a:p>
          <a:p>
            <a:pPr lvl="1"/>
            <a:r>
              <a:rPr lang="en-US" dirty="0" smtClean="0"/>
              <a:t>For early small lesions without node involvement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498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CANCER OF THE VULVA</vt:lpstr>
      <vt:lpstr>Outline </vt:lpstr>
      <vt:lpstr>Epidemiology </vt:lpstr>
      <vt:lpstr>Etiology    </vt:lpstr>
      <vt:lpstr>Pattern of spread</vt:lpstr>
      <vt:lpstr>Staging </vt:lpstr>
      <vt:lpstr>Clinical presentation</vt:lpstr>
      <vt:lpstr>Clinical presentation - 2</vt:lpstr>
      <vt:lpstr>Treatment </vt:lpstr>
      <vt:lpstr>Treatment contd.</vt:lpstr>
      <vt:lpstr>Other vulval cancers</vt:lpstr>
      <vt:lpstr>Other vulval cancers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lenovo</cp:lastModifiedBy>
  <cp:revision>15</cp:revision>
  <dcterms:created xsi:type="dcterms:W3CDTF">2011-03-02T07:00:15Z</dcterms:created>
  <dcterms:modified xsi:type="dcterms:W3CDTF">2022-05-04T11:18:50Z</dcterms:modified>
</cp:coreProperties>
</file>