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60" r:id="rId3"/>
    <p:sldId id="261" r:id="rId4"/>
    <p:sldId id="268" r:id="rId5"/>
    <p:sldId id="257" r:id="rId6"/>
    <p:sldId id="262" r:id="rId7"/>
    <p:sldId id="263" r:id="rId8"/>
    <p:sldId id="269" r:id="rId9"/>
    <p:sldId id="264" r:id="rId10"/>
    <p:sldId id="265" r:id="rId11"/>
    <p:sldId id="270" r:id="rId12"/>
    <p:sldId id="266" r:id="rId13"/>
    <p:sldId id="292" r:id="rId14"/>
    <p:sldId id="267" r:id="rId15"/>
    <p:sldId id="271" r:id="rId16"/>
    <p:sldId id="259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77" r:id="rId25"/>
    <p:sldId id="278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B41C1-05DF-4101-8606-16D7D2FD0FCD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BEFDD-4FE3-41DC-8F5C-D63ECDC929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2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D050-8DF9-4435-973E-D326821172C7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E1C1-B088-4007-9FFE-AB31C60136C1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F8EA-0842-4A97-BFA7-4849AC393DD2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6CF5-DA16-4437-BDA5-D7E64D8A58A8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7624-501A-48E7-B9DB-8EA92383A12B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D0B7-50C5-4E1D-8961-9FF9A16FC072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44C-61D8-4B0A-A26D-413EEACBB24B}" type="datetime1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6CA4-EC06-46B8-A5C9-8F062BDB2CFE}" type="datetime1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73D3-0471-46A4-898A-81B82817E5DD}" type="datetime1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6C43-B2E5-43A0-8D59-39FECAD1B9D4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50BD-2E20-433D-82D5-39C7B86EC768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A7DCF-7158-449F-A73A-061C91005167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1874-8AB3-440F-A0EF-8F7D353B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CARBON DIOXIDE TRANSPORT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unloading of oxygen is increased by the bonding </a:t>
            </a:r>
            <a:r>
              <a:rPr lang="en-US" dirty="0" smtClean="0"/>
              <a:t>of H </a:t>
            </a:r>
            <a:r>
              <a:rPr lang="en-US" dirty="0"/>
              <a:t>+ (released from carbonic acid) to </a:t>
            </a:r>
            <a:r>
              <a:rPr lang="en-US" dirty="0" err="1" smtClean="0"/>
              <a:t>oxyhemoglobin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the </a:t>
            </a:r>
            <a:r>
              <a:rPr lang="en-US" b="1" i="1" dirty="0"/>
              <a:t>Bohr effect</a:t>
            </a:r>
            <a:r>
              <a:rPr lang="en-US" i="1" dirty="0"/>
              <a:t>, and results in increased conversion of </a:t>
            </a:r>
            <a:r>
              <a:rPr lang="en-US" dirty="0" err="1" smtClean="0"/>
              <a:t>oxyhemoglobin</a:t>
            </a:r>
            <a:r>
              <a:rPr lang="en-US" dirty="0" smtClean="0"/>
              <a:t> to </a:t>
            </a:r>
            <a:r>
              <a:rPr lang="en-US" dirty="0" err="1"/>
              <a:t>deoxyhemoglobin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Now</a:t>
            </a:r>
            <a:r>
              <a:rPr lang="en-US" dirty="0"/>
              <a:t>, </a:t>
            </a:r>
            <a:r>
              <a:rPr lang="en-US" dirty="0" err="1" smtClean="0"/>
              <a:t>deoxyhemoglobin</a:t>
            </a:r>
            <a:r>
              <a:rPr lang="en-US" dirty="0" smtClean="0"/>
              <a:t> bonds </a:t>
            </a:r>
            <a:r>
              <a:rPr lang="en-US" dirty="0"/>
              <a:t>H + more strongly than does </a:t>
            </a:r>
            <a:r>
              <a:rPr lang="en-US" dirty="0" err="1"/>
              <a:t>oxyhemoglobin</a:t>
            </a:r>
            <a:r>
              <a:rPr lang="en-US" dirty="0"/>
              <a:t>, so </a:t>
            </a:r>
            <a:r>
              <a:rPr lang="en-US" dirty="0" smtClean="0"/>
              <a:t>the act </a:t>
            </a:r>
            <a:r>
              <a:rPr lang="en-US" dirty="0"/>
              <a:t>of unloading its oxygen improves the ability of </a:t>
            </a:r>
            <a:r>
              <a:rPr lang="en-US" dirty="0" smtClean="0"/>
              <a:t>hemoglobin to </a:t>
            </a:r>
            <a:r>
              <a:rPr lang="en-US" dirty="0"/>
              <a:t>buffer the H + released by carbonic acid. </a:t>
            </a:r>
            <a:endParaRPr lang="en-US" dirty="0" smtClean="0"/>
          </a:p>
          <a:p>
            <a:r>
              <a:rPr lang="en-US" dirty="0" smtClean="0"/>
              <a:t>Removal of H </a:t>
            </a:r>
            <a:r>
              <a:rPr lang="en-US" dirty="0"/>
              <a:t>+ from solution by combining with </a:t>
            </a:r>
            <a:r>
              <a:rPr lang="en-US" dirty="0" smtClean="0"/>
              <a:t>hemoglobin, </a:t>
            </a:r>
            <a:r>
              <a:rPr lang="en-US" dirty="0"/>
              <a:t>in turn, favors the continued </a:t>
            </a:r>
            <a:r>
              <a:rPr lang="en-US" dirty="0" smtClean="0"/>
              <a:t>production of </a:t>
            </a:r>
            <a:r>
              <a:rPr lang="en-US" dirty="0"/>
              <a:t>carbonic acid and thereby improves the ability </a:t>
            </a:r>
            <a:r>
              <a:rPr lang="en-US" dirty="0" smtClean="0"/>
              <a:t>of the </a:t>
            </a:r>
            <a:r>
              <a:rPr lang="en-US" dirty="0"/>
              <a:t>blood to transport carbon dioxide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EF8C-FC1B-4FC1-B406-A1D74A3D7C8F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 </a:t>
            </a:r>
            <a:r>
              <a:rPr kumimoji="1" lang="en-US" altLang="zh-CN" dirty="0" smtClean="0">
                <a:latin typeface="Times New Roman" pitchFamily="18" charset="0"/>
              </a:rPr>
              <a:t>Mechanism of  Haldane effect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55C2-AEBD-48B7-A111-A7937BC5C4BB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Reverse Chloride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blood reaches the pulmonary </a:t>
            </a:r>
            <a:r>
              <a:rPr lang="en-US" dirty="0" smtClean="0"/>
              <a:t>capillaries </a:t>
            </a:r>
            <a:r>
              <a:rPr lang="en-US" dirty="0" err="1" smtClean="0"/>
              <a:t>deoxyhemoglobin</a:t>
            </a:r>
            <a:r>
              <a:rPr lang="en-US" dirty="0" smtClean="0"/>
              <a:t> </a:t>
            </a:r>
            <a:r>
              <a:rPr lang="en-US" dirty="0"/>
              <a:t>is converted </a:t>
            </a:r>
            <a:r>
              <a:rPr lang="en-US" dirty="0" smtClean="0"/>
              <a:t>to </a:t>
            </a:r>
            <a:r>
              <a:rPr lang="en-US" dirty="0" err="1" smtClean="0"/>
              <a:t>oxyhemoglobin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 err="1" smtClean="0"/>
              <a:t>oxyhemoglobin</a:t>
            </a:r>
            <a:r>
              <a:rPr lang="en-US" dirty="0" smtClean="0"/>
              <a:t> </a:t>
            </a:r>
            <a:r>
              <a:rPr lang="en-US" dirty="0"/>
              <a:t>has a weaker affinity for </a:t>
            </a:r>
            <a:r>
              <a:rPr lang="en-US" dirty="0" smtClean="0"/>
              <a:t>H+ </a:t>
            </a:r>
            <a:r>
              <a:rPr lang="en-US" dirty="0"/>
              <a:t>than does </a:t>
            </a:r>
            <a:r>
              <a:rPr lang="en-US" dirty="0" err="1" smtClean="0"/>
              <a:t>deoxyhemoglobin</a:t>
            </a:r>
            <a:r>
              <a:rPr lang="en-US" dirty="0" smtClean="0"/>
              <a:t>, hydrogen </a:t>
            </a:r>
            <a:r>
              <a:rPr lang="en-US" dirty="0"/>
              <a:t>ions are released within the red </a:t>
            </a:r>
            <a:r>
              <a:rPr lang="en-US" dirty="0" smtClean="0"/>
              <a:t>blood cells.</a:t>
            </a:r>
          </a:p>
          <a:p>
            <a:r>
              <a:rPr lang="en-US" dirty="0" smtClean="0"/>
              <a:t>This </a:t>
            </a:r>
            <a:r>
              <a:rPr lang="en-US" dirty="0"/>
              <a:t>attracts HCO 3 − from the plasma, which </a:t>
            </a:r>
            <a:r>
              <a:rPr lang="en-US" dirty="0" smtClean="0"/>
              <a:t>combines with </a:t>
            </a:r>
            <a:r>
              <a:rPr lang="en-US" dirty="0"/>
              <a:t>H + to form carbonic acid:</a:t>
            </a:r>
          </a:p>
          <a:p>
            <a:r>
              <a:rPr lang="pt-BR" dirty="0" smtClean="0"/>
              <a:t>H+  </a:t>
            </a:r>
            <a:r>
              <a:rPr lang="pt-BR" dirty="0"/>
              <a:t>+ </a:t>
            </a:r>
            <a:r>
              <a:rPr lang="pt-BR" dirty="0" smtClean="0"/>
              <a:t> HCO3−               H2CO3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781D-9D06-4199-8697-DDA13D97F51A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00400" y="5638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0EB-1AC0-476A-A120-82C718689CE9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7" descr="16_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533400"/>
            <a:ext cx="8839200" cy="63246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Reverse Chloride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conditions of lower P CO 2 , as occurs in the </a:t>
            </a:r>
            <a:r>
              <a:rPr lang="en-US" dirty="0" smtClean="0"/>
              <a:t>pulmonary capillaries</a:t>
            </a:r>
            <a:r>
              <a:rPr lang="en-US" dirty="0"/>
              <a:t>, carbonic </a:t>
            </a:r>
            <a:r>
              <a:rPr lang="en-US" dirty="0" err="1"/>
              <a:t>anhydrase</a:t>
            </a:r>
            <a:r>
              <a:rPr lang="en-US" dirty="0"/>
              <a:t> catalyzes the </a:t>
            </a:r>
            <a:r>
              <a:rPr lang="en-US" dirty="0" smtClean="0"/>
              <a:t>conversion of </a:t>
            </a:r>
            <a:r>
              <a:rPr lang="en-US" dirty="0"/>
              <a:t>carbonic acid to carbon dioxide and water:</a:t>
            </a:r>
          </a:p>
          <a:p>
            <a:pPr>
              <a:buNone/>
            </a:pPr>
            <a:r>
              <a:rPr lang="en-US" dirty="0" smtClean="0"/>
              <a:t>                    carbonic </a:t>
            </a:r>
            <a:r>
              <a:rPr lang="en-US" dirty="0" err="1"/>
              <a:t>anhydrase</a:t>
            </a:r>
            <a:endParaRPr lang="en-US" dirty="0"/>
          </a:p>
          <a:p>
            <a:pPr>
              <a:buNone/>
            </a:pPr>
            <a:r>
              <a:rPr lang="pt-BR" dirty="0" smtClean="0"/>
              <a:t>H2CO3                                               </a:t>
            </a:r>
            <a:r>
              <a:rPr lang="pt-BR" dirty="0"/>
              <a:t>C O 2 + H 2 </a:t>
            </a:r>
            <a:r>
              <a:rPr lang="pt-BR" dirty="0" smtClean="0"/>
              <a:t>O</a:t>
            </a:r>
          </a:p>
          <a:p>
            <a:pPr>
              <a:buNone/>
            </a:pPr>
            <a:r>
              <a:rPr lang="en-US" dirty="0" smtClean="0"/>
              <a:t>                         low P CO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4ABB-71B7-453B-97EF-9FC5CAC105B6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4495800"/>
            <a:ext cx="3962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3" descr="figure_18_14_labeled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1381" t="516" r="1381" b="5725"/>
          <a:stretch>
            <a:fillRect/>
          </a:stretch>
        </p:blipFill>
        <p:spPr>
          <a:xfrm>
            <a:off x="381000" y="0"/>
            <a:ext cx="8382000" cy="685800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AA20-53C2-4E03-A9A8-8752FC05F5F0}" type="datetime1">
              <a:rPr lang="en-US" smtClean="0"/>
              <a:t>4/13/2022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3048000"/>
          </a:xfrm>
        </p:spPr>
        <p:txBody>
          <a:bodyPr>
            <a:normAutofit/>
          </a:bodyPr>
          <a:lstStyle/>
          <a:p>
            <a:r>
              <a:rPr lang="en-US" b="1" dirty="0"/>
              <a:t>ACID-BASE BALANCE</a:t>
            </a:r>
            <a:br>
              <a:rPr lang="en-US" b="1" dirty="0"/>
            </a:br>
            <a:r>
              <a:rPr lang="en-US" b="1" dirty="0"/>
              <a:t>OF THE BLOOD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B04F-1B19-4C56-9337-59A1406AEC01}" type="datetime1">
              <a:rPr lang="en-US" smtClean="0"/>
              <a:t>4/13/2022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pH of blood plasma is maintained within a </a:t>
            </a:r>
            <a:r>
              <a:rPr lang="en-US" dirty="0" smtClean="0"/>
              <a:t>narrow range </a:t>
            </a:r>
            <a:r>
              <a:rPr lang="en-US" dirty="0"/>
              <a:t>of values through </a:t>
            </a:r>
            <a:r>
              <a:rPr lang="en-US" dirty="0" smtClean="0"/>
              <a:t>the </a:t>
            </a:r>
            <a:r>
              <a:rPr lang="en-US" dirty="0"/>
              <a:t>lungs </a:t>
            </a:r>
            <a:r>
              <a:rPr lang="en-US" dirty="0" smtClean="0"/>
              <a:t>that regulate </a:t>
            </a:r>
            <a:r>
              <a:rPr lang="en-US" dirty="0"/>
              <a:t>the </a:t>
            </a:r>
            <a:r>
              <a:rPr lang="en-US" dirty="0" smtClean="0"/>
              <a:t>CO2 concentration of </a:t>
            </a:r>
            <a:r>
              <a:rPr lang="en-US" dirty="0"/>
              <a:t>the blood, and the kidneys regulate the </a:t>
            </a:r>
            <a:r>
              <a:rPr lang="en-US" dirty="0" smtClean="0"/>
              <a:t>bicarbonate HCO3- concentration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7C01-3B85-401F-B1EF-03F204DE75E2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Acid-Base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blood plasma within arteries normally has a pH </a:t>
            </a:r>
            <a:r>
              <a:rPr lang="en-US" dirty="0" smtClean="0"/>
              <a:t>between 7.35 </a:t>
            </a:r>
            <a:r>
              <a:rPr lang="en-US" dirty="0"/>
              <a:t>and 7.45, with an average of 7.40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Because carbonic acid </a:t>
            </a:r>
            <a:r>
              <a:rPr lang="en-US" dirty="0"/>
              <a:t>can be converted to a </a:t>
            </a:r>
            <a:r>
              <a:rPr lang="en-US" dirty="0" smtClean="0"/>
              <a:t>gas, carbonic </a:t>
            </a:r>
            <a:r>
              <a:rPr lang="en-US" dirty="0"/>
              <a:t>acid is referred to as a </a:t>
            </a:r>
            <a:r>
              <a:rPr lang="en-US" b="1" i="1" dirty="0"/>
              <a:t>volatile acid,</a:t>
            </a:r>
            <a:r>
              <a:rPr lang="en-US" i="1" dirty="0"/>
              <a:t> </a:t>
            </a:r>
            <a:r>
              <a:rPr lang="en-US" dirty="0"/>
              <a:t>and its </a:t>
            </a:r>
            <a:r>
              <a:rPr lang="en-US" dirty="0" smtClean="0"/>
              <a:t>concentration in </a:t>
            </a:r>
            <a:r>
              <a:rPr lang="en-US" dirty="0"/>
              <a:t>the blood is controlled by the lungs </a:t>
            </a:r>
            <a:r>
              <a:rPr lang="en-US" dirty="0" smtClean="0"/>
              <a:t>through proper </a:t>
            </a:r>
            <a:r>
              <a:rPr lang="en-US" dirty="0"/>
              <a:t>ventilation (breathing</a:t>
            </a:r>
            <a:r>
              <a:rPr lang="en-US" dirty="0" smtClean="0"/>
              <a:t>)</a:t>
            </a:r>
          </a:p>
          <a:p>
            <a:r>
              <a:rPr lang="en-US" dirty="0"/>
              <a:t>All other acids in the </a:t>
            </a:r>
            <a:r>
              <a:rPr lang="en-US" dirty="0" smtClean="0"/>
              <a:t>blood— including </a:t>
            </a:r>
            <a:r>
              <a:rPr lang="en-US" dirty="0"/>
              <a:t>lactic acid, fatty acids, </a:t>
            </a:r>
            <a:r>
              <a:rPr lang="en-US" dirty="0" err="1"/>
              <a:t>ketone</a:t>
            </a:r>
            <a:r>
              <a:rPr lang="en-US" dirty="0"/>
              <a:t> bodies, and so </a:t>
            </a:r>
            <a:r>
              <a:rPr lang="en-US" dirty="0" smtClean="0"/>
              <a:t>on— are </a:t>
            </a:r>
            <a:r>
              <a:rPr lang="en-US" i="1" dirty="0"/>
              <a:t>nonvolatile acids.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EB08-96FE-4609-8B94-EA03FC4D897A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Under normal conditions, the H + released by </a:t>
            </a:r>
            <a:r>
              <a:rPr lang="en-US" dirty="0" smtClean="0"/>
              <a:t>nonvolatile metabolic </a:t>
            </a:r>
            <a:r>
              <a:rPr lang="en-US" dirty="0"/>
              <a:t>acids does not affect the blood pH </a:t>
            </a:r>
            <a:r>
              <a:rPr lang="en-US" dirty="0" smtClean="0"/>
              <a:t>because these </a:t>
            </a:r>
            <a:r>
              <a:rPr lang="en-US" dirty="0"/>
              <a:t>hydrogen ions are bound to molecules that </a:t>
            </a:r>
            <a:r>
              <a:rPr lang="en-US" dirty="0" smtClean="0"/>
              <a:t>function as </a:t>
            </a:r>
            <a:r>
              <a:rPr lang="en-US" i="1" dirty="0"/>
              <a:t>buffers. </a:t>
            </a:r>
            <a:endParaRPr lang="en-US" i="1" dirty="0" smtClean="0"/>
          </a:p>
          <a:p>
            <a:r>
              <a:rPr lang="en-US" dirty="0" smtClean="0"/>
              <a:t>The </a:t>
            </a:r>
            <a:r>
              <a:rPr lang="en-US" dirty="0"/>
              <a:t>major buffer in the plasma is the </a:t>
            </a:r>
            <a:r>
              <a:rPr lang="en-US" dirty="0" smtClean="0"/>
              <a:t>bicarbonate ( </a:t>
            </a:r>
            <a:r>
              <a:rPr lang="en-US" dirty="0"/>
              <a:t>HCO 3 − ) </a:t>
            </a:r>
            <a:r>
              <a:rPr lang="en-US" dirty="0" smtClean="0"/>
              <a:t>ion.</a:t>
            </a:r>
          </a:p>
          <a:p>
            <a:r>
              <a:rPr lang="pt-BR" dirty="0" smtClean="0"/>
              <a:t>HCO3 </a:t>
            </a:r>
            <a:r>
              <a:rPr lang="pt-BR" dirty="0"/>
              <a:t>− + </a:t>
            </a:r>
            <a:r>
              <a:rPr lang="pt-BR" dirty="0" smtClean="0"/>
              <a:t>H+               H2CO3</a:t>
            </a:r>
          </a:p>
          <a:p>
            <a:r>
              <a:rPr lang="en-US" dirty="0" smtClean="0"/>
              <a:t>Excessive </a:t>
            </a:r>
            <a:r>
              <a:rPr lang="en-US" dirty="0"/>
              <a:t>H + is eliminated in the urine by the kidneys.</a:t>
            </a:r>
          </a:p>
          <a:p>
            <a:r>
              <a:rPr lang="en-US" dirty="0"/>
              <a:t>Through this action, and through their ability to </a:t>
            </a:r>
            <a:r>
              <a:rPr lang="en-US" dirty="0" smtClean="0"/>
              <a:t>produce bicarbonate</a:t>
            </a:r>
            <a:r>
              <a:rPr lang="en-US" dirty="0"/>
              <a:t>, the kidneys are responsible for </a:t>
            </a:r>
            <a:r>
              <a:rPr lang="en-US" dirty="0" smtClean="0"/>
              <a:t>maintaining a </a:t>
            </a:r>
            <a:r>
              <a:rPr lang="en-US" dirty="0"/>
              <a:t>normal concentration of free bicarbonate in the plasma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900-4074-4420-8467-9FAE085312A8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43200" y="38100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Carbon dioxide is transported in the blood primarily </a:t>
            </a:r>
            <a:r>
              <a:rPr lang="en-US" dirty="0" smtClean="0"/>
              <a:t>in the </a:t>
            </a:r>
            <a:r>
              <a:rPr lang="en-US" dirty="0"/>
              <a:t>form of bicarbonate </a:t>
            </a:r>
            <a:r>
              <a:rPr lang="en-US" dirty="0" smtClean="0"/>
              <a:t>(HCO </a:t>
            </a:r>
            <a:r>
              <a:rPr lang="en-US" dirty="0"/>
              <a:t>3 </a:t>
            </a:r>
            <a:r>
              <a:rPr lang="en-US" dirty="0" smtClean="0"/>
              <a:t>−) </a:t>
            </a:r>
            <a:r>
              <a:rPr lang="en-US" dirty="0"/>
              <a:t>, which is released </a:t>
            </a:r>
            <a:r>
              <a:rPr lang="en-US" dirty="0" smtClean="0"/>
              <a:t>when carbonic </a:t>
            </a:r>
            <a:r>
              <a:rPr lang="en-US" dirty="0"/>
              <a:t>acid dissociates. </a:t>
            </a:r>
            <a:endParaRPr lang="en-US" dirty="0" smtClean="0"/>
          </a:p>
          <a:p>
            <a:r>
              <a:rPr lang="en-US" dirty="0" smtClean="0"/>
              <a:t>Carbonic </a:t>
            </a:r>
            <a:r>
              <a:rPr lang="en-US" dirty="0"/>
              <a:t>acid is </a:t>
            </a:r>
            <a:r>
              <a:rPr lang="en-US" dirty="0" smtClean="0"/>
              <a:t>produced mostly </a:t>
            </a:r>
            <a:r>
              <a:rPr lang="en-US" dirty="0"/>
              <a:t>in the red blood cells as blood passes </a:t>
            </a:r>
            <a:r>
              <a:rPr lang="en-US" dirty="0" smtClean="0"/>
              <a:t>through systemic </a:t>
            </a:r>
            <a:r>
              <a:rPr lang="en-US" dirty="0"/>
              <a:t>capillaries.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AE97B-44FE-4D3F-BB67-1D8BC9C27A23}" type="datetime1">
              <a:rPr lang="en-US" smtClean="0"/>
              <a:t>4/13/2022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fall in blood pH below 7.35 is called </a:t>
            </a:r>
            <a:r>
              <a:rPr lang="en-US" b="1" dirty="0"/>
              <a:t>acidosis </a:t>
            </a:r>
            <a:r>
              <a:rPr lang="en-US" dirty="0" smtClean="0"/>
              <a:t>because</a:t>
            </a:r>
            <a:r>
              <a:rPr lang="en-US" b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pH is to the acid side of normal. Acidosis does not </a:t>
            </a:r>
            <a:r>
              <a:rPr lang="en-US" dirty="0" smtClean="0"/>
              <a:t>mean acidic </a:t>
            </a:r>
            <a:r>
              <a:rPr lang="en-US" dirty="0"/>
              <a:t>(pH less than 7); a blood pH of 7.2, for example, </a:t>
            </a:r>
            <a:r>
              <a:rPr lang="en-US" dirty="0" smtClean="0"/>
              <a:t>represents serious </a:t>
            </a:r>
            <a:r>
              <a:rPr lang="en-US" dirty="0"/>
              <a:t>acidosis.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rise in blood pH </a:t>
            </a:r>
            <a:r>
              <a:rPr lang="en-US" dirty="0" smtClean="0"/>
              <a:t>above 7.45 </a:t>
            </a:r>
            <a:r>
              <a:rPr lang="en-US" dirty="0"/>
              <a:t>is called </a:t>
            </a:r>
            <a:r>
              <a:rPr lang="en-US" b="1" dirty="0"/>
              <a:t>alkalosis. </a:t>
            </a:r>
            <a:endParaRPr lang="en-US" b="1" dirty="0" smtClean="0"/>
          </a:p>
          <a:p>
            <a:r>
              <a:rPr lang="en-US" dirty="0" smtClean="0"/>
              <a:t>Both </a:t>
            </a:r>
            <a:r>
              <a:rPr lang="en-US" dirty="0"/>
              <a:t>of these conditions are </a:t>
            </a:r>
            <a:r>
              <a:rPr lang="en-US" dirty="0" smtClean="0"/>
              <a:t>categorized into </a:t>
            </a:r>
            <a:r>
              <a:rPr lang="en-US" b="1" dirty="0"/>
              <a:t>respiratory and metabolic </a:t>
            </a:r>
            <a:r>
              <a:rPr lang="en-US" dirty="0"/>
              <a:t>components of </a:t>
            </a:r>
            <a:r>
              <a:rPr lang="en-US" dirty="0" err="1" smtClean="0"/>
              <a:t>acidbase</a:t>
            </a:r>
            <a:r>
              <a:rPr lang="en-US" dirty="0" smtClean="0"/>
              <a:t> balance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4DCB-75DC-4268-9E2D-E0BA80D9E099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respiratory component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Respiratory acidosis </a:t>
            </a:r>
            <a:r>
              <a:rPr lang="en-US" dirty="0"/>
              <a:t>is</a:t>
            </a:r>
            <a:r>
              <a:rPr lang="en-US" b="1" dirty="0"/>
              <a:t> </a:t>
            </a:r>
            <a:r>
              <a:rPr lang="en-US" dirty="0"/>
              <a:t>caused by inadequate </a:t>
            </a:r>
            <a:r>
              <a:rPr lang="en-US" dirty="0" smtClean="0"/>
              <a:t>ventilation (hypoventilation</a:t>
            </a:r>
            <a:r>
              <a:rPr lang="en-US" dirty="0"/>
              <a:t>), which results in a rise in the plasma </a:t>
            </a:r>
            <a:r>
              <a:rPr lang="en-US" dirty="0" smtClean="0"/>
              <a:t>concentration of </a:t>
            </a:r>
            <a:r>
              <a:rPr lang="en-US" dirty="0"/>
              <a:t>carbon dioxide, and thus carbonic acid. </a:t>
            </a:r>
            <a:endParaRPr lang="en-US" dirty="0" smtClean="0"/>
          </a:p>
          <a:p>
            <a:r>
              <a:rPr lang="en-US" b="1" dirty="0" smtClean="0"/>
              <a:t>Respiratory alkalosis</a:t>
            </a:r>
            <a:r>
              <a:rPr lang="en-US" b="1" dirty="0"/>
              <a:t>, </a:t>
            </a:r>
            <a:r>
              <a:rPr lang="en-US" dirty="0"/>
              <a:t>by contrast, is caused by excessive </a:t>
            </a:r>
            <a:r>
              <a:rPr lang="en-US" dirty="0" smtClean="0"/>
              <a:t>ventilation (hyperventilation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0912-1623-45E8-B2D2-E71847D39904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Since the </a:t>
            </a:r>
            <a:r>
              <a:rPr lang="en-US" b="1" dirty="0"/>
              <a:t>respiratory component of acid-base balance </a:t>
            </a:r>
            <a:r>
              <a:rPr lang="en-US" dirty="0" smtClean="0"/>
              <a:t>is represented </a:t>
            </a:r>
            <a:r>
              <a:rPr lang="en-US" dirty="0"/>
              <a:t>by the plasma carbon dioxide concentration </a:t>
            </a:r>
            <a:r>
              <a:rPr lang="en-US" dirty="0" smtClean="0"/>
              <a:t>and the </a:t>
            </a:r>
            <a:r>
              <a:rPr lang="en-US" b="1" dirty="0"/>
              <a:t>metabolic component </a:t>
            </a:r>
            <a:r>
              <a:rPr lang="en-US" dirty="0"/>
              <a:t>is represented by the free </a:t>
            </a:r>
            <a:r>
              <a:rPr lang="en-US" dirty="0" smtClean="0"/>
              <a:t>bicarbonate concentration.</a:t>
            </a:r>
          </a:p>
          <a:p>
            <a:r>
              <a:rPr lang="en-US" dirty="0" smtClean="0"/>
              <a:t> </a:t>
            </a:r>
            <a:r>
              <a:rPr lang="en-US" dirty="0"/>
              <a:t>A normal arterial blood pH is obtained </a:t>
            </a:r>
            <a:r>
              <a:rPr lang="en-US" dirty="0" smtClean="0"/>
              <a:t>when there </a:t>
            </a:r>
            <a:r>
              <a:rPr lang="en-US" dirty="0"/>
              <a:t>is a proper ratio of bicarbonate to carbon dioxide. </a:t>
            </a:r>
            <a:endParaRPr lang="en-US" dirty="0" smtClean="0"/>
          </a:p>
          <a:p>
            <a:r>
              <a:rPr lang="en-US" dirty="0" smtClean="0"/>
              <a:t>The pH </a:t>
            </a:r>
            <a:r>
              <a:rPr lang="en-US" dirty="0"/>
              <a:t>can be calculated given these values, and a normal pH </a:t>
            </a:r>
            <a:r>
              <a:rPr lang="en-US" dirty="0" smtClean="0"/>
              <a:t>is obtained </a:t>
            </a:r>
            <a:r>
              <a:rPr lang="en-US" dirty="0"/>
              <a:t>when the ratio of these concentrations is 20 to 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C367-0C42-47EE-BD1C-019A7388F731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Henderson-</a:t>
            </a:r>
            <a:r>
              <a:rPr lang="en-US" b="1" dirty="0" err="1" smtClean="0"/>
              <a:t>Hasselbalch</a:t>
            </a:r>
            <a:r>
              <a:rPr lang="en-US" b="1" dirty="0" smtClean="0"/>
              <a:t> equation: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is given by the </a:t>
            </a:r>
            <a:r>
              <a:rPr lang="en-US" b="1" dirty="0"/>
              <a:t>Henderson-</a:t>
            </a:r>
            <a:r>
              <a:rPr lang="en-US" b="1" dirty="0" err="1"/>
              <a:t>Hasselbalch</a:t>
            </a:r>
            <a:r>
              <a:rPr lang="en-US" b="1" dirty="0"/>
              <a:t> equation:</a:t>
            </a:r>
          </a:p>
          <a:p>
            <a:pPr>
              <a:buNone/>
            </a:pPr>
            <a:r>
              <a:rPr lang="en-US" dirty="0"/>
              <a:t>pH = 6.1 + </a:t>
            </a:r>
            <a:r>
              <a:rPr lang="en-US" u="sng" dirty="0" smtClean="0"/>
              <a:t>log[HCO3 −]</a:t>
            </a:r>
            <a:endParaRPr lang="en-US" u="sng" dirty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</a:t>
            </a:r>
            <a:r>
              <a:rPr lang="pt-BR" dirty="0"/>
              <a:t>0.03 </a:t>
            </a:r>
            <a:r>
              <a:rPr lang="pt-BR" dirty="0" smtClean="0"/>
              <a:t>PCO2</a:t>
            </a:r>
            <a:endParaRPr lang="pt-BR" dirty="0"/>
          </a:p>
          <a:p>
            <a:r>
              <a:rPr lang="en-US" dirty="0"/>
              <a:t>where </a:t>
            </a:r>
            <a:r>
              <a:rPr lang="en-US" dirty="0" smtClean="0"/>
              <a:t>PCO2 </a:t>
            </a:r>
            <a:r>
              <a:rPr lang="en-US" dirty="0"/>
              <a:t>is the partial pressure of CO 2 , which is </a:t>
            </a:r>
            <a:r>
              <a:rPr lang="en-US" dirty="0" smtClean="0"/>
              <a:t>proportional to </a:t>
            </a:r>
            <a:r>
              <a:rPr lang="en-US" dirty="0"/>
              <a:t>its concentration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NB</a:t>
            </a:r>
            <a:r>
              <a:rPr lang="en-US" dirty="0" smtClean="0"/>
              <a:t>: a </a:t>
            </a:r>
            <a:r>
              <a:rPr lang="en-US" dirty="0"/>
              <a:t>primary </a:t>
            </a:r>
            <a:r>
              <a:rPr lang="en-US" dirty="0" smtClean="0"/>
              <a:t>disturbance in </a:t>
            </a:r>
            <a:r>
              <a:rPr lang="en-US" dirty="0"/>
              <a:t>one area </a:t>
            </a:r>
            <a:r>
              <a:rPr lang="en-US" dirty="0" smtClean="0"/>
              <a:t>(eg, </a:t>
            </a:r>
            <a:r>
              <a:rPr lang="en-US" dirty="0"/>
              <a:t>metabolic acidosis) will be </a:t>
            </a:r>
            <a:r>
              <a:rPr lang="en-US" dirty="0" smtClean="0"/>
              <a:t>accompanied by </a:t>
            </a:r>
            <a:r>
              <a:rPr lang="en-US" dirty="0"/>
              <a:t>secondary changes in another area </a:t>
            </a:r>
            <a:r>
              <a:rPr lang="en-US" dirty="0" smtClean="0"/>
              <a:t>(eg respiratory </a:t>
            </a:r>
            <a:r>
              <a:rPr lang="en-US" dirty="0"/>
              <a:t>alkalosis)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7A84-408E-4952-B4FA-441DBD6B473B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Metabolic acidosis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Metabolic acidosis </a:t>
            </a:r>
            <a:r>
              <a:rPr lang="en-US" dirty="0"/>
              <a:t>can result from </a:t>
            </a:r>
            <a:r>
              <a:rPr lang="en-US" dirty="0" smtClean="0"/>
              <a:t>excessive production </a:t>
            </a:r>
            <a:r>
              <a:rPr lang="en-US" dirty="0"/>
              <a:t>of nonvolatile acids; </a:t>
            </a:r>
            <a:r>
              <a:rPr lang="en-US" dirty="0" smtClean="0"/>
              <a:t>eg, </a:t>
            </a:r>
            <a:r>
              <a:rPr lang="en-US" dirty="0"/>
              <a:t>it can </a:t>
            </a:r>
            <a:r>
              <a:rPr lang="en-US" dirty="0" smtClean="0"/>
              <a:t>result from </a:t>
            </a:r>
            <a:r>
              <a:rPr lang="en-US" dirty="0"/>
              <a:t>excessive production of </a:t>
            </a:r>
            <a:r>
              <a:rPr lang="en-US" dirty="0" err="1"/>
              <a:t>ketone</a:t>
            </a:r>
            <a:r>
              <a:rPr lang="en-US" dirty="0"/>
              <a:t> bodies in </a:t>
            </a:r>
            <a:r>
              <a:rPr lang="en-US" dirty="0" smtClean="0"/>
              <a:t>uncontrolled   DM.</a:t>
            </a:r>
          </a:p>
          <a:p>
            <a:r>
              <a:rPr lang="en-US" dirty="0" smtClean="0"/>
              <a:t>It </a:t>
            </a:r>
            <a:r>
              <a:rPr lang="en-US" dirty="0"/>
              <a:t>can also </a:t>
            </a:r>
            <a:r>
              <a:rPr lang="en-US" dirty="0" smtClean="0"/>
              <a:t>result from </a:t>
            </a:r>
            <a:r>
              <a:rPr lang="en-US" dirty="0"/>
              <a:t>the loss of bicarbonate, in which case there would </a:t>
            </a:r>
            <a:r>
              <a:rPr lang="en-US" dirty="0" smtClean="0"/>
              <a:t>not be </a:t>
            </a:r>
            <a:r>
              <a:rPr lang="en-US" dirty="0"/>
              <a:t>sufficient free bicarbonate to buffer the nonvolatile acids</a:t>
            </a:r>
            <a:r>
              <a:rPr lang="en-US" dirty="0" smtClean="0"/>
              <a:t>. (</a:t>
            </a:r>
            <a:r>
              <a:rPr lang="en-US" dirty="0"/>
              <a:t>This occurs in diarrhea because of the loss of </a:t>
            </a:r>
            <a:r>
              <a:rPr lang="en-US" dirty="0" smtClean="0"/>
              <a:t>bicarbonate derived </a:t>
            </a:r>
            <a:r>
              <a:rPr lang="en-US" dirty="0"/>
              <a:t>from pancreatic </a:t>
            </a:r>
            <a:r>
              <a:rPr lang="en-US" dirty="0" smtClean="0"/>
              <a:t>juice.)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28E33-028B-4621-99B1-D88EC7B09DEE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Metabolic alkalosis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Metabolic alkalosis, </a:t>
            </a:r>
            <a:r>
              <a:rPr lang="en-US" dirty="0" smtClean="0"/>
              <a:t>by contrast, can be caused by either too much </a:t>
            </a:r>
            <a:r>
              <a:rPr lang="en-US" dirty="0"/>
              <a:t>bicarbonate (perhaps from an intravenous infusion) </a:t>
            </a:r>
            <a:r>
              <a:rPr lang="en-US" dirty="0" smtClean="0"/>
              <a:t>or inadequate </a:t>
            </a:r>
            <a:r>
              <a:rPr lang="en-US" dirty="0"/>
              <a:t>nonvolatile acids (perhaps as a result of </a:t>
            </a:r>
            <a:r>
              <a:rPr lang="en-US" dirty="0" smtClean="0"/>
              <a:t>excessive vomiting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Excessive </a:t>
            </a:r>
            <a:r>
              <a:rPr lang="en-US" dirty="0"/>
              <a:t>vomiting may cause metabolic </a:t>
            </a:r>
            <a:r>
              <a:rPr lang="en-US" dirty="0" smtClean="0"/>
              <a:t>alkalosis through </a:t>
            </a:r>
            <a:r>
              <a:rPr lang="en-US" dirty="0"/>
              <a:t>loss of the acid in gastric juice, which is </a:t>
            </a:r>
            <a:r>
              <a:rPr lang="en-US" dirty="0" smtClean="0"/>
              <a:t>normally absorbed </a:t>
            </a:r>
            <a:r>
              <a:rPr lang="en-US" dirty="0"/>
              <a:t>from the intestine into the blood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7445-3378-4BCE-95D5-B95A91E7269D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9248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EFFECT OF EXERCISE </a:t>
            </a:r>
            <a:r>
              <a:rPr lang="en-US" sz="2800" b="1" dirty="0" smtClean="0"/>
              <a:t>AND HIGH </a:t>
            </a:r>
            <a:r>
              <a:rPr lang="en-US" sz="2800" b="1" dirty="0"/>
              <a:t>ALTITUDE </a:t>
            </a:r>
            <a:r>
              <a:rPr lang="en-US" sz="2800" b="1" dirty="0" smtClean="0"/>
              <a:t>ON RESPIRATORY FUNCTION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/>
              <a:t>Ventilation During </a:t>
            </a:r>
            <a:r>
              <a:rPr lang="en-US" b="1" dirty="0" smtClean="0"/>
              <a:t>Exercise</a:t>
            </a:r>
          </a:p>
          <a:p>
            <a:r>
              <a:rPr lang="en-US" dirty="0"/>
              <a:t>As soon as a person begins to exercise, breathing </a:t>
            </a:r>
            <a:r>
              <a:rPr lang="en-US" dirty="0" smtClean="0"/>
              <a:t>becomes deeper </a:t>
            </a:r>
            <a:r>
              <a:rPr lang="en-US" dirty="0"/>
              <a:t>and more rapid to produce a total minute volume </a:t>
            </a:r>
            <a:r>
              <a:rPr lang="en-US" dirty="0" smtClean="0"/>
              <a:t>that is </a:t>
            </a:r>
            <a:r>
              <a:rPr lang="en-US" dirty="0"/>
              <a:t>many times the resting value.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increased </a:t>
            </a:r>
            <a:r>
              <a:rPr lang="en-US" dirty="0" smtClean="0"/>
              <a:t>ventilation, particularly </a:t>
            </a:r>
            <a:r>
              <a:rPr lang="en-US" dirty="0"/>
              <a:t>in well-trained athletes, is exquisitely </a:t>
            </a:r>
            <a:r>
              <a:rPr lang="en-US" dirty="0" smtClean="0"/>
              <a:t>matched to </a:t>
            </a:r>
            <a:r>
              <a:rPr lang="en-US" dirty="0"/>
              <a:t>the simultaneous increase in oxygen consumption </a:t>
            </a:r>
            <a:r>
              <a:rPr lang="en-US" dirty="0" smtClean="0"/>
              <a:t>and carbon </a:t>
            </a:r>
            <a:r>
              <a:rPr lang="en-US" dirty="0"/>
              <a:t>dioxide production by the exercising muscles. </a:t>
            </a:r>
            <a:endParaRPr lang="en-US" dirty="0" smtClean="0"/>
          </a:p>
          <a:p>
            <a:r>
              <a:rPr lang="en-US" dirty="0" smtClean="0"/>
              <a:t>The arterial </a:t>
            </a:r>
            <a:r>
              <a:rPr lang="en-US" dirty="0"/>
              <a:t>blood </a:t>
            </a:r>
            <a:r>
              <a:rPr lang="en-US" dirty="0" smtClean="0"/>
              <a:t>PO2 </a:t>
            </a:r>
            <a:r>
              <a:rPr lang="en-US" dirty="0"/>
              <a:t>, </a:t>
            </a:r>
            <a:r>
              <a:rPr lang="en-US" dirty="0" smtClean="0"/>
              <a:t>PCO2 </a:t>
            </a:r>
            <a:r>
              <a:rPr lang="en-US" dirty="0"/>
              <a:t>, and pH thus remain surprisingly </a:t>
            </a:r>
            <a:r>
              <a:rPr lang="en-US" dirty="0" smtClean="0"/>
              <a:t>constant during exercise.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48A05-B28D-40C6-BDBB-BD44914E024C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tempting to suppose that ventilation increases </a:t>
            </a:r>
            <a:r>
              <a:rPr lang="en-US" dirty="0" smtClean="0"/>
              <a:t>during exercise </a:t>
            </a:r>
            <a:r>
              <a:rPr lang="en-US" dirty="0"/>
              <a:t>as a result of the increased </a:t>
            </a:r>
            <a:r>
              <a:rPr lang="en-US" dirty="0" smtClean="0"/>
              <a:t>CO2 </a:t>
            </a:r>
            <a:r>
              <a:rPr lang="en-US" dirty="0"/>
              <a:t>production by </a:t>
            </a:r>
            <a:r>
              <a:rPr lang="en-US" dirty="0" smtClean="0"/>
              <a:t>the exercising </a:t>
            </a:r>
            <a:r>
              <a:rPr lang="en-US" dirty="0"/>
              <a:t>muscles. </a:t>
            </a:r>
            <a:endParaRPr lang="en-US" dirty="0" smtClean="0"/>
          </a:p>
          <a:p>
            <a:r>
              <a:rPr lang="en-US" dirty="0" smtClean="0"/>
              <a:t>Ventilation </a:t>
            </a:r>
            <a:r>
              <a:rPr lang="en-US" dirty="0"/>
              <a:t>and </a:t>
            </a:r>
            <a:r>
              <a:rPr lang="en-US" dirty="0" smtClean="0"/>
              <a:t>CO2 </a:t>
            </a:r>
            <a:r>
              <a:rPr lang="en-US" dirty="0"/>
              <a:t>production </a:t>
            </a:r>
            <a:r>
              <a:rPr lang="en-US" dirty="0" smtClean="0"/>
              <a:t>increase simultaneously</a:t>
            </a:r>
            <a:r>
              <a:rPr lang="en-US" dirty="0"/>
              <a:t>, however, so that blood measurements of </a:t>
            </a:r>
            <a:r>
              <a:rPr lang="en-US" dirty="0" smtClean="0"/>
              <a:t>PCO2 during </a:t>
            </a:r>
            <a:r>
              <a:rPr lang="en-US" dirty="0"/>
              <a:t>exercise are not significantly higher than at </a:t>
            </a:r>
            <a:r>
              <a:rPr lang="en-US" dirty="0" smtClean="0"/>
              <a:t>rest.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CF8B-D869-48E1-BEC5-58B4BB91071A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kinds of mechanisms— </a:t>
            </a:r>
            <a:r>
              <a:rPr lang="en-US" b="1" i="1" dirty="0" err="1"/>
              <a:t>neurogenic</a:t>
            </a:r>
            <a:r>
              <a:rPr lang="en-US" b="1" i="1" dirty="0"/>
              <a:t> and humoral </a:t>
            </a:r>
            <a:r>
              <a:rPr lang="en-US" i="1" dirty="0" smtClean="0"/>
              <a:t>— </a:t>
            </a:r>
            <a:r>
              <a:rPr lang="en-US" dirty="0" smtClean="0"/>
              <a:t>have </a:t>
            </a:r>
            <a:r>
              <a:rPr lang="en-US" dirty="0"/>
              <a:t>been proposed to explain the increased </a:t>
            </a:r>
            <a:r>
              <a:rPr lang="en-US" dirty="0" smtClean="0"/>
              <a:t>ventilation that </a:t>
            </a:r>
            <a:r>
              <a:rPr lang="en-US" dirty="0"/>
              <a:t>occurs during exercise. </a:t>
            </a:r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 err="1"/>
              <a:t>neurogenic</a:t>
            </a:r>
            <a:r>
              <a:rPr lang="en-US" dirty="0"/>
              <a:t> </a:t>
            </a:r>
            <a:r>
              <a:rPr lang="en-US" dirty="0" smtClean="0"/>
              <a:t>mechanisms</a:t>
            </a:r>
            <a:r>
              <a:rPr lang="en-US" dirty="0"/>
              <a:t> </a:t>
            </a:r>
            <a:r>
              <a:rPr lang="en-US" dirty="0" smtClean="0"/>
              <a:t>include:</a:t>
            </a:r>
          </a:p>
          <a:p>
            <a:pPr lvl="1"/>
            <a:r>
              <a:rPr lang="en-US" b="1" dirty="0" smtClean="0"/>
              <a:t>sensory </a:t>
            </a:r>
            <a:r>
              <a:rPr lang="en-US" b="1" dirty="0"/>
              <a:t>nerve </a:t>
            </a:r>
            <a:r>
              <a:rPr lang="en-US" dirty="0"/>
              <a:t>activity from </a:t>
            </a:r>
            <a:r>
              <a:rPr lang="en-US" dirty="0" smtClean="0"/>
              <a:t>the exercising </a:t>
            </a:r>
            <a:r>
              <a:rPr lang="en-US" dirty="0"/>
              <a:t>limbs may stimulate the respiratory </a:t>
            </a:r>
            <a:r>
              <a:rPr lang="en-US" dirty="0" smtClean="0"/>
              <a:t>muscles, either </a:t>
            </a:r>
            <a:r>
              <a:rPr lang="en-US" dirty="0"/>
              <a:t>through spinal reflexes or via the brain stem </a:t>
            </a:r>
            <a:r>
              <a:rPr lang="en-US" dirty="0" smtClean="0"/>
              <a:t>respiratory centers</a:t>
            </a:r>
            <a:r>
              <a:rPr lang="en-US" dirty="0"/>
              <a:t>, and/or </a:t>
            </a:r>
            <a:endParaRPr lang="en-US" dirty="0" smtClean="0"/>
          </a:p>
          <a:p>
            <a:pPr lvl="1"/>
            <a:r>
              <a:rPr lang="en-US" dirty="0" smtClean="0"/>
              <a:t>input </a:t>
            </a:r>
            <a:r>
              <a:rPr lang="en-US" dirty="0"/>
              <a:t>from the </a:t>
            </a:r>
            <a:r>
              <a:rPr lang="en-US" b="1" dirty="0"/>
              <a:t>cerebral cortex </a:t>
            </a:r>
            <a:r>
              <a:rPr lang="en-US" dirty="0" smtClean="0"/>
              <a:t>may stimulate </a:t>
            </a:r>
            <a:r>
              <a:rPr lang="en-US" dirty="0"/>
              <a:t>the brain stem centers to modify ventilation.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58F2-99A4-4115-AB96-458E14E143CF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Rapid and deep ventilation continues after exercise </a:t>
            </a:r>
            <a:r>
              <a:rPr lang="en-US" dirty="0" smtClean="0"/>
              <a:t>has stopped</a:t>
            </a:r>
            <a:r>
              <a:rPr lang="en-US" dirty="0"/>
              <a:t>, suggesting that humoral (chemical) factors in </a:t>
            </a:r>
            <a:r>
              <a:rPr lang="en-US" dirty="0" smtClean="0"/>
              <a:t>the blood </a:t>
            </a:r>
            <a:r>
              <a:rPr lang="en-US" dirty="0"/>
              <a:t>may also stimulate ventilation during exercise. </a:t>
            </a:r>
            <a:endParaRPr lang="en-US" dirty="0" smtClean="0"/>
          </a:p>
          <a:p>
            <a:r>
              <a:rPr lang="en-US" dirty="0" smtClean="0"/>
              <a:t>Because the PO2 </a:t>
            </a:r>
            <a:r>
              <a:rPr lang="en-US" dirty="0"/>
              <a:t>, </a:t>
            </a:r>
            <a:r>
              <a:rPr lang="en-US" dirty="0" smtClean="0"/>
              <a:t>PCO2 </a:t>
            </a:r>
            <a:r>
              <a:rPr lang="en-US" dirty="0"/>
              <a:t>, and pH of the blood samples from </a:t>
            </a:r>
            <a:r>
              <a:rPr lang="en-US" dirty="0" smtClean="0"/>
              <a:t>exercising subjects </a:t>
            </a:r>
            <a:r>
              <a:rPr lang="en-US" dirty="0"/>
              <a:t>are within the resting range, these humoral </a:t>
            </a:r>
            <a:r>
              <a:rPr lang="en-US" dirty="0" smtClean="0"/>
              <a:t>theories propose that:</a:t>
            </a:r>
          </a:p>
          <a:p>
            <a:pPr lvl="1"/>
            <a:r>
              <a:rPr lang="en-US" dirty="0" smtClean="0"/>
              <a:t>the PCO2 </a:t>
            </a:r>
            <a:r>
              <a:rPr lang="en-US" dirty="0"/>
              <a:t>and pH in the region of the </a:t>
            </a:r>
            <a:r>
              <a:rPr lang="en-US" dirty="0" smtClean="0"/>
              <a:t>chemoreceptors may </a:t>
            </a:r>
            <a:r>
              <a:rPr lang="en-US" dirty="0"/>
              <a:t>be different from these values “downstream</a:t>
            </a:r>
            <a:r>
              <a:rPr lang="en-US" dirty="0" smtClean="0"/>
              <a:t>,” where </a:t>
            </a:r>
            <a:r>
              <a:rPr lang="en-US" dirty="0"/>
              <a:t>blood samples are taken, </a:t>
            </a:r>
            <a:r>
              <a:rPr lang="en-US" dirty="0" smtClean="0"/>
              <a:t>and/or</a:t>
            </a:r>
          </a:p>
          <a:p>
            <a:pPr lvl="1"/>
            <a:r>
              <a:rPr lang="en-US" dirty="0" smtClean="0"/>
              <a:t>that </a:t>
            </a:r>
            <a:r>
              <a:rPr lang="en-US" dirty="0"/>
              <a:t>cyclic </a:t>
            </a:r>
            <a:r>
              <a:rPr lang="en-US" dirty="0" smtClean="0"/>
              <a:t>variations in </a:t>
            </a:r>
            <a:r>
              <a:rPr lang="en-US" dirty="0"/>
              <a:t>these values that cannot be detected by blood samples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CCA08-9DEC-4CAD-BA4F-17F085E7B939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 dioxide is carried by the blood in three forms: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b="1" i="1" dirty="0" smtClean="0"/>
              <a:t>dissolved CO2 </a:t>
            </a:r>
            <a:r>
              <a:rPr lang="en-US" b="1" i="1" dirty="0"/>
              <a:t>in the plasma</a:t>
            </a:r>
            <a:r>
              <a:rPr lang="en-US" i="1" dirty="0"/>
              <a:t>—carbon dioxide is </a:t>
            </a:r>
            <a:r>
              <a:rPr lang="en-US" i="1" dirty="0" smtClean="0"/>
              <a:t>about </a:t>
            </a:r>
            <a:r>
              <a:rPr lang="en-US" dirty="0" smtClean="0"/>
              <a:t>21 </a:t>
            </a:r>
            <a:r>
              <a:rPr lang="en-US" dirty="0"/>
              <a:t>times more soluble than oxygen in water, and about </a:t>
            </a:r>
            <a:r>
              <a:rPr lang="en-US" dirty="0" smtClean="0"/>
              <a:t>one tenth of </a:t>
            </a:r>
            <a:r>
              <a:rPr lang="en-US" dirty="0"/>
              <a:t>the total blood </a:t>
            </a:r>
            <a:r>
              <a:rPr lang="en-US" dirty="0" smtClean="0"/>
              <a:t>CO2 </a:t>
            </a:r>
            <a:r>
              <a:rPr lang="en-US" dirty="0"/>
              <a:t>is dissolved in </a:t>
            </a:r>
            <a:r>
              <a:rPr lang="en-US" dirty="0" smtClean="0"/>
              <a:t>plasma;</a:t>
            </a:r>
          </a:p>
          <a:p>
            <a:pPr marL="514350" indent="-514350">
              <a:buAutoNum type="arabicPeriod"/>
            </a:pPr>
            <a:r>
              <a:rPr lang="en-US" b="1" i="1" dirty="0" err="1" smtClean="0"/>
              <a:t>carbaminohemoglobin</a:t>
            </a:r>
            <a:r>
              <a:rPr lang="en-US" i="1" dirty="0" smtClean="0"/>
              <a:t> </a:t>
            </a:r>
            <a:r>
              <a:rPr lang="en-US" i="1" dirty="0"/>
              <a:t>—about one-fifth of the total </a:t>
            </a:r>
            <a:r>
              <a:rPr lang="en-US" i="1" dirty="0" smtClean="0"/>
              <a:t>blood </a:t>
            </a:r>
            <a:r>
              <a:rPr lang="en-US" dirty="0" smtClean="0"/>
              <a:t>CO2 </a:t>
            </a:r>
            <a:r>
              <a:rPr lang="en-US" dirty="0"/>
              <a:t>is carried attached to an amino acid in </a:t>
            </a:r>
            <a:r>
              <a:rPr lang="en-US" dirty="0" smtClean="0"/>
              <a:t>hemoglobin.</a:t>
            </a:r>
          </a:p>
          <a:p>
            <a:pPr marL="514350" indent="-514350">
              <a:buNone/>
            </a:pPr>
            <a:r>
              <a:rPr lang="en-US" dirty="0" smtClean="0"/>
              <a:t>NB. (</a:t>
            </a:r>
            <a:r>
              <a:rPr lang="en-US" dirty="0" err="1" smtClean="0"/>
              <a:t>carbaminohemoglobin</a:t>
            </a:r>
            <a:r>
              <a:rPr lang="en-US" dirty="0" smtClean="0"/>
              <a:t> </a:t>
            </a:r>
            <a:r>
              <a:rPr lang="en-US" dirty="0"/>
              <a:t>should not be confused with </a:t>
            </a:r>
            <a:r>
              <a:rPr lang="en-US" dirty="0" err="1" smtClean="0"/>
              <a:t>carboxyhemoglobin</a:t>
            </a:r>
            <a:r>
              <a:rPr lang="en-US" dirty="0" smtClean="0"/>
              <a:t>, formed </a:t>
            </a:r>
            <a:r>
              <a:rPr lang="en-US" dirty="0"/>
              <a:t>when carbon monoxide binds </a:t>
            </a:r>
            <a:r>
              <a:rPr lang="en-US" dirty="0" err="1" smtClean="0"/>
              <a:t>toNthe</a:t>
            </a:r>
            <a:r>
              <a:rPr lang="en-US" dirty="0" smtClean="0"/>
              <a:t> </a:t>
            </a:r>
            <a:r>
              <a:rPr lang="en-US" dirty="0" err="1"/>
              <a:t>heme</a:t>
            </a:r>
            <a:r>
              <a:rPr lang="en-US" dirty="0"/>
              <a:t> groups of hemoglobin); 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3.  </a:t>
            </a:r>
            <a:r>
              <a:rPr lang="en-US" b="1" i="1" dirty="0" smtClean="0"/>
              <a:t>bicarbonate ion</a:t>
            </a:r>
            <a:r>
              <a:rPr lang="en-US" i="1" dirty="0" smtClean="0"/>
              <a:t>, </a:t>
            </a:r>
            <a:r>
              <a:rPr lang="en-US" dirty="0" smtClean="0"/>
              <a:t>which </a:t>
            </a:r>
            <a:r>
              <a:rPr lang="en-US" dirty="0"/>
              <a:t>accounts for most of the </a:t>
            </a:r>
            <a:r>
              <a:rPr lang="en-US" dirty="0" smtClean="0"/>
              <a:t>CO2 </a:t>
            </a:r>
            <a:r>
              <a:rPr lang="en-US" dirty="0"/>
              <a:t>carried by the blood.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DDC46-1CCE-4607-8FAB-40527D9DE0DB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Lactate Threshold and Endurance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cardiopulmonary system may be unable to deliver </a:t>
            </a:r>
            <a:r>
              <a:rPr lang="en-US" dirty="0" smtClean="0"/>
              <a:t>adequate amounts </a:t>
            </a:r>
            <a:r>
              <a:rPr lang="en-US" dirty="0"/>
              <a:t>of oxygen to the exercising muscles at the </a:t>
            </a:r>
            <a:r>
              <a:rPr lang="en-US" dirty="0" smtClean="0"/>
              <a:t>beginning of </a:t>
            </a:r>
            <a:r>
              <a:rPr lang="en-US" dirty="0"/>
              <a:t>exercise, because of the time lag required to make </a:t>
            </a:r>
            <a:r>
              <a:rPr lang="en-US" dirty="0" smtClean="0"/>
              <a:t>proper cardiovascular </a:t>
            </a:r>
            <a:r>
              <a:rPr lang="en-US" dirty="0"/>
              <a:t>adjustments.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this time, therefore, </a:t>
            </a:r>
            <a:r>
              <a:rPr lang="en-US" dirty="0" smtClean="0"/>
              <a:t>the muscles </a:t>
            </a:r>
            <a:r>
              <a:rPr lang="en-US" dirty="0"/>
              <a:t>metabolize </a:t>
            </a:r>
            <a:r>
              <a:rPr lang="en-US" dirty="0" err="1"/>
              <a:t>anaerobically</a:t>
            </a:r>
            <a:r>
              <a:rPr lang="en-US" dirty="0"/>
              <a:t>, and a “stitch in the side</a:t>
            </a:r>
            <a:r>
              <a:rPr lang="en-US" dirty="0" smtClean="0"/>
              <a:t>”— possibly </a:t>
            </a:r>
            <a:r>
              <a:rPr lang="en-US" dirty="0"/>
              <a:t>due to hypoxia of the diaphragm—may develop. </a:t>
            </a:r>
            <a:endParaRPr lang="en-US" dirty="0" smtClean="0"/>
          </a:p>
          <a:p>
            <a:r>
              <a:rPr lang="en-US" dirty="0" smtClean="0"/>
              <a:t>After numerous </a:t>
            </a:r>
            <a:r>
              <a:rPr lang="en-US" dirty="0"/>
              <a:t>cardiovascular and pulmonary adjustments </a:t>
            </a:r>
            <a:r>
              <a:rPr lang="en-US" dirty="0" smtClean="0"/>
              <a:t>have been </a:t>
            </a:r>
            <a:r>
              <a:rPr lang="en-US" dirty="0"/>
              <a:t>made, a person may experience a “second wind” </a:t>
            </a:r>
            <a:r>
              <a:rPr lang="en-US" dirty="0" smtClean="0"/>
              <a:t>when the </a:t>
            </a:r>
            <a:r>
              <a:rPr lang="en-US" dirty="0"/>
              <a:t>muscles are receiving sufficient oxygen for their needs.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F92E-3D6A-4560-A2FB-A14D375D531F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Continued heavy exercise can cause a person to </a:t>
            </a:r>
            <a:r>
              <a:rPr lang="en-US" dirty="0" smtClean="0"/>
              <a:t>reach the </a:t>
            </a:r>
            <a:r>
              <a:rPr lang="en-US" b="1" dirty="0"/>
              <a:t>lactate threshold, which is the maximum rate of </a:t>
            </a:r>
            <a:r>
              <a:rPr lang="en-US" b="1" dirty="0" smtClean="0"/>
              <a:t>oxygen </a:t>
            </a:r>
            <a:r>
              <a:rPr lang="en-US" dirty="0" smtClean="0"/>
              <a:t>consumption </a:t>
            </a:r>
            <a:r>
              <a:rPr lang="en-US" dirty="0"/>
              <a:t>that can be attained before blood lactic </a:t>
            </a:r>
            <a:r>
              <a:rPr lang="en-US" dirty="0" smtClean="0"/>
              <a:t>acid levels </a:t>
            </a:r>
            <a:r>
              <a:rPr lang="en-US" dirty="0"/>
              <a:t>rise as a result of anaerobic metabolism. </a:t>
            </a:r>
            <a:endParaRPr lang="en-US" dirty="0" smtClean="0"/>
          </a:p>
          <a:p>
            <a:r>
              <a:rPr lang="en-US" dirty="0" smtClean="0"/>
              <a:t>This occurs when </a:t>
            </a:r>
            <a:r>
              <a:rPr lang="en-US" dirty="0"/>
              <a:t>50% to 70% of the person’s maximal oxygen </a:t>
            </a:r>
            <a:r>
              <a:rPr lang="en-US" dirty="0" smtClean="0"/>
              <a:t>uptake has </a:t>
            </a:r>
            <a:r>
              <a:rPr lang="en-US" dirty="0"/>
              <a:t>been reached.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rise in lactic acid levels is due to </a:t>
            </a:r>
            <a:r>
              <a:rPr lang="en-US" dirty="0" smtClean="0"/>
              <a:t>the aerobic </a:t>
            </a:r>
            <a:r>
              <a:rPr lang="en-US" dirty="0"/>
              <a:t>limitations of the muscles; it is not due to a </a:t>
            </a:r>
            <a:r>
              <a:rPr lang="en-US" dirty="0" smtClean="0"/>
              <a:t>malfunction of </a:t>
            </a:r>
            <a:r>
              <a:rPr lang="en-US" dirty="0"/>
              <a:t>the cardiopulmonary system. </a:t>
            </a:r>
            <a:endParaRPr lang="en-US" dirty="0" smtClean="0"/>
          </a:p>
          <a:p>
            <a:r>
              <a:rPr lang="en-US" dirty="0" smtClean="0"/>
              <a:t>Indeed</a:t>
            </a:r>
            <a:r>
              <a:rPr lang="en-US" dirty="0"/>
              <a:t>, the </a:t>
            </a:r>
            <a:r>
              <a:rPr lang="en-US" dirty="0" smtClean="0"/>
              <a:t>arterial oxygen </a:t>
            </a:r>
            <a:r>
              <a:rPr lang="en-US" dirty="0"/>
              <a:t>hemoglobin saturation remains at 97%, and </a:t>
            </a:r>
            <a:r>
              <a:rPr lang="en-US" dirty="0" smtClean="0"/>
              <a:t>venous blood </a:t>
            </a:r>
            <a:r>
              <a:rPr lang="en-US" dirty="0"/>
              <a:t>draining the muscles contains unused </a:t>
            </a:r>
            <a:r>
              <a:rPr lang="en-US" dirty="0" smtClean="0"/>
              <a:t>oxygen.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CBAA-75AA-4B76-9DA1-D278684A86DE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lactate threshold, however, is higher in </a:t>
            </a:r>
            <a:r>
              <a:rPr lang="en-US" dirty="0" smtClean="0"/>
              <a:t>endurance trained athletes </a:t>
            </a:r>
            <a:r>
              <a:rPr lang="en-US" dirty="0"/>
              <a:t>than it is in other people. </a:t>
            </a:r>
            <a:endParaRPr lang="en-US" dirty="0" smtClean="0"/>
          </a:p>
          <a:p>
            <a:r>
              <a:rPr lang="en-US" dirty="0" smtClean="0"/>
              <a:t>These athletes, because </a:t>
            </a:r>
            <a:r>
              <a:rPr lang="en-US" dirty="0"/>
              <a:t>of their higher cardiac output, have a higher </a:t>
            </a:r>
            <a:r>
              <a:rPr lang="en-US" dirty="0" smtClean="0"/>
              <a:t>rate of </a:t>
            </a:r>
            <a:r>
              <a:rPr lang="en-US" dirty="0"/>
              <a:t>oxygen delivery to their muscles. </a:t>
            </a:r>
            <a:endParaRPr lang="en-US" dirty="0" smtClean="0"/>
          </a:p>
          <a:p>
            <a:r>
              <a:rPr lang="en-US" dirty="0" smtClean="0"/>
              <a:t>Endurance </a:t>
            </a:r>
            <a:r>
              <a:rPr lang="en-US" dirty="0"/>
              <a:t>training </a:t>
            </a:r>
            <a:r>
              <a:rPr lang="en-US" dirty="0" smtClean="0"/>
              <a:t>also increases </a:t>
            </a:r>
            <a:r>
              <a:rPr lang="en-US" dirty="0"/>
              <a:t>the skeletal muscle content of mitochondria </a:t>
            </a:r>
            <a:r>
              <a:rPr lang="en-US" dirty="0" smtClean="0"/>
              <a:t>and Krebs </a:t>
            </a:r>
            <a:r>
              <a:rPr lang="en-US" dirty="0"/>
              <a:t>cycle </a:t>
            </a:r>
            <a:r>
              <a:rPr lang="en-US" dirty="0" smtClean="0"/>
              <a:t>enzymes, </a:t>
            </a:r>
            <a:r>
              <a:rPr lang="en-US" dirty="0"/>
              <a:t>enabling </a:t>
            </a:r>
            <a:r>
              <a:rPr lang="en-US" dirty="0" smtClean="0"/>
              <a:t>the muscles </a:t>
            </a:r>
            <a:r>
              <a:rPr lang="en-US" dirty="0"/>
              <a:t>to utilize more of the oxygen delivered to them by </a:t>
            </a:r>
            <a:r>
              <a:rPr lang="en-US" dirty="0" smtClean="0"/>
              <a:t>the arterial </a:t>
            </a:r>
            <a:r>
              <a:rPr lang="en-US" dirty="0"/>
              <a:t>blood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8DE4-1E35-46CA-A095-7C4770CED037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Acclimatization to High Altitude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person from a region near sea level moves to a </a:t>
            </a:r>
            <a:r>
              <a:rPr lang="en-US" dirty="0" smtClean="0"/>
              <a:t>significantly higher </a:t>
            </a:r>
            <a:r>
              <a:rPr lang="en-US" dirty="0"/>
              <a:t>elevation, several adjustments in </a:t>
            </a:r>
            <a:r>
              <a:rPr lang="en-US" dirty="0" smtClean="0"/>
              <a:t>respiratory function </a:t>
            </a:r>
            <a:r>
              <a:rPr lang="en-US" dirty="0"/>
              <a:t>must be made to compensate for the </a:t>
            </a:r>
            <a:r>
              <a:rPr lang="en-US" dirty="0" smtClean="0"/>
              <a:t>decreased PO2 </a:t>
            </a:r>
            <a:r>
              <a:rPr lang="en-US" dirty="0"/>
              <a:t>at the higher altitude.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adjustments include </a:t>
            </a:r>
            <a:r>
              <a:rPr lang="en-US" dirty="0" smtClean="0"/>
              <a:t>changes in </a:t>
            </a:r>
            <a:r>
              <a:rPr lang="en-US" dirty="0"/>
              <a:t>ventilation, in hemoglobin affinity for oxygen, and in </a:t>
            </a:r>
            <a:r>
              <a:rPr lang="en-US" dirty="0" smtClean="0"/>
              <a:t>total hemoglobin </a:t>
            </a:r>
            <a:r>
              <a:rPr lang="en-US" dirty="0"/>
              <a:t>concentration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A5C2-0E4A-4100-9C28-E1E516B5770C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Changes in 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Starting at altitudes as low as 1,500 meters (5,000 feet), </a:t>
            </a:r>
            <a:r>
              <a:rPr lang="en-US" dirty="0" smtClean="0"/>
              <a:t>the decreased </a:t>
            </a:r>
            <a:r>
              <a:rPr lang="en-US" dirty="0"/>
              <a:t>arterial </a:t>
            </a:r>
            <a:r>
              <a:rPr lang="en-US" dirty="0" smtClean="0"/>
              <a:t>PO2 </a:t>
            </a:r>
            <a:r>
              <a:rPr lang="en-US" dirty="0"/>
              <a:t>stimulates the carotid bodies to </a:t>
            </a:r>
            <a:r>
              <a:rPr lang="en-US" dirty="0" smtClean="0"/>
              <a:t>produce an </a:t>
            </a:r>
            <a:r>
              <a:rPr lang="en-US" dirty="0"/>
              <a:t>increase in ventilation. </a:t>
            </a:r>
          </a:p>
          <a:p>
            <a:r>
              <a:rPr lang="en-US" dirty="0" smtClean="0"/>
              <a:t>This </a:t>
            </a:r>
            <a:r>
              <a:rPr lang="en-US" dirty="0"/>
              <a:t>is known as the </a:t>
            </a:r>
            <a:r>
              <a:rPr lang="en-US" b="1" dirty="0"/>
              <a:t>hypoxic </a:t>
            </a:r>
            <a:r>
              <a:rPr lang="en-US" b="1" dirty="0" err="1" smtClean="0"/>
              <a:t>ventilatory</a:t>
            </a:r>
            <a:r>
              <a:rPr lang="en-US" b="1" dirty="0" smtClean="0"/>
              <a:t> response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dirty="0" smtClean="0"/>
              <a:t>The </a:t>
            </a:r>
            <a:r>
              <a:rPr lang="en-US" dirty="0"/>
              <a:t>increased breathing is </a:t>
            </a:r>
            <a:r>
              <a:rPr lang="en-US" dirty="0" smtClean="0"/>
              <a:t>hyperventilation, which </a:t>
            </a:r>
            <a:r>
              <a:rPr lang="en-US" dirty="0"/>
              <a:t>lowers the arterial </a:t>
            </a:r>
            <a:r>
              <a:rPr lang="en-US" dirty="0" smtClean="0"/>
              <a:t>PCO2 </a:t>
            </a:r>
            <a:r>
              <a:rPr lang="en-US" dirty="0"/>
              <a:t>and thus </a:t>
            </a:r>
            <a:r>
              <a:rPr lang="en-US" dirty="0" smtClean="0"/>
              <a:t>produces a </a:t>
            </a:r>
            <a:r>
              <a:rPr lang="en-US" dirty="0"/>
              <a:t>respiratory alkalosis.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pH of cerebrospinal fluid (</a:t>
            </a:r>
            <a:r>
              <a:rPr lang="en-US" dirty="0" smtClean="0"/>
              <a:t>CSF) similarly </a:t>
            </a:r>
            <a:r>
              <a:rPr lang="en-US" dirty="0"/>
              <a:t>becomes </a:t>
            </a:r>
            <a:r>
              <a:rPr lang="en-US" dirty="0" err="1"/>
              <a:t>alkalotic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a couple of days, the </a:t>
            </a:r>
            <a:r>
              <a:rPr lang="en-US" dirty="0" smtClean="0"/>
              <a:t>kidneys increase </a:t>
            </a:r>
            <a:r>
              <a:rPr lang="en-US" dirty="0"/>
              <a:t>their urinary excretion of bicarbonate and there is </a:t>
            </a:r>
            <a:r>
              <a:rPr lang="en-US" dirty="0" smtClean="0"/>
              <a:t>a reduced </a:t>
            </a:r>
            <a:r>
              <a:rPr lang="en-US" dirty="0"/>
              <a:t>amount of bicarbonate in the CSF.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helps </a:t>
            </a:r>
            <a:r>
              <a:rPr lang="en-US" dirty="0" smtClean="0"/>
              <a:t>move the </a:t>
            </a:r>
            <a:r>
              <a:rPr lang="en-US" dirty="0"/>
              <a:t>pH of blood and CSF back toward </a:t>
            </a:r>
            <a:r>
              <a:rPr lang="en-US" dirty="0" smtClean="0"/>
              <a:t>normal.</a:t>
            </a:r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the carotid </a:t>
            </a:r>
            <a:r>
              <a:rPr lang="en-US" dirty="0"/>
              <a:t>bodies remain sensitive to the low </a:t>
            </a:r>
            <a:r>
              <a:rPr lang="en-US" dirty="0" smtClean="0"/>
              <a:t>PO2 </a:t>
            </a:r>
            <a:r>
              <a:rPr lang="en-US" dirty="0"/>
              <a:t>, and so the </a:t>
            </a:r>
            <a:r>
              <a:rPr lang="en-US" dirty="0" smtClean="0"/>
              <a:t>total minute </a:t>
            </a:r>
            <a:r>
              <a:rPr lang="en-US" dirty="0"/>
              <a:t>volume becomes stabilized after a few days at </a:t>
            </a:r>
            <a:r>
              <a:rPr lang="en-US" dirty="0" smtClean="0"/>
              <a:t>about 2.5 </a:t>
            </a:r>
            <a:r>
              <a:rPr lang="en-US" dirty="0"/>
              <a:t>L/min higher than at sea level.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07C2C-8622-4F72-A3C8-452523B2363C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Affinity of Hemoglobin for Oxygen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</a:t>
            </a:r>
            <a:r>
              <a:rPr lang="en-US" dirty="0"/>
              <a:t>a partial compensation for the decrease in oxygen </a:t>
            </a:r>
            <a:r>
              <a:rPr lang="en-US" dirty="0" smtClean="0"/>
              <a:t>content at </a:t>
            </a:r>
            <a:r>
              <a:rPr lang="en-US" dirty="0"/>
              <a:t>high altitude, the affinity of hemoglobin for oxygen </a:t>
            </a:r>
            <a:r>
              <a:rPr lang="en-US" dirty="0" smtClean="0"/>
              <a:t>is reduced</a:t>
            </a:r>
            <a:r>
              <a:rPr lang="en-US" dirty="0"/>
              <a:t>, so that a higher proportion of oxygen is unloaded.</a:t>
            </a:r>
          </a:p>
          <a:p>
            <a:r>
              <a:rPr lang="en-US" dirty="0"/>
              <a:t>This occurs because the low </a:t>
            </a:r>
            <a:r>
              <a:rPr lang="en-US" dirty="0" err="1"/>
              <a:t>oxyhemoglobin</a:t>
            </a:r>
            <a:r>
              <a:rPr lang="en-US" dirty="0"/>
              <a:t> content of </a:t>
            </a:r>
            <a:r>
              <a:rPr lang="en-US" dirty="0" smtClean="0"/>
              <a:t>red blood </a:t>
            </a:r>
            <a:r>
              <a:rPr lang="en-US" dirty="0"/>
              <a:t>cells stimulates the production of 2,3-DPG, which </a:t>
            </a:r>
            <a:r>
              <a:rPr lang="en-US" dirty="0" smtClean="0"/>
              <a:t>in turn </a:t>
            </a:r>
            <a:r>
              <a:rPr lang="en-US" dirty="0"/>
              <a:t>decreases the affinity of hemoglobin for </a:t>
            </a:r>
            <a:r>
              <a:rPr lang="en-US" dirty="0" smtClean="0"/>
              <a:t>oxygen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FD39-96EC-434C-9F89-8DE90C2A194A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Increased Hemoglobin and Red</a:t>
            </a:r>
            <a:br>
              <a:rPr lang="en-US" b="1" dirty="0"/>
            </a:br>
            <a:r>
              <a:rPr lang="en-US" b="1" dirty="0"/>
              <a:t>Blood Cell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Kidney cells sense a decreased tissue oxygen </a:t>
            </a:r>
            <a:r>
              <a:rPr lang="en-US" dirty="0" smtClean="0"/>
              <a:t>concentration (hypoxia</a:t>
            </a:r>
            <a:r>
              <a:rPr lang="en-US" dirty="0"/>
              <a:t>), and in response produce and secrete erythropoietin</a:t>
            </a:r>
          </a:p>
          <a:p>
            <a:r>
              <a:rPr lang="en-US" dirty="0" smtClean="0"/>
              <a:t>Erythropoietin </a:t>
            </a:r>
            <a:r>
              <a:rPr lang="en-US" dirty="0"/>
              <a:t>stimulates </a:t>
            </a:r>
            <a:r>
              <a:rPr lang="en-US" dirty="0" smtClean="0"/>
              <a:t>the bone </a:t>
            </a:r>
            <a:r>
              <a:rPr lang="en-US" dirty="0"/>
              <a:t>marrow to increase its production of hemoglobin and </a:t>
            </a:r>
            <a:r>
              <a:rPr lang="en-US" dirty="0" smtClean="0"/>
              <a:t>red blood </a:t>
            </a:r>
            <a:r>
              <a:rPr lang="en-US" dirty="0"/>
              <a:t>cells.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B9-659E-4324-ABA4-3A13CD6A6612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565E-628F-4BDC-A3B8-17064814807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1" lang="en-US" altLang="zh-CN" sz="4800">
                <a:latin typeface="Times New Roman" pitchFamily="18" charset="0"/>
              </a:rPr>
              <a:t>II</a:t>
            </a:r>
            <a:r>
              <a:rPr kumimoji="1" lang="en-US" altLang="zh-CN" sz="4400">
                <a:solidFill>
                  <a:schemeClr val="tx2"/>
                </a:solidFill>
                <a:latin typeface="Times New Roman" pitchFamily="18" charset="0"/>
              </a:rPr>
              <a:t> Carbon Dioxide Transport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57200" y="10668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1" lang="en-US" altLang="zh-CN" sz="3200" b="1" dirty="0">
                <a:latin typeface="Times New Roman" pitchFamily="18" charset="0"/>
              </a:rPr>
              <a:t>          </a:t>
            </a:r>
            <a:r>
              <a:rPr kumimoji="1" lang="en-US" altLang="zh-CN" sz="3200" b="1" u="sng" dirty="0">
                <a:latin typeface="Times New Roman" pitchFamily="18" charset="0"/>
              </a:rPr>
              <a:t>Method</a:t>
            </a:r>
            <a:r>
              <a:rPr kumimoji="1" lang="en-US" altLang="zh-CN" sz="3200" b="1" dirty="0">
                <a:latin typeface="Times New Roman" pitchFamily="18" charset="0"/>
              </a:rPr>
              <a:t>  </a:t>
            </a:r>
            <a:r>
              <a:rPr kumimoji="1" lang="en-US" altLang="zh-CN" sz="3200" dirty="0">
                <a:latin typeface="Times New Roman" pitchFamily="18" charset="0"/>
              </a:rPr>
              <a:t>                       </a:t>
            </a:r>
            <a:r>
              <a:rPr kumimoji="1" lang="en-US" altLang="zh-CN" sz="3200" b="1" u="sng" dirty="0">
                <a:latin typeface="Times New Roman" pitchFamily="18" charset="0"/>
              </a:rPr>
              <a:t>Percentage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altLang="zh-CN" sz="3200" dirty="0">
                <a:latin typeface="Times New Roman" pitchFamily="18" charset="0"/>
              </a:rPr>
              <a:t>Dissolved in Plasma              7 - 10  %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n-US" altLang="zh-CN" sz="32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altLang="zh-CN" sz="3200" dirty="0">
                <a:latin typeface="Times New Roman" pitchFamily="18" charset="0"/>
              </a:rPr>
              <a:t>Chemically Bound to</a:t>
            </a:r>
          </a:p>
          <a:p>
            <a:pPr marL="342900" indent="-342900">
              <a:spcBef>
                <a:spcPct val="20000"/>
              </a:spcBef>
            </a:pPr>
            <a:r>
              <a:rPr kumimoji="1" lang="en-US" altLang="zh-CN" sz="3200" dirty="0">
                <a:latin typeface="Times New Roman" pitchFamily="18" charset="0"/>
              </a:rPr>
              <a:t>  Hemoglobin in RBC’s           20 - 30 %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n-US" altLang="zh-CN" sz="32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altLang="zh-CN" sz="3200" dirty="0">
                <a:latin typeface="Times New Roman" pitchFamily="18" charset="0"/>
              </a:rPr>
              <a:t>As Bicarbonate Ion in</a:t>
            </a:r>
          </a:p>
          <a:p>
            <a:pPr marL="342900" indent="-342900">
              <a:spcBef>
                <a:spcPct val="20000"/>
              </a:spcBef>
            </a:pPr>
            <a:r>
              <a:rPr kumimoji="1" lang="en-US" altLang="zh-CN" sz="3200" dirty="0">
                <a:latin typeface="Times New Roman" pitchFamily="18" charset="0"/>
              </a:rPr>
              <a:t>   Plasma                                    60 -70 %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n-US" altLang="zh-CN" sz="32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kumimoji="1" lang="en-US" altLang="zh-CN" sz="3200" dirty="0"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AD33-8F17-488B-84DF-D2816BC6AFD7}" type="datetime1">
              <a:rPr lang="en-US" smtClean="0"/>
              <a:t>4/13/2022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classconnection.s3.amazonaws.com/650/flashcards/1289650/jpg/picture113310785690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001000" cy="54864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2B2B-AABC-4DFF-8760-8091EAA35BAD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C02 is </a:t>
            </a:r>
            <a:r>
              <a:rPr lang="en-US" dirty="0"/>
              <a:t>able to combine with water to </a:t>
            </a:r>
            <a:r>
              <a:rPr lang="en-US" dirty="0" smtClean="0"/>
              <a:t>form carbonic acid spontaneously </a:t>
            </a:r>
            <a:r>
              <a:rPr lang="en-US" dirty="0"/>
              <a:t>in </a:t>
            </a:r>
            <a:r>
              <a:rPr lang="en-US" dirty="0" smtClean="0"/>
              <a:t>the plasma </a:t>
            </a:r>
            <a:r>
              <a:rPr lang="en-US" dirty="0"/>
              <a:t>at a slow rate, but </a:t>
            </a:r>
            <a:r>
              <a:rPr lang="en-US" dirty="0" smtClean="0"/>
              <a:t> </a:t>
            </a:r>
            <a:r>
              <a:rPr lang="en-US" dirty="0"/>
              <a:t>more </a:t>
            </a:r>
            <a:r>
              <a:rPr lang="en-US" dirty="0" smtClean="0"/>
              <a:t>rapidly within </a:t>
            </a:r>
            <a:r>
              <a:rPr lang="en-US" dirty="0"/>
              <a:t>the red blood cells because of the catalytic </a:t>
            </a:r>
            <a:r>
              <a:rPr lang="en-US" dirty="0" smtClean="0"/>
              <a:t>action of </a:t>
            </a:r>
            <a:r>
              <a:rPr lang="en-US" dirty="0"/>
              <a:t>the enzyme </a:t>
            </a:r>
            <a:r>
              <a:rPr lang="en-US" b="1" dirty="0"/>
              <a:t>carbonic </a:t>
            </a:r>
            <a:r>
              <a:rPr lang="en-US" b="1" dirty="0" err="1"/>
              <a:t>anhydrase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dirty="0" smtClean="0"/>
              <a:t>Since </a:t>
            </a:r>
            <a:r>
              <a:rPr lang="en-US" dirty="0"/>
              <a:t>this enzyme </a:t>
            </a:r>
            <a:r>
              <a:rPr lang="en-US" dirty="0" smtClean="0"/>
              <a:t>is confined </a:t>
            </a:r>
            <a:r>
              <a:rPr lang="en-US" dirty="0"/>
              <a:t>to the red blood cells, most of the carbonic acid </a:t>
            </a:r>
            <a:r>
              <a:rPr lang="en-US" dirty="0" smtClean="0"/>
              <a:t>is produced </a:t>
            </a:r>
            <a:r>
              <a:rPr lang="en-US" dirty="0"/>
              <a:t>there rather than in the plasma.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formation </a:t>
            </a:r>
            <a:r>
              <a:rPr lang="en-US" dirty="0" smtClean="0"/>
              <a:t>of carbonic </a:t>
            </a:r>
            <a:r>
              <a:rPr lang="en-US" dirty="0"/>
              <a:t>acid from </a:t>
            </a:r>
            <a:r>
              <a:rPr lang="en-US" dirty="0" smtClean="0"/>
              <a:t>CO2 </a:t>
            </a:r>
            <a:r>
              <a:rPr lang="en-US" dirty="0"/>
              <a:t>and water is favored by the high </a:t>
            </a:r>
            <a:r>
              <a:rPr lang="en-US" dirty="0" smtClean="0"/>
              <a:t>PCO2 found </a:t>
            </a:r>
            <a:r>
              <a:rPr lang="en-US" dirty="0"/>
              <a:t>in the capillaries of the systemic </a:t>
            </a:r>
            <a:r>
              <a:rPr lang="en-US" dirty="0" smtClean="0"/>
              <a:t>circulation.</a:t>
            </a:r>
          </a:p>
          <a:p>
            <a:pPr>
              <a:buNone/>
            </a:pPr>
            <a:r>
              <a:rPr lang="en-US" dirty="0" smtClean="0"/>
              <a:t>                            carbonic </a:t>
            </a:r>
            <a:r>
              <a:rPr lang="en-US" dirty="0" err="1"/>
              <a:t>anhydrase</a:t>
            </a:r>
            <a:endParaRPr lang="en-US" dirty="0"/>
          </a:p>
          <a:p>
            <a:r>
              <a:rPr lang="pt-BR" dirty="0"/>
              <a:t>C O 2 + H 2 O </a:t>
            </a:r>
            <a:r>
              <a:rPr lang="pt-BR" dirty="0" smtClean="0"/>
              <a:t>                                    H </a:t>
            </a:r>
            <a:r>
              <a:rPr lang="pt-BR" dirty="0"/>
              <a:t>2 CO 3</a:t>
            </a:r>
          </a:p>
          <a:p>
            <a:pPr>
              <a:buNone/>
            </a:pPr>
            <a:r>
              <a:rPr lang="en-US" dirty="0" smtClean="0"/>
              <a:t>                                 high PCO </a:t>
            </a:r>
            <a:r>
              <a:rPr lang="en-US" dirty="0"/>
              <a:t>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FA12-0066-4EF0-AFEE-09768B2756D6}" type="datetime1">
              <a:rPr lang="en-US" smtClean="0"/>
              <a:t>4/13/2022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43200" y="5486400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Chloride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buildup of </a:t>
            </a:r>
            <a:r>
              <a:rPr lang="en-US" dirty="0"/>
              <a:t>carbonic acid concentrations within the red blood </a:t>
            </a:r>
            <a:r>
              <a:rPr lang="en-US" dirty="0" smtClean="0"/>
              <a:t>cells favors </a:t>
            </a:r>
            <a:r>
              <a:rPr lang="en-US" dirty="0"/>
              <a:t>the dissociation of these molecules into hydrogen </a:t>
            </a:r>
            <a:r>
              <a:rPr lang="en-US" dirty="0" smtClean="0"/>
              <a:t>ions(protons</a:t>
            </a:r>
            <a:r>
              <a:rPr lang="en-US" dirty="0"/>
              <a:t>, which contribute to the acidity of a solution) </a:t>
            </a:r>
            <a:r>
              <a:rPr lang="en-US" dirty="0" smtClean="0"/>
              <a:t>and HCO </a:t>
            </a:r>
            <a:r>
              <a:rPr lang="en-US" dirty="0"/>
              <a:t>3 − </a:t>
            </a:r>
            <a:endParaRPr lang="en-US" dirty="0" smtClean="0"/>
          </a:p>
          <a:p>
            <a:r>
              <a:rPr lang="en-US" dirty="0" smtClean="0"/>
              <a:t>equation</a:t>
            </a:r>
            <a:r>
              <a:rPr lang="en-US" dirty="0"/>
              <a:t>:</a:t>
            </a:r>
          </a:p>
          <a:p>
            <a:r>
              <a:rPr lang="pt-BR" dirty="0"/>
              <a:t>H 2 C O 3 </a:t>
            </a:r>
            <a:r>
              <a:rPr lang="pt-BR" dirty="0" smtClean="0"/>
              <a:t>                H+  +  HCO3 </a:t>
            </a:r>
            <a:r>
              <a:rPr lang="pt-BR" dirty="0"/>
              <a:t>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7CE3-9D4D-491C-B369-40D9B593E3D9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438400" y="50292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F8E7-9794-4C01-9C95-F9AD04147531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2290" name="Rectangle 2"/>
          <p:cNvSpPr>
            <a:spLocks noRot="1"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1" lang="en-US" altLang="zh-CN" sz="4400">
                <a:solidFill>
                  <a:schemeClr val="tx2"/>
                </a:solidFill>
                <a:latin typeface="Times New Roman" pitchFamily="18" charset="0"/>
              </a:rPr>
              <a:t>CO</a:t>
            </a:r>
            <a:r>
              <a:rPr kumimoji="1" lang="en-US" altLang="zh-CN" sz="44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kumimoji="1" lang="en-US" altLang="zh-CN" sz="4400">
                <a:solidFill>
                  <a:schemeClr val="tx2"/>
                </a:solidFill>
                <a:latin typeface="Times New Roman" pitchFamily="18" charset="0"/>
              </a:rPr>
              <a:t> Transport and Cl</a:t>
            </a:r>
            <a:r>
              <a:rPr kumimoji="1" lang="en-US" altLang="zh-CN" sz="4400" baseline="3000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kumimoji="1" lang="en-US" altLang="zh-CN" sz="4400">
                <a:solidFill>
                  <a:schemeClr val="tx2"/>
                </a:solidFill>
                <a:latin typeface="Times New Roman" pitchFamily="18" charset="0"/>
              </a:rPr>
              <a:t> Movement</a:t>
            </a:r>
          </a:p>
        </p:txBody>
      </p:sp>
      <p:pic>
        <p:nvPicPr>
          <p:cNvPr id="12291" name="Picture 3" descr="FG23_24"/>
          <p:cNvPicPr>
            <a:picLocks noChangeAspect="1" noChangeArrowheads="1"/>
          </p:cNvPicPr>
          <p:nvPr/>
        </p:nvPicPr>
        <p:blipFill>
          <a:blip r:embed="rId2" cstate="print"/>
          <a:srcRect l="53325" t="12228" r="1213" b="11212"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32-436B-49C4-ADC3-E07CF1626CA3}" type="datetime1">
              <a:rPr lang="en-US" smtClean="0"/>
              <a:t>4/13/2022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chloride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hydrogen ions (H + ) released </a:t>
            </a:r>
            <a:r>
              <a:rPr lang="en-US" dirty="0" smtClean="0"/>
              <a:t>are </a:t>
            </a:r>
            <a:r>
              <a:rPr lang="en-US" dirty="0"/>
              <a:t>largely buffered by their </a:t>
            </a:r>
            <a:r>
              <a:rPr lang="en-US" dirty="0" smtClean="0"/>
              <a:t>combination with </a:t>
            </a:r>
            <a:r>
              <a:rPr lang="en-US" dirty="0" err="1"/>
              <a:t>deoxyhemoglobin</a:t>
            </a:r>
            <a:r>
              <a:rPr lang="en-US" dirty="0"/>
              <a:t> within the red blood cells. </a:t>
            </a:r>
            <a:endParaRPr lang="en-US" dirty="0" smtClean="0"/>
          </a:p>
          <a:p>
            <a:r>
              <a:rPr lang="en-US" dirty="0" smtClean="0"/>
              <a:t>Although the </a:t>
            </a:r>
            <a:r>
              <a:rPr lang="en-US" dirty="0" err="1"/>
              <a:t>unbuffered</a:t>
            </a:r>
            <a:r>
              <a:rPr lang="en-US" dirty="0"/>
              <a:t> hydrogen ions are free to diffuse out of </a:t>
            </a:r>
            <a:r>
              <a:rPr lang="en-US" dirty="0" smtClean="0"/>
              <a:t>the red </a:t>
            </a:r>
            <a:r>
              <a:rPr lang="en-US" dirty="0"/>
              <a:t>blood cells, more bicarbonate diffuses outward into </a:t>
            </a:r>
            <a:r>
              <a:rPr lang="en-US" dirty="0" smtClean="0"/>
              <a:t>the plasma </a:t>
            </a:r>
            <a:r>
              <a:rPr lang="en-US" dirty="0"/>
              <a:t>than does H + 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 of the “trapping” of </a:t>
            </a:r>
            <a:r>
              <a:rPr lang="en-US" dirty="0" smtClean="0"/>
              <a:t>hydrogen ions </a:t>
            </a:r>
            <a:r>
              <a:rPr lang="en-US" dirty="0"/>
              <a:t>within the red blood cells by their attachment </a:t>
            </a:r>
            <a:r>
              <a:rPr lang="en-US" dirty="0" smtClean="0"/>
              <a:t>to hemoglobin </a:t>
            </a:r>
            <a:r>
              <a:rPr lang="en-US" dirty="0"/>
              <a:t>and the outward diffusion of bicarbonate, </a:t>
            </a:r>
            <a:r>
              <a:rPr lang="en-US" dirty="0" smtClean="0"/>
              <a:t>the inside </a:t>
            </a:r>
            <a:r>
              <a:rPr lang="en-US" dirty="0"/>
              <a:t>of the red blood cell gains a net positive charge. </a:t>
            </a:r>
            <a:endParaRPr lang="en-US" dirty="0" smtClean="0"/>
          </a:p>
          <a:p>
            <a:r>
              <a:rPr lang="en-US" dirty="0" smtClean="0"/>
              <a:t>This attracts </a:t>
            </a:r>
            <a:r>
              <a:rPr lang="en-US" dirty="0"/>
              <a:t>chloride ions (Cl − ), which move into the red </a:t>
            </a:r>
            <a:r>
              <a:rPr lang="en-US" dirty="0" smtClean="0"/>
              <a:t>blood cells </a:t>
            </a:r>
            <a:r>
              <a:rPr lang="en-US" dirty="0"/>
              <a:t>as HCO 3 − moves out.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exchange of anions as </a:t>
            </a:r>
            <a:r>
              <a:rPr lang="en-US" dirty="0" smtClean="0"/>
              <a:t>blood travels </a:t>
            </a:r>
            <a:r>
              <a:rPr lang="en-US" dirty="0"/>
              <a:t>through the tissue capillaries is called the </a:t>
            </a:r>
            <a:r>
              <a:rPr lang="en-US" b="1" dirty="0" smtClean="0"/>
              <a:t>chloride shift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E599-6A3F-49DA-BCD7-069FBD3DB62A}" type="datetime1">
              <a:rPr lang="en-US" smtClean="0"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874-8AB3-440F-A0EF-8F7D353BF6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2238</Words>
  <Application>Microsoft Office PowerPoint</Application>
  <PresentationFormat>On-screen Show (4:3)</PresentationFormat>
  <Paragraphs>199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CARBON DIOXIDE TRANSPORT</vt:lpstr>
      <vt:lpstr>INTRODUCTION</vt:lpstr>
      <vt:lpstr>Carbon dioxide is carried by the blood in three forms:</vt:lpstr>
      <vt:lpstr>PowerPoint Presentation</vt:lpstr>
      <vt:lpstr>PowerPoint Presentation</vt:lpstr>
      <vt:lpstr>..</vt:lpstr>
      <vt:lpstr>The Chloride Shift</vt:lpstr>
      <vt:lpstr>PowerPoint Presentation</vt:lpstr>
      <vt:lpstr>chloride shift</vt:lpstr>
      <vt:lpstr>.</vt:lpstr>
      <vt:lpstr>Discuss Mechanism of  Haldane effect </vt:lpstr>
      <vt:lpstr>The Reverse Chloride Shift</vt:lpstr>
      <vt:lpstr>PowerPoint Presentation</vt:lpstr>
      <vt:lpstr>The Reverse Chloride Shift</vt:lpstr>
      <vt:lpstr>PowerPoint Presentation</vt:lpstr>
      <vt:lpstr>ACID-BASE BALANCE OF THE BLOOD</vt:lpstr>
      <vt:lpstr>PowerPoint Presentation</vt:lpstr>
      <vt:lpstr>Principles of Acid-Base Balance</vt:lpstr>
      <vt:lpstr>PowerPoint Presentation</vt:lpstr>
      <vt:lpstr>PowerPoint Presentation</vt:lpstr>
      <vt:lpstr>respiratory component …</vt:lpstr>
      <vt:lpstr>PowerPoint Presentation</vt:lpstr>
      <vt:lpstr>Henderson-Hasselbalch equation:</vt:lpstr>
      <vt:lpstr>Metabolic acidosis</vt:lpstr>
      <vt:lpstr>Metabolic alkalosis</vt:lpstr>
      <vt:lpstr>EFFECT OF EXERCISE AND HIGH ALTITUDE ON RESPIRATORY FUNCTION</vt:lpstr>
      <vt:lpstr>PowerPoint Presentation</vt:lpstr>
      <vt:lpstr>PowerPoint Presentation</vt:lpstr>
      <vt:lpstr>PowerPoint Presentation</vt:lpstr>
      <vt:lpstr>Lactate Threshold and Endurance Training</vt:lpstr>
      <vt:lpstr>PowerPoint Presentation</vt:lpstr>
      <vt:lpstr>PowerPoint Presentation</vt:lpstr>
      <vt:lpstr>Acclimatization to High Altitude</vt:lpstr>
      <vt:lpstr>Changes in Ventilation</vt:lpstr>
      <vt:lpstr>The Affinity of Hemoglobin for Oxygen</vt:lpstr>
      <vt:lpstr>Increased Hemoglobin and Red Blood Cell Production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DIOXIDE TRANSPORT</dc:title>
  <dc:creator>ke</dc:creator>
  <cp:lastModifiedBy>Hp</cp:lastModifiedBy>
  <cp:revision>5</cp:revision>
  <dcterms:created xsi:type="dcterms:W3CDTF">2016-02-04T13:46:46Z</dcterms:created>
  <dcterms:modified xsi:type="dcterms:W3CDTF">2022-04-13T07:23:54Z</dcterms:modified>
</cp:coreProperties>
</file>