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00CAFE-3C6D-41D9-B320-05468DBD0D2A}" type="datetimeFigureOut">
              <a:rPr lang="en-US" smtClean="0"/>
              <a:pPr/>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0CAFE-3C6D-41D9-B320-05468DBD0D2A}" type="datetimeFigureOut">
              <a:rPr lang="en-US" smtClean="0"/>
              <a:pPr/>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0CAFE-3C6D-41D9-B320-05468DBD0D2A}" type="datetimeFigureOut">
              <a:rPr lang="en-US" smtClean="0"/>
              <a:pPr/>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0CAFE-3C6D-41D9-B320-05468DBD0D2A}" type="datetimeFigureOut">
              <a:rPr lang="en-US" smtClean="0"/>
              <a:pPr/>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00CAFE-3C6D-41D9-B320-05468DBD0D2A}" type="datetimeFigureOut">
              <a:rPr lang="en-US" smtClean="0"/>
              <a:pPr/>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00CAFE-3C6D-41D9-B320-05468DBD0D2A}" type="datetimeFigureOut">
              <a:rPr lang="en-US" smtClean="0"/>
              <a:pPr/>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00CAFE-3C6D-41D9-B320-05468DBD0D2A}" type="datetimeFigureOut">
              <a:rPr lang="en-US" smtClean="0"/>
              <a:pPr/>
              <a:t>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00CAFE-3C6D-41D9-B320-05468DBD0D2A}" type="datetimeFigureOut">
              <a:rPr lang="en-US" smtClean="0"/>
              <a:pPr/>
              <a:t>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00CAFE-3C6D-41D9-B320-05468DBD0D2A}" type="datetimeFigureOut">
              <a:rPr lang="en-US" smtClean="0"/>
              <a:pPr/>
              <a:t>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0CAFE-3C6D-41D9-B320-05468DBD0D2A}" type="datetimeFigureOut">
              <a:rPr lang="en-US" smtClean="0"/>
              <a:pPr/>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0CAFE-3C6D-41D9-B320-05468DBD0D2A}" type="datetimeFigureOut">
              <a:rPr lang="en-US" smtClean="0"/>
              <a:pPr/>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73B82-745F-4A20-AF16-36AA53302FFD}" type="slidenum">
              <a:rPr lang="en-US" smtClean="0"/>
              <a:pPr/>
              <a:t>‹#›</a:t>
            </a:fld>
            <a:endParaRPr lang="en-US"/>
          </a:p>
        </p:txBody>
      </p:sp>
    </p:spTree>
  </p:cSld>
  <p:clrMapOvr>
    <a:masterClrMapping/>
  </p:clrMapOvr>
  <p:transition spd="med">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0CAFE-3C6D-41D9-B320-05468DBD0D2A}" type="datetimeFigureOut">
              <a:rPr lang="en-US" smtClean="0"/>
              <a:pPr/>
              <a:t>1/11/2019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73B82-745F-4A20-AF16-36AA53302F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zoom/>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CONGESTIVE CARDIAC FAILURE</a:t>
            </a:r>
            <a:endParaRPr lang="en-US" b="1" dirty="0"/>
          </a:p>
        </p:txBody>
      </p:sp>
      <p:sp>
        <p:nvSpPr>
          <p:cNvPr id="3" name="Subtitle 2"/>
          <p:cNvSpPr>
            <a:spLocks noGrp="1"/>
          </p:cNvSpPr>
          <p:nvPr>
            <p:ph type="subTitle" idx="1"/>
          </p:nvPr>
        </p:nvSpPr>
        <p:spPr/>
        <p:txBody>
          <a:bodyPr/>
          <a:lstStyle/>
          <a:p>
            <a:endParaRPr lang="en-US" dirty="0"/>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Signs occurring in both Right and Left-sided failures</a:t>
            </a:r>
            <a:endParaRPr lang="en-US" b="1" dirty="0"/>
          </a:p>
        </p:txBody>
      </p:sp>
      <p:sp>
        <p:nvSpPr>
          <p:cNvPr id="3" name="Content Placeholder 2"/>
          <p:cNvSpPr>
            <a:spLocks noGrp="1"/>
          </p:cNvSpPr>
          <p:nvPr>
            <p:ph idx="1"/>
          </p:nvPr>
        </p:nvSpPr>
        <p:spPr/>
        <p:txBody>
          <a:bodyPr/>
          <a:lstStyle/>
          <a:p>
            <a:r>
              <a:rPr lang="en-US" dirty="0" err="1" smtClean="0"/>
              <a:t>Cardiomegaly</a:t>
            </a:r>
            <a:r>
              <a:rPr lang="en-US" dirty="0" smtClean="0"/>
              <a:t> (enlargement of the heart)</a:t>
            </a:r>
            <a:r>
              <a:rPr lang="en-US" dirty="0"/>
              <a:t> </a:t>
            </a:r>
            <a:r>
              <a:rPr lang="en-US" dirty="0" smtClean="0"/>
              <a:t>- detected by physical examination and chest X-ray</a:t>
            </a:r>
          </a:p>
          <a:p>
            <a:r>
              <a:rPr lang="en-US" dirty="0" smtClean="0"/>
              <a:t>Ventricular gallop - evident on auscultation</a:t>
            </a:r>
          </a:p>
          <a:p>
            <a:r>
              <a:rPr lang="en-US" dirty="0" smtClean="0"/>
              <a:t>Rapid heart rate</a:t>
            </a:r>
          </a:p>
          <a:p>
            <a:r>
              <a:rPr lang="en-US" dirty="0" smtClean="0"/>
              <a:t>Development of </a:t>
            </a:r>
            <a:r>
              <a:rPr lang="en-US" dirty="0" err="1" smtClean="0"/>
              <a:t>pulsus</a:t>
            </a:r>
            <a:r>
              <a:rPr lang="en-US" dirty="0" smtClean="0"/>
              <a:t> </a:t>
            </a:r>
            <a:r>
              <a:rPr lang="en-US" dirty="0" err="1" smtClean="0"/>
              <a:t>alternans</a:t>
            </a:r>
            <a:r>
              <a:rPr lang="en-US" dirty="0" smtClean="0"/>
              <a:t> (alternation in strength of beat)</a:t>
            </a:r>
          </a:p>
          <a:p>
            <a:endParaRPr lang="en-US" dirty="0"/>
          </a:p>
        </p:txBody>
      </p:sp>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Diagnostic Evaluation</a:t>
            </a:r>
            <a:endParaRPr lang="en-US" b="1" dirty="0"/>
          </a:p>
        </p:txBody>
      </p:sp>
      <p:sp>
        <p:nvSpPr>
          <p:cNvPr id="3" name="Content Placeholder 2"/>
          <p:cNvSpPr>
            <a:spLocks noGrp="1"/>
          </p:cNvSpPr>
          <p:nvPr>
            <p:ph idx="1"/>
          </p:nvPr>
        </p:nvSpPr>
        <p:spPr>
          <a:xfrm>
            <a:off x="457200" y="990600"/>
            <a:ext cx="8229600" cy="5592763"/>
          </a:xfrm>
        </p:spPr>
        <p:txBody>
          <a:bodyPr>
            <a:normAutofit fontScale="92500" lnSpcReduction="20000"/>
          </a:bodyPr>
          <a:lstStyle/>
          <a:p>
            <a:r>
              <a:rPr lang="en-US" dirty="0" smtClean="0"/>
              <a:t>Echocardiography- show ventricular hypertrophy, dilation of chambers and abnormal wall motion</a:t>
            </a:r>
          </a:p>
          <a:p>
            <a:r>
              <a:rPr lang="en-US" dirty="0" smtClean="0"/>
              <a:t>ECG (resting and exercise) - show ventricular hypertrophy and ischemia.</a:t>
            </a:r>
          </a:p>
          <a:p>
            <a:r>
              <a:rPr lang="en-US" dirty="0" smtClean="0"/>
              <a:t>Chest X-ray may show </a:t>
            </a:r>
            <a:r>
              <a:rPr lang="en-US" dirty="0" err="1" smtClean="0"/>
              <a:t>cardiomegaly</a:t>
            </a:r>
            <a:r>
              <a:rPr lang="en-US" dirty="0" smtClean="0"/>
              <a:t>, pleural effusion, and vascular congestion.</a:t>
            </a:r>
          </a:p>
          <a:p>
            <a:r>
              <a:rPr lang="en-US" dirty="0" smtClean="0"/>
              <a:t>Cardiac </a:t>
            </a:r>
            <a:r>
              <a:rPr lang="en-US" smtClean="0"/>
              <a:t>catheterization </a:t>
            </a:r>
            <a:endParaRPr lang="en-US" dirty="0" smtClean="0"/>
          </a:p>
          <a:p>
            <a:r>
              <a:rPr lang="en-US" dirty="0" smtClean="0"/>
              <a:t>Arterial Blood Gases(ABG) studies - show hypoxemia due to pulmonary vascular congestion.</a:t>
            </a:r>
          </a:p>
          <a:p>
            <a:r>
              <a:rPr lang="en-US" dirty="0" smtClean="0"/>
              <a:t>Liver function tests- altered because of hepatic congestion.</a:t>
            </a:r>
          </a:p>
          <a:p>
            <a:r>
              <a:rPr lang="en-US" dirty="0" smtClean="0"/>
              <a:t>Radionuclide </a:t>
            </a:r>
            <a:r>
              <a:rPr lang="en-US" dirty="0" err="1" smtClean="0"/>
              <a:t>ventriculogram</a:t>
            </a:r>
            <a:endParaRPr lang="en-US" dirty="0" smtClean="0"/>
          </a:p>
        </p:txBody>
      </p: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Management</a:t>
            </a:r>
            <a:endParaRPr lang="en-US" b="1"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en-US" dirty="0" smtClean="0"/>
              <a:t>May be based on stage of the heart failure</a:t>
            </a:r>
          </a:p>
          <a:p>
            <a:r>
              <a:rPr lang="en-US" dirty="0" smtClean="0"/>
              <a:t>Drug classes include: </a:t>
            </a:r>
          </a:p>
          <a:p>
            <a:pPr lvl="1"/>
            <a:r>
              <a:rPr lang="en-US" dirty="0" smtClean="0"/>
              <a:t>Diuretics</a:t>
            </a:r>
          </a:p>
          <a:p>
            <a:pPr lvl="2"/>
            <a:r>
              <a:rPr lang="en-US" dirty="0" smtClean="0"/>
              <a:t>Eliminate excess body water and decrease ventricular pressures.</a:t>
            </a:r>
          </a:p>
          <a:p>
            <a:pPr lvl="2"/>
            <a:r>
              <a:rPr lang="en-US" dirty="0" smtClean="0"/>
              <a:t>A low-sodium diet and fluid restriction complements this therapy.</a:t>
            </a:r>
          </a:p>
          <a:p>
            <a:pPr lvl="2"/>
            <a:r>
              <a:rPr lang="en-US" dirty="0" smtClean="0"/>
              <a:t>Some diuretics may have slight </a:t>
            </a:r>
            <a:r>
              <a:rPr lang="en-US" dirty="0" err="1" smtClean="0"/>
              <a:t>venodilator</a:t>
            </a:r>
            <a:r>
              <a:rPr lang="en-US" dirty="0" smtClean="0"/>
              <a:t> properties.</a:t>
            </a:r>
          </a:p>
          <a:p>
            <a:pPr lvl="1"/>
            <a:r>
              <a:rPr lang="en-US" dirty="0" smtClean="0"/>
              <a:t>Positive </a:t>
            </a:r>
            <a:r>
              <a:rPr lang="en-US" dirty="0" err="1" smtClean="0"/>
              <a:t>inotropic</a:t>
            </a:r>
            <a:r>
              <a:rPr lang="en-US" dirty="0" smtClean="0"/>
              <a:t> agents -increase the heart's ability to pump more effectively by improving the contractile force of the muscle.</a:t>
            </a:r>
          </a:p>
          <a:p>
            <a:pPr lvl="2"/>
            <a:r>
              <a:rPr lang="en-US" dirty="0" err="1" smtClean="0"/>
              <a:t>Digoxin</a:t>
            </a:r>
            <a:r>
              <a:rPr lang="en-US" dirty="0" smtClean="0"/>
              <a:t>  may only be effective in severe cases of failure.</a:t>
            </a:r>
          </a:p>
          <a:p>
            <a:pPr lvl="2"/>
            <a:r>
              <a:rPr lang="en-US" dirty="0" smtClean="0"/>
              <a:t>Other agents – Dopamine, </a:t>
            </a:r>
            <a:r>
              <a:rPr lang="en-US" dirty="0" err="1" smtClean="0"/>
              <a:t>Dobutamine</a:t>
            </a:r>
            <a:r>
              <a:rPr lang="en-US" dirty="0" smtClean="0"/>
              <a:t>, </a:t>
            </a:r>
            <a:r>
              <a:rPr lang="en-US" dirty="0" err="1" smtClean="0"/>
              <a:t>Milrinone</a:t>
            </a:r>
            <a:r>
              <a:rPr lang="en-US" dirty="0" smtClean="0"/>
              <a:t>, </a:t>
            </a:r>
            <a:r>
              <a:rPr lang="en-US" dirty="0" err="1" smtClean="0"/>
              <a:t>amrinone</a:t>
            </a:r>
            <a:endParaRPr lang="en-US" dirty="0" smtClean="0"/>
          </a:p>
          <a:p>
            <a:pPr lvl="1"/>
            <a:endParaRPr lang="en-US" dirty="0"/>
          </a:p>
        </p:txBody>
      </p:sp>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1"/>
            <a:r>
              <a:rPr lang="en-US" dirty="0" smtClean="0"/>
              <a:t>Vasodilator therapy - decreases the workload of the heart by dilating peripheral vessels.</a:t>
            </a:r>
          </a:p>
          <a:p>
            <a:pPr lvl="2"/>
            <a:r>
              <a:rPr lang="en-US" dirty="0" smtClean="0"/>
              <a:t>Nitrates - nitroglycerin, </a:t>
            </a:r>
            <a:r>
              <a:rPr lang="en-US" dirty="0" err="1" smtClean="0"/>
              <a:t>isosorbide</a:t>
            </a:r>
            <a:endParaRPr lang="en-US" dirty="0" smtClean="0"/>
          </a:p>
          <a:p>
            <a:pPr lvl="2"/>
            <a:r>
              <a:rPr lang="en-US" dirty="0" err="1" smtClean="0"/>
              <a:t>Hydralazine</a:t>
            </a:r>
            <a:endParaRPr lang="en-US" dirty="0" smtClean="0"/>
          </a:p>
          <a:p>
            <a:pPr lvl="2"/>
            <a:r>
              <a:rPr lang="en-US" dirty="0" smtClean="0"/>
              <a:t> Sodium </a:t>
            </a:r>
            <a:r>
              <a:rPr lang="en-US" dirty="0" err="1" smtClean="0"/>
              <a:t>nitroprusside</a:t>
            </a:r>
            <a:endParaRPr lang="en-US" dirty="0" smtClean="0"/>
          </a:p>
          <a:p>
            <a:pPr lvl="2"/>
            <a:r>
              <a:rPr lang="en-US" dirty="0" smtClean="0"/>
              <a:t>Morphine  - decreases venous return, decreases pain and anxiety and thus cardiac work</a:t>
            </a:r>
          </a:p>
          <a:p>
            <a:pPr lvl="1"/>
            <a:r>
              <a:rPr lang="en-US" dirty="0" smtClean="0"/>
              <a:t>ACE inhibitors - inhibit the adverse effects of </a:t>
            </a:r>
            <a:r>
              <a:rPr lang="en-US" dirty="0" err="1" smtClean="0"/>
              <a:t>angiotensin</a:t>
            </a:r>
            <a:r>
              <a:rPr lang="en-US" dirty="0" smtClean="0"/>
              <a:t> II. Decrease left ventricular </a:t>
            </a:r>
            <a:r>
              <a:rPr lang="en-US" dirty="0" err="1" smtClean="0"/>
              <a:t>afterload</a:t>
            </a:r>
            <a:r>
              <a:rPr lang="en-US" dirty="0" smtClean="0"/>
              <a:t> with a subsequent decrease in heart rate associated with heart failure, thereby reducing the workload of the heart and increasing CO. May also decrease remodeling of the </a:t>
            </a:r>
            <a:r>
              <a:rPr lang="en-US" dirty="0" err="1" smtClean="0"/>
              <a:t>ventricle.e.g</a:t>
            </a:r>
            <a:r>
              <a:rPr lang="en-US" dirty="0" smtClean="0"/>
              <a:t>.</a:t>
            </a:r>
          </a:p>
          <a:p>
            <a:pPr lvl="2"/>
            <a:r>
              <a:rPr lang="en-US" dirty="0" err="1" smtClean="0"/>
              <a:t>Captopril</a:t>
            </a:r>
            <a:r>
              <a:rPr lang="en-US" dirty="0" smtClean="0"/>
              <a:t> and </a:t>
            </a:r>
            <a:r>
              <a:rPr lang="en-US" dirty="0" err="1" smtClean="0"/>
              <a:t>enalapril</a:t>
            </a:r>
            <a:endParaRPr lang="en-US" dirty="0" smtClean="0"/>
          </a:p>
          <a:p>
            <a:pPr lvl="2"/>
            <a:endParaRPr lang="en-US" dirty="0" smtClean="0"/>
          </a:p>
          <a:p>
            <a:pPr lvl="2"/>
            <a:endParaRPr lang="en-US" dirty="0"/>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1"/>
            <a:r>
              <a:rPr lang="en-US" dirty="0" smtClean="0"/>
              <a:t>Beta-adrenergic blockers - decrease myocardial workload and protect against fatal </a:t>
            </a:r>
            <a:r>
              <a:rPr lang="en-US" dirty="0" err="1" smtClean="0"/>
              <a:t>dysrhythmias</a:t>
            </a:r>
            <a:r>
              <a:rPr lang="en-US" dirty="0" smtClean="0"/>
              <a:t> by blocking nor-epinephrine effects of the sympathetic nervous </a:t>
            </a:r>
            <a:r>
              <a:rPr lang="en-US" dirty="0" err="1" smtClean="0"/>
              <a:t>system.e.g</a:t>
            </a:r>
            <a:r>
              <a:rPr lang="en-US" dirty="0" smtClean="0"/>
              <a:t>:</a:t>
            </a:r>
          </a:p>
          <a:p>
            <a:pPr lvl="2"/>
            <a:r>
              <a:rPr lang="en-US" dirty="0" err="1" smtClean="0"/>
              <a:t>Carvedilol</a:t>
            </a:r>
            <a:r>
              <a:rPr lang="en-US" dirty="0" smtClean="0"/>
              <a:t>, </a:t>
            </a:r>
            <a:r>
              <a:rPr lang="en-US" dirty="0" err="1" smtClean="0"/>
              <a:t>metoprolol</a:t>
            </a:r>
            <a:endParaRPr lang="en-US" dirty="0" smtClean="0"/>
          </a:p>
          <a:p>
            <a:pPr lvl="1"/>
            <a:r>
              <a:rPr lang="en-US" dirty="0" err="1" smtClean="0"/>
              <a:t>Angiotensin</a:t>
            </a:r>
            <a:r>
              <a:rPr lang="en-US" dirty="0" smtClean="0"/>
              <a:t> II-receptor blockers (ARBs)</a:t>
            </a:r>
            <a:r>
              <a:rPr lang="en-US" dirty="0"/>
              <a:t> </a:t>
            </a:r>
            <a:r>
              <a:rPr lang="en-US" dirty="0" smtClean="0"/>
              <a:t>- similar function to ACE inhibitors. Used in patients who cannot tolerate ACE inhibitors due to cough or </a:t>
            </a:r>
            <a:r>
              <a:rPr lang="en-US" dirty="0" err="1" smtClean="0"/>
              <a:t>angioedema.e.g</a:t>
            </a:r>
            <a:r>
              <a:rPr lang="en-US" dirty="0" smtClean="0"/>
              <a:t> </a:t>
            </a:r>
          </a:p>
          <a:p>
            <a:pPr lvl="2"/>
            <a:r>
              <a:rPr lang="en-US" dirty="0" err="1" smtClean="0"/>
              <a:t>Losartan</a:t>
            </a:r>
            <a:endParaRPr lang="en-US" dirty="0" smtClean="0"/>
          </a:p>
          <a:p>
            <a:pPr lvl="1"/>
            <a:r>
              <a:rPr lang="en-US" dirty="0" err="1" smtClean="0"/>
              <a:t>Aldosterone</a:t>
            </a:r>
            <a:r>
              <a:rPr lang="en-US" dirty="0" smtClean="0"/>
              <a:t> antagonists - decrease sodium retention </a:t>
            </a:r>
            <a:r>
              <a:rPr lang="en-US" dirty="0" err="1" smtClean="0"/>
              <a:t>e.g</a:t>
            </a:r>
            <a:r>
              <a:rPr lang="en-US" dirty="0" smtClean="0"/>
              <a:t> </a:t>
            </a:r>
            <a:r>
              <a:rPr lang="en-US" dirty="0" err="1" smtClean="0"/>
              <a:t>spironolactone</a:t>
            </a:r>
            <a:endParaRPr lang="en-US" dirty="0"/>
          </a:p>
        </p:txBody>
      </p:sp>
    </p:spTree>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smtClean="0"/>
              <a:t>Diet Therapy</a:t>
            </a:r>
          </a:p>
          <a:p>
            <a:pPr lvl="1"/>
            <a:r>
              <a:rPr lang="en-US" dirty="0" smtClean="0"/>
              <a:t>Restricted sodium</a:t>
            </a:r>
          </a:p>
          <a:p>
            <a:pPr lvl="1"/>
            <a:r>
              <a:rPr lang="en-US" dirty="0" smtClean="0"/>
              <a:t>Restricted fluids</a:t>
            </a:r>
          </a:p>
          <a:p>
            <a:r>
              <a:rPr lang="en-US" b="1" dirty="0" smtClean="0"/>
              <a:t>Mechanical Circulatory Support</a:t>
            </a:r>
          </a:p>
          <a:p>
            <a:pPr lvl="1"/>
            <a:r>
              <a:rPr lang="en-US" dirty="0" smtClean="0"/>
              <a:t>May be used in Stage D heart failure.</a:t>
            </a:r>
          </a:p>
          <a:p>
            <a:pPr lvl="1"/>
            <a:r>
              <a:rPr lang="en-US" dirty="0" smtClean="0"/>
              <a:t>Intra-aortic balloon pump</a:t>
            </a:r>
          </a:p>
          <a:p>
            <a:pPr lvl="1"/>
            <a:r>
              <a:rPr lang="en-US" dirty="0" smtClean="0"/>
              <a:t>Enhanced external </a:t>
            </a:r>
            <a:r>
              <a:rPr lang="en-US" dirty="0" err="1" smtClean="0"/>
              <a:t>counterpulsation</a:t>
            </a:r>
            <a:endParaRPr lang="en-US" dirty="0" smtClean="0"/>
          </a:p>
          <a:p>
            <a:pPr lvl="1"/>
            <a:r>
              <a:rPr lang="en-US" dirty="0" smtClean="0"/>
              <a:t>Continuous positive airway pressure(CPAP)decreases sleep apnea</a:t>
            </a:r>
          </a:p>
          <a:p>
            <a:pPr lvl="1"/>
            <a:r>
              <a:rPr lang="en-US" dirty="0" smtClean="0"/>
              <a:t>Cardiac resynchronization therapy or biventricular pacing</a:t>
            </a:r>
          </a:p>
          <a:p>
            <a:pPr lvl="1"/>
            <a:r>
              <a:rPr lang="en-US" dirty="0" smtClean="0"/>
              <a:t>Left ventricular assist device</a:t>
            </a:r>
          </a:p>
          <a:p>
            <a:pPr lvl="1"/>
            <a:r>
              <a:rPr lang="en-US" dirty="0" smtClean="0"/>
              <a:t>Heart transplant</a:t>
            </a:r>
          </a:p>
          <a:p>
            <a:pPr lvl="1"/>
            <a:endParaRPr lang="en-US" dirty="0" smtClean="0"/>
          </a:p>
          <a:p>
            <a:endParaRPr lang="en-US" dirty="0"/>
          </a:p>
        </p:txBody>
      </p:sp>
    </p:spTree>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Complications</a:t>
            </a:r>
            <a:endParaRPr lang="en-US" b="1" dirty="0"/>
          </a:p>
        </p:txBody>
      </p:sp>
      <p:sp>
        <p:nvSpPr>
          <p:cNvPr id="3" name="Content Placeholder 2"/>
          <p:cNvSpPr>
            <a:spLocks noGrp="1"/>
          </p:cNvSpPr>
          <p:nvPr>
            <p:ph idx="1"/>
          </p:nvPr>
        </p:nvSpPr>
        <p:spPr>
          <a:xfrm>
            <a:off x="457200" y="1219200"/>
            <a:ext cx="8229600" cy="4906963"/>
          </a:xfrm>
        </p:spPr>
        <p:txBody>
          <a:bodyPr/>
          <a:lstStyle/>
          <a:p>
            <a:r>
              <a:rPr lang="en-US" dirty="0" smtClean="0"/>
              <a:t>Intractable or refractory heart failure - becomes progressively refractory to therapy (does not respond to treatment).</a:t>
            </a:r>
          </a:p>
          <a:p>
            <a:r>
              <a:rPr lang="en-US" dirty="0" smtClean="0"/>
              <a:t>Cardiac </a:t>
            </a:r>
            <a:r>
              <a:rPr lang="en-US" dirty="0" err="1" smtClean="0"/>
              <a:t>dysrhythmias</a:t>
            </a:r>
            <a:r>
              <a:rPr lang="en-US" dirty="0" smtClean="0"/>
              <a:t>.</a:t>
            </a:r>
          </a:p>
          <a:p>
            <a:r>
              <a:rPr lang="en-US" dirty="0" smtClean="0"/>
              <a:t>Myocardial failure and cardiac arrest.</a:t>
            </a:r>
          </a:p>
          <a:p>
            <a:r>
              <a:rPr lang="en-US" dirty="0" err="1" smtClean="0"/>
              <a:t>Digoxin</a:t>
            </a:r>
            <a:r>
              <a:rPr lang="en-US" dirty="0" smtClean="0"/>
              <a:t> toxicity - from decreased renal function and potassium depletion.</a:t>
            </a:r>
          </a:p>
          <a:p>
            <a:r>
              <a:rPr lang="en-US" dirty="0" smtClean="0"/>
              <a:t>Pulmonary infarction, pneumonia, and emboli</a:t>
            </a:r>
          </a:p>
          <a:p>
            <a:endParaRPr lang="en-US" dirty="0"/>
          </a:p>
        </p:txBody>
      </p:sp>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en-US" dirty="0" smtClean="0"/>
              <a:t>Heart failure is a clinical syndrome that results from the progressive process of remodeling, in which mechanical and biochemical forces alter the size, shape, and function of the ventricle's ability to pump enough oxygenated blood to meet the metabolic demands of the body.</a:t>
            </a:r>
          </a:p>
          <a:p>
            <a:r>
              <a:rPr lang="en-US" dirty="0" smtClean="0"/>
              <a:t>Cardiac compensatory mechanisms (increases in heart rate, vasoconstriction, heart enlargement) occur to assist the struggling heart</a:t>
            </a:r>
            <a:endParaRPr lang="en-US" dirty="0"/>
          </a:p>
        </p:txBody>
      </p:sp>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These mechanisms are able to compensate for the heart's inability to pump effectively and maintain sufficient blood flow to organs and tissue at rest</a:t>
            </a:r>
          </a:p>
          <a:p>
            <a:r>
              <a:rPr lang="en-US" dirty="0" smtClean="0"/>
              <a:t>Physiologic stressors that increase the workload of the heart (e.g. exercise, infection) may cause these mechanisms to fail and precipitate the clinical syndrome associated with a failing heart (elevated ventricular/</a:t>
            </a:r>
            <a:r>
              <a:rPr lang="en-US" dirty="0" err="1" smtClean="0"/>
              <a:t>atrial</a:t>
            </a:r>
            <a:r>
              <a:rPr lang="en-US" dirty="0" smtClean="0"/>
              <a:t> pressures, sodium and water retention, decreased CO, circulatory and pulmonary congestion).</a:t>
            </a:r>
            <a:endParaRPr lang="en-US" dirty="0"/>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867400"/>
          </a:xfrm>
        </p:spPr>
        <p:txBody>
          <a:bodyPr>
            <a:normAutofit lnSpcReduction="10000"/>
          </a:bodyPr>
          <a:lstStyle/>
          <a:p>
            <a:r>
              <a:rPr lang="en-US" dirty="0" smtClean="0"/>
              <a:t>Two types of dysfunction may exist with heart failure:</a:t>
            </a:r>
          </a:p>
          <a:p>
            <a:pPr lvl="1"/>
            <a:r>
              <a:rPr lang="en-US" dirty="0" smtClean="0"/>
              <a:t>Systolic failure – </a:t>
            </a:r>
          </a:p>
          <a:p>
            <a:pPr lvl="2"/>
            <a:r>
              <a:rPr lang="en-US" dirty="0" smtClean="0"/>
              <a:t>poor contractility of the myocardium resulting in decreased CO and a resulting increase in the systemic vascular resistance(SVR). </a:t>
            </a:r>
          </a:p>
          <a:p>
            <a:pPr lvl="2"/>
            <a:r>
              <a:rPr lang="en-US" dirty="0" smtClean="0"/>
              <a:t>The increased SVR causes an increase in the </a:t>
            </a:r>
            <a:r>
              <a:rPr lang="en-US" dirty="0" err="1" smtClean="0"/>
              <a:t>afterload</a:t>
            </a:r>
            <a:r>
              <a:rPr lang="en-US" dirty="0" smtClean="0"/>
              <a:t> (the force the left ventricle must overcome in order to eject the volume of blood).</a:t>
            </a:r>
          </a:p>
          <a:p>
            <a:pPr lvl="1"/>
            <a:r>
              <a:rPr lang="en-US" dirty="0" smtClean="0"/>
              <a:t>Diastolic failure – </a:t>
            </a:r>
          </a:p>
          <a:p>
            <a:pPr lvl="2"/>
            <a:r>
              <a:rPr lang="en-US" dirty="0" smtClean="0"/>
              <a:t>stiff myocardium, which impairs the ability of the left ventricle to fill up with blood. </a:t>
            </a:r>
          </a:p>
          <a:p>
            <a:pPr lvl="2"/>
            <a:r>
              <a:rPr lang="en-US" dirty="0" smtClean="0"/>
              <a:t>This causes an increase in pressure in the left atrium and pulmonary vasculature causing the pulmonary signs of heart failure</a:t>
            </a:r>
          </a:p>
          <a:p>
            <a:pPr lvl="1"/>
            <a:endParaRPr lang="en-US" dirty="0"/>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D</a:t>
            </a:r>
            <a:r>
              <a:rPr lang="en-US" dirty="0" smtClean="0"/>
              <a:t>isorders of heart muscle resulting in decreased contractile properties of the heart</a:t>
            </a:r>
          </a:p>
          <a:p>
            <a:pPr lvl="1"/>
            <a:r>
              <a:rPr lang="en-US" dirty="0" smtClean="0"/>
              <a:t>MI</a:t>
            </a:r>
          </a:p>
          <a:p>
            <a:pPr lvl="1"/>
            <a:r>
              <a:rPr lang="en-US" dirty="0" smtClean="0"/>
              <a:t>hypertension</a:t>
            </a:r>
          </a:p>
          <a:p>
            <a:pPr lvl="1"/>
            <a:r>
              <a:rPr lang="en-US" dirty="0" err="1" smtClean="0"/>
              <a:t>valvular</a:t>
            </a:r>
            <a:r>
              <a:rPr lang="en-US" dirty="0" smtClean="0"/>
              <a:t> heart disease</a:t>
            </a:r>
          </a:p>
          <a:p>
            <a:pPr lvl="1"/>
            <a:r>
              <a:rPr lang="en-US" dirty="0" smtClean="0"/>
              <a:t>congenital heart disease </a:t>
            </a:r>
          </a:p>
          <a:p>
            <a:pPr lvl="1"/>
            <a:r>
              <a:rPr lang="en-US" dirty="0" err="1" smtClean="0"/>
              <a:t>cardiomyopathies</a:t>
            </a:r>
            <a:endParaRPr lang="en-US" dirty="0" smtClean="0"/>
          </a:p>
          <a:p>
            <a:pPr lvl="1"/>
            <a:r>
              <a:rPr lang="en-US" dirty="0" err="1" smtClean="0"/>
              <a:t>dysrhythmias</a:t>
            </a:r>
            <a:endParaRPr lang="en-US" dirty="0"/>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971550" lvl="1" indent="-514350">
              <a:buFont typeface="+mj-lt"/>
              <a:buAutoNum type="arabicPeriod" startAt="2"/>
            </a:pPr>
            <a:r>
              <a:rPr lang="en-US" dirty="0" smtClean="0"/>
              <a:t>Pulmonary embolism; chronic lung disease.</a:t>
            </a:r>
          </a:p>
          <a:p>
            <a:pPr marL="971550" lvl="1" indent="-514350">
              <a:buFont typeface="+mj-lt"/>
              <a:buAutoNum type="arabicPeriod" startAt="2"/>
            </a:pPr>
            <a:r>
              <a:rPr lang="en-US" dirty="0" smtClean="0"/>
              <a:t>Hemorrhage and anemia.</a:t>
            </a:r>
          </a:p>
          <a:p>
            <a:pPr marL="971550" lvl="1" indent="-514350">
              <a:buFont typeface="+mj-lt"/>
              <a:buAutoNum type="arabicPeriod" startAt="2"/>
            </a:pPr>
            <a:r>
              <a:rPr lang="en-US" dirty="0" smtClean="0"/>
              <a:t>Anesthesia and surgery.</a:t>
            </a:r>
          </a:p>
          <a:p>
            <a:pPr marL="971550" lvl="1" indent="-514350">
              <a:buFont typeface="+mj-lt"/>
              <a:buAutoNum type="arabicPeriod" startAt="2"/>
            </a:pPr>
            <a:r>
              <a:rPr lang="en-US" dirty="0" smtClean="0"/>
              <a:t>Transfusions or infusions.</a:t>
            </a:r>
          </a:p>
          <a:p>
            <a:pPr marL="971550" lvl="1" indent="-514350">
              <a:buFont typeface="+mj-lt"/>
              <a:buAutoNum type="arabicPeriod" startAt="2"/>
            </a:pPr>
            <a:r>
              <a:rPr lang="en-US" dirty="0" smtClean="0"/>
              <a:t>Increased body demands (fever, infection, pregnancy, </a:t>
            </a:r>
            <a:r>
              <a:rPr lang="en-US" dirty="0" err="1" smtClean="0"/>
              <a:t>arteriovenous</a:t>
            </a:r>
            <a:r>
              <a:rPr lang="en-US" dirty="0" smtClean="0"/>
              <a:t> fistula).</a:t>
            </a:r>
          </a:p>
          <a:p>
            <a:pPr marL="971550" lvl="1" indent="-514350">
              <a:buFont typeface="+mj-lt"/>
              <a:buAutoNum type="arabicPeriod" startAt="2"/>
            </a:pPr>
            <a:r>
              <a:rPr lang="en-US" dirty="0" smtClean="0"/>
              <a:t>Drug-induced.</a:t>
            </a:r>
          </a:p>
          <a:p>
            <a:pPr marL="971550" lvl="1" indent="-514350">
              <a:buFont typeface="+mj-lt"/>
              <a:buAutoNum type="arabicPeriod" startAt="2"/>
            </a:pPr>
            <a:r>
              <a:rPr lang="en-US" dirty="0" smtClean="0"/>
              <a:t>Physical and emotional stress.</a:t>
            </a:r>
          </a:p>
          <a:p>
            <a:pPr marL="971550" lvl="1" indent="-514350">
              <a:buFont typeface="+mj-lt"/>
              <a:buAutoNum type="arabicPeriod" startAt="2"/>
            </a:pPr>
            <a:r>
              <a:rPr lang="en-US" dirty="0" smtClean="0"/>
              <a:t>Excessive sodium intake</a:t>
            </a:r>
          </a:p>
          <a:p>
            <a:pPr marL="514350" indent="-514350">
              <a:buFont typeface="+mj-lt"/>
              <a:buAutoNum type="arabicPeriod"/>
            </a:pPr>
            <a:endParaRPr lang="en-US" dirty="0"/>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Risk factors include:</a:t>
            </a:r>
            <a:endParaRPr lang="en-US" dirty="0"/>
          </a:p>
        </p:txBody>
      </p:sp>
      <p:sp>
        <p:nvSpPr>
          <p:cNvPr id="3" name="Content Placeholder 2"/>
          <p:cNvSpPr>
            <a:spLocks noGrp="1"/>
          </p:cNvSpPr>
          <p:nvPr>
            <p:ph idx="1"/>
          </p:nvPr>
        </p:nvSpPr>
        <p:spPr/>
        <p:txBody>
          <a:bodyPr>
            <a:normAutofit/>
          </a:bodyPr>
          <a:lstStyle/>
          <a:p>
            <a:pPr lvl="1"/>
            <a:r>
              <a:rPr lang="en-US" dirty="0" smtClean="0"/>
              <a:t>Hypertension.</a:t>
            </a:r>
          </a:p>
          <a:p>
            <a:pPr lvl="1"/>
            <a:r>
              <a:rPr lang="en-US" dirty="0" err="1" smtClean="0"/>
              <a:t>Hyperlipidemia</a:t>
            </a:r>
            <a:r>
              <a:rPr lang="en-US" dirty="0" smtClean="0"/>
              <a:t>.</a:t>
            </a:r>
          </a:p>
          <a:p>
            <a:pPr lvl="1"/>
            <a:r>
              <a:rPr lang="en-US" dirty="0" smtClean="0"/>
              <a:t>Diabetes.</a:t>
            </a:r>
          </a:p>
          <a:p>
            <a:pPr lvl="1"/>
            <a:r>
              <a:rPr lang="en-US" dirty="0" smtClean="0"/>
              <a:t>Coronary Artery Disease.</a:t>
            </a:r>
          </a:p>
          <a:p>
            <a:pPr lvl="1"/>
            <a:r>
              <a:rPr lang="en-US" dirty="0" smtClean="0"/>
              <a:t>Family history.</a:t>
            </a:r>
          </a:p>
          <a:p>
            <a:pPr lvl="1"/>
            <a:r>
              <a:rPr lang="en-US" dirty="0" smtClean="0"/>
              <a:t>Smoking.</a:t>
            </a:r>
          </a:p>
          <a:p>
            <a:pPr lvl="1"/>
            <a:r>
              <a:rPr lang="en-US" dirty="0" smtClean="0"/>
              <a:t>Alcohol consumption.</a:t>
            </a:r>
          </a:p>
          <a:p>
            <a:pPr lvl="1"/>
            <a:r>
              <a:rPr lang="en-US" dirty="0" smtClean="0"/>
              <a:t>Use of </a:t>
            </a:r>
            <a:r>
              <a:rPr lang="en-US" dirty="0" err="1" smtClean="0"/>
              <a:t>cardiotoxic</a:t>
            </a:r>
            <a:r>
              <a:rPr lang="en-US" dirty="0" smtClean="0"/>
              <a:t> drugs.</a:t>
            </a:r>
          </a:p>
          <a:p>
            <a:endParaRPr lang="en-US" dirty="0"/>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Manifestations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Left-Sided Heart Failure (Forward Failure)</a:t>
            </a:r>
          </a:p>
          <a:p>
            <a:pPr lvl="1"/>
            <a:r>
              <a:rPr lang="en-US" dirty="0" smtClean="0"/>
              <a:t>Congestion occurs mainly in the lungs from blood backing up into pulmonary veins and capillaries.</a:t>
            </a:r>
          </a:p>
          <a:p>
            <a:pPr lvl="2"/>
            <a:r>
              <a:rPr lang="en-US" dirty="0" smtClean="0"/>
              <a:t>Shortness of breath, </a:t>
            </a:r>
            <a:r>
              <a:rPr lang="en-US" dirty="0" err="1" smtClean="0"/>
              <a:t>dyspnea</a:t>
            </a:r>
            <a:r>
              <a:rPr lang="en-US" dirty="0" smtClean="0"/>
              <a:t> on exertion, paroxysmal nocturnal </a:t>
            </a:r>
            <a:r>
              <a:rPr lang="en-US" dirty="0" err="1" smtClean="0"/>
              <a:t>dyspnea</a:t>
            </a:r>
            <a:r>
              <a:rPr lang="en-US" dirty="0" smtClean="0"/>
              <a:t> (due to </a:t>
            </a:r>
            <a:r>
              <a:rPr lang="en-US" dirty="0" err="1" smtClean="0"/>
              <a:t>reabsorption</a:t>
            </a:r>
            <a:r>
              <a:rPr lang="en-US" dirty="0" smtClean="0"/>
              <a:t> of dependent edema that has developed during day), </a:t>
            </a:r>
            <a:r>
              <a:rPr lang="en-US" dirty="0" err="1" smtClean="0"/>
              <a:t>orthopnea</a:t>
            </a:r>
            <a:r>
              <a:rPr lang="en-US" dirty="0" smtClean="0"/>
              <a:t>, pulmonary edema</a:t>
            </a:r>
          </a:p>
          <a:p>
            <a:pPr lvl="2"/>
            <a:r>
              <a:rPr lang="en-US" dirty="0" smtClean="0"/>
              <a:t>Cough may be dry, unproductive; usually occurs at night</a:t>
            </a:r>
          </a:p>
          <a:p>
            <a:pPr lvl="1"/>
            <a:r>
              <a:rPr lang="en-US" dirty="0" smtClean="0"/>
              <a:t>Fatigability from low Cardiac Output, </a:t>
            </a:r>
            <a:r>
              <a:rPr lang="en-US" dirty="0" err="1" smtClean="0"/>
              <a:t>nocturia</a:t>
            </a:r>
            <a:r>
              <a:rPr lang="en-US" dirty="0" smtClean="0"/>
              <a:t>, insomnia, </a:t>
            </a:r>
            <a:r>
              <a:rPr lang="en-US" dirty="0" err="1" smtClean="0"/>
              <a:t>dyspnea</a:t>
            </a:r>
            <a:r>
              <a:rPr lang="en-US" dirty="0" smtClean="0"/>
              <a:t>, catabolic effect of chronic failure.</a:t>
            </a:r>
          </a:p>
          <a:p>
            <a:pPr lvl="1"/>
            <a:r>
              <a:rPr lang="en-US" dirty="0" smtClean="0"/>
              <a:t>Insomnia, restlessness.</a:t>
            </a:r>
          </a:p>
          <a:p>
            <a:pPr lvl="1"/>
            <a:r>
              <a:rPr lang="en-US" dirty="0" smtClean="0"/>
              <a:t>Tachycardia, third heart sound(S</a:t>
            </a:r>
            <a:r>
              <a:rPr lang="en-US" baseline="-25000" dirty="0" smtClean="0"/>
              <a:t>3</a:t>
            </a:r>
            <a:r>
              <a:rPr lang="en-US" dirty="0" smtClean="0"/>
              <a:t>)ventricular gallop.</a:t>
            </a:r>
          </a:p>
          <a:p>
            <a:pPr lvl="2"/>
            <a:endParaRPr lang="en-US" dirty="0"/>
          </a:p>
        </p:txBody>
      </p:sp>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b="1" dirty="0" smtClean="0"/>
              <a:t>Right-Sided Heart Failure (Backward Failure)</a:t>
            </a:r>
            <a:br>
              <a:rPr lang="en-US" b="1" dirty="0" smtClean="0"/>
            </a:b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pPr lvl="1"/>
            <a:r>
              <a:rPr lang="en-US" dirty="0" smtClean="0"/>
              <a:t>Signs and symptoms of elevated pressures and congestion in systemic veins and capillaries:</a:t>
            </a:r>
          </a:p>
          <a:p>
            <a:pPr lvl="1"/>
            <a:r>
              <a:rPr lang="en-US" dirty="0" smtClean="0"/>
              <a:t>Edema of ankles →unexplained weight gain (pitting edema)</a:t>
            </a:r>
          </a:p>
          <a:p>
            <a:pPr lvl="1"/>
            <a:r>
              <a:rPr lang="en-US" dirty="0" smtClean="0"/>
              <a:t>Liver </a:t>
            </a:r>
            <a:r>
              <a:rPr lang="en-US" smtClean="0"/>
              <a:t>congestion→hepatomegally </a:t>
            </a:r>
            <a:r>
              <a:rPr lang="en-US" dirty="0" smtClean="0"/>
              <a:t>- may produce upper abdominal pain</a:t>
            </a:r>
          </a:p>
          <a:p>
            <a:pPr lvl="1"/>
            <a:r>
              <a:rPr lang="en-US" dirty="0" smtClean="0"/>
              <a:t>Distended jugular veins</a:t>
            </a:r>
          </a:p>
          <a:p>
            <a:pPr lvl="1"/>
            <a:r>
              <a:rPr lang="en-US" dirty="0" smtClean="0"/>
              <a:t>Abnormal fluid in body cavities (pleural space, abdominal cavity)</a:t>
            </a:r>
          </a:p>
          <a:p>
            <a:pPr lvl="1"/>
            <a:r>
              <a:rPr lang="en-US" dirty="0" smtClean="0"/>
              <a:t>Anorexia and nausea - from hepatic and visceral engorgement</a:t>
            </a:r>
          </a:p>
          <a:p>
            <a:pPr lvl="1"/>
            <a:r>
              <a:rPr lang="en-US" dirty="0" err="1" smtClean="0"/>
              <a:t>Nocturia</a:t>
            </a:r>
            <a:r>
              <a:rPr lang="en-US" dirty="0" smtClean="0"/>
              <a:t> - </a:t>
            </a:r>
            <a:r>
              <a:rPr lang="en-US" dirty="0" err="1" smtClean="0"/>
              <a:t>diuresis</a:t>
            </a:r>
            <a:r>
              <a:rPr lang="en-US" dirty="0" smtClean="0"/>
              <a:t> occurs at night with rest and improved CO</a:t>
            </a:r>
          </a:p>
          <a:p>
            <a:pPr lvl="1"/>
            <a:r>
              <a:rPr lang="en-US" dirty="0" smtClean="0"/>
              <a:t>Weakness</a:t>
            </a:r>
          </a:p>
          <a:p>
            <a:endParaRPr lang="en-US" dirty="0"/>
          </a:p>
        </p:txBody>
      </p:sp>
    </p:spTree>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TotalTime>
  <Words>932</Words>
  <Application>Microsoft Office PowerPoint</Application>
  <PresentationFormat>On-screen Show (4:3)</PresentationFormat>
  <Paragraphs>106</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CONGESTIVE CARDIAC FAILURE</vt:lpstr>
      <vt:lpstr>PowerPoint Presentation</vt:lpstr>
      <vt:lpstr>PowerPoint Presentation</vt:lpstr>
      <vt:lpstr>PowerPoint Presentation</vt:lpstr>
      <vt:lpstr>Causes</vt:lpstr>
      <vt:lpstr>PowerPoint Presentation</vt:lpstr>
      <vt:lpstr>Risk factors include:</vt:lpstr>
      <vt:lpstr>Clinical Manifestations</vt:lpstr>
      <vt:lpstr>Right-Sided Heart Failure (Backward Failure) </vt:lpstr>
      <vt:lpstr>Signs occurring in both Right and Left-sided failures</vt:lpstr>
      <vt:lpstr>Diagnostic Evaluation</vt:lpstr>
      <vt:lpstr>Management</vt:lpstr>
      <vt:lpstr>PowerPoint Presentation</vt:lpstr>
      <vt:lpstr>PowerPoint Presentation</vt:lpstr>
      <vt:lpstr>PowerPoint Presentation</vt:lpstr>
      <vt:lpstr>Complications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CONGESTIVE CARDIAC FAILURE</dc:title>
  <dc:creator>FRANCIS</dc:creator>
  <cp:lastModifiedBy>HP</cp:lastModifiedBy>
  <cp:revision>15</cp:revision>
  <dcterms:created xsi:type="dcterms:W3CDTF">2015-02-03T14:08:55Z</dcterms:created>
  <dcterms:modified xsi:type="dcterms:W3CDTF">2019-01-11T11:37:00Z</dcterms:modified>
</cp:coreProperties>
</file>