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59" r:id="rId5"/>
    <p:sldId id="261" r:id="rId6"/>
    <p:sldId id="262" r:id="rId7"/>
    <p:sldId id="263" r:id="rId8"/>
    <p:sldId id="264" r:id="rId9"/>
    <p:sldId id="267" r:id="rId10"/>
    <p:sldId id="265" r:id="rId11"/>
    <p:sldId id="266" r:id="rId12"/>
    <p:sldId id="268" r:id="rId13"/>
    <p:sldId id="269" r:id="rId14"/>
    <p:sldId id="270" r:id="rId15"/>
    <p:sldId id="271" r:id="rId16"/>
    <p:sldId id="273" r:id="rId17"/>
    <p:sldId id="279" r:id="rId18"/>
    <p:sldId id="275" r:id="rId19"/>
    <p:sldId id="276" r:id="rId20"/>
    <p:sldId id="280" r:id="rId21"/>
    <p:sldId id="281" r:id="rId22"/>
    <p:sldId id="282" r:id="rId23"/>
    <p:sldId id="283" r:id="rId24"/>
    <p:sldId id="284" r:id="rId25"/>
    <p:sldId id="285"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D32455-38E4-47EF-BFDC-F26601CE372E}" type="datetimeFigureOut">
              <a:rPr lang="en-US" smtClean="0"/>
              <a:t>11/14/2020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62AA65-D887-42F5-9D65-7C3E3C0375C0}" type="slidenum">
              <a:rPr lang="en-US" smtClean="0"/>
              <a:t>‹#›</a:t>
            </a:fld>
            <a:endParaRPr lang="en-US"/>
          </a:p>
        </p:txBody>
      </p:sp>
    </p:spTree>
    <p:extLst>
      <p:ext uri="{BB962C8B-B14F-4D97-AF65-F5344CB8AC3E}">
        <p14:creationId xmlns:p14="http://schemas.microsoft.com/office/powerpoint/2010/main" val="4239322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D32455-38E4-47EF-BFDC-F26601CE372E}" type="datetimeFigureOut">
              <a:rPr lang="en-US" smtClean="0"/>
              <a:t>11/14/2020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62AA65-D887-42F5-9D65-7C3E3C0375C0}" type="slidenum">
              <a:rPr lang="en-US" smtClean="0"/>
              <a:t>‹#›</a:t>
            </a:fld>
            <a:endParaRPr lang="en-US"/>
          </a:p>
        </p:txBody>
      </p:sp>
    </p:spTree>
    <p:extLst>
      <p:ext uri="{BB962C8B-B14F-4D97-AF65-F5344CB8AC3E}">
        <p14:creationId xmlns:p14="http://schemas.microsoft.com/office/powerpoint/2010/main" val="2873156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D32455-38E4-47EF-BFDC-F26601CE372E}" type="datetimeFigureOut">
              <a:rPr lang="en-US" smtClean="0"/>
              <a:t>11/14/2020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62AA65-D887-42F5-9D65-7C3E3C0375C0}" type="slidenum">
              <a:rPr lang="en-US" smtClean="0"/>
              <a:t>‹#›</a:t>
            </a:fld>
            <a:endParaRPr lang="en-US"/>
          </a:p>
        </p:txBody>
      </p:sp>
    </p:spTree>
    <p:extLst>
      <p:ext uri="{BB962C8B-B14F-4D97-AF65-F5344CB8AC3E}">
        <p14:creationId xmlns:p14="http://schemas.microsoft.com/office/powerpoint/2010/main" val="1083807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D32455-38E4-47EF-BFDC-F26601CE372E}" type="datetimeFigureOut">
              <a:rPr lang="en-US" smtClean="0"/>
              <a:t>11/14/2020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62AA65-D887-42F5-9D65-7C3E3C0375C0}" type="slidenum">
              <a:rPr lang="en-US" smtClean="0"/>
              <a:t>‹#›</a:t>
            </a:fld>
            <a:endParaRPr lang="en-US"/>
          </a:p>
        </p:txBody>
      </p:sp>
    </p:spTree>
    <p:extLst>
      <p:ext uri="{BB962C8B-B14F-4D97-AF65-F5344CB8AC3E}">
        <p14:creationId xmlns:p14="http://schemas.microsoft.com/office/powerpoint/2010/main" val="855259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D32455-38E4-47EF-BFDC-F26601CE372E}" type="datetimeFigureOut">
              <a:rPr lang="en-US" smtClean="0"/>
              <a:t>11/14/2020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62AA65-D887-42F5-9D65-7C3E3C0375C0}" type="slidenum">
              <a:rPr lang="en-US" smtClean="0"/>
              <a:t>‹#›</a:t>
            </a:fld>
            <a:endParaRPr lang="en-US"/>
          </a:p>
        </p:txBody>
      </p:sp>
    </p:spTree>
    <p:extLst>
      <p:ext uri="{BB962C8B-B14F-4D97-AF65-F5344CB8AC3E}">
        <p14:creationId xmlns:p14="http://schemas.microsoft.com/office/powerpoint/2010/main" val="255101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D32455-38E4-47EF-BFDC-F26601CE372E}" type="datetimeFigureOut">
              <a:rPr lang="en-US" smtClean="0"/>
              <a:t>11/14/2020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62AA65-D887-42F5-9D65-7C3E3C0375C0}" type="slidenum">
              <a:rPr lang="en-US" smtClean="0"/>
              <a:t>‹#›</a:t>
            </a:fld>
            <a:endParaRPr lang="en-US"/>
          </a:p>
        </p:txBody>
      </p:sp>
    </p:spTree>
    <p:extLst>
      <p:ext uri="{BB962C8B-B14F-4D97-AF65-F5344CB8AC3E}">
        <p14:creationId xmlns:p14="http://schemas.microsoft.com/office/powerpoint/2010/main" val="4034867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D32455-38E4-47EF-BFDC-F26601CE372E}" type="datetimeFigureOut">
              <a:rPr lang="en-US" smtClean="0"/>
              <a:t>11/14/2020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62AA65-D887-42F5-9D65-7C3E3C0375C0}" type="slidenum">
              <a:rPr lang="en-US" smtClean="0"/>
              <a:t>‹#›</a:t>
            </a:fld>
            <a:endParaRPr lang="en-US"/>
          </a:p>
        </p:txBody>
      </p:sp>
    </p:spTree>
    <p:extLst>
      <p:ext uri="{BB962C8B-B14F-4D97-AF65-F5344CB8AC3E}">
        <p14:creationId xmlns:p14="http://schemas.microsoft.com/office/powerpoint/2010/main" val="252270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D32455-38E4-47EF-BFDC-F26601CE372E}" type="datetimeFigureOut">
              <a:rPr lang="en-US" smtClean="0"/>
              <a:t>11/14/2020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62AA65-D887-42F5-9D65-7C3E3C0375C0}" type="slidenum">
              <a:rPr lang="en-US" smtClean="0"/>
              <a:t>‹#›</a:t>
            </a:fld>
            <a:endParaRPr lang="en-US"/>
          </a:p>
        </p:txBody>
      </p:sp>
    </p:spTree>
    <p:extLst>
      <p:ext uri="{BB962C8B-B14F-4D97-AF65-F5344CB8AC3E}">
        <p14:creationId xmlns:p14="http://schemas.microsoft.com/office/powerpoint/2010/main" val="417568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D32455-38E4-47EF-BFDC-F26601CE372E}" type="datetimeFigureOut">
              <a:rPr lang="en-US" smtClean="0"/>
              <a:t>11/14/2020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62AA65-D887-42F5-9D65-7C3E3C0375C0}" type="slidenum">
              <a:rPr lang="en-US" smtClean="0"/>
              <a:t>‹#›</a:t>
            </a:fld>
            <a:endParaRPr lang="en-US"/>
          </a:p>
        </p:txBody>
      </p:sp>
    </p:spTree>
    <p:extLst>
      <p:ext uri="{BB962C8B-B14F-4D97-AF65-F5344CB8AC3E}">
        <p14:creationId xmlns:p14="http://schemas.microsoft.com/office/powerpoint/2010/main" val="568884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D32455-38E4-47EF-BFDC-F26601CE372E}" type="datetimeFigureOut">
              <a:rPr lang="en-US" smtClean="0"/>
              <a:t>11/14/2020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62AA65-D887-42F5-9D65-7C3E3C0375C0}" type="slidenum">
              <a:rPr lang="en-US" smtClean="0"/>
              <a:t>‹#›</a:t>
            </a:fld>
            <a:endParaRPr lang="en-US"/>
          </a:p>
        </p:txBody>
      </p:sp>
    </p:spTree>
    <p:extLst>
      <p:ext uri="{BB962C8B-B14F-4D97-AF65-F5344CB8AC3E}">
        <p14:creationId xmlns:p14="http://schemas.microsoft.com/office/powerpoint/2010/main" val="3729330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D32455-38E4-47EF-BFDC-F26601CE372E}" type="datetimeFigureOut">
              <a:rPr lang="en-US" smtClean="0"/>
              <a:t>11/14/2020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62AA65-D887-42F5-9D65-7C3E3C0375C0}" type="slidenum">
              <a:rPr lang="en-US" smtClean="0"/>
              <a:t>‹#›</a:t>
            </a:fld>
            <a:endParaRPr lang="en-US"/>
          </a:p>
        </p:txBody>
      </p:sp>
    </p:spTree>
    <p:extLst>
      <p:ext uri="{BB962C8B-B14F-4D97-AF65-F5344CB8AC3E}">
        <p14:creationId xmlns:p14="http://schemas.microsoft.com/office/powerpoint/2010/main" val="853741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D32455-38E4-47EF-BFDC-F26601CE372E}" type="datetimeFigureOut">
              <a:rPr lang="en-US" smtClean="0"/>
              <a:t>11/14/2020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62AA65-D887-42F5-9D65-7C3E3C0375C0}" type="slidenum">
              <a:rPr lang="en-US" smtClean="0"/>
              <a:t>‹#›</a:t>
            </a:fld>
            <a:endParaRPr lang="en-US"/>
          </a:p>
        </p:txBody>
      </p:sp>
    </p:spTree>
    <p:extLst>
      <p:ext uri="{BB962C8B-B14F-4D97-AF65-F5344CB8AC3E}">
        <p14:creationId xmlns:p14="http://schemas.microsoft.com/office/powerpoint/2010/main" val="9414873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latin typeface="Times New Roman" pitchFamily="18" charset="0"/>
                <a:cs typeface="Times New Roman" pitchFamily="18" charset="0"/>
              </a:rPr>
              <a:t>THE CARDIOVASCULAR SYSTEM</a:t>
            </a:r>
            <a:endParaRPr lang="en-US" b="1" dirty="0">
              <a:latin typeface="Times New Roman" pitchFamily="18" charset="0"/>
              <a:cs typeface="Times New Roman" pitchFamily="18" charset="0"/>
            </a:endParaRPr>
          </a:p>
        </p:txBody>
      </p:sp>
      <p:sp>
        <p:nvSpPr>
          <p:cNvPr id="3" name="Subtitle 2"/>
          <p:cNvSpPr>
            <a:spLocks noGrp="1"/>
          </p:cNvSpPr>
          <p:nvPr>
            <p:ph type="subTitle" idx="1"/>
          </p:nvPr>
        </p:nvSpPr>
        <p:spPr/>
        <p:txBody>
          <a:bodyPr/>
          <a:lstStyle/>
          <a:p>
            <a:r>
              <a:rPr lang="en-US" b="1" dirty="0" smtClean="0">
                <a:latin typeface="Times New Roman" pitchFamily="18" charset="0"/>
                <a:cs typeface="Times New Roman" pitchFamily="18" charset="0"/>
              </a:rPr>
              <a:t>PRESENTER:</a:t>
            </a:r>
          </a:p>
          <a:p>
            <a:r>
              <a:rPr lang="en-US" b="1" dirty="0" smtClean="0">
                <a:latin typeface="Times New Roman" pitchFamily="18" charset="0"/>
                <a:cs typeface="Times New Roman" pitchFamily="18" charset="0"/>
              </a:rPr>
              <a:t>CAROLINE MWENDWA</a:t>
            </a:r>
            <a:endParaRPr lang="en-US" b="1" dirty="0">
              <a:latin typeface="Times New Roman" pitchFamily="18" charset="0"/>
              <a:cs typeface="Times New Roman" pitchFamily="18" charset="0"/>
            </a:endParaRPr>
          </a:p>
        </p:txBody>
      </p:sp>
    </p:spTree>
    <p:extLst>
      <p:ext uri="{BB962C8B-B14F-4D97-AF65-F5344CB8AC3E}">
        <p14:creationId xmlns:p14="http://schemas.microsoft.com/office/powerpoint/2010/main" val="5622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Times New Roman" pitchFamily="18" charset="0"/>
                <a:cs typeface="Times New Roman" pitchFamily="18" charset="0"/>
              </a:rPr>
              <a:t>STRUCTURE OF THE HEART</a:t>
            </a:r>
            <a:endParaRPr lang="en-US" sz="3200"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dirty="0">
                <a:latin typeface="Times New Roman" pitchFamily="18" charset="0"/>
                <a:cs typeface="Times New Roman" pitchFamily="18" charset="0"/>
              </a:rPr>
              <a:t>The heart is divided by a muscular wall known as the </a:t>
            </a:r>
            <a:r>
              <a:rPr lang="en-US" i="1" dirty="0">
                <a:latin typeface="Times New Roman" pitchFamily="18" charset="0"/>
                <a:cs typeface="Times New Roman" pitchFamily="18" charset="0"/>
              </a:rPr>
              <a:t>septum</a:t>
            </a:r>
            <a:r>
              <a:rPr lang="en-US" dirty="0">
                <a:latin typeface="Times New Roman" pitchFamily="18" charset="0"/>
                <a:cs typeface="Times New Roman" pitchFamily="18" charset="0"/>
              </a:rPr>
              <a:t> into 2 sides -right and left. There is normally no communication between these two sides after birth.</a:t>
            </a:r>
          </a:p>
          <a:p>
            <a:r>
              <a:rPr lang="en-US" dirty="0">
                <a:latin typeface="Times New Roman" pitchFamily="18" charset="0"/>
                <a:cs typeface="Times New Roman" pitchFamily="18" charset="0"/>
              </a:rPr>
              <a:t>Each side of the heart is further subdivided into an upper collecting chamber called an </a:t>
            </a:r>
            <a:r>
              <a:rPr lang="en-US" i="1" dirty="0">
                <a:latin typeface="Times New Roman" pitchFamily="18" charset="0"/>
                <a:cs typeface="Times New Roman" pitchFamily="18" charset="0"/>
              </a:rPr>
              <a:t>atrium </a:t>
            </a:r>
            <a:r>
              <a:rPr lang="en-US" dirty="0">
                <a:latin typeface="Times New Roman" pitchFamily="18" charset="0"/>
                <a:cs typeface="Times New Roman" pitchFamily="18" charset="0"/>
              </a:rPr>
              <a:t>and a lower pumping chamber called the </a:t>
            </a:r>
            <a:r>
              <a:rPr lang="en-US" i="1" dirty="0">
                <a:latin typeface="Times New Roman" pitchFamily="18" charset="0"/>
                <a:cs typeface="Times New Roman" pitchFamily="18" charset="0"/>
              </a:rPr>
              <a:t>ventricle.</a:t>
            </a:r>
            <a:endParaRPr lang="en-US"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3473153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Times New Roman" pitchFamily="18" charset="0"/>
                <a:cs typeface="Times New Roman" pitchFamily="18" charset="0"/>
              </a:rPr>
              <a:t>Structure….ct</a:t>
            </a:r>
            <a:endParaRPr lang="en-US" sz="3200"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92500" lnSpcReduction="10000"/>
          </a:bodyPr>
          <a:lstStyle/>
          <a:p>
            <a:r>
              <a:rPr lang="en-US" dirty="0" smtClean="0">
                <a:latin typeface="Times New Roman" pitchFamily="18" charset="0"/>
                <a:cs typeface="Times New Roman" pitchFamily="18" charset="0"/>
              </a:rPr>
              <a:t>The atrium and ventricle of each side communicate with one another by means of atrio-ventricular openings which are guarded by valves. On the right side is the tricuspid valve composed of three flaps and on the left is the mitral or bicuspid valve composed of two flaps</a:t>
            </a:r>
          </a:p>
          <a:p>
            <a:r>
              <a:rPr lang="en-US" dirty="0" smtClean="0">
                <a:latin typeface="Times New Roman" pitchFamily="18" charset="0"/>
                <a:cs typeface="Times New Roman" pitchFamily="18" charset="0"/>
              </a:rPr>
              <a:t>The atrio- ventricular valves permit the passage of blood in one direction only.ie from atrium to ventricle and prevent blood flowing backward from ventricles to atrium</a:t>
            </a:r>
          </a:p>
          <a:p>
            <a:endParaRPr lang="en-US" dirty="0"/>
          </a:p>
        </p:txBody>
      </p:sp>
    </p:spTree>
    <p:extLst>
      <p:ext uri="{BB962C8B-B14F-4D97-AF65-F5344CB8AC3E}">
        <p14:creationId xmlns:p14="http://schemas.microsoft.com/office/powerpoint/2010/main" val="6219774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0" y="609600"/>
            <a:ext cx="7772399" cy="5715000"/>
          </a:xfrm>
          <a:prstGeom prst="rect">
            <a:avLst/>
          </a:prstGeom>
          <a:noFill/>
          <a:ln>
            <a:noFill/>
          </a:ln>
        </p:spPr>
      </p:pic>
    </p:spTree>
    <p:extLst>
      <p:ext uri="{BB962C8B-B14F-4D97-AF65-F5344CB8AC3E}">
        <p14:creationId xmlns:p14="http://schemas.microsoft.com/office/powerpoint/2010/main" val="17672785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doctorlib.info/anatomy/ross-wilson-anatomy-physiology-health-illness/ross-wilson-anatomy-physiology-health-illness.files/image15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609600"/>
            <a:ext cx="7696200"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18117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Times New Roman" pitchFamily="18" charset="0"/>
                <a:cs typeface="Times New Roman" pitchFamily="18" charset="0"/>
              </a:rPr>
              <a:t>Structure….ct</a:t>
            </a:r>
            <a:endParaRPr lang="en-US" sz="3200"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92500" lnSpcReduction="20000"/>
          </a:bodyPr>
          <a:lstStyle/>
          <a:p>
            <a:r>
              <a:rPr lang="en-US" dirty="0">
                <a:latin typeface="Times New Roman" pitchFamily="18" charset="0"/>
                <a:cs typeface="Times New Roman" pitchFamily="18" charset="0"/>
              </a:rPr>
              <a:t>The heart wall is composed of three layers of tissue: </a:t>
            </a:r>
          </a:p>
          <a:p>
            <a:pPr>
              <a:buFont typeface="Wingdings" pitchFamily="2" charset="2"/>
              <a:buChar char="v"/>
            </a:pPr>
            <a:r>
              <a:rPr lang="en-US" b="1" dirty="0">
                <a:latin typeface="Times New Roman" pitchFamily="18" charset="0"/>
                <a:cs typeface="Times New Roman" pitchFamily="18" charset="0"/>
              </a:rPr>
              <a:t>Pericardium</a:t>
            </a:r>
            <a:r>
              <a:rPr lang="en-US" dirty="0">
                <a:latin typeface="Times New Roman" pitchFamily="18" charset="0"/>
                <a:cs typeface="Times New Roman" pitchFamily="18" charset="0"/>
              </a:rPr>
              <a:t> </a:t>
            </a:r>
          </a:p>
          <a:p>
            <a:r>
              <a:rPr lang="en-US" dirty="0">
                <a:latin typeface="Times New Roman" pitchFamily="18" charset="0"/>
                <a:cs typeface="Times New Roman" pitchFamily="18" charset="0"/>
              </a:rPr>
              <a:t>It is the outermost layer covering the outer surface of the </a:t>
            </a:r>
            <a:r>
              <a:rPr lang="en-US" dirty="0" smtClean="0">
                <a:latin typeface="Times New Roman" pitchFamily="18" charset="0"/>
                <a:cs typeface="Times New Roman" pitchFamily="18" charset="0"/>
              </a:rPr>
              <a:t>heart</a:t>
            </a:r>
          </a:p>
          <a:p>
            <a:r>
              <a:rPr lang="en-US" dirty="0" smtClean="0">
                <a:latin typeface="Times New Roman" pitchFamily="18" charset="0"/>
                <a:cs typeface="Times New Roman" pitchFamily="18" charset="0"/>
              </a:rPr>
              <a:t>made </a:t>
            </a:r>
            <a:r>
              <a:rPr lang="en-US" dirty="0">
                <a:latin typeface="Times New Roman" pitchFamily="18" charset="0"/>
                <a:cs typeface="Times New Roman" pitchFamily="18" charset="0"/>
              </a:rPr>
              <a:t>up of two </a:t>
            </a:r>
            <a:r>
              <a:rPr lang="en-US" dirty="0" smtClean="0">
                <a:latin typeface="Times New Roman" pitchFamily="18" charset="0"/>
                <a:cs typeface="Times New Roman" pitchFamily="18" charset="0"/>
              </a:rPr>
              <a:t>layers</a:t>
            </a:r>
            <a:r>
              <a:rPr lang="en-US" dirty="0" smtClean="0">
                <a:latin typeface="Times New Roman" pitchFamily="18" charset="0"/>
                <a:cs typeface="Times New Roman" pitchFamily="18" charset="0"/>
              </a:rPr>
              <a:t>;</a:t>
            </a:r>
          </a:p>
          <a:p>
            <a:pPr>
              <a:buFont typeface="Wingdings" pitchFamily="2" charset="2"/>
              <a:buChar char="ü"/>
            </a:pPr>
            <a:r>
              <a:rPr lang="en-US" dirty="0" smtClean="0">
                <a:latin typeface="Times New Roman" pitchFamily="18" charset="0"/>
                <a:cs typeface="Times New Roman" pitchFamily="18" charset="0"/>
              </a:rPr>
              <a:t>Fibrous pericardium-</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an outer </a:t>
            </a:r>
            <a:r>
              <a:rPr lang="en-US" dirty="0" smtClean="0">
                <a:latin typeface="Times New Roman" pitchFamily="18" charset="0"/>
                <a:cs typeface="Times New Roman" pitchFamily="18" charset="0"/>
              </a:rPr>
              <a:t>layer</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consisting of fibrous tissue </a:t>
            </a:r>
            <a:endParaRPr lang="en-US" dirty="0">
              <a:latin typeface="Times New Roman" pitchFamily="18" charset="0"/>
              <a:cs typeface="Times New Roman" pitchFamily="18" charset="0"/>
            </a:endParaRPr>
          </a:p>
          <a:p>
            <a:pPr>
              <a:buFont typeface="Wingdings" pitchFamily="2" charset="2"/>
              <a:buChar char="ü"/>
            </a:pPr>
            <a:r>
              <a:rPr lang="en-US" dirty="0" smtClean="0">
                <a:latin typeface="Times New Roman" pitchFamily="18" charset="0"/>
                <a:cs typeface="Times New Roman" pitchFamily="18" charset="0"/>
              </a:rPr>
              <a:t> serous pericardium- inner </a:t>
            </a:r>
            <a:r>
              <a:rPr lang="en-US" dirty="0" smtClean="0">
                <a:latin typeface="Times New Roman" pitchFamily="18" charset="0"/>
                <a:cs typeface="Times New Roman" pitchFamily="18" charset="0"/>
              </a:rPr>
              <a:t>layer </a:t>
            </a:r>
            <a:r>
              <a:rPr lang="en-US" dirty="0" smtClean="0">
                <a:latin typeface="Times New Roman" pitchFamily="18" charset="0"/>
                <a:cs typeface="Times New Roman" pitchFamily="18" charset="0"/>
              </a:rPr>
              <a:t>consisting </a:t>
            </a:r>
            <a:r>
              <a:rPr lang="en-US" dirty="0">
                <a:latin typeface="Times New Roman" pitchFamily="18" charset="0"/>
                <a:cs typeface="Times New Roman" pitchFamily="18" charset="0"/>
              </a:rPr>
              <a:t>of a continuous double layer of serous membrane.</a:t>
            </a:r>
          </a:p>
          <a:p>
            <a:pPr marL="0" indent="0">
              <a:buNone/>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4605922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Times New Roman" pitchFamily="18" charset="0"/>
                <a:cs typeface="Times New Roman" pitchFamily="18" charset="0"/>
              </a:rPr>
              <a:t>Pericardium…ct</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dirty="0" smtClean="0">
                <a:latin typeface="Times New Roman" pitchFamily="18" charset="0"/>
                <a:cs typeface="Times New Roman" pitchFamily="18" charset="0"/>
              </a:rPr>
              <a:t>The </a:t>
            </a:r>
            <a:r>
              <a:rPr lang="en-US" dirty="0" smtClean="0">
                <a:latin typeface="Times New Roman" pitchFamily="18" charset="0"/>
                <a:cs typeface="Times New Roman" pitchFamily="18" charset="0"/>
              </a:rPr>
              <a:t>outer layer of the serous </a:t>
            </a:r>
            <a:r>
              <a:rPr lang="en-US" dirty="0" smtClean="0">
                <a:latin typeface="Times New Roman" pitchFamily="18" charset="0"/>
                <a:cs typeface="Times New Roman" pitchFamily="18" charset="0"/>
              </a:rPr>
              <a:t>membrane is known as </a:t>
            </a:r>
            <a:r>
              <a:rPr lang="en-US" dirty="0" smtClean="0">
                <a:latin typeface="Times New Roman" pitchFamily="18" charset="0"/>
                <a:cs typeface="Times New Roman" pitchFamily="18" charset="0"/>
              </a:rPr>
              <a:t>the </a:t>
            </a:r>
            <a:r>
              <a:rPr lang="en-US" i="1" dirty="0" smtClean="0">
                <a:latin typeface="Times New Roman" pitchFamily="18" charset="0"/>
                <a:cs typeface="Times New Roman" pitchFamily="18" charset="0"/>
              </a:rPr>
              <a:t>parietal </a:t>
            </a:r>
            <a:r>
              <a:rPr lang="en-US" i="1" dirty="0" smtClean="0">
                <a:latin typeface="Times New Roman" pitchFamily="18" charset="0"/>
                <a:cs typeface="Times New Roman" pitchFamily="18" charset="0"/>
              </a:rPr>
              <a:t>pericardium while </a:t>
            </a:r>
            <a:r>
              <a:rPr lang="en-US" dirty="0" smtClean="0">
                <a:latin typeface="Times New Roman" pitchFamily="18" charset="0"/>
                <a:cs typeface="Times New Roman" pitchFamily="18" charset="0"/>
              </a:rPr>
              <a:t>the </a:t>
            </a:r>
            <a:r>
              <a:rPr lang="en-US" dirty="0" smtClean="0">
                <a:latin typeface="Times New Roman" pitchFamily="18" charset="0"/>
                <a:cs typeface="Times New Roman" pitchFamily="18" charset="0"/>
              </a:rPr>
              <a:t>inner </a:t>
            </a:r>
            <a:r>
              <a:rPr lang="en-US" dirty="0" smtClean="0">
                <a:latin typeface="Times New Roman" pitchFamily="18" charset="0"/>
                <a:cs typeface="Times New Roman" pitchFamily="18" charset="0"/>
              </a:rPr>
              <a:t>layer is known as the </a:t>
            </a:r>
            <a:r>
              <a:rPr lang="en-US" i="1" dirty="0" smtClean="0">
                <a:latin typeface="Times New Roman" pitchFamily="18" charset="0"/>
                <a:cs typeface="Times New Roman" pitchFamily="18" charset="0"/>
              </a:rPr>
              <a:t>visceral </a:t>
            </a:r>
            <a:r>
              <a:rPr lang="en-US" i="1" dirty="0" smtClean="0">
                <a:latin typeface="Times New Roman" pitchFamily="18" charset="0"/>
                <a:cs typeface="Times New Roman" pitchFamily="18" charset="0"/>
              </a:rPr>
              <a:t>pericardium</a:t>
            </a:r>
          </a:p>
          <a:p>
            <a:r>
              <a:rPr lang="en-US" dirty="0" smtClean="0">
                <a:latin typeface="Times New Roman" pitchFamily="18" charset="0"/>
                <a:cs typeface="Times New Roman" pitchFamily="18" charset="0"/>
              </a:rPr>
              <a:t>The serous membrane secretes </a:t>
            </a:r>
            <a:r>
              <a:rPr lang="en-US" dirty="0">
                <a:latin typeface="Times New Roman" pitchFamily="18" charset="0"/>
                <a:cs typeface="Times New Roman" pitchFamily="18" charset="0"/>
              </a:rPr>
              <a:t>serous fluid into the space between the visceral and parietal layers which allows smooth movement between them when the heart </a:t>
            </a:r>
            <a:r>
              <a:rPr lang="en-US" dirty="0" smtClean="0">
                <a:latin typeface="Times New Roman" pitchFamily="18" charset="0"/>
                <a:cs typeface="Times New Roman" pitchFamily="18" charset="0"/>
              </a:rPr>
              <a:t>beats </a:t>
            </a:r>
            <a:endParaRPr lang="en-US" dirty="0">
              <a:latin typeface="Times New Roman" pitchFamily="18" charset="0"/>
              <a:cs typeface="Times New Roman" pitchFamily="18" charset="0"/>
            </a:endParaRPr>
          </a:p>
          <a:p>
            <a:endParaRPr lang="en-US" i="1" dirty="0" smtClean="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11310369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457200" indent="-457200">
              <a:buFont typeface="Wingdings" pitchFamily="2" charset="2"/>
              <a:buChar char="v"/>
            </a:pPr>
            <a:r>
              <a:rPr lang="en-US" sz="3200" b="1" dirty="0" smtClean="0">
                <a:latin typeface="Times New Roman" pitchFamily="18" charset="0"/>
                <a:cs typeface="Times New Roman" pitchFamily="18" charset="0"/>
              </a:rPr>
              <a:t>Myocardium</a:t>
            </a:r>
            <a:endParaRPr lang="en-US" sz="3200"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dirty="0" smtClean="0">
                <a:latin typeface="Times New Roman" pitchFamily="18" charset="0"/>
                <a:cs typeface="Times New Roman" pitchFamily="18" charset="0"/>
              </a:rPr>
              <a:t>It </a:t>
            </a:r>
            <a:r>
              <a:rPr lang="en-US" dirty="0">
                <a:latin typeface="Times New Roman" pitchFamily="18" charset="0"/>
                <a:cs typeface="Times New Roman" pitchFamily="18" charset="0"/>
              </a:rPr>
              <a:t>is the middle layer composed of specialized cardiac muscle found only in the heart. </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It </a:t>
            </a:r>
            <a:r>
              <a:rPr lang="en-US" dirty="0">
                <a:latin typeface="Times New Roman" pitchFamily="18" charset="0"/>
                <a:cs typeface="Times New Roman" pitchFamily="18" charset="0"/>
              </a:rPr>
              <a:t>is not under voluntary </a:t>
            </a:r>
            <a:r>
              <a:rPr lang="en-US" dirty="0" smtClean="0">
                <a:latin typeface="Times New Roman" pitchFamily="18" charset="0"/>
                <a:cs typeface="Times New Roman" pitchFamily="18" charset="0"/>
              </a:rPr>
              <a:t>control</a:t>
            </a:r>
          </a:p>
          <a:p>
            <a:r>
              <a:rPr lang="en-US" dirty="0">
                <a:latin typeface="Times New Roman" pitchFamily="18" charset="0"/>
                <a:cs typeface="Times New Roman" pitchFamily="18" charset="0"/>
              </a:rPr>
              <a:t>The myocardium is thickest at the apex and thins out towards the base reflecting the amount of work each chamber contributes to the pumping of blood. It is thickest in the left ventricle. </a:t>
            </a:r>
            <a:endParaRPr lang="en-US" dirty="0"/>
          </a:p>
          <a:p>
            <a:pPr marL="0" indent="0">
              <a:buNone/>
            </a:pPr>
            <a:endParaRPr lang="en-US"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5394197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doctorlib.info/anatomy/ross-wilson-anatomy-physiology-health-illness/ross-wilson-anatomy-physiology-health-illness.files/image149.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0" y="1066800"/>
            <a:ext cx="5486400"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658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457200" indent="-457200">
              <a:buFont typeface="Wingdings" pitchFamily="2" charset="2"/>
              <a:buChar char="v"/>
            </a:pPr>
            <a:r>
              <a:rPr lang="en-US" sz="3200" b="1" dirty="0" smtClean="0">
                <a:latin typeface="Times New Roman" pitchFamily="18" charset="0"/>
                <a:cs typeface="Times New Roman" pitchFamily="18" charset="0"/>
              </a:rPr>
              <a:t>Endocardium</a:t>
            </a:r>
            <a:endParaRPr lang="en-US" sz="3200"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dirty="0">
                <a:latin typeface="Times New Roman" pitchFamily="18" charset="0"/>
                <a:cs typeface="Times New Roman" pitchFamily="18" charset="0"/>
              </a:rPr>
              <a:t>It is the innermost layer which forms the lining of the myocardium and the heart valves</a:t>
            </a:r>
            <a:r>
              <a:rPr lang="en-US" dirty="0" smtClean="0">
                <a:latin typeface="Times New Roman" pitchFamily="18" charset="0"/>
                <a:cs typeface="Times New Roman" pitchFamily="18" charset="0"/>
              </a:rPr>
              <a:t>.</a:t>
            </a:r>
          </a:p>
          <a:p>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It is a thin, smooth, glistening membrane </a:t>
            </a:r>
            <a:r>
              <a:rPr lang="en-US" dirty="0" smtClean="0">
                <a:latin typeface="Times New Roman" pitchFamily="18" charset="0"/>
                <a:cs typeface="Times New Roman" pitchFamily="18" charset="0"/>
              </a:rPr>
              <a:t>consisting </a:t>
            </a:r>
            <a:r>
              <a:rPr lang="en-US" dirty="0">
                <a:latin typeface="Times New Roman" pitchFamily="18" charset="0"/>
                <a:cs typeface="Times New Roman" pitchFamily="18" charset="0"/>
              </a:rPr>
              <a:t>of </a:t>
            </a:r>
            <a:r>
              <a:rPr lang="en-US" dirty="0" smtClean="0">
                <a:latin typeface="Times New Roman" pitchFamily="18" charset="0"/>
                <a:cs typeface="Times New Roman" pitchFamily="18" charset="0"/>
              </a:rPr>
              <a:t>simple squamous </a:t>
            </a:r>
            <a:r>
              <a:rPr lang="en-US" dirty="0" smtClean="0">
                <a:latin typeface="Times New Roman" pitchFamily="18" charset="0"/>
                <a:cs typeface="Times New Roman" pitchFamily="18" charset="0"/>
              </a:rPr>
              <a:t>epithelial cells</a:t>
            </a:r>
            <a:r>
              <a:rPr lang="en-US" dirty="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9790879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doctorlib.info/anatomy/ross-wilson-anatomy-physiology-health-illness/ross-wilson-anatomy-physiology-health-illness.files/image148.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685800"/>
            <a:ext cx="7620000"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7325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Times New Roman" pitchFamily="18" charset="0"/>
                <a:cs typeface="Times New Roman" pitchFamily="18" charset="0"/>
              </a:rPr>
              <a:t>INTRODUCTION</a:t>
            </a:r>
            <a:endParaRPr lang="en-US" sz="3200"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92500" lnSpcReduction="10000"/>
          </a:bodyPr>
          <a:lstStyle/>
          <a:p>
            <a:r>
              <a:rPr lang="en-US" dirty="0">
                <a:latin typeface="Times New Roman" pitchFamily="18" charset="0"/>
                <a:cs typeface="Times New Roman" pitchFamily="18" charset="0"/>
              </a:rPr>
              <a:t>The cardiovascular system is divided for descriptive purposes into two main parts.</a:t>
            </a:r>
          </a:p>
          <a:p>
            <a:pPr lvl="0">
              <a:buFont typeface="Wingdings" pitchFamily="2" charset="2"/>
              <a:buChar char="v"/>
            </a:pPr>
            <a:r>
              <a:rPr lang="en-US" dirty="0">
                <a:latin typeface="Times New Roman" pitchFamily="18" charset="0"/>
                <a:cs typeface="Times New Roman" pitchFamily="18" charset="0"/>
              </a:rPr>
              <a:t>The </a:t>
            </a:r>
            <a:r>
              <a:rPr lang="en-US" b="1" i="1" dirty="0">
                <a:latin typeface="Times New Roman" pitchFamily="18" charset="0"/>
                <a:cs typeface="Times New Roman" pitchFamily="18" charset="0"/>
              </a:rPr>
              <a:t>circulatory system</a:t>
            </a:r>
            <a:r>
              <a:rPr lang="en-US" i="1" dirty="0">
                <a:latin typeface="Times New Roman" pitchFamily="18" charset="0"/>
                <a:cs typeface="Times New Roman" pitchFamily="18" charset="0"/>
              </a:rPr>
              <a:t>, </a:t>
            </a:r>
            <a:r>
              <a:rPr lang="en-US" dirty="0">
                <a:latin typeface="Times New Roman" pitchFamily="18" charset="0"/>
                <a:cs typeface="Times New Roman" pitchFamily="18" charset="0"/>
              </a:rPr>
              <a:t>consisting of the </a:t>
            </a:r>
            <a:r>
              <a:rPr lang="en-US" i="1" dirty="0">
                <a:latin typeface="Times New Roman" pitchFamily="18" charset="0"/>
                <a:cs typeface="Times New Roman" pitchFamily="18" charset="0"/>
              </a:rPr>
              <a:t>heart, </a:t>
            </a:r>
            <a:r>
              <a:rPr lang="en-US" dirty="0">
                <a:latin typeface="Times New Roman" pitchFamily="18" charset="0"/>
                <a:cs typeface="Times New Roman" pitchFamily="18" charset="0"/>
              </a:rPr>
              <a:t>which acts as a pump, and the </a:t>
            </a:r>
            <a:r>
              <a:rPr lang="en-US" i="1" dirty="0">
                <a:latin typeface="Times New Roman" pitchFamily="18" charset="0"/>
                <a:cs typeface="Times New Roman" pitchFamily="18" charset="0"/>
              </a:rPr>
              <a:t>blood vessels </a:t>
            </a:r>
            <a:r>
              <a:rPr lang="en-US" dirty="0">
                <a:latin typeface="Times New Roman" pitchFamily="18" charset="0"/>
                <a:cs typeface="Times New Roman" pitchFamily="18" charset="0"/>
              </a:rPr>
              <a:t>through which the </a:t>
            </a:r>
            <a:r>
              <a:rPr lang="en-US" i="1" dirty="0">
                <a:latin typeface="Times New Roman" pitchFamily="18" charset="0"/>
                <a:cs typeface="Times New Roman" pitchFamily="18" charset="0"/>
              </a:rPr>
              <a:t>blood </a:t>
            </a:r>
            <a:r>
              <a:rPr lang="en-US" dirty="0">
                <a:latin typeface="Times New Roman" pitchFamily="18" charset="0"/>
                <a:cs typeface="Times New Roman" pitchFamily="18" charset="0"/>
              </a:rPr>
              <a:t>circulates</a:t>
            </a:r>
          </a:p>
          <a:p>
            <a:pPr lvl="0">
              <a:buFont typeface="Wingdings" pitchFamily="2" charset="2"/>
              <a:buChar char="v"/>
            </a:pPr>
            <a:r>
              <a:rPr lang="en-US" dirty="0">
                <a:latin typeface="Times New Roman" pitchFamily="18" charset="0"/>
                <a:cs typeface="Times New Roman" pitchFamily="18" charset="0"/>
              </a:rPr>
              <a:t>The </a:t>
            </a:r>
            <a:r>
              <a:rPr lang="en-US" b="1" i="1" dirty="0">
                <a:latin typeface="Times New Roman" pitchFamily="18" charset="0"/>
                <a:cs typeface="Times New Roman" pitchFamily="18" charset="0"/>
              </a:rPr>
              <a:t>lymphatic system</a:t>
            </a:r>
            <a:r>
              <a:rPr lang="en-US" i="1" dirty="0">
                <a:latin typeface="Times New Roman" pitchFamily="18" charset="0"/>
                <a:cs typeface="Times New Roman" pitchFamily="18" charset="0"/>
              </a:rPr>
              <a:t>, </a:t>
            </a:r>
            <a:r>
              <a:rPr lang="en-US" dirty="0">
                <a:latin typeface="Times New Roman" pitchFamily="18" charset="0"/>
                <a:cs typeface="Times New Roman" pitchFamily="18" charset="0"/>
              </a:rPr>
              <a:t>consisting of </a:t>
            </a:r>
            <a:r>
              <a:rPr lang="en-US" i="1" dirty="0">
                <a:latin typeface="Times New Roman" pitchFamily="18" charset="0"/>
                <a:cs typeface="Times New Roman" pitchFamily="18" charset="0"/>
              </a:rPr>
              <a:t>lymph nodes </a:t>
            </a:r>
            <a:r>
              <a:rPr lang="en-US" dirty="0">
                <a:latin typeface="Times New Roman" pitchFamily="18" charset="0"/>
                <a:cs typeface="Times New Roman" pitchFamily="18" charset="0"/>
              </a:rPr>
              <a:t>and </a:t>
            </a:r>
            <a:r>
              <a:rPr lang="en-US" i="1" dirty="0">
                <a:latin typeface="Times New Roman" pitchFamily="18" charset="0"/>
                <a:cs typeface="Times New Roman" pitchFamily="18" charset="0"/>
              </a:rPr>
              <a:t>lymph vessels, </a:t>
            </a:r>
            <a:r>
              <a:rPr lang="en-US" dirty="0">
                <a:latin typeface="Times New Roman" pitchFamily="18" charset="0"/>
                <a:cs typeface="Times New Roman" pitchFamily="18" charset="0"/>
              </a:rPr>
              <a:t>through which colourless </a:t>
            </a:r>
            <a:r>
              <a:rPr lang="en-US" i="1" dirty="0">
                <a:latin typeface="Times New Roman" pitchFamily="18" charset="0"/>
                <a:cs typeface="Times New Roman" pitchFamily="18" charset="0"/>
              </a:rPr>
              <a:t>lymph </a:t>
            </a:r>
            <a:r>
              <a:rPr lang="en-US" dirty="0">
                <a:latin typeface="Times New Roman" pitchFamily="18" charset="0"/>
                <a:cs typeface="Times New Roman" pitchFamily="18" charset="0"/>
              </a:rPr>
              <a:t>flows.</a:t>
            </a:r>
          </a:p>
          <a:p>
            <a:r>
              <a:rPr lang="en-US" dirty="0">
                <a:latin typeface="Times New Roman" pitchFamily="18" charset="0"/>
                <a:cs typeface="Times New Roman" pitchFamily="18" charset="0"/>
              </a:rPr>
              <a:t>The two systems communicate with one another and are intimately associated.</a:t>
            </a:r>
          </a:p>
          <a:p>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7901566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Times New Roman" pitchFamily="18" charset="0"/>
                <a:cs typeface="Times New Roman" pitchFamily="18" charset="0"/>
              </a:rPr>
              <a:t>FLOW OF BLOOD THROUGH THE HEART</a:t>
            </a:r>
            <a:endParaRPr lang="en-US" sz="3200"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85000" lnSpcReduction="10000"/>
          </a:bodyPr>
          <a:lstStyle/>
          <a:p>
            <a:r>
              <a:rPr lang="en-US" dirty="0">
                <a:latin typeface="Times New Roman" pitchFamily="18" charset="0"/>
                <a:cs typeface="Times New Roman" pitchFamily="18" charset="0"/>
              </a:rPr>
              <a:t>The two largest veins of the body, the </a:t>
            </a:r>
            <a:r>
              <a:rPr lang="en-US" i="1" dirty="0">
                <a:latin typeface="Times New Roman" pitchFamily="18" charset="0"/>
                <a:cs typeface="Times New Roman" pitchFamily="18" charset="0"/>
              </a:rPr>
              <a:t>superior </a:t>
            </a:r>
            <a:r>
              <a:rPr lang="en-US" dirty="0">
                <a:latin typeface="Times New Roman" pitchFamily="18" charset="0"/>
                <a:cs typeface="Times New Roman" pitchFamily="18" charset="0"/>
              </a:rPr>
              <a:t>and </a:t>
            </a:r>
            <a:r>
              <a:rPr lang="en-US" i="1" dirty="0">
                <a:latin typeface="Times New Roman" pitchFamily="18" charset="0"/>
                <a:cs typeface="Times New Roman" pitchFamily="18" charset="0"/>
              </a:rPr>
              <a:t>inferior venae cavae, </a:t>
            </a:r>
            <a:r>
              <a:rPr lang="en-US" dirty="0">
                <a:latin typeface="Times New Roman" pitchFamily="18" charset="0"/>
                <a:cs typeface="Times New Roman" pitchFamily="18" charset="0"/>
              </a:rPr>
              <a:t>empty their contents into the right atrium. </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This </a:t>
            </a:r>
            <a:r>
              <a:rPr lang="en-US" dirty="0">
                <a:latin typeface="Times New Roman" pitchFamily="18" charset="0"/>
                <a:cs typeface="Times New Roman" pitchFamily="18" charset="0"/>
              </a:rPr>
              <a:t>blood passes via the right atrioventricular valve into the right ventricle, and from there it is pumped into the </a:t>
            </a:r>
            <a:r>
              <a:rPr lang="en-US" i="1" dirty="0">
                <a:latin typeface="Times New Roman" pitchFamily="18" charset="0"/>
                <a:cs typeface="Times New Roman" pitchFamily="18" charset="0"/>
              </a:rPr>
              <a:t>pulmonary artery </a:t>
            </a:r>
            <a:r>
              <a:rPr lang="en-US" dirty="0">
                <a:latin typeface="Times New Roman" pitchFamily="18" charset="0"/>
                <a:cs typeface="Times New Roman" pitchFamily="18" charset="0"/>
              </a:rPr>
              <a:t>or </a:t>
            </a:r>
            <a:r>
              <a:rPr lang="en-US" i="1" dirty="0">
                <a:latin typeface="Times New Roman" pitchFamily="18" charset="0"/>
                <a:cs typeface="Times New Roman" pitchFamily="18" charset="0"/>
              </a:rPr>
              <a:t>trunk </a:t>
            </a:r>
            <a:r>
              <a:rPr lang="en-US" dirty="0">
                <a:latin typeface="Times New Roman" pitchFamily="18" charset="0"/>
                <a:cs typeface="Times New Roman" pitchFamily="18" charset="0"/>
              </a:rPr>
              <a:t>(the only artery in the </a:t>
            </a:r>
            <a:r>
              <a:rPr lang="en-US" dirty="0" smtClean="0">
                <a:latin typeface="Times New Roman" pitchFamily="18" charset="0"/>
                <a:cs typeface="Times New Roman" pitchFamily="18" charset="0"/>
              </a:rPr>
              <a:t>body which </a:t>
            </a:r>
            <a:r>
              <a:rPr lang="en-US" dirty="0">
                <a:latin typeface="Times New Roman" pitchFamily="18" charset="0"/>
                <a:cs typeface="Times New Roman" pitchFamily="18" charset="0"/>
              </a:rPr>
              <a:t>carries deoxygenated blood). </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opening of the pulmonary artery is guarded by the </a:t>
            </a:r>
            <a:r>
              <a:rPr lang="en-US" i="1" dirty="0">
                <a:latin typeface="Times New Roman" pitchFamily="18" charset="0"/>
                <a:cs typeface="Times New Roman" pitchFamily="18" charset="0"/>
              </a:rPr>
              <a:t>aortic pulmonary valve which </a:t>
            </a:r>
            <a:r>
              <a:rPr lang="en-US" dirty="0">
                <a:latin typeface="Times New Roman" pitchFamily="18" charset="0"/>
                <a:cs typeface="Times New Roman" pitchFamily="18" charset="0"/>
              </a:rPr>
              <a:t>prevents the back flow of blood into the right ventricle when the ventricular muscle relaxes.</a:t>
            </a:r>
          </a:p>
          <a:p>
            <a:endParaRPr lang="en-US" dirty="0"/>
          </a:p>
        </p:txBody>
      </p:sp>
    </p:spTree>
    <p:extLst>
      <p:ext uri="{BB962C8B-B14F-4D97-AF65-F5344CB8AC3E}">
        <p14:creationId xmlns:p14="http://schemas.microsoft.com/office/powerpoint/2010/main" val="24752448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Times New Roman" pitchFamily="18" charset="0"/>
                <a:cs typeface="Times New Roman" pitchFamily="18" charset="0"/>
              </a:rPr>
              <a:t>Flow of blood ….ct</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85000" lnSpcReduction="20000"/>
          </a:bodyPr>
          <a:lstStyle/>
          <a:p>
            <a:r>
              <a:rPr lang="en-US" dirty="0" smtClean="0">
                <a:latin typeface="Times New Roman" pitchFamily="18" charset="0"/>
                <a:cs typeface="Times New Roman" pitchFamily="18" charset="0"/>
              </a:rPr>
              <a:t> After leaving the heart the pulmonary artery divides into </a:t>
            </a:r>
            <a:r>
              <a:rPr lang="en-US" i="1" dirty="0" smtClean="0">
                <a:latin typeface="Times New Roman" pitchFamily="18" charset="0"/>
                <a:cs typeface="Times New Roman" pitchFamily="18" charset="0"/>
              </a:rPr>
              <a:t>left </a:t>
            </a:r>
            <a:r>
              <a:rPr lang="en-US" dirty="0" smtClean="0">
                <a:latin typeface="Times New Roman" pitchFamily="18" charset="0"/>
                <a:cs typeface="Times New Roman" pitchFamily="18" charset="0"/>
              </a:rPr>
              <a:t>and </a:t>
            </a:r>
            <a:r>
              <a:rPr lang="en-US" i="1" dirty="0" smtClean="0">
                <a:latin typeface="Times New Roman" pitchFamily="18" charset="0"/>
                <a:cs typeface="Times New Roman" pitchFamily="18" charset="0"/>
              </a:rPr>
              <a:t>right pulmonary arteries, </a:t>
            </a:r>
            <a:r>
              <a:rPr lang="en-US" dirty="0" smtClean="0">
                <a:latin typeface="Times New Roman" pitchFamily="18" charset="0"/>
                <a:cs typeface="Times New Roman" pitchFamily="18" charset="0"/>
              </a:rPr>
              <a:t>which carry the venous blood to the lungs where exchange of gases takes place: carbon dioxide is excreted and oxygen is absorbed. </a:t>
            </a:r>
          </a:p>
          <a:p>
            <a:r>
              <a:rPr lang="en-US" dirty="0" smtClean="0">
                <a:latin typeface="Times New Roman" pitchFamily="18" charset="0"/>
                <a:cs typeface="Times New Roman" pitchFamily="18" charset="0"/>
              </a:rPr>
              <a:t>Two </a:t>
            </a:r>
            <a:r>
              <a:rPr lang="en-US" i="1" dirty="0" smtClean="0">
                <a:latin typeface="Times New Roman" pitchFamily="18" charset="0"/>
                <a:cs typeface="Times New Roman" pitchFamily="18" charset="0"/>
              </a:rPr>
              <a:t>pulmonary veins </a:t>
            </a:r>
            <a:r>
              <a:rPr lang="en-US" dirty="0" smtClean="0">
                <a:latin typeface="Times New Roman" pitchFamily="18" charset="0"/>
                <a:cs typeface="Times New Roman" pitchFamily="18" charset="0"/>
              </a:rPr>
              <a:t>from each lung carry </a:t>
            </a:r>
            <a:r>
              <a:rPr lang="en-US" i="1" dirty="0" smtClean="0">
                <a:latin typeface="Times New Roman" pitchFamily="18" charset="0"/>
                <a:cs typeface="Times New Roman" pitchFamily="18" charset="0"/>
              </a:rPr>
              <a:t>oxygenated</a:t>
            </a:r>
            <a:r>
              <a:rPr lang="en-US" dirty="0">
                <a:latin typeface="Times New Roman" pitchFamily="18" charset="0"/>
                <a:cs typeface="Times New Roman" pitchFamily="18" charset="0"/>
              </a:rPr>
              <a:t> </a:t>
            </a:r>
            <a:r>
              <a:rPr lang="en-US" i="1" dirty="0" smtClean="0">
                <a:latin typeface="Times New Roman" pitchFamily="18" charset="0"/>
                <a:cs typeface="Times New Roman" pitchFamily="18" charset="0"/>
              </a:rPr>
              <a:t>blood  </a:t>
            </a:r>
            <a:r>
              <a:rPr lang="en-US" dirty="0" smtClean="0">
                <a:latin typeface="Times New Roman" pitchFamily="18" charset="0"/>
                <a:cs typeface="Times New Roman" pitchFamily="18" charset="0"/>
              </a:rPr>
              <a:t>back to the </a:t>
            </a:r>
            <a:r>
              <a:rPr lang="en-US" i="1" dirty="0" smtClean="0">
                <a:latin typeface="Times New Roman" pitchFamily="18" charset="0"/>
                <a:cs typeface="Times New Roman" pitchFamily="18" charset="0"/>
              </a:rPr>
              <a:t>left atrium. </a:t>
            </a:r>
          </a:p>
          <a:p>
            <a:r>
              <a:rPr lang="en-US" dirty="0" smtClean="0">
                <a:latin typeface="Times New Roman" pitchFamily="18" charset="0"/>
                <a:cs typeface="Times New Roman" pitchFamily="18" charset="0"/>
              </a:rPr>
              <a:t>Blood then passes through the left atrioventricular valve into the left ventricle, and from there it is pumped into the aorta, the first artery of the general circulation. The opening of the aorta is guarded by the </a:t>
            </a:r>
            <a:r>
              <a:rPr lang="en-US" i="1" dirty="0" smtClean="0">
                <a:latin typeface="Times New Roman" pitchFamily="18" charset="0"/>
                <a:cs typeface="Times New Roman" pitchFamily="18" charset="0"/>
              </a:rPr>
              <a:t>aortic semilunar valve. </a:t>
            </a:r>
            <a:endParaRPr lang="en-US" dirty="0" smtClean="0">
              <a:latin typeface="Times New Roman" pitchFamily="18" charset="0"/>
              <a:cs typeface="Times New Roman" pitchFamily="18" charset="0"/>
            </a:endParaRPr>
          </a:p>
          <a:p>
            <a:pPr marL="0" indent="0">
              <a:buNone/>
            </a:pPr>
            <a:endParaRPr lang="en-US" dirty="0" smtClean="0">
              <a:latin typeface="Times New Roman" pitchFamily="18" charset="0"/>
              <a:cs typeface="Times New Roman" pitchFamily="18" charset="0"/>
            </a:endParaRPr>
          </a:p>
          <a:p>
            <a:pPr marL="0" indent="0">
              <a:buNone/>
            </a:pPr>
            <a:endParaRPr lang="en-US" dirty="0"/>
          </a:p>
        </p:txBody>
      </p:sp>
    </p:spTree>
    <p:extLst>
      <p:ext uri="{BB962C8B-B14F-4D97-AF65-F5344CB8AC3E}">
        <p14:creationId xmlns:p14="http://schemas.microsoft.com/office/powerpoint/2010/main" val="3289840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6800" y="762000"/>
            <a:ext cx="7010400" cy="5486400"/>
          </a:xfrm>
          <a:prstGeom prst="rect">
            <a:avLst/>
          </a:prstGeom>
          <a:noFill/>
          <a:ln>
            <a:noFill/>
          </a:ln>
        </p:spPr>
      </p:pic>
    </p:spTree>
    <p:extLst>
      <p:ext uri="{BB962C8B-B14F-4D97-AF65-F5344CB8AC3E}">
        <p14:creationId xmlns:p14="http://schemas.microsoft.com/office/powerpoint/2010/main" val="38654655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Times New Roman" pitchFamily="18" charset="0"/>
                <a:cs typeface="Times New Roman" pitchFamily="18" charset="0"/>
              </a:rPr>
              <a:t>BLOOD SUPPLY TO THE HEART</a:t>
            </a:r>
            <a:endParaRPr lang="en-US" sz="3200"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85000" lnSpcReduction="10000"/>
          </a:bodyPr>
          <a:lstStyle/>
          <a:p>
            <a:pPr>
              <a:buFont typeface="Wingdings" pitchFamily="2" charset="2"/>
              <a:buChar char="v"/>
            </a:pPr>
            <a:r>
              <a:rPr lang="en-US" b="1" dirty="0" smtClean="0">
                <a:latin typeface="Times New Roman" pitchFamily="18" charset="0"/>
                <a:cs typeface="Times New Roman" pitchFamily="18" charset="0"/>
              </a:rPr>
              <a:t>Arterial </a:t>
            </a:r>
            <a:r>
              <a:rPr lang="en-US" b="1" dirty="0">
                <a:latin typeface="Times New Roman" pitchFamily="18" charset="0"/>
                <a:cs typeface="Times New Roman" pitchFamily="18" charset="0"/>
              </a:rPr>
              <a:t>supply </a:t>
            </a:r>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The heart is supplied with arterial blood by the </a:t>
            </a:r>
            <a:r>
              <a:rPr lang="en-US" i="1" dirty="0">
                <a:latin typeface="Times New Roman" pitchFamily="18" charset="0"/>
                <a:cs typeface="Times New Roman" pitchFamily="18" charset="0"/>
              </a:rPr>
              <a:t>right and left coronary arteries </a:t>
            </a:r>
            <a:r>
              <a:rPr lang="en-US" dirty="0" smtClean="0">
                <a:latin typeface="Times New Roman" pitchFamily="18" charset="0"/>
                <a:cs typeface="Times New Roman" pitchFamily="18" charset="0"/>
              </a:rPr>
              <a:t>which branch </a:t>
            </a:r>
            <a:r>
              <a:rPr lang="en-US" dirty="0">
                <a:latin typeface="Times New Roman" pitchFamily="18" charset="0"/>
                <a:cs typeface="Times New Roman" pitchFamily="18" charset="0"/>
              </a:rPr>
              <a:t>from the aorta immediately distal to the aortic valve.</a:t>
            </a:r>
          </a:p>
          <a:p>
            <a:r>
              <a:rPr lang="en-US" dirty="0">
                <a:latin typeface="Times New Roman" pitchFamily="18" charset="0"/>
                <a:cs typeface="Times New Roman" pitchFamily="18" charset="0"/>
              </a:rPr>
              <a:t> The coronary arteries receive about 5% of the blood pumped from the heart, although the heart comprises a small proportion of body weight. This large blood supply, especially to the left ventricle, highlights the importance of the heart to body function. </a:t>
            </a:r>
          </a:p>
          <a:p>
            <a:r>
              <a:rPr lang="en-US" dirty="0">
                <a:latin typeface="Times New Roman" pitchFamily="18" charset="0"/>
                <a:cs typeface="Times New Roman" pitchFamily="18" charset="0"/>
              </a:rPr>
              <a:t>The coronary arteries traverse the heart, eventually forming a vast network of capillaries.</a:t>
            </a:r>
          </a:p>
          <a:p>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4932214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571500" indent="-571500">
              <a:buFont typeface="Wingdings" pitchFamily="2" charset="2"/>
              <a:buChar char="v"/>
            </a:pPr>
            <a:r>
              <a:rPr lang="en-US" sz="3200" b="1" dirty="0" smtClean="0">
                <a:latin typeface="Times New Roman" pitchFamily="18" charset="0"/>
                <a:cs typeface="Times New Roman" pitchFamily="18" charset="0"/>
              </a:rPr>
              <a:t>Venous drainage</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Most </a:t>
            </a:r>
            <a:r>
              <a:rPr lang="en-US" dirty="0">
                <a:latin typeface="Times New Roman" pitchFamily="18" charset="0"/>
                <a:cs typeface="Times New Roman" pitchFamily="18" charset="0"/>
              </a:rPr>
              <a:t>of the venous blood is collected into several small veins that join to form the </a:t>
            </a:r>
            <a:r>
              <a:rPr lang="en-US" i="1" dirty="0" smtClean="0">
                <a:latin typeface="Times New Roman" pitchFamily="18" charset="0"/>
                <a:cs typeface="Times New Roman" pitchFamily="18" charset="0"/>
              </a:rPr>
              <a:t>coronary sinus </a:t>
            </a:r>
            <a:r>
              <a:rPr lang="en-US" dirty="0">
                <a:latin typeface="Times New Roman" pitchFamily="18" charset="0"/>
                <a:cs typeface="Times New Roman" pitchFamily="18" charset="0"/>
              </a:rPr>
              <a:t>which opens into the right atrium. </a:t>
            </a:r>
            <a:endParaRPr lang="en-US"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528099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3000" y="609600"/>
            <a:ext cx="7162800" cy="5638800"/>
          </a:xfrm>
          <a:prstGeom prst="rect">
            <a:avLst/>
          </a:prstGeom>
          <a:noFill/>
          <a:ln>
            <a:noFill/>
          </a:ln>
        </p:spPr>
      </p:pic>
    </p:spTree>
    <p:extLst>
      <p:ext uri="{BB962C8B-B14F-4D97-AF65-F5344CB8AC3E}">
        <p14:creationId xmlns:p14="http://schemas.microsoft.com/office/powerpoint/2010/main" val="30866374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latin typeface="Times New Roman" pitchFamily="18" charset="0"/>
                <a:cs typeface="Times New Roman" pitchFamily="18" charset="0"/>
              </a:rPr>
              <a:t>THE CIRCULATORY SYSTEM</a:t>
            </a:r>
            <a:endParaRPr lang="en-US" b="1" dirty="0">
              <a:latin typeface="Times New Roman" pitchFamily="18" charset="0"/>
              <a:cs typeface="Times New Roman" pitchFamily="18" charset="0"/>
            </a:endParaRPr>
          </a:p>
        </p:txBody>
      </p:sp>
    </p:spTree>
    <p:extLst>
      <p:ext uri="{BB962C8B-B14F-4D97-AF65-F5344CB8AC3E}">
        <p14:creationId xmlns:p14="http://schemas.microsoft.com/office/powerpoint/2010/main" val="3792033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Times New Roman" pitchFamily="18" charset="0"/>
                <a:cs typeface="Times New Roman" pitchFamily="18" charset="0"/>
              </a:rPr>
              <a:t>INTRODUCTION</a:t>
            </a:r>
            <a:endParaRPr lang="en-US" sz="3200"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70000" lnSpcReduction="20000"/>
          </a:bodyPr>
          <a:lstStyle/>
          <a:p>
            <a:pPr marL="0" lvl="0" indent="0">
              <a:buNone/>
            </a:pPr>
            <a:endParaRPr lang="en-US" dirty="0"/>
          </a:p>
          <a:p>
            <a:r>
              <a:rPr lang="en-US" sz="4100" dirty="0" smtClean="0">
                <a:latin typeface="Times New Roman" pitchFamily="18" charset="0"/>
                <a:cs typeface="Times New Roman" pitchFamily="18" charset="0"/>
              </a:rPr>
              <a:t>It ensures </a:t>
            </a:r>
            <a:r>
              <a:rPr lang="en-US" sz="4100" dirty="0">
                <a:latin typeface="Times New Roman" pitchFamily="18" charset="0"/>
                <a:cs typeface="Times New Roman" pitchFamily="18" charset="0"/>
              </a:rPr>
              <a:t>a continuous flow of blood to all body </a:t>
            </a:r>
            <a:r>
              <a:rPr lang="en-US" sz="4100" dirty="0" smtClean="0">
                <a:latin typeface="Times New Roman" pitchFamily="18" charset="0"/>
                <a:cs typeface="Times New Roman" pitchFamily="18" charset="0"/>
              </a:rPr>
              <a:t>cells</a:t>
            </a:r>
            <a:endParaRPr lang="en-US" sz="4100" dirty="0">
              <a:latin typeface="Times New Roman" pitchFamily="18" charset="0"/>
              <a:cs typeface="Times New Roman" pitchFamily="18" charset="0"/>
            </a:endParaRPr>
          </a:p>
          <a:p>
            <a:r>
              <a:rPr lang="en-US" sz="4100" dirty="0" smtClean="0">
                <a:latin typeface="Times New Roman" pitchFamily="18" charset="0"/>
                <a:cs typeface="Times New Roman" pitchFamily="18" charset="0"/>
              </a:rPr>
              <a:t> </a:t>
            </a:r>
            <a:r>
              <a:rPr lang="en-US" sz="4100" dirty="0">
                <a:latin typeface="Times New Roman" pitchFamily="18" charset="0"/>
                <a:cs typeface="Times New Roman" pitchFamily="18" charset="0"/>
              </a:rPr>
              <a:t>Should the supply of oxygen and nutrients to body cells become inadequate, tissue damage occurs and cell death may follow.</a:t>
            </a:r>
          </a:p>
          <a:p>
            <a:r>
              <a:rPr lang="en-US" sz="4100" dirty="0">
                <a:latin typeface="Times New Roman" pitchFamily="18" charset="0"/>
                <a:cs typeface="Times New Roman" pitchFamily="18" charset="0"/>
              </a:rPr>
              <a:t>Generally its </a:t>
            </a:r>
            <a:r>
              <a:rPr lang="en-US" sz="4100" dirty="0" smtClean="0">
                <a:latin typeface="Times New Roman" pitchFamily="18" charset="0"/>
                <a:cs typeface="Times New Roman" pitchFamily="18" charset="0"/>
              </a:rPr>
              <a:t>functions are</a:t>
            </a:r>
          </a:p>
          <a:p>
            <a:pPr>
              <a:buFont typeface="Wingdings" pitchFamily="2" charset="2"/>
              <a:buChar char="v"/>
            </a:pPr>
            <a:r>
              <a:rPr lang="en-US" sz="4100" dirty="0" smtClean="0">
                <a:latin typeface="Times New Roman" pitchFamily="18" charset="0"/>
                <a:cs typeface="Times New Roman" pitchFamily="18" charset="0"/>
              </a:rPr>
              <a:t>the </a:t>
            </a:r>
            <a:r>
              <a:rPr lang="en-US" sz="4100" dirty="0">
                <a:latin typeface="Times New Roman" pitchFamily="18" charset="0"/>
                <a:cs typeface="Times New Roman" pitchFamily="18" charset="0"/>
              </a:rPr>
              <a:t>transport of nutrients, oxygen, and hormones to cells throughout the body </a:t>
            </a:r>
          </a:p>
          <a:p>
            <a:pPr>
              <a:buFont typeface="Wingdings" pitchFamily="2" charset="2"/>
              <a:buChar char="v"/>
            </a:pPr>
            <a:r>
              <a:rPr lang="en-US" sz="4100" dirty="0" smtClean="0">
                <a:latin typeface="Times New Roman" pitchFamily="18" charset="0"/>
                <a:cs typeface="Times New Roman" pitchFamily="18" charset="0"/>
              </a:rPr>
              <a:t> </a:t>
            </a:r>
            <a:r>
              <a:rPr lang="en-US" sz="4100" dirty="0">
                <a:latin typeface="Times New Roman" pitchFamily="18" charset="0"/>
                <a:cs typeface="Times New Roman" pitchFamily="18" charset="0"/>
              </a:rPr>
              <a:t>removal of metabolic wastes (carbon dioxide, nitrogenous wastes).</a:t>
            </a:r>
          </a:p>
          <a:p>
            <a:pPr marL="0" indent="0">
              <a:buNone/>
            </a:pPr>
            <a:endParaRPr lang="en-US" sz="4100"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10573116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514350" indent="-514350">
              <a:buFont typeface="+mj-lt"/>
              <a:buAutoNum type="alphaUcPeriod"/>
            </a:pPr>
            <a:r>
              <a:rPr lang="en-US" sz="3600" b="1" dirty="0" smtClean="0">
                <a:latin typeface="Times New Roman" pitchFamily="18" charset="0"/>
                <a:cs typeface="Times New Roman" pitchFamily="18" charset="0"/>
              </a:rPr>
              <a:t>THE HEART</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heart is a roughly cone-shaped hollow muscular organ</a:t>
            </a:r>
            <a:r>
              <a:rPr lang="en-US" dirty="0" smtClean="0">
                <a:latin typeface="Times New Roman" pitchFamily="18" charset="0"/>
                <a:cs typeface="Times New Roman" pitchFamily="18" charset="0"/>
              </a:rPr>
              <a:t>.</a:t>
            </a:r>
          </a:p>
          <a:p>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It is about 10 cm long and is about the size of the owner's fist</a:t>
            </a:r>
            <a:r>
              <a:rPr lang="en-US" dirty="0" smtClean="0">
                <a:latin typeface="Times New Roman" pitchFamily="18" charset="0"/>
                <a:cs typeface="Times New Roman" pitchFamily="18" charset="0"/>
              </a:rPr>
              <a:t>.</a:t>
            </a:r>
          </a:p>
          <a:p>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It weighs about 225 g in women and is heavier in men (about 310 g).</a:t>
            </a:r>
          </a:p>
          <a:p>
            <a:pPr marL="0" indent="0">
              <a:buNone/>
            </a:pPr>
            <a:r>
              <a:rPr lang="en-US" dirty="0"/>
              <a:t> </a:t>
            </a:r>
          </a:p>
          <a:p>
            <a:endParaRPr lang="en-US" dirty="0"/>
          </a:p>
        </p:txBody>
      </p:sp>
    </p:spTree>
    <p:extLst>
      <p:ext uri="{BB962C8B-B14F-4D97-AF65-F5344CB8AC3E}">
        <p14:creationId xmlns:p14="http://schemas.microsoft.com/office/powerpoint/2010/main" val="2897003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Times New Roman" pitchFamily="18" charset="0"/>
                <a:cs typeface="Times New Roman" pitchFamily="18" charset="0"/>
              </a:rPr>
              <a:t>FUNCTIONS OF THE HEART</a:t>
            </a:r>
            <a:endParaRPr lang="en-US" sz="3200"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Contractions of the heart produce pressure needed for blood flow through the blood </a:t>
            </a:r>
            <a:r>
              <a:rPr lang="en-US" dirty="0" smtClean="0">
                <a:latin typeface="Times New Roman" pitchFamily="18" charset="0"/>
                <a:cs typeface="Times New Roman" pitchFamily="18" charset="0"/>
              </a:rPr>
              <a:t>vessels</a:t>
            </a:r>
          </a:p>
          <a:p>
            <a:r>
              <a:rPr lang="en-US" dirty="0">
                <a:latin typeface="Times New Roman" pitchFamily="18" charset="0"/>
                <a:cs typeface="Times New Roman" pitchFamily="18" charset="0"/>
              </a:rPr>
              <a:t>T</a:t>
            </a:r>
            <a:r>
              <a:rPr lang="en-US" dirty="0" smtClean="0">
                <a:latin typeface="Times New Roman" pitchFamily="18" charset="0"/>
                <a:cs typeface="Times New Roman" pitchFamily="18" charset="0"/>
              </a:rPr>
              <a:t>he </a:t>
            </a:r>
            <a:r>
              <a:rPr lang="en-US" dirty="0">
                <a:latin typeface="Times New Roman" pitchFamily="18" charset="0"/>
                <a:cs typeface="Times New Roman" pitchFamily="18" charset="0"/>
              </a:rPr>
              <a:t>heart separates the pulmonary and systemic circulations which ensures the flow of oxygenated blood to tissues</a:t>
            </a:r>
          </a:p>
          <a:p>
            <a:r>
              <a:rPr lang="en-US" dirty="0" smtClean="0">
                <a:latin typeface="Times New Roman" pitchFamily="18" charset="0"/>
                <a:cs typeface="Times New Roman" pitchFamily="18" charset="0"/>
              </a:rPr>
              <a:t>Securing </a:t>
            </a:r>
            <a:r>
              <a:rPr lang="en-US" dirty="0" smtClean="0">
                <a:latin typeface="Times New Roman" pitchFamily="18" charset="0"/>
                <a:cs typeface="Times New Roman" pitchFamily="18" charset="0"/>
              </a:rPr>
              <a:t>one-way blood flow. Through action of heart valves.</a:t>
            </a:r>
          </a:p>
          <a:p>
            <a:endParaRPr lang="en-US" dirty="0"/>
          </a:p>
        </p:txBody>
      </p:sp>
    </p:spTree>
    <p:extLst>
      <p:ext uri="{BB962C8B-B14F-4D97-AF65-F5344CB8AC3E}">
        <p14:creationId xmlns:p14="http://schemas.microsoft.com/office/powerpoint/2010/main" val="928189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Times New Roman" pitchFamily="18" charset="0"/>
                <a:cs typeface="Times New Roman" pitchFamily="18" charset="0"/>
              </a:rPr>
              <a:t>POSITION OF THE HEART IN THE BODY</a:t>
            </a:r>
            <a:endParaRPr lang="en-US" sz="3200"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92500"/>
          </a:bodyPr>
          <a:lstStyle/>
          <a:p>
            <a:r>
              <a:rPr lang="en-US" dirty="0">
                <a:latin typeface="Times New Roman" pitchFamily="18" charset="0"/>
                <a:cs typeface="Times New Roman" pitchFamily="18" charset="0"/>
              </a:rPr>
              <a:t>The heart lies in the thoracic cavity in the mediastinum between the lungs</a:t>
            </a:r>
            <a:r>
              <a:rPr lang="en-US" dirty="0" smtClean="0">
                <a:latin typeface="Times New Roman" pitchFamily="18" charset="0"/>
                <a:cs typeface="Times New Roman" pitchFamily="18" charset="0"/>
              </a:rPr>
              <a:t>.</a:t>
            </a:r>
          </a:p>
          <a:p>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It lies obliquely, a little more to the left than the right, and presents a </a:t>
            </a:r>
            <a:r>
              <a:rPr lang="en-US" i="1" dirty="0">
                <a:latin typeface="Times New Roman" pitchFamily="18" charset="0"/>
                <a:cs typeface="Times New Roman" pitchFamily="18" charset="0"/>
              </a:rPr>
              <a:t>base </a:t>
            </a:r>
            <a:r>
              <a:rPr lang="en-US" dirty="0">
                <a:latin typeface="Times New Roman" pitchFamily="18" charset="0"/>
                <a:cs typeface="Times New Roman" pitchFamily="18" charset="0"/>
              </a:rPr>
              <a:t>above, and an </a:t>
            </a:r>
            <a:r>
              <a:rPr lang="en-US" i="1" dirty="0">
                <a:latin typeface="Times New Roman" pitchFamily="18" charset="0"/>
                <a:cs typeface="Times New Roman" pitchFamily="18" charset="0"/>
              </a:rPr>
              <a:t>apex </a:t>
            </a:r>
            <a:r>
              <a:rPr lang="en-US" dirty="0">
                <a:latin typeface="Times New Roman" pitchFamily="18" charset="0"/>
                <a:cs typeface="Times New Roman" pitchFamily="18" charset="0"/>
              </a:rPr>
              <a:t>below. </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apex is about 9 cm to the left of the midline at the level of the 5th intercostal space, i.e. a little below the nipple and slightly nearer the midline. </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base extends to the level of the 2nd rib.</a:t>
            </a:r>
          </a:p>
          <a:p>
            <a:endParaRPr lang="en-US" dirty="0"/>
          </a:p>
        </p:txBody>
      </p:sp>
    </p:spTree>
    <p:extLst>
      <p:ext uri="{BB962C8B-B14F-4D97-AF65-F5344CB8AC3E}">
        <p14:creationId xmlns:p14="http://schemas.microsoft.com/office/powerpoint/2010/main" val="42144344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Times New Roman" pitchFamily="18" charset="0"/>
                <a:cs typeface="Times New Roman" pitchFamily="18" charset="0"/>
              </a:rPr>
              <a:t>ORGANS ASSOCIATED WITH THE HEART</a:t>
            </a:r>
            <a:endParaRPr lang="en-US" sz="3200"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85000" lnSpcReduction="10000"/>
          </a:bodyPr>
          <a:lstStyle/>
          <a:p>
            <a:r>
              <a:rPr lang="en-US" i="1" dirty="0">
                <a:latin typeface="Times New Roman" pitchFamily="18" charset="0"/>
                <a:cs typeface="Times New Roman" pitchFamily="18" charset="0"/>
              </a:rPr>
              <a:t>Inferiorly — </a:t>
            </a:r>
            <a:r>
              <a:rPr lang="en-US" dirty="0">
                <a:latin typeface="Times New Roman" pitchFamily="18" charset="0"/>
                <a:cs typeface="Times New Roman" pitchFamily="18" charset="0"/>
              </a:rPr>
              <a:t>the apex rests on the central tendon of the diaphragm</a:t>
            </a:r>
          </a:p>
          <a:p>
            <a:r>
              <a:rPr lang="en-US" i="1" dirty="0">
                <a:latin typeface="Times New Roman" pitchFamily="18" charset="0"/>
                <a:cs typeface="Times New Roman" pitchFamily="18" charset="0"/>
              </a:rPr>
              <a:t>Superiorly </a:t>
            </a:r>
            <a:r>
              <a:rPr lang="en-US" dirty="0">
                <a:latin typeface="Times New Roman" pitchFamily="18" charset="0"/>
                <a:cs typeface="Times New Roman" pitchFamily="18" charset="0"/>
              </a:rPr>
              <a:t>— the great blood vessels, i.e. the aorta, superior vena cava, pulmonary artery and pulmonary veins</a:t>
            </a:r>
          </a:p>
          <a:p>
            <a:r>
              <a:rPr lang="en-US" i="1" dirty="0">
                <a:latin typeface="Times New Roman" pitchFamily="18" charset="0"/>
                <a:cs typeface="Times New Roman" pitchFamily="18" charset="0"/>
              </a:rPr>
              <a:t>Posteriorly — </a:t>
            </a:r>
            <a:r>
              <a:rPr lang="en-US" dirty="0">
                <a:latin typeface="Times New Roman" pitchFamily="18" charset="0"/>
                <a:cs typeface="Times New Roman" pitchFamily="18" charset="0"/>
              </a:rPr>
              <a:t>the esophagus, trachea, left and right bronchus, descending aorta, </a:t>
            </a:r>
            <a:r>
              <a:rPr lang="en-US" dirty="0" smtClean="0">
                <a:latin typeface="Times New Roman" pitchFamily="18" charset="0"/>
                <a:cs typeface="Times New Roman" pitchFamily="18" charset="0"/>
              </a:rPr>
              <a:t>inferior vena </a:t>
            </a:r>
            <a:r>
              <a:rPr lang="en-US" dirty="0">
                <a:latin typeface="Times New Roman" pitchFamily="18" charset="0"/>
                <a:cs typeface="Times New Roman" pitchFamily="18" charset="0"/>
              </a:rPr>
              <a:t>cava and thoracic vertebrae</a:t>
            </a:r>
          </a:p>
          <a:p>
            <a:r>
              <a:rPr lang="en-US" i="1" dirty="0">
                <a:latin typeface="Times New Roman" pitchFamily="18" charset="0"/>
                <a:cs typeface="Times New Roman" pitchFamily="18" charset="0"/>
              </a:rPr>
              <a:t>Laterally — </a:t>
            </a:r>
            <a:r>
              <a:rPr lang="en-US" dirty="0">
                <a:latin typeface="Times New Roman" pitchFamily="18" charset="0"/>
                <a:cs typeface="Times New Roman" pitchFamily="18" charset="0"/>
              </a:rPr>
              <a:t>the lungs — the left lung overlaps the left side of the heart</a:t>
            </a:r>
          </a:p>
          <a:p>
            <a:r>
              <a:rPr lang="en-US" i="1" dirty="0">
                <a:latin typeface="Times New Roman" pitchFamily="18" charset="0"/>
                <a:cs typeface="Times New Roman" pitchFamily="18" charset="0"/>
              </a:rPr>
              <a:t>Anteriorly </a:t>
            </a:r>
            <a:r>
              <a:rPr lang="en-US" dirty="0">
                <a:latin typeface="Times New Roman" pitchFamily="18" charset="0"/>
                <a:cs typeface="Times New Roman" pitchFamily="18" charset="0"/>
              </a:rPr>
              <a:t>— the sternum, ribs and intercostal muscles </a:t>
            </a:r>
          </a:p>
          <a:p>
            <a:pPr marL="0" indent="0">
              <a:buNone/>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876369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doctorlib.info/anatomy/ross-wilson-anatomy-physiology-health-illness/ross-wilson-anatomy-physiology-health-illness.files/image147.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457200"/>
            <a:ext cx="7391400" cy="563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5764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TotalTime>
  <Words>1072</Words>
  <Application>Microsoft Office PowerPoint</Application>
  <PresentationFormat>On-screen Show (4:3)</PresentationFormat>
  <Paragraphs>74</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THE CARDIOVASCULAR SYSTEM</vt:lpstr>
      <vt:lpstr>INTRODUCTION</vt:lpstr>
      <vt:lpstr>THE CIRCULATORY SYSTEM</vt:lpstr>
      <vt:lpstr>INTRODUCTION</vt:lpstr>
      <vt:lpstr>THE HEART</vt:lpstr>
      <vt:lpstr>FUNCTIONS OF THE HEART</vt:lpstr>
      <vt:lpstr>POSITION OF THE HEART IN THE BODY</vt:lpstr>
      <vt:lpstr>ORGANS ASSOCIATED WITH THE HEART</vt:lpstr>
      <vt:lpstr>PowerPoint Presentation</vt:lpstr>
      <vt:lpstr>STRUCTURE OF THE HEART</vt:lpstr>
      <vt:lpstr>Structure….ct</vt:lpstr>
      <vt:lpstr>PowerPoint Presentation</vt:lpstr>
      <vt:lpstr>PowerPoint Presentation</vt:lpstr>
      <vt:lpstr>Structure….ct</vt:lpstr>
      <vt:lpstr>Pericardium…ct</vt:lpstr>
      <vt:lpstr>Myocardium</vt:lpstr>
      <vt:lpstr>PowerPoint Presentation</vt:lpstr>
      <vt:lpstr>Endocardium</vt:lpstr>
      <vt:lpstr>PowerPoint Presentation</vt:lpstr>
      <vt:lpstr>FLOW OF BLOOD THROUGH THE HEART</vt:lpstr>
      <vt:lpstr>Flow of blood ….ct</vt:lpstr>
      <vt:lpstr>PowerPoint Presentation</vt:lpstr>
      <vt:lpstr>BLOOD SUPPLY TO THE HEART</vt:lpstr>
      <vt:lpstr>Venous drainage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25</cp:revision>
  <dcterms:created xsi:type="dcterms:W3CDTF">2020-10-18T09:50:24Z</dcterms:created>
  <dcterms:modified xsi:type="dcterms:W3CDTF">2020-11-14T08:30:07Z</dcterms:modified>
</cp:coreProperties>
</file>