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6.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7.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8.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2.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3.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4.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5.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6.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7.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8.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40.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1.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2" r:id="rId4"/>
    <p:sldMasterId id="2147483714" r:id="rId5"/>
    <p:sldMasterId id="2147483726" r:id="rId6"/>
    <p:sldMasterId id="2147483738" r:id="rId7"/>
    <p:sldMasterId id="2147483750" r:id="rId8"/>
    <p:sldMasterId id="2147483762" r:id="rId9"/>
    <p:sldMasterId id="2147483774" r:id="rId10"/>
    <p:sldMasterId id="2147483786" r:id="rId11"/>
    <p:sldMasterId id="2147483798" r:id="rId12"/>
    <p:sldMasterId id="2147483822" r:id="rId13"/>
    <p:sldMasterId id="2147483858" r:id="rId14"/>
    <p:sldMasterId id="2147483870" r:id="rId15"/>
    <p:sldMasterId id="2147483894" r:id="rId16"/>
    <p:sldMasterId id="2147483918" r:id="rId17"/>
    <p:sldMasterId id="2147483930" r:id="rId18"/>
    <p:sldMasterId id="2147483942" r:id="rId19"/>
    <p:sldMasterId id="2147483954" r:id="rId20"/>
    <p:sldMasterId id="2147483966" r:id="rId21"/>
    <p:sldMasterId id="2147483978" r:id="rId22"/>
    <p:sldMasterId id="2147483990" r:id="rId23"/>
    <p:sldMasterId id="2147484002" r:id="rId24"/>
    <p:sldMasterId id="2147484014" r:id="rId25"/>
    <p:sldMasterId id="2147484026" r:id="rId26"/>
    <p:sldMasterId id="2147484038" r:id="rId27"/>
    <p:sldMasterId id="2147484050" r:id="rId28"/>
    <p:sldMasterId id="2147484062" r:id="rId29"/>
    <p:sldMasterId id="2147484074" r:id="rId30"/>
    <p:sldMasterId id="2147484086" r:id="rId31"/>
    <p:sldMasterId id="2147484098" r:id="rId32"/>
    <p:sldMasterId id="2147484110" r:id="rId33"/>
    <p:sldMasterId id="2147484122" r:id="rId34"/>
    <p:sldMasterId id="2147484134" r:id="rId35"/>
    <p:sldMasterId id="2147484146" r:id="rId36"/>
    <p:sldMasterId id="2147484158" r:id="rId37"/>
    <p:sldMasterId id="2147484170" r:id="rId38"/>
    <p:sldMasterId id="2147484182" r:id="rId39"/>
    <p:sldMasterId id="2147484194" r:id="rId40"/>
    <p:sldMasterId id="2147484209" r:id="rId41"/>
    <p:sldMasterId id="2147484224" r:id="rId42"/>
  </p:sldMasterIdLst>
  <p:notesMasterIdLst>
    <p:notesMasterId r:id="rId218"/>
  </p:notesMasterIdLst>
  <p:sldIdLst>
    <p:sldId id="256" r:id="rId43"/>
    <p:sldId id="257" r:id="rId44"/>
    <p:sldId id="527" r:id="rId45"/>
    <p:sldId id="528" r:id="rId46"/>
    <p:sldId id="468" r:id="rId47"/>
    <p:sldId id="469" r:id="rId48"/>
    <p:sldId id="470" r:id="rId49"/>
    <p:sldId id="263" r:id="rId50"/>
    <p:sldId id="509" r:id="rId51"/>
    <p:sldId id="264" r:id="rId52"/>
    <p:sldId id="265" r:id="rId53"/>
    <p:sldId id="266" r:id="rId54"/>
    <p:sldId id="267" r:id="rId55"/>
    <p:sldId id="268" r:id="rId56"/>
    <p:sldId id="258" r:id="rId57"/>
    <p:sldId id="259" r:id="rId58"/>
    <p:sldId id="260" r:id="rId59"/>
    <p:sldId id="261" r:id="rId60"/>
    <p:sldId id="262" r:id="rId61"/>
    <p:sldId id="335" r:id="rId62"/>
    <p:sldId id="336" r:id="rId63"/>
    <p:sldId id="511" r:id="rId64"/>
    <p:sldId id="269" r:id="rId65"/>
    <p:sldId id="513" r:id="rId66"/>
    <p:sldId id="514" r:id="rId67"/>
    <p:sldId id="515" r:id="rId68"/>
    <p:sldId id="517" r:id="rId69"/>
    <p:sldId id="519" r:id="rId70"/>
    <p:sldId id="270" r:id="rId71"/>
    <p:sldId id="271" r:id="rId72"/>
    <p:sldId id="278" r:id="rId73"/>
    <p:sldId id="272" r:id="rId74"/>
    <p:sldId id="273" r:id="rId75"/>
    <p:sldId id="274" r:id="rId76"/>
    <p:sldId id="275" r:id="rId77"/>
    <p:sldId id="276" r:id="rId78"/>
    <p:sldId id="282" r:id="rId79"/>
    <p:sldId id="318" r:id="rId80"/>
    <p:sldId id="329" r:id="rId81"/>
    <p:sldId id="319" r:id="rId82"/>
    <p:sldId id="320" r:id="rId83"/>
    <p:sldId id="323" r:id="rId84"/>
    <p:sldId id="324" r:id="rId85"/>
    <p:sldId id="325" r:id="rId86"/>
    <p:sldId id="326" r:id="rId87"/>
    <p:sldId id="327" r:id="rId88"/>
    <p:sldId id="328" r:id="rId89"/>
    <p:sldId id="330" r:id="rId90"/>
    <p:sldId id="331" r:id="rId91"/>
    <p:sldId id="332" r:id="rId92"/>
    <p:sldId id="333" r:id="rId93"/>
    <p:sldId id="334" r:id="rId94"/>
    <p:sldId id="337" r:id="rId95"/>
    <p:sldId id="338" r:id="rId96"/>
    <p:sldId id="339" r:id="rId97"/>
    <p:sldId id="340" r:id="rId98"/>
    <p:sldId id="343" r:id="rId99"/>
    <p:sldId id="341" r:id="rId100"/>
    <p:sldId id="342" r:id="rId101"/>
    <p:sldId id="344" r:id="rId102"/>
    <p:sldId id="345" r:id="rId103"/>
    <p:sldId id="346" r:id="rId104"/>
    <p:sldId id="347" r:id="rId105"/>
    <p:sldId id="348" r:id="rId106"/>
    <p:sldId id="349" r:id="rId107"/>
    <p:sldId id="350" r:id="rId108"/>
    <p:sldId id="351" r:id="rId109"/>
    <p:sldId id="352" r:id="rId110"/>
    <p:sldId id="471" r:id="rId111"/>
    <p:sldId id="472" r:id="rId112"/>
    <p:sldId id="473" r:id="rId113"/>
    <p:sldId id="474" r:id="rId114"/>
    <p:sldId id="475" r:id="rId115"/>
    <p:sldId id="476" r:id="rId116"/>
    <p:sldId id="480" r:id="rId117"/>
    <p:sldId id="477" r:id="rId118"/>
    <p:sldId id="478" r:id="rId119"/>
    <p:sldId id="479" r:id="rId120"/>
    <p:sldId id="481" r:id="rId121"/>
    <p:sldId id="482" r:id="rId122"/>
    <p:sldId id="483" r:id="rId123"/>
    <p:sldId id="484" r:id="rId124"/>
    <p:sldId id="601" r:id="rId125"/>
    <p:sldId id="602" r:id="rId126"/>
    <p:sldId id="497" r:id="rId127"/>
    <p:sldId id="498" r:id="rId128"/>
    <p:sldId id="584" r:id="rId129"/>
    <p:sldId id="585" r:id="rId130"/>
    <p:sldId id="499" r:id="rId131"/>
    <p:sldId id="500" r:id="rId132"/>
    <p:sldId id="598" r:id="rId133"/>
    <p:sldId id="599" r:id="rId134"/>
    <p:sldId id="600" r:id="rId135"/>
    <p:sldId id="586" r:id="rId136"/>
    <p:sldId id="587" r:id="rId137"/>
    <p:sldId id="588" r:id="rId138"/>
    <p:sldId id="589" r:id="rId139"/>
    <p:sldId id="353" r:id="rId140"/>
    <p:sldId id="354" r:id="rId141"/>
    <p:sldId id="355" r:id="rId142"/>
    <p:sldId id="356" r:id="rId143"/>
    <p:sldId id="357" r:id="rId144"/>
    <p:sldId id="358" r:id="rId145"/>
    <p:sldId id="359" r:id="rId146"/>
    <p:sldId id="360" r:id="rId147"/>
    <p:sldId id="361" r:id="rId148"/>
    <p:sldId id="362" r:id="rId149"/>
    <p:sldId id="363" r:id="rId150"/>
    <p:sldId id="364" r:id="rId151"/>
    <p:sldId id="365" r:id="rId152"/>
    <p:sldId id="366" r:id="rId153"/>
    <p:sldId id="367" r:id="rId154"/>
    <p:sldId id="368" r:id="rId155"/>
    <p:sldId id="369" r:id="rId156"/>
    <p:sldId id="370" r:id="rId157"/>
    <p:sldId id="371" r:id="rId158"/>
    <p:sldId id="504" r:id="rId159"/>
    <p:sldId id="530" r:id="rId160"/>
    <p:sldId id="505" r:id="rId161"/>
    <p:sldId id="532" r:id="rId162"/>
    <p:sldId id="534" r:id="rId163"/>
    <p:sldId id="536" r:id="rId164"/>
    <p:sldId id="538" r:id="rId165"/>
    <p:sldId id="540" r:id="rId166"/>
    <p:sldId id="542" r:id="rId167"/>
    <p:sldId id="544" r:id="rId168"/>
    <p:sldId id="546" r:id="rId169"/>
    <p:sldId id="547" r:id="rId170"/>
    <p:sldId id="506" r:id="rId171"/>
    <p:sldId id="507" r:id="rId172"/>
    <p:sldId id="549" r:id="rId173"/>
    <p:sldId id="553" r:id="rId174"/>
    <p:sldId id="554" r:id="rId175"/>
    <p:sldId id="557" r:id="rId176"/>
    <p:sldId id="559" r:id="rId177"/>
    <p:sldId id="560" r:id="rId178"/>
    <p:sldId id="561" r:id="rId179"/>
    <p:sldId id="562" r:id="rId180"/>
    <p:sldId id="563" r:id="rId181"/>
    <p:sldId id="564" r:id="rId182"/>
    <p:sldId id="565" r:id="rId183"/>
    <p:sldId id="566" r:id="rId184"/>
    <p:sldId id="567" r:id="rId185"/>
    <p:sldId id="568" r:id="rId186"/>
    <p:sldId id="569" r:id="rId187"/>
    <p:sldId id="570" r:id="rId188"/>
    <p:sldId id="571" r:id="rId189"/>
    <p:sldId id="572" r:id="rId190"/>
    <p:sldId id="574" r:id="rId191"/>
    <p:sldId id="575" r:id="rId192"/>
    <p:sldId id="576" r:id="rId193"/>
    <p:sldId id="577" r:id="rId194"/>
    <p:sldId id="578" r:id="rId195"/>
    <p:sldId id="579" r:id="rId196"/>
    <p:sldId id="580" r:id="rId197"/>
    <p:sldId id="581" r:id="rId198"/>
    <p:sldId id="582" r:id="rId199"/>
    <p:sldId id="603" r:id="rId200"/>
    <p:sldId id="604" r:id="rId201"/>
    <p:sldId id="605" r:id="rId202"/>
    <p:sldId id="606" r:id="rId203"/>
    <p:sldId id="607" r:id="rId204"/>
    <p:sldId id="608" r:id="rId205"/>
    <p:sldId id="609" r:id="rId206"/>
    <p:sldId id="610" r:id="rId207"/>
    <p:sldId id="617" r:id="rId208"/>
    <p:sldId id="618" r:id="rId209"/>
    <p:sldId id="619" r:id="rId210"/>
    <p:sldId id="620" r:id="rId211"/>
    <p:sldId id="611" r:id="rId212"/>
    <p:sldId id="612" r:id="rId213"/>
    <p:sldId id="613" r:id="rId214"/>
    <p:sldId id="614" r:id="rId215"/>
    <p:sldId id="615" r:id="rId216"/>
    <p:sldId id="616" r:id="rId2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0824" autoAdjust="0"/>
  </p:normalViewPr>
  <p:slideViewPr>
    <p:cSldViewPr>
      <p:cViewPr varScale="1">
        <p:scale>
          <a:sx n="59" d="100"/>
          <a:sy n="59" d="100"/>
        </p:scale>
        <p:origin x="-162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7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21.xml"/><Relationship Id="rId84" Type="http://schemas.openxmlformats.org/officeDocument/2006/relationships/slide" Target="slides/slide42.xml"/><Relationship Id="rId138" Type="http://schemas.openxmlformats.org/officeDocument/2006/relationships/slide" Target="slides/slide96.xml"/><Relationship Id="rId159" Type="http://schemas.openxmlformats.org/officeDocument/2006/relationships/slide" Target="slides/slide117.xml"/><Relationship Id="rId170" Type="http://schemas.openxmlformats.org/officeDocument/2006/relationships/slide" Target="slides/slide128.xml"/><Relationship Id="rId191" Type="http://schemas.openxmlformats.org/officeDocument/2006/relationships/slide" Target="slides/slide149.xml"/><Relationship Id="rId205" Type="http://schemas.openxmlformats.org/officeDocument/2006/relationships/slide" Target="slides/slide163.xml"/><Relationship Id="rId107" Type="http://schemas.openxmlformats.org/officeDocument/2006/relationships/slide" Target="slides/slide6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11.xml"/><Relationship Id="rId74" Type="http://schemas.openxmlformats.org/officeDocument/2006/relationships/slide" Target="slides/slide32.xml"/><Relationship Id="rId128" Type="http://schemas.openxmlformats.org/officeDocument/2006/relationships/slide" Target="slides/slide86.xml"/><Relationship Id="rId149" Type="http://schemas.openxmlformats.org/officeDocument/2006/relationships/slide" Target="slides/slide107.xml"/><Relationship Id="rId5" Type="http://schemas.openxmlformats.org/officeDocument/2006/relationships/slideMaster" Target="slideMasters/slideMaster5.xml"/><Relationship Id="rId90" Type="http://schemas.openxmlformats.org/officeDocument/2006/relationships/slide" Target="slides/slide48.xml"/><Relationship Id="rId95" Type="http://schemas.openxmlformats.org/officeDocument/2006/relationships/slide" Target="slides/slide53.xml"/><Relationship Id="rId160" Type="http://schemas.openxmlformats.org/officeDocument/2006/relationships/slide" Target="slides/slide118.xml"/><Relationship Id="rId165" Type="http://schemas.openxmlformats.org/officeDocument/2006/relationships/slide" Target="slides/slide123.xml"/><Relationship Id="rId181" Type="http://schemas.openxmlformats.org/officeDocument/2006/relationships/slide" Target="slides/slide139.xml"/><Relationship Id="rId186" Type="http://schemas.openxmlformats.org/officeDocument/2006/relationships/slide" Target="slides/slide144.xml"/><Relationship Id="rId216" Type="http://schemas.openxmlformats.org/officeDocument/2006/relationships/slide" Target="slides/slide174.xml"/><Relationship Id="rId211" Type="http://schemas.openxmlformats.org/officeDocument/2006/relationships/slide" Target="slides/slide16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xml"/><Relationship Id="rId48" Type="http://schemas.openxmlformats.org/officeDocument/2006/relationships/slide" Target="slides/slide6.xml"/><Relationship Id="rId64" Type="http://schemas.openxmlformats.org/officeDocument/2006/relationships/slide" Target="slides/slide22.xml"/><Relationship Id="rId69" Type="http://schemas.openxmlformats.org/officeDocument/2006/relationships/slide" Target="slides/slide27.xml"/><Relationship Id="rId113" Type="http://schemas.openxmlformats.org/officeDocument/2006/relationships/slide" Target="slides/slide71.xml"/><Relationship Id="rId118" Type="http://schemas.openxmlformats.org/officeDocument/2006/relationships/slide" Target="slides/slide76.xml"/><Relationship Id="rId134" Type="http://schemas.openxmlformats.org/officeDocument/2006/relationships/slide" Target="slides/slide92.xml"/><Relationship Id="rId139" Type="http://schemas.openxmlformats.org/officeDocument/2006/relationships/slide" Target="slides/slide97.xml"/><Relationship Id="rId80" Type="http://schemas.openxmlformats.org/officeDocument/2006/relationships/slide" Target="slides/slide38.xml"/><Relationship Id="rId85" Type="http://schemas.openxmlformats.org/officeDocument/2006/relationships/slide" Target="slides/slide43.xml"/><Relationship Id="rId150" Type="http://schemas.openxmlformats.org/officeDocument/2006/relationships/slide" Target="slides/slide108.xml"/><Relationship Id="rId155" Type="http://schemas.openxmlformats.org/officeDocument/2006/relationships/slide" Target="slides/slide113.xml"/><Relationship Id="rId171" Type="http://schemas.openxmlformats.org/officeDocument/2006/relationships/slide" Target="slides/slide129.xml"/><Relationship Id="rId176" Type="http://schemas.openxmlformats.org/officeDocument/2006/relationships/slide" Target="slides/slide134.xml"/><Relationship Id="rId192" Type="http://schemas.openxmlformats.org/officeDocument/2006/relationships/slide" Target="slides/slide150.xml"/><Relationship Id="rId197" Type="http://schemas.openxmlformats.org/officeDocument/2006/relationships/slide" Target="slides/slide155.xml"/><Relationship Id="rId206" Type="http://schemas.openxmlformats.org/officeDocument/2006/relationships/slide" Target="slides/slide164.xml"/><Relationship Id="rId201" Type="http://schemas.openxmlformats.org/officeDocument/2006/relationships/slide" Target="slides/slide159.xml"/><Relationship Id="rId222"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7.xml"/><Relationship Id="rId103" Type="http://schemas.openxmlformats.org/officeDocument/2006/relationships/slide" Target="slides/slide61.xml"/><Relationship Id="rId108" Type="http://schemas.openxmlformats.org/officeDocument/2006/relationships/slide" Target="slides/slide66.xml"/><Relationship Id="rId124" Type="http://schemas.openxmlformats.org/officeDocument/2006/relationships/slide" Target="slides/slide82.xml"/><Relationship Id="rId129" Type="http://schemas.openxmlformats.org/officeDocument/2006/relationships/slide" Target="slides/slide87.xml"/><Relationship Id="rId54" Type="http://schemas.openxmlformats.org/officeDocument/2006/relationships/slide" Target="slides/slide12.xml"/><Relationship Id="rId70" Type="http://schemas.openxmlformats.org/officeDocument/2006/relationships/slide" Target="slides/slide28.xml"/><Relationship Id="rId75" Type="http://schemas.openxmlformats.org/officeDocument/2006/relationships/slide" Target="slides/slide33.xml"/><Relationship Id="rId91" Type="http://schemas.openxmlformats.org/officeDocument/2006/relationships/slide" Target="slides/slide49.xml"/><Relationship Id="rId96" Type="http://schemas.openxmlformats.org/officeDocument/2006/relationships/slide" Target="slides/slide54.xml"/><Relationship Id="rId140" Type="http://schemas.openxmlformats.org/officeDocument/2006/relationships/slide" Target="slides/slide98.xml"/><Relationship Id="rId145" Type="http://schemas.openxmlformats.org/officeDocument/2006/relationships/slide" Target="slides/slide103.xml"/><Relationship Id="rId161" Type="http://schemas.openxmlformats.org/officeDocument/2006/relationships/slide" Target="slides/slide119.xml"/><Relationship Id="rId166" Type="http://schemas.openxmlformats.org/officeDocument/2006/relationships/slide" Target="slides/slide124.xml"/><Relationship Id="rId182" Type="http://schemas.openxmlformats.org/officeDocument/2006/relationships/slide" Target="slides/slide140.xml"/><Relationship Id="rId187" Type="http://schemas.openxmlformats.org/officeDocument/2006/relationships/slide" Target="slides/slide145.xml"/><Relationship Id="rId217" Type="http://schemas.openxmlformats.org/officeDocument/2006/relationships/slide" Target="slides/slide175.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70.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7.xml"/><Relationship Id="rId114" Type="http://schemas.openxmlformats.org/officeDocument/2006/relationships/slide" Target="slides/slide72.xml"/><Relationship Id="rId119" Type="http://schemas.openxmlformats.org/officeDocument/2006/relationships/slide" Target="slides/slide77.xml"/><Relationship Id="rId44" Type="http://schemas.openxmlformats.org/officeDocument/2006/relationships/slide" Target="slides/slide2.xml"/><Relationship Id="rId60" Type="http://schemas.openxmlformats.org/officeDocument/2006/relationships/slide" Target="slides/slide18.xml"/><Relationship Id="rId65" Type="http://schemas.openxmlformats.org/officeDocument/2006/relationships/slide" Target="slides/slide23.xml"/><Relationship Id="rId81" Type="http://schemas.openxmlformats.org/officeDocument/2006/relationships/slide" Target="slides/slide39.xml"/><Relationship Id="rId86" Type="http://schemas.openxmlformats.org/officeDocument/2006/relationships/slide" Target="slides/slide44.xml"/><Relationship Id="rId130" Type="http://schemas.openxmlformats.org/officeDocument/2006/relationships/slide" Target="slides/slide88.xml"/><Relationship Id="rId135" Type="http://schemas.openxmlformats.org/officeDocument/2006/relationships/slide" Target="slides/slide93.xml"/><Relationship Id="rId151" Type="http://schemas.openxmlformats.org/officeDocument/2006/relationships/slide" Target="slides/slide109.xml"/><Relationship Id="rId156" Type="http://schemas.openxmlformats.org/officeDocument/2006/relationships/slide" Target="slides/slide114.xml"/><Relationship Id="rId177" Type="http://schemas.openxmlformats.org/officeDocument/2006/relationships/slide" Target="slides/slide135.xml"/><Relationship Id="rId198" Type="http://schemas.openxmlformats.org/officeDocument/2006/relationships/slide" Target="slides/slide156.xml"/><Relationship Id="rId172" Type="http://schemas.openxmlformats.org/officeDocument/2006/relationships/slide" Target="slides/slide130.xml"/><Relationship Id="rId193" Type="http://schemas.openxmlformats.org/officeDocument/2006/relationships/slide" Target="slides/slide151.xml"/><Relationship Id="rId202" Type="http://schemas.openxmlformats.org/officeDocument/2006/relationships/slide" Target="slides/slide160.xml"/><Relationship Id="rId207" Type="http://schemas.openxmlformats.org/officeDocument/2006/relationships/slide" Target="slides/slide16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7.xml"/><Relationship Id="rId34" Type="http://schemas.openxmlformats.org/officeDocument/2006/relationships/slideMaster" Target="slideMasters/slideMaster34.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97" Type="http://schemas.openxmlformats.org/officeDocument/2006/relationships/slide" Target="slides/slide55.xml"/><Relationship Id="rId104" Type="http://schemas.openxmlformats.org/officeDocument/2006/relationships/slide" Target="slides/slide62.xml"/><Relationship Id="rId120" Type="http://schemas.openxmlformats.org/officeDocument/2006/relationships/slide" Target="slides/slide78.xml"/><Relationship Id="rId125" Type="http://schemas.openxmlformats.org/officeDocument/2006/relationships/slide" Target="slides/slide83.xml"/><Relationship Id="rId141" Type="http://schemas.openxmlformats.org/officeDocument/2006/relationships/slide" Target="slides/slide99.xml"/><Relationship Id="rId146" Type="http://schemas.openxmlformats.org/officeDocument/2006/relationships/slide" Target="slides/slide104.xml"/><Relationship Id="rId167" Type="http://schemas.openxmlformats.org/officeDocument/2006/relationships/slide" Target="slides/slide125.xml"/><Relationship Id="rId188" Type="http://schemas.openxmlformats.org/officeDocument/2006/relationships/slide" Target="slides/slide146.xml"/><Relationship Id="rId7" Type="http://schemas.openxmlformats.org/officeDocument/2006/relationships/slideMaster" Target="slideMasters/slideMaster7.xml"/><Relationship Id="rId71" Type="http://schemas.openxmlformats.org/officeDocument/2006/relationships/slide" Target="slides/slide29.xml"/><Relationship Id="rId92" Type="http://schemas.openxmlformats.org/officeDocument/2006/relationships/slide" Target="slides/slide50.xml"/><Relationship Id="rId162" Type="http://schemas.openxmlformats.org/officeDocument/2006/relationships/slide" Target="slides/slide120.xml"/><Relationship Id="rId183" Type="http://schemas.openxmlformats.org/officeDocument/2006/relationships/slide" Target="slides/slide141.xml"/><Relationship Id="rId213" Type="http://schemas.openxmlformats.org/officeDocument/2006/relationships/slide" Target="slides/slide171.xml"/><Relationship Id="rId218"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slide" Target="slides/slide45.xml"/><Relationship Id="rId110" Type="http://schemas.openxmlformats.org/officeDocument/2006/relationships/slide" Target="slides/slide68.xml"/><Relationship Id="rId115" Type="http://schemas.openxmlformats.org/officeDocument/2006/relationships/slide" Target="slides/slide73.xml"/><Relationship Id="rId131" Type="http://schemas.openxmlformats.org/officeDocument/2006/relationships/slide" Target="slides/slide89.xml"/><Relationship Id="rId136" Type="http://schemas.openxmlformats.org/officeDocument/2006/relationships/slide" Target="slides/slide94.xml"/><Relationship Id="rId157" Type="http://schemas.openxmlformats.org/officeDocument/2006/relationships/slide" Target="slides/slide115.xml"/><Relationship Id="rId178" Type="http://schemas.openxmlformats.org/officeDocument/2006/relationships/slide" Target="slides/slide136.xml"/><Relationship Id="rId61" Type="http://schemas.openxmlformats.org/officeDocument/2006/relationships/slide" Target="slides/slide19.xml"/><Relationship Id="rId82" Type="http://schemas.openxmlformats.org/officeDocument/2006/relationships/slide" Target="slides/slide40.xml"/><Relationship Id="rId152" Type="http://schemas.openxmlformats.org/officeDocument/2006/relationships/slide" Target="slides/slide110.xml"/><Relationship Id="rId173" Type="http://schemas.openxmlformats.org/officeDocument/2006/relationships/slide" Target="slides/slide131.xml"/><Relationship Id="rId194" Type="http://schemas.openxmlformats.org/officeDocument/2006/relationships/slide" Target="slides/slide152.xml"/><Relationship Id="rId199" Type="http://schemas.openxmlformats.org/officeDocument/2006/relationships/slide" Target="slides/slide157.xml"/><Relationship Id="rId203" Type="http://schemas.openxmlformats.org/officeDocument/2006/relationships/slide" Target="slides/slide161.xml"/><Relationship Id="rId208" Type="http://schemas.openxmlformats.org/officeDocument/2006/relationships/slide" Target="slides/slide16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4.xml"/><Relationship Id="rId77" Type="http://schemas.openxmlformats.org/officeDocument/2006/relationships/slide" Target="slides/slide35.xml"/><Relationship Id="rId100" Type="http://schemas.openxmlformats.org/officeDocument/2006/relationships/slide" Target="slides/slide58.xml"/><Relationship Id="rId105" Type="http://schemas.openxmlformats.org/officeDocument/2006/relationships/slide" Target="slides/slide63.xml"/><Relationship Id="rId126" Type="http://schemas.openxmlformats.org/officeDocument/2006/relationships/slide" Target="slides/slide84.xml"/><Relationship Id="rId147" Type="http://schemas.openxmlformats.org/officeDocument/2006/relationships/slide" Target="slides/slide105.xml"/><Relationship Id="rId168" Type="http://schemas.openxmlformats.org/officeDocument/2006/relationships/slide" Target="slides/slide126.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93" Type="http://schemas.openxmlformats.org/officeDocument/2006/relationships/slide" Target="slides/slide51.xml"/><Relationship Id="rId98" Type="http://schemas.openxmlformats.org/officeDocument/2006/relationships/slide" Target="slides/slide56.xml"/><Relationship Id="rId121" Type="http://schemas.openxmlformats.org/officeDocument/2006/relationships/slide" Target="slides/slide79.xml"/><Relationship Id="rId142" Type="http://schemas.openxmlformats.org/officeDocument/2006/relationships/slide" Target="slides/slide100.xml"/><Relationship Id="rId163" Type="http://schemas.openxmlformats.org/officeDocument/2006/relationships/slide" Target="slides/slide121.xml"/><Relationship Id="rId184" Type="http://schemas.openxmlformats.org/officeDocument/2006/relationships/slide" Target="slides/slide142.xml"/><Relationship Id="rId189" Type="http://schemas.openxmlformats.org/officeDocument/2006/relationships/slide" Target="slides/slide147.xml"/><Relationship Id="rId219" Type="http://schemas.openxmlformats.org/officeDocument/2006/relationships/presProps" Target="presProps.xml"/><Relationship Id="rId3" Type="http://schemas.openxmlformats.org/officeDocument/2006/relationships/slideMaster" Target="slideMasters/slideMaster3.xml"/><Relationship Id="rId214" Type="http://schemas.openxmlformats.org/officeDocument/2006/relationships/slide" Target="slides/slide172.xml"/><Relationship Id="rId25" Type="http://schemas.openxmlformats.org/officeDocument/2006/relationships/slideMaster" Target="slideMasters/slideMaster25.xml"/><Relationship Id="rId46" Type="http://schemas.openxmlformats.org/officeDocument/2006/relationships/slide" Target="slides/slide4.xml"/><Relationship Id="rId67" Type="http://schemas.openxmlformats.org/officeDocument/2006/relationships/slide" Target="slides/slide25.xml"/><Relationship Id="rId116" Type="http://schemas.openxmlformats.org/officeDocument/2006/relationships/slide" Target="slides/slide74.xml"/><Relationship Id="rId137" Type="http://schemas.openxmlformats.org/officeDocument/2006/relationships/slide" Target="slides/slide95.xml"/><Relationship Id="rId158" Type="http://schemas.openxmlformats.org/officeDocument/2006/relationships/slide" Target="slides/slide11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20.xml"/><Relationship Id="rId83" Type="http://schemas.openxmlformats.org/officeDocument/2006/relationships/slide" Target="slides/slide41.xml"/><Relationship Id="rId88" Type="http://schemas.openxmlformats.org/officeDocument/2006/relationships/slide" Target="slides/slide46.xml"/><Relationship Id="rId111" Type="http://schemas.openxmlformats.org/officeDocument/2006/relationships/slide" Target="slides/slide69.xml"/><Relationship Id="rId132" Type="http://schemas.openxmlformats.org/officeDocument/2006/relationships/slide" Target="slides/slide90.xml"/><Relationship Id="rId153" Type="http://schemas.openxmlformats.org/officeDocument/2006/relationships/slide" Target="slides/slide111.xml"/><Relationship Id="rId174" Type="http://schemas.openxmlformats.org/officeDocument/2006/relationships/slide" Target="slides/slide132.xml"/><Relationship Id="rId179" Type="http://schemas.openxmlformats.org/officeDocument/2006/relationships/slide" Target="slides/slide137.xml"/><Relationship Id="rId195" Type="http://schemas.openxmlformats.org/officeDocument/2006/relationships/slide" Target="slides/slide153.xml"/><Relationship Id="rId209" Type="http://schemas.openxmlformats.org/officeDocument/2006/relationships/slide" Target="slides/slide167.xml"/><Relationship Id="rId190" Type="http://schemas.openxmlformats.org/officeDocument/2006/relationships/slide" Target="slides/slide148.xml"/><Relationship Id="rId204" Type="http://schemas.openxmlformats.org/officeDocument/2006/relationships/slide" Target="slides/slide162.xml"/><Relationship Id="rId220"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5.xml"/><Relationship Id="rId106" Type="http://schemas.openxmlformats.org/officeDocument/2006/relationships/slide" Target="slides/slide64.xml"/><Relationship Id="rId127" Type="http://schemas.openxmlformats.org/officeDocument/2006/relationships/slide" Target="slides/slide8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0.xml"/><Relationship Id="rId73" Type="http://schemas.openxmlformats.org/officeDocument/2006/relationships/slide" Target="slides/slide31.xml"/><Relationship Id="rId78" Type="http://schemas.openxmlformats.org/officeDocument/2006/relationships/slide" Target="slides/slide36.xml"/><Relationship Id="rId94" Type="http://schemas.openxmlformats.org/officeDocument/2006/relationships/slide" Target="slides/slide52.xml"/><Relationship Id="rId99" Type="http://schemas.openxmlformats.org/officeDocument/2006/relationships/slide" Target="slides/slide57.xml"/><Relationship Id="rId101" Type="http://schemas.openxmlformats.org/officeDocument/2006/relationships/slide" Target="slides/slide59.xml"/><Relationship Id="rId122" Type="http://schemas.openxmlformats.org/officeDocument/2006/relationships/slide" Target="slides/slide80.xml"/><Relationship Id="rId143" Type="http://schemas.openxmlformats.org/officeDocument/2006/relationships/slide" Target="slides/slide101.xml"/><Relationship Id="rId148" Type="http://schemas.openxmlformats.org/officeDocument/2006/relationships/slide" Target="slides/slide106.xml"/><Relationship Id="rId164" Type="http://schemas.openxmlformats.org/officeDocument/2006/relationships/slide" Target="slides/slide122.xml"/><Relationship Id="rId169" Type="http://schemas.openxmlformats.org/officeDocument/2006/relationships/slide" Target="slides/slide127.xml"/><Relationship Id="rId185" Type="http://schemas.openxmlformats.org/officeDocument/2006/relationships/slide" Target="slides/slide1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38.xml"/><Relationship Id="rId210" Type="http://schemas.openxmlformats.org/officeDocument/2006/relationships/slide" Target="slides/slide168.xml"/><Relationship Id="rId215" Type="http://schemas.openxmlformats.org/officeDocument/2006/relationships/slide" Target="slides/slide173.xml"/><Relationship Id="rId26" Type="http://schemas.openxmlformats.org/officeDocument/2006/relationships/slideMaster" Target="slideMasters/slideMaster26.xml"/><Relationship Id="rId47" Type="http://schemas.openxmlformats.org/officeDocument/2006/relationships/slide" Target="slides/slide5.xml"/><Relationship Id="rId68" Type="http://schemas.openxmlformats.org/officeDocument/2006/relationships/slide" Target="slides/slide26.xml"/><Relationship Id="rId89" Type="http://schemas.openxmlformats.org/officeDocument/2006/relationships/slide" Target="slides/slide47.xml"/><Relationship Id="rId112" Type="http://schemas.openxmlformats.org/officeDocument/2006/relationships/slide" Target="slides/slide70.xml"/><Relationship Id="rId133" Type="http://schemas.openxmlformats.org/officeDocument/2006/relationships/slide" Target="slides/slide91.xml"/><Relationship Id="rId154" Type="http://schemas.openxmlformats.org/officeDocument/2006/relationships/slide" Target="slides/slide112.xml"/><Relationship Id="rId175" Type="http://schemas.openxmlformats.org/officeDocument/2006/relationships/slide" Target="slides/slide133.xml"/><Relationship Id="rId196" Type="http://schemas.openxmlformats.org/officeDocument/2006/relationships/slide" Target="slides/slide154.xml"/><Relationship Id="rId200" Type="http://schemas.openxmlformats.org/officeDocument/2006/relationships/slide" Target="slides/slide158.xml"/><Relationship Id="rId16" Type="http://schemas.openxmlformats.org/officeDocument/2006/relationships/slideMaster" Target="slideMasters/slideMaster16.xml"/><Relationship Id="rId221" Type="http://schemas.openxmlformats.org/officeDocument/2006/relationships/theme" Target="theme/theme1.xml"/><Relationship Id="rId37" Type="http://schemas.openxmlformats.org/officeDocument/2006/relationships/slideMaster" Target="slideMasters/slideMaster37.xml"/><Relationship Id="rId58" Type="http://schemas.openxmlformats.org/officeDocument/2006/relationships/slide" Target="slides/slide16.xml"/><Relationship Id="rId79" Type="http://schemas.openxmlformats.org/officeDocument/2006/relationships/slide" Target="slides/slide37.xml"/><Relationship Id="rId102" Type="http://schemas.openxmlformats.org/officeDocument/2006/relationships/slide" Target="slides/slide60.xml"/><Relationship Id="rId123" Type="http://schemas.openxmlformats.org/officeDocument/2006/relationships/slide" Target="slides/slide81.xml"/><Relationship Id="rId144" Type="http://schemas.openxmlformats.org/officeDocument/2006/relationships/slide" Target="slides/slide1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8D0C3-5DB6-4531-AB28-D69BD2AF5D38}" type="datetimeFigureOut">
              <a:rPr lang="en-US" smtClean="0"/>
              <a:t>2/11/2021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89ABA-2CC3-4AF2-96E8-9CF413479060}" type="slidenum">
              <a:rPr lang="en-US" smtClean="0"/>
              <a:t>‹#›</a:t>
            </a:fld>
            <a:endParaRPr lang="en-US"/>
          </a:p>
        </p:txBody>
      </p:sp>
    </p:spTree>
    <p:extLst>
      <p:ext uri="{BB962C8B-B14F-4D97-AF65-F5344CB8AC3E}">
        <p14:creationId xmlns:p14="http://schemas.microsoft.com/office/powerpoint/2010/main" val="8812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 of Willis- Forms when the right and left internal carotid artery enters</a:t>
            </a:r>
            <a:r>
              <a:rPr lang="en-US" baseline="0" dirty="0" smtClean="0"/>
              <a:t> the cranial cavity and each one divides into the anterior cerebral artery and </a:t>
            </a:r>
            <a:r>
              <a:rPr lang="en-US" baseline="0" dirty="0" err="1" smtClean="0"/>
              <a:t>middl</a:t>
            </a:r>
            <a:endParaRPr lang="en-US" dirty="0"/>
          </a:p>
        </p:txBody>
      </p:sp>
      <p:sp>
        <p:nvSpPr>
          <p:cNvPr id="4" name="Slide Number Placeholder 3"/>
          <p:cNvSpPr>
            <a:spLocks noGrp="1"/>
          </p:cNvSpPr>
          <p:nvPr>
            <p:ph type="sldNum" sz="quarter" idx="10"/>
          </p:nvPr>
        </p:nvSpPr>
        <p:spPr/>
        <p:txBody>
          <a:bodyPr/>
          <a:lstStyle/>
          <a:p>
            <a:fld id="{D9189ABA-2CC3-4AF2-96E8-9CF413479060}" type="slidenum">
              <a:rPr lang="en-US" smtClean="0"/>
              <a:t>27</a:t>
            </a:fld>
            <a:endParaRPr lang="en-US"/>
          </a:p>
        </p:txBody>
      </p:sp>
    </p:spTree>
    <p:extLst>
      <p:ext uri="{BB962C8B-B14F-4D97-AF65-F5344CB8AC3E}">
        <p14:creationId xmlns:p14="http://schemas.microsoft.com/office/powerpoint/2010/main" val="384295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0D2DB-CF2D-442E-951C-2849FAA18EB8}" type="slidenum">
              <a:rPr lang="en-US"/>
              <a:pPr/>
              <a:t>28</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13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Hyperhomocysteinemia</a:t>
            </a:r>
            <a:r>
              <a:rPr lang="en-US" dirty="0" smtClean="0"/>
              <a:t> –Elevated </a:t>
            </a:r>
            <a:r>
              <a:rPr lang="en-US" dirty="0" err="1" smtClean="0"/>
              <a:t>homocysteine</a:t>
            </a:r>
            <a:r>
              <a:rPr lang="en-US" dirty="0" smtClean="0"/>
              <a:t> (amino</a:t>
            </a:r>
            <a:r>
              <a:rPr lang="en-US" baseline="0" dirty="0" smtClean="0"/>
              <a:t> acid produced when proteins are broken down</a:t>
            </a:r>
            <a:r>
              <a:rPr lang="en-US" dirty="0" smtClean="0"/>
              <a:t>) can</a:t>
            </a:r>
            <a:r>
              <a:rPr lang="en-US" baseline="0" dirty="0" smtClean="0"/>
              <a:t> contribute to arterial damage and blood clots in the vessels</a:t>
            </a:r>
            <a:endParaRPr lang="en-US" dirty="0" smtClean="0"/>
          </a:p>
          <a:p>
            <a:endParaRPr lang="en-US" dirty="0"/>
          </a:p>
        </p:txBody>
      </p:sp>
      <p:sp>
        <p:nvSpPr>
          <p:cNvPr id="4" name="Slide Number Placeholder 3"/>
          <p:cNvSpPr>
            <a:spLocks noGrp="1"/>
          </p:cNvSpPr>
          <p:nvPr>
            <p:ph type="sldNum" sz="quarter" idx="10"/>
          </p:nvPr>
        </p:nvSpPr>
        <p:spPr/>
        <p:txBody>
          <a:bodyPr/>
          <a:lstStyle/>
          <a:p>
            <a:fld id="{D9189ABA-2CC3-4AF2-96E8-9CF413479060}" type="slidenum">
              <a:rPr lang="en-US" smtClean="0"/>
              <a:t>30</a:t>
            </a:fld>
            <a:endParaRPr lang="en-US"/>
          </a:p>
        </p:txBody>
      </p:sp>
    </p:spTree>
    <p:extLst>
      <p:ext uri="{BB962C8B-B14F-4D97-AF65-F5344CB8AC3E}">
        <p14:creationId xmlns:p14="http://schemas.microsoft.com/office/powerpoint/2010/main" val="1418011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84F7518-9918-4526-AF96-4EE963723FB2}" type="datetimeFigureOut">
              <a:rPr lang="en-US" smtClean="0"/>
              <a:pPr/>
              <a:t>2/11/2021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4F7518-9918-4526-AF96-4EE963723FB2}"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32934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854613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332548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615071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700289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19253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42320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335693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73180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3337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84F7518-9918-4526-AF96-4EE963723FB2}" type="datetimeFigureOut">
              <a:rPr lang="en-US" smtClean="0"/>
              <a:pPr/>
              <a:t>2/11/2021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97475B-38F8-4998-A4B7-B4658570990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249426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171215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849004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8192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409758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5630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649931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47131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06245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40481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8636651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626726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124956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423649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6674980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953958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59227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045723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90764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767638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32867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8360947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325712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672437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248443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041659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180606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699111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650135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763852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191985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38158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5691746"/>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06630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074143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79794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966769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650922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4991714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33904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724215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510475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9357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08994369"/>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371386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688299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753709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305180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749373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788623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3929824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781414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254967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8196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52722747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71006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236567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513975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2854345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715459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165578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752015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9262922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412593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5125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1411796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106398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799442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300725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331542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146440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20419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518203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3252532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4743567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5749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625246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200877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025749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997453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2773797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836344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2762174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728742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694710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488508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21578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281072596"/>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243404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749966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154432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115305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114942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893914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0766081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6369363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841949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2850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4F7518-9918-4526-AF96-4EE963723FB2}"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9502298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716349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784225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992454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913829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953069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637183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418678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118076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564970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58477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22111664"/>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997054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0843955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122370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647617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228697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785046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5507781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230585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727856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34669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81682193"/>
      </p:ext>
    </p:extLst>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798848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9567764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518365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503381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36698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2566294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812806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542372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086216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077643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6830898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632691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344520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646902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6373030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058324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268531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293385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851290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0449787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8607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135648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8445254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827988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59916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9636249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7582759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449651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982769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672719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211219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16360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93041075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6042806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4013581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073436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541724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48626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6721522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9205734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916396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0847968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65500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24570087"/>
      </p:ext>
    </p:extLst>
  </p:cSld>
  <p:clrMapOvr>
    <a:overrideClrMapping bg1="lt1" tx1="dk1" bg2="lt2" tx2="dk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5892860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623224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927793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1767682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2198100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012732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8062315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3718769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8001813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374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10840315"/>
      </p:ext>
    </p:extLst>
  </p:cSld>
  <p:clrMapOvr>
    <a:overrideClrMapping bg1="lt1" tx1="dk1" bg2="lt2" tx2="dk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6849724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081221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659471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7492614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849872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8050952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6194237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035461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6276693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77963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66796275"/>
      </p:ext>
    </p:extLst>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0498492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148176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25676821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377037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86681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2643923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9193662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7977916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4873662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56682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99927097"/>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6932770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354361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30570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51314645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44878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134455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528331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4808735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336031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002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84F7518-9918-4526-AF96-4EE963723FB2}" type="datetimeFigureOut">
              <a:rPr lang="en-US" smtClean="0"/>
              <a:pPr/>
              <a:t>2/11/2021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800213823"/>
      </p:ext>
    </p:extLst>
  </p:cSld>
  <p:clrMapOvr>
    <a:overrideClrMapping bg1="lt1" tx1="dk1" bg2="lt2" tx2="dk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2236628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23953492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10362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0315356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48436158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0702214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4303645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1477879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198837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78073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43120442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3834274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1578578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2613416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780230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8260443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02524936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2040034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520672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583826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82384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07028601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4473984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550747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4822338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153561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0335701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7928734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12480917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9172942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19000184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57034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809633457"/>
      </p:ext>
    </p:extLst>
  </p:cSld>
  <p:clrMapOvr>
    <a:overrideClrMapping bg1="lt1" tx1="dk1" bg2="lt2" tx2="dk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6937668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944635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9229554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9457121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54894444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419765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565684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03038943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8875331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606131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84557279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9857927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8071870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1773340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6859027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373146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66939230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12384318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5612613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675733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49878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893082314"/>
      </p:ext>
    </p:extLst>
  </p:cSld>
  <p:clrMapOvr>
    <a:overrideClrMapping bg1="lt1" tx1="dk1" bg2="lt2" tx2="dk2" accent1="accent1" accent2="accent2" accent3="accent3" accent4="accent4" accent5="accent5" accent6="accent6" hlink="hlink" folHlink="folHlink"/>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44913990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4156344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1102272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7988102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33358513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2284164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6208936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2219448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9820582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94768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5679076"/>
      </p:ext>
    </p:extLst>
  </p:cSld>
  <p:clrMapOvr>
    <a:overrideClrMapping bg1="lt1" tx1="dk1" bg2="lt2" tx2="dk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5870127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6812983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2099169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6095411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6326578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73821236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1126503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508976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5600549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91192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47648095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6575301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9354357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5676451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5469448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103147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8944919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6139918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1501185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7651822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666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8845871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2049790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0744023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1199059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0597816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2011614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1456583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741486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636880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7534572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646255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95705746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5843232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2821621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9505197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5129292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52398800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5570095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376211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4609736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1588629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2849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4F7518-9918-4526-AF96-4EE963723FB2}"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14039493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6267818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933499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4321335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67513128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3731901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04769643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7702083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5929170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15159543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954628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3510467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2850004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3877406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4257083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8646824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652369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4084013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2712461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0742780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313457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93904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3448513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0156691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1934886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111767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2390437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4085015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7638129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7186666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06111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9695332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33217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5930202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618717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74221976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3014373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0117935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405693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9187232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85873979"/>
      </p:ext>
    </p:extLst>
  </p:cSld>
  <p:clrMapOvr>
    <a:overrideClrMapping bg1="lt1" tx1="dk1" bg2="lt2" tx2="dk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76335629"/>
      </p:ext>
    </p:extLst>
  </p:cSld>
  <p:clrMapOvr>
    <a:overrideClrMapping bg1="lt1" tx1="dk1" bg2="lt2" tx2="dk2" accent1="accent1" accent2="accent2" accent3="accent3" accent4="accent4" accent5="accent5" accent6="accent6" hlink="hlink" folHlink="folHlink"/>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185386914"/>
      </p:ext>
    </p:extLst>
  </p:cSld>
  <p:clrMapOvr>
    <a:overrideClrMapping bg1="lt1" tx1="dk1" bg2="lt2" tx2="dk2" accent1="accent1" accent2="accent2" accent3="accent3" accent4="accent4" accent5="accent5" accent6="accent6" hlink="hlink" folHlink="folHlink"/>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384642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7534859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656689263"/>
      </p:ext>
    </p:extLst>
  </p:cSld>
  <p:clrMapOvr>
    <a:overrideClrMapping bg1="lt1" tx1="dk1" bg2="lt2" tx2="dk2" accent1="accent1" accent2="accent2" accent3="accent3" accent4="accent4" accent5="accent5" accent6="accent6" hlink="hlink" folHlink="folHlink"/>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4684990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08043187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67076290"/>
      </p:ext>
    </p:extLst>
  </p:cSld>
  <p:clrMapOvr>
    <a:overrideClrMapping bg1="lt1" tx1="dk1" bg2="lt2" tx2="dk2" accent1="accent1" accent2="accent2" accent3="accent3" accent4="accent4" accent5="accent5" accent6="accent6" hlink="hlink" folHlink="folHlink"/>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38410167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21957589"/>
      </p:ext>
    </p:extLst>
  </p:cSld>
  <p:clrMapOvr>
    <a:overrideClrMapping bg1="lt1" tx1="dk1" bg2="lt2" tx2="dk2" accent1="accent1" accent2="accent2" accent3="accent3" accent4="accent4" accent5="accent5" accent6="accent6" hlink="hlink" folHlink="folHlink"/>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382929605"/>
      </p:ext>
    </p:extLst>
  </p:cSld>
  <p:clrMapOvr>
    <a:overrideClrMapping bg1="lt1" tx1="dk1" bg2="lt2" tx2="dk2" accent1="accent1" accent2="accent2" accent3="accent3" accent4="accent4" accent5="accent5" accent6="accent6" hlink="hlink" folHlink="folHlink"/>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65669914"/>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418185835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836004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3128334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68531265"/>
      </p:ext>
    </p:extLst>
  </p:cSld>
  <p:clrMapOvr>
    <a:overrideClrMapping bg1="lt1" tx1="dk1" bg2="lt2" tx2="dk2" accent1="accent1" accent2="accent2" accent3="accent3" accent4="accent4" accent5="accent5" accent6="accent6" hlink="hlink" folHlink="folHlink"/>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43698755"/>
      </p:ext>
    </p:extLst>
  </p:cSld>
  <p:clrMapOvr>
    <a:overrideClrMapping bg1="lt1" tx1="dk1" bg2="lt2" tx2="dk2" accent1="accent1" accent2="accent2" accent3="accent3" accent4="accent4" accent5="accent5" accent6="accent6" hlink="hlink" folHlink="folHlink"/>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33770973"/>
      </p:ext>
    </p:extLst>
  </p:cSld>
  <p:clrMapOvr>
    <a:overrideClrMapping bg1="lt1" tx1="dk1" bg2="lt2" tx2="dk2" accent1="accent1" accent2="accent2" accent3="accent3" accent4="accent4" accent5="accent5" accent6="accent6" hlink="hlink" folHlink="folHlink"/>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28394819"/>
      </p:ext>
    </p:extLst>
  </p:cSld>
  <p:clrMapOvr>
    <a:overrideClrMapping bg1="lt1" tx1="dk1" bg2="lt2" tx2="dk2" accent1="accent1" accent2="accent2" accent3="accent3" accent4="accent4" accent5="accent5" accent6="accent6" hlink="hlink" folHlink="folHlink"/>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60992419"/>
      </p:ext>
    </p:extLst>
  </p:cSld>
  <p:clrMapOvr>
    <a:overrideClrMapping bg1="lt1" tx1="dk1" bg2="lt2" tx2="dk2" accent1="accent1" accent2="accent2" accent3="accent3" accent4="accent4" accent5="accent5" accent6="accent6" hlink="hlink" folHlink="folHlink"/>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72377306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63418501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39176358"/>
      </p:ext>
    </p:extLst>
  </p:cSld>
  <p:clrMapOvr>
    <a:overrideClrMapping bg1="lt1" tx1="dk1" bg2="lt2" tx2="dk2" accent1="accent1" accent2="accent2" accent3="accent3" accent4="accent4" accent5="accent5" accent6="accent6" hlink="hlink" folHlink="folHlink"/>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00881003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36427098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76028945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876190969"/>
      </p:ext>
    </p:extLst>
  </p:cSld>
  <p:clrMapOvr>
    <a:overrideClrMapping bg1="lt1" tx1="dk1" bg2="lt2" tx2="dk2" accent1="accent1" accent2="accent2" accent3="accent3" accent4="accent4" accent5="accent5" accent6="accent6" hlink="hlink" folHlink="folHlink"/>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400707926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49237311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77119819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16617024"/>
      </p:ext>
    </p:extLst>
  </p:cSld>
  <p:clrMapOvr>
    <a:overrideClrMapping bg1="lt1" tx1="dk1" bg2="lt2" tx2="dk2" accent1="accent1" accent2="accent2" accent3="accent3" accent4="accent4" accent5="accent5" accent6="accent6" hlink="hlink" folHlink="folHlink"/>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93009931"/>
      </p:ext>
    </p:extLst>
  </p:cSld>
  <p:clrMapOvr>
    <a:overrideClrMapping bg1="lt1" tx1="dk1" bg2="lt2" tx2="dk2" accent1="accent1" accent2="accent2" accent3="accent3" accent4="accent4" accent5="accent5" accent6="accent6" hlink="hlink" folHlink="folHlink"/>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97594920"/>
      </p:ext>
    </p:extLst>
  </p:cSld>
  <p:clrMapOvr>
    <a:overrideClrMapping bg1="lt1" tx1="dk1" bg2="lt2" tx2="dk2" accent1="accent1" accent2="accent2" accent3="accent3" accent4="accent4" accent5="accent5" accent6="accent6" hlink="hlink" folHlink="folHlink"/>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54799281"/>
      </p:ext>
    </p:extLst>
  </p:cSld>
  <p:clrMapOvr>
    <a:overrideClrMapping bg1="lt1" tx1="dk1" bg2="lt2" tx2="dk2" accent1="accent1" accent2="accent2" accent3="accent3" accent4="accent4" accent5="accent5" accent6="accent6" hlink="hlink" folHlink="folHlink"/>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729222645"/>
      </p:ext>
    </p:extLst>
  </p:cSld>
  <p:clrMapOvr>
    <a:overrideClrMapping bg1="lt1" tx1="dk1" bg2="lt2" tx2="dk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381420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8158439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88764292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921343335"/>
      </p:ext>
    </p:extLst>
  </p:cSld>
  <p:clrMapOvr>
    <a:overrideClrMapping bg1="lt1" tx1="dk1" bg2="lt2" tx2="dk2" accent1="accent1" accent2="accent2" accent3="accent3" accent4="accent4" accent5="accent5" accent6="accent6" hlink="hlink" folHlink="folHlink"/>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45735021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708130950"/>
      </p:ext>
    </p:extLst>
  </p:cSld>
  <p:clrMapOvr>
    <a:overrideClrMapping bg1="lt1" tx1="dk1" bg2="lt2" tx2="dk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78090835"/>
      </p:ext>
    </p:extLst>
  </p:cSld>
  <p:clrMapOvr>
    <a:overrideClrMapping bg1="lt1" tx1="dk1" bg2="lt2" tx2="dk2" accent1="accent1" accent2="accent2" accent3="accent3" accent4="accent4" accent5="accent5" accent6="accent6" hlink="hlink" folHlink="folHlink"/>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1426858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68594114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03652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56702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1329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4F7518-9918-4526-AF96-4EE963723FB2}" type="datetimeFigureOut">
              <a:rPr lang="en-US" smtClean="0"/>
              <a:pPr/>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330113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69516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081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13300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12608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7641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41316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15627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21352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3787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4F7518-9918-4526-AF96-4EE963723FB2}" type="datetimeFigureOut">
              <a:rPr lang="en-US" smtClean="0"/>
              <a:pPr/>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23640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89075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761907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4000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149538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27878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05761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24440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44612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564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84F7518-9918-4526-AF96-4EE963723FB2}" type="datetimeFigureOut">
              <a:rPr lang="en-US" smtClean="0"/>
              <a:pPr/>
              <a:t>2/11/2021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74988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969054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03896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0965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0676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345081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128012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95032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738808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9718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4F7518-9918-4526-AF96-4EE963723FB2}"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448717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897348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423227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09808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1588906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11539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5061484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29563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3228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3799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C84F7518-9918-4526-AF96-4EE963723FB2}"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5207137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479527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63729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99396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777738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35481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063412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188412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132178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4607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2.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3.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4.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5.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9.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6.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0.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7.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1.xml"/><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28.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29.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3.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30.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4.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theme" Target="../theme/theme31.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5.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32.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theme" Target="../theme/theme33.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7.xml"/><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theme" Target="../theme/theme34.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8.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theme" Target="../theme/theme35.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9.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theme" Target="../theme/theme36.xml"/><Relationship Id="rId2" Type="http://schemas.openxmlformats.org/officeDocument/2006/relationships/slideLayout" Target="../slideLayouts/slideLayout393.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0.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theme" Target="../theme/theme37.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1.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theme" Target="../theme/theme38.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2.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39.xml"/><Relationship Id="rId2" Type="http://schemas.openxmlformats.org/officeDocument/2006/relationships/slideLayout" Target="../slideLayouts/slideLayout426.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2" Type="http://schemas.openxmlformats.org/officeDocument/2006/relationships/slideLayout" Target="../slideLayouts/slideLayout437.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theme" Target="../theme/theme4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slideLayout" Target="../slideLayouts/slideLayout462.xml"/><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slideLayout" Target="../slideLayouts/slideLayout461.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5" Type="http://schemas.openxmlformats.org/officeDocument/2006/relationships/theme" Target="../theme/theme41.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 Id="rId14" Type="http://schemas.openxmlformats.org/officeDocument/2006/relationships/slideLayout" Target="../slideLayouts/slideLayout46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slideLayout" Target="../slideLayouts/slideLayout476.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5" Type="http://schemas.openxmlformats.org/officeDocument/2006/relationships/theme" Target="../theme/theme42.xml"/><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slideLayout" Target="../slideLayouts/slideLayout4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84F7518-9918-4526-AF96-4EE963723FB2}" type="datetimeFigureOut">
              <a:rPr lang="en-US" smtClean="0"/>
              <a:pPr/>
              <a:t>2/11/2021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97475B-38F8-4998-A4B7-B465857099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7799149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24024383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7733558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0657428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75814878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74557024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3429717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9883544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49705333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9088388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524143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27546383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9209587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18671477"/>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461619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7368938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5491913"/>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706104841"/>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0640139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38707171"/>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19308658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240934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09347681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332745"/>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1625001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11354447"/>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64386968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7248619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46194258"/>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432325708"/>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49444768"/>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948322753"/>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6625917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719764549"/>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972573469"/>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11652827"/>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3246512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114073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95685239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3704934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7591490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9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6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7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8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9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0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1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CARDIOVASCULAR CONDITIONS  </a:t>
            </a:r>
            <a:endParaRPr lang="en-US" dirty="0"/>
          </a:p>
        </p:txBody>
      </p:sp>
      <p:sp>
        <p:nvSpPr>
          <p:cNvPr id="5" name="Content Placeholder 4"/>
          <p:cNvSpPr>
            <a:spLocks noGrp="1"/>
          </p:cNvSpPr>
          <p:nvPr>
            <p:ph idx="1"/>
          </p:nvPr>
        </p:nvSpPr>
        <p:spPr/>
        <p:txBody>
          <a:bodyPr/>
          <a:lstStyle/>
          <a:p>
            <a:pPr>
              <a:buNone/>
            </a:pPr>
            <a:r>
              <a:rPr lang="en-US" b="1" dirty="0" smtClean="0">
                <a:solidFill>
                  <a:srgbClr val="FF0000"/>
                </a:solidFill>
              </a:rPr>
              <a:t>PURPOSE</a:t>
            </a:r>
          </a:p>
          <a:p>
            <a:pPr>
              <a:buNone/>
            </a:pPr>
            <a:r>
              <a:rPr lang="en-US" dirty="0" smtClean="0"/>
              <a:t>The purpose of this course is to enable the learner acquire knowledge, attitude to be able to promote health, prevent illness, diagnose, manage &amp; coordinate rehabilitation of adults suffering from common cardiovascular diseases.</a:t>
            </a:r>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Paradoxical BP. (paradoxical pulse) a decrease of systolic BP of at least 10 mmHg that occurs during inspiration.</a:t>
            </a:r>
          </a:p>
          <a:p>
            <a:pPr marL="514350" indent="-514350">
              <a:buAutoNum type="arabicPeriod" startAt="3"/>
            </a:pPr>
            <a:r>
              <a:rPr lang="en-US" dirty="0" smtClean="0"/>
              <a:t>Evaluate quality &amp; rate of pulse; assess for </a:t>
            </a:r>
            <a:r>
              <a:rPr lang="en-US" dirty="0" err="1" smtClean="0"/>
              <a:t>dysrhythmia</a:t>
            </a:r>
            <a:r>
              <a:rPr lang="en-US" dirty="0" smtClean="0"/>
              <a:t> as</a:t>
            </a:r>
          </a:p>
          <a:p>
            <a:pPr marL="514350" indent="-514350"/>
            <a:r>
              <a:rPr lang="en-US" dirty="0" smtClean="0"/>
              <a:t>Pulse deficit: radial pulse rate is less than epical pulse rate. Occurs in atrial fibrillation </a:t>
            </a:r>
          </a:p>
          <a:p>
            <a:pPr marL="514350" indent="-514350"/>
            <a:r>
              <a:rPr lang="en-US" dirty="0" err="1" smtClean="0"/>
              <a:t>Pulsus</a:t>
            </a:r>
            <a:r>
              <a:rPr lang="en-US" dirty="0" smtClean="0"/>
              <a:t> </a:t>
            </a:r>
            <a:r>
              <a:rPr lang="en-US" dirty="0" err="1" smtClean="0"/>
              <a:t>alternans</a:t>
            </a:r>
            <a:r>
              <a:rPr lang="en-US" dirty="0" smtClean="0"/>
              <a:t>: regular rhythm but quality </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20000" cy="5440363"/>
          </a:xfrm>
        </p:spPr>
        <p:txBody>
          <a:bodyPr>
            <a:normAutofit lnSpcReduction="10000"/>
          </a:bodyPr>
          <a:lstStyle/>
          <a:p>
            <a:pPr>
              <a:buNone/>
            </a:pPr>
            <a:r>
              <a:rPr lang="en-US" b="1" u="sng" dirty="0" smtClean="0"/>
              <a:t>DISORDERS OF THE MITRAL VALVES</a:t>
            </a:r>
          </a:p>
          <a:p>
            <a:pPr marL="514350" indent="-514350">
              <a:buFont typeface="+mj-lt"/>
              <a:buAutoNum type="arabicPeriod"/>
            </a:pPr>
            <a:r>
              <a:rPr lang="en-US" b="1" dirty="0" smtClean="0">
                <a:solidFill>
                  <a:srgbClr val="FF0000"/>
                </a:solidFill>
              </a:rPr>
              <a:t>Stenosis</a:t>
            </a:r>
            <a:r>
              <a:rPr lang="en-US" b="1" dirty="0" smtClean="0"/>
              <a:t> : </a:t>
            </a:r>
            <a:r>
              <a:rPr lang="en-US" dirty="0" smtClean="0"/>
              <a:t>Increases workload on the left atrium as it attempts to force blood through the narrow valve.</a:t>
            </a:r>
          </a:p>
          <a:p>
            <a:pPr marL="514350" indent="-514350">
              <a:buFont typeface="+mj-lt"/>
              <a:buAutoNum type="arabicPeriod"/>
            </a:pPr>
            <a:r>
              <a:rPr lang="en-US" b="1" dirty="0" smtClean="0">
                <a:solidFill>
                  <a:srgbClr val="FF0000"/>
                </a:solidFill>
              </a:rPr>
              <a:t>Mitral insufficiency </a:t>
            </a:r>
            <a:r>
              <a:rPr lang="en-US" b="1" dirty="0" smtClean="0"/>
              <a:t>(regurgitation): </a:t>
            </a:r>
            <a:r>
              <a:rPr lang="en-US" dirty="0" smtClean="0"/>
              <a:t>with each cardiac contraction, the left ventricle forces blood back into the left atrium. </a:t>
            </a:r>
          </a:p>
          <a:p>
            <a:pPr marL="514350" indent="-514350">
              <a:buNone/>
            </a:pPr>
            <a:r>
              <a:rPr lang="en-US" dirty="0" smtClean="0"/>
              <a:t>With both conditions the left atrium dilates &amp; hypertrophies because of an increase in workload. </a:t>
            </a:r>
          </a:p>
          <a:p>
            <a:pPr marL="514350" indent="-514350">
              <a:buNone/>
            </a:pPr>
            <a:r>
              <a:rPr lang="en-US" dirty="0" smtClean="0"/>
              <a:t>This causes an increase in pulmonary pressure &amp; subsequent development of congestive Heart Failure.</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smtClean="0"/>
              <a:t>RISK FACTORS</a:t>
            </a:r>
          </a:p>
          <a:p>
            <a:pPr>
              <a:buNone/>
            </a:pPr>
            <a:r>
              <a:rPr lang="en-US" dirty="0" smtClean="0"/>
              <a:t>Associated with history of rheumatic fever &amp; </a:t>
            </a:r>
            <a:r>
              <a:rPr lang="en-US" dirty="0" err="1" smtClean="0"/>
              <a:t>endocarditis</a:t>
            </a:r>
            <a:r>
              <a:rPr lang="en-US" dirty="0" smtClean="0"/>
              <a:t>.</a:t>
            </a:r>
          </a:p>
          <a:p>
            <a:pPr>
              <a:buNone/>
            </a:pPr>
            <a:r>
              <a:rPr lang="en-US" b="1" dirty="0" smtClean="0"/>
              <a:t>CLINICAL MANIFESTATIONS</a:t>
            </a:r>
          </a:p>
          <a:p>
            <a:pPr marL="514350" indent="-514350">
              <a:buFont typeface="+mj-lt"/>
              <a:buAutoNum type="alphaLcParenR"/>
            </a:pPr>
            <a:r>
              <a:rPr lang="en-US" dirty="0" err="1" smtClean="0"/>
              <a:t>Exertional</a:t>
            </a:r>
            <a:r>
              <a:rPr lang="en-US" dirty="0" smtClean="0"/>
              <a:t> </a:t>
            </a:r>
            <a:r>
              <a:rPr lang="en-US" dirty="0" err="1" smtClean="0"/>
              <a:t>dyspnea</a:t>
            </a:r>
            <a:r>
              <a:rPr lang="en-US" dirty="0" smtClean="0"/>
              <a:t>, </a:t>
            </a:r>
            <a:r>
              <a:rPr lang="en-US" dirty="0" err="1" smtClean="0"/>
              <a:t>orthopnea</a:t>
            </a:r>
            <a:r>
              <a:rPr lang="en-US" dirty="0" smtClean="0"/>
              <a:t>.</a:t>
            </a:r>
          </a:p>
          <a:p>
            <a:pPr marL="514350" indent="-514350">
              <a:buFont typeface="+mj-lt"/>
              <a:buAutoNum type="alphaLcParenR"/>
            </a:pPr>
            <a:r>
              <a:rPr lang="en-US" dirty="0" smtClean="0"/>
              <a:t>Progressive fatigue caused by decrease in cardiac output.</a:t>
            </a:r>
          </a:p>
          <a:p>
            <a:pPr marL="514350" indent="-514350">
              <a:buFont typeface="+mj-lt"/>
              <a:buAutoNum type="alphaLcParenR"/>
            </a:pPr>
            <a:r>
              <a:rPr lang="en-US" dirty="0" smtClean="0"/>
              <a:t>Narrow pulse pressure</a:t>
            </a:r>
          </a:p>
          <a:p>
            <a:pPr marL="514350" indent="-514350">
              <a:buFont typeface="+mj-lt"/>
              <a:buAutoNum type="alphaLcParenR"/>
            </a:pPr>
            <a:r>
              <a:rPr lang="en-US" dirty="0" smtClean="0"/>
              <a:t>Cardiac murmur (diastolic)</a:t>
            </a:r>
          </a:p>
          <a:p>
            <a:pPr marL="514350" indent="-514350">
              <a:buFont typeface="+mj-lt"/>
              <a:buAutoNum type="alphaLcParenR"/>
            </a:pPr>
            <a:r>
              <a:rPr lang="en-US" dirty="0" smtClean="0"/>
              <a:t>Systemic </a:t>
            </a:r>
            <a:r>
              <a:rPr lang="en-US" dirty="0" err="1" smtClean="0"/>
              <a:t>embolization</a:t>
            </a:r>
            <a:endParaRPr lang="en-US" dirty="0" smtClean="0"/>
          </a:p>
          <a:p>
            <a:pPr marL="514350" indent="-514350">
              <a:buFont typeface="+mj-lt"/>
              <a:buAutoNum type="alphaLcParenR"/>
            </a:pPr>
            <a:r>
              <a:rPr lang="en-US" dirty="0" smtClean="0"/>
              <a:t>palpitations</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55637"/>
            <a:ext cx="8229600" cy="5592763"/>
          </a:xfrm>
        </p:spPr>
        <p:txBody>
          <a:bodyPr>
            <a:normAutofit/>
          </a:bodyPr>
          <a:lstStyle/>
          <a:p>
            <a:pPr>
              <a:buNone/>
            </a:pPr>
            <a:r>
              <a:rPr lang="en-US" dirty="0" smtClean="0"/>
              <a:t>g) Develop congestive heart failure (CHF).</a:t>
            </a:r>
          </a:p>
          <a:p>
            <a:pPr>
              <a:buNone/>
            </a:pPr>
            <a:r>
              <a:rPr lang="en-US" dirty="0" smtClean="0"/>
              <a:t>h) </a:t>
            </a:r>
            <a:r>
              <a:rPr lang="en-US" dirty="0" err="1" smtClean="0"/>
              <a:t>Atrial</a:t>
            </a:r>
            <a:r>
              <a:rPr lang="en-US" dirty="0" smtClean="0"/>
              <a:t> fibrillation</a:t>
            </a:r>
          </a:p>
          <a:p>
            <a:pPr>
              <a:buNone/>
            </a:pPr>
            <a:r>
              <a:rPr lang="en-US" b="1" dirty="0" smtClean="0">
                <a:solidFill>
                  <a:srgbClr val="FF0000"/>
                </a:solidFill>
              </a:rPr>
              <a:t>DIAGNOSTICS</a:t>
            </a:r>
          </a:p>
          <a:p>
            <a:r>
              <a:rPr lang="en-US" dirty="0" smtClean="0"/>
              <a:t>Echocardiogram</a:t>
            </a:r>
          </a:p>
          <a:p>
            <a:r>
              <a:rPr lang="en-US" dirty="0" smtClean="0"/>
              <a:t>Cardiac catheterization</a:t>
            </a:r>
          </a:p>
          <a:p>
            <a:pPr>
              <a:buNone/>
            </a:pPr>
            <a:r>
              <a:rPr lang="en-US" b="1" dirty="0" smtClean="0">
                <a:solidFill>
                  <a:srgbClr val="FF0000"/>
                </a:solidFill>
              </a:rPr>
              <a:t>TREATMENT</a:t>
            </a:r>
          </a:p>
          <a:p>
            <a:pPr marL="514350" indent="-514350">
              <a:buFont typeface="+mj-lt"/>
              <a:buAutoNum type="arabicPeriod"/>
            </a:pPr>
            <a:r>
              <a:rPr lang="en-US" dirty="0" smtClean="0"/>
              <a:t>Prevention of CHF</a:t>
            </a:r>
          </a:p>
          <a:p>
            <a:pPr marL="571500" indent="-571500">
              <a:buFont typeface="+mj-lt"/>
              <a:buAutoNum type="romanLcPeriod"/>
            </a:pPr>
            <a:r>
              <a:rPr lang="en-US" dirty="0" err="1" smtClean="0"/>
              <a:t>Digitalise</a:t>
            </a:r>
            <a:r>
              <a:rPr lang="en-US" dirty="0" smtClean="0"/>
              <a:t> </a:t>
            </a:r>
            <a:r>
              <a:rPr lang="en-US" dirty="0" err="1" smtClean="0"/>
              <a:t>eg</a:t>
            </a:r>
            <a:r>
              <a:rPr lang="en-US" dirty="0" smtClean="0"/>
              <a:t> digoxin</a:t>
            </a:r>
          </a:p>
          <a:p>
            <a:pPr marL="571500" indent="-571500">
              <a:buFont typeface="+mj-lt"/>
              <a:buAutoNum type="romanLcPeriod"/>
            </a:pPr>
            <a:r>
              <a:rPr lang="en-US" dirty="0" smtClean="0"/>
              <a:t>Diuretics </a:t>
            </a:r>
            <a:r>
              <a:rPr lang="en-US" dirty="0" err="1" smtClean="0"/>
              <a:t>eg</a:t>
            </a:r>
            <a:r>
              <a:rPr lang="en-US" dirty="0" smtClean="0"/>
              <a:t> Lasix/</a:t>
            </a:r>
            <a:r>
              <a:rPr lang="en-US" dirty="0" err="1" smtClean="0"/>
              <a:t>frusemide</a:t>
            </a:r>
            <a:endParaRPr lang="en-US" dirty="0" smtClean="0"/>
          </a:p>
          <a:p>
            <a:pPr marL="571500" indent="-571500">
              <a:buFont typeface="+mj-lt"/>
              <a:buAutoNum type="romanLcPeriod"/>
            </a:pPr>
            <a:r>
              <a:rPr lang="en-US" dirty="0" smtClean="0"/>
              <a:t>Beta-blockers to decrease cardiac rate</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 Prophylactic anticoagulation to prevent thrombus formation.</a:t>
            </a:r>
          </a:p>
          <a:p>
            <a:pPr>
              <a:buNone/>
            </a:pPr>
            <a:r>
              <a:rPr lang="en-US" dirty="0" smtClean="0"/>
              <a:t>3. Prophylactic antibiotics.</a:t>
            </a:r>
          </a:p>
          <a:p>
            <a:pPr>
              <a:buNone/>
            </a:pPr>
            <a:r>
              <a:rPr lang="en-US" dirty="0" smtClean="0"/>
              <a:t>4. Open heart surgery for valve replacement when there is evidence of progressive cardiac failure.</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DISORDERS OF THE AORTIC VALVE</a:t>
            </a:r>
            <a:endParaRPr lang="en-US" dirty="0"/>
          </a:p>
        </p:txBody>
      </p:sp>
      <p:sp>
        <p:nvSpPr>
          <p:cNvPr id="3" name="Content Placeholder 2"/>
          <p:cNvSpPr>
            <a:spLocks noGrp="1"/>
          </p:cNvSpPr>
          <p:nvPr>
            <p:ph idx="1"/>
          </p:nvPr>
        </p:nvSpPr>
        <p:spPr/>
        <p:txBody>
          <a:bodyPr/>
          <a:lstStyle/>
          <a:p>
            <a:pPr>
              <a:buNone/>
            </a:pPr>
            <a:r>
              <a:rPr lang="en-US" b="1" dirty="0" smtClean="0">
                <a:solidFill>
                  <a:srgbClr val="FF0000"/>
                </a:solidFill>
              </a:rPr>
              <a:t>AORTIC REGURGITATION (INSUFFICIENCY)</a:t>
            </a:r>
          </a:p>
          <a:p>
            <a:pPr>
              <a:buNone/>
            </a:pPr>
            <a:r>
              <a:rPr lang="en-US" dirty="0" smtClean="0"/>
              <a:t>Is the flow of blood back into the left ventricle from the aorta during diastole. There is incomplete closure of the aortic valve orifice.</a:t>
            </a:r>
          </a:p>
          <a:p>
            <a:pPr>
              <a:buNone/>
            </a:pPr>
            <a:r>
              <a:rPr lang="en-US" b="1" dirty="0" smtClean="0">
                <a:solidFill>
                  <a:srgbClr val="FF0000"/>
                </a:solidFill>
              </a:rPr>
              <a:t>RISK FACTORS</a:t>
            </a:r>
          </a:p>
          <a:p>
            <a:r>
              <a:rPr lang="en-US" dirty="0" smtClean="0"/>
              <a:t>Idiopathic </a:t>
            </a:r>
          </a:p>
          <a:p>
            <a:r>
              <a:rPr lang="en-US" dirty="0" smtClean="0"/>
              <a:t>Inflammatory lesions that deform the leaflets of aortic valves</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Infective </a:t>
            </a:r>
            <a:r>
              <a:rPr lang="en-US" dirty="0" err="1" smtClean="0"/>
              <a:t>endocarditis</a:t>
            </a:r>
            <a:endParaRPr lang="en-US" dirty="0" smtClean="0"/>
          </a:p>
          <a:p>
            <a:r>
              <a:rPr lang="en-US" dirty="0" smtClean="0"/>
              <a:t>Congenital abnormalities</a:t>
            </a:r>
          </a:p>
          <a:p>
            <a:r>
              <a:rPr lang="en-US" dirty="0" smtClean="0"/>
              <a:t>Syphilis</a:t>
            </a:r>
          </a:p>
          <a:p>
            <a:r>
              <a:rPr lang="en-US" dirty="0" smtClean="0"/>
              <a:t>Dissecting aneurysm (dilation or tearing of the ascending aorta)</a:t>
            </a:r>
          </a:p>
          <a:p>
            <a:r>
              <a:rPr lang="en-US" dirty="0" smtClean="0"/>
              <a:t>Blunt chest trauma</a:t>
            </a:r>
          </a:p>
          <a:p>
            <a:r>
              <a:rPr lang="en-US" dirty="0" err="1" smtClean="0"/>
              <a:t>Detolerating</a:t>
            </a:r>
            <a:r>
              <a:rPr lang="en-US" dirty="0" smtClean="0"/>
              <a:t> aortic valve replacement</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a:t>PATHOPHYSIOLOGY</a:t>
            </a:r>
          </a:p>
        </p:txBody>
      </p:sp>
      <p:sp>
        <p:nvSpPr>
          <p:cNvPr id="3" name="Content Placeholder 2"/>
          <p:cNvSpPr>
            <a:spLocks noGrp="1"/>
          </p:cNvSpPr>
          <p:nvPr>
            <p:ph idx="1"/>
          </p:nvPr>
        </p:nvSpPr>
        <p:spPr>
          <a:xfrm>
            <a:off x="457200" y="457200"/>
            <a:ext cx="7696200" cy="5668963"/>
          </a:xfrm>
        </p:spPr>
        <p:txBody>
          <a:bodyPr/>
          <a:lstStyle/>
          <a:p>
            <a:pPr>
              <a:buNone/>
            </a:pPr>
            <a:r>
              <a:rPr lang="en-US" dirty="0" smtClean="0"/>
              <a:t>Blood from the aorta returns to the left ventricle during diastole, in addition to the blood normally delivered by the left atrium. </a:t>
            </a:r>
          </a:p>
          <a:p>
            <a:pPr>
              <a:buNone/>
            </a:pPr>
            <a:r>
              <a:rPr lang="en-US" dirty="0" smtClean="0"/>
              <a:t>The left ventricle</a:t>
            </a:r>
            <a:r>
              <a:rPr lang="en-US" dirty="0" smtClean="0">
                <a:solidFill>
                  <a:srgbClr val="FF0000"/>
                </a:solidFill>
              </a:rPr>
              <a:t> dilates </a:t>
            </a:r>
            <a:r>
              <a:rPr lang="en-US" dirty="0" smtClean="0"/>
              <a:t>in an attempt to accommodate the increased volume of blood. </a:t>
            </a:r>
          </a:p>
          <a:p>
            <a:pPr>
              <a:buNone/>
            </a:pPr>
            <a:r>
              <a:rPr lang="en-US" dirty="0" smtClean="0"/>
              <a:t>It also </a:t>
            </a:r>
            <a:r>
              <a:rPr lang="en-US" dirty="0" smtClean="0">
                <a:solidFill>
                  <a:srgbClr val="FF0000"/>
                </a:solidFill>
              </a:rPr>
              <a:t>hypertrophies</a:t>
            </a:r>
            <a:r>
              <a:rPr lang="en-US" dirty="0" smtClean="0"/>
              <a:t> in an attempt to increase muscle strength to expel more blood with above-normal force, thus increasing systolic BP. The arteries attempts to compensate for the higher pressures by reflex </a:t>
            </a:r>
            <a:r>
              <a:rPr lang="en-US" dirty="0" err="1" smtClean="0"/>
              <a:t>vasodilation</a:t>
            </a:r>
            <a:r>
              <a:rPr lang="en-US" dirty="0" smtClean="0"/>
              <a:t>;</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dirty="0" smtClean="0"/>
              <a:t>    the peripheral arterioles relax, reducing peripheral resistance &amp; diastolic BP.</a:t>
            </a:r>
          </a:p>
          <a:p>
            <a:pPr>
              <a:buNone/>
            </a:pPr>
            <a:r>
              <a:rPr lang="en-US" b="1" dirty="0" smtClean="0">
                <a:solidFill>
                  <a:srgbClr val="FF0000"/>
                </a:solidFill>
              </a:rPr>
              <a:t>CLINICAL MANIFESTATION</a:t>
            </a:r>
          </a:p>
          <a:p>
            <a:r>
              <a:rPr lang="en-US" dirty="0" smtClean="0"/>
              <a:t>Asymptomatic in most patients</a:t>
            </a:r>
          </a:p>
          <a:p>
            <a:r>
              <a:rPr lang="en-US" dirty="0" smtClean="0"/>
              <a:t>Forceful heartbeat especially in the head or neck.</a:t>
            </a:r>
          </a:p>
          <a:p>
            <a:r>
              <a:rPr lang="en-US" dirty="0" smtClean="0"/>
              <a:t>Marked carotid or temporal arteries because of increased force &amp; volume of the blood ejected from the hypertrophied left ventricle.</a:t>
            </a:r>
          </a:p>
          <a:p>
            <a:r>
              <a:rPr lang="en-US" dirty="0" err="1" smtClean="0"/>
              <a:t>Exertional</a:t>
            </a:r>
            <a:r>
              <a:rPr lang="en-US" dirty="0" smtClean="0"/>
              <a:t> </a:t>
            </a:r>
            <a:r>
              <a:rPr lang="en-US" dirty="0" err="1" smtClean="0"/>
              <a:t>dyspnea</a:t>
            </a:r>
            <a:r>
              <a:rPr lang="en-US" dirty="0" smtClean="0"/>
              <a:t> &amp; fatigue.</a:t>
            </a:r>
          </a:p>
          <a:p>
            <a:r>
              <a:rPr lang="en-US" dirty="0" smtClean="0"/>
              <a:t>Left ventricular failure- progressive </a:t>
            </a:r>
            <a:r>
              <a:rPr lang="en-US" dirty="0" err="1" smtClean="0"/>
              <a:t>orthopnea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smtClean="0">
                <a:solidFill>
                  <a:srgbClr val="FF0000"/>
                </a:solidFill>
              </a:rPr>
              <a:t>DIAGNOSTICS</a:t>
            </a:r>
          </a:p>
          <a:p>
            <a:r>
              <a:rPr lang="en-US" dirty="0" smtClean="0"/>
              <a:t>Doppler echocardiogram to confirm the diagnosis.</a:t>
            </a:r>
          </a:p>
          <a:p>
            <a:r>
              <a:rPr lang="en-US" dirty="0" smtClean="0"/>
              <a:t>Physical examination- diastolic murmur &amp; wide pulse </a:t>
            </a:r>
            <a:r>
              <a:rPr lang="en-US" dirty="0" err="1" smtClean="0"/>
              <a:t>presure</a:t>
            </a:r>
            <a:r>
              <a:rPr lang="en-US" dirty="0" smtClean="0"/>
              <a:t>, water hammer/</a:t>
            </a:r>
            <a:r>
              <a:rPr lang="en-US" dirty="0" err="1" smtClean="0"/>
              <a:t>corrigan’s</a:t>
            </a:r>
            <a:r>
              <a:rPr lang="en-US" dirty="0" smtClean="0"/>
              <a:t> pulse (pulse strikes the palpating finger with a quick, sharp stroke &amp; then suddenly collapses.</a:t>
            </a:r>
          </a:p>
          <a:p>
            <a:r>
              <a:rPr lang="en-US" dirty="0" smtClean="0"/>
              <a:t>MRI</a:t>
            </a:r>
          </a:p>
          <a:p>
            <a:r>
              <a:rPr lang="en-US" dirty="0" smtClean="0"/>
              <a:t>ECG</a:t>
            </a:r>
          </a:p>
          <a:p>
            <a:pPr>
              <a:buNone/>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lstStyle/>
          <a:p>
            <a:pPr>
              <a:buNone/>
            </a:pPr>
            <a:r>
              <a:rPr lang="en-US" b="1" dirty="0" smtClean="0">
                <a:solidFill>
                  <a:srgbClr val="FF0000"/>
                </a:solidFill>
              </a:rPr>
              <a:t>TREATMENT</a:t>
            </a:r>
          </a:p>
          <a:p>
            <a:r>
              <a:rPr lang="en-US" dirty="0" smtClean="0"/>
              <a:t>Prophylactic antibiotics before invasive procedures.</a:t>
            </a:r>
          </a:p>
          <a:p>
            <a:r>
              <a:rPr lang="en-US" dirty="0" smtClean="0"/>
              <a:t>Avoid physical exertion, competitive sports &amp; isometric exercise.</a:t>
            </a:r>
          </a:p>
          <a:p>
            <a:r>
              <a:rPr lang="en-US" dirty="0" smtClean="0"/>
              <a:t>Treat dysrrhythmias &amp; heart failure</a:t>
            </a:r>
          </a:p>
          <a:p>
            <a:r>
              <a:rPr lang="en-US" dirty="0" smtClean="0"/>
              <a:t>Vasodilators- calcium channel blockers (</a:t>
            </a:r>
            <a:r>
              <a:rPr lang="en-US" dirty="0" err="1" smtClean="0"/>
              <a:t>nifedipine</a:t>
            </a:r>
            <a:r>
              <a:rPr lang="en-US" dirty="0" smtClean="0"/>
              <a:t>) &amp; ACE inhibitors (</a:t>
            </a:r>
            <a:r>
              <a:rPr lang="en-US" dirty="0" err="1" smtClean="0"/>
              <a:t>captopril</a:t>
            </a:r>
            <a:r>
              <a:rPr lang="en-US" dirty="0" smtClean="0"/>
              <a:t>).</a:t>
            </a:r>
          </a:p>
          <a:p>
            <a:r>
              <a:rPr lang="en-US" dirty="0" smtClean="0"/>
              <a:t>Surgery- </a:t>
            </a:r>
            <a:r>
              <a:rPr lang="en-US" dirty="0" err="1" smtClean="0">
                <a:solidFill>
                  <a:srgbClr val="FF0000"/>
                </a:solidFill>
              </a:rPr>
              <a:t>valvuloplasty</a:t>
            </a:r>
            <a:r>
              <a:rPr lang="en-US" dirty="0" smtClean="0"/>
              <a:t> or valve replacement (left ventricular hypertrophy)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dirty="0" smtClean="0"/>
              <a:t>Of pulse alternates with strong beats and weak beats.</a:t>
            </a:r>
          </a:p>
          <a:p>
            <a:r>
              <a:rPr lang="en-US" dirty="0" err="1" smtClean="0"/>
              <a:t>Thready</a:t>
            </a:r>
            <a:r>
              <a:rPr lang="en-US" dirty="0" smtClean="0"/>
              <a:t> pulse: weak and rapid, difficult to count.</a:t>
            </a:r>
          </a:p>
          <a:p>
            <a:pPr marL="514350" indent="-514350">
              <a:buAutoNum type="arabicPeriod" startAt="4"/>
            </a:pPr>
            <a:r>
              <a:rPr lang="en-US" dirty="0" smtClean="0"/>
              <a:t>Assess quality and pattern of respirations and evidence of respiratory difficulty.</a:t>
            </a:r>
          </a:p>
          <a:p>
            <a:pPr marL="514350" indent="-514350">
              <a:buAutoNum type="arabicPeriod" startAt="4"/>
            </a:pPr>
            <a:r>
              <a:rPr lang="en-US" dirty="0" smtClean="0"/>
              <a:t>Auscultation of the heart </a:t>
            </a:r>
          </a:p>
          <a:p>
            <a:pPr marL="514350" indent="-514350">
              <a:buFont typeface="+mj-lt"/>
              <a:buAutoNum type="alphaLcParenR"/>
            </a:pPr>
            <a:r>
              <a:rPr lang="en-US" dirty="0" smtClean="0"/>
              <a:t>Heart sounds heard during the cardiac cycle</a:t>
            </a:r>
          </a:p>
          <a:p>
            <a:pPr marL="514350" indent="-514350"/>
            <a:r>
              <a:rPr lang="en-US" dirty="0" smtClean="0"/>
              <a:t>S1: closure of mitral valve  and tricuspid valves </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lnSpcReduction="10000"/>
          </a:bodyPr>
          <a:lstStyle/>
          <a:p>
            <a:pPr>
              <a:buNone/>
            </a:pPr>
            <a:r>
              <a:rPr lang="en-US" b="1" dirty="0" smtClean="0">
                <a:solidFill>
                  <a:srgbClr val="FF0000"/>
                </a:solidFill>
              </a:rPr>
              <a:t>AORTIC STENOSIS</a:t>
            </a:r>
          </a:p>
          <a:p>
            <a:pPr>
              <a:buNone/>
            </a:pPr>
            <a:r>
              <a:rPr lang="en-US" dirty="0" smtClean="0"/>
              <a:t>Narrowing of the orifice between the left ventricle &amp; the aorta. </a:t>
            </a:r>
          </a:p>
          <a:p>
            <a:pPr>
              <a:buNone/>
            </a:pPr>
            <a:r>
              <a:rPr lang="en-US" dirty="0" smtClean="0"/>
              <a:t>In adults, stenosis is often a result of degenerative calcification from years of normal mechanical stress.</a:t>
            </a:r>
          </a:p>
          <a:p>
            <a:pPr>
              <a:buNone/>
            </a:pPr>
            <a:r>
              <a:rPr lang="en-US" b="1" dirty="0" smtClean="0">
                <a:solidFill>
                  <a:srgbClr val="FF0000"/>
                </a:solidFill>
              </a:rPr>
              <a:t>RISK FACTORS</a:t>
            </a:r>
          </a:p>
          <a:p>
            <a:r>
              <a:rPr lang="en-US" dirty="0" smtClean="0"/>
              <a:t>DM</a:t>
            </a:r>
          </a:p>
          <a:p>
            <a:r>
              <a:rPr lang="en-US" dirty="0" smtClean="0"/>
              <a:t>Hypercholesterolemia</a:t>
            </a:r>
          </a:p>
          <a:p>
            <a:r>
              <a:rPr lang="en-US" dirty="0" smtClean="0"/>
              <a:t>Hypertension</a:t>
            </a:r>
          </a:p>
          <a:p>
            <a:r>
              <a:rPr lang="en-US" dirty="0" smtClean="0"/>
              <a:t>Low levels of high-density lipoprotein cholesterol</a:t>
            </a:r>
          </a:p>
          <a:p>
            <a:r>
              <a:rPr lang="en-US" dirty="0" smtClean="0"/>
              <a:t>Congenital leaflets abnormalities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723900" y="325800"/>
            <a:ext cx="7696200" cy="5745163"/>
          </a:xfrm>
        </p:spPr>
        <p:txBody>
          <a:bodyPr>
            <a:normAutofit/>
          </a:bodyPr>
          <a:lstStyle/>
          <a:p>
            <a:pPr>
              <a:buNone/>
            </a:pPr>
            <a:r>
              <a:rPr lang="en-US" b="1" dirty="0" smtClean="0">
                <a:solidFill>
                  <a:srgbClr val="FF0000"/>
                </a:solidFill>
              </a:rPr>
              <a:t>PATHOPHYSIOLOGY</a:t>
            </a:r>
          </a:p>
          <a:p>
            <a:pPr>
              <a:buNone/>
            </a:pPr>
            <a:r>
              <a:rPr lang="en-US" dirty="0" smtClean="0"/>
              <a:t>Progressive narrowing of the valve orifice occurs, usually over several years to several decades. The left ventricle overcomes the obstruction to circulation by contracting more slowly but with greater energy than normal; forcibly squeezing the blood through the smaller orifice.</a:t>
            </a:r>
          </a:p>
          <a:p>
            <a:pPr>
              <a:buNone/>
            </a:pPr>
            <a:r>
              <a:rPr lang="en-US" dirty="0" smtClean="0"/>
              <a:t> The obstruction to left ventricular outflow increases pressure on the left ventricle.</a:t>
            </a:r>
          </a:p>
          <a:p>
            <a:pPr>
              <a:buNone/>
            </a:pPr>
            <a:r>
              <a:rPr lang="en-US" dirty="0" smtClean="0"/>
              <a:t> The ventricular wall thickens, or hypertrophies. When this compensatory mechanisms of the heart begin to fail, clinical signs &amp; symptoms develop.</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solidFill>
                  <a:srgbClr val="FF0000"/>
                </a:solidFill>
              </a:rPr>
              <a:t>CLINICAL MANIFESTATION</a:t>
            </a:r>
          </a:p>
          <a:p>
            <a:pPr marL="0" indent="0">
              <a:buNone/>
            </a:pPr>
            <a:r>
              <a:rPr lang="en-US" dirty="0" smtClean="0"/>
              <a:t>Many patients are </a:t>
            </a:r>
            <a:r>
              <a:rPr lang="en-US" dirty="0" err="1" smtClean="0"/>
              <a:t>asymtomatic</a:t>
            </a:r>
            <a:r>
              <a:rPr lang="en-US" dirty="0" smtClean="0"/>
              <a:t>.</a:t>
            </a:r>
          </a:p>
          <a:p>
            <a:r>
              <a:rPr lang="en-US" dirty="0" err="1" smtClean="0"/>
              <a:t>Exertional</a:t>
            </a:r>
            <a:r>
              <a:rPr lang="en-US" dirty="0" smtClean="0"/>
              <a:t> </a:t>
            </a:r>
            <a:r>
              <a:rPr lang="en-US" dirty="0" err="1" smtClean="0"/>
              <a:t>dyspnea</a:t>
            </a:r>
            <a:endParaRPr lang="en-US" dirty="0" smtClean="0"/>
          </a:p>
          <a:p>
            <a:r>
              <a:rPr lang="en-US" dirty="0" err="1" smtClean="0"/>
              <a:t>Orthopnea</a:t>
            </a:r>
            <a:endParaRPr lang="en-US" dirty="0" smtClean="0"/>
          </a:p>
          <a:p>
            <a:r>
              <a:rPr lang="en-US" dirty="0" smtClean="0"/>
              <a:t>Pulmonary edema</a:t>
            </a:r>
          </a:p>
          <a:p>
            <a:r>
              <a:rPr lang="en-US" dirty="0" smtClean="0"/>
              <a:t>Angina pectoris</a:t>
            </a:r>
          </a:p>
          <a:p>
            <a:r>
              <a:rPr lang="en-US" dirty="0" smtClean="0"/>
              <a:t>Dizziness &amp; syncope</a:t>
            </a:r>
          </a:p>
          <a:p>
            <a:r>
              <a:rPr lang="en-US" dirty="0" smtClean="0"/>
              <a:t>Low pulse pressure because of diminished blood flow</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FF0000"/>
                </a:solidFill>
              </a:rPr>
              <a:t>DIAGNOSTICS</a:t>
            </a:r>
          </a:p>
          <a:p>
            <a:r>
              <a:rPr lang="en-US" dirty="0" smtClean="0"/>
              <a:t>Physical exam- loud systolic murmur over aortic area, S4 sound</a:t>
            </a:r>
          </a:p>
          <a:p>
            <a:r>
              <a:rPr lang="en-US" dirty="0" smtClean="0"/>
              <a:t>Doppler echocardiography for diagnosis &amp; 6 monthly for symptomatic patients</a:t>
            </a:r>
          </a:p>
          <a:p>
            <a:r>
              <a:rPr lang="en-US" dirty="0" smtClean="0"/>
              <a:t>ECG- left ventricular hypertrophy.</a:t>
            </a:r>
          </a:p>
          <a:p>
            <a:r>
              <a:rPr lang="en-US" dirty="0" smtClean="0"/>
              <a:t>Left sided heart catheterization</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TREATMENT </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Antibiotic prophylaxis for invasive procedures to prevent endocarditis.</a:t>
            </a:r>
          </a:p>
          <a:p>
            <a:pPr>
              <a:buFont typeface="Wingdings" pitchFamily="2" charset="2"/>
              <a:buChar char="§"/>
            </a:pPr>
            <a:r>
              <a:rPr lang="en-US" dirty="0" smtClean="0"/>
              <a:t>Aortic valve replacement is the definitive treatment </a:t>
            </a:r>
          </a:p>
          <a:p>
            <a:pPr>
              <a:buFont typeface="Wingdings" pitchFamily="2" charset="2"/>
              <a:buChar char="§"/>
            </a:pPr>
            <a:r>
              <a:rPr lang="en-US" dirty="0" smtClean="0"/>
              <a:t>Symptomatic patients can benefit from one or two balloon percutaneous </a:t>
            </a:r>
            <a:r>
              <a:rPr lang="en-US" dirty="0" err="1" smtClean="0"/>
              <a:t>valvuloplasty</a:t>
            </a:r>
            <a:r>
              <a:rPr lang="en-US" dirty="0" smtClean="0"/>
              <a:t> procedures.</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a:t>NURSING INTERVENTION FOR VALVULAR HEART </a:t>
            </a:r>
            <a:r>
              <a:rPr lang="en-US" dirty="0" smtClean="0"/>
              <a:t>DISORDERS</a:t>
            </a:r>
            <a:endParaRPr lang="en-US" dirty="0"/>
          </a:p>
        </p:txBody>
      </p:sp>
      <p:sp>
        <p:nvSpPr>
          <p:cNvPr id="3" name="Content Placeholder 2"/>
          <p:cNvSpPr>
            <a:spLocks noGrp="1"/>
          </p:cNvSpPr>
          <p:nvPr>
            <p:ph idx="1"/>
          </p:nvPr>
        </p:nvSpPr>
        <p:spPr>
          <a:xfrm>
            <a:off x="457200" y="579437"/>
            <a:ext cx="7696200" cy="5592763"/>
          </a:xfrm>
        </p:spPr>
        <p:txBody>
          <a:bodyPr>
            <a:normAutofit/>
          </a:bodyPr>
          <a:lstStyle/>
          <a:p>
            <a:pPr marL="514350" indent="-514350">
              <a:buFont typeface="+mj-lt"/>
              <a:buAutoNum type="arabicPeriod"/>
            </a:pPr>
            <a:r>
              <a:rPr lang="en-US" dirty="0" smtClean="0"/>
              <a:t>Assess for manifestations of heart failure, dysrhythmias, </a:t>
            </a:r>
            <a:r>
              <a:rPr lang="en-US" dirty="0" err="1" smtClean="0"/>
              <a:t>dizziness,syncope</a:t>
            </a:r>
            <a:r>
              <a:rPr lang="en-US" dirty="0" smtClean="0"/>
              <a:t>, increasing  weakness or angina.</a:t>
            </a:r>
          </a:p>
          <a:p>
            <a:pPr marL="514350" indent="-514350">
              <a:buFont typeface="+mj-lt"/>
              <a:buAutoNum type="arabicPeriod"/>
            </a:pPr>
            <a:r>
              <a:rPr lang="en-US" dirty="0" smtClean="0"/>
              <a:t>Develop medication schedule with patient &amp; teach about medication.</a:t>
            </a:r>
          </a:p>
          <a:p>
            <a:pPr marL="514350" indent="-514350">
              <a:buFont typeface="+mj-lt"/>
              <a:buAutoNum type="arabicPeriod"/>
            </a:pPr>
            <a:r>
              <a:rPr lang="en-US" dirty="0" smtClean="0"/>
              <a:t>Teach about daily weight monitoring &amp; report a gain of 2 pounds in 1 day or 5 pounds in a week.</a:t>
            </a:r>
          </a:p>
          <a:p>
            <a:pPr marL="514350" indent="-514350">
              <a:buFont typeface="+mj-lt"/>
              <a:buAutoNum type="arabicPeriod"/>
            </a:pPr>
            <a:r>
              <a:rPr lang="en-US" dirty="0" smtClean="0"/>
              <a:t>Help client plan activities &amp; rest</a:t>
            </a:r>
          </a:p>
          <a:p>
            <a:pPr marL="514350" indent="-514350">
              <a:buFont typeface="+mj-lt"/>
              <a:buAutoNum type="arabicPeriod"/>
            </a:pPr>
            <a:r>
              <a:rPr lang="en-US" dirty="0" smtClean="0"/>
              <a:t>For surgery (</a:t>
            </a:r>
            <a:r>
              <a:rPr lang="en-US" dirty="0" err="1" smtClean="0"/>
              <a:t>valvuloplasty</a:t>
            </a:r>
            <a:r>
              <a:rPr lang="en-US" dirty="0" smtClean="0"/>
              <a:t> or valve replacement patient).</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CORONARY ARTERY DISEASE (CAD)</a:t>
            </a:r>
            <a:endParaRPr lang="en-US" dirty="0"/>
          </a:p>
        </p:txBody>
      </p:sp>
      <p:sp>
        <p:nvSpPr>
          <p:cNvPr id="3" name="Content Placeholder 2"/>
          <p:cNvSpPr>
            <a:spLocks noGrp="1"/>
          </p:cNvSpPr>
          <p:nvPr>
            <p:ph idx="1"/>
          </p:nvPr>
        </p:nvSpPr>
        <p:spPr/>
        <p:txBody>
          <a:bodyPr/>
          <a:lstStyle/>
          <a:p>
            <a:pPr>
              <a:buNone/>
            </a:pPr>
            <a:r>
              <a:rPr lang="en-US" dirty="0" smtClean="0"/>
              <a:t>Commonly:</a:t>
            </a:r>
          </a:p>
          <a:p>
            <a:pPr marL="514350" indent="-514350">
              <a:buFont typeface="+mj-lt"/>
              <a:buAutoNum type="arabicPeriod"/>
            </a:pPr>
            <a:r>
              <a:rPr lang="en-US" dirty="0" smtClean="0"/>
              <a:t>Coronary atherosclerosis</a:t>
            </a:r>
          </a:p>
          <a:p>
            <a:pPr marL="514350" indent="-514350">
              <a:buFont typeface="+mj-lt"/>
              <a:buAutoNum type="arabicPeriod"/>
            </a:pPr>
            <a:r>
              <a:rPr lang="en-US" dirty="0" smtClean="0"/>
              <a:t>Angina pectoris</a:t>
            </a:r>
          </a:p>
          <a:p>
            <a:pPr marL="514350" indent="-514350">
              <a:buFont typeface="+mj-lt"/>
              <a:buAutoNum type="arabicPeriod"/>
            </a:pPr>
            <a:r>
              <a:rPr lang="en-US" dirty="0" smtClean="0"/>
              <a:t>Myocardial infarction</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MYOCARDIAL INFARCTION</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smtClean="0"/>
              <a:t>MI Or Coronary occlusion or Heart attack is a total occlusion of a portion of a coronary artery. </a:t>
            </a:r>
          </a:p>
          <a:p>
            <a:pPr>
              <a:buNone/>
            </a:pPr>
            <a:r>
              <a:rPr lang="en-US" dirty="0" smtClean="0"/>
              <a:t>After the occlusion myocardial ischemia, injury, or death occurs.</a:t>
            </a:r>
          </a:p>
          <a:p>
            <a:pPr>
              <a:buNone/>
            </a:pPr>
            <a:r>
              <a:rPr lang="en-US" dirty="0" smtClean="0"/>
              <a:t>Infarction commonly occur in the left ventricle. </a:t>
            </a:r>
          </a:p>
          <a:p>
            <a:pPr>
              <a:buNone/>
            </a:pPr>
            <a:r>
              <a:rPr lang="en-US" dirty="0" smtClean="0"/>
              <a:t>The change (destruction) is  permanent.</a:t>
            </a:r>
          </a:p>
          <a:p>
            <a:pPr>
              <a:buNone/>
            </a:pPr>
            <a:r>
              <a:rPr lang="en-US" dirty="0" smtClean="0"/>
              <a:t>The severity of the situation depends on the area of the heart involved, as well as the size of the infarct.</a:t>
            </a:r>
          </a:p>
          <a:p>
            <a:pPr>
              <a:buNone/>
            </a:pP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7924800" cy="762000"/>
          </a:xfrm>
        </p:spPr>
        <p:txBody>
          <a:bodyPr/>
          <a:lstStyle/>
          <a:p>
            <a:r>
              <a:rPr lang="en-US" b="1" dirty="0" smtClean="0"/>
              <a:t>DEFINITION </a:t>
            </a:r>
            <a:endParaRPr lang="en-US" b="1" dirty="0"/>
          </a:p>
        </p:txBody>
      </p:sp>
      <p:sp>
        <p:nvSpPr>
          <p:cNvPr id="2051" name="Rectangle 3"/>
          <p:cNvSpPr>
            <a:spLocks noGrp="1" noChangeArrowheads="1"/>
          </p:cNvSpPr>
          <p:nvPr>
            <p:ph type="subTitle" idx="1"/>
          </p:nvPr>
        </p:nvSpPr>
        <p:spPr>
          <a:xfrm>
            <a:off x="304800" y="1524000"/>
            <a:ext cx="8534400" cy="5105400"/>
          </a:xfrm>
        </p:spPr>
        <p:txBody>
          <a:bodyPr>
            <a:normAutofit lnSpcReduction="10000"/>
          </a:bodyPr>
          <a:lstStyle/>
          <a:p>
            <a:pPr algn="just">
              <a:buFont typeface="Arial" pitchFamily="34" charset="0"/>
              <a:buChar char="•"/>
            </a:pPr>
            <a:r>
              <a:rPr lang="en-US" sz="3600" dirty="0" smtClean="0">
                <a:solidFill>
                  <a:schemeClr val="tx1"/>
                </a:solidFill>
              </a:rPr>
              <a:t>Is </a:t>
            </a:r>
            <a:r>
              <a:rPr lang="en-US" sz="3600" dirty="0">
                <a:solidFill>
                  <a:schemeClr val="tx1"/>
                </a:solidFill>
              </a:rPr>
              <a:t>a term used to describe </a:t>
            </a:r>
            <a:r>
              <a:rPr lang="en-US" sz="3600" i="1" dirty="0">
                <a:solidFill>
                  <a:srgbClr val="FF0000"/>
                </a:solidFill>
              </a:rPr>
              <a:t>irreversible</a:t>
            </a:r>
            <a:r>
              <a:rPr lang="en-US" sz="3600" dirty="0">
                <a:solidFill>
                  <a:schemeClr val="tx1"/>
                </a:solidFill>
              </a:rPr>
              <a:t> cellular </a:t>
            </a:r>
            <a:r>
              <a:rPr lang="en-US" sz="3600" dirty="0">
                <a:solidFill>
                  <a:srgbClr val="FF0000"/>
                </a:solidFill>
              </a:rPr>
              <a:t>injury</a:t>
            </a:r>
            <a:r>
              <a:rPr lang="en-US" sz="3600" dirty="0">
                <a:solidFill>
                  <a:schemeClr val="tx1"/>
                </a:solidFill>
              </a:rPr>
              <a:t> and </a:t>
            </a:r>
            <a:r>
              <a:rPr lang="en-US" sz="3600" dirty="0">
                <a:solidFill>
                  <a:srgbClr val="FF0000"/>
                </a:solidFill>
              </a:rPr>
              <a:t>necrosis</a:t>
            </a:r>
            <a:r>
              <a:rPr lang="en-US" sz="3600" dirty="0">
                <a:solidFill>
                  <a:schemeClr val="tx1"/>
                </a:solidFill>
              </a:rPr>
              <a:t> occurring as a result of prolonged </a:t>
            </a:r>
            <a:r>
              <a:rPr lang="en-US" sz="3600" i="1" dirty="0" err="1" smtClean="0">
                <a:solidFill>
                  <a:srgbClr val="FF0000"/>
                </a:solidFill>
              </a:rPr>
              <a:t>ischaemia</a:t>
            </a:r>
            <a:endParaRPr lang="en-US" sz="3600" i="1" dirty="0" smtClean="0">
              <a:solidFill>
                <a:srgbClr val="FF0000"/>
              </a:solidFill>
            </a:endParaRPr>
          </a:p>
          <a:p>
            <a:pPr algn="just">
              <a:buFont typeface="Arial" pitchFamily="34" charset="0"/>
              <a:buChar char="•"/>
            </a:pPr>
            <a:r>
              <a:rPr lang="en-US" sz="3600" dirty="0" smtClean="0">
                <a:solidFill>
                  <a:schemeClr val="tx1"/>
                </a:solidFill>
              </a:rPr>
              <a:t>Also called </a:t>
            </a:r>
            <a:r>
              <a:rPr lang="en-US" sz="3600" dirty="0">
                <a:solidFill>
                  <a:srgbClr val="FF0000"/>
                </a:solidFill>
              </a:rPr>
              <a:t>H</a:t>
            </a:r>
            <a:r>
              <a:rPr lang="en-US" sz="3600" dirty="0" smtClean="0">
                <a:solidFill>
                  <a:srgbClr val="FF0000"/>
                </a:solidFill>
              </a:rPr>
              <a:t>eart Attack</a:t>
            </a:r>
            <a:endParaRPr lang="en-US" sz="3600" dirty="0">
              <a:solidFill>
                <a:srgbClr val="FF0000"/>
              </a:solidFill>
            </a:endParaRPr>
          </a:p>
          <a:p>
            <a:pPr algn="just">
              <a:buFont typeface="Arial" pitchFamily="34" charset="0"/>
              <a:buChar char="•"/>
            </a:pPr>
            <a:r>
              <a:rPr lang="en-US" sz="3600" dirty="0" smtClean="0">
                <a:solidFill>
                  <a:schemeClr val="tx1"/>
                </a:solidFill>
              </a:rPr>
              <a:t>In </a:t>
            </a:r>
            <a:r>
              <a:rPr lang="en-US" sz="3600" dirty="0">
                <a:solidFill>
                  <a:schemeClr val="tx1"/>
                </a:solidFill>
              </a:rPr>
              <a:t>a patient with narrowed coronary arteries there is always a danger of clot formation </a:t>
            </a:r>
            <a:r>
              <a:rPr lang="en-US" sz="3600" i="1" dirty="0" smtClean="0">
                <a:solidFill>
                  <a:schemeClr val="tx1"/>
                </a:solidFill>
              </a:rPr>
              <a:t>(Coronary </a:t>
            </a:r>
            <a:r>
              <a:rPr lang="en-US" sz="3600" i="1" dirty="0">
                <a:solidFill>
                  <a:schemeClr val="tx1"/>
                </a:solidFill>
              </a:rPr>
              <a:t>thrombosis) </a:t>
            </a:r>
            <a:r>
              <a:rPr lang="en-US" sz="3600" dirty="0">
                <a:solidFill>
                  <a:schemeClr val="tx1"/>
                </a:solidFill>
              </a:rPr>
              <a:t>completely blocking one of the branches of coronary artery tree</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478791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normAutofit lnSpcReduction="10000"/>
          </a:bodyPr>
          <a:lstStyle/>
          <a:p>
            <a:pPr>
              <a:buNone/>
            </a:pPr>
            <a:r>
              <a:rPr lang="en-US" b="1" dirty="0" smtClean="0"/>
              <a:t>CAUSES</a:t>
            </a:r>
          </a:p>
          <a:p>
            <a:pPr marL="514350" indent="-514350">
              <a:buFont typeface="+mj-lt"/>
              <a:buAutoNum type="arabicPeriod"/>
            </a:pPr>
            <a:r>
              <a:rPr lang="en-US" dirty="0" smtClean="0"/>
              <a:t>Reduced blood flow in a coronary artery due to rupture of an atherosclerotic plague &amp; subsequent occlusion of the artery by a thrombus.</a:t>
            </a:r>
          </a:p>
          <a:p>
            <a:pPr marL="514350" indent="-514350">
              <a:buFont typeface="+mj-lt"/>
              <a:buAutoNum type="arabicPeriod"/>
            </a:pPr>
            <a:r>
              <a:rPr lang="en-US" dirty="0" smtClean="0"/>
              <a:t>Vasospasm (sudden constriction or narrowing) of coronary artery.</a:t>
            </a:r>
          </a:p>
          <a:p>
            <a:pPr marL="514350" indent="-514350">
              <a:buFont typeface="+mj-lt"/>
              <a:buAutoNum type="arabicPeriod"/>
            </a:pPr>
            <a:r>
              <a:rPr lang="en-US" dirty="0" smtClean="0"/>
              <a:t>Decreased oxygen supply (</a:t>
            </a:r>
            <a:r>
              <a:rPr lang="en-US" dirty="0" err="1" smtClean="0"/>
              <a:t>e.g</a:t>
            </a:r>
            <a:r>
              <a:rPr lang="en-US" dirty="0" smtClean="0"/>
              <a:t> from acute blood loss, anemia or low blood pressure)</a:t>
            </a:r>
          </a:p>
          <a:p>
            <a:pPr marL="514350" indent="-514350">
              <a:buFont typeface="+mj-lt"/>
              <a:buAutoNum type="arabicPeriod"/>
            </a:pPr>
            <a:r>
              <a:rPr lang="en-US" dirty="0" smtClean="0"/>
              <a:t>Increased demand for oxygen (</a:t>
            </a:r>
            <a:r>
              <a:rPr lang="en-US" dirty="0" err="1" smtClean="0"/>
              <a:t>e.g</a:t>
            </a:r>
            <a:r>
              <a:rPr lang="en-US" dirty="0" smtClean="0"/>
              <a:t> increased </a:t>
            </a:r>
            <a:r>
              <a:rPr lang="en-US" dirty="0" err="1" smtClean="0"/>
              <a:t>heartrate</a:t>
            </a:r>
            <a:r>
              <a:rPr lang="en-US" dirty="0" smtClean="0"/>
              <a:t>, </a:t>
            </a:r>
            <a:r>
              <a:rPr lang="en-US" dirty="0" err="1" smtClean="0"/>
              <a:t>thyrotoxicosis</a:t>
            </a:r>
            <a:r>
              <a:rPr lang="en-US" dirty="0" smtClean="0"/>
              <a:t>, or ingestion of cocaine)</a:t>
            </a:r>
          </a:p>
          <a:p>
            <a:pPr marL="514350" indent="-514350">
              <a:buNone/>
            </a:pPr>
            <a:r>
              <a:rPr lang="en-US" dirty="0" smtClean="0"/>
              <a:t>N/B in each case there is a profound imbalance between oxygen supply &amp; demand.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S2: closure of the aortic &amp; pulmonary valves.</a:t>
            </a:r>
          </a:p>
          <a:p>
            <a:r>
              <a:rPr lang="en-US" dirty="0" smtClean="0"/>
              <a:t>S3: represents rapid ventricular filling; normal 	in children &amp; young adults; in adults 	older than 30 years, it may an indication of 	ventricular dysfunction. </a:t>
            </a:r>
          </a:p>
          <a:p>
            <a:r>
              <a:rPr lang="en-US" dirty="0" smtClean="0"/>
              <a:t>S4: gallop sounds heard during atrial 	contraction are abnormal; may occur in  	tachycardia.</a:t>
            </a:r>
          </a:p>
          <a:p>
            <a:pPr marL="514350" indent="-514350">
              <a:buAutoNum type="alphaLcParenBoth" startAt="2"/>
            </a:pPr>
            <a:r>
              <a:rPr lang="en-US" dirty="0" smtClean="0"/>
              <a:t>Presence of murmurs created by turbulent blood flow</a:t>
            </a:r>
          </a:p>
          <a:p>
            <a:pPr marL="514350" indent="-51435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b="1" dirty="0" smtClean="0"/>
              <a:t>CONT</a:t>
            </a:r>
            <a:endParaRPr lang="en-US" b="1" dirty="0"/>
          </a:p>
        </p:txBody>
      </p:sp>
      <p:sp>
        <p:nvSpPr>
          <p:cNvPr id="31747" name="Rectangle 3"/>
          <p:cNvSpPr>
            <a:spLocks noGrp="1" noChangeArrowheads="1"/>
          </p:cNvSpPr>
          <p:nvPr>
            <p:ph idx="1"/>
          </p:nvPr>
        </p:nvSpPr>
        <p:spPr/>
        <p:txBody>
          <a:bodyPr/>
          <a:lstStyle/>
          <a:p>
            <a:r>
              <a:rPr lang="en-US" sz="3600" dirty="0" smtClean="0"/>
              <a:t>If </a:t>
            </a:r>
            <a:r>
              <a:rPr lang="en-US" sz="3600" dirty="0"/>
              <a:t>a small branch is blocked, the region of the heart supplied by that artery dies (</a:t>
            </a:r>
            <a:r>
              <a:rPr lang="en-US" sz="3600" dirty="0">
                <a:solidFill>
                  <a:srgbClr val="FF0000"/>
                </a:solidFill>
              </a:rPr>
              <a:t>myocardial infarction</a:t>
            </a:r>
            <a:r>
              <a:rPr lang="en-US" sz="3600" dirty="0" smtClean="0"/>
              <a:t>)</a:t>
            </a:r>
          </a:p>
          <a:p>
            <a:r>
              <a:rPr lang="en-US" sz="3600" dirty="0"/>
              <a:t>If a major branch of Coronary artery is blocked the heart is unable to function leading to </a:t>
            </a:r>
            <a:r>
              <a:rPr lang="en-US" sz="3600" dirty="0" smtClean="0">
                <a:solidFill>
                  <a:srgbClr val="FF0000"/>
                </a:solidFill>
              </a:rPr>
              <a:t>Sudden Death</a:t>
            </a:r>
            <a:endParaRPr lang="en-US" sz="3600" dirty="0">
              <a:solidFill>
                <a:srgbClr val="FF0000"/>
              </a:solidFill>
            </a:endParaRPr>
          </a:p>
          <a:p>
            <a:endParaRPr lang="en-US" sz="3600" dirty="0">
              <a:solidFill>
                <a:srgbClr val="FF0000"/>
              </a:solidFill>
            </a:endParaRPr>
          </a:p>
          <a:p>
            <a:endParaRPr lang="en-US" sz="3600" dirty="0"/>
          </a:p>
          <a:p>
            <a:endParaRPr lang="en-US" sz="3600"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2210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153400" cy="639763"/>
          </a:xfrm>
        </p:spPr>
        <p:txBody>
          <a:bodyPr>
            <a:normAutofit fontScale="90000"/>
          </a:bodyPr>
          <a:lstStyle/>
          <a:p>
            <a:r>
              <a:rPr lang="en-US" sz="3600" b="1"/>
              <a:t>Causes</a:t>
            </a:r>
          </a:p>
        </p:txBody>
      </p:sp>
      <p:sp>
        <p:nvSpPr>
          <p:cNvPr id="3075" name="Rectangle 3"/>
          <p:cNvSpPr>
            <a:spLocks noGrp="1" noChangeArrowheads="1"/>
          </p:cNvSpPr>
          <p:nvPr>
            <p:ph idx="1"/>
          </p:nvPr>
        </p:nvSpPr>
        <p:spPr>
          <a:xfrm>
            <a:off x="304800" y="762000"/>
            <a:ext cx="8382000" cy="6096000"/>
          </a:xfrm>
        </p:spPr>
        <p:txBody>
          <a:bodyPr/>
          <a:lstStyle/>
          <a:p>
            <a:pPr marL="609600" indent="-609600">
              <a:lnSpc>
                <a:spcPct val="90000"/>
              </a:lnSpc>
            </a:pPr>
            <a:r>
              <a:rPr lang="en-US" dirty="0"/>
              <a:t>Coronary occlusion</a:t>
            </a:r>
          </a:p>
          <a:p>
            <a:pPr marL="609600" indent="-609600">
              <a:lnSpc>
                <a:spcPct val="90000"/>
              </a:lnSpc>
            </a:pPr>
            <a:endParaRPr lang="en-US" dirty="0"/>
          </a:p>
          <a:p>
            <a:pPr marL="609600" indent="-609600">
              <a:lnSpc>
                <a:spcPct val="90000"/>
              </a:lnSpc>
            </a:pPr>
            <a:r>
              <a:rPr lang="en-US" dirty="0"/>
              <a:t>Major reduction of blood flow to certain regions of the heart muscle</a:t>
            </a:r>
          </a:p>
          <a:p>
            <a:pPr marL="609600" indent="-609600">
              <a:lnSpc>
                <a:spcPct val="90000"/>
              </a:lnSpc>
            </a:pPr>
            <a:endParaRPr lang="en-US" dirty="0"/>
          </a:p>
          <a:p>
            <a:pPr marL="609600" indent="-609600">
              <a:lnSpc>
                <a:spcPct val="90000"/>
              </a:lnSpc>
            </a:pPr>
            <a:r>
              <a:rPr lang="en-US" dirty="0"/>
              <a:t>In severe stress there is insufficient blood flow relative to O2 tissue demand</a:t>
            </a:r>
          </a:p>
          <a:p>
            <a:pPr marL="609600" indent="-609600">
              <a:lnSpc>
                <a:spcPct val="90000"/>
              </a:lnSpc>
            </a:pPr>
            <a:endParaRPr lang="en-US" dirty="0"/>
          </a:p>
          <a:p>
            <a:pPr marL="609600" indent="-609600">
              <a:lnSpc>
                <a:spcPct val="90000"/>
              </a:lnSpc>
            </a:pPr>
            <a:r>
              <a:rPr lang="en-US" dirty="0" smtClean="0"/>
              <a:t>Coronary artery </a:t>
            </a:r>
            <a:r>
              <a:rPr lang="en-US" dirty="0"/>
              <a:t>dissection</a:t>
            </a:r>
          </a:p>
          <a:p>
            <a:pPr marL="609600" indent="-609600">
              <a:lnSpc>
                <a:spcPct val="90000"/>
              </a:lnSpc>
            </a:pPr>
            <a:endParaRPr lang="en-US" dirty="0"/>
          </a:p>
          <a:p>
            <a:pPr marL="609600" indent="-609600">
              <a:lnSpc>
                <a:spcPct val="90000"/>
              </a:lnSpc>
            </a:pPr>
            <a:r>
              <a:rPr lang="en-US" dirty="0"/>
              <a:t>Coronary emboli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018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 calcmode="lin" valueType="num">
                                      <p:cBhvr additive="base">
                                        <p:cTn id="25"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8" end="8"/>
                                            </p:txEl>
                                          </p:spTgt>
                                        </p:tgtEl>
                                        <p:attrNameLst>
                                          <p:attrName>style.visibility</p:attrName>
                                        </p:attrNameLst>
                                      </p:cBhvr>
                                      <p:to>
                                        <p:strVal val="visible"/>
                                      </p:to>
                                    </p:set>
                                    <p:anim calcmode="lin" valueType="num">
                                      <p:cBhvr additive="base">
                                        <p:cTn id="31"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74638"/>
            <a:ext cx="8305800" cy="563562"/>
          </a:xfrm>
        </p:spPr>
        <p:txBody>
          <a:bodyPr>
            <a:normAutofit fontScale="90000"/>
          </a:bodyPr>
          <a:lstStyle/>
          <a:p>
            <a:r>
              <a:rPr lang="en-US" sz="4000" b="1"/>
              <a:t>Causes</a:t>
            </a:r>
          </a:p>
        </p:txBody>
      </p:sp>
      <p:sp>
        <p:nvSpPr>
          <p:cNvPr id="4099" name="Rectangle 3"/>
          <p:cNvSpPr>
            <a:spLocks noGrp="1" noChangeArrowheads="1"/>
          </p:cNvSpPr>
          <p:nvPr>
            <p:ph idx="1"/>
          </p:nvPr>
        </p:nvSpPr>
        <p:spPr>
          <a:xfrm>
            <a:off x="457200" y="762000"/>
            <a:ext cx="8229600" cy="6096000"/>
          </a:xfrm>
        </p:spPr>
        <p:txBody>
          <a:bodyPr/>
          <a:lstStyle/>
          <a:p>
            <a:pPr marL="609600" indent="-609600"/>
            <a:r>
              <a:rPr lang="en-US" sz="2800" dirty="0"/>
              <a:t>Coronary artery spasm (sudden constriction of CA)</a:t>
            </a:r>
          </a:p>
          <a:p>
            <a:pPr marL="609600" indent="-609600"/>
            <a:endParaRPr lang="en-US" sz="2800" dirty="0"/>
          </a:p>
          <a:p>
            <a:pPr marL="609600" indent="-609600"/>
            <a:r>
              <a:rPr lang="en-US" sz="2800" dirty="0"/>
              <a:t>Hemorrhage into the atherosclerotic plague</a:t>
            </a:r>
          </a:p>
          <a:p>
            <a:pPr marL="609600" indent="-609600"/>
            <a:endParaRPr lang="en-US" sz="2800" dirty="0"/>
          </a:p>
          <a:p>
            <a:pPr marL="609600" indent="-609600"/>
            <a:r>
              <a:rPr lang="en-US" sz="2800" dirty="0"/>
              <a:t>Systematic arterial hypotension</a:t>
            </a:r>
          </a:p>
          <a:p>
            <a:pPr marL="609600" indent="-609600"/>
            <a:endParaRPr lang="en-US" sz="2800" dirty="0"/>
          </a:p>
          <a:p>
            <a:pPr marL="609600" indent="-609600"/>
            <a:r>
              <a:rPr lang="en-US" sz="2800" dirty="0"/>
              <a:t>Decreased O2 supply due to blood loss, </a:t>
            </a:r>
            <a:r>
              <a:rPr lang="en-US" sz="2800" dirty="0" err="1"/>
              <a:t>anaemia</a:t>
            </a:r>
            <a:r>
              <a:rPr lang="en-US" sz="2800" dirty="0"/>
              <a:t>, hypotension</a:t>
            </a:r>
          </a:p>
          <a:p>
            <a:pPr marL="609600" indent="-609600"/>
            <a:endParaRPr lang="en-US" sz="2800" dirty="0"/>
          </a:p>
          <a:p>
            <a:pPr marL="609600" indent="-609600"/>
            <a:r>
              <a:rPr lang="en-US" sz="2800" dirty="0"/>
              <a:t>Increased O2 demand due to </a:t>
            </a:r>
            <a:r>
              <a:rPr lang="en-US" sz="2800" dirty="0" err="1">
                <a:solidFill>
                  <a:srgbClr val="FF0000"/>
                </a:solidFill>
              </a:rPr>
              <a:t>thyrotoxicosis</a:t>
            </a:r>
            <a:r>
              <a:rPr lang="en-US" sz="2800" dirty="0">
                <a:solidFill>
                  <a:srgbClr val="FF0000"/>
                </a:solidFill>
              </a:rPr>
              <a:t>,</a:t>
            </a:r>
            <a:r>
              <a:rPr lang="en-US" sz="2800" dirty="0"/>
              <a:t> </a:t>
            </a:r>
            <a:r>
              <a:rPr lang="en-US" sz="2800" dirty="0" err="1"/>
              <a:t>psychostimulants</a:t>
            </a:r>
            <a:r>
              <a:rPr lang="en-US" sz="2800" dirty="0"/>
              <a:t>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960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 calcmode="lin" valueType="num">
                                      <p:cBhvr additive="base">
                                        <p:cTn id="25"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8077200" cy="334963"/>
          </a:xfrm>
        </p:spPr>
        <p:txBody>
          <a:bodyPr>
            <a:normAutofit fontScale="90000"/>
          </a:bodyPr>
          <a:lstStyle/>
          <a:p>
            <a:r>
              <a:rPr lang="en-US" sz="3200" b="1"/>
              <a:t>Risk factors</a:t>
            </a:r>
          </a:p>
        </p:txBody>
      </p:sp>
      <p:sp>
        <p:nvSpPr>
          <p:cNvPr id="5123" name="Rectangle 3"/>
          <p:cNvSpPr>
            <a:spLocks noGrp="1" noChangeArrowheads="1"/>
          </p:cNvSpPr>
          <p:nvPr>
            <p:ph idx="1"/>
          </p:nvPr>
        </p:nvSpPr>
        <p:spPr>
          <a:xfrm>
            <a:off x="533400" y="533400"/>
            <a:ext cx="8153400" cy="6096000"/>
          </a:xfrm>
        </p:spPr>
        <p:txBody>
          <a:bodyPr/>
          <a:lstStyle/>
          <a:p>
            <a:pPr marL="609600" indent="-609600"/>
            <a:r>
              <a:rPr lang="en-US" dirty="0" err="1"/>
              <a:t>Hyperlipidemia</a:t>
            </a:r>
            <a:r>
              <a:rPr lang="en-US" dirty="0"/>
              <a:t>- high cholesterols levels leads to atherosclerosis</a:t>
            </a:r>
          </a:p>
          <a:p>
            <a:pPr marL="609600" indent="-609600"/>
            <a:endParaRPr lang="en-US" dirty="0"/>
          </a:p>
          <a:p>
            <a:pPr marL="609600" indent="-609600"/>
            <a:r>
              <a:rPr lang="en-US" dirty="0"/>
              <a:t>Systemic A</a:t>
            </a:r>
            <a:r>
              <a:rPr lang="en-US" dirty="0" smtClean="0"/>
              <a:t>rterial Hypertension</a:t>
            </a:r>
            <a:endParaRPr lang="en-US" dirty="0"/>
          </a:p>
          <a:p>
            <a:pPr marL="609600" indent="-609600"/>
            <a:endParaRPr lang="en-US" dirty="0"/>
          </a:p>
          <a:p>
            <a:pPr marL="609600" indent="-609600"/>
            <a:r>
              <a:rPr lang="en-US" dirty="0"/>
              <a:t>Smoking- </a:t>
            </a:r>
            <a:r>
              <a:rPr lang="en-US" dirty="0" smtClean="0"/>
              <a:t>Nicotine </a:t>
            </a:r>
            <a:r>
              <a:rPr lang="en-US" dirty="0"/>
              <a:t>is </a:t>
            </a:r>
            <a:r>
              <a:rPr lang="en-US" dirty="0" err="1"/>
              <a:t>sympathomimmetic</a:t>
            </a:r>
            <a:endParaRPr lang="en-US" dirty="0"/>
          </a:p>
          <a:p>
            <a:pPr marL="609600" indent="-609600"/>
            <a:endParaRPr lang="en-US" dirty="0"/>
          </a:p>
          <a:p>
            <a:pPr marL="609600" indent="-609600"/>
            <a:r>
              <a:rPr lang="en-US" dirty="0"/>
              <a:t>Lack of exercise- exercise increases HDL, increase </a:t>
            </a:r>
            <a:r>
              <a:rPr lang="en-US" dirty="0" err="1"/>
              <a:t>fibrinolytic</a:t>
            </a:r>
            <a:r>
              <a:rPr lang="en-US" dirty="0"/>
              <a:t> activity, decrease clot formation, encourage collateral circulation</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317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t>Risk factors</a:t>
            </a:r>
          </a:p>
        </p:txBody>
      </p:sp>
      <p:sp>
        <p:nvSpPr>
          <p:cNvPr id="6147" name="Rectangle 3"/>
          <p:cNvSpPr>
            <a:spLocks noGrp="1" noChangeArrowheads="1"/>
          </p:cNvSpPr>
          <p:nvPr>
            <p:ph idx="1"/>
          </p:nvPr>
        </p:nvSpPr>
        <p:spPr/>
        <p:txBody>
          <a:bodyPr/>
          <a:lstStyle/>
          <a:p>
            <a:pPr marL="609600" indent="-609600"/>
            <a:r>
              <a:rPr lang="en-US" sz="3600" dirty="0"/>
              <a:t>Emotional stress-production </a:t>
            </a:r>
            <a:r>
              <a:rPr lang="en-US" sz="3600" dirty="0" err="1" smtClean="0"/>
              <a:t>catecholamines</a:t>
            </a:r>
            <a:endParaRPr lang="en-US" sz="3600" dirty="0"/>
          </a:p>
          <a:p>
            <a:pPr marL="609600" indent="-609600"/>
            <a:r>
              <a:rPr lang="en-US" sz="3600" dirty="0"/>
              <a:t>Diabetes mellitus</a:t>
            </a:r>
          </a:p>
          <a:p>
            <a:pPr marL="609600" indent="-609600"/>
            <a:endParaRPr lang="en-US" sz="3600" dirty="0"/>
          </a:p>
          <a:p>
            <a:pPr marL="609600" indent="-609600"/>
            <a:r>
              <a:rPr lang="en-US" sz="3600" dirty="0"/>
              <a:t>Stress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033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t>Risk factors</a:t>
            </a:r>
          </a:p>
        </p:txBody>
      </p:sp>
      <p:sp>
        <p:nvSpPr>
          <p:cNvPr id="6147" name="Rectangle 3"/>
          <p:cNvSpPr>
            <a:spLocks noGrp="1" noChangeArrowheads="1"/>
          </p:cNvSpPr>
          <p:nvPr>
            <p:ph idx="1"/>
          </p:nvPr>
        </p:nvSpPr>
        <p:spPr/>
        <p:txBody>
          <a:bodyPr/>
          <a:lstStyle/>
          <a:p>
            <a:pPr marL="609600" indent="-609600"/>
            <a:r>
              <a:rPr lang="en-US" sz="3600" dirty="0"/>
              <a:t>Emotional stress-production </a:t>
            </a:r>
            <a:r>
              <a:rPr lang="en-US" sz="3600" dirty="0" err="1" smtClean="0"/>
              <a:t>catecholamines</a:t>
            </a:r>
            <a:endParaRPr lang="en-US" sz="3600" dirty="0"/>
          </a:p>
          <a:p>
            <a:pPr marL="609600" indent="-609600"/>
            <a:r>
              <a:rPr lang="en-US" sz="3600" dirty="0"/>
              <a:t>Diabetes mellitus</a:t>
            </a:r>
          </a:p>
          <a:p>
            <a:pPr marL="609600" indent="-609600"/>
            <a:endParaRPr lang="en-US" sz="3600" dirty="0"/>
          </a:p>
          <a:p>
            <a:pPr marL="609600" indent="-609600"/>
            <a:r>
              <a:rPr lang="en-US" sz="3600" dirty="0"/>
              <a:t>Stress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167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FF0000"/>
                </a:solidFill>
              </a:rPr>
              <a:t>Unmodifiable risk factors</a:t>
            </a:r>
          </a:p>
        </p:txBody>
      </p:sp>
      <p:sp>
        <p:nvSpPr>
          <p:cNvPr id="7171" name="Rectangle 3"/>
          <p:cNvSpPr>
            <a:spLocks noGrp="1" noChangeArrowheads="1"/>
          </p:cNvSpPr>
          <p:nvPr>
            <p:ph idx="1"/>
          </p:nvPr>
        </p:nvSpPr>
        <p:spPr/>
        <p:txBody>
          <a:bodyPr>
            <a:normAutofit/>
          </a:bodyPr>
          <a:lstStyle/>
          <a:p>
            <a:pPr marL="609600" indent="-609600"/>
            <a:r>
              <a:rPr lang="en-US" sz="3600" dirty="0"/>
              <a:t>Age</a:t>
            </a:r>
          </a:p>
          <a:p>
            <a:pPr marL="609600" indent="-609600"/>
            <a:endParaRPr lang="en-US" sz="3600" dirty="0"/>
          </a:p>
          <a:p>
            <a:pPr marL="609600" indent="-609600"/>
            <a:r>
              <a:rPr lang="en-US" sz="3600" dirty="0"/>
              <a:t>Gender</a:t>
            </a:r>
          </a:p>
          <a:p>
            <a:pPr marL="609600" indent="-609600"/>
            <a:endParaRPr lang="en-US" sz="3600" dirty="0"/>
          </a:p>
          <a:p>
            <a:pPr marL="609600" indent="-609600"/>
            <a:r>
              <a:rPr lang="en-US" sz="3600" dirty="0"/>
              <a:t>Race</a:t>
            </a:r>
          </a:p>
          <a:p>
            <a:pPr marL="609600" indent="-609600"/>
            <a:endParaRPr lang="en-US" sz="3600" dirty="0"/>
          </a:p>
          <a:p>
            <a:pPr marL="609600" indent="-609600"/>
            <a:r>
              <a:rPr lang="en-US" sz="3600" dirty="0"/>
              <a:t>Genetic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699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8153400" cy="762000"/>
          </a:xfrm>
        </p:spPr>
        <p:txBody>
          <a:bodyPr>
            <a:normAutofit fontScale="90000"/>
          </a:bodyPr>
          <a:lstStyle/>
          <a:p>
            <a:r>
              <a:rPr lang="en-US" sz="3200" dirty="0" smtClean="0"/>
              <a:t/>
            </a:r>
            <a:br>
              <a:rPr lang="en-US" sz="3200" dirty="0" smtClean="0"/>
            </a:br>
            <a:r>
              <a:rPr lang="en-US" sz="3200" b="1" dirty="0" smtClean="0">
                <a:solidFill>
                  <a:srgbClr val="FF0000"/>
                </a:solidFill>
              </a:rPr>
              <a:t>PATHOPHYSIOLOGY</a:t>
            </a:r>
            <a:endParaRPr lang="en-US" sz="3200" b="1" dirty="0">
              <a:solidFill>
                <a:srgbClr val="FF0000"/>
              </a:solidFill>
            </a:endParaRPr>
          </a:p>
        </p:txBody>
      </p:sp>
      <p:sp>
        <p:nvSpPr>
          <p:cNvPr id="8195" name="Rectangle 3"/>
          <p:cNvSpPr>
            <a:spLocks noGrp="1" noChangeArrowheads="1"/>
          </p:cNvSpPr>
          <p:nvPr>
            <p:ph idx="1"/>
          </p:nvPr>
        </p:nvSpPr>
        <p:spPr>
          <a:xfrm>
            <a:off x="228600" y="1295400"/>
            <a:ext cx="8458200" cy="5562600"/>
          </a:xfrm>
        </p:spPr>
        <p:txBody>
          <a:bodyPr>
            <a:normAutofit/>
          </a:bodyPr>
          <a:lstStyle/>
          <a:p>
            <a:endParaRPr lang="en-US" sz="3600" dirty="0" smtClean="0"/>
          </a:p>
          <a:p>
            <a:r>
              <a:rPr lang="en-US" sz="3600" dirty="0" smtClean="0"/>
              <a:t>Cardiac </a:t>
            </a:r>
            <a:r>
              <a:rPr lang="en-US" sz="3600" dirty="0"/>
              <a:t>cells can withstand </a:t>
            </a:r>
            <a:r>
              <a:rPr lang="en-US" sz="3600" dirty="0" err="1"/>
              <a:t>ischaemic</a:t>
            </a:r>
            <a:r>
              <a:rPr lang="en-US" sz="3600" dirty="0"/>
              <a:t> condition for approximately </a:t>
            </a:r>
            <a:r>
              <a:rPr lang="en-US" sz="3600" dirty="0">
                <a:solidFill>
                  <a:srgbClr val="FF0000"/>
                </a:solidFill>
              </a:rPr>
              <a:t>20 min</a:t>
            </a:r>
            <a:r>
              <a:rPr lang="en-US" sz="3600" dirty="0"/>
              <a:t>. before necrosis begins.</a:t>
            </a:r>
          </a:p>
          <a:p>
            <a:r>
              <a:rPr lang="en-US" sz="3600" dirty="0" smtClean="0"/>
              <a:t>Contractile </a:t>
            </a:r>
            <a:r>
              <a:rPr lang="en-US" sz="3600" dirty="0"/>
              <a:t>functions of the heart stops in the areas of </a:t>
            </a:r>
            <a:r>
              <a:rPr lang="en-US" sz="3600" i="1" dirty="0">
                <a:solidFill>
                  <a:srgbClr val="FF0000"/>
                </a:solidFill>
              </a:rPr>
              <a:t>myocardial necrosis</a:t>
            </a:r>
          </a:p>
          <a:p>
            <a:r>
              <a:rPr lang="en-US" sz="3600" dirty="0" smtClean="0"/>
              <a:t>The </a:t>
            </a:r>
            <a:r>
              <a:rPr lang="en-US" sz="3600" dirty="0"/>
              <a:t>degree of altered function depend on the areas of the heart involved and the size of the </a:t>
            </a:r>
            <a:r>
              <a:rPr lang="en-US" sz="3600" i="1" dirty="0">
                <a:solidFill>
                  <a:srgbClr val="FF0000"/>
                </a:solidFill>
              </a:rPr>
              <a:t>infarct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709457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8077200" cy="334963"/>
          </a:xfrm>
        </p:spPr>
        <p:txBody>
          <a:bodyPr>
            <a:normAutofit fontScale="90000"/>
          </a:bodyPr>
          <a:lstStyle/>
          <a:p>
            <a:r>
              <a:rPr lang="en-US" sz="2800" dirty="0" smtClean="0">
                <a:solidFill>
                  <a:srgbClr val="FF0000"/>
                </a:solidFill>
              </a:rPr>
              <a:t>PATHOPHYSIOLOGY CONT’D</a:t>
            </a:r>
            <a:endParaRPr lang="en-US" sz="2800" dirty="0">
              <a:solidFill>
                <a:srgbClr val="FF0000"/>
              </a:solidFill>
            </a:endParaRPr>
          </a:p>
        </p:txBody>
      </p:sp>
      <p:sp>
        <p:nvSpPr>
          <p:cNvPr id="9219" name="Rectangle 3"/>
          <p:cNvSpPr>
            <a:spLocks noGrp="1" noChangeArrowheads="1"/>
          </p:cNvSpPr>
          <p:nvPr>
            <p:ph idx="1"/>
          </p:nvPr>
        </p:nvSpPr>
        <p:spPr>
          <a:xfrm>
            <a:off x="228600" y="685800"/>
            <a:ext cx="8382000" cy="6172200"/>
          </a:xfrm>
        </p:spPr>
        <p:txBody>
          <a:bodyPr>
            <a:normAutofit/>
          </a:bodyPr>
          <a:lstStyle/>
          <a:p>
            <a:endParaRPr lang="en-US" sz="3600" dirty="0" smtClean="0"/>
          </a:p>
          <a:p>
            <a:r>
              <a:rPr lang="en-US" sz="3600" dirty="0" smtClean="0"/>
              <a:t>Most infarct </a:t>
            </a:r>
            <a:r>
              <a:rPr lang="en-US" sz="3600" dirty="0"/>
              <a:t>involve the </a:t>
            </a:r>
            <a:r>
              <a:rPr lang="en-US" sz="3600" i="1" dirty="0">
                <a:solidFill>
                  <a:srgbClr val="FF0000"/>
                </a:solidFill>
              </a:rPr>
              <a:t>left ventricles</a:t>
            </a:r>
          </a:p>
          <a:p>
            <a:r>
              <a:rPr lang="en-US" sz="3600" dirty="0" smtClean="0"/>
              <a:t>The </a:t>
            </a:r>
            <a:r>
              <a:rPr lang="en-US" sz="3600" dirty="0"/>
              <a:t>bodies response to the cell death is the inflammatory process</a:t>
            </a:r>
          </a:p>
          <a:p>
            <a:r>
              <a:rPr lang="en-US" sz="3600" dirty="0" smtClean="0"/>
              <a:t>Within </a:t>
            </a:r>
            <a:r>
              <a:rPr lang="en-US" sz="3600" dirty="0"/>
              <a:t>24 hrs, leucocytes infiltrate the area</a:t>
            </a:r>
          </a:p>
          <a:p>
            <a:r>
              <a:rPr lang="en-US" sz="3600" dirty="0"/>
              <a:t>Enzymes are released from the dead cardiac cells and are important diagnostic indicators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78836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4320" lvl="0" indent="-274320">
              <a:spcBef>
                <a:spcPts val="600"/>
              </a:spcBef>
            </a:pPr>
            <a:r>
              <a:rPr lang="en-US" sz="2600" cap="none" dirty="0" smtClean="0">
                <a:ln>
                  <a:noFill/>
                </a:ln>
                <a:solidFill>
                  <a:prstClr val="black"/>
                </a:solidFill>
                <a:ea typeface="+mn-ea"/>
                <a:cs typeface="+mn-cs"/>
              </a:rPr>
              <a:t>PATHOPHYSIOLOGY OF MI</a:t>
            </a:r>
            <a:endParaRPr lang="en-US" sz="2600" cap="none" dirty="0">
              <a:ln>
                <a:noFill/>
              </a:ln>
              <a:solidFill>
                <a:prstClr val="black"/>
              </a:solidFill>
              <a:ea typeface="+mn-ea"/>
              <a:cs typeface="+mn-cs"/>
            </a:endParaRPr>
          </a:p>
        </p:txBody>
      </p:sp>
      <p:sp>
        <p:nvSpPr>
          <p:cNvPr id="3" name="Content Placeholder 2"/>
          <p:cNvSpPr>
            <a:spLocks noGrp="1"/>
          </p:cNvSpPr>
          <p:nvPr>
            <p:ph idx="1"/>
          </p:nvPr>
        </p:nvSpPr>
        <p:spPr/>
        <p:txBody>
          <a:bodyPr/>
          <a:lstStyle/>
          <a:p>
            <a:pPr>
              <a:buNone/>
            </a:pPr>
            <a:r>
              <a:rPr lang="en-US" dirty="0" smtClean="0"/>
              <a:t>The area of infarction develops over minutes to hours. As the cells are deprived of oxygen, ischemia develops, cellular injury occurs, &amp; the lack of oxygen results in infarction (the death of the cells).</a:t>
            </a:r>
          </a:p>
          <a:p>
            <a:pPr>
              <a:buNone/>
            </a:pPr>
            <a:r>
              <a:rPr lang="en-US" dirty="0" smtClean="0"/>
              <a:t>The expression ‘time is a muscle’ reflects the urgency of appropriate treatment to improve patient outcome.</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Abnormal flow through diseased valves, </a:t>
            </a:r>
            <a:r>
              <a:rPr lang="en-US" dirty="0" err="1" smtClean="0"/>
              <a:t>stenosis</a:t>
            </a:r>
            <a:r>
              <a:rPr lang="en-US" dirty="0" smtClean="0"/>
              <a:t> and insufficiency.</a:t>
            </a:r>
          </a:p>
          <a:p>
            <a:r>
              <a:rPr lang="en-US" dirty="0" smtClean="0"/>
              <a:t>Increased rate or velocity of flow of blood.</a:t>
            </a:r>
          </a:p>
          <a:p>
            <a:r>
              <a:rPr lang="en-US" dirty="0" smtClean="0"/>
              <a:t>Abnormal flow of blood between cardiac chambers(congenital heart disease)</a:t>
            </a:r>
          </a:p>
          <a:p>
            <a:pPr>
              <a:buNone/>
            </a:pPr>
            <a:r>
              <a:rPr lang="en-US" dirty="0" smtClean="0"/>
              <a:t>(c) Presence of a friction rub; rubbing and inflammation of the visceral and parietal layers of the pericardium.</a:t>
            </a:r>
          </a:p>
          <a:p>
            <a:pPr>
              <a:buNone/>
            </a:pPr>
            <a:r>
              <a:rPr lang="en-US" dirty="0" smtClean="0"/>
              <a:t>	pericardial friction rubs </a:t>
            </a:r>
            <a:r>
              <a:rPr lang="en-US" smtClean="0"/>
              <a:t>are heard </a:t>
            </a:r>
            <a:r>
              <a:rPr lang="en-US" dirty="0" smtClean="0"/>
              <a:t>throughout the respiratory cycle.</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Various descriptions are used to further identify an MI. </a:t>
            </a:r>
          </a:p>
          <a:p>
            <a:pPr>
              <a:buFont typeface="Wingdings" pitchFamily="2" charset="2"/>
              <a:buChar char="Ø"/>
            </a:pPr>
            <a:r>
              <a:rPr lang="en-US" dirty="0" smtClean="0"/>
              <a:t>The type of MI (ST-segment elevation, non-ST segment elevation)</a:t>
            </a:r>
          </a:p>
          <a:p>
            <a:pPr>
              <a:buFont typeface="Wingdings" pitchFamily="2" charset="2"/>
              <a:buChar char="Ø"/>
            </a:pPr>
            <a:r>
              <a:rPr lang="en-US" dirty="0" smtClean="0"/>
              <a:t>The location of the injury to the ventricular wall (anterior, inferior, posterior, or lateral wall)</a:t>
            </a:r>
          </a:p>
          <a:p>
            <a:pPr>
              <a:buFont typeface="Wingdings" pitchFamily="2" charset="2"/>
              <a:buChar char="Ø"/>
            </a:pPr>
            <a:r>
              <a:rPr lang="en-US" dirty="0" smtClean="0"/>
              <a:t>The point &amp; time within the process of infarction (acute, evolving or old) </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219200"/>
          </a:xfrm>
        </p:spPr>
        <p:txBody>
          <a:bodyPr>
            <a:normAutofit/>
          </a:bodyPr>
          <a:lstStyle/>
          <a:p>
            <a:r>
              <a:rPr lang="en-US" sz="2800" b="1" dirty="0"/>
              <a:t>CLINICAL FEATURES</a:t>
            </a:r>
          </a:p>
        </p:txBody>
      </p:sp>
      <p:sp>
        <p:nvSpPr>
          <p:cNvPr id="12291" name="Rectangle 3"/>
          <p:cNvSpPr>
            <a:spLocks noGrp="1" noChangeArrowheads="1"/>
          </p:cNvSpPr>
          <p:nvPr>
            <p:ph idx="1"/>
          </p:nvPr>
        </p:nvSpPr>
        <p:spPr>
          <a:xfrm>
            <a:off x="228600" y="1295400"/>
            <a:ext cx="8458200" cy="5410200"/>
          </a:xfrm>
        </p:spPr>
        <p:txBody>
          <a:bodyPr>
            <a:normAutofit fontScale="92500" lnSpcReduction="20000"/>
          </a:bodyPr>
          <a:lstStyle/>
          <a:p>
            <a:pPr marL="609600" indent="-609600"/>
            <a:r>
              <a:rPr lang="en-US" sz="3600" dirty="0"/>
              <a:t>Severe immobilizing chest pain not relieved by rest or nitrate </a:t>
            </a:r>
            <a:r>
              <a:rPr lang="en-US" sz="3600" dirty="0" smtClean="0"/>
              <a:t>administration</a:t>
            </a:r>
          </a:p>
          <a:p>
            <a:pPr marL="609600" indent="-609600"/>
            <a:r>
              <a:rPr lang="en-US" sz="3600" dirty="0" smtClean="0">
                <a:solidFill>
                  <a:srgbClr val="FF0000"/>
                </a:solidFill>
              </a:rPr>
              <a:t>Pain</a:t>
            </a:r>
            <a:r>
              <a:rPr lang="en-US" sz="3600" dirty="0" smtClean="0"/>
              <a:t> </a:t>
            </a:r>
            <a:r>
              <a:rPr lang="en-US" sz="3600" dirty="0"/>
              <a:t>is the cardinal symptom of </a:t>
            </a:r>
            <a:r>
              <a:rPr lang="en-US" sz="3600" dirty="0">
                <a:solidFill>
                  <a:srgbClr val="FF0000"/>
                </a:solidFill>
              </a:rPr>
              <a:t>MI</a:t>
            </a:r>
          </a:p>
          <a:p>
            <a:pPr marL="609600" indent="-609600"/>
            <a:r>
              <a:rPr lang="en-US" sz="3600" dirty="0" smtClean="0"/>
              <a:t>The </a:t>
            </a:r>
            <a:r>
              <a:rPr lang="en-US" sz="3600" dirty="0"/>
              <a:t>pain is severe in the left </a:t>
            </a:r>
            <a:r>
              <a:rPr lang="en-US" sz="3600" dirty="0" smtClean="0"/>
              <a:t>pericardium </a:t>
            </a:r>
            <a:r>
              <a:rPr lang="en-US" sz="3600" dirty="0"/>
              <a:t>or </a:t>
            </a:r>
            <a:r>
              <a:rPr lang="en-US" sz="3600" dirty="0" err="1"/>
              <a:t>substernal</a:t>
            </a:r>
            <a:r>
              <a:rPr lang="en-US" sz="3600" dirty="0"/>
              <a:t> and is described as the </a:t>
            </a:r>
            <a:r>
              <a:rPr lang="en-US" sz="3600" i="1" dirty="0">
                <a:solidFill>
                  <a:srgbClr val="FF0000"/>
                </a:solidFill>
              </a:rPr>
              <a:t>most severe pain </a:t>
            </a:r>
            <a:r>
              <a:rPr lang="en-US" sz="3600" dirty="0"/>
              <a:t>one has ever experienced.</a:t>
            </a:r>
          </a:p>
          <a:p>
            <a:pPr marL="609600" indent="-609600"/>
            <a:r>
              <a:rPr lang="en-US" sz="3600" dirty="0" smtClean="0"/>
              <a:t>The </a:t>
            </a:r>
            <a:r>
              <a:rPr lang="en-US" sz="3600" dirty="0"/>
              <a:t>pain is associated with nausea, vomiting, sweating and extreme </a:t>
            </a:r>
            <a:r>
              <a:rPr lang="en-US" sz="3600" dirty="0" smtClean="0"/>
              <a:t>distress</a:t>
            </a:r>
          </a:p>
          <a:p>
            <a:pPr marL="609600" indent="-609600"/>
            <a:r>
              <a:rPr lang="en-US" sz="3600" dirty="0"/>
              <a:t>The pain is so severe and lasts despite </a:t>
            </a:r>
            <a:r>
              <a:rPr lang="en-US" sz="3600" dirty="0" smtClean="0"/>
              <a:t>medication</a:t>
            </a:r>
          </a:p>
          <a:p>
            <a:pPr marL="609600" indent="-609600"/>
            <a:r>
              <a:rPr lang="en-US" sz="3600" dirty="0"/>
              <a:t>The pain may </a:t>
            </a:r>
            <a:r>
              <a:rPr lang="en-US" sz="3600" i="1" dirty="0">
                <a:solidFill>
                  <a:srgbClr val="FF0000"/>
                </a:solidFill>
              </a:rPr>
              <a:t>radiate to the back, </a:t>
            </a:r>
            <a:r>
              <a:rPr lang="en-US" sz="3600" dirty="0"/>
              <a:t>neck, jaw, left arm and not relieved by rest</a:t>
            </a:r>
          </a:p>
          <a:p>
            <a:pPr marL="609600" indent="-609600"/>
            <a:endParaRPr lang="en-US" sz="3600" dirty="0"/>
          </a:p>
          <a:p>
            <a:pPr marL="609600" indent="-609600"/>
            <a:endParaRPr lang="en-US" sz="3600"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119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153400" cy="487363"/>
          </a:xfrm>
        </p:spPr>
        <p:txBody>
          <a:bodyPr>
            <a:normAutofit fontScale="90000"/>
          </a:bodyPr>
          <a:lstStyle/>
          <a:p>
            <a:r>
              <a:rPr lang="en-US" sz="2800" b="1"/>
              <a:t>CLINICAL FEATURES</a:t>
            </a:r>
          </a:p>
        </p:txBody>
      </p:sp>
      <p:sp>
        <p:nvSpPr>
          <p:cNvPr id="13315" name="Rectangle 3"/>
          <p:cNvSpPr>
            <a:spLocks noGrp="1" noChangeArrowheads="1"/>
          </p:cNvSpPr>
          <p:nvPr>
            <p:ph idx="1"/>
          </p:nvPr>
        </p:nvSpPr>
        <p:spPr>
          <a:xfrm>
            <a:off x="304800" y="1219200"/>
            <a:ext cx="8382000" cy="5334000"/>
          </a:xfrm>
        </p:spPr>
        <p:txBody>
          <a:bodyPr>
            <a:normAutofit lnSpcReduction="10000"/>
          </a:bodyPr>
          <a:lstStyle/>
          <a:p>
            <a:pPr marL="609600" indent="-609600">
              <a:lnSpc>
                <a:spcPct val="90000"/>
              </a:lnSpc>
            </a:pPr>
            <a:r>
              <a:rPr lang="en-US" sz="3600" dirty="0" smtClean="0"/>
              <a:t>Palpitations</a:t>
            </a:r>
          </a:p>
          <a:p>
            <a:pPr marL="609600" indent="-609600">
              <a:lnSpc>
                <a:spcPct val="90000"/>
              </a:lnSpc>
            </a:pPr>
            <a:r>
              <a:rPr lang="en-US" sz="3600" dirty="0" smtClean="0"/>
              <a:t>Breathlessness</a:t>
            </a:r>
            <a:endParaRPr lang="en-US" sz="3600" dirty="0"/>
          </a:p>
          <a:p>
            <a:pPr marL="609600" indent="-609600">
              <a:lnSpc>
                <a:spcPct val="90000"/>
              </a:lnSpc>
            </a:pPr>
            <a:r>
              <a:rPr lang="en-US" sz="3600" dirty="0" smtClean="0"/>
              <a:t>Syncope </a:t>
            </a:r>
            <a:r>
              <a:rPr lang="en-US" sz="3600" dirty="0"/>
              <a:t>(fainting) due to arrhythmias or </a:t>
            </a:r>
            <a:r>
              <a:rPr lang="en-US" sz="3600" dirty="0" smtClean="0"/>
              <a:t>hypotension</a:t>
            </a:r>
          </a:p>
          <a:p>
            <a:pPr marL="609600" indent="-609600">
              <a:lnSpc>
                <a:spcPct val="90000"/>
              </a:lnSpc>
            </a:pPr>
            <a:r>
              <a:rPr lang="en-US" sz="3600" dirty="0" smtClean="0"/>
              <a:t>Vomiting </a:t>
            </a:r>
            <a:r>
              <a:rPr lang="en-US" sz="3600" dirty="0"/>
              <a:t>and brandycardia due to vagal </a:t>
            </a:r>
            <a:r>
              <a:rPr lang="en-US" sz="3600" dirty="0" err="1" smtClean="0"/>
              <a:t>stimulation,are</a:t>
            </a:r>
            <a:r>
              <a:rPr lang="en-US" sz="3600" dirty="0" smtClean="0"/>
              <a:t> </a:t>
            </a:r>
            <a:r>
              <a:rPr lang="en-US" sz="3600" dirty="0"/>
              <a:t>also common with inferior </a:t>
            </a:r>
            <a:r>
              <a:rPr lang="en-US" sz="3600" dirty="0" smtClean="0"/>
              <a:t>MI</a:t>
            </a:r>
          </a:p>
          <a:p>
            <a:pPr marL="609600" indent="-609600">
              <a:lnSpc>
                <a:spcPct val="90000"/>
              </a:lnSpc>
            </a:pPr>
            <a:r>
              <a:rPr lang="en-US" sz="3600" dirty="0"/>
              <a:t>Nausea and vomiting may be caused by or aggravated by opiates given for pain relief or stimulation of vomiting centers by pain</a:t>
            </a:r>
          </a:p>
          <a:p>
            <a:pPr marL="609600" indent="-609600">
              <a:lnSpc>
                <a:spcPct val="90000"/>
              </a:lnSpc>
            </a:pPr>
            <a:endParaRPr lang="en-US" sz="3600"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767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8077200" cy="334963"/>
          </a:xfrm>
        </p:spPr>
        <p:txBody>
          <a:bodyPr>
            <a:normAutofit fontScale="90000"/>
          </a:bodyPr>
          <a:lstStyle/>
          <a:p>
            <a:r>
              <a:rPr lang="en-US" sz="2800" b="1"/>
              <a:t>CLINICAL FEATURES</a:t>
            </a:r>
          </a:p>
        </p:txBody>
      </p:sp>
      <p:sp>
        <p:nvSpPr>
          <p:cNvPr id="14339" name="Rectangle 3"/>
          <p:cNvSpPr>
            <a:spLocks noGrp="1" noChangeArrowheads="1"/>
          </p:cNvSpPr>
          <p:nvPr>
            <p:ph idx="1"/>
          </p:nvPr>
        </p:nvSpPr>
        <p:spPr>
          <a:xfrm>
            <a:off x="381000" y="685800"/>
            <a:ext cx="8305800" cy="6172200"/>
          </a:xfrm>
        </p:spPr>
        <p:txBody>
          <a:bodyPr>
            <a:normAutofit lnSpcReduction="10000"/>
          </a:bodyPr>
          <a:lstStyle/>
          <a:p>
            <a:pPr marL="457200" indent="-457200"/>
            <a:r>
              <a:rPr lang="en-US" dirty="0" smtClean="0"/>
              <a:t>Anxiety-due </a:t>
            </a:r>
            <a:r>
              <a:rPr lang="en-US" dirty="0"/>
              <a:t>fear of impending </a:t>
            </a:r>
            <a:r>
              <a:rPr lang="en-US" dirty="0" smtClean="0"/>
              <a:t>death</a:t>
            </a:r>
            <a:endParaRPr lang="en-US" dirty="0"/>
          </a:p>
          <a:p>
            <a:pPr marL="609600" indent="-609600"/>
            <a:r>
              <a:rPr lang="en-US" dirty="0"/>
              <a:t>Signs of sympathetic stimulation </a:t>
            </a:r>
            <a:r>
              <a:rPr lang="en-US" dirty="0" smtClean="0"/>
              <a:t>(sweating</a:t>
            </a:r>
            <a:r>
              <a:rPr lang="en-US" dirty="0"/>
              <a:t>, vasoconstriction, tachycardia)</a:t>
            </a:r>
          </a:p>
          <a:p>
            <a:pPr marL="609600" indent="-609600"/>
            <a:r>
              <a:rPr lang="en-US" dirty="0" smtClean="0"/>
              <a:t>Signs </a:t>
            </a:r>
            <a:r>
              <a:rPr lang="en-US" dirty="0"/>
              <a:t>of tissue </a:t>
            </a:r>
            <a:r>
              <a:rPr lang="en-US" dirty="0" smtClean="0"/>
              <a:t>damage-fever</a:t>
            </a:r>
          </a:p>
          <a:p>
            <a:pPr marL="609600" indent="-609600"/>
            <a:r>
              <a:rPr lang="en-US" dirty="0"/>
              <a:t>Fever due to inflammatory process(38-39 </a:t>
            </a:r>
            <a:r>
              <a:rPr lang="en-US" dirty="0" err="1"/>
              <a:t>oC</a:t>
            </a:r>
            <a:r>
              <a:rPr lang="en-US" dirty="0"/>
              <a:t>) for </a:t>
            </a:r>
            <a:r>
              <a:rPr lang="en-US" dirty="0" err="1"/>
              <a:t>upto</a:t>
            </a:r>
            <a:r>
              <a:rPr lang="en-US" dirty="0"/>
              <a:t> 1 </a:t>
            </a:r>
            <a:r>
              <a:rPr lang="en-US" dirty="0" err="1" smtClean="0"/>
              <a:t>wk</a:t>
            </a:r>
            <a:endParaRPr lang="en-US" dirty="0"/>
          </a:p>
          <a:p>
            <a:pPr marL="609600" indent="-609600"/>
            <a:r>
              <a:rPr lang="en-US" dirty="0"/>
              <a:t>Decreased urine (Cardiogenic shock) due to </a:t>
            </a:r>
            <a:r>
              <a:rPr lang="en-US" dirty="0" err="1"/>
              <a:t>decresed</a:t>
            </a:r>
            <a:r>
              <a:rPr lang="en-US" dirty="0"/>
              <a:t> </a:t>
            </a:r>
            <a:r>
              <a:rPr lang="en-US" dirty="0" smtClean="0"/>
              <a:t>CO</a:t>
            </a:r>
            <a:endParaRPr lang="en-US" dirty="0"/>
          </a:p>
          <a:p>
            <a:pPr marL="609600" indent="-609600"/>
            <a:r>
              <a:rPr lang="en-US" dirty="0"/>
              <a:t>Pulmonary </a:t>
            </a:r>
            <a:r>
              <a:rPr lang="en-US" dirty="0" smtClean="0"/>
              <a:t>edema</a:t>
            </a:r>
            <a:endParaRPr lang="en-US" dirty="0"/>
          </a:p>
          <a:p>
            <a:pPr marL="609600" indent="-609600"/>
            <a:r>
              <a:rPr lang="en-US" dirty="0"/>
              <a:t>Sudden death from ventricular fibrillation or </a:t>
            </a:r>
            <a:r>
              <a:rPr lang="en-US" dirty="0" err="1"/>
              <a:t>asystole</a:t>
            </a:r>
            <a:r>
              <a:rPr lang="en-US" dirty="0"/>
              <a:t> may occur immediately and often many deaths occur within 1hr</a:t>
            </a:r>
          </a:p>
          <a:p>
            <a:pPr marL="609600" indent="-609600"/>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467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74638"/>
            <a:ext cx="8305800" cy="487362"/>
          </a:xfrm>
        </p:spPr>
        <p:txBody>
          <a:bodyPr>
            <a:normAutofit fontScale="90000"/>
          </a:bodyPr>
          <a:lstStyle/>
          <a:p>
            <a:r>
              <a:rPr lang="en-US" sz="2800" b="1"/>
              <a:t>CLINICAL FEATURES</a:t>
            </a:r>
            <a:r>
              <a:rPr lang="en-US" sz="4000"/>
              <a:t> </a:t>
            </a:r>
          </a:p>
        </p:txBody>
      </p:sp>
      <p:sp>
        <p:nvSpPr>
          <p:cNvPr id="16387" name="Rectangle 3"/>
          <p:cNvSpPr>
            <a:spLocks noGrp="1" noChangeArrowheads="1"/>
          </p:cNvSpPr>
          <p:nvPr>
            <p:ph idx="1"/>
          </p:nvPr>
        </p:nvSpPr>
        <p:spPr>
          <a:xfrm>
            <a:off x="304800" y="762000"/>
            <a:ext cx="8382000" cy="6096000"/>
          </a:xfrm>
        </p:spPr>
        <p:txBody>
          <a:bodyPr/>
          <a:lstStyle/>
          <a:p>
            <a:pPr marL="609600" indent="-609600"/>
            <a:r>
              <a:rPr lang="en-US" dirty="0"/>
              <a:t>Signs of impaired myocardial function- initially the BP increase, due to high pulse later it </a:t>
            </a:r>
            <a:r>
              <a:rPr lang="en-US" dirty="0" smtClean="0"/>
              <a:t>decreases </a:t>
            </a:r>
            <a:r>
              <a:rPr lang="en-US" dirty="0"/>
              <a:t>due to reduction of cardiac </a:t>
            </a:r>
            <a:r>
              <a:rPr lang="en-US" dirty="0" smtClean="0"/>
              <a:t>output</a:t>
            </a:r>
          </a:p>
          <a:p>
            <a:pPr marL="609600" indent="-609600"/>
            <a:r>
              <a:rPr lang="en-US" dirty="0" smtClean="0"/>
              <a:t>Diffuse </a:t>
            </a:r>
            <a:r>
              <a:rPr lang="en-US" dirty="0"/>
              <a:t>apical </a:t>
            </a:r>
            <a:r>
              <a:rPr lang="en-US" dirty="0" smtClean="0"/>
              <a:t>pulse</a:t>
            </a:r>
          </a:p>
          <a:p>
            <a:pPr marL="609600" indent="-609600"/>
            <a:r>
              <a:rPr lang="en-US" dirty="0" smtClean="0"/>
              <a:t>Left </a:t>
            </a:r>
            <a:r>
              <a:rPr lang="en-US" dirty="0"/>
              <a:t>ventricular failure with pulmonary </a:t>
            </a:r>
            <a:r>
              <a:rPr lang="en-US" dirty="0" smtClean="0"/>
              <a:t>edema</a:t>
            </a:r>
          </a:p>
          <a:p>
            <a:pPr marL="609600" indent="-609600"/>
            <a:r>
              <a:rPr lang="en-US" dirty="0" smtClean="0"/>
              <a:t>Cardiogenic shock</a:t>
            </a:r>
          </a:p>
          <a:p>
            <a:pPr marL="609600" indent="-609600">
              <a:lnSpc>
                <a:spcPct val="90000"/>
              </a:lnSpc>
            </a:pPr>
            <a:r>
              <a:rPr lang="en-US" dirty="0" err="1"/>
              <a:t>Pulsus</a:t>
            </a:r>
            <a:r>
              <a:rPr lang="en-US" dirty="0"/>
              <a:t> </a:t>
            </a:r>
            <a:r>
              <a:rPr lang="en-US" dirty="0" err="1"/>
              <a:t>alternans</a:t>
            </a:r>
            <a:r>
              <a:rPr lang="en-US" dirty="0"/>
              <a:t> due to fibrillation</a:t>
            </a:r>
          </a:p>
          <a:p>
            <a:pPr marL="609600" indent="-609600">
              <a:lnSpc>
                <a:spcPct val="90000"/>
              </a:lnSpc>
            </a:pPr>
            <a:r>
              <a:rPr lang="en-US" dirty="0"/>
              <a:t>Right ventricular failure</a:t>
            </a:r>
          </a:p>
          <a:p>
            <a:pPr marL="609600" indent="-609600">
              <a:lnSpc>
                <a:spcPct val="90000"/>
              </a:lnSpc>
            </a:pPr>
            <a:r>
              <a:rPr lang="en-US" dirty="0"/>
              <a:t>3rd heart sound S3</a:t>
            </a:r>
          </a:p>
          <a:p>
            <a:pPr marL="609600" indent="-609600">
              <a:lnSpc>
                <a:spcPct val="90000"/>
              </a:lnSpc>
            </a:pPr>
            <a:r>
              <a:rPr lang="en-US" dirty="0"/>
              <a:t>Murmurs- due to incompetent </a:t>
            </a:r>
            <a:r>
              <a:rPr lang="en-US" dirty="0" smtClean="0"/>
              <a:t>valves</a:t>
            </a: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730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8153400" cy="563563"/>
          </a:xfrm>
        </p:spPr>
        <p:txBody>
          <a:bodyPr/>
          <a:lstStyle/>
          <a:p>
            <a:r>
              <a:rPr lang="en-US" sz="2800" b="1"/>
              <a:t>Investigations</a:t>
            </a:r>
          </a:p>
        </p:txBody>
      </p:sp>
      <p:sp>
        <p:nvSpPr>
          <p:cNvPr id="18435" name="Rectangle 3"/>
          <p:cNvSpPr>
            <a:spLocks noGrp="1" noChangeArrowheads="1"/>
          </p:cNvSpPr>
          <p:nvPr>
            <p:ph idx="1"/>
          </p:nvPr>
        </p:nvSpPr>
        <p:spPr>
          <a:xfrm>
            <a:off x="457200" y="762000"/>
            <a:ext cx="8229600" cy="5943600"/>
          </a:xfrm>
        </p:spPr>
        <p:txBody>
          <a:bodyPr/>
          <a:lstStyle/>
          <a:p>
            <a:pPr>
              <a:lnSpc>
                <a:spcPct val="90000"/>
              </a:lnSpc>
            </a:pPr>
            <a:r>
              <a:rPr lang="en-US" sz="2800" dirty="0"/>
              <a:t>ECG- </a:t>
            </a:r>
            <a:r>
              <a:rPr lang="en-US" sz="2800" dirty="0" smtClean="0"/>
              <a:t>Provide </a:t>
            </a:r>
            <a:r>
              <a:rPr lang="en-US" sz="2800" dirty="0"/>
              <a:t>means for recognition of acute </a:t>
            </a:r>
            <a:r>
              <a:rPr lang="en-US" sz="2800" dirty="0" smtClean="0"/>
              <a:t>myocardial </a:t>
            </a:r>
            <a:r>
              <a:rPr lang="en-US" sz="2800" dirty="0"/>
              <a:t>infarction</a:t>
            </a:r>
          </a:p>
          <a:p>
            <a:pPr>
              <a:lnSpc>
                <a:spcPct val="90000"/>
              </a:lnSpc>
            </a:pPr>
            <a:endParaRPr lang="en-US" sz="2800" dirty="0"/>
          </a:p>
          <a:p>
            <a:pPr>
              <a:lnSpc>
                <a:spcPct val="90000"/>
              </a:lnSpc>
            </a:pPr>
            <a:r>
              <a:rPr lang="en-US" sz="2800" dirty="0"/>
              <a:t>CXR to exclude aortic dissection, signs of failure and changes in cardiac size</a:t>
            </a:r>
          </a:p>
          <a:p>
            <a:pPr>
              <a:lnSpc>
                <a:spcPct val="90000"/>
              </a:lnSpc>
            </a:pPr>
            <a:endParaRPr lang="en-US" sz="2800" dirty="0"/>
          </a:p>
          <a:p>
            <a:pPr>
              <a:lnSpc>
                <a:spcPct val="90000"/>
              </a:lnSpc>
            </a:pPr>
            <a:r>
              <a:rPr lang="en-US" sz="2800" dirty="0"/>
              <a:t>Blood works</a:t>
            </a:r>
          </a:p>
          <a:p>
            <a:pPr>
              <a:lnSpc>
                <a:spcPct val="90000"/>
              </a:lnSpc>
            </a:pPr>
            <a:r>
              <a:rPr lang="en-US" sz="2800" dirty="0"/>
              <a:t>-U&amp;E</a:t>
            </a:r>
          </a:p>
          <a:p>
            <a:pPr>
              <a:lnSpc>
                <a:spcPct val="90000"/>
              </a:lnSpc>
            </a:pPr>
            <a:endParaRPr lang="en-US" sz="2800" dirty="0"/>
          </a:p>
          <a:p>
            <a:pPr>
              <a:lnSpc>
                <a:spcPct val="90000"/>
              </a:lnSpc>
            </a:pPr>
            <a:r>
              <a:rPr lang="en-US" sz="2800" dirty="0"/>
              <a:t>FBC</a:t>
            </a:r>
          </a:p>
          <a:p>
            <a:pPr>
              <a:lnSpc>
                <a:spcPct val="90000"/>
              </a:lnSpc>
            </a:pPr>
            <a:endParaRPr lang="en-US" sz="2800" dirty="0"/>
          </a:p>
          <a:p>
            <a:pPr>
              <a:lnSpc>
                <a:spcPct val="90000"/>
              </a:lnSpc>
            </a:pPr>
            <a:r>
              <a:rPr lang="en-US" sz="2800" dirty="0"/>
              <a:t>WBC is increased</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050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additive="base">
                                        <p:cTn id="2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 calcmode="lin" valueType="num">
                                      <p:cBhvr additive="base">
                                        <p:cTn id="31"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9" end="9"/>
                                            </p:txEl>
                                          </p:spTgt>
                                        </p:tgtEl>
                                        <p:attrNameLst>
                                          <p:attrName>style.visibility</p:attrName>
                                        </p:attrNameLst>
                                      </p:cBhvr>
                                      <p:to>
                                        <p:strVal val="visible"/>
                                      </p:to>
                                    </p:set>
                                    <p:anim calcmode="lin" valueType="num">
                                      <p:cBhvr additive="base">
                                        <p:cTn id="37"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28600"/>
            <a:ext cx="8077200" cy="411163"/>
          </a:xfrm>
        </p:spPr>
        <p:txBody>
          <a:bodyPr>
            <a:normAutofit fontScale="90000"/>
          </a:bodyPr>
          <a:lstStyle/>
          <a:p>
            <a:r>
              <a:rPr lang="en-US" sz="2800" b="1"/>
              <a:t>Investigations</a:t>
            </a:r>
          </a:p>
        </p:txBody>
      </p:sp>
      <p:sp>
        <p:nvSpPr>
          <p:cNvPr id="19459" name="Rectangle 3"/>
          <p:cNvSpPr>
            <a:spLocks noGrp="1" noChangeArrowheads="1"/>
          </p:cNvSpPr>
          <p:nvPr>
            <p:ph idx="1"/>
          </p:nvPr>
        </p:nvSpPr>
        <p:spPr>
          <a:xfrm>
            <a:off x="304800" y="609600"/>
            <a:ext cx="8382000" cy="6248400"/>
          </a:xfrm>
        </p:spPr>
        <p:txBody>
          <a:bodyPr/>
          <a:lstStyle/>
          <a:p>
            <a:r>
              <a:rPr lang="en-US" dirty="0"/>
              <a:t>ESR may rise </a:t>
            </a:r>
            <a:r>
              <a:rPr lang="en-US" dirty="0" err="1"/>
              <a:t>upto</a:t>
            </a:r>
            <a:r>
              <a:rPr lang="en-US" dirty="0"/>
              <a:t> 80mm/h and takes sometime to return to normal</a:t>
            </a:r>
          </a:p>
          <a:p>
            <a:endParaRPr lang="en-US" dirty="0"/>
          </a:p>
          <a:p>
            <a:r>
              <a:rPr lang="en-US" dirty="0"/>
              <a:t>Glucose may increase</a:t>
            </a:r>
          </a:p>
          <a:p>
            <a:endParaRPr lang="en-US" dirty="0"/>
          </a:p>
          <a:p>
            <a:r>
              <a:rPr lang="en-US" dirty="0"/>
              <a:t>Lipids rise from 1</a:t>
            </a:r>
            <a:r>
              <a:rPr lang="en-US" dirty="0" smtClean="0"/>
              <a:t>st </a:t>
            </a:r>
            <a:r>
              <a:rPr lang="en-US" dirty="0"/>
              <a:t>2 hr </a:t>
            </a:r>
            <a:r>
              <a:rPr lang="en-US" dirty="0" err="1"/>
              <a:t>upto</a:t>
            </a:r>
            <a:r>
              <a:rPr lang="en-US" dirty="0"/>
              <a:t> 3 wks post </a:t>
            </a:r>
            <a:r>
              <a:rPr lang="en-US" dirty="0" smtClean="0"/>
              <a:t>MI</a:t>
            </a:r>
            <a:endParaRPr lang="en-US" dirty="0"/>
          </a:p>
          <a:p>
            <a:endParaRPr lang="en-US" dirty="0"/>
          </a:p>
          <a:p>
            <a:r>
              <a:rPr lang="en-US" dirty="0"/>
              <a:t>Serum enzyme changes (cardiac enzyme) damaged cells leak enzymes into circulation hence the basis for </a:t>
            </a:r>
            <a:r>
              <a:rPr lang="en-US" dirty="0" smtClean="0"/>
              <a:t>diagnosis </a:t>
            </a:r>
            <a:endParaRPr lang="en-US" dirty="0"/>
          </a:p>
          <a:p>
            <a:pPr>
              <a:buNone/>
            </a:pP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145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 calcmode="lin" valueType="num">
                                      <p:cBhvr additive="base">
                                        <p:cTn id="19"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anim calcmode="lin" valueType="num">
                                      <p:cBhvr additive="base">
                                        <p:cTn id="25"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77200" cy="334963"/>
          </a:xfrm>
        </p:spPr>
        <p:txBody>
          <a:bodyPr>
            <a:normAutofit fontScale="90000"/>
          </a:bodyPr>
          <a:lstStyle/>
          <a:p>
            <a:r>
              <a:rPr lang="en-US" sz="2800"/>
              <a:t>ECG</a:t>
            </a:r>
          </a:p>
        </p:txBody>
      </p:sp>
      <p:sp>
        <p:nvSpPr>
          <p:cNvPr id="33795" name="Rectangle 3"/>
          <p:cNvSpPr>
            <a:spLocks noGrp="1" noChangeArrowheads="1"/>
          </p:cNvSpPr>
          <p:nvPr>
            <p:ph idx="1"/>
          </p:nvPr>
        </p:nvSpPr>
        <p:spPr>
          <a:xfrm>
            <a:off x="304800" y="685800"/>
            <a:ext cx="8229600" cy="6172200"/>
          </a:xfrm>
        </p:spPr>
        <p:txBody>
          <a:bodyPr/>
          <a:lstStyle/>
          <a:p>
            <a:r>
              <a:rPr lang="en-US" dirty="0" err="1"/>
              <a:t>Ischaemia</a:t>
            </a:r>
            <a:r>
              <a:rPr lang="en-US" dirty="0"/>
              <a:t> causes inversion of T wave due to altered </a:t>
            </a:r>
            <a:r>
              <a:rPr lang="en-US" dirty="0" err="1"/>
              <a:t>repolarisation</a:t>
            </a:r>
            <a:endParaRPr lang="en-US" dirty="0"/>
          </a:p>
          <a:p>
            <a:endParaRPr lang="en-US" dirty="0"/>
          </a:p>
          <a:p>
            <a:r>
              <a:rPr lang="en-US" dirty="0"/>
              <a:t>Cardiac muscle injury causes elevation of the ST segment</a:t>
            </a:r>
          </a:p>
          <a:p>
            <a:endParaRPr lang="en-US" dirty="0"/>
          </a:p>
          <a:p>
            <a:r>
              <a:rPr lang="en-US" dirty="0"/>
              <a:t>Q wave develops coz of absence of </a:t>
            </a:r>
            <a:r>
              <a:rPr lang="en-US" dirty="0" err="1"/>
              <a:t>depolarisation</a:t>
            </a:r>
            <a:r>
              <a:rPr lang="en-US" dirty="0"/>
              <a:t> current from the necrotic tissue and opposing currents from other parts of the heart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221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additive="base">
                                        <p:cTn id="19"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8001000" cy="762000"/>
          </a:xfrm>
        </p:spPr>
        <p:txBody>
          <a:bodyPr>
            <a:normAutofit/>
          </a:bodyPr>
          <a:lstStyle/>
          <a:p>
            <a:r>
              <a:rPr lang="en-US" sz="2800" b="1" dirty="0"/>
              <a:t>Management</a:t>
            </a:r>
          </a:p>
        </p:txBody>
      </p:sp>
      <p:sp>
        <p:nvSpPr>
          <p:cNvPr id="21507" name="Rectangle 3"/>
          <p:cNvSpPr>
            <a:spLocks noGrp="1" noChangeArrowheads="1"/>
          </p:cNvSpPr>
          <p:nvPr>
            <p:ph idx="1"/>
          </p:nvPr>
        </p:nvSpPr>
        <p:spPr>
          <a:xfrm>
            <a:off x="304800" y="1295400"/>
            <a:ext cx="8382000" cy="5181600"/>
          </a:xfrm>
        </p:spPr>
        <p:txBody>
          <a:bodyPr>
            <a:normAutofit fontScale="92500" lnSpcReduction="10000"/>
          </a:bodyPr>
          <a:lstStyle/>
          <a:p>
            <a:pPr marL="609600" indent="-609600"/>
            <a:r>
              <a:rPr lang="en-US" dirty="0" smtClean="0"/>
              <a:t>Hospitalization- </a:t>
            </a:r>
            <a:r>
              <a:rPr lang="en-US" dirty="0"/>
              <a:t>All acute MI </a:t>
            </a:r>
            <a:r>
              <a:rPr lang="en-US" i="1" dirty="0">
                <a:solidFill>
                  <a:srgbClr val="FF0000"/>
                </a:solidFill>
              </a:rPr>
              <a:t>must</a:t>
            </a:r>
            <a:r>
              <a:rPr lang="en-US" dirty="0"/>
              <a:t> be admitted to cardiac care </a:t>
            </a:r>
            <a:r>
              <a:rPr lang="en-US" dirty="0" smtClean="0"/>
              <a:t>unit(CCU)</a:t>
            </a:r>
            <a:endParaRPr lang="en-US" dirty="0"/>
          </a:p>
          <a:p>
            <a:pPr marL="609600" indent="-609600"/>
            <a:endParaRPr lang="en-US" dirty="0"/>
          </a:p>
          <a:p>
            <a:pPr marL="609600" indent="-609600"/>
            <a:r>
              <a:rPr lang="en-US" dirty="0"/>
              <a:t>The greatest risk of death is in the 1</a:t>
            </a:r>
            <a:r>
              <a:rPr lang="en-US" dirty="0" smtClean="0"/>
              <a:t>st </a:t>
            </a:r>
            <a:r>
              <a:rPr lang="en-US" dirty="0"/>
              <a:t>1 hr, correcting arrhythmias, and giving </a:t>
            </a:r>
            <a:r>
              <a:rPr lang="en-US" dirty="0" smtClean="0"/>
              <a:t>thrombolytics </a:t>
            </a:r>
            <a:r>
              <a:rPr lang="en-US" dirty="0"/>
              <a:t>decrease mortality</a:t>
            </a:r>
          </a:p>
          <a:p>
            <a:pPr marL="609600" indent="-609600"/>
            <a:endParaRPr lang="en-US" dirty="0"/>
          </a:p>
          <a:p>
            <a:pPr marL="609600" indent="-609600"/>
            <a:r>
              <a:rPr lang="en-US" dirty="0"/>
              <a:t>Reassure the terrified patient and talk to the relatives</a:t>
            </a:r>
          </a:p>
          <a:p>
            <a:pPr marL="609600" indent="-609600"/>
            <a:endParaRPr lang="en-US" dirty="0"/>
          </a:p>
          <a:p>
            <a:pPr marL="609600" indent="-609600"/>
            <a:r>
              <a:rPr lang="en-US" dirty="0"/>
              <a:t>Provide facilities for defibrillations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6189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74637"/>
            <a:ext cx="8001000" cy="563563"/>
          </a:xfrm>
        </p:spPr>
        <p:txBody>
          <a:bodyPr/>
          <a:lstStyle/>
          <a:p>
            <a:r>
              <a:rPr lang="en-US" sz="2800"/>
              <a:t>Management</a:t>
            </a:r>
          </a:p>
        </p:txBody>
      </p:sp>
      <p:sp>
        <p:nvSpPr>
          <p:cNvPr id="22531" name="Rectangle 3"/>
          <p:cNvSpPr>
            <a:spLocks noGrp="1" noChangeArrowheads="1"/>
          </p:cNvSpPr>
          <p:nvPr>
            <p:ph idx="1"/>
          </p:nvPr>
        </p:nvSpPr>
        <p:spPr>
          <a:xfrm>
            <a:off x="381000" y="762000"/>
            <a:ext cx="8305800" cy="5943600"/>
          </a:xfrm>
        </p:spPr>
        <p:txBody>
          <a:bodyPr/>
          <a:lstStyle/>
          <a:p>
            <a:pPr marL="609600" indent="-609600"/>
            <a:r>
              <a:rPr lang="en-US" dirty="0"/>
              <a:t>Give O2</a:t>
            </a:r>
          </a:p>
          <a:p>
            <a:pPr marL="609600" indent="-609600"/>
            <a:r>
              <a:rPr lang="en-US" dirty="0"/>
              <a:t>Insert IV C</a:t>
            </a:r>
            <a:r>
              <a:rPr lang="en-US" dirty="0" smtClean="0"/>
              <a:t>annula </a:t>
            </a:r>
            <a:r>
              <a:rPr lang="en-US" dirty="0"/>
              <a:t>for </a:t>
            </a:r>
            <a:r>
              <a:rPr lang="en-US" dirty="0" err="1"/>
              <a:t>E</a:t>
            </a:r>
            <a:r>
              <a:rPr lang="en-US" dirty="0" err="1" smtClean="0"/>
              <a:t>mergerncies</a:t>
            </a:r>
            <a:endParaRPr lang="en-US" dirty="0"/>
          </a:p>
          <a:p>
            <a:pPr marL="609600" indent="-609600"/>
            <a:r>
              <a:rPr lang="en-US" dirty="0"/>
              <a:t>Give pain relief- </a:t>
            </a:r>
            <a:r>
              <a:rPr lang="en-US" dirty="0" err="1"/>
              <a:t>Diamorphine</a:t>
            </a:r>
            <a:r>
              <a:rPr lang="en-US" dirty="0"/>
              <a:t> 5-10mg iv start with 1mg/min (plus antiemetic </a:t>
            </a:r>
            <a:r>
              <a:rPr lang="en-US" dirty="0" err="1"/>
              <a:t>cyclizine</a:t>
            </a:r>
            <a:r>
              <a:rPr lang="en-US" dirty="0"/>
              <a:t> 50 mg iv) for analgesic, </a:t>
            </a:r>
            <a:r>
              <a:rPr lang="en-US" dirty="0" err="1"/>
              <a:t>anxiolytic</a:t>
            </a:r>
            <a:r>
              <a:rPr lang="en-US" dirty="0"/>
              <a:t>, </a:t>
            </a:r>
            <a:r>
              <a:rPr lang="en-US" dirty="0" err="1"/>
              <a:t>antiarrhythmias</a:t>
            </a:r>
            <a:r>
              <a:rPr lang="en-US" dirty="0"/>
              <a:t> and </a:t>
            </a:r>
            <a:r>
              <a:rPr lang="en-US" dirty="0" err="1"/>
              <a:t>vasodilation</a:t>
            </a:r>
            <a:r>
              <a:rPr lang="en-US" dirty="0"/>
              <a:t>. </a:t>
            </a:r>
          </a:p>
          <a:p>
            <a:pPr marL="609600" indent="-609600"/>
            <a:r>
              <a:rPr lang="en-US" dirty="0" err="1"/>
              <a:t>Diamorphine</a:t>
            </a:r>
            <a:r>
              <a:rPr lang="en-US" dirty="0"/>
              <a:t> is less </a:t>
            </a:r>
            <a:r>
              <a:rPr lang="en-US" dirty="0" err="1"/>
              <a:t>nasuating</a:t>
            </a:r>
            <a:r>
              <a:rPr lang="en-US" dirty="0"/>
              <a:t> than morphine</a:t>
            </a:r>
          </a:p>
          <a:p>
            <a:pPr marL="609600" indent="-609600"/>
            <a:r>
              <a:rPr lang="en-US" dirty="0" err="1"/>
              <a:t>Glyceryl</a:t>
            </a:r>
            <a:r>
              <a:rPr lang="en-US" dirty="0"/>
              <a:t> </a:t>
            </a:r>
            <a:r>
              <a:rPr lang="en-US" dirty="0" err="1"/>
              <a:t>trinitrate</a:t>
            </a:r>
            <a:r>
              <a:rPr lang="en-US" dirty="0"/>
              <a:t> (GTN 0.5 mg SL) for coronary artery dilatation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4077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smtClean="0"/>
              <a:t>Evaluate adequacy of peripheral vascular                                                 circulation and check for presence of peripheral edema.</a:t>
            </a:r>
          </a:p>
          <a:p>
            <a:pPr marL="514350" indent="-514350">
              <a:buAutoNum type="arabicPeriod" startAt="6"/>
            </a:pPr>
            <a:r>
              <a:rPr lang="en-US" dirty="0" smtClean="0"/>
              <a:t>Evaluate for presence of chest discomfort </a:t>
            </a:r>
          </a:p>
          <a:p>
            <a:pPr marL="514350" indent="-514350"/>
            <a:r>
              <a:rPr lang="en-US" dirty="0" smtClean="0"/>
              <a:t>Location </a:t>
            </a:r>
          </a:p>
          <a:p>
            <a:pPr marL="514350" indent="-514350"/>
            <a:r>
              <a:rPr lang="en-US" dirty="0" smtClean="0"/>
              <a:t>Intensity if pain</a:t>
            </a:r>
          </a:p>
          <a:p>
            <a:pPr marL="514350" indent="-514350"/>
            <a:r>
              <a:rPr lang="en-US" dirty="0" smtClean="0"/>
              <a:t>Precipitating causes.</a:t>
            </a:r>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228600"/>
            <a:ext cx="8077200" cy="411163"/>
          </a:xfrm>
        </p:spPr>
        <p:txBody>
          <a:bodyPr>
            <a:normAutofit fontScale="90000"/>
          </a:bodyPr>
          <a:lstStyle/>
          <a:p>
            <a:r>
              <a:rPr lang="en-US" sz="2800"/>
              <a:t>Management</a:t>
            </a:r>
          </a:p>
        </p:txBody>
      </p:sp>
      <p:sp>
        <p:nvSpPr>
          <p:cNvPr id="23555" name="Rectangle 3"/>
          <p:cNvSpPr>
            <a:spLocks noGrp="1" noChangeArrowheads="1"/>
          </p:cNvSpPr>
          <p:nvPr>
            <p:ph idx="1"/>
          </p:nvPr>
        </p:nvSpPr>
        <p:spPr>
          <a:xfrm>
            <a:off x="457200" y="762000"/>
            <a:ext cx="8229600" cy="5943600"/>
          </a:xfrm>
        </p:spPr>
        <p:txBody>
          <a:bodyPr/>
          <a:lstStyle/>
          <a:p>
            <a:pPr marL="609600" indent="-609600">
              <a:lnSpc>
                <a:spcPct val="90000"/>
              </a:lnSpc>
            </a:pPr>
            <a:r>
              <a:rPr lang="en-US" dirty="0"/>
              <a:t>Give stool </a:t>
            </a:r>
            <a:r>
              <a:rPr lang="en-US" dirty="0" smtClean="0"/>
              <a:t>softeners</a:t>
            </a:r>
            <a:endParaRPr lang="en-US" dirty="0"/>
          </a:p>
          <a:p>
            <a:pPr marL="609600" indent="-609600">
              <a:lnSpc>
                <a:spcPct val="90000"/>
              </a:lnSpc>
            </a:pPr>
            <a:r>
              <a:rPr lang="en-US" dirty="0"/>
              <a:t>Oral ASA (75-300 mg) improves survival on its own and enhances thrombolytic </a:t>
            </a:r>
            <a:r>
              <a:rPr lang="en-US" dirty="0" smtClean="0"/>
              <a:t>therapy</a:t>
            </a:r>
            <a:endParaRPr lang="en-US" dirty="0"/>
          </a:p>
          <a:p>
            <a:pPr marL="609600" indent="-609600">
              <a:lnSpc>
                <a:spcPct val="90000"/>
              </a:lnSpc>
            </a:pPr>
            <a:r>
              <a:rPr lang="en-US" dirty="0" err="1"/>
              <a:t>Thrombolyse</a:t>
            </a:r>
            <a:r>
              <a:rPr lang="en-US" dirty="0"/>
              <a:t> with streptokinase (1.5 </a:t>
            </a:r>
            <a:r>
              <a:rPr lang="en-US" dirty="0" err="1"/>
              <a:t>m.u</a:t>
            </a:r>
            <a:r>
              <a:rPr lang="en-US" dirty="0"/>
              <a:t> in 100mls normal saline I.V</a:t>
            </a:r>
            <a:r>
              <a:rPr lang="en-US" dirty="0" smtClean="0"/>
              <a:t>.  </a:t>
            </a:r>
            <a:r>
              <a:rPr lang="en-US" dirty="0"/>
              <a:t>over 1 hr plus ASA (160 mg/day) to restore the patency. </a:t>
            </a:r>
          </a:p>
          <a:p>
            <a:pPr marL="609600" indent="-609600">
              <a:lnSpc>
                <a:spcPct val="90000"/>
              </a:lnSpc>
            </a:pPr>
            <a:r>
              <a:rPr lang="en-US" dirty="0"/>
              <a:t>This relieves pain, the sooner the Rx the better the results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469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8077200" cy="487363"/>
          </a:xfrm>
        </p:spPr>
        <p:txBody>
          <a:bodyPr>
            <a:normAutofit fontScale="90000"/>
          </a:bodyPr>
          <a:lstStyle/>
          <a:p>
            <a:r>
              <a:rPr lang="en-US" sz="2800"/>
              <a:t>Management</a:t>
            </a:r>
          </a:p>
        </p:txBody>
      </p:sp>
      <p:sp>
        <p:nvSpPr>
          <p:cNvPr id="24579" name="Rectangle 3"/>
          <p:cNvSpPr>
            <a:spLocks noGrp="1" noChangeArrowheads="1"/>
          </p:cNvSpPr>
          <p:nvPr>
            <p:ph idx="1"/>
          </p:nvPr>
        </p:nvSpPr>
        <p:spPr>
          <a:xfrm>
            <a:off x="304800" y="762000"/>
            <a:ext cx="8382000" cy="5943600"/>
          </a:xfrm>
        </p:spPr>
        <p:txBody>
          <a:bodyPr/>
          <a:lstStyle/>
          <a:p>
            <a:pPr marL="609600" indent="-609600">
              <a:lnSpc>
                <a:spcPct val="90000"/>
              </a:lnSpc>
            </a:pPr>
            <a:r>
              <a:rPr lang="en-US" dirty="0"/>
              <a:t>Prompt treatment with </a:t>
            </a:r>
            <a:r>
              <a:rPr lang="en-US" dirty="0" err="1"/>
              <a:t>fibrinolytics</a:t>
            </a:r>
            <a:r>
              <a:rPr lang="en-US" dirty="0"/>
              <a:t> and </a:t>
            </a:r>
            <a:r>
              <a:rPr lang="en-US" dirty="0" err="1" smtClean="0"/>
              <a:t>antiplatelet</a:t>
            </a:r>
            <a:r>
              <a:rPr lang="en-US" dirty="0" smtClean="0"/>
              <a:t> </a:t>
            </a:r>
            <a:r>
              <a:rPr lang="en-US" dirty="0"/>
              <a:t>drug reduces mortality.</a:t>
            </a:r>
          </a:p>
          <a:p>
            <a:pPr marL="609600" indent="-609600">
              <a:lnSpc>
                <a:spcPct val="90000"/>
              </a:lnSpc>
            </a:pPr>
            <a:endParaRPr lang="en-US" dirty="0"/>
          </a:p>
          <a:p>
            <a:pPr marL="609600" indent="-609600">
              <a:lnSpc>
                <a:spcPct val="90000"/>
              </a:lnSpc>
            </a:pPr>
            <a:r>
              <a:rPr lang="en-US" dirty="0"/>
              <a:t>Heparin 5000 </a:t>
            </a:r>
            <a:r>
              <a:rPr lang="en-US" dirty="0" err="1"/>
              <a:t>i.u</a:t>
            </a:r>
            <a:r>
              <a:rPr lang="en-US" dirty="0"/>
              <a:t>/8hr until mobilization is evident for prophylaxis </a:t>
            </a:r>
            <a:r>
              <a:rPr lang="en-US" dirty="0" smtClean="0"/>
              <a:t>against </a:t>
            </a:r>
            <a:r>
              <a:rPr lang="en-US" dirty="0"/>
              <a:t>DVT</a:t>
            </a:r>
          </a:p>
          <a:p>
            <a:pPr marL="609600" indent="-609600">
              <a:lnSpc>
                <a:spcPct val="90000"/>
              </a:lnSpc>
            </a:pPr>
            <a:endParaRPr lang="en-US" dirty="0"/>
          </a:p>
          <a:p>
            <a:pPr marL="609600" indent="-609600">
              <a:lnSpc>
                <a:spcPct val="90000"/>
              </a:lnSpc>
            </a:pPr>
            <a:r>
              <a:rPr lang="en-US" dirty="0"/>
              <a:t>Consider iv beta </a:t>
            </a:r>
            <a:r>
              <a:rPr lang="en-US" dirty="0" err="1"/>
              <a:t>adrenceptor</a:t>
            </a:r>
            <a:r>
              <a:rPr lang="en-US" dirty="0"/>
              <a:t> antagonists- </a:t>
            </a:r>
            <a:r>
              <a:rPr lang="en-US" dirty="0" err="1"/>
              <a:t>i.v</a:t>
            </a:r>
            <a:r>
              <a:rPr lang="en-US" dirty="0"/>
              <a:t> </a:t>
            </a:r>
            <a:r>
              <a:rPr lang="en-US" dirty="0" err="1"/>
              <a:t>atenolol</a:t>
            </a:r>
            <a:r>
              <a:rPr lang="en-US" dirty="0"/>
              <a:t> 5-10mg over 5 minutes</a:t>
            </a:r>
          </a:p>
          <a:p>
            <a:pPr marL="609600" indent="-609600">
              <a:lnSpc>
                <a:spcPct val="90000"/>
              </a:lnSpc>
            </a:pPr>
            <a:endParaRPr lang="en-US" dirty="0"/>
          </a:p>
          <a:p>
            <a:pPr marL="609600" indent="-609600">
              <a:lnSpc>
                <a:spcPct val="90000"/>
              </a:lnSpc>
            </a:pPr>
            <a:r>
              <a:rPr lang="en-US" dirty="0" smtClean="0"/>
              <a:t>Monitor </a:t>
            </a:r>
            <a:r>
              <a:rPr lang="en-US" dirty="0"/>
              <a:t>ECG</a:t>
            </a:r>
          </a:p>
          <a:p>
            <a:pPr marL="609600" indent="-609600">
              <a:lnSpc>
                <a:spcPct val="90000"/>
              </a:lnSpc>
            </a:pPr>
            <a:r>
              <a:rPr lang="en-US" dirty="0"/>
              <a:t>Detect and treat early complications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398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 calcmode="lin" valueType="num">
                                      <p:cBhvr additive="base">
                                        <p:cTn id="25"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 calcmode="lin" valueType="num">
                                      <p:cBhvr additive="base">
                                        <p:cTn id="31"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Management</a:t>
            </a:r>
          </a:p>
        </p:txBody>
      </p:sp>
      <p:sp>
        <p:nvSpPr>
          <p:cNvPr id="25603" name="Rectangle 3"/>
          <p:cNvSpPr>
            <a:spLocks noGrp="1" noChangeArrowheads="1"/>
          </p:cNvSpPr>
          <p:nvPr>
            <p:ph idx="1"/>
          </p:nvPr>
        </p:nvSpPr>
        <p:spPr>
          <a:xfrm>
            <a:off x="228600" y="1143000"/>
            <a:ext cx="8458200" cy="5410200"/>
          </a:xfrm>
        </p:spPr>
        <p:txBody>
          <a:bodyPr/>
          <a:lstStyle/>
          <a:p>
            <a:pPr marL="609600" indent="-609600"/>
            <a:r>
              <a:rPr lang="en-US" sz="3600" dirty="0"/>
              <a:t>24 hrs bed rest</a:t>
            </a:r>
          </a:p>
          <a:p>
            <a:pPr marL="609600" indent="-609600"/>
            <a:endParaRPr lang="en-US" sz="3600" dirty="0"/>
          </a:p>
          <a:p>
            <a:pPr marL="609600" indent="-609600"/>
            <a:r>
              <a:rPr lang="en-US" sz="3600" dirty="0"/>
              <a:t>Continuous TPR Bp</a:t>
            </a:r>
          </a:p>
          <a:p>
            <a:pPr marL="609600" indent="-609600"/>
            <a:endParaRPr lang="en-US" sz="3600" dirty="0"/>
          </a:p>
          <a:p>
            <a:pPr marL="609600" indent="-609600"/>
            <a:r>
              <a:rPr lang="en-US" sz="3600" dirty="0"/>
              <a:t>Daily ECG, cardiac enzymes, U&amp;E 2-3 days</a:t>
            </a:r>
          </a:p>
          <a:p>
            <a:pPr marL="609600" indent="-609600"/>
            <a:endParaRPr lang="en-US" sz="3600" dirty="0"/>
          </a:p>
          <a:p>
            <a:pPr marL="609600" indent="-609600"/>
            <a:r>
              <a:rPr lang="en-US" sz="3600" dirty="0"/>
              <a:t>Input output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425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additive="base">
                                        <p:cTn id="19"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 calcmode="lin" valueType="num">
                                      <p:cBhvr additive="base">
                                        <p:cTn id="2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Surgical management</a:t>
            </a:r>
          </a:p>
        </p:txBody>
      </p:sp>
      <p:sp>
        <p:nvSpPr>
          <p:cNvPr id="26627" name="Rectangle 3"/>
          <p:cNvSpPr>
            <a:spLocks noGrp="1" noChangeArrowheads="1"/>
          </p:cNvSpPr>
          <p:nvPr>
            <p:ph idx="1"/>
          </p:nvPr>
        </p:nvSpPr>
        <p:spPr/>
        <p:txBody>
          <a:bodyPr/>
          <a:lstStyle/>
          <a:p>
            <a:r>
              <a:rPr lang="en-US" sz="3600" dirty="0"/>
              <a:t>Emergency </a:t>
            </a:r>
            <a:r>
              <a:rPr lang="en-US" sz="3600" dirty="0" err="1"/>
              <a:t>percutaneous</a:t>
            </a:r>
            <a:r>
              <a:rPr lang="en-US" sz="3600" dirty="0"/>
              <a:t> coronary intervention</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26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Nursing Management of a patient with MI</a:t>
            </a:r>
            <a:endParaRPr lang="en-US" dirty="0">
              <a:solidFill>
                <a:srgbClr val="FF0000"/>
              </a:solidFill>
            </a:endParaRPr>
          </a:p>
        </p:txBody>
      </p:sp>
      <p:sp>
        <p:nvSpPr>
          <p:cNvPr id="3" name="Content Placeholder 2"/>
          <p:cNvSpPr>
            <a:spLocks noGrp="1"/>
          </p:cNvSpPr>
          <p:nvPr>
            <p:ph idx="1"/>
          </p:nvPr>
        </p:nvSpPr>
        <p:spPr>
          <a:xfrm>
            <a:off x="685800" y="1447800"/>
            <a:ext cx="8247888" cy="4800600"/>
          </a:xfrm>
        </p:spPr>
        <p:txBody>
          <a:bodyPr>
            <a:normAutofit fontScale="92500"/>
          </a:bodyPr>
          <a:lstStyle/>
          <a:p>
            <a:r>
              <a:rPr lang="en-US" dirty="0" smtClean="0"/>
              <a:t>Handle patient carefully while providing initial care, starting I.V. infusion, </a:t>
            </a:r>
          </a:p>
          <a:p>
            <a:r>
              <a:rPr lang="en-US" dirty="0" smtClean="0"/>
              <a:t>Obtain baseline vital signs, and attaching electrodes for continuous ECG monitoring.</a:t>
            </a:r>
          </a:p>
          <a:p>
            <a:r>
              <a:rPr lang="en-US" dirty="0" smtClean="0"/>
              <a:t>Maintain oxygen saturation greater than 92%.</a:t>
            </a:r>
          </a:p>
          <a:p>
            <a:pPr lvl="1"/>
            <a:r>
              <a:rPr lang="en-US" dirty="0" smtClean="0"/>
              <a:t>Administer oxygen by nasal </a:t>
            </a:r>
            <a:r>
              <a:rPr lang="en-US" dirty="0" err="1" smtClean="0"/>
              <a:t>cannula</a:t>
            </a:r>
            <a:r>
              <a:rPr lang="en-US" dirty="0" smtClean="0"/>
              <a:t> if prescribed</a:t>
            </a:r>
          </a:p>
          <a:p>
            <a:pPr lvl="1"/>
            <a:r>
              <a:rPr lang="en-US" dirty="0" smtClean="0"/>
              <a:t>Encourage patient to take </a:t>
            </a:r>
            <a:r>
              <a:rPr lang="en-US" smtClean="0"/>
              <a:t>deep </a:t>
            </a:r>
            <a:r>
              <a:rPr lang="en-US" smtClean="0"/>
              <a:t>breaths may </a:t>
            </a:r>
            <a:r>
              <a:rPr lang="en-US" dirty="0" smtClean="0"/>
              <a:t>decrease incidence of dysrhythmias by allowing the heart to be less ischemic and less irritable; may reduce infarct size, decrease anxiety, and resolve chest pain.</a:t>
            </a: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5061600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 CONT’D</a:t>
            </a:r>
            <a:endParaRPr lang="en-US" dirty="0"/>
          </a:p>
        </p:txBody>
      </p:sp>
      <p:sp>
        <p:nvSpPr>
          <p:cNvPr id="3" name="Content Placeholder 2"/>
          <p:cNvSpPr>
            <a:spLocks noGrp="1"/>
          </p:cNvSpPr>
          <p:nvPr>
            <p:ph idx="1"/>
          </p:nvPr>
        </p:nvSpPr>
        <p:spPr/>
        <p:txBody>
          <a:bodyPr>
            <a:normAutofit/>
          </a:bodyPr>
          <a:lstStyle/>
          <a:p>
            <a:r>
              <a:rPr lang="en-US" sz="3400" dirty="0"/>
              <a:t>Offer support and reassurance to patient that relief of pain is a priority.</a:t>
            </a:r>
          </a:p>
          <a:p>
            <a:r>
              <a:rPr lang="en-US" sz="3400" dirty="0"/>
              <a:t>Administer sublingual nitroglycerin as directed; recheck BP, heart rate, and respiratory rate before administering nitrate therapy and 10 to 15 minutes after dose</a:t>
            </a:r>
            <a:r>
              <a:rPr lang="en-US" sz="3400" dirty="0" smtClean="0"/>
              <a:t>.</a:t>
            </a:r>
            <a:endParaRPr lang="en-US" sz="3400"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49813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OPIOID THERAPY</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3400" dirty="0"/>
              <a:t>Administer </a:t>
            </a:r>
            <a:r>
              <a:rPr lang="en-US" sz="3400" dirty="0">
                <a:solidFill>
                  <a:srgbClr val="FF0000"/>
                </a:solidFill>
              </a:rPr>
              <a:t>opioids</a:t>
            </a:r>
            <a:r>
              <a:rPr lang="en-US" sz="3400" dirty="0"/>
              <a:t> as prescribed (morphine -decreases sympathetic activity and reduces heart rate, respirations, BP, muscle tension, and anxiety).</a:t>
            </a:r>
          </a:p>
          <a:p>
            <a:pPr lvl="1"/>
            <a:r>
              <a:rPr lang="en-US" sz="3400" dirty="0"/>
              <a:t>Use caution when administering opioids to elderly patients and those with chronic obstructive pulmonary disease, hypotension, or dehydration.</a:t>
            </a:r>
          </a:p>
          <a:p>
            <a:pPr lvl="1"/>
            <a:r>
              <a:rPr lang="en-US" sz="3400" dirty="0"/>
              <a:t>Remember that </a:t>
            </a:r>
            <a:r>
              <a:rPr lang="en-US" sz="3400" dirty="0" err="1"/>
              <a:t>meperidine</a:t>
            </a:r>
            <a:r>
              <a:rPr lang="en-US" sz="3400" dirty="0"/>
              <a:t> is rarely used because it can have a </a:t>
            </a:r>
            <a:r>
              <a:rPr lang="en-US" sz="3400" dirty="0" err="1"/>
              <a:t>vagolytic</a:t>
            </a:r>
            <a:r>
              <a:rPr lang="en-US" sz="3400" dirty="0"/>
              <a:t> effect and cause tachycardia, thus increasing myocardial oxygen demands.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018650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533400" y="609600"/>
            <a:ext cx="8153400" cy="67710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charset="0"/>
                <a:ea typeface="+mn-ea"/>
                <a:cs typeface="Arial" charset="0"/>
              </a:rPr>
              <a:t>Nursing management  continued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en-US" sz="3200" b="0" i="0" u="none" strike="noStrike" kern="1200" cap="none" spc="0" normalizeH="0" baseline="0" noProof="0" dirty="0" smtClean="0">
                <a:ln>
                  <a:noFill/>
                </a:ln>
                <a:solidFill>
                  <a:prstClr val="black"/>
                </a:solidFill>
                <a:effectLst/>
                <a:uLnTx/>
                <a:uFillTx/>
                <a:latin typeface="Arial" charset="0"/>
                <a:ea typeface="+mn-ea"/>
                <a:cs typeface="Arial" charset="0"/>
              </a:rPr>
              <a:t>Obtain baseline vital signs before giving agents and 10 to 15 minutes after each dose. Place patient in a supine position during administration to minimize hypotension.</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Arial" charset="0"/>
                <a:ea typeface="+mn-ea"/>
                <a:cs typeface="Arial" charset="0"/>
              </a:rPr>
              <a:t> Give I.V. nitroglycerin as prescribed. Monitor BP continuously with automatic BP machine (contraindicated with </a:t>
            </a:r>
            <a:r>
              <a:rPr kumimoji="0" lang="en-US" sz="3200" b="0" i="0" u="none" strike="noStrike" kern="1200" cap="none" spc="0" normalizeH="0" baseline="0" noProof="0" dirty="0" err="1" smtClean="0">
                <a:ln>
                  <a:noFill/>
                </a:ln>
                <a:solidFill>
                  <a:prstClr val="black"/>
                </a:solidFill>
                <a:effectLst/>
                <a:uLnTx/>
                <a:uFillTx/>
                <a:latin typeface="Arial" charset="0"/>
                <a:ea typeface="+mn-ea"/>
                <a:cs typeface="Arial" charset="0"/>
              </a:rPr>
              <a:t>antithrombolytic</a:t>
            </a:r>
            <a:r>
              <a:rPr kumimoji="0" lang="en-US" sz="3200" b="0" i="0" u="none" strike="noStrike" kern="1200" cap="none" spc="0" normalizeH="0" baseline="0" noProof="0" dirty="0" smtClean="0">
                <a:ln>
                  <a:noFill/>
                </a:ln>
                <a:solidFill>
                  <a:prstClr val="black"/>
                </a:solidFill>
                <a:effectLst/>
                <a:uLnTx/>
                <a:uFillTx/>
                <a:latin typeface="Arial" charset="0"/>
                <a:ea typeface="+mn-ea"/>
                <a:cs typeface="Arial" charset="0"/>
              </a:rPr>
              <a:t> therapy) or intra-arterially or every 5 minutes with </a:t>
            </a:r>
            <a:r>
              <a:rPr kumimoji="0" lang="en-US" sz="3200" b="0" i="0" u="none" strike="noStrike" kern="1200" cap="none" spc="0" normalizeH="0" baseline="0" noProof="0" dirty="0" err="1" smtClean="0">
                <a:ln>
                  <a:noFill/>
                </a:ln>
                <a:solidFill>
                  <a:prstClr val="black"/>
                </a:solidFill>
                <a:effectLst/>
                <a:uLnTx/>
                <a:uFillTx/>
                <a:latin typeface="Arial" charset="0"/>
                <a:ea typeface="+mn-ea"/>
                <a:cs typeface="Arial" charset="0"/>
              </a:rPr>
              <a:t>auscultatory</a:t>
            </a:r>
            <a:r>
              <a:rPr kumimoji="0" lang="en-US" sz="3200" b="0" i="0" u="none" strike="noStrike" kern="1200" cap="none" spc="0" normalizeH="0" baseline="0" noProof="0" dirty="0" smtClean="0">
                <a:ln>
                  <a:noFill/>
                </a:ln>
                <a:solidFill>
                  <a:prstClr val="black"/>
                </a:solidFill>
                <a:effectLst/>
                <a:uLnTx/>
                <a:uFillTx/>
                <a:latin typeface="Arial" charset="0"/>
                <a:ea typeface="+mn-ea"/>
                <a:cs typeface="Arial" charset="0"/>
              </a:rPr>
              <a:t> method while titrating for pain relief.</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Arial" charset="0"/>
                <a:ea typeface="+mn-ea"/>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470310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2286000" y="474345"/>
            <a:ext cx="6858000" cy="63709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Frequently review with patient the importance of reporting chest pain, discomfort, and </a:t>
            </a:r>
            <a:r>
              <a:rPr kumimoji="0" lang="en-US" sz="2400" b="0" i="0" u="none" strike="noStrike" kern="1200" cap="none" spc="0" normalizeH="0" baseline="0" noProof="0" dirty="0" err="1">
                <a:ln>
                  <a:noFill/>
                </a:ln>
                <a:solidFill>
                  <a:prstClr val="black"/>
                </a:solidFill>
                <a:effectLst/>
                <a:uLnTx/>
                <a:uFillTx/>
                <a:latin typeface="Arial" charset="0"/>
                <a:ea typeface="+mn-ea"/>
                <a:cs typeface="Arial" charset="0"/>
              </a:rPr>
              <a:t>epigastric</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distress without delay.</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Observe for autonomic signs of anxiety, such as increases in heart rate, BP, respiratory rate, tremulousness.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Administer </a:t>
            </a:r>
            <a:r>
              <a:rPr kumimoji="0" lang="en-US" sz="2400" b="0" i="0" u="none" strike="noStrike" kern="1200" cap="none" spc="0" normalizeH="0" baseline="0" noProof="0" dirty="0" smtClean="0">
                <a:ln>
                  <a:noFill/>
                </a:ln>
                <a:solidFill>
                  <a:srgbClr val="FF0000"/>
                </a:solidFill>
                <a:effectLst/>
                <a:uLnTx/>
                <a:uFillTx/>
                <a:latin typeface="Arial" charset="0"/>
                <a:ea typeface="+mn-ea"/>
                <a:cs typeface="Arial" charset="0"/>
              </a:rPr>
              <a:t>anti-anxiety </a:t>
            </a: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agents </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as prescribed.</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Explain to patient the reason for sedation: undue anxiety can make the heart more irritable and require more oxygen.</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Assure patient</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that the goal of sedation is to promote comfort and, therefore, should be requested if anxious, excitable, or jittery feelings occur.</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Observe for adverse effects of sedation</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such as lethargy, confusion, and/or increased agitation</a:t>
            </a: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a:t>
            </a:r>
          </a:p>
        </p:txBody>
      </p:sp>
    </p:spTree>
    <p:extLst>
      <p:ext uri="{BB962C8B-B14F-4D97-AF65-F5344CB8AC3E}">
        <p14:creationId xmlns:p14="http://schemas.microsoft.com/office/powerpoint/2010/main" val="24379572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2286000" y="474345"/>
            <a:ext cx="6172200" cy="569386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Evaluate heart rate and heart sounds every 2 to 4 hours or as directed.</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Compare apical heart rate with radial pulse rate, and determine the pulse deficit.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charset="0"/>
                <a:ea typeface="+mn-ea"/>
                <a:cs typeface="Arial" charset="0"/>
              </a:rPr>
              <a:t>Auscultate heart </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for the presence of a third heart sound (failing ventricle), fourth heart sound (stiffening ventricular muscle due to MI), friction rub (pericarditis), murmurs (</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valvular</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and papillary muscle dysfunction, </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intraventricular</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septal rupture</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3471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b="1" dirty="0" smtClean="0"/>
              <a:t>HISTORY TAKING</a:t>
            </a:r>
          </a:p>
          <a:p>
            <a:pPr marL="514350" indent="-514350">
              <a:buFont typeface="+mj-lt"/>
              <a:buAutoNum type="arabicPeriod"/>
            </a:pPr>
            <a:r>
              <a:rPr lang="en-US" dirty="0" smtClean="0"/>
              <a:t>Identify presence of risk factors for the development of arteriosclerotic disease</a:t>
            </a:r>
          </a:p>
          <a:p>
            <a:pPr marL="514350" indent="-514350">
              <a:buFont typeface="+mj-lt"/>
              <a:buAutoNum type="arabicPeriod"/>
            </a:pPr>
            <a:r>
              <a:rPr lang="en-US" dirty="0" smtClean="0"/>
              <a:t>Coping strategies</a:t>
            </a:r>
          </a:p>
          <a:p>
            <a:pPr marL="514350" indent="-514350">
              <a:buFont typeface="+mj-lt"/>
              <a:buAutoNum type="arabicPeriod"/>
            </a:pPr>
            <a:r>
              <a:rPr lang="en-US" dirty="0" smtClean="0"/>
              <a:t>Respiratory</a:t>
            </a:r>
          </a:p>
          <a:p>
            <a:pPr marL="514350" indent="-514350">
              <a:buFont typeface="+mj-lt"/>
              <a:buAutoNum type="alphaLcPeriod"/>
            </a:pPr>
            <a:r>
              <a:rPr lang="en-US" dirty="0" smtClean="0"/>
              <a:t>History of difficulty breathing</a:t>
            </a:r>
          </a:p>
          <a:p>
            <a:pPr marL="514350" indent="-514350">
              <a:buFont typeface="+mj-lt"/>
              <a:buAutoNum type="alphaLcPeriod"/>
            </a:pPr>
            <a:r>
              <a:rPr lang="en-US" dirty="0" smtClean="0"/>
              <a:t>Medications taken for respiratory problems</a:t>
            </a:r>
          </a:p>
          <a:p>
            <a:pPr marL="514350" indent="-514350">
              <a:buFont typeface="+mj-lt"/>
              <a:buAutoNum type="alphaLcPeriod"/>
            </a:pPr>
            <a:r>
              <a:rPr lang="en-US" dirty="0" smtClean="0"/>
              <a:t>Determine normal activity level</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1371600" y="2136339"/>
            <a:ext cx="7543800" cy="267765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Promote rest </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with early gradual increase in mobilization prevents deconditioning, which occurs with bed rest.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Minimize environmental noise.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Provide a comfortable environmental temperature.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Avoid unnecessary interruptions and procedures.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052267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457200" y="457200"/>
            <a:ext cx="8458200" cy="797141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Take vital signs every 15 minutes during infusion of thrombolytic agent and then hourly.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Observe for hematomas or skin breakdown, especially in potential pressure areas such as the sacrum, back, elbows, ankles.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Be alert to verbal complaints of back pain indicative of possible retroperitoneal bleeding.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Observe for blood in stool, emesis, urine, and sputum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Observe for persistent and/or recurrence of signs and symptoms of ischemia, including chest pain, diaphoresis, hypotension may indicate extension of MI and/or </a:t>
            </a:r>
            <a:r>
              <a:rPr kumimoji="0" lang="en-US" sz="2800" b="0" i="0" u="none" strike="noStrike" kern="1200" cap="none" spc="0" normalizeH="0" baseline="0" noProof="0" dirty="0" err="1" smtClean="0">
                <a:ln>
                  <a:noFill/>
                </a:ln>
                <a:solidFill>
                  <a:prstClr val="black"/>
                </a:solidFill>
                <a:effectLst/>
                <a:uLnTx/>
                <a:uFillTx/>
                <a:latin typeface="Arial" charset="0"/>
                <a:ea typeface="+mn-ea"/>
                <a:cs typeface="Arial" charset="0"/>
              </a:rPr>
              <a:t>reocclusion</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 of coronary vessel and report immediately.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14910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Patient education </a:t>
            </a:r>
            <a:endParaRPr lang="en-US" dirty="0">
              <a:solidFill>
                <a:srgbClr val="FF0000"/>
              </a:solidFill>
            </a:endParaRPr>
          </a:p>
        </p:txBody>
      </p:sp>
      <p:sp>
        <p:nvSpPr>
          <p:cNvPr id="3" name="Content Placeholder 2"/>
          <p:cNvSpPr>
            <a:spLocks noGrp="1"/>
          </p:cNvSpPr>
          <p:nvPr>
            <p:ph idx="1"/>
          </p:nvPr>
        </p:nvSpPr>
        <p:spPr>
          <a:xfrm>
            <a:off x="533400" y="1143000"/>
            <a:ext cx="8400288" cy="5105400"/>
          </a:xfrm>
        </p:spPr>
        <p:txBody>
          <a:bodyPr>
            <a:normAutofit/>
          </a:bodyPr>
          <a:lstStyle/>
          <a:p>
            <a:r>
              <a:rPr lang="en-US" i="1" dirty="0" smtClean="0">
                <a:solidFill>
                  <a:srgbClr val="FF0000"/>
                </a:solidFill>
              </a:rPr>
              <a:t>Give patient specific activity guidelines, and explain that activity guidelines will be reevaluated after heart heals</a:t>
            </a:r>
            <a:r>
              <a:rPr lang="en-US" dirty="0" smtClean="0"/>
              <a:t>:</a:t>
            </a:r>
          </a:p>
          <a:p>
            <a:pPr lvl="1"/>
            <a:r>
              <a:rPr lang="en-US" dirty="0" smtClean="0"/>
              <a:t>Walk daily, gradually increasing distance and time as prescribed.</a:t>
            </a:r>
          </a:p>
          <a:p>
            <a:pPr lvl="1"/>
            <a:r>
              <a:rPr lang="en-US" dirty="0" smtClean="0"/>
              <a:t>Avoid activities that tense muscles, such as weight lifting, lifting heavy objects, isometric exercises, pushing and/or pulling heavy loads, all of which can cause </a:t>
            </a:r>
            <a:r>
              <a:rPr lang="en-US" dirty="0" err="1" smtClean="0"/>
              <a:t>vagal</a:t>
            </a:r>
            <a:r>
              <a:rPr lang="en-US" dirty="0" smtClean="0"/>
              <a:t> stimulation.</a:t>
            </a:r>
          </a:p>
          <a:p>
            <a:pPr lvl="1"/>
            <a:r>
              <a:rPr lang="en-US" dirty="0" smtClean="0"/>
              <a:t>Avoid working with arms overhead.</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646815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487363"/>
          </a:xfrm>
        </p:spPr>
        <p:txBody>
          <a:bodyPr>
            <a:normAutofit fontScale="90000"/>
          </a:bodyPr>
          <a:lstStyle/>
          <a:p>
            <a:r>
              <a:rPr lang="en-US" sz="2800" dirty="0" smtClean="0">
                <a:solidFill>
                  <a:srgbClr val="FF0000"/>
                </a:solidFill>
              </a:rPr>
              <a:t>POSSIBLE COMPLICATIONS </a:t>
            </a:r>
            <a:r>
              <a:rPr lang="en-US" sz="2800" dirty="0">
                <a:solidFill>
                  <a:srgbClr val="FF0000"/>
                </a:solidFill>
              </a:rPr>
              <a:t>OF MI</a:t>
            </a:r>
          </a:p>
        </p:txBody>
      </p:sp>
      <p:sp>
        <p:nvSpPr>
          <p:cNvPr id="27651" name="Rectangle 3"/>
          <p:cNvSpPr>
            <a:spLocks noGrp="1" noChangeArrowheads="1"/>
          </p:cNvSpPr>
          <p:nvPr>
            <p:ph idx="1"/>
          </p:nvPr>
        </p:nvSpPr>
        <p:spPr>
          <a:xfrm>
            <a:off x="228600" y="685800"/>
            <a:ext cx="8458200" cy="6172200"/>
          </a:xfrm>
        </p:spPr>
        <p:txBody>
          <a:bodyPr/>
          <a:lstStyle/>
          <a:p>
            <a:pPr marL="609600" indent="-609600">
              <a:lnSpc>
                <a:spcPct val="80000"/>
              </a:lnSpc>
              <a:buNone/>
            </a:pPr>
            <a:r>
              <a:rPr lang="en-US" sz="2800" b="1" dirty="0" smtClean="0"/>
              <a:t>1. </a:t>
            </a:r>
            <a:r>
              <a:rPr lang="en-US" sz="2800" b="1" dirty="0" smtClean="0">
                <a:solidFill>
                  <a:srgbClr val="FF0000"/>
                </a:solidFill>
              </a:rPr>
              <a:t>Arrhythmias</a:t>
            </a:r>
            <a:endParaRPr lang="en-US" sz="2800" b="1" dirty="0">
              <a:solidFill>
                <a:srgbClr val="FF0000"/>
              </a:solidFill>
            </a:endParaRPr>
          </a:p>
          <a:p>
            <a:pPr marL="609600" indent="-609600">
              <a:lnSpc>
                <a:spcPct val="80000"/>
              </a:lnSpc>
            </a:pPr>
            <a:r>
              <a:rPr lang="en-US" sz="2800" dirty="0"/>
              <a:t>Ventricular arrhythmias- causes 5-10% of patients death</a:t>
            </a:r>
          </a:p>
          <a:p>
            <a:pPr marL="609600" indent="-609600">
              <a:lnSpc>
                <a:spcPct val="80000"/>
              </a:lnSpc>
            </a:pPr>
            <a:endParaRPr lang="en-US" sz="2800" dirty="0"/>
          </a:p>
          <a:p>
            <a:pPr marL="609600" indent="-609600">
              <a:lnSpc>
                <a:spcPct val="80000"/>
              </a:lnSpc>
            </a:pPr>
            <a:r>
              <a:rPr lang="en-US" sz="2800" dirty="0"/>
              <a:t>Remedy-pain relief, rest, reassurance, correction of </a:t>
            </a:r>
            <a:r>
              <a:rPr lang="en-US" sz="2800" dirty="0" err="1"/>
              <a:t>hypokalemia</a:t>
            </a:r>
            <a:endParaRPr lang="en-US" sz="2800" dirty="0"/>
          </a:p>
          <a:p>
            <a:pPr marL="609600" indent="-609600">
              <a:lnSpc>
                <a:spcPct val="80000"/>
              </a:lnSpc>
            </a:pPr>
            <a:endParaRPr lang="en-US" sz="2800" dirty="0"/>
          </a:p>
          <a:p>
            <a:pPr marL="609600" indent="-609600">
              <a:lnSpc>
                <a:spcPct val="80000"/>
              </a:lnSpc>
            </a:pPr>
            <a:r>
              <a:rPr lang="en-US" sz="2800" dirty="0"/>
              <a:t>RX –defibrillation to restore sinus rhythm</a:t>
            </a:r>
          </a:p>
          <a:p>
            <a:pPr marL="609600" indent="-609600">
              <a:lnSpc>
                <a:spcPct val="80000"/>
              </a:lnSpc>
            </a:pPr>
            <a:endParaRPr lang="en-US" sz="2800" dirty="0"/>
          </a:p>
          <a:p>
            <a:pPr marL="609600" indent="-609600">
              <a:lnSpc>
                <a:spcPct val="80000"/>
              </a:lnSpc>
            </a:pPr>
            <a:r>
              <a:rPr lang="en-US" sz="2800" dirty="0" err="1"/>
              <a:t>Atrial</a:t>
            </a:r>
            <a:r>
              <a:rPr lang="en-US" sz="2800" dirty="0"/>
              <a:t> fibrillation- its common and transient- RX </a:t>
            </a:r>
            <a:r>
              <a:rPr lang="en-US" sz="2800" dirty="0" err="1"/>
              <a:t>Digoxin</a:t>
            </a:r>
            <a:r>
              <a:rPr lang="en-US" sz="2800" dirty="0"/>
              <a:t> is the RX of choice</a:t>
            </a:r>
          </a:p>
          <a:p>
            <a:pPr marL="609600" indent="-609600">
              <a:lnSpc>
                <a:spcPct val="80000"/>
              </a:lnSpc>
            </a:pPr>
            <a:endParaRPr lang="en-US" sz="2800" dirty="0"/>
          </a:p>
          <a:p>
            <a:pPr marL="609600" indent="-609600">
              <a:lnSpc>
                <a:spcPct val="80000"/>
              </a:lnSpc>
            </a:pPr>
            <a:r>
              <a:rPr lang="en-US" sz="2800" dirty="0" err="1" smtClean="0"/>
              <a:t>brandycardia</a:t>
            </a:r>
            <a:r>
              <a:rPr lang="en-US" sz="2800" dirty="0" smtClean="0"/>
              <a:t>- </a:t>
            </a:r>
            <a:r>
              <a:rPr lang="en-US" sz="2800" dirty="0"/>
              <a:t>does not require any RX-if it cause low BP, or hemodynamic deterioration give atropine 0.6mg iv</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486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 calcmode="lin" valueType="num">
                                      <p:cBhvr additive="base">
                                        <p:cTn id="25"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anim calcmode="lin" valueType="num">
                                      <p:cBhvr additive="base">
                                        <p:cTn id="31"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9" end="9"/>
                                            </p:txEl>
                                          </p:spTgt>
                                        </p:tgtEl>
                                        <p:attrNameLst>
                                          <p:attrName>style.visibility</p:attrName>
                                        </p:attrNameLst>
                                      </p:cBhvr>
                                      <p:to>
                                        <p:strVal val="visible"/>
                                      </p:to>
                                    </p:set>
                                    <p:anim calcmode="lin" valueType="num">
                                      <p:cBhvr additive="base">
                                        <p:cTn id="37"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CONT’D</a:t>
            </a:r>
            <a:endParaRPr lang="en-US" dirty="0"/>
          </a:p>
        </p:txBody>
      </p:sp>
      <p:sp>
        <p:nvSpPr>
          <p:cNvPr id="28675" name="Rectangle 3"/>
          <p:cNvSpPr>
            <a:spLocks noGrp="1" noChangeArrowheads="1"/>
          </p:cNvSpPr>
          <p:nvPr>
            <p:ph idx="1"/>
          </p:nvPr>
        </p:nvSpPr>
        <p:spPr/>
        <p:txBody>
          <a:bodyPr>
            <a:normAutofit lnSpcReduction="10000"/>
          </a:bodyPr>
          <a:lstStyle/>
          <a:p>
            <a:pPr marL="609600" indent="-609600">
              <a:buNone/>
            </a:pPr>
            <a:r>
              <a:rPr lang="en-US" sz="3600" dirty="0" smtClean="0"/>
              <a:t>2. Thrombosis/emboli/</a:t>
            </a:r>
            <a:r>
              <a:rPr lang="en-US" sz="3600" dirty="0" err="1" smtClean="0"/>
              <a:t>ischaemia</a:t>
            </a:r>
            <a:endParaRPr lang="en-US" sz="3600" dirty="0"/>
          </a:p>
          <a:p>
            <a:pPr marL="609600" indent="-609600"/>
            <a:endParaRPr lang="en-US" sz="3600" dirty="0"/>
          </a:p>
          <a:p>
            <a:pPr marL="609600" indent="-609600">
              <a:buNone/>
            </a:pPr>
            <a:r>
              <a:rPr lang="en-US" sz="3600" dirty="0" smtClean="0"/>
              <a:t>3. Hypertension- </a:t>
            </a:r>
            <a:r>
              <a:rPr lang="en-US" sz="3600" dirty="0"/>
              <a:t>due to pain and anxiety</a:t>
            </a:r>
          </a:p>
          <a:p>
            <a:pPr marL="609600" indent="-609600"/>
            <a:endParaRPr lang="en-US" sz="3600" dirty="0"/>
          </a:p>
          <a:p>
            <a:pPr marL="609600" indent="-609600">
              <a:buNone/>
            </a:pPr>
            <a:r>
              <a:rPr lang="en-US" sz="3600" dirty="0" smtClean="0"/>
              <a:t>4. Heart </a:t>
            </a:r>
            <a:r>
              <a:rPr lang="en-US" sz="3600" dirty="0"/>
              <a:t>failure- (</a:t>
            </a:r>
            <a:r>
              <a:rPr lang="en-US" sz="3600" dirty="0" err="1"/>
              <a:t>ccf</a:t>
            </a:r>
            <a:r>
              <a:rPr lang="en-US" sz="3600" dirty="0"/>
              <a:t>)</a:t>
            </a:r>
          </a:p>
          <a:p>
            <a:pPr marL="609600" indent="-609600"/>
            <a:endParaRPr lang="en-US" sz="3600" dirty="0"/>
          </a:p>
          <a:p>
            <a:pPr marL="609600" indent="-609600">
              <a:buNone/>
            </a:pPr>
            <a:r>
              <a:rPr lang="en-US" sz="3600" dirty="0" smtClean="0"/>
              <a:t>5. </a:t>
            </a:r>
            <a:r>
              <a:rPr lang="en-US" sz="3600" dirty="0" err="1" smtClean="0"/>
              <a:t>Cardiogenic</a:t>
            </a:r>
            <a:r>
              <a:rPr lang="en-US" sz="3600" dirty="0" smtClean="0"/>
              <a:t> </a:t>
            </a:r>
            <a:r>
              <a:rPr lang="en-US" sz="3600" dirty="0"/>
              <a:t>shock</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59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additive="base">
                                        <p:cTn id="1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anim calcmode="lin" valueType="num">
                                      <p:cBhvr additive="base">
                                        <p:cTn id="25"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228600"/>
            <a:ext cx="8153400" cy="563563"/>
          </a:xfrm>
        </p:spPr>
        <p:txBody>
          <a:bodyPr/>
          <a:lstStyle/>
          <a:p>
            <a:r>
              <a:rPr lang="en-US" sz="2800" dirty="0" smtClean="0"/>
              <a:t>CONT’D</a:t>
            </a:r>
            <a:endParaRPr lang="en-US" sz="2800" dirty="0"/>
          </a:p>
        </p:txBody>
      </p:sp>
      <p:sp>
        <p:nvSpPr>
          <p:cNvPr id="29699" name="Rectangle 3"/>
          <p:cNvSpPr>
            <a:spLocks noGrp="1" noChangeArrowheads="1"/>
          </p:cNvSpPr>
          <p:nvPr>
            <p:ph idx="1"/>
          </p:nvPr>
        </p:nvSpPr>
        <p:spPr>
          <a:xfrm>
            <a:off x="381000" y="762000"/>
            <a:ext cx="8305800" cy="5364163"/>
          </a:xfrm>
        </p:spPr>
        <p:txBody>
          <a:bodyPr/>
          <a:lstStyle/>
          <a:p>
            <a:pPr marL="609600" indent="-609600">
              <a:buNone/>
            </a:pPr>
            <a:r>
              <a:rPr lang="en-US" dirty="0" smtClean="0"/>
              <a:t>6. </a:t>
            </a:r>
            <a:r>
              <a:rPr lang="en-US" dirty="0" err="1" smtClean="0"/>
              <a:t>Pericarditis</a:t>
            </a:r>
            <a:endParaRPr lang="en-US" dirty="0"/>
          </a:p>
          <a:p>
            <a:pPr marL="609600" indent="-609600"/>
            <a:endParaRPr lang="en-US" dirty="0"/>
          </a:p>
          <a:p>
            <a:pPr marL="609600" indent="-609600">
              <a:buNone/>
            </a:pPr>
            <a:r>
              <a:rPr lang="en-US" dirty="0" smtClean="0"/>
              <a:t>7. Rupture </a:t>
            </a:r>
            <a:r>
              <a:rPr lang="en-US" dirty="0"/>
              <a:t>of the </a:t>
            </a:r>
            <a:r>
              <a:rPr lang="en-US" dirty="0" err="1"/>
              <a:t>interventricular</a:t>
            </a:r>
            <a:r>
              <a:rPr lang="en-US" dirty="0"/>
              <a:t> septum may cause left to right shunt through a ventricular </a:t>
            </a:r>
            <a:r>
              <a:rPr lang="en-US" dirty="0" err="1"/>
              <a:t>septal</a:t>
            </a:r>
            <a:r>
              <a:rPr lang="en-US" dirty="0"/>
              <a:t> defect- Surgery</a:t>
            </a:r>
          </a:p>
          <a:p>
            <a:pPr marL="609600" indent="-609600"/>
            <a:endParaRPr lang="en-US" dirty="0"/>
          </a:p>
          <a:p>
            <a:pPr marL="609600" indent="-609600">
              <a:buNone/>
            </a:pPr>
            <a:r>
              <a:rPr lang="en-US" dirty="0" smtClean="0"/>
              <a:t>8.  Rupture </a:t>
            </a:r>
            <a:r>
              <a:rPr lang="en-US" dirty="0"/>
              <a:t>of the ventricles may lead to cardiac </a:t>
            </a:r>
            <a:r>
              <a:rPr lang="en-US" dirty="0" err="1"/>
              <a:t>tamponade</a:t>
            </a:r>
            <a:r>
              <a:rPr lang="en-US" dirty="0"/>
              <a:t> (Compression of the heart due to </a:t>
            </a:r>
            <a:r>
              <a:rPr lang="en-US" dirty="0" err="1"/>
              <a:t>hemopericardium</a:t>
            </a:r>
            <a:r>
              <a:rPr lang="en-US" dirty="0"/>
              <a: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853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Follow up</a:t>
            </a:r>
          </a:p>
        </p:txBody>
      </p:sp>
      <p:sp>
        <p:nvSpPr>
          <p:cNvPr id="30723" name="Rectangle 3"/>
          <p:cNvSpPr>
            <a:spLocks noGrp="1" noChangeArrowheads="1"/>
          </p:cNvSpPr>
          <p:nvPr>
            <p:ph idx="1"/>
          </p:nvPr>
        </p:nvSpPr>
        <p:spPr/>
        <p:txBody>
          <a:bodyPr/>
          <a:lstStyle/>
          <a:p>
            <a:r>
              <a:rPr lang="en-US" sz="3600"/>
              <a:t>Cardiac rehabilitation</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0811377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Exercise 1</a:t>
            </a:r>
            <a:endParaRPr lang="en-US" b="1" dirty="0">
              <a:solidFill>
                <a:srgbClr val="FF0000"/>
              </a:solidFill>
            </a:endParaRPr>
          </a:p>
        </p:txBody>
      </p:sp>
      <p:sp>
        <p:nvSpPr>
          <p:cNvPr id="3" name="Content Placeholder 2"/>
          <p:cNvSpPr>
            <a:spLocks noGrp="1"/>
          </p:cNvSpPr>
          <p:nvPr>
            <p:ph idx="1"/>
          </p:nvPr>
        </p:nvSpPr>
        <p:spPr/>
        <p:txBody>
          <a:bodyPr/>
          <a:lstStyle/>
          <a:p>
            <a:pPr algn="just">
              <a:buNone/>
            </a:pPr>
            <a:r>
              <a:rPr lang="en-US" dirty="0" smtClean="0"/>
              <a:t>  </a:t>
            </a:r>
            <a:r>
              <a:rPr lang="en-US" dirty="0" err="1" smtClean="0"/>
              <a:t>Mr</a:t>
            </a:r>
            <a:r>
              <a:rPr lang="en-US" dirty="0" smtClean="0"/>
              <a:t> James, a 50 year old was rushed to your emergency unit due to severe chest pain. A diagnosis of Myocardial infarction was made.</a:t>
            </a:r>
          </a:p>
          <a:p>
            <a:pPr marL="514350" indent="-514350">
              <a:buAutoNum type="alphaLcParenR"/>
            </a:pPr>
            <a:r>
              <a:rPr lang="en-US" dirty="0" smtClean="0"/>
              <a:t>What are the nursing interventions for Mr. James</a:t>
            </a:r>
          </a:p>
          <a:p>
            <a:pPr marL="514350" indent="-514350">
              <a:buAutoNum type="alphaLcParenR"/>
            </a:pPr>
            <a:r>
              <a:rPr lang="en-US" dirty="0" smtClean="0"/>
              <a:t>Draw a nursing care plan for Mr. James  </a:t>
            </a:r>
            <a:r>
              <a:rPr lang="en-US" i="1" dirty="0" smtClean="0">
                <a:solidFill>
                  <a:srgbClr val="FF0000"/>
                </a:solidFill>
              </a:rPr>
              <a:t>using 5 actual diagnosis</a:t>
            </a:r>
          </a:p>
          <a:p>
            <a:pPr>
              <a:buNone/>
            </a:pPr>
            <a:endParaRPr lang="en-US" i="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7506643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HEART DISEASE</a:t>
            </a:r>
          </a:p>
        </p:txBody>
      </p:sp>
      <p:sp>
        <p:nvSpPr>
          <p:cNvPr id="3" name="Content Placeholder 2"/>
          <p:cNvSpPr>
            <a:spLocks noGrp="1"/>
          </p:cNvSpPr>
          <p:nvPr>
            <p:ph idx="1"/>
          </p:nvPr>
        </p:nvSpPr>
        <p:spPr/>
        <p:txBody>
          <a:bodyPr>
            <a:normAutofit fontScale="92500"/>
          </a:bodyPr>
          <a:lstStyle/>
          <a:p>
            <a:r>
              <a:rPr lang="en-GB" dirty="0"/>
              <a:t>A type of cardiovascular condition that  results from impaired blood flow to the heart muscles.</a:t>
            </a:r>
          </a:p>
          <a:p>
            <a:r>
              <a:rPr lang="en-GB" dirty="0"/>
              <a:t> Impairment of coronary heart flow may lead to myocardial infarction, angina and conduction disorders. It can also result in heart failure and death. Myocardial </a:t>
            </a:r>
            <a:r>
              <a:rPr lang="en-GB" dirty="0" err="1"/>
              <a:t>ischaemia</a:t>
            </a:r>
            <a:r>
              <a:rPr lang="en-GB" dirty="0"/>
              <a:t> occurs due to deficient blood flow to the myocardium. </a:t>
            </a:r>
            <a:r>
              <a:rPr lang="en-GB" dirty="0" err="1"/>
              <a:t>Ischaemia</a:t>
            </a:r>
            <a:r>
              <a:rPr lang="en-GB" dirty="0"/>
              <a:t> is deficient oxygen supply to a particular tissue</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332881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GB" dirty="0"/>
              <a:t>In the heart, this can manifest with a condition referred to as angina pectoris, which is chest pain or pressure sensation that the patient will describe as constricting and suffocating.</a:t>
            </a:r>
          </a:p>
          <a:p>
            <a:r>
              <a:rPr lang="en-GB" dirty="0"/>
              <a:t>Sometimes there can be </a:t>
            </a:r>
            <a:r>
              <a:rPr lang="en-GB" dirty="0" err="1"/>
              <a:t>ischaemia</a:t>
            </a:r>
            <a:r>
              <a:rPr lang="en-GB" dirty="0"/>
              <a:t> without angina. With continued lack of oxygen and nutrients, myocardial infarction can occur. An infarction is dead tissue. </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4596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marL="514350" indent="-514350">
              <a:buAutoNum type="arabicPeriod" startAt="4"/>
            </a:pPr>
            <a:r>
              <a:rPr lang="en-US" dirty="0" smtClean="0"/>
              <a:t>Circulation.</a:t>
            </a:r>
          </a:p>
          <a:p>
            <a:pPr marL="514350" indent="-514350">
              <a:buFont typeface="+mj-lt"/>
              <a:buAutoNum type="alphaLcPeriod"/>
            </a:pPr>
            <a:r>
              <a:rPr lang="en-US" dirty="0" smtClean="0"/>
              <a:t>History of chest discomfort</a:t>
            </a:r>
          </a:p>
          <a:p>
            <a:pPr marL="571500" indent="-571500">
              <a:buFont typeface="+mj-lt"/>
              <a:buAutoNum type="romanLcPeriod"/>
            </a:pPr>
            <a:r>
              <a:rPr lang="en-US" dirty="0" smtClean="0"/>
              <a:t>Precipitating factors; </a:t>
            </a:r>
          </a:p>
          <a:p>
            <a:pPr marL="571500" indent="-571500"/>
            <a:r>
              <a:rPr lang="en-US" dirty="0" smtClean="0"/>
              <a:t>May occur without precipitating factors</a:t>
            </a:r>
          </a:p>
          <a:p>
            <a:pPr marL="571500" indent="-571500"/>
            <a:r>
              <a:rPr lang="en-US" dirty="0" smtClean="0"/>
              <a:t>Physical exertion</a:t>
            </a:r>
          </a:p>
          <a:p>
            <a:pPr marL="571500" indent="-571500"/>
            <a:r>
              <a:rPr lang="en-US" dirty="0" smtClean="0"/>
              <a:t>Emotional stress</a:t>
            </a:r>
          </a:p>
          <a:p>
            <a:pPr marL="571500" indent="-571500"/>
            <a:r>
              <a:rPr lang="en-US" dirty="0" smtClean="0"/>
              <a:t>Eating a large meal</a:t>
            </a:r>
          </a:p>
          <a:p>
            <a:pPr marL="571500" indent="-571500">
              <a:buNone/>
            </a:pPr>
            <a:endParaRPr lang="en-US" dirty="0" smtClean="0"/>
          </a:p>
          <a:p>
            <a:pPr marL="514350" indent="-514350">
              <a:buFont typeface="+mj-lt"/>
              <a:buAutoNum type="alphaLcPeriod"/>
            </a:pP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GB" dirty="0"/>
              <a:t>M</a:t>
            </a:r>
            <a:r>
              <a:rPr lang="en-GB" dirty="0" smtClean="0"/>
              <a:t>anifestations </a:t>
            </a:r>
            <a:r>
              <a:rPr lang="en-GB" dirty="0"/>
              <a:t>of myocardial </a:t>
            </a:r>
            <a:r>
              <a:rPr lang="en-GB" dirty="0" err="1"/>
              <a:t>ischeamia</a:t>
            </a:r>
            <a:r>
              <a:rPr lang="en-GB" dirty="0"/>
              <a:t> are:</a:t>
            </a:r>
          </a:p>
          <a:p>
            <a:pPr lvl="1"/>
            <a:r>
              <a:rPr lang="en-GB" dirty="0"/>
              <a:t> pain, weakness, dysrhythmias and signs of inflammation. </a:t>
            </a:r>
            <a:endParaRPr lang="en-GB" dirty="0" smtClean="0"/>
          </a:p>
          <a:p>
            <a:pPr lvl="1"/>
            <a:r>
              <a:rPr lang="en-GB" dirty="0" smtClean="0"/>
              <a:t>Nausea</a:t>
            </a:r>
            <a:r>
              <a:rPr lang="en-GB" dirty="0"/>
              <a:t>, vomiting and </a:t>
            </a:r>
            <a:r>
              <a:rPr lang="en-GB" dirty="0" err="1"/>
              <a:t>epigastric</a:t>
            </a:r>
            <a:r>
              <a:rPr lang="en-GB" dirty="0"/>
              <a:t> discomfort are common. </a:t>
            </a:r>
            <a:endParaRPr lang="en-GB" dirty="0" smtClean="0"/>
          </a:p>
          <a:p>
            <a:pPr lvl="1"/>
            <a:r>
              <a:rPr lang="en-GB" dirty="0" smtClean="0"/>
              <a:t>Tachycardia</a:t>
            </a:r>
            <a:r>
              <a:rPr lang="en-GB" dirty="0"/>
              <a:t>, restlessness and anxiety occur with the patient's skin becoming cold and moist. Myocardial infarction can cause shock, pericarditis, heart failure and ultimately, death</a:t>
            </a:r>
          </a:p>
          <a:p>
            <a:r>
              <a:rPr lang="en-GB" dirty="0"/>
              <a:t>The adult patient with coronary heart disease should be involved in identifying modifiable and non-modifiable risk factors and then managing those that are modifiable. These will decrease the risk of myocardial infarction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06804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Hypertension - The patient should have regular check ups and take prescribed medications. They should reduce salt intake, stop smoking and reduce their weight. </a:t>
            </a:r>
            <a:endParaRPr lang="en-US" dirty="0"/>
          </a:p>
          <a:p>
            <a:pPr lvl="0"/>
            <a:r>
              <a:rPr lang="en-GB" dirty="0"/>
              <a:t>Smoking - Patients should stop smoking. </a:t>
            </a:r>
            <a:endParaRPr lang="en-US" dirty="0"/>
          </a:p>
          <a:p>
            <a:pPr lvl="0"/>
            <a:r>
              <a:rPr lang="en-GB" dirty="0"/>
              <a:t>Obesity - Patients should change feeding patterns and habits, reduce caloric intake, exercise regularly, avoid fad and crash diets and avoid large, heavy meals. Fad diets are the fast foods that seem to be very fashionable but are not balanced. </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681348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en-GB" dirty="0"/>
              <a:t>Diabetes mellitus - Patients with diabetes mellitus should control their diet, reduce their weight and monitor their blood glucose closely. </a:t>
            </a:r>
            <a:endParaRPr lang="en-US" dirty="0"/>
          </a:p>
          <a:p>
            <a:pPr lvl="0"/>
            <a:r>
              <a:rPr lang="en-GB" dirty="0"/>
              <a:t>Elevated serum lipids - Individuals should reduce animal (saturated) fat, engage in regular exercise and increase complex </a:t>
            </a:r>
            <a:r>
              <a:rPr lang="en-GB" dirty="0" smtClean="0"/>
              <a:t>carbohydrates</a:t>
            </a:r>
          </a:p>
          <a:p>
            <a:pPr lvl="0"/>
            <a:r>
              <a:rPr lang="en-GB" dirty="0" smtClean="0"/>
              <a:t>Physical </a:t>
            </a:r>
            <a:r>
              <a:rPr lang="en-GB" dirty="0"/>
              <a:t>inactivity - Advise patients to develop and maintain a routine for </a:t>
            </a:r>
            <a:br>
              <a:rPr lang="en-GB" dirty="0"/>
            </a:br>
            <a:r>
              <a:rPr lang="en-GB" dirty="0"/>
              <a:t>physical activity. </a:t>
            </a:r>
            <a:endParaRPr lang="en-US" dirty="0"/>
          </a:p>
          <a:p>
            <a:pPr lvl="0"/>
            <a:r>
              <a:rPr lang="en-GB" dirty="0"/>
              <a:t>Stressful lifestyle - Increase patient awareness of behaviour that is detrimental to health such as long hours in stressful situations without breaks or leave.</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349204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85000" lnSpcReduction="10000"/>
          </a:bodyPr>
          <a:lstStyle/>
          <a:p>
            <a:r>
              <a:rPr lang="en-GB" dirty="0"/>
              <a:t>M</a:t>
            </a:r>
            <a:r>
              <a:rPr lang="en-GB" dirty="0" smtClean="0"/>
              <a:t>anagement </a:t>
            </a:r>
            <a:r>
              <a:rPr lang="en-GB" dirty="0"/>
              <a:t>of the disease includes drugs and supportive therapy. Patients can receive drugs, which increase lipoprotein removal, for example. cholesterol, and drugs that restrict lipoprotein production, for example, nicotinic acid.</a:t>
            </a:r>
          </a:p>
          <a:p>
            <a:r>
              <a:rPr lang="en-GB" dirty="0"/>
              <a:t>CAD can manifest as angina pectoris. This is treated with </a:t>
            </a:r>
            <a:r>
              <a:rPr lang="en-GB" dirty="0" err="1"/>
              <a:t>nitroglycerin</a:t>
            </a:r>
            <a:r>
              <a:rPr lang="en-GB" dirty="0"/>
              <a:t> if the patient has acute attacks. The tablets will be given sublingual when the patient is working hard and is likely to experience exertion. They are taken in three doses repeated one after every five minutes.</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63486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GB" dirty="0"/>
              <a:t>Chronic angina prophylaxis involves antithrombotic therapy, </a:t>
            </a:r>
            <a:r>
              <a:rPr lang="en-GB" dirty="0" err="1"/>
              <a:t>nitroglycerin</a:t>
            </a:r>
            <a:r>
              <a:rPr lang="en-GB" dirty="0"/>
              <a:t> treatment, long acting nitrates, adrenergic blocking drugs and calcium channel blockers. Nitrates increase oxygen supply to the heart muscle. </a:t>
            </a:r>
          </a:p>
          <a:p>
            <a:r>
              <a:rPr lang="en-GB" dirty="0"/>
              <a:t>The overall goals of nursing care in coronary heart disease involve pain relief, reduced anxiety and modification of risk factors</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808077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Results from structural or functional cardiac disorders that impair ability of ventricles to fill or eject blood</a:t>
            </a:r>
          </a:p>
          <a:p>
            <a:r>
              <a:rPr lang="en-US" dirty="0" smtClean="0"/>
              <a:t>Impaired contraction of the heart or filling of the heart may cause pulmonary or systemic congestion</a:t>
            </a:r>
          </a:p>
          <a:p>
            <a:r>
              <a:rPr lang="en-US" dirty="0" smtClean="0"/>
              <a:t>Can be caused by conditions </a:t>
            </a:r>
            <a:r>
              <a:rPr lang="en-US" dirty="0" err="1" smtClean="0"/>
              <a:t>e.g</a:t>
            </a:r>
            <a:r>
              <a:rPr lang="en-US" dirty="0" smtClean="0"/>
              <a:t> coronary artery dis, hypertension, cardiomyopathy, </a:t>
            </a:r>
            <a:r>
              <a:rPr lang="en-US" dirty="0" err="1" smtClean="0"/>
              <a:t>valvular</a:t>
            </a:r>
            <a:r>
              <a:rPr lang="en-US" dirty="0" smtClean="0"/>
              <a:t> disorders, renal dysfunction, atherosclerosis</a:t>
            </a:r>
          </a:p>
          <a:p>
            <a:r>
              <a:rPr lang="en-US" dirty="0" smtClean="0"/>
              <a:t>Heart failure can be right or left sided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884353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r>
              <a:rPr lang="en-US" dirty="0" smtClean="0"/>
              <a:t>Begins with left ventricular systolic dysfunction. Decreased muscle ability to generate enough pressure to eject blood forward through the aorta resulting in </a:t>
            </a:r>
          </a:p>
          <a:p>
            <a:pPr lvl="1"/>
            <a:r>
              <a:rPr lang="en-US" dirty="0" smtClean="0"/>
              <a:t>Decreased left ventricular ejection traction</a:t>
            </a:r>
          </a:p>
          <a:p>
            <a:pPr lvl="1"/>
            <a:r>
              <a:rPr lang="en-US" dirty="0" smtClean="0"/>
              <a:t>Acute increase in left ventricular </a:t>
            </a:r>
            <a:r>
              <a:rPr lang="en-US" dirty="0" err="1" smtClean="0"/>
              <a:t>endodiastolic</a:t>
            </a:r>
            <a:r>
              <a:rPr lang="en-US" dirty="0" smtClean="0"/>
              <a:t> pressure</a:t>
            </a:r>
          </a:p>
          <a:p>
            <a:pPr lvl="1"/>
            <a:r>
              <a:rPr lang="en-US" dirty="0" smtClean="0"/>
              <a:t>An increase in fluid </a:t>
            </a:r>
            <a:r>
              <a:rPr lang="en-US" dirty="0" err="1" smtClean="0"/>
              <a:t>accummulation</a:t>
            </a:r>
            <a:r>
              <a:rPr lang="en-US" dirty="0" smtClean="0"/>
              <a:t> in pulmonary vascular bed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646097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Manifestations</a:t>
            </a:r>
            <a:endParaRPr lang="en-US" dirty="0"/>
          </a:p>
        </p:txBody>
      </p:sp>
      <p:sp>
        <p:nvSpPr>
          <p:cNvPr id="3" name="Content Placeholder 2"/>
          <p:cNvSpPr>
            <a:spLocks noGrp="1"/>
          </p:cNvSpPr>
          <p:nvPr>
            <p:ph idx="1"/>
          </p:nvPr>
        </p:nvSpPr>
        <p:spPr/>
        <p:txBody>
          <a:bodyPr/>
          <a:lstStyle/>
          <a:p>
            <a:r>
              <a:rPr lang="en-US" dirty="0" smtClean="0"/>
              <a:t>Respiratory- </a:t>
            </a:r>
            <a:r>
              <a:rPr lang="en-US" dirty="0" err="1" smtClean="0"/>
              <a:t>Dyspnoea</a:t>
            </a:r>
            <a:r>
              <a:rPr lang="en-US" dirty="0" smtClean="0"/>
              <a:t>, Orthopnea, persistent hacking cough</a:t>
            </a:r>
          </a:p>
          <a:p>
            <a:r>
              <a:rPr lang="en-US" dirty="0" smtClean="0"/>
              <a:t>Cardiovascular- Angina, Jugular venous distension, Tachycardia, </a:t>
            </a:r>
          </a:p>
          <a:p>
            <a:r>
              <a:rPr lang="en-US" dirty="0" smtClean="0"/>
              <a:t>Cerebral- Confusion</a:t>
            </a:r>
          </a:p>
          <a:p>
            <a:r>
              <a:rPr lang="en-US" dirty="0" smtClean="0"/>
              <a:t>Fatigue, Edema, </a:t>
            </a:r>
          </a:p>
          <a:p>
            <a:r>
              <a:rPr lang="en-US" dirty="0" smtClean="0"/>
              <a:t>Anxiety</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429208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Support oxygenation</a:t>
            </a:r>
          </a:p>
          <a:p>
            <a:r>
              <a:rPr lang="en-US" dirty="0" smtClean="0"/>
              <a:t>Balance rest and activity</a:t>
            </a:r>
          </a:p>
          <a:p>
            <a:r>
              <a:rPr lang="en-US" dirty="0" smtClean="0"/>
              <a:t>Head to toe assessment</a:t>
            </a:r>
          </a:p>
          <a:p>
            <a:r>
              <a:rPr lang="en-US" dirty="0" smtClean="0"/>
              <a:t>Provide skin care </a:t>
            </a:r>
            <a:r>
              <a:rPr lang="en-US" dirty="0" err="1" smtClean="0"/>
              <a:t>esp</a:t>
            </a:r>
            <a:r>
              <a:rPr lang="en-US" dirty="0" smtClean="0"/>
              <a:t> in </a:t>
            </a:r>
            <a:r>
              <a:rPr lang="en-US" dirty="0" err="1" smtClean="0"/>
              <a:t>overoedematous</a:t>
            </a:r>
            <a:r>
              <a:rPr lang="en-US" dirty="0" smtClean="0"/>
              <a:t> areas</a:t>
            </a:r>
          </a:p>
          <a:p>
            <a:r>
              <a:rPr lang="en-US" dirty="0" smtClean="0"/>
              <a:t>Maintain adequate nutritional intake</a:t>
            </a:r>
          </a:p>
          <a:p>
            <a:r>
              <a:rPr lang="en-US" dirty="0" smtClean="0"/>
              <a:t>Administer prescribed medications and monitor for side effects</a:t>
            </a:r>
          </a:p>
          <a:p>
            <a:r>
              <a:rPr lang="en-US" dirty="0" smtClean="0"/>
              <a:t>Patient and care giver education</a:t>
            </a: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3297573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nursing dx</a:t>
            </a:r>
            <a:endParaRPr lang="en-US" dirty="0"/>
          </a:p>
        </p:txBody>
      </p:sp>
      <p:sp>
        <p:nvSpPr>
          <p:cNvPr id="3" name="Content Placeholder 2"/>
          <p:cNvSpPr>
            <a:spLocks noGrp="1"/>
          </p:cNvSpPr>
          <p:nvPr>
            <p:ph idx="1"/>
          </p:nvPr>
        </p:nvSpPr>
        <p:spPr/>
        <p:txBody>
          <a:bodyPr/>
          <a:lstStyle/>
          <a:p>
            <a:r>
              <a:rPr lang="en-US" dirty="0" smtClean="0"/>
              <a:t>Impaired gaseous exchange r/t alveolar capillary </a:t>
            </a:r>
            <a:r>
              <a:rPr lang="en-US" smtClean="0"/>
              <a:t>membrane changes</a:t>
            </a:r>
            <a:endParaRPr lang="en-US"/>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6773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Smothering-suffocate/obstruct</a:t>
            </a:r>
          </a:p>
          <a:p>
            <a:r>
              <a:rPr lang="en-US" dirty="0" smtClean="0"/>
              <a:t>Burning</a:t>
            </a:r>
          </a:p>
          <a:p>
            <a:r>
              <a:rPr lang="en-US" dirty="0" smtClean="0"/>
              <a:t>Severe pain</a:t>
            </a:r>
          </a:p>
          <a:p>
            <a:r>
              <a:rPr lang="en-US" dirty="0" smtClean="0"/>
              <a:t>Increases with movement</a:t>
            </a:r>
          </a:p>
          <a:p>
            <a:pPr>
              <a:buNone/>
            </a:pPr>
            <a:r>
              <a:rPr lang="en-US" dirty="0" smtClean="0"/>
              <a:t>iii. Region &amp; Radiation</a:t>
            </a:r>
          </a:p>
          <a:p>
            <a:r>
              <a:rPr lang="en-US" dirty="0" err="1" smtClean="0"/>
              <a:t>Substernal</a:t>
            </a:r>
            <a:r>
              <a:rPr lang="en-US" dirty="0" smtClean="0"/>
              <a:t> or </a:t>
            </a:r>
            <a:r>
              <a:rPr lang="en-US" dirty="0" err="1" smtClean="0"/>
              <a:t>retrosternal</a:t>
            </a:r>
            <a:endParaRPr lang="en-US" dirty="0" smtClean="0"/>
          </a:p>
          <a:p>
            <a:r>
              <a:rPr lang="en-US" dirty="0" smtClean="0"/>
              <a:t>Spreads across the chest</a:t>
            </a:r>
          </a:p>
          <a:p>
            <a:r>
              <a:rPr lang="en-US" dirty="0" smtClean="0"/>
              <a:t>Radiates to the side of either or both arms, the neck, the jaw, upper abdomen.</a:t>
            </a: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CARDIOMYOPATHY</a:t>
            </a:r>
            <a:endParaRPr lang="en-US" dirty="0"/>
          </a:p>
        </p:txBody>
      </p:sp>
      <p:sp>
        <p:nvSpPr>
          <p:cNvPr id="3" name="Content Placeholder 2"/>
          <p:cNvSpPr>
            <a:spLocks noGrp="1"/>
          </p:cNvSpPr>
          <p:nvPr>
            <p:ph idx="1"/>
          </p:nvPr>
        </p:nvSpPr>
        <p:spPr/>
        <p:txBody>
          <a:bodyPr>
            <a:normAutofit fontScale="92500" lnSpcReduction="10000"/>
          </a:bodyPr>
          <a:lstStyle/>
          <a:p>
            <a:pPr marL="82296" indent="0">
              <a:buNone/>
            </a:pPr>
            <a:r>
              <a:rPr lang="en-US" dirty="0" smtClean="0"/>
              <a:t>Disease of the heart muscle associated with cardiac </a:t>
            </a:r>
            <a:r>
              <a:rPr lang="en-US" dirty="0" err="1" smtClean="0"/>
              <a:t>dysfuntion</a:t>
            </a:r>
            <a:endParaRPr lang="en-US" dirty="0" smtClean="0"/>
          </a:p>
          <a:p>
            <a:pPr marL="82296" indent="0">
              <a:buNone/>
            </a:pPr>
            <a:r>
              <a:rPr lang="en-US" dirty="0" smtClean="0"/>
              <a:t>There are different classifications</a:t>
            </a:r>
          </a:p>
          <a:p>
            <a:r>
              <a:rPr lang="en-US" dirty="0" smtClean="0"/>
              <a:t> Structural/</a:t>
            </a:r>
            <a:r>
              <a:rPr lang="en-US" dirty="0" err="1" smtClean="0"/>
              <a:t>funtional</a:t>
            </a:r>
            <a:r>
              <a:rPr lang="en-US" dirty="0" smtClean="0"/>
              <a:t>-</a:t>
            </a:r>
          </a:p>
          <a:p>
            <a:pPr lvl="4"/>
            <a:r>
              <a:rPr lang="en-US" dirty="0" smtClean="0"/>
              <a:t>dilated cardiomyopathy</a:t>
            </a:r>
          </a:p>
          <a:p>
            <a:pPr lvl="4"/>
            <a:r>
              <a:rPr lang="en-US" dirty="0" smtClean="0"/>
              <a:t>Hypertrophic</a:t>
            </a:r>
          </a:p>
          <a:p>
            <a:pPr lvl="4"/>
            <a:r>
              <a:rPr lang="en-US" dirty="0" err="1" smtClean="0"/>
              <a:t>Resstrictive</a:t>
            </a:r>
            <a:r>
              <a:rPr lang="en-US" dirty="0" smtClean="0"/>
              <a:t>/constrictive</a:t>
            </a:r>
          </a:p>
          <a:p>
            <a:pPr lvl="4"/>
            <a:r>
              <a:rPr lang="en-US" dirty="0" err="1" smtClean="0"/>
              <a:t>Arrhythmogenic</a:t>
            </a:r>
            <a:r>
              <a:rPr lang="en-US" dirty="0" smtClean="0"/>
              <a:t> right ventricular cardiomyopathy</a:t>
            </a:r>
          </a:p>
          <a:p>
            <a:pPr lvl="4"/>
            <a:r>
              <a:rPr lang="en-US" dirty="0" smtClean="0"/>
              <a:t>Unclassified</a:t>
            </a:r>
          </a:p>
          <a:p>
            <a:r>
              <a:rPr lang="en-US" dirty="0" smtClean="0"/>
              <a:t>Classification by American Heart Association</a:t>
            </a:r>
          </a:p>
          <a:p>
            <a:pPr lvl="5"/>
            <a:r>
              <a:rPr lang="en-US" dirty="0" smtClean="0"/>
              <a:t>Primary</a:t>
            </a:r>
          </a:p>
          <a:p>
            <a:pPr lvl="5"/>
            <a:r>
              <a:rPr lang="en-US" dirty="0" smtClean="0"/>
              <a:t>Secondary</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018802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Decreased stroke volume stimulates the sympathetic nervous system and the renin-angiotensin- aldosterone response, resulting in increased systemic vascular resistance and increased sodium and fluid retention. This places an increased work load on the heart which can lead to heart failure</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5792838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r>
              <a:rPr lang="en-US" dirty="0" smtClean="0"/>
              <a:t>Chest pain</a:t>
            </a:r>
          </a:p>
          <a:p>
            <a:r>
              <a:rPr lang="en-US" dirty="0" smtClean="0"/>
              <a:t>Palpitations</a:t>
            </a:r>
          </a:p>
          <a:p>
            <a:r>
              <a:rPr lang="en-US" dirty="0" smtClean="0"/>
              <a:t>Dizziness</a:t>
            </a:r>
          </a:p>
          <a:p>
            <a:r>
              <a:rPr lang="en-US" dirty="0" smtClean="0"/>
              <a:t>Nausea </a:t>
            </a:r>
          </a:p>
          <a:p>
            <a:r>
              <a:rPr lang="en-US" dirty="0" smtClean="0"/>
              <a:t>Syncope</a:t>
            </a:r>
          </a:p>
          <a:p>
            <a:r>
              <a:rPr lang="en-US" dirty="0" smtClean="0"/>
              <a:t>Cardiac arrest</a:t>
            </a:r>
          </a:p>
          <a:p>
            <a:r>
              <a:rPr lang="en-US" dirty="0" smtClean="0"/>
              <a:t>Tachycardia</a:t>
            </a:r>
          </a:p>
          <a:p>
            <a:endParaRPr lang="en-US" dirty="0" smtClean="0"/>
          </a:p>
          <a:p>
            <a:pPr marL="82296"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767333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err="1" smtClean="0"/>
              <a:t>Echocardigram</a:t>
            </a:r>
            <a:endParaRPr lang="en-US" dirty="0" smtClean="0"/>
          </a:p>
          <a:p>
            <a:r>
              <a:rPr lang="en-US" dirty="0" smtClean="0"/>
              <a:t>Chest X-ray</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866827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t>
            </a:r>
            <a:r>
              <a:rPr lang="en-US" dirty="0" err="1" smtClean="0"/>
              <a:t>Mx</a:t>
            </a:r>
            <a:endParaRPr lang="en-US" dirty="0"/>
          </a:p>
        </p:txBody>
      </p:sp>
      <p:sp>
        <p:nvSpPr>
          <p:cNvPr id="3" name="Content Placeholder 2"/>
          <p:cNvSpPr>
            <a:spLocks noGrp="1"/>
          </p:cNvSpPr>
          <p:nvPr>
            <p:ph idx="1"/>
          </p:nvPr>
        </p:nvSpPr>
        <p:spPr/>
        <p:txBody>
          <a:bodyPr/>
          <a:lstStyle/>
          <a:p>
            <a:r>
              <a:rPr lang="en-US" dirty="0" smtClean="0"/>
              <a:t>Medications</a:t>
            </a:r>
          </a:p>
          <a:p>
            <a:r>
              <a:rPr lang="en-US" dirty="0" smtClean="0"/>
              <a:t>Low sodium diet</a:t>
            </a:r>
          </a:p>
          <a:p>
            <a:r>
              <a:rPr lang="en-US" dirty="0" smtClean="0"/>
              <a:t>Exercise as tolerated</a:t>
            </a:r>
          </a:p>
          <a:p>
            <a:r>
              <a:rPr lang="en-US" dirty="0" smtClean="0"/>
              <a:t>Surgery</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8842165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a:t>
            </a:r>
            <a:r>
              <a:rPr lang="en-US" dirty="0" err="1" smtClean="0"/>
              <a:t>Mnx</a:t>
            </a:r>
            <a:endParaRPr lang="en-US" dirty="0"/>
          </a:p>
        </p:txBody>
      </p:sp>
      <p:sp>
        <p:nvSpPr>
          <p:cNvPr id="3" name="Content Placeholder 2"/>
          <p:cNvSpPr>
            <a:spLocks noGrp="1"/>
          </p:cNvSpPr>
          <p:nvPr>
            <p:ph idx="1"/>
          </p:nvPr>
        </p:nvSpPr>
        <p:spPr/>
        <p:txBody>
          <a:bodyPr/>
          <a:lstStyle/>
          <a:p>
            <a:r>
              <a:rPr lang="en-US" dirty="0" err="1" smtClean="0"/>
              <a:t>Impoving</a:t>
            </a:r>
            <a:r>
              <a:rPr lang="en-US" dirty="0" smtClean="0"/>
              <a:t> cardiac output and peripheral blood flow</a:t>
            </a:r>
          </a:p>
          <a:p>
            <a:r>
              <a:rPr lang="en-US" dirty="0" smtClean="0"/>
              <a:t>Increasing activity tolerance and increasing gas exchange</a:t>
            </a:r>
          </a:p>
          <a:p>
            <a:r>
              <a:rPr lang="en-US" dirty="0" smtClean="0"/>
              <a:t>Reducing anxiety by emotional support and </a:t>
            </a:r>
            <a:r>
              <a:rPr lang="en-US" dirty="0" err="1" smtClean="0"/>
              <a:t>counselling</a:t>
            </a:r>
            <a:endParaRPr lang="en-US" dirty="0"/>
          </a:p>
          <a:p>
            <a:r>
              <a:rPr lang="en-US" dirty="0" smtClean="0"/>
              <a:t>Promoting home and community based care</a:t>
            </a:r>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7997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fontScale="85000" lnSpcReduction="20000"/>
          </a:bodyPr>
          <a:lstStyle/>
          <a:p>
            <a:pPr marL="571500" indent="-571500">
              <a:buAutoNum type="romanLcPeriod" startAt="4"/>
            </a:pPr>
            <a:r>
              <a:rPr lang="en-US" dirty="0" smtClean="0"/>
              <a:t>Symptoms &amp; Signs (Associated with)</a:t>
            </a:r>
          </a:p>
          <a:p>
            <a:pPr marL="571500" indent="-571500"/>
            <a:r>
              <a:rPr lang="en-US" dirty="0" smtClean="0"/>
              <a:t>Diaphoresis, cold clammy skin</a:t>
            </a:r>
          </a:p>
          <a:p>
            <a:pPr marL="571500" indent="-571500"/>
            <a:r>
              <a:rPr lang="en-US" dirty="0" smtClean="0"/>
              <a:t>Nausea, vomiting</a:t>
            </a:r>
          </a:p>
          <a:p>
            <a:pPr marL="571500" indent="-571500"/>
            <a:r>
              <a:rPr lang="en-US" dirty="0" err="1" smtClean="0"/>
              <a:t>Dyspnea</a:t>
            </a:r>
            <a:r>
              <a:rPr lang="en-US" dirty="0" smtClean="0"/>
              <a:t>-difficulty in breathing</a:t>
            </a:r>
          </a:p>
          <a:p>
            <a:pPr marL="571500" indent="-571500"/>
            <a:r>
              <a:rPr lang="en-US" dirty="0" err="1" smtClean="0"/>
              <a:t>Orthopnea</a:t>
            </a:r>
            <a:endParaRPr lang="en-US" dirty="0" smtClean="0"/>
          </a:p>
          <a:p>
            <a:pPr marL="571500" indent="-571500"/>
            <a:r>
              <a:rPr lang="en-US" dirty="0" smtClean="0"/>
              <a:t>Syncope-loss of consciousness due to fainting</a:t>
            </a:r>
          </a:p>
          <a:p>
            <a:pPr marL="571500" indent="-571500"/>
            <a:r>
              <a:rPr lang="en-US" dirty="0" smtClean="0"/>
              <a:t>Apprehension</a:t>
            </a:r>
          </a:p>
          <a:p>
            <a:pPr marL="571500" indent="-571500"/>
            <a:r>
              <a:rPr lang="en-US" dirty="0" err="1" smtClean="0"/>
              <a:t>Dysrhythmias</a:t>
            </a:r>
            <a:r>
              <a:rPr lang="en-US" dirty="0" smtClean="0"/>
              <a:t>-abnormality in the rate, regularity, or sequence of cardiac activation. Also called </a:t>
            </a:r>
            <a:r>
              <a:rPr lang="en-US" i="1" dirty="0" smtClean="0"/>
              <a:t>cardiac arrhythmia</a:t>
            </a:r>
            <a:r>
              <a:rPr lang="en-US" b="1" dirty="0" smtClean="0"/>
              <a:t>.</a:t>
            </a:r>
            <a:endParaRPr lang="en-US" dirty="0" smtClean="0"/>
          </a:p>
          <a:p>
            <a:pPr marL="571500" indent="-571500"/>
            <a:r>
              <a:rPr lang="en-US" dirty="0" smtClean="0"/>
              <a:t>Palpitations</a:t>
            </a:r>
          </a:p>
          <a:p>
            <a:pPr marL="571500" indent="-571500"/>
            <a:r>
              <a:rPr lang="en-US" dirty="0" smtClean="0"/>
              <a:t>Auscultation of extra heart sounds</a:t>
            </a:r>
          </a:p>
          <a:p>
            <a:pPr marL="571500" indent="-571500"/>
            <a:r>
              <a:rPr lang="en-US" dirty="0" smtClean="0"/>
              <a:t>Auscultation of crackles </a:t>
            </a:r>
          </a:p>
          <a:p>
            <a:pPr marL="571500" indent="-571500"/>
            <a:r>
              <a:rPr lang="en-US" dirty="0" smtClean="0"/>
              <a:t>weakness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marL="571500" indent="-571500">
              <a:buAutoNum type="romanLcPeriod" startAt="5"/>
            </a:pPr>
            <a:r>
              <a:rPr lang="en-US" dirty="0" smtClean="0"/>
              <a:t>Timing &amp; Response to Treatment</a:t>
            </a:r>
          </a:p>
          <a:p>
            <a:pPr marL="571500" indent="-571500"/>
            <a:r>
              <a:rPr lang="en-US" dirty="0" smtClean="0"/>
              <a:t>Sudden onset</a:t>
            </a:r>
          </a:p>
          <a:p>
            <a:pPr marL="571500" indent="-571500"/>
            <a:r>
              <a:rPr lang="en-US" dirty="0" smtClean="0"/>
              <a:t>Constant</a:t>
            </a:r>
          </a:p>
          <a:p>
            <a:pPr marL="571500" indent="-571500"/>
            <a:r>
              <a:rPr lang="en-US" dirty="0" smtClean="0"/>
              <a:t>Duration &gt;30 min</a:t>
            </a:r>
          </a:p>
          <a:p>
            <a:pPr marL="571500" indent="-571500"/>
            <a:r>
              <a:rPr lang="en-US" dirty="0" smtClean="0"/>
              <a:t>Not relieved with nitrates or rest</a:t>
            </a:r>
          </a:p>
          <a:p>
            <a:pPr marL="571500" indent="-571500"/>
            <a:r>
              <a:rPr lang="en-US" dirty="0" smtClean="0"/>
              <a:t>Relief with narcotics</a:t>
            </a:r>
          </a:p>
          <a:p>
            <a:pPr marL="571500" indent="-571500">
              <a:buAutoNum type="alphaLcPeriod" startAt="2"/>
            </a:pPr>
            <a:r>
              <a:rPr lang="en-US" dirty="0" smtClean="0"/>
              <a:t>History of edema &amp; weight gain</a:t>
            </a:r>
          </a:p>
          <a:p>
            <a:pPr marL="571500" indent="-571500">
              <a:buAutoNum type="alphaLcPeriod" startAt="2"/>
            </a:pPr>
            <a:r>
              <a:rPr lang="en-US" dirty="0" smtClean="0"/>
              <a:t>History of syncope</a:t>
            </a:r>
          </a:p>
          <a:p>
            <a:pPr marL="571500" indent="-571500">
              <a:buAutoNum type="alphaLcPeriod" startAt="2"/>
            </a:pPr>
            <a:r>
              <a:rPr lang="en-US" dirty="0" smtClean="0"/>
              <a:t>Medication taken for the heart or for high blood pressure.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CONDITIONS</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FF0000"/>
                </a:solidFill>
              </a:rPr>
              <a:t>MAIN OBJECTIVE</a:t>
            </a:r>
          </a:p>
          <a:p>
            <a:pPr>
              <a:buNone/>
            </a:pPr>
            <a:r>
              <a:rPr lang="en-US" dirty="0" smtClean="0"/>
              <a:t>The learner will acquire knowledge, develop skills &amp; attitudes on cardiovascular disorders in order to provide effective care to patients</a:t>
            </a:r>
          </a:p>
          <a:p>
            <a:pPr>
              <a:buNone/>
            </a:pPr>
            <a:r>
              <a:rPr lang="en-US" b="1" dirty="0" smtClean="0">
                <a:solidFill>
                  <a:srgbClr val="FF0000"/>
                </a:solidFill>
              </a:rPr>
              <a:t>LEARNING OBJECTIVES</a:t>
            </a:r>
          </a:p>
          <a:p>
            <a:pPr>
              <a:buNone/>
            </a:pPr>
            <a:r>
              <a:rPr lang="en-US" dirty="0" smtClean="0"/>
              <a:t>Upon completion of this course the learner should be able to :</a:t>
            </a:r>
          </a:p>
          <a:p>
            <a:pPr marL="514350" indent="-514350">
              <a:buFont typeface="+mj-lt"/>
              <a:buAutoNum type="arabicPeriod"/>
            </a:pPr>
            <a:r>
              <a:rPr lang="en-US" dirty="0" smtClean="0"/>
              <a:t>Recall the anatomy &amp; physiology of the heart &amp; the blood vessels</a:t>
            </a:r>
          </a:p>
          <a:p>
            <a:pPr marL="514350" indent="-514350">
              <a:buFont typeface="+mj-lt"/>
              <a:buAutoNum type="arabicPeriod"/>
            </a:pPr>
            <a:r>
              <a:rPr lang="en-US" dirty="0" smtClean="0"/>
              <a:t>Describe common cardiovascular diseases/conditions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b="1" dirty="0" smtClean="0"/>
              <a:t>INVESTIGATIONS </a:t>
            </a:r>
          </a:p>
          <a:p>
            <a:pPr marL="514350" indent="-514350">
              <a:buAutoNum type="arabicPeriod"/>
            </a:pPr>
            <a:r>
              <a:rPr lang="en-US" dirty="0" smtClean="0"/>
              <a:t>Doppler Ultrasound flow studies</a:t>
            </a:r>
          </a:p>
          <a:p>
            <a:pPr marL="514350" indent="-514350">
              <a:buAutoNum type="arabicPeriod"/>
            </a:pPr>
            <a:r>
              <a:rPr lang="en-US" dirty="0" smtClean="0"/>
              <a:t>Exercise Stress test (EST)</a:t>
            </a:r>
          </a:p>
          <a:p>
            <a:pPr marL="514350" indent="-514350">
              <a:buAutoNum type="arabicPeriod"/>
            </a:pPr>
            <a:r>
              <a:rPr lang="en-US" dirty="0" smtClean="0"/>
              <a:t>Computed Tomography (CT)</a:t>
            </a:r>
          </a:p>
          <a:p>
            <a:pPr marL="514350" indent="-514350">
              <a:buAutoNum type="arabicPeriod"/>
            </a:pPr>
            <a:r>
              <a:rPr lang="en-US" dirty="0" smtClean="0"/>
              <a:t>Duplex Ultrasound</a:t>
            </a:r>
          </a:p>
          <a:p>
            <a:pPr marL="514350" indent="-514350">
              <a:buAutoNum type="arabicPeriod"/>
            </a:pPr>
            <a:r>
              <a:rPr lang="en-US" dirty="0" smtClean="0"/>
              <a:t>CT angiography</a:t>
            </a:r>
          </a:p>
          <a:p>
            <a:pPr marL="514350" indent="-514350">
              <a:buAutoNum type="arabicPeriod"/>
            </a:pPr>
            <a:r>
              <a:rPr lang="en-US" dirty="0" smtClean="0"/>
              <a:t>Magnetic Resonance Angiography</a:t>
            </a:r>
          </a:p>
          <a:p>
            <a:pPr marL="514350" indent="-514350">
              <a:buAutoNum type="arabicPeriod"/>
            </a:pPr>
            <a:r>
              <a:rPr lang="en-US" dirty="0" smtClean="0"/>
              <a:t>angiography</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dirty="0" smtClean="0"/>
              <a:t>8. Lymphangiography </a:t>
            </a:r>
          </a:p>
          <a:p>
            <a:pPr>
              <a:buNone/>
            </a:pPr>
            <a:r>
              <a:rPr lang="en-US" dirty="0" smtClean="0"/>
              <a:t>9. </a:t>
            </a:r>
            <a:r>
              <a:rPr lang="en-US" dirty="0" err="1" smtClean="0"/>
              <a:t>Lymphoscintigraphy</a:t>
            </a:r>
            <a:endParaRPr lang="en-US" dirty="0" smtClean="0"/>
          </a:p>
          <a:p>
            <a:pPr>
              <a:buNone/>
            </a:pPr>
            <a:r>
              <a:rPr lang="en-US" dirty="0" smtClean="0"/>
              <a:t>10. Contrast </a:t>
            </a:r>
            <a:r>
              <a:rPr lang="en-US" dirty="0" err="1" smtClean="0"/>
              <a:t>Plebography</a:t>
            </a:r>
            <a:endParaRPr lang="en-US" dirty="0" smtClean="0"/>
          </a:p>
          <a:p>
            <a:pPr>
              <a:buNone/>
            </a:pPr>
            <a:r>
              <a:rPr lang="en-US" dirty="0" smtClean="0"/>
              <a:t>11. Air </a:t>
            </a:r>
            <a:r>
              <a:rPr lang="en-US" dirty="0" err="1" smtClean="0"/>
              <a:t>Plethysmography</a:t>
            </a:r>
            <a:endParaRPr lang="en-US" dirty="0" smtClean="0"/>
          </a:p>
          <a:p>
            <a:pPr>
              <a:buNone/>
            </a:pPr>
            <a:r>
              <a:rPr lang="en-US" dirty="0" smtClean="0"/>
              <a:t>12. Chest X-ray</a:t>
            </a:r>
          </a:p>
          <a:p>
            <a:pPr>
              <a:buNone/>
            </a:pPr>
            <a:r>
              <a:rPr lang="en-US" dirty="0" smtClean="0"/>
              <a:t>13. Electrocardiography </a:t>
            </a:r>
          </a:p>
          <a:p>
            <a:pPr>
              <a:buNone/>
            </a:pPr>
            <a:r>
              <a:rPr lang="en-US" dirty="0" smtClean="0"/>
              <a:t>14. Cardiac catheterization</a:t>
            </a:r>
          </a:p>
          <a:p>
            <a:pPr>
              <a:buNone/>
            </a:pPr>
            <a:r>
              <a:rPr lang="en-US" dirty="0" smtClean="0"/>
              <a:t>15. Echocardiogram </a:t>
            </a:r>
          </a:p>
          <a:p>
            <a:pPr>
              <a:buNone/>
            </a:pPr>
            <a:r>
              <a:rPr lang="en-US" dirty="0" smtClean="0"/>
              <a:t>16. Lab tests; CBC, electrolytes, cardiac enzymes, lipid profile, urine tests etc.</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blood vessels</a:t>
            </a:r>
            <a:endParaRPr lang="en-US" dirty="0"/>
          </a:p>
        </p:txBody>
      </p:sp>
      <p:pic>
        <p:nvPicPr>
          <p:cNvPr id="4" name="Picture 6" descr="artery-vein"/>
          <p:cNvPicPr>
            <a:picLocks noGrp="1" noChangeAspect="1" noChangeArrowheads="1"/>
          </p:cNvPicPr>
          <p:nvPr>
            <p:ph sz="quarter" idx="1"/>
          </p:nvPr>
        </p:nvPicPr>
        <p:blipFill>
          <a:blip r:embed="rId2" cstate="print"/>
          <a:srcRect l="10001" b="16000"/>
          <a:stretch>
            <a:fillRect/>
          </a:stretch>
        </p:blipFill>
        <p:spPr>
          <a:xfrm>
            <a:off x="457200" y="1752600"/>
            <a:ext cx="7772400" cy="4648200"/>
          </a:xfrm>
          <a:noFill/>
          <a:ln/>
        </p:spPr>
      </p:pic>
    </p:spTree>
    <p:extLst>
      <p:ext uri="{BB962C8B-B14F-4D97-AF65-F5344CB8AC3E}">
        <p14:creationId xmlns:p14="http://schemas.microsoft.com/office/powerpoint/2010/main" val="499879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ARTERIOSCLEROSIS AND ATHEROSCLEROSIS</a:t>
            </a:r>
            <a:endParaRPr lang="en-US" dirty="0"/>
          </a:p>
        </p:txBody>
      </p:sp>
      <p:sp>
        <p:nvSpPr>
          <p:cNvPr id="3" name="Content Placeholder 2"/>
          <p:cNvSpPr>
            <a:spLocks noGrp="1"/>
          </p:cNvSpPr>
          <p:nvPr>
            <p:ph idx="1"/>
          </p:nvPr>
        </p:nvSpPr>
        <p:spPr>
          <a:xfrm>
            <a:off x="-609600" y="1479369"/>
            <a:ext cx="7239000" cy="4846320"/>
          </a:xfrm>
        </p:spPr>
        <p:txBody>
          <a:bodyPr>
            <a:normAutofit/>
          </a:bodyPr>
          <a:lstStyle/>
          <a:p>
            <a:pPr>
              <a:buNone/>
            </a:pPr>
            <a:r>
              <a:rPr lang="en-US" b="1" i="1" dirty="0" smtClean="0">
                <a:solidFill>
                  <a:srgbClr val="0070C0"/>
                </a:solidFill>
              </a:rPr>
              <a:t>ARTERIOSCLEROSIS</a:t>
            </a:r>
            <a:r>
              <a:rPr lang="en-US" dirty="0" smtClean="0">
                <a:solidFill>
                  <a:srgbClr val="0070C0"/>
                </a:solidFill>
              </a:rPr>
              <a:t> </a:t>
            </a:r>
            <a:r>
              <a:rPr lang="en-US" dirty="0" smtClean="0"/>
              <a:t>refers to</a:t>
            </a:r>
            <a:r>
              <a:rPr lang="en-US" dirty="0" smtClean="0">
                <a:solidFill>
                  <a:srgbClr val="FF0000"/>
                </a:solidFill>
              </a:rPr>
              <a:t> hardening </a:t>
            </a:r>
            <a:r>
              <a:rPr lang="en-US" dirty="0" smtClean="0"/>
              <a:t>of the arteries through a diffuse process whereby the muscle fibers and the endothelial lining of the walls of </a:t>
            </a:r>
            <a:r>
              <a:rPr lang="en-US" u="sng" dirty="0" smtClean="0"/>
              <a:t>small</a:t>
            </a:r>
            <a:r>
              <a:rPr lang="en-US" dirty="0" smtClean="0"/>
              <a:t> arteries &amp; </a:t>
            </a:r>
            <a:r>
              <a:rPr lang="en-US" u="sng" dirty="0" smtClean="0"/>
              <a:t>arterioles</a:t>
            </a:r>
            <a:r>
              <a:rPr lang="en-US" dirty="0" smtClean="0"/>
              <a:t> thicken.</a:t>
            </a:r>
          </a:p>
          <a:p>
            <a:pPr>
              <a:buNone/>
            </a:pPr>
            <a:r>
              <a:rPr lang="en-US" b="1" i="1" dirty="0" smtClean="0">
                <a:solidFill>
                  <a:srgbClr val="0000FF"/>
                </a:solidFill>
              </a:rPr>
              <a:t>ATHEROSCLEROSIS</a:t>
            </a:r>
            <a:r>
              <a:rPr lang="en-US" i="1" dirty="0" smtClean="0"/>
              <a:t> </a:t>
            </a:r>
            <a:r>
              <a:rPr lang="en-US" dirty="0" smtClean="0"/>
              <a:t>is disease process involving the </a:t>
            </a:r>
            <a:r>
              <a:rPr lang="en-US" dirty="0" smtClean="0">
                <a:solidFill>
                  <a:srgbClr val="FF0000"/>
                </a:solidFill>
              </a:rPr>
              <a:t>accumulation of lipids</a:t>
            </a:r>
            <a:r>
              <a:rPr lang="en-US" dirty="0" smtClean="0"/>
              <a:t>, calcium, blood components, carbohydrates, &amp; fibrous tissue on the </a:t>
            </a:r>
            <a:r>
              <a:rPr lang="en-US" dirty="0" err="1" smtClean="0"/>
              <a:t>intimal</a:t>
            </a:r>
            <a:r>
              <a:rPr lang="en-US" dirty="0" smtClean="0"/>
              <a:t> layer of </a:t>
            </a:r>
            <a:r>
              <a:rPr lang="en-US" u="sng" dirty="0" smtClean="0"/>
              <a:t>large </a:t>
            </a:r>
            <a:r>
              <a:rPr lang="en-US" dirty="0" smtClean="0"/>
              <a:t>or </a:t>
            </a:r>
            <a:r>
              <a:rPr lang="en-US" u="sng" dirty="0" smtClean="0"/>
              <a:t>medium</a:t>
            </a:r>
            <a:r>
              <a:rPr lang="en-US" dirty="0" smtClean="0"/>
              <a:t>-sized artery .</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a:t>Atherosclerosis</a:t>
            </a:r>
          </a:p>
        </p:txBody>
      </p:sp>
      <p:sp>
        <p:nvSpPr>
          <p:cNvPr id="11267" name="Rectangle 3"/>
          <p:cNvSpPr>
            <a:spLocks noGrp="1" noChangeArrowheads="1"/>
          </p:cNvSpPr>
          <p:nvPr>
            <p:ph sz="quarter" idx="1"/>
          </p:nvPr>
        </p:nvSpPr>
        <p:spPr>
          <a:xfrm>
            <a:off x="304800" y="1600200"/>
            <a:ext cx="8534400" cy="4876800"/>
          </a:xfrm>
          <a:noFill/>
          <a:ln/>
        </p:spPr>
        <p:txBody>
          <a:bodyPr>
            <a:normAutofit/>
          </a:bodyPr>
          <a:lstStyle/>
          <a:p>
            <a:r>
              <a:rPr lang="en-US" dirty="0" smtClean="0"/>
              <a:t>Disease of large(elastic) &amp; medium sized arteries characterized by progressive arterial wall thickening due to formation of an intimal lesion-</a:t>
            </a:r>
            <a:r>
              <a:rPr lang="en-US" dirty="0" err="1" smtClean="0"/>
              <a:t>atheroma</a:t>
            </a:r>
            <a:r>
              <a:rPr lang="en-US" dirty="0" smtClean="0"/>
              <a:t> (fibro-fatty plaque)</a:t>
            </a:r>
          </a:p>
          <a:p>
            <a:pPr lvl="1"/>
            <a:r>
              <a:rPr lang="en-US" dirty="0" err="1" smtClean="0"/>
              <a:t>Athere</a:t>
            </a:r>
            <a:r>
              <a:rPr lang="en-US" dirty="0" smtClean="0"/>
              <a:t>-porridge</a:t>
            </a:r>
          </a:p>
          <a:p>
            <a:pPr lvl="1"/>
            <a:r>
              <a:rPr lang="en-US" dirty="0" smtClean="0"/>
              <a:t>Sclerosis-thickening or hardening</a:t>
            </a:r>
          </a:p>
          <a:p>
            <a:r>
              <a:rPr lang="en-US" dirty="0" smtClean="0"/>
              <a:t>Leading cause of death in developed countries, increasing in developing countries</a:t>
            </a:r>
          </a:p>
          <a:p>
            <a:r>
              <a:rPr lang="en-US" dirty="0" smtClean="0"/>
              <a:t>Starts in childhood &amp; is progressive peaks 5</a:t>
            </a:r>
            <a:r>
              <a:rPr lang="en-US" baseline="30000" dirty="0" smtClean="0"/>
              <a:t>th</a:t>
            </a:r>
            <a:r>
              <a:rPr lang="en-US" dirty="0" smtClean="0"/>
              <a:t> &amp; 6</a:t>
            </a:r>
            <a:r>
              <a:rPr lang="en-US" baseline="30000" dirty="0" smtClean="0"/>
              <a:t>th</a:t>
            </a:r>
            <a:r>
              <a:rPr lang="en-US" dirty="0" smtClean="0"/>
              <a:t> decade</a:t>
            </a:r>
          </a:p>
          <a:p>
            <a:r>
              <a:rPr lang="en-US" dirty="0" smtClean="0"/>
              <a:t>Pathogenesis: response to injury(1977)</a:t>
            </a:r>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277659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Athero</a:t>
            </a:r>
            <a:r>
              <a:rPr lang="en-US" dirty="0" smtClean="0"/>
              <a:t>-sclerosis</a:t>
            </a:r>
            <a:endParaRPr lang="en-US" dirty="0"/>
          </a:p>
        </p:txBody>
      </p:sp>
      <p:sp>
        <p:nvSpPr>
          <p:cNvPr id="3" name="Content Placeholder 2"/>
          <p:cNvSpPr>
            <a:spLocks noGrp="1"/>
          </p:cNvSpPr>
          <p:nvPr>
            <p:ph sz="quarter" idx="1"/>
          </p:nvPr>
        </p:nvSpPr>
        <p:spPr/>
        <p:txBody>
          <a:bodyPr>
            <a:normAutofit/>
          </a:bodyPr>
          <a:lstStyle/>
          <a:p>
            <a:r>
              <a:rPr lang="en-US" dirty="0" smtClean="0"/>
              <a:t>Common clinical manifestations:</a:t>
            </a:r>
          </a:p>
          <a:p>
            <a:pPr lvl="1"/>
            <a:r>
              <a:rPr lang="en-US" sz="3200" dirty="0" smtClean="0"/>
              <a:t>Acute coronary syndromes(angina, myocardial infarction &amp; sudden cardiac death)</a:t>
            </a:r>
          </a:p>
          <a:p>
            <a:pPr lvl="1"/>
            <a:r>
              <a:rPr lang="en-US" sz="3200" dirty="0" smtClean="0"/>
              <a:t>Cerebral infarction-stroke</a:t>
            </a:r>
          </a:p>
          <a:p>
            <a:pPr lvl="1"/>
            <a:r>
              <a:rPr lang="en-US" sz="3200" dirty="0" smtClean="0"/>
              <a:t>Gangrene of the lower limbs</a:t>
            </a:r>
          </a:p>
          <a:p>
            <a:pPr lvl="1">
              <a:buNone/>
            </a:pPr>
            <a:endParaRPr lang="en-US" sz="3200" dirty="0" smtClean="0"/>
          </a:p>
          <a:p>
            <a:pPr lvl="1"/>
            <a:endParaRPr lang="en-US" sz="3200" dirty="0" smtClean="0"/>
          </a:p>
        </p:txBody>
      </p:sp>
    </p:spTree>
    <p:extLst>
      <p:ext uri="{BB962C8B-B14F-4D97-AF65-F5344CB8AC3E}">
        <p14:creationId xmlns:p14="http://schemas.microsoft.com/office/powerpoint/2010/main" val="3800297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a:t>Atherosclerosis</a:t>
            </a:r>
          </a:p>
        </p:txBody>
      </p:sp>
      <p:pic>
        <p:nvPicPr>
          <p:cNvPr id="12291" name="Picture 3"/>
          <p:cNvPicPr>
            <a:picLocks noChangeArrowheads="1"/>
          </p:cNvPicPr>
          <p:nvPr/>
        </p:nvPicPr>
        <p:blipFill>
          <a:blip r:embed="rId2" cstate="print"/>
          <a:srcRect/>
          <a:stretch>
            <a:fillRect/>
          </a:stretch>
        </p:blipFill>
        <p:spPr bwMode="auto">
          <a:xfrm>
            <a:off x="2466975" y="1524000"/>
            <a:ext cx="4224338" cy="5105400"/>
          </a:xfrm>
          <a:prstGeom prst="rect">
            <a:avLst/>
          </a:prstGeom>
          <a:noFill/>
          <a:ln w="9525">
            <a:noFill/>
            <a:miter lim="800000"/>
            <a:headEnd/>
            <a:tailEnd/>
          </a:ln>
          <a:effectLst/>
        </p:spPr>
      </p:pic>
    </p:spTree>
    <p:extLst>
      <p:ext uri="{BB962C8B-B14F-4D97-AF65-F5344CB8AC3E}">
        <p14:creationId xmlns:p14="http://schemas.microsoft.com/office/powerpoint/2010/main" val="4195073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affected vessels</a:t>
            </a:r>
            <a:endParaRPr lang="en-US" dirty="0"/>
          </a:p>
        </p:txBody>
      </p:sp>
      <p:sp>
        <p:nvSpPr>
          <p:cNvPr id="3" name="Content Placeholder 2"/>
          <p:cNvSpPr>
            <a:spLocks noGrp="1"/>
          </p:cNvSpPr>
          <p:nvPr>
            <p:ph sz="quarter" idx="1"/>
          </p:nvPr>
        </p:nvSpPr>
        <p:spPr/>
        <p:txBody>
          <a:bodyPr/>
          <a:lstStyle/>
          <a:p>
            <a:r>
              <a:rPr lang="en-US" dirty="0" smtClean="0"/>
              <a:t>Abdominal aorta esp. at the bifurcation of renal &amp; mesenteric arteries</a:t>
            </a:r>
          </a:p>
          <a:p>
            <a:r>
              <a:rPr lang="en-US" dirty="0" smtClean="0"/>
              <a:t>Coronary</a:t>
            </a:r>
          </a:p>
          <a:p>
            <a:r>
              <a:rPr lang="en-US" dirty="0" smtClean="0"/>
              <a:t>Popliteal</a:t>
            </a:r>
          </a:p>
          <a:p>
            <a:r>
              <a:rPr lang="en-US" dirty="0" smtClean="0"/>
              <a:t>Thoracic duct</a:t>
            </a:r>
          </a:p>
          <a:p>
            <a:r>
              <a:rPr lang="en-US" dirty="0" smtClean="0"/>
              <a:t>Vessels of the circle of Willis</a:t>
            </a:r>
          </a:p>
          <a:p>
            <a:endParaRPr lang="en-US" dirty="0"/>
          </a:p>
        </p:txBody>
      </p:sp>
    </p:spTree>
    <p:extLst>
      <p:ext uri="{BB962C8B-B14F-4D97-AF65-F5344CB8AC3E}">
        <p14:creationId xmlns:p14="http://schemas.microsoft.com/office/powerpoint/2010/main" val="250560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mc12"/>
          <p:cNvPicPr>
            <a:picLocks noGrp="1" noChangeAspect="1" noChangeArrowheads="1"/>
          </p:cNvPicPr>
          <p:nvPr>
            <p:ph/>
          </p:nvPr>
        </p:nvPicPr>
        <p:blipFill>
          <a:blip r:embed="rId3" cstate="print"/>
          <a:srcRect/>
          <a:stretch>
            <a:fillRect/>
          </a:stretch>
        </p:blipFill>
        <p:spPr>
          <a:xfrm>
            <a:off x="304800" y="228600"/>
            <a:ext cx="4191000" cy="6380163"/>
          </a:xfrm>
          <a:noFill/>
          <a:ln/>
        </p:spPr>
      </p:pic>
      <p:pic>
        <p:nvPicPr>
          <p:cNvPr id="3" name="Picture 5" descr="mc12"/>
          <p:cNvPicPr>
            <a:picLocks noChangeAspect="1" noChangeArrowheads="1"/>
          </p:cNvPicPr>
          <p:nvPr/>
        </p:nvPicPr>
        <p:blipFill>
          <a:blip r:embed="rId4" cstate="print"/>
          <a:srcRect/>
          <a:stretch>
            <a:fillRect/>
          </a:stretch>
        </p:blipFill>
        <p:spPr>
          <a:xfrm>
            <a:off x="4419600" y="685800"/>
            <a:ext cx="4495800" cy="5851525"/>
          </a:xfrm>
          <a:prstGeom prst="rect">
            <a:avLst/>
          </a:prstGeom>
          <a:noFill/>
          <a:ln/>
        </p:spPr>
      </p:pic>
    </p:spTree>
    <p:extLst>
      <p:ext uri="{BB962C8B-B14F-4D97-AF65-F5344CB8AC3E}">
        <p14:creationId xmlns:p14="http://schemas.microsoft.com/office/powerpoint/2010/main" val="87150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r>
              <a:rPr lang="en-US" dirty="0" smtClean="0"/>
              <a:t>Both develop over a long period (beginning in early childhood). Rarely does one occur without the other.</a:t>
            </a:r>
          </a:p>
          <a:p>
            <a:pPr>
              <a:buNone/>
            </a:pPr>
            <a:r>
              <a:rPr lang="en-US" b="1" dirty="0" smtClean="0">
                <a:solidFill>
                  <a:srgbClr val="FF0000"/>
                </a:solidFill>
              </a:rPr>
              <a:t>RISK FACTORS</a:t>
            </a:r>
          </a:p>
          <a:p>
            <a:pPr>
              <a:buNone/>
            </a:pPr>
            <a:r>
              <a:rPr lang="en-US" b="1" dirty="0" smtClean="0">
                <a:solidFill>
                  <a:srgbClr val="FF0000"/>
                </a:solidFill>
              </a:rPr>
              <a:t>Modifiable</a:t>
            </a:r>
            <a:r>
              <a:rPr lang="en-US" dirty="0" smtClean="0">
                <a:solidFill>
                  <a:srgbClr val="FF0000"/>
                </a:solidFill>
              </a:rPr>
              <a:t> </a:t>
            </a:r>
          </a:p>
          <a:p>
            <a:r>
              <a:rPr lang="en-US" dirty="0" smtClean="0"/>
              <a:t>Nicotine use (</a:t>
            </a:r>
            <a:r>
              <a:rPr lang="en-US" dirty="0" err="1" smtClean="0"/>
              <a:t>i.e</a:t>
            </a:r>
            <a:r>
              <a:rPr lang="en-US" dirty="0" smtClean="0"/>
              <a:t> tobacco smoking or chewing)</a:t>
            </a:r>
          </a:p>
          <a:p>
            <a:r>
              <a:rPr lang="en-US" dirty="0" smtClean="0"/>
              <a:t>Diet</a:t>
            </a:r>
          </a:p>
          <a:p>
            <a:r>
              <a:rPr lang="en-US" dirty="0" smtClean="0"/>
              <a:t>Hypertension</a:t>
            </a:r>
          </a:p>
          <a:p>
            <a:r>
              <a:rPr lang="en-US" dirty="0" smtClean="0"/>
              <a:t>Diabetes mellitus (thickens the basement membranes of large &amp; small vessels)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381000" y="336550"/>
            <a:ext cx="8458200" cy="6240463"/>
          </a:xfrm>
          <a:prstGeom prst="rect">
            <a:avLst/>
          </a:prstGeom>
          <a:noFill/>
          <a:ln w="9525">
            <a:noFill/>
            <a:miter lim="800000"/>
            <a:headEnd/>
            <a:tailEnd/>
          </a:ln>
        </p:spPr>
      </p:pic>
    </p:spTree>
    <p:extLst>
      <p:ext uri="{BB962C8B-B14F-4D97-AF65-F5344CB8AC3E}">
        <p14:creationId xmlns:p14="http://schemas.microsoft.com/office/powerpoint/2010/main" val="2308036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dirty="0" smtClean="0"/>
              <a:t>Obesity</a:t>
            </a:r>
          </a:p>
          <a:p>
            <a:r>
              <a:rPr lang="en-US" dirty="0" smtClean="0"/>
              <a:t>Stress</a:t>
            </a:r>
          </a:p>
          <a:p>
            <a:r>
              <a:rPr lang="en-US" dirty="0" smtClean="0"/>
              <a:t>Sedentary lifestyle</a:t>
            </a:r>
          </a:p>
          <a:p>
            <a:r>
              <a:rPr lang="en-US" dirty="0" smtClean="0"/>
              <a:t>Elevated CRP-C-Reactive proteins</a:t>
            </a:r>
          </a:p>
          <a:p>
            <a:r>
              <a:rPr lang="en-US" dirty="0" err="1" smtClean="0"/>
              <a:t>Hyperhomocysteinemia</a:t>
            </a:r>
            <a:endParaRPr lang="en-US" dirty="0" smtClean="0"/>
          </a:p>
          <a:p>
            <a:pPr>
              <a:buNone/>
            </a:pPr>
            <a:r>
              <a:rPr lang="en-US" b="1" dirty="0" smtClean="0">
                <a:solidFill>
                  <a:srgbClr val="FF0000"/>
                </a:solidFill>
              </a:rPr>
              <a:t>Non-modifiable </a:t>
            </a:r>
          </a:p>
          <a:p>
            <a:r>
              <a:rPr lang="en-US" dirty="0" smtClean="0"/>
              <a:t>Age (above 50 years)</a:t>
            </a:r>
          </a:p>
          <a:p>
            <a:r>
              <a:rPr lang="en-US" dirty="0" smtClean="0"/>
              <a:t>Gender</a:t>
            </a:r>
          </a:p>
          <a:p>
            <a:r>
              <a:rPr lang="en-US" dirty="0" smtClean="0"/>
              <a:t>Familial predisposition/ genetics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b="1" dirty="0" smtClean="0"/>
              <a:t>Arteries commonly affected by atherosclerosis</a:t>
            </a:r>
          </a:p>
          <a:p>
            <a:pPr marL="514350" indent="-514350">
              <a:buFont typeface="+mj-lt"/>
              <a:buAutoNum type="arabicPeriod"/>
            </a:pPr>
            <a:r>
              <a:rPr lang="en-US" dirty="0" smtClean="0"/>
              <a:t>Cerebral vascular arteries causing stroke (CVA)</a:t>
            </a:r>
          </a:p>
          <a:p>
            <a:pPr marL="514350" indent="-514350">
              <a:buFont typeface="+mj-lt"/>
              <a:buAutoNum type="arabicPeriod"/>
            </a:pPr>
            <a:r>
              <a:rPr lang="en-US" dirty="0" smtClean="0"/>
              <a:t>Coronary artery causing myocardial infarction</a:t>
            </a:r>
          </a:p>
          <a:p>
            <a:pPr>
              <a:buNone/>
            </a:pPr>
            <a:r>
              <a:rPr lang="en-US" dirty="0" smtClean="0"/>
              <a:t>3.  Aorta causing aneurysm, peripheral vascular disease.</a:t>
            </a:r>
          </a:p>
          <a:p>
            <a:pPr>
              <a:buNone/>
            </a:pPr>
            <a:r>
              <a:rPr lang="en-US" dirty="0" smtClean="0"/>
              <a:t>4.  Renal artery causing hypertension and renal failure</a:t>
            </a:r>
          </a:p>
          <a:p>
            <a:pPr>
              <a:buNone/>
            </a:pPr>
            <a:r>
              <a:rPr lang="en-US" dirty="0" smtClean="0"/>
              <a:t>5.  Large peripheral arteries causing peripheral vascular disease</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None/>
            </a:pPr>
            <a:r>
              <a:rPr lang="en-US" b="1" dirty="0" smtClean="0"/>
              <a:t>PATHOPHYSIOLOGY</a:t>
            </a:r>
          </a:p>
          <a:p>
            <a:pPr>
              <a:buFont typeface="Wingdings" pitchFamily="2" charset="2"/>
              <a:buChar char="Ø"/>
            </a:pPr>
            <a:r>
              <a:rPr lang="en-US" dirty="0" smtClean="0"/>
              <a:t>Atherosclerosis affects the inner lining of the artery. First there is injury to the </a:t>
            </a:r>
            <a:r>
              <a:rPr lang="en-US" smtClean="0"/>
              <a:t>endothelial cells </a:t>
            </a:r>
            <a:r>
              <a:rPr lang="en-US" dirty="0" smtClean="0"/>
              <a:t>that line the walls of the arteries. </a:t>
            </a:r>
          </a:p>
          <a:p>
            <a:pPr>
              <a:buFont typeface="Wingdings" pitchFamily="2" charset="2"/>
              <a:buChar char="Ø"/>
            </a:pPr>
            <a:r>
              <a:rPr lang="en-US" dirty="0" smtClean="0"/>
              <a:t>The injury causes inflammation &amp; immune reactions. </a:t>
            </a:r>
          </a:p>
          <a:p>
            <a:pPr>
              <a:buFont typeface="Wingdings" pitchFamily="2" charset="2"/>
              <a:buChar char="Ø"/>
            </a:pPr>
            <a:r>
              <a:rPr lang="en-US" dirty="0" smtClean="0"/>
              <a:t>Lipids, platelets &amp; other clotting factors accumulate. Scar tissue replaces some of the arterial wall. </a:t>
            </a:r>
          </a:p>
          <a:p>
            <a:pPr>
              <a:buFont typeface="Wingdings" pitchFamily="2" charset="2"/>
              <a:buChar char="Ø"/>
            </a:pPr>
            <a:r>
              <a:rPr lang="en-US" dirty="0" smtClean="0"/>
              <a:t>An early indication of injury is a fatty streak on the lining of the artery. This build-up of fatty deposits is known as plaque.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Font typeface="Wingdings" pitchFamily="2" charset="2"/>
              <a:buChar char="Ø"/>
            </a:pPr>
            <a:r>
              <a:rPr lang="en-US" dirty="0" smtClean="0"/>
              <a:t>Plaque has irregular, jagged edges that allow blood cells &amp; other material to adhere to the wall of the artery. </a:t>
            </a:r>
          </a:p>
          <a:p>
            <a:pPr>
              <a:buFont typeface="Wingdings" pitchFamily="2" charset="2"/>
              <a:buChar char="Ø"/>
            </a:pPr>
            <a:r>
              <a:rPr lang="en-US" dirty="0" smtClean="0"/>
              <a:t>Over time this build-up becomes calcified &amp; hardened (arteriosclerotic), causing the turbulence that damages cells and increases the build-up within the vessel. </a:t>
            </a:r>
          </a:p>
          <a:p>
            <a:pPr>
              <a:buFont typeface="Wingdings" pitchFamily="2" charset="2"/>
              <a:buChar char="Ø"/>
            </a:pPr>
            <a:r>
              <a:rPr lang="en-US" dirty="0" smtClean="0"/>
              <a:t>As the vessel becomes </a:t>
            </a:r>
            <a:r>
              <a:rPr lang="en-US" dirty="0" err="1" smtClean="0"/>
              <a:t>stenosed</a:t>
            </a:r>
            <a:r>
              <a:rPr lang="en-US" dirty="0" smtClean="0"/>
              <a:t> (narrowed), partial or total occlusion of the artery may occur, resulting in reduced blood flow. </a:t>
            </a:r>
          </a:p>
          <a:p>
            <a:pPr>
              <a:buFont typeface="Wingdings" pitchFamily="2" charset="2"/>
              <a:buChar char="Ø"/>
            </a:pPr>
            <a:r>
              <a:rPr lang="en-US" dirty="0" smtClean="0"/>
              <a:t>The area distal to the occlusion may become ischemic as a result.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SIGNS &amp; SYMPTOMS</a:t>
            </a:r>
          </a:p>
          <a:p>
            <a:r>
              <a:rPr lang="en-US" dirty="0" smtClean="0"/>
              <a:t>Chest pain</a:t>
            </a:r>
          </a:p>
          <a:p>
            <a:r>
              <a:rPr lang="en-US" dirty="0" smtClean="0"/>
              <a:t>Dizziness</a:t>
            </a:r>
          </a:p>
          <a:p>
            <a:r>
              <a:rPr lang="en-US" dirty="0" smtClean="0"/>
              <a:t>Pallor in the nail beds</a:t>
            </a:r>
          </a:p>
          <a:p>
            <a:r>
              <a:rPr lang="en-US" dirty="0" smtClean="0"/>
              <a:t>Reddish-purple </a:t>
            </a:r>
            <a:r>
              <a:rPr lang="en-US" dirty="0" err="1" smtClean="0"/>
              <a:t>colour</a:t>
            </a:r>
            <a:r>
              <a:rPr lang="en-US" dirty="0" smtClean="0"/>
              <a:t> in the extremities</a:t>
            </a:r>
          </a:p>
          <a:p>
            <a:r>
              <a:rPr lang="en-US" dirty="0" smtClean="0"/>
              <a:t>Thickened nails</a:t>
            </a:r>
          </a:p>
          <a:p>
            <a:r>
              <a:rPr lang="en-US" dirty="0" smtClean="0"/>
              <a:t>Dry skin with loss of hair</a:t>
            </a:r>
          </a:p>
          <a:p>
            <a:r>
              <a:rPr lang="en-US" dirty="0" smtClean="0"/>
              <a:t>Diminished peripheral pulses</a:t>
            </a:r>
          </a:p>
          <a:p>
            <a:r>
              <a:rPr lang="en-US" dirty="0" smtClean="0"/>
              <a:t>Extremities skin temperature is cool</a:t>
            </a:r>
          </a:p>
          <a:p>
            <a:r>
              <a:rPr lang="en-US" dirty="0" smtClean="0"/>
              <a:t>Prolonged capillary refill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TESTS</a:t>
            </a:r>
            <a:br>
              <a:rPr lang="en-US" dirty="0" smtClean="0"/>
            </a:br>
            <a:endParaRPr lang="en-US" dirty="0"/>
          </a:p>
        </p:txBody>
      </p:sp>
      <p:sp>
        <p:nvSpPr>
          <p:cNvPr id="3" name="Content Placeholder 2"/>
          <p:cNvSpPr>
            <a:spLocks noGrp="1"/>
          </p:cNvSpPr>
          <p:nvPr>
            <p:ph idx="1"/>
          </p:nvPr>
        </p:nvSpPr>
        <p:spPr/>
        <p:txBody>
          <a:bodyPr/>
          <a:lstStyle/>
          <a:p>
            <a:r>
              <a:rPr lang="en-US" dirty="0" smtClean="0"/>
              <a:t>Total cholesterol (often elevated)-high LDL</a:t>
            </a:r>
          </a:p>
          <a:p>
            <a:r>
              <a:rPr lang="en-US" dirty="0" smtClean="0"/>
              <a:t>Blood glucose level-high</a:t>
            </a:r>
          </a:p>
          <a:p>
            <a:r>
              <a:rPr lang="en-US" dirty="0" smtClean="0"/>
              <a:t>Angiography-x-ray of blood vessels</a:t>
            </a:r>
          </a:p>
          <a:p>
            <a:r>
              <a:rPr lang="en-US" dirty="0" smtClean="0"/>
              <a:t>Doppler ultrasound-narrowed lumen</a:t>
            </a:r>
          </a:p>
          <a:p>
            <a:r>
              <a:rPr lang="en-US" dirty="0" smtClean="0"/>
              <a:t>Cardiac catheterization-high pressure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TREATMENT</a:t>
            </a:r>
          </a:p>
          <a:p>
            <a:r>
              <a:rPr lang="en-US" dirty="0" smtClean="0"/>
              <a:t>A healthy Lifestyle; avoid saturated fats, to be  exercising, &amp; stop smoking.</a:t>
            </a:r>
          </a:p>
          <a:p>
            <a:r>
              <a:rPr lang="en-US" dirty="0" smtClean="0"/>
              <a:t>Cholesterol screening</a:t>
            </a:r>
          </a:p>
          <a:p>
            <a:r>
              <a:rPr lang="en-US" dirty="0" smtClean="0"/>
              <a:t>Frequent check-ups &amp; medications </a:t>
            </a:r>
            <a:r>
              <a:rPr lang="en-US" dirty="0" err="1" smtClean="0"/>
              <a:t>i.e</a:t>
            </a:r>
            <a:r>
              <a:rPr lang="en-US" dirty="0" smtClean="0"/>
              <a:t> </a:t>
            </a:r>
            <a:r>
              <a:rPr lang="en-US" dirty="0" err="1" smtClean="0"/>
              <a:t>statins</a:t>
            </a:r>
            <a:r>
              <a:rPr lang="en-US" dirty="0" smtClean="0"/>
              <a:t>, </a:t>
            </a:r>
            <a:r>
              <a:rPr lang="en-US" dirty="0" err="1" smtClean="0"/>
              <a:t>fibrates</a:t>
            </a:r>
            <a:r>
              <a:rPr lang="en-US" dirty="0" smtClean="0"/>
              <a:t> (to lower triglycerides), niacin (prevents conversion of fats </a:t>
            </a:r>
            <a:r>
              <a:rPr lang="en-US" smtClean="0"/>
              <a:t>into very LDL)</a:t>
            </a:r>
            <a:endParaRPr lang="en-US" dirty="0" smtClean="0"/>
          </a:p>
          <a:p>
            <a:pPr>
              <a:buNone/>
            </a:pP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NURSING INTERVENTION</a:t>
            </a:r>
          </a:p>
          <a:p>
            <a:r>
              <a:rPr lang="en-US" dirty="0" smtClean="0"/>
              <a:t>Identify individuals at risk &amp; provide diet low in saturated fat</a:t>
            </a:r>
          </a:p>
          <a:p>
            <a:r>
              <a:rPr lang="en-US" dirty="0" smtClean="0"/>
              <a:t>Recommend testing again in 6 months.</a:t>
            </a:r>
          </a:p>
          <a:p>
            <a:r>
              <a:rPr lang="en-US" dirty="0" smtClean="0"/>
              <a:t>Identify specific areas of involvement &amp; give specific nursing care of that area.</a:t>
            </a:r>
          </a:p>
          <a:p>
            <a:r>
              <a:rPr lang="en-US" dirty="0" smtClean="0"/>
              <a:t>Treat underlying causes </a:t>
            </a:r>
            <a:r>
              <a:rPr lang="en-US" dirty="0" err="1" smtClean="0"/>
              <a:t>i.e.HTN,DM,OBESITY</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HYPERTENSIVE DISORDERS(</a:t>
            </a:r>
            <a:r>
              <a:rPr lang="en-US" dirty="0" err="1" smtClean="0"/>
              <a:t>hbp</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b="1" dirty="0" smtClean="0"/>
              <a:t>Blood pressure -</a:t>
            </a:r>
            <a:r>
              <a:rPr lang="en-US" dirty="0" smtClean="0"/>
              <a:t>is the force exerted by the blood against the walls of blood vessels. </a:t>
            </a:r>
          </a:p>
          <a:p>
            <a:pPr>
              <a:buNone/>
            </a:pPr>
            <a:r>
              <a:rPr lang="en-US" dirty="0" smtClean="0"/>
              <a:t>The  magnitude of this force depends on:</a:t>
            </a:r>
          </a:p>
          <a:p>
            <a:pPr>
              <a:buFont typeface="Wingdings" pitchFamily="2" charset="2"/>
              <a:buChar char="§"/>
            </a:pPr>
            <a:r>
              <a:rPr lang="en-US" dirty="0" smtClean="0"/>
              <a:t>Cardiac output-increase</a:t>
            </a:r>
          </a:p>
          <a:p>
            <a:pPr>
              <a:buFont typeface="Wingdings" pitchFamily="2" charset="2"/>
              <a:buChar char="§"/>
            </a:pPr>
            <a:r>
              <a:rPr lang="en-US" dirty="0" smtClean="0"/>
              <a:t>Resistance of the blood vessels</a:t>
            </a:r>
          </a:p>
          <a:p>
            <a:pPr>
              <a:buFont typeface="Wingdings" pitchFamily="2" charset="2"/>
              <a:buChar char="§"/>
            </a:pPr>
            <a:r>
              <a:rPr lang="en-US" dirty="0" err="1" smtClean="0"/>
              <a:t>Viscocity</a:t>
            </a:r>
            <a:r>
              <a:rPr lang="en-US" dirty="0" smtClean="0"/>
              <a:t> of blood	</a:t>
            </a:r>
          </a:p>
          <a:p>
            <a:pPr>
              <a:buNone/>
            </a:pPr>
            <a:r>
              <a:rPr lang="en-US" b="1" dirty="0" smtClean="0"/>
              <a:t>Def</a:t>
            </a:r>
            <a:r>
              <a:rPr lang="en-US" dirty="0" smtClean="0"/>
              <a:t>-A persistent elevation of the systolic blood pressure at a level of 140 mmHg or higher &amp; of diastolic pressure at level of 90 mmHg or higher. </a:t>
            </a:r>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b="1" dirty="0" smtClean="0"/>
              <a:t>N/B</a:t>
            </a:r>
            <a:r>
              <a:rPr lang="en-US" dirty="0" smtClean="0"/>
              <a:t> Cardiac output is increased by conditions that increase heart rate or stroke volume, where as peripheral resistance is increased by factors that increase blood viscosity or reduce vessel diameter, particularly of the arterioles.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VALVES</a:t>
            </a:r>
            <a:endParaRPr lang="en-US" dirty="0"/>
          </a:p>
        </p:txBody>
      </p:sp>
      <p:sp>
        <p:nvSpPr>
          <p:cNvPr id="3" name="Content Placeholder 2"/>
          <p:cNvSpPr>
            <a:spLocks noGrp="1"/>
          </p:cNvSpPr>
          <p:nvPr>
            <p:ph idx="1"/>
          </p:nvPr>
        </p:nvSpPr>
        <p:spPr/>
        <p:txBody>
          <a:bodyPr/>
          <a:lstStyle/>
          <a:p>
            <a:r>
              <a:rPr lang="en-US" dirty="0" smtClean="0"/>
              <a:t>1)Right </a:t>
            </a:r>
            <a:r>
              <a:rPr lang="en-US" dirty="0" err="1" smtClean="0"/>
              <a:t>Atrio</a:t>
            </a:r>
            <a:r>
              <a:rPr lang="en-US" dirty="0" smtClean="0"/>
              <a:t> ventricular Valve( Tricuspid Valve</a:t>
            </a:r>
          </a:p>
          <a:p>
            <a:r>
              <a:rPr lang="en-US" dirty="0" smtClean="0"/>
              <a:t> 2)Left  </a:t>
            </a:r>
            <a:r>
              <a:rPr lang="en-US" dirty="0" err="1" smtClean="0"/>
              <a:t>Atrio</a:t>
            </a:r>
            <a:r>
              <a:rPr lang="en-US" dirty="0" smtClean="0"/>
              <a:t>-Ventricular Valve(</a:t>
            </a:r>
            <a:r>
              <a:rPr lang="en-US" dirty="0" err="1" smtClean="0"/>
              <a:t>Bicuspid,Mitral</a:t>
            </a:r>
            <a:r>
              <a:rPr lang="en-US" dirty="0" smtClean="0"/>
              <a:t> Valve)</a:t>
            </a:r>
          </a:p>
          <a:p>
            <a:r>
              <a:rPr lang="en-US" dirty="0" smtClean="0"/>
              <a:t>Aortic Valve</a:t>
            </a:r>
          </a:p>
          <a:p>
            <a:r>
              <a:rPr lang="en-US" dirty="0" smtClean="0"/>
              <a:t>Pulmonary Valve</a:t>
            </a:r>
          </a:p>
          <a:p>
            <a:endParaRPr lang="en-US" dirty="0" smtClean="0"/>
          </a:p>
          <a:p>
            <a:endParaRPr lang="en-US" dirty="0" smtClean="0"/>
          </a:p>
          <a:p>
            <a:endParaRPr lang="en-US" dirty="0"/>
          </a:p>
        </p:txBody>
      </p:sp>
    </p:spTree>
    <p:extLst>
      <p:ext uri="{BB962C8B-B14F-4D97-AF65-F5344CB8AC3E}">
        <p14:creationId xmlns:p14="http://schemas.microsoft.com/office/powerpoint/2010/main" val="2012245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smtClean="0"/>
              <a:t>TYPES OF HYPERTENSION</a:t>
            </a:r>
          </a:p>
          <a:p>
            <a:pPr>
              <a:buNone/>
            </a:pPr>
            <a:r>
              <a:rPr lang="en-US" b="1" dirty="0" smtClean="0"/>
              <a:t>1. Primary hypertension or essential or idiopathic</a:t>
            </a:r>
          </a:p>
          <a:p>
            <a:r>
              <a:rPr lang="en-US" dirty="0" smtClean="0"/>
              <a:t>There is no identifiable cause, but several interacting homeostatic forces are generally involved concomitantly.</a:t>
            </a:r>
          </a:p>
          <a:p>
            <a:r>
              <a:rPr lang="en-US" dirty="0" smtClean="0"/>
              <a:t>Most cases of combined systolic &amp; diastolic elevation fall into this category.</a:t>
            </a:r>
          </a:p>
          <a:p>
            <a:r>
              <a:rPr lang="en-US" dirty="0" smtClean="0"/>
              <a:t>Severity increase as the blood pressure, both systolic &amp; diastolic, increases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normAutofit fontScale="85000" lnSpcReduction="10000"/>
          </a:bodyPr>
          <a:lstStyle/>
          <a:p>
            <a:pPr>
              <a:buNone/>
            </a:pPr>
            <a:r>
              <a:rPr lang="en-US" b="1" dirty="0" smtClean="0"/>
              <a:t>2. Secondary hypertension</a:t>
            </a:r>
          </a:p>
          <a:p>
            <a:pPr>
              <a:buNone/>
            </a:pPr>
            <a:r>
              <a:rPr lang="en-US" dirty="0" smtClean="0"/>
              <a:t>Results from an identifiable cause. </a:t>
            </a:r>
          </a:p>
          <a:p>
            <a:pPr>
              <a:buFont typeface="Wingdings" pitchFamily="2" charset="2"/>
              <a:buChar char="Ø"/>
            </a:pPr>
            <a:r>
              <a:rPr lang="en-US" dirty="0" smtClean="0"/>
              <a:t>Specific diseases   </a:t>
            </a:r>
          </a:p>
          <a:p>
            <a:pPr lvl="2"/>
            <a:r>
              <a:rPr lang="en-US" sz="2800" dirty="0" smtClean="0"/>
              <a:t>Acute </a:t>
            </a:r>
            <a:r>
              <a:rPr lang="en-US" sz="2800" dirty="0" err="1" smtClean="0"/>
              <a:t>glomerulonephritis</a:t>
            </a:r>
            <a:r>
              <a:rPr lang="en-US" sz="2800" dirty="0" smtClean="0"/>
              <a:t>  </a:t>
            </a:r>
          </a:p>
          <a:p>
            <a:pPr lvl="2"/>
            <a:r>
              <a:rPr lang="en-US" sz="2800" dirty="0" smtClean="0"/>
              <a:t>Renal artery </a:t>
            </a:r>
            <a:r>
              <a:rPr lang="en-US" sz="2800" dirty="0" err="1" smtClean="0"/>
              <a:t>stenosis</a:t>
            </a:r>
            <a:r>
              <a:rPr lang="en-US" sz="2800" dirty="0" smtClean="0"/>
              <a:t> </a:t>
            </a:r>
          </a:p>
          <a:p>
            <a:pPr lvl="2"/>
            <a:r>
              <a:rPr lang="en-US" sz="2800" dirty="0" err="1" smtClean="0"/>
              <a:t>Pheochromocytoma</a:t>
            </a:r>
            <a:r>
              <a:rPr lang="en-US" sz="2800" dirty="0" smtClean="0"/>
              <a:t>  </a:t>
            </a:r>
          </a:p>
          <a:p>
            <a:pPr lvl="2"/>
            <a:r>
              <a:rPr lang="en-US" sz="2800" dirty="0" smtClean="0"/>
              <a:t>Brain tumor, </a:t>
            </a:r>
          </a:p>
          <a:p>
            <a:pPr lvl="2"/>
            <a:r>
              <a:rPr lang="en-US" sz="2800" dirty="0" smtClean="0"/>
              <a:t>Steroid  medications, </a:t>
            </a:r>
          </a:p>
          <a:p>
            <a:pPr lvl="2"/>
            <a:r>
              <a:rPr lang="en-US" sz="2800" dirty="0" smtClean="0"/>
              <a:t>Arteriosclerosis</a:t>
            </a:r>
          </a:p>
          <a:p>
            <a:pPr>
              <a:buNone/>
            </a:pPr>
            <a:r>
              <a:rPr lang="en-US" dirty="0" smtClean="0"/>
              <a:t>These causes can be corrected therefore, it is important to isolate the root of the problem so that the most appropriate treatment regimen can be prescribed</a:t>
            </a:r>
          </a:p>
          <a:p>
            <a:pPr>
              <a:buNone/>
            </a:pPr>
            <a:r>
              <a:rPr lang="en-US" dirty="0" smtClean="0"/>
              <a:t>Severity depends on underlying causes, &amp; duration of concurrent disease states.</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marL="514350" indent="-514350">
              <a:buNone/>
            </a:pPr>
            <a:r>
              <a:rPr lang="en-US" b="1" dirty="0" smtClean="0"/>
              <a:t>3.Isolated systolic hypertension (ISH) </a:t>
            </a:r>
          </a:p>
          <a:p>
            <a:pPr marL="514350" indent="-514350">
              <a:buNone/>
            </a:pPr>
            <a:r>
              <a:rPr lang="en-US" dirty="0" smtClean="0"/>
              <a:t>Occurs when the systolic BP is 140 mmHg or higher but the diastolic BP remains less than 90 mmHg.</a:t>
            </a:r>
          </a:p>
          <a:p>
            <a:pPr marL="514350" indent="-514350">
              <a:buNone/>
            </a:pPr>
            <a:r>
              <a:rPr lang="en-US" b="1" dirty="0" smtClean="0"/>
              <a:t>Causes</a:t>
            </a:r>
          </a:p>
          <a:p>
            <a:pPr marL="1520190" lvl="4" indent="-514350"/>
            <a:r>
              <a:rPr lang="en-US" sz="2800" dirty="0" smtClean="0"/>
              <a:t>Increased   cardiac output </a:t>
            </a:r>
          </a:p>
          <a:p>
            <a:pPr marL="1520190" lvl="4" indent="-514350"/>
            <a:r>
              <a:rPr lang="en-US" sz="2800" dirty="0" smtClean="0"/>
              <a:t>Atherosclerosis </a:t>
            </a:r>
            <a:r>
              <a:rPr lang="en-US" dirty="0" smtClean="0"/>
              <a:t>-</a:t>
            </a:r>
            <a:r>
              <a:rPr lang="en-US" sz="2800" dirty="0" smtClean="0"/>
              <a:t>changes in blood vessel </a:t>
            </a:r>
            <a:endParaRPr lang="en-US" dirty="0" smtClean="0"/>
          </a:p>
          <a:p>
            <a:pPr marL="514350" indent="-514350">
              <a:buNone/>
            </a:pPr>
            <a:r>
              <a:rPr lang="en-US" dirty="0" smtClean="0"/>
              <a:t>Occurs with advancing age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5. Malignant hypertension</a:t>
            </a:r>
          </a:p>
          <a:p>
            <a:pPr>
              <a:buNone/>
            </a:pPr>
            <a:r>
              <a:rPr lang="en-US" dirty="0" smtClean="0"/>
              <a:t>Persistent severe hypertension characterized by a diastolic BP above 110 to 120 mmHg. It results when hypertension is left untreated or is unresponsive to treatment &amp; becomes a truly severe emergency condition as the pressure continues to rise unchecked.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066800"/>
            <a:ext cx="7772400" cy="5059363"/>
          </a:xfrm>
        </p:spPr>
        <p:txBody>
          <a:bodyPr>
            <a:normAutofit/>
          </a:bodyPr>
          <a:lstStyle/>
          <a:p>
            <a:pPr>
              <a:buNone/>
            </a:pPr>
            <a:r>
              <a:rPr lang="en-US" b="1" dirty="0" smtClean="0"/>
              <a:t>RISK FACTORS FOR HYPERTENSION</a:t>
            </a:r>
          </a:p>
          <a:p>
            <a:pPr>
              <a:buNone/>
            </a:pPr>
            <a:r>
              <a:rPr lang="en-US" b="1" dirty="0" err="1" smtClean="0"/>
              <a:t>Nonmodifiable</a:t>
            </a:r>
            <a:r>
              <a:rPr lang="en-US" b="1" dirty="0" smtClean="0"/>
              <a:t> risk factors</a:t>
            </a:r>
          </a:p>
          <a:p>
            <a:pPr marL="514350" indent="-514350">
              <a:buAutoNum type="arabicPeriod"/>
            </a:pPr>
            <a:r>
              <a:rPr lang="en-US" dirty="0" smtClean="0"/>
              <a:t>Family history</a:t>
            </a:r>
          </a:p>
          <a:p>
            <a:pPr marL="514350" indent="-514350">
              <a:buAutoNum type="arabicPeriod"/>
            </a:pPr>
            <a:r>
              <a:rPr lang="en-US" dirty="0" smtClean="0"/>
              <a:t>Gender: most higher in men than women</a:t>
            </a:r>
          </a:p>
          <a:p>
            <a:pPr marL="514350" indent="-514350">
              <a:buAutoNum type="arabicPeriod"/>
            </a:pPr>
            <a:r>
              <a:rPr lang="en-US" dirty="0" smtClean="0"/>
              <a:t>Age: incidence increases with age</a:t>
            </a:r>
          </a:p>
          <a:p>
            <a:pPr marL="514350" indent="-514350">
              <a:buAutoNum type="arabicPeriod"/>
            </a:pPr>
            <a:r>
              <a:rPr lang="en-US" dirty="0" err="1" smtClean="0"/>
              <a:t>Ethinicity</a:t>
            </a:r>
            <a:r>
              <a:rPr lang="en-US" dirty="0" smtClean="0"/>
              <a:t>: more in blacks than in white people.(attributed to higher salt intake, greater sensitivity to vasopressin, greater environmental stress). </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lstStyle/>
          <a:p>
            <a:pPr>
              <a:buNone/>
            </a:pPr>
            <a:r>
              <a:rPr lang="en-US" b="1" dirty="0" smtClean="0"/>
              <a:t>Modifiable risk factors</a:t>
            </a:r>
          </a:p>
          <a:p>
            <a:pPr marL="514350" indent="-514350">
              <a:buFont typeface="+mj-lt"/>
              <a:buAutoNum type="arabicPeriod"/>
            </a:pPr>
            <a:r>
              <a:rPr lang="en-US" dirty="0" smtClean="0"/>
              <a:t>Stress: increases peripheral vascular resistance &amp; cardiac output &amp; stimulates sympathetic nervous system activity.</a:t>
            </a:r>
          </a:p>
          <a:p>
            <a:pPr marL="514350" indent="-514350">
              <a:buFont typeface="+mj-lt"/>
              <a:buAutoNum type="arabicPeriod"/>
            </a:pPr>
            <a:r>
              <a:rPr lang="en-US" dirty="0" smtClean="0"/>
              <a:t>Obesity </a:t>
            </a:r>
          </a:p>
          <a:p>
            <a:pPr marL="514350" indent="-514350">
              <a:buFont typeface="+mj-lt"/>
              <a:buAutoNum type="arabicPeriod"/>
            </a:pPr>
            <a:r>
              <a:rPr lang="en-US" dirty="0" smtClean="0"/>
              <a:t>Nutrients: high salt diet may induce excessive release of </a:t>
            </a:r>
            <a:r>
              <a:rPr lang="en-US" dirty="0" err="1" smtClean="0"/>
              <a:t>natriuric</a:t>
            </a:r>
            <a:r>
              <a:rPr lang="en-US" dirty="0" smtClean="0"/>
              <a:t> hormone, which may indirectly increase BP.</a:t>
            </a:r>
          </a:p>
          <a:p>
            <a:pPr marL="514350" indent="-514350">
              <a:buFont typeface="+mj-lt"/>
              <a:buAutoNum type="arabicPeriod"/>
            </a:pPr>
            <a:r>
              <a:rPr lang="en-US" dirty="0" smtClean="0"/>
              <a:t>Substance abuse.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a:buNone/>
            </a:pPr>
            <a:r>
              <a:rPr lang="en-US" b="1" dirty="0" smtClean="0"/>
              <a:t>PATHOPHYSIOLOGY</a:t>
            </a:r>
          </a:p>
          <a:p>
            <a:r>
              <a:rPr lang="en-US" dirty="0" smtClean="0"/>
              <a:t>Hypertension results from arterial vasoconstriction or an increase in circulating blood volume or both. </a:t>
            </a:r>
          </a:p>
          <a:p>
            <a:r>
              <a:rPr lang="en-US" dirty="0" smtClean="0"/>
              <a:t>Prolonged vasoconstriction &amp; high pressures within these vessels, particularly the arteries &amp; arterioles stimulate hypertrophy (enlargement) &amp; hyperplasia (cellular proliferation) eventually the lumen of the tunica </a:t>
            </a:r>
            <a:r>
              <a:rPr lang="en-US" dirty="0" err="1" smtClean="0"/>
              <a:t>intima</a:t>
            </a:r>
            <a:r>
              <a:rPr lang="en-US" dirty="0" smtClean="0"/>
              <a:t> &amp; tunica media narrow permanently.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848600" cy="5287963"/>
          </a:xfrm>
        </p:spPr>
        <p:txBody>
          <a:bodyPr/>
          <a:lstStyle/>
          <a:p>
            <a:r>
              <a:rPr lang="en-US" dirty="0" smtClean="0"/>
              <a:t>Hypertensive injury of the vessel walls also stimulates the biochemical mediators of inflammation (histamine, </a:t>
            </a:r>
            <a:r>
              <a:rPr lang="en-US" dirty="0" err="1" smtClean="0"/>
              <a:t>leukotrienes</a:t>
            </a:r>
            <a:r>
              <a:rPr lang="en-US" dirty="0" smtClean="0"/>
              <a:t>, prostaglandins) to increase the permeability of the vascular endothelium. </a:t>
            </a:r>
          </a:p>
          <a:p>
            <a:r>
              <a:rPr lang="en-US" dirty="0" smtClean="0"/>
              <a:t>Sodium, calcium, plasma proteins &amp; other blood-borne substances enter vessel walls causing further thickening &amp; calcium increases responsiveness to stimuli causing smooth muscle contraction (</a:t>
            </a:r>
            <a:r>
              <a:rPr lang="en-US" dirty="0" err="1" smtClean="0"/>
              <a:t>i.e</a:t>
            </a:r>
            <a:r>
              <a:rPr lang="en-US" dirty="0" smtClean="0"/>
              <a:t> vasoconstriction)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lstStyle/>
          <a:p>
            <a:pPr>
              <a:buNone/>
            </a:pPr>
            <a:r>
              <a:rPr lang="en-US" b="1" dirty="0" smtClean="0"/>
              <a:t>INVESTIGATIONS</a:t>
            </a:r>
          </a:p>
          <a:p>
            <a:pPr marL="514350" indent="-514350">
              <a:buFont typeface="+mj-lt"/>
              <a:buAutoNum type="arabicPeriod"/>
            </a:pPr>
            <a:r>
              <a:rPr lang="en-US" dirty="0" smtClean="0"/>
              <a:t>Urine for protein, blood &amp; glucose (renal disorders)</a:t>
            </a:r>
          </a:p>
          <a:p>
            <a:pPr marL="514350" indent="-514350">
              <a:buFont typeface="+mj-lt"/>
              <a:buAutoNum type="arabicPeriod"/>
            </a:pPr>
            <a:r>
              <a:rPr lang="en-US" dirty="0" smtClean="0"/>
              <a:t>ECG- may confirm left ventricular hypertrophy</a:t>
            </a:r>
          </a:p>
          <a:p>
            <a:pPr marL="514350" indent="-514350">
              <a:buFont typeface="+mj-lt"/>
              <a:buAutoNum type="arabicPeriod"/>
            </a:pPr>
            <a:r>
              <a:rPr lang="en-US" dirty="0" smtClean="0"/>
              <a:t>CXR- rib notching due to collateral arteries that for as a result of </a:t>
            </a:r>
            <a:r>
              <a:rPr lang="en-US" dirty="0" err="1" smtClean="0"/>
              <a:t>coarctation</a:t>
            </a:r>
            <a:r>
              <a:rPr lang="en-US" dirty="0" smtClean="0"/>
              <a:t>(narrowing) of the aorta, pulmonary </a:t>
            </a:r>
            <a:r>
              <a:rPr lang="en-US" dirty="0" err="1" smtClean="0"/>
              <a:t>oedema</a:t>
            </a:r>
            <a:endParaRPr lang="en-US" dirty="0" smtClean="0"/>
          </a:p>
          <a:p>
            <a:pPr marL="514350" indent="-514350">
              <a:buFont typeface="+mj-lt"/>
              <a:buAutoNum type="arabicPeriod"/>
            </a:pPr>
            <a:r>
              <a:rPr lang="en-US" dirty="0" smtClean="0"/>
              <a:t>U/E/C- renal function before treatment is started.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smtClean="0"/>
              <a:t>GENERAL CLINICAL MANIFESTATIONS</a:t>
            </a:r>
          </a:p>
          <a:p>
            <a:pPr marL="514350" indent="-514350">
              <a:buFont typeface="+mj-lt"/>
              <a:buAutoNum type="arabicPeriod"/>
            </a:pPr>
            <a:r>
              <a:rPr lang="en-US" dirty="0" smtClean="0"/>
              <a:t>Sustained (2 elevated pressure readings obtained at least 1 week apart) average increase in systolic BP at 140 mmHg or higher or increase in diastolic BP above 90 mmHg . For malignant hypertension diastolic pressure </a:t>
            </a:r>
            <a:r>
              <a:rPr lang="en-US" smtClean="0"/>
              <a:t>above 110-120 </a:t>
            </a:r>
            <a:r>
              <a:rPr lang="en-US" dirty="0" smtClean="0"/>
              <a:t>mmHg.</a:t>
            </a:r>
          </a:p>
          <a:p>
            <a:pPr marL="514350" indent="-514350">
              <a:buFont typeface="+mj-lt"/>
              <a:buAutoNum type="arabicPeriod"/>
            </a:pPr>
            <a:r>
              <a:rPr lang="en-US" dirty="0" smtClean="0"/>
              <a:t>Headache, dizziness, palpitations.</a:t>
            </a:r>
          </a:p>
          <a:p>
            <a:pPr marL="514350" indent="-514350">
              <a:buFont typeface="+mj-lt"/>
              <a:buAutoNum type="arabicPeriod"/>
            </a:pPr>
            <a:r>
              <a:rPr lang="en-US" dirty="0" err="1" smtClean="0"/>
              <a:t>Epistaxis</a:t>
            </a:r>
            <a:endParaRPr lang="en-US" dirty="0" smtClean="0"/>
          </a:p>
          <a:p>
            <a:pPr marL="514350" indent="-514350">
              <a:buFont typeface="+mj-lt"/>
              <a:buAutoNum type="arabicPeriod"/>
            </a:pPr>
            <a:r>
              <a:rPr lang="en-US" dirty="0" smtClean="0"/>
              <a:t>Organ function damage with progression </a:t>
            </a:r>
            <a:r>
              <a:rPr lang="en-US" dirty="0" err="1" smtClean="0"/>
              <a:t>i.e</a:t>
            </a:r>
            <a:r>
              <a:rPr lang="en-US" dirty="0" smtClean="0"/>
              <a:t> heart, brain, kidneys &amp; retinas.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pic>
        <p:nvPicPr>
          <p:cNvPr id="4" name="Content Placeholder 3" descr="http://image.slidesharecdn.com/cardiovasculardisease-100128000020-phpapp02/95/cardiovascular-diseaseppt-2-728.jpg?cb=1319112893"/>
          <p:cNvPicPr>
            <a:picLocks noGrp="1"/>
          </p:cNvPicPr>
          <p:nvPr>
            <p:ph idx="1"/>
          </p:nvPr>
        </p:nvPicPr>
        <p:blipFill>
          <a:blip r:embed="rId2" cstate="print"/>
          <a:srcRect/>
          <a:stretch>
            <a:fillRect/>
          </a:stretch>
        </p:blipFill>
        <p:spPr bwMode="auto">
          <a:xfrm>
            <a:off x="381000" y="457200"/>
            <a:ext cx="7696200" cy="599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848600" cy="5516563"/>
          </a:xfrm>
        </p:spPr>
        <p:txBody>
          <a:bodyPr>
            <a:normAutofit/>
          </a:bodyPr>
          <a:lstStyle/>
          <a:p>
            <a:pPr>
              <a:buNone/>
            </a:pPr>
            <a:r>
              <a:rPr lang="en-US" b="1" dirty="0" smtClean="0"/>
              <a:t>MEDICAL MANAGEMENT</a:t>
            </a:r>
          </a:p>
          <a:p>
            <a:pPr marL="514350" indent="-514350">
              <a:buFont typeface="+mj-lt"/>
              <a:buAutoNum type="arabicPeriod"/>
            </a:pPr>
            <a:r>
              <a:rPr lang="en-US" dirty="0" smtClean="0"/>
              <a:t>Diet </a:t>
            </a:r>
          </a:p>
          <a:p>
            <a:pPr marL="514350" indent="-514350">
              <a:buFont typeface="Wingdings" pitchFamily="2" charset="2"/>
              <a:buChar char="ü"/>
            </a:pPr>
            <a:r>
              <a:rPr lang="en-US" dirty="0" smtClean="0"/>
              <a:t>Sodium restriction</a:t>
            </a:r>
          </a:p>
          <a:p>
            <a:pPr marL="514350" indent="-514350">
              <a:buFont typeface="Wingdings" pitchFamily="2" charset="2"/>
              <a:buChar char="ü"/>
            </a:pPr>
            <a:r>
              <a:rPr lang="en-US" dirty="0" smtClean="0"/>
              <a:t>Weight reduction; client should be within 10% of ideal body weight.</a:t>
            </a:r>
          </a:p>
          <a:p>
            <a:pPr marL="514350" indent="-514350">
              <a:buFont typeface="Wingdings" pitchFamily="2" charset="2"/>
              <a:buChar char="ü"/>
            </a:pPr>
            <a:r>
              <a:rPr lang="en-US" dirty="0" smtClean="0"/>
              <a:t>Decreased cholesterol &amp; saturated fats</a:t>
            </a:r>
          </a:p>
          <a:p>
            <a:pPr marL="514350" indent="-514350">
              <a:buFont typeface="Wingdings" pitchFamily="2" charset="2"/>
              <a:buChar char="ü"/>
            </a:pPr>
            <a:r>
              <a:rPr lang="en-US" dirty="0" smtClean="0"/>
              <a:t>Decrease caffeine intake</a:t>
            </a:r>
          </a:p>
          <a:p>
            <a:pPr marL="514350" indent="-514350">
              <a:buAutoNum type="arabicPeriod" startAt="2"/>
            </a:pPr>
            <a:r>
              <a:rPr lang="en-US" dirty="0" smtClean="0"/>
              <a:t>Regular exercise (avoid isometric exercises, </a:t>
            </a:r>
            <a:r>
              <a:rPr lang="en-US" dirty="0" err="1" smtClean="0"/>
              <a:t>e.g</a:t>
            </a:r>
            <a:r>
              <a:rPr lang="en-US" dirty="0" smtClean="0"/>
              <a:t>, weight lifting)</a:t>
            </a:r>
          </a:p>
          <a:p>
            <a:pPr marL="514350" indent="-514350">
              <a:buAutoNum type="arabicPeriod" startAt="2"/>
            </a:pPr>
            <a:r>
              <a:rPr lang="en-US" dirty="0" smtClean="0"/>
              <a:t>Moderation of alcohol, &amp; stop smoking </a:t>
            </a:r>
          </a:p>
          <a:p>
            <a:pPr marL="514350" indent="-514350">
              <a:buAutoNum type="arabicPeriod" startAt="2"/>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4"/>
            </a:pPr>
            <a:r>
              <a:rPr lang="en-US" dirty="0" smtClean="0"/>
              <a:t>Assist client to cope effectively with stress.</a:t>
            </a:r>
          </a:p>
          <a:p>
            <a:pPr marL="514350" indent="-514350">
              <a:buAutoNum type="arabicPeriod" startAt="4"/>
            </a:pPr>
            <a:r>
              <a:rPr lang="en-US" dirty="0" smtClean="0"/>
              <a:t>Antihypertensive medications; calcium channel blockers, nitrates, </a:t>
            </a:r>
            <a:r>
              <a:rPr lang="en-US" dirty="0" err="1" smtClean="0"/>
              <a:t>Angiotensi</a:t>
            </a:r>
            <a:r>
              <a:rPr lang="en-US" dirty="0" smtClean="0"/>
              <a:t> –Converting enzyme (ACE), beta-adrenergic blockers, &amp; centrally acting </a:t>
            </a:r>
            <a:r>
              <a:rPr lang="en-US" dirty="0" err="1" smtClean="0"/>
              <a:t>sympatholytics</a:t>
            </a:r>
            <a:r>
              <a:rPr lang="en-US" dirty="0" smtClean="0"/>
              <a:t> (alpha agonists) medications.</a:t>
            </a:r>
          </a:p>
          <a:p>
            <a:pPr marL="514350" indent="-514350">
              <a:buAutoNum type="arabicPeriod" startAt="4"/>
            </a:pPr>
            <a:r>
              <a:rPr lang="en-US" dirty="0" smtClean="0"/>
              <a:t>Diuretics to decrease </a:t>
            </a:r>
            <a:r>
              <a:rPr lang="en-US" smtClean="0"/>
              <a:t>circulation volume </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smtClean="0"/>
              <a:t>NURSING INTERVENTION</a:t>
            </a:r>
          </a:p>
          <a:p>
            <a:pPr>
              <a:buFont typeface="Courier New" pitchFamily="49" charset="0"/>
              <a:buChar char="o"/>
            </a:pPr>
            <a:r>
              <a:rPr lang="en-US" dirty="0" smtClean="0"/>
              <a:t>Encourage participation in community BP screening program.</a:t>
            </a:r>
          </a:p>
          <a:p>
            <a:pPr>
              <a:buFont typeface="Courier New" pitchFamily="49" charset="0"/>
              <a:buChar char="o"/>
            </a:pPr>
            <a:r>
              <a:rPr lang="en-US" dirty="0" smtClean="0"/>
              <a:t>Educate public regarding risk factors &amp; identify health promoting behavior.</a:t>
            </a:r>
          </a:p>
          <a:p>
            <a:pPr>
              <a:buFont typeface="Courier New" pitchFamily="49" charset="0"/>
              <a:buChar char="o"/>
            </a:pPr>
            <a:r>
              <a:rPr lang="en-US" dirty="0" smtClean="0"/>
              <a:t>Assess response to medication regimen.</a:t>
            </a:r>
          </a:p>
          <a:p>
            <a:pPr>
              <a:buFont typeface="Courier New" pitchFamily="49" charset="0"/>
              <a:buChar char="o"/>
            </a:pPr>
            <a:r>
              <a:rPr lang="en-US" dirty="0" smtClean="0"/>
              <a:t>Proper evaluation of the BP; seated with arm at heart level, appropriate cuff size, two or more readings averaged, no smoking 30 min before measurement of BP.</a:t>
            </a:r>
          </a:p>
          <a:p>
            <a:pPr>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buFont typeface="Courier New" pitchFamily="49" charset="0"/>
              <a:buChar char="o"/>
            </a:pPr>
            <a:r>
              <a:rPr lang="en-US" dirty="0" smtClean="0"/>
              <a:t>Maintain low sodium, low cholesterol diet.</a:t>
            </a:r>
          </a:p>
          <a:p>
            <a:pPr>
              <a:buFont typeface="Courier New" pitchFamily="49" charset="0"/>
              <a:buChar char="o"/>
            </a:pPr>
            <a:r>
              <a:rPr lang="en-US" dirty="0" smtClean="0"/>
              <a:t>Assess change in weight in regard to low sodium intake &amp; diuretics.</a:t>
            </a:r>
          </a:p>
          <a:p>
            <a:pPr>
              <a:buFont typeface="Courier New" pitchFamily="49" charset="0"/>
              <a:buChar char="o"/>
            </a:pPr>
            <a:r>
              <a:rPr lang="en-US" dirty="0" smtClean="0"/>
              <a:t>When BP is initially reduced evaluate client’s tolerance to decrease; postural hypotension, urinary output, change in energy level, change in mental alertness.</a:t>
            </a:r>
          </a:p>
          <a:p>
            <a:pPr>
              <a:buFont typeface="Courier New" pitchFamily="49" charset="0"/>
              <a:buChar char="o"/>
            </a:pPr>
            <a:r>
              <a:rPr lang="en-US" dirty="0" smtClean="0"/>
              <a:t>Educate client on medication:</a:t>
            </a:r>
          </a:p>
          <a:p>
            <a:pPr marL="571500" indent="-571500">
              <a:buFont typeface="+mj-lt"/>
              <a:buAutoNum type="romanLcPeriod"/>
            </a:pPr>
            <a:r>
              <a:rPr lang="en-US" dirty="0" smtClean="0"/>
              <a:t>Regular times of taking medication.</a:t>
            </a:r>
          </a:p>
          <a:p>
            <a:pPr marL="571500" indent="-571500">
              <a:buFont typeface="+mj-lt"/>
              <a:buAutoNum type="romanLcPeriod"/>
            </a:pPr>
            <a:r>
              <a:rPr lang="en-US" dirty="0" smtClean="0"/>
              <a:t>Know names &amp; common side effects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dirty="0" smtClean="0"/>
              <a:t>iii. Do not stop taking medication call health care provider for clarification.</a:t>
            </a:r>
          </a:p>
          <a:p>
            <a:pPr>
              <a:buNone/>
            </a:pPr>
            <a:r>
              <a:rPr lang="en-US" dirty="0" smtClean="0"/>
              <a:t>iv. Cost of medication</a:t>
            </a:r>
          </a:p>
          <a:p>
            <a:pPr>
              <a:buNone/>
            </a:pPr>
            <a:r>
              <a:rPr lang="en-US" dirty="0" smtClean="0"/>
              <a:t>v. Avoid hot baths, steam rooms, &amp; spas </a:t>
            </a:r>
            <a:r>
              <a:rPr lang="en-US" dirty="0" err="1" smtClean="0"/>
              <a:t>bcoz</a:t>
            </a:r>
            <a:r>
              <a:rPr lang="en-US" dirty="0" smtClean="0"/>
              <a:t> it increases </a:t>
            </a:r>
            <a:r>
              <a:rPr lang="en-US" dirty="0" err="1" smtClean="0"/>
              <a:t>vasodilating</a:t>
            </a:r>
            <a:r>
              <a:rPr lang="en-US" dirty="0" smtClean="0"/>
              <a:t> effect of medications.</a:t>
            </a:r>
          </a:p>
          <a:p>
            <a:pPr>
              <a:buNone/>
            </a:pPr>
            <a:r>
              <a:rPr lang="en-US" dirty="0" smtClean="0"/>
              <a:t>vi. Wake up slowly, sit at bed side to regain equilibrium, then stand slowly.</a:t>
            </a:r>
          </a:p>
          <a:p>
            <a:pPr>
              <a:buNone/>
            </a:pPr>
            <a:r>
              <a:rPr lang="en-US" dirty="0" smtClean="0"/>
              <a:t>vii. Lie or sit when dizziness occur.</a:t>
            </a:r>
          </a:p>
          <a:p>
            <a:pPr>
              <a:buNone/>
            </a:pPr>
            <a:r>
              <a:rPr lang="en-US" dirty="0" smtClean="0"/>
              <a:t>viii. If a sexual problem or impotence develops, contact physician without stopping medication.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COMPLICATIONS</a:t>
            </a:r>
          </a:p>
          <a:p>
            <a:r>
              <a:rPr lang="en-US" dirty="0" smtClean="0"/>
              <a:t>Coronary artery disease. </a:t>
            </a:r>
          </a:p>
          <a:p>
            <a:r>
              <a:rPr lang="en-US" dirty="0" smtClean="0"/>
              <a:t>Congestive heart failure</a:t>
            </a:r>
          </a:p>
          <a:p>
            <a:r>
              <a:rPr lang="en-US" dirty="0" smtClean="0"/>
              <a:t>Cerebral vascular disease; transient ischemic attack, stroke, peripheral vascular disease</a:t>
            </a:r>
          </a:p>
          <a:p>
            <a:r>
              <a:rPr lang="en-US" dirty="0" err="1" smtClean="0"/>
              <a:t>Nephrosclerosis</a:t>
            </a:r>
            <a:endParaRPr lang="en-US" dirty="0" smtClean="0"/>
          </a:p>
          <a:p>
            <a:r>
              <a:rPr lang="en-US" dirty="0" smtClean="0"/>
              <a:t>Retinopathy </a:t>
            </a:r>
          </a:p>
          <a:p>
            <a:r>
              <a:rPr lang="en-US" dirty="0" smtClean="0"/>
              <a:t>Hypertensive crisis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HYPERTENSIVE CRISIS(hypertensive emergency)</a:t>
            </a:r>
            <a:endParaRPr lang="en-US" dirty="0"/>
          </a:p>
        </p:txBody>
      </p:sp>
      <p:sp>
        <p:nvSpPr>
          <p:cNvPr id="3" name="Content Placeholder 2"/>
          <p:cNvSpPr>
            <a:spLocks noGrp="1"/>
          </p:cNvSpPr>
          <p:nvPr>
            <p:ph idx="1"/>
          </p:nvPr>
        </p:nvSpPr>
        <p:spPr/>
        <p:txBody>
          <a:bodyPr>
            <a:normAutofit/>
          </a:bodyPr>
          <a:lstStyle/>
          <a:p>
            <a:r>
              <a:rPr lang="en-US" dirty="0" smtClean="0"/>
              <a:t>It is a severe type of hypertension characterized by rapid progressive elevations in BP with diastolic values above 110mmHg.</a:t>
            </a:r>
          </a:p>
          <a:p>
            <a:r>
              <a:rPr lang="en-US" dirty="0" smtClean="0"/>
              <a:t>BP has to be lowered immediately to prevent damage to the target organs</a:t>
            </a:r>
          </a:p>
          <a:p>
            <a:pPr>
              <a:buNone/>
            </a:pPr>
            <a:r>
              <a:rPr lang="en-US" b="1" dirty="0" smtClean="0"/>
              <a:t>Hypertensive urgency </a:t>
            </a:r>
            <a:r>
              <a:rPr lang="en-US" dirty="0" smtClean="0"/>
              <a:t>is a situation in which BP must be lowered within a few hours </a:t>
            </a:r>
            <a:r>
              <a:rPr lang="en-US" dirty="0" err="1" smtClean="0"/>
              <a:t>e.g</a:t>
            </a:r>
            <a:r>
              <a:rPr lang="en-US" dirty="0" smtClean="0"/>
              <a:t> severe preoperative hypertension.</a:t>
            </a:r>
            <a:endParaRPr lang="en-US" b="1"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RISK FACTORS</a:t>
            </a:r>
          </a:p>
          <a:p>
            <a:r>
              <a:rPr lang="en-US" dirty="0" smtClean="0"/>
              <a:t>Untreated hypertension</a:t>
            </a:r>
          </a:p>
          <a:p>
            <a:r>
              <a:rPr lang="en-US" dirty="0" smtClean="0"/>
              <a:t>Drug &amp; diet defaulters</a:t>
            </a:r>
          </a:p>
          <a:p>
            <a:r>
              <a:rPr lang="en-US" dirty="0" smtClean="0"/>
              <a:t>Stopping medication abruptly</a:t>
            </a:r>
          </a:p>
          <a:p>
            <a:r>
              <a:rPr lang="en-US" dirty="0" smtClean="0"/>
              <a:t>Preeclampsia &amp; </a:t>
            </a:r>
            <a:r>
              <a:rPr lang="en-US" dirty="0" err="1" smtClean="0"/>
              <a:t>eclampsia</a:t>
            </a:r>
            <a:endParaRPr lang="en-US" dirty="0" smtClean="0"/>
          </a:p>
          <a:p>
            <a:r>
              <a:rPr lang="en-US" dirty="0" smtClean="0"/>
              <a:t>Head injury</a:t>
            </a:r>
          </a:p>
          <a:p>
            <a:pPr>
              <a:buNone/>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SIGNS &amp; SYMPTOMS</a:t>
            </a:r>
          </a:p>
          <a:p>
            <a:pPr>
              <a:buFont typeface="Wingdings" pitchFamily="2" charset="2"/>
              <a:buChar char="§"/>
            </a:pPr>
            <a:r>
              <a:rPr lang="en-US" dirty="0" smtClean="0"/>
              <a:t>Morning headaches</a:t>
            </a:r>
          </a:p>
          <a:p>
            <a:pPr>
              <a:buFont typeface="Wingdings" pitchFamily="2" charset="2"/>
              <a:buChar char="§"/>
            </a:pPr>
            <a:r>
              <a:rPr lang="en-US" dirty="0" smtClean="0"/>
              <a:t>Blurred vision</a:t>
            </a:r>
          </a:p>
          <a:p>
            <a:pPr>
              <a:buFont typeface="Wingdings" pitchFamily="2" charset="2"/>
              <a:buChar char="§"/>
            </a:pPr>
            <a:r>
              <a:rPr lang="en-US" dirty="0" smtClean="0"/>
              <a:t>Dizziness </a:t>
            </a:r>
          </a:p>
          <a:p>
            <a:pPr>
              <a:buFont typeface="Wingdings" pitchFamily="2" charset="2"/>
              <a:buChar char="§"/>
            </a:pPr>
            <a:r>
              <a:rPr lang="en-US" dirty="0" smtClean="0"/>
              <a:t>Nose bleeding</a:t>
            </a:r>
          </a:p>
          <a:p>
            <a:pPr>
              <a:buFont typeface="Wingdings" pitchFamily="2" charset="2"/>
              <a:buChar char="§"/>
            </a:pPr>
            <a:r>
              <a:rPr lang="en-US" dirty="0" err="1" smtClean="0"/>
              <a:t>Dyspnea</a:t>
            </a:r>
            <a:endParaRPr lang="en-US" dirty="0" smtClean="0"/>
          </a:p>
          <a:p>
            <a:pPr>
              <a:buFont typeface="Wingdings" pitchFamily="2" charset="2"/>
              <a:buChar char="§"/>
            </a:pPr>
            <a:r>
              <a:rPr lang="en-US" dirty="0" smtClean="0"/>
              <a:t>Diminished LOC</a:t>
            </a:r>
          </a:p>
          <a:p>
            <a:pPr>
              <a:buFont typeface="Wingdings" pitchFamily="2" charset="2"/>
              <a:buChar char="§"/>
            </a:pPr>
            <a:r>
              <a:rPr lang="en-US" dirty="0" smtClean="0"/>
              <a:t>Weakness</a:t>
            </a:r>
          </a:p>
          <a:p>
            <a:pPr>
              <a:buFont typeface="Wingdings" pitchFamily="2" charset="2"/>
              <a:buChar char="§"/>
            </a:pPr>
            <a:r>
              <a:rPr lang="en-US" dirty="0" smtClean="0"/>
              <a:t>Paralysis</a:t>
            </a:r>
          </a:p>
          <a:p>
            <a:pPr>
              <a:buFont typeface="Wingdings" pitchFamily="2" charset="2"/>
              <a:buChar char="§"/>
            </a:pPr>
            <a:r>
              <a:rPr lang="en-US" dirty="0" smtClean="0"/>
              <a:t>Palpitations</a:t>
            </a:r>
          </a:p>
          <a:p>
            <a:pPr>
              <a:buFont typeface="Wingdings" pitchFamily="2" charset="2"/>
              <a:buChar char="§"/>
            </a:pPr>
            <a:r>
              <a:rPr lang="en-US" dirty="0" smtClean="0"/>
              <a:t>Chest pain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27037"/>
            <a:ext cx="8305800" cy="5745163"/>
          </a:xfrm>
        </p:spPr>
        <p:txBody>
          <a:bodyPr>
            <a:normAutofit/>
          </a:bodyPr>
          <a:lstStyle/>
          <a:p>
            <a:pPr>
              <a:buNone/>
            </a:pPr>
            <a:r>
              <a:rPr lang="en-US" b="1" dirty="0" smtClean="0"/>
              <a:t>MANAGEMENT </a:t>
            </a:r>
          </a:p>
          <a:p>
            <a:pPr>
              <a:buFont typeface="Wingdings" pitchFamily="2" charset="2"/>
              <a:buChar char="Ø"/>
            </a:pPr>
            <a:r>
              <a:rPr lang="en-US" dirty="0" smtClean="0"/>
              <a:t>Admission in the critical care unit.</a:t>
            </a:r>
          </a:p>
          <a:p>
            <a:pPr>
              <a:buFont typeface="Wingdings" pitchFamily="2" charset="2"/>
              <a:buChar char="Ø"/>
            </a:pPr>
            <a:r>
              <a:rPr lang="en-US" dirty="0" smtClean="0"/>
              <a:t>IV vasodilators </a:t>
            </a:r>
            <a:r>
              <a:rPr lang="en-US" dirty="0" err="1" smtClean="0"/>
              <a:t>eg</a:t>
            </a:r>
            <a:r>
              <a:rPr lang="en-US" dirty="0" smtClean="0"/>
              <a:t> </a:t>
            </a:r>
            <a:r>
              <a:rPr lang="en-US" dirty="0" err="1" smtClean="0"/>
              <a:t>Nitroprusside</a:t>
            </a:r>
            <a:r>
              <a:rPr lang="en-US" dirty="0" smtClean="0"/>
              <a:t>- onset of action is about seconds to minutes.</a:t>
            </a:r>
          </a:p>
          <a:p>
            <a:pPr>
              <a:buFont typeface="Wingdings" pitchFamily="2" charset="2"/>
              <a:buChar char="Ø"/>
            </a:pPr>
            <a:r>
              <a:rPr lang="en-US" dirty="0" smtClean="0"/>
              <a:t>Other medications are IV ACE inhibitors, IV adrenergic drugs.</a:t>
            </a:r>
          </a:p>
          <a:p>
            <a:pPr>
              <a:buFont typeface="Wingdings" pitchFamily="2" charset="2"/>
              <a:buChar char="Ø"/>
            </a:pPr>
            <a:r>
              <a:rPr lang="en-US" dirty="0" smtClean="0"/>
              <a:t>The patient’s BP should be checked every 2-3 minutes during initial administration of the drugs.</a:t>
            </a:r>
          </a:p>
          <a:p>
            <a:pPr>
              <a:buFont typeface="Wingdings" pitchFamily="2" charset="2"/>
              <a:buChar char="Ø"/>
            </a:pPr>
            <a:r>
              <a:rPr lang="en-US" dirty="0" smtClean="0"/>
              <a:t>The rate of drug administration is titrated(adjusted)</a:t>
            </a:r>
          </a:p>
          <a:p>
            <a:pPr>
              <a:buNone/>
            </a:pPr>
            <a:r>
              <a:rPr lang="en-US" dirty="0" smtClean="0"/>
              <a:t>   according to the level of Mean Arterial Pressure </a:t>
            </a:r>
          </a:p>
          <a:p>
            <a:pPr>
              <a:buFont typeface="Wingdings" pitchFamily="2" charset="2"/>
              <a:buChar char="Ø"/>
            </a:pPr>
            <a:r>
              <a:rPr lang="en-US" dirty="0" smtClean="0"/>
              <a:t>DEF MAP -average blood pressure in an individual during a single cardiac cycle.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6-728.jpg?cb=1319112893"/>
          <p:cNvPicPr>
            <a:picLocks noGrp="1"/>
          </p:cNvPicPr>
          <p:nvPr>
            <p:ph idx="1"/>
          </p:nvPr>
        </p:nvPicPr>
        <p:blipFill>
          <a:blip r:embed="rId2" cstate="print"/>
          <a:srcRect/>
          <a:stretch>
            <a:fillRect/>
          </a:stretch>
        </p:blipFill>
        <p:spPr bwMode="auto">
          <a:xfrm>
            <a:off x="304800" y="533400"/>
            <a:ext cx="7467600" cy="592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smtClean="0"/>
              <a:t>Control hypotension in this person whose body system has adjusted to high blood pressure as it may result to stroke, MI, or visual changes.</a:t>
            </a:r>
          </a:p>
          <a:p>
            <a:pPr>
              <a:buFont typeface="Wingdings" pitchFamily="2" charset="2"/>
              <a:buChar char="Ø"/>
            </a:pPr>
            <a:r>
              <a:rPr lang="en-US" dirty="0" smtClean="0"/>
              <a:t>Continual ECG monitoring is done frequently to observe for cardiac dysrrhythmias.</a:t>
            </a:r>
          </a:p>
          <a:p>
            <a:pPr>
              <a:buFont typeface="Wingdings" pitchFamily="2" charset="2"/>
              <a:buChar char="Ø"/>
            </a:pPr>
            <a:r>
              <a:rPr lang="en-US" dirty="0" smtClean="0"/>
              <a:t>Hourly urinary output should be measured to assess renal perfusion &amp; the effectiveness of these drugs &amp; pt’s response to therapy.</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smtClean="0"/>
              <a:t>Frequent neurologic checks, include LOC, </a:t>
            </a:r>
            <a:r>
              <a:rPr lang="en-US" dirty="0" err="1" smtClean="0"/>
              <a:t>pupillary</a:t>
            </a:r>
            <a:r>
              <a:rPr lang="en-US" dirty="0" smtClean="0"/>
              <a:t> size &amp; reaction, movement of extremities  &amp; reactions to stimuli to detect any changes to pt’s condition.</a:t>
            </a:r>
          </a:p>
          <a:p>
            <a:pPr>
              <a:buFont typeface="Wingdings" pitchFamily="2" charset="2"/>
              <a:buChar char="Ø"/>
            </a:pPr>
            <a:r>
              <a:rPr lang="en-US" dirty="0" smtClean="0"/>
              <a:t>Cardiac, pulmonary &amp; renal systems should be monitored for </a:t>
            </a:r>
            <a:r>
              <a:rPr lang="en-US" dirty="0" err="1" smtClean="0"/>
              <a:t>decompensation</a:t>
            </a:r>
            <a:r>
              <a:rPr lang="en-US" dirty="0" smtClean="0"/>
              <a:t> caused by the severe elevation in BP (</a:t>
            </a:r>
            <a:r>
              <a:rPr lang="en-US" dirty="0" err="1" smtClean="0"/>
              <a:t>e.g</a:t>
            </a:r>
            <a:r>
              <a:rPr lang="en-US" dirty="0" smtClean="0"/>
              <a:t> pulmonary edema, heart failure, angina, renal failure)</a:t>
            </a:r>
          </a:p>
          <a:p>
            <a:pPr>
              <a:buFont typeface="Wingdings" pitchFamily="2" charset="2"/>
              <a:buChar char="Ø"/>
            </a:pPr>
            <a:r>
              <a:rPr lang="en-US" dirty="0" smtClean="0"/>
              <a:t>Once crisis is solved identify the cause &amp; deal with it to avoid another episode in future.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N/B In hypertensive emergencies, the mean arterial pressure (MAP) is often used instead of systolic &amp; diastolic readings to guide &amp; evaluate therapy.</a:t>
            </a:r>
          </a:p>
          <a:p>
            <a:pPr>
              <a:buNone/>
            </a:pPr>
            <a:r>
              <a:rPr lang="en-US" dirty="0" smtClean="0"/>
              <a:t>MAP= </a:t>
            </a:r>
            <a:r>
              <a:rPr lang="en-US" u="sng" dirty="0" smtClean="0"/>
              <a:t>(SBP + 2DP)</a:t>
            </a:r>
            <a:r>
              <a:rPr lang="en-US" dirty="0" smtClean="0"/>
              <a:t> </a:t>
            </a:r>
          </a:p>
          <a:p>
            <a:pPr>
              <a:buNone/>
            </a:pPr>
            <a:r>
              <a:rPr lang="en-US" dirty="0" smtClean="0"/>
              <a:t>                     3</a:t>
            </a:r>
          </a:p>
          <a:p>
            <a:pPr>
              <a:buNone/>
            </a:pPr>
            <a:r>
              <a:rPr lang="en-US" dirty="0" smtClean="0"/>
              <a:t>Normal MAP is between 70 to 110 mmHg</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CONDITIONS</a:t>
            </a:r>
            <a:endParaRPr lang="en-US" dirty="0"/>
          </a:p>
        </p:txBody>
      </p:sp>
      <p:sp>
        <p:nvSpPr>
          <p:cNvPr id="3" name="Content Placeholder 2"/>
          <p:cNvSpPr>
            <a:spLocks noGrp="1"/>
          </p:cNvSpPr>
          <p:nvPr>
            <p:ph idx="1"/>
          </p:nvPr>
        </p:nvSpPr>
        <p:spPr/>
        <p:txBody>
          <a:bodyPr/>
          <a:lstStyle/>
          <a:p>
            <a:pPr>
              <a:buNone/>
            </a:pPr>
            <a:r>
              <a:rPr lang="en-US" b="1" dirty="0" smtClean="0"/>
              <a:t>VENOUS THROMBOEMBOLISM</a:t>
            </a:r>
          </a:p>
          <a:p>
            <a:r>
              <a:rPr lang="en-US" dirty="0" smtClean="0"/>
              <a:t>Thrombus formation in veins is the same as that of arteries. </a:t>
            </a:r>
          </a:p>
          <a:p>
            <a:r>
              <a:rPr lang="en-US" dirty="0" smtClean="0"/>
              <a:t>Venous thrombi are more common than arterial thrombi because of low flow &amp; pressure in the veins.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b="1" dirty="0" smtClean="0"/>
              <a:t>RISK FACTORS</a:t>
            </a:r>
          </a:p>
          <a:p>
            <a:pPr marL="514350" indent="-514350">
              <a:buFont typeface="+mj-lt"/>
              <a:buAutoNum type="arabicPeriod"/>
            </a:pPr>
            <a:r>
              <a:rPr lang="en-US" dirty="0" smtClean="0"/>
              <a:t>Aging </a:t>
            </a:r>
          </a:p>
          <a:p>
            <a:pPr marL="514350" indent="-514350">
              <a:buFont typeface="+mj-lt"/>
              <a:buAutoNum type="arabicPeriod"/>
            </a:pPr>
            <a:r>
              <a:rPr lang="en-US" dirty="0" smtClean="0"/>
              <a:t>Long-term bed rest</a:t>
            </a:r>
          </a:p>
          <a:p>
            <a:pPr marL="514350" indent="-514350">
              <a:buFont typeface="+mj-lt"/>
              <a:buAutoNum type="arabicPeriod"/>
            </a:pPr>
            <a:r>
              <a:rPr lang="en-US" dirty="0" smtClean="0"/>
              <a:t>Constricting clothing</a:t>
            </a:r>
          </a:p>
          <a:p>
            <a:pPr marL="514350" indent="-514350">
              <a:buFont typeface="+mj-lt"/>
              <a:buAutoNum type="arabicPeriod"/>
            </a:pPr>
            <a:r>
              <a:rPr lang="en-US" dirty="0" smtClean="0"/>
              <a:t>Genetic predisposition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772400" cy="5668963"/>
          </a:xfrm>
        </p:spPr>
        <p:txBody>
          <a:bodyPr/>
          <a:lstStyle/>
          <a:p>
            <a:pPr>
              <a:buNone/>
            </a:pPr>
            <a:r>
              <a:rPr lang="en-US" b="1" dirty="0" smtClean="0"/>
              <a:t>TYPES OF EMBOLI</a:t>
            </a:r>
          </a:p>
          <a:p>
            <a:pPr marL="514350" indent="-514350">
              <a:buFont typeface="+mj-lt"/>
              <a:buAutoNum type="arabicPeriod"/>
            </a:pPr>
            <a:r>
              <a:rPr lang="en-US" b="1" dirty="0" smtClean="0"/>
              <a:t>Venous </a:t>
            </a:r>
            <a:r>
              <a:rPr lang="en-US" b="1" dirty="0" err="1" smtClean="0"/>
              <a:t>thromboemboli</a:t>
            </a:r>
            <a:r>
              <a:rPr lang="en-US" dirty="0" smtClean="0"/>
              <a:t>: Dislodged thrombus; source is usually from the lower extremities; obstructs branches of pulmonary artery. </a:t>
            </a:r>
          </a:p>
          <a:p>
            <a:pPr marL="514350" indent="-514350">
              <a:buFont typeface="+mj-lt"/>
              <a:buAutoNum type="arabicPeriod"/>
            </a:pPr>
            <a:r>
              <a:rPr lang="en-US" b="1" dirty="0" smtClean="0"/>
              <a:t>Air embolism</a:t>
            </a:r>
            <a:r>
              <a:rPr lang="en-US" dirty="0" smtClean="0"/>
              <a:t>: A bolus of air displaces blood in the vasculature, source is usually room air entering circulation through IV lines; trauma to the chest also may allow air from lungs to enter vascular space.</a:t>
            </a:r>
          </a:p>
          <a:p>
            <a:pPr marL="514350" indent="-514350">
              <a:buNone/>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821363"/>
          </a:xfrm>
        </p:spPr>
        <p:txBody>
          <a:bodyPr>
            <a:normAutofit/>
          </a:bodyPr>
          <a:lstStyle/>
          <a:p>
            <a:pPr>
              <a:buNone/>
            </a:pPr>
            <a:r>
              <a:rPr lang="en-US" dirty="0" smtClean="0"/>
              <a:t>3. </a:t>
            </a:r>
            <a:r>
              <a:rPr lang="en-US" b="1" dirty="0" smtClean="0"/>
              <a:t>Amniotic fluid embolism</a:t>
            </a:r>
            <a:r>
              <a:rPr lang="en-US" dirty="0" smtClean="0"/>
              <a:t>: A bolus of amniotic fluid; extensive intra-abdominal pressure attending labor &amp; delivery can force amniotic fluid into bloodstream of mother; introduces antigens, cells &amp; protein aggregates that trigger inflammation, coagulation, &amp; immune responses.</a:t>
            </a:r>
          </a:p>
          <a:p>
            <a:pPr>
              <a:buNone/>
            </a:pPr>
            <a:r>
              <a:rPr lang="en-US" dirty="0" smtClean="0"/>
              <a:t>4. </a:t>
            </a:r>
            <a:r>
              <a:rPr lang="en-US" b="1" dirty="0" smtClean="0"/>
              <a:t>A bacterial embolism</a:t>
            </a:r>
            <a:r>
              <a:rPr lang="en-US" dirty="0" smtClean="0"/>
              <a:t>: Aggregates of bacteria in bloodstream, source is </a:t>
            </a:r>
            <a:r>
              <a:rPr lang="en-US" dirty="0" err="1" smtClean="0"/>
              <a:t>subacute</a:t>
            </a:r>
            <a:r>
              <a:rPr lang="en-US" dirty="0" smtClean="0"/>
              <a:t> bacterial </a:t>
            </a:r>
            <a:r>
              <a:rPr lang="en-US" dirty="0" err="1" smtClean="0"/>
              <a:t>endocarditis</a:t>
            </a:r>
            <a:r>
              <a:rPr lang="en-US" dirty="0" smtClean="0"/>
              <a:t> of abscess.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5. </a:t>
            </a:r>
            <a:r>
              <a:rPr lang="en-US" b="1" dirty="0" smtClean="0"/>
              <a:t>Fat embolism</a:t>
            </a:r>
            <a:r>
              <a:rPr lang="en-US" dirty="0" smtClean="0"/>
              <a:t>: Globules of fat floating in the bloodstream associated with trauma to long bones; the lungs in particular are affected.</a:t>
            </a:r>
          </a:p>
          <a:p>
            <a:pPr>
              <a:buNone/>
            </a:pPr>
            <a:r>
              <a:rPr lang="en-US" dirty="0" smtClean="0"/>
              <a:t>6</a:t>
            </a:r>
            <a:r>
              <a:rPr lang="en-US" b="1" dirty="0" smtClean="0"/>
              <a:t>. Foreign matter</a:t>
            </a:r>
            <a:r>
              <a:rPr lang="en-US" dirty="0" smtClean="0"/>
              <a:t>: Small particles or fibers introduced during trauma or through an IV or intra-arterial line; coagulation cascade is initiated &amp; </a:t>
            </a:r>
            <a:r>
              <a:rPr lang="en-US" dirty="0" err="1" smtClean="0"/>
              <a:t>thromboemboli</a:t>
            </a:r>
            <a:r>
              <a:rPr lang="en-US" dirty="0" smtClean="0"/>
              <a:t> form around the particles.</a:t>
            </a:r>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smtClean="0"/>
              <a:t>VENOUS THROMBOSIS</a:t>
            </a:r>
          </a:p>
          <a:p>
            <a:pPr>
              <a:buNone/>
            </a:pPr>
            <a:r>
              <a:rPr lang="en-US" b="1" dirty="0" err="1" smtClean="0"/>
              <a:t>Thrombophlebitis</a:t>
            </a:r>
            <a:r>
              <a:rPr lang="en-US" b="1" dirty="0" smtClean="0"/>
              <a:t> </a:t>
            </a:r>
            <a:r>
              <a:rPr lang="en-US" dirty="0" smtClean="0"/>
              <a:t>is the formation of a thrombus that is associated with inflammation also venous thrombosis </a:t>
            </a:r>
          </a:p>
          <a:p>
            <a:pPr>
              <a:buNone/>
            </a:pPr>
            <a:r>
              <a:rPr lang="en-US" b="1" dirty="0" err="1" smtClean="0"/>
              <a:t>Phlebothrombosis</a:t>
            </a:r>
            <a:r>
              <a:rPr lang="en-US" b="1" dirty="0" smtClean="0"/>
              <a:t> </a:t>
            </a:r>
            <a:r>
              <a:rPr lang="en-US" dirty="0" smtClean="0"/>
              <a:t>is a thrombus without inflammation . </a:t>
            </a:r>
          </a:p>
          <a:p>
            <a:pPr>
              <a:buNone/>
            </a:pPr>
            <a:r>
              <a:rPr lang="en-US" b="1" dirty="0" smtClean="0"/>
              <a:t>Deep venous thrombosis </a:t>
            </a:r>
            <a:r>
              <a:rPr lang="en-US" dirty="0" smtClean="0"/>
              <a:t>is a thrombus in the deep vein, usually a calf vein or a pelvic vein. </a:t>
            </a:r>
          </a:p>
          <a:p>
            <a:pPr>
              <a:buNone/>
            </a:pPr>
            <a:r>
              <a:rPr lang="en-US" dirty="0" smtClean="0"/>
              <a:t>DVT is associated with a high risk for development of pulmonary embolus.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endParaRPr lang="en-US" b="1" dirty="0" smtClean="0"/>
          </a:p>
          <a:p>
            <a:pPr>
              <a:buNone/>
            </a:pPr>
            <a:r>
              <a:rPr lang="en-US" b="1" dirty="0" smtClean="0"/>
              <a:t>RISK FACTORS</a:t>
            </a:r>
          </a:p>
          <a:p>
            <a:pPr>
              <a:buNone/>
            </a:pPr>
            <a:r>
              <a:rPr lang="en-US" dirty="0" smtClean="0"/>
              <a:t>3  (</a:t>
            </a:r>
            <a:r>
              <a:rPr lang="en-US" i="1" dirty="0" smtClean="0"/>
              <a:t>Virchow’s triad)</a:t>
            </a:r>
            <a:r>
              <a:rPr lang="en-US" dirty="0" smtClean="0"/>
              <a:t>.</a:t>
            </a:r>
          </a:p>
          <a:p>
            <a:r>
              <a:rPr lang="en-US" b="1" dirty="0" smtClean="0"/>
              <a:t>Venous stasis </a:t>
            </a:r>
            <a:r>
              <a:rPr lang="en-US" dirty="0" smtClean="0"/>
              <a:t>(surgery, pregnancy, obesity, long trips, heart disease)</a:t>
            </a:r>
          </a:p>
          <a:p>
            <a:r>
              <a:rPr lang="en-US" b="1" dirty="0" smtClean="0"/>
              <a:t>Increased </a:t>
            </a:r>
            <a:r>
              <a:rPr lang="en-US" b="1" dirty="0" err="1" smtClean="0"/>
              <a:t>coagulability</a:t>
            </a:r>
            <a:r>
              <a:rPr lang="en-US" b="1" dirty="0" smtClean="0"/>
              <a:t> of the blood </a:t>
            </a:r>
            <a:r>
              <a:rPr lang="en-US" dirty="0" smtClean="0"/>
              <a:t>(malignancy, dehydration)</a:t>
            </a:r>
          </a:p>
          <a:p>
            <a:r>
              <a:rPr lang="en-US" b="1" dirty="0" smtClean="0"/>
              <a:t>Damage to the endothelial wall of the vessel</a:t>
            </a:r>
            <a:r>
              <a:rPr lang="en-US" dirty="0" smtClean="0"/>
              <a:t>. (intravenous therapy, blunt trauma, fractures &amp; dislocation, atherosclerosis)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8-728.jpg?cb=1319112893"/>
          <p:cNvPicPr>
            <a:picLocks noGrp="1"/>
          </p:cNvPicPr>
          <p:nvPr>
            <p:ph idx="1"/>
          </p:nvPr>
        </p:nvPicPr>
        <p:blipFill>
          <a:blip r:embed="rId2" cstate="print"/>
          <a:srcRect/>
          <a:stretch>
            <a:fillRect/>
          </a:stretch>
        </p:blipFill>
        <p:spPr bwMode="auto">
          <a:xfrm>
            <a:off x="304800" y="477837"/>
            <a:ext cx="8001000" cy="599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PATHOPHYSIOLOGY</a:t>
            </a:r>
          </a:p>
          <a:p>
            <a:r>
              <a:rPr lang="en-US" dirty="0" smtClean="0"/>
              <a:t>A venous thrombus is made of platelets, RBCs, WBCs, &amp; fibrin. </a:t>
            </a:r>
          </a:p>
          <a:p>
            <a:r>
              <a:rPr lang="en-US" dirty="0" smtClean="0"/>
              <a:t>Platelets attach to a vein wall &amp; then a tail forms as more blood cells &amp; fibrin collect. </a:t>
            </a:r>
          </a:p>
          <a:p>
            <a:r>
              <a:rPr lang="en-US" dirty="0" smtClean="0"/>
              <a:t>As the tail grows, it drifts in the blood flowing past it. </a:t>
            </a:r>
          </a:p>
          <a:p>
            <a:r>
              <a:rPr lang="en-US" dirty="0" smtClean="0"/>
              <a:t>The turbulence of the blood flow can cause parts of the drifting thrombus to break off &amp; become emboli that travel to the lungs.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b="1" dirty="0" smtClean="0"/>
              <a:t>SIGNS &amp; SYMPTOMS</a:t>
            </a:r>
          </a:p>
          <a:p>
            <a:pPr>
              <a:buNone/>
            </a:pPr>
            <a:r>
              <a:rPr lang="en-US" b="1" dirty="0" smtClean="0"/>
              <a:t>Superficial </a:t>
            </a:r>
            <a:r>
              <a:rPr lang="en-US" b="1" dirty="0" err="1" smtClean="0"/>
              <a:t>thrombophlebitis</a:t>
            </a:r>
            <a:endParaRPr lang="en-US" b="1" dirty="0" smtClean="0"/>
          </a:p>
          <a:p>
            <a:r>
              <a:rPr lang="en-US" dirty="0" smtClean="0"/>
              <a:t>Tender to touch</a:t>
            </a:r>
          </a:p>
          <a:p>
            <a:r>
              <a:rPr lang="en-US" dirty="0" smtClean="0"/>
              <a:t>Reddened</a:t>
            </a:r>
          </a:p>
          <a:p>
            <a:r>
              <a:rPr lang="en-US" dirty="0" smtClean="0"/>
              <a:t>Warm</a:t>
            </a:r>
          </a:p>
          <a:p>
            <a:r>
              <a:rPr lang="en-US" dirty="0" smtClean="0"/>
              <a:t>Swollen</a:t>
            </a:r>
          </a:p>
          <a:p>
            <a:r>
              <a:rPr lang="en-US" dirty="0" err="1" smtClean="0"/>
              <a:t>Induration</a:t>
            </a:r>
            <a:r>
              <a:rPr lang="en-US" dirty="0" smtClean="0"/>
              <a:t> (firm cordlike feeling)</a:t>
            </a:r>
          </a:p>
          <a:p>
            <a:pPr>
              <a:buNone/>
            </a:pPr>
            <a:r>
              <a:rPr lang="en-US" b="1" dirty="0" smtClean="0"/>
              <a:t>Deep venous thrombosis</a:t>
            </a:r>
          </a:p>
          <a:p>
            <a:r>
              <a:rPr lang="en-US" dirty="0" smtClean="0"/>
              <a:t>Tenderness</a:t>
            </a:r>
          </a:p>
          <a:p>
            <a:r>
              <a:rPr lang="en-US" dirty="0" smtClean="0"/>
              <a:t>Pain </a:t>
            </a:r>
          </a:p>
          <a:p>
            <a:r>
              <a:rPr lang="en-US" dirty="0" err="1" smtClean="0"/>
              <a:t>Oedematous</a:t>
            </a:r>
            <a:r>
              <a:rPr lang="en-US" dirty="0" smtClean="0"/>
              <a:t> area</a:t>
            </a:r>
          </a:p>
          <a:p>
            <a:r>
              <a:rPr lang="en-US" dirty="0" smtClean="0"/>
              <a:t>Warm </a:t>
            </a:r>
          </a:p>
          <a:p>
            <a:pPr>
              <a:buNone/>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DIAGNOSTICS</a:t>
            </a:r>
          </a:p>
          <a:p>
            <a:r>
              <a:rPr lang="en-US" dirty="0" smtClean="0"/>
              <a:t>Venous duplex scan</a:t>
            </a:r>
          </a:p>
          <a:p>
            <a:r>
              <a:rPr lang="en-US" dirty="0" smtClean="0"/>
              <a:t>D-dimmer assay; global marker for coagulation activity.</a:t>
            </a:r>
          </a:p>
          <a:p>
            <a:r>
              <a:rPr lang="en-US" dirty="0" smtClean="0"/>
              <a:t>Coagulation profile</a:t>
            </a:r>
          </a:p>
          <a:p>
            <a:pPr>
              <a:buNone/>
            </a:pPr>
            <a:endParaRPr lang="en-US" b="1"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609600"/>
            <a:ext cx="7239000" cy="5846136"/>
          </a:xfrm>
        </p:spPr>
        <p:txBody>
          <a:bodyPr>
            <a:normAutofit/>
          </a:bodyPr>
          <a:lstStyle/>
          <a:p>
            <a:pPr>
              <a:buNone/>
            </a:pPr>
            <a:r>
              <a:rPr lang="en-US" b="1" dirty="0" smtClean="0"/>
              <a:t>MANAGEMENT</a:t>
            </a:r>
          </a:p>
          <a:p>
            <a:pPr>
              <a:buNone/>
            </a:pPr>
            <a:r>
              <a:rPr lang="en-US" b="1" dirty="0" smtClean="0"/>
              <a:t>Medical management</a:t>
            </a:r>
          </a:p>
          <a:p>
            <a:r>
              <a:rPr lang="en-US" dirty="0" err="1" smtClean="0"/>
              <a:t>Bedrest</a:t>
            </a:r>
            <a:r>
              <a:rPr lang="en-US" dirty="0" smtClean="0"/>
              <a:t> 5-7 days</a:t>
            </a:r>
          </a:p>
          <a:p>
            <a:r>
              <a:rPr lang="en-US" dirty="0" smtClean="0"/>
              <a:t>Elevate extremity</a:t>
            </a:r>
          </a:p>
          <a:p>
            <a:r>
              <a:rPr lang="en-US" dirty="0" smtClean="0"/>
              <a:t>Anticoagulant &amp; anti-inflammatory medications</a:t>
            </a:r>
          </a:p>
          <a:p>
            <a:r>
              <a:rPr lang="en-US" dirty="0" smtClean="0"/>
              <a:t>Warm moist packs</a:t>
            </a:r>
          </a:p>
          <a:p>
            <a:r>
              <a:rPr lang="en-US" dirty="0" smtClean="0"/>
              <a:t>Elastic stocking on unaffected leg during period of </a:t>
            </a:r>
            <a:r>
              <a:rPr lang="en-US" dirty="0" err="1" smtClean="0"/>
              <a:t>bedrest</a:t>
            </a:r>
            <a:endParaRPr lang="en-US" dirty="0" smtClean="0"/>
          </a:p>
          <a:p>
            <a:r>
              <a:rPr lang="en-US" dirty="0" smtClean="0"/>
              <a:t>Do not use pillow under the knee or allow foot to hung independent.</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Surgical intervention</a:t>
            </a:r>
          </a:p>
          <a:p>
            <a:pPr>
              <a:buNone/>
            </a:pPr>
            <a:r>
              <a:rPr lang="en-US" dirty="0" smtClean="0"/>
              <a:t>Done to prevent formation of pulmonary embolism</a:t>
            </a:r>
          </a:p>
          <a:p>
            <a:r>
              <a:rPr lang="en-US" dirty="0" smtClean="0"/>
              <a:t>Venous </a:t>
            </a:r>
            <a:r>
              <a:rPr lang="en-US" dirty="0" err="1" smtClean="0"/>
              <a:t>thrombectomy</a:t>
            </a:r>
            <a:r>
              <a:rPr lang="en-US" dirty="0" smtClean="0"/>
              <a:t>; incision is made on the vein.</a:t>
            </a:r>
          </a:p>
          <a:p>
            <a:r>
              <a:rPr lang="en-US" dirty="0" smtClean="0"/>
              <a:t>Umbrella filter device in the vena cava; filter is placed in inferior vena cava through the femoral or right internal jugular vein.</a:t>
            </a:r>
          </a:p>
          <a:p>
            <a:pPr>
              <a:buNone/>
            </a:pP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b="1" dirty="0" smtClean="0"/>
              <a:t>NURSING INTERVENTION</a:t>
            </a:r>
          </a:p>
          <a:p>
            <a:pPr>
              <a:buFont typeface="Wingdings" pitchFamily="2" charset="2"/>
              <a:buChar char="§"/>
            </a:pPr>
            <a:r>
              <a:rPr lang="en-US" dirty="0" smtClean="0"/>
              <a:t>Obtain history including recent IV therapy or use of contrast dye, surgery, extremity trauma, childbirth, bed rest, recent long trip, cardiac disease, recent infections, &amp; current medications.</a:t>
            </a:r>
          </a:p>
          <a:p>
            <a:pPr>
              <a:buFont typeface="Wingdings" pitchFamily="2" charset="2"/>
              <a:buChar char="§"/>
            </a:pPr>
            <a:r>
              <a:rPr lang="en-US" dirty="0" smtClean="0"/>
              <a:t>Physical assessment noting pain, fever, tenderness &amp; positive Homan’s sign, redness, warmth, swelling, edema, &amp; a firm cordlike vein in the affected extremity.</a:t>
            </a:r>
          </a:p>
          <a:p>
            <a:pPr>
              <a:buFont typeface="Wingdings" pitchFamily="2" charset="2"/>
              <a:buChar char="§"/>
            </a:pPr>
            <a:r>
              <a:rPr lang="en-US" dirty="0" smtClean="0"/>
              <a:t>Daily measurements of bilateral thighs &amp; calves to monitor swelling.</a:t>
            </a:r>
          </a:p>
          <a:p>
            <a:pPr>
              <a:buFont typeface="Wingdings" pitchFamily="2" charset="2"/>
              <a:buChar char="§"/>
            </a:pPr>
            <a:r>
              <a:rPr lang="en-US" dirty="0" smtClean="0"/>
              <a:t>Coagulation tests are monitored.</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304800"/>
            <a:ext cx="7239000" cy="6150936"/>
          </a:xfrm>
        </p:spPr>
        <p:txBody>
          <a:bodyPr>
            <a:normAutofit lnSpcReduction="10000"/>
          </a:bodyPr>
          <a:lstStyle/>
          <a:p>
            <a:pPr>
              <a:buFont typeface="Wingdings" pitchFamily="2" charset="2"/>
              <a:buChar char="§"/>
            </a:pPr>
            <a:r>
              <a:rPr lang="en-US" dirty="0" smtClean="0"/>
              <a:t>Relief of pain by giving analgesics (NSAIDs)</a:t>
            </a:r>
          </a:p>
          <a:p>
            <a:pPr>
              <a:buFont typeface="Wingdings" pitchFamily="2" charset="2"/>
              <a:buChar char="§"/>
            </a:pPr>
            <a:r>
              <a:rPr lang="en-US" dirty="0" smtClean="0"/>
              <a:t>Legs are elevated to reduce edema</a:t>
            </a:r>
          </a:p>
          <a:p>
            <a:pPr>
              <a:buFont typeface="Wingdings" pitchFamily="2" charset="2"/>
              <a:buChar char="§"/>
            </a:pPr>
            <a:r>
              <a:rPr lang="en-US" dirty="0" smtClean="0"/>
              <a:t>Observe for any signs of </a:t>
            </a:r>
            <a:r>
              <a:rPr lang="en-US" dirty="0" err="1" smtClean="0"/>
              <a:t>complicationsi.e</a:t>
            </a:r>
            <a:r>
              <a:rPr lang="en-US" dirty="0" smtClean="0"/>
              <a:t> </a:t>
            </a:r>
            <a:r>
              <a:rPr lang="en-US" dirty="0" err="1" smtClean="0"/>
              <a:t>dyspnea</a:t>
            </a:r>
            <a:r>
              <a:rPr lang="en-US" dirty="0" smtClean="0"/>
              <a:t>, tachycardia, </a:t>
            </a:r>
            <a:r>
              <a:rPr lang="en-US" dirty="0" err="1" smtClean="0"/>
              <a:t>tachypnea</a:t>
            </a:r>
            <a:r>
              <a:rPr lang="en-US" dirty="0" smtClean="0"/>
              <a:t>, bloodstained sputum, chest pain, changes in LOC &amp; report immediately.</a:t>
            </a:r>
            <a:endParaRPr lang="en-US" b="1" dirty="0" smtClean="0"/>
          </a:p>
          <a:p>
            <a:pPr>
              <a:buNone/>
            </a:pPr>
            <a:r>
              <a:rPr lang="en-US" dirty="0" smtClean="0"/>
              <a:t>GOAL: to prevent </a:t>
            </a:r>
            <a:r>
              <a:rPr lang="en-US" dirty="0" err="1" smtClean="0"/>
              <a:t>thrombophlebitis</a:t>
            </a:r>
            <a:r>
              <a:rPr lang="en-US" dirty="0" smtClean="0"/>
              <a:t>, DVT</a:t>
            </a:r>
          </a:p>
          <a:p>
            <a:pPr>
              <a:buFont typeface="Wingdings" pitchFamily="2" charset="2"/>
              <a:buChar char="§"/>
            </a:pPr>
            <a:r>
              <a:rPr lang="en-US" dirty="0" smtClean="0"/>
              <a:t>Prophylactic measures for patients who have undergone surgery.</a:t>
            </a:r>
          </a:p>
          <a:p>
            <a:pPr>
              <a:buFont typeface="Wingdings" pitchFamily="2" charset="2"/>
              <a:buChar char="§"/>
            </a:pPr>
            <a:r>
              <a:rPr lang="en-US" dirty="0" smtClean="0"/>
              <a:t>Prevent complications of </a:t>
            </a:r>
            <a:r>
              <a:rPr lang="en-US" dirty="0" err="1" smtClean="0"/>
              <a:t>immobilition</a:t>
            </a:r>
            <a:r>
              <a:rPr lang="en-US" dirty="0" smtClean="0"/>
              <a:t>.</a:t>
            </a:r>
          </a:p>
          <a:p>
            <a:pPr>
              <a:buFont typeface="Wingdings" pitchFamily="2" charset="2"/>
              <a:buChar char="§"/>
            </a:pPr>
            <a:r>
              <a:rPr lang="en-US" dirty="0" smtClean="0"/>
              <a:t>Prophylactic anticoagulants may be used for the high risk clients (hip &amp; prostate surgery)</a:t>
            </a:r>
          </a:p>
          <a:p>
            <a:pPr>
              <a:buFont typeface="Wingdings" pitchFamily="2" charset="2"/>
              <a:buChar char="§"/>
            </a:pPr>
            <a:r>
              <a:rPr lang="en-US" dirty="0" smtClean="0"/>
              <a:t>Use nursing measures to reduce venous stasis.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dirty="0" smtClean="0"/>
              <a:t>GOAL: education for patients already having DVT</a:t>
            </a:r>
          </a:p>
          <a:p>
            <a:pPr>
              <a:buFont typeface="Wingdings" pitchFamily="2" charset="2"/>
              <a:buChar char="§"/>
            </a:pPr>
            <a:r>
              <a:rPr lang="en-US" dirty="0" smtClean="0"/>
              <a:t>Teach about the disease &amp; treatment to reduce anxiety about complications &amp; enhance compliance</a:t>
            </a:r>
          </a:p>
          <a:p>
            <a:pPr>
              <a:buFont typeface="Wingdings" pitchFamily="2" charset="2"/>
              <a:buChar char="§"/>
            </a:pPr>
            <a:r>
              <a:rPr lang="en-US" dirty="0" smtClean="0"/>
              <a:t>Avoid oral contraception</a:t>
            </a:r>
          </a:p>
          <a:p>
            <a:pPr>
              <a:buFont typeface="Wingdings" pitchFamily="2" charset="2"/>
              <a:buChar char="§"/>
            </a:pPr>
            <a:r>
              <a:rPr lang="en-US" dirty="0" smtClean="0"/>
              <a:t>Stop smoking</a:t>
            </a:r>
          </a:p>
          <a:p>
            <a:pPr>
              <a:buFont typeface="Wingdings" pitchFamily="2" charset="2"/>
              <a:buChar char="§"/>
            </a:pPr>
            <a:r>
              <a:rPr lang="en-US" dirty="0" smtClean="0"/>
              <a:t>Use methods to reduce venous stasis</a:t>
            </a:r>
          </a:p>
          <a:p>
            <a:pPr>
              <a:buFont typeface="Wingdings" pitchFamily="2" charset="2"/>
              <a:buChar char="§"/>
            </a:pPr>
            <a:r>
              <a:rPr lang="en-US" dirty="0" smtClean="0"/>
              <a:t>Exercise regularly</a:t>
            </a:r>
          </a:p>
          <a:p>
            <a:pPr>
              <a:buFont typeface="Wingdings" pitchFamily="2" charset="2"/>
              <a:buChar char="§"/>
            </a:pPr>
            <a:r>
              <a:rPr lang="en-US" dirty="0" smtClean="0"/>
              <a:t>Decrease weight if possible</a:t>
            </a:r>
          </a:p>
          <a:p>
            <a:pPr>
              <a:buFont typeface="Wingdings" pitchFamily="2" charset="2"/>
              <a:buChar char="§"/>
            </a:pPr>
            <a:r>
              <a:rPr lang="en-US" dirty="0" smtClean="0"/>
              <a:t>Reduce sodium in the diet if edema is present</a:t>
            </a:r>
          </a:p>
          <a:p>
            <a:pPr>
              <a:buFont typeface="Wingdings" pitchFamily="2" charset="2"/>
              <a:buChar char="§"/>
            </a:pPr>
            <a:r>
              <a:rPr lang="en-US" dirty="0" smtClean="0"/>
              <a:t>Understand need for follow-up </a:t>
            </a:r>
          </a:p>
          <a:p>
            <a:pPr>
              <a:buFont typeface="Wingdings" pitchFamily="2" charset="2"/>
              <a:buChar char="§"/>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COMPLICATIONS</a:t>
            </a:r>
          </a:p>
          <a:p>
            <a:r>
              <a:rPr lang="en-US" dirty="0" smtClean="0"/>
              <a:t>Pulmonary embolism</a:t>
            </a:r>
          </a:p>
          <a:p>
            <a:r>
              <a:rPr lang="en-US" dirty="0" smtClean="0"/>
              <a:t>Chronic venous insufficiency.</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VARICOSE VEINS</a:t>
            </a:r>
            <a:endParaRPr lang="en-US" dirty="0"/>
          </a:p>
        </p:txBody>
      </p:sp>
      <p:sp>
        <p:nvSpPr>
          <p:cNvPr id="3" name="Content Placeholder 2"/>
          <p:cNvSpPr>
            <a:spLocks noGrp="1"/>
          </p:cNvSpPr>
          <p:nvPr>
            <p:ph idx="1"/>
          </p:nvPr>
        </p:nvSpPr>
        <p:spPr/>
        <p:txBody>
          <a:bodyPr/>
          <a:lstStyle/>
          <a:p>
            <a:pPr>
              <a:buNone/>
            </a:pPr>
            <a:r>
              <a:rPr lang="en-US" dirty="0" smtClean="0"/>
              <a:t>Occur when veins in the lower trunk &amp; extremities become congested &amp; dilated as a result of incompetent valves in the vessels &amp; loss of elasticity of the vessel walls. </a:t>
            </a:r>
          </a:p>
          <a:p>
            <a:pPr>
              <a:buNone/>
            </a:pPr>
            <a:r>
              <a:rPr lang="en-US" b="1" dirty="0" smtClean="0"/>
              <a:t>RISK FACTORS</a:t>
            </a:r>
          </a:p>
          <a:p>
            <a:r>
              <a:rPr lang="en-US" dirty="0" smtClean="0"/>
              <a:t>Congenital weakness of the vessel walls.</a:t>
            </a:r>
          </a:p>
          <a:p>
            <a:r>
              <a:rPr lang="en-US" dirty="0" smtClean="0"/>
              <a:t>Obesity</a:t>
            </a:r>
          </a:p>
          <a:p>
            <a:r>
              <a:rPr lang="en-US" dirty="0" smtClean="0"/>
              <a:t>pregnancy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4" name="Content Placeholder 4"/>
          <p:cNvSpPr>
            <a:spLocks noGrp="1"/>
          </p:cNvSpPr>
          <p:nvPr>
            <p:ph idx="1"/>
          </p:nvPr>
        </p:nvSpPr>
        <p:spPr/>
        <p:txBody>
          <a:bodyPr>
            <a:normAutofit/>
          </a:bodyPr>
          <a:lstStyle/>
          <a:p>
            <a:pPr>
              <a:buNone/>
            </a:pPr>
            <a:r>
              <a:rPr lang="en-US" b="1" dirty="0" smtClean="0"/>
              <a:t>PHYSICAL ASSESSMENT</a:t>
            </a:r>
          </a:p>
          <a:p>
            <a:pPr marL="514350" indent="-514350">
              <a:buAutoNum type="arabicPeriod"/>
            </a:pPr>
            <a:r>
              <a:rPr lang="en-US" dirty="0" smtClean="0"/>
              <a:t>General appearance</a:t>
            </a:r>
          </a:p>
          <a:p>
            <a:pPr marL="514350" indent="-514350"/>
            <a:r>
              <a:rPr lang="en-US" dirty="0" smtClean="0"/>
              <a:t>Breathing-stiffness of the lungs</a:t>
            </a:r>
          </a:p>
          <a:p>
            <a:pPr marL="514350" indent="-514350"/>
            <a:r>
              <a:rPr lang="en-US" dirty="0" smtClean="0"/>
              <a:t>Cyanosis-inadequate oxygenation of the blood</a:t>
            </a:r>
          </a:p>
          <a:p>
            <a:pPr marL="514350" indent="-514350"/>
            <a:r>
              <a:rPr lang="en-US" dirty="0" smtClean="0"/>
              <a:t>Pain-may appear </a:t>
            </a:r>
            <a:r>
              <a:rPr lang="en-US" dirty="0" err="1" smtClean="0"/>
              <a:t>pale,cold</a:t>
            </a:r>
            <a:r>
              <a:rPr lang="en-US" dirty="0" smtClean="0"/>
              <a:t> and </a:t>
            </a:r>
            <a:r>
              <a:rPr lang="en-US" dirty="0" err="1" smtClean="0"/>
              <a:t>clammy.when</a:t>
            </a:r>
            <a:r>
              <a:rPr lang="en-US" dirty="0" smtClean="0"/>
              <a:t> from heart </a:t>
            </a:r>
            <a:r>
              <a:rPr lang="en-US" dirty="0" err="1" smtClean="0"/>
              <a:t>muscles,pt</a:t>
            </a:r>
            <a:r>
              <a:rPr lang="en-US" dirty="0" smtClean="0"/>
              <a:t> prefer to lie on back</a:t>
            </a:r>
          </a:p>
          <a:p>
            <a:pPr marL="514350" indent="-514350"/>
            <a:r>
              <a:rPr lang="en-US" dirty="0" smtClean="0"/>
              <a:t>Clubbing of fingers-congenital heart disease</a:t>
            </a:r>
          </a:p>
          <a:p>
            <a:pPr marL="514350" indent="-514350"/>
            <a:r>
              <a:rPr lang="en-US" dirty="0" smtClean="0"/>
              <a:t>Level of orientation &amp; clarity of thinking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CLINICAL MANIFESTATIONS</a:t>
            </a:r>
          </a:p>
          <a:p>
            <a:pPr>
              <a:buFont typeface="Wingdings" pitchFamily="2" charset="2"/>
              <a:buChar char="Ø"/>
            </a:pPr>
            <a:r>
              <a:rPr lang="en-US" dirty="0" smtClean="0"/>
              <a:t>Dilated tortuous </a:t>
            </a:r>
            <a:r>
              <a:rPr lang="en-US" smtClean="0"/>
              <a:t>subcutaneous veins.</a:t>
            </a:r>
            <a:endParaRPr lang="en-US" dirty="0" smtClean="0"/>
          </a:p>
          <a:p>
            <a:pPr>
              <a:buFont typeface="Wingdings" pitchFamily="2" charset="2"/>
              <a:buChar char="Ø"/>
            </a:pPr>
            <a:r>
              <a:rPr lang="en-US" dirty="0" smtClean="0"/>
              <a:t>Pressure or pain after prolonged standing</a:t>
            </a:r>
          </a:p>
          <a:p>
            <a:pPr>
              <a:buFont typeface="Wingdings" pitchFamily="2" charset="2"/>
              <a:buChar char="Ø"/>
            </a:pPr>
            <a:r>
              <a:rPr lang="en-US" dirty="0" smtClean="0"/>
              <a:t>Pain is generally relieved by elevating the extremity.</a:t>
            </a:r>
          </a:p>
          <a:p>
            <a:pPr>
              <a:buNone/>
            </a:pPr>
            <a:r>
              <a:rPr lang="en-US" b="1" dirty="0" smtClean="0"/>
              <a:t>DIAGNOSTIC</a:t>
            </a:r>
          </a:p>
          <a:p>
            <a:r>
              <a:rPr lang="en-US" dirty="0" smtClean="0"/>
              <a:t>Positive </a:t>
            </a:r>
            <a:r>
              <a:rPr lang="en-US" dirty="0" err="1" smtClean="0"/>
              <a:t>trendelenburg’s</a:t>
            </a:r>
            <a:r>
              <a:rPr lang="en-US" dirty="0" smtClean="0"/>
              <a:t> test result.</a:t>
            </a:r>
          </a:p>
          <a:p>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b="1" dirty="0" smtClean="0"/>
              <a:t>TREATMENT</a:t>
            </a:r>
          </a:p>
          <a:p>
            <a:pPr>
              <a:buNone/>
            </a:pPr>
            <a:r>
              <a:rPr lang="en-US" b="1" dirty="0" smtClean="0"/>
              <a:t>Medical </a:t>
            </a:r>
          </a:p>
          <a:p>
            <a:r>
              <a:rPr lang="en-US" dirty="0" smtClean="0"/>
              <a:t>Encourage mobility</a:t>
            </a:r>
          </a:p>
          <a:p>
            <a:r>
              <a:rPr lang="en-US" dirty="0" smtClean="0"/>
              <a:t>Elastic stockings</a:t>
            </a:r>
          </a:p>
          <a:p>
            <a:r>
              <a:rPr lang="en-US" dirty="0" smtClean="0"/>
              <a:t>Teach to elevate legs for 20 min. every 4 or 5 hrs. </a:t>
            </a:r>
          </a:p>
          <a:p>
            <a:r>
              <a:rPr lang="en-US" dirty="0" smtClean="0"/>
              <a:t>Avoid prolonged sitting or standing ; walk around every 1 to 2 hrs.</a:t>
            </a:r>
          </a:p>
          <a:p>
            <a:r>
              <a:rPr lang="en-US" dirty="0" smtClean="0"/>
              <a:t>Don’t cross legs when sitting or lying in bed.</a:t>
            </a:r>
          </a:p>
          <a:p>
            <a:r>
              <a:rPr lang="en-US" dirty="0" smtClean="0"/>
              <a:t>Do not wear restrictive clothing </a:t>
            </a:r>
          </a:p>
          <a:p>
            <a:r>
              <a:rPr lang="en-US" dirty="0" smtClean="0"/>
              <a:t>Maintain good fluid intake; avoid dehydration</a:t>
            </a:r>
          </a:p>
          <a:p>
            <a:r>
              <a:rPr lang="en-US" dirty="0" smtClean="0"/>
              <a:t>Use pneumatic compression devices to facilitate venous return.</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Surgical </a:t>
            </a:r>
          </a:p>
          <a:p>
            <a:pPr>
              <a:buNone/>
            </a:pPr>
            <a:r>
              <a:rPr lang="en-US" i="1" dirty="0" err="1" smtClean="0"/>
              <a:t>Sclerotherapy</a:t>
            </a:r>
            <a:r>
              <a:rPr lang="en-US" i="1" dirty="0" smtClean="0"/>
              <a:t>: </a:t>
            </a:r>
            <a:r>
              <a:rPr lang="en-US" dirty="0" smtClean="0"/>
              <a:t>injection of </a:t>
            </a:r>
            <a:r>
              <a:rPr lang="en-US" dirty="0" err="1" smtClean="0"/>
              <a:t>sclerosing</a:t>
            </a:r>
            <a:r>
              <a:rPr lang="en-US" dirty="0" smtClean="0"/>
              <a:t> agent into the affected vein.</a:t>
            </a:r>
          </a:p>
          <a:p>
            <a:pPr>
              <a:buNone/>
            </a:pPr>
            <a:r>
              <a:rPr lang="en-US" i="1" dirty="0" smtClean="0"/>
              <a:t>Surgical ligation of the veins; </a:t>
            </a:r>
            <a:r>
              <a:rPr lang="en-US" dirty="0" smtClean="0"/>
              <a:t>may be combined with vein stripping as well.</a:t>
            </a:r>
          </a:p>
          <a:p>
            <a:pPr>
              <a:buNone/>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PHLEBITIS</a:t>
            </a:r>
            <a:endParaRPr lang="en-US" dirty="0"/>
          </a:p>
        </p:txBody>
      </p:sp>
      <p:sp>
        <p:nvSpPr>
          <p:cNvPr id="3" name="Content Placeholder 2"/>
          <p:cNvSpPr>
            <a:spLocks noGrp="1"/>
          </p:cNvSpPr>
          <p:nvPr>
            <p:ph idx="1"/>
          </p:nvPr>
        </p:nvSpPr>
        <p:spPr/>
        <p:txBody>
          <a:bodyPr/>
          <a:lstStyle/>
          <a:p>
            <a:r>
              <a:rPr lang="en-US" dirty="0" smtClean="0"/>
              <a:t>Inflammation of a vein</a:t>
            </a:r>
          </a:p>
          <a:p>
            <a:r>
              <a:rPr lang="en-US" dirty="0" smtClean="0"/>
              <a:t>May occur with or without a blood clot</a:t>
            </a:r>
          </a:p>
          <a:p>
            <a:r>
              <a:rPr lang="en-US" dirty="0" smtClean="0"/>
              <a:t>Can affect surface or deep veins</a:t>
            </a:r>
          </a:p>
          <a:p>
            <a:r>
              <a:rPr lang="en-US" dirty="0"/>
              <a:t> </a:t>
            </a:r>
            <a:r>
              <a:rPr lang="en-US" dirty="0" smtClean="0"/>
              <a:t>When caused by a clot it is called thrombophlebitis</a:t>
            </a:r>
          </a:p>
          <a:p>
            <a:r>
              <a:rPr lang="en-US" dirty="0" smtClean="0"/>
              <a:t>Can be caused by injury to the vein </a:t>
            </a:r>
            <a:r>
              <a:rPr lang="en-US" dirty="0" err="1" smtClean="0"/>
              <a:t>e.g</a:t>
            </a:r>
            <a:r>
              <a:rPr lang="en-US" dirty="0" smtClean="0"/>
              <a:t> due to IV </a:t>
            </a:r>
            <a:r>
              <a:rPr lang="en-US" dirty="0" err="1" smtClean="0"/>
              <a:t>cannulation</a:t>
            </a:r>
            <a:endParaRPr lang="en-US" dirty="0" smtClean="0"/>
          </a:p>
          <a:p>
            <a:r>
              <a:rPr lang="en-US" dirty="0" smtClean="0"/>
              <a:t>Treatment include warm compressions, anti-inflammatory medication, analgesics, compression stocking, blood thinners</a:t>
            </a:r>
            <a:endParaRPr lang="en-US" dirty="0"/>
          </a:p>
        </p:txBody>
      </p:sp>
    </p:spTree>
    <p:extLst>
      <p:ext uri="{BB962C8B-B14F-4D97-AF65-F5344CB8AC3E}">
        <p14:creationId xmlns:p14="http://schemas.microsoft.com/office/powerpoint/2010/main" val="27180408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DISORDERS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62941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RHEUMATIC HEART DISEASE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Is an </a:t>
            </a:r>
            <a:r>
              <a:rPr lang="en-US" dirty="0" err="1" smtClean="0"/>
              <a:t>inflamatory</a:t>
            </a:r>
            <a:r>
              <a:rPr lang="en-US" dirty="0" smtClean="0"/>
              <a:t> disease, primary affecting connective tissue, especially cardiac valves.</a:t>
            </a:r>
          </a:p>
          <a:p>
            <a:pPr>
              <a:buNone/>
            </a:pPr>
            <a:r>
              <a:rPr lang="en-US" dirty="0" smtClean="0"/>
              <a:t>Usually follows/ preceded by a group A beta-hemolytic streptococcal.</a:t>
            </a:r>
          </a:p>
          <a:p>
            <a:pPr>
              <a:buNone/>
            </a:pPr>
            <a:r>
              <a:rPr lang="en-US" dirty="0" smtClean="0"/>
              <a:t>N/B prevention &amp; adequate treatment of streptococcal infections prevent the development of rheumatic fever.</a:t>
            </a:r>
          </a:p>
          <a:p>
            <a:pPr>
              <a:buNone/>
            </a:pPr>
            <a:r>
              <a:rPr lang="en-US" dirty="0" smtClean="0"/>
              <a:t>Tissue damage is believed to be related to an autoimmune process.</a:t>
            </a:r>
          </a:p>
          <a:p>
            <a:pPr>
              <a:buNone/>
            </a:pPr>
            <a:r>
              <a:rPr lang="en-US" dirty="0" smtClean="0"/>
              <a:t>Antibodies produced in response to streptococcal infection react with connective tissue (cardiac tissue joints)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dirty="0" smtClean="0"/>
              <a:t>Myocardial involvement is characterized by inflammation of the </a:t>
            </a:r>
            <a:r>
              <a:rPr lang="en-US" dirty="0" err="1" smtClean="0"/>
              <a:t>endocardium</a:t>
            </a:r>
            <a:r>
              <a:rPr lang="en-US" dirty="0" smtClean="0"/>
              <a:t>, myocardium, &amp; pericardium.</a:t>
            </a:r>
          </a:p>
          <a:p>
            <a:pPr>
              <a:buNone/>
            </a:pPr>
            <a:r>
              <a:rPr lang="en-US" dirty="0" err="1" smtClean="0"/>
              <a:t>Endocarditis</a:t>
            </a:r>
            <a:r>
              <a:rPr lang="en-US" dirty="0" smtClean="0"/>
              <a:t> produces scarring of the cardiac valves mitral &amp; aortic valves are most commonly affected, either by </a:t>
            </a:r>
            <a:r>
              <a:rPr lang="en-US" dirty="0" err="1" smtClean="0"/>
              <a:t>valvular</a:t>
            </a:r>
            <a:r>
              <a:rPr lang="en-US" dirty="0" smtClean="0"/>
              <a:t> </a:t>
            </a:r>
            <a:r>
              <a:rPr lang="en-US" dirty="0" err="1" smtClean="0"/>
              <a:t>stenosis</a:t>
            </a:r>
            <a:r>
              <a:rPr lang="en-US" dirty="0" smtClean="0"/>
              <a:t> or </a:t>
            </a:r>
            <a:r>
              <a:rPr lang="en-US" dirty="0" err="1" smtClean="0"/>
              <a:t>valvular</a:t>
            </a:r>
            <a:r>
              <a:rPr lang="en-US" dirty="0" smtClean="0"/>
              <a:t> insufficiency.</a:t>
            </a:r>
          </a:p>
          <a:p>
            <a:pPr>
              <a:buNone/>
            </a:pPr>
            <a:r>
              <a:rPr lang="en-US" b="1" dirty="0" smtClean="0"/>
              <a:t>RISK FACTOR</a:t>
            </a:r>
          </a:p>
          <a:p>
            <a:pPr>
              <a:buNone/>
            </a:pPr>
            <a:r>
              <a:rPr lang="en-US" dirty="0" smtClean="0"/>
              <a:t>Previous infection by </a:t>
            </a:r>
            <a:r>
              <a:rPr lang="en-US" dirty="0" err="1" smtClean="0"/>
              <a:t>betahaemolytic</a:t>
            </a:r>
            <a:r>
              <a:rPr lang="en-US" dirty="0" smtClean="0"/>
              <a:t> streptococcus.</a:t>
            </a:r>
          </a:p>
          <a:p>
            <a:pPr>
              <a:buNone/>
            </a:pPr>
            <a:r>
              <a:rPr lang="en-US" b="1" dirty="0" smtClean="0"/>
              <a:t>CLINICAL MANIFESTATION</a:t>
            </a:r>
          </a:p>
          <a:p>
            <a:pPr>
              <a:buNone/>
            </a:pPr>
            <a:r>
              <a:rPr lang="en-US" dirty="0" smtClean="0"/>
              <a:t>Symptoms vary with no specific manifestations </a:t>
            </a:r>
            <a:r>
              <a:rPr lang="en-US" smtClean="0"/>
              <a:t>to diagnose </a:t>
            </a:r>
            <a:r>
              <a:rPr lang="en-US" dirty="0" smtClean="0"/>
              <a:t>rheumatic fever</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t>Rheumatic Heart Disease</a:t>
            </a:r>
            <a:br>
              <a:rPr lang="en-US" b="1" dirty="0" smtClean="0"/>
            </a:br>
            <a:endParaRPr lang="en-US" dirty="0"/>
          </a:p>
        </p:txBody>
      </p:sp>
      <p:sp>
        <p:nvSpPr>
          <p:cNvPr id="3" name="Content Placeholder 2"/>
          <p:cNvSpPr>
            <a:spLocks noGrp="1"/>
          </p:cNvSpPr>
          <p:nvPr>
            <p:ph sz="quarter" idx="1"/>
          </p:nvPr>
        </p:nvSpPr>
        <p:spPr>
          <a:xfrm>
            <a:off x="304800" y="1219200"/>
            <a:ext cx="8686800" cy="5334000"/>
          </a:xfrm>
        </p:spPr>
        <p:txBody>
          <a:bodyPr>
            <a:noAutofit/>
          </a:bodyPr>
          <a:lstStyle/>
          <a:p>
            <a:r>
              <a:rPr lang="en-US" dirty="0" smtClean="0"/>
              <a:t>Incidence steadily declining - accounts for &lt;10% valvular</a:t>
            </a:r>
            <a:r>
              <a:rPr lang="en-US" dirty="0"/>
              <a:t> </a:t>
            </a:r>
            <a:r>
              <a:rPr lang="en-US" dirty="0" smtClean="0"/>
              <a:t>heart disease </a:t>
            </a:r>
          </a:p>
          <a:p>
            <a:r>
              <a:rPr lang="en-US" dirty="0"/>
              <a:t>M</a:t>
            </a:r>
            <a:r>
              <a:rPr lang="en-US" dirty="0" smtClean="0"/>
              <a:t>ost common cause of mitral </a:t>
            </a:r>
            <a:r>
              <a:rPr lang="en-US" dirty="0" err="1" smtClean="0"/>
              <a:t>stenosis</a:t>
            </a:r>
            <a:r>
              <a:rPr lang="en-US" dirty="0" smtClean="0"/>
              <a:t> </a:t>
            </a:r>
          </a:p>
          <a:p>
            <a:r>
              <a:rPr lang="en-US" dirty="0"/>
              <a:t>M</a:t>
            </a:r>
            <a:r>
              <a:rPr lang="en-US" dirty="0" smtClean="0"/>
              <a:t>ajor cause of cardiac morbidity in 15-25 yr </a:t>
            </a:r>
          </a:p>
          <a:p>
            <a:r>
              <a:rPr lang="en-US" dirty="0" smtClean="0"/>
              <a:t>RF occurs 1-5 wks after strep </a:t>
            </a:r>
            <a:r>
              <a:rPr lang="en-US" dirty="0" err="1" smtClean="0"/>
              <a:t>grp</a:t>
            </a:r>
            <a:r>
              <a:rPr lang="en-US" dirty="0" smtClean="0"/>
              <a:t> A </a:t>
            </a:r>
            <a:r>
              <a:rPr lang="en-US" dirty="0" err="1" smtClean="0"/>
              <a:t>pharyngitis</a:t>
            </a:r>
            <a:endParaRPr lang="en-US" dirty="0" smtClean="0"/>
          </a:p>
          <a:p>
            <a:r>
              <a:rPr lang="en-US" dirty="0" smtClean="0"/>
              <a:t>Etiology -immune</a:t>
            </a:r>
          </a:p>
          <a:p>
            <a:pPr lvl="1"/>
            <a:r>
              <a:rPr lang="en-US" sz="3200" dirty="0" smtClean="0"/>
              <a:t>Abs ;cross react with streptococcal antigens </a:t>
            </a:r>
          </a:p>
          <a:p>
            <a:pPr lvl="1"/>
            <a:r>
              <a:rPr lang="en-US" sz="3200" dirty="0" smtClean="0"/>
              <a:t>Auto-abs triggered by streptococcal antigens; antibodies localize to </a:t>
            </a:r>
            <a:r>
              <a:rPr lang="en-US" sz="3200" dirty="0" err="1" smtClean="0"/>
              <a:t>sarcolemmal</a:t>
            </a:r>
            <a:r>
              <a:rPr lang="en-US" sz="3200" dirty="0" smtClean="0"/>
              <a:t> membranes</a:t>
            </a:r>
          </a:p>
          <a:p>
            <a:endParaRPr lang="en-US" dirty="0"/>
          </a:p>
        </p:txBody>
      </p:sp>
    </p:spTree>
    <p:extLst>
      <p:ext uri="{BB962C8B-B14F-4D97-AF65-F5344CB8AC3E}">
        <p14:creationId xmlns:p14="http://schemas.microsoft.com/office/powerpoint/2010/main" val="11396307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pPr>
              <a:defRPr/>
            </a:pPr>
            <a:r>
              <a:rPr lang="en-US" sz="2400" dirty="0" smtClean="0"/>
              <a:t>Criteria for Rheumatic fever(2 major or 1 major &amp; 2 minor criteria + evidence of recent Grp A Strep infection</a:t>
            </a:r>
            <a:br>
              <a:rPr lang="en-US" sz="2400" dirty="0" smtClean="0"/>
            </a:br>
            <a:r>
              <a:rPr lang="en-US" sz="2400" dirty="0" smtClean="0">
                <a:solidFill>
                  <a:srgbClr val="FF0000"/>
                </a:solidFill>
              </a:rPr>
              <a:t>JONES PEACE</a:t>
            </a:r>
            <a:endParaRPr lang="en-US" sz="2400" dirty="0">
              <a:solidFill>
                <a:srgbClr val="FF0000"/>
              </a:solidFill>
            </a:endParaRPr>
          </a:p>
        </p:txBody>
      </p:sp>
      <p:sp>
        <p:nvSpPr>
          <p:cNvPr id="35843" name="Content Placeholder 2"/>
          <p:cNvSpPr>
            <a:spLocks noGrp="1"/>
          </p:cNvSpPr>
          <p:nvPr>
            <p:ph sz="half" idx="1"/>
          </p:nvPr>
        </p:nvSpPr>
        <p:spPr>
          <a:xfrm>
            <a:off x="228600" y="1600200"/>
            <a:ext cx="4419600" cy="4876800"/>
          </a:xfrm>
        </p:spPr>
        <p:txBody>
          <a:bodyPr>
            <a:noAutofit/>
          </a:bodyPr>
          <a:lstStyle/>
          <a:p>
            <a:pPr eaLnBrk="1" hangingPunct="1">
              <a:buNone/>
            </a:pPr>
            <a:r>
              <a:rPr lang="en-US" dirty="0" smtClean="0">
                <a:solidFill>
                  <a:srgbClr val="FF0000"/>
                </a:solidFill>
              </a:rPr>
              <a:t>MAJOR CRITERIA:</a:t>
            </a:r>
            <a:br>
              <a:rPr lang="en-US" dirty="0" smtClean="0">
                <a:solidFill>
                  <a:srgbClr val="FF0000"/>
                </a:solidFill>
              </a:rPr>
            </a:br>
            <a:r>
              <a:rPr lang="en-US" b="1" dirty="0" smtClean="0">
                <a:solidFill>
                  <a:srgbClr val="FF0000"/>
                </a:solidFill>
              </a:rPr>
              <a:t>J</a:t>
            </a:r>
            <a:r>
              <a:rPr lang="en-US" dirty="0" smtClean="0"/>
              <a:t>oints: migratory</a:t>
            </a:r>
            <a:br>
              <a:rPr lang="en-US" dirty="0" smtClean="0"/>
            </a:br>
            <a:r>
              <a:rPr lang="en-US" b="1" dirty="0" smtClean="0">
                <a:solidFill>
                  <a:srgbClr val="FF0000"/>
                </a:solidFill>
              </a:rPr>
              <a:t>O</a:t>
            </a:r>
            <a:r>
              <a:rPr lang="en-US" dirty="0" smtClean="0"/>
              <a:t>  : Onset of </a:t>
            </a:r>
            <a:r>
              <a:rPr lang="en-US" dirty="0" err="1" smtClean="0"/>
              <a:t>mumurs</a:t>
            </a:r>
            <a:r>
              <a:rPr lang="en-US" dirty="0"/>
              <a:t> </a:t>
            </a:r>
            <a:r>
              <a:rPr lang="en-US" dirty="0" smtClean="0"/>
              <a:t>in </a:t>
            </a:r>
            <a:r>
              <a:rPr lang="en-US" dirty="0" err="1" smtClean="0"/>
              <a:t>carditis</a:t>
            </a:r>
            <a:r>
              <a:rPr lang="en-US" dirty="0" smtClean="0"/>
              <a:t/>
            </a:r>
            <a:br>
              <a:rPr lang="en-US" dirty="0" smtClean="0"/>
            </a:br>
            <a:r>
              <a:rPr lang="en-US" b="1" dirty="0" smtClean="0">
                <a:solidFill>
                  <a:srgbClr val="FF0000"/>
                </a:solidFill>
              </a:rPr>
              <a:t>N</a:t>
            </a:r>
            <a:r>
              <a:rPr lang="en-US" dirty="0" smtClean="0"/>
              <a:t>odules, subcutaneous: extensor surfaces</a:t>
            </a:r>
            <a:br>
              <a:rPr lang="en-US" dirty="0" smtClean="0"/>
            </a:br>
            <a:r>
              <a:rPr lang="en-US" b="1" dirty="0" smtClean="0">
                <a:solidFill>
                  <a:srgbClr val="FF0000"/>
                </a:solidFill>
              </a:rPr>
              <a:t>E</a:t>
            </a:r>
            <a:r>
              <a:rPr lang="en-US" dirty="0" smtClean="0"/>
              <a:t>rythema </a:t>
            </a:r>
            <a:r>
              <a:rPr lang="en-US" dirty="0" err="1" smtClean="0"/>
              <a:t>marginatum</a:t>
            </a:r>
            <a:r>
              <a:rPr lang="en-US" dirty="0" smtClean="0"/>
              <a:t/>
            </a:r>
            <a:br>
              <a:rPr lang="en-US" dirty="0" smtClean="0"/>
            </a:br>
            <a:r>
              <a:rPr lang="en-US" b="1" dirty="0" smtClean="0">
                <a:solidFill>
                  <a:srgbClr val="FF0000"/>
                </a:solidFill>
              </a:rPr>
              <a:t>S</a:t>
            </a:r>
            <a:r>
              <a:rPr lang="en-US" dirty="0" smtClean="0"/>
              <a:t>ydenham's chorea</a:t>
            </a:r>
          </a:p>
          <a:p>
            <a:pPr eaLnBrk="1" hangingPunct="1">
              <a:buNone/>
            </a:pPr>
            <a:endParaRPr lang="en-US" dirty="0" smtClean="0"/>
          </a:p>
          <a:p>
            <a:pPr eaLnBrk="1" hangingPunct="1"/>
            <a:endParaRPr lang="en-US" dirty="0" smtClean="0"/>
          </a:p>
        </p:txBody>
      </p:sp>
      <p:sp>
        <p:nvSpPr>
          <p:cNvPr id="4" name="Content Placeholder 3"/>
          <p:cNvSpPr>
            <a:spLocks noGrp="1"/>
          </p:cNvSpPr>
          <p:nvPr>
            <p:ph sz="half" idx="2"/>
          </p:nvPr>
        </p:nvSpPr>
        <p:spPr/>
        <p:txBody>
          <a:bodyPr>
            <a:normAutofit/>
          </a:bodyPr>
          <a:lstStyle/>
          <a:p>
            <a:r>
              <a:rPr lang="en-US" dirty="0" smtClean="0">
                <a:solidFill>
                  <a:srgbClr val="FF0000"/>
                </a:solidFill>
              </a:rPr>
              <a:t>MINOR CRITERIA:</a:t>
            </a:r>
            <a:br>
              <a:rPr lang="en-US" dirty="0" smtClean="0">
                <a:solidFill>
                  <a:srgbClr val="FF0000"/>
                </a:solidFill>
              </a:rPr>
            </a:br>
            <a:r>
              <a:rPr lang="en-US" b="1" dirty="0" smtClean="0">
                <a:solidFill>
                  <a:srgbClr val="FF0000"/>
                </a:solidFill>
              </a:rPr>
              <a:t>P Pulse </a:t>
            </a:r>
            <a:r>
              <a:rPr lang="en-US" dirty="0" smtClean="0"/>
              <a:t>Rate interval, prolonged</a:t>
            </a:r>
            <a:br>
              <a:rPr lang="en-US" dirty="0" smtClean="0"/>
            </a:br>
            <a:r>
              <a:rPr lang="en-US" b="1" dirty="0" smtClean="0">
                <a:solidFill>
                  <a:srgbClr val="FF0000"/>
                </a:solidFill>
              </a:rPr>
              <a:t>E-E</a:t>
            </a:r>
            <a:r>
              <a:rPr lang="en-US" dirty="0" smtClean="0"/>
              <a:t>SR elevated</a:t>
            </a:r>
            <a:br>
              <a:rPr lang="en-US" dirty="0" smtClean="0"/>
            </a:br>
            <a:r>
              <a:rPr lang="en-US" b="1" dirty="0" err="1" smtClean="0">
                <a:solidFill>
                  <a:srgbClr val="FF0000"/>
                </a:solidFill>
              </a:rPr>
              <a:t>A</a:t>
            </a:r>
            <a:r>
              <a:rPr lang="en-US" dirty="0" err="1" smtClean="0"/>
              <a:t>rthralgias</a:t>
            </a:r>
            <a:r>
              <a:rPr lang="en-US" dirty="0" smtClean="0"/>
              <a:t/>
            </a:r>
            <a:br>
              <a:rPr lang="en-US" dirty="0" smtClean="0"/>
            </a:br>
            <a:r>
              <a:rPr lang="en-US" b="1" dirty="0" smtClean="0">
                <a:solidFill>
                  <a:srgbClr val="FF0000"/>
                </a:solidFill>
              </a:rPr>
              <a:t>C</a:t>
            </a:r>
            <a:r>
              <a:rPr lang="en-US" dirty="0" smtClean="0"/>
              <a:t>RP elevated</a:t>
            </a:r>
            <a:br>
              <a:rPr lang="en-US" dirty="0" smtClean="0"/>
            </a:br>
            <a:r>
              <a:rPr lang="en-US" b="1" dirty="0" smtClean="0">
                <a:solidFill>
                  <a:srgbClr val="FF0000"/>
                </a:solidFill>
              </a:rPr>
              <a:t>E</a:t>
            </a:r>
            <a:r>
              <a:rPr lang="en-US" dirty="0" smtClean="0"/>
              <a:t>levated temperature (fever)</a:t>
            </a:r>
            <a:br>
              <a:rPr lang="en-US" dirty="0" smtClean="0"/>
            </a:br>
            <a:endParaRPr lang="en-US" dirty="0"/>
          </a:p>
        </p:txBody>
      </p:sp>
    </p:spTree>
    <p:extLst>
      <p:ext uri="{BB962C8B-B14F-4D97-AF65-F5344CB8AC3E}">
        <p14:creationId xmlns:p14="http://schemas.microsoft.com/office/powerpoint/2010/main" val="42830752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DIAGNOSIS</a:t>
            </a:r>
          </a:p>
          <a:p>
            <a:r>
              <a:rPr lang="en-US" dirty="0" err="1" smtClean="0"/>
              <a:t>Carditis</a:t>
            </a:r>
            <a:endParaRPr lang="en-US" dirty="0" smtClean="0"/>
          </a:p>
          <a:p>
            <a:r>
              <a:rPr lang="en-US" dirty="0" smtClean="0"/>
              <a:t>Migratory </a:t>
            </a:r>
            <a:r>
              <a:rPr lang="en-US" dirty="0" err="1" smtClean="0"/>
              <a:t>polyarthritis</a:t>
            </a:r>
            <a:endParaRPr lang="en-US" dirty="0" smtClean="0"/>
          </a:p>
          <a:p>
            <a:r>
              <a:rPr lang="en-US" dirty="0" smtClean="0"/>
              <a:t>Chorea</a:t>
            </a:r>
          </a:p>
          <a:p>
            <a:r>
              <a:rPr lang="en-US" dirty="0" err="1" smtClean="0"/>
              <a:t>Erythema</a:t>
            </a:r>
            <a:r>
              <a:rPr lang="en-US" dirty="0" smtClean="0"/>
              <a:t> marginatum</a:t>
            </a:r>
          </a:p>
          <a:p>
            <a:r>
              <a:rPr lang="en-US" dirty="0" smtClean="0"/>
              <a:t>Subcutaneous nodules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2.Evaluate Bp</a:t>
            </a:r>
            <a:endParaRPr lang="en-US" dirty="0"/>
          </a:p>
        </p:txBody>
      </p:sp>
      <p:sp>
        <p:nvSpPr>
          <p:cNvPr id="4" name="Rectangle 3"/>
          <p:cNvSpPr/>
          <p:nvPr/>
        </p:nvSpPr>
        <p:spPr>
          <a:xfrm>
            <a:off x="685800" y="1676400"/>
            <a:ext cx="6934200" cy="2954655"/>
          </a:xfrm>
          <a:prstGeom prst="rect">
            <a:avLst/>
          </a:prstGeom>
        </p:spPr>
        <p:txBody>
          <a:bodyPr wrap="square">
            <a:spAutoFit/>
          </a:bodyPr>
          <a:lstStyle/>
          <a:p>
            <a:pPr marL="514350" indent="-514350"/>
            <a:endParaRPr lang="en-US" dirty="0" smtClean="0"/>
          </a:p>
          <a:p>
            <a:pPr marL="514350" indent="-514350"/>
            <a:endParaRPr lang="en-US" sz="2800" dirty="0" smtClean="0"/>
          </a:p>
          <a:p>
            <a:pPr marL="514350" indent="-514350"/>
            <a:r>
              <a:rPr lang="en-US" sz="2800" dirty="0" smtClean="0"/>
              <a:t>Pulse pressure: difference between systolic &amp; diastolic pressure.</a:t>
            </a:r>
          </a:p>
          <a:p>
            <a:pPr marL="514350" indent="-514350"/>
            <a:r>
              <a:rPr lang="en-US" sz="2800" dirty="0" smtClean="0"/>
              <a:t>Assess for postural hypotension</a:t>
            </a:r>
          </a:p>
          <a:p>
            <a:pPr marL="514350" indent="-514350"/>
            <a:r>
              <a:rPr lang="en-US" sz="2800" dirty="0" smtClean="0"/>
              <a:t>Take BP sitting, standing, &amp; lying if having problems with pressure changes.</a:t>
            </a:r>
            <a:endParaRPr lang="en-US"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b="1" dirty="0" smtClean="0">
                <a:solidFill>
                  <a:srgbClr val="FF0000"/>
                </a:solidFill>
              </a:rPr>
              <a:t>TREATMENT</a:t>
            </a:r>
          </a:p>
          <a:p>
            <a:pPr marL="514350" indent="-514350">
              <a:buFont typeface="+mj-lt"/>
              <a:buAutoNum type="arabicPeriod"/>
            </a:pPr>
            <a:r>
              <a:rPr lang="en-US" dirty="0" smtClean="0"/>
              <a:t>Adequate treatment of streptococcal infection</a:t>
            </a:r>
          </a:p>
          <a:p>
            <a:pPr marL="514350" indent="-514350">
              <a:buFont typeface="+mj-lt"/>
              <a:buAutoNum type="arabicPeriod"/>
            </a:pPr>
            <a:r>
              <a:rPr lang="en-US" dirty="0" smtClean="0"/>
              <a:t>Bed rest until tachycardia subsides</a:t>
            </a:r>
          </a:p>
          <a:p>
            <a:pPr marL="514350" indent="-514350">
              <a:buFont typeface="+mj-lt"/>
              <a:buAutoNum type="arabicPeriod"/>
            </a:pPr>
            <a:r>
              <a:rPr lang="en-US" dirty="0" err="1" smtClean="0"/>
              <a:t>Salicylates</a:t>
            </a:r>
            <a:r>
              <a:rPr lang="en-US" dirty="0" smtClean="0"/>
              <a:t> to control inflammatory process.</a:t>
            </a:r>
          </a:p>
          <a:p>
            <a:pPr marL="514350" indent="-514350">
              <a:buFont typeface="+mj-lt"/>
              <a:buAutoNum type="arabicPeriod"/>
            </a:pPr>
            <a:r>
              <a:rPr lang="en-US" dirty="0" smtClean="0"/>
              <a:t>Prophylactic treatment</a:t>
            </a:r>
          </a:p>
          <a:p>
            <a:pPr marL="514350" indent="-514350">
              <a:buFont typeface="Wingdings" pitchFamily="2" charset="2"/>
              <a:buChar char="v"/>
            </a:pPr>
            <a:r>
              <a:rPr lang="en-US" dirty="0" smtClean="0"/>
              <a:t>Initiated after immediate therapy</a:t>
            </a:r>
          </a:p>
          <a:p>
            <a:pPr marL="514350" indent="-514350">
              <a:buFont typeface="Wingdings" pitchFamily="2" charset="2"/>
              <a:buChar char="v"/>
            </a:pPr>
            <a:r>
              <a:rPr lang="en-US" dirty="0" smtClean="0"/>
              <a:t>Monthly administration of penicillin over extended period of time, depending on extent of cardiac involvement</a:t>
            </a:r>
          </a:p>
          <a:p>
            <a:pPr marL="514350" indent="-514350">
              <a:buFont typeface="Wingdings" pitchFamily="2" charset="2"/>
              <a:buChar char="v"/>
            </a:pPr>
            <a:r>
              <a:rPr lang="en-US" dirty="0" smtClean="0"/>
              <a:t>Administration of prophylactic penicillin before &amp; after medical procedures that increase risk factor of infection</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INTERVENTION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Child is generally cared for in the home environment.</a:t>
            </a:r>
          </a:p>
          <a:p>
            <a:r>
              <a:rPr lang="en-US" dirty="0" smtClean="0"/>
              <a:t>Decrease activity: bed rest if pulse rate is increased or if child is febrile.</a:t>
            </a:r>
          </a:p>
          <a:p>
            <a:r>
              <a:rPr lang="en-US" dirty="0" smtClean="0"/>
              <a:t>Friends may visit for short periods. Child is not contagious.</a:t>
            </a:r>
          </a:p>
          <a:p>
            <a:pPr>
              <a:buNone/>
            </a:pPr>
            <a:r>
              <a:rPr lang="en-US" dirty="0" smtClean="0"/>
              <a:t>-Maintain adequate nutrition</a:t>
            </a:r>
          </a:p>
          <a:p>
            <a:pPr>
              <a:buNone/>
            </a:pPr>
            <a:r>
              <a:rPr lang="en-US" dirty="0" smtClean="0"/>
              <a:t>-Maybe anorexic during the febrile phase</a:t>
            </a:r>
          </a:p>
          <a:p>
            <a:pPr>
              <a:buNone/>
            </a:pPr>
            <a:r>
              <a:rPr lang="en-US" dirty="0" smtClean="0"/>
              <a:t>-provide soft or liquid foods as tolerated</a:t>
            </a:r>
          </a:p>
          <a:p>
            <a:pPr>
              <a:buNone/>
            </a:pPr>
            <a:r>
              <a:rPr lang="en-US" dirty="0" smtClean="0"/>
              <a:t>-Assist child with feeding if </a:t>
            </a:r>
            <a:r>
              <a:rPr lang="en-US" dirty="0" err="1" smtClean="0"/>
              <a:t>choreic</a:t>
            </a:r>
            <a:r>
              <a:rPr lang="en-US" dirty="0" smtClean="0"/>
              <a:t> movements are severe.</a:t>
            </a:r>
            <a:endParaRPr lang="en-US" dirty="0"/>
          </a:p>
        </p:txBody>
      </p:sp>
    </p:spTree>
    <p:extLst>
      <p:ext uri="{BB962C8B-B14F-4D97-AF65-F5344CB8AC3E}">
        <p14:creationId xmlns:p14="http://schemas.microsoft.com/office/powerpoint/2010/main" val="5030569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dirty="0" smtClean="0"/>
              <a:t>-Maintain adequate hydration</a:t>
            </a:r>
          </a:p>
          <a:p>
            <a:r>
              <a:rPr lang="en-US" dirty="0" smtClean="0"/>
              <a:t>Administer analgesics for </a:t>
            </a:r>
            <a:r>
              <a:rPr lang="en-US" dirty="0" err="1" smtClean="0"/>
              <a:t>arthralgia</a:t>
            </a:r>
            <a:endParaRPr lang="en-US" dirty="0" smtClean="0"/>
          </a:p>
          <a:p>
            <a:r>
              <a:rPr lang="en-US" dirty="0" smtClean="0"/>
              <a:t>Reassure child that chorea &amp; joint involvement are only temporary &amp; there will be no residual damage.</a:t>
            </a:r>
          </a:p>
          <a:p>
            <a:r>
              <a:rPr lang="en-US" dirty="0" smtClean="0"/>
              <a:t>Assist parents to understand need for </a:t>
            </a:r>
            <a:r>
              <a:rPr lang="en-US" dirty="0" err="1" smtClean="0"/>
              <a:t>longterm</a:t>
            </a:r>
            <a:r>
              <a:rPr lang="en-US" dirty="0" smtClean="0"/>
              <a:t> prophylactic antibiotic therapy.</a:t>
            </a:r>
          </a:p>
          <a:p>
            <a:pPr>
              <a:buNone/>
            </a:pPr>
            <a:r>
              <a:rPr lang="en-US" dirty="0" smtClean="0"/>
              <a:t>-Importance of preventing recurring infections</a:t>
            </a:r>
          </a:p>
          <a:p>
            <a:pPr>
              <a:buNone/>
            </a:pPr>
            <a:r>
              <a:rPr lang="en-US" dirty="0" smtClean="0"/>
              <a:t>-Include child in planning, especially when numerous injections are involved</a:t>
            </a:r>
          </a:p>
          <a:p>
            <a:pPr>
              <a:buNone/>
            </a:pPr>
            <a:r>
              <a:rPr lang="en-US" dirty="0" smtClean="0"/>
              <a:t>-Importance of prophylactic therapy before invasive medical procedures</a:t>
            </a:r>
          </a:p>
          <a:p>
            <a:pPr>
              <a:buNone/>
            </a:pPr>
            <a:r>
              <a:rPr lang="en-US" dirty="0" smtClean="0"/>
              <a:t>-Continued medical follow-up for the development of </a:t>
            </a:r>
            <a:r>
              <a:rPr lang="en-US" dirty="0" err="1" smtClean="0"/>
              <a:t>valvular</a:t>
            </a:r>
            <a:r>
              <a:rPr lang="en-US" dirty="0" smtClean="0"/>
              <a:t> problems as child grows.</a:t>
            </a:r>
            <a:endParaRPr lang="en-US" dirty="0"/>
          </a:p>
        </p:txBody>
      </p:sp>
    </p:spTree>
    <p:extLst>
      <p:ext uri="{BB962C8B-B14F-4D97-AF65-F5344CB8AC3E}">
        <p14:creationId xmlns:p14="http://schemas.microsoft.com/office/powerpoint/2010/main" val="9218846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COMPLICATIONS</a:t>
            </a:r>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Severe </a:t>
            </a:r>
            <a:r>
              <a:rPr lang="en-US" dirty="0" err="1" smtClean="0">
                <a:solidFill>
                  <a:srgbClr val="FF0000"/>
                </a:solidFill>
              </a:rPr>
              <a:t>valvular</a:t>
            </a:r>
            <a:r>
              <a:rPr lang="en-US" dirty="0" smtClean="0">
                <a:solidFill>
                  <a:srgbClr val="FF0000"/>
                </a:solidFill>
              </a:rPr>
              <a:t> damage </a:t>
            </a:r>
            <a:r>
              <a:rPr lang="en-US" dirty="0" smtClean="0"/>
              <a:t>precipitates the development of Congestive heart failure &amp; may require open heart surgery for replacement of diseased valve.</a:t>
            </a:r>
            <a:endParaRPr lang="en-US" dirty="0"/>
          </a:p>
        </p:txBody>
      </p:sp>
    </p:spTree>
    <p:extLst>
      <p:ext uri="{BB962C8B-B14F-4D97-AF65-F5344CB8AC3E}">
        <p14:creationId xmlns:p14="http://schemas.microsoft.com/office/powerpoint/2010/main" val="33435041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rmAutofit/>
          </a:bodyPr>
          <a:lstStyle/>
          <a:p>
            <a:r>
              <a:rPr lang="en-US" dirty="0" smtClean="0"/>
              <a:t>Chronic Rheumatic Heart Disease</a:t>
            </a:r>
            <a:br>
              <a:rPr lang="en-US" dirty="0" smtClean="0"/>
            </a:br>
            <a:endParaRPr lang="en-US" dirty="0"/>
          </a:p>
        </p:txBody>
      </p:sp>
      <p:sp>
        <p:nvSpPr>
          <p:cNvPr id="3" name="Content Placeholder 2"/>
          <p:cNvSpPr>
            <a:spLocks noGrp="1"/>
          </p:cNvSpPr>
          <p:nvPr>
            <p:ph sz="quarter" idx="1"/>
          </p:nvPr>
        </p:nvSpPr>
        <p:spPr>
          <a:xfrm>
            <a:off x="228600" y="1143000"/>
            <a:ext cx="8686800" cy="5410200"/>
          </a:xfrm>
        </p:spPr>
        <p:txBody>
          <a:bodyPr>
            <a:normAutofit/>
          </a:bodyPr>
          <a:lstStyle/>
          <a:p>
            <a:r>
              <a:rPr lang="en-US" dirty="0" smtClean="0"/>
              <a:t>Develops in a small number of patients with ARF, after 10 or more years, more commonly following recurrent ARF or if the initial ARF is severe </a:t>
            </a:r>
          </a:p>
          <a:p>
            <a:r>
              <a:rPr lang="en-US" dirty="0" smtClean="0"/>
              <a:t>Valve leaflets thickened; fibrous bridging across </a:t>
            </a:r>
            <a:r>
              <a:rPr lang="en-US" dirty="0" err="1" smtClean="0"/>
              <a:t>commissures</a:t>
            </a:r>
            <a:r>
              <a:rPr lang="en-US" dirty="0" smtClean="0"/>
              <a:t>; calcifications; “fish-mouth” deformity</a:t>
            </a:r>
          </a:p>
          <a:p>
            <a:r>
              <a:rPr lang="en-US" dirty="0" err="1" smtClean="0"/>
              <a:t>Chordae</a:t>
            </a:r>
            <a:r>
              <a:rPr lang="en-US" dirty="0" smtClean="0"/>
              <a:t> </a:t>
            </a:r>
            <a:r>
              <a:rPr lang="en-US" dirty="0" err="1" smtClean="0"/>
              <a:t>tendineae</a:t>
            </a:r>
            <a:r>
              <a:rPr lang="en-US" dirty="0" smtClean="0"/>
              <a:t> thickened, fused, shortened</a:t>
            </a:r>
          </a:p>
          <a:p>
            <a:r>
              <a:rPr lang="en-US" dirty="0" smtClean="0"/>
              <a:t>Mitral involvement alone in 65-70%, mitral &amp;aortic in 25%</a:t>
            </a:r>
          </a:p>
          <a:p>
            <a:r>
              <a:rPr lang="en-US" dirty="0"/>
              <a:t>T</a:t>
            </a:r>
            <a:r>
              <a:rPr lang="en-US" dirty="0" smtClean="0"/>
              <a:t>ricuspid only when both mitral &amp; aortic involved; very rarely </a:t>
            </a:r>
            <a:r>
              <a:rPr lang="en-US" dirty="0" err="1" smtClean="0"/>
              <a:t>pulmonic</a:t>
            </a:r>
            <a:endParaRPr lang="en-US" dirty="0" smtClean="0"/>
          </a:p>
          <a:p>
            <a:endParaRPr lang="en-US" dirty="0"/>
          </a:p>
        </p:txBody>
      </p:sp>
    </p:spTree>
    <p:extLst>
      <p:ext uri="{BB962C8B-B14F-4D97-AF65-F5344CB8AC3E}">
        <p14:creationId xmlns:p14="http://schemas.microsoft.com/office/powerpoint/2010/main" val="4697614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lstStyle/>
          <a:p>
            <a:r>
              <a:rPr lang="en-US" dirty="0" smtClean="0"/>
              <a:t>INFECTIVE ENDOCARDITIS</a:t>
            </a:r>
            <a:endParaRPr lang="en-US" dirty="0"/>
          </a:p>
        </p:txBody>
      </p:sp>
    </p:spTree>
    <p:extLst>
      <p:ext uri="{BB962C8B-B14F-4D97-AF65-F5344CB8AC3E}">
        <p14:creationId xmlns:p14="http://schemas.microsoft.com/office/powerpoint/2010/main" val="18764796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Infective Endocarditis</a:t>
            </a:r>
            <a:endParaRPr lang="en-US" dirty="0"/>
          </a:p>
        </p:txBody>
      </p:sp>
      <p:sp>
        <p:nvSpPr>
          <p:cNvPr id="3" name="Content Placeholder 2"/>
          <p:cNvSpPr>
            <a:spLocks noGrp="1"/>
          </p:cNvSpPr>
          <p:nvPr>
            <p:ph sz="quarter" idx="1"/>
          </p:nvPr>
        </p:nvSpPr>
        <p:spPr>
          <a:xfrm>
            <a:off x="381000" y="1219200"/>
            <a:ext cx="8229600" cy="4525963"/>
          </a:xfrm>
        </p:spPr>
        <p:txBody>
          <a:bodyPr>
            <a:noAutofit/>
          </a:bodyPr>
          <a:lstStyle/>
          <a:p>
            <a:r>
              <a:rPr lang="en-US" sz="2800" dirty="0" smtClean="0"/>
              <a:t>This is the inflammation of the </a:t>
            </a:r>
            <a:r>
              <a:rPr lang="en-US" sz="2800" dirty="0" err="1" smtClean="0"/>
              <a:t>endocardiu</a:t>
            </a:r>
            <a:endParaRPr lang="en-US" sz="2800" dirty="0" smtClean="0"/>
          </a:p>
          <a:p>
            <a:pPr marL="0" indent="0">
              <a:buNone/>
            </a:pPr>
            <a:r>
              <a:rPr lang="en-US" sz="2800" dirty="0" smtClean="0">
                <a:solidFill>
                  <a:srgbClr val="FF0000"/>
                </a:solidFill>
              </a:rPr>
              <a:t>Causes</a:t>
            </a:r>
            <a:endParaRPr lang="en-US" sz="2800" dirty="0">
              <a:solidFill>
                <a:srgbClr val="FF0000"/>
              </a:solidFill>
            </a:endParaRPr>
          </a:p>
          <a:p>
            <a:r>
              <a:rPr lang="en-US" sz="2800" dirty="0" smtClean="0"/>
              <a:t>Bacteria- </a:t>
            </a:r>
            <a:r>
              <a:rPr lang="en-US" sz="2800" dirty="0"/>
              <a:t>streptococcus (</a:t>
            </a:r>
            <a:r>
              <a:rPr lang="en-US" sz="2800" dirty="0" err="1"/>
              <a:t>viridans</a:t>
            </a:r>
            <a:r>
              <a:rPr lang="en-US" sz="2800" dirty="0"/>
              <a:t>, </a:t>
            </a:r>
            <a:r>
              <a:rPr lang="en-US" sz="2800" dirty="0" err="1"/>
              <a:t>bovis</a:t>
            </a:r>
            <a:r>
              <a:rPr lang="en-US" sz="2800" dirty="0"/>
              <a:t>, </a:t>
            </a:r>
            <a:r>
              <a:rPr lang="en-US" sz="2800" dirty="0" err="1" smtClean="0"/>
              <a:t>fecalis</a:t>
            </a:r>
            <a:r>
              <a:rPr lang="en-US" sz="2800" dirty="0" smtClean="0"/>
              <a:t>)</a:t>
            </a:r>
          </a:p>
          <a:p>
            <a:r>
              <a:rPr lang="en-US" sz="2800" dirty="0"/>
              <a:t>S</a:t>
            </a:r>
            <a:r>
              <a:rPr lang="en-US" sz="2800" dirty="0" smtClean="0"/>
              <a:t>taphylococcus </a:t>
            </a:r>
            <a:r>
              <a:rPr lang="en-US" sz="2800" dirty="0"/>
              <a:t>aureus - more virulent </a:t>
            </a:r>
            <a:r>
              <a:rPr lang="en-US" sz="2800" dirty="0" smtClean="0"/>
              <a:t>- causes  </a:t>
            </a:r>
            <a:r>
              <a:rPr lang="en-US" sz="2800" dirty="0"/>
              <a:t>acute </a:t>
            </a:r>
            <a:r>
              <a:rPr lang="en-US" sz="2800" dirty="0" smtClean="0"/>
              <a:t>disease</a:t>
            </a:r>
          </a:p>
          <a:p>
            <a:r>
              <a:rPr lang="en-US" sz="2800" dirty="0" smtClean="0"/>
              <a:t>Cardiac abnormalities creating turbulent flow  </a:t>
            </a:r>
          </a:p>
          <a:p>
            <a:r>
              <a:rPr lang="en-US" sz="2800" dirty="0" smtClean="0"/>
              <a:t>Alcohol abuse,</a:t>
            </a:r>
          </a:p>
          <a:p>
            <a:r>
              <a:rPr lang="en-US" sz="2800" dirty="0" smtClean="0"/>
              <a:t> immunosuppression, </a:t>
            </a:r>
          </a:p>
          <a:p>
            <a:endParaRPr lang="en-US" sz="2800" dirty="0"/>
          </a:p>
        </p:txBody>
      </p:sp>
    </p:spTree>
    <p:extLst>
      <p:ext uri="{BB962C8B-B14F-4D97-AF65-F5344CB8AC3E}">
        <p14:creationId xmlns:p14="http://schemas.microsoft.com/office/powerpoint/2010/main" val="33693109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19200"/>
          </a:xfrm>
        </p:spPr>
        <p:txBody>
          <a:bodyPr>
            <a:normAutofit/>
          </a:bodyPr>
          <a:lstStyle/>
          <a:p>
            <a:r>
              <a:rPr lang="en-US" dirty="0" smtClean="0"/>
              <a:t>Infective Endocarditis</a:t>
            </a:r>
            <a:br>
              <a:rPr lang="en-US" dirty="0" smtClean="0"/>
            </a:br>
            <a:endParaRPr lang="en-US" dirty="0"/>
          </a:p>
        </p:txBody>
      </p:sp>
      <p:sp>
        <p:nvSpPr>
          <p:cNvPr id="3" name="Content Placeholder 2"/>
          <p:cNvSpPr>
            <a:spLocks noGrp="1"/>
          </p:cNvSpPr>
          <p:nvPr>
            <p:ph sz="quarter" idx="1"/>
          </p:nvPr>
        </p:nvSpPr>
        <p:spPr>
          <a:xfrm>
            <a:off x="381000" y="1143000"/>
            <a:ext cx="8610600" cy="4525963"/>
          </a:xfrm>
        </p:spPr>
        <p:txBody>
          <a:bodyPr>
            <a:noAutofit/>
          </a:bodyPr>
          <a:lstStyle/>
          <a:p>
            <a:r>
              <a:rPr lang="en-US" sz="2800" dirty="0" smtClean="0"/>
              <a:t>Colonization </a:t>
            </a:r>
            <a:r>
              <a:rPr lang="en-US" sz="2800" dirty="0"/>
              <a:t>or invasion of </a:t>
            </a:r>
            <a:r>
              <a:rPr lang="en-US" sz="2800" dirty="0" smtClean="0"/>
              <a:t>valves </a:t>
            </a:r>
            <a:r>
              <a:rPr lang="en-US" sz="2800" dirty="0"/>
              <a:t>by </a:t>
            </a:r>
            <a:r>
              <a:rPr lang="en-US" sz="2800" dirty="0" smtClean="0"/>
              <a:t>micro-organisms  leading formation </a:t>
            </a:r>
            <a:r>
              <a:rPr lang="en-US" sz="2800" dirty="0"/>
              <a:t>of bulky, friable vegetations </a:t>
            </a:r>
            <a:r>
              <a:rPr lang="en-US" sz="2800" dirty="0" smtClean="0"/>
              <a:t>on flow </a:t>
            </a:r>
            <a:r>
              <a:rPr lang="en-US" sz="2800" dirty="0"/>
              <a:t>side near free </a:t>
            </a:r>
            <a:r>
              <a:rPr lang="en-US" sz="2800" dirty="0" smtClean="0"/>
              <a:t>edge of valve</a:t>
            </a:r>
          </a:p>
          <a:p>
            <a:r>
              <a:rPr lang="en-US" sz="2800" dirty="0"/>
              <a:t>F</a:t>
            </a:r>
            <a:r>
              <a:rPr lang="en-US" sz="2800" dirty="0" smtClean="0"/>
              <a:t>orms </a:t>
            </a:r>
            <a:r>
              <a:rPr lang="en-US" sz="2800" dirty="0" err="1" smtClean="0"/>
              <a:t>polypoid</a:t>
            </a:r>
            <a:r>
              <a:rPr lang="en-US" sz="2800" dirty="0" smtClean="0"/>
              <a:t> </a:t>
            </a:r>
            <a:r>
              <a:rPr lang="en-US" sz="2800" dirty="0"/>
              <a:t>masses </a:t>
            </a:r>
            <a:r>
              <a:rPr lang="en-US" sz="2800" dirty="0" smtClean="0"/>
              <a:t>of thrombus </a:t>
            </a:r>
            <a:r>
              <a:rPr lang="en-US" sz="2800" dirty="0"/>
              <a:t>laden with bacteria which hang from edge </a:t>
            </a:r>
            <a:r>
              <a:rPr lang="en-US" sz="2800" dirty="0" smtClean="0"/>
              <a:t>of valve</a:t>
            </a:r>
            <a:r>
              <a:rPr lang="en-US" sz="2800" dirty="0"/>
              <a:t>; may extend to back of valve</a:t>
            </a:r>
          </a:p>
          <a:p>
            <a:r>
              <a:rPr lang="en-US" sz="2800" dirty="0"/>
              <a:t>Acute &amp;</a:t>
            </a:r>
            <a:r>
              <a:rPr lang="en-US" sz="2800" dirty="0" smtClean="0"/>
              <a:t> </a:t>
            </a:r>
            <a:r>
              <a:rPr lang="en-US" sz="2800" dirty="0" err="1"/>
              <a:t>subacute</a:t>
            </a:r>
            <a:r>
              <a:rPr lang="en-US" sz="2800" dirty="0"/>
              <a:t> forms, </a:t>
            </a:r>
            <a:r>
              <a:rPr lang="en-US" sz="2800" dirty="0" smtClean="0"/>
              <a:t>depends on organisms’ virulence</a:t>
            </a:r>
          </a:p>
          <a:p>
            <a:r>
              <a:rPr lang="en-US" sz="2800" dirty="0" smtClean="0"/>
              <a:t> </a:t>
            </a:r>
            <a:r>
              <a:rPr lang="en-US" sz="2800" dirty="0"/>
              <a:t>acute </a:t>
            </a:r>
            <a:r>
              <a:rPr lang="en-US" sz="2800" dirty="0" smtClean="0"/>
              <a:t>– bulkier vegetations, </a:t>
            </a:r>
            <a:r>
              <a:rPr lang="en-US" sz="2800" dirty="0"/>
              <a:t>more often on </a:t>
            </a:r>
            <a:r>
              <a:rPr lang="en-US" sz="2800" dirty="0" smtClean="0"/>
              <a:t>normal valves</a:t>
            </a:r>
            <a:r>
              <a:rPr lang="en-US" sz="2800" dirty="0"/>
              <a:t>, &amp;</a:t>
            </a:r>
            <a:r>
              <a:rPr lang="en-US" sz="2800" dirty="0" smtClean="0"/>
              <a:t> </a:t>
            </a:r>
            <a:r>
              <a:rPr lang="en-US" sz="2800" dirty="0"/>
              <a:t>more </a:t>
            </a:r>
            <a:r>
              <a:rPr lang="en-US" sz="2800" dirty="0" smtClean="0"/>
              <a:t> destructive </a:t>
            </a:r>
            <a:r>
              <a:rPr lang="en-US" sz="2800" dirty="0"/>
              <a:t>(can be </a:t>
            </a:r>
            <a:r>
              <a:rPr lang="en-US" sz="2800" dirty="0" smtClean="0"/>
              <a:t>fatal within </a:t>
            </a:r>
            <a:r>
              <a:rPr lang="en-US" sz="2800" dirty="0"/>
              <a:t>days); </a:t>
            </a:r>
            <a:endParaRPr lang="en-US" sz="2800" dirty="0" smtClean="0"/>
          </a:p>
          <a:p>
            <a:r>
              <a:rPr lang="en-US" sz="2800" dirty="0" err="1" smtClean="0"/>
              <a:t>Subacute</a:t>
            </a:r>
            <a:r>
              <a:rPr lang="en-US" sz="2800" dirty="0" smtClean="0"/>
              <a:t> -more </a:t>
            </a:r>
            <a:r>
              <a:rPr lang="en-US" sz="2800" dirty="0"/>
              <a:t>indolent</a:t>
            </a:r>
            <a:r>
              <a:rPr lang="en-US" sz="2800" dirty="0" smtClean="0"/>
              <a:t>, less responsive </a:t>
            </a:r>
            <a:r>
              <a:rPr lang="en-US" sz="2800" dirty="0"/>
              <a:t>to </a:t>
            </a:r>
            <a:r>
              <a:rPr lang="en-US" sz="2800" dirty="0" smtClean="0"/>
              <a:t>antibiotics, </a:t>
            </a:r>
            <a:r>
              <a:rPr lang="en-US" sz="2800" dirty="0"/>
              <a:t>blood cultures often </a:t>
            </a:r>
            <a:r>
              <a:rPr lang="en-US" sz="2800" dirty="0" smtClean="0"/>
              <a:t>negative</a:t>
            </a:r>
            <a:endParaRPr lang="en-US" sz="2800" dirty="0"/>
          </a:p>
        </p:txBody>
      </p:sp>
    </p:spTree>
    <p:extLst>
      <p:ext uri="{BB962C8B-B14F-4D97-AF65-F5344CB8AC3E}">
        <p14:creationId xmlns:p14="http://schemas.microsoft.com/office/powerpoint/2010/main" val="6865884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VALVE DISORDERS</a:t>
            </a:r>
            <a:endParaRPr lang="en-US" dirty="0"/>
          </a:p>
        </p:txBody>
      </p:sp>
      <p:sp>
        <p:nvSpPr>
          <p:cNvPr id="3" name="Content Placeholder 2"/>
          <p:cNvSpPr>
            <a:spLocks noGrp="1"/>
          </p:cNvSpPr>
          <p:nvPr>
            <p:ph idx="1"/>
          </p:nvPr>
        </p:nvSpPr>
        <p:spPr/>
        <p:txBody>
          <a:bodyPr/>
          <a:lstStyle/>
          <a:p>
            <a:pPr>
              <a:buNone/>
            </a:pPr>
            <a:r>
              <a:rPr lang="en-US" dirty="0" smtClean="0"/>
              <a:t>Causes of valve disease</a:t>
            </a:r>
          </a:p>
          <a:p>
            <a:pPr marL="571500" indent="-571500">
              <a:buFont typeface="+mj-lt"/>
              <a:buAutoNum type="romanLcPeriod"/>
            </a:pPr>
            <a:r>
              <a:rPr lang="en-US" dirty="0" smtClean="0"/>
              <a:t>Congenital heart disease</a:t>
            </a:r>
          </a:p>
          <a:p>
            <a:pPr marL="571500" indent="-571500">
              <a:buFont typeface="+mj-lt"/>
              <a:buAutoNum type="romanLcPeriod"/>
            </a:pPr>
            <a:r>
              <a:rPr lang="en-US" dirty="0" smtClean="0"/>
              <a:t>Rheumatic heart disease</a:t>
            </a:r>
          </a:p>
          <a:p>
            <a:pPr marL="571500" indent="-571500">
              <a:buFont typeface="+mj-lt"/>
              <a:buAutoNum type="romanLcPeriod"/>
            </a:pPr>
            <a:r>
              <a:rPr lang="en-US" dirty="0" smtClean="0"/>
              <a:t>Bacterial </a:t>
            </a:r>
            <a:r>
              <a:rPr lang="en-US" dirty="0" err="1" smtClean="0"/>
              <a:t>endocarditis</a:t>
            </a:r>
            <a:endParaRPr lang="en-US" dirty="0" smtClean="0"/>
          </a:p>
          <a:p>
            <a:pPr marL="571500" indent="-571500">
              <a:buFont typeface="+mj-lt"/>
              <a:buAutoNum type="romanLcPeriod"/>
            </a:pPr>
            <a:r>
              <a:rPr lang="en-US" dirty="0" smtClean="0"/>
              <a:t>Arteriosclerotic heart disease</a:t>
            </a:r>
          </a:p>
          <a:p>
            <a:pPr marL="571500" indent="-571500">
              <a:buNone/>
            </a:pPr>
            <a:r>
              <a:rPr lang="en-US" dirty="0" smtClean="0">
                <a:solidFill>
                  <a:srgbClr val="FF0000"/>
                </a:solidFill>
              </a:rPr>
              <a:t>Mitral valve is the most commonly involved, followed by the aortic valve.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VALVULAR DISEASES</a:t>
            </a:r>
            <a:endParaRPr lang="en-US" dirty="0"/>
          </a:p>
        </p:txBody>
      </p:sp>
      <p:sp>
        <p:nvSpPr>
          <p:cNvPr id="3" name="Content Placeholder 2"/>
          <p:cNvSpPr>
            <a:spLocks noGrp="1"/>
          </p:cNvSpPr>
          <p:nvPr>
            <p:ph idx="1"/>
          </p:nvPr>
        </p:nvSpPr>
        <p:spPr>
          <a:xfrm>
            <a:off x="457200" y="1219201"/>
            <a:ext cx="7696200" cy="4876800"/>
          </a:xfrm>
        </p:spPr>
        <p:txBody>
          <a:bodyPr>
            <a:normAutofit/>
          </a:bodyPr>
          <a:lstStyle/>
          <a:p>
            <a:pPr>
              <a:buNone/>
            </a:pPr>
            <a:r>
              <a:rPr lang="en-US" u="sng" dirty="0" err="1" smtClean="0">
                <a:solidFill>
                  <a:srgbClr val="FF0000"/>
                </a:solidFill>
              </a:rPr>
              <a:t>Valvular</a:t>
            </a:r>
            <a:r>
              <a:rPr lang="en-US" u="sng" dirty="0" smtClean="0">
                <a:solidFill>
                  <a:srgbClr val="FF0000"/>
                </a:solidFill>
              </a:rPr>
              <a:t> </a:t>
            </a:r>
            <a:r>
              <a:rPr lang="en-US" u="sng" dirty="0" err="1" smtClean="0">
                <a:solidFill>
                  <a:srgbClr val="FF0000"/>
                </a:solidFill>
              </a:rPr>
              <a:t>stenosis</a:t>
            </a:r>
            <a:r>
              <a:rPr lang="en-US" u="sng" dirty="0" smtClean="0"/>
              <a:t>:</a:t>
            </a:r>
            <a:r>
              <a:rPr lang="en-US" dirty="0" smtClean="0"/>
              <a:t> A narrowing of the valve opening &amp; progressive obstruction of blood flow; increase in workload of the cardiac chamber pumping through the </a:t>
            </a:r>
            <a:r>
              <a:rPr lang="en-US" dirty="0" err="1" smtClean="0"/>
              <a:t>stenosed</a:t>
            </a:r>
            <a:r>
              <a:rPr lang="en-US" dirty="0" smtClean="0"/>
              <a:t> valve.</a:t>
            </a:r>
          </a:p>
          <a:p>
            <a:pPr>
              <a:buNone/>
            </a:pPr>
            <a:r>
              <a:rPr lang="en-US" u="sng" dirty="0" err="1" smtClean="0">
                <a:solidFill>
                  <a:srgbClr val="FF0000"/>
                </a:solidFill>
              </a:rPr>
              <a:t>Valvular</a:t>
            </a:r>
            <a:r>
              <a:rPr lang="en-US" u="sng" dirty="0" smtClean="0">
                <a:solidFill>
                  <a:srgbClr val="FF0000"/>
                </a:solidFill>
              </a:rPr>
              <a:t> insufficiency(incompetency, regurgitation): </a:t>
            </a:r>
            <a:r>
              <a:rPr lang="en-US" dirty="0" smtClean="0"/>
              <a:t>impaired closure of the valve allows blood to flow back into the cardiac chamber, thereby increasing the workload of the heart.</a:t>
            </a:r>
            <a:endParaRPr lang="en-US" u="sn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19.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4.jpeg"/></Relationships>
</file>

<file path=ppt/theme/_rels/theme21.xml.rels><?xml version="1.0" encoding="UTF-8" standalone="yes"?>
<Relationships xmlns="http://schemas.openxmlformats.org/package/2006/relationships"><Relationship Id="rId1" Type="http://schemas.openxmlformats.org/officeDocument/2006/relationships/image" Target="../media/image4.jpeg"/></Relationships>
</file>

<file path=ppt/theme/_rels/theme22.xml.rels><?xml version="1.0" encoding="UTF-8" standalone="yes"?>
<Relationships xmlns="http://schemas.openxmlformats.org/package/2006/relationships"><Relationship Id="rId1" Type="http://schemas.openxmlformats.org/officeDocument/2006/relationships/image" Target="../media/image4.jpeg"/></Relationships>
</file>

<file path=ppt/theme/_rels/theme23.xml.rels><?xml version="1.0" encoding="UTF-8" standalone="yes"?>
<Relationships xmlns="http://schemas.openxmlformats.org/package/2006/relationships"><Relationship Id="rId1" Type="http://schemas.openxmlformats.org/officeDocument/2006/relationships/image" Target="../media/image4.jpeg"/></Relationships>
</file>

<file path=ppt/theme/_rels/theme24.xml.rels><?xml version="1.0" encoding="UTF-8" standalone="yes"?>
<Relationships xmlns="http://schemas.openxmlformats.org/package/2006/relationships"><Relationship Id="rId1" Type="http://schemas.openxmlformats.org/officeDocument/2006/relationships/image" Target="../media/image4.jpeg"/></Relationships>
</file>

<file path=ppt/theme/_rels/theme25.xml.rels><?xml version="1.0" encoding="UTF-8" standalone="yes"?>
<Relationships xmlns="http://schemas.openxmlformats.org/package/2006/relationships"><Relationship Id="rId1" Type="http://schemas.openxmlformats.org/officeDocument/2006/relationships/image" Target="../media/image4.jpeg"/></Relationships>
</file>

<file path=ppt/theme/_rels/theme26.xml.rels><?xml version="1.0" encoding="UTF-8" standalone="yes"?>
<Relationships xmlns="http://schemas.openxmlformats.org/package/2006/relationships"><Relationship Id="rId1" Type="http://schemas.openxmlformats.org/officeDocument/2006/relationships/image" Target="../media/image4.jpeg"/></Relationships>
</file>

<file path=ppt/theme/_rels/theme27.xml.rels><?xml version="1.0" encoding="UTF-8" standalone="yes"?>
<Relationships xmlns="http://schemas.openxmlformats.org/package/2006/relationships"><Relationship Id="rId1" Type="http://schemas.openxmlformats.org/officeDocument/2006/relationships/image" Target="../media/image4.jpeg"/></Relationships>
</file>

<file path=ppt/theme/_rels/theme28.xml.rels><?xml version="1.0" encoding="UTF-8" standalone="yes"?>
<Relationships xmlns="http://schemas.openxmlformats.org/package/2006/relationships"><Relationship Id="rId1" Type="http://schemas.openxmlformats.org/officeDocument/2006/relationships/image" Target="../media/image4.jpeg"/></Relationships>
</file>

<file path=ppt/theme/_rels/theme29.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0.xml.rels><?xml version="1.0" encoding="UTF-8" standalone="yes"?>
<Relationships xmlns="http://schemas.openxmlformats.org/package/2006/relationships"><Relationship Id="rId1" Type="http://schemas.openxmlformats.org/officeDocument/2006/relationships/image" Target="../media/image4.jpeg"/></Relationships>
</file>

<file path=ppt/theme/_rels/theme31.xml.rels><?xml version="1.0" encoding="UTF-8" standalone="yes"?>
<Relationships xmlns="http://schemas.openxmlformats.org/package/2006/relationships"><Relationship Id="rId1" Type="http://schemas.openxmlformats.org/officeDocument/2006/relationships/image" Target="../media/image4.jpeg"/></Relationships>
</file>

<file path=ppt/theme/_rels/theme32.xml.rels><?xml version="1.0" encoding="UTF-8" standalone="yes"?>
<Relationships xmlns="http://schemas.openxmlformats.org/package/2006/relationships"><Relationship Id="rId1" Type="http://schemas.openxmlformats.org/officeDocument/2006/relationships/image" Target="../media/image4.jpeg"/></Relationships>
</file>

<file path=ppt/theme/_rels/theme33.xml.rels><?xml version="1.0" encoding="UTF-8" standalone="yes"?>
<Relationships xmlns="http://schemas.openxmlformats.org/package/2006/relationships"><Relationship Id="rId1" Type="http://schemas.openxmlformats.org/officeDocument/2006/relationships/image" Target="../media/image4.jpeg"/></Relationships>
</file>

<file path=ppt/theme/_rels/theme34.xml.rels><?xml version="1.0" encoding="UTF-8" standalone="yes"?>
<Relationships xmlns="http://schemas.openxmlformats.org/package/2006/relationships"><Relationship Id="rId1" Type="http://schemas.openxmlformats.org/officeDocument/2006/relationships/image" Target="../media/image4.jpeg"/></Relationships>
</file>

<file path=ppt/theme/_rels/theme35.xml.rels><?xml version="1.0" encoding="UTF-8" standalone="yes"?>
<Relationships xmlns="http://schemas.openxmlformats.org/package/2006/relationships"><Relationship Id="rId1" Type="http://schemas.openxmlformats.org/officeDocument/2006/relationships/image" Target="../media/image4.jpeg"/></Relationships>
</file>

<file path=ppt/theme/_rels/theme36.xml.rels><?xml version="1.0" encoding="UTF-8" standalone="yes"?>
<Relationships xmlns="http://schemas.openxmlformats.org/package/2006/relationships"><Relationship Id="rId1" Type="http://schemas.openxmlformats.org/officeDocument/2006/relationships/image" Target="../media/image4.jpeg"/></Relationships>
</file>

<file path=ppt/theme/_rels/theme37.xml.rels><?xml version="1.0" encoding="UTF-8" standalone="yes"?>
<Relationships xmlns="http://schemas.openxmlformats.org/package/2006/relationships"><Relationship Id="rId1" Type="http://schemas.openxmlformats.org/officeDocument/2006/relationships/image" Target="../media/image4.jpeg"/></Relationships>
</file>

<file path=ppt/theme/_rels/theme38.xml.rels><?xml version="1.0" encoding="UTF-8" standalone="yes"?>
<Relationships xmlns="http://schemas.openxmlformats.org/package/2006/relationships"><Relationship Id="rId1" Type="http://schemas.openxmlformats.org/officeDocument/2006/relationships/image" Target="../media/image4.jpeg"/></Relationships>
</file>

<file path=ppt/theme/_rels/theme39.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1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1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1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1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1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1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2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2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1.xml><?xml version="1.0" encoding="utf-8"?>
<a:theme xmlns:a="http://schemas.openxmlformats.org/drawingml/2006/main" name="2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2.xml><?xml version="1.0" encoding="utf-8"?>
<a:theme xmlns:a="http://schemas.openxmlformats.org/drawingml/2006/main" name="2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3.xml><?xml version="1.0" encoding="utf-8"?>
<a:theme xmlns:a="http://schemas.openxmlformats.org/drawingml/2006/main" name="2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4.xml><?xml version="1.0" encoding="utf-8"?>
<a:theme xmlns:a="http://schemas.openxmlformats.org/drawingml/2006/main" name="2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2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6.xml><?xml version="1.0" encoding="utf-8"?>
<a:theme xmlns:a="http://schemas.openxmlformats.org/drawingml/2006/main" name="2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7.xml><?xml version="1.0" encoding="utf-8"?>
<a:theme xmlns:a="http://schemas.openxmlformats.org/drawingml/2006/main" name="2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8.xml><?xml version="1.0" encoding="utf-8"?>
<a:theme xmlns:a="http://schemas.openxmlformats.org/drawingml/2006/main" name="2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9.xml><?xml version="1.0" encoding="utf-8"?>
<a:theme xmlns:a="http://schemas.openxmlformats.org/drawingml/2006/main" name="3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3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1.xml><?xml version="1.0" encoding="utf-8"?>
<a:theme xmlns:a="http://schemas.openxmlformats.org/drawingml/2006/main" name="3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2.xml><?xml version="1.0" encoding="utf-8"?>
<a:theme xmlns:a="http://schemas.openxmlformats.org/drawingml/2006/main" name="3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3.xml><?xml version="1.0" encoding="utf-8"?>
<a:theme xmlns:a="http://schemas.openxmlformats.org/drawingml/2006/main" name="3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4.xml><?xml version="1.0" encoding="utf-8"?>
<a:theme xmlns:a="http://schemas.openxmlformats.org/drawingml/2006/main" name="3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5.xml><?xml version="1.0" encoding="utf-8"?>
<a:theme xmlns:a="http://schemas.openxmlformats.org/drawingml/2006/main" name="3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6.xml><?xml version="1.0" encoding="utf-8"?>
<a:theme xmlns:a="http://schemas.openxmlformats.org/drawingml/2006/main" name="3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7.xml><?xml version="1.0" encoding="utf-8"?>
<a:theme xmlns:a="http://schemas.openxmlformats.org/drawingml/2006/main" name="3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8.xml><?xml version="1.0" encoding="utf-8"?>
<a:theme xmlns:a="http://schemas.openxmlformats.org/drawingml/2006/main" name="3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9.xml><?xml version="1.0" encoding="utf-8"?>
<a:theme xmlns:a="http://schemas.openxmlformats.org/drawingml/2006/main" name="4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0.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1.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2.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8388</TotalTime>
  <Words>7896</Words>
  <Application>Microsoft Office PowerPoint</Application>
  <PresentationFormat>On-screen Show (4:3)</PresentationFormat>
  <Paragraphs>1043</Paragraphs>
  <Slides>175</Slides>
  <Notes>3</Notes>
  <HiddenSlides>0</HiddenSlides>
  <MMClips>0</MMClips>
  <ScaleCrop>false</ScaleCrop>
  <HeadingPairs>
    <vt:vector size="4" baseType="variant">
      <vt:variant>
        <vt:lpstr>Theme</vt:lpstr>
      </vt:variant>
      <vt:variant>
        <vt:i4>42</vt:i4>
      </vt:variant>
      <vt:variant>
        <vt:lpstr>Slide Titles</vt:lpstr>
      </vt:variant>
      <vt:variant>
        <vt:i4>175</vt:i4>
      </vt:variant>
    </vt:vector>
  </HeadingPairs>
  <TitlesOfParts>
    <vt:vector size="217" baseType="lpstr">
      <vt:lpstr>Opulent</vt:lpstr>
      <vt:lpstr>Civic</vt:lpstr>
      <vt:lpstr>1_Civic</vt:lpstr>
      <vt:lpstr>Solstice</vt:lpstr>
      <vt:lpstr>1_Solstice</vt:lpstr>
      <vt:lpstr>2_Solstice</vt:lpstr>
      <vt:lpstr>3_Solstice</vt:lpstr>
      <vt:lpstr>4_Solstice</vt:lpstr>
      <vt:lpstr>5_Solstice</vt:lpstr>
      <vt:lpstr>6_Solstice</vt:lpstr>
      <vt:lpstr>7_Solstice</vt:lpstr>
      <vt:lpstr>8_Solstice</vt:lpstr>
      <vt:lpstr>10_Solstice</vt:lpstr>
      <vt:lpstr>13_Solstice</vt:lpstr>
      <vt:lpstr>14_Solstice</vt:lpstr>
      <vt:lpstr>16_Solstice</vt:lpstr>
      <vt:lpstr>18_Solstice</vt:lpstr>
      <vt:lpstr>19_Solstice</vt:lpstr>
      <vt:lpstr>20_Solstice</vt:lpstr>
      <vt:lpstr>21_Solstice</vt:lpstr>
      <vt:lpstr>22_Solstice</vt:lpstr>
      <vt:lpstr>23_Solstice</vt:lpstr>
      <vt:lpstr>24_Solstice</vt:lpstr>
      <vt:lpstr>25_Solstice</vt:lpstr>
      <vt:lpstr>26_Solstice</vt:lpstr>
      <vt:lpstr>27_Solstice</vt:lpstr>
      <vt:lpstr>28_Solstice</vt:lpstr>
      <vt:lpstr>29_Solstice</vt:lpstr>
      <vt:lpstr>30_Solstice</vt:lpstr>
      <vt:lpstr>31_Solstice</vt:lpstr>
      <vt:lpstr>32_Solstice</vt:lpstr>
      <vt:lpstr>33_Solstice</vt:lpstr>
      <vt:lpstr>34_Solstice</vt:lpstr>
      <vt:lpstr>35_Solstice</vt:lpstr>
      <vt:lpstr>36_Solstice</vt:lpstr>
      <vt:lpstr>37_Solstice</vt:lpstr>
      <vt:lpstr>38_Solstice</vt:lpstr>
      <vt:lpstr>39_Solstice</vt:lpstr>
      <vt:lpstr>40_Solstice</vt:lpstr>
      <vt:lpstr>2_Civic</vt:lpstr>
      <vt:lpstr>3_Civic</vt:lpstr>
      <vt:lpstr>4_Civic</vt:lpstr>
      <vt:lpstr>CARDIOVASCULAR CONDITIONS  </vt:lpstr>
      <vt:lpstr>CARDIOVASCULAR CONDITIONS</vt:lpstr>
      <vt:lpstr>PowerPoint Presentation</vt:lpstr>
      <vt:lpstr>VALVES</vt:lpstr>
      <vt:lpstr>PowerPoint Presentation</vt:lpstr>
      <vt:lpstr>PowerPoint Presentation</vt:lpstr>
      <vt:lpstr>PowerPoint Presentation</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Structure of  blood vessels</vt:lpstr>
      <vt:lpstr>ARTERIOSCLEROSIS AND ATHEROSCLEROSIS</vt:lpstr>
      <vt:lpstr>Atherosclerosis</vt:lpstr>
      <vt:lpstr>Athero-sclerosis</vt:lpstr>
      <vt:lpstr>Atherosclerosis</vt:lpstr>
      <vt:lpstr>Most affected vessels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TESTS </vt:lpstr>
      <vt:lpstr>PowerPoint Presentation</vt:lpstr>
      <vt:lpstr>PowerPoint Presentation</vt:lpstr>
      <vt:lpstr>HYPERTENSIVE DISORDERS(hbp)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HYPERTENSIVE CRISIS(hypertensive emergency)</vt:lpstr>
      <vt:lpstr>PowerPoint Presentation</vt:lpstr>
      <vt:lpstr>PowerPoint Presentation</vt:lpstr>
      <vt:lpstr>PowerPoint Presentation</vt:lpstr>
      <vt:lpstr>PowerPoint Presentation</vt:lpstr>
      <vt:lpstr>PowerPoint Presentation</vt:lpstr>
      <vt:lpstr>PowerPoint Presentation</vt:lpstr>
      <vt:lpstr>VENOUS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VARICOSE VEINS</vt:lpstr>
      <vt:lpstr>PowerPoint Presentation</vt:lpstr>
      <vt:lpstr>PowerPoint Presentation</vt:lpstr>
      <vt:lpstr>PowerPoint Presentation</vt:lpstr>
      <vt:lpstr>PHLEBITIS</vt:lpstr>
      <vt:lpstr>CARDIAC DISORDERS</vt:lpstr>
      <vt:lpstr>RHEUMATIC HEART DISEASE</vt:lpstr>
      <vt:lpstr>PowerPoint Presentation</vt:lpstr>
      <vt:lpstr>Rheumatic Heart Disease </vt:lpstr>
      <vt:lpstr>Criteria for Rheumatic fever(2 major or 1 major &amp; 2 minor criteria + evidence of recent Grp A Strep infection JONES PEACE</vt:lpstr>
      <vt:lpstr>PowerPoint Presentation</vt:lpstr>
      <vt:lpstr>PowerPoint Presentation</vt:lpstr>
      <vt:lpstr>NURSING INTERVENTION</vt:lpstr>
      <vt:lpstr>PowerPoint Presentation</vt:lpstr>
      <vt:lpstr>POSSIBLE COMPLICATIONS</vt:lpstr>
      <vt:lpstr>Chronic Rheumatic Heart Disease </vt:lpstr>
      <vt:lpstr>INFECTIVE ENDOCARDITIS</vt:lpstr>
      <vt:lpstr>Infective Endocarditis</vt:lpstr>
      <vt:lpstr>Infective Endocarditis </vt:lpstr>
      <vt:lpstr>CARDIAC VALVE DISORDERS</vt:lpstr>
      <vt:lpstr>VALVULAR DISEASES</vt:lpstr>
      <vt:lpstr>PowerPoint Presentation</vt:lpstr>
      <vt:lpstr>PowerPoint Presentation</vt:lpstr>
      <vt:lpstr>PowerPoint Presentation</vt:lpstr>
      <vt:lpstr>PowerPoint Presentation</vt:lpstr>
      <vt:lpstr>DISORDERS OF THE AORTIC VALVE</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NURSING INTERVENTION FOR VALVULAR HEART DISORDERS</vt:lpstr>
      <vt:lpstr>CORONARY ARTERY DISEASE (CAD)</vt:lpstr>
      <vt:lpstr>MYOCARDIAL INFARCTION</vt:lpstr>
      <vt:lpstr>DEFINITION </vt:lpstr>
      <vt:lpstr>PowerPoint Presentation</vt:lpstr>
      <vt:lpstr>CONT</vt:lpstr>
      <vt:lpstr>Causes</vt:lpstr>
      <vt:lpstr>Causes</vt:lpstr>
      <vt:lpstr>Risk factors</vt:lpstr>
      <vt:lpstr>Risk factors</vt:lpstr>
      <vt:lpstr>Risk factors</vt:lpstr>
      <vt:lpstr>Unmodifiable risk factors</vt:lpstr>
      <vt:lpstr> PATHOPHYSIOLOGY</vt:lpstr>
      <vt:lpstr>PATHOPHYSIOLOGY CONT’D</vt:lpstr>
      <vt:lpstr>PATHOPHYSIOLOGY OF MI</vt:lpstr>
      <vt:lpstr>PowerPoint Presentation</vt:lpstr>
      <vt:lpstr>CLINICAL FEATURES</vt:lpstr>
      <vt:lpstr>CLINICAL FEATURES</vt:lpstr>
      <vt:lpstr>CLINICAL FEATURES</vt:lpstr>
      <vt:lpstr>CLINICAL FEATURES </vt:lpstr>
      <vt:lpstr>Investigations</vt:lpstr>
      <vt:lpstr>Investigations</vt:lpstr>
      <vt:lpstr>ECG</vt:lpstr>
      <vt:lpstr>Management</vt:lpstr>
      <vt:lpstr>Management</vt:lpstr>
      <vt:lpstr>Management</vt:lpstr>
      <vt:lpstr>Management</vt:lpstr>
      <vt:lpstr>Management</vt:lpstr>
      <vt:lpstr>Surgical management</vt:lpstr>
      <vt:lpstr>Nursing Management of a patient with MI</vt:lpstr>
      <vt:lpstr>MGT CONT’D</vt:lpstr>
      <vt:lpstr>OPIOID THERAPY</vt:lpstr>
      <vt:lpstr>PowerPoint Presentation</vt:lpstr>
      <vt:lpstr>PowerPoint Presentation</vt:lpstr>
      <vt:lpstr>PowerPoint Presentation</vt:lpstr>
      <vt:lpstr>PowerPoint Presentation</vt:lpstr>
      <vt:lpstr>PowerPoint Presentation</vt:lpstr>
      <vt:lpstr>Patient education </vt:lpstr>
      <vt:lpstr>POSSIBLE COMPLICATIONS OF MI</vt:lpstr>
      <vt:lpstr>CONT’D</vt:lpstr>
      <vt:lpstr>CONT’D</vt:lpstr>
      <vt:lpstr>Follow up</vt:lpstr>
      <vt:lpstr>Exercise 1</vt:lpstr>
      <vt:lpstr>CORONARY HEART DISEASE</vt:lpstr>
      <vt:lpstr>PowerPoint Presentation</vt:lpstr>
      <vt:lpstr>PowerPoint Presentation</vt:lpstr>
      <vt:lpstr>Risk factors</vt:lpstr>
      <vt:lpstr>PowerPoint Presentation</vt:lpstr>
      <vt:lpstr>Management</vt:lpstr>
      <vt:lpstr>PowerPoint Presentation</vt:lpstr>
      <vt:lpstr>CCF</vt:lpstr>
      <vt:lpstr>Pathophysiology</vt:lpstr>
      <vt:lpstr>Manifestations</vt:lpstr>
      <vt:lpstr>Management</vt:lpstr>
      <vt:lpstr>Possible nursing dx</vt:lpstr>
      <vt:lpstr>CARDIOMYOPATHY</vt:lpstr>
      <vt:lpstr>PowerPoint Presentation</vt:lpstr>
      <vt:lpstr>Clinical manifestations</vt:lpstr>
      <vt:lpstr>Investigations</vt:lpstr>
      <vt:lpstr>Medical Mx</vt:lpstr>
      <vt:lpstr>Nursing Mnx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CONDITIONS (20 HRS)</dc:title>
  <dc:creator>user</dc:creator>
  <cp:lastModifiedBy>CHELAA</cp:lastModifiedBy>
  <cp:revision>401</cp:revision>
  <dcterms:created xsi:type="dcterms:W3CDTF">2011-08-02T23:17:00Z</dcterms:created>
  <dcterms:modified xsi:type="dcterms:W3CDTF">2021-02-12T05:30:46Z</dcterms:modified>
</cp:coreProperties>
</file>