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Slides/notesSlide1.xml" ContentType="application/vnd.openxmlformats-officedocument.presentationml.notes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Slides/notesSlide2.xml" ContentType="application/vnd.openxmlformats-officedocument.presentationml.notes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5620"/>
    <p:restoredTop sz="80824" autoAdjust="0"/>
  </p:normalViewPr>
  <p:slideViewPr>
    <p:cSldViewPr>
      <p:cViewPr varScale="1">
        <p:scale>
          <a:sx n="58" d="100"/>
          <a:sy n="58" d="100"/>
        </p:scale>
        <p:origin x="-16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tableStyles" Target="tableStyles.xml"/><Relationship Id="rId247" Type="http://schemas.openxmlformats.org/officeDocument/2006/relationships/presProps" Target="presProps.xml"/><Relationship Id="rId2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15" name=""/>
        <p:cNvGrpSpPr/>
        <p:nvPr/>
      </p:nvGrpSpPr>
      <p:grpSpPr>
        <a:xfrm>
          <a:off x="0" y="0"/>
          <a:ext cx="0" cy="0"/>
          <a:chOff x="0" y="0"/>
          <a:chExt cx="0" cy="0"/>
        </a:xfrm>
      </p:grpSpPr>
      <p:sp>
        <p:nvSpPr>
          <p:cNvPr id="1049120"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9121"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D1B8D0C3-5DB6-4531-AB28-D69BD2AF5D38}" type="datetimeFigureOut">
              <a:rPr lang="en-US" smtClean="0"/>
            </a:fld>
            <a:endParaRPr lang="en-US"/>
          </a:p>
        </p:txBody>
      </p:sp>
      <p:sp>
        <p:nvSpPr>
          <p:cNvPr id="1049122"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9123"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24"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9125"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D9189ABA-2CC3-4AF2-96E8-9CF413479060}"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738" name="Slide Image Placeholder 1"/>
          <p:cNvSpPr>
            <a:spLocks noChangeAspect="1" noRot="1" noGrp="1"/>
          </p:cNvSpPr>
          <p:nvPr>
            <p:ph type="sldImg"/>
          </p:nvPr>
        </p:nvSpPr>
        <p:spPr/>
      </p:sp>
      <p:sp>
        <p:nvSpPr>
          <p:cNvPr id="1048739" name="Notes Placeholder 2"/>
          <p:cNvSpPr>
            <a:spLocks noGrp="1"/>
          </p:cNvSpPr>
          <p:nvPr>
            <p:ph type="body" idx="1"/>
          </p:nvPr>
        </p:nvSpPr>
        <p:spPr/>
        <p:txBody>
          <a:bodyPr>
            <a:normAutofit/>
          </a:bodyPr>
          <a:p>
            <a:endParaRPr lang="en-US"/>
          </a:p>
        </p:txBody>
      </p:sp>
      <p:sp>
        <p:nvSpPr>
          <p:cNvPr id="1048740" name="Slide Number Placeholder 3"/>
          <p:cNvSpPr>
            <a:spLocks noGrp="1"/>
          </p:cNvSpPr>
          <p:nvPr>
            <p:ph type="sldNum" sz="quarter" idx="10"/>
          </p:nvPr>
        </p:nvSpPr>
        <p:spPr/>
        <p:txBody>
          <a:bodyPr/>
          <a:p>
            <a:fld id="{D9189ABA-2CC3-4AF2-96E8-9CF41347906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595" name="Slide Image Placeholder 1"/>
          <p:cNvSpPr>
            <a:spLocks noChangeAspect="1" noRot="1" noGrp="1"/>
          </p:cNvSpPr>
          <p:nvPr>
            <p:ph type="sldImg"/>
          </p:nvPr>
        </p:nvSpPr>
        <p:spPr/>
      </p:sp>
      <p:sp>
        <p:nvSpPr>
          <p:cNvPr id="1048596" name="Notes Placeholder 2"/>
          <p:cNvSpPr>
            <a:spLocks noGrp="1"/>
          </p:cNvSpPr>
          <p:nvPr>
            <p:ph type="body" idx="1"/>
          </p:nvPr>
        </p:nvSpPr>
        <p:spPr/>
        <p:txBody>
          <a:bodyPr>
            <a:normAutofit/>
          </a:bodyPr>
          <a:p>
            <a:endParaRPr dirty="0" lang="en-US"/>
          </a:p>
        </p:txBody>
      </p:sp>
      <p:sp>
        <p:nvSpPr>
          <p:cNvPr id="1048597" name="Slide Number Placeholder 3"/>
          <p:cNvSpPr>
            <a:spLocks noGrp="1"/>
          </p:cNvSpPr>
          <p:nvPr>
            <p:ph type="sldNum" sz="quarter" idx="10"/>
          </p:nvPr>
        </p:nvSpPr>
        <p:spPr/>
        <p:txBody>
          <a:bodyPr/>
          <a:p>
            <a:fld id="{D9189ABA-2CC3-4AF2-96E8-9CF41347906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2">
        <a:schemeClr val="bg1"/>
      </p:bgRef>
    </p:bg>
    <p:spTree>
      <p:nvGrpSpPr>
        <p:cNvPr id="505" name=""/>
        <p:cNvGrpSpPr/>
        <p:nvPr/>
      </p:nvGrpSpPr>
      <p:grpSpPr>
        <a:xfrm>
          <a:off x="0" y="0"/>
          <a:ext cx="0" cy="0"/>
          <a:chOff x="0" y="0"/>
          <a:chExt cx="0" cy="0"/>
        </a:xfrm>
      </p:grpSpPr>
      <p:sp>
        <p:nvSpPr>
          <p:cNvPr id="1049063" name="Rectangle 7"/>
          <p:cNvSpPr/>
          <p:nvPr/>
        </p:nvSpPr>
        <p:spPr>
          <a:xfrm flipH="1">
            <a:off x="2667000" y="0"/>
            <a:ext cx="6477000" cy="6858000"/>
          </a:xfrm>
          <a:prstGeom prst="rect"/>
          <a:blipFill>
            <a:blip xmlns:r="http://schemas.openxmlformats.org/officeDocument/2006/relationships" r:embed="rId1" cstate="print">
              <a:alphaModFix amt="43000"/>
            </a:blip>
            <a:tile algn="tl" flip="none" sx="50000" sy="50000" tx="0" ty="0"/>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gradFill>
            </a:fillOverlay>
            <a:innerShdw blurRad="63500" dir="10800000" dist="4445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064" name="Straight Connector 8"/>
          <p:cNvSpPr>
            <a:spLocks noChangeShapeType="1"/>
          </p:cNvSpPr>
          <p:nvPr/>
        </p:nvSpPr>
        <p:spPr bwMode="auto">
          <a:xfrm rot="16200000">
            <a:off x="-762000" y="3429000"/>
            <a:ext cx="6858000" cy="0"/>
          </a:xfrm>
          <a:prstGeom prst="line"/>
          <a:noFill/>
          <a:ln w="11430" cap="flat" cmpd="sng" algn="ctr">
            <a:solidFill>
              <a:schemeClr val="bg1">
                <a:shade val="95000"/>
              </a:schemeClr>
            </a:solidFill>
            <a:prstDash val="solid"/>
            <a:miter lim="800000"/>
            <a:headEnd type="none" w="med" len="med"/>
            <a:tailEnd type="none" w="med" len="med"/>
          </a:ln>
          <a:effectLst/>
        </p:spPr>
        <p:txBody>
          <a:bodyPr anchor="t" bIns="45720" compatLnSpc="1" lIns="91440" rIns="91440" tIns="45720" vert="horz" wrap="square"/>
          <a:p>
            <a:endParaRPr kumimoji="0" lang="en-US"/>
          </a:p>
        </p:txBody>
      </p:sp>
      <p:sp>
        <p:nvSpPr>
          <p:cNvPr id="1049065" name="Title 11"/>
          <p:cNvSpPr>
            <a:spLocks noGrp="1"/>
          </p:cNvSpPr>
          <p:nvPr>
            <p:ph type="ctrTitle"/>
          </p:nvPr>
        </p:nvSpPr>
        <p:spPr>
          <a:xfrm>
            <a:off x="3366868" y="533400"/>
            <a:ext cx="5105400" cy="2868168"/>
          </a:xfrm>
        </p:spPr>
        <p:txBody>
          <a:bodyPr lIns="45720" rIns="45720" tIns="0">
            <a:noAutofit/>
          </a:bodyPr>
          <a:lstStyle>
            <a:lvl1pPr algn="r">
              <a:defRPr b="1" sz="4200"/>
            </a:lvl1pPr>
          </a:lstStyle>
          <a:p>
            <a:r>
              <a:rPr kumimoji="0" lang="en-US" smtClean="0"/>
              <a:t>Click to edit Master title style</a:t>
            </a:r>
            <a:endParaRPr kumimoji="0" lang="en-US"/>
          </a:p>
        </p:txBody>
      </p:sp>
      <p:sp>
        <p:nvSpPr>
          <p:cNvPr id="1049066" name="Subtitle 24"/>
          <p:cNvSpPr>
            <a:spLocks noGrp="1"/>
          </p:cNvSpPr>
          <p:nvPr>
            <p:ph type="subTitle" idx="1"/>
          </p:nvPr>
        </p:nvSpPr>
        <p:spPr>
          <a:xfrm>
            <a:off x="3354442" y="3539864"/>
            <a:ext cx="5114778" cy="1101248"/>
          </a:xfrm>
        </p:spPr>
        <p:txBody>
          <a:bodyPr bIns="0" lIns="45720" rIns="45720" tIns="0"/>
          <a:lstStyle>
            <a:lvl1pPr algn="r" indent="0" marL="0">
              <a:buNone/>
              <a:defRPr sz="2200">
                <a:solidFill>
                  <a:srgbClr val="FFFFFF"/>
                </a:solidFill>
                <a:effectLst/>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9067"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C84F7518-9918-4526-AF96-4EE963723FB2}" type="datetimeFigureOut">
              <a:rPr lang="en-US" smtClean="0"/>
            </a:fld>
            <a:endParaRPr lang="en-US"/>
          </a:p>
        </p:txBody>
      </p:sp>
      <p:sp>
        <p:nvSpPr>
          <p:cNvPr id="1049068" name="Footer Placeholder 17"/>
          <p:cNvSpPr>
            <a:spLocks noGrp="1"/>
          </p:cNvSpPr>
          <p:nvPr>
            <p:ph type="ftr" sz="quarter" idx="11"/>
          </p:nvPr>
        </p:nvSpPr>
        <p:spPr>
          <a:xfrm>
            <a:off x="2819400" y="6557946"/>
            <a:ext cx="2927722" cy="228600"/>
          </a:xfrm>
        </p:spPr>
        <p:txBody>
          <a:bodyPr/>
          <a:lstStyle>
            <a:lvl1pPr>
              <a:defRPr dirty="0" lang="en-US">
                <a:solidFill>
                  <a:srgbClr val="FFFFFF"/>
                </a:solidFill>
              </a:defRPr>
            </a:lvl1pPr>
          </a:lstStyle>
          <a:p>
            <a:endParaRPr lang="en-US"/>
          </a:p>
        </p:txBody>
      </p:sp>
      <p:sp>
        <p:nvSpPr>
          <p:cNvPr id="104906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6397475B-38F8-4998-A4B7-B4658570990B}" type="slidenum">
              <a:rPr lang="en-US" smtClean="0"/>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09" name=""/>
        <p:cNvGrpSpPr/>
        <p:nvPr/>
      </p:nvGrpSpPr>
      <p:grpSpPr>
        <a:xfrm>
          <a:off x="0" y="0"/>
          <a:ext cx="0" cy="0"/>
          <a:chOff x="0" y="0"/>
          <a:chExt cx="0" cy="0"/>
        </a:xfrm>
      </p:grpSpPr>
      <p:sp>
        <p:nvSpPr>
          <p:cNvPr id="1049087" name="Title 1"/>
          <p:cNvSpPr>
            <a:spLocks noGrp="1"/>
          </p:cNvSpPr>
          <p:nvPr>
            <p:ph type="title"/>
          </p:nvPr>
        </p:nvSpPr>
        <p:spPr/>
        <p:txBody>
          <a:bodyPr/>
          <a:p>
            <a:r>
              <a:rPr kumimoji="0" lang="en-US" smtClean="0"/>
              <a:t>Click to edit Master title style</a:t>
            </a:r>
            <a:endParaRPr kumimoji="0" lang="en-US"/>
          </a:p>
        </p:txBody>
      </p:sp>
      <p:sp>
        <p:nvSpPr>
          <p:cNvPr id="1049088"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089" name="Date Placeholder 3"/>
          <p:cNvSpPr>
            <a:spLocks noGrp="1"/>
          </p:cNvSpPr>
          <p:nvPr>
            <p:ph type="dt" sz="half" idx="10"/>
          </p:nvPr>
        </p:nvSpPr>
        <p:spPr/>
        <p:txBody>
          <a:bodyPr/>
          <a:p>
            <a:fld id="{C84F7518-9918-4526-AF96-4EE963723FB2}" type="datetimeFigureOut">
              <a:rPr lang="en-US" smtClean="0"/>
            </a:fld>
            <a:endParaRPr lang="en-US"/>
          </a:p>
        </p:txBody>
      </p:sp>
      <p:sp>
        <p:nvSpPr>
          <p:cNvPr id="1049090" name="Footer Placeholder 4"/>
          <p:cNvSpPr>
            <a:spLocks noGrp="1"/>
          </p:cNvSpPr>
          <p:nvPr>
            <p:ph type="ftr" sz="quarter" idx="11"/>
          </p:nvPr>
        </p:nvSpPr>
        <p:spPr/>
        <p:txBody>
          <a:bodyPr/>
          <a:p>
            <a:endParaRPr lang="en-US"/>
          </a:p>
        </p:txBody>
      </p:sp>
      <p:sp>
        <p:nvSpPr>
          <p:cNvPr id="1049091" name="Slide Number Placeholder 5"/>
          <p:cNvSpPr>
            <a:spLocks noGrp="1"/>
          </p:cNvSpPr>
          <p:nvPr>
            <p:ph type="sldNum" sz="quarter" idx="12"/>
          </p:nvPr>
        </p:nvSpPr>
        <p:spPr/>
        <p:txBody>
          <a:bodyPr/>
          <a:p>
            <a:fld id="{6397475B-38F8-4998-A4B7-B4658570990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07" name=""/>
        <p:cNvGrpSpPr/>
        <p:nvPr/>
      </p:nvGrpSpPr>
      <p:grpSpPr>
        <a:xfrm>
          <a:off x="0" y="0"/>
          <a:ext cx="0" cy="0"/>
          <a:chOff x="0" y="0"/>
          <a:chExt cx="0" cy="0"/>
        </a:xfrm>
      </p:grpSpPr>
      <p:sp>
        <p:nvSpPr>
          <p:cNvPr id="1049074" name="Vertical Title 1"/>
          <p:cNvSpPr>
            <a:spLocks noGrp="1"/>
          </p:cNvSpPr>
          <p:nvPr>
            <p:ph type="title" orient="vert"/>
          </p:nvPr>
        </p:nvSpPr>
        <p:spPr>
          <a:xfrm>
            <a:off x="6553200" y="274955"/>
            <a:ext cx="1524000" cy="5851525"/>
          </a:xfrm>
        </p:spPr>
        <p:txBody>
          <a:bodyPr anchor="t" vert="eaVert"/>
          <a:p>
            <a:r>
              <a:rPr kumimoji="0" lang="en-US" smtClean="0"/>
              <a:t>Click to edit Master title style</a:t>
            </a:r>
            <a:endParaRPr kumimoji="0" lang="en-US"/>
          </a:p>
        </p:txBody>
      </p:sp>
      <p:sp>
        <p:nvSpPr>
          <p:cNvPr id="1049075" name="Vertical Text Placeholder 2"/>
          <p:cNvSpPr>
            <a:spLocks noGrp="1"/>
          </p:cNvSpPr>
          <p:nvPr>
            <p:ph type="body" orient="vert" idx="1"/>
          </p:nvPr>
        </p:nvSpPr>
        <p:spPr>
          <a:xfrm>
            <a:off x="457200" y="274642"/>
            <a:ext cx="6019800" cy="5851525"/>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076" name="Date Placeholder 3"/>
          <p:cNvSpPr>
            <a:spLocks noGrp="1"/>
          </p:cNvSpPr>
          <p:nvPr>
            <p:ph type="dt" sz="half" idx="10"/>
          </p:nvPr>
        </p:nvSpPr>
        <p:spPr>
          <a:xfrm>
            <a:off x="4242816" y="6557946"/>
            <a:ext cx="2002464" cy="226902"/>
          </a:xfrm>
        </p:spPr>
        <p:txBody>
          <a:bodyPr/>
          <a:p>
            <a:fld id="{C84F7518-9918-4526-AF96-4EE963723FB2}" type="datetimeFigureOut">
              <a:rPr lang="en-US" smtClean="0"/>
            </a:fld>
            <a:endParaRPr lang="en-US"/>
          </a:p>
        </p:txBody>
      </p:sp>
      <p:sp>
        <p:nvSpPr>
          <p:cNvPr id="1049077" name="Footer Placeholder 4"/>
          <p:cNvSpPr>
            <a:spLocks noGrp="1"/>
          </p:cNvSpPr>
          <p:nvPr>
            <p:ph type="ftr" sz="quarter" idx="11"/>
          </p:nvPr>
        </p:nvSpPr>
        <p:spPr>
          <a:xfrm>
            <a:off x="457200" y="6556248"/>
            <a:ext cx="3657600" cy="228600"/>
          </a:xfrm>
        </p:spPr>
        <p:txBody>
          <a:bodyPr/>
          <a:p>
            <a:endParaRPr lang="en-US"/>
          </a:p>
        </p:txBody>
      </p:sp>
      <p:sp>
        <p:nvSpPr>
          <p:cNvPr id="1049078"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6397475B-38F8-4998-A4B7-B4658570990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5" name=""/>
        <p:cNvGrpSpPr/>
        <p:nvPr/>
      </p:nvGrpSpPr>
      <p:grpSpPr>
        <a:xfrm>
          <a:off x="0" y="0"/>
          <a:ext cx="0" cy="0"/>
          <a:chOff x="0" y="0"/>
          <a:chExt cx="0" cy="0"/>
        </a:xfrm>
      </p:grpSpPr>
      <p:sp>
        <p:nvSpPr>
          <p:cNvPr id="1048582" name="Title 1"/>
          <p:cNvSpPr>
            <a:spLocks noGrp="1"/>
          </p:cNvSpPr>
          <p:nvPr>
            <p:ph type="title"/>
          </p:nvPr>
        </p:nvSpPr>
        <p:spPr/>
        <p:txBody>
          <a:bodyPr/>
          <a:p>
            <a:r>
              <a:rPr kumimoji="0" lang="en-US" smtClean="0"/>
              <a:t>Click to edit Master title style</a:t>
            </a:r>
            <a:endParaRPr kumimoji="0" lang="en-US"/>
          </a:p>
        </p:txBody>
      </p:sp>
      <p:sp>
        <p:nvSpPr>
          <p:cNvPr id="1048583" name="Content Placeholder 2"/>
          <p:cNvSpPr>
            <a:spLocks noGrp="1"/>
          </p:cNvSpPr>
          <p:nvPr>
            <p:ph idx="1"/>
          </p:nvPr>
        </p:nvSpPr>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584" name="Date Placeholder 3"/>
          <p:cNvSpPr>
            <a:spLocks noGrp="1"/>
          </p:cNvSpPr>
          <p:nvPr>
            <p:ph type="dt" sz="half" idx="10"/>
          </p:nvPr>
        </p:nvSpPr>
        <p:spPr/>
        <p:txBody>
          <a:bodyPr/>
          <a:p>
            <a:fld id="{C84F7518-9918-4526-AF96-4EE963723FB2}" type="datetimeFigureOut">
              <a:rPr lang="en-US" smtClean="0"/>
            </a:fld>
            <a:endParaRPr lang="en-US"/>
          </a:p>
        </p:txBody>
      </p:sp>
      <p:sp>
        <p:nvSpPr>
          <p:cNvPr id="1048585" name="Footer Placeholder 4"/>
          <p:cNvSpPr>
            <a:spLocks noGrp="1"/>
          </p:cNvSpPr>
          <p:nvPr>
            <p:ph type="ftr" sz="quarter" idx="11"/>
          </p:nvPr>
        </p:nvSpPr>
        <p:spPr/>
        <p:txBody>
          <a:bodyPr/>
          <a:p>
            <a:endParaRPr lang="en-US"/>
          </a:p>
        </p:txBody>
      </p:sp>
      <p:sp>
        <p:nvSpPr>
          <p:cNvPr id="1048586" name="Slide Number Placeholder 5"/>
          <p:cNvSpPr>
            <a:spLocks noGrp="1"/>
          </p:cNvSpPr>
          <p:nvPr>
            <p:ph type="sldNum" sz="quarter" idx="12"/>
          </p:nvPr>
        </p:nvSpPr>
        <p:spPr/>
        <p:txBody>
          <a:bodyPr/>
          <a:p>
            <a:fld id="{6397475B-38F8-4998-A4B7-B4658570990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bg>
      <p:bgRef idx="1001">
        <a:schemeClr val="bg1"/>
      </p:bgRef>
    </p:bg>
    <p:spTree>
      <p:nvGrpSpPr>
        <p:cNvPr id="510" name=""/>
        <p:cNvGrpSpPr/>
        <p:nvPr/>
      </p:nvGrpSpPr>
      <p:grpSpPr>
        <a:xfrm>
          <a:off x="0" y="0"/>
          <a:ext cx="0" cy="0"/>
          <a:chOff x="0" y="0"/>
          <a:chExt cx="0" cy="0"/>
        </a:xfrm>
      </p:grpSpPr>
      <p:sp>
        <p:nvSpPr>
          <p:cNvPr id="1049092" name="Title 1"/>
          <p:cNvSpPr>
            <a:spLocks noGrp="1"/>
          </p:cNvSpPr>
          <p:nvPr>
            <p:ph type="title"/>
          </p:nvPr>
        </p:nvSpPr>
        <p:spPr>
          <a:xfrm>
            <a:off x="1066800" y="2821837"/>
            <a:ext cx="6255488" cy="1362075"/>
          </a:xfrm>
        </p:spPr>
        <p:txBody>
          <a:bodyPr anchor="t" tIns="0"/>
          <a:lstStyle>
            <a:lvl1pPr algn="r">
              <a:buNone/>
              <a:defRPr b="1" cap="all" sz="4200"/>
            </a:lvl1pPr>
          </a:lstStyle>
          <a:p>
            <a:r>
              <a:rPr kumimoji="0" lang="en-US" smtClean="0"/>
              <a:t>Click to edit Master title style</a:t>
            </a:r>
            <a:endParaRPr kumimoji="0" lang="en-US"/>
          </a:p>
        </p:txBody>
      </p:sp>
      <p:sp>
        <p:nvSpPr>
          <p:cNvPr id="1049093" name="Text Placeholder 2"/>
          <p:cNvSpPr>
            <a:spLocks noGrp="1"/>
          </p:cNvSpPr>
          <p:nvPr>
            <p:ph type="body" idx="1"/>
          </p:nvPr>
        </p:nvSpPr>
        <p:spPr>
          <a:xfrm>
            <a:off x="1066800" y="1905000"/>
            <a:ext cx="6255488" cy="743507"/>
          </a:xfrm>
        </p:spPr>
        <p:txBody>
          <a:bodyPr anchor="b"/>
          <a:lstStyle>
            <a:lvl1pPr algn="r" indent="0" marL="0">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9094" name="Date Placeholder 3"/>
          <p:cNvSpPr>
            <a:spLocks noGrp="1"/>
          </p:cNvSpPr>
          <p:nvPr>
            <p:ph type="dt" sz="half" idx="10"/>
          </p:nvPr>
        </p:nvSpPr>
        <p:spPr>
          <a:xfrm>
            <a:off x="4724238" y="6556810"/>
            <a:ext cx="2002464" cy="226902"/>
          </a:xfrm>
        </p:spPr>
        <p:txBody>
          <a:bodyPr anchor="b" bIns="0"/>
          <a:lstStyle>
            <a:lvl1pPr>
              <a:defRPr>
                <a:solidFill>
                  <a:schemeClr val="tx2"/>
                </a:solidFill>
              </a:defRPr>
            </a:lvl1pPr>
          </a:lstStyle>
          <a:p>
            <a:fld id="{C84F7518-9918-4526-AF96-4EE963723FB2}" type="datetimeFigureOut">
              <a:rPr lang="en-US" smtClean="0"/>
            </a:fld>
            <a:endParaRPr lang="en-US"/>
          </a:p>
        </p:txBody>
      </p:sp>
      <p:sp>
        <p:nvSpPr>
          <p:cNvPr id="1049095" name="Footer Placeholder 4"/>
          <p:cNvSpPr>
            <a:spLocks noGrp="1"/>
          </p:cNvSpPr>
          <p:nvPr>
            <p:ph type="ftr" sz="quarter" idx="11"/>
          </p:nvPr>
        </p:nvSpPr>
        <p:spPr>
          <a:xfrm>
            <a:off x="1735358" y="6556810"/>
            <a:ext cx="2895600" cy="228600"/>
          </a:xfrm>
        </p:spPr>
        <p:txBody>
          <a:bodyPr anchor="b" bIns="0"/>
          <a:lstStyle>
            <a:lvl1pPr>
              <a:defRPr>
                <a:solidFill>
                  <a:schemeClr val="tx2"/>
                </a:solidFill>
              </a:defRPr>
            </a:lvl1pPr>
          </a:lstStyle>
          <a:p>
            <a:endParaRPr lang="en-US"/>
          </a:p>
        </p:txBody>
      </p:sp>
      <p:sp>
        <p:nvSpPr>
          <p:cNvPr id="1049096" name="Slide Number Placeholder 5"/>
          <p:cNvSpPr>
            <a:spLocks noGrp="1"/>
          </p:cNvSpPr>
          <p:nvPr>
            <p:ph type="sldNum" sz="quarter" idx="12"/>
          </p:nvPr>
        </p:nvSpPr>
        <p:spPr>
          <a:xfrm>
            <a:off x="6733952" y="6555112"/>
            <a:ext cx="588336" cy="228600"/>
          </a:xfrm>
        </p:spPr>
        <p:txBody>
          <a:bodyPr/>
          <a:p>
            <a:fld id="{6397475B-38F8-4998-A4B7-B4658570990B}" type="slidenum">
              <a:rPr lang="en-US" smtClean="0"/>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11" name=""/>
        <p:cNvGrpSpPr/>
        <p:nvPr/>
      </p:nvGrpSpPr>
      <p:grpSpPr>
        <a:xfrm>
          <a:off x="0" y="0"/>
          <a:ext cx="0" cy="0"/>
          <a:chOff x="0" y="0"/>
          <a:chExt cx="0" cy="0"/>
        </a:xfrm>
      </p:grpSpPr>
      <p:sp>
        <p:nvSpPr>
          <p:cNvPr id="1049097" name="Title 1"/>
          <p:cNvSpPr>
            <a:spLocks noGrp="1"/>
          </p:cNvSpPr>
          <p:nvPr>
            <p:ph type="title"/>
          </p:nvPr>
        </p:nvSpPr>
        <p:spPr>
          <a:xfrm>
            <a:off x="457200" y="320040"/>
            <a:ext cx="7242048" cy="1143000"/>
          </a:xfrm>
        </p:spPr>
        <p:txBody>
          <a:bodyPr/>
          <a:p>
            <a:r>
              <a:rPr kumimoji="0" lang="en-US" smtClean="0"/>
              <a:t>Click to edit Master title style</a:t>
            </a:r>
            <a:endParaRPr kumimoji="0" lang="en-US"/>
          </a:p>
        </p:txBody>
      </p:sp>
      <p:sp>
        <p:nvSpPr>
          <p:cNvPr id="1049098"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099"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100" name="Date Placeholder 4"/>
          <p:cNvSpPr>
            <a:spLocks noGrp="1"/>
          </p:cNvSpPr>
          <p:nvPr>
            <p:ph type="dt" sz="half" idx="10"/>
          </p:nvPr>
        </p:nvSpPr>
        <p:spPr/>
        <p:txBody>
          <a:bodyPr/>
          <a:p>
            <a:fld id="{C84F7518-9918-4526-AF96-4EE963723FB2}" type="datetimeFigureOut">
              <a:rPr lang="en-US" smtClean="0"/>
            </a:fld>
            <a:endParaRPr lang="en-US"/>
          </a:p>
        </p:txBody>
      </p:sp>
      <p:sp>
        <p:nvSpPr>
          <p:cNvPr id="1049101" name="Footer Placeholder 5"/>
          <p:cNvSpPr>
            <a:spLocks noGrp="1"/>
          </p:cNvSpPr>
          <p:nvPr>
            <p:ph type="ftr" sz="quarter" idx="11"/>
          </p:nvPr>
        </p:nvSpPr>
        <p:spPr/>
        <p:txBody>
          <a:bodyPr/>
          <a:p>
            <a:endParaRPr lang="en-US"/>
          </a:p>
        </p:txBody>
      </p:sp>
      <p:sp>
        <p:nvSpPr>
          <p:cNvPr id="1049102" name="Slide Number Placeholder 6"/>
          <p:cNvSpPr>
            <a:spLocks noGrp="1"/>
          </p:cNvSpPr>
          <p:nvPr>
            <p:ph type="sldNum" sz="quarter" idx="12"/>
          </p:nvPr>
        </p:nvSpPr>
        <p:spPr/>
        <p:txBody>
          <a:bodyPr/>
          <a:p>
            <a:fld id="{6397475B-38F8-4998-A4B7-B4658570990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12" name=""/>
        <p:cNvGrpSpPr/>
        <p:nvPr/>
      </p:nvGrpSpPr>
      <p:grpSpPr>
        <a:xfrm>
          <a:off x="0" y="0"/>
          <a:ext cx="0" cy="0"/>
          <a:chOff x="0" y="0"/>
          <a:chExt cx="0" cy="0"/>
        </a:xfrm>
      </p:grpSpPr>
      <p:sp>
        <p:nvSpPr>
          <p:cNvPr id="1049103" name="Title 1"/>
          <p:cNvSpPr>
            <a:spLocks noGrp="1"/>
          </p:cNvSpPr>
          <p:nvPr>
            <p:ph type="title"/>
          </p:nvPr>
        </p:nvSpPr>
        <p:spPr>
          <a:xfrm>
            <a:off x="457200" y="320040"/>
            <a:ext cx="7242048" cy="1143000"/>
          </a:xfrm>
        </p:spPr>
        <p:txBody>
          <a:bodyPr anchor="b"/>
          <a:p>
            <a:r>
              <a:rPr kumimoji="0" lang="en-US" smtClean="0"/>
              <a:t>Click to edit Master title style</a:t>
            </a:r>
            <a:endParaRPr kumimoji="0" lang="en-US"/>
          </a:p>
        </p:txBody>
      </p:sp>
      <p:sp>
        <p:nvSpPr>
          <p:cNvPr id="1049104"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algn="ctr" indent="0" marL="0">
              <a:buNone/>
              <a:defRPr b="1" sz="1800">
                <a:solidFill>
                  <a:schemeClr val="tx2"/>
                </a:solidFill>
                <a:effectLst/>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9105"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algn="ctr" indent="0" marL="0">
              <a:buNone/>
              <a:defRPr b="1" sz="1800">
                <a:solidFill>
                  <a:schemeClr val="tx2"/>
                </a:solidFill>
                <a:effectLst/>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9106"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107"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108" name="Date Placeholder 6"/>
          <p:cNvSpPr>
            <a:spLocks noGrp="1"/>
          </p:cNvSpPr>
          <p:nvPr>
            <p:ph type="dt" sz="half" idx="10"/>
          </p:nvPr>
        </p:nvSpPr>
        <p:spPr/>
        <p:txBody>
          <a:bodyPr/>
          <a:p>
            <a:fld id="{C84F7518-9918-4526-AF96-4EE963723FB2}" type="datetimeFigureOut">
              <a:rPr lang="en-US" smtClean="0"/>
            </a:fld>
            <a:endParaRPr lang="en-US"/>
          </a:p>
        </p:txBody>
      </p:sp>
      <p:sp>
        <p:nvSpPr>
          <p:cNvPr id="1049109" name="Footer Placeholder 7"/>
          <p:cNvSpPr>
            <a:spLocks noGrp="1"/>
          </p:cNvSpPr>
          <p:nvPr>
            <p:ph type="ftr" sz="quarter" idx="11"/>
          </p:nvPr>
        </p:nvSpPr>
        <p:spPr/>
        <p:txBody>
          <a:bodyPr/>
          <a:p>
            <a:endParaRPr lang="en-US"/>
          </a:p>
        </p:txBody>
      </p:sp>
      <p:sp>
        <p:nvSpPr>
          <p:cNvPr id="1049110" name="Slide Number Placeholder 8"/>
          <p:cNvSpPr>
            <a:spLocks noGrp="1"/>
          </p:cNvSpPr>
          <p:nvPr>
            <p:ph type="sldNum" sz="quarter" idx="12"/>
          </p:nvPr>
        </p:nvSpPr>
        <p:spPr/>
        <p:txBody>
          <a:bodyPr/>
          <a:p>
            <a:fld id="{6397475B-38F8-4998-A4B7-B4658570990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06" name=""/>
        <p:cNvGrpSpPr/>
        <p:nvPr/>
      </p:nvGrpSpPr>
      <p:grpSpPr>
        <a:xfrm>
          <a:off x="0" y="0"/>
          <a:ext cx="0" cy="0"/>
          <a:chOff x="0" y="0"/>
          <a:chExt cx="0" cy="0"/>
        </a:xfrm>
      </p:grpSpPr>
      <p:sp>
        <p:nvSpPr>
          <p:cNvPr id="1049070" name="Title 1"/>
          <p:cNvSpPr>
            <a:spLocks noGrp="1"/>
          </p:cNvSpPr>
          <p:nvPr>
            <p:ph type="title"/>
          </p:nvPr>
        </p:nvSpPr>
        <p:spPr>
          <a:xfrm>
            <a:off x="457200" y="320040"/>
            <a:ext cx="7242048" cy="1143000"/>
          </a:xfrm>
        </p:spPr>
        <p:txBody>
          <a:bodyPr/>
          <a:p>
            <a:r>
              <a:rPr kumimoji="0" lang="en-US" smtClean="0"/>
              <a:t>Click to edit Master title style</a:t>
            </a:r>
            <a:endParaRPr kumimoji="0" lang="en-US"/>
          </a:p>
        </p:txBody>
      </p:sp>
      <p:sp>
        <p:nvSpPr>
          <p:cNvPr id="1049071" name="Date Placeholder 2"/>
          <p:cNvSpPr>
            <a:spLocks noGrp="1"/>
          </p:cNvSpPr>
          <p:nvPr>
            <p:ph type="dt" sz="half" idx="10"/>
          </p:nvPr>
        </p:nvSpPr>
        <p:spPr/>
        <p:txBody>
          <a:bodyPr/>
          <a:p>
            <a:fld id="{C84F7518-9918-4526-AF96-4EE963723FB2}" type="datetimeFigureOut">
              <a:rPr lang="en-US" smtClean="0"/>
            </a:fld>
            <a:endParaRPr lang="en-US"/>
          </a:p>
        </p:txBody>
      </p:sp>
      <p:sp>
        <p:nvSpPr>
          <p:cNvPr id="1049072" name="Footer Placeholder 3"/>
          <p:cNvSpPr>
            <a:spLocks noGrp="1"/>
          </p:cNvSpPr>
          <p:nvPr>
            <p:ph type="ftr" sz="quarter" idx="11"/>
          </p:nvPr>
        </p:nvSpPr>
        <p:spPr/>
        <p:txBody>
          <a:bodyPr/>
          <a:p>
            <a:endParaRPr lang="en-US"/>
          </a:p>
        </p:txBody>
      </p:sp>
      <p:sp>
        <p:nvSpPr>
          <p:cNvPr id="1049073" name="Slide Number Placeholder 4"/>
          <p:cNvSpPr>
            <a:spLocks noGrp="1"/>
          </p:cNvSpPr>
          <p:nvPr>
            <p:ph type="sldNum" sz="quarter" idx="12"/>
          </p:nvPr>
        </p:nvSpPr>
        <p:spPr/>
        <p:txBody>
          <a:bodyPr/>
          <a:p>
            <a:fld id="{6397475B-38F8-4998-A4B7-B4658570990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13" name=""/>
        <p:cNvGrpSpPr/>
        <p:nvPr/>
      </p:nvGrpSpPr>
      <p:grpSpPr>
        <a:xfrm>
          <a:off x="0" y="0"/>
          <a:ext cx="0" cy="0"/>
          <a:chOff x="0" y="0"/>
          <a:chExt cx="0" cy="0"/>
        </a:xfrm>
      </p:grpSpPr>
      <p:sp>
        <p:nvSpPr>
          <p:cNvPr id="1049111" name="Date Placeholder 1"/>
          <p:cNvSpPr>
            <a:spLocks noGrp="1"/>
          </p:cNvSpPr>
          <p:nvPr>
            <p:ph type="dt" sz="half" idx="10"/>
          </p:nvPr>
        </p:nvSpPr>
        <p:spPr/>
        <p:txBody>
          <a:bodyPr/>
          <a:lstStyle>
            <a:lvl1pPr>
              <a:defRPr>
                <a:solidFill>
                  <a:schemeClr val="tx2"/>
                </a:solidFill>
              </a:defRPr>
            </a:lvl1pPr>
          </a:lstStyle>
          <a:p>
            <a:fld id="{C84F7518-9918-4526-AF96-4EE963723FB2}" type="datetimeFigureOut">
              <a:rPr lang="en-US" smtClean="0"/>
            </a:fld>
            <a:endParaRPr lang="en-US"/>
          </a:p>
        </p:txBody>
      </p:sp>
      <p:sp>
        <p:nvSpPr>
          <p:cNvPr id="1049112"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1049113" name="Slide Number Placeholder 3"/>
          <p:cNvSpPr>
            <a:spLocks noGrp="1"/>
          </p:cNvSpPr>
          <p:nvPr>
            <p:ph type="sldNum" sz="quarter" idx="12"/>
          </p:nvPr>
        </p:nvSpPr>
        <p:spPr/>
        <p:txBody>
          <a:bodyPr/>
          <a:p>
            <a:fld id="{6397475B-38F8-4998-A4B7-B4658570990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14" name=""/>
        <p:cNvGrpSpPr/>
        <p:nvPr/>
      </p:nvGrpSpPr>
      <p:grpSpPr>
        <a:xfrm>
          <a:off x="0" y="0"/>
          <a:ext cx="0" cy="0"/>
          <a:chOff x="0" y="0"/>
          <a:chExt cx="0" cy="0"/>
        </a:xfrm>
      </p:grpSpPr>
      <p:sp>
        <p:nvSpPr>
          <p:cNvPr id="1049114" name="Title 1"/>
          <p:cNvSpPr>
            <a:spLocks noGrp="1"/>
          </p:cNvSpPr>
          <p:nvPr>
            <p:ph type="title"/>
          </p:nvPr>
        </p:nvSpPr>
        <p:spPr>
          <a:xfrm>
            <a:off x="457200" y="228600"/>
            <a:ext cx="5897880" cy="1173480"/>
          </a:xfrm>
        </p:spPr>
        <p:txBody>
          <a:bodyPr anchor="b" wrap="square"/>
          <a:lstStyle>
            <a:lvl1pPr algn="l">
              <a:buNone/>
              <a:defRPr baseline="0" sz="2400" lang="en-US" smtClean="0"/>
            </a:lvl1pPr>
          </a:lstStyle>
          <a:p>
            <a:r>
              <a:rPr kumimoji="0" lang="en-US" smtClean="0"/>
              <a:t>Click to edit Master title style</a:t>
            </a:r>
            <a:endParaRPr kumimoji="0" lang="en-US"/>
          </a:p>
        </p:txBody>
      </p:sp>
      <p:sp>
        <p:nvSpPr>
          <p:cNvPr id="1049115" name="Text Placeholder 2"/>
          <p:cNvSpPr>
            <a:spLocks noGrp="1"/>
          </p:cNvSpPr>
          <p:nvPr>
            <p:ph type="body" idx="2"/>
          </p:nvPr>
        </p:nvSpPr>
        <p:spPr>
          <a:xfrm>
            <a:off x="457200" y="1497416"/>
            <a:ext cx="5897880" cy="602512"/>
          </a:xfrm>
        </p:spPr>
        <p:txBody>
          <a:bodyPr anchor="t" anchorCtr="0" bIns="0" compatLnSpc="1" forceAA="0" fromWordArt="0" horzOverflow="overflow" lIns="45720" numCol="1" rIns="0" rot="0" rtlCol="0" spcCol="0" spcFirstLastPara="0" tIns="0" vert="horz" vertOverflow="overflow" wrap="square">
            <a:normAutofit/>
          </a:bodyPr>
          <a:lstStyle>
            <a:lvl1pPr indent="0" marL="0">
              <a:spcBef>
                <a:spcPts val="0"/>
              </a:spcBef>
              <a:spcAft>
                <a:spcPts val="0"/>
              </a:spcAft>
              <a:buNone/>
              <a:defRPr sz="1400"/>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9116"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117" name="Date Placeholder 4"/>
          <p:cNvSpPr>
            <a:spLocks noGrp="1"/>
          </p:cNvSpPr>
          <p:nvPr>
            <p:ph type="dt" sz="half" idx="10"/>
          </p:nvPr>
        </p:nvSpPr>
        <p:spPr/>
        <p:txBody>
          <a:bodyPr/>
          <a:p>
            <a:fld id="{C84F7518-9918-4526-AF96-4EE963723FB2}" type="datetimeFigureOut">
              <a:rPr lang="en-US" smtClean="0"/>
            </a:fld>
            <a:endParaRPr lang="en-US"/>
          </a:p>
        </p:txBody>
      </p:sp>
      <p:sp>
        <p:nvSpPr>
          <p:cNvPr id="1049118" name="Footer Placeholder 5"/>
          <p:cNvSpPr>
            <a:spLocks noGrp="1"/>
          </p:cNvSpPr>
          <p:nvPr>
            <p:ph type="ftr" sz="quarter" idx="11"/>
          </p:nvPr>
        </p:nvSpPr>
        <p:spPr/>
        <p:txBody>
          <a:bodyPr/>
          <a:p>
            <a:endParaRPr lang="en-US"/>
          </a:p>
        </p:txBody>
      </p:sp>
      <p:sp>
        <p:nvSpPr>
          <p:cNvPr id="1049119" name="Slide Number Placeholder 6"/>
          <p:cNvSpPr>
            <a:spLocks noGrp="1"/>
          </p:cNvSpPr>
          <p:nvPr>
            <p:ph type="sldNum" sz="quarter" idx="12"/>
          </p:nvPr>
        </p:nvSpPr>
        <p:spPr/>
        <p:txBody>
          <a:bodyPr/>
          <a:p>
            <a:fld id="{6397475B-38F8-4998-A4B7-B4658570990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bg>
      <p:bgRef idx="1002">
        <a:schemeClr val="bg2"/>
      </p:bgRef>
    </p:bg>
    <p:spTree>
      <p:nvGrpSpPr>
        <p:cNvPr id="508" name=""/>
        <p:cNvGrpSpPr/>
        <p:nvPr/>
      </p:nvGrpSpPr>
      <p:grpSpPr>
        <a:xfrm>
          <a:off x="0" y="0"/>
          <a:ext cx="0" cy="0"/>
          <a:chOff x="0" y="0"/>
          <a:chExt cx="0" cy="0"/>
        </a:xfrm>
      </p:grpSpPr>
      <p:sp>
        <p:nvSpPr>
          <p:cNvPr id="1049079" name="Rectangle 7"/>
          <p:cNvSpPr/>
          <p:nvPr/>
        </p:nvSpPr>
        <p:spPr>
          <a:xfrm rot="21240000">
            <a:off x="597968" y="1004668"/>
            <a:ext cx="4319527" cy="4312573"/>
          </a:xfrm>
          <a:prstGeom prst="rect"/>
          <a:solidFill>
            <a:srgbClr val="FAFAFA"/>
          </a:solidFill>
          <a:ln w="1270" cap="rnd" cmpd="sng" algn="ctr">
            <a:solidFill>
              <a:srgbClr val="EAEAEA"/>
            </a:solidFill>
            <a:prstDash val="solid"/>
          </a:ln>
          <a:effectLst>
            <a:outerShdw algn="t" blurRad="25000" dir="5400000" dist="12700"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9080" name="Rectangle 8"/>
          <p:cNvSpPr/>
          <p:nvPr/>
        </p:nvSpPr>
        <p:spPr>
          <a:xfrm rot="21420000">
            <a:off x="596706" y="998816"/>
            <a:ext cx="4319527" cy="4312573"/>
          </a:xfrm>
          <a:prstGeom prst="rect"/>
          <a:solidFill>
            <a:srgbClr val="FAFAFA"/>
          </a:solidFill>
          <a:ln w="1270" cap="rnd" cmpd="sng" algn="ctr">
            <a:solidFill>
              <a:srgbClr val="EAEAEA"/>
            </a:solidFill>
            <a:prstDash val="solid"/>
          </a:ln>
          <a:effectLst>
            <a:outerShdw algn="tl" blurRad="28000" dir="5400000" dist="12700"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9081" name="Title 1"/>
          <p:cNvSpPr>
            <a:spLocks noGrp="1"/>
          </p:cNvSpPr>
          <p:nvPr>
            <p:ph type="title"/>
          </p:nvPr>
        </p:nvSpPr>
        <p:spPr>
          <a:xfrm>
            <a:off x="5389098" y="1143000"/>
            <a:ext cx="3429000" cy="2057400"/>
          </a:xfrm>
        </p:spPr>
        <p:txBody>
          <a:bodyPr anchor="b" vert="horz"/>
          <a:lstStyle>
            <a:lvl1pPr algn="l">
              <a:buNone/>
              <a:defRPr baseline="0" b="1" sz="300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dirty="0" kumimoji="0" lang="en-US"/>
          </a:p>
        </p:txBody>
      </p:sp>
      <p:sp>
        <p:nvSpPr>
          <p:cNvPr id="1049082" name="Text Placeholder 3"/>
          <p:cNvSpPr>
            <a:spLocks noGrp="1"/>
          </p:cNvSpPr>
          <p:nvPr>
            <p:ph type="body" sz="half" idx="2"/>
          </p:nvPr>
        </p:nvSpPr>
        <p:spPr>
          <a:xfrm>
            <a:off x="5389098" y="3283634"/>
            <a:ext cx="3429000" cy="1920240"/>
          </a:xfrm>
        </p:spPr>
        <p:txBody>
          <a:bodyPr anchor="t" anchorCtr="0" bIns="0" compatLnSpc="1" forceAA="0" fromWordArt="0" horzOverflow="overflow" lIns="82296" numCol="1" rIns="0" rot="0" rtlCol="0" spcCol="0" spcFirstLastPara="0" tIns="0" vert="horz" vertOverflow="overflow" wrap="square">
            <a:normAutofit/>
          </a:bodyPr>
          <a:lstStyle>
            <a:lvl1pPr indent="0" marL="0">
              <a:lnSpc>
                <a:spcPct val="100000"/>
              </a:lnSpc>
              <a:spcBef>
                <a:spcPts val="0"/>
              </a:spcBef>
              <a:buFontTx/>
              <a:buNone/>
              <a:defRPr baseline="0" sz="1400">
                <a:solidFill>
                  <a:schemeClr val="tx1"/>
                </a:solidFill>
              </a:defRPr>
            </a:lvl1pPr>
            <a:lvl2pPr>
              <a:defRPr sz="1200"/>
            </a:lvl2pPr>
            <a:lvl3pPr>
              <a:defRPr sz="1000"/>
            </a:lvl3pPr>
            <a:lvl4pPr>
              <a:defRPr sz="900"/>
            </a:lvl4pPr>
            <a:lvl5pPr>
              <a:defRPr sz="900"/>
            </a:lvl5pPr>
          </a:lstStyle>
          <a:p>
            <a:pPr algn="l" defTabSz="0" eaLnBrk="1" fontAlgn="auto" hangingPunct="1" indent="0" latinLnBrk="0" lvl="0" marL="0" marR="0" rtl="0">
              <a:lnSpc>
                <a:spcPct val="100000"/>
              </a:lnSpc>
              <a:spcBef>
                <a:spcPts val="0"/>
              </a:spcBef>
              <a:spcAft>
                <a:spcPts val="0"/>
              </a:spcAft>
              <a:buClr>
                <a:schemeClr val="tx2"/>
              </a:buClr>
              <a:buSzPct val="73000"/>
              <a:buFontTx/>
              <a:buNone/>
            </a:pPr>
            <a:r>
              <a:rPr kumimoji="0" lang="en-US" smtClean="0"/>
              <a:t>Click to edit Master text styles</a:t>
            </a:r>
          </a:p>
        </p:txBody>
      </p:sp>
      <p:sp>
        <p:nvSpPr>
          <p:cNvPr id="1049083" name="Date Placeholder 4"/>
          <p:cNvSpPr>
            <a:spLocks noGrp="1"/>
          </p:cNvSpPr>
          <p:nvPr>
            <p:ph type="dt" sz="half" idx="10"/>
          </p:nvPr>
        </p:nvSpPr>
        <p:spPr/>
        <p:txBody>
          <a:bodyPr/>
          <a:p>
            <a:fld id="{C84F7518-9918-4526-AF96-4EE963723FB2}" type="datetimeFigureOut">
              <a:rPr lang="en-US" smtClean="0"/>
            </a:fld>
            <a:endParaRPr lang="en-US"/>
          </a:p>
        </p:txBody>
      </p:sp>
      <p:sp>
        <p:nvSpPr>
          <p:cNvPr id="1049084" name="Footer Placeholder 5"/>
          <p:cNvSpPr>
            <a:spLocks noGrp="1"/>
          </p:cNvSpPr>
          <p:nvPr>
            <p:ph type="ftr" sz="quarter" idx="11"/>
          </p:nvPr>
        </p:nvSpPr>
        <p:spPr/>
        <p:txBody>
          <a:bodyPr/>
          <a:p>
            <a:endParaRPr lang="en-US"/>
          </a:p>
        </p:txBody>
      </p:sp>
      <p:sp>
        <p:nvSpPr>
          <p:cNvPr id="1049085" name="Slide Number Placeholder 6"/>
          <p:cNvSpPr>
            <a:spLocks noGrp="1"/>
          </p:cNvSpPr>
          <p:nvPr>
            <p:ph type="sldNum" sz="quarter" idx="12"/>
          </p:nvPr>
        </p:nvSpPr>
        <p:spPr/>
        <p:txBody>
          <a:bodyPr/>
          <a:p>
            <a:fld id="{6397475B-38F8-4998-A4B7-B4658570990B}" type="slidenum">
              <a:rPr lang="en-US" smtClean="0"/>
            </a:fld>
            <a:endParaRPr lang="en-US"/>
          </a:p>
        </p:txBody>
      </p:sp>
      <p:sp>
        <p:nvSpPr>
          <p:cNvPr id="1049086"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algn="tl" blurRad="44450" dir="5400000" dist="3810" rotWithShape="0">
              <a:srgbClr val="000000">
                <a:alpha val="60000"/>
              </a:srgbClr>
            </a:outerShdw>
          </a:effectLst>
          <a:scene3d>
            <a:camera prst="orthographicFront"/>
            <a:lightRig dir="t" rig="threePt"/>
          </a:scene3d>
          <a:sp3d contourW="3810">
            <a:contourClr>
              <a:srgbClr val="969696"/>
            </a:contourClr>
          </a:sp3d>
        </p:spPr>
        <p:txBody>
          <a:bodyPr/>
          <a:lstStyle>
            <a:lvl1pPr indent="0" marL="0">
              <a:buNone/>
              <a:defRPr sz="3200"/>
            </a:lvl1pPr>
          </a:lstStyle>
          <a:p>
            <a:r>
              <a:rPr kumimoji="0" lang="en-US" smtClean="0"/>
              <a:t>Click icon to add picture</a:t>
            </a:r>
            <a:endParaRPr dirty="0" kumimoji="0" lang="en-US"/>
          </a:p>
        </p:txBody>
      </p:sp>
    </p:spTree>
  </p:cSld>
  <p:clrMapOvr>
    <a:overrideClrMapping accent1="accent1" accent2="accent2" accent3="accent3" accent4="accent4" accent5="accent5" accent6="accent6" bg1="dk1" bg2="dk2" tx1="lt1" tx2="lt2"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3" name=""/>
        <p:cNvGrpSpPr/>
        <p:nvPr/>
      </p:nvGrpSpPr>
      <p:grpSpPr>
        <a:xfrm>
          <a:off x="0" y="0"/>
          <a:ext cx="0" cy="0"/>
          <a:chOff x="0" y="0"/>
          <a:chExt cx="0" cy="0"/>
        </a:xfrm>
      </p:grpSpPr>
      <p:sp>
        <p:nvSpPr>
          <p:cNvPr id="1048576" name="Rectangle 8"/>
          <p:cNvSpPr/>
          <p:nvPr/>
        </p:nvSpPr>
        <p:spPr>
          <a:xfrm flipH="1">
            <a:off x="8153400" y="0"/>
            <a:ext cx="990600" cy="6858000"/>
          </a:xfrm>
          <a:prstGeom prst="rect"/>
          <a:blipFill>
            <a:blip xmlns:r="http://schemas.openxmlformats.org/officeDocument/2006/relationships" r:embed="rId12" cstate="print">
              <a:alphaModFix amt="43000"/>
            </a:blip>
            <a:tile algn="tl" flip="none" sx="50000" sy="50000" tx="0" ty="0"/>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gradFill>
            </a:fillOverlay>
            <a:innerShdw blurRad="63500" dir="10800000" dist="4445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7" name="Title Placeholder 2"/>
          <p:cNvSpPr>
            <a:spLocks noGrp="1"/>
          </p:cNvSpPr>
          <p:nvPr>
            <p:ph type="title"/>
          </p:nvPr>
        </p:nvSpPr>
        <p:spPr>
          <a:xfrm>
            <a:off x="457200" y="320040"/>
            <a:ext cx="7239000" cy="1143000"/>
          </a:xfrm>
          <a:prstGeom prst="rect"/>
        </p:spPr>
        <p:txBody>
          <a:bodyPr anchor="b" anchorCtr="0" bIns="0" lIns="45720" rIns="45720" tIns="0" vert="horz">
            <a:normAutofit/>
          </a:bodyPr>
          <a:p>
            <a:r>
              <a:rPr kumimoji="0" lang="en-US" smtClean="0"/>
              <a:t>Click to edit Master title style</a:t>
            </a:r>
            <a:endParaRPr kumimoji="0" lang="en-US"/>
          </a:p>
        </p:txBody>
      </p:sp>
      <p:sp>
        <p:nvSpPr>
          <p:cNvPr id="1048578" name="Text Placeholder 30"/>
          <p:cNvSpPr>
            <a:spLocks noGrp="1"/>
          </p:cNvSpPr>
          <p:nvPr>
            <p:ph type="body" idx="1"/>
          </p:nvPr>
        </p:nvSpPr>
        <p:spPr>
          <a:xfrm>
            <a:off x="457200" y="1609416"/>
            <a:ext cx="7239000" cy="4846320"/>
          </a:xfrm>
          <a:prstGeom prst="rect"/>
        </p:spPr>
        <p:txBody>
          <a:bodyPr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79" name="Date Placeholder 26"/>
          <p:cNvSpPr>
            <a:spLocks noGrp="1"/>
          </p:cNvSpPr>
          <p:nvPr>
            <p:ph type="dt" sz="half" idx="2"/>
          </p:nvPr>
        </p:nvSpPr>
        <p:spPr>
          <a:xfrm>
            <a:off x="4245936" y="6557946"/>
            <a:ext cx="2002464" cy="226902"/>
          </a:xfrm>
          <a:prstGeom prst="rect"/>
        </p:spPr>
        <p:txBody>
          <a:bodyPr anchor="b" bIns="0" tIns="0" vert="horz"/>
          <a:lstStyle>
            <a:lvl1pPr algn="l" eaLnBrk="1" hangingPunct="1" latinLnBrk="0">
              <a:defRPr sz="1000" kumimoji="0">
                <a:solidFill>
                  <a:schemeClr val="tx2"/>
                </a:solidFill>
              </a:defRPr>
            </a:lvl1pPr>
          </a:lstStyle>
          <a:p>
            <a:fld id="{C84F7518-9918-4526-AF96-4EE963723FB2}" type="datetimeFigureOut">
              <a:rPr lang="en-US" smtClean="0"/>
            </a:fld>
            <a:endParaRPr lang="en-US"/>
          </a:p>
        </p:txBody>
      </p:sp>
      <p:sp>
        <p:nvSpPr>
          <p:cNvPr id="1048580" name="Footer Placeholder 3"/>
          <p:cNvSpPr>
            <a:spLocks noGrp="1"/>
          </p:cNvSpPr>
          <p:nvPr>
            <p:ph type="ftr" sz="quarter" idx="3"/>
          </p:nvPr>
        </p:nvSpPr>
        <p:spPr>
          <a:xfrm>
            <a:off x="457200" y="6557946"/>
            <a:ext cx="3657600" cy="228600"/>
          </a:xfrm>
          <a:prstGeom prst="rect"/>
        </p:spPr>
        <p:txBody>
          <a:bodyPr anchor="b" bIns="0" tIns="0" vert="horz"/>
          <a:lstStyle>
            <a:lvl1pPr algn="r" eaLnBrk="1" hangingPunct="1" latinLnBrk="0">
              <a:defRPr sz="1000" kumimoji="0">
                <a:solidFill>
                  <a:schemeClr val="tx2"/>
                </a:solidFill>
              </a:defRPr>
            </a:lvl1pPr>
          </a:lstStyle>
          <a:p>
            <a:endParaRPr lang="en-US"/>
          </a:p>
        </p:txBody>
      </p:sp>
      <p:sp>
        <p:nvSpPr>
          <p:cNvPr id="1048581" name="Slide Number Placeholder 15"/>
          <p:cNvSpPr>
            <a:spLocks noGrp="1"/>
          </p:cNvSpPr>
          <p:nvPr>
            <p:ph type="sldNum" sz="quarter" idx="4"/>
          </p:nvPr>
        </p:nvSpPr>
        <p:spPr>
          <a:xfrm>
            <a:off x="6251448" y="6556248"/>
            <a:ext cx="588336" cy="228600"/>
          </a:xfrm>
          <a:prstGeom prst="rect"/>
        </p:spPr>
        <p:txBody>
          <a:bodyPr anchor="b" bIns="0" lIns="0" rIns="0" tIns="0" vert="horz"/>
          <a:lstStyle>
            <a:lvl1pPr algn="r" eaLnBrk="1" hangingPunct="1" latinLnBrk="0">
              <a:defRPr sz="1100" kumimoji="0">
                <a:solidFill>
                  <a:schemeClr val="tx2"/>
                </a:solidFill>
              </a:defRPr>
            </a:lvl1pPr>
          </a:lstStyle>
          <a:p>
            <a:fld id="{6397475B-38F8-4998-A4B7-B4658570990B}"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baseline="0" b="1" cap="all" sz="3800" kern="1200" kumimoji="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algn="l" eaLnBrk="1" hangingPunct="1" indent="-274320" latinLnBrk="0" marL="274320" rtl="0">
        <a:spcBef>
          <a:spcPts val="600"/>
        </a:spcBef>
        <a:buClr>
          <a:schemeClr val="tx2"/>
        </a:buClr>
        <a:buSzPct val="73000"/>
        <a:buFont typeface="Wingdings 2"/>
        <a:buChar char=""/>
        <a:defRPr baseline="0" sz="2600" kern="1200" kumimoji="0">
          <a:solidFill>
            <a:schemeClr val="tx1"/>
          </a:solidFill>
          <a:latin typeface="+mn-lt"/>
          <a:ea typeface="+mn-ea"/>
          <a:cs typeface="+mn-cs"/>
        </a:defRPr>
      </a:lvl1pPr>
      <a:lvl2pPr algn="l" eaLnBrk="1" hangingPunct="1" indent="-228600" latinLnBrk="0" marL="521208" rtl="0">
        <a:spcBef>
          <a:spcPts val="500"/>
        </a:spcBef>
        <a:buClr>
          <a:schemeClr val="accent4"/>
        </a:buClr>
        <a:buSzPct val="80000"/>
        <a:buFont typeface="Wingdings 2"/>
        <a:buChar char=""/>
        <a:defRPr sz="2300" kern="1200" kumimoji="0">
          <a:solidFill>
            <a:schemeClr val="tx1">
              <a:tint val="85000"/>
            </a:schemeClr>
          </a:solidFill>
          <a:latin typeface="+mn-lt"/>
          <a:ea typeface="+mn-ea"/>
          <a:cs typeface="+mn-cs"/>
        </a:defRPr>
      </a:lvl2pPr>
      <a:lvl3pPr algn="l" eaLnBrk="1" hangingPunct="1" indent="-228600" latinLnBrk="0" marL="758952" rtl="0">
        <a:spcBef>
          <a:spcPts val="400"/>
        </a:spcBef>
        <a:buClr>
          <a:schemeClr val="accent4"/>
        </a:buClr>
        <a:buSzPct val="60000"/>
        <a:buFont typeface="Wingdings"/>
        <a:buChar char=""/>
        <a:defRPr sz="2000" kern="1200" kumimoji="0">
          <a:solidFill>
            <a:schemeClr val="tx1"/>
          </a:solidFill>
          <a:latin typeface="+mn-lt"/>
          <a:ea typeface="+mn-ea"/>
          <a:cs typeface="+mn-cs"/>
        </a:defRPr>
      </a:lvl3pPr>
      <a:lvl4pPr algn="l" eaLnBrk="1" hangingPunct="1" indent="-228600" latinLnBrk="0" marL="1005840" rtl="0">
        <a:spcBef>
          <a:spcPct val="20000"/>
        </a:spcBef>
        <a:buClr>
          <a:schemeClr val="accent4"/>
        </a:buClr>
        <a:buSzPct val="80000"/>
        <a:buFont typeface="Wingdings 2"/>
        <a:buChar char=""/>
        <a:defRPr sz="2000" kern="1200" kumimoji="0">
          <a:solidFill>
            <a:schemeClr val="tx1">
              <a:tint val="85000"/>
            </a:schemeClr>
          </a:solidFill>
          <a:latin typeface="+mn-lt"/>
          <a:ea typeface="+mn-ea"/>
          <a:cs typeface="+mn-cs"/>
        </a:defRPr>
      </a:lvl4pPr>
      <a:lvl5pPr algn="l" eaLnBrk="1" hangingPunct="1" indent="-228600" latinLnBrk="0" marL="1280160" rtl="0">
        <a:spcBef>
          <a:spcPts val="400"/>
        </a:spcBef>
        <a:buClr>
          <a:schemeClr val="accent4"/>
        </a:buClr>
        <a:buSzPct val="70000"/>
        <a:buFont typeface="Wingdings"/>
        <a:buChar char=""/>
        <a:defRPr sz="1800" kern="1200" kumimoji="0">
          <a:solidFill>
            <a:schemeClr val="tx1"/>
          </a:solidFill>
          <a:latin typeface="+mn-lt"/>
          <a:ea typeface="+mn-ea"/>
          <a:cs typeface="+mn-cs"/>
        </a:defRPr>
      </a:lvl5pPr>
      <a:lvl6pPr algn="l" eaLnBrk="1" hangingPunct="1" indent="-182880" latinLnBrk="0" marL="1472184" rtl="0">
        <a:spcBef>
          <a:spcPts val="400"/>
        </a:spcBef>
        <a:buClr>
          <a:schemeClr val="accent4"/>
        </a:buClr>
        <a:buSzPct val="80000"/>
        <a:buFont typeface="Wingdings 2"/>
        <a:buChar char=""/>
        <a:defRPr sz="1800" kern="1200" kumimoji="0">
          <a:solidFill>
            <a:schemeClr val="tx1">
              <a:tint val="85000"/>
            </a:schemeClr>
          </a:solidFill>
          <a:latin typeface="+mn-lt"/>
          <a:ea typeface="+mn-ea"/>
          <a:cs typeface="+mn-cs"/>
        </a:defRPr>
      </a:lvl6pPr>
      <a:lvl7pPr algn="l" eaLnBrk="1" hangingPunct="1" indent="-182880" latinLnBrk="0" marL="1673352" rtl="0">
        <a:spcBef>
          <a:spcPct val="20000"/>
        </a:spcBef>
        <a:buClr>
          <a:schemeClr val="accent4"/>
        </a:buClr>
        <a:buSzPct val="80000"/>
        <a:buFont typeface="Wingdings 2"/>
        <a:buChar char=""/>
        <a:defRPr baseline="0" sz="1600" kern="1200" kumimoji="0">
          <a:solidFill>
            <a:schemeClr val="tx1"/>
          </a:solidFill>
          <a:latin typeface="+mn-lt"/>
          <a:ea typeface="+mn-ea"/>
          <a:cs typeface="+mn-cs"/>
        </a:defRPr>
      </a:lvl7pPr>
      <a:lvl8pPr algn="l" eaLnBrk="1" hangingPunct="1" indent="-182880" latinLnBrk="0" marL="1847088" rtl="0">
        <a:spcBef>
          <a:spcPts val="300"/>
        </a:spcBef>
        <a:buClr>
          <a:schemeClr val="accent4"/>
        </a:buClr>
        <a:buSzPct val="100000"/>
        <a:buChar char="•"/>
        <a:defRPr baseline="0" sz="1600" kern="1200" kumimoji="0">
          <a:solidFill>
            <a:schemeClr val="tx1">
              <a:tint val="85000"/>
            </a:schemeClr>
          </a:solidFill>
          <a:latin typeface="+mn-lt"/>
          <a:ea typeface="+mn-ea"/>
          <a:cs typeface="+mn-cs"/>
        </a:defRPr>
      </a:lvl8pPr>
      <a:lvl9pPr algn="l" eaLnBrk="1" hangingPunct="1" indent="-182880" latinLnBrk="0" marL="2057400" rtl="0">
        <a:spcBef>
          <a:spcPct val="20000"/>
        </a:spcBef>
        <a:buClr>
          <a:schemeClr val="accent4"/>
        </a:buClr>
        <a:buSzPct val="100000"/>
        <a:buFont typeface="Wingdings"/>
        <a:buChar char="§"/>
        <a:defRPr baseline="0" sz="14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hyperlink" Target="http://en.wikipedia.org/wiki/Anticoagulant" TargetMode="External"/><Relationship Id="rId2" Type="http://schemas.openxmlformats.org/officeDocument/2006/relationships/hyperlink" Target="http://en.wikipedia.org/wiki/Warfarin" TargetMode="External"/><Relationship Id="rId3" Type="http://schemas.openxmlformats.org/officeDocument/2006/relationships/hyperlink" Target="http://en.wikipedia.org/wiki/Heparin" TargetMode="External"/><Relationship Id="rId4" Type="http://schemas.openxmlformats.org/officeDocument/2006/relationships/hyperlink" Target="http://en.wikipedia.org/wiki/Aspirin" TargetMode="External"/><Relationship Id="rId5"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hyperlink" Target="http://en.wikipedia.org/wiki/Cardioversion" TargetMode="External"/><Relationship Id="rId2" Type="http://schemas.openxmlformats.org/officeDocument/2006/relationships/hyperlink" Target="http://en.wikipedia.org/wiki/Anesthesia" TargetMode="External"/><Relationship Id="rId3"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hyperlink" Target="http://en.wikipedia.org/wiki/Defibrillation" TargetMode="External"/><Relationship Id="rId2"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hyperlink" Target="http://en.wikipedia.org/wiki/Cardiac_pacing" TargetMode="External"/><Relationship Id="rId2" Type="http://schemas.openxmlformats.org/officeDocument/2006/relationships/hyperlink" Target="http://en.wikipedia.org/wiki/Bradycardia" TargetMode="External"/><Relationship Id="rId3" Type="http://schemas.openxmlformats.org/officeDocument/2006/relationships/hyperlink" Target="http://en.wikipedia.org/wiki/Drug_overdose" TargetMode="External"/><Relationship Id="rId4" Type="http://schemas.openxmlformats.org/officeDocument/2006/relationships/hyperlink" Target="http://en.wikipedia.org/wiki/Myocardial_infarction" TargetMode="External"/><Relationship Id="rId5" Type="http://schemas.openxmlformats.org/officeDocument/2006/relationships/hyperlink" Target="http://en.wikipedia.org/wiki/Artificial_pacemaker" TargetMode="External"/><Relationship Id="rId6"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hyperlink" Target="http://en.wikipedia.org/wiki/AV_nodal_reentrant_tachycardia" TargetMode="External"/><Relationship Id="rId2"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hyperlink" Target="http://my.clevelandclinic.org/heart/services/tests/procedures/ablation.aspx" TargetMode="External"/><Relationship Id="rId2"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hyperlink" Target="http://my.clevelandclinic.org/heart/disorders/valve/valvetreatment.aspx" TargetMode="External"/><Relationship Id="rId2" Type="http://schemas.openxmlformats.org/officeDocument/2006/relationships/hyperlink" Target="http://my.clevelandclinic.org/heart/disorders/cad/treatment_heartsurg.aspx" TargetMode="External"/><Relationship Id="rId3"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hyperlink" Target="http://en.wikipedia.org/wiki/File:St_Jude_Medical_pacemaker_with_ruler.jpg" TargetMode="External"/><Relationship Id="rId2" Type="http://schemas.openxmlformats.org/officeDocument/2006/relationships/image" Target="../media/image17.jpeg"/><Relationship Id="rId3"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hyperlink" Target="http://en.wikipedia.org/wiki/File:First_pacemaker_(Siemens-Elema_1958).jpg" TargetMode="External"/><Relationship Id="rId2" Type="http://schemas.openxmlformats.org/officeDocument/2006/relationships/image" Target="../media/image18.jpeg"/><Relationship Id="rId3"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hyperlink" Target="http://en.wikipedia.org/wiki/File:Arne_Larsson.jpg" TargetMode="External"/><Relationship Id="rId2" Type="http://schemas.openxmlformats.org/officeDocument/2006/relationships/image" Target="../media/image19.jpeg"/><Relationship Id="rId3"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604" name="Title 3"/>
          <p:cNvSpPr>
            <a:spLocks noGrp="1"/>
          </p:cNvSpPr>
          <p:nvPr>
            <p:ph type="title"/>
          </p:nvPr>
        </p:nvSpPr>
        <p:spPr/>
        <p:txBody>
          <a:bodyPr>
            <a:normAutofit/>
          </a:bodyPr>
          <a:p>
            <a:r>
              <a:rPr dirty="0" lang="en-US" smtClean="0"/>
              <a:t>CARDIOVASCULAR CONDITIONS  </a:t>
            </a:r>
            <a:endParaRPr dirty="0" lang="en-US"/>
          </a:p>
        </p:txBody>
      </p:sp>
      <p:sp>
        <p:nvSpPr>
          <p:cNvPr id="1048605" name="Content Placeholder 4"/>
          <p:cNvSpPr>
            <a:spLocks noGrp="1"/>
          </p:cNvSpPr>
          <p:nvPr>
            <p:ph idx="1"/>
          </p:nvPr>
        </p:nvSpPr>
        <p:spPr/>
        <p:txBody>
          <a:bodyPr/>
          <a:p>
            <a:pPr>
              <a:buNone/>
            </a:pPr>
            <a:r>
              <a:rPr b="1" dirty="0" lang="en-US" smtClean="0"/>
              <a:t>PURPOSE</a:t>
            </a:r>
          </a:p>
          <a:p>
            <a:pPr>
              <a:buNone/>
            </a:pPr>
            <a:r>
              <a:rPr dirty="0" lang="en-US" smtClean="0"/>
              <a:t>The purpose of this course is to enable the learner acquire knowledge, attitude to be able to promote health, prevent illness, diagnose, manage &amp; coordinate rehabilitation of adults suffering from common cardiovascular diseases.</a:t>
            </a:r>
          </a:p>
          <a:p>
            <a:pPr>
              <a:buNone/>
            </a:pP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620" name="Title 1"/>
          <p:cNvSpPr>
            <a:spLocks noGrp="1"/>
          </p:cNvSpPr>
          <p:nvPr>
            <p:ph type="title"/>
          </p:nvPr>
        </p:nvSpPr>
        <p:spPr/>
        <p:txBody>
          <a:bodyPr/>
          <a:p>
            <a:r>
              <a:rPr dirty="0" lang="en-US" smtClean="0"/>
              <a:t>ASSESSMENT</a:t>
            </a:r>
            <a:endParaRPr dirty="0" lang="en-US"/>
          </a:p>
        </p:txBody>
      </p:sp>
      <p:sp>
        <p:nvSpPr>
          <p:cNvPr id="1048621" name="Content Placeholder 2"/>
          <p:cNvSpPr>
            <a:spLocks noGrp="1"/>
          </p:cNvSpPr>
          <p:nvPr>
            <p:ph idx="1"/>
          </p:nvPr>
        </p:nvSpPr>
        <p:spPr/>
        <p:txBody>
          <a:bodyPr>
            <a:normAutofit/>
          </a:bodyPr>
          <a:p>
            <a:r>
              <a:rPr dirty="0" lang="en-US" smtClean="0"/>
              <a:t>S2: closure of the aortic &amp; pulmonary valves.</a:t>
            </a:r>
          </a:p>
          <a:p>
            <a:r>
              <a:rPr dirty="0" lang="en-US" smtClean="0"/>
              <a:t>S3: represents rapid ventricular filling; normal 	in children &amp; young adults; in adults 	older than 30 years, it may an indication of 	ventricular dysfunction. </a:t>
            </a:r>
          </a:p>
          <a:p>
            <a:r>
              <a:rPr dirty="0" lang="en-US" smtClean="0"/>
              <a:t>S4: gallop sounds heard during atrial 	contraction are abnormal; may occur in  	tachycardia.</a:t>
            </a:r>
          </a:p>
          <a:p>
            <a:pPr indent="-514350" marL="514350">
              <a:buAutoNum type="alphaLcParenBoth" startAt="2"/>
            </a:pPr>
            <a:r>
              <a:rPr dirty="0" lang="en-US" smtClean="0"/>
              <a:t>Presence of murmurs created by turbulent blood flow</a:t>
            </a:r>
          </a:p>
          <a:p>
            <a:pPr indent="-514350" marL="514350">
              <a:buNone/>
            </a:pPr>
            <a:endParaRPr dirty="0" lang="en-US" smtClean="0"/>
          </a:p>
          <a:p>
            <a:endParaRPr dirty="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803" name="Title 1"/>
          <p:cNvSpPr>
            <a:spLocks noGrp="1"/>
          </p:cNvSpPr>
          <p:nvPr>
            <p:ph type="title"/>
          </p:nvPr>
        </p:nvSpPr>
        <p:spPr>
          <a:xfrm>
            <a:off x="457200" y="320040"/>
            <a:ext cx="7239000" cy="60960"/>
          </a:xfrm>
        </p:spPr>
        <p:txBody>
          <a:bodyPr>
            <a:normAutofit fontScale="90000"/>
          </a:bodyPr>
          <a:p>
            <a:endParaRPr dirty="0" lang="en-US"/>
          </a:p>
        </p:txBody>
      </p:sp>
      <p:sp>
        <p:nvSpPr>
          <p:cNvPr id="1048804" name="Content Placeholder 2"/>
          <p:cNvSpPr>
            <a:spLocks noGrp="1"/>
          </p:cNvSpPr>
          <p:nvPr>
            <p:ph idx="1"/>
          </p:nvPr>
        </p:nvSpPr>
        <p:spPr>
          <a:xfrm>
            <a:off x="457200" y="457200"/>
            <a:ext cx="7239000" cy="5998536"/>
          </a:xfrm>
        </p:spPr>
        <p:txBody>
          <a:bodyPr/>
          <a:p>
            <a:pPr>
              <a:buNone/>
            </a:pPr>
            <a:endParaRPr b="1" dirty="0" lang="en-US" smtClean="0"/>
          </a:p>
          <a:p>
            <a:pPr>
              <a:buNone/>
            </a:pPr>
            <a:r>
              <a:rPr b="1" dirty="0" lang="en-US" smtClean="0"/>
              <a:t>RISK FACTORS</a:t>
            </a:r>
          </a:p>
          <a:p>
            <a:pPr>
              <a:buNone/>
            </a:pPr>
            <a:r>
              <a:rPr dirty="0" lang="en-US" smtClean="0"/>
              <a:t>3  (</a:t>
            </a:r>
            <a:r>
              <a:rPr dirty="0" i="1" lang="en-US" smtClean="0"/>
              <a:t>Virchow’s triad)</a:t>
            </a:r>
            <a:r>
              <a:rPr dirty="0" lang="en-US" smtClean="0"/>
              <a:t>.</a:t>
            </a:r>
          </a:p>
          <a:p>
            <a:r>
              <a:rPr b="1" dirty="0" lang="en-US" smtClean="0"/>
              <a:t>Venous stasis </a:t>
            </a:r>
            <a:r>
              <a:rPr dirty="0" lang="en-US" smtClean="0"/>
              <a:t>(surgery, pregnancy, obesity, long trips, heart disease)</a:t>
            </a:r>
          </a:p>
          <a:p>
            <a:r>
              <a:rPr b="1" dirty="0" lang="en-US" smtClean="0"/>
              <a:t>Increased </a:t>
            </a:r>
            <a:r>
              <a:rPr b="1" dirty="0" lang="en-US" err="1" smtClean="0"/>
              <a:t>coagulability</a:t>
            </a:r>
            <a:r>
              <a:rPr b="1" dirty="0" lang="en-US" smtClean="0"/>
              <a:t> of the blood </a:t>
            </a:r>
            <a:r>
              <a:rPr dirty="0" lang="en-US" smtClean="0"/>
              <a:t>(malignancy, dehydration)</a:t>
            </a:r>
          </a:p>
          <a:p>
            <a:r>
              <a:rPr b="1" dirty="0" lang="en-US" smtClean="0"/>
              <a:t>Damage to the endothelial wall of the vessel</a:t>
            </a:r>
            <a:r>
              <a:rPr dirty="0" lang="en-US" smtClean="0"/>
              <a:t>. (intravenous therapy, blunt trauma, fractures &amp; dislocation, atherosclerosis)</a:t>
            </a:r>
            <a:endParaRPr dirty="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8805" name="Title 1"/>
          <p:cNvSpPr>
            <a:spLocks noGrp="1"/>
          </p:cNvSpPr>
          <p:nvPr>
            <p:ph type="title"/>
          </p:nvPr>
        </p:nvSpPr>
        <p:spPr/>
        <p:txBody>
          <a:bodyPr/>
          <a:p>
            <a:endParaRPr lang="en-US"/>
          </a:p>
        </p:txBody>
      </p:sp>
      <p:sp>
        <p:nvSpPr>
          <p:cNvPr id="1048806" name="Content Placeholder 2"/>
          <p:cNvSpPr>
            <a:spLocks noGrp="1"/>
          </p:cNvSpPr>
          <p:nvPr>
            <p:ph idx="1"/>
          </p:nvPr>
        </p:nvSpPr>
        <p:spPr/>
        <p:txBody>
          <a:bodyPr/>
          <a:p>
            <a:pPr>
              <a:buNone/>
            </a:pPr>
            <a:r>
              <a:rPr b="1" dirty="0" lang="en-US" smtClean="0"/>
              <a:t>PATHOPHYSIOLOGY</a:t>
            </a:r>
          </a:p>
          <a:p>
            <a:r>
              <a:rPr dirty="0" lang="en-US" smtClean="0"/>
              <a:t>A venous thrombus is made of platelets, RBCs, WBCs, &amp; fibrin. </a:t>
            </a:r>
          </a:p>
          <a:p>
            <a:r>
              <a:rPr dirty="0" lang="en-US" smtClean="0"/>
              <a:t>Platelets attach to a vein wall &amp; then a tail forms as more blood cells &amp; fibrin collect. </a:t>
            </a:r>
          </a:p>
          <a:p>
            <a:r>
              <a:rPr dirty="0" lang="en-US" smtClean="0"/>
              <a:t>As the tail grows, it drifts in the blood flowing past it. </a:t>
            </a:r>
          </a:p>
          <a:p>
            <a:r>
              <a:rPr dirty="0" lang="en-US" smtClean="0"/>
              <a:t>The turbulence of the blood flow can cause parts of the drifting thrombus to break off &amp; become emboli that travel to the lungs.</a:t>
            </a:r>
            <a:endParaRPr dirty="0"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807" name="Title 1"/>
          <p:cNvSpPr>
            <a:spLocks noGrp="1"/>
          </p:cNvSpPr>
          <p:nvPr>
            <p:ph type="title"/>
          </p:nvPr>
        </p:nvSpPr>
        <p:spPr>
          <a:xfrm>
            <a:off x="457200" y="320040"/>
            <a:ext cx="7239000" cy="60960"/>
          </a:xfrm>
        </p:spPr>
        <p:txBody>
          <a:bodyPr>
            <a:normAutofit fontScale="90000"/>
          </a:bodyPr>
          <a:p>
            <a:endParaRPr dirty="0" lang="en-US"/>
          </a:p>
        </p:txBody>
      </p:sp>
      <p:sp>
        <p:nvSpPr>
          <p:cNvPr id="1048808" name="Content Placeholder 2"/>
          <p:cNvSpPr>
            <a:spLocks noGrp="1"/>
          </p:cNvSpPr>
          <p:nvPr>
            <p:ph idx="1"/>
          </p:nvPr>
        </p:nvSpPr>
        <p:spPr>
          <a:xfrm>
            <a:off x="457200" y="457200"/>
            <a:ext cx="7239000" cy="5998536"/>
          </a:xfrm>
        </p:spPr>
        <p:txBody>
          <a:bodyPr/>
          <a:p>
            <a:pPr>
              <a:buNone/>
            </a:pPr>
            <a:r>
              <a:rPr b="1" dirty="0" lang="en-US" smtClean="0"/>
              <a:t>SIGNS &amp; SYMPTOMS</a:t>
            </a:r>
          </a:p>
          <a:p>
            <a:pPr>
              <a:buNone/>
            </a:pPr>
            <a:r>
              <a:rPr b="1" dirty="0" lang="en-US" smtClean="0"/>
              <a:t>Superficial </a:t>
            </a:r>
            <a:r>
              <a:rPr b="1" dirty="0" lang="en-US" err="1" smtClean="0"/>
              <a:t>thrombophlebitis</a:t>
            </a:r>
            <a:endParaRPr b="1" dirty="0" lang="en-US" smtClean="0"/>
          </a:p>
          <a:p>
            <a:r>
              <a:rPr dirty="0" lang="en-US" smtClean="0"/>
              <a:t>Tender to touch</a:t>
            </a:r>
          </a:p>
          <a:p>
            <a:r>
              <a:rPr dirty="0" lang="en-US" smtClean="0"/>
              <a:t>Reddened</a:t>
            </a:r>
          </a:p>
          <a:p>
            <a:r>
              <a:rPr dirty="0" lang="en-US" smtClean="0"/>
              <a:t>Warm</a:t>
            </a:r>
          </a:p>
          <a:p>
            <a:r>
              <a:rPr dirty="0" lang="en-US" smtClean="0"/>
              <a:t>Swollen</a:t>
            </a:r>
          </a:p>
          <a:p>
            <a:r>
              <a:rPr dirty="0" lang="en-US" err="1" smtClean="0"/>
              <a:t>Induration</a:t>
            </a:r>
            <a:r>
              <a:rPr dirty="0" lang="en-US" smtClean="0"/>
              <a:t> (firm cordlike feeling)</a:t>
            </a:r>
          </a:p>
          <a:p>
            <a:pPr>
              <a:buNone/>
            </a:pPr>
            <a:r>
              <a:rPr b="1" dirty="0" lang="en-US" smtClean="0"/>
              <a:t>Deep venous thrombosis</a:t>
            </a:r>
          </a:p>
          <a:p>
            <a:r>
              <a:rPr dirty="0" lang="en-US" smtClean="0"/>
              <a:t>Tenderness</a:t>
            </a:r>
          </a:p>
          <a:p>
            <a:r>
              <a:rPr dirty="0" lang="en-US" smtClean="0"/>
              <a:t>Pain </a:t>
            </a:r>
          </a:p>
          <a:p>
            <a:r>
              <a:rPr dirty="0" lang="en-US" err="1" smtClean="0"/>
              <a:t>Oedematous</a:t>
            </a:r>
            <a:r>
              <a:rPr dirty="0" lang="en-US" smtClean="0"/>
              <a:t> area</a:t>
            </a:r>
          </a:p>
          <a:p>
            <a:r>
              <a:rPr dirty="0" lang="en-US" smtClean="0"/>
              <a:t>Warm </a:t>
            </a:r>
          </a:p>
          <a:p>
            <a:pPr>
              <a:buNone/>
            </a:pPr>
            <a:endParaRPr dirty="0"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809" name="Title 1"/>
          <p:cNvSpPr>
            <a:spLocks noGrp="1"/>
          </p:cNvSpPr>
          <p:nvPr>
            <p:ph type="title"/>
          </p:nvPr>
        </p:nvSpPr>
        <p:spPr/>
        <p:txBody>
          <a:bodyPr/>
          <a:p>
            <a:endParaRPr lang="en-US"/>
          </a:p>
        </p:txBody>
      </p:sp>
      <p:sp>
        <p:nvSpPr>
          <p:cNvPr id="1048810" name="Content Placeholder 2"/>
          <p:cNvSpPr>
            <a:spLocks noGrp="1"/>
          </p:cNvSpPr>
          <p:nvPr>
            <p:ph idx="1"/>
          </p:nvPr>
        </p:nvSpPr>
        <p:spPr/>
        <p:txBody>
          <a:bodyPr/>
          <a:p>
            <a:pPr>
              <a:buNone/>
            </a:pPr>
            <a:r>
              <a:rPr b="1" dirty="0" lang="en-US" smtClean="0"/>
              <a:t>DIAGNOSTICS</a:t>
            </a:r>
          </a:p>
          <a:p>
            <a:r>
              <a:rPr dirty="0" lang="en-US" smtClean="0"/>
              <a:t>Venous duplex scan</a:t>
            </a:r>
          </a:p>
          <a:p>
            <a:r>
              <a:rPr dirty="0" lang="en-US" smtClean="0"/>
              <a:t>D-dimmer assay; global marker for coagulation activity.</a:t>
            </a:r>
          </a:p>
          <a:p>
            <a:r>
              <a:rPr dirty="0" lang="en-US" smtClean="0"/>
              <a:t>Coagulation profile</a:t>
            </a:r>
          </a:p>
          <a:p>
            <a:pPr>
              <a:buNone/>
            </a:pPr>
            <a:endParaRPr b="1" dirty="0" lang="en-US" smtClean="0"/>
          </a:p>
          <a:p>
            <a:endParaRPr dirty="0" lang="en-US" smtClean="0"/>
          </a:p>
          <a:p>
            <a:pPr>
              <a:buNone/>
            </a:pPr>
            <a:endParaRPr dirty="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8811" name="Title 1"/>
          <p:cNvSpPr>
            <a:spLocks noGrp="1"/>
          </p:cNvSpPr>
          <p:nvPr>
            <p:ph type="title"/>
          </p:nvPr>
        </p:nvSpPr>
        <p:spPr>
          <a:xfrm>
            <a:off x="457200" y="320040"/>
            <a:ext cx="7239000" cy="137160"/>
          </a:xfrm>
        </p:spPr>
        <p:txBody>
          <a:bodyPr>
            <a:normAutofit fontScale="90000"/>
          </a:bodyPr>
          <a:p>
            <a:endParaRPr dirty="0" lang="en-US"/>
          </a:p>
        </p:txBody>
      </p:sp>
      <p:sp>
        <p:nvSpPr>
          <p:cNvPr id="1048812" name="Content Placeholder 2"/>
          <p:cNvSpPr>
            <a:spLocks noGrp="1"/>
          </p:cNvSpPr>
          <p:nvPr>
            <p:ph idx="1"/>
          </p:nvPr>
        </p:nvSpPr>
        <p:spPr>
          <a:xfrm>
            <a:off x="457200" y="609600"/>
            <a:ext cx="7239000" cy="5846136"/>
          </a:xfrm>
        </p:spPr>
        <p:txBody>
          <a:bodyPr>
            <a:normAutofit/>
          </a:bodyPr>
          <a:p>
            <a:pPr>
              <a:buNone/>
            </a:pPr>
            <a:r>
              <a:rPr b="1" dirty="0" lang="en-US" smtClean="0"/>
              <a:t>MANAGEMENT</a:t>
            </a:r>
          </a:p>
          <a:p>
            <a:pPr>
              <a:buNone/>
            </a:pPr>
            <a:r>
              <a:rPr b="1" dirty="0" lang="en-US" smtClean="0"/>
              <a:t>Medical management</a:t>
            </a:r>
          </a:p>
          <a:p>
            <a:r>
              <a:rPr dirty="0" lang="en-US" err="1" smtClean="0"/>
              <a:t>Bedrest</a:t>
            </a:r>
            <a:r>
              <a:rPr dirty="0" lang="en-US" smtClean="0"/>
              <a:t> 5-7 days</a:t>
            </a:r>
          </a:p>
          <a:p>
            <a:r>
              <a:rPr dirty="0" lang="en-US" smtClean="0"/>
              <a:t>Elevate extremity</a:t>
            </a:r>
          </a:p>
          <a:p>
            <a:r>
              <a:rPr dirty="0" lang="en-US" smtClean="0"/>
              <a:t>Anticoagulant &amp; anti-inflammatory medications</a:t>
            </a:r>
          </a:p>
          <a:p>
            <a:r>
              <a:rPr dirty="0" lang="en-US" smtClean="0"/>
              <a:t>Warm moist packs</a:t>
            </a:r>
          </a:p>
          <a:p>
            <a:r>
              <a:rPr dirty="0" lang="en-US" smtClean="0"/>
              <a:t>Elastic stocking on unaffected leg during period of </a:t>
            </a:r>
            <a:r>
              <a:rPr dirty="0" lang="en-US" err="1" smtClean="0"/>
              <a:t>bedrest</a:t>
            </a:r>
            <a:endParaRPr dirty="0" lang="en-US" smtClean="0"/>
          </a:p>
          <a:p>
            <a:r>
              <a:rPr dirty="0" lang="en-US" smtClean="0"/>
              <a:t>Do not use pillow under the knee or allow foot to hung independent.</a:t>
            </a:r>
            <a:endParaRPr dirty="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813" name="Title 1"/>
          <p:cNvSpPr>
            <a:spLocks noGrp="1"/>
          </p:cNvSpPr>
          <p:nvPr>
            <p:ph type="title"/>
          </p:nvPr>
        </p:nvSpPr>
        <p:spPr/>
        <p:txBody>
          <a:bodyPr/>
          <a:p>
            <a:endParaRPr lang="en-US"/>
          </a:p>
        </p:txBody>
      </p:sp>
      <p:sp>
        <p:nvSpPr>
          <p:cNvPr id="1048814" name="Content Placeholder 2"/>
          <p:cNvSpPr>
            <a:spLocks noGrp="1"/>
          </p:cNvSpPr>
          <p:nvPr>
            <p:ph idx="1"/>
          </p:nvPr>
        </p:nvSpPr>
        <p:spPr/>
        <p:txBody>
          <a:bodyPr/>
          <a:p>
            <a:pPr>
              <a:buNone/>
            </a:pPr>
            <a:r>
              <a:rPr b="1" dirty="0" lang="en-US" smtClean="0"/>
              <a:t>Surgical intervention</a:t>
            </a:r>
          </a:p>
          <a:p>
            <a:pPr>
              <a:buNone/>
            </a:pPr>
            <a:r>
              <a:rPr dirty="0" lang="en-US" smtClean="0"/>
              <a:t>Done to prevent formation of pulmonary embolism</a:t>
            </a:r>
          </a:p>
          <a:p>
            <a:r>
              <a:rPr dirty="0" lang="en-US" smtClean="0"/>
              <a:t>Venous </a:t>
            </a:r>
            <a:r>
              <a:rPr dirty="0" lang="en-US" err="1" smtClean="0"/>
              <a:t>thrombectomy</a:t>
            </a:r>
            <a:r>
              <a:rPr dirty="0" lang="en-US" smtClean="0"/>
              <a:t>; incision is made on the vein.</a:t>
            </a:r>
          </a:p>
          <a:p>
            <a:r>
              <a:rPr dirty="0" lang="en-US" smtClean="0"/>
              <a:t>Umbrella filter device in the vena cava; filter is placed in inferior vena cava through the femoral or right internal jugular vein.</a:t>
            </a:r>
          </a:p>
          <a:p>
            <a:pPr>
              <a:buNone/>
            </a:pPr>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815" name="Title 1"/>
          <p:cNvSpPr>
            <a:spLocks noGrp="1"/>
          </p:cNvSpPr>
          <p:nvPr>
            <p:ph type="title"/>
          </p:nvPr>
        </p:nvSpPr>
        <p:spPr>
          <a:xfrm>
            <a:off x="457200" y="320040"/>
            <a:ext cx="7239000" cy="137160"/>
          </a:xfrm>
        </p:spPr>
        <p:txBody>
          <a:bodyPr>
            <a:normAutofit fontScale="90000"/>
          </a:bodyPr>
          <a:p>
            <a:endParaRPr dirty="0" lang="en-US"/>
          </a:p>
        </p:txBody>
      </p:sp>
      <p:sp>
        <p:nvSpPr>
          <p:cNvPr id="1048816" name="Content Placeholder 2"/>
          <p:cNvSpPr>
            <a:spLocks noGrp="1"/>
          </p:cNvSpPr>
          <p:nvPr>
            <p:ph idx="1"/>
          </p:nvPr>
        </p:nvSpPr>
        <p:spPr>
          <a:xfrm>
            <a:off x="457200" y="533400"/>
            <a:ext cx="7239000" cy="5922336"/>
          </a:xfrm>
        </p:spPr>
        <p:txBody>
          <a:bodyPr/>
          <a:p>
            <a:pPr>
              <a:buNone/>
            </a:pPr>
            <a:r>
              <a:rPr b="1" dirty="0" lang="en-US" smtClean="0"/>
              <a:t>NURSING INTERVENTION</a:t>
            </a:r>
          </a:p>
          <a:p>
            <a:pPr>
              <a:buFont typeface="Wingdings" pitchFamily="2" charset="2"/>
              <a:buChar char="§"/>
            </a:pPr>
            <a:r>
              <a:rPr dirty="0" lang="en-US" smtClean="0"/>
              <a:t>Obtain history including recent IV therapy or use of contrast dye, surgery, extremity trauma, childbirth, bed rest, recent long trip, cardiac disease, recent infections, &amp; current medications.</a:t>
            </a:r>
          </a:p>
          <a:p>
            <a:pPr>
              <a:buFont typeface="Wingdings" pitchFamily="2" charset="2"/>
              <a:buChar char="§"/>
            </a:pPr>
            <a:r>
              <a:rPr dirty="0" lang="en-US" smtClean="0"/>
              <a:t>Physical assessment noting pain, fever, tenderness &amp; positive Homan’s sign, redness, warmth, swelling, edema, &amp; a firm cordlike vein in the affected extremity.</a:t>
            </a:r>
          </a:p>
          <a:p>
            <a:pPr>
              <a:buFont typeface="Wingdings" pitchFamily="2" charset="2"/>
              <a:buChar char="§"/>
            </a:pPr>
            <a:r>
              <a:rPr dirty="0" lang="en-US" smtClean="0"/>
              <a:t>Daily measurements of bilateral thighs &amp; calves to monitor swelling.</a:t>
            </a:r>
          </a:p>
          <a:p>
            <a:pPr>
              <a:buFont typeface="Wingdings" pitchFamily="2" charset="2"/>
              <a:buChar char="§"/>
            </a:pPr>
            <a:r>
              <a:rPr dirty="0" lang="en-US" smtClean="0"/>
              <a:t>Coagulation tests are monitored.</a:t>
            </a:r>
            <a:endParaRPr dirty="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8817" name="Title 1"/>
          <p:cNvSpPr>
            <a:spLocks noGrp="1"/>
          </p:cNvSpPr>
          <p:nvPr>
            <p:ph type="title"/>
          </p:nvPr>
        </p:nvSpPr>
        <p:spPr>
          <a:xfrm>
            <a:off x="457200" y="320040"/>
            <a:ext cx="7239000" cy="137160"/>
          </a:xfrm>
        </p:spPr>
        <p:txBody>
          <a:bodyPr>
            <a:normAutofit fontScale="90000"/>
          </a:bodyPr>
          <a:p>
            <a:endParaRPr dirty="0" lang="en-US"/>
          </a:p>
        </p:txBody>
      </p:sp>
      <p:sp>
        <p:nvSpPr>
          <p:cNvPr id="1048818" name="Content Placeholder 2"/>
          <p:cNvSpPr>
            <a:spLocks noGrp="1"/>
          </p:cNvSpPr>
          <p:nvPr>
            <p:ph idx="1"/>
          </p:nvPr>
        </p:nvSpPr>
        <p:spPr>
          <a:xfrm>
            <a:off x="457200" y="304800"/>
            <a:ext cx="7239000" cy="6150936"/>
          </a:xfrm>
        </p:spPr>
        <p:txBody>
          <a:bodyPr>
            <a:normAutofit lnSpcReduction="10000"/>
          </a:bodyPr>
          <a:p>
            <a:pPr>
              <a:buFont typeface="Wingdings" pitchFamily="2" charset="2"/>
              <a:buChar char="§"/>
            </a:pPr>
            <a:r>
              <a:rPr dirty="0" lang="en-US" smtClean="0"/>
              <a:t>Relief of pain by giving analgesics (NSAIDs)</a:t>
            </a:r>
          </a:p>
          <a:p>
            <a:pPr>
              <a:buFont typeface="Wingdings" pitchFamily="2" charset="2"/>
              <a:buChar char="§"/>
            </a:pPr>
            <a:r>
              <a:rPr dirty="0" lang="en-US" smtClean="0"/>
              <a:t>Legs are elevated to reduce edema</a:t>
            </a:r>
          </a:p>
          <a:p>
            <a:pPr>
              <a:buFont typeface="Wingdings" pitchFamily="2" charset="2"/>
              <a:buChar char="§"/>
            </a:pPr>
            <a:r>
              <a:rPr dirty="0" lang="en-US" smtClean="0"/>
              <a:t>Observe for any signs of </a:t>
            </a:r>
            <a:r>
              <a:rPr dirty="0" lang="en-US" err="1" smtClean="0"/>
              <a:t>complicationsi.e</a:t>
            </a:r>
            <a:r>
              <a:rPr dirty="0" lang="en-US" smtClean="0"/>
              <a:t> </a:t>
            </a:r>
            <a:r>
              <a:rPr dirty="0" lang="en-US" err="1" smtClean="0"/>
              <a:t>dyspnea</a:t>
            </a:r>
            <a:r>
              <a:rPr dirty="0" lang="en-US" smtClean="0"/>
              <a:t>, tachycardia, </a:t>
            </a:r>
            <a:r>
              <a:rPr dirty="0" lang="en-US" err="1" smtClean="0"/>
              <a:t>tachypnea</a:t>
            </a:r>
            <a:r>
              <a:rPr dirty="0" lang="en-US" smtClean="0"/>
              <a:t>, bloodstained sputum, chest pain, changes in LOC &amp; report immediately.</a:t>
            </a:r>
            <a:endParaRPr b="1" dirty="0" lang="en-US" smtClean="0"/>
          </a:p>
          <a:p>
            <a:pPr>
              <a:buNone/>
            </a:pPr>
            <a:r>
              <a:rPr dirty="0" lang="en-US" smtClean="0"/>
              <a:t>GOAL: to prevent </a:t>
            </a:r>
            <a:r>
              <a:rPr dirty="0" lang="en-US" err="1" smtClean="0"/>
              <a:t>thrombophlebitis</a:t>
            </a:r>
            <a:r>
              <a:rPr dirty="0" lang="en-US" smtClean="0"/>
              <a:t>, DVT</a:t>
            </a:r>
          </a:p>
          <a:p>
            <a:pPr>
              <a:buFont typeface="Wingdings" pitchFamily="2" charset="2"/>
              <a:buChar char="§"/>
            </a:pPr>
            <a:r>
              <a:rPr dirty="0" lang="en-US" smtClean="0"/>
              <a:t>Prophylactic measures for patients who have undergone surgery.</a:t>
            </a:r>
          </a:p>
          <a:p>
            <a:pPr>
              <a:buFont typeface="Wingdings" pitchFamily="2" charset="2"/>
              <a:buChar char="§"/>
            </a:pPr>
            <a:r>
              <a:rPr dirty="0" lang="en-US" smtClean="0"/>
              <a:t>Prevent complications of </a:t>
            </a:r>
            <a:r>
              <a:rPr dirty="0" lang="en-US" err="1" smtClean="0"/>
              <a:t>immobilition</a:t>
            </a:r>
            <a:r>
              <a:rPr dirty="0" lang="en-US" smtClean="0"/>
              <a:t>.</a:t>
            </a:r>
          </a:p>
          <a:p>
            <a:pPr>
              <a:buFont typeface="Wingdings" pitchFamily="2" charset="2"/>
              <a:buChar char="§"/>
            </a:pPr>
            <a:r>
              <a:rPr dirty="0" lang="en-US" smtClean="0"/>
              <a:t>Prophylactic anticoagulants may be used for the high risk clients (hip &amp; prostate surgery)</a:t>
            </a:r>
          </a:p>
          <a:p>
            <a:pPr>
              <a:buFont typeface="Wingdings" pitchFamily="2" charset="2"/>
              <a:buChar char="§"/>
            </a:pPr>
            <a:r>
              <a:rPr dirty="0" lang="en-US" smtClean="0"/>
              <a:t>Use nursing measures to reduce venous stasis.</a:t>
            </a:r>
            <a:endParaRPr dirty="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819" name="Title 1"/>
          <p:cNvSpPr>
            <a:spLocks noGrp="1"/>
          </p:cNvSpPr>
          <p:nvPr>
            <p:ph type="title"/>
          </p:nvPr>
        </p:nvSpPr>
        <p:spPr>
          <a:xfrm>
            <a:off x="457200" y="320040"/>
            <a:ext cx="7239000" cy="137160"/>
          </a:xfrm>
        </p:spPr>
        <p:txBody>
          <a:bodyPr>
            <a:normAutofit fontScale="90000"/>
          </a:bodyPr>
          <a:p>
            <a:endParaRPr dirty="0" lang="en-US"/>
          </a:p>
        </p:txBody>
      </p:sp>
      <p:sp>
        <p:nvSpPr>
          <p:cNvPr id="1048820" name="Content Placeholder 2"/>
          <p:cNvSpPr>
            <a:spLocks noGrp="1"/>
          </p:cNvSpPr>
          <p:nvPr>
            <p:ph idx="1"/>
          </p:nvPr>
        </p:nvSpPr>
        <p:spPr>
          <a:xfrm>
            <a:off x="457200" y="457200"/>
            <a:ext cx="7239000" cy="5998536"/>
          </a:xfrm>
        </p:spPr>
        <p:txBody>
          <a:bodyPr/>
          <a:p>
            <a:pPr>
              <a:buNone/>
            </a:pPr>
            <a:r>
              <a:rPr dirty="0" lang="en-US" smtClean="0"/>
              <a:t>GOAL: education for patients already having DVT</a:t>
            </a:r>
          </a:p>
          <a:p>
            <a:pPr>
              <a:buFont typeface="Wingdings" pitchFamily="2" charset="2"/>
              <a:buChar char="§"/>
            </a:pPr>
            <a:r>
              <a:rPr dirty="0" lang="en-US" smtClean="0"/>
              <a:t>Teach about the disease &amp; treatment to reduce anxiety about complications &amp; enhance compliance</a:t>
            </a:r>
          </a:p>
          <a:p>
            <a:pPr>
              <a:buFont typeface="Wingdings" pitchFamily="2" charset="2"/>
              <a:buChar char="§"/>
            </a:pPr>
            <a:r>
              <a:rPr dirty="0" lang="en-US" smtClean="0"/>
              <a:t>Avoid oral contraception</a:t>
            </a:r>
          </a:p>
          <a:p>
            <a:pPr>
              <a:buFont typeface="Wingdings" pitchFamily="2" charset="2"/>
              <a:buChar char="§"/>
            </a:pPr>
            <a:r>
              <a:rPr dirty="0" lang="en-US" smtClean="0"/>
              <a:t>Stop smoking</a:t>
            </a:r>
          </a:p>
          <a:p>
            <a:pPr>
              <a:buFont typeface="Wingdings" pitchFamily="2" charset="2"/>
              <a:buChar char="§"/>
            </a:pPr>
            <a:r>
              <a:rPr dirty="0" lang="en-US" smtClean="0"/>
              <a:t>Use methods to reduce venous stasis</a:t>
            </a:r>
          </a:p>
          <a:p>
            <a:pPr>
              <a:buFont typeface="Wingdings" pitchFamily="2" charset="2"/>
              <a:buChar char="§"/>
            </a:pPr>
            <a:r>
              <a:rPr dirty="0" lang="en-US" smtClean="0"/>
              <a:t>Exercise regularly</a:t>
            </a:r>
          </a:p>
          <a:p>
            <a:pPr>
              <a:buFont typeface="Wingdings" pitchFamily="2" charset="2"/>
              <a:buChar char="§"/>
            </a:pPr>
            <a:r>
              <a:rPr dirty="0" lang="en-US" smtClean="0"/>
              <a:t>Decrease weight if possible</a:t>
            </a:r>
          </a:p>
          <a:p>
            <a:pPr>
              <a:buFont typeface="Wingdings" pitchFamily="2" charset="2"/>
              <a:buChar char="§"/>
            </a:pPr>
            <a:r>
              <a:rPr dirty="0" lang="en-US" smtClean="0"/>
              <a:t>Reduce sodium in the diet if edema is present</a:t>
            </a:r>
          </a:p>
          <a:p>
            <a:pPr>
              <a:buFont typeface="Wingdings" pitchFamily="2" charset="2"/>
              <a:buChar char="§"/>
            </a:pPr>
            <a:r>
              <a:rPr dirty="0" lang="en-US" smtClean="0"/>
              <a:t>Understand need for follow-up </a:t>
            </a:r>
          </a:p>
          <a:p>
            <a:pPr>
              <a:buFont typeface="Wingdings" pitchFamily="2" charset="2"/>
              <a:buChar char="§"/>
            </a:pPr>
            <a:endParaRPr dirty="0" lang="en-US" smtClean="0"/>
          </a:p>
          <a:p>
            <a:pPr>
              <a:buFont typeface="Wingdings" pitchFamily="2" charset="2"/>
              <a:buChar char="§"/>
            </a:pPr>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602" name="Title 1"/>
          <p:cNvSpPr>
            <a:spLocks noGrp="1"/>
          </p:cNvSpPr>
          <p:nvPr>
            <p:ph type="title"/>
          </p:nvPr>
        </p:nvSpPr>
        <p:spPr/>
        <p:txBody>
          <a:bodyPr/>
          <a:p>
            <a:endParaRPr lang="en-US"/>
          </a:p>
        </p:txBody>
      </p:sp>
      <p:sp>
        <p:nvSpPr>
          <p:cNvPr id="1048603" name="Content Placeholder 2"/>
          <p:cNvSpPr>
            <a:spLocks noGrp="1"/>
          </p:cNvSpPr>
          <p:nvPr>
            <p:ph idx="1"/>
          </p:nvPr>
        </p:nvSpPr>
        <p:spPr/>
        <p:txBody>
          <a:bodyPr/>
          <a:p>
            <a:pPr>
              <a:buNone/>
            </a:pPr>
            <a:r>
              <a:rPr b="1" dirty="0" lang="en-US" smtClean="0"/>
              <a:t>COMPLICATIONS</a:t>
            </a:r>
          </a:p>
          <a:p>
            <a:r>
              <a:rPr dirty="0" lang="en-US" smtClean="0"/>
              <a:t>Pulmonary embolism</a:t>
            </a:r>
          </a:p>
          <a:p>
            <a:r>
              <a:rPr dirty="0" lang="en-US" smtClean="0"/>
              <a:t>Chronic venous insufficiency.</a:t>
            </a:r>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622" name="Title 1"/>
          <p:cNvSpPr>
            <a:spLocks noGrp="1"/>
          </p:cNvSpPr>
          <p:nvPr>
            <p:ph type="title"/>
          </p:nvPr>
        </p:nvSpPr>
        <p:spPr/>
        <p:txBody>
          <a:bodyPr/>
          <a:p>
            <a:r>
              <a:rPr dirty="0" lang="en-US" smtClean="0"/>
              <a:t>ASSESSMENT</a:t>
            </a:r>
            <a:endParaRPr dirty="0" lang="en-US"/>
          </a:p>
        </p:txBody>
      </p:sp>
      <p:sp>
        <p:nvSpPr>
          <p:cNvPr id="1048623" name="Content Placeholder 2"/>
          <p:cNvSpPr>
            <a:spLocks noGrp="1"/>
          </p:cNvSpPr>
          <p:nvPr>
            <p:ph idx="1"/>
          </p:nvPr>
        </p:nvSpPr>
        <p:spPr/>
        <p:txBody>
          <a:bodyPr>
            <a:normAutofit/>
          </a:bodyPr>
          <a:p>
            <a:r>
              <a:rPr dirty="0" lang="en-US" smtClean="0"/>
              <a:t>Abnormal flow through diseased valves, </a:t>
            </a:r>
            <a:r>
              <a:rPr dirty="0" lang="en-US" err="1" smtClean="0"/>
              <a:t>stenosis</a:t>
            </a:r>
            <a:r>
              <a:rPr dirty="0" lang="en-US" smtClean="0"/>
              <a:t> and insufficiency.</a:t>
            </a:r>
          </a:p>
          <a:p>
            <a:r>
              <a:rPr dirty="0" lang="en-US" smtClean="0"/>
              <a:t>Increased rate or velocity of flow of blood.</a:t>
            </a:r>
          </a:p>
          <a:p>
            <a:r>
              <a:rPr dirty="0" lang="en-US" smtClean="0"/>
              <a:t>Abnormal flow of blood between cardiac chambers(congenital heart disease)</a:t>
            </a:r>
          </a:p>
          <a:p>
            <a:pPr>
              <a:buNone/>
            </a:pPr>
            <a:r>
              <a:rPr dirty="0" lang="en-US" smtClean="0"/>
              <a:t>(c) Presence of a friction rub; rubbing and inflammation of the visceral and parietal layers of the pericardium.</a:t>
            </a:r>
          </a:p>
          <a:p>
            <a:pPr>
              <a:buNone/>
            </a:pPr>
            <a:r>
              <a:rPr dirty="0" lang="en-US" smtClean="0"/>
              <a:t>	pericardial friction rubs </a:t>
            </a:r>
            <a:r>
              <a:rPr lang="en-US" smtClean="0"/>
              <a:t>are heard </a:t>
            </a:r>
            <a:r>
              <a:rPr dirty="0" lang="en-US" smtClean="0"/>
              <a:t>throughout the respiratory cycle.</a:t>
            </a:r>
          </a:p>
          <a:p>
            <a:endParaRPr dirty="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598" name="Title 1"/>
          <p:cNvSpPr>
            <a:spLocks noGrp="1"/>
          </p:cNvSpPr>
          <p:nvPr>
            <p:ph type="title"/>
          </p:nvPr>
        </p:nvSpPr>
        <p:spPr/>
        <p:txBody>
          <a:bodyPr/>
          <a:p>
            <a:r>
              <a:rPr dirty="0" lang="en-US" smtClean="0"/>
              <a:t>VARICOSE VEINS</a:t>
            </a:r>
            <a:endParaRPr dirty="0" lang="en-US"/>
          </a:p>
        </p:txBody>
      </p:sp>
      <p:sp>
        <p:nvSpPr>
          <p:cNvPr id="1048599" name="Content Placeholder 2"/>
          <p:cNvSpPr>
            <a:spLocks noGrp="1"/>
          </p:cNvSpPr>
          <p:nvPr>
            <p:ph idx="1"/>
          </p:nvPr>
        </p:nvSpPr>
        <p:spPr/>
        <p:txBody>
          <a:bodyPr/>
          <a:p>
            <a:pPr>
              <a:buNone/>
            </a:pPr>
            <a:r>
              <a:rPr dirty="0" lang="en-US" smtClean="0"/>
              <a:t>Occur when veins in the lower trunk &amp; extremities become congested &amp; dilated as a result of incompetent valves in the vessels &amp; loss of elasticity of the vessel walls. </a:t>
            </a:r>
          </a:p>
          <a:p>
            <a:pPr>
              <a:buNone/>
            </a:pPr>
            <a:r>
              <a:rPr b="1" dirty="0" lang="en-US" smtClean="0"/>
              <a:t>RISK FACTORS</a:t>
            </a:r>
          </a:p>
          <a:p>
            <a:r>
              <a:rPr dirty="0" lang="en-US" smtClean="0"/>
              <a:t>Congenital weakness of the vessel walls.</a:t>
            </a:r>
          </a:p>
          <a:p>
            <a:r>
              <a:rPr dirty="0" lang="en-US" smtClean="0"/>
              <a:t>Obesity</a:t>
            </a:r>
          </a:p>
          <a:p>
            <a:r>
              <a:rPr dirty="0" lang="en-US" smtClean="0"/>
              <a:t>pregnancy</a:t>
            </a:r>
            <a:endParaRPr dirty="0"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591" name="Title 1"/>
          <p:cNvSpPr>
            <a:spLocks noGrp="1"/>
          </p:cNvSpPr>
          <p:nvPr>
            <p:ph type="title"/>
          </p:nvPr>
        </p:nvSpPr>
        <p:spPr/>
        <p:txBody>
          <a:bodyPr/>
          <a:p>
            <a:endParaRPr lang="en-US"/>
          </a:p>
        </p:txBody>
      </p:sp>
      <p:sp>
        <p:nvSpPr>
          <p:cNvPr id="1048592" name="Content Placeholder 2"/>
          <p:cNvSpPr>
            <a:spLocks noGrp="1"/>
          </p:cNvSpPr>
          <p:nvPr>
            <p:ph idx="1"/>
          </p:nvPr>
        </p:nvSpPr>
        <p:spPr/>
        <p:txBody>
          <a:bodyPr/>
          <a:p>
            <a:pPr>
              <a:buNone/>
            </a:pPr>
            <a:r>
              <a:rPr b="1" dirty="0" lang="en-US" smtClean="0"/>
              <a:t>CLINICAL MANIFESTATIONS</a:t>
            </a:r>
          </a:p>
          <a:p>
            <a:pPr>
              <a:buFont typeface="Wingdings" pitchFamily="2" charset="2"/>
              <a:buChar char="Ø"/>
            </a:pPr>
            <a:r>
              <a:rPr dirty="0" lang="en-US" smtClean="0"/>
              <a:t>Dilated tortuous </a:t>
            </a:r>
            <a:r>
              <a:rPr lang="en-US" smtClean="0"/>
              <a:t>subcutaneous veins.</a:t>
            </a:r>
            <a:endParaRPr dirty="0" lang="en-US" smtClean="0"/>
          </a:p>
          <a:p>
            <a:pPr>
              <a:buFont typeface="Wingdings" pitchFamily="2" charset="2"/>
              <a:buChar char="Ø"/>
            </a:pPr>
            <a:r>
              <a:rPr dirty="0" lang="en-US" smtClean="0"/>
              <a:t>Pressure or pain after prolonged standing</a:t>
            </a:r>
          </a:p>
          <a:p>
            <a:pPr>
              <a:buFont typeface="Wingdings" pitchFamily="2" charset="2"/>
              <a:buChar char="Ø"/>
            </a:pPr>
            <a:r>
              <a:rPr dirty="0" lang="en-US" smtClean="0"/>
              <a:t>Pain is generally relieved by elevating the extremity.</a:t>
            </a:r>
          </a:p>
          <a:p>
            <a:pPr>
              <a:buNone/>
            </a:pPr>
            <a:r>
              <a:rPr b="1" dirty="0" lang="en-US" smtClean="0"/>
              <a:t>DIAGNOSTIC</a:t>
            </a:r>
          </a:p>
          <a:p>
            <a:r>
              <a:rPr dirty="0" lang="en-US" smtClean="0"/>
              <a:t>Positive </a:t>
            </a:r>
            <a:r>
              <a:rPr dirty="0" lang="en-US" err="1" smtClean="0"/>
              <a:t>trendelenburg’s</a:t>
            </a:r>
            <a:r>
              <a:rPr dirty="0" lang="en-US" smtClean="0"/>
              <a:t> test result.</a:t>
            </a:r>
          </a:p>
          <a:p>
            <a:endParaRPr dirty="0" lang="en-US" smtClean="0"/>
          </a:p>
          <a:p>
            <a:pPr>
              <a:buFont typeface="Wingdings" pitchFamily="2" charset="2"/>
              <a:buChar char="Ø"/>
            </a:pPr>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587" name="Title 1"/>
          <p:cNvSpPr>
            <a:spLocks noGrp="1"/>
          </p:cNvSpPr>
          <p:nvPr>
            <p:ph type="title"/>
          </p:nvPr>
        </p:nvSpPr>
        <p:spPr>
          <a:xfrm>
            <a:off x="457200" y="320040"/>
            <a:ext cx="7239000" cy="60960"/>
          </a:xfrm>
        </p:spPr>
        <p:txBody>
          <a:bodyPr>
            <a:normAutofit fontScale="90000"/>
          </a:bodyPr>
          <a:p>
            <a:endParaRPr dirty="0" lang="en-US"/>
          </a:p>
        </p:txBody>
      </p:sp>
      <p:sp>
        <p:nvSpPr>
          <p:cNvPr id="1048588" name="Content Placeholder 2"/>
          <p:cNvSpPr>
            <a:spLocks noGrp="1"/>
          </p:cNvSpPr>
          <p:nvPr>
            <p:ph idx="1"/>
          </p:nvPr>
        </p:nvSpPr>
        <p:spPr>
          <a:xfrm>
            <a:off x="457200" y="381000"/>
            <a:ext cx="7239000" cy="6074736"/>
          </a:xfrm>
        </p:spPr>
        <p:txBody>
          <a:bodyPr/>
          <a:p>
            <a:pPr>
              <a:buNone/>
            </a:pPr>
            <a:r>
              <a:rPr b="1" dirty="0" lang="en-US" smtClean="0"/>
              <a:t>TREATMENT</a:t>
            </a:r>
          </a:p>
          <a:p>
            <a:pPr>
              <a:buNone/>
            </a:pPr>
            <a:r>
              <a:rPr b="1" dirty="0" lang="en-US" smtClean="0"/>
              <a:t>Medical </a:t>
            </a:r>
          </a:p>
          <a:p>
            <a:r>
              <a:rPr dirty="0" lang="en-US" smtClean="0"/>
              <a:t>Encourage mobility</a:t>
            </a:r>
          </a:p>
          <a:p>
            <a:r>
              <a:rPr dirty="0" lang="en-US" smtClean="0"/>
              <a:t>Elastic stockings</a:t>
            </a:r>
          </a:p>
          <a:p>
            <a:r>
              <a:rPr dirty="0" lang="en-US" smtClean="0"/>
              <a:t>Teach to elevate legs for 20 min. every 4 or 5 hrs. </a:t>
            </a:r>
          </a:p>
          <a:p>
            <a:r>
              <a:rPr dirty="0" lang="en-US" smtClean="0"/>
              <a:t>Avoid prolonged sitting or standing ; walk around every 1 to 2 hrs.</a:t>
            </a:r>
          </a:p>
          <a:p>
            <a:r>
              <a:rPr dirty="0" lang="en-US" smtClean="0"/>
              <a:t>Don’t cross legs when sitting or lying in bed.</a:t>
            </a:r>
          </a:p>
          <a:p>
            <a:r>
              <a:rPr dirty="0" lang="en-US" smtClean="0"/>
              <a:t>Do not wear restrictive clothing </a:t>
            </a:r>
          </a:p>
          <a:p>
            <a:r>
              <a:rPr dirty="0" lang="en-US" smtClean="0"/>
              <a:t>Maintain good fluid intake; avoid dehydration</a:t>
            </a:r>
          </a:p>
          <a:p>
            <a:r>
              <a:rPr dirty="0" lang="en-US" smtClean="0"/>
              <a:t>Use pneumatic compression devices to facilitate venous return.</a:t>
            </a:r>
          </a:p>
          <a:p>
            <a:endParaRPr dirty="0"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589" name="Title 1"/>
          <p:cNvSpPr>
            <a:spLocks noGrp="1"/>
          </p:cNvSpPr>
          <p:nvPr>
            <p:ph type="title"/>
          </p:nvPr>
        </p:nvSpPr>
        <p:spPr/>
        <p:txBody>
          <a:bodyPr/>
          <a:p>
            <a:endParaRPr lang="en-US"/>
          </a:p>
        </p:txBody>
      </p:sp>
      <p:sp>
        <p:nvSpPr>
          <p:cNvPr id="1048590" name="Content Placeholder 2"/>
          <p:cNvSpPr>
            <a:spLocks noGrp="1"/>
          </p:cNvSpPr>
          <p:nvPr>
            <p:ph idx="1"/>
          </p:nvPr>
        </p:nvSpPr>
        <p:spPr/>
        <p:txBody>
          <a:bodyPr/>
          <a:p>
            <a:pPr>
              <a:buNone/>
            </a:pPr>
            <a:r>
              <a:rPr b="1" dirty="0" lang="en-US" smtClean="0"/>
              <a:t>Surgical </a:t>
            </a:r>
          </a:p>
          <a:p>
            <a:pPr>
              <a:buNone/>
            </a:pPr>
            <a:r>
              <a:rPr dirty="0" i="1" lang="en-US" err="1" smtClean="0"/>
              <a:t>Sclerotherapy</a:t>
            </a:r>
            <a:r>
              <a:rPr dirty="0" i="1" lang="en-US" smtClean="0"/>
              <a:t>: </a:t>
            </a:r>
            <a:r>
              <a:rPr dirty="0" lang="en-US" smtClean="0"/>
              <a:t>injection of </a:t>
            </a:r>
            <a:r>
              <a:rPr dirty="0" lang="en-US" err="1" smtClean="0"/>
              <a:t>sclerosing</a:t>
            </a:r>
            <a:r>
              <a:rPr dirty="0" lang="en-US" smtClean="0"/>
              <a:t> agent into the affected vein.</a:t>
            </a:r>
          </a:p>
          <a:p>
            <a:pPr>
              <a:buNone/>
            </a:pPr>
            <a:r>
              <a:rPr dirty="0" i="1" lang="en-US" smtClean="0"/>
              <a:t>Surgical ligation of the veins; </a:t>
            </a:r>
            <a:r>
              <a:rPr dirty="0" lang="en-US" smtClean="0"/>
              <a:t>may be combined with vein stripping as well.</a:t>
            </a:r>
          </a:p>
          <a:p>
            <a:pPr>
              <a:buNone/>
            </a:pPr>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593" name="Title 1"/>
          <p:cNvSpPr>
            <a:spLocks noGrp="1"/>
          </p:cNvSpPr>
          <p:nvPr>
            <p:ph type="title"/>
          </p:nvPr>
        </p:nvSpPr>
        <p:spPr/>
        <p:txBody>
          <a:bodyPr/>
          <a:p>
            <a:r>
              <a:rPr dirty="0" lang="en-US" smtClean="0"/>
              <a:t>ACUTE RHEUMATIC FEVER</a:t>
            </a:r>
            <a:endParaRPr dirty="0" lang="en-US"/>
          </a:p>
        </p:txBody>
      </p:sp>
      <p:sp>
        <p:nvSpPr>
          <p:cNvPr id="1048594" name="Content Placeholder 2"/>
          <p:cNvSpPr>
            <a:spLocks noGrp="1"/>
          </p:cNvSpPr>
          <p:nvPr>
            <p:ph idx="1"/>
          </p:nvPr>
        </p:nvSpPr>
        <p:spPr/>
        <p:txBody>
          <a:bodyPr/>
          <a:p>
            <a:pPr>
              <a:buNone/>
            </a:pPr>
            <a:r>
              <a:rPr dirty="0" lang="en-US" smtClean="0"/>
              <a:t>Rheumatic fever is a diffuse, inflammatory disease caused by a delayed immune response to infection by the group A beta hemolytic streptococcus in genetically predisposed individuals. </a:t>
            </a:r>
          </a:p>
          <a:p>
            <a:pPr>
              <a:buFont typeface="Wingdings" pitchFamily="2" charset="2"/>
              <a:buChar char="§"/>
            </a:pPr>
            <a:r>
              <a:rPr dirty="0" lang="en-US" smtClean="0"/>
              <a:t>In its acute form, rheumatic fever is a febrile illness characterized by inflammation of the joints, skin, nervous system, &amp; heart.</a:t>
            </a:r>
          </a:p>
          <a:p>
            <a:pPr>
              <a:buFont typeface="Wingdings" pitchFamily="2" charset="2"/>
              <a:buChar char="§"/>
            </a:pPr>
            <a:r>
              <a:rPr dirty="0" lang="en-US" smtClean="0"/>
              <a:t>If untreated, rheumatic fever can cause scarring &amp; deformity of cardiac structures, resulting in rheumatic heart disease.</a:t>
            </a:r>
            <a:endParaRPr dirty="0"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600" name="Title 1"/>
          <p:cNvSpPr>
            <a:spLocks noGrp="1"/>
          </p:cNvSpPr>
          <p:nvPr>
            <p:ph type="title"/>
          </p:nvPr>
        </p:nvSpPr>
        <p:spPr/>
        <p:txBody>
          <a:bodyPr/>
          <a:p>
            <a:r>
              <a:rPr dirty="0" lang="en-US" smtClean="0"/>
              <a:t>Risk factors</a:t>
            </a:r>
            <a:endParaRPr dirty="0" lang="en-US"/>
          </a:p>
        </p:txBody>
      </p:sp>
      <p:sp>
        <p:nvSpPr>
          <p:cNvPr id="1048601" name="Content Placeholder 2"/>
          <p:cNvSpPr>
            <a:spLocks noGrp="1"/>
          </p:cNvSpPr>
          <p:nvPr>
            <p:ph idx="1"/>
          </p:nvPr>
        </p:nvSpPr>
        <p:spPr/>
        <p:txBody>
          <a:bodyPr/>
          <a:p>
            <a:pPr indent="-514350" marL="514350">
              <a:buFont typeface="+mj-lt"/>
              <a:buAutoNum type="arabicPeriod"/>
            </a:pPr>
            <a:r>
              <a:rPr dirty="0" lang="en-US" smtClean="0"/>
              <a:t>Children between age 5 to 15 years old.</a:t>
            </a:r>
          </a:p>
          <a:p>
            <a:pPr indent="-514350" marL="514350">
              <a:buFont typeface="+mj-lt"/>
              <a:buAutoNum type="arabicPeriod"/>
            </a:pPr>
            <a:r>
              <a:rPr dirty="0" lang="en-US" smtClean="0"/>
              <a:t>3% in pharyngeal streptococcal infection</a:t>
            </a:r>
          </a:p>
          <a:p>
            <a:pPr indent="-514350" marL="514350">
              <a:buFont typeface="+mj-lt"/>
              <a:buAutoNum type="arabicPeriod"/>
            </a:pPr>
            <a:r>
              <a:rPr dirty="0" lang="en-US" smtClean="0"/>
              <a:t>Crowding &amp; poor hygienic conditions.</a:t>
            </a:r>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821" name="Title 1"/>
          <p:cNvSpPr>
            <a:spLocks noGrp="1"/>
          </p:cNvSpPr>
          <p:nvPr>
            <p:ph type="title"/>
          </p:nvPr>
        </p:nvSpPr>
        <p:spPr/>
        <p:txBody>
          <a:bodyPr/>
          <a:p>
            <a:r>
              <a:rPr dirty="0" lang="en-US" smtClean="0"/>
              <a:t>PATHOPHYSIOLOGY</a:t>
            </a:r>
            <a:endParaRPr dirty="0" lang="en-US"/>
          </a:p>
        </p:txBody>
      </p:sp>
      <p:sp>
        <p:nvSpPr>
          <p:cNvPr id="1048822" name="Content Placeholder 2"/>
          <p:cNvSpPr>
            <a:spLocks noGrp="1"/>
          </p:cNvSpPr>
          <p:nvPr>
            <p:ph idx="1"/>
          </p:nvPr>
        </p:nvSpPr>
        <p:spPr/>
        <p:txBody>
          <a:bodyPr/>
          <a:p>
            <a:pPr>
              <a:buNone/>
            </a:pPr>
            <a:r>
              <a:rPr dirty="0" lang="en-US" smtClean="0"/>
              <a:t>Acute rheumatic fever affects the heart, joints, central nervous system, &amp; skin through an abnormal </a:t>
            </a:r>
            <a:r>
              <a:rPr dirty="0" lang="en-US" err="1" smtClean="0"/>
              <a:t>humoral</a:t>
            </a:r>
            <a:r>
              <a:rPr dirty="0" lang="en-US" smtClean="0"/>
              <a:t> &amp; cell-mediated immune response to group A streptococcal cell membrane antigens called M-proteins.</a:t>
            </a:r>
          </a:p>
          <a:p>
            <a:pPr>
              <a:buNone/>
            </a:pPr>
            <a:r>
              <a:rPr dirty="0" lang="en-US" smtClean="0"/>
              <a:t> This antigens can bind on the receptors of the heart, muscle, &amp; brain cells &amp; have an affinity for membrane receptors within synovial joints, where they trigger an autoimmune response. </a:t>
            </a:r>
            <a:endParaRPr dirty="0"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8823" name="Title 1"/>
          <p:cNvSpPr>
            <a:spLocks noGrp="1"/>
          </p:cNvSpPr>
          <p:nvPr>
            <p:ph type="title"/>
          </p:nvPr>
        </p:nvSpPr>
        <p:spPr>
          <a:xfrm>
            <a:off x="457200" y="320040"/>
            <a:ext cx="7239000" cy="137160"/>
          </a:xfrm>
        </p:spPr>
        <p:txBody>
          <a:bodyPr>
            <a:normAutofit fontScale="90000"/>
          </a:bodyPr>
          <a:p>
            <a:endParaRPr dirty="0" lang="en-US"/>
          </a:p>
        </p:txBody>
      </p:sp>
      <p:sp>
        <p:nvSpPr>
          <p:cNvPr id="1048824" name="Content Placeholder 2"/>
          <p:cNvSpPr>
            <a:spLocks noGrp="1"/>
          </p:cNvSpPr>
          <p:nvPr>
            <p:ph idx="1"/>
          </p:nvPr>
        </p:nvSpPr>
        <p:spPr>
          <a:xfrm>
            <a:off x="457200" y="533400"/>
            <a:ext cx="7239000" cy="5922336"/>
          </a:xfrm>
        </p:spPr>
        <p:txBody>
          <a:bodyPr/>
          <a:p>
            <a:pPr>
              <a:buNone/>
            </a:pPr>
            <a:r>
              <a:rPr dirty="0" lang="en-US" smtClean="0"/>
              <a:t>Diffuse, proliferative, &amp; </a:t>
            </a:r>
            <a:r>
              <a:rPr dirty="0" lang="en-US" err="1" smtClean="0"/>
              <a:t>exudative</a:t>
            </a:r>
            <a:r>
              <a:rPr dirty="0" lang="en-US" smtClean="0"/>
              <a:t> inflammatory lesions develop in the connective tissues, especially in the heart, joints &amp; skin. The inflammation may subside before treatment, leaving behind damage to the heart valves &amp; increasing the individuals susceptibility to the recurrent acute rheumatic fever after any subsequent streptococcal infections. </a:t>
            </a:r>
          </a:p>
          <a:p>
            <a:pPr>
              <a:buNone/>
            </a:pPr>
            <a:r>
              <a:rPr dirty="0" lang="en-US" smtClean="0"/>
              <a:t>Repeated attacks of acute rheumatic fever cause chronic proliferative changes in the previously mentioned organs as a result of scarring, </a:t>
            </a:r>
            <a:r>
              <a:rPr dirty="0" lang="en-US" err="1" smtClean="0"/>
              <a:t>granulomas</a:t>
            </a:r>
            <a:r>
              <a:rPr dirty="0" lang="en-US" smtClean="0"/>
              <a:t> &amp; thrombosis.</a:t>
            </a:r>
            <a:endParaRPr dirty="0"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825" name="Title 1"/>
          <p:cNvSpPr>
            <a:spLocks noGrp="1"/>
          </p:cNvSpPr>
          <p:nvPr>
            <p:ph type="title"/>
          </p:nvPr>
        </p:nvSpPr>
        <p:spPr/>
        <p:txBody>
          <a:bodyPr/>
          <a:p>
            <a:endParaRPr dirty="0" lang="en-US"/>
          </a:p>
        </p:txBody>
      </p:sp>
      <p:sp>
        <p:nvSpPr>
          <p:cNvPr id="1048826" name="Content Placeholder 2"/>
          <p:cNvSpPr>
            <a:spLocks noGrp="1"/>
          </p:cNvSpPr>
          <p:nvPr>
            <p:ph idx="1"/>
          </p:nvPr>
        </p:nvSpPr>
        <p:spPr/>
        <p:txBody>
          <a:bodyPr/>
          <a:p>
            <a:r>
              <a:rPr dirty="0" lang="en-US" smtClean="0"/>
              <a:t>A proximately 10% of patients will develop rheumatic heart disease (RHD), </a:t>
            </a:r>
            <a:r>
              <a:rPr dirty="0" lang="en-US" err="1" smtClean="0"/>
              <a:t>cardiomegally</a:t>
            </a:r>
            <a:r>
              <a:rPr dirty="0" lang="en-US" smtClean="0"/>
              <a:t> &amp; left heart failure may occur during episodes of untreated acute or recurrent rheumatic fever.</a:t>
            </a:r>
            <a:endParaRPr dirty="0"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827" name="Title 1"/>
          <p:cNvSpPr>
            <a:spLocks noGrp="1"/>
          </p:cNvSpPr>
          <p:nvPr>
            <p:ph type="title"/>
          </p:nvPr>
        </p:nvSpPr>
        <p:spPr/>
        <p:txBody>
          <a:bodyPr/>
          <a:p>
            <a:r>
              <a:rPr dirty="0" lang="en-US" smtClean="0"/>
              <a:t>CLINICAL MANIFESTATIONS</a:t>
            </a:r>
            <a:endParaRPr dirty="0" lang="en-US"/>
          </a:p>
        </p:txBody>
      </p:sp>
      <p:sp>
        <p:nvSpPr>
          <p:cNvPr id="1048828" name="Content Placeholder 2"/>
          <p:cNvSpPr>
            <a:spLocks noGrp="1"/>
          </p:cNvSpPr>
          <p:nvPr>
            <p:ph idx="1"/>
          </p:nvPr>
        </p:nvSpPr>
        <p:spPr/>
        <p:txBody>
          <a:bodyPr>
            <a:normAutofit fontScale="96154" lnSpcReduction="20000"/>
          </a:bodyPr>
          <a:p>
            <a:pPr indent="-514350" marL="514350">
              <a:buFont typeface="+mj-lt"/>
              <a:buAutoNum type="arabicPeriod"/>
            </a:pPr>
            <a:r>
              <a:rPr dirty="0" lang="en-US" smtClean="0"/>
              <a:t>Fever</a:t>
            </a:r>
          </a:p>
          <a:p>
            <a:pPr indent="-514350" marL="514350">
              <a:buFont typeface="+mj-lt"/>
              <a:buAutoNum type="arabicPeriod"/>
            </a:pPr>
            <a:r>
              <a:rPr dirty="0" lang="en-US" err="1" smtClean="0"/>
              <a:t>Lymphadenopathy</a:t>
            </a:r>
            <a:endParaRPr dirty="0" lang="en-US" smtClean="0"/>
          </a:p>
          <a:p>
            <a:pPr indent="-514350" marL="514350">
              <a:buFont typeface="+mj-lt"/>
              <a:buAutoNum type="arabicPeriod"/>
            </a:pPr>
            <a:r>
              <a:rPr dirty="0" lang="en-US" err="1" smtClean="0"/>
              <a:t>Arthralgia</a:t>
            </a:r>
            <a:endParaRPr dirty="0" lang="en-US" smtClean="0"/>
          </a:p>
          <a:p>
            <a:pPr indent="-514350" marL="514350">
              <a:buFont typeface="+mj-lt"/>
              <a:buAutoNum type="arabicPeriod"/>
            </a:pPr>
            <a:r>
              <a:rPr dirty="0" lang="en-US" smtClean="0"/>
              <a:t>Nausea, vomiting </a:t>
            </a:r>
          </a:p>
          <a:p>
            <a:pPr indent="-514350" marL="514350">
              <a:buFont typeface="+mj-lt"/>
              <a:buAutoNum type="arabicPeriod"/>
            </a:pPr>
            <a:r>
              <a:rPr dirty="0" lang="en-US" err="1" smtClean="0"/>
              <a:t>Epistaxis</a:t>
            </a:r>
            <a:endParaRPr dirty="0" lang="en-US" smtClean="0"/>
          </a:p>
          <a:p>
            <a:pPr indent="-514350" marL="514350">
              <a:buFont typeface="+mj-lt"/>
              <a:buAutoNum type="arabicPeriod"/>
            </a:pPr>
            <a:r>
              <a:rPr dirty="0" lang="en-US" smtClean="0"/>
              <a:t>Abdominal pain</a:t>
            </a:r>
          </a:p>
          <a:p>
            <a:pPr indent="-514350" marL="514350">
              <a:buFont typeface="+mj-lt"/>
              <a:buAutoNum type="arabicPeriod"/>
            </a:pPr>
            <a:r>
              <a:rPr dirty="0" lang="en-US" smtClean="0"/>
              <a:t>Tachycardia</a:t>
            </a:r>
          </a:p>
          <a:p>
            <a:pPr indent="-514350" marL="514350">
              <a:buNone/>
            </a:pPr>
            <a:r>
              <a:rPr dirty="0" lang="en-US" smtClean="0"/>
              <a:t>Specific manifestations include;</a:t>
            </a:r>
          </a:p>
          <a:p>
            <a:pPr indent="-514350" marL="514350">
              <a:buAutoNum type="arabicPeriod" startAt="8"/>
            </a:pPr>
            <a:r>
              <a:rPr dirty="0" lang="en-US" err="1" smtClean="0"/>
              <a:t>Carditis</a:t>
            </a:r>
            <a:r>
              <a:rPr dirty="0" lang="en-US" smtClean="0"/>
              <a:t> </a:t>
            </a:r>
          </a:p>
          <a:p>
            <a:pPr indent="-514350" marL="514350">
              <a:buAutoNum type="arabicPeriod" startAt="8"/>
            </a:pPr>
            <a:r>
              <a:rPr dirty="0" lang="en-US" err="1" smtClean="0"/>
              <a:t>Polyarthritis</a:t>
            </a:r>
            <a:endParaRPr dirty="0" lang="en-US" smtClean="0"/>
          </a:p>
          <a:p>
            <a:pPr indent="-514350" marL="514350">
              <a:buAutoNum type="arabicPeriod" startAt="8"/>
            </a:pPr>
            <a:r>
              <a:rPr dirty="0" lang="en-US" smtClean="0"/>
              <a:t>Chorea</a:t>
            </a:r>
          </a:p>
          <a:p>
            <a:pPr indent="-514350" marL="514350">
              <a:buAutoNum type="arabicPeriod" startAt="8"/>
            </a:pPr>
            <a:r>
              <a:rPr dirty="0" lang="en-US" err="1" smtClean="0"/>
              <a:t>Erythema</a:t>
            </a:r>
            <a:r>
              <a:rPr dirty="0" lang="en-US" smtClean="0"/>
              <a:t> </a:t>
            </a:r>
            <a:r>
              <a:rPr dirty="0" lang="en-US" err="1" smtClean="0"/>
              <a:t>margnatum</a:t>
            </a:r>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624" name="Title 1"/>
          <p:cNvSpPr>
            <a:spLocks noGrp="1"/>
          </p:cNvSpPr>
          <p:nvPr>
            <p:ph type="title"/>
          </p:nvPr>
        </p:nvSpPr>
        <p:spPr/>
        <p:txBody>
          <a:bodyPr/>
          <a:p>
            <a:r>
              <a:rPr dirty="0" lang="en-US" smtClean="0"/>
              <a:t>ASSESSMENT</a:t>
            </a:r>
            <a:endParaRPr dirty="0" lang="en-US"/>
          </a:p>
        </p:txBody>
      </p:sp>
      <p:sp>
        <p:nvSpPr>
          <p:cNvPr id="1048625" name="Content Placeholder 2"/>
          <p:cNvSpPr>
            <a:spLocks noGrp="1"/>
          </p:cNvSpPr>
          <p:nvPr>
            <p:ph idx="1"/>
          </p:nvPr>
        </p:nvSpPr>
        <p:spPr/>
        <p:txBody>
          <a:bodyPr/>
          <a:p>
            <a:pPr indent="-514350" marL="514350">
              <a:buAutoNum type="arabicPeriod" startAt="6"/>
            </a:pPr>
            <a:r>
              <a:rPr dirty="0" lang="en-US" smtClean="0"/>
              <a:t>Evaluate adequacy of peripheral vascular                                                 circulation and check for presence of peripheral edema.</a:t>
            </a:r>
          </a:p>
          <a:p>
            <a:pPr indent="-514350" marL="514350">
              <a:buAutoNum type="arabicPeriod" startAt="6"/>
            </a:pPr>
            <a:r>
              <a:rPr dirty="0" lang="en-US" smtClean="0"/>
              <a:t>Evaluate for presence of chest discomfort </a:t>
            </a:r>
          </a:p>
          <a:p>
            <a:pPr indent="-514350" marL="514350"/>
            <a:r>
              <a:rPr dirty="0" lang="en-US" smtClean="0"/>
              <a:t>Location </a:t>
            </a:r>
          </a:p>
          <a:p>
            <a:pPr indent="-514350" marL="514350"/>
            <a:r>
              <a:rPr dirty="0" lang="en-US" smtClean="0"/>
              <a:t>Intensity if pain</a:t>
            </a:r>
          </a:p>
          <a:p>
            <a:pPr indent="-514350" marL="514350"/>
            <a:r>
              <a:rPr dirty="0" lang="en-US" smtClean="0"/>
              <a:t>Precipitating causes.</a:t>
            </a:r>
          </a:p>
          <a:p>
            <a:endParaRPr dirty="0"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8829" name="Title 1"/>
          <p:cNvSpPr>
            <a:spLocks noGrp="1"/>
          </p:cNvSpPr>
          <p:nvPr>
            <p:ph type="title"/>
          </p:nvPr>
        </p:nvSpPr>
        <p:spPr>
          <a:xfrm>
            <a:off x="457200" y="320040"/>
            <a:ext cx="7239000" cy="137160"/>
          </a:xfrm>
        </p:spPr>
        <p:txBody>
          <a:bodyPr>
            <a:normAutofit fontScale="90000"/>
          </a:bodyPr>
          <a:p>
            <a:endParaRPr dirty="0" lang="en-US"/>
          </a:p>
        </p:txBody>
      </p:sp>
      <p:sp>
        <p:nvSpPr>
          <p:cNvPr id="1048830" name="Content Placeholder 2"/>
          <p:cNvSpPr>
            <a:spLocks noGrp="1"/>
          </p:cNvSpPr>
          <p:nvPr>
            <p:ph idx="1"/>
          </p:nvPr>
        </p:nvSpPr>
        <p:spPr>
          <a:xfrm>
            <a:off x="457200" y="533400"/>
            <a:ext cx="7239000" cy="5922336"/>
          </a:xfrm>
        </p:spPr>
        <p:txBody>
          <a:bodyPr>
            <a:normAutofit lnSpcReduction="10000"/>
          </a:bodyPr>
          <a:p>
            <a:r>
              <a:rPr dirty="0" lang="en-US" err="1" smtClean="0"/>
              <a:t>Carditis</a:t>
            </a:r>
            <a:r>
              <a:rPr dirty="0" lang="en-US" smtClean="0"/>
              <a:t>: is the earliest manifestation. Undetected murmur caused by mitral or aortic </a:t>
            </a:r>
            <a:r>
              <a:rPr dirty="0" lang="en-US" err="1" smtClean="0"/>
              <a:t>semilunar</a:t>
            </a:r>
            <a:r>
              <a:rPr dirty="0" lang="en-US" smtClean="0"/>
              <a:t> valve dysfunction. Chest pain is caused by pericardial inflammation. Extra heart sounds, heart block, </a:t>
            </a:r>
            <a:r>
              <a:rPr dirty="0" lang="en-US" err="1" smtClean="0"/>
              <a:t>atrial</a:t>
            </a:r>
            <a:r>
              <a:rPr dirty="0" lang="en-US" smtClean="0"/>
              <a:t> fibrillation, &amp; a prolonged PR interval often are associated with chronic rheumatic heart disease.</a:t>
            </a:r>
          </a:p>
          <a:p>
            <a:r>
              <a:rPr dirty="0" lang="en-US" smtClean="0"/>
              <a:t>Migratory </a:t>
            </a:r>
            <a:r>
              <a:rPr dirty="0" lang="en-US" err="1" smtClean="0"/>
              <a:t>polyarthritis</a:t>
            </a:r>
            <a:r>
              <a:rPr dirty="0" lang="en-US" smtClean="0"/>
              <a:t>: is the inflammation of more than one joint. Large joints are more often affected. Two or more joints of the extremities are usually involved </a:t>
            </a:r>
            <a:r>
              <a:rPr dirty="0" lang="en-US" err="1" smtClean="0"/>
              <a:t>simultanously</a:t>
            </a:r>
            <a:r>
              <a:rPr dirty="0" lang="en-US" smtClean="0"/>
              <a:t> </a:t>
            </a:r>
            <a:r>
              <a:rPr dirty="0" lang="en-US" smtClean="0"/>
              <a:t>or in succession. </a:t>
            </a:r>
            <a:r>
              <a:rPr dirty="0" lang="en-US" err="1" smtClean="0"/>
              <a:t>Exudative</a:t>
            </a:r>
            <a:r>
              <a:rPr dirty="0" lang="en-US" smtClean="0"/>
              <a:t> </a:t>
            </a:r>
            <a:r>
              <a:rPr dirty="0" lang="en-US" err="1" smtClean="0"/>
              <a:t>synovitis</a:t>
            </a:r>
            <a:r>
              <a:rPr dirty="0" lang="en-US" smtClean="0"/>
              <a:t> causes heat, redness, swelling, severe pain &amp; tenderness but no permanent disability.</a:t>
            </a:r>
            <a:endParaRPr dirty="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831" name="Title 1"/>
          <p:cNvSpPr>
            <a:spLocks noGrp="1"/>
          </p:cNvSpPr>
          <p:nvPr>
            <p:ph type="title"/>
          </p:nvPr>
        </p:nvSpPr>
        <p:spPr/>
        <p:txBody>
          <a:bodyPr/>
          <a:p>
            <a:r>
              <a:rPr dirty="0" lang="en-US" smtClean="0"/>
              <a:t>DIAGNOSTIC FINDINGS</a:t>
            </a:r>
            <a:endParaRPr dirty="0" lang="en-US"/>
          </a:p>
        </p:txBody>
      </p:sp>
      <p:sp>
        <p:nvSpPr>
          <p:cNvPr id="1048832" name="Content Placeholder 2"/>
          <p:cNvSpPr>
            <a:spLocks noGrp="1"/>
          </p:cNvSpPr>
          <p:nvPr>
            <p:ph idx="1"/>
          </p:nvPr>
        </p:nvSpPr>
        <p:spPr/>
        <p:txBody>
          <a:bodyPr>
            <a:normAutofit fontScale="96154" lnSpcReduction="20000"/>
          </a:bodyPr>
          <a:p>
            <a:r>
              <a:rPr dirty="0" lang="en-US" smtClean="0"/>
              <a:t>Positive throat culture for group A beta-hemolytic streptococci</a:t>
            </a:r>
          </a:p>
          <a:p>
            <a:r>
              <a:rPr dirty="0" lang="en-US" smtClean="0"/>
              <a:t>Elevated </a:t>
            </a:r>
            <a:r>
              <a:rPr dirty="0" lang="en-US" err="1" smtClean="0"/>
              <a:t>Antistreptolysin</a:t>
            </a:r>
            <a:r>
              <a:rPr dirty="0" lang="en-US" smtClean="0"/>
              <a:t> O (hemolytic factor </a:t>
            </a:r>
            <a:r>
              <a:rPr dirty="0" lang="en-US" smtClean="0"/>
              <a:t>produced </a:t>
            </a:r>
            <a:r>
              <a:rPr dirty="0" lang="en-US" smtClean="0"/>
              <a:t>by hemolytic streptococcus). Produces antibodies which if greater than 250 Todd units in adults &amp; 333 Todd units in children are considered elevated &amp; diagnostic.</a:t>
            </a:r>
          </a:p>
          <a:p>
            <a:r>
              <a:rPr dirty="0" lang="en-US" smtClean="0"/>
              <a:t>Doppler echocardiogram to confirm acute rheumatic </a:t>
            </a:r>
            <a:r>
              <a:rPr dirty="0" lang="en-US" err="1" smtClean="0"/>
              <a:t>carditis</a:t>
            </a:r>
            <a:endParaRPr dirty="0" lang="en-US" smtClean="0"/>
          </a:p>
          <a:p>
            <a:r>
              <a:rPr dirty="0" lang="en-US" smtClean="0"/>
              <a:t>Elevated WBC, </a:t>
            </a:r>
            <a:r>
              <a:rPr dirty="0" lang="en-US" smtClean="0"/>
              <a:t>CRP-(C reactive protein produced by the liver during inflammation), </a:t>
            </a:r>
            <a:r>
              <a:rPr dirty="0" lang="en-US" smtClean="0"/>
              <a:t>ESR. </a:t>
            </a:r>
            <a:endParaRPr dirty="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833" name="Title 1"/>
          <p:cNvSpPr>
            <a:spLocks noGrp="1"/>
          </p:cNvSpPr>
          <p:nvPr>
            <p:ph type="title"/>
          </p:nvPr>
        </p:nvSpPr>
        <p:spPr>
          <a:xfrm>
            <a:off x="457200" y="320040"/>
            <a:ext cx="7239000" cy="60960"/>
          </a:xfrm>
        </p:spPr>
        <p:txBody>
          <a:bodyPr>
            <a:normAutofit fontScale="90000"/>
          </a:bodyPr>
          <a:p>
            <a:endParaRPr dirty="0" lang="en-US"/>
          </a:p>
        </p:txBody>
      </p:sp>
      <p:sp>
        <p:nvSpPr>
          <p:cNvPr id="1048834" name="Content Placeholder 2"/>
          <p:cNvSpPr>
            <a:spLocks noGrp="1"/>
          </p:cNvSpPr>
          <p:nvPr>
            <p:ph idx="1"/>
          </p:nvPr>
        </p:nvSpPr>
        <p:spPr>
          <a:xfrm>
            <a:off x="457200" y="381000"/>
            <a:ext cx="7239000" cy="6074736"/>
          </a:xfrm>
        </p:spPr>
        <p:txBody>
          <a:bodyPr/>
          <a:p>
            <a:r>
              <a:rPr dirty="0" lang="en-US" smtClean="0"/>
              <a:t>Sydenham chorea/ </a:t>
            </a:r>
            <a:r>
              <a:rPr dirty="0" lang="en-US" err="1" smtClean="0"/>
              <a:t>st</a:t>
            </a:r>
            <a:r>
              <a:rPr dirty="0" lang="en-US" smtClean="0"/>
              <a:t>. </a:t>
            </a:r>
            <a:r>
              <a:rPr dirty="0" lang="en-US" err="1" smtClean="0"/>
              <a:t>vitus</a:t>
            </a:r>
            <a:r>
              <a:rPr dirty="0" lang="en-US" smtClean="0"/>
              <a:t> dance: disorder of the central nervous system characterized by sudden, aimless, irregular, involuntary movement. May occur several months after the streptococcal infection. Chorea is self limiting.</a:t>
            </a:r>
          </a:p>
          <a:p>
            <a:r>
              <a:rPr dirty="0" lang="en-US" err="1" smtClean="0"/>
              <a:t>Erythema</a:t>
            </a:r>
            <a:r>
              <a:rPr dirty="0" lang="en-US" smtClean="0"/>
              <a:t> marginatum: a distinctive </a:t>
            </a:r>
            <a:r>
              <a:rPr dirty="0" lang="en-US" err="1" smtClean="0"/>
              <a:t>truncal</a:t>
            </a:r>
            <a:r>
              <a:rPr dirty="0" lang="en-US" smtClean="0"/>
              <a:t> rash that often accompanies acute rheumatic fever. It consists of </a:t>
            </a:r>
            <a:r>
              <a:rPr dirty="0" lang="en-US" err="1" smtClean="0"/>
              <a:t>nonpruritic</a:t>
            </a:r>
            <a:r>
              <a:rPr dirty="0" lang="en-US" smtClean="0"/>
              <a:t>, pink, </a:t>
            </a:r>
            <a:r>
              <a:rPr dirty="0" lang="en-US" err="1" smtClean="0"/>
              <a:t>erythematous</a:t>
            </a:r>
            <a:r>
              <a:rPr dirty="0" lang="en-US" smtClean="0"/>
              <a:t> </a:t>
            </a:r>
            <a:r>
              <a:rPr dirty="0" lang="en-US" err="1" smtClean="0"/>
              <a:t>macules</a:t>
            </a:r>
            <a:r>
              <a:rPr dirty="0" lang="en-US" smtClean="0"/>
              <a:t> that never occur on the face or hands.</a:t>
            </a:r>
          </a:p>
          <a:p>
            <a:r>
              <a:rPr dirty="0" lang="en-US" err="1" smtClean="0"/>
              <a:t>Subcutenouos</a:t>
            </a:r>
            <a:r>
              <a:rPr dirty="0" lang="en-US" smtClean="0"/>
              <a:t> nodules: often develop over bony prominences &amp; along extensor tendons. They do not interfere with joint function.</a:t>
            </a:r>
            <a:endParaRPr dirty="0"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8835" name="Title 1"/>
          <p:cNvSpPr>
            <a:spLocks noGrp="1"/>
          </p:cNvSpPr>
          <p:nvPr>
            <p:ph type="title"/>
          </p:nvPr>
        </p:nvSpPr>
        <p:spPr/>
        <p:txBody>
          <a:bodyPr/>
          <a:p>
            <a:r>
              <a:rPr dirty="0" lang="en-US" smtClean="0"/>
              <a:t>treatment</a:t>
            </a:r>
            <a:endParaRPr dirty="0" lang="en-US"/>
          </a:p>
        </p:txBody>
      </p:sp>
      <p:sp>
        <p:nvSpPr>
          <p:cNvPr id="1048836" name="Content Placeholder 2"/>
          <p:cNvSpPr>
            <a:spLocks noGrp="1"/>
          </p:cNvSpPr>
          <p:nvPr>
            <p:ph idx="1"/>
          </p:nvPr>
        </p:nvSpPr>
        <p:spPr/>
        <p:txBody>
          <a:bodyPr/>
          <a:p>
            <a:pPr indent="-514350" marL="514350">
              <a:buFont typeface="+mj-lt"/>
              <a:buAutoNum type="arabicPeriod"/>
            </a:pPr>
            <a:r>
              <a:rPr dirty="0" lang="en-US" smtClean="0"/>
              <a:t>a) 10 days regime of oral penicillin or erythromycin.</a:t>
            </a:r>
          </a:p>
          <a:p>
            <a:pPr indent="-514350" marL="514350">
              <a:buNone/>
            </a:pPr>
            <a:r>
              <a:rPr dirty="0" lang="en-US" smtClean="0"/>
              <a:t>     b) </a:t>
            </a:r>
            <a:r>
              <a:rPr dirty="0" lang="en-US" err="1" smtClean="0"/>
              <a:t>Nonsteroidal</a:t>
            </a:r>
            <a:r>
              <a:rPr dirty="0" lang="en-US" smtClean="0"/>
              <a:t> </a:t>
            </a:r>
            <a:r>
              <a:rPr dirty="0" lang="en-US" err="1" smtClean="0"/>
              <a:t>antiinflammatory</a:t>
            </a:r>
            <a:r>
              <a:rPr dirty="0" lang="en-US" smtClean="0"/>
              <a:t> drugs (</a:t>
            </a:r>
            <a:r>
              <a:rPr dirty="0" lang="en-US" err="1" smtClean="0"/>
              <a:t>carditis</a:t>
            </a:r>
            <a:r>
              <a:rPr dirty="0" lang="en-US" smtClean="0"/>
              <a:t> &amp; arthritis)</a:t>
            </a:r>
          </a:p>
          <a:p>
            <a:pPr indent="-514350" marL="514350">
              <a:buNone/>
            </a:pPr>
            <a:r>
              <a:rPr dirty="0" lang="en-US" smtClean="0"/>
              <a:t>     c) Serious </a:t>
            </a:r>
            <a:r>
              <a:rPr dirty="0" lang="en-US" err="1" smtClean="0"/>
              <a:t>carditis</a:t>
            </a:r>
            <a:r>
              <a:rPr dirty="0" lang="en-US" smtClean="0"/>
              <a:t> may require cardiac glycosides, corticosteroids, diuretics, &amp; </a:t>
            </a:r>
            <a:r>
              <a:rPr dirty="0" lang="en-US" err="1" smtClean="0"/>
              <a:t>bedrest</a:t>
            </a:r>
            <a:r>
              <a:rPr dirty="0" lang="en-US" smtClean="0"/>
              <a:t>.</a:t>
            </a:r>
          </a:p>
          <a:p>
            <a:pPr indent="-514350" marL="514350">
              <a:buNone/>
            </a:pPr>
            <a:r>
              <a:rPr dirty="0" lang="en-US" smtClean="0"/>
              <a:t>2.  Surgical repair of damaged valves may be needed in chronic recurrent rheumatic fever/</a:t>
            </a:r>
            <a:r>
              <a:rPr dirty="0" lang="en-US" err="1" smtClean="0"/>
              <a:t>carditis</a:t>
            </a:r>
            <a:r>
              <a:rPr dirty="0" lang="en-US" smtClean="0"/>
              <a:t>.</a:t>
            </a:r>
          </a:p>
          <a:p>
            <a:pPr indent="-514350" marL="514350">
              <a:buNone/>
            </a:pPr>
            <a:r>
              <a:rPr dirty="0" lang="en-US" smtClean="0"/>
              <a:t>      </a:t>
            </a:r>
            <a:endParaRPr dirty="0"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837" name="Title 1"/>
          <p:cNvSpPr>
            <a:spLocks noGrp="1"/>
          </p:cNvSpPr>
          <p:nvPr>
            <p:ph type="title"/>
          </p:nvPr>
        </p:nvSpPr>
        <p:spPr/>
        <p:txBody>
          <a:bodyPr/>
          <a:p>
            <a:endParaRPr lang="en-US"/>
          </a:p>
        </p:txBody>
      </p:sp>
      <p:sp>
        <p:nvSpPr>
          <p:cNvPr id="1048838" name="Content Placeholder 2"/>
          <p:cNvSpPr>
            <a:spLocks noGrp="1"/>
          </p:cNvSpPr>
          <p:nvPr>
            <p:ph idx="1"/>
          </p:nvPr>
        </p:nvSpPr>
        <p:spPr/>
        <p:txBody>
          <a:bodyPr/>
          <a:p>
            <a:pPr>
              <a:buNone/>
            </a:pPr>
            <a:r>
              <a:rPr dirty="0" lang="en-US" smtClean="0"/>
              <a:t>Active disease is considered resolved when</a:t>
            </a:r>
          </a:p>
          <a:p>
            <a:pPr indent="-571500" marL="571500">
              <a:buFont typeface="+mj-lt"/>
              <a:buAutoNum type="romanLcPeriod"/>
            </a:pPr>
            <a:r>
              <a:rPr dirty="0" lang="en-US" smtClean="0"/>
              <a:t>Murmur has disappeared or cardiac status becomes stable.</a:t>
            </a:r>
          </a:p>
          <a:p>
            <a:pPr indent="-571500" marL="571500">
              <a:buFont typeface="+mj-lt"/>
              <a:buAutoNum type="romanLcPeriod"/>
            </a:pPr>
            <a:r>
              <a:rPr dirty="0" lang="en-US" smtClean="0"/>
              <a:t>Major manifestations are no longer present </a:t>
            </a:r>
          </a:p>
          <a:p>
            <a:pPr indent="-571500" marL="571500">
              <a:buFont typeface="+mj-lt"/>
              <a:buAutoNum type="romanLcPeriod"/>
            </a:pPr>
            <a:r>
              <a:rPr dirty="0" lang="en-US" smtClean="0"/>
              <a:t>Individual is </a:t>
            </a:r>
            <a:r>
              <a:rPr dirty="0" lang="en-US" err="1" smtClean="0"/>
              <a:t>afebrile</a:t>
            </a:r>
            <a:endParaRPr dirty="0" lang="en-US" smtClean="0"/>
          </a:p>
          <a:p>
            <a:pPr indent="-571500" marL="571500">
              <a:buFont typeface="+mj-lt"/>
              <a:buAutoNum type="romanLcPeriod"/>
            </a:pPr>
            <a:r>
              <a:rPr dirty="0" lang="en-US" smtClean="0"/>
              <a:t>ESR is normal or </a:t>
            </a:r>
            <a:r>
              <a:rPr dirty="0" lang="en-US" err="1" smtClean="0"/>
              <a:t>stablized</a:t>
            </a:r>
            <a:endParaRPr dirty="0" lang="en-US" smtClean="0"/>
          </a:p>
          <a:p>
            <a:pPr indent="-571500" marL="571500">
              <a:buNone/>
            </a:pPr>
            <a:r>
              <a:rPr dirty="0" lang="en-US" smtClean="0"/>
              <a:t>This can take 1 to 6 months. </a:t>
            </a:r>
            <a:endParaRPr dirty="0"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839" name="Title 1"/>
          <p:cNvSpPr>
            <a:spLocks noGrp="1"/>
          </p:cNvSpPr>
          <p:nvPr>
            <p:ph type="title"/>
          </p:nvPr>
        </p:nvSpPr>
        <p:spPr/>
        <p:txBody>
          <a:bodyPr/>
          <a:p>
            <a:r>
              <a:rPr dirty="0" lang="en-US" smtClean="0"/>
              <a:t>RHEUMATIC HEART DISEASE</a:t>
            </a:r>
            <a:endParaRPr dirty="0" lang="en-US"/>
          </a:p>
        </p:txBody>
      </p:sp>
      <p:sp>
        <p:nvSpPr>
          <p:cNvPr id="1048840" name="Content Placeholder 2"/>
          <p:cNvSpPr>
            <a:spLocks noGrp="1"/>
          </p:cNvSpPr>
          <p:nvPr>
            <p:ph idx="1"/>
          </p:nvPr>
        </p:nvSpPr>
        <p:spPr/>
        <p:txBody>
          <a:bodyPr>
            <a:normAutofit fontScale="96154" lnSpcReduction="10000"/>
          </a:bodyPr>
          <a:p>
            <a:pPr>
              <a:buNone/>
            </a:pPr>
            <a:r>
              <a:rPr dirty="0" lang="en-US" smtClean="0"/>
              <a:t>Is an </a:t>
            </a:r>
            <a:r>
              <a:rPr dirty="0" lang="en-US" err="1" smtClean="0"/>
              <a:t>inflamatory</a:t>
            </a:r>
            <a:r>
              <a:rPr dirty="0" lang="en-US" smtClean="0"/>
              <a:t> disease, primary affecting connective tissue, especially cardiac valves.</a:t>
            </a:r>
          </a:p>
          <a:p>
            <a:pPr>
              <a:buNone/>
            </a:pPr>
            <a:r>
              <a:rPr dirty="0" lang="en-US" smtClean="0"/>
              <a:t>Usually follows/ preceded by a group A beta-hemolytic streptococcal.</a:t>
            </a:r>
          </a:p>
          <a:p>
            <a:pPr>
              <a:buNone/>
            </a:pPr>
            <a:r>
              <a:rPr dirty="0" lang="en-US" smtClean="0"/>
              <a:t>N/B prevention &amp; adequate treatment of streptococcal infections prevent the development of rheumatic fever.</a:t>
            </a:r>
          </a:p>
          <a:p>
            <a:pPr>
              <a:buNone/>
            </a:pPr>
            <a:r>
              <a:rPr dirty="0" lang="en-US" smtClean="0"/>
              <a:t>Tissue damage is believed to be related to an autoimmune process.</a:t>
            </a:r>
          </a:p>
          <a:p>
            <a:pPr>
              <a:buNone/>
            </a:pPr>
            <a:r>
              <a:rPr dirty="0" lang="en-US" smtClean="0"/>
              <a:t>Antibodies produced in response to streptococcal infection react with connective tissue (cardiac tissue joints)</a:t>
            </a:r>
            <a:endParaRPr dirty="0"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87" name=""/>
        <p:cNvGrpSpPr/>
        <p:nvPr/>
      </p:nvGrpSpPr>
      <p:grpSpPr>
        <a:xfrm>
          <a:off x="0" y="0"/>
          <a:ext cx="0" cy="0"/>
          <a:chOff x="0" y="0"/>
          <a:chExt cx="0" cy="0"/>
        </a:xfrm>
      </p:grpSpPr>
      <p:sp>
        <p:nvSpPr>
          <p:cNvPr id="1048841" name="Title 1"/>
          <p:cNvSpPr>
            <a:spLocks noGrp="1"/>
          </p:cNvSpPr>
          <p:nvPr>
            <p:ph type="title"/>
          </p:nvPr>
        </p:nvSpPr>
        <p:spPr>
          <a:xfrm>
            <a:off x="457200" y="320040"/>
            <a:ext cx="7239000" cy="60960"/>
          </a:xfrm>
        </p:spPr>
        <p:txBody>
          <a:bodyPr>
            <a:normAutofit fontScale="90000"/>
          </a:bodyPr>
          <a:p>
            <a:endParaRPr dirty="0" lang="en-US"/>
          </a:p>
        </p:txBody>
      </p:sp>
      <p:sp>
        <p:nvSpPr>
          <p:cNvPr id="1048842" name="Content Placeholder 2"/>
          <p:cNvSpPr>
            <a:spLocks noGrp="1"/>
          </p:cNvSpPr>
          <p:nvPr>
            <p:ph idx="1"/>
          </p:nvPr>
        </p:nvSpPr>
        <p:spPr>
          <a:xfrm>
            <a:off x="457200" y="381000"/>
            <a:ext cx="7239000" cy="6074736"/>
          </a:xfrm>
        </p:spPr>
        <p:txBody>
          <a:bodyPr/>
          <a:p>
            <a:pPr>
              <a:buNone/>
            </a:pPr>
            <a:r>
              <a:rPr dirty="0" lang="en-US" smtClean="0"/>
              <a:t>Myocardial involvement is characterized by inflammation of the </a:t>
            </a:r>
            <a:r>
              <a:rPr dirty="0" lang="en-US" err="1" smtClean="0"/>
              <a:t>endocardium</a:t>
            </a:r>
            <a:r>
              <a:rPr dirty="0" lang="en-US" smtClean="0"/>
              <a:t>, myocardium, &amp; pericardium.</a:t>
            </a:r>
          </a:p>
          <a:p>
            <a:pPr>
              <a:buNone/>
            </a:pPr>
            <a:r>
              <a:rPr dirty="0" lang="en-US" err="1" smtClean="0"/>
              <a:t>Endocarditis</a:t>
            </a:r>
            <a:r>
              <a:rPr dirty="0" lang="en-US" smtClean="0"/>
              <a:t> produces scarring of the cardiac valves mitral &amp; aortic valves are most commonly affected, either by </a:t>
            </a:r>
            <a:r>
              <a:rPr dirty="0" lang="en-US" err="1" smtClean="0"/>
              <a:t>valvular</a:t>
            </a:r>
            <a:r>
              <a:rPr dirty="0" lang="en-US" smtClean="0"/>
              <a:t> </a:t>
            </a:r>
            <a:r>
              <a:rPr dirty="0" lang="en-US" err="1" smtClean="0"/>
              <a:t>stenosis</a:t>
            </a:r>
            <a:r>
              <a:rPr dirty="0" lang="en-US" smtClean="0"/>
              <a:t> or </a:t>
            </a:r>
            <a:r>
              <a:rPr dirty="0" lang="en-US" err="1" smtClean="0"/>
              <a:t>valvular</a:t>
            </a:r>
            <a:r>
              <a:rPr dirty="0" lang="en-US" smtClean="0"/>
              <a:t> insufficiency.</a:t>
            </a:r>
          </a:p>
          <a:p>
            <a:pPr>
              <a:buNone/>
            </a:pPr>
            <a:r>
              <a:rPr b="1" dirty="0" lang="en-US" smtClean="0"/>
              <a:t>RISK FACTOR</a:t>
            </a:r>
          </a:p>
          <a:p>
            <a:pPr>
              <a:buNone/>
            </a:pPr>
            <a:r>
              <a:rPr dirty="0" lang="en-US" smtClean="0"/>
              <a:t>Previous infection by </a:t>
            </a:r>
            <a:r>
              <a:rPr dirty="0" lang="en-US" err="1" smtClean="0"/>
              <a:t>betahaemolytic</a:t>
            </a:r>
            <a:r>
              <a:rPr dirty="0" lang="en-US" smtClean="0"/>
              <a:t> streptococcus.</a:t>
            </a:r>
          </a:p>
          <a:p>
            <a:pPr>
              <a:buNone/>
            </a:pPr>
            <a:r>
              <a:rPr b="1" dirty="0" lang="en-US" smtClean="0"/>
              <a:t>CLINICAL MANIFESTATION</a:t>
            </a:r>
          </a:p>
          <a:p>
            <a:pPr>
              <a:buNone/>
            </a:pPr>
            <a:r>
              <a:rPr dirty="0" lang="en-US" smtClean="0"/>
              <a:t>Symptoms vary with no specific manifestations </a:t>
            </a:r>
            <a:r>
              <a:rPr lang="en-US" smtClean="0"/>
              <a:t>to diagnose </a:t>
            </a:r>
            <a:r>
              <a:rPr dirty="0" lang="en-US" smtClean="0"/>
              <a:t>rheumatic fever</a:t>
            </a:r>
            <a:endParaRPr dirty="0"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843" name="Title 1"/>
          <p:cNvSpPr>
            <a:spLocks noGrp="1"/>
          </p:cNvSpPr>
          <p:nvPr>
            <p:ph type="title"/>
          </p:nvPr>
        </p:nvSpPr>
        <p:spPr/>
        <p:txBody>
          <a:bodyPr/>
          <a:p>
            <a:endParaRPr lang="en-US"/>
          </a:p>
        </p:txBody>
      </p:sp>
      <p:sp>
        <p:nvSpPr>
          <p:cNvPr id="1048844" name="Content Placeholder 2"/>
          <p:cNvSpPr>
            <a:spLocks noGrp="1"/>
          </p:cNvSpPr>
          <p:nvPr>
            <p:ph idx="1"/>
          </p:nvPr>
        </p:nvSpPr>
        <p:spPr/>
        <p:txBody>
          <a:bodyPr/>
          <a:p>
            <a:pPr>
              <a:buNone/>
            </a:pPr>
            <a:r>
              <a:rPr b="1" dirty="0" lang="en-US" smtClean="0"/>
              <a:t>DIAGNOSIS</a:t>
            </a:r>
          </a:p>
          <a:p>
            <a:r>
              <a:rPr dirty="0" lang="en-US" err="1" smtClean="0"/>
              <a:t>Carditis</a:t>
            </a:r>
            <a:endParaRPr dirty="0" lang="en-US" smtClean="0"/>
          </a:p>
          <a:p>
            <a:r>
              <a:rPr dirty="0" lang="en-US" smtClean="0"/>
              <a:t>Migratory </a:t>
            </a:r>
            <a:r>
              <a:rPr dirty="0" lang="en-US" err="1" smtClean="0"/>
              <a:t>polyarthritis</a:t>
            </a:r>
            <a:endParaRPr dirty="0" lang="en-US" smtClean="0"/>
          </a:p>
          <a:p>
            <a:r>
              <a:rPr dirty="0" lang="en-US" smtClean="0"/>
              <a:t>Chorea</a:t>
            </a:r>
          </a:p>
          <a:p>
            <a:r>
              <a:rPr dirty="0" lang="en-US" err="1" smtClean="0"/>
              <a:t>Erythema</a:t>
            </a:r>
            <a:r>
              <a:rPr dirty="0" lang="en-US" smtClean="0"/>
              <a:t> marginatum</a:t>
            </a:r>
          </a:p>
          <a:p>
            <a:r>
              <a:rPr dirty="0" lang="en-US" smtClean="0"/>
              <a:t>Subcutaneous nodules</a:t>
            </a:r>
            <a:endParaRPr dirty="0"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845" name="Title 1"/>
          <p:cNvSpPr>
            <a:spLocks noGrp="1"/>
          </p:cNvSpPr>
          <p:nvPr>
            <p:ph type="title"/>
          </p:nvPr>
        </p:nvSpPr>
        <p:spPr>
          <a:xfrm>
            <a:off x="457200" y="320040"/>
            <a:ext cx="7239000" cy="60960"/>
          </a:xfrm>
        </p:spPr>
        <p:txBody>
          <a:bodyPr>
            <a:normAutofit fontScale="90000"/>
          </a:bodyPr>
          <a:p>
            <a:endParaRPr dirty="0" lang="en-US"/>
          </a:p>
        </p:txBody>
      </p:sp>
      <p:sp>
        <p:nvSpPr>
          <p:cNvPr id="1048846" name="Content Placeholder 2"/>
          <p:cNvSpPr>
            <a:spLocks noGrp="1"/>
          </p:cNvSpPr>
          <p:nvPr>
            <p:ph idx="1"/>
          </p:nvPr>
        </p:nvSpPr>
        <p:spPr>
          <a:xfrm>
            <a:off x="457200" y="381000"/>
            <a:ext cx="7239000" cy="6074736"/>
          </a:xfrm>
        </p:spPr>
        <p:txBody>
          <a:bodyPr/>
          <a:p>
            <a:pPr>
              <a:buNone/>
            </a:pPr>
            <a:r>
              <a:rPr b="1" dirty="0" lang="en-US" smtClean="0"/>
              <a:t>TREATMENT</a:t>
            </a:r>
          </a:p>
          <a:p>
            <a:pPr indent="-514350" marL="514350">
              <a:buFont typeface="+mj-lt"/>
              <a:buAutoNum type="arabicPeriod"/>
            </a:pPr>
            <a:r>
              <a:rPr dirty="0" lang="en-US" smtClean="0"/>
              <a:t>Adequate treatment of streptococcal infection</a:t>
            </a:r>
          </a:p>
          <a:p>
            <a:pPr indent="-514350" marL="514350">
              <a:buFont typeface="+mj-lt"/>
              <a:buAutoNum type="arabicPeriod"/>
            </a:pPr>
            <a:r>
              <a:rPr dirty="0" lang="en-US" smtClean="0"/>
              <a:t>Bed rest until tachycardia subsides</a:t>
            </a:r>
          </a:p>
          <a:p>
            <a:pPr indent="-514350" marL="514350">
              <a:buFont typeface="+mj-lt"/>
              <a:buAutoNum type="arabicPeriod"/>
            </a:pPr>
            <a:r>
              <a:rPr dirty="0" lang="en-US" err="1" smtClean="0"/>
              <a:t>Salicylates</a:t>
            </a:r>
            <a:r>
              <a:rPr dirty="0" lang="en-US" smtClean="0"/>
              <a:t> to control inflammatory process.</a:t>
            </a:r>
          </a:p>
          <a:p>
            <a:pPr indent="-514350" marL="514350">
              <a:buFont typeface="+mj-lt"/>
              <a:buAutoNum type="arabicPeriod"/>
            </a:pPr>
            <a:r>
              <a:rPr dirty="0" lang="en-US" smtClean="0"/>
              <a:t>Prophylactic treatment</a:t>
            </a:r>
          </a:p>
          <a:p>
            <a:pPr indent="-514350" marL="514350">
              <a:buFont typeface="Wingdings" pitchFamily="2" charset="2"/>
              <a:buChar char="v"/>
            </a:pPr>
            <a:r>
              <a:rPr dirty="0" lang="en-US" smtClean="0"/>
              <a:t>Initiated after immediate therapy</a:t>
            </a:r>
          </a:p>
          <a:p>
            <a:pPr indent="-514350" marL="514350">
              <a:buFont typeface="Wingdings" pitchFamily="2" charset="2"/>
              <a:buChar char="v"/>
            </a:pPr>
            <a:r>
              <a:rPr dirty="0" lang="en-US" smtClean="0"/>
              <a:t>Monthly administration of penicillin over extended period of time, depending on extent of cardiac involvement</a:t>
            </a:r>
          </a:p>
          <a:p>
            <a:pPr indent="-514350" marL="514350">
              <a:buFont typeface="Wingdings" pitchFamily="2" charset="2"/>
              <a:buChar char="v"/>
            </a:pPr>
            <a:r>
              <a:rPr dirty="0" lang="en-US" smtClean="0"/>
              <a:t>Administration of prophylactic penicillin before &amp; after medical procedures that increase risk factor of infection</a:t>
            </a:r>
            <a:endParaRPr dirty="0"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8847" name="Title 1"/>
          <p:cNvSpPr>
            <a:spLocks noGrp="1"/>
          </p:cNvSpPr>
          <p:nvPr>
            <p:ph type="title"/>
          </p:nvPr>
        </p:nvSpPr>
        <p:spPr/>
        <p:txBody>
          <a:bodyPr/>
          <a:p>
            <a:r>
              <a:rPr dirty="0" lang="en-US" smtClean="0"/>
              <a:t>NURSING INTERVENTION</a:t>
            </a:r>
            <a:endParaRPr dirty="0" lang="en-US"/>
          </a:p>
        </p:txBody>
      </p:sp>
      <p:sp>
        <p:nvSpPr>
          <p:cNvPr id="1048848" name="Content Placeholder 2"/>
          <p:cNvSpPr>
            <a:spLocks noGrp="1"/>
          </p:cNvSpPr>
          <p:nvPr>
            <p:ph idx="1"/>
          </p:nvPr>
        </p:nvSpPr>
        <p:spPr/>
        <p:txBody>
          <a:bodyPr>
            <a:normAutofit lnSpcReduction="10000"/>
          </a:bodyPr>
          <a:p>
            <a:pPr>
              <a:buNone/>
            </a:pPr>
            <a:r>
              <a:rPr dirty="0" lang="en-US" smtClean="0"/>
              <a:t>Child is generally cared for in the home environment.</a:t>
            </a:r>
          </a:p>
          <a:p>
            <a:r>
              <a:rPr dirty="0" lang="en-US" smtClean="0"/>
              <a:t>Decrease activity: bed rest if pulse rate is increased or if child is febrile.</a:t>
            </a:r>
          </a:p>
          <a:p>
            <a:r>
              <a:rPr dirty="0" lang="en-US" smtClean="0"/>
              <a:t>Friends may visit for short periods. Child is not contagious.</a:t>
            </a:r>
          </a:p>
          <a:p>
            <a:pPr>
              <a:buNone/>
            </a:pPr>
            <a:r>
              <a:rPr dirty="0" lang="en-US" smtClean="0"/>
              <a:t>-Maintain adequate nutrition</a:t>
            </a:r>
          </a:p>
          <a:p>
            <a:pPr>
              <a:buNone/>
            </a:pPr>
            <a:r>
              <a:rPr dirty="0" lang="en-US" smtClean="0"/>
              <a:t>-Maybe anorexic during the febrile phase</a:t>
            </a:r>
          </a:p>
          <a:p>
            <a:pPr>
              <a:buNone/>
            </a:pPr>
            <a:r>
              <a:rPr dirty="0" lang="en-US" smtClean="0"/>
              <a:t>-provide soft or liquid foods as tolerated</a:t>
            </a:r>
          </a:p>
          <a:p>
            <a:pPr>
              <a:buNone/>
            </a:pPr>
            <a:r>
              <a:rPr dirty="0" lang="en-US" smtClean="0"/>
              <a:t>-Assist child with feeding if </a:t>
            </a:r>
            <a:r>
              <a:rPr dirty="0" lang="en-US" err="1" smtClean="0"/>
              <a:t>choreic</a:t>
            </a:r>
            <a:r>
              <a:rPr dirty="0" lang="en-US" smtClean="0"/>
              <a:t> movements are severe.</a:t>
            </a:r>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626" name="Title 1"/>
          <p:cNvSpPr>
            <a:spLocks noGrp="1"/>
          </p:cNvSpPr>
          <p:nvPr>
            <p:ph type="title"/>
          </p:nvPr>
        </p:nvSpPr>
        <p:spPr/>
        <p:txBody>
          <a:bodyPr/>
          <a:p>
            <a:r>
              <a:rPr dirty="0" lang="en-US" smtClean="0"/>
              <a:t>ASSESSMENT</a:t>
            </a:r>
            <a:endParaRPr dirty="0" lang="en-US"/>
          </a:p>
        </p:txBody>
      </p:sp>
      <p:sp>
        <p:nvSpPr>
          <p:cNvPr id="1048627" name="Content Placeholder 2"/>
          <p:cNvSpPr>
            <a:spLocks noGrp="1"/>
          </p:cNvSpPr>
          <p:nvPr>
            <p:ph idx="1"/>
          </p:nvPr>
        </p:nvSpPr>
        <p:spPr/>
        <p:txBody>
          <a:bodyPr>
            <a:normAutofit/>
          </a:bodyPr>
          <a:p>
            <a:pPr>
              <a:buNone/>
            </a:pPr>
            <a:r>
              <a:rPr b="1" dirty="0" lang="en-US" smtClean="0"/>
              <a:t>HISTORY TAKING</a:t>
            </a:r>
          </a:p>
          <a:p>
            <a:pPr indent="-514350" marL="514350">
              <a:buFont typeface="+mj-lt"/>
              <a:buAutoNum type="arabicPeriod"/>
            </a:pPr>
            <a:r>
              <a:rPr dirty="0" lang="en-US" smtClean="0"/>
              <a:t>Identify presence of risk factors for the development of arteriosclerotic disease</a:t>
            </a:r>
          </a:p>
          <a:p>
            <a:pPr indent="-514350" marL="514350">
              <a:buFont typeface="+mj-lt"/>
              <a:buAutoNum type="arabicPeriod"/>
            </a:pPr>
            <a:r>
              <a:rPr dirty="0" lang="en-US" smtClean="0"/>
              <a:t>Coping strategies</a:t>
            </a:r>
          </a:p>
          <a:p>
            <a:pPr indent="-514350" marL="514350">
              <a:buFont typeface="+mj-lt"/>
              <a:buAutoNum type="arabicPeriod"/>
            </a:pPr>
            <a:r>
              <a:rPr dirty="0" lang="en-US" smtClean="0"/>
              <a:t>Respiratory</a:t>
            </a:r>
          </a:p>
          <a:p>
            <a:pPr indent="-514350" marL="514350">
              <a:buFont typeface="+mj-lt"/>
              <a:buAutoNum type="alphaLcPeriod"/>
            </a:pPr>
            <a:r>
              <a:rPr dirty="0" lang="en-US" smtClean="0"/>
              <a:t>History of difficulty breathing</a:t>
            </a:r>
          </a:p>
          <a:p>
            <a:pPr indent="-514350" marL="514350">
              <a:buFont typeface="+mj-lt"/>
              <a:buAutoNum type="alphaLcPeriod"/>
            </a:pPr>
            <a:r>
              <a:rPr dirty="0" lang="en-US" smtClean="0"/>
              <a:t>Medications taken for respiratory problems</a:t>
            </a:r>
          </a:p>
          <a:p>
            <a:pPr indent="-514350" marL="514350">
              <a:buFont typeface="+mj-lt"/>
              <a:buAutoNum type="alphaLcPeriod"/>
            </a:pPr>
            <a:r>
              <a:rPr dirty="0" lang="en-US" smtClean="0"/>
              <a:t>Determine normal activity level</a:t>
            </a:r>
            <a:endParaRPr dirty="0"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849" name="Title 1"/>
          <p:cNvSpPr>
            <a:spLocks noGrp="1"/>
          </p:cNvSpPr>
          <p:nvPr>
            <p:ph type="title"/>
          </p:nvPr>
        </p:nvSpPr>
        <p:spPr>
          <a:xfrm>
            <a:off x="457200" y="320040"/>
            <a:ext cx="7239000" cy="60960"/>
          </a:xfrm>
        </p:spPr>
        <p:txBody>
          <a:bodyPr>
            <a:normAutofit fontScale="90000"/>
          </a:bodyPr>
          <a:p>
            <a:endParaRPr dirty="0" lang="en-US"/>
          </a:p>
        </p:txBody>
      </p:sp>
      <p:sp>
        <p:nvSpPr>
          <p:cNvPr id="1048850" name="Content Placeholder 2"/>
          <p:cNvSpPr>
            <a:spLocks noGrp="1"/>
          </p:cNvSpPr>
          <p:nvPr>
            <p:ph idx="1"/>
          </p:nvPr>
        </p:nvSpPr>
        <p:spPr>
          <a:xfrm>
            <a:off x="457200" y="381000"/>
            <a:ext cx="7239000" cy="6074736"/>
          </a:xfrm>
        </p:spPr>
        <p:txBody>
          <a:bodyPr>
            <a:normAutofit fontScale="96154" lnSpcReduction="10000"/>
          </a:bodyPr>
          <a:p>
            <a:pPr>
              <a:buNone/>
            </a:pPr>
            <a:r>
              <a:rPr dirty="0" lang="en-US" smtClean="0"/>
              <a:t>-Maintain adequate hydration</a:t>
            </a:r>
          </a:p>
          <a:p>
            <a:r>
              <a:rPr dirty="0" lang="en-US" smtClean="0"/>
              <a:t>Administer analgesics for </a:t>
            </a:r>
            <a:r>
              <a:rPr dirty="0" lang="en-US" err="1" smtClean="0"/>
              <a:t>arthralgia</a:t>
            </a:r>
            <a:endParaRPr dirty="0" lang="en-US" smtClean="0"/>
          </a:p>
          <a:p>
            <a:r>
              <a:rPr dirty="0" lang="en-US" smtClean="0"/>
              <a:t>Reassure child that chorea &amp; joint involvement are only temporary &amp; there will be no residual damage.</a:t>
            </a:r>
          </a:p>
          <a:p>
            <a:r>
              <a:rPr dirty="0" lang="en-US" smtClean="0"/>
              <a:t>Assist parents to understand need for </a:t>
            </a:r>
            <a:r>
              <a:rPr dirty="0" lang="en-US" err="1" smtClean="0"/>
              <a:t>longterm</a:t>
            </a:r>
            <a:r>
              <a:rPr dirty="0" lang="en-US" smtClean="0"/>
              <a:t> prophylactic antibiotic therapy.</a:t>
            </a:r>
          </a:p>
          <a:p>
            <a:pPr>
              <a:buNone/>
            </a:pPr>
            <a:r>
              <a:rPr dirty="0" lang="en-US" smtClean="0"/>
              <a:t>-Importance of preventing recurring infections</a:t>
            </a:r>
          </a:p>
          <a:p>
            <a:pPr>
              <a:buNone/>
            </a:pPr>
            <a:r>
              <a:rPr dirty="0" lang="en-US" smtClean="0"/>
              <a:t>-Include child in planning, especially when numerous injections are involved</a:t>
            </a:r>
          </a:p>
          <a:p>
            <a:pPr>
              <a:buNone/>
            </a:pPr>
            <a:r>
              <a:rPr dirty="0" lang="en-US" smtClean="0"/>
              <a:t>-Importance of prophylactic therapy before invasive medical procedures</a:t>
            </a:r>
          </a:p>
          <a:p>
            <a:pPr>
              <a:buNone/>
            </a:pPr>
            <a:r>
              <a:rPr dirty="0" lang="en-US" smtClean="0"/>
              <a:t>-Continued medical follow-up for the development of </a:t>
            </a:r>
            <a:r>
              <a:rPr dirty="0" lang="en-US" err="1" smtClean="0"/>
              <a:t>valvular</a:t>
            </a:r>
            <a:r>
              <a:rPr dirty="0" lang="en-US" smtClean="0"/>
              <a:t> problems as child grows.</a:t>
            </a:r>
            <a:endParaRPr dirty="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851" name="Title 1"/>
          <p:cNvSpPr>
            <a:spLocks noGrp="1"/>
          </p:cNvSpPr>
          <p:nvPr>
            <p:ph type="title"/>
          </p:nvPr>
        </p:nvSpPr>
        <p:spPr/>
        <p:txBody>
          <a:bodyPr/>
          <a:p>
            <a:r>
              <a:rPr dirty="0" lang="en-US" smtClean="0"/>
              <a:t>COMPLICATIONS</a:t>
            </a:r>
            <a:endParaRPr dirty="0" lang="en-US"/>
          </a:p>
        </p:txBody>
      </p:sp>
      <p:sp>
        <p:nvSpPr>
          <p:cNvPr id="1048852" name="Content Placeholder 2"/>
          <p:cNvSpPr>
            <a:spLocks noGrp="1"/>
          </p:cNvSpPr>
          <p:nvPr>
            <p:ph idx="1"/>
          </p:nvPr>
        </p:nvSpPr>
        <p:spPr/>
        <p:txBody>
          <a:bodyPr/>
          <a:p>
            <a:pPr>
              <a:buNone/>
            </a:pPr>
            <a:r>
              <a:rPr dirty="0" lang="en-US" smtClean="0"/>
              <a:t>Severe </a:t>
            </a:r>
            <a:r>
              <a:rPr dirty="0" lang="en-US" err="1" smtClean="0"/>
              <a:t>valvular</a:t>
            </a:r>
            <a:r>
              <a:rPr dirty="0" lang="en-US" smtClean="0"/>
              <a:t> damage precipitates the development of congestive heart failure &amp; may require open heart surgery for replacement of diseased valve.</a:t>
            </a:r>
            <a:endParaRPr dirty="0"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853" name="Title 1"/>
          <p:cNvSpPr>
            <a:spLocks noGrp="1"/>
          </p:cNvSpPr>
          <p:nvPr>
            <p:ph type="title"/>
          </p:nvPr>
        </p:nvSpPr>
        <p:spPr/>
        <p:txBody>
          <a:bodyPr/>
          <a:p>
            <a:r>
              <a:rPr dirty="0" lang="en-US" smtClean="0"/>
              <a:t>CARDIAC VALVE DISORDERS</a:t>
            </a:r>
            <a:endParaRPr dirty="0" lang="en-US"/>
          </a:p>
        </p:txBody>
      </p:sp>
      <p:sp>
        <p:nvSpPr>
          <p:cNvPr id="1048854" name="Content Placeholder 2"/>
          <p:cNvSpPr>
            <a:spLocks noGrp="1"/>
          </p:cNvSpPr>
          <p:nvPr>
            <p:ph idx="1"/>
          </p:nvPr>
        </p:nvSpPr>
        <p:spPr/>
        <p:txBody>
          <a:bodyPr/>
          <a:p>
            <a:pPr>
              <a:buNone/>
            </a:pPr>
            <a:r>
              <a:rPr dirty="0" lang="en-US" smtClean="0"/>
              <a:t>Causes of valve disease</a:t>
            </a:r>
          </a:p>
          <a:p>
            <a:pPr indent="-571500" marL="571500">
              <a:buFont typeface="+mj-lt"/>
              <a:buAutoNum type="romanLcPeriod"/>
            </a:pPr>
            <a:r>
              <a:rPr dirty="0" lang="en-US" smtClean="0"/>
              <a:t>Congenital heart disease</a:t>
            </a:r>
          </a:p>
          <a:p>
            <a:pPr indent="-571500" marL="571500">
              <a:buFont typeface="+mj-lt"/>
              <a:buAutoNum type="romanLcPeriod"/>
            </a:pPr>
            <a:r>
              <a:rPr dirty="0" lang="en-US" smtClean="0"/>
              <a:t>Rheumatic heart disease</a:t>
            </a:r>
          </a:p>
          <a:p>
            <a:pPr indent="-571500" marL="571500">
              <a:buFont typeface="+mj-lt"/>
              <a:buAutoNum type="romanLcPeriod"/>
            </a:pPr>
            <a:r>
              <a:rPr dirty="0" lang="en-US" smtClean="0"/>
              <a:t>Bacterial </a:t>
            </a:r>
            <a:r>
              <a:rPr dirty="0" lang="en-US" err="1" smtClean="0"/>
              <a:t>endocarditis</a:t>
            </a:r>
            <a:endParaRPr dirty="0" lang="en-US" smtClean="0"/>
          </a:p>
          <a:p>
            <a:pPr indent="-571500" marL="571500">
              <a:buFont typeface="+mj-lt"/>
              <a:buAutoNum type="romanLcPeriod"/>
            </a:pPr>
            <a:r>
              <a:rPr dirty="0" lang="en-US" smtClean="0"/>
              <a:t>Arteriosclerotic heart disease</a:t>
            </a:r>
          </a:p>
          <a:p>
            <a:pPr indent="-571500" marL="571500">
              <a:buNone/>
            </a:pPr>
            <a:r>
              <a:rPr dirty="0" lang="en-US" smtClean="0"/>
              <a:t>Mitral valve is the most commonly involved, followed by the aortic valve.</a:t>
            </a:r>
            <a:endParaRPr dirty="0"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855" name="Title 1"/>
          <p:cNvSpPr>
            <a:spLocks noGrp="1"/>
          </p:cNvSpPr>
          <p:nvPr>
            <p:ph type="title"/>
          </p:nvPr>
        </p:nvSpPr>
        <p:spPr>
          <a:xfrm>
            <a:off x="457200" y="274638"/>
            <a:ext cx="8229600" cy="45719"/>
          </a:xfrm>
        </p:spPr>
        <p:txBody>
          <a:bodyPr>
            <a:normAutofit fontScale="90000"/>
          </a:bodyPr>
          <a:p>
            <a:endParaRPr dirty="0" lang="en-US"/>
          </a:p>
        </p:txBody>
      </p:sp>
      <p:sp>
        <p:nvSpPr>
          <p:cNvPr id="1048856" name="Content Placeholder 2"/>
          <p:cNvSpPr>
            <a:spLocks noGrp="1"/>
          </p:cNvSpPr>
          <p:nvPr>
            <p:ph idx="1"/>
          </p:nvPr>
        </p:nvSpPr>
        <p:spPr>
          <a:xfrm>
            <a:off x="457200" y="1219201"/>
            <a:ext cx="7696200" cy="4876800"/>
          </a:xfrm>
        </p:spPr>
        <p:txBody>
          <a:bodyPr>
            <a:normAutofit/>
          </a:bodyPr>
          <a:p>
            <a:pPr>
              <a:buNone/>
            </a:pPr>
            <a:r>
              <a:rPr dirty="0" lang="en-US" err="1" u="sng" smtClean="0"/>
              <a:t>Valvular</a:t>
            </a:r>
            <a:r>
              <a:rPr dirty="0" lang="en-US" u="sng" smtClean="0"/>
              <a:t> </a:t>
            </a:r>
            <a:r>
              <a:rPr dirty="0" lang="en-US" err="1" u="sng" smtClean="0"/>
              <a:t>stenosis</a:t>
            </a:r>
            <a:r>
              <a:rPr dirty="0" lang="en-US" u="sng" smtClean="0"/>
              <a:t>:</a:t>
            </a:r>
            <a:r>
              <a:rPr dirty="0" lang="en-US" smtClean="0"/>
              <a:t> A narrowing of the valve opening &amp; progressive obstruction of blood flow; increase in workload of the cardiac chamber pumping through the </a:t>
            </a:r>
            <a:r>
              <a:rPr dirty="0" lang="en-US" err="1" smtClean="0"/>
              <a:t>stenosed</a:t>
            </a:r>
            <a:r>
              <a:rPr dirty="0" lang="en-US" smtClean="0"/>
              <a:t> valve.</a:t>
            </a:r>
          </a:p>
          <a:p>
            <a:pPr>
              <a:buNone/>
            </a:pPr>
            <a:r>
              <a:rPr dirty="0" lang="en-US" err="1" u="sng" smtClean="0"/>
              <a:t>Valvular</a:t>
            </a:r>
            <a:r>
              <a:rPr dirty="0" lang="en-US" u="sng" smtClean="0"/>
              <a:t> insufficiency(incompetency, regurgitation): </a:t>
            </a:r>
            <a:r>
              <a:rPr dirty="0" lang="en-US" smtClean="0"/>
              <a:t>impaired closure of the valve allows blood to flow back into the cardiac chamber, thereby increasing the workload of the heart.</a:t>
            </a:r>
            <a:endParaRPr dirty="0" lang="en-US" u="sng"/>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857" name="Title 1"/>
          <p:cNvSpPr>
            <a:spLocks noGrp="1"/>
          </p:cNvSpPr>
          <p:nvPr>
            <p:ph type="title"/>
          </p:nvPr>
        </p:nvSpPr>
        <p:spPr>
          <a:xfrm flipV="1">
            <a:off x="457200" y="228600"/>
            <a:ext cx="8229600" cy="46038"/>
          </a:xfrm>
        </p:spPr>
        <p:txBody>
          <a:bodyPr>
            <a:normAutofit fontScale="90000"/>
          </a:bodyPr>
          <a:p>
            <a:endParaRPr dirty="0" lang="en-US"/>
          </a:p>
        </p:txBody>
      </p:sp>
      <p:sp>
        <p:nvSpPr>
          <p:cNvPr id="1048858" name="Content Placeholder 2"/>
          <p:cNvSpPr>
            <a:spLocks noGrp="1"/>
          </p:cNvSpPr>
          <p:nvPr>
            <p:ph idx="1"/>
          </p:nvPr>
        </p:nvSpPr>
        <p:spPr>
          <a:xfrm>
            <a:off x="457200" y="304800"/>
            <a:ext cx="7696200" cy="5821363"/>
          </a:xfrm>
        </p:spPr>
        <p:txBody>
          <a:bodyPr>
            <a:normAutofit/>
          </a:bodyPr>
          <a:p>
            <a:pPr>
              <a:buNone/>
            </a:pPr>
            <a:r>
              <a:rPr b="1" dirty="0" lang="en-US" smtClean="0"/>
              <a:t>DISORDERS OF THE MITRAL VALVES</a:t>
            </a:r>
          </a:p>
          <a:p>
            <a:pPr indent="-514350" marL="514350">
              <a:buFont typeface="+mj-lt"/>
              <a:buAutoNum type="arabicPeriod"/>
            </a:pPr>
            <a:r>
              <a:rPr b="1" dirty="0" lang="en-US" err="1" smtClean="0"/>
              <a:t>Stenosis</a:t>
            </a:r>
            <a:r>
              <a:rPr b="1" dirty="0" lang="en-US" smtClean="0"/>
              <a:t> : </a:t>
            </a:r>
            <a:r>
              <a:rPr dirty="0" lang="en-US" smtClean="0"/>
              <a:t>Increases workload on the left atrium as it attempts to force blood through the narrow valve.</a:t>
            </a:r>
          </a:p>
          <a:p>
            <a:pPr indent="-514350" marL="514350">
              <a:buFont typeface="+mj-lt"/>
              <a:buAutoNum type="arabicPeriod"/>
            </a:pPr>
            <a:r>
              <a:rPr b="1" dirty="0" lang="en-US" smtClean="0"/>
              <a:t>Mitral insufficiency (regurgitation): </a:t>
            </a:r>
            <a:r>
              <a:rPr dirty="0" lang="en-US" smtClean="0"/>
              <a:t>with each cardiac contraction, the left ventricle forces blood back into the left atrium. </a:t>
            </a:r>
          </a:p>
          <a:p>
            <a:pPr indent="-514350" marL="514350">
              <a:buNone/>
            </a:pPr>
            <a:r>
              <a:rPr dirty="0" lang="en-US" smtClean="0"/>
              <a:t>With both conditions the left atrium dilates &amp; hypertrophies because of an increase in workload. This causes an increase in pulmonary pressure &amp; subsequent development of congestive Heart Failure.</a:t>
            </a:r>
            <a:endParaRPr dirty="0"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859" name="Title 1"/>
          <p:cNvSpPr>
            <a:spLocks noGrp="1"/>
          </p:cNvSpPr>
          <p:nvPr>
            <p:ph type="title"/>
          </p:nvPr>
        </p:nvSpPr>
        <p:spPr>
          <a:xfrm>
            <a:off x="457200" y="274638"/>
            <a:ext cx="8229600" cy="45719"/>
          </a:xfrm>
        </p:spPr>
        <p:txBody>
          <a:bodyPr>
            <a:normAutofit fontScale="90000"/>
          </a:bodyPr>
          <a:p>
            <a:endParaRPr dirty="0" lang="en-US"/>
          </a:p>
        </p:txBody>
      </p:sp>
      <p:sp>
        <p:nvSpPr>
          <p:cNvPr id="1048860" name="Content Placeholder 2"/>
          <p:cNvSpPr>
            <a:spLocks noGrp="1"/>
          </p:cNvSpPr>
          <p:nvPr>
            <p:ph idx="1"/>
          </p:nvPr>
        </p:nvSpPr>
        <p:spPr>
          <a:xfrm>
            <a:off x="457200" y="533400"/>
            <a:ext cx="7696200" cy="5592763"/>
          </a:xfrm>
        </p:spPr>
        <p:txBody>
          <a:bodyPr>
            <a:normAutofit/>
          </a:bodyPr>
          <a:p>
            <a:pPr>
              <a:buNone/>
            </a:pPr>
            <a:r>
              <a:rPr b="1" dirty="0" lang="en-US" smtClean="0"/>
              <a:t>RISK FACTORS</a:t>
            </a:r>
          </a:p>
          <a:p>
            <a:pPr>
              <a:buNone/>
            </a:pPr>
            <a:r>
              <a:rPr dirty="0" lang="en-US" smtClean="0"/>
              <a:t>Associated with history of rheumatic fever &amp; </a:t>
            </a:r>
            <a:r>
              <a:rPr dirty="0" lang="en-US" err="1" smtClean="0"/>
              <a:t>endocarditis</a:t>
            </a:r>
            <a:r>
              <a:rPr dirty="0" lang="en-US" smtClean="0"/>
              <a:t>.</a:t>
            </a:r>
          </a:p>
          <a:p>
            <a:pPr>
              <a:buNone/>
            </a:pPr>
            <a:r>
              <a:rPr b="1" dirty="0" lang="en-US" smtClean="0"/>
              <a:t>CLINICAL MANIFESTATIONS</a:t>
            </a:r>
          </a:p>
          <a:p>
            <a:pPr indent="-514350" marL="514350">
              <a:buFont typeface="+mj-lt"/>
              <a:buAutoNum type="alphaLcParenR"/>
            </a:pPr>
            <a:r>
              <a:rPr dirty="0" lang="en-US" err="1" smtClean="0"/>
              <a:t>Exertional</a:t>
            </a:r>
            <a:r>
              <a:rPr dirty="0" lang="en-US" smtClean="0"/>
              <a:t> </a:t>
            </a:r>
            <a:r>
              <a:rPr dirty="0" lang="en-US" err="1" smtClean="0"/>
              <a:t>dyspnea</a:t>
            </a:r>
            <a:r>
              <a:rPr dirty="0" lang="en-US" smtClean="0"/>
              <a:t>, </a:t>
            </a:r>
            <a:r>
              <a:rPr dirty="0" lang="en-US" err="1" smtClean="0"/>
              <a:t>orthopnea</a:t>
            </a:r>
            <a:r>
              <a:rPr dirty="0" lang="en-US" smtClean="0"/>
              <a:t>.</a:t>
            </a:r>
          </a:p>
          <a:p>
            <a:pPr indent="-514350" marL="514350">
              <a:buFont typeface="+mj-lt"/>
              <a:buAutoNum type="alphaLcParenR"/>
            </a:pPr>
            <a:r>
              <a:rPr dirty="0" lang="en-US" smtClean="0"/>
              <a:t>Progressive fatigue caused by decrease in cardiac output.</a:t>
            </a:r>
          </a:p>
          <a:p>
            <a:pPr indent="-514350" marL="514350">
              <a:buFont typeface="+mj-lt"/>
              <a:buAutoNum type="alphaLcParenR"/>
            </a:pPr>
            <a:r>
              <a:rPr dirty="0" lang="en-US" smtClean="0"/>
              <a:t>Narrow pulse pressure</a:t>
            </a:r>
          </a:p>
          <a:p>
            <a:pPr indent="-514350" marL="514350">
              <a:buFont typeface="+mj-lt"/>
              <a:buAutoNum type="alphaLcParenR"/>
            </a:pPr>
            <a:r>
              <a:rPr dirty="0" lang="en-US" smtClean="0"/>
              <a:t>Cardiac murmur (diastolic)</a:t>
            </a:r>
          </a:p>
          <a:p>
            <a:pPr indent="-514350" marL="514350">
              <a:buFont typeface="+mj-lt"/>
              <a:buAutoNum type="alphaLcParenR"/>
            </a:pPr>
            <a:r>
              <a:rPr dirty="0" lang="en-US" smtClean="0"/>
              <a:t>Systemic </a:t>
            </a:r>
            <a:r>
              <a:rPr dirty="0" lang="en-US" err="1" smtClean="0"/>
              <a:t>embolization</a:t>
            </a:r>
            <a:endParaRPr dirty="0" lang="en-US" smtClean="0"/>
          </a:p>
          <a:p>
            <a:pPr indent="-514350" marL="514350">
              <a:buFont typeface="+mj-lt"/>
              <a:buAutoNum type="alphaLcParenR"/>
            </a:pPr>
            <a:r>
              <a:rPr dirty="0" lang="en-US" smtClean="0"/>
              <a:t>palpitations</a:t>
            </a:r>
            <a:endParaRPr dirty="0"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861" name="Title 1"/>
          <p:cNvSpPr>
            <a:spLocks noGrp="1"/>
          </p:cNvSpPr>
          <p:nvPr>
            <p:ph type="title"/>
          </p:nvPr>
        </p:nvSpPr>
        <p:spPr>
          <a:xfrm>
            <a:off x="457200" y="274638"/>
            <a:ext cx="8229600" cy="45719"/>
          </a:xfrm>
        </p:spPr>
        <p:txBody>
          <a:bodyPr>
            <a:normAutofit fontScale="90000"/>
          </a:bodyPr>
          <a:p>
            <a:endParaRPr dirty="0" lang="en-US"/>
          </a:p>
        </p:txBody>
      </p:sp>
      <p:sp>
        <p:nvSpPr>
          <p:cNvPr id="1048862" name="Content Placeholder 2"/>
          <p:cNvSpPr>
            <a:spLocks noGrp="1"/>
          </p:cNvSpPr>
          <p:nvPr>
            <p:ph idx="1"/>
          </p:nvPr>
        </p:nvSpPr>
        <p:spPr>
          <a:xfrm>
            <a:off x="457200" y="655637"/>
            <a:ext cx="8229600" cy="5592763"/>
          </a:xfrm>
        </p:spPr>
        <p:txBody>
          <a:bodyPr>
            <a:normAutofit/>
          </a:bodyPr>
          <a:p>
            <a:pPr>
              <a:buNone/>
            </a:pPr>
            <a:r>
              <a:rPr dirty="0" lang="en-US" smtClean="0"/>
              <a:t>g) Develop congestive heart failure (CHF).</a:t>
            </a:r>
          </a:p>
          <a:p>
            <a:pPr>
              <a:buNone/>
            </a:pPr>
            <a:r>
              <a:rPr dirty="0" lang="en-US" smtClean="0"/>
              <a:t>h) </a:t>
            </a:r>
            <a:r>
              <a:rPr dirty="0" lang="en-US" err="1" smtClean="0"/>
              <a:t>Atrial</a:t>
            </a:r>
            <a:r>
              <a:rPr dirty="0" lang="en-US" smtClean="0"/>
              <a:t> fibrillation</a:t>
            </a:r>
          </a:p>
          <a:p>
            <a:pPr>
              <a:buNone/>
            </a:pPr>
            <a:r>
              <a:rPr b="1" dirty="0" lang="en-US" smtClean="0"/>
              <a:t>DIAGNOSTICS</a:t>
            </a:r>
          </a:p>
          <a:p>
            <a:r>
              <a:rPr dirty="0" lang="en-US" smtClean="0"/>
              <a:t>Echocardiogram</a:t>
            </a:r>
          </a:p>
          <a:p>
            <a:r>
              <a:rPr dirty="0" lang="en-US" smtClean="0"/>
              <a:t>Cardiac catheterization</a:t>
            </a:r>
          </a:p>
          <a:p>
            <a:pPr>
              <a:buNone/>
            </a:pPr>
            <a:r>
              <a:rPr b="1" dirty="0" lang="en-US" smtClean="0"/>
              <a:t>TREATMENT</a:t>
            </a:r>
          </a:p>
          <a:p>
            <a:pPr indent="-514350" marL="514350">
              <a:buFont typeface="+mj-lt"/>
              <a:buAutoNum type="arabicPeriod"/>
            </a:pPr>
            <a:r>
              <a:rPr dirty="0" lang="en-US" smtClean="0"/>
              <a:t>Prevention of CHF</a:t>
            </a:r>
          </a:p>
          <a:p>
            <a:pPr indent="-571500" marL="571500">
              <a:buFont typeface="+mj-lt"/>
              <a:buAutoNum type="romanLcPeriod"/>
            </a:pPr>
            <a:r>
              <a:rPr dirty="0" lang="en-US" smtClean="0"/>
              <a:t>Digitalis</a:t>
            </a:r>
          </a:p>
          <a:p>
            <a:pPr indent="-571500" marL="571500">
              <a:buFont typeface="+mj-lt"/>
              <a:buAutoNum type="romanLcPeriod"/>
            </a:pPr>
            <a:r>
              <a:rPr dirty="0" lang="en-US" smtClean="0"/>
              <a:t>Diuretics</a:t>
            </a:r>
          </a:p>
          <a:p>
            <a:pPr indent="-571500" marL="571500">
              <a:buFont typeface="+mj-lt"/>
              <a:buAutoNum type="romanLcPeriod"/>
            </a:pPr>
            <a:r>
              <a:rPr dirty="0" lang="en-US" smtClean="0"/>
              <a:t>Beta-blockers to decrease cardiac rate</a:t>
            </a:r>
            <a:endParaRPr dirty="0"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863" name="Title 1"/>
          <p:cNvSpPr>
            <a:spLocks noGrp="1"/>
          </p:cNvSpPr>
          <p:nvPr>
            <p:ph type="title"/>
          </p:nvPr>
        </p:nvSpPr>
        <p:spPr/>
        <p:txBody>
          <a:bodyPr/>
          <a:p>
            <a:endParaRPr lang="en-US"/>
          </a:p>
        </p:txBody>
      </p:sp>
      <p:sp>
        <p:nvSpPr>
          <p:cNvPr id="1048864" name="Content Placeholder 2"/>
          <p:cNvSpPr>
            <a:spLocks noGrp="1"/>
          </p:cNvSpPr>
          <p:nvPr>
            <p:ph idx="1"/>
          </p:nvPr>
        </p:nvSpPr>
        <p:spPr/>
        <p:txBody>
          <a:bodyPr/>
          <a:p>
            <a:pPr>
              <a:buNone/>
            </a:pPr>
            <a:r>
              <a:rPr dirty="0" lang="en-US" smtClean="0"/>
              <a:t>2. Prophylactic anticoagulation to prevent thrombus formation.</a:t>
            </a:r>
          </a:p>
          <a:p>
            <a:pPr>
              <a:buNone/>
            </a:pPr>
            <a:r>
              <a:rPr dirty="0" lang="en-US" smtClean="0"/>
              <a:t>3. Prophylactic antibiotics.</a:t>
            </a:r>
          </a:p>
          <a:p>
            <a:pPr>
              <a:buNone/>
            </a:pPr>
            <a:r>
              <a:rPr dirty="0" lang="en-US" smtClean="0"/>
              <a:t>4. Open heart surgery for valve replacement when there is evidence of progressive cardiac failure.</a:t>
            </a:r>
            <a:endParaRPr dirty="0"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865" name="Title 1"/>
          <p:cNvSpPr>
            <a:spLocks noGrp="1"/>
          </p:cNvSpPr>
          <p:nvPr>
            <p:ph type="title"/>
          </p:nvPr>
        </p:nvSpPr>
        <p:spPr/>
        <p:txBody>
          <a:bodyPr>
            <a:normAutofit/>
          </a:bodyPr>
          <a:p>
            <a:r>
              <a:rPr dirty="0" lang="en-US" smtClean="0"/>
              <a:t>DISORDERS OF THE AORTIC VALVE</a:t>
            </a:r>
            <a:endParaRPr dirty="0" lang="en-US"/>
          </a:p>
        </p:txBody>
      </p:sp>
      <p:sp>
        <p:nvSpPr>
          <p:cNvPr id="1048866" name="Content Placeholder 2"/>
          <p:cNvSpPr>
            <a:spLocks noGrp="1"/>
          </p:cNvSpPr>
          <p:nvPr>
            <p:ph idx="1"/>
          </p:nvPr>
        </p:nvSpPr>
        <p:spPr/>
        <p:txBody>
          <a:bodyPr/>
          <a:p>
            <a:pPr>
              <a:buNone/>
            </a:pPr>
            <a:r>
              <a:rPr b="1" dirty="0" lang="en-US" smtClean="0"/>
              <a:t>AORTIC REGURGITATION (INSUFFICIENCY)</a:t>
            </a:r>
          </a:p>
          <a:p>
            <a:pPr>
              <a:buNone/>
            </a:pPr>
            <a:r>
              <a:rPr dirty="0" lang="en-US" smtClean="0"/>
              <a:t>Is the flow of blood back into the left ventricle from the aorta during diastole. There is incomplete closure of the aortic valve orifice.</a:t>
            </a:r>
          </a:p>
          <a:p>
            <a:pPr>
              <a:buNone/>
            </a:pPr>
            <a:r>
              <a:rPr b="1" dirty="0" lang="en-US" smtClean="0"/>
              <a:t>RISK FACTORS</a:t>
            </a:r>
          </a:p>
          <a:p>
            <a:r>
              <a:rPr dirty="0" lang="en-US" smtClean="0"/>
              <a:t>Idiopathic </a:t>
            </a:r>
          </a:p>
          <a:p>
            <a:r>
              <a:rPr dirty="0" lang="en-US" smtClean="0"/>
              <a:t>Inflammatory lesions that deform the leaflets of aortic valves</a:t>
            </a:r>
            <a:endParaRPr dirty="0"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867" name="Title 1"/>
          <p:cNvSpPr>
            <a:spLocks noGrp="1"/>
          </p:cNvSpPr>
          <p:nvPr>
            <p:ph type="title"/>
          </p:nvPr>
        </p:nvSpPr>
        <p:spPr/>
        <p:txBody>
          <a:bodyPr/>
          <a:p>
            <a:endParaRPr lang="en-US"/>
          </a:p>
        </p:txBody>
      </p:sp>
      <p:sp>
        <p:nvSpPr>
          <p:cNvPr id="1048868" name="Content Placeholder 2"/>
          <p:cNvSpPr>
            <a:spLocks noGrp="1"/>
          </p:cNvSpPr>
          <p:nvPr>
            <p:ph idx="1"/>
          </p:nvPr>
        </p:nvSpPr>
        <p:spPr/>
        <p:txBody>
          <a:bodyPr/>
          <a:p>
            <a:r>
              <a:rPr dirty="0" lang="en-US" smtClean="0"/>
              <a:t>Infective </a:t>
            </a:r>
            <a:r>
              <a:rPr dirty="0" lang="en-US" err="1" smtClean="0"/>
              <a:t>endocarditis</a:t>
            </a:r>
            <a:endParaRPr dirty="0" lang="en-US" smtClean="0"/>
          </a:p>
          <a:p>
            <a:r>
              <a:rPr dirty="0" lang="en-US" smtClean="0"/>
              <a:t>Congenital abnormalities</a:t>
            </a:r>
          </a:p>
          <a:p>
            <a:r>
              <a:rPr dirty="0" lang="en-US" smtClean="0"/>
              <a:t>Syphilis</a:t>
            </a:r>
          </a:p>
          <a:p>
            <a:r>
              <a:rPr dirty="0" lang="en-US" smtClean="0"/>
              <a:t>Dissecting aneurysm (dilation or tearing of the ascending aorta)</a:t>
            </a:r>
          </a:p>
          <a:p>
            <a:r>
              <a:rPr dirty="0" lang="en-US" smtClean="0"/>
              <a:t>Blunt chest trauma</a:t>
            </a:r>
          </a:p>
          <a:p>
            <a:r>
              <a:rPr dirty="0" lang="en-US" err="1" smtClean="0"/>
              <a:t>Detolerating</a:t>
            </a:r>
            <a:r>
              <a:rPr dirty="0" lang="en-US" smtClean="0"/>
              <a:t> aortic valve replacement</a:t>
            </a:r>
          </a:p>
          <a:p>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628" name="Title 1"/>
          <p:cNvSpPr>
            <a:spLocks noGrp="1"/>
          </p:cNvSpPr>
          <p:nvPr>
            <p:ph type="title"/>
          </p:nvPr>
        </p:nvSpPr>
        <p:spPr/>
        <p:txBody>
          <a:bodyPr/>
          <a:p>
            <a:r>
              <a:rPr dirty="0" lang="en-US" smtClean="0"/>
              <a:t>ASSESSMENT</a:t>
            </a:r>
            <a:endParaRPr dirty="0" lang="en-US"/>
          </a:p>
        </p:txBody>
      </p:sp>
      <p:sp>
        <p:nvSpPr>
          <p:cNvPr id="1048629" name="Content Placeholder 2"/>
          <p:cNvSpPr>
            <a:spLocks noGrp="1"/>
          </p:cNvSpPr>
          <p:nvPr>
            <p:ph idx="1"/>
          </p:nvPr>
        </p:nvSpPr>
        <p:spPr/>
        <p:txBody>
          <a:bodyPr>
            <a:normAutofit/>
          </a:bodyPr>
          <a:p>
            <a:pPr indent="-514350" marL="514350">
              <a:buAutoNum type="arabicPeriod" startAt="4"/>
            </a:pPr>
            <a:r>
              <a:rPr dirty="0" lang="en-US" smtClean="0"/>
              <a:t>Circulation.</a:t>
            </a:r>
          </a:p>
          <a:p>
            <a:pPr indent="-514350" marL="514350">
              <a:buFont typeface="+mj-lt"/>
              <a:buAutoNum type="alphaLcPeriod"/>
            </a:pPr>
            <a:r>
              <a:rPr dirty="0" lang="en-US" smtClean="0"/>
              <a:t>History of chest discomfort</a:t>
            </a:r>
          </a:p>
          <a:p>
            <a:pPr indent="-571500" marL="571500">
              <a:buFont typeface="+mj-lt"/>
              <a:buAutoNum type="romanLcPeriod"/>
            </a:pPr>
            <a:r>
              <a:rPr dirty="0" lang="en-US" smtClean="0"/>
              <a:t>Precipitating factors; </a:t>
            </a:r>
          </a:p>
          <a:p>
            <a:pPr indent="-571500" marL="571500"/>
            <a:r>
              <a:rPr dirty="0" lang="en-US" smtClean="0"/>
              <a:t>May occur without precipitating factors</a:t>
            </a:r>
          </a:p>
          <a:p>
            <a:pPr indent="-571500" marL="571500"/>
            <a:r>
              <a:rPr dirty="0" lang="en-US" smtClean="0"/>
              <a:t>Physical exertion</a:t>
            </a:r>
          </a:p>
          <a:p>
            <a:pPr indent="-571500" marL="571500"/>
            <a:r>
              <a:rPr dirty="0" lang="en-US" smtClean="0"/>
              <a:t>Emotional stress</a:t>
            </a:r>
          </a:p>
          <a:p>
            <a:pPr indent="-571500" marL="571500"/>
            <a:r>
              <a:rPr dirty="0" lang="en-US" smtClean="0"/>
              <a:t>Eating a large meal</a:t>
            </a:r>
          </a:p>
          <a:p>
            <a:pPr indent="-571500" marL="571500">
              <a:buNone/>
            </a:pPr>
            <a:endParaRPr dirty="0" lang="en-US" smtClean="0"/>
          </a:p>
          <a:p>
            <a:pPr indent="-514350" marL="514350">
              <a:buFont typeface="+mj-lt"/>
              <a:buAutoNum type="alphaLcPeriod"/>
            </a:pPr>
            <a:endParaRPr dirty="0"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869" name="Title 1"/>
          <p:cNvSpPr>
            <a:spLocks noGrp="1"/>
          </p:cNvSpPr>
          <p:nvPr>
            <p:ph type="title"/>
          </p:nvPr>
        </p:nvSpPr>
        <p:spPr>
          <a:xfrm>
            <a:off x="457200" y="274638"/>
            <a:ext cx="8229600" cy="106362"/>
          </a:xfrm>
        </p:spPr>
        <p:txBody>
          <a:bodyPr>
            <a:normAutofit fontScale="90000"/>
          </a:bodyPr>
          <a:p>
            <a:endParaRPr dirty="0" lang="en-US"/>
          </a:p>
        </p:txBody>
      </p:sp>
      <p:sp>
        <p:nvSpPr>
          <p:cNvPr id="1048870" name="Content Placeholder 2"/>
          <p:cNvSpPr>
            <a:spLocks noGrp="1"/>
          </p:cNvSpPr>
          <p:nvPr>
            <p:ph idx="1"/>
          </p:nvPr>
        </p:nvSpPr>
        <p:spPr>
          <a:xfrm>
            <a:off x="457200" y="457200"/>
            <a:ext cx="7696200" cy="5668963"/>
          </a:xfrm>
        </p:spPr>
        <p:txBody>
          <a:bodyPr/>
          <a:p>
            <a:pPr>
              <a:buNone/>
            </a:pPr>
            <a:r>
              <a:rPr b="1" dirty="0" lang="en-US" smtClean="0"/>
              <a:t>PATHOPHYSIOLOGY</a:t>
            </a:r>
          </a:p>
          <a:p>
            <a:pPr>
              <a:buNone/>
            </a:pPr>
            <a:r>
              <a:rPr dirty="0" lang="en-US" smtClean="0"/>
              <a:t>Blood from the aorta returns to the left ventricle during diastole, in addition to the blood normally delivered by the left atrium. The left ventricle dilates in an attempt to accommodate the increased volume of blood. It also hypertrophies in an attempt to increase muscle strength to expel more blood with above-normal force, thus increasing systolic BP. The arteries attempts to compensate for the higher pressures by reflex </a:t>
            </a:r>
            <a:r>
              <a:rPr dirty="0" lang="en-US" err="1" smtClean="0"/>
              <a:t>vasodilation</a:t>
            </a:r>
            <a:r>
              <a:rPr dirty="0" lang="en-US" smtClean="0"/>
              <a:t>;</a:t>
            </a:r>
            <a:endParaRPr dirty="0"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871" name="Title 1"/>
          <p:cNvSpPr>
            <a:spLocks noGrp="1"/>
          </p:cNvSpPr>
          <p:nvPr>
            <p:ph type="title"/>
          </p:nvPr>
        </p:nvSpPr>
        <p:spPr>
          <a:xfrm>
            <a:off x="457200" y="274638"/>
            <a:ext cx="8229600" cy="45719"/>
          </a:xfrm>
        </p:spPr>
        <p:txBody>
          <a:bodyPr>
            <a:normAutofit fontScale="90000"/>
          </a:bodyPr>
          <a:p>
            <a:endParaRPr dirty="0" lang="en-US"/>
          </a:p>
        </p:txBody>
      </p:sp>
      <p:sp>
        <p:nvSpPr>
          <p:cNvPr id="1048872" name="Content Placeholder 2"/>
          <p:cNvSpPr>
            <a:spLocks noGrp="1"/>
          </p:cNvSpPr>
          <p:nvPr>
            <p:ph idx="1"/>
          </p:nvPr>
        </p:nvSpPr>
        <p:spPr>
          <a:xfrm>
            <a:off x="457200" y="381000"/>
            <a:ext cx="7696200" cy="5745163"/>
          </a:xfrm>
        </p:spPr>
        <p:txBody>
          <a:bodyPr>
            <a:normAutofit/>
          </a:bodyPr>
          <a:p>
            <a:pPr>
              <a:buNone/>
            </a:pPr>
            <a:r>
              <a:rPr dirty="0" lang="en-US" smtClean="0"/>
              <a:t>    the peripheral arterioles relax, reducing peripheral resistance &amp; diastolic BP.</a:t>
            </a:r>
          </a:p>
          <a:p>
            <a:pPr>
              <a:buNone/>
            </a:pPr>
            <a:r>
              <a:rPr b="1" dirty="0" lang="en-US" smtClean="0"/>
              <a:t>CLINICAL MANIFESTATION</a:t>
            </a:r>
          </a:p>
          <a:p>
            <a:r>
              <a:rPr dirty="0" lang="en-US" smtClean="0"/>
              <a:t>Asymptomatic in most patients</a:t>
            </a:r>
          </a:p>
          <a:p>
            <a:r>
              <a:rPr dirty="0" lang="en-US" smtClean="0"/>
              <a:t>Forceful heartbeat especially in the head or neck.</a:t>
            </a:r>
          </a:p>
          <a:p>
            <a:r>
              <a:rPr dirty="0" lang="en-US" smtClean="0"/>
              <a:t>Marked carotid or temporal arteries because of increased force &amp; volume of the blood ejected from the hypertrophied left ventricle.</a:t>
            </a:r>
          </a:p>
          <a:p>
            <a:r>
              <a:rPr dirty="0" lang="en-US" err="1" smtClean="0"/>
              <a:t>Exertional</a:t>
            </a:r>
            <a:r>
              <a:rPr dirty="0" lang="en-US" smtClean="0"/>
              <a:t> </a:t>
            </a:r>
            <a:r>
              <a:rPr dirty="0" lang="en-US" err="1" smtClean="0"/>
              <a:t>dyspnea</a:t>
            </a:r>
            <a:r>
              <a:rPr dirty="0" lang="en-US" smtClean="0"/>
              <a:t> &amp; fatigue.</a:t>
            </a:r>
          </a:p>
          <a:p>
            <a:r>
              <a:rPr dirty="0" lang="en-US" smtClean="0"/>
              <a:t>Left ventricular failure- progressive </a:t>
            </a:r>
            <a:r>
              <a:rPr dirty="0" lang="en-US" err="1" smtClean="0"/>
              <a:t>orthopnea</a:t>
            </a:r>
            <a:endParaRPr dirty="0" lang="en-US" smtClean="0"/>
          </a:p>
          <a:p>
            <a:pPr>
              <a:buNone/>
            </a:pPr>
            <a:endParaRPr dirty="0"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873" name="Title 1"/>
          <p:cNvSpPr>
            <a:spLocks noGrp="1"/>
          </p:cNvSpPr>
          <p:nvPr>
            <p:ph type="title"/>
          </p:nvPr>
        </p:nvSpPr>
        <p:spPr>
          <a:xfrm>
            <a:off x="457200" y="274638"/>
            <a:ext cx="8229600" cy="106362"/>
          </a:xfrm>
        </p:spPr>
        <p:txBody>
          <a:bodyPr>
            <a:normAutofit fontScale="90000"/>
          </a:bodyPr>
          <a:p>
            <a:endParaRPr dirty="0" lang="en-US"/>
          </a:p>
        </p:txBody>
      </p:sp>
      <p:sp>
        <p:nvSpPr>
          <p:cNvPr id="1048874" name="Content Placeholder 2"/>
          <p:cNvSpPr>
            <a:spLocks noGrp="1"/>
          </p:cNvSpPr>
          <p:nvPr>
            <p:ph idx="1"/>
          </p:nvPr>
        </p:nvSpPr>
        <p:spPr>
          <a:xfrm>
            <a:off x="0" y="594519"/>
            <a:ext cx="8229600" cy="5668963"/>
          </a:xfrm>
        </p:spPr>
        <p:txBody>
          <a:bodyPr/>
          <a:p>
            <a:pPr>
              <a:buNone/>
            </a:pPr>
            <a:r>
              <a:rPr b="1" dirty="0" lang="en-US" smtClean="0"/>
              <a:t>DIAGNOSTICS</a:t>
            </a:r>
          </a:p>
          <a:p>
            <a:r>
              <a:rPr dirty="0" lang="en-US" smtClean="0"/>
              <a:t>Doppler echocardiogram to confirm the diagnosis.</a:t>
            </a:r>
          </a:p>
          <a:p>
            <a:r>
              <a:rPr dirty="0" lang="en-US" smtClean="0"/>
              <a:t>Physical examination- diastolic murmur &amp; wide pulse </a:t>
            </a:r>
            <a:r>
              <a:rPr dirty="0" lang="en-US" err="1" smtClean="0"/>
              <a:t>presure</a:t>
            </a:r>
            <a:r>
              <a:rPr dirty="0" lang="en-US" smtClean="0"/>
              <a:t>, water hammer/</a:t>
            </a:r>
            <a:r>
              <a:rPr dirty="0" lang="en-US" err="1" smtClean="0"/>
              <a:t>corrigan’s</a:t>
            </a:r>
            <a:r>
              <a:rPr dirty="0" lang="en-US" smtClean="0"/>
              <a:t> pulse (pulse strikes the palpating finger with a quick, sharp stroke &amp; then suddenly collapses.</a:t>
            </a:r>
          </a:p>
          <a:p>
            <a:r>
              <a:rPr dirty="0" lang="en-US" smtClean="0"/>
              <a:t>MRI</a:t>
            </a:r>
          </a:p>
          <a:p>
            <a:r>
              <a:rPr dirty="0" lang="en-US" smtClean="0"/>
              <a:t>ECG</a:t>
            </a:r>
          </a:p>
          <a:p>
            <a:pPr>
              <a:buNone/>
            </a:pPr>
            <a:endParaRPr dirty="0"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8875" name="Title 1"/>
          <p:cNvSpPr>
            <a:spLocks noGrp="1"/>
          </p:cNvSpPr>
          <p:nvPr>
            <p:ph type="title"/>
          </p:nvPr>
        </p:nvSpPr>
        <p:spPr>
          <a:xfrm>
            <a:off x="457200" y="274638"/>
            <a:ext cx="8229600" cy="45719"/>
          </a:xfrm>
        </p:spPr>
        <p:txBody>
          <a:bodyPr>
            <a:normAutofit fontScale="90000"/>
          </a:bodyPr>
          <a:p>
            <a:endParaRPr dirty="0" lang="en-US"/>
          </a:p>
        </p:txBody>
      </p:sp>
      <p:sp>
        <p:nvSpPr>
          <p:cNvPr id="1048876" name="Content Placeholder 2"/>
          <p:cNvSpPr>
            <a:spLocks noGrp="1"/>
          </p:cNvSpPr>
          <p:nvPr>
            <p:ph idx="1"/>
          </p:nvPr>
        </p:nvSpPr>
        <p:spPr>
          <a:xfrm>
            <a:off x="457200" y="381000"/>
            <a:ext cx="7696200" cy="5745163"/>
          </a:xfrm>
        </p:spPr>
        <p:txBody>
          <a:bodyPr/>
          <a:p>
            <a:pPr>
              <a:buNone/>
            </a:pPr>
            <a:r>
              <a:rPr b="1" dirty="0" lang="en-US" smtClean="0"/>
              <a:t>TREATMENT</a:t>
            </a:r>
          </a:p>
          <a:p>
            <a:r>
              <a:rPr dirty="0" lang="en-US" smtClean="0"/>
              <a:t>Prophylactic antibiotics before invasive procedures.</a:t>
            </a:r>
          </a:p>
          <a:p>
            <a:r>
              <a:rPr dirty="0" lang="en-US" smtClean="0"/>
              <a:t>Avoid physical exertion, competitive sports &amp; isometric exercise.</a:t>
            </a:r>
          </a:p>
          <a:p>
            <a:r>
              <a:rPr dirty="0" lang="en-US" smtClean="0"/>
              <a:t>Treat dysrrhythmias &amp; heart failure</a:t>
            </a:r>
          </a:p>
          <a:p>
            <a:r>
              <a:rPr dirty="0" lang="en-US" smtClean="0"/>
              <a:t>Vasodilators- calcium channel blockers (</a:t>
            </a:r>
            <a:r>
              <a:rPr dirty="0" lang="en-US" err="1" smtClean="0"/>
              <a:t>nifedipine</a:t>
            </a:r>
            <a:r>
              <a:rPr dirty="0" lang="en-US" smtClean="0"/>
              <a:t>) &amp; ACE inhibitors (</a:t>
            </a:r>
            <a:r>
              <a:rPr dirty="0" lang="en-US" err="1" smtClean="0"/>
              <a:t>captopril</a:t>
            </a:r>
            <a:r>
              <a:rPr dirty="0" lang="en-US" smtClean="0"/>
              <a:t>).</a:t>
            </a:r>
          </a:p>
          <a:p>
            <a:r>
              <a:rPr dirty="0" lang="en-US" smtClean="0"/>
              <a:t>Surgery- </a:t>
            </a:r>
            <a:r>
              <a:rPr dirty="0" lang="en-US" err="1" smtClean="0"/>
              <a:t>valvuloplasty</a:t>
            </a:r>
            <a:r>
              <a:rPr dirty="0" lang="en-US" smtClean="0"/>
              <a:t> or valve replacement (left ventricular hypertrophy)</a:t>
            </a:r>
            <a:endParaRPr dirty="0"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877" name="Title 1"/>
          <p:cNvSpPr>
            <a:spLocks noGrp="1"/>
          </p:cNvSpPr>
          <p:nvPr>
            <p:ph type="title"/>
          </p:nvPr>
        </p:nvSpPr>
        <p:spPr>
          <a:xfrm>
            <a:off x="457200" y="274638"/>
            <a:ext cx="8229600" cy="106362"/>
          </a:xfrm>
        </p:spPr>
        <p:txBody>
          <a:bodyPr>
            <a:normAutofit fontScale="90000"/>
          </a:bodyPr>
          <a:p>
            <a:endParaRPr dirty="0" lang="en-US"/>
          </a:p>
        </p:txBody>
      </p:sp>
      <p:sp>
        <p:nvSpPr>
          <p:cNvPr id="1048878" name="Content Placeholder 2"/>
          <p:cNvSpPr>
            <a:spLocks noGrp="1"/>
          </p:cNvSpPr>
          <p:nvPr>
            <p:ph idx="1"/>
          </p:nvPr>
        </p:nvSpPr>
        <p:spPr>
          <a:xfrm>
            <a:off x="457200" y="457200"/>
            <a:ext cx="7696200" cy="5668963"/>
          </a:xfrm>
        </p:spPr>
        <p:txBody>
          <a:bodyPr>
            <a:normAutofit/>
          </a:bodyPr>
          <a:p>
            <a:pPr>
              <a:buNone/>
            </a:pPr>
            <a:r>
              <a:rPr b="1" dirty="0" lang="en-US" smtClean="0"/>
              <a:t>AORTIC STENOSIS</a:t>
            </a:r>
          </a:p>
          <a:p>
            <a:pPr>
              <a:buNone/>
            </a:pPr>
            <a:r>
              <a:rPr dirty="0" lang="en-US" smtClean="0"/>
              <a:t>Narrowing of the orifice between the left ventricle &amp; the aorta. In adults, </a:t>
            </a:r>
            <a:r>
              <a:rPr dirty="0" lang="en-US" err="1" smtClean="0"/>
              <a:t>stenosis</a:t>
            </a:r>
            <a:r>
              <a:rPr dirty="0" lang="en-US" smtClean="0"/>
              <a:t> is often a result of degenerative calcification from years of normal mechanical stress.</a:t>
            </a:r>
          </a:p>
          <a:p>
            <a:pPr>
              <a:buNone/>
            </a:pPr>
            <a:r>
              <a:rPr b="1" dirty="0" lang="en-US" smtClean="0"/>
              <a:t>RISK FACTORS</a:t>
            </a:r>
          </a:p>
          <a:p>
            <a:r>
              <a:rPr dirty="0" lang="en-US" smtClean="0"/>
              <a:t>DM</a:t>
            </a:r>
          </a:p>
          <a:p>
            <a:r>
              <a:rPr dirty="0" lang="en-US" smtClean="0"/>
              <a:t>Hypercholesterolemia</a:t>
            </a:r>
          </a:p>
          <a:p>
            <a:r>
              <a:rPr dirty="0" lang="en-US" smtClean="0"/>
              <a:t>Hypertension</a:t>
            </a:r>
          </a:p>
          <a:p>
            <a:r>
              <a:rPr dirty="0" lang="en-US" smtClean="0"/>
              <a:t>Low levels of high-density lipoprotein cholesterol</a:t>
            </a:r>
          </a:p>
          <a:p>
            <a:r>
              <a:rPr dirty="0" lang="en-US" smtClean="0"/>
              <a:t>Congenital leaflets abnormalities</a:t>
            </a:r>
          </a:p>
          <a:p>
            <a:endParaRPr dirty="0" lang="en-US" smtClean="0"/>
          </a:p>
          <a:p>
            <a:pPr>
              <a:buNone/>
            </a:pPr>
            <a:endParaRPr dirty="0"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879" name="Title 1"/>
          <p:cNvSpPr>
            <a:spLocks noGrp="1"/>
          </p:cNvSpPr>
          <p:nvPr>
            <p:ph type="title"/>
          </p:nvPr>
        </p:nvSpPr>
        <p:spPr>
          <a:xfrm>
            <a:off x="457200" y="274638"/>
            <a:ext cx="8229600" cy="45719"/>
          </a:xfrm>
        </p:spPr>
        <p:txBody>
          <a:bodyPr>
            <a:normAutofit fontScale="90000"/>
          </a:bodyPr>
          <a:p>
            <a:endParaRPr dirty="0" lang="en-US"/>
          </a:p>
        </p:txBody>
      </p:sp>
      <p:sp>
        <p:nvSpPr>
          <p:cNvPr id="1048880" name="Content Placeholder 2"/>
          <p:cNvSpPr>
            <a:spLocks noGrp="1"/>
          </p:cNvSpPr>
          <p:nvPr>
            <p:ph idx="1"/>
          </p:nvPr>
        </p:nvSpPr>
        <p:spPr>
          <a:xfrm>
            <a:off x="457200" y="381000"/>
            <a:ext cx="7696200" cy="5745163"/>
          </a:xfrm>
        </p:spPr>
        <p:txBody>
          <a:bodyPr>
            <a:normAutofit/>
          </a:bodyPr>
          <a:p>
            <a:pPr>
              <a:buNone/>
            </a:pPr>
            <a:r>
              <a:rPr b="1" dirty="0" lang="en-US" smtClean="0"/>
              <a:t>PATHOPHYSIOLOGY</a:t>
            </a:r>
          </a:p>
          <a:p>
            <a:pPr>
              <a:buNone/>
            </a:pPr>
            <a:r>
              <a:rPr dirty="0" lang="en-US" smtClean="0"/>
              <a:t>Progressive narrowing of the valve orifice occurs, usually over several years to several decades. The left ventricle overcomes the obstruction to circulation by contracting more slowly but with greater energy than normal; forcibly squeezing the blood through the smaller orifice. The obstruction to left ventricular outflow increases pressure on the left ventricle. The ventricular wall thickens, or hypertrophies. When this compensatory mechanisms of the heart begin to fail, clinical signs &amp; symptoms develop.</a:t>
            </a:r>
            <a:endParaRPr dirty="0"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881" name="Title 1"/>
          <p:cNvSpPr>
            <a:spLocks noGrp="1"/>
          </p:cNvSpPr>
          <p:nvPr>
            <p:ph type="title"/>
          </p:nvPr>
        </p:nvSpPr>
        <p:spPr>
          <a:xfrm>
            <a:off x="457200" y="274638"/>
            <a:ext cx="8229600" cy="106362"/>
          </a:xfrm>
        </p:spPr>
        <p:txBody>
          <a:bodyPr>
            <a:normAutofit fontScale="90000"/>
          </a:bodyPr>
          <a:p>
            <a:endParaRPr dirty="0" lang="en-US"/>
          </a:p>
        </p:txBody>
      </p:sp>
      <p:sp>
        <p:nvSpPr>
          <p:cNvPr id="1048882" name="Content Placeholder 2"/>
          <p:cNvSpPr>
            <a:spLocks noGrp="1"/>
          </p:cNvSpPr>
          <p:nvPr>
            <p:ph idx="1"/>
          </p:nvPr>
        </p:nvSpPr>
        <p:spPr>
          <a:xfrm>
            <a:off x="457200" y="457200"/>
            <a:ext cx="8229600" cy="5668963"/>
          </a:xfrm>
        </p:spPr>
        <p:txBody>
          <a:bodyPr>
            <a:normAutofit/>
          </a:bodyPr>
          <a:p>
            <a:pPr>
              <a:buNone/>
            </a:pPr>
            <a:r>
              <a:rPr b="1" dirty="0" lang="en-US" smtClean="0"/>
              <a:t>CLINICAL MANIFESTATION</a:t>
            </a:r>
          </a:p>
          <a:p>
            <a:r>
              <a:rPr dirty="0" lang="en-US" smtClean="0"/>
              <a:t>Many patients are </a:t>
            </a:r>
            <a:r>
              <a:rPr dirty="0" lang="en-US" err="1" smtClean="0"/>
              <a:t>asymtomatic</a:t>
            </a:r>
            <a:r>
              <a:rPr dirty="0" lang="en-US" smtClean="0"/>
              <a:t>.</a:t>
            </a:r>
          </a:p>
          <a:p>
            <a:r>
              <a:rPr dirty="0" lang="en-US" err="1" smtClean="0"/>
              <a:t>Exertional</a:t>
            </a:r>
            <a:r>
              <a:rPr dirty="0" lang="en-US" smtClean="0"/>
              <a:t> </a:t>
            </a:r>
            <a:r>
              <a:rPr dirty="0" lang="en-US" err="1" smtClean="0"/>
              <a:t>dyspnea</a:t>
            </a:r>
            <a:endParaRPr dirty="0" lang="en-US" smtClean="0"/>
          </a:p>
          <a:p>
            <a:r>
              <a:rPr dirty="0" lang="en-US" err="1" smtClean="0"/>
              <a:t>Orthopnea</a:t>
            </a:r>
            <a:endParaRPr dirty="0" lang="en-US" smtClean="0"/>
          </a:p>
          <a:p>
            <a:r>
              <a:rPr dirty="0" lang="en-US" smtClean="0"/>
              <a:t>Pulmonary edema</a:t>
            </a:r>
          </a:p>
          <a:p>
            <a:r>
              <a:rPr dirty="0" lang="en-US" smtClean="0"/>
              <a:t>Angina pectoris</a:t>
            </a:r>
          </a:p>
          <a:p>
            <a:r>
              <a:rPr dirty="0" lang="en-US" smtClean="0"/>
              <a:t>Dizziness &amp; syncope</a:t>
            </a:r>
          </a:p>
          <a:p>
            <a:r>
              <a:rPr dirty="0" lang="en-US" smtClean="0"/>
              <a:t>Low pulse pressure because of diminished blood flow</a:t>
            </a:r>
            <a:endParaRPr dirty="0"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883" name="Title 1"/>
          <p:cNvSpPr>
            <a:spLocks noGrp="1"/>
          </p:cNvSpPr>
          <p:nvPr>
            <p:ph type="title"/>
          </p:nvPr>
        </p:nvSpPr>
        <p:spPr/>
        <p:txBody>
          <a:bodyPr/>
          <a:p>
            <a:endParaRPr lang="en-US"/>
          </a:p>
        </p:txBody>
      </p:sp>
      <p:sp>
        <p:nvSpPr>
          <p:cNvPr id="1048884" name="Content Placeholder 2"/>
          <p:cNvSpPr>
            <a:spLocks noGrp="1"/>
          </p:cNvSpPr>
          <p:nvPr>
            <p:ph idx="1"/>
          </p:nvPr>
        </p:nvSpPr>
        <p:spPr/>
        <p:txBody>
          <a:bodyPr/>
          <a:p>
            <a:pPr>
              <a:buNone/>
            </a:pPr>
            <a:r>
              <a:rPr b="1" dirty="0" lang="en-US" smtClean="0"/>
              <a:t>DIAGNOSTICS</a:t>
            </a:r>
          </a:p>
          <a:p>
            <a:r>
              <a:rPr dirty="0" lang="en-US" smtClean="0"/>
              <a:t>Physical exam- loud systolic murmur over aortic area, S4 sound</a:t>
            </a:r>
          </a:p>
          <a:p>
            <a:r>
              <a:rPr dirty="0" lang="en-US" smtClean="0"/>
              <a:t>Doppler echocardiography for diagnosis &amp; 6 monthly for symptomatic patients</a:t>
            </a:r>
          </a:p>
          <a:p>
            <a:r>
              <a:rPr dirty="0" lang="en-US" smtClean="0"/>
              <a:t>ECG- left ventricular hypertrophy.</a:t>
            </a:r>
          </a:p>
          <a:p>
            <a:r>
              <a:rPr dirty="0" lang="en-US" smtClean="0"/>
              <a:t>Left sided heart catheterization</a:t>
            </a:r>
            <a:endParaRPr dirty="0"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885" name="Title 1"/>
          <p:cNvSpPr>
            <a:spLocks noGrp="1"/>
          </p:cNvSpPr>
          <p:nvPr>
            <p:ph type="title"/>
          </p:nvPr>
        </p:nvSpPr>
        <p:spPr/>
        <p:txBody>
          <a:bodyPr/>
          <a:p>
            <a:endParaRPr lang="en-US"/>
          </a:p>
        </p:txBody>
      </p:sp>
      <p:sp>
        <p:nvSpPr>
          <p:cNvPr id="1048886" name="Content Placeholder 2"/>
          <p:cNvSpPr>
            <a:spLocks noGrp="1"/>
          </p:cNvSpPr>
          <p:nvPr>
            <p:ph idx="1"/>
          </p:nvPr>
        </p:nvSpPr>
        <p:spPr/>
        <p:txBody>
          <a:bodyPr/>
          <a:p>
            <a:pPr>
              <a:buNone/>
            </a:pPr>
            <a:r>
              <a:rPr b="1" dirty="0" lang="en-US" smtClean="0"/>
              <a:t>TREATMENT </a:t>
            </a:r>
          </a:p>
          <a:p>
            <a:pPr>
              <a:buFont typeface="Wingdings" pitchFamily="2" charset="2"/>
              <a:buChar char="§"/>
            </a:pPr>
            <a:r>
              <a:rPr dirty="0" lang="en-US" smtClean="0"/>
              <a:t>Antibiotic prophylaxis for invasive procedures to prevent </a:t>
            </a:r>
            <a:r>
              <a:rPr dirty="0" lang="en-US" err="1" smtClean="0"/>
              <a:t>endocarditis</a:t>
            </a:r>
            <a:r>
              <a:rPr dirty="0" lang="en-US" smtClean="0"/>
              <a:t>.</a:t>
            </a:r>
          </a:p>
          <a:p>
            <a:pPr>
              <a:buFont typeface="Wingdings" pitchFamily="2" charset="2"/>
              <a:buChar char="§"/>
            </a:pPr>
            <a:r>
              <a:rPr dirty="0" lang="en-US" smtClean="0"/>
              <a:t>Aortic valve replacement is the definitive treatment </a:t>
            </a:r>
          </a:p>
          <a:p>
            <a:pPr>
              <a:buFont typeface="Wingdings" pitchFamily="2" charset="2"/>
              <a:buChar char="§"/>
            </a:pPr>
            <a:r>
              <a:rPr dirty="0" lang="en-US" smtClean="0"/>
              <a:t>Symptomatic patients can benefit from one or two balloon </a:t>
            </a:r>
            <a:r>
              <a:rPr dirty="0" lang="en-US" err="1" smtClean="0"/>
              <a:t>percutaneous</a:t>
            </a:r>
            <a:r>
              <a:rPr dirty="0" lang="en-US" smtClean="0"/>
              <a:t> </a:t>
            </a:r>
            <a:r>
              <a:rPr dirty="0" lang="en-US" err="1" smtClean="0"/>
              <a:t>valvuloplasty</a:t>
            </a:r>
            <a:r>
              <a:rPr lang="en-US" smtClean="0"/>
              <a:t> procedures.</a:t>
            </a:r>
            <a:endParaRPr dirty="0"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887" name="Title 1"/>
          <p:cNvSpPr>
            <a:spLocks noGrp="1"/>
          </p:cNvSpPr>
          <p:nvPr>
            <p:ph type="title"/>
          </p:nvPr>
        </p:nvSpPr>
        <p:spPr>
          <a:xfrm>
            <a:off x="457200" y="274638"/>
            <a:ext cx="8229600" cy="106362"/>
          </a:xfrm>
        </p:spPr>
        <p:txBody>
          <a:bodyPr>
            <a:normAutofit fontScale="90000"/>
          </a:bodyPr>
          <a:p>
            <a:endParaRPr dirty="0" lang="en-US"/>
          </a:p>
        </p:txBody>
      </p:sp>
      <p:sp>
        <p:nvSpPr>
          <p:cNvPr id="1048888" name="Content Placeholder 2"/>
          <p:cNvSpPr>
            <a:spLocks noGrp="1"/>
          </p:cNvSpPr>
          <p:nvPr>
            <p:ph idx="1"/>
          </p:nvPr>
        </p:nvSpPr>
        <p:spPr>
          <a:xfrm>
            <a:off x="457200" y="579437"/>
            <a:ext cx="7696200" cy="5592763"/>
          </a:xfrm>
        </p:spPr>
        <p:txBody>
          <a:bodyPr>
            <a:normAutofit lnSpcReduction="10000"/>
          </a:bodyPr>
          <a:p>
            <a:pPr>
              <a:buNone/>
            </a:pPr>
            <a:r>
              <a:rPr b="1" dirty="0" lang="en-US" smtClean="0"/>
              <a:t>NURSING INTERVENTION FOR VALVULAR HEART DISORDERS</a:t>
            </a:r>
          </a:p>
          <a:p>
            <a:pPr indent="-514350" marL="514350">
              <a:buFont typeface="+mj-lt"/>
              <a:buAutoNum type="arabicPeriod"/>
            </a:pPr>
            <a:r>
              <a:rPr dirty="0" lang="en-US" smtClean="0"/>
              <a:t>Assess for manifestations of heart failure, </a:t>
            </a:r>
            <a:r>
              <a:rPr dirty="0" lang="en-US" err="1" smtClean="0"/>
              <a:t>dysrhythmias</a:t>
            </a:r>
            <a:r>
              <a:rPr dirty="0" lang="en-US" smtClean="0"/>
              <a:t>, </a:t>
            </a:r>
            <a:r>
              <a:rPr dirty="0" lang="en-US" err="1" smtClean="0"/>
              <a:t>dizziness,syncope</a:t>
            </a:r>
            <a:r>
              <a:rPr dirty="0" lang="en-US" smtClean="0"/>
              <a:t>, increasing  weakness or angina.</a:t>
            </a:r>
          </a:p>
          <a:p>
            <a:pPr indent="-514350" marL="514350">
              <a:buFont typeface="+mj-lt"/>
              <a:buAutoNum type="arabicPeriod"/>
            </a:pPr>
            <a:r>
              <a:rPr dirty="0" lang="en-US" smtClean="0"/>
              <a:t>Develop medication schedule with patient &amp; teach about medication.</a:t>
            </a:r>
          </a:p>
          <a:p>
            <a:pPr indent="-514350" marL="514350">
              <a:buFont typeface="+mj-lt"/>
              <a:buAutoNum type="arabicPeriod"/>
            </a:pPr>
            <a:r>
              <a:rPr dirty="0" lang="en-US" smtClean="0"/>
              <a:t>Teach about daily weight monitoring &amp; report a gain of 2 pounds in 1 day or 5 pounds in a week.</a:t>
            </a:r>
          </a:p>
          <a:p>
            <a:pPr indent="-514350" marL="514350">
              <a:buFont typeface="+mj-lt"/>
              <a:buAutoNum type="arabicPeriod"/>
            </a:pPr>
            <a:r>
              <a:rPr dirty="0" lang="en-US" smtClean="0"/>
              <a:t>Help client plan activities &amp; rest</a:t>
            </a:r>
          </a:p>
          <a:p>
            <a:pPr indent="-514350" marL="514350">
              <a:buFont typeface="+mj-lt"/>
              <a:buAutoNum type="arabicPeriod"/>
            </a:pPr>
            <a:r>
              <a:rPr dirty="0" lang="en-US" smtClean="0"/>
              <a:t>For surgery (</a:t>
            </a:r>
            <a:r>
              <a:rPr dirty="0" lang="en-US" err="1" smtClean="0"/>
              <a:t>valvuloplasty</a:t>
            </a:r>
            <a:r>
              <a:rPr dirty="0" lang="en-US" smtClean="0"/>
              <a:t> or valve replacement patient).</a:t>
            </a:r>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630" name="Title 1"/>
          <p:cNvSpPr>
            <a:spLocks noGrp="1"/>
          </p:cNvSpPr>
          <p:nvPr>
            <p:ph type="title"/>
          </p:nvPr>
        </p:nvSpPr>
        <p:spPr/>
        <p:txBody>
          <a:bodyPr/>
          <a:p>
            <a:r>
              <a:rPr dirty="0" lang="en-US" smtClean="0"/>
              <a:t>ASSESSMENT</a:t>
            </a:r>
            <a:endParaRPr dirty="0" lang="en-US"/>
          </a:p>
        </p:txBody>
      </p:sp>
      <p:sp>
        <p:nvSpPr>
          <p:cNvPr id="1048631" name="Content Placeholder 2"/>
          <p:cNvSpPr>
            <a:spLocks noGrp="1"/>
          </p:cNvSpPr>
          <p:nvPr>
            <p:ph idx="1"/>
          </p:nvPr>
        </p:nvSpPr>
        <p:spPr/>
        <p:txBody>
          <a:bodyPr>
            <a:normAutofit/>
          </a:bodyPr>
          <a:p>
            <a:r>
              <a:rPr dirty="0" lang="en-US" smtClean="0"/>
              <a:t>Smothering-suffocate/obstruct</a:t>
            </a:r>
          </a:p>
          <a:p>
            <a:r>
              <a:rPr dirty="0" lang="en-US" smtClean="0"/>
              <a:t>Burning</a:t>
            </a:r>
          </a:p>
          <a:p>
            <a:r>
              <a:rPr dirty="0" lang="en-US" smtClean="0"/>
              <a:t>Severe pain</a:t>
            </a:r>
          </a:p>
          <a:p>
            <a:r>
              <a:rPr dirty="0" lang="en-US" smtClean="0"/>
              <a:t>Increases with movement</a:t>
            </a:r>
          </a:p>
          <a:p>
            <a:pPr>
              <a:buNone/>
            </a:pPr>
            <a:r>
              <a:rPr dirty="0" lang="en-US" smtClean="0"/>
              <a:t>iii. Region &amp; Radiation</a:t>
            </a:r>
          </a:p>
          <a:p>
            <a:r>
              <a:rPr dirty="0" lang="en-US" err="1" smtClean="0"/>
              <a:t>Substernal</a:t>
            </a:r>
            <a:r>
              <a:rPr dirty="0" lang="en-US" smtClean="0"/>
              <a:t> or </a:t>
            </a:r>
            <a:r>
              <a:rPr dirty="0" lang="en-US" err="1" smtClean="0"/>
              <a:t>retrosternal</a:t>
            </a:r>
            <a:endParaRPr dirty="0" lang="en-US" smtClean="0"/>
          </a:p>
          <a:p>
            <a:r>
              <a:rPr dirty="0" lang="en-US" smtClean="0"/>
              <a:t>Spreads across the chest</a:t>
            </a:r>
          </a:p>
          <a:p>
            <a:r>
              <a:rPr dirty="0" lang="en-US" smtClean="0"/>
              <a:t>Radiates to the side of either or both arms, the neck, the jaw, upper abdomen.</a:t>
            </a:r>
            <a:endParaRPr dirty="0"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889" name="Title 1"/>
          <p:cNvSpPr>
            <a:spLocks noGrp="1"/>
          </p:cNvSpPr>
          <p:nvPr>
            <p:ph type="title"/>
          </p:nvPr>
        </p:nvSpPr>
        <p:spPr/>
        <p:txBody>
          <a:bodyPr>
            <a:normAutofit/>
          </a:bodyPr>
          <a:p>
            <a:r>
              <a:rPr dirty="0" lang="en-US" smtClean="0"/>
              <a:t>CORONARY ARTERY DISEASE (CAD)</a:t>
            </a:r>
            <a:endParaRPr dirty="0" lang="en-US"/>
          </a:p>
        </p:txBody>
      </p:sp>
      <p:sp>
        <p:nvSpPr>
          <p:cNvPr id="1048890" name="Content Placeholder 2"/>
          <p:cNvSpPr>
            <a:spLocks noGrp="1"/>
          </p:cNvSpPr>
          <p:nvPr>
            <p:ph idx="1"/>
          </p:nvPr>
        </p:nvSpPr>
        <p:spPr/>
        <p:txBody>
          <a:bodyPr/>
          <a:p>
            <a:pPr>
              <a:buNone/>
            </a:pPr>
            <a:r>
              <a:rPr dirty="0" lang="en-US" smtClean="0"/>
              <a:t>Commonly:</a:t>
            </a:r>
          </a:p>
          <a:p>
            <a:pPr indent="-514350" marL="514350">
              <a:buFont typeface="+mj-lt"/>
              <a:buAutoNum type="arabicPeriod"/>
            </a:pPr>
            <a:r>
              <a:rPr dirty="0" lang="en-US" smtClean="0"/>
              <a:t>Coronary atherosclerosis</a:t>
            </a:r>
          </a:p>
          <a:p>
            <a:pPr indent="-514350" marL="514350">
              <a:buFont typeface="+mj-lt"/>
              <a:buAutoNum type="arabicPeriod"/>
            </a:pPr>
            <a:r>
              <a:rPr dirty="0" lang="en-US" smtClean="0"/>
              <a:t>Angina pectoris</a:t>
            </a:r>
          </a:p>
          <a:p>
            <a:pPr indent="-514350" marL="514350">
              <a:buFont typeface="+mj-lt"/>
              <a:buAutoNum type="arabicPeriod"/>
            </a:pPr>
            <a:r>
              <a:rPr dirty="0" lang="en-US" smtClean="0"/>
              <a:t>Myocardial infarction</a:t>
            </a:r>
            <a:endParaRPr dirty="0"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891" name="Title 1"/>
          <p:cNvSpPr>
            <a:spLocks noGrp="1"/>
          </p:cNvSpPr>
          <p:nvPr>
            <p:ph type="title"/>
          </p:nvPr>
        </p:nvSpPr>
        <p:spPr>
          <a:xfrm>
            <a:off x="457200" y="274638"/>
            <a:ext cx="8229600" cy="45719"/>
          </a:xfrm>
        </p:spPr>
        <p:txBody>
          <a:bodyPr>
            <a:normAutofit fontScale="90000"/>
          </a:bodyPr>
          <a:p>
            <a:endParaRPr dirty="0" lang="en-US"/>
          </a:p>
        </p:txBody>
      </p:sp>
      <p:sp>
        <p:nvSpPr>
          <p:cNvPr id="1048892" name="Content Placeholder 2"/>
          <p:cNvSpPr>
            <a:spLocks noGrp="1"/>
          </p:cNvSpPr>
          <p:nvPr>
            <p:ph idx="1"/>
          </p:nvPr>
        </p:nvSpPr>
        <p:spPr>
          <a:xfrm>
            <a:off x="457200" y="381000"/>
            <a:ext cx="7696200" cy="5745163"/>
          </a:xfrm>
        </p:spPr>
        <p:txBody>
          <a:bodyPr>
            <a:normAutofit/>
          </a:bodyPr>
          <a:p>
            <a:pPr>
              <a:buNone/>
            </a:pPr>
            <a:r>
              <a:rPr dirty="0" lang="en-US" smtClean="0"/>
              <a:t>       </a:t>
            </a:r>
            <a:r>
              <a:rPr b="1" dirty="0" lang="en-US" smtClean="0"/>
              <a:t>ANGINA PECTORIS</a:t>
            </a:r>
          </a:p>
          <a:p>
            <a:pPr>
              <a:buNone/>
            </a:pPr>
            <a:r>
              <a:rPr dirty="0" lang="en-US" smtClean="0"/>
              <a:t>Chest pain resulting from myocardial ischemia.</a:t>
            </a:r>
          </a:p>
          <a:p>
            <a:pPr>
              <a:buNone/>
            </a:pPr>
            <a:r>
              <a:rPr dirty="0" lang="en-US" smtClean="0"/>
              <a:t>A clinical syndrome characterized by episodes of paroxysms of pain or pressure in the anterior chest.</a:t>
            </a:r>
          </a:p>
          <a:p>
            <a:pPr>
              <a:buNone/>
            </a:pPr>
            <a:r>
              <a:rPr b="1" dirty="0" lang="en-US" smtClean="0"/>
              <a:t>Cause: </a:t>
            </a:r>
            <a:r>
              <a:rPr dirty="0" lang="en-US" smtClean="0"/>
              <a:t>insufficient coronary blood flow, resulting in a decreased O2 supply when there is increased myocardial demand for O2 in response to physical exertion or emotional stress. The severity of angina is based on the precipitating activity &amp; it’s effect on activities of daily living.</a:t>
            </a:r>
            <a:endParaRPr b="1" dirty="0"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893" name="Title 1"/>
          <p:cNvSpPr>
            <a:spLocks noGrp="1"/>
          </p:cNvSpPr>
          <p:nvPr>
            <p:ph type="title"/>
          </p:nvPr>
        </p:nvSpPr>
        <p:spPr>
          <a:xfrm>
            <a:off x="457200" y="274638"/>
            <a:ext cx="8229600" cy="45719"/>
          </a:xfrm>
        </p:spPr>
        <p:txBody>
          <a:bodyPr>
            <a:normAutofit fontScale="90000"/>
          </a:bodyPr>
          <a:p>
            <a:endParaRPr dirty="0" lang="en-US"/>
          </a:p>
        </p:txBody>
      </p:sp>
      <p:sp>
        <p:nvSpPr>
          <p:cNvPr id="1048894" name="Content Placeholder 2"/>
          <p:cNvSpPr>
            <a:spLocks noGrp="1"/>
          </p:cNvSpPr>
          <p:nvPr>
            <p:ph idx="1"/>
          </p:nvPr>
        </p:nvSpPr>
        <p:spPr>
          <a:xfrm>
            <a:off x="457200" y="381000"/>
            <a:ext cx="7696200" cy="5745163"/>
          </a:xfrm>
        </p:spPr>
        <p:txBody>
          <a:bodyPr>
            <a:normAutofit/>
          </a:bodyPr>
          <a:p>
            <a:pPr>
              <a:buNone/>
            </a:pPr>
            <a:r>
              <a:rPr b="1" dirty="0" lang="en-US" smtClean="0"/>
              <a:t>TYPES OF ANGINA</a:t>
            </a:r>
          </a:p>
          <a:p>
            <a:r>
              <a:rPr b="1" dirty="0" lang="en-US" smtClean="0"/>
              <a:t>Stable angina: </a:t>
            </a:r>
            <a:r>
              <a:rPr dirty="0" lang="en-US" smtClean="0"/>
              <a:t>Predictable &amp; consistent pain that occurs on exertion &amp; is relieved by rest.</a:t>
            </a:r>
          </a:p>
          <a:p>
            <a:r>
              <a:rPr b="1" dirty="0" lang="en-US" smtClean="0"/>
              <a:t>Unstable angina: </a:t>
            </a:r>
            <a:r>
              <a:rPr dirty="0" lang="en-US" smtClean="0"/>
              <a:t>symptoms occur more frequently &amp; last longer than stable angina. The threshold for pain is lower, &amp; pain may occur at rest.</a:t>
            </a:r>
          </a:p>
          <a:p>
            <a:r>
              <a:rPr b="1" dirty="0" lang="en-US" smtClean="0"/>
              <a:t>Intractable/refractory angina: </a:t>
            </a:r>
            <a:r>
              <a:rPr dirty="0" lang="en-US" smtClean="0"/>
              <a:t>severe incapacitating chest pain.</a:t>
            </a:r>
          </a:p>
          <a:p>
            <a:r>
              <a:rPr b="1" dirty="0" lang="en-US" smtClean="0"/>
              <a:t>Variant/</a:t>
            </a:r>
            <a:r>
              <a:rPr b="1" dirty="0" lang="en-US" err="1" smtClean="0"/>
              <a:t>prinzmetal’s</a:t>
            </a:r>
            <a:r>
              <a:rPr b="1" dirty="0" lang="en-US" smtClean="0"/>
              <a:t>: </a:t>
            </a:r>
            <a:r>
              <a:rPr dirty="0" lang="en-US" smtClean="0"/>
              <a:t>Pain at rest with reversible ST-segment elevation; thought to be caused by coronary artery vasospasm.</a:t>
            </a:r>
            <a:endParaRPr b="1" dirty="0" lang="en-US" smtClean="0"/>
          </a:p>
          <a:p>
            <a:endParaRPr b="1" dirty="0"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895" name="Title 1"/>
          <p:cNvSpPr>
            <a:spLocks noGrp="1"/>
          </p:cNvSpPr>
          <p:nvPr>
            <p:ph type="title"/>
          </p:nvPr>
        </p:nvSpPr>
        <p:spPr>
          <a:xfrm>
            <a:off x="457200" y="274638"/>
            <a:ext cx="8229600" cy="45719"/>
          </a:xfrm>
        </p:spPr>
        <p:txBody>
          <a:bodyPr>
            <a:normAutofit fontScale="90000"/>
          </a:bodyPr>
          <a:p>
            <a:endParaRPr dirty="0" lang="en-US"/>
          </a:p>
        </p:txBody>
      </p:sp>
      <p:sp>
        <p:nvSpPr>
          <p:cNvPr id="1048896" name="Content Placeholder 2"/>
          <p:cNvSpPr>
            <a:spLocks noGrp="1"/>
          </p:cNvSpPr>
          <p:nvPr>
            <p:ph idx="1"/>
          </p:nvPr>
        </p:nvSpPr>
        <p:spPr>
          <a:xfrm>
            <a:off x="457200" y="381000"/>
            <a:ext cx="7696200" cy="5745163"/>
          </a:xfrm>
        </p:spPr>
        <p:txBody>
          <a:bodyPr>
            <a:normAutofit/>
          </a:bodyPr>
          <a:p>
            <a:r>
              <a:rPr b="1" dirty="0" lang="en-US" smtClean="0"/>
              <a:t>Silent ischemia: </a:t>
            </a:r>
            <a:r>
              <a:rPr dirty="0" lang="en-US" smtClean="0"/>
              <a:t>objective evidence of ischemia (such as ECG changes with a stress test), but patient reports no symptoms. </a:t>
            </a:r>
          </a:p>
          <a:p>
            <a:pPr>
              <a:buFont typeface="Wingdings" pitchFamily="2" charset="2"/>
              <a:buChar char="Ø"/>
            </a:pPr>
            <a:r>
              <a:rPr dirty="0" lang="en-US" smtClean="0"/>
              <a:t>Several factors are associated with typical </a:t>
            </a:r>
            <a:r>
              <a:rPr dirty="0" lang="en-US" err="1" smtClean="0"/>
              <a:t>anginal</a:t>
            </a:r>
            <a:r>
              <a:rPr dirty="0" lang="en-US" smtClean="0"/>
              <a:t> pain.</a:t>
            </a:r>
          </a:p>
          <a:p>
            <a:pPr>
              <a:buFont typeface="Wingdings" pitchFamily="2" charset="2"/>
              <a:buChar char="q"/>
            </a:pPr>
            <a:r>
              <a:rPr dirty="0" lang="en-US" smtClean="0"/>
              <a:t>Physical exertion</a:t>
            </a:r>
          </a:p>
          <a:p>
            <a:pPr>
              <a:buFont typeface="Wingdings" pitchFamily="2" charset="2"/>
              <a:buChar char="q"/>
            </a:pPr>
            <a:r>
              <a:rPr dirty="0" lang="en-US" smtClean="0"/>
              <a:t>Exposure to cold</a:t>
            </a:r>
          </a:p>
          <a:p>
            <a:pPr>
              <a:buFont typeface="Wingdings" pitchFamily="2" charset="2"/>
              <a:buChar char="q"/>
            </a:pPr>
            <a:r>
              <a:rPr dirty="0" lang="en-US" smtClean="0"/>
              <a:t>Eating a heavy meal</a:t>
            </a:r>
          </a:p>
          <a:p>
            <a:pPr>
              <a:buFont typeface="Wingdings" pitchFamily="2" charset="2"/>
              <a:buChar char="q"/>
            </a:pPr>
            <a:r>
              <a:rPr dirty="0" lang="en-US" smtClean="0"/>
              <a:t>Stress or any emotion</a:t>
            </a:r>
          </a:p>
          <a:p>
            <a:pPr>
              <a:buNone/>
            </a:pPr>
            <a:r>
              <a:rPr dirty="0" lang="en-US" smtClean="0"/>
              <a:t>N/B atypical angina is not associated with the listed factors it may occur at rest.</a:t>
            </a:r>
            <a:endParaRPr dirty="0"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897" name="Title 1"/>
          <p:cNvSpPr>
            <a:spLocks noGrp="1"/>
          </p:cNvSpPr>
          <p:nvPr>
            <p:ph type="title"/>
          </p:nvPr>
        </p:nvSpPr>
        <p:spPr>
          <a:xfrm>
            <a:off x="457200" y="274638"/>
            <a:ext cx="8229600" cy="45719"/>
          </a:xfrm>
        </p:spPr>
        <p:txBody>
          <a:bodyPr>
            <a:normAutofit fontScale="90000"/>
          </a:bodyPr>
          <a:p>
            <a:r>
              <a:rPr dirty="0" lang="en-US" smtClean="0"/>
              <a:t> </a:t>
            </a:r>
            <a:endParaRPr dirty="0" lang="en-US"/>
          </a:p>
        </p:txBody>
      </p:sp>
      <p:sp>
        <p:nvSpPr>
          <p:cNvPr id="1048898" name="Content Placeholder 2"/>
          <p:cNvSpPr>
            <a:spLocks noGrp="1"/>
          </p:cNvSpPr>
          <p:nvPr>
            <p:ph idx="1"/>
          </p:nvPr>
        </p:nvSpPr>
        <p:spPr>
          <a:xfrm>
            <a:off x="457200" y="381000"/>
            <a:ext cx="7696200" cy="5745163"/>
          </a:xfrm>
        </p:spPr>
        <p:txBody>
          <a:bodyPr>
            <a:normAutofit/>
          </a:bodyPr>
          <a:p>
            <a:pPr>
              <a:buNone/>
            </a:pPr>
            <a:r>
              <a:rPr b="1" dirty="0" lang="en-US" smtClean="0"/>
              <a:t>PATHOPHYSIOLOGY</a:t>
            </a:r>
          </a:p>
          <a:p>
            <a:pPr>
              <a:buNone/>
            </a:pPr>
            <a:r>
              <a:rPr dirty="0" lang="en-US" smtClean="0"/>
              <a:t>When an increased workload is placed on the heart, as in exercise or strenuous activity, there is an increased demand for oxygen. Normally, when the heart needs more oxygen, the coronary arteries dilate to carry more blood. However, with CAD, the narrowed vessels are unable to dilate &amp; supply the heart with this extra blood &amp; oxygen. This inability to supply more blood &amp; O2</a:t>
            </a:r>
          </a:p>
          <a:p>
            <a:endParaRPr b="1" dirty="0"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899" name="Title 1"/>
          <p:cNvSpPr>
            <a:spLocks noGrp="1"/>
          </p:cNvSpPr>
          <p:nvPr>
            <p:ph type="title"/>
          </p:nvPr>
        </p:nvSpPr>
        <p:spPr/>
        <p:txBody>
          <a:bodyPr/>
          <a:p>
            <a:endParaRPr lang="en-US"/>
          </a:p>
        </p:txBody>
      </p:sp>
      <p:sp>
        <p:nvSpPr>
          <p:cNvPr id="1048900" name="Content Placeholder 2"/>
          <p:cNvSpPr>
            <a:spLocks noGrp="1"/>
          </p:cNvSpPr>
          <p:nvPr>
            <p:ph idx="1"/>
          </p:nvPr>
        </p:nvSpPr>
        <p:spPr/>
        <p:txBody>
          <a:bodyPr/>
          <a:p>
            <a:pPr>
              <a:buNone/>
            </a:pPr>
            <a:r>
              <a:rPr dirty="0" lang="en-US" smtClean="0"/>
              <a:t>    causes myocardial ischemia. Chest pain results from the ischemia but usually lasts only for a few minutes, especially if activity is stopped. If adequate blood supply to the myocardium is restored with rest, no myocardial damage usually occurs.</a:t>
            </a:r>
            <a:endParaRPr dirty="0"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901" name="Title 1"/>
          <p:cNvSpPr>
            <a:spLocks noGrp="1"/>
          </p:cNvSpPr>
          <p:nvPr>
            <p:ph type="title"/>
          </p:nvPr>
        </p:nvSpPr>
        <p:spPr>
          <a:xfrm>
            <a:off x="457200" y="274638"/>
            <a:ext cx="8229600" cy="45719"/>
          </a:xfrm>
        </p:spPr>
        <p:txBody>
          <a:bodyPr>
            <a:normAutofit fontScale="90000"/>
          </a:bodyPr>
          <a:p>
            <a:endParaRPr dirty="0" lang="en-US"/>
          </a:p>
        </p:txBody>
      </p:sp>
      <p:sp>
        <p:nvSpPr>
          <p:cNvPr id="1048902" name="Content Placeholder 2"/>
          <p:cNvSpPr>
            <a:spLocks noGrp="1"/>
          </p:cNvSpPr>
          <p:nvPr>
            <p:ph idx="1"/>
          </p:nvPr>
        </p:nvSpPr>
        <p:spPr>
          <a:xfrm>
            <a:off x="457200" y="304800"/>
            <a:ext cx="7696200" cy="5821363"/>
          </a:xfrm>
        </p:spPr>
        <p:txBody>
          <a:bodyPr>
            <a:normAutofit/>
          </a:bodyPr>
          <a:p>
            <a:pPr>
              <a:buNone/>
            </a:pPr>
            <a:r>
              <a:rPr b="1" dirty="0" lang="en-US" smtClean="0"/>
              <a:t>CLINICAL MANIFESTATIONS</a:t>
            </a:r>
          </a:p>
          <a:p>
            <a:r>
              <a:rPr dirty="0" lang="en-US" smtClean="0"/>
              <a:t>Chest pain radiating to the shoulder left arm, neck, jaw.</a:t>
            </a:r>
          </a:p>
          <a:p>
            <a:r>
              <a:rPr dirty="0" lang="en-US" smtClean="0"/>
              <a:t>Pain is squeezing, pressing or sensation of heaviness.</a:t>
            </a:r>
          </a:p>
          <a:p>
            <a:r>
              <a:rPr dirty="0" lang="en-US" smtClean="0"/>
              <a:t>Shortness of breath</a:t>
            </a:r>
          </a:p>
          <a:p>
            <a:r>
              <a:rPr dirty="0" lang="en-US" smtClean="0"/>
              <a:t>Pallor </a:t>
            </a:r>
          </a:p>
          <a:p>
            <a:r>
              <a:rPr dirty="0" lang="en-US" smtClean="0"/>
              <a:t>Diaphoresis</a:t>
            </a:r>
          </a:p>
          <a:p>
            <a:r>
              <a:rPr dirty="0" lang="en-US" smtClean="0"/>
              <a:t>Dizziness or lightheadedness</a:t>
            </a:r>
          </a:p>
          <a:p>
            <a:r>
              <a:rPr dirty="0" lang="en-US" smtClean="0"/>
              <a:t>Nausea &amp; vomiting</a:t>
            </a:r>
          </a:p>
          <a:p>
            <a:r>
              <a:rPr dirty="0" lang="en-US" smtClean="0"/>
              <a:t>Anxiety </a:t>
            </a:r>
          </a:p>
          <a:p>
            <a:r>
              <a:rPr dirty="0" lang="en-US" smtClean="0"/>
              <a:t>Pain subsides with rest or nitroglycerin</a:t>
            </a:r>
            <a:endParaRPr dirty="0"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sp>
        <p:nvSpPr>
          <p:cNvPr id="1048903" name="Title 1"/>
          <p:cNvSpPr>
            <a:spLocks noGrp="1"/>
          </p:cNvSpPr>
          <p:nvPr>
            <p:ph type="title"/>
          </p:nvPr>
        </p:nvSpPr>
        <p:spPr>
          <a:xfrm>
            <a:off x="457200" y="274638"/>
            <a:ext cx="8229600" cy="45719"/>
          </a:xfrm>
        </p:spPr>
        <p:txBody>
          <a:bodyPr>
            <a:normAutofit fontScale="90000"/>
          </a:bodyPr>
          <a:p>
            <a:endParaRPr dirty="0" lang="en-US"/>
          </a:p>
        </p:txBody>
      </p:sp>
      <p:sp>
        <p:nvSpPr>
          <p:cNvPr id="1048904" name="Content Placeholder 2"/>
          <p:cNvSpPr>
            <a:spLocks noGrp="1"/>
          </p:cNvSpPr>
          <p:nvPr>
            <p:ph idx="1"/>
          </p:nvPr>
        </p:nvSpPr>
        <p:spPr>
          <a:xfrm>
            <a:off x="457200" y="381000"/>
            <a:ext cx="7696200" cy="5745163"/>
          </a:xfrm>
        </p:spPr>
        <p:txBody>
          <a:bodyPr>
            <a:normAutofit/>
          </a:bodyPr>
          <a:p>
            <a:pPr>
              <a:buNone/>
            </a:pPr>
            <a:r>
              <a:rPr b="1" dirty="0" lang="en-US" smtClean="0"/>
              <a:t>DIAGNOSIS</a:t>
            </a:r>
          </a:p>
          <a:p>
            <a:r>
              <a:rPr dirty="0" lang="en-US" smtClean="0"/>
              <a:t>History, signs &amp; symptoms</a:t>
            </a:r>
          </a:p>
          <a:p>
            <a:r>
              <a:rPr dirty="0" lang="en-US" smtClean="0"/>
              <a:t>ECG</a:t>
            </a:r>
          </a:p>
          <a:p>
            <a:r>
              <a:rPr dirty="0" lang="en-US" smtClean="0"/>
              <a:t>Blood laboratory values (CRP, Lipid profile, cardiac enzymes, </a:t>
            </a:r>
            <a:r>
              <a:rPr dirty="0" lang="en-US" err="1" smtClean="0"/>
              <a:t>Troponin</a:t>
            </a:r>
            <a:r>
              <a:rPr dirty="0" lang="en-US" smtClean="0"/>
              <a:t> 1, CKMB)</a:t>
            </a:r>
          </a:p>
          <a:p>
            <a:r>
              <a:rPr dirty="0" lang="en-US" smtClean="0"/>
              <a:t>Stress test (exercise or pharmacological)</a:t>
            </a:r>
          </a:p>
          <a:p>
            <a:r>
              <a:rPr dirty="0" lang="en-US" smtClean="0"/>
              <a:t>CXR</a:t>
            </a:r>
          </a:p>
          <a:p>
            <a:r>
              <a:rPr dirty="0" lang="en-US" smtClean="0"/>
              <a:t>Myocardial perfusion scan</a:t>
            </a:r>
          </a:p>
          <a:p>
            <a:r>
              <a:rPr dirty="0" lang="en-US" smtClean="0"/>
              <a:t>Coronary angiography </a:t>
            </a:r>
            <a:endParaRPr dirty="0"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905" name="Title 1"/>
          <p:cNvSpPr>
            <a:spLocks noGrp="1"/>
          </p:cNvSpPr>
          <p:nvPr>
            <p:ph type="title"/>
          </p:nvPr>
        </p:nvSpPr>
        <p:spPr>
          <a:xfrm>
            <a:off x="457200" y="274638"/>
            <a:ext cx="8229600" cy="45719"/>
          </a:xfrm>
        </p:spPr>
        <p:txBody>
          <a:bodyPr>
            <a:normAutofit fontScale="90000"/>
          </a:bodyPr>
          <a:p>
            <a:endParaRPr dirty="0" lang="en-US"/>
          </a:p>
        </p:txBody>
      </p:sp>
      <p:sp>
        <p:nvSpPr>
          <p:cNvPr id="1048906" name="Content Placeholder 2"/>
          <p:cNvSpPr>
            <a:spLocks noGrp="1"/>
          </p:cNvSpPr>
          <p:nvPr>
            <p:ph idx="1"/>
          </p:nvPr>
        </p:nvSpPr>
        <p:spPr>
          <a:xfrm>
            <a:off x="457200" y="381000"/>
            <a:ext cx="7696200" cy="5745163"/>
          </a:xfrm>
        </p:spPr>
        <p:txBody>
          <a:bodyPr/>
          <a:p>
            <a:pPr>
              <a:buNone/>
            </a:pPr>
            <a:r>
              <a:rPr b="1" dirty="0" lang="en-US" smtClean="0"/>
              <a:t>MEDICAL MANAGEMENT</a:t>
            </a:r>
          </a:p>
          <a:p>
            <a:pPr>
              <a:buNone/>
            </a:pPr>
            <a:r>
              <a:rPr dirty="0" lang="en-US" smtClean="0"/>
              <a:t>Objective: decrease O2 demand of the myocardium &amp; increase O2 supply.</a:t>
            </a:r>
          </a:p>
          <a:p>
            <a:pPr indent="-514350" marL="514350">
              <a:buFont typeface="+mj-lt"/>
              <a:buAutoNum type="arabicPeriod"/>
            </a:pPr>
            <a:r>
              <a:rPr dirty="0" lang="en-US" smtClean="0"/>
              <a:t>Control of risk factors</a:t>
            </a:r>
          </a:p>
          <a:p>
            <a:pPr indent="-514350" marL="514350">
              <a:buFont typeface="+mj-lt"/>
              <a:buAutoNum type="arabicPeriod"/>
            </a:pPr>
            <a:r>
              <a:rPr dirty="0" lang="en-US" smtClean="0"/>
              <a:t>Reperfusion procedures maybe used to restore the blood supply to the myocardium </a:t>
            </a:r>
            <a:r>
              <a:rPr dirty="0" lang="en-US" err="1" smtClean="0"/>
              <a:t>e.g</a:t>
            </a:r>
            <a:r>
              <a:rPr dirty="0" lang="en-US" smtClean="0"/>
              <a:t> </a:t>
            </a:r>
            <a:r>
              <a:rPr dirty="0" lang="en-US" err="1" smtClean="0"/>
              <a:t>percutaneous</a:t>
            </a:r>
            <a:r>
              <a:rPr dirty="0" lang="en-US" smtClean="0"/>
              <a:t> </a:t>
            </a:r>
            <a:r>
              <a:rPr dirty="0" lang="en-US" err="1" smtClean="0"/>
              <a:t>transluminal</a:t>
            </a:r>
            <a:r>
              <a:rPr dirty="0" lang="en-US" smtClean="0"/>
              <a:t> coronary angioplasty (PTCA), intracoronary stent, and </a:t>
            </a:r>
            <a:r>
              <a:rPr dirty="0" lang="en-US" err="1" smtClean="0"/>
              <a:t>atherectomy</a:t>
            </a:r>
            <a:r>
              <a:rPr dirty="0" lang="en-US" smtClean="0"/>
              <a:t>, Coronary Artery Bypass Graft (CABG).</a:t>
            </a:r>
          </a:p>
          <a:p>
            <a:pPr>
              <a:buNone/>
            </a:pPr>
            <a:endParaRPr dirty="0"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907" name="Title 1"/>
          <p:cNvSpPr>
            <a:spLocks noGrp="1"/>
          </p:cNvSpPr>
          <p:nvPr>
            <p:ph type="title"/>
          </p:nvPr>
        </p:nvSpPr>
        <p:spPr>
          <a:xfrm>
            <a:off x="457200" y="320040"/>
            <a:ext cx="7239000" cy="137160"/>
          </a:xfrm>
        </p:spPr>
        <p:txBody>
          <a:bodyPr>
            <a:normAutofit fontScale="90000"/>
          </a:bodyPr>
          <a:p>
            <a:endParaRPr dirty="0" lang="en-US"/>
          </a:p>
        </p:txBody>
      </p:sp>
      <p:sp>
        <p:nvSpPr>
          <p:cNvPr id="1048908" name="Content Placeholder 2"/>
          <p:cNvSpPr>
            <a:spLocks noGrp="1"/>
          </p:cNvSpPr>
          <p:nvPr>
            <p:ph idx="1"/>
          </p:nvPr>
        </p:nvSpPr>
        <p:spPr>
          <a:xfrm>
            <a:off x="457200" y="533400"/>
            <a:ext cx="7239000" cy="5922336"/>
          </a:xfrm>
        </p:spPr>
        <p:txBody>
          <a:bodyPr/>
          <a:p>
            <a:pPr>
              <a:buNone/>
            </a:pPr>
            <a:r>
              <a:rPr dirty="0" lang="en-US" smtClean="0"/>
              <a:t>3. Pharmacological therapy.</a:t>
            </a:r>
          </a:p>
          <a:p>
            <a:pPr indent="-514350" marL="514350">
              <a:buFont typeface="+mj-lt"/>
              <a:buAutoNum type="alphaLcParenR"/>
            </a:pPr>
            <a:r>
              <a:rPr dirty="0" lang="en-US" smtClean="0"/>
              <a:t>Nitroglycerin (Vasodilator)  </a:t>
            </a:r>
          </a:p>
          <a:p>
            <a:pPr indent="-514350" marL="514350">
              <a:buFont typeface="+mj-lt"/>
              <a:buAutoNum type="alphaLcParenR"/>
            </a:pPr>
            <a:r>
              <a:rPr dirty="0" lang="en-US" smtClean="0"/>
              <a:t>Beta- adrenergic blocking agents (decrease workload on the heart)</a:t>
            </a:r>
          </a:p>
          <a:p>
            <a:pPr indent="-514350" marL="514350">
              <a:buFont typeface="+mj-lt"/>
              <a:buAutoNum type="alphaLcParenR"/>
            </a:pPr>
            <a:r>
              <a:rPr dirty="0" lang="en-US" smtClean="0"/>
              <a:t>Calcium channel blocking agents (</a:t>
            </a:r>
            <a:r>
              <a:rPr lang="en-US" smtClean="0"/>
              <a:t>relax muscular </a:t>
            </a:r>
            <a:r>
              <a:rPr dirty="0" lang="en-US" smtClean="0"/>
              <a:t>smooth muscles)</a:t>
            </a:r>
          </a:p>
          <a:p>
            <a:pPr indent="-514350" marL="514350">
              <a:buFont typeface="+mj-lt"/>
              <a:buAutoNum type="alphaLcParenR"/>
            </a:pPr>
            <a:r>
              <a:rPr dirty="0" lang="en-US" err="1" smtClean="0"/>
              <a:t>Antiplatelets</a:t>
            </a:r>
            <a:r>
              <a:rPr dirty="0" lang="en-US" smtClean="0"/>
              <a:t> (reduce platelet aggregation) &amp; anticoagulant medication</a:t>
            </a:r>
          </a:p>
          <a:p>
            <a:pPr indent="-514350" marL="514350">
              <a:buAutoNum type="arabicPeriod" startAt="4"/>
            </a:pPr>
            <a:r>
              <a:rPr dirty="0" lang="en-US" smtClean="0"/>
              <a:t>Oxygen therapy: to increase the amount of oxygen delivered to the myocardium &amp; to decrease pain.</a:t>
            </a:r>
          </a:p>
          <a:p>
            <a:pPr indent="-514350" marL="514350">
              <a:buFont typeface="+mj-lt"/>
              <a:buAutoNum type="alphaLcParenR"/>
            </a:pPr>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632" name="Title 1"/>
          <p:cNvSpPr>
            <a:spLocks noGrp="1"/>
          </p:cNvSpPr>
          <p:nvPr>
            <p:ph type="title"/>
          </p:nvPr>
        </p:nvSpPr>
        <p:spPr/>
        <p:txBody>
          <a:bodyPr/>
          <a:p>
            <a:r>
              <a:rPr dirty="0" lang="en-US" smtClean="0"/>
              <a:t>ASSESSMENT</a:t>
            </a:r>
            <a:endParaRPr dirty="0" lang="en-US"/>
          </a:p>
        </p:txBody>
      </p:sp>
      <p:sp>
        <p:nvSpPr>
          <p:cNvPr id="1048633" name="Content Placeholder 2"/>
          <p:cNvSpPr>
            <a:spLocks noGrp="1"/>
          </p:cNvSpPr>
          <p:nvPr>
            <p:ph idx="1"/>
          </p:nvPr>
        </p:nvSpPr>
        <p:spPr/>
        <p:txBody>
          <a:bodyPr>
            <a:normAutofit fontScale="92308" lnSpcReduction="20000"/>
          </a:bodyPr>
          <a:p>
            <a:pPr indent="-571500" marL="571500">
              <a:buAutoNum type="romanLcPeriod" startAt="4"/>
            </a:pPr>
            <a:r>
              <a:rPr dirty="0" lang="en-US" smtClean="0"/>
              <a:t>Symptoms &amp; Signs (Associated with)</a:t>
            </a:r>
          </a:p>
          <a:p>
            <a:pPr indent="-571500" marL="571500"/>
            <a:r>
              <a:rPr dirty="0" lang="en-US" smtClean="0"/>
              <a:t>Diaphoresis, cold clammy skin</a:t>
            </a:r>
          </a:p>
          <a:p>
            <a:pPr indent="-571500" marL="571500"/>
            <a:r>
              <a:rPr dirty="0" lang="en-US" smtClean="0"/>
              <a:t>Nausea, vomiting</a:t>
            </a:r>
          </a:p>
          <a:p>
            <a:pPr indent="-571500" marL="571500"/>
            <a:r>
              <a:rPr dirty="0" lang="en-US" err="1" smtClean="0"/>
              <a:t>Dyspnea</a:t>
            </a:r>
            <a:r>
              <a:rPr dirty="0" lang="en-US" smtClean="0"/>
              <a:t>-difficulty in breathing</a:t>
            </a:r>
          </a:p>
          <a:p>
            <a:pPr indent="-571500" marL="571500"/>
            <a:r>
              <a:rPr dirty="0" lang="en-US" err="1" smtClean="0"/>
              <a:t>Orthopnea</a:t>
            </a:r>
            <a:endParaRPr dirty="0" lang="en-US" smtClean="0"/>
          </a:p>
          <a:p>
            <a:pPr indent="-571500" marL="571500"/>
            <a:r>
              <a:rPr dirty="0" lang="en-US" smtClean="0"/>
              <a:t>Syncope-loss of consciousness due to fainting</a:t>
            </a:r>
          </a:p>
          <a:p>
            <a:pPr indent="-571500" marL="571500"/>
            <a:r>
              <a:rPr dirty="0" lang="en-US" smtClean="0"/>
              <a:t>Apprehension</a:t>
            </a:r>
          </a:p>
          <a:p>
            <a:pPr indent="-571500" marL="571500"/>
            <a:r>
              <a:rPr dirty="0" lang="en-US" err="1" smtClean="0"/>
              <a:t>Dysrhythmias</a:t>
            </a:r>
            <a:r>
              <a:rPr dirty="0" lang="en-US" smtClean="0"/>
              <a:t>-abnormality in the rate, regularity, or sequence of cardiac activation. Also called </a:t>
            </a:r>
            <a:r>
              <a:rPr dirty="0" i="1" lang="en-US" smtClean="0"/>
              <a:t>cardiac arrhythmia</a:t>
            </a:r>
            <a:r>
              <a:rPr b="1" dirty="0" lang="en-US" smtClean="0"/>
              <a:t>.</a:t>
            </a:r>
            <a:endParaRPr dirty="0" lang="en-US" smtClean="0"/>
          </a:p>
          <a:p>
            <a:pPr indent="-571500" marL="571500"/>
            <a:r>
              <a:rPr dirty="0" lang="en-US" smtClean="0"/>
              <a:t>Palpitations</a:t>
            </a:r>
          </a:p>
          <a:p>
            <a:pPr indent="-571500" marL="571500"/>
            <a:r>
              <a:rPr dirty="0" lang="en-US" smtClean="0"/>
              <a:t>Auscultation of extra heart sounds</a:t>
            </a:r>
          </a:p>
          <a:p>
            <a:pPr indent="-571500" marL="571500"/>
            <a:r>
              <a:rPr dirty="0" lang="en-US" smtClean="0"/>
              <a:t>Auscultation of crackles </a:t>
            </a:r>
          </a:p>
          <a:p>
            <a:pPr indent="-571500" marL="571500"/>
            <a:r>
              <a:rPr dirty="0" lang="en-US" smtClean="0"/>
              <a:t>weakness</a:t>
            </a:r>
            <a:endParaRPr dirty="0"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909" name="Title 1"/>
          <p:cNvSpPr>
            <a:spLocks noGrp="1"/>
          </p:cNvSpPr>
          <p:nvPr>
            <p:ph type="title"/>
          </p:nvPr>
        </p:nvSpPr>
        <p:spPr>
          <a:xfrm>
            <a:off x="457200" y="274638"/>
            <a:ext cx="8229600" cy="182562"/>
          </a:xfrm>
        </p:spPr>
        <p:txBody>
          <a:bodyPr>
            <a:normAutofit fontScale="90000"/>
          </a:bodyPr>
          <a:p>
            <a:endParaRPr dirty="0" lang="en-US"/>
          </a:p>
        </p:txBody>
      </p:sp>
      <p:sp>
        <p:nvSpPr>
          <p:cNvPr id="1048910" name="Content Placeholder 2"/>
          <p:cNvSpPr>
            <a:spLocks noGrp="1"/>
          </p:cNvSpPr>
          <p:nvPr>
            <p:ph idx="1"/>
          </p:nvPr>
        </p:nvSpPr>
        <p:spPr>
          <a:xfrm>
            <a:off x="457200" y="609600"/>
            <a:ext cx="7696200" cy="5516563"/>
          </a:xfrm>
        </p:spPr>
        <p:txBody>
          <a:bodyPr>
            <a:normAutofit/>
          </a:bodyPr>
          <a:p>
            <a:pPr>
              <a:buNone/>
            </a:pPr>
            <a:r>
              <a:rPr b="1" dirty="0" lang="en-US" smtClean="0"/>
              <a:t>NURSING CARE </a:t>
            </a:r>
          </a:p>
          <a:p>
            <a:pPr indent="-514350" marL="514350">
              <a:buFont typeface="+mj-lt"/>
              <a:buAutoNum type="arabicPeriod"/>
            </a:pPr>
            <a:r>
              <a:rPr dirty="0" lang="en-US" smtClean="0"/>
              <a:t>Allay anxiety – reassure</a:t>
            </a:r>
          </a:p>
          <a:p>
            <a:pPr indent="-514350" marL="514350">
              <a:buFont typeface="+mj-lt"/>
              <a:buAutoNum type="arabicPeriod"/>
            </a:pPr>
            <a:r>
              <a:rPr dirty="0" lang="en-US" smtClean="0"/>
              <a:t>Ensure patient gets O2 &amp; medication&amp; observe for side effects</a:t>
            </a:r>
          </a:p>
          <a:p>
            <a:pPr indent="-514350" marL="514350">
              <a:buFont typeface="+mj-lt"/>
              <a:buAutoNum type="arabicPeriod"/>
            </a:pPr>
            <a:r>
              <a:rPr dirty="0" lang="en-US" smtClean="0"/>
              <a:t>Monitor the vital signs</a:t>
            </a:r>
          </a:p>
          <a:p>
            <a:pPr indent="-514350" marL="514350">
              <a:buFont typeface="+mj-lt"/>
              <a:buAutoNum type="arabicPeriod"/>
            </a:pPr>
            <a:r>
              <a:rPr dirty="0" lang="en-US" smtClean="0"/>
              <a:t>Ensure investigations are done </a:t>
            </a:r>
          </a:p>
          <a:p>
            <a:pPr indent="-514350" marL="514350">
              <a:buFont typeface="+mj-lt"/>
              <a:buAutoNum type="arabicPeriod"/>
            </a:pPr>
            <a:r>
              <a:rPr dirty="0" lang="en-US" smtClean="0"/>
              <a:t>Evaluate the general condition after interventions</a:t>
            </a:r>
          </a:p>
          <a:p>
            <a:pPr indent="-514350" marL="514350">
              <a:buFont typeface="+mj-lt"/>
              <a:buAutoNum type="arabicPeriod"/>
            </a:pPr>
            <a:r>
              <a:rPr dirty="0" lang="en-US" smtClean="0"/>
              <a:t>Patient education</a:t>
            </a:r>
          </a:p>
          <a:p>
            <a:pPr indent="-571500" marL="571500">
              <a:buFont typeface="+mj-lt"/>
              <a:buAutoNum type="romanLcPeriod"/>
            </a:pPr>
            <a:r>
              <a:rPr dirty="0" lang="en-US" smtClean="0"/>
              <a:t>Understanding the disease</a:t>
            </a:r>
          </a:p>
          <a:p>
            <a:pPr indent="-514350" marL="514350">
              <a:buFont typeface="+mj-lt"/>
              <a:buAutoNum type="arabicPeriod"/>
            </a:pPr>
            <a:endParaRPr dirty="0"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911" name="Title 1"/>
          <p:cNvSpPr>
            <a:spLocks noGrp="1"/>
          </p:cNvSpPr>
          <p:nvPr>
            <p:ph type="title"/>
          </p:nvPr>
        </p:nvSpPr>
        <p:spPr/>
        <p:txBody>
          <a:bodyPr/>
          <a:p>
            <a:endParaRPr lang="en-US"/>
          </a:p>
        </p:txBody>
      </p:sp>
      <p:sp>
        <p:nvSpPr>
          <p:cNvPr id="1048912" name="Content Placeholder 2"/>
          <p:cNvSpPr>
            <a:spLocks noGrp="1"/>
          </p:cNvSpPr>
          <p:nvPr>
            <p:ph idx="1"/>
          </p:nvPr>
        </p:nvSpPr>
        <p:spPr/>
        <p:txBody>
          <a:bodyPr/>
          <a:p>
            <a:pPr indent="-571500" marL="571500">
              <a:buAutoNum type="romanLcPeriod" startAt="2"/>
            </a:pPr>
            <a:r>
              <a:rPr dirty="0" lang="en-US" smtClean="0"/>
              <a:t>Self administration of nitroglycerin PRN</a:t>
            </a:r>
          </a:p>
          <a:p>
            <a:pPr indent="-571500" marL="571500">
              <a:buAutoNum type="romanLcPeriod" startAt="2"/>
            </a:pPr>
            <a:r>
              <a:rPr dirty="0" lang="en-US" smtClean="0"/>
              <a:t>Proper diet-low cholesterol, high </a:t>
            </a:r>
            <a:r>
              <a:rPr dirty="0" lang="en-US" err="1" smtClean="0"/>
              <a:t>fibre</a:t>
            </a:r>
            <a:endParaRPr dirty="0" lang="en-US" smtClean="0"/>
          </a:p>
          <a:p>
            <a:pPr indent="-571500" marL="571500">
              <a:buAutoNum type="romanLcPeriod" startAt="2"/>
            </a:pPr>
            <a:r>
              <a:rPr dirty="0" lang="en-US" smtClean="0"/>
              <a:t>Control hypertension</a:t>
            </a:r>
          </a:p>
          <a:p>
            <a:pPr indent="-571500" marL="571500">
              <a:buAutoNum type="romanLcPeriod" startAt="2"/>
            </a:pPr>
            <a:r>
              <a:rPr dirty="0" lang="en-US" smtClean="0"/>
              <a:t>If smoking to quit</a:t>
            </a:r>
          </a:p>
          <a:p>
            <a:pPr indent="-571500" marL="571500">
              <a:buAutoNum type="romanLcPeriod" startAt="2"/>
            </a:pPr>
            <a:r>
              <a:rPr dirty="0" lang="en-US" smtClean="0"/>
              <a:t>If obese, weight reduction</a:t>
            </a:r>
          </a:p>
          <a:p>
            <a:pPr indent="-571500" marL="571500">
              <a:buAutoNum type="romanLcPeriod" startAt="2"/>
            </a:pPr>
            <a:r>
              <a:rPr dirty="0" lang="en-US" smtClean="0"/>
              <a:t>Other </a:t>
            </a:r>
            <a:r>
              <a:rPr dirty="0" lang="en-US" err="1" smtClean="0"/>
              <a:t>stressers</a:t>
            </a:r>
            <a:r>
              <a:rPr dirty="0" lang="en-US" smtClean="0"/>
              <a:t> like cold, coffee drinking, strenuous exercises.</a:t>
            </a:r>
          </a:p>
          <a:p>
            <a:pPr indent="-571500" marL="571500">
              <a:buAutoNum type="romanLcPeriod" startAt="2"/>
            </a:pPr>
            <a:endParaRPr dirty="0"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913" name="Title 1"/>
          <p:cNvSpPr>
            <a:spLocks noGrp="1"/>
          </p:cNvSpPr>
          <p:nvPr>
            <p:ph type="title"/>
          </p:nvPr>
        </p:nvSpPr>
        <p:spPr>
          <a:xfrm flipV="1">
            <a:off x="457200" y="228600"/>
            <a:ext cx="8229600" cy="46038"/>
          </a:xfrm>
        </p:spPr>
        <p:txBody>
          <a:bodyPr>
            <a:normAutofit fontScale="90000"/>
          </a:bodyPr>
          <a:p>
            <a:endParaRPr dirty="0" lang="en-US"/>
          </a:p>
        </p:txBody>
      </p:sp>
      <p:sp>
        <p:nvSpPr>
          <p:cNvPr id="1048914" name="Content Placeholder 2"/>
          <p:cNvSpPr>
            <a:spLocks noGrp="1"/>
          </p:cNvSpPr>
          <p:nvPr>
            <p:ph idx="1"/>
          </p:nvPr>
        </p:nvSpPr>
        <p:spPr>
          <a:xfrm>
            <a:off x="457200" y="381000"/>
            <a:ext cx="7696200" cy="5745163"/>
          </a:xfrm>
        </p:spPr>
        <p:txBody>
          <a:bodyPr>
            <a:normAutofit/>
          </a:bodyPr>
          <a:p>
            <a:pPr>
              <a:buNone/>
            </a:pPr>
            <a:r>
              <a:rPr b="1" dirty="0" lang="en-US" smtClean="0"/>
              <a:t>NOTE</a:t>
            </a:r>
          </a:p>
          <a:p>
            <a:pPr>
              <a:buNone/>
            </a:pPr>
            <a:r>
              <a:rPr dirty="0" lang="en-US" smtClean="0"/>
              <a:t>All clients with chest pain get MONA treatment </a:t>
            </a:r>
          </a:p>
          <a:p>
            <a:pPr>
              <a:buNone/>
            </a:pPr>
            <a:r>
              <a:rPr b="1" dirty="0" lang="en-US" smtClean="0"/>
              <a:t>M – </a:t>
            </a:r>
            <a:r>
              <a:rPr dirty="0" lang="en-US" smtClean="0"/>
              <a:t>morphine sulfate</a:t>
            </a:r>
          </a:p>
          <a:p>
            <a:pPr>
              <a:buNone/>
            </a:pPr>
            <a:r>
              <a:rPr b="1" dirty="0" lang="en-US" smtClean="0"/>
              <a:t>O -   </a:t>
            </a:r>
            <a:r>
              <a:rPr dirty="0" lang="en-US" smtClean="0"/>
              <a:t>oxygen</a:t>
            </a:r>
          </a:p>
          <a:p>
            <a:pPr>
              <a:buNone/>
            </a:pPr>
            <a:r>
              <a:rPr b="1" dirty="0" lang="en-US" smtClean="0"/>
              <a:t>N -   </a:t>
            </a:r>
            <a:r>
              <a:rPr dirty="0" lang="en-US" smtClean="0"/>
              <a:t>nitroglycerin</a:t>
            </a:r>
          </a:p>
          <a:p>
            <a:pPr>
              <a:buNone/>
            </a:pPr>
            <a:r>
              <a:rPr b="1" dirty="0" lang="en-US" smtClean="0"/>
              <a:t>A -   </a:t>
            </a:r>
            <a:r>
              <a:rPr dirty="0" lang="en-US" err="1" smtClean="0"/>
              <a:t>asprin</a:t>
            </a:r>
            <a:endParaRPr dirty="0" lang="en-US" smtClean="0"/>
          </a:p>
          <a:p>
            <a:pPr>
              <a:buNone/>
            </a:pPr>
            <a:r>
              <a:rPr dirty="0" lang="en-US" smtClean="0"/>
              <a:t>Give </a:t>
            </a:r>
            <a:r>
              <a:rPr dirty="0" lang="en-US" err="1" smtClean="0"/>
              <a:t>subligual</a:t>
            </a:r>
            <a:r>
              <a:rPr dirty="0" lang="en-US" smtClean="0"/>
              <a:t> nitroglycerin tablet/spray. If the pain is not relieved after three nitroglycerin tablets each taken 5 minutes apart or after morphine, notify physician. Oxygen to ensure adequate oxygenation &amp; </a:t>
            </a:r>
            <a:r>
              <a:rPr dirty="0" lang="en-US" err="1" smtClean="0"/>
              <a:t>asprin</a:t>
            </a:r>
            <a:r>
              <a:rPr dirty="0" lang="en-US" smtClean="0"/>
              <a:t> for </a:t>
            </a:r>
            <a:r>
              <a:rPr dirty="0" lang="en-US" err="1" smtClean="0"/>
              <a:t>antiplatelet</a:t>
            </a:r>
            <a:r>
              <a:rPr dirty="0" lang="en-US" smtClean="0"/>
              <a:t> activities. </a:t>
            </a:r>
            <a:r>
              <a:rPr b="1" dirty="0" lang="en-US" smtClean="0"/>
              <a:t> </a:t>
            </a:r>
            <a:endParaRPr b="1" dirty="0"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915" name="Title 1"/>
          <p:cNvSpPr>
            <a:spLocks noGrp="1"/>
          </p:cNvSpPr>
          <p:nvPr>
            <p:ph type="title"/>
          </p:nvPr>
        </p:nvSpPr>
        <p:spPr/>
        <p:txBody>
          <a:bodyPr/>
          <a:p>
            <a:r>
              <a:rPr dirty="0" lang="en-US" smtClean="0"/>
              <a:t>MYOCARDIAL INFARCTION</a:t>
            </a:r>
            <a:endParaRPr dirty="0" lang="en-US"/>
          </a:p>
        </p:txBody>
      </p:sp>
      <p:sp>
        <p:nvSpPr>
          <p:cNvPr id="1048916" name="Content Placeholder 2"/>
          <p:cNvSpPr>
            <a:spLocks noGrp="1"/>
          </p:cNvSpPr>
          <p:nvPr>
            <p:ph idx="1"/>
          </p:nvPr>
        </p:nvSpPr>
        <p:spPr/>
        <p:txBody>
          <a:bodyPr/>
          <a:p>
            <a:pPr>
              <a:buNone/>
            </a:pPr>
            <a:r>
              <a:rPr dirty="0" lang="en-US" smtClean="0"/>
              <a:t>Or coronary occlusion or heart attack is a total occlusion of a portion of a coronary artery. After the occlusion myocardial ischemia, injury, or death occurs.</a:t>
            </a:r>
          </a:p>
          <a:p>
            <a:pPr>
              <a:buNone/>
            </a:pPr>
            <a:r>
              <a:rPr dirty="0" lang="en-US" smtClean="0"/>
              <a:t>Infarction commonly occur in the left ventricle. The change (destruction) is  permanent.</a:t>
            </a:r>
          </a:p>
          <a:p>
            <a:pPr>
              <a:buNone/>
            </a:pPr>
            <a:r>
              <a:rPr dirty="0" lang="en-US" smtClean="0"/>
              <a:t>The severity of the situation depends on the area of the heart involved, as well as the size of the infarct.</a:t>
            </a:r>
          </a:p>
          <a:p>
            <a:pPr>
              <a:buNone/>
            </a:pPr>
            <a:endParaRPr dirty="0"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917" name="Title 1"/>
          <p:cNvSpPr>
            <a:spLocks noGrp="1"/>
          </p:cNvSpPr>
          <p:nvPr>
            <p:ph type="title"/>
          </p:nvPr>
        </p:nvSpPr>
        <p:spPr>
          <a:xfrm>
            <a:off x="457200" y="320040"/>
            <a:ext cx="7239000" cy="60960"/>
          </a:xfrm>
        </p:spPr>
        <p:txBody>
          <a:bodyPr>
            <a:normAutofit fontScale="90000"/>
          </a:bodyPr>
          <a:p>
            <a:endParaRPr dirty="0" lang="en-US"/>
          </a:p>
        </p:txBody>
      </p:sp>
      <p:sp>
        <p:nvSpPr>
          <p:cNvPr id="1048918" name="Content Placeholder 2"/>
          <p:cNvSpPr>
            <a:spLocks noGrp="1"/>
          </p:cNvSpPr>
          <p:nvPr>
            <p:ph idx="1"/>
          </p:nvPr>
        </p:nvSpPr>
        <p:spPr>
          <a:xfrm>
            <a:off x="457200" y="457200"/>
            <a:ext cx="7239000" cy="5998536"/>
          </a:xfrm>
        </p:spPr>
        <p:txBody>
          <a:bodyPr>
            <a:normAutofit lnSpcReduction="10000"/>
          </a:bodyPr>
          <a:p>
            <a:pPr>
              <a:buNone/>
            </a:pPr>
            <a:r>
              <a:rPr b="1" dirty="0" lang="en-US" smtClean="0"/>
              <a:t>CAUSES</a:t>
            </a:r>
          </a:p>
          <a:p>
            <a:pPr indent="-514350" marL="514350">
              <a:buFont typeface="+mj-lt"/>
              <a:buAutoNum type="arabicPeriod"/>
            </a:pPr>
            <a:r>
              <a:rPr dirty="0" lang="en-US" smtClean="0"/>
              <a:t>Reduced blood flow in a coronary artery due to rupture of an atherosclerotic plague &amp; subsequent occlusion of the artery by a thrombus.</a:t>
            </a:r>
          </a:p>
          <a:p>
            <a:pPr indent="-514350" marL="514350">
              <a:buFont typeface="+mj-lt"/>
              <a:buAutoNum type="arabicPeriod"/>
            </a:pPr>
            <a:r>
              <a:rPr dirty="0" lang="en-US" smtClean="0"/>
              <a:t>Vasospasm (sudden constriction or narrowing) of coronary artery.</a:t>
            </a:r>
          </a:p>
          <a:p>
            <a:pPr indent="-514350" marL="514350">
              <a:buFont typeface="+mj-lt"/>
              <a:buAutoNum type="arabicPeriod"/>
            </a:pPr>
            <a:r>
              <a:rPr dirty="0" lang="en-US" smtClean="0"/>
              <a:t>Decreased oxygen supply (</a:t>
            </a:r>
            <a:r>
              <a:rPr dirty="0" lang="en-US" err="1" smtClean="0"/>
              <a:t>e.g</a:t>
            </a:r>
            <a:r>
              <a:rPr dirty="0" lang="en-US" smtClean="0"/>
              <a:t> from acute blood loss, anemia or low blood pressure)</a:t>
            </a:r>
          </a:p>
          <a:p>
            <a:pPr indent="-514350" marL="514350">
              <a:buFont typeface="+mj-lt"/>
              <a:buAutoNum type="arabicPeriod"/>
            </a:pPr>
            <a:r>
              <a:rPr dirty="0" lang="en-US" smtClean="0"/>
              <a:t>Increased demand for oxygen (</a:t>
            </a:r>
            <a:r>
              <a:rPr dirty="0" lang="en-US" err="1" smtClean="0"/>
              <a:t>e.g</a:t>
            </a:r>
            <a:r>
              <a:rPr dirty="0" lang="en-US" smtClean="0"/>
              <a:t> increased </a:t>
            </a:r>
            <a:r>
              <a:rPr dirty="0" lang="en-US" err="1" smtClean="0"/>
              <a:t>heartrate</a:t>
            </a:r>
            <a:r>
              <a:rPr dirty="0" lang="en-US" smtClean="0"/>
              <a:t>, </a:t>
            </a:r>
            <a:r>
              <a:rPr dirty="0" lang="en-US" err="1" smtClean="0"/>
              <a:t>thyrotoxicosis</a:t>
            </a:r>
            <a:r>
              <a:rPr dirty="0" lang="en-US" smtClean="0"/>
              <a:t>, or ingestion of cocaine)</a:t>
            </a:r>
          </a:p>
          <a:p>
            <a:pPr indent="-514350" marL="514350">
              <a:buNone/>
            </a:pPr>
            <a:r>
              <a:rPr dirty="0" lang="en-US" smtClean="0"/>
              <a:t>N/B in each case there is a profound imbalance between oxygen supply &amp; demand.</a:t>
            </a:r>
            <a:endParaRPr dirty="0"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919" name="Title 1"/>
          <p:cNvSpPr>
            <a:spLocks noGrp="1"/>
          </p:cNvSpPr>
          <p:nvPr>
            <p:ph type="title"/>
          </p:nvPr>
        </p:nvSpPr>
        <p:spPr/>
        <p:txBody>
          <a:bodyPr/>
          <a:p>
            <a:endParaRPr lang="en-US"/>
          </a:p>
        </p:txBody>
      </p:sp>
      <p:sp>
        <p:nvSpPr>
          <p:cNvPr id="1048920" name="Content Placeholder 2"/>
          <p:cNvSpPr>
            <a:spLocks noGrp="1"/>
          </p:cNvSpPr>
          <p:nvPr>
            <p:ph idx="1"/>
          </p:nvPr>
        </p:nvSpPr>
        <p:spPr/>
        <p:txBody>
          <a:bodyPr/>
          <a:p>
            <a:pPr>
              <a:buNone/>
            </a:pPr>
            <a:r>
              <a:rPr b="1" dirty="0" lang="en-US" smtClean="0"/>
              <a:t>PATHOPHYSIOLOGY</a:t>
            </a:r>
          </a:p>
          <a:p>
            <a:pPr>
              <a:buNone/>
            </a:pPr>
            <a:r>
              <a:rPr dirty="0" lang="en-US" smtClean="0"/>
              <a:t>The area of infarction develops over minutes to hours. As the cells are deprived of oxygen, ischemia develops, cellular injury occurs, &amp; the lack of oxygen results in infarction (the death of the cells).</a:t>
            </a:r>
          </a:p>
          <a:p>
            <a:pPr>
              <a:buNone/>
            </a:pPr>
            <a:r>
              <a:rPr dirty="0" lang="en-US" smtClean="0"/>
              <a:t>The expression ‘time is a muscle’ reflects the urgency of appropriate treatment to improve patient outcome.</a:t>
            </a:r>
          </a:p>
          <a:p>
            <a:pPr>
              <a:buNone/>
            </a:pPr>
            <a:endParaRPr dirty="0"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921" name="Title 1"/>
          <p:cNvSpPr>
            <a:spLocks noGrp="1"/>
          </p:cNvSpPr>
          <p:nvPr>
            <p:ph type="title"/>
          </p:nvPr>
        </p:nvSpPr>
        <p:spPr/>
        <p:txBody>
          <a:bodyPr/>
          <a:p>
            <a:endParaRPr lang="en-US"/>
          </a:p>
        </p:txBody>
      </p:sp>
      <p:sp>
        <p:nvSpPr>
          <p:cNvPr id="1048922" name="Content Placeholder 2"/>
          <p:cNvSpPr>
            <a:spLocks noGrp="1"/>
          </p:cNvSpPr>
          <p:nvPr>
            <p:ph idx="1"/>
          </p:nvPr>
        </p:nvSpPr>
        <p:spPr/>
        <p:txBody>
          <a:bodyPr/>
          <a:p>
            <a:r>
              <a:rPr dirty="0" lang="en-US" smtClean="0"/>
              <a:t>Various descriptions are used to further identify an MI. </a:t>
            </a:r>
          </a:p>
          <a:p>
            <a:pPr>
              <a:buFont typeface="Wingdings" pitchFamily="2" charset="2"/>
              <a:buChar char="Ø"/>
            </a:pPr>
            <a:r>
              <a:rPr dirty="0" lang="en-US" smtClean="0"/>
              <a:t>The type of MI (ST-segment elevation, non-ST segment elevation)</a:t>
            </a:r>
          </a:p>
          <a:p>
            <a:pPr>
              <a:buFont typeface="Wingdings" pitchFamily="2" charset="2"/>
              <a:buChar char="Ø"/>
            </a:pPr>
            <a:r>
              <a:rPr dirty="0" lang="en-US" smtClean="0"/>
              <a:t>The location of the injury to the ventricular wall (anterior, inferior, posterior, or lateral wall)</a:t>
            </a:r>
          </a:p>
          <a:p>
            <a:pPr>
              <a:buFont typeface="Wingdings" pitchFamily="2" charset="2"/>
              <a:buChar char="Ø"/>
            </a:pPr>
            <a:r>
              <a:rPr dirty="0" lang="en-US" smtClean="0"/>
              <a:t>The point &amp; time within the process of infarction (acute, evolving or old) </a:t>
            </a:r>
            <a:endParaRPr dirty="0"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8923" name="Title 1"/>
          <p:cNvSpPr>
            <a:spLocks noGrp="1"/>
          </p:cNvSpPr>
          <p:nvPr>
            <p:ph type="title"/>
          </p:nvPr>
        </p:nvSpPr>
        <p:spPr/>
        <p:txBody>
          <a:bodyPr/>
          <a:p>
            <a:endParaRPr lang="en-US"/>
          </a:p>
        </p:txBody>
      </p:sp>
      <p:sp>
        <p:nvSpPr>
          <p:cNvPr id="1048924" name="Content Placeholder 2"/>
          <p:cNvSpPr>
            <a:spLocks noGrp="1"/>
          </p:cNvSpPr>
          <p:nvPr>
            <p:ph idx="1"/>
          </p:nvPr>
        </p:nvSpPr>
        <p:spPr/>
        <p:txBody>
          <a:bodyPr/>
          <a:p>
            <a:pPr>
              <a:buNone/>
            </a:pPr>
            <a:r>
              <a:rPr b="1" dirty="0" lang="en-US" smtClean="0"/>
              <a:t>CLINICAL MANIFESTATIONS</a:t>
            </a:r>
          </a:p>
          <a:p>
            <a:pPr indent="-514350" marL="514350">
              <a:buFont typeface="+mj-lt"/>
              <a:buAutoNum type="arabicPeriod"/>
            </a:pPr>
            <a:r>
              <a:rPr dirty="0" lang="en-US" smtClean="0"/>
              <a:t>Cardiovascular: Chest pain/ discomfort, palpitations, </a:t>
            </a:r>
            <a:endParaRPr dirty="0"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925" name="Title 1"/>
          <p:cNvSpPr>
            <a:spLocks noGrp="1"/>
          </p:cNvSpPr>
          <p:nvPr>
            <p:ph type="title"/>
          </p:nvPr>
        </p:nvSpPr>
        <p:spPr/>
        <p:txBody>
          <a:bodyPr/>
          <a:p>
            <a:r>
              <a:rPr dirty="0" lang="en-US" smtClean="0"/>
              <a:t>DYSRHYTHMIAS/ARRHYTHMIAS</a:t>
            </a:r>
            <a:endParaRPr dirty="0" lang="en-US"/>
          </a:p>
        </p:txBody>
      </p:sp>
      <p:sp>
        <p:nvSpPr>
          <p:cNvPr id="1048926" name="Content Placeholder 2"/>
          <p:cNvSpPr>
            <a:spLocks noGrp="1"/>
          </p:cNvSpPr>
          <p:nvPr>
            <p:ph idx="1"/>
          </p:nvPr>
        </p:nvSpPr>
        <p:spPr/>
        <p:txBody>
          <a:bodyPr/>
          <a:p>
            <a:pPr>
              <a:buNone/>
            </a:pPr>
            <a:r>
              <a:rPr dirty="0" lang="en-US" smtClean="0"/>
              <a:t>Are disorders of the formation or conduction (or both) of the electrical impulse within the heart. </a:t>
            </a:r>
          </a:p>
          <a:p>
            <a:pPr>
              <a:buFont typeface="Wingdings" pitchFamily="2" charset="2"/>
              <a:buChar char="Ø"/>
            </a:pPr>
            <a:r>
              <a:rPr dirty="0" lang="en-US" smtClean="0"/>
              <a:t>These disorders can cause disturbances of the rate, the heart rhythm, or both. </a:t>
            </a:r>
            <a:endParaRPr dirty="0"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927" name="Title 1"/>
          <p:cNvSpPr>
            <a:spLocks noGrp="1"/>
          </p:cNvSpPr>
          <p:nvPr>
            <p:ph type="title"/>
          </p:nvPr>
        </p:nvSpPr>
        <p:spPr>
          <a:xfrm>
            <a:off x="457200" y="320040"/>
            <a:ext cx="7239000" cy="137160"/>
          </a:xfrm>
        </p:spPr>
        <p:txBody>
          <a:bodyPr>
            <a:normAutofit fontScale="90000"/>
          </a:bodyPr>
          <a:p>
            <a:endParaRPr dirty="0" lang="en-US"/>
          </a:p>
        </p:txBody>
      </p:sp>
      <p:pic>
        <p:nvPicPr>
          <p:cNvPr id="2097155" name="Content Placeholder 3" descr="The Heart's Electrical System"/>
          <p:cNvPicPr>
            <a:picLocks noGrp="1"/>
          </p:cNvPicPr>
          <p:nvPr>
            <p:ph idx="1"/>
          </p:nvPr>
        </p:nvPicPr>
        <p:blipFill>
          <a:blip xmlns:r="http://schemas.openxmlformats.org/officeDocument/2006/relationships" r:embed="rId1" cstate="print"/>
          <a:srcRect/>
          <a:stretch>
            <a:fillRect/>
          </a:stretch>
        </p:blipFill>
        <p:spPr bwMode="auto">
          <a:xfrm>
            <a:off x="533400" y="533400"/>
            <a:ext cx="7620000" cy="5943600"/>
          </a:xfrm>
          <a:prstGeom prst="rect"/>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634" name="Title 1"/>
          <p:cNvSpPr>
            <a:spLocks noGrp="1"/>
          </p:cNvSpPr>
          <p:nvPr>
            <p:ph type="title"/>
          </p:nvPr>
        </p:nvSpPr>
        <p:spPr/>
        <p:txBody>
          <a:bodyPr/>
          <a:p>
            <a:r>
              <a:rPr dirty="0" lang="en-US" smtClean="0"/>
              <a:t>ASSESSMENT</a:t>
            </a:r>
            <a:endParaRPr dirty="0" lang="en-US"/>
          </a:p>
        </p:txBody>
      </p:sp>
      <p:sp>
        <p:nvSpPr>
          <p:cNvPr id="1048635" name="Content Placeholder 2"/>
          <p:cNvSpPr>
            <a:spLocks noGrp="1"/>
          </p:cNvSpPr>
          <p:nvPr>
            <p:ph idx="1"/>
          </p:nvPr>
        </p:nvSpPr>
        <p:spPr/>
        <p:txBody>
          <a:bodyPr>
            <a:normAutofit/>
          </a:bodyPr>
          <a:p>
            <a:pPr indent="-571500" marL="571500">
              <a:buAutoNum type="romanLcPeriod" startAt="5"/>
            </a:pPr>
            <a:r>
              <a:rPr dirty="0" lang="en-US" smtClean="0"/>
              <a:t>Timing &amp; Response to Treatment</a:t>
            </a:r>
          </a:p>
          <a:p>
            <a:pPr indent="-571500" marL="571500"/>
            <a:r>
              <a:rPr dirty="0" lang="en-US" smtClean="0"/>
              <a:t>Sudden onset</a:t>
            </a:r>
          </a:p>
          <a:p>
            <a:pPr indent="-571500" marL="571500"/>
            <a:r>
              <a:rPr dirty="0" lang="en-US" smtClean="0"/>
              <a:t>Constant</a:t>
            </a:r>
          </a:p>
          <a:p>
            <a:pPr indent="-571500" marL="571500"/>
            <a:r>
              <a:rPr dirty="0" lang="en-US" smtClean="0"/>
              <a:t>Duration &gt;30 min</a:t>
            </a:r>
          </a:p>
          <a:p>
            <a:pPr indent="-571500" marL="571500"/>
            <a:r>
              <a:rPr dirty="0" lang="en-US" smtClean="0"/>
              <a:t>Not relieved with nitrates or rest</a:t>
            </a:r>
          </a:p>
          <a:p>
            <a:pPr indent="-571500" marL="571500"/>
            <a:r>
              <a:rPr dirty="0" lang="en-US" smtClean="0"/>
              <a:t>Relief with narcotics</a:t>
            </a:r>
          </a:p>
          <a:p>
            <a:pPr indent="-571500" marL="571500">
              <a:buAutoNum type="alphaLcPeriod" startAt="2"/>
            </a:pPr>
            <a:r>
              <a:rPr dirty="0" lang="en-US" smtClean="0"/>
              <a:t>History of edema &amp; weight gain</a:t>
            </a:r>
          </a:p>
          <a:p>
            <a:pPr indent="-571500" marL="571500">
              <a:buAutoNum type="alphaLcPeriod" startAt="2"/>
            </a:pPr>
            <a:r>
              <a:rPr dirty="0" lang="en-US" smtClean="0"/>
              <a:t>History of syncope</a:t>
            </a:r>
          </a:p>
          <a:p>
            <a:pPr indent="-571500" marL="571500">
              <a:buAutoNum type="alphaLcPeriod" startAt="2"/>
            </a:pPr>
            <a:r>
              <a:rPr dirty="0" lang="en-US" smtClean="0"/>
              <a:t>Medication taken for the heart or for high blood pressure.</a:t>
            </a:r>
            <a:endParaRPr dirty="0"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928" name="Title 1"/>
          <p:cNvSpPr>
            <a:spLocks noGrp="1"/>
          </p:cNvSpPr>
          <p:nvPr>
            <p:ph type="title"/>
          </p:nvPr>
        </p:nvSpPr>
        <p:spPr/>
        <p:txBody>
          <a:bodyPr/>
          <a:p>
            <a:r>
              <a:rPr dirty="0" lang="en-US" smtClean="0"/>
              <a:t>NORMAL SINUS RHYTHM</a:t>
            </a:r>
            <a:endParaRPr dirty="0" lang="en-US"/>
          </a:p>
        </p:txBody>
      </p:sp>
      <p:pic>
        <p:nvPicPr>
          <p:cNvPr id="2097156" name="Content Placeholder 3" descr="Normal Heat Rhythm"/>
          <p:cNvPicPr>
            <a:picLocks noGrp="1"/>
          </p:cNvPicPr>
          <p:nvPr>
            <p:ph idx="1"/>
          </p:nvPr>
        </p:nvPicPr>
        <p:blipFill>
          <a:blip xmlns:r="http://schemas.openxmlformats.org/officeDocument/2006/relationships" r:embed="rId1" cstate="print"/>
          <a:stretch>
            <a:fillRect/>
          </a:stretch>
        </p:blipFill>
        <p:spPr bwMode="auto">
          <a:xfrm>
            <a:off x="457200" y="1676400"/>
            <a:ext cx="7467600" cy="4419600"/>
          </a:xfrm>
          <a:prstGeom prst="rect"/>
          <a:noFill/>
          <a:ln w="9525">
            <a:noFill/>
            <a:miter lim="800000"/>
            <a:headEnd/>
            <a:tailEnd/>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929" name="Title 1"/>
          <p:cNvSpPr>
            <a:spLocks noGrp="1"/>
          </p:cNvSpPr>
          <p:nvPr>
            <p:ph type="title"/>
          </p:nvPr>
        </p:nvSpPr>
        <p:spPr>
          <a:xfrm>
            <a:off x="457200" y="304800"/>
            <a:ext cx="8229600" cy="152400"/>
          </a:xfrm>
        </p:spPr>
        <p:txBody>
          <a:bodyPr>
            <a:normAutofit fontScale="90000"/>
          </a:bodyPr>
          <a:p>
            <a:endParaRPr dirty="0" lang="en-US"/>
          </a:p>
        </p:txBody>
      </p:sp>
      <p:sp>
        <p:nvSpPr>
          <p:cNvPr id="1048930" name="Content Placeholder 2"/>
          <p:cNvSpPr>
            <a:spLocks noGrp="1"/>
          </p:cNvSpPr>
          <p:nvPr>
            <p:ph idx="1"/>
          </p:nvPr>
        </p:nvSpPr>
        <p:spPr>
          <a:xfrm>
            <a:off x="457200" y="1295400"/>
            <a:ext cx="8229600" cy="4830763"/>
          </a:xfrm>
        </p:spPr>
        <p:txBody>
          <a:bodyPr/>
          <a:p>
            <a:pPr>
              <a:buNone/>
            </a:pPr>
            <a:r>
              <a:rPr b="1" dirty="0" lang="en-US" smtClean="0"/>
              <a:t>Characteristics of normal sinus rhythm</a:t>
            </a:r>
          </a:p>
          <a:p>
            <a:pPr>
              <a:buNone/>
            </a:pPr>
            <a:r>
              <a:rPr dirty="0" lang="en-US" smtClean="0"/>
              <a:t>Rate: 60 to 100 beats/min</a:t>
            </a:r>
          </a:p>
          <a:p>
            <a:pPr>
              <a:buNone/>
            </a:pPr>
            <a:r>
              <a:rPr dirty="0" lang="en-US" smtClean="0"/>
              <a:t>Rhythm: regular</a:t>
            </a:r>
          </a:p>
          <a:p>
            <a:pPr>
              <a:buNone/>
            </a:pPr>
            <a:r>
              <a:rPr dirty="0" lang="en-US" smtClean="0"/>
              <a:t>P wave: present, precede each QRS complex.</a:t>
            </a:r>
          </a:p>
          <a:p>
            <a:pPr>
              <a:buNone/>
            </a:pPr>
            <a:r>
              <a:rPr dirty="0" lang="en-US" smtClean="0"/>
              <a:t>P-R interval: 0.12 to 0.20 seconds</a:t>
            </a:r>
          </a:p>
          <a:p>
            <a:pPr>
              <a:buNone/>
            </a:pPr>
            <a:r>
              <a:rPr dirty="0" lang="en-US" smtClean="0"/>
              <a:t>QRS complex: present and under 0.10 second</a:t>
            </a:r>
            <a:endParaRPr dirty="0"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931" name="Title 1"/>
          <p:cNvSpPr>
            <a:spLocks noGrp="1"/>
          </p:cNvSpPr>
          <p:nvPr>
            <p:ph type="title"/>
          </p:nvPr>
        </p:nvSpPr>
        <p:spPr>
          <a:xfrm>
            <a:off x="457200" y="274638"/>
            <a:ext cx="8229600" cy="106362"/>
          </a:xfrm>
        </p:spPr>
        <p:txBody>
          <a:bodyPr>
            <a:normAutofit fontScale="90000"/>
          </a:bodyPr>
          <a:p>
            <a:endParaRPr dirty="0" lang="en-US"/>
          </a:p>
        </p:txBody>
      </p:sp>
      <p:sp>
        <p:nvSpPr>
          <p:cNvPr id="1048932" name="Content Placeholder 2"/>
          <p:cNvSpPr>
            <a:spLocks noGrp="1"/>
          </p:cNvSpPr>
          <p:nvPr>
            <p:ph idx="1"/>
          </p:nvPr>
        </p:nvSpPr>
        <p:spPr>
          <a:xfrm>
            <a:off x="457200" y="457200"/>
            <a:ext cx="7848600" cy="5668963"/>
          </a:xfrm>
        </p:spPr>
        <p:txBody>
          <a:bodyPr>
            <a:normAutofit/>
          </a:bodyPr>
          <a:p>
            <a:pPr>
              <a:buNone/>
            </a:pPr>
            <a:r>
              <a:rPr b="1" dirty="0" lang="en-US" smtClean="0"/>
              <a:t>Relationship of conducting pathways to the </a:t>
            </a:r>
            <a:r>
              <a:rPr b="1" dirty="0" lang="en-US" err="1" smtClean="0"/>
              <a:t>electocardiogram</a:t>
            </a:r>
            <a:endParaRPr dirty="0" lang="en-US" smtClean="0"/>
          </a:p>
          <a:p>
            <a:pPr indent="-514350" marL="514350">
              <a:buFont typeface="+mj-lt"/>
              <a:buAutoNum type="arabicPeriod"/>
            </a:pPr>
            <a:r>
              <a:rPr dirty="0" lang="en-US" smtClean="0"/>
              <a:t>P-</a:t>
            </a:r>
            <a:r>
              <a:rPr dirty="0" lang="en-US" err="1" smtClean="0"/>
              <a:t>wave:indicative</a:t>
            </a:r>
            <a:r>
              <a:rPr dirty="0" lang="en-US" smtClean="0"/>
              <a:t> of the impulse generated from the </a:t>
            </a:r>
            <a:r>
              <a:rPr dirty="0" lang="en-US" err="1" smtClean="0"/>
              <a:t>sinoatrial</a:t>
            </a:r>
            <a:r>
              <a:rPr dirty="0" lang="en-US" smtClean="0"/>
              <a:t> node: initiates </a:t>
            </a:r>
            <a:r>
              <a:rPr dirty="0" lang="en-US" err="1" smtClean="0"/>
              <a:t>atrial</a:t>
            </a:r>
            <a:r>
              <a:rPr dirty="0" lang="en-US" smtClean="0"/>
              <a:t> depolarization.</a:t>
            </a:r>
          </a:p>
          <a:p>
            <a:pPr indent="-514350" marL="514350">
              <a:buFont typeface="+mj-lt"/>
              <a:buAutoNum type="arabicPeriod"/>
            </a:pPr>
            <a:r>
              <a:rPr dirty="0" lang="en-US" smtClean="0"/>
              <a:t>PR interval: delay of the impulse at the </a:t>
            </a:r>
            <a:r>
              <a:rPr dirty="0" lang="en-US" err="1" smtClean="0"/>
              <a:t>atrioventricular</a:t>
            </a:r>
            <a:r>
              <a:rPr dirty="0" lang="en-US" smtClean="0"/>
              <a:t> node &amp; bundle of His to promote ventricular filling.</a:t>
            </a:r>
          </a:p>
          <a:p>
            <a:pPr indent="-514350" marL="514350">
              <a:buFont typeface="+mj-lt"/>
              <a:buAutoNum type="arabicPeriod"/>
            </a:pPr>
            <a:r>
              <a:rPr dirty="0" lang="en-US" smtClean="0"/>
              <a:t>QRS complex: passage of impulse through the bundle branches through the </a:t>
            </a:r>
            <a:r>
              <a:rPr dirty="0" lang="en-US" err="1" smtClean="0"/>
              <a:t>purkinje</a:t>
            </a:r>
            <a:r>
              <a:rPr dirty="0" lang="en-US" smtClean="0"/>
              <a:t> </a:t>
            </a:r>
            <a:r>
              <a:rPr dirty="0" lang="en-US" err="1" smtClean="0"/>
              <a:t>fibres</a:t>
            </a:r>
            <a:r>
              <a:rPr dirty="0" lang="en-US" smtClean="0"/>
              <a:t>; depolarization of the ventricles occurs  </a:t>
            </a:r>
            <a:endParaRPr dirty="0"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933" name="Title 1"/>
          <p:cNvSpPr>
            <a:spLocks noGrp="1"/>
          </p:cNvSpPr>
          <p:nvPr>
            <p:ph type="title"/>
          </p:nvPr>
        </p:nvSpPr>
        <p:spPr/>
        <p:txBody>
          <a:bodyPr/>
          <a:p>
            <a:endParaRPr lang="en-US"/>
          </a:p>
        </p:txBody>
      </p:sp>
      <p:sp>
        <p:nvSpPr>
          <p:cNvPr id="1048934" name="Content Placeholder 2"/>
          <p:cNvSpPr>
            <a:spLocks noGrp="1"/>
          </p:cNvSpPr>
          <p:nvPr>
            <p:ph idx="1"/>
          </p:nvPr>
        </p:nvSpPr>
        <p:spPr/>
        <p:txBody>
          <a:bodyPr>
            <a:normAutofit/>
          </a:bodyPr>
          <a:p>
            <a:pPr indent="-514350" marL="514350">
              <a:buAutoNum type="arabicPeriod" startAt="4"/>
            </a:pPr>
            <a:r>
              <a:rPr dirty="0" lang="en-US" smtClean="0"/>
              <a:t>T-wave: ventricular </a:t>
            </a:r>
            <a:r>
              <a:rPr dirty="0" lang="en-US" err="1" smtClean="0"/>
              <a:t>repolarization</a:t>
            </a:r>
            <a:r>
              <a:rPr dirty="0" lang="en-US" smtClean="0"/>
              <a:t> &amp; return to the resting rate.</a:t>
            </a:r>
          </a:p>
          <a:p>
            <a:pPr indent="-514350" marL="514350">
              <a:buAutoNum type="arabicPeriod" startAt="4"/>
            </a:pPr>
            <a:r>
              <a:rPr dirty="0" lang="en-US" smtClean="0"/>
              <a:t>S-T segment: reflects the time from completion of a contraction (depolarization) to recovery (</a:t>
            </a:r>
            <a:r>
              <a:rPr dirty="0" lang="en-US" err="1" smtClean="0"/>
              <a:t>repolarization</a:t>
            </a:r>
            <a:r>
              <a:rPr dirty="0" lang="en-US" smtClean="0"/>
              <a:t>) of myocardial muscle for next </a:t>
            </a:r>
            <a:r>
              <a:rPr dirty="0" lang="en-US" err="1" smtClean="0"/>
              <a:t>impuse</a:t>
            </a:r>
            <a:r>
              <a:rPr dirty="0" lang="en-US" smtClean="0"/>
              <a:t>.</a:t>
            </a:r>
          </a:p>
          <a:p>
            <a:pPr indent="-514350" marL="514350">
              <a:buAutoNum type="arabicPeriod" startAt="4"/>
            </a:pPr>
            <a:r>
              <a:rPr dirty="0" lang="en-US" smtClean="0"/>
              <a:t>U-wave: not usually present. It is seen in patients with </a:t>
            </a:r>
            <a:r>
              <a:rPr dirty="0" lang="en-US" err="1" smtClean="0"/>
              <a:t>hypokalemia</a:t>
            </a:r>
            <a:r>
              <a:rPr dirty="0" lang="en-US" smtClean="0"/>
              <a:t>. Appear shortly after T-wave &amp; distorts it.</a:t>
            </a:r>
            <a:endParaRPr dirty="0"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935" name="Title 1"/>
          <p:cNvSpPr>
            <a:spLocks noGrp="1"/>
          </p:cNvSpPr>
          <p:nvPr>
            <p:ph type="title"/>
          </p:nvPr>
        </p:nvSpPr>
        <p:spPr/>
        <p:txBody>
          <a:bodyPr/>
          <a:p>
            <a:endParaRPr lang="en-US"/>
          </a:p>
        </p:txBody>
      </p:sp>
      <p:sp>
        <p:nvSpPr>
          <p:cNvPr id="1048936" name="Content Placeholder 2"/>
          <p:cNvSpPr>
            <a:spLocks noGrp="1"/>
          </p:cNvSpPr>
          <p:nvPr>
            <p:ph idx="1"/>
          </p:nvPr>
        </p:nvSpPr>
        <p:spPr/>
        <p:txBody>
          <a:bodyPr/>
          <a:p>
            <a:pPr>
              <a:buFont typeface="Wingdings" pitchFamily="2" charset="2"/>
              <a:buChar char="Ø"/>
            </a:pPr>
            <a:r>
              <a:rPr dirty="0" lang="en-US" err="1" smtClean="0"/>
              <a:t>Dysrhythmias</a:t>
            </a:r>
            <a:r>
              <a:rPr dirty="0" lang="en-US" smtClean="0"/>
              <a:t> may be classified according to rate- either </a:t>
            </a:r>
            <a:r>
              <a:rPr dirty="0" lang="en-US" err="1" smtClean="0"/>
              <a:t>bradycardia</a:t>
            </a:r>
            <a:r>
              <a:rPr dirty="0" lang="en-US" smtClean="0"/>
              <a:t> or tachycardia.</a:t>
            </a:r>
          </a:p>
          <a:p>
            <a:pPr>
              <a:buFont typeface="Wingdings" pitchFamily="2" charset="2"/>
              <a:buChar char="Ø"/>
            </a:pPr>
            <a:r>
              <a:rPr dirty="0" lang="en-US" smtClean="0"/>
              <a:t>They are also classified according to their origin- </a:t>
            </a:r>
            <a:r>
              <a:rPr dirty="0" lang="en-US" err="1" smtClean="0"/>
              <a:t>atrial</a:t>
            </a:r>
            <a:r>
              <a:rPr dirty="0" lang="en-US" smtClean="0"/>
              <a:t> or ventricular.</a:t>
            </a:r>
          </a:p>
          <a:p>
            <a:pPr>
              <a:buFont typeface="Wingdings" pitchFamily="2" charset="2"/>
              <a:buChar char="Ø"/>
            </a:pPr>
            <a:r>
              <a:rPr dirty="0" lang="en-US" smtClean="0"/>
              <a:t>Ventricular </a:t>
            </a:r>
            <a:r>
              <a:rPr dirty="0" lang="en-US" err="1" smtClean="0"/>
              <a:t>dysrhythmias</a:t>
            </a:r>
            <a:r>
              <a:rPr dirty="0" lang="en-US" smtClean="0"/>
              <a:t> are more life threatening than </a:t>
            </a:r>
            <a:r>
              <a:rPr dirty="0" lang="en-US" err="1" smtClean="0"/>
              <a:t>atrial</a:t>
            </a:r>
            <a:r>
              <a:rPr dirty="0" lang="en-US" smtClean="0"/>
              <a:t> </a:t>
            </a:r>
            <a:r>
              <a:rPr dirty="0" lang="en-US" err="1" smtClean="0"/>
              <a:t>dysrhythmias</a:t>
            </a:r>
            <a:r>
              <a:rPr dirty="0" lang="en-US" smtClean="0"/>
              <a:t>.</a:t>
            </a:r>
          </a:p>
          <a:p>
            <a:pPr>
              <a:buNone/>
            </a:pPr>
            <a:endParaRPr dirty="0"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937" name="Title 1"/>
          <p:cNvSpPr>
            <a:spLocks noGrp="1"/>
          </p:cNvSpPr>
          <p:nvPr>
            <p:ph type="title"/>
          </p:nvPr>
        </p:nvSpPr>
        <p:spPr/>
        <p:txBody>
          <a:bodyPr/>
          <a:p>
            <a:endParaRPr lang="en-US"/>
          </a:p>
        </p:txBody>
      </p:sp>
      <p:sp>
        <p:nvSpPr>
          <p:cNvPr id="1048938" name="Content Placeholder 2"/>
          <p:cNvSpPr>
            <a:spLocks noGrp="1"/>
          </p:cNvSpPr>
          <p:nvPr>
            <p:ph idx="1"/>
          </p:nvPr>
        </p:nvSpPr>
        <p:spPr/>
        <p:txBody>
          <a:bodyPr/>
          <a:p>
            <a:pPr>
              <a:buNone/>
            </a:pPr>
            <a:r>
              <a:rPr b="1" dirty="0" lang="en-US" smtClean="0"/>
              <a:t>Types of </a:t>
            </a:r>
            <a:r>
              <a:rPr b="1" dirty="0" lang="en-US" err="1" smtClean="0"/>
              <a:t>dysrhythmias</a:t>
            </a:r>
            <a:endParaRPr b="1" dirty="0" lang="en-US" smtClean="0"/>
          </a:p>
          <a:p>
            <a:pPr indent="-571500" marL="571500">
              <a:buFont typeface="+mj-lt"/>
              <a:buAutoNum type="romanLcPeriod"/>
            </a:pPr>
            <a:r>
              <a:rPr dirty="0" lang="en-US" smtClean="0"/>
              <a:t>Sinus </a:t>
            </a:r>
            <a:r>
              <a:rPr dirty="0" lang="en-US" err="1" smtClean="0"/>
              <a:t>dysrhythmias</a:t>
            </a:r>
            <a:r>
              <a:rPr dirty="0" lang="en-US" smtClean="0"/>
              <a:t> (from sinus (SA) node)</a:t>
            </a:r>
          </a:p>
          <a:p>
            <a:pPr indent="-571500" marL="571500">
              <a:buFont typeface="+mj-lt"/>
              <a:buAutoNum type="romanLcPeriod"/>
            </a:pPr>
            <a:r>
              <a:rPr dirty="0" lang="en-US" err="1" smtClean="0"/>
              <a:t>Atrial</a:t>
            </a:r>
            <a:r>
              <a:rPr dirty="0" lang="en-US" smtClean="0"/>
              <a:t> </a:t>
            </a:r>
            <a:r>
              <a:rPr dirty="0" lang="en-US" err="1" smtClean="0"/>
              <a:t>dysrhythmias</a:t>
            </a:r>
            <a:r>
              <a:rPr dirty="0" lang="en-US" smtClean="0"/>
              <a:t> (from atria)</a:t>
            </a:r>
          </a:p>
          <a:p>
            <a:pPr indent="-571500" marL="571500">
              <a:buFont typeface="+mj-lt"/>
              <a:buAutoNum type="romanLcPeriod"/>
            </a:pPr>
            <a:r>
              <a:rPr dirty="0" lang="en-US" err="1" smtClean="0"/>
              <a:t>Junctional</a:t>
            </a:r>
            <a:r>
              <a:rPr dirty="0" lang="en-US" smtClean="0"/>
              <a:t> </a:t>
            </a:r>
            <a:r>
              <a:rPr dirty="0" lang="en-US" err="1" smtClean="0"/>
              <a:t>dysrhythmias</a:t>
            </a:r>
            <a:r>
              <a:rPr dirty="0" lang="en-US" smtClean="0"/>
              <a:t> (from </a:t>
            </a:r>
            <a:r>
              <a:rPr dirty="0" lang="en-US" err="1" smtClean="0"/>
              <a:t>atrioventricular</a:t>
            </a:r>
            <a:r>
              <a:rPr dirty="0" lang="en-US" smtClean="0"/>
              <a:t> (AV) node or junction)</a:t>
            </a:r>
          </a:p>
          <a:p>
            <a:pPr indent="-571500" marL="571500">
              <a:buFont typeface="+mj-lt"/>
              <a:buAutoNum type="romanLcPeriod"/>
            </a:pPr>
            <a:r>
              <a:rPr dirty="0" lang="en-US" smtClean="0"/>
              <a:t>Ventricular </a:t>
            </a:r>
            <a:r>
              <a:rPr dirty="0" lang="en-US" err="1" smtClean="0"/>
              <a:t>dysrhythmias</a:t>
            </a:r>
            <a:r>
              <a:rPr dirty="0" lang="en-US" smtClean="0"/>
              <a:t> (from ventricles)</a:t>
            </a:r>
            <a:endParaRPr dirty="0"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939" name="Title 1"/>
          <p:cNvSpPr>
            <a:spLocks noGrp="1"/>
          </p:cNvSpPr>
          <p:nvPr>
            <p:ph type="title"/>
          </p:nvPr>
        </p:nvSpPr>
        <p:spPr>
          <a:xfrm>
            <a:off x="457200" y="274638"/>
            <a:ext cx="8229600" cy="106362"/>
          </a:xfrm>
        </p:spPr>
        <p:txBody>
          <a:bodyPr>
            <a:normAutofit fontScale="90000"/>
          </a:bodyPr>
          <a:p>
            <a:endParaRPr dirty="0" lang="en-US"/>
          </a:p>
        </p:txBody>
      </p:sp>
      <p:sp>
        <p:nvSpPr>
          <p:cNvPr id="1048940" name="Content Placeholder 2"/>
          <p:cNvSpPr>
            <a:spLocks noGrp="1"/>
          </p:cNvSpPr>
          <p:nvPr>
            <p:ph idx="1"/>
          </p:nvPr>
        </p:nvSpPr>
        <p:spPr>
          <a:xfrm>
            <a:off x="457200" y="457200"/>
            <a:ext cx="8229600" cy="5668963"/>
          </a:xfrm>
        </p:spPr>
        <p:txBody>
          <a:bodyPr/>
          <a:p>
            <a:pPr>
              <a:buNone/>
            </a:pPr>
            <a:endParaRPr b="1" dirty="0" lang="en-US" smtClean="0"/>
          </a:p>
          <a:p>
            <a:pPr>
              <a:buNone/>
            </a:pPr>
            <a:endParaRPr b="1" dirty="0" lang="en-US" smtClean="0"/>
          </a:p>
          <a:p>
            <a:pPr>
              <a:buNone/>
            </a:pPr>
            <a:endParaRPr b="1" dirty="0" lang="en-US" smtClean="0"/>
          </a:p>
          <a:p>
            <a:pPr>
              <a:buNone/>
            </a:pPr>
            <a:r>
              <a:rPr b="1" dirty="0" lang="en-US" smtClean="0"/>
              <a:t>CAUSES</a:t>
            </a:r>
          </a:p>
          <a:p>
            <a:pPr indent="-514350" marL="514350">
              <a:buFont typeface="+mj-lt"/>
              <a:buAutoNum type="arabicPeriod"/>
            </a:pPr>
            <a:r>
              <a:rPr dirty="0" lang="en-US" smtClean="0"/>
              <a:t>Conditions like heart diseases, COPD, anemia, myocardial infarction</a:t>
            </a:r>
          </a:p>
          <a:p>
            <a:pPr indent="-514350" marL="514350">
              <a:buFont typeface="+mj-lt"/>
              <a:buAutoNum type="arabicPeriod"/>
            </a:pPr>
            <a:r>
              <a:rPr dirty="0" lang="en-US" smtClean="0"/>
              <a:t>Some medications </a:t>
            </a:r>
            <a:r>
              <a:rPr dirty="0" lang="en-US" err="1" smtClean="0"/>
              <a:t>e.g</a:t>
            </a:r>
            <a:r>
              <a:rPr dirty="0" lang="en-US" smtClean="0"/>
              <a:t> </a:t>
            </a:r>
            <a:r>
              <a:rPr dirty="0" lang="en-US" err="1" smtClean="0"/>
              <a:t>digoxin</a:t>
            </a:r>
            <a:endParaRPr dirty="0" lang="en-US" smtClean="0"/>
          </a:p>
          <a:p>
            <a:pPr indent="-514350" marL="514350">
              <a:buFont typeface="+mj-lt"/>
              <a:buAutoNum type="arabicPeriod"/>
            </a:pPr>
            <a:r>
              <a:rPr dirty="0" lang="en-US" smtClean="0"/>
              <a:t>Cardiac catheterization</a:t>
            </a:r>
          </a:p>
          <a:p>
            <a:pPr indent="-514350" marL="514350">
              <a:buFont typeface="+mj-lt"/>
              <a:buAutoNum type="arabicPeriod"/>
            </a:pPr>
            <a:r>
              <a:rPr dirty="0" lang="en-US" smtClean="0"/>
              <a:t>Electrolyte imbalance</a:t>
            </a:r>
            <a:endParaRPr dirty="0"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8941" name="Title 1"/>
          <p:cNvSpPr>
            <a:spLocks noGrp="1"/>
          </p:cNvSpPr>
          <p:nvPr>
            <p:ph type="title"/>
          </p:nvPr>
        </p:nvSpPr>
        <p:spPr>
          <a:xfrm>
            <a:off x="457200" y="274638"/>
            <a:ext cx="8229600" cy="45719"/>
          </a:xfrm>
        </p:spPr>
        <p:txBody>
          <a:bodyPr>
            <a:normAutofit fontScale="90000"/>
          </a:bodyPr>
          <a:p>
            <a:endParaRPr dirty="0" lang="en-US"/>
          </a:p>
        </p:txBody>
      </p:sp>
      <p:sp>
        <p:nvSpPr>
          <p:cNvPr id="1048942" name="Content Placeholder 2"/>
          <p:cNvSpPr>
            <a:spLocks noGrp="1"/>
          </p:cNvSpPr>
          <p:nvPr>
            <p:ph idx="1"/>
          </p:nvPr>
        </p:nvSpPr>
        <p:spPr>
          <a:xfrm>
            <a:off x="457200" y="457200"/>
            <a:ext cx="8229600" cy="5668963"/>
          </a:xfrm>
        </p:spPr>
        <p:txBody>
          <a:bodyPr>
            <a:normAutofit/>
          </a:bodyPr>
          <a:p>
            <a:pPr>
              <a:buNone/>
            </a:pPr>
            <a:r>
              <a:rPr b="1" dirty="0" lang="en-US" smtClean="0"/>
              <a:t>SIGNS &amp; SYMPTOMS</a:t>
            </a:r>
          </a:p>
          <a:p>
            <a:pPr indent="-514350" marL="514350">
              <a:buFont typeface="+mj-lt"/>
              <a:buAutoNum type="arabicPeriod"/>
            </a:pPr>
            <a:r>
              <a:rPr dirty="0" lang="en-US" smtClean="0"/>
              <a:t>Syncope</a:t>
            </a:r>
          </a:p>
          <a:p>
            <a:pPr indent="-514350" marL="514350">
              <a:buFont typeface="+mj-lt"/>
              <a:buAutoNum type="arabicPeriod"/>
            </a:pPr>
            <a:r>
              <a:rPr dirty="0" lang="en-US" smtClean="0"/>
              <a:t>Lightheadedness</a:t>
            </a:r>
          </a:p>
          <a:p>
            <a:pPr indent="-514350" marL="514350">
              <a:buFont typeface="+mj-lt"/>
              <a:buAutoNum type="arabicPeriod"/>
            </a:pPr>
            <a:r>
              <a:rPr dirty="0" lang="en-US" smtClean="0"/>
              <a:t>Dizziness</a:t>
            </a:r>
          </a:p>
          <a:p>
            <a:pPr indent="-514350" marL="514350">
              <a:buFont typeface="+mj-lt"/>
              <a:buAutoNum type="arabicPeriod"/>
            </a:pPr>
            <a:r>
              <a:rPr dirty="0" lang="en-US" smtClean="0"/>
              <a:t>Fatigue</a:t>
            </a:r>
          </a:p>
          <a:p>
            <a:pPr indent="-514350" marL="514350">
              <a:buFont typeface="+mj-lt"/>
              <a:buAutoNum type="arabicPeriod"/>
            </a:pPr>
            <a:r>
              <a:rPr dirty="0" lang="en-US" smtClean="0"/>
              <a:t>Chest discomfort</a:t>
            </a:r>
          </a:p>
          <a:p>
            <a:pPr indent="-514350" marL="514350">
              <a:buFont typeface="+mj-lt"/>
              <a:buAutoNum type="arabicPeriod"/>
            </a:pPr>
            <a:r>
              <a:rPr dirty="0" lang="en-US" smtClean="0"/>
              <a:t>Palpitations</a:t>
            </a:r>
          </a:p>
          <a:p>
            <a:pPr indent="-514350" marL="514350">
              <a:buFont typeface="+mj-lt"/>
              <a:buAutoNum type="arabicPeriod"/>
            </a:pPr>
            <a:r>
              <a:rPr dirty="0" lang="en-US" smtClean="0"/>
              <a:t>Engorged neck veins</a:t>
            </a:r>
          </a:p>
          <a:p>
            <a:pPr indent="-514350" marL="514350">
              <a:buFont typeface="+mj-lt"/>
              <a:buAutoNum type="arabicPeriod"/>
            </a:pPr>
            <a:r>
              <a:rPr dirty="0" lang="en-US" smtClean="0"/>
              <a:t>Crackles &amp; wheezes</a:t>
            </a:r>
          </a:p>
          <a:p>
            <a:pPr indent="-514350" marL="514350">
              <a:buFont typeface="+mj-lt"/>
              <a:buAutoNum type="arabicPeriod"/>
            </a:pPr>
            <a:r>
              <a:rPr dirty="0" lang="en-US" smtClean="0"/>
              <a:t>Pale &amp; cool skin</a:t>
            </a:r>
          </a:p>
          <a:p>
            <a:pPr indent="-514350" marL="514350">
              <a:buFont typeface="+mj-lt"/>
              <a:buAutoNum type="arabicPeriod"/>
            </a:pPr>
            <a:r>
              <a:rPr dirty="0" lang="en-US" smtClean="0"/>
              <a:t>Decrease/increased pulse rate &amp; rhythm</a:t>
            </a:r>
          </a:p>
          <a:p>
            <a:pPr indent="-514350" marL="514350">
              <a:buFont typeface="+mj-lt"/>
              <a:buAutoNum type="arabicPeriod"/>
            </a:pPr>
            <a:endParaRPr dirty="0"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943" name="Title 1"/>
          <p:cNvSpPr>
            <a:spLocks noGrp="1"/>
          </p:cNvSpPr>
          <p:nvPr>
            <p:ph type="title"/>
          </p:nvPr>
        </p:nvSpPr>
        <p:spPr/>
        <p:txBody>
          <a:bodyPr/>
          <a:p>
            <a:r>
              <a:rPr dirty="0" lang="en-US" smtClean="0"/>
              <a:t>SINUS BRADYCARDIA</a:t>
            </a:r>
            <a:endParaRPr dirty="0" lang="en-US"/>
          </a:p>
        </p:txBody>
      </p:sp>
      <p:sp>
        <p:nvSpPr>
          <p:cNvPr id="1048944" name="Content Placeholder 2"/>
          <p:cNvSpPr>
            <a:spLocks noGrp="1"/>
          </p:cNvSpPr>
          <p:nvPr>
            <p:ph idx="1"/>
          </p:nvPr>
        </p:nvSpPr>
        <p:spPr/>
        <p:txBody>
          <a:bodyPr/>
          <a:p>
            <a:r>
              <a:rPr dirty="0" lang="en-US" smtClean="0"/>
              <a:t>These are slow heart rhythms, which may arise from disease in the heart’s conduction system (such as SA node, AV node or HIS-Purkinje system). </a:t>
            </a:r>
          </a:p>
          <a:p>
            <a:pPr>
              <a:buNone/>
            </a:pPr>
            <a:endParaRPr dirty="0"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945" name="Title 1"/>
          <p:cNvSpPr>
            <a:spLocks noGrp="1"/>
          </p:cNvSpPr>
          <p:nvPr>
            <p:ph type="title"/>
          </p:nvPr>
        </p:nvSpPr>
        <p:spPr/>
        <p:txBody>
          <a:bodyPr/>
          <a:p>
            <a:r>
              <a:rPr dirty="0" lang="en-US" smtClean="0"/>
              <a:t>SINUS BRADYCARDIA</a:t>
            </a:r>
            <a:endParaRPr dirty="0" lang="en-US"/>
          </a:p>
        </p:txBody>
      </p:sp>
      <p:pic>
        <p:nvPicPr>
          <p:cNvPr id="2097157" name="Content Placeholder 3" descr="http://my.clevelandclinic.org/PublishingImages/heart/sinusarrhyth2.jpg"/>
          <p:cNvPicPr>
            <a:picLocks noGrp="1"/>
          </p:cNvPicPr>
          <p:nvPr>
            <p:ph idx="1"/>
          </p:nvPr>
        </p:nvPicPr>
        <p:blipFill>
          <a:blip xmlns:r="http://schemas.openxmlformats.org/officeDocument/2006/relationships" r:embed="rId1" cstate="print"/>
          <a:stretch>
            <a:fillRect/>
          </a:stretch>
        </p:blipFill>
        <p:spPr bwMode="auto">
          <a:xfrm>
            <a:off x="381000" y="1524000"/>
            <a:ext cx="7543800" cy="4876800"/>
          </a:xfrm>
          <a:prstGeom prst="rect"/>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636" name="Title 1"/>
          <p:cNvSpPr>
            <a:spLocks noGrp="1"/>
          </p:cNvSpPr>
          <p:nvPr>
            <p:ph type="title"/>
          </p:nvPr>
        </p:nvSpPr>
        <p:spPr/>
        <p:txBody>
          <a:bodyPr/>
          <a:p>
            <a:r>
              <a:rPr dirty="0" lang="en-US" smtClean="0"/>
              <a:t>ASSESSMENT</a:t>
            </a:r>
            <a:endParaRPr dirty="0" lang="en-US"/>
          </a:p>
        </p:txBody>
      </p:sp>
      <p:sp>
        <p:nvSpPr>
          <p:cNvPr id="1048637" name="Content Placeholder 2"/>
          <p:cNvSpPr>
            <a:spLocks noGrp="1"/>
          </p:cNvSpPr>
          <p:nvPr>
            <p:ph idx="1"/>
          </p:nvPr>
        </p:nvSpPr>
        <p:spPr/>
        <p:txBody>
          <a:bodyPr>
            <a:normAutofit/>
          </a:bodyPr>
          <a:p>
            <a:pPr>
              <a:buNone/>
            </a:pPr>
            <a:r>
              <a:rPr b="1" dirty="0" lang="en-US" smtClean="0"/>
              <a:t>INVESTIGATIONS (HOME WORK)</a:t>
            </a:r>
          </a:p>
          <a:p>
            <a:pPr indent="-514350" marL="514350">
              <a:buAutoNum type="arabicPeriod"/>
            </a:pPr>
            <a:r>
              <a:rPr dirty="0" lang="en-US" smtClean="0"/>
              <a:t>Doppler Ultrasound flow studies</a:t>
            </a:r>
          </a:p>
          <a:p>
            <a:pPr indent="-514350" marL="514350">
              <a:buAutoNum type="arabicPeriod"/>
            </a:pPr>
            <a:r>
              <a:rPr dirty="0" lang="en-US" smtClean="0"/>
              <a:t>Exercise Stress test (EST)</a:t>
            </a:r>
          </a:p>
          <a:p>
            <a:pPr indent="-514350" marL="514350">
              <a:buAutoNum type="arabicPeriod"/>
            </a:pPr>
            <a:r>
              <a:rPr dirty="0" lang="en-US" smtClean="0"/>
              <a:t>Computed Tomography (CT)</a:t>
            </a:r>
          </a:p>
          <a:p>
            <a:pPr indent="-514350" marL="514350">
              <a:buAutoNum type="arabicPeriod"/>
            </a:pPr>
            <a:r>
              <a:rPr dirty="0" lang="en-US" smtClean="0"/>
              <a:t>Duplex Ultrasound</a:t>
            </a:r>
          </a:p>
          <a:p>
            <a:pPr indent="-514350" marL="514350">
              <a:buAutoNum type="arabicPeriod"/>
            </a:pPr>
            <a:r>
              <a:rPr dirty="0" lang="en-US" smtClean="0"/>
              <a:t>CT angiography</a:t>
            </a:r>
          </a:p>
          <a:p>
            <a:pPr indent="-514350" marL="514350">
              <a:buAutoNum type="arabicPeriod"/>
            </a:pPr>
            <a:r>
              <a:rPr dirty="0" lang="en-US" smtClean="0"/>
              <a:t>Magnetic Resonance Angiography</a:t>
            </a:r>
          </a:p>
          <a:p>
            <a:pPr indent="-514350" marL="514350">
              <a:buAutoNum type="arabicPeriod"/>
            </a:pPr>
            <a:r>
              <a:rPr dirty="0" lang="en-US" smtClean="0"/>
              <a:t>angiography</a:t>
            </a:r>
          </a:p>
          <a:p>
            <a:pPr>
              <a:buNone/>
            </a:pPr>
            <a:endParaRPr dirty="0"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8946" name="Title 1"/>
          <p:cNvSpPr>
            <a:spLocks noGrp="1"/>
          </p:cNvSpPr>
          <p:nvPr>
            <p:ph type="title"/>
          </p:nvPr>
        </p:nvSpPr>
        <p:spPr/>
        <p:txBody>
          <a:bodyPr/>
          <a:p>
            <a:r>
              <a:rPr dirty="0" lang="en-US" smtClean="0"/>
              <a:t>SINUS TACHYCARDIA</a:t>
            </a:r>
            <a:endParaRPr dirty="0" lang="en-US"/>
          </a:p>
        </p:txBody>
      </p:sp>
      <p:sp>
        <p:nvSpPr>
          <p:cNvPr id="1048947" name="Content Placeholder 2"/>
          <p:cNvSpPr>
            <a:spLocks noGrp="1"/>
          </p:cNvSpPr>
          <p:nvPr>
            <p:ph idx="1"/>
          </p:nvPr>
        </p:nvSpPr>
        <p:spPr/>
        <p:txBody>
          <a:bodyPr/>
          <a:p>
            <a:pPr>
              <a:buNone/>
            </a:pPr>
            <a:r>
              <a:rPr dirty="0" lang="en-US" smtClean="0"/>
              <a:t>It’s a heart rate greater than 100 beats per minute.</a:t>
            </a:r>
          </a:p>
          <a:p>
            <a:pPr>
              <a:buNone/>
            </a:pPr>
            <a:r>
              <a:rPr dirty="0" lang="en-US" smtClean="0"/>
              <a:t>It has same components as a normal sinus rhythm except the heart rate is faster</a:t>
            </a:r>
            <a:endParaRPr dirty="0"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948" name="Title 1"/>
          <p:cNvSpPr>
            <a:spLocks noGrp="1"/>
          </p:cNvSpPr>
          <p:nvPr>
            <p:ph type="title"/>
          </p:nvPr>
        </p:nvSpPr>
        <p:spPr/>
        <p:txBody>
          <a:bodyPr/>
          <a:p>
            <a:r>
              <a:rPr dirty="0" lang="en-US" smtClean="0"/>
              <a:t>SYNUS TACHYCARDIA</a:t>
            </a:r>
            <a:endParaRPr dirty="0" lang="en-US"/>
          </a:p>
        </p:txBody>
      </p:sp>
      <p:pic>
        <p:nvPicPr>
          <p:cNvPr id="2097158" name="Content Placeholder 3" descr="Tachycardia"/>
          <p:cNvPicPr>
            <a:picLocks noGrp="1"/>
          </p:cNvPicPr>
          <p:nvPr>
            <p:ph idx="1"/>
          </p:nvPr>
        </p:nvPicPr>
        <p:blipFill>
          <a:blip xmlns:r="http://schemas.openxmlformats.org/officeDocument/2006/relationships" r:embed="rId1" cstate="print"/>
          <a:srcRect/>
          <a:stretch>
            <a:fillRect/>
          </a:stretch>
        </p:blipFill>
        <p:spPr bwMode="auto">
          <a:xfrm>
            <a:off x="457200" y="1447800"/>
            <a:ext cx="7620000" cy="4267200"/>
          </a:xfrm>
          <a:prstGeom prst="rect"/>
          <a:noFill/>
          <a:ln w="9525">
            <a:noFill/>
            <a:miter lim="800000"/>
            <a:headEnd/>
            <a:tailEnd/>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949" name="Title 1"/>
          <p:cNvSpPr>
            <a:spLocks noGrp="1"/>
          </p:cNvSpPr>
          <p:nvPr>
            <p:ph type="title"/>
          </p:nvPr>
        </p:nvSpPr>
        <p:spPr/>
        <p:txBody>
          <a:bodyPr/>
          <a:p>
            <a:r>
              <a:rPr dirty="0" lang="en-US" smtClean="0"/>
              <a:t>HEART BLOCK</a:t>
            </a:r>
            <a:endParaRPr dirty="0" lang="en-US"/>
          </a:p>
        </p:txBody>
      </p:sp>
      <p:sp>
        <p:nvSpPr>
          <p:cNvPr id="1048950" name="Content Placeholder 2"/>
          <p:cNvSpPr>
            <a:spLocks noGrp="1"/>
          </p:cNvSpPr>
          <p:nvPr>
            <p:ph idx="1"/>
          </p:nvPr>
        </p:nvSpPr>
        <p:spPr/>
        <p:txBody>
          <a:bodyPr/>
          <a:p>
            <a:pPr>
              <a:buNone/>
            </a:pPr>
            <a:r>
              <a:rPr dirty="0" lang="en-US" smtClean="0"/>
              <a:t>A delay or complete block of the electrical impulse as it travels from the sinus node to the ventricles. The level of the block or delay may occur in the AV node or HIS-Purkinje system. The heart may beat irregularly and, often, more slowly. </a:t>
            </a:r>
          </a:p>
          <a:p>
            <a:endParaRPr dirty="0"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8951" name="Title 1"/>
          <p:cNvSpPr>
            <a:spLocks noGrp="1"/>
          </p:cNvSpPr>
          <p:nvPr>
            <p:ph type="title"/>
          </p:nvPr>
        </p:nvSpPr>
        <p:spPr/>
        <p:txBody>
          <a:bodyPr/>
          <a:p>
            <a:r>
              <a:rPr dirty="0" lang="en-US" smtClean="0"/>
              <a:t>HEART BLOCK</a:t>
            </a:r>
            <a:endParaRPr dirty="0" lang="en-US"/>
          </a:p>
        </p:txBody>
      </p:sp>
      <p:pic>
        <p:nvPicPr>
          <p:cNvPr id="2097159" name="Content Placeholder 3" descr="http://my.clevelandclinic.org/PublishingImages/heart/hrtblock.jpg"/>
          <p:cNvPicPr>
            <a:picLocks noGrp="1"/>
          </p:cNvPicPr>
          <p:nvPr>
            <p:ph idx="1"/>
          </p:nvPr>
        </p:nvPicPr>
        <p:blipFill>
          <a:blip xmlns:r="http://schemas.openxmlformats.org/officeDocument/2006/relationships" r:embed="rId1" cstate="print"/>
          <a:srcRect/>
          <a:stretch>
            <a:fillRect/>
          </a:stretch>
        </p:blipFill>
        <p:spPr bwMode="auto">
          <a:xfrm>
            <a:off x="228600" y="1143000"/>
            <a:ext cx="7848600" cy="4834731"/>
          </a:xfrm>
          <a:prstGeom prst="rect"/>
          <a:noFill/>
          <a:ln w="9525">
            <a:noFill/>
            <a:miter lim="800000"/>
            <a:headEnd/>
            <a:tailEnd/>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952" name="Title 1"/>
          <p:cNvSpPr>
            <a:spLocks noGrp="1"/>
          </p:cNvSpPr>
          <p:nvPr>
            <p:ph type="title"/>
          </p:nvPr>
        </p:nvSpPr>
        <p:spPr/>
        <p:txBody>
          <a:bodyPr/>
          <a:p>
            <a:endParaRPr lang="en-US"/>
          </a:p>
        </p:txBody>
      </p:sp>
      <p:sp>
        <p:nvSpPr>
          <p:cNvPr id="1048953" name="Content Placeholder 2"/>
          <p:cNvSpPr>
            <a:spLocks noGrp="1"/>
          </p:cNvSpPr>
          <p:nvPr>
            <p:ph idx="1"/>
          </p:nvPr>
        </p:nvSpPr>
        <p:spPr/>
        <p:txBody>
          <a:bodyPr/>
          <a:p>
            <a:endParaRPr b="1" dirty="0" lang="en-US" smtClean="0"/>
          </a:p>
          <a:p>
            <a:pPr>
              <a:buNone/>
            </a:pPr>
            <a:r>
              <a:rPr b="1" dirty="0" lang="en-US" smtClean="0"/>
              <a:t>Premature </a:t>
            </a:r>
            <a:r>
              <a:rPr b="1" dirty="0" lang="en-US" err="1" smtClean="0"/>
              <a:t>atrial</a:t>
            </a:r>
            <a:r>
              <a:rPr b="1" dirty="0" lang="en-US" smtClean="0"/>
              <a:t> contractions (PACs)</a:t>
            </a:r>
            <a:endParaRPr dirty="0" lang="en-US" smtClean="0"/>
          </a:p>
          <a:p>
            <a:pPr>
              <a:buNone/>
            </a:pPr>
            <a:r>
              <a:rPr dirty="0" lang="en-US" smtClean="0"/>
              <a:t>Early extra beats that originate in the </a:t>
            </a:r>
            <a:r>
              <a:rPr dirty="0" lang="en-US" err="1" smtClean="0"/>
              <a:t>atrial</a:t>
            </a:r>
            <a:r>
              <a:rPr dirty="0" lang="en-US" smtClean="0"/>
              <a:t> (upper chamber of the heart)</a:t>
            </a:r>
          </a:p>
          <a:p>
            <a:endParaRPr dirty="0"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954" name="Title 1"/>
          <p:cNvSpPr>
            <a:spLocks noGrp="1"/>
          </p:cNvSpPr>
          <p:nvPr>
            <p:ph type="title"/>
          </p:nvPr>
        </p:nvSpPr>
        <p:spPr>
          <a:xfrm>
            <a:off x="457200" y="274638"/>
            <a:ext cx="8229600" cy="563562"/>
          </a:xfrm>
        </p:spPr>
        <p:txBody>
          <a:bodyPr>
            <a:normAutofit/>
          </a:bodyPr>
          <a:p>
            <a:endParaRPr dirty="0" lang="en-US"/>
          </a:p>
        </p:txBody>
      </p:sp>
      <p:pic>
        <p:nvPicPr>
          <p:cNvPr id="2097160" name="Content Placeholder 3" descr="http://my.clevelandclinic.org/PublishingImages/heart/pac.jpg"/>
          <p:cNvPicPr>
            <a:picLocks noGrp="1"/>
          </p:cNvPicPr>
          <p:nvPr>
            <p:ph idx="1"/>
          </p:nvPr>
        </p:nvPicPr>
        <p:blipFill>
          <a:blip xmlns:r="http://schemas.openxmlformats.org/officeDocument/2006/relationships" r:embed="rId1" cstate="print"/>
          <a:srcRect/>
          <a:stretch>
            <a:fillRect/>
          </a:stretch>
        </p:blipFill>
        <p:spPr bwMode="auto">
          <a:xfrm>
            <a:off x="457200" y="838200"/>
            <a:ext cx="7696200" cy="5791200"/>
          </a:xfrm>
          <a:prstGeom prst="rect"/>
          <a:noFill/>
          <a:ln w="9525">
            <a:noFill/>
            <a:miter lim="800000"/>
            <a:headEnd/>
            <a:tailEnd/>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8955" name="Title 1"/>
          <p:cNvSpPr>
            <a:spLocks noGrp="1"/>
          </p:cNvSpPr>
          <p:nvPr>
            <p:ph type="title"/>
          </p:nvPr>
        </p:nvSpPr>
        <p:spPr/>
        <p:txBody>
          <a:bodyPr/>
          <a:p>
            <a:r>
              <a:rPr dirty="0" lang="en-US" smtClean="0"/>
              <a:t>ATRIAL FIBRILLATION</a:t>
            </a:r>
            <a:endParaRPr dirty="0" lang="en-US"/>
          </a:p>
        </p:txBody>
      </p:sp>
      <p:sp>
        <p:nvSpPr>
          <p:cNvPr id="1048956" name="Content Placeholder 2"/>
          <p:cNvSpPr>
            <a:spLocks noGrp="1"/>
          </p:cNvSpPr>
          <p:nvPr>
            <p:ph idx="1"/>
          </p:nvPr>
        </p:nvSpPr>
        <p:spPr/>
        <p:txBody>
          <a:bodyPr/>
          <a:p>
            <a:pPr>
              <a:buNone/>
            </a:pPr>
            <a:endParaRPr dirty="0" lang="en-US" smtClean="0"/>
          </a:p>
          <a:p>
            <a:pPr>
              <a:buNone/>
            </a:pPr>
            <a:r>
              <a:rPr dirty="0" lang="en-US" smtClean="0"/>
              <a:t>Extremely rapid incomplete contractions of the atria result in fine rapid, irregular, &amp; uncoordinated movements.</a:t>
            </a:r>
          </a:p>
          <a:p>
            <a:pPr>
              <a:buNone/>
            </a:pPr>
            <a:endParaRPr dirty="0" lang="en-US" smtClean="0"/>
          </a:p>
          <a:p>
            <a:pPr>
              <a:buNone/>
            </a:pPr>
            <a:r>
              <a:rPr dirty="0" lang="en-US" smtClean="0"/>
              <a:t>Cannot identify P waves or P-R interval on ECG. </a:t>
            </a:r>
          </a:p>
          <a:p>
            <a:pPr>
              <a:buNone/>
            </a:pPr>
            <a:endParaRPr dirty="0"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957" name="Title 1"/>
          <p:cNvSpPr>
            <a:spLocks noGrp="1"/>
          </p:cNvSpPr>
          <p:nvPr>
            <p:ph type="title"/>
          </p:nvPr>
        </p:nvSpPr>
        <p:spPr>
          <a:xfrm>
            <a:off x="457200" y="274638"/>
            <a:ext cx="8229600" cy="563562"/>
          </a:xfrm>
        </p:spPr>
        <p:txBody>
          <a:bodyPr>
            <a:normAutofit/>
          </a:bodyPr>
          <a:p>
            <a:r>
              <a:rPr dirty="0" lang="en-US" smtClean="0"/>
              <a:t>ATRIAL FIBRILLATION</a:t>
            </a:r>
            <a:endParaRPr dirty="0" lang="en-US"/>
          </a:p>
        </p:txBody>
      </p:sp>
      <p:pic>
        <p:nvPicPr>
          <p:cNvPr id="2097161" name="Content Placeholder 3" descr="http://my.clevelandclinic.org/PublishingImages/heart/afib.jpg"/>
          <p:cNvPicPr>
            <a:picLocks noGrp="1"/>
          </p:cNvPicPr>
          <p:nvPr>
            <p:ph idx="1"/>
          </p:nvPr>
        </p:nvPicPr>
        <p:blipFill>
          <a:blip xmlns:r="http://schemas.openxmlformats.org/officeDocument/2006/relationships" r:embed="rId1" cstate="print"/>
          <a:srcRect/>
          <a:stretch>
            <a:fillRect/>
          </a:stretch>
        </p:blipFill>
        <p:spPr bwMode="auto">
          <a:xfrm>
            <a:off x="457200" y="990600"/>
            <a:ext cx="7620000" cy="5486400"/>
          </a:xfrm>
          <a:prstGeom prst="rect"/>
          <a:noFill/>
          <a:ln w="9525">
            <a:noFill/>
            <a:miter lim="800000"/>
            <a:headEnd/>
            <a:tailEnd/>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8958" name="Title 1"/>
          <p:cNvSpPr>
            <a:spLocks noGrp="1"/>
          </p:cNvSpPr>
          <p:nvPr>
            <p:ph type="title"/>
          </p:nvPr>
        </p:nvSpPr>
        <p:spPr/>
        <p:txBody>
          <a:bodyPr/>
          <a:p>
            <a:endParaRPr lang="en-US"/>
          </a:p>
        </p:txBody>
      </p:sp>
      <p:sp>
        <p:nvSpPr>
          <p:cNvPr id="1048959" name="Content Placeholder 2"/>
          <p:cNvSpPr>
            <a:spLocks noGrp="1"/>
          </p:cNvSpPr>
          <p:nvPr>
            <p:ph idx="1"/>
          </p:nvPr>
        </p:nvSpPr>
        <p:spPr/>
        <p:txBody>
          <a:bodyPr/>
          <a:p>
            <a:pPr>
              <a:buNone/>
            </a:pPr>
            <a:r>
              <a:rPr b="1" dirty="0" lang="en-US" smtClean="0"/>
              <a:t>Paroxysmal </a:t>
            </a:r>
            <a:r>
              <a:rPr b="1" dirty="0" lang="en-US" err="1" smtClean="0"/>
              <a:t>supraventricular</a:t>
            </a:r>
            <a:r>
              <a:rPr b="1" dirty="0" lang="en-US" smtClean="0"/>
              <a:t> tachycardia (PSVT)</a:t>
            </a:r>
            <a:endParaRPr dirty="0" lang="en-US" smtClean="0"/>
          </a:p>
          <a:p>
            <a:pPr>
              <a:buNone/>
            </a:pPr>
            <a:r>
              <a:rPr dirty="0" lang="en-US" smtClean="0"/>
              <a:t>A rapid, usually regular rhythm, originating from above the ventricles. PSVT begins and ends suddenly. </a:t>
            </a:r>
          </a:p>
          <a:p>
            <a:endParaRPr dirty="0"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8960" name="Title 1"/>
          <p:cNvSpPr>
            <a:spLocks noGrp="1"/>
          </p:cNvSpPr>
          <p:nvPr>
            <p:ph type="title"/>
          </p:nvPr>
        </p:nvSpPr>
        <p:spPr/>
        <p:txBody>
          <a:bodyPr/>
          <a:p>
            <a:endParaRPr lang="en-US"/>
          </a:p>
        </p:txBody>
      </p:sp>
      <p:pic>
        <p:nvPicPr>
          <p:cNvPr id="2097162" name="Content Placeholder 3" descr="http://my.clevelandclinic.org/PublishingImages/heart/svt.jpg"/>
          <p:cNvPicPr>
            <a:picLocks noGrp="1"/>
          </p:cNvPicPr>
          <p:nvPr>
            <p:ph idx="1"/>
          </p:nvPr>
        </p:nvPicPr>
        <p:blipFill>
          <a:blip xmlns:r="http://schemas.openxmlformats.org/officeDocument/2006/relationships" r:embed="rId1" cstate="print"/>
          <a:stretch>
            <a:fillRect/>
          </a:stretch>
        </p:blipFill>
        <p:spPr bwMode="auto">
          <a:xfrm>
            <a:off x="457200" y="1524000"/>
            <a:ext cx="7620000" cy="4114800"/>
          </a:xfrm>
          <a:prstGeom prst="rect"/>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638" name="Title 1"/>
          <p:cNvSpPr>
            <a:spLocks noGrp="1"/>
          </p:cNvSpPr>
          <p:nvPr>
            <p:ph type="title"/>
          </p:nvPr>
        </p:nvSpPr>
        <p:spPr/>
        <p:txBody>
          <a:bodyPr/>
          <a:p>
            <a:r>
              <a:rPr dirty="0" lang="en-US" smtClean="0"/>
              <a:t>ASSESSMENT</a:t>
            </a:r>
            <a:endParaRPr dirty="0" lang="en-US"/>
          </a:p>
        </p:txBody>
      </p:sp>
      <p:sp>
        <p:nvSpPr>
          <p:cNvPr id="1048639" name="Content Placeholder 2"/>
          <p:cNvSpPr>
            <a:spLocks noGrp="1"/>
          </p:cNvSpPr>
          <p:nvPr>
            <p:ph idx="1"/>
          </p:nvPr>
        </p:nvSpPr>
        <p:spPr/>
        <p:txBody>
          <a:bodyPr>
            <a:normAutofit/>
          </a:bodyPr>
          <a:p>
            <a:pPr>
              <a:buNone/>
            </a:pPr>
            <a:r>
              <a:rPr dirty="0" lang="en-US" smtClean="0"/>
              <a:t>8. Lymphangiography </a:t>
            </a:r>
          </a:p>
          <a:p>
            <a:pPr>
              <a:buNone/>
            </a:pPr>
            <a:r>
              <a:rPr dirty="0" lang="en-US" smtClean="0"/>
              <a:t>9. </a:t>
            </a:r>
            <a:r>
              <a:rPr dirty="0" lang="en-US" err="1" smtClean="0"/>
              <a:t>Lymphoscintigraphy</a:t>
            </a:r>
            <a:endParaRPr dirty="0" lang="en-US" smtClean="0"/>
          </a:p>
          <a:p>
            <a:pPr>
              <a:buNone/>
            </a:pPr>
            <a:r>
              <a:rPr dirty="0" lang="en-US" smtClean="0"/>
              <a:t>10. Contrast </a:t>
            </a:r>
            <a:r>
              <a:rPr dirty="0" lang="en-US" err="1" smtClean="0"/>
              <a:t>Plebography</a:t>
            </a:r>
            <a:endParaRPr dirty="0" lang="en-US" smtClean="0"/>
          </a:p>
          <a:p>
            <a:pPr>
              <a:buNone/>
            </a:pPr>
            <a:r>
              <a:rPr dirty="0" lang="en-US" smtClean="0"/>
              <a:t>11. Air </a:t>
            </a:r>
            <a:r>
              <a:rPr dirty="0" lang="en-US" err="1" smtClean="0"/>
              <a:t>Plethysmography</a:t>
            </a:r>
            <a:endParaRPr dirty="0" lang="en-US" smtClean="0"/>
          </a:p>
          <a:p>
            <a:pPr>
              <a:buNone/>
            </a:pPr>
            <a:r>
              <a:rPr dirty="0" lang="en-US" smtClean="0"/>
              <a:t>12. Chest X-ray</a:t>
            </a:r>
          </a:p>
          <a:p>
            <a:pPr>
              <a:buNone/>
            </a:pPr>
            <a:r>
              <a:rPr dirty="0" lang="en-US" smtClean="0"/>
              <a:t>13. Electrocardiography </a:t>
            </a:r>
          </a:p>
          <a:p>
            <a:pPr>
              <a:buNone/>
            </a:pPr>
            <a:r>
              <a:rPr dirty="0" lang="en-US" smtClean="0"/>
              <a:t>14. Cardiac catheterization</a:t>
            </a:r>
          </a:p>
          <a:p>
            <a:pPr>
              <a:buNone/>
            </a:pPr>
            <a:r>
              <a:rPr dirty="0" lang="en-US" smtClean="0"/>
              <a:t>15. Echocardiogram </a:t>
            </a:r>
          </a:p>
          <a:p>
            <a:pPr>
              <a:buNone/>
            </a:pPr>
            <a:r>
              <a:rPr dirty="0" lang="en-US" smtClean="0"/>
              <a:t>16. Lab tests; CBC, electrolytes, cardiac enzymes, lipid profile, urine tests etc.</a:t>
            </a:r>
            <a:endParaRPr dirty="0"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451" name=""/>
        <p:cNvGrpSpPr/>
        <p:nvPr/>
      </p:nvGrpSpPr>
      <p:grpSpPr>
        <a:xfrm>
          <a:off x="0" y="0"/>
          <a:ext cx="0" cy="0"/>
          <a:chOff x="0" y="0"/>
          <a:chExt cx="0" cy="0"/>
        </a:xfrm>
      </p:grpSpPr>
      <p:sp>
        <p:nvSpPr>
          <p:cNvPr id="1048961" name="Title 1"/>
          <p:cNvSpPr>
            <a:spLocks noGrp="1"/>
          </p:cNvSpPr>
          <p:nvPr>
            <p:ph type="title"/>
          </p:nvPr>
        </p:nvSpPr>
        <p:spPr>
          <a:xfrm>
            <a:off x="457200" y="274638"/>
            <a:ext cx="8229600" cy="715962"/>
          </a:xfrm>
        </p:spPr>
        <p:txBody>
          <a:bodyPr>
            <a:normAutofit/>
          </a:bodyPr>
          <a:p>
            <a:r>
              <a:rPr dirty="0" lang="en-US" smtClean="0"/>
              <a:t>VENTRICULAR ARRHYTHMIAS</a:t>
            </a:r>
            <a:endParaRPr dirty="0" lang="en-US"/>
          </a:p>
        </p:txBody>
      </p:sp>
      <p:pic>
        <p:nvPicPr>
          <p:cNvPr id="2097163" name="Content Placeholder 3" descr="Chambers of The Heart"/>
          <p:cNvPicPr>
            <a:picLocks noGrp="1"/>
          </p:cNvPicPr>
          <p:nvPr>
            <p:ph idx="1"/>
          </p:nvPr>
        </p:nvPicPr>
        <p:blipFill>
          <a:blip xmlns:r="http://schemas.openxmlformats.org/officeDocument/2006/relationships" r:embed="rId1" cstate="print"/>
          <a:srcRect/>
          <a:stretch>
            <a:fillRect/>
          </a:stretch>
        </p:blipFill>
        <p:spPr bwMode="auto">
          <a:xfrm>
            <a:off x="381000" y="914400"/>
            <a:ext cx="7772400" cy="5638800"/>
          </a:xfrm>
          <a:prstGeom prst="rect"/>
          <a:noFill/>
          <a:ln w="9525">
            <a:noFill/>
            <a:miter lim="800000"/>
            <a:headEnd/>
            <a:tailEnd/>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8962" name="Title 1"/>
          <p:cNvSpPr>
            <a:spLocks noGrp="1"/>
          </p:cNvSpPr>
          <p:nvPr>
            <p:ph type="title"/>
          </p:nvPr>
        </p:nvSpPr>
        <p:spPr/>
        <p:txBody>
          <a:bodyPr/>
          <a:p>
            <a:r>
              <a:rPr dirty="0" lang="en-US" smtClean="0"/>
              <a:t>V-TACH</a:t>
            </a:r>
            <a:endParaRPr dirty="0" lang="en-US"/>
          </a:p>
        </p:txBody>
      </p:sp>
      <p:sp>
        <p:nvSpPr>
          <p:cNvPr id="1048963" name="Content Placeholder 2"/>
          <p:cNvSpPr>
            <a:spLocks noGrp="1"/>
          </p:cNvSpPr>
          <p:nvPr>
            <p:ph idx="1"/>
          </p:nvPr>
        </p:nvSpPr>
        <p:spPr/>
        <p:txBody>
          <a:bodyPr>
            <a:normAutofit/>
          </a:bodyPr>
          <a:p>
            <a:pPr lvl="0">
              <a:buNone/>
            </a:pPr>
            <a:r>
              <a:rPr b="1" dirty="0" lang="en-US" smtClean="0"/>
              <a:t>Ventricular tachycardia (V-</a:t>
            </a:r>
            <a:r>
              <a:rPr b="1" dirty="0" lang="en-US" err="1" smtClean="0"/>
              <a:t>tach</a:t>
            </a:r>
            <a:r>
              <a:rPr b="1" dirty="0" lang="en-US" smtClean="0"/>
              <a:t>).</a:t>
            </a:r>
            <a:r>
              <a:rPr dirty="0" lang="en-US" smtClean="0"/>
              <a:t> A rapid heart rhythm originating from the lower chambers (or ventricles) of the heart. </a:t>
            </a:r>
          </a:p>
          <a:p>
            <a:pPr lvl="0">
              <a:buNone/>
            </a:pPr>
            <a:r>
              <a:rPr dirty="0" lang="en-US" smtClean="0"/>
              <a:t>The rapid rate prevents the heart from filling adequately with blood; therefore, less blood is able to pump through the body. </a:t>
            </a:r>
          </a:p>
          <a:p>
            <a:pPr lvl="0">
              <a:buNone/>
            </a:pPr>
            <a:r>
              <a:rPr dirty="0" lang="en-US" smtClean="0"/>
              <a:t>This can be a serious arrhythmia, especially in people with heart disease, and may be associated with more symptoms. </a:t>
            </a:r>
          </a:p>
          <a:p>
            <a:endParaRPr dirty="0"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8964" name="Title 1"/>
          <p:cNvSpPr>
            <a:spLocks noGrp="1"/>
          </p:cNvSpPr>
          <p:nvPr>
            <p:ph type="title"/>
          </p:nvPr>
        </p:nvSpPr>
        <p:spPr/>
        <p:txBody>
          <a:bodyPr/>
          <a:p>
            <a:endParaRPr lang="en-US"/>
          </a:p>
        </p:txBody>
      </p:sp>
      <p:pic>
        <p:nvPicPr>
          <p:cNvPr id="2097164" name="Content Placeholder 3" descr="http://my.clevelandclinic.org/PublishingImages/heart/vt.jpg"/>
          <p:cNvPicPr>
            <a:picLocks noGrp="1"/>
          </p:cNvPicPr>
          <p:nvPr>
            <p:ph idx="1"/>
          </p:nvPr>
        </p:nvPicPr>
        <p:blipFill>
          <a:blip xmlns:r="http://schemas.openxmlformats.org/officeDocument/2006/relationships" r:embed="rId1" cstate="print"/>
          <a:stretch>
            <a:fillRect/>
          </a:stretch>
        </p:blipFill>
        <p:spPr bwMode="auto">
          <a:xfrm>
            <a:off x="457200" y="1371600"/>
            <a:ext cx="7391400" cy="4648200"/>
          </a:xfrm>
          <a:prstGeom prst="rect"/>
          <a:noFill/>
          <a:ln w="9525">
            <a:noFill/>
            <a:miter lim="800000"/>
            <a:headEnd/>
            <a:tailEnd/>
          </a:ln>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454" name=""/>
        <p:cNvGrpSpPr/>
        <p:nvPr/>
      </p:nvGrpSpPr>
      <p:grpSpPr>
        <a:xfrm>
          <a:off x="0" y="0"/>
          <a:ext cx="0" cy="0"/>
          <a:chOff x="0" y="0"/>
          <a:chExt cx="0" cy="0"/>
        </a:xfrm>
      </p:grpSpPr>
      <p:sp>
        <p:nvSpPr>
          <p:cNvPr id="1048965" name="Title 1"/>
          <p:cNvSpPr>
            <a:spLocks noGrp="1"/>
          </p:cNvSpPr>
          <p:nvPr>
            <p:ph type="title"/>
          </p:nvPr>
        </p:nvSpPr>
        <p:spPr/>
        <p:txBody>
          <a:bodyPr>
            <a:normAutofit/>
          </a:bodyPr>
          <a:p>
            <a:r>
              <a:rPr dirty="0" lang="en-US" smtClean="0"/>
              <a:t>PREMATURE VENTRICULAR CONTRACTION</a:t>
            </a:r>
            <a:endParaRPr dirty="0" lang="en-US"/>
          </a:p>
        </p:txBody>
      </p:sp>
      <p:sp>
        <p:nvSpPr>
          <p:cNvPr id="1048966" name="Content Placeholder 2"/>
          <p:cNvSpPr>
            <a:spLocks noGrp="1"/>
          </p:cNvSpPr>
          <p:nvPr>
            <p:ph idx="1"/>
          </p:nvPr>
        </p:nvSpPr>
        <p:spPr/>
        <p:txBody>
          <a:bodyPr/>
          <a:p>
            <a:pPr>
              <a:buNone/>
            </a:pPr>
            <a:r>
              <a:rPr dirty="0" lang="en-US" smtClean="0"/>
              <a:t> Is a too-early heartbeat that originates in the ventricles and disrupts the heart’s normal rhythm. </a:t>
            </a:r>
          </a:p>
          <a:p>
            <a:pPr>
              <a:buNone/>
            </a:pPr>
            <a:r>
              <a:rPr dirty="0" lang="en-US" smtClean="0"/>
              <a:t>The pattern is a normal beat, an extra beat (the PVC), a slight pause, then a stronger-than-normal beat. </a:t>
            </a:r>
          </a:p>
          <a:p>
            <a:pPr>
              <a:buNone/>
            </a:pPr>
            <a:r>
              <a:rPr dirty="0" lang="en-US" smtClean="0"/>
              <a:t>The heart fills with more blood during the pause following the PVC, giving the next beat extra force. This pattern may occur randomly or at definite intervals.</a:t>
            </a:r>
          </a:p>
          <a:p>
            <a:endParaRPr dirty="0"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1048967" name="Title 1"/>
          <p:cNvSpPr>
            <a:spLocks noGrp="1"/>
          </p:cNvSpPr>
          <p:nvPr>
            <p:ph type="title"/>
          </p:nvPr>
        </p:nvSpPr>
        <p:spPr/>
        <p:txBody>
          <a:bodyPr/>
          <a:p>
            <a:endParaRPr lang="en-US"/>
          </a:p>
        </p:txBody>
      </p:sp>
      <p:sp>
        <p:nvSpPr>
          <p:cNvPr id="1048968" name="Content Placeholder 2"/>
          <p:cNvSpPr>
            <a:spLocks noGrp="1"/>
          </p:cNvSpPr>
          <p:nvPr>
            <p:ph idx="1"/>
          </p:nvPr>
        </p:nvSpPr>
        <p:spPr/>
        <p:txBody>
          <a:bodyPr/>
          <a:p>
            <a:pPr>
              <a:buNone/>
            </a:pPr>
            <a:r>
              <a:rPr b="1" dirty="0" lang="en-US" smtClean="0"/>
              <a:t>Ventricular fibrillation (VF).</a:t>
            </a:r>
          </a:p>
          <a:p>
            <a:pPr>
              <a:buNone/>
            </a:pPr>
            <a:r>
              <a:rPr dirty="0" lang="en-US" smtClean="0"/>
              <a:t> An erratic, disorganized firing of impulses from the ventricles. </a:t>
            </a:r>
          </a:p>
          <a:p>
            <a:pPr>
              <a:buNone/>
            </a:pPr>
            <a:r>
              <a:rPr dirty="0" lang="en-US" smtClean="0"/>
              <a:t>The ventricles quiver and are unable to contract or pump blood to the body. </a:t>
            </a:r>
          </a:p>
          <a:p>
            <a:pPr>
              <a:buNone/>
            </a:pPr>
            <a:r>
              <a:rPr dirty="0" lang="en-US" smtClean="0"/>
              <a:t>This is a medical emergency that must be treated with cardiopulmonary resuscitation (CPR) and defibrillation as soon as possible</a:t>
            </a:r>
            <a:endParaRPr dirty="0"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8969" name="Title 1"/>
          <p:cNvSpPr>
            <a:spLocks noGrp="1"/>
          </p:cNvSpPr>
          <p:nvPr>
            <p:ph type="title"/>
          </p:nvPr>
        </p:nvSpPr>
        <p:spPr>
          <a:xfrm>
            <a:off x="457200" y="274638"/>
            <a:ext cx="8229600" cy="258762"/>
          </a:xfrm>
        </p:spPr>
        <p:txBody>
          <a:bodyPr>
            <a:normAutofit fontScale="90000"/>
          </a:bodyPr>
          <a:p>
            <a:endParaRPr dirty="0" lang="en-US"/>
          </a:p>
        </p:txBody>
      </p:sp>
      <p:pic>
        <p:nvPicPr>
          <p:cNvPr id="2097165" name="Content Placeholder 3" descr="http://my.clevelandclinic.org/PublishingImages/heart/vfib.jpg"/>
          <p:cNvPicPr>
            <a:picLocks noGrp="1"/>
          </p:cNvPicPr>
          <p:nvPr>
            <p:ph idx="1"/>
          </p:nvPr>
        </p:nvPicPr>
        <p:blipFill>
          <a:blip xmlns:r="http://schemas.openxmlformats.org/officeDocument/2006/relationships" r:embed="rId1" cstate="print"/>
          <a:srcRect/>
          <a:stretch>
            <a:fillRect/>
          </a:stretch>
        </p:blipFill>
        <p:spPr bwMode="auto">
          <a:xfrm>
            <a:off x="533400" y="685800"/>
            <a:ext cx="7620000" cy="5501481"/>
          </a:xfrm>
          <a:prstGeom prst="rect"/>
          <a:noFill/>
          <a:ln w="9525">
            <a:noFill/>
            <a:miter lim="800000"/>
            <a:headEnd/>
            <a:tailEnd/>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457" name=""/>
        <p:cNvGrpSpPr/>
        <p:nvPr/>
      </p:nvGrpSpPr>
      <p:grpSpPr>
        <a:xfrm>
          <a:off x="0" y="0"/>
          <a:ext cx="0" cy="0"/>
          <a:chOff x="0" y="0"/>
          <a:chExt cx="0" cy="0"/>
        </a:xfrm>
      </p:grpSpPr>
      <p:sp>
        <p:nvSpPr>
          <p:cNvPr id="1048970" name="Title 1"/>
          <p:cNvSpPr>
            <a:spLocks noGrp="1"/>
          </p:cNvSpPr>
          <p:nvPr>
            <p:ph type="title"/>
          </p:nvPr>
        </p:nvSpPr>
        <p:spPr/>
        <p:txBody>
          <a:bodyPr/>
          <a:p>
            <a:endParaRPr lang="en-US"/>
          </a:p>
        </p:txBody>
      </p:sp>
      <p:sp>
        <p:nvSpPr>
          <p:cNvPr id="1048971" name="Content Placeholder 2"/>
          <p:cNvSpPr>
            <a:spLocks noGrp="1"/>
          </p:cNvSpPr>
          <p:nvPr>
            <p:ph idx="1"/>
          </p:nvPr>
        </p:nvSpPr>
        <p:spPr/>
        <p:txBody>
          <a:bodyPr/>
          <a:p>
            <a:pPr>
              <a:buNone/>
            </a:pPr>
            <a:r>
              <a:rPr b="1" dirty="0" lang="en-US" err="1" smtClean="0"/>
              <a:t>Asystole</a:t>
            </a:r>
            <a:r>
              <a:rPr b="1" dirty="0" lang="en-US" smtClean="0"/>
              <a:t> </a:t>
            </a:r>
          </a:p>
          <a:p>
            <a:pPr>
              <a:buNone/>
            </a:pPr>
            <a:r>
              <a:rPr dirty="0" lang="en-US" smtClean="0"/>
              <a:t>Or the silent heart is the absence of activity in the cardiac muscle.</a:t>
            </a:r>
          </a:p>
          <a:p>
            <a:pPr>
              <a:buNone/>
            </a:pPr>
            <a:r>
              <a:rPr dirty="0" lang="en-US" smtClean="0"/>
              <a:t>It is referred to as arrest.</a:t>
            </a:r>
          </a:p>
          <a:p>
            <a:pPr>
              <a:buNone/>
            </a:pPr>
            <a:r>
              <a:rPr dirty="0" lang="en-US" smtClean="0"/>
              <a:t>A straight line appears on an ECG strip.</a:t>
            </a:r>
            <a:endParaRPr dirty="0"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1048972" name="Title 1"/>
          <p:cNvSpPr>
            <a:spLocks noGrp="1"/>
          </p:cNvSpPr>
          <p:nvPr>
            <p:ph type="title"/>
          </p:nvPr>
        </p:nvSpPr>
        <p:spPr/>
        <p:txBody>
          <a:bodyPr>
            <a:normAutofit fontScale="90000"/>
          </a:bodyPr>
          <a:p>
            <a:r>
              <a:rPr dirty="0" lang="en-US" smtClean="0"/>
              <a:t>Management of </a:t>
            </a:r>
            <a:r>
              <a:rPr dirty="0" lang="en-US" err="1" smtClean="0"/>
              <a:t>dysrhythmias</a:t>
            </a:r>
            <a:r>
              <a:rPr dirty="0" lang="en-US" smtClean="0"/>
              <a:t/>
            </a:r>
            <a:br>
              <a:rPr dirty="0" lang="en-US" smtClean="0"/>
            </a:br>
            <a:endParaRPr dirty="0" lang="en-US"/>
          </a:p>
        </p:txBody>
      </p:sp>
      <p:sp>
        <p:nvSpPr>
          <p:cNvPr id="1048973" name="Content Placeholder 2"/>
          <p:cNvSpPr>
            <a:spLocks noGrp="1"/>
          </p:cNvSpPr>
          <p:nvPr>
            <p:ph idx="1"/>
          </p:nvPr>
        </p:nvSpPr>
        <p:spPr/>
        <p:txBody>
          <a:bodyPr/>
          <a:p>
            <a:pPr>
              <a:buNone/>
            </a:pPr>
            <a:r>
              <a:rPr dirty="0" lang="en-US" smtClean="0"/>
              <a:t>The method of cardiac rhythm management depends firstly on whether or not the affected person is stable or unstable. </a:t>
            </a:r>
          </a:p>
          <a:p>
            <a:pPr>
              <a:buNone/>
            </a:pPr>
            <a:endParaRPr dirty="0" lang="en-US" smtClean="0"/>
          </a:p>
          <a:p>
            <a:pPr>
              <a:buNone/>
            </a:pPr>
            <a:r>
              <a:rPr dirty="0" lang="en-US" smtClean="0"/>
              <a:t>Treatments may include physical maneuvers, medications, electricity conversion, or electro or </a:t>
            </a:r>
            <a:r>
              <a:rPr dirty="0" lang="en-US" err="1" smtClean="0"/>
              <a:t>cryocautery</a:t>
            </a:r>
            <a:r>
              <a:rPr dirty="0" lang="en-US" smtClean="0"/>
              <a:t>.</a:t>
            </a:r>
          </a:p>
          <a:p>
            <a:endParaRPr dirty="0"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459" name=""/>
        <p:cNvGrpSpPr/>
        <p:nvPr/>
      </p:nvGrpSpPr>
      <p:grpSpPr>
        <a:xfrm>
          <a:off x="0" y="0"/>
          <a:ext cx="0" cy="0"/>
          <a:chOff x="0" y="0"/>
          <a:chExt cx="0" cy="0"/>
        </a:xfrm>
      </p:grpSpPr>
      <p:sp>
        <p:nvSpPr>
          <p:cNvPr id="1048974" name="Title 1"/>
          <p:cNvSpPr>
            <a:spLocks noGrp="1"/>
          </p:cNvSpPr>
          <p:nvPr>
            <p:ph type="title"/>
          </p:nvPr>
        </p:nvSpPr>
        <p:spPr>
          <a:xfrm>
            <a:off x="457200" y="274638"/>
            <a:ext cx="8229600" cy="106362"/>
          </a:xfrm>
        </p:spPr>
        <p:txBody>
          <a:bodyPr>
            <a:normAutofit fontScale="90000"/>
          </a:bodyPr>
          <a:p>
            <a:endParaRPr dirty="0" lang="en-US"/>
          </a:p>
        </p:txBody>
      </p:sp>
      <p:sp>
        <p:nvSpPr>
          <p:cNvPr id="1048975" name="Content Placeholder 2"/>
          <p:cNvSpPr>
            <a:spLocks noGrp="1"/>
          </p:cNvSpPr>
          <p:nvPr>
            <p:ph idx="1"/>
          </p:nvPr>
        </p:nvSpPr>
        <p:spPr>
          <a:xfrm>
            <a:off x="457200" y="533400"/>
            <a:ext cx="7696200" cy="5592763"/>
          </a:xfrm>
        </p:spPr>
        <p:txBody>
          <a:bodyPr>
            <a:normAutofit/>
          </a:bodyPr>
          <a:p>
            <a:pPr>
              <a:buNone/>
            </a:pPr>
            <a:r>
              <a:rPr b="1" dirty="0" lang="en-US" smtClean="0"/>
              <a:t>Physical maneuvers</a:t>
            </a:r>
            <a:endParaRPr dirty="0" lang="en-US" smtClean="0"/>
          </a:p>
          <a:p>
            <a:pPr>
              <a:buNone/>
            </a:pPr>
            <a:r>
              <a:rPr dirty="0" lang="en-US" smtClean="0"/>
              <a:t>A number of physical acts can increase parasympathetic nervous supply to the heart, resulting in blocking of electrical conduction through the AV node. </a:t>
            </a:r>
          </a:p>
          <a:p>
            <a:pPr>
              <a:buNone/>
            </a:pPr>
            <a:r>
              <a:rPr dirty="0" lang="en-US" smtClean="0"/>
              <a:t>This can slow down or stop a number of arrhythmias that originate above or at the AV node. </a:t>
            </a:r>
          </a:p>
          <a:p>
            <a:pPr>
              <a:buNone/>
            </a:pPr>
            <a:r>
              <a:rPr dirty="0" lang="en-US" smtClean="0"/>
              <a:t>Parasympathetic nervous supply to the heart is via the </a:t>
            </a:r>
            <a:r>
              <a:rPr dirty="0" lang="en-US" err="1" smtClean="0"/>
              <a:t>vagus</a:t>
            </a:r>
            <a:r>
              <a:rPr dirty="0" lang="en-US" smtClean="0"/>
              <a:t> nerve, and these maneuvers are collectively known as </a:t>
            </a:r>
            <a:r>
              <a:rPr dirty="0" lang="en-US" err="1" smtClean="0"/>
              <a:t>vagal</a:t>
            </a:r>
            <a:r>
              <a:rPr dirty="0" lang="en-US" smtClean="0"/>
              <a:t> maneuvers</a:t>
            </a:r>
            <a:endParaRPr dirty="0"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460" name=""/>
        <p:cNvGrpSpPr/>
        <p:nvPr/>
      </p:nvGrpSpPr>
      <p:grpSpPr>
        <a:xfrm>
          <a:off x="0" y="0"/>
          <a:ext cx="0" cy="0"/>
          <a:chOff x="0" y="0"/>
          <a:chExt cx="0" cy="0"/>
        </a:xfrm>
      </p:grpSpPr>
      <p:sp>
        <p:nvSpPr>
          <p:cNvPr id="1048976" name="Title 1"/>
          <p:cNvSpPr>
            <a:spLocks noGrp="1"/>
          </p:cNvSpPr>
          <p:nvPr>
            <p:ph type="title"/>
          </p:nvPr>
        </p:nvSpPr>
        <p:spPr>
          <a:xfrm>
            <a:off x="457200" y="274638"/>
            <a:ext cx="8229600" cy="1020762"/>
          </a:xfrm>
        </p:spPr>
        <p:txBody>
          <a:bodyPr>
            <a:normAutofit/>
          </a:bodyPr>
          <a:p>
            <a:endParaRPr dirty="0" lang="en-US"/>
          </a:p>
        </p:txBody>
      </p:sp>
      <p:sp>
        <p:nvSpPr>
          <p:cNvPr id="1048977" name="Content Placeholder 2"/>
          <p:cNvSpPr>
            <a:spLocks noGrp="1"/>
          </p:cNvSpPr>
          <p:nvPr>
            <p:ph idx="1"/>
          </p:nvPr>
        </p:nvSpPr>
        <p:spPr>
          <a:xfrm>
            <a:off x="457200" y="1295400"/>
            <a:ext cx="7696200" cy="4830763"/>
          </a:xfrm>
        </p:spPr>
        <p:txBody>
          <a:bodyPr>
            <a:normAutofit/>
          </a:bodyPr>
          <a:p>
            <a:pPr>
              <a:buNone/>
            </a:pPr>
            <a:r>
              <a:rPr b="1" dirty="0" lang="en-US" err="1" smtClean="0"/>
              <a:t>Antiarrhythmic</a:t>
            </a:r>
            <a:r>
              <a:rPr b="1" dirty="0" lang="en-US" smtClean="0"/>
              <a:t> drugs</a:t>
            </a:r>
            <a:endParaRPr dirty="0" lang="en-US" smtClean="0"/>
          </a:p>
          <a:p>
            <a:r>
              <a:rPr dirty="0" lang="en-US" smtClean="0"/>
              <a:t>There are many classes of </a:t>
            </a:r>
            <a:r>
              <a:rPr dirty="0" lang="en-US" err="1" smtClean="0"/>
              <a:t>antiarrhythmic</a:t>
            </a:r>
            <a:r>
              <a:rPr dirty="0" lang="en-US" smtClean="0"/>
              <a:t> medications. </a:t>
            </a:r>
          </a:p>
          <a:p>
            <a:r>
              <a:rPr dirty="0" lang="en-US" smtClean="0"/>
              <a:t>Although the goal of drug therapy is to prevent arrhythmia, nearly every </a:t>
            </a:r>
            <a:r>
              <a:rPr dirty="0" lang="en-US" err="1" smtClean="0"/>
              <a:t>antiarrhythmic</a:t>
            </a:r>
            <a:r>
              <a:rPr dirty="0" lang="en-US" smtClean="0"/>
              <a:t> drug has the potential to act as a pro-arrhythmic, and so must be carefully selected and used under medical supervision</a:t>
            </a:r>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606" name="Title 1"/>
          <p:cNvSpPr>
            <a:spLocks noGrp="1"/>
          </p:cNvSpPr>
          <p:nvPr>
            <p:ph type="title"/>
          </p:nvPr>
        </p:nvSpPr>
        <p:spPr/>
        <p:txBody>
          <a:bodyPr/>
          <a:p>
            <a:r>
              <a:rPr dirty="0" lang="en-US" smtClean="0"/>
              <a:t>CARDIOVASCULAR CONDITIONS</a:t>
            </a:r>
            <a:endParaRPr dirty="0" lang="en-US"/>
          </a:p>
        </p:txBody>
      </p:sp>
      <p:sp>
        <p:nvSpPr>
          <p:cNvPr id="1048607" name="Content Placeholder 2"/>
          <p:cNvSpPr>
            <a:spLocks noGrp="1"/>
          </p:cNvSpPr>
          <p:nvPr>
            <p:ph idx="1"/>
          </p:nvPr>
        </p:nvSpPr>
        <p:spPr/>
        <p:txBody>
          <a:bodyPr>
            <a:normAutofit/>
          </a:bodyPr>
          <a:p>
            <a:pPr>
              <a:buNone/>
            </a:pPr>
            <a:r>
              <a:rPr b="1" dirty="0" lang="en-US" smtClean="0"/>
              <a:t>MAIN OBJECTIVE</a:t>
            </a:r>
          </a:p>
          <a:p>
            <a:pPr>
              <a:buNone/>
            </a:pPr>
            <a:r>
              <a:rPr dirty="0" lang="en-US" smtClean="0"/>
              <a:t>The learner will acquire knowledge, develop skills &amp; attitudes on cardiovascular disorders in order to provide effective care to patients</a:t>
            </a:r>
          </a:p>
          <a:p>
            <a:pPr>
              <a:buNone/>
            </a:pPr>
            <a:r>
              <a:rPr b="1" dirty="0" lang="en-US" smtClean="0"/>
              <a:t>LEARNING OBJECTIVES</a:t>
            </a:r>
          </a:p>
          <a:p>
            <a:pPr>
              <a:buNone/>
            </a:pPr>
            <a:r>
              <a:rPr dirty="0" lang="en-US" smtClean="0"/>
              <a:t>Upon completion of this course the learner should be able to :</a:t>
            </a:r>
          </a:p>
          <a:p>
            <a:pPr indent="-514350" marL="514350">
              <a:buFont typeface="+mj-lt"/>
              <a:buAutoNum type="arabicPeriod"/>
            </a:pPr>
            <a:r>
              <a:rPr dirty="0" lang="en-US" smtClean="0"/>
              <a:t>Recall the anatomy &amp; physiology of the heart &amp; the blood vessels</a:t>
            </a:r>
          </a:p>
          <a:p>
            <a:pPr indent="-514350" marL="514350">
              <a:buFont typeface="+mj-lt"/>
              <a:buAutoNum type="arabicPeriod"/>
            </a:pPr>
            <a:r>
              <a:rPr dirty="0" lang="en-US" smtClean="0"/>
              <a:t>Describe common cardiovascular diseases/conditions</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640" name="Title 1"/>
          <p:cNvSpPr>
            <a:spLocks noGrp="1"/>
          </p:cNvSpPr>
          <p:nvPr>
            <p:ph type="title"/>
          </p:nvPr>
        </p:nvSpPr>
        <p:spPr/>
        <p:txBody>
          <a:bodyPr>
            <a:normAutofit/>
          </a:bodyPr>
          <a:p>
            <a:r>
              <a:rPr dirty="0" lang="en-US" smtClean="0"/>
              <a:t>ARTERIOSCLEROSIS AND ATHEROSCLEROSIS</a:t>
            </a:r>
            <a:endParaRPr dirty="0" lang="en-US"/>
          </a:p>
        </p:txBody>
      </p:sp>
      <p:sp>
        <p:nvSpPr>
          <p:cNvPr id="1048641" name="Content Placeholder 2"/>
          <p:cNvSpPr>
            <a:spLocks noGrp="1"/>
          </p:cNvSpPr>
          <p:nvPr>
            <p:ph idx="1"/>
          </p:nvPr>
        </p:nvSpPr>
        <p:spPr/>
        <p:txBody>
          <a:bodyPr>
            <a:normAutofit/>
          </a:bodyPr>
          <a:p>
            <a:pPr>
              <a:buNone/>
            </a:pPr>
            <a:r>
              <a:rPr dirty="0" i="1" lang="en-US" smtClean="0"/>
              <a:t>ARTERIOSCLEROSIS</a:t>
            </a:r>
            <a:r>
              <a:rPr dirty="0" lang="en-US" smtClean="0"/>
              <a:t> refers to hardening of the arteries through a diffuse process whereby the muscle fibers and the endothelial lining of the walls of </a:t>
            </a:r>
            <a:r>
              <a:rPr dirty="0" lang="en-US" u="sng" smtClean="0"/>
              <a:t>small</a:t>
            </a:r>
            <a:r>
              <a:rPr dirty="0" lang="en-US" smtClean="0"/>
              <a:t> arteries &amp; </a:t>
            </a:r>
            <a:r>
              <a:rPr dirty="0" lang="en-US" u="sng" smtClean="0"/>
              <a:t>arterioles</a:t>
            </a:r>
            <a:r>
              <a:rPr dirty="0" lang="en-US" smtClean="0"/>
              <a:t> thicken.</a:t>
            </a:r>
          </a:p>
          <a:p>
            <a:pPr>
              <a:buNone/>
            </a:pPr>
            <a:r>
              <a:rPr dirty="0" i="1" lang="en-US" smtClean="0"/>
              <a:t>ATHEROSCLEROSIS </a:t>
            </a:r>
            <a:r>
              <a:rPr dirty="0" lang="en-US" smtClean="0"/>
              <a:t>is disease process involving the accumulation of lipids, calcium, blood components, carbohydrates, &amp; fibrous tissue on the </a:t>
            </a:r>
            <a:r>
              <a:rPr dirty="0" lang="en-US" err="1" smtClean="0"/>
              <a:t>intimal</a:t>
            </a:r>
            <a:r>
              <a:rPr dirty="0" lang="en-US" smtClean="0"/>
              <a:t> layer of </a:t>
            </a:r>
            <a:r>
              <a:rPr dirty="0" lang="en-US" u="sng" smtClean="0"/>
              <a:t>large </a:t>
            </a:r>
            <a:r>
              <a:rPr dirty="0" lang="en-US" smtClean="0"/>
              <a:t>or </a:t>
            </a:r>
            <a:r>
              <a:rPr dirty="0" lang="en-US" u="sng" smtClean="0"/>
              <a:t>medium</a:t>
            </a:r>
            <a:r>
              <a:rPr dirty="0" lang="en-US" smtClean="0"/>
              <a:t>-sized artery .</a:t>
            </a:r>
            <a:endParaRPr dirty="0" i="1"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8978" name="Title 1"/>
          <p:cNvSpPr>
            <a:spLocks noGrp="1"/>
          </p:cNvSpPr>
          <p:nvPr>
            <p:ph type="title"/>
          </p:nvPr>
        </p:nvSpPr>
        <p:spPr/>
        <p:txBody>
          <a:bodyPr/>
          <a:p>
            <a:endParaRPr lang="en-US"/>
          </a:p>
        </p:txBody>
      </p:sp>
      <p:sp>
        <p:nvSpPr>
          <p:cNvPr id="1048979" name="Content Placeholder 2"/>
          <p:cNvSpPr>
            <a:spLocks noGrp="1"/>
          </p:cNvSpPr>
          <p:nvPr>
            <p:ph idx="1"/>
          </p:nvPr>
        </p:nvSpPr>
        <p:spPr/>
        <p:txBody>
          <a:bodyPr>
            <a:normAutofit/>
          </a:bodyPr>
          <a:p>
            <a:r>
              <a:rPr b="1" dirty="0" lang="en-US" smtClean="0"/>
              <a:t>Other drugs</a:t>
            </a:r>
            <a:endParaRPr dirty="0" lang="en-US" smtClean="0"/>
          </a:p>
          <a:p>
            <a:pPr>
              <a:buFont typeface="Wingdings" pitchFamily="2" charset="2"/>
              <a:buChar char="ü"/>
            </a:pPr>
            <a:r>
              <a:rPr dirty="0" lang="en-US" smtClean="0"/>
              <a:t> There are drugs can be used to "rate control" a fast rhythm and make it physically tolerable for the patient.</a:t>
            </a:r>
          </a:p>
          <a:p>
            <a:pPr>
              <a:buFont typeface="Wingdings" pitchFamily="2" charset="2"/>
              <a:buChar char="ü"/>
            </a:pPr>
            <a:r>
              <a:rPr dirty="0" lang="en-US" smtClean="0"/>
              <a:t>Some arrhythmias promote blood clotting within the heart, and increase risk of embolus and stroke. </a:t>
            </a:r>
            <a:r>
              <a:rPr dirty="0" lang="en-US" smtClean="0">
                <a:hlinkClick r:id="rId1" tooltip="Anticoagulant"/>
              </a:rPr>
              <a:t>Anticoagulant</a:t>
            </a:r>
            <a:r>
              <a:rPr dirty="0" lang="en-US" smtClean="0"/>
              <a:t> medications such as </a:t>
            </a:r>
            <a:r>
              <a:rPr dirty="0" lang="en-US" err="1" smtClean="0">
                <a:hlinkClick r:id="rId2" tooltip="Warfarin"/>
              </a:rPr>
              <a:t>warfarin</a:t>
            </a:r>
            <a:r>
              <a:rPr dirty="0" lang="en-US" smtClean="0"/>
              <a:t> and </a:t>
            </a:r>
            <a:r>
              <a:rPr dirty="0" lang="en-US" smtClean="0">
                <a:hlinkClick r:id="rId3" tooltip="Heparin"/>
              </a:rPr>
              <a:t>heparins</a:t>
            </a:r>
            <a:r>
              <a:rPr dirty="0" lang="en-US" smtClean="0"/>
              <a:t>, and anti-platelet drugs such as </a:t>
            </a:r>
            <a:r>
              <a:rPr dirty="0" lang="en-US" smtClean="0">
                <a:hlinkClick r:id="rId4" tooltip="Aspirin"/>
              </a:rPr>
              <a:t>aspirin</a:t>
            </a:r>
            <a:r>
              <a:rPr dirty="0" lang="en-US" smtClean="0"/>
              <a:t> can reduce the risk of clotting.</a:t>
            </a:r>
          </a:p>
          <a:p>
            <a:endParaRPr dirty="0"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8980" name="Title 1"/>
          <p:cNvSpPr>
            <a:spLocks noGrp="1"/>
          </p:cNvSpPr>
          <p:nvPr>
            <p:ph type="title"/>
          </p:nvPr>
        </p:nvSpPr>
        <p:spPr/>
        <p:txBody>
          <a:bodyPr/>
          <a:p>
            <a:endParaRPr lang="en-US"/>
          </a:p>
        </p:txBody>
      </p:sp>
      <p:sp>
        <p:nvSpPr>
          <p:cNvPr id="1048981" name="Content Placeholder 2"/>
          <p:cNvSpPr>
            <a:spLocks noGrp="1"/>
          </p:cNvSpPr>
          <p:nvPr>
            <p:ph idx="1"/>
          </p:nvPr>
        </p:nvSpPr>
        <p:spPr/>
        <p:txBody>
          <a:bodyPr>
            <a:normAutofit fontScale="92500"/>
          </a:bodyPr>
          <a:p>
            <a:r>
              <a:rPr b="1" dirty="0" lang="en-US" smtClean="0"/>
              <a:t>Electricity</a:t>
            </a:r>
            <a:endParaRPr dirty="0" lang="en-US" smtClean="0"/>
          </a:p>
          <a:p>
            <a:pPr>
              <a:buNone/>
            </a:pPr>
            <a:r>
              <a:rPr dirty="0" lang="en-US" err="1" smtClean="0"/>
              <a:t>Dysrhythmias</a:t>
            </a:r>
            <a:r>
              <a:rPr dirty="0" lang="en-US" smtClean="0"/>
              <a:t> may also be treated electrically, by applying a shock across the heart — either externally to the chest wall, or internally to the heart via implanted electrodes.</a:t>
            </a:r>
          </a:p>
          <a:p>
            <a:pPr>
              <a:buFont typeface="Wingdings" pitchFamily="2" charset="2"/>
              <a:buChar char="ü"/>
            </a:pPr>
            <a:r>
              <a:rPr dirty="0" lang="en-US" err="1" smtClean="0">
                <a:hlinkClick r:id="rId1" tooltip="Cardioversion"/>
              </a:rPr>
              <a:t>Cardioversion</a:t>
            </a:r>
            <a:r>
              <a:rPr dirty="0" lang="en-US" smtClean="0"/>
              <a:t> is either achieved pharmacologically or via the application of a shock </a:t>
            </a:r>
            <a:r>
              <a:rPr dirty="0" i="1" lang="en-US" err="1" smtClean="0"/>
              <a:t>synchronised</a:t>
            </a:r>
            <a:r>
              <a:rPr dirty="0" lang="en-US" smtClean="0"/>
              <a:t> to the underlying heartbeat. It is used for treatment of </a:t>
            </a:r>
            <a:r>
              <a:rPr dirty="0" lang="en-US" err="1" smtClean="0"/>
              <a:t>supraventricular</a:t>
            </a:r>
            <a:r>
              <a:rPr dirty="0" lang="en-US" smtClean="0"/>
              <a:t> </a:t>
            </a:r>
            <a:r>
              <a:rPr dirty="0" lang="en-US" err="1" smtClean="0"/>
              <a:t>tachycardias</a:t>
            </a:r>
            <a:r>
              <a:rPr dirty="0" lang="en-US" smtClean="0"/>
              <a:t>. In elective </a:t>
            </a:r>
            <a:r>
              <a:rPr dirty="0" lang="en-US" err="1" smtClean="0"/>
              <a:t>cardioversion</a:t>
            </a:r>
            <a:r>
              <a:rPr dirty="0" lang="en-US" smtClean="0"/>
              <a:t>, the recipient is usually sedated or lightly </a:t>
            </a:r>
            <a:r>
              <a:rPr dirty="0" lang="en-US" smtClean="0">
                <a:hlinkClick r:id="rId2" tooltip="Anesthesia"/>
              </a:rPr>
              <a:t>anesthetized</a:t>
            </a:r>
            <a:r>
              <a:rPr dirty="0" lang="en-US" smtClean="0"/>
              <a:t> for the procedure.</a:t>
            </a:r>
          </a:p>
          <a:p>
            <a:endParaRPr dirty="0"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463" name=""/>
        <p:cNvGrpSpPr/>
        <p:nvPr/>
      </p:nvGrpSpPr>
      <p:grpSpPr>
        <a:xfrm>
          <a:off x="0" y="0"/>
          <a:ext cx="0" cy="0"/>
          <a:chOff x="0" y="0"/>
          <a:chExt cx="0" cy="0"/>
        </a:xfrm>
      </p:grpSpPr>
      <p:sp>
        <p:nvSpPr>
          <p:cNvPr id="1048982" name="Title 1"/>
          <p:cNvSpPr>
            <a:spLocks noGrp="1"/>
          </p:cNvSpPr>
          <p:nvPr>
            <p:ph type="title"/>
          </p:nvPr>
        </p:nvSpPr>
        <p:spPr/>
        <p:txBody>
          <a:bodyPr/>
          <a:p>
            <a:endParaRPr lang="en-US"/>
          </a:p>
        </p:txBody>
      </p:sp>
      <p:sp>
        <p:nvSpPr>
          <p:cNvPr id="1048983" name="Content Placeholder 2"/>
          <p:cNvSpPr>
            <a:spLocks noGrp="1"/>
          </p:cNvSpPr>
          <p:nvPr>
            <p:ph idx="1"/>
          </p:nvPr>
        </p:nvSpPr>
        <p:spPr/>
        <p:txBody>
          <a:bodyPr/>
          <a:p>
            <a:pPr>
              <a:buFont typeface="Wingdings" pitchFamily="2" charset="2"/>
              <a:buChar char="ü"/>
            </a:pPr>
            <a:r>
              <a:rPr dirty="0" lang="en-US" smtClean="0">
                <a:hlinkClick r:id="rId1" tooltip="Defibrillation"/>
              </a:rPr>
              <a:t>Defibrillation</a:t>
            </a:r>
            <a:r>
              <a:rPr dirty="0" lang="en-US" smtClean="0"/>
              <a:t> differs in that the shock is not </a:t>
            </a:r>
            <a:r>
              <a:rPr dirty="0" lang="en-US" err="1" smtClean="0"/>
              <a:t>synchronised</a:t>
            </a:r>
            <a:r>
              <a:rPr dirty="0" lang="en-US" smtClean="0"/>
              <a:t>. It is needed for the chaotic rhythm of ventricular fibrillation and is also used for </a:t>
            </a:r>
            <a:r>
              <a:rPr dirty="0" lang="en-US" err="1" smtClean="0"/>
              <a:t>pulseless</a:t>
            </a:r>
            <a:r>
              <a:rPr dirty="0" lang="en-US" smtClean="0"/>
              <a:t> ventricular tachycardia. Often, more electricity is required for defibrillation than for </a:t>
            </a:r>
            <a:r>
              <a:rPr dirty="0" lang="en-US" err="1" smtClean="0"/>
              <a:t>cardioversion</a:t>
            </a:r>
            <a:r>
              <a:rPr dirty="0" lang="en-US" smtClean="0"/>
              <a:t>. In most defibrillation, the recipient has lost consciousness so there is no need for sedation.</a:t>
            </a:r>
          </a:p>
          <a:p>
            <a:endParaRPr dirty="0"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a:off x="0" y="0"/>
          <a:ext cx="0" cy="0"/>
          <a:chOff x="0" y="0"/>
          <a:chExt cx="0" cy="0"/>
        </a:xfrm>
      </p:grpSpPr>
      <p:sp>
        <p:nvSpPr>
          <p:cNvPr id="1048984" name="Title 1"/>
          <p:cNvSpPr>
            <a:spLocks noGrp="1"/>
          </p:cNvSpPr>
          <p:nvPr>
            <p:ph type="title"/>
          </p:nvPr>
        </p:nvSpPr>
        <p:spPr/>
        <p:txBody>
          <a:bodyPr/>
          <a:p>
            <a:endParaRPr lang="en-US"/>
          </a:p>
        </p:txBody>
      </p:sp>
      <p:sp>
        <p:nvSpPr>
          <p:cNvPr id="1048985" name="Content Placeholder 2"/>
          <p:cNvSpPr>
            <a:spLocks noGrp="1"/>
          </p:cNvSpPr>
          <p:nvPr>
            <p:ph idx="1"/>
          </p:nvPr>
        </p:nvSpPr>
        <p:spPr/>
        <p:txBody>
          <a:bodyPr/>
          <a:p>
            <a:pPr>
              <a:buFont typeface="Wingdings" pitchFamily="2" charset="2"/>
              <a:buChar char="ü"/>
            </a:pPr>
            <a:r>
              <a:rPr dirty="0" lang="en-US" smtClean="0">
                <a:hlinkClick r:id="rId1" tooltip="Cardiac pacing"/>
              </a:rPr>
              <a:t>cardiac pacing</a:t>
            </a:r>
            <a:r>
              <a:rPr dirty="0" lang="en-US" smtClean="0"/>
              <a:t>. Temporary pacing may be necessary for reversible causes of very slow heartbeats, or </a:t>
            </a:r>
            <a:r>
              <a:rPr dirty="0" lang="en-US" err="1" smtClean="0">
                <a:hlinkClick r:id="rId2" tooltip="Bradycardia"/>
              </a:rPr>
              <a:t>bradycardia</a:t>
            </a:r>
            <a:r>
              <a:rPr dirty="0" lang="en-US" smtClean="0"/>
              <a:t>, (for example, from </a:t>
            </a:r>
            <a:r>
              <a:rPr dirty="0" lang="en-US" smtClean="0">
                <a:hlinkClick r:id="rId3" tooltip="Drug overdose"/>
              </a:rPr>
              <a:t>drug overdose</a:t>
            </a:r>
            <a:r>
              <a:rPr dirty="0" lang="en-US" smtClean="0"/>
              <a:t> or </a:t>
            </a:r>
            <a:r>
              <a:rPr dirty="0" lang="en-US" smtClean="0">
                <a:hlinkClick r:id="rId4" tooltip="Myocardial infarction"/>
              </a:rPr>
              <a:t>myocardial infarction</a:t>
            </a:r>
            <a:r>
              <a:rPr dirty="0" lang="en-US" smtClean="0"/>
              <a:t>). A permanent </a:t>
            </a:r>
            <a:r>
              <a:rPr dirty="0" lang="en-US" smtClean="0">
                <a:hlinkClick r:id="rId5" tooltip="Artificial pacemaker"/>
              </a:rPr>
              <a:t>pacemaker</a:t>
            </a:r>
            <a:r>
              <a:rPr dirty="0" lang="en-US" smtClean="0"/>
              <a:t> may be placed in situations where the </a:t>
            </a:r>
            <a:r>
              <a:rPr dirty="0" lang="en-US" err="1" smtClean="0"/>
              <a:t>bradycardia</a:t>
            </a:r>
            <a:r>
              <a:rPr dirty="0" lang="en-US" smtClean="0"/>
              <a:t> is not expected to recover.</a:t>
            </a:r>
          </a:p>
          <a:p>
            <a:endParaRPr dirty="0"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sp>
        <p:nvSpPr>
          <p:cNvPr id="1048986" name="Title 1"/>
          <p:cNvSpPr>
            <a:spLocks noGrp="1"/>
          </p:cNvSpPr>
          <p:nvPr>
            <p:ph type="title"/>
          </p:nvPr>
        </p:nvSpPr>
        <p:spPr>
          <a:xfrm>
            <a:off x="457200" y="274638"/>
            <a:ext cx="8229600" cy="45719"/>
          </a:xfrm>
        </p:spPr>
        <p:txBody>
          <a:bodyPr>
            <a:normAutofit fontScale="90000"/>
          </a:bodyPr>
          <a:p>
            <a:endParaRPr dirty="0" lang="en-US"/>
          </a:p>
        </p:txBody>
      </p:sp>
      <p:sp>
        <p:nvSpPr>
          <p:cNvPr id="1048987" name="Content Placeholder 2"/>
          <p:cNvSpPr>
            <a:spLocks noGrp="1"/>
          </p:cNvSpPr>
          <p:nvPr>
            <p:ph idx="1"/>
          </p:nvPr>
        </p:nvSpPr>
        <p:spPr>
          <a:xfrm>
            <a:off x="457200" y="457200"/>
            <a:ext cx="8229600" cy="5668963"/>
          </a:xfrm>
        </p:spPr>
        <p:txBody>
          <a:bodyPr>
            <a:normAutofit/>
          </a:bodyPr>
          <a:p>
            <a:r>
              <a:rPr b="1" dirty="0" lang="en-US" smtClean="0"/>
              <a:t>Electrical </a:t>
            </a:r>
            <a:r>
              <a:rPr b="1" dirty="0" lang="en-US" err="1" smtClean="0"/>
              <a:t>cautery</a:t>
            </a:r>
            <a:endParaRPr dirty="0" lang="en-US" smtClean="0"/>
          </a:p>
          <a:p>
            <a:pPr>
              <a:buNone/>
            </a:pPr>
            <a:r>
              <a:rPr dirty="0" lang="en-US" smtClean="0"/>
              <a:t> In </a:t>
            </a:r>
            <a:r>
              <a:rPr dirty="0" lang="en-US" err="1" smtClean="0"/>
              <a:t>specialised</a:t>
            </a:r>
            <a:r>
              <a:rPr dirty="0" lang="en-US" smtClean="0"/>
              <a:t> catheter laboratories, they use fine probes inserted through the blood vessels to map electrical activity from within the heart. </a:t>
            </a:r>
          </a:p>
          <a:p>
            <a:pPr>
              <a:buNone/>
            </a:pPr>
            <a:r>
              <a:rPr dirty="0" lang="en-US" smtClean="0"/>
              <a:t>This allows abnormal areas of conduction to be located very accurately, and subsequently destroyed with heat, cold, electrical or laser probes.</a:t>
            </a:r>
          </a:p>
          <a:p>
            <a:pPr>
              <a:buNone/>
            </a:pPr>
            <a:r>
              <a:rPr dirty="0" lang="en-US" smtClean="0">
                <a:hlinkClick r:id="rId1" tooltip="AV nodal reentrant tachycardia"/>
              </a:rPr>
              <a:t>AV nodal reentrant tachycardia</a:t>
            </a:r>
            <a:r>
              <a:rPr dirty="0" lang="en-US" smtClean="0"/>
              <a:t> is often curable. </a:t>
            </a:r>
            <a:r>
              <a:rPr dirty="0" lang="en-US" err="1" smtClean="0"/>
              <a:t>Atrial</a:t>
            </a:r>
            <a:r>
              <a:rPr dirty="0" lang="en-US" smtClean="0"/>
              <a:t> fibrillation can also be treated with this technique.</a:t>
            </a:r>
          </a:p>
          <a:p>
            <a:endParaRPr dirty="0"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8988" name="Title 1"/>
          <p:cNvSpPr>
            <a:spLocks noGrp="1"/>
          </p:cNvSpPr>
          <p:nvPr>
            <p:ph type="title"/>
          </p:nvPr>
        </p:nvSpPr>
        <p:spPr>
          <a:xfrm>
            <a:off x="457200" y="274638"/>
            <a:ext cx="8229600" cy="45719"/>
          </a:xfrm>
        </p:spPr>
        <p:txBody>
          <a:bodyPr>
            <a:normAutofit fontScale="90000"/>
          </a:bodyPr>
          <a:p>
            <a:endParaRPr dirty="0" lang="en-US"/>
          </a:p>
        </p:txBody>
      </p:sp>
      <p:sp>
        <p:nvSpPr>
          <p:cNvPr id="1048989" name="Content Placeholder 2"/>
          <p:cNvSpPr>
            <a:spLocks noGrp="1"/>
          </p:cNvSpPr>
          <p:nvPr>
            <p:ph idx="1"/>
          </p:nvPr>
        </p:nvSpPr>
        <p:spPr>
          <a:xfrm>
            <a:off x="457200" y="381000"/>
            <a:ext cx="7696200" cy="5745163"/>
          </a:xfrm>
        </p:spPr>
        <p:txBody>
          <a:bodyPr>
            <a:normAutofit fontScale="92500" lnSpcReduction="10000"/>
          </a:bodyPr>
          <a:p>
            <a:r>
              <a:rPr b="1" dirty="0" lang="en-US" u="sng" smtClean="0">
                <a:hlinkClick r:id="rId1"/>
              </a:rPr>
              <a:t>Catheter ablation</a:t>
            </a:r>
            <a:r>
              <a:rPr b="1" dirty="0" lang="en-US" smtClean="0"/>
              <a:t> </a:t>
            </a:r>
            <a:endParaRPr dirty="0" lang="en-US" smtClean="0"/>
          </a:p>
          <a:p>
            <a:pPr>
              <a:buNone/>
            </a:pPr>
            <a:r>
              <a:rPr dirty="0" lang="en-US" smtClean="0"/>
              <a:t>During an ablation, high-frequency electrical energy is delivered through a catheter to a small area of tissue inside of the heart that causes the abnormal heart rhythm. </a:t>
            </a:r>
          </a:p>
          <a:p>
            <a:pPr>
              <a:buNone/>
            </a:pPr>
            <a:r>
              <a:rPr dirty="0" lang="en-US" smtClean="0"/>
              <a:t>This energy "disconnects" the pathway of the abnormal rhythm. </a:t>
            </a:r>
          </a:p>
          <a:p>
            <a:pPr>
              <a:buNone/>
            </a:pPr>
            <a:r>
              <a:rPr dirty="0" lang="en-US" smtClean="0"/>
              <a:t>Ablation is used to treat most PSVTs, </a:t>
            </a:r>
            <a:r>
              <a:rPr dirty="0" lang="en-US" err="1" smtClean="0"/>
              <a:t>atrial</a:t>
            </a:r>
            <a:r>
              <a:rPr dirty="0" lang="en-US" smtClean="0"/>
              <a:t> flutter, and some </a:t>
            </a:r>
            <a:r>
              <a:rPr dirty="0" lang="en-US" err="1" smtClean="0"/>
              <a:t>atrial</a:t>
            </a:r>
            <a:r>
              <a:rPr dirty="0" lang="en-US" smtClean="0"/>
              <a:t> and ventricular </a:t>
            </a:r>
            <a:r>
              <a:rPr dirty="0" lang="en-US" err="1" smtClean="0"/>
              <a:t>tachycardias</a:t>
            </a:r>
            <a:r>
              <a:rPr dirty="0" lang="en-US" smtClean="0"/>
              <a:t>.</a:t>
            </a:r>
          </a:p>
          <a:p>
            <a:pPr>
              <a:buNone/>
            </a:pPr>
            <a:r>
              <a:rPr dirty="0" lang="en-US" smtClean="0"/>
              <a:t> It can also be used to disconnect the electrical pathway between the atria and the ventricles, which may be useful in people with </a:t>
            </a:r>
            <a:r>
              <a:rPr dirty="0" lang="en-US" err="1" smtClean="0"/>
              <a:t>atrial</a:t>
            </a:r>
            <a:r>
              <a:rPr dirty="0" lang="en-US" smtClean="0"/>
              <a:t> fibrillation. </a:t>
            </a:r>
          </a:p>
          <a:p>
            <a:pPr>
              <a:buNone/>
            </a:pPr>
            <a:r>
              <a:rPr dirty="0" lang="en-US" smtClean="0"/>
              <a:t>Ablation may be combined with other procedures to achieve optimal treatment. </a:t>
            </a:r>
          </a:p>
          <a:p>
            <a:endParaRPr dirty="0"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467" name=""/>
        <p:cNvGrpSpPr/>
        <p:nvPr/>
      </p:nvGrpSpPr>
      <p:grpSpPr>
        <a:xfrm>
          <a:off x="0" y="0"/>
          <a:ext cx="0" cy="0"/>
          <a:chOff x="0" y="0"/>
          <a:chExt cx="0" cy="0"/>
        </a:xfrm>
      </p:grpSpPr>
      <p:sp>
        <p:nvSpPr>
          <p:cNvPr id="1048990" name="Title 1"/>
          <p:cNvSpPr>
            <a:spLocks noGrp="1"/>
          </p:cNvSpPr>
          <p:nvPr>
            <p:ph type="title"/>
          </p:nvPr>
        </p:nvSpPr>
        <p:spPr/>
        <p:txBody>
          <a:bodyPr/>
          <a:p>
            <a:endParaRPr lang="en-US"/>
          </a:p>
        </p:txBody>
      </p:sp>
      <p:sp>
        <p:nvSpPr>
          <p:cNvPr id="1048991" name="Content Placeholder 2"/>
          <p:cNvSpPr>
            <a:spLocks noGrp="1"/>
          </p:cNvSpPr>
          <p:nvPr>
            <p:ph idx="1"/>
          </p:nvPr>
        </p:nvSpPr>
        <p:spPr/>
        <p:txBody>
          <a:bodyPr/>
          <a:p>
            <a:r>
              <a:rPr b="1" dirty="0" lang="en-US" smtClean="0"/>
              <a:t>Heart surgery</a:t>
            </a:r>
            <a:endParaRPr dirty="0" lang="en-US" smtClean="0"/>
          </a:p>
          <a:p>
            <a:pPr>
              <a:buNone/>
            </a:pPr>
            <a:r>
              <a:rPr dirty="0" lang="en-US" smtClean="0"/>
              <a:t>Heart surgery may be needed to correct heart disease that may be causing the arrhythmia     ( </a:t>
            </a:r>
            <a:r>
              <a:rPr dirty="0" lang="en-US" u="sng" smtClean="0">
                <a:hlinkClick r:id="rId1"/>
              </a:rPr>
              <a:t>valve surgery</a:t>
            </a:r>
            <a:r>
              <a:rPr dirty="0" lang="en-US" smtClean="0"/>
              <a:t> or </a:t>
            </a:r>
            <a:r>
              <a:rPr dirty="0" lang="en-US" u="sng" smtClean="0">
                <a:hlinkClick r:id="rId2"/>
              </a:rPr>
              <a:t>coronary artery bypass surgery</a:t>
            </a:r>
            <a:r>
              <a:rPr dirty="0" lang="en-US" u="sng" smtClean="0"/>
              <a:t>)</a:t>
            </a:r>
            <a:endParaRPr dirty="0"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468" name=""/>
        <p:cNvGrpSpPr/>
        <p:nvPr/>
      </p:nvGrpSpPr>
      <p:grpSpPr>
        <a:xfrm>
          <a:off x="0" y="0"/>
          <a:ext cx="0" cy="0"/>
          <a:chOff x="0" y="0"/>
          <a:chExt cx="0" cy="0"/>
        </a:xfrm>
      </p:grpSpPr>
      <p:sp>
        <p:nvSpPr>
          <p:cNvPr id="1048992" name="Title 1"/>
          <p:cNvSpPr>
            <a:spLocks noGrp="1"/>
          </p:cNvSpPr>
          <p:nvPr>
            <p:ph type="title"/>
          </p:nvPr>
        </p:nvSpPr>
        <p:spPr>
          <a:xfrm>
            <a:off x="457200" y="304800"/>
            <a:ext cx="8229600" cy="152400"/>
          </a:xfrm>
        </p:spPr>
        <p:txBody>
          <a:bodyPr>
            <a:normAutofit fontScale="90000"/>
          </a:bodyPr>
          <a:p>
            <a:endParaRPr dirty="0" lang="en-US"/>
          </a:p>
        </p:txBody>
      </p:sp>
      <p:sp>
        <p:nvSpPr>
          <p:cNvPr id="1048993" name="Content Placeholder 2"/>
          <p:cNvSpPr>
            <a:spLocks noGrp="1"/>
          </p:cNvSpPr>
          <p:nvPr>
            <p:ph idx="1"/>
          </p:nvPr>
        </p:nvSpPr>
        <p:spPr>
          <a:xfrm>
            <a:off x="457200" y="457200"/>
            <a:ext cx="7696200" cy="5668963"/>
          </a:xfrm>
        </p:spPr>
        <p:txBody>
          <a:bodyPr>
            <a:normAutofit/>
          </a:bodyPr>
          <a:p>
            <a:pPr>
              <a:buNone/>
            </a:pPr>
            <a:r>
              <a:rPr b="1" dirty="0" lang="en-US" smtClean="0"/>
              <a:t>Nursing care</a:t>
            </a:r>
          </a:p>
          <a:p>
            <a:pPr>
              <a:buFont typeface="Wingdings" pitchFamily="2" charset="2"/>
              <a:buChar char="§"/>
            </a:pPr>
            <a:r>
              <a:rPr dirty="0" lang="en-US" smtClean="0"/>
              <a:t>Regular evaluation of patients BP, pulse rate &amp; rhythm, rate &amp; depth of respirations, &amp; breath sounds to determine the </a:t>
            </a:r>
            <a:r>
              <a:rPr dirty="0" lang="en-US" err="1" smtClean="0"/>
              <a:t>dysrhythmias</a:t>
            </a:r>
            <a:r>
              <a:rPr dirty="0" lang="en-US" smtClean="0"/>
              <a:t> hemodynamic effect.</a:t>
            </a:r>
          </a:p>
          <a:p>
            <a:pPr>
              <a:buFont typeface="Wingdings" pitchFamily="2" charset="2"/>
              <a:buChar char="§"/>
            </a:pPr>
            <a:r>
              <a:rPr dirty="0" lang="en-US" smtClean="0"/>
              <a:t>Ask about lightheadedness, dizziness or fainting as part of on going assessment.</a:t>
            </a:r>
          </a:p>
          <a:p>
            <a:pPr>
              <a:buFont typeface="Wingdings" pitchFamily="2" charset="2"/>
              <a:buChar char="§"/>
            </a:pPr>
            <a:r>
              <a:rPr dirty="0" lang="en-US" smtClean="0"/>
              <a:t>12-lead ECG monitoring continuously on track </a:t>
            </a:r>
            <a:r>
              <a:rPr dirty="0" lang="en-US" err="1" smtClean="0"/>
              <a:t>dysrhythmias</a:t>
            </a:r>
            <a:r>
              <a:rPr dirty="0" lang="en-US" smtClean="0"/>
              <a:t>.</a:t>
            </a:r>
          </a:p>
          <a:p>
            <a:pPr>
              <a:buFont typeface="Wingdings" pitchFamily="2" charset="2"/>
              <a:buChar char="§"/>
            </a:pPr>
            <a:r>
              <a:rPr dirty="0" lang="en-US" smtClean="0"/>
              <a:t>Monitor </a:t>
            </a:r>
            <a:r>
              <a:rPr dirty="0" lang="en-US" err="1" smtClean="0"/>
              <a:t>administeration</a:t>
            </a:r>
            <a:r>
              <a:rPr dirty="0" lang="en-US" smtClean="0"/>
              <a:t> of medications carefully to maintain a constant serum blood level</a:t>
            </a:r>
            <a:endParaRPr dirty="0"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8994" name="Title 1"/>
          <p:cNvSpPr>
            <a:spLocks noGrp="1"/>
          </p:cNvSpPr>
          <p:nvPr>
            <p:ph type="title"/>
          </p:nvPr>
        </p:nvSpPr>
        <p:spPr>
          <a:xfrm>
            <a:off x="457200" y="274638"/>
            <a:ext cx="8229600" cy="106362"/>
          </a:xfrm>
        </p:spPr>
        <p:txBody>
          <a:bodyPr>
            <a:normAutofit fontScale="90000"/>
          </a:bodyPr>
          <a:p>
            <a:endParaRPr dirty="0" lang="en-US"/>
          </a:p>
        </p:txBody>
      </p:sp>
      <p:sp>
        <p:nvSpPr>
          <p:cNvPr id="1048995" name="Content Placeholder 2"/>
          <p:cNvSpPr>
            <a:spLocks noGrp="1"/>
          </p:cNvSpPr>
          <p:nvPr>
            <p:ph idx="1"/>
          </p:nvPr>
        </p:nvSpPr>
        <p:spPr>
          <a:xfrm>
            <a:off x="457200" y="381000"/>
            <a:ext cx="7772400" cy="5745163"/>
          </a:xfrm>
        </p:spPr>
        <p:txBody>
          <a:bodyPr>
            <a:normAutofit/>
          </a:bodyPr>
          <a:p>
            <a:pPr>
              <a:buFont typeface="Wingdings" pitchFamily="2" charset="2"/>
              <a:buChar char="§"/>
            </a:pPr>
            <a:endParaRPr dirty="0" lang="en-US" smtClean="0"/>
          </a:p>
          <a:p>
            <a:pPr>
              <a:buFont typeface="Wingdings" pitchFamily="2" charset="2"/>
              <a:buChar char="§"/>
            </a:pPr>
            <a:endParaRPr dirty="0" lang="en-US" smtClean="0"/>
          </a:p>
          <a:p>
            <a:pPr>
              <a:buFont typeface="Wingdings" pitchFamily="2" charset="2"/>
              <a:buChar char="§"/>
            </a:pPr>
            <a:r>
              <a:rPr dirty="0" lang="en-US" smtClean="0"/>
              <a:t>6 minute walk to identify the patient’s ventricular rate in response to exercise.</a:t>
            </a:r>
          </a:p>
          <a:p>
            <a:pPr>
              <a:buFont typeface="Wingdings" pitchFamily="2" charset="2"/>
              <a:buChar char="§"/>
            </a:pPr>
            <a:r>
              <a:rPr dirty="0" lang="en-US" smtClean="0"/>
              <a:t>Assist patient eliminate contributing factors to </a:t>
            </a:r>
            <a:r>
              <a:rPr dirty="0" lang="en-US" err="1" smtClean="0"/>
              <a:t>dysrhythmia</a:t>
            </a:r>
            <a:r>
              <a:rPr dirty="0" lang="en-US" smtClean="0"/>
              <a:t> (</a:t>
            </a:r>
            <a:r>
              <a:rPr dirty="0" lang="en-US" err="1" smtClean="0"/>
              <a:t>e.g</a:t>
            </a:r>
            <a:r>
              <a:rPr dirty="0" lang="en-US" smtClean="0"/>
              <a:t> caffeine, stress, </a:t>
            </a:r>
            <a:r>
              <a:rPr dirty="0" lang="en-US" err="1" smtClean="0"/>
              <a:t>nonadherence</a:t>
            </a:r>
            <a:r>
              <a:rPr dirty="0" lang="en-US" smtClean="0"/>
              <a:t> to medication regimen)</a:t>
            </a:r>
          </a:p>
          <a:p>
            <a:pPr>
              <a:buFont typeface="Wingdings" pitchFamily="2" charset="2"/>
              <a:buChar char="§"/>
            </a:pPr>
            <a:r>
              <a:rPr dirty="0" lang="en-US" smtClean="0"/>
              <a:t>Assist pt in developing a plan to make lifestyle changes that eliminate or reduce these factors.</a:t>
            </a:r>
          </a:p>
          <a:p>
            <a:pPr>
              <a:buFont typeface="Wingdings" pitchFamily="2" charset="2"/>
              <a:buChar char="§"/>
            </a:pPr>
            <a:r>
              <a:rPr dirty="0" lang="en-US" smtClean="0"/>
              <a:t>Family education, on manifestations, emergency access &amp; continuous care.</a:t>
            </a:r>
          </a:p>
          <a:p>
            <a:pPr>
              <a:buFont typeface="Wingdings" pitchFamily="2" charset="2"/>
              <a:buChar char="§"/>
            </a:pPr>
            <a:r>
              <a:rPr dirty="0" lang="en-US" smtClean="0"/>
              <a:t>Minimize anxiety.</a:t>
            </a:r>
            <a:endParaRPr dirty="0"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470" name=""/>
        <p:cNvGrpSpPr/>
        <p:nvPr/>
      </p:nvGrpSpPr>
      <p:grpSpPr>
        <a:xfrm>
          <a:off x="0" y="0"/>
          <a:ext cx="0" cy="0"/>
          <a:chOff x="0" y="0"/>
          <a:chExt cx="0" cy="0"/>
        </a:xfrm>
      </p:grpSpPr>
      <p:sp>
        <p:nvSpPr>
          <p:cNvPr id="1048996" name="Title 1"/>
          <p:cNvSpPr>
            <a:spLocks noGrp="1"/>
          </p:cNvSpPr>
          <p:nvPr>
            <p:ph type="title"/>
          </p:nvPr>
        </p:nvSpPr>
        <p:spPr/>
        <p:txBody>
          <a:bodyPr/>
          <a:p>
            <a:r>
              <a:rPr dirty="0" lang="en-US" smtClean="0"/>
              <a:t>PACEMAKER</a:t>
            </a:r>
            <a:endParaRPr dirty="0" lang="en-US"/>
          </a:p>
        </p:txBody>
      </p:sp>
      <p:sp>
        <p:nvSpPr>
          <p:cNvPr id="1048997" name="Content Placeholder 2"/>
          <p:cNvSpPr>
            <a:spLocks noGrp="1"/>
          </p:cNvSpPr>
          <p:nvPr>
            <p:ph idx="1"/>
          </p:nvPr>
        </p:nvSpPr>
        <p:spPr/>
        <p:txBody>
          <a:bodyPr>
            <a:normAutofit/>
          </a:bodyPr>
          <a:p>
            <a:pPr>
              <a:buNone/>
            </a:pPr>
            <a:r>
              <a:rPr dirty="0" lang="en-US" smtClean="0"/>
              <a:t>A specialized cell or group of cells that automatically generate impulses that may spread to other regions of the heart.</a:t>
            </a:r>
          </a:p>
          <a:p>
            <a:pPr>
              <a:buNone/>
            </a:pPr>
            <a:r>
              <a:rPr b="1" dirty="0" lang="en-US" smtClean="0"/>
              <a:t>The normal pacemaker </a:t>
            </a:r>
            <a:r>
              <a:rPr dirty="0" lang="en-US" smtClean="0"/>
              <a:t>is the </a:t>
            </a:r>
            <a:r>
              <a:rPr dirty="0" lang="en-US" err="1" smtClean="0"/>
              <a:t>sinoatrial</a:t>
            </a:r>
            <a:r>
              <a:rPr dirty="0" lang="en-US" smtClean="0"/>
              <a:t> node, a group of cells in the atrium near the entrance of the superior vena cava into the right atrium.</a:t>
            </a:r>
          </a:p>
          <a:p>
            <a:pPr>
              <a:buNone/>
            </a:pPr>
            <a:r>
              <a:rPr b="1" dirty="0" lang="en-US" smtClean="0"/>
              <a:t>An artificial pacemaker </a:t>
            </a:r>
            <a:r>
              <a:rPr dirty="0" lang="en-US" smtClean="0"/>
              <a:t>is an electrical device that can substitute for a defective natural </a:t>
            </a:r>
            <a:endParaRPr b="1" dirty="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642" name="Title 1"/>
          <p:cNvSpPr>
            <a:spLocks noGrp="1"/>
          </p:cNvSpPr>
          <p:nvPr>
            <p:ph type="title"/>
          </p:nvPr>
        </p:nvSpPr>
        <p:spPr>
          <a:xfrm>
            <a:off x="533400" y="304800"/>
            <a:ext cx="8229600" cy="304800"/>
          </a:xfrm>
        </p:spPr>
        <p:txBody>
          <a:bodyPr>
            <a:normAutofit fontScale="90000"/>
          </a:bodyPr>
          <a:p>
            <a:endParaRPr dirty="0" lang="en-US"/>
          </a:p>
        </p:txBody>
      </p:sp>
      <p:sp>
        <p:nvSpPr>
          <p:cNvPr id="1048643" name="Content Placeholder 2"/>
          <p:cNvSpPr>
            <a:spLocks noGrp="1"/>
          </p:cNvSpPr>
          <p:nvPr>
            <p:ph idx="1"/>
          </p:nvPr>
        </p:nvSpPr>
        <p:spPr>
          <a:xfrm>
            <a:off x="457200" y="685800"/>
            <a:ext cx="7696200" cy="5440363"/>
          </a:xfrm>
        </p:spPr>
        <p:txBody>
          <a:bodyPr>
            <a:normAutofit/>
          </a:bodyPr>
          <a:p>
            <a:r>
              <a:rPr dirty="0" lang="en-US" smtClean="0"/>
              <a:t>Both develop over a long period (beginning in early childhood). Rarely does one occur without the other.</a:t>
            </a:r>
          </a:p>
          <a:p>
            <a:pPr>
              <a:buNone/>
            </a:pPr>
            <a:r>
              <a:rPr b="1" dirty="0" lang="en-US" smtClean="0"/>
              <a:t>RISK FACTORS</a:t>
            </a:r>
          </a:p>
          <a:p>
            <a:pPr>
              <a:buNone/>
            </a:pPr>
            <a:r>
              <a:rPr b="1" dirty="0" lang="en-US" smtClean="0"/>
              <a:t>Modifiable</a:t>
            </a:r>
            <a:r>
              <a:rPr dirty="0" lang="en-US" smtClean="0"/>
              <a:t> </a:t>
            </a:r>
          </a:p>
          <a:p>
            <a:r>
              <a:rPr dirty="0" lang="en-US" smtClean="0"/>
              <a:t>Nicotine use (</a:t>
            </a:r>
            <a:r>
              <a:rPr dirty="0" lang="en-US" err="1" smtClean="0"/>
              <a:t>i.e</a:t>
            </a:r>
            <a:r>
              <a:rPr dirty="0" lang="en-US" smtClean="0"/>
              <a:t> tobacco smoking or chewing)</a:t>
            </a:r>
          </a:p>
          <a:p>
            <a:r>
              <a:rPr dirty="0" lang="en-US" smtClean="0"/>
              <a:t>Diet</a:t>
            </a:r>
          </a:p>
          <a:p>
            <a:r>
              <a:rPr dirty="0" lang="en-US" smtClean="0"/>
              <a:t>Hypertension</a:t>
            </a:r>
          </a:p>
          <a:p>
            <a:r>
              <a:rPr dirty="0" lang="en-US" smtClean="0"/>
              <a:t>Diabetes mellitus (thickens the basement membranes of large &amp; small vessels)</a:t>
            </a:r>
            <a:endParaRPr dirty="0"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8998" name="Title 1"/>
          <p:cNvSpPr>
            <a:spLocks noGrp="1"/>
          </p:cNvSpPr>
          <p:nvPr>
            <p:ph type="title"/>
          </p:nvPr>
        </p:nvSpPr>
        <p:spPr>
          <a:xfrm>
            <a:off x="457200" y="274638"/>
            <a:ext cx="8229600" cy="45719"/>
          </a:xfrm>
        </p:spPr>
        <p:txBody>
          <a:bodyPr>
            <a:normAutofit fontScale="90000"/>
          </a:bodyPr>
          <a:p>
            <a:endParaRPr dirty="0" lang="en-US"/>
          </a:p>
        </p:txBody>
      </p:sp>
      <p:sp>
        <p:nvSpPr>
          <p:cNvPr id="1048999" name="Content Placeholder 2"/>
          <p:cNvSpPr>
            <a:spLocks noGrp="1"/>
          </p:cNvSpPr>
          <p:nvPr>
            <p:ph idx="1"/>
          </p:nvPr>
        </p:nvSpPr>
        <p:spPr>
          <a:xfrm>
            <a:off x="457200" y="304800"/>
            <a:ext cx="7696200" cy="5821363"/>
          </a:xfrm>
        </p:spPr>
        <p:txBody>
          <a:bodyPr>
            <a:normAutofit/>
          </a:bodyPr>
          <a:p>
            <a:pPr>
              <a:buNone/>
            </a:pPr>
            <a:r>
              <a:rPr dirty="0" lang="en-US" smtClean="0"/>
              <a:t> </a:t>
            </a:r>
          </a:p>
          <a:p>
            <a:pPr>
              <a:buNone/>
            </a:pPr>
            <a:r>
              <a:rPr dirty="0" lang="en-US" smtClean="0"/>
              <a:t>  pacemaker &amp; control the beating of the heart by a series of rhythmic electrical discharges.</a:t>
            </a:r>
          </a:p>
          <a:p>
            <a:pPr>
              <a:buFont typeface="Wingdings" pitchFamily="2" charset="2"/>
              <a:buChar char="Ø"/>
            </a:pPr>
            <a:r>
              <a:rPr dirty="0" lang="en-US" smtClean="0"/>
              <a:t>If the electrodes that deliver the discharges to the heart are placed on the outside of the chest wall, the device is called </a:t>
            </a:r>
            <a:r>
              <a:rPr dirty="0" lang="en-US" u="sng" smtClean="0"/>
              <a:t>an external pacemaker.</a:t>
            </a:r>
          </a:p>
          <a:p>
            <a:pPr>
              <a:buFont typeface="Wingdings" pitchFamily="2" charset="2"/>
              <a:buChar char="Ø"/>
            </a:pPr>
            <a:r>
              <a:rPr dirty="0" lang="en-US" smtClean="0"/>
              <a:t>If the electrodes are placed within the chest wall, the device is called </a:t>
            </a:r>
            <a:r>
              <a:rPr dirty="0" lang="en-US" u="sng" smtClean="0"/>
              <a:t>an internal pacemaker.</a:t>
            </a:r>
          </a:p>
          <a:p>
            <a:pPr>
              <a:buFont typeface="Wingdings" pitchFamily="2" charset="2"/>
              <a:buChar char="Ø"/>
            </a:pPr>
            <a:r>
              <a:rPr dirty="0" lang="en-US" smtClean="0"/>
              <a:t>These devices are powered by batteries that last 16 years or longer.</a:t>
            </a:r>
            <a:endParaRPr dirty="0"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9000" name="Title 1"/>
          <p:cNvSpPr>
            <a:spLocks noGrp="1"/>
          </p:cNvSpPr>
          <p:nvPr>
            <p:ph type="title"/>
          </p:nvPr>
        </p:nvSpPr>
        <p:spPr/>
        <p:txBody>
          <a:bodyPr/>
          <a:p>
            <a:r>
              <a:rPr dirty="0" lang="en-US" smtClean="0"/>
              <a:t>ARTIFICIAL PACEMAKER</a:t>
            </a:r>
            <a:endParaRPr dirty="0" lang="en-US"/>
          </a:p>
        </p:txBody>
      </p:sp>
      <p:pic>
        <p:nvPicPr>
          <p:cNvPr id="2097166" name="Content Placeholder 3" descr="http://my.clevelandclinic.org/PublishingImages/heart/pm.jpg"/>
          <p:cNvPicPr>
            <a:picLocks noGrp="1"/>
          </p:cNvPicPr>
          <p:nvPr>
            <p:ph idx="1"/>
          </p:nvPr>
        </p:nvPicPr>
        <p:blipFill>
          <a:blip xmlns:r="http://schemas.openxmlformats.org/officeDocument/2006/relationships" r:embed="rId1" cstate="print"/>
          <a:stretch>
            <a:fillRect/>
          </a:stretch>
        </p:blipFill>
        <p:spPr bwMode="auto">
          <a:xfrm>
            <a:off x="685800" y="1600200"/>
            <a:ext cx="7010400" cy="4648200"/>
          </a:xfrm>
          <a:prstGeom prst="rect"/>
          <a:noFill/>
          <a:ln w="9525">
            <a:noFill/>
            <a:miter lim="800000"/>
            <a:headEnd/>
            <a:tailEnd/>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473" name=""/>
        <p:cNvGrpSpPr/>
        <p:nvPr/>
      </p:nvGrpSpPr>
      <p:grpSpPr>
        <a:xfrm>
          <a:off x="0" y="0"/>
          <a:ext cx="0" cy="0"/>
          <a:chOff x="0" y="0"/>
          <a:chExt cx="0" cy="0"/>
        </a:xfrm>
      </p:grpSpPr>
      <p:sp>
        <p:nvSpPr>
          <p:cNvPr id="1049001" name="Title 1"/>
          <p:cNvSpPr>
            <a:spLocks noGrp="1"/>
          </p:cNvSpPr>
          <p:nvPr>
            <p:ph type="title"/>
          </p:nvPr>
        </p:nvSpPr>
        <p:spPr>
          <a:xfrm>
            <a:off x="457200" y="274638"/>
            <a:ext cx="8229600" cy="563562"/>
          </a:xfrm>
        </p:spPr>
        <p:txBody>
          <a:bodyPr>
            <a:normAutofit fontScale="90000"/>
          </a:bodyPr>
          <a:p>
            <a:r>
              <a:rPr dirty="0" lang="en-US" smtClean="0"/>
              <a:t>ARTIFICIAL PACEMAKER</a:t>
            </a:r>
            <a:endParaRPr dirty="0" lang="en-US"/>
          </a:p>
        </p:txBody>
      </p:sp>
      <p:sp>
        <p:nvSpPr>
          <p:cNvPr id="1049002" name="Content Placeholder 2"/>
          <p:cNvSpPr>
            <a:spLocks noGrp="1"/>
          </p:cNvSpPr>
          <p:nvPr>
            <p:ph idx="1"/>
          </p:nvPr>
        </p:nvSpPr>
        <p:spPr>
          <a:xfrm>
            <a:off x="457200" y="990600"/>
            <a:ext cx="8229600" cy="5135563"/>
          </a:xfrm>
        </p:spPr>
        <p:txBody>
          <a:bodyPr/>
          <a:p>
            <a:endParaRPr dirty="0" lang="en-US"/>
          </a:p>
        </p:txBody>
      </p:sp>
      <p:pic>
        <p:nvPicPr>
          <p:cNvPr id="2097167" name="Picture 3" descr="St Jude Medical pacemaker with ruler.jpg">
            <a:hlinkClick r:id="rId1"/>
          </p:cNvPr>
          <p:cNvPicPr>
            <a:picLocks/>
          </p:cNvPicPr>
          <p:nvPr/>
        </p:nvPicPr>
        <p:blipFill>
          <a:blip xmlns:r="http://schemas.openxmlformats.org/officeDocument/2006/relationships" r:embed="rId2" cstate="print"/>
          <a:srcRect/>
          <a:stretch>
            <a:fillRect/>
          </a:stretch>
        </p:blipFill>
        <p:spPr bwMode="auto">
          <a:xfrm>
            <a:off x="609601" y="1676400"/>
            <a:ext cx="7086600" cy="4419599"/>
          </a:xfrm>
          <a:prstGeom prst="rect"/>
          <a:noFill/>
          <a:ln w="9525">
            <a:noFill/>
            <a:miter lim="800000"/>
            <a:headEnd/>
            <a:tailEnd/>
          </a:ln>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9003" name="Title 1"/>
          <p:cNvSpPr>
            <a:spLocks noGrp="1"/>
          </p:cNvSpPr>
          <p:nvPr>
            <p:ph type="title"/>
          </p:nvPr>
        </p:nvSpPr>
        <p:spPr/>
        <p:txBody>
          <a:bodyPr/>
          <a:p>
            <a:endParaRPr lang="en-US"/>
          </a:p>
        </p:txBody>
      </p:sp>
      <p:sp>
        <p:nvSpPr>
          <p:cNvPr id="1049004" name="Content Placeholder 2"/>
          <p:cNvSpPr>
            <a:spLocks noGrp="1"/>
          </p:cNvSpPr>
          <p:nvPr>
            <p:ph idx="1"/>
          </p:nvPr>
        </p:nvSpPr>
        <p:spPr/>
        <p:txBody>
          <a:bodyPr/>
          <a:p>
            <a:pPr>
              <a:buNone/>
            </a:pPr>
            <a:r>
              <a:rPr b="1" dirty="0" lang="en-US" smtClean="0"/>
              <a:t>INDICATIONS FOR ARTIFICIAL PACEMAKER</a:t>
            </a:r>
          </a:p>
          <a:p>
            <a:pPr indent="-514350" marL="514350">
              <a:buFont typeface="+mj-lt"/>
              <a:buAutoNum type="arabicPeriod"/>
            </a:pPr>
            <a:r>
              <a:rPr dirty="0" lang="en-US" smtClean="0"/>
              <a:t>To maintain an adequate heart rate because the heart's natural pacemaker is not fast enough</a:t>
            </a:r>
          </a:p>
          <a:p>
            <a:pPr indent="-514350" marL="514350">
              <a:buFont typeface="+mj-lt"/>
              <a:buAutoNum type="arabicPeriod"/>
            </a:pPr>
            <a:r>
              <a:rPr dirty="0" lang="en-US" smtClean="0"/>
              <a:t>If there is a block in the heart's electrical conduction system. </a:t>
            </a:r>
            <a:endParaRPr dirty="0"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a:off x="0" y="0"/>
          <a:ext cx="0" cy="0"/>
          <a:chOff x="0" y="0"/>
          <a:chExt cx="0" cy="0"/>
        </a:xfrm>
      </p:grpSpPr>
      <p:sp>
        <p:nvSpPr>
          <p:cNvPr id="1049005" name="Title 1"/>
          <p:cNvSpPr>
            <a:spLocks noGrp="1"/>
          </p:cNvSpPr>
          <p:nvPr>
            <p:ph type="title"/>
          </p:nvPr>
        </p:nvSpPr>
        <p:spPr>
          <a:xfrm>
            <a:off x="457200" y="274638"/>
            <a:ext cx="8229600" cy="45719"/>
          </a:xfrm>
        </p:spPr>
        <p:txBody>
          <a:bodyPr>
            <a:normAutofit fontScale="90000"/>
          </a:bodyPr>
          <a:p>
            <a:endParaRPr dirty="0" lang="en-US"/>
          </a:p>
        </p:txBody>
      </p:sp>
      <p:sp>
        <p:nvSpPr>
          <p:cNvPr id="1049006" name="Content Placeholder 2"/>
          <p:cNvSpPr>
            <a:spLocks noGrp="1"/>
          </p:cNvSpPr>
          <p:nvPr>
            <p:ph idx="1"/>
          </p:nvPr>
        </p:nvSpPr>
        <p:spPr>
          <a:xfrm>
            <a:off x="457200" y="381000"/>
            <a:ext cx="7848600" cy="5745163"/>
          </a:xfrm>
        </p:spPr>
        <p:txBody>
          <a:bodyPr>
            <a:normAutofit/>
          </a:bodyPr>
          <a:p>
            <a:pPr>
              <a:buNone/>
            </a:pPr>
            <a:r>
              <a:rPr b="1" dirty="0" lang="en-US" smtClean="0"/>
              <a:t>Insertion</a:t>
            </a:r>
            <a:endParaRPr dirty="0" lang="en-US" smtClean="0"/>
          </a:p>
          <a:p>
            <a:r>
              <a:rPr dirty="0" lang="en-US" smtClean="0"/>
              <a:t>A pacemaker is typically inserted into the patient through a simple surgery using either local anesthetic or a general anesthetic.</a:t>
            </a:r>
          </a:p>
          <a:p>
            <a:r>
              <a:rPr dirty="0" lang="en-US" smtClean="0"/>
              <a:t> The patient may be given a drug for relaxation before the surgery as well. </a:t>
            </a:r>
          </a:p>
          <a:p>
            <a:r>
              <a:rPr dirty="0" lang="en-US" smtClean="0"/>
              <a:t>An antibiotic is typically administered to prevent infection.</a:t>
            </a:r>
          </a:p>
          <a:p>
            <a:r>
              <a:rPr dirty="0" lang="en-US" smtClean="0"/>
              <a:t>In most cases the pacemaker is inserted in the left shoulder area where an incision is made below the collar bone creating a small pocket where the pacemaker is actually housed in the patient's body. </a:t>
            </a:r>
            <a:endParaRPr dirty="0"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9007" name="Title 1"/>
          <p:cNvSpPr>
            <a:spLocks noGrp="1"/>
          </p:cNvSpPr>
          <p:nvPr>
            <p:ph type="title"/>
          </p:nvPr>
        </p:nvSpPr>
        <p:spPr>
          <a:xfrm>
            <a:off x="457200" y="274638"/>
            <a:ext cx="8229600" cy="106362"/>
          </a:xfrm>
        </p:spPr>
        <p:txBody>
          <a:bodyPr>
            <a:normAutofit fontScale="90000"/>
          </a:bodyPr>
          <a:p>
            <a:endParaRPr dirty="0" lang="en-US"/>
          </a:p>
        </p:txBody>
      </p:sp>
      <p:sp>
        <p:nvSpPr>
          <p:cNvPr id="1049008" name="Content Placeholder 2"/>
          <p:cNvSpPr>
            <a:spLocks noGrp="1"/>
          </p:cNvSpPr>
          <p:nvPr>
            <p:ph idx="1"/>
          </p:nvPr>
        </p:nvSpPr>
        <p:spPr>
          <a:xfrm>
            <a:off x="457200" y="381000"/>
            <a:ext cx="7772400" cy="5745163"/>
          </a:xfrm>
        </p:spPr>
        <p:txBody>
          <a:bodyPr>
            <a:normAutofit/>
          </a:bodyPr>
          <a:p>
            <a:r>
              <a:rPr dirty="0" lang="en-US" smtClean="0"/>
              <a:t>The lead or leads (the number of leads varies depending on the type of pacemaker) are fed into the heart through a large vein using a fluoroscope to monitor the progress of lead insertion. </a:t>
            </a:r>
          </a:p>
          <a:p>
            <a:r>
              <a:rPr dirty="0" lang="en-US" smtClean="0"/>
              <a:t>The Right Ventricular lead would be positioned away from the apex (tip) of the right ventricle and up on the inter ventricular septum, below the outflow tract, to prevent deterioration of the strength of the heart.</a:t>
            </a:r>
          </a:p>
          <a:p>
            <a:r>
              <a:rPr dirty="0" lang="en-US" smtClean="0"/>
              <a:t>The actual surgery may take about 30 to 90 minutes.</a:t>
            </a:r>
          </a:p>
          <a:p>
            <a:endParaRPr dirty="0"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9009" name="Title 1"/>
          <p:cNvSpPr>
            <a:spLocks noGrp="1"/>
          </p:cNvSpPr>
          <p:nvPr>
            <p:ph type="title"/>
          </p:nvPr>
        </p:nvSpPr>
        <p:spPr/>
        <p:txBody>
          <a:bodyPr/>
          <a:p>
            <a:endParaRPr lang="en-US"/>
          </a:p>
        </p:txBody>
      </p:sp>
      <p:sp>
        <p:nvSpPr>
          <p:cNvPr id="1049010" name="Content Placeholder 2"/>
          <p:cNvSpPr>
            <a:spLocks noGrp="1"/>
          </p:cNvSpPr>
          <p:nvPr>
            <p:ph idx="1"/>
          </p:nvPr>
        </p:nvSpPr>
        <p:spPr/>
        <p:txBody>
          <a:bodyPr/>
          <a:p>
            <a:r>
              <a:rPr dirty="0" lang="en-US" smtClean="0"/>
              <a:t>The most basic preparation is that people who have body hair on the chest may want to remove the hair by clipping just prior to surgery or using a depilatory agent (preoperative shaving has been on the decline as it can cause skin breakage and increase infection risk of any surgical procedure) as the surgery will involve bandages and monitoring equipment to be a fixed to the body.</a:t>
            </a:r>
          </a:p>
          <a:p>
            <a:endParaRPr dirty="0"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9011" name="Title 1"/>
          <p:cNvSpPr>
            <a:spLocks noGrp="1"/>
          </p:cNvSpPr>
          <p:nvPr>
            <p:ph type="title"/>
          </p:nvPr>
        </p:nvSpPr>
        <p:spPr>
          <a:xfrm>
            <a:off x="457200" y="274638"/>
            <a:ext cx="8229600" cy="45719"/>
          </a:xfrm>
        </p:spPr>
        <p:txBody>
          <a:bodyPr>
            <a:normAutofit fontScale="90000"/>
          </a:bodyPr>
          <a:p>
            <a:endParaRPr dirty="0" lang="en-US"/>
          </a:p>
        </p:txBody>
      </p:sp>
      <p:sp>
        <p:nvSpPr>
          <p:cNvPr id="1049012" name="Content Placeholder 2"/>
          <p:cNvSpPr>
            <a:spLocks noGrp="1"/>
          </p:cNvSpPr>
          <p:nvPr>
            <p:ph idx="1"/>
          </p:nvPr>
        </p:nvSpPr>
        <p:spPr>
          <a:xfrm>
            <a:off x="457200" y="1066800"/>
            <a:ext cx="7772400" cy="5059363"/>
          </a:xfrm>
        </p:spPr>
        <p:txBody>
          <a:bodyPr>
            <a:normAutofit/>
          </a:bodyPr>
          <a:p>
            <a:r>
              <a:rPr dirty="0" lang="en-US" smtClean="0"/>
              <a:t>Since a pacemaker uses batteries, the device itself will need replacement as the batteries lose power. </a:t>
            </a:r>
          </a:p>
          <a:p>
            <a:r>
              <a:rPr dirty="0" lang="en-US" smtClean="0"/>
              <a:t>Device replacement is usually a simpler procedure than the original insertion as it does not normally require leads to be implanted.</a:t>
            </a:r>
          </a:p>
          <a:p>
            <a:r>
              <a:rPr dirty="0" lang="en-US" smtClean="0"/>
              <a:t> The leads are removed from the existing device, the leads are attached to the new device, and the new device is inserted into the patient's body replacing the previous device.</a:t>
            </a:r>
          </a:p>
          <a:p>
            <a:pPr>
              <a:buNone/>
            </a:pPr>
            <a:endParaRPr dirty="0"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479" name=""/>
        <p:cNvGrpSpPr/>
        <p:nvPr/>
      </p:nvGrpSpPr>
      <p:grpSpPr>
        <a:xfrm>
          <a:off x="0" y="0"/>
          <a:ext cx="0" cy="0"/>
          <a:chOff x="0" y="0"/>
          <a:chExt cx="0" cy="0"/>
        </a:xfrm>
      </p:grpSpPr>
      <p:sp>
        <p:nvSpPr>
          <p:cNvPr id="1049013" name="Title 1"/>
          <p:cNvSpPr>
            <a:spLocks noGrp="1"/>
          </p:cNvSpPr>
          <p:nvPr>
            <p:ph type="title"/>
          </p:nvPr>
        </p:nvSpPr>
        <p:spPr/>
        <p:txBody>
          <a:bodyPr/>
          <a:p>
            <a:endParaRPr dirty="0" lang="en-US"/>
          </a:p>
        </p:txBody>
      </p:sp>
      <p:sp>
        <p:nvSpPr>
          <p:cNvPr id="1049014" name="Content Placeholder 2"/>
          <p:cNvSpPr>
            <a:spLocks noGrp="1"/>
          </p:cNvSpPr>
          <p:nvPr>
            <p:ph idx="1"/>
          </p:nvPr>
        </p:nvSpPr>
        <p:spPr/>
        <p:txBody>
          <a:bodyPr>
            <a:normAutofit/>
          </a:bodyPr>
          <a:p>
            <a:pPr>
              <a:buNone/>
            </a:pPr>
            <a:r>
              <a:rPr b="1" dirty="0" lang="en-US" smtClean="0"/>
              <a:t>Pacemaker patient identification card</a:t>
            </a:r>
            <a:endParaRPr dirty="0" lang="en-US" smtClean="0"/>
          </a:p>
          <a:p>
            <a:pPr>
              <a:buNone/>
            </a:pPr>
            <a:r>
              <a:rPr dirty="0" lang="en-US" smtClean="0"/>
              <a:t>International pacemaker patient identification cards carry information such as patient data (among others, symptom primary, ECG, </a:t>
            </a:r>
            <a:r>
              <a:rPr dirty="0" lang="en-US" err="1" smtClean="0"/>
              <a:t>aetiology</a:t>
            </a:r>
            <a:r>
              <a:rPr dirty="0" lang="en-US" smtClean="0"/>
              <a:t>), pacemaker center (doctor, hospital), rate, mode, date of implantation, manufacturer, type) and lead.</a:t>
            </a:r>
          </a:p>
          <a:p>
            <a:endParaRPr dirty="0"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480" name=""/>
        <p:cNvGrpSpPr/>
        <p:nvPr/>
      </p:nvGrpSpPr>
      <p:grpSpPr>
        <a:xfrm>
          <a:off x="0" y="0"/>
          <a:ext cx="0" cy="0"/>
          <a:chOff x="0" y="0"/>
          <a:chExt cx="0" cy="0"/>
        </a:xfrm>
      </p:grpSpPr>
      <p:sp>
        <p:nvSpPr>
          <p:cNvPr id="1049015" name="Title 1"/>
          <p:cNvSpPr>
            <a:spLocks noGrp="1"/>
          </p:cNvSpPr>
          <p:nvPr>
            <p:ph type="title"/>
          </p:nvPr>
        </p:nvSpPr>
        <p:spPr>
          <a:xfrm>
            <a:off x="457200" y="274638"/>
            <a:ext cx="8229600" cy="106362"/>
          </a:xfrm>
        </p:spPr>
        <p:txBody>
          <a:bodyPr>
            <a:normAutofit fontScale="90000"/>
          </a:bodyPr>
          <a:p>
            <a:endParaRPr dirty="0" lang="en-US"/>
          </a:p>
        </p:txBody>
      </p:sp>
      <p:sp>
        <p:nvSpPr>
          <p:cNvPr id="1049016" name="Content Placeholder 2"/>
          <p:cNvSpPr>
            <a:spLocks noGrp="1"/>
          </p:cNvSpPr>
          <p:nvPr>
            <p:ph idx="1"/>
          </p:nvPr>
        </p:nvSpPr>
        <p:spPr>
          <a:xfrm>
            <a:off x="457200" y="457200"/>
            <a:ext cx="7696200" cy="5668963"/>
          </a:xfrm>
        </p:spPr>
        <p:txBody>
          <a:bodyPr>
            <a:normAutofit/>
          </a:bodyPr>
          <a:p>
            <a:pPr>
              <a:buNone/>
            </a:pPr>
            <a:r>
              <a:rPr b="1" dirty="0" lang="en-US" smtClean="0"/>
              <a:t>Periodic pacemaker checkups</a:t>
            </a:r>
            <a:endParaRPr dirty="0" lang="en-US" smtClean="0"/>
          </a:p>
          <a:p>
            <a:pPr>
              <a:buNone/>
            </a:pPr>
            <a:r>
              <a:rPr dirty="0" lang="en-US" smtClean="0"/>
              <a:t>-Once the pacemaker is implanted, it is periodically checked to ensure the device is operational and performing appropriately.</a:t>
            </a:r>
          </a:p>
          <a:p>
            <a:pPr>
              <a:buNone/>
            </a:pPr>
            <a:r>
              <a:rPr dirty="0" lang="en-US" smtClean="0"/>
              <a:t>-Routine pacemaker checks are typically done in-office every six (6) months, though will vary depending upon patient/device status and remote monitoring availability. </a:t>
            </a:r>
          </a:p>
          <a:p>
            <a:pPr>
              <a:buNone/>
            </a:pPr>
            <a:r>
              <a:rPr dirty="0" lang="en-US" smtClean="0"/>
              <a:t>-The device will be interrogated to perform diagnostic testing. These tests include:</a:t>
            </a:r>
          </a:p>
          <a:p>
            <a:pPr>
              <a:buNone/>
            </a:pPr>
            <a:endParaRPr dirty="0" lang="en-US" smtClean="0"/>
          </a:p>
          <a:p>
            <a:pPr>
              <a:buNone/>
            </a:pPr>
            <a:endParaRPr dirty="0" lang="en-US" smtClean="0"/>
          </a:p>
          <a:p>
            <a:pPr>
              <a:buNone/>
            </a:pPr>
            <a:endParaRPr dirty="0" lang="en-US" smtClean="0"/>
          </a:p>
          <a:p>
            <a:pPr>
              <a:buNone/>
            </a:pPr>
            <a:endParaRPr dirty="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644" name="Title 1"/>
          <p:cNvSpPr>
            <a:spLocks noGrp="1"/>
          </p:cNvSpPr>
          <p:nvPr>
            <p:ph type="title"/>
          </p:nvPr>
        </p:nvSpPr>
        <p:spPr>
          <a:xfrm>
            <a:off x="457200" y="274638"/>
            <a:ext cx="8229600" cy="182562"/>
          </a:xfrm>
        </p:spPr>
        <p:txBody>
          <a:bodyPr>
            <a:normAutofit fontScale="90000"/>
          </a:bodyPr>
          <a:p>
            <a:endParaRPr dirty="0" lang="en-US"/>
          </a:p>
        </p:txBody>
      </p:sp>
      <p:sp>
        <p:nvSpPr>
          <p:cNvPr id="1048645" name="Content Placeholder 2"/>
          <p:cNvSpPr>
            <a:spLocks noGrp="1"/>
          </p:cNvSpPr>
          <p:nvPr>
            <p:ph idx="1"/>
          </p:nvPr>
        </p:nvSpPr>
        <p:spPr>
          <a:xfrm>
            <a:off x="457200" y="685800"/>
            <a:ext cx="8229600" cy="5440363"/>
          </a:xfrm>
        </p:spPr>
        <p:txBody>
          <a:bodyPr>
            <a:normAutofit/>
          </a:bodyPr>
          <a:p>
            <a:r>
              <a:rPr dirty="0" lang="en-US" smtClean="0"/>
              <a:t>Obesity</a:t>
            </a:r>
          </a:p>
          <a:p>
            <a:r>
              <a:rPr dirty="0" lang="en-US" smtClean="0"/>
              <a:t>Stress</a:t>
            </a:r>
          </a:p>
          <a:p>
            <a:r>
              <a:rPr dirty="0" lang="en-US" smtClean="0"/>
              <a:t>Sedentary lifestyle</a:t>
            </a:r>
          </a:p>
          <a:p>
            <a:r>
              <a:rPr dirty="0" lang="en-US" smtClean="0"/>
              <a:t>Elevated CRP-C-Reactive proteins</a:t>
            </a:r>
          </a:p>
          <a:p>
            <a:r>
              <a:rPr dirty="0" lang="en-US" err="1" smtClean="0"/>
              <a:t>Hyperhomocysteinemia</a:t>
            </a:r>
            <a:endParaRPr dirty="0" lang="en-US" smtClean="0"/>
          </a:p>
          <a:p>
            <a:pPr>
              <a:buNone/>
            </a:pPr>
            <a:r>
              <a:rPr b="1" dirty="0" lang="en-US" smtClean="0"/>
              <a:t>Non-modifiable </a:t>
            </a:r>
          </a:p>
          <a:p>
            <a:r>
              <a:rPr dirty="0" lang="en-US" smtClean="0"/>
              <a:t>Age (above 50 years)</a:t>
            </a:r>
          </a:p>
          <a:p>
            <a:r>
              <a:rPr dirty="0" lang="en-US" smtClean="0"/>
              <a:t>Gender</a:t>
            </a:r>
          </a:p>
          <a:p>
            <a:r>
              <a:rPr dirty="0" lang="en-US" smtClean="0"/>
              <a:t>Familial predisposition/ genetics</a:t>
            </a:r>
            <a:endParaRPr dirty="0"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481" name=""/>
        <p:cNvGrpSpPr/>
        <p:nvPr/>
      </p:nvGrpSpPr>
      <p:grpSpPr>
        <a:xfrm>
          <a:off x="0" y="0"/>
          <a:ext cx="0" cy="0"/>
          <a:chOff x="0" y="0"/>
          <a:chExt cx="0" cy="0"/>
        </a:xfrm>
      </p:grpSpPr>
      <p:sp>
        <p:nvSpPr>
          <p:cNvPr id="1049017" name="Title 1"/>
          <p:cNvSpPr>
            <a:spLocks noGrp="1"/>
          </p:cNvSpPr>
          <p:nvPr>
            <p:ph type="title"/>
          </p:nvPr>
        </p:nvSpPr>
        <p:spPr>
          <a:xfrm>
            <a:off x="457200" y="274638"/>
            <a:ext cx="8229600" cy="182562"/>
          </a:xfrm>
        </p:spPr>
        <p:txBody>
          <a:bodyPr>
            <a:normAutofit fontScale="90000"/>
          </a:bodyPr>
          <a:p>
            <a:endParaRPr dirty="0" lang="en-US"/>
          </a:p>
        </p:txBody>
      </p:sp>
      <p:sp>
        <p:nvSpPr>
          <p:cNvPr id="1049018" name="Content Placeholder 2"/>
          <p:cNvSpPr>
            <a:spLocks noGrp="1"/>
          </p:cNvSpPr>
          <p:nvPr>
            <p:ph idx="1"/>
          </p:nvPr>
        </p:nvSpPr>
        <p:spPr>
          <a:xfrm>
            <a:off x="457200" y="533400"/>
            <a:ext cx="7696200" cy="5592763"/>
          </a:xfrm>
        </p:spPr>
        <p:txBody>
          <a:bodyPr>
            <a:normAutofit/>
          </a:bodyPr>
          <a:p>
            <a:pPr lvl="0"/>
            <a:r>
              <a:rPr dirty="0" i="1" lang="en-US" smtClean="0"/>
              <a:t>Sensing</a:t>
            </a:r>
            <a:r>
              <a:rPr dirty="0" lang="en-US" smtClean="0"/>
              <a:t>: the ability of the device to "see" intrinsic cardiac activity (</a:t>
            </a:r>
            <a:r>
              <a:rPr dirty="0" lang="en-US" err="1" smtClean="0"/>
              <a:t>Atrial</a:t>
            </a:r>
            <a:r>
              <a:rPr dirty="0" lang="en-US" smtClean="0"/>
              <a:t> and ventricular depolarization).</a:t>
            </a:r>
          </a:p>
          <a:p>
            <a:pPr lvl="0"/>
            <a:r>
              <a:rPr dirty="0" i="1" lang="en-US" smtClean="0"/>
              <a:t>Impedance</a:t>
            </a:r>
            <a:r>
              <a:rPr dirty="0" lang="en-US" smtClean="0"/>
              <a:t>: A test to measure lead integrity. Large and/or sudden increases in impedance can be indicative of a lead fracture while large and/or sudden decreases in impedance can signify a breach in lead insulation.</a:t>
            </a:r>
          </a:p>
          <a:p>
            <a:r>
              <a:rPr dirty="0" i="1" lang="en-US" smtClean="0"/>
              <a:t>Threshold</a:t>
            </a:r>
            <a:r>
              <a:rPr dirty="0" lang="en-US" smtClean="0"/>
              <a:t>: this test confirms the minimum amount of energy (Both volts and pulse width) required to reliably depolarize (capture) the chamber being tested</a:t>
            </a:r>
            <a:endParaRPr dirty="0"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482" name=""/>
        <p:cNvGrpSpPr/>
        <p:nvPr/>
      </p:nvGrpSpPr>
      <p:grpSpPr>
        <a:xfrm>
          <a:off x="0" y="0"/>
          <a:ext cx="0" cy="0"/>
          <a:chOff x="0" y="0"/>
          <a:chExt cx="0" cy="0"/>
        </a:xfrm>
      </p:grpSpPr>
      <p:sp>
        <p:nvSpPr>
          <p:cNvPr id="1049019" name="Title 1"/>
          <p:cNvSpPr>
            <a:spLocks noGrp="1"/>
          </p:cNvSpPr>
          <p:nvPr>
            <p:ph type="title"/>
          </p:nvPr>
        </p:nvSpPr>
        <p:spPr>
          <a:xfrm>
            <a:off x="457200" y="274638"/>
            <a:ext cx="8229600" cy="182562"/>
          </a:xfrm>
        </p:spPr>
        <p:txBody>
          <a:bodyPr>
            <a:normAutofit fontScale="90000"/>
          </a:bodyPr>
          <a:p>
            <a:endParaRPr dirty="0" lang="en-US"/>
          </a:p>
        </p:txBody>
      </p:sp>
      <p:sp>
        <p:nvSpPr>
          <p:cNvPr id="1049020" name="Content Placeholder 2"/>
          <p:cNvSpPr>
            <a:spLocks noGrp="1"/>
          </p:cNvSpPr>
          <p:nvPr>
            <p:ph idx="1"/>
          </p:nvPr>
        </p:nvSpPr>
        <p:spPr>
          <a:xfrm>
            <a:off x="457200" y="609600"/>
            <a:ext cx="7696200" cy="5516563"/>
          </a:xfrm>
        </p:spPr>
        <p:txBody>
          <a:bodyPr>
            <a:normAutofit/>
          </a:bodyPr>
          <a:p>
            <a:pPr>
              <a:buNone/>
            </a:pPr>
            <a:r>
              <a:rPr b="1" dirty="0" lang="en-US" smtClean="0"/>
              <a:t>Lifestyle considerations</a:t>
            </a:r>
            <a:endParaRPr dirty="0" lang="en-US" smtClean="0"/>
          </a:p>
          <a:p>
            <a:pPr>
              <a:buNone/>
            </a:pPr>
            <a:r>
              <a:rPr dirty="0" lang="en-US" smtClean="0"/>
              <a:t>    A patient's lifestyle is usually not modified to any great degree after insertion of a pacemaker. There are a few activities that are unwise such as full contact sports and activities that involve intense magnetic fields.</a:t>
            </a:r>
          </a:p>
          <a:p>
            <a:pPr>
              <a:buNone/>
            </a:pPr>
            <a:r>
              <a:rPr b="1" dirty="0" lang="en-US" smtClean="0"/>
              <a:t>Turning off the pacemaker</a:t>
            </a:r>
            <a:endParaRPr dirty="0" lang="en-US" smtClean="0"/>
          </a:p>
          <a:p>
            <a:pPr>
              <a:buNone/>
            </a:pPr>
            <a:r>
              <a:rPr dirty="0" lang="en-US" smtClean="0"/>
              <a:t>    It is legal and ethical to honor requests by patients, or by those with legal authority to make decisions for patients, to deactivate implanted cardiac devices.</a:t>
            </a:r>
            <a:endParaRPr dirty="0"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483" name=""/>
        <p:cNvGrpSpPr/>
        <p:nvPr/>
      </p:nvGrpSpPr>
      <p:grpSpPr>
        <a:xfrm>
          <a:off x="0" y="0"/>
          <a:ext cx="0" cy="0"/>
          <a:chOff x="0" y="0"/>
          <a:chExt cx="0" cy="0"/>
        </a:xfrm>
      </p:grpSpPr>
      <p:sp>
        <p:nvSpPr>
          <p:cNvPr id="1049021" name="Title 1"/>
          <p:cNvSpPr>
            <a:spLocks noGrp="1"/>
          </p:cNvSpPr>
          <p:nvPr>
            <p:ph type="title"/>
          </p:nvPr>
        </p:nvSpPr>
        <p:spPr/>
        <p:txBody>
          <a:bodyPr/>
          <a:p>
            <a:endParaRPr lang="en-US"/>
          </a:p>
        </p:txBody>
      </p:sp>
      <p:sp>
        <p:nvSpPr>
          <p:cNvPr id="1049022" name="Content Placeholder 2"/>
          <p:cNvSpPr>
            <a:spLocks noGrp="1"/>
          </p:cNvSpPr>
          <p:nvPr>
            <p:ph idx="1"/>
          </p:nvPr>
        </p:nvSpPr>
        <p:spPr/>
        <p:txBody>
          <a:bodyPr/>
          <a:p>
            <a:pPr>
              <a:buNone/>
            </a:pPr>
            <a:r>
              <a:rPr b="1" dirty="0" lang="en-US" smtClean="0"/>
              <a:t>Privacy and security</a:t>
            </a:r>
            <a:endParaRPr dirty="0" lang="en-US" smtClean="0"/>
          </a:p>
          <a:p>
            <a:pPr>
              <a:buNone/>
            </a:pPr>
            <a:r>
              <a:rPr dirty="0" lang="en-US" smtClean="0"/>
              <a:t>   Security and privacy concerns have been raised with pacemakers that allow wireless communication. </a:t>
            </a:r>
          </a:p>
          <a:p>
            <a:pPr>
              <a:buNone/>
            </a:pPr>
            <a:r>
              <a:rPr dirty="0" lang="en-US" smtClean="0"/>
              <a:t>    Unauthorized third parties may be able to read patient records contained in the pacemaker, or reprogram the devices, as has been demonstrated by a team of researchers</a:t>
            </a:r>
            <a:endParaRPr dirty="0"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484" name=""/>
        <p:cNvGrpSpPr/>
        <p:nvPr/>
      </p:nvGrpSpPr>
      <p:grpSpPr>
        <a:xfrm>
          <a:off x="0" y="0"/>
          <a:ext cx="0" cy="0"/>
          <a:chOff x="0" y="0"/>
          <a:chExt cx="0" cy="0"/>
        </a:xfrm>
      </p:grpSpPr>
      <p:sp>
        <p:nvSpPr>
          <p:cNvPr id="1049023" name="Title 1"/>
          <p:cNvSpPr>
            <a:spLocks noGrp="1"/>
          </p:cNvSpPr>
          <p:nvPr>
            <p:ph type="title"/>
          </p:nvPr>
        </p:nvSpPr>
        <p:spPr>
          <a:xfrm>
            <a:off x="457200" y="274638"/>
            <a:ext cx="8229600" cy="106362"/>
          </a:xfrm>
        </p:spPr>
        <p:txBody>
          <a:bodyPr>
            <a:normAutofit fontScale="90000"/>
          </a:bodyPr>
          <a:p>
            <a:endParaRPr dirty="0" lang="en-US"/>
          </a:p>
        </p:txBody>
      </p:sp>
      <p:sp>
        <p:nvSpPr>
          <p:cNvPr id="1049024" name="Content Placeholder 2"/>
          <p:cNvSpPr>
            <a:spLocks noGrp="1"/>
          </p:cNvSpPr>
          <p:nvPr>
            <p:ph idx="1"/>
          </p:nvPr>
        </p:nvSpPr>
        <p:spPr>
          <a:xfrm>
            <a:off x="457200" y="533400"/>
            <a:ext cx="7696200" cy="5592763"/>
          </a:xfrm>
        </p:spPr>
        <p:txBody>
          <a:bodyPr>
            <a:normAutofit/>
          </a:bodyPr>
          <a:p>
            <a:pPr>
              <a:buNone/>
            </a:pPr>
            <a:r>
              <a:rPr b="1" dirty="0" lang="en-US" smtClean="0"/>
              <a:t>NOTE:</a:t>
            </a:r>
          </a:p>
          <a:p>
            <a:pPr>
              <a:buFont typeface="Wingdings" pitchFamily="2" charset="2"/>
              <a:buChar char="Ø"/>
            </a:pPr>
            <a:r>
              <a:rPr dirty="0" lang="en-US" smtClean="0"/>
              <a:t>Modern pacemakers are externally programmable and allow the cardiologist to select the optimum pacing modes for individual patients.</a:t>
            </a:r>
          </a:p>
          <a:p>
            <a:pPr>
              <a:buFont typeface="Wingdings" pitchFamily="2" charset="2"/>
              <a:buChar char="Ø"/>
            </a:pPr>
            <a:r>
              <a:rPr dirty="0" lang="en-US" smtClean="0"/>
              <a:t> Some combine a pacemaker and defibrillator in a single implantable device. Others have multiple electrodes stimulating differing positions within the heart to improve </a:t>
            </a:r>
            <a:r>
              <a:rPr dirty="0" lang="en-US" err="1" smtClean="0"/>
              <a:t>synchronisation</a:t>
            </a:r>
            <a:r>
              <a:rPr dirty="0" lang="en-US" smtClean="0"/>
              <a:t> of the lower chambers (ventricles) of the heart.</a:t>
            </a:r>
          </a:p>
          <a:p>
            <a:endParaRPr dirty="0"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485" name=""/>
        <p:cNvGrpSpPr/>
        <p:nvPr/>
      </p:nvGrpSpPr>
      <p:grpSpPr>
        <a:xfrm>
          <a:off x="0" y="0"/>
          <a:ext cx="0" cy="0"/>
          <a:chOff x="0" y="0"/>
          <a:chExt cx="0" cy="0"/>
        </a:xfrm>
      </p:grpSpPr>
      <p:sp>
        <p:nvSpPr>
          <p:cNvPr id="1049025" name="Title 1"/>
          <p:cNvSpPr>
            <a:spLocks noGrp="1"/>
          </p:cNvSpPr>
          <p:nvPr>
            <p:ph type="title"/>
          </p:nvPr>
        </p:nvSpPr>
        <p:spPr>
          <a:xfrm>
            <a:off x="457200" y="274638"/>
            <a:ext cx="8229600" cy="106362"/>
          </a:xfrm>
        </p:spPr>
        <p:txBody>
          <a:bodyPr>
            <a:normAutofit fontScale="90000"/>
          </a:bodyPr>
          <a:p>
            <a:endParaRPr dirty="0" lang="en-US"/>
          </a:p>
        </p:txBody>
      </p:sp>
      <p:sp>
        <p:nvSpPr>
          <p:cNvPr id="1049026" name="Content Placeholder 2"/>
          <p:cNvSpPr>
            <a:spLocks noGrp="1"/>
          </p:cNvSpPr>
          <p:nvPr>
            <p:ph idx="1"/>
          </p:nvPr>
        </p:nvSpPr>
        <p:spPr>
          <a:xfrm>
            <a:off x="457200" y="457200"/>
            <a:ext cx="7696200" cy="5668963"/>
          </a:xfrm>
        </p:spPr>
        <p:txBody>
          <a:bodyPr>
            <a:normAutofit/>
          </a:bodyPr>
          <a:p>
            <a:pPr>
              <a:buNone/>
            </a:pPr>
            <a:r>
              <a:rPr b="1" dirty="0" lang="en-US" smtClean="0"/>
              <a:t>Methods of pacing</a:t>
            </a:r>
          </a:p>
          <a:p>
            <a:pPr indent="-514350" marL="514350">
              <a:buFont typeface="+mj-lt"/>
              <a:buAutoNum type="alphaLcParenR"/>
            </a:pPr>
            <a:r>
              <a:rPr b="1" dirty="0" lang="en-US" smtClean="0"/>
              <a:t>Percussive pacing</a:t>
            </a:r>
            <a:endParaRPr dirty="0" lang="en-US" smtClean="0"/>
          </a:p>
          <a:p>
            <a:pPr>
              <a:buFont typeface="Wingdings" pitchFamily="2" charset="2"/>
              <a:buChar char="Ø"/>
            </a:pPr>
            <a:r>
              <a:rPr dirty="0" lang="en-US" smtClean="0"/>
              <a:t>Percussive pacing, also known as </a:t>
            </a:r>
            <a:r>
              <a:rPr dirty="0" lang="en-US" err="1" smtClean="0"/>
              <a:t>transthoracic</a:t>
            </a:r>
            <a:r>
              <a:rPr dirty="0" lang="en-US" smtClean="0"/>
              <a:t> mechanical pacing, is the use of the closed fist, usually on the left lower edge of the sternum over the right ventricle in the vena cava, striking from a distance of 20 – 30 cm to induce a ventricular beat.</a:t>
            </a:r>
          </a:p>
          <a:p>
            <a:pPr>
              <a:buFont typeface="Wingdings" pitchFamily="2" charset="2"/>
              <a:buChar char="Ø"/>
            </a:pPr>
            <a:r>
              <a:rPr dirty="0" lang="en-US" smtClean="0"/>
              <a:t> This is an old procedure used only as a life saving means until an electrical pacemaker is brought to the patient.</a:t>
            </a:r>
          </a:p>
          <a:p>
            <a:pPr>
              <a:buNone/>
            </a:pPr>
            <a:endParaRPr dirty="0"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486" name=""/>
        <p:cNvGrpSpPr/>
        <p:nvPr/>
      </p:nvGrpSpPr>
      <p:grpSpPr>
        <a:xfrm>
          <a:off x="0" y="0"/>
          <a:ext cx="0" cy="0"/>
          <a:chOff x="0" y="0"/>
          <a:chExt cx="0" cy="0"/>
        </a:xfrm>
      </p:grpSpPr>
      <p:sp>
        <p:nvSpPr>
          <p:cNvPr id="1049027" name="Title 1"/>
          <p:cNvSpPr>
            <a:spLocks noGrp="1"/>
          </p:cNvSpPr>
          <p:nvPr>
            <p:ph type="title"/>
          </p:nvPr>
        </p:nvSpPr>
        <p:spPr/>
        <p:txBody>
          <a:bodyPr/>
          <a:p>
            <a:endParaRPr lang="en-US"/>
          </a:p>
        </p:txBody>
      </p:sp>
      <p:sp>
        <p:nvSpPr>
          <p:cNvPr id="1049028" name="Content Placeholder 2"/>
          <p:cNvSpPr>
            <a:spLocks noGrp="1"/>
          </p:cNvSpPr>
          <p:nvPr>
            <p:ph idx="1"/>
          </p:nvPr>
        </p:nvSpPr>
        <p:spPr/>
        <p:txBody>
          <a:bodyPr>
            <a:normAutofit/>
          </a:bodyPr>
          <a:p>
            <a:pPr>
              <a:buNone/>
            </a:pPr>
            <a:r>
              <a:rPr dirty="0" lang="en-US" smtClean="0"/>
              <a:t>b) </a:t>
            </a:r>
            <a:r>
              <a:rPr b="1" dirty="0" lang="en-US" err="1" smtClean="0"/>
              <a:t>Transcutaneous</a:t>
            </a:r>
            <a:r>
              <a:rPr b="1" dirty="0" lang="en-US" smtClean="0"/>
              <a:t> pacing</a:t>
            </a:r>
            <a:endParaRPr dirty="0" lang="en-US" smtClean="0"/>
          </a:p>
          <a:p>
            <a:pPr>
              <a:buFont typeface="Wingdings" pitchFamily="2" charset="2"/>
              <a:buChar char="Ø"/>
            </a:pPr>
            <a:r>
              <a:rPr dirty="0" lang="en-US" smtClean="0"/>
              <a:t>Also called external pacing, is recommended for the initial stabilization of </a:t>
            </a:r>
            <a:r>
              <a:rPr dirty="0" lang="en-US" err="1" smtClean="0"/>
              <a:t>hemodynamically</a:t>
            </a:r>
            <a:r>
              <a:rPr dirty="0" lang="en-US" smtClean="0"/>
              <a:t> significant </a:t>
            </a:r>
            <a:r>
              <a:rPr dirty="0" lang="en-US" err="1" smtClean="0"/>
              <a:t>bradycardias</a:t>
            </a:r>
            <a:r>
              <a:rPr dirty="0" lang="en-US" smtClean="0"/>
              <a:t> of all types.</a:t>
            </a:r>
          </a:p>
          <a:p>
            <a:pPr>
              <a:buFont typeface="Wingdings" pitchFamily="2" charset="2"/>
              <a:buChar char="Ø"/>
            </a:pPr>
            <a:r>
              <a:rPr dirty="0" lang="en-US" smtClean="0"/>
              <a:t>External pacing should not be relied upon for an extended period of time. It is an emergency procedure that acts as a bridge until </a:t>
            </a:r>
            <a:r>
              <a:rPr dirty="0" lang="en-US" err="1" smtClean="0"/>
              <a:t>transvenous</a:t>
            </a:r>
            <a:r>
              <a:rPr dirty="0" lang="en-US" smtClean="0"/>
              <a:t> pacing or other therapies can be applied.</a:t>
            </a:r>
          </a:p>
          <a:p>
            <a:pPr>
              <a:buFont typeface="Wingdings" pitchFamily="2" charset="2"/>
              <a:buChar char="Ø"/>
            </a:pPr>
            <a:endParaRPr dirty="0"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487" name=""/>
        <p:cNvGrpSpPr/>
        <p:nvPr/>
      </p:nvGrpSpPr>
      <p:grpSpPr>
        <a:xfrm>
          <a:off x="0" y="0"/>
          <a:ext cx="0" cy="0"/>
          <a:chOff x="0" y="0"/>
          <a:chExt cx="0" cy="0"/>
        </a:xfrm>
      </p:grpSpPr>
      <p:sp>
        <p:nvSpPr>
          <p:cNvPr id="1049029" name="Title 1"/>
          <p:cNvSpPr>
            <a:spLocks noGrp="1"/>
          </p:cNvSpPr>
          <p:nvPr>
            <p:ph type="title"/>
          </p:nvPr>
        </p:nvSpPr>
        <p:spPr/>
        <p:txBody>
          <a:bodyPr/>
          <a:p>
            <a:endParaRPr lang="en-US"/>
          </a:p>
        </p:txBody>
      </p:sp>
      <p:sp>
        <p:nvSpPr>
          <p:cNvPr id="1049030" name="Content Placeholder 2"/>
          <p:cNvSpPr>
            <a:spLocks noGrp="1"/>
          </p:cNvSpPr>
          <p:nvPr>
            <p:ph idx="1"/>
          </p:nvPr>
        </p:nvSpPr>
        <p:spPr/>
        <p:txBody>
          <a:bodyPr>
            <a:normAutofit/>
          </a:bodyPr>
          <a:p>
            <a:pPr>
              <a:buNone/>
            </a:pPr>
            <a:r>
              <a:rPr b="1" dirty="0" lang="en-US" smtClean="0"/>
              <a:t>c)  </a:t>
            </a:r>
            <a:r>
              <a:rPr b="1" dirty="0" lang="en-US" err="1" smtClean="0"/>
              <a:t>Epicardial</a:t>
            </a:r>
            <a:r>
              <a:rPr b="1" dirty="0" lang="en-US" smtClean="0"/>
              <a:t> pacing (temporary)</a:t>
            </a:r>
          </a:p>
          <a:p>
            <a:pPr>
              <a:buFont typeface="Wingdings" pitchFamily="2" charset="2"/>
              <a:buChar char="Ø"/>
            </a:pPr>
            <a:r>
              <a:rPr dirty="0" lang="en-US" smtClean="0"/>
              <a:t>Temporary </a:t>
            </a:r>
            <a:r>
              <a:rPr dirty="0" lang="en-US" err="1" smtClean="0"/>
              <a:t>epicardial</a:t>
            </a:r>
            <a:r>
              <a:rPr dirty="0" lang="en-US" smtClean="0"/>
              <a:t> pacing is used during open heart surgery should the surgical procedure create </a:t>
            </a:r>
            <a:r>
              <a:rPr dirty="0" lang="en-US" err="1" smtClean="0"/>
              <a:t>atrio</a:t>
            </a:r>
            <a:r>
              <a:rPr dirty="0" lang="en-US" smtClean="0"/>
              <a:t> ventricular block. The electrodes are placed in contact with the outer wall of the ventricle (</a:t>
            </a:r>
            <a:r>
              <a:rPr dirty="0" lang="en-US" err="1" smtClean="0"/>
              <a:t>epicardium</a:t>
            </a:r>
            <a:r>
              <a:rPr dirty="0" lang="en-US" smtClean="0"/>
              <a:t>) to maintain satisfactory cardiac output until a temporary </a:t>
            </a:r>
            <a:r>
              <a:rPr dirty="0" lang="en-US" err="1" smtClean="0"/>
              <a:t>transvenous</a:t>
            </a:r>
            <a:r>
              <a:rPr dirty="0" lang="en-US" smtClean="0"/>
              <a:t> electrode has been inserted.</a:t>
            </a:r>
          </a:p>
          <a:p>
            <a:endParaRPr dirty="0"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sp>
        <p:nvSpPr>
          <p:cNvPr id="1049031" name="Title 1"/>
          <p:cNvSpPr>
            <a:spLocks noGrp="1"/>
          </p:cNvSpPr>
          <p:nvPr>
            <p:ph type="title"/>
          </p:nvPr>
        </p:nvSpPr>
        <p:spPr>
          <a:xfrm>
            <a:off x="457200" y="274638"/>
            <a:ext cx="8229600" cy="45719"/>
          </a:xfrm>
        </p:spPr>
        <p:txBody>
          <a:bodyPr>
            <a:normAutofit fontScale="90000"/>
          </a:bodyPr>
          <a:p>
            <a:endParaRPr dirty="0" lang="en-US"/>
          </a:p>
        </p:txBody>
      </p:sp>
      <p:sp>
        <p:nvSpPr>
          <p:cNvPr id="1049032" name="Content Placeholder 2"/>
          <p:cNvSpPr>
            <a:spLocks noGrp="1"/>
          </p:cNvSpPr>
          <p:nvPr>
            <p:ph idx="1"/>
          </p:nvPr>
        </p:nvSpPr>
        <p:spPr>
          <a:xfrm>
            <a:off x="457200" y="503237"/>
            <a:ext cx="7772400" cy="5668963"/>
          </a:xfrm>
        </p:spPr>
        <p:txBody>
          <a:bodyPr>
            <a:normAutofit lnSpcReduction="10000"/>
          </a:bodyPr>
          <a:p>
            <a:pPr indent="-514350" marL="514350">
              <a:buAutoNum type="alphaLcParenR" startAt="4"/>
            </a:pPr>
            <a:r>
              <a:rPr b="1" dirty="0" lang="en-US" err="1" smtClean="0"/>
              <a:t>Transvenous</a:t>
            </a:r>
            <a:r>
              <a:rPr b="1" dirty="0" lang="en-US" smtClean="0"/>
              <a:t> pacing (temporary)</a:t>
            </a:r>
          </a:p>
          <a:p>
            <a:pPr indent="-514350" marL="514350">
              <a:buFont typeface="Wingdings" pitchFamily="2" charset="2"/>
              <a:buChar char="Ø"/>
            </a:pPr>
            <a:r>
              <a:rPr dirty="0" lang="en-US" err="1" smtClean="0"/>
              <a:t>Transvenous</a:t>
            </a:r>
            <a:r>
              <a:rPr dirty="0" lang="en-US" smtClean="0"/>
              <a:t> pacing, when used for temporary pacing, is an alternative to </a:t>
            </a:r>
            <a:r>
              <a:rPr dirty="0" lang="en-US" err="1" smtClean="0"/>
              <a:t>transcutaneous</a:t>
            </a:r>
            <a:r>
              <a:rPr dirty="0" lang="en-US" smtClean="0"/>
              <a:t> pacing. </a:t>
            </a:r>
          </a:p>
          <a:p>
            <a:pPr indent="-514350" marL="514350">
              <a:buFont typeface="Wingdings" pitchFamily="2" charset="2"/>
              <a:buChar char="Ø"/>
            </a:pPr>
            <a:r>
              <a:rPr dirty="0" lang="en-US" smtClean="0"/>
              <a:t>A pacemaker wire is placed into a vein, under sterile conditions, and then passed into either the right atrium or right ventricle. The pacing wire is then connected to an external pacemaker outside the body. </a:t>
            </a:r>
          </a:p>
          <a:p>
            <a:pPr indent="-514350" marL="514350">
              <a:buFont typeface="Wingdings" pitchFamily="2" charset="2"/>
              <a:buChar char="Ø"/>
            </a:pPr>
            <a:r>
              <a:rPr dirty="0" lang="en-US" err="1" smtClean="0"/>
              <a:t>Transvenous</a:t>
            </a:r>
            <a:r>
              <a:rPr dirty="0" lang="en-US" smtClean="0"/>
              <a:t> pacing is often used as a bridge to permanent pacemaker placement. It can be kept in place until a permanent pacemaker is implanted or until there is no longer a need for a pacemaker and then it is removed.</a:t>
            </a:r>
          </a:p>
          <a:p>
            <a:pPr indent="-514350" marL="514350">
              <a:buNone/>
            </a:pPr>
            <a:endParaRPr dirty="0"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489" name=""/>
        <p:cNvGrpSpPr/>
        <p:nvPr/>
      </p:nvGrpSpPr>
      <p:grpSpPr>
        <a:xfrm>
          <a:off x="0" y="0"/>
          <a:ext cx="0" cy="0"/>
          <a:chOff x="0" y="0"/>
          <a:chExt cx="0" cy="0"/>
        </a:xfrm>
      </p:grpSpPr>
      <p:sp>
        <p:nvSpPr>
          <p:cNvPr id="1049033" name="Title 1"/>
          <p:cNvSpPr>
            <a:spLocks noGrp="1"/>
          </p:cNvSpPr>
          <p:nvPr>
            <p:ph type="title"/>
          </p:nvPr>
        </p:nvSpPr>
        <p:spPr>
          <a:xfrm>
            <a:off x="457200" y="274638"/>
            <a:ext cx="8229600" cy="45719"/>
          </a:xfrm>
        </p:spPr>
        <p:txBody>
          <a:bodyPr>
            <a:normAutofit fontScale="90000"/>
          </a:bodyPr>
          <a:p>
            <a:endParaRPr dirty="0" lang="en-US"/>
          </a:p>
        </p:txBody>
      </p:sp>
      <p:sp>
        <p:nvSpPr>
          <p:cNvPr id="1049034" name="Content Placeholder 2"/>
          <p:cNvSpPr>
            <a:spLocks noGrp="1"/>
          </p:cNvSpPr>
          <p:nvPr>
            <p:ph idx="1"/>
          </p:nvPr>
        </p:nvSpPr>
        <p:spPr>
          <a:xfrm>
            <a:off x="457200" y="381000"/>
            <a:ext cx="7696200" cy="5745163"/>
          </a:xfrm>
        </p:spPr>
        <p:txBody>
          <a:bodyPr>
            <a:normAutofit/>
          </a:bodyPr>
          <a:p>
            <a:pPr>
              <a:buNone/>
            </a:pPr>
            <a:r>
              <a:rPr b="1" dirty="0" lang="en-US" smtClean="0"/>
              <a:t>e)   Permanent pacing</a:t>
            </a:r>
            <a:endParaRPr dirty="0" lang="en-US" smtClean="0"/>
          </a:p>
          <a:p>
            <a:pPr>
              <a:buFont typeface="Wingdings" pitchFamily="2" charset="2"/>
              <a:buChar char="Ø"/>
            </a:pPr>
            <a:r>
              <a:rPr dirty="0" lang="en-US" smtClean="0"/>
              <a:t>Permanent pacing with an implantable pacemaker involves </a:t>
            </a:r>
            <a:r>
              <a:rPr dirty="0" lang="en-US" err="1" smtClean="0"/>
              <a:t>transvenous</a:t>
            </a:r>
            <a:r>
              <a:rPr dirty="0" lang="en-US" smtClean="0"/>
              <a:t> placement of one or more pacing electrodes within a chamber, or chambers, of the heart.</a:t>
            </a:r>
          </a:p>
          <a:p>
            <a:pPr>
              <a:buFont typeface="Wingdings" pitchFamily="2" charset="2"/>
              <a:buChar char="Ø"/>
            </a:pPr>
            <a:r>
              <a:rPr dirty="0" lang="en-US" smtClean="0"/>
              <a:t> The procedure is performed by incision of a suitable vein into which the electrode lead is inserted and passed along the vein, through the valve of the heart, until positioned in the chamber. </a:t>
            </a:r>
          </a:p>
          <a:p>
            <a:pPr>
              <a:buFont typeface="Wingdings" pitchFamily="2" charset="2"/>
              <a:buChar char="Ø"/>
            </a:pPr>
            <a:r>
              <a:rPr dirty="0" lang="en-US" smtClean="0"/>
              <a:t>The procedure is facilitated by fluoroscopy which enables the physician to view the passage of the electrode lead. </a:t>
            </a:r>
          </a:p>
          <a:p>
            <a:endParaRPr dirty="0"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490" name=""/>
        <p:cNvGrpSpPr/>
        <p:nvPr/>
      </p:nvGrpSpPr>
      <p:grpSpPr>
        <a:xfrm>
          <a:off x="0" y="0"/>
          <a:ext cx="0" cy="0"/>
          <a:chOff x="0" y="0"/>
          <a:chExt cx="0" cy="0"/>
        </a:xfrm>
      </p:grpSpPr>
      <p:sp>
        <p:nvSpPr>
          <p:cNvPr id="1049035" name="Title 1"/>
          <p:cNvSpPr>
            <a:spLocks noGrp="1"/>
          </p:cNvSpPr>
          <p:nvPr>
            <p:ph type="title"/>
          </p:nvPr>
        </p:nvSpPr>
        <p:spPr>
          <a:xfrm>
            <a:off x="457200" y="274638"/>
            <a:ext cx="8229600" cy="334962"/>
          </a:xfrm>
        </p:spPr>
        <p:txBody>
          <a:bodyPr>
            <a:normAutofit fontScale="90000"/>
          </a:bodyPr>
          <a:p>
            <a:endParaRPr dirty="0" lang="en-US"/>
          </a:p>
        </p:txBody>
      </p:sp>
      <p:sp>
        <p:nvSpPr>
          <p:cNvPr id="1049036" name="Content Placeholder 2"/>
          <p:cNvSpPr>
            <a:spLocks noGrp="1"/>
          </p:cNvSpPr>
          <p:nvPr>
            <p:ph idx="1"/>
          </p:nvPr>
        </p:nvSpPr>
        <p:spPr>
          <a:xfrm>
            <a:off x="457200" y="838200"/>
            <a:ext cx="7696200" cy="5287963"/>
          </a:xfrm>
        </p:spPr>
        <p:txBody>
          <a:bodyPr>
            <a:normAutofit/>
          </a:bodyPr>
          <a:p>
            <a:pPr>
              <a:buFont typeface="Wingdings" pitchFamily="2" charset="2"/>
              <a:buChar char="Ø"/>
            </a:pPr>
            <a:r>
              <a:rPr dirty="0" lang="en-US" smtClean="0"/>
              <a:t>After satisfactory lodgment of the electrode is confirmed, the opposite end of the electrode lead is connected to the pacemaker generator.</a:t>
            </a:r>
          </a:p>
          <a:p>
            <a:pPr>
              <a:buFont typeface="Wingdings" pitchFamily="2" charset="2"/>
              <a:buChar char="Ø"/>
            </a:pPr>
            <a:r>
              <a:rPr dirty="0" lang="en-US" smtClean="0"/>
              <a:t>There are three basic types of permanent pacemakers, classified according to the number of chambers involved and their basic operating mechanism</a:t>
            </a:r>
          </a:p>
          <a:p>
            <a:pPr indent="-571500" lvl="0" marL="571500">
              <a:buFont typeface="+mj-lt"/>
              <a:buAutoNum type="romanLcPeriod"/>
            </a:pPr>
            <a:r>
              <a:rPr dirty="0" i="1" lang="en-US" smtClean="0"/>
              <a:t>Single-chamber pacemaker</a:t>
            </a:r>
            <a:r>
              <a:rPr dirty="0" lang="en-US" smtClean="0"/>
              <a:t>. In this type, only one pacing lead is placed into a chamber of the heart, either the atrium or the ventricle.</a:t>
            </a:r>
          </a:p>
          <a:p>
            <a:pPr>
              <a:buFont typeface="Wingdings" pitchFamily="2" charset="2"/>
              <a:buChar char="Ø"/>
            </a:pPr>
            <a:endParaRPr dirty="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646" name="Title 1"/>
          <p:cNvSpPr>
            <a:spLocks noGrp="1"/>
          </p:cNvSpPr>
          <p:nvPr>
            <p:ph type="title"/>
          </p:nvPr>
        </p:nvSpPr>
        <p:spPr>
          <a:xfrm>
            <a:off x="457200" y="274638"/>
            <a:ext cx="8229600" cy="411162"/>
          </a:xfrm>
        </p:spPr>
        <p:txBody>
          <a:bodyPr>
            <a:normAutofit fontScale="90000"/>
          </a:bodyPr>
          <a:p>
            <a:endParaRPr dirty="0" lang="en-US"/>
          </a:p>
        </p:txBody>
      </p:sp>
      <p:sp>
        <p:nvSpPr>
          <p:cNvPr id="1048647" name="Content Placeholder 2"/>
          <p:cNvSpPr>
            <a:spLocks noGrp="1"/>
          </p:cNvSpPr>
          <p:nvPr>
            <p:ph idx="1"/>
          </p:nvPr>
        </p:nvSpPr>
        <p:spPr>
          <a:xfrm>
            <a:off x="457200" y="838200"/>
            <a:ext cx="8229600" cy="5287963"/>
          </a:xfrm>
        </p:spPr>
        <p:txBody>
          <a:bodyPr>
            <a:normAutofit/>
          </a:bodyPr>
          <a:p>
            <a:pPr>
              <a:buNone/>
            </a:pPr>
            <a:r>
              <a:rPr b="1" dirty="0" lang="en-US" smtClean="0"/>
              <a:t>Arteries commonly affected by atherosclerosis</a:t>
            </a:r>
          </a:p>
          <a:p>
            <a:pPr indent="-514350" marL="514350">
              <a:buFont typeface="+mj-lt"/>
              <a:buAutoNum type="arabicPeriod"/>
            </a:pPr>
            <a:r>
              <a:rPr dirty="0" lang="en-US" smtClean="0"/>
              <a:t>Cerebral vascular arteries causing stroke (CVA)</a:t>
            </a:r>
          </a:p>
          <a:p>
            <a:pPr indent="-514350" marL="514350">
              <a:buFont typeface="+mj-lt"/>
              <a:buAutoNum type="arabicPeriod"/>
            </a:pPr>
            <a:r>
              <a:rPr dirty="0" lang="en-US" smtClean="0"/>
              <a:t>Coronary artery causing myocardial infarction</a:t>
            </a:r>
          </a:p>
          <a:p>
            <a:pPr>
              <a:buNone/>
            </a:pPr>
            <a:r>
              <a:rPr dirty="0" lang="en-US" smtClean="0"/>
              <a:t>3.  Aorta causing aneurysm, peripheral vascular disease.</a:t>
            </a:r>
          </a:p>
          <a:p>
            <a:pPr>
              <a:buNone/>
            </a:pPr>
            <a:r>
              <a:rPr dirty="0" lang="en-US" smtClean="0"/>
              <a:t>4.  Renal artery causing hypertension and renal failure</a:t>
            </a:r>
          </a:p>
          <a:p>
            <a:pPr>
              <a:buNone/>
            </a:pPr>
            <a:r>
              <a:rPr dirty="0" lang="en-US" smtClean="0"/>
              <a:t>5.  Large peripheral arteries causing peripheral vascular disease</a:t>
            </a:r>
          </a:p>
          <a:p>
            <a:pPr>
              <a:buNone/>
            </a:pPr>
            <a:endParaRPr dirty="0" 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0" cy="0"/>
          <a:chOff x="0" y="0"/>
          <a:chExt cx="0" cy="0"/>
        </a:xfrm>
      </p:grpSpPr>
      <p:sp>
        <p:nvSpPr>
          <p:cNvPr id="1049037" name="Title 1"/>
          <p:cNvSpPr>
            <a:spLocks noGrp="1"/>
          </p:cNvSpPr>
          <p:nvPr>
            <p:ph type="title"/>
          </p:nvPr>
        </p:nvSpPr>
        <p:spPr>
          <a:xfrm>
            <a:off x="457200" y="274638"/>
            <a:ext cx="8229600" cy="182562"/>
          </a:xfrm>
        </p:spPr>
        <p:txBody>
          <a:bodyPr>
            <a:normAutofit fontScale="90000"/>
          </a:bodyPr>
          <a:p>
            <a:endParaRPr dirty="0" lang="en-US"/>
          </a:p>
        </p:txBody>
      </p:sp>
      <p:sp>
        <p:nvSpPr>
          <p:cNvPr id="1049038" name="Content Placeholder 2"/>
          <p:cNvSpPr>
            <a:spLocks noGrp="1"/>
          </p:cNvSpPr>
          <p:nvPr>
            <p:ph idx="1"/>
          </p:nvPr>
        </p:nvSpPr>
        <p:spPr>
          <a:xfrm>
            <a:off x="457200" y="457200"/>
            <a:ext cx="7696200" cy="5668963"/>
          </a:xfrm>
        </p:spPr>
        <p:txBody>
          <a:bodyPr>
            <a:normAutofit/>
          </a:bodyPr>
          <a:p>
            <a:pPr lvl="0"/>
            <a:r>
              <a:rPr dirty="0" i="1" lang="en-US" smtClean="0"/>
              <a:t>Dual-chamber pacemaker</a:t>
            </a:r>
            <a:r>
              <a:rPr dirty="0" lang="en-US" smtClean="0"/>
              <a:t>. Here, wires are placed in two chambers of the heart. One lead paces the atrium and one paces the ventricle. This type more closely resembles the natural pacing of the heart by assisting the heart in coordinating the function between the atria and ventricles.</a:t>
            </a:r>
          </a:p>
          <a:p>
            <a:pPr lvl="0"/>
            <a:r>
              <a:rPr dirty="0" i="1" lang="en-US" smtClean="0"/>
              <a:t>Rate-responsive pacemaker</a:t>
            </a:r>
            <a:r>
              <a:rPr dirty="0" lang="en-US" smtClean="0"/>
              <a:t>. This pacemaker has sensors that detect changes in the patient's physical activity and automatically adjust the pacing rate to fulfill the body's metabolic needs.</a:t>
            </a:r>
          </a:p>
          <a:p>
            <a:endParaRPr dirty="0"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492" name=""/>
        <p:cNvGrpSpPr/>
        <p:nvPr/>
      </p:nvGrpSpPr>
      <p:grpSpPr>
        <a:xfrm>
          <a:off x="0" y="0"/>
          <a:ext cx="0" cy="0"/>
          <a:chOff x="0" y="0"/>
          <a:chExt cx="0" cy="0"/>
        </a:xfrm>
      </p:grpSpPr>
      <p:sp>
        <p:nvSpPr>
          <p:cNvPr id="1049039" name="Title 1"/>
          <p:cNvSpPr>
            <a:spLocks noGrp="1"/>
          </p:cNvSpPr>
          <p:nvPr>
            <p:ph type="title"/>
          </p:nvPr>
        </p:nvSpPr>
        <p:spPr/>
        <p:txBody>
          <a:bodyPr/>
          <a:p>
            <a:endParaRPr lang="en-US"/>
          </a:p>
        </p:txBody>
      </p:sp>
      <p:sp>
        <p:nvSpPr>
          <p:cNvPr id="1049040" name="Content Placeholder 2"/>
          <p:cNvSpPr>
            <a:spLocks noGrp="1"/>
          </p:cNvSpPr>
          <p:nvPr>
            <p:ph idx="1"/>
          </p:nvPr>
        </p:nvSpPr>
        <p:spPr/>
        <p:txBody>
          <a:bodyPr/>
          <a:p>
            <a:pPr>
              <a:buNone/>
            </a:pPr>
            <a:r>
              <a:rPr dirty="0" lang="en-US" smtClean="0"/>
              <a:t>Hi, please write the nursing care of this clients preoperatively &amp; post operatively.</a:t>
            </a:r>
          </a:p>
          <a:p>
            <a:pPr>
              <a:buNone/>
            </a:pPr>
            <a:r>
              <a:rPr lang="en-US" smtClean="0"/>
              <a:t>THANKYOU</a:t>
            </a:r>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493" name=""/>
        <p:cNvGrpSpPr/>
        <p:nvPr/>
      </p:nvGrpSpPr>
      <p:grpSpPr>
        <a:xfrm>
          <a:off x="0" y="0"/>
          <a:ext cx="0" cy="0"/>
          <a:chOff x="0" y="0"/>
          <a:chExt cx="0" cy="0"/>
        </a:xfrm>
      </p:grpSpPr>
      <p:sp>
        <p:nvSpPr>
          <p:cNvPr id="1049041" name="Title 1"/>
          <p:cNvSpPr>
            <a:spLocks noGrp="1"/>
          </p:cNvSpPr>
          <p:nvPr>
            <p:ph type="title"/>
          </p:nvPr>
        </p:nvSpPr>
        <p:spPr>
          <a:xfrm>
            <a:off x="457200" y="274638"/>
            <a:ext cx="8229600" cy="182562"/>
          </a:xfrm>
        </p:spPr>
        <p:txBody>
          <a:bodyPr>
            <a:normAutofit fontScale="90000"/>
          </a:bodyPr>
          <a:p>
            <a:endParaRPr dirty="0" lang="en-US"/>
          </a:p>
        </p:txBody>
      </p:sp>
      <p:sp>
        <p:nvSpPr>
          <p:cNvPr id="1049042" name="Content Placeholder 2"/>
          <p:cNvSpPr>
            <a:spLocks noGrp="1"/>
          </p:cNvSpPr>
          <p:nvPr>
            <p:ph idx="1"/>
          </p:nvPr>
        </p:nvSpPr>
        <p:spPr>
          <a:xfrm>
            <a:off x="457200" y="533400"/>
            <a:ext cx="7696200" cy="5592763"/>
          </a:xfrm>
        </p:spPr>
        <p:txBody>
          <a:bodyPr>
            <a:normAutofit/>
          </a:bodyPr>
          <a:p>
            <a:pPr>
              <a:buNone/>
            </a:pPr>
            <a:r>
              <a:rPr b="1" dirty="0" lang="en-US" smtClean="0"/>
              <a:t>Complications</a:t>
            </a:r>
            <a:endParaRPr dirty="0" lang="en-US" smtClean="0"/>
          </a:p>
          <a:p>
            <a:pPr>
              <a:buFont typeface="Wingdings" pitchFamily="2" charset="2"/>
              <a:buChar char="§"/>
            </a:pPr>
            <a:r>
              <a:rPr dirty="0" lang="en-US" smtClean="0"/>
              <a:t>    A possible complication of dual-chamber artificial pacemakers is </a:t>
            </a:r>
            <a:r>
              <a:rPr dirty="0" i="1" lang="en-US" smtClean="0"/>
              <a:t>pacemaker-mediated tachycardia</a:t>
            </a:r>
            <a:r>
              <a:rPr dirty="0" lang="en-US" smtClean="0"/>
              <a:t> (PMT)</a:t>
            </a:r>
          </a:p>
          <a:p>
            <a:pPr>
              <a:buNone/>
            </a:pPr>
            <a:r>
              <a:rPr dirty="0" lang="en-US" smtClean="0"/>
              <a:t>    Treatment of PMT typically involves reprogramming the pacemaker.</a:t>
            </a:r>
          </a:p>
          <a:p>
            <a:pPr>
              <a:buFont typeface="Wingdings" pitchFamily="2" charset="2"/>
              <a:buChar char="§"/>
            </a:pPr>
            <a:r>
              <a:rPr dirty="0" lang="en-US" smtClean="0"/>
              <a:t> “pacemaker-tracked tachycardia," where a </a:t>
            </a:r>
            <a:r>
              <a:rPr dirty="0" lang="en-US" err="1" smtClean="0"/>
              <a:t>supraventricular</a:t>
            </a:r>
            <a:r>
              <a:rPr dirty="0" lang="en-US" smtClean="0"/>
              <a:t> tachycardia is tracked by the pacemaker and produces beats from a ventricular lead</a:t>
            </a:r>
          </a:p>
          <a:p>
            <a:pPr>
              <a:buNone/>
            </a:pPr>
            <a:endParaRPr dirty="0" lang="en-US" smtClean="0"/>
          </a:p>
          <a:p>
            <a:pPr>
              <a:buNone/>
            </a:pPr>
            <a:endParaRPr dirty="0"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1049043" name="Title 1"/>
          <p:cNvSpPr>
            <a:spLocks noGrp="1"/>
          </p:cNvSpPr>
          <p:nvPr>
            <p:ph type="title"/>
          </p:nvPr>
        </p:nvSpPr>
        <p:spPr/>
        <p:txBody>
          <a:bodyPr>
            <a:normAutofit fontScale="90000"/>
          </a:bodyPr>
          <a:p>
            <a:r>
              <a:rPr dirty="0" lang="en-US" smtClean="0"/>
              <a:t>The first implantable pacemaker</a:t>
            </a:r>
            <a:endParaRPr dirty="0" lang="en-US"/>
          </a:p>
        </p:txBody>
      </p:sp>
      <p:pic>
        <p:nvPicPr>
          <p:cNvPr id="2097168" name="Content Placeholder 3" descr="http://upload.wikimedia.org/wikipedia/commons/thumb/9/9f/First_pacemaker_%28Siemens-Elema_1958%29.jpg/220px-First_pacemaker_%28Siemens-Elema_1958%29.jpg">
            <a:hlinkClick r:id="rId1"/>
          </p:cNvPr>
          <p:cNvPicPr>
            <a:picLocks noGrp="1"/>
          </p:cNvPicPr>
          <p:nvPr>
            <p:ph idx="1"/>
          </p:nvPr>
        </p:nvPicPr>
        <p:blipFill>
          <a:blip xmlns:r="http://schemas.openxmlformats.org/officeDocument/2006/relationships" r:embed="rId2" cstate="print"/>
          <a:srcRect/>
          <a:stretch>
            <a:fillRect/>
          </a:stretch>
        </p:blipFill>
        <p:spPr bwMode="auto">
          <a:xfrm>
            <a:off x="1066800" y="1752600"/>
            <a:ext cx="6553200" cy="4724400"/>
          </a:xfrm>
          <a:prstGeom prst="rect"/>
          <a:noFill/>
          <a:ln w="9525">
            <a:noFill/>
            <a:miter lim="800000"/>
            <a:headEnd/>
            <a:tailEnd/>
          </a:ln>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495" name=""/>
        <p:cNvGrpSpPr/>
        <p:nvPr/>
      </p:nvGrpSpPr>
      <p:grpSpPr>
        <a:xfrm>
          <a:off x="0" y="0"/>
          <a:ext cx="0" cy="0"/>
          <a:chOff x="0" y="0"/>
          <a:chExt cx="0" cy="0"/>
        </a:xfrm>
      </p:grpSpPr>
      <p:sp>
        <p:nvSpPr>
          <p:cNvPr id="1049044" name="Title 1"/>
          <p:cNvSpPr>
            <a:spLocks noGrp="1"/>
          </p:cNvSpPr>
          <p:nvPr>
            <p:ph type="title"/>
          </p:nvPr>
        </p:nvSpPr>
        <p:spPr>
          <a:xfrm>
            <a:off x="457200" y="274638"/>
            <a:ext cx="8229600" cy="1706562"/>
          </a:xfrm>
        </p:spPr>
        <p:txBody>
          <a:bodyPr>
            <a:normAutofit fontScale="90000"/>
          </a:bodyPr>
          <a:p>
            <a:r>
              <a:rPr dirty="0" lang="en-US" smtClean="0"/>
              <a:t>In 1958, Arne Larsson (1915-2001)  became the first to receive an implantable pacemaker</a:t>
            </a:r>
            <a:endParaRPr dirty="0" lang="en-US"/>
          </a:p>
        </p:txBody>
      </p:sp>
      <p:pic>
        <p:nvPicPr>
          <p:cNvPr id="2097169" name="Content Placeholder 3" descr="http://upload.wikimedia.org/wikipedia/commons/thumb/d/d0/Arne_Larsson.jpg/220px-Arne_Larsson.jpg">
            <a:hlinkClick r:id="rId1"/>
          </p:cNvPr>
          <p:cNvPicPr>
            <a:picLocks noGrp="1"/>
          </p:cNvPicPr>
          <p:nvPr>
            <p:ph idx="1"/>
          </p:nvPr>
        </p:nvPicPr>
        <p:blipFill>
          <a:blip xmlns:r="http://schemas.openxmlformats.org/officeDocument/2006/relationships" r:embed="rId2" cstate="print"/>
          <a:srcRect/>
          <a:stretch>
            <a:fillRect/>
          </a:stretch>
        </p:blipFill>
        <p:spPr bwMode="auto">
          <a:xfrm>
            <a:off x="1066800" y="1981200"/>
            <a:ext cx="5588000" cy="4495800"/>
          </a:xfrm>
          <a:prstGeom prst="rect"/>
          <a:noFill/>
          <a:ln w="9525">
            <a:noFill/>
            <a:miter lim="800000"/>
            <a:headEnd/>
            <a:tailEnd/>
          </a:ln>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496" name=""/>
        <p:cNvGrpSpPr/>
        <p:nvPr/>
      </p:nvGrpSpPr>
      <p:grpSpPr>
        <a:xfrm>
          <a:off x="0" y="0"/>
          <a:ext cx="0" cy="0"/>
          <a:chOff x="0" y="0"/>
          <a:chExt cx="0" cy="0"/>
        </a:xfrm>
      </p:grpSpPr>
      <p:sp>
        <p:nvSpPr>
          <p:cNvPr id="1049045" name="Title 1"/>
          <p:cNvSpPr>
            <a:spLocks noGrp="1"/>
          </p:cNvSpPr>
          <p:nvPr>
            <p:ph type="title"/>
          </p:nvPr>
        </p:nvSpPr>
        <p:spPr/>
        <p:txBody>
          <a:bodyPr/>
          <a:p>
            <a:r>
              <a:rPr dirty="0" lang="en-US" smtClean="0"/>
              <a:t>CARDIAC SURGERY</a:t>
            </a:r>
            <a:endParaRPr dirty="0" lang="en-US"/>
          </a:p>
        </p:txBody>
      </p:sp>
      <p:sp>
        <p:nvSpPr>
          <p:cNvPr id="1049046" name="Content Placeholder 2"/>
          <p:cNvSpPr>
            <a:spLocks noGrp="1"/>
          </p:cNvSpPr>
          <p:nvPr>
            <p:ph idx="1"/>
          </p:nvPr>
        </p:nvSpPr>
        <p:spPr/>
        <p:txBody>
          <a:bodyPr/>
          <a:p>
            <a:pPr>
              <a:buNone/>
            </a:pPr>
            <a:r>
              <a:rPr b="1" dirty="0" lang="en-US" smtClean="0"/>
              <a:t>TYPES OF PROCEDURES</a:t>
            </a:r>
          </a:p>
          <a:p>
            <a:pPr indent="-514350" marL="514350">
              <a:buFont typeface="+mj-lt"/>
              <a:buAutoNum type="arabicPeriod"/>
            </a:pPr>
            <a:r>
              <a:rPr dirty="0" lang="en-US" smtClean="0"/>
              <a:t>Open heart surgery (refers to the chest not the heart). Is performed with the use of the cardiopulmonary bypass.</a:t>
            </a:r>
          </a:p>
          <a:p>
            <a:pPr indent="-514350" marL="514350">
              <a:buNone/>
            </a:pPr>
            <a:r>
              <a:rPr dirty="0" lang="en-US" smtClean="0"/>
              <a:t>     This machine allows for full visualization of the heart while maintaining perfusion &amp; oxygenation.</a:t>
            </a:r>
          </a:p>
          <a:p>
            <a:pPr indent="-514350" marL="514350">
              <a:buNone/>
            </a:pPr>
            <a:r>
              <a:rPr dirty="0" lang="en-US" smtClean="0"/>
              <a:t>      surgery involves the heart, either the myocardium itself, coronary artery, or heart valves.</a:t>
            </a:r>
            <a:endParaRPr dirty="0" 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1049047" name="Title 1"/>
          <p:cNvSpPr>
            <a:spLocks noGrp="1"/>
          </p:cNvSpPr>
          <p:nvPr>
            <p:ph type="title"/>
          </p:nvPr>
        </p:nvSpPr>
        <p:spPr/>
        <p:txBody>
          <a:bodyPr/>
          <a:p>
            <a:endParaRPr lang="en-US"/>
          </a:p>
        </p:txBody>
      </p:sp>
      <p:sp>
        <p:nvSpPr>
          <p:cNvPr id="1049048" name="Content Placeholder 2"/>
          <p:cNvSpPr>
            <a:spLocks noGrp="1"/>
          </p:cNvSpPr>
          <p:nvPr>
            <p:ph idx="1"/>
          </p:nvPr>
        </p:nvSpPr>
        <p:spPr/>
        <p:txBody>
          <a:bodyPr/>
          <a:p>
            <a:pPr>
              <a:buNone/>
            </a:pPr>
            <a:r>
              <a:rPr dirty="0" lang="en-US" smtClean="0"/>
              <a:t>2. Closed heart surgery is performed without the use of the bypass machine. </a:t>
            </a:r>
          </a:p>
          <a:p>
            <a:pPr>
              <a:buNone/>
            </a:pPr>
            <a:r>
              <a:rPr dirty="0" lang="en-US" smtClean="0"/>
              <a:t>    The most common closed heart procedure is the mitral </a:t>
            </a:r>
            <a:r>
              <a:rPr dirty="0" lang="en-US" err="1" smtClean="0"/>
              <a:t>commissurotomy</a:t>
            </a:r>
            <a:r>
              <a:rPr dirty="0" lang="en-US" smtClean="0"/>
              <a:t> (surgery on dividing space </a:t>
            </a:r>
            <a:r>
              <a:rPr dirty="0" lang="en-US" err="1" smtClean="0"/>
              <a:t>btn</a:t>
            </a:r>
            <a:r>
              <a:rPr dirty="0" lang="en-US" smtClean="0"/>
              <a:t> mitral orifice).</a:t>
            </a:r>
            <a:endParaRPr dirty="0"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498" name=""/>
        <p:cNvGrpSpPr/>
        <p:nvPr/>
      </p:nvGrpSpPr>
      <p:grpSpPr>
        <a:xfrm>
          <a:off x="0" y="0"/>
          <a:ext cx="0" cy="0"/>
          <a:chOff x="0" y="0"/>
          <a:chExt cx="0" cy="0"/>
        </a:xfrm>
      </p:grpSpPr>
      <p:sp>
        <p:nvSpPr>
          <p:cNvPr id="1049049" name="Title 1"/>
          <p:cNvSpPr>
            <a:spLocks noGrp="1"/>
          </p:cNvSpPr>
          <p:nvPr>
            <p:ph type="title"/>
          </p:nvPr>
        </p:nvSpPr>
        <p:spPr/>
        <p:txBody>
          <a:bodyPr/>
          <a:p>
            <a:r>
              <a:rPr dirty="0" lang="en-US" smtClean="0"/>
              <a:t>NURSING INTERVENTION</a:t>
            </a:r>
            <a:endParaRPr dirty="0" lang="en-US"/>
          </a:p>
        </p:txBody>
      </p:sp>
      <p:sp>
        <p:nvSpPr>
          <p:cNvPr id="1049050" name="Content Placeholder 2"/>
          <p:cNvSpPr>
            <a:spLocks noGrp="1"/>
          </p:cNvSpPr>
          <p:nvPr>
            <p:ph idx="1"/>
          </p:nvPr>
        </p:nvSpPr>
        <p:spPr/>
        <p:txBody>
          <a:bodyPr/>
          <a:p>
            <a:pPr>
              <a:buNone/>
            </a:pPr>
            <a:r>
              <a:rPr b="1" dirty="0" lang="en-US" smtClean="0"/>
              <a:t>PRE-OPERATIVE</a:t>
            </a:r>
          </a:p>
          <a:p>
            <a:pPr>
              <a:buNone/>
            </a:pPr>
            <a:r>
              <a:rPr dirty="0" lang="en-US" smtClean="0"/>
              <a:t>GOAL: prepare patient psychologically &amp; physiologically for surgery.</a:t>
            </a:r>
          </a:p>
          <a:p>
            <a:pPr indent="-514350" marL="514350">
              <a:buFont typeface="+mj-lt"/>
              <a:buAutoNum type="arabicPeriod"/>
            </a:pPr>
            <a:r>
              <a:rPr dirty="0" lang="en-US" smtClean="0"/>
              <a:t>Evaluate client’s history for other chronic health problems.</a:t>
            </a:r>
          </a:p>
          <a:p>
            <a:pPr indent="-514350" marL="514350">
              <a:buFont typeface="+mj-lt"/>
              <a:buAutoNum type="arabicPeriod"/>
            </a:pPr>
            <a:r>
              <a:rPr dirty="0" lang="en-US" smtClean="0"/>
              <a:t>Establish baseline data for post-op comparison.</a:t>
            </a:r>
          </a:p>
          <a:p>
            <a:pPr indent="-514350" marL="514350">
              <a:buFont typeface="+mj-lt"/>
              <a:buAutoNum type="arabicPeriod"/>
            </a:pPr>
            <a:r>
              <a:rPr dirty="0" lang="en-US" smtClean="0"/>
              <a:t>Provide appropriate pre-op. teaching according to age level frequently involves a visit to ICU. (If child, in company of parents)  </a:t>
            </a:r>
            <a:endParaRPr dirty="0"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499" name=""/>
        <p:cNvGrpSpPr/>
        <p:nvPr/>
      </p:nvGrpSpPr>
      <p:grpSpPr>
        <a:xfrm>
          <a:off x="0" y="0"/>
          <a:ext cx="0" cy="0"/>
          <a:chOff x="0" y="0"/>
          <a:chExt cx="0" cy="0"/>
        </a:xfrm>
      </p:grpSpPr>
      <p:sp>
        <p:nvSpPr>
          <p:cNvPr id="1049051" name="Title 1"/>
          <p:cNvSpPr>
            <a:spLocks noGrp="1"/>
          </p:cNvSpPr>
          <p:nvPr>
            <p:ph type="title"/>
          </p:nvPr>
        </p:nvSpPr>
        <p:spPr>
          <a:xfrm>
            <a:off x="457200" y="320040"/>
            <a:ext cx="7239000" cy="60960"/>
          </a:xfrm>
        </p:spPr>
        <p:txBody>
          <a:bodyPr>
            <a:normAutofit fontScale="90000"/>
          </a:bodyPr>
          <a:p>
            <a:endParaRPr dirty="0" lang="en-US"/>
          </a:p>
        </p:txBody>
      </p:sp>
      <p:sp>
        <p:nvSpPr>
          <p:cNvPr id="1049052" name="Content Placeholder 2"/>
          <p:cNvSpPr>
            <a:spLocks noGrp="1"/>
          </p:cNvSpPr>
          <p:nvPr>
            <p:ph idx="1"/>
          </p:nvPr>
        </p:nvSpPr>
        <p:spPr>
          <a:xfrm>
            <a:off x="457200" y="381000"/>
            <a:ext cx="7239000" cy="6074736"/>
          </a:xfrm>
        </p:spPr>
        <p:txBody>
          <a:bodyPr>
            <a:normAutofit lnSpcReduction="10000"/>
          </a:bodyPr>
          <a:p>
            <a:pPr indent="-514350" marL="514350">
              <a:buAutoNum type="arabicPeriod" startAt="4"/>
            </a:pPr>
            <a:r>
              <a:rPr dirty="0" lang="en-US" smtClean="0"/>
              <a:t>Discuss immediate post-op. nursing care &amp; anticipated nursing procedures.</a:t>
            </a:r>
          </a:p>
          <a:p>
            <a:pPr indent="-514350" marL="514350">
              <a:buAutoNum type="arabicPeriod" startAt="4"/>
            </a:pPr>
            <a:r>
              <a:rPr dirty="0" lang="en-US" smtClean="0"/>
              <a:t>Correct metabolic imbalance.</a:t>
            </a:r>
          </a:p>
          <a:p>
            <a:pPr indent="-514350" marL="514350">
              <a:buAutoNum type="arabicPeriod" startAt="4"/>
            </a:pPr>
            <a:r>
              <a:rPr dirty="0" lang="en-US" smtClean="0"/>
              <a:t>Establish &amp; maintain adequate hydration.</a:t>
            </a:r>
          </a:p>
          <a:p>
            <a:pPr indent="-514350" marL="514350">
              <a:buAutoNum type="arabicPeriod" startAt="4"/>
            </a:pPr>
            <a:r>
              <a:rPr dirty="0" lang="en-US" smtClean="0"/>
              <a:t>Anticipate adjustments in medication schedule before surgery.</a:t>
            </a:r>
          </a:p>
          <a:p>
            <a:pPr indent="-514350" marL="514350">
              <a:buFont typeface="+mj-lt"/>
              <a:buAutoNum type="alphaLcParenR"/>
            </a:pPr>
            <a:r>
              <a:rPr dirty="0" lang="en-US" smtClean="0"/>
              <a:t>Digitalis dose is usually decreased.</a:t>
            </a:r>
          </a:p>
          <a:p>
            <a:pPr indent="-514350" marL="514350">
              <a:buFont typeface="+mj-lt"/>
              <a:buAutoNum type="alphaLcParenR"/>
            </a:pPr>
            <a:r>
              <a:rPr dirty="0" lang="en-US" smtClean="0"/>
              <a:t>Diuretic maybe discontinued 48 hrs before surgery.</a:t>
            </a:r>
          </a:p>
          <a:p>
            <a:pPr indent="-514350" marL="514350">
              <a:buFont typeface="+mj-lt"/>
              <a:buAutoNum type="alphaLcParenR"/>
            </a:pPr>
            <a:r>
              <a:rPr dirty="0" lang="en-US" smtClean="0"/>
              <a:t>Long-acting insulin will be changed to regular insulin.</a:t>
            </a:r>
          </a:p>
          <a:p>
            <a:pPr indent="-514350" marL="514350">
              <a:buFont typeface="+mj-lt"/>
              <a:buAutoNum type="alphaLcParenR"/>
            </a:pPr>
            <a:r>
              <a:rPr dirty="0" lang="en-US" smtClean="0"/>
              <a:t>Antihypertensive medication dosage maybe modified</a:t>
            </a:r>
          </a:p>
          <a:p>
            <a:pPr indent="-514350" marL="514350">
              <a:buNone/>
            </a:pPr>
            <a:r>
              <a:rPr dirty="0" lang="en-US" smtClean="0"/>
              <a:t>8.  Eliminate all possible sources of infections.</a:t>
            </a:r>
          </a:p>
          <a:p>
            <a:pPr>
              <a:buNone/>
            </a:pPr>
            <a:endParaRPr dirty="0"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500" name=""/>
        <p:cNvGrpSpPr/>
        <p:nvPr/>
      </p:nvGrpSpPr>
      <p:grpSpPr>
        <a:xfrm>
          <a:off x="0" y="0"/>
          <a:ext cx="0" cy="0"/>
          <a:chOff x="0" y="0"/>
          <a:chExt cx="0" cy="0"/>
        </a:xfrm>
      </p:grpSpPr>
      <p:sp>
        <p:nvSpPr>
          <p:cNvPr id="1049053" name="Title 1"/>
          <p:cNvSpPr>
            <a:spLocks noGrp="1"/>
          </p:cNvSpPr>
          <p:nvPr>
            <p:ph type="title"/>
          </p:nvPr>
        </p:nvSpPr>
        <p:spPr>
          <a:xfrm>
            <a:off x="457200" y="320040"/>
            <a:ext cx="7239000" cy="60960"/>
          </a:xfrm>
        </p:spPr>
        <p:txBody>
          <a:bodyPr>
            <a:normAutofit fontScale="90000"/>
          </a:bodyPr>
          <a:p>
            <a:endParaRPr dirty="0" lang="en-US"/>
          </a:p>
        </p:txBody>
      </p:sp>
      <p:sp>
        <p:nvSpPr>
          <p:cNvPr id="1049054" name="Content Placeholder 2"/>
          <p:cNvSpPr>
            <a:spLocks noGrp="1"/>
          </p:cNvSpPr>
          <p:nvPr>
            <p:ph idx="1"/>
          </p:nvPr>
        </p:nvSpPr>
        <p:spPr>
          <a:xfrm>
            <a:off x="457200" y="381000"/>
            <a:ext cx="7239000" cy="6074736"/>
          </a:xfrm>
        </p:spPr>
        <p:txBody>
          <a:bodyPr>
            <a:normAutofit lnSpcReduction="10000"/>
          </a:bodyPr>
          <a:p>
            <a:pPr>
              <a:buNone/>
            </a:pPr>
            <a:r>
              <a:rPr b="1" dirty="0" lang="en-US" smtClean="0"/>
              <a:t>POST-OP</a:t>
            </a:r>
          </a:p>
          <a:p>
            <a:pPr>
              <a:buNone/>
            </a:pPr>
            <a:r>
              <a:rPr dirty="0" lang="en-US" smtClean="0"/>
              <a:t>GOAL: to evaluate &amp; promote cardiovascular function after surgery.</a:t>
            </a:r>
          </a:p>
          <a:p>
            <a:r>
              <a:rPr dirty="0" lang="en-US" smtClean="0"/>
              <a:t>Maintain adequate blood pressure.</a:t>
            </a:r>
          </a:p>
          <a:p>
            <a:r>
              <a:rPr dirty="0" lang="en-US" smtClean="0"/>
              <a:t>Evaluate for </a:t>
            </a:r>
            <a:r>
              <a:rPr dirty="0" lang="en-US" err="1" smtClean="0"/>
              <a:t>dysrrhythmia</a:t>
            </a:r>
            <a:r>
              <a:rPr dirty="0" lang="en-US" smtClean="0"/>
              <a:t>; document &amp; treat accordingly. </a:t>
            </a:r>
          </a:p>
          <a:p>
            <a:r>
              <a:rPr dirty="0" lang="en-US" smtClean="0"/>
              <a:t>Maintain client in semi-fowler’s position.</a:t>
            </a:r>
          </a:p>
          <a:p>
            <a:r>
              <a:rPr dirty="0" lang="en-US" smtClean="0"/>
              <a:t>Evaluate fluid &amp; electrolyte balances.</a:t>
            </a:r>
          </a:p>
          <a:p>
            <a:pPr indent="-514350" marL="514350">
              <a:buFont typeface="+mj-lt"/>
              <a:buAutoNum type="alphaLcParenR"/>
            </a:pPr>
            <a:r>
              <a:rPr dirty="0" lang="en-US" smtClean="0"/>
              <a:t>Record daily weight &amp; compare with previous weight.</a:t>
            </a:r>
          </a:p>
          <a:p>
            <a:pPr indent="-514350" marL="514350">
              <a:buFont typeface="+mj-lt"/>
              <a:buAutoNum type="alphaLcParenR"/>
            </a:pPr>
            <a:r>
              <a:rPr dirty="0" lang="en-US" smtClean="0"/>
              <a:t>Evaluate electrolyte balance especially potassium levels.</a:t>
            </a:r>
          </a:p>
          <a:p>
            <a:pPr indent="-514350" marL="514350">
              <a:buFont typeface="+mj-lt"/>
              <a:buAutoNum type="alphaLcParenR"/>
            </a:pPr>
            <a:r>
              <a:rPr dirty="0" lang="en-US" smtClean="0"/>
              <a:t>Assess for adequate HB &amp; </a:t>
            </a:r>
            <a:r>
              <a:rPr dirty="0" lang="en-US" err="1" smtClean="0"/>
              <a:t>hematocrit</a:t>
            </a:r>
            <a:r>
              <a:rPr dirty="0" lang="en-US" smtClean="0"/>
              <a:t> values.</a:t>
            </a:r>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648" name="Title 1"/>
          <p:cNvSpPr>
            <a:spLocks noGrp="1"/>
          </p:cNvSpPr>
          <p:nvPr>
            <p:ph type="title"/>
          </p:nvPr>
        </p:nvSpPr>
        <p:spPr>
          <a:xfrm>
            <a:off x="457200" y="274638"/>
            <a:ext cx="8229600" cy="258762"/>
          </a:xfrm>
        </p:spPr>
        <p:txBody>
          <a:bodyPr>
            <a:normAutofit fontScale="90000"/>
          </a:bodyPr>
          <a:p>
            <a:endParaRPr dirty="0" lang="en-US"/>
          </a:p>
        </p:txBody>
      </p:sp>
      <p:sp>
        <p:nvSpPr>
          <p:cNvPr id="1048649" name="Content Placeholder 2"/>
          <p:cNvSpPr>
            <a:spLocks noGrp="1"/>
          </p:cNvSpPr>
          <p:nvPr>
            <p:ph idx="1"/>
          </p:nvPr>
        </p:nvSpPr>
        <p:spPr>
          <a:xfrm>
            <a:off x="457200" y="685800"/>
            <a:ext cx="7772400" cy="5440363"/>
          </a:xfrm>
        </p:spPr>
        <p:txBody>
          <a:bodyPr>
            <a:normAutofit/>
          </a:bodyPr>
          <a:p>
            <a:pPr>
              <a:buNone/>
            </a:pPr>
            <a:r>
              <a:rPr b="1" dirty="0" lang="en-US" smtClean="0"/>
              <a:t>PATHOPHYSIOLOGY</a:t>
            </a:r>
          </a:p>
          <a:p>
            <a:pPr>
              <a:buFont typeface="Wingdings" pitchFamily="2" charset="2"/>
              <a:buChar char="Ø"/>
            </a:pPr>
            <a:r>
              <a:rPr dirty="0" lang="en-US" smtClean="0"/>
              <a:t>Atherosclerosis affects the inner lining of the artery. First there is injury to the </a:t>
            </a:r>
            <a:r>
              <a:rPr lang="en-US" smtClean="0"/>
              <a:t>endothelial cells </a:t>
            </a:r>
            <a:r>
              <a:rPr dirty="0" lang="en-US" smtClean="0"/>
              <a:t>that line the walls of the arteries. </a:t>
            </a:r>
          </a:p>
          <a:p>
            <a:pPr>
              <a:buFont typeface="Wingdings" pitchFamily="2" charset="2"/>
              <a:buChar char="Ø"/>
            </a:pPr>
            <a:r>
              <a:rPr dirty="0" lang="en-US" smtClean="0"/>
              <a:t>The injury causes inflammation &amp; immune reactions. </a:t>
            </a:r>
          </a:p>
          <a:p>
            <a:pPr>
              <a:buFont typeface="Wingdings" pitchFamily="2" charset="2"/>
              <a:buChar char="Ø"/>
            </a:pPr>
            <a:r>
              <a:rPr dirty="0" lang="en-US" smtClean="0"/>
              <a:t>Lipids, platelets &amp; other clotting factors accumulate. Scar tissue replaces some of the arterial wall. </a:t>
            </a:r>
          </a:p>
          <a:p>
            <a:pPr>
              <a:buFont typeface="Wingdings" pitchFamily="2" charset="2"/>
              <a:buChar char="Ø"/>
            </a:pPr>
            <a:r>
              <a:rPr dirty="0" lang="en-US" smtClean="0"/>
              <a:t>An early indication of injury is a fatty streak on the lining of the artery. This build-up of fatty deposits is known as plaque. </a:t>
            </a:r>
            <a:endParaRPr dirty="0"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501" name=""/>
        <p:cNvGrpSpPr/>
        <p:nvPr/>
      </p:nvGrpSpPr>
      <p:grpSpPr>
        <a:xfrm>
          <a:off x="0" y="0"/>
          <a:ext cx="0" cy="0"/>
          <a:chOff x="0" y="0"/>
          <a:chExt cx="0" cy="0"/>
        </a:xfrm>
      </p:grpSpPr>
      <p:sp>
        <p:nvSpPr>
          <p:cNvPr id="1049055" name="Title 1"/>
          <p:cNvSpPr>
            <a:spLocks noGrp="1"/>
          </p:cNvSpPr>
          <p:nvPr>
            <p:ph type="title"/>
          </p:nvPr>
        </p:nvSpPr>
        <p:spPr>
          <a:xfrm>
            <a:off x="457200" y="320040"/>
            <a:ext cx="7239000" cy="60960"/>
          </a:xfrm>
        </p:spPr>
        <p:txBody>
          <a:bodyPr>
            <a:normAutofit fontScale="90000"/>
          </a:bodyPr>
          <a:p>
            <a:endParaRPr dirty="0" lang="en-US"/>
          </a:p>
        </p:txBody>
      </p:sp>
      <p:sp>
        <p:nvSpPr>
          <p:cNvPr id="1049056" name="Content Placeholder 2"/>
          <p:cNvSpPr>
            <a:spLocks noGrp="1"/>
          </p:cNvSpPr>
          <p:nvPr>
            <p:ph idx="1"/>
          </p:nvPr>
        </p:nvSpPr>
        <p:spPr>
          <a:xfrm>
            <a:off x="457200" y="457200"/>
            <a:ext cx="7239000" cy="5998536"/>
          </a:xfrm>
        </p:spPr>
        <p:txBody>
          <a:bodyPr>
            <a:normAutofit lnSpcReduction="10000"/>
          </a:bodyPr>
          <a:p>
            <a:pPr indent="-514350" marL="514350">
              <a:buAutoNum type="alphaLcParenR" startAt="4"/>
            </a:pPr>
            <a:r>
              <a:rPr dirty="0" lang="en-US" smtClean="0"/>
              <a:t>Evaluate hemodynamic levels for adequate volume.</a:t>
            </a:r>
          </a:p>
          <a:p>
            <a:pPr indent="-514350" marL="514350">
              <a:buAutoNum type="alphaLcParenR" startAt="4"/>
            </a:pPr>
            <a:r>
              <a:rPr dirty="0" lang="en-US" smtClean="0"/>
              <a:t>Measure urine output hourly to evaluate adequacy of renal perfusion.</a:t>
            </a:r>
          </a:p>
          <a:p>
            <a:pPr indent="-514350" marL="514350">
              <a:buAutoNum type="alphaLcParenR" startAt="4"/>
            </a:pPr>
            <a:r>
              <a:rPr dirty="0" lang="en-US" smtClean="0"/>
              <a:t>Administer IV fluids, as indicated</a:t>
            </a:r>
          </a:p>
          <a:p>
            <a:pPr indent="-514350" marL="514350"/>
            <a:r>
              <a:rPr dirty="0" lang="en-US" smtClean="0"/>
              <a:t>Observe for hemorrhage: most often identified by increase in chest drainage.</a:t>
            </a:r>
          </a:p>
          <a:p>
            <a:pPr indent="-514350" marL="514350"/>
            <a:r>
              <a:rPr dirty="0" lang="en-US" err="1" smtClean="0"/>
              <a:t>Mediastinal</a:t>
            </a:r>
            <a:r>
              <a:rPr dirty="0" lang="en-US" smtClean="0"/>
              <a:t> chest tubes are frequently placed in the pericardial sac to prevent </a:t>
            </a:r>
            <a:r>
              <a:rPr dirty="0" lang="en-US" err="1" smtClean="0"/>
              <a:t>tamponade</a:t>
            </a:r>
            <a:r>
              <a:rPr dirty="0" lang="en-US" smtClean="0"/>
              <a:t>. These tubes are cared for in the same manner as pulmonary chest tubes.</a:t>
            </a:r>
          </a:p>
          <a:p>
            <a:pPr indent="-514350" marL="514350"/>
            <a:r>
              <a:rPr dirty="0" lang="en-US" smtClean="0"/>
              <a:t>Bedside hemodynamic monitoring as indicated.</a:t>
            </a:r>
            <a:endParaRPr dirty="0"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502" name=""/>
        <p:cNvGrpSpPr/>
        <p:nvPr/>
      </p:nvGrpSpPr>
      <p:grpSpPr>
        <a:xfrm>
          <a:off x="0" y="0"/>
          <a:ext cx="0" cy="0"/>
          <a:chOff x="0" y="0"/>
          <a:chExt cx="0" cy="0"/>
        </a:xfrm>
      </p:grpSpPr>
      <p:sp>
        <p:nvSpPr>
          <p:cNvPr id="1049057" name="Title 1"/>
          <p:cNvSpPr>
            <a:spLocks noGrp="1"/>
          </p:cNvSpPr>
          <p:nvPr>
            <p:ph type="title"/>
          </p:nvPr>
        </p:nvSpPr>
        <p:spPr>
          <a:xfrm>
            <a:off x="457200" y="320040"/>
            <a:ext cx="7239000" cy="60960"/>
          </a:xfrm>
        </p:spPr>
        <p:txBody>
          <a:bodyPr>
            <a:normAutofit fontScale="90000"/>
          </a:bodyPr>
          <a:p>
            <a:endParaRPr dirty="0" lang="en-US"/>
          </a:p>
        </p:txBody>
      </p:sp>
      <p:sp>
        <p:nvSpPr>
          <p:cNvPr id="1049058" name="Content Placeholder 2"/>
          <p:cNvSpPr>
            <a:spLocks noGrp="1"/>
          </p:cNvSpPr>
          <p:nvPr>
            <p:ph idx="1"/>
          </p:nvPr>
        </p:nvSpPr>
        <p:spPr>
          <a:xfrm>
            <a:off x="457200" y="457200"/>
            <a:ext cx="7239000" cy="5998536"/>
          </a:xfrm>
        </p:spPr>
        <p:txBody>
          <a:bodyPr/>
          <a:p>
            <a:pPr>
              <a:buNone/>
            </a:pPr>
            <a:r>
              <a:rPr dirty="0" lang="en-US" smtClean="0"/>
              <a:t>GOAL: to evaluate &amp; promote respiratory function.</a:t>
            </a:r>
          </a:p>
          <a:p>
            <a:r>
              <a:rPr dirty="0" lang="en-US" smtClean="0"/>
              <a:t>Mechanical ventilation via </a:t>
            </a:r>
            <a:r>
              <a:rPr dirty="0" lang="en-US" err="1" smtClean="0"/>
              <a:t>endotracheal</a:t>
            </a:r>
            <a:r>
              <a:rPr dirty="0" lang="en-US" smtClean="0"/>
              <a:t> tube maybe used for approximately 12 to 24 hrs after surgery. Generally children are </a:t>
            </a:r>
            <a:r>
              <a:rPr dirty="0" lang="en-US" err="1" smtClean="0"/>
              <a:t>extubated</a:t>
            </a:r>
            <a:r>
              <a:rPr dirty="0" lang="en-US" smtClean="0"/>
              <a:t> sooner than adults.</a:t>
            </a:r>
          </a:p>
          <a:p>
            <a:r>
              <a:rPr dirty="0" lang="en-US" smtClean="0"/>
              <a:t>Maintain UWSD for </a:t>
            </a:r>
            <a:r>
              <a:rPr dirty="0" lang="en-US" err="1" smtClean="0"/>
              <a:t>mediastinal</a:t>
            </a:r>
            <a:r>
              <a:rPr dirty="0" lang="en-US" smtClean="0"/>
              <a:t>/ chest tubes.</a:t>
            </a:r>
          </a:p>
          <a:p>
            <a:r>
              <a:rPr dirty="0" lang="en-US" smtClean="0"/>
              <a:t>Pulmonary hygiene via </a:t>
            </a:r>
            <a:r>
              <a:rPr dirty="0" lang="en-US" err="1" smtClean="0"/>
              <a:t>endotracheal</a:t>
            </a:r>
            <a:r>
              <a:rPr dirty="0" lang="en-US" smtClean="0"/>
              <a:t> tube carefully assess pulse </a:t>
            </a:r>
            <a:r>
              <a:rPr dirty="0" lang="en-US" err="1" smtClean="0"/>
              <a:t>oximetry</a:t>
            </a:r>
            <a:r>
              <a:rPr dirty="0" lang="en-US" smtClean="0"/>
              <a:t> during suctioning.</a:t>
            </a:r>
          </a:p>
          <a:p>
            <a:r>
              <a:rPr dirty="0" lang="en-US" smtClean="0"/>
              <a:t>Promote good respiratory hygiene after </a:t>
            </a:r>
            <a:r>
              <a:rPr dirty="0" lang="en-US" err="1" smtClean="0"/>
              <a:t>extubation</a:t>
            </a:r>
            <a:r>
              <a:rPr dirty="0" lang="en-US" smtClean="0"/>
              <a:t> (fluids, incentive </a:t>
            </a:r>
            <a:r>
              <a:rPr dirty="0" lang="en-US" err="1" smtClean="0"/>
              <a:t>spirometry</a:t>
            </a:r>
            <a:r>
              <a:rPr dirty="0" lang="en-US" smtClean="0"/>
              <a:t>, activity)</a:t>
            </a:r>
          </a:p>
          <a:p>
            <a:endParaRPr dirty="0"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503" name=""/>
        <p:cNvGrpSpPr/>
        <p:nvPr/>
      </p:nvGrpSpPr>
      <p:grpSpPr>
        <a:xfrm>
          <a:off x="0" y="0"/>
          <a:ext cx="0" cy="0"/>
          <a:chOff x="0" y="0"/>
          <a:chExt cx="0" cy="0"/>
        </a:xfrm>
      </p:grpSpPr>
      <p:sp>
        <p:nvSpPr>
          <p:cNvPr id="1049059" name="Title 1"/>
          <p:cNvSpPr>
            <a:spLocks noGrp="1"/>
          </p:cNvSpPr>
          <p:nvPr>
            <p:ph type="title"/>
          </p:nvPr>
        </p:nvSpPr>
        <p:spPr>
          <a:xfrm>
            <a:off x="457200" y="320040"/>
            <a:ext cx="7239000" cy="60960"/>
          </a:xfrm>
        </p:spPr>
        <p:txBody>
          <a:bodyPr>
            <a:normAutofit fontScale="90000"/>
          </a:bodyPr>
          <a:p>
            <a:endParaRPr dirty="0" lang="en-US"/>
          </a:p>
        </p:txBody>
      </p:sp>
      <p:sp>
        <p:nvSpPr>
          <p:cNvPr id="1049060" name="Content Placeholder 2"/>
          <p:cNvSpPr>
            <a:spLocks noGrp="1"/>
          </p:cNvSpPr>
          <p:nvPr>
            <p:ph idx="1"/>
          </p:nvPr>
        </p:nvSpPr>
        <p:spPr>
          <a:xfrm>
            <a:off x="457200" y="457200"/>
            <a:ext cx="7239000" cy="5998536"/>
          </a:xfrm>
        </p:spPr>
        <p:txBody>
          <a:bodyPr/>
          <a:p>
            <a:r>
              <a:rPr dirty="0" lang="en-US" smtClean="0"/>
              <a:t>Evaluate arterial blood gases for adequate oxygenation as well as acid-base balance.</a:t>
            </a:r>
          </a:p>
          <a:p>
            <a:r>
              <a:rPr dirty="0" lang="en-US" smtClean="0"/>
              <a:t>Encourage activity as soon as possible. Client should be out of bed on the first post-op day.</a:t>
            </a:r>
          </a:p>
          <a:p>
            <a:r>
              <a:rPr dirty="0" lang="en-US" smtClean="0"/>
              <a:t>Monitor pulse </a:t>
            </a:r>
            <a:r>
              <a:rPr dirty="0" lang="en-US" err="1" smtClean="0"/>
              <a:t>oximetry</a:t>
            </a:r>
            <a:r>
              <a:rPr dirty="0" lang="en-US" smtClean="0"/>
              <a:t> levels.</a:t>
            </a:r>
          </a:p>
          <a:p>
            <a:pPr>
              <a:buNone/>
            </a:pPr>
            <a:r>
              <a:rPr dirty="0" lang="en-US" smtClean="0"/>
              <a:t>GOAL: evaluate neurological status for complications after surgery.</a:t>
            </a:r>
          </a:p>
          <a:p>
            <a:r>
              <a:rPr dirty="0" lang="en-US" smtClean="0"/>
              <a:t>Recovery from </a:t>
            </a:r>
            <a:r>
              <a:rPr dirty="0" lang="en-US" err="1" smtClean="0"/>
              <a:t>anaesthesia</a:t>
            </a:r>
            <a:r>
              <a:rPr dirty="0" lang="en-US" smtClean="0"/>
              <a:t> within appropriate time frame. </a:t>
            </a:r>
          </a:p>
          <a:p>
            <a:r>
              <a:rPr dirty="0" lang="en-US" smtClean="0"/>
              <a:t>Able to move all extremities equally.</a:t>
            </a:r>
          </a:p>
          <a:p>
            <a:r>
              <a:rPr dirty="0" lang="en-US" smtClean="0"/>
              <a:t>Appropriate response to verbal command.</a:t>
            </a:r>
          </a:p>
          <a:p>
            <a:r>
              <a:rPr dirty="0" lang="en-US" smtClean="0"/>
              <a:t>Assess for changes in neurological status.</a:t>
            </a:r>
          </a:p>
          <a:p>
            <a:r>
              <a:rPr dirty="0" lang="en-US" err="1" smtClean="0"/>
              <a:t>Frequate</a:t>
            </a:r>
            <a:r>
              <a:rPr dirty="0" lang="en-US" smtClean="0"/>
              <a:t> orientation to surroundings</a:t>
            </a:r>
            <a:endParaRPr dirty="0"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sp>
        <p:nvSpPr>
          <p:cNvPr id="1049061" name="Title 1"/>
          <p:cNvSpPr>
            <a:spLocks noGrp="1"/>
          </p:cNvSpPr>
          <p:nvPr>
            <p:ph type="title"/>
          </p:nvPr>
        </p:nvSpPr>
        <p:spPr/>
        <p:txBody>
          <a:bodyPr/>
          <a:p>
            <a:endParaRPr lang="en-US"/>
          </a:p>
        </p:txBody>
      </p:sp>
      <p:sp>
        <p:nvSpPr>
          <p:cNvPr id="1049062" name="Content Placeholder 2"/>
          <p:cNvSpPr>
            <a:spLocks noGrp="1"/>
          </p:cNvSpPr>
          <p:nvPr>
            <p:ph idx="1"/>
          </p:nvPr>
        </p:nvSpPr>
        <p:spPr>
          <a:xfrm>
            <a:off x="457200" y="1447800"/>
            <a:ext cx="7239000" cy="4846320"/>
          </a:xfrm>
        </p:spPr>
        <p:txBody>
          <a:bodyPr>
            <a:normAutofit lnSpcReduction="10000"/>
          </a:bodyPr>
          <a:p>
            <a:r>
              <a:rPr dirty="0" lang="en-US" smtClean="0"/>
              <a:t>Careful explanation of all procedures</a:t>
            </a:r>
          </a:p>
          <a:p>
            <a:r>
              <a:rPr dirty="0" lang="en-US" smtClean="0"/>
              <a:t>Prevent sensory overload</a:t>
            </a:r>
          </a:p>
          <a:p>
            <a:r>
              <a:rPr dirty="0" lang="en-US" smtClean="0"/>
              <a:t>Promote uninterrupted sleep</a:t>
            </a:r>
          </a:p>
          <a:p>
            <a:r>
              <a:rPr dirty="0" lang="en-US" smtClean="0"/>
              <a:t>Administer pain medications as appropriate.</a:t>
            </a:r>
          </a:p>
          <a:p>
            <a:pPr>
              <a:buNone/>
            </a:pPr>
            <a:r>
              <a:rPr b="1" dirty="0" lang="en-US" smtClean="0"/>
              <a:t>COMMON COMPLICATIONS AFTER CARDIAC SURGERY</a:t>
            </a:r>
          </a:p>
          <a:p>
            <a:pPr indent="-514350" marL="514350">
              <a:buFont typeface="+mj-lt"/>
              <a:buAutoNum type="arabicPeriod"/>
            </a:pPr>
            <a:r>
              <a:rPr dirty="0" lang="en-US" err="1" smtClean="0"/>
              <a:t>Dysrhythmias</a:t>
            </a:r>
            <a:endParaRPr dirty="0" lang="en-US" smtClean="0"/>
          </a:p>
          <a:p>
            <a:pPr indent="-514350" marL="514350">
              <a:buFont typeface="+mj-lt"/>
              <a:buAutoNum type="arabicPeriod"/>
            </a:pPr>
            <a:r>
              <a:rPr dirty="0" lang="en-US" err="1" smtClean="0"/>
              <a:t>Hypovolemia</a:t>
            </a:r>
            <a:endParaRPr dirty="0" lang="en-US" smtClean="0"/>
          </a:p>
          <a:p>
            <a:pPr indent="-514350" marL="514350">
              <a:buFont typeface="+mj-lt"/>
              <a:buAutoNum type="arabicPeriod"/>
            </a:pPr>
            <a:r>
              <a:rPr dirty="0" lang="en-US" smtClean="0"/>
              <a:t>Embolism</a:t>
            </a:r>
          </a:p>
          <a:p>
            <a:pPr indent="-514350" marL="514350">
              <a:buFont typeface="+mj-lt"/>
              <a:buAutoNum type="arabicPeriod"/>
            </a:pPr>
            <a:r>
              <a:rPr dirty="0" lang="en-US" smtClean="0"/>
              <a:t>Cardiac </a:t>
            </a:r>
            <a:r>
              <a:rPr dirty="0" lang="en-US" err="1" smtClean="0"/>
              <a:t>tamponade</a:t>
            </a:r>
            <a:endParaRPr dirty="0" lang="en-US" smtClean="0"/>
          </a:p>
          <a:p>
            <a:pPr indent="-514350" marL="514350">
              <a:buFont typeface="+mj-lt"/>
              <a:buAutoNum type="arabicPeriod"/>
            </a:pPr>
            <a:r>
              <a:rPr dirty="0" lang="en-US" smtClean="0"/>
              <a:t>Psychosis (common </a:t>
            </a:r>
            <a:r>
              <a:rPr lang="en-US" smtClean="0"/>
              <a:t>in adults)</a:t>
            </a:r>
            <a:endParaRPr dirty="0" lang="en-US" smtClean="0"/>
          </a:p>
          <a:p>
            <a:pPr indent="-514350" marL="514350">
              <a:buFont typeface="Wingdings" pitchFamily="2" charset="2"/>
              <a:buChar char="Ø"/>
            </a:pPr>
            <a:endParaRPr dirty="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650" name="Title 1"/>
          <p:cNvSpPr>
            <a:spLocks noGrp="1"/>
          </p:cNvSpPr>
          <p:nvPr>
            <p:ph type="title"/>
          </p:nvPr>
        </p:nvSpPr>
        <p:spPr>
          <a:xfrm>
            <a:off x="457200" y="274638"/>
            <a:ext cx="8229600" cy="258762"/>
          </a:xfrm>
        </p:spPr>
        <p:txBody>
          <a:bodyPr>
            <a:normAutofit fontScale="90000"/>
          </a:bodyPr>
          <a:p>
            <a:endParaRPr dirty="0" lang="en-US"/>
          </a:p>
        </p:txBody>
      </p:sp>
      <p:sp>
        <p:nvSpPr>
          <p:cNvPr id="1048651" name="Content Placeholder 2"/>
          <p:cNvSpPr>
            <a:spLocks noGrp="1"/>
          </p:cNvSpPr>
          <p:nvPr>
            <p:ph idx="1"/>
          </p:nvPr>
        </p:nvSpPr>
        <p:spPr>
          <a:xfrm>
            <a:off x="457200" y="685800"/>
            <a:ext cx="7772400" cy="5440363"/>
          </a:xfrm>
        </p:spPr>
        <p:txBody>
          <a:bodyPr>
            <a:normAutofit/>
          </a:bodyPr>
          <a:p>
            <a:pPr>
              <a:buFont typeface="Wingdings" pitchFamily="2" charset="2"/>
              <a:buChar char="Ø"/>
            </a:pPr>
            <a:r>
              <a:rPr dirty="0" lang="en-US" smtClean="0"/>
              <a:t>Plaque has irregular, jagged edges that allow blood cells &amp; other material to adhere to the wall of the artery. </a:t>
            </a:r>
          </a:p>
          <a:p>
            <a:pPr>
              <a:buFont typeface="Wingdings" pitchFamily="2" charset="2"/>
              <a:buChar char="Ø"/>
            </a:pPr>
            <a:r>
              <a:rPr dirty="0" lang="en-US" smtClean="0"/>
              <a:t>Over time this build-up becomes calcified &amp; hardened (arteriosclerotic), causing the turbulence that damages cells and increases the build-up within the vessel. </a:t>
            </a:r>
          </a:p>
          <a:p>
            <a:pPr>
              <a:buFont typeface="Wingdings" pitchFamily="2" charset="2"/>
              <a:buChar char="Ø"/>
            </a:pPr>
            <a:r>
              <a:rPr dirty="0" lang="en-US" smtClean="0"/>
              <a:t>As the vessel becomes </a:t>
            </a:r>
            <a:r>
              <a:rPr dirty="0" lang="en-US" err="1" smtClean="0"/>
              <a:t>stenosed</a:t>
            </a:r>
            <a:r>
              <a:rPr dirty="0" lang="en-US" smtClean="0"/>
              <a:t> (narrowed), partial or total occlusion of the artery may occur, resulting in reduced blood flow. </a:t>
            </a:r>
          </a:p>
          <a:p>
            <a:pPr>
              <a:buFont typeface="Wingdings" pitchFamily="2" charset="2"/>
              <a:buChar char="Ø"/>
            </a:pPr>
            <a:r>
              <a:rPr dirty="0" lang="en-US" smtClean="0"/>
              <a:t>The area distal to the occlusion may become ischemic as a result.</a:t>
            </a:r>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652" name="Title 1"/>
          <p:cNvSpPr>
            <a:spLocks noGrp="1"/>
          </p:cNvSpPr>
          <p:nvPr>
            <p:ph type="title"/>
          </p:nvPr>
        </p:nvSpPr>
        <p:spPr>
          <a:xfrm>
            <a:off x="457200" y="274638"/>
            <a:ext cx="8229600" cy="334962"/>
          </a:xfrm>
        </p:spPr>
        <p:txBody>
          <a:bodyPr>
            <a:normAutofit fontScale="90000"/>
          </a:bodyPr>
          <a:p>
            <a:endParaRPr dirty="0" lang="en-US"/>
          </a:p>
        </p:txBody>
      </p:sp>
      <p:sp>
        <p:nvSpPr>
          <p:cNvPr id="1048653" name="Content Placeholder 2"/>
          <p:cNvSpPr>
            <a:spLocks noGrp="1"/>
          </p:cNvSpPr>
          <p:nvPr>
            <p:ph idx="1"/>
          </p:nvPr>
        </p:nvSpPr>
        <p:spPr>
          <a:xfrm>
            <a:off x="457200" y="609600"/>
            <a:ext cx="8229600" cy="5516563"/>
          </a:xfrm>
        </p:spPr>
        <p:txBody>
          <a:bodyPr>
            <a:normAutofit/>
          </a:bodyPr>
          <a:p>
            <a:pPr>
              <a:buNone/>
            </a:pPr>
            <a:r>
              <a:rPr b="1" dirty="0" lang="en-US" smtClean="0"/>
              <a:t>SIGNS &amp; SYMPTOMS</a:t>
            </a:r>
          </a:p>
          <a:p>
            <a:r>
              <a:rPr dirty="0" lang="en-US" smtClean="0"/>
              <a:t>Chest pain</a:t>
            </a:r>
          </a:p>
          <a:p>
            <a:r>
              <a:rPr dirty="0" lang="en-US" smtClean="0"/>
              <a:t>Dizziness</a:t>
            </a:r>
          </a:p>
          <a:p>
            <a:r>
              <a:rPr dirty="0" lang="en-US" smtClean="0"/>
              <a:t>Pallor in the nail beds</a:t>
            </a:r>
          </a:p>
          <a:p>
            <a:r>
              <a:rPr dirty="0" lang="en-US" smtClean="0"/>
              <a:t>Reddish-purple </a:t>
            </a:r>
            <a:r>
              <a:rPr dirty="0" lang="en-US" err="1" smtClean="0"/>
              <a:t>colour</a:t>
            </a:r>
            <a:r>
              <a:rPr dirty="0" lang="en-US" smtClean="0"/>
              <a:t> in the extremities</a:t>
            </a:r>
          </a:p>
          <a:p>
            <a:r>
              <a:rPr dirty="0" lang="en-US" smtClean="0"/>
              <a:t>Thickened nails</a:t>
            </a:r>
          </a:p>
          <a:p>
            <a:r>
              <a:rPr dirty="0" lang="en-US" smtClean="0"/>
              <a:t>Dry skin with loss of hair</a:t>
            </a:r>
          </a:p>
          <a:p>
            <a:r>
              <a:rPr dirty="0" lang="en-US" smtClean="0"/>
              <a:t>Diminished peripheral pulses</a:t>
            </a:r>
          </a:p>
          <a:p>
            <a:r>
              <a:rPr dirty="0" lang="en-US" smtClean="0"/>
              <a:t>Extremities skin temperature is cool</a:t>
            </a:r>
          </a:p>
          <a:p>
            <a:r>
              <a:rPr dirty="0" lang="en-US" smtClean="0"/>
              <a:t>Prolonged capillary refill</a:t>
            </a:r>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654" name="Title 1"/>
          <p:cNvSpPr>
            <a:spLocks noGrp="1"/>
          </p:cNvSpPr>
          <p:nvPr>
            <p:ph type="title"/>
          </p:nvPr>
        </p:nvSpPr>
        <p:spPr/>
        <p:txBody>
          <a:bodyPr>
            <a:normAutofit/>
          </a:bodyPr>
          <a:p>
            <a:r>
              <a:rPr dirty="0" lang="en-US" smtClean="0"/>
              <a:t>DIAGNOSTIC TESTS</a:t>
            </a:r>
            <a:br>
              <a:rPr dirty="0" lang="en-US" smtClean="0"/>
            </a:br>
            <a:endParaRPr dirty="0" lang="en-US"/>
          </a:p>
        </p:txBody>
      </p:sp>
      <p:sp>
        <p:nvSpPr>
          <p:cNvPr id="1048655" name="Content Placeholder 2"/>
          <p:cNvSpPr>
            <a:spLocks noGrp="1"/>
          </p:cNvSpPr>
          <p:nvPr>
            <p:ph idx="1"/>
          </p:nvPr>
        </p:nvSpPr>
        <p:spPr/>
        <p:txBody>
          <a:bodyPr/>
          <a:p>
            <a:r>
              <a:rPr dirty="0" lang="en-US" smtClean="0"/>
              <a:t>Total cholesterol (often elevated)-high LDL</a:t>
            </a:r>
          </a:p>
          <a:p>
            <a:r>
              <a:rPr dirty="0" lang="en-US" smtClean="0"/>
              <a:t>Blood glucose level-high</a:t>
            </a:r>
          </a:p>
          <a:p>
            <a:r>
              <a:rPr dirty="0" lang="en-US" smtClean="0"/>
              <a:t>Angiography-x-ray of blood vessels</a:t>
            </a:r>
          </a:p>
          <a:p>
            <a:r>
              <a:rPr dirty="0" lang="en-US" smtClean="0"/>
              <a:t>Doppler ultrasound-narrowed lumen</a:t>
            </a:r>
          </a:p>
          <a:p>
            <a:r>
              <a:rPr dirty="0" lang="en-US" smtClean="0"/>
              <a:t>Cardiac catheterization-high pressure</a:t>
            </a:r>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656" name="Title 1"/>
          <p:cNvSpPr>
            <a:spLocks noGrp="1"/>
          </p:cNvSpPr>
          <p:nvPr>
            <p:ph type="title"/>
          </p:nvPr>
        </p:nvSpPr>
        <p:spPr/>
        <p:txBody>
          <a:bodyPr/>
          <a:p>
            <a:endParaRPr lang="en-US"/>
          </a:p>
        </p:txBody>
      </p:sp>
      <p:sp>
        <p:nvSpPr>
          <p:cNvPr id="1048657" name="Content Placeholder 2"/>
          <p:cNvSpPr>
            <a:spLocks noGrp="1"/>
          </p:cNvSpPr>
          <p:nvPr>
            <p:ph idx="1"/>
          </p:nvPr>
        </p:nvSpPr>
        <p:spPr/>
        <p:txBody>
          <a:bodyPr/>
          <a:p>
            <a:pPr>
              <a:buNone/>
            </a:pPr>
            <a:r>
              <a:rPr b="1" dirty="0" lang="en-US" smtClean="0"/>
              <a:t>TREATMENT</a:t>
            </a:r>
          </a:p>
          <a:p>
            <a:r>
              <a:rPr dirty="0" lang="en-US" smtClean="0"/>
              <a:t>A healthy Lifestyle; avoid saturated fats, to be  exercising, &amp; stop smoking.</a:t>
            </a:r>
          </a:p>
          <a:p>
            <a:r>
              <a:rPr dirty="0" lang="en-US" smtClean="0"/>
              <a:t>Cholesterol screening</a:t>
            </a:r>
          </a:p>
          <a:p>
            <a:r>
              <a:rPr dirty="0" lang="en-US" smtClean="0"/>
              <a:t>Frequent check-ups &amp; medications </a:t>
            </a:r>
            <a:r>
              <a:rPr dirty="0" lang="en-US" err="1" smtClean="0"/>
              <a:t>i.e</a:t>
            </a:r>
            <a:r>
              <a:rPr dirty="0" lang="en-US" smtClean="0"/>
              <a:t> </a:t>
            </a:r>
            <a:r>
              <a:rPr dirty="0" lang="en-US" err="1" smtClean="0"/>
              <a:t>statins</a:t>
            </a:r>
            <a:r>
              <a:rPr dirty="0" lang="en-US" smtClean="0"/>
              <a:t>, </a:t>
            </a:r>
            <a:r>
              <a:rPr dirty="0" lang="en-US" err="1" smtClean="0"/>
              <a:t>fibrates</a:t>
            </a:r>
            <a:r>
              <a:rPr dirty="0" lang="en-US" smtClean="0"/>
              <a:t> (to lower triglycerides), niacin (prevents conversion of fats </a:t>
            </a:r>
            <a:r>
              <a:rPr lang="en-US" smtClean="0"/>
              <a:t>into very LDL)</a:t>
            </a:r>
            <a:endParaRPr dirty="0" lang="en-US" smtClean="0"/>
          </a:p>
          <a:p>
            <a:pPr>
              <a:buNone/>
            </a:pPr>
            <a:endParaRPr b="1"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658" name="Title 1"/>
          <p:cNvSpPr>
            <a:spLocks noGrp="1"/>
          </p:cNvSpPr>
          <p:nvPr>
            <p:ph type="title"/>
          </p:nvPr>
        </p:nvSpPr>
        <p:spPr/>
        <p:txBody>
          <a:bodyPr/>
          <a:p>
            <a:endParaRPr lang="en-US"/>
          </a:p>
        </p:txBody>
      </p:sp>
      <p:sp>
        <p:nvSpPr>
          <p:cNvPr id="1048659" name="Content Placeholder 2"/>
          <p:cNvSpPr>
            <a:spLocks noGrp="1"/>
          </p:cNvSpPr>
          <p:nvPr>
            <p:ph idx="1"/>
          </p:nvPr>
        </p:nvSpPr>
        <p:spPr/>
        <p:txBody>
          <a:bodyPr/>
          <a:p>
            <a:pPr>
              <a:buNone/>
            </a:pPr>
            <a:r>
              <a:rPr b="1" dirty="0" lang="en-US" smtClean="0"/>
              <a:t>NURSING INTERVENTION</a:t>
            </a:r>
          </a:p>
          <a:p>
            <a:r>
              <a:rPr dirty="0" lang="en-US" smtClean="0"/>
              <a:t>Identify individuals at risk &amp; provide diet low in saturated fat</a:t>
            </a:r>
          </a:p>
          <a:p>
            <a:r>
              <a:rPr dirty="0" lang="en-US" smtClean="0"/>
              <a:t>Recommend testing again in 6 months.</a:t>
            </a:r>
          </a:p>
          <a:p>
            <a:r>
              <a:rPr dirty="0" lang="en-US" smtClean="0"/>
              <a:t>Identify specific areas of involvement &amp; give specific nursing care of that area.</a:t>
            </a:r>
          </a:p>
          <a:p>
            <a:r>
              <a:rPr dirty="0" lang="en-US" smtClean="0"/>
              <a:t>Treat underlying causes </a:t>
            </a:r>
            <a:r>
              <a:rPr dirty="0" lang="en-US" err="1" smtClean="0"/>
              <a:t>i.e.HTN,DM,OBESITY</a:t>
            </a:r>
            <a:endParaRPr dirty="0" lang="en-US" smtClean="0"/>
          </a:p>
          <a:p>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608" name="Title 1"/>
          <p:cNvSpPr>
            <a:spLocks noGrp="1"/>
          </p:cNvSpPr>
          <p:nvPr>
            <p:ph type="title"/>
          </p:nvPr>
        </p:nvSpPr>
        <p:spPr>
          <a:xfrm>
            <a:off x="457200" y="320040"/>
            <a:ext cx="7239000" cy="60960"/>
          </a:xfrm>
        </p:spPr>
        <p:txBody>
          <a:bodyPr>
            <a:normAutofit fontScale="90000"/>
          </a:bodyPr>
          <a:p>
            <a:endParaRPr dirty="0" lang="en-US"/>
          </a:p>
        </p:txBody>
      </p:sp>
      <p:pic>
        <p:nvPicPr>
          <p:cNvPr id="2097152" name="Content Placeholder 3" descr="http://image.slidesharecdn.com/cardiovasculardisease-100128000020-phpapp02/95/cardiovascular-diseaseppt-2-728.jpg?cb=1319112893"/>
          <p:cNvPicPr>
            <a:picLocks noGrp="1"/>
          </p:cNvPicPr>
          <p:nvPr>
            <p:ph idx="1"/>
          </p:nvPr>
        </p:nvPicPr>
        <p:blipFill>
          <a:blip xmlns:r="http://schemas.openxmlformats.org/officeDocument/2006/relationships" r:embed="rId1" cstate="print"/>
          <a:srcRect/>
          <a:stretch>
            <a:fillRect/>
          </a:stretch>
        </p:blipFill>
        <p:spPr bwMode="auto">
          <a:xfrm>
            <a:off x="381000" y="457200"/>
            <a:ext cx="7696200" cy="5999163"/>
          </a:xfrm>
          <a:prstGeom prst="rect"/>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660" name="Title 1"/>
          <p:cNvSpPr>
            <a:spLocks noGrp="1"/>
          </p:cNvSpPr>
          <p:nvPr>
            <p:ph type="title"/>
          </p:nvPr>
        </p:nvSpPr>
        <p:spPr/>
        <p:txBody>
          <a:bodyPr>
            <a:normAutofit/>
          </a:bodyPr>
          <a:p>
            <a:r>
              <a:rPr dirty="0" lang="en-US" smtClean="0"/>
              <a:t>PERIPHERAL ARTERIAL OCCLUSIIVE DISEASE</a:t>
            </a:r>
            <a:endParaRPr dirty="0" lang="en-US"/>
          </a:p>
        </p:txBody>
      </p:sp>
      <p:sp>
        <p:nvSpPr>
          <p:cNvPr id="1048661" name="Content Placeholder 2"/>
          <p:cNvSpPr>
            <a:spLocks noGrp="1"/>
          </p:cNvSpPr>
          <p:nvPr>
            <p:ph idx="1"/>
          </p:nvPr>
        </p:nvSpPr>
        <p:spPr/>
        <p:txBody>
          <a:bodyPr>
            <a:normAutofit/>
          </a:bodyPr>
          <a:p>
            <a:pPr>
              <a:buNone/>
            </a:pPr>
            <a:r>
              <a:rPr dirty="0" lang="en-US" smtClean="0"/>
              <a:t>Involves narrowing &amp; obstruction of the arteries of the extremities, especially the lower extremities. </a:t>
            </a:r>
          </a:p>
          <a:p>
            <a:pPr>
              <a:buNone/>
            </a:pPr>
            <a:r>
              <a:rPr b="1" dirty="0" lang="en-US" smtClean="0"/>
              <a:t>RISK FACTORS</a:t>
            </a:r>
          </a:p>
          <a:p>
            <a:pPr indent="-514350" marL="514350">
              <a:buAutoNum type="arabicPeriod"/>
            </a:pPr>
            <a:r>
              <a:rPr dirty="0" lang="en-US" smtClean="0"/>
              <a:t>Age; generally occurs during the fifth or sixth decade of life.</a:t>
            </a:r>
          </a:p>
          <a:p>
            <a:pPr indent="-514350" marL="514350">
              <a:buAutoNum type="arabicPeriod"/>
            </a:pPr>
            <a:r>
              <a:rPr dirty="0" lang="en-US" smtClean="0"/>
              <a:t>Familial tendency </a:t>
            </a:r>
          </a:p>
          <a:p>
            <a:pPr indent="-514350" marL="514350">
              <a:buAutoNum type="arabicPeriod"/>
            </a:pPr>
            <a:r>
              <a:rPr dirty="0" lang="en-US" smtClean="0"/>
              <a:t>Hypertension &amp; diabetes accelerate the process</a:t>
            </a:r>
            <a:endParaRPr dirty="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662" name="Title 1"/>
          <p:cNvSpPr>
            <a:spLocks noGrp="1"/>
          </p:cNvSpPr>
          <p:nvPr>
            <p:ph type="title"/>
          </p:nvPr>
        </p:nvSpPr>
        <p:spPr>
          <a:xfrm>
            <a:off x="457200" y="274638"/>
            <a:ext cx="8229600" cy="487362"/>
          </a:xfrm>
        </p:spPr>
        <p:txBody>
          <a:bodyPr>
            <a:normAutofit fontScale="90000"/>
          </a:bodyPr>
          <a:p>
            <a:endParaRPr dirty="0" lang="en-US"/>
          </a:p>
        </p:txBody>
      </p:sp>
      <p:sp>
        <p:nvSpPr>
          <p:cNvPr id="1048663" name="Content Placeholder 2"/>
          <p:cNvSpPr>
            <a:spLocks noGrp="1"/>
          </p:cNvSpPr>
          <p:nvPr>
            <p:ph idx="1"/>
          </p:nvPr>
        </p:nvSpPr>
        <p:spPr>
          <a:xfrm>
            <a:off x="457200" y="1219200"/>
            <a:ext cx="7696200" cy="4906963"/>
          </a:xfrm>
        </p:spPr>
        <p:txBody>
          <a:bodyPr>
            <a:normAutofit/>
          </a:bodyPr>
          <a:p>
            <a:pPr>
              <a:buNone/>
            </a:pPr>
            <a:r>
              <a:rPr b="1" dirty="0" lang="en-US" smtClean="0"/>
              <a:t>CLINICAL MANIFESTATIONS</a:t>
            </a:r>
          </a:p>
          <a:p>
            <a:pPr indent="-514350" marL="514350">
              <a:buFont typeface="+mj-lt"/>
              <a:buAutoNum type="arabicPeriod"/>
            </a:pPr>
            <a:r>
              <a:rPr dirty="0" lang="en-US" smtClean="0"/>
              <a:t>Intermittent </a:t>
            </a:r>
            <a:r>
              <a:rPr dirty="0" lang="en-US" err="1" smtClean="0"/>
              <a:t>claudication</a:t>
            </a:r>
            <a:r>
              <a:rPr dirty="0" lang="en-US" smtClean="0"/>
              <a:t> (ischemic pain during exercise).</a:t>
            </a:r>
          </a:p>
          <a:p>
            <a:pPr indent="-514350" marL="514350">
              <a:buFont typeface="+mj-lt"/>
              <a:buAutoNum type="arabicPeriod"/>
            </a:pPr>
            <a:r>
              <a:rPr dirty="0" lang="en-US" smtClean="0"/>
              <a:t>Ischemic pain at rest particularly at night (increasing in severity)</a:t>
            </a:r>
          </a:p>
          <a:p>
            <a:pPr indent="-514350" marL="514350">
              <a:buFont typeface="+mj-lt"/>
              <a:buAutoNum type="arabicPeriod"/>
            </a:pPr>
            <a:r>
              <a:rPr dirty="0" lang="en-US" err="1" smtClean="0"/>
              <a:t>Paresthesia</a:t>
            </a:r>
            <a:r>
              <a:rPr dirty="0" lang="en-US" smtClean="0"/>
              <a:t>(prickling) of the feet</a:t>
            </a:r>
          </a:p>
          <a:p>
            <a:pPr indent="-514350" marL="514350">
              <a:buFont typeface="+mj-lt"/>
              <a:buAutoNum type="arabicPeriod"/>
            </a:pPr>
            <a:r>
              <a:rPr dirty="0" lang="en-US" smtClean="0"/>
              <a:t>Pallor when extremity is elevated</a:t>
            </a:r>
          </a:p>
          <a:p>
            <a:pPr indent="-514350" marL="514350">
              <a:buFont typeface="+mj-lt"/>
              <a:buAutoNum type="arabicPeriod"/>
            </a:pPr>
            <a:r>
              <a:rPr dirty="0" lang="en-US" smtClean="0"/>
              <a:t>Dependent </a:t>
            </a:r>
            <a:r>
              <a:rPr dirty="0" lang="en-US" err="1" smtClean="0"/>
              <a:t>rubor</a:t>
            </a:r>
            <a:r>
              <a:rPr dirty="0" lang="en-US" smtClean="0"/>
              <a:t>: dusky, purplish discoloration of extremity when in dependent position </a:t>
            </a:r>
            <a:endParaRPr dirty="0"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664" name="Title 1"/>
          <p:cNvSpPr>
            <a:spLocks noGrp="1"/>
          </p:cNvSpPr>
          <p:nvPr>
            <p:ph type="title"/>
          </p:nvPr>
        </p:nvSpPr>
        <p:spPr/>
        <p:txBody>
          <a:bodyPr/>
          <a:p>
            <a:endParaRPr lang="en-US"/>
          </a:p>
        </p:txBody>
      </p:sp>
      <p:sp>
        <p:nvSpPr>
          <p:cNvPr id="1048665" name="Content Placeholder 2"/>
          <p:cNvSpPr>
            <a:spLocks noGrp="1"/>
          </p:cNvSpPr>
          <p:nvPr>
            <p:ph idx="1"/>
          </p:nvPr>
        </p:nvSpPr>
        <p:spPr/>
        <p:txBody>
          <a:bodyPr/>
          <a:p>
            <a:pPr indent="-514350" marL="514350">
              <a:buAutoNum type="arabicPeriod" startAt="6"/>
            </a:pPr>
            <a:r>
              <a:rPr dirty="0" lang="en-US" smtClean="0"/>
              <a:t>Decreased or absent peripheral pulses; pedal, </a:t>
            </a:r>
            <a:r>
              <a:rPr dirty="0" lang="en-US" err="1" smtClean="0"/>
              <a:t>popliteal</a:t>
            </a:r>
            <a:r>
              <a:rPr dirty="0" lang="en-US" smtClean="0"/>
              <a:t>, &amp; femoral.</a:t>
            </a:r>
          </a:p>
          <a:p>
            <a:pPr indent="-514350" marL="514350">
              <a:buAutoNum type="arabicPeriod" startAt="6"/>
            </a:pPr>
            <a:r>
              <a:rPr dirty="0" lang="en-US" smtClean="0"/>
              <a:t>Poor healing of injuries on the extremities.</a:t>
            </a:r>
          </a:p>
          <a:p>
            <a:pPr indent="-514350" marL="514350">
              <a:buAutoNum type="arabicPeriod" startAt="6"/>
            </a:pPr>
            <a:r>
              <a:rPr dirty="0" lang="en-US" smtClean="0"/>
              <a:t>Changes in the skin; cool to touch. shiny, fragile, poor </a:t>
            </a:r>
            <a:r>
              <a:rPr dirty="0" lang="en-US" err="1" smtClean="0"/>
              <a:t>turgor</a:t>
            </a:r>
            <a:r>
              <a:rPr dirty="0" lang="en-US" smtClean="0"/>
              <a:t>. Dry &amp; scaly. Loss of hair on lower leg.</a:t>
            </a:r>
          </a:p>
          <a:p>
            <a:pPr indent="-514350" marL="514350">
              <a:buAutoNum type="arabicPeriod" startAt="6"/>
            </a:pPr>
            <a:r>
              <a:rPr dirty="0" lang="en-US" smtClean="0"/>
              <a:t>Brittle, thick toenails.</a:t>
            </a:r>
          </a:p>
          <a:p>
            <a:pPr indent="-514350" marL="514350">
              <a:buAutoNum type="arabicPeriod" startAt="6"/>
            </a:pPr>
            <a:r>
              <a:rPr dirty="0" lang="en-US" smtClean="0"/>
              <a:t>Ulcerations &amp; </a:t>
            </a:r>
            <a:r>
              <a:rPr dirty="0" lang="en-US" err="1" smtClean="0"/>
              <a:t>gangrane</a:t>
            </a:r>
            <a:endParaRPr dirty="0" lang="en-US" smtClean="0"/>
          </a:p>
          <a:p>
            <a:pPr indent="-514350" marL="514350">
              <a:buAutoNum type="arabicPeriod" startAt="6"/>
            </a:pPr>
            <a:endParaRPr dirty="0" lang="en-US" smtClean="0"/>
          </a:p>
          <a:p>
            <a:pPr indent="-514350" marL="514350">
              <a:buAutoNum type="arabicPeriod" startAt="6"/>
            </a:pPr>
            <a:endParaRPr dirty="0"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666" name="Title 1"/>
          <p:cNvSpPr>
            <a:spLocks noGrp="1"/>
          </p:cNvSpPr>
          <p:nvPr>
            <p:ph type="title"/>
          </p:nvPr>
        </p:nvSpPr>
        <p:spPr/>
        <p:txBody>
          <a:bodyPr/>
          <a:p>
            <a:endParaRPr lang="en-US"/>
          </a:p>
        </p:txBody>
      </p:sp>
      <p:sp>
        <p:nvSpPr>
          <p:cNvPr id="1048667" name="Content Placeholder 2"/>
          <p:cNvSpPr>
            <a:spLocks noGrp="1"/>
          </p:cNvSpPr>
          <p:nvPr>
            <p:ph idx="1"/>
          </p:nvPr>
        </p:nvSpPr>
        <p:spPr/>
        <p:txBody>
          <a:bodyPr/>
          <a:p>
            <a:pPr>
              <a:buNone/>
            </a:pPr>
            <a:r>
              <a:rPr b="1" dirty="0" lang="en-US" smtClean="0"/>
              <a:t>DIAGNOSTICS</a:t>
            </a:r>
          </a:p>
          <a:p>
            <a:pPr indent="-514350" marL="514350">
              <a:buFont typeface="+mj-lt"/>
              <a:buAutoNum type="alphaLcParenR"/>
            </a:pPr>
            <a:r>
              <a:rPr dirty="0" lang="en-US" smtClean="0"/>
              <a:t>Arteriogram-x-ray of artery after injecting with a radio opaque material </a:t>
            </a:r>
          </a:p>
          <a:p>
            <a:pPr indent="-514350" marL="514350">
              <a:buFont typeface="+mj-lt"/>
              <a:buAutoNum type="alphaLcParenR"/>
            </a:pPr>
            <a:r>
              <a:rPr dirty="0" lang="en-US" err="1" smtClean="0"/>
              <a:t>Plethysmography</a:t>
            </a:r>
            <a:r>
              <a:rPr dirty="0" lang="en-US" smtClean="0"/>
              <a:t> –measures changes of blood volume</a:t>
            </a:r>
          </a:p>
          <a:p>
            <a:pPr indent="-514350" marL="514350">
              <a:buFont typeface="+mj-lt"/>
              <a:buAutoNum type="alphaLcParenR"/>
            </a:pPr>
            <a:r>
              <a:rPr dirty="0" lang="en-US" smtClean="0"/>
              <a:t>Exercise tolerance testing</a:t>
            </a:r>
          </a:p>
          <a:p>
            <a:pPr indent="-514350" marL="514350">
              <a:buFont typeface="+mj-lt"/>
              <a:buAutoNum type="alphaLcParenR"/>
            </a:pPr>
            <a:r>
              <a:rPr dirty="0" lang="en-US" smtClean="0"/>
              <a:t>Ankle-brachial index</a:t>
            </a:r>
          </a:p>
          <a:p>
            <a:pPr>
              <a:buNone/>
            </a:pPr>
            <a:endParaRPr dirty="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668" name="Title 1"/>
          <p:cNvSpPr>
            <a:spLocks noGrp="1"/>
          </p:cNvSpPr>
          <p:nvPr>
            <p:ph type="title"/>
          </p:nvPr>
        </p:nvSpPr>
        <p:spPr/>
        <p:txBody>
          <a:bodyPr/>
          <a:p>
            <a:endParaRPr lang="en-US"/>
          </a:p>
        </p:txBody>
      </p:sp>
      <p:sp>
        <p:nvSpPr>
          <p:cNvPr id="1048669" name="Content Placeholder 2"/>
          <p:cNvSpPr>
            <a:spLocks noGrp="1"/>
          </p:cNvSpPr>
          <p:nvPr>
            <p:ph idx="1"/>
          </p:nvPr>
        </p:nvSpPr>
        <p:spPr/>
        <p:txBody>
          <a:bodyPr/>
          <a:p>
            <a:pPr>
              <a:buNone/>
            </a:pPr>
            <a:r>
              <a:rPr b="1" dirty="0" lang="en-US" smtClean="0"/>
              <a:t>TREATMENT</a:t>
            </a:r>
          </a:p>
          <a:p>
            <a:pPr>
              <a:buNone/>
            </a:pPr>
            <a:r>
              <a:rPr b="1" dirty="0" lang="en-US" smtClean="0"/>
              <a:t>Medical </a:t>
            </a:r>
          </a:p>
          <a:p>
            <a:pPr indent="-514350" marL="514350">
              <a:buFont typeface="+mj-lt"/>
              <a:buAutoNum type="arabicPeriod"/>
            </a:pPr>
            <a:r>
              <a:rPr dirty="0" lang="en-US" err="1" smtClean="0"/>
              <a:t>Antiplatelet</a:t>
            </a:r>
            <a:r>
              <a:rPr dirty="0" lang="en-US" smtClean="0"/>
              <a:t> agent-reduce clotting</a:t>
            </a:r>
          </a:p>
          <a:p>
            <a:pPr indent="-514350" marL="514350">
              <a:buFont typeface="+mj-lt"/>
              <a:buAutoNum type="arabicPeriod"/>
            </a:pPr>
            <a:r>
              <a:rPr dirty="0" lang="en-US" smtClean="0"/>
              <a:t>Stop smoking-stop damaging the walls of arteries</a:t>
            </a:r>
          </a:p>
          <a:p>
            <a:pPr indent="-514350" marL="514350">
              <a:buFont typeface="+mj-lt"/>
              <a:buAutoNum type="arabicPeriod"/>
            </a:pPr>
            <a:r>
              <a:rPr dirty="0" lang="en-US" smtClean="0"/>
              <a:t>Decrease dietary cholesterol intake(saturated fats)</a:t>
            </a:r>
          </a:p>
          <a:p>
            <a:pPr indent="-514350" marL="514350">
              <a:buFont typeface="+mj-lt"/>
              <a:buAutoNum type="arabicPeriod"/>
            </a:pPr>
            <a:r>
              <a:rPr dirty="0" lang="en-US" smtClean="0"/>
              <a:t>Exercise program as tolerated</a:t>
            </a:r>
          </a:p>
          <a:p>
            <a:pPr indent="-514350" marL="514350">
              <a:buFont typeface="+mj-lt"/>
              <a:buAutoNum type="arabicPeriod"/>
            </a:pPr>
            <a:r>
              <a:rPr dirty="0" lang="en-US" smtClean="0"/>
              <a:t>Decrease viscosity of blood-more </a:t>
            </a:r>
            <a:r>
              <a:rPr dirty="0" lang="en-US" err="1" smtClean="0"/>
              <a:t>fluidy</a:t>
            </a:r>
            <a:r>
              <a:rPr dirty="0" lang="en-US" smtClean="0"/>
              <a:t> (anticoagulants)</a:t>
            </a:r>
          </a:p>
          <a:p>
            <a:pPr indent="-514350" marL="514350">
              <a:buFont typeface="+mj-lt"/>
              <a:buAutoNum type="arabicPeriod"/>
            </a:pPr>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670" name="Title 1"/>
          <p:cNvSpPr>
            <a:spLocks noGrp="1"/>
          </p:cNvSpPr>
          <p:nvPr>
            <p:ph type="title"/>
          </p:nvPr>
        </p:nvSpPr>
        <p:spPr>
          <a:xfrm>
            <a:off x="457200" y="274638"/>
            <a:ext cx="8229600" cy="411162"/>
          </a:xfrm>
        </p:spPr>
        <p:txBody>
          <a:bodyPr>
            <a:normAutofit fontScale="90000"/>
          </a:bodyPr>
          <a:p>
            <a:endParaRPr dirty="0" lang="en-US"/>
          </a:p>
        </p:txBody>
      </p:sp>
      <p:sp>
        <p:nvSpPr>
          <p:cNvPr id="1048671" name="Content Placeholder 2"/>
          <p:cNvSpPr>
            <a:spLocks noGrp="1"/>
          </p:cNvSpPr>
          <p:nvPr>
            <p:ph idx="1"/>
          </p:nvPr>
        </p:nvSpPr>
        <p:spPr>
          <a:xfrm>
            <a:off x="457200" y="838200"/>
            <a:ext cx="7696200" cy="5287963"/>
          </a:xfrm>
        </p:spPr>
        <p:txBody>
          <a:bodyPr>
            <a:normAutofit/>
          </a:bodyPr>
          <a:p>
            <a:pPr>
              <a:buNone/>
            </a:pPr>
            <a:r>
              <a:rPr b="1" dirty="0" lang="en-US" smtClean="0"/>
              <a:t>Surgical: </a:t>
            </a:r>
            <a:r>
              <a:rPr dirty="0" lang="en-US" smtClean="0"/>
              <a:t>procedures are done when intermittent </a:t>
            </a:r>
            <a:r>
              <a:rPr dirty="0" lang="en-US" err="1" smtClean="0"/>
              <a:t>claudication</a:t>
            </a:r>
            <a:r>
              <a:rPr dirty="0" lang="en-US" smtClean="0"/>
              <a:t> incapacitates the client, or when circulation must be restored to salvage a limb.</a:t>
            </a:r>
          </a:p>
          <a:p>
            <a:pPr indent="-514350" marL="514350">
              <a:buFont typeface="+mj-lt"/>
              <a:buAutoNum type="arabicPeriod"/>
            </a:pPr>
            <a:r>
              <a:rPr dirty="0" i="1" lang="en-US" smtClean="0"/>
              <a:t>Peripheral </a:t>
            </a:r>
            <a:r>
              <a:rPr dirty="0" i="1" lang="en-US" err="1" smtClean="0"/>
              <a:t>atherectomy</a:t>
            </a:r>
            <a:r>
              <a:rPr dirty="0" i="1" lang="en-US" smtClean="0"/>
              <a:t>: </a:t>
            </a:r>
            <a:r>
              <a:rPr dirty="0" lang="en-US" smtClean="0"/>
              <a:t>removal of plaque within the artery.</a:t>
            </a:r>
          </a:p>
          <a:p>
            <a:pPr indent="-514350" marL="514350">
              <a:buFont typeface="+mj-lt"/>
              <a:buAutoNum type="arabicPeriod"/>
            </a:pPr>
            <a:r>
              <a:rPr dirty="0" i="1" lang="en-US" smtClean="0"/>
              <a:t>Bypass graft: </a:t>
            </a:r>
            <a:r>
              <a:rPr dirty="0" lang="en-US" smtClean="0"/>
              <a:t>bypass of an obstruction by suturing a graft proximally &amp; distally to the obstruction.</a:t>
            </a:r>
          </a:p>
          <a:p>
            <a:pPr indent="-514350" marL="514350">
              <a:buFont typeface="+mj-lt"/>
              <a:buAutoNum type="arabicPeriod"/>
            </a:pPr>
            <a:r>
              <a:rPr dirty="0" i="1" lang="en-US" smtClean="0"/>
              <a:t>Intravascular stent: </a:t>
            </a:r>
            <a:r>
              <a:rPr dirty="0" lang="en-US" smtClean="0"/>
              <a:t>placement of a stent </a:t>
            </a:r>
            <a:endParaRPr dirty="0" i="1"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672" name="Title 1"/>
          <p:cNvSpPr>
            <a:spLocks noGrp="1"/>
          </p:cNvSpPr>
          <p:nvPr>
            <p:ph type="title"/>
          </p:nvPr>
        </p:nvSpPr>
        <p:spPr>
          <a:xfrm>
            <a:off x="457200" y="274638"/>
            <a:ext cx="8229600" cy="639762"/>
          </a:xfrm>
        </p:spPr>
        <p:txBody>
          <a:bodyPr>
            <a:normAutofit/>
          </a:bodyPr>
          <a:p>
            <a:endParaRPr dirty="0" lang="en-US"/>
          </a:p>
        </p:txBody>
      </p:sp>
      <p:sp>
        <p:nvSpPr>
          <p:cNvPr id="1048673" name="Content Placeholder 2"/>
          <p:cNvSpPr>
            <a:spLocks noGrp="1"/>
          </p:cNvSpPr>
          <p:nvPr>
            <p:ph idx="1"/>
          </p:nvPr>
        </p:nvSpPr>
        <p:spPr>
          <a:xfrm>
            <a:off x="457200" y="1143000"/>
            <a:ext cx="7772400" cy="4983163"/>
          </a:xfrm>
        </p:spPr>
        <p:txBody>
          <a:bodyPr>
            <a:normAutofit/>
          </a:bodyPr>
          <a:p>
            <a:pPr>
              <a:buNone/>
            </a:pPr>
            <a:r>
              <a:rPr dirty="0" lang="en-US" smtClean="0"/>
              <a:t>   within a narrowed vessel to maintain patency.</a:t>
            </a:r>
          </a:p>
          <a:p>
            <a:pPr>
              <a:buNone/>
            </a:pPr>
            <a:r>
              <a:rPr b="1" dirty="0" lang="en-US" smtClean="0"/>
              <a:t>Other methods</a:t>
            </a:r>
          </a:p>
          <a:p>
            <a:pPr indent="-514350" marL="514350">
              <a:buFont typeface="+mj-lt"/>
              <a:buAutoNum type="arabicPeriod"/>
            </a:pPr>
            <a:r>
              <a:rPr dirty="0" i="1" lang="en-US" err="1" smtClean="0"/>
              <a:t>Percutaneous</a:t>
            </a:r>
            <a:r>
              <a:rPr dirty="0" i="1" lang="en-US" smtClean="0"/>
              <a:t> </a:t>
            </a:r>
            <a:r>
              <a:rPr dirty="0" i="1" lang="en-US" err="1" smtClean="0"/>
              <a:t>transluminal</a:t>
            </a:r>
            <a:r>
              <a:rPr dirty="0" i="1" lang="en-US" smtClean="0"/>
              <a:t> angioplasty</a:t>
            </a:r>
            <a:r>
              <a:rPr dirty="0" lang="en-US" smtClean="0"/>
              <a:t>: use of a balloon catheter to compress the plaque against the arterial wall.</a:t>
            </a:r>
          </a:p>
          <a:p>
            <a:pPr indent="-514350" marL="514350">
              <a:buFont typeface="+mj-lt"/>
              <a:buAutoNum type="arabicPeriod"/>
            </a:pPr>
            <a:r>
              <a:rPr dirty="0" i="1" lang="en-US" smtClean="0"/>
              <a:t>Laser assisted angiography: </a:t>
            </a:r>
            <a:r>
              <a:rPr dirty="0" lang="en-US" smtClean="0"/>
              <a:t>a probe is advanced through a </a:t>
            </a:r>
            <a:r>
              <a:rPr dirty="0" lang="en-US" err="1" smtClean="0"/>
              <a:t>cannula</a:t>
            </a:r>
            <a:r>
              <a:rPr dirty="0" lang="en-US" smtClean="0"/>
              <a:t> to the area of occlusion; a laser is used to vaporize the atherosclerotic plaque</a:t>
            </a:r>
            <a:endParaRPr dirty="0" i="1"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674" name="Title 1"/>
          <p:cNvSpPr>
            <a:spLocks noGrp="1"/>
          </p:cNvSpPr>
          <p:nvPr>
            <p:ph type="title"/>
          </p:nvPr>
        </p:nvSpPr>
        <p:spPr/>
        <p:txBody>
          <a:bodyPr/>
          <a:p>
            <a:endParaRPr lang="en-US"/>
          </a:p>
        </p:txBody>
      </p:sp>
      <p:sp>
        <p:nvSpPr>
          <p:cNvPr id="1048675" name="Content Placeholder 2"/>
          <p:cNvSpPr>
            <a:spLocks noGrp="1"/>
          </p:cNvSpPr>
          <p:nvPr>
            <p:ph idx="1"/>
          </p:nvPr>
        </p:nvSpPr>
        <p:spPr/>
        <p:txBody>
          <a:bodyPr/>
          <a:p>
            <a:pPr>
              <a:buNone/>
            </a:pPr>
            <a:r>
              <a:rPr b="1" dirty="0" lang="en-US" smtClean="0"/>
              <a:t>NURSING INTERVENTION</a:t>
            </a:r>
          </a:p>
          <a:p>
            <a:r>
              <a:rPr dirty="0" lang="en-US" smtClean="0"/>
              <a:t>Assess &amp; compare peripheral pulses.</a:t>
            </a:r>
          </a:p>
          <a:p>
            <a:r>
              <a:rPr dirty="0" lang="en-US" smtClean="0"/>
              <a:t>Evaluate skin of the affected extremity: color &amp; warmth, capillary refill, condition of the skin &amp; nail bed, presence of ulcers or lesions.</a:t>
            </a:r>
          </a:p>
          <a:p>
            <a:r>
              <a:rPr dirty="0" lang="en-US" smtClean="0"/>
              <a:t>Assess level of exercise tolerance</a:t>
            </a:r>
          </a:p>
          <a:p>
            <a:r>
              <a:rPr dirty="0" lang="en-US" smtClean="0"/>
              <a:t>To prevent injury &amp; infection.</a:t>
            </a:r>
          </a:p>
          <a:p>
            <a:pPr>
              <a:buFont typeface="Wingdings" pitchFamily="2" charset="2"/>
              <a:buChar char="ü"/>
            </a:pPr>
            <a:r>
              <a:rPr dirty="0" lang="en-US" smtClean="0"/>
              <a:t>Avoid vigorous rubbing of the extremity-emboli</a:t>
            </a:r>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676" name="Title 1"/>
          <p:cNvSpPr>
            <a:spLocks noGrp="1"/>
          </p:cNvSpPr>
          <p:nvPr>
            <p:ph type="title"/>
          </p:nvPr>
        </p:nvSpPr>
        <p:spPr>
          <a:xfrm>
            <a:off x="457200" y="274638"/>
            <a:ext cx="8229600" cy="944562"/>
          </a:xfrm>
        </p:spPr>
        <p:txBody>
          <a:bodyPr>
            <a:normAutofit/>
          </a:bodyPr>
          <a:p>
            <a:endParaRPr dirty="0" lang="en-US"/>
          </a:p>
        </p:txBody>
      </p:sp>
      <p:sp>
        <p:nvSpPr>
          <p:cNvPr id="1048677" name="Content Placeholder 2"/>
          <p:cNvSpPr>
            <a:spLocks noGrp="1"/>
          </p:cNvSpPr>
          <p:nvPr>
            <p:ph idx="1"/>
          </p:nvPr>
        </p:nvSpPr>
        <p:spPr/>
        <p:txBody>
          <a:bodyPr/>
          <a:p>
            <a:pPr>
              <a:buFont typeface="Wingdings" pitchFamily="2" charset="2"/>
              <a:buChar char="ü"/>
            </a:pPr>
            <a:r>
              <a:rPr dirty="0" lang="en-US" smtClean="0"/>
              <a:t>Prevent skin breakdown at pressure sites.</a:t>
            </a:r>
          </a:p>
          <a:p>
            <a:pPr>
              <a:buFont typeface="Wingdings" pitchFamily="2" charset="2"/>
              <a:buChar char="ü"/>
            </a:pPr>
            <a:r>
              <a:rPr dirty="0" lang="en-US" smtClean="0"/>
              <a:t>Use heel covers &amp; bed cradle to prevent pressure on the toes &amp; heels. </a:t>
            </a:r>
          </a:p>
          <a:p>
            <a:pPr>
              <a:buFont typeface="Wingdings" pitchFamily="2" charset="2"/>
              <a:buChar char="ü"/>
            </a:pPr>
            <a:r>
              <a:rPr dirty="0" lang="en-US" smtClean="0"/>
              <a:t>Visually inspect extremities for: discolored areas, breaks in skin,&amp; signs of infection.</a:t>
            </a:r>
          </a:p>
          <a:p>
            <a:r>
              <a:rPr dirty="0" lang="en-US" smtClean="0"/>
              <a:t>Encourage moderate exercise </a:t>
            </a:r>
            <a:r>
              <a:rPr dirty="0" lang="en-US" err="1" smtClean="0"/>
              <a:t>e.g</a:t>
            </a:r>
            <a:r>
              <a:rPr dirty="0" lang="en-US" smtClean="0"/>
              <a:t> walking but not for pts with ulcers or on the leg.</a:t>
            </a:r>
          </a:p>
          <a:p>
            <a:r>
              <a:rPr dirty="0" lang="en-US" smtClean="0"/>
              <a:t>Promote blood flow to legs</a:t>
            </a:r>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678" name="Title 1"/>
          <p:cNvSpPr>
            <a:spLocks noGrp="1"/>
          </p:cNvSpPr>
          <p:nvPr>
            <p:ph type="title"/>
          </p:nvPr>
        </p:nvSpPr>
        <p:spPr/>
        <p:txBody>
          <a:bodyPr/>
          <a:p>
            <a:endParaRPr lang="en-US"/>
          </a:p>
        </p:txBody>
      </p:sp>
      <p:sp>
        <p:nvSpPr>
          <p:cNvPr id="1048679" name="Content Placeholder 2"/>
          <p:cNvSpPr>
            <a:spLocks noGrp="1"/>
          </p:cNvSpPr>
          <p:nvPr>
            <p:ph idx="1"/>
          </p:nvPr>
        </p:nvSpPr>
        <p:spPr/>
        <p:txBody>
          <a:bodyPr/>
          <a:p>
            <a:pPr>
              <a:buFont typeface="Wingdings" pitchFamily="2" charset="2"/>
              <a:buChar char="ü"/>
            </a:pPr>
            <a:r>
              <a:rPr dirty="0" lang="en-US" smtClean="0"/>
              <a:t>Elevate </a:t>
            </a:r>
            <a:r>
              <a:rPr lang="en-US" smtClean="0"/>
              <a:t>the foot </a:t>
            </a:r>
            <a:r>
              <a:rPr dirty="0" lang="en-US" smtClean="0"/>
              <a:t>of bed on blocks.</a:t>
            </a:r>
          </a:p>
          <a:p>
            <a:pPr>
              <a:buFont typeface="Wingdings" pitchFamily="2" charset="2"/>
              <a:buChar char="ü"/>
            </a:pPr>
            <a:r>
              <a:rPr dirty="0" lang="en-US" smtClean="0"/>
              <a:t>Avoid standing in one position for prolonged periods.</a:t>
            </a:r>
          </a:p>
          <a:p>
            <a:pPr>
              <a:buFont typeface="Wingdings" pitchFamily="2" charset="2"/>
              <a:buChar char="ü"/>
            </a:pPr>
            <a:r>
              <a:rPr dirty="0" lang="en-US" smtClean="0"/>
              <a:t>Avoid crossing legs at the knees or at ankles.</a:t>
            </a:r>
          </a:p>
          <a:p>
            <a:pPr>
              <a:buFont typeface="Wingdings" pitchFamily="2" charset="2"/>
              <a:buChar char="ü"/>
            </a:pPr>
            <a:r>
              <a:rPr dirty="0" lang="en-US" smtClean="0"/>
              <a:t>Active postural exercises.</a:t>
            </a:r>
          </a:p>
          <a:p>
            <a:r>
              <a:rPr dirty="0" lang="en-US" smtClean="0"/>
              <a:t>Avoid clothes &amp; bandages that restrict circulation to the lower extremities</a:t>
            </a:r>
          </a:p>
          <a:p>
            <a:r>
              <a:rPr dirty="0" lang="en-US" smtClean="0"/>
              <a:t>Stop smoking</a:t>
            </a:r>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609" name="Title 1"/>
          <p:cNvSpPr>
            <a:spLocks noGrp="1"/>
          </p:cNvSpPr>
          <p:nvPr>
            <p:ph type="title"/>
          </p:nvPr>
        </p:nvSpPr>
        <p:spPr>
          <a:xfrm>
            <a:off x="457200" y="320040"/>
            <a:ext cx="7239000" cy="137160"/>
          </a:xfrm>
        </p:spPr>
        <p:txBody>
          <a:bodyPr>
            <a:normAutofit fontScale="90000"/>
          </a:bodyPr>
          <a:p>
            <a:endParaRPr dirty="0" lang="en-US"/>
          </a:p>
        </p:txBody>
      </p:sp>
      <p:pic>
        <p:nvPicPr>
          <p:cNvPr id="2097153" name="Content Placeholder 3" descr="http://image.slidesharecdn.com/cardiovasculardisease-100128000020-phpapp02/95/cardiovascular-diseaseppt-6-728.jpg?cb=1319112893"/>
          <p:cNvPicPr>
            <a:picLocks noGrp="1"/>
          </p:cNvPicPr>
          <p:nvPr>
            <p:ph idx="1"/>
          </p:nvPr>
        </p:nvPicPr>
        <p:blipFill>
          <a:blip xmlns:r="http://schemas.openxmlformats.org/officeDocument/2006/relationships" r:embed="rId1" cstate="print"/>
          <a:srcRect/>
          <a:stretch>
            <a:fillRect/>
          </a:stretch>
        </p:blipFill>
        <p:spPr bwMode="auto">
          <a:xfrm>
            <a:off x="304800" y="533400"/>
            <a:ext cx="7467600" cy="5922963"/>
          </a:xfrm>
          <a:prstGeom prst="rect"/>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680" name="Title 1"/>
          <p:cNvSpPr>
            <a:spLocks noGrp="1"/>
          </p:cNvSpPr>
          <p:nvPr>
            <p:ph type="title"/>
          </p:nvPr>
        </p:nvSpPr>
        <p:spPr/>
        <p:txBody>
          <a:bodyPr/>
          <a:p>
            <a:r>
              <a:rPr dirty="0" lang="en-US" smtClean="0"/>
              <a:t>ARTERIAL THROMBUS</a:t>
            </a:r>
            <a:endParaRPr dirty="0" lang="en-US"/>
          </a:p>
        </p:txBody>
      </p:sp>
      <p:sp>
        <p:nvSpPr>
          <p:cNvPr id="1048681" name="Content Placeholder 2"/>
          <p:cNvSpPr>
            <a:spLocks noGrp="1"/>
          </p:cNvSpPr>
          <p:nvPr>
            <p:ph idx="1"/>
          </p:nvPr>
        </p:nvSpPr>
        <p:spPr/>
        <p:txBody>
          <a:bodyPr>
            <a:normAutofit/>
          </a:bodyPr>
          <a:p>
            <a:pPr>
              <a:buNone/>
            </a:pPr>
            <a:r>
              <a:rPr dirty="0" lang="en-US" u="sng" smtClean="0"/>
              <a:t>A thrombus </a:t>
            </a:r>
            <a:r>
              <a:rPr dirty="0" lang="en-US" smtClean="0"/>
              <a:t>is a blood clot that remains attached to a vessel wall.</a:t>
            </a:r>
          </a:p>
          <a:p>
            <a:pPr>
              <a:buNone/>
            </a:pPr>
            <a:r>
              <a:rPr dirty="0" lang="en-US" smtClean="0"/>
              <a:t>A detached thrombus is a </a:t>
            </a:r>
            <a:r>
              <a:rPr dirty="0" lang="en-US" u="sng" smtClean="0"/>
              <a:t>thromboembolus</a:t>
            </a:r>
          </a:p>
          <a:p>
            <a:pPr>
              <a:buNone/>
            </a:pPr>
            <a:r>
              <a:rPr dirty="0" lang="en-US" smtClean="0"/>
              <a:t>Thrombi tend to develop wherever intravascular conditions, cascade (</a:t>
            </a:r>
            <a:r>
              <a:rPr dirty="0" lang="en-US" err="1" smtClean="0"/>
              <a:t>e.g</a:t>
            </a:r>
            <a:r>
              <a:rPr dirty="0" lang="en-US" smtClean="0"/>
              <a:t> </a:t>
            </a:r>
            <a:r>
              <a:rPr dirty="0" lang="en-US" err="1" smtClean="0"/>
              <a:t>intimal</a:t>
            </a:r>
            <a:r>
              <a:rPr dirty="0" lang="en-US" smtClean="0"/>
              <a:t> irritation, roughening, inflammation, traumatic injury, infection, low blood pressures or obstructions that cause blood stasis &amp; pooling within the vessels).</a:t>
            </a:r>
            <a:endParaRPr dirty="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682" name="Title 1"/>
          <p:cNvSpPr>
            <a:spLocks noGrp="1"/>
          </p:cNvSpPr>
          <p:nvPr>
            <p:ph type="title"/>
          </p:nvPr>
        </p:nvSpPr>
        <p:spPr>
          <a:xfrm>
            <a:off x="457200" y="274638"/>
            <a:ext cx="8229600" cy="258762"/>
          </a:xfrm>
        </p:spPr>
        <p:txBody>
          <a:bodyPr>
            <a:normAutofit fontScale="90000"/>
          </a:bodyPr>
          <a:p>
            <a:endParaRPr dirty="0" lang="en-US"/>
          </a:p>
        </p:txBody>
      </p:sp>
      <p:sp>
        <p:nvSpPr>
          <p:cNvPr id="1048683" name="Content Placeholder 2"/>
          <p:cNvSpPr>
            <a:spLocks noGrp="1"/>
          </p:cNvSpPr>
          <p:nvPr>
            <p:ph idx="1"/>
          </p:nvPr>
        </p:nvSpPr>
        <p:spPr>
          <a:xfrm>
            <a:off x="457200" y="685800"/>
            <a:ext cx="7696200" cy="5440363"/>
          </a:xfrm>
        </p:spPr>
        <p:txBody>
          <a:bodyPr>
            <a:normAutofit/>
          </a:bodyPr>
          <a:p>
            <a:pPr>
              <a:buNone/>
            </a:pPr>
            <a:r>
              <a:rPr b="1" dirty="0" lang="en-US" smtClean="0"/>
              <a:t>CAUSES OF ARTERIAL THROMBUS</a:t>
            </a:r>
          </a:p>
          <a:p>
            <a:pPr indent="-514350" marL="514350">
              <a:buNone/>
            </a:pPr>
            <a:r>
              <a:rPr dirty="0" lang="en-US" smtClean="0"/>
              <a:t>Activation of the coagulation cascade is usually caused by;</a:t>
            </a:r>
          </a:p>
          <a:p>
            <a:pPr indent="-514350" marL="514350">
              <a:buFont typeface="+mj-lt"/>
              <a:buAutoNum type="arabicPeriod"/>
            </a:pPr>
            <a:r>
              <a:rPr dirty="0" lang="en-US" smtClean="0"/>
              <a:t>Roughening of the tunica </a:t>
            </a:r>
            <a:r>
              <a:rPr dirty="0" lang="en-US" err="1" smtClean="0"/>
              <a:t>intima</a:t>
            </a:r>
            <a:r>
              <a:rPr dirty="0" lang="en-US" smtClean="0"/>
              <a:t> by atherosclerosis.</a:t>
            </a:r>
          </a:p>
          <a:p>
            <a:pPr indent="-514350" marL="514350">
              <a:buFont typeface="+mj-lt"/>
              <a:buAutoNum type="arabicPeriod"/>
            </a:pPr>
            <a:r>
              <a:rPr dirty="0" lang="en-US" smtClean="0"/>
              <a:t>Invasion of the tunica </a:t>
            </a:r>
            <a:r>
              <a:rPr dirty="0" lang="en-US" err="1" smtClean="0"/>
              <a:t>intima</a:t>
            </a:r>
            <a:r>
              <a:rPr dirty="0" lang="en-US" smtClean="0"/>
              <a:t> by an infectious agent causes roughening leading to adhesion of platelets readily.</a:t>
            </a:r>
          </a:p>
          <a:p>
            <a:pPr indent="-514350" marL="514350">
              <a:buFont typeface="+mj-lt"/>
              <a:buAutoNum type="arabicPeriod"/>
            </a:pPr>
            <a:r>
              <a:rPr dirty="0" lang="en-US" smtClean="0"/>
              <a:t>Anatomic changes especially those causing pooling of arterial blood can stimulate thrombus formation</a:t>
            </a:r>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684" name="Title 1"/>
          <p:cNvSpPr>
            <a:spLocks noGrp="1"/>
          </p:cNvSpPr>
          <p:nvPr>
            <p:ph type="title"/>
          </p:nvPr>
        </p:nvSpPr>
        <p:spPr>
          <a:xfrm>
            <a:off x="457200" y="274638"/>
            <a:ext cx="8229600" cy="258762"/>
          </a:xfrm>
        </p:spPr>
        <p:txBody>
          <a:bodyPr>
            <a:normAutofit fontScale="90000"/>
          </a:bodyPr>
          <a:p>
            <a:endParaRPr dirty="0" lang="en-US"/>
          </a:p>
        </p:txBody>
      </p:sp>
      <p:sp>
        <p:nvSpPr>
          <p:cNvPr id="1048685" name="Content Placeholder 2"/>
          <p:cNvSpPr>
            <a:spLocks noGrp="1"/>
          </p:cNvSpPr>
          <p:nvPr>
            <p:ph idx="1"/>
          </p:nvPr>
        </p:nvSpPr>
        <p:spPr>
          <a:xfrm>
            <a:off x="457200" y="685800"/>
            <a:ext cx="7772400" cy="5440363"/>
          </a:xfrm>
        </p:spPr>
        <p:txBody>
          <a:bodyPr/>
          <a:p>
            <a:pPr>
              <a:buFont typeface="Wingdings" pitchFamily="2" charset="2"/>
              <a:buChar char="Ø"/>
            </a:pPr>
            <a:r>
              <a:rPr dirty="0" lang="en-US" smtClean="0"/>
              <a:t> Arterial thrombus may grow large enough to occlude the artery, causing ischemia in tissue supplied by the artery. </a:t>
            </a:r>
          </a:p>
          <a:p>
            <a:pPr>
              <a:buFont typeface="Wingdings" pitchFamily="2" charset="2"/>
              <a:buChar char="Ø"/>
            </a:pPr>
            <a:r>
              <a:rPr dirty="0" lang="en-US" err="1" smtClean="0"/>
              <a:t>Thromboembolus</a:t>
            </a:r>
            <a:r>
              <a:rPr dirty="0" lang="en-US" smtClean="0"/>
              <a:t> can occlude flow of blood into a distal systemic vascular bed.</a:t>
            </a:r>
          </a:p>
          <a:p>
            <a:pPr>
              <a:buNone/>
            </a:pPr>
            <a:r>
              <a:rPr b="1" dirty="0" lang="en-US" smtClean="0"/>
              <a:t>TREATMENT</a:t>
            </a:r>
          </a:p>
          <a:p>
            <a:pPr indent="-514350" marL="514350">
              <a:buFont typeface="+mj-lt"/>
              <a:buAutoNum type="arabicPeriod"/>
            </a:pPr>
            <a:r>
              <a:rPr dirty="0" lang="en-US" err="1" smtClean="0"/>
              <a:t>Thrombolytics</a:t>
            </a:r>
            <a:r>
              <a:rPr dirty="0" lang="en-US" smtClean="0"/>
              <a:t> or heparin, </a:t>
            </a:r>
            <a:r>
              <a:rPr dirty="0" lang="en-US" err="1" smtClean="0"/>
              <a:t>warfarin</a:t>
            </a:r>
            <a:r>
              <a:rPr dirty="0" lang="en-US" smtClean="0"/>
              <a:t> derivatives.</a:t>
            </a:r>
          </a:p>
          <a:p>
            <a:pPr indent="-514350" marL="514350">
              <a:buFont typeface="+mj-lt"/>
              <a:buAutoNum type="arabicPeriod"/>
            </a:pPr>
            <a:r>
              <a:rPr dirty="0" lang="en-US" smtClean="0"/>
              <a:t>A balloon-tipped catheter can be used to remove or compress an arterial thrombus.</a:t>
            </a:r>
          </a:p>
          <a:p>
            <a:pPr>
              <a:buNone/>
            </a:pPr>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686" name="Title 1"/>
          <p:cNvSpPr>
            <a:spLocks noGrp="1"/>
          </p:cNvSpPr>
          <p:nvPr>
            <p:ph type="title"/>
          </p:nvPr>
        </p:nvSpPr>
        <p:spPr>
          <a:xfrm>
            <a:off x="457200" y="274638"/>
            <a:ext cx="8229600" cy="258762"/>
          </a:xfrm>
        </p:spPr>
        <p:txBody>
          <a:bodyPr>
            <a:normAutofit fontScale="90000"/>
          </a:bodyPr>
          <a:p>
            <a:endParaRPr dirty="0" lang="en-US"/>
          </a:p>
        </p:txBody>
      </p:sp>
      <p:sp>
        <p:nvSpPr>
          <p:cNvPr id="1048687" name="Content Placeholder 2"/>
          <p:cNvSpPr>
            <a:spLocks noGrp="1"/>
          </p:cNvSpPr>
          <p:nvPr>
            <p:ph idx="1"/>
          </p:nvPr>
        </p:nvSpPr>
        <p:spPr>
          <a:xfrm>
            <a:off x="457200" y="685800"/>
            <a:ext cx="7772400" cy="5440363"/>
          </a:xfrm>
        </p:spPr>
        <p:txBody>
          <a:bodyPr>
            <a:normAutofit/>
          </a:bodyPr>
          <a:p>
            <a:pPr>
              <a:buNone/>
            </a:pPr>
            <a:r>
              <a:rPr dirty="0" lang="en-US" smtClean="0"/>
              <a:t>  </a:t>
            </a:r>
            <a:r>
              <a:rPr b="1" dirty="0" lang="en-US" smtClean="0"/>
              <a:t>EMBOLISM</a:t>
            </a:r>
          </a:p>
          <a:p>
            <a:pPr>
              <a:buNone/>
            </a:pPr>
            <a:r>
              <a:rPr dirty="0" lang="en-US" u="sng" smtClean="0"/>
              <a:t>Embolism </a:t>
            </a:r>
            <a:r>
              <a:rPr dirty="0" lang="en-US" smtClean="0"/>
              <a:t>is the obstruction of a vessel by an embolus.</a:t>
            </a:r>
          </a:p>
          <a:p>
            <a:pPr>
              <a:buNone/>
            </a:pPr>
            <a:r>
              <a:rPr dirty="0" lang="en-US" u="sng" smtClean="0"/>
              <a:t>Embolus </a:t>
            </a:r>
            <a:r>
              <a:rPr dirty="0" lang="en-US" smtClean="0"/>
              <a:t>is a bolus of matter circulating in the blood stream. </a:t>
            </a:r>
          </a:p>
          <a:p>
            <a:r>
              <a:rPr dirty="0" lang="en-US" smtClean="0"/>
              <a:t>Systemic (or arterial) emboli most commonly originates in the left heart &amp; are associated with thrombi after myocardial infarction, valvular disease, left heart failure, </a:t>
            </a:r>
            <a:r>
              <a:rPr dirty="0" lang="en-US" err="1" smtClean="0"/>
              <a:t>endocarditis</a:t>
            </a:r>
            <a:r>
              <a:rPr dirty="0" lang="en-US" smtClean="0"/>
              <a:t>, &amp; dysrhythmias.</a:t>
            </a:r>
            <a:endParaRPr dirty="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688" name="Title 1"/>
          <p:cNvSpPr>
            <a:spLocks noGrp="1"/>
          </p:cNvSpPr>
          <p:nvPr>
            <p:ph type="title"/>
          </p:nvPr>
        </p:nvSpPr>
        <p:spPr>
          <a:xfrm>
            <a:off x="457200" y="274638"/>
            <a:ext cx="8229600" cy="258762"/>
          </a:xfrm>
        </p:spPr>
        <p:txBody>
          <a:bodyPr>
            <a:normAutofit fontScale="90000"/>
          </a:bodyPr>
          <a:p>
            <a:endParaRPr dirty="0" lang="en-US"/>
          </a:p>
        </p:txBody>
      </p:sp>
      <p:sp>
        <p:nvSpPr>
          <p:cNvPr id="1048689" name="Content Placeholder 2"/>
          <p:cNvSpPr>
            <a:spLocks noGrp="1"/>
          </p:cNvSpPr>
          <p:nvPr>
            <p:ph idx="1"/>
          </p:nvPr>
        </p:nvSpPr>
        <p:spPr>
          <a:xfrm>
            <a:off x="457200" y="1295400"/>
            <a:ext cx="7772400" cy="4830763"/>
          </a:xfrm>
        </p:spPr>
        <p:txBody>
          <a:bodyPr>
            <a:normAutofit/>
          </a:bodyPr>
          <a:p>
            <a:r>
              <a:rPr dirty="0" lang="en-US" smtClean="0"/>
              <a:t>Embolism causes ischemia or infarction in tissues distal to the obstruction. Embolism of a central organ causes organ dysfunction &amp; pain. </a:t>
            </a:r>
          </a:p>
          <a:p>
            <a:r>
              <a:rPr dirty="0" lang="en-US" smtClean="0"/>
              <a:t>Embolism of a coronary or cerebral artery is an immediate threat to life if the embolus severely obstructs a major vessel.</a:t>
            </a:r>
          </a:p>
          <a:p>
            <a:r>
              <a:rPr dirty="0" lang="en-US" smtClean="0"/>
              <a:t>Other vessels that are commonly blocked by arterial thromboembolism are lower extremities’ femoral &amp; </a:t>
            </a:r>
            <a:r>
              <a:rPr dirty="0" lang="en-US" err="1" smtClean="0"/>
              <a:t>popliteal</a:t>
            </a:r>
            <a:r>
              <a:rPr dirty="0" lang="en-US" smtClean="0"/>
              <a:t> arteries.</a:t>
            </a:r>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690" name="Title 1"/>
          <p:cNvSpPr>
            <a:spLocks noGrp="1"/>
          </p:cNvSpPr>
          <p:nvPr>
            <p:ph type="title"/>
          </p:nvPr>
        </p:nvSpPr>
        <p:spPr>
          <a:xfrm>
            <a:off x="457200" y="274638"/>
            <a:ext cx="8229600" cy="334962"/>
          </a:xfrm>
        </p:spPr>
        <p:txBody>
          <a:bodyPr>
            <a:normAutofit fontScale="90000"/>
          </a:bodyPr>
          <a:p>
            <a:endParaRPr dirty="0" lang="en-US"/>
          </a:p>
        </p:txBody>
      </p:sp>
      <p:sp>
        <p:nvSpPr>
          <p:cNvPr id="1048691" name="Content Placeholder 2"/>
          <p:cNvSpPr>
            <a:spLocks noGrp="1"/>
          </p:cNvSpPr>
          <p:nvPr>
            <p:ph idx="1"/>
          </p:nvPr>
        </p:nvSpPr>
        <p:spPr>
          <a:xfrm>
            <a:off x="457200" y="838200"/>
            <a:ext cx="8229600" cy="5287963"/>
          </a:xfrm>
        </p:spPr>
        <p:txBody>
          <a:bodyPr>
            <a:normAutofit/>
          </a:bodyPr>
          <a:p>
            <a:pPr>
              <a:buNone/>
            </a:pPr>
            <a:r>
              <a:rPr b="1" dirty="0" lang="en-US" smtClean="0"/>
              <a:t>CLINICAL MANIFESTATIONS</a:t>
            </a:r>
          </a:p>
          <a:p>
            <a:pPr indent="-514350" marL="514350">
              <a:buFont typeface="+mj-lt"/>
              <a:buAutoNum type="arabicPeriod"/>
            </a:pPr>
            <a:r>
              <a:rPr dirty="0" lang="en-US" smtClean="0"/>
              <a:t>Acute severe pain</a:t>
            </a:r>
          </a:p>
          <a:p>
            <a:pPr indent="-514350" marL="514350">
              <a:buFont typeface="+mj-lt"/>
              <a:buAutoNum type="arabicPeriod"/>
            </a:pPr>
            <a:r>
              <a:rPr dirty="0" lang="en-US" smtClean="0"/>
              <a:t>Gradual loss of sensory &amp; motor function</a:t>
            </a:r>
          </a:p>
          <a:p>
            <a:pPr indent="-514350" marL="514350">
              <a:buFont typeface="+mj-lt"/>
              <a:buAutoNum type="arabicPeriod"/>
            </a:pPr>
            <a:r>
              <a:rPr dirty="0" lang="en-US" smtClean="0"/>
              <a:t>Pallor &amp; cold (</a:t>
            </a:r>
            <a:r>
              <a:rPr dirty="0" lang="en-US" err="1" smtClean="0"/>
              <a:t>poikilothermia</a:t>
            </a:r>
            <a:r>
              <a:rPr dirty="0" lang="en-US" smtClean="0"/>
              <a:t>)</a:t>
            </a:r>
          </a:p>
          <a:p>
            <a:pPr indent="-514350" marL="514350">
              <a:buFont typeface="+mj-lt"/>
              <a:buAutoNum type="arabicPeriod"/>
            </a:pPr>
            <a:r>
              <a:rPr dirty="0" lang="en-US" err="1" smtClean="0"/>
              <a:t>Pulselessness</a:t>
            </a:r>
            <a:endParaRPr dirty="0" lang="en-US" smtClean="0"/>
          </a:p>
          <a:p>
            <a:pPr indent="-514350" marL="514350">
              <a:buFont typeface="+mj-lt"/>
              <a:buAutoNum type="arabicPeriod"/>
            </a:pPr>
            <a:r>
              <a:rPr dirty="0" lang="en-US" err="1" smtClean="0"/>
              <a:t>Parasthesia</a:t>
            </a:r>
            <a:endParaRPr dirty="0" lang="en-US" smtClean="0"/>
          </a:p>
          <a:p>
            <a:pPr indent="-514350" marL="514350">
              <a:buFont typeface="+mj-lt"/>
              <a:buAutoNum type="arabicPeriod"/>
            </a:pPr>
            <a:r>
              <a:rPr dirty="0" lang="en-US" smtClean="0"/>
              <a:t>Paralysis</a:t>
            </a:r>
          </a:p>
          <a:p>
            <a:pPr indent="-514350" marL="514350">
              <a:buFont typeface="+mj-lt"/>
              <a:buAutoNum type="arabicPeriod"/>
            </a:pPr>
            <a:r>
              <a:rPr dirty="0" lang="en-US" err="1" smtClean="0"/>
              <a:t>Colapsed</a:t>
            </a:r>
            <a:r>
              <a:rPr dirty="0" lang="en-US" smtClean="0"/>
              <a:t> superficial veins  </a:t>
            </a:r>
            <a:endParaRPr dirty="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692" name="Title 1"/>
          <p:cNvSpPr>
            <a:spLocks noGrp="1"/>
          </p:cNvSpPr>
          <p:nvPr>
            <p:ph type="title"/>
          </p:nvPr>
        </p:nvSpPr>
        <p:spPr>
          <a:xfrm>
            <a:off x="457200" y="274638"/>
            <a:ext cx="8229600" cy="258762"/>
          </a:xfrm>
        </p:spPr>
        <p:txBody>
          <a:bodyPr>
            <a:normAutofit fontScale="90000"/>
          </a:bodyPr>
          <a:p>
            <a:endParaRPr dirty="0" lang="en-US"/>
          </a:p>
        </p:txBody>
      </p:sp>
      <p:sp>
        <p:nvSpPr>
          <p:cNvPr id="1048693" name="Content Placeholder 2"/>
          <p:cNvSpPr>
            <a:spLocks noGrp="1"/>
          </p:cNvSpPr>
          <p:nvPr>
            <p:ph idx="1"/>
          </p:nvPr>
        </p:nvSpPr>
        <p:spPr>
          <a:xfrm>
            <a:off x="457200" y="762000"/>
            <a:ext cx="7772400" cy="5364163"/>
          </a:xfrm>
        </p:spPr>
        <p:txBody>
          <a:bodyPr/>
          <a:p>
            <a:pPr>
              <a:buNone/>
            </a:pPr>
            <a:r>
              <a:rPr b="1" dirty="0" lang="en-US" smtClean="0"/>
              <a:t>DIAGNOSTIC FINDINGS</a:t>
            </a:r>
          </a:p>
          <a:p>
            <a:pPr indent="-514350" marL="514350">
              <a:buFont typeface="+mj-lt"/>
              <a:buAutoNum type="arabicPeriod"/>
            </a:pPr>
            <a:r>
              <a:rPr dirty="0" lang="en-US" smtClean="0"/>
              <a:t>Sudden &amp; acute nature of the onset of symptoms &amp; apparent source of embolus</a:t>
            </a:r>
          </a:p>
          <a:p>
            <a:pPr indent="-514350" marL="514350">
              <a:buFont typeface="+mj-lt"/>
              <a:buAutoNum type="arabicPeriod"/>
            </a:pPr>
            <a:r>
              <a:rPr dirty="0" lang="en-US" err="1" smtClean="0"/>
              <a:t>Transesophageal</a:t>
            </a:r>
            <a:r>
              <a:rPr dirty="0" lang="en-US" smtClean="0"/>
              <a:t>  echocardiography.</a:t>
            </a:r>
          </a:p>
          <a:p>
            <a:pPr indent="-514350" marL="514350">
              <a:buFont typeface="+mj-lt"/>
              <a:buAutoNum type="arabicPeriod"/>
            </a:pPr>
            <a:r>
              <a:rPr dirty="0" lang="en-US" smtClean="0"/>
              <a:t>Chest x-ray</a:t>
            </a:r>
          </a:p>
          <a:p>
            <a:pPr indent="-514350" marL="514350">
              <a:buFont typeface="+mj-lt"/>
              <a:buAutoNum type="arabicPeriod"/>
            </a:pPr>
            <a:r>
              <a:rPr dirty="0" lang="en-US" smtClean="0"/>
              <a:t>ECG</a:t>
            </a:r>
          </a:p>
          <a:p>
            <a:pPr indent="-514350" marL="514350">
              <a:buFont typeface="+mj-lt"/>
              <a:buAutoNum type="arabicPeriod"/>
            </a:pPr>
            <a:r>
              <a:rPr dirty="0" lang="en-US" smtClean="0"/>
              <a:t>Doppler ultrasound</a:t>
            </a:r>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694" name="Title 1"/>
          <p:cNvSpPr>
            <a:spLocks noGrp="1"/>
          </p:cNvSpPr>
          <p:nvPr>
            <p:ph type="title"/>
          </p:nvPr>
        </p:nvSpPr>
        <p:spPr>
          <a:xfrm>
            <a:off x="457200" y="274638"/>
            <a:ext cx="8229600" cy="334962"/>
          </a:xfrm>
        </p:spPr>
        <p:txBody>
          <a:bodyPr>
            <a:normAutofit fontScale="90000"/>
          </a:bodyPr>
          <a:p>
            <a:endParaRPr dirty="0" lang="en-US"/>
          </a:p>
        </p:txBody>
      </p:sp>
      <p:sp>
        <p:nvSpPr>
          <p:cNvPr id="1048695" name="Content Placeholder 2"/>
          <p:cNvSpPr>
            <a:spLocks noGrp="1"/>
          </p:cNvSpPr>
          <p:nvPr>
            <p:ph idx="1"/>
          </p:nvPr>
        </p:nvSpPr>
        <p:spPr>
          <a:xfrm>
            <a:off x="457200" y="685800"/>
            <a:ext cx="8229600" cy="5440363"/>
          </a:xfrm>
        </p:spPr>
        <p:txBody>
          <a:bodyPr>
            <a:normAutofit lnSpcReduction="10000"/>
          </a:bodyPr>
          <a:p>
            <a:pPr>
              <a:buNone/>
            </a:pPr>
            <a:r>
              <a:rPr b="1" dirty="0" lang="en-US" smtClean="0"/>
              <a:t>MEDICAL MANAGEMENT</a:t>
            </a:r>
          </a:p>
          <a:p>
            <a:pPr>
              <a:buNone/>
            </a:pPr>
            <a:r>
              <a:rPr dirty="0" lang="en-US" smtClean="0"/>
              <a:t>Depends on it’s cause.</a:t>
            </a:r>
          </a:p>
          <a:p>
            <a:pPr>
              <a:buFont typeface="Wingdings" pitchFamily="2" charset="2"/>
              <a:buChar char="q"/>
            </a:pPr>
            <a:r>
              <a:rPr dirty="0" lang="en-US" smtClean="0"/>
              <a:t>Acute embolic occlusion requires urgent surgery.</a:t>
            </a:r>
          </a:p>
          <a:p>
            <a:pPr>
              <a:buFont typeface="Wingdings" pitchFamily="2" charset="2"/>
              <a:buChar char="q"/>
            </a:pPr>
            <a:r>
              <a:rPr dirty="0" lang="en-US" smtClean="0"/>
              <a:t>Heparin therapy to prevent further development of emboli &amp; existing thrombi.</a:t>
            </a:r>
          </a:p>
          <a:p>
            <a:pPr>
              <a:buFont typeface="Wingdings" pitchFamily="2" charset="2"/>
              <a:buChar char="q"/>
            </a:pPr>
            <a:r>
              <a:rPr dirty="0" lang="en-US" smtClean="0"/>
              <a:t>Intra-arterial thrombolytic agent- streptokinase/</a:t>
            </a:r>
            <a:r>
              <a:rPr dirty="0" lang="en-US" err="1" smtClean="0"/>
              <a:t>urokinase</a:t>
            </a:r>
            <a:r>
              <a:rPr dirty="0" lang="en-US" smtClean="0"/>
              <a:t> to dissolve the embolus.</a:t>
            </a:r>
          </a:p>
          <a:p>
            <a:pPr>
              <a:buNone/>
            </a:pPr>
            <a:r>
              <a:rPr b="1" dirty="0" lang="en-US" smtClean="0"/>
              <a:t>Contraindications to thrombolytic therapy include</a:t>
            </a:r>
          </a:p>
          <a:p>
            <a:pPr>
              <a:buFont typeface="Wingdings" pitchFamily="2" charset="2"/>
              <a:buChar char="v"/>
            </a:pPr>
            <a:r>
              <a:rPr dirty="0" lang="en-US" smtClean="0"/>
              <a:t>Active internal bleeding</a:t>
            </a:r>
          </a:p>
          <a:p>
            <a:pPr>
              <a:buFont typeface="Wingdings" pitchFamily="2" charset="2"/>
              <a:buChar char="v"/>
            </a:pPr>
            <a:r>
              <a:rPr dirty="0" lang="en-US" smtClean="0"/>
              <a:t>Stroke</a:t>
            </a:r>
          </a:p>
          <a:p>
            <a:pPr>
              <a:buFont typeface="Wingdings" pitchFamily="2" charset="2"/>
              <a:buChar char="v"/>
            </a:pPr>
            <a:r>
              <a:rPr dirty="0" lang="en-US" smtClean="0"/>
              <a:t>Recent major surgery</a:t>
            </a:r>
          </a:p>
          <a:p>
            <a:pPr>
              <a:buFont typeface="Wingdings" pitchFamily="2" charset="2"/>
              <a:buChar char="v"/>
            </a:pPr>
            <a:r>
              <a:rPr dirty="0" lang="en-US" smtClean="0"/>
              <a:t>Uncontrolled hypertension &amp; pregnancy.</a:t>
            </a:r>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696" name="Title 1"/>
          <p:cNvSpPr>
            <a:spLocks noGrp="1"/>
          </p:cNvSpPr>
          <p:nvPr>
            <p:ph type="title"/>
          </p:nvPr>
        </p:nvSpPr>
        <p:spPr>
          <a:xfrm>
            <a:off x="457200" y="274638"/>
            <a:ext cx="8229600" cy="334962"/>
          </a:xfrm>
        </p:spPr>
        <p:txBody>
          <a:bodyPr>
            <a:normAutofit fontScale="90000"/>
          </a:bodyPr>
          <a:p>
            <a:endParaRPr dirty="0" lang="en-US"/>
          </a:p>
        </p:txBody>
      </p:sp>
      <p:sp>
        <p:nvSpPr>
          <p:cNvPr id="1048697" name="Content Placeholder 2"/>
          <p:cNvSpPr>
            <a:spLocks noGrp="1"/>
          </p:cNvSpPr>
          <p:nvPr>
            <p:ph idx="1"/>
          </p:nvPr>
        </p:nvSpPr>
        <p:spPr>
          <a:xfrm>
            <a:off x="457200" y="762000"/>
            <a:ext cx="7848600" cy="5364163"/>
          </a:xfrm>
        </p:spPr>
        <p:txBody>
          <a:bodyPr>
            <a:normAutofit/>
          </a:bodyPr>
          <a:p>
            <a:pPr>
              <a:buNone/>
            </a:pPr>
            <a:r>
              <a:rPr b="1" dirty="0" lang="en-US" smtClean="0"/>
              <a:t>NURSING MANAGEMENT </a:t>
            </a:r>
          </a:p>
          <a:p>
            <a:pPr>
              <a:buNone/>
            </a:pPr>
            <a:r>
              <a:rPr dirty="0" lang="en-US" smtClean="0"/>
              <a:t>BEFORE SURGERY</a:t>
            </a:r>
          </a:p>
          <a:p>
            <a:pPr indent="-514350" marL="514350">
              <a:buFont typeface="+mj-lt"/>
              <a:buAutoNum type="arabicPeriod"/>
            </a:pPr>
            <a:r>
              <a:rPr dirty="0" lang="en-US" smtClean="0"/>
              <a:t>Bed rest with extremity level slightly (15 degrees) dependent.</a:t>
            </a:r>
          </a:p>
          <a:p>
            <a:pPr indent="-514350" marL="514350">
              <a:buFont typeface="+mj-lt"/>
              <a:buAutoNum type="arabicPeriod"/>
            </a:pPr>
            <a:r>
              <a:rPr dirty="0" lang="en-US" smtClean="0"/>
              <a:t>Affected part is kept at room temperature &amp; protected from trauma (foot cradles to protect leg )</a:t>
            </a:r>
          </a:p>
          <a:p>
            <a:pPr indent="-514350" marL="514350">
              <a:buNone/>
            </a:pPr>
            <a:r>
              <a:rPr dirty="0" lang="en-US" smtClean="0"/>
              <a:t>AFTER SURGERY</a:t>
            </a:r>
          </a:p>
          <a:p>
            <a:pPr indent="-514350" marL="514350">
              <a:buNone/>
            </a:pPr>
            <a:r>
              <a:rPr dirty="0" lang="en-US" smtClean="0"/>
              <a:t>1.  Nurse collaborates with surgeon about patient’s activity level based on pt’s condition </a:t>
            </a:r>
          </a:p>
          <a:p>
            <a:pPr indent="-514350" marL="514350">
              <a:buNone/>
            </a:pPr>
            <a:endParaRPr dirty="0" lang="en-US" smtClean="0"/>
          </a:p>
          <a:p>
            <a:pPr indent="-514350" marL="514350">
              <a:buFont typeface="+mj-lt"/>
              <a:buAutoNum type="arabicPeriod"/>
            </a:pPr>
            <a:endParaRPr dirty="0" lang="en-US" smtClean="0"/>
          </a:p>
          <a:p>
            <a:pPr indent="-514350" marL="514350">
              <a:buFont typeface="+mj-lt"/>
              <a:buAutoNum type="arabicPeriod"/>
            </a:pPr>
            <a:endParaRPr dirty="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698" name="Title 1"/>
          <p:cNvSpPr>
            <a:spLocks noGrp="1"/>
          </p:cNvSpPr>
          <p:nvPr>
            <p:ph type="title"/>
          </p:nvPr>
        </p:nvSpPr>
        <p:spPr>
          <a:xfrm>
            <a:off x="457200" y="274638"/>
            <a:ext cx="8229600" cy="258762"/>
          </a:xfrm>
        </p:spPr>
        <p:txBody>
          <a:bodyPr>
            <a:normAutofit fontScale="90000"/>
          </a:bodyPr>
          <a:p>
            <a:endParaRPr dirty="0" lang="en-US"/>
          </a:p>
        </p:txBody>
      </p:sp>
      <p:sp>
        <p:nvSpPr>
          <p:cNvPr id="1048699" name="Content Placeholder 2"/>
          <p:cNvSpPr>
            <a:spLocks noGrp="1"/>
          </p:cNvSpPr>
          <p:nvPr>
            <p:ph idx="1"/>
          </p:nvPr>
        </p:nvSpPr>
        <p:spPr>
          <a:xfrm>
            <a:off x="457200" y="609600"/>
            <a:ext cx="8229600" cy="5516563"/>
          </a:xfrm>
        </p:spPr>
        <p:txBody>
          <a:bodyPr>
            <a:normAutofit/>
          </a:bodyPr>
          <a:p>
            <a:pPr indent="-514350" marL="514350">
              <a:buAutoNum type="arabicPeriod" startAt="2"/>
            </a:pPr>
            <a:r>
              <a:rPr dirty="0" lang="en-US" smtClean="0"/>
              <a:t>Generally leg movement is encouraged to stimulate circulation.</a:t>
            </a:r>
          </a:p>
          <a:p>
            <a:pPr indent="-514350" marL="514350">
              <a:buAutoNum type="arabicPeriod" startAt="2"/>
            </a:pPr>
            <a:r>
              <a:rPr dirty="0" lang="en-US" smtClean="0"/>
              <a:t>Anticoagulant therapy may be continued </a:t>
            </a:r>
          </a:p>
          <a:p>
            <a:pPr indent="-514350" marL="514350">
              <a:buAutoNum type="arabicPeriod" startAt="2"/>
            </a:pPr>
            <a:r>
              <a:rPr dirty="0" lang="en-US" smtClean="0"/>
              <a:t>Assess for evidence of hemorrhage (local &amp; systemic) including mental status changes.</a:t>
            </a:r>
          </a:p>
          <a:p>
            <a:pPr indent="-514350" marL="514350">
              <a:buAutoNum type="arabicPeriod" startAt="2"/>
            </a:pPr>
            <a:r>
              <a:rPr dirty="0" lang="en-US" smtClean="0"/>
              <a:t>Monitor pulses, sensory &amp; motor functions</a:t>
            </a:r>
            <a:r>
              <a:rPr lang="en-US" smtClean="0"/>
              <a:t>, Doppler </a:t>
            </a:r>
            <a:r>
              <a:rPr dirty="0" lang="en-US" smtClean="0"/>
              <a:t>signals </a:t>
            </a:r>
            <a:r>
              <a:rPr dirty="0" lang="en-US" err="1" smtClean="0"/>
              <a:t>hrly</a:t>
            </a:r>
            <a:r>
              <a:rPr dirty="0" lang="en-US" smtClean="0"/>
              <a:t> to note </a:t>
            </a:r>
            <a:r>
              <a:rPr dirty="0" lang="en-US" err="1" smtClean="0"/>
              <a:t>reocclusion</a:t>
            </a:r>
            <a:r>
              <a:rPr dirty="0" lang="en-US" smtClean="0"/>
              <a:t>.</a:t>
            </a:r>
          </a:p>
          <a:p>
            <a:pPr indent="-514350" marL="514350">
              <a:buAutoNum type="arabicPeriod" startAt="2"/>
            </a:pPr>
            <a:r>
              <a:rPr dirty="0" lang="en-US" smtClean="0"/>
              <a:t>Monitor for complications: metabolic abnormalities, renal failure, &amp; compartment syndrome( muscle, nerves, &amp; vessels are restricted to a confined space [</a:t>
            </a:r>
            <a:r>
              <a:rPr dirty="0" lang="en-US" err="1" smtClean="0"/>
              <a:t>myofascial</a:t>
            </a:r>
            <a:r>
              <a:rPr dirty="0" lang="en-US" smtClean="0"/>
              <a:t> compartment] within an extremity.</a:t>
            </a:r>
          </a:p>
          <a:p>
            <a:pPr indent="-514350" marL="514350">
              <a:buAutoNum type="arabicPeriod" startAt="2"/>
            </a:pPr>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610" name="Title 1"/>
          <p:cNvSpPr>
            <a:spLocks noGrp="1"/>
          </p:cNvSpPr>
          <p:nvPr>
            <p:ph type="title"/>
          </p:nvPr>
        </p:nvSpPr>
        <p:spPr>
          <a:xfrm>
            <a:off x="457200" y="320040"/>
            <a:ext cx="7239000" cy="137160"/>
          </a:xfrm>
        </p:spPr>
        <p:txBody>
          <a:bodyPr>
            <a:normAutofit fontScale="90000"/>
          </a:bodyPr>
          <a:p>
            <a:endParaRPr dirty="0" lang="en-US"/>
          </a:p>
        </p:txBody>
      </p:sp>
      <p:pic>
        <p:nvPicPr>
          <p:cNvPr id="2097154" name="Content Placeholder 3" descr="http://image.slidesharecdn.com/cardiovasculardisease-100128000020-phpapp02/95/cardiovascular-diseaseppt-8-728.jpg?cb=1319112893"/>
          <p:cNvPicPr>
            <a:picLocks noGrp="1"/>
          </p:cNvPicPr>
          <p:nvPr>
            <p:ph idx="1"/>
          </p:nvPr>
        </p:nvPicPr>
        <p:blipFill>
          <a:blip xmlns:r="http://schemas.openxmlformats.org/officeDocument/2006/relationships" r:embed="rId1" cstate="print"/>
          <a:srcRect/>
          <a:stretch>
            <a:fillRect/>
          </a:stretch>
        </p:blipFill>
        <p:spPr bwMode="auto">
          <a:xfrm>
            <a:off x="304800" y="457200"/>
            <a:ext cx="8001000" cy="5999163"/>
          </a:xfrm>
          <a:prstGeom prst="rect"/>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700" name="Title 1"/>
          <p:cNvSpPr>
            <a:spLocks noGrp="1"/>
          </p:cNvSpPr>
          <p:nvPr>
            <p:ph type="title"/>
          </p:nvPr>
        </p:nvSpPr>
        <p:spPr/>
        <p:txBody>
          <a:bodyPr/>
          <a:p>
            <a:r>
              <a:rPr dirty="0" lang="en-US" smtClean="0"/>
              <a:t>ANEURYSM</a:t>
            </a:r>
            <a:endParaRPr dirty="0" lang="en-US"/>
          </a:p>
        </p:txBody>
      </p:sp>
      <p:sp>
        <p:nvSpPr>
          <p:cNvPr id="1048701" name="Content Placeholder 2"/>
          <p:cNvSpPr>
            <a:spLocks noGrp="1"/>
          </p:cNvSpPr>
          <p:nvPr>
            <p:ph idx="1"/>
          </p:nvPr>
        </p:nvSpPr>
        <p:spPr/>
        <p:txBody>
          <a:bodyPr>
            <a:normAutofit/>
          </a:bodyPr>
          <a:p>
            <a:pPr>
              <a:buNone/>
            </a:pPr>
            <a:r>
              <a:rPr dirty="0" lang="en-US" smtClean="0"/>
              <a:t>A localized dilation, out-pouching or sac formation on the an arterial vessel or cardiac chamber.</a:t>
            </a:r>
          </a:p>
          <a:p>
            <a:pPr>
              <a:buNone/>
            </a:pPr>
            <a:r>
              <a:rPr b="1" dirty="0" lang="en-US" smtClean="0"/>
              <a:t>CLASSIFICATION</a:t>
            </a:r>
          </a:p>
          <a:p>
            <a:pPr>
              <a:buNone/>
            </a:pPr>
            <a:r>
              <a:rPr b="1" dirty="0" lang="en-US" smtClean="0"/>
              <a:t>They are classified according to their characteristics</a:t>
            </a:r>
          </a:p>
          <a:p>
            <a:pPr>
              <a:buNone/>
            </a:pPr>
            <a:r>
              <a:rPr dirty="0" lang="en-US" u="sng" smtClean="0"/>
              <a:t>True aneurysms </a:t>
            </a:r>
            <a:r>
              <a:rPr dirty="0" lang="en-US" smtClean="0"/>
              <a:t>involve all three layers of the arterial wall &amp; are best described as a weakening of the vessel wall. </a:t>
            </a:r>
          </a:p>
          <a:p>
            <a:pPr>
              <a:buNone/>
            </a:pPr>
            <a:r>
              <a:rPr dirty="0" lang="en-US" smtClean="0"/>
              <a:t>Most are </a:t>
            </a:r>
            <a:r>
              <a:rPr dirty="0" lang="en-US" err="1" smtClean="0"/>
              <a:t>fusiform</a:t>
            </a:r>
            <a:r>
              <a:rPr dirty="0" lang="en-US" smtClean="0"/>
              <a:t> (</a:t>
            </a:r>
            <a:r>
              <a:rPr dirty="0" lang="en-US" err="1" smtClean="0"/>
              <a:t>i.e</a:t>
            </a:r>
            <a:r>
              <a:rPr dirty="0" lang="en-US" smtClean="0"/>
              <a:t> tapering at both ends) &amp; circumferential. </a:t>
            </a:r>
            <a:r>
              <a:rPr dirty="0" lang="en-US" err="1" smtClean="0"/>
              <a:t>E.g</a:t>
            </a:r>
            <a:r>
              <a:rPr dirty="0" lang="en-US" smtClean="0"/>
              <a:t> dissecting, </a:t>
            </a:r>
            <a:r>
              <a:rPr dirty="0" lang="en-US" err="1" smtClean="0"/>
              <a:t>Saccular</a:t>
            </a:r>
            <a:r>
              <a:rPr dirty="0" lang="en-US" smtClean="0"/>
              <a:t>.</a:t>
            </a:r>
            <a:endParaRPr dirty="0" lang="en-US" u="sng"/>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702" name="Title 1"/>
          <p:cNvSpPr>
            <a:spLocks noGrp="1"/>
          </p:cNvSpPr>
          <p:nvPr>
            <p:ph type="title"/>
          </p:nvPr>
        </p:nvSpPr>
        <p:spPr>
          <a:xfrm>
            <a:off x="457200" y="274638"/>
            <a:ext cx="8229600" cy="258762"/>
          </a:xfrm>
        </p:spPr>
        <p:txBody>
          <a:bodyPr>
            <a:normAutofit fontScale="90000"/>
          </a:bodyPr>
          <a:p>
            <a:endParaRPr dirty="0" lang="en-US"/>
          </a:p>
        </p:txBody>
      </p:sp>
      <p:sp>
        <p:nvSpPr>
          <p:cNvPr id="1048703" name="Content Placeholder 2"/>
          <p:cNvSpPr>
            <a:spLocks noGrp="1"/>
          </p:cNvSpPr>
          <p:nvPr>
            <p:ph idx="1"/>
          </p:nvPr>
        </p:nvSpPr>
        <p:spPr>
          <a:xfrm>
            <a:off x="457200" y="609600"/>
            <a:ext cx="7696200" cy="5516563"/>
          </a:xfrm>
        </p:spPr>
        <p:txBody>
          <a:bodyPr>
            <a:normAutofit/>
          </a:bodyPr>
          <a:p>
            <a:pPr>
              <a:buNone/>
            </a:pPr>
            <a:r>
              <a:rPr dirty="0" lang="en-US" u="sng" smtClean="0"/>
              <a:t>False aneurysm or pseudo-aneurysm </a:t>
            </a:r>
            <a:r>
              <a:rPr dirty="0" lang="en-US" smtClean="0"/>
              <a:t>is an </a:t>
            </a:r>
            <a:r>
              <a:rPr dirty="0" lang="en-US" err="1" smtClean="0"/>
              <a:t>extravascular</a:t>
            </a:r>
            <a:r>
              <a:rPr dirty="0" lang="en-US" smtClean="0"/>
              <a:t> hematoma that communicates with the intravascular space. A common cause of this type of lesion is a leak between a vascular graft &amp; a natural artery.</a:t>
            </a:r>
          </a:p>
          <a:p>
            <a:pPr>
              <a:buNone/>
            </a:pPr>
            <a:r>
              <a:rPr b="1" dirty="0" lang="en-US" smtClean="0"/>
              <a:t>RISK FACTORS OF ANEURYSM</a:t>
            </a:r>
          </a:p>
          <a:p>
            <a:pPr indent="-514350" marL="514350">
              <a:buFont typeface="+mj-lt"/>
              <a:buAutoNum type="arabicPeriod"/>
            </a:pPr>
            <a:r>
              <a:rPr dirty="0" lang="en-US" smtClean="0"/>
              <a:t>Atherosclerosis</a:t>
            </a:r>
          </a:p>
          <a:p>
            <a:pPr indent="-514350" marL="514350">
              <a:buFont typeface="+mj-lt"/>
              <a:buAutoNum type="arabicPeriod"/>
            </a:pPr>
            <a:r>
              <a:rPr dirty="0" lang="en-US" smtClean="0"/>
              <a:t>Hypertension</a:t>
            </a:r>
          </a:p>
          <a:p>
            <a:pPr indent="-514350" marL="514350">
              <a:buFont typeface="+mj-lt"/>
              <a:buAutoNum type="arabicPeriod"/>
            </a:pPr>
            <a:r>
              <a:rPr dirty="0" lang="en-US" smtClean="0"/>
              <a:t>Smoking</a:t>
            </a:r>
          </a:p>
          <a:p>
            <a:pPr indent="-514350" marL="514350">
              <a:buFont typeface="+mj-lt"/>
              <a:buAutoNum type="arabicPeriod"/>
            </a:pPr>
            <a:r>
              <a:rPr dirty="0" lang="en-US" smtClean="0"/>
              <a:t>Trauma</a:t>
            </a:r>
          </a:p>
          <a:p>
            <a:pPr indent="-514350" marL="514350">
              <a:buFont typeface="+mj-lt"/>
              <a:buAutoNum type="arabicPeriod"/>
            </a:pPr>
            <a:r>
              <a:rPr dirty="0" lang="en-US" smtClean="0"/>
              <a:t>Congenital abnormalities</a:t>
            </a:r>
          </a:p>
          <a:p>
            <a:pPr indent="-514350" marL="514350">
              <a:buFont typeface="+mj-lt"/>
              <a:buAutoNum type="arabicPeriod"/>
            </a:pPr>
            <a:r>
              <a:rPr dirty="0" lang="en-US" smtClean="0"/>
              <a:t>Familial tendencies</a:t>
            </a:r>
          </a:p>
          <a:p>
            <a:pPr>
              <a:buNone/>
            </a:pPr>
            <a:endParaRPr dirty="0" lang="en-US" u="sng"/>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704" name="Title 1"/>
          <p:cNvSpPr>
            <a:spLocks noGrp="1"/>
          </p:cNvSpPr>
          <p:nvPr>
            <p:ph type="title"/>
          </p:nvPr>
        </p:nvSpPr>
        <p:spPr>
          <a:xfrm>
            <a:off x="457200" y="274638"/>
            <a:ext cx="8229600" cy="182562"/>
          </a:xfrm>
        </p:spPr>
        <p:txBody>
          <a:bodyPr>
            <a:normAutofit fontScale="90000"/>
          </a:bodyPr>
          <a:p>
            <a:endParaRPr dirty="0" lang="en-US"/>
          </a:p>
        </p:txBody>
      </p:sp>
      <p:sp>
        <p:nvSpPr>
          <p:cNvPr id="1048705" name="Content Placeholder 2"/>
          <p:cNvSpPr>
            <a:spLocks noGrp="1"/>
          </p:cNvSpPr>
          <p:nvPr>
            <p:ph idx="1"/>
          </p:nvPr>
        </p:nvSpPr>
        <p:spPr>
          <a:xfrm>
            <a:off x="457200" y="914400"/>
            <a:ext cx="7696200" cy="5211763"/>
          </a:xfrm>
        </p:spPr>
        <p:txBody>
          <a:bodyPr>
            <a:normAutofit/>
          </a:bodyPr>
          <a:p>
            <a:pPr>
              <a:buNone/>
            </a:pPr>
            <a:r>
              <a:rPr b="1" dirty="0" lang="en-US" smtClean="0"/>
              <a:t>    TYPES OF ANEURYSMS</a:t>
            </a:r>
          </a:p>
          <a:p>
            <a:pPr indent="-514350" marL="514350">
              <a:buAutoNum type="arabicPeriod"/>
            </a:pPr>
            <a:r>
              <a:rPr b="1" dirty="0" lang="en-US" smtClean="0"/>
              <a:t>Abdominal aortic aneurysm: </a:t>
            </a:r>
            <a:r>
              <a:rPr dirty="0" lang="en-US" smtClean="0"/>
              <a:t>occurs primarily in the abdominal aorta below the renal arteries.</a:t>
            </a:r>
          </a:p>
          <a:p>
            <a:pPr indent="-514350" marL="514350">
              <a:buNone/>
            </a:pPr>
            <a:r>
              <a:rPr b="1" dirty="0" lang="en-US" smtClean="0"/>
              <a:t>Clinical manifestations </a:t>
            </a:r>
          </a:p>
          <a:p>
            <a:pPr indent="-514350" marL="514350">
              <a:buNone/>
            </a:pPr>
            <a:r>
              <a:rPr dirty="0" lang="en-US" smtClean="0"/>
              <a:t>Maybe </a:t>
            </a:r>
            <a:r>
              <a:rPr dirty="0" lang="en-US" err="1" smtClean="0"/>
              <a:t>asymptomic</a:t>
            </a:r>
            <a:endParaRPr dirty="0" lang="en-US" smtClean="0"/>
          </a:p>
          <a:p>
            <a:pPr indent="-514350" marL="514350">
              <a:buAutoNum type="arabicPeriod"/>
            </a:pPr>
            <a:r>
              <a:rPr dirty="0" lang="en-US" smtClean="0"/>
              <a:t>Back, flank, or abdominal pain </a:t>
            </a:r>
          </a:p>
          <a:p>
            <a:pPr indent="-514350" marL="514350">
              <a:buAutoNum type="arabicPeriod"/>
            </a:pPr>
            <a:r>
              <a:rPr dirty="0" lang="en-US" err="1" smtClean="0"/>
              <a:t>Epigastric</a:t>
            </a:r>
            <a:r>
              <a:rPr dirty="0" lang="en-US" smtClean="0"/>
              <a:t> discomfort</a:t>
            </a:r>
          </a:p>
          <a:p>
            <a:pPr indent="-514350" marL="514350">
              <a:buAutoNum type="arabicPeriod" startAt="2"/>
            </a:pPr>
            <a:r>
              <a:rPr dirty="0" lang="en-US" smtClean="0"/>
              <a:t>Pulsating abdominal mass may be palpable.</a:t>
            </a:r>
          </a:p>
          <a:p>
            <a:pPr indent="-514350" marL="514350">
              <a:buFont typeface="+mj-lt"/>
              <a:buAutoNum type="arabicPeriod"/>
            </a:pPr>
            <a:endParaRPr dirty="0" lang="en-US" smtClean="0"/>
          </a:p>
          <a:p>
            <a:pPr indent="-514350" marL="514350">
              <a:buNone/>
            </a:pPr>
            <a:r>
              <a:rPr dirty="0" lang="en-US" smtClean="0"/>
              <a:t> </a:t>
            </a:r>
            <a:endParaRPr b="1"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706" name="Title 1"/>
          <p:cNvSpPr>
            <a:spLocks noGrp="1"/>
          </p:cNvSpPr>
          <p:nvPr>
            <p:ph type="title"/>
          </p:nvPr>
        </p:nvSpPr>
        <p:spPr>
          <a:xfrm>
            <a:off x="457200" y="274638"/>
            <a:ext cx="8229600" cy="258762"/>
          </a:xfrm>
        </p:spPr>
        <p:txBody>
          <a:bodyPr>
            <a:normAutofit fontScale="90000"/>
          </a:bodyPr>
          <a:p>
            <a:endParaRPr dirty="0" lang="en-US"/>
          </a:p>
        </p:txBody>
      </p:sp>
      <p:sp>
        <p:nvSpPr>
          <p:cNvPr id="1048707" name="Content Placeholder 2"/>
          <p:cNvSpPr>
            <a:spLocks noGrp="1"/>
          </p:cNvSpPr>
          <p:nvPr>
            <p:ph idx="1"/>
          </p:nvPr>
        </p:nvSpPr>
        <p:spPr>
          <a:xfrm>
            <a:off x="457200" y="685800"/>
            <a:ext cx="8229600" cy="5440363"/>
          </a:xfrm>
        </p:spPr>
        <p:txBody>
          <a:bodyPr>
            <a:normAutofit/>
          </a:bodyPr>
          <a:p>
            <a:pPr indent="-514350" marL="514350">
              <a:buNone/>
            </a:pPr>
            <a:r>
              <a:rPr b="1" dirty="0" lang="en-US" smtClean="0"/>
              <a:t>Signs of rupture</a:t>
            </a:r>
          </a:p>
          <a:p>
            <a:pPr indent="-514350" marL="514350">
              <a:buFont typeface="+mj-lt"/>
              <a:buAutoNum type="alphaLcParenR"/>
            </a:pPr>
            <a:r>
              <a:rPr dirty="0" lang="en-US" smtClean="0"/>
              <a:t>Shock, hypotension</a:t>
            </a:r>
          </a:p>
          <a:p>
            <a:pPr indent="-514350" marL="514350">
              <a:buFont typeface="+mj-lt"/>
              <a:buAutoNum type="alphaLcParenR"/>
            </a:pPr>
            <a:r>
              <a:rPr dirty="0" lang="en-US" err="1" smtClean="0"/>
              <a:t>Oliguria</a:t>
            </a:r>
            <a:endParaRPr dirty="0" lang="en-US" smtClean="0"/>
          </a:p>
          <a:p>
            <a:pPr indent="-514350" marL="514350">
              <a:buFont typeface="+mj-lt"/>
              <a:buAutoNum type="alphaLcParenR"/>
            </a:pPr>
            <a:r>
              <a:rPr dirty="0" lang="en-US" err="1" smtClean="0"/>
              <a:t>Dysrhythmias</a:t>
            </a:r>
            <a:r>
              <a:rPr dirty="0" lang="en-US" smtClean="0"/>
              <a:t>-irregular brain waves</a:t>
            </a:r>
          </a:p>
          <a:p>
            <a:pPr indent="-514350" marL="514350">
              <a:buFont typeface="+mj-lt"/>
              <a:buAutoNum type="alphaLcParenR"/>
            </a:pPr>
            <a:r>
              <a:rPr dirty="0" lang="en-US" smtClean="0"/>
              <a:t>Abdominal distention</a:t>
            </a:r>
          </a:p>
          <a:p>
            <a:pPr indent="-514350" marL="514350">
              <a:buFont typeface="+mj-lt"/>
              <a:buAutoNum type="alphaLcParenR"/>
            </a:pPr>
            <a:r>
              <a:rPr dirty="0" lang="en-US" smtClean="0"/>
              <a:t>Hematoma formation in the flank region</a:t>
            </a:r>
          </a:p>
          <a:p>
            <a:pPr indent="-514350" marL="514350">
              <a:buFont typeface="+mj-lt"/>
              <a:buAutoNum type="alphaLcParenR"/>
            </a:pPr>
            <a:r>
              <a:rPr dirty="0" lang="en-US" smtClean="0"/>
              <a:t>Client describes a tearing or ripping sensation</a:t>
            </a:r>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708" name="Title 1"/>
          <p:cNvSpPr>
            <a:spLocks noGrp="1"/>
          </p:cNvSpPr>
          <p:nvPr>
            <p:ph type="title"/>
          </p:nvPr>
        </p:nvSpPr>
        <p:spPr>
          <a:xfrm>
            <a:off x="457200" y="274638"/>
            <a:ext cx="8229600" cy="258762"/>
          </a:xfrm>
        </p:spPr>
        <p:txBody>
          <a:bodyPr>
            <a:normAutofit fontScale="90000"/>
          </a:bodyPr>
          <a:p>
            <a:endParaRPr dirty="0" lang="en-US"/>
          </a:p>
        </p:txBody>
      </p:sp>
      <p:sp>
        <p:nvSpPr>
          <p:cNvPr id="1048709" name="Content Placeholder 2"/>
          <p:cNvSpPr>
            <a:spLocks noGrp="1"/>
          </p:cNvSpPr>
          <p:nvPr>
            <p:ph idx="1"/>
          </p:nvPr>
        </p:nvSpPr>
        <p:spPr>
          <a:xfrm>
            <a:off x="457200" y="609600"/>
            <a:ext cx="7772400" cy="5516563"/>
          </a:xfrm>
        </p:spPr>
        <p:txBody>
          <a:bodyPr>
            <a:normAutofit/>
          </a:bodyPr>
          <a:p>
            <a:pPr indent="-514350" marL="514350">
              <a:buAutoNum type="arabicPeriod" startAt="2"/>
            </a:pPr>
            <a:r>
              <a:rPr b="1" dirty="0" lang="en-US" smtClean="0"/>
              <a:t>Thoracic aortic aneurysm: </a:t>
            </a:r>
            <a:r>
              <a:rPr dirty="0" lang="en-US" smtClean="0"/>
              <a:t>located in the thoracic area.</a:t>
            </a:r>
          </a:p>
          <a:p>
            <a:pPr indent="-514350" marL="514350">
              <a:buNone/>
            </a:pPr>
            <a:r>
              <a:rPr b="1" dirty="0" lang="en-US" smtClean="0"/>
              <a:t>           Risk factors</a:t>
            </a:r>
          </a:p>
          <a:p>
            <a:pPr indent="-514350" marL="514350">
              <a:buFont typeface="Wingdings" pitchFamily="2" charset="2"/>
              <a:buChar char="ü"/>
            </a:pPr>
            <a:r>
              <a:rPr dirty="0" lang="en-US" smtClean="0"/>
              <a:t>Atherosclerosis </a:t>
            </a:r>
          </a:p>
          <a:p>
            <a:pPr indent="-514350" marL="514350">
              <a:buFont typeface="Wingdings" pitchFamily="2" charset="2"/>
              <a:buChar char="ü"/>
            </a:pPr>
            <a:r>
              <a:rPr dirty="0" lang="en-US" smtClean="0"/>
              <a:t>Tear grafting</a:t>
            </a:r>
          </a:p>
          <a:p>
            <a:pPr indent="-514350" marL="514350">
              <a:buFont typeface="Wingdings" pitchFamily="2" charset="2"/>
              <a:buChar char="ü"/>
            </a:pPr>
            <a:r>
              <a:rPr dirty="0" lang="en-US" smtClean="0"/>
              <a:t>Age 50-70 yrs.</a:t>
            </a:r>
          </a:p>
          <a:p>
            <a:pPr indent="-514350" marL="514350">
              <a:buNone/>
            </a:pPr>
            <a:r>
              <a:rPr b="1" dirty="0" lang="en-US" smtClean="0"/>
              <a:t>Clinical manifestations</a:t>
            </a:r>
          </a:p>
          <a:p>
            <a:pPr indent="-514350" marL="514350">
              <a:buNone/>
            </a:pPr>
            <a:r>
              <a:rPr dirty="0" lang="en-US" smtClean="0"/>
              <a:t>Generally asymptomatic</a:t>
            </a:r>
          </a:p>
          <a:p>
            <a:pPr indent="-514350" marL="514350">
              <a:buFont typeface="+mj-lt"/>
              <a:buAutoNum type="arabicPeriod"/>
            </a:pPr>
            <a:r>
              <a:rPr dirty="0" lang="en-US" smtClean="0"/>
              <a:t>Client may complain of severe chest pain</a:t>
            </a:r>
          </a:p>
          <a:p>
            <a:pPr indent="-514350" marL="514350">
              <a:buNone/>
            </a:pPr>
            <a:r>
              <a:rPr dirty="0" lang="en-US" smtClean="0"/>
              <a:t>2.   Pressure on the </a:t>
            </a:r>
            <a:r>
              <a:rPr dirty="0" lang="en-US" err="1" smtClean="0"/>
              <a:t>oesophagus</a:t>
            </a:r>
            <a:r>
              <a:rPr dirty="0" lang="en-US" smtClean="0"/>
              <a:t> may cause </a:t>
            </a:r>
            <a:r>
              <a:rPr dirty="0" lang="en-US" err="1" smtClean="0"/>
              <a:t>dysphagia</a:t>
            </a:r>
            <a:endParaRPr dirty="0" lang="en-US" smtClean="0"/>
          </a:p>
          <a:p>
            <a:pPr indent="-514350" marL="514350">
              <a:buNone/>
            </a:pPr>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710" name="Title 1"/>
          <p:cNvSpPr>
            <a:spLocks noGrp="1"/>
          </p:cNvSpPr>
          <p:nvPr>
            <p:ph type="title"/>
          </p:nvPr>
        </p:nvSpPr>
        <p:spPr>
          <a:xfrm>
            <a:off x="457200" y="274638"/>
            <a:ext cx="8229600" cy="182562"/>
          </a:xfrm>
        </p:spPr>
        <p:txBody>
          <a:bodyPr>
            <a:normAutofit fontScale="90000"/>
          </a:bodyPr>
          <a:p>
            <a:endParaRPr dirty="0" lang="en-US"/>
          </a:p>
        </p:txBody>
      </p:sp>
      <p:sp>
        <p:nvSpPr>
          <p:cNvPr id="1048711" name="Content Placeholder 2"/>
          <p:cNvSpPr>
            <a:spLocks noGrp="1"/>
          </p:cNvSpPr>
          <p:nvPr>
            <p:ph idx="1"/>
          </p:nvPr>
        </p:nvSpPr>
        <p:spPr>
          <a:xfrm>
            <a:off x="457200" y="609600"/>
            <a:ext cx="7772400" cy="5516563"/>
          </a:xfrm>
        </p:spPr>
        <p:txBody>
          <a:bodyPr/>
          <a:p>
            <a:pPr indent="-514350" marL="514350">
              <a:buNone/>
            </a:pPr>
            <a:r>
              <a:rPr dirty="0" lang="en-US" smtClean="0"/>
              <a:t>3.  Pressure on the vena cava may cause edema</a:t>
            </a:r>
          </a:p>
          <a:p>
            <a:pPr indent="-514350" marL="514350">
              <a:buNone/>
            </a:pPr>
            <a:r>
              <a:rPr dirty="0" lang="en-US" smtClean="0"/>
              <a:t>4.  </a:t>
            </a:r>
            <a:r>
              <a:rPr dirty="0" lang="en-US" err="1" smtClean="0"/>
              <a:t>Dyspnea</a:t>
            </a:r>
            <a:endParaRPr dirty="0" lang="en-US" smtClean="0"/>
          </a:p>
          <a:p>
            <a:pPr indent="-514350" marL="514350">
              <a:buNone/>
            </a:pPr>
            <a:r>
              <a:rPr b="1" dirty="0" lang="en-US" smtClean="0"/>
              <a:t>Signs of rupture</a:t>
            </a:r>
          </a:p>
          <a:p>
            <a:pPr indent="-514350" marL="514350">
              <a:buFont typeface="+mj-lt"/>
              <a:buAutoNum type="alphaLcParenR"/>
            </a:pPr>
            <a:r>
              <a:rPr dirty="0" lang="en-US" smtClean="0"/>
              <a:t>Sudden excruciating(extreme) back &amp;/or chest pain</a:t>
            </a:r>
          </a:p>
          <a:p>
            <a:pPr indent="-514350" marL="514350">
              <a:buFont typeface="+mj-lt"/>
              <a:buAutoNum type="alphaLcParenR"/>
            </a:pPr>
            <a:r>
              <a:rPr dirty="0" lang="en-US" smtClean="0"/>
              <a:t>Hypotension progressing to shock</a:t>
            </a:r>
          </a:p>
          <a:p>
            <a:pPr indent="-514350" marL="514350">
              <a:buNone/>
            </a:pPr>
            <a:r>
              <a:rPr b="1" dirty="0" lang="en-US" smtClean="0"/>
              <a:t>Dissecting  aortic aneurysm</a:t>
            </a:r>
          </a:p>
          <a:p>
            <a:pPr indent="-514350" marL="514350">
              <a:buNone/>
            </a:pPr>
            <a:r>
              <a:rPr dirty="0" lang="en-US" err="1" smtClean="0"/>
              <a:t>Characterised</a:t>
            </a:r>
            <a:r>
              <a:rPr dirty="0" lang="en-US" smtClean="0"/>
              <a:t> by bleeding between the layers of the </a:t>
            </a:r>
            <a:r>
              <a:rPr dirty="0" lang="en-US" err="1" smtClean="0"/>
              <a:t>vessel.</a:t>
            </a:r>
            <a:r>
              <a:rPr b="1" dirty="0" lang="en-US" err="1" smtClean="0"/>
              <a:t>T</a:t>
            </a:r>
            <a:r>
              <a:rPr dirty="0" lang="en-US" err="1" smtClean="0"/>
              <a:t>horacic</a:t>
            </a:r>
            <a:r>
              <a:rPr dirty="0" lang="en-US" smtClean="0"/>
              <a:t> area is the most common site for dissection.</a:t>
            </a:r>
          </a:p>
          <a:p>
            <a:pPr indent="-514350" marL="514350">
              <a:buNone/>
            </a:pPr>
            <a:endParaRPr dirty="0" lang="en-US" smtClean="0"/>
          </a:p>
          <a:p>
            <a:pPr indent="-514350" marL="514350">
              <a:buNone/>
            </a:pPr>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712" name="Title 1"/>
          <p:cNvSpPr>
            <a:spLocks noGrp="1"/>
          </p:cNvSpPr>
          <p:nvPr>
            <p:ph type="title"/>
          </p:nvPr>
        </p:nvSpPr>
        <p:spPr/>
        <p:txBody>
          <a:bodyPr/>
          <a:p>
            <a:endParaRPr lang="en-US"/>
          </a:p>
        </p:txBody>
      </p:sp>
      <p:sp>
        <p:nvSpPr>
          <p:cNvPr id="1048713" name="Content Placeholder 2"/>
          <p:cNvSpPr>
            <a:spLocks noGrp="1"/>
          </p:cNvSpPr>
          <p:nvPr>
            <p:ph idx="1"/>
          </p:nvPr>
        </p:nvSpPr>
        <p:spPr/>
        <p:txBody>
          <a:bodyPr/>
          <a:p>
            <a:pPr>
              <a:buNone/>
            </a:pPr>
            <a:r>
              <a:rPr b="1" dirty="0" lang="en-US" smtClean="0"/>
              <a:t>Clinical manifestation of dissecting aneurysm</a:t>
            </a:r>
          </a:p>
          <a:p>
            <a:pPr indent="-514350" marL="514350">
              <a:buFont typeface="+mj-lt"/>
              <a:buAutoNum type="arabicPeriod"/>
            </a:pPr>
            <a:r>
              <a:rPr dirty="0" lang="en-US" smtClean="0"/>
              <a:t>Constant intense pain</a:t>
            </a:r>
          </a:p>
          <a:p>
            <a:pPr indent="-514350" marL="514350">
              <a:buFont typeface="+mj-lt"/>
              <a:buAutoNum type="arabicPeriod"/>
            </a:pPr>
            <a:r>
              <a:rPr dirty="0" lang="en-US" smtClean="0"/>
              <a:t>Drop in BP, rapidly leading to hemorrhagic shock</a:t>
            </a:r>
          </a:p>
          <a:p>
            <a:pPr indent="-514350" marL="514350">
              <a:buFont typeface="+mj-lt"/>
              <a:buAutoNum type="arabicPeriod"/>
            </a:pPr>
            <a:r>
              <a:rPr dirty="0" lang="en-US" smtClean="0"/>
              <a:t>In abdominal aortic aneurysm dissection, the abdomen may remain soft.</a:t>
            </a:r>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714" name="Title 1"/>
          <p:cNvSpPr>
            <a:spLocks noGrp="1"/>
          </p:cNvSpPr>
          <p:nvPr>
            <p:ph type="title"/>
          </p:nvPr>
        </p:nvSpPr>
        <p:spPr/>
        <p:txBody>
          <a:bodyPr/>
          <a:p>
            <a:endParaRPr lang="en-US"/>
          </a:p>
        </p:txBody>
      </p:sp>
      <p:sp>
        <p:nvSpPr>
          <p:cNvPr id="1048715" name="Content Placeholder 2"/>
          <p:cNvSpPr>
            <a:spLocks noGrp="1"/>
          </p:cNvSpPr>
          <p:nvPr>
            <p:ph idx="1"/>
          </p:nvPr>
        </p:nvSpPr>
        <p:spPr/>
        <p:txBody>
          <a:bodyPr>
            <a:normAutofit/>
          </a:bodyPr>
          <a:p>
            <a:pPr>
              <a:buNone/>
            </a:pPr>
            <a:r>
              <a:rPr b="1" dirty="0" lang="en-US" smtClean="0"/>
              <a:t>DIAGNOSTICS FOR ANEURYSMS</a:t>
            </a:r>
          </a:p>
          <a:p>
            <a:r>
              <a:rPr dirty="0" lang="en-US" smtClean="0"/>
              <a:t>X-ray films</a:t>
            </a:r>
          </a:p>
          <a:p>
            <a:r>
              <a:rPr dirty="0" lang="en-US" err="1" smtClean="0"/>
              <a:t>Aortography</a:t>
            </a:r>
            <a:endParaRPr dirty="0" lang="en-US" smtClean="0"/>
          </a:p>
          <a:p>
            <a:r>
              <a:rPr dirty="0" lang="en-US" err="1" smtClean="0"/>
              <a:t>Sonography</a:t>
            </a:r>
            <a:endParaRPr dirty="0" lang="en-US" smtClean="0"/>
          </a:p>
          <a:p>
            <a:r>
              <a:rPr dirty="0" lang="en-US" smtClean="0"/>
              <a:t>MRI</a:t>
            </a:r>
          </a:p>
          <a:p>
            <a:r>
              <a:rPr dirty="0" lang="en-US" smtClean="0"/>
              <a:t>Transesophageal echo cardiogram</a:t>
            </a:r>
          </a:p>
          <a:p>
            <a:r>
              <a:rPr dirty="0" lang="en-US" smtClean="0"/>
              <a:t>Duplex </a:t>
            </a:r>
            <a:r>
              <a:rPr dirty="0" lang="en-US" err="1" smtClean="0"/>
              <a:t>uls</a:t>
            </a:r>
            <a:endParaRPr dirty="0" lang="en-US" smtClean="0"/>
          </a:p>
          <a:p>
            <a:r>
              <a:rPr dirty="0" lang="en-US" smtClean="0"/>
              <a:t>CT scan</a:t>
            </a:r>
            <a:br>
              <a:rPr dirty="0" lang="en-US" smtClean="0"/>
            </a:br>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716" name="Title 1"/>
          <p:cNvSpPr>
            <a:spLocks noGrp="1"/>
          </p:cNvSpPr>
          <p:nvPr>
            <p:ph type="title"/>
          </p:nvPr>
        </p:nvSpPr>
        <p:spPr>
          <a:xfrm>
            <a:off x="457200" y="274638"/>
            <a:ext cx="8229600" cy="334962"/>
          </a:xfrm>
        </p:spPr>
        <p:txBody>
          <a:bodyPr>
            <a:normAutofit fontScale="90000"/>
          </a:bodyPr>
          <a:p>
            <a:endParaRPr dirty="0" lang="en-US"/>
          </a:p>
        </p:txBody>
      </p:sp>
      <p:sp>
        <p:nvSpPr>
          <p:cNvPr id="1048717" name="Content Placeholder 2"/>
          <p:cNvSpPr>
            <a:spLocks noGrp="1"/>
          </p:cNvSpPr>
          <p:nvPr>
            <p:ph idx="1"/>
          </p:nvPr>
        </p:nvSpPr>
        <p:spPr>
          <a:xfrm>
            <a:off x="457200" y="762000"/>
            <a:ext cx="8229600" cy="5364163"/>
          </a:xfrm>
        </p:spPr>
        <p:txBody>
          <a:bodyPr>
            <a:normAutofit/>
          </a:bodyPr>
          <a:p>
            <a:pPr>
              <a:buNone/>
            </a:pPr>
            <a:r>
              <a:rPr b="1" dirty="0" lang="en-US" smtClean="0"/>
              <a:t>COMPLICATIONS OF ANEURYSMS</a:t>
            </a:r>
          </a:p>
          <a:p>
            <a:r>
              <a:rPr dirty="0" lang="en-US" smtClean="0"/>
              <a:t>Rupture</a:t>
            </a:r>
          </a:p>
          <a:p>
            <a:r>
              <a:rPr dirty="0" lang="en-US" smtClean="0"/>
              <a:t>Emboli</a:t>
            </a:r>
          </a:p>
          <a:p>
            <a:r>
              <a:rPr dirty="0" lang="en-US" err="1" smtClean="0"/>
              <a:t>Haemorrhage</a:t>
            </a:r>
            <a:endParaRPr dirty="0" lang="en-US" smtClean="0"/>
          </a:p>
          <a:p>
            <a:r>
              <a:rPr dirty="0" lang="en-US" smtClean="0"/>
              <a:t>Renal failure</a:t>
            </a:r>
          </a:p>
          <a:p>
            <a:pPr>
              <a:buNone/>
            </a:pPr>
            <a:r>
              <a:rPr b="1" dirty="0" lang="en-US" smtClean="0"/>
              <a:t>TREATMENT</a:t>
            </a:r>
          </a:p>
          <a:p>
            <a:pPr>
              <a:buNone/>
            </a:pPr>
            <a:r>
              <a:rPr dirty="0" lang="en-US" smtClean="0"/>
              <a:t>Prevention of rupture;</a:t>
            </a:r>
          </a:p>
          <a:p>
            <a:pPr indent="-514350" marL="514350">
              <a:buFont typeface="+mj-lt"/>
              <a:buAutoNum type="alphaUcPeriod"/>
            </a:pPr>
            <a:r>
              <a:rPr dirty="0" lang="en-US" smtClean="0"/>
              <a:t>Identify aneurysm &amp; control blood pressure</a:t>
            </a:r>
          </a:p>
          <a:p>
            <a:pPr indent="-514350" marL="514350">
              <a:buFont typeface="+mj-lt"/>
              <a:buAutoNum type="alphaUcPeriod"/>
            </a:pPr>
            <a:r>
              <a:rPr dirty="0" lang="en-US" smtClean="0"/>
              <a:t>Endovascular stent graft</a:t>
            </a:r>
          </a:p>
          <a:p>
            <a:pPr indent="-514350" marL="514350">
              <a:buFont typeface="+mj-lt"/>
              <a:buAutoNum type="alphaUcPeriod"/>
            </a:pPr>
            <a:r>
              <a:rPr dirty="0" lang="en-US" smtClean="0"/>
              <a:t>Surgical resection &amp; graft</a:t>
            </a:r>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718" name="Title 1"/>
          <p:cNvSpPr>
            <a:spLocks noGrp="1"/>
          </p:cNvSpPr>
          <p:nvPr>
            <p:ph type="title"/>
          </p:nvPr>
        </p:nvSpPr>
        <p:spPr>
          <a:xfrm>
            <a:off x="457200" y="274638"/>
            <a:ext cx="8229600" cy="182562"/>
          </a:xfrm>
        </p:spPr>
        <p:txBody>
          <a:bodyPr>
            <a:normAutofit fontScale="90000"/>
          </a:bodyPr>
          <a:p>
            <a:endParaRPr dirty="0" lang="en-US"/>
          </a:p>
        </p:txBody>
      </p:sp>
      <p:sp>
        <p:nvSpPr>
          <p:cNvPr id="1048719" name="Content Placeholder 2"/>
          <p:cNvSpPr>
            <a:spLocks noGrp="1"/>
          </p:cNvSpPr>
          <p:nvPr>
            <p:ph idx="1"/>
          </p:nvPr>
        </p:nvSpPr>
        <p:spPr>
          <a:xfrm>
            <a:off x="457200" y="685800"/>
            <a:ext cx="8229600" cy="5440363"/>
          </a:xfrm>
        </p:spPr>
        <p:txBody>
          <a:bodyPr>
            <a:normAutofit/>
          </a:bodyPr>
          <a:p>
            <a:pPr>
              <a:buNone/>
            </a:pPr>
            <a:r>
              <a:rPr b="1" dirty="0" lang="en-US" smtClean="0"/>
              <a:t>NURSING INTERVENTION</a:t>
            </a:r>
          </a:p>
          <a:p>
            <a:pPr>
              <a:buNone/>
            </a:pPr>
            <a:r>
              <a:rPr dirty="0" lang="en-US" smtClean="0"/>
              <a:t>To prepare client &amp; family for anticipated surgery.</a:t>
            </a:r>
          </a:p>
          <a:p>
            <a:pPr indent="-514350" marL="514350"/>
            <a:r>
              <a:rPr dirty="0" lang="en-US" smtClean="0"/>
              <a:t>Pre-op. care</a:t>
            </a:r>
          </a:p>
          <a:p>
            <a:pPr indent="-514350" marL="514350"/>
            <a:r>
              <a:rPr dirty="0" lang="en-US" smtClean="0"/>
              <a:t>Identify other chronic health problems</a:t>
            </a:r>
          </a:p>
          <a:p>
            <a:pPr indent="-514350" marL="514350"/>
            <a:r>
              <a:rPr dirty="0" lang="en-US" smtClean="0"/>
              <a:t>Evaluate characteristics of pulses in the lower extremities &amp; mark for evaluation after surgery.</a:t>
            </a:r>
          </a:p>
          <a:p>
            <a:pPr indent="-514350" marL="514350"/>
            <a:r>
              <a:rPr dirty="0" lang="en-US" smtClean="0"/>
              <a:t>Do not rigorously palpate the abdomen</a:t>
            </a:r>
          </a:p>
          <a:p>
            <a:pPr indent="-514350" marL="514350"/>
            <a:r>
              <a:rPr dirty="0" lang="en-US" smtClean="0"/>
              <a:t>Evaluate for indications of dissection</a:t>
            </a:r>
          </a:p>
          <a:p>
            <a:pPr>
              <a:buNone/>
            </a:pPr>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611" name="Title 1"/>
          <p:cNvSpPr>
            <a:spLocks noGrp="1"/>
          </p:cNvSpPr>
          <p:nvPr>
            <p:ph type="title"/>
          </p:nvPr>
        </p:nvSpPr>
        <p:spPr/>
        <p:txBody>
          <a:bodyPr/>
          <a:p>
            <a:r>
              <a:rPr dirty="0" lang="en-US" smtClean="0"/>
              <a:t>ASSESSMENT</a:t>
            </a:r>
            <a:endParaRPr dirty="0" lang="en-US"/>
          </a:p>
        </p:txBody>
      </p:sp>
      <p:sp>
        <p:nvSpPr>
          <p:cNvPr id="1048612" name="Content Placeholder 4"/>
          <p:cNvSpPr>
            <a:spLocks noGrp="1"/>
          </p:cNvSpPr>
          <p:nvPr>
            <p:ph idx="1"/>
          </p:nvPr>
        </p:nvSpPr>
        <p:spPr/>
        <p:txBody>
          <a:bodyPr>
            <a:normAutofit/>
          </a:bodyPr>
          <a:p>
            <a:pPr>
              <a:buNone/>
            </a:pPr>
            <a:r>
              <a:rPr b="1" dirty="0" lang="en-US" smtClean="0"/>
              <a:t>PHYSICAL ASSESSMENT</a:t>
            </a:r>
          </a:p>
          <a:p>
            <a:pPr indent="-514350" marL="514350">
              <a:buAutoNum type="arabicPeriod"/>
            </a:pPr>
            <a:r>
              <a:rPr dirty="0" lang="en-US" smtClean="0"/>
              <a:t>General appearance</a:t>
            </a:r>
          </a:p>
          <a:p>
            <a:pPr indent="-514350" marL="514350"/>
            <a:r>
              <a:rPr dirty="0" lang="en-US" smtClean="0"/>
              <a:t>Breathing-stiffness of the lungs</a:t>
            </a:r>
          </a:p>
          <a:p>
            <a:pPr indent="-514350" marL="514350"/>
            <a:r>
              <a:rPr dirty="0" lang="en-US" smtClean="0"/>
              <a:t>Cyanosis-inadequate oxygenation of the blood</a:t>
            </a:r>
          </a:p>
          <a:p>
            <a:pPr indent="-514350" marL="514350"/>
            <a:r>
              <a:rPr dirty="0" lang="en-US" smtClean="0"/>
              <a:t>Pain-may appear </a:t>
            </a:r>
            <a:r>
              <a:rPr dirty="0" lang="en-US" err="1" smtClean="0"/>
              <a:t>pale,cold</a:t>
            </a:r>
            <a:r>
              <a:rPr dirty="0" lang="en-US" smtClean="0"/>
              <a:t> and </a:t>
            </a:r>
            <a:r>
              <a:rPr dirty="0" lang="en-US" err="1" smtClean="0"/>
              <a:t>clammy.when</a:t>
            </a:r>
            <a:r>
              <a:rPr dirty="0" lang="en-US" smtClean="0"/>
              <a:t> from heart </a:t>
            </a:r>
            <a:r>
              <a:rPr dirty="0" lang="en-US" err="1" smtClean="0"/>
              <a:t>muscles,pt</a:t>
            </a:r>
            <a:r>
              <a:rPr dirty="0" lang="en-US" smtClean="0"/>
              <a:t> prefer to lie on back</a:t>
            </a:r>
          </a:p>
          <a:p>
            <a:pPr indent="-514350" marL="514350"/>
            <a:r>
              <a:rPr dirty="0" lang="en-US" smtClean="0"/>
              <a:t>Clubbing of fingers-congenital heart disease</a:t>
            </a:r>
          </a:p>
          <a:p>
            <a:pPr indent="-514350" marL="514350"/>
            <a:r>
              <a:rPr dirty="0" lang="en-US" smtClean="0"/>
              <a:t>Level of orientation &amp; clarity of thinking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720" name="Title 1"/>
          <p:cNvSpPr>
            <a:spLocks noGrp="1"/>
          </p:cNvSpPr>
          <p:nvPr>
            <p:ph type="title"/>
          </p:nvPr>
        </p:nvSpPr>
        <p:spPr>
          <a:xfrm>
            <a:off x="457200" y="274638"/>
            <a:ext cx="8229600" cy="334962"/>
          </a:xfrm>
        </p:spPr>
        <p:txBody>
          <a:bodyPr>
            <a:normAutofit fontScale="90000"/>
          </a:bodyPr>
          <a:p>
            <a:endParaRPr dirty="0" lang="en-US"/>
          </a:p>
        </p:txBody>
      </p:sp>
      <p:sp>
        <p:nvSpPr>
          <p:cNvPr id="1048721" name="Content Placeholder 2"/>
          <p:cNvSpPr>
            <a:spLocks noGrp="1"/>
          </p:cNvSpPr>
          <p:nvPr>
            <p:ph idx="1"/>
          </p:nvPr>
        </p:nvSpPr>
        <p:spPr>
          <a:xfrm>
            <a:off x="457200" y="762000"/>
            <a:ext cx="8229600" cy="5364163"/>
          </a:xfrm>
        </p:spPr>
        <p:txBody>
          <a:bodyPr>
            <a:normAutofit/>
          </a:bodyPr>
          <a:p>
            <a:pPr indent="-514350" marL="514350"/>
            <a:r>
              <a:rPr dirty="0" lang="en-US" smtClean="0"/>
              <a:t>Maintain BP at normal level to decrease risk of rupture                            </a:t>
            </a:r>
          </a:p>
          <a:p>
            <a:pPr indent="-514350" marL="514350">
              <a:buNone/>
            </a:pPr>
            <a:r>
              <a:rPr dirty="0" lang="en-US" smtClean="0"/>
              <a:t>To promote graft patency &amp;  circulation</a:t>
            </a:r>
          </a:p>
          <a:p>
            <a:pPr indent="-514350" marL="514350"/>
            <a:r>
              <a:rPr dirty="0" lang="en-US" smtClean="0"/>
              <a:t>General post-op care</a:t>
            </a:r>
          </a:p>
          <a:p>
            <a:pPr indent="-514350" marL="514350"/>
            <a:r>
              <a:rPr dirty="0" lang="en-US" smtClean="0"/>
              <a:t>Maintain adequate BP to facilitate filling of the graft.</a:t>
            </a:r>
          </a:p>
          <a:p>
            <a:pPr indent="-514350" marL="514350"/>
            <a:r>
              <a:rPr dirty="0" lang="en-US" smtClean="0"/>
              <a:t>Monitor for hemorrhage: assess for increasing abdominal girth, back pain, indications for </a:t>
            </a:r>
            <a:r>
              <a:rPr dirty="0" lang="en-US" err="1" smtClean="0"/>
              <a:t>hypovolemia</a:t>
            </a:r>
            <a:r>
              <a:rPr dirty="0" lang="en-US" smtClean="0"/>
              <a:t> or shock.</a:t>
            </a:r>
          </a:p>
          <a:p>
            <a:pPr indent="-514350" marL="514350">
              <a:buNone/>
            </a:pPr>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722" name="Title 1"/>
          <p:cNvSpPr>
            <a:spLocks noGrp="1"/>
          </p:cNvSpPr>
          <p:nvPr>
            <p:ph type="title"/>
          </p:nvPr>
        </p:nvSpPr>
        <p:spPr>
          <a:xfrm>
            <a:off x="457200" y="274638"/>
            <a:ext cx="8229600" cy="258762"/>
          </a:xfrm>
        </p:spPr>
        <p:txBody>
          <a:bodyPr>
            <a:normAutofit fontScale="90000"/>
          </a:bodyPr>
          <a:p>
            <a:endParaRPr dirty="0" lang="en-US"/>
          </a:p>
        </p:txBody>
      </p:sp>
      <p:sp>
        <p:nvSpPr>
          <p:cNvPr id="1048723" name="Content Placeholder 2"/>
          <p:cNvSpPr>
            <a:spLocks noGrp="1"/>
          </p:cNvSpPr>
          <p:nvPr>
            <p:ph idx="1"/>
          </p:nvPr>
        </p:nvSpPr>
        <p:spPr>
          <a:xfrm>
            <a:off x="457200" y="685800"/>
            <a:ext cx="7772400" cy="5440363"/>
          </a:xfrm>
        </p:spPr>
        <p:txBody>
          <a:bodyPr>
            <a:normAutofit/>
          </a:bodyPr>
          <a:p>
            <a:r>
              <a:rPr dirty="0" lang="en-US" smtClean="0"/>
              <a:t>Hourly check of peripheral circulation, sensations, &amp; movement for first 24 hours.</a:t>
            </a:r>
          </a:p>
          <a:p>
            <a:r>
              <a:rPr dirty="0" lang="en-US" smtClean="0"/>
              <a:t>Evaluate blood, urea &amp; nitrogen &amp; serum </a:t>
            </a:r>
            <a:r>
              <a:rPr dirty="0" lang="en-US" err="1" smtClean="0"/>
              <a:t>creatinine</a:t>
            </a:r>
            <a:r>
              <a:rPr dirty="0" lang="en-US" smtClean="0"/>
              <a:t> levels to assess renal function. </a:t>
            </a:r>
          </a:p>
          <a:p>
            <a:pPr>
              <a:buNone/>
            </a:pPr>
            <a:r>
              <a:rPr dirty="0" lang="en-US" smtClean="0"/>
              <a:t>To maintain adequate homeostasis &amp; prevent infection</a:t>
            </a:r>
          </a:p>
          <a:p>
            <a:r>
              <a:rPr dirty="0" lang="en-US" smtClean="0"/>
              <a:t>Monitor acid-base balance</a:t>
            </a:r>
          </a:p>
          <a:p>
            <a:r>
              <a:rPr dirty="0" lang="en-US" smtClean="0"/>
              <a:t>Maintain adequate body warmth in initial post-op period</a:t>
            </a:r>
          </a:p>
          <a:p>
            <a:r>
              <a:rPr dirty="0" lang="en-US" smtClean="0"/>
              <a:t>NG suction in immediate post-op period</a:t>
            </a:r>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724" name="Title 1"/>
          <p:cNvSpPr>
            <a:spLocks noGrp="1"/>
          </p:cNvSpPr>
          <p:nvPr>
            <p:ph type="title"/>
          </p:nvPr>
        </p:nvSpPr>
        <p:spPr>
          <a:xfrm>
            <a:off x="457200" y="274638"/>
            <a:ext cx="8229600" cy="334962"/>
          </a:xfrm>
        </p:spPr>
        <p:txBody>
          <a:bodyPr>
            <a:normAutofit fontScale="90000"/>
          </a:bodyPr>
          <a:p>
            <a:endParaRPr dirty="0" lang="en-US"/>
          </a:p>
        </p:txBody>
      </p:sp>
      <p:sp>
        <p:nvSpPr>
          <p:cNvPr id="1048725" name="Content Placeholder 2"/>
          <p:cNvSpPr>
            <a:spLocks noGrp="1"/>
          </p:cNvSpPr>
          <p:nvPr>
            <p:ph idx="1"/>
          </p:nvPr>
        </p:nvSpPr>
        <p:spPr>
          <a:xfrm>
            <a:off x="457200" y="762000"/>
            <a:ext cx="7696200" cy="5364163"/>
          </a:xfrm>
        </p:spPr>
        <p:txBody>
          <a:bodyPr/>
          <a:p>
            <a:r>
              <a:rPr dirty="0" lang="en-US" smtClean="0"/>
              <a:t>Evaluate status of GI system</a:t>
            </a:r>
          </a:p>
          <a:p>
            <a:pPr>
              <a:buFont typeface="Wingdings" pitchFamily="2" charset="2"/>
              <a:buChar char="ü"/>
            </a:pPr>
            <a:r>
              <a:rPr dirty="0" lang="en-US" smtClean="0"/>
              <a:t>Bowel sounds</a:t>
            </a:r>
          </a:p>
          <a:p>
            <a:pPr>
              <a:buFont typeface="Wingdings" pitchFamily="2" charset="2"/>
              <a:buChar char="ü"/>
            </a:pPr>
            <a:r>
              <a:rPr dirty="0" lang="en-US" smtClean="0"/>
              <a:t>Distention</a:t>
            </a:r>
          </a:p>
          <a:p>
            <a:pPr>
              <a:buFont typeface="Wingdings" pitchFamily="2" charset="2"/>
              <a:buChar char="ü"/>
            </a:pPr>
            <a:r>
              <a:rPr dirty="0" lang="en-US" smtClean="0"/>
              <a:t>Passage of flatus</a:t>
            </a:r>
          </a:p>
          <a:p>
            <a:pPr>
              <a:buFont typeface="Wingdings" pitchFamily="2" charset="2"/>
              <a:buChar char="ü"/>
            </a:pPr>
            <a:r>
              <a:rPr dirty="0" lang="en-US" smtClean="0"/>
              <a:t>Diarrhea</a:t>
            </a:r>
          </a:p>
          <a:p>
            <a:r>
              <a:rPr dirty="0" lang="en-US" smtClean="0"/>
              <a:t>Teach activity restrictions: no heavy lifting for 6 to 12 weeks </a:t>
            </a:r>
          </a:p>
          <a:p>
            <a:r>
              <a:rPr dirty="0" lang="en-US" smtClean="0"/>
              <a:t>CT scanning for client who have not undergone surgical repair.</a:t>
            </a:r>
            <a:endParaRPr dirty="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726" name="Title 1"/>
          <p:cNvSpPr>
            <a:spLocks noGrp="1"/>
          </p:cNvSpPr>
          <p:nvPr>
            <p:ph type="title"/>
          </p:nvPr>
        </p:nvSpPr>
        <p:spPr>
          <a:xfrm>
            <a:off x="457200" y="274638"/>
            <a:ext cx="8229600" cy="258762"/>
          </a:xfrm>
        </p:spPr>
        <p:txBody>
          <a:bodyPr>
            <a:normAutofit fontScale="90000"/>
          </a:bodyPr>
          <a:p>
            <a:endParaRPr dirty="0" lang="en-US"/>
          </a:p>
        </p:txBody>
      </p:sp>
      <p:sp>
        <p:nvSpPr>
          <p:cNvPr id="1048727" name="Content Placeholder 2"/>
          <p:cNvSpPr>
            <a:spLocks noGrp="1"/>
          </p:cNvSpPr>
          <p:nvPr>
            <p:ph idx="1"/>
          </p:nvPr>
        </p:nvSpPr>
        <p:spPr>
          <a:xfrm>
            <a:off x="457200" y="685800"/>
            <a:ext cx="7696200" cy="5440363"/>
          </a:xfrm>
        </p:spPr>
        <p:txBody>
          <a:bodyPr>
            <a:normAutofit/>
          </a:bodyPr>
          <a:p>
            <a:pPr>
              <a:buNone/>
            </a:pPr>
            <a:r>
              <a:rPr b="1" dirty="0" lang="en-US" smtClean="0"/>
              <a:t>BERRY ANEURYSM</a:t>
            </a:r>
          </a:p>
          <a:p>
            <a:pPr>
              <a:buNone/>
            </a:pPr>
            <a:r>
              <a:rPr dirty="0" lang="en-US" smtClean="0"/>
              <a:t>Occurs in intracranial arteries. Lesions are small &amp; balloon shaped. Problem occurs because of location &amp; encroachment on brain tissue.</a:t>
            </a:r>
          </a:p>
          <a:p>
            <a:pPr>
              <a:buNone/>
            </a:pPr>
            <a:r>
              <a:rPr b="1" dirty="0" lang="en-US" smtClean="0"/>
              <a:t>Risk factors</a:t>
            </a:r>
          </a:p>
          <a:p>
            <a:pPr>
              <a:buNone/>
            </a:pPr>
            <a:r>
              <a:rPr dirty="0" lang="en-US" smtClean="0"/>
              <a:t>Age: 50-60 years old</a:t>
            </a:r>
          </a:p>
          <a:p>
            <a:pPr>
              <a:buNone/>
            </a:pPr>
            <a:r>
              <a:rPr dirty="0" lang="en-US" smtClean="0"/>
              <a:t>Atherosclerosis resulting in weakness of the vessel wall</a:t>
            </a:r>
          </a:p>
          <a:p>
            <a:pPr>
              <a:buNone/>
            </a:pPr>
            <a:r>
              <a:rPr dirty="0" lang="en-US" smtClean="0"/>
              <a:t>Hypertension </a:t>
            </a:r>
          </a:p>
          <a:p>
            <a:pPr>
              <a:buNone/>
            </a:pPr>
            <a:r>
              <a:rPr dirty="0" lang="en-US" smtClean="0"/>
              <a:t>Head trauma may increase the risk</a:t>
            </a:r>
          </a:p>
          <a:p>
            <a:pPr>
              <a:buNone/>
            </a:pPr>
            <a:endParaRPr dirty="0"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728" name="Title 1"/>
          <p:cNvSpPr>
            <a:spLocks noGrp="1"/>
          </p:cNvSpPr>
          <p:nvPr>
            <p:ph type="title"/>
          </p:nvPr>
        </p:nvSpPr>
        <p:spPr>
          <a:xfrm>
            <a:off x="457200" y="274638"/>
            <a:ext cx="8229600" cy="182562"/>
          </a:xfrm>
        </p:spPr>
        <p:txBody>
          <a:bodyPr>
            <a:normAutofit fontScale="90000"/>
          </a:bodyPr>
          <a:p>
            <a:endParaRPr dirty="0" lang="en-US"/>
          </a:p>
        </p:txBody>
      </p:sp>
      <p:sp>
        <p:nvSpPr>
          <p:cNvPr id="1048729" name="Content Placeholder 2"/>
          <p:cNvSpPr>
            <a:spLocks noGrp="1"/>
          </p:cNvSpPr>
          <p:nvPr>
            <p:ph idx="1"/>
          </p:nvPr>
        </p:nvSpPr>
        <p:spPr>
          <a:xfrm>
            <a:off x="457200" y="609600"/>
            <a:ext cx="8229600" cy="5516563"/>
          </a:xfrm>
        </p:spPr>
        <p:txBody>
          <a:bodyPr>
            <a:normAutofit/>
          </a:bodyPr>
          <a:p>
            <a:pPr>
              <a:buNone/>
            </a:pPr>
            <a:r>
              <a:rPr b="1" dirty="0" lang="en-US" smtClean="0"/>
              <a:t>Clinical manifestations</a:t>
            </a:r>
          </a:p>
          <a:p>
            <a:pPr>
              <a:buNone/>
            </a:pPr>
            <a:r>
              <a:rPr dirty="0" lang="en-US" smtClean="0"/>
              <a:t>Severe headache </a:t>
            </a:r>
          </a:p>
          <a:p>
            <a:pPr>
              <a:buNone/>
            </a:pPr>
            <a:r>
              <a:rPr dirty="0" lang="en-US" smtClean="0"/>
              <a:t>Intermittent nausea</a:t>
            </a:r>
          </a:p>
          <a:p>
            <a:pPr>
              <a:buNone/>
            </a:pPr>
            <a:r>
              <a:rPr b="1" dirty="0" lang="en-US" smtClean="0"/>
              <a:t>Signs of rupture</a:t>
            </a:r>
          </a:p>
          <a:p>
            <a:pPr indent="-514350" marL="514350">
              <a:buFont typeface="+mj-lt"/>
              <a:buAutoNum type="alphaLcParenR"/>
            </a:pPr>
            <a:r>
              <a:rPr dirty="0" lang="en-US" smtClean="0"/>
              <a:t>Severe headache continues</a:t>
            </a:r>
          </a:p>
          <a:p>
            <a:pPr indent="-514350" marL="514350">
              <a:buFont typeface="+mj-lt"/>
              <a:buAutoNum type="alphaLcParenR"/>
            </a:pPr>
            <a:r>
              <a:rPr dirty="0" lang="en-US" smtClean="0"/>
              <a:t>Seizure</a:t>
            </a:r>
          </a:p>
          <a:p>
            <a:pPr indent="-514350" marL="514350">
              <a:buFont typeface="+mj-lt"/>
              <a:buAutoNum type="alphaLcParenR"/>
            </a:pPr>
            <a:r>
              <a:rPr dirty="0" lang="en-US" err="1" smtClean="0"/>
              <a:t>Nuchal</a:t>
            </a:r>
            <a:r>
              <a:rPr dirty="0" lang="en-US" smtClean="0"/>
              <a:t> rigidity(neck region)</a:t>
            </a:r>
          </a:p>
          <a:p>
            <a:pPr indent="-514350" marL="514350">
              <a:buFont typeface="+mj-lt"/>
              <a:buAutoNum type="alphaLcParenR"/>
            </a:pPr>
            <a:r>
              <a:rPr dirty="0" lang="en-US" err="1" smtClean="0"/>
              <a:t>Hemiparesis</a:t>
            </a:r>
            <a:r>
              <a:rPr dirty="0" lang="en-US" smtClean="0"/>
              <a:t> (paralysis of one side of </a:t>
            </a:r>
            <a:r>
              <a:rPr lang="en-US" smtClean="0"/>
              <a:t>the body)</a:t>
            </a:r>
            <a:endParaRPr dirty="0" lang="en-US" smtClean="0"/>
          </a:p>
          <a:p>
            <a:pPr indent="-514350" marL="514350">
              <a:buFont typeface="+mj-lt"/>
              <a:buAutoNum type="alphaLcParenR"/>
            </a:pPr>
            <a:r>
              <a:rPr dirty="0" lang="en-US" smtClean="0"/>
              <a:t>Loss of consciousness</a:t>
            </a:r>
          </a:p>
          <a:p>
            <a:pPr indent="-514350" marL="514350">
              <a:buFont typeface="+mj-lt"/>
              <a:buAutoNum type="alphaLcParenR"/>
            </a:pPr>
            <a:r>
              <a:rPr dirty="0" lang="en-US" smtClean="0"/>
              <a:t>Symptoms of increased intracranial pressure</a:t>
            </a:r>
            <a:endParaRPr dirty="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730" name="Title 1"/>
          <p:cNvSpPr>
            <a:spLocks noGrp="1"/>
          </p:cNvSpPr>
          <p:nvPr>
            <p:ph type="title"/>
          </p:nvPr>
        </p:nvSpPr>
        <p:spPr/>
        <p:txBody>
          <a:bodyPr/>
          <a:p>
            <a:endParaRPr lang="en-US"/>
          </a:p>
        </p:txBody>
      </p:sp>
      <p:sp>
        <p:nvSpPr>
          <p:cNvPr id="1048731" name="Content Placeholder 2"/>
          <p:cNvSpPr>
            <a:spLocks noGrp="1"/>
          </p:cNvSpPr>
          <p:nvPr>
            <p:ph idx="1"/>
          </p:nvPr>
        </p:nvSpPr>
        <p:spPr/>
        <p:txBody>
          <a:bodyPr/>
          <a:p>
            <a:r>
              <a:rPr dirty="0" lang="en-US" smtClean="0"/>
              <a:t>Severity of symptoms depend on the site &amp; amount of bleeding.</a:t>
            </a:r>
          </a:p>
          <a:p>
            <a:pPr>
              <a:buNone/>
            </a:pPr>
            <a:r>
              <a:rPr b="1" dirty="0" lang="en-US" smtClean="0"/>
              <a:t>DIAGNOSTICS</a:t>
            </a:r>
          </a:p>
          <a:p>
            <a:r>
              <a:rPr dirty="0" lang="en-US" smtClean="0"/>
              <a:t>LP- revealing blood in CSF</a:t>
            </a:r>
          </a:p>
          <a:p>
            <a:r>
              <a:rPr dirty="0" lang="en-US" smtClean="0"/>
              <a:t>Cerebral angiogram</a:t>
            </a:r>
          </a:p>
          <a:p>
            <a:r>
              <a:rPr dirty="0" lang="en-US" smtClean="0"/>
              <a:t>CT scan</a:t>
            </a:r>
            <a:endParaRPr dirty="0"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732" name="Title 1"/>
          <p:cNvSpPr>
            <a:spLocks noGrp="1"/>
          </p:cNvSpPr>
          <p:nvPr>
            <p:ph type="title"/>
          </p:nvPr>
        </p:nvSpPr>
        <p:spPr>
          <a:xfrm>
            <a:off x="457200" y="274638"/>
            <a:ext cx="8229600" cy="258762"/>
          </a:xfrm>
        </p:spPr>
        <p:txBody>
          <a:bodyPr>
            <a:normAutofit fontScale="90000"/>
          </a:bodyPr>
          <a:p>
            <a:endParaRPr dirty="0" lang="en-US"/>
          </a:p>
        </p:txBody>
      </p:sp>
      <p:sp>
        <p:nvSpPr>
          <p:cNvPr id="1048733" name="Content Placeholder 2"/>
          <p:cNvSpPr>
            <a:spLocks noGrp="1"/>
          </p:cNvSpPr>
          <p:nvPr>
            <p:ph idx="1"/>
          </p:nvPr>
        </p:nvSpPr>
        <p:spPr>
          <a:xfrm>
            <a:off x="457200" y="609600"/>
            <a:ext cx="7772400" cy="5516563"/>
          </a:xfrm>
        </p:spPr>
        <p:txBody>
          <a:bodyPr>
            <a:normAutofit/>
          </a:bodyPr>
          <a:p>
            <a:pPr>
              <a:buNone/>
            </a:pPr>
            <a:r>
              <a:rPr b="1" dirty="0" lang="en-US" smtClean="0"/>
              <a:t>TREATMENT</a:t>
            </a:r>
          </a:p>
          <a:p>
            <a:r>
              <a:rPr dirty="0" lang="en-US" smtClean="0"/>
              <a:t>Osmotic diuretics</a:t>
            </a:r>
          </a:p>
          <a:p>
            <a:r>
              <a:rPr dirty="0" lang="en-US" smtClean="0"/>
              <a:t>Corticosteroids</a:t>
            </a:r>
          </a:p>
          <a:p>
            <a:r>
              <a:rPr dirty="0" lang="en-US" smtClean="0"/>
              <a:t>Anticonvulsants</a:t>
            </a:r>
          </a:p>
          <a:p>
            <a:r>
              <a:rPr dirty="0" lang="en-US" smtClean="0"/>
              <a:t>Fluids to maintain systolic BP at 100-150 mmHg ( increase in volume &amp; pressure increases blood flow through narrowed vessels)</a:t>
            </a:r>
          </a:p>
          <a:p>
            <a:r>
              <a:rPr dirty="0" lang="en-US" smtClean="0"/>
              <a:t>Surgical intervention: ligation or clipping of the aneurysm within the first three days to decrease the swelling &amp; minimize the risk of </a:t>
            </a:r>
            <a:r>
              <a:rPr dirty="0" lang="en-US" err="1" smtClean="0"/>
              <a:t>rebleeding</a:t>
            </a:r>
            <a:r>
              <a:rPr dirty="0" lang="en-US" smtClean="0"/>
              <a:t>.</a:t>
            </a:r>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734" name="Title 1"/>
          <p:cNvSpPr>
            <a:spLocks noGrp="1"/>
          </p:cNvSpPr>
          <p:nvPr>
            <p:ph type="title"/>
          </p:nvPr>
        </p:nvSpPr>
        <p:spPr>
          <a:xfrm>
            <a:off x="457200" y="274638"/>
            <a:ext cx="8229600" cy="182562"/>
          </a:xfrm>
        </p:spPr>
        <p:txBody>
          <a:bodyPr>
            <a:normAutofit fontScale="90000"/>
          </a:bodyPr>
          <a:p>
            <a:endParaRPr dirty="0" lang="en-US"/>
          </a:p>
        </p:txBody>
      </p:sp>
      <p:sp>
        <p:nvSpPr>
          <p:cNvPr id="1048735" name="Content Placeholder 2"/>
          <p:cNvSpPr>
            <a:spLocks noGrp="1"/>
          </p:cNvSpPr>
          <p:nvPr>
            <p:ph idx="1"/>
          </p:nvPr>
        </p:nvSpPr>
        <p:spPr>
          <a:xfrm>
            <a:off x="457200" y="533400"/>
            <a:ext cx="7772400" cy="5592763"/>
          </a:xfrm>
        </p:spPr>
        <p:txBody>
          <a:bodyPr>
            <a:normAutofit/>
          </a:bodyPr>
          <a:p>
            <a:pPr>
              <a:buNone/>
            </a:pPr>
            <a:r>
              <a:rPr b="1" dirty="0" lang="en-US" smtClean="0"/>
              <a:t>Nursing intervention</a:t>
            </a:r>
          </a:p>
          <a:p>
            <a:pPr indent="-514350" marL="514350">
              <a:buFont typeface="+mj-lt"/>
              <a:buAutoNum type="arabicPeriod"/>
            </a:pPr>
            <a:r>
              <a:rPr dirty="0" lang="en-US" smtClean="0"/>
              <a:t>Immediate strict bed rest</a:t>
            </a:r>
          </a:p>
          <a:p>
            <a:pPr indent="-514350" marL="514350">
              <a:buFont typeface="+mj-lt"/>
              <a:buAutoNum type="arabicPeriod"/>
            </a:pPr>
            <a:r>
              <a:rPr dirty="0" lang="en-US" smtClean="0"/>
              <a:t>Prevent </a:t>
            </a:r>
            <a:r>
              <a:rPr dirty="0" lang="en-US" err="1" smtClean="0"/>
              <a:t>valsalva</a:t>
            </a:r>
            <a:r>
              <a:rPr dirty="0" lang="en-US" smtClean="0"/>
              <a:t> maneuver-increases </a:t>
            </a:r>
            <a:r>
              <a:rPr dirty="0" lang="en-US" err="1" smtClean="0"/>
              <a:t>pressure,tachycadia</a:t>
            </a:r>
            <a:endParaRPr dirty="0" lang="en-US" smtClean="0"/>
          </a:p>
          <a:p>
            <a:pPr indent="-514350" marL="514350">
              <a:buFont typeface="+mj-lt"/>
              <a:buAutoNum type="arabicPeriod"/>
            </a:pPr>
            <a:r>
              <a:rPr dirty="0" lang="en-US" smtClean="0"/>
              <a:t>Client should avoid straining, sneezing, pulling up in bed, acute flexion of the neck.</a:t>
            </a:r>
          </a:p>
          <a:p>
            <a:pPr indent="-514350" marL="514350">
              <a:buFont typeface="+mj-lt"/>
              <a:buAutoNum type="arabicPeriod"/>
            </a:pPr>
            <a:r>
              <a:rPr dirty="0" lang="en-US" smtClean="0"/>
              <a:t>Elevate head of the bed 30 degrees to 45 degrees </a:t>
            </a:r>
          </a:p>
          <a:p>
            <a:pPr indent="-514350" marL="514350">
              <a:buFont typeface="+mj-lt"/>
              <a:buAutoNum type="arabicPeriod"/>
            </a:pPr>
            <a:r>
              <a:rPr dirty="0" lang="en-US" smtClean="0"/>
              <a:t>Quiet, dim, </a:t>
            </a:r>
            <a:r>
              <a:rPr dirty="0" lang="en-US" err="1" smtClean="0"/>
              <a:t>nonstimulating</a:t>
            </a:r>
            <a:r>
              <a:rPr dirty="0" lang="en-US" smtClean="0"/>
              <a:t> environment.</a:t>
            </a:r>
          </a:p>
          <a:p>
            <a:pPr indent="-514350" marL="514350">
              <a:buFont typeface="+mj-lt"/>
              <a:buAutoNum type="arabicPeriod"/>
            </a:pPr>
            <a:r>
              <a:rPr dirty="0" lang="en-US" smtClean="0"/>
              <a:t>Constant monitoring of the condition to identify </a:t>
            </a:r>
            <a:r>
              <a:rPr dirty="0" lang="en-US" err="1" smtClean="0"/>
              <a:t>occurance</a:t>
            </a:r>
            <a:r>
              <a:rPr dirty="0" lang="en-US" smtClean="0"/>
              <a:t> of bleeding by symptoms of increasing intracranial pressure (ICP).</a:t>
            </a:r>
          </a:p>
          <a:p>
            <a:pPr indent="-514350" marL="514350">
              <a:buFont typeface="+mj-lt"/>
              <a:buAutoNum type="arabicPeriod"/>
            </a:pPr>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736" name="Title 1"/>
          <p:cNvSpPr>
            <a:spLocks noGrp="1"/>
          </p:cNvSpPr>
          <p:nvPr>
            <p:ph type="title"/>
          </p:nvPr>
        </p:nvSpPr>
        <p:spPr>
          <a:xfrm>
            <a:off x="533400" y="304800"/>
            <a:ext cx="8229600" cy="304800"/>
          </a:xfrm>
        </p:spPr>
        <p:txBody>
          <a:bodyPr>
            <a:normAutofit fontScale="90000"/>
          </a:bodyPr>
          <a:p>
            <a:endParaRPr dirty="0" lang="en-US"/>
          </a:p>
        </p:txBody>
      </p:sp>
      <p:sp>
        <p:nvSpPr>
          <p:cNvPr id="1048737" name="Content Placeholder 2"/>
          <p:cNvSpPr>
            <a:spLocks noGrp="1"/>
          </p:cNvSpPr>
          <p:nvPr>
            <p:ph idx="1"/>
          </p:nvPr>
        </p:nvSpPr>
        <p:spPr>
          <a:xfrm>
            <a:off x="457200" y="1143000"/>
            <a:ext cx="7772400" cy="4983163"/>
          </a:xfrm>
        </p:spPr>
        <p:txBody>
          <a:bodyPr/>
          <a:p>
            <a:pPr indent="-514350" marL="514350">
              <a:buAutoNum type="arabicPeriod" startAt="7"/>
            </a:pPr>
            <a:r>
              <a:rPr dirty="0" lang="en-US" smtClean="0"/>
              <a:t>Administer analgesics cautiously: the client should continue to be easily aroused so that neurological checks can be performed.</a:t>
            </a:r>
          </a:p>
          <a:p>
            <a:pPr indent="-514350" marL="514350">
              <a:buFont typeface="Wingdings" pitchFamily="2" charset="2"/>
              <a:buChar char="ü"/>
            </a:pPr>
            <a:r>
              <a:rPr dirty="0" lang="en-US" smtClean="0"/>
              <a:t>Not hot or cold beverages or food, no caffeine, no smoking</a:t>
            </a:r>
          </a:p>
          <a:p>
            <a:pPr indent="-514350" marL="514350">
              <a:buFont typeface="Wingdings" pitchFamily="2" charset="2"/>
              <a:buChar char="ü"/>
            </a:pPr>
            <a:r>
              <a:rPr dirty="0" lang="en-US" smtClean="0"/>
              <a:t>Assess &amp; implement measures to decrease ICP </a:t>
            </a:r>
          </a:p>
          <a:p>
            <a:pPr indent="-514350" marL="514350">
              <a:buFont typeface="Wingdings" pitchFamily="2" charset="2"/>
              <a:buChar char="ü"/>
            </a:pPr>
            <a:r>
              <a:rPr dirty="0" lang="en-US" smtClean="0"/>
              <a:t>Appropriate pre-op nursing interventions.</a:t>
            </a:r>
          </a:p>
          <a:p>
            <a:pPr indent="-514350" marL="514350">
              <a:buFont typeface="Wingdings" pitchFamily="2" charset="2"/>
              <a:buChar char="ü"/>
            </a:pPr>
            <a:r>
              <a:rPr dirty="0" lang="en-US" smtClean="0"/>
              <a:t>To maintain homeostasis &amp; monitor changes in ICP after craniotomy</a:t>
            </a:r>
          </a:p>
          <a:p>
            <a:pPr indent="-514350" marL="514350">
              <a:buFont typeface="Wingdings" pitchFamily="2" charset="2"/>
              <a:buChar char="ü"/>
            </a:pPr>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741" name="Title 1"/>
          <p:cNvSpPr>
            <a:spLocks noGrp="1"/>
          </p:cNvSpPr>
          <p:nvPr>
            <p:ph type="title"/>
          </p:nvPr>
        </p:nvSpPr>
        <p:spPr/>
        <p:txBody>
          <a:bodyPr>
            <a:normAutofit fontScale="90000"/>
          </a:bodyPr>
          <a:p>
            <a:r>
              <a:rPr dirty="0" lang="en-US" smtClean="0"/>
              <a:t>HYPERTENSIVE DISORDERS(</a:t>
            </a:r>
            <a:r>
              <a:rPr dirty="0" lang="en-US" err="1" smtClean="0"/>
              <a:t>hbp</a:t>
            </a:r>
            <a:r>
              <a:rPr dirty="0" lang="en-US" smtClean="0"/>
              <a:t>)</a:t>
            </a:r>
            <a:endParaRPr dirty="0" lang="en-US"/>
          </a:p>
        </p:txBody>
      </p:sp>
      <p:sp>
        <p:nvSpPr>
          <p:cNvPr id="1048742" name="Content Placeholder 2"/>
          <p:cNvSpPr>
            <a:spLocks noGrp="1"/>
          </p:cNvSpPr>
          <p:nvPr>
            <p:ph idx="1"/>
          </p:nvPr>
        </p:nvSpPr>
        <p:spPr/>
        <p:txBody>
          <a:bodyPr>
            <a:normAutofit/>
          </a:bodyPr>
          <a:p>
            <a:pPr>
              <a:buNone/>
            </a:pPr>
            <a:r>
              <a:rPr b="1" dirty="0" lang="en-US" smtClean="0"/>
              <a:t>Blood pressure -</a:t>
            </a:r>
            <a:r>
              <a:rPr dirty="0" lang="en-US" smtClean="0"/>
              <a:t>is the force exerted by the blood against the walls of blood vessels. </a:t>
            </a:r>
          </a:p>
          <a:p>
            <a:pPr>
              <a:buNone/>
            </a:pPr>
            <a:r>
              <a:rPr dirty="0" lang="en-US" smtClean="0"/>
              <a:t>The  magnitude of this force depends on:</a:t>
            </a:r>
          </a:p>
          <a:p>
            <a:pPr>
              <a:buFont typeface="Wingdings" pitchFamily="2" charset="2"/>
              <a:buChar char="§"/>
            </a:pPr>
            <a:r>
              <a:rPr dirty="0" lang="en-US" smtClean="0"/>
              <a:t>Cardiac output-increase</a:t>
            </a:r>
          </a:p>
          <a:p>
            <a:pPr>
              <a:buFont typeface="Wingdings" pitchFamily="2" charset="2"/>
              <a:buChar char="§"/>
            </a:pPr>
            <a:r>
              <a:rPr dirty="0" lang="en-US" smtClean="0"/>
              <a:t>Resistance of the blood vessels</a:t>
            </a:r>
          </a:p>
          <a:p>
            <a:pPr>
              <a:buFont typeface="Wingdings" pitchFamily="2" charset="2"/>
              <a:buChar char="§"/>
            </a:pPr>
            <a:r>
              <a:rPr dirty="0" lang="en-US" err="1" smtClean="0"/>
              <a:t>Viscocity</a:t>
            </a:r>
            <a:r>
              <a:rPr dirty="0" lang="en-US" smtClean="0"/>
              <a:t> of blood	</a:t>
            </a:r>
          </a:p>
          <a:p>
            <a:pPr>
              <a:buNone/>
            </a:pPr>
            <a:r>
              <a:rPr b="1" dirty="0" lang="en-US" smtClean="0"/>
              <a:t>Def</a:t>
            </a:r>
            <a:r>
              <a:rPr dirty="0" lang="en-US" smtClean="0"/>
              <a:t>-A persistent elevation of the systolic blood pressure at a level of 140 mmHg or higher &amp; of diastolic pressure at level of 90 mmHg or higher. </a:t>
            </a:r>
          </a:p>
          <a:p>
            <a:pPr>
              <a:buNone/>
            </a:pPr>
            <a:endParaRPr dirty="0" lang="en-US" smtClean="0"/>
          </a:p>
          <a:p>
            <a:pPr>
              <a:buNone/>
            </a:pPr>
            <a:endParaRPr dirty="0" lang="en-US" smtClean="0"/>
          </a:p>
          <a:p>
            <a:pPr>
              <a:buNone/>
            </a:pPr>
            <a:endParaRPr dirty="0"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613" name="Title 1"/>
          <p:cNvSpPr>
            <a:spLocks noGrp="1"/>
          </p:cNvSpPr>
          <p:nvPr>
            <p:ph type="title"/>
          </p:nvPr>
        </p:nvSpPr>
        <p:spPr/>
        <p:txBody>
          <a:bodyPr/>
          <a:p>
            <a:r>
              <a:rPr dirty="0" lang="en-US" smtClean="0"/>
              <a:t>assessment</a:t>
            </a:r>
            <a:endParaRPr dirty="0" lang="en-US"/>
          </a:p>
        </p:txBody>
      </p:sp>
      <p:sp>
        <p:nvSpPr>
          <p:cNvPr id="1048614" name="Content Placeholder 2"/>
          <p:cNvSpPr>
            <a:spLocks noGrp="1"/>
          </p:cNvSpPr>
          <p:nvPr>
            <p:ph idx="1"/>
          </p:nvPr>
        </p:nvSpPr>
        <p:spPr/>
        <p:txBody>
          <a:bodyPr/>
          <a:p>
            <a:r>
              <a:rPr dirty="0" lang="en-US" smtClean="0"/>
              <a:t>2.Evaluate Bp</a:t>
            </a:r>
            <a:endParaRPr dirty="0" lang="en-US"/>
          </a:p>
        </p:txBody>
      </p:sp>
      <p:sp>
        <p:nvSpPr>
          <p:cNvPr id="1048615" name="Rectangle 3"/>
          <p:cNvSpPr/>
          <p:nvPr/>
        </p:nvSpPr>
        <p:spPr>
          <a:xfrm>
            <a:off x="685800" y="1676400"/>
            <a:ext cx="6934200" cy="2954655"/>
          </a:xfrm>
          <a:prstGeom prst="rect"/>
        </p:spPr>
        <p:txBody>
          <a:bodyPr wrap="square">
            <a:spAutoFit/>
          </a:bodyPr>
          <a:p>
            <a:pPr indent="-514350" marL="514350"/>
            <a:endParaRPr dirty="0" lang="en-US" smtClean="0"/>
          </a:p>
          <a:p>
            <a:pPr indent="-514350" marL="514350"/>
            <a:endParaRPr dirty="0" sz="2800" lang="en-US" smtClean="0"/>
          </a:p>
          <a:p>
            <a:pPr indent="-514350" marL="514350"/>
            <a:r>
              <a:rPr dirty="0" sz="2800" lang="en-US" smtClean="0"/>
              <a:t>Pulse pressure: difference between systolic &amp; diastolic pressure.</a:t>
            </a:r>
          </a:p>
          <a:p>
            <a:pPr indent="-514350" marL="514350"/>
            <a:r>
              <a:rPr dirty="0" sz="2800" lang="en-US" smtClean="0"/>
              <a:t>Assess for postural hypotension</a:t>
            </a:r>
          </a:p>
          <a:p>
            <a:pPr indent="-514350" marL="514350"/>
            <a:r>
              <a:rPr dirty="0" sz="2800" lang="en-US" smtClean="0"/>
              <a:t>Take BP sitting, standing, &amp; lying if having problems with pressure changes.</a:t>
            </a:r>
            <a:endParaRPr dirty="0" sz="2800"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743" name="Title 1"/>
          <p:cNvSpPr>
            <a:spLocks noGrp="1"/>
          </p:cNvSpPr>
          <p:nvPr>
            <p:ph type="title"/>
          </p:nvPr>
        </p:nvSpPr>
        <p:spPr/>
        <p:txBody>
          <a:bodyPr/>
          <a:p>
            <a:endParaRPr lang="en-US"/>
          </a:p>
        </p:txBody>
      </p:sp>
      <p:sp>
        <p:nvSpPr>
          <p:cNvPr id="1048744" name="Content Placeholder 2"/>
          <p:cNvSpPr>
            <a:spLocks noGrp="1"/>
          </p:cNvSpPr>
          <p:nvPr>
            <p:ph idx="1"/>
          </p:nvPr>
        </p:nvSpPr>
        <p:spPr/>
        <p:txBody>
          <a:bodyPr/>
          <a:p>
            <a:pPr>
              <a:buNone/>
            </a:pPr>
            <a:r>
              <a:rPr dirty="0" lang="en-US" smtClean="0"/>
              <a:t> </a:t>
            </a:r>
            <a:r>
              <a:rPr b="1" dirty="0" lang="en-US" smtClean="0"/>
              <a:t>N/B</a:t>
            </a:r>
            <a:r>
              <a:rPr dirty="0" lang="en-US" smtClean="0"/>
              <a:t> Cardiac output is increased by conditions that increase heart rate or stroke volume, where as peripheral resistance is increased by factors that increase blood viscosity or reduce vessel diameter, particularly of the arterioles.</a:t>
            </a:r>
            <a:endParaRPr dirty="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745" name="Title 1"/>
          <p:cNvSpPr>
            <a:spLocks noGrp="1"/>
          </p:cNvSpPr>
          <p:nvPr>
            <p:ph type="title"/>
          </p:nvPr>
        </p:nvSpPr>
        <p:spPr>
          <a:xfrm>
            <a:off x="457200" y="274638"/>
            <a:ext cx="8229600" cy="182562"/>
          </a:xfrm>
        </p:spPr>
        <p:txBody>
          <a:bodyPr>
            <a:normAutofit fontScale="90000"/>
          </a:bodyPr>
          <a:p>
            <a:endParaRPr dirty="0" lang="en-US"/>
          </a:p>
        </p:txBody>
      </p:sp>
      <p:sp>
        <p:nvSpPr>
          <p:cNvPr id="1048746" name="Content Placeholder 2"/>
          <p:cNvSpPr>
            <a:spLocks noGrp="1"/>
          </p:cNvSpPr>
          <p:nvPr>
            <p:ph idx="1"/>
          </p:nvPr>
        </p:nvSpPr>
        <p:spPr>
          <a:xfrm>
            <a:off x="457200" y="609600"/>
            <a:ext cx="7772400" cy="5516563"/>
          </a:xfrm>
        </p:spPr>
        <p:txBody>
          <a:bodyPr>
            <a:normAutofit/>
          </a:bodyPr>
          <a:p>
            <a:pPr>
              <a:buNone/>
            </a:pPr>
            <a:r>
              <a:rPr b="1" dirty="0" lang="en-US" smtClean="0"/>
              <a:t>TYPES OF HYPERTENSION</a:t>
            </a:r>
          </a:p>
          <a:p>
            <a:pPr>
              <a:buNone/>
            </a:pPr>
            <a:r>
              <a:rPr b="1" dirty="0" lang="en-US" smtClean="0"/>
              <a:t>1. Primary hypertension or essential or idiopathic</a:t>
            </a:r>
          </a:p>
          <a:p>
            <a:r>
              <a:rPr dirty="0" lang="en-US" smtClean="0"/>
              <a:t>There is no identifiable cause, but several interacting homeostatic forces are generally involved concomitantly.</a:t>
            </a:r>
          </a:p>
          <a:p>
            <a:r>
              <a:rPr dirty="0" lang="en-US" smtClean="0"/>
              <a:t>Most cases of combined systolic &amp; diastolic elevation fall into this category.</a:t>
            </a:r>
          </a:p>
          <a:p>
            <a:r>
              <a:rPr dirty="0" lang="en-US" smtClean="0"/>
              <a:t>Severity increase as the blood pressure, both systolic &amp; diastolic, increases</a:t>
            </a:r>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747" name="Title 1"/>
          <p:cNvSpPr>
            <a:spLocks noGrp="1"/>
          </p:cNvSpPr>
          <p:nvPr>
            <p:ph type="title"/>
          </p:nvPr>
        </p:nvSpPr>
        <p:spPr>
          <a:xfrm>
            <a:off x="457200" y="274638"/>
            <a:ext cx="8229600" cy="182562"/>
          </a:xfrm>
        </p:spPr>
        <p:txBody>
          <a:bodyPr>
            <a:normAutofit fontScale="90000"/>
          </a:bodyPr>
          <a:p>
            <a:endParaRPr dirty="0" lang="en-US"/>
          </a:p>
        </p:txBody>
      </p:sp>
      <p:sp>
        <p:nvSpPr>
          <p:cNvPr id="1048748" name="Content Placeholder 2"/>
          <p:cNvSpPr>
            <a:spLocks noGrp="1"/>
          </p:cNvSpPr>
          <p:nvPr>
            <p:ph idx="1"/>
          </p:nvPr>
        </p:nvSpPr>
        <p:spPr>
          <a:xfrm>
            <a:off x="457200" y="990600"/>
            <a:ext cx="7848600" cy="5135563"/>
          </a:xfrm>
        </p:spPr>
        <p:txBody>
          <a:bodyPr>
            <a:normAutofit fontScale="85000" lnSpcReduction="10000"/>
          </a:bodyPr>
          <a:p>
            <a:pPr>
              <a:buNone/>
            </a:pPr>
            <a:r>
              <a:rPr b="1" dirty="0" lang="en-US" smtClean="0"/>
              <a:t>2. Secondary hypertension</a:t>
            </a:r>
          </a:p>
          <a:p>
            <a:pPr>
              <a:buNone/>
            </a:pPr>
            <a:r>
              <a:rPr dirty="0" lang="en-US" smtClean="0"/>
              <a:t>Results from an identifiable cause. </a:t>
            </a:r>
          </a:p>
          <a:p>
            <a:pPr>
              <a:buFont typeface="Wingdings" pitchFamily="2" charset="2"/>
              <a:buChar char="Ø"/>
            </a:pPr>
            <a:r>
              <a:rPr dirty="0" lang="en-US" smtClean="0"/>
              <a:t>Specific diseases   </a:t>
            </a:r>
          </a:p>
          <a:p>
            <a:pPr lvl="2"/>
            <a:r>
              <a:rPr dirty="0" sz="2800" lang="en-US" smtClean="0"/>
              <a:t>Acute </a:t>
            </a:r>
            <a:r>
              <a:rPr dirty="0" sz="2800" lang="en-US" err="1" smtClean="0"/>
              <a:t>glomerulonephritis</a:t>
            </a:r>
            <a:r>
              <a:rPr dirty="0" sz="2800" lang="en-US" smtClean="0"/>
              <a:t>  </a:t>
            </a:r>
          </a:p>
          <a:p>
            <a:pPr lvl="2"/>
            <a:r>
              <a:rPr dirty="0" sz="2800" lang="en-US" smtClean="0"/>
              <a:t>Renal artery </a:t>
            </a:r>
            <a:r>
              <a:rPr dirty="0" sz="2800" lang="en-US" err="1" smtClean="0"/>
              <a:t>stenosis</a:t>
            </a:r>
            <a:r>
              <a:rPr dirty="0" sz="2800" lang="en-US" smtClean="0"/>
              <a:t> </a:t>
            </a:r>
          </a:p>
          <a:p>
            <a:pPr lvl="2"/>
            <a:r>
              <a:rPr dirty="0" sz="2800" lang="en-US" err="1" smtClean="0"/>
              <a:t>Pheochromocytoma</a:t>
            </a:r>
            <a:r>
              <a:rPr dirty="0" sz="2800" lang="en-US" smtClean="0"/>
              <a:t>  </a:t>
            </a:r>
          </a:p>
          <a:p>
            <a:pPr lvl="2"/>
            <a:r>
              <a:rPr dirty="0" sz="2800" lang="en-US" smtClean="0"/>
              <a:t>Brain tumor, </a:t>
            </a:r>
          </a:p>
          <a:p>
            <a:pPr lvl="2"/>
            <a:r>
              <a:rPr dirty="0" sz="2800" lang="en-US" smtClean="0"/>
              <a:t>Steroid  medications, </a:t>
            </a:r>
          </a:p>
          <a:p>
            <a:pPr lvl="2"/>
            <a:r>
              <a:rPr dirty="0" sz="2800" lang="en-US" smtClean="0"/>
              <a:t>Arteriosclerosis</a:t>
            </a:r>
          </a:p>
          <a:p>
            <a:pPr>
              <a:buNone/>
            </a:pPr>
            <a:r>
              <a:rPr dirty="0" lang="en-US" smtClean="0"/>
              <a:t>These causes can be corrected therefore, it is important to isolate the root of the problem so that the most appropriate treatment regimen can be prescribed</a:t>
            </a:r>
          </a:p>
          <a:p>
            <a:pPr>
              <a:buNone/>
            </a:pPr>
            <a:r>
              <a:rPr dirty="0" lang="en-US" smtClean="0"/>
              <a:t>Severity depends on underlying causes, &amp; duration of concurrent disease states.</a:t>
            </a:r>
          </a:p>
          <a:p>
            <a:pPr>
              <a:buNone/>
            </a:pPr>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749" name="Title 1"/>
          <p:cNvSpPr>
            <a:spLocks noGrp="1"/>
          </p:cNvSpPr>
          <p:nvPr>
            <p:ph type="title"/>
          </p:nvPr>
        </p:nvSpPr>
        <p:spPr>
          <a:xfrm>
            <a:off x="457200" y="274638"/>
            <a:ext cx="8229600" cy="182562"/>
          </a:xfrm>
        </p:spPr>
        <p:txBody>
          <a:bodyPr>
            <a:normAutofit fontScale="90000"/>
          </a:bodyPr>
          <a:p>
            <a:endParaRPr dirty="0" lang="en-US"/>
          </a:p>
        </p:txBody>
      </p:sp>
      <p:sp>
        <p:nvSpPr>
          <p:cNvPr id="1048750" name="Content Placeholder 2"/>
          <p:cNvSpPr>
            <a:spLocks noGrp="1"/>
          </p:cNvSpPr>
          <p:nvPr>
            <p:ph idx="1"/>
          </p:nvPr>
        </p:nvSpPr>
        <p:spPr>
          <a:xfrm>
            <a:off x="457200" y="990600"/>
            <a:ext cx="7772400" cy="5135563"/>
          </a:xfrm>
        </p:spPr>
        <p:txBody>
          <a:bodyPr>
            <a:normAutofit/>
          </a:bodyPr>
          <a:p>
            <a:pPr indent="-514350" marL="514350">
              <a:buNone/>
            </a:pPr>
            <a:r>
              <a:rPr b="1" dirty="0" lang="en-US" smtClean="0"/>
              <a:t>3.Isolated </a:t>
            </a:r>
            <a:r>
              <a:rPr b="1" dirty="0" lang="en-US" smtClean="0"/>
              <a:t>systolic hypertension (ISH) </a:t>
            </a:r>
          </a:p>
          <a:p>
            <a:pPr indent="-514350" marL="514350">
              <a:buNone/>
            </a:pPr>
            <a:r>
              <a:rPr dirty="0" lang="en-US" smtClean="0"/>
              <a:t>Occurs when the systolic BP is 140 mmHg or higher but the diastolic BP remains less than 90 mmHg.</a:t>
            </a:r>
          </a:p>
          <a:p>
            <a:pPr indent="-514350" marL="514350">
              <a:buNone/>
            </a:pPr>
            <a:r>
              <a:rPr b="1" dirty="0" lang="en-US" smtClean="0"/>
              <a:t>Causes</a:t>
            </a:r>
          </a:p>
          <a:p>
            <a:pPr indent="-514350" lvl="4" marL="1520190"/>
            <a:r>
              <a:rPr dirty="0" sz="2800" lang="en-US" smtClean="0"/>
              <a:t>Increased   cardiac output </a:t>
            </a:r>
          </a:p>
          <a:p>
            <a:pPr indent="-514350" lvl="4" marL="1520190"/>
            <a:r>
              <a:rPr dirty="0" sz="2800" lang="en-US" smtClean="0"/>
              <a:t>Atherosclerosis </a:t>
            </a:r>
            <a:r>
              <a:rPr dirty="0" lang="en-US" smtClean="0"/>
              <a:t>-</a:t>
            </a:r>
            <a:r>
              <a:rPr dirty="0" sz="2800" lang="en-US" smtClean="0"/>
              <a:t>changes in blood vessel </a:t>
            </a:r>
            <a:endParaRPr dirty="0" lang="en-US" smtClean="0"/>
          </a:p>
          <a:p>
            <a:pPr indent="-514350" marL="514350">
              <a:buNone/>
            </a:pPr>
            <a:r>
              <a:rPr dirty="0" lang="en-US" smtClean="0"/>
              <a:t>Occurs with advancing age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8751" name="Title 1"/>
          <p:cNvSpPr>
            <a:spLocks noGrp="1"/>
          </p:cNvSpPr>
          <p:nvPr>
            <p:ph type="title"/>
          </p:nvPr>
        </p:nvSpPr>
        <p:spPr/>
        <p:txBody>
          <a:bodyPr/>
          <a:p>
            <a:endParaRPr lang="en-US"/>
          </a:p>
        </p:txBody>
      </p:sp>
      <p:sp>
        <p:nvSpPr>
          <p:cNvPr id="1048752" name="Content Placeholder 2"/>
          <p:cNvSpPr>
            <a:spLocks noGrp="1"/>
          </p:cNvSpPr>
          <p:nvPr>
            <p:ph idx="1"/>
          </p:nvPr>
        </p:nvSpPr>
        <p:spPr/>
        <p:txBody>
          <a:bodyPr/>
          <a:p>
            <a:pPr>
              <a:buNone/>
            </a:pPr>
            <a:r>
              <a:rPr b="1" dirty="0" lang="en-US" smtClean="0"/>
              <a:t>5. Malignant hypertension</a:t>
            </a:r>
          </a:p>
          <a:p>
            <a:pPr>
              <a:buNone/>
            </a:pPr>
            <a:r>
              <a:rPr dirty="0" lang="en-US" smtClean="0"/>
              <a:t>Persistent severe hypertension characterized by a diastolic BP above 110 to 120 mmHg. It results when hypertension is left untreated or is unresponsive to treatment &amp; becomes a truly severe emergency condition as the pressure continues to rise unchecked.</a:t>
            </a:r>
            <a:endParaRPr dirty="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753" name="Title 1"/>
          <p:cNvSpPr>
            <a:spLocks noGrp="1"/>
          </p:cNvSpPr>
          <p:nvPr>
            <p:ph type="title"/>
          </p:nvPr>
        </p:nvSpPr>
        <p:spPr>
          <a:xfrm>
            <a:off x="457200" y="274638"/>
            <a:ext cx="8229600" cy="334962"/>
          </a:xfrm>
        </p:spPr>
        <p:txBody>
          <a:bodyPr>
            <a:normAutofit fontScale="90000"/>
          </a:bodyPr>
          <a:p>
            <a:endParaRPr dirty="0" lang="en-US"/>
          </a:p>
        </p:txBody>
      </p:sp>
      <p:sp>
        <p:nvSpPr>
          <p:cNvPr id="1048754" name="Content Placeholder 2"/>
          <p:cNvSpPr>
            <a:spLocks noGrp="1"/>
          </p:cNvSpPr>
          <p:nvPr>
            <p:ph idx="1"/>
          </p:nvPr>
        </p:nvSpPr>
        <p:spPr>
          <a:xfrm>
            <a:off x="457200" y="1066800"/>
            <a:ext cx="7772400" cy="5059363"/>
          </a:xfrm>
        </p:spPr>
        <p:txBody>
          <a:bodyPr>
            <a:normAutofit/>
          </a:bodyPr>
          <a:p>
            <a:pPr>
              <a:buNone/>
            </a:pPr>
            <a:r>
              <a:rPr b="1" dirty="0" lang="en-US" smtClean="0"/>
              <a:t>RISK FACTORS FOR HYPERTENSION</a:t>
            </a:r>
          </a:p>
          <a:p>
            <a:pPr>
              <a:buNone/>
            </a:pPr>
            <a:r>
              <a:rPr b="1" dirty="0" lang="en-US" err="1" smtClean="0"/>
              <a:t>Nonmodifiable</a:t>
            </a:r>
            <a:r>
              <a:rPr b="1" dirty="0" lang="en-US" smtClean="0"/>
              <a:t> risk factors</a:t>
            </a:r>
          </a:p>
          <a:p>
            <a:pPr indent="-514350" marL="514350">
              <a:buAutoNum type="arabicPeriod"/>
            </a:pPr>
            <a:r>
              <a:rPr dirty="0" lang="en-US" smtClean="0"/>
              <a:t>Family history</a:t>
            </a:r>
          </a:p>
          <a:p>
            <a:pPr indent="-514350" marL="514350">
              <a:buAutoNum type="arabicPeriod"/>
            </a:pPr>
            <a:r>
              <a:rPr dirty="0" lang="en-US" smtClean="0"/>
              <a:t>Gender: most higher in men than women</a:t>
            </a:r>
          </a:p>
          <a:p>
            <a:pPr indent="-514350" marL="514350">
              <a:buAutoNum type="arabicPeriod"/>
            </a:pPr>
            <a:r>
              <a:rPr dirty="0" lang="en-US" smtClean="0"/>
              <a:t>Age: incidence increases with age</a:t>
            </a:r>
          </a:p>
          <a:p>
            <a:pPr indent="-514350" marL="514350">
              <a:buAutoNum type="arabicPeriod"/>
            </a:pPr>
            <a:r>
              <a:rPr dirty="0" lang="en-US" err="1" smtClean="0"/>
              <a:t>Ethinicity</a:t>
            </a:r>
            <a:r>
              <a:rPr dirty="0" lang="en-US" smtClean="0"/>
              <a:t>: more in blacks than in white people.(attributed to higher salt intake, greater sensitivity to vasopressin, greater environmental stress). </a:t>
            </a:r>
          </a:p>
          <a:p>
            <a:pPr>
              <a:buNone/>
            </a:pPr>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755" name="Title 1"/>
          <p:cNvSpPr>
            <a:spLocks noGrp="1"/>
          </p:cNvSpPr>
          <p:nvPr>
            <p:ph type="title"/>
          </p:nvPr>
        </p:nvSpPr>
        <p:spPr>
          <a:xfrm>
            <a:off x="457200" y="274638"/>
            <a:ext cx="8229600" cy="334962"/>
          </a:xfrm>
        </p:spPr>
        <p:txBody>
          <a:bodyPr>
            <a:normAutofit fontScale="90000"/>
          </a:bodyPr>
          <a:p>
            <a:endParaRPr dirty="0" lang="en-US"/>
          </a:p>
        </p:txBody>
      </p:sp>
      <p:sp>
        <p:nvSpPr>
          <p:cNvPr id="1048756" name="Content Placeholder 2"/>
          <p:cNvSpPr>
            <a:spLocks noGrp="1"/>
          </p:cNvSpPr>
          <p:nvPr>
            <p:ph idx="1"/>
          </p:nvPr>
        </p:nvSpPr>
        <p:spPr>
          <a:xfrm>
            <a:off x="457200" y="990600"/>
            <a:ext cx="7848600" cy="5135563"/>
          </a:xfrm>
        </p:spPr>
        <p:txBody>
          <a:bodyPr/>
          <a:p>
            <a:pPr>
              <a:buNone/>
            </a:pPr>
            <a:r>
              <a:rPr b="1" dirty="0" lang="en-US" smtClean="0"/>
              <a:t>Modifiable risk factors</a:t>
            </a:r>
          </a:p>
          <a:p>
            <a:pPr indent="-514350" marL="514350">
              <a:buFont typeface="+mj-lt"/>
              <a:buAutoNum type="arabicPeriod"/>
            </a:pPr>
            <a:r>
              <a:rPr dirty="0" lang="en-US" smtClean="0"/>
              <a:t>Stress: increases peripheral vascular resistance &amp; cardiac output &amp; stimulates sympathetic nervous system activity.</a:t>
            </a:r>
          </a:p>
          <a:p>
            <a:pPr indent="-514350" marL="514350">
              <a:buFont typeface="+mj-lt"/>
              <a:buAutoNum type="arabicPeriod"/>
            </a:pPr>
            <a:r>
              <a:rPr dirty="0" lang="en-US" smtClean="0"/>
              <a:t>Obesity </a:t>
            </a:r>
          </a:p>
          <a:p>
            <a:pPr indent="-514350" marL="514350">
              <a:buFont typeface="+mj-lt"/>
              <a:buAutoNum type="arabicPeriod"/>
            </a:pPr>
            <a:r>
              <a:rPr dirty="0" lang="en-US" smtClean="0"/>
              <a:t>Nutrients: high salt diet may induce excessive release of </a:t>
            </a:r>
            <a:r>
              <a:rPr dirty="0" lang="en-US" err="1" smtClean="0"/>
              <a:t>natriuric</a:t>
            </a:r>
            <a:r>
              <a:rPr dirty="0" lang="en-US" smtClean="0"/>
              <a:t> hormone, which may indirectly increase BP.</a:t>
            </a:r>
          </a:p>
          <a:p>
            <a:pPr indent="-514350" marL="514350">
              <a:buFont typeface="+mj-lt"/>
              <a:buAutoNum type="arabicPeriod"/>
            </a:pPr>
            <a:r>
              <a:rPr dirty="0" lang="en-US" smtClean="0"/>
              <a:t>Substance abuse.</a:t>
            </a:r>
            <a:endParaRPr dirty="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8757" name="Title 1"/>
          <p:cNvSpPr>
            <a:spLocks noGrp="1"/>
          </p:cNvSpPr>
          <p:nvPr>
            <p:ph type="title"/>
          </p:nvPr>
        </p:nvSpPr>
        <p:spPr>
          <a:xfrm>
            <a:off x="457200" y="274638"/>
            <a:ext cx="8229600" cy="258762"/>
          </a:xfrm>
        </p:spPr>
        <p:txBody>
          <a:bodyPr>
            <a:normAutofit fontScale="90000"/>
          </a:bodyPr>
          <a:p>
            <a:endParaRPr dirty="0" lang="en-US"/>
          </a:p>
        </p:txBody>
      </p:sp>
      <p:sp>
        <p:nvSpPr>
          <p:cNvPr id="1048758" name="Content Placeholder 2"/>
          <p:cNvSpPr>
            <a:spLocks noGrp="1"/>
          </p:cNvSpPr>
          <p:nvPr>
            <p:ph idx="1"/>
          </p:nvPr>
        </p:nvSpPr>
        <p:spPr>
          <a:xfrm>
            <a:off x="457200" y="990600"/>
            <a:ext cx="7772400" cy="5135563"/>
          </a:xfrm>
        </p:spPr>
        <p:txBody>
          <a:bodyPr>
            <a:normAutofit/>
          </a:bodyPr>
          <a:p>
            <a:pPr>
              <a:buNone/>
            </a:pPr>
            <a:r>
              <a:rPr b="1" dirty="0" lang="en-US" smtClean="0"/>
              <a:t>PATHOPHYSIOLOGY</a:t>
            </a:r>
          </a:p>
          <a:p>
            <a:r>
              <a:rPr dirty="0" lang="en-US" smtClean="0"/>
              <a:t>Hypertension results from arterial vasoconstriction or an increase in circulating blood volume or both. </a:t>
            </a:r>
          </a:p>
          <a:p>
            <a:r>
              <a:rPr dirty="0" lang="en-US" smtClean="0"/>
              <a:t>Prolonged vasoconstriction &amp; high pressures within these vessels, particularly the arteries &amp; arterioles stimulate hypertrophy (enlargement) &amp; hyperplasia (cellular proliferation) eventually the lumen of the tunica </a:t>
            </a:r>
            <a:r>
              <a:rPr dirty="0" lang="en-US" err="1" smtClean="0"/>
              <a:t>intima</a:t>
            </a:r>
            <a:r>
              <a:rPr dirty="0" lang="en-US" smtClean="0"/>
              <a:t> &amp; tunica media narrow permanently.</a:t>
            </a:r>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759" name="Title 1"/>
          <p:cNvSpPr>
            <a:spLocks noGrp="1"/>
          </p:cNvSpPr>
          <p:nvPr>
            <p:ph type="title"/>
          </p:nvPr>
        </p:nvSpPr>
        <p:spPr>
          <a:xfrm>
            <a:off x="457200" y="274638"/>
            <a:ext cx="8229600" cy="182562"/>
          </a:xfrm>
        </p:spPr>
        <p:txBody>
          <a:bodyPr>
            <a:normAutofit fontScale="90000"/>
          </a:bodyPr>
          <a:p>
            <a:endParaRPr dirty="0" lang="en-US"/>
          </a:p>
        </p:txBody>
      </p:sp>
      <p:sp>
        <p:nvSpPr>
          <p:cNvPr id="1048760" name="Content Placeholder 2"/>
          <p:cNvSpPr>
            <a:spLocks noGrp="1"/>
          </p:cNvSpPr>
          <p:nvPr>
            <p:ph idx="1"/>
          </p:nvPr>
        </p:nvSpPr>
        <p:spPr>
          <a:xfrm>
            <a:off x="457200" y="838200"/>
            <a:ext cx="7848600" cy="5287963"/>
          </a:xfrm>
        </p:spPr>
        <p:txBody>
          <a:bodyPr/>
          <a:p>
            <a:r>
              <a:rPr dirty="0" lang="en-US" smtClean="0"/>
              <a:t>Hypertensive injury of the vessel walls also stimulates the biochemical mediators of inflammation (histamine, </a:t>
            </a:r>
            <a:r>
              <a:rPr dirty="0" lang="en-US" err="1" smtClean="0"/>
              <a:t>leukotrienes</a:t>
            </a:r>
            <a:r>
              <a:rPr dirty="0" lang="en-US" smtClean="0"/>
              <a:t>, prostaglandins) to increase the permeability of the vascular endothelium. </a:t>
            </a:r>
          </a:p>
          <a:p>
            <a:r>
              <a:rPr dirty="0" lang="en-US" smtClean="0"/>
              <a:t>Sodium, calcium, plasma proteins &amp; other blood-borne substances enter vessel walls causing further thickening &amp; calcium increases responsiveness to stimuli causing smooth muscle contraction (</a:t>
            </a:r>
            <a:r>
              <a:rPr dirty="0" lang="en-US" err="1" smtClean="0"/>
              <a:t>i.e</a:t>
            </a:r>
            <a:r>
              <a:rPr dirty="0" lang="en-US" smtClean="0"/>
              <a:t> vasoconstriction)</a:t>
            </a:r>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761" name="Title 1"/>
          <p:cNvSpPr>
            <a:spLocks noGrp="1"/>
          </p:cNvSpPr>
          <p:nvPr>
            <p:ph type="title"/>
          </p:nvPr>
        </p:nvSpPr>
        <p:spPr>
          <a:xfrm>
            <a:off x="457200" y="274638"/>
            <a:ext cx="8229600" cy="258762"/>
          </a:xfrm>
        </p:spPr>
        <p:txBody>
          <a:bodyPr>
            <a:normAutofit fontScale="90000"/>
          </a:bodyPr>
          <a:p>
            <a:endParaRPr dirty="0" lang="en-US"/>
          </a:p>
        </p:txBody>
      </p:sp>
      <p:sp>
        <p:nvSpPr>
          <p:cNvPr id="1048762" name="Content Placeholder 2"/>
          <p:cNvSpPr>
            <a:spLocks noGrp="1"/>
          </p:cNvSpPr>
          <p:nvPr>
            <p:ph idx="1"/>
          </p:nvPr>
        </p:nvSpPr>
        <p:spPr>
          <a:xfrm>
            <a:off x="457200" y="609600"/>
            <a:ext cx="7772400" cy="5516563"/>
          </a:xfrm>
        </p:spPr>
        <p:txBody>
          <a:bodyPr/>
          <a:p>
            <a:pPr>
              <a:buNone/>
            </a:pPr>
            <a:r>
              <a:rPr b="1" dirty="0" lang="en-US" smtClean="0"/>
              <a:t>INVESTIGATIONS</a:t>
            </a:r>
          </a:p>
          <a:p>
            <a:pPr indent="-514350" marL="514350">
              <a:buFont typeface="+mj-lt"/>
              <a:buAutoNum type="arabicPeriod"/>
            </a:pPr>
            <a:r>
              <a:rPr dirty="0" lang="en-US" smtClean="0"/>
              <a:t>Urine for protein, blood &amp; glucose (renal disorders)</a:t>
            </a:r>
          </a:p>
          <a:p>
            <a:pPr indent="-514350" marL="514350">
              <a:buFont typeface="+mj-lt"/>
              <a:buAutoNum type="arabicPeriod"/>
            </a:pPr>
            <a:r>
              <a:rPr dirty="0" lang="en-US" smtClean="0"/>
              <a:t>ECG- may confirm left ventricular hypertrophy</a:t>
            </a:r>
          </a:p>
          <a:p>
            <a:pPr indent="-514350" marL="514350">
              <a:buFont typeface="+mj-lt"/>
              <a:buAutoNum type="arabicPeriod"/>
            </a:pPr>
            <a:r>
              <a:rPr dirty="0" lang="en-US" smtClean="0"/>
              <a:t>CXR- rib notching due to collateral arteries that for as a result of </a:t>
            </a:r>
            <a:r>
              <a:rPr dirty="0" lang="en-US" err="1" smtClean="0"/>
              <a:t>coarctation</a:t>
            </a:r>
            <a:r>
              <a:rPr dirty="0" lang="en-US" smtClean="0"/>
              <a:t>(narrowing) of the aorta, pulmonary </a:t>
            </a:r>
            <a:r>
              <a:rPr dirty="0" lang="en-US" err="1" smtClean="0"/>
              <a:t>oedema</a:t>
            </a:r>
            <a:endParaRPr dirty="0" lang="en-US" smtClean="0"/>
          </a:p>
          <a:p>
            <a:pPr indent="-514350" marL="514350">
              <a:buFont typeface="+mj-lt"/>
              <a:buAutoNum type="arabicPeriod"/>
            </a:pPr>
            <a:r>
              <a:rPr dirty="0" lang="en-US" smtClean="0"/>
              <a:t>U/E/C- renal function before treatment is started.  </a:t>
            </a:r>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616" name="Title 1"/>
          <p:cNvSpPr>
            <a:spLocks noGrp="1"/>
          </p:cNvSpPr>
          <p:nvPr>
            <p:ph type="title"/>
          </p:nvPr>
        </p:nvSpPr>
        <p:spPr/>
        <p:txBody>
          <a:bodyPr/>
          <a:p>
            <a:r>
              <a:rPr dirty="0" lang="en-US" smtClean="0"/>
              <a:t>ASSESSMENT</a:t>
            </a:r>
            <a:endParaRPr dirty="0" lang="en-US"/>
          </a:p>
        </p:txBody>
      </p:sp>
      <p:sp>
        <p:nvSpPr>
          <p:cNvPr id="1048617" name="Content Placeholder 2"/>
          <p:cNvSpPr>
            <a:spLocks noGrp="1"/>
          </p:cNvSpPr>
          <p:nvPr>
            <p:ph idx="1"/>
          </p:nvPr>
        </p:nvSpPr>
        <p:spPr/>
        <p:txBody>
          <a:bodyPr/>
          <a:p>
            <a:r>
              <a:rPr dirty="0" lang="en-US" smtClean="0"/>
              <a:t>Paradoxical BP. (paradoxical pulse) a decrease of systolic BP of at least 10 mmHg that occurs during inspiration.</a:t>
            </a:r>
          </a:p>
          <a:p>
            <a:pPr indent="-514350" marL="514350">
              <a:buAutoNum type="arabicPeriod" startAt="3"/>
            </a:pPr>
            <a:r>
              <a:rPr dirty="0" lang="en-US" smtClean="0"/>
              <a:t>Evaluate quality &amp; rate of pulse; assess for </a:t>
            </a:r>
            <a:r>
              <a:rPr dirty="0" lang="en-US" err="1" smtClean="0"/>
              <a:t>dysrhythmia</a:t>
            </a:r>
            <a:r>
              <a:rPr dirty="0" lang="en-US" smtClean="0"/>
              <a:t> as</a:t>
            </a:r>
          </a:p>
          <a:p>
            <a:pPr indent="-514350" marL="514350"/>
            <a:r>
              <a:rPr dirty="0" lang="en-US" smtClean="0"/>
              <a:t>Pulse deficit: radial pulse rate is less than epical pulse rate. Occurs in atrial fibrillation </a:t>
            </a:r>
          </a:p>
          <a:p>
            <a:pPr indent="-514350" marL="514350"/>
            <a:r>
              <a:rPr dirty="0" lang="en-US" err="1" smtClean="0"/>
              <a:t>Pulsus</a:t>
            </a:r>
            <a:r>
              <a:rPr dirty="0" lang="en-US" smtClean="0"/>
              <a:t> </a:t>
            </a:r>
            <a:r>
              <a:rPr dirty="0" lang="en-US" err="1" smtClean="0"/>
              <a:t>alternans</a:t>
            </a:r>
            <a:r>
              <a:rPr dirty="0" lang="en-US" smtClean="0"/>
              <a:t>: regular rhythm but quality </a:t>
            </a:r>
          </a:p>
          <a:p>
            <a:endParaRPr dirty="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763" name="Title 1"/>
          <p:cNvSpPr>
            <a:spLocks noGrp="1"/>
          </p:cNvSpPr>
          <p:nvPr>
            <p:ph type="title"/>
          </p:nvPr>
        </p:nvSpPr>
        <p:spPr>
          <a:xfrm>
            <a:off x="457200" y="274638"/>
            <a:ext cx="8229600" cy="182562"/>
          </a:xfrm>
        </p:spPr>
        <p:txBody>
          <a:bodyPr>
            <a:normAutofit fontScale="90000"/>
          </a:bodyPr>
          <a:p>
            <a:endParaRPr dirty="0" lang="en-US"/>
          </a:p>
        </p:txBody>
      </p:sp>
      <p:sp>
        <p:nvSpPr>
          <p:cNvPr id="1048764" name="Content Placeholder 2"/>
          <p:cNvSpPr>
            <a:spLocks noGrp="1"/>
          </p:cNvSpPr>
          <p:nvPr>
            <p:ph idx="1"/>
          </p:nvPr>
        </p:nvSpPr>
        <p:spPr>
          <a:xfrm>
            <a:off x="457200" y="609600"/>
            <a:ext cx="7772400" cy="5516563"/>
          </a:xfrm>
        </p:spPr>
        <p:txBody>
          <a:bodyPr>
            <a:normAutofit/>
          </a:bodyPr>
          <a:p>
            <a:pPr>
              <a:buNone/>
            </a:pPr>
            <a:r>
              <a:rPr b="1" dirty="0" lang="en-US" smtClean="0"/>
              <a:t>GENERAL CLINICAL MANIFESTATIONS</a:t>
            </a:r>
          </a:p>
          <a:p>
            <a:pPr indent="-514350" marL="514350">
              <a:buFont typeface="+mj-lt"/>
              <a:buAutoNum type="arabicPeriod"/>
            </a:pPr>
            <a:r>
              <a:rPr dirty="0" lang="en-US" smtClean="0"/>
              <a:t>Sustained (2 elevated pressure readings obtained at least 1 week apart) average increase in systolic BP at 140 mmHg or higher or increase in diastolic BP above 90 mmHg . For malignant hypertension diastolic pressure </a:t>
            </a:r>
            <a:r>
              <a:rPr lang="en-US" smtClean="0"/>
              <a:t>above 110-120 </a:t>
            </a:r>
            <a:r>
              <a:rPr dirty="0" lang="en-US" smtClean="0"/>
              <a:t>mmHg.</a:t>
            </a:r>
          </a:p>
          <a:p>
            <a:pPr indent="-514350" marL="514350">
              <a:buFont typeface="+mj-lt"/>
              <a:buAutoNum type="arabicPeriod"/>
            </a:pPr>
            <a:r>
              <a:rPr dirty="0" lang="en-US" smtClean="0"/>
              <a:t>Headache, dizziness, palpitations.</a:t>
            </a:r>
          </a:p>
          <a:p>
            <a:pPr indent="-514350" marL="514350">
              <a:buFont typeface="+mj-lt"/>
              <a:buAutoNum type="arabicPeriod"/>
            </a:pPr>
            <a:r>
              <a:rPr dirty="0" lang="en-US" err="1" smtClean="0"/>
              <a:t>Epistaxis</a:t>
            </a:r>
            <a:endParaRPr dirty="0" lang="en-US" smtClean="0"/>
          </a:p>
          <a:p>
            <a:pPr indent="-514350" marL="514350">
              <a:buFont typeface="+mj-lt"/>
              <a:buAutoNum type="arabicPeriod"/>
            </a:pPr>
            <a:r>
              <a:rPr dirty="0" lang="en-US" smtClean="0"/>
              <a:t>Organ function damage with progression </a:t>
            </a:r>
            <a:r>
              <a:rPr dirty="0" lang="en-US" err="1" smtClean="0"/>
              <a:t>i.e</a:t>
            </a:r>
            <a:r>
              <a:rPr dirty="0" lang="en-US" smtClean="0"/>
              <a:t> heart, brain, kidneys &amp; retinas.</a:t>
            </a:r>
            <a:endParaRPr dirty="0"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765" name="Title 1"/>
          <p:cNvSpPr>
            <a:spLocks noGrp="1"/>
          </p:cNvSpPr>
          <p:nvPr>
            <p:ph type="title"/>
          </p:nvPr>
        </p:nvSpPr>
        <p:spPr>
          <a:xfrm>
            <a:off x="457200" y="274638"/>
            <a:ext cx="8229600" cy="258762"/>
          </a:xfrm>
        </p:spPr>
        <p:txBody>
          <a:bodyPr>
            <a:normAutofit fontScale="90000"/>
          </a:bodyPr>
          <a:p>
            <a:endParaRPr dirty="0" lang="en-US"/>
          </a:p>
        </p:txBody>
      </p:sp>
      <p:sp>
        <p:nvSpPr>
          <p:cNvPr id="1048766" name="Content Placeholder 2"/>
          <p:cNvSpPr>
            <a:spLocks noGrp="1"/>
          </p:cNvSpPr>
          <p:nvPr>
            <p:ph idx="1"/>
          </p:nvPr>
        </p:nvSpPr>
        <p:spPr>
          <a:xfrm>
            <a:off x="457200" y="609600"/>
            <a:ext cx="7848600" cy="5516563"/>
          </a:xfrm>
        </p:spPr>
        <p:txBody>
          <a:bodyPr>
            <a:normAutofit/>
          </a:bodyPr>
          <a:p>
            <a:pPr>
              <a:buNone/>
            </a:pPr>
            <a:r>
              <a:rPr b="1" dirty="0" lang="en-US" smtClean="0"/>
              <a:t>MEDICAL MANAGEMENT</a:t>
            </a:r>
          </a:p>
          <a:p>
            <a:pPr indent="-514350" marL="514350">
              <a:buFont typeface="+mj-lt"/>
              <a:buAutoNum type="arabicPeriod"/>
            </a:pPr>
            <a:r>
              <a:rPr dirty="0" lang="en-US" smtClean="0"/>
              <a:t>Diet </a:t>
            </a:r>
          </a:p>
          <a:p>
            <a:pPr indent="-514350" marL="514350">
              <a:buFont typeface="Wingdings" pitchFamily="2" charset="2"/>
              <a:buChar char="ü"/>
            </a:pPr>
            <a:r>
              <a:rPr dirty="0" lang="en-US" smtClean="0"/>
              <a:t>Sodium restriction</a:t>
            </a:r>
          </a:p>
          <a:p>
            <a:pPr indent="-514350" marL="514350">
              <a:buFont typeface="Wingdings" pitchFamily="2" charset="2"/>
              <a:buChar char="ü"/>
            </a:pPr>
            <a:r>
              <a:rPr dirty="0" lang="en-US" smtClean="0"/>
              <a:t>Weight reduction; client should be within 10% of ideal body weight.</a:t>
            </a:r>
          </a:p>
          <a:p>
            <a:pPr indent="-514350" marL="514350">
              <a:buFont typeface="Wingdings" pitchFamily="2" charset="2"/>
              <a:buChar char="ü"/>
            </a:pPr>
            <a:r>
              <a:rPr dirty="0" lang="en-US" smtClean="0"/>
              <a:t>Decreased cholesterol &amp; saturated fats</a:t>
            </a:r>
          </a:p>
          <a:p>
            <a:pPr indent="-514350" marL="514350">
              <a:buFont typeface="Wingdings" pitchFamily="2" charset="2"/>
              <a:buChar char="ü"/>
            </a:pPr>
            <a:r>
              <a:rPr dirty="0" lang="en-US" smtClean="0"/>
              <a:t>Decrease caffeine intake</a:t>
            </a:r>
          </a:p>
          <a:p>
            <a:pPr indent="-514350" marL="514350">
              <a:buAutoNum type="arabicPeriod" startAt="2"/>
            </a:pPr>
            <a:r>
              <a:rPr dirty="0" lang="en-US" smtClean="0"/>
              <a:t>Regular exercise (avoid isometric exercises, </a:t>
            </a:r>
            <a:r>
              <a:rPr dirty="0" lang="en-US" err="1" smtClean="0"/>
              <a:t>e.g</a:t>
            </a:r>
            <a:r>
              <a:rPr dirty="0" lang="en-US" smtClean="0"/>
              <a:t>, weight lifting)</a:t>
            </a:r>
          </a:p>
          <a:p>
            <a:pPr indent="-514350" marL="514350">
              <a:buAutoNum type="arabicPeriod" startAt="2"/>
            </a:pPr>
            <a:r>
              <a:rPr dirty="0" lang="en-US" smtClean="0"/>
              <a:t>Moderation of alcohol, &amp; stop smoking </a:t>
            </a:r>
          </a:p>
          <a:p>
            <a:pPr indent="-514350" marL="514350">
              <a:buAutoNum type="arabicPeriod" startAt="2"/>
            </a:pPr>
            <a:endParaRPr dirty="0" lang="en-US" smtClean="0"/>
          </a:p>
          <a:p>
            <a:pPr>
              <a:buNone/>
            </a:pPr>
            <a:endParaRPr dirty="0"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767" name="Title 1"/>
          <p:cNvSpPr>
            <a:spLocks noGrp="1"/>
          </p:cNvSpPr>
          <p:nvPr>
            <p:ph type="title"/>
          </p:nvPr>
        </p:nvSpPr>
        <p:spPr/>
        <p:txBody>
          <a:bodyPr/>
          <a:p>
            <a:endParaRPr lang="en-US"/>
          </a:p>
        </p:txBody>
      </p:sp>
      <p:sp>
        <p:nvSpPr>
          <p:cNvPr id="1048768" name="Content Placeholder 2"/>
          <p:cNvSpPr>
            <a:spLocks noGrp="1"/>
          </p:cNvSpPr>
          <p:nvPr>
            <p:ph idx="1"/>
          </p:nvPr>
        </p:nvSpPr>
        <p:spPr/>
        <p:txBody>
          <a:bodyPr/>
          <a:p>
            <a:pPr indent="-514350" marL="514350">
              <a:buAutoNum type="arabicPeriod" startAt="4"/>
            </a:pPr>
            <a:r>
              <a:rPr dirty="0" lang="en-US" smtClean="0"/>
              <a:t>Assist client to cope effectively with stress.</a:t>
            </a:r>
          </a:p>
          <a:p>
            <a:pPr indent="-514350" marL="514350">
              <a:buAutoNum type="arabicPeriod" startAt="4"/>
            </a:pPr>
            <a:r>
              <a:rPr dirty="0" lang="en-US" smtClean="0"/>
              <a:t>Antihypertensive medications; calcium channel blockers, nitrates, </a:t>
            </a:r>
            <a:r>
              <a:rPr dirty="0" lang="en-US" err="1" smtClean="0"/>
              <a:t>Angiotensi</a:t>
            </a:r>
            <a:r>
              <a:rPr dirty="0" lang="en-US" smtClean="0"/>
              <a:t> –Converting enzyme (ACE), beta-adrenergic blockers, &amp; centrally acting </a:t>
            </a:r>
            <a:r>
              <a:rPr dirty="0" lang="en-US" err="1" smtClean="0"/>
              <a:t>sympatholytics</a:t>
            </a:r>
            <a:r>
              <a:rPr dirty="0" lang="en-US" smtClean="0"/>
              <a:t> (alpha agonists) medications.</a:t>
            </a:r>
          </a:p>
          <a:p>
            <a:pPr indent="-514350" marL="514350">
              <a:buAutoNum type="arabicPeriod" startAt="4"/>
            </a:pPr>
            <a:r>
              <a:rPr dirty="0" lang="en-US" smtClean="0"/>
              <a:t>Diuretics to decrease </a:t>
            </a:r>
            <a:r>
              <a:rPr lang="en-US" smtClean="0"/>
              <a:t>circulation volume </a:t>
            </a:r>
            <a:endParaRPr dirty="0"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769" name="Title 1"/>
          <p:cNvSpPr>
            <a:spLocks noGrp="1"/>
          </p:cNvSpPr>
          <p:nvPr>
            <p:ph type="title"/>
          </p:nvPr>
        </p:nvSpPr>
        <p:spPr>
          <a:xfrm>
            <a:off x="457200" y="274638"/>
            <a:ext cx="8229600" cy="258762"/>
          </a:xfrm>
        </p:spPr>
        <p:txBody>
          <a:bodyPr>
            <a:normAutofit fontScale="90000"/>
          </a:bodyPr>
          <a:p>
            <a:endParaRPr dirty="0" lang="en-US"/>
          </a:p>
        </p:txBody>
      </p:sp>
      <p:sp>
        <p:nvSpPr>
          <p:cNvPr id="1048770" name="Content Placeholder 2"/>
          <p:cNvSpPr>
            <a:spLocks noGrp="1"/>
          </p:cNvSpPr>
          <p:nvPr>
            <p:ph idx="1"/>
          </p:nvPr>
        </p:nvSpPr>
        <p:spPr>
          <a:xfrm>
            <a:off x="457200" y="609600"/>
            <a:ext cx="7772400" cy="5516563"/>
          </a:xfrm>
        </p:spPr>
        <p:txBody>
          <a:bodyPr>
            <a:normAutofit/>
          </a:bodyPr>
          <a:p>
            <a:pPr>
              <a:buNone/>
            </a:pPr>
            <a:r>
              <a:rPr b="1" dirty="0" lang="en-US" smtClean="0"/>
              <a:t>NURSING INTERVENTION</a:t>
            </a:r>
          </a:p>
          <a:p>
            <a:pPr>
              <a:buFont typeface="Courier New" pitchFamily="49" charset="0"/>
              <a:buChar char="o"/>
            </a:pPr>
            <a:r>
              <a:rPr dirty="0" lang="en-US" smtClean="0"/>
              <a:t>Encourage participation in community BP screening program.</a:t>
            </a:r>
          </a:p>
          <a:p>
            <a:pPr>
              <a:buFont typeface="Courier New" pitchFamily="49" charset="0"/>
              <a:buChar char="o"/>
            </a:pPr>
            <a:r>
              <a:rPr dirty="0" lang="en-US" smtClean="0"/>
              <a:t>Educate public regarding risk factors &amp; identify health promoting behavior.</a:t>
            </a:r>
          </a:p>
          <a:p>
            <a:pPr>
              <a:buFont typeface="Courier New" pitchFamily="49" charset="0"/>
              <a:buChar char="o"/>
            </a:pPr>
            <a:r>
              <a:rPr dirty="0" lang="en-US" smtClean="0"/>
              <a:t>Assess response to medication regimen.</a:t>
            </a:r>
          </a:p>
          <a:p>
            <a:pPr>
              <a:buFont typeface="Courier New" pitchFamily="49" charset="0"/>
              <a:buChar char="o"/>
            </a:pPr>
            <a:r>
              <a:rPr dirty="0" lang="en-US" smtClean="0"/>
              <a:t>Proper evaluation of the BP; seated with arm at heart level, appropriate cuff size, two or more readings averaged, no smoking 30 min before measurement of BP.</a:t>
            </a:r>
          </a:p>
          <a:p>
            <a:pPr>
              <a:buFont typeface="Courier New" pitchFamily="49" charset="0"/>
              <a:buChar char="o"/>
            </a:pPr>
            <a:endParaRPr dirty="0"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771" name="Title 1"/>
          <p:cNvSpPr>
            <a:spLocks noGrp="1"/>
          </p:cNvSpPr>
          <p:nvPr>
            <p:ph type="title"/>
          </p:nvPr>
        </p:nvSpPr>
        <p:spPr>
          <a:xfrm>
            <a:off x="457200" y="274638"/>
            <a:ext cx="8229600" cy="182562"/>
          </a:xfrm>
        </p:spPr>
        <p:txBody>
          <a:bodyPr>
            <a:normAutofit fontScale="90000"/>
          </a:bodyPr>
          <a:p>
            <a:endParaRPr dirty="0" lang="en-US"/>
          </a:p>
        </p:txBody>
      </p:sp>
      <p:sp>
        <p:nvSpPr>
          <p:cNvPr id="1048772" name="Content Placeholder 2"/>
          <p:cNvSpPr>
            <a:spLocks noGrp="1"/>
          </p:cNvSpPr>
          <p:nvPr>
            <p:ph idx="1"/>
          </p:nvPr>
        </p:nvSpPr>
        <p:spPr>
          <a:xfrm>
            <a:off x="457200" y="609600"/>
            <a:ext cx="8229600" cy="5516563"/>
          </a:xfrm>
        </p:spPr>
        <p:txBody>
          <a:bodyPr/>
          <a:p>
            <a:pPr>
              <a:buFont typeface="Courier New" pitchFamily="49" charset="0"/>
              <a:buChar char="o"/>
            </a:pPr>
            <a:r>
              <a:rPr dirty="0" lang="en-US" smtClean="0"/>
              <a:t>Maintain low sodium, low cholesterol diet.</a:t>
            </a:r>
          </a:p>
          <a:p>
            <a:pPr>
              <a:buFont typeface="Courier New" pitchFamily="49" charset="0"/>
              <a:buChar char="o"/>
            </a:pPr>
            <a:r>
              <a:rPr dirty="0" lang="en-US" smtClean="0"/>
              <a:t>Assess change in weight in regard to low sodium intake &amp; diuretics.</a:t>
            </a:r>
          </a:p>
          <a:p>
            <a:pPr>
              <a:buFont typeface="Courier New" pitchFamily="49" charset="0"/>
              <a:buChar char="o"/>
            </a:pPr>
            <a:r>
              <a:rPr dirty="0" lang="en-US" smtClean="0"/>
              <a:t>When BP is initially reduced evaluate client’s tolerance to decrease; postural hypotension, urinary output, change in energy level, change in mental alertness.</a:t>
            </a:r>
          </a:p>
          <a:p>
            <a:pPr>
              <a:buFont typeface="Courier New" pitchFamily="49" charset="0"/>
              <a:buChar char="o"/>
            </a:pPr>
            <a:r>
              <a:rPr dirty="0" lang="en-US" smtClean="0"/>
              <a:t>Educate client on medication:</a:t>
            </a:r>
          </a:p>
          <a:p>
            <a:pPr indent="-571500" marL="571500">
              <a:buFont typeface="+mj-lt"/>
              <a:buAutoNum type="romanLcPeriod"/>
            </a:pPr>
            <a:r>
              <a:rPr dirty="0" lang="en-US" smtClean="0"/>
              <a:t>Regular times of taking medication.</a:t>
            </a:r>
          </a:p>
          <a:p>
            <a:pPr indent="-571500" marL="571500">
              <a:buFont typeface="+mj-lt"/>
              <a:buAutoNum type="romanLcPeriod"/>
            </a:pPr>
            <a:r>
              <a:rPr dirty="0" lang="en-US" smtClean="0"/>
              <a:t>Know names &amp; common side effects</a:t>
            </a:r>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773" name="Title 1"/>
          <p:cNvSpPr>
            <a:spLocks noGrp="1"/>
          </p:cNvSpPr>
          <p:nvPr>
            <p:ph type="title"/>
          </p:nvPr>
        </p:nvSpPr>
        <p:spPr>
          <a:xfrm>
            <a:off x="457200" y="274638"/>
            <a:ext cx="8229600" cy="182562"/>
          </a:xfrm>
        </p:spPr>
        <p:txBody>
          <a:bodyPr>
            <a:normAutofit fontScale="90000"/>
          </a:bodyPr>
          <a:p>
            <a:endParaRPr dirty="0" lang="en-US"/>
          </a:p>
        </p:txBody>
      </p:sp>
      <p:sp>
        <p:nvSpPr>
          <p:cNvPr id="1048774" name="Content Placeholder 2"/>
          <p:cNvSpPr>
            <a:spLocks noGrp="1"/>
          </p:cNvSpPr>
          <p:nvPr>
            <p:ph idx="1"/>
          </p:nvPr>
        </p:nvSpPr>
        <p:spPr>
          <a:xfrm>
            <a:off x="457200" y="533400"/>
            <a:ext cx="8229600" cy="5592763"/>
          </a:xfrm>
        </p:spPr>
        <p:txBody>
          <a:bodyPr>
            <a:normAutofit/>
          </a:bodyPr>
          <a:p>
            <a:pPr>
              <a:buNone/>
            </a:pPr>
            <a:r>
              <a:rPr dirty="0" lang="en-US" smtClean="0"/>
              <a:t>iii. Do not stop taking medication call health care provider for clarification.</a:t>
            </a:r>
          </a:p>
          <a:p>
            <a:pPr>
              <a:buNone/>
            </a:pPr>
            <a:r>
              <a:rPr dirty="0" lang="en-US" smtClean="0"/>
              <a:t>iv. Cost of medication</a:t>
            </a:r>
          </a:p>
          <a:p>
            <a:pPr>
              <a:buNone/>
            </a:pPr>
            <a:r>
              <a:rPr dirty="0" lang="en-US" smtClean="0"/>
              <a:t>v. Avoid hot baths, steam rooms, &amp; spas </a:t>
            </a:r>
            <a:r>
              <a:rPr dirty="0" lang="en-US" err="1" smtClean="0"/>
              <a:t>bcoz</a:t>
            </a:r>
            <a:r>
              <a:rPr dirty="0" lang="en-US" smtClean="0"/>
              <a:t> it increases </a:t>
            </a:r>
            <a:r>
              <a:rPr dirty="0" lang="en-US" err="1" smtClean="0"/>
              <a:t>vasodilating</a:t>
            </a:r>
            <a:r>
              <a:rPr dirty="0" lang="en-US" smtClean="0"/>
              <a:t> effect of medications.</a:t>
            </a:r>
          </a:p>
          <a:p>
            <a:pPr>
              <a:buNone/>
            </a:pPr>
            <a:r>
              <a:rPr dirty="0" lang="en-US" smtClean="0"/>
              <a:t>vi. Wake up slowly, sit at bed side to regain equilibrium, then stand slowly.</a:t>
            </a:r>
          </a:p>
          <a:p>
            <a:pPr>
              <a:buNone/>
            </a:pPr>
            <a:r>
              <a:rPr dirty="0" lang="en-US" smtClean="0"/>
              <a:t>vii. Lie or sit when dizziness occur.</a:t>
            </a:r>
          </a:p>
          <a:p>
            <a:pPr>
              <a:buNone/>
            </a:pPr>
            <a:r>
              <a:rPr dirty="0" lang="en-US" smtClean="0"/>
              <a:t>viii. If a sexual problem or impotence develops, contact physician without stopping medication. </a:t>
            </a:r>
            <a:endParaRPr dirty="0"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8775" name="Title 1"/>
          <p:cNvSpPr>
            <a:spLocks noGrp="1"/>
          </p:cNvSpPr>
          <p:nvPr>
            <p:ph type="title"/>
          </p:nvPr>
        </p:nvSpPr>
        <p:spPr>
          <a:xfrm>
            <a:off x="457200" y="274638"/>
            <a:ext cx="8229600" cy="182562"/>
          </a:xfrm>
        </p:spPr>
        <p:txBody>
          <a:bodyPr>
            <a:normAutofit fontScale="90000"/>
          </a:bodyPr>
          <a:p>
            <a:endParaRPr dirty="0" lang="en-US"/>
          </a:p>
        </p:txBody>
      </p:sp>
      <p:sp>
        <p:nvSpPr>
          <p:cNvPr id="1048776" name="Content Placeholder 2"/>
          <p:cNvSpPr>
            <a:spLocks noGrp="1"/>
          </p:cNvSpPr>
          <p:nvPr>
            <p:ph idx="1"/>
          </p:nvPr>
        </p:nvSpPr>
        <p:spPr>
          <a:xfrm>
            <a:off x="457200" y="609600"/>
            <a:ext cx="8229600" cy="5516563"/>
          </a:xfrm>
        </p:spPr>
        <p:txBody>
          <a:bodyPr>
            <a:normAutofit/>
          </a:bodyPr>
          <a:p>
            <a:pPr>
              <a:buNone/>
            </a:pPr>
            <a:r>
              <a:rPr b="1" dirty="0" lang="en-US" smtClean="0"/>
              <a:t>COMPLICATIONS</a:t>
            </a:r>
          </a:p>
          <a:p>
            <a:r>
              <a:rPr dirty="0" lang="en-US" smtClean="0"/>
              <a:t>Coronary artery disease. </a:t>
            </a:r>
          </a:p>
          <a:p>
            <a:r>
              <a:rPr dirty="0" lang="en-US" smtClean="0"/>
              <a:t>Congestive heart failure</a:t>
            </a:r>
          </a:p>
          <a:p>
            <a:r>
              <a:rPr dirty="0" lang="en-US" smtClean="0"/>
              <a:t>Cerebral vascular disease; transient ischemic attack, stroke, peripheral vascular disease</a:t>
            </a:r>
          </a:p>
          <a:p>
            <a:r>
              <a:rPr dirty="0" lang="en-US" err="1" smtClean="0"/>
              <a:t>Nephrosclerosis</a:t>
            </a:r>
            <a:endParaRPr dirty="0" lang="en-US" smtClean="0"/>
          </a:p>
          <a:p>
            <a:r>
              <a:rPr dirty="0" lang="en-US" smtClean="0"/>
              <a:t>Retinopathy </a:t>
            </a:r>
          </a:p>
          <a:p>
            <a:r>
              <a:rPr dirty="0" lang="en-US" smtClean="0"/>
              <a:t>Hypertensive crisis</a:t>
            </a:r>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8777" name="Title 1"/>
          <p:cNvSpPr>
            <a:spLocks noGrp="1"/>
          </p:cNvSpPr>
          <p:nvPr>
            <p:ph type="title"/>
          </p:nvPr>
        </p:nvSpPr>
        <p:spPr/>
        <p:txBody>
          <a:bodyPr>
            <a:normAutofit fontScale="90000"/>
          </a:bodyPr>
          <a:p>
            <a:r>
              <a:rPr dirty="0" lang="en-US" smtClean="0"/>
              <a:t>HYPERTENSIVE CRISIS(hypertensive emergency)</a:t>
            </a:r>
            <a:endParaRPr dirty="0" lang="en-US"/>
          </a:p>
        </p:txBody>
      </p:sp>
      <p:sp>
        <p:nvSpPr>
          <p:cNvPr id="1048778" name="Content Placeholder 2"/>
          <p:cNvSpPr>
            <a:spLocks noGrp="1"/>
          </p:cNvSpPr>
          <p:nvPr>
            <p:ph idx="1"/>
          </p:nvPr>
        </p:nvSpPr>
        <p:spPr/>
        <p:txBody>
          <a:bodyPr>
            <a:normAutofit/>
          </a:bodyPr>
          <a:p>
            <a:r>
              <a:rPr dirty="0" lang="en-US" smtClean="0"/>
              <a:t>It is a severe type of hypertension characterized by rapid progressive elevations in BP with diastolic values above 110mmHg.</a:t>
            </a:r>
          </a:p>
          <a:p>
            <a:r>
              <a:rPr dirty="0" lang="en-US" smtClean="0"/>
              <a:t>BP has to be lowered immediately to prevent damage to the target organs</a:t>
            </a:r>
          </a:p>
          <a:p>
            <a:pPr>
              <a:buNone/>
            </a:pPr>
            <a:r>
              <a:rPr b="1" dirty="0" lang="en-US" smtClean="0"/>
              <a:t>Hypertensive urgency </a:t>
            </a:r>
            <a:r>
              <a:rPr dirty="0" lang="en-US" smtClean="0"/>
              <a:t>is a situation in which BP must be lowered within a few hours </a:t>
            </a:r>
            <a:r>
              <a:rPr dirty="0" lang="en-US" err="1" smtClean="0"/>
              <a:t>e.g</a:t>
            </a:r>
            <a:r>
              <a:rPr dirty="0" lang="en-US" smtClean="0"/>
              <a:t> severe preoperative hypertension.</a:t>
            </a:r>
            <a:endParaRPr b="1" dirty="0" 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779" name="Title 1"/>
          <p:cNvSpPr>
            <a:spLocks noGrp="1"/>
          </p:cNvSpPr>
          <p:nvPr>
            <p:ph type="title"/>
          </p:nvPr>
        </p:nvSpPr>
        <p:spPr/>
        <p:txBody>
          <a:bodyPr/>
          <a:p>
            <a:endParaRPr lang="en-US"/>
          </a:p>
        </p:txBody>
      </p:sp>
      <p:sp>
        <p:nvSpPr>
          <p:cNvPr id="1048780" name="Content Placeholder 2"/>
          <p:cNvSpPr>
            <a:spLocks noGrp="1"/>
          </p:cNvSpPr>
          <p:nvPr>
            <p:ph idx="1"/>
          </p:nvPr>
        </p:nvSpPr>
        <p:spPr/>
        <p:txBody>
          <a:bodyPr/>
          <a:p>
            <a:pPr>
              <a:buNone/>
            </a:pPr>
            <a:r>
              <a:rPr b="1" dirty="0" lang="en-US" smtClean="0"/>
              <a:t>RISK FACTORS</a:t>
            </a:r>
          </a:p>
          <a:p>
            <a:r>
              <a:rPr dirty="0" lang="en-US" smtClean="0"/>
              <a:t>Untreated hypertension</a:t>
            </a:r>
          </a:p>
          <a:p>
            <a:r>
              <a:rPr dirty="0" lang="en-US" smtClean="0"/>
              <a:t>Drug &amp; diet defaulters</a:t>
            </a:r>
          </a:p>
          <a:p>
            <a:r>
              <a:rPr dirty="0" lang="en-US" smtClean="0"/>
              <a:t>Stopping medication abruptly</a:t>
            </a:r>
          </a:p>
          <a:p>
            <a:r>
              <a:rPr dirty="0" lang="en-US" smtClean="0"/>
              <a:t>Preeclampsia &amp; </a:t>
            </a:r>
            <a:r>
              <a:rPr dirty="0" lang="en-US" err="1" smtClean="0"/>
              <a:t>eclampsia</a:t>
            </a:r>
            <a:endParaRPr dirty="0" lang="en-US" smtClean="0"/>
          </a:p>
          <a:p>
            <a:r>
              <a:rPr dirty="0" lang="en-US" smtClean="0"/>
              <a:t>Head injury</a:t>
            </a:r>
          </a:p>
          <a:p>
            <a:pPr>
              <a:buNone/>
            </a:pPr>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8781" name="Title 1"/>
          <p:cNvSpPr>
            <a:spLocks noGrp="1"/>
          </p:cNvSpPr>
          <p:nvPr>
            <p:ph type="title"/>
          </p:nvPr>
        </p:nvSpPr>
        <p:spPr>
          <a:xfrm>
            <a:off x="457200" y="274638"/>
            <a:ext cx="8229600" cy="182562"/>
          </a:xfrm>
        </p:spPr>
        <p:txBody>
          <a:bodyPr>
            <a:normAutofit fontScale="90000"/>
          </a:bodyPr>
          <a:p>
            <a:endParaRPr dirty="0" lang="en-US"/>
          </a:p>
        </p:txBody>
      </p:sp>
      <p:sp>
        <p:nvSpPr>
          <p:cNvPr id="1048782" name="Content Placeholder 2"/>
          <p:cNvSpPr>
            <a:spLocks noGrp="1"/>
          </p:cNvSpPr>
          <p:nvPr>
            <p:ph idx="1"/>
          </p:nvPr>
        </p:nvSpPr>
        <p:spPr>
          <a:xfrm>
            <a:off x="457200" y="609600"/>
            <a:ext cx="8229600" cy="5516563"/>
          </a:xfrm>
        </p:spPr>
        <p:txBody>
          <a:bodyPr>
            <a:normAutofit/>
          </a:bodyPr>
          <a:p>
            <a:pPr>
              <a:buNone/>
            </a:pPr>
            <a:r>
              <a:rPr b="1" dirty="0" lang="en-US" smtClean="0"/>
              <a:t>SIGNS &amp; SYMPTOMS</a:t>
            </a:r>
          </a:p>
          <a:p>
            <a:pPr>
              <a:buFont typeface="Wingdings" pitchFamily="2" charset="2"/>
              <a:buChar char="§"/>
            </a:pPr>
            <a:r>
              <a:rPr dirty="0" lang="en-US" smtClean="0"/>
              <a:t>Morning headaches</a:t>
            </a:r>
          </a:p>
          <a:p>
            <a:pPr>
              <a:buFont typeface="Wingdings" pitchFamily="2" charset="2"/>
              <a:buChar char="§"/>
            </a:pPr>
            <a:r>
              <a:rPr dirty="0" lang="en-US" smtClean="0"/>
              <a:t>Blurred vision</a:t>
            </a:r>
          </a:p>
          <a:p>
            <a:pPr>
              <a:buFont typeface="Wingdings" pitchFamily="2" charset="2"/>
              <a:buChar char="§"/>
            </a:pPr>
            <a:r>
              <a:rPr dirty="0" lang="en-US" smtClean="0"/>
              <a:t>Dizziness </a:t>
            </a:r>
          </a:p>
          <a:p>
            <a:pPr>
              <a:buFont typeface="Wingdings" pitchFamily="2" charset="2"/>
              <a:buChar char="§"/>
            </a:pPr>
            <a:r>
              <a:rPr dirty="0" lang="en-US" smtClean="0"/>
              <a:t>Nose bleeding</a:t>
            </a:r>
          </a:p>
          <a:p>
            <a:pPr>
              <a:buFont typeface="Wingdings" pitchFamily="2" charset="2"/>
              <a:buChar char="§"/>
            </a:pPr>
            <a:r>
              <a:rPr dirty="0" lang="en-US" err="1" smtClean="0"/>
              <a:t>Dyspnea</a:t>
            </a:r>
            <a:endParaRPr dirty="0" lang="en-US" smtClean="0"/>
          </a:p>
          <a:p>
            <a:pPr>
              <a:buFont typeface="Wingdings" pitchFamily="2" charset="2"/>
              <a:buChar char="§"/>
            </a:pPr>
            <a:r>
              <a:rPr dirty="0" lang="en-US" smtClean="0"/>
              <a:t>Diminished LOC</a:t>
            </a:r>
          </a:p>
          <a:p>
            <a:pPr>
              <a:buFont typeface="Wingdings" pitchFamily="2" charset="2"/>
              <a:buChar char="§"/>
            </a:pPr>
            <a:r>
              <a:rPr dirty="0" lang="en-US" smtClean="0"/>
              <a:t>Weakness</a:t>
            </a:r>
          </a:p>
          <a:p>
            <a:pPr>
              <a:buFont typeface="Wingdings" pitchFamily="2" charset="2"/>
              <a:buChar char="§"/>
            </a:pPr>
            <a:r>
              <a:rPr dirty="0" lang="en-US" smtClean="0"/>
              <a:t>Paralysis</a:t>
            </a:r>
          </a:p>
          <a:p>
            <a:pPr>
              <a:buFont typeface="Wingdings" pitchFamily="2" charset="2"/>
              <a:buChar char="§"/>
            </a:pPr>
            <a:r>
              <a:rPr dirty="0" lang="en-US" smtClean="0"/>
              <a:t>Palpitations</a:t>
            </a:r>
          </a:p>
          <a:p>
            <a:pPr>
              <a:buFont typeface="Wingdings" pitchFamily="2" charset="2"/>
              <a:buChar char="§"/>
            </a:pPr>
            <a:r>
              <a:rPr dirty="0" lang="en-US" smtClean="0"/>
              <a:t>Chest pain</a:t>
            </a:r>
            <a:endParaRPr dirty="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618" name="Title 1"/>
          <p:cNvSpPr>
            <a:spLocks noGrp="1"/>
          </p:cNvSpPr>
          <p:nvPr>
            <p:ph type="title"/>
          </p:nvPr>
        </p:nvSpPr>
        <p:spPr/>
        <p:txBody>
          <a:bodyPr/>
          <a:p>
            <a:r>
              <a:rPr dirty="0" lang="en-US" smtClean="0"/>
              <a:t>ASSESSMENT</a:t>
            </a:r>
            <a:endParaRPr dirty="0" lang="en-US"/>
          </a:p>
        </p:txBody>
      </p:sp>
      <p:sp>
        <p:nvSpPr>
          <p:cNvPr id="1048619" name="Content Placeholder 2"/>
          <p:cNvSpPr>
            <a:spLocks noGrp="1"/>
          </p:cNvSpPr>
          <p:nvPr>
            <p:ph idx="1"/>
          </p:nvPr>
        </p:nvSpPr>
        <p:spPr/>
        <p:txBody>
          <a:bodyPr>
            <a:normAutofit/>
          </a:bodyPr>
          <a:p>
            <a:pPr>
              <a:buNone/>
            </a:pPr>
            <a:r>
              <a:rPr dirty="0" lang="en-US" smtClean="0"/>
              <a:t>Of pulse alternates with strong beats and weak beats.</a:t>
            </a:r>
          </a:p>
          <a:p>
            <a:r>
              <a:rPr dirty="0" lang="en-US" err="1" smtClean="0"/>
              <a:t>Thready</a:t>
            </a:r>
            <a:r>
              <a:rPr dirty="0" lang="en-US" smtClean="0"/>
              <a:t> pulse: weak and rapid, difficult to count.</a:t>
            </a:r>
          </a:p>
          <a:p>
            <a:pPr indent="-514350" marL="514350">
              <a:buAutoNum type="arabicPeriod" startAt="4"/>
            </a:pPr>
            <a:r>
              <a:rPr dirty="0" lang="en-US" smtClean="0"/>
              <a:t>Assess quality and pattern of respirations and evidence of respiratory difficulty.</a:t>
            </a:r>
          </a:p>
          <a:p>
            <a:pPr indent="-514350" marL="514350">
              <a:buAutoNum type="arabicPeriod" startAt="4"/>
            </a:pPr>
            <a:r>
              <a:rPr dirty="0" lang="en-US" smtClean="0"/>
              <a:t>Auscultation of the heart </a:t>
            </a:r>
          </a:p>
          <a:p>
            <a:pPr indent="-514350" marL="514350">
              <a:buFont typeface="+mj-lt"/>
              <a:buAutoNum type="alphaLcParenR"/>
            </a:pPr>
            <a:r>
              <a:rPr dirty="0" lang="en-US" smtClean="0"/>
              <a:t>Heart sounds heard during the cardiac cycle</a:t>
            </a:r>
          </a:p>
          <a:p>
            <a:pPr indent="-514350" marL="514350"/>
            <a:r>
              <a:rPr dirty="0" lang="en-US" smtClean="0"/>
              <a:t>S1: closure of mitral valve  and tricuspid valves </a:t>
            </a:r>
          </a:p>
          <a:p>
            <a:endParaRPr dirty="0"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783" name="Title 1"/>
          <p:cNvSpPr>
            <a:spLocks noGrp="1"/>
          </p:cNvSpPr>
          <p:nvPr>
            <p:ph type="title"/>
          </p:nvPr>
        </p:nvSpPr>
        <p:spPr>
          <a:xfrm>
            <a:off x="457200" y="274638"/>
            <a:ext cx="8229600" cy="45719"/>
          </a:xfrm>
        </p:spPr>
        <p:txBody>
          <a:bodyPr>
            <a:normAutofit fontScale="90000"/>
          </a:bodyPr>
          <a:p>
            <a:endParaRPr dirty="0" lang="en-US"/>
          </a:p>
        </p:txBody>
      </p:sp>
      <p:sp>
        <p:nvSpPr>
          <p:cNvPr id="1048784" name="Content Placeholder 2"/>
          <p:cNvSpPr>
            <a:spLocks noGrp="1"/>
          </p:cNvSpPr>
          <p:nvPr>
            <p:ph idx="1"/>
          </p:nvPr>
        </p:nvSpPr>
        <p:spPr>
          <a:xfrm>
            <a:off x="457200" y="427037"/>
            <a:ext cx="8305800" cy="5745163"/>
          </a:xfrm>
        </p:spPr>
        <p:txBody>
          <a:bodyPr>
            <a:normAutofit/>
          </a:bodyPr>
          <a:p>
            <a:pPr>
              <a:buNone/>
            </a:pPr>
            <a:r>
              <a:rPr b="1" dirty="0" lang="en-US" smtClean="0"/>
              <a:t>MANAGEMENT </a:t>
            </a:r>
          </a:p>
          <a:p>
            <a:pPr>
              <a:buFont typeface="Wingdings" pitchFamily="2" charset="2"/>
              <a:buChar char="Ø"/>
            </a:pPr>
            <a:r>
              <a:rPr dirty="0" lang="en-US" smtClean="0"/>
              <a:t>Admission in the critical care unit.</a:t>
            </a:r>
          </a:p>
          <a:p>
            <a:pPr>
              <a:buFont typeface="Wingdings" pitchFamily="2" charset="2"/>
              <a:buChar char="Ø"/>
            </a:pPr>
            <a:r>
              <a:rPr dirty="0" lang="en-US" smtClean="0"/>
              <a:t>IV vasodilators </a:t>
            </a:r>
            <a:r>
              <a:rPr dirty="0" lang="en-US" err="1" smtClean="0"/>
              <a:t>eg</a:t>
            </a:r>
            <a:r>
              <a:rPr dirty="0" lang="en-US" smtClean="0"/>
              <a:t> </a:t>
            </a:r>
            <a:r>
              <a:rPr dirty="0" lang="en-US" err="1" smtClean="0"/>
              <a:t>Nitroprusside</a:t>
            </a:r>
            <a:r>
              <a:rPr dirty="0" lang="en-US" smtClean="0"/>
              <a:t>- onset of action is about seconds to minutes.</a:t>
            </a:r>
          </a:p>
          <a:p>
            <a:pPr>
              <a:buFont typeface="Wingdings" pitchFamily="2" charset="2"/>
              <a:buChar char="Ø"/>
            </a:pPr>
            <a:r>
              <a:rPr dirty="0" lang="en-US" smtClean="0"/>
              <a:t>Other medications are IV ACE inhibitors, IV adrenergic drugs.</a:t>
            </a:r>
          </a:p>
          <a:p>
            <a:pPr>
              <a:buFont typeface="Wingdings" pitchFamily="2" charset="2"/>
              <a:buChar char="Ø"/>
            </a:pPr>
            <a:r>
              <a:rPr dirty="0" lang="en-US" smtClean="0"/>
              <a:t>The patient’s BP should be checked every 2-3 minutes during initial administration of the drugs.</a:t>
            </a:r>
          </a:p>
          <a:p>
            <a:pPr>
              <a:buFont typeface="Wingdings" pitchFamily="2" charset="2"/>
              <a:buChar char="Ø"/>
            </a:pPr>
            <a:r>
              <a:rPr dirty="0" lang="en-US" smtClean="0"/>
              <a:t>The rate of drug administration is titrated(adjusted)</a:t>
            </a:r>
          </a:p>
          <a:p>
            <a:pPr>
              <a:buNone/>
            </a:pPr>
            <a:r>
              <a:rPr dirty="0" lang="en-US" smtClean="0"/>
              <a:t>   according to the level of Mean Arterial Pressure </a:t>
            </a:r>
          </a:p>
          <a:p>
            <a:pPr>
              <a:buFont typeface="Wingdings" pitchFamily="2" charset="2"/>
              <a:buChar char="Ø"/>
            </a:pPr>
            <a:r>
              <a:rPr dirty="0" lang="en-US" smtClean="0"/>
              <a:t>DEF MAP -average blood pressure in an individual during a single cardiac cycle.</a:t>
            </a:r>
            <a:endParaRPr dirty="0"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785" name="Title 1"/>
          <p:cNvSpPr>
            <a:spLocks noGrp="1"/>
          </p:cNvSpPr>
          <p:nvPr>
            <p:ph type="title"/>
          </p:nvPr>
        </p:nvSpPr>
        <p:spPr>
          <a:xfrm>
            <a:off x="457200" y="274638"/>
            <a:ext cx="8229600" cy="182562"/>
          </a:xfrm>
        </p:spPr>
        <p:txBody>
          <a:bodyPr>
            <a:normAutofit fontScale="90000"/>
          </a:bodyPr>
          <a:p>
            <a:endParaRPr dirty="0" lang="en-US"/>
          </a:p>
        </p:txBody>
      </p:sp>
      <p:sp>
        <p:nvSpPr>
          <p:cNvPr id="1048786" name="Content Placeholder 2"/>
          <p:cNvSpPr>
            <a:spLocks noGrp="1"/>
          </p:cNvSpPr>
          <p:nvPr>
            <p:ph idx="1"/>
          </p:nvPr>
        </p:nvSpPr>
        <p:spPr>
          <a:xfrm>
            <a:off x="457200" y="838200"/>
            <a:ext cx="7772400" cy="5287963"/>
          </a:xfrm>
        </p:spPr>
        <p:txBody>
          <a:bodyPr/>
          <a:p>
            <a:pPr>
              <a:buFont typeface="Wingdings" pitchFamily="2" charset="2"/>
              <a:buChar char="Ø"/>
            </a:pPr>
            <a:r>
              <a:rPr dirty="0" lang="en-US" smtClean="0"/>
              <a:t>Control hypotension in this person whose body system has adjusted to high blood pressure as it may result to stroke, MI, or visual changes.</a:t>
            </a:r>
          </a:p>
          <a:p>
            <a:pPr>
              <a:buFont typeface="Wingdings" pitchFamily="2" charset="2"/>
              <a:buChar char="Ø"/>
            </a:pPr>
            <a:r>
              <a:rPr dirty="0" lang="en-US" smtClean="0"/>
              <a:t>Continual ECG monitoring is done frequently to observe for cardiac dysrrhythmias.</a:t>
            </a:r>
          </a:p>
          <a:p>
            <a:pPr>
              <a:buFont typeface="Wingdings" pitchFamily="2" charset="2"/>
              <a:buChar char="Ø"/>
            </a:pPr>
            <a:r>
              <a:rPr dirty="0" lang="en-US" smtClean="0"/>
              <a:t>Hourly urinary output should be measured to assess renal perfusion &amp; the effectiveness of these drugs &amp; pt’s response to therapy.</a:t>
            </a:r>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8787" name="Title 1"/>
          <p:cNvSpPr>
            <a:spLocks noGrp="1"/>
          </p:cNvSpPr>
          <p:nvPr>
            <p:ph type="title"/>
          </p:nvPr>
        </p:nvSpPr>
        <p:spPr>
          <a:xfrm>
            <a:off x="457200" y="274638"/>
            <a:ext cx="8229600" cy="45719"/>
          </a:xfrm>
        </p:spPr>
        <p:txBody>
          <a:bodyPr>
            <a:normAutofit fontScale="90000"/>
          </a:bodyPr>
          <a:p>
            <a:endParaRPr dirty="0" lang="en-US"/>
          </a:p>
        </p:txBody>
      </p:sp>
      <p:sp>
        <p:nvSpPr>
          <p:cNvPr id="1048788" name="Content Placeholder 2"/>
          <p:cNvSpPr>
            <a:spLocks noGrp="1"/>
          </p:cNvSpPr>
          <p:nvPr>
            <p:ph idx="1"/>
          </p:nvPr>
        </p:nvSpPr>
        <p:spPr>
          <a:xfrm>
            <a:off x="457200" y="838200"/>
            <a:ext cx="7772400" cy="5287963"/>
          </a:xfrm>
        </p:spPr>
        <p:txBody>
          <a:bodyPr/>
          <a:p>
            <a:pPr>
              <a:buFont typeface="Wingdings" pitchFamily="2" charset="2"/>
              <a:buChar char="Ø"/>
            </a:pPr>
            <a:r>
              <a:rPr dirty="0" lang="en-US" smtClean="0"/>
              <a:t>Frequent neurologic checks, include LOC, </a:t>
            </a:r>
            <a:r>
              <a:rPr dirty="0" lang="en-US" err="1" smtClean="0"/>
              <a:t>pupillary</a:t>
            </a:r>
            <a:r>
              <a:rPr dirty="0" lang="en-US" smtClean="0"/>
              <a:t> size &amp; reaction, movement of extremities  &amp; reactions to stimuli to detect any changes to pt’s condition.</a:t>
            </a:r>
          </a:p>
          <a:p>
            <a:pPr>
              <a:buFont typeface="Wingdings" pitchFamily="2" charset="2"/>
              <a:buChar char="Ø"/>
            </a:pPr>
            <a:r>
              <a:rPr dirty="0" lang="en-US" smtClean="0"/>
              <a:t>Cardiac, pulmonary &amp; renal systems should be monitored for </a:t>
            </a:r>
            <a:r>
              <a:rPr dirty="0" lang="en-US" err="1" smtClean="0"/>
              <a:t>decompensation</a:t>
            </a:r>
            <a:r>
              <a:rPr dirty="0" lang="en-US" smtClean="0"/>
              <a:t> caused by the severe elevation in BP (</a:t>
            </a:r>
            <a:r>
              <a:rPr dirty="0" lang="en-US" err="1" smtClean="0"/>
              <a:t>e.g</a:t>
            </a:r>
            <a:r>
              <a:rPr dirty="0" lang="en-US" smtClean="0"/>
              <a:t> pulmonary edema, heart failure, angina, renal failure)</a:t>
            </a:r>
          </a:p>
          <a:p>
            <a:pPr>
              <a:buFont typeface="Wingdings" pitchFamily="2" charset="2"/>
              <a:buChar char="Ø"/>
            </a:pPr>
            <a:r>
              <a:rPr dirty="0" lang="en-US" smtClean="0"/>
              <a:t>Once crisis is solved identify the cause &amp; deal with it to avoid another episode in future.</a:t>
            </a:r>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8789" name="Title 1"/>
          <p:cNvSpPr>
            <a:spLocks noGrp="1"/>
          </p:cNvSpPr>
          <p:nvPr>
            <p:ph type="title"/>
          </p:nvPr>
        </p:nvSpPr>
        <p:spPr/>
        <p:txBody>
          <a:bodyPr/>
          <a:p>
            <a:endParaRPr lang="en-US"/>
          </a:p>
        </p:txBody>
      </p:sp>
      <p:sp>
        <p:nvSpPr>
          <p:cNvPr id="1048790" name="Content Placeholder 2"/>
          <p:cNvSpPr>
            <a:spLocks noGrp="1"/>
          </p:cNvSpPr>
          <p:nvPr>
            <p:ph idx="1"/>
          </p:nvPr>
        </p:nvSpPr>
        <p:spPr/>
        <p:txBody>
          <a:bodyPr/>
          <a:p>
            <a:pPr>
              <a:buNone/>
            </a:pPr>
            <a:r>
              <a:rPr dirty="0" lang="en-US" smtClean="0"/>
              <a:t>N/B In hypertensive emergencies, the mean arterial pressure (MAP) is often used instead of systolic &amp; diastolic readings to guide &amp; evaluate therapy.</a:t>
            </a:r>
          </a:p>
          <a:p>
            <a:pPr>
              <a:buNone/>
            </a:pPr>
            <a:r>
              <a:rPr dirty="0" lang="en-US" smtClean="0"/>
              <a:t>MAP= </a:t>
            </a:r>
            <a:r>
              <a:rPr dirty="0" lang="en-US" u="sng" smtClean="0"/>
              <a:t>(SBP + 2DP)</a:t>
            </a:r>
            <a:r>
              <a:rPr dirty="0" lang="en-US" smtClean="0"/>
              <a:t> </a:t>
            </a:r>
          </a:p>
          <a:p>
            <a:pPr>
              <a:buNone/>
            </a:pPr>
            <a:r>
              <a:rPr dirty="0" lang="en-US" smtClean="0"/>
              <a:t>                     3</a:t>
            </a:r>
          </a:p>
          <a:p>
            <a:pPr>
              <a:buNone/>
            </a:pPr>
            <a:r>
              <a:rPr dirty="0" lang="en-US" smtClean="0"/>
              <a:t>Normal MAP is between 70 to 110 mmHg</a:t>
            </a:r>
            <a:endParaRPr dirty="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8791" name="Title 1"/>
          <p:cNvSpPr>
            <a:spLocks noGrp="1"/>
          </p:cNvSpPr>
          <p:nvPr>
            <p:ph type="title"/>
          </p:nvPr>
        </p:nvSpPr>
        <p:spPr/>
        <p:txBody>
          <a:bodyPr/>
          <a:p>
            <a:r>
              <a:rPr dirty="0" lang="en-US" smtClean="0"/>
              <a:t>VENOUS CONDITIONS</a:t>
            </a:r>
            <a:endParaRPr dirty="0" lang="en-US"/>
          </a:p>
        </p:txBody>
      </p:sp>
      <p:sp>
        <p:nvSpPr>
          <p:cNvPr id="1048792" name="Content Placeholder 2"/>
          <p:cNvSpPr>
            <a:spLocks noGrp="1"/>
          </p:cNvSpPr>
          <p:nvPr>
            <p:ph idx="1"/>
          </p:nvPr>
        </p:nvSpPr>
        <p:spPr/>
        <p:txBody>
          <a:bodyPr/>
          <a:p>
            <a:pPr>
              <a:buNone/>
            </a:pPr>
            <a:r>
              <a:rPr b="1" dirty="0" lang="en-US" smtClean="0"/>
              <a:t>VENOUS THROMBOEMBOLISM</a:t>
            </a:r>
          </a:p>
          <a:p>
            <a:r>
              <a:rPr dirty="0" lang="en-US" smtClean="0"/>
              <a:t>Thrombus formation in veins is the same as that of arteries. </a:t>
            </a:r>
          </a:p>
          <a:p>
            <a:r>
              <a:rPr dirty="0" lang="en-US" smtClean="0"/>
              <a:t>Venous thrombi are more common than arterial thrombi because of low flow &amp; pressure in the veins. </a:t>
            </a:r>
            <a:endParaRPr dirty="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8793" name="Title 1"/>
          <p:cNvSpPr>
            <a:spLocks noGrp="1"/>
          </p:cNvSpPr>
          <p:nvPr>
            <p:ph type="title"/>
          </p:nvPr>
        </p:nvSpPr>
        <p:spPr/>
        <p:txBody>
          <a:bodyPr>
            <a:normAutofit/>
          </a:bodyPr>
          <a:p>
            <a:endParaRPr dirty="0" lang="en-US"/>
          </a:p>
        </p:txBody>
      </p:sp>
      <p:sp>
        <p:nvSpPr>
          <p:cNvPr id="1048794" name="Content Placeholder 2"/>
          <p:cNvSpPr>
            <a:spLocks noGrp="1"/>
          </p:cNvSpPr>
          <p:nvPr>
            <p:ph idx="1"/>
          </p:nvPr>
        </p:nvSpPr>
        <p:spPr/>
        <p:txBody>
          <a:bodyPr/>
          <a:p>
            <a:pPr>
              <a:buNone/>
            </a:pPr>
            <a:r>
              <a:rPr b="1" dirty="0" lang="en-US" smtClean="0"/>
              <a:t>RISK FACTORS</a:t>
            </a:r>
          </a:p>
          <a:p>
            <a:pPr indent="-514350" marL="514350">
              <a:buFont typeface="+mj-lt"/>
              <a:buAutoNum type="arabicPeriod"/>
            </a:pPr>
            <a:r>
              <a:rPr dirty="0" lang="en-US" smtClean="0"/>
              <a:t>Aging </a:t>
            </a:r>
          </a:p>
          <a:p>
            <a:pPr indent="-514350" marL="514350">
              <a:buFont typeface="+mj-lt"/>
              <a:buAutoNum type="arabicPeriod"/>
            </a:pPr>
            <a:r>
              <a:rPr dirty="0" lang="en-US" smtClean="0"/>
              <a:t>Long-term bed rest</a:t>
            </a:r>
          </a:p>
          <a:p>
            <a:pPr indent="-514350" marL="514350">
              <a:buFont typeface="+mj-lt"/>
              <a:buAutoNum type="arabicPeriod"/>
            </a:pPr>
            <a:r>
              <a:rPr dirty="0" lang="en-US" smtClean="0"/>
              <a:t>Constricting clothing</a:t>
            </a:r>
          </a:p>
          <a:p>
            <a:pPr indent="-514350" marL="514350">
              <a:buFont typeface="+mj-lt"/>
              <a:buAutoNum type="arabicPeriod"/>
            </a:pPr>
            <a:r>
              <a:rPr dirty="0" lang="en-US" smtClean="0"/>
              <a:t>Genetic predisposition</a:t>
            </a:r>
            <a:endParaRPr dirty="0"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795" name="Title 1"/>
          <p:cNvSpPr>
            <a:spLocks noGrp="1"/>
          </p:cNvSpPr>
          <p:nvPr>
            <p:ph type="title"/>
          </p:nvPr>
        </p:nvSpPr>
        <p:spPr>
          <a:xfrm>
            <a:off x="457200" y="274638"/>
            <a:ext cx="8229600" cy="106362"/>
          </a:xfrm>
        </p:spPr>
        <p:txBody>
          <a:bodyPr>
            <a:normAutofit fontScale="90000"/>
          </a:bodyPr>
          <a:p>
            <a:endParaRPr dirty="0" lang="en-US"/>
          </a:p>
        </p:txBody>
      </p:sp>
      <p:sp>
        <p:nvSpPr>
          <p:cNvPr id="1048796" name="Content Placeholder 2"/>
          <p:cNvSpPr>
            <a:spLocks noGrp="1"/>
          </p:cNvSpPr>
          <p:nvPr>
            <p:ph idx="1"/>
          </p:nvPr>
        </p:nvSpPr>
        <p:spPr>
          <a:xfrm>
            <a:off x="457200" y="457200"/>
            <a:ext cx="7772400" cy="5668963"/>
          </a:xfrm>
        </p:spPr>
        <p:txBody>
          <a:bodyPr/>
          <a:p>
            <a:pPr>
              <a:buNone/>
            </a:pPr>
            <a:r>
              <a:rPr b="1" dirty="0" lang="en-US" smtClean="0"/>
              <a:t>TYPES OF EMBOLI</a:t>
            </a:r>
          </a:p>
          <a:p>
            <a:pPr indent="-514350" marL="514350">
              <a:buFont typeface="+mj-lt"/>
              <a:buAutoNum type="arabicPeriod"/>
            </a:pPr>
            <a:r>
              <a:rPr b="1" dirty="0" lang="en-US" smtClean="0"/>
              <a:t>Venous </a:t>
            </a:r>
            <a:r>
              <a:rPr b="1" dirty="0" lang="en-US" err="1" smtClean="0"/>
              <a:t>thromboemboli</a:t>
            </a:r>
            <a:r>
              <a:rPr dirty="0" lang="en-US" smtClean="0"/>
              <a:t>: Dislodged thrombus; source is usually from the lower extremities; obstructs branches of pulmonary artery. </a:t>
            </a:r>
          </a:p>
          <a:p>
            <a:pPr indent="-514350" marL="514350">
              <a:buFont typeface="+mj-lt"/>
              <a:buAutoNum type="arabicPeriod"/>
            </a:pPr>
            <a:r>
              <a:rPr b="1" dirty="0" lang="en-US" smtClean="0"/>
              <a:t>Air embolism</a:t>
            </a:r>
            <a:r>
              <a:rPr dirty="0" lang="en-US" smtClean="0"/>
              <a:t>: A bolus of air displaces blood in the vasculature, source is usually room air entering circulation through IV lines; trauma to the chest also may allow air from lungs to enter vascular space.</a:t>
            </a:r>
          </a:p>
          <a:p>
            <a:pPr indent="-514350" marL="514350">
              <a:buNone/>
            </a:pPr>
            <a:endParaRPr dirty="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8797" name="Title 1"/>
          <p:cNvSpPr>
            <a:spLocks noGrp="1"/>
          </p:cNvSpPr>
          <p:nvPr>
            <p:ph type="title"/>
          </p:nvPr>
        </p:nvSpPr>
        <p:spPr>
          <a:xfrm>
            <a:off x="457200" y="274638"/>
            <a:ext cx="8229600" cy="45719"/>
          </a:xfrm>
        </p:spPr>
        <p:txBody>
          <a:bodyPr>
            <a:normAutofit fontScale="90000"/>
          </a:bodyPr>
          <a:p>
            <a:endParaRPr dirty="0" lang="en-US"/>
          </a:p>
        </p:txBody>
      </p:sp>
      <p:sp>
        <p:nvSpPr>
          <p:cNvPr id="1048798" name="Content Placeholder 2"/>
          <p:cNvSpPr>
            <a:spLocks noGrp="1"/>
          </p:cNvSpPr>
          <p:nvPr>
            <p:ph idx="1"/>
          </p:nvPr>
        </p:nvSpPr>
        <p:spPr>
          <a:xfrm>
            <a:off x="457200" y="685800"/>
            <a:ext cx="7772400" cy="5821363"/>
          </a:xfrm>
        </p:spPr>
        <p:txBody>
          <a:bodyPr>
            <a:normAutofit/>
          </a:bodyPr>
          <a:p>
            <a:pPr>
              <a:buNone/>
            </a:pPr>
            <a:r>
              <a:rPr dirty="0" lang="en-US" smtClean="0"/>
              <a:t>3. </a:t>
            </a:r>
            <a:r>
              <a:rPr b="1" dirty="0" lang="en-US" smtClean="0"/>
              <a:t>Amniotic fluid embolism</a:t>
            </a:r>
            <a:r>
              <a:rPr dirty="0" lang="en-US" smtClean="0"/>
              <a:t>: A bolus of amniotic fluid; extensive intra-abdominal pressure attending labor &amp; delivery can force amniotic fluid into bloodstream of mother; introduces antigens, cells &amp; protein aggregates that trigger inflammation, coagulation, &amp; immune responses.</a:t>
            </a:r>
          </a:p>
          <a:p>
            <a:pPr>
              <a:buNone/>
            </a:pPr>
            <a:r>
              <a:rPr dirty="0" lang="en-US" smtClean="0"/>
              <a:t>4. </a:t>
            </a:r>
            <a:r>
              <a:rPr b="1" dirty="0" lang="en-US" smtClean="0"/>
              <a:t>A bacterial embolism</a:t>
            </a:r>
            <a:r>
              <a:rPr dirty="0" lang="en-US" smtClean="0"/>
              <a:t>: Aggregates of bacteria in bloodstream, source is </a:t>
            </a:r>
            <a:r>
              <a:rPr dirty="0" lang="en-US" err="1" smtClean="0"/>
              <a:t>subacute</a:t>
            </a:r>
            <a:r>
              <a:rPr dirty="0" lang="en-US" smtClean="0"/>
              <a:t> bacterial </a:t>
            </a:r>
            <a:r>
              <a:rPr dirty="0" lang="en-US" err="1" smtClean="0"/>
              <a:t>endocarditis</a:t>
            </a:r>
            <a:r>
              <a:rPr dirty="0" lang="en-US" smtClean="0"/>
              <a:t> of abscess.</a:t>
            </a:r>
            <a:endParaRPr dirty="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8799" name="Title 1"/>
          <p:cNvSpPr>
            <a:spLocks noGrp="1"/>
          </p:cNvSpPr>
          <p:nvPr>
            <p:ph type="title"/>
          </p:nvPr>
        </p:nvSpPr>
        <p:spPr/>
        <p:txBody>
          <a:bodyPr/>
          <a:p>
            <a:endParaRPr lang="en-US"/>
          </a:p>
        </p:txBody>
      </p:sp>
      <p:sp>
        <p:nvSpPr>
          <p:cNvPr id="1048800" name="Content Placeholder 2"/>
          <p:cNvSpPr>
            <a:spLocks noGrp="1"/>
          </p:cNvSpPr>
          <p:nvPr>
            <p:ph idx="1"/>
          </p:nvPr>
        </p:nvSpPr>
        <p:spPr/>
        <p:txBody>
          <a:bodyPr/>
          <a:p>
            <a:pPr>
              <a:buNone/>
            </a:pPr>
            <a:r>
              <a:rPr dirty="0" lang="en-US" smtClean="0"/>
              <a:t>5. </a:t>
            </a:r>
            <a:r>
              <a:rPr b="1" dirty="0" lang="en-US" smtClean="0"/>
              <a:t>Fat embolism</a:t>
            </a:r>
            <a:r>
              <a:rPr dirty="0" lang="en-US" smtClean="0"/>
              <a:t>: Globules of fat floating in the bloodstream associated with trauma to long bones; the lungs in particular are affected.</a:t>
            </a:r>
          </a:p>
          <a:p>
            <a:pPr>
              <a:buNone/>
            </a:pPr>
            <a:r>
              <a:rPr dirty="0" lang="en-US" smtClean="0"/>
              <a:t>6</a:t>
            </a:r>
            <a:r>
              <a:rPr b="1" dirty="0" lang="en-US" smtClean="0"/>
              <a:t>. Foreign matter</a:t>
            </a:r>
            <a:r>
              <a:rPr dirty="0" lang="en-US" smtClean="0"/>
              <a:t>: Small particles or fibers introduced during trauma or through an IV or intra-arterial line; coagulation cascade is initiated &amp; </a:t>
            </a:r>
            <a:r>
              <a:rPr dirty="0" lang="en-US" err="1" smtClean="0"/>
              <a:t>thromboemboli</a:t>
            </a:r>
            <a:r>
              <a:rPr dirty="0" lang="en-US" smtClean="0"/>
              <a:t> form around the particles.</a:t>
            </a:r>
          </a:p>
          <a:p>
            <a:pPr>
              <a:buNone/>
            </a:pPr>
            <a:endParaRPr dirty="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801" name="Title 1"/>
          <p:cNvSpPr>
            <a:spLocks noGrp="1"/>
          </p:cNvSpPr>
          <p:nvPr>
            <p:ph type="title"/>
          </p:nvPr>
        </p:nvSpPr>
        <p:spPr>
          <a:xfrm>
            <a:off x="457200" y="274638"/>
            <a:ext cx="8229600" cy="182562"/>
          </a:xfrm>
        </p:spPr>
        <p:txBody>
          <a:bodyPr>
            <a:normAutofit fontScale="90000"/>
          </a:bodyPr>
          <a:p>
            <a:endParaRPr dirty="0" lang="en-US"/>
          </a:p>
        </p:txBody>
      </p:sp>
      <p:sp>
        <p:nvSpPr>
          <p:cNvPr id="1048802" name="Content Placeholder 2"/>
          <p:cNvSpPr>
            <a:spLocks noGrp="1"/>
          </p:cNvSpPr>
          <p:nvPr>
            <p:ph idx="1"/>
          </p:nvPr>
        </p:nvSpPr>
        <p:spPr>
          <a:xfrm>
            <a:off x="457200" y="457200"/>
            <a:ext cx="8229600" cy="5668963"/>
          </a:xfrm>
        </p:spPr>
        <p:txBody>
          <a:bodyPr/>
          <a:p>
            <a:pPr>
              <a:buNone/>
            </a:pPr>
            <a:r>
              <a:rPr b="1" dirty="0" lang="en-US" smtClean="0"/>
              <a:t>VENOUS THROMBOSIS</a:t>
            </a:r>
          </a:p>
          <a:p>
            <a:pPr>
              <a:buNone/>
            </a:pPr>
            <a:r>
              <a:rPr b="1" dirty="0" lang="en-US" err="1" smtClean="0"/>
              <a:t>Thrombophlebitis</a:t>
            </a:r>
            <a:r>
              <a:rPr b="1" dirty="0" lang="en-US" smtClean="0"/>
              <a:t> </a:t>
            </a:r>
            <a:r>
              <a:rPr dirty="0" lang="en-US" smtClean="0"/>
              <a:t>is the formation of a thrombus that is associated with inflammation also venous thrombosis </a:t>
            </a:r>
          </a:p>
          <a:p>
            <a:pPr>
              <a:buNone/>
            </a:pPr>
            <a:r>
              <a:rPr b="1" dirty="0" lang="en-US" err="1" smtClean="0"/>
              <a:t>Phlebothrombosis</a:t>
            </a:r>
            <a:r>
              <a:rPr b="1" dirty="0" lang="en-US" smtClean="0"/>
              <a:t> </a:t>
            </a:r>
            <a:r>
              <a:rPr dirty="0" lang="en-US" smtClean="0"/>
              <a:t>is a thrombus without inflammation . </a:t>
            </a:r>
          </a:p>
          <a:p>
            <a:pPr>
              <a:buNone/>
            </a:pPr>
            <a:r>
              <a:rPr b="1" dirty="0" lang="en-US" smtClean="0"/>
              <a:t>Deep venous thrombosis </a:t>
            </a:r>
            <a:r>
              <a:rPr dirty="0" lang="en-US" smtClean="0"/>
              <a:t>is a thrombus in the deep vein, usually a calf vein or a pelvic vein. </a:t>
            </a:r>
          </a:p>
          <a:p>
            <a:pPr>
              <a:buNone/>
            </a:pPr>
            <a:r>
              <a:rPr dirty="0" lang="en-US" smtClean="0"/>
              <a:t>DVT is associated with a high risk for development of pulmonary embolus.</a:t>
            </a:r>
            <a:endParaRPr dirty="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lastClr="000000" val="windowText"/>
      </a:dk1>
      <a:lt1>
        <a:sysClr lastClr="FFFFFF" val="window"/>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r="5400000" dist="25000" rotWithShape="0">
              <a:schemeClr val="phClr">
                <a:shade val="30000"/>
                <a:satMod val="150000"/>
                <a:alpha val="38000"/>
              </a:schemeClr>
            </a:outerShdw>
          </a:effectLst>
        </a:effectStyle>
        <a:effectStyle>
          <a:effectLst>
            <a:outerShdw blurRad="39000" dir="5400000" dist="25400" rotWithShape="0">
              <a:schemeClr val="phClr">
                <a:shade val="33000"/>
                <a:alpha val="83000"/>
              </a:schemeClr>
            </a:outerShdw>
          </a:effectLst>
        </a:effectStyle>
        <a:effectStyle>
          <a:effectLst>
            <a:outerShdw blurRad="39000" dir="5400000" dist="25400" rotWithShape="0">
              <a:schemeClr val="phClr">
                <a:shade val="33000"/>
                <a:alpha val="83000"/>
              </a:schemeClr>
            </a:outerShdw>
          </a:effectLst>
          <a:scene3d>
            <a:camera prst="orthographicFront" fov="0">
              <a:rot lat="0" lon="0" rev="0"/>
            </a:camera>
            <a:lightRig dir="t" rig="contrasting">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algn="tl" flip="none" sx="50000" sy="50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CARDIOVASCULAR CONDITIONS (20 HRS)</dc:title>
  <dc:creator>user</dc:creator>
  <cp:lastModifiedBy>Personal</cp:lastModifiedBy>
  <dcterms:created xsi:type="dcterms:W3CDTF">2011-08-01T23:17:00Z</dcterms:created>
  <dcterms:modified xsi:type="dcterms:W3CDTF">2021-05-06T02:20:55Z</dcterms:modified>
</cp:coreProperties>
</file>