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0.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1.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2.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3.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4.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5.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6.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7.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8.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9.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0.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2.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3.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4.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5.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6.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7.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8.xml" ContentType="application/vnd.openxmlformats-officedocument.theme+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9.xml" ContentType="application/vnd.openxmlformats-officedocument.theme+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theme/theme40.xml" ContentType="application/vnd.openxmlformats-officedocument.theme+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theme/theme41.xml" ContentType="application/vnd.openxmlformats-officedocument.theme+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theme/theme42.xml" ContentType="application/vnd.openxmlformats-officedocument.theme+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theme/theme43.xml" ContentType="application/vnd.openxmlformats-officedocument.theme+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theme/theme44.xml" ContentType="application/vnd.openxmlformats-officedocument.theme+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theme/theme45.xml" ContentType="application/vnd.openxmlformats-officedocument.theme+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46.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theme/theme47.xml" ContentType="application/vnd.openxmlformats-officedocument.theme+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theme/theme48.xml" ContentType="application/vnd.openxmlformats-officedocument.theme+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theme/theme49.xml" ContentType="application/vnd.openxmlformats-officedocument.theme+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702" r:id="rId4"/>
    <p:sldMasterId id="2147483714" r:id="rId5"/>
    <p:sldMasterId id="2147483726" r:id="rId6"/>
    <p:sldMasterId id="2147483738" r:id="rId7"/>
    <p:sldMasterId id="2147483750" r:id="rId8"/>
    <p:sldMasterId id="2147483762" r:id="rId9"/>
    <p:sldMasterId id="2147483774" r:id="rId10"/>
    <p:sldMasterId id="2147483786" r:id="rId11"/>
    <p:sldMasterId id="2147483798" r:id="rId12"/>
    <p:sldMasterId id="2147483810" r:id="rId13"/>
    <p:sldMasterId id="2147483822" r:id="rId14"/>
    <p:sldMasterId id="2147483834" r:id="rId15"/>
    <p:sldMasterId id="2147483846" r:id="rId16"/>
    <p:sldMasterId id="2147483858" r:id="rId17"/>
    <p:sldMasterId id="2147483870" r:id="rId18"/>
    <p:sldMasterId id="2147483882" r:id="rId19"/>
    <p:sldMasterId id="2147483894" r:id="rId20"/>
    <p:sldMasterId id="2147483906" r:id="rId21"/>
    <p:sldMasterId id="2147483918" r:id="rId22"/>
    <p:sldMasterId id="2147483930" r:id="rId23"/>
    <p:sldMasterId id="2147483942" r:id="rId24"/>
    <p:sldMasterId id="2147483954" r:id="rId25"/>
    <p:sldMasterId id="2147483966" r:id="rId26"/>
    <p:sldMasterId id="2147483978" r:id="rId27"/>
    <p:sldMasterId id="2147483990" r:id="rId28"/>
    <p:sldMasterId id="2147484002" r:id="rId29"/>
    <p:sldMasterId id="2147484014" r:id="rId30"/>
    <p:sldMasterId id="2147484026" r:id="rId31"/>
    <p:sldMasterId id="2147484038" r:id="rId32"/>
    <p:sldMasterId id="2147484050" r:id="rId33"/>
    <p:sldMasterId id="2147484062" r:id="rId34"/>
    <p:sldMasterId id="2147484074" r:id="rId35"/>
    <p:sldMasterId id="2147484086" r:id="rId36"/>
    <p:sldMasterId id="2147484098" r:id="rId37"/>
    <p:sldMasterId id="2147484110" r:id="rId38"/>
    <p:sldMasterId id="2147484122" r:id="rId39"/>
    <p:sldMasterId id="2147484134" r:id="rId40"/>
    <p:sldMasterId id="2147484146" r:id="rId41"/>
    <p:sldMasterId id="2147484158" r:id="rId42"/>
    <p:sldMasterId id="2147484170" r:id="rId43"/>
    <p:sldMasterId id="2147484182" r:id="rId44"/>
    <p:sldMasterId id="2147484194" r:id="rId45"/>
    <p:sldMasterId id="2147484209" r:id="rId46"/>
    <p:sldMasterId id="2147484224" r:id="rId47"/>
    <p:sldMasterId id="2147484239" r:id="rId48"/>
    <p:sldMasterId id="2147484254" r:id="rId49"/>
    <p:sldMasterId id="2147484269" r:id="rId50"/>
  </p:sldMasterIdLst>
  <p:notesMasterIdLst>
    <p:notesMasterId r:id="rId361"/>
  </p:notesMasterIdLst>
  <p:sldIdLst>
    <p:sldId id="256" r:id="rId51"/>
    <p:sldId id="257" r:id="rId52"/>
    <p:sldId id="527" r:id="rId53"/>
    <p:sldId id="528" r:id="rId54"/>
    <p:sldId id="468" r:id="rId55"/>
    <p:sldId id="469" r:id="rId56"/>
    <p:sldId id="470" r:id="rId57"/>
    <p:sldId id="263" r:id="rId58"/>
    <p:sldId id="509" r:id="rId59"/>
    <p:sldId id="264" r:id="rId60"/>
    <p:sldId id="265" r:id="rId61"/>
    <p:sldId id="266" r:id="rId62"/>
    <p:sldId id="267" r:id="rId63"/>
    <p:sldId id="268" r:id="rId64"/>
    <p:sldId id="258" r:id="rId65"/>
    <p:sldId id="259" r:id="rId66"/>
    <p:sldId id="260" r:id="rId67"/>
    <p:sldId id="261" r:id="rId68"/>
    <p:sldId id="262" r:id="rId69"/>
    <p:sldId id="335" r:id="rId70"/>
    <p:sldId id="336" r:id="rId71"/>
    <p:sldId id="511" r:id="rId72"/>
    <p:sldId id="269" r:id="rId73"/>
    <p:sldId id="513" r:id="rId74"/>
    <p:sldId id="514" r:id="rId75"/>
    <p:sldId id="515" r:id="rId76"/>
    <p:sldId id="517" r:id="rId77"/>
    <p:sldId id="519" r:id="rId78"/>
    <p:sldId id="270" r:id="rId79"/>
    <p:sldId id="271" r:id="rId80"/>
    <p:sldId id="278" r:id="rId81"/>
    <p:sldId id="272" r:id="rId82"/>
    <p:sldId id="273" r:id="rId83"/>
    <p:sldId id="274" r:id="rId84"/>
    <p:sldId id="275" r:id="rId85"/>
    <p:sldId id="276" r:id="rId86"/>
    <p:sldId id="282" r:id="rId87"/>
    <p:sldId id="277" r:id="rId88"/>
    <p:sldId id="279" r:id="rId89"/>
    <p:sldId id="280" r:id="rId90"/>
    <p:sldId id="281" r:id="rId91"/>
    <p:sldId id="283" r:id="rId92"/>
    <p:sldId id="284" r:id="rId93"/>
    <p:sldId id="285" r:id="rId94"/>
    <p:sldId id="286" r:id="rId95"/>
    <p:sldId id="287" r:id="rId96"/>
    <p:sldId id="288" r:id="rId97"/>
    <p:sldId id="289" r:id="rId98"/>
    <p:sldId id="290" r:id="rId99"/>
    <p:sldId id="291" r:id="rId100"/>
    <p:sldId id="292" r:id="rId101"/>
    <p:sldId id="293" r:id="rId102"/>
    <p:sldId id="294" r:id="rId103"/>
    <p:sldId id="295" r:id="rId104"/>
    <p:sldId id="296" r:id="rId105"/>
    <p:sldId id="297" r:id="rId106"/>
    <p:sldId id="298" r:id="rId107"/>
    <p:sldId id="299" r:id="rId108"/>
    <p:sldId id="523" r:id="rId109"/>
    <p:sldId id="521" r:id="rId110"/>
    <p:sldId id="525" r:id="rId111"/>
    <p:sldId id="300" r:id="rId112"/>
    <p:sldId id="301" r:id="rId113"/>
    <p:sldId id="302" r:id="rId114"/>
    <p:sldId id="303" r:id="rId115"/>
    <p:sldId id="304" r:id="rId116"/>
    <p:sldId id="305" r:id="rId117"/>
    <p:sldId id="306" r:id="rId118"/>
    <p:sldId id="307" r:id="rId119"/>
    <p:sldId id="308" r:id="rId120"/>
    <p:sldId id="309" r:id="rId121"/>
    <p:sldId id="310" r:id="rId122"/>
    <p:sldId id="311" r:id="rId123"/>
    <p:sldId id="312" r:id="rId124"/>
    <p:sldId id="313" r:id="rId125"/>
    <p:sldId id="314" r:id="rId126"/>
    <p:sldId id="315" r:id="rId127"/>
    <p:sldId id="316" r:id="rId128"/>
    <p:sldId id="317" r:id="rId129"/>
    <p:sldId id="318" r:id="rId130"/>
    <p:sldId id="329" r:id="rId131"/>
    <p:sldId id="319" r:id="rId132"/>
    <p:sldId id="320" r:id="rId133"/>
    <p:sldId id="323" r:id="rId134"/>
    <p:sldId id="324" r:id="rId135"/>
    <p:sldId id="325" r:id="rId136"/>
    <p:sldId id="326" r:id="rId137"/>
    <p:sldId id="327" r:id="rId138"/>
    <p:sldId id="328" r:id="rId139"/>
    <p:sldId id="330" r:id="rId140"/>
    <p:sldId id="331" r:id="rId141"/>
    <p:sldId id="332" r:id="rId142"/>
    <p:sldId id="333" r:id="rId143"/>
    <p:sldId id="334" r:id="rId144"/>
    <p:sldId id="337" r:id="rId145"/>
    <p:sldId id="338" r:id="rId146"/>
    <p:sldId id="339" r:id="rId147"/>
    <p:sldId id="340" r:id="rId148"/>
    <p:sldId id="343" r:id="rId149"/>
    <p:sldId id="341" r:id="rId150"/>
    <p:sldId id="342" r:id="rId151"/>
    <p:sldId id="344" r:id="rId152"/>
    <p:sldId id="345" r:id="rId153"/>
    <p:sldId id="346" r:id="rId154"/>
    <p:sldId id="347" r:id="rId155"/>
    <p:sldId id="348" r:id="rId156"/>
    <p:sldId id="349" r:id="rId157"/>
    <p:sldId id="350" r:id="rId158"/>
    <p:sldId id="351" r:id="rId159"/>
    <p:sldId id="352" r:id="rId160"/>
    <p:sldId id="471" r:id="rId161"/>
    <p:sldId id="472" r:id="rId162"/>
    <p:sldId id="473" r:id="rId163"/>
    <p:sldId id="474" r:id="rId164"/>
    <p:sldId id="475" r:id="rId165"/>
    <p:sldId id="476" r:id="rId166"/>
    <p:sldId id="480" r:id="rId167"/>
    <p:sldId id="477" r:id="rId168"/>
    <p:sldId id="478" r:id="rId169"/>
    <p:sldId id="479" r:id="rId170"/>
    <p:sldId id="481" r:id="rId171"/>
    <p:sldId id="482" r:id="rId172"/>
    <p:sldId id="483" r:id="rId173"/>
    <p:sldId id="484" r:id="rId174"/>
    <p:sldId id="459" r:id="rId175"/>
    <p:sldId id="460" r:id="rId176"/>
    <p:sldId id="461" r:id="rId177"/>
    <p:sldId id="462" r:id="rId178"/>
    <p:sldId id="463" r:id="rId179"/>
    <p:sldId id="464" r:id="rId180"/>
    <p:sldId id="485" r:id="rId181"/>
    <p:sldId id="465" r:id="rId182"/>
    <p:sldId id="486" r:id="rId183"/>
    <p:sldId id="466" r:id="rId184"/>
    <p:sldId id="467" r:id="rId185"/>
    <p:sldId id="497" r:id="rId186"/>
    <p:sldId id="498" r:id="rId187"/>
    <p:sldId id="584" r:id="rId188"/>
    <p:sldId id="585" r:id="rId189"/>
    <p:sldId id="499" r:id="rId190"/>
    <p:sldId id="500" r:id="rId191"/>
    <p:sldId id="586" r:id="rId192"/>
    <p:sldId id="587" r:id="rId193"/>
    <p:sldId id="588" r:id="rId194"/>
    <p:sldId id="589" r:id="rId195"/>
    <p:sldId id="590" r:id="rId196"/>
    <p:sldId id="502" r:id="rId197"/>
    <p:sldId id="503" r:id="rId198"/>
    <p:sldId id="501" r:id="rId199"/>
    <p:sldId id="591" r:id="rId200"/>
    <p:sldId id="592" r:id="rId201"/>
    <p:sldId id="593" r:id="rId202"/>
    <p:sldId id="594" r:id="rId203"/>
    <p:sldId id="595" r:id="rId204"/>
    <p:sldId id="596" r:id="rId205"/>
    <p:sldId id="597" r:id="rId206"/>
    <p:sldId id="353" r:id="rId207"/>
    <p:sldId id="354" r:id="rId208"/>
    <p:sldId id="355" r:id="rId209"/>
    <p:sldId id="356" r:id="rId210"/>
    <p:sldId id="357" r:id="rId211"/>
    <p:sldId id="358" r:id="rId212"/>
    <p:sldId id="359" r:id="rId213"/>
    <p:sldId id="360" r:id="rId214"/>
    <p:sldId id="361" r:id="rId215"/>
    <p:sldId id="362" r:id="rId216"/>
    <p:sldId id="363" r:id="rId217"/>
    <p:sldId id="364" r:id="rId218"/>
    <p:sldId id="365" r:id="rId219"/>
    <p:sldId id="366" r:id="rId220"/>
    <p:sldId id="367" r:id="rId221"/>
    <p:sldId id="368" r:id="rId222"/>
    <p:sldId id="369" r:id="rId223"/>
    <p:sldId id="370" r:id="rId224"/>
    <p:sldId id="371" r:id="rId225"/>
    <p:sldId id="372" r:id="rId226"/>
    <p:sldId id="373" r:id="rId227"/>
    <p:sldId id="376" r:id="rId228"/>
    <p:sldId id="374" r:id="rId229"/>
    <p:sldId id="375" r:id="rId230"/>
    <p:sldId id="377" r:id="rId231"/>
    <p:sldId id="378" r:id="rId232"/>
    <p:sldId id="379" r:id="rId233"/>
    <p:sldId id="380" r:id="rId234"/>
    <p:sldId id="381" r:id="rId235"/>
    <p:sldId id="382" r:id="rId236"/>
    <p:sldId id="383" r:id="rId237"/>
    <p:sldId id="504" r:id="rId238"/>
    <p:sldId id="530" r:id="rId239"/>
    <p:sldId id="505" r:id="rId240"/>
    <p:sldId id="532" r:id="rId241"/>
    <p:sldId id="534" r:id="rId242"/>
    <p:sldId id="536" r:id="rId243"/>
    <p:sldId id="538" r:id="rId244"/>
    <p:sldId id="540" r:id="rId245"/>
    <p:sldId id="542" r:id="rId246"/>
    <p:sldId id="544" r:id="rId247"/>
    <p:sldId id="546" r:id="rId248"/>
    <p:sldId id="547" r:id="rId249"/>
    <p:sldId id="506" r:id="rId250"/>
    <p:sldId id="507" r:id="rId251"/>
    <p:sldId id="508" r:id="rId252"/>
    <p:sldId id="548" r:id="rId253"/>
    <p:sldId id="549" r:id="rId254"/>
    <p:sldId id="551" r:id="rId255"/>
    <p:sldId id="552" r:id="rId256"/>
    <p:sldId id="553" r:id="rId257"/>
    <p:sldId id="554" r:id="rId258"/>
    <p:sldId id="556" r:id="rId259"/>
    <p:sldId id="557" r:id="rId260"/>
    <p:sldId id="558" r:id="rId261"/>
    <p:sldId id="559" r:id="rId262"/>
    <p:sldId id="560" r:id="rId263"/>
    <p:sldId id="561" r:id="rId264"/>
    <p:sldId id="562" r:id="rId265"/>
    <p:sldId id="563" r:id="rId266"/>
    <p:sldId id="564" r:id="rId267"/>
    <p:sldId id="565" r:id="rId268"/>
    <p:sldId id="566" r:id="rId269"/>
    <p:sldId id="567" r:id="rId270"/>
    <p:sldId id="568" r:id="rId271"/>
    <p:sldId id="569" r:id="rId272"/>
    <p:sldId id="570" r:id="rId273"/>
    <p:sldId id="571" r:id="rId274"/>
    <p:sldId id="572" r:id="rId275"/>
    <p:sldId id="574" r:id="rId276"/>
    <p:sldId id="575" r:id="rId277"/>
    <p:sldId id="576" r:id="rId278"/>
    <p:sldId id="577" r:id="rId279"/>
    <p:sldId id="578" r:id="rId280"/>
    <p:sldId id="579" r:id="rId281"/>
    <p:sldId id="580" r:id="rId282"/>
    <p:sldId id="581" r:id="rId283"/>
    <p:sldId id="582" r:id="rId284"/>
    <p:sldId id="403" r:id="rId285"/>
    <p:sldId id="384" r:id="rId286"/>
    <p:sldId id="386" r:id="rId287"/>
    <p:sldId id="404" r:id="rId288"/>
    <p:sldId id="407" r:id="rId289"/>
    <p:sldId id="408" r:id="rId290"/>
    <p:sldId id="411" r:id="rId291"/>
    <p:sldId id="412" r:id="rId292"/>
    <p:sldId id="409" r:id="rId293"/>
    <p:sldId id="410" r:id="rId294"/>
    <p:sldId id="402" r:id="rId295"/>
    <p:sldId id="390" r:id="rId296"/>
    <p:sldId id="426" r:id="rId297"/>
    <p:sldId id="427" r:id="rId298"/>
    <p:sldId id="401" r:id="rId299"/>
    <p:sldId id="389" r:id="rId300"/>
    <p:sldId id="415" r:id="rId301"/>
    <p:sldId id="391" r:id="rId302"/>
    <p:sldId id="413" r:id="rId303"/>
    <p:sldId id="393" r:id="rId304"/>
    <p:sldId id="414" r:id="rId305"/>
    <p:sldId id="392" r:id="rId306"/>
    <p:sldId id="487" r:id="rId307"/>
    <p:sldId id="396" r:id="rId308"/>
    <p:sldId id="394" r:id="rId309"/>
    <p:sldId id="439" r:id="rId310"/>
    <p:sldId id="397" r:id="rId311"/>
    <p:sldId id="395" r:id="rId312"/>
    <p:sldId id="428" r:id="rId313"/>
    <p:sldId id="416" r:id="rId314"/>
    <p:sldId id="417" r:id="rId315"/>
    <p:sldId id="418" r:id="rId316"/>
    <p:sldId id="419" r:id="rId317"/>
    <p:sldId id="420" r:id="rId318"/>
    <p:sldId id="421" r:id="rId319"/>
    <p:sldId id="422" r:id="rId320"/>
    <p:sldId id="423" r:id="rId321"/>
    <p:sldId id="434" r:id="rId322"/>
    <p:sldId id="435" r:id="rId323"/>
    <p:sldId id="424" r:id="rId324"/>
    <p:sldId id="429" r:id="rId325"/>
    <p:sldId id="430" r:id="rId326"/>
    <p:sldId id="431" r:id="rId327"/>
    <p:sldId id="432" r:id="rId328"/>
    <p:sldId id="433" r:id="rId329"/>
    <p:sldId id="436" r:id="rId330"/>
    <p:sldId id="437" r:id="rId331"/>
    <p:sldId id="438" r:id="rId332"/>
    <p:sldId id="449" r:id="rId333"/>
    <p:sldId id="450" r:id="rId334"/>
    <p:sldId id="451" r:id="rId335"/>
    <p:sldId id="452" r:id="rId336"/>
    <p:sldId id="453" r:id="rId337"/>
    <p:sldId id="454" r:id="rId338"/>
    <p:sldId id="455" r:id="rId339"/>
    <p:sldId id="440" r:id="rId340"/>
    <p:sldId id="441" r:id="rId341"/>
    <p:sldId id="442" r:id="rId342"/>
    <p:sldId id="443" r:id="rId343"/>
    <p:sldId id="444" r:id="rId344"/>
    <p:sldId id="445" r:id="rId345"/>
    <p:sldId id="446" r:id="rId346"/>
    <p:sldId id="447" r:id="rId347"/>
    <p:sldId id="458" r:id="rId348"/>
    <p:sldId id="448" r:id="rId349"/>
    <p:sldId id="456" r:id="rId350"/>
    <p:sldId id="457" r:id="rId351"/>
    <p:sldId id="488" r:id="rId352"/>
    <p:sldId id="489" r:id="rId353"/>
    <p:sldId id="490" r:id="rId354"/>
    <p:sldId id="491" r:id="rId355"/>
    <p:sldId id="492" r:id="rId356"/>
    <p:sldId id="493" r:id="rId357"/>
    <p:sldId id="494" r:id="rId358"/>
    <p:sldId id="495" r:id="rId359"/>
    <p:sldId id="583" r:id="rId3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0824" autoAdjust="0"/>
  </p:normalViewPr>
  <p:slideViewPr>
    <p:cSldViewPr>
      <p:cViewPr varScale="1">
        <p:scale>
          <a:sx n="59" d="100"/>
          <a:sy n="59" d="100"/>
        </p:scale>
        <p:origin x="165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67.xml"/><Relationship Id="rId299" Type="http://schemas.openxmlformats.org/officeDocument/2006/relationships/slide" Target="slides/slide249.xml"/><Relationship Id="rId21" Type="http://schemas.openxmlformats.org/officeDocument/2006/relationships/slideMaster" Target="slideMasters/slideMaster21.xml"/><Relationship Id="rId63" Type="http://schemas.openxmlformats.org/officeDocument/2006/relationships/slide" Target="slides/slide13.xml"/><Relationship Id="rId159" Type="http://schemas.openxmlformats.org/officeDocument/2006/relationships/slide" Target="slides/slide109.xml"/><Relationship Id="rId324" Type="http://schemas.openxmlformats.org/officeDocument/2006/relationships/slide" Target="slides/slide274.xml"/><Relationship Id="rId170" Type="http://schemas.openxmlformats.org/officeDocument/2006/relationships/slide" Target="slides/slide120.xml"/><Relationship Id="rId226" Type="http://schemas.openxmlformats.org/officeDocument/2006/relationships/slide" Target="slides/slide176.xml"/><Relationship Id="rId268" Type="http://schemas.openxmlformats.org/officeDocument/2006/relationships/slide" Target="slides/slide218.xml"/><Relationship Id="rId32" Type="http://schemas.openxmlformats.org/officeDocument/2006/relationships/slideMaster" Target="slideMasters/slideMaster32.xml"/><Relationship Id="rId74" Type="http://schemas.openxmlformats.org/officeDocument/2006/relationships/slide" Target="slides/slide24.xml"/><Relationship Id="rId128" Type="http://schemas.openxmlformats.org/officeDocument/2006/relationships/slide" Target="slides/slide78.xml"/><Relationship Id="rId335" Type="http://schemas.openxmlformats.org/officeDocument/2006/relationships/slide" Target="slides/slide285.xml"/><Relationship Id="rId5" Type="http://schemas.openxmlformats.org/officeDocument/2006/relationships/slideMaster" Target="slideMasters/slideMaster5.xml"/><Relationship Id="rId181" Type="http://schemas.openxmlformats.org/officeDocument/2006/relationships/slide" Target="slides/slide131.xml"/><Relationship Id="rId237" Type="http://schemas.openxmlformats.org/officeDocument/2006/relationships/slide" Target="slides/slide187.xml"/><Relationship Id="rId279" Type="http://schemas.openxmlformats.org/officeDocument/2006/relationships/slide" Target="slides/slide229.xml"/><Relationship Id="rId43" Type="http://schemas.openxmlformats.org/officeDocument/2006/relationships/slideMaster" Target="slideMasters/slideMaster43.xml"/><Relationship Id="rId139" Type="http://schemas.openxmlformats.org/officeDocument/2006/relationships/slide" Target="slides/slide89.xml"/><Relationship Id="rId290" Type="http://schemas.openxmlformats.org/officeDocument/2006/relationships/slide" Target="slides/slide240.xml"/><Relationship Id="rId304" Type="http://schemas.openxmlformats.org/officeDocument/2006/relationships/slide" Target="slides/slide254.xml"/><Relationship Id="rId346" Type="http://schemas.openxmlformats.org/officeDocument/2006/relationships/slide" Target="slides/slide296.xml"/><Relationship Id="rId85" Type="http://schemas.openxmlformats.org/officeDocument/2006/relationships/slide" Target="slides/slide35.xml"/><Relationship Id="rId150" Type="http://schemas.openxmlformats.org/officeDocument/2006/relationships/slide" Target="slides/slide100.xml"/><Relationship Id="rId192" Type="http://schemas.openxmlformats.org/officeDocument/2006/relationships/slide" Target="slides/slide142.xml"/><Relationship Id="rId206" Type="http://schemas.openxmlformats.org/officeDocument/2006/relationships/slide" Target="slides/slide156.xml"/><Relationship Id="rId248" Type="http://schemas.openxmlformats.org/officeDocument/2006/relationships/slide" Target="slides/slide198.xml"/><Relationship Id="rId12" Type="http://schemas.openxmlformats.org/officeDocument/2006/relationships/slideMaster" Target="slideMasters/slideMaster12.xml"/><Relationship Id="rId108" Type="http://schemas.openxmlformats.org/officeDocument/2006/relationships/slide" Target="slides/slide58.xml"/><Relationship Id="rId315" Type="http://schemas.openxmlformats.org/officeDocument/2006/relationships/slide" Target="slides/slide265.xml"/><Relationship Id="rId357" Type="http://schemas.openxmlformats.org/officeDocument/2006/relationships/slide" Target="slides/slide307.xml"/><Relationship Id="rId54" Type="http://schemas.openxmlformats.org/officeDocument/2006/relationships/slide" Target="slides/slide4.xml"/><Relationship Id="rId96" Type="http://schemas.openxmlformats.org/officeDocument/2006/relationships/slide" Target="slides/slide46.xml"/><Relationship Id="rId161" Type="http://schemas.openxmlformats.org/officeDocument/2006/relationships/slide" Target="slides/slide111.xml"/><Relationship Id="rId217" Type="http://schemas.openxmlformats.org/officeDocument/2006/relationships/slide" Target="slides/slide167.xml"/><Relationship Id="rId259" Type="http://schemas.openxmlformats.org/officeDocument/2006/relationships/slide" Target="slides/slide209.xml"/><Relationship Id="rId23" Type="http://schemas.openxmlformats.org/officeDocument/2006/relationships/slideMaster" Target="slideMasters/slideMaster23.xml"/><Relationship Id="rId119" Type="http://schemas.openxmlformats.org/officeDocument/2006/relationships/slide" Target="slides/slide69.xml"/><Relationship Id="rId270" Type="http://schemas.openxmlformats.org/officeDocument/2006/relationships/slide" Target="slides/slide220.xml"/><Relationship Id="rId326" Type="http://schemas.openxmlformats.org/officeDocument/2006/relationships/slide" Target="slides/slide276.xml"/><Relationship Id="rId65" Type="http://schemas.openxmlformats.org/officeDocument/2006/relationships/slide" Target="slides/slide15.xml"/><Relationship Id="rId130" Type="http://schemas.openxmlformats.org/officeDocument/2006/relationships/slide" Target="slides/slide80.xml"/><Relationship Id="rId172" Type="http://schemas.openxmlformats.org/officeDocument/2006/relationships/slide" Target="slides/slide122.xml"/><Relationship Id="rId228" Type="http://schemas.openxmlformats.org/officeDocument/2006/relationships/slide" Target="slides/slide178.xml"/><Relationship Id="rId281" Type="http://schemas.openxmlformats.org/officeDocument/2006/relationships/slide" Target="slides/slide231.xml"/><Relationship Id="rId337" Type="http://schemas.openxmlformats.org/officeDocument/2006/relationships/slide" Target="slides/slide287.xml"/><Relationship Id="rId34" Type="http://schemas.openxmlformats.org/officeDocument/2006/relationships/slideMaster" Target="slideMasters/slideMaster34.xml"/><Relationship Id="rId76" Type="http://schemas.openxmlformats.org/officeDocument/2006/relationships/slide" Target="slides/slide26.xml"/><Relationship Id="rId141" Type="http://schemas.openxmlformats.org/officeDocument/2006/relationships/slide" Target="slides/slide91.xml"/><Relationship Id="rId7" Type="http://schemas.openxmlformats.org/officeDocument/2006/relationships/slideMaster" Target="slideMasters/slideMaster7.xml"/><Relationship Id="rId183" Type="http://schemas.openxmlformats.org/officeDocument/2006/relationships/slide" Target="slides/slide133.xml"/><Relationship Id="rId239" Type="http://schemas.openxmlformats.org/officeDocument/2006/relationships/slide" Target="slides/slide189.xml"/><Relationship Id="rId250" Type="http://schemas.openxmlformats.org/officeDocument/2006/relationships/slide" Target="slides/slide200.xml"/><Relationship Id="rId292" Type="http://schemas.openxmlformats.org/officeDocument/2006/relationships/slide" Target="slides/slide242.xml"/><Relationship Id="rId306" Type="http://schemas.openxmlformats.org/officeDocument/2006/relationships/slide" Target="slides/slide256.xml"/><Relationship Id="rId45" Type="http://schemas.openxmlformats.org/officeDocument/2006/relationships/slideMaster" Target="slideMasters/slideMaster45.xml"/><Relationship Id="rId87" Type="http://schemas.openxmlformats.org/officeDocument/2006/relationships/slide" Target="slides/slide37.xml"/><Relationship Id="rId110" Type="http://schemas.openxmlformats.org/officeDocument/2006/relationships/slide" Target="slides/slide60.xml"/><Relationship Id="rId348" Type="http://schemas.openxmlformats.org/officeDocument/2006/relationships/slide" Target="slides/slide298.xml"/><Relationship Id="rId152" Type="http://schemas.openxmlformats.org/officeDocument/2006/relationships/slide" Target="slides/slide102.xml"/><Relationship Id="rId194" Type="http://schemas.openxmlformats.org/officeDocument/2006/relationships/slide" Target="slides/slide144.xml"/><Relationship Id="rId208" Type="http://schemas.openxmlformats.org/officeDocument/2006/relationships/slide" Target="slides/slide158.xml"/><Relationship Id="rId261" Type="http://schemas.openxmlformats.org/officeDocument/2006/relationships/slide" Target="slides/slide211.xml"/><Relationship Id="rId14" Type="http://schemas.openxmlformats.org/officeDocument/2006/relationships/slideMaster" Target="slideMasters/slideMaster14.xml"/><Relationship Id="rId56" Type="http://schemas.openxmlformats.org/officeDocument/2006/relationships/slide" Target="slides/slide6.xml"/><Relationship Id="rId317" Type="http://schemas.openxmlformats.org/officeDocument/2006/relationships/slide" Target="slides/slide267.xml"/><Relationship Id="rId359" Type="http://schemas.openxmlformats.org/officeDocument/2006/relationships/slide" Target="slides/slide309.xml"/><Relationship Id="rId98" Type="http://schemas.openxmlformats.org/officeDocument/2006/relationships/slide" Target="slides/slide48.xml"/><Relationship Id="rId121" Type="http://schemas.openxmlformats.org/officeDocument/2006/relationships/slide" Target="slides/slide71.xml"/><Relationship Id="rId163" Type="http://schemas.openxmlformats.org/officeDocument/2006/relationships/slide" Target="slides/slide113.xml"/><Relationship Id="rId219" Type="http://schemas.openxmlformats.org/officeDocument/2006/relationships/slide" Target="slides/slide169.xml"/><Relationship Id="rId230" Type="http://schemas.openxmlformats.org/officeDocument/2006/relationships/slide" Target="slides/slide180.xml"/><Relationship Id="rId25" Type="http://schemas.openxmlformats.org/officeDocument/2006/relationships/slideMaster" Target="slideMasters/slideMaster25.xml"/><Relationship Id="rId67" Type="http://schemas.openxmlformats.org/officeDocument/2006/relationships/slide" Target="slides/slide17.xml"/><Relationship Id="rId272" Type="http://schemas.openxmlformats.org/officeDocument/2006/relationships/slide" Target="slides/slide222.xml"/><Relationship Id="rId328" Type="http://schemas.openxmlformats.org/officeDocument/2006/relationships/slide" Target="slides/slide278.xml"/><Relationship Id="rId132" Type="http://schemas.openxmlformats.org/officeDocument/2006/relationships/slide" Target="slides/slide82.xml"/><Relationship Id="rId174" Type="http://schemas.openxmlformats.org/officeDocument/2006/relationships/slide" Target="slides/slide124.xml"/><Relationship Id="rId220" Type="http://schemas.openxmlformats.org/officeDocument/2006/relationships/slide" Target="slides/slide170.xml"/><Relationship Id="rId241" Type="http://schemas.openxmlformats.org/officeDocument/2006/relationships/slide" Target="slides/slide19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7.xml"/><Relationship Id="rId262" Type="http://schemas.openxmlformats.org/officeDocument/2006/relationships/slide" Target="slides/slide212.xml"/><Relationship Id="rId283" Type="http://schemas.openxmlformats.org/officeDocument/2006/relationships/slide" Target="slides/slide233.xml"/><Relationship Id="rId318" Type="http://schemas.openxmlformats.org/officeDocument/2006/relationships/slide" Target="slides/slide268.xml"/><Relationship Id="rId339" Type="http://schemas.openxmlformats.org/officeDocument/2006/relationships/slide" Target="slides/slide289.xml"/><Relationship Id="rId78" Type="http://schemas.openxmlformats.org/officeDocument/2006/relationships/slide" Target="slides/slide28.xml"/><Relationship Id="rId99" Type="http://schemas.openxmlformats.org/officeDocument/2006/relationships/slide" Target="slides/slide49.xml"/><Relationship Id="rId101" Type="http://schemas.openxmlformats.org/officeDocument/2006/relationships/slide" Target="slides/slide51.xml"/><Relationship Id="rId122" Type="http://schemas.openxmlformats.org/officeDocument/2006/relationships/slide" Target="slides/slide72.xml"/><Relationship Id="rId143" Type="http://schemas.openxmlformats.org/officeDocument/2006/relationships/slide" Target="slides/slide93.xml"/><Relationship Id="rId164" Type="http://schemas.openxmlformats.org/officeDocument/2006/relationships/slide" Target="slides/slide114.xml"/><Relationship Id="rId185" Type="http://schemas.openxmlformats.org/officeDocument/2006/relationships/slide" Target="slides/slide135.xml"/><Relationship Id="rId350" Type="http://schemas.openxmlformats.org/officeDocument/2006/relationships/slide" Target="slides/slide300.xml"/><Relationship Id="rId9" Type="http://schemas.openxmlformats.org/officeDocument/2006/relationships/slideMaster" Target="slideMasters/slideMaster9.xml"/><Relationship Id="rId210" Type="http://schemas.openxmlformats.org/officeDocument/2006/relationships/slide" Target="slides/slide160.xml"/><Relationship Id="rId26" Type="http://schemas.openxmlformats.org/officeDocument/2006/relationships/slideMaster" Target="slideMasters/slideMaster26.xml"/><Relationship Id="rId231" Type="http://schemas.openxmlformats.org/officeDocument/2006/relationships/slide" Target="slides/slide181.xml"/><Relationship Id="rId252" Type="http://schemas.openxmlformats.org/officeDocument/2006/relationships/slide" Target="slides/slide202.xml"/><Relationship Id="rId273" Type="http://schemas.openxmlformats.org/officeDocument/2006/relationships/slide" Target="slides/slide223.xml"/><Relationship Id="rId294" Type="http://schemas.openxmlformats.org/officeDocument/2006/relationships/slide" Target="slides/slide244.xml"/><Relationship Id="rId308" Type="http://schemas.openxmlformats.org/officeDocument/2006/relationships/slide" Target="slides/slide258.xml"/><Relationship Id="rId329" Type="http://schemas.openxmlformats.org/officeDocument/2006/relationships/slide" Target="slides/slide279.xml"/><Relationship Id="rId47" Type="http://schemas.openxmlformats.org/officeDocument/2006/relationships/slideMaster" Target="slideMasters/slideMaster47.xml"/><Relationship Id="rId68" Type="http://schemas.openxmlformats.org/officeDocument/2006/relationships/slide" Target="slides/slide18.xml"/><Relationship Id="rId89" Type="http://schemas.openxmlformats.org/officeDocument/2006/relationships/slide" Target="slides/slide39.xml"/><Relationship Id="rId112" Type="http://schemas.openxmlformats.org/officeDocument/2006/relationships/slide" Target="slides/slide62.xml"/><Relationship Id="rId133" Type="http://schemas.openxmlformats.org/officeDocument/2006/relationships/slide" Target="slides/slide83.xml"/><Relationship Id="rId154" Type="http://schemas.openxmlformats.org/officeDocument/2006/relationships/slide" Target="slides/slide104.xml"/><Relationship Id="rId175" Type="http://schemas.openxmlformats.org/officeDocument/2006/relationships/slide" Target="slides/slide125.xml"/><Relationship Id="rId340" Type="http://schemas.openxmlformats.org/officeDocument/2006/relationships/slide" Target="slides/slide290.xml"/><Relationship Id="rId361" Type="http://schemas.openxmlformats.org/officeDocument/2006/relationships/notesMaster" Target="notesMasters/notesMaster1.xml"/><Relationship Id="rId196" Type="http://schemas.openxmlformats.org/officeDocument/2006/relationships/slide" Target="slides/slide146.xml"/><Relationship Id="rId200" Type="http://schemas.openxmlformats.org/officeDocument/2006/relationships/slide" Target="slides/slide150.xml"/><Relationship Id="rId16" Type="http://schemas.openxmlformats.org/officeDocument/2006/relationships/slideMaster" Target="slideMasters/slideMaster16.xml"/><Relationship Id="rId221" Type="http://schemas.openxmlformats.org/officeDocument/2006/relationships/slide" Target="slides/slide171.xml"/><Relationship Id="rId242" Type="http://schemas.openxmlformats.org/officeDocument/2006/relationships/slide" Target="slides/slide192.xml"/><Relationship Id="rId263" Type="http://schemas.openxmlformats.org/officeDocument/2006/relationships/slide" Target="slides/slide213.xml"/><Relationship Id="rId284" Type="http://schemas.openxmlformats.org/officeDocument/2006/relationships/slide" Target="slides/slide234.xml"/><Relationship Id="rId319" Type="http://schemas.openxmlformats.org/officeDocument/2006/relationships/slide" Target="slides/slide269.xml"/><Relationship Id="rId37" Type="http://schemas.openxmlformats.org/officeDocument/2006/relationships/slideMaster" Target="slideMasters/slideMaster37.xml"/><Relationship Id="rId58" Type="http://schemas.openxmlformats.org/officeDocument/2006/relationships/slide" Target="slides/slide8.xml"/><Relationship Id="rId79" Type="http://schemas.openxmlformats.org/officeDocument/2006/relationships/slide" Target="slides/slide29.xml"/><Relationship Id="rId102" Type="http://schemas.openxmlformats.org/officeDocument/2006/relationships/slide" Target="slides/slide52.xml"/><Relationship Id="rId123" Type="http://schemas.openxmlformats.org/officeDocument/2006/relationships/slide" Target="slides/slide73.xml"/><Relationship Id="rId144" Type="http://schemas.openxmlformats.org/officeDocument/2006/relationships/slide" Target="slides/slide94.xml"/><Relationship Id="rId330" Type="http://schemas.openxmlformats.org/officeDocument/2006/relationships/slide" Target="slides/slide280.xml"/><Relationship Id="rId90" Type="http://schemas.openxmlformats.org/officeDocument/2006/relationships/slide" Target="slides/slide40.xml"/><Relationship Id="rId165" Type="http://schemas.openxmlformats.org/officeDocument/2006/relationships/slide" Target="slides/slide115.xml"/><Relationship Id="rId186" Type="http://schemas.openxmlformats.org/officeDocument/2006/relationships/slide" Target="slides/slide136.xml"/><Relationship Id="rId351" Type="http://schemas.openxmlformats.org/officeDocument/2006/relationships/slide" Target="slides/slide301.xml"/><Relationship Id="rId211" Type="http://schemas.openxmlformats.org/officeDocument/2006/relationships/slide" Target="slides/slide161.xml"/><Relationship Id="rId232" Type="http://schemas.openxmlformats.org/officeDocument/2006/relationships/slide" Target="slides/slide182.xml"/><Relationship Id="rId253" Type="http://schemas.openxmlformats.org/officeDocument/2006/relationships/slide" Target="slides/slide203.xml"/><Relationship Id="rId274" Type="http://schemas.openxmlformats.org/officeDocument/2006/relationships/slide" Target="slides/slide224.xml"/><Relationship Id="rId295" Type="http://schemas.openxmlformats.org/officeDocument/2006/relationships/slide" Target="slides/slide245.xml"/><Relationship Id="rId309" Type="http://schemas.openxmlformats.org/officeDocument/2006/relationships/slide" Target="slides/slide259.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 Target="slides/slide19.xml"/><Relationship Id="rId113" Type="http://schemas.openxmlformats.org/officeDocument/2006/relationships/slide" Target="slides/slide63.xml"/><Relationship Id="rId134" Type="http://schemas.openxmlformats.org/officeDocument/2006/relationships/slide" Target="slides/slide84.xml"/><Relationship Id="rId320" Type="http://schemas.openxmlformats.org/officeDocument/2006/relationships/slide" Target="slides/slide270.xml"/><Relationship Id="rId80" Type="http://schemas.openxmlformats.org/officeDocument/2006/relationships/slide" Target="slides/slide30.xml"/><Relationship Id="rId155" Type="http://schemas.openxmlformats.org/officeDocument/2006/relationships/slide" Target="slides/slide105.xml"/><Relationship Id="rId176" Type="http://schemas.openxmlformats.org/officeDocument/2006/relationships/slide" Target="slides/slide126.xml"/><Relationship Id="rId197" Type="http://schemas.openxmlformats.org/officeDocument/2006/relationships/slide" Target="slides/slide147.xml"/><Relationship Id="rId341" Type="http://schemas.openxmlformats.org/officeDocument/2006/relationships/slide" Target="slides/slide291.xml"/><Relationship Id="rId362" Type="http://schemas.openxmlformats.org/officeDocument/2006/relationships/presProps" Target="presProps.xml"/><Relationship Id="rId201" Type="http://schemas.openxmlformats.org/officeDocument/2006/relationships/slide" Target="slides/slide151.xml"/><Relationship Id="rId222" Type="http://schemas.openxmlformats.org/officeDocument/2006/relationships/slide" Target="slides/slide172.xml"/><Relationship Id="rId243" Type="http://schemas.openxmlformats.org/officeDocument/2006/relationships/slide" Target="slides/slide193.xml"/><Relationship Id="rId264" Type="http://schemas.openxmlformats.org/officeDocument/2006/relationships/slide" Target="slides/slide214.xml"/><Relationship Id="rId285" Type="http://schemas.openxmlformats.org/officeDocument/2006/relationships/slide" Target="slides/slide235.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 Target="slides/slide9.xml"/><Relationship Id="rId103" Type="http://schemas.openxmlformats.org/officeDocument/2006/relationships/slide" Target="slides/slide53.xml"/><Relationship Id="rId124" Type="http://schemas.openxmlformats.org/officeDocument/2006/relationships/slide" Target="slides/slide74.xml"/><Relationship Id="rId310" Type="http://schemas.openxmlformats.org/officeDocument/2006/relationships/slide" Target="slides/slide260.xml"/><Relationship Id="rId70" Type="http://schemas.openxmlformats.org/officeDocument/2006/relationships/slide" Target="slides/slide20.xml"/><Relationship Id="rId91" Type="http://schemas.openxmlformats.org/officeDocument/2006/relationships/slide" Target="slides/slide41.xml"/><Relationship Id="rId145" Type="http://schemas.openxmlformats.org/officeDocument/2006/relationships/slide" Target="slides/slide95.xml"/><Relationship Id="rId166" Type="http://schemas.openxmlformats.org/officeDocument/2006/relationships/slide" Target="slides/slide116.xml"/><Relationship Id="rId187" Type="http://schemas.openxmlformats.org/officeDocument/2006/relationships/slide" Target="slides/slide137.xml"/><Relationship Id="rId331" Type="http://schemas.openxmlformats.org/officeDocument/2006/relationships/slide" Target="slides/slide281.xml"/><Relationship Id="rId352" Type="http://schemas.openxmlformats.org/officeDocument/2006/relationships/slide" Target="slides/slide302.xml"/><Relationship Id="rId1" Type="http://schemas.openxmlformats.org/officeDocument/2006/relationships/slideMaster" Target="slideMasters/slideMaster1.xml"/><Relationship Id="rId212" Type="http://schemas.openxmlformats.org/officeDocument/2006/relationships/slide" Target="slides/slide162.xml"/><Relationship Id="rId233" Type="http://schemas.openxmlformats.org/officeDocument/2006/relationships/slide" Target="slides/slide183.xml"/><Relationship Id="rId254" Type="http://schemas.openxmlformats.org/officeDocument/2006/relationships/slide" Target="slides/slide204.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64.xml"/><Relationship Id="rId275" Type="http://schemas.openxmlformats.org/officeDocument/2006/relationships/slide" Target="slides/slide225.xml"/><Relationship Id="rId296" Type="http://schemas.openxmlformats.org/officeDocument/2006/relationships/slide" Target="slides/slide246.xml"/><Relationship Id="rId300" Type="http://schemas.openxmlformats.org/officeDocument/2006/relationships/slide" Target="slides/slide250.xml"/><Relationship Id="rId60" Type="http://schemas.openxmlformats.org/officeDocument/2006/relationships/slide" Target="slides/slide10.xml"/><Relationship Id="rId81" Type="http://schemas.openxmlformats.org/officeDocument/2006/relationships/slide" Target="slides/slide31.xml"/><Relationship Id="rId135" Type="http://schemas.openxmlformats.org/officeDocument/2006/relationships/slide" Target="slides/slide85.xml"/><Relationship Id="rId156" Type="http://schemas.openxmlformats.org/officeDocument/2006/relationships/slide" Target="slides/slide106.xml"/><Relationship Id="rId177" Type="http://schemas.openxmlformats.org/officeDocument/2006/relationships/slide" Target="slides/slide127.xml"/><Relationship Id="rId198" Type="http://schemas.openxmlformats.org/officeDocument/2006/relationships/slide" Target="slides/slide148.xml"/><Relationship Id="rId321" Type="http://schemas.openxmlformats.org/officeDocument/2006/relationships/slide" Target="slides/slide271.xml"/><Relationship Id="rId342" Type="http://schemas.openxmlformats.org/officeDocument/2006/relationships/slide" Target="slides/slide292.xml"/><Relationship Id="rId363" Type="http://schemas.openxmlformats.org/officeDocument/2006/relationships/viewProps" Target="viewProps.xml"/><Relationship Id="rId202" Type="http://schemas.openxmlformats.org/officeDocument/2006/relationships/slide" Target="slides/slide152.xml"/><Relationship Id="rId223" Type="http://schemas.openxmlformats.org/officeDocument/2006/relationships/slide" Target="slides/slide173.xml"/><Relationship Id="rId244" Type="http://schemas.openxmlformats.org/officeDocument/2006/relationships/slide" Target="slides/slide194.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215.xml"/><Relationship Id="rId286" Type="http://schemas.openxmlformats.org/officeDocument/2006/relationships/slide" Target="slides/slide236.xml"/><Relationship Id="rId50" Type="http://schemas.openxmlformats.org/officeDocument/2006/relationships/slideMaster" Target="slideMasters/slideMaster50.xml"/><Relationship Id="rId104" Type="http://schemas.openxmlformats.org/officeDocument/2006/relationships/slide" Target="slides/slide54.xml"/><Relationship Id="rId125" Type="http://schemas.openxmlformats.org/officeDocument/2006/relationships/slide" Target="slides/slide75.xml"/><Relationship Id="rId146" Type="http://schemas.openxmlformats.org/officeDocument/2006/relationships/slide" Target="slides/slide96.xml"/><Relationship Id="rId167" Type="http://schemas.openxmlformats.org/officeDocument/2006/relationships/slide" Target="slides/slide117.xml"/><Relationship Id="rId188" Type="http://schemas.openxmlformats.org/officeDocument/2006/relationships/slide" Target="slides/slide138.xml"/><Relationship Id="rId311" Type="http://schemas.openxmlformats.org/officeDocument/2006/relationships/slide" Target="slides/slide261.xml"/><Relationship Id="rId332" Type="http://schemas.openxmlformats.org/officeDocument/2006/relationships/slide" Target="slides/slide282.xml"/><Relationship Id="rId353" Type="http://schemas.openxmlformats.org/officeDocument/2006/relationships/slide" Target="slides/slide303.xml"/><Relationship Id="rId71" Type="http://schemas.openxmlformats.org/officeDocument/2006/relationships/slide" Target="slides/slide21.xml"/><Relationship Id="rId92" Type="http://schemas.openxmlformats.org/officeDocument/2006/relationships/slide" Target="slides/slide42.xml"/><Relationship Id="rId213" Type="http://schemas.openxmlformats.org/officeDocument/2006/relationships/slide" Target="slides/slide163.xml"/><Relationship Id="rId234" Type="http://schemas.openxmlformats.org/officeDocument/2006/relationships/slide" Target="slides/slide18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5" Type="http://schemas.openxmlformats.org/officeDocument/2006/relationships/slide" Target="slides/slide205.xml"/><Relationship Id="rId276" Type="http://schemas.openxmlformats.org/officeDocument/2006/relationships/slide" Target="slides/slide226.xml"/><Relationship Id="rId297" Type="http://schemas.openxmlformats.org/officeDocument/2006/relationships/slide" Target="slides/slide247.xml"/><Relationship Id="rId40" Type="http://schemas.openxmlformats.org/officeDocument/2006/relationships/slideMaster" Target="slideMasters/slideMaster40.xml"/><Relationship Id="rId115" Type="http://schemas.openxmlformats.org/officeDocument/2006/relationships/slide" Target="slides/slide65.xml"/><Relationship Id="rId136" Type="http://schemas.openxmlformats.org/officeDocument/2006/relationships/slide" Target="slides/slide86.xml"/><Relationship Id="rId157" Type="http://schemas.openxmlformats.org/officeDocument/2006/relationships/slide" Target="slides/slide107.xml"/><Relationship Id="rId178" Type="http://schemas.openxmlformats.org/officeDocument/2006/relationships/slide" Target="slides/slide128.xml"/><Relationship Id="rId301" Type="http://schemas.openxmlformats.org/officeDocument/2006/relationships/slide" Target="slides/slide251.xml"/><Relationship Id="rId322" Type="http://schemas.openxmlformats.org/officeDocument/2006/relationships/slide" Target="slides/slide272.xml"/><Relationship Id="rId343" Type="http://schemas.openxmlformats.org/officeDocument/2006/relationships/slide" Target="slides/slide293.xml"/><Relationship Id="rId364" Type="http://schemas.openxmlformats.org/officeDocument/2006/relationships/theme" Target="theme/theme1.xml"/><Relationship Id="rId61" Type="http://schemas.openxmlformats.org/officeDocument/2006/relationships/slide" Target="slides/slide11.xml"/><Relationship Id="rId82" Type="http://schemas.openxmlformats.org/officeDocument/2006/relationships/slide" Target="slides/slide32.xml"/><Relationship Id="rId199" Type="http://schemas.openxmlformats.org/officeDocument/2006/relationships/slide" Target="slides/slide149.xml"/><Relationship Id="rId203" Type="http://schemas.openxmlformats.org/officeDocument/2006/relationships/slide" Target="slides/slide153.xml"/><Relationship Id="rId19" Type="http://schemas.openxmlformats.org/officeDocument/2006/relationships/slideMaster" Target="slideMasters/slideMaster19.xml"/><Relationship Id="rId224" Type="http://schemas.openxmlformats.org/officeDocument/2006/relationships/slide" Target="slides/slide174.xml"/><Relationship Id="rId245" Type="http://schemas.openxmlformats.org/officeDocument/2006/relationships/slide" Target="slides/slide195.xml"/><Relationship Id="rId266" Type="http://schemas.openxmlformats.org/officeDocument/2006/relationships/slide" Target="slides/slide216.xml"/><Relationship Id="rId287" Type="http://schemas.openxmlformats.org/officeDocument/2006/relationships/slide" Target="slides/slide237.xml"/><Relationship Id="rId30" Type="http://schemas.openxmlformats.org/officeDocument/2006/relationships/slideMaster" Target="slideMasters/slideMaster30.xml"/><Relationship Id="rId105" Type="http://schemas.openxmlformats.org/officeDocument/2006/relationships/slide" Target="slides/slide55.xml"/><Relationship Id="rId126" Type="http://schemas.openxmlformats.org/officeDocument/2006/relationships/slide" Target="slides/slide76.xml"/><Relationship Id="rId147" Type="http://schemas.openxmlformats.org/officeDocument/2006/relationships/slide" Target="slides/slide97.xml"/><Relationship Id="rId168" Type="http://schemas.openxmlformats.org/officeDocument/2006/relationships/slide" Target="slides/slide118.xml"/><Relationship Id="rId312" Type="http://schemas.openxmlformats.org/officeDocument/2006/relationships/slide" Target="slides/slide262.xml"/><Relationship Id="rId333" Type="http://schemas.openxmlformats.org/officeDocument/2006/relationships/slide" Target="slides/slide283.xml"/><Relationship Id="rId354" Type="http://schemas.openxmlformats.org/officeDocument/2006/relationships/slide" Target="slides/slide304.xml"/><Relationship Id="rId51" Type="http://schemas.openxmlformats.org/officeDocument/2006/relationships/slide" Target="slides/slide1.xml"/><Relationship Id="rId72" Type="http://schemas.openxmlformats.org/officeDocument/2006/relationships/slide" Target="slides/slide22.xml"/><Relationship Id="rId93" Type="http://schemas.openxmlformats.org/officeDocument/2006/relationships/slide" Target="slides/slide43.xml"/><Relationship Id="rId189" Type="http://schemas.openxmlformats.org/officeDocument/2006/relationships/slide" Target="slides/slide139.xml"/><Relationship Id="rId3" Type="http://schemas.openxmlformats.org/officeDocument/2006/relationships/slideMaster" Target="slideMasters/slideMaster3.xml"/><Relationship Id="rId214" Type="http://schemas.openxmlformats.org/officeDocument/2006/relationships/slide" Target="slides/slide164.xml"/><Relationship Id="rId235" Type="http://schemas.openxmlformats.org/officeDocument/2006/relationships/slide" Target="slides/slide185.xml"/><Relationship Id="rId256" Type="http://schemas.openxmlformats.org/officeDocument/2006/relationships/slide" Target="slides/slide206.xml"/><Relationship Id="rId277" Type="http://schemas.openxmlformats.org/officeDocument/2006/relationships/slide" Target="slides/slide227.xml"/><Relationship Id="rId298" Type="http://schemas.openxmlformats.org/officeDocument/2006/relationships/slide" Target="slides/slide248.xml"/><Relationship Id="rId116" Type="http://schemas.openxmlformats.org/officeDocument/2006/relationships/slide" Target="slides/slide66.xml"/><Relationship Id="rId137" Type="http://schemas.openxmlformats.org/officeDocument/2006/relationships/slide" Target="slides/slide87.xml"/><Relationship Id="rId158" Type="http://schemas.openxmlformats.org/officeDocument/2006/relationships/slide" Target="slides/slide108.xml"/><Relationship Id="rId302" Type="http://schemas.openxmlformats.org/officeDocument/2006/relationships/slide" Target="slides/slide252.xml"/><Relationship Id="rId323" Type="http://schemas.openxmlformats.org/officeDocument/2006/relationships/slide" Target="slides/slide273.xml"/><Relationship Id="rId344" Type="http://schemas.openxmlformats.org/officeDocument/2006/relationships/slide" Target="slides/slide29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12.xml"/><Relationship Id="rId83" Type="http://schemas.openxmlformats.org/officeDocument/2006/relationships/slide" Target="slides/slide33.xml"/><Relationship Id="rId179" Type="http://schemas.openxmlformats.org/officeDocument/2006/relationships/slide" Target="slides/slide129.xml"/><Relationship Id="rId365" Type="http://schemas.openxmlformats.org/officeDocument/2006/relationships/tableStyles" Target="tableStyles.xml"/><Relationship Id="rId190" Type="http://schemas.openxmlformats.org/officeDocument/2006/relationships/slide" Target="slides/slide140.xml"/><Relationship Id="rId204" Type="http://schemas.openxmlformats.org/officeDocument/2006/relationships/slide" Target="slides/slide154.xml"/><Relationship Id="rId225" Type="http://schemas.openxmlformats.org/officeDocument/2006/relationships/slide" Target="slides/slide175.xml"/><Relationship Id="rId246" Type="http://schemas.openxmlformats.org/officeDocument/2006/relationships/slide" Target="slides/slide196.xml"/><Relationship Id="rId267" Type="http://schemas.openxmlformats.org/officeDocument/2006/relationships/slide" Target="slides/slide217.xml"/><Relationship Id="rId288" Type="http://schemas.openxmlformats.org/officeDocument/2006/relationships/slide" Target="slides/slide238.xml"/><Relationship Id="rId106" Type="http://schemas.openxmlformats.org/officeDocument/2006/relationships/slide" Target="slides/slide56.xml"/><Relationship Id="rId127" Type="http://schemas.openxmlformats.org/officeDocument/2006/relationships/slide" Target="slides/slide77.xml"/><Relationship Id="rId313" Type="http://schemas.openxmlformats.org/officeDocument/2006/relationships/slide" Target="slides/slide26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2.xml"/><Relationship Id="rId73" Type="http://schemas.openxmlformats.org/officeDocument/2006/relationships/slide" Target="slides/slide23.xml"/><Relationship Id="rId94" Type="http://schemas.openxmlformats.org/officeDocument/2006/relationships/slide" Target="slides/slide44.xml"/><Relationship Id="rId148" Type="http://schemas.openxmlformats.org/officeDocument/2006/relationships/slide" Target="slides/slide98.xml"/><Relationship Id="rId169" Type="http://schemas.openxmlformats.org/officeDocument/2006/relationships/slide" Target="slides/slide119.xml"/><Relationship Id="rId334" Type="http://schemas.openxmlformats.org/officeDocument/2006/relationships/slide" Target="slides/slide284.xml"/><Relationship Id="rId355" Type="http://schemas.openxmlformats.org/officeDocument/2006/relationships/slide" Target="slides/slide305.xml"/><Relationship Id="rId4" Type="http://schemas.openxmlformats.org/officeDocument/2006/relationships/slideMaster" Target="slideMasters/slideMaster4.xml"/><Relationship Id="rId180" Type="http://schemas.openxmlformats.org/officeDocument/2006/relationships/slide" Target="slides/slide130.xml"/><Relationship Id="rId215" Type="http://schemas.openxmlformats.org/officeDocument/2006/relationships/slide" Target="slides/slide165.xml"/><Relationship Id="rId236" Type="http://schemas.openxmlformats.org/officeDocument/2006/relationships/slide" Target="slides/slide186.xml"/><Relationship Id="rId257" Type="http://schemas.openxmlformats.org/officeDocument/2006/relationships/slide" Target="slides/slide207.xml"/><Relationship Id="rId278" Type="http://schemas.openxmlformats.org/officeDocument/2006/relationships/slide" Target="slides/slide228.xml"/><Relationship Id="rId303" Type="http://schemas.openxmlformats.org/officeDocument/2006/relationships/slide" Target="slides/slide253.xml"/><Relationship Id="rId42" Type="http://schemas.openxmlformats.org/officeDocument/2006/relationships/slideMaster" Target="slideMasters/slideMaster42.xml"/><Relationship Id="rId84" Type="http://schemas.openxmlformats.org/officeDocument/2006/relationships/slide" Target="slides/slide34.xml"/><Relationship Id="rId138" Type="http://schemas.openxmlformats.org/officeDocument/2006/relationships/slide" Target="slides/slide88.xml"/><Relationship Id="rId345" Type="http://schemas.openxmlformats.org/officeDocument/2006/relationships/slide" Target="slides/slide295.xml"/><Relationship Id="rId191" Type="http://schemas.openxmlformats.org/officeDocument/2006/relationships/slide" Target="slides/slide141.xml"/><Relationship Id="rId205" Type="http://schemas.openxmlformats.org/officeDocument/2006/relationships/slide" Target="slides/slide155.xml"/><Relationship Id="rId247" Type="http://schemas.openxmlformats.org/officeDocument/2006/relationships/slide" Target="slides/slide197.xml"/><Relationship Id="rId107" Type="http://schemas.openxmlformats.org/officeDocument/2006/relationships/slide" Target="slides/slide57.xml"/><Relationship Id="rId289" Type="http://schemas.openxmlformats.org/officeDocument/2006/relationships/slide" Target="slides/slide239.xml"/><Relationship Id="rId11" Type="http://schemas.openxmlformats.org/officeDocument/2006/relationships/slideMaster" Target="slideMasters/slideMaster11.xml"/><Relationship Id="rId53" Type="http://schemas.openxmlformats.org/officeDocument/2006/relationships/slide" Target="slides/slide3.xml"/><Relationship Id="rId149" Type="http://schemas.openxmlformats.org/officeDocument/2006/relationships/slide" Target="slides/slide99.xml"/><Relationship Id="rId314" Type="http://schemas.openxmlformats.org/officeDocument/2006/relationships/slide" Target="slides/slide264.xml"/><Relationship Id="rId356" Type="http://schemas.openxmlformats.org/officeDocument/2006/relationships/slide" Target="slides/slide306.xml"/><Relationship Id="rId95" Type="http://schemas.openxmlformats.org/officeDocument/2006/relationships/slide" Target="slides/slide45.xml"/><Relationship Id="rId160" Type="http://schemas.openxmlformats.org/officeDocument/2006/relationships/slide" Target="slides/slide110.xml"/><Relationship Id="rId216" Type="http://schemas.openxmlformats.org/officeDocument/2006/relationships/slide" Target="slides/slide166.xml"/><Relationship Id="rId258" Type="http://schemas.openxmlformats.org/officeDocument/2006/relationships/slide" Target="slides/slide208.xml"/><Relationship Id="rId22" Type="http://schemas.openxmlformats.org/officeDocument/2006/relationships/slideMaster" Target="slideMasters/slideMaster22.xml"/><Relationship Id="rId64" Type="http://schemas.openxmlformats.org/officeDocument/2006/relationships/slide" Target="slides/slide14.xml"/><Relationship Id="rId118" Type="http://schemas.openxmlformats.org/officeDocument/2006/relationships/slide" Target="slides/slide68.xml"/><Relationship Id="rId325" Type="http://schemas.openxmlformats.org/officeDocument/2006/relationships/slide" Target="slides/slide275.xml"/><Relationship Id="rId171" Type="http://schemas.openxmlformats.org/officeDocument/2006/relationships/slide" Target="slides/slide121.xml"/><Relationship Id="rId227" Type="http://schemas.openxmlformats.org/officeDocument/2006/relationships/slide" Target="slides/slide177.xml"/><Relationship Id="rId269" Type="http://schemas.openxmlformats.org/officeDocument/2006/relationships/slide" Target="slides/slide219.xml"/><Relationship Id="rId33" Type="http://schemas.openxmlformats.org/officeDocument/2006/relationships/slideMaster" Target="slideMasters/slideMaster33.xml"/><Relationship Id="rId129" Type="http://schemas.openxmlformats.org/officeDocument/2006/relationships/slide" Target="slides/slide79.xml"/><Relationship Id="rId280" Type="http://schemas.openxmlformats.org/officeDocument/2006/relationships/slide" Target="slides/slide230.xml"/><Relationship Id="rId336" Type="http://schemas.openxmlformats.org/officeDocument/2006/relationships/slide" Target="slides/slide286.xml"/><Relationship Id="rId75" Type="http://schemas.openxmlformats.org/officeDocument/2006/relationships/slide" Target="slides/slide25.xml"/><Relationship Id="rId140" Type="http://schemas.openxmlformats.org/officeDocument/2006/relationships/slide" Target="slides/slide90.xml"/><Relationship Id="rId182" Type="http://schemas.openxmlformats.org/officeDocument/2006/relationships/slide" Target="slides/slide132.xml"/><Relationship Id="rId6" Type="http://schemas.openxmlformats.org/officeDocument/2006/relationships/slideMaster" Target="slideMasters/slideMaster6.xml"/><Relationship Id="rId238" Type="http://schemas.openxmlformats.org/officeDocument/2006/relationships/slide" Target="slides/slide188.xml"/><Relationship Id="rId291" Type="http://schemas.openxmlformats.org/officeDocument/2006/relationships/slide" Target="slides/slide241.xml"/><Relationship Id="rId305" Type="http://schemas.openxmlformats.org/officeDocument/2006/relationships/slide" Target="slides/slide255.xml"/><Relationship Id="rId347" Type="http://schemas.openxmlformats.org/officeDocument/2006/relationships/slide" Target="slides/slide297.xml"/><Relationship Id="rId44" Type="http://schemas.openxmlformats.org/officeDocument/2006/relationships/slideMaster" Target="slideMasters/slideMaster44.xml"/><Relationship Id="rId86" Type="http://schemas.openxmlformats.org/officeDocument/2006/relationships/slide" Target="slides/slide36.xml"/><Relationship Id="rId151" Type="http://schemas.openxmlformats.org/officeDocument/2006/relationships/slide" Target="slides/slide101.xml"/><Relationship Id="rId193" Type="http://schemas.openxmlformats.org/officeDocument/2006/relationships/slide" Target="slides/slide143.xml"/><Relationship Id="rId207" Type="http://schemas.openxmlformats.org/officeDocument/2006/relationships/slide" Target="slides/slide157.xml"/><Relationship Id="rId249" Type="http://schemas.openxmlformats.org/officeDocument/2006/relationships/slide" Target="slides/slide199.xml"/><Relationship Id="rId13" Type="http://schemas.openxmlformats.org/officeDocument/2006/relationships/slideMaster" Target="slideMasters/slideMaster13.xml"/><Relationship Id="rId109" Type="http://schemas.openxmlformats.org/officeDocument/2006/relationships/slide" Target="slides/slide59.xml"/><Relationship Id="rId260" Type="http://schemas.openxmlformats.org/officeDocument/2006/relationships/slide" Target="slides/slide210.xml"/><Relationship Id="rId316" Type="http://schemas.openxmlformats.org/officeDocument/2006/relationships/slide" Target="slides/slide266.xml"/><Relationship Id="rId55" Type="http://schemas.openxmlformats.org/officeDocument/2006/relationships/slide" Target="slides/slide5.xml"/><Relationship Id="rId97" Type="http://schemas.openxmlformats.org/officeDocument/2006/relationships/slide" Target="slides/slide47.xml"/><Relationship Id="rId120" Type="http://schemas.openxmlformats.org/officeDocument/2006/relationships/slide" Target="slides/slide70.xml"/><Relationship Id="rId358" Type="http://schemas.openxmlformats.org/officeDocument/2006/relationships/slide" Target="slides/slide308.xml"/><Relationship Id="rId162" Type="http://schemas.openxmlformats.org/officeDocument/2006/relationships/slide" Target="slides/slide112.xml"/><Relationship Id="rId218" Type="http://schemas.openxmlformats.org/officeDocument/2006/relationships/slide" Target="slides/slide168.xml"/><Relationship Id="rId271" Type="http://schemas.openxmlformats.org/officeDocument/2006/relationships/slide" Target="slides/slide221.xml"/><Relationship Id="rId24" Type="http://schemas.openxmlformats.org/officeDocument/2006/relationships/slideMaster" Target="slideMasters/slideMaster24.xml"/><Relationship Id="rId66" Type="http://schemas.openxmlformats.org/officeDocument/2006/relationships/slide" Target="slides/slide16.xml"/><Relationship Id="rId131" Type="http://schemas.openxmlformats.org/officeDocument/2006/relationships/slide" Target="slides/slide81.xml"/><Relationship Id="rId327" Type="http://schemas.openxmlformats.org/officeDocument/2006/relationships/slide" Target="slides/slide277.xml"/><Relationship Id="rId173" Type="http://schemas.openxmlformats.org/officeDocument/2006/relationships/slide" Target="slides/slide123.xml"/><Relationship Id="rId229" Type="http://schemas.openxmlformats.org/officeDocument/2006/relationships/slide" Target="slides/slide179.xml"/><Relationship Id="rId240" Type="http://schemas.openxmlformats.org/officeDocument/2006/relationships/slide" Target="slides/slide190.xml"/><Relationship Id="rId35" Type="http://schemas.openxmlformats.org/officeDocument/2006/relationships/slideMaster" Target="slideMasters/slideMaster35.xml"/><Relationship Id="rId77" Type="http://schemas.openxmlformats.org/officeDocument/2006/relationships/slide" Target="slides/slide27.xml"/><Relationship Id="rId100" Type="http://schemas.openxmlformats.org/officeDocument/2006/relationships/slide" Target="slides/slide50.xml"/><Relationship Id="rId282" Type="http://schemas.openxmlformats.org/officeDocument/2006/relationships/slide" Target="slides/slide232.xml"/><Relationship Id="rId338" Type="http://schemas.openxmlformats.org/officeDocument/2006/relationships/slide" Target="slides/slide288.xml"/><Relationship Id="rId8" Type="http://schemas.openxmlformats.org/officeDocument/2006/relationships/slideMaster" Target="slideMasters/slideMaster8.xml"/><Relationship Id="rId142" Type="http://schemas.openxmlformats.org/officeDocument/2006/relationships/slide" Target="slides/slide92.xml"/><Relationship Id="rId184" Type="http://schemas.openxmlformats.org/officeDocument/2006/relationships/slide" Target="slides/slide134.xml"/><Relationship Id="rId251" Type="http://schemas.openxmlformats.org/officeDocument/2006/relationships/slide" Target="slides/slide201.xml"/><Relationship Id="rId46" Type="http://schemas.openxmlformats.org/officeDocument/2006/relationships/slideMaster" Target="slideMasters/slideMaster46.xml"/><Relationship Id="rId293" Type="http://schemas.openxmlformats.org/officeDocument/2006/relationships/slide" Target="slides/slide243.xml"/><Relationship Id="rId307" Type="http://schemas.openxmlformats.org/officeDocument/2006/relationships/slide" Target="slides/slide257.xml"/><Relationship Id="rId349" Type="http://schemas.openxmlformats.org/officeDocument/2006/relationships/slide" Target="slides/slide299.xml"/><Relationship Id="rId88" Type="http://schemas.openxmlformats.org/officeDocument/2006/relationships/slide" Target="slides/slide38.xml"/><Relationship Id="rId111" Type="http://schemas.openxmlformats.org/officeDocument/2006/relationships/slide" Target="slides/slide61.xml"/><Relationship Id="rId153" Type="http://schemas.openxmlformats.org/officeDocument/2006/relationships/slide" Target="slides/slide103.xml"/><Relationship Id="rId195" Type="http://schemas.openxmlformats.org/officeDocument/2006/relationships/slide" Target="slides/slide145.xml"/><Relationship Id="rId209" Type="http://schemas.openxmlformats.org/officeDocument/2006/relationships/slide" Target="slides/slide159.xml"/><Relationship Id="rId360" Type="http://schemas.openxmlformats.org/officeDocument/2006/relationships/slide" Target="slides/slide3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8D0C3-5DB6-4531-AB28-D69BD2AF5D38}" type="datetimeFigureOut">
              <a:rPr lang="en-US" smtClean="0"/>
              <a:pPr/>
              <a:t>7/12/2021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89ABA-2CC3-4AF2-96E8-9CF4134790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0D2DB-CF2D-442E-951C-2849FAA18EB8}" type="slidenum">
              <a:rPr lang="en-US"/>
              <a:pPr/>
              <a:t>28</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13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189ABA-2CC3-4AF2-96E8-9CF413479060}" type="slidenum">
              <a:rPr lang="en-US" smtClean="0"/>
              <a:pPr/>
              <a:t>79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89ABA-2CC3-4AF2-96E8-9CF413479060}" type="slidenum">
              <a:rPr lang="en-US" smtClean="0"/>
              <a:pPr/>
              <a:t>125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84F7518-9918-4526-AF96-4EE963723FB2}" type="datetimeFigureOut">
              <a:rPr lang="en-US" smtClean="0"/>
              <a:pPr/>
              <a:t>7/12/2021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397475B-38F8-4998-A4B7-B465857099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4F7518-9918-4526-AF96-4EE963723FB2}"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329340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3854613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332548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7615071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700289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019253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0423208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335693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8731800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3337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84F7518-9918-4526-AF96-4EE963723FB2}" type="datetimeFigureOut">
              <a:rPr lang="en-US" smtClean="0"/>
              <a:pPr/>
              <a:t>7/12/2021</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397475B-38F8-4998-A4B7-B4658570990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249426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171215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3849004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581925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8409758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325630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5649931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471315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062457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404815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886366510"/>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626726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124956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423649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6674980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953958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959227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045723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90764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767638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32867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1688" y="1026372"/>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83609474"/>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325712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672437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0248443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041659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1806065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699111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3650135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763852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191985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96744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515691746"/>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1286985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9885065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306480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884505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706614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6772527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04908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42409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788735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52450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08994369"/>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3815810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066308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6074143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79794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966769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650922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4991714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33904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87242151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5104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304800" y="6409944"/>
            <a:ext cx="35814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527227478"/>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935773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9570306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908385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468767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161890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3242787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430366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0104882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0050269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170778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020"/>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1411796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0523417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2040401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3714071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920922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1710485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2506913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960591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177064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62400549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49084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36252464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969046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2747608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5746301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6371386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688299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753709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7305180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749373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7886236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392982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38328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281072596"/>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781414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12549674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08196776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71006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7236567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513975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28543452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715459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1655782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7520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4F7518-9918-4526-AF96-4EE963723FB2}"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584448"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95022986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92629226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4125937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3512510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106398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7994424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40308084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4817730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276529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733439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12627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722111664"/>
      </p:ext>
    </p:extLst>
  </p:cSld>
  <p:clrMapOvr>
    <a:overrideClrMapping bg1="lt1" tx1="dk1" bg2="lt2" tx2="dk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53047931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3160843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8336441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81082145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9326361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1115116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33007251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331542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31464402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52041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915912" y="3009901"/>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281682193"/>
      </p:ext>
    </p:extLst>
  </p:cSld>
  <p:clrMapOvr>
    <a:overrideClrMapping bg1="lt1" tx1="dk1" bg2="lt2" tx2="dk2" accent1="accent1" accent2="accent2" accent3="accent3" accent4="accent4" accent5="accent5" accent6="accent6" hlink="hlink" folHlink="folHlink"/>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75182030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32525324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4743567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574948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02008775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0257490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9974533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92453615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0705206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491402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9550" y="304800"/>
            <a:ext cx="762635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481138" y="6248400"/>
            <a:ext cx="1782762"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a:xfrm>
            <a:off x="37973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7226300" y="6248400"/>
            <a:ext cx="1905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2AC6ED3-B5CD-46A5-8327-CA545BFB47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68308982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1577207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3808678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6010499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56190291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5773536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5067262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9749169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4993588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27737972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83634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DEA582-020A-4902-82BA-830C99700C98}"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51356481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27621745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7287429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694710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4885085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21578835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2434041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67499665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1544326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1153059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811494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884AEA6-18ED-4D08-ACA2-F620AB6E2C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93041075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8939143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60766081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6369363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8419497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2850804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07163495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7842252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409924544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49138299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95306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024570087"/>
      </p:ext>
    </p:extLst>
  </p:cSld>
  <p:clrMapOvr>
    <a:overrideClrMapping bg1="lt1" tx1="dk1" bg2="lt2" tx2="dk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76371830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4186789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91180765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5649702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5847708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9970547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08439552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7122370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16476171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22869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1688" y="1026372"/>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10840315"/>
      </p:ext>
    </p:extLst>
  </p:cSld>
  <p:clrMapOvr>
    <a:overrideClrMapping bg1="lt1" tx1="dk1" bg2="lt2" tx2="dk2" accent1="accent1" accent2="accent2" accent3="accent3" accent4="accent4" accent5="accent5" accent6="accent6" hlink="hlink" folHlink="folHlink"/>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785046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5507781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2305857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7278567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3466975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7988485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9567764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65183651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5033811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93669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466796275"/>
      </p:ext>
    </p:extLst>
  </p:cSld>
  <p:clrMapOvr>
    <a:overrideClrMapping bg1="lt1" tx1="dk1" bg2="lt2" tx2="dk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2566294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8128061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65423720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0862162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07764389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6326912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3445204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6469022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63730309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00583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99927097"/>
      </p:ext>
    </p:extLst>
  </p:cSld>
  <p:clrMapOvr>
    <a:overrideClrMapping bg1="lt1" tx1="dk1" bg2="lt2" tx2="dk2" accent1="accent1" accent2="accent2" accent3="accent3" accent4="accent4" accent5="accent5" accent6="accent6" hlink="hlink" folHlink="folHlink"/>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52685319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2933858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8512903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04497879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3860769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84452540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8279882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5599162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9636249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75827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84F7518-9918-4526-AF96-4EE963723FB2}" type="datetimeFigureOut">
              <a:rPr lang="en-US" smtClean="0"/>
              <a:pPr/>
              <a:t>7/12/2021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6397475B-38F8-4998-A4B7-B465857099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304800" y="6409944"/>
            <a:ext cx="35814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800213823"/>
      </p:ext>
    </p:extLst>
  </p:cSld>
  <p:clrMapOvr>
    <a:overrideClrMapping bg1="lt1" tx1="dk1" bg2="lt2" tx2="dk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4496514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79827698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6727197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2112190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16360602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6042806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40135811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0734369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5417248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4862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020"/>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43120442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67215222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9205734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39163967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00847968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6550066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5892860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2623224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99277936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1767682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21981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07028601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012732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8062315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3718769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58001813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737423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6849724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00812211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659471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07492614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28498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38328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809633457"/>
      </p:ext>
    </p:extLst>
  </p:cSld>
  <p:clrMapOvr>
    <a:overrideClrMapping bg1="lt1" tx1="dk1" bg2="lt2" tx2="dk2" accent1="accent1" accent2="accent2" accent3="accent3" accent4="accent4" accent5="accent5" accent6="accent6" hlink="hlink" folHlink="folHlink"/>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8050952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6194237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90354617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6276693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77796355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0498492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1481768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25676821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3770376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98668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584448"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84557279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2643923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9193662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7977916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48736622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5668253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96932770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354361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0305702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51314645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4487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893082314"/>
      </p:ext>
    </p:extLst>
  </p:cSld>
  <p:clrMapOvr>
    <a:overrideClrMapping bg1="lt1" tx1="dk1" bg2="lt2" tx2="dk2" accent1="accent1" accent2="accent2" accent3="accent3" accent4="accent4" accent5="accent5" accent6="accent6" hlink="hlink" folHlink="folHlink"/>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7134455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5283317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4808735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3360317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80026117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2236628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23953492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103627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0315356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484361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915912" y="3009901"/>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5679076"/>
      </p:ext>
    </p:extLst>
  </p:cSld>
  <p:clrMapOvr>
    <a:overrideClrMapping bg1="lt1" tx1="dk1" bg2="lt2" tx2="dk2" accent1="accent1" accent2="accent2" accent3="accent3" accent4="accent4" accent5="accent5" accent6="accent6" hlink="hlink" folHlink="folHlink"/>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0702214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94303645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5147787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9198837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7807376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13834274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1578578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62613416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2780230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582604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9550" y="304800"/>
            <a:ext cx="762635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481138" y="6248400"/>
            <a:ext cx="1782762"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a:xfrm>
            <a:off x="37973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7226300" y="6248400"/>
            <a:ext cx="1905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2AC6ED3-B5CD-46A5-8327-CA545BFB47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47648095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02524936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2040034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65206724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4583826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8238433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4473984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15507478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4822338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71535613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03357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DEA582-020A-4902-82BA-830C99700C98}"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258845871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7928734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12480917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9172942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19000184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5703482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6937668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9944635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9229554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9457121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548944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884AEA6-18ED-4D08-ACA2-F620AB6E2C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95705746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419765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565684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03038943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8875331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606131281"/>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9857927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8071870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1773340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68590273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2373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4F7518-9918-4526-AF96-4EE963723FB2}"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14039493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66939230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12384318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5612613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96757338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4987814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44913990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4156344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01102272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7988102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333585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3510467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2284164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46208936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2219448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9820582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9476827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5870127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68129832"/>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20991692"/>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6095411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63265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83448513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73821236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1126503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45089766"/>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56005499"/>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91192038"/>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365753012"/>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9354357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05676451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454694480"/>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51031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5930202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89449191"/>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861399186"/>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1501185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87651822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0666342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2049790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074402325"/>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711990594"/>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605978161"/>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020116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7534859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14565837"/>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7741486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56368807"/>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7534572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646255677"/>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58432324"/>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28216217"/>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79505197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55129292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523988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31283346"/>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5570095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3376211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46097363"/>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15886290"/>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2849374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462678185"/>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2933499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4321335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67513128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373190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76028945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047696431"/>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7702083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59291706"/>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151595436"/>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95462887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28500048"/>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73877406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42570838"/>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86468244"/>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86523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8158439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40840136"/>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327124617"/>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0742780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3134578"/>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93904329"/>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10156691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19348861"/>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81117678"/>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23904375"/>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408501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756702390"/>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87638129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71866663"/>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3061117"/>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96953328"/>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33217316"/>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61871786"/>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742219763"/>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30143738"/>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901179356"/>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44056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71329789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91872326"/>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785873979"/>
      </p:ext>
    </p:extLst>
  </p:cSld>
  <p:clrMapOvr>
    <a:overrideClrMapping bg1="lt1" tx1="dk1" bg2="lt2" tx2="dk2" accent1="accent1" accent2="accent2" accent3="accent3" accent4="accent4" accent5="accent5" accent6="accent6" hlink="hlink" folHlink="folHlink"/>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1688" y="1026372"/>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76335629"/>
      </p:ext>
    </p:extLst>
  </p:cSld>
  <p:clrMapOvr>
    <a:overrideClrMapping bg1="lt1" tx1="dk1" bg2="lt2" tx2="dk2" accent1="accent1" accent2="accent2" accent3="accent3" accent4="accent4" accent5="accent5" accent6="accent6" hlink="hlink" folHlink="folHlink"/>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185386914"/>
      </p:ext>
    </p:extLst>
  </p:cSld>
  <p:clrMapOvr>
    <a:overrideClrMapping bg1="lt1" tx1="dk1" bg2="lt2" tx2="dk2" accent1="accent1" accent2="accent2" accent3="accent3" accent4="accent4" accent5="accent5" accent6="accent6" hlink="hlink" folHlink="folHlink"/>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38464234"/>
      </p:ext>
    </p:extLst>
  </p:cSld>
  <p:clrMapOvr>
    <a:overrideClrMapping bg1="lt1" tx1="dk1" bg2="lt2" tx2="dk2" accent1="accent1" accent2="accent2" accent3="accent3" accent4="accent4" accent5="accent5" accent6="accent6" hlink="hlink" folHlink="folHlink"/>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304800" y="6409944"/>
            <a:ext cx="35814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656689263"/>
      </p:ext>
    </p:extLst>
  </p:cSld>
  <p:clrMapOvr>
    <a:overrideClrMapping bg1="lt1" tx1="dk1" bg2="lt2" tx2="dk2" accent1="accent1" accent2="accent2" accent3="accent3" accent4="accent4" accent5="accent5" accent6="accent6" hlink="hlink" folHlink="folHlink"/>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020"/>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54684990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080431878"/>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38328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67076290"/>
      </p:ext>
    </p:extLst>
  </p:cSld>
  <p:clrMapOvr>
    <a:overrideClrMapping bg1="lt1" tx1="dk1" bg2="lt2" tx2="dk2" accent1="accent1" accent2="accent2" accent3="accent3" accent4="accent4" accent5="accent5" accent6="accent6" hlink="hlink" folHlink="folHlink"/>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584448"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38410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84F7518-9918-4526-AF96-4EE963723FB2}" type="datetimeFigureOut">
              <a:rPr lang="en-US" smtClean="0"/>
              <a:pPr/>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3301139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721957589"/>
      </p:ext>
    </p:extLst>
  </p:cSld>
  <p:clrMapOvr>
    <a:overrideClrMapping bg1="lt1" tx1="dk1" bg2="lt2" tx2="dk2" accent1="accent1" accent2="accent2" accent3="accent3" accent4="accent4" accent5="accent5" accent6="accent6" hlink="hlink" folHlink="folHlink"/>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915912" y="3009901"/>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1382929605"/>
      </p:ext>
    </p:extLst>
  </p:cSld>
  <p:clrMapOvr>
    <a:overrideClrMapping bg1="lt1" tx1="dk1" bg2="lt2" tx2="dk2" accent1="accent1" accent2="accent2" accent3="accent3" accent4="accent4" accent5="accent5" accent6="accent6" hlink="hlink" folHlink="folHlink"/>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9550" y="304800"/>
            <a:ext cx="762635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481138" y="6248400"/>
            <a:ext cx="1782762"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a:xfrm>
            <a:off x="37973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7226300" y="6248400"/>
            <a:ext cx="1905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2AC6ED3-B5CD-46A5-8327-CA545BFB47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76566991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DEA582-020A-4902-82BA-830C99700C98}"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4181858354"/>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884AEA6-18ED-4D08-ACA2-F620AB6E2C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836004806"/>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4068531265"/>
      </p:ext>
    </p:extLst>
  </p:cSld>
  <p:clrMapOvr>
    <a:overrideClrMapping bg1="lt1" tx1="dk1" bg2="lt2" tx2="dk2" accent1="accent1" accent2="accent2" accent3="accent3" accent4="accent4" accent5="accent5" accent6="accent6" hlink="hlink" folHlink="folHlink"/>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1688" y="1026372"/>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843698755"/>
      </p:ext>
    </p:extLst>
  </p:cSld>
  <p:clrMapOvr>
    <a:overrideClrMapping bg1="lt1" tx1="dk1" bg2="lt2" tx2="dk2" accent1="accent1" accent2="accent2" accent3="accent3" accent4="accent4" accent5="accent5" accent6="accent6" hlink="hlink" folHlink="folHlink"/>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4133770973"/>
      </p:ext>
    </p:extLst>
  </p:cSld>
  <p:clrMapOvr>
    <a:overrideClrMapping bg1="lt1" tx1="dk1" bg2="lt2" tx2="dk2" accent1="accent1" accent2="accent2" accent3="accent3" accent4="accent4" accent5="accent5" accent6="accent6" hlink="hlink" folHlink="folHlink"/>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28394819"/>
      </p:ext>
    </p:extLst>
  </p:cSld>
  <p:clrMapOvr>
    <a:overrideClrMapping bg1="lt1" tx1="dk1" bg2="lt2" tx2="dk2" accent1="accent1" accent2="accent2" accent3="accent3" accent4="accent4" accent5="accent5" accent6="accent6" hlink="hlink" folHlink="folHlink"/>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304800" y="6409944"/>
            <a:ext cx="35814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36099241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69516981"/>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020"/>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723773067"/>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634185012"/>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38328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39176358"/>
      </p:ext>
    </p:extLst>
  </p:cSld>
  <p:clrMapOvr>
    <a:overrideClrMapping bg1="lt1" tx1="dk1" bg2="lt2" tx2="dk2" accent1="accent1" accent2="accent2" accent3="accent3" accent4="accent4" accent5="accent5" accent6="accent6" hlink="hlink" folHlink="folHlink"/>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584448"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008810037"/>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364270982"/>
      </p:ext>
    </p:extLst>
  </p:cSld>
  <p:clrMapOvr>
    <a:overrideClrMapping bg1="lt1" tx1="dk1" bg2="lt2" tx2="dk2" accent1="accent1" accent2="accent2" accent3="accent3" accent4="accent4" accent5="accent5" accent6="accent6" hlink="hlink" folHlink="folHlink"/>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915912" y="3009901"/>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2876190969"/>
      </p:ext>
    </p:extLst>
  </p:cSld>
  <p:clrMapOvr>
    <a:overrideClrMapping bg1="lt1" tx1="dk1" bg2="lt2" tx2="dk2" accent1="accent1" accent2="accent2" accent3="accent3" accent4="accent4" accent5="accent5" accent6="accent6" hlink="hlink" folHlink="folHlink"/>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9550" y="304800"/>
            <a:ext cx="762635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481138" y="6248400"/>
            <a:ext cx="1782762"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a:xfrm>
            <a:off x="37973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7226300" y="6248400"/>
            <a:ext cx="1905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2AC6ED3-B5CD-46A5-8327-CA545BFB47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4007079266"/>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DEA582-020A-4902-82BA-830C99700C98}"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492373111"/>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884AEA6-18ED-4D08-ACA2-F620AB6E2C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771198190"/>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91661702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081029"/>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1688" y="1026372"/>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93009931"/>
      </p:ext>
    </p:extLst>
  </p:cSld>
  <p:clrMapOvr>
    <a:overrideClrMapping bg1="lt1" tx1="dk1" bg2="lt2" tx2="dk2" accent1="accent1" accent2="accent2" accent3="accent3" accent4="accent4" accent5="accent5" accent6="accent6" hlink="hlink" folHlink="folHlink"/>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697594920"/>
      </p:ext>
    </p:extLst>
  </p:cSld>
  <p:clrMapOvr>
    <a:overrideClrMapping bg1="lt1" tx1="dk1" bg2="lt2" tx2="dk2" accent1="accent1" accent2="accent2" accent3="accent3" accent4="accent4" accent5="accent5" accent6="accent6" hlink="hlink" folHlink="folHlink"/>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54799281"/>
      </p:ext>
    </p:extLst>
  </p:cSld>
  <p:clrMapOvr>
    <a:overrideClrMapping bg1="lt1" tx1="dk1" bg2="lt2" tx2="dk2" accent1="accent1" accent2="accent2" accent3="accent3" accent4="accent4" accent5="accent5" accent6="accent6" hlink="hlink" folHlink="folHlink"/>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304800" y="6409944"/>
            <a:ext cx="35814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729222645"/>
      </p:ext>
    </p:extLst>
  </p:cSld>
  <p:clrMapOvr>
    <a:overrideClrMapping bg1="lt1" tx1="dk1" bg2="lt2" tx2="dk2" accent1="accent1" accent2="accent2" accent3="accent3" accent4="accent4" accent5="accent5" accent6="accent6" hlink="hlink" folHlink="folHlink"/>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020"/>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381420347"/>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887642922"/>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38328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921343335"/>
      </p:ext>
    </p:extLst>
  </p:cSld>
  <p:clrMapOvr>
    <a:overrideClrMapping bg1="lt1" tx1="dk1" bg2="lt2" tx2="dk2" accent1="accent1" accent2="accent2" accent3="accent3" accent4="accent4" accent5="accent5" accent6="accent6" hlink="hlink" folHlink="folHlink"/>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584448"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457350217"/>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708130950"/>
      </p:ext>
    </p:extLst>
  </p:cSld>
  <p:clrMapOvr>
    <a:overrideClrMapping bg1="lt1" tx1="dk1" bg2="lt2" tx2="dk2" accent1="accent1" accent2="accent2" accent3="accent3" accent4="accent4" accent5="accent5" accent6="accent6" hlink="hlink" folHlink="folHlink"/>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915912" y="3009901"/>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247809083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913300883"/>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9550" y="304800"/>
            <a:ext cx="762635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481138" y="6248400"/>
            <a:ext cx="1782762"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a:xfrm>
            <a:off x="37973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7226300" y="6248400"/>
            <a:ext cx="1905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2AC6ED3-B5CD-46A5-8327-CA545BFB47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2514268587"/>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DEA582-020A-4902-82BA-830C99700C98}"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685941141"/>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884AEA6-18ED-4D08-ACA2-F620AB6E2C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703652773"/>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4163950793"/>
      </p:ext>
    </p:extLst>
  </p:cSld>
  <p:clrMapOvr>
    <a:overrideClrMapping bg1="lt1" tx1="dk1" bg2="lt2" tx2="dk2" accent1="accent1" accent2="accent2" accent3="accent3" accent4="accent4" accent5="accent5" accent6="accent6" hlink="hlink" folHlink="folHlink"/>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1688" y="1026372"/>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58432822"/>
      </p:ext>
    </p:extLst>
  </p:cSld>
  <p:clrMapOvr>
    <a:overrideClrMapping bg1="lt1" tx1="dk1" bg2="lt2" tx2="dk2" accent1="accent1" accent2="accent2" accent3="accent3" accent4="accent4" accent5="accent5" accent6="accent6" hlink="hlink" folHlink="folHlink"/>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418718220"/>
      </p:ext>
    </p:extLst>
  </p:cSld>
  <p:clrMapOvr>
    <a:overrideClrMapping bg1="lt1" tx1="dk1" bg2="lt2" tx2="dk2" accent1="accent1" accent2="accent2" accent3="accent3" accent4="accent4" accent5="accent5" accent6="accent6" hlink="hlink" folHlink="folHlink"/>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74922919"/>
      </p:ext>
    </p:extLst>
  </p:cSld>
  <p:clrMapOvr>
    <a:overrideClrMapping bg1="lt1" tx1="dk1" bg2="lt2" tx2="dk2" accent1="accent1" accent2="accent2" accent3="accent3" accent4="accent4" accent5="accent5" accent6="accent6" hlink="hlink" folHlink="folHlink"/>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304800" y="6409944"/>
            <a:ext cx="35814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104702544"/>
      </p:ext>
    </p:extLst>
  </p:cSld>
  <p:clrMapOvr>
    <a:overrideClrMapping bg1="lt1" tx1="dk1" bg2="lt2" tx2="dk2" accent1="accent1" accent2="accent2" accent3="accent3" accent4="accent4" accent5="accent5" accent6="accent6" hlink="hlink" folHlink="folHlink"/>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020"/>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2924173127"/>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038908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1260816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38328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190915225"/>
      </p:ext>
    </p:extLst>
  </p:cSld>
  <p:clrMapOvr>
    <a:overrideClrMapping bg1="lt1" tx1="dk1" bg2="lt2" tx2="dk2" accent1="accent1" accent2="accent2" accent3="accent3" accent4="accent4" accent5="accent5" accent6="accent6" hlink="hlink" folHlink="folHlink"/>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584448"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4284098534"/>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2256240271"/>
      </p:ext>
    </p:extLst>
  </p:cSld>
  <p:clrMapOvr>
    <a:overrideClrMapping bg1="lt1" tx1="dk1" bg2="lt2" tx2="dk2" accent1="accent1" accent2="accent2" accent3="accent3" accent4="accent4" accent5="accent5" accent6="accent6" hlink="hlink" folHlink="folHlink"/>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915912" y="3009901"/>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3780668964"/>
      </p:ext>
    </p:extLst>
  </p:cSld>
  <p:clrMapOvr>
    <a:overrideClrMapping bg1="lt1" tx1="dk1" bg2="lt2" tx2="dk2" accent1="accent1" accent2="accent2" accent3="accent3" accent4="accent4" accent5="accent5" accent6="accent6" hlink="hlink" folHlink="folHlink"/>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9550" y="304800"/>
            <a:ext cx="762635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481138" y="6248400"/>
            <a:ext cx="1782762"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a:xfrm>
            <a:off x="37973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7226300" y="6248400"/>
            <a:ext cx="1905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2AC6ED3-B5CD-46A5-8327-CA545BFB47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614255312"/>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DEA582-020A-4902-82BA-830C99700C98}"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532567804"/>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884AEA6-18ED-4D08-ACA2-F620AB6E2C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736385706"/>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188876429"/>
      </p:ext>
    </p:extLst>
  </p:cSld>
  <p:clrMapOvr>
    <a:overrideClrMapping bg1="lt1" tx1="dk1" bg2="lt2" tx2="dk2" accent1="accent1" accent2="accent2" accent3="accent3" accent4="accent4" accent5="accent5" accent6="accent6" hlink="hlink" folHlink="folHlink"/>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1688" y="1026372"/>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21906472"/>
      </p:ext>
    </p:extLst>
  </p:cSld>
  <p:clrMapOvr>
    <a:overrideClrMapping bg1="lt1" tx1="dk1" bg2="lt2" tx2="dk2" accent1="accent1" accent2="accent2" accent3="accent3" accent4="accent4" accent5="accent5" accent6="accent6" hlink="hlink" folHlink="folHlink"/>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65262283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76418974"/>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62133505"/>
      </p:ext>
    </p:extLst>
  </p:cSld>
  <p:clrMapOvr>
    <a:overrideClrMapping bg1="lt1" tx1="dk1" bg2="lt2" tx2="dk2" accent1="accent1" accent2="accent2" accent3="accent3" accent4="accent4" accent5="accent5" accent6="accent6" hlink="hlink" folHlink="folHlink"/>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304800" y="6409944"/>
            <a:ext cx="35814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763154624"/>
      </p:ext>
    </p:extLst>
  </p:cSld>
  <p:clrMapOvr>
    <a:overrideClrMapping bg1="lt1" tx1="dk1" bg2="lt2" tx2="dk2" accent1="accent1" accent2="accent2" accent3="accent3" accent4="accent4" accent5="accent5" accent6="accent6" hlink="hlink" folHlink="folHlink"/>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020"/>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2867498994"/>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09880915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38328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622703110"/>
      </p:ext>
    </p:extLst>
  </p:cSld>
  <p:clrMapOvr>
    <a:overrideClrMapping bg1="lt1" tx1="dk1" bg2="lt2" tx2="dk2" accent1="accent1" accent2="accent2" accent3="accent3" accent4="accent4" accent5="accent5" accent6="accent6" hlink="hlink" folHlink="folHlink"/>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584448"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925295011"/>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573911957"/>
      </p:ext>
    </p:extLst>
  </p:cSld>
  <p:clrMapOvr>
    <a:overrideClrMapping bg1="lt1" tx1="dk1" bg2="lt2" tx2="dk2" accent1="accent1" accent2="accent2" accent3="accent3" accent4="accent4" accent5="accent5" accent6="accent6" hlink="hlink" folHlink="folHlink"/>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915912" y="3009901"/>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3211485723"/>
      </p:ext>
    </p:extLst>
  </p:cSld>
  <p:clrMapOvr>
    <a:overrideClrMapping bg1="lt1" tx1="dk1" bg2="lt2" tx2="dk2" accent1="accent1" accent2="accent2" accent3="accent3" accent4="accent4" accent5="accent5" accent6="accent6" hlink="hlink" folHlink="folHlink"/>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9550" y="304800"/>
            <a:ext cx="762635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481138" y="6248400"/>
            <a:ext cx="1782762"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a:xfrm>
            <a:off x="37973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7226300" y="6248400"/>
            <a:ext cx="1905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2AC6ED3-B5CD-46A5-8327-CA545BFB47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885679919"/>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DEA582-020A-4902-82BA-830C99700C98}"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855079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141316410"/>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884AEA6-18ED-4D08-ACA2-F620AB6E2C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07993394"/>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17" name="Footer Placeholder 1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738824522"/>
      </p:ext>
    </p:extLst>
  </p:cSld>
  <p:clrMapOvr>
    <a:overrideClrMapping bg1="lt1" tx1="dk1" bg2="lt2" tx2="dk2" accent1="accent1" accent2="accent2" accent3="accent3" accent4="accent4" accent5="accent5" accent6="accent6" hlink="hlink" folHlink="folHlink"/>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61688" y="1026372"/>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20616678"/>
      </p:ext>
    </p:extLst>
  </p:cSld>
  <p:clrMapOvr>
    <a:overrideClrMapping bg1="lt1" tx1="dk1" bg2="lt2" tx2="dk2" accent1="accent1" accent2="accent2" accent3="accent3" accent4="accent4" accent5="accent5" accent6="accent6" hlink="hlink" folHlink="folHlink"/>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768800747"/>
      </p:ext>
    </p:extLst>
  </p:cSld>
  <p:clrMapOvr>
    <a:overrideClrMapping bg1="lt1" tx1="dk1" bg2="lt2" tx2="dk2" accent1="accent1" accent2="accent2" accent3="accent3" accent4="accent4" accent5="accent5" accent6="accent6" hlink="hlink" folHlink="folHlink"/>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72529700"/>
      </p:ext>
    </p:extLst>
  </p:cSld>
  <p:clrMapOvr>
    <a:overrideClrMapping bg1="lt1" tx1="dk1" bg2="lt2" tx2="dk2" accent1="accent1" accent2="accent2" accent3="accent3" accent4="accent4" accent5="accent5" accent6="accent6" hlink="hlink" folHlink="folHlink"/>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8" name="Footer Placeholder 7"/>
          <p:cNvSpPr>
            <a:spLocks noGrp="1"/>
          </p:cNvSpPr>
          <p:nvPr>
            <p:ph type="ftr" sz="quarter" idx="11"/>
          </p:nvPr>
        </p:nvSpPr>
        <p:spPr>
          <a:xfrm>
            <a:off x="304800" y="6409944"/>
            <a:ext cx="35814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398189658"/>
      </p:ext>
    </p:extLst>
  </p:cSld>
  <p:clrMapOvr>
    <a:overrideClrMapping bg1="lt1" tx1="dk1" bg2="lt2" tx2="dk2" accent1="accent1" accent2="accent2" accent3="accent3" accent4="accent4" accent5="accent5" accent6="accent6" hlink="hlink" folHlink="folHlink"/>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4343400" y="1036020"/>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2967692811"/>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FFFFFF"/>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131389295"/>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38328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69991013"/>
      </p:ext>
    </p:extLst>
  </p:cSld>
  <p:clrMapOvr>
    <a:overrideClrMapping bg1="lt1" tx1="dk1" bg2="lt2" tx2="dk2" accent1="accent1" accent2="accent2" accent3="accent3" accent4="accent4" accent5="accent5" accent6="accent6" hlink="hlink" folHlink="folHlink"/>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1371600" y="312738"/>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Date Placeholder 4"/>
          <p:cNvSpPr>
            <a:spLocks noGrp="1"/>
          </p:cNvSpPr>
          <p:nvPr>
            <p:ph type="dt" sz="half" idx="10"/>
          </p:nvPr>
        </p:nvSpPr>
        <p:spPr>
          <a:xfrm>
            <a:off x="5788152" y="6404984"/>
            <a:ext cx="3044952"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01752" y="6410848"/>
            <a:ext cx="3584448"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695733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015627908"/>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894048620"/>
      </p:ext>
    </p:extLst>
  </p:cSld>
  <p:clrMapOvr>
    <a:overrideClrMapping bg1="lt1" tx1="dk1" bg2="lt2" tx2="dk2" accent1="accent1" accent2="accent2" accent3="accent3" accent4="accent4" accent5="accent5" accent6="accent6" hlink="hlink" folHlink="folHlink"/>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Slide Number Placeholder 5"/>
          <p:cNvSpPr>
            <a:spLocks noGrp="1"/>
          </p:cNvSpPr>
          <p:nvPr>
            <p:ph type="sldNum" sz="quarter" idx="12"/>
          </p:nvPr>
        </p:nvSpPr>
        <p:spPr>
          <a:xfrm>
            <a:off x="6915912" y="3009901"/>
            <a:ext cx="457200" cy="4413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3799388730"/>
      </p:ext>
    </p:extLst>
  </p:cSld>
  <p:clrMapOvr>
    <a:overrideClrMapping bg1="lt1" tx1="dk1" bg2="lt2" tx2="dk2" accent1="accent1" accent2="accent2" accent3="accent3" accent4="accent4" accent5="accent5" accent6="accent6" hlink="hlink" folHlink="folHlink"/>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79550" y="304800"/>
            <a:ext cx="762635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481138" y="6248400"/>
            <a:ext cx="1782762"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4" name="Footer Placeholder 3"/>
          <p:cNvSpPr>
            <a:spLocks noGrp="1"/>
          </p:cNvSpPr>
          <p:nvPr>
            <p:ph type="ftr" sz="quarter" idx="11"/>
          </p:nvPr>
        </p:nvSpPr>
        <p:spPr>
          <a:xfrm>
            <a:off x="37973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a:xfrm>
            <a:off x="7226300" y="6248400"/>
            <a:ext cx="19050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2AC6ED3-B5CD-46A5-8327-CA545BFB47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170869687"/>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FDEA582-020A-4902-82BA-830C99700C98}"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880165696"/>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884AEA6-18ED-4D08-ACA2-F620AB6E2C10}" type="slidenum">
              <a:rPr kumimoji="0" lang="en-US"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1538015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21352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63787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4F7518-9918-4526-AF96-4EE963723FB2}" type="datetimeFigureOut">
              <a:rPr lang="en-US" smtClean="0"/>
              <a:pPr/>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0236406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890750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761907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94000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1495386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27878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7057617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9244403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844612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564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84F7518-9918-4526-AF96-4EE963723FB2}" type="datetimeFigureOut">
              <a:rPr lang="en-US" smtClean="0"/>
              <a:pPr/>
              <a:t>7/12/2021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6749882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969054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03896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909656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06765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33450810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128012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795032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738808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09718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4F7518-9918-4526-AF96-4EE963723FB2}"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448717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9897348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423227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098081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1588906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11539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25061484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295634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32281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0A83062-5458-44A5-87E4-7A3CC25EB707}"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3799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C84F7518-9918-4526-AF96-4EE963723FB2}"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7475B-38F8-4998-A4B7-B4658570990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5207137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F6881B9-9C6D-4F05-B16C-34A10F197429}"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479527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E4D8E0-EA48-43A6-8EC8-5841CD53D403}"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marR="0" lvl="0" indent="-283464" algn="l" defTabSz="914400" rtl="0" eaLnBrk="1" fontAlgn="base" latinLnBrk="0" hangingPunct="1">
              <a:lnSpc>
                <a:spcPts val="3000"/>
              </a:lnSpc>
              <a:spcBef>
                <a:spcPts val="600"/>
              </a:spcBef>
              <a:spcAft>
                <a:spcPct val="0"/>
              </a:spcAft>
              <a:buClr>
                <a:srgbClr val="3891A7"/>
              </a:buClr>
              <a:buSzPct val="80000"/>
              <a:buFont typeface="Wingdings 2"/>
              <a:buNone/>
              <a:tabLst/>
              <a:defRPr/>
            </a:pPr>
            <a:endParaRPr kumimoji="0" lang="en-US" sz="3200" b="0" i="0" u="none" strike="noStrike" kern="1200" cap="none" spc="0" normalizeH="0" baseline="0" noProof="0">
              <a:ln>
                <a:noFill/>
              </a:ln>
              <a:solidFill>
                <a:prstClr val="black"/>
              </a:solidFill>
              <a:effectLst/>
              <a:uLnTx/>
              <a:uFillTx/>
              <a:latin typeface="Gill Sans MT"/>
              <a:ea typeface="+mn-ea"/>
              <a:cs typeface="Arial" charset="0"/>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163729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0EF849-1F15-4EF8-8230-C3202D7B82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993962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6BB9E45-0F47-4B53-BDEC-5AE89266DCDD}"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777738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0" name="Footer Placeholder 19"/>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6354811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063412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9DFCA40-A6A3-44B3-AB2D-80D5B33FDBF8}"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7188412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8118ADB-E118-4030-B19C-CCDE67D12522}"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132178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910548-AEEF-4ABB-B0EA-1BADF6DCF98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4607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5.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6.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7.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8.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9.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0.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21.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5.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22.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23.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7.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theme" Target="../theme/theme24.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8.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theme" Target="../theme/theme25.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9.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theme" Target="../theme/theme26.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0.xml"/><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theme" Target="../theme/theme27.xml"/><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1.xml"/><Relationship Id="rId3" Type="http://schemas.openxmlformats.org/officeDocument/2006/relationships/slideLayout" Target="../slideLayouts/slideLayout306.xml"/><Relationship Id="rId7" Type="http://schemas.openxmlformats.org/officeDocument/2006/relationships/slideLayout" Target="../slideLayouts/slideLayout310.xml"/><Relationship Id="rId12" Type="http://schemas.openxmlformats.org/officeDocument/2006/relationships/theme" Target="../theme/theme28.xml"/><Relationship Id="rId2" Type="http://schemas.openxmlformats.org/officeDocument/2006/relationships/slideLayout" Target="../slideLayouts/slideLayout305.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5" Type="http://schemas.openxmlformats.org/officeDocument/2006/relationships/slideLayout" Target="../slideLayouts/slideLayout308.xml"/><Relationship Id="rId10" Type="http://schemas.openxmlformats.org/officeDocument/2006/relationships/slideLayout" Target="../slideLayouts/slideLayout313.xml"/><Relationship Id="rId4" Type="http://schemas.openxmlformats.org/officeDocument/2006/relationships/slideLayout" Target="../slideLayouts/slideLayout307.xml"/><Relationship Id="rId9" Type="http://schemas.openxmlformats.org/officeDocument/2006/relationships/slideLayout" Target="../slideLayouts/slideLayout31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2.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theme" Target="../theme/theme29.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3.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theme" Target="../theme/theme30.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4.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theme" Target="../theme/theme31.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5.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theme" Target="../theme/theme32.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6.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theme" Target="../theme/theme33.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7.xml"/><Relationship Id="rId3" Type="http://schemas.openxmlformats.org/officeDocument/2006/relationships/slideLayout" Target="../slideLayouts/slideLayout372.xml"/><Relationship Id="rId7" Type="http://schemas.openxmlformats.org/officeDocument/2006/relationships/slideLayout" Target="../slideLayouts/slideLayout376.xml"/><Relationship Id="rId12" Type="http://schemas.openxmlformats.org/officeDocument/2006/relationships/theme" Target="../theme/theme34.xml"/><Relationship Id="rId2" Type="http://schemas.openxmlformats.org/officeDocument/2006/relationships/slideLayout" Target="../slideLayouts/slideLayout371.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5" Type="http://schemas.openxmlformats.org/officeDocument/2006/relationships/slideLayout" Target="../slideLayouts/slideLayout374.xml"/><Relationship Id="rId10" Type="http://schemas.openxmlformats.org/officeDocument/2006/relationships/slideLayout" Target="../slideLayouts/slideLayout379.xml"/><Relationship Id="rId4" Type="http://schemas.openxmlformats.org/officeDocument/2006/relationships/slideLayout" Target="../slideLayouts/slideLayout373.xml"/><Relationship Id="rId9" Type="http://schemas.openxmlformats.org/officeDocument/2006/relationships/slideLayout" Target="../slideLayouts/slideLayout378.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8.xml"/><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theme" Target="../theme/theme35.xml"/><Relationship Id="rId2" Type="http://schemas.openxmlformats.org/officeDocument/2006/relationships/slideLayout" Target="../slideLayouts/slideLayout382.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0" Type="http://schemas.openxmlformats.org/officeDocument/2006/relationships/slideLayout" Target="../slideLayouts/slideLayout390.xml"/><Relationship Id="rId4" Type="http://schemas.openxmlformats.org/officeDocument/2006/relationships/slideLayout" Target="../slideLayouts/slideLayout384.xml"/><Relationship Id="rId9" Type="http://schemas.openxmlformats.org/officeDocument/2006/relationships/slideLayout" Target="../slideLayouts/slideLayout389.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9.xml"/><Relationship Id="rId3" Type="http://schemas.openxmlformats.org/officeDocument/2006/relationships/slideLayout" Target="../slideLayouts/slideLayout394.xml"/><Relationship Id="rId7" Type="http://schemas.openxmlformats.org/officeDocument/2006/relationships/slideLayout" Target="../slideLayouts/slideLayout398.xml"/><Relationship Id="rId12" Type="http://schemas.openxmlformats.org/officeDocument/2006/relationships/theme" Target="../theme/theme36.xml"/><Relationship Id="rId2" Type="http://schemas.openxmlformats.org/officeDocument/2006/relationships/slideLayout" Target="../slideLayouts/slideLayout393.xml"/><Relationship Id="rId1" Type="http://schemas.openxmlformats.org/officeDocument/2006/relationships/slideLayout" Target="../slideLayouts/slideLayout392.xml"/><Relationship Id="rId6" Type="http://schemas.openxmlformats.org/officeDocument/2006/relationships/slideLayout" Target="../slideLayouts/slideLayout397.xml"/><Relationship Id="rId11" Type="http://schemas.openxmlformats.org/officeDocument/2006/relationships/slideLayout" Target="../slideLayouts/slideLayout402.xml"/><Relationship Id="rId5" Type="http://schemas.openxmlformats.org/officeDocument/2006/relationships/slideLayout" Target="../slideLayouts/slideLayout396.xml"/><Relationship Id="rId10" Type="http://schemas.openxmlformats.org/officeDocument/2006/relationships/slideLayout" Target="../slideLayouts/slideLayout401.xml"/><Relationship Id="rId4" Type="http://schemas.openxmlformats.org/officeDocument/2006/relationships/slideLayout" Target="../slideLayouts/slideLayout395.xml"/><Relationship Id="rId9" Type="http://schemas.openxmlformats.org/officeDocument/2006/relationships/slideLayout" Target="../slideLayouts/slideLayout400.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0.xml"/><Relationship Id="rId3" Type="http://schemas.openxmlformats.org/officeDocument/2006/relationships/slideLayout" Target="../slideLayouts/slideLayout405.xml"/><Relationship Id="rId7" Type="http://schemas.openxmlformats.org/officeDocument/2006/relationships/slideLayout" Target="../slideLayouts/slideLayout409.xml"/><Relationship Id="rId12" Type="http://schemas.openxmlformats.org/officeDocument/2006/relationships/theme" Target="../theme/theme37.xml"/><Relationship Id="rId2" Type="http://schemas.openxmlformats.org/officeDocument/2006/relationships/slideLayout" Target="../slideLayouts/slideLayout404.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5" Type="http://schemas.openxmlformats.org/officeDocument/2006/relationships/slideLayout" Target="../slideLayouts/slideLayout407.xml"/><Relationship Id="rId10" Type="http://schemas.openxmlformats.org/officeDocument/2006/relationships/slideLayout" Target="../slideLayouts/slideLayout412.xml"/><Relationship Id="rId4" Type="http://schemas.openxmlformats.org/officeDocument/2006/relationships/slideLayout" Target="../slideLayouts/slideLayout406.xml"/><Relationship Id="rId9" Type="http://schemas.openxmlformats.org/officeDocument/2006/relationships/slideLayout" Target="../slideLayouts/slideLayout41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21.xml"/><Relationship Id="rId3" Type="http://schemas.openxmlformats.org/officeDocument/2006/relationships/slideLayout" Target="../slideLayouts/slideLayout416.xml"/><Relationship Id="rId7" Type="http://schemas.openxmlformats.org/officeDocument/2006/relationships/slideLayout" Target="../slideLayouts/slideLayout420.xml"/><Relationship Id="rId12" Type="http://schemas.openxmlformats.org/officeDocument/2006/relationships/theme" Target="../theme/theme38.xml"/><Relationship Id="rId2" Type="http://schemas.openxmlformats.org/officeDocument/2006/relationships/slideLayout" Target="../slideLayouts/slideLayout415.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slideLayout" Target="../slideLayouts/slideLayout424.xml"/><Relationship Id="rId5" Type="http://schemas.openxmlformats.org/officeDocument/2006/relationships/slideLayout" Target="../slideLayouts/slideLayout418.xml"/><Relationship Id="rId10" Type="http://schemas.openxmlformats.org/officeDocument/2006/relationships/slideLayout" Target="../slideLayouts/slideLayout423.xml"/><Relationship Id="rId4" Type="http://schemas.openxmlformats.org/officeDocument/2006/relationships/slideLayout" Target="../slideLayouts/slideLayout417.xml"/><Relationship Id="rId9" Type="http://schemas.openxmlformats.org/officeDocument/2006/relationships/slideLayout" Target="../slideLayouts/slideLayout422.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2.xml"/><Relationship Id="rId3" Type="http://schemas.openxmlformats.org/officeDocument/2006/relationships/slideLayout" Target="../slideLayouts/slideLayout427.xml"/><Relationship Id="rId7" Type="http://schemas.openxmlformats.org/officeDocument/2006/relationships/slideLayout" Target="../slideLayouts/slideLayout431.xml"/><Relationship Id="rId12" Type="http://schemas.openxmlformats.org/officeDocument/2006/relationships/theme" Target="../theme/theme39.xml"/><Relationship Id="rId2" Type="http://schemas.openxmlformats.org/officeDocument/2006/relationships/slideLayout" Target="../slideLayouts/slideLayout426.xml"/><Relationship Id="rId1" Type="http://schemas.openxmlformats.org/officeDocument/2006/relationships/slideLayout" Target="../slideLayouts/slideLayout425.xml"/><Relationship Id="rId6" Type="http://schemas.openxmlformats.org/officeDocument/2006/relationships/slideLayout" Target="../slideLayouts/slideLayout430.xml"/><Relationship Id="rId11" Type="http://schemas.openxmlformats.org/officeDocument/2006/relationships/slideLayout" Target="../slideLayouts/slideLayout435.xml"/><Relationship Id="rId5" Type="http://schemas.openxmlformats.org/officeDocument/2006/relationships/slideLayout" Target="../slideLayouts/slideLayout429.xml"/><Relationship Id="rId10" Type="http://schemas.openxmlformats.org/officeDocument/2006/relationships/slideLayout" Target="../slideLayouts/slideLayout434.xml"/><Relationship Id="rId4" Type="http://schemas.openxmlformats.org/officeDocument/2006/relationships/slideLayout" Target="../slideLayouts/slideLayout428.xml"/><Relationship Id="rId9" Type="http://schemas.openxmlformats.org/officeDocument/2006/relationships/slideLayout" Target="../slideLayouts/slideLayout4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3.xml"/><Relationship Id="rId3" Type="http://schemas.openxmlformats.org/officeDocument/2006/relationships/slideLayout" Target="../slideLayouts/slideLayout438.xml"/><Relationship Id="rId7" Type="http://schemas.openxmlformats.org/officeDocument/2006/relationships/slideLayout" Target="../slideLayouts/slideLayout442.xml"/><Relationship Id="rId12" Type="http://schemas.openxmlformats.org/officeDocument/2006/relationships/theme" Target="../theme/theme40.xml"/><Relationship Id="rId2" Type="http://schemas.openxmlformats.org/officeDocument/2006/relationships/slideLayout" Target="../slideLayouts/slideLayout437.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5" Type="http://schemas.openxmlformats.org/officeDocument/2006/relationships/slideLayout" Target="../slideLayouts/slideLayout440.xml"/><Relationship Id="rId10" Type="http://schemas.openxmlformats.org/officeDocument/2006/relationships/slideLayout" Target="../slideLayouts/slideLayout445.xml"/><Relationship Id="rId4" Type="http://schemas.openxmlformats.org/officeDocument/2006/relationships/slideLayout" Target="../slideLayouts/slideLayout439.xml"/><Relationship Id="rId9" Type="http://schemas.openxmlformats.org/officeDocument/2006/relationships/slideLayout" Target="../slideLayouts/slideLayout444.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4.xml"/><Relationship Id="rId3" Type="http://schemas.openxmlformats.org/officeDocument/2006/relationships/slideLayout" Target="../slideLayouts/slideLayout449.xml"/><Relationship Id="rId7" Type="http://schemas.openxmlformats.org/officeDocument/2006/relationships/slideLayout" Target="../slideLayouts/slideLayout453.xml"/><Relationship Id="rId12" Type="http://schemas.openxmlformats.org/officeDocument/2006/relationships/theme" Target="../theme/theme41.xml"/><Relationship Id="rId2" Type="http://schemas.openxmlformats.org/officeDocument/2006/relationships/slideLayout" Target="../slideLayouts/slideLayout448.xml"/><Relationship Id="rId1" Type="http://schemas.openxmlformats.org/officeDocument/2006/relationships/slideLayout" Target="../slideLayouts/slideLayout447.xml"/><Relationship Id="rId6" Type="http://schemas.openxmlformats.org/officeDocument/2006/relationships/slideLayout" Target="../slideLayouts/slideLayout452.xml"/><Relationship Id="rId11" Type="http://schemas.openxmlformats.org/officeDocument/2006/relationships/slideLayout" Target="../slideLayouts/slideLayout457.xml"/><Relationship Id="rId5" Type="http://schemas.openxmlformats.org/officeDocument/2006/relationships/slideLayout" Target="../slideLayouts/slideLayout451.xml"/><Relationship Id="rId10" Type="http://schemas.openxmlformats.org/officeDocument/2006/relationships/slideLayout" Target="../slideLayouts/slideLayout456.xml"/><Relationship Id="rId4" Type="http://schemas.openxmlformats.org/officeDocument/2006/relationships/slideLayout" Target="../slideLayouts/slideLayout450.xml"/><Relationship Id="rId9" Type="http://schemas.openxmlformats.org/officeDocument/2006/relationships/slideLayout" Target="../slideLayouts/slideLayout455.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5.xml"/><Relationship Id="rId3" Type="http://schemas.openxmlformats.org/officeDocument/2006/relationships/slideLayout" Target="../slideLayouts/slideLayout460.xml"/><Relationship Id="rId7" Type="http://schemas.openxmlformats.org/officeDocument/2006/relationships/slideLayout" Target="../slideLayouts/slideLayout464.xml"/><Relationship Id="rId12" Type="http://schemas.openxmlformats.org/officeDocument/2006/relationships/theme" Target="../theme/theme42.xml"/><Relationship Id="rId2" Type="http://schemas.openxmlformats.org/officeDocument/2006/relationships/slideLayout" Target="../slideLayouts/slideLayout459.xml"/><Relationship Id="rId1" Type="http://schemas.openxmlformats.org/officeDocument/2006/relationships/slideLayout" Target="../slideLayouts/slideLayout458.xml"/><Relationship Id="rId6" Type="http://schemas.openxmlformats.org/officeDocument/2006/relationships/slideLayout" Target="../slideLayouts/slideLayout463.xml"/><Relationship Id="rId11" Type="http://schemas.openxmlformats.org/officeDocument/2006/relationships/slideLayout" Target="../slideLayouts/slideLayout468.xml"/><Relationship Id="rId5" Type="http://schemas.openxmlformats.org/officeDocument/2006/relationships/slideLayout" Target="../slideLayouts/slideLayout462.xml"/><Relationship Id="rId10" Type="http://schemas.openxmlformats.org/officeDocument/2006/relationships/slideLayout" Target="../slideLayouts/slideLayout467.xml"/><Relationship Id="rId4" Type="http://schemas.openxmlformats.org/officeDocument/2006/relationships/slideLayout" Target="../slideLayouts/slideLayout461.xml"/><Relationship Id="rId9" Type="http://schemas.openxmlformats.org/officeDocument/2006/relationships/slideLayout" Target="../slideLayouts/slideLayout466.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6.xml"/><Relationship Id="rId3" Type="http://schemas.openxmlformats.org/officeDocument/2006/relationships/slideLayout" Target="../slideLayouts/slideLayout471.xml"/><Relationship Id="rId7" Type="http://schemas.openxmlformats.org/officeDocument/2006/relationships/slideLayout" Target="../slideLayouts/slideLayout475.xml"/><Relationship Id="rId12" Type="http://schemas.openxmlformats.org/officeDocument/2006/relationships/theme" Target="../theme/theme43.xml"/><Relationship Id="rId2" Type="http://schemas.openxmlformats.org/officeDocument/2006/relationships/slideLayout" Target="../slideLayouts/slideLayout470.xml"/><Relationship Id="rId1" Type="http://schemas.openxmlformats.org/officeDocument/2006/relationships/slideLayout" Target="../slideLayouts/slideLayout469.xml"/><Relationship Id="rId6" Type="http://schemas.openxmlformats.org/officeDocument/2006/relationships/slideLayout" Target="../slideLayouts/slideLayout474.xml"/><Relationship Id="rId11" Type="http://schemas.openxmlformats.org/officeDocument/2006/relationships/slideLayout" Target="../slideLayouts/slideLayout479.xml"/><Relationship Id="rId5" Type="http://schemas.openxmlformats.org/officeDocument/2006/relationships/slideLayout" Target="../slideLayouts/slideLayout473.xml"/><Relationship Id="rId10" Type="http://schemas.openxmlformats.org/officeDocument/2006/relationships/slideLayout" Target="../slideLayouts/slideLayout478.xml"/><Relationship Id="rId4" Type="http://schemas.openxmlformats.org/officeDocument/2006/relationships/slideLayout" Target="../slideLayouts/slideLayout472.xml"/><Relationship Id="rId9" Type="http://schemas.openxmlformats.org/officeDocument/2006/relationships/slideLayout" Target="../slideLayouts/slideLayout477.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7.xml"/><Relationship Id="rId3" Type="http://schemas.openxmlformats.org/officeDocument/2006/relationships/slideLayout" Target="../slideLayouts/slideLayout482.xml"/><Relationship Id="rId7" Type="http://schemas.openxmlformats.org/officeDocument/2006/relationships/slideLayout" Target="../slideLayouts/slideLayout486.xml"/><Relationship Id="rId12" Type="http://schemas.openxmlformats.org/officeDocument/2006/relationships/theme" Target="../theme/theme44.xml"/><Relationship Id="rId2" Type="http://schemas.openxmlformats.org/officeDocument/2006/relationships/slideLayout" Target="../slideLayouts/slideLayout481.xml"/><Relationship Id="rId1" Type="http://schemas.openxmlformats.org/officeDocument/2006/relationships/slideLayout" Target="../slideLayouts/slideLayout480.xml"/><Relationship Id="rId6" Type="http://schemas.openxmlformats.org/officeDocument/2006/relationships/slideLayout" Target="../slideLayouts/slideLayout485.xml"/><Relationship Id="rId11" Type="http://schemas.openxmlformats.org/officeDocument/2006/relationships/slideLayout" Target="../slideLayouts/slideLayout490.xml"/><Relationship Id="rId5" Type="http://schemas.openxmlformats.org/officeDocument/2006/relationships/slideLayout" Target="../slideLayouts/slideLayout484.xml"/><Relationship Id="rId10" Type="http://schemas.openxmlformats.org/officeDocument/2006/relationships/slideLayout" Target="../slideLayouts/slideLayout489.xml"/><Relationship Id="rId4" Type="http://schemas.openxmlformats.org/officeDocument/2006/relationships/slideLayout" Target="../slideLayouts/slideLayout483.xml"/><Relationship Id="rId9" Type="http://schemas.openxmlformats.org/officeDocument/2006/relationships/slideLayout" Target="../slideLayouts/slideLayout488.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8.xml"/><Relationship Id="rId13" Type="http://schemas.openxmlformats.org/officeDocument/2006/relationships/slideLayout" Target="../slideLayouts/slideLayout503.xml"/><Relationship Id="rId3" Type="http://schemas.openxmlformats.org/officeDocument/2006/relationships/slideLayout" Target="../slideLayouts/slideLayout493.xml"/><Relationship Id="rId7" Type="http://schemas.openxmlformats.org/officeDocument/2006/relationships/slideLayout" Target="../slideLayouts/slideLayout497.xml"/><Relationship Id="rId12" Type="http://schemas.openxmlformats.org/officeDocument/2006/relationships/slideLayout" Target="../slideLayouts/slideLayout502.xml"/><Relationship Id="rId2" Type="http://schemas.openxmlformats.org/officeDocument/2006/relationships/slideLayout" Target="../slideLayouts/slideLayout492.xml"/><Relationship Id="rId1" Type="http://schemas.openxmlformats.org/officeDocument/2006/relationships/slideLayout" Target="../slideLayouts/slideLayout491.xml"/><Relationship Id="rId6" Type="http://schemas.openxmlformats.org/officeDocument/2006/relationships/slideLayout" Target="../slideLayouts/slideLayout496.xml"/><Relationship Id="rId11" Type="http://schemas.openxmlformats.org/officeDocument/2006/relationships/slideLayout" Target="../slideLayouts/slideLayout501.xml"/><Relationship Id="rId5" Type="http://schemas.openxmlformats.org/officeDocument/2006/relationships/slideLayout" Target="../slideLayouts/slideLayout495.xml"/><Relationship Id="rId15" Type="http://schemas.openxmlformats.org/officeDocument/2006/relationships/theme" Target="../theme/theme45.xml"/><Relationship Id="rId10" Type="http://schemas.openxmlformats.org/officeDocument/2006/relationships/slideLayout" Target="../slideLayouts/slideLayout500.xml"/><Relationship Id="rId4" Type="http://schemas.openxmlformats.org/officeDocument/2006/relationships/slideLayout" Target="../slideLayouts/slideLayout494.xml"/><Relationship Id="rId9" Type="http://schemas.openxmlformats.org/officeDocument/2006/relationships/slideLayout" Target="../slideLayouts/slideLayout499.xml"/><Relationship Id="rId14" Type="http://schemas.openxmlformats.org/officeDocument/2006/relationships/slideLayout" Target="../slideLayouts/slideLayout504.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12.xml"/><Relationship Id="rId13" Type="http://schemas.openxmlformats.org/officeDocument/2006/relationships/slideLayout" Target="../slideLayouts/slideLayout517.xml"/><Relationship Id="rId3" Type="http://schemas.openxmlformats.org/officeDocument/2006/relationships/slideLayout" Target="../slideLayouts/slideLayout507.xml"/><Relationship Id="rId7" Type="http://schemas.openxmlformats.org/officeDocument/2006/relationships/slideLayout" Target="../slideLayouts/slideLayout511.xml"/><Relationship Id="rId12" Type="http://schemas.openxmlformats.org/officeDocument/2006/relationships/slideLayout" Target="../slideLayouts/slideLayout516.xml"/><Relationship Id="rId2" Type="http://schemas.openxmlformats.org/officeDocument/2006/relationships/slideLayout" Target="../slideLayouts/slideLayout506.xml"/><Relationship Id="rId1" Type="http://schemas.openxmlformats.org/officeDocument/2006/relationships/slideLayout" Target="../slideLayouts/slideLayout505.xml"/><Relationship Id="rId6" Type="http://schemas.openxmlformats.org/officeDocument/2006/relationships/slideLayout" Target="../slideLayouts/slideLayout510.xml"/><Relationship Id="rId11" Type="http://schemas.openxmlformats.org/officeDocument/2006/relationships/slideLayout" Target="../slideLayouts/slideLayout515.xml"/><Relationship Id="rId5" Type="http://schemas.openxmlformats.org/officeDocument/2006/relationships/slideLayout" Target="../slideLayouts/slideLayout509.xml"/><Relationship Id="rId15" Type="http://schemas.openxmlformats.org/officeDocument/2006/relationships/theme" Target="../theme/theme46.xml"/><Relationship Id="rId10" Type="http://schemas.openxmlformats.org/officeDocument/2006/relationships/slideLayout" Target="../slideLayouts/slideLayout514.xml"/><Relationship Id="rId4" Type="http://schemas.openxmlformats.org/officeDocument/2006/relationships/slideLayout" Target="../slideLayouts/slideLayout508.xml"/><Relationship Id="rId9" Type="http://schemas.openxmlformats.org/officeDocument/2006/relationships/slideLayout" Target="../slideLayouts/slideLayout513.xml"/><Relationship Id="rId14" Type="http://schemas.openxmlformats.org/officeDocument/2006/relationships/slideLayout" Target="../slideLayouts/slideLayout518.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26.xml"/><Relationship Id="rId13" Type="http://schemas.openxmlformats.org/officeDocument/2006/relationships/slideLayout" Target="../slideLayouts/slideLayout531.xml"/><Relationship Id="rId3" Type="http://schemas.openxmlformats.org/officeDocument/2006/relationships/slideLayout" Target="../slideLayouts/slideLayout521.xml"/><Relationship Id="rId7" Type="http://schemas.openxmlformats.org/officeDocument/2006/relationships/slideLayout" Target="../slideLayouts/slideLayout525.xml"/><Relationship Id="rId12" Type="http://schemas.openxmlformats.org/officeDocument/2006/relationships/slideLayout" Target="../slideLayouts/slideLayout530.xml"/><Relationship Id="rId2" Type="http://schemas.openxmlformats.org/officeDocument/2006/relationships/slideLayout" Target="../slideLayouts/slideLayout520.xml"/><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5" Type="http://schemas.openxmlformats.org/officeDocument/2006/relationships/slideLayout" Target="../slideLayouts/slideLayout523.xml"/><Relationship Id="rId15" Type="http://schemas.openxmlformats.org/officeDocument/2006/relationships/theme" Target="../theme/theme47.xml"/><Relationship Id="rId10" Type="http://schemas.openxmlformats.org/officeDocument/2006/relationships/slideLayout" Target="../slideLayouts/slideLayout528.xml"/><Relationship Id="rId4" Type="http://schemas.openxmlformats.org/officeDocument/2006/relationships/slideLayout" Target="../slideLayouts/slideLayout522.xml"/><Relationship Id="rId9" Type="http://schemas.openxmlformats.org/officeDocument/2006/relationships/slideLayout" Target="../slideLayouts/slideLayout527.xml"/><Relationship Id="rId14" Type="http://schemas.openxmlformats.org/officeDocument/2006/relationships/slideLayout" Target="../slideLayouts/slideLayout532.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40.xml"/><Relationship Id="rId13" Type="http://schemas.openxmlformats.org/officeDocument/2006/relationships/slideLayout" Target="../slideLayouts/slideLayout545.xml"/><Relationship Id="rId3" Type="http://schemas.openxmlformats.org/officeDocument/2006/relationships/slideLayout" Target="../slideLayouts/slideLayout535.xml"/><Relationship Id="rId7" Type="http://schemas.openxmlformats.org/officeDocument/2006/relationships/slideLayout" Target="../slideLayouts/slideLayout539.xml"/><Relationship Id="rId12" Type="http://schemas.openxmlformats.org/officeDocument/2006/relationships/slideLayout" Target="../slideLayouts/slideLayout544.xml"/><Relationship Id="rId2" Type="http://schemas.openxmlformats.org/officeDocument/2006/relationships/slideLayout" Target="../slideLayouts/slideLayout534.xml"/><Relationship Id="rId1" Type="http://schemas.openxmlformats.org/officeDocument/2006/relationships/slideLayout" Target="../slideLayouts/slideLayout533.xml"/><Relationship Id="rId6" Type="http://schemas.openxmlformats.org/officeDocument/2006/relationships/slideLayout" Target="../slideLayouts/slideLayout538.xml"/><Relationship Id="rId11" Type="http://schemas.openxmlformats.org/officeDocument/2006/relationships/slideLayout" Target="../slideLayouts/slideLayout543.xml"/><Relationship Id="rId5" Type="http://schemas.openxmlformats.org/officeDocument/2006/relationships/slideLayout" Target="../slideLayouts/slideLayout537.xml"/><Relationship Id="rId15" Type="http://schemas.openxmlformats.org/officeDocument/2006/relationships/theme" Target="../theme/theme48.xml"/><Relationship Id="rId10" Type="http://schemas.openxmlformats.org/officeDocument/2006/relationships/slideLayout" Target="../slideLayouts/slideLayout542.xml"/><Relationship Id="rId4" Type="http://schemas.openxmlformats.org/officeDocument/2006/relationships/slideLayout" Target="../slideLayouts/slideLayout536.xml"/><Relationship Id="rId9" Type="http://schemas.openxmlformats.org/officeDocument/2006/relationships/slideLayout" Target="../slideLayouts/slideLayout541.xml"/><Relationship Id="rId14" Type="http://schemas.openxmlformats.org/officeDocument/2006/relationships/slideLayout" Target="../slideLayouts/slideLayout54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54.xml"/><Relationship Id="rId13" Type="http://schemas.openxmlformats.org/officeDocument/2006/relationships/slideLayout" Target="../slideLayouts/slideLayout559.xml"/><Relationship Id="rId3" Type="http://schemas.openxmlformats.org/officeDocument/2006/relationships/slideLayout" Target="../slideLayouts/slideLayout549.xml"/><Relationship Id="rId7" Type="http://schemas.openxmlformats.org/officeDocument/2006/relationships/slideLayout" Target="../slideLayouts/slideLayout553.xml"/><Relationship Id="rId12" Type="http://schemas.openxmlformats.org/officeDocument/2006/relationships/slideLayout" Target="../slideLayouts/slideLayout558.xml"/><Relationship Id="rId2" Type="http://schemas.openxmlformats.org/officeDocument/2006/relationships/slideLayout" Target="../slideLayouts/slideLayout548.xml"/><Relationship Id="rId1" Type="http://schemas.openxmlformats.org/officeDocument/2006/relationships/slideLayout" Target="../slideLayouts/slideLayout547.xml"/><Relationship Id="rId6" Type="http://schemas.openxmlformats.org/officeDocument/2006/relationships/slideLayout" Target="../slideLayouts/slideLayout552.xml"/><Relationship Id="rId11" Type="http://schemas.openxmlformats.org/officeDocument/2006/relationships/slideLayout" Target="../slideLayouts/slideLayout557.xml"/><Relationship Id="rId5" Type="http://schemas.openxmlformats.org/officeDocument/2006/relationships/slideLayout" Target="../slideLayouts/slideLayout551.xml"/><Relationship Id="rId15" Type="http://schemas.openxmlformats.org/officeDocument/2006/relationships/theme" Target="../theme/theme49.xml"/><Relationship Id="rId10" Type="http://schemas.openxmlformats.org/officeDocument/2006/relationships/slideLayout" Target="../slideLayouts/slideLayout556.xml"/><Relationship Id="rId4" Type="http://schemas.openxmlformats.org/officeDocument/2006/relationships/slideLayout" Target="../slideLayouts/slideLayout550.xml"/><Relationship Id="rId9" Type="http://schemas.openxmlformats.org/officeDocument/2006/relationships/slideLayout" Target="../slideLayouts/slideLayout555.xml"/><Relationship Id="rId14" Type="http://schemas.openxmlformats.org/officeDocument/2006/relationships/slideLayout" Target="../slideLayouts/slideLayout5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68.xml"/><Relationship Id="rId13" Type="http://schemas.openxmlformats.org/officeDocument/2006/relationships/slideLayout" Target="../slideLayouts/slideLayout573.xml"/><Relationship Id="rId3" Type="http://schemas.openxmlformats.org/officeDocument/2006/relationships/slideLayout" Target="../slideLayouts/slideLayout563.xml"/><Relationship Id="rId7" Type="http://schemas.openxmlformats.org/officeDocument/2006/relationships/slideLayout" Target="../slideLayouts/slideLayout567.xml"/><Relationship Id="rId12" Type="http://schemas.openxmlformats.org/officeDocument/2006/relationships/slideLayout" Target="../slideLayouts/slideLayout572.xml"/><Relationship Id="rId2" Type="http://schemas.openxmlformats.org/officeDocument/2006/relationships/slideLayout" Target="../slideLayouts/slideLayout562.xml"/><Relationship Id="rId1" Type="http://schemas.openxmlformats.org/officeDocument/2006/relationships/slideLayout" Target="../slideLayouts/slideLayout561.xml"/><Relationship Id="rId6" Type="http://schemas.openxmlformats.org/officeDocument/2006/relationships/slideLayout" Target="../slideLayouts/slideLayout566.xml"/><Relationship Id="rId11" Type="http://schemas.openxmlformats.org/officeDocument/2006/relationships/slideLayout" Target="../slideLayouts/slideLayout571.xml"/><Relationship Id="rId5" Type="http://schemas.openxmlformats.org/officeDocument/2006/relationships/slideLayout" Target="../slideLayouts/slideLayout565.xml"/><Relationship Id="rId15" Type="http://schemas.openxmlformats.org/officeDocument/2006/relationships/theme" Target="../theme/theme50.xml"/><Relationship Id="rId10" Type="http://schemas.openxmlformats.org/officeDocument/2006/relationships/slideLayout" Target="../slideLayouts/slideLayout570.xml"/><Relationship Id="rId4" Type="http://schemas.openxmlformats.org/officeDocument/2006/relationships/slideLayout" Target="../slideLayouts/slideLayout564.xml"/><Relationship Id="rId9" Type="http://schemas.openxmlformats.org/officeDocument/2006/relationships/slideLayout" Target="../slideLayouts/slideLayout569.xml"/><Relationship Id="rId14" Type="http://schemas.openxmlformats.org/officeDocument/2006/relationships/slideLayout" Target="../slideLayouts/slideLayout5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84F7518-9918-4526-AF96-4EE963723FB2}" type="datetimeFigureOut">
              <a:rPr lang="en-US" smtClean="0"/>
              <a:pPr/>
              <a:t>7/12/2021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397475B-38F8-4998-A4B7-B465857099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77991493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24024383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57733558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77796402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10657428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01333863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88239886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75814878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74557024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79163998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524143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03429717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36058674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898835449"/>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497053339"/>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99088388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27546383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39209587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118671477"/>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046161915"/>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07368938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42409347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5491913"/>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706104841"/>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006401393"/>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038707171"/>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19308658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093476818"/>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332745"/>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916250015"/>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611354447"/>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643869685"/>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6625917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872486195"/>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046194258"/>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432325708"/>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549444768"/>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948322753"/>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719764549"/>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972573469"/>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011652827"/>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259496779"/>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919484973"/>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32465127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9F1A90-C7EC-41B1-A866-27D2F3A28F0C}" type="datetimeFigureOut">
              <a:rPr kumimoji="0" lang="en-US"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7/12/2021</a:t>
            </a:fld>
            <a:endParaRPr kumimoji="0" lang="en-US"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0AC116A-EEE2-4B81-A85C-56059059FA33}"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360643692"/>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 id="2147484283"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1140739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95685239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53704934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marR="0" lvl="0" indent="0" algn="ctr" defTabSz="914400" rtl="0" eaLnBrk="1" fontAlgn="base" latinLnBrk="0" hangingPunct="1">
              <a:lnSpc>
                <a:spcPct val="100000"/>
              </a:lnSpc>
              <a:spcBef>
                <a:spcPct val="0"/>
              </a:spcBef>
              <a:spcAft>
                <a:spcPct val="0"/>
              </a:spcAft>
              <a:buClrTx/>
              <a:buSzTx/>
              <a:buFontTx/>
              <a:buNone/>
              <a:tabLst/>
              <a:defRPr/>
            </a:pPr>
            <a:fld id="{18CDD3BF-42D7-41B1-AC17-9BFA4BF32DD5}"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37591490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9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0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3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4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6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6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7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9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0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1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38.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49.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6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7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8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98.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09.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20.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3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48.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59.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70.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8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hyperlink" Target="http://en.wikipedia.org/wiki/Warfarin" TargetMode="External"/><Relationship Id="rId2" Type="http://schemas.openxmlformats.org/officeDocument/2006/relationships/hyperlink" Target="http://en.wikipedia.org/wiki/Anticoagulant" TargetMode="External"/><Relationship Id="rId1" Type="http://schemas.openxmlformats.org/officeDocument/2006/relationships/slideLayout" Target="../slideLayouts/slideLayout2.xml"/><Relationship Id="rId5" Type="http://schemas.openxmlformats.org/officeDocument/2006/relationships/hyperlink" Target="http://en.wikipedia.org/wiki/Aspirin" TargetMode="External"/><Relationship Id="rId4" Type="http://schemas.openxmlformats.org/officeDocument/2006/relationships/hyperlink" Target="http://en.wikipedia.org/wiki/Heparin" TargetMode="External"/></Relationships>
</file>

<file path=ppt/slides/_rels/slide268.xml.rels><?xml version="1.0" encoding="UTF-8" standalone="yes"?>
<Relationships xmlns="http://schemas.openxmlformats.org/package/2006/relationships"><Relationship Id="rId3" Type="http://schemas.openxmlformats.org/officeDocument/2006/relationships/hyperlink" Target="http://en.wikipedia.org/wiki/Anesthesia" TargetMode="External"/><Relationship Id="rId2" Type="http://schemas.openxmlformats.org/officeDocument/2006/relationships/hyperlink" Target="http://en.wikipedia.org/wiki/Cardioversion" TargetMode="Externa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hyperlink" Target="http://en.wikipedia.org/wiki/Defibrilla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0.xml.rels><?xml version="1.0" encoding="UTF-8" standalone="yes"?>
<Relationships xmlns="http://schemas.openxmlformats.org/package/2006/relationships"><Relationship Id="rId3" Type="http://schemas.openxmlformats.org/officeDocument/2006/relationships/hyperlink" Target="http://en.wikipedia.org/wiki/Bradycardia" TargetMode="External"/><Relationship Id="rId2" Type="http://schemas.openxmlformats.org/officeDocument/2006/relationships/hyperlink" Target="http://en.wikipedia.org/wiki/Cardiac_pacing" TargetMode="External"/><Relationship Id="rId1" Type="http://schemas.openxmlformats.org/officeDocument/2006/relationships/slideLayout" Target="../slideLayouts/slideLayout2.xml"/><Relationship Id="rId6" Type="http://schemas.openxmlformats.org/officeDocument/2006/relationships/hyperlink" Target="http://en.wikipedia.org/wiki/Artificial_pacemaker" TargetMode="External"/><Relationship Id="rId5" Type="http://schemas.openxmlformats.org/officeDocument/2006/relationships/hyperlink" Target="http://en.wikipedia.org/wiki/Myocardial_infarction" TargetMode="External"/><Relationship Id="rId4" Type="http://schemas.openxmlformats.org/officeDocument/2006/relationships/hyperlink" Target="http://en.wikipedia.org/wiki/Drug_overdose" TargetMode="External"/></Relationships>
</file>

<file path=ppt/slides/_rels/slide271.xml.rels><?xml version="1.0" encoding="UTF-8" standalone="yes"?>
<Relationships xmlns="http://schemas.openxmlformats.org/package/2006/relationships"><Relationship Id="rId2" Type="http://schemas.openxmlformats.org/officeDocument/2006/relationships/hyperlink" Target="http://en.wikipedia.org/wiki/AV_nodal_reentrant_tachycardia" TargetMode="Externa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hyperlink" Target="http://my.clevelandclinic.org/heart/services/tests/procedures/ablation.aspx" TargetMode="Externa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hyperlink" Target="http://my.clevelandclinic.org/heart/disorders/cad/treatment_heartsurg.aspx" TargetMode="External"/><Relationship Id="rId2" Type="http://schemas.openxmlformats.org/officeDocument/2006/relationships/hyperlink" Target="http://my.clevelandclinic.org/heart/disorders/valve/valvetreatment.asp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n.wikipedia.org/wiki/File:St_Jude_Medical_pacemaker_with_ruler.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1.jpe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en.wikipedia.org/wiki/File:First_pacemaker_(Siemens-Elema_1958).jpg" TargetMode="Externa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en.wikipedia.org/wiki/File:Arne_Larsson.jpg" TargetMode="Externa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CARDIOVASCULAR CONDITIONS  </a:t>
            </a:r>
          </a:p>
        </p:txBody>
      </p:sp>
      <p:sp>
        <p:nvSpPr>
          <p:cNvPr id="5" name="Content Placeholder 4"/>
          <p:cNvSpPr>
            <a:spLocks noGrp="1"/>
          </p:cNvSpPr>
          <p:nvPr>
            <p:ph idx="1"/>
          </p:nvPr>
        </p:nvSpPr>
        <p:spPr/>
        <p:txBody>
          <a:bodyPr/>
          <a:lstStyle/>
          <a:p>
            <a:pPr>
              <a:buNone/>
            </a:pPr>
            <a:r>
              <a:rPr lang="en-US" b="1" dirty="0">
                <a:solidFill>
                  <a:srgbClr val="FF0000"/>
                </a:solidFill>
              </a:rPr>
              <a:t>PURPOSE</a:t>
            </a:r>
          </a:p>
          <a:p>
            <a:pPr>
              <a:buNone/>
            </a:pPr>
            <a:r>
              <a:rPr lang="en-US" dirty="0"/>
              <a:t>The purpose of this unit is to enable the learner acquire knowledge, attitude to be able to promote health, prevent illness, diagnose, manage &amp; coordinate rehabilitation of adults suffering from common cardiovascular diseases.</a:t>
            </a:r>
          </a:p>
          <a:p>
            <a:pPr>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Paradoxical BP. (paradoxical pulse) a decrease of systolic BP of at least 10 mmHg that occurs during inspiration.</a:t>
            </a:r>
          </a:p>
          <a:p>
            <a:pPr marL="514350" indent="-514350">
              <a:buAutoNum type="arabicPeriod" startAt="3"/>
            </a:pPr>
            <a:r>
              <a:rPr lang="en-US" dirty="0"/>
              <a:t>Evaluate quality &amp; rate of pulse; assess for </a:t>
            </a:r>
            <a:r>
              <a:rPr lang="en-US" dirty="0" err="1"/>
              <a:t>dysrhythmia</a:t>
            </a:r>
            <a:r>
              <a:rPr lang="en-US" dirty="0"/>
              <a:t> as</a:t>
            </a:r>
          </a:p>
          <a:p>
            <a:pPr marL="514350" indent="-514350"/>
            <a:r>
              <a:rPr lang="en-US" dirty="0"/>
              <a:t>Pulse deficit: radial pulse rate is less than epical pulse rate. Occurs in atrial fibrillation </a:t>
            </a:r>
          </a:p>
          <a:p>
            <a:pPr marL="514350" indent="-514350"/>
            <a:r>
              <a:rPr lang="en-US" dirty="0" err="1"/>
              <a:t>Pulsus</a:t>
            </a:r>
            <a:r>
              <a:rPr lang="en-US" dirty="0"/>
              <a:t> </a:t>
            </a:r>
            <a:r>
              <a:rPr lang="en-US" dirty="0" err="1"/>
              <a:t>alternans</a:t>
            </a:r>
            <a:r>
              <a:rPr lang="en-US" dirty="0"/>
              <a:t>: regular rhythm but quality </a:t>
            </a:r>
          </a:p>
          <a:p>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a:solidFill>
                  <a:srgbClr val="FF0000"/>
                </a:solidFill>
              </a:rPr>
              <a:t>SIGNS &amp; SYMPTOMS</a:t>
            </a:r>
          </a:p>
          <a:p>
            <a:pPr>
              <a:buFont typeface="Wingdings" pitchFamily="2" charset="2"/>
              <a:buChar char="§"/>
            </a:pPr>
            <a:r>
              <a:rPr lang="en-US" dirty="0"/>
              <a:t>Morning headaches</a:t>
            </a:r>
          </a:p>
          <a:p>
            <a:pPr>
              <a:buFont typeface="Wingdings" pitchFamily="2" charset="2"/>
              <a:buChar char="§"/>
            </a:pPr>
            <a:r>
              <a:rPr lang="en-US" dirty="0"/>
              <a:t>Blurred vision</a:t>
            </a:r>
          </a:p>
          <a:p>
            <a:pPr>
              <a:buFont typeface="Wingdings" pitchFamily="2" charset="2"/>
              <a:buChar char="§"/>
            </a:pPr>
            <a:r>
              <a:rPr lang="en-US" dirty="0"/>
              <a:t>Dizziness </a:t>
            </a:r>
          </a:p>
          <a:p>
            <a:pPr>
              <a:buFont typeface="Wingdings" pitchFamily="2" charset="2"/>
              <a:buChar char="§"/>
            </a:pPr>
            <a:r>
              <a:rPr lang="en-US" dirty="0"/>
              <a:t>Nose bleeding</a:t>
            </a:r>
          </a:p>
          <a:p>
            <a:pPr>
              <a:buFont typeface="Wingdings" pitchFamily="2" charset="2"/>
              <a:buChar char="§"/>
            </a:pPr>
            <a:r>
              <a:rPr lang="en-US" dirty="0" err="1"/>
              <a:t>Dyspnea</a:t>
            </a:r>
            <a:endParaRPr lang="en-US" dirty="0"/>
          </a:p>
          <a:p>
            <a:pPr>
              <a:buFont typeface="Wingdings" pitchFamily="2" charset="2"/>
              <a:buChar char="§"/>
            </a:pPr>
            <a:r>
              <a:rPr lang="en-US" dirty="0"/>
              <a:t>Diminished LOC</a:t>
            </a:r>
          </a:p>
          <a:p>
            <a:pPr>
              <a:buFont typeface="Wingdings" pitchFamily="2" charset="2"/>
              <a:buChar char="§"/>
            </a:pPr>
            <a:r>
              <a:rPr lang="en-US" dirty="0"/>
              <a:t>Weakness</a:t>
            </a:r>
          </a:p>
          <a:p>
            <a:pPr>
              <a:buFont typeface="Wingdings" pitchFamily="2" charset="2"/>
              <a:buChar char="§"/>
            </a:pPr>
            <a:r>
              <a:rPr lang="en-US" dirty="0"/>
              <a:t>Paralysis</a:t>
            </a:r>
          </a:p>
          <a:p>
            <a:pPr>
              <a:buFont typeface="Wingdings" pitchFamily="2" charset="2"/>
              <a:buChar char="§"/>
            </a:pPr>
            <a:r>
              <a:rPr lang="en-US" dirty="0"/>
              <a:t>Palpitations</a:t>
            </a:r>
          </a:p>
          <a:p>
            <a:pPr>
              <a:buFont typeface="Wingdings" pitchFamily="2" charset="2"/>
              <a:buChar char="§"/>
            </a:pPr>
            <a:r>
              <a:rPr lang="en-US" dirty="0"/>
              <a:t>Chest pain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27037"/>
            <a:ext cx="8305800" cy="5745163"/>
          </a:xfrm>
        </p:spPr>
        <p:txBody>
          <a:bodyPr>
            <a:normAutofit/>
          </a:bodyPr>
          <a:lstStyle/>
          <a:p>
            <a:pPr>
              <a:buNone/>
            </a:pPr>
            <a:r>
              <a:rPr lang="en-US" b="1" dirty="0">
                <a:solidFill>
                  <a:srgbClr val="FF0000"/>
                </a:solidFill>
              </a:rPr>
              <a:t>MANAGEMENT</a:t>
            </a:r>
            <a:r>
              <a:rPr lang="en-US" b="1" dirty="0"/>
              <a:t> </a:t>
            </a:r>
          </a:p>
          <a:p>
            <a:pPr>
              <a:buFont typeface="Wingdings" pitchFamily="2" charset="2"/>
              <a:buChar char="Ø"/>
            </a:pPr>
            <a:r>
              <a:rPr lang="en-US" dirty="0"/>
              <a:t>Admission in the critical care unit.</a:t>
            </a:r>
          </a:p>
          <a:p>
            <a:pPr>
              <a:buFont typeface="Wingdings" pitchFamily="2" charset="2"/>
              <a:buChar char="Ø"/>
            </a:pPr>
            <a:r>
              <a:rPr lang="en-US" dirty="0"/>
              <a:t>IV vasodilators </a:t>
            </a:r>
            <a:r>
              <a:rPr lang="en-US" dirty="0" err="1"/>
              <a:t>eg</a:t>
            </a:r>
            <a:r>
              <a:rPr lang="en-US" dirty="0"/>
              <a:t> </a:t>
            </a:r>
            <a:r>
              <a:rPr lang="en-US" dirty="0" err="1"/>
              <a:t>Nitroprusside</a:t>
            </a:r>
            <a:r>
              <a:rPr lang="en-US" dirty="0"/>
              <a:t>- onset of action is about seconds to minutes.</a:t>
            </a:r>
          </a:p>
          <a:p>
            <a:pPr>
              <a:buFont typeface="Wingdings" pitchFamily="2" charset="2"/>
              <a:buChar char="Ø"/>
            </a:pPr>
            <a:r>
              <a:rPr lang="en-US" dirty="0"/>
              <a:t>Other medications are IV ACE inhibitors, IV adrenergic drugs.</a:t>
            </a:r>
          </a:p>
          <a:p>
            <a:pPr>
              <a:buFont typeface="Wingdings" pitchFamily="2" charset="2"/>
              <a:buChar char="Ø"/>
            </a:pPr>
            <a:r>
              <a:rPr lang="en-US" dirty="0"/>
              <a:t>The patient’s BP should be checked every 2-3 minutes during initial administration of the drugs.</a:t>
            </a:r>
          </a:p>
          <a:p>
            <a:pPr>
              <a:buFont typeface="Wingdings" pitchFamily="2" charset="2"/>
              <a:buChar char="Ø"/>
            </a:pPr>
            <a:r>
              <a:rPr lang="en-US" dirty="0"/>
              <a:t>The rate of drug administration is titrated(adjusted)</a:t>
            </a:r>
          </a:p>
          <a:p>
            <a:pPr>
              <a:buNone/>
            </a:pPr>
            <a:r>
              <a:rPr lang="en-US" dirty="0"/>
              <a:t>   according to the level of Mean Arterial Pressure </a:t>
            </a:r>
          </a:p>
          <a:p>
            <a:pPr>
              <a:buFont typeface="Wingdings" pitchFamily="2" charset="2"/>
              <a:buChar char="Ø"/>
            </a:pPr>
            <a:r>
              <a:rPr lang="en-US" dirty="0"/>
              <a:t>DEF MAP -average blood pressure in an individual during a single cardiac cycle.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838200"/>
            <a:ext cx="7772400" cy="5287963"/>
          </a:xfrm>
        </p:spPr>
        <p:txBody>
          <a:bodyPr/>
          <a:lstStyle/>
          <a:p>
            <a:pPr>
              <a:buFont typeface="Wingdings" pitchFamily="2" charset="2"/>
              <a:buChar char="Ø"/>
            </a:pPr>
            <a:r>
              <a:rPr lang="en-US" dirty="0"/>
              <a:t>Control hypotension in this person whose body system has adjusted to high blood pressure as it may result to stroke, MI, or visual changes.</a:t>
            </a:r>
          </a:p>
          <a:p>
            <a:pPr>
              <a:buFont typeface="Wingdings" pitchFamily="2" charset="2"/>
              <a:buChar char="Ø"/>
            </a:pPr>
            <a:r>
              <a:rPr lang="en-US" dirty="0"/>
              <a:t>Continual ECG monitoring is done frequently to observe for cardiac dysrrhythmias.</a:t>
            </a:r>
          </a:p>
          <a:p>
            <a:pPr>
              <a:buFont typeface="Wingdings" pitchFamily="2" charset="2"/>
              <a:buChar char="Ø"/>
            </a:pPr>
            <a:r>
              <a:rPr lang="en-US" dirty="0"/>
              <a:t>Hourly urinary output should be measured to assess renal perfusion &amp; the effectiveness of these drugs &amp; pt’s response to therapy.</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838200"/>
            <a:ext cx="7772400" cy="5287963"/>
          </a:xfrm>
        </p:spPr>
        <p:txBody>
          <a:bodyPr/>
          <a:lstStyle/>
          <a:p>
            <a:pPr>
              <a:buFont typeface="Wingdings" pitchFamily="2" charset="2"/>
              <a:buChar char="Ø"/>
            </a:pPr>
            <a:r>
              <a:rPr lang="en-US" dirty="0"/>
              <a:t>Frequent neurologic checks, include LOC, </a:t>
            </a:r>
            <a:r>
              <a:rPr lang="en-US" dirty="0" err="1"/>
              <a:t>pupillary</a:t>
            </a:r>
            <a:r>
              <a:rPr lang="en-US" dirty="0"/>
              <a:t> size &amp; reaction, movement of extremities  &amp; reactions to stimuli to detect any changes to pt’s condition.</a:t>
            </a:r>
          </a:p>
          <a:p>
            <a:pPr>
              <a:buFont typeface="Wingdings" pitchFamily="2" charset="2"/>
              <a:buChar char="Ø"/>
            </a:pPr>
            <a:r>
              <a:rPr lang="en-US" dirty="0"/>
              <a:t>Cardiac, pulmonary &amp; renal systems should be monitored for </a:t>
            </a:r>
            <a:r>
              <a:rPr lang="en-US" dirty="0" err="1"/>
              <a:t>decompensation</a:t>
            </a:r>
            <a:r>
              <a:rPr lang="en-US" dirty="0"/>
              <a:t> caused by the severe elevation in BP (</a:t>
            </a:r>
            <a:r>
              <a:rPr lang="en-US" dirty="0" err="1"/>
              <a:t>e.g</a:t>
            </a:r>
            <a:r>
              <a:rPr lang="en-US" dirty="0"/>
              <a:t> pulmonary edema, heart failure, angina, renal failure)</a:t>
            </a:r>
          </a:p>
          <a:p>
            <a:pPr>
              <a:buFont typeface="Wingdings" pitchFamily="2" charset="2"/>
              <a:buChar char="Ø"/>
            </a:pPr>
            <a:r>
              <a:rPr lang="en-US" dirty="0"/>
              <a:t>Once crisis is solved identify the cause &amp; deal with it to avoid another episode in future.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N/B In hypertensive emergencies, the mean arterial pressure (MAP) is often used instead of systolic &amp; diastolic readings to guide &amp; evaluate therapy.</a:t>
            </a:r>
          </a:p>
          <a:p>
            <a:pPr>
              <a:buNone/>
            </a:pPr>
            <a:r>
              <a:rPr lang="en-US" dirty="0"/>
              <a:t>MAP= </a:t>
            </a:r>
            <a:r>
              <a:rPr lang="en-US" u="sng" dirty="0"/>
              <a:t>(SBP + 2DP)</a:t>
            </a:r>
            <a:r>
              <a:rPr lang="en-US" dirty="0"/>
              <a:t> </a:t>
            </a:r>
          </a:p>
          <a:p>
            <a:pPr>
              <a:buNone/>
            </a:pPr>
            <a:r>
              <a:rPr lang="en-US" dirty="0"/>
              <a:t>                     3</a:t>
            </a:r>
          </a:p>
          <a:p>
            <a:pPr>
              <a:buNone/>
            </a:pPr>
            <a:r>
              <a:rPr lang="en-US" dirty="0"/>
              <a:t>Normal MAP is between 70 to 110 mmHg</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CONDITIONS</a:t>
            </a:r>
          </a:p>
        </p:txBody>
      </p:sp>
      <p:sp>
        <p:nvSpPr>
          <p:cNvPr id="3" name="Content Placeholder 2"/>
          <p:cNvSpPr>
            <a:spLocks noGrp="1"/>
          </p:cNvSpPr>
          <p:nvPr>
            <p:ph idx="1"/>
          </p:nvPr>
        </p:nvSpPr>
        <p:spPr/>
        <p:txBody>
          <a:bodyPr/>
          <a:lstStyle/>
          <a:p>
            <a:pPr>
              <a:buNone/>
            </a:pPr>
            <a:r>
              <a:rPr lang="en-US" b="1" dirty="0"/>
              <a:t>VENOUS THROMBOEMBOLISM</a:t>
            </a:r>
          </a:p>
          <a:p>
            <a:r>
              <a:rPr lang="en-US" dirty="0"/>
              <a:t>Thrombus formation in veins is the same as that of arteries. </a:t>
            </a:r>
          </a:p>
          <a:p>
            <a:r>
              <a:rPr lang="en-US" dirty="0"/>
              <a:t>Venous thrombi are more common than arterial thrombi because of low flow &amp; pressure in the veins.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a:buNone/>
            </a:pPr>
            <a:r>
              <a:rPr lang="en-US" b="1" dirty="0"/>
              <a:t>RISK FACTORS</a:t>
            </a:r>
          </a:p>
          <a:p>
            <a:pPr marL="514350" indent="-514350">
              <a:buFont typeface="+mj-lt"/>
              <a:buAutoNum type="arabicPeriod"/>
            </a:pPr>
            <a:r>
              <a:rPr lang="en-US" dirty="0"/>
              <a:t>Aging </a:t>
            </a:r>
          </a:p>
          <a:p>
            <a:pPr marL="514350" indent="-514350">
              <a:buFont typeface="+mj-lt"/>
              <a:buAutoNum type="arabicPeriod"/>
            </a:pPr>
            <a:r>
              <a:rPr lang="en-US" dirty="0"/>
              <a:t>Long-term bed rest</a:t>
            </a:r>
          </a:p>
          <a:p>
            <a:pPr marL="514350" indent="-514350">
              <a:buFont typeface="+mj-lt"/>
              <a:buAutoNum type="arabicPeriod"/>
            </a:pPr>
            <a:r>
              <a:rPr lang="en-US" dirty="0"/>
              <a:t>Constricting clothing</a:t>
            </a:r>
          </a:p>
          <a:p>
            <a:pPr marL="514350" indent="-514350">
              <a:buFont typeface="+mj-lt"/>
              <a:buAutoNum type="arabicPeriod"/>
            </a:pPr>
            <a:r>
              <a:rPr lang="en-US" dirty="0"/>
              <a:t>Genetic predisposition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772400" cy="5668963"/>
          </a:xfrm>
        </p:spPr>
        <p:txBody>
          <a:bodyPr/>
          <a:lstStyle/>
          <a:p>
            <a:pPr>
              <a:buNone/>
            </a:pPr>
            <a:r>
              <a:rPr lang="en-US" b="1" dirty="0"/>
              <a:t>TYPES OF EMBOLI</a:t>
            </a:r>
          </a:p>
          <a:p>
            <a:pPr marL="514350" indent="-514350">
              <a:buFont typeface="+mj-lt"/>
              <a:buAutoNum type="arabicPeriod"/>
            </a:pPr>
            <a:r>
              <a:rPr lang="en-US" b="1" dirty="0"/>
              <a:t>Venous </a:t>
            </a:r>
            <a:r>
              <a:rPr lang="en-US" b="1" dirty="0" err="1"/>
              <a:t>thromboemboli</a:t>
            </a:r>
            <a:r>
              <a:rPr lang="en-US" dirty="0"/>
              <a:t>: Dislodged thrombus; source is usually from the lower extremities; obstructs branches of pulmonary artery. </a:t>
            </a:r>
          </a:p>
          <a:p>
            <a:pPr marL="514350" indent="-514350">
              <a:buFont typeface="+mj-lt"/>
              <a:buAutoNum type="arabicPeriod"/>
            </a:pPr>
            <a:r>
              <a:rPr lang="en-US" b="1" dirty="0"/>
              <a:t>Air embolism</a:t>
            </a:r>
            <a:r>
              <a:rPr lang="en-US" dirty="0"/>
              <a:t>: A bolus of air displaces blood in the vasculature, source is usually room air entering circulation through IV lines; trauma to the chest also may allow air from lungs to enter vascular space.</a:t>
            </a:r>
          </a:p>
          <a:p>
            <a:pPr marL="514350" indent="-514350">
              <a:buNone/>
            </a:pP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821363"/>
          </a:xfrm>
        </p:spPr>
        <p:txBody>
          <a:bodyPr>
            <a:normAutofit/>
          </a:bodyPr>
          <a:lstStyle/>
          <a:p>
            <a:pPr>
              <a:buNone/>
            </a:pPr>
            <a:r>
              <a:rPr lang="en-US" dirty="0"/>
              <a:t>3. </a:t>
            </a:r>
            <a:r>
              <a:rPr lang="en-US" b="1" dirty="0"/>
              <a:t>Amniotic fluid embolism</a:t>
            </a:r>
            <a:r>
              <a:rPr lang="en-US" dirty="0"/>
              <a:t>: A bolus of amniotic fluid; extensive intra-abdominal pressure attending labor &amp; delivery can force amniotic fluid into bloodstream of mother; introduces antigens, cells &amp; protein aggregates that trigger inflammation, coagulation, &amp; immune responses.</a:t>
            </a:r>
          </a:p>
          <a:p>
            <a:pPr>
              <a:buNone/>
            </a:pPr>
            <a:r>
              <a:rPr lang="en-US" dirty="0"/>
              <a:t>4. </a:t>
            </a:r>
            <a:r>
              <a:rPr lang="en-US" b="1" dirty="0"/>
              <a:t>A bacterial embolism</a:t>
            </a:r>
            <a:r>
              <a:rPr lang="en-US" dirty="0"/>
              <a:t>: Aggregates of bacteria in bloodstream, source is </a:t>
            </a:r>
            <a:r>
              <a:rPr lang="en-US" dirty="0" err="1"/>
              <a:t>subacute</a:t>
            </a:r>
            <a:r>
              <a:rPr lang="en-US" dirty="0"/>
              <a:t> bacterial </a:t>
            </a:r>
            <a:r>
              <a:rPr lang="en-US" dirty="0" err="1"/>
              <a:t>endocarditis</a:t>
            </a:r>
            <a:r>
              <a:rPr lang="en-US" dirty="0"/>
              <a:t> of abscess.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5. </a:t>
            </a:r>
            <a:r>
              <a:rPr lang="en-US" b="1" dirty="0"/>
              <a:t>Fat embolism</a:t>
            </a:r>
            <a:r>
              <a:rPr lang="en-US" dirty="0"/>
              <a:t>: Globules of fat floating in the bloodstream associated with trauma to long bones; the lungs in particular are affected.</a:t>
            </a:r>
          </a:p>
          <a:p>
            <a:pPr>
              <a:buNone/>
            </a:pPr>
            <a:r>
              <a:rPr lang="en-US" dirty="0"/>
              <a:t>6</a:t>
            </a:r>
            <a:r>
              <a:rPr lang="en-US" b="1" dirty="0"/>
              <a:t>. Foreign matter</a:t>
            </a:r>
            <a:r>
              <a:rPr lang="en-US" dirty="0"/>
              <a:t>: Small particles or fibers introduced during trauma or through an IV or intra-arterial line; coagulation cascade is initiated &amp; </a:t>
            </a:r>
            <a:r>
              <a:rPr lang="en-US" dirty="0" err="1"/>
              <a:t>thromboemboli</a:t>
            </a:r>
            <a:r>
              <a:rPr lang="en-US" dirty="0"/>
              <a:t> form around the particles.</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pPr>
              <a:buNone/>
            </a:pPr>
            <a:r>
              <a:rPr lang="en-US" dirty="0"/>
              <a:t>Of pulse alternates with strong beats and weak beats.</a:t>
            </a:r>
          </a:p>
          <a:p>
            <a:r>
              <a:rPr lang="en-US" dirty="0" err="1"/>
              <a:t>Thready</a:t>
            </a:r>
            <a:r>
              <a:rPr lang="en-US" dirty="0"/>
              <a:t> pulse: weak and rapid, difficult to count.</a:t>
            </a:r>
          </a:p>
          <a:p>
            <a:pPr marL="514350" indent="-514350">
              <a:buAutoNum type="arabicPeriod" startAt="4"/>
            </a:pPr>
            <a:r>
              <a:rPr lang="en-US" dirty="0"/>
              <a:t>Assess quality and pattern of respirations and evidence of respiratory difficulty.</a:t>
            </a:r>
          </a:p>
          <a:p>
            <a:pPr marL="514350" indent="-514350">
              <a:buAutoNum type="arabicPeriod" startAt="4"/>
            </a:pPr>
            <a:r>
              <a:rPr lang="en-US" dirty="0"/>
              <a:t>Auscultation of the heart </a:t>
            </a:r>
          </a:p>
          <a:p>
            <a:pPr marL="514350" indent="-514350">
              <a:buFont typeface="+mj-lt"/>
              <a:buAutoNum type="alphaLcParenR"/>
            </a:pPr>
            <a:r>
              <a:rPr lang="en-US" dirty="0"/>
              <a:t>Heart sounds heard during the cardiac cycle</a:t>
            </a:r>
          </a:p>
          <a:p>
            <a:pPr marL="514350" indent="-514350"/>
            <a:r>
              <a:rPr lang="en-US" dirty="0"/>
              <a:t>S1: closure of mitral valve  and tricuspid valves </a:t>
            </a:r>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a:buNone/>
            </a:pPr>
            <a:r>
              <a:rPr lang="en-US" b="1" dirty="0"/>
              <a:t>VENOUS THROMBOSIS</a:t>
            </a:r>
          </a:p>
          <a:p>
            <a:pPr>
              <a:buNone/>
            </a:pPr>
            <a:r>
              <a:rPr lang="en-US" b="1" dirty="0" err="1"/>
              <a:t>Thrombophlebitis</a:t>
            </a:r>
            <a:r>
              <a:rPr lang="en-US" b="1" dirty="0"/>
              <a:t> </a:t>
            </a:r>
            <a:r>
              <a:rPr lang="en-US" dirty="0"/>
              <a:t>is the formation of a thrombus that is associated with inflammation also venous thrombosis </a:t>
            </a:r>
          </a:p>
          <a:p>
            <a:pPr>
              <a:buNone/>
            </a:pPr>
            <a:r>
              <a:rPr lang="en-US" b="1" dirty="0" err="1"/>
              <a:t>Phlebothrombosis</a:t>
            </a:r>
            <a:r>
              <a:rPr lang="en-US" b="1" dirty="0"/>
              <a:t> </a:t>
            </a:r>
            <a:r>
              <a:rPr lang="en-US" dirty="0"/>
              <a:t>is a thrombus without inflammation . </a:t>
            </a:r>
          </a:p>
          <a:p>
            <a:pPr>
              <a:buNone/>
            </a:pPr>
            <a:r>
              <a:rPr lang="en-US" b="1" dirty="0"/>
              <a:t>Deep venous thrombosis </a:t>
            </a:r>
            <a:r>
              <a:rPr lang="en-US" dirty="0"/>
              <a:t>is a thrombus in the deep vein, usually a calf vein or a pelvic vein. </a:t>
            </a:r>
          </a:p>
          <a:p>
            <a:pPr>
              <a:buNone/>
            </a:pPr>
            <a:r>
              <a:rPr lang="en-US" dirty="0"/>
              <a:t>DVT is associated with a high risk for development of pulmonary embolus.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endParaRPr lang="en-US" b="1" dirty="0"/>
          </a:p>
          <a:p>
            <a:pPr>
              <a:buNone/>
            </a:pPr>
            <a:r>
              <a:rPr lang="en-US" b="1" dirty="0"/>
              <a:t>RISK FACTORS</a:t>
            </a:r>
          </a:p>
          <a:p>
            <a:pPr>
              <a:buNone/>
            </a:pPr>
            <a:r>
              <a:rPr lang="en-US" dirty="0"/>
              <a:t>3  (</a:t>
            </a:r>
            <a:r>
              <a:rPr lang="en-US" i="1" dirty="0"/>
              <a:t>Virchow’s triad)</a:t>
            </a:r>
            <a:r>
              <a:rPr lang="en-US" dirty="0"/>
              <a:t>.</a:t>
            </a:r>
          </a:p>
          <a:p>
            <a:r>
              <a:rPr lang="en-US" b="1" dirty="0"/>
              <a:t>Venous stasis </a:t>
            </a:r>
            <a:r>
              <a:rPr lang="en-US" dirty="0"/>
              <a:t>(surgery, pregnancy, obesity, long trips, heart disease)</a:t>
            </a:r>
          </a:p>
          <a:p>
            <a:r>
              <a:rPr lang="en-US" b="1" dirty="0"/>
              <a:t>Increased </a:t>
            </a:r>
            <a:r>
              <a:rPr lang="en-US" b="1" dirty="0" err="1"/>
              <a:t>coagulability</a:t>
            </a:r>
            <a:r>
              <a:rPr lang="en-US" b="1" dirty="0"/>
              <a:t> of the blood </a:t>
            </a:r>
            <a:r>
              <a:rPr lang="en-US" dirty="0"/>
              <a:t>(malignancy, dehydration)</a:t>
            </a:r>
          </a:p>
          <a:p>
            <a:r>
              <a:rPr lang="en-US" b="1" dirty="0"/>
              <a:t>Damage to the endothelial wall of the vessel</a:t>
            </a:r>
            <a:r>
              <a:rPr lang="en-US" dirty="0"/>
              <a:t>. (intravenous therapy, blunt trauma, fractures &amp; dislocation, atherosclerosis)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PATHOPHYSIOLOGY</a:t>
            </a:r>
          </a:p>
          <a:p>
            <a:r>
              <a:rPr lang="en-US" dirty="0"/>
              <a:t>A venous thrombus is made of platelets, RBCs, WBCs, &amp; fibrin. </a:t>
            </a:r>
          </a:p>
          <a:p>
            <a:r>
              <a:rPr lang="en-US" dirty="0"/>
              <a:t>Platelets attach to a vein wall &amp; then a tail forms as more blood cells &amp; fibrin collect. </a:t>
            </a:r>
          </a:p>
          <a:p>
            <a:r>
              <a:rPr lang="en-US" dirty="0"/>
              <a:t>As the tail grows, it drifts in the blood flowing past it. </a:t>
            </a:r>
          </a:p>
          <a:p>
            <a:r>
              <a:rPr lang="en-US" dirty="0"/>
              <a:t>The turbulence of the blood flow can cause parts of the drifting thrombus to break off &amp; become emboli that travel to the lungs.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r>
              <a:rPr lang="en-US" b="1" dirty="0"/>
              <a:t>SIGNS &amp; SYMPTOMS</a:t>
            </a:r>
          </a:p>
          <a:p>
            <a:pPr>
              <a:buNone/>
            </a:pPr>
            <a:r>
              <a:rPr lang="en-US" b="1" dirty="0"/>
              <a:t>Superficial </a:t>
            </a:r>
            <a:r>
              <a:rPr lang="en-US" b="1" dirty="0" err="1"/>
              <a:t>thrombophlebitis</a:t>
            </a:r>
            <a:endParaRPr lang="en-US" b="1" dirty="0"/>
          </a:p>
          <a:p>
            <a:r>
              <a:rPr lang="en-US" dirty="0"/>
              <a:t>Tender to touch</a:t>
            </a:r>
          </a:p>
          <a:p>
            <a:r>
              <a:rPr lang="en-US" dirty="0"/>
              <a:t>Reddened</a:t>
            </a:r>
          </a:p>
          <a:p>
            <a:r>
              <a:rPr lang="en-US" dirty="0"/>
              <a:t>Warm</a:t>
            </a:r>
          </a:p>
          <a:p>
            <a:r>
              <a:rPr lang="en-US" dirty="0"/>
              <a:t>Swollen</a:t>
            </a:r>
          </a:p>
          <a:p>
            <a:r>
              <a:rPr lang="en-US" dirty="0" err="1"/>
              <a:t>Induration</a:t>
            </a:r>
            <a:r>
              <a:rPr lang="en-US" dirty="0"/>
              <a:t> (firm cordlike feeling)</a:t>
            </a:r>
          </a:p>
          <a:p>
            <a:pPr>
              <a:buNone/>
            </a:pPr>
            <a:r>
              <a:rPr lang="en-US" b="1" dirty="0"/>
              <a:t>Deep venous thrombosis</a:t>
            </a:r>
          </a:p>
          <a:p>
            <a:r>
              <a:rPr lang="en-US" dirty="0"/>
              <a:t>Tenderness</a:t>
            </a:r>
          </a:p>
          <a:p>
            <a:r>
              <a:rPr lang="en-US" dirty="0"/>
              <a:t>Pain </a:t>
            </a:r>
          </a:p>
          <a:p>
            <a:r>
              <a:rPr lang="en-US" dirty="0" err="1"/>
              <a:t>Oedematous</a:t>
            </a:r>
            <a:r>
              <a:rPr lang="en-US" dirty="0"/>
              <a:t> area</a:t>
            </a:r>
          </a:p>
          <a:p>
            <a:r>
              <a:rPr lang="en-US" dirty="0"/>
              <a:t>Warm </a:t>
            </a:r>
          </a:p>
          <a:p>
            <a:pPr>
              <a:buNone/>
            </a:pP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DIAGNOSTICS</a:t>
            </a:r>
          </a:p>
          <a:p>
            <a:r>
              <a:rPr lang="en-US" dirty="0"/>
              <a:t>Venous duplex scan</a:t>
            </a:r>
          </a:p>
          <a:p>
            <a:r>
              <a:rPr lang="en-US" dirty="0"/>
              <a:t>D-dimmer assay; global marker for coagulation activity.</a:t>
            </a:r>
          </a:p>
          <a:p>
            <a:r>
              <a:rPr lang="en-US" dirty="0"/>
              <a:t>Coagulation profile</a:t>
            </a:r>
          </a:p>
          <a:p>
            <a:pPr>
              <a:buNone/>
            </a:pPr>
            <a:endParaRPr lang="en-US" b="1" dirty="0"/>
          </a:p>
          <a:p>
            <a:endParaRPr lang="en-US" dirty="0"/>
          </a:p>
          <a:p>
            <a:pPr>
              <a:buNone/>
            </a:pP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609600"/>
            <a:ext cx="7239000" cy="5846136"/>
          </a:xfrm>
        </p:spPr>
        <p:txBody>
          <a:bodyPr>
            <a:normAutofit/>
          </a:bodyPr>
          <a:lstStyle/>
          <a:p>
            <a:pPr>
              <a:buNone/>
            </a:pPr>
            <a:r>
              <a:rPr lang="en-US" b="1" dirty="0"/>
              <a:t>MANAGEMENT</a:t>
            </a:r>
          </a:p>
          <a:p>
            <a:pPr>
              <a:buNone/>
            </a:pPr>
            <a:r>
              <a:rPr lang="en-US" b="1" dirty="0"/>
              <a:t>Medical management</a:t>
            </a:r>
          </a:p>
          <a:p>
            <a:r>
              <a:rPr lang="en-US" dirty="0" err="1"/>
              <a:t>Bedrest</a:t>
            </a:r>
            <a:r>
              <a:rPr lang="en-US" dirty="0"/>
              <a:t> 5-7 days</a:t>
            </a:r>
          </a:p>
          <a:p>
            <a:r>
              <a:rPr lang="en-US" dirty="0"/>
              <a:t>Elevate extremity</a:t>
            </a:r>
          </a:p>
          <a:p>
            <a:r>
              <a:rPr lang="en-US" dirty="0"/>
              <a:t>Anticoagulant &amp; anti-inflammatory medications</a:t>
            </a:r>
          </a:p>
          <a:p>
            <a:r>
              <a:rPr lang="en-US" dirty="0"/>
              <a:t>Warm moist packs</a:t>
            </a:r>
          </a:p>
          <a:p>
            <a:r>
              <a:rPr lang="en-US" dirty="0"/>
              <a:t>Elastic stocking on unaffected leg during period of </a:t>
            </a:r>
            <a:r>
              <a:rPr lang="en-US" dirty="0" err="1"/>
              <a:t>bedrest</a:t>
            </a:r>
            <a:endParaRPr lang="en-US" dirty="0"/>
          </a:p>
          <a:p>
            <a:r>
              <a:rPr lang="en-US" dirty="0"/>
              <a:t>Do not use pillow under the knee or allow foot to hung independent.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Surgical intervention</a:t>
            </a:r>
          </a:p>
          <a:p>
            <a:pPr>
              <a:buNone/>
            </a:pPr>
            <a:r>
              <a:rPr lang="en-US" dirty="0"/>
              <a:t>Done to prevent formation of pulmonary embolism</a:t>
            </a:r>
          </a:p>
          <a:p>
            <a:r>
              <a:rPr lang="en-US" dirty="0"/>
              <a:t>Venous </a:t>
            </a:r>
            <a:r>
              <a:rPr lang="en-US" dirty="0" err="1"/>
              <a:t>thrombectomy</a:t>
            </a:r>
            <a:r>
              <a:rPr lang="en-US" dirty="0"/>
              <a:t>; incision is made on the vein.</a:t>
            </a:r>
          </a:p>
          <a:p>
            <a:r>
              <a:rPr lang="en-US" dirty="0"/>
              <a:t>Umbrella filter device in the vena cava; filter is placed in inferior vena cava through the femoral or right internal jugular vein.</a:t>
            </a:r>
          </a:p>
          <a:p>
            <a:pPr>
              <a:buNone/>
            </a:pP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533400"/>
            <a:ext cx="7239000" cy="5922336"/>
          </a:xfrm>
        </p:spPr>
        <p:txBody>
          <a:bodyPr/>
          <a:lstStyle/>
          <a:p>
            <a:pPr>
              <a:buNone/>
            </a:pPr>
            <a:r>
              <a:rPr lang="en-US" b="1" dirty="0"/>
              <a:t>NURSING INTERVENTION</a:t>
            </a:r>
          </a:p>
          <a:p>
            <a:pPr>
              <a:buFont typeface="Wingdings" pitchFamily="2" charset="2"/>
              <a:buChar char="§"/>
            </a:pPr>
            <a:r>
              <a:rPr lang="en-US" dirty="0"/>
              <a:t>Obtain history including recent IV therapy or use of contrast dye, surgery, extremity trauma, childbirth, bed rest, recent long trip, cardiac disease, recent infections, &amp; current medications.</a:t>
            </a:r>
          </a:p>
          <a:p>
            <a:pPr>
              <a:buFont typeface="Wingdings" pitchFamily="2" charset="2"/>
              <a:buChar char="§"/>
            </a:pPr>
            <a:r>
              <a:rPr lang="en-US" dirty="0"/>
              <a:t>Physical assessment noting pain, fever, tenderness &amp; positive Homan’s sign, redness, warmth, swelling, edema, &amp; a firm cordlike vein in the affected extremity.</a:t>
            </a:r>
          </a:p>
          <a:p>
            <a:pPr>
              <a:buFont typeface="Wingdings" pitchFamily="2" charset="2"/>
              <a:buChar char="§"/>
            </a:pPr>
            <a:r>
              <a:rPr lang="en-US" dirty="0"/>
              <a:t>Daily measurements of bilateral thighs &amp; calves to monitor swelling.</a:t>
            </a:r>
          </a:p>
          <a:p>
            <a:pPr>
              <a:buFont typeface="Wingdings" pitchFamily="2" charset="2"/>
              <a:buChar char="§"/>
            </a:pPr>
            <a:r>
              <a:rPr lang="en-US" dirty="0"/>
              <a:t>Coagulation tests are monitored.</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304800"/>
            <a:ext cx="7239000" cy="6150936"/>
          </a:xfrm>
        </p:spPr>
        <p:txBody>
          <a:bodyPr>
            <a:normAutofit lnSpcReduction="10000"/>
          </a:bodyPr>
          <a:lstStyle/>
          <a:p>
            <a:pPr>
              <a:buFont typeface="Wingdings" pitchFamily="2" charset="2"/>
              <a:buChar char="§"/>
            </a:pPr>
            <a:r>
              <a:rPr lang="en-US" dirty="0"/>
              <a:t>Relief of pain by giving analgesics (NSAIDs)</a:t>
            </a:r>
          </a:p>
          <a:p>
            <a:pPr>
              <a:buFont typeface="Wingdings" pitchFamily="2" charset="2"/>
              <a:buChar char="§"/>
            </a:pPr>
            <a:r>
              <a:rPr lang="en-US" dirty="0"/>
              <a:t>Legs are elevated to reduce edema</a:t>
            </a:r>
          </a:p>
          <a:p>
            <a:pPr>
              <a:buFont typeface="Wingdings" pitchFamily="2" charset="2"/>
              <a:buChar char="§"/>
            </a:pPr>
            <a:r>
              <a:rPr lang="en-US" dirty="0"/>
              <a:t>Observe for any signs of </a:t>
            </a:r>
            <a:r>
              <a:rPr lang="en-US" dirty="0" err="1"/>
              <a:t>complicationsi.e</a:t>
            </a:r>
            <a:r>
              <a:rPr lang="en-US" dirty="0"/>
              <a:t> </a:t>
            </a:r>
            <a:r>
              <a:rPr lang="en-US" dirty="0" err="1"/>
              <a:t>dyspnea</a:t>
            </a:r>
            <a:r>
              <a:rPr lang="en-US" dirty="0"/>
              <a:t>, tachycardia, </a:t>
            </a:r>
            <a:r>
              <a:rPr lang="en-US" dirty="0" err="1"/>
              <a:t>tachypnea</a:t>
            </a:r>
            <a:r>
              <a:rPr lang="en-US" dirty="0"/>
              <a:t>, bloodstained sputum, chest pain, changes in LOC &amp; report immediately.</a:t>
            </a:r>
            <a:endParaRPr lang="en-US" b="1" dirty="0"/>
          </a:p>
          <a:p>
            <a:pPr>
              <a:buNone/>
            </a:pPr>
            <a:r>
              <a:rPr lang="en-US" dirty="0"/>
              <a:t>GOAL: to prevent </a:t>
            </a:r>
            <a:r>
              <a:rPr lang="en-US" dirty="0" err="1"/>
              <a:t>thrombophlebitis</a:t>
            </a:r>
            <a:r>
              <a:rPr lang="en-US" dirty="0"/>
              <a:t>, DVT</a:t>
            </a:r>
          </a:p>
          <a:p>
            <a:pPr>
              <a:buFont typeface="Wingdings" pitchFamily="2" charset="2"/>
              <a:buChar char="§"/>
            </a:pPr>
            <a:r>
              <a:rPr lang="en-US" dirty="0"/>
              <a:t>Prophylactic measures for patients who have undergone surgery.</a:t>
            </a:r>
          </a:p>
          <a:p>
            <a:pPr>
              <a:buFont typeface="Wingdings" pitchFamily="2" charset="2"/>
              <a:buChar char="§"/>
            </a:pPr>
            <a:r>
              <a:rPr lang="en-US" dirty="0"/>
              <a:t>Prevent complications of </a:t>
            </a:r>
            <a:r>
              <a:rPr lang="en-US" dirty="0" err="1"/>
              <a:t>immobilition</a:t>
            </a:r>
            <a:r>
              <a:rPr lang="en-US" dirty="0"/>
              <a:t>.</a:t>
            </a:r>
          </a:p>
          <a:p>
            <a:pPr>
              <a:buFont typeface="Wingdings" pitchFamily="2" charset="2"/>
              <a:buChar char="§"/>
            </a:pPr>
            <a:r>
              <a:rPr lang="en-US" dirty="0"/>
              <a:t>Prophylactic anticoagulants may be used for the high risk clients (hip &amp; prostate surgery)</a:t>
            </a:r>
          </a:p>
          <a:p>
            <a:pPr>
              <a:buFont typeface="Wingdings" pitchFamily="2" charset="2"/>
              <a:buChar char="§"/>
            </a:pPr>
            <a:r>
              <a:rPr lang="en-US" dirty="0"/>
              <a:t>Use nursing measures to reduce venous stasis.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r>
              <a:rPr lang="en-US" dirty="0"/>
              <a:t>GOAL: education for patients already having DVT</a:t>
            </a:r>
          </a:p>
          <a:p>
            <a:pPr>
              <a:buFont typeface="Wingdings" pitchFamily="2" charset="2"/>
              <a:buChar char="§"/>
            </a:pPr>
            <a:r>
              <a:rPr lang="en-US" dirty="0"/>
              <a:t>Teach about the disease &amp; treatment to reduce anxiety about complications &amp; enhance compliance</a:t>
            </a:r>
          </a:p>
          <a:p>
            <a:pPr>
              <a:buFont typeface="Wingdings" pitchFamily="2" charset="2"/>
              <a:buChar char="§"/>
            </a:pPr>
            <a:r>
              <a:rPr lang="en-US" dirty="0"/>
              <a:t>Avoid oral contraception</a:t>
            </a:r>
          </a:p>
          <a:p>
            <a:pPr>
              <a:buFont typeface="Wingdings" pitchFamily="2" charset="2"/>
              <a:buChar char="§"/>
            </a:pPr>
            <a:r>
              <a:rPr lang="en-US" dirty="0"/>
              <a:t>Stop smoking</a:t>
            </a:r>
          </a:p>
          <a:p>
            <a:pPr>
              <a:buFont typeface="Wingdings" pitchFamily="2" charset="2"/>
              <a:buChar char="§"/>
            </a:pPr>
            <a:r>
              <a:rPr lang="en-US" dirty="0"/>
              <a:t>Use methods to reduce venous stasis</a:t>
            </a:r>
          </a:p>
          <a:p>
            <a:pPr>
              <a:buFont typeface="Wingdings" pitchFamily="2" charset="2"/>
              <a:buChar char="§"/>
            </a:pPr>
            <a:r>
              <a:rPr lang="en-US" dirty="0"/>
              <a:t>Exercise regularly</a:t>
            </a:r>
          </a:p>
          <a:p>
            <a:pPr>
              <a:buFont typeface="Wingdings" pitchFamily="2" charset="2"/>
              <a:buChar char="§"/>
            </a:pPr>
            <a:r>
              <a:rPr lang="en-US" dirty="0"/>
              <a:t>Decrease weight if possible</a:t>
            </a:r>
          </a:p>
          <a:p>
            <a:pPr>
              <a:buFont typeface="Wingdings" pitchFamily="2" charset="2"/>
              <a:buChar char="§"/>
            </a:pPr>
            <a:r>
              <a:rPr lang="en-US" dirty="0"/>
              <a:t>Reduce sodium in the diet if edema is present</a:t>
            </a:r>
          </a:p>
          <a:p>
            <a:pPr>
              <a:buFont typeface="Wingdings" pitchFamily="2" charset="2"/>
              <a:buChar char="§"/>
            </a:pPr>
            <a:r>
              <a:rPr lang="en-US" dirty="0"/>
              <a:t>Understand need for follow-up </a:t>
            </a:r>
          </a:p>
          <a:p>
            <a:pPr>
              <a:buFont typeface="Wingdings" pitchFamily="2" charset="2"/>
              <a:buChar char="§"/>
            </a:pPr>
            <a:endParaRPr lang="en-US" dirty="0"/>
          </a:p>
          <a:p>
            <a:pPr>
              <a:buFont typeface="Wingdings" pitchFamily="2" charset="2"/>
              <a:buChar cha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r>
              <a:rPr lang="en-US" dirty="0"/>
              <a:t>S2: closure of the aortic &amp; pulmonary valves.</a:t>
            </a:r>
          </a:p>
          <a:p>
            <a:r>
              <a:rPr lang="en-US" dirty="0"/>
              <a:t>S3: represents rapid ventricular filling; normal 	in children &amp; young adults; in adults 	older than 30 years, it may an indication of 	ventricular dysfunction. </a:t>
            </a:r>
          </a:p>
          <a:p>
            <a:r>
              <a:rPr lang="en-US" dirty="0"/>
              <a:t>S4: gallop sounds heard during atrial 	contraction are abnormal; may occur in  	tachycardia.</a:t>
            </a:r>
          </a:p>
          <a:p>
            <a:pPr marL="514350" indent="-514350">
              <a:buAutoNum type="alphaLcParenBoth" startAt="2"/>
            </a:pPr>
            <a:r>
              <a:rPr lang="en-US" dirty="0"/>
              <a:t>Presence of murmurs created by turbulent blood flow</a:t>
            </a:r>
          </a:p>
          <a:p>
            <a:pPr marL="514350" indent="-514350">
              <a:buNone/>
            </a:pPr>
            <a:endParaRPr lang="en-US" dirty="0"/>
          </a:p>
          <a:p>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COMPLICATIONS</a:t>
            </a:r>
          </a:p>
          <a:p>
            <a:r>
              <a:rPr lang="en-US" dirty="0"/>
              <a:t>Pulmonary embolism</a:t>
            </a:r>
          </a:p>
          <a:p>
            <a:r>
              <a:rPr lang="en-US" dirty="0"/>
              <a:t>Chronic venous insufficiency.</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VARICOSE VEINS</a:t>
            </a:r>
          </a:p>
        </p:txBody>
      </p:sp>
      <p:sp>
        <p:nvSpPr>
          <p:cNvPr id="3" name="Content Placeholder 2"/>
          <p:cNvSpPr>
            <a:spLocks noGrp="1"/>
          </p:cNvSpPr>
          <p:nvPr>
            <p:ph idx="1"/>
          </p:nvPr>
        </p:nvSpPr>
        <p:spPr/>
        <p:txBody>
          <a:bodyPr/>
          <a:lstStyle/>
          <a:p>
            <a:pPr>
              <a:buNone/>
            </a:pPr>
            <a:r>
              <a:rPr lang="en-US" dirty="0"/>
              <a:t>Occur when veins in the lower trunk &amp; extremities become congested &amp; dilated as a result of incompetent valves in the vessels &amp; loss of elasticity of the vessel walls. </a:t>
            </a:r>
          </a:p>
          <a:p>
            <a:pPr>
              <a:buNone/>
            </a:pPr>
            <a:r>
              <a:rPr lang="en-US" b="1" dirty="0"/>
              <a:t>RISK FACTORS</a:t>
            </a:r>
          </a:p>
          <a:p>
            <a:r>
              <a:rPr lang="en-US" dirty="0"/>
              <a:t>Congenital weakness of the vessel walls.</a:t>
            </a:r>
          </a:p>
          <a:p>
            <a:r>
              <a:rPr lang="en-US" dirty="0"/>
              <a:t>Obesity</a:t>
            </a:r>
          </a:p>
          <a:p>
            <a:r>
              <a:rPr lang="en-US" dirty="0"/>
              <a:t>pregnancy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CLINICAL MANIFESTATIONS</a:t>
            </a:r>
          </a:p>
          <a:p>
            <a:pPr>
              <a:buFont typeface="Wingdings" pitchFamily="2" charset="2"/>
              <a:buChar char="Ø"/>
            </a:pPr>
            <a:r>
              <a:rPr lang="en-US" dirty="0"/>
              <a:t>Dilated tortuous </a:t>
            </a:r>
            <a:r>
              <a:rPr lang="en-US"/>
              <a:t>subcutaneous veins.</a:t>
            </a:r>
            <a:endParaRPr lang="en-US" dirty="0"/>
          </a:p>
          <a:p>
            <a:pPr>
              <a:buFont typeface="Wingdings" pitchFamily="2" charset="2"/>
              <a:buChar char="Ø"/>
            </a:pPr>
            <a:r>
              <a:rPr lang="en-US" dirty="0"/>
              <a:t>Pressure or pain after prolonged standing</a:t>
            </a:r>
          </a:p>
          <a:p>
            <a:pPr>
              <a:buFont typeface="Wingdings" pitchFamily="2" charset="2"/>
              <a:buChar char="Ø"/>
            </a:pPr>
            <a:r>
              <a:rPr lang="en-US" dirty="0"/>
              <a:t>Pain is generally relieved by elevating the extremity.</a:t>
            </a:r>
          </a:p>
          <a:p>
            <a:pPr>
              <a:buNone/>
            </a:pPr>
            <a:r>
              <a:rPr lang="en-US" b="1" dirty="0"/>
              <a:t>DIAGNOSTIC</a:t>
            </a:r>
          </a:p>
          <a:p>
            <a:r>
              <a:rPr lang="en-US" dirty="0"/>
              <a:t>Positive </a:t>
            </a:r>
            <a:r>
              <a:rPr lang="en-US" dirty="0" err="1"/>
              <a:t>trendelenburg’s</a:t>
            </a:r>
            <a:r>
              <a:rPr lang="en-US" dirty="0"/>
              <a:t> test result.</a:t>
            </a:r>
          </a:p>
          <a:p>
            <a:endParaRPr lang="en-US" dirty="0"/>
          </a:p>
          <a:p>
            <a:pPr>
              <a:buFont typeface="Wingdings" pitchFamily="2" charset="2"/>
              <a:buChar char="Ø"/>
            </a:pP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pPr>
              <a:buNone/>
            </a:pPr>
            <a:r>
              <a:rPr lang="en-US" b="1" dirty="0"/>
              <a:t>TREATMENT</a:t>
            </a:r>
          </a:p>
          <a:p>
            <a:pPr>
              <a:buNone/>
            </a:pPr>
            <a:r>
              <a:rPr lang="en-US" b="1" dirty="0"/>
              <a:t>Medical </a:t>
            </a:r>
          </a:p>
          <a:p>
            <a:r>
              <a:rPr lang="en-US" dirty="0"/>
              <a:t>Encourage mobility</a:t>
            </a:r>
          </a:p>
          <a:p>
            <a:r>
              <a:rPr lang="en-US" dirty="0"/>
              <a:t>Elastic stockings</a:t>
            </a:r>
          </a:p>
          <a:p>
            <a:r>
              <a:rPr lang="en-US" dirty="0"/>
              <a:t>Teach to elevate legs for 20 min. every 4 or 5 hrs. </a:t>
            </a:r>
          </a:p>
          <a:p>
            <a:r>
              <a:rPr lang="en-US" dirty="0"/>
              <a:t>Avoid prolonged sitting or standing ; walk around every 1 to 2 hrs.</a:t>
            </a:r>
          </a:p>
          <a:p>
            <a:r>
              <a:rPr lang="en-US" dirty="0"/>
              <a:t>Don’t cross legs when sitting or lying in bed.</a:t>
            </a:r>
          </a:p>
          <a:p>
            <a:r>
              <a:rPr lang="en-US" dirty="0"/>
              <a:t>Do not wear restrictive clothing </a:t>
            </a:r>
          </a:p>
          <a:p>
            <a:r>
              <a:rPr lang="en-US" dirty="0"/>
              <a:t>Maintain good fluid intake; avoid dehydration</a:t>
            </a:r>
          </a:p>
          <a:p>
            <a:r>
              <a:rPr lang="en-US" dirty="0"/>
              <a:t>Use pneumatic compression devices to facilitate venous return.</a:t>
            </a:r>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Surgical </a:t>
            </a:r>
          </a:p>
          <a:p>
            <a:pPr>
              <a:buNone/>
            </a:pPr>
            <a:r>
              <a:rPr lang="en-US" i="1" dirty="0" err="1"/>
              <a:t>Sclerotherapy</a:t>
            </a:r>
            <a:r>
              <a:rPr lang="en-US" i="1" dirty="0"/>
              <a:t>: </a:t>
            </a:r>
            <a:r>
              <a:rPr lang="en-US" dirty="0"/>
              <a:t>injection of </a:t>
            </a:r>
            <a:r>
              <a:rPr lang="en-US" dirty="0" err="1"/>
              <a:t>sclerosing</a:t>
            </a:r>
            <a:r>
              <a:rPr lang="en-US" dirty="0"/>
              <a:t> agent into the affected vein.</a:t>
            </a:r>
          </a:p>
          <a:p>
            <a:pPr>
              <a:buNone/>
            </a:pPr>
            <a:r>
              <a:rPr lang="en-US" i="1" dirty="0"/>
              <a:t>Surgical ligation of the veins; </a:t>
            </a:r>
            <a:r>
              <a:rPr lang="en-US" dirty="0"/>
              <a:t>may be combined with vein stripping as well.</a:t>
            </a:r>
          </a:p>
          <a:p>
            <a:pPr>
              <a:buNone/>
            </a:pP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RHEUMATIC FEVER</a:t>
            </a:r>
          </a:p>
        </p:txBody>
      </p:sp>
      <p:sp>
        <p:nvSpPr>
          <p:cNvPr id="3" name="Content Placeholder 2"/>
          <p:cNvSpPr>
            <a:spLocks noGrp="1"/>
          </p:cNvSpPr>
          <p:nvPr>
            <p:ph idx="1"/>
          </p:nvPr>
        </p:nvSpPr>
        <p:spPr/>
        <p:txBody>
          <a:bodyPr/>
          <a:lstStyle/>
          <a:p>
            <a:pPr>
              <a:buNone/>
            </a:pPr>
            <a:r>
              <a:rPr lang="en-US" dirty="0"/>
              <a:t>Rheumatic fever is a diffuse, inflammatory disease caused by a delayed immune response to infection by the </a:t>
            </a:r>
            <a:r>
              <a:rPr lang="en-US" dirty="0">
                <a:solidFill>
                  <a:srgbClr val="FF0000"/>
                </a:solidFill>
              </a:rPr>
              <a:t>group A beta hemolytic streptococcus i</a:t>
            </a:r>
            <a:r>
              <a:rPr lang="en-US" dirty="0"/>
              <a:t>n genetically predisposed individuals. </a:t>
            </a:r>
          </a:p>
          <a:p>
            <a:pPr>
              <a:buFont typeface="Wingdings" pitchFamily="2" charset="2"/>
              <a:buChar char="§"/>
            </a:pPr>
            <a:r>
              <a:rPr lang="en-US" dirty="0"/>
              <a:t>In its acute form, rheumatic fever is a febrile illness characterized by inflammation of the </a:t>
            </a:r>
            <a:r>
              <a:rPr lang="en-US" dirty="0">
                <a:solidFill>
                  <a:srgbClr val="0000FF"/>
                </a:solidFill>
              </a:rPr>
              <a:t>joints, skin, nervous system, &amp; heart</a:t>
            </a:r>
            <a:r>
              <a:rPr lang="en-US" dirty="0"/>
              <a:t>.</a:t>
            </a:r>
          </a:p>
          <a:p>
            <a:pPr>
              <a:buFont typeface="Wingdings" pitchFamily="2" charset="2"/>
              <a:buChar char="§"/>
            </a:pPr>
            <a:r>
              <a:rPr lang="en-US" dirty="0"/>
              <a:t>If untreated, rheumatic fever can cause </a:t>
            </a:r>
            <a:r>
              <a:rPr lang="en-US" dirty="0">
                <a:solidFill>
                  <a:srgbClr val="00B050"/>
                </a:solidFill>
              </a:rPr>
              <a:t>scarring &amp; deformity of cardiac structures, resulting in rheumatic heart disease.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p:txBody>
          <a:bodyPr/>
          <a:lstStyle/>
          <a:p>
            <a:pPr marL="514350" indent="-514350">
              <a:buFont typeface="+mj-lt"/>
              <a:buAutoNum type="arabicPeriod"/>
            </a:pPr>
            <a:r>
              <a:rPr lang="en-US" dirty="0"/>
              <a:t>Children between age </a:t>
            </a:r>
            <a:r>
              <a:rPr lang="en-US" dirty="0">
                <a:solidFill>
                  <a:srgbClr val="00B050"/>
                </a:solidFill>
              </a:rPr>
              <a:t>5 to 15 years old</a:t>
            </a:r>
            <a:r>
              <a:rPr lang="en-US" dirty="0"/>
              <a:t>.</a:t>
            </a:r>
          </a:p>
          <a:p>
            <a:pPr marL="514350" indent="-514350">
              <a:buFont typeface="+mj-lt"/>
              <a:buAutoNum type="arabicPeriod"/>
            </a:pPr>
            <a:r>
              <a:rPr lang="en-US" dirty="0"/>
              <a:t>3% in pharyngeal streptococcal infection</a:t>
            </a:r>
          </a:p>
          <a:p>
            <a:pPr marL="514350" indent="-514350">
              <a:buFont typeface="+mj-lt"/>
              <a:buAutoNum type="arabicPeriod"/>
            </a:pPr>
            <a:r>
              <a:rPr lang="en-US" dirty="0"/>
              <a:t>Crowding &amp; poor hygienic conditions.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p:txBody>
          <a:bodyPr/>
          <a:lstStyle/>
          <a:p>
            <a:pPr>
              <a:buNone/>
            </a:pPr>
            <a:r>
              <a:rPr lang="en-US" dirty="0"/>
              <a:t>Acute rheumatic fever affects the </a:t>
            </a:r>
            <a:r>
              <a:rPr lang="en-US" dirty="0">
                <a:solidFill>
                  <a:srgbClr val="00B050"/>
                </a:solidFill>
              </a:rPr>
              <a:t>heart,</a:t>
            </a:r>
            <a:r>
              <a:rPr lang="en-US" dirty="0"/>
              <a:t> </a:t>
            </a:r>
            <a:r>
              <a:rPr lang="en-US" dirty="0">
                <a:solidFill>
                  <a:srgbClr val="00B050"/>
                </a:solidFill>
              </a:rPr>
              <a:t>joints, central nervous system, &amp; skin </a:t>
            </a:r>
            <a:r>
              <a:rPr lang="en-US" dirty="0"/>
              <a:t>through an abnormal </a:t>
            </a:r>
            <a:r>
              <a:rPr lang="en-US" dirty="0" err="1"/>
              <a:t>humoral</a:t>
            </a:r>
            <a:r>
              <a:rPr lang="en-US" dirty="0"/>
              <a:t> &amp; cell-mediated immune response to group A streptococcal cell membrane antigens called </a:t>
            </a:r>
            <a:r>
              <a:rPr lang="en-US" dirty="0">
                <a:solidFill>
                  <a:srgbClr val="FF0000"/>
                </a:solidFill>
              </a:rPr>
              <a:t>M-proteins.</a:t>
            </a:r>
          </a:p>
          <a:p>
            <a:pPr>
              <a:buNone/>
            </a:pPr>
            <a:r>
              <a:rPr lang="en-US" dirty="0"/>
              <a:t> This antigens can bind on the receptors of the heart, muscle, &amp; brain cells &amp; have an affinity for membrane receptors within synovial joints, where they trigger an autoimmune response.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533400"/>
            <a:ext cx="7239000" cy="5922336"/>
          </a:xfrm>
        </p:spPr>
        <p:txBody>
          <a:bodyPr/>
          <a:lstStyle/>
          <a:p>
            <a:pPr>
              <a:buNone/>
            </a:pPr>
            <a:r>
              <a:rPr lang="en-US" dirty="0"/>
              <a:t>Diffuse, proliferative, &amp; exudative inflammatory lesions develop in the connective tissues, especially </a:t>
            </a:r>
            <a:r>
              <a:rPr lang="en-US" dirty="0">
                <a:solidFill>
                  <a:srgbClr val="FF0000"/>
                </a:solidFill>
              </a:rPr>
              <a:t>in the heart, joints &amp; skin</a:t>
            </a:r>
            <a:r>
              <a:rPr lang="en-US" dirty="0"/>
              <a:t>. </a:t>
            </a:r>
          </a:p>
          <a:p>
            <a:pPr>
              <a:buNone/>
            </a:pPr>
            <a:r>
              <a:rPr lang="en-US" dirty="0"/>
              <a:t>The inflammation may subside before treatment, leaving behind damage to the heart valves &amp; increasing the individuals susceptibility to the recurrent acute rheumatic fever after any subsequent streptococcal infections. </a:t>
            </a:r>
          </a:p>
          <a:p>
            <a:pPr>
              <a:buNone/>
            </a:pPr>
            <a:r>
              <a:rPr lang="en-US" dirty="0"/>
              <a:t>Repeated attacks of acute rheumatic fever cause chronic proliferative changes in the previously mentioned organs as a result of scarring, </a:t>
            </a:r>
            <a:r>
              <a:rPr lang="en-US" dirty="0" err="1"/>
              <a:t>granulomas</a:t>
            </a:r>
            <a:r>
              <a:rPr lang="en-US" dirty="0"/>
              <a:t> &amp; thrombosis.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 proximately 10% of patients will develop </a:t>
            </a:r>
            <a:r>
              <a:rPr lang="en-US" dirty="0">
                <a:solidFill>
                  <a:srgbClr val="00B050"/>
                </a:solidFill>
              </a:rPr>
              <a:t>rheumatic heart disease (RHD), </a:t>
            </a:r>
            <a:r>
              <a:rPr lang="en-US" dirty="0" err="1">
                <a:solidFill>
                  <a:srgbClr val="00B050"/>
                </a:solidFill>
              </a:rPr>
              <a:t>cardiomegally</a:t>
            </a:r>
            <a:r>
              <a:rPr lang="en-US" dirty="0">
                <a:solidFill>
                  <a:srgbClr val="00B050"/>
                </a:solidFill>
              </a:rPr>
              <a:t> &amp; left heart failure </a:t>
            </a:r>
            <a:r>
              <a:rPr lang="en-US" dirty="0"/>
              <a:t>may occur during episodes of untreated acute or recurrent rheumatic fever.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r>
              <a:rPr lang="en-US" dirty="0"/>
              <a:t>Abnormal flow through diseased valves, </a:t>
            </a:r>
            <a:r>
              <a:rPr lang="en-US" dirty="0" err="1"/>
              <a:t>stenosis</a:t>
            </a:r>
            <a:r>
              <a:rPr lang="en-US" dirty="0"/>
              <a:t> and insufficiency.</a:t>
            </a:r>
          </a:p>
          <a:p>
            <a:r>
              <a:rPr lang="en-US" dirty="0"/>
              <a:t>Increased rate or velocity of flow of blood.</a:t>
            </a:r>
          </a:p>
          <a:p>
            <a:r>
              <a:rPr lang="en-US" dirty="0"/>
              <a:t>Abnormal flow of blood between cardiac chambers(congenital heart disease)</a:t>
            </a:r>
          </a:p>
          <a:p>
            <a:pPr>
              <a:buNone/>
            </a:pPr>
            <a:r>
              <a:rPr lang="en-US" dirty="0"/>
              <a:t>(c) Presence of a friction rub; rubbing and inflammation of the visceral and parietal layers of the pericardium.</a:t>
            </a:r>
          </a:p>
          <a:p>
            <a:pPr>
              <a:buNone/>
            </a:pPr>
            <a:r>
              <a:rPr lang="en-US" dirty="0"/>
              <a:t>	pericardial friction rubs </a:t>
            </a:r>
            <a:r>
              <a:rPr lang="en-US"/>
              <a:t>are heard </a:t>
            </a:r>
            <a:r>
              <a:rPr lang="en-US" dirty="0"/>
              <a:t>throughout the respiratory cycle.</a:t>
            </a:r>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a:t>
            </a:r>
          </a:p>
        </p:txBody>
      </p:sp>
      <p:sp>
        <p:nvSpPr>
          <p:cNvPr id="3" name="Content Placeholder 2"/>
          <p:cNvSpPr>
            <a:spLocks noGrp="1"/>
          </p:cNvSpPr>
          <p:nvPr>
            <p:ph idx="1"/>
          </p:nvPr>
        </p:nvSpPr>
        <p:spPr>
          <a:xfrm>
            <a:off x="251520" y="1690322"/>
            <a:ext cx="7239000" cy="4846320"/>
          </a:xfrm>
        </p:spPr>
        <p:txBody>
          <a:bodyPr>
            <a:normAutofit fontScale="92500" lnSpcReduction="20000"/>
          </a:bodyPr>
          <a:lstStyle/>
          <a:p>
            <a:pPr marL="514350" indent="-514350">
              <a:buFont typeface="+mj-lt"/>
              <a:buAutoNum type="arabicPeriod"/>
            </a:pPr>
            <a:r>
              <a:rPr lang="en-US" dirty="0"/>
              <a:t>Fever</a:t>
            </a:r>
          </a:p>
          <a:p>
            <a:pPr marL="514350" indent="-514350">
              <a:buFont typeface="+mj-lt"/>
              <a:buAutoNum type="arabicPeriod"/>
            </a:pPr>
            <a:r>
              <a:rPr lang="en-US" dirty="0" err="1"/>
              <a:t>Lymphadenopathy</a:t>
            </a:r>
            <a:endParaRPr lang="en-US" dirty="0"/>
          </a:p>
          <a:p>
            <a:pPr marL="514350" indent="-514350">
              <a:buFont typeface="+mj-lt"/>
              <a:buAutoNum type="arabicPeriod"/>
            </a:pPr>
            <a:r>
              <a:rPr lang="en-US" dirty="0" err="1"/>
              <a:t>Arthralgia</a:t>
            </a:r>
            <a:endParaRPr lang="en-US" dirty="0"/>
          </a:p>
          <a:p>
            <a:pPr marL="514350" indent="-514350">
              <a:buFont typeface="+mj-lt"/>
              <a:buAutoNum type="arabicPeriod"/>
            </a:pPr>
            <a:r>
              <a:rPr lang="en-US" dirty="0"/>
              <a:t>Nausea, vomiting </a:t>
            </a:r>
          </a:p>
          <a:p>
            <a:pPr marL="514350" indent="-514350">
              <a:buFont typeface="+mj-lt"/>
              <a:buAutoNum type="arabicPeriod"/>
            </a:pPr>
            <a:r>
              <a:rPr lang="en-US" dirty="0" err="1"/>
              <a:t>Epistaxis</a:t>
            </a:r>
            <a:endParaRPr lang="en-US" dirty="0"/>
          </a:p>
          <a:p>
            <a:pPr marL="514350" indent="-514350">
              <a:buFont typeface="+mj-lt"/>
              <a:buAutoNum type="arabicPeriod"/>
            </a:pPr>
            <a:r>
              <a:rPr lang="en-US" dirty="0"/>
              <a:t>Abdominal pain</a:t>
            </a:r>
          </a:p>
          <a:p>
            <a:pPr marL="514350" indent="-514350">
              <a:buFont typeface="+mj-lt"/>
              <a:buAutoNum type="arabicPeriod"/>
            </a:pPr>
            <a:r>
              <a:rPr lang="en-US" dirty="0"/>
              <a:t>Tachycardia</a:t>
            </a:r>
          </a:p>
          <a:p>
            <a:pPr marL="514350" indent="-514350">
              <a:buNone/>
            </a:pPr>
            <a:r>
              <a:rPr lang="en-US" dirty="0">
                <a:solidFill>
                  <a:srgbClr val="FF0000"/>
                </a:solidFill>
              </a:rPr>
              <a:t>Specific manifestations include</a:t>
            </a:r>
            <a:r>
              <a:rPr lang="en-US" dirty="0"/>
              <a:t>;</a:t>
            </a:r>
          </a:p>
          <a:p>
            <a:pPr marL="514350" indent="-514350">
              <a:buAutoNum type="arabicPeriod" startAt="8"/>
            </a:pPr>
            <a:r>
              <a:rPr lang="en-US" dirty="0" err="1">
                <a:solidFill>
                  <a:srgbClr val="990099"/>
                </a:solidFill>
              </a:rPr>
              <a:t>Carditis</a:t>
            </a:r>
            <a:r>
              <a:rPr lang="en-US" dirty="0">
                <a:solidFill>
                  <a:srgbClr val="990099"/>
                </a:solidFill>
              </a:rPr>
              <a:t> </a:t>
            </a:r>
          </a:p>
          <a:p>
            <a:pPr marL="514350" indent="-514350">
              <a:buAutoNum type="arabicPeriod" startAt="8"/>
            </a:pPr>
            <a:r>
              <a:rPr lang="en-US" dirty="0">
                <a:solidFill>
                  <a:srgbClr val="990099"/>
                </a:solidFill>
              </a:rPr>
              <a:t> Migratory Polyarthritis</a:t>
            </a:r>
          </a:p>
          <a:p>
            <a:pPr marL="514350" indent="-514350">
              <a:buAutoNum type="arabicPeriod" startAt="8"/>
            </a:pPr>
            <a:r>
              <a:rPr lang="en-US" dirty="0">
                <a:solidFill>
                  <a:srgbClr val="990099"/>
                </a:solidFill>
              </a:rPr>
              <a:t>Chorea</a:t>
            </a:r>
          </a:p>
          <a:p>
            <a:pPr marL="514350" indent="-514350">
              <a:buAutoNum type="arabicPeriod" startAt="8"/>
            </a:pPr>
            <a:r>
              <a:rPr lang="en-US" dirty="0">
                <a:solidFill>
                  <a:srgbClr val="990099"/>
                </a:solidFill>
              </a:rPr>
              <a:t>Erythema marginatum</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533400"/>
            <a:ext cx="7239000" cy="5922336"/>
          </a:xfrm>
        </p:spPr>
        <p:txBody>
          <a:bodyPr>
            <a:normAutofit lnSpcReduction="10000"/>
          </a:bodyPr>
          <a:lstStyle/>
          <a:p>
            <a:r>
              <a:rPr lang="en-US" dirty="0" err="1">
                <a:solidFill>
                  <a:srgbClr val="FF0000"/>
                </a:solidFill>
              </a:rPr>
              <a:t>Carditis</a:t>
            </a:r>
            <a:r>
              <a:rPr lang="en-US" dirty="0"/>
              <a:t>: is the earliest manifestation. Undetected murmur caused by mitral or aortic </a:t>
            </a:r>
            <a:r>
              <a:rPr lang="en-US" dirty="0" err="1"/>
              <a:t>semilunar</a:t>
            </a:r>
            <a:r>
              <a:rPr lang="en-US" dirty="0"/>
              <a:t> valve dysfunction. Chest pain is caused by pericardial inflammation. Extra heart sounds, heart block, </a:t>
            </a:r>
            <a:r>
              <a:rPr lang="en-US" dirty="0" err="1"/>
              <a:t>atrial</a:t>
            </a:r>
            <a:r>
              <a:rPr lang="en-US" dirty="0"/>
              <a:t> fibrillation, &amp; a prolonged PR interval often are associated with chronic rheumatic heart disease.</a:t>
            </a:r>
          </a:p>
          <a:p>
            <a:r>
              <a:rPr lang="en-US" dirty="0">
                <a:solidFill>
                  <a:srgbClr val="FF0000"/>
                </a:solidFill>
              </a:rPr>
              <a:t>Migratory </a:t>
            </a:r>
            <a:r>
              <a:rPr lang="en-US" dirty="0" err="1">
                <a:solidFill>
                  <a:srgbClr val="FF0000"/>
                </a:solidFill>
              </a:rPr>
              <a:t>polyarthritis</a:t>
            </a:r>
            <a:r>
              <a:rPr lang="en-US" dirty="0"/>
              <a:t>: is the inflammation of more than one joint. Large joints are more often affected. Two or more joints of the extremities are usually involved </a:t>
            </a:r>
            <a:r>
              <a:rPr lang="en-US" dirty="0" err="1"/>
              <a:t>simultanously</a:t>
            </a:r>
            <a:r>
              <a:rPr lang="en-US" dirty="0"/>
              <a:t> or in succession. </a:t>
            </a:r>
            <a:r>
              <a:rPr lang="en-US" dirty="0" err="1"/>
              <a:t>Exudative</a:t>
            </a:r>
            <a:r>
              <a:rPr lang="en-US" dirty="0"/>
              <a:t> </a:t>
            </a:r>
            <a:r>
              <a:rPr lang="en-US" dirty="0" err="1"/>
              <a:t>synovitis</a:t>
            </a:r>
            <a:r>
              <a:rPr lang="en-US" dirty="0"/>
              <a:t> causes heat, redness, swelling, severe pain &amp; tenderness but no permanent disability.</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FINDINGS</a:t>
            </a:r>
          </a:p>
        </p:txBody>
      </p:sp>
      <p:sp>
        <p:nvSpPr>
          <p:cNvPr id="3" name="Content Placeholder 2"/>
          <p:cNvSpPr>
            <a:spLocks noGrp="1"/>
          </p:cNvSpPr>
          <p:nvPr>
            <p:ph idx="1"/>
          </p:nvPr>
        </p:nvSpPr>
        <p:spPr/>
        <p:txBody>
          <a:bodyPr>
            <a:normAutofit fontScale="92500"/>
          </a:bodyPr>
          <a:lstStyle/>
          <a:p>
            <a:r>
              <a:rPr lang="en-US" dirty="0"/>
              <a:t>Positive throat culture for </a:t>
            </a:r>
            <a:r>
              <a:rPr lang="en-US" dirty="0">
                <a:solidFill>
                  <a:srgbClr val="00B050"/>
                </a:solidFill>
              </a:rPr>
              <a:t>group A beta-hemolytic streptococci</a:t>
            </a:r>
          </a:p>
          <a:p>
            <a:r>
              <a:rPr lang="en-US" dirty="0"/>
              <a:t>Elevated </a:t>
            </a:r>
            <a:r>
              <a:rPr lang="en-US" dirty="0" err="1"/>
              <a:t>Antistreptolysin</a:t>
            </a:r>
            <a:r>
              <a:rPr lang="en-US" dirty="0"/>
              <a:t> O (hemolytic factor produced by hemolytic streptococcus). Produces antibodies which if greater than 250 Todd units in adults &amp; 333 Todd units in children are considered elevated &amp; diagnostic.</a:t>
            </a:r>
          </a:p>
          <a:p>
            <a:r>
              <a:rPr lang="en-US" dirty="0"/>
              <a:t>Doppler echocardiogram to confirm acute rheumatic </a:t>
            </a:r>
            <a:r>
              <a:rPr lang="en-US" dirty="0" err="1"/>
              <a:t>carditis</a:t>
            </a:r>
            <a:endParaRPr lang="en-US" dirty="0"/>
          </a:p>
          <a:p>
            <a:r>
              <a:rPr lang="en-US" dirty="0"/>
              <a:t>Elevated WBC, CRP-(C reactive protein produced by the liver during inflammation), ESR.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r>
              <a:rPr lang="en-US" dirty="0">
                <a:solidFill>
                  <a:srgbClr val="FF0000"/>
                </a:solidFill>
              </a:rPr>
              <a:t>Sydenham chorea/ </a:t>
            </a:r>
            <a:r>
              <a:rPr lang="en-US" dirty="0" err="1">
                <a:solidFill>
                  <a:srgbClr val="FF0000"/>
                </a:solidFill>
              </a:rPr>
              <a:t>st</a:t>
            </a:r>
            <a:r>
              <a:rPr lang="en-US" dirty="0">
                <a:solidFill>
                  <a:srgbClr val="FF0000"/>
                </a:solidFill>
              </a:rPr>
              <a:t>. </a:t>
            </a:r>
            <a:r>
              <a:rPr lang="en-US" dirty="0" err="1">
                <a:solidFill>
                  <a:srgbClr val="FF0000"/>
                </a:solidFill>
              </a:rPr>
              <a:t>vitus</a:t>
            </a:r>
            <a:r>
              <a:rPr lang="en-US" dirty="0">
                <a:solidFill>
                  <a:srgbClr val="FF0000"/>
                </a:solidFill>
              </a:rPr>
              <a:t> dance</a:t>
            </a:r>
            <a:r>
              <a:rPr lang="en-US" dirty="0"/>
              <a:t>: disorder of the central nervous system characterized by sudden, aimless, irregular, involuntary movement. May occur several months after the streptococcal infection. Chorea is self limiting.</a:t>
            </a:r>
          </a:p>
          <a:p>
            <a:r>
              <a:rPr lang="en-US" dirty="0" err="1">
                <a:solidFill>
                  <a:srgbClr val="FF0000"/>
                </a:solidFill>
              </a:rPr>
              <a:t>Erythema</a:t>
            </a:r>
            <a:r>
              <a:rPr lang="en-US" dirty="0">
                <a:solidFill>
                  <a:srgbClr val="FF0000"/>
                </a:solidFill>
              </a:rPr>
              <a:t> marginatum</a:t>
            </a:r>
            <a:r>
              <a:rPr lang="en-US" dirty="0"/>
              <a:t>: a distinctive </a:t>
            </a:r>
            <a:r>
              <a:rPr lang="en-US" dirty="0" err="1"/>
              <a:t>truncal</a:t>
            </a:r>
            <a:r>
              <a:rPr lang="en-US" dirty="0"/>
              <a:t> rash that often accompanies acute rheumatic fever. It consists of </a:t>
            </a:r>
            <a:r>
              <a:rPr lang="en-US" dirty="0" err="1">
                <a:solidFill>
                  <a:srgbClr val="990099"/>
                </a:solidFill>
              </a:rPr>
              <a:t>nonpruritic</a:t>
            </a:r>
            <a:r>
              <a:rPr lang="en-US" dirty="0">
                <a:solidFill>
                  <a:srgbClr val="990099"/>
                </a:solidFill>
              </a:rPr>
              <a:t>, pink, </a:t>
            </a:r>
            <a:r>
              <a:rPr lang="en-US" dirty="0" err="1">
                <a:solidFill>
                  <a:srgbClr val="990099"/>
                </a:solidFill>
              </a:rPr>
              <a:t>erythematous</a:t>
            </a:r>
            <a:r>
              <a:rPr lang="en-US" dirty="0">
                <a:solidFill>
                  <a:srgbClr val="990099"/>
                </a:solidFill>
              </a:rPr>
              <a:t> </a:t>
            </a:r>
            <a:r>
              <a:rPr lang="en-US" dirty="0" err="1">
                <a:solidFill>
                  <a:srgbClr val="990099"/>
                </a:solidFill>
              </a:rPr>
              <a:t>macules</a:t>
            </a:r>
            <a:r>
              <a:rPr lang="en-US" dirty="0">
                <a:solidFill>
                  <a:srgbClr val="990099"/>
                </a:solidFill>
              </a:rPr>
              <a:t> that never occur on the face or hands.</a:t>
            </a:r>
          </a:p>
          <a:p>
            <a:r>
              <a:rPr lang="en-US" dirty="0" err="1">
                <a:solidFill>
                  <a:srgbClr val="FF0000"/>
                </a:solidFill>
              </a:rPr>
              <a:t>Subcutenouos</a:t>
            </a:r>
            <a:r>
              <a:rPr lang="en-US" dirty="0">
                <a:solidFill>
                  <a:srgbClr val="FF0000"/>
                </a:solidFill>
              </a:rPr>
              <a:t> nodules</a:t>
            </a:r>
            <a:r>
              <a:rPr lang="en-US" dirty="0"/>
              <a:t>: often develop over bony prominences &amp; along extensor tendons. They do not interfere with joint function.</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pPr marL="514350" indent="-514350">
              <a:buFont typeface="+mj-lt"/>
              <a:buAutoNum type="arabicPeriod"/>
            </a:pPr>
            <a:r>
              <a:rPr lang="en-US" dirty="0"/>
              <a:t>a) 10 days regime of oral penicillin or erythromycin.</a:t>
            </a:r>
          </a:p>
          <a:p>
            <a:pPr marL="514350" indent="-514350">
              <a:buNone/>
            </a:pPr>
            <a:r>
              <a:rPr lang="en-US" dirty="0"/>
              <a:t>     b) </a:t>
            </a:r>
            <a:r>
              <a:rPr lang="en-US" dirty="0" err="1"/>
              <a:t>Nonsteroidal</a:t>
            </a:r>
            <a:r>
              <a:rPr lang="en-US" dirty="0"/>
              <a:t> </a:t>
            </a:r>
            <a:r>
              <a:rPr lang="en-US" dirty="0" err="1"/>
              <a:t>antiinflammatory</a:t>
            </a:r>
            <a:r>
              <a:rPr lang="en-US" dirty="0"/>
              <a:t> drugs (</a:t>
            </a:r>
            <a:r>
              <a:rPr lang="en-US" dirty="0" err="1"/>
              <a:t>carditis</a:t>
            </a:r>
            <a:r>
              <a:rPr lang="en-US" dirty="0"/>
              <a:t> &amp; arthritis)</a:t>
            </a:r>
          </a:p>
          <a:p>
            <a:pPr marL="514350" indent="-514350">
              <a:buNone/>
            </a:pPr>
            <a:r>
              <a:rPr lang="en-US" dirty="0"/>
              <a:t>     c) Serious </a:t>
            </a:r>
            <a:r>
              <a:rPr lang="en-US" dirty="0" err="1"/>
              <a:t>carditis</a:t>
            </a:r>
            <a:r>
              <a:rPr lang="en-US" dirty="0"/>
              <a:t> may require cardiac glycosides, corticosteroids, diuretics, &amp; </a:t>
            </a:r>
            <a:r>
              <a:rPr lang="en-US" dirty="0" err="1"/>
              <a:t>bedrest</a:t>
            </a:r>
            <a:r>
              <a:rPr lang="en-US" dirty="0"/>
              <a:t>.</a:t>
            </a:r>
          </a:p>
          <a:p>
            <a:pPr marL="514350" indent="-514350">
              <a:buNone/>
            </a:pPr>
            <a:r>
              <a:rPr lang="en-US" dirty="0"/>
              <a:t>2.  </a:t>
            </a:r>
            <a:r>
              <a:rPr lang="en-US" dirty="0">
                <a:solidFill>
                  <a:srgbClr val="990099"/>
                </a:solidFill>
              </a:rPr>
              <a:t>Surgical repair of damaged valves </a:t>
            </a:r>
            <a:r>
              <a:rPr lang="en-US" dirty="0"/>
              <a:t>may be needed in chronic recurrent rheumatic fever/</a:t>
            </a:r>
            <a:r>
              <a:rPr lang="en-US" dirty="0" err="1"/>
              <a:t>carditis</a:t>
            </a:r>
            <a:r>
              <a:rPr lang="en-US" dirty="0"/>
              <a:t>.</a:t>
            </a:r>
          </a:p>
          <a:p>
            <a:pPr marL="514350" indent="-514350">
              <a:buNone/>
            </a:pPr>
            <a:r>
              <a:rPr lang="en-US" dirty="0"/>
              <a:t>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solidFill>
                  <a:srgbClr val="FF0000"/>
                </a:solidFill>
              </a:rPr>
              <a:t>Active disease is considered resolved when</a:t>
            </a:r>
          </a:p>
          <a:p>
            <a:pPr marL="571500" indent="-571500">
              <a:buFont typeface="+mj-lt"/>
              <a:buAutoNum type="romanLcPeriod"/>
            </a:pPr>
            <a:r>
              <a:rPr lang="en-US" dirty="0"/>
              <a:t>Murmur has disappeared or cardiac status becomes stable.</a:t>
            </a:r>
          </a:p>
          <a:p>
            <a:pPr marL="571500" indent="-571500">
              <a:buFont typeface="+mj-lt"/>
              <a:buAutoNum type="romanLcPeriod"/>
            </a:pPr>
            <a:r>
              <a:rPr lang="en-US" dirty="0"/>
              <a:t>Major manifestations are no longer present </a:t>
            </a:r>
          </a:p>
          <a:p>
            <a:pPr marL="571500" indent="-571500">
              <a:buFont typeface="+mj-lt"/>
              <a:buAutoNum type="romanLcPeriod"/>
            </a:pPr>
            <a:r>
              <a:rPr lang="en-US" dirty="0"/>
              <a:t>Individual is </a:t>
            </a:r>
            <a:r>
              <a:rPr lang="en-US" dirty="0" err="1"/>
              <a:t>afebrile</a:t>
            </a:r>
            <a:endParaRPr lang="en-US" dirty="0"/>
          </a:p>
          <a:p>
            <a:pPr marL="571500" indent="-571500">
              <a:buFont typeface="+mj-lt"/>
              <a:buAutoNum type="romanLcPeriod"/>
            </a:pPr>
            <a:r>
              <a:rPr lang="en-US" dirty="0"/>
              <a:t>ESR is normal or </a:t>
            </a:r>
            <a:r>
              <a:rPr lang="en-US" dirty="0" err="1"/>
              <a:t>stablized</a:t>
            </a:r>
            <a:endParaRPr lang="en-US" dirty="0"/>
          </a:p>
          <a:p>
            <a:pPr marL="571500" indent="-571500">
              <a:buNone/>
            </a:pPr>
            <a:r>
              <a:rPr lang="en-US" dirty="0"/>
              <a:t>This can take 1 to 6 months.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RHEUMATIC HEART DISEASE</a:t>
            </a:r>
          </a:p>
        </p:txBody>
      </p:sp>
      <p:sp>
        <p:nvSpPr>
          <p:cNvPr id="3" name="Content Placeholder 2"/>
          <p:cNvSpPr>
            <a:spLocks noGrp="1"/>
          </p:cNvSpPr>
          <p:nvPr>
            <p:ph idx="1"/>
          </p:nvPr>
        </p:nvSpPr>
        <p:spPr/>
        <p:txBody>
          <a:bodyPr>
            <a:normAutofit lnSpcReduction="10000"/>
          </a:bodyPr>
          <a:lstStyle/>
          <a:p>
            <a:pPr>
              <a:buNone/>
            </a:pPr>
            <a:r>
              <a:rPr lang="en-US" dirty="0"/>
              <a:t>Is an </a:t>
            </a:r>
            <a:r>
              <a:rPr lang="en-US" dirty="0" err="1"/>
              <a:t>inflamatory</a:t>
            </a:r>
            <a:r>
              <a:rPr lang="en-US" dirty="0"/>
              <a:t> disease, </a:t>
            </a:r>
            <a:r>
              <a:rPr lang="en-US" dirty="0" err="1"/>
              <a:t>primaryly</a:t>
            </a:r>
            <a:r>
              <a:rPr lang="en-US" dirty="0"/>
              <a:t> affecting connective tissue, especially </a:t>
            </a:r>
            <a:r>
              <a:rPr lang="en-US" dirty="0">
                <a:solidFill>
                  <a:srgbClr val="990099"/>
                </a:solidFill>
              </a:rPr>
              <a:t>cardiac valves</a:t>
            </a:r>
            <a:r>
              <a:rPr lang="en-US" dirty="0"/>
              <a:t>.</a:t>
            </a:r>
          </a:p>
          <a:p>
            <a:pPr>
              <a:buNone/>
            </a:pPr>
            <a:r>
              <a:rPr lang="en-US" dirty="0">
                <a:solidFill>
                  <a:srgbClr val="990099"/>
                </a:solidFill>
              </a:rPr>
              <a:t>Usually follows/ preceded by a group A beta-hemolytic streptococcal</a:t>
            </a:r>
            <a:r>
              <a:rPr lang="en-US" dirty="0"/>
              <a:t>.</a:t>
            </a:r>
          </a:p>
          <a:p>
            <a:pPr>
              <a:buNone/>
            </a:pPr>
            <a:r>
              <a:rPr lang="en-US" dirty="0"/>
              <a:t>N/B prevention &amp; adequate treatment of streptococcal infections prevent the development of rheumatic fever.</a:t>
            </a:r>
          </a:p>
          <a:p>
            <a:pPr>
              <a:buNone/>
            </a:pPr>
            <a:r>
              <a:rPr lang="en-US" dirty="0"/>
              <a:t>Tissue damage is believed to be related to an autoimmune process.</a:t>
            </a:r>
          </a:p>
          <a:p>
            <a:pPr>
              <a:buNone/>
            </a:pPr>
            <a:r>
              <a:rPr lang="en-US" dirty="0"/>
              <a:t>Antibodies produced in response to streptococcal infection react with connective tissue (cardiac tissue, joints)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pPr>
              <a:buNone/>
            </a:pPr>
            <a:r>
              <a:rPr lang="en-US" dirty="0"/>
              <a:t>Myocardial involvement is characterized by inflammation of </a:t>
            </a:r>
            <a:r>
              <a:rPr lang="en-US" dirty="0">
                <a:solidFill>
                  <a:srgbClr val="990099"/>
                </a:solidFill>
              </a:rPr>
              <a:t>the </a:t>
            </a:r>
            <a:r>
              <a:rPr lang="en-US" dirty="0" err="1">
                <a:solidFill>
                  <a:srgbClr val="990099"/>
                </a:solidFill>
              </a:rPr>
              <a:t>endocardium</a:t>
            </a:r>
            <a:r>
              <a:rPr lang="en-US" dirty="0">
                <a:solidFill>
                  <a:srgbClr val="990099"/>
                </a:solidFill>
              </a:rPr>
              <a:t>, myocardium, &amp; pericardium.</a:t>
            </a:r>
          </a:p>
          <a:p>
            <a:pPr>
              <a:buNone/>
            </a:pPr>
            <a:r>
              <a:rPr lang="en-US" dirty="0"/>
              <a:t>Endocarditis produces scarring of the cardiac valves</a:t>
            </a:r>
            <a:r>
              <a:rPr lang="en-US" dirty="0">
                <a:solidFill>
                  <a:srgbClr val="990099"/>
                </a:solidFill>
              </a:rPr>
              <a:t>( mitral &amp; aortic valves </a:t>
            </a:r>
            <a:r>
              <a:rPr lang="en-US" dirty="0"/>
              <a:t>)are most commonly affected, either by </a:t>
            </a:r>
            <a:r>
              <a:rPr lang="en-US" dirty="0">
                <a:solidFill>
                  <a:srgbClr val="FF0000"/>
                </a:solidFill>
              </a:rPr>
              <a:t>valvular stenosis or valvular insufficiency.</a:t>
            </a:r>
          </a:p>
          <a:p>
            <a:pPr>
              <a:buNone/>
            </a:pPr>
            <a:r>
              <a:rPr lang="en-US" b="1" dirty="0">
                <a:solidFill>
                  <a:srgbClr val="FF0000"/>
                </a:solidFill>
              </a:rPr>
              <a:t>RISK FACTOR</a:t>
            </a:r>
          </a:p>
          <a:p>
            <a:pPr>
              <a:buNone/>
            </a:pPr>
            <a:r>
              <a:rPr lang="en-US" dirty="0"/>
              <a:t>Previous infection by </a:t>
            </a:r>
            <a:r>
              <a:rPr lang="en-US" dirty="0" err="1"/>
              <a:t>betahaemolytic</a:t>
            </a:r>
            <a:r>
              <a:rPr lang="en-US" dirty="0"/>
              <a:t> streptococcus.</a:t>
            </a:r>
          </a:p>
          <a:p>
            <a:pPr>
              <a:buNone/>
            </a:pPr>
            <a:r>
              <a:rPr lang="en-US" b="1" dirty="0">
                <a:solidFill>
                  <a:srgbClr val="FF0000"/>
                </a:solidFill>
              </a:rPr>
              <a:t>CLINICAL MANIFESTATION</a:t>
            </a:r>
          </a:p>
          <a:p>
            <a:pPr>
              <a:buNone/>
            </a:pPr>
            <a:r>
              <a:rPr lang="en-US" dirty="0"/>
              <a:t>Symptoms vary with no specific manifestations to diagnose rheumatic fever</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a:t>Rheumatic Heart Disease</a:t>
            </a:r>
            <a:br>
              <a:rPr lang="en-US" b="1" dirty="0"/>
            </a:br>
            <a:endParaRPr lang="en-US" dirty="0"/>
          </a:p>
        </p:txBody>
      </p:sp>
      <p:sp>
        <p:nvSpPr>
          <p:cNvPr id="3" name="Content Placeholder 2"/>
          <p:cNvSpPr>
            <a:spLocks noGrp="1"/>
          </p:cNvSpPr>
          <p:nvPr>
            <p:ph sz="quarter" idx="1"/>
          </p:nvPr>
        </p:nvSpPr>
        <p:spPr>
          <a:xfrm>
            <a:off x="304800" y="1219200"/>
            <a:ext cx="8686800" cy="5334000"/>
          </a:xfrm>
        </p:spPr>
        <p:txBody>
          <a:bodyPr>
            <a:noAutofit/>
          </a:bodyPr>
          <a:lstStyle/>
          <a:p>
            <a:r>
              <a:rPr lang="en-US" dirty="0"/>
              <a:t>Incidence steadily declining - accounts for &lt;10% valvular heart disease </a:t>
            </a:r>
          </a:p>
          <a:p>
            <a:r>
              <a:rPr lang="en-US" dirty="0"/>
              <a:t>Most common cause of mitral </a:t>
            </a:r>
            <a:r>
              <a:rPr lang="en-US" dirty="0" err="1"/>
              <a:t>stenosis</a:t>
            </a:r>
            <a:r>
              <a:rPr lang="en-US" dirty="0"/>
              <a:t> </a:t>
            </a:r>
          </a:p>
          <a:p>
            <a:r>
              <a:rPr lang="en-US" dirty="0"/>
              <a:t>Major cause of cardiac morbidity in 15-25 yr </a:t>
            </a:r>
          </a:p>
          <a:p>
            <a:r>
              <a:rPr lang="en-US" dirty="0"/>
              <a:t>RF occurs 1-5 wks after strep </a:t>
            </a:r>
            <a:r>
              <a:rPr lang="en-US" dirty="0" err="1"/>
              <a:t>grp</a:t>
            </a:r>
            <a:r>
              <a:rPr lang="en-US" dirty="0"/>
              <a:t> A </a:t>
            </a:r>
            <a:r>
              <a:rPr lang="en-US" dirty="0" err="1"/>
              <a:t>pharyngitis</a:t>
            </a:r>
            <a:endParaRPr lang="en-US" dirty="0"/>
          </a:p>
          <a:p>
            <a:r>
              <a:rPr lang="en-US" dirty="0"/>
              <a:t>Etiology -immune</a:t>
            </a:r>
          </a:p>
          <a:p>
            <a:pPr lvl="1"/>
            <a:r>
              <a:rPr lang="en-US" sz="3200" dirty="0"/>
              <a:t>Abs ;cross react with streptococcal antigens </a:t>
            </a:r>
          </a:p>
          <a:p>
            <a:pPr lvl="1"/>
            <a:r>
              <a:rPr lang="en-US" sz="3200" dirty="0"/>
              <a:t>Auto-abs triggered by streptococcal antigens; antibodies localize to </a:t>
            </a:r>
            <a:r>
              <a:rPr lang="en-US" sz="3200" dirty="0" err="1"/>
              <a:t>sarcolemmal</a:t>
            </a:r>
            <a:r>
              <a:rPr lang="en-US" sz="3200" dirty="0"/>
              <a:t> membranes</a:t>
            </a:r>
          </a:p>
          <a:p>
            <a:endParaRPr lang="en-US" dirty="0"/>
          </a:p>
        </p:txBody>
      </p:sp>
    </p:spTree>
    <p:extLst>
      <p:ext uri="{BB962C8B-B14F-4D97-AF65-F5344CB8AC3E}">
        <p14:creationId xmlns:p14="http://schemas.microsoft.com/office/powerpoint/2010/main" val="113963076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Autofit/>
          </a:bodyPr>
          <a:lstStyle/>
          <a:p>
            <a:pPr>
              <a:defRPr/>
            </a:pPr>
            <a:r>
              <a:rPr lang="en-US" sz="2400" dirty="0">
                <a:solidFill>
                  <a:srgbClr val="FF0000"/>
                </a:solidFill>
              </a:rPr>
              <a:t>JONES </a:t>
            </a:r>
            <a:r>
              <a:rPr lang="en-US" sz="2400" dirty="0">
                <a:solidFill>
                  <a:schemeClr val="tx1"/>
                </a:solidFill>
              </a:rPr>
              <a:t>Criteria for Rheumatic fever</a:t>
            </a:r>
            <a:r>
              <a:rPr lang="en-US" sz="2400" dirty="0">
                <a:solidFill>
                  <a:srgbClr val="FF0000"/>
                </a:solidFill>
              </a:rPr>
              <a:t>(2 major or 1 major &amp; 2 minor criteria + evidence of recent Grp A Strep infection</a:t>
            </a:r>
          </a:p>
        </p:txBody>
      </p:sp>
      <p:sp>
        <p:nvSpPr>
          <p:cNvPr id="35843" name="Content Placeholder 2"/>
          <p:cNvSpPr>
            <a:spLocks noGrp="1"/>
          </p:cNvSpPr>
          <p:nvPr>
            <p:ph sz="half" idx="1"/>
          </p:nvPr>
        </p:nvSpPr>
        <p:spPr>
          <a:xfrm>
            <a:off x="228600" y="1600200"/>
            <a:ext cx="4419600" cy="4876800"/>
          </a:xfrm>
        </p:spPr>
        <p:txBody>
          <a:bodyPr>
            <a:noAutofit/>
          </a:bodyPr>
          <a:lstStyle/>
          <a:p>
            <a:pPr eaLnBrk="1" hangingPunct="1">
              <a:buNone/>
            </a:pPr>
            <a:r>
              <a:rPr lang="en-US" dirty="0">
                <a:solidFill>
                  <a:srgbClr val="990099"/>
                </a:solidFill>
              </a:rPr>
              <a:t>Major criteria:</a:t>
            </a:r>
            <a:br>
              <a:rPr lang="en-US" dirty="0">
                <a:solidFill>
                  <a:srgbClr val="990099"/>
                </a:solidFill>
              </a:rPr>
            </a:br>
            <a:r>
              <a:rPr lang="en-US" b="1" dirty="0">
                <a:solidFill>
                  <a:srgbClr val="FF0000"/>
                </a:solidFill>
              </a:rPr>
              <a:t>J</a:t>
            </a:r>
            <a:r>
              <a:rPr lang="en-US" dirty="0"/>
              <a:t>oints: migratory</a:t>
            </a:r>
            <a:br>
              <a:rPr lang="en-US" dirty="0"/>
            </a:br>
            <a:r>
              <a:rPr lang="en-US" b="1" dirty="0">
                <a:solidFill>
                  <a:srgbClr val="FF0000"/>
                </a:solidFill>
              </a:rPr>
              <a:t>O</a:t>
            </a:r>
            <a:r>
              <a:rPr lang="en-US" dirty="0"/>
              <a:t>  </a:t>
            </a:r>
            <a:r>
              <a:rPr lang="en-US" dirty="0" err="1"/>
              <a:t>Carditis</a:t>
            </a:r>
            <a:r>
              <a:rPr lang="en-US" dirty="0"/>
              <a:t>: new onset murmur</a:t>
            </a:r>
            <a:br>
              <a:rPr lang="en-US" dirty="0"/>
            </a:br>
            <a:r>
              <a:rPr lang="en-US" b="1" dirty="0">
                <a:solidFill>
                  <a:srgbClr val="FF0000"/>
                </a:solidFill>
              </a:rPr>
              <a:t>N</a:t>
            </a:r>
            <a:r>
              <a:rPr lang="en-US" dirty="0"/>
              <a:t>odules, subcutaneous: extensor surfaces</a:t>
            </a:r>
            <a:br>
              <a:rPr lang="en-US" dirty="0"/>
            </a:br>
            <a:r>
              <a:rPr lang="en-US" b="1" dirty="0" err="1">
                <a:solidFill>
                  <a:srgbClr val="FF0000"/>
                </a:solidFill>
              </a:rPr>
              <a:t>E</a:t>
            </a:r>
            <a:r>
              <a:rPr lang="en-US" dirty="0" err="1"/>
              <a:t>rythema</a:t>
            </a:r>
            <a:r>
              <a:rPr lang="en-US" dirty="0"/>
              <a:t> </a:t>
            </a:r>
            <a:r>
              <a:rPr lang="en-US" dirty="0" err="1"/>
              <a:t>marginatum</a:t>
            </a:r>
            <a:br>
              <a:rPr lang="en-US" dirty="0"/>
            </a:br>
            <a:r>
              <a:rPr lang="en-US" b="1" dirty="0">
                <a:solidFill>
                  <a:srgbClr val="FF0000"/>
                </a:solidFill>
              </a:rPr>
              <a:t>S</a:t>
            </a:r>
            <a:r>
              <a:rPr lang="en-US" dirty="0"/>
              <a:t>ydenham's chorea</a:t>
            </a:r>
          </a:p>
          <a:p>
            <a:pPr eaLnBrk="1" hangingPunct="1">
              <a:buNone/>
            </a:pPr>
            <a:endParaRPr lang="en-US" dirty="0"/>
          </a:p>
          <a:p>
            <a:pPr eaLnBrk="1" hangingPunct="1"/>
            <a:endParaRPr lang="en-US" dirty="0"/>
          </a:p>
        </p:txBody>
      </p:sp>
      <p:sp>
        <p:nvSpPr>
          <p:cNvPr id="4" name="Content Placeholder 3"/>
          <p:cNvSpPr>
            <a:spLocks noGrp="1"/>
          </p:cNvSpPr>
          <p:nvPr>
            <p:ph sz="half" idx="2"/>
          </p:nvPr>
        </p:nvSpPr>
        <p:spPr/>
        <p:txBody>
          <a:bodyPr>
            <a:normAutofit/>
          </a:bodyPr>
          <a:lstStyle/>
          <a:p>
            <a:r>
              <a:rPr lang="en-US" dirty="0">
                <a:solidFill>
                  <a:srgbClr val="990099"/>
                </a:solidFill>
              </a:rPr>
              <a:t>Minor criteria</a:t>
            </a:r>
            <a:r>
              <a:rPr lang="en-US" dirty="0"/>
              <a:t>:</a:t>
            </a:r>
            <a:br>
              <a:rPr lang="en-US" dirty="0"/>
            </a:br>
            <a:r>
              <a:rPr lang="en-US" b="1" dirty="0">
                <a:solidFill>
                  <a:srgbClr val="FF0000"/>
                </a:solidFill>
              </a:rPr>
              <a:t>P</a:t>
            </a:r>
            <a:r>
              <a:rPr lang="en-US" dirty="0"/>
              <a:t>R interval, prolonged</a:t>
            </a:r>
            <a:br>
              <a:rPr lang="en-US" dirty="0"/>
            </a:br>
            <a:r>
              <a:rPr lang="en-US" b="1" dirty="0">
                <a:solidFill>
                  <a:srgbClr val="FF0000"/>
                </a:solidFill>
              </a:rPr>
              <a:t>E</a:t>
            </a:r>
            <a:r>
              <a:rPr lang="en-US" dirty="0"/>
              <a:t>SR elevated</a:t>
            </a:r>
            <a:br>
              <a:rPr lang="en-US" dirty="0"/>
            </a:br>
            <a:r>
              <a:rPr lang="en-US" b="1" dirty="0" err="1">
                <a:solidFill>
                  <a:srgbClr val="FF0000"/>
                </a:solidFill>
              </a:rPr>
              <a:t>A</a:t>
            </a:r>
            <a:r>
              <a:rPr lang="en-US" dirty="0" err="1"/>
              <a:t>rthralgias</a:t>
            </a:r>
            <a:br>
              <a:rPr lang="en-US" dirty="0"/>
            </a:br>
            <a:r>
              <a:rPr lang="en-US" b="1" dirty="0">
                <a:solidFill>
                  <a:srgbClr val="FF0000"/>
                </a:solidFill>
              </a:rPr>
              <a:t>C</a:t>
            </a:r>
            <a:r>
              <a:rPr lang="en-US" dirty="0"/>
              <a:t>RP elevated</a:t>
            </a:r>
            <a:br>
              <a:rPr lang="en-US" dirty="0"/>
            </a:br>
            <a:r>
              <a:rPr lang="en-US" b="1" dirty="0">
                <a:solidFill>
                  <a:srgbClr val="FF0000"/>
                </a:solidFill>
              </a:rPr>
              <a:t>E</a:t>
            </a:r>
            <a:r>
              <a:rPr lang="en-US" dirty="0"/>
              <a:t>levated temperature (fever)</a:t>
            </a:r>
            <a:br>
              <a:rPr lang="en-US" dirty="0"/>
            </a:br>
            <a:endParaRPr lang="en-US" dirty="0"/>
          </a:p>
        </p:txBody>
      </p:sp>
    </p:spTree>
    <p:extLst>
      <p:ext uri="{BB962C8B-B14F-4D97-AF65-F5344CB8AC3E}">
        <p14:creationId xmlns:p14="http://schemas.microsoft.com/office/powerpoint/2010/main" val="4283075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pPr marL="514350" indent="-514350">
              <a:buAutoNum type="arabicPeriod" startAt="6"/>
            </a:pPr>
            <a:r>
              <a:rPr lang="en-US" dirty="0"/>
              <a:t>Evaluate adequacy of peripheral vascular                                                 circulation and check for presence of peripheral edema.</a:t>
            </a:r>
          </a:p>
          <a:p>
            <a:pPr marL="514350" indent="-514350">
              <a:buAutoNum type="arabicPeriod" startAt="6"/>
            </a:pPr>
            <a:r>
              <a:rPr lang="en-US" dirty="0"/>
              <a:t>Evaluate for presence of chest discomfort </a:t>
            </a:r>
          </a:p>
          <a:p>
            <a:pPr marL="514350" indent="-514350"/>
            <a:r>
              <a:rPr lang="en-US" dirty="0"/>
              <a:t>Location </a:t>
            </a:r>
          </a:p>
          <a:p>
            <a:pPr marL="514350" indent="-514350"/>
            <a:r>
              <a:rPr lang="en-US" dirty="0"/>
              <a:t>Intensity if pain</a:t>
            </a:r>
          </a:p>
          <a:p>
            <a:pPr marL="514350" indent="-514350"/>
            <a:r>
              <a:rPr lang="en-US" dirty="0"/>
              <a:t>Precipitating causes.</a:t>
            </a:r>
          </a:p>
          <a:p>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DIAGNOSIS</a:t>
            </a:r>
            <a:br>
              <a:rPr lang="en-US" dirty="0">
                <a:solidFill>
                  <a:srgbClr val="FF0000"/>
                </a:solidFill>
              </a:rPr>
            </a:br>
            <a:endParaRPr lang="en-US" dirty="0"/>
          </a:p>
        </p:txBody>
      </p:sp>
      <p:sp>
        <p:nvSpPr>
          <p:cNvPr id="3" name="Content Placeholder 2"/>
          <p:cNvSpPr>
            <a:spLocks noGrp="1"/>
          </p:cNvSpPr>
          <p:nvPr>
            <p:ph idx="1"/>
          </p:nvPr>
        </p:nvSpPr>
        <p:spPr/>
        <p:txBody>
          <a:bodyPr/>
          <a:lstStyle/>
          <a:p>
            <a:pPr>
              <a:buNone/>
            </a:pPr>
            <a:r>
              <a:rPr lang="en-US" dirty="0"/>
              <a:t>History of a recent streptococcal throat  infection</a:t>
            </a:r>
          </a:p>
          <a:p>
            <a:r>
              <a:rPr lang="en-US" dirty="0"/>
              <a:t>Carditis(heart murmurs)</a:t>
            </a:r>
          </a:p>
          <a:p>
            <a:r>
              <a:rPr lang="en-US" dirty="0"/>
              <a:t>Migratory </a:t>
            </a:r>
            <a:r>
              <a:rPr lang="en-US" dirty="0" err="1"/>
              <a:t>polyarthritis</a:t>
            </a:r>
            <a:endParaRPr lang="en-US" dirty="0"/>
          </a:p>
          <a:p>
            <a:r>
              <a:rPr lang="en-US" dirty="0"/>
              <a:t>Chorea( St Vitus dance)</a:t>
            </a:r>
          </a:p>
          <a:p>
            <a:r>
              <a:rPr lang="en-US" dirty="0" err="1"/>
              <a:t>Erythema</a:t>
            </a:r>
            <a:r>
              <a:rPr lang="en-US" dirty="0"/>
              <a:t> marginatum</a:t>
            </a:r>
          </a:p>
          <a:p>
            <a:r>
              <a:rPr lang="en-US" dirty="0"/>
              <a:t>Subcutaneous nodules</a:t>
            </a:r>
          </a:p>
          <a:p>
            <a:r>
              <a:rPr lang="en-US" sz="2800" dirty="0">
                <a:solidFill>
                  <a:srgbClr val="FF0000"/>
                </a:solidFill>
              </a:rPr>
              <a:t>A diagnosis is based on presence of 2 major signs or 1 major &amp; 2 minor criteria + evidence of recent Grp A Strep infection</a:t>
            </a: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normAutofit lnSpcReduction="10000"/>
          </a:bodyPr>
          <a:lstStyle/>
          <a:p>
            <a:pPr>
              <a:buNone/>
            </a:pPr>
            <a:r>
              <a:rPr lang="en-US" b="1" dirty="0">
                <a:solidFill>
                  <a:srgbClr val="FF0000"/>
                </a:solidFill>
              </a:rPr>
              <a:t>TREATMENT</a:t>
            </a:r>
          </a:p>
          <a:p>
            <a:pPr marL="514350" indent="-514350">
              <a:buFont typeface="+mj-lt"/>
              <a:buAutoNum type="arabicPeriod"/>
            </a:pPr>
            <a:r>
              <a:rPr lang="en-US" dirty="0"/>
              <a:t>Adequate treatment of streptococcal infection</a:t>
            </a:r>
          </a:p>
          <a:p>
            <a:pPr marL="514350" indent="-514350">
              <a:buFont typeface="+mj-lt"/>
              <a:buAutoNum type="arabicPeriod"/>
            </a:pPr>
            <a:r>
              <a:rPr lang="en-US" dirty="0"/>
              <a:t>Bed rest until tachycardia subsides</a:t>
            </a:r>
          </a:p>
          <a:p>
            <a:pPr marL="514350" indent="-514350">
              <a:buFont typeface="+mj-lt"/>
              <a:buAutoNum type="arabicPeriod"/>
            </a:pPr>
            <a:r>
              <a:rPr lang="en-US" dirty="0">
                <a:solidFill>
                  <a:srgbClr val="990099"/>
                </a:solidFill>
              </a:rPr>
              <a:t>Salicylates(ASA)</a:t>
            </a:r>
            <a:r>
              <a:rPr lang="en-US" dirty="0"/>
              <a:t> to control inflammatory process.</a:t>
            </a:r>
          </a:p>
          <a:p>
            <a:pPr marL="514350" indent="-514350">
              <a:buFont typeface="+mj-lt"/>
              <a:buAutoNum type="arabicPeriod"/>
            </a:pPr>
            <a:r>
              <a:rPr lang="en-US" dirty="0"/>
              <a:t>Prophylactic treatment Initiated after immediate therapy</a:t>
            </a:r>
          </a:p>
          <a:p>
            <a:pPr marL="514350" indent="-514350">
              <a:buFont typeface="Wingdings" pitchFamily="2" charset="2"/>
              <a:buChar char="v"/>
            </a:pPr>
            <a:r>
              <a:rPr lang="en-US" dirty="0"/>
              <a:t>Monthly administration of </a:t>
            </a:r>
            <a:r>
              <a:rPr lang="en-US" dirty="0">
                <a:solidFill>
                  <a:srgbClr val="990099"/>
                </a:solidFill>
              </a:rPr>
              <a:t>penicillin</a:t>
            </a:r>
            <a:r>
              <a:rPr lang="en-US" dirty="0"/>
              <a:t> over extended period of time, depending on extent of cardiac involvement</a:t>
            </a:r>
          </a:p>
          <a:p>
            <a:pPr marL="514350" indent="-514350">
              <a:buFont typeface="Wingdings" pitchFamily="2" charset="2"/>
              <a:buChar char="v"/>
            </a:pPr>
            <a:r>
              <a:rPr lang="en-US" dirty="0">
                <a:solidFill>
                  <a:srgbClr val="990099"/>
                </a:solidFill>
              </a:rPr>
              <a:t>Administration of prophylactic penicillin before &amp; after medical procedures that increase risk factor of infection </a:t>
            </a:r>
            <a:r>
              <a:rPr lang="en-US" dirty="0" err="1">
                <a:solidFill>
                  <a:srgbClr val="990099"/>
                </a:solidFill>
              </a:rPr>
              <a:t>eg</a:t>
            </a:r>
            <a:r>
              <a:rPr lang="en-US" dirty="0">
                <a:solidFill>
                  <a:srgbClr val="990099"/>
                </a:solidFill>
              </a:rPr>
              <a:t> in </a:t>
            </a:r>
            <a:r>
              <a:rPr lang="en-US" dirty="0" err="1">
                <a:solidFill>
                  <a:srgbClr val="990099"/>
                </a:solidFill>
              </a:rPr>
              <a:t>tonsilitis</a:t>
            </a:r>
            <a:endParaRPr lang="en-US" dirty="0">
              <a:solidFill>
                <a:srgbClr val="990099"/>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43000"/>
          </a:xfrm>
        </p:spPr>
        <p:txBody>
          <a:bodyPr>
            <a:normAutofit/>
          </a:bodyPr>
          <a:lstStyle/>
          <a:p>
            <a:r>
              <a:rPr lang="en-US" dirty="0">
                <a:solidFill>
                  <a:srgbClr val="FF0000"/>
                </a:solidFill>
              </a:rPr>
              <a:t>Chronic Rheumatic Heart Disease</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228600" y="1143000"/>
            <a:ext cx="8686800" cy="5410200"/>
          </a:xfrm>
        </p:spPr>
        <p:txBody>
          <a:bodyPr>
            <a:normAutofit/>
          </a:bodyPr>
          <a:lstStyle/>
          <a:p>
            <a:r>
              <a:rPr lang="en-US" dirty="0"/>
              <a:t>Develops in a small number of patients with ARF, after 10 or more years, more commonly following recurrent ARF or if the initial ARF is severe </a:t>
            </a:r>
          </a:p>
          <a:p>
            <a:r>
              <a:rPr lang="en-US" dirty="0">
                <a:solidFill>
                  <a:srgbClr val="990099"/>
                </a:solidFill>
              </a:rPr>
              <a:t>Valve leaflets thickened</a:t>
            </a:r>
            <a:r>
              <a:rPr lang="en-US" dirty="0"/>
              <a:t>; fibrous bridging across </a:t>
            </a:r>
            <a:r>
              <a:rPr lang="en-US" dirty="0" err="1"/>
              <a:t>commissures</a:t>
            </a:r>
            <a:r>
              <a:rPr lang="en-US" dirty="0"/>
              <a:t>; </a:t>
            </a:r>
            <a:r>
              <a:rPr lang="en-US" dirty="0">
                <a:solidFill>
                  <a:srgbClr val="990099"/>
                </a:solidFill>
              </a:rPr>
              <a:t>calcifications; </a:t>
            </a:r>
            <a:r>
              <a:rPr lang="en-US" dirty="0"/>
              <a:t>“fish-mouth” deformity</a:t>
            </a:r>
          </a:p>
          <a:p>
            <a:r>
              <a:rPr lang="en-US" dirty="0" err="1">
                <a:solidFill>
                  <a:srgbClr val="990099"/>
                </a:solidFill>
              </a:rPr>
              <a:t>Chordae</a:t>
            </a:r>
            <a:r>
              <a:rPr lang="en-US" dirty="0">
                <a:solidFill>
                  <a:srgbClr val="990099"/>
                </a:solidFill>
              </a:rPr>
              <a:t> </a:t>
            </a:r>
            <a:r>
              <a:rPr lang="en-US" dirty="0" err="1">
                <a:solidFill>
                  <a:srgbClr val="990099"/>
                </a:solidFill>
              </a:rPr>
              <a:t>tendineae</a:t>
            </a:r>
            <a:r>
              <a:rPr lang="en-US" dirty="0">
                <a:solidFill>
                  <a:srgbClr val="990099"/>
                </a:solidFill>
              </a:rPr>
              <a:t> thickened</a:t>
            </a:r>
            <a:r>
              <a:rPr lang="en-US" dirty="0"/>
              <a:t>, fused, shortened</a:t>
            </a:r>
          </a:p>
          <a:p>
            <a:r>
              <a:rPr lang="en-US" dirty="0"/>
              <a:t>Mitral involvement alone in 65-70%, mitral &amp;aortic in 25%</a:t>
            </a:r>
          </a:p>
          <a:p>
            <a:r>
              <a:rPr lang="en-US" dirty="0"/>
              <a:t>Tricuspid only when both mitral &amp; aortic involved; very rarely </a:t>
            </a:r>
            <a:r>
              <a:rPr lang="en-US" dirty="0" err="1"/>
              <a:t>pulmonic</a:t>
            </a:r>
            <a:endParaRPr lang="en-US" dirty="0"/>
          </a:p>
          <a:p>
            <a:endParaRPr lang="en-US" dirty="0"/>
          </a:p>
        </p:txBody>
      </p:sp>
    </p:spTree>
    <p:extLst>
      <p:ext uri="{BB962C8B-B14F-4D97-AF65-F5344CB8AC3E}">
        <p14:creationId xmlns:p14="http://schemas.microsoft.com/office/powerpoint/2010/main" val="4697614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lstStyle/>
          <a:p>
            <a:r>
              <a:rPr lang="en-US" dirty="0"/>
              <a:t>INFECTIVE ENDOCARDITIS</a:t>
            </a:r>
          </a:p>
        </p:txBody>
      </p:sp>
    </p:spTree>
    <p:extLst>
      <p:ext uri="{BB962C8B-B14F-4D97-AF65-F5344CB8AC3E}">
        <p14:creationId xmlns:p14="http://schemas.microsoft.com/office/powerpoint/2010/main" val="18764796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Infective Endocarditis</a:t>
            </a:r>
          </a:p>
        </p:txBody>
      </p:sp>
      <p:sp>
        <p:nvSpPr>
          <p:cNvPr id="3" name="Content Placeholder 2"/>
          <p:cNvSpPr>
            <a:spLocks noGrp="1"/>
          </p:cNvSpPr>
          <p:nvPr>
            <p:ph sz="quarter" idx="1"/>
          </p:nvPr>
        </p:nvSpPr>
        <p:spPr>
          <a:xfrm>
            <a:off x="381000" y="1219200"/>
            <a:ext cx="8229600" cy="4525963"/>
          </a:xfrm>
        </p:spPr>
        <p:txBody>
          <a:bodyPr>
            <a:noAutofit/>
          </a:bodyPr>
          <a:lstStyle/>
          <a:p>
            <a:r>
              <a:rPr lang="en-US" sz="2800" dirty="0" err="1">
                <a:solidFill>
                  <a:srgbClr val="990099"/>
                </a:solidFill>
              </a:rPr>
              <a:t>Bacteremia</a:t>
            </a:r>
            <a:r>
              <a:rPr lang="en-US" sz="2800" dirty="0">
                <a:solidFill>
                  <a:srgbClr val="990099"/>
                </a:solidFill>
              </a:rPr>
              <a:t> </a:t>
            </a:r>
            <a:r>
              <a:rPr lang="en-US" sz="2800" dirty="0"/>
              <a:t>- prerequisite for </a:t>
            </a:r>
            <a:r>
              <a:rPr lang="en-US" sz="2800" dirty="0" err="1"/>
              <a:t>devt</a:t>
            </a:r>
            <a:r>
              <a:rPr lang="en-US" sz="2800" dirty="0"/>
              <a:t> of infective </a:t>
            </a:r>
            <a:r>
              <a:rPr lang="en-US" sz="2800" dirty="0" err="1"/>
              <a:t>endocarditis</a:t>
            </a:r>
            <a:r>
              <a:rPr lang="en-US" sz="2800" dirty="0"/>
              <a:t>, but not sufficient</a:t>
            </a:r>
          </a:p>
          <a:p>
            <a:r>
              <a:rPr lang="en-US" sz="2800" dirty="0"/>
              <a:t>Cardiac abnormalities creating turbulent flow predispose: </a:t>
            </a:r>
          </a:p>
          <a:p>
            <a:r>
              <a:rPr lang="en-US" sz="2800" dirty="0"/>
              <a:t>Alcohol abuse, immunosuppression, &amp; disseminated cancer  also predispose</a:t>
            </a:r>
          </a:p>
          <a:p>
            <a:r>
              <a:rPr lang="en-US" sz="2800" dirty="0"/>
              <a:t>~30% occur on “normal” valves 65% caused by streptococcus (</a:t>
            </a:r>
            <a:r>
              <a:rPr lang="en-US" sz="2800" dirty="0" err="1"/>
              <a:t>viridans</a:t>
            </a:r>
            <a:r>
              <a:rPr lang="en-US" sz="2800" dirty="0"/>
              <a:t>, </a:t>
            </a:r>
            <a:r>
              <a:rPr lang="en-US" sz="2800" dirty="0" err="1"/>
              <a:t>bovis</a:t>
            </a:r>
            <a:r>
              <a:rPr lang="en-US" sz="2800" dirty="0"/>
              <a:t>, </a:t>
            </a:r>
            <a:r>
              <a:rPr lang="en-US" sz="2800" dirty="0" err="1"/>
              <a:t>fecalis</a:t>
            </a:r>
            <a:r>
              <a:rPr lang="en-US" sz="2800" dirty="0"/>
              <a:t>, etc.); relatively low virulence; principal cause of </a:t>
            </a:r>
            <a:r>
              <a:rPr lang="en-US" sz="2800" dirty="0" err="1"/>
              <a:t>subacute</a:t>
            </a:r>
            <a:endParaRPr lang="en-US" sz="2800" dirty="0"/>
          </a:p>
          <a:p>
            <a:r>
              <a:rPr lang="en-US" sz="2800" dirty="0"/>
              <a:t>20-30% caused by staphylococcus </a:t>
            </a:r>
            <a:r>
              <a:rPr lang="en-US" sz="2800" dirty="0" err="1"/>
              <a:t>aureus</a:t>
            </a:r>
            <a:r>
              <a:rPr lang="en-US" sz="2800" dirty="0"/>
              <a:t> - more virulent -leading cause of acute disease</a:t>
            </a:r>
          </a:p>
          <a:p>
            <a:endParaRPr lang="en-US" sz="2800" dirty="0"/>
          </a:p>
        </p:txBody>
      </p:sp>
    </p:spTree>
    <p:extLst>
      <p:ext uri="{BB962C8B-B14F-4D97-AF65-F5344CB8AC3E}">
        <p14:creationId xmlns:p14="http://schemas.microsoft.com/office/powerpoint/2010/main" val="33693109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19200"/>
          </a:xfrm>
        </p:spPr>
        <p:txBody>
          <a:bodyPr>
            <a:normAutofit/>
          </a:bodyPr>
          <a:lstStyle/>
          <a:p>
            <a:r>
              <a:rPr lang="en-US" dirty="0"/>
              <a:t>Infective Endocarditis</a:t>
            </a:r>
            <a:br>
              <a:rPr lang="en-US" dirty="0"/>
            </a:br>
            <a:endParaRPr lang="en-US" dirty="0"/>
          </a:p>
        </p:txBody>
      </p:sp>
      <p:sp>
        <p:nvSpPr>
          <p:cNvPr id="3" name="Content Placeholder 2"/>
          <p:cNvSpPr>
            <a:spLocks noGrp="1"/>
          </p:cNvSpPr>
          <p:nvPr>
            <p:ph sz="quarter" idx="1"/>
          </p:nvPr>
        </p:nvSpPr>
        <p:spPr>
          <a:xfrm>
            <a:off x="381000" y="1143000"/>
            <a:ext cx="8610600" cy="4525963"/>
          </a:xfrm>
        </p:spPr>
        <p:txBody>
          <a:bodyPr>
            <a:noAutofit/>
          </a:bodyPr>
          <a:lstStyle/>
          <a:p>
            <a:r>
              <a:rPr lang="en-US" sz="2800" dirty="0"/>
              <a:t>Colonization or invasion of valves by micro-organisms  leading formation of bulky, friable vegetations on flow side near free edge of valve</a:t>
            </a:r>
          </a:p>
          <a:p>
            <a:r>
              <a:rPr lang="en-US" sz="2800" dirty="0"/>
              <a:t>Forms </a:t>
            </a:r>
            <a:r>
              <a:rPr lang="en-US" sz="2800" dirty="0" err="1"/>
              <a:t>polypoid</a:t>
            </a:r>
            <a:r>
              <a:rPr lang="en-US" sz="2800" dirty="0"/>
              <a:t> masses of thrombus laden with bacteria which hang from edge of valve; may extend to back of valve</a:t>
            </a:r>
          </a:p>
          <a:p>
            <a:r>
              <a:rPr lang="en-US" sz="2800" dirty="0"/>
              <a:t>Acute &amp; </a:t>
            </a:r>
            <a:r>
              <a:rPr lang="en-US" sz="2800" dirty="0" err="1"/>
              <a:t>subacute</a:t>
            </a:r>
            <a:r>
              <a:rPr lang="en-US" sz="2800" dirty="0"/>
              <a:t> forms, depends on organisms’ virulence</a:t>
            </a:r>
          </a:p>
          <a:p>
            <a:r>
              <a:rPr lang="en-US" sz="2800" dirty="0"/>
              <a:t> acute – bulkier vegetations, more often on normal valves, &amp; more  destructive (can be fatal within days); </a:t>
            </a:r>
          </a:p>
          <a:p>
            <a:r>
              <a:rPr lang="en-US" sz="2800" dirty="0" err="1"/>
              <a:t>Subacute</a:t>
            </a:r>
            <a:r>
              <a:rPr lang="en-US" sz="2800" dirty="0"/>
              <a:t> -more indolent, less responsive to antibiotics, blood cultures often negative</a:t>
            </a:r>
          </a:p>
        </p:txBody>
      </p:sp>
    </p:spTree>
    <p:extLst>
      <p:ext uri="{BB962C8B-B14F-4D97-AF65-F5344CB8AC3E}">
        <p14:creationId xmlns:p14="http://schemas.microsoft.com/office/powerpoint/2010/main" val="6865884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43000"/>
          </a:xfrm>
        </p:spPr>
        <p:txBody>
          <a:bodyPr>
            <a:normAutofit/>
          </a:bodyPr>
          <a:lstStyle/>
          <a:p>
            <a:r>
              <a:rPr lang="en-US" dirty="0"/>
              <a:t>Pericardial Effusions &amp; </a:t>
            </a:r>
            <a:r>
              <a:rPr lang="en-US" dirty="0" err="1"/>
              <a:t>tamponade</a:t>
            </a:r>
            <a:br>
              <a:rPr lang="en-US" dirty="0"/>
            </a:br>
            <a:endParaRPr lang="en-US" dirty="0"/>
          </a:p>
        </p:txBody>
      </p:sp>
      <p:sp>
        <p:nvSpPr>
          <p:cNvPr id="3" name="Content Placeholder 2"/>
          <p:cNvSpPr>
            <a:spLocks noGrp="1"/>
          </p:cNvSpPr>
          <p:nvPr>
            <p:ph sz="quarter" idx="1"/>
          </p:nvPr>
        </p:nvSpPr>
        <p:spPr>
          <a:xfrm>
            <a:off x="457200" y="914400"/>
            <a:ext cx="8229600" cy="4525963"/>
          </a:xfrm>
        </p:spPr>
        <p:txBody>
          <a:bodyPr>
            <a:noAutofit/>
          </a:bodyPr>
          <a:lstStyle/>
          <a:p>
            <a:r>
              <a:rPr lang="en-US" sz="2800" dirty="0"/>
              <a:t>Effusions as large as 500 cc can be seen</a:t>
            </a:r>
          </a:p>
          <a:p>
            <a:pPr lvl="1"/>
            <a:r>
              <a:rPr lang="en-US" dirty="0"/>
              <a:t>Serous: congestive heart failure, </a:t>
            </a:r>
            <a:r>
              <a:rPr lang="en-US" dirty="0" err="1"/>
              <a:t>hypoproteinemia</a:t>
            </a:r>
            <a:endParaRPr lang="en-US" dirty="0"/>
          </a:p>
          <a:p>
            <a:pPr lvl="1"/>
            <a:r>
              <a:rPr lang="fr-FR" dirty="0" err="1"/>
              <a:t>Serosanguinous</a:t>
            </a:r>
            <a:r>
              <a:rPr lang="fr-FR" dirty="0"/>
              <a:t>: </a:t>
            </a:r>
            <a:r>
              <a:rPr lang="fr-FR" dirty="0" err="1"/>
              <a:t>blunt</a:t>
            </a:r>
            <a:r>
              <a:rPr lang="fr-FR" dirty="0"/>
              <a:t> </a:t>
            </a:r>
            <a:r>
              <a:rPr lang="fr-FR" dirty="0" err="1"/>
              <a:t>chest</a:t>
            </a:r>
            <a:r>
              <a:rPr lang="fr-FR" dirty="0"/>
              <a:t> trauma, CPR</a:t>
            </a:r>
          </a:p>
          <a:p>
            <a:pPr lvl="1"/>
            <a:r>
              <a:rPr lang="en-US" dirty="0" err="1"/>
              <a:t>Chylous</a:t>
            </a:r>
            <a:r>
              <a:rPr lang="en-US" dirty="0"/>
              <a:t>: lymphatic obstruction (benign or malignant)</a:t>
            </a:r>
          </a:p>
          <a:p>
            <a:pPr lvl="1"/>
            <a:r>
              <a:rPr lang="en-US" dirty="0"/>
              <a:t>Cholesterol: rare; </a:t>
            </a:r>
            <a:r>
              <a:rPr lang="en-US" dirty="0" err="1"/>
              <a:t>myxedema</a:t>
            </a:r>
            <a:r>
              <a:rPr lang="en-US" dirty="0"/>
              <a:t>, usually idiopathic</a:t>
            </a:r>
          </a:p>
          <a:p>
            <a:pPr lvl="1"/>
            <a:r>
              <a:rPr lang="en-US" dirty="0" err="1"/>
              <a:t>Hemopericardium</a:t>
            </a:r>
            <a:endParaRPr lang="en-US" dirty="0"/>
          </a:p>
          <a:p>
            <a:pPr lvl="1"/>
            <a:r>
              <a:rPr lang="en-US" dirty="0"/>
              <a:t>Rupture of heart or </a:t>
            </a:r>
            <a:r>
              <a:rPr lang="en-US" dirty="0" err="1"/>
              <a:t>intrapericardial</a:t>
            </a:r>
            <a:r>
              <a:rPr lang="en-US" dirty="0"/>
              <a:t> aorta (MI, dissecting aneurysm, chest trauma)</a:t>
            </a:r>
          </a:p>
          <a:p>
            <a:pPr>
              <a:buNone/>
            </a:pPr>
            <a:r>
              <a:rPr lang="en-US" sz="2800" dirty="0" err="1"/>
              <a:t>Tamponade</a:t>
            </a:r>
            <a:endParaRPr lang="en-US" sz="2800" dirty="0"/>
          </a:p>
          <a:p>
            <a:r>
              <a:rPr lang="en-US" sz="2800" dirty="0"/>
              <a:t>200-300 </a:t>
            </a:r>
            <a:r>
              <a:rPr lang="en-US" sz="2800" dirty="0" err="1"/>
              <a:t>mls</a:t>
            </a:r>
            <a:r>
              <a:rPr lang="en-US" sz="2800" dirty="0"/>
              <a:t>, accumulated rapidly, can cause cardiac compression &amp; death</a:t>
            </a:r>
          </a:p>
        </p:txBody>
      </p:sp>
    </p:spTree>
    <p:extLst>
      <p:ext uri="{BB962C8B-B14F-4D97-AF65-F5344CB8AC3E}">
        <p14:creationId xmlns:p14="http://schemas.microsoft.com/office/powerpoint/2010/main" val="2633763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INTERVENTION</a:t>
            </a:r>
          </a:p>
        </p:txBody>
      </p:sp>
      <p:sp>
        <p:nvSpPr>
          <p:cNvPr id="3" name="Content Placeholder 2"/>
          <p:cNvSpPr>
            <a:spLocks noGrp="1"/>
          </p:cNvSpPr>
          <p:nvPr>
            <p:ph idx="1"/>
          </p:nvPr>
        </p:nvSpPr>
        <p:spPr/>
        <p:txBody>
          <a:bodyPr>
            <a:normAutofit lnSpcReduction="10000"/>
          </a:bodyPr>
          <a:lstStyle/>
          <a:p>
            <a:pPr>
              <a:buNone/>
            </a:pPr>
            <a:r>
              <a:rPr lang="en-US" dirty="0"/>
              <a:t>Child is generally cared for in the home environment.</a:t>
            </a:r>
          </a:p>
          <a:p>
            <a:r>
              <a:rPr lang="en-US" dirty="0"/>
              <a:t>Decrease activity: bed rest if pulse rate is increased or if child is febrile.</a:t>
            </a:r>
          </a:p>
          <a:p>
            <a:r>
              <a:rPr lang="en-US" dirty="0"/>
              <a:t>Friends may visit for short periods. Child is not contagious.</a:t>
            </a:r>
          </a:p>
          <a:p>
            <a:pPr>
              <a:buNone/>
            </a:pPr>
            <a:r>
              <a:rPr lang="en-US" dirty="0"/>
              <a:t>-Maintain adequate nutrition</a:t>
            </a:r>
          </a:p>
          <a:p>
            <a:pPr>
              <a:buNone/>
            </a:pPr>
            <a:r>
              <a:rPr lang="en-US" dirty="0"/>
              <a:t>-Maybe anorexic during the febrile phase</a:t>
            </a:r>
          </a:p>
          <a:p>
            <a:pPr>
              <a:buNone/>
            </a:pPr>
            <a:r>
              <a:rPr lang="en-US" dirty="0"/>
              <a:t>-provide soft or liquid foods as tolerated</a:t>
            </a:r>
          </a:p>
          <a:p>
            <a:pPr>
              <a:buNone/>
            </a:pPr>
            <a:r>
              <a:rPr lang="en-US" dirty="0"/>
              <a:t>-Assist child with feeding if </a:t>
            </a:r>
            <a:r>
              <a:rPr lang="en-US" dirty="0" err="1"/>
              <a:t>choreic</a:t>
            </a:r>
            <a:r>
              <a:rPr lang="en-US" dirty="0"/>
              <a:t> movements are severe.</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normAutofit lnSpcReduction="10000"/>
          </a:bodyPr>
          <a:lstStyle/>
          <a:p>
            <a:pPr>
              <a:buNone/>
            </a:pPr>
            <a:r>
              <a:rPr lang="en-US" dirty="0"/>
              <a:t>-Maintain adequate hydration</a:t>
            </a:r>
          </a:p>
          <a:p>
            <a:r>
              <a:rPr lang="en-US" dirty="0"/>
              <a:t>Administer analgesics for </a:t>
            </a:r>
            <a:r>
              <a:rPr lang="en-US" dirty="0" err="1"/>
              <a:t>arthralgia</a:t>
            </a:r>
            <a:endParaRPr lang="en-US" dirty="0"/>
          </a:p>
          <a:p>
            <a:r>
              <a:rPr lang="en-US" dirty="0"/>
              <a:t>Reassure child that chorea &amp; joint involvement are only temporary &amp; there will be no residual damage.</a:t>
            </a:r>
          </a:p>
          <a:p>
            <a:r>
              <a:rPr lang="en-US" dirty="0"/>
              <a:t>Assist parents to understand need for </a:t>
            </a:r>
            <a:r>
              <a:rPr lang="en-US" dirty="0" err="1"/>
              <a:t>longterm</a:t>
            </a:r>
            <a:r>
              <a:rPr lang="en-US" dirty="0"/>
              <a:t> prophylactic antibiotic therapy.</a:t>
            </a:r>
          </a:p>
          <a:p>
            <a:pPr>
              <a:buNone/>
            </a:pPr>
            <a:r>
              <a:rPr lang="en-US" dirty="0"/>
              <a:t>-Importance of preventing recurring infections</a:t>
            </a:r>
          </a:p>
          <a:p>
            <a:pPr>
              <a:buNone/>
            </a:pPr>
            <a:r>
              <a:rPr lang="en-US" dirty="0"/>
              <a:t>-Include child in planning, especially when numerous injections are involved</a:t>
            </a:r>
          </a:p>
          <a:p>
            <a:pPr>
              <a:buNone/>
            </a:pPr>
            <a:r>
              <a:rPr lang="en-US" dirty="0"/>
              <a:t>-Importance of prophylactic therapy before invasive medical procedures</a:t>
            </a:r>
          </a:p>
          <a:p>
            <a:pPr>
              <a:buNone/>
            </a:pPr>
            <a:r>
              <a:rPr lang="en-US" dirty="0"/>
              <a:t>-Continued medical follow-up for the development of </a:t>
            </a:r>
            <a:r>
              <a:rPr lang="en-US" dirty="0" err="1"/>
              <a:t>valvular</a:t>
            </a:r>
            <a:r>
              <a:rPr lang="en-US" dirty="0"/>
              <a:t> problems as child grows.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p:txBody>
          <a:bodyPr/>
          <a:lstStyle/>
          <a:p>
            <a:pPr>
              <a:buNone/>
            </a:pPr>
            <a:r>
              <a:rPr lang="en-US" dirty="0"/>
              <a:t>Severe </a:t>
            </a:r>
            <a:r>
              <a:rPr lang="en-US" dirty="0" err="1"/>
              <a:t>valvular</a:t>
            </a:r>
            <a:r>
              <a:rPr lang="en-US" dirty="0"/>
              <a:t> damage precipitates the development of congestive heart failure &amp; may require open heart surgery for replacement of diseased valve.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pPr>
              <a:buNone/>
            </a:pPr>
            <a:r>
              <a:rPr lang="en-US" b="1" dirty="0"/>
              <a:t>HISTORY TAKING</a:t>
            </a:r>
          </a:p>
          <a:p>
            <a:pPr marL="514350" indent="-514350">
              <a:buFont typeface="+mj-lt"/>
              <a:buAutoNum type="arabicPeriod"/>
            </a:pPr>
            <a:r>
              <a:rPr lang="en-US" dirty="0"/>
              <a:t>Identify presence of risk factors for the development of arteriosclerotic disease</a:t>
            </a:r>
          </a:p>
          <a:p>
            <a:pPr marL="514350" indent="-514350">
              <a:buFont typeface="+mj-lt"/>
              <a:buAutoNum type="arabicPeriod"/>
            </a:pPr>
            <a:r>
              <a:rPr lang="en-US" dirty="0"/>
              <a:t>Coping strategies</a:t>
            </a:r>
          </a:p>
          <a:p>
            <a:pPr marL="514350" indent="-514350">
              <a:buFont typeface="+mj-lt"/>
              <a:buAutoNum type="arabicPeriod"/>
            </a:pPr>
            <a:r>
              <a:rPr lang="en-US" dirty="0"/>
              <a:t>Respiratory</a:t>
            </a:r>
          </a:p>
          <a:p>
            <a:pPr marL="514350" indent="-514350">
              <a:buFont typeface="+mj-lt"/>
              <a:buAutoNum type="alphaLcPeriod"/>
            </a:pPr>
            <a:r>
              <a:rPr lang="en-US" dirty="0"/>
              <a:t>History of difficulty breathing</a:t>
            </a:r>
          </a:p>
          <a:p>
            <a:pPr marL="514350" indent="-514350">
              <a:buFont typeface="+mj-lt"/>
              <a:buAutoNum type="alphaLcPeriod"/>
            </a:pPr>
            <a:r>
              <a:rPr lang="en-US" dirty="0"/>
              <a:t>Medications taken for respiratory problems</a:t>
            </a:r>
          </a:p>
          <a:p>
            <a:pPr marL="514350" indent="-514350">
              <a:buFont typeface="+mj-lt"/>
              <a:buAutoNum type="alphaLcPeriod"/>
            </a:pPr>
            <a:r>
              <a:rPr lang="en-US" dirty="0"/>
              <a:t>Determine normal activity level</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a:t>Pericarditis</a:t>
            </a:r>
            <a:br>
              <a:rPr lang="en-US" b="1" dirty="0"/>
            </a:br>
            <a:endParaRPr lang="en-US" dirty="0"/>
          </a:p>
        </p:txBody>
      </p:sp>
      <p:sp>
        <p:nvSpPr>
          <p:cNvPr id="3" name="Content Placeholder 2"/>
          <p:cNvSpPr>
            <a:spLocks noGrp="1"/>
          </p:cNvSpPr>
          <p:nvPr>
            <p:ph sz="quarter" idx="1"/>
          </p:nvPr>
        </p:nvSpPr>
        <p:spPr/>
        <p:txBody>
          <a:bodyPr>
            <a:normAutofit/>
          </a:bodyPr>
          <a:lstStyle/>
          <a:p>
            <a:r>
              <a:rPr lang="en-US" dirty="0"/>
              <a:t>An acute inflammation. The term “chronic pericarditis”  refers to healed pericarditis</a:t>
            </a:r>
          </a:p>
          <a:p>
            <a:pPr>
              <a:buNone/>
            </a:pPr>
            <a:endParaRPr lang="en-US" dirty="0"/>
          </a:p>
          <a:p>
            <a:pPr>
              <a:buNone/>
            </a:pPr>
            <a:endParaRPr lang="en-US" dirty="0"/>
          </a:p>
        </p:txBody>
      </p:sp>
    </p:spTree>
    <p:extLst>
      <p:ext uri="{BB962C8B-B14F-4D97-AF65-F5344CB8AC3E}">
        <p14:creationId xmlns:p14="http://schemas.microsoft.com/office/powerpoint/2010/main" val="78277272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Fibrinous Pericarditis</a:t>
            </a:r>
          </a:p>
        </p:txBody>
      </p:sp>
      <p:sp>
        <p:nvSpPr>
          <p:cNvPr id="3" name="Content Placeholder 2"/>
          <p:cNvSpPr>
            <a:spLocks noGrp="1"/>
          </p:cNvSpPr>
          <p:nvPr>
            <p:ph sz="quarter" idx="1"/>
          </p:nvPr>
        </p:nvSpPr>
        <p:spPr>
          <a:xfrm>
            <a:off x="609600" y="1981200"/>
            <a:ext cx="8686800" cy="5562600"/>
          </a:xfrm>
        </p:spPr>
        <p:txBody>
          <a:bodyPr>
            <a:noAutofit/>
          </a:bodyPr>
          <a:lstStyle/>
          <a:p>
            <a:r>
              <a:rPr lang="en-US" sz="2800" dirty="0"/>
              <a:t>Most frequent type; Seen after myocardial infarct, rheumatic fever, trauma, uremia, radiation, SLE, pneumonias</a:t>
            </a:r>
          </a:p>
          <a:p>
            <a:r>
              <a:rPr lang="en-US" sz="2800" dirty="0"/>
              <a:t>Clinically:  pericardial friction rub</a:t>
            </a:r>
          </a:p>
          <a:p>
            <a:r>
              <a:rPr lang="en-US" sz="2800" dirty="0"/>
              <a:t>Rubbery fibrin mass loosely gluing the parietal &amp; visceral pleura together (“bread &amp; butter”)</a:t>
            </a:r>
          </a:p>
          <a:p>
            <a:r>
              <a:rPr lang="en-US" sz="2800" dirty="0"/>
              <a:t>Histologically: entangled mass of threadlike </a:t>
            </a:r>
            <a:r>
              <a:rPr lang="en-US" sz="2800" dirty="0" err="1"/>
              <a:t>eosinophilic</a:t>
            </a:r>
            <a:r>
              <a:rPr lang="en-US" sz="2800" dirty="0"/>
              <a:t> fibers or large amorphous mass</a:t>
            </a:r>
          </a:p>
          <a:p>
            <a:r>
              <a:rPr lang="en-US" sz="2800" dirty="0"/>
              <a:t>May resolve or become organized to produce an adhesive pericarditis</a:t>
            </a:r>
          </a:p>
          <a:p>
            <a:endParaRPr lang="en-US" sz="2800" dirty="0"/>
          </a:p>
        </p:txBody>
      </p:sp>
    </p:spTree>
    <p:extLst>
      <p:ext uri="{BB962C8B-B14F-4D97-AF65-F5344CB8AC3E}">
        <p14:creationId xmlns:p14="http://schemas.microsoft.com/office/powerpoint/2010/main" val="27247311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Fibrinous Pericarditis</a:t>
            </a:r>
          </a:p>
        </p:txBody>
      </p:sp>
      <p:sp>
        <p:nvSpPr>
          <p:cNvPr id="3" name="Content Placeholder 2"/>
          <p:cNvSpPr>
            <a:spLocks noGrp="1"/>
          </p:cNvSpPr>
          <p:nvPr>
            <p:ph sz="quarter" idx="1"/>
          </p:nvPr>
        </p:nvSpPr>
        <p:spPr>
          <a:xfrm>
            <a:off x="228600" y="1066800"/>
            <a:ext cx="8686800" cy="5562600"/>
          </a:xfrm>
        </p:spPr>
        <p:txBody>
          <a:bodyPr>
            <a:noAutofit/>
          </a:bodyPr>
          <a:lstStyle/>
          <a:p>
            <a:r>
              <a:rPr lang="en-US" sz="2800" dirty="0"/>
              <a:t>Most frequent type; Seen after my</a:t>
            </a:r>
          </a:p>
          <a:p>
            <a:pPr marL="0" indent="0">
              <a:buNone/>
            </a:pPr>
            <a:r>
              <a:rPr lang="en-US" sz="2800" dirty="0" err="1"/>
              <a:t>ocardial</a:t>
            </a:r>
            <a:r>
              <a:rPr lang="en-US" sz="2800" dirty="0"/>
              <a:t> infarct, rheumatic fever, trauma, uremia, radiation, SLE, pneumonias</a:t>
            </a:r>
          </a:p>
          <a:p>
            <a:r>
              <a:rPr lang="en-US" sz="2800" dirty="0"/>
              <a:t>Clinically:  pericardial friction rub</a:t>
            </a:r>
          </a:p>
          <a:p>
            <a:r>
              <a:rPr lang="en-US" sz="2800" dirty="0"/>
              <a:t>Rubbery fibrin mass loosely gluing the parietal &amp; visceral pleura together (“bread &amp; butter”)</a:t>
            </a:r>
          </a:p>
          <a:p>
            <a:r>
              <a:rPr lang="en-US" sz="2800" dirty="0"/>
              <a:t>Histologically: entangled mass of threadlike </a:t>
            </a:r>
            <a:r>
              <a:rPr lang="en-US" sz="2800" dirty="0" err="1"/>
              <a:t>eosinophilic</a:t>
            </a:r>
            <a:r>
              <a:rPr lang="en-US" sz="2800" dirty="0"/>
              <a:t> fibers or large amorphous mass</a:t>
            </a:r>
          </a:p>
          <a:p>
            <a:r>
              <a:rPr lang="en-US" sz="2800" dirty="0"/>
              <a:t>May resolve or become organized to produce an adhesive pericarditis</a:t>
            </a:r>
          </a:p>
          <a:p>
            <a:endParaRPr lang="en-US" sz="2800" dirty="0"/>
          </a:p>
        </p:txBody>
      </p:sp>
    </p:spTree>
    <p:extLst>
      <p:ext uri="{BB962C8B-B14F-4D97-AF65-F5344CB8AC3E}">
        <p14:creationId xmlns:p14="http://schemas.microsoft.com/office/powerpoint/2010/main" val="152701485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Fibrinous Pericarditis</a:t>
            </a:r>
          </a:p>
        </p:txBody>
      </p:sp>
      <p:sp>
        <p:nvSpPr>
          <p:cNvPr id="3" name="Content Placeholder 2"/>
          <p:cNvSpPr>
            <a:spLocks noGrp="1"/>
          </p:cNvSpPr>
          <p:nvPr>
            <p:ph sz="quarter" idx="1"/>
          </p:nvPr>
        </p:nvSpPr>
        <p:spPr>
          <a:xfrm>
            <a:off x="228600" y="1066800"/>
            <a:ext cx="8686800" cy="5562600"/>
          </a:xfrm>
        </p:spPr>
        <p:txBody>
          <a:bodyPr>
            <a:noAutofit/>
          </a:bodyPr>
          <a:lstStyle/>
          <a:p>
            <a:r>
              <a:rPr lang="en-US" sz="2800" dirty="0"/>
              <a:t>Most frequent type; Seen after myocardial infarct, rheumatic fever, trauma, uremia, radiation, SLE, pneumonias</a:t>
            </a:r>
          </a:p>
          <a:p>
            <a:r>
              <a:rPr lang="en-US" sz="2800" dirty="0"/>
              <a:t>Clinically:  pericardial friction rub</a:t>
            </a:r>
          </a:p>
          <a:p>
            <a:r>
              <a:rPr lang="en-US" sz="2800" dirty="0"/>
              <a:t>Rubbery fibrin mass loosely gluing the parietal &amp; visceral pleura together (“bread &amp; butter”)</a:t>
            </a:r>
          </a:p>
          <a:p>
            <a:r>
              <a:rPr lang="en-US" sz="2800" dirty="0"/>
              <a:t>Histologically: entangled mass of threadlike </a:t>
            </a:r>
            <a:r>
              <a:rPr lang="en-US" sz="2800" dirty="0" err="1"/>
              <a:t>eosinophilic</a:t>
            </a:r>
            <a:r>
              <a:rPr lang="en-US" sz="2800" dirty="0"/>
              <a:t> fibers or large amorphous mass</a:t>
            </a:r>
          </a:p>
          <a:p>
            <a:r>
              <a:rPr lang="en-US" sz="2800" dirty="0"/>
              <a:t>May resolve or become organized to produce an adhesive pericarditis</a:t>
            </a:r>
          </a:p>
          <a:p>
            <a:endParaRPr lang="en-US" sz="2800" dirty="0"/>
          </a:p>
        </p:txBody>
      </p:sp>
    </p:spTree>
    <p:extLst>
      <p:ext uri="{BB962C8B-B14F-4D97-AF65-F5344CB8AC3E}">
        <p14:creationId xmlns:p14="http://schemas.microsoft.com/office/powerpoint/2010/main" val="3133539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Suppurative (Purulent) Pericarditis</a:t>
            </a:r>
          </a:p>
        </p:txBody>
      </p:sp>
      <p:sp>
        <p:nvSpPr>
          <p:cNvPr id="3" name="Content Placeholder 2"/>
          <p:cNvSpPr>
            <a:spLocks noGrp="1"/>
          </p:cNvSpPr>
          <p:nvPr>
            <p:ph sz="quarter" idx="1"/>
          </p:nvPr>
        </p:nvSpPr>
        <p:spPr/>
        <p:txBody>
          <a:bodyPr>
            <a:normAutofit fontScale="92500" lnSpcReduction="20000"/>
          </a:bodyPr>
          <a:lstStyle/>
          <a:p>
            <a:r>
              <a:rPr lang="en-US" sz="3500" dirty="0"/>
              <a:t>Bacterial, </a:t>
            </a:r>
            <a:r>
              <a:rPr lang="en-US" sz="3500" dirty="0" err="1"/>
              <a:t>mycotic</a:t>
            </a:r>
            <a:r>
              <a:rPr lang="en-US" sz="3500" dirty="0"/>
              <a:t>, or parasitic invasion</a:t>
            </a:r>
          </a:p>
          <a:p>
            <a:r>
              <a:rPr lang="en-US" sz="3500" dirty="0"/>
              <a:t>M:F=3:1, 10-40 yrs</a:t>
            </a:r>
          </a:p>
          <a:p>
            <a:r>
              <a:rPr lang="en-US" sz="3500" dirty="0"/>
              <a:t>Enter pericardial space by: direct extension, seeding from blood, </a:t>
            </a:r>
            <a:r>
              <a:rPr lang="en-US" sz="3500" dirty="0" err="1"/>
              <a:t>lymphatics</a:t>
            </a:r>
            <a:r>
              <a:rPr lang="en-US" sz="3500" dirty="0"/>
              <a:t>, seeding by instrumentation</a:t>
            </a:r>
          </a:p>
          <a:p>
            <a:r>
              <a:rPr lang="en-US" sz="3500" dirty="0"/>
              <a:t>Inflammation may extend into surrounding </a:t>
            </a:r>
            <a:r>
              <a:rPr lang="en-US" sz="3500" dirty="0" err="1"/>
              <a:t>mediastinum</a:t>
            </a:r>
            <a:endParaRPr lang="en-US" sz="3500" dirty="0"/>
          </a:p>
          <a:p>
            <a:r>
              <a:rPr lang="en-US" sz="3500" dirty="0"/>
              <a:t>Usually results in organization &amp; thus a constrictive pericarditis with clinical </a:t>
            </a:r>
            <a:r>
              <a:rPr lang="en-US" sz="3500" dirty="0" err="1"/>
              <a:t>sequelae</a:t>
            </a:r>
            <a:endParaRPr lang="en-US" sz="3500" dirty="0"/>
          </a:p>
          <a:p>
            <a:endParaRPr lang="en-US" dirty="0"/>
          </a:p>
        </p:txBody>
      </p:sp>
    </p:spTree>
    <p:extLst>
      <p:ext uri="{BB962C8B-B14F-4D97-AF65-F5344CB8AC3E}">
        <p14:creationId xmlns:p14="http://schemas.microsoft.com/office/powerpoint/2010/main" val="28886751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143000"/>
          </a:xfrm>
        </p:spPr>
        <p:txBody>
          <a:bodyPr>
            <a:normAutofit/>
          </a:bodyPr>
          <a:lstStyle/>
          <a:p>
            <a:r>
              <a:rPr lang="en-US" dirty="0"/>
              <a:t>Constrictive Pericarditis</a:t>
            </a:r>
            <a:br>
              <a:rPr lang="en-US" dirty="0"/>
            </a:br>
            <a:endParaRPr lang="en-US" dirty="0"/>
          </a:p>
        </p:txBody>
      </p:sp>
      <p:sp>
        <p:nvSpPr>
          <p:cNvPr id="3" name="Content Placeholder 2"/>
          <p:cNvSpPr>
            <a:spLocks noGrp="1"/>
          </p:cNvSpPr>
          <p:nvPr>
            <p:ph sz="quarter" idx="1"/>
          </p:nvPr>
        </p:nvSpPr>
        <p:spPr/>
        <p:txBody>
          <a:bodyPr>
            <a:normAutofit/>
          </a:bodyPr>
          <a:lstStyle/>
          <a:p>
            <a:r>
              <a:rPr lang="en-US" dirty="0"/>
              <a:t>Usually idiopathic, but may follow </a:t>
            </a:r>
            <a:r>
              <a:rPr lang="en-US" dirty="0" err="1"/>
              <a:t>suppurative</a:t>
            </a:r>
            <a:r>
              <a:rPr lang="en-US" dirty="0"/>
              <a:t> of </a:t>
            </a:r>
            <a:r>
              <a:rPr lang="en-US" dirty="0" err="1"/>
              <a:t>caseous</a:t>
            </a:r>
            <a:r>
              <a:rPr lang="en-US" dirty="0"/>
              <a:t> pericarditis (classically TB) or after cardiac surgery or heavy irradiation</a:t>
            </a:r>
          </a:p>
          <a:p>
            <a:r>
              <a:rPr lang="en-US" dirty="0"/>
              <a:t>Pericardial space obliterated &amp; transformed into a thick mass of fibrosis &amp; scar tissue, encasing heart ; causing restriction</a:t>
            </a:r>
          </a:p>
          <a:p>
            <a:r>
              <a:rPr lang="en-US" dirty="0"/>
              <a:t>Calcification is common</a:t>
            </a:r>
          </a:p>
        </p:txBody>
      </p:sp>
    </p:spTree>
    <p:extLst>
      <p:ext uri="{BB962C8B-B14F-4D97-AF65-F5344CB8AC3E}">
        <p14:creationId xmlns:p14="http://schemas.microsoft.com/office/powerpoint/2010/main" val="339857974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pericarditis</a:t>
            </a:r>
          </a:p>
        </p:txBody>
      </p:sp>
      <p:sp>
        <p:nvSpPr>
          <p:cNvPr id="3" name="Content Placeholder 2"/>
          <p:cNvSpPr>
            <a:spLocks noGrp="1"/>
          </p:cNvSpPr>
          <p:nvPr>
            <p:ph sz="quarter" idx="1"/>
          </p:nvPr>
        </p:nvSpPr>
        <p:spPr/>
        <p:txBody>
          <a:bodyPr/>
          <a:lstStyle/>
          <a:p>
            <a:r>
              <a:rPr lang="en-US" dirty="0"/>
              <a:t>Hemorrhagic Pericarditis</a:t>
            </a:r>
          </a:p>
          <a:p>
            <a:pPr lvl="1"/>
            <a:r>
              <a:rPr lang="en-US" dirty="0"/>
              <a:t>TB or malignant neoplasm (from lung or breast)</a:t>
            </a:r>
          </a:p>
          <a:p>
            <a:pPr lvl="1"/>
            <a:r>
              <a:rPr lang="en-US" dirty="0"/>
              <a:t>Can also be seen following cardiac surgery</a:t>
            </a:r>
          </a:p>
          <a:p>
            <a:r>
              <a:rPr lang="en-US" dirty="0" err="1"/>
              <a:t>Caseous</a:t>
            </a:r>
            <a:r>
              <a:rPr lang="en-US" dirty="0"/>
              <a:t> Pericarditis</a:t>
            </a:r>
          </a:p>
          <a:p>
            <a:pPr lvl="1"/>
            <a:r>
              <a:rPr lang="en-US" dirty="0"/>
              <a:t>Almost always TB</a:t>
            </a:r>
          </a:p>
          <a:p>
            <a:pPr>
              <a:buNone/>
            </a:pPr>
            <a:endParaRPr lang="en-US" dirty="0"/>
          </a:p>
        </p:txBody>
      </p:sp>
    </p:spTree>
    <p:extLst>
      <p:ext uri="{BB962C8B-B14F-4D97-AF65-F5344CB8AC3E}">
        <p14:creationId xmlns:p14="http://schemas.microsoft.com/office/powerpoint/2010/main" val="29018327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VALVE DISORDERS</a:t>
            </a:r>
          </a:p>
        </p:txBody>
      </p:sp>
      <p:sp>
        <p:nvSpPr>
          <p:cNvPr id="3" name="Content Placeholder 2"/>
          <p:cNvSpPr>
            <a:spLocks noGrp="1"/>
          </p:cNvSpPr>
          <p:nvPr>
            <p:ph idx="1"/>
          </p:nvPr>
        </p:nvSpPr>
        <p:spPr/>
        <p:txBody>
          <a:bodyPr/>
          <a:lstStyle/>
          <a:p>
            <a:pPr>
              <a:buNone/>
            </a:pPr>
            <a:r>
              <a:rPr lang="en-US" dirty="0"/>
              <a:t>Causes of valve disease</a:t>
            </a:r>
          </a:p>
          <a:p>
            <a:pPr marL="571500" indent="-571500">
              <a:buFont typeface="+mj-lt"/>
              <a:buAutoNum type="romanLcPeriod"/>
            </a:pPr>
            <a:r>
              <a:rPr lang="en-US" dirty="0"/>
              <a:t>Congenital heart disease</a:t>
            </a:r>
          </a:p>
          <a:p>
            <a:pPr marL="571500" indent="-571500">
              <a:buFont typeface="+mj-lt"/>
              <a:buAutoNum type="romanLcPeriod"/>
            </a:pPr>
            <a:r>
              <a:rPr lang="en-US" dirty="0"/>
              <a:t>Rheumatic heart disease</a:t>
            </a:r>
          </a:p>
          <a:p>
            <a:pPr marL="571500" indent="-571500">
              <a:buFont typeface="+mj-lt"/>
              <a:buAutoNum type="romanLcPeriod"/>
            </a:pPr>
            <a:r>
              <a:rPr lang="en-US" dirty="0"/>
              <a:t>Bacterial </a:t>
            </a:r>
            <a:r>
              <a:rPr lang="en-US" dirty="0" err="1"/>
              <a:t>endocarditis</a:t>
            </a:r>
            <a:endParaRPr lang="en-US" dirty="0"/>
          </a:p>
          <a:p>
            <a:pPr marL="571500" indent="-571500">
              <a:buFont typeface="+mj-lt"/>
              <a:buAutoNum type="romanLcPeriod"/>
            </a:pPr>
            <a:r>
              <a:rPr lang="en-US" dirty="0"/>
              <a:t>Arteriosclerotic heart disease</a:t>
            </a:r>
          </a:p>
          <a:p>
            <a:pPr marL="571500" indent="-571500">
              <a:buNone/>
            </a:pPr>
            <a:r>
              <a:rPr lang="en-US" dirty="0">
                <a:solidFill>
                  <a:srgbClr val="FF0000"/>
                </a:solidFill>
              </a:rPr>
              <a:t>Mitral valve </a:t>
            </a:r>
            <a:r>
              <a:rPr lang="en-US" dirty="0"/>
              <a:t>is the most commonly involved, followed by the aortic valve.</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219201"/>
            <a:ext cx="7696200" cy="4876800"/>
          </a:xfrm>
        </p:spPr>
        <p:txBody>
          <a:bodyPr>
            <a:normAutofit/>
          </a:bodyPr>
          <a:lstStyle/>
          <a:p>
            <a:pPr>
              <a:buNone/>
            </a:pPr>
            <a:r>
              <a:rPr lang="en-US" u="sng" dirty="0" err="1">
                <a:solidFill>
                  <a:srgbClr val="FF0000"/>
                </a:solidFill>
              </a:rPr>
              <a:t>Valvular</a:t>
            </a:r>
            <a:r>
              <a:rPr lang="en-US" u="sng" dirty="0">
                <a:solidFill>
                  <a:srgbClr val="FF0000"/>
                </a:solidFill>
              </a:rPr>
              <a:t> </a:t>
            </a:r>
            <a:r>
              <a:rPr lang="en-US" u="sng" dirty="0" err="1">
                <a:solidFill>
                  <a:srgbClr val="FF0000"/>
                </a:solidFill>
              </a:rPr>
              <a:t>stenosis</a:t>
            </a:r>
            <a:r>
              <a:rPr lang="en-US" u="sng" dirty="0"/>
              <a:t>:</a:t>
            </a:r>
            <a:r>
              <a:rPr lang="en-US" dirty="0"/>
              <a:t> A narrowing of the valve opening &amp; progressive obstruction of blood flow; increase in workload of the cardiac chamber pumping through the </a:t>
            </a:r>
            <a:r>
              <a:rPr lang="en-US" dirty="0" err="1"/>
              <a:t>stenosed</a:t>
            </a:r>
            <a:r>
              <a:rPr lang="en-US" dirty="0"/>
              <a:t> valve.</a:t>
            </a:r>
          </a:p>
          <a:p>
            <a:pPr>
              <a:buNone/>
            </a:pPr>
            <a:r>
              <a:rPr lang="en-US" u="sng" dirty="0" err="1">
                <a:solidFill>
                  <a:srgbClr val="FF0000"/>
                </a:solidFill>
              </a:rPr>
              <a:t>Valvular</a:t>
            </a:r>
            <a:r>
              <a:rPr lang="en-US" u="sng" dirty="0">
                <a:solidFill>
                  <a:srgbClr val="FF0000"/>
                </a:solidFill>
              </a:rPr>
              <a:t> insufficiency(incompetency, regurgitation</a:t>
            </a:r>
            <a:r>
              <a:rPr lang="en-US" u="sng" dirty="0"/>
              <a:t>): </a:t>
            </a:r>
            <a:r>
              <a:rPr lang="en-US" dirty="0"/>
              <a:t>impaired closure of the valve allows blood to flow back into the cardiac chamber, thereby increasing the workload of the heart.</a:t>
            </a:r>
            <a:endParaRPr lang="en-US" u="sng"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457200" y="-152400"/>
            <a:ext cx="7620000" cy="6278563"/>
          </a:xfrm>
        </p:spPr>
        <p:txBody>
          <a:bodyPr>
            <a:normAutofit/>
          </a:bodyPr>
          <a:lstStyle/>
          <a:p>
            <a:pPr>
              <a:buNone/>
            </a:pPr>
            <a:r>
              <a:rPr lang="en-US" b="1" dirty="0">
                <a:solidFill>
                  <a:srgbClr val="FF0000"/>
                </a:solidFill>
              </a:rPr>
              <a:t>DISORDERS OF THE MITRAL VALVES</a:t>
            </a:r>
          </a:p>
          <a:p>
            <a:pPr marL="514350" indent="-514350">
              <a:buFont typeface="+mj-lt"/>
              <a:buAutoNum type="arabicPeriod"/>
            </a:pPr>
            <a:r>
              <a:rPr lang="en-US" b="1" dirty="0" err="1">
                <a:solidFill>
                  <a:srgbClr val="990099"/>
                </a:solidFill>
              </a:rPr>
              <a:t>Stenosis</a:t>
            </a:r>
            <a:r>
              <a:rPr lang="en-US" b="1" dirty="0"/>
              <a:t> : </a:t>
            </a:r>
            <a:r>
              <a:rPr lang="en-US" dirty="0"/>
              <a:t>Increases workload on the left atrium as it attempts to force blood through the narrow valve.</a:t>
            </a:r>
          </a:p>
          <a:p>
            <a:pPr marL="514350" indent="-514350">
              <a:buFont typeface="+mj-lt"/>
              <a:buAutoNum type="arabicPeriod"/>
            </a:pPr>
            <a:r>
              <a:rPr lang="en-US" b="1" dirty="0">
                <a:solidFill>
                  <a:srgbClr val="990099"/>
                </a:solidFill>
              </a:rPr>
              <a:t>Mitral insufficiency (regurgitation): </a:t>
            </a:r>
            <a:r>
              <a:rPr lang="en-US" dirty="0"/>
              <a:t>with each cardiac contraction, the left ventricle forces blood back into the left atrium. </a:t>
            </a:r>
          </a:p>
          <a:p>
            <a:pPr marL="514350" indent="-514350">
              <a:buNone/>
            </a:pPr>
            <a:r>
              <a:rPr lang="en-US" dirty="0"/>
              <a:t>With both conditions the left atrium dilates &amp; hypertrophies because of an increase in workload. </a:t>
            </a:r>
          </a:p>
          <a:p>
            <a:pPr marL="514350" indent="-514350">
              <a:buNone/>
            </a:pPr>
            <a:r>
              <a:rPr lang="en-US" dirty="0"/>
              <a:t>This causes an increase in pulmonary pressure &amp; subsequent development of congestive Heart Failure.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pPr marL="514350" indent="-514350">
              <a:buAutoNum type="arabicPeriod" startAt="4"/>
            </a:pPr>
            <a:r>
              <a:rPr lang="en-US" dirty="0"/>
              <a:t>Circulation.</a:t>
            </a:r>
          </a:p>
          <a:p>
            <a:pPr marL="514350" indent="-514350">
              <a:buFont typeface="+mj-lt"/>
              <a:buAutoNum type="alphaLcPeriod"/>
            </a:pPr>
            <a:r>
              <a:rPr lang="en-US" dirty="0"/>
              <a:t>History of chest discomfort</a:t>
            </a:r>
          </a:p>
          <a:p>
            <a:pPr marL="571500" indent="-571500">
              <a:buFont typeface="+mj-lt"/>
              <a:buAutoNum type="romanLcPeriod"/>
            </a:pPr>
            <a:r>
              <a:rPr lang="en-US" dirty="0"/>
              <a:t>Precipitating factors; </a:t>
            </a:r>
          </a:p>
          <a:p>
            <a:pPr marL="571500" indent="-571500"/>
            <a:r>
              <a:rPr lang="en-US" dirty="0"/>
              <a:t>May occur without precipitating factors</a:t>
            </a:r>
          </a:p>
          <a:p>
            <a:pPr marL="571500" indent="-571500"/>
            <a:r>
              <a:rPr lang="en-US" dirty="0"/>
              <a:t>Physical exertion</a:t>
            </a:r>
          </a:p>
          <a:p>
            <a:pPr marL="571500" indent="-571500"/>
            <a:r>
              <a:rPr lang="en-US" dirty="0"/>
              <a:t>Emotional stress</a:t>
            </a:r>
          </a:p>
          <a:p>
            <a:pPr marL="571500" indent="-571500"/>
            <a:r>
              <a:rPr lang="en-US" dirty="0"/>
              <a:t>Eating a large meal</a:t>
            </a:r>
          </a:p>
          <a:p>
            <a:pPr marL="571500" indent="-571500">
              <a:buNone/>
            </a:pPr>
            <a:endParaRPr lang="en-US" dirty="0"/>
          </a:p>
          <a:p>
            <a:pPr marL="514350" indent="-514350">
              <a:buFont typeface="+mj-lt"/>
              <a:buAutoNum type="alphaLcPeriod"/>
            </a:pPr>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a:buNone/>
            </a:pPr>
            <a:r>
              <a:rPr lang="en-US" b="1" dirty="0">
                <a:solidFill>
                  <a:srgbClr val="FF0000"/>
                </a:solidFill>
              </a:rPr>
              <a:t>RISK FACTORS</a:t>
            </a:r>
          </a:p>
          <a:p>
            <a:pPr>
              <a:buNone/>
            </a:pPr>
            <a:r>
              <a:rPr lang="en-US" dirty="0"/>
              <a:t>Associated with history of rheumatic fever &amp; </a:t>
            </a:r>
            <a:r>
              <a:rPr lang="en-US" dirty="0" err="1"/>
              <a:t>endocarditis</a:t>
            </a:r>
            <a:r>
              <a:rPr lang="en-US" dirty="0"/>
              <a:t>.</a:t>
            </a:r>
          </a:p>
          <a:p>
            <a:pPr>
              <a:buNone/>
            </a:pPr>
            <a:r>
              <a:rPr lang="en-US" b="1" dirty="0">
                <a:solidFill>
                  <a:srgbClr val="FF0000"/>
                </a:solidFill>
              </a:rPr>
              <a:t>CLINICAL MANIFESTATIONS</a:t>
            </a:r>
          </a:p>
          <a:p>
            <a:pPr marL="514350" indent="-514350">
              <a:buFont typeface="+mj-lt"/>
              <a:buAutoNum type="alphaLcParenR"/>
            </a:pPr>
            <a:r>
              <a:rPr lang="en-US" dirty="0"/>
              <a:t>Exertional dyspnea, orthopnea.</a:t>
            </a:r>
          </a:p>
          <a:p>
            <a:pPr marL="514350" indent="-514350">
              <a:buFont typeface="+mj-lt"/>
              <a:buAutoNum type="alphaLcParenR"/>
            </a:pPr>
            <a:r>
              <a:rPr lang="en-US" dirty="0"/>
              <a:t>Progressive fatigue caused by decrease in cardiac output.</a:t>
            </a:r>
          </a:p>
          <a:p>
            <a:pPr marL="514350" indent="-514350">
              <a:buFont typeface="+mj-lt"/>
              <a:buAutoNum type="alphaLcParenR"/>
            </a:pPr>
            <a:r>
              <a:rPr lang="en-US" dirty="0"/>
              <a:t>Narrow pulse pressure</a:t>
            </a:r>
          </a:p>
          <a:p>
            <a:pPr marL="514350" indent="-514350">
              <a:buFont typeface="+mj-lt"/>
              <a:buAutoNum type="alphaLcParenR"/>
            </a:pPr>
            <a:r>
              <a:rPr lang="en-US" dirty="0"/>
              <a:t>Cardiac murmur (diastolic)</a:t>
            </a:r>
          </a:p>
          <a:p>
            <a:pPr marL="514350" indent="-514350">
              <a:buFont typeface="+mj-lt"/>
              <a:buAutoNum type="alphaLcParenR"/>
            </a:pPr>
            <a:r>
              <a:rPr lang="en-US" dirty="0"/>
              <a:t>Systemic embolization</a:t>
            </a:r>
          </a:p>
          <a:p>
            <a:pPr marL="514350" indent="-514350">
              <a:buFont typeface="+mj-lt"/>
              <a:buAutoNum type="alphaLcParenR"/>
            </a:pPr>
            <a:r>
              <a:rPr lang="en-US" dirty="0"/>
              <a:t>palpitations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655637"/>
            <a:ext cx="8229600" cy="5592763"/>
          </a:xfrm>
        </p:spPr>
        <p:txBody>
          <a:bodyPr>
            <a:normAutofit/>
          </a:bodyPr>
          <a:lstStyle/>
          <a:p>
            <a:pPr>
              <a:buNone/>
            </a:pPr>
            <a:r>
              <a:rPr lang="en-US" dirty="0"/>
              <a:t>g) Develop congestive heart failure (CHF).</a:t>
            </a:r>
          </a:p>
          <a:p>
            <a:pPr>
              <a:buNone/>
            </a:pPr>
            <a:r>
              <a:rPr lang="en-US" dirty="0"/>
              <a:t>h) </a:t>
            </a:r>
            <a:r>
              <a:rPr lang="en-US" dirty="0" err="1"/>
              <a:t>Atrial</a:t>
            </a:r>
            <a:r>
              <a:rPr lang="en-US" dirty="0"/>
              <a:t> fibrillation</a:t>
            </a:r>
          </a:p>
          <a:p>
            <a:pPr>
              <a:buNone/>
            </a:pPr>
            <a:r>
              <a:rPr lang="en-US" b="1" dirty="0">
                <a:solidFill>
                  <a:srgbClr val="FF0000"/>
                </a:solidFill>
              </a:rPr>
              <a:t>DIAGNOSTICS</a:t>
            </a:r>
          </a:p>
          <a:p>
            <a:r>
              <a:rPr lang="en-US" dirty="0"/>
              <a:t>Echocardiogram</a:t>
            </a:r>
          </a:p>
          <a:p>
            <a:r>
              <a:rPr lang="en-US" dirty="0"/>
              <a:t>Cardiac catheterization</a:t>
            </a:r>
          </a:p>
          <a:p>
            <a:pPr>
              <a:buNone/>
            </a:pPr>
            <a:r>
              <a:rPr lang="en-US" b="1" dirty="0">
                <a:solidFill>
                  <a:srgbClr val="FF0000"/>
                </a:solidFill>
              </a:rPr>
              <a:t>TREATMENT</a:t>
            </a:r>
          </a:p>
          <a:p>
            <a:pPr marL="514350" indent="-514350">
              <a:buFont typeface="+mj-lt"/>
              <a:buAutoNum type="arabicPeriod"/>
            </a:pPr>
            <a:r>
              <a:rPr lang="en-US" dirty="0"/>
              <a:t>Prevention of CHF</a:t>
            </a:r>
          </a:p>
          <a:p>
            <a:pPr marL="571500" indent="-571500">
              <a:buFont typeface="+mj-lt"/>
              <a:buAutoNum type="romanLcPeriod"/>
            </a:pPr>
            <a:r>
              <a:rPr lang="en-US" dirty="0"/>
              <a:t>Digitalis</a:t>
            </a:r>
          </a:p>
          <a:p>
            <a:pPr marL="571500" indent="-571500">
              <a:buFont typeface="+mj-lt"/>
              <a:buAutoNum type="romanLcPeriod"/>
            </a:pPr>
            <a:r>
              <a:rPr lang="en-US" dirty="0"/>
              <a:t>Diuretics</a:t>
            </a:r>
          </a:p>
          <a:p>
            <a:pPr marL="571500" indent="-571500">
              <a:buFont typeface="+mj-lt"/>
              <a:buAutoNum type="romanLcPeriod"/>
            </a:pPr>
            <a:r>
              <a:rPr lang="en-US" dirty="0"/>
              <a:t>Beta-blockers to decrease cardiac rate</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2. Prophylactic anticoagulation to prevent thrombus formation.</a:t>
            </a:r>
          </a:p>
          <a:p>
            <a:pPr>
              <a:buNone/>
            </a:pPr>
            <a:r>
              <a:rPr lang="en-US" dirty="0"/>
              <a:t>3. Prophylactic antibiotics.</a:t>
            </a:r>
          </a:p>
          <a:p>
            <a:pPr>
              <a:buNone/>
            </a:pPr>
            <a:r>
              <a:rPr lang="en-US" dirty="0"/>
              <a:t>4. Open heart surgery for valve replacement when there is evidence of progressive cardiac failure.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DISORDERS OF THE AORTIC VALVE</a:t>
            </a:r>
          </a:p>
        </p:txBody>
      </p:sp>
      <p:sp>
        <p:nvSpPr>
          <p:cNvPr id="3" name="Content Placeholder 2"/>
          <p:cNvSpPr>
            <a:spLocks noGrp="1"/>
          </p:cNvSpPr>
          <p:nvPr>
            <p:ph idx="1"/>
          </p:nvPr>
        </p:nvSpPr>
        <p:spPr/>
        <p:txBody>
          <a:bodyPr/>
          <a:lstStyle/>
          <a:p>
            <a:pPr>
              <a:buNone/>
            </a:pPr>
            <a:r>
              <a:rPr lang="en-US" b="1" dirty="0">
                <a:solidFill>
                  <a:srgbClr val="FF0000"/>
                </a:solidFill>
              </a:rPr>
              <a:t>AORTIC REGURGITATION (INSUFFICIENCY)</a:t>
            </a:r>
          </a:p>
          <a:p>
            <a:pPr>
              <a:buNone/>
            </a:pPr>
            <a:r>
              <a:rPr lang="en-US" dirty="0"/>
              <a:t>Is the flow of blood back into the left ventricle from the aorta during diastole. </a:t>
            </a:r>
          </a:p>
          <a:p>
            <a:pPr>
              <a:buNone/>
            </a:pPr>
            <a:r>
              <a:rPr lang="en-US" dirty="0"/>
              <a:t>There is incomplete closure of the aortic valve orifice.</a:t>
            </a:r>
          </a:p>
          <a:p>
            <a:pPr>
              <a:buNone/>
            </a:pPr>
            <a:r>
              <a:rPr lang="en-US" b="1" dirty="0">
                <a:solidFill>
                  <a:srgbClr val="FF0000"/>
                </a:solidFill>
              </a:rPr>
              <a:t>RISK FACTORS</a:t>
            </a:r>
          </a:p>
          <a:p>
            <a:r>
              <a:rPr lang="en-US" dirty="0"/>
              <a:t>Idiopathic </a:t>
            </a:r>
          </a:p>
          <a:p>
            <a:r>
              <a:rPr lang="en-US" dirty="0"/>
              <a:t>Inflammatory lesions that deform the leaflets of aortic valves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Infective </a:t>
            </a:r>
            <a:r>
              <a:rPr lang="en-US" dirty="0" err="1"/>
              <a:t>endocarditis</a:t>
            </a:r>
            <a:endParaRPr lang="en-US" dirty="0"/>
          </a:p>
          <a:p>
            <a:r>
              <a:rPr lang="en-US" dirty="0"/>
              <a:t>Congenital abnormalities</a:t>
            </a:r>
          </a:p>
          <a:p>
            <a:r>
              <a:rPr lang="en-US" dirty="0"/>
              <a:t>Syphilis</a:t>
            </a:r>
          </a:p>
          <a:p>
            <a:r>
              <a:rPr lang="en-US" dirty="0"/>
              <a:t>Dissecting aneurysm (dilation or tearing of the ascending aorta)</a:t>
            </a:r>
          </a:p>
          <a:p>
            <a:r>
              <a:rPr lang="en-US" dirty="0"/>
              <a:t>Blunt chest trauma</a:t>
            </a:r>
          </a:p>
          <a:p>
            <a:r>
              <a:rPr lang="en-US" dirty="0" err="1"/>
              <a:t>Detolerating</a:t>
            </a:r>
            <a:r>
              <a:rPr lang="en-US" dirty="0"/>
              <a:t> aortic valve replacement</a:t>
            </a:r>
          </a:p>
          <a:p>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a:t>PATHOPHYSIOLOGY</a:t>
            </a:r>
          </a:p>
        </p:txBody>
      </p:sp>
      <p:sp>
        <p:nvSpPr>
          <p:cNvPr id="3" name="Content Placeholder 2"/>
          <p:cNvSpPr>
            <a:spLocks noGrp="1"/>
          </p:cNvSpPr>
          <p:nvPr>
            <p:ph idx="1"/>
          </p:nvPr>
        </p:nvSpPr>
        <p:spPr>
          <a:xfrm>
            <a:off x="457200" y="457200"/>
            <a:ext cx="7696200" cy="5668963"/>
          </a:xfrm>
        </p:spPr>
        <p:txBody>
          <a:bodyPr/>
          <a:lstStyle/>
          <a:p>
            <a:pPr>
              <a:buNone/>
            </a:pPr>
            <a:r>
              <a:rPr lang="en-US" dirty="0"/>
              <a:t>Blood from the aorta returns to the left ventricle during diastole, in addition to the blood normally delivered by the left atrium. </a:t>
            </a:r>
          </a:p>
          <a:p>
            <a:pPr>
              <a:buNone/>
            </a:pPr>
            <a:r>
              <a:rPr lang="en-US" dirty="0"/>
              <a:t>The left ventricle dilates in an attempt to accommodate the increased volume of blood. </a:t>
            </a:r>
          </a:p>
          <a:p>
            <a:pPr>
              <a:buNone/>
            </a:pPr>
            <a:r>
              <a:rPr lang="en-US" dirty="0"/>
              <a:t>It also hypertrophies in an attempt to increase muscle strength to expel more blood with above-normal force, thus increasing systolic BP. The arteries attempts to compensate for the higher pressures by reflex </a:t>
            </a:r>
            <a:r>
              <a:rPr lang="en-US" dirty="0" err="1"/>
              <a:t>vasodilation</a:t>
            </a:r>
            <a:r>
              <a:rPr lang="en-US" dirty="0"/>
              <a:t>;</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dirty="0"/>
              <a:t>    the peripheral arterioles relax, reducing peripheral resistance &amp; diastolic BP.</a:t>
            </a:r>
          </a:p>
          <a:p>
            <a:pPr>
              <a:buNone/>
            </a:pPr>
            <a:r>
              <a:rPr lang="en-US" b="1" dirty="0">
                <a:solidFill>
                  <a:srgbClr val="FF0000"/>
                </a:solidFill>
              </a:rPr>
              <a:t>CLINICAL MANIFESTATION</a:t>
            </a:r>
          </a:p>
          <a:p>
            <a:r>
              <a:rPr lang="en-US" dirty="0"/>
              <a:t>Asymptomatic in most patients</a:t>
            </a:r>
          </a:p>
          <a:p>
            <a:r>
              <a:rPr lang="en-US" dirty="0"/>
              <a:t>Forceful heartbeat especially in the head or neck.</a:t>
            </a:r>
          </a:p>
          <a:p>
            <a:r>
              <a:rPr lang="en-US" dirty="0"/>
              <a:t>Marked </a:t>
            </a:r>
            <a:r>
              <a:rPr lang="en-US" dirty="0">
                <a:solidFill>
                  <a:srgbClr val="FF0000"/>
                </a:solidFill>
              </a:rPr>
              <a:t>carotid or temporal arteries </a:t>
            </a:r>
            <a:r>
              <a:rPr lang="en-US" dirty="0"/>
              <a:t>because of increased force &amp; volume of the blood ejected from the hypertrophied left ventricle.</a:t>
            </a:r>
          </a:p>
          <a:p>
            <a:r>
              <a:rPr lang="en-US" dirty="0" err="1"/>
              <a:t>Exertional</a:t>
            </a:r>
            <a:r>
              <a:rPr lang="en-US" dirty="0"/>
              <a:t> </a:t>
            </a:r>
            <a:r>
              <a:rPr lang="en-US" dirty="0" err="1"/>
              <a:t>dyspnea</a:t>
            </a:r>
            <a:r>
              <a:rPr lang="en-US" dirty="0"/>
              <a:t> &amp; fatigue.</a:t>
            </a:r>
          </a:p>
          <a:p>
            <a:r>
              <a:rPr lang="en-US" dirty="0"/>
              <a:t>Left ventricular failure- progressive </a:t>
            </a:r>
            <a:r>
              <a:rPr lang="en-US" dirty="0" err="1"/>
              <a:t>orthopnea</a:t>
            </a:r>
            <a:endParaRPr lang="en-US" dirty="0"/>
          </a:p>
          <a:p>
            <a:pPr>
              <a:buNone/>
            </a:pPr>
            <a:endParaRPr 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a:buNone/>
            </a:pPr>
            <a:r>
              <a:rPr lang="en-US" b="1" dirty="0">
                <a:solidFill>
                  <a:srgbClr val="FF0000"/>
                </a:solidFill>
              </a:rPr>
              <a:t>DIAGNOSTICS</a:t>
            </a:r>
          </a:p>
          <a:p>
            <a:r>
              <a:rPr lang="en-US" dirty="0"/>
              <a:t>Doppler echocardiogram to confirm the diagnosis.</a:t>
            </a:r>
          </a:p>
          <a:p>
            <a:r>
              <a:rPr lang="en-US" dirty="0"/>
              <a:t>Physical examination- diastolic murmur &amp; wide pulse </a:t>
            </a:r>
            <a:r>
              <a:rPr lang="en-US" dirty="0" err="1"/>
              <a:t>presure</a:t>
            </a:r>
            <a:r>
              <a:rPr lang="en-US" dirty="0"/>
              <a:t>, water hammer/</a:t>
            </a:r>
            <a:r>
              <a:rPr lang="en-US" dirty="0" err="1"/>
              <a:t>corrigan’s</a:t>
            </a:r>
            <a:r>
              <a:rPr lang="en-US" dirty="0"/>
              <a:t> pulse (pulse strikes the palpating finger with a quick, sharp stroke &amp; then suddenly collapses.</a:t>
            </a:r>
          </a:p>
          <a:p>
            <a:r>
              <a:rPr lang="en-US" dirty="0"/>
              <a:t>MRI</a:t>
            </a:r>
          </a:p>
          <a:p>
            <a:r>
              <a:rPr lang="en-US" dirty="0"/>
              <a:t>ECG</a:t>
            </a:r>
          </a:p>
          <a:p>
            <a:pPr>
              <a:buNone/>
            </a:pPr>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lstStyle/>
          <a:p>
            <a:pPr>
              <a:buNone/>
            </a:pPr>
            <a:r>
              <a:rPr lang="en-US" b="1" dirty="0">
                <a:solidFill>
                  <a:srgbClr val="FF0000"/>
                </a:solidFill>
              </a:rPr>
              <a:t>TREATMEN</a:t>
            </a:r>
            <a:r>
              <a:rPr lang="en-US" b="1" dirty="0"/>
              <a:t>T</a:t>
            </a:r>
          </a:p>
          <a:p>
            <a:r>
              <a:rPr lang="en-US" dirty="0"/>
              <a:t>Prophylactic antibiotics before invasive procedures.</a:t>
            </a:r>
          </a:p>
          <a:p>
            <a:r>
              <a:rPr lang="en-US" dirty="0"/>
              <a:t>Avoid physical exertion, competitive sports &amp; isometric exercise.</a:t>
            </a:r>
          </a:p>
          <a:p>
            <a:r>
              <a:rPr lang="en-US" dirty="0"/>
              <a:t>Treat dysrrhythmias &amp; heart failure</a:t>
            </a:r>
          </a:p>
          <a:p>
            <a:r>
              <a:rPr lang="en-US" dirty="0"/>
              <a:t>Vasodilators- calcium channel blockers (</a:t>
            </a:r>
            <a:r>
              <a:rPr lang="en-US" dirty="0" err="1"/>
              <a:t>nifedipine</a:t>
            </a:r>
            <a:r>
              <a:rPr lang="en-US" dirty="0"/>
              <a:t>) &amp; ACE inhibitors (</a:t>
            </a:r>
            <a:r>
              <a:rPr lang="en-US" dirty="0" err="1"/>
              <a:t>captopril</a:t>
            </a:r>
            <a:r>
              <a:rPr lang="en-US" dirty="0"/>
              <a:t>).</a:t>
            </a:r>
          </a:p>
          <a:p>
            <a:r>
              <a:rPr lang="en-US" dirty="0"/>
              <a:t>Surgery- </a:t>
            </a:r>
            <a:r>
              <a:rPr lang="en-US" dirty="0" err="1">
                <a:solidFill>
                  <a:srgbClr val="990099"/>
                </a:solidFill>
              </a:rPr>
              <a:t>valvuloplasty</a:t>
            </a:r>
            <a:r>
              <a:rPr lang="en-US" dirty="0"/>
              <a:t> or </a:t>
            </a:r>
            <a:r>
              <a:rPr lang="en-US" dirty="0">
                <a:solidFill>
                  <a:srgbClr val="990099"/>
                </a:solidFill>
              </a:rPr>
              <a:t>valve replacement </a:t>
            </a:r>
            <a:r>
              <a:rPr lang="en-US" dirty="0"/>
              <a:t>(left ventricular hypertrophy)</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a:buNone/>
            </a:pPr>
            <a:r>
              <a:rPr lang="en-US" b="1" dirty="0">
                <a:solidFill>
                  <a:srgbClr val="FF0000"/>
                </a:solidFill>
              </a:rPr>
              <a:t>AORTIC STENOSIS</a:t>
            </a:r>
          </a:p>
          <a:p>
            <a:pPr>
              <a:buNone/>
            </a:pPr>
            <a:r>
              <a:rPr lang="en-US" dirty="0"/>
              <a:t>Narrowing of the orifice between the left ventricle &amp; the aorta. In adults, </a:t>
            </a:r>
            <a:r>
              <a:rPr lang="en-US" dirty="0" err="1"/>
              <a:t>stenosis</a:t>
            </a:r>
            <a:r>
              <a:rPr lang="en-US" dirty="0"/>
              <a:t> is often a result of degenerative calcification from years of normal mechanical stress.</a:t>
            </a:r>
          </a:p>
          <a:p>
            <a:pPr>
              <a:buNone/>
            </a:pPr>
            <a:r>
              <a:rPr lang="en-US" b="1" dirty="0">
                <a:solidFill>
                  <a:srgbClr val="FF0000"/>
                </a:solidFill>
              </a:rPr>
              <a:t>RISK FACTORS</a:t>
            </a:r>
          </a:p>
          <a:p>
            <a:r>
              <a:rPr lang="en-US" dirty="0"/>
              <a:t>DM</a:t>
            </a:r>
          </a:p>
          <a:p>
            <a:r>
              <a:rPr lang="en-US" dirty="0"/>
              <a:t>Hypercholesterolemia</a:t>
            </a:r>
          </a:p>
          <a:p>
            <a:r>
              <a:rPr lang="en-US" dirty="0"/>
              <a:t>Hypertension</a:t>
            </a:r>
          </a:p>
          <a:p>
            <a:r>
              <a:rPr lang="en-US" dirty="0"/>
              <a:t>Low levels of high-density lipoprotein cholesterol</a:t>
            </a:r>
          </a:p>
          <a:p>
            <a:r>
              <a:rPr lang="en-US" dirty="0"/>
              <a:t>Congenital leaflets abnormalities</a:t>
            </a:r>
          </a:p>
          <a:p>
            <a:endParaRPr lang="en-US" dirty="0"/>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r>
              <a:rPr lang="en-US" dirty="0"/>
              <a:t>Smothering-suffocate/obstruct</a:t>
            </a:r>
          </a:p>
          <a:p>
            <a:r>
              <a:rPr lang="en-US" dirty="0"/>
              <a:t>Burning</a:t>
            </a:r>
          </a:p>
          <a:p>
            <a:r>
              <a:rPr lang="en-US" dirty="0"/>
              <a:t>Severe pain</a:t>
            </a:r>
          </a:p>
          <a:p>
            <a:r>
              <a:rPr lang="en-US" dirty="0"/>
              <a:t>Increases with movement</a:t>
            </a:r>
          </a:p>
          <a:p>
            <a:pPr>
              <a:buNone/>
            </a:pPr>
            <a:r>
              <a:rPr lang="en-US" dirty="0"/>
              <a:t>iii. Region &amp; Radiation</a:t>
            </a:r>
          </a:p>
          <a:p>
            <a:r>
              <a:rPr lang="en-US" dirty="0" err="1"/>
              <a:t>Substernal</a:t>
            </a:r>
            <a:r>
              <a:rPr lang="en-US" dirty="0"/>
              <a:t> or </a:t>
            </a:r>
            <a:r>
              <a:rPr lang="en-US" dirty="0" err="1"/>
              <a:t>retrosternal</a:t>
            </a:r>
            <a:endParaRPr lang="en-US" dirty="0"/>
          </a:p>
          <a:p>
            <a:r>
              <a:rPr lang="en-US" dirty="0"/>
              <a:t>Spreads across the chest</a:t>
            </a:r>
          </a:p>
          <a:p>
            <a:r>
              <a:rPr lang="en-US" dirty="0"/>
              <a:t>Radiates to the side of either or both arms, the neck, the jaw, upper abdomen.</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a:solidFill>
                  <a:srgbClr val="FF0000"/>
                </a:solidFill>
              </a:rPr>
              <a:t>PATHOPHYSIOLOGY</a:t>
            </a:r>
          </a:p>
          <a:p>
            <a:pPr>
              <a:buNone/>
            </a:pPr>
            <a:r>
              <a:rPr lang="en-US" dirty="0"/>
              <a:t>Progressive narrowing of the valve orifice occurs, usually over several years to several decades. The left ventricle overcomes the obstruction to circulation by contracting more slowly but with greater energy than normal; forcibly squeezing the blood through the smaller orifice. </a:t>
            </a:r>
          </a:p>
          <a:p>
            <a:pPr>
              <a:buNone/>
            </a:pPr>
            <a:r>
              <a:rPr lang="en-US" dirty="0"/>
              <a:t>The obstruction to left ventricular outflow increases pressure on the left ventricle. The ventricular wall thickens, or hypertrophies. When this compensatory mechanisms of the heart begin to fail, clinical signs &amp; symptoms develop.</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b="1" dirty="0">
                <a:solidFill>
                  <a:srgbClr val="FF0000"/>
                </a:solidFill>
              </a:rPr>
              <a:t>CLINICAL MANIFESTATION</a:t>
            </a:r>
          </a:p>
          <a:p>
            <a:r>
              <a:rPr lang="en-US" dirty="0"/>
              <a:t>Many patients are </a:t>
            </a:r>
            <a:r>
              <a:rPr lang="en-US" dirty="0" err="1"/>
              <a:t>asymtomatic</a:t>
            </a:r>
            <a:r>
              <a:rPr lang="en-US" dirty="0"/>
              <a:t>.</a:t>
            </a:r>
          </a:p>
          <a:p>
            <a:r>
              <a:rPr lang="en-US" dirty="0" err="1"/>
              <a:t>Exertional</a:t>
            </a:r>
            <a:r>
              <a:rPr lang="en-US" dirty="0"/>
              <a:t> </a:t>
            </a:r>
            <a:r>
              <a:rPr lang="en-US" dirty="0" err="1"/>
              <a:t>dyspnea</a:t>
            </a:r>
            <a:endParaRPr lang="en-US" dirty="0"/>
          </a:p>
          <a:p>
            <a:r>
              <a:rPr lang="en-US" dirty="0" err="1"/>
              <a:t>Orthopnea</a:t>
            </a:r>
            <a:endParaRPr lang="en-US" dirty="0"/>
          </a:p>
          <a:p>
            <a:r>
              <a:rPr lang="en-US" dirty="0"/>
              <a:t>Pulmonary edema</a:t>
            </a:r>
          </a:p>
          <a:p>
            <a:r>
              <a:rPr lang="en-US" dirty="0"/>
              <a:t>Angina pectoris</a:t>
            </a:r>
          </a:p>
          <a:p>
            <a:r>
              <a:rPr lang="en-US" dirty="0"/>
              <a:t>Dizziness &amp; syncope</a:t>
            </a:r>
          </a:p>
          <a:p>
            <a:r>
              <a:rPr lang="en-US" dirty="0"/>
              <a:t>Low pulse pressure because of diminished blood flow</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solidFill>
                  <a:srgbClr val="FF0000"/>
                </a:solidFill>
              </a:rPr>
              <a:t>DIAGNOSTICS</a:t>
            </a:r>
          </a:p>
          <a:p>
            <a:r>
              <a:rPr lang="en-US" dirty="0"/>
              <a:t>Physical exam- loud systolic murmur over aortic area, S4 sound</a:t>
            </a:r>
          </a:p>
          <a:p>
            <a:r>
              <a:rPr lang="en-US" dirty="0"/>
              <a:t>Doppler echocardiography for diagnosis &amp; 6 monthly for symptomatic patients</a:t>
            </a:r>
          </a:p>
          <a:p>
            <a:r>
              <a:rPr lang="en-US" dirty="0"/>
              <a:t>ECG- left ventricular hypertrophy.</a:t>
            </a:r>
          </a:p>
          <a:p>
            <a:r>
              <a:rPr lang="en-US" dirty="0"/>
              <a:t>Left sided heart catheterization</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solidFill>
                  <a:srgbClr val="FF0000"/>
                </a:solidFill>
              </a:rPr>
              <a:t>TREATMENT </a:t>
            </a:r>
          </a:p>
          <a:p>
            <a:pPr>
              <a:buFont typeface="Wingdings" pitchFamily="2" charset="2"/>
              <a:buChar char="§"/>
            </a:pPr>
            <a:r>
              <a:rPr lang="en-US" dirty="0"/>
              <a:t>Antibiotic prophylaxis for invasive procedures to prevent </a:t>
            </a:r>
            <a:r>
              <a:rPr lang="en-US" dirty="0" err="1"/>
              <a:t>endocarditis</a:t>
            </a:r>
            <a:r>
              <a:rPr lang="en-US" dirty="0"/>
              <a:t>.</a:t>
            </a:r>
          </a:p>
          <a:p>
            <a:pPr>
              <a:buFont typeface="Wingdings" pitchFamily="2" charset="2"/>
              <a:buChar char="§"/>
            </a:pPr>
            <a:r>
              <a:rPr lang="en-US" dirty="0"/>
              <a:t>Aortic valve replacement is the definitive treatment </a:t>
            </a:r>
          </a:p>
          <a:p>
            <a:pPr>
              <a:buFont typeface="Wingdings" pitchFamily="2" charset="2"/>
              <a:buChar char="§"/>
            </a:pPr>
            <a:r>
              <a:rPr lang="en-US" dirty="0"/>
              <a:t>Symptomatic patients can benefit from one or two balloon percutaneous valvuloplasty procedures.</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79437"/>
            <a:ext cx="7696200" cy="5592763"/>
          </a:xfrm>
        </p:spPr>
        <p:txBody>
          <a:bodyPr>
            <a:normAutofit lnSpcReduction="10000"/>
          </a:bodyPr>
          <a:lstStyle/>
          <a:p>
            <a:pPr>
              <a:buNone/>
            </a:pPr>
            <a:r>
              <a:rPr lang="en-US" b="1" dirty="0">
                <a:solidFill>
                  <a:srgbClr val="FF0000"/>
                </a:solidFill>
              </a:rPr>
              <a:t>NURSING INTERVENTION FOR VALVULAR HEART DISORDERS</a:t>
            </a:r>
          </a:p>
          <a:p>
            <a:pPr marL="514350" indent="-514350">
              <a:buFont typeface="+mj-lt"/>
              <a:buAutoNum type="arabicPeriod"/>
            </a:pPr>
            <a:r>
              <a:rPr lang="en-US" dirty="0"/>
              <a:t>Assess for manifestations of heart failure, </a:t>
            </a:r>
            <a:r>
              <a:rPr lang="en-US" dirty="0" err="1"/>
              <a:t>dysrhythmias</a:t>
            </a:r>
            <a:r>
              <a:rPr lang="en-US" dirty="0"/>
              <a:t>, </a:t>
            </a:r>
            <a:r>
              <a:rPr lang="en-US" dirty="0" err="1"/>
              <a:t>dizziness,syncope</a:t>
            </a:r>
            <a:r>
              <a:rPr lang="en-US" dirty="0"/>
              <a:t>, increasing  weakness or angina.</a:t>
            </a:r>
          </a:p>
          <a:p>
            <a:pPr marL="514350" indent="-514350">
              <a:buFont typeface="+mj-lt"/>
              <a:buAutoNum type="arabicPeriod"/>
            </a:pPr>
            <a:r>
              <a:rPr lang="en-US" dirty="0"/>
              <a:t>Develop medication schedule with patient &amp; teach about medication.</a:t>
            </a:r>
          </a:p>
          <a:p>
            <a:pPr marL="514350" indent="-514350">
              <a:buFont typeface="+mj-lt"/>
              <a:buAutoNum type="arabicPeriod"/>
            </a:pPr>
            <a:r>
              <a:rPr lang="en-US" dirty="0"/>
              <a:t>Teach about daily weight monitoring &amp; report a gain of 2 pounds in 1 day or 5 pounds in a week.</a:t>
            </a:r>
          </a:p>
          <a:p>
            <a:pPr marL="514350" indent="-514350">
              <a:buFont typeface="+mj-lt"/>
              <a:buAutoNum type="arabicPeriod"/>
            </a:pPr>
            <a:r>
              <a:rPr lang="en-US" dirty="0"/>
              <a:t>Help client plan activities &amp; rest</a:t>
            </a:r>
          </a:p>
          <a:p>
            <a:pPr marL="514350" indent="-514350">
              <a:buFont typeface="+mj-lt"/>
              <a:buAutoNum type="arabicPeriod"/>
            </a:pPr>
            <a:r>
              <a:rPr lang="en-US" dirty="0"/>
              <a:t>For surgery (</a:t>
            </a:r>
            <a:r>
              <a:rPr lang="en-US" dirty="0" err="1"/>
              <a:t>valvuloplasty</a:t>
            </a:r>
            <a:r>
              <a:rPr lang="en-US" dirty="0"/>
              <a:t> or valve replacement patient).</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CORONARY ARTERY DISEASE (CAD)</a:t>
            </a:r>
          </a:p>
        </p:txBody>
      </p:sp>
      <p:sp>
        <p:nvSpPr>
          <p:cNvPr id="3" name="Content Placeholder 2"/>
          <p:cNvSpPr>
            <a:spLocks noGrp="1"/>
          </p:cNvSpPr>
          <p:nvPr>
            <p:ph idx="1"/>
          </p:nvPr>
        </p:nvSpPr>
        <p:spPr/>
        <p:txBody>
          <a:bodyPr/>
          <a:lstStyle/>
          <a:p>
            <a:pPr>
              <a:buNone/>
            </a:pPr>
            <a:r>
              <a:rPr lang="en-US" dirty="0"/>
              <a:t>Commonly:</a:t>
            </a:r>
          </a:p>
          <a:p>
            <a:pPr marL="514350" indent="-514350">
              <a:buFont typeface="+mj-lt"/>
              <a:buAutoNum type="arabicPeriod"/>
            </a:pPr>
            <a:r>
              <a:rPr lang="en-US" dirty="0">
                <a:solidFill>
                  <a:srgbClr val="FF0000"/>
                </a:solidFill>
              </a:rPr>
              <a:t>Coronary atherosclerosis</a:t>
            </a:r>
          </a:p>
          <a:p>
            <a:pPr marL="514350" indent="-514350">
              <a:buFont typeface="+mj-lt"/>
              <a:buAutoNum type="arabicPeriod"/>
            </a:pPr>
            <a:r>
              <a:rPr lang="en-US" dirty="0">
                <a:solidFill>
                  <a:srgbClr val="FF0000"/>
                </a:solidFill>
              </a:rPr>
              <a:t>Angina pectoris</a:t>
            </a:r>
          </a:p>
          <a:p>
            <a:pPr marL="514350" indent="-514350">
              <a:buFont typeface="+mj-lt"/>
              <a:buAutoNum type="arabicPeriod"/>
            </a:pPr>
            <a:r>
              <a:rPr lang="en-US" dirty="0">
                <a:solidFill>
                  <a:srgbClr val="FF0000"/>
                </a:solidFill>
              </a:rPr>
              <a:t>Myocardial infarction</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dirty="0"/>
              <a:t>       </a:t>
            </a:r>
            <a:r>
              <a:rPr lang="en-US" b="1" dirty="0">
                <a:solidFill>
                  <a:srgbClr val="FF0000"/>
                </a:solidFill>
              </a:rPr>
              <a:t>ANGINA PECTORIS</a:t>
            </a:r>
          </a:p>
          <a:p>
            <a:pPr>
              <a:buNone/>
            </a:pPr>
            <a:r>
              <a:rPr lang="en-US" dirty="0">
                <a:solidFill>
                  <a:srgbClr val="990099"/>
                </a:solidFill>
              </a:rPr>
              <a:t>Chest pain resulting from myocardial ischemia.</a:t>
            </a:r>
          </a:p>
          <a:p>
            <a:pPr>
              <a:buNone/>
            </a:pPr>
            <a:r>
              <a:rPr lang="en-US" dirty="0"/>
              <a:t>A clinical syndrome characterized by episodes of paroxysms of pain or pressure in the anterior chest.</a:t>
            </a:r>
          </a:p>
          <a:p>
            <a:pPr>
              <a:buNone/>
            </a:pPr>
            <a:r>
              <a:rPr lang="en-US" b="1" dirty="0">
                <a:solidFill>
                  <a:srgbClr val="FF0000"/>
                </a:solidFill>
              </a:rPr>
              <a:t>Cause</a:t>
            </a:r>
            <a:r>
              <a:rPr lang="en-US" b="1" dirty="0"/>
              <a:t>: </a:t>
            </a:r>
            <a:r>
              <a:rPr lang="en-US" dirty="0"/>
              <a:t>insufficient coronary blood flow, resulting in a decreased O2 supply when there is increased myocardial demand for O2 in response to physical exertion or emotional stress.</a:t>
            </a:r>
          </a:p>
          <a:p>
            <a:pPr>
              <a:buNone/>
            </a:pPr>
            <a:r>
              <a:rPr lang="en-US" dirty="0"/>
              <a:t> The severity of angina is based on the precipitating activity &amp; it’s effect on activities of daily living.</a:t>
            </a:r>
            <a:endParaRPr lang="en-US" b="1"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a:solidFill>
                  <a:srgbClr val="FF0000"/>
                </a:solidFill>
              </a:rPr>
              <a:t>TYPES OF ANGINA;4 TYPES</a:t>
            </a:r>
          </a:p>
          <a:p>
            <a:r>
              <a:rPr lang="en-US" b="1" dirty="0">
                <a:solidFill>
                  <a:srgbClr val="990099"/>
                </a:solidFill>
              </a:rPr>
              <a:t>Stable angina</a:t>
            </a:r>
            <a:r>
              <a:rPr lang="en-US" b="1" dirty="0">
                <a:solidFill>
                  <a:srgbClr val="FF0000"/>
                </a:solidFill>
              </a:rPr>
              <a:t>:</a:t>
            </a:r>
            <a:r>
              <a:rPr lang="en-US" b="1" dirty="0"/>
              <a:t> </a:t>
            </a:r>
            <a:r>
              <a:rPr lang="en-US" dirty="0"/>
              <a:t>Predictable &amp; consistent pain that occurs on exertion &amp; </a:t>
            </a:r>
            <a:r>
              <a:rPr lang="en-US" dirty="0">
                <a:solidFill>
                  <a:srgbClr val="00B050"/>
                </a:solidFill>
              </a:rPr>
              <a:t>is relieved by rest.</a:t>
            </a:r>
          </a:p>
          <a:p>
            <a:r>
              <a:rPr lang="en-US" b="1" dirty="0">
                <a:solidFill>
                  <a:srgbClr val="990099"/>
                </a:solidFill>
              </a:rPr>
              <a:t>Unstable angina</a:t>
            </a:r>
            <a:r>
              <a:rPr lang="en-US" b="1" dirty="0"/>
              <a:t>: </a:t>
            </a:r>
            <a:r>
              <a:rPr lang="en-US" dirty="0"/>
              <a:t>symptoms occur more frequently &amp; last longer than stable angina. The threshold for pain is lower, &amp; </a:t>
            </a:r>
            <a:r>
              <a:rPr lang="en-US" dirty="0">
                <a:solidFill>
                  <a:srgbClr val="00B050"/>
                </a:solidFill>
              </a:rPr>
              <a:t>pain may occur at rest.</a:t>
            </a:r>
          </a:p>
          <a:p>
            <a:r>
              <a:rPr lang="en-US" b="1" dirty="0">
                <a:solidFill>
                  <a:srgbClr val="990099"/>
                </a:solidFill>
              </a:rPr>
              <a:t>Intractable/refractory angina</a:t>
            </a:r>
            <a:r>
              <a:rPr lang="en-US" b="1" dirty="0"/>
              <a:t>: </a:t>
            </a:r>
            <a:r>
              <a:rPr lang="en-US" dirty="0"/>
              <a:t>severe incapacitating chest pain.</a:t>
            </a:r>
          </a:p>
          <a:p>
            <a:r>
              <a:rPr lang="en-US" b="1" dirty="0">
                <a:solidFill>
                  <a:srgbClr val="990099"/>
                </a:solidFill>
              </a:rPr>
              <a:t>Variant/</a:t>
            </a:r>
            <a:r>
              <a:rPr lang="en-US" b="1" dirty="0" err="1">
                <a:solidFill>
                  <a:srgbClr val="990099"/>
                </a:solidFill>
              </a:rPr>
              <a:t>prinzmetal’s</a:t>
            </a:r>
            <a:r>
              <a:rPr lang="en-US" b="1" dirty="0"/>
              <a:t>: </a:t>
            </a:r>
            <a:r>
              <a:rPr lang="en-US" dirty="0"/>
              <a:t>Pain at rest with reversible ST-segment elevation; thought to be caused by coronary artery vasospasm.</a:t>
            </a:r>
            <a:endParaRPr lang="en-US" b="1" dirty="0"/>
          </a:p>
          <a:p>
            <a:endParaRPr lang="en-US" b="1"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r>
              <a:rPr lang="en-US" b="1" dirty="0">
                <a:solidFill>
                  <a:srgbClr val="FF0000"/>
                </a:solidFill>
              </a:rPr>
              <a:t>Silent ischemia</a:t>
            </a:r>
            <a:r>
              <a:rPr lang="en-US" b="1" dirty="0"/>
              <a:t>: </a:t>
            </a:r>
            <a:r>
              <a:rPr lang="en-US" dirty="0"/>
              <a:t>objective evidence of ischemia (such as ECG changes with a stress test), but patient reports no symptoms. </a:t>
            </a:r>
          </a:p>
          <a:p>
            <a:pPr>
              <a:buFont typeface="Wingdings" pitchFamily="2" charset="2"/>
              <a:buChar char="Ø"/>
            </a:pPr>
            <a:r>
              <a:rPr lang="en-US" dirty="0"/>
              <a:t>Several factors are associated with typical </a:t>
            </a:r>
            <a:r>
              <a:rPr lang="en-US" dirty="0" err="1"/>
              <a:t>anginal</a:t>
            </a:r>
            <a:r>
              <a:rPr lang="en-US" dirty="0"/>
              <a:t> pain.</a:t>
            </a:r>
          </a:p>
          <a:p>
            <a:pPr>
              <a:buFont typeface="Wingdings" pitchFamily="2" charset="2"/>
              <a:buChar char="q"/>
            </a:pPr>
            <a:r>
              <a:rPr lang="en-US" dirty="0"/>
              <a:t>Physical exertion</a:t>
            </a:r>
          </a:p>
          <a:p>
            <a:pPr>
              <a:buFont typeface="Wingdings" pitchFamily="2" charset="2"/>
              <a:buChar char="q"/>
            </a:pPr>
            <a:r>
              <a:rPr lang="en-US" dirty="0"/>
              <a:t>Exposure to cold</a:t>
            </a:r>
          </a:p>
          <a:p>
            <a:pPr>
              <a:buFont typeface="Wingdings" pitchFamily="2" charset="2"/>
              <a:buChar char="q"/>
            </a:pPr>
            <a:r>
              <a:rPr lang="en-US" dirty="0"/>
              <a:t>Eating a heavy meal</a:t>
            </a:r>
          </a:p>
          <a:p>
            <a:pPr>
              <a:buFont typeface="Wingdings" pitchFamily="2" charset="2"/>
              <a:buChar char="q"/>
            </a:pPr>
            <a:r>
              <a:rPr lang="en-US" dirty="0"/>
              <a:t>Stress or any emotion</a:t>
            </a:r>
          </a:p>
          <a:p>
            <a:pPr>
              <a:buNone/>
            </a:pPr>
            <a:r>
              <a:rPr lang="en-US" dirty="0"/>
              <a:t>N/B atypical angina is not associated with the listed factors it may occur at rest.</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a:t> </a:t>
            </a:r>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a:solidFill>
                  <a:srgbClr val="FF0000"/>
                </a:solidFill>
              </a:rPr>
              <a:t>PATHOPHYSIOLOGY</a:t>
            </a:r>
          </a:p>
          <a:p>
            <a:pPr>
              <a:buNone/>
            </a:pPr>
            <a:r>
              <a:rPr lang="en-US" dirty="0"/>
              <a:t>When an increased workload is placed on the heart, as in exercise or strenuous activity, there is an increased demand for oxygen. </a:t>
            </a:r>
          </a:p>
          <a:p>
            <a:pPr>
              <a:buNone/>
            </a:pPr>
            <a:r>
              <a:rPr lang="en-US" dirty="0"/>
              <a:t>Normally, when the heart needs more oxygen, the coronary arteries dilate to carry more blood. However, with CAD, the narrowed vessels are unable to dilate &amp; supply the heart with this extra blood &amp; oxygen. </a:t>
            </a:r>
          </a:p>
          <a:p>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fontScale="85000" lnSpcReduction="20000"/>
          </a:bodyPr>
          <a:lstStyle/>
          <a:p>
            <a:pPr marL="571500" indent="-571500">
              <a:buAutoNum type="romanLcPeriod" startAt="4"/>
            </a:pPr>
            <a:r>
              <a:rPr lang="en-US" dirty="0"/>
              <a:t>Symptoms &amp; Signs (Associated with)</a:t>
            </a:r>
          </a:p>
          <a:p>
            <a:pPr marL="571500" indent="-571500"/>
            <a:r>
              <a:rPr lang="en-US" dirty="0"/>
              <a:t>Diaphoresis, cold clammy skin</a:t>
            </a:r>
          </a:p>
          <a:p>
            <a:pPr marL="571500" indent="-571500"/>
            <a:r>
              <a:rPr lang="en-US" dirty="0"/>
              <a:t>Nausea, vomiting</a:t>
            </a:r>
          </a:p>
          <a:p>
            <a:pPr marL="571500" indent="-571500"/>
            <a:r>
              <a:rPr lang="en-US" dirty="0" err="1"/>
              <a:t>Dyspnea</a:t>
            </a:r>
            <a:r>
              <a:rPr lang="en-US" dirty="0"/>
              <a:t>-difficulty in breathing</a:t>
            </a:r>
          </a:p>
          <a:p>
            <a:pPr marL="571500" indent="-571500"/>
            <a:r>
              <a:rPr lang="en-US" dirty="0" err="1"/>
              <a:t>Orthopnea</a:t>
            </a:r>
            <a:endParaRPr lang="en-US" dirty="0"/>
          </a:p>
          <a:p>
            <a:pPr marL="571500" indent="-571500"/>
            <a:r>
              <a:rPr lang="en-US" dirty="0"/>
              <a:t>Syncope-loss of consciousness due to fainting</a:t>
            </a:r>
          </a:p>
          <a:p>
            <a:pPr marL="571500" indent="-571500"/>
            <a:r>
              <a:rPr lang="en-US" dirty="0"/>
              <a:t>Apprehension</a:t>
            </a:r>
          </a:p>
          <a:p>
            <a:pPr marL="571500" indent="-571500"/>
            <a:r>
              <a:rPr lang="en-US" dirty="0" err="1"/>
              <a:t>Dysrhythmias</a:t>
            </a:r>
            <a:r>
              <a:rPr lang="en-US" dirty="0"/>
              <a:t>-abnormality in the rate, regularity, or sequence of cardiac activation. Also called </a:t>
            </a:r>
            <a:r>
              <a:rPr lang="en-US" i="1" dirty="0"/>
              <a:t>cardiac arrhythmia</a:t>
            </a:r>
            <a:r>
              <a:rPr lang="en-US" b="1" dirty="0"/>
              <a:t>.</a:t>
            </a:r>
            <a:endParaRPr lang="en-US" dirty="0"/>
          </a:p>
          <a:p>
            <a:pPr marL="571500" indent="-571500"/>
            <a:r>
              <a:rPr lang="en-US" dirty="0"/>
              <a:t>Palpitations</a:t>
            </a:r>
          </a:p>
          <a:p>
            <a:pPr marL="571500" indent="-571500"/>
            <a:r>
              <a:rPr lang="en-US" dirty="0"/>
              <a:t>Auscultation of extra heart sounds</a:t>
            </a:r>
          </a:p>
          <a:p>
            <a:pPr marL="571500" indent="-571500"/>
            <a:r>
              <a:rPr lang="en-US" dirty="0"/>
              <a:t>Auscultation of crackles </a:t>
            </a:r>
          </a:p>
          <a:p>
            <a:pPr marL="571500" indent="-571500"/>
            <a:r>
              <a:rPr lang="en-US" dirty="0"/>
              <a:t>weakness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a:t>
            </a:r>
            <a:r>
              <a:rPr lang="en-US" dirty="0">
                <a:solidFill>
                  <a:srgbClr val="990099"/>
                </a:solidFill>
              </a:rPr>
              <a:t>This inability to supply more blood &amp; O2 causes myocardial ischemia</a:t>
            </a:r>
            <a:r>
              <a:rPr lang="en-US" dirty="0"/>
              <a:t>. </a:t>
            </a:r>
          </a:p>
          <a:p>
            <a:pPr>
              <a:buNone/>
            </a:pPr>
            <a:r>
              <a:rPr lang="en-US" dirty="0"/>
              <a:t>Chest pain results from the ischemia but usually lasts only for a few minutes, especially if activity is stopped. </a:t>
            </a:r>
          </a:p>
          <a:p>
            <a:pPr>
              <a:buNone/>
            </a:pPr>
            <a:r>
              <a:rPr lang="en-US" dirty="0"/>
              <a:t>If adequate blood supply to the myocardium is restored with rest, no myocardial damage usually occurs.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04800"/>
            <a:ext cx="7696200" cy="5821363"/>
          </a:xfrm>
        </p:spPr>
        <p:txBody>
          <a:bodyPr>
            <a:normAutofit/>
          </a:bodyPr>
          <a:lstStyle/>
          <a:p>
            <a:pPr>
              <a:buNone/>
            </a:pPr>
            <a:r>
              <a:rPr lang="en-US" b="1" dirty="0">
                <a:solidFill>
                  <a:srgbClr val="FF0000"/>
                </a:solidFill>
              </a:rPr>
              <a:t>CLINICAL MANIFESTATIONS</a:t>
            </a:r>
          </a:p>
          <a:p>
            <a:r>
              <a:rPr lang="en-US" dirty="0"/>
              <a:t>Chest pain radiating to the shoulder left arm, neck, jaw.</a:t>
            </a:r>
          </a:p>
          <a:p>
            <a:r>
              <a:rPr lang="en-US" dirty="0"/>
              <a:t>Pain is squeezing, pressing or sensation of heaviness.</a:t>
            </a:r>
          </a:p>
          <a:p>
            <a:r>
              <a:rPr lang="en-US" dirty="0"/>
              <a:t>Shortness of breath</a:t>
            </a:r>
          </a:p>
          <a:p>
            <a:r>
              <a:rPr lang="en-US" dirty="0"/>
              <a:t>Pallor </a:t>
            </a:r>
          </a:p>
          <a:p>
            <a:r>
              <a:rPr lang="en-US" dirty="0"/>
              <a:t>Diaphoresis</a:t>
            </a:r>
          </a:p>
          <a:p>
            <a:r>
              <a:rPr lang="en-US" dirty="0"/>
              <a:t>Dizziness or lightheadedness</a:t>
            </a:r>
          </a:p>
          <a:p>
            <a:r>
              <a:rPr lang="en-US" dirty="0"/>
              <a:t>Nausea &amp; vomiting</a:t>
            </a:r>
          </a:p>
          <a:p>
            <a:r>
              <a:rPr lang="en-US" dirty="0"/>
              <a:t>Anxiety </a:t>
            </a:r>
          </a:p>
          <a:p>
            <a:r>
              <a:rPr lang="en-US" dirty="0"/>
              <a:t>Pain subsides with rest or nitroglycerin</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a:solidFill>
                  <a:srgbClr val="FF0000"/>
                </a:solidFill>
              </a:rPr>
              <a:t>DIAGNOSIS</a:t>
            </a:r>
          </a:p>
          <a:p>
            <a:r>
              <a:rPr lang="en-US" dirty="0"/>
              <a:t>History, signs &amp; symptoms</a:t>
            </a:r>
          </a:p>
          <a:p>
            <a:r>
              <a:rPr lang="en-US" dirty="0"/>
              <a:t>ECG</a:t>
            </a:r>
          </a:p>
          <a:p>
            <a:r>
              <a:rPr lang="en-US" dirty="0"/>
              <a:t>Blood laboratory values (CRP, Lipid profile, cardiac enzymes, </a:t>
            </a:r>
            <a:r>
              <a:rPr lang="en-US" dirty="0" err="1"/>
              <a:t>Troponin</a:t>
            </a:r>
            <a:r>
              <a:rPr lang="en-US" dirty="0"/>
              <a:t> 1, CKMB)</a:t>
            </a:r>
          </a:p>
          <a:p>
            <a:r>
              <a:rPr lang="en-US" dirty="0"/>
              <a:t>Stress test (exercise or pharmacological)</a:t>
            </a:r>
          </a:p>
          <a:p>
            <a:r>
              <a:rPr lang="en-US" dirty="0"/>
              <a:t>CXR</a:t>
            </a:r>
          </a:p>
          <a:p>
            <a:r>
              <a:rPr lang="en-US" dirty="0"/>
              <a:t>Myocardial perfusion scan</a:t>
            </a:r>
          </a:p>
          <a:p>
            <a:r>
              <a:rPr lang="en-US" dirty="0"/>
              <a:t>Coronary angiography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lstStyle/>
          <a:p>
            <a:pPr>
              <a:buNone/>
            </a:pPr>
            <a:r>
              <a:rPr lang="en-US" b="1" dirty="0">
                <a:solidFill>
                  <a:srgbClr val="FF0000"/>
                </a:solidFill>
              </a:rPr>
              <a:t>MEDICAL MANAGEMENT</a:t>
            </a:r>
          </a:p>
          <a:p>
            <a:pPr>
              <a:buNone/>
            </a:pPr>
            <a:r>
              <a:rPr lang="en-US" dirty="0">
                <a:solidFill>
                  <a:srgbClr val="FF0000"/>
                </a:solidFill>
              </a:rPr>
              <a:t>Objective: decrease O2 demand of the myocardium &amp; increase O2 supply.</a:t>
            </a:r>
          </a:p>
          <a:p>
            <a:pPr marL="514350" indent="-514350">
              <a:buFont typeface="+mj-lt"/>
              <a:buAutoNum type="arabicPeriod"/>
            </a:pPr>
            <a:r>
              <a:rPr lang="en-US" dirty="0"/>
              <a:t>Control of risk factors</a:t>
            </a:r>
          </a:p>
          <a:p>
            <a:pPr marL="514350" indent="-514350">
              <a:buFont typeface="+mj-lt"/>
              <a:buAutoNum type="arabicPeriod"/>
            </a:pPr>
            <a:r>
              <a:rPr lang="en-US" dirty="0"/>
              <a:t>Reperfusion procedures maybe used to restore the blood supply to the myocardium </a:t>
            </a:r>
            <a:r>
              <a:rPr lang="en-US" dirty="0" err="1"/>
              <a:t>e.g</a:t>
            </a:r>
            <a:r>
              <a:rPr lang="en-US" dirty="0"/>
              <a:t> </a:t>
            </a:r>
            <a:r>
              <a:rPr lang="en-US" dirty="0" err="1"/>
              <a:t>percutaneous</a:t>
            </a:r>
            <a:r>
              <a:rPr lang="en-US" dirty="0"/>
              <a:t> </a:t>
            </a:r>
            <a:r>
              <a:rPr lang="en-US" dirty="0" err="1"/>
              <a:t>transluminal</a:t>
            </a:r>
            <a:r>
              <a:rPr lang="en-US" dirty="0"/>
              <a:t> coronary angioplasty (PTCA), intracoronary stent, and </a:t>
            </a:r>
            <a:r>
              <a:rPr lang="en-US" dirty="0" err="1"/>
              <a:t>atherectomy</a:t>
            </a:r>
            <a:r>
              <a:rPr lang="en-US" dirty="0"/>
              <a:t>, Coronary Artery Bypass Graft (CABG).</a:t>
            </a:r>
          </a:p>
          <a:p>
            <a:pPr>
              <a:buNone/>
            </a:pPr>
            <a:endParaRPr 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533400"/>
            <a:ext cx="7239000" cy="5922336"/>
          </a:xfrm>
        </p:spPr>
        <p:txBody>
          <a:bodyPr/>
          <a:lstStyle/>
          <a:p>
            <a:pPr>
              <a:buNone/>
            </a:pPr>
            <a:r>
              <a:rPr lang="en-US" dirty="0"/>
              <a:t>3. Pharmacological therapy.</a:t>
            </a:r>
          </a:p>
          <a:p>
            <a:pPr marL="514350" indent="-514350">
              <a:buFont typeface="+mj-lt"/>
              <a:buAutoNum type="alphaLcParenR"/>
            </a:pPr>
            <a:r>
              <a:rPr lang="en-US" dirty="0"/>
              <a:t>Nitroglycerin (Vasodilator)  </a:t>
            </a:r>
          </a:p>
          <a:p>
            <a:pPr marL="514350" indent="-514350">
              <a:buFont typeface="+mj-lt"/>
              <a:buAutoNum type="alphaLcParenR"/>
            </a:pPr>
            <a:r>
              <a:rPr lang="en-US" dirty="0"/>
              <a:t>Beta- adrenergic blocking agents (decrease workload on the heart)</a:t>
            </a:r>
          </a:p>
          <a:p>
            <a:pPr marL="514350" indent="-514350">
              <a:buFont typeface="+mj-lt"/>
              <a:buAutoNum type="alphaLcParenR"/>
            </a:pPr>
            <a:r>
              <a:rPr lang="en-US" dirty="0"/>
              <a:t>Calcium channel blocking agents (</a:t>
            </a:r>
            <a:r>
              <a:rPr lang="en-US"/>
              <a:t>relax muscular </a:t>
            </a:r>
            <a:r>
              <a:rPr lang="en-US" dirty="0"/>
              <a:t>smooth muscles)</a:t>
            </a:r>
          </a:p>
          <a:p>
            <a:pPr marL="514350" indent="-514350">
              <a:buFont typeface="+mj-lt"/>
              <a:buAutoNum type="alphaLcParenR"/>
            </a:pPr>
            <a:r>
              <a:rPr lang="en-US" dirty="0" err="1"/>
              <a:t>Antiplatelets</a:t>
            </a:r>
            <a:r>
              <a:rPr lang="en-US" dirty="0"/>
              <a:t> (reduce platelet aggregation) &amp; anticoagulant medication</a:t>
            </a:r>
          </a:p>
          <a:p>
            <a:pPr marL="514350" indent="-514350">
              <a:buAutoNum type="arabicPeriod" startAt="4"/>
            </a:pPr>
            <a:r>
              <a:rPr lang="en-US" dirty="0"/>
              <a:t>Oxygen therapy: to increase the amount of oxygen delivered to the myocardium &amp; to decrease pain.</a:t>
            </a:r>
          </a:p>
          <a:p>
            <a:pPr marL="514350" indent="-514350">
              <a:buFont typeface="+mj-lt"/>
              <a:buAutoNum type="alphaLcParenR"/>
            </a:pPr>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696200" cy="5516563"/>
          </a:xfrm>
        </p:spPr>
        <p:txBody>
          <a:bodyPr>
            <a:normAutofit/>
          </a:bodyPr>
          <a:lstStyle/>
          <a:p>
            <a:pPr>
              <a:buNone/>
            </a:pPr>
            <a:r>
              <a:rPr lang="en-US" b="1" dirty="0">
                <a:solidFill>
                  <a:srgbClr val="FF0000"/>
                </a:solidFill>
              </a:rPr>
              <a:t>NURSING CARE </a:t>
            </a:r>
          </a:p>
          <a:p>
            <a:pPr marL="514350" indent="-514350">
              <a:buFont typeface="+mj-lt"/>
              <a:buAutoNum type="arabicPeriod"/>
            </a:pPr>
            <a:r>
              <a:rPr lang="en-US" dirty="0"/>
              <a:t>Allay anxiety – reassure</a:t>
            </a:r>
          </a:p>
          <a:p>
            <a:pPr marL="514350" indent="-514350">
              <a:buFont typeface="+mj-lt"/>
              <a:buAutoNum type="arabicPeriod"/>
            </a:pPr>
            <a:r>
              <a:rPr lang="en-US" dirty="0"/>
              <a:t>Ensure patient gets O2 &amp; medication&amp; observe for side effects</a:t>
            </a:r>
          </a:p>
          <a:p>
            <a:pPr marL="514350" indent="-514350">
              <a:buFont typeface="+mj-lt"/>
              <a:buAutoNum type="arabicPeriod"/>
            </a:pPr>
            <a:r>
              <a:rPr lang="en-US" dirty="0"/>
              <a:t>Monitor the vital signs</a:t>
            </a:r>
          </a:p>
          <a:p>
            <a:pPr marL="514350" indent="-514350">
              <a:buFont typeface="+mj-lt"/>
              <a:buAutoNum type="arabicPeriod"/>
            </a:pPr>
            <a:r>
              <a:rPr lang="en-US" dirty="0"/>
              <a:t>Ensure investigations are done </a:t>
            </a:r>
          </a:p>
          <a:p>
            <a:pPr marL="514350" indent="-514350">
              <a:buFont typeface="+mj-lt"/>
              <a:buAutoNum type="arabicPeriod"/>
            </a:pPr>
            <a:r>
              <a:rPr lang="en-US" dirty="0"/>
              <a:t>Evaluate the general condition after interventions</a:t>
            </a:r>
          </a:p>
          <a:p>
            <a:pPr marL="514350" indent="-514350">
              <a:buFont typeface="+mj-lt"/>
              <a:buAutoNum type="arabicPeriod"/>
            </a:pPr>
            <a:r>
              <a:rPr lang="en-US" dirty="0"/>
              <a:t>Patient education</a:t>
            </a:r>
          </a:p>
          <a:p>
            <a:pPr marL="571500" indent="-571500">
              <a:buFont typeface="+mj-lt"/>
              <a:buAutoNum type="romanLcPeriod"/>
            </a:pPr>
            <a:r>
              <a:rPr lang="en-US" dirty="0"/>
              <a:t>Understanding the disease</a:t>
            </a:r>
          </a:p>
          <a:p>
            <a:pPr marL="514350" indent="-514350">
              <a:buFont typeface="+mj-lt"/>
              <a:buAutoNum type="arabicPeriod"/>
            </a:pPr>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71500" indent="-571500">
              <a:buAutoNum type="romanLcPeriod" startAt="2"/>
            </a:pPr>
            <a:r>
              <a:rPr lang="en-US" dirty="0"/>
              <a:t>Self administration of nitroglycerin PRN</a:t>
            </a:r>
          </a:p>
          <a:p>
            <a:pPr marL="571500" indent="-571500">
              <a:buAutoNum type="romanLcPeriod" startAt="2"/>
            </a:pPr>
            <a:r>
              <a:rPr lang="en-US" dirty="0"/>
              <a:t>Proper diet-low cholesterol, high </a:t>
            </a:r>
            <a:r>
              <a:rPr lang="en-US" dirty="0" err="1"/>
              <a:t>fibre</a:t>
            </a:r>
            <a:endParaRPr lang="en-US" dirty="0"/>
          </a:p>
          <a:p>
            <a:pPr marL="571500" indent="-571500">
              <a:buAutoNum type="romanLcPeriod" startAt="2"/>
            </a:pPr>
            <a:r>
              <a:rPr lang="en-US" dirty="0"/>
              <a:t>Control hypertension</a:t>
            </a:r>
          </a:p>
          <a:p>
            <a:pPr marL="571500" indent="-571500">
              <a:buAutoNum type="romanLcPeriod" startAt="2"/>
            </a:pPr>
            <a:r>
              <a:rPr lang="en-US" dirty="0"/>
              <a:t>If smoking to quit</a:t>
            </a:r>
          </a:p>
          <a:p>
            <a:pPr marL="571500" indent="-571500">
              <a:buAutoNum type="romanLcPeriod" startAt="2"/>
            </a:pPr>
            <a:r>
              <a:rPr lang="en-US" dirty="0"/>
              <a:t>If obese, weight reduction</a:t>
            </a:r>
          </a:p>
          <a:p>
            <a:pPr marL="571500" indent="-571500">
              <a:buAutoNum type="romanLcPeriod" startAt="2"/>
            </a:pPr>
            <a:r>
              <a:rPr lang="en-US" dirty="0"/>
              <a:t>Other </a:t>
            </a:r>
            <a:r>
              <a:rPr lang="en-US" dirty="0" err="1"/>
              <a:t>stressers</a:t>
            </a:r>
            <a:r>
              <a:rPr lang="en-US" dirty="0"/>
              <a:t> like cold, coffee drinking, strenuous exercises.</a:t>
            </a:r>
          </a:p>
          <a:p>
            <a:pPr marL="571500" indent="-571500">
              <a:buAutoNum type="romanLcPeriod" startAt="2"/>
            </a:pPr>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457200"/>
          </a:xfrm>
        </p:spPr>
        <p:txBody>
          <a:bodyPr>
            <a:normAutofit fontScale="90000"/>
          </a:bodyPr>
          <a:lstStyle/>
          <a:p>
            <a:r>
              <a:rPr lang="en-US" dirty="0"/>
              <a:t>CONT.</a:t>
            </a:r>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a:t>NOTE</a:t>
            </a:r>
          </a:p>
          <a:p>
            <a:pPr>
              <a:buNone/>
            </a:pPr>
            <a:r>
              <a:rPr lang="en-US" dirty="0"/>
              <a:t>All clients with chest pain get </a:t>
            </a:r>
            <a:r>
              <a:rPr lang="en-US" dirty="0">
                <a:solidFill>
                  <a:srgbClr val="FF0000"/>
                </a:solidFill>
              </a:rPr>
              <a:t>MONA</a:t>
            </a:r>
            <a:r>
              <a:rPr lang="en-US" dirty="0"/>
              <a:t> treatment </a:t>
            </a:r>
          </a:p>
          <a:p>
            <a:pPr>
              <a:buNone/>
            </a:pPr>
            <a:r>
              <a:rPr lang="en-US" b="1" dirty="0">
                <a:solidFill>
                  <a:srgbClr val="FF0000"/>
                </a:solidFill>
              </a:rPr>
              <a:t>M</a:t>
            </a:r>
            <a:r>
              <a:rPr lang="en-US" b="1" dirty="0"/>
              <a:t> –   </a:t>
            </a:r>
            <a:r>
              <a:rPr lang="en-US" dirty="0"/>
              <a:t>Morphine sulfate</a:t>
            </a:r>
          </a:p>
          <a:p>
            <a:pPr>
              <a:buNone/>
            </a:pPr>
            <a:r>
              <a:rPr lang="en-US" b="1" dirty="0">
                <a:solidFill>
                  <a:srgbClr val="FF0000"/>
                </a:solidFill>
              </a:rPr>
              <a:t>O</a:t>
            </a:r>
            <a:r>
              <a:rPr lang="en-US" b="1" dirty="0"/>
              <a:t> -   </a:t>
            </a:r>
            <a:r>
              <a:rPr lang="en-US" dirty="0"/>
              <a:t>Oxygen</a:t>
            </a:r>
          </a:p>
          <a:p>
            <a:pPr>
              <a:buNone/>
            </a:pPr>
            <a:r>
              <a:rPr lang="en-US" b="1" dirty="0">
                <a:solidFill>
                  <a:srgbClr val="FF0000"/>
                </a:solidFill>
              </a:rPr>
              <a:t>N</a:t>
            </a:r>
            <a:r>
              <a:rPr lang="en-US" b="1" dirty="0"/>
              <a:t> -   </a:t>
            </a:r>
            <a:r>
              <a:rPr lang="en-US" dirty="0"/>
              <a:t>Nitroglycerin</a:t>
            </a:r>
          </a:p>
          <a:p>
            <a:pPr>
              <a:buNone/>
            </a:pPr>
            <a:r>
              <a:rPr lang="en-US" b="1" dirty="0">
                <a:solidFill>
                  <a:srgbClr val="FF0000"/>
                </a:solidFill>
              </a:rPr>
              <a:t>A</a:t>
            </a:r>
            <a:r>
              <a:rPr lang="en-US" b="1" dirty="0"/>
              <a:t> -   </a:t>
            </a:r>
            <a:r>
              <a:rPr lang="en-US" b="1" dirty="0" err="1"/>
              <a:t>A</a:t>
            </a:r>
            <a:r>
              <a:rPr lang="en-US" dirty="0" err="1"/>
              <a:t>sprin</a:t>
            </a:r>
            <a:endParaRPr lang="en-US" dirty="0"/>
          </a:p>
          <a:p>
            <a:pPr>
              <a:buNone/>
            </a:pPr>
            <a:r>
              <a:rPr lang="en-US" dirty="0"/>
              <a:t>Give </a:t>
            </a:r>
            <a:r>
              <a:rPr lang="en-US" dirty="0" err="1"/>
              <a:t>subligual</a:t>
            </a:r>
            <a:r>
              <a:rPr lang="en-US" dirty="0"/>
              <a:t> nitroglycerin tablet/spray. If the pain is not relieved after three nitroglycerin tablets each taken 5 minutes apart or after morphine, notify physician.</a:t>
            </a:r>
          </a:p>
          <a:p>
            <a:pPr>
              <a:buNone/>
            </a:pPr>
            <a:r>
              <a:rPr lang="en-US" dirty="0"/>
              <a:t>  Give Oxygen to ensure adequate oxygenation &amp; </a:t>
            </a:r>
            <a:r>
              <a:rPr lang="en-US" dirty="0" err="1"/>
              <a:t>asprin</a:t>
            </a:r>
            <a:r>
              <a:rPr lang="en-US" dirty="0"/>
              <a:t> for antiplatelet activities. </a:t>
            </a:r>
            <a:r>
              <a:rPr lang="en-US" b="1" dirty="0"/>
              <a:t>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MYOCARDIAL INFARCTION</a:t>
            </a:r>
          </a:p>
        </p:txBody>
      </p:sp>
      <p:sp>
        <p:nvSpPr>
          <p:cNvPr id="3" name="Content Placeholder 2"/>
          <p:cNvSpPr>
            <a:spLocks noGrp="1"/>
          </p:cNvSpPr>
          <p:nvPr>
            <p:ph idx="1"/>
          </p:nvPr>
        </p:nvSpPr>
        <p:spPr/>
        <p:txBody>
          <a:bodyPr/>
          <a:lstStyle/>
          <a:p>
            <a:pPr>
              <a:buNone/>
            </a:pPr>
            <a:r>
              <a:rPr lang="en-US" dirty="0" err="1"/>
              <a:t>MI,Or</a:t>
            </a:r>
            <a:r>
              <a:rPr lang="en-US" dirty="0"/>
              <a:t> coronary occlusion or heart attack is a total occlusion of a portion of a coronary artery. After the occlusion myocardial ischemia, injury, or death occurs.</a:t>
            </a:r>
          </a:p>
          <a:p>
            <a:pPr>
              <a:buNone/>
            </a:pPr>
            <a:r>
              <a:rPr lang="en-US" dirty="0"/>
              <a:t>Infarction commonly occur in the left ventricle. The change (destruction) is  permanent.</a:t>
            </a:r>
          </a:p>
          <a:p>
            <a:pPr>
              <a:buNone/>
            </a:pPr>
            <a:r>
              <a:rPr lang="en-US" dirty="0"/>
              <a:t>The severity of the situation depends on the area of the heart involved, as well as the size of the infarct.</a:t>
            </a:r>
          </a:p>
          <a:p>
            <a:pPr>
              <a:buNone/>
            </a:pPr>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04800"/>
            <a:ext cx="7924800" cy="762000"/>
          </a:xfrm>
        </p:spPr>
        <p:txBody>
          <a:bodyPr/>
          <a:lstStyle/>
          <a:p>
            <a:r>
              <a:rPr lang="en-US" b="1" dirty="0"/>
              <a:t>DEFINITION </a:t>
            </a:r>
          </a:p>
        </p:txBody>
      </p:sp>
      <p:sp>
        <p:nvSpPr>
          <p:cNvPr id="2051" name="Rectangle 3"/>
          <p:cNvSpPr>
            <a:spLocks noGrp="1" noChangeArrowheads="1"/>
          </p:cNvSpPr>
          <p:nvPr>
            <p:ph type="subTitle" idx="1"/>
          </p:nvPr>
        </p:nvSpPr>
        <p:spPr>
          <a:xfrm>
            <a:off x="304800" y="1524000"/>
            <a:ext cx="8534400" cy="5105400"/>
          </a:xfrm>
        </p:spPr>
        <p:txBody>
          <a:bodyPr>
            <a:normAutofit lnSpcReduction="10000"/>
          </a:bodyPr>
          <a:lstStyle/>
          <a:p>
            <a:pPr algn="just">
              <a:buFont typeface="Arial" pitchFamily="34" charset="0"/>
              <a:buChar char="•"/>
            </a:pPr>
            <a:r>
              <a:rPr lang="en-US" sz="3600" dirty="0">
                <a:solidFill>
                  <a:schemeClr val="tx1"/>
                </a:solidFill>
              </a:rPr>
              <a:t> MI Is a term used to describe </a:t>
            </a:r>
            <a:r>
              <a:rPr lang="en-US" sz="3600" i="1" dirty="0">
                <a:solidFill>
                  <a:srgbClr val="FF0000"/>
                </a:solidFill>
              </a:rPr>
              <a:t>irreversible</a:t>
            </a:r>
            <a:r>
              <a:rPr lang="en-US" sz="3600" dirty="0">
                <a:solidFill>
                  <a:schemeClr val="tx1"/>
                </a:solidFill>
              </a:rPr>
              <a:t> cellular </a:t>
            </a:r>
            <a:r>
              <a:rPr lang="en-US" sz="3600" dirty="0">
                <a:solidFill>
                  <a:srgbClr val="FF0000"/>
                </a:solidFill>
              </a:rPr>
              <a:t>injury</a:t>
            </a:r>
            <a:r>
              <a:rPr lang="en-US" sz="3600" dirty="0">
                <a:solidFill>
                  <a:schemeClr val="tx1"/>
                </a:solidFill>
              </a:rPr>
              <a:t> and </a:t>
            </a:r>
            <a:r>
              <a:rPr lang="en-US" sz="3600" dirty="0">
                <a:solidFill>
                  <a:srgbClr val="FF0000"/>
                </a:solidFill>
              </a:rPr>
              <a:t>necrosis</a:t>
            </a:r>
            <a:r>
              <a:rPr lang="en-US" sz="3600" dirty="0">
                <a:solidFill>
                  <a:schemeClr val="tx1"/>
                </a:solidFill>
              </a:rPr>
              <a:t> occurring as a result of prolonged </a:t>
            </a:r>
            <a:r>
              <a:rPr lang="en-US" sz="3600" i="1" dirty="0" err="1">
                <a:solidFill>
                  <a:srgbClr val="FF0000"/>
                </a:solidFill>
              </a:rPr>
              <a:t>ischaemia</a:t>
            </a:r>
            <a:endParaRPr lang="en-US" sz="3600" i="1" dirty="0">
              <a:solidFill>
                <a:srgbClr val="FF0000"/>
              </a:solidFill>
            </a:endParaRPr>
          </a:p>
          <a:p>
            <a:pPr algn="just">
              <a:buFont typeface="Arial" pitchFamily="34" charset="0"/>
              <a:buChar char="•"/>
            </a:pPr>
            <a:r>
              <a:rPr lang="en-US" sz="3600" dirty="0">
                <a:solidFill>
                  <a:schemeClr val="tx1"/>
                </a:solidFill>
              </a:rPr>
              <a:t>Also called </a:t>
            </a:r>
            <a:r>
              <a:rPr lang="en-US" sz="3600" dirty="0">
                <a:solidFill>
                  <a:srgbClr val="FF0000"/>
                </a:solidFill>
              </a:rPr>
              <a:t>Heart Attack</a:t>
            </a:r>
          </a:p>
          <a:p>
            <a:pPr algn="just">
              <a:buFont typeface="Arial" pitchFamily="34" charset="0"/>
              <a:buChar char="•"/>
            </a:pPr>
            <a:r>
              <a:rPr lang="en-US" sz="3600" dirty="0">
                <a:solidFill>
                  <a:schemeClr val="tx1"/>
                </a:solidFill>
              </a:rPr>
              <a:t>In a patient with narrowed coronary arteries there is always a danger of clot formation </a:t>
            </a:r>
            <a:r>
              <a:rPr lang="en-US" sz="3600" i="1" dirty="0">
                <a:solidFill>
                  <a:schemeClr val="tx1"/>
                </a:solidFill>
              </a:rPr>
              <a:t>(Coronary thrombosis) </a:t>
            </a:r>
            <a:r>
              <a:rPr lang="en-US" sz="3600" dirty="0">
                <a:solidFill>
                  <a:schemeClr val="tx1"/>
                </a:solidFill>
              </a:rPr>
              <a:t>completely blocking one of the branches of coronary artery tree</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B21F1BD-6C81-4B97-965E-D33C270B171F}"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189</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4787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pPr marL="571500" indent="-571500">
              <a:buAutoNum type="romanLcPeriod" startAt="5"/>
            </a:pPr>
            <a:r>
              <a:rPr lang="en-US" dirty="0"/>
              <a:t>Timing &amp; Response to Treatment</a:t>
            </a:r>
          </a:p>
          <a:p>
            <a:pPr marL="571500" indent="-571500"/>
            <a:r>
              <a:rPr lang="en-US" dirty="0"/>
              <a:t>Sudden onset</a:t>
            </a:r>
          </a:p>
          <a:p>
            <a:pPr marL="571500" indent="-571500"/>
            <a:r>
              <a:rPr lang="en-US" dirty="0"/>
              <a:t>Constant</a:t>
            </a:r>
          </a:p>
          <a:p>
            <a:pPr marL="571500" indent="-571500"/>
            <a:r>
              <a:rPr lang="en-US" dirty="0"/>
              <a:t>Duration &gt;30 min</a:t>
            </a:r>
          </a:p>
          <a:p>
            <a:pPr marL="571500" indent="-571500"/>
            <a:r>
              <a:rPr lang="en-US" dirty="0"/>
              <a:t>Not relieved with nitrates or rest</a:t>
            </a:r>
          </a:p>
          <a:p>
            <a:pPr marL="571500" indent="-571500"/>
            <a:r>
              <a:rPr lang="en-US" dirty="0"/>
              <a:t>Relief with narcotics</a:t>
            </a:r>
          </a:p>
          <a:p>
            <a:pPr marL="571500" indent="-571500">
              <a:buAutoNum type="alphaLcPeriod" startAt="2"/>
            </a:pPr>
            <a:r>
              <a:rPr lang="en-US" dirty="0"/>
              <a:t>History of edema &amp; weight gain</a:t>
            </a:r>
          </a:p>
          <a:p>
            <a:pPr marL="571500" indent="-571500">
              <a:buAutoNum type="alphaLcPeriod" startAt="2"/>
            </a:pPr>
            <a:r>
              <a:rPr lang="en-US" dirty="0"/>
              <a:t>History of syncope</a:t>
            </a:r>
          </a:p>
          <a:p>
            <a:pPr marL="571500" indent="-571500">
              <a:buAutoNum type="alphaLcPeriod" startAt="2"/>
            </a:pPr>
            <a:r>
              <a:rPr lang="en-US" dirty="0"/>
              <a:t>Medication taken for the heart or for high blood pressure.</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normAutofit lnSpcReduction="10000"/>
          </a:bodyPr>
          <a:lstStyle/>
          <a:p>
            <a:pPr>
              <a:buNone/>
            </a:pPr>
            <a:r>
              <a:rPr lang="en-US" b="1" dirty="0">
                <a:solidFill>
                  <a:srgbClr val="FF0000"/>
                </a:solidFill>
              </a:rPr>
              <a:t>CAUSES</a:t>
            </a:r>
          </a:p>
          <a:p>
            <a:pPr marL="514350" indent="-514350">
              <a:buFont typeface="+mj-lt"/>
              <a:buAutoNum type="arabicPeriod"/>
            </a:pPr>
            <a:r>
              <a:rPr lang="en-US" dirty="0"/>
              <a:t>Reduced blood flow in a coronary artery due to rupture of an atherosclerotic plague &amp; subsequent occlusion of the artery by a thrombus.</a:t>
            </a:r>
          </a:p>
          <a:p>
            <a:pPr marL="514350" indent="-514350">
              <a:buFont typeface="+mj-lt"/>
              <a:buAutoNum type="arabicPeriod"/>
            </a:pPr>
            <a:r>
              <a:rPr lang="en-US" dirty="0"/>
              <a:t>Vasospasm (sudden constriction or narrowing) of coronary artery.</a:t>
            </a:r>
          </a:p>
          <a:p>
            <a:pPr marL="514350" indent="-514350">
              <a:buFont typeface="+mj-lt"/>
              <a:buAutoNum type="arabicPeriod"/>
            </a:pPr>
            <a:r>
              <a:rPr lang="en-US" dirty="0"/>
              <a:t>Decreased oxygen supply (</a:t>
            </a:r>
            <a:r>
              <a:rPr lang="en-US" dirty="0" err="1"/>
              <a:t>e.g</a:t>
            </a:r>
            <a:r>
              <a:rPr lang="en-US" dirty="0"/>
              <a:t> from acute blood loss, anemia or low blood pressure)</a:t>
            </a:r>
          </a:p>
          <a:p>
            <a:pPr marL="514350" indent="-514350">
              <a:buFont typeface="+mj-lt"/>
              <a:buAutoNum type="arabicPeriod"/>
            </a:pPr>
            <a:r>
              <a:rPr lang="en-US" dirty="0"/>
              <a:t>Increased demand for oxygen (</a:t>
            </a:r>
            <a:r>
              <a:rPr lang="en-US" dirty="0" err="1"/>
              <a:t>e.g</a:t>
            </a:r>
            <a:r>
              <a:rPr lang="en-US" dirty="0"/>
              <a:t> increased </a:t>
            </a:r>
            <a:r>
              <a:rPr lang="en-US" dirty="0" err="1"/>
              <a:t>heartrate</a:t>
            </a:r>
            <a:r>
              <a:rPr lang="en-US" dirty="0"/>
              <a:t>, </a:t>
            </a:r>
            <a:r>
              <a:rPr lang="en-US" dirty="0" err="1"/>
              <a:t>thyrotoxicosis</a:t>
            </a:r>
            <a:r>
              <a:rPr lang="en-US" dirty="0"/>
              <a:t>, or ingestion of cocaine)</a:t>
            </a:r>
          </a:p>
          <a:p>
            <a:pPr marL="514350" indent="-514350">
              <a:buNone/>
            </a:pPr>
            <a:r>
              <a:rPr lang="en-US" dirty="0"/>
              <a:t>N/B in each case there is a profound imbalance between oxygen supply &amp; demand.</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b="1" dirty="0"/>
              <a:t>CONT</a:t>
            </a:r>
          </a:p>
        </p:txBody>
      </p:sp>
      <p:sp>
        <p:nvSpPr>
          <p:cNvPr id="31747" name="Rectangle 3"/>
          <p:cNvSpPr>
            <a:spLocks noGrp="1" noChangeArrowheads="1"/>
          </p:cNvSpPr>
          <p:nvPr>
            <p:ph idx="1"/>
          </p:nvPr>
        </p:nvSpPr>
        <p:spPr/>
        <p:txBody>
          <a:bodyPr/>
          <a:lstStyle/>
          <a:p>
            <a:r>
              <a:rPr lang="en-US" sz="3600" dirty="0"/>
              <a:t>If a small branch is blocked, the region of the heart supplied by that artery dies (</a:t>
            </a:r>
            <a:r>
              <a:rPr lang="en-US" sz="3600" dirty="0">
                <a:solidFill>
                  <a:srgbClr val="FF0000"/>
                </a:solidFill>
              </a:rPr>
              <a:t>myocardial infarction</a:t>
            </a:r>
            <a:r>
              <a:rPr lang="en-US" sz="3600" dirty="0"/>
              <a:t>)</a:t>
            </a:r>
          </a:p>
          <a:p>
            <a:r>
              <a:rPr lang="en-US" sz="3600" dirty="0"/>
              <a:t>If a major branch of Coronary artery is blocked the heart is unable to function leading to </a:t>
            </a:r>
            <a:r>
              <a:rPr lang="en-US" sz="3600" dirty="0">
                <a:solidFill>
                  <a:srgbClr val="FF0000"/>
                </a:solidFill>
              </a:rPr>
              <a:t>Sudden Death</a:t>
            </a:r>
          </a:p>
          <a:p>
            <a:endParaRPr lang="en-US" sz="3600" dirty="0">
              <a:solidFill>
                <a:srgbClr val="FF0000"/>
              </a:solidFill>
            </a:endParaRPr>
          </a:p>
          <a:p>
            <a:endParaRPr lang="en-US" sz="3600" dirty="0"/>
          </a:p>
          <a:p>
            <a:endParaRPr lang="en-US" sz="3600" dirty="0"/>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191</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522104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153400" cy="639763"/>
          </a:xfrm>
        </p:spPr>
        <p:txBody>
          <a:bodyPr>
            <a:normAutofit fontScale="90000"/>
          </a:bodyPr>
          <a:lstStyle/>
          <a:p>
            <a:r>
              <a:rPr lang="en-US" sz="3600" b="1"/>
              <a:t>Causes</a:t>
            </a:r>
          </a:p>
        </p:txBody>
      </p:sp>
      <p:sp>
        <p:nvSpPr>
          <p:cNvPr id="3075" name="Rectangle 3"/>
          <p:cNvSpPr>
            <a:spLocks noGrp="1" noChangeArrowheads="1"/>
          </p:cNvSpPr>
          <p:nvPr>
            <p:ph idx="1"/>
          </p:nvPr>
        </p:nvSpPr>
        <p:spPr>
          <a:xfrm>
            <a:off x="304800" y="762000"/>
            <a:ext cx="8382000" cy="6096000"/>
          </a:xfrm>
        </p:spPr>
        <p:txBody>
          <a:bodyPr/>
          <a:lstStyle/>
          <a:p>
            <a:pPr marL="609600" indent="-609600">
              <a:lnSpc>
                <a:spcPct val="90000"/>
              </a:lnSpc>
            </a:pPr>
            <a:r>
              <a:rPr lang="en-US" dirty="0"/>
              <a:t>Coronary occlusion</a:t>
            </a:r>
          </a:p>
          <a:p>
            <a:pPr marL="609600" indent="-609600">
              <a:lnSpc>
                <a:spcPct val="90000"/>
              </a:lnSpc>
            </a:pPr>
            <a:endParaRPr lang="en-US" dirty="0"/>
          </a:p>
          <a:p>
            <a:pPr marL="609600" indent="-609600">
              <a:lnSpc>
                <a:spcPct val="90000"/>
              </a:lnSpc>
            </a:pPr>
            <a:r>
              <a:rPr lang="en-US" dirty="0"/>
              <a:t>Major reduction of blood flow to certain regions of the heart muscle</a:t>
            </a:r>
          </a:p>
          <a:p>
            <a:pPr marL="609600" indent="-609600">
              <a:lnSpc>
                <a:spcPct val="90000"/>
              </a:lnSpc>
            </a:pPr>
            <a:endParaRPr lang="en-US" dirty="0"/>
          </a:p>
          <a:p>
            <a:pPr marL="609600" indent="-609600">
              <a:lnSpc>
                <a:spcPct val="90000"/>
              </a:lnSpc>
            </a:pPr>
            <a:r>
              <a:rPr lang="en-US" dirty="0"/>
              <a:t>In severe stress there is insufficient blood flow relative to O2 tissue demand</a:t>
            </a:r>
          </a:p>
          <a:p>
            <a:pPr marL="609600" indent="-609600">
              <a:lnSpc>
                <a:spcPct val="90000"/>
              </a:lnSpc>
            </a:pPr>
            <a:endParaRPr lang="en-US" dirty="0"/>
          </a:p>
          <a:p>
            <a:pPr marL="609600" indent="-609600">
              <a:lnSpc>
                <a:spcPct val="90000"/>
              </a:lnSpc>
            </a:pPr>
            <a:r>
              <a:rPr lang="en-US" dirty="0"/>
              <a:t>Coronary artery dissection</a:t>
            </a:r>
          </a:p>
          <a:p>
            <a:pPr marL="609600" indent="-609600">
              <a:lnSpc>
                <a:spcPct val="90000"/>
              </a:lnSpc>
            </a:pPr>
            <a:endParaRPr lang="en-US" dirty="0"/>
          </a:p>
          <a:p>
            <a:pPr marL="609600" indent="-609600">
              <a:lnSpc>
                <a:spcPct val="90000"/>
              </a:lnSpc>
            </a:pPr>
            <a:r>
              <a:rPr lang="en-US" dirty="0"/>
              <a:t>Coronary emboli </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192</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0185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 calcmode="lin" valueType="num">
                                      <p:cBhvr additive="base">
                                        <p:cTn id="19"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anim calcmode="lin" valueType="num">
                                      <p:cBhvr additive="base">
                                        <p:cTn id="25"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8" end="8"/>
                                            </p:txEl>
                                          </p:spTgt>
                                        </p:tgtEl>
                                        <p:attrNameLst>
                                          <p:attrName>style.visibility</p:attrName>
                                        </p:attrNameLst>
                                      </p:cBhvr>
                                      <p:to>
                                        <p:strVal val="visible"/>
                                      </p:to>
                                    </p:set>
                                    <p:anim calcmode="lin" valueType="num">
                                      <p:cBhvr additive="base">
                                        <p:cTn id="31" dur="500" fill="hold"/>
                                        <p:tgtEl>
                                          <p:spTgt spid="307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74638"/>
            <a:ext cx="8305800" cy="563562"/>
          </a:xfrm>
        </p:spPr>
        <p:txBody>
          <a:bodyPr>
            <a:normAutofit fontScale="90000"/>
          </a:bodyPr>
          <a:lstStyle/>
          <a:p>
            <a:r>
              <a:rPr lang="en-US" sz="4000" b="1"/>
              <a:t>Causes</a:t>
            </a:r>
          </a:p>
        </p:txBody>
      </p:sp>
      <p:sp>
        <p:nvSpPr>
          <p:cNvPr id="4099" name="Rectangle 3"/>
          <p:cNvSpPr>
            <a:spLocks noGrp="1" noChangeArrowheads="1"/>
          </p:cNvSpPr>
          <p:nvPr>
            <p:ph idx="1"/>
          </p:nvPr>
        </p:nvSpPr>
        <p:spPr>
          <a:xfrm>
            <a:off x="457200" y="762000"/>
            <a:ext cx="8229600" cy="6096000"/>
          </a:xfrm>
        </p:spPr>
        <p:txBody>
          <a:bodyPr/>
          <a:lstStyle/>
          <a:p>
            <a:pPr marL="609600" indent="-609600"/>
            <a:r>
              <a:rPr lang="en-US" sz="2800" dirty="0"/>
              <a:t>Coronary artery spasm (sudden constriction of CA)</a:t>
            </a:r>
          </a:p>
          <a:p>
            <a:pPr marL="609600" indent="-609600"/>
            <a:endParaRPr lang="en-US" sz="2800" dirty="0"/>
          </a:p>
          <a:p>
            <a:pPr marL="609600" indent="-609600"/>
            <a:r>
              <a:rPr lang="en-US" sz="2800" dirty="0"/>
              <a:t>Hemorrhage into the atherosclerotic plague</a:t>
            </a:r>
          </a:p>
          <a:p>
            <a:pPr marL="609600" indent="-609600"/>
            <a:endParaRPr lang="en-US" sz="2800" dirty="0"/>
          </a:p>
          <a:p>
            <a:pPr marL="609600" indent="-609600"/>
            <a:r>
              <a:rPr lang="en-US" sz="2800" dirty="0"/>
              <a:t>Systematic arterial hypotension</a:t>
            </a:r>
          </a:p>
          <a:p>
            <a:pPr marL="609600" indent="-609600"/>
            <a:endParaRPr lang="en-US" sz="2800" dirty="0"/>
          </a:p>
          <a:p>
            <a:pPr marL="609600" indent="-609600"/>
            <a:r>
              <a:rPr lang="en-US" sz="2800" dirty="0"/>
              <a:t>Decreased O2 supply due to blood loss, </a:t>
            </a:r>
            <a:r>
              <a:rPr lang="en-US" sz="2800" dirty="0" err="1"/>
              <a:t>anaemia</a:t>
            </a:r>
            <a:r>
              <a:rPr lang="en-US" sz="2800" dirty="0"/>
              <a:t>, hypotension</a:t>
            </a:r>
          </a:p>
          <a:p>
            <a:pPr marL="609600" indent="-609600"/>
            <a:endParaRPr lang="en-US" sz="2800" dirty="0"/>
          </a:p>
          <a:p>
            <a:pPr marL="609600" indent="-609600"/>
            <a:r>
              <a:rPr lang="en-US" sz="2800" dirty="0"/>
              <a:t>Increased O2 demand due to </a:t>
            </a:r>
            <a:r>
              <a:rPr lang="en-US" sz="2800" dirty="0" err="1">
                <a:solidFill>
                  <a:srgbClr val="FF0000"/>
                </a:solidFill>
              </a:rPr>
              <a:t>thyrotoxicosis</a:t>
            </a:r>
            <a:r>
              <a:rPr lang="en-US" sz="2800" dirty="0">
                <a:solidFill>
                  <a:srgbClr val="FF0000"/>
                </a:solidFill>
              </a:rPr>
              <a:t>,</a:t>
            </a:r>
            <a:r>
              <a:rPr lang="en-US" sz="2800" dirty="0"/>
              <a:t> </a:t>
            </a:r>
            <a:r>
              <a:rPr lang="en-US" sz="2800" dirty="0" err="1"/>
              <a:t>psychostimulants</a:t>
            </a:r>
            <a:r>
              <a:rPr lang="en-US" sz="2800" dirty="0"/>
              <a:t> </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193</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9602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 calcmode="lin" valueType="num">
                                      <p:cBhvr additive="base">
                                        <p:cTn id="25"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 calcmode="lin" valueType="num">
                                      <p:cBhvr additive="base">
                                        <p:cTn id="31"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8077200" cy="334963"/>
          </a:xfrm>
        </p:spPr>
        <p:txBody>
          <a:bodyPr>
            <a:normAutofit fontScale="90000"/>
          </a:bodyPr>
          <a:lstStyle/>
          <a:p>
            <a:r>
              <a:rPr lang="en-US" sz="3200" b="1"/>
              <a:t>Risk factors</a:t>
            </a:r>
          </a:p>
        </p:txBody>
      </p:sp>
      <p:sp>
        <p:nvSpPr>
          <p:cNvPr id="5123" name="Rectangle 3"/>
          <p:cNvSpPr>
            <a:spLocks noGrp="1" noChangeArrowheads="1"/>
          </p:cNvSpPr>
          <p:nvPr>
            <p:ph idx="1"/>
          </p:nvPr>
        </p:nvSpPr>
        <p:spPr>
          <a:xfrm>
            <a:off x="533400" y="533400"/>
            <a:ext cx="8153400" cy="6096000"/>
          </a:xfrm>
        </p:spPr>
        <p:txBody>
          <a:bodyPr/>
          <a:lstStyle/>
          <a:p>
            <a:pPr marL="609600" indent="-609600"/>
            <a:r>
              <a:rPr lang="en-US" dirty="0" err="1"/>
              <a:t>Hyperlipidemia</a:t>
            </a:r>
            <a:r>
              <a:rPr lang="en-US" dirty="0"/>
              <a:t>- high cholesterols levels leads to atherosclerosis</a:t>
            </a:r>
          </a:p>
          <a:p>
            <a:pPr marL="609600" indent="-609600"/>
            <a:endParaRPr lang="en-US" dirty="0"/>
          </a:p>
          <a:p>
            <a:pPr marL="609600" indent="-609600"/>
            <a:r>
              <a:rPr lang="en-US" dirty="0"/>
              <a:t>Systemic Arterial Hypertension</a:t>
            </a:r>
          </a:p>
          <a:p>
            <a:pPr marL="609600" indent="-609600"/>
            <a:endParaRPr lang="en-US" dirty="0"/>
          </a:p>
          <a:p>
            <a:pPr marL="609600" indent="-609600"/>
            <a:r>
              <a:rPr lang="en-US" dirty="0"/>
              <a:t>Smoking- Nicotine is </a:t>
            </a:r>
            <a:r>
              <a:rPr lang="en-US" dirty="0" err="1"/>
              <a:t>sympathomimmetic</a:t>
            </a:r>
            <a:endParaRPr lang="en-US" dirty="0"/>
          </a:p>
          <a:p>
            <a:pPr marL="609600" indent="-609600"/>
            <a:endParaRPr lang="en-US" dirty="0"/>
          </a:p>
          <a:p>
            <a:pPr marL="609600" indent="-609600"/>
            <a:r>
              <a:rPr lang="en-US" dirty="0"/>
              <a:t>Lack of exercise- exercise increases HDL, increase </a:t>
            </a:r>
            <a:r>
              <a:rPr lang="en-US" dirty="0" err="1"/>
              <a:t>fibrinolytic</a:t>
            </a:r>
            <a:r>
              <a:rPr lang="en-US" dirty="0"/>
              <a:t> activity, decrease clot formation, encourage collateral circulation</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194</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33179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 calcmode="lin" valueType="num">
                                      <p:cBhvr additive="base">
                                        <p:cTn id="25"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a:t>Risk factors</a:t>
            </a:r>
          </a:p>
        </p:txBody>
      </p:sp>
      <p:sp>
        <p:nvSpPr>
          <p:cNvPr id="6147" name="Rectangle 3"/>
          <p:cNvSpPr>
            <a:spLocks noGrp="1" noChangeArrowheads="1"/>
          </p:cNvSpPr>
          <p:nvPr>
            <p:ph idx="1"/>
          </p:nvPr>
        </p:nvSpPr>
        <p:spPr/>
        <p:txBody>
          <a:bodyPr/>
          <a:lstStyle/>
          <a:p>
            <a:pPr marL="609600" indent="-609600"/>
            <a:r>
              <a:rPr lang="en-US" sz="3600" dirty="0"/>
              <a:t>Emotional stress-production </a:t>
            </a:r>
            <a:r>
              <a:rPr lang="en-US" sz="3600" dirty="0" err="1"/>
              <a:t>catecholamines</a:t>
            </a:r>
            <a:endParaRPr lang="en-US" sz="3600" dirty="0"/>
          </a:p>
          <a:p>
            <a:pPr marL="609600" indent="-609600"/>
            <a:r>
              <a:rPr lang="en-US" sz="3600" dirty="0"/>
              <a:t>Diabetes mellitus</a:t>
            </a:r>
          </a:p>
          <a:p>
            <a:pPr marL="609600" indent="-609600"/>
            <a:endParaRPr lang="en-US" sz="3600" dirty="0"/>
          </a:p>
          <a:p>
            <a:pPr marL="609600" indent="-609600"/>
            <a:r>
              <a:rPr lang="en-US" sz="3600" dirty="0"/>
              <a:t>Stress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195</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033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a:t>Risk factors</a:t>
            </a:r>
          </a:p>
        </p:txBody>
      </p:sp>
      <p:sp>
        <p:nvSpPr>
          <p:cNvPr id="6147" name="Rectangle 3"/>
          <p:cNvSpPr>
            <a:spLocks noGrp="1" noChangeArrowheads="1"/>
          </p:cNvSpPr>
          <p:nvPr>
            <p:ph idx="1"/>
          </p:nvPr>
        </p:nvSpPr>
        <p:spPr/>
        <p:txBody>
          <a:bodyPr/>
          <a:lstStyle/>
          <a:p>
            <a:pPr marL="609600" indent="-609600"/>
            <a:r>
              <a:rPr lang="en-US" sz="3600" dirty="0"/>
              <a:t>Emotional stress-production </a:t>
            </a:r>
            <a:r>
              <a:rPr lang="en-US" sz="3600" dirty="0" err="1"/>
              <a:t>catecholamines</a:t>
            </a:r>
            <a:endParaRPr lang="en-US" sz="3600" dirty="0"/>
          </a:p>
          <a:p>
            <a:pPr marL="609600" indent="-609600"/>
            <a:r>
              <a:rPr lang="en-US" sz="3600" dirty="0"/>
              <a:t>Diabetes mellitus</a:t>
            </a:r>
          </a:p>
          <a:p>
            <a:pPr marL="609600" indent="-609600"/>
            <a:endParaRPr lang="en-US" sz="3600" dirty="0"/>
          </a:p>
          <a:p>
            <a:pPr marL="609600" indent="-609600"/>
            <a:r>
              <a:rPr lang="en-US" sz="3600" dirty="0"/>
              <a:t>Stress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196</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1673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solidFill>
                  <a:srgbClr val="FF0000"/>
                </a:solidFill>
              </a:rPr>
              <a:t>Unmodifiable risk factors</a:t>
            </a:r>
          </a:p>
        </p:txBody>
      </p:sp>
      <p:sp>
        <p:nvSpPr>
          <p:cNvPr id="7171" name="Rectangle 3"/>
          <p:cNvSpPr>
            <a:spLocks noGrp="1" noChangeArrowheads="1"/>
          </p:cNvSpPr>
          <p:nvPr>
            <p:ph idx="1"/>
          </p:nvPr>
        </p:nvSpPr>
        <p:spPr/>
        <p:txBody>
          <a:bodyPr>
            <a:normAutofit/>
          </a:bodyPr>
          <a:lstStyle/>
          <a:p>
            <a:pPr marL="609600" indent="-609600"/>
            <a:r>
              <a:rPr lang="en-US" sz="3600" dirty="0"/>
              <a:t>Age</a:t>
            </a:r>
          </a:p>
          <a:p>
            <a:pPr marL="609600" indent="-609600"/>
            <a:endParaRPr lang="en-US" sz="3600" dirty="0"/>
          </a:p>
          <a:p>
            <a:pPr marL="609600" indent="-609600"/>
            <a:r>
              <a:rPr lang="en-US" sz="3600" dirty="0"/>
              <a:t>Gender</a:t>
            </a:r>
          </a:p>
          <a:p>
            <a:pPr marL="609600" indent="-609600"/>
            <a:endParaRPr lang="en-US" sz="3600" dirty="0"/>
          </a:p>
          <a:p>
            <a:pPr marL="609600" indent="-609600"/>
            <a:r>
              <a:rPr lang="en-US" sz="3600" dirty="0"/>
              <a:t>Race</a:t>
            </a:r>
          </a:p>
          <a:p>
            <a:pPr marL="609600" indent="-609600"/>
            <a:endParaRPr lang="en-US" sz="3600" dirty="0"/>
          </a:p>
          <a:p>
            <a:pPr marL="609600" indent="-609600"/>
            <a:r>
              <a:rPr lang="en-US" sz="3600" dirty="0"/>
              <a:t>Genetic </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197</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6994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228600"/>
            <a:ext cx="8153400" cy="762000"/>
          </a:xfrm>
        </p:spPr>
        <p:txBody>
          <a:bodyPr>
            <a:normAutofit fontScale="90000"/>
          </a:bodyPr>
          <a:lstStyle/>
          <a:p>
            <a:br>
              <a:rPr lang="en-US" sz="3200" dirty="0"/>
            </a:br>
            <a:r>
              <a:rPr lang="en-US" sz="3200" b="1" dirty="0">
                <a:solidFill>
                  <a:srgbClr val="FF0000"/>
                </a:solidFill>
              </a:rPr>
              <a:t>PATHOPHYSIOLOGY</a:t>
            </a:r>
          </a:p>
        </p:txBody>
      </p:sp>
      <p:sp>
        <p:nvSpPr>
          <p:cNvPr id="8195" name="Rectangle 3"/>
          <p:cNvSpPr>
            <a:spLocks noGrp="1" noChangeArrowheads="1"/>
          </p:cNvSpPr>
          <p:nvPr>
            <p:ph idx="1"/>
          </p:nvPr>
        </p:nvSpPr>
        <p:spPr>
          <a:xfrm>
            <a:off x="228600" y="1295400"/>
            <a:ext cx="8458200" cy="5562600"/>
          </a:xfrm>
        </p:spPr>
        <p:txBody>
          <a:bodyPr>
            <a:normAutofit/>
          </a:bodyPr>
          <a:lstStyle/>
          <a:p>
            <a:endParaRPr lang="en-US" sz="3600" dirty="0"/>
          </a:p>
          <a:p>
            <a:r>
              <a:rPr lang="en-US" sz="3600" dirty="0"/>
              <a:t>Cardiac cells can withstand </a:t>
            </a:r>
            <a:r>
              <a:rPr lang="en-US" sz="3600" dirty="0" err="1"/>
              <a:t>ischaemic</a:t>
            </a:r>
            <a:r>
              <a:rPr lang="en-US" sz="3600" dirty="0"/>
              <a:t> condition for approximately </a:t>
            </a:r>
            <a:r>
              <a:rPr lang="en-US" sz="3600" dirty="0">
                <a:solidFill>
                  <a:srgbClr val="FF0000"/>
                </a:solidFill>
              </a:rPr>
              <a:t>20 min</a:t>
            </a:r>
            <a:r>
              <a:rPr lang="en-US" sz="3600" dirty="0"/>
              <a:t>. before necrosis begins.</a:t>
            </a:r>
          </a:p>
          <a:p>
            <a:r>
              <a:rPr lang="en-US" sz="3600" dirty="0"/>
              <a:t>Contractile functions of the heart stops in the areas of </a:t>
            </a:r>
            <a:r>
              <a:rPr lang="en-US" sz="3600" i="1" dirty="0">
                <a:solidFill>
                  <a:srgbClr val="FF0000"/>
                </a:solidFill>
              </a:rPr>
              <a:t>myocardial necrosis</a:t>
            </a:r>
          </a:p>
          <a:p>
            <a:r>
              <a:rPr lang="en-US" sz="3600" dirty="0"/>
              <a:t>The degree of altered function depend on the areas of the heart involved and the size of the </a:t>
            </a:r>
            <a:r>
              <a:rPr lang="en-US" sz="3600" i="1" dirty="0">
                <a:solidFill>
                  <a:srgbClr val="FF0000"/>
                </a:solidFill>
              </a:rPr>
              <a:t>infarct</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198</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7094570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28600"/>
            <a:ext cx="8077200" cy="334963"/>
          </a:xfrm>
        </p:spPr>
        <p:txBody>
          <a:bodyPr>
            <a:normAutofit fontScale="90000"/>
          </a:bodyPr>
          <a:lstStyle/>
          <a:p>
            <a:r>
              <a:rPr lang="en-US" sz="2800" dirty="0">
                <a:solidFill>
                  <a:srgbClr val="FF0000"/>
                </a:solidFill>
              </a:rPr>
              <a:t>PATHOPHYSIOLOGY CONT’D</a:t>
            </a:r>
          </a:p>
        </p:txBody>
      </p:sp>
      <p:sp>
        <p:nvSpPr>
          <p:cNvPr id="9219" name="Rectangle 3"/>
          <p:cNvSpPr>
            <a:spLocks noGrp="1" noChangeArrowheads="1"/>
          </p:cNvSpPr>
          <p:nvPr>
            <p:ph idx="1"/>
          </p:nvPr>
        </p:nvSpPr>
        <p:spPr>
          <a:xfrm>
            <a:off x="228600" y="685800"/>
            <a:ext cx="8382000" cy="6172200"/>
          </a:xfrm>
        </p:spPr>
        <p:txBody>
          <a:bodyPr>
            <a:normAutofit/>
          </a:bodyPr>
          <a:lstStyle/>
          <a:p>
            <a:endParaRPr lang="en-US" sz="3600" dirty="0"/>
          </a:p>
          <a:p>
            <a:r>
              <a:rPr lang="en-US" sz="3600" dirty="0"/>
              <a:t>Most infarct involve the </a:t>
            </a:r>
            <a:r>
              <a:rPr lang="en-US" sz="3600" i="1" dirty="0">
                <a:solidFill>
                  <a:srgbClr val="FF0000"/>
                </a:solidFill>
              </a:rPr>
              <a:t>left ventricles</a:t>
            </a:r>
          </a:p>
          <a:p>
            <a:r>
              <a:rPr lang="en-US" sz="3600" dirty="0"/>
              <a:t>The bodies response to the cell death is the inflammatory process</a:t>
            </a:r>
          </a:p>
          <a:p>
            <a:r>
              <a:rPr lang="en-US" sz="3600" dirty="0"/>
              <a:t>Within 24 hrs, leucocytes infiltrate the area</a:t>
            </a:r>
          </a:p>
          <a:p>
            <a:r>
              <a:rPr lang="en-US" sz="3600" dirty="0"/>
              <a:t>Enzymes are released from the dead cardiac cells and are important diagnostic indicators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199</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788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CONDITIONS</a:t>
            </a:r>
          </a:p>
        </p:txBody>
      </p:sp>
      <p:sp>
        <p:nvSpPr>
          <p:cNvPr id="3" name="Content Placeholder 2"/>
          <p:cNvSpPr>
            <a:spLocks noGrp="1"/>
          </p:cNvSpPr>
          <p:nvPr>
            <p:ph idx="1"/>
          </p:nvPr>
        </p:nvSpPr>
        <p:spPr/>
        <p:txBody>
          <a:bodyPr>
            <a:normAutofit/>
          </a:bodyPr>
          <a:lstStyle/>
          <a:p>
            <a:pPr>
              <a:buNone/>
            </a:pPr>
            <a:r>
              <a:rPr lang="en-US" b="1" dirty="0">
                <a:solidFill>
                  <a:srgbClr val="FF0000"/>
                </a:solidFill>
              </a:rPr>
              <a:t>MAIN OBJECTIVE</a:t>
            </a:r>
          </a:p>
          <a:p>
            <a:pPr>
              <a:buNone/>
            </a:pPr>
            <a:r>
              <a:rPr lang="en-US" dirty="0"/>
              <a:t>The learner will acquire knowledge, develop skills &amp; attitudes on cardiovascular disorders in order to provide effective care to patients</a:t>
            </a:r>
          </a:p>
          <a:p>
            <a:pPr>
              <a:buNone/>
            </a:pPr>
            <a:r>
              <a:rPr lang="en-US" b="1" dirty="0">
                <a:solidFill>
                  <a:srgbClr val="FF0000"/>
                </a:solidFill>
              </a:rPr>
              <a:t>LEARNING OBJECTIVES</a:t>
            </a:r>
          </a:p>
          <a:p>
            <a:pPr>
              <a:buNone/>
            </a:pPr>
            <a:r>
              <a:rPr lang="en-US" dirty="0"/>
              <a:t>Upon completion of this unit, the learner should be able to :</a:t>
            </a:r>
          </a:p>
          <a:p>
            <a:pPr marL="514350" indent="-514350">
              <a:buFont typeface="+mj-lt"/>
              <a:buAutoNum type="arabicPeriod"/>
            </a:pPr>
            <a:r>
              <a:rPr lang="en-US" dirty="0"/>
              <a:t>Recall the anatomy &amp; physiology of the heart &amp; the blood vessels</a:t>
            </a:r>
          </a:p>
          <a:p>
            <a:pPr marL="514350" indent="-514350">
              <a:buFont typeface="+mj-lt"/>
              <a:buAutoNum type="arabicPeriod"/>
            </a:pPr>
            <a:r>
              <a:rPr lang="en-US" dirty="0"/>
              <a:t>Describe common cardiovascular diseases/conditions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pPr>
              <a:buNone/>
            </a:pPr>
            <a:r>
              <a:rPr lang="en-US" b="1" dirty="0"/>
              <a:t>INVESTIGATIONS </a:t>
            </a:r>
          </a:p>
          <a:p>
            <a:pPr marL="514350" indent="-514350">
              <a:buAutoNum type="arabicPeriod"/>
            </a:pPr>
            <a:r>
              <a:rPr lang="en-US" dirty="0"/>
              <a:t>Doppler Ultrasound flow studies</a:t>
            </a:r>
          </a:p>
          <a:p>
            <a:pPr marL="514350" indent="-514350">
              <a:buAutoNum type="arabicPeriod"/>
            </a:pPr>
            <a:r>
              <a:rPr lang="en-US" dirty="0"/>
              <a:t>Exercise Stress test (EST)</a:t>
            </a:r>
          </a:p>
          <a:p>
            <a:pPr marL="514350" indent="-514350">
              <a:buAutoNum type="arabicPeriod"/>
            </a:pPr>
            <a:r>
              <a:rPr lang="en-US" dirty="0"/>
              <a:t>Computed Tomography (CT)</a:t>
            </a:r>
          </a:p>
          <a:p>
            <a:pPr marL="514350" indent="-514350">
              <a:buAutoNum type="arabicPeriod"/>
            </a:pPr>
            <a:r>
              <a:rPr lang="en-US" dirty="0"/>
              <a:t>Duplex Ultrasound</a:t>
            </a:r>
          </a:p>
          <a:p>
            <a:pPr marL="514350" indent="-514350">
              <a:buAutoNum type="arabicPeriod"/>
            </a:pPr>
            <a:r>
              <a:rPr lang="en-US" dirty="0"/>
              <a:t>CT angiography</a:t>
            </a:r>
          </a:p>
          <a:p>
            <a:pPr marL="514350" indent="-514350">
              <a:buAutoNum type="arabicPeriod"/>
            </a:pPr>
            <a:r>
              <a:rPr lang="en-US" dirty="0"/>
              <a:t>Magnetic Resonance Angiography</a:t>
            </a:r>
          </a:p>
          <a:p>
            <a:pPr marL="514350" indent="-514350">
              <a:buAutoNum type="arabicPeriod"/>
            </a:pPr>
            <a:r>
              <a:rPr lang="en-US" dirty="0"/>
              <a:t>angiography</a:t>
            </a:r>
          </a:p>
          <a:p>
            <a:pPr>
              <a:buNone/>
            </a:pPr>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4320" lvl="0" indent="-274320">
              <a:spcBef>
                <a:spcPts val="600"/>
              </a:spcBef>
            </a:pPr>
            <a:r>
              <a:rPr lang="en-US" sz="2600" cap="none" dirty="0">
                <a:ln>
                  <a:noFill/>
                </a:ln>
                <a:solidFill>
                  <a:prstClr val="black"/>
                </a:solidFill>
                <a:ea typeface="+mn-ea"/>
                <a:cs typeface="+mn-cs"/>
              </a:rPr>
              <a:t>PATHOPHYSIOLOGY OF MI</a:t>
            </a:r>
          </a:p>
        </p:txBody>
      </p:sp>
      <p:sp>
        <p:nvSpPr>
          <p:cNvPr id="3" name="Content Placeholder 2"/>
          <p:cNvSpPr>
            <a:spLocks noGrp="1"/>
          </p:cNvSpPr>
          <p:nvPr>
            <p:ph idx="1"/>
          </p:nvPr>
        </p:nvSpPr>
        <p:spPr/>
        <p:txBody>
          <a:bodyPr/>
          <a:lstStyle/>
          <a:p>
            <a:pPr>
              <a:buNone/>
            </a:pPr>
            <a:r>
              <a:rPr lang="en-US" dirty="0"/>
              <a:t>The area of infarction develops over minutes to hours. As the cells are deprived of oxygen, ischemia develops, cellular injury occurs, &amp; the lack of oxygen results in infarction (the death of the cells).</a:t>
            </a:r>
          </a:p>
          <a:p>
            <a:pPr>
              <a:buNone/>
            </a:pPr>
            <a:r>
              <a:rPr lang="en-US" dirty="0"/>
              <a:t>The expression ‘time is a muscle’ reflects the urgency of appropriate treatment to improve patient outcome.</a:t>
            </a:r>
          </a:p>
          <a:p>
            <a:pPr>
              <a:buNone/>
            </a:pPr>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Various descriptions are used to further identify an MI. </a:t>
            </a:r>
          </a:p>
          <a:p>
            <a:pPr>
              <a:buFont typeface="Wingdings" pitchFamily="2" charset="2"/>
              <a:buChar char="Ø"/>
            </a:pPr>
            <a:r>
              <a:rPr lang="en-US" dirty="0"/>
              <a:t>The type of MI (ST-segment elevation, non-ST segment elevation)</a:t>
            </a:r>
          </a:p>
          <a:p>
            <a:pPr>
              <a:buFont typeface="Wingdings" pitchFamily="2" charset="2"/>
              <a:buChar char="Ø"/>
            </a:pPr>
            <a:r>
              <a:rPr lang="en-US" dirty="0"/>
              <a:t>The location of the injury to the ventricular wall (anterior, inferior, posterior, or lateral wall)</a:t>
            </a:r>
          </a:p>
          <a:p>
            <a:pPr>
              <a:buFont typeface="Wingdings" pitchFamily="2" charset="2"/>
              <a:buChar char="Ø"/>
            </a:pPr>
            <a:r>
              <a:rPr lang="en-US" dirty="0"/>
              <a:t>The point &amp; time within the process of infarction (acute, evolving or old) </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CLINICAL MANIFESTATIONS</a:t>
            </a:r>
          </a:p>
          <a:p>
            <a:pPr marL="514350" indent="-514350">
              <a:buFont typeface="+mj-lt"/>
              <a:buAutoNum type="arabicPeriod"/>
            </a:pPr>
            <a:r>
              <a:rPr lang="en-US" dirty="0"/>
              <a:t>Cardiovascular: Chest pain/ discomfort, palpitations, </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8077200" cy="334963"/>
          </a:xfrm>
        </p:spPr>
        <p:txBody>
          <a:bodyPr>
            <a:normAutofit fontScale="90000"/>
          </a:bodyPr>
          <a:lstStyle/>
          <a:p>
            <a:r>
              <a:rPr lang="en-US" sz="2800" b="1"/>
              <a:t>HEALING PROCESS</a:t>
            </a:r>
          </a:p>
        </p:txBody>
      </p:sp>
      <p:sp>
        <p:nvSpPr>
          <p:cNvPr id="11267" name="Rectangle 3"/>
          <p:cNvSpPr>
            <a:spLocks noGrp="1" noChangeArrowheads="1"/>
          </p:cNvSpPr>
          <p:nvPr>
            <p:ph idx="1"/>
          </p:nvPr>
        </p:nvSpPr>
        <p:spPr>
          <a:xfrm>
            <a:off x="381000" y="609600"/>
            <a:ext cx="8305800" cy="6248400"/>
          </a:xfrm>
        </p:spPr>
        <p:txBody>
          <a:bodyPr>
            <a:normAutofit/>
          </a:bodyPr>
          <a:lstStyle/>
          <a:p>
            <a:endParaRPr lang="en-US" dirty="0"/>
          </a:p>
          <a:p>
            <a:r>
              <a:rPr lang="en-US" dirty="0"/>
              <a:t>Infarction are described depending on the area they occur, anterior, inferior, lateral and posterior wall infarctions</a:t>
            </a:r>
          </a:p>
          <a:p>
            <a:r>
              <a:rPr lang="en-US" dirty="0"/>
              <a:t>The commonest are anterolateral, anteroseptal wall infarctions</a:t>
            </a:r>
          </a:p>
          <a:p>
            <a:r>
              <a:rPr lang="en-US" dirty="0"/>
              <a:t>Once infiltration takes place, catecholamine mediated </a:t>
            </a:r>
            <a:r>
              <a:rPr lang="en-US" i="1" dirty="0">
                <a:solidFill>
                  <a:srgbClr val="FF0000"/>
                </a:solidFill>
              </a:rPr>
              <a:t>lipolysis</a:t>
            </a:r>
            <a:r>
              <a:rPr lang="en-US" dirty="0"/>
              <a:t> and </a:t>
            </a:r>
            <a:r>
              <a:rPr lang="en-US" i="1" dirty="0" err="1">
                <a:solidFill>
                  <a:srgbClr val="FF0000"/>
                </a:solidFill>
              </a:rPr>
              <a:t>glycogenolysis</a:t>
            </a:r>
            <a:r>
              <a:rPr lang="en-US" i="1" dirty="0">
                <a:solidFill>
                  <a:srgbClr val="FF0000"/>
                </a:solidFill>
              </a:rPr>
              <a:t> </a:t>
            </a:r>
            <a:r>
              <a:rPr lang="en-US" dirty="0"/>
              <a:t>(increase plasma glucose and FFA occur (Pseudo DM state)</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203</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6879081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1219200"/>
          </a:xfrm>
        </p:spPr>
        <p:txBody>
          <a:bodyPr>
            <a:normAutofit/>
          </a:bodyPr>
          <a:lstStyle/>
          <a:p>
            <a:r>
              <a:rPr lang="en-US" sz="2800" b="1" dirty="0"/>
              <a:t>CLINICAL FEATURES</a:t>
            </a:r>
          </a:p>
        </p:txBody>
      </p:sp>
      <p:sp>
        <p:nvSpPr>
          <p:cNvPr id="12291" name="Rectangle 3"/>
          <p:cNvSpPr>
            <a:spLocks noGrp="1" noChangeArrowheads="1"/>
          </p:cNvSpPr>
          <p:nvPr>
            <p:ph idx="1"/>
          </p:nvPr>
        </p:nvSpPr>
        <p:spPr>
          <a:xfrm>
            <a:off x="228600" y="1295400"/>
            <a:ext cx="8458200" cy="5410200"/>
          </a:xfrm>
        </p:spPr>
        <p:txBody>
          <a:bodyPr>
            <a:normAutofit/>
          </a:bodyPr>
          <a:lstStyle/>
          <a:p>
            <a:pPr marL="609600" indent="-609600"/>
            <a:endParaRPr lang="en-US" sz="3600" dirty="0"/>
          </a:p>
          <a:p>
            <a:pPr marL="609600" indent="-609600"/>
            <a:r>
              <a:rPr lang="en-US" sz="3600" dirty="0">
                <a:solidFill>
                  <a:srgbClr val="FF0000"/>
                </a:solidFill>
              </a:rPr>
              <a:t>Pain</a:t>
            </a:r>
            <a:r>
              <a:rPr lang="en-US" sz="3600" dirty="0"/>
              <a:t> is the cardinal symptom of </a:t>
            </a:r>
            <a:r>
              <a:rPr lang="en-US" sz="3600" dirty="0">
                <a:solidFill>
                  <a:srgbClr val="FF0000"/>
                </a:solidFill>
              </a:rPr>
              <a:t>MI</a:t>
            </a:r>
          </a:p>
          <a:p>
            <a:pPr marL="609600" indent="-609600"/>
            <a:r>
              <a:rPr lang="en-US" sz="3600" dirty="0"/>
              <a:t>The pain is severe in the left pericardium or </a:t>
            </a:r>
            <a:r>
              <a:rPr lang="en-US" sz="3600" dirty="0" err="1"/>
              <a:t>substernal</a:t>
            </a:r>
            <a:r>
              <a:rPr lang="en-US" sz="3600" dirty="0"/>
              <a:t> and is described as the </a:t>
            </a:r>
            <a:r>
              <a:rPr lang="en-US" sz="3600" i="1" dirty="0">
                <a:solidFill>
                  <a:srgbClr val="FF0000"/>
                </a:solidFill>
              </a:rPr>
              <a:t>most severe pain </a:t>
            </a:r>
            <a:r>
              <a:rPr lang="en-US" sz="3600" dirty="0"/>
              <a:t>one has ever experienced.</a:t>
            </a:r>
          </a:p>
          <a:p>
            <a:pPr marL="609600" indent="-609600"/>
            <a:r>
              <a:rPr lang="en-US" sz="3600" dirty="0"/>
              <a:t>The pain is associated with nausea, vomiting, sweating and extreme distress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204</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119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 calcmode="lin" valueType="num">
                                      <p:cBhvr additive="base">
                                        <p:cTn id="19"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200" b="1"/>
              <a:t>CLINICAL FEATURES</a:t>
            </a:r>
          </a:p>
        </p:txBody>
      </p:sp>
      <p:sp>
        <p:nvSpPr>
          <p:cNvPr id="32771" name="Rectangle 3"/>
          <p:cNvSpPr>
            <a:spLocks noGrp="1" noChangeArrowheads="1"/>
          </p:cNvSpPr>
          <p:nvPr>
            <p:ph idx="1"/>
          </p:nvPr>
        </p:nvSpPr>
        <p:spPr/>
        <p:txBody>
          <a:bodyPr/>
          <a:lstStyle/>
          <a:p>
            <a:r>
              <a:rPr lang="en-US" sz="3600" dirty="0"/>
              <a:t>The pain is so severe and lasts despite medication</a:t>
            </a:r>
          </a:p>
          <a:p>
            <a:endParaRPr lang="en-US" sz="3600" dirty="0"/>
          </a:p>
          <a:p>
            <a:r>
              <a:rPr lang="en-US" sz="3600" dirty="0"/>
              <a:t>The pain may </a:t>
            </a:r>
            <a:r>
              <a:rPr lang="en-US" sz="3600" i="1" dirty="0">
                <a:solidFill>
                  <a:srgbClr val="FF0000"/>
                </a:solidFill>
              </a:rPr>
              <a:t>radiate to the back, </a:t>
            </a:r>
            <a:r>
              <a:rPr lang="en-US" sz="3600" dirty="0"/>
              <a:t>neck, jaw, left arm and not relieved by rest</a:t>
            </a:r>
          </a:p>
          <a:p>
            <a:endParaRPr lang="en-US" sz="3600" dirty="0"/>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205</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4604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 calcmode="lin" valueType="num">
                                      <p:cBhvr additive="base">
                                        <p:cTn id="13"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200" b="1"/>
              <a:t>CLINICAL FEATURES</a:t>
            </a:r>
          </a:p>
        </p:txBody>
      </p:sp>
      <p:sp>
        <p:nvSpPr>
          <p:cNvPr id="32771" name="Rectangle 3"/>
          <p:cNvSpPr>
            <a:spLocks noGrp="1" noChangeArrowheads="1"/>
          </p:cNvSpPr>
          <p:nvPr>
            <p:ph idx="1"/>
          </p:nvPr>
        </p:nvSpPr>
        <p:spPr/>
        <p:txBody>
          <a:bodyPr/>
          <a:lstStyle/>
          <a:p>
            <a:r>
              <a:rPr lang="en-US" sz="3600" dirty="0"/>
              <a:t>The pain is so severe and lasts despite medication</a:t>
            </a:r>
          </a:p>
          <a:p>
            <a:endParaRPr lang="en-US" sz="3600" dirty="0"/>
          </a:p>
          <a:p>
            <a:r>
              <a:rPr lang="en-US" sz="3600" dirty="0"/>
              <a:t>The pain may </a:t>
            </a:r>
            <a:r>
              <a:rPr lang="en-US" sz="3600" i="1" dirty="0">
                <a:solidFill>
                  <a:srgbClr val="FF0000"/>
                </a:solidFill>
              </a:rPr>
              <a:t>radiate to the back, </a:t>
            </a:r>
            <a:r>
              <a:rPr lang="en-US" sz="3600" dirty="0"/>
              <a:t>neck, jaw, left arm and not relieved by rest</a:t>
            </a:r>
          </a:p>
          <a:p>
            <a:endParaRPr lang="en-US" sz="3600" dirty="0"/>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206</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8256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 calcmode="lin" valueType="num">
                                      <p:cBhvr additive="base">
                                        <p:cTn id="13"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28600"/>
            <a:ext cx="8153400" cy="487363"/>
          </a:xfrm>
        </p:spPr>
        <p:txBody>
          <a:bodyPr>
            <a:normAutofit fontScale="90000"/>
          </a:bodyPr>
          <a:lstStyle/>
          <a:p>
            <a:r>
              <a:rPr lang="en-US" sz="2800" b="1"/>
              <a:t>CLINICAL FEATURES</a:t>
            </a:r>
          </a:p>
        </p:txBody>
      </p:sp>
      <p:sp>
        <p:nvSpPr>
          <p:cNvPr id="13315" name="Rectangle 3"/>
          <p:cNvSpPr>
            <a:spLocks noGrp="1" noChangeArrowheads="1"/>
          </p:cNvSpPr>
          <p:nvPr>
            <p:ph idx="1"/>
          </p:nvPr>
        </p:nvSpPr>
        <p:spPr>
          <a:xfrm>
            <a:off x="304800" y="1219200"/>
            <a:ext cx="8382000" cy="5334000"/>
          </a:xfrm>
        </p:spPr>
        <p:txBody>
          <a:bodyPr>
            <a:normAutofit lnSpcReduction="10000"/>
          </a:bodyPr>
          <a:lstStyle/>
          <a:p>
            <a:pPr marL="609600" indent="-609600">
              <a:lnSpc>
                <a:spcPct val="90000"/>
              </a:lnSpc>
            </a:pPr>
            <a:r>
              <a:rPr lang="en-US" sz="3600" dirty="0"/>
              <a:t>Palpitations</a:t>
            </a:r>
          </a:p>
          <a:p>
            <a:pPr marL="609600" indent="-609600">
              <a:lnSpc>
                <a:spcPct val="90000"/>
              </a:lnSpc>
            </a:pPr>
            <a:endParaRPr lang="en-US" sz="3600" dirty="0"/>
          </a:p>
          <a:p>
            <a:pPr marL="609600" indent="-609600">
              <a:lnSpc>
                <a:spcPct val="90000"/>
              </a:lnSpc>
            </a:pPr>
            <a:r>
              <a:rPr lang="en-US" sz="3600" dirty="0"/>
              <a:t>Breathlessness</a:t>
            </a:r>
          </a:p>
          <a:p>
            <a:pPr marL="609600" indent="-609600">
              <a:lnSpc>
                <a:spcPct val="90000"/>
              </a:lnSpc>
            </a:pPr>
            <a:endParaRPr lang="en-US" sz="3600" dirty="0"/>
          </a:p>
          <a:p>
            <a:pPr marL="609600" indent="-609600">
              <a:lnSpc>
                <a:spcPct val="90000"/>
              </a:lnSpc>
            </a:pPr>
            <a:r>
              <a:rPr lang="en-US" sz="3600" dirty="0"/>
              <a:t>Syncope (fainting) due to arrhythmias or hypotension</a:t>
            </a:r>
          </a:p>
          <a:p>
            <a:pPr marL="609600" indent="-609600">
              <a:lnSpc>
                <a:spcPct val="90000"/>
              </a:lnSpc>
            </a:pPr>
            <a:endParaRPr lang="en-US" sz="3600" dirty="0"/>
          </a:p>
          <a:p>
            <a:pPr marL="609600" indent="-609600">
              <a:lnSpc>
                <a:spcPct val="90000"/>
              </a:lnSpc>
            </a:pPr>
            <a:r>
              <a:rPr lang="en-US" sz="3600" dirty="0"/>
              <a:t>Vomiting and brandycardia due to </a:t>
            </a:r>
            <a:r>
              <a:rPr lang="en-US" sz="3600" dirty="0" err="1"/>
              <a:t>vagal</a:t>
            </a:r>
            <a:r>
              <a:rPr lang="en-US" sz="3600" dirty="0"/>
              <a:t> </a:t>
            </a:r>
            <a:r>
              <a:rPr lang="en-US" sz="3600" dirty="0" err="1"/>
              <a:t>stimulation,are</a:t>
            </a:r>
            <a:r>
              <a:rPr lang="en-US" sz="3600" dirty="0"/>
              <a:t> also common with inferior MI</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207</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7672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 calcmode="lin" valueType="num">
                                      <p:cBhvr additive="base">
                                        <p:cTn id="19"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anim calcmode="lin" valueType="num">
                                      <p:cBhvr additive="base">
                                        <p:cTn id="25"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28600"/>
            <a:ext cx="8077200" cy="334963"/>
          </a:xfrm>
        </p:spPr>
        <p:txBody>
          <a:bodyPr>
            <a:normAutofit fontScale="90000"/>
          </a:bodyPr>
          <a:lstStyle/>
          <a:p>
            <a:r>
              <a:rPr lang="en-US" sz="2800" b="1"/>
              <a:t>CLINICAL FEATURES</a:t>
            </a:r>
          </a:p>
        </p:txBody>
      </p:sp>
      <p:sp>
        <p:nvSpPr>
          <p:cNvPr id="14339" name="Rectangle 3"/>
          <p:cNvSpPr>
            <a:spLocks noGrp="1" noChangeArrowheads="1"/>
          </p:cNvSpPr>
          <p:nvPr>
            <p:ph idx="1"/>
          </p:nvPr>
        </p:nvSpPr>
        <p:spPr>
          <a:xfrm>
            <a:off x="381000" y="685800"/>
            <a:ext cx="8305800" cy="6172200"/>
          </a:xfrm>
        </p:spPr>
        <p:txBody>
          <a:bodyPr/>
          <a:lstStyle/>
          <a:p>
            <a:pPr marL="609600" indent="-609600"/>
            <a:r>
              <a:rPr lang="en-US" dirty="0"/>
              <a:t>Nausea and vomiting may be caused by or aggravated by opiates given for pain relief or stimulation of vomiting centers by pain</a:t>
            </a:r>
          </a:p>
          <a:p>
            <a:pPr marL="609600" indent="-609600"/>
            <a:endParaRPr lang="en-US" dirty="0"/>
          </a:p>
          <a:p>
            <a:pPr marL="609600" indent="-609600"/>
            <a:r>
              <a:rPr lang="en-US" dirty="0"/>
              <a:t>Anxiety-due fear of impending death</a:t>
            </a:r>
          </a:p>
          <a:p>
            <a:pPr marL="609600" indent="-609600"/>
            <a:endParaRPr lang="en-US" dirty="0"/>
          </a:p>
          <a:p>
            <a:pPr marL="609600" indent="-609600"/>
            <a:r>
              <a:rPr lang="en-US" dirty="0"/>
              <a:t>Signs of sympathetic stimulation (sweating, vasoconstriction, tachycardia)</a:t>
            </a:r>
          </a:p>
          <a:p>
            <a:pPr marL="609600" indent="-609600"/>
            <a:r>
              <a:rPr lang="en-US" dirty="0"/>
              <a:t>Signs of tissue damage-fever</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208</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7467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 calcmode="lin" valueType="num">
                                      <p:cBhvr additive="base">
                                        <p:cTn id="19"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anim calcmode="lin" valueType="num">
                                      <p:cBhvr additive="base">
                                        <p:cTn id="25"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228600"/>
            <a:ext cx="7924800" cy="563563"/>
          </a:xfrm>
        </p:spPr>
        <p:txBody>
          <a:bodyPr/>
          <a:lstStyle/>
          <a:p>
            <a:r>
              <a:rPr lang="en-US" sz="2800" b="1"/>
              <a:t>CLINICAL FEATURES</a:t>
            </a:r>
          </a:p>
        </p:txBody>
      </p:sp>
      <p:sp>
        <p:nvSpPr>
          <p:cNvPr id="15363" name="Rectangle 3"/>
          <p:cNvSpPr>
            <a:spLocks noGrp="1" noChangeArrowheads="1"/>
          </p:cNvSpPr>
          <p:nvPr>
            <p:ph idx="1"/>
          </p:nvPr>
        </p:nvSpPr>
        <p:spPr>
          <a:xfrm>
            <a:off x="0" y="762000"/>
            <a:ext cx="8686800" cy="6096000"/>
          </a:xfrm>
        </p:spPr>
        <p:txBody>
          <a:bodyPr/>
          <a:lstStyle/>
          <a:p>
            <a:pPr marL="609600" indent="-609600"/>
            <a:r>
              <a:rPr lang="en-US" dirty="0"/>
              <a:t>Fever due to inflammatory process(38-39 </a:t>
            </a:r>
            <a:r>
              <a:rPr lang="en-US" dirty="0" err="1"/>
              <a:t>oC</a:t>
            </a:r>
            <a:r>
              <a:rPr lang="en-US" dirty="0"/>
              <a:t>) for </a:t>
            </a:r>
            <a:r>
              <a:rPr lang="en-US" dirty="0" err="1"/>
              <a:t>upto</a:t>
            </a:r>
            <a:r>
              <a:rPr lang="en-US" dirty="0"/>
              <a:t> 1 wk</a:t>
            </a:r>
          </a:p>
          <a:p>
            <a:pPr marL="609600" indent="-609600"/>
            <a:endParaRPr lang="en-US" dirty="0"/>
          </a:p>
          <a:p>
            <a:pPr marL="609600" indent="-609600"/>
            <a:r>
              <a:rPr lang="en-US" dirty="0"/>
              <a:t>Decreased urine (Cardiogenic shock) due to </a:t>
            </a:r>
            <a:r>
              <a:rPr lang="en-US" dirty="0" err="1"/>
              <a:t>decresed</a:t>
            </a:r>
            <a:r>
              <a:rPr lang="en-US" dirty="0"/>
              <a:t> CO</a:t>
            </a:r>
          </a:p>
          <a:p>
            <a:pPr marL="609600" indent="-609600"/>
            <a:endParaRPr lang="en-US" dirty="0"/>
          </a:p>
          <a:p>
            <a:pPr marL="609600" indent="-609600"/>
            <a:r>
              <a:rPr lang="en-US" dirty="0"/>
              <a:t>Pulmonary edema</a:t>
            </a:r>
          </a:p>
          <a:p>
            <a:pPr marL="609600" indent="-609600"/>
            <a:endParaRPr lang="en-US" dirty="0"/>
          </a:p>
          <a:p>
            <a:pPr marL="609600" indent="-609600"/>
            <a:r>
              <a:rPr lang="en-US" dirty="0"/>
              <a:t>Sudden death from ventricular fibrillation or </a:t>
            </a:r>
            <a:r>
              <a:rPr lang="en-US" dirty="0" err="1"/>
              <a:t>asystole</a:t>
            </a:r>
            <a:r>
              <a:rPr lang="en-US" dirty="0"/>
              <a:t> may occur immediately and often many deaths occur within 1hr</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209</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5490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6" end="6"/>
                                            </p:txEl>
                                          </p:spTgt>
                                        </p:tgtEl>
                                        <p:attrNameLst>
                                          <p:attrName>style.visibility</p:attrName>
                                        </p:attrNameLst>
                                      </p:cBhvr>
                                      <p:to>
                                        <p:strVal val="visible"/>
                                      </p:to>
                                    </p:set>
                                    <p:anim calcmode="lin" valueType="num">
                                      <p:cBhvr additive="base">
                                        <p:cTn id="25"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pPr>
              <a:buNone/>
            </a:pPr>
            <a:r>
              <a:rPr lang="en-US" dirty="0"/>
              <a:t>8. Lymphangiography </a:t>
            </a:r>
          </a:p>
          <a:p>
            <a:pPr>
              <a:buNone/>
            </a:pPr>
            <a:r>
              <a:rPr lang="en-US" dirty="0"/>
              <a:t>9. </a:t>
            </a:r>
            <a:r>
              <a:rPr lang="en-US" dirty="0" err="1"/>
              <a:t>Lymphoscintigraphy</a:t>
            </a:r>
            <a:endParaRPr lang="en-US" dirty="0"/>
          </a:p>
          <a:p>
            <a:pPr>
              <a:buNone/>
            </a:pPr>
            <a:r>
              <a:rPr lang="en-US" dirty="0"/>
              <a:t>10. Contrast </a:t>
            </a:r>
            <a:r>
              <a:rPr lang="en-US" dirty="0" err="1"/>
              <a:t>Plebography</a:t>
            </a:r>
            <a:endParaRPr lang="en-US" dirty="0"/>
          </a:p>
          <a:p>
            <a:pPr>
              <a:buNone/>
            </a:pPr>
            <a:r>
              <a:rPr lang="en-US" dirty="0"/>
              <a:t>11. Air </a:t>
            </a:r>
            <a:r>
              <a:rPr lang="en-US" dirty="0" err="1"/>
              <a:t>Plethysmography</a:t>
            </a:r>
            <a:endParaRPr lang="en-US" dirty="0"/>
          </a:p>
          <a:p>
            <a:pPr>
              <a:buNone/>
            </a:pPr>
            <a:r>
              <a:rPr lang="en-US" dirty="0"/>
              <a:t>12. Chest X-ray</a:t>
            </a:r>
          </a:p>
          <a:p>
            <a:pPr>
              <a:buNone/>
            </a:pPr>
            <a:r>
              <a:rPr lang="en-US" dirty="0"/>
              <a:t>13. Electrocardiography </a:t>
            </a:r>
          </a:p>
          <a:p>
            <a:pPr>
              <a:buNone/>
            </a:pPr>
            <a:r>
              <a:rPr lang="en-US" dirty="0"/>
              <a:t>14. Cardiac catheterization</a:t>
            </a:r>
          </a:p>
          <a:p>
            <a:pPr>
              <a:buNone/>
            </a:pPr>
            <a:r>
              <a:rPr lang="en-US" dirty="0"/>
              <a:t>15. Echocardiogram </a:t>
            </a:r>
          </a:p>
          <a:p>
            <a:pPr>
              <a:buNone/>
            </a:pPr>
            <a:r>
              <a:rPr lang="en-US" dirty="0"/>
              <a:t>16. Lab tests; CBC, electrolytes, cardiac enzymes, lipid profile, urine tests etc.</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74638"/>
            <a:ext cx="8305800" cy="487362"/>
          </a:xfrm>
        </p:spPr>
        <p:txBody>
          <a:bodyPr>
            <a:normAutofit fontScale="90000"/>
          </a:bodyPr>
          <a:lstStyle/>
          <a:p>
            <a:r>
              <a:rPr lang="en-US" sz="2800" b="1"/>
              <a:t>CLINICAL FEATURES</a:t>
            </a:r>
            <a:r>
              <a:rPr lang="en-US" sz="4000"/>
              <a:t> </a:t>
            </a:r>
          </a:p>
        </p:txBody>
      </p:sp>
      <p:sp>
        <p:nvSpPr>
          <p:cNvPr id="16387" name="Rectangle 3"/>
          <p:cNvSpPr>
            <a:spLocks noGrp="1" noChangeArrowheads="1"/>
          </p:cNvSpPr>
          <p:nvPr>
            <p:ph idx="1"/>
          </p:nvPr>
        </p:nvSpPr>
        <p:spPr>
          <a:xfrm>
            <a:off x="304800" y="762000"/>
            <a:ext cx="8382000" cy="6096000"/>
          </a:xfrm>
        </p:spPr>
        <p:txBody>
          <a:bodyPr/>
          <a:lstStyle/>
          <a:p>
            <a:pPr marL="609600" indent="-609600"/>
            <a:r>
              <a:rPr lang="en-US" dirty="0"/>
              <a:t>Signs of impaired myocardial function- initially the BP increase, due to high pulse later it decreases due to reduction of cardiac output</a:t>
            </a:r>
          </a:p>
          <a:p>
            <a:pPr marL="609600" indent="-609600"/>
            <a:endParaRPr lang="en-US" dirty="0"/>
          </a:p>
          <a:p>
            <a:pPr marL="609600" indent="-609600"/>
            <a:r>
              <a:rPr lang="en-US" dirty="0"/>
              <a:t>Diffuse apical pulse</a:t>
            </a:r>
          </a:p>
          <a:p>
            <a:pPr marL="609600" indent="-609600"/>
            <a:endParaRPr lang="en-US" dirty="0"/>
          </a:p>
          <a:p>
            <a:pPr marL="609600" indent="-609600"/>
            <a:r>
              <a:rPr lang="en-US" dirty="0"/>
              <a:t>Left ventricular failure with pulmonary edema</a:t>
            </a:r>
          </a:p>
          <a:p>
            <a:pPr marL="609600" indent="-609600"/>
            <a:endParaRPr lang="en-US" dirty="0"/>
          </a:p>
          <a:p>
            <a:pPr marL="609600" indent="-609600"/>
            <a:r>
              <a:rPr lang="en-US" dirty="0" err="1"/>
              <a:t>Cardiogenic</a:t>
            </a:r>
            <a:r>
              <a:rPr lang="en-US" dirty="0"/>
              <a:t> shock</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210</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7307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additive="base">
                                        <p:cTn id="19"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anim calcmode="lin" valueType="num">
                                      <p:cBhvr additive="base">
                                        <p:cTn id="25"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a:t>CLINICAL FEATURES</a:t>
            </a:r>
          </a:p>
        </p:txBody>
      </p:sp>
      <p:sp>
        <p:nvSpPr>
          <p:cNvPr id="17411" name="Rectangle 3"/>
          <p:cNvSpPr>
            <a:spLocks noGrp="1" noChangeArrowheads="1"/>
          </p:cNvSpPr>
          <p:nvPr>
            <p:ph idx="1"/>
          </p:nvPr>
        </p:nvSpPr>
        <p:spPr/>
        <p:txBody>
          <a:bodyPr/>
          <a:lstStyle/>
          <a:p>
            <a:pPr marL="609600" indent="-609600">
              <a:lnSpc>
                <a:spcPct val="90000"/>
              </a:lnSpc>
            </a:pPr>
            <a:r>
              <a:rPr lang="en-US" sz="3600" dirty="0" err="1"/>
              <a:t>Pulsus</a:t>
            </a:r>
            <a:r>
              <a:rPr lang="en-US" sz="3600" dirty="0"/>
              <a:t> </a:t>
            </a:r>
            <a:r>
              <a:rPr lang="en-US" sz="3600" dirty="0" err="1"/>
              <a:t>alternans</a:t>
            </a:r>
            <a:r>
              <a:rPr lang="en-US" sz="3600" dirty="0"/>
              <a:t> due to fibrillation</a:t>
            </a:r>
          </a:p>
          <a:p>
            <a:pPr marL="609600" indent="-609600">
              <a:lnSpc>
                <a:spcPct val="90000"/>
              </a:lnSpc>
            </a:pPr>
            <a:endParaRPr lang="en-US" sz="3600" dirty="0"/>
          </a:p>
          <a:p>
            <a:pPr marL="609600" indent="-609600">
              <a:lnSpc>
                <a:spcPct val="90000"/>
              </a:lnSpc>
            </a:pPr>
            <a:r>
              <a:rPr lang="en-US" sz="3600" dirty="0"/>
              <a:t>Right ventricular failure</a:t>
            </a:r>
          </a:p>
          <a:p>
            <a:pPr marL="609600" indent="-609600">
              <a:lnSpc>
                <a:spcPct val="90000"/>
              </a:lnSpc>
            </a:pPr>
            <a:endParaRPr lang="en-US" sz="3600" dirty="0"/>
          </a:p>
          <a:p>
            <a:pPr marL="609600" indent="-609600">
              <a:lnSpc>
                <a:spcPct val="90000"/>
              </a:lnSpc>
            </a:pPr>
            <a:r>
              <a:rPr lang="en-US" sz="3600" dirty="0"/>
              <a:t>3rd heart sound</a:t>
            </a:r>
          </a:p>
          <a:p>
            <a:pPr marL="609600" indent="-609600">
              <a:lnSpc>
                <a:spcPct val="90000"/>
              </a:lnSpc>
            </a:pPr>
            <a:endParaRPr lang="en-US" sz="3600" dirty="0"/>
          </a:p>
          <a:p>
            <a:pPr marL="609600" indent="-609600">
              <a:lnSpc>
                <a:spcPct val="90000"/>
              </a:lnSpc>
            </a:pPr>
            <a:r>
              <a:rPr lang="en-US" sz="3600" dirty="0"/>
              <a:t>Murmurs- due to incompetent valves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211</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3275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anim calcmode="lin" valueType="num">
                                      <p:cBhvr additive="base">
                                        <p:cTn id="25"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228600"/>
            <a:ext cx="8153400" cy="563563"/>
          </a:xfrm>
        </p:spPr>
        <p:txBody>
          <a:bodyPr/>
          <a:lstStyle/>
          <a:p>
            <a:r>
              <a:rPr lang="en-US" sz="2800" b="1"/>
              <a:t>Investigations</a:t>
            </a:r>
          </a:p>
        </p:txBody>
      </p:sp>
      <p:sp>
        <p:nvSpPr>
          <p:cNvPr id="18435" name="Rectangle 3"/>
          <p:cNvSpPr>
            <a:spLocks noGrp="1" noChangeArrowheads="1"/>
          </p:cNvSpPr>
          <p:nvPr>
            <p:ph idx="1"/>
          </p:nvPr>
        </p:nvSpPr>
        <p:spPr>
          <a:xfrm>
            <a:off x="457200" y="762000"/>
            <a:ext cx="8229600" cy="5943600"/>
          </a:xfrm>
        </p:spPr>
        <p:txBody>
          <a:bodyPr/>
          <a:lstStyle/>
          <a:p>
            <a:pPr>
              <a:lnSpc>
                <a:spcPct val="90000"/>
              </a:lnSpc>
            </a:pPr>
            <a:r>
              <a:rPr lang="en-US" sz="2800" dirty="0"/>
              <a:t>ECG- Provide means for recognition of acute myocardial infarction</a:t>
            </a:r>
          </a:p>
          <a:p>
            <a:pPr>
              <a:lnSpc>
                <a:spcPct val="90000"/>
              </a:lnSpc>
            </a:pPr>
            <a:endParaRPr lang="en-US" sz="2800" dirty="0"/>
          </a:p>
          <a:p>
            <a:pPr>
              <a:lnSpc>
                <a:spcPct val="90000"/>
              </a:lnSpc>
            </a:pPr>
            <a:r>
              <a:rPr lang="en-US" sz="2800" dirty="0"/>
              <a:t>CXR to exclude aortic dissection, signs of failure and changes in cardiac size</a:t>
            </a:r>
          </a:p>
          <a:p>
            <a:pPr>
              <a:lnSpc>
                <a:spcPct val="90000"/>
              </a:lnSpc>
            </a:pPr>
            <a:endParaRPr lang="en-US" sz="2800" dirty="0"/>
          </a:p>
          <a:p>
            <a:pPr>
              <a:lnSpc>
                <a:spcPct val="90000"/>
              </a:lnSpc>
            </a:pPr>
            <a:r>
              <a:rPr lang="en-US" sz="2800" dirty="0"/>
              <a:t>Blood works</a:t>
            </a:r>
          </a:p>
          <a:p>
            <a:pPr>
              <a:lnSpc>
                <a:spcPct val="90000"/>
              </a:lnSpc>
            </a:pPr>
            <a:r>
              <a:rPr lang="en-US" sz="2800" dirty="0"/>
              <a:t>-U&amp;E</a:t>
            </a:r>
          </a:p>
          <a:p>
            <a:pPr>
              <a:lnSpc>
                <a:spcPct val="90000"/>
              </a:lnSpc>
            </a:pPr>
            <a:endParaRPr lang="en-US" sz="2800" dirty="0"/>
          </a:p>
          <a:p>
            <a:pPr>
              <a:lnSpc>
                <a:spcPct val="90000"/>
              </a:lnSpc>
            </a:pPr>
            <a:r>
              <a:rPr lang="en-US" sz="2800" dirty="0"/>
              <a:t>FBC</a:t>
            </a:r>
          </a:p>
          <a:p>
            <a:pPr>
              <a:lnSpc>
                <a:spcPct val="90000"/>
              </a:lnSpc>
            </a:pPr>
            <a:endParaRPr lang="en-US" sz="2800" dirty="0"/>
          </a:p>
          <a:p>
            <a:pPr>
              <a:lnSpc>
                <a:spcPct val="90000"/>
              </a:lnSpc>
            </a:pPr>
            <a:r>
              <a:rPr lang="en-US" sz="2800" dirty="0"/>
              <a:t>WBC is increased</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212</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050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additive="base">
                                        <p:cTn id="19"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 calcmode="lin" valueType="num">
                                      <p:cBhvr additive="base">
                                        <p:cTn id="2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7" end="7"/>
                                            </p:txEl>
                                          </p:spTgt>
                                        </p:tgtEl>
                                        <p:attrNameLst>
                                          <p:attrName>style.visibility</p:attrName>
                                        </p:attrNameLst>
                                      </p:cBhvr>
                                      <p:to>
                                        <p:strVal val="visible"/>
                                      </p:to>
                                    </p:set>
                                    <p:anim calcmode="lin" valueType="num">
                                      <p:cBhvr additive="base">
                                        <p:cTn id="31"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9" end="9"/>
                                            </p:txEl>
                                          </p:spTgt>
                                        </p:tgtEl>
                                        <p:attrNameLst>
                                          <p:attrName>style.visibility</p:attrName>
                                        </p:attrNameLst>
                                      </p:cBhvr>
                                      <p:to>
                                        <p:strVal val="visible"/>
                                      </p:to>
                                    </p:set>
                                    <p:anim calcmode="lin" valueType="num">
                                      <p:cBhvr additive="base">
                                        <p:cTn id="37"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228600"/>
            <a:ext cx="8077200" cy="411163"/>
          </a:xfrm>
        </p:spPr>
        <p:txBody>
          <a:bodyPr>
            <a:normAutofit fontScale="90000"/>
          </a:bodyPr>
          <a:lstStyle/>
          <a:p>
            <a:r>
              <a:rPr lang="en-US" sz="2800" b="1"/>
              <a:t>Investigations</a:t>
            </a:r>
          </a:p>
        </p:txBody>
      </p:sp>
      <p:sp>
        <p:nvSpPr>
          <p:cNvPr id="19459" name="Rectangle 3"/>
          <p:cNvSpPr>
            <a:spLocks noGrp="1" noChangeArrowheads="1"/>
          </p:cNvSpPr>
          <p:nvPr>
            <p:ph idx="1"/>
          </p:nvPr>
        </p:nvSpPr>
        <p:spPr>
          <a:xfrm>
            <a:off x="304800" y="609600"/>
            <a:ext cx="8382000" cy="6248400"/>
          </a:xfrm>
        </p:spPr>
        <p:txBody>
          <a:bodyPr/>
          <a:lstStyle/>
          <a:p>
            <a:r>
              <a:rPr lang="en-US" dirty="0"/>
              <a:t>ESR may rise </a:t>
            </a:r>
            <a:r>
              <a:rPr lang="en-US" dirty="0" err="1"/>
              <a:t>upto</a:t>
            </a:r>
            <a:r>
              <a:rPr lang="en-US" dirty="0"/>
              <a:t> 80mm/h and takes sometime to return to normal</a:t>
            </a:r>
          </a:p>
          <a:p>
            <a:endParaRPr lang="en-US" dirty="0"/>
          </a:p>
          <a:p>
            <a:r>
              <a:rPr lang="en-US" dirty="0"/>
              <a:t>Glucose may increase</a:t>
            </a:r>
          </a:p>
          <a:p>
            <a:endParaRPr lang="en-US" dirty="0"/>
          </a:p>
          <a:p>
            <a:r>
              <a:rPr lang="en-US" dirty="0"/>
              <a:t>Lipids rise from 1st 2 hr </a:t>
            </a:r>
            <a:r>
              <a:rPr lang="en-US" dirty="0" err="1"/>
              <a:t>upto</a:t>
            </a:r>
            <a:r>
              <a:rPr lang="en-US" dirty="0"/>
              <a:t> 3 wks post MI</a:t>
            </a:r>
          </a:p>
          <a:p>
            <a:endParaRPr lang="en-US" dirty="0"/>
          </a:p>
          <a:p>
            <a:r>
              <a:rPr lang="en-US" dirty="0"/>
              <a:t>Serum enzyme changes (cardiac enzyme) damaged cells leak enzymes into circulation hence the basis for diagnosis </a:t>
            </a:r>
          </a:p>
          <a:p>
            <a:pPr>
              <a:buNone/>
            </a:pPr>
            <a:endParaRPr lang="en-US" dirty="0"/>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213</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145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additive="base">
                                        <p:cTn id="13"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anim calcmode="lin" valueType="num">
                                      <p:cBhvr additive="base">
                                        <p:cTn id="19"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6" end="6"/>
                                            </p:txEl>
                                          </p:spTgt>
                                        </p:tgtEl>
                                        <p:attrNameLst>
                                          <p:attrName>style.visibility</p:attrName>
                                        </p:attrNameLst>
                                      </p:cBhvr>
                                      <p:to>
                                        <p:strVal val="visible"/>
                                      </p:to>
                                    </p:set>
                                    <p:anim calcmode="lin" valueType="num">
                                      <p:cBhvr additive="base">
                                        <p:cTn id="25"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8077200" cy="334963"/>
          </a:xfrm>
        </p:spPr>
        <p:txBody>
          <a:bodyPr>
            <a:normAutofit fontScale="90000"/>
          </a:bodyPr>
          <a:lstStyle/>
          <a:p>
            <a:r>
              <a:rPr lang="en-US" sz="2800"/>
              <a:t>ECG</a:t>
            </a:r>
          </a:p>
        </p:txBody>
      </p:sp>
      <p:sp>
        <p:nvSpPr>
          <p:cNvPr id="33795" name="Rectangle 3"/>
          <p:cNvSpPr>
            <a:spLocks noGrp="1" noChangeArrowheads="1"/>
          </p:cNvSpPr>
          <p:nvPr>
            <p:ph idx="1"/>
          </p:nvPr>
        </p:nvSpPr>
        <p:spPr>
          <a:xfrm>
            <a:off x="304800" y="685800"/>
            <a:ext cx="8229600" cy="6172200"/>
          </a:xfrm>
        </p:spPr>
        <p:txBody>
          <a:bodyPr/>
          <a:lstStyle/>
          <a:p>
            <a:r>
              <a:rPr lang="en-US" dirty="0" err="1"/>
              <a:t>Ischaemia</a:t>
            </a:r>
            <a:r>
              <a:rPr lang="en-US" dirty="0"/>
              <a:t> causes inversion of T wave due to altered </a:t>
            </a:r>
            <a:r>
              <a:rPr lang="en-US" dirty="0" err="1"/>
              <a:t>repolarisation</a:t>
            </a:r>
            <a:endParaRPr lang="en-US" dirty="0"/>
          </a:p>
          <a:p>
            <a:endParaRPr lang="en-US" dirty="0"/>
          </a:p>
          <a:p>
            <a:r>
              <a:rPr lang="en-US" dirty="0"/>
              <a:t>Cardiac muscle injury causes elevation of the ST segment</a:t>
            </a:r>
          </a:p>
          <a:p>
            <a:endParaRPr lang="en-US" dirty="0"/>
          </a:p>
          <a:p>
            <a:r>
              <a:rPr lang="en-US" dirty="0"/>
              <a:t>Q wave develops coz of absence of </a:t>
            </a:r>
            <a:r>
              <a:rPr lang="en-US" dirty="0" err="1"/>
              <a:t>depolarisation</a:t>
            </a:r>
            <a:r>
              <a:rPr lang="en-US" dirty="0"/>
              <a:t> current from the necrotic tissue and opposing currents from other parts of the heart</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214</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2217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 calcmode="lin" valueType="num">
                                      <p:cBhvr additive="base">
                                        <p:cTn id="19"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8001000" cy="762000"/>
          </a:xfrm>
        </p:spPr>
        <p:txBody>
          <a:bodyPr>
            <a:normAutofit/>
          </a:bodyPr>
          <a:lstStyle/>
          <a:p>
            <a:r>
              <a:rPr lang="en-US" sz="2800" b="1" dirty="0"/>
              <a:t>Management</a:t>
            </a:r>
          </a:p>
        </p:txBody>
      </p:sp>
      <p:sp>
        <p:nvSpPr>
          <p:cNvPr id="21507" name="Rectangle 3"/>
          <p:cNvSpPr>
            <a:spLocks noGrp="1" noChangeArrowheads="1"/>
          </p:cNvSpPr>
          <p:nvPr>
            <p:ph idx="1"/>
          </p:nvPr>
        </p:nvSpPr>
        <p:spPr>
          <a:xfrm>
            <a:off x="304800" y="1295400"/>
            <a:ext cx="8382000" cy="5181600"/>
          </a:xfrm>
        </p:spPr>
        <p:txBody>
          <a:bodyPr>
            <a:normAutofit fontScale="92500" lnSpcReduction="10000"/>
          </a:bodyPr>
          <a:lstStyle/>
          <a:p>
            <a:pPr marL="609600" indent="-609600"/>
            <a:r>
              <a:rPr lang="en-US" dirty="0"/>
              <a:t>Hospitalization- All acute MI </a:t>
            </a:r>
            <a:r>
              <a:rPr lang="en-US" i="1" dirty="0">
                <a:solidFill>
                  <a:srgbClr val="FF0000"/>
                </a:solidFill>
              </a:rPr>
              <a:t>must</a:t>
            </a:r>
            <a:r>
              <a:rPr lang="en-US" dirty="0"/>
              <a:t> be admitted to cardiac care unit(CCU)</a:t>
            </a:r>
          </a:p>
          <a:p>
            <a:pPr marL="609600" indent="-609600"/>
            <a:endParaRPr lang="en-US" dirty="0"/>
          </a:p>
          <a:p>
            <a:pPr marL="609600" indent="-609600"/>
            <a:r>
              <a:rPr lang="en-US" dirty="0"/>
              <a:t>The greatest risk of death is in the 1st 1 hr, correcting arrhythmias, and giving thrombolytics decrease mortality</a:t>
            </a:r>
          </a:p>
          <a:p>
            <a:pPr marL="609600" indent="-609600"/>
            <a:endParaRPr lang="en-US" dirty="0"/>
          </a:p>
          <a:p>
            <a:pPr marL="609600" indent="-609600"/>
            <a:r>
              <a:rPr lang="en-US" dirty="0"/>
              <a:t>Reassure the terrified patient and talk to the relatives</a:t>
            </a:r>
          </a:p>
          <a:p>
            <a:pPr marL="609600" indent="-609600"/>
            <a:endParaRPr lang="en-US" dirty="0"/>
          </a:p>
          <a:p>
            <a:pPr marL="609600" indent="-609600"/>
            <a:r>
              <a:rPr lang="en-US" dirty="0"/>
              <a:t>Provide facilities for defibrillations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215</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6189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 calcmode="lin" valueType="num">
                                      <p:cBhvr additive="base">
                                        <p:cTn id="19"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anim calcmode="lin" valueType="num">
                                      <p:cBhvr additive="base">
                                        <p:cTn id="25"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74637"/>
            <a:ext cx="8001000" cy="563563"/>
          </a:xfrm>
        </p:spPr>
        <p:txBody>
          <a:bodyPr/>
          <a:lstStyle/>
          <a:p>
            <a:r>
              <a:rPr lang="en-US" sz="2800"/>
              <a:t>Management</a:t>
            </a:r>
          </a:p>
        </p:txBody>
      </p:sp>
      <p:sp>
        <p:nvSpPr>
          <p:cNvPr id="22531" name="Rectangle 3"/>
          <p:cNvSpPr>
            <a:spLocks noGrp="1" noChangeArrowheads="1"/>
          </p:cNvSpPr>
          <p:nvPr>
            <p:ph idx="1"/>
          </p:nvPr>
        </p:nvSpPr>
        <p:spPr>
          <a:xfrm>
            <a:off x="381000" y="762000"/>
            <a:ext cx="8305800" cy="5943600"/>
          </a:xfrm>
        </p:spPr>
        <p:txBody>
          <a:bodyPr/>
          <a:lstStyle/>
          <a:p>
            <a:pPr marL="609600" indent="-609600"/>
            <a:r>
              <a:rPr lang="en-US" dirty="0"/>
              <a:t>Give O2</a:t>
            </a:r>
          </a:p>
          <a:p>
            <a:pPr marL="609600" indent="-609600"/>
            <a:r>
              <a:rPr lang="en-US" dirty="0"/>
              <a:t>Insert IV Cannula for </a:t>
            </a:r>
            <a:r>
              <a:rPr lang="en-US" dirty="0" err="1"/>
              <a:t>Emergerncies</a:t>
            </a:r>
            <a:endParaRPr lang="en-US" dirty="0"/>
          </a:p>
          <a:p>
            <a:pPr marL="609600" indent="-609600"/>
            <a:r>
              <a:rPr lang="en-US" dirty="0"/>
              <a:t>Give pain relief- </a:t>
            </a:r>
            <a:r>
              <a:rPr lang="en-US" dirty="0" err="1"/>
              <a:t>Diamorphine</a:t>
            </a:r>
            <a:r>
              <a:rPr lang="en-US" dirty="0"/>
              <a:t> 5-10mg iv start with 1mg/min (plus antiemetic </a:t>
            </a:r>
            <a:r>
              <a:rPr lang="en-US" dirty="0" err="1"/>
              <a:t>cyclizine</a:t>
            </a:r>
            <a:r>
              <a:rPr lang="en-US" dirty="0"/>
              <a:t> 50 mg iv) for analgesic, </a:t>
            </a:r>
            <a:r>
              <a:rPr lang="en-US" dirty="0" err="1"/>
              <a:t>anxiolytic</a:t>
            </a:r>
            <a:r>
              <a:rPr lang="en-US" dirty="0"/>
              <a:t>, </a:t>
            </a:r>
            <a:r>
              <a:rPr lang="en-US" dirty="0" err="1"/>
              <a:t>antiarrhythmias</a:t>
            </a:r>
            <a:r>
              <a:rPr lang="en-US" dirty="0"/>
              <a:t> and </a:t>
            </a:r>
            <a:r>
              <a:rPr lang="en-US" dirty="0" err="1"/>
              <a:t>vasodilation</a:t>
            </a:r>
            <a:r>
              <a:rPr lang="en-US" dirty="0"/>
              <a:t>. </a:t>
            </a:r>
          </a:p>
          <a:p>
            <a:pPr marL="609600" indent="-609600"/>
            <a:r>
              <a:rPr lang="en-US" dirty="0" err="1"/>
              <a:t>Diamorphine</a:t>
            </a:r>
            <a:r>
              <a:rPr lang="en-US" dirty="0"/>
              <a:t> is less </a:t>
            </a:r>
            <a:r>
              <a:rPr lang="en-US" dirty="0" err="1"/>
              <a:t>nasuating</a:t>
            </a:r>
            <a:r>
              <a:rPr lang="en-US" dirty="0"/>
              <a:t> than morphine</a:t>
            </a:r>
          </a:p>
          <a:p>
            <a:pPr marL="609600" indent="-609600"/>
            <a:r>
              <a:rPr lang="en-US" dirty="0" err="1"/>
              <a:t>Glyceryl</a:t>
            </a:r>
            <a:r>
              <a:rPr lang="en-US" dirty="0"/>
              <a:t> </a:t>
            </a:r>
            <a:r>
              <a:rPr lang="en-US" dirty="0" err="1"/>
              <a:t>trinitrate</a:t>
            </a:r>
            <a:r>
              <a:rPr lang="en-US" dirty="0"/>
              <a:t> (GTN 0.5 mg SL) for coronary artery dilatation </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216</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4077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228600"/>
            <a:ext cx="8077200" cy="411163"/>
          </a:xfrm>
        </p:spPr>
        <p:txBody>
          <a:bodyPr>
            <a:normAutofit fontScale="90000"/>
          </a:bodyPr>
          <a:lstStyle/>
          <a:p>
            <a:r>
              <a:rPr lang="en-US" sz="2800"/>
              <a:t>Management</a:t>
            </a:r>
          </a:p>
        </p:txBody>
      </p:sp>
      <p:sp>
        <p:nvSpPr>
          <p:cNvPr id="23555" name="Rectangle 3"/>
          <p:cNvSpPr>
            <a:spLocks noGrp="1" noChangeArrowheads="1"/>
          </p:cNvSpPr>
          <p:nvPr>
            <p:ph idx="1"/>
          </p:nvPr>
        </p:nvSpPr>
        <p:spPr>
          <a:xfrm>
            <a:off x="457200" y="762000"/>
            <a:ext cx="8229600" cy="5943600"/>
          </a:xfrm>
        </p:spPr>
        <p:txBody>
          <a:bodyPr/>
          <a:lstStyle/>
          <a:p>
            <a:pPr marL="609600" indent="-609600">
              <a:lnSpc>
                <a:spcPct val="90000"/>
              </a:lnSpc>
            </a:pPr>
            <a:r>
              <a:rPr lang="en-US" dirty="0"/>
              <a:t>Give stool softeners</a:t>
            </a:r>
          </a:p>
          <a:p>
            <a:pPr marL="609600" indent="-609600">
              <a:lnSpc>
                <a:spcPct val="90000"/>
              </a:lnSpc>
            </a:pPr>
            <a:endParaRPr lang="en-US" dirty="0"/>
          </a:p>
          <a:p>
            <a:pPr marL="609600" indent="-609600">
              <a:lnSpc>
                <a:spcPct val="90000"/>
              </a:lnSpc>
            </a:pPr>
            <a:r>
              <a:rPr lang="en-US" dirty="0"/>
              <a:t>Oral ASA (75-300 mg) improves survival on its own and enhances thrombolytic therapy</a:t>
            </a:r>
          </a:p>
          <a:p>
            <a:pPr marL="609600" indent="-609600">
              <a:lnSpc>
                <a:spcPct val="90000"/>
              </a:lnSpc>
            </a:pPr>
            <a:endParaRPr lang="en-US" dirty="0"/>
          </a:p>
          <a:p>
            <a:pPr marL="609600" indent="-609600">
              <a:lnSpc>
                <a:spcPct val="90000"/>
              </a:lnSpc>
            </a:pPr>
            <a:r>
              <a:rPr lang="en-US" dirty="0" err="1"/>
              <a:t>Thrombolyse</a:t>
            </a:r>
            <a:r>
              <a:rPr lang="en-US" dirty="0"/>
              <a:t> with streptokinase (1.5 </a:t>
            </a:r>
            <a:r>
              <a:rPr lang="en-US" dirty="0" err="1"/>
              <a:t>m.u</a:t>
            </a:r>
            <a:r>
              <a:rPr lang="en-US" dirty="0"/>
              <a:t> in 100mls normal saline I.V.  over 1 hr plus ASA (160 mg/day) to restore the patency. </a:t>
            </a:r>
          </a:p>
          <a:p>
            <a:pPr marL="609600" indent="-609600">
              <a:lnSpc>
                <a:spcPct val="90000"/>
              </a:lnSpc>
            </a:pPr>
            <a:r>
              <a:rPr lang="en-US" dirty="0"/>
              <a:t>This relieves pain, the sooner the Rx the better the results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217</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469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 calcmode="lin" valueType="num">
                                      <p:cBhvr additive="base">
                                        <p:cTn id="19"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5" end="5"/>
                                            </p:txEl>
                                          </p:spTgt>
                                        </p:tgtEl>
                                        <p:attrNameLst>
                                          <p:attrName>style.visibility</p:attrName>
                                        </p:attrNameLst>
                                      </p:cBhvr>
                                      <p:to>
                                        <p:strVal val="visible"/>
                                      </p:to>
                                    </p:set>
                                    <p:anim calcmode="lin" valueType="num">
                                      <p:cBhvr additive="base">
                                        <p:cTn id="25"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8077200" cy="487363"/>
          </a:xfrm>
        </p:spPr>
        <p:txBody>
          <a:bodyPr>
            <a:normAutofit fontScale="90000"/>
          </a:bodyPr>
          <a:lstStyle/>
          <a:p>
            <a:r>
              <a:rPr lang="en-US" sz="2800"/>
              <a:t>Management</a:t>
            </a:r>
          </a:p>
        </p:txBody>
      </p:sp>
      <p:sp>
        <p:nvSpPr>
          <p:cNvPr id="24579" name="Rectangle 3"/>
          <p:cNvSpPr>
            <a:spLocks noGrp="1" noChangeArrowheads="1"/>
          </p:cNvSpPr>
          <p:nvPr>
            <p:ph idx="1"/>
          </p:nvPr>
        </p:nvSpPr>
        <p:spPr>
          <a:xfrm>
            <a:off x="304800" y="762000"/>
            <a:ext cx="8382000" cy="5943600"/>
          </a:xfrm>
        </p:spPr>
        <p:txBody>
          <a:bodyPr/>
          <a:lstStyle/>
          <a:p>
            <a:pPr marL="609600" indent="-609600">
              <a:lnSpc>
                <a:spcPct val="90000"/>
              </a:lnSpc>
            </a:pPr>
            <a:r>
              <a:rPr lang="en-US" dirty="0"/>
              <a:t>Prompt treatment with </a:t>
            </a:r>
            <a:r>
              <a:rPr lang="en-US" dirty="0" err="1"/>
              <a:t>fibrinolytics</a:t>
            </a:r>
            <a:r>
              <a:rPr lang="en-US" dirty="0"/>
              <a:t> and </a:t>
            </a:r>
            <a:r>
              <a:rPr lang="en-US" dirty="0" err="1"/>
              <a:t>antiplatelet</a:t>
            </a:r>
            <a:r>
              <a:rPr lang="en-US" dirty="0"/>
              <a:t> drug reduces mortality.</a:t>
            </a:r>
          </a:p>
          <a:p>
            <a:pPr marL="609600" indent="-609600">
              <a:lnSpc>
                <a:spcPct val="90000"/>
              </a:lnSpc>
            </a:pPr>
            <a:endParaRPr lang="en-US" dirty="0"/>
          </a:p>
          <a:p>
            <a:pPr marL="609600" indent="-609600">
              <a:lnSpc>
                <a:spcPct val="90000"/>
              </a:lnSpc>
            </a:pPr>
            <a:r>
              <a:rPr lang="en-US" dirty="0"/>
              <a:t>Heparin 5000 </a:t>
            </a:r>
            <a:r>
              <a:rPr lang="en-US" dirty="0" err="1"/>
              <a:t>i.u</a:t>
            </a:r>
            <a:r>
              <a:rPr lang="en-US" dirty="0"/>
              <a:t>/8hr until mobilization is evident for prophylaxis against DVT</a:t>
            </a:r>
          </a:p>
          <a:p>
            <a:pPr marL="609600" indent="-609600">
              <a:lnSpc>
                <a:spcPct val="90000"/>
              </a:lnSpc>
            </a:pPr>
            <a:endParaRPr lang="en-US" dirty="0"/>
          </a:p>
          <a:p>
            <a:pPr marL="609600" indent="-609600">
              <a:lnSpc>
                <a:spcPct val="90000"/>
              </a:lnSpc>
            </a:pPr>
            <a:r>
              <a:rPr lang="en-US" dirty="0"/>
              <a:t>Consider iv beta </a:t>
            </a:r>
            <a:r>
              <a:rPr lang="en-US" dirty="0" err="1"/>
              <a:t>adrenceptor</a:t>
            </a:r>
            <a:r>
              <a:rPr lang="en-US" dirty="0"/>
              <a:t> antagonists- </a:t>
            </a:r>
            <a:r>
              <a:rPr lang="en-US" dirty="0" err="1"/>
              <a:t>i.v</a:t>
            </a:r>
            <a:r>
              <a:rPr lang="en-US" dirty="0"/>
              <a:t> </a:t>
            </a:r>
            <a:r>
              <a:rPr lang="en-US" dirty="0" err="1"/>
              <a:t>atenolol</a:t>
            </a:r>
            <a:r>
              <a:rPr lang="en-US" dirty="0"/>
              <a:t> 5-10mg over 5 minutes</a:t>
            </a:r>
          </a:p>
          <a:p>
            <a:pPr marL="609600" indent="-609600">
              <a:lnSpc>
                <a:spcPct val="90000"/>
              </a:lnSpc>
            </a:pPr>
            <a:endParaRPr lang="en-US" dirty="0"/>
          </a:p>
          <a:p>
            <a:pPr marL="609600" indent="-609600">
              <a:lnSpc>
                <a:spcPct val="90000"/>
              </a:lnSpc>
            </a:pPr>
            <a:r>
              <a:rPr lang="en-US" dirty="0"/>
              <a:t>Monitor ECG</a:t>
            </a:r>
          </a:p>
          <a:p>
            <a:pPr marL="609600" indent="-609600">
              <a:lnSpc>
                <a:spcPct val="90000"/>
              </a:lnSpc>
            </a:pPr>
            <a:r>
              <a:rPr lang="en-US" dirty="0"/>
              <a:t>Detect and treat early complications</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218</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3981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 calcmode="lin" valueType="num">
                                      <p:cBhvr additive="base">
                                        <p:cTn id="19"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anim calcmode="lin" valueType="num">
                                      <p:cBhvr additive="base">
                                        <p:cTn id="25"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7" end="7"/>
                                            </p:txEl>
                                          </p:spTgt>
                                        </p:tgtEl>
                                        <p:attrNameLst>
                                          <p:attrName>style.visibility</p:attrName>
                                        </p:attrNameLst>
                                      </p:cBhvr>
                                      <p:to>
                                        <p:strVal val="visible"/>
                                      </p:to>
                                    </p:set>
                                    <p:anim calcmode="lin" valueType="num">
                                      <p:cBhvr additive="base">
                                        <p:cTn id="31"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Management</a:t>
            </a:r>
          </a:p>
        </p:txBody>
      </p:sp>
      <p:sp>
        <p:nvSpPr>
          <p:cNvPr id="25603" name="Rectangle 3"/>
          <p:cNvSpPr>
            <a:spLocks noGrp="1" noChangeArrowheads="1"/>
          </p:cNvSpPr>
          <p:nvPr>
            <p:ph idx="1"/>
          </p:nvPr>
        </p:nvSpPr>
        <p:spPr>
          <a:xfrm>
            <a:off x="228600" y="1143000"/>
            <a:ext cx="8458200" cy="5410200"/>
          </a:xfrm>
        </p:spPr>
        <p:txBody>
          <a:bodyPr/>
          <a:lstStyle/>
          <a:p>
            <a:pPr marL="609600" indent="-609600"/>
            <a:r>
              <a:rPr lang="en-US" sz="3600" dirty="0"/>
              <a:t>24 hrs bed rest</a:t>
            </a:r>
          </a:p>
          <a:p>
            <a:pPr marL="609600" indent="-609600"/>
            <a:endParaRPr lang="en-US" sz="3600" dirty="0"/>
          </a:p>
          <a:p>
            <a:pPr marL="609600" indent="-609600"/>
            <a:r>
              <a:rPr lang="en-US" sz="3600" dirty="0"/>
              <a:t>Continuous TPR Bp</a:t>
            </a:r>
          </a:p>
          <a:p>
            <a:pPr marL="609600" indent="-609600"/>
            <a:endParaRPr lang="en-US" sz="3600" dirty="0"/>
          </a:p>
          <a:p>
            <a:pPr marL="609600" indent="-609600"/>
            <a:r>
              <a:rPr lang="en-US" sz="3600" dirty="0"/>
              <a:t>Daily ECG, cardiac enzymes, U&amp;E 2-3 days</a:t>
            </a:r>
          </a:p>
          <a:p>
            <a:pPr marL="609600" indent="-609600"/>
            <a:endParaRPr lang="en-US" sz="3600" dirty="0"/>
          </a:p>
          <a:p>
            <a:pPr marL="609600" indent="-609600"/>
            <a:r>
              <a:rPr lang="en-US" sz="3600" dirty="0"/>
              <a:t>Input output</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219</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74257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additive="base">
                                        <p:cTn id="13"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 calcmode="lin" valueType="num">
                                      <p:cBhvr additive="base">
                                        <p:cTn id="19"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anim calcmode="lin" valueType="num">
                                      <p:cBhvr additive="base">
                                        <p:cTn id="25"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 of  blood vessels</a:t>
            </a:r>
          </a:p>
        </p:txBody>
      </p:sp>
      <p:pic>
        <p:nvPicPr>
          <p:cNvPr id="4" name="Picture 6" descr="artery-vein"/>
          <p:cNvPicPr>
            <a:picLocks noGrp="1" noChangeAspect="1" noChangeArrowheads="1"/>
          </p:cNvPicPr>
          <p:nvPr>
            <p:ph sz="quarter" idx="1"/>
          </p:nvPr>
        </p:nvPicPr>
        <p:blipFill>
          <a:blip r:embed="rId2" cstate="print"/>
          <a:srcRect l="10001" b="16000"/>
          <a:stretch>
            <a:fillRect/>
          </a:stretch>
        </p:blipFill>
        <p:spPr>
          <a:xfrm>
            <a:off x="457200" y="1752600"/>
            <a:ext cx="7772400" cy="4648200"/>
          </a:xfrm>
          <a:noFill/>
          <a:ln/>
        </p:spPr>
      </p:pic>
    </p:spTree>
    <p:extLst>
      <p:ext uri="{BB962C8B-B14F-4D97-AF65-F5344CB8AC3E}">
        <p14:creationId xmlns:p14="http://schemas.microsoft.com/office/powerpoint/2010/main" val="49987913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Surgical management</a:t>
            </a:r>
          </a:p>
        </p:txBody>
      </p:sp>
      <p:sp>
        <p:nvSpPr>
          <p:cNvPr id="26627" name="Rectangle 3"/>
          <p:cNvSpPr>
            <a:spLocks noGrp="1" noChangeArrowheads="1"/>
          </p:cNvSpPr>
          <p:nvPr>
            <p:ph idx="1"/>
          </p:nvPr>
        </p:nvSpPr>
        <p:spPr/>
        <p:txBody>
          <a:bodyPr/>
          <a:lstStyle/>
          <a:p>
            <a:r>
              <a:rPr lang="en-US" sz="3600" dirty="0"/>
              <a:t>Emergency </a:t>
            </a:r>
            <a:r>
              <a:rPr lang="en-US" sz="3600" dirty="0" err="1"/>
              <a:t>percutaneous</a:t>
            </a:r>
            <a:r>
              <a:rPr lang="en-US" sz="3600" dirty="0"/>
              <a:t> coronary intervention</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220</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267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Nursing Management of a patient with MI</a:t>
            </a:r>
          </a:p>
        </p:txBody>
      </p:sp>
      <p:sp>
        <p:nvSpPr>
          <p:cNvPr id="3" name="Content Placeholder 2"/>
          <p:cNvSpPr>
            <a:spLocks noGrp="1"/>
          </p:cNvSpPr>
          <p:nvPr>
            <p:ph idx="1"/>
          </p:nvPr>
        </p:nvSpPr>
        <p:spPr>
          <a:xfrm>
            <a:off x="685800" y="1447800"/>
            <a:ext cx="8247888" cy="4800600"/>
          </a:xfrm>
        </p:spPr>
        <p:txBody>
          <a:bodyPr>
            <a:normAutofit fontScale="92500"/>
          </a:bodyPr>
          <a:lstStyle/>
          <a:p>
            <a:r>
              <a:rPr lang="en-US" dirty="0"/>
              <a:t>Handle patient carefully while providing initial care, starting I.V. infusion, </a:t>
            </a:r>
          </a:p>
          <a:p>
            <a:r>
              <a:rPr lang="en-US" dirty="0"/>
              <a:t>Obtain baseline vital signs, and attaching electrodes for continuous ECG monitoring.</a:t>
            </a:r>
          </a:p>
          <a:p>
            <a:r>
              <a:rPr lang="en-US" dirty="0"/>
              <a:t>Maintain oxygen saturation greater than 92%.</a:t>
            </a:r>
          </a:p>
          <a:p>
            <a:pPr lvl="1"/>
            <a:r>
              <a:rPr lang="en-US" dirty="0"/>
              <a:t>Administer oxygen by nasal </a:t>
            </a:r>
            <a:r>
              <a:rPr lang="en-US" dirty="0" err="1"/>
              <a:t>cannula</a:t>
            </a:r>
            <a:r>
              <a:rPr lang="en-US" dirty="0"/>
              <a:t> if prescribed</a:t>
            </a:r>
          </a:p>
          <a:p>
            <a:pPr lvl="1"/>
            <a:r>
              <a:rPr lang="en-US" dirty="0"/>
              <a:t>Encourage patient to take deep </a:t>
            </a:r>
            <a:r>
              <a:rPr lang="en-US" dirty="0" err="1"/>
              <a:t>breathsâ</a:t>
            </a:r>
            <a:r>
              <a:rPr lang="en-US" dirty="0"/>
              <a:t>€”may decrease incidence of dysrhythmias by allowing the heart to be less ischemic and less irritable; may reduce infarct size, decrease anxiety, and resolve chest pain.</a:t>
            </a: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221</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5061600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MGT CONT’D</a:t>
            </a:r>
          </a:p>
        </p:txBody>
      </p:sp>
      <p:sp>
        <p:nvSpPr>
          <p:cNvPr id="3" name="Content Placeholder 2"/>
          <p:cNvSpPr>
            <a:spLocks noGrp="1"/>
          </p:cNvSpPr>
          <p:nvPr>
            <p:ph idx="1"/>
          </p:nvPr>
        </p:nvSpPr>
        <p:spPr/>
        <p:txBody>
          <a:bodyPr>
            <a:normAutofit/>
          </a:bodyPr>
          <a:lstStyle/>
          <a:p>
            <a:r>
              <a:rPr lang="en-US" sz="3400" dirty="0"/>
              <a:t>Offer support and reassurance to patient that relief of pain is a priority.</a:t>
            </a:r>
          </a:p>
          <a:p>
            <a:r>
              <a:rPr lang="en-US" sz="3400" dirty="0"/>
              <a:t>Administer sublingual nitroglycerin as directed; recheck BP, heart rate, and respiratory rate before administering nitrate therapy and 10 to 15 minutes after dose.</a:t>
            </a: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222</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0498137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OPIOID THERAPY</a:t>
            </a:r>
          </a:p>
        </p:txBody>
      </p:sp>
      <p:sp>
        <p:nvSpPr>
          <p:cNvPr id="3" name="Content Placeholder 2"/>
          <p:cNvSpPr>
            <a:spLocks noGrp="1"/>
          </p:cNvSpPr>
          <p:nvPr>
            <p:ph idx="1"/>
          </p:nvPr>
        </p:nvSpPr>
        <p:spPr/>
        <p:txBody>
          <a:bodyPr>
            <a:normAutofit fontScale="92500" lnSpcReduction="20000"/>
          </a:bodyPr>
          <a:lstStyle/>
          <a:p>
            <a:r>
              <a:rPr lang="en-US" sz="3400" dirty="0"/>
              <a:t>Administer </a:t>
            </a:r>
            <a:r>
              <a:rPr lang="en-US" sz="3400" dirty="0">
                <a:solidFill>
                  <a:srgbClr val="FF0000"/>
                </a:solidFill>
              </a:rPr>
              <a:t>opioids</a:t>
            </a:r>
            <a:r>
              <a:rPr lang="en-US" sz="3400" dirty="0"/>
              <a:t> as prescribed (morphine -decreases sympathetic activity and reduces heart rate, respirations, BP, muscle tension, and anxiety).</a:t>
            </a:r>
          </a:p>
          <a:p>
            <a:pPr lvl="1"/>
            <a:r>
              <a:rPr lang="en-US" sz="3400" dirty="0"/>
              <a:t>Use caution when administering opioids to elderly patients and those with chronic obstructive pulmonary disease, hypotension, or dehydration.</a:t>
            </a:r>
          </a:p>
          <a:p>
            <a:pPr lvl="1"/>
            <a:r>
              <a:rPr lang="en-US" sz="3400" dirty="0"/>
              <a:t>Remember that </a:t>
            </a:r>
            <a:r>
              <a:rPr lang="en-US" sz="3400" dirty="0" err="1"/>
              <a:t>meperidine</a:t>
            </a:r>
            <a:r>
              <a:rPr lang="en-US" sz="3400" dirty="0"/>
              <a:t> is rarely used because it can have a </a:t>
            </a:r>
            <a:r>
              <a:rPr lang="en-US" sz="3400" dirty="0" err="1"/>
              <a:t>vagolytic</a:t>
            </a:r>
            <a:r>
              <a:rPr lang="en-US" sz="3400" dirty="0"/>
              <a:t> effect and cause tachycardia, thus increasing myocardial oxygen demands.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223</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0186507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224</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Rectangle 2"/>
          <p:cNvSpPr/>
          <p:nvPr/>
        </p:nvSpPr>
        <p:spPr>
          <a:xfrm>
            <a:off x="533400" y="609600"/>
            <a:ext cx="8153400" cy="67710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Nursing management  continued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en-US" sz="3200" b="0" i="0" u="none" strike="noStrike" kern="1200" cap="none" spc="0" normalizeH="0" baseline="0" noProof="0" dirty="0">
                <a:ln>
                  <a:noFill/>
                </a:ln>
                <a:solidFill>
                  <a:prstClr val="black"/>
                </a:solidFill>
                <a:effectLst/>
                <a:uLnTx/>
                <a:uFillTx/>
                <a:latin typeface="Arial" charset="0"/>
                <a:ea typeface="+mn-ea"/>
                <a:cs typeface="Arial" charset="0"/>
              </a:rPr>
              <a:t>Obtain baseline vital signs before giving agents and 10 to 15 minutes after each dose. Place patient in a supine position during administration to minimize hypotension.</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charset="0"/>
                <a:ea typeface="+mn-ea"/>
                <a:cs typeface="Arial" charset="0"/>
              </a:rPr>
              <a:t> Give I.V. nitroglycerin as prescribed. Monitor BP continuously with automatic BP machine (contraindicated with </a:t>
            </a:r>
            <a:r>
              <a:rPr kumimoji="0" lang="en-US" sz="3200" b="0" i="0" u="none" strike="noStrike" kern="1200" cap="none" spc="0" normalizeH="0" baseline="0" noProof="0" dirty="0" err="1">
                <a:ln>
                  <a:noFill/>
                </a:ln>
                <a:solidFill>
                  <a:prstClr val="black"/>
                </a:solidFill>
                <a:effectLst/>
                <a:uLnTx/>
                <a:uFillTx/>
                <a:latin typeface="Arial" charset="0"/>
                <a:ea typeface="+mn-ea"/>
                <a:cs typeface="Arial" charset="0"/>
              </a:rPr>
              <a:t>antithrombolytic</a:t>
            </a:r>
            <a:r>
              <a:rPr kumimoji="0" lang="en-US" sz="3200" b="0" i="0" u="none" strike="noStrike" kern="1200" cap="none" spc="0" normalizeH="0" baseline="0" noProof="0" dirty="0">
                <a:ln>
                  <a:noFill/>
                </a:ln>
                <a:solidFill>
                  <a:prstClr val="black"/>
                </a:solidFill>
                <a:effectLst/>
                <a:uLnTx/>
                <a:uFillTx/>
                <a:latin typeface="Arial" charset="0"/>
                <a:ea typeface="+mn-ea"/>
                <a:cs typeface="Arial" charset="0"/>
              </a:rPr>
              <a:t> therapy) or intra-arterially or every 5 minutes with </a:t>
            </a:r>
            <a:r>
              <a:rPr kumimoji="0" lang="en-US" sz="3200" b="0" i="0" u="none" strike="noStrike" kern="1200" cap="none" spc="0" normalizeH="0" baseline="0" noProof="0" dirty="0" err="1">
                <a:ln>
                  <a:noFill/>
                </a:ln>
                <a:solidFill>
                  <a:prstClr val="black"/>
                </a:solidFill>
                <a:effectLst/>
                <a:uLnTx/>
                <a:uFillTx/>
                <a:latin typeface="Arial" charset="0"/>
                <a:ea typeface="+mn-ea"/>
                <a:cs typeface="Arial" charset="0"/>
              </a:rPr>
              <a:t>auscultatory</a:t>
            </a:r>
            <a:r>
              <a:rPr kumimoji="0" lang="en-US" sz="3200" b="0" i="0" u="none" strike="noStrike" kern="1200" cap="none" spc="0" normalizeH="0" baseline="0" noProof="0" dirty="0">
                <a:ln>
                  <a:noFill/>
                </a:ln>
                <a:solidFill>
                  <a:prstClr val="black"/>
                </a:solidFill>
                <a:effectLst/>
                <a:uLnTx/>
                <a:uFillTx/>
                <a:latin typeface="Arial" charset="0"/>
                <a:ea typeface="+mn-ea"/>
                <a:cs typeface="Arial" charset="0"/>
              </a:rPr>
              <a:t> method while titrating for pain relief.</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4703101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225</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Rectangle 2"/>
          <p:cNvSpPr/>
          <p:nvPr/>
        </p:nvSpPr>
        <p:spPr>
          <a:xfrm>
            <a:off x="2286000" y="474345"/>
            <a:ext cx="6858000" cy="63709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Frequently review with patient the importance of reporting chest pain, discomfort, and </a:t>
            </a:r>
            <a:r>
              <a:rPr kumimoji="0" lang="en-US" sz="2400" b="0" i="0" u="none" strike="noStrike" kern="1200" cap="none" spc="0" normalizeH="0" baseline="0" noProof="0" dirty="0" err="1">
                <a:ln>
                  <a:noFill/>
                </a:ln>
                <a:solidFill>
                  <a:prstClr val="black"/>
                </a:solidFill>
                <a:effectLst/>
                <a:uLnTx/>
                <a:uFillTx/>
                <a:latin typeface="Arial" charset="0"/>
                <a:ea typeface="+mn-ea"/>
                <a:cs typeface="Arial" charset="0"/>
              </a:rPr>
              <a:t>epigastric</a:t>
            </a: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 distress without delay.</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 Observe for autonomic signs of anxiety, such as increases in heart rate, BP, respiratory rate, tremulousness.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 Administer </a:t>
            </a:r>
            <a:r>
              <a:rPr kumimoji="0" lang="en-US" sz="2400" b="0" i="0" u="none" strike="noStrike" kern="1200" cap="none" spc="0" normalizeH="0" baseline="0" noProof="0" dirty="0">
                <a:ln>
                  <a:noFill/>
                </a:ln>
                <a:solidFill>
                  <a:srgbClr val="FF0000"/>
                </a:solidFill>
                <a:effectLst/>
                <a:uLnTx/>
                <a:uFillTx/>
                <a:latin typeface="Arial" charset="0"/>
                <a:ea typeface="+mn-ea"/>
                <a:cs typeface="Arial" charset="0"/>
              </a:rPr>
              <a:t>anti-anxiety agents </a:t>
            </a: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as prescribed.</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Explain to patient the reason for sedation: undue anxiety can make the heart more irritable and require more oxygen.</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mn-ea"/>
                <a:cs typeface="Arial" charset="0"/>
              </a:rPr>
              <a:t>Assure patient</a:t>
            </a: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 that the goal of sedation is to promote comfort and, therefore, should be requested if anxious, excitable, or jittery feelings occur.</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mn-ea"/>
                <a:cs typeface="Arial" charset="0"/>
              </a:rPr>
              <a:t>Observe for adverse effects of sedation</a:t>
            </a: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 such as lethargy, confusion, and/or increased agitation</a:t>
            </a: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a:t>
            </a:r>
          </a:p>
        </p:txBody>
      </p:sp>
    </p:spTree>
    <p:extLst>
      <p:ext uri="{BB962C8B-B14F-4D97-AF65-F5344CB8AC3E}">
        <p14:creationId xmlns:p14="http://schemas.microsoft.com/office/powerpoint/2010/main" val="243795721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226</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Rectangle 2"/>
          <p:cNvSpPr/>
          <p:nvPr/>
        </p:nvSpPr>
        <p:spPr>
          <a:xfrm>
            <a:off x="2286000" y="474345"/>
            <a:ext cx="6172200" cy="569386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Evaluate heart rate and heart sounds every 2 to 4 hours or as directed.</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Compare apical heart rate with radial pulse rate, and determine the pulse deficit.</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charset="0"/>
                <a:ea typeface="+mn-ea"/>
                <a:cs typeface="Arial" charset="0"/>
              </a:rPr>
              <a:t>Auscultate heart </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for the presence of a third heart sound (failing ventricle), fourth heart sound (stiffening ventricular muscle due to MI), friction rub (pericarditis), murmurs (</a:t>
            </a:r>
            <a:r>
              <a:rPr kumimoji="0" lang="en-US" sz="2800" b="0" i="0" u="none" strike="noStrike" kern="1200" cap="none" spc="0" normalizeH="0" baseline="0" noProof="0" dirty="0" err="1">
                <a:ln>
                  <a:noFill/>
                </a:ln>
                <a:solidFill>
                  <a:prstClr val="black"/>
                </a:solidFill>
                <a:effectLst/>
                <a:uLnTx/>
                <a:uFillTx/>
                <a:latin typeface="Arial" charset="0"/>
                <a:ea typeface="+mn-ea"/>
                <a:cs typeface="Arial" charset="0"/>
              </a:rPr>
              <a:t>valvular</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 and papillary muscle dysfunction, </a:t>
            </a:r>
            <a:r>
              <a:rPr kumimoji="0" lang="en-US" sz="2800" b="0" i="0" u="none" strike="noStrike" kern="1200" cap="none" spc="0" normalizeH="0" baseline="0" noProof="0" dirty="0" err="1">
                <a:ln>
                  <a:noFill/>
                </a:ln>
                <a:solidFill>
                  <a:prstClr val="black"/>
                </a:solidFill>
                <a:effectLst/>
                <a:uLnTx/>
                <a:uFillTx/>
                <a:latin typeface="Arial" charset="0"/>
                <a:ea typeface="+mn-ea"/>
                <a:cs typeface="Arial" charset="0"/>
              </a:rPr>
              <a:t>intraventricular</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 septal rupture).</a:t>
            </a:r>
          </a:p>
        </p:txBody>
      </p:sp>
    </p:spTree>
    <p:extLst>
      <p:ext uri="{BB962C8B-B14F-4D97-AF65-F5344CB8AC3E}">
        <p14:creationId xmlns:p14="http://schemas.microsoft.com/office/powerpoint/2010/main" val="413471176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227</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Rectangle 2"/>
          <p:cNvSpPr/>
          <p:nvPr/>
        </p:nvSpPr>
        <p:spPr>
          <a:xfrm>
            <a:off x="2286000" y="2136339"/>
            <a:ext cx="4572000" cy="452431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mn-ea"/>
                <a:cs typeface="Arial" charset="0"/>
              </a:rPr>
              <a:t>Promote rest </a:t>
            </a: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with early gradual increase in mobilization prevents deconditioning, which occurs with bed rest.</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charset="0"/>
                <a:ea typeface="+mn-ea"/>
                <a:cs typeface="Arial" charset="0"/>
              </a:rPr>
              <a:t>Minimize environmental noise.</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Provide a comfortable environmental temperature.</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Avoid unnecessary interruptions and procedures.</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0522677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AC78B56-7851-453D-966E-33846C9CD274}"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228</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
        <p:nvSpPr>
          <p:cNvPr id="3" name="Rectangle 2"/>
          <p:cNvSpPr/>
          <p:nvPr/>
        </p:nvSpPr>
        <p:spPr>
          <a:xfrm>
            <a:off x="457200" y="457200"/>
            <a:ext cx="8458200" cy="797141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Take vital signs every 15 minutes during infusion of thrombolytic agent and then hourly.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Observe for hematomas or skin breakdown, especially in potential pressure areas such as the sacrum, back, elbows, ankles.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Be alert to verbal complaints of back pain indicative of possible retroperitoneal bleeding.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Observe for blood in stool, emesis, urine, and sputum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Observe for persistent and/or recurrence of signs and symptoms of ischemia, including chest pain, diaphoresis, hypotension may indicate extension of MI and/or </a:t>
            </a:r>
            <a:r>
              <a:rPr kumimoji="0" lang="en-US" sz="2800" b="0" i="0" u="none" strike="noStrike" kern="1200" cap="none" spc="0" normalizeH="0" baseline="0" noProof="0" dirty="0" err="1">
                <a:ln>
                  <a:noFill/>
                </a:ln>
                <a:solidFill>
                  <a:prstClr val="black"/>
                </a:solidFill>
                <a:effectLst/>
                <a:uLnTx/>
                <a:uFillTx/>
                <a:latin typeface="Arial" charset="0"/>
                <a:ea typeface="+mn-ea"/>
                <a:cs typeface="Arial" charset="0"/>
              </a:rPr>
              <a:t>reocclusion</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 of coronary vessel and report immediately.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0149108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Patient education </a:t>
            </a:r>
          </a:p>
        </p:txBody>
      </p:sp>
      <p:sp>
        <p:nvSpPr>
          <p:cNvPr id="3" name="Content Placeholder 2"/>
          <p:cNvSpPr>
            <a:spLocks noGrp="1"/>
          </p:cNvSpPr>
          <p:nvPr>
            <p:ph idx="1"/>
          </p:nvPr>
        </p:nvSpPr>
        <p:spPr>
          <a:xfrm>
            <a:off x="533400" y="1143000"/>
            <a:ext cx="8400288" cy="5105400"/>
          </a:xfrm>
        </p:spPr>
        <p:txBody>
          <a:bodyPr>
            <a:normAutofit/>
          </a:bodyPr>
          <a:lstStyle/>
          <a:p>
            <a:r>
              <a:rPr lang="en-US" i="1" dirty="0">
                <a:solidFill>
                  <a:srgbClr val="FF0000"/>
                </a:solidFill>
              </a:rPr>
              <a:t>Give patient specific activity guidelines, and explain that activity guidelines will be reevaluated after heart heals</a:t>
            </a:r>
            <a:r>
              <a:rPr lang="en-US" dirty="0"/>
              <a:t>:</a:t>
            </a:r>
          </a:p>
          <a:p>
            <a:pPr lvl="1"/>
            <a:r>
              <a:rPr lang="en-US" dirty="0"/>
              <a:t>Walk daily, gradually increasing distance and time as prescribed.</a:t>
            </a:r>
          </a:p>
          <a:p>
            <a:pPr lvl="1"/>
            <a:r>
              <a:rPr lang="en-US" dirty="0"/>
              <a:t>Avoid activities that tense muscles, such as weight lifting, lifting heavy objects, isometric exercises, pushing and/or pulling heavy loads, all of which can cause </a:t>
            </a:r>
            <a:r>
              <a:rPr lang="en-US" dirty="0" err="1"/>
              <a:t>vagal</a:t>
            </a:r>
            <a:r>
              <a:rPr lang="en-US" dirty="0"/>
              <a:t> stimulation.</a:t>
            </a:r>
          </a:p>
          <a:p>
            <a:pPr lvl="1"/>
            <a:r>
              <a:rPr lang="en-US" dirty="0"/>
              <a:t>Avoid working with arms overhead.</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229</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56468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ARTERIOSCLEROSIS AND ATHEROSCLEROSIS</a:t>
            </a:r>
          </a:p>
        </p:txBody>
      </p:sp>
      <p:sp>
        <p:nvSpPr>
          <p:cNvPr id="3" name="Content Placeholder 2"/>
          <p:cNvSpPr>
            <a:spLocks noGrp="1"/>
          </p:cNvSpPr>
          <p:nvPr>
            <p:ph idx="1"/>
          </p:nvPr>
        </p:nvSpPr>
        <p:spPr>
          <a:xfrm>
            <a:off x="-609600" y="1479369"/>
            <a:ext cx="7239000" cy="4846320"/>
          </a:xfrm>
        </p:spPr>
        <p:txBody>
          <a:bodyPr>
            <a:normAutofit/>
          </a:bodyPr>
          <a:lstStyle/>
          <a:p>
            <a:pPr>
              <a:buNone/>
            </a:pPr>
            <a:r>
              <a:rPr lang="en-US" b="1" i="1" dirty="0">
                <a:solidFill>
                  <a:srgbClr val="0070C0"/>
                </a:solidFill>
              </a:rPr>
              <a:t>ARTERIOSCLEROSIS</a:t>
            </a:r>
            <a:r>
              <a:rPr lang="en-US" dirty="0">
                <a:solidFill>
                  <a:srgbClr val="0070C0"/>
                </a:solidFill>
              </a:rPr>
              <a:t> </a:t>
            </a:r>
            <a:r>
              <a:rPr lang="en-US" dirty="0"/>
              <a:t>refers to</a:t>
            </a:r>
            <a:r>
              <a:rPr lang="en-US" dirty="0">
                <a:solidFill>
                  <a:srgbClr val="FF0000"/>
                </a:solidFill>
              </a:rPr>
              <a:t> hardening </a:t>
            </a:r>
            <a:r>
              <a:rPr lang="en-US" dirty="0"/>
              <a:t>of the arteries through a diffuse process whereby the muscle fibers and the endothelial lining of the walls of </a:t>
            </a:r>
            <a:r>
              <a:rPr lang="en-US" u="sng" dirty="0"/>
              <a:t>small</a:t>
            </a:r>
            <a:r>
              <a:rPr lang="en-US" dirty="0"/>
              <a:t> arteries &amp; </a:t>
            </a:r>
            <a:r>
              <a:rPr lang="en-US" u="sng" dirty="0"/>
              <a:t>arterioles</a:t>
            </a:r>
            <a:r>
              <a:rPr lang="en-US" dirty="0"/>
              <a:t> thicken.</a:t>
            </a:r>
          </a:p>
          <a:p>
            <a:pPr>
              <a:buNone/>
            </a:pPr>
            <a:r>
              <a:rPr lang="en-US" b="1" i="1" dirty="0">
                <a:solidFill>
                  <a:srgbClr val="0000FF"/>
                </a:solidFill>
              </a:rPr>
              <a:t>ATHEROSCLEROSIS</a:t>
            </a:r>
            <a:r>
              <a:rPr lang="en-US" i="1" dirty="0"/>
              <a:t> </a:t>
            </a:r>
            <a:r>
              <a:rPr lang="en-US" dirty="0"/>
              <a:t>is disease process involving the </a:t>
            </a:r>
            <a:r>
              <a:rPr lang="en-US" dirty="0">
                <a:solidFill>
                  <a:srgbClr val="FF0000"/>
                </a:solidFill>
              </a:rPr>
              <a:t>accumulation of lipids</a:t>
            </a:r>
            <a:r>
              <a:rPr lang="en-US" dirty="0"/>
              <a:t>, calcium, blood components, carbohydrates, &amp; fibrous tissue on the </a:t>
            </a:r>
            <a:r>
              <a:rPr lang="en-US" dirty="0" err="1"/>
              <a:t>intimal</a:t>
            </a:r>
            <a:r>
              <a:rPr lang="en-US" dirty="0"/>
              <a:t> layer of </a:t>
            </a:r>
            <a:r>
              <a:rPr lang="en-US" u="sng" dirty="0"/>
              <a:t>large </a:t>
            </a:r>
            <a:r>
              <a:rPr lang="en-US" dirty="0"/>
              <a:t>or </a:t>
            </a:r>
            <a:r>
              <a:rPr lang="en-US" u="sng" dirty="0"/>
              <a:t>medium</a:t>
            </a:r>
            <a:r>
              <a:rPr lang="en-US" dirty="0"/>
              <a:t>-sized artery .</a:t>
            </a:r>
            <a:endParaRPr lang="en-US" i="1"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487363"/>
          </a:xfrm>
        </p:spPr>
        <p:txBody>
          <a:bodyPr>
            <a:normAutofit fontScale="90000"/>
          </a:bodyPr>
          <a:lstStyle/>
          <a:p>
            <a:r>
              <a:rPr lang="en-US" sz="2800" dirty="0">
                <a:solidFill>
                  <a:srgbClr val="FF0000"/>
                </a:solidFill>
              </a:rPr>
              <a:t>POSSIBLE COMPLICATIONS OF MI</a:t>
            </a:r>
          </a:p>
        </p:txBody>
      </p:sp>
      <p:sp>
        <p:nvSpPr>
          <p:cNvPr id="27651" name="Rectangle 3"/>
          <p:cNvSpPr>
            <a:spLocks noGrp="1" noChangeArrowheads="1"/>
          </p:cNvSpPr>
          <p:nvPr>
            <p:ph idx="1"/>
          </p:nvPr>
        </p:nvSpPr>
        <p:spPr>
          <a:xfrm>
            <a:off x="228600" y="685800"/>
            <a:ext cx="8458200" cy="6172200"/>
          </a:xfrm>
        </p:spPr>
        <p:txBody>
          <a:bodyPr/>
          <a:lstStyle/>
          <a:p>
            <a:pPr marL="609600" indent="-609600">
              <a:lnSpc>
                <a:spcPct val="80000"/>
              </a:lnSpc>
              <a:buNone/>
            </a:pPr>
            <a:r>
              <a:rPr lang="en-US" sz="2800" b="1" dirty="0"/>
              <a:t>1. </a:t>
            </a:r>
            <a:r>
              <a:rPr lang="en-US" sz="2800" b="1" dirty="0">
                <a:solidFill>
                  <a:srgbClr val="FF0000"/>
                </a:solidFill>
              </a:rPr>
              <a:t>Arrhythmias</a:t>
            </a:r>
          </a:p>
          <a:p>
            <a:pPr marL="609600" indent="-609600">
              <a:lnSpc>
                <a:spcPct val="80000"/>
              </a:lnSpc>
            </a:pPr>
            <a:r>
              <a:rPr lang="en-US" sz="2800" dirty="0"/>
              <a:t>Ventricular arrhythmias- causes 5-10% of patients death</a:t>
            </a:r>
          </a:p>
          <a:p>
            <a:pPr marL="609600" indent="-609600">
              <a:lnSpc>
                <a:spcPct val="80000"/>
              </a:lnSpc>
            </a:pPr>
            <a:endParaRPr lang="en-US" sz="2800" dirty="0"/>
          </a:p>
          <a:p>
            <a:pPr marL="609600" indent="-609600">
              <a:lnSpc>
                <a:spcPct val="80000"/>
              </a:lnSpc>
            </a:pPr>
            <a:r>
              <a:rPr lang="en-US" sz="2800" dirty="0"/>
              <a:t>Remedy-pain relief, rest, reassurance, correction of </a:t>
            </a:r>
            <a:r>
              <a:rPr lang="en-US" sz="2800" dirty="0" err="1"/>
              <a:t>hypokalemia</a:t>
            </a:r>
            <a:endParaRPr lang="en-US" sz="2800" dirty="0"/>
          </a:p>
          <a:p>
            <a:pPr marL="609600" indent="-609600">
              <a:lnSpc>
                <a:spcPct val="80000"/>
              </a:lnSpc>
            </a:pPr>
            <a:endParaRPr lang="en-US" sz="2800" dirty="0"/>
          </a:p>
          <a:p>
            <a:pPr marL="609600" indent="-609600">
              <a:lnSpc>
                <a:spcPct val="80000"/>
              </a:lnSpc>
            </a:pPr>
            <a:r>
              <a:rPr lang="en-US" sz="2800" dirty="0"/>
              <a:t>RX –defibrillation to restore sinus rhythm</a:t>
            </a:r>
          </a:p>
          <a:p>
            <a:pPr marL="609600" indent="-609600">
              <a:lnSpc>
                <a:spcPct val="80000"/>
              </a:lnSpc>
            </a:pPr>
            <a:endParaRPr lang="en-US" sz="2800" dirty="0"/>
          </a:p>
          <a:p>
            <a:pPr marL="609600" indent="-609600">
              <a:lnSpc>
                <a:spcPct val="80000"/>
              </a:lnSpc>
            </a:pPr>
            <a:r>
              <a:rPr lang="en-US" sz="2800" dirty="0" err="1"/>
              <a:t>Atrial</a:t>
            </a:r>
            <a:r>
              <a:rPr lang="en-US" sz="2800" dirty="0"/>
              <a:t> fibrillation- its common and transient- RX </a:t>
            </a:r>
            <a:r>
              <a:rPr lang="en-US" sz="2800" dirty="0" err="1"/>
              <a:t>Digoxin</a:t>
            </a:r>
            <a:r>
              <a:rPr lang="en-US" sz="2800" dirty="0"/>
              <a:t> is the RX of choice</a:t>
            </a:r>
          </a:p>
          <a:p>
            <a:pPr marL="609600" indent="-609600">
              <a:lnSpc>
                <a:spcPct val="80000"/>
              </a:lnSpc>
            </a:pPr>
            <a:endParaRPr lang="en-US" sz="2800" dirty="0"/>
          </a:p>
          <a:p>
            <a:pPr marL="609600" indent="-609600">
              <a:lnSpc>
                <a:spcPct val="80000"/>
              </a:lnSpc>
            </a:pPr>
            <a:r>
              <a:rPr lang="en-US" sz="2800" dirty="0" err="1"/>
              <a:t>brandycardia</a:t>
            </a:r>
            <a:r>
              <a:rPr lang="en-US" sz="2800" dirty="0"/>
              <a:t>- does not require any RX-if it cause low BP, or hemodynamic deterioration give atropine 0.6mg iv</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230</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24863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5" end="5"/>
                                            </p:txEl>
                                          </p:spTgt>
                                        </p:tgtEl>
                                        <p:attrNameLst>
                                          <p:attrName>style.visibility</p:attrName>
                                        </p:attrNameLst>
                                      </p:cBhvr>
                                      <p:to>
                                        <p:strVal val="visible"/>
                                      </p:to>
                                    </p:set>
                                    <p:anim calcmode="lin" valueType="num">
                                      <p:cBhvr additive="base">
                                        <p:cTn id="25"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7" end="7"/>
                                            </p:txEl>
                                          </p:spTgt>
                                        </p:tgtEl>
                                        <p:attrNameLst>
                                          <p:attrName>style.visibility</p:attrName>
                                        </p:attrNameLst>
                                      </p:cBhvr>
                                      <p:to>
                                        <p:strVal val="visible"/>
                                      </p:to>
                                    </p:set>
                                    <p:anim calcmode="lin" valueType="num">
                                      <p:cBhvr additive="base">
                                        <p:cTn id="31"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1">
                                            <p:txEl>
                                              <p:pRg st="9" end="9"/>
                                            </p:txEl>
                                          </p:spTgt>
                                        </p:tgtEl>
                                        <p:attrNameLst>
                                          <p:attrName>style.visibility</p:attrName>
                                        </p:attrNameLst>
                                      </p:cBhvr>
                                      <p:to>
                                        <p:strVal val="visible"/>
                                      </p:to>
                                    </p:set>
                                    <p:anim calcmode="lin" valueType="num">
                                      <p:cBhvr additive="base">
                                        <p:cTn id="37" dur="5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CONT’D</a:t>
            </a:r>
          </a:p>
        </p:txBody>
      </p:sp>
      <p:sp>
        <p:nvSpPr>
          <p:cNvPr id="28675" name="Rectangle 3"/>
          <p:cNvSpPr>
            <a:spLocks noGrp="1" noChangeArrowheads="1"/>
          </p:cNvSpPr>
          <p:nvPr>
            <p:ph idx="1"/>
          </p:nvPr>
        </p:nvSpPr>
        <p:spPr/>
        <p:txBody>
          <a:bodyPr>
            <a:normAutofit lnSpcReduction="10000"/>
          </a:bodyPr>
          <a:lstStyle/>
          <a:p>
            <a:pPr marL="609600" indent="-609600">
              <a:buNone/>
            </a:pPr>
            <a:r>
              <a:rPr lang="en-US" sz="3600" dirty="0"/>
              <a:t>2. Thrombosis/emboli/</a:t>
            </a:r>
            <a:r>
              <a:rPr lang="en-US" sz="3600" dirty="0" err="1"/>
              <a:t>ischaemia</a:t>
            </a:r>
            <a:endParaRPr lang="en-US" sz="3600" dirty="0"/>
          </a:p>
          <a:p>
            <a:pPr marL="609600" indent="-609600"/>
            <a:endParaRPr lang="en-US" sz="3600" dirty="0"/>
          </a:p>
          <a:p>
            <a:pPr marL="609600" indent="-609600">
              <a:buNone/>
            </a:pPr>
            <a:r>
              <a:rPr lang="en-US" sz="3600" dirty="0"/>
              <a:t>3. Hypertension- due to pain and anxiety</a:t>
            </a:r>
          </a:p>
          <a:p>
            <a:pPr marL="609600" indent="-609600"/>
            <a:endParaRPr lang="en-US" sz="3600" dirty="0"/>
          </a:p>
          <a:p>
            <a:pPr marL="609600" indent="-609600">
              <a:buNone/>
            </a:pPr>
            <a:r>
              <a:rPr lang="en-US" sz="3600" dirty="0"/>
              <a:t>4. Heart failure- (</a:t>
            </a:r>
            <a:r>
              <a:rPr lang="en-US" sz="3600" dirty="0" err="1"/>
              <a:t>ccf</a:t>
            </a:r>
            <a:r>
              <a:rPr lang="en-US" sz="3600" dirty="0"/>
              <a:t>)</a:t>
            </a:r>
          </a:p>
          <a:p>
            <a:pPr marL="609600" indent="-609600"/>
            <a:endParaRPr lang="en-US" sz="3600" dirty="0"/>
          </a:p>
          <a:p>
            <a:pPr marL="609600" indent="-609600">
              <a:buNone/>
            </a:pPr>
            <a:r>
              <a:rPr lang="en-US" sz="3600" dirty="0"/>
              <a:t>5. </a:t>
            </a:r>
            <a:r>
              <a:rPr lang="en-US" sz="3600" dirty="0" err="1"/>
              <a:t>Cardiogenic</a:t>
            </a:r>
            <a:r>
              <a:rPr lang="en-US" sz="3600" dirty="0"/>
              <a:t> shock</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231</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2590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additive="base">
                                        <p:cTn id="13"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anim calcmode="lin" valueType="num">
                                      <p:cBhvr additive="base">
                                        <p:cTn id="19"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6" end="6"/>
                                            </p:txEl>
                                          </p:spTgt>
                                        </p:tgtEl>
                                        <p:attrNameLst>
                                          <p:attrName>style.visibility</p:attrName>
                                        </p:attrNameLst>
                                      </p:cBhvr>
                                      <p:to>
                                        <p:strVal val="visible"/>
                                      </p:to>
                                    </p:set>
                                    <p:anim calcmode="lin" valueType="num">
                                      <p:cBhvr additive="base">
                                        <p:cTn id="25"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228600"/>
            <a:ext cx="8153400" cy="563563"/>
          </a:xfrm>
        </p:spPr>
        <p:txBody>
          <a:bodyPr/>
          <a:lstStyle/>
          <a:p>
            <a:r>
              <a:rPr lang="en-US" sz="2800" dirty="0"/>
              <a:t>CONT’D</a:t>
            </a:r>
          </a:p>
        </p:txBody>
      </p:sp>
      <p:sp>
        <p:nvSpPr>
          <p:cNvPr id="29699" name="Rectangle 3"/>
          <p:cNvSpPr>
            <a:spLocks noGrp="1" noChangeArrowheads="1"/>
          </p:cNvSpPr>
          <p:nvPr>
            <p:ph idx="1"/>
          </p:nvPr>
        </p:nvSpPr>
        <p:spPr>
          <a:xfrm>
            <a:off x="381000" y="762000"/>
            <a:ext cx="8305800" cy="5364163"/>
          </a:xfrm>
        </p:spPr>
        <p:txBody>
          <a:bodyPr/>
          <a:lstStyle/>
          <a:p>
            <a:pPr marL="609600" indent="-609600">
              <a:buNone/>
            </a:pPr>
            <a:r>
              <a:rPr lang="en-US" dirty="0"/>
              <a:t>6. </a:t>
            </a:r>
            <a:r>
              <a:rPr lang="en-US" dirty="0" err="1"/>
              <a:t>Pericarditis</a:t>
            </a:r>
            <a:endParaRPr lang="en-US" dirty="0"/>
          </a:p>
          <a:p>
            <a:pPr marL="609600" indent="-609600"/>
            <a:endParaRPr lang="en-US" dirty="0"/>
          </a:p>
          <a:p>
            <a:pPr marL="609600" indent="-609600">
              <a:buNone/>
            </a:pPr>
            <a:r>
              <a:rPr lang="en-US" dirty="0"/>
              <a:t>7. Rupture of the </a:t>
            </a:r>
            <a:r>
              <a:rPr lang="en-US" dirty="0" err="1"/>
              <a:t>interventricular</a:t>
            </a:r>
            <a:r>
              <a:rPr lang="en-US" dirty="0"/>
              <a:t> septum may cause left to right shunt through a ventricular </a:t>
            </a:r>
            <a:r>
              <a:rPr lang="en-US" dirty="0" err="1"/>
              <a:t>septal</a:t>
            </a:r>
            <a:r>
              <a:rPr lang="en-US" dirty="0"/>
              <a:t> defect- Surgery</a:t>
            </a:r>
          </a:p>
          <a:p>
            <a:pPr marL="609600" indent="-609600"/>
            <a:endParaRPr lang="en-US" dirty="0"/>
          </a:p>
          <a:p>
            <a:pPr marL="609600" indent="-609600">
              <a:buNone/>
            </a:pPr>
            <a:r>
              <a:rPr lang="en-US" dirty="0"/>
              <a:t>8.  Rupture of the ventricles may lead to cardiac </a:t>
            </a:r>
            <a:r>
              <a:rPr lang="en-US" dirty="0" err="1"/>
              <a:t>tamponade</a:t>
            </a:r>
            <a:r>
              <a:rPr lang="en-US" dirty="0"/>
              <a:t> (Compression of the heart due to </a:t>
            </a:r>
            <a:r>
              <a:rPr lang="en-US" dirty="0" err="1"/>
              <a:t>hemopericardium</a:t>
            </a:r>
            <a:r>
              <a:rPr lang="en-US" dirty="0"/>
              <a:t>)</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232</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08534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 calcmode="lin" valueType="num">
                                      <p:cBhvr additive="base">
                                        <p:cTn id="1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Follow up</a:t>
            </a:r>
          </a:p>
        </p:txBody>
      </p:sp>
      <p:sp>
        <p:nvSpPr>
          <p:cNvPr id="30723" name="Rectangle 3"/>
          <p:cNvSpPr>
            <a:spLocks noGrp="1" noChangeArrowheads="1"/>
          </p:cNvSpPr>
          <p:nvPr>
            <p:ph idx="1"/>
          </p:nvPr>
        </p:nvSpPr>
        <p:spPr/>
        <p:txBody>
          <a:bodyPr/>
          <a:lstStyle/>
          <a:p>
            <a:r>
              <a:rPr lang="en-US" sz="3600"/>
              <a:t>Cardiac rehabilitation</a:t>
            </a: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233</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60811377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Exercise 1</a:t>
            </a:r>
          </a:p>
        </p:txBody>
      </p:sp>
      <p:sp>
        <p:nvSpPr>
          <p:cNvPr id="3" name="Content Placeholder 2"/>
          <p:cNvSpPr>
            <a:spLocks noGrp="1"/>
          </p:cNvSpPr>
          <p:nvPr>
            <p:ph idx="1"/>
          </p:nvPr>
        </p:nvSpPr>
        <p:spPr/>
        <p:txBody>
          <a:bodyPr/>
          <a:lstStyle/>
          <a:p>
            <a:pPr algn="just">
              <a:buNone/>
            </a:pPr>
            <a:r>
              <a:rPr lang="en-US" dirty="0"/>
              <a:t>  </a:t>
            </a:r>
            <a:r>
              <a:rPr lang="en-US" dirty="0" err="1"/>
              <a:t>Mr</a:t>
            </a:r>
            <a:r>
              <a:rPr lang="en-US" dirty="0"/>
              <a:t> James, a 50 year old was rushed to your emergency unit due to severe chest pain. A diagnosis of Myocardial infarction was made.</a:t>
            </a:r>
          </a:p>
          <a:p>
            <a:pPr marL="514350" indent="-514350">
              <a:buAutoNum type="alphaLcParenR"/>
            </a:pPr>
            <a:r>
              <a:rPr lang="en-US" dirty="0"/>
              <a:t>What are the nursing interventions for Mr. James</a:t>
            </a:r>
          </a:p>
          <a:p>
            <a:pPr marL="514350" indent="-514350">
              <a:buAutoNum type="alphaLcParenR"/>
            </a:pPr>
            <a:r>
              <a:rPr lang="en-US" dirty="0"/>
              <a:t>Draw a nursing care plan for Mr. James  </a:t>
            </a:r>
            <a:r>
              <a:rPr lang="en-US" i="1" dirty="0">
                <a:solidFill>
                  <a:srgbClr val="FF0000"/>
                </a:solidFill>
              </a:rPr>
              <a:t>using 5 actual diagnosis</a:t>
            </a:r>
          </a:p>
          <a:p>
            <a:pPr>
              <a:buNone/>
            </a:pPr>
            <a:endParaRPr lang="en-US" i="1"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DCC0306-B63A-4753-B54A-9487CF6E4926}" type="slidenum">
              <a:rPr kumimoji="0" lang="en-US" sz="1200" b="0" i="0" u="none" strike="noStrike" kern="1200" cap="none" spc="0" normalizeH="0" baseline="0" noProof="0" smtClean="0">
                <a:ln>
                  <a:noFill/>
                </a:ln>
                <a:solidFill>
                  <a:srgbClr val="E7DEC9">
                    <a:shade val="50000"/>
                    <a:satMod val="200000"/>
                  </a:srgbClr>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234</a:t>
            </a:fld>
            <a:endParaRPr kumimoji="0" lang="en-US" sz="1200" b="0" i="0" u="none" strike="noStrike" kern="1200" cap="none" spc="0" normalizeH="0" baseline="0" noProof="0">
              <a:ln>
                <a:noFill/>
              </a:ln>
              <a:solidFill>
                <a:srgbClr val="E7DEC9">
                  <a:shade val="50000"/>
                  <a:satMod val="20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87506643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DYSRHYTHMIAS/ARRHYTHMIAS</a:t>
            </a:r>
          </a:p>
        </p:txBody>
      </p:sp>
      <p:sp>
        <p:nvSpPr>
          <p:cNvPr id="3" name="Content Placeholder 2"/>
          <p:cNvSpPr>
            <a:spLocks noGrp="1"/>
          </p:cNvSpPr>
          <p:nvPr>
            <p:ph idx="1"/>
          </p:nvPr>
        </p:nvSpPr>
        <p:spPr/>
        <p:txBody>
          <a:bodyPr/>
          <a:lstStyle/>
          <a:p>
            <a:pPr>
              <a:buNone/>
            </a:pPr>
            <a:r>
              <a:rPr lang="en-US" dirty="0"/>
              <a:t>Are disorders of the formation or conduction (or both) of the electrical impulse within the heart. </a:t>
            </a:r>
          </a:p>
          <a:p>
            <a:pPr>
              <a:buFont typeface="Wingdings" pitchFamily="2" charset="2"/>
              <a:buChar char="Ø"/>
            </a:pPr>
            <a:r>
              <a:rPr lang="en-US" dirty="0"/>
              <a:t>These disorders can cause disturbances of the rate, the heart rhythm, or both. </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pic>
        <p:nvPicPr>
          <p:cNvPr id="4" name="Content Placeholder 3" descr="The Heart's Electrical System"/>
          <p:cNvPicPr>
            <a:picLocks noGrp="1"/>
          </p:cNvPicPr>
          <p:nvPr>
            <p:ph idx="1"/>
          </p:nvPr>
        </p:nvPicPr>
        <p:blipFill>
          <a:blip r:embed="rId2" cstate="print"/>
          <a:srcRect/>
          <a:stretch>
            <a:fillRect/>
          </a:stretch>
        </p:blipFill>
        <p:spPr bwMode="auto">
          <a:xfrm>
            <a:off x="533400" y="533400"/>
            <a:ext cx="7620000" cy="5943600"/>
          </a:xfrm>
          <a:prstGeom prst="rect">
            <a:avLst/>
          </a:prstGeom>
          <a:noFill/>
          <a:ln w="9525">
            <a:noFill/>
            <a:miter lim="800000"/>
            <a:headEnd/>
            <a:tailEnd/>
          </a:ln>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SINUS RHYTHM</a:t>
            </a:r>
          </a:p>
        </p:txBody>
      </p:sp>
      <p:pic>
        <p:nvPicPr>
          <p:cNvPr id="4" name="Content Placeholder 3" descr="Normal Heat Rhythm"/>
          <p:cNvPicPr>
            <a:picLocks noGrp="1"/>
          </p:cNvPicPr>
          <p:nvPr>
            <p:ph idx="1"/>
          </p:nvPr>
        </p:nvPicPr>
        <p:blipFill>
          <a:blip r:embed="rId2" cstate="print"/>
          <a:stretch>
            <a:fillRect/>
          </a:stretch>
        </p:blipFill>
        <p:spPr bwMode="auto">
          <a:xfrm>
            <a:off x="457200" y="1676400"/>
            <a:ext cx="7467600" cy="4419600"/>
          </a:xfrm>
          <a:prstGeom prst="rect">
            <a:avLst/>
          </a:prstGeom>
          <a:noFill/>
          <a:ln w="9525">
            <a:noFill/>
            <a:miter lim="800000"/>
            <a:headEnd/>
            <a:tailEnd/>
          </a:ln>
        </p:spPr>
      </p:pic>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1295400"/>
            <a:ext cx="8229600" cy="4830763"/>
          </a:xfrm>
        </p:spPr>
        <p:txBody>
          <a:bodyPr/>
          <a:lstStyle/>
          <a:p>
            <a:pPr>
              <a:buNone/>
            </a:pPr>
            <a:r>
              <a:rPr lang="en-US" b="1" dirty="0"/>
              <a:t>Characteristics of normal sinus rhythm</a:t>
            </a:r>
          </a:p>
          <a:p>
            <a:pPr>
              <a:buNone/>
            </a:pPr>
            <a:r>
              <a:rPr lang="en-US" dirty="0"/>
              <a:t>Rate: 60 to 100 beats/min</a:t>
            </a:r>
          </a:p>
          <a:p>
            <a:pPr>
              <a:buNone/>
            </a:pPr>
            <a:r>
              <a:rPr lang="en-US" dirty="0"/>
              <a:t>Rhythm: regular</a:t>
            </a:r>
          </a:p>
          <a:p>
            <a:pPr>
              <a:buNone/>
            </a:pPr>
            <a:r>
              <a:rPr lang="en-US" dirty="0"/>
              <a:t>P wave: present, precede each QRS complex.</a:t>
            </a:r>
          </a:p>
          <a:p>
            <a:pPr>
              <a:buNone/>
            </a:pPr>
            <a:r>
              <a:rPr lang="en-US" dirty="0"/>
              <a:t>P-R interval: 0.12 to 0.20 seconds</a:t>
            </a:r>
          </a:p>
          <a:p>
            <a:pPr>
              <a:buNone/>
            </a:pPr>
            <a:r>
              <a:rPr lang="en-US" dirty="0"/>
              <a:t>QRS complex: present and under 0.10 second</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848600" cy="5668963"/>
          </a:xfrm>
        </p:spPr>
        <p:txBody>
          <a:bodyPr>
            <a:normAutofit/>
          </a:bodyPr>
          <a:lstStyle/>
          <a:p>
            <a:pPr>
              <a:buNone/>
            </a:pPr>
            <a:r>
              <a:rPr lang="en-US" b="1" dirty="0"/>
              <a:t>Relationship of conducting pathways to the </a:t>
            </a:r>
            <a:r>
              <a:rPr lang="en-US" b="1" dirty="0" err="1"/>
              <a:t>electocardiogram</a:t>
            </a:r>
            <a:endParaRPr lang="en-US" dirty="0"/>
          </a:p>
          <a:p>
            <a:pPr marL="514350" indent="-514350">
              <a:buFont typeface="+mj-lt"/>
              <a:buAutoNum type="arabicPeriod"/>
            </a:pPr>
            <a:r>
              <a:rPr lang="en-US" dirty="0"/>
              <a:t>P-</a:t>
            </a:r>
            <a:r>
              <a:rPr lang="en-US" dirty="0" err="1"/>
              <a:t>wave:indicative</a:t>
            </a:r>
            <a:r>
              <a:rPr lang="en-US" dirty="0"/>
              <a:t> of the impulse generated from the </a:t>
            </a:r>
            <a:r>
              <a:rPr lang="en-US" dirty="0" err="1"/>
              <a:t>sinoatrial</a:t>
            </a:r>
            <a:r>
              <a:rPr lang="en-US" dirty="0"/>
              <a:t> node: initiates </a:t>
            </a:r>
            <a:r>
              <a:rPr lang="en-US" dirty="0" err="1"/>
              <a:t>atrial</a:t>
            </a:r>
            <a:r>
              <a:rPr lang="en-US" dirty="0"/>
              <a:t> depolarization.</a:t>
            </a:r>
          </a:p>
          <a:p>
            <a:pPr marL="514350" indent="-514350">
              <a:buFont typeface="+mj-lt"/>
              <a:buAutoNum type="arabicPeriod"/>
            </a:pPr>
            <a:r>
              <a:rPr lang="en-US" dirty="0"/>
              <a:t>PR interval: delay of the impulse at the </a:t>
            </a:r>
            <a:r>
              <a:rPr lang="en-US" dirty="0" err="1"/>
              <a:t>atrioventricular</a:t>
            </a:r>
            <a:r>
              <a:rPr lang="en-US" dirty="0"/>
              <a:t> node &amp; bundle of His to promote ventricular filling.</a:t>
            </a:r>
          </a:p>
          <a:p>
            <a:pPr marL="514350" indent="-514350">
              <a:buFont typeface="+mj-lt"/>
              <a:buAutoNum type="arabicPeriod"/>
            </a:pPr>
            <a:r>
              <a:rPr lang="en-US" dirty="0"/>
              <a:t>QRS complex: passage of impulse through the bundle branches through the </a:t>
            </a:r>
            <a:r>
              <a:rPr lang="en-US" dirty="0" err="1"/>
              <a:t>purkinje</a:t>
            </a:r>
            <a:r>
              <a:rPr lang="en-US" dirty="0"/>
              <a:t> </a:t>
            </a:r>
            <a:r>
              <a:rPr lang="en-US" dirty="0" err="1"/>
              <a:t>fibres</a:t>
            </a:r>
            <a:r>
              <a:rPr lang="en-US" dirty="0"/>
              <a:t>; depolarization of the ventricles occurs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a:lstStyle/>
          <a:p>
            <a:r>
              <a:rPr lang="en-US"/>
              <a:t>Atherosclerosis</a:t>
            </a:r>
          </a:p>
        </p:txBody>
      </p:sp>
      <p:sp>
        <p:nvSpPr>
          <p:cNvPr id="11267" name="Rectangle 3"/>
          <p:cNvSpPr>
            <a:spLocks noGrp="1" noChangeArrowheads="1"/>
          </p:cNvSpPr>
          <p:nvPr>
            <p:ph sz="quarter" idx="1"/>
          </p:nvPr>
        </p:nvSpPr>
        <p:spPr>
          <a:xfrm>
            <a:off x="304800" y="1600200"/>
            <a:ext cx="8534400" cy="4876800"/>
          </a:xfrm>
          <a:noFill/>
          <a:ln/>
        </p:spPr>
        <p:txBody>
          <a:bodyPr>
            <a:normAutofit/>
          </a:bodyPr>
          <a:lstStyle/>
          <a:p>
            <a:r>
              <a:rPr lang="en-US" dirty="0"/>
              <a:t>Disease of large(elastic) &amp; medium sized arteries characterized by progressive arterial wall thickening due to formation of an intimal lesion-</a:t>
            </a:r>
            <a:r>
              <a:rPr lang="en-US" dirty="0" err="1"/>
              <a:t>atheroma</a:t>
            </a:r>
            <a:r>
              <a:rPr lang="en-US" dirty="0"/>
              <a:t> (fibro-fatty plaque)</a:t>
            </a:r>
          </a:p>
          <a:p>
            <a:pPr lvl="1"/>
            <a:r>
              <a:rPr lang="en-US" dirty="0" err="1"/>
              <a:t>Athere</a:t>
            </a:r>
            <a:r>
              <a:rPr lang="en-US" dirty="0"/>
              <a:t>-porridge</a:t>
            </a:r>
          </a:p>
          <a:p>
            <a:pPr lvl="1"/>
            <a:r>
              <a:rPr lang="en-US" dirty="0"/>
              <a:t>Sclerosis-thickening or hardening</a:t>
            </a:r>
          </a:p>
          <a:p>
            <a:r>
              <a:rPr lang="en-US" dirty="0"/>
              <a:t>Leading cause of death in developed countries, increasing in developing countries</a:t>
            </a:r>
          </a:p>
          <a:p>
            <a:r>
              <a:rPr lang="en-US" dirty="0"/>
              <a:t>Starts in childhood &amp; is progressive peaks 5</a:t>
            </a:r>
            <a:r>
              <a:rPr lang="en-US" baseline="30000" dirty="0"/>
              <a:t>th</a:t>
            </a:r>
            <a:r>
              <a:rPr lang="en-US" dirty="0"/>
              <a:t> &amp; 6</a:t>
            </a:r>
            <a:r>
              <a:rPr lang="en-US" baseline="30000" dirty="0"/>
              <a:t>th</a:t>
            </a:r>
            <a:r>
              <a:rPr lang="en-US" dirty="0"/>
              <a:t> decade</a:t>
            </a:r>
          </a:p>
          <a:p>
            <a:r>
              <a:rPr lang="en-US" dirty="0"/>
              <a:t>Pathogenesis: response to injury(1977)</a:t>
            </a:r>
          </a:p>
          <a:p>
            <a:endParaRPr lang="en-US" dirty="0"/>
          </a:p>
          <a:p>
            <a:endParaRPr lang="en-US" dirty="0"/>
          </a:p>
          <a:p>
            <a:pPr>
              <a:buNone/>
            </a:pPr>
            <a:endParaRPr lang="en-US" dirty="0"/>
          </a:p>
        </p:txBody>
      </p:sp>
    </p:spTree>
    <p:extLst>
      <p:ext uri="{BB962C8B-B14F-4D97-AF65-F5344CB8AC3E}">
        <p14:creationId xmlns:p14="http://schemas.microsoft.com/office/powerpoint/2010/main" val="227765953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buAutoNum type="arabicPeriod" startAt="4"/>
            </a:pPr>
            <a:r>
              <a:rPr lang="en-US" dirty="0"/>
              <a:t>T-wave: ventricular </a:t>
            </a:r>
            <a:r>
              <a:rPr lang="en-US" dirty="0" err="1"/>
              <a:t>repolarization</a:t>
            </a:r>
            <a:r>
              <a:rPr lang="en-US" dirty="0"/>
              <a:t> &amp; return to the resting rate.</a:t>
            </a:r>
          </a:p>
          <a:p>
            <a:pPr marL="514350" indent="-514350">
              <a:buAutoNum type="arabicPeriod" startAt="4"/>
            </a:pPr>
            <a:r>
              <a:rPr lang="en-US" dirty="0"/>
              <a:t>S-T segment: reflects the time from completion of a contraction (depolarization) to recovery (</a:t>
            </a:r>
            <a:r>
              <a:rPr lang="en-US" dirty="0" err="1"/>
              <a:t>repolarization</a:t>
            </a:r>
            <a:r>
              <a:rPr lang="en-US" dirty="0"/>
              <a:t>) of myocardial muscle for next </a:t>
            </a:r>
            <a:r>
              <a:rPr lang="en-US" dirty="0" err="1"/>
              <a:t>impuse</a:t>
            </a:r>
            <a:r>
              <a:rPr lang="en-US" dirty="0"/>
              <a:t>.</a:t>
            </a:r>
          </a:p>
          <a:p>
            <a:pPr marL="514350" indent="-514350">
              <a:buAutoNum type="arabicPeriod" startAt="4"/>
            </a:pPr>
            <a:r>
              <a:rPr lang="en-US" dirty="0"/>
              <a:t>U-wave: not usually present. It is seen in patients with </a:t>
            </a:r>
            <a:r>
              <a:rPr lang="en-US" dirty="0" err="1"/>
              <a:t>hypokalemia</a:t>
            </a:r>
            <a:r>
              <a:rPr lang="en-US" dirty="0"/>
              <a:t>. Appear shortly after T-wave &amp; distorts it.</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Ø"/>
            </a:pPr>
            <a:r>
              <a:rPr lang="en-US" dirty="0" err="1"/>
              <a:t>Dysrhythmias</a:t>
            </a:r>
            <a:r>
              <a:rPr lang="en-US" dirty="0"/>
              <a:t> may be classified according to rate- either </a:t>
            </a:r>
            <a:r>
              <a:rPr lang="en-US" dirty="0" err="1"/>
              <a:t>bradycardia</a:t>
            </a:r>
            <a:r>
              <a:rPr lang="en-US" dirty="0"/>
              <a:t> or tachycardia.</a:t>
            </a:r>
          </a:p>
          <a:p>
            <a:pPr>
              <a:buFont typeface="Wingdings" pitchFamily="2" charset="2"/>
              <a:buChar char="Ø"/>
            </a:pPr>
            <a:r>
              <a:rPr lang="en-US" dirty="0"/>
              <a:t>They are also classified according to their origin- </a:t>
            </a:r>
            <a:r>
              <a:rPr lang="en-US" dirty="0" err="1"/>
              <a:t>atrial</a:t>
            </a:r>
            <a:r>
              <a:rPr lang="en-US" dirty="0"/>
              <a:t> or ventricular.</a:t>
            </a:r>
          </a:p>
          <a:p>
            <a:pPr>
              <a:buFont typeface="Wingdings" pitchFamily="2" charset="2"/>
              <a:buChar char="Ø"/>
            </a:pPr>
            <a:r>
              <a:rPr lang="en-US" dirty="0"/>
              <a:t>Ventricular </a:t>
            </a:r>
            <a:r>
              <a:rPr lang="en-US" dirty="0" err="1"/>
              <a:t>dysrhythmias</a:t>
            </a:r>
            <a:r>
              <a:rPr lang="en-US" dirty="0"/>
              <a:t> are more life threatening than </a:t>
            </a:r>
            <a:r>
              <a:rPr lang="en-US" dirty="0" err="1"/>
              <a:t>atrial</a:t>
            </a:r>
            <a:r>
              <a:rPr lang="en-US" dirty="0"/>
              <a:t> </a:t>
            </a:r>
            <a:r>
              <a:rPr lang="en-US" dirty="0" err="1"/>
              <a:t>dysrhythmias</a:t>
            </a:r>
            <a:r>
              <a:rPr lang="en-US" dirty="0"/>
              <a:t>.</a:t>
            </a:r>
          </a:p>
          <a:p>
            <a:pPr>
              <a:buNone/>
            </a:pPr>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Types of </a:t>
            </a:r>
            <a:r>
              <a:rPr lang="en-US" b="1" dirty="0" err="1"/>
              <a:t>dysrhythmias</a:t>
            </a:r>
            <a:endParaRPr lang="en-US" b="1" dirty="0"/>
          </a:p>
          <a:p>
            <a:pPr marL="571500" indent="-571500">
              <a:buFont typeface="+mj-lt"/>
              <a:buAutoNum type="romanLcPeriod"/>
            </a:pPr>
            <a:r>
              <a:rPr lang="en-US" dirty="0"/>
              <a:t>Sinus </a:t>
            </a:r>
            <a:r>
              <a:rPr lang="en-US" dirty="0" err="1"/>
              <a:t>dysrhythmias</a:t>
            </a:r>
            <a:r>
              <a:rPr lang="en-US" dirty="0"/>
              <a:t> (from sinus (SA) node)</a:t>
            </a:r>
          </a:p>
          <a:p>
            <a:pPr marL="571500" indent="-571500">
              <a:buFont typeface="+mj-lt"/>
              <a:buAutoNum type="romanLcPeriod"/>
            </a:pPr>
            <a:r>
              <a:rPr lang="en-US" dirty="0" err="1"/>
              <a:t>Atrial</a:t>
            </a:r>
            <a:r>
              <a:rPr lang="en-US" dirty="0"/>
              <a:t> </a:t>
            </a:r>
            <a:r>
              <a:rPr lang="en-US" dirty="0" err="1"/>
              <a:t>dysrhythmias</a:t>
            </a:r>
            <a:r>
              <a:rPr lang="en-US" dirty="0"/>
              <a:t> (from atria)</a:t>
            </a:r>
          </a:p>
          <a:p>
            <a:pPr marL="571500" indent="-571500">
              <a:buFont typeface="+mj-lt"/>
              <a:buAutoNum type="romanLcPeriod"/>
            </a:pPr>
            <a:r>
              <a:rPr lang="en-US" dirty="0" err="1"/>
              <a:t>Junctional</a:t>
            </a:r>
            <a:r>
              <a:rPr lang="en-US" dirty="0"/>
              <a:t> </a:t>
            </a:r>
            <a:r>
              <a:rPr lang="en-US" dirty="0" err="1"/>
              <a:t>dysrhythmias</a:t>
            </a:r>
            <a:r>
              <a:rPr lang="en-US" dirty="0"/>
              <a:t> (from </a:t>
            </a:r>
            <a:r>
              <a:rPr lang="en-US" dirty="0" err="1"/>
              <a:t>atrioventricular</a:t>
            </a:r>
            <a:r>
              <a:rPr lang="en-US" dirty="0"/>
              <a:t> (AV) node or junction)</a:t>
            </a:r>
          </a:p>
          <a:p>
            <a:pPr marL="571500" indent="-571500">
              <a:buFont typeface="+mj-lt"/>
              <a:buAutoNum type="romanLcPeriod"/>
            </a:pPr>
            <a:r>
              <a:rPr lang="en-US" dirty="0"/>
              <a:t>Ventricular </a:t>
            </a:r>
            <a:r>
              <a:rPr lang="en-US" dirty="0" err="1"/>
              <a:t>dysrhythmias</a:t>
            </a:r>
            <a:r>
              <a:rPr lang="en-US" dirty="0"/>
              <a:t> (from ventricles)</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a:buNone/>
            </a:pPr>
            <a:endParaRPr lang="en-US" b="1" dirty="0"/>
          </a:p>
          <a:p>
            <a:pPr>
              <a:buNone/>
            </a:pPr>
            <a:endParaRPr lang="en-US" b="1" dirty="0"/>
          </a:p>
          <a:p>
            <a:pPr>
              <a:buNone/>
            </a:pPr>
            <a:endParaRPr lang="en-US" b="1" dirty="0"/>
          </a:p>
          <a:p>
            <a:pPr>
              <a:buNone/>
            </a:pPr>
            <a:r>
              <a:rPr lang="en-US" b="1" dirty="0"/>
              <a:t>CAUSES</a:t>
            </a:r>
          </a:p>
          <a:p>
            <a:pPr marL="514350" indent="-514350">
              <a:buFont typeface="+mj-lt"/>
              <a:buAutoNum type="arabicPeriod"/>
            </a:pPr>
            <a:r>
              <a:rPr lang="en-US" dirty="0"/>
              <a:t>Conditions like heart diseases, COPD, anemia, myocardial infarction</a:t>
            </a:r>
          </a:p>
          <a:p>
            <a:pPr marL="514350" indent="-514350">
              <a:buFont typeface="+mj-lt"/>
              <a:buAutoNum type="arabicPeriod"/>
            </a:pPr>
            <a:r>
              <a:rPr lang="en-US" dirty="0"/>
              <a:t>Some medications </a:t>
            </a:r>
            <a:r>
              <a:rPr lang="en-US" dirty="0" err="1"/>
              <a:t>e.g</a:t>
            </a:r>
            <a:r>
              <a:rPr lang="en-US" dirty="0"/>
              <a:t> </a:t>
            </a:r>
            <a:r>
              <a:rPr lang="en-US" dirty="0" err="1"/>
              <a:t>digoxin</a:t>
            </a:r>
            <a:endParaRPr lang="en-US" dirty="0"/>
          </a:p>
          <a:p>
            <a:pPr marL="514350" indent="-514350">
              <a:buFont typeface="+mj-lt"/>
              <a:buAutoNum type="arabicPeriod"/>
            </a:pPr>
            <a:r>
              <a:rPr lang="en-US" dirty="0"/>
              <a:t>Cardiac catheterization</a:t>
            </a:r>
          </a:p>
          <a:p>
            <a:pPr marL="514350" indent="-514350">
              <a:buFont typeface="+mj-lt"/>
              <a:buAutoNum type="arabicPeriod"/>
            </a:pPr>
            <a:r>
              <a:rPr lang="en-US" dirty="0"/>
              <a:t>Electrolyte imbalance</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b="1" dirty="0"/>
              <a:t>SIGNS &amp; SYMPTOMS</a:t>
            </a:r>
          </a:p>
          <a:p>
            <a:pPr marL="514350" indent="-514350">
              <a:buFont typeface="+mj-lt"/>
              <a:buAutoNum type="arabicPeriod"/>
            </a:pPr>
            <a:r>
              <a:rPr lang="en-US" dirty="0"/>
              <a:t>Syncope</a:t>
            </a:r>
          </a:p>
          <a:p>
            <a:pPr marL="514350" indent="-514350">
              <a:buFont typeface="+mj-lt"/>
              <a:buAutoNum type="arabicPeriod"/>
            </a:pPr>
            <a:r>
              <a:rPr lang="en-US" dirty="0"/>
              <a:t>Lightheadedness</a:t>
            </a:r>
          </a:p>
          <a:p>
            <a:pPr marL="514350" indent="-514350">
              <a:buFont typeface="+mj-lt"/>
              <a:buAutoNum type="arabicPeriod"/>
            </a:pPr>
            <a:r>
              <a:rPr lang="en-US" dirty="0"/>
              <a:t>Dizziness</a:t>
            </a:r>
          </a:p>
          <a:p>
            <a:pPr marL="514350" indent="-514350">
              <a:buFont typeface="+mj-lt"/>
              <a:buAutoNum type="arabicPeriod"/>
            </a:pPr>
            <a:r>
              <a:rPr lang="en-US" dirty="0"/>
              <a:t>Fatigue</a:t>
            </a:r>
          </a:p>
          <a:p>
            <a:pPr marL="514350" indent="-514350">
              <a:buFont typeface="+mj-lt"/>
              <a:buAutoNum type="arabicPeriod"/>
            </a:pPr>
            <a:r>
              <a:rPr lang="en-US" dirty="0"/>
              <a:t>Chest discomfort</a:t>
            </a:r>
          </a:p>
          <a:p>
            <a:pPr marL="514350" indent="-514350">
              <a:buFont typeface="+mj-lt"/>
              <a:buAutoNum type="arabicPeriod"/>
            </a:pPr>
            <a:r>
              <a:rPr lang="en-US" dirty="0"/>
              <a:t>Palpitations</a:t>
            </a:r>
          </a:p>
          <a:p>
            <a:pPr marL="514350" indent="-514350">
              <a:buFont typeface="+mj-lt"/>
              <a:buAutoNum type="arabicPeriod"/>
            </a:pPr>
            <a:r>
              <a:rPr lang="en-US" dirty="0"/>
              <a:t>Engorged neck veins</a:t>
            </a:r>
          </a:p>
          <a:p>
            <a:pPr marL="514350" indent="-514350">
              <a:buFont typeface="+mj-lt"/>
              <a:buAutoNum type="arabicPeriod"/>
            </a:pPr>
            <a:r>
              <a:rPr lang="en-US" dirty="0"/>
              <a:t>Crackles &amp; wheezes</a:t>
            </a:r>
          </a:p>
          <a:p>
            <a:pPr marL="514350" indent="-514350">
              <a:buFont typeface="+mj-lt"/>
              <a:buAutoNum type="arabicPeriod"/>
            </a:pPr>
            <a:r>
              <a:rPr lang="en-US" dirty="0"/>
              <a:t>Pale &amp; cool skin</a:t>
            </a:r>
          </a:p>
          <a:p>
            <a:pPr marL="514350" indent="-514350">
              <a:buFont typeface="+mj-lt"/>
              <a:buAutoNum type="arabicPeriod"/>
            </a:pPr>
            <a:r>
              <a:rPr lang="en-US" dirty="0"/>
              <a:t>Decrease/increased pulse rate &amp; rhythm</a:t>
            </a:r>
          </a:p>
          <a:p>
            <a:pPr marL="514350" indent="-514350">
              <a:buFont typeface="+mj-lt"/>
              <a:buAutoNum type="arabicPeriod"/>
            </a:pPr>
            <a:endParaRPr 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SINUS BRADYCARDIA</a:t>
            </a:r>
          </a:p>
        </p:txBody>
      </p:sp>
      <p:sp>
        <p:nvSpPr>
          <p:cNvPr id="3" name="Content Placeholder 2"/>
          <p:cNvSpPr>
            <a:spLocks noGrp="1"/>
          </p:cNvSpPr>
          <p:nvPr>
            <p:ph idx="1"/>
          </p:nvPr>
        </p:nvSpPr>
        <p:spPr/>
        <p:txBody>
          <a:bodyPr/>
          <a:lstStyle/>
          <a:p>
            <a:r>
              <a:rPr lang="en-US" dirty="0"/>
              <a:t>These are slow heart rhythms, which may arise from disease in the heart’s conduction system (such as SA node, AV node or HIS-Purkinje system). </a:t>
            </a:r>
          </a:p>
          <a:p>
            <a:pPr>
              <a:buNone/>
            </a:pPr>
            <a:endParaRPr 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SINUS BRADYCARDIA</a:t>
            </a:r>
          </a:p>
        </p:txBody>
      </p:sp>
      <p:pic>
        <p:nvPicPr>
          <p:cNvPr id="4" name="Content Placeholder 3" descr="http://my.clevelandclinic.org/PublishingImages/heart/sinusarrhyth2.jpg"/>
          <p:cNvPicPr>
            <a:picLocks noGrp="1"/>
          </p:cNvPicPr>
          <p:nvPr>
            <p:ph idx="1"/>
          </p:nvPr>
        </p:nvPicPr>
        <p:blipFill>
          <a:blip r:embed="rId2" cstate="print"/>
          <a:stretch>
            <a:fillRect/>
          </a:stretch>
        </p:blipFill>
        <p:spPr bwMode="auto">
          <a:xfrm>
            <a:off x="381000" y="1524000"/>
            <a:ext cx="7543800" cy="4876800"/>
          </a:xfrm>
          <a:prstGeom prst="rect">
            <a:avLst/>
          </a:prstGeom>
          <a:noFill/>
          <a:ln w="9525">
            <a:noFill/>
            <a:miter lim="800000"/>
            <a:headEnd/>
            <a:tailEnd/>
          </a:ln>
        </p:spPr>
      </p:pic>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SINUS TACHYCARDIA</a:t>
            </a:r>
          </a:p>
        </p:txBody>
      </p:sp>
      <p:sp>
        <p:nvSpPr>
          <p:cNvPr id="3" name="Content Placeholder 2"/>
          <p:cNvSpPr>
            <a:spLocks noGrp="1"/>
          </p:cNvSpPr>
          <p:nvPr>
            <p:ph idx="1"/>
          </p:nvPr>
        </p:nvSpPr>
        <p:spPr/>
        <p:txBody>
          <a:bodyPr/>
          <a:lstStyle/>
          <a:p>
            <a:pPr>
              <a:buNone/>
            </a:pPr>
            <a:r>
              <a:rPr lang="en-US" dirty="0"/>
              <a:t>It’s a heart rate greater than 100 beats per minute.</a:t>
            </a:r>
          </a:p>
          <a:p>
            <a:pPr>
              <a:buNone/>
            </a:pPr>
            <a:r>
              <a:rPr lang="en-US" dirty="0"/>
              <a:t>It has same components as a normal sinus rhythm except the heart rate is faster</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SYNUS TACHYCARDIA</a:t>
            </a:r>
          </a:p>
        </p:txBody>
      </p:sp>
      <p:pic>
        <p:nvPicPr>
          <p:cNvPr id="4" name="Content Placeholder 3" descr="Tachycardia"/>
          <p:cNvPicPr>
            <a:picLocks noGrp="1"/>
          </p:cNvPicPr>
          <p:nvPr>
            <p:ph idx="1"/>
          </p:nvPr>
        </p:nvPicPr>
        <p:blipFill>
          <a:blip r:embed="rId2" cstate="print"/>
          <a:srcRect/>
          <a:stretch>
            <a:fillRect/>
          </a:stretch>
        </p:blipFill>
        <p:spPr bwMode="auto">
          <a:xfrm>
            <a:off x="457200" y="1447800"/>
            <a:ext cx="7620000" cy="4267200"/>
          </a:xfrm>
          <a:prstGeom prst="rect">
            <a:avLst/>
          </a:prstGeom>
          <a:noFill/>
          <a:ln w="9525">
            <a:noFill/>
            <a:miter lim="800000"/>
            <a:headEnd/>
            <a:tailEnd/>
          </a:ln>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BLOCK</a:t>
            </a:r>
          </a:p>
        </p:txBody>
      </p:sp>
      <p:sp>
        <p:nvSpPr>
          <p:cNvPr id="3" name="Content Placeholder 2"/>
          <p:cNvSpPr>
            <a:spLocks noGrp="1"/>
          </p:cNvSpPr>
          <p:nvPr>
            <p:ph idx="1"/>
          </p:nvPr>
        </p:nvSpPr>
        <p:spPr/>
        <p:txBody>
          <a:bodyPr/>
          <a:lstStyle/>
          <a:p>
            <a:pPr>
              <a:buNone/>
            </a:pPr>
            <a:r>
              <a:rPr lang="en-US" dirty="0"/>
              <a:t>A delay or complete block of the electrical impulse as it travels from the sinus node to the ventricles. The level of the block or delay may occur in the AV node or HIS-Purkinje system. The heart may beat irregularly and, often, more slowly.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Athero</a:t>
            </a:r>
            <a:r>
              <a:rPr lang="en-US" dirty="0"/>
              <a:t>-sclerosis</a:t>
            </a:r>
          </a:p>
        </p:txBody>
      </p:sp>
      <p:sp>
        <p:nvSpPr>
          <p:cNvPr id="3" name="Content Placeholder 2"/>
          <p:cNvSpPr>
            <a:spLocks noGrp="1"/>
          </p:cNvSpPr>
          <p:nvPr>
            <p:ph sz="quarter" idx="1"/>
          </p:nvPr>
        </p:nvSpPr>
        <p:spPr/>
        <p:txBody>
          <a:bodyPr>
            <a:normAutofit/>
          </a:bodyPr>
          <a:lstStyle/>
          <a:p>
            <a:r>
              <a:rPr lang="en-US" dirty="0"/>
              <a:t>Common clinical manifestations:</a:t>
            </a:r>
          </a:p>
          <a:p>
            <a:pPr lvl="1"/>
            <a:r>
              <a:rPr lang="en-US" sz="3200" dirty="0"/>
              <a:t>Acute coronary syndromes(angina, myocardial infarction &amp; sudden cardiac death)</a:t>
            </a:r>
          </a:p>
          <a:p>
            <a:pPr lvl="1"/>
            <a:r>
              <a:rPr lang="en-US" sz="3200" dirty="0"/>
              <a:t>Cerebral infarction-stroke</a:t>
            </a:r>
          </a:p>
          <a:p>
            <a:pPr lvl="1"/>
            <a:r>
              <a:rPr lang="en-US" sz="3200" dirty="0"/>
              <a:t>Gangrene of the lower limbs</a:t>
            </a:r>
          </a:p>
          <a:p>
            <a:pPr lvl="1">
              <a:buNone/>
            </a:pPr>
            <a:endParaRPr lang="en-US" sz="3200" dirty="0"/>
          </a:p>
          <a:p>
            <a:pPr lvl="1"/>
            <a:endParaRPr lang="en-US" sz="3200" dirty="0"/>
          </a:p>
        </p:txBody>
      </p:sp>
    </p:spTree>
    <p:extLst>
      <p:ext uri="{BB962C8B-B14F-4D97-AF65-F5344CB8AC3E}">
        <p14:creationId xmlns:p14="http://schemas.microsoft.com/office/powerpoint/2010/main" val="380029710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BLOCK</a:t>
            </a:r>
          </a:p>
        </p:txBody>
      </p:sp>
      <p:pic>
        <p:nvPicPr>
          <p:cNvPr id="4" name="Content Placeholder 3" descr="http://my.clevelandclinic.org/PublishingImages/heart/hrtblock.jpg"/>
          <p:cNvPicPr>
            <a:picLocks noGrp="1"/>
          </p:cNvPicPr>
          <p:nvPr>
            <p:ph idx="1"/>
          </p:nvPr>
        </p:nvPicPr>
        <p:blipFill>
          <a:blip r:embed="rId2" cstate="print"/>
          <a:srcRect/>
          <a:stretch>
            <a:fillRect/>
          </a:stretch>
        </p:blipFill>
        <p:spPr bwMode="auto">
          <a:xfrm>
            <a:off x="228600" y="1143000"/>
            <a:ext cx="7848600" cy="4834731"/>
          </a:xfrm>
          <a:prstGeom prst="rect">
            <a:avLst/>
          </a:prstGeom>
          <a:noFill/>
          <a:ln w="9525">
            <a:noFill/>
            <a:miter lim="800000"/>
            <a:headEnd/>
            <a:tailEnd/>
          </a:ln>
        </p:spPr>
      </p:pic>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b="1" dirty="0"/>
          </a:p>
          <a:p>
            <a:pPr>
              <a:buNone/>
            </a:pPr>
            <a:r>
              <a:rPr lang="en-US" b="1" dirty="0"/>
              <a:t>Premature </a:t>
            </a:r>
            <a:r>
              <a:rPr lang="en-US" b="1" dirty="0" err="1"/>
              <a:t>atrial</a:t>
            </a:r>
            <a:r>
              <a:rPr lang="en-US" b="1" dirty="0"/>
              <a:t> contractions (PACs)</a:t>
            </a:r>
            <a:endParaRPr lang="en-US" dirty="0"/>
          </a:p>
          <a:p>
            <a:pPr>
              <a:buNone/>
            </a:pPr>
            <a:r>
              <a:rPr lang="en-US" dirty="0"/>
              <a:t>Early extra beats that originate in the </a:t>
            </a:r>
            <a:r>
              <a:rPr lang="en-US" dirty="0" err="1"/>
              <a:t>atrial</a:t>
            </a:r>
            <a:r>
              <a:rPr lang="en-US" dirty="0"/>
              <a:t> (upper chamber of the heart)</a:t>
            </a:r>
          </a:p>
          <a:p>
            <a:endParaRPr lang="en-US"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pic>
        <p:nvPicPr>
          <p:cNvPr id="4" name="Content Placeholder 3" descr="http://my.clevelandclinic.org/PublishingImages/heart/pac.jpg"/>
          <p:cNvPicPr>
            <a:picLocks noGrp="1"/>
          </p:cNvPicPr>
          <p:nvPr>
            <p:ph idx="1"/>
          </p:nvPr>
        </p:nvPicPr>
        <p:blipFill>
          <a:blip r:embed="rId2" cstate="print"/>
          <a:srcRect/>
          <a:stretch>
            <a:fillRect/>
          </a:stretch>
        </p:blipFill>
        <p:spPr bwMode="auto">
          <a:xfrm>
            <a:off x="457200" y="838200"/>
            <a:ext cx="7696200" cy="5791200"/>
          </a:xfrm>
          <a:prstGeom prst="rect">
            <a:avLst/>
          </a:prstGeom>
          <a:noFill/>
          <a:ln w="9525">
            <a:noFill/>
            <a:miter lim="800000"/>
            <a:headEnd/>
            <a:tailEnd/>
          </a:ln>
        </p:spPr>
      </p:pic>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ATRIAL FIBRILLATION</a:t>
            </a:r>
          </a:p>
        </p:txBody>
      </p:sp>
      <p:sp>
        <p:nvSpPr>
          <p:cNvPr id="3" name="Content Placeholder 2"/>
          <p:cNvSpPr>
            <a:spLocks noGrp="1"/>
          </p:cNvSpPr>
          <p:nvPr>
            <p:ph idx="1"/>
          </p:nvPr>
        </p:nvSpPr>
        <p:spPr/>
        <p:txBody>
          <a:bodyPr/>
          <a:lstStyle/>
          <a:p>
            <a:pPr>
              <a:buNone/>
            </a:pPr>
            <a:endParaRPr lang="en-US" dirty="0"/>
          </a:p>
          <a:p>
            <a:pPr>
              <a:buNone/>
            </a:pPr>
            <a:r>
              <a:rPr lang="en-US" dirty="0"/>
              <a:t>Extremely rapid incomplete contractions of the atria result in fine rapid, irregular, &amp; uncoordinated movements.</a:t>
            </a:r>
          </a:p>
          <a:p>
            <a:pPr>
              <a:buNone/>
            </a:pPr>
            <a:endParaRPr lang="en-US" dirty="0"/>
          </a:p>
          <a:p>
            <a:pPr>
              <a:buNone/>
            </a:pPr>
            <a:r>
              <a:rPr lang="en-US" dirty="0"/>
              <a:t>Cannot identify P waves or P-R interval on ECG. </a:t>
            </a:r>
          </a:p>
          <a:p>
            <a:pPr>
              <a:buNone/>
            </a:pPr>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ATRIAL FIBRILLATION</a:t>
            </a:r>
          </a:p>
        </p:txBody>
      </p:sp>
      <p:pic>
        <p:nvPicPr>
          <p:cNvPr id="4" name="Content Placeholder 3" descr="http://my.clevelandclinic.org/PublishingImages/heart/afib.jpg"/>
          <p:cNvPicPr>
            <a:picLocks noGrp="1"/>
          </p:cNvPicPr>
          <p:nvPr>
            <p:ph idx="1"/>
          </p:nvPr>
        </p:nvPicPr>
        <p:blipFill>
          <a:blip r:embed="rId2" cstate="print"/>
          <a:srcRect/>
          <a:stretch>
            <a:fillRect/>
          </a:stretch>
        </p:blipFill>
        <p:spPr bwMode="auto">
          <a:xfrm>
            <a:off x="457200" y="990600"/>
            <a:ext cx="7620000" cy="5486400"/>
          </a:xfrm>
          <a:prstGeom prst="rect">
            <a:avLst/>
          </a:prstGeom>
          <a:noFill/>
          <a:ln w="9525">
            <a:noFill/>
            <a:miter lim="800000"/>
            <a:headEnd/>
            <a:tailEnd/>
          </a:ln>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Paroxysmal </a:t>
            </a:r>
            <a:r>
              <a:rPr lang="en-US" b="1" dirty="0" err="1"/>
              <a:t>supraventricular</a:t>
            </a:r>
            <a:r>
              <a:rPr lang="en-US" b="1" dirty="0"/>
              <a:t> tachycardia (PSVT)</a:t>
            </a:r>
            <a:endParaRPr lang="en-US" dirty="0"/>
          </a:p>
          <a:p>
            <a:pPr>
              <a:buNone/>
            </a:pPr>
            <a:r>
              <a:rPr lang="en-US" dirty="0"/>
              <a:t>A rapid, usually regular rhythm, originating from above the ventricles. PSVT begins and ends suddenly. </a:t>
            </a:r>
          </a:p>
          <a:p>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my.clevelandclinic.org/PublishingImages/heart/svt.jpg"/>
          <p:cNvPicPr>
            <a:picLocks noGrp="1"/>
          </p:cNvPicPr>
          <p:nvPr>
            <p:ph idx="1"/>
          </p:nvPr>
        </p:nvPicPr>
        <p:blipFill>
          <a:blip r:embed="rId2" cstate="print"/>
          <a:stretch>
            <a:fillRect/>
          </a:stretch>
        </p:blipFill>
        <p:spPr bwMode="auto">
          <a:xfrm>
            <a:off x="457200" y="1524000"/>
            <a:ext cx="7620000" cy="4114800"/>
          </a:xfrm>
          <a:prstGeom prst="rect">
            <a:avLst/>
          </a:prstGeom>
          <a:noFill/>
          <a:ln w="9525">
            <a:noFill/>
            <a:miter lim="800000"/>
            <a:headEnd/>
            <a:tailEnd/>
          </a:ln>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VENTRICULAR ARRHYTHMIAS</a:t>
            </a:r>
          </a:p>
        </p:txBody>
      </p:sp>
      <p:pic>
        <p:nvPicPr>
          <p:cNvPr id="4" name="Content Placeholder 3" descr="Chambers of The Heart"/>
          <p:cNvPicPr>
            <a:picLocks noGrp="1"/>
          </p:cNvPicPr>
          <p:nvPr>
            <p:ph idx="1"/>
          </p:nvPr>
        </p:nvPicPr>
        <p:blipFill>
          <a:blip r:embed="rId2" cstate="print"/>
          <a:srcRect/>
          <a:stretch>
            <a:fillRect/>
          </a:stretch>
        </p:blipFill>
        <p:spPr bwMode="auto">
          <a:xfrm>
            <a:off x="381000" y="914400"/>
            <a:ext cx="7772400" cy="5638800"/>
          </a:xfrm>
          <a:prstGeom prst="rect">
            <a:avLst/>
          </a:prstGeom>
          <a:noFill/>
          <a:ln w="9525">
            <a:noFill/>
            <a:miter lim="800000"/>
            <a:headEnd/>
            <a:tailEnd/>
          </a:ln>
        </p:spPr>
      </p:pic>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V-TACH</a:t>
            </a:r>
          </a:p>
        </p:txBody>
      </p:sp>
      <p:sp>
        <p:nvSpPr>
          <p:cNvPr id="3" name="Content Placeholder 2"/>
          <p:cNvSpPr>
            <a:spLocks noGrp="1"/>
          </p:cNvSpPr>
          <p:nvPr>
            <p:ph idx="1"/>
          </p:nvPr>
        </p:nvSpPr>
        <p:spPr/>
        <p:txBody>
          <a:bodyPr>
            <a:normAutofit/>
          </a:bodyPr>
          <a:lstStyle/>
          <a:p>
            <a:pPr lvl="0">
              <a:buNone/>
            </a:pPr>
            <a:r>
              <a:rPr lang="en-US" b="1" dirty="0"/>
              <a:t>Ventricular tachycardia (V-</a:t>
            </a:r>
            <a:r>
              <a:rPr lang="en-US" b="1" dirty="0" err="1"/>
              <a:t>tach</a:t>
            </a:r>
            <a:r>
              <a:rPr lang="en-US" b="1" dirty="0"/>
              <a:t>).</a:t>
            </a:r>
            <a:r>
              <a:rPr lang="en-US" dirty="0"/>
              <a:t> A rapid heart rhythm originating from the lower chambers (or ventricles) of the heart. </a:t>
            </a:r>
          </a:p>
          <a:p>
            <a:pPr lvl="0">
              <a:buNone/>
            </a:pPr>
            <a:r>
              <a:rPr lang="en-US" dirty="0"/>
              <a:t>The rapid rate prevents the heart from filling adequately with blood; therefore, less blood is able to pump through the body. </a:t>
            </a:r>
          </a:p>
          <a:p>
            <a:pPr lvl="0">
              <a:buNone/>
            </a:pPr>
            <a:r>
              <a:rPr lang="en-US" dirty="0"/>
              <a:t>This can be a serious arrhythmia, especially in people with heart disease, and may be associated with more symptoms. </a:t>
            </a:r>
          </a:p>
          <a:p>
            <a:endParaRPr lang="en-US"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my.clevelandclinic.org/PublishingImages/heart/vt.jpg"/>
          <p:cNvPicPr>
            <a:picLocks noGrp="1"/>
          </p:cNvPicPr>
          <p:nvPr>
            <p:ph idx="1"/>
          </p:nvPr>
        </p:nvPicPr>
        <p:blipFill>
          <a:blip r:embed="rId2" cstate="print"/>
          <a:stretch>
            <a:fillRect/>
          </a:stretch>
        </p:blipFill>
        <p:spPr bwMode="auto">
          <a:xfrm>
            <a:off x="457200" y="1371600"/>
            <a:ext cx="7391400" cy="4648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a:t>Atherosclerosis</a:t>
            </a:r>
          </a:p>
        </p:txBody>
      </p:sp>
      <p:pic>
        <p:nvPicPr>
          <p:cNvPr id="12291" name="Picture 3"/>
          <p:cNvPicPr>
            <a:picLocks noChangeArrowheads="1"/>
          </p:cNvPicPr>
          <p:nvPr/>
        </p:nvPicPr>
        <p:blipFill>
          <a:blip r:embed="rId2" cstate="print"/>
          <a:srcRect/>
          <a:stretch>
            <a:fillRect/>
          </a:stretch>
        </p:blipFill>
        <p:spPr bwMode="auto">
          <a:xfrm>
            <a:off x="2466975" y="1524000"/>
            <a:ext cx="4224338" cy="5105400"/>
          </a:xfrm>
          <a:prstGeom prst="rect">
            <a:avLst/>
          </a:prstGeom>
          <a:noFill/>
          <a:ln w="9525">
            <a:noFill/>
            <a:miter lim="800000"/>
            <a:headEnd/>
            <a:tailEnd/>
          </a:ln>
          <a:effectLst/>
        </p:spPr>
      </p:pic>
    </p:spTree>
    <p:extLst>
      <p:ext uri="{BB962C8B-B14F-4D97-AF65-F5344CB8AC3E}">
        <p14:creationId xmlns:p14="http://schemas.microsoft.com/office/powerpoint/2010/main" val="4195073344"/>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PREMATURE VENTRICULAR CONTRACTION</a:t>
            </a:r>
          </a:p>
        </p:txBody>
      </p:sp>
      <p:sp>
        <p:nvSpPr>
          <p:cNvPr id="3" name="Content Placeholder 2"/>
          <p:cNvSpPr>
            <a:spLocks noGrp="1"/>
          </p:cNvSpPr>
          <p:nvPr>
            <p:ph idx="1"/>
          </p:nvPr>
        </p:nvSpPr>
        <p:spPr/>
        <p:txBody>
          <a:bodyPr/>
          <a:lstStyle/>
          <a:p>
            <a:pPr>
              <a:buNone/>
            </a:pPr>
            <a:r>
              <a:rPr lang="en-US" dirty="0"/>
              <a:t> Is a too-early heartbeat that originates in the ventricles and disrupts the heart’s normal rhythm. </a:t>
            </a:r>
          </a:p>
          <a:p>
            <a:pPr>
              <a:buNone/>
            </a:pPr>
            <a:r>
              <a:rPr lang="en-US" dirty="0"/>
              <a:t>The pattern is a normal beat, an extra beat (the PVC), a slight pause, then a stronger-than-normal beat. </a:t>
            </a:r>
          </a:p>
          <a:p>
            <a:pPr>
              <a:buNone/>
            </a:pPr>
            <a:r>
              <a:rPr lang="en-US" dirty="0"/>
              <a:t>The heart fills with more blood during the pause following the PVC, giving the next beat extra force. This pattern may occur randomly or at definite intervals.</a:t>
            </a:r>
          </a:p>
          <a:p>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Ventricular fibrillation (VF).</a:t>
            </a:r>
          </a:p>
          <a:p>
            <a:pPr>
              <a:buNone/>
            </a:pPr>
            <a:r>
              <a:rPr lang="en-US" dirty="0"/>
              <a:t> An erratic, disorganized firing of impulses from the ventricles. </a:t>
            </a:r>
          </a:p>
          <a:p>
            <a:pPr>
              <a:buNone/>
            </a:pPr>
            <a:r>
              <a:rPr lang="en-US" dirty="0"/>
              <a:t>The ventricles quiver and are unable to contract or pump blood to the body. </a:t>
            </a:r>
          </a:p>
          <a:p>
            <a:pPr>
              <a:buNone/>
            </a:pPr>
            <a:r>
              <a:rPr lang="en-US" dirty="0"/>
              <a:t>This is a medical emergency that must be treated with cardiopulmonary resuscitation (CPR) and defibrillation as soon as possible</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pic>
        <p:nvPicPr>
          <p:cNvPr id="4" name="Content Placeholder 3" descr="http://my.clevelandclinic.org/PublishingImages/heart/vfib.jpg"/>
          <p:cNvPicPr>
            <a:picLocks noGrp="1"/>
          </p:cNvPicPr>
          <p:nvPr>
            <p:ph idx="1"/>
          </p:nvPr>
        </p:nvPicPr>
        <p:blipFill>
          <a:blip r:embed="rId2" cstate="print"/>
          <a:srcRect/>
          <a:stretch>
            <a:fillRect/>
          </a:stretch>
        </p:blipFill>
        <p:spPr bwMode="auto">
          <a:xfrm>
            <a:off x="533400" y="685800"/>
            <a:ext cx="7620000" cy="5501481"/>
          </a:xfrm>
          <a:prstGeom prst="rect">
            <a:avLst/>
          </a:prstGeom>
          <a:noFill/>
          <a:ln w="9525">
            <a:noFill/>
            <a:miter lim="800000"/>
            <a:headEnd/>
            <a:tailEnd/>
          </a:ln>
        </p:spPr>
      </p:pic>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a:t>Asystole</a:t>
            </a:r>
            <a:r>
              <a:rPr lang="en-US" b="1" dirty="0"/>
              <a:t> </a:t>
            </a:r>
          </a:p>
          <a:p>
            <a:pPr>
              <a:buNone/>
            </a:pPr>
            <a:r>
              <a:rPr lang="en-US" dirty="0"/>
              <a:t>Or the silent heart is the absence of activity in the cardiac muscle.</a:t>
            </a:r>
          </a:p>
          <a:p>
            <a:pPr>
              <a:buNone/>
            </a:pPr>
            <a:r>
              <a:rPr lang="en-US" dirty="0"/>
              <a:t>It is referred to as arrest.</a:t>
            </a:r>
          </a:p>
          <a:p>
            <a:pPr>
              <a:buNone/>
            </a:pPr>
            <a:r>
              <a:rPr lang="en-US" dirty="0"/>
              <a:t>A straight line appears on an ECG strip.</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a:t>
            </a:r>
            <a:r>
              <a:rPr lang="en-US" dirty="0" err="1"/>
              <a:t>dysrhythmias</a:t>
            </a:r>
            <a:br>
              <a:rPr lang="en-US" dirty="0"/>
            </a:br>
            <a:endParaRPr lang="en-US" dirty="0"/>
          </a:p>
        </p:txBody>
      </p:sp>
      <p:sp>
        <p:nvSpPr>
          <p:cNvPr id="3" name="Content Placeholder 2"/>
          <p:cNvSpPr>
            <a:spLocks noGrp="1"/>
          </p:cNvSpPr>
          <p:nvPr>
            <p:ph idx="1"/>
          </p:nvPr>
        </p:nvSpPr>
        <p:spPr/>
        <p:txBody>
          <a:bodyPr/>
          <a:lstStyle/>
          <a:p>
            <a:pPr>
              <a:buNone/>
            </a:pPr>
            <a:r>
              <a:rPr lang="en-US" dirty="0"/>
              <a:t>The method of cardiac rhythm management depends firstly on whether or not the affected person is stable or unstable. </a:t>
            </a:r>
          </a:p>
          <a:p>
            <a:pPr>
              <a:buNone/>
            </a:pPr>
            <a:endParaRPr lang="en-US" dirty="0"/>
          </a:p>
          <a:p>
            <a:pPr>
              <a:buNone/>
            </a:pPr>
            <a:r>
              <a:rPr lang="en-US" dirty="0"/>
              <a:t>Treatments may include physical maneuvers, medications, electricity conversion, or electro or </a:t>
            </a:r>
            <a:r>
              <a:rPr lang="en-US" dirty="0" err="1"/>
              <a:t>cryocautery</a:t>
            </a:r>
            <a:r>
              <a:rPr lang="en-US" dirty="0"/>
              <a:t>.</a:t>
            </a:r>
          </a:p>
          <a:p>
            <a:endParaRPr lang="en-US"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a:buNone/>
            </a:pPr>
            <a:r>
              <a:rPr lang="en-US" b="1" dirty="0"/>
              <a:t>Physical maneuvers</a:t>
            </a:r>
            <a:endParaRPr lang="en-US" dirty="0"/>
          </a:p>
          <a:p>
            <a:pPr>
              <a:buNone/>
            </a:pPr>
            <a:r>
              <a:rPr lang="en-US" dirty="0"/>
              <a:t>A number of physical acts can increase parasympathetic nervous supply to the heart, resulting in blocking of electrical conduction through the AV node. </a:t>
            </a:r>
          </a:p>
          <a:p>
            <a:pPr>
              <a:buNone/>
            </a:pPr>
            <a:r>
              <a:rPr lang="en-US" dirty="0"/>
              <a:t>This can slow down or stop a number of arrhythmias that originate above or at the AV node. </a:t>
            </a:r>
          </a:p>
          <a:p>
            <a:pPr>
              <a:buNone/>
            </a:pPr>
            <a:r>
              <a:rPr lang="en-US" dirty="0"/>
              <a:t>Parasympathetic nervous supply to the heart is via the </a:t>
            </a:r>
            <a:r>
              <a:rPr lang="en-US" dirty="0" err="1"/>
              <a:t>vagus</a:t>
            </a:r>
            <a:r>
              <a:rPr lang="en-US" dirty="0"/>
              <a:t> nerve, and these maneuvers are collectively known as </a:t>
            </a:r>
            <a:r>
              <a:rPr lang="en-US" dirty="0" err="1"/>
              <a:t>vagal</a:t>
            </a:r>
            <a:r>
              <a:rPr lang="en-US" dirty="0"/>
              <a:t> maneuvers</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endParaRPr lang="en-US" dirty="0"/>
          </a:p>
        </p:txBody>
      </p:sp>
      <p:sp>
        <p:nvSpPr>
          <p:cNvPr id="3" name="Content Placeholder 2"/>
          <p:cNvSpPr>
            <a:spLocks noGrp="1"/>
          </p:cNvSpPr>
          <p:nvPr>
            <p:ph idx="1"/>
          </p:nvPr>
        </p:nvSpPr>
        <p:spPr>
          <a:xfrm>
            <a:off x="457200" y="1295400"/>
            <a:ext cx="7696200" cy="4830763"/>
          </a:xfrm>
        </p:spPr>
        <p:txBody>
          <a:bodyPr>
            <a:normAutofit/>
          </a:bodyPr>
          <a:lstStyle/>
          <a:p>
            <a:pPr>
              <a:buNone/>
            </a:pPr>
            <a:r>
              <a:rPr lang="en-US" b="1" dirty="0" err="1"/>
              <a:t>Antiarrhythmic</a:t>
            </a:r>
            <a:r>
              <a:rPr lang="en-US" b="1" dirty="0"/>
              <a:t> drugs</a:t>
            </a:r>
            <a:endParaRPr lang="en-US" dirty="0"/>
          </a:p>
          <a:p>
            <a:r>
              <a:rPr lang="en-US" dirty="0"/>
              <a:t>There are many classes of </a:t>
            </a:r>
            <a:r>
              <a:rPr lang="en-US" dirty="0" err="1"/>
              <a:t>antiarrhythmic</a:t>
            </a:r>
            <a:r>
              <a:rPr lang="en-US" dirty="0"/>
              <a:t> medications. </a:t>
            </a:r>
          </a:p>
          <a:p>
            <a:r>
              <a:rPr lang="en-US" dirty="0"/>
              <a:t>Although the goal of drug therapy is to prevent arrhythmia, nearly every </a:t>
            </a:r>
            <a:r>
              <a:rPr lang="en-US" dirty="0" err="1"/>
              <a:t>antiarrhythmic</a:t>
            </a:r>
            <a:r>
              <a:rPr lang="en-US" dirty="0"/>
              <a:t> drug has the potential to act as a pro-arrhythmic, and so must be carefully selected and used under medical supervision</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Other drugs</a:t>
            </a:r>
            <a:endParaRPr lang="en-US" dirty="0"/>
          </a:p>
          <a:p>
            <a:pPr>
              <a:buFont typeface="Wingdings" pitchFamily="2" charset="2"/>
              <a:buChar char="ü"/>
            </a:pPr>
            <a:r>
              <a:rPr lang="en-US" dirty="0"/>
              <a:t> There are drugs can be used to "rate control" a fast rhythm and make it physically tolerable for the patient.</a:t>
            </a:r>
          </a:p>
          <a:p>
            <a:pPr>
              <a:buFont typeface="Wingdings" pitchFamily="2" charset="2"/>
              <a:buChar char="ü"/>
            </a:pPr>
            <a:r>
              <a:rPr lang="en-US" dirty="0"/>
              <a:t>Some arrhythmias promote blood clotting within the heart, and increase risk of embolus and stroke. </a:t>
            </a:r>
            <a:r>
              <a:rPr lang="en-US" dirty="0">
                <a:hlinkClick r:id="rId2" tooltip="Anticoagulant"/>
              </a:rPr>
              <a:t>Anticoagulant</a:t>
            </a:r>
            <a:r>
              <a:rPr lang="en-US" dirty="0"/>
              <a:t> medications such as </a:t>
            </a:r>
            <a:r>
              <a:rPr lang="en-US" dirty="0" err="1">
                <a:hlinkClick r:id="rId3" tooltip="Warfarin"/>
              </a:rPr>
              <a:t>warfarin</a:t>
            </a:r>
            <a:r>
              <a:rPr lang="en-US" dirty="0"/>
              <a:t> and </a:t>
            </a:r>
            <a:r>
              <a:rPr lang="en-US" dirty="0">
                <a:hlinkClick r:id="rId4" tooltip="Heparin"/>
              </a:rPr>
              <a:t>heparins</a:t>
            </a:r>
            <a:r>
              <a:rPr lang="en-US" dirty="0"/>
              <a:t>, and anti-platelet drugs such as </a:t>
            </a:r>
            <a:r>
              <a:rPr lang="en-US" dirty="0">
                <a:hlinkClick r:id="rId5" tooltip="Aspirin"/>
              </a:rPr>
              <a:t>aspirin</a:t>
            </a:r>
            <a:r>
              <a:rPr lang="en-US" dirty="0"/>
              <a:t> can reduce the risk of clotting.</a:t>
            </a:r>
          </a:p>
          <a:p>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a:t>Electricity</a:t>
            </a:r>
            <a:endParaRPr lang="en-US" dirty="0"/>
          </a:p>
          <a:p>
            <a:pPr>
              <a:buNone/>
            </a:pPr>
            <a:r>
              <a:rPr lang="en-US" dirty="0" err="1"/>
              <a:t>Dysrhythmias</a:t>
            </a:r>
            <a:r>
              <a:rPr lang="en-US" dirty="0"/>
              <a:t> may also be treated electrically, by applying a shock across the heart — either externally to the chest wall, or internally to the heart via implanted electrodes.</a:t>
            </a:r>
          </a:p>
          <a:p>
            <a:pPr>
              <a:buFont typeface="Wingdings" pitchFamily="2" charset="2"/>
              <a:buChar char="ü"/>
            </a:pPr>
            <a:r>
              <a:rPr lang="en-US" dirty="0" err="1">
                <a:hlinkClick r:id="rId2" tooltip="Cardioversion"/>
              </a:rPr>
              <a:t>Cardioversion</a:t>
            </a:r>
            <a:r>
              <a:rPr lang="en-US" dirty="0"/>
              <a:t> is either achieved pharmacologically or via the application of a shock </a:t>
            </a:r>
            <a:r>
              <a:rPr lang="en-US" i="1" dirty="0" err="1"/>
              <a:t>synchronised</a:t>
            </a:r>
            <a:r>
              <a:rPr lang="en-US" dirty="0"/>
              <a:t> to the underlying heartbeat. It is used for treatment of </a:t>
            </a:r>
            <a:r>
              <a:rPr lang="en-US" dirty="0" err="1"/>
              <a:t>supraventricular</a:t>
            </a:r>
            <a:r>
              <a:rPr lang="en-US" dirty="0"/>
              <a:t> </a:t>
            </a:r>
            <a:r>
              <a:rPr lang="en-US" dirty="0" err="1"/>
              <a:t>tachycardias</a:t>
            </a:r>
            <a:r>
              <a:rPr lang="en-US" dirty="0"/>
              <a:t>. In elective </a:t>
            </a:r>
            <a:r>
              <a:rPr lang="en-US" dirty="0" err="1"/>
              <a:t>cardioversion</a:t>
            </a:r>
            <a:r>
              <a:rPr lang="en-US" dirty="0"/>
              <a:t>, the recipient is usually sedated or lightly </a:t>
            </a:r>
            <a:r>
              <a:rPr lang="en-US" dirty="0">
                <a:hlinkClick r:id="rId3" tooltip="Anesthesia"/>
              </a:rPr>
              <a:t>anesthetized</a:t>
            </a:r>
            <a:r>
              <a:rPr lang="en-US" dirty="0"/>
              <a:t> for the procedure.</a:t>
            </a:r>
          </a:p>
          <a:p>
            <a:endParaRPr 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ü"/>
            </a:pPr>
            <a:r>
              <a:rPr lang="en-US" dirty="0">
                <a:hlinkClick r:id="rId2" tooltip="Defibrillation"/>
              </a:rPr>
              <a:t>Defibrillation</a:t>
            </a:r>
            <a:r>
              <a:rPr lang="en-US" dirty="0"/>
              <a:t> differs in that the shock is not </a:t>
            </a:r>
            <a:r>
              <a:rPr lang="en-US" dirty="0" err="1"/>
              <a:t>synchronised</a:t>
            </a:r>
            <a:r>
              <a:rPr lang="en-US" dirty="0"/>
              <a:t>. It is needed for the chaotic rhythm of ventricular fibrillation and is also used for </a:t>
            </a:r>
            <a:r>
              <a:rPr lang="en-US" dirty="0" err="1"/>
              <a:t>pulseless</a:t>
            </a:r>
            <a:r>
              <a:rPr lang="en-US" dirty="0"/>
              <a:t> ventricular tachycardia. Often, more electricity is required for defibrillation than for </a:t>
            </a:r>
            <a:r>
              <a:rPr lang="en-US" dirty="0" err="1"/>
              <a:t>cardioversion</a:t>
            </a:r>
            <a:r>
              <a:rPr lang="en-US" dirty="0"/>
              <a:t>. In most defibrillation, the recipient has lost consciousness so there is no need for sedation.</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affected vessels</a:t>
            </a:r>
          </a:p>
        </p:txBody>
      </p:sp>
      <p:sp>
        <p:nvSpPr>
          <p:cNvPr id="3" name="Content Placeholder 2"/>
          <p:cNvSpPr>
            <a:spLocks noGrp="1"/>
          </p:cNvSpPr>
          <p:nvPr>
            <p:ph sz="quarter" idx="1"/>
          </p:nvPr>
        </p:nvSpPr>
        <p:spPr/>
        <p:txBody>
          <a:bodyPr/>
          <a:lstStyle/>
          <a:p>
            <a:r>
              <a:rPr lang="en-US" dirty="0"/>
              <a:t>Abdominal aorta esp. at the bifurcation of renal &amp; mesenteric arteries</a:t>
            </a:r>
          </a:p>
          <a:p>
            <a:r>
              <a:rPr lang="en-US" dirty="0"/>
              <a:t>Coronary</a:t>
            </a:r>
          </a:p>
          <a:p>
            <a:r>
              <a:rPr lang="en-US" dirty="0"/>
              <a:t>Popliteal</a:t>
            </a:r>
          </a:p>
          <a:p>
            <a:r>
              <a:rPr lang="en-US" dirty="0"/>
              <a:t>Thoracic duct</a:t>
            </a:r>
          </a:p>
          <a:p>
            <a:r>
              <a:rPr lang="en-US" dirty="0"/>
              <a:t>Vessels of the circle of Willis</a:t>
            </a:r>
          </a:p>
          <a:p>
            <a:endParaRPr lang="en-US" dirty="0"/>
          </a:p>
        </p:txBody>
      </p:sp>
    </p:spTree>
    <p:extLst>
      <p:ext uri="{BB962C8B-B14F-4D97-AF65-F5344CB8AC3E}">
        <p14:creationId xmlns:p14="http://schemas.microsoft.com/office/powerpoint/2010/main" val="250560574"/>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ü"/>
            </a:pPr>
            <a:r>
              <a:rPr lang="en-US" dirty="0">
                <a:hlinkClick r:id="rId2" tooltip="Cardiac pacing"/>
              </a:rPr>
              <a:t>cardiac pacing</a:t>
            </a:r>
            <a:r>
              <a:rPr lang="en-US" dirty="0"/>
              <a:t>. Temporary pacing may be necessary for reversible causes of very slow heartbeats, or </a:t>
            </a:r>
            <a:r>
              <a:rPr lang="en-US" dirty="0" err="1">
                <a:hlinkClick r:id="rId3" tooltip="Bradycardia"/>
              </a:rPr>
              <a:t>bradycardia</a:t>
            </a:r>
            <a:r>
              <a:rPr lang="en-US" dirty="0"/>
              <a:t>, (for example, from </a:t>
            </a:r>
            <a:r>
              <a:rPr lang="en-US" dirty="0">
                <a:hlinkClick r:id="rId4" tooltip="Drug overdose"/>
              </a:rPr>
              <a:t>drug overdose</a:t>
            </a:r>
            <a:r>
              <a:rPr lang="en-US" dirty="0"/>
              <a:t> or </a:t>
            </a:r>
            <a:r>
              <a:rPr lang="en-US" dirty="0">
                <a:hlinkClick r:id="rId5" tooltip="Myocardial infarction"/>
              </a:rPr>
              <a:t>myocardial infarction</a:t>
            </a:r>
            <a:r>
              <a:rPr lang="en-US" dirty="0"/>
              <a:t>). A permanent </a:t>
            </a:r>
            <a:r>
              <a:rPr lang="en-US" dirty="0">
                <a:hlinkClick r:id="rId6" tooltip="Artificial pacemaker"/>
              </a:rPr>
              <a:t>pacemaker</a:t>
            </a:r>
            <a:r>
              <a:rPr lang="en-US" dirty="0"/>
              <a:t> may be placed in situations where the </a:t>
            </a:r>
            <a:r>
              <a:rPr lang="en-US" dirty="0" err="1"/>
              <a:t>bradycardia</a:t>
            </a:r>
            <a:r>
              <a:rPr lang="en-US" dirty="0"/>
              <a:t> is not expected to recover.</a:t>
            </a:r>
          </a:p>
          <a:p>
            <a:endParaRPr lang="en-US"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r>
              <a:rPr lang="en-US" b="1" dirty="0"/>
              <a:t>Electrical </a:t>
            </a:r>
            <a:r>
              <a:rPr lang="en-US" b="1" dirty="0" err="1"/>
              <a:t>cautery</a:t>
            </a:r>
            <a:endParaRPr lang="en-US" dirty="0"/>
          </a:p>
          <a:p>
            <a:pPr>
              <a:buNone/>
            </a:pPr>
            <a:r>
              <a:rPr lang="en-US" dirty="0"/>
              <a:t> In </a:t>
            </a:r>
            <a:r>
              <a:rPr lang="en-US" dirty="0" err="1"/>
              <a:t>specialised</a:t>
            </a:r>
            <a:r>
              <a:rPr lang="en-US" dirty="0"/>
              <a:t> catheter laboratories, they use fine probes inserted through the blood vessels to map electrical activity from within the heart. </a:t>
            </a:r>
          </a:p>
          <a:p>
            <a:pPr>
              <a:buNone/>
            </a:pPr>
            <a:r>
              <a:rPr lang="en-US" dirty="0"/>
              <a:t>This allows abnormal areas of conduction to be located very accurately, and subsequently destroyed with heat, cold, electrical or laser probes.</a:t>
            </a:r>
          </a:p>
          <a:p>
            <a:pPr>
              <a:buNone/>
            </a:pPr>
            <a:r>
              <a:rPr lang="en-US" dirty="0">
                <a:hlinkClick r:id="rId2" tooltip="AV nodal reentrant tachycardia"/>
              </a:rPr>
              <a:t>AV nodal reentrant tachycardia</a:t>
            </a:r>
            <a:r>
              <a:rPr lang="en-US" dirty="0"/>
              <a:t> is often curable. </a:t>
            </a:r>
            <a:r>
              <a:rPr lang="en-US" dirty="0" err="1"/>
              <a:t>Atrial</a:t>
            </a:r>
            <a:r>
              <a:rPr lang="en-US" dirty="0"/>
              <a:t> fibrillation can also be treated with this technique.</a:t>
            </a:r>
          </a:p>
          <a:p>
            <a:endParaRPr lang="en-U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fontScale="92500" lnSpcReduction="10000"/>
          </a:bodyPr>
          <a:lstStyle/>
          <a:p>
            <a:r>
              <a:rPr lang="en-US" b="1" u="sng" dirty="0">
                <a:hlinkClick r:id="rId2"/>
              </a:rPr>
              <a:t>Catheter ablation</a:t>
            </a:r>
            <a:r>
              <a:rPr lang="en-US" b="1" dirty="0"/>
              <a:t> </a:t>
            </a:r>
            <a:endParaRPr lang="en-US" dirty="0"/>
          </a:p>
          <a:p>
            <a:pPr>
              <a:buNone/>
            </a:pPr>
            <a:r>
              <a:rPr lang="en-US" dirty="0"/>
              <a:t>During an ablation, high-frequency electrical energy is delivered through a catheter to a small area of tissue inside of the heart that causes the abnormal heart rhythm. </a:t>
            </a:r>
          </a:p>
          <a:p>
            <a:pPr>
              <a:buNone/>
            </a:pPr>
            <a:r>
              <a:rPr lang="en-US" dirty="0"/>
              <a:t>This energy "disconnects" the pathway of the abnormal rhythm. </a:t>
            </a:r>
          </a:p>
          <a:p>
            <a:pPr>
              <a:buNone/>
            </a:pPr>
            <a:r>
              <a:rPr lang="en-US" dirty="0"/>
              <a:t>Ablation is used to treat most PSVTs, </a:t>
            </a:r>
            <a:r>
              <a:rPr lang="en-US" dirty="0" err="1"/>
              <a:t>atrial</a:t>
            </a:r>
            <a:r>
              <a:rPr lang="en-US" dirty="0"/>
              <a:t> flutter, and some </a:t>
            </a:r>
            <a:r>
              <a:rPr lang="en-US" dirty="0" err="1"/>
              <a:t>atrial</a:t>
            </a:r>
            <a:r>
              <a:rPr lang="en-US" dirty="0"/>
              <a:t> and ventricular </a:t>
            </a:r>
            <a:r>
              <a:rPr lang="en-US" dirty="0" err="1"/>
              <a:t>tachycardias</a:t>
            </a:r>
            <a:r>
              <a:rPr lang="en-US" dirty="0"/>
              <a:t>.</a:t>
            </a:r>
          </a:p>
          <a:p>
            <a:pPr>
              <a:buNone/>
            </a:pPr>
            <a:r>
              <a:rPr lang="en-US" dirty="0"/>
              <a:t> It can also be used to disconnect the electrical pathway between the atria and the ventricles, which may be useful in people with </a:t>
            </a:r>
            <a:r>
              <a:rPr lang="en-US" dirty="0" err="1"/>
              <a:t>atrial</a:t>
            </a:r>
            <a:r>
              <a:rPr lang="en-US" dirty="0"/>
              <a:t> fibrillation. </a:t>
            </a:r>
          </a:p>
          <a:p>
            <a:pPr>
              <a:buNone/>
            </a:pPr>
            <a:r>
              <a:rPr lang="en-US" dirty="0"/>
              <a:t>Ablation may be combined with other procedures to achieve optimal treatment. </a:t>
            </a:r>
          </a:p>
          <a:p>
            <a:endParaRPr lang="en-US" dirty="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4320" lvl="0" indent="-274320">
              <a:spcBef>
                <a:spcPts val="600"/>
              </a:spcBef>
            </a:pPr>
            <a:r>
              <a:rPr lang="en-US" sz="2600" cap="none" dirty="0">
                <a:ln>
                  <a:noFill/>
                </a:ln>
                <a:solidFill>
                  <a:prstClr val="black"/>
                </a:solidFill>
                <a:ea typeface="+mn-ea"/>
                <a:cs typeface="+mn-cs"/>
              </a:rPr>
              <a:t>CARDIAC/HEART SURGERY</a:t>
            </a:r>
            <a:br>
              <a:rPr lang="en-US" sz="2600" b="0" cap="none" dirty="0">
                <a:ln>
                  <a:noFill/>
                </a:ln>
                <a:solidFill>
                  <a:prstClr val="black"/>
                </a:solidFill>
                <a:ea typeface="+mn-ea"/>
                <a:cs typeface="+mn-cs"/>
              </a:rPr>
            </a:br>
            <a:endParaRPr lang="en-US" dirty="0"/>
          </a:p>
        </p:txBody>
      </p:sp>
      <p:sp>
        <p:nvSpPr>
          <p:cNvPr id="3" name="Content Placeholder 2"/>
          <p:cNvSpPr>
            <a:spLocks noGrp="1"/>
          </p:cNvSpPr>
          <p:nvPr>
            <p:ph idx="1"/>
          </p:nvPr>
        </p:nvSpPr>
        <p:spPr/>
        <p:txBody>
          <a:bodyPr/>
          <a:lstStyle/>
          <a:p>
            <a:pPr>
              <a:buNone/>
            </a:pPr>
            <a:r>
              <a:rPr lang="en-US" dirty="0"/>
              <a:t>Heart surgery may be needed to correct heart disease that may be causing the arrhythmia     ( </a:t>
            </a:r>
            <a:r>
              <a:rPr lang="en-US" u="sng" dirty="0">
                <a:solidFill>
                  <a:srgbClr val="FF0000"/>
                </a:solidFill>
                <a:hlinkClick r:id="rId2"/>
              </a:rPr>
              <a:t>valve surgery</a:t>
            </a:r>
            <a:r>
              <a:rPr lang="en-US" dirty="0">
                <a:solidFill>
                  <a:srgbClr val="FF0000"/>
                </a:solidFill>
              </a:rPr>
              <a:t> or </a:t>
            </a:r>
            <a:r>
              <a:rPr lang="en-US" u="sng" dirty="0">
                <a:solidFill>
                  <a:srgbClr val="FF0000"/>
                </a:solidFill>
                <a:hlinkClick r:id="rId3"/>
              </a:rPr>
              <a:t>coronary artery bypass surgery</a:t>
            </a:r>
            <a:r>
              <a:rPr lang="en-US" u="sng" dirty="0">
                <a:solidFill>
                  <a:srgbClr val="FF0000"/>
                </a:solidFill>
              </a:rPr>
              <a:t>)</a:t>
            </a:r>
            <a:endParaRPr lang="en-US" dirty="0">
              <a:solidFill>
                <a:srgbClr val="FF0000"/>
              </a:solidFill>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a:buNone/>
            </a:pPr>
            <a:r>
              <a:rPr lang="en-US" b="1" dirty="0"/>
              <a:t>Nursing care</a:t>
            </a:r>
          </a:p>
          <a:p>
            <a:pPr>
              <a:buFont typeface="Wingdings" pitchFamily="2" charset="2"/>
              <a:buChar char="§"/>
            </a:pPr>
            <a:r>
              <a:rPr lang="en-US" dirty="0"/>
              <a:t>Regular evaluation of patients BP, pulse rate &amp; rhythm, rate &amp; depth of respirations, &amp; breath sounds to determine the </a:t>
            </a:r>
            <a:r>
              <a:rPr lang="en-US" dirty="0" err="1"/>
              <a:t>dysrhythmias</a:t>
            </a:r>
            <a:r>
              <a:rPr lang="en-US" dirty="0"/>
              <a:t> hemodynamic effect.</a:t>
            </a:r>
          </a:p>
          <a:p>
            <a:pPr>
              <a:buFont typeface="Wingdings" pitchFamily="2" charset="2"/>
              <a:buChar char="§"/>
            </a:pPr>
            <a:r>
              <a:rPr lang="en-US" dirty="0"/>
              <a:t>Ask about lightheadedness, dizziness or fainting as part of on going assessment.</a:t>
            </a:r>
          </a:p>
          <a:p>
            <a:pPr>
              <a:buFont typeface="Wingdings" pitchFamily="2" charset="2"/>
              <a:buChar char="§"/>
            </a:pPr>
            <a:r>
              <a:rPr lang="en-US" dirty="0"/>
              <a:t>12-lead ECG monitoring continuously on track </a:t>
            </a:r>
            <a:r>
              <a:rPr lang="en-US" dirty="0" err="1"/>
              <a:t>dysrhythmias</a:t>
            </a:r>
            <a:r>
              <a:rPr lang="en-US" dirty="0"/>
              <a:t>.</a:t>
            </a:r>
          </a:p>
          <a:p>
            <a:pPr>
              <a:buFont typeface="Wingdings" pitchFamily="2" charset="2"/>
              <a:buChar char="§"/>
            </a:pPr>
            <a:r>
              <a:rPr lang="en-US" dirty="0"/>
              <a:t>Monitor </a:t>
            </a:r>
            <a:r>
              <a:rPr lang="en-US" dirty="0" err="1"/>
              <a:t>administeration</a:t>
            </a:r>
            <a:r>
              <a:rPr lang="en-US" dirty="0"/>
              <a:t> of medications carefully to maintain a constant serum blood level</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381000"/>
            <a:ext cx="7772400" cy="5745163"/>
          </a:xfrm>
        </p:spPr>
        <p:txBody>
          <a:bodyPr>
            <a:normAutofit/>
          </a:bodyPr>
          <a:lstStyle/>
          <a:p>
            <a:pPr>
              <a:buFont typeface="Wingdings" pitchFamily="2" charset="2"/>
              <a:buChar char="§"/>
            </a:pPr>
            <a:endParaRPr lang="en-US" dirty="0"/>
          </a:p>
          <a:p>
            <a:pPr>
              <a:buFont typeface="Wingdings" pitchFamily="2" charset="2"/>
              <a:buChar char="§"/>
            </a:pPr>
            <a:endParaRPr lang="en-US" dirty="0"/>
          </a:p>
          <a:p>
            <a:pPr>
              <a:buFont typeface="Wingdings" pitchFamily="2" charset="2"/>
              <a:buChar char="§"/>
            </a:pPr>
            <a:r>
              <a:rPr lang="en-US" dirty="0"/>
              <a:t>6 minute walk to identify the patient’s ventricular rate in response to exercise.</a:t>
            </a:r>
          </a:p>
          <a:p>
            <a:pPr>
              <a:buFont typeface="Wingdings" pitchFamily="2" charset="2"/>
              <a:buChar char="§"/>
            </a:pPr>
            <a:r>
              <a:rPr lang="en-US" dirty="0"/>
              <a:t>Assist patient eliminate contributing factors to </a:t>
            </a:r>
            <a:r>
              <a:rPr lang="en-US" dirty="0" err="1"/>
              <a:t>dysrhythmia</a:t>
            </a:r>
            <a:r>
              <a:rPr lang="en-US" dirty="0"/>
              <a:t> (</a:t>
            </a:r>
            <a:r>
              <a:rPr lang="en-US" dirty="0" err="1"/>
              <a:t>e.g</a:t>
            </a:r>
            <a:r>
              <a:rPr lang="en-US" dirty="0"/>
              <a:t> caffeine, stress, </a:t>
            </a:r>
            <a:r>
              <a:rPr lang="en-US" dirty="0" err="1"/>
              <a:t>nonadherence</a:t>
            </a:r>
            <a:r>
              <a:rPr lang="en-US" dirty="0"/>
              <a:t> to medication regimen)</a:t>
            </a:r>
          </a:p>
          <a:p>
            <a:pPr>
              <a:buFont typeface="Wingdings" pitchFamily="2" charset="2"/>
              <a:buChar char="§"/>
            </a:pPr>
            <a:r>
              <a:rPr lang="en-US" dirty="0"/>
              <a:t>Assist pt in developing a plan to make lifestyle changes that eliminate or reduce these factors.</a:t>
            </a:r>
          </a:p>
          <a:p>
            <a:pPr>
              <a:buFont typeface="Wingdings" pitchFamily="2" charset="2"/>
              <a:buChar char="§"/>
            </a:pPr>
            <a:r>
              <a:rPr lang="en-US" dirty="0"/>
              <a:t>Family education, on manifestations, emergency access &amp; continuous care.</a:t>
            </a:r>
          </a:p>
          <a:p>
            <a:pPr>
              <a:buFont typeface="Wingdings" pitchFamily="2" charset="2"/>
              <a:buChar char="§"/>
            </a:pPr>
            <a:r>
              <a:rPr lang="en-US" dirty="0"/>
              <a:t>Minimize anxiety.</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PACEMAKER</a:t>
            </a:r>
          </a:p>
        </p:txBody>
      </p:sp>
      <p:sp>
        <p:nvSpPr>
          <p:cNvPr id="3" name="Content Placeholder 2"/>
          <p:cNvSpPr>
            <a:spLocks noGrp="1"/>
          </p:cNvSpPr>
          <p:nvPr>
            <p:ph idx="1"/>
          </p:nvPr>
        </p:nvSpPr>
        <p:spPr/>
        <p:txBody>
          <a:bodyPr>
            <a:normAutofit/>
          </a:bodyPr>
          <a:lstStyle/>
          <a:p>
            <a:pPr>
              <a:buNone/>
            </a:pPr>
            <a:r>
              <a:rPr lang="en-US" dirty="0"/>
              <a:t>A specialized cell or group of cells that automatically generate impulses that may spread to other regions of the heart.</a:t>
            </a:r>
          </a:p>
          <a:p>
            <a:pPr>
              <a:buNone/>
            </a:pPr>
            <a:r>
              <a:rPr lang="en-US" b="1" dirty="0"/>
              <a:t>The normal pacemaker </a:t>
            </a:r>
            <a:r>
              <a:rPr lang="en-US" dirty="0"/>
              <a:t>is the </a:t>
            </a:r>
            <a:r>
              <a:rPr lang="en-US" dirty="0" err="1"/>
              <a:t>sinoatrial</a:t>
            </a:r>
            <a:r>
              <a:rPr lang="en-US" dirty="0"/>
              <a:t> node, a group of cells in the atrium near the entrance of the superior vena cava into the right atrium.</a:t>
            </a:r>
          </a:p>
          <a:p>
            <a:pPr>
              <a:buNone/>
            </a:pPr>
            <a:r>
              <a:rPr lang="en-US" b="1" dirty="0"/>
              <a:t>An artificial pacemaker </a:t>
            </a:r>
            <a:r>
              <a:rPr lang="en-US" dirty="0"/>
              <a:t>is an electrical device that can substitute for a defective natural </a:t>
            </a:r>
            <a:endParaRPr lang="en-US" b="1"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04800"/>
            <a:ext cx="7696200" cy="5821363"/>
          </a:xfrm>
        </p:spPr>
        <p:txBody>
          <a:bodyPr>
            <a:normAutofit/>
          </a:bodyPr>
          <a:lstStyle/>
          <a:p>
            <a:pPr>
              <a:buNone/>
            </a:pPr>
            <a:r>
              <a:rPr lang="en-US" dirty="0"/>
              <a:t> </a:t>
            </a:r>
          </a:p>
          <a:p>
            <a:pPr>
              <a:buNone/>
            </a:pPr>
            <a:r>
              <a:rPr lang="en-US" dirty="0"/>
              <a:t>  pacemaker &amp; control the beating of the heart by a series of rhythmic electrical discharges.</a:t>
            </a:r>
          </a:p>
          <a:p>
            <a:pPr>
              <a:buFont typeface="Wingdings" pitchFamily="2" charset="2"/>
              <a:buChar char="Ø"/>
            </a:pPr>
            <a:r>
              <a:rPr lang="en-US" dirty="0"/>
              <a:t>If the electrodes that deliver the discharges to the heart are placed on the outside of the chest wall, the device is called </a:t>
            </a:r>
            <a:r>
              <a:rPr lang="en-US" u="sng" dirty="0"/>
              <a:t>an external pacemaker.</a:t>
            </a:r>
          </a:p>
          <a:p>
            <a:pPr>
              <a:buFont typeface="Wingdings" pitchFamily="2" charset="2"/>
              <a:buChar char="Ø"/>
            </a:pPr>
            <a:r>
              <a:rPr lang="en-US" dirty="0"/>
              <a:t>If the electrodes are placed within the chest wall, the device is called </a:t>
            </a:r>
            <a:r>
              <a:rPr lang="en-US" u="sng" dirty="0"/>
              <a:t>an internal pacemaker.</a:t>
            </a:r>
          </a:p>
          <a:p>
            <a:pPr>
              <a:buFont typeface="Wingdings" pitchFamily="2" charset="2"/>
              <a:buChar char="Ø"/>
            </a:pPr>
            <a:r>
              <a:rPr lang="en-US" dirty="0"/>
              <a:t>These devices are powered by batteries that last 16 years or longer.</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PACEMAKER</a:t>
            </a:r>
          </a:p>
        </p:txBody>
      </p:sp>
      <p:pic>
        <p:nvPicPr>
          <p:cNvPr id="4" name="Content Placeholder 3" descr="http://my.clevelandclinic.org/PublishingImages/heart/pm.jpg"/>
          <p:cNvPicPr>
            <a:picLocks noGrp="1"/>
          </p:cNvPicPr>
          <p:nvPr>
            <p:ph idx="1"/>
          </p:nvPr>
        </p:nvPicPr>
        <p:blipFill>
          <a:blip r:embed="rId2" cstate="print"/>
          <a:stretch>
            <a:fillRect/>
          </a:stretch>
        </p:blipFill>
        <p:spPr bwMode="auto">
          <a:xfrm>
            <a:off x="685800" y="1600200"/>
            <a:ext cx="7010400" cy="4648200"/>
          </a:xfrm>
          <a:prstGeom prst="rect">
            <a:avLst/>
          </a:prstGeom>
          <a:noFill/>
          <a:ln w="9525">
            <a:noFill/>
            <a:miter lim="800000"/>
            <a:headEnd/>
            <a:tailEnd/>
          </a:ln>
        </p:spPr>
      </p:pic>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ARTIFICIAL PACEMAKER</a:t>
            </a:r>
          </a:p>
        </p:txBody>
      </p:sp>
      <p:sp>
        <p:nvSpPr>
          <p:cNvPr id="3" name="Content Placeholder 2"/>
          <p:cNvSpPr>
            <a:spLocks noGrp="1"/>
          </p:cNvSpPr>
          <p:nvPr>
            <p:ph idx="1"/>
          </p:nvPr>
        </p:nvSpPr>
        <p:spPr>
          <a:xfrm>
            <a:off x="457200" y="990600"/>
            <a:ext cx="8229600" cy="5135563"/>
          </a:xfrm>
        </p:spPr>
        <p:txBody>
          <a:bodyPr/>
          <a:lstStyle/>
          <a:p>
            <a:endParaRPr lang="en-US" dirty="0"/>
          </a:p>
        </p:txBody>
      </p:sp>
      <p:pic>
        <p:nvPicPr>
          <p:cNvPr id="4" name="Picture 3" descr="St Jude Medical pacemaker with ruler.jpg">
            <a:hlinkClick r:id="rId2"/>
          </p:cNvPr>
          <p:cNvPicPr/>
          <p:nvPr/>
        </p:nvPicPr>
        <p:blipFill>
          <a:blip r:embed="rId3" cstate="print"/>
          <a:srcRect/>
          <a:stretch>
            <a:fillRect/>
          </a:stretch>
        </p:blipFill>
        <p:spPr bwMode="auto">
          <a:xfrm>
            <a:off x="609601" y="1676400"/>
            <a:ext cx="7086600" cy="441959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mc12"/>
          <p:cNvPicPr>
            <a:picLocks noGrp="1" noChangeAspect="1" noChangeArrowheads="1"/>
          </p:cNvPicPr>
          <p:nvPr>
            <p:ph/>
          </p:nvPr>
        </p:nvPicPr>
        <p:blipFill>
          <a:blip r:embed="rId3" cstate="print"/>
          <a:srcRect/>
          <a:stretch>
            <a:fillRect/>
          </a:stretch>
        </p:blipFill>
        <p:spPr>
          <a:xfrm>
            <a:off x="304800" y="228600"/>
            <a:ext cx="4191000" cy="6380163"/>
          </a:xfrm>
          <a:noFill/>
          <a:ln/>
        </p:spPr>
      </p:pic>
      <p:pic>
        <p:nvPicPr>
          <p:cNvPr id="3" name="Picture 5" descr="mc12"/>
          <p:cNvPicPr>
            <a:picLocks noChangeAspect="1" noChangeArrowheads="1"/>
          </p:cNvPicPr>
          <p:nvPr/>
        </p:nvPicPr>
        <p:blipFill>
          <a:blip r:embed="rId4" cstate="print"/>
          <a:srcRect/>
          <a:stretch>
            <a:fillRect/>
          </a:stretch>
        </p:blipFill>
        <p:spPr>
          <a:xfrm>
            <a:off x="4419600" y="685800"/>
            <a:ext cx="4495800" cy="5851525"/>
          </a:xfrm>
          <a:prstGeom prst="rect">
            <a:avLst/>
          </a:prstGeom>
          <a:noFill/>
          <a:ln/>
        </p:spPr>
      </p:pic>
    </p:spTree>
    <p:extLst>
      <p:ext uri="{BB962C8B-B14F-4D97-AF65-F5344CB8AC3E}">
        <p14:creationId xmlns:p14="http://schemas.microsoft.com/office/powerpoint/2010/main" val="8715071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INDICATIONS FOR ARTIFICIAL PACEMAKER</a:t>
            </a:r>
          </a:p>
          <a:p>
            <a:pPr marL="514350" indent="-514350">
              <a:buFont typeface="+mj-lt"/>
              <a:buAutoNum type="arabicPeriod"/>
            </a:pPr>
            <a:r>
              <a:rPr lang="en-US" dirty="0"/>
              <a:t>To maintain an adequate heart rate because the heart's natural pacemaker is not fast enough</a:t>
            </a:r>
          </a:p>
          <a:p>
            <a:pPr marL="514350" indent="-514350">
              <a:buFont typeface="+mj-lt"/>
              <a:buAutoNum type="arabicPeriod"/>
            </a:pPr>
            <a:r>
              <a:rPr lang="en-US" dirty="0"/>
              <a:t>If there is a block in the heart's electrical conduction system.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848600" cy="5745163"/>
          </a:xfrm>
        </p:spPr>
        <p:txBody>
          <a:bodyPr>
            <a:normAutofit/>
          </a:bodyPr>
          <a:lstStyle/>
          <a:p>
            <a:pPr>
              <a:buNone/>
            </a:pPr>
            <a:r>
              <a:rPr lang="en-US" b="1" dirty="0"/>
              <a:t>Insertion</a:t>
            </a:r>
            <a:endParaRPr lang="en-US" dirty="0"/>
          </a:p>
          <a:p>
            <a:r>
              <a:rPr lang="en-US" dirty="0"/>
              <a:t>A pacemaker is typically inserted into the patient through a simple surgery using either local anesthetic or a general anesthetic.</a:t>
            </a:r>
          </a:p>
          <a:p>
            <a:r>
              <a:rPr lang="en-US" dirty="0"/>
              <a:t> The patient may be given a drug for relaxation before the surgery as well. </a:t>
            </a:r>
          </a:p>
          <a:p>
            <a:r>
              <a:rPr lang="en-US" dirty="0"/>
              <a:t>An antibiotic is typically administered to prevent infection.</a:t>
            </a:r>
          </a:p>
          <a:p>
            <a:r>
              <a:rPr lang="en-US" dirty="0"/>
              <a:t>In most cases the pacemaker is inserted in the left shoulder area where an incision is made below the collar bone creating a small pocket where the pacemaker is actually housed in the patient's body. </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381000"/>
            <a:ext cx="7772400" cy="5745163"/>
          </a:xfrm>
        </p:spPr>
        <p:txBody>
          <a:bodyPr>
            <a:normAutofit/>
          </a:bodyPr>
          <a:lstStyle/>
          <a:p>
            <a:r>
              <a:rPr lang="en-US" dirty="0"/>
              <a:t>The lead or leads (the number of leads varies depending on the type of pacemaker) are fed into the heart through a large vein using a fluoroscope to monitor the progress of lead insertion. </a:t>
            </a:r>
          </a:p>
          <a:p>
            <a:r>
              <a:rPr lang="en-US" dirty="0"/>
              <a:t>The Right Ventricular lead would be positioned away from the apex (tip) of the right ventricle and up on the inter ventricular septum, below the outflow tract, to prevent deterioration of the strength of the heart.</a:t>
            </a:r>
          </a:p>
          <a:p>
            <a:r>
              <a:rPr lang="en-US" dirty="0"/>
              <a:t>The actual surgery may take about 30 to 90 minutes.</a:t>
            </a:r>
          </a:p>
          <a:p>
            <a:endParaRPr lang="en-US"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most basic preparation is that people who have body hair on the chest may want to remove the hair by clipping just prior to surgery or using a depilatory agent (preoperative shaving has been on the decline as it can cause skin breakage and increase infection risk of any surgical procedure) as the surgery will involve bandages and monitoring equipment to be a fixed to the body.</a:t>
            </a:r>
          </a:p>
          <a:p>
            <a:endParaRPr lang="en-US" dirty="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066800"/>
            <a:ext cx="7772400" cy="5059363"/>
          </a:xfrm>
        </p:spPr>
        <p:txBody>
          <a:bodyPr>
            <a:normAutofit/>
          </a:bodyPr>
          <a:lstStyle/>
          <a:p>
            <a:r>
              <a:rPr lang="en-US" dirty="0"/>
              <a:t>Since a pacemaker uses batteries, the device itself will need replacement as the batteries lose power. </a:t>
            </a:r>
          </a:p>
          <a:p>
            <a:r>
              <a:rPr lang="en-US" dirty="0"/>
              <a:t>Device replacement is usually a simpler procedure than the original insertion as it does not normally require leads to be implanted.</a:t>
            </a:r>
          </a:p>
          <a:p>
            <a:r>
              <a:rPr lang="en-US" dirty="0"/>
              <a:t> The leads are removed from the existing device, the leads are attached to the new device, and the new device is inserted into the patient's body replacing the previous device.</a:t>
            </a:r>
          </a:p>
          <a:p>
            <a:pPr>
              <a:buNone/>
            </a:pPr>
            <a:endParaRPr lang="en-US"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b="1" dirty="0"/>
              <a:t>Pacemaker patient identification card</a:t>
            </a:r>
            <a:endParaRPr lang="en-US" dirty="0"/>
          </a:p>
          <a:p>
            <a:pPr>
              <a:buNone/>
            </a:pPr>
            <a:r>
              <a:rPr lang="en-US" dirty="0"/>
              <a:t>International pacemaker patient identification cards carry information such as patient data (among others, symptom primary, ECG, </a:t>
            </a:r>
            <a:r>
              <a:rPr lang="en-US" dirty="0" err="1"/>
              <a:t>aetiology</a:t>
            </a:r>
            <a:r>
              <a:rPr lang="en-US" dirty="0"/>
              <a:t>), pacemaker center (doctor, hospital), rate, mode, date of implantation, manufacturer, type) and lead.</a:t>
            </a:r>
          </a:p>
          <a:p>
            <a:endParaRPr lang="en-US"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a:buNone/>
            </a:pPr>
            <a:r>
              <a:rPr lang="en-US" b="1" dirty="0"/>
              <a:t>Periodic pacemaker checkups</a:t>
            </a:r>
            <a:endParaRPr lang="en-US" dirty="0"/>
          </a:p>
          <a:p>
            <a:pPr>
              <a:buNone/>
            </a:pPr>
            <a:r>
              <a:rPr lang="en-US" dirty="0"/>
              <a:t>-Once the pacemaker is implanted, it is periodically checked to ensure the device is operational and performing appropriately.</a:t>
            </a:r>
          </a:p>
          <a:p>
            <a:pPr>
              <a:buNone/>
            </a:pPr>
            <a:r>
              <a:rPr lang="en-US" dirty="0"/>
              <a:t>-Routine pacemaker checks are typically done in-office every six (6) months, though will vary depending upon patient/device status and remote monitoring availability. </a:t>
            </a:r>
          </a:p>
          <a:p>
            <a:pPr>
              <a:buNone/>
            </a:pPr>
            <a:r>
              <a:rPr lang="en-US" dirty="0"/>
              <a:t>-The device will be interrogated to perform diagnostic testing. These tests include:</a:t>
            </a:r>
          </a:p>
          <a:p>
            <a:pPr>
              <a:buNone/>
            </a:pPr>
            <a:endParaRPr lang="en-US" dirty="0"/>
          </a:p>
          <a:p>
            <a:pPr>
              <a:buNone/>
            </a:pPr>
            <a:endParaRPr lang="en-US" dirty="0"/>
          </a:p>
          <a:p>
            <a:pPr>
              <a:buNone/>
            </a:pPr>
            <a:endParaRPr lang="en-US" dirty="0"/>
          </a:p>
          <a:p>
            <a:pPr>
              <a:buNone/>
            </a:pPr>
            <a:endParaRPr lang="en-US"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lvl="0"/>
            <a:r>
              <a:rPr lang="en-US" i="1" dirty="0"/>
              <a:t>Sensing</a:t>
            </a:r>
            <a:r>
              <a:rPr lang="en-US" dirty="0"/>
              <a:t>: the ability of the device to "see" intrinsic cardiac activity (</a:t>
            </a:r>
            <a:r>
              <a:rPr lang="en-US" dirty="0" err="1"/>
              <a:t>Atrial</a:t>
            </a:r>
            <a:r>
              <a:rPr lang="en-US" dirty="0"/>
              <a:t> and ventricular depolarization).</a:t>
            </a:r>
          </a:p>
          <a:p>
            <a:pPr lvl="0"/>
            <a:r>
              <a:rPr lang="en-US" i="1" dirty="0"/>
              <a:t>Impedance</a:t>
            </a:r>
            <a:r>
              <a:rPr lang="en-US" dirty="0"/>
              <a:t>: A test to measure lead integrity. Large and/or sudden increases in impedance can be indicative of a lead fracture while large and/or sudden decreases in impedance can signify a breach in lead insulation.</a:t>
            </a:r>
          </a:p>
          <a:p>
            <a:r>
              <a:rPr lang="en-US" i="1" dirty="0"/>
              <a:t>Threshold</a:t>
            </a:r>
            <a:r>
              <a:rPr lang="en-US" dirty="0"/>
              <a:t>: this test confirms the minimum amount of energy (Both volts and pulse width) required to reliably depolarize (capture) the chamber being tested</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696200" cy="5516563"/>
          </a:xfrm>
        </p:spPr>
        <p:txBody>
          <a:bodyPr>
            <a:normAutofit/>
          </a:bodyPr>
          <a:lstStyle/>
          <a:p>
            <a:pPr>
              <a:buNone/>
            </a:pPr>
            <a:r>
              <a:rPr lang="en-US" b="1" dirty="0"/>
              <a:t>Lifestyle considerations</a:t>
            </a:r>
            <a:endParaRPr lang="en-US" dirty="0"/>
          </a:p>
          <a:p>
            <a:pPr>
              <a:buNone/>
            </a:pPr>
            <a:r>
              <a:rPr lang="en-US" dirty="0"/>
              <a:t>    A patient's lifestyle is usually not modified to any great degree after insertion of a pacemaker. There are a few activities that are unwise such as full contact sports and activities that involve intense magnetic fields.</a:t>
            </a:r>
          </a:p>
          <a:p>
            <a:pPr>
              <a:buNone/>
            </a:pPr>
            <a:r>
              <a:rPr lang="en-US" b="1" dirty="0"/>
              <a:t>Turning off the pacemaker</a:t>
            </a:r>
            <a:endParaRPr lang="en-US" dirty="0"/>
          </a:p>
          <a:p>
            <a:pPr>
              <a:buNone/>
            </a:pPr>
            <a:r>
              <a:rPr lang="en-US" dirty="0"/>
              <a:t>    It is legal and ethical to honor requests by patients, or by those with legal authority to make decisions for patients, to deactivate implanted cardiac devices.</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Privacy and security</a:t>
            </a:r>
            <a:endParaRPr lang="en-US" dirty="0"/>
          </a:p>
          <a:p>
            <a:pPr>
              <a:buNone/>
            </a:pPr>
            <a:r>
              <a:rPr lang="en-US" dirty="0"/>
              <a:t>   Security and privacy concerns have been raised with pacemakers that allow wireless communication. </a:t>
            </a:r>
          </a:p>
          <a:p>
            <a:pPr>
              <a:buNone/>
            </a:pPr>
            <a:r>
              <a:rPr lang="en-US" dirty="0"/>
              <a:t>    Unauthorized third parties may be able to read patient records contained in the pacemaker, or reprogram the devices, as has been demonstrated by a team of researchers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85800"/>
            <a:ext cx="7696200" cy="5440363"/>
          </a:xfrm>
        </p:spPr>
        <p:txBody>
          <a:bodyPr>
            <a:normAutofit/>
          </a:bodyPr>
          <a:lstStyle/>
          <a:p>
            <a:r>
              <a:rPr lang="en-US" dirty="0"/>
              <a:t>Both develop over a long period (beginning in early childhood). Rarely does one occur without the other.</a:t>
            </a:r>
          </a:p>
          <a:p>
            <a:pPr>
              <a:buNone/>
            </a:pPr>
            <a:r>
              <a:rPr lang="en-US" b="1" dirty="0">
                <a:solidFill>
                  <a:srgbClr val="FF0000"/>
                </a:solidFill>
              </a:rPr>
              <a:t>RISK FACTORS</a:t>
            </a:r>
          </a:p>
          <a:p>
            <a:pPr>
              <a:buNone/>
            </a:pPr>
            <a:r>
              <a:rPr lang="en-US" b="1" dirty="0">
                <a:solidFill>
                  <a:srgbClr val="FF0000"/>
                </a:solidFill>
              </a:rPr>
              <a:t>Modifiable</a:t>
            </a:r>
            <a:r>
              <a:rPr lang="en-US" dirty="0">
                <a:solidFill>
                  <a:srgbClr val="FF0000"/>
                </a:solidFill>
              </a:rPr>
              <a:t> </a:t>
            </a:r>
          </a:p>
          <a:p>
            <a:r>
              <a:rPr lang="en-US" dirty="0"/>
              <a:t>Nicotine use (</a:t>
            </a:r>
            <a:r>
              <a:rPr lang="en-US" dirty="0" err="1"/>
              <a:t>i.e</a:t>
            </a:r>
            <a:r>
              <a:rPr lang="en-US" dirty="0"/>
              <a:t> tobacco smoking or chewing)</a:t>
            </a:r>
          </a:p>
          <a:p>
            <a:r>
              <a:rPr lang="en-US" dirty="0"/>
              <a:t>Diet</a:t>
            </a:r>
          </a:p>
          <a:p>
            <a:r>
              <a:rPr lang="en-US" dirty="0"/>
              <a:t>Hypertension</a:t>
            </a:r>
          </a:p>
          <a:p>
            <a:r>
              <a:rPr lang="en-US" dirty="0"/>
              <a:t>Diabetes mellitus (thickens the basement membranes of large &amp; small vessels)</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a:buNone/>
            </a:pPr>
            <a:r>
              <a:rPr lang="en-US" b="1" dirty="0"/>
              <a:t>NOTE:</a:t>
            </a:r>
          </a:p>
          <a:p>
            <a:pPr>
              <a:buFont typeface="Wingdings" pitchFamily="2" charset="2"/>
              <a:buChar char="Ø"/>
            </a:pPr>
            <a:r>
              <a:rPr lang="en-US" dirty="0"/>
              <a:t>Modern pacemakers are externally programmable and allow the cardiologist to select the optimum pacing modes for individual patients.</a:t>
            </a:r>
          </a:p>
          <a:p>
            <a:pPr>
              <a:buFont typeface="Wingdings" pitchFamily="2" charset="2"/>
              <a:buChar char="Ø"/>
            </a:pPr>
            <a:r>
              <a:rPr lang="en-US" dirty="0"/>
              <a:t> Some combine a pacemaker and defibrillator in a single implantable device. Others have multiple electrodes stimulating differing positions within the heart to improve </a:t>
            </a:r>
            <a:r>
              <a:rPr lang="en-US" dirty="0" err="1"/>
              <a:t>synchronisation</a:t>
            </a:r>
            <a:r>
              <a:rPr lang="en-US" dirty="0"/>
              <a:t> of the lower chambers (ventricles) of the heart.</a:t>
            </a:r>
          </a:p>
          <a:p>
            <a:endParaRPr lang="en-US"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a:buNone/>
            </a:pPr>
            <a:r>
              <a:rPr lang="en-US" b="1" dirty="0"/>
              <a:t>Methods of pacing</a:t>
            </a:r>
          </a:p>
          <a:p>
            <a:pPr marL="514350" indent="-514350">
              <a:buFont typeface="+mj-lt"/>
              <a:buAutoNum type="alphaLcParenR"/>
            </a:pPr>
            <a:r>
              <a:rPr lang="en-US" b="1" dirty="0"/>
              <a:t>Percussive pacing</a:t>
            </a:r>
            <a:endParaRPr lang="en-US" dirty="0"/>
          </a:p>
          <a:p>
            <a:pPr>
              <a:buFont typeface="Wingdings" pitchFamily="2" charset="2"/>
              <a:buChar char="Ø"/>
            </a:pPr>
            <a:r>
              <a:rPr lang="en-US" dirty="0"/>
              <a:t>Percussive pacing, also known as </a:t>
            </a:r>
            <a:r>
              <a:rPr lang="en-US" dirty="0" err="1"/>
              <a:t>transthoracic</a:t>
            </a:r>
            <a:r>
              <a:rPr lang="en-US" dirty="0"/>
              <a:t> mechanical pacing, is the use of the closed fist, usually on the left lower edge of the sternum over the right ventricle in the vena cava, striking from a distance of 20 – 30 cm to induce a ventricular beat.</a:t>
            </a:r>
          </a:p>
          <a:p>
            <a:pPr>
              <a:buFont typeface="Wingdings" pitchFamily="2" charset="2"/>
              <a:buChar char="Ø"/>
            </a:pPr>
            <a:r>
              <a:rPr lang="en-US" dirty="0"/>
              <a:t> This is an old procedure used only as a life saving means until an electrical pacemaker is brought to the patient.</a:t>
            </a:r>
          </a:p>
          <a:p>
            <a:pPr>
              <a:buNone/>
            </a:pPr>
            <a:endParaRPr lang="en-US"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t>b) </a:t>
            </a:r>
            <a:r>
              <a:rPr lang="en-US" b="1" dirty="0" err="1"/>
              <a:t>Transcutaneous</a:t>
            </a:r>
            <a:r>
              <a:rPr lang="en-US" b="1" dirty="0"/>
              <a:t> pacing</a:t>
            </a:r>
            <a:endParaRPr lang="en-US" dirty="0"/>
          </a:p>
          <a:p>
            <a:pPr>
              <a:buFont typeface="Wingdings" pitchFamily="2" charset="2"/>
              <a:buChar char="Ø"/>
            </a:pPr>
            <a:r>
              <a:rPr lang="en-US" dirty="0"/>
              <a:t>Also called external pacing, is recommended for the initial stabilization of </a:t>
            </a:r>
            <a:r>
              <a:rPr lang="en-US" dirty="0" err="1"/>
              <a:t>hemodynamically</a:t>
            </a:r>
            <a:r>
              <a:rPr lang="en-US" dirty="0"/>
              <a:t> significant </a:t>
            </a:r>
            <a:r>
              <a:rPr lang="en-US" dirty="0" err="1"/>
              <a:t>bradycardias</a:t>
            </a:r>
            <a:r>
              <a:rPr lang="en-US" dirty="0"/>
              <a:t> of all types.</a:t>
            </a:r>
          </a:p>
          <a:p>
            <a:pPr>
              <a:buFont typeface="Wingdings" pitchFamily="2" charset="2"/>
              <a:buChar char="Ø"/>
            </a:pPr>
            <a:r>
              <a:rPr lang="en-US" dirty="0"/>
              <a:t>External pacing should not be relied upon for an extended period of time. It is an emergency procedure that acts as a bridge until </a:t>
            </a:r>
            <a:r>
              <a:rPr lang="en-US" dirty="0" err="1"/>
              <a:t>transvenous</a:t>
            </a:r>
            <a:r>
              <a:rPr lang="en-US" dirty="0"/>
              <a:t> pacing or other therapies can be applied.</a:t>
            </a:r>
          </a:p>
          <a:p>
            <a:pPr>
              <a:buFont typeface="Wingdings" pitchFamily="2" charset="2"/>
              <a:buChar char="Ø"/>
            </a:pPr>
            <a:endParaRPr 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c)  </a:t>
            </a:r>
            <a:r>
              <a:rPr lang="en-US" b="1" dirty="0" err="1"/>
              <a:t>Epicardial</a:t>
            </a:r>
            <a:r>
              <a:rPr lang="en-US" b="1" dirty="0"/>
              <a:t> pacing (temporary)</a:t>
            </a:r>
          </a:p>
          <a:p>
            <a:pPr>
              <a:buFont typeface="Wingdings" pitchFamily="2" charset="2"/>
              <a:buChar char="Ø"/>
            </a:pPr>
            <a:r>
              <a:rPr lang="en-US" dirty="0"/>
              <a:t>Temporary </a:t>
            </a:r>
            <a:r>
              <a:rPr lang="en-US" dirty="0" err="1"/>
              <a:t>epicardial</a:t>
            </a:r>
            <a:r>
              <a:rPr lang="en-US" dirty="0"/>
              <a:t> pacing is used during open heart surgery should the surgical procedure create </a:t>
            </a:r>
            <a:r>
              <a:rPr lang="en-US" dirty="0" err="1"/>
              <a:t>atrio</a:t>
            </a:r>
            <a:r>
              <a:rPr lang="en-US" dirty="0"/>
              <a:t> ventricular block. The electrodes are placed in contact with the outer wall of the ventricle (</a:t>
            </a:r>
            <a:r>
              <a:rPr lang="en-US" dirty="0" err="1"/>
              <a:t>epicardium</a:t>
            </a:r>
            <a:r>
              <a:rPr lang="en-US" dirty="0"/>
              <a:t>) to maintain satisfactory cardiac output until a temporary </a:t>
            </a:r>
            <a:r>
              <a:rPr lang="en-US" dirty="0" err="1"/>
              <a:t>transvenous</a:t>
            </a:r>
            <a:r>
              <a:rPr lang="en-US" dirty="0"/>
              <a:t> electrode has been inserted.</a:t>
            </a:r>
          </a:p>
          <a:p>
            <a:endParaRPr lang="en-US"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03237"/>
            <a:ext cx="7772400" cy="5668963"/>
          </a:xfrm>
        </p:spPr>
        <p:txBody>
          <a:bodyPr>
            <a:normAutofit lnSpcReduction="10000"/>
          </a:bodyPr>
          <a:lstStyle/>
          <a:p>
            <a:pPr marL="514350" indent="-514350">
              <a:buAutoNum type="alphaLcParenR" startAt="4"/>
            </a:pPr>
            <a:r>
              <a:rPr lang="en-US" b="1" dirty="0" err="1"/>
              <a:t>Transvenous</a:t>
            </a:r>
            <a:r>
              <a:rPr lang="en-US" b="1" dirty="0"/>
              <a:t> pacing (temporary)</a:t>
            </a:r>
          </a:p>
          <a:p>
            <a:pPr marL="514350" indent="-514350">
              <a:buFont typeface="Wingdings" pitchFamily="2" charset="2"/>
              <a:buChar char="Ø"/>
            </a:pPr>
            <a:r>
              <a:rPr lang="en-US" dirty="0" err="1"/>
              <a:t>Transvenous</a:t>
            </a:r>
            <a:r>
              <a:rPr lang="en-US" dirty="0"/>
              <a:t> pacing, when used for temporary pacing, is an alternative to </a:t>
            </a:r>
            <a:r>
              <a:rPr lang="en-US" dirty="0" err="1"/>
              <a:t>transcutaneous</a:t>
            </a:r>
            <a:r>
              <a:rPr lang="en-US" dirty="0"/>
              <a:t> pacing. </a:t>
            </a:r>
          </a:p>
          <a:p>
            <a:pPr marL="514350" indent="-514350">
              <a:buFont typeface="Wingdings" pitchFamily="2" charset="2"/>
              <a:buChar char="Ø"/>
            </a:pPr>
            <a:r>
              <a:rPr lang="en-US" dirty="0"/>
              <a:t>A pacemaker wire is placed into a vein, under sterile conditions, and then passed into either the right atrium or right ventricle. The pacing wire is then connected to an external pacemaker outside the body. </a:t>
            </a:r>
          </a:p>
          <a:p>
            <a:pPr marL="514350" indent="-514350">
              <a:buFont typeface="Wingdings" pitchFamily="2" charset="2"/>
              <a:buChar char="Ø"/>
            </a:pPr>
            <a:r>
              <a:rPr lang="en-US" dirty="0" err="1"/>
              <a:t>Transvenous</a:t>
            </a:r>
            <a:r>
              <a:rPr lang="en-US" dirty="0"/>
              <a:t> pacing is often used as a bridge to permanent pacemaker placement. It can be kept in place until a permanent pacemaker is implanted or until there is no longer a need for a pacemaker and then it is removed.</a:t>
            </a:r>
          </a:p>
          <a:p>
            <a:pPr marL="514350" indent="-514350">
              <a:buNone/>
            </a:pPr>
            <a:endParaRPr lang="en-US"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a:t>e)   Permanent pacing</a:t>
            </a:r>
            <a:endParaRPr lang="en-US" dirty="0"/>
          </a:p>
          <a:p>
            <a:pPr>
              <a:buFont typeface="Wingdings" pitchFamily="2" charset="2"/>
              <a:buChar char="Ø"/>
            </a:pPr>
            <a:r>
              <a:rPr lang="en-US" dirty="0"/>
              <a:t>Permanent pacing with an implantable pacemaker involves </a:t>
            </a:r>
            <a:r>
              <a:rPr lang="en-US" dirty="0" err="1"/>
              <a:t>transvenous</a:t>
            </a:r>
            <a:r>
              <a:rPr lang="en-US" dirty="0"/>
              <a:t> placement of one or more pacing electrodes within a chamber, or chambers, of the heart.</a:t>
            </a:r>
          </a:p>
          <a:p>
            <a:pPr>
              <a:buFont typeface="Wingdings" pitchFamily="2" charset="2"/>
              <a:buChar char="Ø"/>
            </a:pPr>
            <a:r>
              <a:rPr lang="en-US" dirty="0"/>
              <a:t> The procedure is performed by incision of a suitable vein into which the electrode lead is inserted and passed along the vein, through the valve of the heart, until positioned in the chamber. </a:t>
            </a:r>
          </a:p>
          <a:p>
            <a:pPr>
              <a:buFont typeface="Wingdings" pitchFamily="2" charset="2"/>
              <a:buChar char="Ø"/>
            </a:pPr>
            <a:r>
              <a:rPr lang="en-US" dirty="0"/>
              <a:t>The procedure is facilitated by fluoroscopy which enables the physician to view the passage of the electrode lead. </a:t>
            </a:r>
          </a:p>
          <a:p>
            <a:endParaRPr lang="en-US"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838200"/>
            <a:ext cx="7696200" cy="5287963"/>
          </a:xfrm>
        </p:spPr>
        <p:txBody>
          <a:bodyPr>
            <a:normAutofit/>
          </a:bodyPr>
          <a:lstStyle/>
          <a:p>
            <a:pPr>
              <a:buFont typeface="Wingdings" pitchFamily="2" charset="2"/>
              <a:buChar char="Ø"/>
            </a:pPr>
            <a:r>
              <a:rPr lang="en-US" dirty="0"/>
              <a:t>After satisfactory lodgment of the electrode is confirmed, the opposite end of the electrode lead is connected to the pacemaker generator.</a:t>
            </a:r>
          </a:p>
          <a:p>
            <a:pPr>
              <a:buFont typeface="Wingdings" pitchFamily="2" charset="2"/>
              <a:buChar char="Ø"/>
            </a:pPr>
            <a:r>
              <a:rPr lang="en-US" dirty="0"/>
              <a:t>There are three basic types of permanent pacemakers, classified according to the number of chambers involved and their basic operating mechanism</a:t>
            </a:r>
          </a:p>
          <a:p>
            <a:pPr marL="571500" lvl="0" indent="-571500">
              <a:buFont typeface="+mj-lt"/>
              <a:buAutoNum type="romanLcPeriod"/>
            </a:pPr>
            <a:r>
              <a:rPr lang="en-US" i="1" dirty="0"/>
              <a:t>Single-chamber pacemaker</a:t>
            </a:r>
            <a:r>
              <a:rPr lang="en-US" dirty="0"/>
              <a:t>. In this type, only one pacing lead is placed into a chamber of the heart, either the atrium or the ventricle.</a:t>
            </a:r>
          </a:p>
          <a:p>
            <a:pPr>
              <a:buFont typeface="Wingdings" pitchFamily="2" charset="2"/>
              <a:buChar char="Ø"/>
            </a:pPr>
            <a:endParaRPr lang="en-US" dirty="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lvl="0"/>
            <a:r>
              <a:rPr lang="en-US" i="1" dirty="0"/>
              <a:t>Dual-chamber pacemaker</a:t>
            </a:r>
            <a:r>
              <a:rPr lang="en-US" dirty="0"/>
              <a:t>. Here, wires are placed in two chambers of the heart. One lead paces the atrium and one paces the ventricle. This type more closely resembles the natural pacing of the heart by assisting the heart in coordinating the function between the atria and ventricles.</a:t>
            </a:r>
          </a:p>
          <a:p>
            <a:pPr lvl="0"/>
            <a:r>
              <a:rPr lang="en-US" i="1" dirty="0"/>
              <a:t>Rate-responsive pacemaker</a:t>
            </a:r>
            <a:r>
              <a:rPr lang="en-US" dirty="0"/>
              <a:t>. This pacemaker has sensors that detect changes in the patient's physical activity and automatically adjust the pacing rate to fulfill the body's metabolic needs.</a:t>
            </a:r>
          </a:p>
          <a:p>
            <a:endParaRPr lang="en-US"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write the nursing care of this clients preoperatively &amp; post operatively.</a:t>
            </a:r>
          </a:p>
          <a:p>
            <a:pPr>
              <a:buNone/>
            </a:pPr>
            <a:endParaRPr lang="en-US" dirty="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a:buNone/>
            </a:pPr>
            <a:r>
              <a:rPr lang="en-US" b="1" dirty="0"/>
              <a:t>Complications</a:t>
            </a:r>
            <a:endParaRPr lang="en-US" dirty="0"/>
          </a:p>
          <a:p>
            <a:pPr>
              <a:buFont typeface="Wingdings" pitchFamily="2" charset="2"/>
              <a:buChar char="§"/>
            </a:pPr>
            <a:r>
              <a:rPr lang="en-US" dirty="0"/>
              <a:t>    A possible complication of dual-chamber artificial pacemakers is </a:t>
            </a:r>
            <a:r>
              <a:rPr lang="en-US" i="1" dirty="0"/>
              <a:t>pacemaker-mediated tachycardia</a:t>
            </a:r>
            <a:r>
              <a:rPr lang="en-US" dirty="0"/>
              <a:t> (PMT)</a:t>
            </a:r>
          </a:p>
          <a:p>
            <a:pPr>
              <a:buNone/>
            </a:pPr>
            <a:r>
              <a:rPr lang="en-US" dirty="0"/>
              <a:t>    Treatment of PMT typically involves reprogramming the pacemaker.</a:t>
            </a:r>
          </a:p>
          <a:p>
            <a:pPr>
              <a:buFont typeface="Wingdings" pitchFamily="2" charset="2"/>
              <a:buChar char="§"/>
            </a:pPr>
            <a:r>
              <a:rPr lang="en-US" dirty="0"/>
              <a:t> “pacemaker-tracked tachycardia," where a </a:t>
            </a:r>
            <a:r>
              <a:rPr lang="en-US" dirty="0" err="1"/>
              <a:t>supraventricular</a:t>
            </a:r>
            <a:r>
              <a:rPr lang="en-US" dirty="0"/>
              <a:t> tachycardia is tracked by the pacemaker and produces beats from a ventricular lead</a:t>
            </a:r>
          </a:p>
          <a:p>
            <a:pPr>
              <a:buNone/>
            </a:pPr>
            <a:endParaRPr lang="en-US" dirty="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a:stretch>
            <a:fillRect/>
          </a:stretch>
        </p:blipFill>
        <p:spPr bwMode="auto">
          <a:xfrm>
            <a:off x="381000" y="336550"/>
            <a:ext cx="8458200" cy="6240463"/>
          </a:xfrm>
          <a:prstGeom prst="rect">
            <a:avLst/>
          </a:prstGeom>
          <a:noFill/>
          <a:ln w="9525">
            <a:noFill/>
            <a:miter lim="800000"/>
            <a:headEnd/>
            <a:tailEnd/>
          </a:ln>
        </p:spPr>
      </p:pic>
    </p:spTree>
    <p:extLst>
      <p:ext uri="{BB962C8B-B14F-4D97-AF65-F5344CB8AC3E}">
        <p14:creationId xmlns:p14="http://schemas.microsoft.com/office/powerpoint/2010/main" val="2308036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r>
              <a:rPr lang="en-US" dirty="0"/>
              <a:t>Obesity</a:t>
            </a:r>
          </a:p>
          <a:p>
            <a:r>
              <a:rPr lang="en-US" dirty="0"/>
              <a:t>Stress</a:t>
            </a:r>
          </a:p>
          <a:p>
            <a:r>
              <a:rPr lang="en-US" dirty="0"/>
              <a:t>Sedentary lifestyle</a:t>
            </a:r>
          </a:p>
          <a:p>
            <a:r>
              <a:rPr lang="en-US" dirty="0"/>
              <a:t>Elevated CRP-C-Reactive proteins</a:t>
            </a:r>
          </a:p>
          <a:p>
            <a:r>
              <a:rPr lang="en-US" dirty="0" err="1"/>
              <a:t>Hyperhomocysteinemia</a:t>
            </a:r>
            <a:endParaRPr lang="en-US" dirty="0"/>
          </a:p>
          <a:p>
            <a:pPr>
              <a:buNone/>
            </a:pPr>
            <a:r>
              <a:rPr lang="en-US" b="1" dirty="0">
                <a:solidFill>
                  <a:srgbClr val="FF0000"/>
                </a:solidFill>
              </a:rPr>
              <a:t>Non-modifiable </a:t>
            </a:r>
          </a:p>
          <a:p>
            <a:r>
              <a:rPr lang="en-US" dirty="0"/>
              <a:t>Age (above 50 years)</a:t>
            </a:r>
          </a:p>
          <a:p>
            <a:r>
              <a:rPr lang="en-US" dirty="0"/>
              <a:t>Gender</a:t>
            </a:r>
          </a:p>
          <a:p>
            <a:r>
              <a:rPr lang="en-US" dirty="0"/>
              <a:t>Familial predisposition/ genetics</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first implantable pacemaker</a:t>
            </a:r>
          </a:p>
        </p:txBody>
      </p:sp>
      <p:pic>
        <p:nvPicPr>
          <p:cNvPr id="4" name="Content Placeholder 3" descr="http://upload.wikimedia.org/wikipedia/commons/thumb/9/9f/First_pacemaker_%28Siemens-Elema_1958%29.jpg/220px-First_pacemaker_%28Siemens-Elema_1958%29.jpg">
            <a:hlinkClick r:id="rId2"/>
          </p:cNvPr>
          <p:cNvPicPr>
            <a:picLocks noGrp="1"/>
          </p:cNvPicPr>
          <p:nvPr>
            <p:ph idx="1"/>
          </p:nvPr>
        </p:nvPicPr>
        <p:blipFill>
          <a:blip r:embed="rId3" cstate="print"/>
          <a:srcRect/>
          <a:stretch>
            <a:fillRect/>
          </a:stretch>
        </p:blipFill>
        <p:spPr bwMode="auto">
          <a:xfrm>
            <a:off x="1066800" y="1752600"/>
            <a:ext cx="6553200" cy="4724400"/>
          </a:xfrm>
          <a:prstGeom prst="rect">
            <a:avLst/>
          </a:prstGeom>
          <a:noFill/>
          <a:ln w="9525">
            <a:noFill/>
            <a:miter lim="800000"/>
            <a:headEnd/>
            <a:tailEnd/>
          </a:ln>
        </p:spPr>
      </p:pic>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a:t>In 1958, Arne Larsson (1915-2001)  became the first to receive an implantable pacemaker</a:t>
            </a:r>
          </a:p>
        </p:txBody>
      </p:sp>
      <p:pic>
        <p:nvPicPr>
          <p:cNvPr id="4" name="Content Placeholder 3" descr="http://upload.wikimedia.org/wikipedia/commons/thumb/d/d0/Arne_Larsson.jpg/220px-Arne_Larsson.jpg">
            <a:hlinkClick r:id="rId2"/>
          </p:cNvPr>
          <p:cNvPicPr>
            <a:picLocks noGrp="1"/>
          </p:cNvPicPr>
          <p:nvPr>
            <p:ph idx="1"/>
          </p:nvPr>
        </p:nvPicPr>
        <p:blipFill>
          <a:blip r:embed="rId3" cstate="print"/>
          <a:srcRect/>
          <a:stretch>
            <a:fillRect/>
          </a:stretch>
        </p:blipFill>
        <p:spPr bwMode="auto">
          <a:xfrm>
            <a:off x="1066800" y="1981200"/>
            <a:ext cx="5588000" cy="4495800"/>
          </a:xfrm>
          <a:prstGeom prst="rect">
            <a:avLst/>
          </a:prstGeom>
          <a:noFill/>
          <a:ln w="9525">
            <a:noFill/>
            <a:miter lim="800000"/>
            <a:headEnd/>
            <a:tailEnd/>
          </a:ln>
        </p:spPr>
      </p:pic>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SURGERY</a:t>
            </a:r>
          </a:p>
        </p:txBody>
      </p:sp>
      <p:sp>
        <p:nvSpPr>
          <p:cNvPr id="3" name="Content Placeholder 2"/>
          <p:cNvSpPr>
            <a:spLocks noGrp="1"/>
          </p:cNvSpPr>
          <p:nvPr>
            <p:ph idx="1"/>
          </p:nvPr>
        </p:nvSpPr>
        <p:spPr/>
        <p:txBody>
          <a:bodyPr/>
          <a:lstStyle/>
          <a:p>
            <a:pPr>
              <a:buNone/>
            </a:pPr>
            <a:r>
              <a:rPr lang="en-US" b="1" dirty="0"/>
              <a:t>TYPES OF PROCEDURES</a:t>
            </a:r>
          </a:p>
          <a:p>
            <a:pPr marL="514350" indent="-514350">
              <a:buFont typeface="+mj-lt"/>
              <a:buAutoNum type="arabicPeriod"/>
            </a:pPr>
            <a:r>
              <a:rPr lang="en-US" dirty="0"/>
              <a:t>Open heart surgery (refers to the chest not the heart). Is performed with the use of the cardiopulmonary bypass.</a:t>
            </a:r>
          </a:p>
          <a:p>
            <a:pPr marL="514350" indent="-514350">
              <a:buNone/>
            </a:pPr>
            <a:r>
              <a:rPr lang="en-US" dirty="0"/>
              <a:t>     This machine allows for full visualization of the heart while maintaining perfusion &amp; oxygenation.</a:t>
            </a:r>
          </a:p>
          <a:p>
            <a:pPr marL="514350" indent="-514350">
              <a:buNone/>
            </a:pPr>
            <a:r>
              <a:rPr lang="en-US" dirty="0"/>
              <a:t>      surgery involves the heart, either the myocardium itself, coronary artery, or heart valves.</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2. Closed heart surgery is performed without the use of the bypass machine. </a:t>
            </a:r>
          </a:p>
          <a:p>
            <a:pPr>
              <a:buNone/>
            </a:pPr>
            <a:r>
              <a:rPr lang="en-US" dirty="0"/>
              <a:t>    The most common closed heart procedure is the mitral </a:t>
            </a:r>
            <a:r>
              <a:rPr lang="en-US" dirty="0" err="1"/>
              <a:t>commissurotomy</a:t>
            </a:r>
            <a:r>
              <a:rPr lang="en-US" dirty="0"/>
              <a:t> (surgery on dividing space </a:t>
            </a:r>
            <a:r>
              <a:rPr lang="en-US" dirty="0" err="1"/>
              <a:t>btn</a:t>
            </a:r>
            <a:r>
              <a:rPr lang="en-US" dirty="0"/>
              <a:t> mitral orifice).</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INTERVENTION</a:t>
            </a:r>
          </a:p>
        </p:txBody>
      </p:sp>
      <p:sp>
        <p:nvSpPr>
          <p:cNvPr id="3" name="Content Placeholder 2"/>
          <p:cNvSpPr>
            <a:spLocks noGrp="1"/>
          </p:cNvSpPr>
          <p:nvPr>
            <p:ph idx="1"/>
          </p:nvPr>
        </p:nvSpPr>
        <p:spPr/>
        <p:txBody>
          <a:bodyPr/>
          <a:lstStyle/>
          <a:p>
            <a:pPr>
              <a:buNone/>
            </a:pPr>
            <a:r>
              <a:rPr lang="en-US" b="1" dirty="0"/>
              <a:t>PRE-OPERATIVE</a:t>
            </a:r>
          </a:p>
          <a:p>
            <a:pPr>
              <a:buNone/>
            </a:pPr>
            <a:r>
              <a:rPr lang="en-US" dirty="0"/>
              <a:t>GOAL: prepare patient psychologically &amp; physiologically for surgery.</a:t>
            </a:r>
          </a:p>
          <a:p>
            <a:pPr marL="514350" indent="-514350">
              <a:buFont typeface="+mj-lt"/>
              <a:buAutoNum type="arabicPeriod"/>
            </a:pPr>
            <a:r>
              <a:rPr lang="en-US" dirty="0"/>
              <a:t>Evaluate client’s history for other chronic health problems.</a:t>
            </a:r>
          </a:p>
          <a:p>
            <a:pPr marL="514350" indent="-514350">
              <a:buFont typeface="+mj-lt"/>
              <a:buAutoNum type="arabicPeriod"/>
            </a:pPr>
            <a:r>
              <a:rPr lang="en-US" dirty="0"/>
              <a:t>Establish baseline data for post-op comparison.</a:t>
            </a:r>
          </a:p>
          <a:p>
            <a:pPr marL="514350" indent="-514350">
              <a:buFont typeface="+mj-lt"/>
              <a:buAutoNum type="arabicPeriod"/>
            </a:pPr>
            <a:r>
              <a:rPr lang="en-US" dirty="0"/>
              <a:t>Provide appropriate pre-op. teaching according to age level frequently involves a visit to ICU. (If child, in company of parents)  </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normAutofit lnSpcReduction="10000"/>
          </a:bodyPr>
          <a:lstStyle/>
          <a:p>
            <a:pPr marL="514350" indent="-514350">
              <a:buAutoNum type="arabicPeriod" startAt="4"/>
            </a:pPr>
            <a:r>
              <a:rPr lang="en-US" dirty="0"/>
              <a:t>Discuss immediate post-op. nursing care &amp; anticipated nursing procedures.</a:t>
            </a:r>
          </a:p>
          <a:p>
            <a:pPr marL="514350" indent="-514350">
              <a:buAutoNum type="arabicPeriod" startAt="4"/>
            </a:pPr>
            <a:r>
              <a:rPr lang="en-US" dirty="0"/>
              <a:t>Correct metabolic imbalance.</a:t>
            </a:r>
          </a:p>
          <a:p>
            <a:pPr marL="514350" indent="-514350">
              <a:buAutoNum type="arabicPeriod" startAt="4"/>
            </a:pPr>
            <a:r>
              <a:rPr lang="en-US" dirty="0"/>
              <a:t>Establish &amp; maintain adequate hydration.</a:t>
            </a:r>
          </a:p>
          <a:p>
            <a:pPr marL="514350" indent="-514350">
              <a:buAutoNum type="arabicPeriod" startAt="4"/>
            </a:pPr>
            <a:r>
              <a:rPr lang="en-US" dirty="0"/>
              <a:t>Anticipate adjustments in medication schedule before surgery.</a:t>
            </a:r>
          </a:p>
          <a:p>
            <a:pPr marL="514350" indent="-514350">
              <a:buFont typeface="+mj-lt"/>
              <a:buAutoNum type="alphaLcParenR"/>
            </a:pPr>
            <a:r>
              <a:rPr lang="en-US" dirty="0"/>
              <a:t>Digitalis dose is usually decreased.</a:t>
            </a:r>
          </a:p>
          <a:p>
            <a:pPr marL="514350" indent="-514350">
              <a:buFont typeface="+mj-lt"/>
              <a:buAutoNum type="alphaLcParenR"/>
            </a:pPr>
            <a:r>
              <a:rPr lang="en-US" dirty="0"/>
              <a:t>Diuretic maybe discontinued 48 hrs before surgery.</a:t>
            </a:r>
          </a:p>
          <a:p>
            <a:pPr marL="514350" indent="-514350">
              <a:buFont typeface="+mj-lt"/>
              <a:buAutoNum type="alphaLcParenR"/>
            </a:pPr>
            <a:r>
              <a:rPr lang="en-US" dirty="0"/>
              <a:t>Long-acting insulin will be changed to regular insulin.</a:t>
            </a:r>
          </a:p>
          <a:p>
            <a:pPr marL="514350" indent="-514350">
              <a:buFont typeface="+mj-lt"/>
              <a:buAutoNum type="alphaLcParenR"/>
            </a:pPr>
            <a:r>
              <a:rPr lang="en-US" dirty="0"/>
              <a:t>Antihypertensive medication dosage maybe modified</a:t>
            </a:r>
          </a:p>
          <a:p>
            <a:pPr marL="514350" indent="-514350">
              <a:buNone/>
            </a:pPr>
            <a:r>
              <a:rPr lang="en-US" dirty="0"/>
              <a:t>8.  Eliminate all possible sources of infections.</a:t>
            </a:r>
          </a:p>
          <a:p>
            <a:pPr>
              <a:buNone/>
            </a:pPr>
            <a:endParaRPr lang="en-US" dirty="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normAutofit lnSpcReduction="10000"/>
          </a:bodyPr>
          <a:lstStyle/>
          <a:p>
            <a:pPr>
              <a:buNone/>
            </a:pPr>
            <a:r>
              <a:rPr lang="en-US" b="1" dirty="0"/>
              <a:t>POST-OP</a:t>
            </a:r>
          </a:p>
          <a:p>
            <a:pPr>
              <a:buNone/>
            </a:pPr>
            <a:r>
              <a:rPr lang="en-US" dirty="0"/>
              <a:t>GOAL: to evaluate &amp; promote cardiovascular function after surgery.</a:t>
            </a:r>
          </a:p>
          <a:p>
            <a:r>
              <a:rPr lang="en-US" dirty="0"/>
              <a:t>Maintain adequate blood pressure.</a:t>
            </a:r>
          </a:p>
          <a:p>
            <a:r>
              <a:rPr lang="en-US" dirty="0"/>
              <a:t>Evaluate for </a:t>
            </a:r>
            <a:r>
              <a:rPr lang="en-US" dirty="0" err="1"/>
              <a:t>dysrrhythmia</a:t>
            </a:r>
            <a:r>
              <a:rPr lang="en-US" dirty="0"/>
              <a:t>; document &amp; treat accordingly. </a:t>
            </a:r>
          </a:p>
          <a:p>
            <a:r>
              <a:rPr lang="en-US" dirty="0"/>
              <a:t>Maintain client in semi-fowler’s position.</a:t>
            </a:r>
          </a:p>
          <a:p>
            <a:r>
              <a:rPr lang="en-US" dirty="0"/>
              <a:t>Evaluate fluid &amp; electrolyte balances.</a:t>
            </a:r>
          </a:p>
          <a:p>
            <a:pPr marL="514350" indent="-514350">
              <a:buFont typeface="+mj-lt"/>
              <a:buAutoNum type="alphaLcParenR"/>
            </a:pPr>
            <a:r>
              <a:rPr lang="en-US" dirty="0"/>
              <a:t>Record daily weight &amp; compare with previous weight.</a:t>
            </a:r>
          </a:p>
          <a:p>
            <a:pPr marL="514350" indent="-514350">
              <a:buFont typeface="+mj-lt"/>
              <a:buAutoNum type="alphaLcParenR"/>
            </a:pPr>
            <a:r>
              <a:rPr lang="en-US" dirty="0"/>
              <a:t>Evaluate electrolyte balance especially potassium levels.</a:t>
            </a:r>
          </a:p>
          <a:p>
            <a:pPr marL="514350" indent="-514350">
              <a:buFont typeface="+mj-lt"/>
              <a:buAutoNum type="alphaLcParenR"/>
            </a:pPr>
            <a:r>
              <a:rPr lang="en-US" dirty="0"/>
              <a:t>Assess for adequate HB &amp; </a:t>
            </a:r>
            <a:r>
              <a:rPr lang="en-US" dirty="0" err="1"/>
              <a:t>hematocrit</a:t>
            </a:r>
            <a:r>
              <a:rPr lang="en-US" dirty="0"/>
              <a:t> values.</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normAutofit lnSpcReduction="10000"/>
          </a:bodyPr>
          <a:lstStyle/>
          <a:p>
            <a:pPr marL="514350" indent="-514350">
              <a:buAutoNum type="alphaLcParenR" startAt="4"/>
            </a:pPr>
            <a:r>
              <a:rPr lang="en-US" dirty="0"/>
              <a:t>Evaluate hemodynamic levels for adequate volume.</a:t>
            </a:r>
          </a:p>
          <a:p>
            <a:pPr marL="514350" indent="-514350">
              <a:buAutoNum type="alphaLcParenR" startAt="4"/>
            </a:pPr>
            <a:r>
              <a:rPr lang="en-US" dirty="0"/>
              <a:t>Measure urine output hourly to evaluate adequacy of renal perfusion.</a:t>
            </a:r>
          </a:p>
          <a:p>
            <a:pPr marL="514350" indent="-514350">
              <a:buAutoNum type="alphaLcParenR" startAt="4"/>
            </a:pPr>
            <a:r>
              <a:rPr lang="en-US" dirty="0"/>
              <a:t>Administer IV fluids, as indicated</a:t>
            </a:r>
          </a:p>
          <a:p>
            <a:pPr marL="514350" indent="-514350"/>
            <a:r>
              <a:rPr lang="en-US" dirty="0"/>
              <a:t>Observe for hemorrhage: most often identified by increase in chest drainage.</a:t>
            </a:r>
          </a:p>
          <a:p>
            <a:pPr marL="514350" indent="-514350"/>
            <a:r>
              <a:rPr lang="en-US" dirty="0" err="1"/>
              <a:t>Mediastinal</a:t>
            </a:r>
            <a:r>
              <a:rPr lang="en-US" dirty="0"/>
              <a:t> chest tubes are frequently placed in the pericardial sac to prevent </a:t>
            </a:r>
            <a:r>
              <a:rPr lang="en-US" dirty="0" err="1"/>
              <a:t>tamponade</a:t>
            </a:r>
            <a:r>
              <a:rPr lang="en-US" dirty="0"/>
              <a:t>. These tubes are cared for in the same manner as pulmonary chest tubes.</a:t>
            </a:r>
          </a:p>
          <a:p>
            <a:pPr marL="514350" indent="-514350"/>
            <a:r>
              <a:rPr lang="en-US" dirty="0"/>
              <a:t>Bedside hemodynamic monitoring as indicated.</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r>
              <a:rPr lang="en-US" dirty="0"/>
              <a:t>GOAL: to evaluate &amp; promote respiratory function.</a:t>
            </a:r>
          </a:p>
          <a:p>
            <a:r>
              <a:rPr lang="en-US" dirty="0"/>
              <a:t>Mechanical ventilation via </a:t>
            </a:r>
            <a:r>
              <a:rPr lang="en-US" dirty="0" err="1"/>
              <a:t>endotracheal</a:t>
            </a:r>
            <a:r>
              <a:rPr lang="en-US" dirty="0"/>
              <a:t> tube maybe used for approximately 12 to 24 hrs after surgery. Generally children are </a:t>
            </a:r>
            <a:r>
              <a:rPr lang="en-US" dirty="0" err="1"/>
              <a:t>extubated</a:t>
            </a:r>
            <a:r>
              <a:rPr lang="en-US" dirty="0"/>
              <a:t> sooner than adults.</a:t>
            </a:r>
          </a:p>
          <a:p>
            <a:r>
              <a:rPr lang="en-US" dirty="0"/>
              <a:t>Maintain UWSD for </a:t>
            </a:r>
            <a:r>
              <a:rPr lang="en-US" dirty="0" err="1"/>
              <a:t>mediastinal</a:t>
            </a:r>
            <a:r>
              <a:rPr lang="en-US" dirty="0"/>
              <a:t>/ chest tubes.</a:t>
            </a:r>
          </a:p>
          <a:p>
            <a:r>
              <a:rPr lang="en-US" dirty="0"/>
              <a:t>Pulmonary hygiene via </a:t>
            </a:r>
            <a:r>
              <a:rPr lang="en-US" dirty="0" err="1"/>
              <a:t>endotracheal</a:t>
            </a:r>
            <a:r>
              <a:rPr lang="en-US" dirty="0"/>
              <a:t> tube carefully assess pulse </a:t>
            </a:r>
            <a:r>
              <a:rPr lang="en-US" dirty="0" err="1"/>
              <a:t>oximetry</a:t>
            </a:r>
            <a:r>
              <a:rPr lang="en-US" dirty="0"/>
              <a:t> during suctioning.</a:t>
            </a:r>
          </a:p>
          <a:p>
            <a:r>
              <a:rPr lang="en-US" dirty="0"/>
              <a:t>Promote good respiratory hygiene after </a:t>
            </a:r>
            <a:r>
              <a:rPr lang="en-US" dirty="0" err="1"/>
              <a:t>extubation</a:t>
            </a:r>
            <a:r>
              <a:rPr lang="en-US" dirty="0"/>
              <a:t> (fluids, incentive </a:t>
            </a:r>
            <a:r>
              <a:rPr lang="en-US" dirty="0" err="1"/>
              <a:t>spirometry</a:t>
            </a:r>
            <a:r>
              <a:rPr lang="en-US" dirty="0"/>
              <a:t>, activity)</a:t>
            </a:r>
          </a:p>
          <a:p>
            <a:endParaRPr lang="en-US" dirty="0"/>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r>
              <a:rPr lang="en-US" dirty="0"/>
              <a:t>Evaluate arterial blood gases for adequate oxygenation as well as acid-base balance.</a:t>
            </a:r>
          </a:p>
          <a:p>
            <a:r>
              <a:rPr lang="en-US" dirty="0"/>
              <a:t>Encourage activity as soon as possible. Client should be out of bed on the first post-op day.</a:t>
            </a:r>
          </a:p>
          <a:p>
            <a:r>
              <a:rPr lang="en-US" dirty="0"/>
              <a:t>Monitor pulse </a:t>
            </a:r>
            <a:r>
              <a:rPr lang="en-US" dirty="0" err="1"/>
              <a:t>oximetry</a:t>
            </a:r>
            <a:r>
              <a:rPr lang="en-US" dirty="0"/>
              <a:t> levels.</a:t>
            </a:r>
          </a:p>
          <a:p>
            <a:pPr>
              <a:buNone/>
            </a:pPr>
            <a:r>
              <a:rPr lang="en-US" dirty="0"/>
              <a:t>GOAL: evaluate neurological status for complications after surgery.</a:t>
            </a:r>
          </a:p>
          <a:p>
            <a:r>
              <a:rPr lang="en-US" dirty="0"/>
              <a:t>Recovery from </a:t>
            </a:r>
            <a:r>
              <a:rPr lang="en-US" dirty="0" err="1"/>
              <a:t>anaesthesia</a:t>
            </a:r>
            <a:r>
              <a:rPr lang="en-US" dirty="0"/>
              <a:t> within appropriate time frame. </a:t>
            </a:r>
          </a:p>
          <a:p>
            <a:r>
              <a:rPr lang="en-US" dirty="0"/>
              <a:t>Able to move all extremities equally.</a:t>
            </a:r>
          </a:p>
          <a:p>
            <a:r>
              <a:rPr lang="en-US" dirty="0"/>
              <a:t>Appropriate response to verbal command.</a:t>
            </a:r>
          </a:p>
          <a:p>
            <a:r>
              <a:rPr lang="en-US" dirty="0"/>
              <a:t>Assess for changes in neurological status.</a:t>
            </a:r>
          </a:p>
          <a:p>
            <a:r>
              <a:rPr lang="en-US" dirty="0" err="1"/>
              <a:t>Frequate</a:t>
            </a:r>
            <a:r>
              <a:rPr lang="en-US" dirty="0"/>
              <a:t> orientation to surroundings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b="1" dirty="0"/>
              <a:t>Arteries commonly affected by atherosclerosis</a:t>
            </a:r>
          </a:p>
          <a:p>
            <a:pPr marL="514350" indent="-514350">
              <a:buFont typeface="+mj-lt"/>
              <a:buAutoNum type="arabicPeriod"/>
            </a:pPr>
            <a:r>
              <a:rPr lang="en-US" dirty="0"/>
              <a:t>Cerebral vascular arteries causing stroke (CVA)</a:t>
            </a:r>
          </a:p>
          <a:p>
            <a:pPr marL="514350" indent="-514350">
              <a:buFont typeface="+mj-lt"/>
              <a:buAutoNum type="arabicPeriod"/>
            </a:pPr>
            <a:r>
              <a:rPr lang="en-US" dirty="0"/>
              <a:t>Coronary artery causing myocardial infarction</a:t>
            </a:r>
          </a:p>
          <a:p>
            <a:pPr>
              <a:buNone/>
            </a:pPr>
            <a:r>
              <a:rPr lang="en-US" dirty="0"/>
              <a:t>3.  Aorta causing aneurysm, peripheral vascular disease.</a:t>
            </a:r>
          </a:p>
          <a:p>
            <a:pPr>
              <a:buNone/>
            </a:pPr>
            <a:r>
              <a:rPr lang="en-US" dirty="0"/>
              <a:t>4.  Renal artery causing hypertension and renal failure</a:t>
            </a:r>
          </a:p>
          <a:p>
            <a:pPr>
              <a:buNone/>
            </a:pPr>
            <a:r>
              <a:rPr lang="en-US" dirty="0"/>
              <a:t>5.  Large peripheral arteries causing peripheral vascular disease</a:t>
            </a:r>
          </a:p>
          <a:p>
            <a:pPr>
              <a:buNone/>
            </a:pPr>
            <a:endParaRPr lang="en-US" dirty="0"/>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74320" lvl="0" indent="-274320">
              <a:spcBef>
                <a:spcPts val="600"/>
              </a:spcBef>
            </a:pPr>
            <a:r>
              <a:rPr lang="en-US" sz="2600" cap="none" dirty="0">
                <a:ln>
                  <a:noFill/>
                </a:ln>
                <a:solidFill>
                  <a:srgbClr val="FF0000"/>
                </a:solidFill>
                <a:ea typeface="+mn-ea"/>
                <a:cs typeface="+mn-cs"/>
              </a:rPr>
              <a:t>COMMON COMPLICATIONS AFTER CARDIAC SURGERY</a:t>
            </a:r>
            <a:br>
              <a:rPr lang="en-US" sz="2600" cap="none" dirty="0">
                <a:ln>
                  <a:noFill/>
                </a:ln>
                <a:solidFill>
                  <a:srgbClr val="FF0000"/>
                </a:solidFill>
                <a:ea typeface="+mn-ea"/>
                <a:cs typeface="+mn-cs"/>
              </a:rPr>
            </a:br>
            <a:endParaRPr lang="en-US" dirty="0">
              <a:solidFill>
                <a:srgbClr val="FF0000"/>
              </a:solidFill>
            </a:endParaRPr>
          </a:p>
        </p:txBody>
      </p:sp>
      <p:sp>
        <p:nvSpPr>
          <p:cNvPr id="3" name="Content Placeholder 2"/>
          <p:cNvSpPr>
            <a:spLocks noGrp="1"/>
          </p:cNvSpPr>
          <p:nvPr>
            <p:ph idx="1"/>
          </p:nvPr>
        </p:nvSpPr>
        <p:spPr>
          <a:xfrm>
            <a:off x="457200" y="1295400"/>
            <a:ext cx="7239000" cy="4846320"/>
          </a:xfrm>
        </p:spPr>
        <p:txBody>
          <a:bodyPr/>
          <a:lstStyle/>
          <a:p>
            <a:pPr marL="0" lvl="0" indent="0">
              <a:buClr>
                <a:srgbClr val="B13F9A"/>
              </a:buClr>
              <a:buNone/>
            </a:pPr>
            <a:r>
              <a:rPr lang="en-US" dirty="0">
                <a:solidFill>
                  <a:srgbClr val="FF0000"/>
                </a:solidFill>
              </a:rPr>
              <a:t>COMMON COMPLICATIONS FOLLOWING HEART SURGERY</a:t>
            </a:r>
          </a:p>
          <a:p>
            <a:pPr marL="514350" lvl="0" indent="-514350">
              <a:buClr>
                <a:srgbClr val="B13F9A"/>
              </a:buClr>
              <a:buFont typeface="+mj-lt"/>
              <a:buAutoNum type="arabicPeriod"/>
            </a:pPr>
            <a:r>
              <a:rPr lang="en-US" dirty="0">
                <a:solidFill>
                  <a:prstClr val="black"/>
                </a:solidFill>
              </a:rPr>
              <a:t>Dysrhythmias</a:t>
            </a:r>
          </a:p>
          <a:p>
            <a:pPr marL="514350" lvl="0" indent="-514350">
              <a:buClr>
                <a:srgbClr val="B13F9A"/>
              </a:buClr>
              <a:buFont typeface="+mj-lt"/>
              <a:buAutoNum type="arabicPeriod"/>
            </a:pPr>
            <a:r>
              <a:rPr lang="en-US" dirty="0">
                <a:solidFill>
                  <a:prstClr val="black"/>
                </a:solidFill>
              </a:rPr>
              <a:t>Hypovolemia</a:t>
            </a:r>
          </a:p>
          <a:p>
            <a:pPr marL="514350" lvl="0" indent="-514350">
              <a:buClr>
                <a:srgbClr val="B13F9A"/>
              </a:buClr>
              <a:buFont typeface="+mj-lt"/>
              <a:buAutoNum type="arabicPeriod"/>
            </a:pPr>
            <a:r>
              <a:rPr lang="en-US" dirty="0">
                <a:solidFill>
                  <a:prstClr val="black"/>
                </a:solidFill>
              </a:rPr>
              <a:t>Embolism</a:t>
            </a:r>
          </a:p>
          <a:p>
            <a:pPr marL="514350" lvl="0" indent="-514350">
              <a:buClr>
                <a:srgbClr val="B13F9A"/>
              </a:buClr>
              <a:buFont typeface="+mj-lt"/>
              <a:buAutoNum type="arabicPeriod"/>
            </a:pPr>
            <a:r>
              <a:rPr lang="en-US" dirty="0">
                <a:solidFill>
                  <a:prstClr val="black"/>
                </a:solidFill>
              </a:rPr>
              <a:t>Cardiac tamponade</a:t>
            </a:r>
          </a:p>
          <a:p>
            <a:pPr marL="514350" lvl="0" indent="-514350">
              <a:buClr>
                <a:srgbClr val="B13F9A"/>
              </a:buClr>
              <a:buFont typeface="+mj-lt"/>
              <a:buAutoNum type="arabicPeriod"/>
            </a:pPr>
            <a:r>
              <a:rPr lang="en-US" dirty="0">
                <a:solidFill>
                  <a:prstClr val="black"/>
                </a:solidFill>
              </a:rPr>
              <a:t>Psychosis (common in adults)</a:t>
            </a:r>
          </a:p>
          <a:p>
            <a:pPr marL="514350" lvl="0" indent="-514350">
              <a:buClr>
                <a:srgbClr val="B13F9A"/>
              </a:buClr>
              <a:buFont typeface="Wingdings" pitchFamily="2" charset="2"/>
              <a:buChar char="Ø"/>
            </a:pPr>
            <a:endParaRPr lang="en-US" dirty="0">
              <a:solidFill>
                <a:prstClr val="black"/>
              </a:solidFill>
            </a:endParaRPr>
          </a:p>
        </p:txBody>
      </p:sp>
    </p:spTree>
    <p:extLst>
      <p:ext uri="{BB962C8B-B14F-4D97-AF65-F5344CB8AC3E}">
        <p14:creationId xmlns:p14="http://schemas.microsoft.com/office/powerpoint/2010/main" val="3872468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pPr>
              <a:buNone/>
            </a:pPr>
            <a:r>
              <a:rPr lang="en-US" b="1" dirty="0">
                <a:solidFill>
                  <a:srgbClr val="FF0000"/>
                </a:solidFill>
              </a:rPr>
              <a:t>PATHOPHYSIOLOGY</a:t>
            </a:r>
          </a:p>
          <a:p>
            <a:pPr>
              <a:buFont typeface="Wingdings" pitchFamily="2" charset="2"/>
              <a:buChar char="Ø"/>
            </a:pPr>
            <a:r>
              <a:rPr lang="en-US" dirty="0"/>
              <a:t>Atherosclerosis affects the inner lining of the artery. First there is injury to the endothelial cells that line the walls of the arteries. </a:t>
            </a:r>
          </a:p>
          <a:p>
            <a:pPr>
              <a:buFont typeface="Wingdings" pitchFamily="2" charset="2"/>
              <a:buChar char="Ø"/>
            </a:pPr>
            <a:r>
              <a:rPr lang="en-US" dirty="0"/>
              <a:t>The injury causes inflammation &amp; immune reactions. </a:t>
            </a:r>
          </a:p>
          <a:p>
            <a:pPr>
              <a:buFont typeface="Wingdings" pitchFamily="2" charset="2"/>
              <a:buChar char="Ø"/>
            </a:pPr>
            <a:r>
              <a:rPr lang="en-US" dirty="0"/>
              <a:t>Lipids, platelets &amp; other clotting factors accumulate. Scar tissue replaces some of the arterial wall. </a:t>
            </a:r>
          </a:p>
          <a:p>
            <a:pPr>
              <a:buFont typeface="Wingdings" pitchFamily="2" charset="2"/>
              <a:buChar char="Ø"/>
            </a:pPr>
            <a:r>
              <a:rPr lang="en-US" dirty="0"/>
              <a:t>An early indication of injury is a fatty streak on the lining of the artery. This build-up of fatty deposits is known as plaque.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pPr>
              <a:buFont typeface="Wingdings" pitchFamily="2" charset="2"/>
              <a:buChar char="Ø"/>
            </a:pPr>
            <a:r>
              <a:rPr lang="en-US" dirty="0"/>
              <a:t>Plaque has irregular, jagged edges that allow blood cells &amp; other material to adhere to the wall of the artery. </a:t>
            </a:r>
          </a:p>
          <a:p>
            <a:pPr>
              <a:buFont typeface="Wingdings" pitchFamily="2" charset="2"/>
              <a:buChar char="Ø"/>
            </a:pPr>
            <a:r>
              <a:rPr lang="en-US" dirty="0"/>
              <a:t>Over time this build-up becomes calcified &amp; hardened (arteriosclerotic), causing the turbulence that damages cells and increases the build-up within the vessel. </a:t>
            </a:r>
          </a:p>
          <a:p>
            <a:pPr>
              <a:buFont typeface="Wingdings" pitchFamily="2" charset="2"/>
              <a:buChar char="Ø"/>
            </a:pPr>
            <a:r>
              <a:rPr lang="en-US" dirty="0"/>
              <a:t>As the vessel becomes </a:t>
            </a:r>
            <a:r>
              <a:rPr lang="en-US" dirty="0" err="1"/>
              <a:t>stenosed</a:t>
            </a:r>
            <a:r>
              <a:rPr lang="en-US" dirty="0"/>
              <a:t> (narrowed), partial or total occlusion of the artery may occur, resulting in reduced blood flow. </a:t>
            </a:r>
          </a:p>
          <a:p>
            <a:pPr>
              <a:buFont typeface="Wingdings" pitchFamily="2" charset="2"/>
              <a:buChar char="Ø"/>
            </a:pPr>
            <a:r>
              <a:rPr lang="en-US" dirty="0"/>
              <a:t>The area distal to the occlusion may become ischemic as a result.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832757" y="609600"/>
            <a:ext cx="8229600" cy="5516563"/>
          </a:xfrm>
        </p:spPr>
        <p:txBody>
          <a:bodyPr>
            <a:normAutofit/>
          </a:bodyPr>
          <a:lstStyle/>
          <a:p>
            <a:pPr>
              <a:buNone/>
            </a:pPr>
            <a:r>
              <a:rPr lang="en-US" b="1" dirty="0">
                <a:solidFill>
                  <a:srgbClr val="FF0000"/>
                </a:solidFill>
              </a:rPr>
              <a:t>SIGNS &amp; SYMPTOMS</a:t>
            </a:r>
          </a:p>
          <a:p>
            <a:r>
              <a:rPr lang="en-US" dirty="0"/>
              <a:t>Chest pain</a:t>
            </a:r>
          </a:p>
          <a:p>
            <a:r>
              <a:rPr lang="en-US" dirty="0"/>
              <a:t>Dizziness</a:t>
            </a:r>
          </a:p>
          <a:p>
            <a:r>
              <a:rPr lang="en-US" dirty="0"/>
              <a:t>Pallor in the nail beds</a:t>
            </a:r>
          </a:p>
          <a:p>
            <a:r>
              <a:rPr lang="en-US" dirty="0"/>
              <a:t>Reddish-purple </a:t>
            </a:r>
            <a:r>
              <a:rPr lang="en-US" dirty="0" err="1"/>
              <a:t>colour</a:t>
            </a:r>
            <a:r>
              <a:rPr lang="en-US" dirty="0"/>
              <a:t> in the extremities</a:t>
            </a:r>
          </a:p>
          <a:p>
            <a:r>
              <a:rPr lang="en-US" dirty="0"/>
              <a:t>Thickened nails</a:t>
            </a:r>
          </a:p>
          <a:p>
            <a:r>
              <a:rPr lang="en-US" dirty="0"/>
              <a:t>Dry skin with loss of hair</a:t>
            </a:r>
          </a:p>
          <a:p>
            <a:r>
              <a:rPr lang="en-US" dirty="0"/>
              <a:t>Diminished peripheral pulses</a:t>
            </a:r>
          </a:p>
          <a:p>
            <a:r>
              <a:rPr lang="en-US" dirty="0"/>
              <a:t>Extremities skin temperature is cool</a:t>
            </a:r>
          </a:p>
          <a:p>
            <a:r>
              <a:rPr lang="en-US" dirty="0"/>
              <a:t>Prolonged capillary refill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DIAGNOSTIC TESTS</a:t>
            </a:r>
            <a:br>
              <a:rPr lang="en-US" dirty="0"/>
            </a:br>
            <a:endParaRPr lang="en-US" dirty="0"/>
          </a:p>
        </p:txBody>
      </p:sp>
      <p:sp>
        <p:nvSpPr>
          <p:cNvPr id="3" name="Content Placeholder 2"/>
          <p:cNvSpPr>
            <a:spLocks noGrp="1"/>
          </p:cNvSpPr>
          <p:nvPr>
            <p:ph idx="1"/>
          </p:nvPr>
        </p:nvSpPr>
        <p:spPr/>
        <p:txBody>
          <a:bodyPr/>
          <a:lstStyle/>
          <a:p>
            <a:r>
              <a:rPr lang="en-US" dirty="0"/>
              <a:t>Total cholesterol (often elevated)-high LDL</a:t>
            </a:r>
          </a:p>
          <a:p>
            <a:r>
              <a:rPr lang="en-US" dirty="0"/>
              <a:t>Blood glucose level-high</a:t>
            </a:r>
          </a:p>
          <a:p>
            <a:r>
              <a:rPr lang="en-US" dirty="0"/>
              <a:t>Angiography-x-ray of blood vessels</a:t>
            </a:r>
          </a:p>
          <a:p>
            <a:r>
              <a:rPr lang="en-US" dirty="0"/>
              <a:t>Doppler ultrasound-narrowed lumen</a:t>
            </a:r>
          </a:p>
          <a:p>
            <a:r>
              <a:rPr lang="en-US" dirty="0"/>
              <a:t>Cardiac catheterization-high pressure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solidFill>
                  <a:srgbClr val="FF0000"/>
                </a:solidFill>
              </a:rPr>
              <a:t>TREATMENT</a:t>
            </a:r>
          </a:p>
          <a:p>
            <a:r>
              <a:rPr lang="en-US" dirty="0"/>
              <a:t>A healthy Lifestyle; avoid saturated fats, to be  exercising, &amp; stop smoking.</a:t>
            </a:r>
          </a:p>
          <a:p>
            <a:r>
              <a:rPr lang="en-US" dirty="0"/>
              <a:t>Cholesterol screening</a:t>
            </a:r>
          </a:p>
          <a:p>
            <a:r>
              <a:rPr lang="en-US" dirty="0"/>
              <a:t>Frequent check-ups &amp; medications </a:t>
            </a:r>
            <a:r>
              <a:rPr lang="en-US" dirty="0" err="1"/>
              <a:t>i.e</a:t>
            </a:r>
            <a:r>
              <a:rPr lang="en-US" dirty="0"/>
              <a:t> statins, fibrates (to lower triglycerides), niacin (prevents conversion of fats into very LDL)</a:t>
            </a:r>
          </a:p>
          <a:p>
            <a:pPr>
              <a:buNone/>
            </a:pPr>
            <a:endParaRPr 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solidFill>
                  <a:srgbClr val="FF0000"/>
                </a:solidFill>
              </a:rPr>
              <a:t>NURSING INTERVENTION</a:t>
            </a:r>
          </a:p>
          <a:p>
            <a:r>
              <a:rPr lang="en-US" dirty="0"/>
              <a:t>Identify individuals at risk &amp; provide diet low in saturated fat</a:t>
            </a:r>
          </a:p>
          <a:p>
            <a:r>
              <a:rPr lang="en-US" dirty="0"/>
              <a:t>Recommend testing again in 6 months.</a:t>
            </a:r>
          </a:p>
          <a:p>
            <a:r>
              <a:rPr lang="en-US" dirty="0"/>
              <a:t>Identify specific areas of involvement &amp; give specific nursing care of that area.</a:t>
            </a:r>
          </a:p>
          <a:p>
            <a:r>
              <a:rPr lang="en-US" dirty="0"/>
              <a:t>Treat underlying causes </a:t>
            </a:r>
            <a:r>
              <a:rPr lang="en-US" dirty="0" err="1"/>
              <a:t>i.e.HTN,DM,OBESITY</a:t>
            </a:r>
            <a:endParaRPr lang="en-US"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PERIPHERAL ARTERIAL OCCLUSIIVE DISEASE</a:t>
            </a:r>
          </a:p>
        </p:txBody>
      </p:sp>
      <p:sp>
        <p:nvSpPr>
          <p:cNvPr id="3" name="Content Placeholder 2"/>
          <p:cNvSpPr>
            <a:spLocks noGrp="1"/>
          </p:cNvSpPr>
          <p:nvPr>
            <p:ph idx="1"/>
          </p:nvPr>
        </p:nvSpPr>
        <p:spPr/>
        <p:txBody>
          <a:bodyPr>
            <a:normAutofit/>
          </a:bodyPr>
          <a:lstStyle/>
          <a:p>
            <a:pPr>
              <a:buNone/>
            </a:pPr>
            <a:r>
              <a:rPr lang="en-US" dirty="0"/>
              <a:t>Involves narrowing &amp; obstruction of the arteries of the extremities, especially the lower extremities. </a:t>
            </a:r>
          </a:p>
          <a:p>
            <a:pPr>
              <a:buNone/>
            </a:pPr>
            <a:r>
              <a:rPr lang="en-US" b="1" dirty="0">
                <a:solidFill>
                  <a:srgbClr val="FF0000"/>
                </a:solidFill>
              </a:rPr>
              <a:t>RISK FACTORS</a:t>
            </a:r>
          </a:p>
          <a:p>
            <a:pPr marL="514350" indent="-514350">
              <a:buAutoNum type="arabicPeriod"/>
            </a:pPr>
            <a:r>
              <a:rPr lang="en-US" dirty="0"/>
              <a:t>Age; generally occurs during the fifth or sixth decade of life.</a:t>
            </a:r>
          </a:p>
          <a:p>
            <a:pPr marL="514350" indent="-514350">
              <a:buAutoNum type="arabicPeriod"/>
            </a:pPr>
            <a:r>
              <a:rPr lang="en-US" dirty="0"/>
              <a:t>Familial tendency </a:t>
            </a:r>
          </a:p>
          <a:p>
            <a:pPr marL="514350" indent="-514350">
              <a:buAutoNum type="arabicPeriod"/>
            </a:pPr>
            <a:r>
              <a:rPr lang="en-US" dirty="0"/>
              <a:t>Hypertension &amp; diabetes accelerate the process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375557" y="1268760"/>
            <a:ext cx="7696200" cy="4906963"/>
          </a:xfrm>
        </p:spPr>
        <p:txBody>
          <a:bodyPr>
            <a:normAutofit/>
          </a:bodyPr>
          <a:lstStyle/>
          <a:p>
            <a:pPr>
              <a:buNone/>
            </a:pPr>
            <a:r>
              <a:rPr lang="en-US" b="1" dirty="0">
                <a:solidFill>
                  <a:srgbClr val="FF0000"/>
                </a:solidFill>
              </a:rPr>
              <a:t>CLINICAL MANIFESTATIONS</a:t>
            </a:r>
          </a:p>
          <a:p>
            <a:pPr marL="514350" indent="-514350">
              <a:buFont typeface="+mj-lt"/>
              <a:buAutoNum type="arabicPeriod"/>
            </a:pPr>
            <a:r>
              <a:rPr lang="en-US" dirty="0"/>
              <a:t>Intermittent </a:t>
            </a:r>
            <a:r>
              <a:rPr lang="en-US" dirty="0" err="1"/>
              <a:t>claudication</a:t>
            </a:r>
            <a:r>
              <a:rPr lang="en-US" dirty="0"/>
              <a:t> (ischemic pain during exercise).</a:t>
            </a:r>
          </a:p>
          <a:p>
            <a:pPr marL="514350" indent="-514350">
              <a:buFont typeface="+mj-lt"/>
              <a:buAutoNum type="arabicPeriod"/>
            </a:pPr>
            <a:r>
              <a:rPr lang="en-US" dirty="0"/>
              <a:t>Ischemic pain at rest particularly at night (increasing in severity)</a:t>
            </a:r>
          </a:p>
          <a:p>
            <a:pPr marL="514350" indent="-514350">
              <a:buFont typeface="+mj-lt"/>
              <a:buAutoNum type="arabicPeriod"/>
            </a:pPr>
            <a:r>
              <a:rPr lang="en-US" dirty="0" err="1"/>
              <a:t>Paresthesia</a:t>
            </a:r>
            <a:r>
              <a:rPr lang="en-US" dirty="0"/>
              <a:t>(prickling) of the feet</a:t>
            </a:r>
          </a:p>
          <a:p>
            <a:pPr marL="514350" indent="-514350">
              <a:buFont typeface="+mj-lt"/>
              <a:buAutoNum type="arabicPeriod"/>
            </a:pPr>
            <a:r>
              <a:rPr lang="en-US" dirty="0"/>
              <a:t>Pallor when extremity is elevated</a:t>
            </a:r>
          </a:p>
          <a:p>
            <a:pPr marL="514350" indent="-514350">
              <a:buFont typeface="+mj-lt"/>
              <a:buAutoNum type="arabicPeriod"/>
            </a:pPr>
            <a:r>
              <a:rPr lang="en-US" dirty="0"/>
              <a:t>Dependent </a:t>
            </a:r>
            <a:r>
              <a:rPr lang="en-US" dirty="0" err="1"/>
              <a:t>rubor</a:t>
            </a:r>
            <a:r>
              <a:rPr lang="en-US" dirty="0"/>
              <a:t>: dusky, purplish discoloration of extremity when in dependent position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VALVES</a:t>
            </a:r>
          </a:p>
        </p:txBody>
      </p:sp>
      <p:sp>
        <p:nvSpPr>
          <p:cNvPr id="3" name="Content Placeholder 2"/>
          <p:cNvSpPr>
            <a:spLocks noGrp="1"/>
          </p:cNvSpPr>
          <p:nvPr>
            <p:ph idx="1"/>
          </p:nvPr>
        </p:nvSpPr>
        <p:spPr/>
        <p:txBody>
          <a:bodyPr/>
          <a:lstStyle/>
          <a:p>
            <a:r>
              <a:rPr lang="en-US" dirty="0"/>
              <a:t>1)Right </a:t>
            </a:r>
            <a:r>
              <a:rPr lang="en-US" dirty="0" err="1"/>
              <a:t>Atrio</a:t>
            </a:r>
            <a:r>
              <a:rPr lang="en-US" dirty="0"/>
              <a:t> ventricular Valve( Tricuspid Valve</a:t>
            </a:r>
          </a:p>
          <a:p>
            <a:r>
              <a:rPr lang="en-US" dirty="0"/>
              <a:t> 2)Left  </a:t>
            </a:r>
            <a:r>
              <a:rPr lang="en-US" dirty="0" err="1"/>
              <a:t>Atrio</a:t>
            </a:r>
            <a:r>
              <a:rPr lang="en-US" dirty="0"/>
              <a:t>-Ventricular Valve(</a:t>
            </a:r>
            <a:r>
              <a:rPr lang="en-US" dirty="0" err="1"/>
              <a:t>Bicuspid,Mitral</a:t>
            </a:r>
            <a:r>
              <a:rPr lang="en-US" dirty="0"/>
              <a:t> Valve)</a:t>
            </a:r>
          </a:p>
          <a:p>
            <a:r>
              <a:rPr lang="en-US" dirty="0"/>
              <a:t>Aortic Valve</a:t>
            </a:r>
          </a:p>
          <a:p>
            <a:r>
              <a:rPr lang="en-US" dirty="0"/>
              <a:t>Pulmonary Valve</a:t>
            </a:r>
          </a:p>
          <a:p>
            <a:endParaRPr lang="en-US" dirty="0"/>
          </a:p>
          <a:p>
            <a:endParaRPr lang="en-US" dirty="0"/>
          </a:p>
          <a:p>
            <a:endParaRPr lang="en-US" dirty="0"/>
          </a:p>
        </p:txBody>
      </p:sp>
    </p:spTree>
    <p:extLst>
      <p:ext uri="{BB962C8B-B14F-4D97-AF65-F5344CB8AC3E}">
        <p14:creationId xmlns:p14="http://schemas.microsoft.com/office/powerpoint/2010/main" val="2012245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6"/>
            </a:pPr>
            <a:r>
              <a:rPr lang="en-US" dirty="0"/>
              <a:t>Decreased or absent peripheral pulses; pedal, </a:t>
            </a:r>
            <a:r>
              <a:rPr lang="en-US" dirty="0" err="1"/>
              <a:t>popliteal</a:t>
            </a:r>
            <a:r>
              <a:rPr lang="en-US" dirty="0"/>
              <a:t>, &amp; femoral.</a:t>
            </a:r>
          </a:p>
          <a:p>
            <a:pPr marL="514350" indent="-514350">
              <a:buAutoNum type="arabicPeriod" startAt="6"/>
            </a:pPr>
            <a:r>
              <a:rPr lang="en-US" dirty="0"/>
              <a:t>Poor healing of injuries on the extremities.</a:t>
            </a:r>
          </a:p>
          <a:p>
            <a:pPr marL="514350" indent="-514350">
              <a:buAutoNum type="arabicPeriod" startAt="6"/>
            </a:pPr>
            <a:r>
              <a:rPr lang="en-US" dirty="0"/>
              <a:t>Changes in the skin; cool to touch. shiny, fragile, poor </a:t>
            </a:r>
            <a:r>
              <a:rPr lang="en-US" dirty="0" err="1"/>
              <a:t>turgor</a:t>
            </a:r>
            <a:r>
              <a:rPr lang="en-US" dirty="0"/>
              <a:t>. Dry &amp; scaly. Loss of hair on lower leg.</a:t>
            </a:r>
          </a:p>
          <a:p>
            <a:pPr marL="514350" indent="-514350">
              <a:buAutoNum type="arabicPeriod" startAt="6"/>
            </a:pPr>
            <a:r>
              <a:rPr lang="en-US" dirty="0"/>
              <a:t>Brittle, thick toenails.</a:t>
            </a:r>
          </a:p>
          <a:p>
            <a:pPr marL="514350" indent="-514350">
              <a:buAutoNum type="arabicPeriod" startAt="6"/>
            </a:pPr>
            <a:r>
              <a:rPr lang="en-US" dirty="0"/>
              <a:t>Ulcerations &amp; </a:t>
            </a:r>
            <a:r>
              <a:rPr lang="en-US" dirty="0" err="1"/>
              <a:t>gangrane</a:t>
            </a:r>
            <a:endParaRPr lang="en-US" dirty="0"/>
          </a:p>
          <a:p>
            <a:pPr marL="514350" indent="-514350">
              <a:buAutoNum type="arabicPeriod" startAt="6"/>
            </a:pPr>
            <a:endParaRPr lang="en-US" dirty="0"/>
          </a:p>
          <a:p>
            <a:pPr marL="514350" indent="-514350">
              <a:buAutoNum type="arabicPeriod" startAt="6"/>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solidFill>
                  <a:srgbClr val="FF0000"/>
                </a:solidFill>
              </a:rPr>
              <a:t>DIAGNOSTICS</a:t>
            </a:r>
          </a:p>
          <a:p>
            <a:pPr marL="514350" indent="-514350">
              <a:buFont typeface="+mj-lt"/>
              <a:buAutoNum type="alphaLcParenR"/>
            </a:pPr>
            <a:r>
              <a:rPr lang="en-US" dirty="0"/>
              <a:t>Arteriogram-x-ray of artery after injecting with a radio opaque material </a:t>
            </a:r>
          </a:p>
          <a:p>
            <a:pPr marL="514350" indent="-514350">
              <a:buFont typeface="+mj-lt"/>
              <a:buAutoNum type="alphaLcParenR"/>
            </a:pPr>
            <a:r>
              <a:rPr lang="en-US" dirty="0" err="1"/>
              <a:t>Plethysmography</a:t>
            </a:r>
            <a:r>
              <a:rPr lang="en-US" dirty="0"/>
              <a:t> –measures changes of blood volume</a:t>
            </a:r>
          </a:p>
          <a:p>
            <a:pPr marL="514350" indent="-514350">
              <a:buFont typeface="+mj-lt"/>
              <a:buAutoNum type="alphaLcParenR"/>
            </a:pPr>
            <a:r>
              <a:rPr lang="en-US" dirty="0"/>
              <a:t>Exercise tolerance testing</a:t>
            </a:r>
          </a:p>
          <a:p>
            <a:pPr marL="514350" indent="-514350">
              <a:buFont typeface="+mj-lt"/>
              <a:buAutoNum type="alphaLcParenR"/>
            </a:pPr>
            <a:r>
              <a:rPr lang="en-US" dirty="0"/>
              <a:t>Ankle-brachial index</a:t>
            </a: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TREATMENT</a:t>
            </a:r>
            <a:br>
              <a:rPr lang="en-US" dirty="0">
                <a:solidFill>
                  <a:srgbClr val="FF0000"/>
                </a:solidFill>
              </a:rPr>
            </a:br>
            <a:endParaRPr lang="en-US" dirty="0"/>
          </a:p>
        </p:txBody>
      </p:sp>
      <p:sp>
        <p:nvSpPr>
          <p:cNvPr id="3" name="Content Placeholder 2"/>
          <p:cNvSpPr>
            <a:spLocks noGrp="1"/>
          </p:cNvSpPr>
          <p:nvPr>
            <p:ph idx="1"/>
          </p:nvPr>
        </p:nvSpPr>
        <p:spPr/>
        <p:txBody>
          <a:bodyPr/>
          <a:lstStyle/>
          <a:p>
            <a:pPr>
              <a:buNone/>
            </a:pPr>
            <a:r>
              <a:rPr lang="en-US" b="1" dirty="0">
                <a:solidFill>
                  <a:srgbClr val="FF0000"/>
                </a:solidFill>
              </a:rPr>
              <a:t>Medical </a:t>
            </a:r>
          </a:p>
          <a:p>
            <a:pPr marL="514350" indent="-514350">
              <a:buFont typeface="+mj-lt"/>
              <a:buAutoNum type="arabicPeriod"/>
            </a:pPr>
            <a:r>
              <a:rPr lang="en-US" dirty="0" err="1"/>
              <a:t>Antiplatelet</a:t>
            </a:r>
            <a:r>
              <a:rPr lang="en-US" dirty="0"/>
              <a:t> agent-reduce clotting</a:t>
            </a:r>
          </a:p>
          <a:p>
            <a:pPr marL="514350" indent="-514350">
              <a:buFont typeface="+mj-lt"/>
              <a:buAutoNum type="arabicPeriod"/>
            </a:pPr>
            <a:r>
              <a:rPr lang="en-US" dirty="0"/>
              <a:t>Stop smoking-stop damaging the walls of arteries</a:t>
            </a:r>
          </a:p>
          <a:p>
            <a:pPr marL="514350" indent="-514350">
              <a:buFont typeface="+mj-lt"/>
              <a:buAutoNum type="arabicPeriod"/>
            </a:pPr>
            <a:r>
              <a:rPr lang="en-US" dirty="0"/>
              <a:t>Decrease dietary cholesterol intake(saturated fats)</a:t>
            </a:r>
          </a:p>
          <a:p>
            <a:pPr marL="514350" indent="-514350">
              <a:buFont typeface="+mj-lt"/>
              <a:buAutoNum type="arabicPeriod"/>
            </a:pPr>
            <a:r>
              <a:rPr lang="en-US" dirty="0"/>
              <a:t>Exercise program as tolerated</a:t>
            </a:r>
          </a:p>
          <a:p>
            <a:pPr marL="514350" indent="-514350">
              <a:buFont typeface="+mj-lt"/>
              <a:buAutoNum type="arabicPeriod"/>
            </a:pPr>
            <a:r>
              <a:rPr lang="en-US" dirty="0"/>
              <a:t>Decrease viscosity of blood-more </a:t>
            </a:r>
            <a:r>
              <a:rPr lang="en-US" dirty="0" err="1"/>
              <a:t>fluidy</a:t>
            </a:r>
            <a:r>
              <a:rPr lang="en-US" dirty="0"/>
              <a:t> (anticoagulants)</a:t>
            </a:r>
          </a:p>
          <a:p>
            <a:pPr marL="514350" indent="-514350">
              <a:buFont typeface="+mj-lt"/>
              <a:buAutoNum type="arabicPeriod"/>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838200"/>
            <a:ext cx="7696200" cy="5287963"/>
          </a:xfrm>
        </p:spPr>
        <p:txBody>
          <a:bodyPr>
            <a:normAutofit/>
          </a:bodyPr>
          <a:lstStyle/>
          <a:p>
            <a:pPr>
              <a:buNone/>
            </a:pPr>
            <a:r>
              <a:rPr lang="en-US" b="1" dirty="0">
                <a:solidFill>
                  <a:srgbClr val="FF0000"/>
                </a:solidFill>
              </a:rPr>
              <a:t>Surgical</a:t>
            </a:r>
            <a:r>
              <a:rPr lang="en-US" b="1" dirty="0"/>
              <a:t>: </a:t>
            </a:r>
            <a:r>
              <a:rPr lang="en-US" dirty="0"/>
              <a:t>procedures are done when intermittent </a:t>
            </a:r>
            <a:r>
              <a:rPr lang="en-US" dirty="0" err="1"/>
              <a:t>claudication</a:t>
            </a:r>
            <a:r>
              <a:rPr lang="en-US" dirty="0"/>
              <a:t> incapacitates the client, or when circulation must be restored to salvage a limb.</a:t>
            </a:r>
          </a:p>
          <a:p>
            <a:pPr marL="514350" indent="-514350">
              <a:buFont typeface="+mj-lt"/>
              <a:buAutoNum type="arabicPeriod"/>
            </a:pPr>
            <a:r>
              <a:rPr lang="en-US" i="1" dirty="0">
                <a:solidFill>
                  <a:srgbClr val="0000FF"/>
                </a:solidFill>
              </a:rPr>
              <a:t>Peripheral </a:t>
            </a:r>
            <a:r>
              <a:rPr lang="en-US" i="1" dirty="0" err="1">
                <a:solidFill>
                  <a:srgbClr val="0000FF"/>
                </a:solidFill>
              </a:rPr>
              <a:t>atherectomy</a:t>
            </a:r>
            <a:r>
              <a:rPr lang="en-US" i="1" dirty="0"/>
              <a:t>: </a:t>
            </a:r>
            <a:r>
              <a:rPr lang="en-US" dirty="0"/>
              <a:t>removal of plaque within the artery.</a:t>
            </a:r>
          </a:p>
          <a:p>
            <a:pPr marL="514350" indent="-514350">
              <a:buFont typeface="+mj-lt"/>
              <a:buAutoNum type="arabicPeriod"/>
            </a:pPr>
            <a:r>
              <a:rPr lang="en-US" i="1" dirty="0">
                <a:solidFill>
                  <a:srgbClr val="0000FF"/>
                </a:solidFill>
              </a:rPr>
              <a:t>Bypass graft</a:t>
            </a:r>
            <a:r>
              <a:rPr lang="en-US" i="1" dirty="0"/>
              <a:t>: </a:t>
            </a:r>
            <a:r>
              <a:rPr lang="en-US" dirty="0"/>
              <a:t>bypass of an obstruction by suturing a graft proximally &amp; distally to the obstruction.</a:t>
            </a:r>
          </a:p>
          <a:p>
            <a:pPr marL="514350" indent="-514350">
              <a:buFont typeface="+mj-lt"/>
              <a:buAutoNum type="arabicPeriod"/>
            </a:pPr>
            <a:r>
              <a:rPr lang="en-US" i="1" dirty="0">
                <a:solidFill>
                  <a:srgbClr val="0000FF"/>
                </a:solidFill>
              </a:rPr>
              <a:t>Intravascular stent</a:t>
            </a:r>
            <a:r>
              <a:rPr lang="en-US" i="1" dirty="0"/>
              <a:t>: </a:t>
            </a:r>
            <a:r>
              <a:rPr lang="en-US" dirty="0"/>
              <a:t>placement of a stent </a:t>
            </a:r>
            <a:endParaRPr lang="en-US"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endParaRPr lang="en-US" dirty="0"/>
          </a:p>
        </p:txBody>
      </p:sp>
      <p:sp>
        <p:nvSpPr>
          <p:cNvPr id="3" name="Content Placeholder 2"/>
          <p:cNvSpPr>
            <a:spLocks noGrp="1"/>
          </p:cNvSpPr>
          <p:nvPr>
            <p:ph idx="1"/>
          </p:nvPr>
        </p:nvSpPr>
        <p:spPr>
          <a:xfrm>
            <a:off x="457200" y="1143000"/>
            <a:ext cx="7772400" cy="4983163"/>
          </a:xfrm>
        </p:spPr>
        <p:txBody>
          <a:bodyPr>
            <a:normAutofit/>
          </a:bodyPr>
          <a:lstStyle/>
          <a:p>
            <a:pPr>
              <a:buNone/>
            </a:pPr>
            <a:r>
              <a:rPr lang="en-US" dirty="0"/>
              <a:t>   within a narrowed vessel to maintain patency.</a:t>
            </a:r>
          </a:p>
          <a:p>
            <a:pPr>
              <a:buNone/>
            </a:pPr>
            <a:r>
              <a:rPr lang="en-US" b="1" dirty="0">
                <a:solidFill>
                  <a:srgbClr val="FF0000"/>
                </a:solidFill>
              </a:rPr>
              <a:t>Other methods</a:t>
            </a:r>
          </a:p>
          <a:p>
            <a:pPr marL="514350" indent="-514350">
              <a:buFont typeface="+mj-lt"/>
              <a:buAutoNum type="arabicPeriod"/>
            </a:pPr>
            <a:r>
              <a:rPr lang="en-US" i="1" dirty="0" err="1"/>
              <a:t>Percutaneous</a:t>
            </a:r>
            <a:r>
              <a:rPr lang="en-US" i="1" dirty="0"/>
              <a:t> </a:t>
            </a:r>
            <a:r>
              <a:rPr lang="en-US" i="1" dirty="0" err="1"/>
              <a:t>transluminal</a:t>
            </a:r>
            <a:r>
              <a:rPr lang="en-US" i="1" dirty="0"/>
              <a:t> angioplasty</a:t>
            </a:r>
            <a:r>
              <a:rPr lang="en-US" dirty="0"/>
              <a:t>: use of a balloon catheter to compress the plaque against the arterial wall.</a:t>
            </a:r>
          </a:p>
          <a:p>
            <a:pPr marL="514350" indent="-514350">
              <a:buFont typeface="+mj-lt"/>
              <a:buAutoNum type="arabicPeriod"/>
            </a:pPr>
            <a:r>
              <a:rPr lang="en-US" i="1" dirty="0"/>
              <a:t>Laser assisted angiography: </a:t>
            </a:r>
            <a:r>
              <a:rPr lang="en-US" dirty="0"/>
              <a:t>a probe is advanced through a </a:t>
            </a:r>
            <a:r>
              <a:rPr lang="en-US" dirty="0" err="1"/>
              <a:t>cannula</a:t>
            </a:r>
            <a:r>
              <a:rPr lang="en-US" dirty="0"/>
              <a:t> to the area of occlusion; a laser is used to vaporize the atherosclerotic plaque</a:t>
            </a:r>
            <a:endParaRPr lang="en-US"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INTERVENTION</a:t>
            </a:r>
            <a:br>
              <a:rPr lang="en-US" dirty="0"/>
            </a:br>
            <a:endParaRPr lang="en-US" dirty="0"/>
          </a:p>
        </p:txBody>
      </p:sp>
      <p:sp>
        <p:nvSpPr>
          <p:cNvPr id="3" name="Content Placeholder 2"/>
          <p:cNvSpPr>
            <a:spLocks noGrp="1"/>
          </p:cNvSpPr>
          <p:nvPr>
            <p:ph idx="1"/>
          </p:nvPr>
        </p:nvSpPr>
        <p:spPr/>
        <p:txBody>
          <a:bodyPr/>
          <a:lstStyle/>
          <a:p>
            <a:r>
              <a:rPr lang="en-US" dirty="0"/>
              <a:t>Assess &amp; compare peripheral pulses.</a:t>
            </a:r>
          </a:p>
          <a:p>
            <a:r>
              <a:rPr lang="en-US" dirty="0"/>
              <a:t>Evaluate skin of the affected extremity: color &amp; warmth, capillary refill, condition of the skin &amp; nail bed, presence of ulcers or lesions.</a:t>
            </a:r>
          </a:p>
          <a:p>
            <a:r>
              <a:rPr lang="en-US" dirty="0"/>
              <a:t>Assess level of exercise tolerance</a:t>
            </a:r>
          </a:p>
          <a:p>
            <a:r>
              <a:rPr lang="en-US" dirty="0"/>
              <a:t>To prevent injury &amp; infection.</a:t>
            </a:r>
          </a:p>
          <a:p>
            <a:pPr>
              <a:buFont typeface="Wingdings" pitchFamily="2" charset="2"/>
              <a:buChar char="ü"/>
            </a:pPr>
            <a:r>
              <a:rPr lang="en-US" dirty="0"/>
              <a:t>Avoid vigorous rubbing of the extremity-emboli</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dirty="0"/>
              <a:t>Prevent skin breakdown at pressure sites.</a:t>
            </a:r>
          </a:p>
          <a:p>
            <a:pPr>
              <a:buFont typeface="Wingdings" pitchFamily="2" charset="2"/>
              <a:buChar char="ü"/>
            </a:pPr>
            <a:r>
              <a:rPr lang="en-US" dirty="0"/>
              <a:t>Use heel covers &amp; bed cradle to prevent pressure on the toes &amp; heels. </a:t>
            </a:r>
          </a:p>
          <a:p>
            <a:pPr>
              <a:buFont typeface="Wingdings" pitchFamily="2" charset="2"/>
              <a:buChar char="ü"/>
            </a:pPr>
            <a:r>
              <a:rPr lang="en-US" dirty="0"/>
              <a:t>Visually inspect extremities for: discolored areas, breaks in skin,&amp; signs of infection.</a:t>
            </a:r>
          </a:p>
          <a:p>
            <a:r>
              <a:rPr lang="en-US" dirty="0"/>
              <a:t>Encourage moderate exercise </a:t>
            </a:r>
            <a:r>
              <a:rPr lang="en-US" dirty="0" err="1"/>
              <a:t>e.g</a:t>
            </a:r>
            <a:r>
              <a:rPr lang="en-US" dirty="0"/>
              <a:t> walking but not for pts with ulcers or on the leg.</a:t>
            </a:r>
          </a:p>
          <a:p>
            <a:r>
              <a:rPr lang="en-US" dirty="0"/>
              <a:t>Promote blood flow to legs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ü"/>
            </a:pPr>
            <a:r>
              <a:rPr lang="en-US" dirty="0"/>
              <a:t>Elevate </a:t>
            </a:r>
            <a:r>
              <a:rPr lang="en-US"/>
              <a:t>the foot </a:t>
            </a:r>
            <a:r>
              <a:rPr lang="en-US" dirty="0"/>
              <a:t>of bed on blocks.</a:t>
            </a:r>
          </a:p>
          <a:p>
            <a:pPr>
              <a:buFont typeface="Wingdings" pitchFamily="2" charset="2"/>
              <a:buChar char="ü"/>
            </a:pPr>
            <a:r>
              <a:rPr lang="en-US" dirty="0"/>
              <a:t>Avoid standing in one position for prolonged periods.</a:t>
            </a:r>
          </a:p>
          <a:p>
            <a:pPr>
              <a:buFont typeface="Wingdings" pitchFamily="2" charset="2"/>
              <a:buChar char="ü"/>
            </a:pPr>
            <a:r>
              <a:rPr lang="en-US" dirty="0"/>
              <a:t>Avoid crossing legs at the knees or at ankles.</a:t>
            </a:r>
          </a:p>
          <a:p>
            <a:pPr>
              <a:buFont typeface="Wingdings" pitchFamily="2" charset="2"/>
              <a:buChar char="ü"/>
            </a:pPr>
            <a:r>
              <a:rPr lang="en-US" dirty="0"/>
              <a:t>Active postural exercises.</a:t>
            </a:r>
          </a:p>
          <a:p>
            <a:r>
              <a:rPr lang="en-US" dirty="0"/>
              <a:t>Avoid clothes &amp; bandages that restrict circulation to the lower extremities</a:t>
            </a:r>
          </a:p>
          <a:p>
            <a:r>
              <a:rPr lang="en-US" dirty="0"/>
              <a:t>Stop smoking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ARTERIAL THROMBUS</a:t>
            </a:r>
          </a:p>
        </p:txBody>
      </p:sp>
      <p:sp>
        <p:nvSpPr>
          <p:cNvPr id="3" name="Content Placeholder 2"/>
          <p:cNvSpPr>
            <a:spLocks noGrp="1"/>
          </p:cNvSpPr>
          <p:nvPr>
            <p:ph idx="1"/>
          </p:nvPr>
        </p:nvSpPr>
        <p:spPr/>
        <p:txBody>
          <a:bodyPr>
            <a:normAutofit/>
          </a:bodyPr>
          <a:lstStyle/>
          <a:p>
            <a:pPr>
              <a:buNone/>
            </a:pPr>
            <a:r>
              <a:rPr lang="en-US" u="sng" dirty="0"/>
              <a:t>A</a:t>
            </a:r>
            <a:r>
              <a:rPr lang="en-US" u="sng" dirty="0">
                <a:solidFill>
                  <a:srgbClr val="FF0000"/>
                </a:solidFill>
              </a:rPr>
              <a:t> thrombus </a:t>
            </a:r>
            <a:r>
              <a:rPr lang="en-US" dirty="0">
                <a:solidFill>
                  <a:srgbClr val="FF0000"/>
                </a:solidFill>
              </a:rPr>
              <a:t>is </a:t>
            </a:r>
            <a:r>
              <a:rPr lang="en-US" dirty="0"/>
              <a:t>a blood clot that remains attached to a vessel wall.</a:t>
            </a:r>
          </a:p>
          <a:p>
            <a:pPr>
              <a:buNone/>
            </a:pPr>
            <a:r>
              <a:rPr lang="en-US" dirty="0"/>
              <a:t>A detached thrombus is a </a:t>
            </a:r>
            <a:r>
              <a:rPr lang="en-US" u="sng" dirty="0">
                <a:solidFill>
                  <a:srgbClr val="FF0000"/>
                </a:solidFill>
              </a:rPr>
              <a:t>thromboembolus</a:t>
            </a:r>
          </a:p>
          <a:p>
            <a:pPr>
              <a:buNone/>
            </a:pPr>
            <a:r>
              <a:rPr lang="en-US" dirty="0"/>
              <a:t>Thrombi tend to develop wherever intravascular conditions, cascade (</a:t>
            </a:r>
            <a:r>
              <a:rPr lang="en-US" dirty="0" err="1"/>
              <a:t>e.g</a:t>
            </a:r>
            <a:r>
              <a:rPr lang="en-US" dirty="0"/>
              <a:t> </a:t>
            </a:r>
            <a:r>
              <a:rPr lang="en-US" dirty="0" err="1"/>
              <a:t>intimal</a:t>
            </a:r>
            <a:r>
              <a:rPr lang="en-US" dirty="0"/>
              <a:t> irritation, roughening, inflammation, traumatic injury, infection, low blood pressures or obstructions that cause blood stasis &amp; pooling within the vessels).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696200" cy="5440363"/>
          </a:xfrm>
        </p:spPr>
        <p:txBody>
          <a:bodyPr>
            <a:normAutofit/>
          </a:bodyPr>
          <a:lstStyle/>
          <a:p>
            <a:pPr>
              <a:buNone/>
            </a:pPr>
            <a:r>
              <a:rPr lang="en-US" b="1" dirty="0">
                <a:solidFill>
                  <a:srgbClr val="FF0000"/>
                </a:solidFill>
              </a:rPr>
              <a:t>CAUSES OF ARTERIAL THROMBUS</a:t>
            </a:r>
          </a:p>
          <a:p>
            <a:pPr marL="514350" indent="-514350">
              <a:buNone/>
            </a:pPr>
            <a:r>
              <a:rPr lang="en-US" dirty="0"/>
              <a:t>Activation of the coagulation cascade is usually caused by;</a:t>
            </a:r>
          </a:p>
          <a:p>
            <a:pPr marL="514350" indent="-514350">
              <a:buFont typeface="+mj-lt"/>
              <a:buAutoNum type="arabicPeriod"/>
            </a:pPr>
            <a:r>
              <a:rPr lang="en-US" dirty="0"/>
              <a:t>Roughening of the tunica </a:t>
            </a:r>
            <a:r>
              <a:rPr lang="en-US" dirty="0" err="1"/>
              <a:t>intima</a:t>
            </a:r>
            <a:r>
              <a:rPr lang="en-US" dirty="0"/>
              <a:t> by atherosclerosis.</a:t>
            </a:r>
          </a:p>
          <a:p>
            <a:pPr marL="514350" indent="-514350">
              <a:buFont typeface="+mj-lt"/>
              <a:buAutoNum type="arabicPeriod"/>
            </a:pPr>
            <a:r>
              <a:rPr lang="en-US" dirty="0"/>
              <a:t>Invasion of the tunica </a:t>
            </a:r>
            <a:r>
              <a:rPr lang="en-US" dirty="0" err="1"/>
              <a:t>intima</a:t>
            </a:r>
            <a:r>
              <a:rPr lang="en-US" dirty="0"/>
              <a:t> by an infectious agent causes roughening leading to adhesion of platelets readily.</a:t>
            </a:r>
          </a:p>
          <a:p>
            <a:pPr marL="514350" indent="-514350">
              <a:buFont typeface="+mj-lt"/>
              <a:buAutoNum type="arabicPeriod"/>
            </a:pPr>
            <a:r>
              <a:rPr lang="en-US" dirty="0"/>
              <a:t>Anatomic changes especially those causing pooling of arterial blood can stimulate thrombus formation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pic>
        <p:nvPicPr>
          <p:cNvPr id="4" name="Content Placeholder 3" descr="http://image.slidesharecdn.com/cardiovasculardisease-100128000020-phpapp02/95/cardiovascular-diseaseppt-2-728.jpg?cb=1319112893"/>
          <p:cNvPicPr>
            <a:picLocks noGrp="1"/>
          </p:cNvPicPr>
          <p:nvPr>
            <p:ph idx="1"/>
          </p:nvPr>
        </p:nvPicPr>
        <p:blipFill>
          <a:blip r:embed="rId2" cstate="print"/>
          <a:srcRect/>
          <a:stretch>
            <a:fillRect/>
          </a:stretch>
        </p:blipFill>
        <p:spPr bwMode="auto">
          <a:xfrm>
            <a:off x="381000" y="457200"/>
            <a:ext cx="7696200" cy="599916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lstStyle/>
          <a:p>
            <a:pPr>
              <a:buFont typeface="Wingdings" pitchFamily="2" charset="2"/>
              <a:buChar char="Ø"/>
            </a:pPr>
            <a:r>
              <a:rPr lang="en-US" dirty="0"/>
              <a:t> Arterial thrombus may grow large enough to occlude the artery, causing ischemia in tissue supplied by the artery. </a:t>
            </a:r>
          </a:p>
          <a:p>
            <a:pPr>
              <a:buFont typeface="Wingdings" pitchFamily="2" charset="2"/>
              <a:buChar char="Ø"/>
            </a:pPr>
            <a:r>
              <a:rPr lang="en-US" dirty="0" err="1"/>
              <a:t>Thromboembolus</a:t>
            </a:r>
            <a:r>
              <a:rPr lang="en-US" dirty="0"/>
              <a:t> can occlude flow of blood into a distal systemic vascular bed.</a:t>
            </a:r>
          </a:p>
          <a:p>
            <a:pPr>
              <a:buNone/>
            </a:pPr>
            <a:r>
              <a:rPr lang="en-US" b="1" dirty="0">
                <a:solidFill>
                  <a:srgbClr val="FF0000"/>
                </a:solidFill>
              </a:rPr>
              <a:t>TREATMENT</a:t>
            </a:r>
          </a:p>
          <a:p>
            <a:pPr marL="514350" indent="-514350">
              <a:buFont typeface="+mj-lt"/>
              <a:buAutoNum type="arabicPeriod"/>
            </a:pPr>
            <a:r>
              <a:rPr lang="en-US" dirty="0" err="1"/>
              <a:t>Thrombolytics</a:t>
            </a:r>
            <a:r>
              <a:rPr lang="en-US" dirty="0"/>
              <a:t> or heparin, </a:t>
            </a:r>
            <a:r>
              <a:rPr lang="en-US" dirty="0" err="1"/>
              <a:t>warfarin</a:t>
            </a:r>
            <a:r>
              <a:rPr lang="en-US" dirty="0"/>
              <a:t> derivatives.</a:t>
            </a:r>
          </a:p>
          <a:p>
            <a:pPr marL="514350" indent="-514350">
              <a:buFont typeface="+mj-lt"/>
              <a:buAutoNum type="arabicPeriod"/>
            </a:pPr>
            <a:r>
              <a:rPr lang="en-US" dirty="0"/>
              <a:t>A balloon-tipped catheter can be used to remove or compress an arterial thrombus.</a:t>
            </a:r>
          </a:p>
          <a:p>
            <a:pPr>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pPr>
              <a:buNone/>
            </a:pPr>
            <a:r>
              <a:rPr lang="en-US" dirty="0">
                <a:solidFill>
                  <a:srgbClr val="FF0000"/>
                </a:solidFill>
              </a:rPr>
              <a:t>  </a:t>
            </a:r>
            <a:r>
              <a:rPr lang="en-US" b="1" dirty="0">
                <a:solidFill>
                  <a:srgbClr val="FF0000"/>
                </a:solidFill>
              </a:rPr>
              <a:t>EMBOLISM</a:t>
            </a:r>
          </a:p>
          <a:p>
            <a:pPr>
              <a:buNone/>
            </a:pPr>
            <a:r>
              <a:rPr lang="en-US" u="sng" dirty="0"/>
              <a:t>Embolism </a:t>
            </a:r>
            <a:r>
              <a:rPr lang="en-US" dirty="0"/>
              <a:t>is the obstruction of a vessel by an embolus.</a:t>
            </a:r>
          </a:p>
          <a:p>
            <a:pPr>
              <a:buNone/>
            </a:pPr>
            <a:r>
              <a:rPr lang="en-US" u="sng" dirty="0"/>
              <a:t>Embolus </a:t>
            </a:r>
            <a:r>
              <a:rPr lang="en-US" dirty="0"/>
              <a:t>is a bolus of matter circulating in the blood stream. </a:t>
            </a:r>
          </a:p>
          <a:p>
            <a:r>
              <a:rPr lang="en-US" dirty="0"/>
              <a:t>Systemic (or arterial) emboli most commonly originates in the left heart &amp; are associated with thrombi after myocardial infarction, valvular disease, left heart failure, </a:t>
            </a:r>
            <a:r>
              <a:rPr lang="en-US" dirty="0" err="1"/>
              <a:t>endocarditis</a:t>
            </a:r>
            <a:r>
              <a:rPr lang="en-US" dirty="0"/>
              <a:t>, &amp; dysrhythmias.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1295400"/>
            <a:ext cx="7772400" cy="4830763"/>
          </a:xfrm>
        </p:spPr>
        <p:txBody>
          <a:bodyPr>
            <a:normAutofit/>
          </a:bodyPr>
          <a:lstStyle/>
          <a:p>
            <a:r>
              <a:rPr lang="en-US" dirty="0"/>
              <a:t>Embolism causes ischemia or infarction in tissues distal to the obstruction. Embolism of a central organ causes organ dysfunction &amp; pain. </a:t>
            </a:r>
          </a:p>
          <a:p>
            <a:r>
              <a:rPr lang="en-US" dirty="0"/>
              <a:t>Embolism of a coronary or cerebral artery is an immediate threat to life if the embolus severely obstructs a major vessel.</a:t>
            </a:r>
          </a:p>
          <a:p>
            <a:r>
              <a:rPr lang="en-US" dirty="0"/>
              <a:t>Other vessels that are commonly blocked by arterial thromboembolism are lower extremities’ femoral &amp; </a:t>
            </a:r>
            <a:r>
              <a:rPr lang="en-US" dirty="0" err="1"/>
              <a:t>popliteal</a:t>
            </a:r>
            <a:r>
              <a:rPr lang="en-US" dirty="0"/>
              <a:t> arteries.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b="1" dirty="0">
                <a:solidFill>
                  <a:srgbClr val="FF0000"/>
                </a:solidFill>
              </a:rPr>
              <a:t>CLINICAL MANIFESTATIONS</a:t>
            </a:r>
          </a:p>
          <a:p>
            <a:pPr marL="514350" indent="-514350">
              <a:buFont typeface="+mj-lt"/>
              <a:buAutoNum type="arabicPeriod"/>
            </a:pPr>
            <a:r>
              <a:rPr lang="en-US" dirty="0"/>
              <a:t>Acute severe pain</a:t>
            </a:r>
          </a:p>
          <a:p>
            <a:pPr marL="514350" indent="-514350">
              <a:buFont typeface="+mj-lt"/>
              <a:buAutoNum type="arabicPeriod"/>
            </a:pPr>
            <a:r>
              <a:rPr lang="en-US" dirty="0"/>
              <a:t>Gradual loss of sensory &amp; motor function</a:t>
            </a:r>
          </a:p>
          <a:p>
            <a:pPr marL="514350" indent="-514350">
              <a:buFont typeface="+mj-lt"/>
              <a:buAutoNum type="arabicPeriod"/>
            </a:pPr>
            <a:r>
              <a:rPr lang="en-US" dirty="0"/>
              <a:t>Pallor &amp; cold (</a:t>
            </a:r>
            <a:r>
              <a:rPr lang="en-US" dirty="0" err="1"/>
              <a:t>poikilothermia</a:t>
            </a:r>
            <a:r>
              <a:rPr lang="en-US" dirty="0"/>
              <a:t>)</a:t>
            </a:r>
          </a:p>
          <a:p>
            <a:pPr marL="514350" indent="-514350">
              <a:buFont typeface="+mj-lt"/>
              <a:buAutoNum type="arabicPeriod"/>
            </a:pPr>
            <a:r>
              <a:rPr lang="en-US" dirty="0" err="1"/>
              <a:t>Pulselessness</a:t>
            </a:r>
            <a:endParaRPr lang="en-US" dirty="0"/>
          </a:p>
          <a:p>
            <a:pPr marL="514350" indent="-514350">
              <a:buFont typeface="+mj-lt"/>
              <a:buAutoNum type="arabicPeriod"/>
            </a:pPr>
            <a:r>
              <a:rPr lang="en-US" dirty="0" err="1"/>
              <a:t>Parasthesia</a:t>
            </a:r>
            <a:endParaRPr lang="en-US" dirty="0"/>
          </a:p>
          <a:p>
            <a:pPr marL="514350" indent="-514350">
              <a:buFont typeface="+mj-lt"/>
              <a:buAutoNum type="arabicPeriod"/>
            </a:pPr>
            <a:r>
              <a:rPr lang="en-US" dirty="0"/>
              <a:t>Paralysis</a:t>
            </a:r>
          </a:p>
          <a:p>
            <a:pPr marL="514350" indent="-514350">
              <a:buFont typeface="+mj-lt"/>
              <a:buAutoNum type="arabicPeriod"/>
            </a:pPr>
            <a:r>
              <a:rPr lang="en-US" dirty="0" err="1"/>
              <a:t>Colapsed</a:t>
            </a:r>
            <a:r>
              <a:rPr lang="en-US" dirty="0"/>
              <a:t> superficial veins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762000"/>
            <a:ext cx="7772400" cy="5364163"/>
          </a:xfrm>
        </p:spPr>
        <p:txBody>
          <a:bodyPr/>
          <a:lstStyle/>
          <a:p>
            <a:pPr>
              <a:buNone/>
            </a:pPr>
            <a:r>
              <a:rPr lang="en-US" b="1" dirty="0">
                <a:solidFill>
                  <a:srgbClr val="FF0000"/>
                </a:solidFill>
              </a:rPr>
              <a:t>DIAGNOSTIC FINDINGS</a:t>
            </a:r>
          </a:p>
          <a:p>
            <a:pPr marL="514350" indent="-514350">
              <a:buFont typeface="+mj-lt"/>
              <a:buAutoNum type="arabicPeriod"/>
            </a:pPr>
            <a:r>
              <a:rPr lang="en-US" dirty="0"/>
              <a:t>Sudden &amp; acute nature of the onset of symptoms &amp; apparent source of embolus</a:t>
            </a:r>
          </a:p>
          <a:p>
            <a:pPr marL="514350" indent="-514350">
              <a:buFont typeface="+mj-lt"/>
              <a:buAutoNum type="arabicPeriod"/>
            </a:pPr>
            <a:r>
              <a:rPr lang="en-US" dirty="0" err="1"/>
              <a:t>Transesophageal</a:t>
            </a:r>
            <a:r>
              <a:rPr lang="en-US" dirty="0"/>
              <a:t>  echocardiography.</a:t>
            </a:r>
          </a:p>
          <a:p>
            <a:pPr marL="514350" indent="-514350">
              <a:buFont typeface="+mj-lt"/>
              <a:buAutoNum type="arabicPeriod"/>
            </a:pPr>
            <a:r>
              <a:rPr lang="en-US" dirty="0"/>
              <a:t>Chest x-ray</a:t>
            </a:r>
          </a:p>
          <a:p>
            <a:pPr marL="514350" indent="-514350">
              <a:buFont typeface="+mj-lt"/>
              <a:buAutoNum type="arabicPeriod"/>
            </a:pPr>
            <a:r>
              <a:rPr lang="en-US" dirty="0"/>
              <a:t>ECG</a:t>
            </a:r>
          </a:p>
          <a:p>
            <a:pPr marL="514350" indent="-514350">
              <a:buFont typeface="+mj-lt"/>
              <a:buAutoNum type="arabicPeriod"/>
            </a:pPr>
            <a:r>
              <a:rPr lang="en-US" dirty="0"/>
              <a:t>Doppler ultrasound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lnSpcReduction="10000"/>
          </a:bodyPr>
          <a:lstStyle/>
          <a:p>
            <a:pPr>
              <a:buNone/>
            </a:pPr>
            <a:r>
              <a:rPr lang="en-US" b="1" dirty="0">
                <a:solidFill>
                  <a:srgbClr val="FF0000"/>
                </a:solidFill>
              </a:rPr>
              <a:t>MEDICAL MANAGEMENT</a:t>
            </a:r>
          </a:p>
          <a:p>
            <a:pPr>
              <a:buNone/>
            </a:pPr>
            <a:r>
              <a:rPr lang="en-US" dirty="0"/>
              <a:t>Depends on it’s cause.</a:t>
            </a:r>
          </a:p>
          <a:p>
            <a:pPr>
              <a:buFont typeface="Wingdings" pitchFamily="2" charset="2"/>
              <a:buChar char="q"/>
            </a:pPr>
            <a:r>
              <a:rPr lang="en-US" dirty="0"/>
              <a:t>Acute embolic occlusion requires urgent surgery.</a:t>
            </a:r>
          </a:p>
          <a:p>
            <a:pPr>
              <a:buFont typeface="Wingdings" pitchFamily="2" charset="2"/>
              <a:buChar char="q"/>
            </a:pPr>
            <a:r>
              <a:rPr lang="en-US" dirty="0"/>
              <a:t>Heparin therapy to prevent further development of emboli &amp; existing thrombi.</a:t>
            </a:r>
          </a:p>
          <a:p>
            <a:pPr>
              <a:buFont typeface="Wingdings" pitchFamily="2" charset="2"/>
              <a:buChar char="q"/>
            </a:pPr>
            <a:r>
              <a:rPr lang="en-US" dirty="0"/>
              <a:t>Intra-arterial thrombolytic agent- streptokinase/</a:t>
            </a:r>
            <a:r>
              <a:rPr lang="en-US" dirty="0" err="1"/>
              <a:t>urokinase</a:t>
            </a:r>
            <a:r>
              <a:rPr lang="en-US" dirty="0"/>
              <a:t> to dissolve the embolus.</a:t>
            </a:r>
          </a:p>
          <a:p>
            <a:pPr>
              <a:buNone/>
            </a:pPr>
            <a:r>
              <a:rPr lang="en-US" b="1" dirty="0">
                <a:solidFill>
                  <a:srgbClr val="FF0000"/>
                </a:solidFill>
              </a:rPr>
              <a:t>Contraindications to thrombolytic therapy include</a:t>
            </a:r>
          </a:p>
          <a:p>
            <a:pPr>
              <a:buFont typeface="Wingdings" pitchFamily="2" charset="2"/>
              <a:buChar char="v"/>
            </a:pPr>
            <a:r>
              <a:rPr lang="en-US" dirty="0"/>
              <a:t>Active internal bleeding</a:t>
            </a:r>
          </a:p>
          <a:p>
            <a:pPr>
              <a:buFont typeface="Wingdings" pitchFamily="2" charset="2"/>
              <a:buChar char="v"/>
            </a:pPr>
            <a:r>
              <a:rPr lang="en-US" dirty="0"/>
              <a:t>Stroke</a:t>
            </a:r>
          </a:p>
          <a:p>
            <a:pPr>
              <a:buFont typeface="Wingdings" pitchFamily="2" charset="2"/>
              <a:buChar char="v"/>
            </a:pPr>
            <a:r>
              <a:rPr lang="en-US" dirty="0"/>
              <a:t>Recent major surgery</a:t>
            </a:r>
          </a:p>
          <a:p>
            <a:pPr>
              <a:buFont typeface="Wingdings" pitchFamily="2" charset="2"/>
              <a:buChar char="v"/>
            </a:pPr>
            <a:r>
              <a:rPr lang="en-US" dirty="0"/>
              <a:t>Uncontrolled hypertension &amp; pregnancy.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7848600" cy="5364163"/>
          </a:xfrm>
        </p:spPr>
        <p:txBody>
          <a:bodyPr>
            <a:normAutofit/>
          </a:bodyPr>
          <a:lstStyle/>
          <a:p>
            <a:pPr>
              <a:buNone/>
            </a:pPr>
            <a:r>
              <a:rPr lang="en-US" b="1" dirty="0">
                <a:solidFill>
                  <a:srgbClr val="FF0000"/>
                </a:solidFill>
              </a:rPr>
              <a:t>NURSING MANAGEMENT </a:t>
            </a:r>
          </a:p>
          <a:p>
            <a:pPr>
              <a:buNone/>
            </a:pPr>
            <a:r>
              <a:rPr lang="en-US" dirty="0">
                <a:solidFill>
                  <a:srgbClr val="FF0000"/>
                </a:solidFill>
              </a:rPr>
              <a:t>BEFORE SURGERY</a:t>
            </a:r>
          </a:p>
          <a:p>
            <a:pPr marL="514350" indent="-514350">
              <a:buFont typeface="+mj-lt"/>
              <a:buAutoNum type="arabicPeriod"/>
            </a:pPr>
            <a:r>
              <a:rPr lang="en-US" dirty="0"/>
              <a:t>Bed rest with extremity level slightly (15 degrees) dependent.</a:t>
            </a:r>
          </a:p>
          <a:p>
            <a:pPr marL="514350" indent="-514350">
              <a:buFont typeface="+mj-lt"/>
              <a:buAutoNum type="arabicPeriod"/>
            </a:pPr>
            <a:r>
              <a:rPr lang="en-US" dirty="0"/>
              <a:t>Affected part is kept at room temperature &amp; protected from trauma (foot cradles to protect leg )</a:t>
            </a:r>
          </a:p>
          <a:p>
            <a:pPr marL="514350" indent="-514350">
              <a:buNone/>
            </a:pPr>
            <a:r>
              <a:rPr lang="en-US" dirty="0">
                <a:solidFill>
                  <a:srgbClr val="FF0000"/>
                </a:solidFill>
              </a:rPr>
              <a:t>AFTER SURGERY</a:t>
            </a:r>
          </a:p>
          <a:p>
            <a:pPr marL="514350" indent="-514350">
              <a:buNone/>
            </a:pPr>
            <a:r>
              <a:rPr lang="en-US" dirty="0"/>
              <a:t>1.  Nurse collaborates with surgeon about patient’s activity level based on pt’s condition </a:t>
            </a:r>
          </a:p>
          <a:p>
            <a:pPr marL="514350" indent="-51435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marL="514350" indent="-514350">
              <a:buAutoNum type="arabicPeriod" startAt="2"/>
            </a:pPr>
            <a:r>
              <a:rPr lang="en-US" dirty="0"/>
              <a:t>Generally leg movement is encouraged to stimulate circulation.</a:t>
            </a:r>
          </a:p>
          <a:p>
            <a:pPr marL="514350" indent="-514350">
              <a:buAutoNum type="arabicPeriod" startAt="2"/>
            </a:pPr>
            <a:r>
              <a:rPr lang="en-US" dirty="0"/>
              <a:t>Anticoagulant therapy may be continued </a:t>
            </a:r>
          </a:p>
          <a:p>
            <a:pPr marL="514350" indent="-514350">
              <a:buAutoNum type="arabicPeriod" startAt="2"/>
            </a:pPr>
            <a:r>
              <a:rPr lang="en-US" dirty="0"/>
              <a:t>Assess for evidence of hemorrhage (local &amp; systemic) including mental status changes.</a:t>
            </a:r>
          </a:p>
          <a:p>
            <a:pPr marL="514350" indent="-514350">
              <a:buAutoNum type="arabicPeriod" startAt="2"/>
            </a:pPr>
            <a:r>
              <a:rPr lang="en-US" dirty="0"/>
              <a:t>Monitor pulses, sensory &amp; motor functions</a:t>
            </a:r>
            <a:r>
              <a:rPr lang="en-US"/>
              <a:t>, Doppler </a:t>
            </a:r>
            <a:r>
              <a:rPr lang="en-US" dirty="0"/>
              <a:t>signals </a:t>
            </a:r>
            <a:r>
              <a:rPr lang="en-US" dirty="0" err="1"/>
              <a:t>hrly</a:t>
            </a:r>
            <a:r>
              <a:rPr lang="en-US" dirty="0"/>
              <a:t> to note </a:t>
            </a:r>
            <a:r>
              <a:rPr lang="en-US" dirty="0" err="1"/>
              <a:t>reocclusion</a:t>
            </a:r>
            <a:r>
              <a:rPr lang="en-US" dirty="0"/>
              <a:t>.</a:t>
            </a:r>
          </a:p>
          <a:p>
            <a:pPr marL="514350" indent="-514350">
              <a:buAutoNum type="arabicPeriod" startAt="2"/>
            </a:pPr>
            <a:r>
              <a:rPr lang="en-US" dirty="0"/>
              <a:t>Monitor for complications: metabolic abnormalities, renal failure, &amp; compartment syndrome( muscle, nerves, &amp; vessels are restricted to a confined space [</a:t>
            </a:r>
            <a:r>
              <a:rPr lang="en-US" dirty="0" err="1"/>
              <a:t>myofascial</a:t>
            </a:r>
            <a:r>
              <a:rPr lang="en-US" dirty="0"/>
              <a:t> compartment] within an extremity.</a:t>
            </a:r>
          </a:p>
          <a:p>
            <a:pPr marL="514350" indent="-514350">
              <a:buAutoNum type="arabicPeriod" startAt="2"/>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ANEURYSM</a:t>
            </a:r>
          </a:p>
        </p:txBody>
      </p:sp>
      <p:sp>
        <p:nvSpPr>
          <p:cNvPr id="3" name="Content Placeholder 2"/>
          <p:cNvSpPr>
            <a:spLocks noGrp="1"/>
          </p:cNvSpPr>
          <p:nvPr>
            <p:ph idx="1"/>
          </p:nvPr>
        </p:nvSpPr>
        <p:spPr/>
        <p:txBody>
          <a:bodyPr>
            <a:normAutofit/>
          </a:bodyPr>
          <a:lstStyle/>
          <a:p>
            <a:pPr>
              <a:buNone/>
            </a:pPr>
            <a:r>
              <a:rPr lang="en-US" dirty="0"/>
              <a:t>A localized dilation, out-pouching or sac formation on the an arterial vessel or cardiac chamber.</a:t>
            </a:r>
          </a:p>
          <a:p>
            <a:r>
              <a:rPr lang="en-US" dirty="0"/>
              <a:t>Abnormal permanent dilatation of blood vessels especially arteries</a:t>
            </a:r>
          </a:p>
          <a:p>
            <a:r>
              <a:rPr lang="en-US" dirty="0"/>
              <a:t>Tends to be focal</a:t>
            </a:r>
          </a:p>
          <a:p>
            <a:pPr>
              <a:buNone/>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CLASSIFICATION</a:t>
            </a:r>
            <a:br>
              <a:rPr lang="en-US" dirty="0"/>
            </a:br>
            <a:r>
              <a:rPr lang="en-US" dirty="0"/>
              <a:t> </a:t>
            </a:r>
          </a:p>
        </p:txBody>
      </p:sp>
      <p:sp>
        <p:nvSpPr>
          <p:cNvPr id="3" name="Content Placeholder 2"/>
          <p:cNvSpPr>
            <a:spLocks noGrp="1"/>
          </p:cNvSpPr>
          <p:nvPr>
            <p:ph sz="quarter" idx="1"/>
          </p:nvPr>
        </p:nvSpPr>
        <p:spPr/>
        <p:txBody>
          <a:bodyPr/>
          <a:lstStyle/>
          <a:p>
            <a:pPr>
              <a:buNone/>
            </a:pPr>
            <a:r>
              <a:rPr lang="en-US" b="1" dirty="0"/>
              <a:t>They are classified according to their characteristics</a:t>
            </a:r>
          </a:p>
          <a:p>
            <a:pPr>
              <a:buNone/>
            </a:pPr>
            <a:r>
              <a:rPr lang="en-US" u="sng" dirty="0"/>
              <a:t>True aneurysms </a:t>
            </a:r>
            <a:r>
              <a:rPr lang="en-US" dirty="0"/>
              <a:t>involve all three layers of the arterial wall &amp; are best described as a weakening of the vessel wall. </a:t>
            </a:r>
          </a:p>
          <a:p>
            <a:pPr>
              <a:buNone/>
            </a:pPr>
            <a:r>
              <a:rPr lang="en-US" dirty="0"/>
              <a:t>Most are fusiform (</a:t>
            </a:r>
            <a:r>
              <a:rPr lang="en-US" dirty="0" err="1"/>
              <a:t>i.e</a:t>
            </a:r>
            <a:r>
              <a:rPr lang="en-US" dirty="0"/>
              <a:t> tapering at both ends) &amp; circumferential. </a:t>
            </a:r>
            <a:r>
              <a:rPr lang="en-US" dirty="0" err="1"/>
              <a:t>E.g</a:t>
            </a:r>
            <a:r>
              <a:rPr lang="en-US" dirty="0"/>
              <a:t> dissecting, Saccular.</a:t>
            </a:r>
            <a:endParaRPr lang="en-US" u="sng" dirty="0"/>
          </a:p>
          <a:p>
            <a:endParaRPr lang="en-US" dirty="0"/>
          </a:p>
        </p:txBody>
      </p:sp>
    </p:spTree>
    <p:extLst>
      <p:ext uri="{BB962C8B-B14F-4D97-AF65-F5344CB8AC3E}">
        <p14:creationId xmlns:p14="http://schemas.microsoft.com/office/powerpoint/2010/main" val="29255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pic>
        <p:nvPicPr>
          <p:cNvPr id="4" name="Content Placeholder 3" descr="http://image.slidesharecdn.com/cardiovasculardisease-100128000020-phpapp02/95/cardiovascular-diseaseppt-6-728.jpg?cb=1319112893"/>
          <p:cNvPicPr>
            <a:picLocks noGrp="1"/>
          </p:cNvPicPr>
          <p:nvPr>
            <p:ph idx="1"/>
          </p:nvPr>
        </p:nvPicPr>
        <p:blipFill>
          <a:blip r:embed="rId2" cstate="print"/>
          <a:srcRect/>
          <a:stretch>
            <a:fillRect/>
          </a:stretch>
        </p:blipFill>
        <p:spPr bwMode="auto">
          <a:xfrm>
            <a:off x="304800" y="533400"/>
            <a:ext cx="7467600" cy="5922963"/>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Aneurysms </a:t>
            </a:r>
          </a:p>
        </p:txBody>
      </p:sp>
      <p:pic>
        <p:nvPicPr>
          <p:cNvPr id="4" name="Picture 4" descr="ANd9GcS2urFhxNaEOjz3GBIRAwKlQ3pxU9X8avySnyzTYvwUfpxiDQ3iCg"/>
          <p:cNvPicPr>
            <a:picLocks noGrp="1" noChangeAspect="1" noChangeArrowheads="1"/>
          </p:cNvPicPr>
          <p:nvPr>
            <p:ph sz="quarter" idx="1"/>
          </p:nvPr>
        </p:nvPicPr>
        <p:blipFill>
          <a:blip r:embed="rId2" cstate="print"/>
          <a:srcRect/>
          <a:stretch>
            <a:fillRect/>
          </a:stretch>
        </p:blipFill>
        <p:spPr bwMode="auto">
          <a:xfrm>
            <a:off x="533400" y="1752600"/>
            <a:ext cx="6934200" cy="4495799"/>
          </a:xfrm>
          <a:prstGeom prst="rect">
            <a:avLst/>
          </a:prstGeom>
          <a:noFill/>
        </p:spPr>
      </p:pic>
    </p:spTree>
    <p:extLst>
      <p:ext uri="{BB962C8B-B14F-4D97-AF65-F5344CB8AC3E}">
        <p14:creationId xmlns:p14="http://schemas.microsoft.com/office/powerpoint/2010/main" val="1499634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Classifications</a:t>
            </a:r>
            <a:br>
              <a:rPr lang="en-US" dirty="0"/>
            </a:br>
            <a:endParaRPr lang="en-US" dirty="0"/>
          </a:p>
        </p:txBody>
      </p:sp>
      <p:sp>
        <p:nvSpPr>
          <p:cNvPr id="3" name="Content Placeholder 2"/>
          <p:cNvSpPr>
            <a:spLocks noGrp="1"/>
          </p:cNvSpPr>
          <p:nvPr>
            <p:ph sz="quarter" idx="1"/>
          </p:nvPr>
        </p:nvSpPr>
        <p:spPr>
          <a:xfrm>
            <a:off x="228600" y="1143000"/>
            <a:ext cx="8915400" cy="5486400"/>
          </a:xfrm>
        </p:spPr>
        <p:txBody>
          <a:bodyPr>
            <a:normAutofit/>
          </a:bodyPr>
          <a:lstStyle/>
          <a:p>
            <a:r>
              <a:rPr lang="en-US" dirty="0">
                <a:solidFill>
                  <a:srgbClr val="FF0000"/>
                </a:solidFill>
              </a:rPr>
              <a:t>Depending on cause:</a:t>
            </a:r>
          </a:p>
          <a:p>
            <a:pPr lvl="1"/>
            <a:r>
              <a:rPr lang="en-US" dirty="0"/>
              <a:t>Congenital</a:t>
            </a:r>
          </a:p>
          <a:p>
            <a:pPr lvl="1"/>
            <a:r>
              <a:rPr lang="en-US" dirty="0"/>
              <a:t>Acquired</a:t>
            </a:r>
          </a:p>
          <a:p>
            <a:pPr lvl="2"/>
            <a:r>
              <a:rPr lang="en-US" dirty="0"/>
              <a:t>Trauma</a:t>
            </a:r>
          </a:p>
          <a:p>
            <a:pPr lvl="2"/>
            <a:r>
              <a:rPr lang="en-US" dirty="0"/>
              <a:t>Infections-syphilis</a:t>
            </a:r>
          </a:p>
          <a:p>
            <a:pPr lvl="2"/>
            <a:r>
              <a:rPr lang="en-US" dirty="0"/>
              <a:t>Immunological-</a:t>
            </a:r>
            <a:r>
              <a:rPr lang="en-US" dirty="0" err="1"/>
              <a:t>vasculitis</a:t>
            </a:r>
            <a:endParaRPr lang="en-US" dirty="0"/>
          </a:p>
          <a:p>
            <a:r>
              <a:rPr lang="en-US" dirty="0">
                <a:solidFill>
                  <a:srgbClr val="FF0000"/>
                </a:solidFill>
              </a:rPr>
              <a:t>Shape:</a:t>
            </a:r>
          </a:p>
          <a:p>
            <a:pPr lvl="1"/>
            <a:r>
              <a:rPr lang="en-US" dirty="0"/>
              <a:t>Saccular</a:t>
            </a:r>
          </a:p>
          <a:p>
            <a:pPr lvl="1"/>
            <a:r>
              <a:rPr lang="en-US" dirty="0"/>
              <a:t>Cylindrical(</a:t>
            </a:r>
            <a:r>
              <a:rPr lang="en-US" dirty="0" err="1"/>
              <a:t>fusiform</a:t>
            </a:r>
            <a:r>
              <a:rPr lang="en-US" dirty="0"/>
              <a:t>)</a:t>
            </a:r>
          </a:p>
          <a:p>
            <a:r>
              <a:rPr lang="en-US" dirty="0">
                <a:solidFill>
                  <a:srgbClr val="FF0000"/>
                </a:solidFill>
              </a:rPr>
              <a:t>Lining layers </a:t>
            </a:r>
          </a:p>
          <a:p>
            <a:pPr lvl="1"/>
            <a:r>
              <a:rPr lang="en-US" dirty="0"/>
              <a:t>True –bound by all layers of blood vessels</a:t>
            </a:r>
          </a:p>
          <a:p>
            <a:pPr lvl="1"/>
            <a:r>
              <a:rPr lang="en-US" dirty="0"/>
              <a:t>False- bound by incomplete wall of blood vessel(pulsating hematoma)</a:t>
            </a:r>
          </a:p>
        </p:txBody>
      </p:sp>
    </p:spTree>
    <p:extLst>
      <p:ext uri="{BB962C8B-B14F-4D97-AF65-F5344CB8AC3E}">
        <p14:creationId xmlns:p14="http://schemas.microsoft.com/office/powerpoint/2010/main" val="3241659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696200" cy="5516563"/>
          </a:xfrm>
        </p:spPr>
        <p:txBody>
          <a:bodyPr>
            <a:normAutofit/>
          </a:bodyPr>
          <a:lstStyle/>
          <a:p>
            <a:pPr>
              <a:buNone/>
            </a:pPr>
            <a:r>
              <a:rPr lang="en-US" u="sng" dirty="0"/>
              <a:t>False aneurysm or pseudo-aneurysm </a:t>
            </a:r>
            <a:r>
              <a:rPr lang="en-US" dirty="0"/>
              <a:t>is an </a:t>
            </a:r>
            <a:r>
              <a:rPr lang="en-US" dirty="0" err="1"/>
              <a:t>extravascular</a:t>
            </a:r>
            <a:r>
              <a:rPr lang="en-US" dirty="0"/>
              <a:t> hematoma that communicates with the intravascular space. A common cause of this type of lesion is a leak between a vascular graft &amp; a natural artery.</a:t>
            </a:r>
          </a:p>
          <a:p>
            <a:pPr>
              <a:buNone/>
            </a:pPr>
            <a:r>
              <a:rPr lang="en-US" b="1" dirty="0">
                <a:solidFill>
                  <a:srgbClr val="FF0000"/>
                </a:solidFill>
              </a:rPr>
              <a:t>RISK FACTORS OF ANEURYSM</a:t>
            </a:r>
          </a:p>
          <a:p>
            <a:pPr marL="514350" indent="-514350">
              <a:buFont typeface="+mj-lt"/>
              <a:buAutoNum type="arabicPeriod"/>
            </a:pPr>
            <a:r>
              <a:rPr lang="en-US" dirty="0"/>
              <a:t>Atherosclerosis</a:t>
            </a:r>
          </a:p>
          <a:p>
            <a:pPr marL="514350" indent="-514350">
              <a:buFont typeface="+mj-lt"/>
              <a:buAutoNum type="arabicPeriod"/>
            </a:pPr>
            <a:r>
              <a:rPr lang="en-US" dirty="0"/>
              <a:t>Hypertension</a:t>
            </a:r>
          </a:p>
          <a:p>
            <a:pPr marL="514350" indent="-514350">
              <a:buFont typeface="+mj-lt"/>
              <a:buAutoNum type="arabicPeriod"/>
            </a:pPr>
            <a:r>
              <a:rPr lang="en-US" dirty="0"/>
              <a:t>Smoking</a:t>
            </a:r>
          </a:p>
          <a:p>
            <a:pPr marL="514350" indent="-514350">
              <a:buFont typeface="+mj-lt"/>
              <a:buAutoNum type="arabicPeriod"/>
            </a:pPr>
            <a:r>
              <a:rPr lang="en-US" dirty="0"/>
              <a:t>Trauma</a:t>
            </a:r>
          </a:p>
          <a:p>
            <a:pPr marL="514350" indent="-514350">
              <a:buFont typeface="+mj-lt"/>
              <a:buAutoNum type="arabicPeriod"/>
            </a:pPr>
            <a:r>
              <a:rPr lang="en-US" dirty="0"/>
              <a:t>Congenital abnormalities</a:t>
            </a:r>
          </a:p>
          <a:p>
            <a:pPr marL="514350" indent="-514350">
              <a:buFont typeface="+mj-lt"/>
              <a:buAutoNum type="arabicPeriod"/>
            </a:pPr>
            <a:r>
              <a:rPr lang="en-US" dirty="0"/>
              <a:t>Familial tendencies</a:t>
            </a:r>
          </a:p>
          <a:p>
            <a:pPr>
              <a:buNone/>
            </a:pPr>
            <a:endParaRPr lang="en-US" u="sng"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14400"/>
            <a:ext cx="7696200" cy="5211763"/>
          </a:xfrm>
        </p:spPr>
        <p:txBody>
          <a:bodyPr>
            <a:normAutofit/>
          </a:bodyPr>
          <a:lstStyle/>
          <a:p>
            <a:pPr>
              <a:buNone/>
            </a:pPr>
            <a:r>
              <a:rPr lang="en-US" b="1" dirty="0"/>
              <a:t>    </a:t>
            </a:r>
            <a:r>
              <a:rPr lang="en-US" b="1" dirty="0">
                <a:solidFill>
                  <a:srgbClr val="FF0000"/>
                </a:solidFill>
              </a:rPr>
              <a:t>TYPES OF ANEURYSMS</a:t>
            </a:r>
          </a:p>
          <a:p>
            <a:pPr marL="514350" indent="-514350">
              <a:buAutoNum type="arabicPeriod"/>
            </a:pPr>
            <a:r>
              <a:rPr lang="en-US" b="1" dirty="0"/>
              <a:t>Abdominal aortic aneurysm: </a:t>
            </a:r>
            <a:r>
              <a:rPr lang="en-US" dirty="0"/>
              <a:t>occurs primarily in the abdominal aorta below the renal arteries.</a:t>
            </a:r>
          </a:p>
          <a:p>
            <a:pPr marL="514350" indent="-514350">
              <a:buNone/>
            </a:pPr>
            <a:r>
              <a:rPr lang="en-US" b="1" dirty="0"/>
              <a:t>Clinical manifestations </a:t>
            </a:r>
          </a:p>
          <a:p>
            <a:pPr marL="514350" indent="-514350">
              <a:buNone/>
            </a:pPr>
            <a:r>
              <a:rPr lang="en-US" dirty="0"/>
              <a:t>Maybe </a:t>
            </a:r>
            <a:r>
              <a:rPr lang="en-US" dirty="0" err="1"/>
              <a:t>asymptomic</a:t>
            </a:r>
            <a:endParaRPr lang="en-US" dirty="0"/>
          </a:p>
          <a:p>
            <a:pPr marL="514350" indent="-514350">
              <a:buAutoNum type="arabicPeriod"/>
            </a:pPr>
            <a:r>
              <a:rPr lang="en-US" dirty="0"/>
              <a:t>Back, flank, or abdominal pain </a:t>
            </a:r>
          </a:p>
          <a:p>
            <a:pPr marL="514350" indent="-514350">
              <a:buAutoNum type="arabicPeriod"/>
            </a:pPr>
            <a:r>
              <a:rPr lang="en-US" dirty="0" err="1"/>
              <a:t>Epigastric</a:t>
            </a:r>
            <a:r>
              <a:rPr lang="en-US" dirty="0"/>
              <a:t> discomfort</a:t>
            </a:r>
          </a:p>
          <a:p>
            <a:pPr marL="514350" indent="-514350">
              <a:buAutoNum type="arabicPeriod" startAt="2"/>
            </a:pPr>
            <a:r>
              <a:rPr lang="en-US" dirty="0"/>
              <a:t>Pulsating abdominal mass may be palpable.</a:t>
            </a:r>
          </a:p>
          <a:p>
            <a:pPr marL="514350" indent="-514350">
              <a:buFont typeface="+mj-lt"/>
              <a:buAutoNum type="arabicPeriod"/>
            </a:pPr>
            <a:endParaRPr lang="en-US" dirty="0"/>
          </a:p>
          <a:p>
            <a:pPr marL="514350" indent="-514350">
              <a:buNone/>
            </a:pPr>
            <a:r>
              <a:rPr lang="en-US" dirty="0"/>
              <a:t> </a:t>
            </a:r>
            <a:endParaRPr lang="en-US"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pPr marL="514350" indent="-514350">
              <a:buNone/>
            </a:pPr>
            <a:r>
              <a:rPr lang="en-US" b="1" dirty="0">
                <a:solidFill>
                  <a:srgbClr val="FF0000"/>
                </a:solidFill>
              </a:rPr>
              <a:t>Signs of rupture</a:t>
            </a:r>
          </a:p>
          <a:p>
            <a:pPr marL="514350" indent="-514350">
              <a:buFont typeface="+mj-lt"/>
              <a:buAutoNum type="alphaLcParenR"/>
            </a:pPr>
            <a:r>
              <a:rPr lang="en-US" dirty="0"/>
              <a:t>Shock, hypotension</a:t>
            </a:r>
          </a:p>
          <a:p>
            <a:pPr marL="514350" indent="-514350">
              <a:buFont typeface="+mj-lt"/>
              <a:buAutoNum type="alphaLcParenR"/>
            </a:pPr>
            <a:r>
              <a:rPr lang="en-US" dirty="0" err="1"/>
              <a:t>Oliguria</a:t>
            </a:r>
            <a:endParaRPr lang="en-US" dirty="0"/>
          </a:p>
          <a:p>
            <a:pPr marL="514350" indent="-514350">
              <a:buFont typeface="+mj-lt"/>
              <a:buAutoNum type="alphaLcParenR"/>
            </a:pPr>
            <a:r>
              <a:rPr lang="en-US" dirty="0" err="1"/>
              <a:t>Dysrhythmias</a:t>
            </a:r>
            <a:r>
              <a:rPr lang="en-US" dirty="0"/>
              <a:t>-irregular brain waves</a:t>
            </a:r>
          </a:p>
          <a:p>
            <a:pPr marL="514350" indent="-514350">
              <a:buFont typeface="+mj-lt"/>
              <a:buAutoNum type="alphaLcParenR"/>
            </a:pPr>
            <a:r>
              <a:rPr lang="en-US" dirty="0"/>
              <a:t>Abdominal distention</a:t>
            </a:r>
          </a:p>
          <a:p>
            <a:pPr marL="514350" indent="-514350">
              <a:buFont typeface="+mj-lt"/>
              <a:buAutoNum type="alphaLcParenR"/>
            </a:pPr>
            <a:r>
              <a:rPr lang="en-US" dirty="0"/>
              <a:t>Hematoma formation in the flank region</a:t>
            </a:r>
          </a:p>
          <a:p>
            <a:pPr marL="514350" indent="-514350">
              <a:buFont typeface="+mj-lt"/>
              <a:buAutoNum type="alphaLcParenR"/>
            </a:pPr>
            <a:r>
              <a:rPr lang="en-US" dirty="0"/>
              <a:t>Client describes a tearing or ripping sensation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marL="514350" indent="-514350">
              <a:buAutoNum type="arabicPeriod" startAt="2"/>
            </a:pPr>
            <a:r>
              <a:rPr lang="en-US" b="1" dirty="0"/>
              <a:t>Thoracic aortic aneurysm: </a:t>
            </a:r>
            <a:r>
              <a:rPr lang="en-US" dirty="0"/>
              <a:t>located in the thoracic area.</a:t>
            </a:r>
          </a:p>
          <a:p>
            <a:pPr marL="514350" indent="-514350">
              <a:buNone/>
            </a:pPr>
            <a:r>
              <a:rPr lang="en-US" b="1" dirty="0"/>
              <a:t>           Risk factors</a:t>
            </a:r>
          </a:p>
          <a:p>
            <a:pPr marL="514350" indent="-514350">
              <a:buFont typeface="Wingdings" pitchFamily="2" charset="2"/>
              <a:buChar char="ü"/>
            </a:pPr>
            <a:r>
              <a:rPr lang="en-US" dirty="0"/>
              <a:t>Atherosclerosis </a:t>
            </a:r>
          </a:p>
          <a:p>
            <a:pPr marL="514350" indent="-514350">
              <a:buFont typeface="Wingdings" pitchFamily="2" charset="2"/>
              <a:buChar char="ü"/>
            </a:pPr>
            <a:r>
              <a:rPr lang="en-US" dirty="0"/>
              <a:t>Tear grafting</a:t>
            </a:r>
          </a:p>
          <a:p>
            <a:pPr marL="514350" indent="-514350">
              <a:buFont typeface="Wingdings" pitchFamily="2" charset="2"/>
              <a:buChar char="ü"/>
            </a:pPr>
            <a:r>
              <a:rPr lang="en-US" dirty="0"/>
              <a:t>Age 50-70 yrs.</a:t>
            </a:r>
          </a:p>
          <a:p>
            <a:pPr marL="514350" indent="-514350">
              <a:buNone/>
            </a:pPr>
            <a:r>
              <a:rPr lang="en-US" b="1" dirty="0"/>
              <a:t>Clinical manifestations</a:t>
            </a:r>
          </a:p>
          <a:p>
            <a:pPr marL="514350" indent="-514350">
              <a:buNone/>
            </a:pPr>
            <a:r>
              <a:rPr lang="en-US" dirty="0"/>
              <a:t>Generally asymptomatic</a:t>
            </a:r>
          </a:p>
          <a:p>
            <a:pPr marL="514350" indent="-514350">
              <a:buFont typeface="+mj-lt"/>
              <a:buAutoNum type="arabicPeriod"/>
            </a:pPr>
            <a:r>
              <a:rPr lang="en-US" dirty="0"/>
              <a:t>Client may complain of severe chest pain</a:t>
            </a:r>
          </a:p>
          <a:p>
            <a:pPr marL="514350" indent="-514350">
              <a:buNone/>
            </a:pPr>
            <a:r>
              <a:rPr lang="en-US" dirty="0"/>
              <a:t>2.   Pressure on the </a:t>
            </a:r>
            <a:r>
              <a:rPr lang="en-US" dirty="0" err="1"/>
              <a:t>oesophagus</a:t>
            </a:r>
            <a:r>
              <a:rPr lang="en-US" dirty="0"/>
              <a:t> may cause </a:t>
            </a:r>
            <a:r>
              <a:rPr lang="en-US" dirty="0" err="1"/>
              <a:t>dysphagia</a:t>
            </a:r>
            <a:endParaRPr lang="en-US" dirty="0"/>
          </a:p>
          <a:p>
            <a:pPr marL="514350" indent="-514350">
              <a:buNone/>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lstStyle/>
          <a:p>
            <a:pPr marL="514350" indent="-514350">
              <a:buNone/>
            </a:pPr>
            <a:r>
              <a:rPr lang="en-US" dirty="0"/>
              <a:t>3.  Pressure on the vena cava may cause edema</a:t>
            </a:r>
          </a:p>
          <a:p>
            <a:pPr marL="514350" indent="-514350">
              <a:buNone/>
            </a:pPr>
            <a:r>
              <a:rPr lang="en-US" dirty="0"/>
              <a:t>4.  </a:t>
            </a:r>
            <a:r>
              <a:rPr lang="en-US" dirty="0" err="1"/>
              <a:t>Dyspnea</a:t>
            </a:r>
            <a:endParaRPr lang="en-US" dirty="0"/>
          </a:p>
          <a:p>
            <a:pPr marL="514350" indent="-514350">
              <a:buNone/>
            </a:pPr>
            <a:r>
              <a:rPr lang="en-US" b="1" dirty="0">
                <a:solidFill>
                  <a:srgbClr val="FF0000"/>
                </a:solidFill>
              </a:rPr>
              <a:t>Signs of rupture</a:t>
            </a:r>
          </a:p>
          <a:p>
            <a:pPr marL="514350" indent="-514350">
              <a:buFont typeface="+mj-lt"/>
              <a:buAutoNum type="alphaLcParenR"/>
            </a:pPr>
            <a:r>
              <a:rPr lang="en-US" dirty="0"/>
              <a:t>Sudden excruciating(extreme) back &amp;/or chest pain</a:t>
            </a:r>
          </a:p>
          <a:p>
            <a:pPr marL="514350" indent="-514350">
              <a:buFont typeface="+mj-lt"/>
              <a:buAutoNum type="alphaLcParenR"/>
            </a:pPr>
            <a:r>
              <a:rPr lang="en-US" dirty="0"/>
              <a:t>Hypotension progressing to shock</a:t>
            </a:r>
          </a:p>
          <a:p>
            <a:pPr marL="514350" indent="-514350">
              <a:buNone/>
            </a:pPr>
            <a:r>
              <a:rPr lang="en-US" b="1" dirty="0"/>
              <a:t>Dissecting  aortic aneurysm</a:t>
            </a:r>
          </a:p>
          <a:p>
            <a:pPr marL="514350" indent="-514350">
              <a:buNone/>
            </a:pPr>
            <a:r>
              <a:rPr lang="en-US" dirty="0" err="1"/>
              <a:t>Characterised</a:t>
            </a:r>
            <a:r>
              <a:rPr lang="en-US" dirty="0"/>
              <a:t> by bleeding between the layers of the </a:t>
            </a:r>
            <a:r>
              <a:rPr lang="en-US" dirty="0" err="1"/>
              <a:t>vessel.</a:t>
            </a:r>
            <a:r>
              <a:rPr lang="en-US" b="1" dirty="0" err="1"/>
              <a:t>T</a:t>
            </a:r>
            <a:r>
              <a:rPr lang="en-US" dirty="0" err="1"/>
              <a:t>horacic</a:t>
            </a:r>
            <a:r>
              <a:rPr lang="en-US" dirty="0"/>
              <a:t> area is the most common site for dissection.</a:t>
            </a:r>
          </a:p>
          <a:p>
            <a:pPr marL="514350" indent="-514350">
              <a:buNone/>
            </a:pPr>
            <a:endParaRPr lang="en-US" dirty="0"/>
          </a:p>
          <a:p>
            <a:pPr marL="514350" indent="-514350">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Clinical manifestation of dissecting aneurysm</a:t>
            </a:r>
          </a:p>
          <a:p>
            <a:pPr marL="514350" indent="-514350">
              <a:buFont typeface="+mj-lt"/>
              <a:buAutoNum type="arabicPeriod"/>
            </a:pPr>
            <a:r>
              <a:rPr lang="en-US" dirty="0"/>
              <a:t>Constant intense pain</a:t>
            </a:r>
          </a:p>
          <a:p>
            <a:pPr marL="514350" indent="-514350">
              <a:buFont typeface="+mj-lt"/>
              <a:buAutoNum type="arabicPeriod"/>
            </a:pPr>
            <a:r>
              <a:rPr lang="en-US" dirty="0"/>
              <a:t>Drop in BP, rapidly leading to hemorrhagic shock</a:t>
            </a:r>
          </a:p>
          <a:p>
            <a:pPr marL="514350" indent="-514350">
              <a:buFont typeface="+mj-lt"/>
              <a:buAutoNum type="arabicPeriod"/>
            </a:pPr>
            <a:r>
              <a:rPr lang="en-US" dirty="0"/>
              <a:t>In abdominal aortic aneurysm dissection, the abdomen may remain soft.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solidFill>
                  <a:srgbClr val="FF0000"/>
                </a:solidFill>
              </a:rPr>
              <a:t>DIAGNOSTICS FOR ANEURYSMS</a:t>
            </a:r>
          </a:p>
          <a:p>
            <a:r>
              <a:rPr lang="en-US" dirty="0"/>
              <a:t>X-ray films</a:t>
            </a:r>
          </a:p>
          <a:p>
            <a:r>
              <a:rPr lang="en-US" dirty="0" err="1"/>
              <a:t>Aortography</a:t>
            </a:r>
            <a:endParaRPr lang="en-US" dirty="0"/>
          </a:p>
          <a:p>
            <a:r>
              <a:rPr lang="en-US" dirty="0" err="1"/>
              <a:t>Sonography</a:t>
            </a:r>
            <a:endParaRPr lang="en-US" dirty="0"/>
          </a:p>
          <a:p>
            <a:r>
              <a:rPr lang="en-US" dirty="0"/>
              <a:t>MRI</a:t>
            </a:r>
          </a:p>
          <a:p>
            <a:r>
              <a:rPr lang="en-US" dirty="0"/>
              <a:t>Transesophageal echo cardiogram</a:t>
            </a:r>
          </a:p>
          <a:p>
            <a:r>
              <a:rPr lang="en-US" dirty="0"/>
              <a:t>Duplex </a:t>
            </a:r>
            <a:r>
              <a:rPr lang="en-US" dirty="0" err="1"/>
              <a:t>uls</a:t>
            </a:r>
            <a:endParaRPr lang="en-US" dirty="0"/>
          </a:p>
          <a:p>
            <a:r>
              <a:rPr lang="en-US" dirty="0"/>
              <a:t>CT scan</a:t>
            </a:r>
            <a:br>
              <a:rPr lang="en-US" dirty="0"/>
            </a:b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buNone/>
            </a:pPr>
            <a:r>
              <a:rPr lang="en-US" b="1" dirty="0">
                <a:solidFill>
                  <a:srgbClr val="FF0000"/>
                </a:solidFill>
              </a:rPr>
              <a:t>COMPLICATIONS OF ANEURYSMS</a:t>
            </a:r>
          </a:p>
          <a:p>
            <a:r>
              <a:rPr lang="en-US" dirty="0"/>
              <a:t>Rupture</a:t>
            </a:r>
          </a:p>
          <a:p>
            <a:r>
              <a:rPr lang="en-US" dirty="0"/>
              <a:t>Emboli</a:t>
            </a:r>
          </a:p>
          <a:p>
            <a:r>
              <a:rPr lang="en-US" dirty="0" err="1"/>
              <a:t>Haemorrhage</a:t>
            </a:r>
            <a:endParaRPr lang="en-US" dirty="0"/>
          </a:p>
          <a:p>
            <a:r>
              <a:rPr lang="en-US" dirty="0"/>
              <a:t>Renal failure</a:t>
            </a:r>
          </a:p>
          <a:p>
            <a:pPr>
              <a:buNone/>
            </a:pPr>
            <a:r>
              <a:rPr lang="en-US" b="1" dirty="0">
                <a:solidFill>
                  <a:srgbClr val="FF0000"/>
                </a:solidFill>
              </a:rPr>
              <a:t>TREATMENT</a:t>
            </a:r>
          </a:p>
          <a:p>
            <a:pPr>
              <a:buNone/>
            </a:pPr>
            <a:r>
              <a:rPr lang="en-US" dirty="0"/>
              <a:t>Prevention of rupture;</a:t>
            </a:r>
          </a:p>
          <a:p>
            <a:pPr marL="514350" indent="-514350">
              <a:buFont typeface="+mj-lt"/>
              <a:buAutoNum type="alphaUcPeriod"/>
            </a:pPr>
            <a:r>
              <a:rPr lang="en-US" dirty="0"/>
              <a:t>Identify aneurysm &amp; control blood pressure</a:t>
            </a:r>
          </a:p>
          <a:p>
            <a:pPr marL="514350" indent="-514350">
              <a:buFont typeface="+mj-lt"/>
              <a:buAutoNum type="alphaUcPeriod"/>
            </a:pPr>
            <a:r>
              <a:rPr lang="en-US" dirty="0"/>
              <a:t>Endovascular stent graft</a:t>
            </a:r>
          </a:p>
          <a:p>
            <a:pPr marL="514350" indent="-514350">
              <a:buFont typeface="+mj-lt"/>
              <a:buAutoNum type="alphaUcPeriod"/>
            </a:pPr>
            <a:r>
              <a:rPr lang="en-US" dirty="0"/>
              <a:t>Surgical resection &amp; graft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pic>
        <p:nvPicPr>
          <p:cNvPr id="4" name="Content Placeholder 3" descr="http://image.slidesharecdn.com/cardiovasculardisease-100128000020-phpapp02/95/cardiovascular-diseaseppt-8-728.jpg?cb=1319112893"/>
          <p:cNvPicPr>
            <a:picLocks noGrp="1"/>
          </p:cNvPicPr>
          <p:nvPr>
            <p:ph idx="1"/>
          </p:nvPr>
        </p:nvPicPr>
        <p:blipFill>
          <a:blip r:embed="rId2" cstate="print"/>
          <a:srcRect/>
          <a:stretch>
            <a:fillRect/>
          </a:stretch>
        </p:blipFill>
        <p:spPr bwMode="auto">
          <a:xfrm>
            <a:off x="304800" y="477837"/>
            <a:ext cx="8001000" cy="5999163"/>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pPr>
              <a:buNone/>
            </a:pPr>
            <a:r>
              <a:rPr lang="en-US" b="1" dirty="0">
                <a:solidFill>
                  <a:srgbClr val="FF0000"/>
                </a:solidFill>
              </a:rPr>
              <a:t>NURSING INTERVENTION</a:t>
            </a:r>
          </a:p>
          <a:p>
            <a:pPr>
              <a:buNone/>
            </a:pPr>
            <a:r>
              <a:rPr lang="en-US" dirty="0"/>
              <a:t>To prepare client &amp; family for anticipated surgery.</a:t>
            </a:r>
          </a:p>
          <a:p>
            <a:pPr marL="514350" indent="-514350"/>
            <a:r>
              <a:rPr lang="en-US" dirty="0"/>
              <a:t>Pre-op. care</a:t>
            </a:r>
          </a:p>
          <a:p>
            <a:pPr marL="514350" indent="-514350"/>
            <a:r>
              <a:rPr lang="en-US" dirty="0"/>
              <a:t>Identify other chronic health problems</a:t>
            </a:r>
          </a:p>
          <a:p>
            <a:pPr marL="514350" indent="-514350"/>
            <a:r>
              <a:rPr lang="en-US" dirty="0"/>
              <a:t>Evaluate characteristics of pulses in the lower extremities &amp; mark for evaluation after surgery.</a:t>
            </a:r>
          </a:p>
          <a:p>
            <a:pPr marL="514350" indent="-514350"/>
            <a:r>
              <a:rPr lang="en-US" dirty="0"/>
              <a:t>Do not rigorously palpate the abdomen</a:t>
            </a:r>
          </a:p>
          <a:p>
            <a:pPr marL="514350" indent="-514350"/>
            <a:r>
              <a:rPr lang="en-US" dirty="0"/>
              <a:t>Evaluate for indications of dissection</a:t>
            </a:r>
          </a:p>
          <a:p>
            <a:pPr>
              <a:buNone/>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marL="514350" indent="-514350"/>
            <a:r>
              <a:rPr lang="en-US" dirty="0"/>
              <a:t>Maintain BP at normal level to decrease risk of rupture                            </a:t>
            </a:r>
          </a:p>
          <a:p>
            <a:pPr marL="514350" indent="-514350">
              <a:buNone/>
            </a:pPr>
            <a:r>
              <a:rPr lang="en-US" dirty="0"/>
              <a:t>To promote graft patency &amp;  circulation</a:t>
            </a:r>
          </a:p>
          <a:p>
            <a:pPr marL="514350" indent="-514350"/>
            <a:r>
              <a:rPr lang="en-US" dirty="0"/>
              <a:t>General post-op care</a:t>
            </a:r>
          </a:p>
          <a:p>
            <a:pPr marL="514350" indent="-514350"/>
            <a:r>
              <a:rPr lang="en-US" dirty="0"/>
              <a:t>Maintain adequate BP to facilitate filling of the graft.</a:t>
            </a:r>
          </a:p>
          <a:p>
            <a:pPr marL="514350" indent="-514350"/>
            <a:r>
              <a:rPr lang="en-US" dirty="0"/>
              <a:t>Monitor for hemorrhage: assess for increasing abdominal girth, back pain, indications for </a:t>
            </a:r>
            <a:r>
              <a:rPr lang="en-US" dirty="0" err="1"/>
              <a:t>hypovolemia</a:t>
            </a:r>
            <a:r>
              <a:rPr lang="en-US" dirty="0"/>
              <a:t> or shock.</a:t>
            </a:r>
          </a:p>
          <a:p>
            <a:pPr marL="514350" indent="-514350">
              <a:buNone/>
            </a:pP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r>
              <a:rPr lang="en-US" dirty="0"/>
              <a:t>Hourly check of peripheral circulation, sensations, &amp; movement for first 24 hours.</a:t>
            </a:r>
          </a:p>
          <a:p>
            <a:r>
              <a:rPr lang="en-US" dirty="0"/>
              <a:t>Evaluate blood, urea &amp; nitrogen &amp; serum </a:t>
            </a:r>
            <a:r>
              <a:rPr lang="en-US" dirty="0" err="1"/>
              <a:t>creatinine</a:t>
            </a:r>
            <a:r>
              <a:rPr lang="en-US" dirty="0"/>
              <a:t> levels to assess renal function. </a:t>
            </a:r>
          </a:p>
          <a:p>
            <a:pPr>
              <a:buNone/>
            </a:pPr>
            <a:r>
              <a:rPr lang="en-US" dirty="0"/>
              <a:t>To maintain adequate homeostasis &amp; prevent infection</a:t>
            </a:r>
          </a:p>
          <a:p>
            <a:r>
              <a:rPr lang="en-US" dirty="0"/>
              <a:t>Monitor acid-base balance</a:t>
            </a:r>
          </a:p>
          <a:p>
            <a:r>
              <a:rPr lang="en-US" dirty="0"/>
              <a:t>Maintain adequate body warmth in initial post-op period</a:t>
            </a:r>
          </a:p>
          <a:p>
            <a:r>
              <a:rPr lang="en-US" dirty="0"/>
              <a:t>NG suction in immediate post-op period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7696200" cy="5364163"/>
          </a:xfrm>
        </p:spPr>
        <p:txBody>
          <a:bodyPr/>
          <a:lstStyle/>
          <a:p>
            <a:r>
              <a:rPr lang="en-US" dirty="0"/>
              <a:t>Evaluate status of GI system</a:t>
            </a:r>
          </a:p>
          <a:p>
            <a:pPr>
              <a:buFont typeface="Wingdings" pitchFamily="2" charset="2"/>
              <a:buChar char="ü"/>
            </a:pPr>
            <a:r>
              <a:rPr lang="en-US" dirty="0"/>
              <a:t>Bowel sounds</a:t>
            </a:r>
          </a:p>
          <a:p>
            <a:pPr>
              <a:buFont typeface="Wingdings" pitchFamily="2" charset="2"/>
              <a:buChar char="ü"/>
            </a:pPr>
            <a:r>
              <a:rPr lang="en-US" dirty="0"/>
              <a:t>Distention</a:t>
            </a:r>
          </a:p>
          <a:p>
            <a:pPr>
              <a:buFont typeface="Wingdings" pitchFamily="2" charset="2"/>
              <a:buChar char="ü"/>
            </a:pPr>
            <a:r>
              <a:rPr lang="en-US" dirty="0"/>
              <a:t>Passage of flatus</a:t>
            </a:r>
          </a:p>
          <a:p>
            <a:pPr>
              <a:buFont typeface="Wingdings" pitchFamily="2" charset="2"/>
              <a:buChar char="ü"/>
            </a:pPr>
            <a:r>
              <a:rPr lang="en-US" dirty="0"/>
              <a:t>Diarrhea</a:t>
            </a:r>
          </a:p>
          <a:p>
            <a:r>
              <a:rPr lang="en-US" dirty="0"/>
              <a:t>Teach activity restrictions: no heavy lifting for 6 to 12 weeks </a:t>
            </a:r>
          </a:p>
          <a:p>
            <a:r>
              <a:rPr lang="en-US" dirty="0"/>
              <a:t>CT scanning for client who have not undergone surgical repair.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696200" cy="5440363"/>
          </a:xfrm>
        </p:spPr>
        <p:txBody>
          <a:bodyPr>
            <a:normAutofit/>
          </a:bodyPr>
          <a:lstStyle/>
          <a:p>
            <a:pPr>
              <a:buNone/>
            </a:pPr>
            <a:r>
              <a:rPr lang="en-US" b="1" dirty="0">
                <a:solidFill>
                  <a:srgbClr val="FF0000"/>
                </a:solidFill>
              </a:rPr>
              <a:t>BERRY ANEURYSM</a:t>
            </a:r>
          </a:p>
          <a:p>
            <a:pPr>
              <a:buNone/>
            </a:pPr>
            <a:r>
              <a:rPr lang="en-US" dirty="0"/>
              <a:t>Occurs in intracranial arteries. Lesions are small &amp; balloon shaped. Problem occurs because of location &amp; encroachment on brain tissue.</a:t>
            </a:r>
          </a:p>
          <a:p>
            <a:pPr>
              <a:buNone/>
            </a:pPr>
            <a:r>
              <a:rPr lang="en-US" b="1" dirty="0"/>
              <a:t>Risk factors</a:t>
            </a:r>
          </a:p>
          <a:p>
            <a:pPr>
              <a:buNone/>
            </a:pPr>
            <a:r>
              <a:rPr lang="en-US" dirty="0"/>
              <a:t>Age: 50-60 years old</a:t>
            </a:r>
          </a:p>
          <a:p>
            <a:pPr>
              <a:buNone/>
            </a:pPr>
            <a:r>
              <a:rPr lang="en-US" dirty="0"/>
              <a:t>Atherosclerosis resulting in weakness of the vessel wall</a:t>
            </a:r>
          </a:p>
          <a:p>
            <a:pPr>
              <a:buNone/>
            </a:pPr>
            <a:r>
              <a:rPr lang="en-US" dirty="0"/>
              <a:t>Hypertension </a:t>
            </a:r>
          </a:p>
          <a:p>
            <a:pPr>
              <a:buNone/>
            </a:pPr>
            <a:r>
              <a:rPr lang="en-US" dirty="0"/>
              <a:t>Head trauma may increase the risk</a:t>
            </a:r>
          </a:p>
          <a:p>
            <a:pPr>
              <a:buNone/>
            </a:pP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a:t>Clinical manifestations</a:t>
            </a:r>
          </a:p>
          <a:p>
            <a:pPr>
              <a:buNone/>
            </a:pPr>
            <a:r>
              <a:rPr lang="en-US" dirty="0"/>
              <a:t>Severe headache </a:t>
            </a:r>
          </a:p>
          <a:p>
            <a:pPr>
              <a:buNone/>
            </a:pPr>
            <a:r>
              <a:rPr lang="en-US" dirty="0"/>
              <a:t>Intermittent nausea</a:t>
            </a:r>
          </a:p>
          <a:p>
            <a:pPr>
              <a:buNone/>
            </a:pPr>
            <a:r>
              <a:rPr lang="en-US" b="1" dirty="0">
                <a:solidFill>
                  <a:srgbClr val="FF0000"/>
                </a:solidFill>
              </a:rPr>
              <a:t>Signs of rupture</a:t>
            </a:r>
          </a:p>
          <a:p>
            <a:pPr marL="514350" indent="-514350">
              <a:buFont typeface="+mj-lt"/>
              <a:buAutoNum type="alphaLcParenR"/>
            </a:pPr>
            <a:r>
              <a:rPr lang="en-US" dirty="0"/>
              <a:t>Severe headache continues</a:t>
            </a:r>
          </a:p>
          <a:p>
            <a:pPr marL="514350" indent="-514350">
              <a:buFont typeface="+mj-lt"/>
              <a:buAutoNum type="alphaLcParenR"/>
            </a:pPr>
            <a:r>
              <a:rPr lang="en-US" dirty="0"/>
              <a:t>Seizure</a:t>
            </a:r>
          </a:p>
          <a:p>
            <a:pPr marL="514350" indent="-514350">
              <a:buFont typeface="+mj-lt"/>
              <a:buAutoNum type="alphaLcParenR"/>
            </a:pPr>
            <a:r>
              <a:rPr lang="en-US" dirty="0" err="1"/>
              <a:t>Nuchal</a:t>
            </a:r>
            <a:r>
              <a:rPr lang="en-US" dirty="0"/>
              <a:t> rigidity(neck region)</a:t>
            </a:r>
          </a:p>
          <a:p>
            <a:pPr marL="514350" indent="-514350">
              <a:buFont typeface="+mj-lt"/>
              <a:buAutoNum type="alphaLcParenR"/>
            </a:pPr>
            <a:r>
              <a:rPr lang="en-US" dirty="0"/>
              <a:t>Hemiparesis (paralysis of one side of the body)</a:t>
            </a:r>
          </a:p>
          <a:p>
            <a:pPr marL="514350" indent="-514350">
              <a:buFont typeface="+mj-lt"/>
              <a:buAutoNum type="alphaLcParenR"/>
            </a:pPr>
            <a:r>
              <a:rPr lang="en-US" dirty="0"/>
              <a:t>Loss of consciousness</a:t>
            </a:r>
          </a:p>
          <a:p>
            <a:pPr marL="514350" indent="-514350">
              <a:buFont typeface="+mj-lt"/>
              <a:buAutoNum type="alphaLcParenR"/>
            </a:pPr>
            <a:r>
              <a:rPr lang="en-US" dirty="0"/>
              <a:t>Symptoms of increased intracranial pressure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Severity of symptoms depend on the site &amp; amount of bleeding.</a:t>
            </a:r>
          </a:p>
          <a:p>
            <a:pPr>
              <a:buNone/>
            </a:pPr>
            <a:r>
              <a:rPr lang="en-US" b="1" dirty="0"/>
              <a:t>DIAGNOSTICS</a:t>
            </a:r>
          </a:p>
          <a:p>
            <a:r>
              <a:rPr lang="en-US" dirty="0"/>
              <a:t>LP- revealing blood in CSF</a:t>
            </a:r>
          </a:p>
          <a:p>
            <a:r>
              <a:rPr lang="en-US" dirty="0"/>
              <a:t>Cerebral angiogram</a:t>
            </a:r>
          </a:p>
          <a:p>
            <a:r>
              <a:rPr lang="en-US" dirty="0"/>
              <a:t>CT scan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a:solidFill>
                  <a:srgbClr val="FF0000"/>
                </a:solidFill>
              </a:rPr>
              <a:t>TREATMENT</a:t>
            </a:r>
          </a:p>
          <a:p>
            <a:r>
              <a:rPr lang="en-US" dirty="0"/>
              <a:t>Osmotic diuretics</a:t>
            </a:r>
          </a:p>
          <a:p>
            <a:r>
              <a:rPr lang="en-US" dirty="0"/>
              <a:t>Corticosteroids</a:t>
            </a:r>
          </a:p>
          <a:p>
            <a:r>
              <a:rPr lang="en-US" dirty="0"/>
              <a:t>Anticonvulsants</a:t>
            </a:r>
          </a:p>
          <a:p>
            <a:r>
              <a:rPr lang="en-US" dirty="0"/>
              <a:t>Fluids to maintain systolic BP at 100-150 mmHg ( increase in volume &amp; pressure increases blood flow through narrowed vessels)</a:t>
            </a:r>
          </a:p>
          <a:p>
            <a:r>
              <a:rPr lang="en-US" dirty="0"/>
              <a:t>Surgical intervention: ligation or clipping of the aneurysm within the first three days to decrease the swelling &amp; minimize the risk of </a:t>
            </a:r>
            <a:r>
              <a:rPr lang="en-US" dirty="0" err="1"/>
              <a:t>rebleeding</a:t>
            </a:r>
            <a:r>
              <a:rPr lang="en-US" dirty="0"/>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7772400" cy="5592763"/>
          </a:xfrm>
        </p:spPr>
        <p:txBody>
          <a:bodyPr>
            <a:normAutofit/>
          </a:bodyPr>
          <a:lstStyle/>
          <a:p>
            <a:pPr>
              <a:buNone/>
            </a:pPr>
            <a:r>
              <a:rPr lang="en-US" b="1" dirty="0">
                <a:solidFill>
                  <a:srgbClr val="FF0000"/>
                </a:solidFill>
              </a:rPr>
              <a:t>Nursing intervention</a:t>
            </a:r>
          </a:p>
          <a:p>
            <a:pPr marL="514350" indent="-514350">
              <a:buFont typeface="+mj-lt"/>
              <a:buAutoNum type="arabicPeriod"/>
            </a:pPr>
            <a:r>
              <a:rPr lang="en-US" dirty="0"/>
              <a:t>Immediate strict bed rest</a:t>
            </a:r>
          </a:p>
          <a:p>
            <a:pPr marL="514350" indent="-514350">
              <a:buFont typeface="+mj-lt"/>
              <a:buAutoNum type="arabicPeriod"/>
            </a:pPr>
            <a:r>
              <a:rPr lang="en-US" dirty="0"/>
              <a:t>Prevent </a:t>
            </a:r>
            <a:r>
              <a:rPr lang="en-US" dirty="0" err="1"/>
              <a:t>valsalva</a:t>
            </a:r>
            <a:r>
              <a:rPr lang="en-US" dirty="0"/>
              <a:t> maneuver-increases </a:t>
            </a:r>
            <a:r>
              <a:rPr lang="en-US" dirty="0" err="1"/>
              <a:t>pressure,tachycadia</a:t>
            </a:r>
            <a:endParaRPr lang="en-US" dirty="0"/>
          </a:p>
          <a:p>
            <a:pPr marL="514350" indent="-514350">
              <a:buFont typeface="+mj-lt"/>
              <a:buAutoNum type="arabicPeriod"/>
            </a:pPr>
            <a:r>
              <a:rPr lang="en-US" dirty="0"/>
              <a:t>Client should avoid straining, sneezing, pulling up in bed, acute flexion of the neck.</a:t>
            </a:r>
          </a:p>
          <a:p>
            <a:pPr marL="514350" indent="-514350">
              <a:buFont typeface="+mj-lt"/>
              <a:buAutoNum type="arabicPeriod"/>
            </a:pPr>
            <a:r>
              <a:rPr lang="en-US" dirty="0"/>
              <a:t>Elevate head of the bed 30 degrees to 45 degrees </a:t>
            </a:r>
          </a:p>
          <a:p>
            <a:pPr marL="514350" indent="-514350">
              <a:buFont typeface="+mj-lt"/>
              <a:buAutoNum type="arabicPeriod"/>
            </a:pPr>
            <a:r>
              <a:rPr lang="en-US" dirty="0"/>
              <a:t>Quiet, dim, </a:t>
            </a:r>
            <a:r>
              <a:rPr lang="en-US" dirty="0" err="1"/>
              <a:t>nonstimulating</a:t>
            </a:r>
            <a:r>
              <a:rPr lang="en-US" dirty="0"/>
              <a:t> environment.</a:t>
            </a:r>
          </a:p>
          <a:p>
            <a:pPr marL="514350" indent="-514350">
              <a:buFont typeface="+mj-lt"/>
              <a:buAutoNum type="arabicPeriod"/>
            </a:pPr>
            <a:r>
              <a:rPr lang="en-US" dirty="0"/>
              <a:t>Constant monitoring of the condition to identify </a:t>
            </a:r>
            <a:r>
              <a:rPr lang="en-US" dirty="0" err="1"/>
              <a:t>occurance</a:t>
            </a:r>
            <a:r>
              <a:rPr lang="en-US" dirty="0"/>
              <a:t> of bleeding by symptoms of increasing intracranial pressure (ICP).</a:t>
            </a:r>
          </a:p>
          <a:p>
            <a:pPr marL="514350" indent="-514350">
              <a:buFont typeface="+mj-lt"/>
              <a:buAutoNum type="arabicPeriod"/>
            </a:pP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1143000"/>
            <a:ext cx="7772400" cy="4983163"/>
          </a:xfrm>
        </p:spPr>
        <p:txBody>
          <a:bodyPr/>
          <a:lstStyle/>
          <a:p>
            <a:pPr marL="514350" indent="-514350">
              <a:buAutoNum type="arabicPeriod" startAt="7"/>
            </a:pPr>
            <a:r>
              <a:rPr lang="en-US" dirty="0"/>
              <a:t>Administer analgesics cautiously: the client should continue to be easily aroused so that neurological checks can be performed.</a:t>
            </a:r>
          </a:p>
          <a:p>
            <a:pPr marL="514350" indent="-514350">
              <a:buFont typeface="Wingdings" pitchFamily="2" charset="2"/>
              <a:buChar char="ü"/>
            </a:pPr>
            <a:r>
              <a:rPr lang="en-US" dirty="0"/>
              <a:t>Not hot or cold beverages or food, no caffeine, no smoking</a:t>
            </a:r>
          </a:p>
          <a:p>
            <a:pPr marL="514350" indent="-514350">
              <a:buFont typeface="Wingdings" pitchFamily="2" charset="2"/>
              <a:buChar char="ü"/>
            </a:pPr>
            <a:r>
              <a:rPr lang="en-US" dirty="0"/>
              <a:t>Assess &amp; implement measures to decrease ICP </a:t>
            </a:r>
          </a:p>
          <a:p>
            <a:pPr marL="514350" indent="-514350">
              <a:buFont typeface="Wingdings" pitchFamily="2" charset="2"/>
              <a:buChar char="ü"/>
            </a:pPr>
            <a:r>
              <a:rPr lang="en-US" dirty="0"/>
              <a:t>Appropriate pre-op nursing interventions.</a:t>
            </a:r>
          </a:p>
          <a:p>
            <a:pPr marL="514350" indent="-514350">
              <a:buFont typeface="Wingdings" pitchFamily="2" charset="2"/>
              <a:buChar char="ü"/>
            </a:pPr>
            <a:r>
              <a:rPr lang="en-US" dirty="0"/>
              <a:t>To maintain homeostasis &amp; monitor changes in ICP after craniotomy</a:t>
            </a:r>
          </a:p>
          <a:p>
            <a:pPr marL="514350" indent="-514350">
              <a:buFont typeface="Wingdings" pitchFamily="2" charset="2"/>
              <a:buChar char="ü"/>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4" name="Content Placeholder 4"/>
          <p:cNvSpPr>
            <a:spLocks noGrp="1"/>
          </p:cNvSpPr>
          <p:nvPr>
            <p:ph idx="1"/>
          </p:nvPr>
        </p:nvSpPr>
        <p:spPr/>
        <p:txBody>
          <a:bodyPr>
            <a:normAutofit/>
          </a:bodyPr>
          <a:lstStyle/>
          <a:p>
            <a:pPr>
              <a:buNone/>
            </a:pPr>
            <a:r>
              <a:rPr lang="en-US" b="1" dirty="0"/>
              <a:t>PHYSICAL ASSESSMENT</a:t>
            </a:r>
          </a:p>
          <a:p>
            <a:pPr marL="514350" indent="-514350">
              <a:buAutoNum type="arabicPeriod"/>
            </a:pPr>
            <a:r>
              <a:rPr lang="en-US" dirty="0"/>
              <a:t>General appearance</a:t>
            </a:r>
          </a:p>
          <a:p>
            <a:pPr marL="514350" indent="-514350"/>
            <a:r>
              <a:rPr lang="en-US" dirty="0"/>
              <a:t>Breathing-stiffness of the lungs</a:t>
            </a:r>
          </a:p>
          <a:p>
            <a:pPr marL="514350" indent="-514350"/>
            <a:r>
              <a:rPr lang="en-US" dirty="0"/>
              <a:t>Cyanosis-inadequate oxygenation of the blood</a:t>
            </a:r>
          </a:p>
          <a:p>
            <a:pPr marL="514350" indent="-514350"/>
            <a:r>
              <a:rPr lang="en-US" dirty="0"/>
              <a:t>Pain-may appear </a:t>
            </a:r>
            <a:r>
              <a:rPr lang="en-US" dirty="0" err="1"/>
              <a:t>pale,cold</a:t>
            </a:r>
            <a:r>
              <a:rPr lang="en-US" dirty="0"/>
              <a:t> and </a:t>
            </a:r>
            <a:r>
              <a:rPr lang="en-US" dirty="0" err="1"/>
              <a:t>clammy.when</a:t>
            </a:r>
            <a:r>
              <a:rPr lang="en-US" dirty="0"/>
              <a:t> from heart </a:t>
            </a:r>
            <a:r>
              <a:rPr lang="en-US" dirty="0" err="1"/>
              <a:t>muscles,pt</a:t>
            </a:r>
            <a:r>
              <a:rPr lang="en-US" dirty="0"/>
              <a:t> prefer to lie on back</a:t>
            </a:r>
          </a:p>
          <a:p>
            <a:pPr marL="514350" indent="-514350"/>
            <a:r>
              <a:rPr lang="en-US" dirty="0"/>
              <a:t>Clubbing of fingers-congenital heart disease</a:t>
            </a:r>
          </a:p>
          <a:p>
            <a:pPr marL="514350" indent="-514350"/>
            <a:r>
              <a:rPr lang="en-US" dirty="0"/>
              <a:t>Level of orientation &amp; clarity of thinking</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HYPERTENSIVE DISORDERS(</a:t>
            </a:r>
            <a:r>
              <a:rPr lang="en-US" dirty="0" err="1"/>
              <a:t>hbp</a:t>
            </a:r>
            <a:r>
              <a:rPr lang="en-US" dirty="0"/>
              <a:t>)</a:t>
            </a:r>
          </a:p>
        </p:txBody>
      </p:sp>
      <p:sp>
        <p:nvSpPr>
          <p:cNvPr id="3" name="Content Placeholder 2"/>
          <p:cNvSpPr>
            <a:spLocks noGrp="1"/>
          </p:cNvSpPr>
          <p:nvPr>
            <p:ph idx="1"/>
          </p:nvPr>
        </p:nvSpPr>
        <p:spPr/>
        <p:txBody>
          <a:bodyPr>
            <a:normAutofit/>
          </a:bodyPr>
          <a:lstStyle/>
          <a:p>
            <a:pPr>
              <a:buNone/>
            </a:pPr>
            <a:r>
              <a:rPr lang="en-US" b="1" dirty="0"/>
              <a:t>Blood pressure -</a:t>
            </a:r>
            <a:r>
              <a:rPr lang="en-US" dirty="0"/>
              <a:t>is the force exerted by the blood against the walls of blood vessels. </a:t>
            </a:r>
          </a:p>
          <a:p>
            <a:pPr>
              <a:buNone/>
            </a:pPr>
            <a:r>
              <a:rPr lang="en-US" dirty="0"/>
              <a:t>The  magnitude of this force depends on:</a:t>
            </a:r>
          </a:p>
          <a:p>
            <a:pPr>
              <a:buFont typeface="Wingdings" pitchFamily="2" charset="2"/>
              <a:buChar char="§"/>
            </a:pPr>
            <a:r>
              <a:rPr lang="en-US" dirty="0"/>
              <a:t>Cardiac output-increase</a:t>
            </a:r>
          </a:p>
          <a:p>
            <a:pPr>
              <a:buFont typeface="Wingdings" pitchFamily="2" charset="2"/>
              <a:buChar char="§"/>
            </a:pPr>
            <a:r>
              <a:rPr lang="en-US" dirty="0"/>
              <a:t>Resistance of the blood vessels</a:t>
            </a:r>
          </a:p>
          <a:p>
            <a:pPr>
              <a:buFont typeface="Wingdings" pitchFamily="2" charset="2"/>
              <a:buChar char="§"/>
            </a:pPr>
            <a:r>
              <a:rPr lang="en-US" dirty="0" err="1"/>
              <a:t>Viscocity</a:t>
            </a:r>
            <a:r>
              <a:rPr lang="en-US" dirty="0"/>
              <a:t> of blood	</a:t>
            </a:r>
          </a:p>
          <a:p>
            <a:pPr>
              <a:buNone/>
            </a:pPr>
            <a:r>
              <a:rPr lang="en-US" b="1" dirty="0"/>
              <a:t>Def</a:t>
            </a:r>
            <a:r>
              <a:rPr lang="en-US" dirty="0"/>
              <a:t>-A persistent elevation of the systolic blood pressure at a level of 140 mmHg or higher &amp; of diastolic pressure at level of 90 mmHg or higher. </a:t>
            </a:r>
          </a:p>
          <a:p>
            <a:pPr>
              <a:buNone/>
            </a:pPr>
            <a:endParaRPr lang="en-US" dirty="0"/>
          </a:p>
          <a:p>
            <a:pPr>
              <a:buNone/>
            </a:pPr>
            <a:endParaRPr lang="en-US" dirty="0"/>
          </a:p>
          <a:p>
            <a:pPr>
              <a:buNone/>
            </a:pP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a:t>
            </a:r>
            <a:r>
              <a:rPr lang="en-US" b="1" dirty="0"/>
              <a:t>N/B</a:t>
            </a:r>
            <a:r>
              <a:rPr lang="en-US" dirty="0"/>
              <a:t> Cardiac output is increased by conditions that increase heart rate or stroke volume, where as peripheral resistance is increased by factors that increase blood viscosity or reduce vessel diameter, particularly of the arterioles.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a:solidFill>
                  <a:srgbClr val="FF0000"/>
                </a:solidFill>
              </a:rPr>
              <a:t>TYPES OF HYPERTENSION</a:t>
            </a:r>
          </a:p>
          <a:p>
            <a:pPr>
              <a:buNone/>
            </a:pPr>
            <a:r>
              <a:rPr lang="en-US" b="1" dirty="0"/>
              <a:t>1</a:t>
            </a:r>
            <a:r>
              <a:rPr lang="en-US" b="1" dirty="0">
                <a:solidFill>
                  <a:srgbClr val="0000FF"/>
                </a:solidFill>
              </a:rPr>
              <a:t>. Primary hypertension or essential or idiopathic</a:t>
            </a:r>
          </a:p>
          <a:p>
            <a:r>
              <a:rPr lang="en-US" dirty="0"/>
              <a:t>There is no identifiable cause, but several interacting homeostatic forces are generally involved concomitantly.</a:t>
            </a:r>
          </a:p>
          <a:p>
            <a:r>
              <a:rPr lang="en-US" dirty="0"/>
              <a:t>Most cases of combined systolic &amp; diastolic elevation fall into this category.</a:t>
            </a:r>
          </a:p>
          <a:p>
            <a:r>
              <a:rPr lang="en-US" dirty="0"/>
              <a:t>Severity increase as the blood pressure, both systolic &amp; diastolic, increases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90600"/>
            <a:ext cx="7848600" cy="5135563"/>
          </a:xfrm>
        </p:spPr>
        <p:txBody>
          <a:bodyPr>
            <a:normAutofit fontScale="85000" lnSpcReduction="10000"/>
          </a:bodyPr>
          <a:lstStyle/>
          <a:p>
            <a:pPr>
              <a:buNone/>
            </a:pPr>
            <a:r>
              <a:rPr lang="en-US" b="1" dirty="0">
                <a:solidFill>
                  <a:srgbClr val="FF0000"/>
                </a:solidFill>
              </a:rPr>
              <a:t>2. </a:t>
            </a:r>
            <a:r>
              <a:rPr lang="en-US" b="1" dirty="0">
                <a:solidFill>
                  <a:srgbClr val="0000FF"/>
                </a:solidFill>
              </a:rPr>
              <a:t>Secondary hypertension</a:t>
            </a:r>
          </a:p>
          <a:p>
            <a:pPr>
              <a:buNone/>
            </a:pPr>
            <a:r>
              <a:rPr lang="en-US" dirty="0"/>
              <a:t>Results from an identifiable cause. </a:t>
            </a:r>
          </a:p>
          <a:p>
            <a:pPr>
              <a:buFont typeface="Wingdings" pitchFamily="2" charset="2"/>
              <a:buChar char="Ø"/>
            </a:pPr>
            <a:r>
              <a:rPr lang="en-US" dirty="0"/>
              <a:t>Specific diseases   </a:t>
            </a:r>
          </a:p>
          <a:p>
            <a:pPr lvl="2"/>
            <a:r>
              <a:rPr lang="en-US" sz="2800" dirty="0"/>
              <a:t>Acute </a:t>
            </a:r>
            <a:r>
              <a:rPr lang="en-US" sz="2800" dirty="0" err="1"/>
              <a:t>glomerulonephritis</a:t>
            </a:r>
            <a:r>
              <a:rPr lang="en-US" sz="2800" dirty="0"/>
              <a:t>  </a:t>
            </a:r>
          </a:p>
          <a:p>
            <a:pPr lvl="2"/>
            <a:r>
              <a:rPr lang="en-US" sz="2800" dirty="0"/>
              <a:t>Renal artery </a:t>
            </a:r>
            <a:r>
              <a:rPr lang="en-US" sz="2800" dirty="0" err="1"/>
              <a:t>stenosis</a:t>
            </a:r>
            <a:r>
              <a:rPr lang="en-US" sz="2800" dirty="0"/>
              <a:t> </a:t>
            </a:r>
          </a:p>
          <a:p>
            <a:pPr lvl="2"/>
            <a:r>
              <a:rPr lang="en-US" sz="2800" dirty="0" err="1"/>
              <a:t>Pheochromocytoma</a:t>
            </a:r>
            <a:r>
              <a:rPr lang="en-US" sz="2800" dirty="0"/>
              <a:t>  </a:t>
            </a:r>
          </a:p>
          <a:p>
            <a:pPr lvl="2"/>
            <a:r>
              <a:rPr lang="en-US" sz="2800" dirty="0"/>
              <a:t>Brain tumor, </a:t>
            </a:r>
          </a:p>
          <a:p>
            <a:pPr lvl="2"/>
            <a:r>
              <a:rPr lang="en-US" sz="2800" dirty="0"/>
              <a:t>Steroid  medications, </a:t>
            </a:r>
          </a:p>
          <a:p>
            <a:pPr lvl="2"/>
            <a:r>
              <a:rPr lang="en-US" sz="2800" dirty="0"/>
              <a:t>Arteriosclerosis</a:t>
            </a:r>
          </a:p>
          <a:p>
            <a:pPr>
              <a:buNone/>
            </a:pPr>
            <a:r>
              <a:rPr lang="en-US" dirty="0"/>
              <a:t>These causes can be corrected therefore, it is important to isolate the root of the problem so that the most appropriate treatment regimen can be prescribed</a:t>
            </a:r>
          </a:p>
          <a:p>
            <a:pPr>
              <a:buNone/>
            </a:pPr>
            <a:r>
              <a:rPr lang="en-US" dirty="0"/>
              <a:t>Severity depends on underlying causes, &amp; duration of concurrent disease states.</a:t>
            </a:r>
          </a:p>
          <a:p>
            <a:pPr>
              <a:buNone/>
            </a:pP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90600"/>
            <a:ext cx="7772400" cy="5135563"/>
          </a:xfrm>
        </p:spPr>
        <p:txBody>
          <a:bodyPr>
            <a:normAutofit/>
          </a:bodyPr>
          <a:lstStyle/>
          <a:p>
            <a:pPr marL="514350" indent="-514350">
              <a:buNone/>
            </a:pPr>
            <a:r>
              <a:rPr lang="en-US" b="1" dirty="0"/>
              <a:t>3.</a:t>
            </a:r>
            <a:r>
              <a:rPr lang="en-US" b="1" dirty="0">
                <a:solidFill>
                  <a:srgbClr val="0000FF"/>
                </a:solidFill>
              </a:rPr>
              <a:t>Isolated systolic hypertension (ISH) </a:t>
            </a:r>
          </a:p>
          <a:p>
            <a:pPr marL="514350" indent="-514350">
              <a:buNone/>
            </a:pPr>
            <a:r>
              <a:rPr lang="en-US" dirty="0"/>
              <a:t>Occurs when the systolic BP is 140 mmHg or higher but the diastolic BP remains less than 90 mmHg.</a:t>
            </a:r>
          </a:p>
          <a:p>
            <a:pPr marL="514350" indent="-514350">
              <a:buNone/>
            </a:pPr>
            <a:r>
              <a:rPr lang="en-US" b="1" dirty="0"/>
              <a:t>Causes</a:t>
            </a:r>
          </a:p>
          <a:p>
            <a:pPr marL="1520190" lvl="4" indent="-514350"/>
            <a:r>
              <a:rPr lang="en-US" sz="2800" dirty="0"/>
              <a:t>Increased   cardiac output </a:t>
            </a:r>
          </a:p>
          <a:p>
            <a:pPr marL="1520190" lvl="4" indent="-514350"/>
            <a:r>
              <a:rPr lang="en-US" sz="2800" dirty="0"/>
              <a:t>Atherosclerosis </a:t>
            </a:r>
            <a:r>
              <a:rPr lang="en-US" dirty="0"/>
              <a:t>-</a:t>
            </a:r>
            <a:r>
              <a:rPr lang="en-US" sz="2800" dirty="0"/>
              <a:t>changes in blood vessel </a:t>
            </a:r>
            <a:endParaRPr lang="en-US" dirty="0"/>
          </a:p>
          <a:p>
            <a:pPr marL="514350" indent="-514350">
              <a:buNone/>
            </a:pPr>
            <a:r>
              <a:rPr lang="en-US" dirty="0"/>
              <a:t>Occurs with advancing age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4. </a:t>
            </a:r>
            <a:r>
              <a:rPr lang="en-US" b="1" dirty="0">
                <a:solidFill>
                  <a:srgbClr val="0000FF"/>
                </a:solidFill>
              </a:rPr>
              <a:t>Malignant hypertension</a:t>
            </a:r>
          </a:p>
          <a:p>
            <a:pPr>
              <a:buNone/>
            </a:pPr>
            <a:r>
              <a:rPr lang="en-US" dirty="0"/>
              <a:t>Persistent severe hypertension characterized by a diastolic BP above 110 to 120 mmHg. It results when hypertension is left untreated or is unresponsive to treatment &amp; becomes a truly severe emergency condition as the pressure continues to rise unchecked.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1066800"/>
            <a:ext cx="7772400" cy="5059363"/>
          </a:xfrm>
        </p:spPr>
        <p:txBody>
          <a:bodyPr>
            <a:normAutofit/>
          </a:bodyPr>
          <a:lstStyle/>
          <a:p>
            <a:pPr>
              <a:buNone/>
            </a:pPr>
            <a:r>
              <a:rPr lang="en-US" b="1" dirty="0">
                <a:solidFill>
                  <a:srgbClr val="FF0000"/>
                </a:solidFill>
              </a:rPr>
              <a:t>RISK FACTORS FOR HYPERTENSION</a:t>
            </a:r>
          </a:p>
          <a:p>
            <a:pPr>
              <a:buNone/>
            </a:pPr>
            <a:r>
              <a:rPr lang="en-US" b="1" dirty="0">
                <a:solidFill>
                  <a:srgbClr val="0000FF"/>
                </a:solidFill>
              </a:rPr>
              <a:t>Non-modifiable risk factors</a:t>
            </a:r>
          </a:p>
          <a:p>
            <a:pPr marL="514350" indent="-514350">
              <a:buAutoNum type="arabicPeriod"/>
            </a:pPr>
            <a:r>
              <a:rPr lang="en-US" dirty="0"/>
              <a:t>Family history</a:t>
            </a:r>
          </a:p>
          <a:p>
            <a:pPr marL="514350" indent="-514350">
              <a:buAutoNum type="arabicPeriod"/>
            </a:pPr>
            <a:r>
              <a:rPr lang="en-US" dirty="0"/>
              <a:t>Gender: most higher in men than women</a:t>
            </a:r>
          </a:p>
          <a:p>
            <a:pPr marL="514350" indent="-514350">
              <a:buAutoNum type="arabicPeriod"/>
            </a:pPr>
            <a:r>
              <a:rPr lang="en-US" dirty="0"/>
              <a:t>Age: incidence increases with age</a:t>
            </a:r>
          </a:p>
          <a:p>
            <a:pPr marL="514350" indent="-514350">
              <a:buAutoNum type="arabicPeriod"/>
            </a:pPr>
            <a:r>
              <a:rPr lang="en-US" dirty="0" err="1"/>
              <a:t>Ethinicity</a:t>
            </a:r>
            <a:r>
              <a:rPr lang="en-US" dirty="0"/>
              <a:t>: more in blacks than in white people.(attributed to higher salt intake, greater sensitivity to vasopressin, greater environmental stress). </a:t>
            </a:r>
          </a:p>
          <a:p>
            <a:pPr>
              <a:buNone/>
            </a:pP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990600"/>
            <a:ext cx="7848600" cy="5135563"/>
          </a:xfrm>
        </p:spPr>
        <p:txBody>
          <a:bodyPr/>
          <a:lstStyle/>
          <a:p>
            <a:pPr>
              <a:buNone/>
            </a:pPr>
            <a:r>
              <a:rPr lang="en-US" b="1" dirty="0">
                <a:solidFill>
                  <a:srgbClr val="0000FF"/>
                </a:solidFill>
              </a:rPr>
              <a:t>Modifiable risk factors</a:t>
            </a:r>
          </a:p>
          <a:p>
            <a:pPr marL="514350" indent="-514350">
              <a:buFont typeface="+mj-lt"/>
              <a:buAutoNum type="arabicPeriod"/>
            </a:pPr>
            <a:r>
              <a:rPr lang="en-US" dirty="0"/>
              <a:t>Stress: increases peripheral vascular resistance &amp; cardiac output &amp; stimulates sympathetic nervous system activity.</a:t>
            </a:r>
          </a:p>
          <a:p>
            <a:pPr marL="514350" indent="-514350">
              <a:buFont typeface="+mj-lt"/>
              <a:buAutoNum type="arabicPeriod"/>
            </a:pPr>
            <a:r>
              <a:rPr lang="en-US" dirty="0"/>
              <a:t>Obesity </a:t>
            </a:r>
          </a:p>
          <a:p>
            <a:pPr marL="514350" indent="-514350">
              <a:buFont typeface="+mj-lt"/>
              <a:buAutoNum type="arabicPeriod"/>
            </a:pPr>
            <a:r>
              <a:rPr lang="en-US" dirty="0"/>
              <a:t>Nutrients: high salt diet may induce excessive release of </a:t>
            </a:r>
            <a:r>
              <a:rPr lang="en-US" dirty="0" err="1"/>
              <a:t>natriuric</a:t>
            </a:r>
            <a:r>
              <a:rPr lang="en-US" dirty="0"/>
              <a:t> hormone, which may indirectly increase BP.</a:t>
            </a:r>
          </a:p>
          <a:p>
            <a:pPr marL="514350" indent="-514350">
              <a:buFont typeface="+mj-lt"/>
              <a:buAutoNum type="arabicPeriod"/>
            </a:pPr>
            <a:r>
              <a:rPr lang="en-US" dirty="0"/>
              <a:t>Substance abuse.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990600"/>
            <a:ext cx="7772400" cy="5135563"/>
          </a:xfrm>
        </p:spPr>
        <p:txBody>
          <a:bodyPr>
            <a:normAutofit/>
          </a:bodyPr>
          <a:lstStyle/>
          <a:p>
            <a:pPr>
              <a:buNone/>
            </a:pPr>
            <a:r>
              <a:rPr lang="en-US" b="1" dirty="0">
                <a:solidFill>
                  <a:srgbClr val="0000FF"/>
                </a:solidFill>
              </a:rPr>
              <a:t>PATHOPHYSIOLOGY</a:t>
            </a:r>
          </a:p>
          <a:p>
            <a:r>
              <a:rPr lang="en-US" dirty="0"/>
              <a:t>Hypertension results from arterial vasoconstriction or an increase in circulating blood volume or both. </a:t>
            </a:r>
          </a:p>
          <a:p>
            <a:r>
              <a:rPr lang="en-US" dirty="0"/>
              <a:t>Prolonged vasoconstriction &amp; high pressures within these vessels, particularly the arteries &amp; arterioles stimulate hypertrophy (enlargement) &amp; hyperplasia (cellular proliferation) eventually the lumen of the tunica </a:t>
            </a:r>
            <a:r>
              <a:rPr lang="en-US" dirty="0" err="1"/>
              <a:t>intima</a:t>
            </a:r>
            <a:r>
              <a:rPr lang="en-US" dirty="0"/>
              <a:t> &amp; tunica media narrow permanently.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838200"/>
            <a:ext cx="7848600" cy="5287963"/>
          </a:xfrm>
        </p:spPr>
        <p:txBody>
          <a:bodyPr/>
          <a:lstStyle/>
          <a:p>
            <a:r>
              <a:rPr lang="en-US" dirty="0"/>
              <a:t>Hypertensive injury of the vessel walls also stimulates the biochemical mediators of inflammation (histamine, </a:t>
            </a:r>
            <a:r>
              <a:rPr lang="en-US" dirty="0" err="1"/>
              <a:t>leukotrienes</a:t>
            </a:r>
            <a:r>
              <a:rPr lang="en-US" dirty="0"/>
              <a:t>, prostaglandins) to increase the permeability of the vascular endothelium. </a:t>
            </a:r>
          </a:p>
          <a:p>
            <a:r>
              <a:rPr lang="en-US" dirty="0"/>
              <a:t>Sodium, calcium, plasma proteins &amp; other blood-borne substances enter vessel walls causing further thickening &amp; calcium increases responsiveness to stimuli causing smooth muscle contraction (</a:t>
            </a:r>
            <a:r>
              <a:rPr lang="en-US" dirty="0" err="1"/>
              <a:t>i.e</a:t>
            </a:r>
            <a:r>
              <a:rPr lang="en-US" dirty="0"/>
              <a:t> vasoconstriction)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2.Evaluate Bp</a:t>
            </a:r>
          </a:p>
        </p:txBody>
      </p:sp>
      <p:sp>
        <p:nvSpPr>
          <p:cNvPr id="4" name="Rectangle 3"/>
          <p:cNvSpPr/>
          <p:nvPr/>
        </p:nvSpPr>
        <p:spPr>
          <a:xfrm>
            <a:off x="685800" y="1676400"/>
            <a:ext cx="6934200" cy="2954655"/>
          </a:xfrm>
          <a:prstGeom prst="rect">
            <a:avLst/>
          </a:prstGeom>
        </p:spPr>
        <p:txBody>
          <a:bodyPr wrap="square">
            <a:spAutoFit/>
          </a:bodyPr>
          <a:lstStyle/>
          <a:p>
            <a:pPr marL="514350" indent="-514350"/>
            <a:endParaRPr lang="en-US" dirty="0"/>
          </a:p>
          <a:p>
            <a:pPr marL="514350" indent="-514350"/>
            <a:endParaRPr lang="en-US" sz="2800" dirty="0"/>
          </a:p>
          <a:p>
            <a:pPr marL="514350" indent="-514350"/>
            <a:r>
              <a:rPr lang="en-US" sz="2800" dirty="0"/>
              <a:t>Pulse pressure: difference between systolic &amp; diastolic pressure.</a:t>
            </a:r>
          </a:p>
          <a:p>
            <a:pPr marL="514350" indent="-514350"/>
            <a:r>
              <a:rPr lang="en-US" sz="2800" dirty="0"/>
              <a:t>Assess for postural hypotension</a:t>
            </a:r>
          </a:p>
          <a:p>
            <a:pPr marL="514350" indent="-514350"/>
            <a:r>
              <a:rPr lang="en-US" sz="2800" dirty="0"/>
              <a:t>Take BP sitting, standing, &amp; lying if having problems with pressure changes.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lstStyle/>
          <a:p>
            <a:pPr>
              <a:buNone/>
            </a:pPr>
            <a:r>
              <a:rPr lang="en-US" b="1" dirty="0">
                <a:solidFill>
                  <a:srgbClr val="0000FF"/>
                </a:solidFill>
              </a:rPr>
              <a:t>INVESTIGATIONS</a:t>
            </a:r>
          </a:p>
          <a:p>
            <a:pPr marL="514350" indent="-514350">
              <a:buFont typeface="+mj-lt"/>
              <a:buAutoNum type="arabicPeriod"/>
            </a:pPr>
            <a:r>
              <a:rPr lang="en-US" dirty="0"/>
              <a:t>Urine for protein, blood &amp; glucose (renal disorders)</a:t>
            </a:r>
          </a:p>
          <a:p>
            <a:pPr marL="514350" indent="-514350">
              <a:buFont typeface="+mj-lt"/>
              <a:buAutoNum type="arabicPeriod"/>
            </a:pPr>
            <a:r>
              <a:rPr lang="en-US" dirty="0"/>
              <a:t>ECG- may confirm left ventricular hypertrophy</a:t>
            </a:r>
          </a:p>
          <a:p>
            <a:pPr marL="514350" indent="-514350">
              <a:buFont typeface="+mj-lt"/>
              <a:buAutoNum type="arabicPeriod"/>
            </a:pPr>
            <a:r>
              <a:rPr lang="en-US" dirty="0"/>
              <a:t>CXR- rib notching due to collateral arteries that occur as a result of coarctation(narrowing) of the aorta, pulmonary </a:t>
            </a:r>
            <a:r>
              <a:rPr lang="en-US" dirty="0" err="1"/>
              <a:t>oedema</a:t>
            </a:r>
            <a:endParaRPr lang="en-US" dirty="0"/>
          </a:p>
          <a:p>
            <a:pPr marL="514350" indent="-514350">
              <a:buFont typeface="+mj-lt"/>
              <a:buAutoNum type="arabicPeriod"/>
            </a:pPr>
            <a:r>
              <a:rPr lang="en-US" dirty="0"/>
              <a:t>U/E/C- renal function before treatment is started.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a:solidFill>
                  <a:srgbClr val="FF0000"/>
                </a:solidFill>
              </a:rPr>
              <a:t>GENERAL CLINICAL MANIFESTATIONS</a:t>
            </a:r>
          </a:p>
          <a:p>
            <a:pPr marL="514350" indent="-514350">
              <a:buFont typeface="+mj-lt"/>
              <a:buAutoNum type="arabicPeriod"/>
            </a:pPr>
            <a:r>
              <a:rPr lang="en-US" dirty="0"/>
              <a:t>Sustained (2 elevated pressure readings obtained at least 1 week apart) average increase in systolic BP at 140 mmHg or higher or increase in diastolic BP above 90 mmHg . For malignant hypertension diastolic pressure above 110-120 mmHg.</a:t>
            </a:r>
          </a:p>
          <a:p>
            <a:pPr marL="514350" indent="-514350">
              <a:buFont typeface="+mj-lt"/>
              <a:buAutoNum type="arabicPeriod"/>
            </a:pPr>
            <a:r>
              <a:rPr lang="en-US" dirty="0"/>
              <a:t>Headache, dizziness, palpitations.</a:t>
            </a:r>
          </a:p>
          <a:p>
            <a:pPr marL="514350" indent="-514350">
              <a:buFont typeface="+mj-lt"/>
              <a:buAutoNum type="arabicPeriod"/>
            </a:pPr>
            <a:r>
              <a:rPr lang="en-US" dirty="0" err="1"/>
              <a:t>Epistaxis</a:t>
            </a:r>
            <a:endParaRPr lang="en-US" dirty="0"/>
          </a:p>
          <a:p>
            <a:pPr marL="514350" indent="-514350">
              <a:buFont typeface="+mj-lt"/>
              <a:buAutoNum type="arabicPeriod"/>
            </a:pPr>
            <a:r>
              <a:rPr lang="en-US" dirty="0"/>
              <a:t>Organ function damage with progression </a:t>
            </a:r>
            <a:r>
              <a:rPr lang="en-US" dirty="0" err="1"/>
              <a:t>i.e</a:t>
            </a:r>
            <a:r>
              <a:rPr lang="en-US" dirty="0"/>
              <a:t> heart, brain, kidneys &amp; retinas.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848600" cy="5516563"/>
          </a:xfrm>
        </p:spPr>
        <p:txBody>
          <a:bodyPr>
            <a:normAutofit/>
          </a:bodyPr>
          <a:lstStyle/>
          <a:p>
            <a:pPr>
              <a:buNone/>
            </a:pPr>
            <a:r>
              <a:rPr lang="en-US" b="1" dirty="0">
                <a:solidFill>
                  <a:srgbClr val="FF0000"/>
                </a:solidFill>
              </a:rPr>
              <a:t>MEDICAL MANAGEMENT</a:t>
            </a:r>
          </a:p>
          <a:p>
            <a:pPr marL="514350" indent="-514350">
              <a:buFont typeface="+mj-lt"/>
              <a:buAutoNum type="arabicPeriod"/>
            </a:pPr>
            <a:r>
              <a:rPr lang="en-US" dirty="0"/>
              <a:t>Diet </a:t>
            </a:r>
          </a:p>
          <a:p>
            <a:pPr marL="514350" indent="-514350">
              <a:buFont typeface="Wingdings" pitchFamily="2" charset="2"/>
              <a:buChar char="ü"/>
            </a:pPr>
            <a:r>
              <a:rPr lang="en-US" dirty="0"/>
              <a:t>Sodium restriction</a:t>
            </a:r>
          </a:p>
          <a:p>
            <a:pPr marL="514350" indent="-514350">
              <a:buFont typeface="Wingdings" pitchFamily="2" charset="2"/>
              <a:buChar char="ü"/>
            </a:pPr>
            <a:r>
              <a:rPr lang="en-US" dirty="0"/>
              <a:t>Weight reduction; client should be within 10% of ideal body weight.</a:t>
            </a:r>
          </a:p>
          <a:p>
            <a:pPr marL="514350" indent="-514350">
              <a:buFont typeface="Wingdings" pitchFamily="2" charset="2"/>
              <a:buChar char="ü"/>
            </a:pPr>
            <a:r>
              <a:rPr lang="en-US" dirty="0"/>
              <a:t>Decreased cholesterol &amp; saturated fats</a:t>
            </a:r>
          </a:p>
          <a:p>
            <a:pPr marL="514350" indent="-514350">
              <a:buFont typeface="Wingdings" pitchFamily="2" charset="2"/>
              <a:buChar char="ü"/>
            </a:pPr>
            <a:r>
              <a:rPr lang="en-US" dirty="0"/>
              <a:t>Decrease caffeine intake</a:t>
            </a:r>
          </a:p>
          <a:p>
            <a:pPr marL="514350" indent="-514350">
              <a:buAutoNum type="arabicPeriod" startAt="2"/>
            </a:pPr>
            <a:r>
              <a:rPr lang="en-US" dirty="0"/>
              <a:t>Regular exercise (avoid isometric exercises, </a:t>
            </a:r>
            <a:r>
              <a:rPr lang="en-US" dirty="0" err="1"/>
              <a:t>e.g</a:t>
            </a:r>
            <a:r>
              <a:rPr lang="en-US" dirty="0"/>
              <a:t>, weight lifting)</a:t>
            </a:r>
          </a:p>
          <a:p>
            <a:pPr marL="514350" indent="-514350">
              <a:buAutoNum type="arabicPeriod" startAt="2"/>
            </a:pPr>
            <a:r>
              <a:rPr lang="en-US" dirty="0"/>
              <a:t>Moderation of alcohol, &amp; stop smoking </a:t>
            </a:r>
          </a:p>
          <a:p>
            <a:pPr marL="514350" indent="-514350">
              <a:buAutoNum type="arabicPeriod" startAt="2"/>
            </a:pPr>
            <a:endParaRPr lang="en-US" dirty="0"/>
          </a:p>
          <a:p>
            <a:pPr>
              <a:buNone/>
            </a:pP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4"/>
            </a:pPr>
            <a:r>
              <a:rPr lang="en-US" dirty="0"/>
              <a:t>Assist client to cope effectively with stress.</a:t>
            </a:r>
          </a:p>
          <a:p>
            <a:pPr marL="514350" indent="-514350">
              <a:buAutoNum type="arabicPeriod" startAt="4"/>
            </a:pPr>
            <a:r>
              <a:rPr lang="en-US" dirty="0"/>
              <a:t>Antihypertensive medications; calcium channel blockers, nitrates, </a:t>
            </a:r>
            <a:r>
              <a:rPr lang="en-US" dirty="0" err="1"/>
              <a:t>Angiotensi</a:t>
            </a:r>
            <a:r>
              <a:rPr lang="en-US" dirty="0"/>
              <a:t> –Converting enzyme (ACE), beta-adrenergic blockers, &amp; centrally acting </a:t>
            </a:r>
            <a:r>
              <a:rPr lang="en-US" dirty="0" err="1"/>
              <a:t>sympatholytics</a:t>
            </a:r>
            <a:r>
              <a:rPr lang="en-US" dirty="0"/>
              <a:t> (alpha agonists) medications.</a:t>
            </a:r>
          </a:p>
          <a:p>
            <a:pPr marL="514350" indent="-514350">
              <a:buAutoNum type="arabicPeriod" startAt="4"/>
            </a:pPr>
            <a:r>
              <a:rPr lang="en-US" dirty="0"/>
              <a:t>Diuretics to decrease </a:t>
            </a:r>
            <a:r>
              <a:rPr lang="en-US"/>
              <a:t>circulation volume </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a:solidFill>
                  <a:srgbClr val="FF0000"/>
                </a:solidFill>
              </a:rPr>
              <a:t>NURSING INTERVENTION</a:t>
            </a:r>
          </a:p>
          <a:p>
            <a:pPr>
              <a:buFont typeface="Courier New" pitchFamily="49" charset="0"/>
              <a:buChar char="o"/>
            </a:pPr>
            <a:r>
              <a:rPr lang="en-US" dirty="0"/>
              <a:t>Encourage participation in community BP screening program.</a:t>
            </a:r>
          </a:p>
          <a:p>
            <a:pPr>
              <a:buFont typeface="Courier New" pitchFamily="49" charset="0"/>
              <a:buChar char="o"/>
            </a:pPr>
            <a:r>
              <a:rPr lang="en-US" dirty="0"/>
              <a:t>Educate public regarding risk factors &amp; identify health promoting behavior.</a:t>
            </a:r>
          </a:p>
          <a:p>
            <a:pPr>
              <a:buFont typeface="Courier New" pitchFamily="49" charset="0"/>
              <a:buChar char="o"/>
            </a:pPr>
            <a:r>
              <a:rPr lang="en-US" dirty="0"/>
              <a:t>Assess response to medication regimen.</a:t>
            </a:r>
          </a:p>
          <a:p>
            <a:pPr>
              <a:buFont typeface="Courier New" pitchFamily="49" charset="0"/>
              <a:buChar char="o"/>
            </a:pPr>
            <a:r>
              <a:rPr lang="en-US" dirty="0"/>
              <a:t>Proper evaluation of the BP; seated with arm at heart level, appropriate cuff size, two or more readings averaged, no smoking 30 min before measurement of BP.</a:t>
            </a:r>
          </a:p>
          <a:p>
            <a:pPr>
              <a:buFont typeface="Courier New" pitchFamily="49" charset="0"/>
              <a:buChar char="o"/>
            </a:pP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lstStyle/>
          <a:p>
            <a:pPr>
              <a:buFont typeface="Courier New" pitchFamily="49" charset="0"/>
              <a:buChar char="o"/>
            </a:pPr>
            <a:r>
              <a:rPr lang="en-US" dirty="0"/>
              <a:t>Maintain low sodium, low cholesterol diet.</a:t>
            </a:r>
          </a:p>
          <a:p>
            <a:pPr>
              <a:buFont typeface="Courier New" pitchFamily="49" charset="0"/>
              <a:buChar char="o"/>
            </a:pPr>
            <a:r>
              <a:rPr lang="en-US" dirty="0"/>
              <a:t>Assess change in weight in regard to low sodium intake &amp; diuretics.</a:t>
            </a:r>
          </a:p>
          <a:p>
            <a:pPr>
              <a:buFont typeface="Courier New" pitchFamily="49" charset="0"/>
              <a:buChar char="o"/>
            </a:pPr>
            <a:r>
              <a:rPr lang="en-US" dirty="0"/>
              <a:t>When BP is initially reduced evaluate client’s tolerance to decrease; postural hypotension, urinary output, change in energy level, change in mental alertness.</a:t>
            </a:r>
          </a:p>
          <a:p>
            <a:pPr>
              <a:buFont typeface="Courier New" pitchFamily="49" charset="0"/>
              <a:buChar char="o"/>
            </a:pPr>
            <a:r>
              <a:rPr lang="en-US" dirty="0"/>
              <a:t>Educate client on medication:</a:t>
            </a:r>
          </a:p>
          <a:p>
            <a:pPr marL="571500" indent="-571500">
              <a:buFont typeface="+mj-lt"/>
              <a:buAutoNum type="romanLcPeriod"/>
            </a:pPr>
            <a:r>
              <a:rPr lang="en-US" dirty="0"/>
              <a:t>Regular times of taking medication.</a:t>
            </a:r>
          </a:p>
          <a:p>
            <a:pPr marL="571500" indent="-571500">
              <a:buFont typeface="+mj-lt"/>
              <a:buAutoNum type="romanLcPeriod"/>
            </a:pPr>
            <a:r>
              <a:rPr lang="en-US" dirty="0"/>
              <a:t>Know names &amp; common side effects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pPr>
              <a:buNone/>
            </a:pPr>
            <a:r>
              <a:rPr lang="en-US" dirty="0"/>
              <a:t>iii. Do not stop taking medication call health care provider for clarification.</a:t>
            </a:r>
          </a:p>
          <a:p>
            <a:pPr>
              <a:buNone/>
            </a:pPr>
            <a:r>
              <a:rPr lang="en-US" dirty="0"/>
              <a:t>iv. Cost of medication</a:t>
            </a:r>
          </a:p>
          <a:p>
            <a:pPr>
              <a:buNone/>
            </a:pPr>
            <a:r>
              <a:rPr lang="en-US" dirty="0"/>
              <a:t>v. Avoid hot baths, steam rooms, &amp; spas </a:t>
            </a:r>
            <a:r>
              <a:rPr lang="en-US" dirty="0" err="1"/>
              <a:t>bcoz</a:t>
            </a:r>
            <a:r>
              <a:rPr lang="en-US" dirty="0"/>
              <a:t> it increases </a:t>
            </a:r>
            <a:r>
              <a:rPr lang="en-US" dirty="0" err="1"/>
              <a:t>vasodilating</a:t>
            </a:r>
            <a:r>
              <a:rPr lang="en-US" dirty="0"/>
              <a:t> effect of medications.</a:t>
            </a:r>
          </a:p>
          <a:p>
            <a:pPr>
              <a:buNone/>
            </a:pPr>
            <a:r>
              <a:rPr lang="en-US" dirty="0"/>
              <a:t>vi. Wake up slowly, sit at bed side to regain equilibrium, then stand slowly.</a:t>
            </a:r>
          </a:p>
          <a:p>
            <a:pPr>
              <a:buNone/>
            </a:pPr>
            <a:r>
              <a:rPr lang="en-US" dirty="0"/>
              <a:t>vii. Lie or sit when dizziness occur.</a:t>
            </a:r>
          </a:p>
          <a:p>
            <a:pPr>
              <a:buNone/>
            </a:pPr>
            <a:r>
              <a:rPr lang="en-US" dirty="0"/>
              <a:t>viii. If a sexual problem or impotence develops, contact physician without stopping medication.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a:solidFill>
                  <a:srgbClr val="FF0000"/>
                </a:solidFill>
              </a:rPr>
              <a:t>POSSIBLE COMPLICATIONS</a:t>
            </a:r>
          </a:p>
          <a:p>
            <a:r>
              <a:rPr lang="en-US" dirty="0"/>
              <a:t>Coronary artery disease. </a:t>
            </a:r>
          </a:p>
          <a:p>
            <a:r>
              <a:rPr lang="en-US" dirty="0"/>
              <a:t>Congestive heart failure</a:t>
            </a:r>
          </a:p>
          <a:p>
            <a:r>
              <a:rPr lang="en-US" dirty="0"/>
              <a:t>Cerebral vascular disease; transient ischemic attack, stroke, peripheral vascular disease</a:t>
            </a:r>
          </a:p>
          <a:p>
            <a:r>
              <a:rPr lang="en-US" dirty="0" err="1"/>
              <a:t>Nephrosclerosis</a:t>
            </a:r>
            <a:endParaRPr lang="en-US" dirty="0"/>
          </a:p>
          <a:p>
            <a:r>
              <a:rPr lang="en-US" dirty="0"/>
              <a:t>Retinopathy </a:t>
            </a:r>
          </a:p>
          <a:p>
            <a:r>
              <a:rPr lang="en-US" dirty="0"/>
              <a:t>Hypertensive crisis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HYPERTENSIVE CRISIS(hypertensive emergency)</a:t>
            </a:r>
          </a:p>
        </p:txBody>
      </p:sp>
      <p:sp>
        <p:nvSpPr>
          <p:cNvPr id="3" name="Content Placeholder 2"/>
          <p:cNvSpPr>
            <a:spLocks noGrp="1"/>
          </p:cNvSpPr>
          <p:nvPr>
            <p:ph idx="1"/>
          </p:nvPr>
        </p:nvSpPr>
        <p:spPr/>
        <p:txBody>
          <a:bodyPr>
            <a:normAutofit/>
          </a:bodyPr>
          <a:lstStyle/>
          <a:p>
            <a:r>
              <a:rPr lang="en-US" dirty="0"/>
              <a:t>It is a severe type of hypertension characterized by rapid progressive elevations in BP with diastolic values above 110mmHg.</a:t>
            </a:r>
          </a:p>
          <a:p>
            <a:r>
              <a:rPr lang="en-US" dirty="0"/>
              <a:t>BP has to be lowered immediately to prevent damage to the target organs</a:t>
            </a:r>
          </a:p>
          <a:p>
            <a:pPr>
              <a:buNone/>
            </a:pPr>
            <a:r>
              <a:rPr lang="en-US" b="1" dirty="0"/>
              <a:t>Hypertensive urgency </a:t>
            </a:r>
            <a:r>
              <a:rPr lang="en-US" dirty="0"/>
              <a:t>is a situation in which BP must be lowered within a few hours </a:t>
            </a:r>
            <a:r>
              <a:rPr lang="en-US" dirty="0" err="1"/>
              <a:t>e.g</a:t>
            </a:r>
            <a:r>
              <a:rPr lang="en-US" dirty="0"/>
              <a:t> severe preoperative hypertension.</a:t>
            </a:r>
            <a:endParaRPr lang="en-US" b="1"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solidFill>
                  <a:srgbClr val="FF0000"/>
                </a:solidFill>
              </a:rPr>
              <a:t>RISK FACTORS</a:t>
            </a:r>
          </a:p>
          <a:p>
            <a:r>
              <a:rPr lang="en-US" dirty="0"/>
              <a:t>Untreated hypertension</a:t>
            </a:r>
          </a:p>
          <a:p>
            <a:r>
              <a:rPr lang="en-US" dirty="0"/>
              <a:t>Drug &amp; diet defaulters</a:t>
            </a:r>
          </a:p>
          <a:p>
            <a:r>
              <a:rPr lang="en-US" dirty="0"/>
              <a:t>Stopping medication abruptly</a:t>
            </a:r>
          </a:p>
          <a:p>
            <a:r>
              <a:rPr lang="en-US" dirty="0"/>
              <a:t>Preeclampsia &amp; </a:t>
            </a:r>
            <a:r>
              <a:rPr lang="en-US" dirty="0" err="1"/>
              <a:t>eclampsia</a:t>
            </a:r>
            <a:endParaRPr lang="en-US" dirty="0"/>
          </a:p>
          <a:p>
            <a:r>
              <a:rPr lang="en-US" dirty="0"/>
              <a:t>Head injury</a:t>
            </a:r>
          </a:p>
          <a:p>
            <a:pPr>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13.xml.rels><?xml version="1.0" encoding="UTF-8" standalone="yes"?>
<Relationships xmlns="http://schemas.openxmlformats.org/package/2006/relationships"><Relationship Id="rId1" Type="http://schemas.openxmlformats.org/officeDocument/2006/relationships/image" Target="../media/image4.jpeg"/></Relationships>
</file>

<file path=ppt/theme/_rels/theme14.xml.rels><?xml version="1.0" encoding="UTF-8" standalone="yes"?>
<Relationships xmlns="http://schemas.openxmlformats.org/package/2006/relationships"><Relationship Id="rId1" Type="http://schemas.openxmlformats.org/officeDocument/2006/relationships/image" Target="../media/image4.jpeg"/></Relationships>
</file>

<file path=ppt/theme/_rels/theme15.xml.rels><?xml version="1.0" encoding="UTF-8" standalone="yes"?>
<Relationships xmlns="http://schemas.openxmlformats.org/package/2006/relationships"><Relationship Id="rId1" Type="http://schemas.openxmlformats.org/officeDocument/2006/relationships/image" Target="../media/image4.jpeg"/></Relationships>
</file>

<file path=ppt/theme/_rels/theme16.xml.rels><?xml version="1.0" encoding="UTF-8" standalone="yes"?>
<Relationships xmlns="http://schemas.openxmlformats.org/package/2006/relationships"><Relationship Id="rId1" Type="http://schemas.openxmlformats.org/officeDocument/2006/relationships/image" Target="../media/image4.jpeg"/></Relationships>
</file>

<file path=ppt/theme/_rels/theme17.xml.rels><?xml version="1.0" encoding="UTF-8" standalone="yes"?>
<Relationships xmlns="http://schemas.openxmlformats.org/package/2006/relationships"><Relationship Id="rId1" Type="http://schemas.openxmlformats.org/officeDocument/2006/relationships/image" Target="../media/image4.jpeg"/></Relationships>
</file>

<file path=ppt/theme/_rels/theme18.xml.rels><?xml version="1.0" encoding="UTF-8" standalone="yes"?>
<Relationships xmlns="http://schemas.openxmlformats.org/package/2006/relationships"><Relationship Id="rId1" Type="http://schemas.openxmlformats.org/officeDocument/2006/relationships/image" Target="../media/image4.jpeg"/></Relationships>
</file>

<file path=ppt/theme/_rels/theme19.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0.xml.rels><?xml version="1.0" encoding="UTF-8" standalone="yes"?>
<Relationships xmlns="http://schemas.openxmlformats.org/package/2006/relationships"><Relationship Id="rId1" Type="http://schemas.openxmlformats.org/officeDocument/2006/relationships/image" Target="../media/image4.jpeg"/></Relationships>
</file>

<file path=ppt/theme/_rels/theme21.xml.rels><?xml version="1.0" encoding="UTF-8" standalone="yes"?>
<Relationships xmlns="http://schemas.openxmlformats.org/package/2006/relationships"><Relationship Id="rId1" Type="http://schemas.openxmlformats.org/officeDocument/2006/relationships/image" Target="../media/image4.jpeg"/></Relationships>
</file>

<file path=ppt/theme/_rels/theme22.xml.rels><?xml version="1.0" encoding="UTF-8" standalone="yes"?>
<Relationships xmlns="http://schemas.openxmlformats.org/package/2006/relationships"><Relationship Id="rId1" Type="http://schemas.openxmlformats.org/officeDocument/2006/relationships/image" Target="../media/image4.jpeg"/></Relationships>
</file>

<file path=ppt/theme/_rels/theme23.xml.rels><?xml version="1.0" encoding="UTF-8" standalone="yes"?>
<Relationships xmlns="http://schemas.openxmlformats.org/package/2006/relationships"><Relationship Id="rId1" Type="http://schemas.openxmlformats.org/officeDocument/2006/relationships/image" Target="../media/image4.jpeg"/></Relationships>
</file>

<file path=ppt/theme/_rels/theme24.xml.rels><?xml version="1.0" encoding="UTF-8" standalone="yes"?>
<Relationships xmlns="http://schemas.openxmlformats.org/package/2006/relationships"><Relationship Id="rId1" Type="http://schemas.openxmlformats.org/officeDocument/2006/relationships/image" Target="../media/image4.jpeg"/></Relationships>
</file>

<file path=ppt/theme/_rels/theme25.xml.rels><?xml version="1.0" encoding="UTF-8" standalone="yes"?>
<Relationships xmlns="http://schemas.openxmlformats.org/package/2006/relationships"><Relationship Id="rId1" Type="http://schemas.openxmlformats.org/officeDocument/2006/relationships/image" Target="../media/image4.jpeg"/></Relationships>
</file>

<file path=ppt/theme/_rels/theme26.xml.rels><?xml version="1.0" encoding="UTF-8" standalone="yes"?>
<Relationships xmlns="http://schemas.openxmlformats.org/package/2006/relationships"><Relationship Id="rId1" Type="http://schemas.openxmlformats.org/officeDocument/2006/relationships/image" Target="../media/image4.jpeg"/></Relationships>
</file>

<file path=ppt/theme/_rels/theme27.xml.rels><?xml version="1.0" encoding="UTF-8" standalone="yes"?>
<Relationships xmlns="http://schemas.openxmlformats.org/package/2006/relationships"><Relationship Id="rId1" Type="http://schemas.openxmlformats.org/officeDocument/2006/relationships/image" Target="../media/image4.jpeg"/></Relationships>
</file>

<file path=ppt/theme/_rels/theme28.xml.rels><?xml version="1.0" encoding="UTF-8" standalone="yes"?>
<Relationships xmlns="http://schemas.openxmlformats.org/package/2006/relationships"><Relationship Id="rId1" Type="http://schemas.openxmlformats.org/officeDocument/2006/relationships/image" Target="../media/image4.jpeg"/></Relationships>
</file>

<file path=ppt/theme/_rels/theme29.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0.xml.rels><?xml version="1.0" encoding="UTF-8" standalone="yes"?>
<Relationships xmlns="http://schemas.openxmlformats.org/package/2006/relationships"><Relationship Id="rId1" Type="http://schemas.openxmlformats.org/officeDocument/2006/relationships/image" Target="../media/image4.jpeg"/></Relationships>
</file>

<file path=ppt/theme/_rels/theme31.xml.rels><?xml version="1.0" encoding="UTF-8" standalone="yes"?>
<Relationships xmlns="http://schemas.openxmlformats.org/package/2006/relationships"><Relationship Id="rId1" Type="http://schemas.openxmlformats.org/officeDocument/2006/relationships/image" Target="../media/image4.jpeg"/></Relationships>
</file>

<file path=ppt/theme/_rels/theme32.xml.rels><?xml version="1.0" encoding="UTF-8" standalone="yes"?>
<Relationships xmlns="http://schemas.openxmlformats.org/package/2006/relationships"><Relationship Id="rId1" Type="http://schemas.openxmlformats.org/officeDocument/2006/relationships/image" Target="../media/image4.jpeg"/></Relationships>
</file>

<file path=ppt/theme/_rels/theme33.xml.rels><?xml version="1.0" encoding="UTF-8" standalone="yes"?>
<Relationships xmlns="http://schemas.openxmlformats.org/package/2006/relationships"><Relationship Id="rId1" Type="http://schemas.openxmlformats.org/officeDocument/2006/relationships/image" Target="../media/image4.jpeg"/></Relationships>
</file>

<file path=ppt/theme/_rels/theme34.xml.rels><?xml version="1.0" encoding="UTF-8" standalone="yes"?>
<Relationships xmlns="http://schemas.openxmlformats.org/package/2006/relationships"><Relationship Id="rId1" Type="http://schemas.openxmlformats.org/officeDocument/2006/relationships/image" Target="../media/image4.jpeg"/></Relationships>
</file>

<file path=ppt/theme/_rels/theme35.xml.rels><?xml version="1.0" encoding="UTF-8" standalone="yes"?>
<Relationships xmlns="http://schemas.openxmlformats.org/package/2006/relationships"><Relationship Id="rId1" Type="http://schemas.openxmlformats.org/officeDocument/2006/relationships/image" Target="../media/image4.jpeg"/></Relationships>
</file>

<file path=ppt/theme/_rels/theme36.xml.rels><?xml version="1.0" encoding="UTF-8" standalone="yes"?>
<Relationships xmlns="http://schemas.openxmlformats.org/package/2006/relationships"><Relationship Id="rId1" Type="http://schemas.openxmlformats.org/officeDocument/2006/relationships/image" Target="../media/image4.jpeg"/></Relationships>
</file>

<file path=ppt/theme/_rels/theme37.xml.rels><?xml version="1.0" encoding="UTF-8" standalone="yes"?>
<Relationships xmlns="http://schemas.openxmlformats.org/package/2006/relationships"><Relationship Id="rId1" Type="http://schemas.openxmlformats.org/officeDocument/2006/relationships/image" Target="../media/image4.jpeg"/></Relationships>
</file>

<file path=ppt/theme/_rels/theme38.xml.rels><?xml version="1.0" encoding="UTF-8" standalone="yes"?>
<Relationships xmlns="http://schemas.openxmlformats.org/package/2006/relationships"><Relationship Id="rId1" Type="http://schemas.openxmlformats.org/officeDocument/2006/relationships/image" Target="../media/image4.jpeg"/></Relationships>
</file>

<file path=ppt/theme/_rels/theme39.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40.xml.rels><?xml version="1.0" encoding="UTF-8" standalone="yes"?>
<Relationships xmlns="http://schemas.openxmlformats.org/package/2006/relationships"><Relationship Id="rId1" Type="http://schemas.openxmlformats.org/officeDocument/2006/relationships/image" Target="../media/image4.jpeg"/></Relationships>
</file>

<file path=ppt/theme/_rels/theme41.xml.rels><?xml version="1.0" encoding="UTF-8" standalone="yes"?>
<Relationships xmlns="http://schemas.openxmlformats.org/package/2006/relationships"><Relationship Id="rId1" Type="http://schemas.openxmlformats.org/officeDocument/2006/relationships/image" Target="../media/image4.jpeg"/></Relationships>
</file>

<file path=ppt/theme/_rels/theme42.xml.rels><?xml version="1.0" encoding="UTF-8" standalone="yes"?>
<Relationships xmlns="http://schemas.openxmlformats.org/package/2006/relationships"><Relationship Id="rId1" Type="http://schemas.openxmlformats.org/officeDocument/2006/relationships/image" Target="../media/image4.jpeg"/></Relationships>
</file>

<file path=ppt/theme/_rels/theme43.xml.rels><?xml version="1.0" encoding="UTF-8" standalone="yes"?>
<Relationships xmlns="http://schemas.openxmlformats.org/package/2006/relationships"><Relationship Id="rId1" Type="http://schemas.openxmlformats.org/officeDocument/2006/relationships/image" Target="../media/image4.jpeg"/></Relationships>
</file>

<file path=ppt/theme/_rels/theme44.xml.rels><?xml version="1.0" encoding="UTF-8" standalone="yes"?>
<Relationships xmlns="http://schemas.openxmlformats.org/package/2006/relationships"><Relationship Id="rId1" Type="http://schemas.openxmlformats.org/officeDocument/2006/relationships/image" Target="../media/image4.jpeg"/></Relationships>
</file>

<file path=ppt/theme/_rels/them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xml><?xml version="1.0" encoding="utf-8"?>
<a:theme xmlns:a="http://schemas.openxmlformats.org/drawingml/2006/main" name="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xml><?xml version="1.0" encoding="utf-8"?>
<a:theme xmlns:a="http://schemas.openxmlformats.org/drawingml/2006/main" name="1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5.xml><?xml version="1.0" encoding="utf-8"?>
<a:theme xmlns:a="http://schemas.openxmlformats.org/drawingml/2006/main" name="1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6.xml><?xml version="1.0" encoding="utf-8"?>
<a:theme xmlns:a="http://schemas.openxmlformats.org/drawingml/2006/main" name="1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7.xml><?xml version="1.0" encoding="utf-8"?>
<a:theme xmlns:a="http://schemas.openxmlformats.org/drawingml/2006/main" name="1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8.xml><?xml version="1.0" encoding="utf-8"?>
<a:theme xmlns:a="http://schemas.openxmlformats.org/drawingml/2006/main" name="1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9.xml><?xml version="1.0" encoding="utf-8"?>
<a:theme xmlns:a="http://schemas.openxmlformats.org/drawingml/2006/main" name="1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1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1.xml><?xml version="1.0" encoding="utf-8"?>
<a:theme xmlns:a="http://schemas.openxmlformats.org/drawingml/2006/main" name="1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2.xml><?xml version="1.0" encoding="utf-8"?>
<a:theme xmlns:a="http://schemas.openxmlformats.org/drawingml/2006/main" name="1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3.xml><?xml version="1.0" encoding="utf-8"?>
<a:theme xmlns:a="http://schemas.openxmlformats.org/drawingml/2006/main" name="1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4.xml><?xml version="1.0" encoding="utf-8"?>
<a:theme xmlns:a="http://schemas.openxmlformats.org/drawingml/2006/main" name="2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5.xml><?xml version="1.0" encoding="utf-8"?>
<a:theme xmlns:a="http://schemas.openxmlformats.org/drawingml/2006/main" name="2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6.xml><?xml version="1.0" encoding="utf-8"?>
<a:theme xmlns:a="http://schemas.openxmlformats.org/drawingml/2006/main" name="2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7.xml><?xml version="1.0" encoding="utf-8"?>
<a:theme xmlns:a="http://schemas.openxmlformats.org/drawingml/2006/main" name="2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8.xml><?xml version="1.0" encoding="utf-8"?>
<a:theme xmlns:a="http://schemas.openxmlformats.org/drawingml/2006/main" name="2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9.xml><?xml version="1.0" encoding="utf-8"?>
<a:theme xmlns:a="http://schemas.openxmlformats.org/drawingml/2006/main" name="2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0.xml><?xml version="1.0" encoding="utf-8"?>
<a:theme xmlns:a="http://schemas.openxmlformats.org/drawingml/2006/main" name="2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1.xml><?xml version="1.0" encoding="utf-8"?>
<a:theme xmlns:a="http://schemas.openxmlformats.org/drawingml/2006/main" name="2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2.xml><?xml version="1.0" encoding="utf-8"?>
<a:theme xmlns:a="http://schemas.openxmlformats.org/drawingml/2006/main" name="2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3.xml><?xml version="1.0" encoding="utf-8"?>
<a:theme xmlns:a="http://schemas.openxmlformats.org/drawingml/2006/main" name="2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4.xml><?xml version="1.0" encoding="utf-8"?>
<a:theme xmlns:a="http://schemas.openxmlformats.org/drawingml/2006/main" name="3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5.xml><?xml version="1.0" encoding="utf-8"?>
<a:theme xmlns:a="http://schemas.openxmlformats.org/drawingml/2006/main" name="3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6.xml><?xml version="1.0" encoding="utf-8"?>
<a:theme xmlns:a="http://schemas.openxmlformats.org/drawingml/2006/main" name="3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7.xml><?xml version="1.0" encoding="utf-8"?>
<a:theme xmlns:a="http://schemas.openxmlformats.org/drawingml/2006/main" name="3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8.xml><?xml version="1.0" encoding="utf-8"?>
<a:theme xmlns:a="http://schemas.openxmlformats.org/drawingml/2006/main" name="3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9.xml><?xml version="1.0" encoding="utf-8"?>
<a:theme xmlns:a="http://schemas.openxmlformats.org/drawingml/2006/main" name="3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0.xml><?xml version="1.0" encoding="utf-8"?>
<a:theme xmlns:a="http://schemas.openxmlformats.org/drawingml/2006/main" name="3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1.xml><?xml version="1.0" encoding="utf-8"?>
<a:theme xmlns:a="http://schemas.openxmlformats.org/drawingml/2006/main" name="3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2.xml><?xml version="1.0" encoding="utf-8"?>
<a:theme xmlns:a="http://schemas.openxmlformats.org/drawingml/2006/main" name="3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3.xml><?xml version="1.0" encoding="utf-8"?>
<a:theme xmlns:a="http://schemas.openxmlformats.org/drawingml/2006/main" name="3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4.xml><?xml version="1.0" encoding="utf-8"?>
<a:theme xmlns:a="http://schemas.openxmlformats.org/drawingml/2006/main" name="4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5.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6.xml><?xml version="1.0" encoding="utf-8"?>
<a:theme xmlns:a="http://schemas.openxmlformats.org/drawingml/2006/main" name="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7.xml><?xml version="1.0" encoding="utf-8"?>
<a:theme xmlns:a="http://schemas.openxmlformats.org/drawingml/2006/main" name="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8.xml><?xml version="1.0" encoding="utf-8"?>
<a:theme xmlns:a="http://schemas.openxmlformats.org/drawingml/2006/main" name="5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9.xml><?xml version="1.0" encoding="utf-8"?>
<a:theme xmlns:a="http://schemas.openxmlformats.org/drawingml/2006/main" name="6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0.xml><?xml version="1.0" encoding="utf-8"?>
<a:theme xmlns:a="http://schemas.openxmlformats.org/drawingml/2006/main" name="7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8163</TotalTime>
  <Words>14521</Words>
  <Application>Microsoft Office PowerPoint</Application>
  <PresentationFormat>On-screen Show (4:3)</PresentationFormat>
  <Paragraphs>1653</Paragraphs>
  <Slides>310</Slides>
  <Notes>3</Notes>
  <HiddenSlides>0</HiddenSlides>
  <MMClips>0</MMClips>
  <ScaleCrop>false</ScaleCrop>
  <HeadingPairs>
    <vt:vector size="6" baseType="variant">
      <vt:variant>
        <vt:lpstr>Fonts Used</vt:lpstr>
      </vt:variant>
      <vt:variant>
        <vt:i4>9</vt:i4>
      </vt:variant>
      <vt:variant>
        <vt:lpstr>Theme</vt:lpstr>
      </vt:variant>
      <vt:variant>
        <vt:i4>50</vt:i4>
      </vt:variant>
      <vt:variant>
        <vt:lpstr>Slide Titles</vt:lpstr>
      </vt:variant>
      <vt:variant>
        <vt:i4>310</vt:i4>
      </vt:variant>
    </vt:vector>
  </HeadingPairs>
  <TitlesOfParts>
    <vt:vector size="369" baseType="lpstr">
      <vt:lpstr>Arial</vt:lpstr>
      <vt:lpstr>Calibri</vt:lpstr>
      <vt:lpstr>Courier New</vt:lpstr>
      <vt:lpstr>Georgia</vt:lpstr>
      <vt:lpstr>Gill Sans MT</vt:lpstr>
      <vt:lpstr>Trebuchet MS</vt:lpstr>
      <vt:lpstr>Verdana</vt:lpstr>
      <vt:lpstr>Wingdings</vt:lpstr>
      <vt:lpstr>Wingdings 2</vt:lpstr>
      <vt:lpstr>Opulent</vt:lpstr>
      <vt:lpstr>Civic</vt:lpstr>
      <vt:lpstr>1_Civic</vt:lpstr>
      <vt:lpstr>Solstice</vt:lpstr>
      <vt:lpstr>1_Solstice</vt:lpstr>
      <vt:lpstr>2_Solstice</vt:lpstr>
      <vt:lpstr>3_Solstice</vt:lpstr>
      <vt:lpstr>4_Solstice</vt:lpstr>
      <vt:lpstr>5_Solstice</vt:lpstr>
      <vt:lpstr>6_Solstice</vt:lpstr>
      <vt:lpstr>7_Solstice</vt:lpstr>
      <vt:lpstr>8_Solstice</vt:lpstr>
      <vt:lpstr>9_Solstice</vt:lpstr>
      <vt:lpstr>10_Solstice</vt:lpstr>
      <vt:lpstr>11_Solstice</vt:lpstr>
      <vt:lpstr>12_Solstice</vt:lpstr>
      <vt:lpstr>13_Solstice</vt:lpstr>
      <vt:lpstr>14_Solstice</vt:lpstr>
      <vt:lpstr>15_Solstice</vt:lpstr>
      <vt:lpstr>16_Solstice</vt:lpstr>
      <vt:lpstr>17_Solstice</vt:lpstr>
      <vt:lpstr>18_Solstice</vt:lpstr>
      <vt:lpstr>19_Solstice</vt:lpstr>
      <vt:lpstr>20_Solstice</vt:lpstr>
      <vt:lpstr>21_Solstice</vt:lpstr>
      <vt:lpstr>22_Solstice</vt:lpstr>
      <vt:lpstr>23_Solstice</vt:lpstr>
      <vt:lpstr>24_Solstice</vt:lpstr>
      <vt:lpstr>25_Solstice</vt:lpstr>
      <vt:lpstr>26_Solstice</vt:lpstr>
      <vt:lpstr>27_Solstice</vt:lpstr>
      <vt:lpstr>28_Solstice</vt:lpstr>
      <vt:lpstr>29_Solstice</vt:lpstr>
      <vt:lpstr>30_Solstice</vt:lpstr>
      <vt:lpstr>31_Solstice</vt:lpstr>
      <vt:lpstr>32_Solstice</vt:lpstr>
      <vt:lpstr>33_Solstice</vt:lpstr>
      <vt:lpstr>34_Solstice</vt:lpstr>
      <vt:lpstr>35_Solstice</vt:lpstr>
      <vt:lpstr>36_Solstice</vt:lpstr>
      <vt:lpstr>37_Solstice</vt:lpstr>
      <vt:lpstr>38_Solstice</vt:lpstr>
      <vt:lpstr>39_Solstice</vt:lpstr>
      <vt:lpstr>40_Solstice</vt:lpstr>
      <vt:lpstr>2_Civic</vt:lpstr>
      <vt:lpstr>3_Civic</vt:lpstr>
      <vt:lpstr>4_Civic</vt:lpstr>
      <vt:lpstr>5_Civic</vt:lpstr>
      <vt:lpstr>6_Civic</vt:lpstr>
      <vt:lpstr>7_Civic</vt:lpstr>
      <vt:lpstr>CARDIOVASCULAR CONDITIONS  </vt:lpstr>
      <vt:lpstr>CARDIOVASCULAR CONDITIONS</vt:lpstr>
      <vt:lpstr>PowerPoint Presentation</vt:lpstr>
      <vt:lpstr>VALVES</vt:lpstr>
      <vt:lpstr>PowerPoint Presentation</vt:lpstr>
      <vt:lpstr>PowerPoint Presentation</vt:lpstr>
      <vt:lpstr>PowerPoint Presentation</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Structure of  blood vessels</vt:lpstr>
      <vt:lpstr>ARTERIOSCLEROSIS AND ATHEROSCLEROSIS</vt:lpstr>
      <vt:lpstr>Atherosclerosis</vt:lpstr>
      <vt:lpstr>Athero-sclerosis</vt:lpstr>
      <vt:lpstr>Atherosclerosis</vt:lpstr>
      <vt:lpstr>Most affected vessels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DIAGNOSTIC TESTS </vt:lpstr>
      <vt:lpstr>PowerPoint Presentation</vt:lpstr>
      <vt:lpstr>PowerPoint Presentation</vt:lpstr>
      <vt:lpstr>PERIPHERAL ARTERIAL OCCLUSIIVE DISEASE</vt:lpstr>
      <vt:lpstr>PowerPoint Presentation</vt:lpstr>
      <vt:lpstr>PowerPoint Presentation</vt:lpstr>
      <vt:lpstr>PowerPoint Presentation</vt:lpstr>
      <vt:lpstr>TREATMENT </vt:lpstr>
      <vt:lpstr>PowerPoint Presentation</vt:lpstr>
      <vt:lpstr>PowerPoint Presentation</vt:lpstr>
      <vt:lpstr>NURSING INTERVENTION </vt:lpstr>
      <vt:lpstr>PowerPoint Presentation</vt:lpstr>
      <vt:lpstr>PowerPoint Presentation</vt:lpstr>
      <vt:lpstr>ARTERIAL THROMBUS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ANEURYSM</vt:lpstr>
      <vt:lpstr>CLASSIFICATION  </vt:lpstr>
      <vt:lpstr>Aneurysms </vt:lpstr>
      <vt:lpstr>Classifications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HYPERTENSIVE DISORDERS(hbp)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HYPERTENSIVE CRISIS(hypertensive emergency)</vt:lpstr>
      <vt:lpstr>PowerPoint Presentation</vt:lpstr>
      <vt:lpstr>PowerPoint Presentation</vt:lpstr>
      <vt:lpstr>PowerPoint Presentation</vt:lpstr>
      <vt:lpstr>PowerPoint Presentation</vt:lpstr>
      <vt:lpstr>PowerPoint Presentation</vt:lpstr>
      <vt:lpstr>PowerPoint Presentation</vt:lpstr>
      <vt:lpstr>VENOUS 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VARICOSE VEINS</vt:lpstr>
      <vt:lpstr>PowerPoint Presentation</vt:lpstr>
      <vt:lpstr>PowerPoint Presentation</vt:lpstr>
      <vt:lpstr>PowerPoint Presentation</vt:lpstr>
      <vt:lpstr>ACUTE RHEUMATIC FEVER</vt:lpstr>
      <vt:lpstr>Risk factors</vt:lpstr>
      <vt:lpstr>PATHOPHYSIOLOGY</vt:lpstr>
      <vt:lpstr>PowerPoint Presentation</vt:lpstr>
      <vt:lpstr>PowerPoint Presentation</vt:lpstr>
      <vt:lpstr>CLINICAL MANIFESTATIONS</vt:lpstr>
      <vt:lpstr>PowerPoint Presentation</vt:lpstr>
      <vt:lpstr>DIAGNOSTIC FINDINGS</vt:lpstr>
      <vt:lpstr>PowerPoint Presentation</vt:lpstr>
      <vt:lpstr>treatment</vt:lpstr>
      <vt:lpstr>PowerPoint Presentation</vt:lpstr>
      <vt:lpstr>RHEUMATIC HEART DISEASE</vt:lpstr>
      <vt:lpstr>PowerPoint Presentation</vt:lpstr>
      <vt:lpstr>Rheumatic Heart Disease </vt:lpstr>
      <vt:lpstr>JONES Criteria for Rheumatic fever(2 major or 1 major &amp; 2 minor criteria + evidence of recent Grp A Strep infection</vt:lpstr>
      <vt:lpstr>DIAGNOSIS </vt:lpstr>
      <vt:lpstr>PowerPoint Presentation</vt:lpstr>
      <vt:lpstr>Chronic Rheumatic Heart Disease </vt:lpstr>
      <vt:lpstr>INFECTIVE ENDOCARDITIS</vt:lpstr>
      <vt:lpstr>Infective Endocarditis</vt:lpstr>
      <vt:lpstr>Infective Endocarditis </vt:lpstr>
      <vt:lpstr>Pericardial Effusions &amp; tamponade </vt:lpstr>
      <vt:lpstr>NURSING INTERVENTION</vt:lpstr>
      <vt:lpstr>PowerPoint Presentation</vt:lpstr>
      <vt:lpstr>COMPLICATIONS</vt:lpstr>
      <vt:lpstr>Pericarditis </vt:lpstr>
      <vt:lpstr>Fibrinous Pericarditis</vt:lpstr>
      <vt:lpstr>Fibrinous Pericarditis</vt:lpstr>
      <vt:lpstr>Fibrinous Pericarditis</vt:lpstr>
      <vt:lpstr>Suppurative (Purulent) Pericarditis</vt:lpstr>
      <vt:lpstr>Constrictive Pericarditis </vt:lpstr>
      <vt:lpstr>Other pericarditis</vt:lpstr>
      <vt:lpstr>CARDIAC VALVE DISORDERS</vt:lpstr>
      <vt:lpstr>PowerPoint Presentation</vt:lpstr>
      <vt:lpstr>PowerPoint Presentation</vt:lpstr>
      <vt:lpstr>PowerPoint Presentation</vt:lpstr>
      <vt:lpstr>PowerPoint Presentation</vt:lpstr>
      <vt:lpstr>PowerPoint Presentation</vt:lpstr>
      <vt:lpstr>DISORDERS OF THE AORTIC VALVE</vt:lpstr>
      <vt:lpstr>PowerPoint Presentation</vt:lpstr>
      <vt:lpstr>PATHOPHYSIOLOGY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CORONARY ARTERY DISEASE (CAD)</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vt:lpstr>
      <vt:lpstr>MYOCARDIAL INFARCTION</vt:lpstr>
      <vt:lpstr>DEFINITION </vt:lpstr>
      <vt:lpstr>PowerPoint Presentation</vt:lpstr>
      <vt:lpstr>CONT</vt:lpstr>
      <vt:lpstr>Causes</vt:lpstr>
      <vt:lpstr>Causes</vt:lpstr>
      <vt:lpstr>Risk factors</vt:lpstr>
      <vt:lpstr>Risk factors</vt:lpstr>
      <vt:lpstr>Risk factors</vt:lpstr>
      <vt:lpstr>Unmodifiable risk factors</vt:lpstr>
      <vt:lpstr> PATHOPHYSIOLOGY</vt:lpstr>
      <vt:lpstr>PATHOPHYSIOLOGY CONT’D</vt:lpstr>
      <vt:lpstr>PATHOPHYSIOLOGY OF MI</vt:lpstr>
      <vt:lpstr>PowerPoint Presentation</vt:lpstr>
      <vt:lpstr>PowerPoint Presentation</vt:lpstr>
      <vt:lpstr>HEALING PROCESS</vt:lpstr>
      <vt:lpstr>CLINICAL FEATURES</vt:lpstr>
      <vt:lpstr>CLINICAL FEATURES</vt:lpstr>
      <vt:lpstr>CLINICAL FEATURES</vt:lpstr>
      <vt:lpstr>CLINICAL FEATURES</vt:lpstr>
      <vt:lpstr>CLINICAL FEATURES</vt:lpstr>
      <vt:lpstr>CLINICAL FEATURES</vt:lpstr>
      <vt:lpstr>CLINICAL FEATURES </vt:lpstr>
      <vt:lpstr>CLINICAL FEATURES</vt:lpstr>
      <vt:lpstr>Investigations</vt:lpstr>
      <vt:lpstr>Investigations</vt:lpstr>
      <vt:lpstr>ECG</vt:lpstr>
      <vt:lpstr>Management</vt:lpstr>
      <vt:lpstr>Management</vt:lpstr>
      <vt:lpstr>Management</vt:lpstr>
      <vt:lpstr>Management</vt:lpstr>
      <vt:lpstr>Management</vt:lpstr>
      <vt:lpstr>Surgical management</vt:lpstr>
      <vt:lpstr>Nursing Management of a patient with MI</vt:lpstr>
      <vt:lpstr>MGT CONT’D</vt:lpstr>
      <vt:lpstr>OPIOID THERAPY</vt:lpstr>
      <vt:lpstr>PowerPoint Presentation</vt:lpstr>
      <vt:lpstr>PowerPoint Presentation</vt:lpstr>
      <vt:lpstr>PowerPoint Presentation</vt:lpstr>
      <vt:lpstr>PowerPoint Presentation</vt:lpstr>
      <vt:lpstr>PowerPoint Presentation</vt:lpstr>
      <vt:lpstr>Patient education </vt:lpstr>
      <vt:lpstr>POSSIBLE COMPLICATIONS OF MI</vt:lpstr>
      <vt:lpstr>CONT’D</vt:lpstr>
      <vt:lpstr>CONT’D</vt:lpstr>
      <vt:lpstr>Follow up</vt:lpstr>
      <vt:lpstr>Exercise 1</vt:lpstr>
      <vt:lpstr>DYSRHYTHMIAS/ARRHYTHMIAS</vt:lpstr>
      <vt:lpstr>PowerPoint Presentation</vt:lpstr>
      <vt:lpstr>NORMAL SINUS RHYTHM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SINUS BRADYCARDIA</vt:lpstr>
      <vt:lpstr>SINUS BRADYCARDIA</vt:lpstr>
      <vt:lpstr>SINUS TACHYCARDIA</vt:lpstr>
      <vt:lpstr>SYNUS TACHYCARDIA</vt:lpstr>
      <vt:lpstr>HEART BLOCK</vt:lpstr>
      <vt:lpstr>HEART BLOCK</vt:lpstr>
      <vt:lpstr>PowerPoint Presentation</vt:lpstr>
      <vt:lpstr>PowerPoint Presentation</vt:lpstr>
      <vt:lpstr>ATRIAL FIBRILLATION</vt:lpstr>
      <vt:lpstr>ATRIAL FIBRILLATION</vt:lpstr>
      <vt:lpstr>PowerPoint Presentation</vt:lpstr>
      <vt:lpstr>PowerPoint Presentation</vt:lpstr>
      <vt:lpstr>VENTRICULAR ARRHYTHMIAS</vt:lpstr>
      <vt:lpstr>V-TACH</vt:lpstr>
      <vt:lpstr>PowerPoint Presentation</vt:lpstr>
      <vt:lpstr>PREMATURE VENTRICULAR CONTRACTION</vt:lpstr>
      <vt:lpstr>PowerPoint Presentation</vt:lpstr>
      <vt:lpstr>PowerPoint Presentation</vt:lpstr>
      <vt:lpstr>PowerPoint Presentation</vt:lpstr>
      <vt:lpstr>Management of dysrhythmias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CARDIAC/HEART SURGERY </vt:lpstr>
      <vt:lpstr>PowerPoint Presentation</vt:lpstr>
      <vt:lpstr>PowerPoint Presentation</vt:lpstr>
      <vt:lpstr>PACEMAKER</vt:lpstr>
      <vt:lpstr>PowerPoint Presentation</vt:lpstr>
      <vt:lpstr>ARTIFICIAL PACEMAKER</vt:lpstr>
      <vt:lpstr>ARTIFICIAL PACEMAKER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implantable pacemaker</vt:lpstr>
      <vt:lpstr>In 1958, Arne Larsson (1915-2001)  became the first to receive an implantable pacemaker</vt:lpstr>
      <vt:lpstr>CARDIAC SURGERY</vt:lpstr>
      <vt:lpstr>PowerPoint Presentation</vt:lpstr>
      <vt:lpstr>NURSING INTERVENTION</vt:lpstr>
      <vt:lpstr>PowerPoint Presentation</vt:lpstr>
      <vt:lpstr>PowerPoint Presentation</vt:lpstr>
      <vt:lpstr>PowerPoint Presentation</vt:lpstr>
      <vt:lpstr>PowerPoint Presentation</vt:lpstr>
      <vt:lpstr>PowerPoint Presentation</vt:lpstr>
      <vt:lpstr>COMMON COMPLICATIONS AFTER CARDIAC SURGERY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CONDITIONS (20 HRS)</dc:title>
  <dc:creator>user</dc:creator>
  <cp:lastModifiedBy>admin</cp:lastModifiedBy>
  <cp:revision>371</cp:revision>
  <dcterms:created xsi:type="dcterms:W3CDTF">2011-08-02T23:17:00Z</dcterms:created>
  <dcterms:modified xsi:type="dcterms:W3CDTF">2021-07-12T10:12:08Z</dcterms:modified>
</cp:coreProperties>
</file>