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32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381" r:id="rId127"/>
    <p:sldId id="382" r:id="rId128"/>
    <p:sldId id="383" r:id="rId129"/>
    <p:sldId id="384" r:id="rId130"/>
    <p:sldId id="385" r:id="rId131"/>
    <p:sldId id="386" r:id="rId132"/>
    <p:sldId id="387" r:id="rId133"/>
    <p:sldId id="388" r:id="rId134"/>
    <p:sldId id="389" r:id="rId135"/>
    <p:sldId id="390" r:id="rId136"/>
    <p:sldId id="391" r:id="rId137"/>
    <p:sldId id="392" r:id="rId138"/>
    <p:sldId id="393" r:id="rId139"/>
    <p:sldId id="394" r:id="rId140"/>
    <p:sldId id="395" r:id="rId141"/>
    <p:sldId id="396" r:id="rId142"/>
    <p:sldId id="397" r:id="rId143"/>
    <p:sldId id="398" r:id="rId144"/>
    <p:sldId id="399" r:id="rId145"/>
    <p:sldId id="400" r:id="rId146"/>
    <p:sldId id="401" r:id="rId147"/>
    <p:sldId id="402" r:id="rId148"/>
    <p:sldId id="403" r:id="rId149"/>
    <p:sldId id="404" r:id="rId150"/>
    <p:sldId id="405" r:id="rId151"/>
    <p:sldId id="406" r:id="rId152"/>
    <p:sldId id="407" r:id="rId153"/>
    <p:sldId id="408" r:id="rId154"/>
    <p:sldId id="409" r:id="rId155"/>
    <p:sldId id="410" r:id="rId156"/>
    <p:sldId id="411" r:id="rId157"/>
    <p:sldId id="412" r:id="rId158"/>
    <p:sldId id="413" r:id="rId159"/>
    <p:sldId id="414" r:id="rId160"/>
    <p:sldId id="415" r:id="rId161"/>
    <p:sldId id="416" r:id="rId162"/>
    <p:sldId id="417" r:id="rId163"/>
    <p:sldId id="418" r:id="rId164"/>
    <p:sldId id="419" r:id="rId165"/>
    <p:sldId id="420" r:id="rId166"/>
    <p:sldId id="421" r:id="rId167"/>
    <p:sldId id="422" r:id="rId168"/>
    <p:sldId id="423" r:id="rId169"/>
    <p:sldId id="424" r:id="rId170"/>
    <p:sldId id="425" r:id="rId171"/>
    <p:sldId id="426" r:id="rId172"/>
    <p:sldId id="427" r:id="rId173"/>
    <p:sldId id="428" r:id="rId174"/>
    <p:sldId id="429" r:id="rId175"/>
    <p:sldId id="430" r:id="rId176"/>
    <p:sldId id="431" r:id="rId177"/>
    <p:sldId id="432" r:id="rId178"/>
    <p:sldId id="433" r:id="rId179"/>
    <p:sldId id="434" r:id="rId180"/>
    <p:sldId id="435" r:id="rId181"/>
    <p:sldId id="436" r:id="rId182"/>
    <p:sldId id="437" r:id="rId183"/>
    <p:sldId id="438" r:id="rId184"/>
    <p:sldId id="439" r:id="rId185"/>
    <p:sldId id="440" r:id="rId186"/>
    <p:sldId id="441" r:id="rId187"/>
    <p:sldId id="442" r:id="rId188"/>
    <p:sldId id="443" r:id="rId189"/>
    <p:sldId id="444" r:id="rId190"/>
    <p:sldId id="445" r:id="rId191"/>
    <p:sldId id="446" r:id="rId192"/>
    <p:sldId id="447" r:id="rId193"/>
    <p:sldId id="448" r:id="rId194"/>
    <p:sldId id="449" r:id="rId195"/>
    <p:sldId id="450" r:id="rId196"/>
    <p:sldId id="451" r:id="rId197"/>
    <p:sldId id="452" r:id="rId198"/>
    <p:sldId id="453" r:id="rId199"/>
    <p:sldId id="454" r:id="rId200"/>
    <p:sldId id="455" r:id="rId201"/>
    <p:sldId id="456" r:id="rId202"/>
    <p:sldId id="457" r:id="rId203"/>
    <p:sldId id="458" r:id="rId204"/>
    <p:sldId id="459" r:id="rId205"/>
    <p:sldId id="460" r:id="rId206"/>
    <p:sldId id="461" r:id="rId207"/>
    <p:sldId id="462" r:id="rId208"/>
    <p:sldId id="463" r:id="rId209"/>
    <p:sldId id="464" r:id="rId210"/>
    <p:sldId id="465" r:id="rId211"/>
    <p:sldId id="466" r:id="rId212"/>
    <p:sldId id="467" r:id="rId213"/>
    <p:sldId id="468" r:id="rId214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slide" Target="slides/slide50.xml"/><Relationship Id="rId53" Type="http://schemas.openxmlformats.org/officeDocument/2006/relationships/slide" Target="slides/slide51.xml"/><Relationship Id="rId54" Type="http://schemas.openxmlformats.org/officeDocument/2006/relationships/slide" Target="slides/slide52.xml"/><Relationship Id="rId55" Type="http://schemas.openxmlformats.org/officeDocument/2006/relationships/slide" Target="slides/slide53.xml"/><Relationship Id="rId56" Type="http://schemas.openxmlformats.org/officeDocument/2006/relationships/slide" Target="slides/slide54.xml"/><Relationship Id="rId57" Type="http://schemas.openxmlformats.org/officeDocument/2006/relationships/slide" Target="slides/slide55.xml"/><Relationship Id="rId58" Type="http://schemas.openxmlformats.org/officeDocument/2006/relationships/slide" Target="slides/slide56.xml"/><Relationship Id="rId59" Type="http://schemas.openxmlformats.org/officeDocument/2006/relationships/slide" Target="slides/slide57.xml"/><Relationship Id="rId60" Type="http://schemas.openxmlformats.org/officeDocument/2006/relationships/slide" Target="slides/slide58.xml"/><Relationship Id="rId61" Type="http://schemas.openxmlformats.org/officeDocument/2006/relationships/slide" Target="slides/slide59.xml"/><Relationship Id="rId62" Type="http://schemas.openxmlformats.org/officeDocument/2006/relationships/slide" Target="slides/slide60.xml"/><Relationship Id="rId63" Type="http://schemas.openxmlformats.org/officeDocument/2006/relationships/slide" Target="slides/slide61.xml"/><Relationship Id="rId64" Type="http://schemas.openxmlformats.org/officeDocument/2006/relationships/slide" Target="slides/slide62.xml"/><Relationship Id="rId65" Type="http://schemas.openxmlformats.org/officeDocument/2006/relationships/slide" Target="slides/slide63.xml"/><Relationship Id="rId66" Type="http://schemas.openxmlformats.org/officeDocument/2006/relationships/slide" Target="slides/slide64.xml"/><Relationship Id="rId67" Type="http://schemas.openxmlformats.org/officeDocument/2006/relationships/slide" Target="slides/slide65.xml"/><Relationship Id="rId68" Type="http://schemas.openxmlformats.org/officeDocument/2006/relationships/slide" Target="slides/slide66.xml"/><Relationship Id="rId69" Type="http://schemas.openxmlformats.org/officeDocument/2006/relationships/slide" Target="slides/slide67.xml"/><Relationship Id="rId70" Type="http://schemas.openxmlformats.org/officeDocument/2006/relationships/slide" Target="slides/slide68.xml"/><Relationship Id="rId71" Type="http://schemas.openxmlformats.org/officeDocument/2006/relationships/slide" Target="slides/slide69.xml"/><Relationship Id="rId72" Type="http://schemas.openxmlformats.org/officeDocument/2006/relationships/slide" Target="slides/slide70.xml"/><Relationship Id="rId73" Type="http://schemas.openxmlformats.org/officeDocument/2006/relationships/slide" Target="slides/slide71.xml"/><Relationship Id="rId74" Type="http://schemas.openxmlformats.org/officeDocument/2006/relationships/slide" Target="slides/slide72.xml"/><Relationship Id="rId75" Type="http://schemas.openxmlformats.org/officeDocument/2006/relationships/slide" Target="slides/slide73.xml"/><Relationship Id="rId76" Type="http://schemas.openxmlformats.org/officeDocument/2006/relationships/slide" Target="slides/slide74.xml"/><Relationship Id="rId77" Type="http://schemas.openxmlformats.org/officeDocument/2006/relationships/slide" Target="slides/slide75.xml"/><Relationship Id="rId78" Type="http://schemas.openxmlformats.org/officeDocument/2006/relationships/slide" Target="slides/slide76.xml"/><Relationship Id="rId79" Type="http://schemas.openxmlformats.org/officeDocument/2006/relationships/slide" Target="slides/slide77.xml"/><Relationship Id="rId80" Type="http://schemas.openxmlformats.org/officeDocument/2006/relationships/slide" Target="slides/slide78.xml"/><Relationship Id="rId81" Type="http://schemas.openxmlformats.org/officeDocument/2006/relationships/slide" Target="slides/slide79.xml"/><Relationship Id="rId82" Type="http://schemas.openxmlformats.org/officeDocument/2006/relationships/slide" Target="slides/slide80.xml"/><Relationship Id="rId83" Type="http://schemas.openxmlformats.org/officeDocument/2006/relationships/slide" Target="slides/slide81.xml"/><Relationship Id="rId84" Type="http://schemas.openxmlformats.org/officeDocument/2006/relationships/slide" Target="slides/slide82.xml"/><Relationship Id="rId85" Type="http://schemas.openxmlformats.org/officeDocument/2006/relationships/slide" Target="slides/slide83.xml"/><Relationship Id="rId86" Type="http://schemas.openxmlformats.org/officeDocument/2006/relationships/slide" Target="slides/slide84.xml"/><Relationship Id="rId87" Type="http://schemas.openxmlformats.org/officeDocument/2006/relationships/slide" Target="slides/slide85.xml"/><Relationship Id="rId88" Type="http://schemas.openxmlformats.org/officeDocument/2006/relationships/slide" Target="slides/slide86.xml"/><Relationship Id="rId89" Type="http://schemas.openxmlformats.org/officeDocument/2006/relationships/slide" Target="slides/slide87.xml"/><Relationship Id="rId90" Type="http://schemas.openxmlformats.org/officeDocument/2006/relationships/slide" Target="slides/slide88.xml"/><Relationship Id="rId91" Type="http://schemas.openxmlformats.org/officeDocument/2006/relationships/slide" Target="slides/slide89.xml"/><Relationship Id="rId92" Type="http://schemas.openxmlformats.org/officeDocument/2006/relationships/slide" Target="slides/slide90.xml"/><Relationship Id="rId93" Type="http://schemas.openxmlformats.org/officeDocument/2006/relationships/slide" Target="slides/slide91.xml"/><Relationship Id="rId94" Type="http://schemas.openxmlformats.org/officeDocument/2006/relationships/slide" Target="slides/slide92.xml"/><Relationship Id="rId95" Type="http://schemas.openxmlformats.org/officeDocument/2006/relationships/slide" Target="slides/slide93.xml"/><Relationship Id="rId96" Type="http://schemas.openxmlformats.org/officeDocument/2006/relationships/slide" Target="slides/slide94.xml"/><Relationship Id="rId97" Type="http://schemas.openxmlformats.org/officeDocument/2006/relationships/slide" Target="slides/slide95.xml"/><Relationship Id="rId98" Type="http://schemas.openxmlformats.org/officeDocument/2006/relationships/slide" Target="slides/slide96.xml"/><Relationship Id="rId99" Type="http://schemas.openxmlformats.org/officeDocument/2006/relationships/slide" Target="slides/slide97.xml"/><Relationship Id="rId100" Type="http://schemas.openxmlformats.org/officeDocument/2006/relationships/slide" Target="slides/slide98.xml"/><Relationship Id="rId101" Type="http://schemas.openxmlformats.org/officeDocument/2006/relationships/slide" Target="slides/slide99.xml"/><Relationship Id="rId102" Type="http://schemas.openxmlformats.org/officeDocument/2006/relationships/slide" Target="slides/slide100.xml"/><Relationship Id="rId103" Type="http://schemas.openxmlformats.org/officeDocument/2006/relationships/slide" Target="slides/slide101.xml"/><Relationship Id="rId104" Type="http://schemas.openxmlformats.org/officeDocument/2006/relationships/slide" Target="slides/slide102.xml"/><Relationship Id="rId105" Type="http://schemas.openxmlformats.org/officeDocument/2006/relationships/slide" Target="slides/slide103.xml"/><Relationship Id="rId106" Type="http://schemas.openxmlformats.org/officeDocument/2006/relationships/slide" Target="slides/slide104.xml"/><Relationship Id="rId107" Type="http://schemas.openxmlformats.org/officeDocument/2006/relationships/slide" Target="slides/slide105.xml"/><Relationship Id="rId108" Type="http://schemas.openxmlformats.org/officeDocument/2006/relationships/slide" Target="slides/slide106.xml"/><Relationship Id="rId109" Type="http://schemas.openxmlformats.org/officeDocument/2006/relationships/slide" Target="slides/slide107.xml"/><Relationship Id="rId110" Type="http://schemas.openxmlformats.org/officeDocument/2006/relationships/slide" Target="slides/slide108.xml"/><Relationship Id="rId111" Type="http://schemas.openxmlformats.org/officeDocument/2006/relationships/slide" Target="slides/slide109.xml"/><Relationship Id="rId112" Type="http://schemas.openxmlformats.org/officeDocument/2006/relationships/slide" Target="slides/slide110.xml"/><Relationship Id="rId113" Type="http://schemas.openxmlformats.org/officeDocument/2006/relationships/slide" Target="slides/slide111.xml"/><Relationship Id="rId114" Type="http://schemas.openxmlformats.org/officeDocument/2006/relationships/slide" Target="slides/slide112.xml"/><Relationship Id="rId115" Type="http://schemas.openxmlformats.org/officeDocument/2006/relationships/slide" Target="slides/slide113.xml"/><Relationship Id="rId116" Type="http://schemas.openxmlformats.org/officeDocument/2006/relationships/slide" Target="slides/slide114.xml"/><Relationship Id="rId117" Type="http://schemas.openxmlformats.org/officeDocument/2006/relationships/slide" Target="slides/slide115.xml"/><Relationship Id="rId118" Type="http://schemas.openxmlformats.org/officeDocument/2006/relationships/slide" Target="slides/slide116.xml"/><Relationship Id="rId119" Type="http://schemas.openxmlformats.org/officeDocument/2006/relationships/slide" Target="slides/slide117.xml"/><Relationship Id="rId120" Type="http://schemas.openxmlformats.org/officeDocument/2006/relationships/slide" Target="slides/slide118.xml"/><Relationship Id="rId121" Type="http://schemas.openxmlformats.org/officeDocument/2006/relationships/slide" Target="slides/slide119.xml"/><Relationship Id="rId122" Type="http://schemas.openxmlformats.org/officeDocument/2006/relationships/slide" Target="slides/slide120.xml"/><Relationship Id="rId123" Type="http://schemas.openxmlformats.org/officeDocument/2006/relationships/slide" Target="slides/slide121.xml"/><Relationship Id="rId124" Type="http://schemas.openxmlformats.org/officeDocument/2006/relationships/slide" Target="slides/slide122.xml"/><Relationship Id="rId125" Type="http://schemas.openxmlformats.org/officeDocument/2006/relationships/slide" Target="slides/slide123.xml"/><Relationship Id="rId126" Type="http://schemas.openxmlformats.org/officeDocument/2006/relationships/slide" Target="slides/slide124.xml"/><Relationship Id="rId127" Type="http://schemas.openxmlformats.org/officeDocument/2006/relationships/slide" Target="slides/slide125.xml"/><Relationship Id="rId128" Type="http://schemas.openxmlformats.org/officeDocument/2006/relationships/slide" Target="slides/slide126.xml"/><Relationship Id="rId129" Type="http://schemas.openxmlformats.org/officeDocument/2006/relationships/slide" Target="slides/slide127.xml"/><Relationship Id="rId130" Type="http://schemas.openxmlformats.org/officeDocument/2006/relationships/slide" Target="slides/slide128.xml"/><Relationship Id="rId131" Type="http://schemas.openxmlformats.org/officeDocument/2006/relationships/slide" Target="slides/slide129.xml"/><Relationship Id="rId132" Type="http://schemas.openxmlformats.org/officeDocument/2006/relationships/slide" Target="slides/slide130.xml"/><Relationship Id="rId133" Type="http://schemas.openxmlformats.org/officeDocument/2006/relationships/slide" Target="slides/slide131.xml"/><Relationship Id="rId134" Type="http://schemas.openxmlformats.org/officeDocument/2006/relationships/slide" Target="slides/slide132.xml"/><Relationship Id="rId135" Type="http://schemas.openxmlformats.org/officeDocument/2006/relationships/slide" Target="slides/slide133.xml"/><Relationship Id="rId136" Type="http://schemas.openxmlformats.org/officeDocument/2006/relationships/slide" Target="slides/slide134.xml"/><Relationship Id="rId137" Type="http://schemas.openxmlformats.org/officeDocument/2006/relationships/slide" Target="slides/slide135.xml"/><Relationship Id="rId138" Type="http://schemas.openxmlformats.org/officeDocument/2006/relationships/slide" Target="slides/slide136.xml"/><Relationship Id="rId139" Type="http://schemas.openxmlformats.org/officeDocument/2006/relationships/slide" Target="slides/slide137.xml"/><Relationship Id="rId140" Type="http://schemas.openxmlformats.org/officeDocument/2006/relationships/slide" Target="slides/slide138.xml"/><Relationship Id="rId141" Type="http://schemas.openxmlformats.org/officeDocument/2006/relationships/slide" Target="slides/slide139.xml"/><Relationship Id="rId142" Type="http://schemas.openxmlformats.org/officeDocument/2006/relationships/slide" Target="slides/slide140.xml"/><Relationship Id="rId143" Type="http://schemas.openxmlformats.org/officeDocument/2006/relationships/slide" Target="slides/slide141.xml"/><Relationship Id="rId144" Type="http://schemas.openxmlformats.org/officeDocument/2006/relationships/slide" Target="slides/slide142.xml"/><Relationship Id="rId145" Type="http://schemas.openxmlformats.org/officeDocument/2006/relationships/slide" Target="slides/slide143.xml"/><Relationship Id="rId146" Type="http://schemas.openxmlformats.org/officeDocument/2006/relationships/slide" Target="slides/slide144.xml"/><Relationship Id="rId147" Type="http://schemas.openxmlformats.org/officeDocument/2006/relationships/slide" Target="slides/slide145.xml"/><Relationship Id="rId148" Type="http://schemas.openxmlformats.org/officeDocument/2006/relationships/slide" Target="slides/slide146.xml"/><Relationship Id="rId149" Type="http://schemas.openxmlformats.org/officeDocument/2006/relationships/slide" Target="slides/slide147.xml"/><Relationship Id="rId150" Type="http://schemas.openxmlformats.org/officeDocument/2006/relationships/slide" Target="slides/slide148.xml"/><Relationship Id="rId151" Type="http://schemas.openxmlformats.org/officeDocument/2006/relationships/slide" Target="slides/slide149.xml"/><Relationship Id="rId152" Type="http://schemas.openxmlformats.org/officeDocument/2006/relationships/slide" Target="slides/slide150.xml"/><Relationship Id="rId153" Type="http://schemas.openxmlformats.org/officeDocument/2006/relationships/slide" Target="slides/slide151.xml"/><Relationship Id="rId154" Type="http://schemas.openxmlformats.org/officeDocument/2006/relationships/slide" Target="slides/slide152.xml"/><Relationship Id="rId155" Type="http://schemas.openxmlformats.org/officeDocument/2006/relationships/slide" Target="slides/slide153.xml"/><Relationship Id="rId156" Type="http://schemas.openxmlformats.org/officeDocument/2006/relationships/slide" Target="slides/slide154.xml"/><Relationship Id="rId157" Type="http://schemas.openxmlformats.org/officeDocument/2006/relationships/slide" Target="slides/slide155.xml"/><Relationship Id="rId158" Type="http://schemas.openxmlformats.org/officeDocument/2006/relationships/slide" Target="slides/slide156.xml"/><Relationship Id="rId159" Type="http://schemas.openxmlformats.org/officeDocument/2006/relationships/slide" Target="slides/slide157.xml"/><Relationship Id="rId160" Type="http://schemas.openxmlformats.org/officeDocument/2006/relationships/slide" Target="slides/slide158.xml"/><Relationship Id="rId161" Type="http://schemas.openxmlformats.org/officeDocument/2006/relationships/slide" Target="slides/slide159.xml"/><Relationship Id="rId162" Type="http://schemas.openxmlformats.org/officeDocument/2006/relationships/slide" Target="slides/slide160.xml"/><Relationship Id="rId163" Type="http://schemas.openxmlformats.org/officeDocument/2006/relationships/slide" Target="slides/slide161.xml"/><Relationship Id="rId164" Type="http://schemas.openxmlformats.org/officeDocument/2006/relationships/slide" Target="slides/slide162.xml"/><Relationship Id="rId165" Type="http://schemas.openxmlformats.org/officeDocument/2006/relationships/slide" Target="slides/slide163.xml"/><Relationship Id="rId166" Type="http://schemas.openxmlformats.org/officeDocument/2006/relationships/slide" Target="slides/slide164.xml"/><Relationship Id="rId167" Type="http://schemas.openxmlformats.org/officeDocument/2006/relationships/slide" Target="slides/slide165.xml"/><Relationship Id="rId168" Type="http://schemas.openxmlformats.org/officeDocument/2006/relationships/slide" Target="slides/slide166.xml"/><Relationship Id="rId169" Type="http://schemas.openxmlformats.org/officeDocument/2006/relationships/slide" Target="slides/slide167.xml"/><Relationship Id="rId170" Type="http://schemas.openxmlformats.org/officeDocument/2006/relationships/slide" Target="slides/slide168.xml"/><Relationship Id="rId171" Type="http://schemas.openxmlformats.org/officeDocument/2006/relationships/slide" Target="slides/slide169.xml"/><Relationship Id="rId172" Type="http://schemas.openxmlformats.org/officeDocument/2006/relationships/slide" Target="slides/slide170.xml"/><Relationship Id="rId173" Type="http://schemas.openxmlformats.org/officeDocument/2006/relationships/slide" Target="slides/slide171.xml"/><Relationship Id="rId174" Type="http://schemas.openxmlformats.org/officeDocument/2006/relationships/slide" Target="slides/slide172.xml"/><Relationship Id="rId175" Type="http://schemas.openxmlformats.org/officeDocument/2006/relationships/slide" Target="slides/slide173.xml"/><Relationship Id="rId176" Type="http://schemas.openxmlformats.org/officeDocument/2006/relationships/slide" Target="slides/slide174.xml"/><Relationship Id="rId177" Type="http://schemas.openxmlformats.org/officeDocument/2006/relationships/slide" Target="slides/slide175.xml"/><Relationship Id="rId178" Type="http://schemas.openxmlformats.org/officeDocument/2006/relationships/slide" Target="slides/slide176.xml"/><Relationship Id="rId179" Type="http://schemas.openxmlformats.org/officeDocument/2006/relationships/slide" Target="slides/slide177.xml"/><Relationship Id="rId180" Type="http://schemas.openxmlformats.org/officeDocument/2006/relationships/slide" Target="slides/slide178.xml"/><Relationship Id="rId181" Type="http://schemas.openxmlformats.org/officeDocument/2006/relationships/slide" Target="slides/slide179.xml"/><Relationship Id="rId182" Type="http://schemas.openxmlformats.org/officeDocument/2006/relationships/slide" Target="slides/slide180.xml"/><Relationship Id="rId183" Type="http://schemas.openxmlformats.org/officeDocument/2006/relationships/slide" Target="slides/slide181.xml"/><Relationship Id="rId184" Type="http://schemas.openxmlformats.org/officeDocument/2006/relationships/slide" Target="slides/slide182.xml"/><Relationship Id="rId185" Type="http://schemas.openxmlformats.org/officeDocument/2006/relationships/slide" Target="slides/slide183.xml"/><Relationship Id="rId186" Type="http://schemas.openxmlformats.org/officeDocument/2006/relationships/slide" Target="slides/slide184.xml"/><Relationship Id="rId187" Type="http://schemas.openxmlformats.org/officeDocument/2006/relationships/slide" Target="slides/slide185.xml"/><Relationship Id="rId188" Type="http://schemas.openxmlformats.org/officeDocument/2006/relationships/slide" Target="slides/slide186.xml"/><Relationship Id="rId189" Type="http://schemas.openxmlformats.org/officeDocument/2006/relationships/slide" Target="slides/slide187.xml"/><Relationship Id="rId190" Type="http://schemas.openxmlformats.org/officeDocument/2006/relationships/slide" Target="slides/slide188.xml"/><Relationship Id="rId191" Type="http://schemas.openxmlformats.org/officeDocument/2006/relationships/slide" Target="slides/slide189.xml"/><Relationship Id="rId192" Type="http://schemas.openxmlformats.org/officeDocument/2006/relationships/slide" Target="slides/slide190.xml"/><Relationship Id="rId193" Type="http://schemas.openxmlformats.org/officeDocument/2006/relationships/slide" Target="slides/slide191.xml"/><Relationship Id="rId194" Type="http://schemas.openxmlformats.org/officeDocument/2006/relationships/slide" Target="slides/slide192.xml"/><Relationship Id="rId195" Type="http://schemas.openxmlformats.org/officeDocument/2006/relationships/slide" Target="slides/slide193.xml"/><Relationship Id="rId196" Type="http://schemas.openxmlformats.org/officeDocument/2006/relationships/slide" Target="slides/slide194.xml"/><Relationship Id="rId197" Type="http://schemas.openxmlformats.org/officeDocument/2006/relationships/slide" Target="slides/slide195.xml"/><Relationship Id="rId198" Type="http://schemas.openxmlformats.org/officeDocument/2006/relationships/slide" Target="slides/slide196.xml"/><Relationship Id="rId199" Type="http://schemas.openxmlformats.org/officeDocument/2006/relationships/slide" Target="slides/slide197.xml"/><Relationship Id="rId200" Type="http://schemas.openxmlformats.org/officeDocument/2006/relationships/slide" Target="slides/slide198.xml"/><Relationship Id="rId201" Type="http://schemas.openxmlformats.org/officeDocument/2006/relationships/slide" Target="slides/slide199.xml"/><Relationship Id="rId202" Type="http://schemas.openxmlformats.org/officeDocument/2006/relationships/slide" Target="slides/slide200.xml"/><Relationship Id="rId203" Type="http://schemas.openxmlformats.org/officeDocument/2006/relationships/slide" Target="slides/slide201.xml"/><Relationship Id="rId204" Type="http://schemas.openxmlformats.org/officeDocument/2006/relationships/slide" Target="slides/slide202.xml"/><Relationship Id="rId205" Type="http://schemas.openxmlformats.org/officeDocument/2006/relationships/slide" Target="slides/slide203.xml"/><Relationship Id="rId206" Type="http://schemas.openxmlformats.org/officeDocument/2006/relationships/slide" Target="slides/slide204.xml"/><Relationship Id="rId207" Type="http://schemas.openxmlformats.org/officeDocument/2006/relationships/slide" Target="slides/slide205.xml"/><Relationship Id="rId208" Type="http://schemas.openxmlformats.org/officeDocument/2006/relationships/slide" Target="slides/slide206.xml"/><Relationship Id="rId209" Type="http://schemas.openxmlformats.org/officeDocument/2006/relationships/slide" Target="slides/slide207.xml"/><Relationship Id="rId210" Type="http://schemas.openxmlformats.org/officeDocument/2006/relationships/slide" Target="slides/slide208.xml"/><Relationship Id="rId211" Type="http://schemas.openxmlformats.org/officeDocument/2006/relationships/slide" Target="slides/slide209.xml"/><Relationship Id="rId212" Type="http://schemas.openxmlformats.org/officeDocument/2006/relationships/slide" Target="slides/slide210.xml"/><Relationship Id="rId213" Type="http://schemas.openxmlformats.org/officeDocument/2006/relationships/slide" Target="slides/slide211.xml"/><Relationship Id="rId214" Type="http://schemas.openxmlformats.org/officeDocument/2006/relationships/slide" Target="slides/slide212.xml"/><Relationship Id="rId215" Type="http://schemas.openxmlformats.org/officeDocument/2006/relationships/tableStyles" Target="tableStyles.xml"/><Relationship Id="rId216" Type="http://schemas.openxmlformats.org/officeDocument/2006/relationships/presProps" Target="presProps.xml"/><Relationship Id="rId217" Type="http://schemas.openxmlformats.org/officeDocument/2006/relationships/viewProps" Target="viewProps.xml"/><Relationship Id="rId21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909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C92EAD3E-D721-4787-A403-B70EA69C572B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1049094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US"/>
          </a:p>
        </p:txBody>
      </p:sp>
      <p:sp>
        <p:nvSpPr>
          <p:cNvPr id="104909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909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909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46513A35-8FE0-4CD0-9846-B71A75B8A520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10.xml.rels><?xml version="1.0" encoding="UTF-8" standalone="yes"?>
<Relationships xmlns="http://schemas.openxmlformats.org/package/2006/relationships"><Relationship Id="rId1" Type="http://schemas.openxmlformats.org/officeDocument/2006/relationships/slide" Target="../slides/slide132.xml"/><Relationship Id="rId2" Type="http://schemas.openxmlformats.org/officeDocument/2006/relationships/notesMaster" Target="../notesMasters/notesMaster1.xml"/></Relationships>
</file>

<file path=ppt/notesSlides/_rels/notesSlide1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40.xml"/><Relationship Id="rId2" Type="http://schemas.openxmlformats.org/officeDocument/2006/relationships/notesMaster" Target="../notesMasters/notesMaster1.xml"/></Relationships>
</file>

<file path=ppt/notesSlides/_rels/notesSlide12.xml.rels><?xml version="1.0" encoding="UTF-8" standalone="yes"?>
<Relationships xmlns="http://schemas.openxmlformats.org/package/2006/relationships"><Relationship Id="rId1" Type="http://schemas.openxmlformats.org/officeDocument/2006/relationships/slide" Target="../slides/slide155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32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
<Relationships xmlns="http://schemas.openxmlformats.org/package/2006/relationships"><Relationship Id="rId1" Type="http://schemas.openxmlformats.org/officeDocument/2006/relationships/slide" Target="../slides/slide33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
<Relationships xmlns="http://schemas.openxmlformats.org/package/2006/relationships"><Relationship Id="rId1" Type="http://schemas.openxmlformats.org/officeDocument/2006/relationships/slide" Target="../slides/slide45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
<Relationships xmlns="http://schemas.openxmlformats.org/package/2006/relationships"><Relationship Id="rId1" Type="http://schemas.openxmlformats.org/officeDocument/2006/relationships/slide" Target="../slides/slide95.xml"/><Relationship Id="rId2" Type="http://schemas.openxmlformats.org/officeDocument/2006/relationships/notesMaster" Target="../notesMasters/notesMaster1.xml"/></Relationships>
</file>

<file path=ppt/notesSlides/_rels/notesSlide7.xml.rels><?xml version="1.0" encoding="UTF-8" standalone="yes"?>
<Relationships xmlns="http://schemas.openxmlformats.org/package/2006/relationships"><Relationship Id="rId1" Type="http://schemas.openxmlformats.org/officeDocument/2006/relationships/slide" Target="../slides/slide102.xml"/><Relationship Id="rId2" Type="http://schemas.openxmlformats.org/officeDocument/2006/relationships/notesMaster" Target="../notesMasters/notesMaster1.xml"/></Relationships>
</file>

<file path=ppt/notesSlides/_rels/notesSlide8.xml.rels><?xml version="1.0" encoding="UTF-8" standalone="yes"?>
<Relationships xmlns="http://schemas.openxmlformats.org/package/2006/relationships"><Relationship Id="rId1" Type="http://schemas.openxmlformats.org/officeDocument/2006/relationships/slide" Target="../slides/slide128.xml"/><Relationship Id="rId2" Type="http://schemas.openxmlformats.org/officeDocument/2006/relationships/notesMaster" Target="../notesMasters/notesMaster1.xml"/></Relationships>
</file>

<file path=ppt/notesSlides/_rels/notesSlide9.xml.rels><?xml version="1.0" encoding="UTF-8" standalone="yes"?>
<Relationships xmlns="http://schemas.openxmlformats.org/package/2006/relationships"><Relationship Id="rId1" Type="http://schemas.openxmlformats.org/officeDocument/2006/relationships/slide" Target="../slides/slide131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8" name=""/>
          <p:cNvSpPr>
            <a:spLocks noGrp="1"/>
          </p:cNvSpPr>
          <p:nvPr>
            <p:ph type="body"/>
          </p:nvPr>
        </p:nvSpPr>
        <p:spPr/>
        <p:txBody>
          <a:bodyPr/>
          <a:p>
            <a:r>
              <a:rPr altLang="en-US" lang="zh-CN"/>
              <a:t>APPROVED BY DR. SANEY MOHAMED ABDULLAHI.</a:t>
            </a:r>
            <a:endParaRPr altLang="en-US" 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83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88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dirty="0" lang="en-US" err="1" smtClean="0"/>
              <a:t>Streptolysin</a:t>
            </a:r>
            <a:r>
              <a:rPr dirty="0" lang="en-US" smtClean="0"/>
              <a:t> o-immunogenic oxygen-labile streptococcal </a:t>
            </a:r>
            <a:r>
              <a:rPr dirty="0" lang="en-US" err="1" smtClean="0"/>
              <a:t>haemolytic</a:t>
            </a:r>
            <a:r>
              <a:rPr dirty="0" lang="en-US" smtClean="0"/>
              <a:t> exotoxin produced by Group </a:t>
            </a:r>
            <a:r>
              <a:rPr dirty="0" lang="en-US" err="1" smtClean="0"/>
              <a:t>a,C,and</a:t>
            </a:r>
            <a:r>
              <a:rPr dirty="0" lang="en-US" smtClean="0"/>
              <a:t> g </a:t>
            </a:r>
            <a:r>
              <a:rPr dirty="0" lang="en-US" err="1" smtClean="0"/>
              <a:t>Stretococcus</a:t>
            </a:r>
            <a:endParaRPr dirty="0" lang="en-US"/>
          </a:p>
        </p:txBody>
      </p:sp>
      <p:sp>
        <p:nvSpPr>
          <p:cNvPr id="104888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46513A35-8FE0-4CD0-9846-B71A75B8A520}" type="slidenum">
              <a:rPr lang="en-US" smtClean="0"/>
              <a:t>132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2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90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dirty="0" lang="en-US" smtClean="0"/>
              <a:t>Splinter </a:t>
            </a:r>
            <a:r>
              <a:rPr dirty="0" lang="en-US" err="1" smtClean="0"/>
              <a:t>haemorrhage:Tiny</a:t>
            </a:r>
            <a:r>
              <a:rPr dirty="0" lang="en-US" smtClean="0"/>
              <a:t> blood clots that tend to form vertically under the nails</a:t>
            </a:r>
            <a:endParaRPr dirty="0" lang="en-US"/>
          </a:p>
        </p:txBody>
      </p:sp>
      <p:sp>
        <p:nvSpPr>
          <p:cNvPr id="104890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46513A35-8FE0-4CD0-9846-B71A75B8A520}" type="slidenum">
              <a:rPr lang="en-US" smtClean="0"/>
              <a:t>140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5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93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dirty="0" lang="en-US" err="1" smtClean="0"/>
              <a:t>ACE:Angiotensin</a:t>
            </a:r>
            <a:r>
              <a:rPr dirty="0" lang="en-US" smtClean="0"/>
              <a:t> converting Enzyme</a:t>
            </a:r>
            <a:endParaRPr dirty="0" lang="en-US"/>
          </a:p>
        </p:txBody>
      </p:sp>
      <p:sp>
        <p:nvSpPr>
          <p:cNvPr id="104893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46513A35-8FE0-4CD0-9846-B71A75B8A520}" type="slidenum">
              <a:rPr lang="en-US" smtClean="0"/>
              <a:t>155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9" name=""/>
          <p:cNvSpPr>
            <a:spLocks noGrp="1"/>
          </p:cNvSpPr>
          <p:nvPr>
            <p:ph type="body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5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dirty="0" lang="en-US" smtClean="0"/>
              <a:t>Rhythm-a strong regular repeated pattern of movement</a:t>
            </a:r>
            <a:endParaRPr dirty="0" lang="en-US"/>
          </a:p>
        </p:txBody>
      </p:sp>
      <p:sp>
        <p:nvSpPr>
          <p:cNvPr id="104865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46513A35-8FE0-4CD0-9846-B71A75B8A520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6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dirty="0" lang="en-US" err="1" smtClean="0"/>
              <a:t>Cardiovatersion</a:t>
            </a:r>
            <a:r>
              <a:rPr dirty="0" lang="en-US" smtClean="0"/>
              <a:t> :medical procedure where an abnormally fast heart or other cardiac arrhythmia is converted to normal rhythm using electricity</a:t>
            </a:r>
            <a:r>
              <a:rPr baseline="0" dirty="0" lang="en-US" smtClean="0"/>
              <a:t> or drugs.</a:t>
            </a:r>
            <a:endParaRPr dirty="0" lang="en-US"/>
          </a:p>
        </p:txBody>
      </p:sp>
      <p:sp>
        <p:nvSpPr>
          <p:cNvPr id="104866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46513A35-8FE0-4CD0-9846-B71A75B8A520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7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8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dirty="0" lang="en-US" err="1" smtClean="0"/>
              <a:t>Rubor:A</a:t>
            </a:r>
            <a:r>
              <a:rPr dirty="0" lang="en-US" smtClean="0"/>
              <a:t> </a:t>
            </a:r>
            <a:r>
              <a:rPr dirty="0" lang="en-US" err="1" smtClean="0"/>
              <a:t>respense</a:t>
            </a:r>
            <a:r>
              <a:rPr dirty="0" lang="en-US" smtClean="0"/>
              <a:t> of body tissue to injury or irritation characterized by </a:t>
            </a:r>
            <a:r>
              <a:rPr dirty="0" lang="en-US" err="1" smtClean="0"/>
              <a:t>pain,swelling</a:t>
            </a:r>
            <a:r>
              <a:rPr dirty="0" lang="en-US" smtClean="0"/>
              <a:t> redness and heat</a:t>
            </a:r>
            <a:endParaRPr dirty="0" lang="en-US"/>
          </a:p>
        </p:txBody>
      </p:sp>
      <p:sp>
        <p:nvSpPr>
          <p:cNvPr id="104868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46513A35-8FE0-4CD0-9846-B71A75B8A520}" type="slidenum">
              <a:rPr lang="en-US" smtClean="0"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0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79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b="1" dirty="0" lang="en-US" smtClean="0"/>
              <a:t>collateral circulation </a:t>
            </a:r>
            <a:endParaRPr dirty="0" lang="en-US"/>
          </a:p>
        </p:txBody>
      </p:sp>
      <p:sp>
        <p:nvSpPr>
          <p:cNvPr id="104879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46513A35-8FE0-4CD0-9846-B71A75B8A520}" type="slidenum">
              <a:rPr lang="en-US" smtClean="0"/>
              <a:t>95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7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80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pPr algn="l" defTabSz="91440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b="1" dirty="0" lang="en-US" err="1" smtClean="0"/>
              <a:t>PTCA:Percutaneous</a:t>
            </a:r>
            <a:r>
              <a:rPr b="1" dirty="0" lang="en-US" smtClean="0"/>
              <a:t>  </a:t>
            </a:r>
            <a:r>
              <a:rPr b="1" dirty="0" lang="en-US" err="1" smtClean="0"/>
              <a:t>Transluminal</a:t>
            </a:r>
            <a:r>
              <a:rPr b="1" dirty="0" lang="en-US" smtClean="0"/>
              <a:t>  Coronary Angioplasty.</a:t>
            </a:r>
          </a:p>
          <a:p>
            <a:endParaRPr dirty="0" lang="en-US"/>
          </a:p>
        </p:txBody>
      </p:sp>
      <p:sp>
        <p:nvSpPr>
          <p:cNvPr id="104880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46513A35-8FE0-4CD0-9846-B71A75B8A520}" type="slidenum">
              <a:rPr lang="en-US" smtClean="0"/>
              <a:t>102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9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87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b="1" dirty="0" lang="en-US" err="1" smtClean="0"/>
              <a:t>Oschoffs</a:t>
            </a:r>
            <a:r>
              <a:rPr b="1" dirty="0" lang="en-US" smtClean="0"/>
              <a:t> </a:t>
            </a:r>
            <a:r>
              <a:rPr dirty="0" lang="en-US" smtClean="0"/>
              <a:t>:</a:t>
            </a:r>
          </a:p>
          <a:p>
            <a:r>
              <a:rPr b="1" dirty="0" lang="en-US" err="1" smtClean="0"/>
              <a:t>Hydrotic</a:t>
            </a:r>
            <a:r>
              <a:rPr b="1" dirty="0" lang="en-US" smtClean="0"/>
              <a:t>: Causing discharge of water or phlegm-mucus thicker than normal</a:t>
            </a:r>
            <a:endParaRPr b="1" dirty="0" lang="en-US"/>
          </a:p>
        </p:txBody>
      </p:sp>
      <p:sp>
        <p:nvSpPr>
          <p:cNvPr id="104887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46513A35-8FE0-4CD0-9846-B71A75B8A520}" type="slidenum">
              <a:rPr lang="en-US" smtClean="0"/>
              <a:t>128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78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87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dirty="0" lang="en-US" err="1" smtClean="0"/>
              <a:t>Nodule:A</a:t>
            </a:r>
            <a:r>
              <a:rPr dirty="0" lang="en-US" smtClean="0"/>
              <a:t> small rounded lump of matter distinct from its </a:t>
            </a:r>
            <a:r>
              <a:rPr dirty="0" lang="en-US" err="1" smtClean="0"/>
              <a:t>sorrounding;a</a:t>
            </a:r>
            <a:r>
              <a:rPr baseline="0" dirty="0" lang="en-US" smtClean="0"/>
              <a:t> small swelling or aggregation of cells in the </a:t>
            </a:r>
            <a:r>
              <a:rPr baseline="0" dirty="0" lang="en-US" err="1" smtClean="0"/>
              <a:t>body,especially</a:t>
            </a:r>
            <a:r>
              <a:rPr baseline="0" dirty="0" lang="en-US" smtClean="0"/>
              <a:t> an abnormal one</a:t>
            </a:r>
          </a:p>
          <a:p>
            <a:r>
              <a:rPr baseline="0" dirty="0" lang="en-US" smtClean="0"/>
              <a:t>Chorea :St Vitus </a:t>
            </a:r>
            <a:r>
              <a:rPr baseline="0" dirty="0" lang="en-US" err="1" smtClean="0"/>
              <a:t>dance:Rapid</a:t>
            </a:r>
            <a:r>
              <a:rPr baseline="0" dirty="0" lang="en-US" smtClean="0"/>
              <a:t> uncoordinated jerking movement of the </a:t>
            </a:r>
            <a:r>
              <a:rPr baseline="0" dirty="0" lang="en-US" err="1" smtClean="0"/>
              <a:t>face,hands</a:t>
            </a:r>
            <a:r>
              <a:rPr baseline="0" dirty="0" lang="en-US" smtClean="0"/>
              <a:t> and feet</a:t>
            </a:r>
            <a:endParaRPr dirty="0" lang="en-US"/>
          </a:p>
        </p:txBody>
      </p:sp>
      <p:sp>
        <p:nvSpPr>
          <p:cNvPr id="104888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46513A35-8FE0-4CD0-9846-B71A75B8A520}" type="slidenum">
              <a:rPr lang="en-US" smtClean="0"/>
              <a:t>131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1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60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3F1000-5C02-4E32-9AD0-4E46BB80B67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10486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FC19D51-BDCD-45D0-88DE-CE9230A72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906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907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3F1000-5C02-4E32-9AD0-4E46BB80B67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10490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90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FC19D51-BDCD-45D0-88DE-CE9230A72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57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905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905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3F1000-5C02-4E32-9AD0-4E46BB80B67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104906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90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FC19D51-BDCD-45D0-88DE-CE9230A72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3F1000-5C02-4E32-9AD0-4E46BB80B67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FC19D51-BDCD-45D0-88DE-CE9230A72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3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9074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907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3F1000-5C02-4E32-9AD0-4E46BB80B67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104907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907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FC19D51-BDCD-45D0-88DE-CE9230A72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85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85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85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3F1000-5C02-4E32-9AD0-4E46BB80B67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104886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86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FC19D51-BDCD-45D0-88DE-CE9230A72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907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9080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908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9082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908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3F1000-5C02-4E32-9AD0-4E46BB80B67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104908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908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FC19D51-BDCD-45D0-88DE-CE9230A72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5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905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3F1000-5C02-4E32-9AD0-4E46BB80B67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104905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905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FC19D51-BDCD-45D0-88DE-CE9230A72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5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3F1000-5C02-4E32-9AD0-4E46BB80B67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104905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905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FC19D51-BDCD-45D0-88DE-CE9230A72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9087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9088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908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3F1000-5C02-4E32-9AD0-4E46BB80B67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104909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909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FC19D51-BDCD-45D0-88DE-CE9230A72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906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906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906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3F1000-5C02-4E32-9AD0-4E46BB80B67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104906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906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FC19D51-BDCD-45D0-88DE-CE9230A72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F1000-5C02-4E32-9AD0-4E46BB80B67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19D51-BDCD-45D0-88DE-CE9230A72455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0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b="1" dirty="0" lang="en-US" smtClean="0"/>
              <a:t>CARDIOVASCULAR DISEASES (CVD)</a:t>
            </a:r>
            <a:r>
              <a:rPr dirty="0" sz="4000" lang="en-US" smtClean="0"/>
              <a:t/>
            </a:r>
            <a:br>
              <a:rPr dirty="0" sz="4000" lang="en-US" smtClean="0"/>
            </a:br>
            <a:endParaRPr dirty="0" lang="en-US"/>
          </a:p>
        </p:txBody>
      </p:sp>
      <p:sp>
        <p:nvSpPr>
          <p:cNvPr id="1048606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dirty="0" lang="en-US" smtClean="0"/>
              <a:t>By Charles </a:t>
            </a:r>
            <a:r>
              <a:rPr dirty="0" lang="en-US" err="1"/>
              <a:t>W</a:t>
            </a:r>
            <a:r>
              <a:rPr dirty="0" lang="en-US" err="1" smtClean="0"/>
              <a:t>achira</a:t>
            </a:r>
            <a:r>
              <a:rPr dirty="0" lang="en-US" smtClean="0"/>
              <a:t> </a:t>
            </a:r>
            <a:r>
              <a:rPr dirty="0" lang="en-US" err="1" smtClean="0"/>
              <a:t>mwangi</a:t>
            </a:r>
            <a:endParaRPr dirty="0" lang="en-US"/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5635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ABNORMAL </a:t>
            </a:r>
            <a:r>
              <a:rPr b="1" dirty="0" lang="en-US"/>
              <a:t>HEART </a:t>
            </a:r>
            <a:r>
              <a:rPr b="1" dirty="0" lang="en-US" smtClean="0"/>
              <a:t>SOUND </a:t>
            </a:r>
            <a:r>
              <a:rPr b="1" dirty="0" lang="en-US" err="1" smtClean="0"/>
              <a:t>ctd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Autofit/>
          </a:bodyPr>
          <a:p>
            <a:pPr indent="0" marL="0">
              <a:buNone/>
            </a:pPr>
            <a:r>
              <a:rPr dirty="0" sz="2000" lang="en-US" smtClean="0"/>
              <a:t>vi. </a:t>
            </a:r>
            <a:r>
              <a:rPr b="1" dirty="0" sz="2000" lang="en-US" smtClean="0"/>
              <a:t>Summation Gallop</a:t>
            </a:r>
            <a:r>
              <a:rPr dirty="0" sz="2000" lang="en-US" smtClean="0"/>
              <a:t> </a:t>
            </a:r>
          </a:p>
          <a:p>
            <a:pPr lvl="1"/>
            <a:r>
              <a:rPr b="1" dirty="0" sz="2000" lang="en-US" smtClean="0"/>
              <a:t>Is a sound heard when heart rate is abnormally fast and heart sounds are fused together to form 1 sound.</a:t>
            </a:r>
          </a:p>
          <a:p>
            <a:pPr indent="0" lvl="0" marL="0">
              <a:buNone/>
            </a:pPr>
            <a:r>
              <a:rPr b="1" dirty="0" sz="2000" lang="en-US" smtClean="0"/>
              <a:t>vii)Opening snap </a:t>
            </a:r>
          </a:p>
          <a:p>
            <a:pPr lvl="1"/>
            <a:r>
              <a:rPr b="1" dirty="0" sz="2000" lang="en-US" smtClean="0"/>
              <a:t>Its caused by opening of stiff </a:t>
            </a:r>
            <a:r>
              <a:rPr b="1" dirty="0" sz="2000" lang="en-US" err="1" smtClean="0"/>
              <a:t>stenotic</a:t>
            </a:r>
            <a:r>
              <a:rPr b="1" dirty="0" sz="2000" lang="en-US" smtClean="0"/>
              <a:t> mitral valve.</a:t>
            </a:r>
          </a:p>
          <a:p>
            <a:pPr lvl="1"/>
            <a:r>
              <a:rPr b="1" dirty="0" sz="2000" lang="en-US" smtClean="0"/>
              <a:t>It doesn’t vary with inspiration or expiration and occurs early in diastole.</a:t>
            </a:r>
          </a:p>
          <a:p>
            <a:pPr indent="0" lvl="0" marL="0">
              <a:buNone/>
            </a:pPr>
            <a:r>
              <a:rPr b="1" dirty="0" sz="2000" lang="en-US" smtClean="0"/>
              <a:t>viii)Ejection click</a:t>
            </a:r>
          </a:p>
          <a:p>
            <a:pPr lvl="1"/>
            <a:r>
              <a:rPr b="1" dirty="0" sz="2000" lang="en-US" smtClean="0"/>
              <a:t>Is caused by rapid blood ejection through a normal valve or by opening of an abnormal semi-lunar valve and is heard just after S</a:t>
            </a:r>
            <a:r>
              <a:rPr baseline="-25000" b="1" dirty="0" sz="2000" lang="en-US" smtClean="0"/>
              <a:t>2</a:t>
            </a:r>
            <a:endParaRPr b="1" dirty="0" sz="2000" lang="en-US" smtClean="0"/>
          </a:p>
          <a:p>
            <a:pPr indent="0" lvl="0" marL="0">
              <a:buNone/>
            </a:pPr>
            <a:r>
              <a:rPr b="1" dirty="0" sz="2000" lang="en-US" smtClean="0"/>
              <a:t>viii)Murmurs</a:t>
            </a:r>
          </a:p>
          <a:p>
            <a:r>
              <a:rPr b="1" dirty="0" sz="2000" lang="en-US" smtClean="0"/>
              <a:t>Is an abnormal blowing sound which occurs either in </a:t>
            </a:r>
            <a:r>
              <a:rPr b="1" dirty="0" sz="2000" lang="en-US" err="1" smtClean="0"/>
              <a:t>diatole</a:t>
            </a:r>
            <a:r>
              <a:rPr b="1" dirty="0" sz="2000" lang="en-US" smtClean="0"/>
              <a:t> or systole.</a:t>
            </a:r>
          </a:p>
          <a:p>
            <a:pPr lvl="1"/>
            <a:r>
              <a:rPr b="1" dirty="0" sz="2000" lang="en-US" smtClean="0"/>
              <a:t>It’s a vibration caused by a turbulent blood flow.</a:t>
            </a:r>
          </a:p>
          <a:p>
            <a:pPr lvl="1"/>
            <a:r>
              <a:rPr b="1" dirty="0" sz="2000" lang="en-US" smtClean="0"/>
              <a:t>The following are capable of causing </a:t>
            </a:r>
            <a:r>
              <a:rPr b="1" dirty="0" sz="2000" lang="en-US" err="1" smtClean="0"/>
              <a:t>mumurs</a:t>
            </a:r>
            <a:r>
              <a:rPr b="1" dirty="0" sz="2000" lang="en-US" smtClean="0"/>
              <a:t>.</a:t>
            </a:r>
          </a:p>
          <a:p>
            <a:pPr lvl="2"/>
            <a:r>
              <a:rPr b="1" dirty="0" sz="2000" lang="en-US" smtClean="0"/>
              <a:t>The abnormal rate of blood flow through a normal structure.</a:t>
            </a:r>
          </a:p>
          <a:p>
            <a:pPr lvl="2"/>
            <a:r>
              <a:rPr b="1" dirty="0" sz="2000" lang="en-US" smtClean="0"/>
              <a:t>Normal blood flow through a narrowed structure.</a:t>
            </a:r>
          </a:p>
        </p:txBody>
      </p:sp>
    </p:spTree>
  </p:cSld>
  <p:clrMapOvr>
    <a:masterClrMapping/>
  </p:clrMapOvr>
  <p:timing/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Diagnostic studies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02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5486400"/>
          </a:xfrm>
        </p:spPr>
        <p:txBody>
          <a:bodyPr>
            <a:normAutofit/>
          </a:bodyPr>
          <a:p>
            <a:r>
              <a:rPr b="1" dirty="0" lang="en-US" smtClean="0"/>
              <a:t>Based </a:t>
            </a:r>
            <a:r>
              <a:rPr b="1" dirty="0" lang="en-US"/>
              <a:t>on the history which will highlight predisposing factors.</a:t>
            </a:r>
          </a:p>
          <a:p>
            <a:pPr indent="0" marL="0">
              <a:buNone/>
            </a:pPr>
            <a:r>
              <a:rPr b="1" dirty="0" lang="en-US" u="sng"/>
              <a:t>Nursing Interventions</a:t>
            </a:r>
            <a:endParaRPr b="1" dirty="0" lang="en-US"/>
          </a:p>
          <a:p>
            <a:r>
              <a:rPr b="1" dirty="0" lang="en-US"/>
              <a:t>Provide pain relief.</a:t>
            </a:r>
          </a:p>
          <a:p>
            <a:r>
              <a:rPr b="1" dirty="0" lang="en-US"/>
              <a:t>Prevent progression of further attacks by:-</a:t>
            </a:r>
          </a:p>
          <a:p>
            <a:r>
              <a:rPr b="1" dirty="0" lang="en-US"/>
              <a:t>Instruct the patient about the tests and diagnostic procedures </a:t>
            </a:r>
            <a:r>
              <a:rPr b="1" dirty="0" lang="en-US" err="1"/>
              <a:t>e.g</a:t>
            </a:r>
            <a:r>
              <a:rPr b="1" dirty="0" lang="en-US"/>
              <a:t> stress test, cardiac catheterization.</a:t>
            </a:r>
          </a:p>
          <a:p>
            <a:r>
              <a:rPr b="1" dirty="0" lang="en-US"/>
              <a:t>Assist client to identify risk factors and to avoid them</a:t>
            </a:r>
            <a:r>
              <a:rPr b="1" dirty="0" lang="en-US" smtClean="0"/>
              <a:t>.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Nursing Interventions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04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562600"/>
          </a:xfrm>
        </p:spPr>
        <p:txBody>
          <a:bodyPr>
            <a:normAutofit/>
          </a:bodyPr>
          <a:p>
            <a:r>
              <a:rPr b="1" dirty="0" lang="en-US"/>
              <a:t>Assist client to set goals that will promote life. As that will reduce disease progression.</a:t>
            </a:r>
          </a:p>
          <a:p>
            <a:r>
              <a:rPr b="1" dirty="0" lang="en-US"/>
              <a:t>Advice client to be complaint to therapy by instruct them to lower cholesterol and lower sodium diet.</a:t>
            </a:r>
          </a:p>
          <a:p>
            <a:r>
              <a:rPr b="1" dirty="0" lang="en-US"/>
              <a:t>Instruct client on community resources regarding exercises and stress.</a:t>
            </a:r>
          </a:p>
          <a:p>
            <a:r>
              <a:rPr b="1" dirty="0" lang="en-US"/>
              <a:t>The client is put on Nitroglycerine to be taken before  and during activities</a:t>
            </a:r>
          </a:p>
          <a:p>
            <a:endParaRPr b="1" dirty="0" lang="en-US"/>
          </a:p>
        </p:txBody>
      </p:sp>
    </p:spTree>
  </p:cSld>
  <p:clrMapOvr>
    <a:masterClrMapping/>
  </p:clrMapOvr>
  <p:timing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Management </a:t>
            </a:r>
            <a:r>
              <a:rPr dirty="0" lang="en-US" err="1" smtClean="0"/>
              <a:t>ctd</a:t>
            </a:r>
            <a:endParaRPr dirty="0" lang="en-US"/>
          </a:p>
        </p:txBody>
      </p:sp>
      <p:sp>
        <p:nvSpPr>
          <p:cNvPr id="1048806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534400" cy="5562600"/>
          </a:xfrm>
        </p:spPr>
        <p:txBody>
          <a:bodyPr>
            <a:normAutofit fontScale="87500" lnSpcReduction="20000"/>
          </a:bodyPr>
          <a:p>
            <a:pPr indent="0" marL="0">
              <a:buNone/>
            </a:pPr>
            <a:r>
              <a:rPr b="1" dirty="0" lang="en-US" u="sng"/>
              <a:t>Surgical Management</a:t>
            </a:r>
            <a:endParaRPr b="1" dirty="0" lang="en-US"/>
          </a:p>
          <a:p>
            <a:r>
              <a:rPr b="1" dirty="0" lang="en-US"/>
              <a:t>1. PTCA</a:t>
            </a:r>
          </a:p>
          <a:p>
            <a:r>
              <a:rPr b="1" dirty="0" lang="en-US"/>
              <a:t>2. Vascular stent</a:t>
            </a:r>
          </a:p>
          <a:p>
            <a:r>
              <a:rPr b="1" dirty="0" lang="en-US"/>
              <a:t>3. Coronary Artery Bypass </a:t>
            </a:r>
            <a:r>
              <a:rPr b="1" dirty="0" lang="en-US" smtClean="0"/>
              <a:t>graft</a:t>
            </a:r>
            <a:endParaRPr b="1" dirty="0" lang="en-US"/>
          </a:p>
          <a:p>
            <a:pPr indent="0" marL="0">
              <a:buNone/>
            </a:pPr>
            <a:r>
              <a:rPr b="1" dirty="0" lang="en-US" u="sng"/>
              <a:t>Medications</a:t>
            </a:r>
            <a:endParaRPr b="1" dirty="0" lang="en-US"/>
          </a:p>
          <a:p>
            <a:r>
              <a:rPr b="1" dirty="0" lang="en-US"/>
              <a:t>-Give Nitroglycerine which dilate coronary artery and preload and afterload</a:t>
            </a:r>
          </a:p>
          <a:p>
            <a:r>
              <a:rPr b="1" dirty="0" lang="en-US"/>
              <a:t>-Give Calcium channel blockers to dilate coronary artery medications, which reduce development of Atheroma/Atherosclerosis</a:t>
            </a:r>
          </a:p>
          <a:p>
            <a:r>
              <a:rPr b="1" dirty="0" lang="en-US"/>
              <a:t>-Give </a:t>
            </a:r>
            <a:r>
              <a:rPr b="1" dirty="0" lang="en-US" err="1"/>
              <a:t>lipolytics</a:t>
            </a:r>
            <a:r>
              <a:rPr b="1" dirty="0" lang="en-US"/>
              <a:t> which are cholesterol lowering medications which reduce development of Atheroma/Atherosclerosis</a:t>
            </a:r>
          </a:p>
          <a:p>
            <a:r>
              <a:rPr b="1" dirty="0" lang="en-US"/>
              <a:t>Give Beta blockers to reduce BP</a:t>
            </a:r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  <p:timing/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Unstable angina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11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534400" cy="5715000"/>
          </a:xfrm>
        </p:spPr>
        <p:txBody>
          <a:bodyPr>
            <a:normAutofit fontScale="93750" lnSpcReduction="20000"/>
          </a:bodyPr>
          <a:p>
            <a:r>
              <a:rPr b="1" dirty="0" lang="en-US" smtClean="0"/>
              <a:t>Is </a:t>
            </a:r>
            <a:r>
              <a:rPr b="1" dirty="0" lang="en-US"/>
              <a:t>a progression from a stable that presents with more intense pain than previously </a:t>
            </a:r>
            <a:r>
              <a:rPr b="1" dirty="0" lang="en-US" err="1"/>
              <a:t>i.e</a:t>
            </a:r>
            <a:r>
              <a:rPr b="1" dirty="0" lang="en-US"/>
              <a:t> In stable and lasts longer than the previous time.</a:t>
            </a:r>
          </a:p>
          <a:p>
            <a:r>
              <a:rPr b="1" dirty="0" lang="en-US"/>
              <a:t>-This occurs without precipitating factors and also increases in occurrence.</a:t>
            </a:r>
          </a:p>
          <a:p>
            <a:r>
              <a:rPr b="1" dirty="0" lang="en-US"/>
              <a:t>- It is an indication of atherosclerotic instability which can rupture and dislodge and form a thrombus</a:t>
            </a:r>
          </a:p>
          <a:p>
            <a:r>
              <a:rPr b="1" dirty="0" lang="en-US"/>
              <a:t>-Any patient with unstable angina needs to  be admitted in ICU to rule out Myocardial infarction (MI)</a:t>
            </a:r>
          </a:p>
          <a:p>
            <a:r>
              <a:rPr b="1" dirty="0" lang="en-US"/>
              <a:t>-Unstable angina is not relieved with only Nitroglycerine alone and also not relieved in 5 </a:t>
            </a:r>
            <a:r>
              <a:rPr b="1" dirty="0" lang="en-US" err="1"/>
              <a:t>mins</a:t>
            </a:r>
            <a:r>
              <a:rPr b="1" dirty="0" lang="en-US"/>
              <a:t> like stable angina</a:t>
            </a:r>
          </a:p>
          <a:p>
            <a:endParaRPr b="1" dirty="0" lang="en-US"/>
          </a:p>
        </p:txBody>
      </p:sp>
    </p:spTree>
  </p:cSld>
  <p:clrMapOvr>
    <a:masterClrMapping/>
  </p:clrMapOvr>
  <p:timing/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err="1"/>
              <a:t>Varient</a:t>
            </a:r>
            <a:r>
              <a:rPr b="1" dirty="0" lang="en-US"/>
              <a:t> (</a:t>
            </a:r>
            <a:r>
              <a:rPr b="1" dirty="0" lang="en-US" err="1"/>
              <a:t>Vasospastic</a:t>
            </a:r>
            <a:r>
              <a:rPr b="1" dirty="0" lang="en-US"/>
              <a:t>) Angina.</a:t>
            </a:r>
            <a:endParaRPr dirty="0" lang="en-US"/>
          </a:p>
        </p:txBody>
      </p:sp>
      <p:sp>
        <p:nvSpPr>
          <p:cNvPr id="104881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5334000"/>
          </a:xfrm>
        </p:spPr>
        <p:txBody>
          <a:bodyPr>
            <a:normAutofit fontScale="87500" lnSpcReduction="20000"/>
          </a:bodyPr>
          <a:p>
            <a:r>
              <a:rPr b="1" dirty="0" lang="en-US" smtClean="0"/>
              <a:t>Its </a:t>
            </a:r>
            <a:r>
              <a:rPr b="1" dirty="0" lang="en-US"/>
              <a:t>also called </a:t>
            </a:r>
            <a:r>
              <a:rPr b="1" dirty="0" lang="en-US" err="1"/>
              <a:t>Brinzmetal</a:t>
            </a:r>
            <a:r>
              <a:rPr b="1" dirty="0" lang="en-US"/>
              <a:t>  angina.</a:t>
            </a:r>
          </a:p>
          <a:p>
            <a:r>
              <a:rPr b="1" dirty="0" lang="en-US" smtClean="0"/>
              <a:t>Its </a:t>
            </a:r>
            <a:r>
              <a:rPr b="1" dirty="0" lang="en-US"/>
              <a:t>chest pain resulting from coronary artery spasms without atherosclerotic formation.</a:t>
            </a:r>
          </a:p>
          <a:p>
            <a:r>
              <a:rPr b="1" dirty="0" lang="en-US" smtClean="0"/>
              <a:t>It </a:t>
            </a:r>
            <a:r>
              <a:rPr b="1" dirty="0" lang="en-US"/>
              <a:t>lasts longer than 5-20 minutes</a:t>
            </a:r>
          </a:p>
          <a:p>
            <a:r>
              <a:rPr b="1" dirty="0" lang="en-US" smtClean="0"/>
              <a:t>its </a:t>
            </a:r>
            <a:r>
              <a:rPr b="1" dirty="0" lang="en-US"/>
              <a:t>associated with ST segment elevation on an ECG</a:t>
            </a:r>
          </a:p>
          <a:p>
            <a:r>
              <a:rPr b="1" dirty="0" lang="en-US" smtClean="0"/>
              <a:t>Its </a:t>
            </a:r>
            <a:r>
              <a:rPr b="1" dirty="0" lang="en-US"/>
              <a:t>cyclic in nature occurring at the same time.</a:t>
            </a:r>
          </a:p>
          <a:p>
            <a:r>
              <a:rPr b="1" dirty="0" lang="en-US"/>
              <a:t>Its diagnosis can be made by use of </a:t>
            </a:r>
            <a:r>
              <a:rPr b="1" dirty="0" lang="en-US" err="1"/>
              <a:t>Ergonorine</a:t>
            </a:r>
            <a:r>
              <a:rPr b="1" dirty="0" lang="en-US"/>
              <a:t> to induce coronary spasms that are realized by ECG during cardiac catheterization.</a:t>
            </a:r>
          </a:p>
          <a:p>
            <a:r>
              <a:rPr b="1" dirty="0" lang="en-US" smtClean="0"/>
              <a:t>The </a:t>
            </a:r>
            <a:r>
              <a:rPr b="1" dirty="0" lang="en-US"/>
              <a:t>main treatment is by Nitroglycerine and Calcium channel blockers to dilate coronary artery.</a:t>
            </a:r>
          </a:p>
          <a:p>
            <a:r>
              <a:rPr b="1" dirty="0" lang="en-US" smtClean="0"/>
              <a:t>Prognosis </a:t>
            </a:r>
            <a:r>
              <a:rPr b="1" dirty="0" lang="en-US"/>
              <a:t>following accurate is……….</a:t>
            </a:r>
          </a:p>
          <a:p>
            <a:pPr indent="0" marL="0">
              <a:buNone/>
            </a:pPr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u="sng" smtClean="0"/>
              <a:t>C/Manifestation </a:t>
            </a:r>
            <a:r>
              <a:rPr b="1" dirty="0" lang="en-US" u="sng"/>
              <a:t>of unstable and variant angina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15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105400"/>
          </a:xfrm>
        </p:spPr>
        <p:txBody>
          <a:bodyPr>
            <a:normAutofit fontScale="93750" lnSpcReduction="10000"/>
          </a:bodyPr>
          <a:p>
            <a:r>
              <a:rPr dirty="0" lang="en-US" smtClean="0"/>
              <a:t>-</a:t>
            </a:r>
            <a:r>
              <a:rPr b="1" dirty="0" lang="en-US"/>
              <a:t>Chest pain that the pt. describes as moderate</a:t>
            </a:r>
          </a:p>
          <a:p>
            <a:r>
              <a:rPr b="1" dirty="0" lang="en-US"/>
              <a:t>-the pain is </a:t>
            </a:r>
            <a:r>
              <a:rPr b="1" dirty="0" lang="en-US" err="1"/>
              <a:t>substernal</a:t>
            </a:r>
            <a:r>
              <a:rPr b="1" dirty="0" lang="en-US"/>
              <a:t> and radiates to right shoulder and neck and lasts between 5-20 min.</a:t>
            </a:r>
          </a:p>
          <a:p>
            <a:r>
              <a:rPr b="1" dirty="0" lang="en-US"/>
              <a:t>-</a:t>
            </a:r>
            <a:r>
              <a:rPr b="1" dirty="0" lang="en-US" err="1"/>
              <a:t>Dyspnoea</a:t>
            </a:r>
            <a:endParaRPr b="1" dirty="0" lang="en-US"/>
          </a:p>
          <a:p>
            <a:r>
              <a:rPr b="1" dirty="0" lang="en-US"/>
              <a:t>-pallor.</a:t>
            </a:r>
          </a:p>
          <a:p>
            <a:r>
              <a:rPr b="1" dirty="0" lang="en-US"/>
              <a:t>-palpitations</a:t>
            </a:r>
          </a:p>
          <a:p>
            <a:r>
              <a:rPr b="1" dirty="0" lang="en-US"/>
              <a:t>-Tachycardia </a:t>
            </a:r>
          </a:p>
          <a:p>
            <a:r>
              <a:rPr b="1" dirty="0" lang="en-US"/>
              <a:t>-dizziness</a:t>
            </a:r>
          </a:p>
          <a:p>
            <a:r>
              <a:rPr b="1" dirty="0" lang="en-US"/>
              <a:t>-</a:t>
            </a:r>
            <a:r>
              <a:rPr b="1" dirty="0" lang="en-US" smtClean="0"/>
              <a:t>Sweating</a:t>
            </a:r>
            <a:r>
              <a:rPr b="1" dirty="0" lang="en-US"/>
              <a:t> </a:t>
            </a:r>
          </a:p>
        </p:txBody>
      </p:sp>
    </p:spTree>
  </p:cSld>
  <p:clrMapOvr>
    <a:masterClrMapping/>
  </p:clrMapOvr>
  <p:timing/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Diagnosis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1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b="1" dirty="0" sz="4000" lang="en-US" smtClean="0"/>
              <a:t>Is </a:t>
            </a:r>
            <a:r>
              <a:rPr b="1" dirty="0" sz="4000" lang="en-US"/>
              <a:t>by stress test</a:t>
            </a:r>
          </a:p>
          <a:p>
            <a:r>
              <a:rPr b="1" dirty="0" sz="4000" lang="en-US" smtClean="0"/>
              <a:t>Cardiac </a:t>
            </a:r>
            <a:r>
              <a:rPr b="1" dirty="0" sz="4000" lang="en-US"/>
              <a:t>catheterization</a:t>
            </a:r>
          </a:p>
          <a:p>
            <a:r>
              <a:rPr b="1" dirty="0" sz="4000" lang="en-US"/>
              <a:t>Cardiac Enzymes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Nursing Interventions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1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86800" cy="5410200"/>
          </a:xfrm>
        </p:spPr>
        <p:txBody>
          <a:bodyPr>
            <a:normAutofit fontScale="96875" lnSpcReduction="10000"/>
          </a:bodyPr>
          <a:p>
            <a:pPr indent="0" marL="0">
              <a:buNone/>
            </a:pPr>
            <a:r>
              <a:rPr b="1" dirty="0" lang="en-US" u="sng" smtClean="0"/>
              <a:t>1.Immediate </a:t>
            </a:r>
            <a:r>
              <a:rPr b="1" dirty="0" lang="en-US" u="sng"/>
              <a:t>management</a:t>
            </a:r>
            <a:endParaRPr dirty="0" lang="en-US"/>
          </a:p>
          <a:p>
            <a:r>
              <a:rPr b="1" dirty="0" lang="en-US"/>
              <a:t>  </a:t>
            </a:r>
            <a:r>
              <a:rPr b="1" dirty="0" lang="en-US" smtClean="0"/>
              <a:t>Resuscitation</a:t>
            </a:r>
            <a:r>
              <a:rPr b="1" dirty="0" lang="en-US"/>
              <a:t>;-principles SSS ABC</a:t>
            </a:r>
          </a:p>
          <a:p>
            <a:r>
              <a:rPr b="1" dirty="0" lang="en-US"/>
              <a:t>   S-Safety                                 A-Airway</a:t>
            </a:r>
          </a:p>
          <a:p>
            <a:r>
              <a:rPr b="1" dirty="0" lang="en-US"/>
              <a:t>   S-Stimulation                        B-Breathing</a:t>
            </a:r>
          </a:p>
          <a:p>
            <a:r>
              <a:rPr b="1" dirty="0" lang="en-US"/>
              <a:t>   S-Shout for help                    C-Circulation</a:t>
            </a:r>
          </a:p>
          <a:p>
            <a:pPr indent="0" marL="0">
              <a:buNone/>
            </a:pPr>
            <a:r>
              <a:rPr b="1" dirty="0" lang="en-US" u="sng"/>
              <a:t>2.-MONA</a:t>
            </a:r>
            <a:endParaRPr b="1" dirty="0" lang="en-US"/>
          </a:p>
          <a:p>
            <a:r>
              <a:rPr b="1" dirty="0" lang="en-US"/>
              <a:t>   M-Morphine</a:t>
            </a:r>
          </a:p>
          <a:p>
            <a:r>
              <a:rPr b="1" dirty="0" lang="en-US"/>
              <a:t>    O-Oxygen</a:t>
            </a:r>
          </a:p>
          <a:p>
            <a:r>
              <a:rPr b="1" dirty="0" lang="en-US"/>
              <a:t>    N-Nitroglycerine</a:t>
            </a:r>
          </a:p>
          <a:p>
            <a:r>
              <a:rPr b="1" dirty="0" lang="en-US"/>
              <a:t>    A-</a:t>
            </a:r>
            <a:r>
              <a:rPr b="1" dirty="0" lang="en-US" err="1"/>
              <a:t>Asprin</a:t>
            </a:r>
            <a:endParaRPr b="1" dirty="0" lang="en-US"/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  <p:timing/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Nursing </a:t>
            </a:r>
            <a:r>
              <a:rPr b="1" dirty="0" lang="en-US" smtClean="0"/>
              <a:t>Interventions </a:t>
            </a:r>
            <a:r>
              <a:rPr b="1" dirty="0" lang="en-US" err="1" smtClean="0"/>
              <a:t>ctd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21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953000"/>
          </a:xfrm>
        </p:spPr>
        <p:txBody>
          <a:bodyPr>
            <a:normAutofit fontScale="96875" lnSpcReduction="10000"/>
          </a:bodyPr>
          <a:p>
            <a:pPr indent="0" marL="0">
              <a:buNone/>
            </a:pPr>
            <a:r>
              <a:rPr b="1" dirty="0" lang="en-US" u="sng"/>
              <a:t>3-Assess the </a:t>
            </a:r>
            <a:r>
              <a:rPr b="1" dirty="0" lang="en-US" u="sng" smtClean="0"/>
              <a:t>pain</a:t>
            </a:r>
            <a:r>
              <a:rPr dirty="0" lang="en-US" smtClean="0"/>
              <a:t> </a:t>
            </a:r>
            <a:r>
              <a:rPr b="1" dirty="0" lang="en-US"/>
              <a:t>P,Q,R,S,T as in previous notes</a:t>
            </a:r>
          </a:p>
          <a:p>
            <a:pPr indent="0" marL="0">
              <a:buNone/>
            </a:pPr>
            <a:r>
              <a:rPr b="1" dirty="0" lang="en-US"/>
              <a:t>4. provide bed rest</a:t>
            </a:r>
          </a:p>
          <a:p>
            <a:pPr indent="0" marL="0">
              <a:buNone/>
            </a:pPr>
            <a:r>
              <a:rPr b="1" dirty="0" lang="en-US"/>
              <a:t>5. Obtain a 12 lid ECG</a:t>
            </a:r>
          </a:p>
          <a:p>
            <a:pPr indent="0" marL="0">
              <a:buNone/>
            </a:pPr>
            <a:r>
              <a:rPr b="1" dirty="0" lang="en-US"/>
              <a:t>6. provide continuous cardiac monitoring</a:t>
            </a:r>
          </a:p>
          <a:p>
            <a:pPr indent="0" marL="0">
              <a:buNone/>
            </a:pPr>
            <a:r>
              <a:rPr b="1" dirty="0" lang="en-US"/>
              <a:t>7. Instruct client on purpose of medical and surgical procedures</a:t>
            </a:r>
          </a:p>
          <a:p>
            <a:pPr indent="0" marL="0">
              <a:buNone/>
            </a:pPr>
            <a:r>
              <a:rPr b="1" dirty="0" lang="en-US"/>
              <a:t>8. Instruct client to seek medical interventions immediately.</a:t>
            </a:r>
          </a:p>
          <a:p>
            <a:pPr indent="0" marL="0">
              <a:buNone/>
            </a:pPr>
            <a:r>
              <a:rPr b="1" dirty="0" lang="en-US"/>
              <a:t>9. Instruct client to take drugs as </a:t>
            </a:r>
            <a:r>
              <a:rPr b="1" dirty="0" lang="en-US" smtClean="0"/>
              <a:t>prescribed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Nursing </a:t>
            </a:r>
            <a:r>
              <a:rPr b="1" dirty="0" lang="en-US" smtClean="0"/>
              <a:t>Interventions </a:t>
            </a:r>
            <a:r>
              <a:rPr b="1" dirty="0" lang="en-US" err="1" smtClean="0"/>
              <a:t>ctd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2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10600" cy="5334000"/>
          </a:xfrm>
        </p:spPr>
        <p:txBody>
          <a:bodyPr>
            <a:normAutofit fontScale="96875" lnSpcReduction="10000"/>
          </a:bodyPr>
          <a:p>
            <a:pPr indent="0" marL="0">
              <a:buNone/>
            </a:pPr>
            <a:r>
              <a:rPr b="1" dirty="0" lang="en-US"/>
              <a:t>10.Provide permanent diet</a:t>
            </a:r>
          </a:p>
          <a:p>
            <a:pPr indent="0" marL="0">
              <a:buNone/>
            </a:pPr>
            <a:r>
              <a:rPr b="1" dirty="0" lang="en-US"/>
              <a:t>11.Assist client to manage modifiable factors immediately</a:t>
            </a:r>
          </a:p>
          <a:p>
            <a:pPr indent="0" marL="0">
              <a:buNone/>
            </a:pPr>
            <a:r>
              <a:rPr b="1" dirty="0" lang="en-US"/>
              <a:t>12. Include all advice that is in stable angina.</a:t>
            </a:r>
          </a:p>
          <a:p>
            <a:pPr indent="0" marL="0">
              <a:buNone/>
            </a:pPr>
            <a:r>
              <a:rPr b="1" dirty="0" lang="en-US"/>
              <a:t>13. Surgical procedures are the same as those of </a:t>
            </a:r>
            <a:r>
              <a:rPr b="1" dirty="0" lang="en-US" err="1"/>
              <a:t>PTCA,Stent,Bypass,graft</a:t>
            </a:r>
            <a:endParaRPr b="1" dirty="0" lang="en-US"/>
          </a:p>
          <a:p>
            <a:pPr indent="0" marL="0">
              <a:buNone/>
            </a:pPr>
            <a:r>
              <a:rPr b="1" dirty="0" lang="en-US"/>
              <a:t>14. Medications given are;-</a:t>
            </a:r>
          </a:p>
          <a:p>
            <a:r>
              <a:rPr b="1" dirty="0" lang="en-US"/>
              <a:t>    </a:t>
            </a:r>
            <a:r>
              <a:rPr b="1" dirty="0" lang="en-US" err="1"/>
              <a:t>i</a:t>
            </a:r>
            <a:r>
              <a:rPr b="1" dirty="0" lang="en-US"/>
              <a:t>).</a:t>
            </a:r>
            <a:r>
              <a:rPr b="1" dirty="0" lang="en-US" err="1"/>
              <a:t>Lipolytics</a:t>
            </a:r>
            <a:endParaRPr b="1" dirty="0" lang="en-US"/>
          </a:p>
          <a:p>
            <a:pPr indent="0" marL="0">
              <a:buNone/>
            </a:pPr>
            <a:r>
              <a:rPr b="1" dirty="0" lang="en-US"/>
              <a:t>           ii).</a:t>
            </a:r>
            <a:r>
              <a:rPr b="1" dirty="0" lang="en-US" err="1"/>
              <a:t>Antiplatelets</a:t>
            </a:r>
            <a:r>
              <a:rPr b="1" dirty="0" lang="en-US"/>
              <a:t> </a:t>
            </a:r>
            <a:r>
              <a:rPr b="1" dirty="0" lang="en-US" err="1"/>
              <a:t>e.g.Asprin</a:t>
            </a:r>
            <a:endParaRPr b="1" dirty="0" lang="en-US"/>
          </a:p>
          <a:p>
            <a:pPr indent="0" marL="0">
              <a:buNone/>
            </a:pPr>
            <a:r>
              <a:rPr b="1" dirty="0" lang="en-US"/>
              <a:t>          iii).Nitrates </a:t>
            </a:r>
          </a:p>
        </p:txBody>
      </p:sp>
    </p:spTree>
  </p:cSld>
  <p:clrMapOvr>
    <a:masterClrMapping/>
  </p:clrMapOvr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01000" cy="5635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ABNORMAL </a:t>
            </a:r>
            <a:r>
              <a:rPr b="1" dirty="0" lang="en-US"/>
              <a:t>HEART </a:t>
            </a:r>
            <a:r>
              <a:rPr b="1" dirty="0" lang="en-US" smtClean="0"/>
              <a:t>SOUND </a:t>
            </a:r>
            <a:r>
              <a:rPr b="1" dirty="0" lang="en-US" err="1" smtClean="0"/>
              <a:t>ctd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915400" cy="5715000"/>
          </a:xfrm>
        </p:spPr>
        <p:txBody>
          <a:bodyPr>
            <a:normAutofit fontScale="75000" lnSpcReduction="20000"/>
          </a:bodyPr>
          <a:p>
            <a:pPr lvl="2"/>
            <a:r>
              <a:rPr b="1" dirty="0" sz="3100" lang="en-US" smtClean="0"/>
              <a:t>Backward flow through an incompetent valve.</a:t>
            </a:r>
          </a:p>
          <a:p>
            <a:pPr lvl="2"/>
            <a:r>
              <a:rPr b="1" dirty="0" sz="3100" lang="en-US" err="1" smtClean="0"/>
              <a:t>Septal</a:t>
            </a:r>
            <a:r>
              <a:rPr b="1" dirty="0" sz="3100" lang="en-US" smtClean="0"/>
              <a:t> defects or patent </a:t>
            </a:r>
            <a:r>
              <a:rPr b="1" dirty="0" sz="3100" lang="en-US" err="1" smtClean="0"/>
              <a:t>dactus</a:t>
            </a:r>
            <a:r>
              <a:rPr b="1" dirty="0" sz="3100" lang="en-US" smtClean="0"/>
              <a:t> </a:t>
            </a:r>
            <a:r>
              <a:rPr b="1" dirty="0" sz="3100" lang="en-US" err="1" smtClean="0"/>
              <a:t>arteriosus</a:t>
            </a:r>
            <a:r>
              <a:rPr b="1" dirty="0" sz="3100" lang="en-US" smtClean="0"/>
              <a:t>.</a:t>
            </a:r>
          </a:p>
          <a:p>
            <a:pPr lvl="2"/>
            <a:r>
              <a:rPr b="1" dirty="0" sz="3100" lang="en-US" smtClean="0"/>
              <a:t>Normal blood flow in a dilated structure.</a:t>
            </a:r>
          </a:p>
          <a:p>
            <a:pPr lvl="0"/>
            <a:endParaRPr b="1" dirty="0" sz="3100" lang="en-US" smtClean="0"/>
          </a:p>
          <a:p>
            <a:pPr lvl="0"/>
            <a:r>
              <a:rPr b="1" dirty="0" lang="en-US" smtClean="0"/>
              <a:t>Pericardial Friction Rub</a:t>
            </a:r>
            <a:endParaRPr dirty="0" sz="2800" lang="en-US" smtClean="0"/>
          </a:p>
          <a:p>
            <a:pPr lvl="1"/>
            <a:r>
              <a:rPr dirty="0" lang="en-US" smtClean="0"/>
              <a:t>Is a scratching grating sound heard quite close to the chest surface.</a:t>
            </a:r>
            <a:endParaRPr dirty="0" sz="2400" lang="en-US" smtClean="0"/>
          </a:p>
          <a:p>
            <a:pPr lvl="1"/>
            <a:r>
              <a:rPr dirty="0" lang="en-US" smtClean="0"/>
              <a:t>It occurs when parietal and visceral layers of the pericardium rub against each other during inflammation.</a:t>
            </a:r>
            <a:endParaRPr dirty="0" sz="2400" lang="en-US" smtClean="0"/>
          </a:p>
          <a:p>
            <a:pPr lvl="1"/>
            <a:r>
              <a:rPr dirty="0" lang="en-US" smtClean="0"/>
              <a:t>It may be temporary but is always accompanied by pain.</a:t>
            </a:r>
            <a:endParaRPr dirty="0" sz="2400" lang="en-US" smtClean="0"/>
          </a:p>
          <a:p>
            <a:pPr indent="0" marL="0">
              <a:buNone/>
            </a:pPr>
            <a:r>
              <a:rPr dirty="0" lang="en-US" smtClean="0"/>
              <a:t> </a:t>
            </a:r>
            <a:endParaRPr dirty="0" sz="2800" lang="en-US" smtClean="0"/>
          </a:p>
          <a:p>
            <a:pPr lvl="0"/>
            <a:r>
              <a:rPr b="1" dirty="0" lang="en-US" smtClean="0"/>
              <a:t>Heaves</a:t>
            </a:r>
            <a:endParaRPr dirty="0" sz="2800" lang="en-US" smtClean="0"/>
          </a:p>
          <a:p>
            <a:r>
              <a:rPr dirty="0" lang="en-US" smtClean="0"/>
              <a:t>Is forceful pulsation that pounds against the examiner’s hands.</a:t>
            </a:r>
            <a:endParaRPr dirty="0" sz="2800" lang="en-US" smtClean="0"/>
          </a:p>
          <a:p>
            <a:endParaRPr dirty="0" sz="2800" lang="en-US" smtClean="0"/>
          </a:p>
          <a:p>
            <a:pPr indent="0" lvl="0" marL="0">
              <a:buNone/>
            </a:pPr>
            <a:r>
              <a:rPr b="1" dirty="0" lang="en-US" smtClean="0"/>
              <a:t>Thrills</a:t>
            </a:r>
            <a:endParaRPr dirty="0" sz="2800" lang="en-US" smtClean="0"/>
          </a:p>
          <a:p>
            <a:r>
              <a:rPr dirty="0" lang="en-US" smtClean="0"/>
              <a:t>Those are palpable vibrations felt over an examiners hand over a particular site </a:t>
            </a:r>
            <a:r>
              <a:rPr dirty="0" lang="en-US" err="1" smtClean="0"/>
              <a:t>e.g</a:t>
            </a:r>
            <a:r>
              <a:rPr dirty="0" lang="en-US" smtClean="0"/>
              <a:t> in Aneurism.</a:t>
            </a:r>
            <a:endParaRPr dirty="0" sz="2800" lang="en-US" smtClean="0"/>
          </a:p>
          <a:p>
            <a:pPr indent="0" marL="0">
              <a:buNone/>
            </a:pPr>
            <a:endParaRPr dirty="0" sz="2800" lang="en-US" smtClean="0"/>
          </a:p>
        </p:txBody>
      </p:sp>
    </p:spTree>
  </p:cSld>
  <p:clrMapOvr>
    <a:masterClrMapping/>
  </p:clrMapOvr>
  <p:timing/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Silent Angina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2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91600" cy="5638800"/>
          </a:xfrm>
        </p:spPr>
        <p:txBody>
          <a:bodyPr>
            <a:normAutofit fontScale="96875" lnSpcReduction="10000"/>
          </a:bodyPr>
          <a:p>
            <a:r>
              <a:rPr dirty="0" lang="en-US" smtClean="0"/>
              <a:t>-</a:t>
            </a:r>
            <a:r>
              <a:rPr b="1" dirty="0" lang="en-US"/>
              <a:t>Is detected during a routine ECG where ST elevation or inversion may be seen without any symptoms expressed by </a:t>
            </a:r>
            <a:r>
              <a:rPr b="1" dirty="0" lang="en-US" smtClean="0"/>
              <a:t>patient</a:t>
            </a:r>
            <a:endParaRPr b="1" dirty="0" lang="en-US"/>
          </a:p>
          <a:p>
            <a:pPr indent="0" marL="0">
              <a:buNone/>
            </a:pPr>
            <a:r>
              <a:rPr b="1" dirty="0" lang="en-US" u="sng"/>
              <a:t>Predisposing factors</a:t>
            </a:r>
            <a:endParaRPr b="1" dirty="0" lang="en-US"/>
          </a:p>
          <a:p>
            <a:r>
              <a:rPr b="1" dirty="0" lang="en-US"/>
              <a:t>-Major predisposing factor is DM and its common with patients with DM type II since these patients develop neuropathy, which decreases their ability to express chest pain.</a:t>
            </a:r>
          </a:p>
          <a:p>
            <a:r>
              <a:rPr b="1" dirty="0" lang="en-US"/>
              <a:t>-They may also </a:t>
            </a:r>
            <a:r>
              <a:rPr b="1" dirty="0" lang="en-US" err="1"/>
              <a:t>mis</a:t>
            </a:r>
            <a:r>
              <a:rPr b="1" dirty="0" lang="en-US"/>
              <a:t>-interpret angina pain with other symptoms like nausea.</a:t>
            </a:r>
          </a:p>
          <a:p>
            <a:r>
              <a:rPr b="1" dirty="0" lang="en-US"/>
              <a:t>-Their management is the same as for these patients with stabled and unstable angina.</a:t>
            </a:r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  <p:timing/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TERMINOLOGIES ASSOCIATED WITH MYOCARDIAL INFARCTION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dirty="0" lang="en-US" smtClean="0"/>
              <a:t>1)</a:t>
            </a:r>
            <a:r>
              <a:rPr b="1" dirty="0" lang="en-US" smtClean="0"/>
              <a:t>Zone </a:t>
            </a:r>
            <a:r>
              <a:rPr b="1" dirty="0" lang="en-US"/>
              <a:t>of </a:t>
            </a:r>
            <a:r>
              <a:rPr b="1" dirty="0" lang="en-US" err="1" smtClean="0"/>
              <a:t>Ischaemia:Is</a:t>
            </a:r>
            <a:r>
              <a:rPr b="1" dirty="0" lang="en-US" smtClean="0"/>
              <a:t> </a:t>
            </a:r>
            <a:r>
              <a:rPr b="1" dirty="0" lang="en-US"/>
              <a:t>the outermost area of infarcted cardiac muscles</a:t>
            </a:r>
          </a:p>
          <a:p>
            <a:r>
              <a:rPr b="1" dirty="0" lang="en-US" smtClean="0"/>
              <a:t>It </a:t>
            </a:r>
            <a:r>
              <a:rPr b="1" dirty="0" lang="en-US"/>
              <a:t>consists of variable cells.</a:t>
            </a:r>
          </a:p>
          <a:p>
            <a:r>
              <a:rPr b="1" dirty="0" lang="en-US" smtClean="0"/>
              <a:t>Repolarization </a:t>
            </a:r>
            <a:r>
              <a:rPr b="1" dirty="0" lang="en-US"/>
              <a:t>in this zone is temporarily impaired but can be eventually restored to normal with good management.</a:t>
            </a:r>
          </a:p>
          <a:p>
            <a:r>
              <a:rPr b="1" dirty="0" lang="en-US"/>
              <a:t>These cells can manifest as a T wave inversion in an </a:t>
            </a:r>
            <a:r>
              <a:rPr b="1" dirty="0" lang="en-US" smtClean="0"/>
              <a:t>ECG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TERMINOLOGIES ASSOCIATED WITH MYOCARDIAL </a:t>
            </a:r>
            <a:r>
              <a:rPr b="1" dirty="0" lang="en-US" u="sng" smtClean="0"/>
              <a:t>INFARCTION </a:t>
            </a:r>
            <a:r>
              <a:rPr b="1" dirty="0" lang="en-US" err="1" u="sng" smtClean="0"/>
              <a:t>ctd</a:t>
            </a:r>
            <a:endParaRPr dirty="0" lang="en-US"/>
          </a:p>
        </p:txBody>
      </p:sp>
      <p:sp>
        <p:nvSpPr>
          <p:cNvPr id="1048829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610600" cy="5181600"/>
          </a:xfrm>
        </p:spPr>
        <p:txBody>
          <a:bodyPr>
            <a:normAutofit fontScale="90625" lnSpcReduction="20000"/>
          </a:bodyPr>
          <a:p>
            <a:pPr indent="0" marL="0">
              <a:buNone/>
            </a:pPr>
            <a:r>
              <a:rPr b="1" dirty="0" lang="en-US" u="sng"/>
              <a:t>Zone of Injury</a:t>
            </a:r>
            <a:endParaRPr dirty="0" lang="en-US"/>
          </a:p>
          <a:p>
            <a:r>
              <a:rPr dirty="0" lang="en-US"/>
              <a:t>-Area immediately surrounding infarcted zone.</a:t>
            </a:r>
          </a:p>
          <a:p>
            <a:r>
              <a:rPr dirty="0" lang="en-US"/>
              <a:t>-Cells in these area don’t fully repolarize and manifest in ECG as ST </a:t>
            </a:r>
            <a:r>
              <a:rPr dirty="0" lang="en-US" smtClean="0"/>
              <a:t>elevation</a:t>
            </a:r>
            <a:endParaRPr dirty="0" lang="en-US"/>
          </a:p>
          <a:p>
            <a:r>
              <a:rPr b="1" dirty="0" lang="en-US" u="sng"/>
              <a:t>Zone of Infarction</a:t>
            </a:r>
            <a:endParaRPr dirty="0" lang="en-US"/>
          </a:p>
          <a:p>
            <a:r>
              <a:rPr dirty="0" lang="en-US"/>
              <a:t>-Area of dead necrotic muscle both depolarization and repolarization are not possible.</a:t>
            </a:r>
          </a:p>
          <a:p>
            <a:r>
              <a:rPr dirty="0" lang="en-US"/>
              <a:t>-The lack of electrical activity in this area manifest as pathological Q-wave.</a:t>
            </a:r>
          </a:p>
          <a:p>
            <a:r>
              <a:rPr dirty="0" lang="en-US"/>
              <a:t>-As healing takes place cells in this area are replaced by scar tissue.</a:t>
            </a:r>
          </a:p>
          <a:p>
            <a:r>
              <a:rPr dirty="0" lang="en-US"/>
              <a:t> </a:t>
            </a:r>
          </a:p>
        </p:txBody>
      </p:sp>
    </p:spTree>
  </p:cSld>
  <p:clrMapOvr>
    <a:masterClrMapping/>
  </p:clrMapOvr>
  <p:timing/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TERMINOLOGIES ASSOCIATED WITH MYOCARDIAL INFARCTION </a:t>
            </a:r>
            <a:r>
              <a:rPr b="1" dirty="0" lang="en-US" err="1" u="sng"/>
              <a:t>ctd</a:t>
            </a:r>
            <a:endParaRPr dirty="0" lang="en-US"/>
          </a:p>
        </p:txBody>
      </p:sp>
      <p:sp>
        <p:nvSpPr>
          <p:cNvPr id="1048831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5181600"/>
          </a:xfrm>
        </p:spPr>
        <p:txBody>
          <a:bodyPr>
            <a:normAutofit fontScale="96875" lnSpcReduction="10000"/>
          </a:bodyPr>
          <a:p>
            <a:pPr indent="0" marL="0">
              <a:buNone/>
            </a:pPr>
            <a:r>
              <a:rPr b="1" dirty="0" lang="en-US" err="1" u="sng"/>
              <a:t>Transmural</a:t>
            </a:r>
            <a:r>
              <a:rPr b="1" dirty="0" lang="en-US" u="sng"/>
              <a:t> MI</a:t>
            </a:r>
            <a:endParaRPr dirty="0" lang="en-US"/>
          </a:p>
          <a:p>
            <a:r>
              <a:rPr b="1" dirty="0" lang="en-US" smtClean="0"/>
              <a:t>Is </a:t>
            </a:r>
            <a:r>
              <a:rPr b="1" dirty="0" lang="en-US"/>
              <a:t>also called Q-wave MI or full thickness MI.</a:t>
            </a:r>
          </a:p>
          <a:p>
            <a:r>
              <a:rPr b="1" dirty="0" lang="en-US" smtClean="0"/>
              <a:t>This </a:t>
            </a:r>
            <a:r>
              <a:rPr b="1" dirty="0" lang="en-US"/>
              <a:t>infarction involves all muscles of the heart </a:t>
            </a:r>
            <a:r>
              <a:rPr b="1" dirty="0" lang="en-US" err="1"/>
              <a:t>i.e.all</a:t>
            </a:r>
            <a:r>
              <a:rPr b="1" dirty="0" lang="en-US"/>
              <a:t> the 3 layers</a:t>
            </a:r>
          </a:p>
          <a:p>
            <a:pPr indent="0" marL="0">
              <a:buNone/>
            </a:pPr>
            <a:endParaRPr b="1" dirty="0" lang="en-US"/>
          </a:p>
          <a:p>
            <a:pPr indent="0" marL="0">
              <a:buNone/>
            </a:pPr>
            <a:r>
              <a:rPr b="1" dirty="0" lang="en-US" u="sng"/>
              <a:t>Acute Coronary Syndrome</a:t>
            </a:r>
            <a:endParaRPr b="1" dirty="0" lang="en-US"/>
          </a:p>
          <a:p>
            <a:pPr indent="0" marL="0">
              <a:buNone/>
            </a:pPr>
            <a:r>
              <a:rPr b="1" dirty="0" lang="en-US" smtClean="0"/>
              <a:t>Is </a:t>
            </a:r>
            <a:r>
              <a:rPr b="1" dirty="0" lang="en-US"/>
              <a:t>a term used to define the life-threatening consequences as CAD notably;-</a:t>
            </a:r>
          </a:p>
          <a:p>
            <a:pPr indent="0" marL="0">
              <a:buNone/>
            </a:pPr>
            <a:r>
              <a:rPr b="1" dirty="0" lang="en-US" err="1"/>
              <a:t>i</a:t>
            </a:r>
            <a:r>
              <a:rPr b="1" dirty="0" lang="en-US"/>
              <a:t>)Unstable angina</a:t>
            </a:r>
          </a:p>
          <a:p>
            <a:pPr indent="0" marL="0">
              <a:buNone/>
            </a:pPr>
            <a:r>
              <a:rPr b="1" dirty="0" lang="en-US"/>
              <a:t>ii)Non ST elevation MI (NON-STEMI)</a:t>
            </a:r>
          </a:p>
          <a:p>
            <a:pPr indent="0" marL="0">
              <a:buNone/>
            </a:pPr>
            <a:endParaRPr b="1"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TERMINOLOGIES ASSOCIATED WITH MYOCARDIAL INFARCTION </a:t>
            </a:r>
            <a:r>
              <a:rPr b="1" dirty="0" lang="en-US" err="1" u="sng"/>
              <a:t>ctd</a:t>
            </a:r>
            <a:endParaRPr dirty="0" lang="en-US"/>
          </a:p>
        </p:txBody>
      </p:sp>
      <p:sp>
        <p:nvSpPr>
          <p:cNvPr id="104883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10600" cy="4953000"/>
          </a:xfrm>
        </p:spPr>
        <p:txBody>
          <a:bodyPr/>
          <a:p>
            <a:pPr indent="0" marL="0">
              <a:buNone/>
            </a:pPr>
            <a:r>
              <a:rPr b="1" dirty="0" lang="en-US"/>
              <a:t>iii),ST-Elevation MI (STEMI).</a:t>
            </a:r>
          </a:p>
          <a:p>
            <a:r>
              <a:rPr b="1" dirty="0" lang="en-US"/>
              <a:t>Non-ST Elevation MI is an acute MI without ST-Elevation on the 12 lid </a:t>
            </a:r>
            <a:r>
              <a:rPr b="1" dirty="0" lang="en-US" err="1"/>
              <a:t>ECG.Its</a:t>
            </a:r>
            <a:r>
              <a:rPr b="1" dirty="0" lang="en-US"/>
              <a:t> common in non-</a:t>
            </a:r>
            <a:r>
              <a:rPr b="1" dirty="0" lang="en-US" err="1"/>
              <a:t>transmural</a:t>
            </a:r>
            <a:r>
              <a:rPr b="1" dirty="0" lang="en-US"/>
              <a:t> MI, does not involve all muscles of heart.</a:t>
            </a:r>
          </a:p>
          <a:p>
            <a:r>
              <a:rPr b="1" dirty="0" lang="en-US"/>
              <a:t>STEMI Is an acute MI with –Elevation on ECG tracing.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MYOCARDIAL INFARCTION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35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534400" cy="5638800"/>
          </a:xfrm>
        </p:spPr>
        <p:txBody>
          <a:bodyPr>
            <a:normAutofit fontScale="87500" lnSpcReduction="20000"/>
          </a:bodyPr>
          <a:p>
            <a:r>
              <a:rPr b="1" dirty="0" lang="en-US" smtClean="0"/>
              <a:t>This </a:t>
            </a:r>
            <a:r>
              <a:rPr b="1" dirty="0" lang="en-US"/>
              <a:t>is necrosis of part of the cardiac muscle (myocardium) due to occlusion of coronary artery which occurs when there’s severe deprivation of Oxygen to that part.</a:t>
            </a:r>
          </a:p>
          <a:p>
            <a:r>
              <a:rPr b="1" dirty="0" lang="en-US" smtClean="0"/>
              <a:t>Is </a:t>
            </a:r>
            <a:r>
              <a:rPr b="1" dirty="0" lang="en-US"/>
              <a:t>also known as </a:t>
            </a:r>
            <a:r>
              <a:rPr b="1" dirty="0" lang="en-US" smtClean="0"/>
              <a:t>Cardiac </a:t>
            </a:r>
            <a:r>
              <a:rPr b="1" dirty="0" lang="en-US"/>
              <a:t>A</a:t>
            </a:r>
            <a:r>
              <a:rPr b="1" dirty="0" lang="en-US" smtClean="0"/>
              <a:t>rrest </a:t>
            </a:r>
            <a:r>
              <a:rPr b="1" dirty="0" lang="en-US"/>
              <a:t>or Heart </a:t>
            </a:r>
            <a:r>
              <a:rPr b="1" dirty="0" lang="en-US" smtClean="0"/>
              <a:t>Attack</a:t>
            </a:r>
            <a:r>
              <a:rPr b="1" dirty="0" lang="en-US"/>
              <a:t>.</a:t>
            </a:r>
          </a:p>
          <a:p>
            <a:pPr indent="0" marL="0">
              <a:buNone/>
            </a:pPr>
            <a:r>
              <a:rPr b="1" dirty="0" lang="en-US"/>
              <a:t> </a:t>
            </a:r>
          </a:p>
          <a:p>
            <a:pPr indent="0" marL="0">
              <a:buNone/>
            </a:pPr>
            <a:r>
              <a:rPr b="1" dirty="0" lang="en-US" u="sng"/>
              <a:t>Pathophysiology</a:t>
            </a:r>
            <a:endParaRPr b="1" dirty="0" lang="en-US"/>
          </a:p>
          <a:p>
            <a:r>
              <a:rPr b="1" dirty="0" lang="en-US" smtClean="0"/>
              <a:t>Lack </a:t>
            </a:r>
            <a:r>
              <a:rPr b="1" dirty="0" lang="en-US"/>
              <a:t>of Oxygen  and nutrients leads to </a:t>
            </a:r>
            <a:r>
              <a:rPr b="1" dirty="0" lang="en-US" err="1"/>
              <a:t>ischaemia</a:t>
            </a:r>
            <a:r>
              <a:rPr b="1" dirty="0" lang="en-US"/>
              <a:t> and necrosis of myocardial tissue if blood flow is not restored.</a:t>
            </a:r>
          </a:p>
          <a:p>
            <a:r>
              <a:rPr b="1" dirty="0" lang="en-US" smtClean="0"/>
              <a:t>Infarction </a:t>
            </a:r>
            <a:r>
              <a:rPr b="1" dirty="0" lang="en-US"/>
              <a:t>does not occur instantly but evolves in several hours.</a:t>
            </a:r>
          </a:p>
          <a:p>
            <a:r>
              <a:rPr b="1" dirty="0" lang="en-US" smtClean="0"/>
              <a:t>Obvious </a:t>
            </a:r>
            <a:r>
              <a:rPr b="1" dirty="0" lang="en-US"/>
              <a:t>physical disease occur after 6hrs from the onset of pain when the infarcted areas appear blue and swollen</a:t>
            </a:r>
            <a:r>
              <a:rPr b="1" dirty="0" lang="en-US" smtClean="0"/>
              <a:t>.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 smtClean="0"/>
              <a:t>Pathophysiology </a:t>
            </a:r>
            <a:r>
              <a:rPr b="1" dirty="0" lang="en-US" err="1" u="sng" smtClean="0"/>
              <a:t>ctd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37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458200" cy="5105400"/>
          </a:xfrm>
        </p:spPr>
        <p:txBody>
          <a:bodyPr/>
          <a:p>
            <a:r>
              <a:rPr b="1" dirty="0" lang="en-US" smtClean="0"/>
              <a:t>After </a:t>
            </a:r>
            <a:r>
              <a:rPr b="1" dirty="0" lang="en-US"/>
              <a:t>48 </a:t>
            </a:r>
            <a:r>
              <a:rPr b="1" dirty="0" lang="en-US" err="1" smtClean="0"/>
              <a:t>hrs</a:t>
            </a:r>
            <a:r>
              <a:rPr b="1" dirty="0" lang="en-US" smtClean="0"/>
              <a:t> , the </a:t>
            </a:r>
            <a:r>
              <a:rPr b="1" dirty="0" lang="en-US"/>
              <a:t>infarct turns grey and yellow as neutrophils invade the tissues</a:t>
            </a:r>
          </a:p>
          <a:p>
            <a:r>
              <a:rPr b="1" dirty="0" lang="en-US" smtClean="0"/>
              <a:t>By </a:t>
            </a:r>
            <a:r>
              <a:rPr b="1" dirty="0" lang="en-US"/>
              <a:t>8-10 </a:t>
            </a:r>
            <a:r>
              <a:rPr b="1" dirty="0" lang="en-US" smtClean="0"/>
              <a:t>days , infarction </a:t>
            </a:r>
            <a:r>
              <a:rPr b="1" dirty="0" lang="en-US"/>
              <a:t>granulation tissue forms which is followed by a scar tissue after 3 months.</a:t>
            </a:r>
          </a:p>
          <a:p>
            <a:r>
              <a:rPr b="1" dirty="0" lang="en-US" smtClean="0"/>
              <a:t>The </a:t>
            </a:r>
            <a:r>
              <a:rPr b="1" dirty="0" lang="en-US"/>
              <a:t>scar tissue permanently changes the </a:t>
            </a:r>
            <a:r>
              <a:rPr b="1" dirty="0" lang="en-US" smtClean="0"/>
              <a:t>size , shape </a:t>
            </a:r>
            <a:r>
              <a:rPr b="1" dirty="0" lang="en-US"/>
              <a:t>and function of the affected area</a:t>
            </a:r>
            <a:r>
              <a:rPr dirty="0" lang="en-US" smtClean="0"/>
              <a:t>.</a:t>
            </a:r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Predisposing Factors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39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534400" cy="5105400"/>
          </a:xfrm>
        </p:spPr>
        <p:txBody>
          <a:bodyPr>
            <a:normAutofit/>
          </a:bodyPr>
          <a:p>
            <a:r>
              <a:rPr b="1" dirty="0" lang="en-US" err="1" smtClean="0"/>
              <a:t>Cigarrete</a:t>
            </a:r>
            <a:r>
              <a:rPr b="1" dirty="0" lang="en-US" smtClean="0"/>
              <a:t> </a:t>
            </a:r>
            <a:r>
              <a:rPr b="1" dirty="0" lang="en-US"/>
              <a:t>smoking           -Diet</a:t>
            </a:r>
          </a:p>
          <a:p>
            <a:r>
              <a:rPr b="1" dirty="0" lang="en-US" smtClean="0"/>
              <a:t>HTN                                    -</a:t>
            </a:r>
            <a:r>
              <a:rPr b="1" dirty="0" lang="en-US"/>
              <a:t>Sedentary </a:t>
            </a:r>
            <a:r>
              <a:rPr b="1" dirty="0" lang="en-US" smtClean="0"/>
              <a:t>lifestyle</a:t>
            </a:r>
            <a:endParaRPr b="1" dirty="0" lang="en-US"/>
          </a:p>
          <a:p>
            <a:r>
              <a:rPr b="1" dirty="0" lang="en-US" smtClean="0"/>
              <a:t>DM                                  </a:t>
            </a:r>
            <a:r>
              <a:rPr b="1" dirty="0" lang="en-US"/>
              <a:t>.</a:t>
            </a:r>
          </a:p>
          <a:p>
            <a:r>
              <a:rPr b="1" dirty="0" lang="en-US" smtClean="0"/>
              <a:t>Race</a:t>
            </a:r>
            <a:endParaRPr b="1" dirty="0" lang="en-US"/>
          </a:p>
          <a:p>
            <a:r>
              <a:rPr b="1" dirty="0" lang="en-US"/>
              <a:t>Sex</a:t>
            </a:r>
          </a:p>
          <a:p>
            <a:r>
              <a:rPr b="1" dirty="0" lang="en-US" smtClean="0"/>
              <a:t>Family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Diagnosis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41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15400" cy="5791200"/>
          </a:xfrm>
        </p:spPr>
        <p:txBody>
          <a:bodyPr>
            <a:normAutofit fontScale="93750" lnSpcReduction="10000"/>
          </a:bodyPr>
          <a:p>
            <a:pPr indent="0" marL="0">
              <a:buNone/>
            </a:pPr>
            <a:r>
              <a:rPr b="1" dirty="0" lang="en-US" err="1" smtClean="0"/>
              <a:t>i</a:t>
            </a:r>
            <a:r>
              <a:rPr b="1" dirty="0" lang="en-US" smtClean="0"/>
              <a:t>)ECG</a:t>
            </a:r>
            <a:endParaRPr b="1" dirty="0" lang="en-US"/>
          </a:p>
          <a:p>
            <a:pPr indent="0" marL="0">
              <a:buNone/>
            </a:pPr>
            <a:r>
              <a:rPr b="1" dirty="0" lang="en-US" smtClean="0"/>
              <a:t>ii)Cardiac </a:t>
            </a:r>
            <a:r>
              <a:rPr b="1" dirty="0" lang="en-US"/>
              <a:t>enzymes also known as cardiac biomarkers or cardiac markers </a:t>
            </a:r>
            <a:r>
              <a:rPr b="1" dirty="0" lang="en-US" smtClean="0"/>
              <a:t>.There </a:t>
            </a:r>
            <a:r>
              <a:rPr b="1" dirty="0" lang="en-US"/>
              <a:t>are 2 main cardiac enzymes that confirm the diagnosis of MI.</a:t>
            </a:r>
          </a:p>
          <a:p>
            <a:pPr indent="0" marL="0">
              <a:buNone/>
            </a:pPr>
            <a:r>
              <a:rPr b="1" dirty="0" lang="en-US" smtClean="0"/>
              <a:t>a)Troponin </a:t>
            </a:r>
            <a:r>
              <a:rPr b="1" dirty="0" lang="en-US"/>
              <a:t>1</a:t>
            </a:r>
          </a:p>
          <a:p>
            <a:pPr indent="0" marL="0">
              <a:buNone/>
            </a:pPr>
            <a:r>
              <a:rPr b="1" dirty="0" lang="en-US" smtClean="0"/>
              <a:t>b)</a:t>
            </a:r>
            <a:r>
              <a:rPr b="1" dirty="0" lang="en-US" err="1" smtClean="0"/>
              <a:t>Creatinine</a:t>
            </a:r>
            <a:r>
              <a:rPr b="1" dirty="0" lang="en-US" smtClean="0"/>
              <a:t> </a:t>
            </a:r>
            <a:r>
              <a:rPr b="1" dirty="0" lang="en-US"/>
              <a:t>-kinase myocardial biomarker (CK-MB)</a:t>
            </a:r>
          </a:p>
          <a:p>
            <a:pPr indent="0" marL="0">
              <a:buNone/>
            </a:pPr>
            <a:r>
              <a:rPr b="1" dirty="0" lang="en-US"/>
              <a:t>-  These are the specific and confirmatory for the diagnosis of MI</a:t>
            </a:r>
          </a:p>
          <a:p>
            <a:pPr indent="0" marL="0">
              <a:buNone/>
            </a:pPr>
            <a:r>
              <a:rPr b="1" dirty="0" lang="en-US"/>
              <a:t>-  They are produced when there’s damage of the cardiac muscle and released into the blood </a:t>
            </a:r>
            <a:r>
              <a:rPr b="1" dirty="0" lang="en-US" smtClean="0"/>
              <a:t>stream </a:t>
            </a:r>
            <a:r>
              <a:rPr b="1" dirty="0" lang="en-US"/>
              <a:t>4-6 </a:t>
            </a:r>
            <a:r>
              <a:rPr b="1" dirty="0" lang="en-US" err="1" smtClean="0"/>
              <a:t>hrs</a:t>
            </a:r>
            <a:r>
              <a:rPr b="1" dirty="0" lang="en-US"/>
              <a:t> </a:t>
            </a:r>
          </a:p>
        </p:txBody>
      </p:sp>
    </p:spTree>
  </p:cSld>
  <p:clrMapOvr>
    <a:masterClrMapping/>
  </p:clrMapOvr>
  <p:timing/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smtClean="0"/>
              <a:t>Diagnosis </a:t>
            </a:r>
            <a:r>
              <a:rPr b="1" dirty="0" lang="en-US" err="1" smtClean="0"/>
              <a:t>ctd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4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b="1" dirty="0" lang="en-US" smtClean="0"/>
              <a:t>Other </a:t>
            </a:r>
            <a:r>
              <a:rPr b="1" dirty="0" lang="en-US"/>
              <a:t>investigations include</a:t>
            </a:r>
            <a:r>
              <a:rPr b="1" dirty="0" lang="en-US" smtClean="0"/>
              <a:t>;-</a:t>
            </a:r>
          </a:p>
          <a:p>
            <a:pPr indent="0" marL="0">
              <a:buNone/>
            </a:pPr>
            <a:r>
              <a:rPr b="1" dirty="0" lang="en-US" smtClean="0"/>
              <a:t>III) WBC </a:t>
            </a:r>
            <a:r>
              <a:rPr b="1" dirty="0" lang="en-US"/>
              <a:t>count is elevated</a:t>
            </a:r>
          </a:p>
          <a:p>
            <a:pPr indent="0" marL="0">
              <a:buNone/>
            </a:pPr>
            <a:r>
              <a:rPr b="1" dirty="0" lang="en-US" smtClean="0"/>
              <a:t>IV) Cardiac catheterization</a:t>
            </a:r>
          </a:p>
          <a:p>
            <a:pPr indent="0" marL="0">
              <a:buNone/>
            </a:pPr>
            <a:r>
              <a:rPr b="1" dirty="0" lang="en-US" smtClean="0"/>
              <a:t>V) Take </a:t>
            </a:r>
            <a:r>
              <a:rPr b="1" dirty="0" lang="en-US"/>
              <a:t>History of the acute pain</a:t>
            </a:r>
            <a:r>
              <a:rPr b="1" dirty="0" lang="en-US" smtClean="0"/>
              <a:t>.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153400" cy="990600"/>
          </a:xfrm>
        </p:spPr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u="sng" smtClean="0"/>
              <a:t>DIAGNOSTIC </a:t>
            </a:r>
            <a:r>
              <a:rPr b="1" dirty="0" lang="en-US" u="sng"/>
              <a:t>EVALUATION OF CARDIOVASCULAR</a:t>
            </a:r>
            <a:r>
              <a:rPr b="1" dirty="0" lang="en-US"/>
              <a:t/>
            </a:r>
            <a:br>
              <a:rPr b="1" dirty="0" lang="en-US"/>
            </a:br>
            <a:endParaRPr dirty="0" lang="en-US"/>
          </a:p>
        </p:txBody>
      </p:sp>
      <p:sp>
        <p:nvSpPr>
          <p:cNvPr id="1048591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5486400"/>
          </a:xfrm>
        </p:spPr>
        <p:txBody>
          <a:bodyPr>
            <a:normAutofit fontScale="57143" lnSpcReduction="20000"/>
          </a:bodyPr>
          <a:p>
            <a:pPr algn="ctr" indent="0" marL="0">
              <a:buNone/>
            </a:pPr>
            <a:r>
              <a:rPr b="1" dirty="0" sz="3800" lang="en-US" u="sng" smtClean="0"/>
              <a:t>HEART </a:t>
            </a:r>
            <a:r>
              <a:rPr b="1" dirty="0" sz="3800" lang="en-US" u="sng"/>
              <a:t>DISEASES</a:t>
            </a:r>
            <a:endParaRPr b="1" dirty="0" sz="3800" lang="en-US"/>
          </a:p>
          <a:p>
            <a:pPr indent="0" lvl="0" marL="0">
              <a:buNone/>
            </a:pPr>
            <a:r>
              <a:rPr b="1" dirty="0" sz="3800" lang="en-US"/>
              <a:t>Heart conditions are diagnosed in the following ways:-</a:t>
            </a:r>
          </a:p>
          <a:p>
            <a:pPr lvl="0"/>
            <a:r>
              <a:rPr b="1" dirty="0" sz="3800" lang="en-US"/>
              <a:t>History of patient</a:t>
            </a:r>
          </a:p>
          <a:p>
            <a:pPr lvl="0"/>
            <a:r>
              <a:rPr b="1" dirty="0" sz="3800" lang="en-US"/>
              <a:t>Physical examination</a:t>
            </a:r>
          </a:p>
          <a:p>
            <a:pPr lvl="0"/>
            <a:r>
              <a:rPr b="1" dirty="0" sz="3800" lang="en-US"/>
              <a:t>Laboratory tests</a:t>
            </a:r>
          </a:p>
          <a:p>
            <a:pPr lvl="0"/>
            <a:r>
              <a:rPr b="1" dirty="0" sz="3800" lang="en-US"/>
              <a:t>Radiological examinations</a:t>
            </a:r>
          </a:p>
          <a:p>
            <a:pPr lvl="0"/>
            <a:r>
              <a:rPr b="1" dirty="0" sz="3800" lang="en-US"/>
              <a:t>Diagnostic </a:t>
            </a:r>
            <a:r>
              <a:rPr b="1" dirty="0" sz="3800" lang="en-US" smtClean="0"/>
              <a:t>procedures</a:t>
            </a:r>
            <a:endParaRPr b="1" dirty="0" sz="3800" lang="en-US"/>
          </a:p>
          <a:p>
            <a:pPr lvl="0"/>
            <a:r>
              <a:rPr b="1" dirty="0" sz="3800" lang="en-US"/>
              <a:t>History of patient</a:t>
            </a:r>
          </a:p>
          <a:p>
            <a:r>
              <a:rPr b="1" dirty="0" sz="3800" lang="en-US"/>
              <a:t>Ask guiding questions to determine pre-disposing factors. These should have the mnemonic PQRST and include family history and present illness</a:t>
            </a:r>
            <a:r>
              <a:rPr b="1" dirty="0" sz="3800" lang="en-US" smtClean="0"/>
              <a:t>.</a:t>
            </a:r>
            <a:endParaRPr b="1" dirty="0" sz="3800" lang="en-US"/>
          </a:p>
          <a:p>
            <a:pPr lvl="0"/>
            <a:r>
              <a:rPr b="1" dirty="0" sz="3800" lang="en-US"/>
              <a:t>Physical Examination </a:t>
            </a:r>
          </a:p>
          <a:p>
            <a:r>
              <a:rPr b="1" dirty="0" sz="3800" lang="en-US"/>
              <a:t>To assess the patient, inspect and palpate the anatomical regions which include:- </a:t>
            </a:r>
          </a:p>
          <a:p>
            <a:pPr lvl="0"/>
            <a:r>
              <a:rPr b="1" dirty="0" sz="3800" lang="en-US"/>
              <a:t>Aortic area located Rt. 2</a:t>
            </a:r>
            <a:r>
              <a:rPr baseline="30000" b="1" dirty="0" sz="3800" lang="en-US"/>
              <a:t>nd</a:t>
            </a:r>
            <a:r>
              <a:rPr b="1" dirty="0" sz="3800" lang="en-US"/>
              <a:t> intercostal space.</a:t>
            </a:r>
          </a:p>
          <a:p>
            <a:pPr lvl="0"/>
            <a:r>
              <a:rPr b="1" dirty="0" sz="3800" lang="en-US" err="1" smtClean="0"/>
              <a:t>Erb’s</a:t>
            </a:r>
            <a:r>
              <a:rPr b="1" dirty="0" sz="3800" lang="en-US" smtClean="0"/>
              <a:t> point-left of the sternal border in the  </a:t>
            </a:r>
            <a:r>
              <a:rPr b="1" dirty="0" sz="3800" lang="en-US"/>
              <a:t>3</a:t>
            </a:r>
            <a:r>
              <a:rPr baseline="30000" b="1" dirty="0" sz="3800" lang="en-US"/>
              <a:t>rd</a:t>
            </a:r>
            <a:r>
              <a:rPr b="1" dirty="0" sz="3800" lang="en-US"/>
              <a:t> intercostal space</a:t>
            </a:r>
          </a:p>
          <a:p>
            <a:pPr lvl="0"/>
            <a:r>
              <a:rPr b="1" dirty="0" sz="3800" lang="en-US"/>
              <a:t>Tricuspid area:- located at sternum and 5</a:t>
            </a:r>
            <a:r>
              <a:rPr baseline="30000" b="1" dirty="0" sz="3800" lang="en-US"/>
              <a:t>th</a:t>
            </a:r>
            <a:r>
              <a:rPr b="1" dirty="0" sz="3800" lang="en-US"/>
              <a:t> intercostal space.</a:t>
            </a:r>
          </a:p>
          <a:p>
            <a:pPr lvl="0"/>
            <a:r>
              <a:rPr b="1" dirty="0" sz="3800" lang="en-US"/>
              <a:t>Apical area:- Located at the left 5</a:t>
            </a:r>
            <a:r>
              <a:rPr baseline="30000" b="1" dirty="0" sz="3800" lang="en-US"/>
              <a:t>th</a:t>
            </a:r>
            <a:r>
              <a:rPr b="1" dirty="0" sz="3800" lang="en-US"/>
              <a:t> intercostal space</a:t>
            </a:r>
            <a:r>
              <a:rPr dirty="0" lang="en-US" smtClean="0"/>
              <a:t>.</a:t>
            </a:r>
            <a:endParaRPr dirty="0" sz="2800" lang="en-US"/>
          </a:p>
        </p:txBody>
      </p:sp>
    </p:spTree>
  </p:cSld>
  <p:clrMapOvr>
    <a:masterClrMapping/>
  </p:clrMapOvr>
  <p:timing/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Clinical manifestation</a:t>
            </a:r>
            <a:br>
              <a:rPr b="1" dirty="0" lang="en-US"/>
            </a:br>
            <a:endParaRPr b="1" dirty="0" lang="en-US"/>
          </a:p>
        </p:txBody>
      </p:sp>
      <p:sp>
        <p:nvSpPr>
          <p:cNvPr id="1048845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410200"/>
          </a:xfrm>
        </p:spPr>
        <p:txBody>
          <a:bodyPr>
            <a:normAutofit/>
          </a:bodyPr>
          <a:p>
            <a:pPr lvl="0"/>
            <a:r>
              <a:rPr b="1" dirty="0" lang="en-US" smtClean="0"/>
              <a:t>Pain </a:t>
            </a:r>
            <a:r>
              <a:rPr b="1" dirty="0" lang="en-US"/>
              <a:t>which is </a:t>
            </a:r>
            <a:r>
              <a:rPr b="1" dirty="0" lang="en-US" err="1" smtClean="0"/>
              <a:t>crushing,substernal</a:t>
            </a:r>
            <a:r>
              <a:rPr b="1" dirty="0" lang="en-US" smtClean="0"/>
              <a:t> </a:t>
            </a:r>
            <a:r>
              <a:rPr b="1" dirty="0" lang="en-US"/>
              <a:t>and radiating to the jaw, back and left arm.</a:t>
            </a:r>
          </a:p>
          <a:p>
            <a:r>
              <a:rPr b="1" dirty="0" lang="en-US"/>
              <a:t>The pain occurs without precipitating factor commonly during rest or sleep.</a:t>
            </a:r>
          </a:p>
          <a:p>
            <a:r>
              <a:rPr b="1" dirty="0" lang="en-US"/>
              <a:t>The pain is not relieved by rest or </a:t>
            </a:r>
          </a:p>
          <a:p>
            <a:r>
              <a:rPr b="1" dirty="0" lang="en-US"/>
              <a:t>The pain lasts more than 20mins.</a:t>
            </a:r>
          </a:p>
          <a:p>
            <a:r>
              <a:rPr b="1" dirty="0" lang="en-US"/>
              <a:t>The pain is accompanied by nausea and vomiting.</a:t>
            </a:r>
          </a:p>
          <a:p>
            <a:r>
              <a:rPr b="1" dirty="0" lang="en-US"/>
              <a:t>The pain is accompanied by </a:t>
            </a:r>
            <a:r>
              <a:rPr b="1" dirty="0" lang="en-US" err="1" smtClean="0"/>
              <a:t>sweating,Dyspnoea</a:t>
            </a:r>
            <a:r>
              <a:rPr dirty="0" lang="en-US" smtClean="0"/>
              <a:t>.</a:t>
            </a:r>
            <a:endParaRPr dirty="0" lang="en-US"/>
          </a:p>
        </p:txBody>
      </p:sp>
    </p:spTree>
  </p:cSld>
  <p:clrMapOvr>
    <a:masterClrMapping/>
  </p:clrMapOvr>
  <p:timing/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868362"/>
          </a:xfrm>
        </p:spPr>
        <p:txBody>
          <a:bodyPr>
            <a:normAutofit fontScale="90000"/>
          </a:bodyPr>
          <a:p>
            <a:r>
              <a:rPr b="1" dirty="0" lang="en-US"/>
              <a:t>Clinical manifestation</a:t>
            </a:r>
            <a:br>
              <a:rPr b="1" dirty="0" lang="en-US"/>
            </a:br>
            <a:endParaRPr b="1" dirty="0" lang="en-US"/>
          </a:p>
        </p:txBody>
      </p:sp>
      <p:sp>
        <p:nvSpPr>
          <p:cNvPr id="1048847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763000" cy="5562600"/>
          </a:xfrm>
        </p:spPr>
        <p:txBody>
          <a:bodyPr>
            <a:normAutofit/>
          </a:bodyPr>
          <a:p>
            <a:pPr lvl="0"/>
            <a:r>
              <a:rPr b="1" dirty="0" lang="en-US"/>
              <a:t>Dysrhythmias – as the </a:t>
            </a:r>
            <a:r>
              <a:rPr b="1" dirty="0" lang="en-US" err="1"/>
              <a:t>ischaemia</a:t>
            </a:r>
            <a:r>
              <a:rPr b="1" dirty="0" lang="en-US"/>
              <a:t> in the heart reduces oxygen supply to myocardial tissue interfering with SAN and AVN.</a:t>
            </a:r>
          </a:p>
          <a:p>
            <a:pPr lvl="0"/>
            <a:r>
              <a:rPr b="1" dirty="0" lang="en-US"/>
              <a:t>Feeling of anxiety and fear.</a:t>
            </a:r>
          </a:p>
          <a:p>
            <a:pPr lvl="0"/>
            <a:r>
              <a:rPr b="1" dirty="0" lang="en-US"/>
              <a:t>Pallor </a:t>
            </a:r>
          </a:p>
          <a:p>
            <a:pPr lvl="0"/>
            <a:r>
              <a:rPr b="1" dirty="0" lang="en-US"/>
              <a:t>Cyanosis</a:t>
            </a:r>
          </a:p>
          <a:p>
            <a:pPr lvl="0"/>
            <a:r>
              <a:rPr b="1" dirty="0" lang="en-US"/>
              <a:t>Coolness of the extremities</a:t>
            </a:r>
          </a:p>
          <a:p>
            <a:pPr lvl="0"/>
            <a:r>
              <a:rPr b="1" dirty="0" lang="en-US"/>
              <a:t>Eventually shock due to reduced Cardiac </a:t>
            </a:r>
            <a:r>
              <a:rPr b="1" dirty="0" lang="en-US" smtClean="0"/>
              <a:t>Output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Nursing interventions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49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10600" cy="5410200"/>
          </a:xfrm>
        </p:spPr>
        <p:txBody>
          <a:bodyPr>
            <a:normAutofit fontScale="92500"/>
          </a:bodyPr>
          <a:p>
            <a:r>
              <a:rPr b="1" dirty="0" lang="en-US" smtClean="0"/>
              <a:t>Establish </a:t>
            </a:r>
            <a:r>
              <a:rPr b="1" dirty="0" lang="en-US"/>
              <a:t>and maintain ABCD and MONA</a:t>
            </a:r>
          </a:p>
          <a:p>
            <a:r>
              <a:rPr b="1" dirty="0" lang="en-US" smtClean="0"/>
              <a:t>Open </a:t>
            </a:r>
            <a:r>
              <a:rPr b="1" dirty="0" lang="en-US"/>
              <a:t>Airway by doing head tilting.</a:t>
            </a:r>
          </a:p>
          <a:p>
            <a:r>
              <a:rPr b="1" dirty="0" lang="en-US" smtClean="0"/>
              <a:t>Check </a:t>
            </a:r>
            <a:r>
              <a:rPr b="1" dirty="0" lang="en-US"/>
              <a:t>that tongue does not fall back</a:t>
            </a:r>
            <a:r>
              <a:rPr b="1" dirty="0" lang="en-US" smtClean="0"/>
              <a:t>.</a:t>
            </a:r>
            <a:endParaRPr b="1" dirty="0" lang="en-US"/>
          </a:p>
          <a:p>
            <a:r>
              <a:rPr b="1" dirty="0" lang="en-US"/>
              <a:t>B-Breathing 				</a:t>
            </a:r>
            <a:r>
              <a:rPr b="1" dirty="0" lang="en-US" smtClean="0"/>
              <a:t>D-Defibrillation</a:t>
            </a:r>
            <a:endParaRPr b="1" dirty="0" lang="en-US"/>
          </a:p>
          <a:p>
            <a:r>
              <a:rPr b="1" dirty="0" lang="en-US"/>
              <a:t>C-Check central pulses </a:t>
            </a:r>
          </a:p>
          <a:p>
            <a:pPr indent="0" marL="0">
              <a:buNone/>
            </a:pPr>
            <a:endParaRPr b="1" dirty="0" lang="en-US"/>
          </a:p>
          <a:p>
            <a:r>
              <a:rPr b="1" dirty="0" lang="en-US"/>
              <a:t>Ensure that you have a working defibrillator.</a:t>
            </a:r>
          </a:p>
          <a:p>
            <a:r>
              <a:rPr b="1" dirty="0" lang="en-US"/>
              <a:t>Assess CV status and maintain cardiac monitoring.</a:t>
            </a:r>
          </a:p>
          <a:p>
            <a:r>
              <a:rPr b="1" dirty="0" lang="en-US"/>
              <a:t>Provide rest in a quiet environment in fowlers position</a:t>
            </a:r>
            <a:r>
              <a:rPr dirty="0" lang="en-US" smtClean="0"/>
              <a:t>.</a:t>
            </a:r>
            <a:endParaRPr dirty="0" lang="en-US"/>
          </a:p>
        </p:txBody>
      </p:sp>
    </p:spTree>
  </p:cSld>
  <p:clrMapOvr>
    <a:masterClrMapping/>
  </p:clrMapOvr>
  <p:timing/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Nursing </a:t>
            </a:r>
            <a:r>
              <a:rPr b="1" dirty="0" lang="en-US" smtClean="0"/>
              <a:t>interventions </a:t>
            </a:r>
            <a:r>
              <a:rPr b="1" dirty="0" lang="en-US" err="1" smtClean="0"/>
              <a:t>ctd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51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15400" cy="5638800"/>
          </a:xfrm>
        </p:spPr>
        <p:txBody>
          <a:bodyPr/>
          <a:p>
            <a:r>
              <a:rPr b="1" dirty="0" lang="en-US"/>
              <a:t>Give oxygen to the patient.</a:t>
            </a:r>
          </a:p>
          <a:p>
            <a:r>
              <a:rPr b="1" dirty="0" lang="en-US"/>
              <a:t>Assess vital signs </a:t>
            </a:r>
          </a:p>
          <a:p>
            <a:r>
              <a:rPr b="1" dirty="0" lang="en-US"/>
              <a:t>Obtain a 12 – lid ECG</a:t>
            </a:r>
          </a:p>
          <a:p>
            <a:r>
              <a:rPr b="1" dirty="0" lang="en-US"/>
              <a:t>Administer medication as prescribed </a:t>
            </a:r>
            <a:r>
              <a:rPr b="1" dirty="0" lang="en-US" err="1"/>
              <a:t>e.g</a:t>
            </a:r>
            <a:r>
              <a:rPr b="1" dirty="0" lang="en-US"/>
              <a:t> morphine.</a:t>
            </a:r>
          </a:p>
          <a:p>
            <a:r>
              <a:rPr b="1" dirty="0" lang="en-US"/>
              <a:t>Establish an IV access for the administration of drugs.</a:t>
            </a:r>
          </a:p>
          <a:p>
            <a:r>
              <a:rPr b="1" dirty="0" lang="en-US"/>
              <a:t>Check for signs of bleeding.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Nursing interventions </a:t>
            </a:r>
            <a:r>
              <a:rPr b="1" dirty="0" lang="en-US" err="1"/>
              <a:t>ctd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5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410200"/>
          </a:xfrm>
        </p:spPr>
        <p:txBody>
          <a:bodyPr>
            <a:normAutofit/>
          </a:bodyPr>
          <a:p>
            <a:r>
              <a:rPr b="1" dirty="0" lang="en-US"/>
              <a:t>Monitor blood values.</a:t>
            </a:r>
          </a:p>
          <a:p>
            <a:r>
              <a:rPr b="1" dirty="0" lang="en-US"/>
              <a:t>Administer Beta blockers  to slow the heart rate and myocardial perfusion.</a:t>
            </a:r>
          </a:p>
          <a:p>
            <a:r>
              <a:rPr b="1" dirty="0" lang="en-US"/>
              <a:t>Assess patient for complications </a:t>
            </a:r>
            <a:r>
              <a:rPr b="1" dirty="0" lang="en-US" err="1"/>
              <a:t>e.g</a:t>
            </a:r>
            <a:r>
              <a:rPr b="1" dirty="0" lang="en-US"/>
              <a:t> Heart failure/ shock.</a:t>
            </a:r>
          </a:p>
          <a:p>
            <a:r>
              <a:rPr b="1" dirty="0" lang="en-US"/>
              <a:t>Keep strict input and output.</a:t>
            </a:r>
          </a:p>
          <a:p>
            <a:r>
              <a:rPr b="1" dirty="0" lang="en-US"/>
              <a:t>Reassure the patient and relatives.</a:t>
            </a:r>
          </a:p>
          <a:p>
            <a:r>
              <a:rPr b="1" dirty="0" lang="en-US"/>
              <a:t>Keep patient warm.</a:t>
            </a:r>
          </a:p>
          <a:p>
            <a:r>
              <a:rPr b="1" dirty="0" lang="en-US"/>
              <a:t>Maintain bed rest for </a:t>
            </a:r>
            <a:r>
              <a:rPr b="1" dirty="0" lang="en-US" smtClean="0"/>
              <a:t>24-36hrs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Nursing interventions </a:t>
            </a:r>
            <a:r>
              <a:rPr b="1" dirty="0" lang="en-US" err="1"/>
              <a:t>ctd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55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686800" cy="5105400"/>
          </a:xfrm>
        </p:spPr>
        <p:txBody>
          <a:bodyPr>
            <a:normAutofit fontScale="92500" lnSpcReduction="20000"/>
          </a:bodyPr>
          <a:p>
            <a:r>
              <a:rPr b="1" dirty="0" lang="en-US"/>
              <a:t>Allow minimal movement </a:t>
            </a:r>
            <a:r>
              <a:rPr b="1" dirty="0" lang="en-US" err="1"/>
              <a:t>e.g</a:t>
            </a:r>
            <a:r>
              <a:rPr b="1" dirty="0" lang="en-US"/>
              <a:t> use of commode</a:t>
            </a:r>
          </a:p>
          <a:p>
            <a:r>
              <a:rPr b="1" dirty="0" lang="en-US"/>
              <a:t>Provide ROM to prevent thrombus formation and maintain muscle strain.</a:t>
            </a:r>
          </a:p>
          <a:p>
            <a:r>
              <a:rPr b="1" dirty="0" lang="en-US"/>
              <a:t>Advice patient  to wake up from bed slowly so that they don’t get hypotensive.</a:t>
            </a:r>
          </a:p>
          <a:p>
            <a:r>
              <a:rPr b="1" dirty="0" lang="en-US"/>
              <a:t>Encourage patient to talk about his fears and continue  to give reassurance</a:t>
            </a:r>
          </a:p>
          <a:p>
            <a:r>
              <a:rPr b="1" dirty="0" lang="en-US"/>
              <a:t>Start client on cardiac Rehab which is the process of actively assisting the client with a cardiac disease to achieve and maintain a vital and productive life within the limitations of the heart disease.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Complications of MI</a:t>
            </a:r>
            <a:br>
              <a:rPr b="1" dirty="0" lang="en-US"/>
            </a:br>
            <a:endParaRPr b="1" dirty="0" lang="en-US"/>
          </a:p>
        </p:txBody>
      </p:sp>
      <p:sp>
        <p:nvSpPr>
          <p:cNvPr id="104886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p>
            <a:pPr>
              <a:buFont typeface="Wingdings" pitchFamily="2" charset="2"/>
              <a:buChar char="§"/>
            </a:pPr>
            <a:r>
              <a:rPr b="1" dirty="0" lang="en-US" smtClean="0"/>
              <a:t>Arrhythmias </a:t>
            </a:r>
            <a:r>
              <a:rPr b="1" dirty="0" lang="en-US"/>
              <a:t>			</a:t>
            </a:r>
          </a:p>
          <a:p>
            <a:pPr>
              <a:buFont typeface="Wingdings" pitchFamily="2" charset="2"/>
              <a:buChar char="§"/>
            </a:pPr>
            <a:r>
              <a:rPr b="1" dirty="0" lang="en-US" smtClean="0"/>
              <a:t>Endocarditis </a:t>
            </a:r>
            <a:r>
              <a:rPr b="1" dirty="0" lang="en-US"/>
              <a:t>			</a:t>
            </a:r>
            <a:r>
              <a:rPr b="1" dirty="0" lang="en-US" smtClean="0"/>
              <a:t>                   </a:t>
            </a:r>
          </a:p>
          <a:p>
            <a:pPr>
              <a:buFont typeface="Wingdings" pitchFamily="2" charset="2"/>
              <a:buChar char="§"/>
            </a:pPr>
            <a:r>
              <a:rPr b="1" dirty="0" lang="en-US" smtClean="0"/>
              <a:t>cardiogenic </a:t>
            </a:r>
            <a:r>
              <a:rPr b="1" dirty="0" lang="en-US"/>
              <a:t>shock</a:t>
            </a:r>
          </a:p>
          <a:p>
            <a:r>
              <a:rPr b="1" dirty="0" lang="en-US"/>
              <a:t>Cardiac failure </a:t>
            </a:r>
            <a:endParaRPr b="1" dirty="0" lang="en-US" smtClean="0"/>
          </a:p>
          <a:p>
            <a:r>
              <a:rPr b="1" dirty="0" lang="en-US" smtClean="0"/>
              <a:t>Mitral </a:t>
            </a:r>
            <a:r>
              <a:rPr b="1" dirty="0" lang="en-US"/>
              <a:t>incompetence 	</a:t>
            </a:r>
          </a:p>
        </p:txBody>
      </p:sp>
      <p:sp>
        <p:nvSpPr>
          <p:cNvPr id="104886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p>
            <a:pPr>
              <a:lnSpc>
                <a:spcPct val="200000"/>
              </a:lnSpc>
            </a:pPr>
            <a:r>
              <a:rPr b="1" dirty="0" lang="en-US"/>
              <a:t>Pericarditis 	</a:t>
            </a:r>
          </a:p>
          <a:p>
            <a:pPr>
              <a:lnSpc>
                <a:spcPct val="200000"/>
              </a:lnSpc>
            </a:pPr>
            <a:r>
              <a:rPr b="1" dirty="0" lang="en-US"/>
              <a:t>ventricular rupture</a:t>
            </a:r>
          </a:p>
          <a:p>
            <a:pPr>
              <a:lnSpc>
                <a:spcPct val="200000"/>
              </a:lnSpc>
            </a:pPr>
            <a:r>
              <a:rPr b="1" dirty="0" lang="en-US"/>
              <a:t>Pulmonary </a:t>
            </a:r>
            <a:r>
              <a:rPr b="1" dirty="0" lang="en-US" err="1"/>
              <a:t>Oedema</a:t>
            </a:r>
            <a:r>
              <a:rPr b="1" dirty="0" lang="en-US"/>
              <a:t>	</a:t>
            </a:r>
          </a:p>
          <a:p>
            <a:pPr>
              <a:lnSpc>
                <a:spcPct val="200000"/>
              </a:lnSpc>
            </a:pPr>
            <a:r>
              <a:rPr b="1" dirty="0" lang="en-US"/>
              <a:t>Thrombophlebitis</a:t>
            </a:r>
          </a:p>
          <a:p>
            <a:pPr>
              <a:lnSpc>
                <a:spcPct val="200000"/>
              </a:lnSpc>
            </a:pPr>
            <a:endParaRPr dirty="0" lang="en-US"/>
          </a:p>
        </p:txBody>
      </p:sp>
    </p:spTree>
  </p:cSld>
  <p:clrMapOvr>
    <a:masterClrMapping/>
  </p:clrMapOvr>
  <p:timing/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/>
              <a:t>RHEUMATIC FEVER</a:t>
            </a:r>
            <a:endParaRPr dirty="0" lang="en-US"/>
          </a:p>
        </p:txBody>
      </p:sp>
      <p:sp>
        <p:nvSpPr>
          <p:cNvPr id="1048866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257800"/>
          </a:xfrm>
        </p:spPr>
        <p:txBody>
          <a:bodyPr>
            <a:normAutofit fontScale="92500" lnSpcReduction="10000"/>
          </a:bodyPr>
          <a:p>
            <a:r>
              <a:rPr b="1" dirty="0" lang="en-US" smtClean="0"/>
              <a:t>Is </a:t>
            </a:r>
            <a:r>
              <a:rPr b="1" dirty="0" lang="en-US"/>
              <a:t>an inflammatory disease that develops from untreated Growth of A Beta </a:t>
            </a:r>
            <a:r>
              <a:rPr b="1" dirty="0" lang="en-US" err="1"/>
              <a:t>Haemolytic</a:t>
            </a:r>
            <a:r>
              <a:rPr b="1" dirty="0" lang="en-US"/>
              <a:t> </a:t>
            </a:r>
            <a:r>
              <a:rPr b="1" dirty="0" lang="en-US" smtClean="0"/>
              <a:t>Streptococcal </a:t>
            </a:r>
            <a:r>
              <a:rPr b="1" dirty="0" lang="en-US"/>
              <a:t>infections in the upper respiratory tract.</a:t>
            </a:r>
          </a:p>
          <a:p>
            <a:r>
              <a:rPr b="1" dirty="0" lang="en-US"/>
              <a:t>Is also known as scarlet fever</a:t>
            </a:r>
          </a:p>
          <a:p>
            <a:r>
              <a:rPr b="1" dirty="0" lang="en-US"/>
              <a:t>Rheumatic fever in the late stages can involve;-</a:t>
            </a:r>
          </a:p>
          <a:p>
            <a:pPr lvl="1"/>
            <a:r>
              <a:rPr b="1" dirty="0" lang="en-US"/>
              <a:t>Heart</a:t>
            </a:r>
          </a:p>
          <a:p>
            <a:pPr lvl="1"/>
            <a:r>
              <a:rPr b="1" dirty="0" lang="en-US"/>
              <a:t>Joints</a:t>
            </a:r>
          </a:p>
          <a:p>
            <a:pPr lvl="1"/>
            <a:r>
              <a:rPr b="1" dirty="0" lang="en-US"/>
              <a:t>Skin</a:t>
            </a:r>
          </a:p>
          <a:p>
            <a:pPr lvl="1"/>
            <a:r>
              <a:rPr b="1" dirty="0" lang="en-US"/>
              <a:t>Brain</a:t>
            </a:r>
          </a:p>
          <a:p>
            <a:r>
              <a:rPr b="1" dirty="0" lang="en-US" smtClean="0"/>
              <a:t>Its </a:t>
            </a:r>
            <a:r>
              <a:rPr b="1" dirty="0" lang="en-US"/>
              <a:t>more common in children than in adults</a:t>
            </a:r>
          </a:p>
          <a:p>
            <a:pPr indent="0" marL="0">
              <a:buNone/>
            </a:pPr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159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Pathophysiology</a:t>
            </a:r>
            <a:r>
              <a:rPr b="1" dirty="0" lang="en-US"/>
              <a:t/>
            </a:r>
            <a:br>
              <a:rPr b="1" dirty="0" lang="en-US"/>
            </a:br>
            <a:endParaRPr b="1" dirty="0" lang="en-US"/>
          </a:p>
        </p:txBody>
      </p:sp>
      <p:sp>
        <p:nvSpPr>
          <p:cNvPr id="1048868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86800" cy="5715000"/>
          </a:xfrm>
        </p:spPr>
        <p:txBody>
          <a:bodyPr>
            <a:normAutofit fontScale="92500" lnSpcReduction="10000"/>
          </a:bodyPr>
          <a:p>
            <a:pPr lvl="0"/>
            <a:r>
              <a:rPr b="1" dirty="0" lang="en-US" smtClean="0"/>
              <a:t>Focal </a:t>
            </a:r>
            <a:r>
              <a:rPr b="1" dirty="0" lang="en-US"/>
              <a:t>inflammatory lesions known as </a:t>
            </a:r>
            <a:r>
              <a:rPr b="1" dirty="0" lang="en-US" err="1"/>
              <a:t>A</a:t>
            </a:r>
            <a:r>
              <a:rPr b="1" dirty="0" lang="en-US" err="1" smtClean="0"/>
              <a:t>schoffs</a:t>
            </a:r>
            <a:r>
              <a:rPr b="1" dirty="0" lang="en-US" smtClean="0"/>
              <a:t> </a:t>
            </a:r>
            <a:r>
              <a:rPr b="1" dirty="0" lang="en-US"/>
              <a:t>nodules are characteristic of Rheumatic fever.</a:t>
            </a:r>
          </a:p>
          <a:p>
            <a:pPr lvl="0"/>
            <a:r>
              <a:rPr b="1" dirty="0" lang="en-US"/>
              <a:t>The lesions have a central area of connective tissue surrounded by inflammatory cells.</a:t>
            </a:r>
          </a:p>
          <a:p>
            <a:pPr lvl="0"/>
            <a:r>
              <a:rPr b="1" dirty="0" lang="en-US"/>
              <a:t>They develop around small blood vessels and through the heart.</a:t>
            </a:r>
          </a:p>
          <a:p>
            <a:pPr lvl="0"/>
            <a:r>
              <a:rPr b="1" dirty="0" lang="en-US"/>
              <a:t>When the lesions heal, they leave </a:t>
            </a:r>
            <a:r>
              <a:rPr b="1" dirty="0" lang="en-US" err="1"/>
              <a:t>hydrotic</a:t>
            </a:r>
            <a:r>
              <a:rPr b="1" dirty="0" lang="en-US"/>
              <a:t> areas in heart.</a:t>
            </a:r>
          </a:p>
          <a:p>
            <a:pPr lvl="0"/>
            <a:r>
              <a:rPr b="1" dirty="0" lang="en-US"/>
              <a:t>These lesions can result in pericarditis, myocarditis or Endocarditis.</a:t>
            </a:r>
          </a:p>
          <a:p>
            <a:pPr lvl="0"/>
            <a:r>
              <a:rPr b="1" dirty="0" lang="en-US"/>
              <a:t>Rheumatic pericarditis and myocarditis typically heal without consequences</a:t>
            </a:r>
            <a:r>
              <a:rPr b="1" dirty="0" lang="en-US" smtClean="0"/>
              <a:t>.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7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921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Pathophysiology </a:t>
            </a:r>
            <a:r>
              <a:rPr b="1" dirty="0" lang="en-US" err="1" smtClean="0"/>
              <a:t>ctd</a:t>
            </a:r>
            <a:r>
              <a:rPr b="1" dirty="0" lang="en-US"/>
              <a:t/>
            </a:r>
            <a:br>
              <a:rPr b="1" dirty="0" lang="en-US"/>
            </a:br>
            <a:endParaRPr b="1" dirty="0" lang="en-US"/>
          </a:p>
        </p:txBody>
      </p:sp>
      <p:sp>
        <p:nvSpPr>
          <p:cNvPr id="104887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5410200"/>
          </a:xfrm>
        </p:spPr>
        <p:txBody>
          <a:bodyPr>
            <a:normAutofit/>
          </a:bodyPr>
          <a:p>
            <a:pPr lvl="0"/>
            <a:r>
              <a:rPr b="1" dirty="0" lang="en-US"/>
              <a:t>Rheumatic endocarditis on the other hand can damage the valves causing them to be narrowed (</a:t>
            </a:r>
            <a:r>
              <a:rPr b="1" dirty="0" lang="en-US" err="1"/>
              <a:t>stenotic</a:t>
            </a:r>
            <a:r>
              <a:rPr b="1" dirty="0" lang="en-US"/>
              <a:t>) or incompetent (Insufficient).</a:t>
            </a:r>
          </a:p>
          <a:p>
            <a:pPr lvl="0"/>
            <a:r>
              <a:rPr b="1" dirty="0" lang="en-US"/>
              <a:t>Incompetent valves cannot close completely allowing regurgitation, backward flow of blood within the chambers.</a:t>
            </a:r>
          </a:p>
          <a:p>
            <a:pPr lvl="0"/>
            <a:r>
              <a:rPr b="1" dirty="0" lang="en-US"/>
              <a:t>A narrowed/</a:t>
            </a:r>
            <a:r>
              <a:rPr b="1" dirty="0" lang="en-US" err="1"/>
              <a:t>stenotic</a:t>
            </a:r>
            <a:r>
              <a:rPr b="1" dirty="0" lang="en-US"/>
              <a:t> valve will not relax enough to allow flow of blood within the chambers</a:t>
            </a:r>
          </a:p>
          <a:p>
            <a:pPr lvl="0"/>
            <a:r>
              <a:rPr b="1" dirty="0" lang="en-US"/>
              <a:t>Mitral valve is mostly  affected, followed by aortic valve then the tricuspid valve</a:t>
            </a:r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639762"/>
          </a:xfrm>
        </p:spPr>
        <p:txBody>
          <a:bodyPr>
            <a:normAutofit fontScale="90000"/>
          </a:bodyPr>
          <a:p>
            <a:r>
              <a:rPr dirty="0" lang="en-US" smtClean="0"/>
              <a:t>Diagnosis of CVDs </a:t>
            </a:r>
            <a:r>
              <a:rPr dirty="0" lang="en-US" err="1" smtClean="0"/>
              <a:t>ctd</a:t>
            </a:r>
            <a:endParaRPr dirty="0" lang="en-US"/>
          </a:p>
        </p:txBody>
      </p:sp>
      <p:sp>
        <p:nvSpPr>
          <p:cNvPr id="1048587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638800"/>
          </a:xfrm>
        </p:spPr>
        <p:txBody>
          <a:bodyPr>
            <a:normAutofit fontScale="25000" lnSpcReduction="20000"/>
          </a:bodyPr>
          <a:p>
            <a:pPr lvl="0"/>
            <a:r>
              <a:rPr b="1" dirty="0" sz="7200" lang="en-US" err="1" smtClean="0"/>
              <a:t>Epigastric</a:t>
            </a:r>
            <a:r>
              <a:rPr b="1" dirty="0" sz="7200" lang="en-US" smtClean="0"/>
              <a:t> area:- below the tip of the sternum.</a:t>
            </a:r>
          </a:p>
          <a:p>
            <a:r>
              <a:rPr b="1" dirty="0" sz="7200" lang="en-US" smtClean="0"/>
              <a:t> </a:t>
            </a:r>
          </a:p>
          <a:p>
            <a:pPr lvl="1"/>
            <a:r>
              <a:rPr b="1" dirty="0" sz="7200" lang="en-US" smtClean="0"/>
              <a:t>Inspect the general appearance to include – skin </a:t>
            </a:r>
            <a:r>
              <a:rPr b="1" dirty="0" sz="7200" lang="en-US" err="1" smtClean="0"/>
              <a:t>colour</a:t>
            </a:r>
            <a:endParaRPr b="1" dirty="0" sz="7200" lang="en-US" smtClean="0"/>
          </a:p>
          <a:p>
            <a:pPr lvl="6"/>
            <a:r>
              <a:rPr b="1" dirty="0" sz="7200" lang="en-US" smtClean="0"/>
              <a:t>Varicosity</a:t>
            </a:r>
          </a:p>
          <a:p>
            <a:pPr lvl="6"/>
            <a:r>
              <a:rPr b="1" dirty="0" sz="7200" lang="en-US" smtClean="0"/>
              <a:t>Distended blood vessels</a:t>
            </a:r>
          </a:p>
          <a:p>
            <a:pPr lvl="6"/>
            <a:r>
              <a:rPr b="1" dirty="0" sz="7200" lang="en-US" smtClean="0"/>
              <a:t>Clubbing of fingers </a:t>
            </a:r>
          </a:p>
          <a:p>
            <a:pPr lvl="1"/>
            <a:r>
              <a:rPr b="1" dirty="0" sz="7200" lang="en-US" smtClean="0"/>
              <a:t>Palpate pulse for rhythm, volume and tension. Bounding pulse (may indicate hypervolemia while weak pulse may indicate </a:t>
            </a:r>
            <a:r>
              <a:rPr b="1" dirty="0" sz="7200" lang="en-US" err="1" smtClean="0"/>
              <a:t>hypovolemia</a:t>
            </a:r>
            <a:r>
              <a:rPr b="1" dirty="0" sz="7200" lang="en-US" smtClean="0"/>
              <a:t>.</a:t>
            </a:r>
          </a:p>
          <a:p>
            <a:pPr lvl="1"/>
            <a:r>
              <a:rPr b="1" dirty="0" sz="7200" lang="en-US" smtClean="0"/>
              <a:t>Auscultation to detect abnormal heart sounds.</a:t>
            </a:r>
          </a:p>
          <a:p>
            <a:pPr lvl="1"/>
            <a:r>
              <a:rPr b="1" dirty="0" sz="7200" lang="en-US" smtClean="0"/>
              <a:t>Also check for vital signs </a:t>
            </a:r>
            <a:r>
              <a:rPr b="1" dirty="0" sz="7200" lang="en-US" err="1" smtClean="0"/>
              <a:t>e.g</a:t>
            </a:r>
            <a:r>
              <a:rPr b="1" dirty="0" sz="7200" lang="en-US" smtClean="0"/>
              <a:t> T, P, R and BP.</a:t>
            </a:r>
          </a:p>
          <a:p>
            <a:r>
              <a:rPr b="1" dirty="0" sz="7200" lang="en-US" smtClean="0"/>
              <a:t> </a:t>
            </a:r>
          </a:p>
          <a:p>
            <a:pPr lvl="0"/>
            <a:r>
              <a:rPr b="1" dirty="0" sz="7200" lang="en-US" smtClean="0"/>
              <a:t>Laboratory Tests</a:t>
            </a:r>
          </a:p>
          <a:p>
            <a:pPr lvl="2"/>
            <a:r>
              <a:rPr b="1" dirty="0" sz="7200" lang="en-US" smtClean="0"/>
              <a:t>There are several tests that can be done to detect cardiovascular conditions in the Lab.</a:t>
            </a:r>
          </a:p>
          <a:p>
            <a:pPr lvl="2"/>
            <a:r>
              <a:rPr b="1" dirty="0" sz="7200" lang="en-US" smtClean="0"/>
              <a:t>The two specific tests for CV conditions especially MI are:-</a:t>
            </a:r>
          </a:p>
          <a:p>
            <a:pPr lvl="0"/>
            <a:r>
              <a:rPr b="1" dirty="0" sz="7200" lang="en-US" err="1" smtClean="0"/>
              <a:t>Creatinine</a:t>
            </a:r>
            <a:r>
              <a:rPr b="1" dirty="0" sz="7200" lang="en-US" smtClean="0"/>
              <a:t> Kinase Myocardial Biomarker (CK-MB)</a:t>
            </a:r>
          </a:p>
          <a:p>
            <a:pPr lvl="3"/>
            <a:r>
              <a:rPr b="1" dirty="0" sz="7200" lang="en-US" smtClean="0"/>
              <a:t>Is a specific cardiac enzyme released from cardiac muscles when they get injured. An elevation in this enzyme indicates. Myocardial damage and occurs within 4 – 6 hours following the start of pain.</a:t>
            </a:r>
          </a:p>
          <a:p>
            <a:pPr lvl="3"/>
            <a:r>
              <a:rPr b="1" dirty="0" sz="7200" lang="en-US" smtClean="0"/>
              <a:t>It peaks between 18 and 24 hours after an acute </a:t>
            </a:r>
            <a:r>
              <a:rPr b="1" dirty="0" sz="7200" lang="en-US" err="1" smtClean="0"/>
              <a:t>ischaemic</a:t>
            </a:r>
            <a:r>
              <a:rPr b="1" dirty="0" sz="7200" lang="en-US" smtClean="0"/>
              <a:t> attack and remains elevated for 2-3 days after which the levels start to drop.</a:t>
            </a:r>
          </a:p>
          <a:p>
            <a:r>
              <a:rPr b="1" dirty="0" sz="7200" lang="en-US" smtClean="0"/>
              <a:t> 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5635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Clinical </a:t>
            </a:r>
            <a:r>
              <a:rPr b="1" dirty="0" lang="en-US"/>
              <a:t>manifestation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75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92500" lnSpcReduction="10000"/>
          </a:bodyPr>
          <a:p>
            <a:r>
              <a:rPr b="1" dirty="0" lang="en-US" smtClean="0"/>
              <a:t>Vary </a:t>
            </a:r>
            <a:r>
              <a:rPr b="1" dirty="0" lang="en-US"/>
              <a:t>with the stage at which the patient is seen.</a:t>
            </a:r>
          </a:p>
          <a:p>
            <a:pPr indent="0" marL="0">
              <a:buNone/>
            </a:pPr>
            <a:r>
              <a:rPr b="1" dirty="0" lang="en-US"/>
              <a:t>Stage.1</a:t>
            </a:r>
          </a:p>
          <a:p>
            <a:r>
              <a:rPr b="1" dirty="0" lang="en-US"/>
              <a:t>Is characterized by acute streptococcal pharyngeal infection, fever, chills, sore throat and lymphadenopathy.</a:t>
            </a:r>
          </a:p>
          <a:p>
            <a:r>
              <a:rPr b="1" dirty="0" lang="en-US"/>
              <a:t>There’s also pus which can be seen on the oral </a:t>
            </a:r>
            <a:r>
              <a:rPr b="1" dirty="0" lang="en-US" smtClean="0"/>
              <a:t>pharynx</a:t>
            </a:r>
            <a:endParaRPr b="1" dirty="0" lang="en-US"/>
          </a:p>
          <a:p>
            <a:pPr indent="0" marL="0">
              <a:buNone/>
            </a:pPr>
            <a:r>
              <a:rPr b="1" dirty="0" lang="en-US"/>
              <a:t>Stage 2.</a:t>
            </a:r>
          </a:p>
          <a:p>
            <a:pPr lvl="0"/>
            <a:r>
              <a:rPr b="1" dirty="0" lang="en-US"/>
              <a:t>Is asymptomatic stage and is also referred to as latent stage </a:t>
            </a:r>
          </a:p>
          <a:p>
            <a:pPr lvl="0"/>
            <a:r>
              <a:rPr b="1" dirty="0" lang="en-US"/>
              <a:t>This stage may last between 3-6 weeks during which the patient looks and feels normal.</a:t>
            </a:r>
          </a:p>
          <a:p>
            <a:pPr indent="0" marL="0">
              <a:buNone/>
            </a:pPr>
            <a:endParaRPr dirty="0" lang="en-US"/>
          </a:p>
          <a:p>
            <a:endParaRPr dirty="0" lang="en-US"/>
          </a:p>
          <a:p>
            <a:endParaRPr dirty="0" lang="en-US"/>
          </a:p>
          <a:p>
            <a:endParaRPr dirty="0" lang="en-US"/>
          </a:p>
          <a:p>
            <a:endParaRPr dirty="0" lang="en-US"/>
          </a:p>
          <a:p>
            <a:endParaRPr dirty="0" lang="en-US"/>
          </a:p>
          <a:p>
            <a:endParaRPr dirty="0" lang="en-US"/>
          </a:p>
          <a:p>
            <a:endParaRPr dirty="0" lang="en-US"/>
          </a:p>
          <a:p>
            <a:endParaRPr dirty="0" lang="en-US"/>
          </a:p>
          <a:p>
            <a:endParaRPr dirty="0" lang="en-US"/>
          </a:p>
          <a:p>
            <a:endParaRPr dirty="0" lang="en-US"/>
          </a:p>
          <a:p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7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/>
              <a:t>Clinical </a:t>
            </a:r>
            <a:r>
              <a:rPr b="1" dirty="0" lang="en-US" smtClean="0"/>
              <a:t>manifestation </a:t>
            </a:r>
            <a:r>
              <a:rPr b="1" dirty="0" lang="en-US" err="1" smtClean="0"/>
              <a:t>ctd</a:t>
            </a:r>
            <a:endParaRPr dirty="0" lang="en-US"/>
          </a:p>
        </p:txBody>
      </p:sp>
      <p:sp>
        <p:nvSpPr>
          <p:cNvPr id="1048877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181600"/>
          </a:xfrm>
        </p:spPr>
        <p:txBody>
          <a:bodyPr/>
          <a:p>
            <a:pPr indent="0" lvl="0" marL="0">
              <a:buNone/>
            </a:pPr>
            <a:r>
              <a:rPr b="1" dirty="0" sz="2800" lang="en-US">
                <a:solidFill>
                  <a:prstClr val="black"/>
                </a:solidFill>
              </a:rPr>
              <a:t>Stage 3.</a:t>
            </a:r>
          </a:p>
          <a:p>
            <a:pPr lvl="0"/>
            <a:r>
              <a:rPr b="1" dirty="0" sz="2800" lang="en-US">
                <a:solidFill>
                  <a:prstClr val="black"/>
                </a:solidFill>
              </a:rPr>
              <a:t>Takes few weeks to more than a year and is characterized by </a:t>
            </a:r>
            <a:r>
              <a:rPr b="1" dirty="0" sz="2800" lang="en-US" err="1">
                <a:solidFill>
                  <a:prstClr val="black"/>
                </a:solidFill>
              </a:rPr>
              <a:t>carditis</a:t>
            </a:r>
            <a:r>
              <a:rPr b="1" dirty="0" sz="2800" lang="en-US">
                <a:solidFill>
                  <a:prstClr val="black"/>
                </a:solidFill>
              </a:rPr>
              <a:t>.</a:t>
            </a:r>
          </a:p>
          <a:p>
            <a:pPr lvl="0"/>
            <a:r>
              <a:rPr b="1" dirty="0" sz="2800" lang="en-US">
                <a:solidFill>
                  <a:prstClr val="black"/>
                </a:solidFill>
              </a:rPr>
              <a:t>Severe swelling of large joints and </a:t>
            </a:r>
            <a:r>
              <a:rPr b="1" dirty="0" sz="2800" lang="en-US" err="1" smtClean="0">
                <a:solidFill>
                  <a:prstClr val="black"/>
                </a:solidFill>
              </a:rPr>
              <a:t>sydenham’s</a:t>
            </a:r>
            <a:r>
              <a:rPr b="1" dirty="0" sz="2800" lang="en-US" smtClean="0">
                <a:solidFill>
                  <a:prstClr val="black"/>
                </a:solidFill>
              </a:rPr>
              <a:t> chorea </a:t>
            </a:r>
            <a:r>
              <a:rPr b="1" dirty="0" sz="2800" lang="en-US">
                <a:solidFill>
                  <a:prstClr val="black"/>
                </a:solidFill>
              </a:rPr>
              <a:t>(involuntary motor movements),Rash, subcutaneous nodules, over tendons and bony surfaces.</a:t>
            </a:r>
          </a:p>
          <a:p>
            <a:pPr indent="0" lvl="0" marL="0">
              <a:buNone/>
            </a:pPr>
            <a:endParaRPr b="1" dirty="0" sz="2800" lang="en-US">
              <a:solidFill>
                <a:prstClr val="black"/>
              </a:solidFill>
            </a:endParaRPr>
          </a:p>
          <a:p>
            <a:pPr indent="0" lvl="0" marL="0">
              <a:buNone/>
            </a:pPr>
            <a:r>
              <a:rPr b="1" dirty="0" sz="2800" lang="en-US">
                <a:solidFill>
                  <a:prstClr val="black"/>
                </a:solidFill>
              </a:rPr>
              <a:t>Stage 4.</a:t>
            </a:r>
          </a:p>
          <a:p>
            <a:pPr lvl="0"/>
            <a:r>
              <a:rPr b="1" dirty="0" sz="2800" lang="en-US">
                <a:solidFill>
                  <a:prstClr val="black"/>
                </a:solidFill>
              </a:rPr>
              <a:t>Is characterized by </a:t>
            </a:r>
            <a:r>
              <a:rPr b="1" dirty="0" sz="2800" lang="en-US" err="1">
                <a:solidFill>
                  <a:prstClr val="black"/>
                </a:solidFill>
              </a:rPr>
              <a:t>valvular</a:t>
            </a:r>
            <a:r>
              <a:rPr b="1" dirty="0" sz="2800" lang="en-US">
                <a:solidFill>
                  <a:prstClr val="black"/>
                </a:solidFill>
              </a:rPr>
              <a:t> deformities and generalized Endocarditis</a:t>
            </a:r>
            <a:r>
              <a:rPr dirty="0" sz="2200" lang="en-US">
                <a:solidFill>
                  <a:prstClr val="black"/>
                </a:solidFill>
              </a:rPr>
              <a:t>.</a:t>
            </a:r>
          </a:p>
        </p:txBody>
      </p:sp>
    </p:spTree>
  </p:cSld>
  <p:clrMapOvr>
    <a:masterClrMapping/>
  </p:clrMapOvr>
  <p:timing/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8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639762"/>
          </a:xfrm>
        </p:spPr>
        <p:txBody>
          <a:bodyPr>
            <a:normAutofit fontScale="90000"/>
          </a:bodyPr>
          <a:p>
            <a:r>
              <a:rPr b="1" dirty="0" lang="en-US"/>
              <a:t>Diagnosis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82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991600" cy="5791200"/>
          </a:xfrm>
        </p:spPr>
        <p:txBody>
          <a:bodyPr>
            <a:normAutofit/>
          </a:bodyPr>
          <a:p>
            <a:pPr lvl="0"/>
            <a:r>
              <a:rPr b="1" dirty="0" lang="en-US" smtClean="0"/>
              <a:t>History </a:t>
            </a:r>
            <a:r>
              <a:rPr b="1" dirty="0" lang="en-US"/>
              <a:t>of throat infections</a:t>
            </a:r>
          </a:p>
          <a:p>
            <a:pPr lvl="0"/>
            <a:r>
              <a:rPr b="1" dirty="0" lang="en-US"/>
              <a:t>Positive cultures for streptococcus</a:t>
            </a:r>
          </a:p>
          <a:p>
            <a:pPr lvl="0"/>
            <a:r>
              <a:rPr b="1" dirty="0" lang="en-US"/>
              <a:t>Rest </a:t>
            </a:r>
            <a:r>
              <a:rPr b="1" dirty="0" lang="en-US" smtClean="0"/>
              <a:t>ESR (Erythrocytes Sedimentation Rate)</a:t>
            </a:r>
            <a:endParaRPr b="1" dirty="0" lang="en-US"/>
          </a:p>
          <a:p>
            <a:pPr lvl="0"/>
            <a:r>
              <a:rPr b="1" dirty="0" lang="en-US"/>
              <a:t>Rest </a:t>
            </a:r>
            <a:r>
              <a:rPr b="1" dirty="0" lang="en-US" smtClean="0"/>
              <a:t>anti-</a:t>
            </a:r>
            <a:r>
              <a:rPr b="1" dirty="0" lang="en-US" err="1" smtClean="0"/>
              <a:t>streptolysin</a:t>
            </a:r>
            <a:r>
              <a:rPr b="1" dirty="0" lang="en-US" smtClean="0"/>
              <a:t> </a:t>
            </a:r>
            <a:r>
              <a:rPr b="1" dirty="0" lang="en-US" err="1"/>
              <a:t>o,which</a:t>
            </a:r>
            <a:r>
              <a:rPr b="1" dirty="0" lang="en-US"/>
              <a:t> indicates antibody production against streptococcus</a:t>
            </a:r>
          </a:p>
          <a:p>
            <a:pPr lvl="0"/>
            <a:r>
              <a:rPr b="1" dirty="0" lang="en-US"/>
              <a:t>Presence of </a:t>
            </a:r>
            <a:r>
              <a:rPr b="1" dirty="0" lang="en-US" err="1"/>
              <a:t>carditis</a:t>
            </a:r>
            <a:endParaRPr b="1" dirty="0" lang="en-US"/>
          </a:p>
          <a:p>
            <a:pPr lvl="0"/>
            <a:r>
              <a:rPr b="1" dirty="0" lang="en-US" err="1"/>
              <a:t>Valvular</a:t>
            </a:r>
            <a:r>
              <a:rPr b="1" dirty="0" lang="en-US"/>
              <a:t> abnormalities which can be detected through heart murmurs</a:t>
            </a:r>
          </a:p>
          <a:p>
            <a:pPr indent="0" marL="0">
              <a:buNone/>
            </a:pPr>
            <a:endParaRPr b="1" dirty="0" lang="en-US"/>
          </a:p>
        </p:txBody>
      </p:sp>
    </p:spTree>
  </p:cSld>
  <p:clrMapOvr>
    <a:masterClrMapping/>
  </p:clrMapOvr>
  <p:timing/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8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Management and Rx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87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Autofit/>
          </a:bodyPr>
          <a:p>
            <a:pPr lvl="0"/>
            <a:r>
              <a:rPr b="1" dirty="0" lang="en-US" smtClean="0"/>
              <a:t>There </a:t>
            </a:r>
            <a:r>
              <a:rPr b="1" dirty="0" lang="en-US"/>
              <a:t>is no complete cure for rheumatic fever</a:t>
            </a:r>
            <a:r>
              <a:rPr b="1" dirty="0" lang="en-US" smtClean="0"/>
              <a:t>.</a:t>
            </a:r>
            <a:endParaRPr b="1" dirty="0" lang="en-US"/>
          </a:p>
          <a:p>
            <a:pPr indent="0" marL="0">
              <a:buNone/>
            </a:pPr>
            <a:r>
              <a:rPr b="1" dirty="0" lang="en-US" smtClean="0"/>
              <a:t>The </a:t>
            </a:r>
            <a:r>
              <a:rPr b="1" dirty="0" lang="en-US"/>
              <a:t>aims of Rx are:-</a:t>
            </a:r>
          </a:p>
          <a:p>
            <a:pPr indent="0" lvl="0" marL="0">
              <a:buNone/>
            </a:pPr>
            <a:r>
              <a:rPr b="1" dirty="0" lang="en-US" err="1" smtClean="0"/>
              <a:t>i</a:t>
            </a:r>
            <a:r>
              <a:rPr b="1" dirty="0" lang="en-US" smtClean="0"/>
              <a:t>).Control </a:t>
            </a:r>
            <a:r>
              <a:rPr b="1" dirty="0" lang="en-US"/>
              <a:t>and prevent </a:t>
            </a:r>
            <a:r>
              <a:rPr b="1" dirty="0" lang="en-US" smtClean="0"/>
              <a:t>it’s </a:t>
            </a:r>
            <a:r>
              <a:rPr b="1" dirty="0" lang="en-US" err="1" smtClean="0"/>
              <a:t>occurance</a:t>
            </a:r>
            <a:r>
              <a:rPr b="1" dirty="0" lang="en-US" smtClean="0"/>
              <a:t>/recurrence</a:t>
            </a:r>
            <a:r>
              <a:rPr b="1" dirty="0" lang="en-US"/>
              <a:t>.</a:t>
            </a:r>
          </a:p>
          <a:p>
            <a:pPr indent="0" marL="0">
              <a:buNone/>
            </a:pPr>
            <a:r>
              <a:rPr b="1" dirty="0" lang="en-US"/>
              <a:t>ii. Prompt treatment of streptococcal pharyngitis.</a:t>
            </a:r>
          </a:p>
          <a:p>
            <a:pPr indent="0" marL="0">
              <a:buNone/>
            </a:pPr>
            <a:r>
              <a:rPr b="1" dirty="0" lang="en-US"/>
              <a:t>iii. Position patient comfortable when they have </a:t>
            </a:r>
            <a:r>
              <a:rPr b="1" dirty="0" lang="en-US" smtClean="0"/>
              <a:t> </a:t>
            </a:r>
          </a:p>
          <a:p>
            <a:pPr indent="0" marL="0">
              <a:buNone/>
            </a:pPr>
            <a:r>
              <a:rPr b="1" dirty="0" lang="en-US"/>
              <a:t> </a:t>
            </a:r>
            <a:r>
              <a:rPr b="1" dirty="0" lang="en-US" smtClean="0"/>
              <a:t>   joint </a:t>
            </a:r>
            <a:r>
              <a:rPr b="1" dirty="0" lang="en-US"/>
              <a:t>pains and swelling.</a:t>
            </a:r>
          </a:p>
          <a:p>
            <a:pPr indent="0" marL="0">
              <a:buNone/>
            </a:pPr>
            <a:r>
              <a:rPr b="1" dirty="0" lang="en-US"/>
              <a:t>iv. Encourage plenty of fluids</a:t>
            </a:r>
            <a:r>
              <a:rPr b="1" dirty="0" lang="en-US" smtClean="0"/>
              <a:t>.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8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Management </a:t>
            </a:r>
            <a:r>
              <a:rPr b="1" dirty="0" lang="en-US"/>
              <a:t>and </a:t>
            </a:r>
            <a:r>
              <a:rPr b="1" dirty="0" lang="en-US" smtClean="0"/>
              <a:t>Rx </a:t>
            </a:r>
            <a:r>
              <a:rPr b="1" dirty="0" lang="en-US" err="1" smtClean="0"/>
              <a:t>ctd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89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486400"/>
          </a:xfrm>
        </p:spPr>
        <p:txBody>
          <a:bodyPr>
            <a:normAutofit lnSpcReduction="10000"/>
          </a:bodyPr>
          <a:p>
            <a:pPr indent="0" marL="0">
              <a:buNone/>
            </a:pPr>
            <a:r>
              <a:rPr b="1" dirty="0" lang="en-US"/>
              <a:t>v. Administer drugs as </a:t>
            </a:r>
            <a:r>
              <a:rPr b="1" dirty="0" lang="en-US" smtClean="0"/>
              <a:t>prescribed , including </a:t>
            </a:r>
            <a:r>
              <a:rPr b="1" dirty="0" lang="en-US"/>
              <a:t>corticosteroids and Analgesics to reduce  inflammatory process and scar formation. </a:t>
            </a:r>
            <a:endParaRPr b="1" dirty="0" lang="en-US" smtClean="0"/>
          </a:p>
          <a:p>
            <a:pPr indent="0" marL="0">
              <a:buNone/>
            </a:pPr>
            <a:r>
              <a:rPr b="1" dirty="0" lang="en-US" smtClean="0"/>
              <a:t>Drug </a:t>
            </a:r>
            <a:r>
              <a:rPr b="1" dirty="0" lang="en-US"/>
              <a:t>of choice for treatment is Aspirin (large does</a:t>
            </a:r>
            <a:r>
              <a:rPr b="1" dirty="0" lang="en-US" smtClean="0"/>
              <a:t>) treat Fever </a:t>
            </a:r>
            <a:r>
              <a:rPr b="1" dirty="0" lang="en-US"/>
              <a:t>,Pain</a:t>
            </a:r>
          </a:p>
          <a:p>
            <a:pPr indent="0" marL="0">
              <a:buNone/>
            </a:pPr>
            <a:r>
              <a:rPr b="1" dirty="0" lang="en-US"/>
              <a:t>vi. Give prophylactic anti-biotic </a:t>
            </a:r>
            <a:r>
              <a:rPr b="1" dirty="0" lang="en-US" err="1"/>
              <a:t>e.g</a:t>
            </a:r>
            <a:r>
              <a:rPr b="1" dirty="0" lang="en-US"/>
              <a:t> Penicillin (taken for years).</a:t>
            </a:r>
          </a:p>
          <a:p>
            <a:pPr indent="0" marL="0">
              <a:buNone/>
            </a:pPr>
            <a:r>
              <a:rPr b="1" dirty="0" lang="en-US" smtClean="0"/>
              <a:t>vii)Surgical </a:t>
            </a:r>
            <a:r>
              <a:rPr b="1" dirty="0" lang="en-US"/>
              <a:t>Rx may be done if the heart valves are damaged.</a:t>
            </a:r>
          </a:p>
          <a:p>
            <a:pPr indent="0" marL="0">
              <a:buNone/>
            </a:pPr>
            <a:r>
              <a:rPr b="1" dirty="0" lang="en-US" smtClean="0"/>
              <a:t>viii)Recurrence </a:t>
            </a:r>
            <a:r>
              <a:rPr b="1" dirty="0" lang="en-US"/>
              <a:t>of RF can be relatively common and heart complication are long term and severe</a:t>
            </a:r>
          </a:p>
        </p:txBody>
      </p:sp>
    </p:spTree>
  </p:cSld>
  <p:clrMapOvr>
    <a:masterClrMapping/>
  </p:clrMapOvr>
  <p:timing/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/>
              <a:t>Prevention and Complications</a:t>
            </a:r>
            <a:endParaRPr b="1" dirty="0" lang="en-US"/>
          </a:p>
        </p:txBody>
      </p:sp>
      <p:sp>
        <p:nvSpPr>
          <p:cNvPr id="1048891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257800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lang="en-US" u="sng"/>
              <a:t>Prevention</a:t>
            </a:r>
            <a:endParaRPr dirty="0" lang="en-US" u="sng"/>
          </a:p>
          <a:p>
            <a:r>
              <a:rPr b="1" dirty="0" lang="en-US"/>
              <a:t>Prompt treatment of scarlet fever.</a:t>
            </a:r>
          </a:p>
          <a:p>
            <a:pPr indent="0" marL="0">
              <a:buNone/>
            </a:pPr>
            <a:endParaRPr b="1" dirty="0" lang="en-US"/>
          </a:p>
          <a:p>
            <a:pPr indent="0" marL="0">
              <a:buNone/>
            </a:pPr>
            <a:r>
              <a:rPr b="1" dirty="0" lang="en-US" u="sng"/>
              <a:t>Complications</a:t>
            </a:r>
          </a:p>
          <a:p>
            <a:pPr lvl="0"/>
            <a:r>
              <a:rPr b="1" dirty="0" lang="en-US"/>
              <a:t>Heart damage.</a:t>
            </a:r>
          </a:p>
          <a:p>
            <a:pPr lvl="0"/>
            <a:r>
              <a:rPr b="1" dirty="0" lang="en-US"/>
              <a:t>Heart failure</a:t>
            </a:r>
          </a:p>
          <a:p>
            <a:pPr lvl="0"/>
            <a:r>
              <a:rPr b="1" dirty="0" lang="en-US"/>
              <a:t>Pericarditis</a:t>
            </a:r>
          </a:p>
          <a:p>
            <a:pPr lvl="0"/>
            <a:r>
              <a:rPr b="1" dirty="0" lang="en-US" smtClean="0"/>
              <a:t>Chorea</a:t>
            </a:r>
            <a:endParaRPr b="1" dirty="0" lang="en-US"/>
          </a:p>
          <a:p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u="sng"/>
              <a:t>RHEUMATIC HEART DISEASE (RHD)</a:t>
            </a:r>
            <a:endParaRPr dirty="0" lang="en-US"/>
          </a:p>
        </p:txBody>
      </p:sp>
      <p:sp>
        <p:nvSpPr>
          <p:cNvPr id="104889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915400" cy="5410200"/>
          </a:xfrm>
        </p:spPr>
        <p:txBody>
          <a:bodyPr>
            <a:normAutofit/>
          </a:bodyPr>
          <a:p>
            <a:pPr lvl="0"/>
            <a:r>
              <a:rPr b="1" dirty="0" lang="en-US" smtClean="0"/>
              <a:t>Is </a:t>
            </a:r>
            <a:r>
              <a:rPr b="1" dirty="0" lang="en-US"/>
              <a:t>a progression of Rheumatic Fever (RF), damage to heart muscles and valves following episodes of RF after many years.</a:t>
            </a:r>
          </a:p>
          <a:p>
            <a:pPr lvl="0"/>
            <a:r>
              <a:rPr b="1" dirty="0" lang="en-US"/>
              <a:t>Diagnosis of RHD is made much later after RF</a:t>
            </a:r>
            <a:r>
              <a:rPr b="1" dirty="0" lang="en-US" smtClean="0"/>
              <a:t>.</a:t>
            </a:r>
            <a:endParaRPr b="1" dirty="0" lang="en-US"/>
          </a:p>
          <a:p>
            <a:pPr indent="0" marL="0">
              <a:buNone/>
            </a:pPr>
            <a:r>
              <a:rPr b="1" dirty="0" lang="en-US" u="sng"/>
              <a:t>Pathophysiology</a:t>
            </a:r>
            <a:r>
              <a:rPr b="1" dirty="0" lang="en-US"/>
              <a:t> </a:t>
            </a:r>
          </a:p>
          <a:p>
            <a:pPr lvl="0"/>
            <a:r>
              <a:rPr b="1" dirty="0" lang="en-US"/>
              <a:t>Inflammation may involve the lining of the endocardium and </a:t>
            </a:r>
            <a:r>
              <a:rPr b="1" dirty="0" lang="en-US" smtClean="0"/>
              <a:t>causes </a:t>
            </a:r>
            <a:r>
              <a:rPr b="1" dirty="0" lang="en-US"/>
              <a:t>adhesions.</a:t>
            </a:r>
          </a:p>
          <a:p>
            <a:pPr lvl="0"/>
            <a:r>
              <a:rPr b="1" dirty="0" lang="en-US"/>
              <a:t>Development of R.H.D symptoms depends on circulation and the involvement of the inner lining of the heart.</a:t>
            </a:r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  <p:timing/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Management and Treatment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95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638800"/>
          </a:xfrm>
        </p:spPr>
        <p:txBody>
          <a:bodyPr>
            <a:normAutofit/>
          </a:bodyPr>
          <a:p>
            <a:pPr lvl="0"/>
            <a:r>
              <a:rPr b="1" dirty="0" lang="en-US" smtClean="0"/>
              <a:t>Prophylactic </a:t>
            </a:r>
            <a:r>
              <a:rPr b="1" dirty="0" lang="en-US"/>
              <a:t>penicillin is given for many years.</a:t>
            </a:r>
          </a:p>
          <a:p>
            <a:pPr lvl="0"/>
            <a:r>
              <a:rPr b="1" dirty="0" lang="en-US"/>
              <a:t>Provide bed rest when the heart shows signs of CF.</a:t>
            </a:r>
          </a:p>
          <a:p>
            <a:pPr lvl="0"/>
            <a:r>
              <a:rPr b="1" dirty="0" lang="en-US"/>
              <a:t>Restrict Na intake</a:t>
            </a:r>
          </a:p>
          <a:p>
            <a:pPr lvl="0"/>
            <a:r>
              <a:rPr b="1" dirty="0" lang="en-US"/>
              <a:t>Administer diuretics to reduce cardiac workload.</a:t>
            </a:r>
          </a:p>
          <a:p>
            <a:pPr lvl="0"/>
            <a:r>
              <a:rPr b="1" dirty="0" lang="en-US"/>
              <a:t>Prepare patient for Valve replacement, repair prosthesis is used (open heart surgery)</a:t>
            </a:r>
          </a:p>
          <a:p>
            <a:pPr lvl="0"/>
            <a:r>
              <a:rPr b="1" dirty="0" lang="en-US"/>
              <a:t>When the heart fails, the rest of the management is the same as that of MI</a:t>
            </a:r>
          </a:p>
          <a:p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6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265238"/>
          </a:xfrm>
        </p:spPr>
        <p:txBody>
          <a:bodyPr>
            <a:normAutofit fontScale="90000"/>
          </a:bodyPr>
          <a:p>
            <a:r>
              <a:rPr b="1" dirty="0" lang="en-US"/>
              <a:t>INFLAMMATORY DISEASES OF THE HEART</a:t>
            </a:r>
            <a:endParaRPr dirty="0" lang="en-US"/>
          </a:p>
        </p:txBody>
      </p:sp>
      <p:sp>
        <p:nvSpPr>
          <p:cNvPr id="1048897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86400"/>
          </a:xfrm>
        </p:spPr>
        <p:txBody>
          <a:bodyPr>
            <a:normAutofit/>
          </a:bodyPr>
          <a:p>
            <a:pPr indent="0" lvl="0" marL="0">
              <a:buNone/>
            </a:pPr>
            <a:r>
              <a:rPr b="1" dirty="0" lang="en-US" u="sng" smtClean="0"/>
              <a:t>PERICARDITIS</a:t>
            </a:r>
            <a:endParaRPr b="1" dirty="0" lang="en-US" u="sng"/>
          </a:p>
          <a:p>
            <a:pPr lvl="0"/>
            <a:r>
              <a:rPr b="1" dirty="0" lang="en-US"/>
              <a:t>Is an acute / chronic inflammation of the pericardium.</a:t>
            </a:r>
          </a:p>
          <a:p>
            <a:pPr lvl="0"/>
            <a:r>
              <a:rPr b="1" dirty="0" lang="en-US"/>
              <a:t>Chronic pericarditis causes thickening of the pericardium which constricts the heart, leading to compression.</a:t>
            </a:r>
          </a:p>
          <a:p>
            <a:pPr lvl="0"/>
            <a:r>
              <a:rPr b="1" dirty="0" lang="en-US"/>
              <a:t>The pericardial sac becomes inflamed resulting in lack of pericardial elasticity.</a:t>
            </a:r>
          </a:p>
          <a:p>
            <a:pPr lvl="0"/>
            <a:r>
              <a:rPr b="1" dirty="0" lang="en-US"/>
              <a:t>It may also result in accumulation of fluid within the sac, heart failure or cardiac </a:t>
            </a:r>
            <a:r>
              <a:rPr b="1" dirty="0" lang="en-US" err="1"/>
              <a:t>tamponade</a:t>
            </a:r>
            <a:r>
              <a:rPr b="1" dirty="0" lang="en-US"/>
              <a:t>.</a:t>
            </a:r>
          </a:p>
          <a:p>
            <a:pPr indent="0" marL="0">
              <a:buNone/>
            </a:pPr>
            <a:endParaRPr b="1" dirty="0" lang="en-US"/>
          </a:p>
        </p:txBody>
      </p:sp>
    </p:spTree>
  </p:cSld>
  <p:clrMapOvr>
    <a:masterClrMapping/>
  </p:clrMapOvr>
  <p:timing/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8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762000"/>
          </a:xfrm>
        </p:spPr>
        <p:txBody>
          <a:bodyPr>
            <a:normAutofit/>
          </a:bodyPr>
          <a:p>
            <a:r>
              <a:rPr b="1" dirty="0" sz="3600" lang="en-US"/>
              <a:t>INFLAMMATORY DISEASES OF THE </a:t>
            </a:r>
            <a:r>
              <a:rPr b="1" dirty="0" sz="3600" lang="en-US" smtClean="0"/>
              <a:t>HEART </a:t>
            </a:r>
            <a:r>
              <a:rPr b="1" dirty="0" sz="3600" lang="en-US" err="1" smtClean="0"/>
              <a:t>ctd</a:t>
            </a:r>
            <a:endParaRPr dirty="0" sz="3600" lang="en-US"/>
          </a:p>
        </p:txBody>
      </p:sp>
      <p:sp>
        <p:nvSpPr>
          <p:cNvPr id="1048899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638800"/>
          </a:xfrm>
        </p:spPr>
        <p:txBody>
          <a:bodyPr>
            <a:normAutofit fontScale="92500" lnSpcReduction="10000"/>
          </a:bodyPr>
          <a:p>
            <a:pPr indent="0" lvl="0" marL="0">
              <a:buNone/>
            </a:pPr>
            <a:r>
              <a:rPr b="1" dirty="0" lang="en-US" u="sng"/>
              <a:t>MYOCARDITIS</a:t>
            </a:r>
          </a:p>
          <a:p>
            <a:pPr lvl="0"/>
            <a:r>
              <a:rPr b="1" dirty="0" lang="en-US"/>
              <a:t>Is an acute / chronic inflammation of the myocardium as a result of systemic infection, pericarditis or allergic response</a:t>
            </a:r>
            <a:r>
              <a:rPr b="1" dirty="0" lang="en-US" smtClean="0"/>
              <a:t>.</a:t>
            </a:r>
            <a:endParaRPr b="1" dirty="0" lang="en-US"/>
          </a:p>
          <a:p>
            <a:pPr indent="0" lvl="0" marL="0">
              <a:buNone/>
            </a:pPr>
            <a:r>
              <a:rPr b="1" dirty="0" lang="en-US" u="sng"/>
              <a:t>ENDOCARDITS</a:t>
            </a:r>
          </a:p>
          <a:p>
            <a:pPr lvl="0"/>
            <a:r>
              <a:rPr b="1" dirty="0" lang="en-US"/>
              <a:t>Is an inflammation of the inner lining of the heart and the valves.</a:t>
            </a:r>
          </a:p>
          <a:p>
            <a:pPr lvl="0"/>
            <a:r>
              <a:rPr b="1" dirty="0" lang="en-US"/>
              <a:t>It’s common in clients who have suffered rheumatic fever earlier.</a:t>
            </a:r>
          </a:p>
          <a:p>
            <a:pPr lvl="0"/>
            <a:r>
              <a:rPr b="1" dirty="0" lang="en-US"/>
              <a:t>It’s also common after valve replacement and IV drug abuses ,because of sharing needles and this goes directly to the heart.</a:t>
            </a:r>
          </a:p>
          <a:p>
            <a:pPr indent="0" marL="0">
              <a:buNone/>
            </a:pPr>
            <a:endParaRPr b="1" dirty="0" lang="en-US"/>
          </a:p>
        </p:txBody>
      </p:sp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15962"/>
          </a:xfrm>
        </p:spPr>
        <p:txBody>
          <a:bodyPr>
            <a:normAutofit fontScale="90000"/>
          </a:bodyPr>
          <a:p>
            <a:r>
              <a:rPr dirty="0" lang="en-US"/>
              <a:t>Diagnosis of CVDs </a:t>
            </a:r>
            <a:r>
              <a:rPr dirty="0" lang="en-US" err="1"/>
              <a:t>ctd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562600"/>
          </a:xfrm>
        </p:spPr>
        <p:txBody>
          <a:bodyPr>
            <a:normAutofit/>
          </a:bodyPr>
          <a:p>
            <a:pPr lvl="0"/>
            <a:r>
              <a:rPr b="1" dirty="0" sz="1800" lang="en-US"/>
              <a:t>Troponin</a:t>
            </a:r>
          </a:p>
          <a:p>
            <a:pPr lvl="3"/>
            <a:r>
              <a:rPr b="1" dirty="0" sz="1800" lang="en-US"/>
              <a:t>Consists of 2 specific enzymes </a:t>
            </a:r>
            <a:r>
              <a:rPr b="1" dirty="0" sz="1800" lang="en-US" err="1"/>
              <a:t>i.e</a:t>
            </a:r>
            <a:r>
              <a:rPr b="1" dirty="0" sz="1800" lang="en-US"/>
              <a:t> – Troponin I and Troponin T</a:t>
            </a:r>
          </a:p>
          <a:p>
            <a:pPr lvl="3"/>
            <a:r>
              <a:rPr b="1" dirty="0" sz="1800" lang="en-US"/>
              <a:t>Of significance to cardiac injury is Troponin 1 which is elevated 3 hours post cardiac injury and persists for up to several days.</a:t>
            </a:r>
          </a:p>
          <a:p>
            <a:r>
              <a:rPr b="1" dirty="0" sz="1800" lang="en-US"/>
              <a:t>Other tests that are done for CV conditions include:</a:t>
            </a:r>
          </a:p>
          <a:p>
            <a:pPr lvl="0"/>
            <a:r>
              <a:rPr b="1" dirty="0" sz="1800" lang="en-US"/>
              <a:t>Complete Blood count.</a:t>
            </a:r>
          </a:p>
          <a:p>
            <a:pPr lvl="0"/>
            <a:r>
              <a:rPr b="1" dirty="0" sz="1800" lang="en-US"/>
              <a:t>Blood coagulation factors. How thick or thin the blood is.</a:t>
            </a:r>
          </a:p>
          <a:p>
            <a:pPr lvl="0"/>
            <a:r>
              <a:rPr b="1" dirty="0" sz="1800" lang="en-US"/>
              <a:t>Serum lipids.</a:t>
            </a:r>
          </a:p>
          <a:p>
            <a:pPr lvl="0"/>
            <a:r>
              <a:rPr b="1" dirty="0" sz="1800" lang="en-US"/>
              <a:t>Electrolytes. </a:t>
            </a:r>
            <a:r>
              <a:rPr b="1" dirty="0" sz="1800" lang="en-US" err="1"/>
              <a:t>e.g</a:t>
            </a:r>
            <a:r>
              <a:rPr b="1" dirty="0" sz="1800" lang="en-US"/>
              <a:t>  K, Na, </a:t>
            </a:r>
            <a:r>
              <a:rPr b="1" dirty="0" sz="1800" lang="en-US" err="1"/>
              <a:t>Ca</a:t>
            </a:r>
            <a:r>
              <a:rPr b="1" dirty="0" sz="1800" lang="en-US"/>
              <a:t>, P &amp; Mg.</a:t>
            </a:r>
          </a:p>
          <a:p>
            <a:pPr lvl="0"/>
            <a:r>
              <a:rPr b="1" dirty="0" sz="1800" lang="en-US"/>
              <a:t>Blood urea Nitrogen (BUN)</a:t>
            </a:r>
          </a:p>
          <a:p>
            <a:r>
              <a:rPr b="1" dirty="0" sz="1800" lang="en-US"/>
              <a:t>Radiological Examinations</a:t>
            </a:r>
          </a:p>
          <a:p>
            <a:pPr lvl="0"/>
            <a:r>
              <a:rPr b="1" dirty="0" sz="1800" lang="en-US"/>
              <a:t>Chest x- ray</a:t>
            </a:r>
          </a:p>
          <a:p>
            <a:r>
              <a:rPr b="1" dirty="0" sz="1800" lang="en-US"/>
              <a:t>This can show the position, size, structure of the heart.</a:t>
            </a:r>
          </a:p>
          <a:p>
            <a:pPr lvl="0"/>
            <a:r>
              <a:rPr b="1" dirty="0" sz="1800" lang="en-US"/>
              <a:t>Heart monitor</a:t>
            </a:r>
          </a:p>
          <a:p>
            <a:r>
              <a:rPr b="1" dirty="0" sz="1800" lang="en-US"/>
              <a:t>Is a non-invasive test which a client wears and produces an ECG tracing continuously for 24 hours. </a:t>
            </a:r>
          </a:p>
          <a:p>
            <a:r>
              <a:rPr b="1" dirty="0" sz="1800" lang="en-US"/>
              <a:t>It is able to show the heart’s electrical activity during the period indicated</a:t>
            </a:r>
            <a:r>
              <a:rPr b="1" dirty="0" sz="1800" lang="en-US" smtClean="0"/>
              <a:t>.</a:t>
            </a:r>
            <a:endParaRPr b="1" dirty="0" sz="1800" lang="en-US"/>
          </a:p>
          <a:p>
            <a:endParaRPr b="1" dirty="0" sz="1800" lang="en-US"/>
          </a:p>
        </p:txBody>
      </p:sp>
    </p:spTree>
  </p:cSld>
  <p:clrMapOvr>
    <a:masterClrMapping/>
  </p:clrMapOvr>
  <p:timing/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6397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C/Manifestations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901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638800"/>
          </a:xfrm>
        </p:spPr>
        <p:txBody>
          <a:bodyPr>
            <a:normAutofit fontScale="92500" lnSpcReduction="10000"/>
          </a:bodyPr>
          <a:p>
            <a:pPr lvl="0"/>
            <a:r>
              <a:rPr b="1" dirty="0" lang="en-US" smtClean="0"/>
              <a:t>Fever </a:t>
            </a:r>
            <a:endParaRPr b="1" dirty="0" lang="en-US"/>
          </a:p>
          <a:p>
            <a:pPr lvl="0"/>
            <a:r>
              <a:rPr b="1" dirty="0" lang="en-US"/>
              <a:t>Anorexia </a:t>
            </a:r>
          </a:p>
          <a:p>
            <a:pPr lvl="0"/>
            <a:r>
              <a:rPr b="1" dirty="0" lang="en-US"/>
              <a:t>Weight loss</a:t>
            </a:r>
          </a:p>
          <a:p>
            <a:pPr lvl="0"/>
            <a:r>
              <a:rPr b="1" dirty="0" lang="en-US"/>
              <a:t>Fatigue</a:t>
            </a:r>
          </a:p>
          <a:p>
            <a:pPr lvl="0"/>
            <a:r>
              <a:rPr b="1" dirty="0" lang="en-US"/>
              <a:t>Cardiac murmurs</a:t>
            </a:r>
          </a:p>
          <a:p>
            <a:pPr lvl="0"/>
            <a:r>
              <a:rPr b="1" dirty="0" lang="en-US"/>
              <a:t>Signs of heart failure</a:t>
            </a:r>
          </a:p>
          <a:p>
            <a:pPr lvl="0"/>
            <a:r>
              <a:rPr b="1" dirty="0" lang="en-US"/>
              <a:t>Embolic complications</a:t>
            </a:r>
          </a:p>
          <a:p>
            <a:pPr lvl="0"/>
            <a:r>
              <a:rPr b="1" dirty="0" lang="en-US"/>
              <a:t>Splinter </a:t>
            </a:r>
            <a:r>
              <a:rPr b="1" dirty="0" lang="en-US" err="1"/>
              <a:t>Haemorrhage</a:t>
            </a:r>
            <a:r>
              <a:rPr b="1" dirty="0" lang="en-US"/>
              <a:t> in nail beds.</a:t>
            </a:r>
          </a:p>
          <a:p>
            <a:pPr lvl="0"/>
            <a:r>
              <a:rPr b="1" dirty="0" lang="en-US" smtClean="0"/>
              <a:t>Splenomegaly</a:t>
            </a:r>
            <a:r>
              <a:rPr b="1" dirty="0" lang="en-US"/>
              <a:t>-</a:t>
            </a:r>
            <a:r>
              <a:rPr b="1" dirty="0" lang="en-US" smtClean="0"/>
              <a:t> </a:t>
            </a:r>
            <a:r>
              <a:rPr b="1" dirty="0" lang="en-US"/>
              <a:t>because spleen works extra hard to make more RBCs and it gets enlarged.</a:t>
            </a:r>
          </a:p>
          <a:p>
            <a:pPr lvl="0"/>
            <a:r>
              <a:rPr b="1" dirty="0" lang="en-US"/>
              <a:t>Clubbing of finger nails as a sign of chronic </a:t>
            </a:r>
            <a:r>
              <a:rPr b="1" dirty="0" lang="en-US" err="1"/>
              <a:t>anaemia</a:t>
            </a:r>
            <a:r>
              <a:rPr dirty="0" lang="en-US" smtClean="0"/>
              <a:t>.</a:t>
            </a:r>
            <a:endParaRPr dirty="0" lang="en-US"/>
          </a:p>
        </p:txBody>
      </p:sp>
    </p:spTree>
  </p:cSld>
  <p:clrMapOvr>
    <a:masterClrMapping/>
  </p:clrMapOvr>
  <p:timing/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5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534400" cy="609600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Nursing </a:t>
            </a:r>
            <a:r>
              <a:rPr b="1" dirty="0" lang="en-US"/>
              <a:t>Interventions of Endocarditis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906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715000"/>
          </a:xfrm>
        </p:spPr>
        <p:txBody>
          <a:bodyPr>
            <a:normAutofit/>
          </a:bodyPr>
          <a:p>
            <a:r>
              <a:rPr b="1" dirty="0" lang="en-US" smtClean="0"/>
              <a:t>Provide </a:t>
            </a:r>
            <a:r>
              <a:rPr b="1" dirty="0" lang="en-US"/>
              <a:t>adequate rest balanced with activity to prevent thrombus formation.</a:t>
            </a:r>
          </a:p>
          <a:p>
            <a:pPr lvl="0"/>
            <a:r>
              <a:rPr b="1" dirty="0" lang="en-US"/>
              <a:t>Apply Ted stockings to enhance venous return.</a:t>
            </a:r>
          </a:p>
          <a:p>
            <a:pPr lvl="0"/>
            <a:r>
              <a:rPr b="1" dirty="0" lang="en-US"/>
              <a:t>Monitor cardiac status to detect dysrhythmias.</a:t>
            </a:r>
          </a:p>
          <a:p>
            <a:pPr lvl="0"/>
            <a:r>
              <a:rPr b="1" dirty="0" lang="en-US"/>
              <a:t>Monitor for signs of heart failure.</a:t>
            </a:r>
          </a:p>
          <a:p>
            <a:pPr lvl="0"/>
            <a:r>
              <a:rPr b="1" dirty="0" lang="en-US"/>
              <a:t>Monitor for signs of emboli formation</a:t>
            </a:r>
          </a:p>
          <a:p>
            <a:pPr lvl="0"/>
            <a:r>
              <a:rPr b="1" dirty="0" lang="en-US"/>
              <a:t>Monitor for signs of confusion.</a:t>
            </a:r>
          </a:p>
          <a:p>
            <a:endParaRPr dirty="0" lang="en-US"/>
          </a:p>
          <a:p>
            <a:endParaRPr dirty="0" lang="en-US"/>
          </a:p>
          <a:p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15962"/>
          </a:xfrm>
        </p:spPr>
        <p:txBody>
          <a:bodyPr>
            <a:normAutofit fontScale="90000"/>
          </a:bodyPr>
          <a:p>
            <a:r>
              <a:rPr b="1" dirty="0" lang="en-US"/>
              <a:t>Nursing Interventions of Endocarditis</a:t>
            </a:r>
            <a:endParaRPr dirty="0" lang="en-US"/>
          </a:p>
        </p:txBody>
      </p:sp>
      <p:sp>
        <p:nvSpPr>
          <p:cNvPr id="1048908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638800"/>
          </a:xfrm>
        </p:spPr>
        <p:txBody>
          <a:bodyPr>
            <a:normAutofit/>
          </a:bodyPr>
          <a:p>
            <a:pPr indent="0" lvl="0" marL="0">
              <a:buNone/>
            </a:pPr>
            <a:r>
              <a:rPr b="1" dirty="0" lang="en-US" smtClean="0"/>
              <a:t>a</a:t>
            </a:r>
            <a:r>
              <a:rPr b="1" dirty="0" lang="en-US"/>
              <a:t>. Instruct patient on signs of complications </a:t>
            </a:r>
            <a:r>
              <a:rPr b="1" dirty="0" lang="en-US" err="1"/>
              <a:t>e.g</a:t>
            </a:r>
            <a:r>
              <a:rPr b="1" dirty="0" lang="en-US"/>
              <a:t> Pulmonary Embolism (acute chest pain /companied by dyspnea</a:t>
            </a:r>
          </a:p>
          <a:p>
            <a:pPr indent="0" marL="0">
              <a:buNone/>
            </a:pPr>
            <a:r>
              <a:rPr b="1" dirty="0" lang="en-US"/>
              <a:t>b. Instruct patient about oral </a:t>
            </a:r>
            <a:r>
              <a:rPr b="1" dirty="0" lang="en-US" err="1"/>
              <a:t>hygiene.So</a:t>
            </a:r>
            <a:r>
              <a:rPr b="1" dirty="0" lang="en-US"/>
              <a:t> as to avoid normal flora in the mouth to get into circulation and cause infections.</a:t>
            </a:r>
          </a:p>
          <a:p>
            <a:pPr indent="0" marL="0">
              <a:buNone/>
            </a:pPr>
            <a:r>
              <a:rPr b="1" dirty="0" lang="en-US"/>
              <a:t>c. Instruct patient to brush teeth at least twice in a day with a soft toothbrush.</a:t>
            </a:r>
          </a:p>
          <a:p>
            <a:pPr indent="0" marL="0">
              <a:buNone/>
            </a:pPr>
            <a:r>
              <a:rPr b="1" dirty="0" lang="en-US"/>
              <a:t>d. Instruct patient on drug compliance or prophylactic antibiotic administration</a:t>
            </a:r>
            <a:r>
              <a:rPr b="1" dirty="0" lang="en-US" smtClean="0"/>
              <a:t>.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9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990600"/>
          </a:xfrm>
        </p:spPr>
        <p:txBody>
          <a:bodyPr>
            <a:normAutofit fontScale="90000"/>
          </a:bodyPr>
          <a:p>
            <a:r>
              <a:rPr b="1" dirty="0" lang="en-US"/>
              <a:t>Nursing Interventions of Endocarditis</a:t>
            </a:r>
            <a:endParaRPr dirty="0" lang="en-US"/>
          </a:p>
        </p:txBody>
      </p:sp>
      <p:sp>
        <p:nvSpPr>
          <p:cNvPr id="1048910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91600" cy="5638800"/>
          </a:xfrm>
        </p:spPr>
        <p:txBody>
          <a:bodyPr>
            <a:normAutofit lnSpcReduction="10000"/>
          </a:bodyPr>
          <a:p>
            <a:pPr lvl="0"/>
            <a:r>
              <a:rPr b="1" dirty="0" sz="4000" lang="en-US"/>
              <a:t>Monitor for signs of </a:t>
            </a:r>
            <a:r>
              <a:rPr b="1" dirty="0" sz="4000" lang="en-US" smtClean="0"/>
              <a:t>Pulmonary </a:t>
            </a:r>
            <a:r>
              <a:rPr b="1" dirty="0" sz="4000" lang="en-US"/>
              <a:t>embolism.</a:t>
            </a:r>
          </a:p>
          <a:p>
            <a:pPr lvl="0"/>
            <a:r>
              <a:rPr b="1" dirty="0" sz="4000" lang="en-US"/>
              <a:t>Evaluate blood cultures</a:t>
            </a:r>
          </a:p>
          <a:p>
            <a:pPr lvl="0"/>
            <a:r>
              <a:rPr b="1" dirty="0" sz="4000" lang="en-US"/>
              <a:t>Administer medication as prescribed</a:t>
            </a:r>
          </a:p>
          <a:p>
            <a:pPr lvl="0"/>
            <a:r>
              <a:rPr b="1" dirty="0" sz="4000" lang="en-US"/>
              <a:t>Prepare patient for surgical procedures </a:t>
            </a:r>
            <a:r>
              <a:rPr b="1" dirty="0" sz="4000" lang="en-US" err="1"/>
              <a:t>e.g</a:t>
            </a:r>
            <a:r>
              <a:rPr b="1" dirty="0" sz="4000" lang="en-US"/>
              <a:t> valve replacement.</a:t>
            </a:r>
          </a:p>
          <a:p>
            <a:pPr lvl="0"/>
            <a:r>
              <a:rPr b="1" dirty="0" sz="4000" lang="en-US"/>
              <a:t>Client and family </a:t>
            </a:r>
            <a:r>
              <a:rPr b="1" dirty="0" sz="4000" lang="en-US" err="1"/>
              <a:t>Education.The</a:t>
            </a:r>
            <a:r>
              <a:rPr b="1" dirty="0" sz="4000" lang="en-US"/>
              <a:t> following health messages should be shared with a patient on </a:t>
            </a:r>
            <a:r>
              <a:rPr b="1" dirty="0" sz="4000" lang="en-US" smtClean="0"/>
              <a:t>discharge:-</a:t>
            </a:r>
          </a:p>
        </p:txBody>
      </p:sp>
    </p:spTree>
  </p:cSld>
  <p:clrMapOvr>
    <a:masterClrMapping/>
  </p:clrMapOvr>
  <p:timing/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1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67800" cy="914400"/>
          </a:xfrm>
        </p:spPr>
        <p:txBody>
          <a:bodyPr>
            <a:normAutofit fontScale="90000"/>
          </a:bodyPr>
          <a:p>
            <a:r>
              <a:rPr b="1" dirty="0" lang="en-US"/>
              <a:t>Nursing Interventions of </a:t>
            </a:r>
            <a:r>
              <a:rPr b="1" dirty="0" lang="en-US" smtClean="0"/>
              <a:t>Endocarditis </a:t>
            </a:r>
            <a:r>
              <a:rPr b="1" dirty="0" lang="en-US" err="1" smtClean="0"/>
              <a:t>ctd</a:t>
            </a:r>
            <a:endParaRPr dirty="0" lang="en-US"/>
          </a:p>
        </p:txBody>
      </p:sp>
      <p:sp>
        <p:nvSpPr>
          <p:cNvPr id="1048912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562600"/>
          </a:xfrm>
        </p:spPr>
        <p:txBody>
          <a:bodyPr/>
          <a:p>
            <a:pPr>
              <a:buFont typeface="Wingdings" pitchFamily="2" charset="2"/>
              <a:buChar char="q"/>
            </a:pPr>
            <a:r>
              <a:rPr b="1" dirty="0" lang="en-US" smtClean="0"/>
              <a:t> </a:t>
            </a:r>
            <a:r>
              <a:rPr b="1" dirty="0" lang="en-US"/>
              <a:t>Inform any medical personnel about their condition.</a:t>
            </a:r>
          </a:p>
          <a:p>
            <a:pPr>
              <a:buFont typeface="Wingdings" pitchFamily="2" charset="2"/>
              <a:buChar char="q"/>
            </a:pPr>
            <a:r>
              <a:rPr b="1" dirty="0" lang="en-US" smtClean="0"/>
              <a:t> </a:t>
            </a:r>
            <a:r>
              <a:rPr b="1" dirty="0" lang="en-US"/>
              <a:t>Must take antibiotic cover before any invasive procedures </a:t>
            </a:r>
            <a:r>
              <a:rPr b="1" dirty="0" lang="en-US" err="1"/>
              <a:t>e.g</a:t>
            </a:r>
            <a:r>
              <a:rPr b="1" dirty="0" lang="en-US"/>
              <a:t> Removal of tooth, </a:t>
            </a:r>
            <a:r>
              <a:rPr b="1" dirty="0" lang="en-US" smtClean="0"/>
              <a:t>operations</a:t>
            </a:r>
            <a:r>
              <a:rPr b="1" dirty="0" lang="en-US"/>
              <a:t>.</a:t>
            </a:r>
          </a:p>
          <a:p>
            <a:pPr>
              <a:buFont typeface="Wingdings" pitchFamily="2" charset="2"/>
              <a:buChar char="q"/>
            </a:pPr>
            <a:r>
              <a:rPr b="1" dirty="0" lang="en-US"/>
              <a:t>General </a:t>
            </a:r>
            <a:r>
              <a:rPr b="1" dirty="0" lang="en-US" smtClean="0"/>
              <a:t>: -Balanced </a:t>
            </a:r>
            <a:r>
              <a:rPr b="1" dirty="0" lang="en-US"/>
              <a:t>diet</a:t>
            </a:r>
          </a:p>
          <a:p>
            <a:pPr indent="0" marL="0">
              <a:buNone/>
            </a:pPr>
            <a:r>
              <a:rPr b="1" dirty="0" lang="en-US" smtClean="0"/>
              <a:t> 	       -No Smoking</a:t>
            </a:r>
            <a:endParaRPr b="1" dirty="0" lang="en-US"/>
          </a:p>
          <a:p>
            <a:pPr indent="0" marL="0">
              <a:buNone/>
            </a:pPr>
            <a:r>
              <a:rPr b="1" dirty="0" lang="en-US" smtClean="0"/>
              <a:t>                 -Keeping </a:t>
            </a:r>
            <a:r>
              <a:rPr b="1" dirty="0" lang="en-US"/>
              <a:t>a normal weight (BMI)</a:t>
            </a:r>
          </a:p>
          <a:p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13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7921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CARDIAC </a:t>
            </a:r>
            <a:r>
              <a:rPr b="1" dirty="0" lang="en-US"/>
              <a:t>TAMPONADE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914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638800"/>
          </a:xfrm>
        </p:spPr>
        <p:txBody>
          <a:bodyPr>
            <a:normAutofit/>
          </a:bodyPr>
          <a:p>
            <a:r>
              <a:rPr b="1" dirty="0" lang="en-US" smtClean="0"/>
              <a:t>Is </a:t>
            </a:r>
            <a:r>
              <a:rPr b="1" dirty="0" lang="en-US"/>
              <a:t>a pericardial effusion which occurs when space between parietal and visceral layer of pericardium fill with fluid or blood </a:t>
            </a:r>
            <a:endParaRPr b="1" dirty="0" sz="2800" lang="en-US"/>
          </a:p>
          <a:p>
            <a:r>
              <a:rPr b="1" dirty="0" lang="en-US"/>
              <a:t>It places the client at risk of fluid accumulation in the pericardial cavity which restricts ventricular filling and reduces the Cardiac Output</a:t>
            </a:r>
            <a:endParaRPr b="1" dirty="0" sz="2800" lang="en-US"/>
          </a:p>
          <a:p>
            <a:r>
              <a:rPr b="1" dirty="0" lang="en-US"/>
              <a:t>An acute </a:t>
            </a:r>
            <a:r>
              <a:rPr b="1" dirty="0" lang="en-US" err="1"/>
              <a:t>tamponade</a:t>
            </a:r>
            <a:r>
              <a:rPr b="1" dirty="0" lang="en-US"/>
              <a:t> can occur with a small volume of blood of between 20-50 m/</a:t>
            </a:r>
            <a:r>
              <a:rPr b="1" dirty="0" lang="en-US" err="1"/>
              <a:t>ls</a:t>
            </a:r>
            <a:r>
              <a:rPr b="1" dirty="0" lang="en-US"/>
              <a:t> in pericardial </a:t>
            </a:r>
            <a:r>
              <a:rPr b="1" dirty="0" lang="en-US" smtClean="0"/>
              <a:t>space</a:t>
            </a:r>
            <a:endParaRPr b="1" dirty="0" sz="2800" lang="en-US"/>
          </a:p>
        </p:txBody>
      </p:sp>
    </p:spTree>
  </p:cSld>
  <p:clrMapOvr>
    <a:masterClrMapping/>
  </p:clrMapOvr>
  <p:timing/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u="sng" smtClean="0"/>
              <a:t>Clinical </a:t>
            </a:r>
            <a:r>
              <a:rPr b="1" dirty="0" lang="en-US" u="sng"/>
              <a:t>manifestations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916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91600" cy="5715000"/>
          </a:xfrm>
        </p:spPr>
        <p:txBody>
          <a:bodyPr>
            <a:normAutofit/>
          </a:bodyPr>
          <a:p>
            <a:pPr lvl="0"/>
            <a:r>
              <a:rPr b="1" dirty="0" lang="en-US" err="1" smtClean="0"/>
              <a:t>Pulsus</a:t>
            </a:r>
            <a:r>
              <a:rPr b="1" dirty="0" lang="en-US" smtClean="0"/>
              <a:t> </a:t>
            </a:r>
            <a:r>
              <a:rPr b="1" dirty="0" lang="en-US" err="1"/>
              <a:t>paradoxus</a:t>
            </a:r>
            <a:r>
              <a:rPr b="1" dirty="0" lang="en-US"/>
              <a:t> – Is a drop of systolic BP of about 10mmHg </a:t>
            </a:r>
            <a:endParaRPr b="1" dirty="0" sz="2800" lang="en-US"/>
          </a:p>
          <a:p>
            <a:pPr lvl="0"/>
            <a:r>
              <a:rPr b="1" dirty="0" lang="en-US"/>
              <a:t>Raised Jugular Vein Pressure (JVP)</a:t>
            </a:r>
            <a:endParaRPr b="1" dirty="0" sz="2800" lang="en-US"/>
          </a:p>
          <a:p>
            <a:pPr lvl="0"/>
            <a:r>
              <a:rPr b="1" dirty="0" lang="en-US"/>
              <a:t>Distention of jugular veins</a:t>
            </a:r>
            <a:endParaRPr b="1" dirty="0" sz="2800" lang="en-US"/>
          </a:p>
          <a:p>
            <a:pPr lvl="0"/>
            <a:r>
              <a:rPr b="1" dirty="0" lang="en-US"/>
              <a:t>Clear lung fields</a:t>
            </a:r>
            <a:endParaRPr b="1" dirty="0" sz="2800" lang="en-US"/>
          </a:p>
          <a:p>
            <a:pPr lvl="0"/>
            <a:r>
              <a:rPr b="1" dirty="0" lang="en-US"/>
              <a:t>Distant muffled heart sounds – like they are coming from fluid.</a:t>
            </a:r>
            <a:endParaRPr b="1" dirty="0" sz="2800" lang="en-US"/>
          </a:p>
          <a:p>
            <a:pPr lvl="0"/>
            <a:r>
              <a:rPr b="1" dirty="0" lang="en-US"/>
              <a:t>Reduced Cardiac Output, due to restriction of constriction of pericardium</a:t>
            </a:r>
            <a:r>
              <a:rPr b="1" dirty="0" lang="en-US" smtClean="0"/>
              <a:t>.</a:t>
            </a:r>
            <a:endParaRPr b="1" dirty="0" sz="2800" lang="en-US"/>
          </a:p>
        </p:txBody>
      </p:sp>
    </p:spTree>
  </p:cSld>
  <p:clrMapOvr>
    <a:masterClrMapping/>
  </p:clrMapOvr>
  <p:timing/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7159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Nursing </a:t>
            </a:r>
            <a:r>
              <a:rPr b="1" dirty="0" lang="en-US"/>
              <a:t>Interventions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918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067800" cy="6019800"/>
          </a:xfrm>
        </p:spPr>
        <p:txBody>
          <a:bodyPr>
            <a:noAutofit/>
          </a:bodyPr>
          <a:p>
            <a:r>
              <a:rPr b="1" dirty="0" sz="3600" lang="en-US" smtClean="0"/>
              <a:t>Establish </a:t>
            </a:r>
            <a:r>
              <a:rPr b="1" dirty="0" sz="3600" lang="en-US"/>
              <a:t>and maintain ABC – intubate, give oxygen, iv fluids and manage Cardiac Output</a:t>
            </a:r>
          </a:p>
          <a:p>
            <a:r>
              <a:rPr b="1" dirty="0" sz="3600" lang="en-US"/>
              <a:t>Strict input and output and maintenance of  chart.</a:t>
            </a:r>
          </a:p>
          <a:p>
            <a:r>
              <a:rPr b="1" dirty="0" sz="3600" lang="en-US"/>
              <a:t>Attach 12 lead ECG.</a:t>
            </a:r>
          </a:p>
          <a:p>
            <a:r>
              <a:rPr b="1" dirty="0" sz="3600" lang="en-US"/>
              <a:t>Prepare client for </a:t>
            </a:r>
            <a:r>
              <a:rPr b="1" dirty="0" sz="3600" lang="en-US" err="1"/>
              <a:t>pericardiocentensis</a:t>
            </a:r>
            <a:r>
              <a:rPr b="1" dirty="0" sz="3600" lang="en-US"/>
              <a:t>, which is the tapping of pericardial fluid or blood.</a:t>
            </a:r>
          </a:p>
          <a:p>
            <a:r>
              <a:rPr b="1" dirty="0" sz="3600" lang="en-US"/>
              <a:t>Monitor for recurrence of cardiac </a:t>
            </a:r>
            <a:r>
              <a:rPr b="1" dirty="0" sz="3600" lang="en-US" err="1"/>
              <a:t>tamponade</a:t>
            </a:r>
            <a:r>
              <a:rPr b="1" dirty="0" sz="3600" lang="en-US"/>
              <a:t>.</a:t>
            </a:r>
          </a:p>
          <a:p>
            <a:endParaRPr b="1" dirty="0" sz="3600" lang="en-US"/>
          </a:p>
        </p:txBody>
      </p:sp>
    </p:spTree>
  </p:cSld>
  <p:clrMapOvr>
    <a:masterClrMapping/>
  </p:clrMapOvr>
  <p:timing/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19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639762"/>
          </a:xfrm>
        </p:spPr>
        <p:txBody>
          <a:bodyPr>
            <a:normAutofit fontScale="90000"/>
          </a:bodyPr>
          <a:p>
            <a:pPr indent="0" marL="0"/>
            <a:r>
              <a:rPr b="1" dirty="0" lang="en-US" u="sng"/>
              <a:t>HYPERTENSION (HTN)</a:t>
            </a:r>
            <a:endParaRPr dirty="0" sz="4000" lang="en-US"/>
          </a:p>
        </p:txBody>
      </p:sp>
      <p:sp>
        <p:nvSpPr>
          <p:cNvPr id="1048920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638800"/>
          </a:xfrm>
        </p:spPr>
        <p:txBody>
          <a:bodyPr>
            <a:normAutofit/>
          </a:bodyPr>
          <a:p>
            <a:r>
              <a:rPr b="1" dirty="0" lang="en-US" smtClean="0"/>
              <a:t>This </a:t>
            </a:r>
            <a:r>
              <a:rPr b="1" dirty="0" lang="en-US"/>
              <a:t>is persistent elevation of systolic BP to 130 mmHg and diastolic pressure above 80mmHg</a:t>
            </a:r>
            <a:r>
              <a:rPr b="1" dirty="0" lang="en-US" smtClean="0"/>
              <a:t>.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Types </a:t>
            </a:r>
            <a:endParaRPr b="1" dirty="0" sz="2800" lang="en-US"/>
          </a:p>
          <a:p>
            <a:r>
              <a:rPr b="1" dirty="0" lang="en-US" err="1"/>
              <a:t>i</a:t>
            </a:r>
            <a:r>
              <a:rPr b="1" dirty="0" lang="en-US"/>
              <a:t>. Primary /Essential HTN</a:t>
            </a:r>
            <a:endParaRPr b="1" dirty="0" sz="2800" lang="en-US"/>
          </a:p>
          <a:p>
            <a:r>
              <a:rPr b="1" dirty="0" lang="en-US"/>
              <a:t>ii. Secondary </a:t>
            </a:r>
            <a:r>
              <a:rPr b="1" dirty="0" lang="en-US" smtClean="0"/>
              <a:t>HTN</a:t>
            </a:r>
          </a:p>
          <a:p>
            <a:pPr indent="0" marL="0">
              <a:buNone/>
            </a:pPr>
            <a:endParaRPr b="1" dirty="0" sz="2800" lang="en-US"/>
          </a:p>
          <a:p>
            <a:pPr indent="0" marL="0">
              <a:buNone/>
            </a:pPr>
            <a:r>
              <a:rPr b="1" dirty="0" lang="en-US"/>
              <a:t>PRIMARY/ESSENTIAL HTN</a:t>
            </a:r>
            <a:endParaRPr b="1" dirty="0" sz="2800" lang="en-US"/>
          </a:p>
          <a:p>
            <a:r>
              <a:rPr b="1" dirty="0" lang="en-US"/>
              <a:t>This has no known cause/etiology and is referred to as </a:t>
            </a:r>
            <a:r>
              <a:rPr b="1" dirty="0" lang="en-US" smtClean="0"/>
              <a:t>idiopathic</a:t>
            </a:r>
            <a:endParaRPr b="1" dirty="0" sz="2800" lang="en-US" smtClean="0"/>
          </a:p>
          <a:p>
            <a:pPr>
              <a:buFont typeface="Wingdings" pitchFamily="2" charset="2"/>
              <a:buChar char="§"/>
            </a:pPr>
            <a:endParaRPr b="1" dirty="0" sz="2800" lang="en-US"/>
          </a:p>
          <a:p>
            <a:endParaRPr dirty="0" sz="2800" lang="en-US"/>
          </a:p>
        </p:txBody>
      </p:sp>
    </p:spTree>
  </p:cSld>
  <p:clrMapOvr>
    <a:masterClrMapping/>
  </p:clrMapOvr>
  <p:timing/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21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7921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Risk </a:t>
            </a:r>
            <a:r>
              <a:rPr b="1" dirty="0" lang="en-US"/>
              <a:t>and predisposing factors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922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15400" cy="5562600"/>
          </a:xfrm>
        </p:spPr>
        <p:txBody>
          <a:bodyPr>
            <a:normAutofit/>
          </a:bodyPr>
          <a:p>
            <a:r>
              <a:rPr b="1" dirty="0" sz="3600" lang="en-US" smtClean="0"/>
              <a:t>Age </a:t>
            </a:r>
            <a:endParaRPr b="1" dirty="0" sz="3600" lang="en-US"/>
          </a:p>
          <a:p>
            <a:r>
              <a:rPr b="1" dirty="0" sz="3600" lang="en-US"/>
              <a:t>Family history </a:t>
            </a:r>
          </a:p>
          <a:p>
            <a:r>
              <a:rPr b="1" dirty="0" sz="3600" lang="en-US"/>
              <a:t>Race</a:t>
            </a:r>
          </a:p>
          <a:p>
            <a:r>
              <a:rPr b="1" dirty="0" sz="3600" lang="en-US"/>
              <a:t>Sex – males more affected</a:t>
            </a:r>
          </a:p>
          <a:p>
            <a:r>
              <a:rPr b="1" dirty="0" sz="3600" lang="en-US"/>
              <a:t>Obesity </a:t>
            </a:r>
          </a:p>
          <a:p>
            <a:r>
              <a:rPr b="1" dirty="0" sz="3600" lang="en-US"/>
              <a:t>Smoking </a:t>
            </a:r>
          </a:p>
          <a:p>
            <a:r>
              <a:rPr b="1" dirty="0" sz="3600" lang="en-US" smtClean="0"/>
              <a:t>Stress</a:t>
            </a:r>
          </a:p>
          <a:p>
            <a:endParaRPr dirty="0" sz="2800" lang="en-US"/>
          </a:p>
          <a:p>
            <a:endParaRPr dirty="0" sz="2800" lang="en-US" smtClean="0"/>
          </a:p>
          <a:p>
            <a:endParaRPr dirty="0" sz="2800" lang="en-US"/>
          </a:p>
        </p:txBody>
      </p:sp>
    </p:spTree>
  </p:cSld>
  <p:clrMapOvr>
    <a:masterClrMapping/>
  </p:clrMapOvr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639762"/>
          </a:xfrm>
        </p:spPr>
        <p:txBody>
          <a:bodyPr>
            <a:normAutofit fontScale="90000"/>
          </a:bodyPr>
          <a:p>
            <a:r>
              <a:rPr b="1" dirty="0" lang="en-US"/>
              <a:t>Nursing </a:t>
            </a:r>
            <a:r>
              <a:rPr b="1" dirty="0" lang="en-US" smtClean="0"/>
              <a:t>intervention </a:t>
            </a:r>
            <a:r>
              <a:rPr b="1" dirty="0" lang="en-US" err="1" smtClean="0"/>
              <a:t>ctd</a:t>
            </a:r>
            <a:endParaRPr b="1" dirty="0" sz="4000" lang="en-US"/>
          </a:p>
        </p:txBody>
      </p:sp>
      <p:sp>
        <p:nvSpPr>
          <p:cNvPr id="104859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91600" cy="5715000"/>
          </a:xfrm>
        </p:spPr>
        <p:txBody>
          <a:bodyPr>
            <a:normAutofit fontScale="83333" lnSpcReduction="10000"/>
          </a:bodyPr>
          <a:p>
            <a:r>
              <a:rPr b="1" dirty="0" lang="en-US" smtClean="0"/>
              <a:t>Advice the patient to remain still.</a:t>
            </a:r>
            <a:endParaRPr b="1" dirty="0" sz="2800" lang="en-US" smtClean="0"/>
          </a:p>
          <a:p>
            <a:r>
              <a:rPr b="1" dirty="0" lang="en-US" smtClean="0"/>
              <a:t>Advice the patient to breathe normally.</a:t>
            </a:r>
            <a:endParaRPr b="1" dirty="0" sz="2800" lang="en-US" smtClean="0"/>
          </a:p>
          <a:p>
            <a:r>
              <a:rPr b="1" dirty="0" lang="en-US" smtClean="0"/>
              <a:t>Reassure patient.</a:t>
            </a:r>
            <a:endParaRPr b="1" dirty="0" sz="2800" lang="en-US" smtClean="0"/>
          </a:p>
          <a:p>
            <a:r>
              <a:rPr b="1" dirty="0" lang="en-US" smtClean="0"/>
              <a:t>Document any cardiac medication that patient is taking.</a:t>
            </a:r>
            <a:endParaRPr b="1" dirty="0" sz="2800" lang="en-US" smtClean="0"/>
          </a:p>
          <a:p>
            <a:r>
              <a:rPr b="1" dirty="0" lang="en-US" smtClean="0"/>
              <a:t>Electrocardiogram pattern:</a:t>
            </a:r>
            <a:endParaRPr b="1" dirty="0" sz="2800" lang="en-US" smtClean="0"/>
          </a:p>
          <a:p>
            <a:pPr lvl="1"/>
            <a:r>
              <a:rPr b="1" dirty="0" lang="en-US" smtClean="0"/>
              <a:t>The electrical activity of the heart recorded by ECG is characterized by 6 wave deflections designated by the letter PQRSTU </a:t>
            </a:r>
            <a:endParaRPr b="1" dirty="0" sz="2400" lang="en-US" smtClean="0"/>
          </a:p>
          <a:p>
            <a:pPr lvl="1"/>
            <a:r>
              <a:rPr b="1" dirty="0" lang="en-US" smtClean="0"/>
              <a:t>Each of these letters represent 1 phase of a cardiac cycle.</a:t>
            </a:r>
            <a:endParaRPr b="1" dirty="0" sz="2400" lang="en-US" smtClean="0"/>
          </a:p>
          <a:p>
            <a:pPr lvl="1"/>
            <a:r>
              <a:rPr b="1" dirty="0" lang="en-US" smtClean="0"/>
              <a:t>P wave – Represents electric conduction through atrium. It’s produced by the impulse originating from the SA node and subsequently spreads through atrium.</a:t>
            </a:r>
            <a:endParaRPr b="1" dirty="0" sz="2400" lang="en-US" smtClean="0"/>
          </a:p>
          <a:p>
            <a:pPr lvl="1"/>
            <a:r>
              <a:rPr b="1" dirty="0" lang="en-US" smtClean="0"/>
              <a:t>It’s normally round and smooth at the top and shows a wave of a</a:t>
            </a:r>
            <a:r>
              <a:rPr dirty="0" lang="en-US" smtClean="0"/>
              <a:t> trial </a:t>
            </a:r>
            <a:r>
              <a:rPr b="1" dirty="0" lang="en-US" smtClean="0"/>
              <a:t>contraction.</a:t>
            </a:r>
            <a:endParaRPr b="1" dirty="0" sz="2400" lang="en-US" smtClean="0"/>
          </a:p>
        </p:txBody>
      </p:sp>
    </p:spTree>
  </p:cSld>
  <p:clrMapOvr>
    <a:masterClrMapping/>
  </p:clrMapOvr>
  <p:timing/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2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8683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Secondary </a:t>
            </a:r>
            <a:r>
              <a:rPr b="1" dirty="0" lang="en-US"/>
              <a:t>HTN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924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15400" cy="5562600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lang="en-US" smtClean="0"/>
              <a:t>Occurs </a:t>
            </a:r>
            <a:r>
              <a:rPr b="1" dirty="0" lang="en-US"/>
              <a:t>as a result of other disorders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Precipitating disorders include</a:t>
            </a:r>
            <a:endParaRPr b="1" dirty="0" sz="2800" lang="en-US"/>
          </a:p>
          <a:p>
            <a:pPr lvl="0"/>
            <a:r>
              <a:rPr b="1" dirty="0" lang="en-US"/>
              <a:t>Renal condition</a:t>
            </a:r>
            <a:endParaRPr b="1" dirty="0" sz="2800" lang="en-US"/>
          </a:p>
          <a:p>
            <a:pPr lvl="0"/>
            <a:r>
              <a:rPr b="1" dirty="0" lang="en-US"/>
              <a:t>Cardiovascular disorders</a:t>
            </a:r>
            <a:endParaRPr b="1" dirty="0" sz="2800" lang="en-US"/>
          </a:p>
          <a:p>
            <a:pPr lvl="0"/>
            <a:r>
              <a:rPr b="1" dirty="0" lang="en-US"/>
              <a:t>Pregnancy</a:t>
            </a:r>
            <a:endParaRPr b="1" dirty="0" sz="2800" lang="en-US"/>
          </a:p>
          <a:p>
            <a:pPr lvl="0"/>
            <a:r>
              <a:rPr b="1" dirty="0" lang="en-US"/>
              <a:t>Some Medications</a:t>
            </a:r>
            <a:endParaRPr b="1" dirty="0" sz="2800" lang="en-US"/>
          </a:p>
          <a:p>
            <a:pPr lvl="0"/>
            <a:r>
              <a:rPr b="1" dirty="0" lang="en-US"/>
              <a:t>Some endocrine </a:t>
            </a:r>
            <a:r>
              <a:rPr b="1" dirty="0" lang="en-US" err="1" smtClean="0"/>
              <a:t>disorders:e.g</a:t>
            </a:r>
            <a:r>
              <a:rPr b="1" dirty="0" lang="en-US" smtClean="0"/>
              <a:t>.</a:t>
            </a:r>
            <a:endParaRPr b="1" dirty="0" sz="2800" lang="en-US"/>
          </a:p>
          <a:p>
            <a:pPr lvl="1">
              <a:buFont typeface="Wingdings" pitchFamily="2" charset="2"/>
              <a:buChar char="§"/>
            </a:pPr>
            <a:r>
              <a:rPr b="1" dirty="0" lang="en-US"/>
              <a:t>Diabetes </a:t>
            </a:r>
            <a:r>
              <a:rPr b="1" dirty="0" lang="en-US" smtClean="0"/>
              <a:t>Mellitus</a:t>
            </a:r>
          </a:p>
          <a:p>
            <a:pPr lvl="1">
              <a:buFont typeface="Wingdings" pitchFamily="2" charset="2"/>
              <a:buChar char="§"/>
            </a:pPr>
            <a:r>
              <a:rPr b="1" dirty="0" lang="en-US" err="1" smtClean="0"/>
              <a:t>Phoechromocytoma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2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/>
              <a:t/>
            </a:r>
            <a:br>
              <a:rPr b="1" dirty="0" lang="en-US"/>
            </a:br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Clinical Manifestation</a:t>
            </a:r>
            <a:br>
              <a:rPr b="1" dirty="0" lang="en-US" smtClean="0"/>
            </a:br>
            <a:r>
              <a:rPr b="1" dirty="0" lang="en-US"/>
              <a:t/>
            </a:r>
            <a:br>
              <a:rPr b="1" dirty="0" lang="en-US"/>
            </a:b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926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86800" cy="5486400"/>
          </a:xfrm>
        </p:spPr>
        <p:txBody>
          <a:bodyPr>
            <a:normAutofit/>
          </a:bodyPr>
          <a:p>
            <a:pPr lvl="0"/>
            <a:r>
              <a:rPr b="1" dirty="0" lang="en-US" smtClean="0"/>
              <a:t>Initially </a:t>
            </a:r>
            <a:r>
              <a:rPr b="1" dirty="0" lang="en-US"/>
              <a:t>asymptomatic</a:t>
            </a:r>
            <a:endParaRPr b="1" dirty="0" sz="2800" lang="en-US"/>
          </a:p>
          <a:p>
            <a:pPr lvl="0"/>
            <a:r>
              <a:rPr b="1" dirty="0" lang="en-US"/>
              <a:t>Headaches</a:t>
            </a:r>
            <a:endParaRPr b="1" dirty="0" sz="2800" lang="en-US"/>
          </a:p>
          <a:p>
            <a:pPr lvl="0"/>
            <a:r>
              <a:rPr b="1" dirty="0" lang="en-US"/>
              <a:t>Visual disturbances</a:t>
            </a:r>
            <a:endParaRPr b="1" dirty="0" sz="2800" lang="en-US"/>
          </a:p>
          <a:p>
            <a:pPr lvl="0"/>
            <a:r>
              <a:rPr b="1" dirty="0" lang="en-US"/>
              <a:t>Dizziness</a:t>
            </a:r>
            <a:endParaRPr b="1" dirty="0" sz="2800" lang="en-US"/>
          </a:p>
          <a:p>
            <a:pPr lvl="0"/>
            <a:r>
              <a:rPr b="1" dirty="0" lang="en-US" err="1"/>
              <a:t>Tinitus</a:t>
            </a:r>
            <a:endParaRPr b="1" dirty="0" sz="2800" lang="en-US"/>
          </a:p>
          <a:p>
            <a:pPr lvl="0"/>
            <a:r>
              <a:rPr b="1" dirty="0" lang="en-US" smtClean="0"/>
              <a:t>Epistasis</a:t>
            </a:r>
            <a:endParaRPr b="1" dirty="0" sz="2800" lang="en-US"/>
          </a:p>
        </p:txBody>
      </p:sp>
    </p:spTree>
  </p:cSld>
  <p:clrMapOvr>
    <a:masterClrMapping/>
  </p:clrMapOvr>
  <p:timing/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2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Nursing Interventions (general)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928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915400" cy="5715000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lang="en-US" u="sng" smtClean="0"/>
              <a:t>Treatment</a:t>
            </a:r>
            <a:r>
              <a:rPr b="1" dirty="0" lang="en-US" smtClean="0"/>
              <a:t> </a:t>
            </a:r>
            <a:r>
              <a:rPr b="1" dirty="0" lang="en-US"/>
              <a:t>depends on cause and organs involved with 2 major goals;-</a:t>
            </a:r>
          </a:p>
          <a:p>
            <a:pPr indent="0" marL="0">
              <a:buNone/>
            </a:pPr>
            <a:r>
              <a:rPr b="1" dirty="0" lang="en-US"/>
              <a:t>a)Reduce BP</a:t>
            </a:r>
          </a:p>
          <a:p>
            <a:pPr indent="0" marL="0">
              <a:buNone/>
            </a:pPr>
            <a:r>
              <a:rPr b="1" dirty="0" lang="en-US" smtClean="0"/>
              <a:t>b)Prevent/Lessen </a:t>
            </a:r>
            <a:r>
              <a:rPr b="1" dirty="0" lang="en-US"/>
              <a:t>extent of organ damage</a:t>
            </a:r>
          </a:p>
          <a:p>
            <a:r>
              <a:rPr b="1" dirty="0" lang="en-US" smtClean="0"/>
              <a:t>To </a:t>
            </a:r>
            <a:r>
              <a:rPr b="1" dirty="0" lang="en-US"/>
              <a:t>achieve these goals, the nurse should;-</a:t>
            </a:r>
          </a:p>
          <a:p>
            <a:pPr lvl="1"/>
            <a:r>
              <a:rPr b="1" dirty="0" sz="3200" lang="en-US"/>
              <a:t>Take BP at regular intervals</a:t>
            </a:r>
          </a:p>
          <a:p>
            <a:pPr lvl="1"/>
            <a:r>
              <a:rPr b="1" dirty="0" sz="3200" lang="en-US"/>
              <a:t>Take History of </a:t>
            </a:r>
            <a:r>
              <a:rPr b="1" dirty="0" sz="3200" lang="en-US" smtClean="0"/>
              <a:t>patient</a:t>
            </a:r>
            <a:endParaRPr b="1" dirty="0" sz="3200" lang="en-US"/>
          </a:p>
        </p:txBody>
      </p:sp>
    </p:spTree>
  </p:cSld>
  <p:clrMapOvr>
    <a:masterClrMapping/>
  </p:clrMapOvr>
  <p:timing/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2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868362"/>
          </a:xfrm>
        </p:spPr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u="sng" smtClean="0"/>
              <a:t>Nursing </a:t>
            </a:r>
            <a:r>
              <a:rPr b="1" dirty="0" lang="en-US" u="sng"/>
              <a:t>Interventions (general)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930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181600"/>
          </a:xfrm>
        </p:spPr>
        <p:txBody>
          <a:bodyPr>
            <a:normAutofit/>
          </a:bodyPr>
          <a:p>
            <a:pPr lvl="0"/>
            <a:r>
              <a:rPr b="1" dirty="0" lang="en-US"/>
              <a:t>Identify medications in use</a:t>
            </a:r>
          </a:p>
          <a:p>
            <a:pPr lvl="0"/>
            <a:r>
              <a:rPr b="1" dirty="0" lang="en-US"/>
              <a:t>Obtain weight</a:t>
            </a:r>
          </a:p>
          <a:p>
            <a:pPr lvl="0"/>
            <a:r>
              <a:rPr b="1" dirty="0" lang="en-US"/>
              <a:t>Evaluate dietary patterns and reduce Sodium intake</a:t>
            </a:r>
          </a:p>
          <a:p>
            <a:pPr lvl="0"/>
            <a:r>
              <a:rPr b="1" dirty="0" lang="en-US"/>
              <a:t>Assess visual and CVDs</a:t>
            </a:r>
          </a:p>
          <a:p>
            <a:pPr lvl="0"/>
            <a:r>
              <a:rPr b="1" dirty="0" lang="en-US"/>
              <a:t>Evaluate Renal functions</a:t>
            </a:r>
          </a:p>
          <a:p>
            <a:pPr lvl="0"/>
            <a:r>
              <a:rPr b="1" dirty="0" lang="en-US"/>
              <a:t>Monitor laboratory result</a:t>
            </a:r>
          </a:p>
        </p:txBody>
      </p:sp>
    </p:spTree>
  </p:cSld>
  <p:clrMapOvr>
    <a:masterClrMapping/>
  </p:clrMapOvr>
  <p:timing/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u="sng" smtClean="0"/>
              <a:t>Non-pharmacological</a:t>
            </a:r>
            <a:br>
              <a:rPr b="1" dirty="0" lang="en-US" u="sng" smtClean="0"/>
            </a:br>
            <a:r>
              <a:rPr b="1" dirty="0" lang="en-US" u="sng" smtClean="0"/>
              <a:t> </a:t>
            </a:r>
            <a:r>
              <a:rPr b="1" dirty="0" lang="en-US" u="sng"/>
              <a:t>Nursing Interventions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932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15400" cy="5334000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lang="en-US" smtClean="0"/>
              <a:t>1</a:t>
            </a:r>
            <a:r>
              <a:rPr baseline="30000" b="1" dirty="0" lang="en-US" smtClean="0"/>
              <a:t>st</a:t>
            </a:r>
            <a:r>
              <a:rPr b="1" dirty="0" lang="en-US" smtClean="0"/>
              <a:t> </a:t>
            </a:r>
            <a:r>
              <a:rPr b="1" dirty="0" lang="en-US"/>
              <a:t>line of management of HTN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err="1" smtClean="0"/>
              <a:t>i</a:t>
            </a:r>
            <a:r>
              <a:rPr b="1" dirty="0" lang="en-US" smtClean="0"/>
              <a:t>)Weight </a:t>
            </a:r>
            <a:r>
              <a:rPr b="1" dirty="0" lang="en-US"/>
              <a:t>reduction if necessary and the person should be advised to maintain ideal weight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Dietary control, reduce cholesterol, reduce carbohydrates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smtClean="0"/>
              <a:t>ii)Minimize </a:t>
            </a:r>
            <a:r>
              <a:rPr b="1" dirty="0" lang="en-US"/>
              <a:t>alcohol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smtClean="0"/>
              <a:t>iv)Avoid </a:t>
            </a:r>
            <a:r>
              <a:rPr b="1" dirty="0" lang="en-US"/>
              <a:t>smoking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smtClean="0"/>
              <a:t>v)Avoid </a:t>
            </a:r>
            <a:r>
              <a:rPr b="1" dirty="0" lang="en-US"/>
              <a:t>stress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smtClean="0"/>
              <a:t>vi)Avoid </a:t>
            </a:r>
            <a:r>
              <a:rPr b="1" dirty="0" lang="en-US"/>
              <a:t>OTC (Over the counter) drugs</a:t>
            </a:r>
            <a:endParaRPr b="1" dirty="0" sz="2800" lang="en-US"/>
          </a:p>
          <a:p>
            <a:pPr indent="0" marL="0">
              <a:buNone/>
            </a:pPr>
            <a:endParaRPr dirty="0" sz="2800" lang="en-US"/>
          </a:p>
        </p:txBody>
      </p:sp>
    </p:spTree>
  </p:cSld>
  <p:clrMapOvr>
    <a:masterClrMapping/>
  </p:clrMapOvr>
  <p:timing/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Pharmacological interventions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934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638800"/>
          </a:xfrm>
        </p:spPr>
        <p:txBody>
          <a:bodyPr>
            <a:normAutofit lnSpcReduction="10000"/>
          </a:bodyPr>
          <a:p>
            <a:pPr indent="0" marL="0">
              <a:buNone/>
            </a:pPr>
            <a:r>
              <a:rPr b="1" dirty="0" lang="en-US" smtClean="0"/>
              <a:t>Step </a:t>
            </a:r>
            <a:r>
              <a:rPr b="1" dirty="0" lang="en-US"/>
              <a:t>1 is  started with a single medication then monitored for its effectiveness, this is in addition to the non-pharmacological intervention above.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smtClean="0"/>
              <a:t>These </a:t>
            </a:r>
            <a:r>
              <a:rPr b="1" dirty="0" lang="en-US"/>
              <a:t>medications can </a:t>
            </a:r>
            <a:r>
              <a:rPr b="1" dirty="0" lang="en-US" smtClean="0"/>
              <a:t>be:</a:t>
            </a:r>
          </a:p>
          <a:p>
            <a:pPr indent="0" lvl="1" marL="400050">
              <a:buNone/>
            </a:pPr>
            <a:r>
              <a:rPr b="1" dirty="0" lang="en-US" smtClean="0"/>
              <a:t>  -</a:t>
            </a:r>
            <a:r>
              <a:rPr b="1" dirty="0" lang="en-US" err="1" smtClean="0"/>
              <a:t>Diuretic:e.g.Furosemide</a:t>
            </a:r>
            <a:r>
              <a:rPr b="1" dirty="0" lang="en-US" smtClean="0"/>
              <a:t> (Lasix),</a:t>
            </a:r>
            <a:r>
              <a:rPr b="1" dirty="0" lang="en-US" err="1" smtClean="0"/>
              <a:t>bumetanide,demadex</a:t>
            </a:r>
            <a:r>
              <a:rPr b="1" dirty="0" lang="en-US" smtClean="0"/>
              <a:t> (</a:t>
            </a:r>
            <a:r>
              <a:rPr b="1" dirty="0" lang="en-US" err="1" smtClean="0"/>
              <a:t>torsemide</a:t>
            </a:r>
            <a:r>
              <a:rPr b="1" dirty="0" lang="en-US" smtClean="0"/>
              <a:t>)</a:t>
            </a:r>
            <a:endParaRPr b="1" dirty="0" sz="2400" lang="en-US"/>
          </a:p>
          <a:p>
            <a:pPr indent="0" lvl="1" marL="400050">
              <a:buNone/>
            </a:pPr>
            <a:r>
              <a:rPr b="1" dirty="0" lang="en-US" smtClean="0"/>
              <a:t> </a:t>
            </a:r>
            <a:r>
              <a:rPr b="1" dirty="0" lang="en-US"/>
              <a:t>-Beta </a:t>
            </a:r>
            <a:r>
              <a:rPr b="1" dirty="0" lang="en-US" err="1" smtClean="0"/>
              <a:t>blockere.g.e:Acebutolol</a:t>
            </a:r>
            <a:r>
              <a:rPr b="1" dirty="0" lang="en-US" smtClean="0"/>
              <a:t>(</a:t>
            </a:r>
            <a:r>
              <a:rPr b="1" dirty="0" lang="en-US" err="1" smtClean="0"/>
              <a:t>sectral</a:t>
            </a:r>
            <a:r>
              <a:rPr b="1" dirty="0" lang="en-US" smtClean="0"/>
              <a:t>) propranolol (Inderal)</a:t>
            </a:r>
            <a:endParaRPr b="1" dirty="0" sz="2400" lang="en-US"/>
          </a:p>
          <a:p>
            <a:pPr indent="0" lvl="1" marL="400050">
              <a:buNone/>
            </a:pPr>
            <a:r>
              <a:rPr b="1" dirty="0" lang="en-US" smtClean="0"/>
              <a:t> </a:t>
            </a:r>
            <a:r>
              <a:rPr b="1" dirty="0" lang="en-US"/>
              <a:t>-Calcium channel </a:t>
            </a:r>
            <a:r>
              <a:rPr b="1" dirty="0" lang="en-US" err="1" smtClean="0"/>
              <a:t>blocker:Nifedipine</a:t>
            </a:r>
            <a:r>
              <a:rPr b="1" dirty="0" lang="en-US" smtClean="0"/>
              <a:t> (</a:t>
            </a:r>
            <a:r>
              <a:rPr b="1" dirty="0" lang="en-US" err="1" smtClean="0"/>
              <a:t>Adalat</a:t>
            </a:r>
            <a:r>
              <a:rPr b="1" dirty="0" lang="en-US" smtClean="0"/>
              <a:t>),Amlodipine (Norvasc)</a:t>
            </a:r>
            <a:endParaRPr b="1" dirty="0" sz="2400" lang="en-US"/>
          </a:p>
          <a:p>
            <a:pPr indent="0" lvl="1" marL="400050">
              <a:buNone/>
            </a:pPr>
            <a:r>
              <a:rPr b="1" dirty="0" lang="en-US" smtClean="0"/>
              <a:t> </a:t>
            </a:r>
            <a:r>
              <a:rPr b="1" dirty="0" lang="en-US"/>
              <a:t>-ACE </a:t>
            </a:r>
            <a:r>
              <a:rPr b="1" dirty="0" lang="en-US" smtClean="0"/>
              <a:t>Inhibitor (ACE-</a:t>
            </a:r>
            <a:r>
              <a:rPr b="1" dirty="0" sz="2400" lang="en-US" smtClean="0"/>
              <a:t>Angiotensin Converting Enzyme)e.g.:</a:t>
            </a:r>
            <a:r>
              <a:rPr b="1" dirty="0" sz="2400" lang="en-US" err="1" smtClean="0"/>
              <a:t>Captopril,Benazepril</a:t>
            </a:r>
            <a:r>
              <a:rPr b="1" dirty="0" sz="2400" lang="en-US" smtClean="0"/>
              <a:t> (</a:t>
            </a:r>
            <a:r>
              <a:rPr b="1" dirty="0" sz="2400" lang="en-US" err="1" smtClean="0"/>
              <a:t>Lotensin</a:t>
            </a:r>
            <a:r>
              <a:rPr b="1" dirty="0" sz="2400" lang="en-US" smtClean="0"/>
              <a:t>),</a:t>
            </a:r>
            <a:r>
              <a:rPr b="1" dirty="0" sz="2400" lang="en-US" err="1" smtClean="0"/>
              <a:t>Enalapril</a:t>
            </a:r>
            <a:r>
              <a:rPr b="1" dirty="0" sz="2400" lang="en-US" smtClean="0"/>
              <a:t> (</a:t>
            </a:r>
            <a:r>
              <a:rPr b="1" dirty="0" sz="2400" lang="en-US" err="1" smtClean="0"/>
              <a:t>Vasotec</a:t>
            </a:r>
            <a:r>
              <a:rPr b="1" dirty="0" sz="2400" lang="en-US" smtClean="0"/>
              <a:t>)</a:t>
            </a:r>
            <a:endParaRPr b="1" dirty="0" sz="2400" lang="en-US"/>
          </a:p>
          <a:p>
            <a:pPr indent="0" lvl="1" marL="400050">
              <a:buNone/>
            </a:pPr>
            <a:endParaRPr b="1" dirty="0" sz="2400" lang="en-US"/>
          </a:p>
        </p:txBody>
      </p:sp>
    </p:spTree>
  </p:cSld>
  <p:clrMapOvr>
    <a:masterClrMapping/>
  </p:clrMapOvr>
  <p:timing/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8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792162"/>
          </a:xfrm>
        </p:spPr>
        <p:txBody>
          <a:bodyPr/>
          <a:p>
            <a:r>
              <a:rPr b="1" dirty="0" lang="en-US"/>
              <a:t>Pharmacological </a:t>
            </a:r>
            <a:r>
              <a:rPr b="1" dirty="0" lang="en-US" smtClean="0"/>
              <a:t>interventions </a:t>
            </a:r>
            <a:r>
              <a:rPr b="1" dirty="0" lang="en-US" err="1" smtClean="0"/>
              <a:t>ctd</a:t>
            </a:r>
            <a:endParaRPr dirty="0" lang="en-US"/>
          </a:p>
        </p:txBody>
      </p:sp>
      <p:sp>
        <p:nvSpPr>
          <p:cNvPr id="1048939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15400" cy="5562600"/>
          </a:xfrm>
        </p:spPr>
        <p:txBody>
          <a:bodyPr>
            <a:normAutofit fontScale="92500" lnSpcReduction="20000"/>
          </a:bodyPr>
          <a:p>
            <a:pPr indent="0" marL="0">
              <a:buNone/>
            </a:pPr>
            <a:r>
              <a:rPr b="1" dirty="0" lang="en-US"/>
              <a:t>Step.2:Involves thorough evaluation of 1</a:t>
            </a:r>
            <a:r>
              <a:rPr baseline="30000" b="1" dirty="0" lang="en-US"/>
              <a:t>st</a:t>
            </a:r>
            <a:r>
              <a:rPr b="1" dirty="0" lang="en-US"/>
              <a:t> line management (lifestyle and step.1 and its effectiveness</a:t>
            </a:r>
            <a:endParaRPr b="1" dirty="0" sz="2800" lang="en-US"/>
          </a:p>
          <a:p>
            <a:r>
              <a:rPr b="1" dirty="0" lang="en-US"/>
              <a:t>-If found not effective medication dose is increased or a 2</a:t>
            </a:r>
            <a:r>
              <a:rPr baseline="30000" b="1" dirty="0" lang="en-US"/>
              <a:t>nd</a:t>
            </a:r>
            <a:r>
              <a:rPr b="1" dirty="0" lang="en-US"/>
              <a:t> drug is added.</a:t>
            </a:r>
            <a:endParaRPr b="1" dirty="0" sz="2800" lang="en-US"/>
          </a:p>
          <a:p>
            <a:pPr indent="0" marL="0">
              <a:buNone/>
            </a:pPr>
            <a:endParaRPr b="1" dirty="0" sz="2800" lang="en-US"/>
          </a:p>
          <a:p>
            <a:pPr indent="0" marL="0">
              <a:buNone/>
            </a:pPr>
            <a:r>
              <a:rPr b="1" dirty="0" lang="en-US"/>
              <a:t>Step.3</a:t>
            </a:r>
            <a:endParaRPr b="1" dirty="0" sz="2800" lang="en-US"/>
          </a:p>
          <a:p>
            <a:r>
              <a:rPr b="1" dirty="0" lang="en-US"/>
              <a:t>-Involves thorough evaluation of 1</a:t>
            </a:r>
            <a:r>
              <a:rPr baseline="30000" b="1" dirty="0" lang="en-US"/>
              <a:t>st</a:t>
            </a:r>
            <a:r>
              <a:rPr b="1" dirty="0" lang="en-US"/>
              <a:t> line of management,step1 and step 2 and effectiveness.</a:t>
            </a:r>
            <a:endParaRPr b="1" dirty="0" sz="2800" lang="en-US"/>
          </a:p>
          <a:p>
            <a:r>
              <a:rPr b="1" dirty="0" lang="en-US"/>
              <a:t>-If found not to be effective compliance of the drug is evaluated.</a:t>
            </a:r>
            <a:endParaRPr b="1" dirty="0" sz="2800" lang="en-US"/>
          </a:p>
          <a:p>
            <a:r>
              <a:rPr b="1" dirty="0" lang="en-US"/>
              <a:t>-If found not to be effective a 2</a:t>
            </a:r>
            <a:r>
              <a:rPr baseline="30000" b="1" dirty="0" lang="en-US"/>
              <a:t>nd</a:t>
            </a:r>
            <a:r>
              <a:rPr b="1" dirty="0" lang="en-US"/>
              <a:t> or a 3</a:t>
            </a:r>
            <a:r>
              <a:rPr baseline="30000" b="1" dirty="0" lang="en-US"/>
              <a:t>rd</a:t>
            </a:r>
            <a:r>
              <a:rPr b="1" dirty="0" lang="en-US"/>
              <a:t> medication is added.</a:t>
            </a:r>
            <a:endParaRPr b="1" dirty="0" sz="2800" lang="en-US"/>
          </a:p>
          <a:p>
            <a:r>
              <a:rPr b="1" dirty="0" lang="en-US"/>
              <a:t>-evaluate compliance and carefully asses the client</a:t>
            </a:r>
            <a:endParaRPr b="1" dirty="0" sz="2800" lang="en-US"/>
          </a:p>
          <a:p>
            <a:pPr indent="0" marL="0">
              <a:buNone/>
            </a:pPr>
            <a:endParaRPr dirty="0" sz="2800" lang="en-US"/>
          </a:p>
        </p:txBody>
      </p:sp>
    </p:spTree>
  </p:cSld>
  <p:clrMapOvr>
    <a:masterClrMapping/>
  </p:clrMapOvr>
  <p:timing/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4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15962"/>
          </a:xfrm>
        </p:spPr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u="sng" smtClean="0"/>
              <a:t>Client </a:t>
            </a:r>
            <a:r>
              <a:rPr b="1" dirty="0" lang="en-US" u="sng"/>
              <a:t>–Family Education.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941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763000" cy="5562600"/>
          </a:xfrm>
        </p:spPr>
        <p:txBody>
          <a:bodyPr>
            <a:normAutofit/>
          </a:bodyPr>
          <a:p>
            <a:pPr lvl="0"/>
            <a:r>
              <a:rPr b="1" dirty="0" lang="en-US" smtClean="0"/>
              <a:t>Lifestyle </a:t>
            </a:r>
            <a:r>
              <a:rPr b="1" dirty="0" lang="en-US"/>
              <a:t>change.</a:t>
            </a:r>
            <a:endParaRPr b="1" dirty="0" sz="2800" lang="en-US"/>
          </a:p>
          <a:p>
            <a:pPr lvl="0"/>
            <a:r>
              <a:rPr b="1" dirty="0" lang="en-US"/>
              <a:t>Diet </a:t>
            </a:r>
            <a:r>
              <a:rPr b="1" dirty="0" lang="en-US" err="1"/>
              <a:t>i.e.Reduced</a:t>
            </a:r>
            <a:r>
              <a:rPr b="1" dirty="0" lang="en-US"/>
              <a:t> Na, Fat, cholesterol, Eat a good balanced diet.</a:t>
            </a:r>
            <a:endParaRPr b="1" dirty="0" sz="2800" lang="en-US"/>
          </a:p>
          <a:p>
            <a:pPr lvl="0"/>
            <a:r>
              <a:rPr b="1" dirty="0" lang="en-US"/>
              <a:t>Regular physical exercise program .</a:t>
            </a:r>
            <a:endParaRPr b="1" dirty="0" sz="2800" lang="en-US"/>
          </a:p>
          <a:p>
            <a:pPr lvl="0"/>
            <a:r>
              <a:rPr b="1" dirty="0" lang="en-US"/>
              <a:t>Stress Reduction to help client identify stressful situations and avoid them through bio feedback </a:t>
            </a:r>
            <a:r>
              <a:rPr b="1" dirty="0" lang="en-US" smtClean="0"/>
              <a:t>and </a:t>
            </a:r>
            <a:r>
              <a:rPr b="1" dirty="0" lang="en-US"/>
              <a:t>other </a:t>
            </a:r>
            <a:r>
              <a:rPr b="1" dirty="0" lang="en-US" smtClean="0"/>
              <a:t>methods.</a:t>
            </a:r>
            <a:endParaRPr b="1" dirty="0" sz="2800" lang="en-US"/>
          </a:p>
        </p:txBody>
      </p:sp>
    </p:spTree>
  </p:cSld>
  <p:clrMapOvr>
    <a:masterClrMapping/>
  </p:clrMapOvr>
  <p:timing/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792162"/>
          </a:xfrm>
        </p:spPr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u="sng" smtClean="0"/>
              <a:t>Client </a:t>
            </a:r>
            <a:r>
              <a:rPr b="1" dirty="0" lang="en-US" u="sng"/>
              <a:t>–Family </a:t>
            </a:r>
            <a:r>
              <a:rPr b="1" dirty="0" lang="en-US" u="sng" smtClean="0"/>
              <a:t>Education </a:t>
            </a:r>
            <a:r>
              <a:rPr b="1" dirty="0" lang="en-US" err="1" u="sng" smtClean="0"/>
              <a:t>ctd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94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10600" cy="5029200"/>
          </a:xfrm>
        </p:spPr>
        <p:txBody>
          <a:bodyPr>
            <a:normAutofit/>
          </a:bodyPr>
          <a:p>
            <a:pPr lvl="0"/>
            <a:r>
              <a:rPr b="1" dirty="0" lang="en-US"/>
              <a:t>Drugs;-Advice patient not to increase dosage on their own.</a:t>
            </a:r>
            <a:endParaRPr b="1" dirty="0" sz="2800" lang="en-US"/>
          </a:p>
          <a:p>
            <a:pPr lvl="1"/>
            <a:r>
              <a:rPr b="1" dirty="0" lang="en-US" smtClean="0"/>
              <a:t>Advice </a:t>
            </a:r>
            <a:r>
              <a:rPr b="1" dirty="0" lang="en-US"/>
              <a:t>patient not to stop drugs without direction by prescriber</a:t>
            </a:r>
            <a:endParaRPr b="1" dirty="0" sz="2400" lang="en-US"/>
          </a:p>
          <a:p>
            <a:pPr lvl="1"/>
            <a:r>
              <a:rPr b="1" dirty="0" lang="en-US" smtClean="0"/>
              <a:t>advice </a:t>
            </a:r>
            <a:r>
              <a:rPr b="1" dirty="0" lang="en-US"/>
              <a:t>patient to continue taking medication even when B.P is low</a:t>
            </a:r>
            <a:endParaRPr b="1" dirty="0" sz="2400" lang="en-US"/>
          </a:p>
          <a:p>
            <a:pPr lvl="1"/>
            <a:r>
              <a:rPr b="1" lang="en-US" smtClean="0"/>
              <a:t>advice </a:t>
            </a:r>
            <a:r>
              <a:rPr b="1" dirty="0" lang="en-US"/>
              <a:t>patient to avoid OTC.</a:t>
            </a:r>
            <a:endParaRPr b="1" dirty="0" sz="2400" lang="en-US"/>
          </a:p>
          <a:p>
            <a:pPr lvl="0"/>
            <a:r>
              <a:rPr b="1" dirty="0" lang="en-US"/>
              <a:t>Teach patient how to monitor their own BP</a:t>
            </a:r>
            <a:endParaRPr b="1" dirty="0" sz="2800" lang="en-US"/>
          </a:p>
          <a:p>
            <a:pPr lvl="0"/>
            <a:r>
              <a:rPr b="1" dirty="0" lang="en-US"/>
              <a:t>Instruct patient to keep follow up dates</a:t>
            </a:r>
          </a:p>
        </p:txBody>
      </p:sp>
    </p:spTree>
  </p:cSld>
  <p:clrMapOvr>
    <a:masterClrMapping/>
  </p:clrMapOvr>
  <p:timing/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4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HYPERTENSIVE CRISIS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945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5486400"/>
          </a:xfrm>
        </p:spPr>
        <p:txBody>
          <a:bodyPr>
            <a:normAutofit/>
          </a:bodyPr>
          <a:p>
            <a:pPr indent="0" marL="0">
              <a:buNone/>
            </a:pPr>
            <a:endParaRPr dirty="0" sz="2800" lang="en-US"/>
          </a:p>
          <a:p>
            <a:pPr lvl="0"/>
            <a:r>
              <a:rPr b="1" dirty="0" lang="en-US"/>
              <a:t>This is any clinical condition requiring immediate reduction in BP.</a:t>
            </a:r>
            <a:endParaRPr b="1" dirty="0" sz="2800" lang="en-US"/>
          </a:p>
          <a:p>
            <a:pPr lvl="0"/>
            <a:r>
              <a:rPr b="1" dirty="0" lang="en-US"/>
              <a:t>It is an acute life threatening condition that warrants Emergency Response management.</a:t>
            </a:r>
            <a:endParaRPr b="1" dirty="0" sz="2800" lang="en-US"/>
          </a:p>
          <a:p>
            <a:pPr lvl="0"/>
            <a:r>
              <a:rPr b="1" dirty="0" lang="en-US"/>
              <a:t>It can lead </a:t>
            </a:r>
            <a:r>
              <a:rPr b="1" dirty="0" lang="en-US" smtClean="0"/>
              <a:t>to: – Stroke</a:t>
            </a:r>
            <a:endParaRPr b="1" dirty="0" sz="2800" lang="en-US" smtClean="0"/>
          </a:p>
          <a:p>
            <a:pPr indent="0" marL="0">
              <a:buNone/>
            </a:pPr>
            <a:r>
              <a:rPr b="1" dirty="0" lang="en-US" smtClean="0"/>
              <a:t> 			- Renal Failure</a:t>
            </a:r>
            <a:endParaRPr b="1" dirty="0" lang="en-US"/>
          </a:p>
          <a:p>
            <a:pPr indent="0" marL="0">
              <a:buNone/>
            </a:pPr>
            <a:r>
              <a:rPr b="1" dirty="0" lang="en-US" smtClean="0"/>
              <a:t>			- Cardiac Failure</a:t>
            </a:r>
            <a:endParaRPr b="1" dirty="0" lang="en-US"/>
          </a:p>
          <a:p>
            <a:endParaRPr b="1" dirty="0" lang="en-US"/>
          </a:p>
          <a:p>
            <a:endParaRPr dirty="0" lang="en-US"/>
          </a:p>
          <a:p>
            <a:endParaRPr dirty="0" lang="en-US"/>
          </a:p>
          <a:p>
            <a:endParaRPr dirty="0" lang="en-US"/>
          </a:p>
          <a:p>
            <a:endParaRPr dirty="0" lang="en-US"/>
          </a:p>
          <a:p>
            <a:endParaRPr dirty="0" lang="en-US"/>
          </a:p>
          <a:p>
            <a:endParaRPr dirty="0" lang="en-US"/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639762"/>
          </a:xfrm>
        </p:spPr>
        <p:txBody>
          <a:bodyPr>
            <a:normAutofit fontScale="90000"/>
          </a:bodyPr>
          <a:p>
            <a:r>
              <a:rPr b="1" dirty="0" lang="en-US"/>
              <a:t>Electrocardiogram </a:t>
            </a:r>
            <a:r>
              <a:rPr b="1" dirty="0" lang="en-US" smtClean="0"/>
              <a:t>pattern </a:t>
            </a:r>
            <a:r>
              <a:rPr b="1" dirty="0" lang="en-US" err="1" smtClean="0"/>
              <a:t>ctd</a:t>
            </a:r>
            <a:endParaRPr dirty="0" lang="en-US"/>
          </a:p>
        </p:txBody>
      </p:sp>
      <p:sp>
        <p:nvSpPr>
          <p:cNvPr id="1048597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991600" cy="5791200"/>
          </a:xfrm>
        </p:spPr>
        <p:txBody>
          <a:bodyPr>
            <a:normAutofit/>
          </a:bodyPr>
          <a:p>
            <a:r>
              <a:rPr b="1" dirty="0" lang="en-US" smtClean="0"/>
              <a:t>When on ECG tracing has no P wave, then impulses are not originating from SAN.</a:t>
            </a:r>
            <a:endParaRPr b="1" dirty="0" sz="2800" lang="en-US" smtClean="0"/>
          </a:p>
          <a:p>
            <a:r>
              <a:rPr b="1" dirty="0" lang="en-US" smtClean="0"/>
              <a:t>An ECG tracing with P waves denotes a Sinus Rhythm</a:t>
            </a:r>
            <a:endParaRPr b="1" dirty="0" sz="2800" lang="en-US" smtClean="0"/>
          </a:p>
          <a:p>
            <a:r>
              <a:rPr b="1" dirty="0" lang="en-US" smtClean="0"/>
              <a:t>P-R Interval – This represents time it takes for original impulse to transverse the atrium and delay in the AV Node. </a:t>
            </a:r>
            <a:endParaRPr b="1" dirty="0" sz="2800" lang="en-US" smtClean="0"/>
          </a:p>
          <a:p>
            <a:r>
              <a:rPr b="1" dirty="0" lang="en-US" smtClean="0"/>
              <a:t>This should be between 0.12– 0.20 seconds</a:t>
            </a:r>
            <a:endParaRPr b="1" dirty="0" sz="2800" lang="en-US" smtClean="0"/>
          </a:p>
          <a:p>
            <a:r>
              <a:rPr b="1" dirty="0" lang="en-US" smtClean="0"/>
              <a:t>QRS complex – Represents contraction or depolarization of the ventricle.</a:t>
            </a:r>
            <a:endParaRPr b="1" dirty="0" sz="2800" lang="en-US" smtClean="0"/>
          </a:p>
          <a:p>
            <a:pPr indent="0" marL="0">
              <a:buNone/>
            </a:pPr>
            <a:endParaRPr dirty="0" sz="2800" lang="en-US"/>
          </a:p>
        </p:txBody>
      </p:sp>
    </p:spTree>
  </p:cSld>
  <p:clrMapOvr>
    <a:masterClrMapping/>
  </p:clrMapOvr>
  <p:timing/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C</a:t>
            </a:r>
            <a:r>
              <a:rPr dirty="0" lang="en-US" smtClean="0"/>
              <a:t>/</a:t>
            </a:r>
            <a:r>
              <a:rPr b="1" dirty="0" lang="en-US" smtClean="0"/>
              <a:t>Manifestations</a:t>
            </a:r>
            <a:r>
              <a:rPr dirty="0" lang="en-US"/>
              <a:t>.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947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686800" cy="5105400"/>
          </a:xfrm>
        </p:spPr>
        <p:txBody>
          <a:bodyPr>
            <a:normAutofit/>
          </a:bodyPr>
          <a:p>
            <a:pPr lvl="0"/>
            <a:r>
              <a:rPr b="1" dirty="0" lang="en-US" err="1" smtClean="0"/>
              <a:t>Diastollic</a:t>
            </a:r>
            <a:r>
              <a:rPr b="1" dirty="0" lang="en-US" smtClean="0"/>
              <a:t> </a:t>
            </a:r>
            <a:r>
              <a:rPr b="1" dirty="0" lang="en-US"/>
              <a:t>BP of more than 120mmHg</a:t>
            </a:r>
            <a:endParaRPr b="1" dirty="0" sz="2800" lang="en-US"/>
          </a:p>
          <a:p>
            <a:pPr lvl="0"/>
            <a:r>
              <a:rPr b="1" dirty="0" lang="en-US"/>
              <a:t>Severe headache</a:t>
            </a:r>
            <a:endParaRPr b="1" dirty="0" sz="2800" lang="en-US"/>
          </a:p>
          <a:p>
            <a:pPr lvl="0"/>
            <a:r>
              <a:rPr b="1" dirty="0" lang="en-US" err="1"/>
              <a:t>Drownsiness</a:t>
            </a:r>
            <a:endParaRPr b="1" dirty="0" sz="2800" lang="en-US"/>
          </a:p>
          <a:p>
            <a:pPr lvl="0"/>
            <a:r>
              <a:rPr b="1" dirty="0" lang="en-US" err="1"/>
              <a:t>Confussion</a:t>
            </a:r>
            <a:endParaRPr b="1" dirty="0" sz="2800" lang="en-US"/>
          </a:p>
          <a:p>
            <a:pPr lvl="0"/>
            <a:r>
              <a:rPr b="1" dirty="0" lang="en-US"/>
              <a:t>Tachycardia</a:t>
            </a:r>
            <a:endParaRPr b="1" dirty="0" sz="2800" lang="en-US"/>
          </a:p>
          <a:p>
            <a:pPr lvl="0"/>
            <a:r>
              <a:rPr b="1" dirty="0" lang="en-US" err="1"/>
              <a:t>Tachypnoea</a:t>
            </a:r>
            <a:endParaRPr b="1" dirty="0" sz="2800" lang="en-US"/>
          </a:p>
          <a:p>
            <a:pPr lvl="0"/>
            <a:r>
              <a:rPr b="1" dirty="0" lang="en-US" smtClean="0"/>
              <a:t>Cyanosis</a:t>
            </a:r>
            <a:endParaRPr b="1" dirty="0" sz="2800" lang="en-US"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4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Nursing </a:t>
            </a:r>
            <a:r>
              <a:rPr b="1" dirty="0" lang="en-US"/>
              <a:t>Interventions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949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610600" cy="4876800"/>
          </a:xfrm>
        </p:spPr>
        <p:txBody>
          <a:bodyPr>
            <a:normAutofit/>
          </a:bodyPr>
          <a:p>
            <a:pPr lvl="0"/>
            <a:r>
              <a:rPr b="1" dirty="0" lang="en-US" smtClean="0"/>
              <a:t>Establish </a:t>
            </a:r>
            <a:r>
              <a:rPr b="1" dirty="0" lang="en-US"/>
              <a:t>and maintain the ABCs</a:t>
            </a:r>
            <a:endParaRPr b="1" dirty="0" sz="2800" lang="en-US"/>
          </a:p>
          <a:p>
            <a:pPr lvl="0"/>
            <a:r>
              <a:rPr b="1" dirty="0" lang="en-US"/>
              <a:t>Administer </a:t>
            </a:r>
            <a:r>
              <a:rPr b="1" dirty="0" lang="en-US" err="1"/>
              <a:t>Antihypertensives</a:t>
            </a:r>
            <a:r>
              <a:rPr b="1" dirty="0" lang="en-US"/>
              <a:t> as prescribed.</a:t>
            </a:r>
            <a:endParaRPr b="1" dirty="0" sz="2800" lang="en-US"/>
          </a:p>
          <a:p>
            <a:pPr lvl="0"/>
            <a:r>
              <a:rPr b="1" dirty="0" lang="en-US"/>
              <a:t>Monitor vital signs assessing, BP every 5 minutes</a:t>
            </a:r>
            <a:endParaRPr b="1" dirty="0" sz="2800" lang="en-US"/>
          </a:p>
          <a:p>
            <a:pPr lvl="0"/>
            <a:r>
              <a:rPr b="1" dirty="0" lang="en-US"/>
              <a:t>Look out for Hypotension.</a:t>
            </a:r>
            <a:endParaRPr b="1" dirty="0" sz="2800" lang="en-US"/>
          </a:p>
          <a:p>
            <a:pPr lvl="0"/>
            <a:r>
              <a:rPr b="1" dirty="0" lang="en-US"/>
              <a:t>Place client in supine position if hypotension is present.</a:t>
            </a:r>
            <a:endParaRPr b="1" dirty="0" sz="2800" lang="en-US"/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5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/>
              <a:t>Nursing </a:t>
            </a:r>
            <a:r>
              <a:rPr b="1" dirty="0" lang="en-US" smtClean="0"/>
              <a:t>Interventions </a:t>
            </a:r>
            <a:r>
              <a:rPr b="1" dirty="0" lang="en-US" err="1" smtClean="0"/>
              <a:t>ctd</a:t>
            </a:r>
            <a:endParaRPr dirty="0" lang="en-US"/>
          </a:p>
        </p:txBody>
      </p:sp>
      <p:sp>
        <p:nvSpPr>
          <p:cNvPr id="1048951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458200" cy="4800600"/>
          </a:xfrm>
        </p:spPr>
        <p:txBody>
          <a:bodyPr/>
          <a:p>
            <a:pPr lvl="0"/>
            <a:r>
              <a:rPr b="1" dirty="0" lang="en-US"/>
              <a:t>Have Emergency Response tray and equipment ready.</a:t>
            </a:r>
            <a:endParaRPr b="1" dirty="0" sz="2800" lang="en-US"/>
          </a:p>
          <a:p>
            <a:pPr lvl="0"/>
            <a:r>
              <a:rPr b="1" dirty="0" lang="en-US"/>
              <a:t>Maintain bed rest with fowlers position of 30-45 degrees elevation</a:t>
            </a:r>
            <a:endParaRPr b="1" dirty="0" sz="2800" lang="en-US"/>
          </a:p>
          <a:p>
            <a:pPr lvl="0"/>
            <a:r>
              <a:rPr b="1" dirty="0" lang="en-US"/>
              <a:t>Monitor 1nput and output strictly and avoid fluid overload.</a:t>
            </a:r>
            <a:endParaRPr b="1" dirty="0" sz="2800" lang="en-US"/>
          </a:p>
          <a:p>
            <a:pPr lvl="0"/>
            <a:r>
              <a:rPr b="1" dirty="0" lang="en-US"/>
              <a:t>Catheterize the </a:t>
            </a:r>
            <a:r>
              <a:rPr b="1" dirty="0" lang="en-US" smtClean="0"/>
              <a:t>patient</a:t>
            </a:r>
            <a:endParaRPr b="1" dirty="0" sz="2800" lang="en-US"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5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Complications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95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4754563"/>
          </a:xfrm>
        </p:spPr>
        <p:txBody>
          <a:bodyPr/>
          <a:p>
            <a:pPr lvl="0"/>
            <a:r>
              <a:rPr b="1" dirty="0" lang="en-US" smtClean="0"/>
              <a:t>Heart </a:t>
            </a:r>
            <a:r>
              <a:rPr b="1" dirty="0" lang="en-US"/>
              <a:t>F</a:t>
            </a:r>
            <a:endParaRPr b="1" dirty="0" sz="2800" lang="en-US"/>
          </a:p>
          <a:p>
            <a:pPr lvl="0"/>
            <a:r>
              <a:rPr b="1" dirty="0" lang="en-US"/>
              <a:t>Blindness</a:t>
            </a:r>
            <a:endParaRPr b="1" dirty="0" sz="2800" lang="en-US"/>
          </a:p>
          <a:p>
            <a:pPr lvl="0"/>
            <a:r>
              <a:rPr b="1" dirty="0" lang="en-US"/>
              <a:t>Cardiovascular Accident (CVA)</a:t>
            </a:r>
            <a:endParaRPr b="1" dirty="0" sz="2800" lang="en-US"/>
          </a:p>
          <a:p>
            <a:pPr lvl="0"/>
            <a:r>
              <a:rPr b="1" dirty="0" lang="en-US"/>
              <a:t>Renal failure</a:t>
            </a:r>
            <a:endParaRPr b="1" dirty="0" sz="2800" lang="en-US"/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54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7159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HEART FAILURE (CCF)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955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5562600"/>
          </a:xfrm>
        </p:spPr>
        <p:txBody>
          <a:bodyPr>
            <a:normAutofit/>
          </a:bodyPr>
          <a:p>
            <a:pPr lvl="0"/>
            <a:r>
              <a:rPr b="1" dirty="0" lang="en-US" smtClean="0"/>
              <a:t>Inability </a:t>
            </a:r>
            <a:r>
              <a:rPr b="1" dirty="0" lang="en-US"/>
              <a:t>of the heart to maintain adequate circulation to meet metabolic needs of the body.</a:t>
            </a:r>
          </a:p>
          <a:p>
            <a:pPr lvl="0"/>
            <a:r>
              <a:rPr b="1" dirty="0" lang="en-US"/>
              <a:t>Heart failure can be acute (sudden) or chronic (develops) over time.</a:t>
            </a:r>
          </a:p>
          <a:p>
            <a:pPr lvl="0"/>
            <a:r>
              <a:rPr b="1" dirty="0" lang="en-US"/>
              <a:t>A client with chronic can develop an acute episode i.e. acute on chronic heart failure.</a:t>
            </a:r>
          </a:p>
          <a:p>
            <a:pPr lvl="0"/>
            <a:r>
              <a:rPr b="1" dirty="0" lang="en-US"/>
              <a:t>Heart failure can occur on left, right or both sides.</a:t>
            </a:r>
          </a:p>
          <a:p>
            <a:pPr indent="0" marL="0">
              <a:buNone/>
            </a:pPr>
            <a:endParaRPr b="1" dirty="0" lang="en-US"/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5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7921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Main </a:t>
            </a:r>
            <a:r>
              <a:rPr b="1" dirty="0" lang="en-US"/>
              <a:t>causes of HF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957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410200"/>
          </a:xfrm>
        </p:spPr>
        <p:txBody>
          <a:bodyPr>
            <a:normAutofit lnSpcReduction="10000"/>
          </a:bodyPr>
          <a:p>
            <a:r>
              <a:rPr b="1" dirty="0" lang="en-US" smtClean="0"/>
              <a:t>Systole/Systolic </a:t>
            </a:r>
            <a:r>
              <a:rPr b="1" dirty="0" lang="en-US"/>
              <a:t>where the heart fails to eject blood </a:t>
            </a:r>
            <a:r>
              <a:rPr b="1" dirty="0" lang="en-US" smtClean="0"/>
              <a:t>from chambers to the arteries and </a:t>
            </a:r>
            <a:r>
              <a:rPr b="1" dirty="0" lang="en-US"/>
              <a:t>this may be caused by repeated MIs </a:t>
            </a:r>
            <a:r>
              <a:rPr b="1" dirty="0" lang="en-US" smtClean="0"/>
              <a:t>or cardiomyopathy</a:t>
            </a:r>
            <a:r>
              <a:rPr b="1" dirty="0" lang="en-US"/>
              <a:t>.</a:t>
            </a:r>
          </a:p>
          <a:p>
            <a:r>
              <a:rPr b="1" dirty="0" lang="en-US"/>
              <a:t>Diastolic-failure of the heart to relax resulting in inadequate filling.</a:t>
            </a:r>
          </a:p>
          <a:p>
            <a:r>
              <a:rPr b="1" dirty="0" lang="en-US" err="1"/>
              <a:t>Dysfunctioning</a:t>
            </a:r>
            <a:r>
              <a:rPr b="1" dirty="0" lang="en-US"/>
              <a:t> valves which can be </a:t>
            </a:r>
            <a:r>
              <a:rPr b="1" dirty="0" lang="en-US" err="1"/>
              <a:t>stenotic</a:t>
            </a:r>
            <a:r>
              <a:rPr b="1" dirty="0" lang="en-US"/>
              <a:t> or incompetent and this can be caused by endocarditis or RHD </a:t>
            </a:r>
          </a:p>
          <a:p>
            <a:r>
              <a:rPr b="1" dirty="0" lang="en-US"/>
              <a:t>Structural abnormalities as found in congenital heart conditions.</a:t>
            </a:r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5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/>
              <a:t>LEFT SIDED HEART FAILURE</a:t>
            </a:r>
            <a:endParaRPr dirty="0" lang="en-US"/>
          </a:p>
        </p:txBody>
      </p:sp>
      <p:sp>
        <p:nvSpPr>
          <p:cNvPr id="1048959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486400"/>
          </a:xfrm>
        </p:spPr>
        <p:txBody>
          <a:bodyPr>
            <a:normAutofit lnSpcReduction="10000"/>
          </a:bodyPr>
          <a:p>
            <a:pPr indent="0" marL="0">
              <a:buNone/>
            </a:pPr>
            <a:r>
              <a:rPr b="1" dirty="0" lang="en-US" smtClean="0"/>
              <a:t>Pathophysiology</a:t>
            </a:r>
            <a:endParaRPr dirty="0" lang="en-US"/>
          </a:p>
          <a:p>
            <a:pPr lvl="0"/>
            <a:r>
              <a:rPr b="1" dirty="0" lang="en-US"/>
              <a:t>When the left side doesn’t contract ,fill or relax effectively, blood is not pumped out and  does not move forward through the aorta.</a:t>
            </a:r>
          </a:p>
          <a:p>
            <a:pPr lvl="0"/>
            <a:r>
              <a:rPr b="1" dirty="0" lang="en-US"/>
              <a:t>This leads to accumulation and retention of blood within the left ventricle with a backflow to the left atrium, pulmonary veins and to the lungs resulting in pulmonary </a:t>
            </a:r>
            <a:r>
              <a:rPr b="1" dirty="0" lang="en-US" err="1"/>
              <a:t>Oedema</a:t>
            </a:r>
            <a:r>
              <a:rPr b="1" dirty="0" lang="en-US"/>
              <a:t>.</a:t>
            </a:r>
          </a:p>
          <a:p>
            <a:pPr lvl="0"/>
            <a:r>
              <a:rPr b="1" dirty="0" lang="en-US"/>
              <a:t>Signs of left sided heart failure manifest as </a:t>
            </a:r>
            <a:r>
              <a:rPr b="1" dirty="0" lang="en-US" err="1"/>
              <a:t>dysfunctioning</a:t>
            </a:r>
            <a:r>
              <a:rPr b="1" dirty="0" lang="en-US"/>
              <a:t> respiratory system and are evidenced in pulmonary system</a:t>
            </a:r>
            <a:r>
              <a:rPr b="1" dirty="0" lang="en-US" smtClean="0"/>
              <a:t>.</a:t>
            </a:r>
            <a:endParaRPr b="1" dirty="0" lang="en-US"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6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6397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Signs </a:t>
            </a:r>
            <a:r>
              <a:rPr b="1" dirty="0" lang="en-US"/>
              <a:t>and symptoms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961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86400"/>
          </a:xfrm>
        </p:spPr>
        <p:txBody>
          <a:bodyPr>
            <a:normAutofit fontScale="92500" lnSpcReduction="10000"/>
          </a:bodyPr>
          <a:p>
            <a:r>
              <a:rPr b="1" dirty="0" lang="en-US" err="1" smtClean="0"/>
              <a:t>Dyspnoea</a:t>
            </a:r>
            <a:r>
              <a:rPr b="1" dirty="0" lang="en-US"/>
              <a:t>.</a:t>
            </a:r>
          </a:p>
          <a:p>
            <a:r>
              <a:rPr b="1" dirty="0" lang="en-US"/>
              <a:t>Pink frothy sputum/</a:t>
            </a:r>
            <a:r>
              <a:rPr b="1" dirty="0" lang="en-US" err="1"/>
              <a:t>Haemoptysis</a:t>
            </a:r>
            <a:r>
              <a:rPr b="1" dirty="0" lang="en-US"/>
              <a:t>.</a:t>
            </a:r>
          </a:p>
          <a:p>
            <a:r>
              <a:rPr b="1" dirty="0" lang="en-US" err="1"/>
              <a:t>Rales</a:t>
            </a:r>
            <a:r>
              <a:rPr b="1" dirty="0" lang="en-US"/>
              <a:t> and crackles on Auscultation.</a:t>
            </a:r>
          </a:p>
          <a:p>
            <a:r>
              <a:rPr b="1" dirty="0" lang="en-US"/>
              <a:t>Tachycardia.</a:t>
            </a:r>
          </a:p>
          <a:p>
            <a:r>
              <a:rPr b="1" dirty="0" lang="en-US"/>
              <a:t>Fatigue.</a:t>
            </a:r>
          </a:p>
          <a:p>
            <a:r>
              <a:rPr b="1" dirty="0" lang="en-US"/>
              <a:t>Pallor and cyanosis.</a:t>
            </a:r>
          </a:p>
          <a:p>
            <a:r>
              <a:rPr b="1" dirty="0" lang="en-US"/>
              <a:t>Confusion and dis-orientation due to reduced cerebral perfusion.</a:t>
            </a:r>
          </a:p>
          <a:p>
            <a:r>
              <a:rPr b="1" dirty="0" lang="en-US" err="1"/>
              <a:t>Tachyponoea</a:t>
            </a:r>
            <a:endParaRPr b="1" dirty="0" lang="en-US"/>
          </a:p>
          <a:p>
            <a:r>
              <a:rPr b="1" dirty="0" lang="en-US" err="1"/>
              <a:t>Hypercapnoea</a:t>
            </a:r>
            <a:r>
              <a:rPr b="1" dirty="0" lang="en-US"/>
              <a:t>.(increased Carbon dioxide  content in blood</a:t>
            </a:r>
            <a:r>
              <a:rPr b="1" dirty="0" lang="en-US" smtClean="0"/>
              <a:t>.)</a:t>
            </a:r>
            <a:endParaRPr b="1" dirty="0" lang="en-US"/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RIGHT </a:t>
            </a:r>
            <a:r>
              <a:rPr b="1" dirty="0" lang="en-US"/>
              <a:t>SIDED HEART FAILURE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96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9067800" cy="5867400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lang="en-US" smtClean="0"/>
              <a:t>Pathophysiology</a:t>
            </a:r>
            <a:endParaRPr dirty="0" lang="en-US"/>
          </a:p>
          <a:p>
            <a:r>
              <a:rPr b="1" dirty="0" lang="en-US"/>
              <a:t>Blood from the body parts flows into the R.A through the inferior and superior V-cava.</a:t>
            </a:r>
          </a:p>
          <a:p>
            <a:r>
              <a:rPr b="1" dirty="0" lang="en-US"/>
              <a:t>There is forward movement of the same blood into the R.V through Tricuspid valve.</a:t>
            </a:r>
          </a:p>
          <a:p>
            <a:r>
              <a:rPr b="1" dirty="0" lang="en-US"/>
              <a:t>If the R.V does not contract, fill or relax adequately there will be an accumulation and retention of blood in the right ventricle</a:t>
            </a:r>
            <a:r>
              <a:rPr b="1" dirty="0" lang="en-US" smtClean="0"/>
              <a:t>.</a:t>
            </a:r>
            <a:endParaRPr b="1" dirty="0" lang="en-US"/>
          </a:p>
          <a:p>
            <a:r>
              <a:rPr b="1" dirty="0" lang="en-US"/>
              <a:t>This leads to a backflow in the RA ,superior and inferior vena cava, resulting in </a:t>
            </a:r>
            <a:r>
              <a:rPr b="1" dirty="0" lang="en-US" err="1"/>
              <a:t>oedema</a:t>
            </a:r>
            <a:r>
              <a:rPr b="1" dirty="0" lang="en-US"/>
              <a:t> of the lower extremities.</a:t>
            </a:r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6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Signs </a:t>
            </a:r>
            <a:r>
              <a:rPr b="1" dirty="0" lang="en-US"/>
              <a:t>of Right-sided heart failure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965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715000"/>
          </a:xfrm>
        </p:spPr>
        <p:txBody>
          <a:bodyPr>
            <a:normAutofit lnSpcReduction="10000"/>
          </a:bodyPr>
          <a:p>
            <a:r>
              <a:rPr b="1" dirty="0" lang="en-US" smtClean="0"/>
              <a:t>Are </a:t>
            </a:r>
            <a:r>
              <a:rPr b="1" dirty="0" lang="en-US"/>
              <a:t>evident in the systemic circulation as peripheral </a:t>
            </a:r>
            <a:r>
              <a:rPr b="1" dirty="0" lang="en-US" err="1"/>
              <a:t>oedema</a:t>
            </a:r>
            <a:r>
              <a:rPr b="1" dirty="0" lang="en-US"/>
              <a:t>.</a:t>
            </a:r>
          </a:p>
          <a:p>
            <a:r>
              <a:rPr b="1" dirty="0" lang="en-US"/>
              <a:t>Pitting </a:t>
            </a:r>
            <a:r>
              <a:rPr b="1" dirty="0" lang="en-US" err="1"/>
              <a:t>oedema</a:t>
            </a:r>
            <a:r>
              <a:rPr b="1" dirty="0" lang="en-US"/>
              <a:t> in feet, leg.</a:t>
            </a:r>
          </a:p>
          <a:p>
            <a:r>
              <a:rPr b="1" dirty="0" lang="en-US" err="1"/>
              <a:t>Ascitis</a:t>
            </a:r>
            <a:r>
              <a:rPr b="1" dirty="0" lang="en-US"/>
              <a:t> from portal HTN.</a:t>
            </a:r>
          </a:p>
          <a:p>
            <a:r>
              <a:rPr b="1" dirty="0" lang="en-US"/>
              <a:t>Tenderness of Right upper quadrant</a:t>
            </a:r>
          </a:p>
          <a:p>
            <a:r>
              <a:rPr b="1" dirty="0" lang="en-US"/>
              <a:t>Distended jugular veins.</a:t>
            </a:r>
          </a:p>
          <a:p>
            <a:r>
              <a:rPr b="1" dirty="0" lang="en-US"/>
              <a:t>Abdominal pain</a:t>
            </a:r>
          </a:p>
          <a:p>
            <a:r>
              <a:rPr b="1" dirty="0" lang="en-US"/>
              <a:t>Anorexia &amp; Nausea</a:t>
            </a:r>
          </a:p>
          <a:p>
            <a:r>
              <a:rPr b="1" dirty="0" lang="en-US"/>
              <a:t>Fatigue </a:t>
            </a:r>
          </a:p>
          <a:p>
            <a:r>
              <a:rPr b="1" dirty="0" lang="en-US"/>
              <a:t>Weight gain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p>
            <a:r>
              <a:rPr b="1" dirty="0" lang="en-US"/>
              <a:t>Electrocardiogram pattern </a:t>
            </a:r>
            <a:r>
              <a:rPr b="1" dirty="0" lang="en-US" err="1"/>
              <a:t>ctd</a:t>
            </a:r>
            <a:endParaRPr dirty="0" lang="en-US"/>
          </a:p>
        </p:txBody>
      </p:sp>
      <p:sp>
        <p:nvSpPr>
          <p:cNvPr id="1048624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991600" cy="5715000"/>
          </a:xfrm>
        </p:spPr>
        <p:txBody>
          <a:bodyPr>
            <a:normAutofit fontScale="75000" lnSpcReduction="20000"/>
          </a:bodyPr>
          <a:p>
            <a:r>
              <a:rPr b="1" dirty="0" lang="en-US" smtClean="0"/>
              <a:t>ST Segment – Represents resting period between the ventricular depolarization (contraction) and repolarization (relaxation) </a:t>
            </a:r>
            <a:endParaRPr b="1" dirty="0" sz="2800" lang="en-US" smtClean="0"/>
          </a:p>
          <a:p>
            <a:r>
              <a:rPr b="1" dirty="0" lang="en-US" smtClean="0"/>
              <a:t>It is also called Refractory period and during this time heart muscles cannot respond to stimuli.</a:t>
            </a:r>
            <a:endParaRPr b="1" dirty="0" sz="2800" lang="en-US" smtClean="0"/>
          </a:p>
          <a:p>
            <a:r>
              <a:rPr b="1" dirty="0" lang="en-US" smtClean="0"/>
              <a:t>T Wave – Represents ventricular repolarization when the ventricles relax.</a:t>
            </a:r>
            <a:endParaRPr b="1" dirty="0" sz="2800" lang="en-US" smtClean="0"/>
          </a:p>
          <a:p>
            <a:r>
              <a:rPr b="1" dirty="0" lang="en-US" smtClean="0"/>
              <a:t>The T-wave can be elevated, inverted, peaked in abnormalities of the heart.</a:t>
            </a:r>
            <a:endParaRPr b="1" dirty="0" sz="2800" lang="en-US" smtClean="0"/>
          </a:p>
          <a:p>
            <a:r>
              <a:rPr b="1" dirty="0" lang="en-US" smtClean="0"/>
              <a:t>Inverted T wave is common in Hypokalemia and Myocardial infarction.</a:t>
            </a:r>
            <a:endParaRPr b="1" dirty="0" sz="2800" lang="en-US" smtClean="0"/>
          </a:p>
          <a:p>
            <a:r>
              <a:rPr b="1" dirty="0" lang="en-US" smtClean="0"/>
              <a:t>U wave – May follow a T-wave and when prominent may indicate electrolyte abnormality such as Hypokalemia.</a:t>
            </a:r>
            <a:endParaRPr b="1" dirty="0" sz="2800" lang="en-US" smtClean="0"/>
          </a:p>
          <a:p>
            <a:r>
              <a:rPr b="1" dirty="0" lang="en-US" smtClean="0"/>
              <a:t>Studies done for patient on Anti-coagulation therapy. PTT. INR</a:t>
            </a:r>
            <a:endParaRPr b="1" dirty="0" sz="2800" lang="en-US" smtClean="0"/>
          </a:p>
          <a:p>
            <a:pPr lvl="0"/>
            <a:r>
              <a:rPr b="1" dirty="0" lang="en-US" smtClean="0"/>
              <a:t>Diagnostic procedures</a:t>
            </a:r>
            <a:endParaRPr b="1" dirty="0" sz="2800" lang="en-US" smtClean="0"/>
          </a:p>
          <a:p>
            <a:pPr lvl="0"/>
            <a:r>
              <a:rPr b="1" dirty="0" lang="en-US" smtClean="0"/>
              <a:t>Cardiac Catheterization – see handout</a:t>
            </a:r>
            <a:endParaRPr b="1" dirty="0" sz="2800" lang="en-US" smtClean="0"/>
          </a:p>
          <a:p>
            <a:pPr lvl="0"/>
            <a:r>
              <a:rPr b="1" dirty="0" lang="en-US" smtClean="0"/>
              <a:t>Central Venous Pressure- see handout</a:t>
            </a:r>
            <a:endParaRPr b="1" dirty="0" sz="2800" lang="en-US" smtClean="0"/>
          </a:p>
        </p:txBody>
      </p:sp>
    </p:spTree>
  </p:cSld>
  <p:clrMapOvr>
    <a:masterClrMapping/>
  </p:clrMapOvr>
  <p:timing/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4873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Management 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967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8915400" cy="6019800"/>
          </a:xfrm>
        </p:spPr>
        <p:txBody>
          <a:bodyPr>
            <a:normAutofit fontScale="92500" lnSpcReduction="10000"/>
          </a:bodyPr>
          <a:p>
            <a:r>
              <a:rPr b="1" dirty="0" lang="en-US" smtClean="0"/>
              <a:t>Establish </a:t>
            </a:r>
            <a:r>
              <a:rPr b="1" dirty="0" lang="en-US"/>
              <a:t>and maintain the ABCs</a:t>
            </a:r>
          </a:p>
          <a:p>
            <a:r>
              <a:rPr b="1" dirty="0" lang="en-US"/>
              <a:t>Nurse patient in high fowlers position.</a:t>
            </a:r>
          </a:p>
          <a:p>
            <a:r>
              <a:rPr b="1" dirty="0" lang="en-US"/>
              <a:t>Suction patient as needed.</a:t>
            </a:r>
          </a:p>
          <a:p>
            <a:r>
              <a:rPr b="1" dirty="0" lang="en-US"/>
              <a:t>Reassure patient and relatives.</a:t>
            </a:r>
          </a:p>
          <a:p>
            <a:r>
              <a:rPr b="1" dirty="0" lang="en-US"/>
              <a:t>Administer medication as prescribed.</a:t>
            </a:r>
          </a:p>
          <a:p>
            <a:r>
              <a:rPr b="1" dirty="0" lang="en-US"/>
              <a:t>Monitor lung sounds for crackles and </a:t>
            </a:r>
            <a:r>
              <a:rPr b="1" dirty="0" lang="en-US" err="1"/>
              <a:t>rales</a:t>
            </a:r>
            <a:r>
              <a:rPr b="1" dirty="0" lang="en-US"/>
              <a:t>.</a:t>
            </a:r>
          </a:p>
          <a:p>
            <a:r>
              <a:rPr b="1" dirty="0" lang="en-US"/>
              <a:t>Assess for </a:t>
            </a:r>
            <a:r>
              <a:rPr b="1" dirty="0" lang="en-US" err="1"/>
              <a:t>oedema</a:t>
            </a:r>
            <a:r>
              <a:rPr b="1" dirty="0" lang="en-US"/>
              <a:t> by pressing on tibia</a:t>
            </a:r>
          </a:p>
          <a:p>
            <a:r>
              <a:rPr b="1" dirty="0" lang="en-US"/>
              <a:t>Insert a catheter and monitor input/output </a:t>
            </a:r>
          </a:p>
          <a:p>
            <a:r>
              <a:rPr b="1" dirty="0" lang="en-US" smtClean="0"/>
              <a:t> </a:t>
            </a:r>
            <a:r>
              <a:rPr b="1" dirty="0" lang="en-US"/>
              <a:t>Diet </a:t>
            </a:r>
            <a:endParaRPr b="1" dirty="0" lang="en-US" smtClean="0"/>
          </a:p>
          <a:p>
            <a:r>
              <a:rPr b="1" dirty="0" lang="en-US" smtClean="0"/>
              <a:t>Hygiene </a:t>
            </a:r>
            <a:r>
              <a:rPr b="1" dirty="0" lang="en-US"/>
              <a:t>} </a:t>
            </a:r>
            <a:r>
              <a:rPr b="1" dirty="0" lang="en-US" smtClean="0"/>
              <a:t>general</a:t>
            </a:r>
          </a:p>
          <a:p>
            <a:r>
              <a:rPr b="1" dirty="0" lang="en-US" smtClean="0"/>
              <a:t>Activities </a:t>
            </a:r>
            <a:r>
              <a:rPr b="1" dirty="0" lang="en-US"/>
              <a:t>of daily living (ADL</a:t>
            </a:r>
            <a:r>
              <a:rPr b="1" dirty="0" lang="en-US" smtClean="0"/>
              <a:t>)</a:t>
            </a:r>
            <a:endParaRPr b="1" dirty="0" lang="en-US"/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6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Client </a:t>
            </a:r>
            <a:r>
              <a:rPr b="1" dirty="0" lang="en-US"/>
              <a:t>and family education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969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562600"/>
          </a:xfrm>
        </p:spPr>
        <p:txBody>
          <a:bodyPr>
            <a:noAutofit/>
          </a:bodyPr>
          <a:p>
            <a:r>
              <a:rPr b="1" dirty="0" sz="3600" lang="en-US" smtClean="0"/>
              <a:t>Lifestyle </a:t>
            </a:r>
            <a:r>
              <a:rPr b="1" dirty="0" sz="3600" lang="en-US"/>
              <a:t>changes  stop smoking and Alcohol</a:t>
            </a:r>
          </a:p>
          <a:p>
            <a:pPr lvl="0"/>
            <a:r>
              <a:rPr b="1" dirty="0" sz="3600" lang="en-US"/>
              <a:t>Diet “reduced  Na and cholesterol, Fat</a:t>
            </a:r>
          </a:p>
          <a:p>
            <a:pPr lvl="0"/>
            <a:r>
              <a:rPr b="1" dirty="0" sz="3600" lang="en-US"/>
              <a:t> physical Exercise but balance Exercise and Rest</a:t>
            </a:r>
          </a:p>
          <a:p>
            <a:pPr lvl="0"/>
            <a:r>
              <a:rPr b="1" dirty="0" sz="3600" lang="en-US"/>
              <a:t>Stress Reduction techniques</a:t>
            </a:r>
          </a:p>
          <a:p>
            <a:pPr lvl="0"/>
            <a:r>
              <a:rPr b="1" dirty="0" sz="3600" lang="en-US"/>
              <a:t>Drug compliance.</a:t>
            </a:r>
          </a:p>
          <a:p>
            <a:pPr lvl="0"/>
            <a:r>
              <a:rPr b="1" dirty="0" sz="3600" lang="en-US"/>
              <a:t>Keep Doctors appointments</a:t>
            </a:r>
          </a:p>
          <a:p>
            <a:pPr lvl="0"/>
            <a:r>
              <a:rPr b="1" dirty="0" sz="3600" lang="en-US"/>
              <a:t>Cardiac </a:t>
            </a:r>
            <a:r>
              <a:rPr b="1" dirty="0" sz="3600" lang="en-US" smtClean="0"/>
              <a:t>rehabilitation</a:t>
            </a:r>
            <a:endParaRPr b="1" dirty="0" sz="3600" lang="en-US"/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VALVULAR HEART DISEASES 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971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534400" cy="4953000"/>
          </a:xfrm>
        </p:spPr>
        <p:txBody>
          <a:bodyPr>
            <a:normAutofit/>
          </a:bodyPr>
          <a:p>
            <a:r>
              <a:rPr b="1" dirty="0" lang="en-US" smtClean="0"/>
              <a:t>Are </a:t>
            </a:r>
            <a:r>
              <a:rPr b="1" dirty="0" lang="en-US"/>
              <a:t>conditions that occur when the heart valves cannot fully open (stenosis) or close completely (insufficiency) or those that are </a:t>
            </a:r>
            <a:r>
              <a:rPr b="1" dirty="0" lang="en-US" err="1"/>
              <a:t>incompetent,causing</a:t>
            </a:r>
            <a:r>
              <a:rPr b="1" dirty="0" lang="en-US"/>
              <a:t> regurgitation.</a:t>
            </a:r>
          </a:p>
          <a:p>
            <a:r>
              <a:rPr b="1" dirty="0" lang="en-US"/>
              <a:t>This prevents efficient blood flow through the heart</a:t>
            </a:r>
            <a:r>
              <a:rPr b="1" dirty="0" lang="en-US" smtClean="0"/>
              <a:t>.</a:t>
            </a:r>
            <a:r>
              <a:rPr b="1" dirty="0" lang="en-US"/>
              <a:t> 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7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715962"/>
          </a:xfrm>
        </p:spPr>
        <p:txBody>
          <a:bodyPr>
            <a:normAutofit fontScale="90000"/>
          </a:bodyPr>
          <a:p>
            <a:r>
              <a:rPr dirty="0" lang="en-US" smtClean="0"/>
              <a:t/>
            </a:r>
            <a:br>
              <a:rPr dirty="0" lang="en-US" smtClean="0"/>
            </a:br>
            <a:r>
              <a:rPr b="1" dirty="0" lang="en-US" smtClean="0"/>
              <a:t>Types Of </a:t>
            </a:r>
            <a:r>
              <a:rPr b="1" dirty="0" lang="en-US" err="1" smtClean="0"/>
              <a:t>Valvular</a:t>
            </a:r>
            <a:r>
              <a:rPr b="1" dirty="0" lang="en-US" smtClean="0"/>
              <a:t> Heart  Diseases</a:t>
            </a:r>
            <a:br>
              <a:rPr b="1" dirty="0" lang="en-US" smtClean="0"/>
            </a:br>
            <a:endParaRPr b="1" dirty="0" lang="en-US"/>
          </a:p>
        </p:txBody>
      </p:sp>
      <p:sp>
        <p:nvSpPr>
          <p:cNvPr id="104897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15400" cy="5562600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lang="en-US" u="sng" smtClean="0"/>
              <a:t>Mitral </a:t>
            </a:r>
            <a:r>
              <a:rPr b="1" dirty="0" lang="en-US" u="sng"/>
              <a:t>stenosis.</a:t>
            </a:r>
          </a:p>
          <a:p>
            <a:r>
              <a:rPr b="1" dirty="0" lang="en-US"/>
              <a:t>Is when the mitral/bicuspid valves are not opening fully,</a:t>
            </a:r>
          </a:p>
          <a:p>
            <a:r>
              <a:rPr b="1" dirty="0" lang="en-US"/>
              <a:t>Mitral </a:t>
            </a:r>
            <a:r>
              <a:rPr b="1" dirty="0" lang="en-US" smtClean="0"/>
              <a:t>insufficiency/regurgitation-Is </a:t>
            </a:r>
            <a:r>
              <a:rPr b="1" dirty="0" lang="en-US"/>
              <a:t>when the mitral/bicuspid valves are not closing fully.</a:t>
            </a:r>
          </a:p>
          <a:p>
            <a:r>
              <a:rPr b="1" dirty="0" lang="en-US"/>
              <a:t>Mitral </a:t>
            </a:r>
            <a:r>
              <a:rPr b="1" dirty="0" lang="en-US" smtClean="0"/>
              <a:t>prolapsed-Is </a:t>
            </a:r>
            <a:r>
              <a:rPr b="1" dirty="0" lang="en-US"/>
              <a:t>when the valve protrudes into LA during systolic phase.</a:t>
            </a:r>
          </a:p>
          <a:p>
            <a:pPr>
              <a:buFont typeface="Wingdings" pitchFamily="2" charset="2"/>
              <a:buChar char="§"/>
            </a:pPr>
            <a:r>
              <a:rPr b="1" dirty="0" lang="en-US" u="sng"/>
              <a:t>Aortic </a:t>
            </a:r>
            <a:r>
              <a:rPr b="1" dirty="0" lang="en-US" u="sng" smtClean="0"/>
              <a:t>stenosis-</a:t>
            </a:r>
            <a:r>
              <a:rPr b="1" dirty="0" lang="en-US" smtClean="0"/>
              <a:t>Is </a:t>
            </a:r>
            <a:r>
              <a:rPr b="1" dirty="0" lang="en-US"/>
              <a:t>when aortic valve is not opening fully.</a:t>
            </a:r>
          </a:p>
          <a:p>
            <a:pPr>
              <a:buFont typeface="Wingdings" pitchFamily="2" charset="2"/>
              <a:buChar char="§"/>
            </a:pPr>
            <a:r>
              <a:rPr b="1" lang="en-US" smtClean="0"/>
              <a:t>Aortic </a:t>
            </a:r>
            <a:r>
              <a:rPr b="1" dirty="0" lang="en-US" smtClean="0"/>
              <a:t>insufficiency-Is </a:t>
            </a:r>
            <a:r>
              <a:rPr b="1" dirty="0" lang="en-US"/>
              <a:t>when it’s not closing </a:t>
            </a:r>
            <a:r>
              <a:rPr b="1" dirty="0" lang="en-US" smtClean="0"/>
              <a:t>fully</a:t>
            </a:r>
            <a:endParaRPr b="1" dirty="0" lang="en-US"/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74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7921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Repair </a:t>
            </a:r>
            <a:r>
              <a:rPr b="1" dirty="0" lang="en-US"/>
              <a:t>procedures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975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334000"/>
          </a:xfrm>
        </p:spPr>
        <p:txBody>
          <a:bodyPr>
            <a:normAutofit/>
          </a:bodyPr>
          <a:p>
            <a:r>
              <a:rPr b="1" dirty="0" lang="en-US" smtClean="0"/>
              <a:t>The </a:t>
            </a:r>
            <a:r>
              <a:rPr b="1" dirty="0" lang="en-US"/>
              <a:t>following corrective measures may be undertaken </a:t>
            </a:r>
            <a:r>
              <a:rPr b="1" dirty="0" lang="en-US" err="1"/>
              <a:t>e.g</a:t>
            </a:r>
            <a:r>
              <a:rPr b="1" dirty="0" lang="en-US"/>
              <a:t> </a:t>
            </a:r>
          </a:p>
          <a:p>
            <a:pPr lvl="0"/>
            <a:r>
              <a:rPr b="1" dirty="0" lang="en-US"/>
              <a:t>Repair procedures/corrective measures.</a:t>
            </a:r>
          </a:p>
          <a:p>
            <a:r>
              <a:rPr b="1" dirty="0" lang="en-US" err="1"/>
              <a:t>i</a:t>
            </a:r>
            <a:r>
              <a:rPr b="1" dirty="0" lang="en-US"/>
              <a:t>. </a:t>
            </a:r>
            <a:r>
              <a:rPr b="1" dirty="0" lang="en-US" err="1"/>
              <a:t>Baloon</a:t>
            </a:r>
            <a:r>
              <a:rPr b="1" dirty="0" lang="en-US"/>
              <a:t> </a:t>
            </a:r>
            <a:r>
              <a:rPr b="1" dirty="0" lang="en-US" err="1"/>
              <a:t>valvoplasty</a:t>
            </a:r>
            <a:endParaRPr b="1" dirty="0" lang="en-US"/>
          </a:p>
          <a:p>
            <a:r>
              <a:rPr b="1" dirty="0" lang="en-US"/>
              <a:t>   -  Is where a balloon is inserted through the femoral vein and passed into a </a:t>
            </a:r>
            <a:r>
              <a:rPr b="1" dirty="0" lang="en-US" err="1"/>
              <a:t>stenotic</a:t>
            </a:r>
            <a:r>
              <a:rPr b="1" dirty="0" lang="en-US"/>
              <a:t> </a:t>
            </a:r>
          </a:p>
          <a:p>
            <a:r>
              <a:rPr b="1" dirty="0" lang="en-US"/>
              <a:t>      valve in an attempt to open the stenosis.</a:t>
            </a:r>
          </a:p>
          <a:p>
            <a:r>
              <a:rPr b="1" dirty="0" lang="en-US"/>
              <a:t>ii. Valve tightening and suturing can be done on a malfunctioning valve.</a:t>
            </a:r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7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7921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Repair </a:t>
            </a:r>
            <a:r>
              <a:rPr b="1" dirty="0" lang="en-US"/>
              <a:t>procedures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977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638800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lang="en-US"/>
              <a:t>iii. </a:t>
            </a:r>
            <a:r>
              <a:rPr b="1" dirty="0" lang="en-US" err="1"/>
              <a:t>Valvotomy</a:t>
            </a:r>
            <a:r>
              <a:rPr b="1" dirty="0" lang="en-US"/>
              <a:t> can also be done during </a:t>
            </a:r>
            <a:r>
              <a:rPr b="1" dirty="0" lang="en-US" smtClean="0"/>
              <a:t>Open Heart </a:t>
            </a:r>
            <a:r>
              <a:rPr b="1" dirty="0" lang="en-US"/>
              <a:t>surgery to narrow a widened valve.</a:t>
            </a:r>
          </a:p>
          <a:p>
            <a:pPr indent="0" marL="0">
              <a:buNone/>
            </a:pPr>
            <a:r>
              <a:rPr b="1" dirty="0" lang="en-US"/>
              <a:t>iv. Valve replacement</a:t>
            </a:r>
          </a:p>
          <a:p>
            <a:r>
              <a:rPr b="1" dirty="0" lang="en-US"/>
              <a:t>Mechanical prosthetic </a:t>
            </a:r>
            <a:r>
              <a:rPr b="1" dirty="0" lang="en-US" smtClean="0"/>
              <a:t>valve : Is </a:t>
            </a:r>
            <a:r>
              <a:rPr b="1" dirty="0" lang="en-US"/>
              <a:t>the placement of an artificial valve.</a:t>
            </a:r>
          </a:p>
          <a:p>
            <a:r>
              <a:rPr b="1" dirty="0" lang="en-US"/>
              <a:t>Bio prosthetic </a:t>
            </a:r>
            <a:r>
              <a:rPr b="1" dirty="0" lang="en-US" smtClean="0"/>
              <a:t>valve : Is </a:t>
            </a:r>
            <a:r>
              <a:rPr b="1" dirty="0" lang="en-US"/>
              <a:t>the replacement from other animal tissues e.g. from pig.</a:t>
            </a:r>
          </a:p>
          <a:p>
            <a:r>
              <a:rPr b="1" dirty="0" lang="en-US"/>
              <a:t>NB: Valve Repair may require management in ICU and when out is like that of Endocarditis or heart failure.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7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639762"/>
          </a:xfrm>
        </p:spPr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u="sng" smtClean="0"/>
              <a:t>SHOCK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979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991600" cy="5791200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lang="en-US" smtClean="0"/>
              <a:t>Is </a:t>
            </a:r>
            <a:r>
              <a:rPr b="1" dirty="0" lang="en-US"/>
              <a:t>a syndrome characterized by </a:t>
            </a:r>
            <a:r>
              <a:rPr b="1" dirty="0" lang="en-US" err="1"/>
              <a:t>hypoperfusion</a:t>
            </a:r>
            <a:r>
              <a:rPr b="1" dirty="0" lang="en-US"/>
              <a:t> of body tissues that results in lack of oxygen to cells and cellular hypoxia</a:t>
            </a:r>
            <a:r>
              <a:rPr b="1" dirty="0" lang="en-US" smtClean="0"/>
              <a:t>.</a:t>
            </a:r>
            <a:endParaRPr b="1" dirty="0" lang="en-US"/>
          </a:p>
          <a:p>
            <a:pPr indent="0" marL="0">
              <a:buNone/>
            </a:pPr>
            <a:r>
              <a:rPr b="1" dirty="0" lang="en-US"/>
              <a:t>General clinical manifestations of shock </a:t>
            </a:r>
          </a:p>
          <a:p>
            <a:pPr lvl="0"/>
            <a:r>
              <a:rPr b="1" dirty="0" lang="en-US"/>
              <a:t>Cold clammy skin.</a:t>
            </a:r>
          </a:p>
          <a:p>
            <a:pPr lvl="0"/>
            <a:r>
              <a:rPr b="1" dirty="0" lang="en-US"/>
              <a:t>Cyanosis </a:t>
            </a:r>
          </a:p>
          <a:p>
            <a:pPr lvl="0"/>
            <a:r>
              <a:rPr b="1" dirty="0" lang="en-US"/>
              <a:t>Rapid </a:t>
            </a:r>
            <a:r>
              <a:rPr b="1" dirty="0" lang="en-US" err="1" smtClean="0"/>
              <a:t>thready</a:t>
            </a:r>
            <a:r>
              <a:rPr b="1" dirty="0" lang="en-US" smtClean="0"/>
              <a:t> </a:t>
            </a:r>
            <a:r>
              <a:rPr b="1" dirty="0" lang="en-US"/>
              <a:t>pulse</a:t>
            </a:r>
          </a:p>
          <a:p>
            <a:pPr lvl="0"/>
            <a:r>
              <a:rPr b="1" dirty="0" lang="en-US"/>
              <a:t>Low BP </a:t>
            </a:r>
          </a:p>
          <a:p>
            <a:pPr lvl="0"/>
            <a:r>
              <a:rPr b="1" dirty="0" lang="en-US"/>
              <a:t>Restlessness</a:t>
            </a:r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8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Types of shocks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981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486400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lang="en-US" smtClean="0"/>
              <a:t>These </a:t>
            </a:r>
            <a:r>
              <a:rPr b="1" dirty="0" lang="en-US"/>
              <a:t>are classified according to underlying </a:t>
            </a:r>
            <a:r>
              <a:rPr b="1" dirty="0" lang="en-US" smtClean="0"/>
              <a:t>conditions:</a:t>
            </a:r>
            <a:endParaRPr b="1" dirty="0" lang="en-US"/>
          </a:p>
          <a:p>
            <a:pPr indent="0" marL="0">
              <a:buNone/>
            </a:pPr>
            <a:r>
              <a:rPr b="1" dirty="0" lang="en-US" err="1"/>
              <a:t>i</a:t>
            </a:r>
            <a:r>
              <a:rPr b="1" dirty="0" lang="en-US"/>
              <a:t>.  </a:t>
            </a:r>
            <a:r>
              <a:rPr b="1" dirty="0" lang="en-US" err="1"/>
              <a:t>hypovolaemic</a:t>
            </a:r>
            <a:r>
              <a:rPr b="1" dirty="0" lang="en-US"/>
              <a:t> shock</a:t>
            </a:r>
          </a:p>
          <a:p>
            <a:pPr indent="0" marL="0">
              <a:buNone/>
            </a:pPr>
            <a:r>
              <a:rPr b="1" dirty="0" lang="en-US"/>
              <a:t>ii. Cardiogenic shock</a:t>
            </a:r>
          </a:p>
          <a:p>
            <a:pPr indent="0" marL="0">
              <a:buNone/>
            </a:pPr>
            <a:r>
              <a:rPr b="1" dirty="0" lang="en-US"/>
              <a:t>iii. Distributive shock</a:t>
            </a:r>
          </a:p>
          <a:p>
            <a:pPr indent="0" lvl="0" marL="0">
              <a:buNone/>
            </a:pPr>
            <a:r>
              <a:rPr b="1" dirty="0" lang="en-US" err="1" smtClean="0"/>
              <a:t>iV.Neurogenic</a:t>
            </a:r>
            <a:r>
              <a:rPr b="1" dirty="0" lang="en-US" smtClean="0"/>
              <a:t> </a:t>
            </a:r>
            <a:r>
              <a:rPr b="1" dirty="0" lang="en-US"/>
              <a:t>shock</a:t>
            </a:r>
          </a:p>
          <a:p>
            <a:pPr indent="0" lvl="0" marL="0">
              <a:buNone/>
            </a:pPr>
            <a:r>
              <a:rPr b="1" dirty="0" lang="en-US" err="1" smtClean="0"/>
              <a:t>V.Septic</a:t>
            </a:r>
            <a:r>
              <a:rPr b="1" dirty="0" lang="en-US" smtClean="0"/>
              <a:t> </a:t>
            </a:r>
            <a:r>
              <a:rPr b="1" dirty="0" lang="en-US"/>
              <a:t>shock</a:t>
            </a:r>
          </a:p>
          <a:p>
            <a:pPr indent="0" lvl="0" marL="0">
              <a:buNone/>
            </a:pPr>
            <a:r>
              <a:rPr b="1" dirty="0" lang="en-US" err="1" smtClean="0"/>
              <a:t>VI.Anaphylactic</a:t>
            </a:r>
            <a:r>
              <a:rPr b="1" dirty="0" lang="en-US" smtClean="0"/>
              <a:t> </a:t>
            </a:r>
            <a:r>
              <a:rPr b="1" dirty="0" lang="en-US"/>
              <a:t>shock</a:t>
            </a:r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6397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err="1" smtClean="0"/>
              <a:t>Hypovolaemic</a:t>
            </a:r>
            <a:r>
              <a:rPr b="1" dirty="0" lang="en-US" smtClean="0"/>
              <a:t> </a:t>
            </a:r>
            <a:r>
              <a:rPr b="1" dirty="0" lang="en-US"/>
              <a:t>shock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98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91200"/>
          </a:xfrm>
        </p:spPr>
        <p:txBody>
          <a:bodyPr>
            <a:normAutofit fontScale="92500" lnSpcReduction="20000"/>
          </a:bodyPr>
          <a:p>
            <a:r>
              <a:rPr b="1" dirty="0" lang="en-US" smtClean="0"/>
              <a:t>Results </a:t>
            </a:r>
            <a:r>
              <a:rPr b="1" dirty="0" lang="en-US"/>
              <a:t>from loss of fluid from vascular system through blood or fluid loss.</a:t>
            </a:r>
          </a:p>
          <a:p>
            <a:r>
              <a:rPr b="1" dirty="0" lang="en-US"/>
              <a:t>Is the most common type of shock which can be caused by any condition which reduces the volume in the vascular compartment by 15%.</a:t>
            </a:r>
          </a:p>
          <a:p>
            <a:r>
              <a:rPr b="1" dirty="0" lang="en-US"/>
              <a:t>Relative hypovolemic shock is reduction in intravascular fluid not necessarily through bleeding </a:t>
            </a:r>
            <a:r>
              <a:rPr b="1" dirty="0" lang="en-US" err="1"/>
              <a:t>e,g</a:t>
            </a:r>
            <a:r>
              <a:rPr b="1" dirty="0" lang="en-US"/>
              <a:t> in </a:t>
            </a:r>
            <a:r>
              <a:rPr b="1" dirty="0" lang="en-US" err="1"/>
              <a:t>Oedema</a:t>
            </a:r>
            <a:r>
              <a:rPr b="1" dirty="0" lang="en-US"/>
              <a:t>.</a:t>
            </a:r>
          </a:p>
          <a:p>
            <a:r>
              <a:rPr b="1" dirty="0" lang="en-US"/>
              <a:t>Conditions that can cause </a:t>
            </a:r>
            <a:r>
              <a:rPr b="1" dirty="0" lang="en-US" err="1"/>
              <a:t>hypovolaemic</a:t>
            </a:r>
            <a:r>
              <a:rPr b="1" dirty="0" lang="en-US"/>
              <a:t> shock are:-</a:t>
            </a:r>
          </a:p>
          <a:p>
            <a:pPr lvl="0"/>
            <a:r>
              <a:rPr b="1" dirty="0" lang="en-US"/>
              <a:t>Excessive blood loss in trauma or surgery.</a:t>
            </a:r>
          </a:p>
          <a:p>
            <a:pPr lvl="0"/>
            <a:r>
              <a:rPr b="1" dirty="0" lang="en-US"/>
              <a:t>Excessive vomiting, diarrhea etc.</a:t>
            </a:r>
          </a:p>
          <a:p>
            <a:pPr lvl="0"/>
            <a:r>
              <a:rPr b="1" dirty="0" lang="en-US"/>
              <a:t>Shifting of fluids e.g. in the abdomen from vascular circulation.</a:t>
            </a:r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8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921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Clinical </a:t>
            </a:r>
            <a:r>
              <a:rPr b="1" dirty="0" lang="en-US"/>
              <a:t>manifestations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985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5410200"/>
          </a:xfrm>
        </p:spPr>
        <p:txBody>
          <a:bodyPr>
            <a:normAutofit/>
          </a:bodyPr>
          <a:p>
            <a:r>
              <a:rPr b="1" dirty="0" lang="en-US" smtClean="0"/>
              <a:t>Tachycardia</a:t>
            </a:r>
            <a:r>
              <a:rPr b="1" dirty="0" lang="en-US"/>
              <a:t>			</a:t>
            </a:r>
            <a:r>
              <a:rPr b="1" dirty="0" lang="en-US" err="1"/>
              <a:t>i</a:t>
            </a:r>
            <a:r>
              <a:rPr b="1" dirty="0" lang="en-US"/>
              <a:t>. Hypotension</a:t>
            </a:r>
          </a:p>
          <a:p>
            <a:r>
              <a:rPr b="1" dirty="0" lang="en-US"/>
              <a:t>Restlessness			ii. Oliguria</a:t>
            </a:r>
          </a:p>
          <a:p>
            <a:r>
              <a:rPr b="1" dirty="0" lang="en-US" err="1"/>
              <a:t>Tachypnoea</a:t>
            </a:r>
            <a:r>
              <a:rPr b="1" dirty="0" lang="en-US"/>
              <a:t>			iii. Mental confusion</a:t>
            </a:r>
          </a:p>
          <a:p>
            <a:r>
              <a:rPr b="1" dirty="0" lang="en-US"/>
              <a:t>Cold clammy skin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7159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Therapeutic </a:t>
            </a:r>
            <a:r>
              <a:rPr b="1" dirty="0" lang="en-US"/>
              <a:t>procedures</a:t>
            </a:r>
            <a:r>
              <a:rPr b="1" dirty="0" sz="4000" lang="en-US"/>
              <a:t/>
            </a:r>
            <a:br>
              <a:rPr b="1" dirty="0" sz="4000" lang="en-US"/>
            </a:br>
            <a:endParaRPr dirty="0" lang="en-US"/>
          </a:p>
        </p:txBody>
      </p:sp>
      <p:sp>
        <p:nvSpPr>
          <p:cNvPr id="1048626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 fontScale="82143" lnSpcReduction="10000"/>
          </a:bodyPr>
          <a:p>
            <a:r>
              <a:rPr b="1" dirty="0" lang="en-US" smtClean="0"/>
              <a:t>Percutaneous </a:t>
            </a:r>
            <a:r>
              <a:rPr b="1" dirty="0" lang="en-US" err="1" smtClean="0"/>
              <a:t>Transluminal</a:t>
            </a:r>
            <a:r>
              <a:rPr b="1" dirty="0" lang="en-US" smtClean="0"/>
              <a:t> coronary Angioplasty (PTCA)</a:t>
            </a:r>
            <a:endParaRPr b="1" dirty="0" sz="2800" lang="en-US" smtClean="0"/>
          </a:p>
          <a:p>
            <a:r>
              <a:rPr b="1" dirty="0" lang="en-US" smtClean="0"/>
              <a:t>In this procedure, 1 or more arteries are dilated with a balloon catheter to open the vessel lumen in order to improve arterial blood flow.</a:t>
            </a:r>
            <a:endParaRPr b="1" dirty="0" sz="2800" lang="en-US" smtClean="0"/>
          </a:p>
          <a:p>
            <a:r>
              <a:rPr b="1" dirty="0" lang="en-US" smtClean="0"/>
              <a:t>Pre and post-operative management is like cardiac catheterization depending on the vessels that is used.</a:t>
            </a:r>
            <a:endParaRPr b="1" dirty="0" sz="2800" lang="en-US" smtClean="0"/>
          </a:p>
          <a:p>
            <a:pPr indent="0" marL="0">
              <a:buNone/>
            </a:pPr>
            <a:r>
              <a:rPr b="1" dirty="0" lang="en-US" smtClean="0"/>
              <a:t>Coronary Artery stent</a:t>
            </a:r>
            <a:endParaRPr b="1" dirty="0" sz="2800" lang="en-US" smtClean="0"/>
          </a:p>
          <a:p>
            <a:r>
              <a:rPr b="1" dirty="0" lang="en-US" smtClean="0"/>
              <a:t>It can be used instead of PTCA to avoid risk of acute coronary closure.</a:t>
            </a:r>
            <a:endParaRPr b="1" dirty="0" sz="2800" lang="en-US" smtClean="0"/>
          </a:p>
          <a:p>
            <a:r>
              <a:rPr b="1" dirty="0" lang="en-US" smtClean="0"/>
              <a:t>It also improves the long term patency of the vessel.</a:t>
            </a:r>
            <a:endParaRPr b="1" dirty="0" sz="2800" lang="en-US" smtClean="0"/>
          </a:p>
          <a:p>
            <a:r>
              <a:rPr b="1" dirty="0" lang="en-US" smtClean="0"/>
              <a:t>A balloon catheter with a stent (mesh) is inserted into a coronary artery and positioned at the site of occlusion.</a:t>
            </a:r>
            <a:endParaRPr b="1" dirty="0" sz="2800" lang="en-US" smtClean="0"/>
          </a:p>
          <a:p>
            <a:endParaRPr dirty="0" lang="en-US" smtClean="0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8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lvl="0"/>
            <a:r>
              <a:rPr b="1" dirty="0" lang="en-US" u="sng"/>
              <a:t>Cardiogenic shock</a:t>
            </a:r>
            <a:r>
              <a:rPr b="1" dirty="0" lang="en-US"/>
              <a:t/>
            </a:r>
            <a:br>
              <a:rPr b="1" dirty="0" lang="en-US"/>
            </a:br>
            <a:endParaRPr dirty="0" lang="en-US"/>
          </a:p>
        </p:txBody>
      </p:sp>
      <p:sp>
        <p:nvSpPr>
          <p:cNvPr id="1048987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686800" cy="5486400"/>
          </a:xfrm>
        </p:spPr>
        <p:txBody>
          <a:bodyPr/>
          <a:p>
            <a:r>
              <a:rPr b="1" dirty="0" lang="en-US" smtClean="0"/>
              <a:t>Results </a:t>
            </a:r>
            <a:r>
              <a:rPr b="1" dirty="0" lang="en-US"/>
              <a:t>from inability of the heart to pump sufficient blood </a:t>
            </a:r>
            <a:r>
              <a:rPr b="1" dirty="0" lang="en-US" smtClean="0"/>
              <a:t>for </a:t>
            </a:r>
            <a:r>
              <a:rPr b="1" dirty="0" lang="en-US"/>
              <a:t>perfusion of tissues and body cells</a:t>
            </a:r>
            <a:r>
              <a:rPr b="1" dirty="0" lang="en-US" smtClean="0"/>
              <a:t>.</a:t>
            </a:r>
          </a:p>
          <a:p>
            <a:pPr indent="0" marL="0">
              <a:buNone/>
            </a:pPr>
            <a:r>
              <a:rPr b="1" dirty="0" lang="en-US" smtClean="0"/>
              <a:t> </a:t>
            </a:r>
            <a:r>
              <a:rPr b="1" dirty="0" lang="en-US"/>
              <a:t>Causes can be:-  </a:t>
            </a:r>
          </a:p>
          <a:p>
            <a:pPr lvl="1"/>
            <a:r>
              <a:rPr b="1" dirty="0" lang="en-US"/>
              <a:t>MI</a:t>
            </a:r>
          </a:p>
          <a:p>
            <a:pPr lvl="1"/>
            <a:r>
              <a:rPr b="1" dirty="0" lang="en-US"/>
              <a:t>Arrhythmias</a:t>
            </a:r>
          </a:p>
          <a:p>
            <a:pPr lvl="1"/>
            <a:r>
              <a:rPr b="1" dirty="0" lang="en-US"/>
              <a:t>Heart failure</a:t>
            </a:r>
          </a:p>
          <a:p>
            <a:pPr lvl="1"/>
            <a:r>
              <a:rPr b="1" dirty="0" lang="en-US"/>
              <a:t>Heart </a:t>
            </a:r>
            <a:r>
              <a:rPr b="1" dirty="0" lang="en-US" smtClean="0"/>
              <a:t>surgery</a:t>
            </a:r>
          </a:p>
          <a:p>
            <a:pPr indent="0" marL="0">
              <a:buNone/>
            </a:pPr>
            <a:endParaRPr b="1" dirty="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8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15962"/>
          </a:xfrm>
        </p:spPr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u="sng" smtClean="0"/>
              <a:t>Clinical </a:t>
            </a:r>
            <a:r>
              <a:rPr b="1" dirty="0" lang="en-US" u="sng"/>
              <a:t>manifestation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989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105400"/>
          </a:xfrm>
        </p:spPr>
        <p:txBody>
          <a:bodyPr>
            <a:normAutofit/>
          </a:bodyPr>
          <a:p>
            <a:pPr indent="0" marL="0">
              <a:buNone/>
            </a:pPr>
            <a:endParaRPr dirty="0" lang="en-US"/>
          </a:p>
          <a:p>
            <a:r>
              <a:rPr b="1" dirty="0" lang="en-US" smtClean="0"/>
              <a:t>Reduced </a:t>
            </a:r>
            <a:r>
              <a:rPr b="1" dirty="0" lang="en-US"/>
              <a:t>cardiac output.</a:t>
            </a:r>
          </a:p>
          <a:p>
            <a:r>
              <a:rPr b="1" dirty="0" lang="en-US"/>
              <a:t>Fall in arterial BP</a:t>
            </a:r>
          </a:p>
          <a:p>
            <a:r>
              <a:rPr b="1" dirty="0" lang="en-US"/>
              <a:t>Impaired coronary perfusion</a:t>
            </a:r>
          </a:p>
          <a:p>
            <a:r>
              <a:rPr b="1" dirty="0" lang="en-US"/>
              <a:t>Reduced left ventricular ejection</a:t>
            </a:r>
          </a:p>
          <a:p>
            <a:r>
              <a:rPr b="1" dirty="0" lang="en-US"/>
              <a:t>Pulmonary </a:t>
            </a:r>
            <a:r>
              <a:rPr b="1" dirty="0" lang="en-US" err="1"/>
              <a:t>oedema</a:t>
            </a:r>
            <a:r>
              <a:rPr b="1" dirty="0" lang="en-US"/>
              <a:t> due to poor emptying of left ventricle</a:t>
            </a:r>
            <a:r>
              <a:rPr b="1" dirty="0" lang="en-US" smtClean="0"/>
              <a:t>.</a:t>
            </a:r>
            <a:endParaRPr b="1" dirty="0" lang="en-US"/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lvl="0"/>
            <a:r>
              <a:rPr b="1" dirty="0" lang="en-US" u="sng"/>
              <a:t>Distributive shock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991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067800" cy="5867400"/>
          </a:xfrm>
        </p:spPr>
        <p:txBody>
          <a:bodyPr>
            <a:normAutofit fontScale="92500" lnSpcReduction="20000"/>
          </a:bodyPr>
          <a:p>
            <a:pPr indent="0" marL="0">
              <a:buNone/>
            </a:pPr>
            <a:r>
              <a:rPr b="1" dirty="0" lang="en-US" smtClean="0"/>
              <a:t>a)Neurogenic </a:t>
            </a:r>
            <a:r>
              <a:rPr b="1" dirty="0" lang="en-US"/>
              <a:t>shock</a:t>
            </a:r>
            <a:endParaRPr dirty="0" lang="en-US"/>
          </a:p>
          <a:p>
            <a:pPr indent="0" marL="0">
              <a:buNone/>
            </a:pPr>
            <a:r>
              <a:rPr b="1" dirty="0" lang="en-US" smtClean="0"/>
              <a:t>Results </a:t>
            </a:r>
            <a:r>
              <a:rPr b="1" dirty="0" lang="en-US"/>
              <a:t>from interference with sympathetic nervous system that helps to maintain vasomotor tone</a:t>
            </a:r>
          </a:p>
          <a:p>
            <a:pPr indent="0" marL="0">
              <a:buNone/>
            </a:pPr>
            <a:r>
              <a:rPr b="1" dirty="0" lang="en-US" smtClean="0"/>
              <a:t>Causes </a:t>
            </a:r>
            <a:r>
              <a:rPr b="1" dirty="0" lang="en-US"/>
              <a:t>are;-</a:t>
            </a:r>
          </a:p>
          <a:p>
            <a:r>
              <a:rPr b="1" dirty="0" lang="en-US"/>
              <a:t>Spinal cord injury leading to less of tone at level of injury.</a:t>
            </a:r>
          </a:p>
          <a:p>
            <a:r>
              <a:rPr b="1" dirty="0" lang="en-US"/>
              <a:t>Spinal </a:t>
            </a:r>
            <a:r>
              <a:rPr b="1" dirty="0" lang="en-US" err="1"/>
              <a:t>anaesthesia</a:t>
            </a:r>
            <a:endParaRPr b="1" dirty="0" lang="en-US"/>
          </a:p>
          <a:p>
            <a:r>
              <a:rPr b="1" dirty="0" lang="en-US"/>
              <a:t>Brain damage leading to loss of function in the medullar vasomotor Centre.</a:t>
            </a:r>
          </a:p>
          <a:p>
            <a:r>
              <a:rPr b="1" dirty="0" lang="en-US"/>
              <a:t>Insulin shock causing inadequate blood glucose which affects the function of vasomotor Centre producing typical shock signs.</a:t>
            </a:r>
          </a:p>
          <a:p>
            <a:r>
              <a:rPr b="1" dirty="0" lang="en-US"/>
              <a:t>Severe pain which inhibits vasomotor </a:t>
            </a:r>
            <a:r>
              <a:rPr b="1" dirty="0" lang="en-US" err="1"/>
              <a:t>centre</a:t>
            </a:r>
            <a:r>
              <a:rPr b="1" dirty="0" lang="en-US"/>
              <a:t> resulting in massive vasodilation</a:t>
            </a:r>
            <a:r>
              <a:rPr b="1" dirty="0" lang="en-US" smtClean="0"/>
              <a:t>.</a:t>
            </a:r>
            <a:endParaRPr b="1" dirty="0" lang="en-US"/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9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Signs and Symptoms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99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10200"/>
          </a:xfrm>
        </p:spPr>
        <p:txBody>
          <a:bodyPr>
            <a:normAutofit/>
          </a:bodyPr>
          <a:p>
            <a:r>
              <a:rPr b="1" dirty="0" lang="en-US" smtClean="0"/>
              <a:t>-</a:t>
            </a:r>
            <a:r>
              <a:rPr b="1" dirty="0" lang="en-US"/>
              <a:t>Is characterized by massive vasodilation and therefore all features are due to vasodilation. The symptoms that can be observed are;-</a:t>
            </a:r>
          </a:p>
          <a:p>
            <a:pPr indent="0" marL="0">
              <a:buNone/>
            </a:pPr>
            <a:r>
              <a:rPr b="1" dirty="0" lang="en-US" smtClean="0"/>
              <a:t>a</a:t>
            </a:r>
            <a:r>
              <a:rPr b="1" dirty="0" lang="en-US"/>
              <a:t>) Hypotension</a:t>
            </a:r>
          </a:p>
          <a:p>
            <a:pPr indent="0" marL="0">
              <a:buNone/>
            </a:pPr>
            <a:r>
              <a:rPr b="1" dirty="0" lang="en-US"/>
              <a:t>b) </a:t>
            </a:r>
            <a:r>
              <a:rPr b="1" dirty="0" lang="en-US" err="1"/>
              <a:t>Oedema</a:t>
            </a:r>
            <a:r>
              <a:rPr b="1" dirty="0" lang="en-US"/>
              <a:t> due to pooling of blood in the dilated vessels</a:t>
            </a:r>
            <a:r>
              <a:rPr b="1" dirty="0" lang="en-US" smtClean="0"/>
              <a:t>.</a:t>
            </a:r>
            <a:endParaRPr b="1" dirty="0" lang="en-US"/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b)Septic shock</a:t>
            </a:r>
            <a:br>
              <a:rPr b="1" dirty="0" lang="en-US"/>
            </a:br>
            <a:endParaRPr dirty="0" lang="en-US"/>
          </a:p>
        </p:txBody>
      </p:sp>
      <p:sp>
        <p:nvSpPr>
          <p:cNvPr id="10489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b="1" dirty="0" lang="en-US" smtClean="0"/>
              <a:t>-</a:t>
            </a:r>
            <a:r>
              <a:rPr b="1" dirty="0" lang="en-US"/>
              <a:t>Results from severe infection that can be caused by gram-</a:t>
            </a:r>
            <a:r>
              <a:rPr b="1" dirty="0" lang="en-US" err="1"/>
              <a:t>ve</a:t>
            </a:r>
            <a:r>
              <a:rPr b="1" dirty="0" lang="en-US"/>
              <a:t> or </a:t>
            </a:r>
            <a:r>
              <a:rPr b="1" dirty="0" lang="en-US" err="1"/>
              <a:t>gram+ve</a:t>
            </a:r>
            <a:r>
              <a:rPr b="1" dirty="0" lang="en-US"/>
              <a:t> virus/fungi, bacteria</a:t>
            </a:r>
            <a:r>
              <a:rPr b="1" dirty="0" lang="en-US" smtClean="0"/>
              <a:t>.</a:t>
            </a:r>
          </a:p>
          <a:p>
            <a:r>
              <a:rPr b="1" dirty="0" lang="en-US"/>
              <a:t>Pathophysiology</a:t>
            </a:r>
          </a:p>
          <a:p>
            <a:pPr indent="0" marL="0">
              <a:buNone/>
            </a:pPr>
            <a:r>
              <a:rPr b="1" dirty="0" lang="en-US" smtClean="0"/>
              <a:t>Release </a:t>
            </a:r>
            <a:r>
              <a:rPr b="1" dirty="0" lang="en-US"/>
              <a:t>of endotoxins from the blood stream causes a chain in the release of other substances that lead to widespread vasodilation</a:t>
            </a:r>
          </a:p>
          <a:p>
            <a:endParaRPr dirty="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9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9445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Pathophysiology </a:t>
            </a:r>
            <a:r>
              <a:rPr b="1" dirty="0" lang="en-US" err="1" smtClean="0"/>
              <a:t>ctd</a:t>
            </a:r>
            <a:r>
              <a:rPr b="1" dirty="0" lang="en-US"/>
              <a:t/>
            </a:r>
            <a:br>
              <a:rPr b="1" dirty="0" lang="en-US"/>
            </a:br>
            <a:endParaRPr dirty="0" lang="en-US"/>
          </a:p>
        </p:txBody>
      </p:sp>
      <p:sp>
        <p:nvSpPr>
          <p:cNvPr id="1048997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10600" cy="4724400"/>
          </a:xfrm>
        </p:spPr>
        <p:txBody>
          <a:bodyPr>
            <a:normAutofit/>
          </a:bodyPr>
          <a:p>
            <a:pPr indent="0" marL="0">
              <a:buNone/>
            </a:pPr>
            <a:endParaRPr dirty="0" lang="en-US"/>
          </a:p>
          <a:p>
            <a:r>
              <a:rPr b="1" dirty="0" lang="en-US" smtClean="0"/>
              <a:t>Some of the endotoxins cause selective vasoconstriction which result in a major </a:t>
            </a:r>
            <a:r>
              <a:rPr b="1" dirty="0" lang="en-US" err="1" smtClean="0"/>
              <a:t>maldistribution</a:t>
            </a:r>
            <a:r>
              <a:rPr b="1" dirty="0" lang="en-US" smtClean="0"/>
              <a:t> within the body.</a:t>
            </a:r>
          </a:p>
          <a:p>
            <a:r>
              <a:rPr b="1" dirty="0" lang="en-US" smtClean="0"/>
              <a:t>The general massive vasodilation results in hypotension despite the high cardiac output.</a:t>
            </a:r>
            <a:endParaRPr b="1" dirty="0" lang="en-US"/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p>
            <a:r>
              <a:rPr b="1" dirty="0" lang="en-US" u="sng"/>
              <a:t>Predisposing factors  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99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10600" cy="5181600"/>
          </a:xfrm>
        </p:spPr>
        <p:txBody>
          <a:bodyPr>
            <a:normAutofit/>
          </a:bodyPr>
          <a:p>
            <a:r>
              <a:rPr b="1" dirty="0" lang="en-US" smtClean="0"/>
              <a:t>Extremes </a:t>
            </a:r>
            <a:r>
              <a:rPr b="1" dirty="0" lang="en-US"/>
              <a:t>of Age </a:t>
            </a:r>
          </a:p>
          <a:p>
            <a:r>
              <a:rPr b="1" dirty="0" lang="en-US" smtClean="0"/>
              <a:t>Immunosuppression</a:t>
            </a:r>
            <a:r>
              <a:rPr b="1" dirty="0" lang="en-US"/>
              <a:t>.</a:t>
            </a:r>
          </a:p>
          <a:p>
            <a:r>
              <a:rPr b="1" dirty="0" lang="en-US" smtClean="0"/>
              <a:t>Steroid </a:t>
            </a:r>
            <a:r>
              <a:rPr b="1" dirty="0" lang="en-US"/>
              <a:t>therapy.</a:t>
            </a:r>
          </a:p>
          <a:p>
            <a:r>
              <a:rPr b="1" dirty="0" lang="en-US" smtClean="0"/>
              <a:t>Surgery </a:t>
            </a:r>
            <a:r>
              <a:rPr b="1" dirty="0" lang="en-US"/>
              <a:t>especial neurological and GIT</a:t>
            </a:r>
          </a:p>
          <a:p>
            <a:r>
              <a:rPr b="1" dirty="0" lang="en-US" smtClean="0"/>
              <a:t>Malnutrition</a:t>
            </a:r>
            <a:endParaRPr b="1" dirty="0" lang="en-US"/>
          </a:p>
          <a:p>
            <a:r>
              <a:rPr b="1" dirty="0" lang="en-US" smtClean="0"/>
              <a:t>Invasive </a:t>
            </a:r>
            <a:r>
              <a:rPr b="1" dirty="0" lang="en-US"/>
              <a:t>instrumentation </a:t>
            </a:r>
            <a:r>
              <a:rPr b="1" dirty="0" lang="en-US" err="1"/>
              <a:t>e.g</a:t>
            </a:r>
            <a:r>
              <a:rPr b="1" dirty="0" lang="en-US"/>
              <a:t> Endoscopy</a:t>
            </a:r>
            <a:r>
              <a:rPr b="1" dirty="0" lang="en-US" smtClean="0"/>
              <a:t>.</a:t>
            </a:r>
            <a:endParaRPr b="1" dirty="0" lang="en-US"/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0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c)Anaphylactic Shock.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9001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6019800"/>
          </a:xfrm>
        </p:spPr>
        <p:txBody>
          <a:bodyPr>
            <a:normAutofit fontScale="85000" lnSpcReduction="10000"/>
          </a:bodyPr>
          <a:p>
            <a:pPr indent="0" marL="0">
              <a:buNone/>
            </a:pPr>
            <a:r>
              <a:rPr b="1" dirty="0" lang="en-US" smtClean="0"/>
              <a:t>Results </a:t>
            </a:r>
            <a:r>
              <a:rPr b="1" dirty="0" lang="en-US"/>
              <a:t>from allergic reaction of antibody </a:t>
            </a:r>
          </a:p>
          <a:p>
            <a:r>
              <a:rPr b="1" dirty="0" lang="en-US" u="sng"/>
              <a:t>Etiology and pathophysiology</a:t>
            </a:r>
            <a:endParaRPr b="1" dirty="0" lang="en-US"/>
          </a:p>
          <a:p>
            <a:r>
              <a:rPr b="1" dirty="0" lang="en-US"/>
              <a:t>-This shock is produced by release of 4 substances </a:t>
            </a:r>
            <a:r>
              <a:rPr b="1" dirty="0" lang="en-US" err="1"/>
              <a:t>i.e</a:t>
            </a:r>
            <a:endParaRPr b="1" dirty="0" lang="en-US"/>
          </a:p>
          <a:p>
            <a:r>
              <a:rPr b="1" dirty="0" lang="en-US"/>
              <a:t>Histamine-causes arterial dilatation and capillary permeability leading to </a:t>
            </a:r>
            <a:r>
              <a:rPr b="1" dirty="0" lang="en-US" err="1"/>
              <a:t>Eodema</a:t>
            </a:r>
            <a:r>
              <a:rPr b="1" dirty="0" lang="en-US"/>
              <a:t>.</a:t>
            </a:r>
          </a:p>
          <a:p>
            <a:r>
              <a:rPr b="1" dirty="0" lang="en-US"/>
              <a:t>Serotonin-causes venous constriction.</a:t>
            </a:r>
          </a:p>
          <a:p>
            <a:r>
              <a:rPr b="1" dirty="0" lang="en-US"/>
              <a:t>Slow reacting substances-causes bronchiolar constriction leads to </a:t>
            </a:r>
            <a:r>
              <a:rPr b="1" dirty="0" lang="en-US" err="1"/>
              <a:t>dyspnoea</a:t>
            </a:r>
            <a:r>
              <a:rPr b="1" dirty="0" lang="en-US"/>
              <a:t>.</a:t>
            </a:r>
          </a:p>
          <a:p>
            <a:r>
              <a:rPr b="1" dirty="0" lang="en-US" err="1"/>
              <a:t>Bradykinin</a:t>
            </a:r>
            <a:r>
              <a:rPr b="1" dirty="0" lang="en-US"/>
              <a:t>-causes vasodilation and capillary permeability leading </a:t>
            </a:r>
            <a:r>
              <a:rPr b="1" dirty="0" lang="en-US" err="1"/>
              <a:t>Eodema</a:t>
            </a:r>
            <a:r>
              <a:rPr b="1" dirty="0" lang="en-US"/>
              <a:t>.</a:t>
            </a:r>
          </a:p>
          <a:p>
            <a:r>
              <a:rPr b="1" dirty="0" lang="en-US"/>
              <a:t>-The </a:t>
            </a:r>
            <a:r>
              <a:rPr b="1" dirty="0" lang="en-US" err="1"/>
              <a:t>bodys</a:t>
            </a:r>
            <a:r>
              <a:rPr b="1" dirty="0" lang="en-US"/>
              <a:t> response to these substances is massive dilatation. And fluid leakage out of capillaries constricted bronchioles leading  to </a:t>
            </a:r>
            <a:r>
              <a:rPr b="1" dirty="0" lang="en-US" err="1"/>
              <a:t>Eodema</a:t>
            </a:r>
            <a:r>
              <a:rPr b="1" dirty="0" lang="en-US"/>
              <a:t> and difficulty in breathing</a:t>
            </a:r>
            <a:r>
              <a:rPr dirty="0" lang="en-US" smtClean="0"/>
              <a:t>.</a:t>
            </a:r>
            <a:endParaRPr dirty="0" lang="en-US"/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0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General Pathophysiology of shock.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900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915400" cy="5638800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lang="en-US" smtClean="0"/>
              <a:t>Is </a:t>
            </a:r>
            <a:r>
              <a:rPr b="1" dirty="0" lang="en-US"/>
              <a:t>divided into 2;-Early (Compensatory stage</a:t>
            </a:r>
            <a:r>
              <a:rPr b="1" dirty="0" lang="en-US" smtClean="0"/>
              <a:t>.</a:t>
            </a:r>
          </a:p>
          <a:p>
            <a:pPr indent="0" marL="0">
              <a:buNone/>
            </a:pPr>
            <a:r>
              <a:rPr b="1" dirty="0" lang="en-US"/>
              <a:t> </a:t>
            </a:r>
            <a:r>
              <a:rPr b="1" dirty="0" lang="en-US" smtClean="0"/>
              <a:t>                             </a:t>
            </a:r>
            <a:r>
              <a:rPr b="1" dirty="0" lang="en-US"/>
              <a:t>-Late-  (</a:t>
            </a:r>
            <a:r>
              <a:rPr b="1" dirty="0" lang="en-US" err="1"/>
              <a:t>Decompensatory</a:t>
            </a:r>
            <a:r>
              <a:rPr b="1" dirty="0" lang="en-US" smtClean="0"/>
              <a:t>).</a:t>
            </a:r>
            <a:r>
              <a:rPr b="1" dirty="0" lang="en-US"/>
              <a:t> </a:t>
            </a:r>
          </a:p>
          <a:p>
            <a:pPr indent="0" marL="0">
              <a:buNone/>
            </a:pPr>
            <a:r>
              <a:rPr b="1" dirty="0" lang="en-US"/>
              <a:t>Early/Compensatory Stage.</a:t>
            </a:r>
          </a:p>
          <a:p>
            <a:r>
              <a:rPr b="1" dirty="0" lang="en-US" smtClean="0"/>
              <a:t>The </a:t>
            </a:r>
            <a:r>
              <a:rPr b="1" dirty="0" lang="en-US"/>
              <a:t>body develops compensatory mechanisms that include sympathetic nervous system ,renin-angiotensin and secretion of Aldosterone by adrenal cortex to retain Na and H</a:t>
            </a:r>
            <a:r>
              <a:rPr baseline="-25000" b="1" dirty="0" lang="en-US"/>
              <a:t>2</a:t>
            </a:r>
            <a:r>
              <a:rPr b="1" dirty="0" lang="en-US"/>
              <a:t>O in the body.</a:t>
            </a:r>
          </a:p>
          <a:p>
            <a:r>
              <a:rPr b="1" dirty="0" lang="en-US"/>
              <a:t>-Altered K+ intravenous  levels to cause reduced Cardiac Output</a:t>
            </a:r>
            <a:r>
              <a:rPr b="1" dirty="0" lang="en-US" smtClean="0"/>
              <a:t>.</a:t>
            </a:r>
            <a:endParaRPr b="1" dirty="0" lang="en-US"/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0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p>
            <a:r>
              <a:rPr b="1" dirty="0" lang="en-US"/>
              <a:t>General Pathophysiology of </a:t>
            </a:r>
            <a:r>
              <a:rPr b="1" dirty="0" lang="en-US" smtClean="0"/>
              <a:t>shock </a:t>
            </a:r>
            <a:r>
              <a:rPr b="1" dirty="0" lang="en-US" err="1" smtClean="0"/>
              <a:t>ctd</a:t>
            </a:r>
            <a:endParaRPr dirty="0" lang="en-US"/>
          </a:p>
        </p:txBody>
      </p:sp>
      <p:sp>
        <p:nvSpPr>
          <p:cNvPr id="1049005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181600"/>
          </a:xfrm>
        </p:spPr>
        <p:txBody>
          <a:bodyPr/>
          <a:p>
            <a:r>
              <a:rPr b="1" dirty="0" lang="en-US"/>
              <a:t>T</a:t>
            </a:r>
            <a:r>
              <a:rPr b="1" dirty="0" lang="en-US" smtClean="0"/>
              <a:t>he </a:t>
            </a:r>
            <a:r>
              <a:rPr b="1" dirty="0" lang="en-US"/>
              <a:t>overall effect of sympathetic nervous system response in hypovolemic and cardiogenic shock is an increase in systemic vascular resistance.</a:t>
            </a:r>
          </a:p>
          <a:p>
            <a:r>
              <a:rPr b="1" dirty="0" lang="en-US" smtClean="0"/>
              <a:t>The </a:t>
            </a:r>
            <a:r>
              <a:rPr b="1" dirty="0" lang="en-US"/>
              <a:t>compensatory effect is temporary but allows time for the underlying cause to be </a:t>
            </a:r>
            <a:r>
              <a:rPr b="1" dirty="0" lang="en-US" smtClean="0"/>
              <a:t>corrected</a:t>
            </a:r>
            <a:r>
              <a:rPr dirty="0" lang="en-US" smtClean="0"/>
              <a:t>.</a:t>
            </a:r>
          </a:p>
          <a:p>
            <a:pPr indent="0" marL="0">
              <a:buNone/>
            </a:pPr>
            <a:r>
              <a:rPr b="1" dirty="0" lang="en-US" smtClean="0"/>
              <a:t>Late/</a:t>
            </a:r>
            <a:r>
              <a:rPr b="1" dirty="0" lang="en-US" err="1" smtClean="0"/>
              <a:t>Decompensatory</a:t>
            </a:r>
            <a:r>
              <a:rPr b="1" dirty="0" lang="en-US" smtClean="0"/>
              <a:t> </a:t>
            </a:r>
            <a:r>
              <a:rPr b="1" dirty="0" lang="en-US"/>
              <a:t>progressive stage.</a:t>
            </a:r>
          </a:p>
          <a:p>
            <a:r>
              <a:rPr b="1" dirty="0" lang="en-US" smtClean="0"/>
              <a:t>As </a:t>
            </a:r>
            <a:r>
              <a:rPr b="1" dirty="0" lang="en-US"/>
              <a:t>shock progresses, blood flow to all body tissues becomes impaired.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p>
            <a:r>
              <a:rPr b="1" dirty="0" lang="en-US" err="1"/>
              <a:t>Artherectomy</a:t>
            </a:r>
            <a:endParaRPr dirty="0" lang="en-US"/>
          </a:p>
        </p:txBody>
      </p:sp>
      <p:sp>
        <p:nvSpPr>
          <p:cNvPr id="1048628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15400" cy="5715000"/>
          </a:xfrm>
        </p:spPr>
        <p:txBody>
          <a:bodyPr>
            <a:normAutofit/>
          </a:bodyPr>
          <a:p>
            <a:r>
              <a:rPr b="1" dirty="0" lang="en-US" smtClean="0"/>
              <a:t>This </a:t>
            </a:r>
            <a:r>
              <a:rPr b="1" dirty="0" lang="en-US"/>
              <a:t>is removal of an occlusion from an artery by use of a cutting chamber inserted in with a catheter or a rotating blade that excises the occlusion.</a:t>
            </a:r>
          </a:p>
          <a:p>
            <a:r>
              <a:rPr b="1" dirty="0" lang="en-US"/>
              <a:t>Pre- post operative care is the same as cardiac catheterization </a:t>
            </a:r>
          </a:p>
          <a:p>
            <a:r>
              <a:rPr b="1" dirty="0" lang="en-US"/>
              <a:t>Coronary Artery Bypass Graft (CABG)</a:t>
            </a:r>
          </a:p>
          <a:p>
            <a:r>
              <a:rPr b="1" dirty="0" lang="en-US"/>
              <a:t>The occluded coronary artery is bypassed using the client’s vein or artery</a:t>
            </a:r>
            <a:r>
              <a:rPr b="1" dirty="0" lang="en-US" smtClean="0"/>
              <a:t>.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639762"/>
          </a:xfrm>
        </p:spPr>
        <p:txBody>
          <a:bodyPr>
            <a:normAutofit fontScale="90000"/>
          </a:bodyPr>
          <a:p>
            <a:r>
              <a:rPr b="1" dirty="0" lang="en-US"/>
              <a:t>General Pathophysiology of shock </a:t>
            </a:r>
            <a:r>
              <a:rPr b="1" dirty="0" lang="en-US" err="1"/>
              <a:t>ctd</a:t>
            </a:r>
            <a:endParaRPr dirty="0" lang="en-US"/>
          </a:p>
        </p:txBody>
      </p:sp>
      <p:sp>
        <p:nvSpPr>
          <p:cNvPr id="1049007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5410200"/>
          </a:xfrm>
        </p:spPr>
        <p:txBody>
          <a:bodyPr>
            <a:normAutofit/>
          </a:bodyPr>
          <a:p>
            <a:r>
              <a:rPr b="1" dirty="0" lang="en-US" smtClean="0"/>
              <a:t>Cells </a:t>
            </a:r>
            <a:r>
              <a:rPr b="1" dirty="0" lang="en-US"/>
              <a:t>in constricted organs receive insufficient O</a:t>
            </a:r>
            <a:r>
              <a:rPr baseline="-25000" b="1" dirty="0" lang="en-US"/>
              <a:t>2</a:t>
            </a:r>
            <a:r>
              <a:rPr b="1" dirty="0" lang="en-US"/>
              <a:t> and the following take place;-</a:t>
            </a:r>
          </a:p>
          <a:p>
            <a:pPr indent="0" marL="0">
              <a:buNone/>
            </a:pPr>
            <a:r>
              <a:rPr b="1" dirty="0" lang="en-US" smtClean="0"/>
              <a:t>a)Reduced </a:t>
            </a:r>
            <a:r>
              <a:rPr b="1" dirty="0" lang="en-US"/>
              <a:t>blood flow to the heart, which leads to impaired cardiac </a:t>
            </a:r>
            <a:r>
              <a:rPr b="1" dirty="0" lang="en-US" err="1"/>
              <a:t>ability,reduced</a:t>
            </a:r>
            <a:r>
              <a:rPr b="1" dirty="0" lang="en-US"/>
              <a:t> BP and reduced Cardiac Output</a:t>
            </a:r>
          </a:p>
          <a:p>
            <a:pPr indent="0" marL="0">
              <a:buNone/>
            </a:pPr>
            <a:r>
              <a:rPr b="1" dirty="0" lang="en-US" smtClean="0"/>
              <a:t>b)Anaerobic </a:t>
            </a:r>
            <a:r>
              <a:rPr b="1" dirty="0" lang="en-US"/>
              <a:t>metabolism occurs, leading to acidosis, decreased adenosine triphosphate cellular Na+ K+ pump failure.</a:t>
            </a:r>
          </a:p>
          <a:p>
            <a:pPr indent="0" marL="0">
              <a:buNone/>
            </a:pPr>
            <a:r>
              <a:rPr b="1" dirty="0" lang="en-US"/>
              <a:t>c) Arterial dilatation leading to fluid shift from IV to interstitial space. This causes massive </a:t>
            </a:r>
            <a:r>
              <a:rPr b="1" dirty="0" lang="en-US" err="1"/>
              <a:t>oedema</a:t>
            </a:r>
            <a:r>
              <a:rPr b="1" dirty="0" lang="en-US"/>
              <a:t>.</a:t>
            </a:r>
          </a:p>
          <a:p>
            <a:pPr indent="0" marL="0">
              <a:buNone/>
            </a:pPr>
            <a:endParaRPr dirty="0" lang="en-US"/>
          </a:p>
          <a:p>
            <a:pPr indent="0" marL="0">
              <a:buNone/>
            </a:pPr>
            <a:endParaRPr dirty="0" lang="en-US"/>
          </a:p>
          <a:p>
            <a:pPr indent="0" marL="0">
              <a:buNone/>
            </a:pPr>
            <a:endParaRPr dirty="0" lang="en-US"/>
          </a:p>
          <a:p>
            <a:pPr indent="0" marL="0">
              <a:buNone/>
            </a:pPr>
            <a:endParaRPr dirty="0" lang="en-US"/>
          </a:p>
          <a:p>
            <a:pPr indent="0" marL="0">
              <a:buNone/>
            </a:pPr>
            <a:endParaRPr dirty="0" lang="en-US"/>
          </a:p>
          <a:p>
            <a:pPr indent="0" marL="0">
              <a:buNone/>
            </a:pPr>
            <a:endParaRPr dirty="0" lang="en-US"/>
          </a:p>
          <a:p>
            <a:pPr indent="0" marL="0">
              <a:buNone/>
            </a:pPr>
            <a:endParaRPr dirty="0" lang="en-US"/>
          </a:p>
          <a:p>
            <a:pPr indent="0" marL="0">
              <a:buNone/>
            </a:pPr>
            <a:endParaRPr dirty="0" lang="en-US"/>
          </a:p>
          <a:p>
            <a:pPr indent="0" marL="0">
              <a:buNone/>
            </a:pPr>
            <a:endParaRPr dirty="0" lang="en-US"/>
          </a:p>
          <a:p>
            <a:pPr indent="0" marL="0">
              <a:buNone/>
            </a:pPr>
            <a:endParaRPr dirty="0" lang="en-US"/>
          </a:p>
          <a:p>
            <a:endParaRPr dirty="0" lang="en-US"/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0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p>
            <a:r>
              <a:rPr b="1" dirty="0" lang="en-US"/>
              <a:t>General Pathophysiology of shock </a:t>
            </a:r>
            <a:r>
              <a:rPr b="1" dirty="0" lang="en-US" err="1"/>
              <a:t>ctd</a:t>
            </a:r>
            <a:endParaRPr dirty="0" lang="en-US"/>
          </a:p>
        </p:txBody>
      </p:sp>
      <p:sp>
        <p:nvSpPr>
          <p:cNvPr id="1049009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lang="en-US"/>
              <a:t>d)Reduced blood flow to the kidney which causes </a:t>
            </a:r>
            <a:r>
              <a:rPr b="1" dirty="0" lang="en-US" err="1"/>
              <a:t>GFR,tubular</a:t>
            </a:r>
            <a:r>
              <a:rPr b="1" dirty="0" lang="en-US"/>
              <a:t> necrosis and anuria and                oliguria                                                        </a:t>
            </a:r>
          </a:p>
          <a:p>
            <a:pPr indent="0" marL="0">
              <a:buNone/>
            </a:pPr>
            <a:r>
              <a:rPr b="1" dirty="0" lang="en-US"/>
              <a:t>e) Reduced blood flow to pancreas leading to production of myocardial depressant factor.</a:t>
            </a:r>
          </a:p>
          <a:p>
            <a:pPr indent="0" marL="0">
              <a:buNone/>
            </a:pPr>
            <a:r>
              <a:rPr b="1" dirty="0" lang="en-US" smtClean="0"/>
              <a:t>The </a:t>
            </a:r>
            <a:r>
              <a:rPr b="1" dirty="0" lang="en-US"/>
              <a:t>final stage of progressive or </a:t>
            </a:r>
            <a:r>
              <a:rPr b="1" dirty="0" lang="en-US" err="1"/>
              <a:t>decompensatory</a:t>
            </a:r>
            <a:r>
              <a:rPr b="1" dirty="0" lang="en-US"/>
              <a:t> stage of shock leads to development of multiple organ dysfunction syndrome (MODS</a:t>
            </a:r>
            <a:r>
              <a:rPr b="1" dirty="0" lang="en-US" smtClean="0"/>
              <a:t>)</a:t>
            </a:r>
            <a:endParaRPr b="1" dirty="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1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5635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General </a:t>
            </a:r>
            <a:r>
              <a:rPr b="1" dirty="0" lang="en-US"/>
              <a:t>Management of </a:t>
            </a:r>
            <a:r>
              <a:rPr b="1" dirty="0" lang="en-US" smtClean="0"/>
              <a:t>shock </a:t>
            </a:r>
            <a:r>
              <a:rPr b="1" dirty="0" lang="en-US" err="1" smtClean="0"/>
              <a:t>ctd</a:t>
            </a:r>
            <a:r>
              <a:rPr b="1" dirty="0" lang="en-US" smtClean="0"/>
              <a:t>.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9011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791200"/>
          </a:xfrm>
        </p:spPr>
        <p:txBody>
          <a:bodyPr>
            <a:normAutofit lnSpcReduction="10000"/>
          </a:bodyPr>
          <a:p>
            <a:pPr indent="0" marL="0">
              <a:buNone/>
            </a:pPr>
            <a:endParaRPr dirty="0" lang="en-US"/>
          </a:p>
          <a:p>
            <a:r>
              <a:rPr b="1" dirty="0" lang="en-US" smtClean="0"/>
              <a:t>Determine </a:t>
            </a:r>
            <a:r>
              <a:rPr b="1" dirty="0" lang="en-US"/>
              <a:t>the type of shock through patient’s signs and symptoms and underlying cause.</a:t>
            </a:r>
          </a:p>
          <a:p>
            <a:r>
              <a:rPr b="1" dirty="0" lang="en-US"/>
              <a:t>Take history</a:t>
            </a:r>
          </a:p>
          <a:p>
            <a:r>
              <a:rPr b="1" dirty="0" lang="en-US"/>
              <a:t>Initiative resuscitative measures by use of ABCD.</a:t>
            </a:r>
          </a:p>
          <a:p>
            <a:r>
              <a:rPr b="1" dirty="0" lang="en-US"/>
              <a:t>Establish an IV line and give at least 2L of fluid in about 10 min if its hypovolemic shock.</a:t>
            </a:r>
          </a:p>
          <a:p>
            <a:r>
              <a:rPr b="1" dirty="0" lang="en-US"/>
              <a:t>Administer medications as prescribed e.g. Vasodilators/vasoconstrictors position in supine at 30-45 degrees elevation</a:t>
            </a:r>
          </a:p>
          <a:p>
            <a:r>
              <a:rPr b="1" dirty="0" lang="en-US"/>
              <a:t>Strict vital signs every ½ hour.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921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General </a:t>
            </a:r>
            <a:r>
              <a:rPr b="1" dirty="0" lang="en-US"/>
              <a:t>Management of shock.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901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534400" cy="5334000"/>
          </a:xfrm>
        </p:spPr>
        <p:txBody>
          <a:bodyPr>
            <a:normAutofit lnSpcReduction="10000"/>
          </a:bodyPr>
          <a:p>
            <a:r>
              <a:rPr b="1" dirty="0" lang="en-US"/>
              <a:t>Assess level of consciousness.</a:t>
            </a:r>
          </a:p>
          <a:p>
            <a:r>
              <a:rPr b="1" dirty="0" lang="en-US"/>
              <a:t>Provide safety measures to prevent injury and infections.</a:t>
            </a:r>
          </a:p>
          <a:p>
            <a:r>
              <a:rPr b="1" dirty="0" lang="en-US"/>
              <a:t>Take an ECG</a:t>
            </a:r>
          </a:p>
          <a:p>
            <a:r>
              <a:rPr b="1" dirty="0" lang="en-US"/>
              <a:t>Insert urinary catheter.</a:t>
            </a:r>
          </a:p>
          <a:p>
            <a:r>
              <a:rPr b="1" dirty="0" lang="en-US"/>
              <a:t>Monitor Input/0utput strictly.</a:t>
            </a:r>
          </a:p>
          <a:p>
            <a:r>
              <a:rPr b="1" dirty="0" lang="en-US"/>
              <a:t>Assess pulmonary status by auscultating the lungs.</a:t>
            </a:r>
          </a:p>
          <a:p>
            <a:r>
              <a:rPr b="1" dirty="0" lang="en-US"/>
              <a:t>Assess (Arterial Blood Gases )ABGs.</a:t>
            </a:r>
          </a:p>
          <a:p>
            <a:r>
              <a:rPr b="1" dirty="0" lang="en-US"/>
              <a:t>Monitor levels of Oxygen  saturation</a:t>
            </a:r>
            <a:r>
              <a:rPr dirty="0" lang="en-US"/>
              <a:t>.</a:t>
            </a:r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14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7159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Complications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901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15400" cy="5638800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lang="en-US" smtClean="0"/>
              <a:t>Effects </a:t>
            </a:r>
            <a:r>
              <a:rPr b="1" dirty="0" lang="en-US"/>
              <a:t>of shock on organs are;-</a:t>
            </a:r>
          </a:p>
          <a:p>
            <a:pPr lvl="0"/>
            <a:r>
              <a:rPr b="1" dirty="0" lang="en-US"/>
              <a:t>Brain damage due to reduced cerebral perfusion.</a:t>
            </a:r>
          </a:p>
          <a:p>
            <a:pPr lvl="0"/>
            <a:r>
              <a:rPr b="1" dirty="0" lang="en-US"/>
              <a:t>Heart failure due to lack of Oxygen to the layers of heart.</a:t>
            </a:r>
          </a:p>
          <a:p>
            <a:pPr lvl="0"/>
            <a:r>
              <a:rPr b="1" dirty="0" lang="en-US"/>
              <a:t>Acute Respiratory distress.</a:t>
            </a:r>
          </a:p>
          <a:p>
            <a:pPr lvl="0"/>
            <a:r>
              <a:rPr b="1" dirty="0" lang="en-US"/>
              <a:t>Paralytic ileus.</a:t>
            </a:r>
          </a:p>
          <a:p>
            <a:pPr lvl="0"/>
            <a:r>
              <a:rPr b="1" dirty="0" lang="en-US"/>
              <a:t>Acute renal failure.</a:t>
            </a:r>
          </a:p>
          <a:p>
            <a:pPr lvl="0"/>
            <a:r>
              <a:rPr b="1" dirty="0" lang="en-US"/>
              <a:t>Liver failure </a:t>
            </a:r>
          </a:p>
          <a:p>
            <a:pPr lvl="0"/>
            <a:r>
              <a:rPr b="1" dirty="0" lang="en-US"/>
              <a:t>DIC</a:t>
            </a:r>
          </a:p>
          <a:p>
            <a:pPr indent="0" marL="0">
              <a:buNone/>
            </a:pPr>
            <a:endParaRPr dirty="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1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CARDIAC SURGERY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9017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534400" cy="5257800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lang="en-US" smtClean="0"/>
              <a:t>Operations </a:t>
            </a:r>
            <a:r>
              <a:rPr b="1" dirty="0" lang="en-US"/>
              <a:t>of heart are divided into 2:-</a:t>
            </a:r>
          </a:p>
          <a:p>
            <a:pPr indent="0" marL="0">
              <a:buNone/>
            </a:pPr>
            <a:r>
              <a:rPr b="1" dirty="0" lang="en-US" err="1"/>
              <a:t>i</a:t>
            </a:r>
            <a:r>
              <a:rPr b="1" dirty="0" lang="en-US"/>
              <a:t>) Open heart surgery.</a:t>
            </a:r>
          </a:p>
          <a:p>
            <a:pPr indent="0" marL="0">
              <a:buNone/>
            </a:pPr>
            <a:r>
              <a:rPr b="1" dirty="0" lang="en-US"/>
              <a:t>ii) Closed heart surgery</a:t>
            </a:r>
          </a:p>
          <a:p>
            <a:pPr indent="0" marL="0">
              <a:buNone/>
            </a:pPr>
            <a:endParaRPr b="1" dirty="0" lang="en-US"/>
          </a:p>
          <a:p>
            <a:pPr indent="0" marL="0">
              <a:buNone/>
            </a:pPr>
            <a:r>
              <a:rPr b="1" dirty="0" lang="en-US"/>
              <a:t>Open Heart surgery</a:t>
            </a:r>
          </a:p>
          <a:p>
            <a:r>
              <a:rPr b="1" dirty="0" lang="en-US" smtClean="0"/>
              <a:t>In </a:t>
            </a:r>
            <a:r>
              <a:rPr b="1" dirty="0" lang="en-US"/>
              <a:t>open heart </a:t>
            </a:r>
            <a:r>
              <a:rPr b="1" dirty="0" lang="en-US" err="1"/>
              <a:t>surgery,the</a:t>
            </a:r>
            <a:r>
              <a:rPr b="1" dirty="0" lang="en-US"/>
              <a:t> patients circulation is connected to the lung heart machine.</a:t>
            </a:r>
          </a:p>
          <a:p>
            <a:endParaRPr b="1" dirty="0" lang="en-US"/>
          </a:p>
          <a:p>
            <a:pPr indent="0" marL="0">
              <a:buNone/>
            </a:pPr>
            <a:endParaRPr dirty="0" lang="en-US"/>
          </a:p>
          <a:p>
            <a:pPr indent="0" marL="0">
              <a:buNone/>
            </a:pPr>
            <a:endParaRPr dirty="0" lang="en-US"/>
          </a:p>
          <a:p>
            <a:pPr indent="0" marL="0">
              <a:buNone/>
            </a:pPr>
            <a:endParaRPr dirty="0" lang="en-US"/>
          </a:p>
          <a:p>
            <a:endParaRPr dirty="0" lang="en-US"/>
          </a:p>
          <a:p>
            <a:pPr indent="0" marL="0">
              <a:buNone/>
            </a:pPr>
            <a:endParaRPr dirty="0" lang="en-US"/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4111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Procedure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9019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915400" cy="5943600"/>
          </a:xfrm>
        </p:spPr>
        <p:txBody>
          <a:bodyPr>
            <a:normAutofit fontScale="92500" lnSpcReduction="20000"/>
          </a:bodyPr>
          <a:p>
            <a:r>
              <a:rPr b="1" dirty="0" lang="en-US" smtClean="0"/>
              <a:t>A </a:t>
            </a:r>
            <a:r>
              <a:rPr b="1" dirty="0" lang="en-US"/>
              <a:t>big  cannula is connected to aorta and another to superior and inferior </a:t>
            </a:r>
            <a:r>
              <a:rPr b="1" dirty="0" lang="en-US" smtClean="0"/>
              <a:t>vena </a:t>
            </a:r>
            <a:r>
              <a:rPr b="1" dirty="0" lang="en-US"/>
              <a:t>cava</a:t>
            </a:r>
          </a:p>
          <a:p>
            <a:r>
              <a:rPr b="1" dirty="0" lang="en-US" smtClean="0"/>
              <a:t>The </a:t>
            </a:r>
            <a:r>
              <a:rPr b="1" dirty="0" lang="en-US"/>
              <a:t>2 are connected to the machine.</a:t>
            </a:r>
          </a:p>
          <a:p>
            <a:r>
              <a:rPr b="1" dirty="0" lang="en-US" smtClean="0"/>
              <a:t>The </a:t>
            </a:r>
            <a:r>
              <a:rPr b="1" dirty="0" lang="en-US"/>
              <a:t>blood is oxygenated in the lung part of machine and actively pumped to the aorta, thereby bypassing the heart and the lungs.</a:t>
            </a:r>
          </a:p>
          <a:p>
            <a:r>
              <a:rPr b="1" dirty="0" lang="en-US" smtClean="0"/>
              <a:t>To </a:t>
            </a:r>
            <a:r>
              <a:rPr b="1" dirty="0" lang="en-US"/>
              <a:t>stop the heart, </a:t>
            </a:r>
            <a:r>
              <a:rPr b="1" dirty="0" lang="en-US" err="1"/>
              <a:t>cardioplegia</a:t>
            </a:r>
            <a:r>
              <a:rPr b="1" dirty="0" lang="en-US"/>
              <a:t> is put, aorta is clumped and </a:t>
            </a:r>
            <a:r>
              <a:rPr b="1" dirty="0" lang="en-US" err="1"/>
              <a:t>cardioplegia</a:t>
            </a:r>
            <a:r>
              <a:rPr b="1" dirty="0" lang="en-US"/>
              <a:t> is passed through it and  coronary arteries where it passes the heart muscles leading to stoppage of the heart.</a:t>
            </a:r>
          </a:p>
          <a:p>
            <a:r>
              <a:rPr b="1" dirty="0" lang="en-US" smtClean="0"/>
              <a:t>No </a:t>
            </a:r>
            <a:r>
              <a:rPr b="1" dirty="0" lang="en-US"/>
              <a:t>blood goes to the heart but the rest of the body receives blood from the machine.</a:t>
            </a:r>
          </a:p>
          <a:p>
            <a:r>
              <a:rPr b="1" dirty="0" lang="en-US" smtClean="0"/>
              <a:t>The </a:t>
            </a:r>
            <a:r>
              <a:rPr b="1" dirty="0" lang="en-US"/>
              <a:t>heart is cooled to very low temperature to protect it from anaerobic bacteria.</a:t>
            </a:r>
          </a:p>
          <a:p>
            <a:pPr indent="0" marL="0">
              <a:buNone/>
            </a:pPr>
            <a:endParaRPr dirty="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2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868362"/>
          </a:xfrm>
        </p:spPr>
        <p:txBody>
          <a:bodyPr>
            <a:normAutofit fontScale="90000"/>
          </a:bodyPr>
          <a:p>
            <a:r>
              <a:rPr b="1" dirty="0" lang="en-US"/>
              <a:t>Indications for Open Heart Surgery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9021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86800" cy="5486400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lang="en-US" smtClean="0"/>
              <a:t>a)Patent </a:t>
            </a:r>
            <a:r>
              <a:rPr b="1" dirty="0" lang="en-US" err="1"/>
              <a:t>ductus</a:t>
            </a:r>
            <a:r>
              <a:rPr b="1" dirty="0" lang="en-US"/>
              <a:t> </a:t>
            </a:r>
            <a:r>
              <a:rPr b="1" dirty="0" lang="en-US" err="1"/>
              <a:t>arteriosus</a:t>
            </a:r>
            <a:r>
              <a:rPr b="1" dirty="0" lang="en-US"/>
              <a:t>.</a:t>
            </a:r>
          </a:p>
          <a:p>
            <a:pPr indent="0" marL="0">
              <a:buNone/>
            </a:pPr>
            <a:r>
              <a:rPr b="1" dirty="0" lang="en-US" smtClean="0"/>
              <a:t>b)Mitral </a:t>
            </a:r>
            <a:r>
              <a:rPr b="1" dirty="0" lang="en-US"/>
              <a:t>stenosis</a:t>
            </a:r>
          </a:p>
          <a:p>
            <a:pPr indent="0" marL="0">
              <a:buNone/>
            </a:pPr>
            <a:r>
              <a:rPr b="1" dirty="0" lang="en-US" smtClean="0"/>
              <a:t>c)</a:t>
            </a:r>
            <a:r>
              <a:rPr b="1" dirty="0" lang="en-US" err="1" smtClean="0"/>
              <a:t>Coartation</a:t>
            </a:r>
            <a:r>
              <a:rPr b="1" dirty="0" lang="en-US" smtClean="0"/>
              <a:t> </a:t>
            </a:r>
            <a:r>
              <a:rPr b="1" dirty="0" lang="en-US"/>
              <a:t>of the aorta</a:t>
            </a:r>
            <a:r>
              <a:rPr b="1" dirty="0" lang="en-US" smtClean="0"/>
              <a:t>.</a:t>
            </a:r>
          </a:p>
          <a:p>
            <a:pPr indent="0" marL="0">
              <a:buNone/>
            </a:pPr>
            <a:endParaRPr b="1" dirty="0" lang="en-US"/>
          </a:p>
          <a:p>
            <a:pPr indent="0" marL="0">
              <a:buNone/>
            </a:pPr>
            <a:r>
              <a:rPr b="1" dirty="0" lang="en-US"/>
              <a:t>a)Patent </a:t>
            </a:r>
            <a:r>
              <a:rPr b="1" dirty="0" lang="en-US" err="1"/>
              <a:t>ductus</a:t>
            </a:r>
            <a:r>
              <a:rPr b="1" dirty="0" lang="en-US"/>
              <a:t> </a:t>
            </a:r>
            <a:r>
              <a:rPr b="1" dirty="0" lang="en-US" err="1"/>
              <a:t>Arteriosus</a:t>
            </a:r>
            <a:endParaRPr b="1" dirty="0" lang="en-US"/>
          </a:p>
          <a:p>
            <a:r>
              <a:rPr b="1" dirty="0" lang="en-US" smtClean="0"/>
              <a:t>Is </a:t>
            </a:r>
            <a:r>
              <a:rPr b="1" dirty="0" lang="en-US"/>
              <a:t>the failure of </a:t>
            </a:r>
            <a:r>
              <a:rPr b="1" dirty="0" lang="en-US" err="1"/>
              <a:t>foetal</a:t>
            </a:r>
            <a:r>
              <a:rPr b="1" dirty="0" lang="en-US"/>
              <a:t> </a:t>
            </a:r>
            <a:r>
              <a:rPr b="1" dirty="0" lang="en-US" err="1"/>
              <a:t>ductus</a:t>
            </a:r>
            <a:r>
              <a:rPr b="1" dirty="0" lang="en-US"/>
              <a:t> </a:t>
            </a:r>
            <a:r>
              <a:rPr b="1" dirty="0" lang="en-US" err="1"/>
              <a:t>arteriosus</a:t>
            </a:r>
            <a:r>
              <a:rPr b="1" dirty="0" lang="en-US"/>
              <a:t> to close within the 1</a:t>
            </a:r>
            <a:r>
              <a:rPr baseline="30000" b="1" dirty="0" lang="en-US"/>
              <a:t>st</a:t>
            </a:r>
            <a:r>
              <a:rPr b="1" dirty="0" lang="en-US"/>
              <a:t> week leading to a connection between. Pulmonary artery and </a:t>
            </a:r>
            <a:r>
              <a:rPr b="1" dirty="0" lang="en-US" smtClean="0"/>
              <a:t>aorta</a:t>
            </a:r>
            <a:endParaRPr b="1" dirty="0" lang="en-US"/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Signs and Symptoms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902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486400"/>
          </a:xfrm>
        </p:spPr>
        <p:txBody>
          <a:bodyPr>
            <a:normAutofit/>
          </a:bodyPr>
          <a:p>
            <a:r>
              <a:rPr b="1" dirty="0" lang="en-US" smtClean="0"/>
              <a:t>There’s </a:t>
            </a:r>
            <a:r>
              <a:rPr b="1" dirty="0" lang="en-US"/>
              <a:t>a characteristic machinery-like murmur with signs of heart failure.</a:t>
            </a:r>
          </a:p>
          <a:p>
            <a:r>
              <a:rPr b="1" dirty="0" lang="en-US" smtClean="0"/>
              <a:t>Widened </a:t>
            </a:r>
            <a:r>
              <a:rPr b="1" dirty="0" lang="en-US"/>
              <a:t>pulse pressure (difference between diastolic and systolic Blood Pressure).</a:t>
            </a:r>
          </a:p>
          <a:p>
            <a:pPr indent="0" marL="0">
              <a:buNone/>
            </a:pPr>
            <a:endParaRPr b="1" dirty="0" lang="en-US" smtClean="0"/>
          </a:p>
          <a:p>
            <a:pPr indent="0" marL="0">
              <a:buNone/>
            </a:pPr>
            <a:r>
              <a:rPr b="1" dirty="0" lang="en-US" smtClean="0"/>
              <a:t>Management</a:t>
            </a:r>
            <a:endParaRPr b="1" dirty="0" lang="en-US"/>
          </a:p>
          <a:p>
            <a:pPr indent="0" marL="0">
              <a:buNone/>
            </a:pPr>
            <a:r>
              <a:rPr b="1" dirty="0" lang="en-US"/>
              <a:t>-IV Indomethacin or Ibuprofen enhance closure of the </a:t>
            </a:r>
            <a:r>
              <a:rPr b="1" dirty="0" lang="en-US" err="1"/>
              <a:t>arteriosus</a:t>
            </a:r>
            <a:r>
              <a:rPr b="1" dirty="0" lang="en-US" smtClean="0"/>
              <a:t>.</a:t>
            </a:r>
            <a:endParaRPr b="1" dirty="0" lang="en-US"/>
          </a:p>
          <a:p>
            <a:pPr indent="0" marL="0">
              <a:buNone/>
            </a:pPr>
            <a:r>
              <a:rPr b="1" dirty="0" lang="en-US"/>
              <a:t>-A coil may be placed in the opening to occlude PDA during cardiac catheterization.</a:t>
            </a:r>
          </a:p>
          <a:p>
            <a:pPr indent="0" marL="0">
              <a:buNone/>
            </a:pPr>
            <a:endParaRPr dirty="0" lang="en-US"/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2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Surgical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9025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p>
            <a:r>
              <a:rPr b="1" dirty="0" lang="en-US" smtClean="0"/>
              <a:t>Surgical </a:t>
            </a:r>
            <a:r>
              <a:rPr b="1" dirty="0" lang="en-US"/>
              <a:t>ligation of the opening via a left </a:t>
            </a:r>
            <a:r>
              <a:rPr b="1" dirty="0" lang="en-US" smtClean="0"/>
              <a:t>thoracotomy</a:t>
            </a:r>
            <a:endParaRPr b="1" dirty="0" lang="en-US"/>
          </a:p>
          <a:p>
            <a:pPr indent="0" marL="0">
              <a:buNone/>
            </a:pPr>
            <a:r>
              <a:rPr b="1" dirty="0" lang="en-US" smtClean="0"/>
              <a:t>b) </a:t>
            </a:r>
            <a:r>
              <a:rPr b="1" dirty="0" lang="en-US" err="1" smtClean="0"/>
              <a:t>Mitrial</a:t>
            </a:r>
            <a:r>
              <a:rPr b="1" dirty="0" lang="en-US" smtClean="0"/>
              <a:t> Stenosis</a:t>
            </a:r>
            <a:endParaRPr b="1" dirty="0" lang="en-US"/>
          </a:p>
          <a:p>
            <a:pPr indent="0" marL="0">
              <a:buNone/>
            </a:pPr>
            <a:r>
              <a:rPr b="1" dirty="0" lang="en-US"/>
              <a:t>c</a:t>
            </a:r>
            <a:r>
              <a:rPr b="1" dirty="0" lang="en-US" smtClean="0"/>
              <a:t>) </a:t>
            </a:r>
            <a:r>
              <a:rPr b="1" dirty="0" lang="en-US" err="1" smtClean="0"/>
              <a:t>Coarctation</a:t>
            </a:r>
            <a:r>
              <a:rPr b="1" dirty="0" lang="en-US" smtClean="0"/>
              <a:t>/narrowing </a:t>
            </a:r>
            <a:r>
              <a:rPr b="1" dirty="0" lang="en-US"/>
              <a:t>of the Aorta.</a:t>
            </a:r>
          </a:p>
          <a:p>
            <a:pPr indent="0" marL="0">
              <a:buNone/>
            </a:pPr>
            <a:r>
              <a:rPr b="1" dirty="0" lang="en-US"/>
              <a:t>-The signs of </a:t>
            </a:r>
            <a:r>
              <a:rPr b="1" dirty="0" lang="en-US" err="1"/>
              <a:t>coarctation</a:t>
            </a:r>
            <a:r>
              <a:rPr b="1" dirty="0" lang="en-US"/>
              <a:t> of the aorta are those of Heart Failure in an infant.</a:t>
            </a:r>
          </a:p>
          <a:p>
            <a:pPr indent="0" marL="0">
              <a:buNone/>
            </a:pPr>
            <a:r>
              <a:rPr b="1" dirty="0" lang="en-US"/>
              <a:t>-Management is by resection of narrowed part and anastomosis or graft is done.</a:t>
            </a:r>
          </a:p>
          <a:p>
            <a:pPr indent="0" marL="0">
              <a:buNone/>
            </a:pPr>
            <a:endParaRPr dirty="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smtClean="0"/>
              <a:t>CARDIOVASCULAR DISEASES (CVD)</a:t>
            </a:r>
            <a:r>
              <a:rPr dirty="0" sz="4000" lang="en-US" smtClean="0"/>
              <a:t/>
            </a:r>
            <a:br>
              <a:rPr dirty="0" sz="4000" lang="en-US" smtClean="0"/>
            </a:br>
            <a:endParaRPr dirty="0" lang="en-US"/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791200"/>
          </a:xfrm>
        </p:spPr>
        <p:txBody>
          <a:bodyPr>
            <a:normAutofit fontScale="89286" lnSpcReduction="20000"/>
          </a:bodyPr>
          <a:p>
            <a:pPr lvl="0"/>
            <a:r>
              <a:rPr dirty="0" lang="en-US" smtClean="0"/>
              <a:t>These </a:t>
            </a:r>
            <a:r>
              <a:rPr dirty="0" lang="en-US"/>
              <a:t>are diseases affecting heart muscles, valves and blood vessels.</a:t>
            </a:r>
            <a:endParaRPr dirty="0" sz="2800" lang="en-US"/>
          </a:p>
          <a:p>
            <a:pPr lvl="0"/>
            <a:r>
              <a:rPr dirty="0" lang="en-US"/>
              <a:t>They can be congenital or acquired.</a:t>
            </a:r>
            <a:endParaRPr dirty="0" sz="2800" lang="en-US"/>
          </a:p>
          <a:p>
            <a:pPr indent="0" marL="0">
              <a:buNone/>
            </a:pPr>
            <a:endParaRPr dirty="0" sz="2800" lang="en-US"/>
          </a:p>
          <a:p>
            <a:pPr indent="0" marL="0">
              <a:buNone/>
            </a:pPr>
            <a:r>
              <a:rPr b="1" dirty="0" lang="en-US"/>
              <a:t>Risk factors for CVD</a:t>
            </a:r>
            <a:endParaRPr dirty="0" sz="2800" lang="en-US"/>
          </a:p>
          <a:p>
            <a:pPr indent="0" lvl="0" marL="0">
              <a:buNone/>
            </a:pPr>
            <a:r>
              <a:rPr dirty="0" lang="en-US"/>
              <a:t>The risk factors can be classified as:-</a:t>
            </a:r>
            <a:endParaRPr dirty="0" sz="2800" lang="en-US"/>
          </a:p>
          <a:p>
            <a:pPr lvl="0"/>
            <a:r>
              <a:rPr dirty="0" lang="en-US"/>
              <a:t>Modifiable –One can change</a:t>
            </a:r>
            <a:endParaRPr dirty="0" sz="2800" lang="en-US"/>
          </a:p>
          <a:p>
            <a:pPr lvl="0"/>
            <a:r>
              <a:rPr dirty="0" lang="en-US"/>
              <a:t>Non-modifiable-one cannot change</a:t>
            </a:r>
            <a:endParaRPr dirty="0" sz="2800" lang="en-US"/>
          </a:p>
          <a:p>
            <a:pPr indent="0" lvl="0" marL="0">
              <a:buNone/>
            </a:pPr>
            <a:r>
              <a:rPr dirty="0" lang="en-US" smtClean="0"/>
              <a:t>Modifiable</a:t>
            </a:r>
            <a:r>
              <a:rPr dirty="0" lang="en-US"/>
              <a:t>:- They include</a:t>
            </a:r>
            <a:endParaRPr dirty="0" sz="2800" lang="en-US"/>
          </a:p>
          <a:p>
            <a:pPr lvl="0"/>
            <a:r>
              <a:rPr dirty="0" lang="en-US"/>
              <a:t>Cigarette smoking</a:t>
            </a:r>
            <a:endParaRPr dirty="0" sz="2800" lang="en-US"/>
          </a:p>
          <a:p>
            <a:pPr lvl="0"/>
            <a:r>
              <a:rPr dirty="0" lang="en-US"/>
              <a:t>Hypertension</a:t>
            </a:r>
            <a:endParaRPr dirty="0" sz="2800" lang="en-US"/>
          </a:p>
          <a:p>
            <a:pPr lvl="0"/>
            <a:r>
              <a:rPr dirty="0" lang="en-US"/>
              <a:t>High density </a:t>
            </a:r>
            <a:r>
              <a:rPr dirty="0" lang="en-US" err="1"/>
              <a:t>lipo</a:t>
            </a:r>
            <a:r>
              <a:rPr dirty="0" lang="en-US"/>
              <a:t>-proteins. ( HDL-C)</a:t>
            </a:r>
            <a:endParaRPr dirty="0" sz="2800" lang="en-US"/>
          </a:p>
          <a:p>
            <a:pPr lvl="0"/>
            <a:r>
              <a:rPr dirty="0" lang="en-US"/>
              <a:t>Low high density lipoproteins (LHDL-C)</a:t>
            </a:r>
            <a:endParaRPr dirty="0" sz="2800" lang="en-US"/>
          </a:p>
          <a:p>
            <a:pPr lvl="0"/>
            <a:r>
              <a:rPr dirty="0" lang="en-US"/>
              <a:t>Diabetes mellitus</a:t>
            </a:r>
            <a:endParaRPr dirty="0" sz="280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715962"/>
          </a:xfrm>
        </p:spPr>
        <p:txBody>
          <a:bodyPr>
            <a:normAutofit fontScale="90000"/>
          </a:bodyPr>
          <a:p>
            <a:r>
              <a:rPr b="1" dirty="0" lang="en-US"/>
              <a:t>Heart Transplant </a:t>
            </a:r>
            <a:endParaRPr dirty="0" lang="en-US"/>
          </a:p>
        </p:txBody>
      </p:sp>
      <p:sp>
        <p:nvSpPr>
          <p:cNvPr id="1048630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334000"/>
          </a:xfrm>
        </p:spPr>
        <p:txBody>
          <a:bodyPr>
            <a:normAutofit fontScale="96875" lnSpcReduction="20000"/>
          </a:bodyPr>
          <a:p>
            <a:r>
              <a:rPr b="1" dirty="0" lang="en-US" smtClean="0"/>
              <a:t>A </a:t>
            </a:r>
            <a:r>
              <a:rPr b="1" dirty="0" lang="en-US"/>
              <a:t>donor heart from an individual with compatible body weight and blood group is transplanted in a recipient within 6 hours of removal from donor.</a:t>
            </a:r>
          </a:p>
          <a:p>
            <a:r>
              <a:rPr b="1" dirty="0" lang="en-US"/>
              <a:t>The surgeon removes the diseased heart leaving the posterior portion of the atrium to stay and serve as an anchor of the new heart.</a:t>
            </a:r>
          </a:p>
          <a:p>
            <a:r>
              <a:rPr b="1" dirty="0" lang="en-US"/>
              <a:t>Because of the remaining client’s atrium, 2 unrelated P-waves are noted on the ECG.</a:t>
            </a:r>
          </a:p>
          <a:p>
            <a:r>
              <a:rPr b="1" dirty="0" lang="en-US"/>
              <a:t>The patient requires lifetime immunosuppressive therapy to prevent rejection of the new tissues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2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639762"/>
          </a:xfrm>
        </p:spPr>
        <p:txBody>
          <a:bodyPr>
            <a:normAutofit fontScale="90000"/>
          </a:bodyPr>
          <a:p>
            <a:r>
              <a:rPr b="1" dirty="0" lang="en-US" u="sng"/>
              <a:t>CONGENITAL HEART DISEASES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9027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8991600" cy="6096000"/>
          </a:xfrm>
        </p:spPr>
        <p:txBody>
          <a:bodyPr>
            <a:normAutofit fontScale="85000" lnSpcReduction="20000"/>
          </a:bodyPr>
          <a:p>
            <a:pPr indent="0" marL="0">
              <a:buNone/>
            </a:pPr>
            <a:r>
              <a:rPr b="1" dirty="0" lang="en-US" smtClean="0"/>
              <a:t>Are </a:t>
            </a:r>
            <a:r>
              <a:rPr b="1" dirty="0" lang="en-US"/>
              <a:t>divided into 3 groups;-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smtClean="0"/>
              <a:t>a)Cyanotic </a:t>
            </a:r>
            <a:r>
              <a:rPr b="1" dirty="0" lang="en-US"/>
              <a:t>Babies) due to deoxygenated blood in their circulation.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smtClean="0"/>
              <a:t>b)A </a:t>
            </a:r>
            <a:r>
              <a:rPr b="1" dirty="0" lang="en-US"/>
              <a:t>cyanotic Babies :- Have oxygenated blood in circulation but have a congenital heart </a:t>
            </a:r>
            <a:r>
              <a:rPr b="1" dirty="0" lang="en-US" smtClean="0"/>
              <a:t>disease</a:t>
            </a:r>
            <a:r>
              <a:rPr b="1" dirty="0" lang="en-US"/>
              <a:t>.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c) Acquired heart diseases</a:t>
            </a:r>
            <a:r>
              <a:rPr b="1" dirty="0" lang="en-US" smtClean="0"/>
              <a:t>.</a:t>
            </a:r>
            <a:endParaRPr b="1" dirty="0" sz="2800" lang="en-US"/>
          </a:p>
          <a:p>
            <a:pPr indent="0" lvl="0" marL="0">
              <a:buNone/>
            </a:pPr>
            <a:endParaRPr b="1" dirty="0" lang="en-US" smtClean="0"/>
          </a:p>
          <a:p>
            <a:pPr indent="0" lvl="0" marL="0">
              <a:buNone/>
            </a:pPr>
            <a:r>
              <a:rPr b="1" dirty="0" lang="en-US" smtClean="0"/>
              <a:t>Cyanotic </a:t>
            </a:r>
            <a:r>
              <a:rPr b="1" dirty="0" lang="en-US"/>
              <a:t>congenital (Blue Babies)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These are conditions that cause cyanosis early in life.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They are:-  </a:t>
            </a:r>
            <a:r>
              <a:rPr b="1" dirty="0" lang="en-US" smtClean="0"/>
              <a:t>(</a:t>
            </a:r>
            <a:r>
              <a:rPr b="1" dirty="0" lang="en-US" err="1"/>
              <a:t>i</a:t>
            </a:r>
            <a:r>
              <a:rPr b="1" dirty="0" lang="en-US"/>
              <a:t>) </a:t>
            </a:r>
            <a:r>
              <a:rPr b="1" dirty="0" lang="en-US" err="1"/>
              <a:t>Tetrology</a:t>
            </a:r>
            <a:r>
              <a:rPr b="1" dirty="0" lang="en-US"/>
              <a:t> of </a:t>
            </a:r>
            <a:r>
              <a:rPr b="1" dirty="0" lang="en-US" err="1"/>
              <a:t>Fallots</a:t>
            </a:r>
            <a:r>
              <a:rPr b="1" dirty="0" lang="en-US"/>
              <a:t> (TOF)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	</a:t>
            </a:r>
            <a:r>
              <a:rPr b="1" dirty="0" lang="en-US" smtClean="0"/>
              <a:t>        (</a:t>
            </a:r>
            <a:r>
              <a:rPr b="1" dirty="0" lang="en-US"/>
              <a:t>ii) Transposition of Great Arteries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	</a:t>
            </a:r>
            <a:r>
              <a:rPr b="1" dirty="0" lang="en-US" smtClean="0"/>
              <a:t>         (</a:t>
            </a:r>
            <a:r>
              <a:rPr b="1" dirty="0" lang="en-US"/>
              <a:t>iii) </a:t>
            </a:r>
            <a:r>
              <a:rPr b="1" dirty="0" lang="en-US" err="1"/>
              <a:t>Tranus</a:t>
            </a:r>
            <a:r>
              <a:rPr b="1" dirty="0" lang="en-US"/>
              <a:t> </a:t>
            </a:r>
            <a:r>
              <a:rPr b="1" dirty="0" lang="en-US" err="1"/>
              <a:t>arteriosus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	</a:t>
            </a:r>
            <a:r>
              <a:rPr b="1" dirty="0" lang="en-US" smtClean="0"/>
              <a:t>        (</a:t>
            </a:r>
            <a:r>
              <a:rPr b="1" dirty="0" lang="en-US"/>
              <a:t>iv) Tricuspid </a:t>
            </a:r>
            <a:r>
              <a:rPr b="1" dirty="0" lang="en-US" err="1"/>
              <a:t>arteriosus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smtClean="0"/>
              <a:t>                    </a:t>
            </a:r>
            <a:r>
              <a:rPr b="1" dirty="0" lang="en-US"/>
              <a:t>(V)Total anomalous pulmonary venous connection </a:t>
            </a:r>
            <a:endParaRPr b="1" dirty="0" sz="2800" lang="en-US"/>
          </a:p>
          <a:p>
            <a:endParaRPr b="1" dirty="0" sz="2800" lang="en-US"/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2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lvl="0"/>
            <a:r>
              <a:rPr b="1" dirty="0" lang="en-US"/>
              <a:t>Tetralogy of </a:t>
            </a:r>
            <a:r>
              <a:rPr b="1" dirty="0" lang="en-US" err="1"/>
              <a:t>fallots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9029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410200"/>
          </a:xfrm>
        </p:spPr>
        <p:txBody>
          <a:bodyPr>
            <a:normAutofit/>
          </a:bodyPr>
          <a:p>
            <a:r>
              <a:rPr b="1" dirty="0" lang="en-US" smtClean="0"/>
              <a:t>Includes </a:t>
            </a:r>
            <a:r>
              <a:rPr b="1" dirty="0" lang="en-US"/>
              <a:t>4 defects:- Ventricular </a:t>
            </a:r>
            <a:r>
              <a:rPr b="1" dirty="0" lang="en-US" err="1"/>
              <a:t>septal</a:t>
            </a:r>
            <a:r>
              <a:rPr b="1" dirty="0" lang="en-US"/>
              <a:t> defect (VSD): Is an abnormal opening between left and Right ventricles.</a:t>
            </a:r>
            <a:endParaRPr b="1" dirty="0" sz="2800" lang="en-US"/>
          </a:p>
          <a:p>
            <a:r>
              <a:rPr b="1" dirty="0" lang="en-US"/>
              <a:t>Pulmonary stenosis:- Is the narrowing at entrance of pulmonary artery.</a:t>
            </a:r>
            <a:endParaRPr b="1" dirty="0" sz="2800" lang="en-US"/>
          </a:p>
          <a:p>
            <a:r>
              <a:rPr b="1" dirty="0" lang="en-US"/>
              <a:t>Ventricular hypertrophy:- Is where the ventricles are abnormally big, both the RT and left.</a:t>
            </a:r>
            <a:endParaRPr b="1" dirty="0" sz="2800" lang="en-US"/>
          </a:p>
          <a:p>
            <a:r>
              <a:rPr b="1" dirty="0" lang="en-US"/>
              <a:t>Overriding of Aorta; Part of the Aorta is in the right ventricle.</a:t>
            </a:r>
            <a:endParaRPr b="1" dirty="0" sz="2800" lang="en-US"/>
          </a:p>
          <a:p>
            <a:pPr indent="0" marL="0">
              <a:buNone/>
            </a:pPr>
            <a:endParaRPr dirty="0" sz="2800" lang="en-US"/>
          </a:p>
          <a:p>
            <a:pPr indent="0" lvl="0" marL="0">
              <a:buNone/>
            </a:pPr>
            <a:endParaRPr dirty="0" sz="2800" lang="en-US"/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3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7159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Tetralogy </a:t>
            </a:r>
            <a:r>
              <a:rPr b="1" dirty="0" lang="en-US"/>
              <a:t>of </a:t>
            </a:r>
            <a:r>
              <a:rPr b="1" dirty="0" lang="en-US" err="1"/>
              <a:t>fallots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9031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86800" cy="5486400"/>
          </a:xfrm>
        </p:spPr>
        <p:txBody>
          <a:bodyPr>
            <a:normAutofit/>
          </a:bodyPr>
          <a:p>
            <a:pPr indent="0" lvl="0" marL="0">
              <a:buNone/>
            </a:pPr>
            <a:r>
              <a:rPr b="1" dirty="0" lang="en-US"/>
              <a:t>Transposition of Great Arteries</a:t>
            </a:r>
            <a:endParaRPr b="1" dirty="0" sz="2800" lang="en-US"/>
          </a:p>
          <a:p>
            <a:r>
              <a:rPr b="1" dirty="0" lang="en-US"/>
              <a:t>The PA leaves the left ventricle and aorta lives the Right </a:t>
            </a:r>
            <a:r>
              <a:rPr b="1" dirty="0" lang="en-US" smtClean="0"/>
              <a:t>ventricle</a:t>
            </a:r>
            <a:endParaRPr b="1" dirty="0" sz="2800" lang="en-US" smtClean="0"/>
          </a:p>
          <a:p>
            <a:pPr indent="0" marL="0">
              <a:buNone/>
            </a:pPr>
            <a:r>
              <a:rPr b="1" dirty="0" lang="en-US" err="1" smtClean="0"/>
              <a:t>Trancus</a:t>
            </a:r>
            <a:r>
              <a:rPr b="1" dirty="0" lang="en-US" smtClean="0"/>
              <a:t> </a:t>
            </a:r>
            <a:r>
              <a:rPr b="1" dirty="0" lang="en-US" err="1" smtClean="0"/>
              <a:t>Arteriosus</a:t>
            </a:r>
            <a:r>
              <a:rPr b="1" dirty="0" lang="en-US" smtClean="0"/>
              <a:t> </a:t>
            </a:r>
            <a:endParaRPr b="1" dirty="0" sz="2800" lang="en-US"/>
          </a:p>
          <a:p>
            <a:r>
              <a:rPr b="1" dirty="0" lang="en-US"/>
              <a:t>This is failure of normal separation and division of embryonic Pulmonary Artery &amp; Aorta resulting in a single vessel that overrides both ventricles causing the blood to mix.</a:t>
            </a:r>
            <a:endParaRPr b="1" dirty="0" sz="2800" lang="en-US"/>
          </a:p>
          <a:p>
            <a:r>
              <a:rPr b="1" dirty="0" lang="en-US"/>
              <a:t>This leads to severe desaturation and hypoxia</a:t>
            </a: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3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563562"/>
          </a:xfrm>
        </p:spPr>
        <p:txBody>
          <a:bodyPr>
            <a:normAutofit fontScale="90000"/>
          </a:bodyPr>
          <a:p>
            <a:pPr lvl="0"/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Tricuspid </a:t>
            </a:r>
            <a:r>
              <a:rPr b="1" dirty="0" lang="en-US" err="1"/>
              <a:t>Arteriosus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903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5410200"/>
          </a:xfrm>
        </p:spPr>
        <p:txBody>
          <a:bodyPr>
            <a:normAutofit/>
          </a:bodyPr>
          <a:p>
            <a:r>
              <a:rPr b="1" dirty="0" lang="en-US" smtClean="0"/>
              <a:t>Absence </a:t>
            </a:r>
            <a:r>
              <a:rPr b="1" dirty="0" lang="en-US"/>
              <a:t>of tricuspid valve leading to lack of communication between Right Atrium and Right ventricle.</a:t>
            </a:r>
            <a:endParaRPr b="1" dirty="0" sz="2800" lang="en-US"/>
          </a:p>
          <a:p>
            <a:r>
              <a:rPr b="1" dirty="0" lang="en-US"/>
              <a:t>Its commonly associated with pulmonary stenosis and transposition of great vessels.</a:t>
            </a:r>
            <a:endParaRPr b="1" dirty="0" sz="2800" lang="en-US"/>
          </a:p>
          <a:p>
            <a:r>
              <a:rPr b="1" dirty="0" lang="en-US"/>
              <a:t>There is complete mixing of oxygenated and deoxygenated blood from both sides of the heart resulting in systemic desaturation, pulmonary obstruction, reduced Pulmonary. blood flow.</a:t>
            </a:r>
            <a:endParaRPr b="1" dirty="0" sz="2800" lang="en-US"/>
          </a:p>
          <a:p>
            <a:pPr indent="0" marL="0">
              <a:buNone/>
            </a:pPr>
            <a:endParaRPr dirty="0" sz="2800" lang="en-US"/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34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77200" cy="792162"/>
          </a:xfrm>
        </p:spPr>
        <p:txBody>
          <a:bodyPr>
            <a:normAutofit fontScale="90000"/>
          </a:bodyPr>
          <a:p>
            <a:pPr indent="0" lvl="0" marL="0"/>
            <a:r>
              <a:rPr b="1" dirty="0" lang="en-US" smtClean="0"/>
              <a:t>Total Anomalous Pulmonary Venous Connection</a:t>
            </a:r>
            <a:endParaRPr b="1" dirty="0" sz="4000" lang="en-US"/>
          </a:p>
        </p:txBody>
      </p:sp>
      <p:sp>
        <p:nvSpPr>
          <p:cNvPr id="1049035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 fontScale="92500" lnSpcReduction="10000"/>
          </a:bodyPr>
          <a:p>
            <a:pPr lvl="1"/>
            <a:r>
              <a:rPr b="1" dirty="0" lang="en-US" smtClean="0"/>
              <a:t>Is </a:t>
            </a:r>
            <a:r>
              <a:rPr b="1" dirty="0" lang="en-US"/>
              <a:t>failure  of pulmonary veins to join to the Left Atrium.</a:t>
            </a:r>
            <a:endParaRPr b="1" dirty="0" sz="2400" lang="en-US"/>
          </a:p>
          <a:p>
            <a:pPr lvl="1"/>
            <a:r>
              <a:rPr b="1" dirty="0" lang="en-US"/>
              <a:t>Mixed blood is returned to the Right Atrium &amp; shunted from right to left through an atrial </a:t>
            </a:r>
            <a:r>
              <a:rPr b="1" dirty="0" lang="en-US" err="1"/>
              <a:t>septal</a:t>
            </a:r>
            <a:r>
              <a:rPr b="1" dirty="0" lang="en-US"/>
              <a:t> defect.</a:t>
            </a:r>
            <a:endParaRPr b="1" dirty="0" sz="2400" lang="en-US"/>
          </a:p>
          <a:p>
            <a:pPr lvl="1"/>
            <a:r>
              <a:rPr b="1" dirty="0" lang="en-US"/>
              <a:t>The Right side of the heart hypertrophies while the left remains small leading to heart failure.</a:t>
            </a:r>
            <a:endParaRPr b="1" dirty="0" sz="2400" lang="en-US"/>
          </a:p>
          <a:p>
            <a:pPr indent="0" lvl="0" marL="0">
              <a:buNone/>
            </a:pPr>
            <a:r>
              <a:rPr b="1" dirty="0" lang="en-US"/>
              <a:t>A cyanotic congenital </a:t>
            </a:r>
            <a:endParaRPr b="1" dirty="0" sz="2800" lang="en-US"/>
          </a:p>
          <a:p>
            <a:r>
              <a:rPr b="1" dirty="0" lang="en-US"/>
              <a:t>These are congenital heart diseases that do not produce cyanosis in early life.</a:t>
            </a:r>
            <a:endParaRPr b="1" dirty="0" sz="2800" lang="en-US"/>
          </a:p>
          <a:p>
            <a:r>
              <a:rPr b="1" dirty="0" lang="en-US"/>
              <a:t>They are:-  </a:t>
            </a:r>
            <a:r>
              <a:rPr b="1" dirty="0" lang="en-US" smtClean="0"/>
              <a:t>(</a:t>
            </a:r>
            <a:r>
              <a:rPr b="1" dirty="0" lang="en-US" err="1"/>
              <a:t>i</a:t>
            </a:r>
            <a:r>
              <a:rPr b="1" dirty="0" lang="en-US"/>
              <a:t>) Atrial </a:t>
            </a:r>
            <a:r>
              <a:rPr b="1" dirty="0" lang="en-US" err="1"/>
              <a:t>septal</a:t>
            </a:r>
            <a:r>
              <a:rPr b="1" dirty="0" lang="en-US"/>
              <a:t> defect.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	(ii) Ventricular </a:t>
            </a:r>
            <a:r>
              <a:rPr b="1" dirty="0" lang="en-US" err="1"/>
              <a:t>septal</a:t>
            </a:r>
            <a:r>
              <a:rPr b="1" dirty="0" lang="en-US"/>
              <a:t> defect.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	</a:t>
            </a:r>
            <a:r>
              <a:rPr b="1" dirty="0" lang="en-US" smtClean="0"/>
              <a:t>(</a:t>
            </a:r>
            <a:r>
              <a:rPr b="1" dirty="0" lang="en-US"/>
              <a:t>iii) Left ventricular outflow tract obstruction </a:t>
            </a:r>
            <a:r>
              <a:rPr b="1" dirty="0" lang="en-US" smtClean="0"/>
              <a:t>  </a:t>
            </a:r>
          </a:p>
          <a:p>
            <a:pPr indent="0" marL="0">
              <a:buNone/>
            </a:pPr>
            <a:r>
              <a:rPr b="1" dirty="0" lang="en-US"/>
              <a:t> </a:t>
            </a:r>
            <a:r>
              <a:rPr b="1" dirty="0" lang="en-US" smtClean="0"/>
              <a:t>                 which is blockage </a:t>
            </a:r>
            <a:r>
              <a:rPr b="1" dirty="0" lang="en-US"/>
              <a:t>below the aorta.</a:t>
            </a:r>
            <a:endParaRPr b="1" dirty="0" sz="2800" lang="en-US"/>
          </a:p>
          <a:p>
            <a:endParaRPr b="1" dirty="0" lang="en-US"/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3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lvl="0"/>
            <a:r>
              <a:rPr b="1" dirty="0" lang="en-US"/>
              <a:t>Acquired Heart conditions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9037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86400"/>
          </a:xfrm>
        </p:spPr>
        <p:txBody>
          <a:bodyPr>
            <a:normAutofit fontScale="92500" lnSpcReduction="10000"/>
          </a:bodyPr>
          <a:p>
            <a:r>
              <a:rPr b="1" dirty="0" lang="en-US" smtClean="0"/>
              <a:t>These </a:t>
            </a:r>
            <a:r>
              <a:rPr b="1" dirty="0" lang="en-US"/>
              <a:t>are mainly caused by rheumatic heart disease and other infections and they include:-</a:t>
            </a:r>
            <a:endParaRPr b="1" dirty="0" sz="2800" lang="en-US"/>
          </a:p>
          <a:p>
            <a:pPr lvl="0"/>
            <a:r>
              <a:rPr b="1" dirty="0" lang="en-US"/>
              <a:t>Mitral stenosis</a:t>
            </a:r>
            <a:endParaRPr b="1" dirty="0" sz="2800" lang="en-US"/>
          </a:p>
          <a:p>
            <a:pPr lvl="0"/>
            <a:r>
              <a:rPr b="1" dirty="0" lang="en-US"/>
              <a:t>Rheumatic heart disease</a:t>
            </a:r>
            <a:endParaRPr b="1" dirty="0" sz="2800" lang="en-US"/>
          </a:p>
          <a:p>
            <a:pPr lvl="0"/>
            <a:r>
              <a:rPr b="1" dirty="0" lang="en-US"/>
              <a:t>Aortic stenosis</a:t>
            </a:r>
            <a:endParaRPr b="1" dirty="0" sz="2800" lang="en-US"/>
          </a:p>
          <a:p>
            <a:pPr lvl="0"/>
            <a:r>
              <a:rPr b="1" dirty="0" lang="en-US"/>
              <a:t>Aortic regurgitation/insufficiency/incompetence</a:t>
            </a:r>
            <a:endParaRPr b="1" dirty="0" sz="2800" lang="en-US"/>
          </a:p>
          <a:p>
            <a:pPr lvl="0"/>
            <a:r>
              <a:rPr b="1" dirty="0" lang="en-US"/>
              <a:t>Endocarditis</a:t>
            </a:r>
            <a:endParaRPr b="1" dirty="0" sz="2800" lang="en-US"/>
          </a:p>
          <a:p>
            <a:pPr lvl="0"/>
            <a:r>
              <a:rPr b="1" dirty="0" lang="en-US"/>
              <a:t>Mitral regurgitation</a:t>
            </a:r>
            <a:endParaRPr b="1" dirty="0" sz="2800" lang="en-US"/>
          </a:p>
          <a:p>
            <a:pPr lvl="0"/>
            <a:r>
              <a:rPr b="1" dirty="0" lang="en-US"/>
              <a:t>Coronary heart </a:t>
            </a:r>
            <a:r>
              <a:rPr b="1" dirty="0" lang="en-US" smtClean="0"/>
              <a:t>disease</a:t>
            </a:r>
            <a:endParaRPr b="1" dirty="0" sz="2800" lang="en-US"/>
          </a:p>
          <a:p>
            <a:r>
              <a:rPr b="1" dirty="0" lang="en-US"/>
              <a:t>Heart traumas are also commonly caused by accidents</a:t>
            </a:r>
            <a:r>
              <a:rPr b="1" dirty="0" lang="en-US" smtClean="0"/>
              <a:t>.</a:t>
            </a:r>
            <a:endParaRPr b="1" dirty="0" sz="280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38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534400" cy="838200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Diagnosis </a:t>
            </a:r>
            <a:r>
              <a:rPr b="1" dirty="0" lang="en-US"/>
              <a:t>of heart conditions particularly in children 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9039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5562600"/>
          </a:xfrm>
        </p:spPr>
        <p:txBody>
          <a:bodyPr>
            <a:normAutofit fontScale="85000" lnSpcReduction="20000"/>
          </a:bodyPr>
          <a:p>
            <a:pPr indent="0" marL="0">
              <a:buNone/>
            </a:pPr>
            <a:r>
              <a:rPr b="1" dirty="0" lang="en-US" smtClean="0"/>
              <a:t>History </a:t>
            </a:r>
            <a:r>
              <a:rPr b="1" dirty="0" lang="en-US"/>
              <a:t>as given by the parents since birth. This history may include:-  </a:t>
            </a:r>
            <a:endParaRPr b="1" dirty="0" sz="2800" lang="en-US"/>
          </a:p>
          <a:p>
            <a:r>
              <a:rPr b="1" dirty="0" lang="en-US"/>
              <a:t>Cyanosis </a:t>
            </a:r>
            <a:endParaRPr b="1" dirty="0" sz="2800" lang="en-US"/>
          </a:p>
          <a:p>
            <a:r>
              <a:rPr b="1" dirty="0" lang="en-US"/>
              <a:t>Recurrent chest infection</a:t>
            </a:r>
            <a:endParaRPr b="1" dirty="0" sz="2800" lang="en-US"/>
          </a:p>
          <a:p>
            <a:r>
              <a:rPr b="1" dirty="0" lang="en-US"/>
              <a:t>Difficulty in breathing </a:t>
            </a:r>
            <a:endParaRPr b="1" dirty="0" sz="2800" lang="en-US"/>
          </a:p>
          <a:p>
            <a:r>
              <a:rPr b="1" dirty="0" lang="en-US" err="1"/>
              <a:t>Oedema</a:t>
            </a:r>
            <a:r>
              <a:rPr b="1" dirty="0" lang="en-US"/>
              <a:t> of Extremities</a:t>
            </a:r>
            <a:endParaRPr b="1" dirty="0" sz="2800" lang="en-US"/>
          </a:p>
          <a:p>
            <a:pPr lvl="0"/>
            <a:r>
              <a:rPr b="1" dirty="0" lang="en-US"/>
              <a:t>Physical Examination – Inspection may reveal cyanosis</a:t>
            </a:r>
            <a:endParaRPr b="1" dirty="0" sz="2800" lang="en-US"/>
          </a:p>
          <a:p>
            <a:r>
              <a:rPr b="1" dirty="0" lang="en-US"/>
              <a:t>Auscultation will reveal heart murmurs.</a:t>
            </a:r>
            <a:endParaRPr b="1" dirty="0" sz="2800" lang="en-US"/>
          </a:p>
          <a:p>
            <a:r>
              <a:rPr b="1" dirty="0" lang="en-US"/>
              <a:t>Palpation may reveal pitting </a:t>
            </a:r>
            <a:r>
              <a:rPr b="1" dirty="0" lang="en-US" err="1"/>
              <a:t>eodema</a:t>
            </a:r>
            <a:endParaRPr b="1" dirty="0" sz="2800" lang="en-US"/>
          </a:p>
          <a:p>
            <a:r>
              <a:rPr b="1" dirty="0" lang="en-US"/>
              <a:t>Flaring of nose/ (nasal flares)</a:t>
            </a:r>
            <a:endParaRPr b="1" dirty="0" sz="2800" lang="en-US"/>
          </a:p>
          <a:p>
            <a:r>
              <a:rPr b="1" dirty="0" lang="en-US"/>
              <a:t>Intercostal retraction i.e. inward, outward chest movement during respiration.</a:t>
            </a:r>
            <a:endParaRPr b="1" dirty="0" sz="2800" lang="en-US"/>
          </a:p>
          <a:p>
            <a:r>
              <a:rPr b="1" dirty="0" lang="en-US"/>
              <a:t>Pedal and </a:t>
            </a:r>
            <a:r>
              <a:rPr b="1" dirty="0" lang="en-US" err="1"/>
              <a:t>scral</a:t>
            </a:r>
            <a:r>
              <a:rPr b="1" dirty="0" lang="en-US"/>
              <a:t> </a:t>
            </a:r>
            <a:r>
              <a:rPr b="1" dirty="0" lang="en-US" err="1"/>
              <a:t>Oedema</a:t>
            </a:r>
            <a:r>
              <a:rPr b="1" dirty="0" lang="en-US"/>
              <a:t>.</a:t>
            </a:r>
            <a:endParaRPr b="1" dirty="0" sz="2800" lang="en-US"/>
          </a:p>
          <a:p>
            <a:pPr indent="0" marL="0">
              <a:buNone/>
            </a:pPr>
            <a:endParaRPr dirty="0" sz="2800" lang="en-US"/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4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685800"/>
          </a:xfrm>
        </p:spPr>
        <p:txBody>
          <a:bodyPr>
            <a:normAutofit fontScale="90000"/>
          </a:bodyPr>
          <a:p>
            <a:r>
              <a:rPr b="1" dirty="0" lang="en-US"/>
              <a:t>Investigations</a:t>
            </a:r>
          </a:p>
        </p:txBody>
      </p:sp>
      <p:sp>
        <p:nvSpPr>
          <p:cNvPr id="1049041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991600" cy="5791200"/>
          </a:xfrm>
        </p:spPr>
        <p:txBody>
          <a:bodyPr>
            <a:normAutofit fontScale="92500" lnSpcReduction="20000"/>
          </a:bodyPr>
          <a:p>
            <a:pPr indent="0" marL="0">
              <a:buNone/>
            </a:pPr>
            <a:r>
              <a:rPr b="1" dirty="0" lang="en-US"/>
              <a:t>3. Investigations – Chest = </a:t>
            </a:r>
            <a:r>
              <a:rPr b="1" dirty="0" lang="en-US" err="1"/>
              <a:t>Xray</a:t>
            </a:r>
            <a:r>
              <a:rPr b="1" dirty="0" lang="en-US"/>
              <a:t> may show enlarged heart and ventricular </a:t>
            </a:r>
            <a:r>
              <a:rPr b="1" dirty="0" lang="en-US" err="1"/>
              <a:t>septal</a:t>
            </a:r>
            <a:r>
              <a:rPr b="1" dirty="0" lang="en-US"/>
              <a:t> defects.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smtClean="0"/>
              <a:t> </a:t>
            </a:r>
            <a:r>
              <a:rPr b="1" dirty="0" lang="en-US"/>
              <a:t>ECG would show the rhythm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smtClean="0"/>
              <a:t>Echocardiogram </a:t>
            </a:r>
            <a:r>
              <a:rPr b="1" dirty="0" lang="en-US"/>
              <a:t>is accurate and is an ultra sound of the heart which will show: -</a:t>
            </a:r>
            <a:endParaRPr b="1" dirty="0" sz="2800" lang="en-US"/>
          </a:p>
          <a:p>
            <a:pPr lvl="0"/>
            <a:r>
              <a:rPr b="1" dirty="0" lang="en-US"/>
              <a:t>Posi</a:t>
            </a:r>
            <a:r>
              <a:rPr b="1" dirty="0" i="1" lang="en-US"/>
              <a:t>tion of the heart </a:t>
            </a:r>
            <a:endParaRPr b="1" dirty="0" sz="2800" lang="en-US"/>
          </a:p>
          <a:p>
            <a:pPr lvl="0"/>
            <a:r>
              <a:rPr b="1" dirty="0" lang="en-US"/>
              <a:t>Connection to and from the heart.</a:t>
            </a:r>
            <a:endParaRPr b="1" dirty="0" sz="2800" lang="en-US"/>
          </a:p>
          <a:p>
            <a:pPr lvl="0"/>
            <a:r>
              <a:rPr b="1" dirty="0" lang="en-US"/>
              <a:t>Position of the septum</a:t>
            </a:r>
            <a:endParaRPr b="1" dirty="0" sz="2800" lang="en-US"/>
          </a:p>
          <a:p>
            <a:pPr lvl="0"/>
            <a:r>
              <a:rPr b="1" dirty="0" lang="en-US"/>
              <a:t>Valves </a:t>
            </a:r>
            <a:endParaRPr b="1" dirty="0" sz="2800" lang="en-US"/>
          </a:p>
          <a:p>
            <a:pPr lvl="0"/>
            <a:r>
              <a:rPr b="1" dirty="0" lang="en-US"/>
              <a:t>Holes and heart </a:t>
            </a:r>
            <a:r>
              <a:rPr b="1" dirty="0" lang="en-US" smtClean="0"/>
              <a:t>leakages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4. Cardiac  catheterization:- Will show areas of constriction and flow of blood.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5. Coronary angiography.</a:t>
            </a:r>
            <a:endParaRPr b="1" dirty="0" sz="2800" lang="en-US"/>
          </a:p>
          <a:p>
            <a:pPr indent="0" marL="0">
              <a:buNone/>
            </a:pPr>
            <a:endParaRPr dirty="0" sz="2800" lang="en-US"/>
          </a:p>
          <a:p>
            <a:endParaRPr dirty="0" lang="en-US"/>
          </a:p>
          <a:p>
            <a:pPr indent="0" marL="0">
              <a:buNone/>
            </a:pPr>
            <a:endParaRPr dirty="0" lang="en-US"/>
          </a:p>
          <a:p>
            <a:endParaRPr dirty="0" lang="en-US"/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Management </a:t>
            </a:r>
            <a:r>
              <a:rPr b="1" dirty="0" lang="en-US"/>
              <a:t>of child Before operation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904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534400" cy="4754563"/>
          </a:xfrm>
        </p:spPr>
        <p:txBody>
          <a:bodyPr>
            <a:normAutofit/>
          </a:bodyPr>
          <a:p>
            <a:pPr lvl="0"/>
            <a:r>
              <a:rPr b="1" dirty="0" lang="en-US" smtClean="0"/>
              <a:t>Observe </a:t>
            </a:r>
            <a:r>
              <a:rPr b="1" dirty="0" lang="en-US"/>
              <a:t>child for signs and symptoms of defect.</a:t>
            </a:r>
            <a:endParaRPr b="1" dirty="0" sz="2800" lang="en-US"/>
          </a:p>
          <a:p>
            <a:pPr lvl="0"/>
            <a:r>
              <a:rPr b="1" dirty="0" lang="en-US"/>
              <a:t>Monitor strict input/output.</a:t>
            </a:r>
            <a:endParaRPr b="1" dirty="0" sz="2800" lang="en-US"/>
          </a:p>
          <a:p>
            <a:pPr lvl="0"/>
            <a:r>
              <a:rPr b="1" dirty="0" lang="en-US"/>
              <a:t>Monitor vital signs closely.</a:t>
            </a:r>
            <a:endParaRPr b="1" dirty="0" sz="2800" lang="en-US"/>
          </a:p>
          <a:p>
            <a:pPr lvl="0"/>
            <a:r>
              <a:rPr b="1" dirty="0" lang="en-US"/>
              <a:t>Monitor  respiratory status</a:t>
            </a:r>
            <a:r>
              <a:rPr b="1" dirty="0" lang="en-US" smtClean="0"/>
              <a:t>.</a:t>
            </a:r>
          </a:p>
          <a:p>
            <a:pPr lvl="0"/>
            <a:r>
              <a:rPr b="1" dirty="0" sz="2800" lang="en-US"/>
              <a:t>Auscultate breath sounds for crackles, rhonchi and </a:t>
            </a:r>
            <a:r>
              <a:rPr b="1" dirty="0" sz="2800" lang="en-US" err="1"/>
              <a:t>rales</a:t>
            </a:r>
            <a:r>
              <a:rPr b="1" dirty="0" sz="2800" lang="en-US"/>
              <a:t>.</a:t>
            </a:r>
            <a:endParaRPr b="1" dirty="0" sz="2400" lang="en-US"/>
          </a:p>
          <a:p>
            <a:pPr lvl="0"/>
            <a:r>
              <a:rPr b="1" dirty="0" sz="2800" lang="en-US"/>
              <a:t>Position patient in fowlers to decrease</a:t>
            </a: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4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Management of child Before operation</a:t>
            </a:r>
            <a:endParaRPr dirty="0" lang="en-US"/>
          </a:p>
        </p:txBody>
      </p:sp>
      <p:sp>
        <p:nvSpPr>
          <p:cNvPr id="1049045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86800" cy="5257800"/>
          </a:xfrm>
        </p:spPr>
        <p:txBody>
          <a:bodyPr/>
          <a:p>
            <a:pPr lvl="0"/>
            <a:r>
              <a:rPr b="1" dirty="0" lang="en-US" smtClean="0"/>
              <a:t>respiratory </a:t>
            </a:r>
            <a:r>
              <a:rPr b="1" dirty="0" lang="en-US" err="1" smtClean="0"/>
              <a:t>labour</a:t>
            </a:r>
            <a:r>
              <a:rPr b="1" dirty="0" lang="en-US" smtClean="0"/>
              <a:t>.</a:t>
            </a:r>
            <a:endParaRPr b="1" dirty="0" sz="2800" lang="en-US" smtClean="0"/>
          </a:p>
          <a:p>
            <a:pPr lvl="0"/>
            <a:r>
              <a:rPr b="1" dirty="0" lang="en-US" smtClean="0"/>
              <a:t>Administer </a:t>
            </a:r>
            <a:r>
              <a:rPr b="1" dirty="0" lang="en-US"/>
              <a:t>humidified oxygen.</a:t>
            </a:r>
            <a:endParaRPr b="1" dirty="0" sz="2800" lang="en-US"/>
          </a:p>
          <a:p>
            <a:pPr lvl="0"/>
            <a:r>
              <a:rPr b="1" dirty="0" lang="en-US"/>
              <a:t>Prepare for intubation if necessary.</a:t>
            </a:r>
            <a:endParaRPr b="1" dirty="0" sz="2800" lang="en-US"/>
          </a:p>
          <a:p>
            <a:pPr lvl="0"/>
            <a:r>
              <a:rPr b="1" dirty="0" lang="en-US"/>
              <a:t>Monitor for hyper cyanotic period</a:t>
            </a:r>
            <a:r>
              <a:rPr b="1" dirty="0" lang="en-US" smtClean="0"/>
              <a:t>.</a:t>
            </a:r>
            <a:r>
              <a:rPr b="1" dirty="0" lang="en-US"/>
              <a:t> Give 100% oxygen if hyper cyanosis exists.</a:t>
            </a:r>
            <a:endParaRPr b="1" dirty="0" sz="2800" lang="en-US"/>
          </a:p>
          <a:p>
            <a:pPr lvl="0"/>
            <a:r>
              <a:rPr b="1" dirty="0" lang="en-US"/>
              <a:t>Assess for signs of heart failure </a:t>
            </a:r>
            <a:r>
              <a:rPr b="1" dirty="0" lang="en-US" err="1"/>
              <a:t>e.g</a:t>
            </a:r>
            <a:r>
              <a:rPr b="1" dirty="0" lang="en-US"/>
              <a:t> </a:t>
            </a:r>
            <a:r>
              <a:rPr b="1" dirty="0" lang="en-US" err="1"/>
              <a:t>peri</a:t>
            </a:r>
            <a:r>
              <a:rPr b="1" dirty="0" lang="en-US"/>
              <a:t>-orbital </a:t>
            </a:r>
            <a:r>
              <a:rPr b="1" dirty="0" lang="en-US" err="1"/>
              <a:t>oedema</a:t>
            </a:r>
            <a:endParaRPr b="1" dirty="0" sz="2800" lang="en-US"/>
          </a:p>
          <a:p>
            <a:pPr lvl="0"/>
            <a:r>
              <a:rPr b="1" dirty="0" lang="en-US"/>
              <a:t>Assess peripheral pulses</a:t>
            </a:r>
            <a:endParaRPr b="1" dirty="0" lang="en-US" smtClean="0"/>
          </a:p>
          <a:p>
            <a:pPr lvl="0"/>
            <a:endParaRPr dirty="0" sz="2800" lang="en-US" smtClean="0"/>
          </a:p>
          <a:p>
            <a:endParaRPr dirty="0"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5635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VASCULAR </a:t>
            </a:r>
            <a:r>
              <a:rPr b="1" dirty="0" lang="en-US"/>
              <a:t>DIAGNOSTIC STUDIES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632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991600" cy="5791200"/>
          </a:xfrm>
        </p:spPr>
        <p:txBody>
          <a:bodyPr>
            <a:normAutofit fontScale="90625" lnSpcReduction="10000"/>
          </a:bodyPr>
          <a:p>
            <a:pPr indent="0" marL="0">
              <a:buNone/>
            </a:pPr>
            <a:r>
              <a:rPr dirty="0" lang="en-US" smtClean="0"/>
              <a:t>a</a:t>
            </a:r>
            <a:r>
              <a:rPr dirty="0" lang="en-US"/>
              <a:t>. </a:t>
            </a:r>
            <a:r>
              <a:rPr b="1" dirty="0" lang="en-US"/>
              <a:t>Doppler ultrasound</a:t>
            </a:r>
            <a:endParaRPr dirty="0" lang="en-US"/>
          </a:p>
          <a:p>
            <a:pPr lvl="0"/>
            <a:r>
              <a:rPr dirty="0" lang="en-US"/>
              <a:t> This aids in detecting artery and venous diseases.</a:t>
            </a:r>
          </a:p>
          <a:p>
            <a:pPr lvl="0"/>
            <a:r>
              <a:rPr dirty="0" lang="en-US"/>
              <a:t>Arterial wave forms should be pronounced with peak and valleys reflecting systolic and diastolic pressure.</a:t>
            </a:r>
          </a:p>
          <a:p>
            <a:pPr lvl="0"/>
            <a:r>
              <a:rPr dirty="0" lang="en-US"/>
              <a:t>Lack of wave form may indicate obstruction in a vein or an </a:t>
            </a:r>
            <a:r>
              <a:rPr dirty="0" lang="en-US" smtClean="0"/>
              <a:t>artery.</a:t>
            </a:r>
            <a:endParaRPr dirty="0" lang="en-US"/>
          </a:p>
          <a:p>
            <a:pPr indent="0" lvl="0" marL="0">
              <a:buNone/>
            </a:pPr>
            <a:r>
              <a:rPr dirty="0" lang="en-US" smtClean="0"/>
              <a:t>b</a:t>
            </a:r>
            <a:r>
              <a:rPr dirty="0" lang="en-US"/>
              <a:t>. </a:t>
            </a:r>
            <a:r>
              <a:rPr b="1" dirty="0" lang="en-US" err="1"/>
              <a:t>Venogram</a:t>
            </a:r>
            <a:r>
              <a:rPr b="1" dirty="0" lang="en-US"/>
              <a:t>/Venography</a:t>
            </a:r>
            <a:endParaRPr dirty="0" lang="en-US"/>
          </a:p>
          <a:p>
            <a:r>
              <a:rPr dirty="0" lang="en-US" smtClean="0"/>
              <a:t>This </a:t>
            </a:r>
            <a:r>
              <a:rPr dirty="0" lang="en-US"/>
              <a:t>is a radiological examination of the vein using a contrast media.</a:t>
            </a:r>
          </a:p>
          <a:p>
            <a:r>
              <a:rPr dirty="0" lang="en-US" smtClean="0"/>
              <a:t>Contrast </a:t>
            </a:r>
            <a:r>
              <a:rPr dirty="0" lang="en-US"/>
              <a:t>media in  dye form is injected into the vein and watched in the screen </a:t>
            </a:r>
            <a:r>
              <a:rPr dirty="0" lang="en-US" smtClean="0"/>
              <a:t>for areas </a:t>
            </a:r>
            <a:r>
              <a:rPr dirty="0" lang="en-US"/>
              <a:t>of obstruction</a:t>
            </a:r>
            <a:r>
              <a:rPr dirty="0" lang="en-US" smtClean="0"/>
              <a:t>/ blockage</a:t>
            </a:r>
            <a:r>
              <a:rPr dirty="0" lang="en-US"/>
              <a:t>.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Management of child Before operation</a:t>
            </a:r>
            <a:endParaRPr dirty="0" lang="en-US"/>
          </a:p>
        </p:txBody>
      </p:sp>
      <p:sp>
        <p:nvSpPr>
          <p:cNvPr id="10490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p>
            <a:pPr indent="0" lvl="0" marL="0">
              <a:buNone/>
            </a:pPr>
            <a:endParaRPr dirty="0" sz="2800" lang="en-US"/>
          </a:p>
          <a:p>
            <a:pPr lvl="0"/>
            <a:r>
              <a:rPr b="1" dirty="0" lang="en-US"/>
              <a:t>Monitor input/output strictly.</a:t>
            </a:r>
            <a:endParaRPr b="1" dirty="0" sz="2800" lang="en-US"/>
          </a:p>
          <a:p>
            <a:pPr lvl="0"/>
            <a:r>
              <a:rPr b="1" dirty="0" lang="en-US"/>
              <a:t>Weigh the diapers if the child has not been catheterized. </a:t>
            </a:r>
            <a:endParaRPr b="1" dirty="0" sz="2800" lang="en-US"/>
          </a:p>
          <a:p>
            <a:pPr lvl="0"/>
            <a:r>
              <a:rPr b="1" dirty="0" lang="en-US"/>
              <a:t>Obtain daily weight to assess for retention of fluid in the body.</a:t>
            </a:r>
            <a:endParaRPr b="1" dirty="0" sz="2800" lang="en-US"/>
          </a:p>
          <a:p>
            <a:pPr lvl="0"/>
            <a:r>
              <a:rPr b="1" dirty="0" lang="en-US"/>
              <a:t>Provide caloric diet.</a:t>
            </a:r>
            <a:endParaRPr b="1" dirty="0" sz="2800" lang="en-US"/>
          </a:p>
          <a:p>
            <a:pPr lvl="0"/>
            <a:r>
              <a:rPr b="1" dirty="0" lang="en-US"/>
              <a:t>Plan interventions or activities to allow for maximum rest.</a:t>
            </a:r>
            <a:endParaRPr b="1" dirty="0" sz="2800" lang="en-US"/>
          </a:p>
          <a:p>
            <a:pPr indent="0" lvl="0" marL="0">
              <a:buNone/>
            </a:pPr>
            <a:endParaRPr b="1" dirty="0" sz="2800" lang="en-US"/>
          </a:p>
          <a:p>
            <a:endParaRPr dirty="0" lang="en-US"/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4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868362"/>
          </a:xfrm>
        </p:spPr>
        <p:txBody>
          <a:bodyPr>
            <a:normAutofit fontScale="90000"/>
          </a:bodyPr>
          <a:p>
            <a:r>
              <a:rPr b="1" dirty="0" lang="en-US"/>
              <a:t>Management of child Before operation</a:t>
            </a:r>
            <a:endParaRPr dirty="0" lang="en-US"/>
          </a:p>
        </p:txBody>
      </p:sp>
      <p:sp>
        <p:nvSpPr>
          <p:cNvPr id="104904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86800" cy="5410200"/>
          </a:xfrm>
        </p:spPr>
        <p:txBody>
          <a:bodyPr>
            <a:normAutofit/>
          </a:bodyPr>
          <a:p>
            <a:pPr lvl="0"/>
            <a:r>
              <a:rPr b="1" dirty="0" lang="en-US"/>
              <a:t>Prepare parents and the child for surgery.</a:t>
            </a:r>
            <a:endParaRPr b="1" dirty="0" sz="2800" lang="en-US"/>
          </a:p>
          <a:p>
            <a:pPr lvl="0"/>
            <a:r>
              <a:rPr b="1" dirty="0" lang="en-US"/>
              <a:t>Allow both parents and child and verbalize their concerns regard their disorder and the surgery.</a:t>
            </a:r>
            <a:endParaRPr b="1" dirty="0" sz="2800" lang="en-US"/>
          </a:p>
          <a:p>
            <a:pPr lvl="0"/>
            <a:r>
              <a:rPr b="1" dirty="0" lang="en-US"/>
              <a:t>Instruct the caretaker about the immediate post-operative management.</a:t>
            </a:r>
            <a:endParaRPr b="1" dirty="0" sz="2800" lang="en-US"/>
          </a:p>
          <a:p>
            <a:pPr lvl="0"/>
            <a:r>
              <a:rPr b="1" dirty="0" lang="en-US"/>
              <a:t>Post-operative  management is done in the ICU and when stable the child is nursed as any child with heart failure</a:t>
            </a: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868362"/>
          </a:xfrm>
        </p:spPr>
        <p:txBody>
          <a:bodyPr>
            <a:normAutofit fontScale="90000"/>
          </a:bodyPr>
          <a:p>
            <a:r>
              <a:rPr b="1" dirty="0" lang="en-US"/>
              <a:t>VASCULAR DIAGNOSTIC </a:t>
            </a:r>
            <a:r>
              <a:rPr b="1" dirty="0" lang="en-US" smtClean="0"/>
              <a:t>STUDIES </a:t>
            </a:r>
            <a:r>
              <a:rPr b="1" dirty="0" lang="en-US" err="1" smtClean="0"/>
              <a:t>ctd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634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15400" cy="5867400"/>
          </a:xfrm>
        </p:spPr>
        <p:txBody>
          <a:bodyPr>
            <a:normAutofit fontScale="96875" lnSpcReduction="10000"/>
          </a:bodyPr>
          <a:p>
            <a:r>
              <a:rPr b="1" dirty="0" lang="en-US"/>
              <a:t>Magnetic Resonance Imaging</a:t>
            </a:r>
            <a:endParaRPr dirty="0" lang="en-US"/>
          </a:p>
          <a:p>
            <a:r>
              <a:rPr dirty="0" lang="en-US"/>
              <a:t> - This evaluates vascular network, measures blood flow velocity and stages of vascular diseases</a:t>
            </a:r>
            <a:r>
              <a:rPr dirty="0" lang="en-US" smtClean="0"/>
              <a:t>.</a:t>
            </a:r>
            <a:endParaRPr dirty="0" lang="en-US"/>
          </a:p>
          <a:p>
            <a:pPr indent="0" marL="0">
              <a:buNone/>
            </a:pPr>
            <a:r>
              <a:rPr dirty="0" lang="en-US"/>
              <a:t>d. </a:t>
            </a:r>
            <a:r>
              <a:rPr b="1" dirty="0" lang="en-US"/>
              <a:t>Angiography</a:t>
            </a:r>
            <a:endParaRPr dirty="0" lang="en-US"/>
          </a:p>
          <a:p>
            <a:r>
              <a:rPr dirty="0" lang="en-US"/>
              <a:t>   This procedure can assist in the diagnosis of arterial emboli“, aneurysm, </a:t>
            </a:r>
            <a:r>
              <a:rPr dirty="0" lang="en-US" smtClean="0"/>
              <a:t>trauma</a:t>
            </a:r>
            <a:endParaRPr dirty="0" lang="en-US"/>
          </a:p>
          <a:p>
            <a:pPr indent="0" marL="0">
              <a:buNone/>
            </a:pPr>
            <a:r>
              <a:rPr dirty="0" lang="en-US"/>
              <a:t>e. </a:t>
            </a:r>
            <a:r>
              <a:rPr b="1" dirty="0" lang="en-US"/>
              <a:t>Digital subtraction Angiography/Digital</a:t>
            </a:r>
            <a:r>
              <a:rPr dirty="0" lang="en-US"/>
              <a:t> vascular imaging</a:t>
            </a:r>
          </a:p>
          <a:p>
            <a:r>
              <a:rPr dirty="0" lang="en-US"/>
              <a:t>Is a computerized procedure that visualizes the vascular </a:t>
            </a:r>
            <a:r>
              <a:rPr dirty="0" lang="en-US" err="1"/>
              <a:t>system.It</a:t>
            </a:r>
            <a:r>
              <a:rPr dirty="0" lang="en-US"/>
              <a:t> uses a contrast media while x-rays are taken under local anesthesia.</a:t>
            </a:r>
          </a:p>
        </p:txBody>
      </p:sp>
    </p:spTree>
  </p:cSld>
  <p:clrMapOvr>
    <a:masterClrMapping/>
  </p:clrMapOvr>
  <p:timing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p>
            <a:r>
              <a:rPr b="1" dirty="0" lang="en-US"/>
              <a:t>VASCULAR DIAGNOSTIC STUDIES </a:t>
            </a:r>
            <a:r>
              <a:rPr b="1" dirty="0" lang="en-US" err="1"/>
              <a:t>ctd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15400" cy="5638800"/>
          </a:xfrm>
        </p:spPr>
        <p:txBody>
          <a:bodyPr>
            <a:normAutofit fontScale="93750" lnSpcReduction="10000"/>
          </a:bodyPr>
          <a:p>
            <a:pPr indent="0" marL="0">
              <a:buNone/>
            </a:pPr>
            <a:r>
              <a:rPr b="1" dirty="0" lang="en-US"/>
              <a:t>Preparation for the patient</a:t>
            </a:r>
            <a:endParaRPr dirty="0" lang="en-US"/>
          </a:p>
          <a:p>
            <a:r>
              <a:rPr dirty="0" lang="en-US"/>
              <a:t>Ascertain the patient has no pacemaker. Remove metallic ornaments.</a:t>
            </a:r>
          </a:p>
          <a:p>
            <a:pPr indent="0" marL="0">
              <a:buNone/>
            </a:pPr>
            <a:r>
              <a:rPr b="1" dirty="0" lang="en-US"/>
              <a:t>Nursing  Responsibilities (Specific)</a:t>
            </a:r>
            <a:endParaRPr dirty="0" lang="en-US"/>
          </a:p>
          <a:p>
            <a:pPr lvl="0"/>
            <a:r>
              <a:rPr dirty="0" lang="en-US"/>
              <a:t>Starve patient for 4 hours</a:t>
            </a:r>
          </a:p>
          <a:p>
            <a:pPr lvl="0"/>
            <a:r>
              <a:rPr dirty="0" lang="en-US"/>
              <a:t>Give light breakfast if examination is mid-morning.</a:t>
            </a:r>
          </a:p>
          <a:p>
            <a:pPr lvl="0"/>
            <a:r>
              <a:rPr dirty="0" lang="en-US"/>
              <a:t>Transport patient on a stretcher.</a:t>
            </a:r>
          </a:p>
          <a:p>
            <a:pPr lvl="0"/>
            <a:r>
              <a:rPr dirty="0" lang="en-US"/>
              <a:t>Keep the leg elevated if it’s </a:t>
            </a:r>
            <a:r>
              <a:rPr dirty="0" lang="en-US" err="1"/>
              <a:t>oedematized</a:t>
            </a:r>
            <a:r>
              <a:rPr dirty="0" lang="en-US"/>
              <a:t> to encourage venous return.</a:t>
            </a:r>
          </a:p>
          <a:p>
            <a:pPr lvl="0"/>
            <a:r>
              <a:rPr dirty="0" lang="en-US"/>
              <a:t>Check allergy to contrast dye.</a:t>
            </a:r>
          </a:p>
          <a:p>
            <a:pPr lvl="0"/>
            <a:r>
              <a:rPr dirty="0" lang="en-US"/>
              <a:t>Obtain a signed consent.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34834" y="76200"/>
            <a:ext cx="8763000" cy="6397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CARDIAC </a:t>
            </a:r>
            <a:r>
              <a:rPr b="1" dirty="0" lang="en-US"/>
              <a:t>ARRHYTHMIAS/DYSRYTHMIAS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638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8915400" cy="5943600"/>
          </a:xfrm>
        </p:spPr>
        <p:txBody>
          <a:bodyPr>
            <a:noAutofit/>
          </a:bodyPr>
          <a:p>
            <a:r>
              <a:rPr b="1" dirty="0" sz="2800" lang="en-US" smtClean="0"/>
              <a:t>These </a:t>
            </a:r>
            <a:r>
              <a:rPr b="1" dirty="0" sz="2800" lang="en-US"/>
              <a:t>are clinical disorders of heart beat characterized by disturbance of the heart rate, rhythm or both.</a:t>
            </a:r>
          </a:p>
          <a:p>
            <a:r>
              <a:rPr b="1" dirty="0" sz="2800" lang="en-US"/>
              <a:t>-It is normally the dysfunction of heart and function not its structure</a:t>
            </a:r>
            <a:r>
              <a:rPr b="1" dirty="0" sz="2800" lang="en-US" smtClean="0"/>
              <a:t>.</a:t>
            </a:r>
            <a:endParaRPr b="1" dirty="0" sz="2800" lang="en-US"/>
          </a:p>
          <a:p>
            <a:pPr indent="0" marL="0">
              <a:buNone/>
            </a:pPr>
            <a:r>
              <a:rPr b="1" dirty="0" sz="2800" lang="en-US" u="sng"/>
              <a:t>Pathophysiology</a:t>
            </a:r>
            <a:endParaRPr b="1" dirty="0" sz="2800" lang="en-US"/>
          </a:p>
          <a:p>
            <a:r>
              <a:rPr b="1" dirty="0" sz="2800" lang="en-US"/>
              <a:t>In dysrhythmias, there’s alteration in impulse formation as a result of one of the following pathophysiological processes affecting one or more properties of the heart muscles.</a:t>
            </a:r>
          </a:p>
          <a:p>
            <a:r>
              <a:rPr b="1" dirty="0" sz="2800" lang="en-US" err="1" smtClean="0"/>
              <a:t>i</a:t>
            </a:r>
            <a:r>
              <a:rPr b="1" dirty="0" sz="2800" lang="en-US" smtClean="0"/>
              <a:t>)</a:t>
            </a:r>
            <a:r>
              <a:rPr b="1" dirty="0" sz="2800" lang="en-US" u="sng" smtClean="0"/>
              <a:t>Altered </a:t>
            </a:r>
            <a:r>
              <a:rPr b="1" dirty="0" sz="2800" lang="en-US" u="sng"/>
              <a:t>Automaticity</a:t>
            </a:r>
            <a:r>
              <a:rPr b="1" dirty="0" sz="2800" lang="en-US"/>
              <a:t> when the heart fails to contract spontaneously:-</a:t>
            </a:r>
          </a:p>
          <a:p>
            <a:r>
              <a:rPr b="1" dirty="0" sz="2800" lang="en-US"/>
              <a:t>   a) Without </a:t>
            </a:r>
            <a:r>
              <a:rPr b="1" dirty="0" sz="2800" lang="en-US" u="sng"/>
              <a:t>External </a:t>
            </a:r>
            <a:r>
              <a:rPr b="1" dirty="0" sz="2800" lang="en-US" err="1" u="sng" smtClean="0"/>
              <a:t>stimulation:</a:t>
            </a:r>
            <a:r>
              <a:rPr b="1" dirty="0" sz="2800" lang="en-US" err="1" smtClean="0"/>
              <a:t>this</a:t>
            </a:r>
            <a:r>
              <a:rPr b="1" dirty="0" sz="2800" lang="en-US" smtClean="0"/>
              <a:t> </a:t>
            </a:r>
            <a:r>
              <a:rPr b="1" dirty="0" sz="2800" lang="en-US"/>
              <a:t>can occur when the SA node does not initiate impulses</a:t>
            </a:r>
            <a:r>
              <a:rPr b="1" dirty="0" sz="2800" lang="en-US" smtClean="0"/>
              <a:t>.</a:t>
            </a:r>
            <a:endParaRPr b="1" dirty="0" sz="2800" lang="en-US"/>
          </a:p>
        </p:txBody>
      </p:sp>
    </p:spTree>
  </p:cSld>
  <p:clrMapOvr>
    <a:masterClrMapping/>
  </p:clrMapOvr>
  <p:timing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u="sng" smtClean="0"/>
              <a:t>Pathophysiology </a:t>
            </a:r>
            <a:r>
              <a:rPr b="1" dirty="0" lang="en-US" err="1" u="sng" smtClean="0"/>
              <a:t>ctd</a:t>
            </a:r>
            <a:r>
              <a:rPr b="1" dirty="0" lang="en-US" u="sng" smtClean="0"/>
              <a:t> and Etiology</a:t>
            </a:r>
            <a:r>
              <a:rPr b="1" dirty="0" lang="en-US"/>
              <a:t/>
            </a:r>
            <a:br>
              <a:rPr b="1" dirty="0" lang="en-US"/>
            </a:br>
            <a:endParaRPr dirty="0" lang="en-US"/>
          </a:p>
        </p:txBody>
      </p:sp>
      <p:sp>
        <p:nvSpPr>
          <p:cNvPr id="1048640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562600"/>
          </a:xfrm>
        </p:spPr>
        <p:txBody>
          <a:bodyPr>
            <a:normAutofit fontScale="81250" lnSpcReduction="20000"/>
          </a:bodyPr>
          <a:p>
            <a:pPr indent="0" marL="0">
              <a:buNone/>
            </a:pPr>
            <a:r>
              <a:rPr b="1" dirty="0" lang="en-US"/>
              <a:t> b)</a:t>
            </a:r>
            <a:r>
              <a:rPr b="1" dirty="0" lang="en-US" u="sng"/>
              <a:t>Altered conduction</a:t>
            </a:r>
            <a:endParaRPr b="1" dirty="0" lang="en-US"/>
          </a:p>
          <a:p>
            <a:r>
              <a:rPr b="1" dirty="0" lang="en-US" smtClean="0"/>
              <a:t>When </a:t>
            </a:r>
            <a:r>
              <a:rPr b="1" dirty="0" lang="en-US"/>
              <a:t>impulses are initiated but not conducted to the rest of the parts of the heart</a:t>
            </a:r>
            <a:r>
              <a:rPr b="1" dirty="0" lang="en-US" smtClean="0"/>
              <a:t>.</a:t>
            </a:r>
          </a:p>
          <a:p>
            <a:pPr indent="0" marL="0">
              <a:buNone/>
            </a:pPr>
            <a:r>
              <a:rPr b="1" dirty="0" lang="en-US" u="sng" smtClean="0"/>
              <a:t>Etiology</a:t>
            </a:r>
            <a:endParaRPr dirty="0" lang="en-US"/>
          </a:p>
          <a:p>
            <a:pPr lvl="0"/>
            <a:r>
              <a:rPr b="1" dirty="0" lang="en-US"/>
              <a:t>Inflammatory diseases e.g. Pericarditis</a:t>
            </a:r>
          </a:p>
          <a:p>
            <a:pPr lvl="0"/>
            <a:r>
              <a:rPr b="1" dirty="0" lang="en-US"/>
              <a:t>Degenerative Heart diseases e.g. Arteriosclerosis</a:t>
            </a:r>
          </a:p>
          <a:p>
            <a:pPr lvl="0"/>
            <a:r>
              <a:rPr b="1" dirty="0" lang="en-US"/>
              <a:t>Central Nervous system diseases e.g. Sympathetic and Vagal nerve disease.</a:t>
            </a:r>
          </a:p>
          <a:p>
            <a:pPr lvl="0"/>
            <a:r>
              <a:rPr b="1" dirty="0" lang="en-US"/>
              <a:t>Congenital Heart diseases.</a:t>
            </a:r>
          </a:p>
          <a:p>
            <a:pPr lvl="0"/>
            <a:r>
              <a:rPr b="1" dirty="0" lang="en-US"/>
              <a:t>Pulmonary diseases i.e. In case of coronary occlusion</a:t>
            </a:r>
          </a:p>
          <a:p>
            <a:pPr lvl="0"/>
            <a:r>
              <a:rPr b="1" dirty="0" lang="en-US"/>
              <a:t>Drugs e.g. Digoxin</a:t>
            </a:r>
          </a:p>
          <a:p>
            <a:pPr lvl="0"/>
            <a:r>
              <a:rPr b="1" dirty="0" lang="en-US"/>
              <a:t>Infections</a:t>
            </a:r>
          </a:p>
          <a:p>
            <a:pPr lvl="0"/>
            <a:r>
              <a:rPr b="1" dirty="0" lang="en-US" err="1"/>
              <a:t>Anaemia</a:t>
            </a:r>
            <a:r>
              <a:rPr b="1" dirty="0" lang="en-US"/>
              <a:t> - severe</a:t>
            </a:r>
          </a:p>
          <a:p>
            <a:pPr lvl="0"/>
            <a:r>
              <a:rPr b="1" dirty="0" lang="en-US"/>
              <a:t>Cardiac </a:t>
            </a:r>
            <a:r>
              <a:rPr b="1" dirty="0" lang="en-US" smtClean="0"/>
              <a:t>surgeries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639762"/>
          </a:xfrm>
        </p:spPr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u="sng" smtClean="0"/>
              <a:t>Types  </a:t>
            </a:r>
            <a:r>
              <a:rPr b="1" dirty="0" lang="en-US" u="sng"/>
              <a:t>of  Dysrhythmias.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642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5562600"/>
          </a:xfrm>
        </p:spPr>
        <p:txBody>
          <a:bodyPr>
            <a:normAutofit fontScale="87500" lnSpcReduction="20000"/>
          </a:bodyPr>
          <a:p>
            <a:r>
              <a:rPr b="1" dirty="0" lang="en-US" smtClean="0"/>
              <a:t>These </a:t>
            </a:r>
            <a:r>
              <a:rPr b="1" dirty="0" lang="en-US"/>
              <a:t>are 4 main types of Dysrhythmias classified according to the origin of impulses</a:t>
            </a:r>
          </a:p>
          <a:p>
            <a:r>
              <a:rPr b="1" dirty="0" lang="en-US"/>
              <a:t>These are:-</a:t>
            </a:r>
          </a:p>
          <a:p>
            <a:pPr lvl="0"/>
            <a:r>
              <a:rPr b="1" dirty="0" lang="en-US"/>
              <a:t>Sinus Arrhythmias</a:t>
            </a:r>
          </a:p>
          <a:p>
            <a:pPr lvl="0"/>
            <a:r>
              <a:rPr b="1" dirty="0" lang="en-US"/>
              <a:t>Atrial    “   / Dysrhythmia</a:t>
            </a:r>
          </a:p>
          <a:p>
            <a:pPr lvl="0"/>
            <a:r>
              <a:rPr b="1" dirty="0" lang="en-US" err="1"/>
              <a:t>Junctional</a:t>
            </a:r>
            <a:r>
              <a:rPr b="1" dirty="0" lang="en-US"/>
              <a:t>     “         “</a:t>
            </a:r>
          </a:p>
          <a:p>
            <a:pPr lvl="0"/>
            <a:r>
              <a:rPr b="1" dirty="0" lang="en-US"/>
              <a:t>Ventricular     “             “</a:t>
            </a:r>
          </a:p>
          <a:p>
            <a:pPr indent="0" marL="0">
              <a:buNone/>
            </a:pPr>
            <a:endParaRPr b="1" dirty="0" lang="en-US"/>
          </a:p>
          <a:p>
            <a:pPr indent="0" marL="0">
              <a:buNone/>
            </a:pPr>
            <a:r>
              <a:rPr b="1" dirty="0" lang="en-US" err="1" u="sng"/>
              <a:t>i</a:t>
            </a:r>
            <a:r>
              <a:rPr b="1" dirty="0" lang="en-US" u="sng"/>
              <a:t>)Sinus Dysrhythmias</a:t>
            </a:r>
            <a:endParaRPr b="1" dirty="0" lang="en-US"/>
          </a:p>
          <a:p>
            <a:r>
              <a:rPr b="1" dirty="0" lang="en-US"/>
              <a:t>these are impulse that originate from the SA   node with abnormal pacing</a:t>
            </a:r>
          </a:p>
          <a:p>
            <a:r>
              <a:rPr b="1" dirty="0" lang="en-US"/>
              <a:t>The normal pacing of the SA node is 60 – 100.</a:t>
            </a:r>
          </a:p>
          <a:p>
            <a:r>
              <a:rPr b="1" dirty="0" lang="en-US"/>
              <a:t>The most common types of sinus dysrhythmia’s are</a:t>
            </a:r>
            <a:r>
              <a:rPr b="1" dirty="0" lang="en-US" smtClean="0"/>
              <a:t>:-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457200" y="10886"/>
            <a:ext cx="8153400" cy="639762"/>
          </a:xfrm>
        </p:spPr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err="1" u="sng" smtClean="0"/>
              <a:t>i</a:t>
            </a:r>
            <a:r>
              <a:rPr b="1" dirty="0" lang="en-US" u="sng" smtClean="0"/>
              <a:t>)Sinus Dysrhythmias </a:t>
            </a:r>
            <a:r>
              <a:rPr b="1" dirty="0" lang="en-US" err="1" u="sng" smtClean="0"/>
              <a:t>ctd</a:t>
            </a:r>
            <a:r>
              <a:rPr b="1" dirty="0" lang="en-US"/>
              <a:t/>
            </a:r>
            <a:br>
              <a:rPr b="1" dirty="0" lang="en-US"/>
            </a:br>
            <a:endParaRPr dirty="0" lang="en-US"/>
          </a:p>
        </p:txBody>
      </p:sp>
      <p:sp>
        <p:nvSpPr>
          <p:cNvPr id="1048644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6172200"/>
          </a:xfrm>
        </p:spPr>
        <p:txBody>
          <a:bodyPr>
            <a:normAutofit fontScale="93750" lnSpcReduction="10000"/>
          </a:bodyPr>
          <a:p>
            <a:pPr indent="0" marL="0">
              <a:buNone/>
            </a:pPr>
            <a:r>
              <a:rPr b="1" dirty="0" lang="en-US" u="sng"/>
              <a:t>a)Sinus </a:t>
            </a:r>
            <a:r>
              <a:rPr b="1" dirty="0" lang="en-US" err="1" u="sng"/>
              <a:t>Bradycardia</a:t>
            </a:r>
            <a:endParaRPr b="1" dirty="0" lang="en-US"/>
          </a:p>
          <a:p>
            <a:r>
              <a:rPr b="1" dirty="0" lang="en-US"/>
              <a:t>Normal finding in highly trained athletes</a:t>
            </a:r>
          </a:p>
          <a:p>
            <a:r>
              <a:rPr b="1" dirty="0" lang="en-US"/>
              <a:t>-It’s a heart rate of below 60.</a:t>
            </a:r>
          </a:p>
          <a:p>
            <a:r>
              <a:rPr b="1" dirty="0" lang="en-US"/>
              <a:t>-It can also be found during sleep</a:t>
            </a:r>
          </a:p>
          <a:p>
            <a:pPr indent="0" marL="0">
              <a:buNone/>
            </a:pPr>
            <a:r>
              <a:rPr b="1" dirty="0" lang="en-US" u="sng"/>
              <a:t>b)Sinus Tachycardia</a:t>
            </a:r>
            <a:endParaRPr b="1" dirty="0" lang="en-US"/>
          </a:p>
          <a:p>
            <a:r>
              <a:rPr b="1" dirty="0" lang="en-US"/>
              <a:t>It’s a heart rate of more than 100</a:t>
            </a:r>
          </a:p>
          <a:p>
            <a:r>
              <a:rPr b="1" dirty="0" lang="en-US"/>
              <a:t>It’s a normal finding/response to:-sympathetic nervous stimuli, high metabolic rate.</a:t>
            </a:r>
          </a:p>
          <a:p>
            <a:r>
              <a:rPr b="1" dirty="0" lang="en-US"/>
              <a:t>It occurs in normal persons as a result of anxiety, fear and physical exercise.</a:t>
            </a:r>
          </a:p>
          <a:p>
            <a:r>
              <a:rPr b="1" dirty="0" lang="en-US"/>
              <a:t>It may also occur as a temporary compensatory mechanism to maintain oxygen saturation and blood to body tissues e.g. in </a:t>
            </a:r>
            <a:r>
              <a:rPr b="1" dirty="0" lang="en-US" err="1"/>
              <a:t>Haemorrhage</a:t>
            </a:r>
            <a:endParaRPr b="1" dirty="0" lang="en-US"/>
          </a:p>
          <a:p>
            <a:endParaRPr dirty="0" lang="en-US"/>
          </a:p>
          <a:p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u="sng" smtClean="0"/>
              <a:t>ii)Atrial </a:t>
            </a:r>
            <a:r>
              <a:rPr b="1" dirty="0" lang="en-US" u="sng"/>
              <a:t>Dysrhythmias</a:t>
            </a:r>
            <a:r>
              <a:rPr b="1" dirty="0" lang="en-US"/>
              <a:t/>
            </a:r>
            <a:br>
              <a:rPr b="1" dirty="0" lang="en-US"/>
            </a:br>
            <a:endParaRPr dirty="0" lang="en-US"/>
          </a:p>
        </p:txBody>
      </p:sp>
      <p:sp>
        <p:nvSpPr>
          <p:cNvPr id="1048646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9067800" cy="6019800"/>
          </a:xfrm>
        </p:spPr>
        <p:txBody>
          <a:bodyPr>
            <a:normAutofit fontScale="78125" lnSpcReduction="20000"/>
          </a:bodyPr>
          <a:p>
            <a:r>
              <a:rPr b="1" dirty="0" lang="en-US" smtClean="0"/>
              <a:t>Are </a:t>
            </a:r>
            <a:r>
              <a:rPr b="1" dirty="0" lang="en-US"/>
              <a:t>impulses which originate outside the SA node but within the atrial tissues</a:t>
            </a:r>
          </a:p>
          <a:p>
            <a:r>
              <a:rPr b="1" dirty="0" lang="en-US"/>
              <a:t>An ectopic focus/foci acts as a pacemaker and it initiates an impulse at certain levels</a:t>
            </a:r>
          </a:p>
          <a:p>
            <a:r>
              <a:rPr b="1" dirty="0" lang="en-US"/>
              <a:t>Types include:-</a:t>
            </a:r>
          </a:p>
          <a:p>
            <a:pPr indent="0" marL="0">
              <a:buNone/>
            </a:pPr>
            <a:r>
              <a:rPr b="1" dirty="0" lang="en-US"/>
              <a:t> a) Premature atrial Contractions (PAC)</a:t>
            </a:r>
          </a:p>
          <a:p>
            <a:r>
              <a:rPr b="1" dirty="0" lang="en-US"/>
              <a:t>These are beats that come earlier than normal time for the expected beats</a:t>
            </a:r>
          </a:p>
          <a:p>
            <a:r>
              <a:rPr b="1" dirty="0" lang="en-US"/>
              <a:t>They may originate from one or several sites within the atrium</a:t>
            </a:r>
          </a:p>
          <a:p>
            <a:r>
              <a:rPr b="1" dirty="0" lang="en-US"/>
              <a:t>They may occur in normal persons due to consumption of caffeine or alcohol</a:t>
            </a:r>
          </a:p>
          <a:p>
            <a:pPr indent="0" marL="0">
              <a:buNone/>
            </a:pPr>
            <a:r>
              <a:rPr b="1" dirty="0" lang="en-US"/>
              <a:t>b)Atrial Tachycardia</a:t>
            </a:r>
          </a:p>
          <a:p>
            <a:r>
              <a:rPr b="1" dirty="0" lang="en-US"/>
              <a:t>Is a heart rate of more than 150 b/min</a:t>
            </a:r>
          </a:p>
          <a:p>
            <a:r>
              <a:rPr b="1" dirty="0" lang="en-US"/>
              <a:t>Is commonly irregular beat</a:t>
            </a:r>
          </a:p>
          <a:p>
            <a:r>
              <a:rPr b="1" dirty="0" lang="en-US"/>
              <a:t>Its rapidity causes inadequate filling resulting in reduced cardiac output and reduced perfusion of vital </a:t>
            </a:r>
            <a:r>
              <a:rPr b="1" dirty="0" lang="en-US" smtClean="0"/>
              <a:t>organs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411162"/>
          </a:xfrm>
        </p:spPr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u="sng" smtClean="0"/>
              <a:t>Dysrhythmias </a:t>
            </a:r>
            <a:r>
              <a:rPr b="1" dirty="0" lang="en-US" err="1" u="sng" smtClean="0"/>
              <a:t>ctd</a:t>
            </a:r>
            <a:r>
              <a:rPr b="1" dirty="0" lang="en-US"/>
              <a:t/>
            </a:r>
            <a:br>
              <a:rPr b="1" dirty="0" lang="en-US"/>
            </a:br>
            <a:endParaRPr dirty="0" lang="en-US"/>
          </a:p>
        </p:txBody>
      </p:sp>
      <p:sp>
        <p:nvSpPr>
          <p:cNvPr id="1048648" name="Content Placeholder 2"/>
          <p:cNvSpPr>
            <a:spLocks noGrp="1"/>
          </p:cNvSpPr>
          <p:nvPr>
            <p:ph idx="1"/>
          </p:nvPr>
        </p:nvSpPr>
        <p:spPr>
          <a:xfrm>
            <a:off x="-152400" y="762000"/>
            <a:ext cx="9067800" cy="6248400"/>
          </a:xfrm>
        </p:spPr>
        <p:txBody>
          <a:bodyPr>
            <a:noAutofit/>
          </a:bodyPr>
          <a:p>
            <a:pPr indent="0" marL="0">
              <a:buNone/>
            </a:pPr>
            <a:r>
              <a:rPr b="1" dirty="0" sz="2000" lang="en-US"/>
              <a:t>c)</a:t>
            </a:r>
            <a:r>
              <a:rPr b="1" dirty="0" sz="2000" lang="en-US" u="sng"/>
              <a:t>Atrial </a:t>
            </a:r>
            <a:r>
              <a:rPr b="1" dirty="0" sz="2000" lang="en-US" u="sng" smtClean="0"/>
              <a:t>Flutter </a:t>
            </a:r>
            <a:r>
              <a:rPr b="1" dirty="0" sz="2000" lang="en-US"/>
              <a:t/>
            </a:r>
            <a:br>
              <a:rPr b="1" dirty="0" sz="2000" lang="en-US"/>
            </a:br>
            <a:r>
              <a:rPr b="1" dirty="0" sz="2000" lang="en-US"/>
              <a:t>   It’s an trial ectopic site discharging impulses at 250-450b/min.</a:t>
            </a:r>
          </a:p>
          <a:p>
            <a:r>
              <a:rPr b="1" dirty="0" sz="2000" lang="en-US"/>
              <a:t>   It’s a less common dysrhythmias and may lead to shock due to decreased cardiac output.</a:t>
            </a:r>
          </a:p>
          <a:p>
            <a:pPr indent="0" marL="0">
              <a:buNone/>
            </a:pPr>
            <a:r>
              <a:rPr b="1" dirty="0" sz="2000" lang="en-US" u="sng"/>
              <a:t>d)Atrial Fibrillation</a:t>
            </a:r>
            <a:endParaRPr b="1" dirty="0" sz="2000" lang="en-US"/>
          </a:p>
          <a:p>
            <a:r>
              <a:rPr b="1" dirty="0" sz="2000" lang="en-US"/>
              <a:t>These are chaotic with several ectopic sites in the atrium causing the atrium to </a:t>
            </a:r>
            <a:r>
              <a:rPr b="1" dirty="0" sz="2000" lang="en-US" smtClean="0"/>
              <a:t>quiver </a:t>
            </a:r>
            <a:r>
              <a:rPr b="1" dirty="0" sz="2000" lang="en-US"/>
              <a:t>rather than contract. The heart rate is more than 400b/min</a:t>
            </a:r>
            <a:r>
              <a:rPr b="1" dirty="0" sz="2000" lang="en-US" smtClean="0"/>
              <a:t>. The </a:t>
            </a:r>
            <a:r>
              <a:rPr b="1" dirty="0" sz="2000" lang="en-US"/>
              <a:t>Blood pools in the atrium and putting the patient at risk of clot </a:t>
            </a:r>
            <a:r>
              <a:rPr b="1" dirty="0" sz="2000" lang="en-US" smtClean="0"/>
              <a:t>formation</a:t>
            </a:r>
            <a:endParaRPr b="1" dirty="0" sz="2000" lang="en-US"/>
          </a:p>
          <a:p>
            <a:pPr indent="0" marL="0">
              <a:buNone/>
            </a:pPr>
            <a:r>
              <a:rPr b="1" dirty="0" sz="2000" lang="en-US" u="sng"/>
              <a:t>iii) </a:t>
            </a:r>
            <a:r>
              <a:rPr b="1" dirty="0" sz="2000" lang="en-US" err="1" u="sng"/>
              <a:t>Junctional</a:t>
            </a:r>
            <a:r>
              <a:rPr b="1" dirty="0" sz="2000" lang="en-US" u="sng"/>
              <a:t> dysrhythmias</a:t>
            </a:r>
            <a:endParaRPr b="1" dirty="0" sz="2000" lang="en-US"/>
          </a:p>
          <a:p>
            <a:r>
              <a:rPr b="1" dirty="0" sz="2000" lang="en-US"/>
              <a:t>These are impulses that originate in the AV junction and </a:t>
            </a:r>
            <a:r>
              <a:rPr b="1" dirty="0" sz="2000" lang="en-US" err="1"/>
              <a:t>atrioventricular</a:t>
            </a:r>
            <a:r>
              <a:rPr b="1" dirty="0" sz="2000" lang="en-US"/>
              <a:t> bundle</a:t>
            </a:r>
          </a:p>
          <a:p>
            <a:r>
              <a:rPr b="1" dirty="0" sz="2000" lang="en-US"/>
              <a:t>They occur when SA node is suppressed or conduction is blocked, impulse cause retrograde depolarization, causing inverted P- waves </a:t>
            </a:r>
          </a:p>
          <a:p>
            <a:pPr indent="0" marL="0">
              <a:buNone/>
            </a:pPr>
            <a:r>
              <a:rPr b="1" dirty="0" sz="2000" lang="en-US"/>
              <a:t>The types of these dysrhythmias are:-</a:t>
            </a:r>
          </a:p>
          <a:p>
            <a:pPr lvl="0"/>
            <a:r>
              <a:rPr b="1" dirty="0" sz="2000" lang="en-US"/>
              <a:t>Wolff Parkinson’s white syndrome-Supra ventricular </a:t>
            </a:r>
            <a:r>
              <a:rPr b="1" dirty="0" sz="2000" lang="en-US" err="1"/>
              <a:t>tachycardia,an</a:t>
            </a:r>
            <a:r>
              <a:rPr b="1" dirty="0" sz="2000" lang="en-US"/>
              <a:t> accessory pathway</a:t>
            </a:r>
          </a:p>
          <a:p>
            <a:pPr lvl="0"/>
            <a:r>
              <a:rPr b="1" dirty="0" sz="2000" lang="en-US"/>
              <a:t>Premature </a:t>
            </a:r>
            <a:r>
              <a:rPr b="1" dirty="0" sz="2000" lang="en-US" err="1"/>
              <a:t>junctional</a:t>
            </a:r>
            <a:r>
              <a:rPr b="1" dirty="0" sz="2000" lang="en-US"/>
              <a:t> contraction (</a:t>
            </a:r>
            <a:r>
              <a:rPr b="1" dirty="0" sz="2000" lang="en-US" smtClean="0"/>
              <a:t>PJC)     -</a:t>
            </a:r>
            <a:r>
              <a:rPr b="1" dirty="0" sz="2000" lang="en-US" err="1" smtClean="0"/>
              <a:t>Junctional</a:t>
            </a:r>
            <a:r>
              <a:rPr b="1" dirty="0" sz="2000" lang="en-US" smtClean="0"/>
              <a:t> </a:t>
            </a:r>
            <a:r>
              <a:rPr b="1" dirty="0" sz="2000" lang="en-US"/>
              <a:t>escape rhythm</a:t>
            </a:r>
          </a:p>
          <a:p>
            <a:pPr lvl="0"/>
            <a:r>
              <a:rPr b="1" dirty="0" sz="2000" lang="en-US"/>
              <a:t>Accelerated </a:t>
            </a:r>
            <a:r>
              <a:rPr b="1" dirty="0" sz="2000" lang="en-US" err="1"/>
              <a:t>junctional</a:t>
            </a:r>
            <a:r>
              <a:rPr b="1" dirty="0" sz="2000" lang="en-US"/>
              <a:t> </a:t>
            </a:r>
            <a:r>
              <a:rPr b="1" dirty="0" sz="2000" lang="en-US" smtClean="0"/>
              <a:t>rhythm                     -</a:t>
            </a:r>
            <a:r>
              <a:rPr b="1" dirty="0" sz="2000" lang="en-US" err="1" smtClean="0"/>
              <a:t>Junctional</a:t>
            </a:r>
            <a:r>
              <a:rPr b="1" dirty="0" sz="2000" lang="en-US" smtClean="0"/>
              <a:t> </a:t>
            </a:r>
            <a:r>
              <a:rPr b="1" dirty="0" sz="2000" lang="en-US"/>
              <a:t>Tachycardia</a:t>
            </a:r>
          </a:p>
          <a:p>
            <a:pPr lvl="0"/>
            <a:r>
              <a:rPr b="1" dirty="0" sz="2000" lang="en-US" smtClean="0"/>
              <a:t>Wondering </a:t>
            </a:r>
            <a:r>
              <a:rPr b="1" dirty="0" sz="2000" lang="en-US"/>
              <a:t>pacemaker</a:t>
            </a:r>
          </a:p>
          <a:p>
            <a:pPr indent="0" marL="0">
              <a:buNone/>
            </a:pPr>
            <a:endParaRPr b="1" dirty="0" sz="2000" lang="en-US"/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p>
            <a:r>
              <a:rPr dirty="0" lang="en-US" smtClean="0"/>
              <a:t>The Risk Factors </a:t>
            </a:r>
            <a:r>
              <a:rPr dirty="0" lang="en-US" err="1" smtClean="0"/>
              <a:t>Ctd</a:t>
            </a:r>
            <a:r>
              <a:rPr dirty="0" lang="en-US" smtClean="0"/>
              <a:t>.</a:t>
            </a:r>
            <a:endParaRPr dirty="0" lang="en-US"/>
          </a:p>
        </p:txBody>
      </p:sp>
      <p:sp>
        <p:nvSpPr>
          <p:cNvPr id="1048610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915400" cy="5257800"/>
          </a:xfrm>
        </p:spPr>
        <p:txBody>
          <a:bodyPr>
            <a:normAutofit fontScale="95833" lnSpcReduction="10000"/>
          </a:bodyPr>
          <a:p>
            <a:pPr lvl="0"/>
            <a:r>
              <a:rPr dirty="0" lang="en-US" smtClean="0"/>
              <a:t>Psychological factors</a:t>
            </a:r>
            <a:endParaRPr dirty="0" sz="2800" lang="en-US" smtClean="0"/>
          </a:p>
          <a:p>
            <a:pPr lvl="1"/>
            <a:r>
              <a:rPr dirty="0" lang="en-US" smtClean="0"/>
              <a:t>Stress </a:t>
            </a:r>
            <a:endParaRPr dirty="0" sz="2400" lang="en-US" smtClean="0"/>
          </a:p>
          <a:p>
            <a:pPr lvl="1"/>
            <a:r>
              <a:rPr dirty="0" lang="en-US" smtClean="0"/>
              <a:t>Type A Personality</a:t>
            </a:r>
            <a:r>
              <a:rPr dirty="0" lang="en-US"/>
              <a:t> </a:t>
            </a:r>
            <a:r>
              <a:rPr dirty="0" lang="en-US" smtClean="0"/>
              <a:t>(Hurrying + stressed people)</a:t>
            </a:r>
            <a:endParaRPr dirty="0" sz="2400" lang="en-US" smtClean="0"/>
          </a:p>
          <a:p>
            <a:pPr lvl="1"/>
            <a:r>
              <a:rPr dirty="0" lang="en-US" smtClean="0"/>
              <a:t>Low social economic status.</a:t>
            </a:r>
            <a:endParaRPr dirty="0" sz="2800" lang="en-US" smtClean="0"/>
          </a:p>
          <a:p>
            <a:pPr indent="0" lvl="0" marL="0">
              <a:buNone/>
            </a:pPr>
            <a:r>
              <a:rPr dirty="0" lang="en-US" smtClean="0"/>
              <a:t>Non-modifiable</a:t>
            </a:r>
            <a:endParaRPr dirty="0" sz="2800" lang="en-US" smtClean="0"/>
          </a:p>
          <a:p>
            <a:pPr indent="0" marL="0">
              <a:buNone/>
            </a:pPr>
            <a:r>
              <a:rPr dirty="0" lang="en-US" smtClean="0"/>
              <a:t>They are:</a:t>
            </a:r>
            <a:endParaRPr dirty="0" sz="2800" lang="en-US" smtClean="0"/>
          </a:p>
          <a:p>
            <a:pPr lvl="0"/>
            <a:r>
              <a:rPr dirty="0" lang="en-US" smtClean="0"/>
              <a:t>Age</a:t>
            </a:r>
            <a:endParaRPr dirty="0" sz="2800" lang="en-US" smtClean="0"/>
          </a:p>
          <a:p>
            <a:pPr lvl="0"/>
            <a:r>
              <a:rPr dirty="0" lang="en-US" smtClean="0"/>
              <a:t>Congenital conditions (hereditary)</a:t>
            </a:r>
            <a:endParaRPr dirty="0" sz="2800" lang="en-US" smtClean="0"/>
          </a:p>
          <a:p>
            <a:pPr lvl="0"/>
            <a:r>
              <a:rPr dirty="0" lang="en-US" smtClean="0"/>
              <a:t>Gender – more common in men than women.</a:t>
            </a:r>
            <a:endParaRPr dirty="0" sz="2800" lang="en-US" smtClean="0"/>
          </a:p>
          <a:p>
            <a:pPr lvl="0"/>
            <a:r>
              <a:rPr dirty="0" lang="en-US" smtClean="0"/>
              <a:t>Race- More common in Africans than Caucasian</a:t>
            </a:r>
            <a:endParaRPr dirty="0" sz="2800" lang="en-US" smtClean="0"/>
          </a:p>
          <a:p>
            <a:endParaRPr dirty="0" sz="2800" lang="en-US" smtClean="0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153400" cy="258762"/>
          </a:xfrm>
        </p:spPr>
        <p:txBody>
          <a:bodyPr>
            <a:normAutofit fontScale="90000"/>
          </a:bodyPr>
          <a:p>
            <a:r>
              <a:rPr b="1" dirty="0" lang="en-US" u="sng"/>
              <a:t>Management</a:t>
            </a:r>
            <a:endParaRPr dirty="0" lang="en-US"/>
          </a:p>
        </p:txBody>
      </p:sp>
      <p:sp>
        <p:nvSpPr>
          <p:cNvPr id="1048650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9067800" cy="6324600"/>
          </a:xfrm>
        </p:spPr>
        <p:txBody>
          <a:bodyPr>
            <a:noAutofit/>
          </a:bodyPr>
          <a:p>
            <a:pPr lvl="0"/>
            <a:r>
              <a:rPr b="1" dirty="0" sz="2400" lang="en-US" smtClean="0"/>
              <a:t>Correct </a:t>
            </a:r>
            <a:r>
              <a:rPr b="1" dirty="0" sz="2400" lang="en-US"/>
              <a:t>the underlying cause</a:t>
            </a:r>
          </a:p>
          <a:p>
            <a:pPr lvl="0"/>
            <a:r>
              <a:rPr b="1" dirty="0" sz="2400" lang="en-US"/>
              <a:t>Place a temporary or permanent pacemaker if the patient is symptomatic</a:t>
            </a:r>
          </a:p>
          <a:p>
            <a:pPr lvl="0"/>
            <a:r>
              <a:rPr b="1" dirty="0" sz="2400" lang="en-US"/>
              <a:t>Treatment is not necessary if patient is asymptomatic.</a:t>
            </a:r>
          </a:p>
          <a:p>
            <a:pPr lvl="0"/>
            <a:r>
              <a:rPr b="1" dirty="0" sz="2400" lang="en-US"/>
              <a:t>Treatment of choice is pacemaker</a:t>
            </a:r>
            <a:r>
              <a:rPr b="1" dirty="0" sz="2400" lang="en-US" smtClean="0"/>
              <a:t>.</a:t>
            </a:r>
            <a:endParaRPr b="1" dirty="0" sz="2400" lang="en-US"/>
          </a:p>
          <a:p>
            <a:pPr indent="0" marL="0">
              <a:buNone/>
            </a:pPr>
            <a:r>
              <a:rPr b="1" dirty="0" sz="2400" lang="en-US" u="sng"/>
              <a:t>(iv) Ventricular Arrhythmias</a:t>
            </a:r>
            <a:endParaRPr b="1" dirty="0" sz="2400" lang="en-US"/>
          </a:p>
          <a:p>
            <a:pPr lvl="0"/>
            <a:r>
              <a:rPr b="1" dirty="0" sz="2400" lang="en-US"/>
              <a:t>These occur when impulses originate from ventricles below the bundle of His.</a:t>
            </a:r>
          </a:p>
          <a:p>
            <a:pPr lvl="0"/>
            <a:r>
              <a:rPr b="1" dirty="0" sz="2400" lang="en-US"/>
              <a:t>Ventricular dysrhythmias are potentially fatal if not treated or if resuscitative measures are not taken</a:t>
            </a:r>
            <a:r>
              <a:rPr b="1" dirty="0" sz="2400" lang="en-US" smtClean="0"/>
              <a:t>.</a:t>
            </a:r>
            <a:endParaRPr b="1" dirty="0" sz="2400" lang="en-US"/>
          </a:p>
          <a:p>
            <a:pPr indent="0" marL="0">
              <a:buNone/>
            </a:pPr>
            <a:r>
              <a:rPr b="1" dirty="0" sz="2400" lang="en-US" u="sng"/>
              <a:t>Characteristics of ventricular Arrhythmias</a:t>
            </a:r>
            <a:endParaRPr b="1" dirty="0" sz="2400" lang="en-US"/>
          </a:p>
          <a:p>
            <a:pPr indent="0" marL="0">
              <a:buNone/>
            </a:pPr>
            <a:r>
              <a:rPr b="1" dirty="0" sz="2400" lang="en-US"/>
              <a:t>a. QRS complexes are wider than normal.</a:t>
            </a:r>
          </a:p>
          <a:p>
            <a:pPr indent="0" marL="0">
              <a:buNone/>
            </a:pPr>
            <a:r>
              <a:rPr b="1" dirty="0" sz="2400" lang="en-US"/>
              <a:t>b. T-waves and QRS complexes deflect in opposite directions.</a:t>
            </a:r>
          </a:p>
          <a:p>
            <a:pPr indent="0" marL="0">
              <a:buNone/>
            </a:pPr>
            <a:r>
              <a:rPr b="1" dirty="0" sz="2400" lang="en-US"/>
              <a:t>c. There is no P- wave since the impulses are originating from the ventricles and not the SA </a:t>
            </a:r>
          </a:p>
        </p:txBody>
      </p:sp>
    </p:spTree>
  </p:cSld>
  <p:clrMapOvr>
    <a:masterClrMapping/>
  </p:clrMapOvr>
  <p:timing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563562"/>
          </a:xfrm>
        </p:spPr>
        <p:txBody>
          <a:bodyPr>
            <a:normAutofit fontScale="90000"/>
          </a:bodyPr>
          <a:p>
            <a:r>
              <a:rPr b="1" dirty="0" lang="en-US" u="sng"/>
              <a:t>Types of ventricular Arrhythmias </a:t>
            </a:r>
            <a:endParaRPr dirty="0" lang="en-US"/>
          </a:p>
        </p:txBody>
      </p:sp>
      <p:sp>
        <p:nvSpPr>
          <p:cNvPr id="1048652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84375" lnSpcReduction="10000"/>
          </a:bodyPr>
          <a:p>
            <a:pPr indent="0" marL="0">
              <a:buNone/>
            </a:pPr>
            <a:r>
              <a:rPr b="1" dirty="0" lang="en-US" err="1" smtClean="0"/>
              <a:t>i</a:t>
            </a:r>
            <a:r>
              <a:rPr b="1" dirty="0" lang="en-US" smtClean="0"/>
              <a:t>. </a:t>
            </a:r>
            <a:r>
              <a:rPr b="1" dirty="0" lang="en-US"/>
              <a:t>Premature ventricular contraction:- A contraction that comes earlier than expected </a:t>
            </a:r>
          </a:p>
          <a:p>
            <a:pPr indent="0" marL="0">
              <a:buNone/>
            </a:pPr>
            <a:r>
              <a:rPr b="1" dirty="0" lang="en-US" err="1"/>
              <a:t>ii.Adeo</a:t>
            </a:r>
            <a:r>
              <a:rPr b="1" dirty="0" lang="en-US"/>
              <a:t> –ventricular rhythm</a:t>
            </a:r>
          </a:p>
          <a:p>
            <a:pPr lvl="0"/>
            <a:r>
              <a:rPr b="1" dirty="0" lang="en-US"/>
              <a:t>It’s  a safety mechanism to prevent ventricular standstill rhythm</a:t>
            </a:r>
          </a:p>
          <a:p>
            <a:pPr lvl="0"/>
            <a:r>
              <a:rPr b="1" dirty="0" lang="en-US"/>
              <a:t>It occurs as an escape beat.</a:t>
            </a:r>
          </a:p>
          <a:p>
            <a:pPr lvl="0"/>
            <a:r>
              <a:rPr b="1" dirty="0" lang="en-US"/>
              <a:t>The cells of the </a:t>
            </a:r>
            <a:r>
              <a:rPr b="1" dirty="0" lang="en-US" err="1"/>
              <a:t>purkinje</a:t>
            </a:r>
            <a:r>
              <a:rPr b="1" dirty="0" lang="en-US"/>
              <a:t> </a:t>
            </a:r>
            <a:r>
              <a:rPr b="1" dirty="0" lang="en-US" err="1"/>
              <a:t>fibres</a:t>
            </a:r>
            <a:r>
              <a:rPr b="1" dirty="0" lang="en-US"/>
              <a:t> act as a pacemaker firing impulses at below 40b/min.</a:t>
            </a:r>
          </a:p>
          <a:p>
            <a:pPr lvl="0"/>
            <a:r>
              <a:rPr b="1" dirty="0" lang="en-US"/>
              <a:t>The Rx for this mechanism is to give Atropine to increase the heart rate.</a:t>
            </a:r>
          </a:p>
          <a:p>
            <a:pPr lvl="0"/>
            <a:r>
              <a:rPr b="1" dirty="0" lang="en-US"/>
              <a:t>Temporary pacemaker can also be applied.</a:t>
            </a:r>
          </a:p>
          <a:p>
            <a:pPr lvl="0"/>
            <a:r>
              <a:rPr b="1" dirty="0" lang="en-US"/>
              <a:t>Avoid all forms that suppress A.V rhythm</a:t>
            </a:r>
          </a:p>
          <a:p>
            <a:pPr indent="0" marL="0">
              <a:buNone/>
            </a:pPr>
            <a:r>
              <a:rPr b="1" dirty="0" lang="en-US"/>
              <a:t>iii. Ventricular Tachycardia </a:t>
            </a:r>
          </a:p>
          <a:p>
            <a:pPr lvl="0"/>
            <a:r>
              <a:rPr b="1" dirty="0" lang="en-US"/>
              <a:t>Is a fast rhythm that’s difficult to count.</a:t>
            </a:r>
          </a:p>
          <a:p>
            <a:endParaRPr dirty="0" lang="en-US"/>
          </a:p>
          <a:p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715962"/>
          </a:xfrm>
        </p:spPr>
        <p:txBody>
          <a:bodyPr>
            <a:normAutofit fontScale="90000"/>
          </a:bodyPr>
          <a:p>
            <a:r>
              <a:rPr dirty="0" lang="en-US"/>
              <a:t>iv. </a:t>
            </a:r>
            <a:r>
              <a:rPr b="1" dirty="0" lang="en-US"/>
              <a:t>Ventricular Fibrillation</a:t>
            </a:r>
          </a:p>
        </p:txBody>
      </p:sp>
      <p:sp>
        <p:nvSpPr>
          <p:cNvPr id="1048654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067800" cy="6019800"/>
          </a:xfrm>
        </p:spPr>
        <p:txBody>
          <a:bodyPr>
            <a:normAutofit/>
          </a:bodyPr>
          <a:p>
            <a:r>
              <a:rPr b="1" dirty="0" lang="en-US" smtClean="0"/>
              <a:t>when </a:t>
            </a:r>
            <a:r>
              <a:rPr b="1" dirty="0" lang="en-US"/>
              <a:t>the ventricles are quivering and contracting too fast cardiac output is reduced and   embolism could arise   </a:t>
            </a:r>
          </a:p>
          <a:p>
            <a:r>
              <a:rPr b="1" dirty="0" lang="en-US" smtClean="0"/>
              <a:t>Electrical </a:t>
            </a:r>
            <a:r>
              <a:rPr b="1" dirty="0" lang="en-US"/>
              <a:t>impulses arise from many foci in the ventricles</a:t>
            </a:r>
          </a:p>
          <a:p>
            <a:r>
              <a:rPr b="1" dirty="0" lang="en-US" smtClean="0"/>
              <a:t>It </a:t>
            </a:r>
            <a:r>
              <a:rPr b="1" dirty="0" lang="en-US"/>
              <a:t>produces no effective muscle contractions and cardiac output is decreased</a:t>
            </a:r>
          </a:p>
          <a:p>
            <a:r>
              <a:rPr b="1" dirty="0" lang="en-US" smtClean="0"/>
              <a:t>If </a:t>
            </a:r>
            <a:r>
              <a:rPr b="1" dirty="0" lang="en-US"/>
              <a:t>untreated, it’s the cause of most cardiac death</a:t>
            </a:r>
          </a:p>
          <a:p>
            <a:r>
              <a:rPr b="1" dirty="0" lang="en-US" smtClean="0"/>
              <a:t>Its </a:t>
            </a:r>
            <a:r>
              <a:rPr b="1" dirty="0" lang="en-US"/>
              <a:t>described as a chaotic rhythm with no determinable characteristics on an ECG.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p>
            <a:r>
              <a:rPr b="1" dirty="0" lang="en-US"/>
              <a:t>Management</a:t>
            </a:r>
          </a:p>
        </p:txBody>
      </p:sp>
      <p:sp>
        <p:nvSpPr>
          <p:cNvPr id="1048659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839200" cy="5562600"/>
          </a:xfrm>
        </p:spPr>
        <p:txBody>
          <a:bodyPr>
            <a:normAutofit fontScale="96875" lnSpcReduction="20000"/>
          </a:bodyPr>
          <a:p>
            <a:pPr lvl="0"/>
            <a:r>
              <a:rPr b="1" dirty="0" lang="en-US" smtClean="0"/>
              <a:t>Follow </a:t>
            </a:r>
            <a:r>
              <a:rPr b="1" dirty="0" lang="en-US"/>
              <a:t>ACLS(Advanced cardiovascular life Support)  protocols:</a:t>
            </a:r>
          </a:p>
          <a:p>
            <a:pPr lvl="0"/>
            <a:r>
              <a:rPr b="1" dirty="0" lang="en-US"/>
              <a:t>Defibrillation  (1</a:t>
            </a:r>
            <a:r>
              <a:rPr baseline="30000" b="1" dirty="0" lang="en-US"/>
              <a:t>st</a:t>
            </a:r>
            <a:r>
              <a:rPr b="1" dirty="0" lang="en-US"/>
              <a:t> line management of ACLS)</a:t>
            </a:r>
          </a:p>
          <a:p>
            <a:pPr lvl="0"/>
            <a:r>
              <a:rPr b="1" dirty="0" lang="en-US"/>
              <a:t> Initiate Cardio Pulmonary Resuscitation (CPR)</a:t>
            </a:r>
          </a:p>
          <a:p>
            <a:pPr lvl="0"/>
            <a:r>
              <a:rPr b="1" dirty="0" lang="en-US"/>
              <a:t> Endotracheal intubation</a:t>
            </a:r>
          </a:p>
          <a:p>
            <a:pPr lvl="0"/>
            <a:r>
              <a:rPr b="1" dirty="0" lang="en-US"/>
              <a:t>Administration of necessary drugs and </a:t>
            </a:r>
            <a:r>
              <a:rPr b="1" dirty="0" lang="en-US" smtClean="0"/>
              <a:t>Oxygen</a:t>
            </a:r>
            <a:endParaRPr b="1" dirty="0" lang="en-US"/>
          </a:p>
          <a:p>
            <a:pPr indent="0" marL="0">
              <a:buNone/>
            </a:pPr>
            <a:r>
              <a:rPr b="1" dirty="0" lang="en-US"/>
              <a:t>-Long term treatment is implantation of </a:t>
            </a:r>
            <a:r>
              <a:rPr b="1" dirty="0" lang="en-US" err="1" smtClean="0"/>
              <a:t>cardioverter</a:t>
            </a:r>
            <a:r>
              <a:rPr b="1" dirty="0" lang="en-US" smtClean="0"/>
              <a:t> </a:t>
            </a:r>
            <a:r>
              <a:rPr b="1" dirty="0" lang="en-US"/>
              <a:t>defibrillators (ICDs)</a:t>
            </a:r>
          </a:p>
          <a:p>
            <a:r>
              <a:rPr b="1" dirty="0" lang="en-US"/>
              <a:t>If part is at risk of ventricular fibrillation</a:t>
            </a:r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  <p:timing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u="sng" smtClean="0"/>
              <a:t>Dysrhythmias </a:t>
            </a:r>
            <a:r>
              <a:rPr b="1" dirty="0" lang="en-US" err="1" u="sng" smtClean="0"/>
              <a:t>ctd</a:t>
            </a:r>
            <a:r>
              <a:rPr b="1" dirty="0" lang="en-US"/>
              <a:t/>
            </a:r>
            <a:br>
              <a:rPr b="1" dirty="0" lang="en-US"/>
            </a:br>
            <a:endParaRPr dirty="0" lang="en-US"/>
          </a:p>
        </p:txBody>
      </p:sp>
      <p:sp>
        <p:nvSpPr>
          <p:cNvPr id="1048664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991600" cy="5791200"/>
          </a:xfrm>
        </p:spPr>
        <p:txBody>
          <a:bodyPr>
            <a:normAutofit fontScale="96429" lnSpcReduction="20000"/>
          </a:bodyPr>
          <a:p>
            <a:pPr lvl="0"/>
            <a:r>
              <a:rPr b="1" dirty="0" lang="en-US" err="1"/>
              <a:t>Torsades</a:t>
            </a:r>
            <a:r>
              <a:rPr b="1" dirty="0" lang="en-US"/>
              <a:t> de pointes - no medical significance</a:t>
            </a:r>
            <a:endParaRPr b="1" dirty="0" sz="2800" lang="en-US"/>
          </a:p>
          <a:p>
            <a:pPr indent="0" marL="0">
              <a:buNone/>
            </a:pPr>
            <a:endParaRPr b="1" dirty="0" sz="2800" lang="en-US"/>
          </a:p>
          <a:p>
            <a:pPr indent="0" marL="0">
              <a:buNone/>
            </a:pPr>
            <a:r>
              <a:rPr b="1" dirty="0" lang="en-US"/>
              <a:t>(vii) </a:t>
            </a:r>
            <a:r>
              <a:rPr b="1" dirty="0" lang="en-US" err="1"/>
              <a:t>Asystole</a:t>
            </a:r>
            <a:endParaRPr b="1" dirty="0" sz="2800" lang="en-US"/>
          </a:p>
          <a:p>
            <a:pPr lvl="0"/>
            <a:r>
              <a:rPr b="1" dirty="0" lang="en-US"/>
              <a:t>Is </a:t>
            </a:r>
            <a:r>
              <a:rPr b="1" dirty="0" lang="en-US" err="1"/>
              <a:t>characterised</a:t>
            </a:r>
            <a:r>
              <a:rPr b="1" dirty="0" lang="en-US"/>
              <a:t> by ventricular stand still with cardiac arrest and its fatal if prompt CPR is not  initiated.     </a:t>
            </a:r>
            <a:endParaRPr b="1" dirty="0" sz="2800" lang="en-US"/>
          </a:p>
          <a:p>
            <a:pPr lvl="0"/>
            <a:r>
              <a:rPr b="1" dirty="0" lang="en-US"/>
              <a:t>Is </a:t>
            </a:r>
            <a:r>
              <a:rPr b="1" dirty="0" lang="en-US" err="1"/>
              <a:t>characterised</a:t>
            </a:r>
            <a:r>
              <a:rPr b="1" dirty="0" lang="en-US"/>
              <a:t> on ECG as a nearly flat line</a:t>
            </a:r>
            <a:endParaRPr b="1" dirty="0" sz="2800" lang="en-US"/>
          </a:p>
          <a:p>
            <a:pPr lvl="0"/>
            <a:r>
              <a:rPr b="1" dirty="0" lang="en-US"/>
              <a:t>Pulseless Electrical Activity (</a:t>
            </a:r>
            <a:r>
              <a:rPr b="1" dirty="0" lang="en-US" smtClean="0"/>
              <a:t>PEA)-Is </a:t>
            </a:r>
            <a:r>
              <a:rPr b="1" dirty="0" lang="en-US"/>
              <a:t>an electrical activity that is present on an ECG but the heart is not contracting.</a:t>
            </a:r>
            <a:endParaRPr b="1" dirty="0" sz="2800" lang="en-US"/>
          </a:p>
          <a:p>
            <a:pPr lvl="0"/>
            <a:r>
              <a:rPr b="1" dirty="0" lang="en-US"/>
              <a:t>It results in no Palpable pulse or BP and cardiac arrest</a:t>
            </a:r>
            <a:endParaRPr b="1" dirty="0" sz="2800" lang="en-US"/>
          </a:p>
          <a:p>
            <a:pPr indent="0" lvl="0" marL="0">
              <a:buNone/>
            </a:pPr>
            <a:endParaRPr b="1" dirty="0" sz="2800" lang="en-US"/>
          </a:p>
        </p:txBody>
      </p:sp>
    </p:spTree>
  </p:cSld>
  <p:clrMapOvr>
    <a:masterClrMapping/>
  </p:clrMapOvr>
  <p:timing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HEART BLOCKS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666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791200"/>
          </a:xfrm>
        </p:spPr>
        <p:txBody>
          <a:bodyPr>
            <a:normAutofit/>
          </a:bodyPr>
          <a:p>
            <a:pPr indent="0" lvl="0" marL="0">
              <a:buNone/>
            </a:pPr>
            <a:r>
              <a:rPr b="1" dirty="0" sz="3600" lang="en-US" smtClean="0"/>
              <a:t>Heart </a:t>
            </a:r>
            <a:r>
              <a:rPr b="1" dirty="0" sz="3600" lang="en-US"/>
              <a:t>blocks result from an interruption in impulse condition between atria and ventricles</a:t>
            </a:r>
          </a:p>
          <a:p>
            <a:pPr lvl="0"/>
            <a:r>
              <a:rPr b="1" dirty="0" sz="3600" lang="en-US"/>
              <a:t>It possibly occurs at the level of AV Node, Bundle of His and Bundle branches      .</a:t>
            </a:r>
          </a:p>
          <a:p>
            <a:pPr lvl="0"/>
            <a:r>
              <a:rPr b="1" dirty="0" sz="3600" lang="en-US"/>
              <a:t>The Atrial rate may be normal between 60-100/min with a slow ventricle rate.</a:t>
            </a:r>
          </a:p>
          <a:p>
            <a:pPr lvl="0"/>
            <a:r>
              <a:rPr b="1" dirty="0" sz="3600" lang="en-US"/>
              <a:t>Its classified according to the severity and not the location    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001000" cy="487362"/>
          </a:xfrm>
        </p:spPr>
        <p:txBody>
          <a:bodyPr>
            <a:normAutofit fontScale="90000"/>
          </a:bodyPr>
          <a:p>
            <a:r>
              <a:rPr dirty="0" lang="en-US"/>
              <a:t>C</a:t>
            </a:r>
            <a:r>
              <a:rPr dirty="0" lang="en-US" smtClean="0"/>
              <a:t>lassification</a:t>
            </a:r>
            <a:endParaRPr dirty="0" lang="en-US"/>
          </a:p>
        </p:txBody>
      </p:sp>
      <p:sp>
        <p:nvSpPr>
          <p:cNvPr id="1048668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91600" cy="5791200"/>
          </a:xfrm>
        </p:spPr>
        <p:txBody>
          <a:bodyPr>
            <a:normAutofit fontScale="71429" lnSpcReduction="20000"/>
          </a:bodyPr>
          <a:p>
            <a:pPr indent="0" lvl="0" marL="0">
              <a:buNone/>
            </a:pPr>
            <a:r>
              <a:rPr b="1" dirty="0" lang="en-US" u="sng"/>
              <a:t>1</a:t>
            </a:r>
            <a:r>
              <a:rPr baseline="30000" b="1" dirty="0" lang="en-US" u="sng"/>
              <a:t>st</a:t>
            </a:r>
            <a:r>
              <a:rPr b="1" dirty="0" lang="en-US" u="sng"/>
              <a:t> degree AV Block</a:t>
            </a:r>
            <a:endParaRPr b="1" dirty="0" sz="2800" lang="en-US"/>
          </a:p>
          <a:p>
            <a:r>
              <a:rPr b="1" dirty="0" lang="en-US"/>
              <a:t>-Occurs when impulses from the SA Node are consistently delayed during conduction through the AV </a:t>
            </a:r>
            <a:r>
              <a:rPr b="1" dirty="0" lang="en-US" smtClean="0"/>
              <a:t>Node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smtClean="0"/>
              <a:t> </a:t>
            </a:r>
            <a:r>
              <a:rPr b="1" dirty="0" lang="en-US" u="sng"/>
              <a:t>2)   2</a:t>
            </a:r>
            <a:r>
              <a:rPr baseline="30000" b="1" dirty="0" lang="en-US" u="sng"/>
              <a:t>nd</a:t>
            </a:r>
            <a:r>
              <a:rPr b="1" dirty="0" lang="en-US" u="sng"/>
              <a:t> degree AV Block</a:t>
            </a:r>
            <a:endParaRPr b="1" dirty="0" sz="2800" lang="en-US"/>
          </a:p>
          <a:p>
            <a:r>
              <a:rPr b="1" dirty="0" lang="en-US"/>
              <a:t>-2</a:t>
            </a:r>
            <a:r>
              <a:rPr baseline="30000" b="1" dirty="0" lang="en-US"/>
              <a:t>nd</a:t>
            </a:r>
            <a:r>
              <a:rPr b="1" dirty="0" lang="en-US"/>
              <a:t> degree AV Block is divided into 2 types:-</a:t>
            </a:r>
            <a:endParaRPr b="1" dirty="0" sz="2800" lang="en-US"/>
          </a:p>
          <a:p>
            <a:pPr indent="0" marL="0">
              <a:buNone/>
            </a:pPr>
            <a:endParaRPr b="1" dirty="0" sz="2800" lang="en-US"/>
          </a:p>
          <a:p>
            <a:pPr indent="0" marL="0">
              <a:buNone/>
            </a:pPr>
            <a:r>
              <a:rPr b="1" dirty="0" lang="en-US" u="sng"/>
              <a:t>(</a:t>
            </a:r>
            <a:r>
              <a:rPr b="1" dirty="0" lang="en-US" err="1" u="sng"/>
              <a:t>i</a:t>
            </a:r>
            <a:r>
              <a:rPr b="1" dirty="0" lang="en-US" u="sng"/>
              <a:t>) Type 1 (</a:t>
            </a:r>
            <a:r>
              <a:rPr b="1" dirty="0" lang="en-US" err="1" u="sng"/>
              <a:t>Mobita</a:t>
            </a:r>
            <a:r>
              <a:rPr b="1" dirty="0" lang="en-US" u="sng"/>
              <a:t> 1/</a:t>
            </a:r>
            <a:r>
              <a:rPr b="1" dirty="0" lang="en-US" err="1" u="sng"/>
              <a:t>Wenkebach</a:t>
            </a:r>
            <a:r>
              <a:rPr b="1" dirty="0" lang="en-US" u="sng"/>
              <a:t>)</a:t>
            </a:r>
            <a:endParaRPr b="1" dirty="0" sz="2800" lang="en-US"/>
          </a:p>
          <a:p>
            <a:r>
              <a:rPr b="1" dirty="0" lang="en-US"/>
              <a:t>-In this type, PR intervals gradually get longer with each bit until a P-wave fails to conduct to the ventricles.</a:t>
            </a:r>
            <a:endParaRPr b="1" dirty="0" sz="2800" lang="en-US"/>
          </a:p>
          <a:p>
            <a:r>
              <a:rPr b="1" dirty="0" lang="en-US"/>
              <a:t>ii)Type II </a:t>
            </a:r>
            <a:r>
              <a:rPr b="1" dirty="0" lang="en-US" err="1"/>
              <a:t>Mobita</a:t>
            </a:r>
            <a:r>
              <a:rPr b="1" dirty="0" lang="en-US"/>
              <a:t> II</a:t>
            </a:r>
            <a:endParaRPr b="1" dirty="0" sz="2800" lang="en-US"/>
          </a:p>
          <a:p>
            <a:r>
              <a:rPr b="1" dirty="0" lang="en-US" err="1"/>
              <a:t>Occational</a:t>
            </a:r>
            <a:r>
              <a:rPr b="1" dirty="0" lang="en-US"/>
              <a:t> impulses from SA node fails to conduct to the ventricles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u="sng" smtClean="0"/>
              <a:t>(</a:t>
            </a:r>
            <a:r>
              <a:rPr b="1" dirty="0" lang="en-US" u="sng"/>
              <a:t>3) 3</a:t>
            </a:r>
            <a:r>
              <a:rPr baseline="30000" b="1" dirty="0" lang="en-US" u="sng"/>
              <a:t>rd</a:t>
            </a:r>
            <a:r>
              <a:rPr b="1" dirty="0" lang="en-US" u="sng"/>
              <a:t> degree AV Block</a:t>
            </a:r>
            <a:endParaRPr b="1" dirty="0" sz="2800" lang="en-US"/>
          </a:p>
          <a:p>
            <a:pPr lvl="0"/>
            <a:r>
              <a:rPr b="1" dirty="0" lang="en-US"/>
              <a:t>Is also known as complete heart block</a:t>
            </a:r>
            <a:endParaRPr b="1" dirty="0" sz="2800" lang="en-US"/>
          </a:p>
          <a:p>
            <a:pPr lvl="0"/>
            <a:r>
              <a:rPr b="1" dirty="0" lang="en-US"/>
              <a:t>Impulses from the atrium are completely blocked at the AV node and are not conducted to the  Ventricles.</a:t>
            </a:r>
            <a:endParaRPr b="1" dirty="0" sz="2800" lang="en-US"/>
          </a:p>
          <a:p>
            <a:pPr lvl="0"/>
            <a:r>
              <a:rPr b="1" dirty="0" lang="en-US"/>
              <a:t>The p-waves are normal but there’s no relationship between p-waves and QRS </a:t>
            </a:r>
            <a:r>
              <a:rPr b="1" dirty="0" lang="en-US" smtClean="0"/>
              <a:t>complexes</a:t>
            </a:r>
            <a:endParaRPr b="1" dirty="0" sz="2800" lang="en-US"/>
          </a:p>
        </p:txBody>
      </p:sp>
    </p:spTree>
  </p:cSld>
  <p:clrMapOvr>
    <a:masterClrMapping/>
  </p:clrMapOvr>
  <p:timing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>
            <a:normAutofit fontScale="90000"/>
          </a:bodyPr>
          <a:p>
            <a:r>
              <a:rPr b="1" dirty="0" lang="en-US" u="sng"/>
              <a:t>Management Options for Dysrhythmias</a:t>
            </a:r>
            <a:endParaRPr dirty="0" sz="4000" lang="en-US"/>
          </a:p>
        </p:txBody>
      </p:sp>
      <p:sp>
        <p:nvSpPr>
          <p:cNvPr id="1048670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943600"/>
          </a:xfrm>
        </p:spPr>
        <p:txBody>
          <a:bodyPr>
            <a:normAutofit fontScale="78571" lnSpcReduction="20000"/>
          </a:bodyPr>
          <a:p>
            <a:pPr lvl="0"/>
            <a:r>
              <a:rPr b="1" dirty="0" lang="en-US" smtClean="0"/>
              <a:t>Management </a:t>
            </a:r>
            <a:r>
              <a:rPr b="1" dirty="0" lang="en-US"/>
              <a:t>of </a:t>
            </a:r>
            <a:r>
              <a:rPr b="1" dirty="0" lang="en-US" err="1"/>
              <a:t>dysyrrthmias</a:t>
            </a:r>
            <a:r>
              <a:rPr b="1" dirty="0" lang="en-US"/>
              <a:t> are:-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smtClean="0"/>
              <a:t>a)Pharmacologic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smtClean="0"/>
              <a:t>b)Non-pharmacologic</a:t>
            </a:r>
            <a:endParaRPr b="1" dirty="0" sz="2800" lang="en-US"/>
          </a:p>
          <a:p>
            <a:pPr indent="0" marL="0">
              <a:buNone/>
            </a:pPr>
            <a:endParaRPr b="1" dirty="0" sz="2800" lang="en-US"/>
          </a:p>
          <a:p>
            <a:r>
              <a:rPr b="1" dirty="0" lang="en-US"/>
              <a:t>Non-pharmacologic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err="1" smtClean="0"/>
              <a:t>i</a:t>
            </a:r>
            <a:r>
              <a:rPr b="1" dirty="0" lang="en-US" smtClean="0"/>
              <a:t>)Interventional </a:t>
            </a:r>
            <a:r>
              <a:rPr b="1" dirty="0" lang="en-US"/>
              <a:t>procedures    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smtClean="0"/>
              <a:t>ii)patient </a:t>
            </a:r>
            <a:r>
              <a:rPr b="1" dirty="0" lang="en-US"/>
              <a:t>family </a:t>
            </a:r>
            <a:r>
              <a:rPr b="1" dirty="0" lang="en-US" smtClean="0"/>
              <a:t>education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Pharmacologic</a:t>
            </a:r>
            <a:endParaRPr b="1" dirty="0" sz="2800" lang="en-US"/>
          </a:p>
          <a:p>
            <a:pPr lvl="0"/>
            <a:r>
              <a:rPr b="1" dirty="0" lang="en-US"/>
              <a:t>Refer to pharmacology </a:t>
            </a:r>
            <a:r>
              <a:rPr b="1" dirty="0" lang="en-US" smtClean="0"/>
              <a:t>notes</a:t>
            </a:r>
            <a:endParaRPr b="1" dirty="0" sz="2800" lang="en-US"/>
          </a:p>
          <a:p>
            <a:r>
              <a:rPr b="1" dirty="0" lang="en-US"/>
              <a:t>Non-Pharmacologic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err="1" smtClean="0"/>
              <a:t>i</a:t>
            </a:r>
            <a:r>
              <a:rPr b="1" dirty="0" lang="en-US" smtClean="0"/>
              <a:t>)Interventional Procedures</a:t>
            </a:r>
            <a:r>
              <a:rPr b="1" dirty="0" lang="en-US"/>
              <a:t> </a:t>
            </a:r>
            <a:endParaRPr b="1" dirty="0" sz="2800" lang="en-US"/>
          </a:p>
          <a:p>
            <a:pPr lvl="0"/>
            <a:r>
              <a:rPr b="1" dirty="0" lang="en-US" err="1" u="sng"/>
              <a:t>Cardioversion</a:t>
            </a:r>
            <a:r>
              <a:rPr b="1" dirty="0" lang="en-US" u="sng"/>
              <a:t>    </a:t>
            </a:r>
            <a:r>
              <a:rPr b="1" dirty="0" lang="en-US"/>
              <a:t>   </a:t>
            </a:r>
            <a:endParaRPr b="1" dirty="0" sz="2800" lang="en-US"/>
          </a:p>
          <a:p>
            <a:r>
              <a:rPr b="1" dirty="0" lang="en-US"/>
              <a:t>Is restoration of a normal sinus rhythm by synchronized electrical shock i.e. A shock delivered when heart is contracting only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N.B: Shock on R</a:t>
            </a:r>
            <a:r>
              <a:rPr b="1" dirty="0" lang="en-US" smtClean="0"/>
              <a:t>.</a:t>
            </a:r>
            <a:endParaRPr b="1" dirty="0" sz="2800" lang="en-US"/>
          </a:p>
        </p:txBody>
      </p:sp>
    </p:spTree>
  </p:cSld>
  <p:clrMapOvr>
    <a:masterClrMapping/>
  </p:clrMapOvr>
  <p:timing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u="sng" smtClean="0"/>
              <a:t>Nursing </a:t>
            </a:r>
            <a:r>
              <a:rPr b="1" dirty="0" lang="en-US" u="sng"/>
              <a:t>Responsibility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672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15400" cy="5562600"/>
          </a:xfrm>
        </p:spPr>
        <p:txBody>
          <a:bodyPr>
            <a:normAutofit/>
          </a:bodyPr>
          <a:p>
            <a:r>
              <a:rPr b="1" dirty="0" sz="4000" lang="en-US" smtClean="0"/>
              <a:t>Clean </a:t>
            </a:r>
            <a:r>
              <a:rPr b="1" dirty="0" sz="4000" lang="en-US"/>
              <a:t>skin and dry in areas where electrodes will be placed </a:t>
            </a:r>
          </a:p>
          <a:p>
            <a:r>
              <a:rPr b="1" dirty="0" sz="4000" lang="en-US" smtClean="0"/>
              <a:t>Stop </a:t>
            </a:r>
            <a:r>
              <a:rPr b="1" dirty="0" sz="4000" lang="en-US"/>
              <a:t>O</a:t>
            </a:r>
            <a:r>
              <a:rPr baseline="-25000" b="1" dirty="0" sz="4000" lang="en-US"/>
              <a:t>2</a:t>
            </a:r>
            <a:r>
              <a:rPr b="1" dirty="0" sz="4000" lang="en-US"/>
              <a:t> to prevent flames and fires</a:t>
            </a:r>
          </a:p>
          <a:p>
            <a:r>
              <a:rPr b="1" dirty="0" sz="4000" lang="en-US" smtClean="0"/>
              <a:t>Maintain </a:t>
            </a:r>
            <a:r>
              <a:rPr b="1" dirty="0" sz="4000" lang="en-US"/>
              <a:t>patients airway</a:t>
            </a:r>
          </a:p>
          <a:p>
            <a:r>
              <a:rPr b="1" dirty="0" sz="4000" lang="en-US" smtClean="0"/>
              <a:t>Monitor </a:t>
            </a:r>
            <a:r>
              <a:rPr b="1" dirty="0" sz="4000" lang="en-US"/>
              <a:t>vital signs</a:t>
            </a:r>
          </a:p>
          <a:p>
            <a:r>
              <a:rPr b="1" dirty="0" sz="4000" lang="en-US" smtClean="0"/>
              <a:t>Administer </a:t>
            </a:r>
            <a:r>
              <a:rPr b="1" dirty="0" sz="4000" lang="en-US"/>
              <a:t>O</a:t>
            </a:r>
            <a:r>
              <a:rPr baseline="-25000" b="1" dirty="0" sz="4000" lang="en-US"/>
              <a:t>2</a:t>
            </a:r>
            <a:r>
              <a:rPr b="1" dirty="0" sz="4000" lang="en-US"/>
              <a:t> after</a:t>
            </a:r>
          </a:p>
          <a:p>
            <a:r>
              <a:rPr b="1" dirty="0" sz="4000" lang="en-US" smtClean="0"/>
              <a:t>Clear </a:t>
            </a:r>
            <a:r>
              <a:rPr b="1" dirty="0" sz="4000" lang="en-US"/>
              <a:t>all before </a:t>
            </a:r>
            <a:r>
              <a:rPr b="1" dirty="0" sz="4000" lang="en-US" err="1" smtClean="0"/>
              <a:t>cardioversion</a:t>
            </a:r>
            <a:endParaRPr b="1" dirty="0" sz="4000"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153400" cy="487362"/>
          </a:xfrm>
        </p:spPr>
        <p:txBody>
          <a:bodyPr>
            <a:normAutofit fontScale="90000"/>
          </a:bodyPr>
          <a:p>
            <a:r>
              <a:rPr dirty="0" lang="en-US" smtClean="0"/>
              <a:t/>
            </a:r>
            <a:br>
              <a:rPr dirty="0" lang="en-US" smtClean="0"/>
            </a:br>
            <a:r>
              <a:rPr dirty="0" lang="en-US" smtClean="0"/>
              <a:t>b)</a:t>
            </a:r>
            <a:r>
              <a:rPr b="1" dirty="0" lang="en-US" smtClean="0"/>
              <a:t>Defibrillation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674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8915400" cy="6019800"/>
          </a:xfrm>
        </p:spPr>
        <p:txBody>
          <a:bodyPr>
            <a:normAutofit fontScale="89286" lnSpcReduction="20000"/>
          </a:bodyPr>
          <a:p>
            <a:r>
              <a:rPr b="1" dirty="0" lang="en-US" smtClean="0"/>
              <a:t>Is </a:t>
            </a:r>
            <a:r>
              <a:rPr b="1" dirty="0" lang="en-US"/>
              <a:t>termination of ventricular fibrillations by delivering a direct counter-shock to a </a:t>
            </a:r>
            <a:r>
              <a:rPr b="1" dirty="0" lang="en-US" smtClean="0"/>
              <a:t> </a:t>
            </a:r>
            <a:r>
              <a:rPr b="1" dirty="0" lang="en-US"/>
              <a:t>Pericardium</a:t>
            </a:r>
            <a:endParaRPr b="1" dirty="0" sz="2800" lang="en-US"/>
          </a:p>
          <a:p>
            <a:pPr lvl="0"/>
            <a:r>
              <a:rPr b="1" dirty="0" lang="en-US"/>
              <a:t>It’s an emergency measure which requires the nurse to stop 0xygen, “clear all” and post procedure maintain patent airway and check vital signs, monitor cardiac rhythm.</a:t>
            </a:r>
            <a:endParaRPr b="1" dirty="0" sz="2800" lang="en-US"/>
          </a:p>
          <a:p>
            <a:pPr lvl="0"/>
            <a:r>
              <a:rPr b="1" dirty="0" lang="en-US"/>
              <a:t>Defibrillation can also be done by automated external defibrillator (AED).</a:t>
            </a:r>
            <a:endParaRPr b="1" dirty="0" sz="2800" lang="en-US"/>
          </a:p>
          <a:p>
            <a:pPr lvl="0"/>
            <a:r>
              <a:rPr b="1" dirty="0" lang="en-US"/>
              <a:t>AED can be used by lay people outside hospital during cardiac arrest.</a:t>
            </a:r>
            <a:endParaRPr b="1" dirty="0" sz="2800" lang="en-US"/>
          </a:p>
          <a:p>
            <a:pPr lvl="0"/>
            <a:r>
              <a:rPr b="1" dirty="0" lang="en-US"/>
              <a:t>It gives prompt instructions to be followed.</a:t>
            </a:r>
            <a:endParaRPr b="1" dirty="0" sz="2800" lang="en-US"/>
          </a:p>
          <a:p>
            <a:pPr lvl="0"/>
            <a:r>
              <a:rPr b="1" dirty="0" lang="en-US"/>
              <a:t>The patient is required to be on a firm surface</a:t>
            </a:r>
            <a:r>
              <a:rPr b="1" dirty="0" lang="en-US" smtClean="0"/>
              <a:t>.</a:t>
            </a:r>
            <a:endParaRPr b="1" dirty="0" sz="2800" lang="en-US"/>
          </a:p>
          <a:p>
            <a:pPr indent="0" lvl="0" marL="0">
              <a:buNone/>
            </a:pPr>
            <a:r>
              <a:rPr b="1" dirty="0" lang="en-US"/>
              <a:t>Radiofrequency catheter ablation</a:t>
            </a:r>
            <a:endParaRPr b="1" dirty="0" sz="2800" lang="en-US"/>
          </a:p>
          <a:p>
            <a:pPr lvl="0"/>
            <a:r>
              <a:rPr b="1" dirty="0" lang="en-US"/>
              <a:t>The procedure destroys the sight of origin for dysrhythmias or the pathway necessary for it’s progression</a:t>
            </a:r>
            <a:r>
              <a:rPr b="1" dirty="0" lang="en-US" smtClean="0"/>
              <a:t>.</a:t>
            </a:r>
            <a:endParaRPr b="1" dirty="0" sz="2800" lang="en-US"/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dirty="0" sz="3200" lang="en-US" smtClean="0"/>
              <a:t>COMMON SIGNS &amp; SYMPTOMS OF CVD</a:t>
            </a:r>
            <a:endParaRPr dirty="0" sz="3200" lang="en-US"/>
          </a:p>
        </p:txBody>
      </p:sp>
      <p:sp>
        <p:nvSpPr>
          <p:cNvPr id="1048612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562600"/>
          </a:xfrm>
        </p:spPr>
        <p:txBody>
          <a:bodyPr>
            <a:normAutofit fontScale="62500" lnSpcReduction="20000"/>
          </a:bodyPr>
          <a:p>
            <a:pPr indent="0" lvl="0" marL="0">
              <a:buNone/>
            </a:pPr>
            <a:r>
              <a:rPr b="1" dirty="0" lang="en-US" smtClean="0"/>
              <a:t>Chest  </a:t>
            </a:r>
            <a:r>
              <a:rPr b="1" dirty="0" lang="en-US"/>
              <a:t>pain</a:t>
            </a:r>
            <a:endParaRPr b="1" dirty="0" sz="2800" lang="en-US"/>
          </a:p>
          <a:p>
            <a:pPr lvl="0"/>
            <a:r>
              <a:rPr b="1" dirty="0" lang="en-US"/>
              <a:t>Is common in Angina Pectoris and Myocardial Infarction (MI)</a:t>
            </a:r>
            <a:endParaRPr b="1" dirty="0" sz="2800" lang="en-US"/>
          </a:p>
          <a:p>
            <a:pPr lvl="0"/>
            <a:r>
              <a:rPr b="1" dirty="0" lang="en-US"/>
              <a:t>Mnemonic PQRST is used to describe or assess chest pains related to Heart condition </a:t>
            </a:r>
            <a:endParaRPr b="1" dirty="0" sz="2800" lang="en-US"/>
          </a:p>
          <a:p>
            <a:pPr lvl="0"/>
            <a:r>
              <a:rPr b="1" dirty="0" lang="en-US"/>
              <a:t>P- Provokes. Palliates, Precipitates </a:t>
            </a:r>
            <a:r>
              <a:rPr b="1" dirty="0" lang="en-US" smtClean="0"/>
              <a:t>meaning</a:t>
            </a:r>
          </a:p>
          <a:p>
            <a:pPr lvl="0"/>
            <a:r>
              <a:rPr b="1" dirty="0" lang="en-US"/>
              <a:t> </a:t>
            </a:r>
            <a:r>
              <a:rPr b="1" dirty="0" lang="en-US" smtClean="0"/>
              <a:t> -   what </a:t>
            </a:r>
            <a:r>
              <a:rPr b="1" dirty="0" lang="en-US"/>
              <a:t>starts the </a:t>
            </a:r>
            <a:r>
              <a:rPr b="1" dirty="0" lang="en-US" smtClean="0"/>
              <a:t>pain.</a:t>
            </a:r>
            <a:endParaRPr b="1" dirty="0" sz="2800" lang="en-US"/>
          </a:p>
          <a:p>
            <a:pPr lvl="1"/>
            <a:r>
              <a:rPr b="1" dirty="0" lang="en-US"/>
              <a:t>What relieves, makes less severe or worsens the pain?</a:t>
            </a:r>
            <a:endParaRPr b="1" dirty="0" sz="2400" lang="en-US"/>
          </a:p>
          <a:p>
            <a:pPr lvl="1"/>
            <a:r>
              <a:rPr b="1" dirty="0" lang="en-US"/>
              <a:t>What the patient was doing when the pain started.</a:t>
            </a:r>
            <a:endParaRPr b="1" dirty="0" sz="2400" lang="en-US"/>
          </a:p>
          <a:p>
            <a:pPr indent="0" marL="0">
              <a:buNone/>
            </a:pPr>
            <a:endParaRPr b="1" dirty="0" sz="2800" lang="en-US"/>
          </a:p>
          <a:p>
            <a:pPr lvl="0"/>
            <a:r>
              <a:rPr b="1" dirty="0" lang="en-US"/>
              <a:t>Q – Quality of pain i.e. is it; </a:t>
            </a:r>
            <a:r>
              <a:rPr b="1" dirty="0" lang="en-US" smtClean="0"/>
              <a:t>sharp(</a:t>
            </a:r>
          </a:p>
          <a:p>
            <a:pPr lvl="0"/>
            <a:r>
              <a:rPr b="1" dirty="0" lang="en-US" smtClean="0"/>
              <a:t>producing a </a:t>
            </a:r>
            <a:r>
              <a:rPr b="1" dirty="0" lang="en-US" err="1" smtClean="0"/>
              <a:t>sudden,piercing</a:t>
            </a:r>
            <a:r>
              <a:rPr b="1" dirty="0" lang="en-US" smtClean="0"/>
              <a:t> physical sensation or effect) , burning (very keenly or deeply felt) tearing( breaking apart a material by force), crushing (force inwards compressing forcefully) </a:t>
            </a:r>
            <a:r>
              <a:rPr b="1" dirty="0" lang="en-US"/>
              <a:t>type of pain.</a:t>
            </a:r>
            <a:endParaRPr b="1" dirty="0" sz="2800" lang="en-US"/>
          </a:p>
          <a:p>
            <a:pPr lvl="0"/>
            <a:r>
              <a:rPr b="1" dirty="0" lang="en-US"/>
              <a:t>R – Region of pain i.e. is it radiating, where is it localized, where is it radiating to?</a:t>
            </a:r>
            <a:endParaRPr b="1" dirty="0" sz="2800" lang="en-US"/>
          </a:p>
          <a:p>
            <a:pPr lvl="0"/>
            <a:r>
              <a:rPr b="1" dirty="0" lang="en-US"/>
              <a:t>S – Severity i.e.  How severe is the pain. What are the other symptoms associated with it, is it coming and going, what else does the patient feel?</a:t>
            </a:r>
            <a:endParaRPr b="1" dirty="0" sz="2800" lang="en-US"/>
          </a:p>
          <a:p>
            <a:pPr lvl="0"/>
            <a:r>
              <a:rPr b="1" dirty="0" lang="en-US"/>
              <a:t>T – Time. When the pain started i.e. in duration and in relation to what the patient was doing</a:t>
            </a:r>
            <a:r>
              <a:rPr b="1" dirty="0" lang="en-US" smtClean="0"/>
              <a:t>.</a:t>
            </a:r>
            <a:endParaRPr b="1" dirty="0" sz="2800" lang="en-US"/>
          </a:p>
        </p:txBody>
      </p:sp>
    </p:spTree>
  </p:cSld>
  <p:clrMapOvr>
    <a:masterClrMapping/>
  </p:clrMapOvr>
  <p:timing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411162"/>
          </a:xfrm>
        </p:spPr>
        <p:txBody>
          <a:bodyPr>
            <a:normAutofit fontScale="90000"/>
          </a:bodyPr>
          <a:p>
            <a:r>
              <a:rPr b="1" dirty="0" lang="en-US" smtClean="0"/>
              <a:t>Management </a:t>
            </a:r>
            <a:r>
              <a:rPr b="1" dirty="0" lang="en-US" err="1" smtClean="0"/>
              <a:t>ctd</a:t>
            </a:r>
            <a:endParaRPr b="1" dirty="0" lang="en-US"/>
          </a:p>
        </p:txBody>
      </p:sp>
      <p:sp>
        <p:nvSpPr>
          <p:cNvPr id="1048676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943600"/>
          </a:xfrm>
        </p:spPr>
        <p:txBody>
          <a:bodyPr>
            <a:normAutofit fontScale="82143" lnSpcReduction="10000"/>
          </a:bodyPr>
          <a:p>
            <a:pPr indent="0" lvl="0" marL="0">
              <a:buNone/>
            </a:pPr>
            <a:r>
              <a:rPr b="1" dirty="0" lang="en-US"/>
              <a:t>Pacemaker</a:t>
            </a:r>
            <a:endParaRPr b="1" dirty="0" sz="2800" lang="en-US"/>
          </a:p>
          <a:p>
            <a:pPr lvl="0"/>
            <a:r>
              <a:rPr b="1" dirty="0" lang="en-US"/>
              <a:t>Is an electric apparatus used for maintaining a normal sinus neither by electrically stimulating heart muscles.</a:t>
            </a:r>
            <a:endParaRPr b="1" dirty="0" sz="2800" lang="en-US"/>
          </a:p>
          <a:p>
            <a:pPr lvl="0"/>
            <a:r>
              <a:rPr b="1" dirty="0" lang="en-US"/>
              <a:t>A pacemaker can be permanent, emitting stimulants/impulses at a constant fixed rate or can be temporary where it fires only on demand.</a:t>
            </a:r>
            <a:endParaRPr b="1" dirty="0" sz="2800" lang="en-US"/>
          </a:p>
          <a:p>
            <a:pPr indent="0" lvl="0" marL="0">
              <a:buNone/>
            </a:pPr>
            <a:r>
              <a:rPr b="1" dirty="0" lang="en-US" smtClean="0"/>
              <a:t>Implantable </a:t>
            </a:r>
            <a:r>
              <a:rPr b="1" dirty="0" lang="en-US" err="1" smtClean="0"/>
              <a:t>cardioverter</a:t>
            </a:r>
            <a:r>
              <a:rPr b="1" dirty="0" lang="en-US" smtClean="0"/>
              <a:t> Defibrillator</a:t>
            </a:r>
            <a:endParaRPr b="1" dirty="0" sz="2800" lang="en-US"/>
          </a:p>
          <a:p>
            <a:r>
              <a:rPr b="1" dirty="0" lang="en-US"/>
              <a:t>This consists of a pulse generator or 2 or more lead systems that continuously monitor the heart activity and automatically deliver counter –shock to correct dysfunction </a:t>
            </a:r>
            <a:endParaRPr b="1" dirty="0" sz="2800" lang="en-US"/>
          </a:p>
          <a:p>
            <a:pPr indent="0" lvl="0" marL="0">
              <a:buNone/>
            </a:pPr>
            <a:r>
              <a:rPr b="1" dirty="0" lang="en-US"/>
              <a:t>Cardio pulmonary Resuscitation</a:t>
            </a:r>
            <a:endParaRPr b="1" dirty="0" sz="2800" lang="en-US"/>
          </a:p>
          <a:p>
            <a:pPr lvl="0"/>
            <a:r>
              <a:rPr b="1" dirty="0" lang="en-US"/>
              <a:t>It uses basic life support (BLS) principles which is an ER procedure that assists in recognizing a heart arrest.</a:t>
            </a:r>
            <a:endParaRPr b="1" dirty="0" sz="280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/>
              <a:t>Management </a:t>
            </a:r>
            <a:r>
              <a:rPr b="1" dirty="0" lang="en-US" err="1" smtClean="0"/>
              <a:t>ctd</a:t>
            </a:r>
            <a:endParaRPr b="1" dirty="0" lang="en-US"/>
          </a:p>
        </p:txBody>
      </p:sp>
      <p:sp>
        <p:nvSpPr>
          <p:cNvPr id="1048678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5105400"/>
          </a:xfrm>
        </p:spPr>
        <p:txBody>
          <a:bodyPr>
            <a:normAutofit/>
          </a:bodyPr>
          <a:p>
            <a:pPr lvl="0"/>
            <a:r>
              <a:rPr b="1" dirty="0" lang="en-US"/>
              <a:t>The principles of BLS can be summed as:-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S,S,S, </a:t>
            </a:r>
            <a:r>
              <a:rPr b="1" dirty="0" lang="en-US" smtClean="0"/>
              <a:t>ABCD</a:t>
            </a:r>
            <a:endParaRPr b="1" dirty="0" sz="2800" lang="en-US" smtClean="0"/>
          </a:p>
          <a:p>
            <a:pPr indent="0" marL="0">
              <a:buNone/>
            </a:pPr>
            <a:r>
              <a:rPr b="1" dirty="0" lang="en-US" smtClean="0"/>
              <a:t>S – Safety of both the rescuer and victim.</a:t>
            </a:r>
            <a:endParaRPr b="1" dirty="0" sz="2800" lang="en-US" smtClean="0"/>
          </a:p>
          <a:p>
            <a:pPr indent="0" marL="0">
              <a:buNone/>
            </a:pPr>
            <a:r>
              <a:rPr b="1" dirty="0" lang="en-US" smtClean="0"/>
              <a:t>S </a:t>
            </a:r>
            <a:r>
              <a:rPr b="1" dirty="0" lang="en-US"/>
              <a:t>– Stimulate for responsiveness.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S – Shout for help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A – Establish and maintain a patent Airway by head tilting.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B -  Breathing :-  	Look 		Listen </a:t>
            </a:r>
            <a:endParaRPr b="1" dirty="0" sz="2800" lang="en-US"/>
          </a:p>
          <a:p>
            <a:endParaRPr dirty="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563562"/>
          </a:xfrm>
        </p:spPr>
        <p:txBody>
          <a:bodyPr>
            <a:normAutofit fontScale="90000"/>
          </a:bodyPr>
          <a:p>
            <a:r>
              <a:rPr b="1" dirty="0" lang="en-US" smtClean="0"/>
              <a:t>Management </a:t>
            </a:r>
            <a:r>
              <a:rPr b="1" dirty="0" lang="en-US" err="1" smtClean="0"/>
              <a:t>ctd</a:t>
            </a:r>
            <a:endParaRPr b="1" dirty="0" lang="en-US"/>
          </a:p>
        </p:txBody>
      </p:sp>
      <p:sp>
        <p:nvSpPr>
          <p:cNvPr id="1048680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8991600" cy="5943600"/>
          </a:xfrm>
        </p:spPr>
        <p:txBody>
          <a:bodyPr>
            <a:normAutofit fontScale="83333" lnSpcReduction="20000"/>
          </a:bodyPr>
          <a:p>
            <a:pPr indent="0" marL="0">
              <a:buNone/>
            </a:pPr>
            <a:r>
              <a:rPr b="1" dirty="0" lang="en-US" smtClean="0"/>
              <a:t>Feel 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C – Circulation : Check for central pulses – carotid artery femoral.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D – For a trauma case, D means disability.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smtClean="0"/>
              <a:t>For </a:t>
            </a:r>
            <a:r>
              <a:rPr b="1" dirty="0" lang="en-US"/>
              <a:t>a cardiac problem D means defibrillation. 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smtClean="0"/>
              <a:t>For </a:t>
            </a:r>
            <a:r>
              <a:rPr b="1" dirty="0" lang="en-US"/>
              <a:t>a person who has fainted, D means differential diagnosis.</a:t>
            </a:r>
            <a:endParaRPr b="1" dirty="0" sz="2800" lang="en-US"/>
          </a:p>
          <a:p>
            <a:pPr indent="0" marL="0">
              <a:buNone/>
            </a:pPr>
            <a:endParaRPr b="1" dirty="0" sz="2800" lang="en-US"/>
          </a:p>
          <a:p>
            <a:r>
              <a:rPr b="1" dirty="0" lang="en-US"/>
              <a:t>ii. Patient family education</a:t>
            </a:r>
            <a:endParaRPr b="1" dirty="0" sz="2800" lang="en-US"/>
          </a:p>
          <a:p>
            <a:pPr lvl="1"/>
            <a:r>
              <a:rPr b="1" dirty="0" lang="en-US"/>
              <a:t>Tell them about the predisposing factors.</a:t>
            </a:r>
            <a:endParaRPr b="1" dirty="0" sz="2400" lang="en-US"/>
          </a:p>
          <a:p>
            <a:pPr lvl="1"/>
            <a:r>
              <a:rPr b="1" dirty="0" lang="en-US"/>
              <a:t>Teach them about specific dysrhythmias and their treatment  plans.</a:t>
            </a:r>
            <a:endParaRPr b="1" dirty="0" sz="2400" lang="en-US"/>
          </a:p>
          <a:p>
            <a:pPr lvl="1"/>
            <a:r>
              <a:rPr b="1" dirty="0" lang="en-US"/>
              <a:t>Ensure follow-up in order to monitor management.</a:t>
            </a:r>
            <a:endParaRPr b="1" dirty="0" sz="2400" lang="en-US"/>
          </a:p>
          <a:p>
            <a:pPr lvl="1"/>
            <a:r>
              <a:rPr b="1" dirty="0" lang="en-US"/>
              <a:t>Teach patient how to take their own pulse.</a:t>
            </a:r>
            <a:endParaRPr b="1" dirty="0" sz="2400" lang="en-US"/>
          </a:p>
          <a:p>
            <a:pPr lvl="1"/>
            <a:r>
              <a:rPr b="1" dirty="0" lang="en-US"/>
              <a:t>Address patients and family concern.</a:t>
            </a:r>
            <a:endParaRPr b="1" dirty="0" sz="2400" lang="en-US"/>
          </a:p>
          <a:p>
            <a:pPr lvl="1"/>
            <a:r>
              <a:rPr b="1" dirty="0" lang="en-US"/>
              <a:t>Know how to manage patients relatives incase of sudden </a:t>
            </a:r>
            <a:r>
              <a:rPr b="1" dirty="0" lang="en-US" smtClean="0"/>
              <a:t>death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VASCULAR CONDITIONS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682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9067800" cy="6172200"/>
          </a:xfrm>
        </p:spPr>
        <p:txBody>
          <a:bodyPr>
            <a:normAutofit fontScale="85714" lnSpcReduction="20000"/>
          </a:bodyPr>
          <a:p>
            <a:pPr indent="0" marL="0">
              <a:buNone/>
            </a:pPr>
            <a:endParaRPr dirty="0" sz="2800" lang="en-US"/>
          </a:p>
          <a:p>
            <a:pPr indent="0" lvl="0" marL="0">
              <a:buNone/>
            </a:pPr>
            <a:r>
              <a:rPr b="1" dirty="0" sz="3100" lang="en-US" u="sng"/>
              <a:t>ARTERIAL DISORDERS</a:t>
            </a:r>
            <a:endParaRPr b="1" dirty="0" sz="3100" lang="en-US"/>
          </a:p>
          <a:p>
            <a:pPr lvl="0"/>
            <a:r>
              <a:rPr b="1" dirty="0" sz="3100" lang="en-US"/>
              <a:t>This a condition in which fatty materials are deposited along the arteries.</a:t>
            </a:r>
          </a:p>
          <a:p>
            <a:pPr lvl="0"/>
            <a:r>
              <a:rPr b="1" dirty="0" sz="3100" lang="en-US"/>
              <a:t>The fatly material thickens and hardens and may eventually block arteries.</a:t>
            </a:r>
          </a:p>
          <a:p>
            <a:pPr lvl="0"/>
            <a:r>
              <a:rPr b="1" dirty="0" sz="3100" lang="en-US"/>
              <a:t>It’s common in inner layers of large and medium sized arteries.</a:t>
            </a:r>
          </a:p>
          <a:p>
            <a:pPr indent="0" marL="0">
              <a:buNone/>
            </a:pPr>
            <a:r>
              <a:rPr b="1" dirty="0" sz="3100" lang="en-US" err="1"/>
              <a:t>Artheroma</a:t>
            </a:r>
            <a:endParaRPr b="1" dirty="0" sz="3100" lang="en-US"/>
          </a:p>
          <a:p>
            <a:r>
              <a:rPr b="1" dirty="0" sz="3100" lang="en-US"/>
              <a:t>These are fat deposits at the blood vessels wall that may initiate inflammatory process</a:t>
            </a:r>
          </a:p>
          <a:p>
            <a:pPr indent="0" marL="0">
              <a:buNone/>
            </a:pPr>
            <a:endParaRPr b="1" dirty="0" sz="3100" lang="en-US"/>
          </a:p>
          <a:p>
            <a:pPr indent="0" marL="0">
              <a:buNone/>
            </a:pPr>
            <a:r>
              <a:rPr b="1" dirty="0" sz="3100" lang="en-US" u="sng"/>
              <a:t>Arteriosclerosis</a:t>
            </a:r>
            <a:endParaRPr b="1" dirty="0" sz="3100" lang="en-US"/>
          </a:p>
          <a:p>
            <a:pPr lvl="0"/>
            <a:r>
              <a:rPr b="1" dirty="0" sz="3100" lang="en-US"/>
              <a:t>Is a disease of the blood vessels characterized by narrowing, hardening and calcification of arteries.</a:t>
            </a:r>
          </a:p>
          <a:p>
            <a:pPr lvl="0"/>
            <a:r>
              <a:rPr b="1" dirty="0" sz="3100" lang="en-US"/>
              <a:t>The arterial walls become less elastic.</a:t>
            </a:r>
          </a:p>
          <a:p>
            <a:pPr lvl="0"/>
            <a:r>
              <a:rPr b="1" dirty="0" sz="3100" lang="en-US"/>
              <a:t>It’s a normal aging process.</a:t>
            </a:r>
          </a:p>
          <a:p>
            <a:endParaRPr dirty="0" sz="2800" lang="en-US"/>
          </a:p>
        </p:txBody>
      </p:sp>
    </p:spTree>
  </p:cSld>
  <p:clrMapOvr>
    <a:masterClrMapping/>
  </p:clrMapOvr>
  <p:timing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990600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sz="4000" lang="en-US" smtClean="0"/>
              <a:t>Pathophysiology </a:t>
            </a:r>
            <a:r>
              <a:rPr b="1" dirty="0" sz="4000" lang="en-US"/>
              <a:t>and Etiology of Arteriosclerosi</a:t>
            </a:r>
            <a:r>
              <a:rPr dirty="0" sz="4000" lang="en-US"/>
              <a:t>s</a:t>
            </a:r>
            <a:br>
              <a:rPr dirty="0" sz="4000" lang="en-US"/>
            </a:br>
            <a:endParaRPr dirty="0" lang="en-US"/>
          </a:p>
        </p:txBody>
      </p:sp>
      <p:sp>
        <p:nvSpPr>
          <p:cNvPr id="1048684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6096000"/>
          </a:xfrm>
        </p:spPr>
        <p:txBody>
          <a:bodyPr>
            <a:normAutofit fontScale="96429" lnSpcReduction="10000"/>
          </a:bodyPr>
          <a:p>
            <a:pPr lvl="0"/>
            <a:r>
              <a:rPr b="1" dirty="0" lang="en-US" smtClean="0"/>
              <a:t>Is </a:t>
            </a:r>
            <a:r>
              <a:rPr b="1" dirty="0" lang="en-US"/>
              <a:t>a common disorder among the elderly.</a:t>
            </a:r>
            <a:endParaRPr b="1" dirty="0" sz="2800" lang="en-US"/>
          </a:p>
          <a:p>
            <a:pPr lvl="0"/>
            <a:r>
              <a:rPr b="1" dirty="0" lang="en-US"/>
              <a:t>Blood vessels cannot dilate to allow maximum blood flow when needed such as during exercise.</a:t>
            </a:r>
            <a:endParaRPr b="1" dirty="0" sz="2800" lang="en-US"/>
          </a:p>
          <a:p>
            <a:pPr lvl="0"/>
            <a:r>
              <a:rPr b="1" dirty="0" lang="en-US"/>
              <a:t>Calcium deposition to the walls contribute to the narrowing and stiffening of the arteries.</a:t>
            </a:r>
            <a:endParaRPr b="1" dirty="0" sz="2800" lang="en-US"/>
          </a:p>
          <a:p>
            <a:pPr lvl="0"/>
            <a:r>
              <a:rPr b="1" dirty="0" lang="en-US"/>
              <a:t>Narrowing of arteries may progress to a total closure of the vessel.</a:t>
            </a:r>
            <a:endParaRPr b="1" dirty="0" sz="2800" lang="en-US"/>
          </a:p>
          <a:p>
            <a:pPr lvl="0"/>
            <a:r>
              <a:rPr b="1" dirty="0" lang="en-US"/>
              <a:t>Effects of deposits (Calcification) can be seen in an X-ray. As the intima thickens, vessels become more rigid resulting in a rise in peripheral resistance and cardiac workload resulting in rise in Blood Pressure.</a:t>
            </a:r>
            <a:endParaRPr b="1" dirty="0" sz="2800" lang="en-US"/>
          </a:p>
          <a:p>
            <a:pPr lvl="0"/>
            <a:r>
              <a:rPr b="1" dirty="0" lang="en-US"/>
              <a:t>Unlike </a:t>
            </a:r>
            <a:r>
              <a:rPr b="1" dirty="0" lang="en-US" err="1"/>
              <a:t>artherosclerosis</a:t>
            </a:r>
            <a:r>
              <a:rPr b="1" dirty="0" lang="en-US"/>
              <a:t> which affects large arteries arteriosclerosis affects smaller arteries</a:t>
            </a:r>
            <a:r>
              <a:rPr b="1" dirty="0" lang="en-US" smtClean="0"/>
              <a:t>.</a:t>
            </a:r>
            <a:endParaRPr b="1" dirty="0" sz="2800" lang="en-US"/>
          </a:p>
        </p:txBody>
      </p:sp>
    </p:spTree>
  </p:cSld>
  <p:clrMapOvr>
    <a:masterClrMapping/>
  </p:clrMapOvr>
  <p:timing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15962"/>
          </a:xfrm>
        </p:spPr>
        <p:txBody>
          <a:bodyPr>
            <a:normAutofit fontScale="90000"/>
          </a:bodyPr>
          <a:p>
            <a:r>
              <a:rPr b="1" dirty="0" lang="en-US"/>
              <a:t>Risk Factors</a:t>
            </a:r>
            <a:endParaRPr dirty="0" sz="4000" lang="en-US"/>
          </a:p>
        </p:txBody>
      </p:sp>
      <p:sp>
        <p:nvSpPr>
          <p:cNvPr id="1048686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638800"/>
          </a:xfrm>
        </p:spPr>
        <p:txBody>
          <a:bodyPr>
            <a:normAutofit fontScale="96429" lnSpcReduction="10000"/>
          </a:bodyPr>
          <a:p>
            <a:pPr lvl="0"/>
            <a:r>
              <a:rPr b="1" dirty="0" lang="en-US" smtClean="0"/>
              <a:t>Family </a:t>
            </a:r>
            <a:r>
              <a:rPr b="1" dirty="0" lang="en-US"/>
              <a:t>History (Hereditary).</a:t>
            </a:r>
            <a:endParaRPr b="1" dirty="0" sz="2800" lang="en-US"/>
          </a:p>
          <a:p>
            <a:pPr lvl="0"/>
            <a:r>
              <a:rPr b="1" dirty="0" lang="en-US"/>
              <a:t>Diabetes Mellitus – Because of the amount of blood sugar circulating in the body.</a:t>
            </a:r>
            <a:endParaRPr b="1" dirty="0" sz="2800" lang="en-US"/>
          </a:p>
          <a:p>
            <a:pPr lvl="0"/>
            <a:r>
              <a:rPr b="1" dirty="0" lang="en-US"/>
              <a:t>Cigarette smoking – constricts blood vessels.</a:t>
            </a:r>
            <a:endParaRPr b="1" dirty="0" sz="2800" lang="en-US"/>
          </a:p>
          <a:p>
            <a:pPr lvl="0"/>
            <a:r>
              <a:rPr b="1" dirty="0" lang="en-US"/>
              <a:t>Increased BP – with time, the arteries enlarge and eventually loose their elasticity.</a:t>
            </a:r>
            <a:endParaRPr b="1" dirty="0" sz="2800" lang="en-US"/>
          </a:p>
          <a:p>
            <a:pPr lvl="0"/>
            <a:r>
              <a:rPr b="1" dirty="0" lang="en-US"/>
              <a:t>Age – because with age, arteries loose their elastic characteristics </a:t>
            </a:r>
            <a:endParaRPr b="1" dirty="0" sz="2800" lang="en-US"/>
          </a:p>
          <a:p>
            <a:pPr lvl="0"/>
            <a:r>
              <a:rPr b="1" dirty="0" lang="en-US"/>
              <a:t>Cholesterol diet – leads to fat deposits – </a:t>
            </a:r>
            <a:r>
              <a:rPr b="1" dirty="0" lang="en-US" smtClean="0"/>
              <a:t>thickening of inner wall of blood vessels</a:t>
            </a:r>
            <a:endParaRPr b="1" dirty="0" sz="2800" lang="en-US"/>
          </a:p>
          <a:p>
            <a:pPr lvl="0"/>
            <a:r>
              <a:rPr b="1" dirty="0" lang="en-US"/>
              <a:t>Kidney disease – in relation to Hypertension.</a:t>
            </a:r>
            <a:endParaRPr b="1" dirty="0" sz="2800" lang="en-US"/>
          </a:p>
          <a:p>
            <a:pPr indent="0" marL="0">
              <a:buNone/>
            </a:pPr>
            <a:endParaRPr b="1" dirty="0" sz="2800" lang="en-US"/>
          </a:p>
          <a:p>
            <a:endParaRPr b="1" dirty="0" lang="en-US"/>
          </a:p>
        </p:txBody>
      </p:sp>
    </p:spTree>
  </p:cSld>
  <p:clrMapOvr>
    <a:masterClrMapping/>
  </p:clrMapOvr>
  <p:timing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762000"/>
          </a:xfrm>
        </p:spPr>
        <p:txBody>
          <a:bodyPr>
            <a:normAutofit fontScale="90000"/>
          </a:bodyPr>
          <a:p>
            <a:r>
              <a:rPr b="1" sz="3100" lang="en-US" smtClean="0"/>
              <a:t/>
            </a:r>
            <a:br>
              <a:rPr b="1" sz="3100" lang="en-US" smtClean="0"/>
            </a:br>
            <a:r>
              <a:rPr b="1" sz="3100" lang="en-US" smtClean="0"/>
              <a:t/>
            </a:r>
            <a:br>
              <a:rPr b="1" sz="3100" lang="en-US" smtClean="0"/>
            </a:br>
            <a:r>
              <a:rPr b="1" sz="3100" lang="en-US" smtClean="0"/>
              <a:t>Clinical </a:t>
            </a:r>
            <a:r>
              <a:rPr b="1" dirty="0" sz="3100" lang="en-US"/>
              <a:t>manifestations of Arteriosclerosis Atherosclerosis and </a:t>
            </a:r>
            <a:r>
              <a:rPr b="1" dirty="0" sz="3100" lang="en-US" err="1"/>
              <a:t>Artheroma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691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15400" cy="6019800"/>
          </a:xfrm>
        </p:spPr>
        <p:txBody>
          <a:bodyPr>
            <a:normAutofit/>
          </a:bodyPr>
          <a:p>
            <a:pPr lvl="0"/>
            <a:r>
              <a:rPr b="1" dirty="0" sz="2800" lang="en-US" smtClean="0"/>
              <a:t>These </a:t>
            </a:r>
            <a:r>
              <a:rPr b="1" dirty="0" sz="2800" lang="en-US"/>
              <a:t>depend on location and extent of arterial occlusion.</a:t>
            </a:r>
          </a:p>
          <a:p>
            <a:pPr lvl="0"/>
            <a:r>
              <a:rPr b="1" dirty="0" sz="2800" lang="en-US"/>
              <a:t>Occlusion of the aorta and iliac artery may produce:-</a:t>
            </a:r>
          </a:p>
          <a:p>
            <a:pPr lvl="1"/>
            <a:r>
              <a:rPr b="1" dirty="0" lang="en-US"/>
              <a:t>Male impotence.</a:t>
            </a:r>
          </a:p>
          <a:p>
            <a:pPr lvl="1"/>
            <a:r>
              <a:rPr b="1" dirty="0" lang="en-US"/>
              <a:t>Intermittent calcification in lower limbs.</a:t>
            </a:r>
          </a:p>
          <a:p>
            <a:r>
              <a:rPr b="1" dirty="0" sz="2800" lang="en-US"/>
              <a:t>It is weakness accompanied with pain associated with poor circulation</a:t>
            </a:r>
            <a:r>
              <a:rPr b="1" dirty="0" sz="2800" lang="en-US" smtClean="0"/>
              <a:t>.</a:t>
            </a:r>
            <a:endParaRPr b="1" dirty="0" sz="2800" lang="en-US"/>
          </a:p>
          <a:p>
            <a:pPr lvl="1"/>
            <a:r>
              <a:rPr b="1" dirty="0" lang="en-US"/>
              <a:t>Pain on rest resulting from ischemia of distal tissues and nerves.</a:t>
            </a:r>
          </a:p>
          <a:p>
            <a:r>
              <a:rPr b="1" dirty="0" sz="2800" lang="en-US"/>
              <a:t>This pain worsens at night when Cardiac Output is less and due to elevation of the feet.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05800" cy="685800"/>
          </a:xfrm>
        </p:spPr>
        <p:txBody>
          <a:bodyPr>
            <a:normAutofit fontScale="90000"/>
          </a:bodyPr>
          <a:p>
            <a:r>
              <a:rPr b="1" dirty="0" sz="2700" lang="en-US" smtClean="0"/>
              <a:t/>
            </a:r>
            <a:br>
              <a:rPr b="1" dirty="0" sz="2700" lang="en-US" smtClean="0"/>
            </a:br>
            <a:r>
              <a:rPr b="1" dirty="0" sz="2700" lang="en-US" smtClean="0"/>
              <a:t>Clinical </a:t>
            </a:r>
            <a:r>
              <a:rPr b="1" dirty="0" sz="2700" lang="en-US"/>
              <a:t>manifestations of Arteriosclerosis Atherosclerosis and </a:t>
            </a:r>
            <a:r>
              <a:rPr b="1" dirty="0" sz="2700" lang="en-US" err="1" smtClean="0"/>
              <a:t>Artheroma</a:t>
            </a:r>
            <a:r>
              <a:rPr b="1" dirty="0" sz="2700" lang="en-US" smtClean="0"/>
              <a:t> </a:t>
            </a:r>
            <a:r>
              <a:rPr b="1" dirty="0" sz="2700" lang="en-US" err="1" smtClean="0"/>
              <a:t>ctd</a:t>
            </a:r>
            <a:r>
              <a:rPr dirty="0" sz="5400" lang="en-US"/>
              <a:t/>
            </a:r>
            <a:br>
              <a:rPr dirty="0" sz="5400" lang="en-US"/>
            </a:br>
            <a:endParaRPr dirty="0" lang="en-US"/>
          </a:p>
        </p:txBody>
      </p:sp>
      <p:sp>
        <p:nvSpPr>
          <p:cNvPr id="104869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15400" cy="5562600"/>
          </a:xfrm>
        </p:spPr>
        <p:txBody>
          <a:bodyPr>
            <a:normAutofit/>
          </a:bodyPr>
          <a:p>
            <a:pPr lvl="1"/>
            <a:r>
              <a:rPr b="1" dirty="0" lang="en-US"/>
              <a:t>Dependent </a:t>
            </a:r>
            <a:r>
              <a:rPr b="1" dirty="0" lang="en-US" err="1"/>
              <a:t>Rubor</a:t>
            </a:r>
            <a:r>
              <a:rPr b="1" dirty="0" lang="en-US"/>
              <a:t> (reddening of limb in dependent position)</a:t>
            </a:r>
            <a:endParaRPr b="1" dirty="0" sz="2400" lang="en-US"/>
          </a:p>
          <a:p>
            <a:pPr lvl="1"/>
            <a:r>
              <a:rPr b="1" dirty="0" lang="en-US"/>
              <a:t>Decreased or absent pulses in lower limbs.</a:t>
            </a:r>
            <a:endParaRPr b="1" dirty="0" sz="2400" lang="en-US"/>
          </a:p>
          <a:p>
            <a:pPr lvl="1"/>
            <a:r>
              <a:rPr b="1" dirty="0" lang="en-US"/>
              <a:t>Coolness of affected extremities.</a:t>
            </a:r>
            <a:endParaRPr b="1" dirty="0" sz="2400" lang="en-US"/>
          </a:p>
          <a:p>
            <a:pPr lvl="1"/>
            <a:r>
              <a:rPr b="1" dirty="0" lang="en-US"/>
              <a:t>Loss of hair in lower leg and feet of affected limb.</a:t>
            </a:r>
            <a:endParaRPr b="1" dirty="0" sz="2400" lang="en-US"/>
          </a:p>
          <a:p>
            <a:pPr lvl="1"/>
            <a:r>
              <a:rPr b="1" dirty="0" lang="en-US"/>
              <a:t>Thinning of leg and shinny skin.</a:t>
            </a:r>
            <a:endParaRPr b="1" dirty="0" sz="2400" lang="en-US"/>
          </a:p>
          <a:p>
            <a:pPr lvl="1"/>
            <a:r>
              <a:rPr b="1" dirty="0" lang="en-US"/>
              <a:t>Delayed venous </a:t>
            </a:r>
            <a:r>
              <a:rPr b="1" dirty="0" lang="en-US" smtClean="0"/>
              <a:t>filling </a:t>
            </a:r>
            <a:r>
              <a:rPr b="1" dirty="0" lang="en-US"/>
              <a:t>when foot is lowered.</a:t>
            </a:r>
            <a:endParaRPr b="1" dirty="0" sz="2400" lang="en-US"/>
          </a:p>
          <a:p>
            <a:pPr lvl="1"/>
            <a:r>
              <a:rPr b="1" dirty="0" lang="en-US"/>
              <a:t>Thickened toe nails.</a:t>
            </a:r>
            <a:endParaRPr b="1" dirty="0" sz="2400" lang="en-US"/>
          </a:p>
          <a:p>
            <a:pPr lvl="1"/>
            <a:r>
              <a:rPr b="1" dirty="0" lang="en-US"/>
              <a:t>Ulceration is common in the affected extremely.</a:t>
            </a:r>
            <a:endParaRPr b="1" dirty="0" sz="2400" lang="en-US"/>
          </a:p>
          <a:p>
            <a:pPr lvl="1"/>
            <a:r>
              <a:rPr b="1" dirty="0" lang="en-US"/>
              <a:t>Edema of the affected extremity.</a:t>
            </a:r>
            <a:endParaRPr b="1" dirty="0" sz="2400" lang="en-US"/>
          </a:p>
        </p:txBody>
      </p:sp>
    </p:spTree>
  </p:cSld>
  <p:clrMapOvr>
    <a:masterClrMapping/>
  </p:clrMapOvr>
  <p:timing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6397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Diagnosis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695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915400" cy="5715000"/>
          </a:xfrm>
        </p:spPr>
        <p:txBody>
          <a:bodyPr>
            <a:normAutofit/>
          </a:bodyPr>
          <a:p>
            <a:r>
              <a:rPr b="1" dirty="0" lang="en-US" err="1" smtClean="0"/>
              <a:t>i</a:t>
            </a:r>
            <a:r>
              <a:rPr b="1" dirty="0" lang="en-US"/>
              <a:t>. History – predisposing factors.</a:t>
            </a:r>
            <a:endParaRPr b="1" dirty="0" sz="2800" lang="en-US"/>
          </a:p>
          <a:p>
            <a:r>
              <a:rPr b="1" dirty="0" lang="en-US"/>
              <a:t>ii. Clinical investigations </a:t>
            </a:r>
            <a:r>
              <a:rPr b="1" dirty="0" lang="en-US" err="1"/>
              <a:t>e.g</a:t>
            </a:r>
            <a:r>
              <a:rPr b="1" dirty="0" lang="en-US"/>
              <a:t> </a:t>
            </a:r>
            <a:r>
              <a:rPr b="1" dirty="0" lang="en-US" err="1"/>
              <a:t>venogram</a:t>
            </a:r>
            <a:r>
              <a:rPr b="1" dirty="0" lang="en-US"/>
              <a:t>-Doppler</a:t>
            </a:r>
            <a:endParaRPr b="1" dirty="0" sz="2800" lang="en-US"/>
          </a:p>
          <a:p>
            <a:r>
              <a:rPr b="1" dirty="0" lang="en-US"/>
              <a:t>iii. Physical  Examination-Do inspection of skin</a:t>
            </a:r>
            <a:endParaRPr b="1" dirty="0" sz="2800" lang="en-US"/>
          </a:p>
          <a:p>
            <a:r>
              <a:rPr b="1" dirty="0" lang="en-US"/>
              <a:t>iv. Doppler ultra sound.</a:t>
            </a:r>
            <a:endParaRPr b="1" dirty="0" sz="2800" lang="en-US"/>
          </a:p>
          <a:p>
            <a:r>
              <a:rPr b="1" dirty="0" lang="en-US"/>
              <a:t>v. Laboratory studies of cholesterol levels.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 smtClean="0"/>
              <a:t>Nursing </a:t>
            </a:r>
            <a:r>
              <a:rPr b="1" dirty="0" lang="en-US"/>
              <a:t>interventions (Aims)</a:t>
            </a:r>
            <a:endParaRPr b="1" dirty="0" sz="2800" lang="en-US"/>
          </a:p>
          <a:p>
            <a:pPr lvl="0"/>
            <a:r>
              <a:rPr b="1" dirty="0" lang="en-US" err="1" smtClean="0"/>
              <a:t>i.Restore</a:t>
            </a:r>
            <a:r>
              <a:rPr b="1" dirty="0" lang="en-US" smtClean="0"/>
              <a:t> </a:t>
            </a:r>
            <a:r>
              <a:rPr b="1" dirty="0" lang="en-US"/>
              <a:t>blood through the narrowed arteries.</a:t>
            </a:r>
            <a:endParaRPr b="1" dirty="0" sz="2800" lang="en-US"/>
          </a:p>
          <a:p>
            <a:r>
              <a:rPr b="1" dirty="0" lang="en-US"/>
              <a:t>ii. Relieve symptoms and enhance circulation</a:t>
            </a:r>
            <a:r>
              <a:rPr dirty="0" lang="en-US"/>
              <a:t>.</a:t>
            </a:r>
            <a:endParaRPr dirty="0" sz="2800" lang="en-US"/>
          </a:p>
          <a:p>
            <a:pPr indent="0" marL="0">
              <a:buNone/>
            </a:pPr>
            <a:endParaRPr dirty="0" sz="2800" lang="en-US"/>
          </a:p>
        </p:txBody>
      </p:sp>
    </p:spTree>
  </p:cSld>
  <p:clrMapOvr>
    <a:masterClrMapping/>
  </p:clrMapOvr>
  <p:timing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smtClean="0"/>
              <a:t>Nursing Interventions/Management </a:t>
            </a:r>
            <a:endParaRPr dirty="0" sz="4000" lang="en-US"/>
          </a:p>
        </p:txBody>
      </p:sp>
      <p:sp>
        <p:nvSpPr>
          <p:cNvPr id="1048697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86800" cy="5410200"/>
          </a:xfrm>
        </p:spPr>
        <p:txBody>
          <a:bodyPr>
            <a:normAutofit fontScale="96429" lnSpcReduction="20000"/>
          </a:bodyPr>
          <a:p>
            <a:pPr lvl="0"/>
            <a:r>
              <a:rPr b="1" dirty="0" lang="en-US" smtClean="0"/>
              <a:t>Reduce </a:t>
            </a:r>
            <a:r>
              <a:rPr b="1" dirty="0" lang="en-US"/>
              <a:t>risk factors through lifestyle changes </a:t>
            </a:r>
            <a:r>
              <a:rPr b="1" dirty="0" lang="en-US" err="1"/>
              <a:t>e.g</a:t>
            </a:r>
            <a:r>
              <a:rPr b="1" dirty="0" lang="en-US"/>
              <a:t> modification of diet and stoppage of smoking.</a:t>
            </a:r>
            <a:endParaRPr b="1" dirty="0" sz="2800" lang="en-US"/>
          </a:p>
          <a:p>
            <a:pPr lvl="0"/>
            <a:r>
              <a:rPr b="1" dirty="0" lang="en-US"/>
              <a:t>Pharmacological interventions</a:t>
            </a:r>
            <a:endParaRPr b="1" dirty="0" sz="2800" lang="en-US"/>
          </a:p>
          <a:p>
            <a:r>
              <a:rPr b="1" dirty="0" lang="en-US"/>
              <a:t>Use of the following groups of drugs:</a:t>
            </a:r>
            <a:endParaRPr b="1" dirty="0" sz="2800" lang="en-US"/>
          </a:p>
          <a:p>
            <a:pPr lvl="0"/>
            <a:r>
              <a:rPr b="1" dirty="0" lang="en-US" smtClean="0"/>
              <a:t>Anti-</a:t>
            </a:r>
            <a:r>
              <a:rPr b="1" dirty="0" lang="en-US" err="1" smtClean="0"/>
              <a:t>coangulatants</a:t>
            </a:r>
            <a:endParaRPr b="1" dirty="0" sz="2800" lang="en-US"/>
          </a:p>
          <a:p>
            <a:pPr lvl="0"/>
            <a:r>
              <a:rPr b="1" dirty="0" lang="en-US"/>
              <a:t>Thrombolytic agents </a:t>
            </a:r>
            <a:r>
              <a:rPr b="1" dirty="0" lang="en-US" smtClean="0"/>
              <a:t>–dissolve clots</a:t>
            </a:r>
            <a:endParaRPr b="1" dirty="0" sz="2800" lang="en-US"/>
          </a:p>
          <a:p>
            <a:pPr lvl="0"/>
            <a:r>
              <a:rPr b="1" dirty="0" lang="en-US"/>
              <a:t>Antiplatelet </a:t>
            </a:r>
            <a:r>
              <a:rPr b="1" dirty="0" lang="en-US" smtClean="0"/>
              <a:t>s</a:t>
            </a:r>
            <a:endParaRPr b="1" dirty="0" sz="2800" lang="en-US"/>
          </a:p>
          <a:p>
            <a:pPr lvl="0"/>
            <a:r>
              <a:rPr b="1" dirty="0" lang="en-US"/>
              <a:t>Drugs to lower cholesterol</a:t>
            </a:r>
            <a:endParaRPr b="1" dirty="0" sz="2800" lang="en-US"/>
          </a:p>
          <a:p>
            <a:pPr lvl="0"/>
            <a:r>
              <a:rPr b="1" dirty="0" lang="en-US"/>
              <a:t>Anti-</a:t>
            </a:r>
            <a:r>
              <a:rPr b="1" dirty="0" lang="en-US" err="1"/>
              <a:t>hypertensive’s</a:t>
            </a:r>
            <a:r>
              <a:rPr b="1" dirty="0" lang="en-US"/>
              <a:t>.</a:t>
            </a:r>
            <a:endParaRPr b="1" dirty="0" sz="2800" lang="en-US"/>
          </a:p>
          <a:p>
            <a:pPr indent="0" marL="0">
              <a:buNone/>
            </a:pPr>
            <a:endParaRPr dirty="0" sz="2800" lang="en-US"/>
          </a:p>
          <a:p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p>
            <a:r>
              <a:rPr b="1" dirty="0" sz="3200" lang="en-US" smtClean="0"/>
              <a:t>COMMON SIGNS &amp; SYMPTOMS OF CVD </a:t>
            </a:r>
            <a:r>
              <a:rPr b="1" dirty="0" sz="3200" lang="en-US" err="1" smtClean="0"/>
              <a:t>ctd</a:t>
            </a:r>
            <a:endParaRPr dirty="0" sz="3200" lang="en-US"/>
          </a:p>
        </p:txBody>
      </p:sp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9167" lnSpcReduction="20000"/>
          </a:bodyPr>
          <a:p>
            <a:pPr indent="0" lvl="0" marL="0">
              <a:buNone/>
            </a:pPr>
            <a:r>
              <a:rPr b="1" dirty="0" lang="en-US" err="1"/>
              <a:t>oedema</a:t>
            </a:r>
            <a:endParaRPr dirty="0" sz="2800" lang="en-US"/>
          </a:p>
          <a:p>
            <a:pPr lvl="1"/>
            <a:r>
              <a:rPr b="1" dirty="0" lang="en-US"/>
              <a:t>Is the collection of fluid in interstitial spaces due to poor venous return.</a:t>
            </a:r>
            <a:endParaRPr b="1" dirty="0" sz="2400" lang="en-US"/>
          </a:p>
          <a:p>
            <a:pPr lvl="1"/>
            <a:r>
              <a:rPr b="1" dirty="0" lang="en-US"/>
              <a:t>Is common in lower limbs and sacral region.</a:t>
            </a:r>
            <a:endParaRPr b="1" dirty="0" sz="2400" lang="en-US"/>
          </a:p>
          <a:p>
            <a:pPr lvl="1"/>
            <a:r>
              <a:rPr b="1" dirty="0" lang="en-US"/>
              <a:t>This is common in Patients with Right sided Heart failure</a:t>
            </a:r>
            <a:r>
              <a:rPr b="1" dirty="0" lang="en-US" smtClean="0"/>
              <a:t>.</a:t>
            </a:r>
            <a:endParaRPr b="1" dirty="0" sz="2800" lang="en-US"/>
          </a:p>
          <a:p>
            <a:pPr indent="0" lvl="0" marL="0">
              <a:buNone/>
            </a:pPr>
            <a:r>
              <a:rPr b="1" dirty="0" lang="en-US"/>
              <a:t>Palpitations</a:t>
            </a:r>
            <a:endParaRPr b="1" dirty="0" sz="2800" lang="en-US"/>
          </a:p>
          <a:p>
            <a:r>
              <a:rPr b="1" dirty="0" lang="en-US"/>
              <a:t>Are rapid forceful irregular heartbeats felt by the patient.</a:t>
            </a:r>
            <a:endParaRPr b="1" dirty="0" sz="2800" lang="en-US"/>
          </a:p>
          <a:p>
            <a:pPr indent="0" marL="0">
              <a:buNone/>
            </a:pPr>
            <a:endParaRPr b="1" dirty="0" sz="2800" lang="en-US"/>
          </a:p>
          <a:p>
            <a:pPr indent="0" lvl="0" marL="0">
              <a:buNone/>
            </a:pPr>
            <a:r>
              <a:rPr b="1" dirty="0" lang="en-US"/>
              <a:t>Fatigue </a:t>
            </a:r>
            <a:endParaRPr b="1" dirty="0" sz="2800" lang="en-US"/>
          </a:p>
          <a:p>
            <a:r>
              <a:rPr b="1" dirty="0" lang="en-US"/>
              <a:t>Is usually as a result of </a:t>
            </a:r>
            <a:r>
              <a:rPr b="1" dirty="0" lang="en-US" u="sng"/>
              <a:t>poor cardiac output</a:t>
            </a:r>
            <a:r>
              <a:rPr b="1" dirty="0" lang="en-US"/>
              <a:t> due to an </a:t>
            </a:r>
            <a:r>
              <a:rPr b="1" dirty="0" lang="en-US" u="sng"/>
              <a:t>advanced</a:t>
            </a:r>
            <a:r>
              <a:rPr b="1" dirty="0" lang="en-US"/>
              <a:t> Heart </a:t>
            </a:r>
            <a:r>
              <a:rPr b="1" dirty="0" lang="en-US" u="sng"/>
              <a:t>failure</a:t>
            </a:r>
            <a:r>
              <a:rPr b="1" dirty="0" lang="en-US"/>
              <a:t>. Due to poor cardiac output, there is reduced Oxygen</a:t>
            </a:r>
            <a:r>
              <a:rPr baseline="-25000" b="1" dirty="0" lang="en-US"/>
              <a:t>2</a:t>
            </a:r>
            <a:r>
              <a:rPr b="1" dirty="0" lang="en-US"/>
              <a:t> supply to the tissues. </a:t>
            </a:r>
            <a:endParaRPr b="1" dirty="0" sz="2800" lang="en-US"/>
          </a:p>
        </p:txBody>
      </p:sp>
    </p:spTree>
  </p:cSld>
  <p:clrMapOvr>
    <a:masterClrMapping/>
  </p:clrMapOvr>
  <p:timing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>
            <a:normAutofit fontScale="90000"/>
          </a:bodyPr>
          <a:p>
            <a:pPr lvl="0"/>
            <a:r>
              <a:rPr b="1" dirty="0" lang="en-US"/>
              <a:t>Surgical interventions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699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638800"/>
          </a:xfrm>
        </p:spPr>
        <p:txBody>
          <a:bodyPr>
            <a:normAutofit fontScale="96429" lnSpcReduction="20000"/>
          </a:bodyPr>
          <a:p>
            <a:pPr lvl="0"/>
            <a:r>
              <a:rPr b="1" dirty="0" lang="en-US" err="1" smtClean="0"/>
              <a:t>Artherectomy</a:t>
            </a:r>
            <a:endParaRPr b="1" dirty="0" sz="2800" lang="en-US"/>
          </a:p>
          <a:p>
            <a:pPr lvl="0"/>
            <a:r>
              <a:rPr b="1" dirty="0" lang="en-US"/>
              <a:t>Balloon angioplasty</a:t>
            </a:r>
            <a:endParaRPr b="1" dirty="0" sz="2800" lang="en-US"/>
          </a:p>
          <a:p>
            <a:pPr lvl="0"/>
            <a:r>
              <a:rPr b="1" dirty="0" lang="en-US"/>
              <a:t>Bypass</a:t>
            </a:r>
            <a:endParaRPr b="1" dirty="0" sz="2800" lang="en-US"/>
          </a:p>
          <a:p>
            <a:pPr lvl="0"/>
            <a:r>
              <a:rPr b="1" dirty="0" lang="en-US"/>
              <a:t>Stenting </a:t>
            </a:r>
            <a:endParaRPr b="1" dirty="0" sz="2800" lang="en-US"/>
          </a:p>
          <a:p>
            <a:pPr indent="0" lvl="0" marL="0">
              <a:buNone/>
            </a:pPr>
            <a:r>
              <a:rPr b="1" dirty="0" lang="en-US" err="1" smtClean="0"/>
              <a:t>Artherectomy</a:t>
            </a:r>
            <a:r>
              <a:rPr b="1" dirty="0" lang="en-US"/>
              <a:t>: Is a surgical removal of intima</a:t>
            </a:r>
            <a:endParaRPr b="1" dirty="0" sz="2800" lang="en-US"/>
          </a:p>
          <a:p>
            <a:pPr lvl="0"/>
            <a:r>
              <a:rPr b="1" dirty="0" lang="en-US"/>
              <a:t>Amputation if gangrene occurs.</a:t>
            </a:r>
            <a:endParaRPr b="1" dirty="0" sz="2800" lang="en-US"/>
          </a:p>
          <a:p>
            <a:pPr lvl="0"/>
            <a:r>
              <a:rPr b="1" dirty="0" lang="en-US"/>
              <a:t>Pain relief by frequent positioning.</a:t>
            </a:r>
            <a:endParaRPr b="1" dirty="0" sz="2800" lang="en-US"/>
          </a:p>
          <a:p>
            <a:pPr lvl="0"/>
            <a:r>
              <a:rPr b="1" dirty="0" lang="en-US" smtClean="0"/>
              <a:t>Patient/ </a:t>
            </a:r>
            <a:r>
              <a:rPr b="1" dirty="0" lang="en-US"/>
              <a:t>family teaching on lifestyle changes.</a:t>
            </a:r>
            <a:endParaRPr b="1" dirty="0" sz="2800" lang="en-US"/>
          </a:p>
          <a:p>
            <a:pPr lvl="0"/>
            <a:r>
              <a:rPr b="1" dirty="0" lang="en-US"/>
              <a:t>Instruct </a:t>
            </a:r>
            <a:r>
              <a:rPr b="1" dirty="0" lang="en-US" smtClean="0"/>
              <a:t>patient </a:t>
            </a:r>
            <a:r>
              <a:rPr b="1" dirty="0" lang="en-US"/>
              <a:t>to avoid wound on the leg wear right </a:t>
            </a:r>
            <a:r>
              <a:rPr b="1" dirty="0" lang="en-US" smtClean="0"/>
              <a:t>shoes</a:t>
            </a:r>
            <a:r>
              <a:rPr b="1" dirty="0" lang="en-US"/>
              <a:t> </a:t>
            </a:r>
            <a:r>
              <a:rPr b="1" dirty="0" lang="en-US" smtClean="0"/>
              <a:t>+ </a:t>
            </a:r>
            <a:r>
              <a:rPr b="1" dirty="0" lang="en-US"/>
              <a:t>right socks.</a:t>
            </a:r>
            <a:endParaRPr b="1" dirty="0" sz="2800" lang="en-US"/>
          </a:p>
          <a:p>
            <a:pPr lvl="0"/>
            <a:r>
              <a:rPr b="1" dirty="0" lang="en-US"/>
              <a:t>Don’t cut toe nails carelessly.</a:t>
            </a:r>
            <a:endParaRPr b="1" dirty="0" sz="2800" lang="en-US"/>
          </a:p>
          <a:p>
            <a:pPr lvl="0"/>
            <a:r>
              <a:rPr b="1" dirty="0" lang="en-US"/>
              <a:t>Prevention is mainly reduction of risk factors.</a:t>
            </a:r>
            <a:endParaRPr b="1" dirty="0" sz="280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Complications</a:t>
            </a:r>
            <a:r>
              <a:rPr dirty="0" sz="4000" lang="en-US"/>
              <a:t/>
            </a:r>
            <a:br>
              <a:rPr dirty="0" sz="4000" lang="en-US"/>
            </a:br>
            <a:endParaRPr dirty="0" lang="en-US"/>
          </a:p>
        </p:txBody>
      </p:sp>
      <p:sp>
        <p:nvSpPr>
          <p:cNvPr id="1048701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991600" cy="5715000"/>
          </a:xfrm>
        </p:spPr>
        <p:txBody>
          <a:bodyPr>
            <a:normAutofit/>
          </a:bodyPr>
          <a:p>
            <a:pPr lvl="0"/>
            <a:r>
              <a:rPr b="1" dirty="0" lang="en-US" smtClean="0"/>
              <a:t>Angina </a:t>
            </a:r>
            <a:r>
              <a:rPr b="1" dirty="0" lang="en-US"/>
              <a:t>pectoris – chest pain due to ischemia.</a:t>
            </a:r>
            <a:endParaRPr b="1" dirty="0" sz="2800" lang="en-US"/>
          </a:p>
          <a:p>
            <a:pPr lvl="0"/>
            <a:r>
              <a:rPr b="1" dirty="0" lang="en-US" smtClean="0"/>
              <a:t>Myocardial Infarction</a:t>
            </a:r>
            <a:endParaRPr b="1" dirty="0" sz="2800" lang="en-US"/>
          </a:p>
          <a:p>
            <a:pPr lvl="0"/>
            <a:r>
              <a:rPr b="1" dirty="0" lang="en-US" err="1"/>
              <a:t>Ischaemic</a:t>
            </a:r>
            <a:r>
              <a:rPr b="1" dirty="0" lang="en-US"/>
              <a:t> attacks</a:t>
            </a:r>
            <a:endParaRPr b="1" dirty="0" sz="2800" lang="en-US"/>
          </a:p>
          <a:p>
            <a:pPr lvl="0"/>
            <a:r>
              <a:rPr b="1" dirty="0" lang="en-US"/>
              <a:t>Damage to major organs due to insufficient of blood supply.</a:t>
            </a:r>
            <a:endParaRPr b="1" dirty="0" sz="2800" lang="en-US"/>
          </a:p>
          <a:p>
            <a:pPr lvl="0"/>
            <a:r>
              <a:rPr b="1" dirty="0" lang="en-US"/>
              <a:t>Obstruction of a bypass graft or failure of surgical procedure.</a:t>
            </a:r>
            <a:endParaRPr b="1" dirty="0" sz="2800" lang="en-US"/>
          </a:p>
          <a:p>
            <a:pPr lvl="0"/>
            <a:r>
              <a:rPr b="1" dirty="0" lang="en-US"/>
              <a:t>Ulceration </a:t>
            </a:r>
            <a:endParaRPr b="1" dirty="0" sz="2800" lang="en-US"/>
          </a:p>
        </p:txBody>
      </p:sp>
    </p:spTree>
  </p:cSld>
  <p:clrMapOvr>
    <a:masterClrMapping/>
  </p:clrMapOvr>
  <p:timing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4111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ANEURYSM</a:t>
            </a:r>
            <a:r>
              <a:rPr b="1" dirty="0" lang="en-US"/>
              <a:t/>
            </a:r>
            <a:br>
              <a:rPr b="1" dirty="0" lang="en-US"/>
            </a:br>
            <a:endParaRPr dirty="0" lang="en-US"/>
          </a:p>
        </p:txBody>
      </p:sp>
      <p:sp>
        <p:nvSpPr>
          <p:cNvPr id="104870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15400" cy="5791200"/>
          </a:xfrm>
        </p:spPr>
        <p:txBody>
          <a:bodyPr>
            <a:normAutofit fontScale="85714" lnSpcReduction="20000"/>
          </a:bodyPr>
          <a:p>
            <a:pPr indent="0" marL="0">
              <a:buNone/>
            </a:pPr>
            <a:endParaRPr dirty="0" lang="en-US"/>
          </a:p>
          <a:p>
            <a:pPr lvl="0"/>
            <a:r>
              <a:rPr b="1" dirty="0" lang="en-US" smtClean="0"/>
              <a:t>Is </a:t>
            </a:r>
            <a:r>
              <a:rPr b="1" dirty="0" lang="en-US"/>
              <a:t>dilatation or ballooning of blood vessels caused by localized weakness and stretching in a wall of an artery.</a:t>
            </a:r>
          </a:p>
          <a:p>
            <a:pPr lvl="0"/>
            <a:r>
              <a:rPr b="1" dirty="0" lang="en-US"/>
              <a:t>Usually all the three layers of a blood vessel are involved but occasionally not all are involved and such aneurysm is called pseudo aneurysm</a:t>
            </a:r>
            <a:r>
              <a:rPr b="1" dirty="0" lang="en-US" smtClean="0"/>
              <a:t>.</a:t>
            </a:r>
            <a:endParaRPr b="1" dirty="0" lang="en-US"/>
          </a:p>
          <a:p>
            <a:pPr indent="0" marL="0">
              <a:buNone/>
            </a:pPr>
            <a:r>
              <a:rPr b="1" dirty="0" lang="en-US"/>
              <a:t>Classification of Aneurism</a:t>
            </a:r>
          </a:p>
          <a:p>
            <a:r>
              <a:rPr b="1" dirty="0" lang="en-US"/>
              <a:t>By site/location</a:t>
            </a:r>
          </a:p>
          <a:p>
            <a:pPr lvl="1"/>
            <a:r>
              <a:rPr b="1" dirty="0" lang="en-US"/>
              <a:t>Thoracic –aortic aneurysm (TAA)</a:t>
            </a:r>
          </a:p>
          <a:p>
            <a:pPr lvl="1"/>
            <a:r>
              <a:rPr b="1" dirty="0" lang="en-US"/>
              <a:t>Abdominal –aortic aneurysm (AAA</a:t>
            </a:r>
            <a:r>
              <a:rPr b="1" dirty="0" lang="en-US" smtClean="0"/>
              <a:t>)</a:t>
            </a:r>
            <a:endParaRPr b="1" dirty="0" lang="en-US"/>
          </a:p>
          <a:p>
            <a:pPr indent="0" marL="0">
              <a:buNone/>
            </a:pPr>
            <a:r>
              <a:rPr b="1" dirty="0" lang="en-US"/>
              <a:t>Types of Aneurism</a:t>
            </a:r>
          </a:p>
          <a:p>
            <a:pPr lvl="0"/>
            <a:r>
              <a:rPr b="1" dirty="0" lang="en-US"/>
              <a:t>Fusiform aneurysm</a:t>
            </a:r>
          </a:p>
          <a:p>
            <a:pPr lvl="0"/>
            <a:r>
              <a:rPr b="1" dirty="0" lang="en-US" err="1"/>
              <a:t>Saccular</a:t>
            </a:r>
            <a:r>
              <a:rPr b="1" dirty="0" lang="en-US"/>
              <a:t> aneurysm</a:t>
            </a:r>
          </a:p>
          <a:p>
            <a:pPr lvl="0"/>
            <a:r>
              <a:rPr b="1" dirty="0" lang="en-US"/>
              <a:t>Dissecting aneurysm</a:t>
            </a:r>
          </a:p>
          <a:p>
            <a:pPr indent="0" marL="0">
              <a:buNone/>
            </a:pPr>
            <a:endParaRPr b="1" dirty="0" lang="en-US"/>
          </a:p>
        </p:txBody>
      </p:sp>
    </p:spTree>
  </p:cSld>
  <p:clrMapOvr>
    <a:masterClrMapping/>
  </p:clrMapOvr>
  <p:timing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4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639762"/>
          </a:xfrm>
        </p:spPr>
        <p:txBody>
          <a:bodyPr>
            <a:normAutofit fontScale="90000"/>
          </a:bodyPr>
          <a:p>
            <a:r>
              <a:rPr b="1" dirty="0" lang="en-US" smtClean="0"/>
              <a:t>Types of </a:t>
            </a:r>
            <a:r>
              <a:rPr b="1" dirty="0" lang="en-US" err="1" smtClean="0"/>
              <a:t>Aneurysim</a:t>
            </a:r>
            <a:endParaRPr b="1" dirty="0" lang="en-US"/>
          </a:p>
        </p:txBody>
      </p:sp>
      <p:sp>
        <p:nvSpPr>
          <p:cNvPr id="1048705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15400" cy="5791200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lang="en-US" err="1"/>
              <a:t>i</a:t>
            </a:r>
            <a:r>
              <a:rPr b="1" dirty="0" lang="en-US"/>
              <a:t>)Fusiform </a:t>
            </a:r>
            <a:r>
              <a:rPr b="1" dirty="0" lang="en-US" smtClean="0"/>
              <a:t>Aneurysm</a:t>
            </a:r>
            <a:endParaRPr b="1" dirty="0" lang="en-US"/>
          </a:p>
          <a:p>
            <a:r>
              <a:rPr b="1" dirty="0" lang="en-US"/>
              <a:t>Is a diffuse dilation involving the entire circular artery wall.</a:t>
            </a:r>
          </a:p>
          <a:p>
            <a:pPr indent="0" marL="0">
              <a:buNone/>
            </a:pPr>
            <a:r>
              <a:rPr b="1" dirty="0" lang="en-US"/>
              <a:t>ii) </a:t>
            </a:r>
            <a:r>
              <a:rPr b="1" dirty="0" lang="en-US" err="1"/>
              <a:t>Saccular</a:t>
            </a:r>
            <a:r>
              <a:rPr b="1" dirty="0" lang="en-US"/>
              <a:t> Aneurism</a:t>
            </a:r>
          </a:p>
          <a:p>
            <a:pPr lvl="0"/>
            <a:r>
              <a:rPr b="1" dirty="0" lang="en-US"/>
              <a:t>Is distinct, localized, out pouching of an artery wall commonly on </a:t>
            </a:r>
            <a:r>
              <a:rPr b="1" dirty="0" lang="en-US" smtClean="0"/>
              <a:t>one side</a:t>
            </a:r>
            <a:r>
              <a:rPr b="1" dirty="0" lang="en-US"/>
              <a:t>.</a:t>
            </a:r>
          </a:p>
          <a:p>
            <a:pPr indent="0" marL="0">
              <a:buNone/>
            </a:pPr>
            <a:r>
              <a:rPr b="1" dirty="0" lang="en-US" smtClean="0"/>
              <a:t>iii)Dissecting </a:t>
            </a:r>
            <a:r>
              <a:rPr b="1" dirty="0" lang="en-US"/>
              <a:t>Aneurism </a:t>
            </a:r>
          </a:p>
          <a:p>
            <a:r>
              <a:rPr b="1" dirty="0" lang="en-US"/>
              <a:t>Is created when blood separates a layer of the artery wall forming a cavity in between them</a:t>
            </a:r>
            <a:r>
              <a:rPr b="1" dirty="0" lang="en-US" smtClean="0"/>
              <a:t>.</a:t>
            </a:r>
            <a:endParaRPr b="1" dirty="0" lang="en-US"/>
          </a:p>
          <a:p>
            <a:pPr indent="0" marL="0">
              <a:buNone/>
            </a:pPr>
            <a:endParaRPr b="1" dirty="0" lang="en-US"/>
          </a:p>
        </p:txBody>
      </p:sp>
    </p:spTree>
  </p:cSld>
  <p:clrMapOvr>
    <a:masterClrMapping/>
  </p:clrMapOvr>
  <p:timing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/>
              <a:t>Clinical Manifestation</a:t>
            </a:r>
            <a:endParaRPr b="1" dirty="0" lang="en-US"/>
          </a:p>
        </p:txBody>
      </p:sp>
      <p:sp>
        <p:nvSpPr>
          <p:cNvPr id="104870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638800"/>
          </a:xfrm>
        </p:spPr>
        <p:txBody>
          <a:bodyPr>
            <a:normAutofit fontScale="96875" lnSpcReduction="10000"/>
          </a:bodyPr>
          <a:p>
            <a:pPr indent="0" marL="0">
              <a:buNone/>
            </a:pPr>
            <a:r>
              <a:rPr b="1" dirty="0" lang="en-US" smtClean="0"/>
              <a:t>Thoracic </a:t>
            </a:r>
            <a:r>
              <a:rPr b="1" dirty="0" lang="en-US"/>
              <a:t>– </a:t>
            </a:r>
            <a:r>
              <a:rPr b="1" dirty="0" lang="en-US" smtClean="0"/>
              <a:t>Aortic Aneurysm</a:t>
            </a:r>
            <a:endParaRPr b="1" dirty="0" lang="en-US"/>
          </a:p>
          <a:p>
            <a:pPr lvl="0"/>
            <a:r>
              <a:rPr b="1" dirty="0" lang="en-US"/>
              <a:t>Pain extending to the neck, shoulders, lower back and abdomen.</a:t>
            </a:r>
          </a:p>
          <a:p>
            <a:pPr lvl="0"/>
            <a:r>
              <a:rPr b="1" dirty="0" lang="en-US"/>
              <a:t>Syncope – due to pooling of blood in the area that’s delayed and not reaching to the brain.</a:t>
            </a:r>
          </a:p>
          <a:p>
            <a:pPr lvl="0"/>
            <a:r>
              <a:rPr b="1" dirty="0" lang="en-US" err="1"/>
              <a:t>Dyspnoea</a:t>
            </a:r>
            <a:r>
              <a:rPr b="1" dirty="0" lang="en-US"/>
              <a:t> due to pooling of blood reducing the space for lung expansion.</a:t>
            </a:r>
          </a:p>
          <a:p>
            <a:pPr lvl="0"/>
            <a:r>
              <a:rPr b="1" dirty="0" lang="en-US"/>
              <a:t>Increased heart rate for a slow movement of blood.</a:t>
            </a:r>
          </a:p>
          <a:p>
            <a:pPr lvl="0"/>
            <a:r>
              <a:rPr b="1" dirty="0" lang="en-US"/>
              <a:t>Cyanosis.</a:t>
            </a:r>
          </a:p>
          <a:p>
            <a:pPr lvl="0"/>
            <a:r>
              <a:rPr b="1" dirty="0" lang="en-US"/>
              <a:t>General weakness and fatigue.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153400" cy="563562"/>
          </a:xfrm>
        </p:spPr>
        <p:txBody>
          <a:bodyPr>
            <a:normAutofit fontScale="90000"/>
          </a:bodyPr>
          <a:p>
            <a:r>
              <a:rPr b="1" dirty="0" lang="en-US" smtClean="0"/>
              <a:t>Clinical Manifestation</a:t>
            </a:r>
            <a:endParaRPr b="1" dirty="0" lang="en-US"/>
          </a:p>
        </p:txBody>
      </p:sp>
      <p:sp>
        <p:nvSpPr>
          <p:cNvPr id="1048709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8991600" cy="5943600"/>
          </a:xfrm>
        </p:spPr>
        <p:txBody>
          <a:bodyPr>
            <a:normAutofit fontScale="82143" lnSpcReduction="20000"/>
          </a:bodyPr>
          <a:p>
            <a:pPr indent="0" marL="0">
              <a:buNone/>
            </a:pPr>
            <a:r>
              <a:rPr b="1" dirty="0" lang="en-US" smtClean="0"/>
              <a:t> </a:t>
            </a:r>
            <a:r>
              <a:rPr b="1" dirty="0" lang="en-US"/>
              <a:t>Abdominal </a:t>
            </a:r>
            <a:r>
              <a:rPr b="1" dirty="0" lang="en-US" smtClean="0"/>
              <a:t>Aneurysm</a:t>
            </a:r>
            <a:endParaRPr b="1" dirty="0" lang="en-US"/>
          </a:p>
          <a:p>
            <a:pPr lvl="0"/>
            <a:r>
              <a:rPr b="1" dirty="0" lang="en-US"/>
              <a:t>Prominent pulsating mass in the abdomen at or above the umbilicus.</a:t>
            </a:r>
          </a:p>
          <a:p>
            <a:pPr lvl="0"/>
            <a:r>
              <a:rPr b="1" dirty="0" lang="en-US"/>
              <a:t>Systolic brut (a murmur/sound heard during auscultation over the aorta.</a:t>
            </a:r>
          </a:p>
          <a:p>
            <a:pPr lvl="0"/>
            <a:r>
              <a:rPr b="1" dirty="0" lang="en-US"/>
              <a:t>Tenderness on deep palpation of the abdomen.</a:t>
            </a:r>
          </a:p>
          <a:p>
            <a:pPr lvl="0"/>
            <a:r>
              <a:rPr b="1" dirty="0" lang="en-US"/>
              <a:t>Abdominal lower back pain.</a:t>
            </a:r>
          </a:p>
          <a:p>
            <a:pPr indent="0" marL="0">
              <a:buNone/>
            </a:pPr>
            <a:r>
              <a:rPr b="1" dirty="0" lang="en-US" smtClean="0"/>
              <a:t>Clinical </a:t>
            </a:r>
            <a:r>
              <a:rPr b="1" dirty="0" lang="en-US"/>
              <a:t>manifestation of Ruptured </a:t>
            </a:r>
            <a:r>
              <a:rPr b="1" dirty="0" lang="en-US" smtClean="0"/>
              <a:t>aneurysm</a:t>
            </a:r>
            <a:r>
              <a:rPr b="1" dirty="0" lang="en-US"/>
              <a:t>.</a:t>
            </a:r>
          </a:p>
          <a:p>
            <a:pPr lvl="0"/>
            <a:r>
              <a:rPr b="1" dirty="0" lang="en-US"/>
              <a:t>Severe abdominal/back pain due to the rupture followed by some degree of comfort/relief.</a:t>
            </a:r>
          </a:p>
          <a:p>
            <a:pPr lvl="0"/>
            <a:r>
              <a:rPr b="1" dirty="0" lang="en-US"/>
              <a:t>Hypotension due to rupture and reduced Cardiac Output.</a:t>
            </a:r>
          </a:p>
          <a:p>
            <a:pPr lvl="0"/>
            <a:r>
              <a:rPr b="1" dirty="0" lang="en-US"/>
              <a:t>Increased pulse rate initially which reduces later.</a:t>
            </a:r>
          </a:p>
          <a:p>
            <a:pPr lvl="0"/>
            <a:r>
              <a:rPr b="1" dirty="0" lang="en-US"/>
              <a:t>Severe signs of shock.</a:t>
            </a:r>
          </a:p>
          <a:p>
            <a:pPr lvl="1"/>
            <a:r>
              <a:rPr b="1" dirty="0" lang="en-US"/>
              <a:t>Cold clammy skin</a:t>
            </a:r>
          </a:p>
          <a:p>
            <a:pPr lvl="1"/>
            <a:r>
              <a:rPr b="1" dirty="0" lang="en-US"/>
              <a:t>Fast </a:t>
            </a:r>
            <a:r>
              <a:rPr b="1" dirty="0" lang="en-US" smtClean="0"/>
              <a:t>pulse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159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Diagnosis 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11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638800"/>
          </a:xfrm>
        </p:spPr>
        <p:txBody>
          <a:bodyPr>
            <a:normAutofit/>
          </a:bodyPr>
          <a:p>
            <a:r>
              <a:rPr b="1" dirty="0" lang="en-US" smtClean="0"/>
              <a:t>History </a:t>
            </a:r>
            <a:endParaRPr b="1" dirty="0" lang="en-US"/>
          </a:p>
          <a:p>
            <a:r>
              <a:rPr b="1" dirty="0" lang="en-US"/>
              <a:t>Physical examination</a:t>
            </a:r>
          </a:p>
          <a:p>
            <a:r>
              <a:rPr b="1" dirty="0" lang="en-US"/>
              <a:t>Diagnostic tests to locate the </a:t>
            </a:r>
            <a:r>
              <a:rPr b="1" dirty="0" lang="en-US" smtClean="0"/>
              <a:t>aneurysm </a:t>
            </a:r>
            <a:r>
              <a:rPr b="1" dirty="0" lang="en-US" err="1"/>
              <a:t>e.g</a:t>
            </a:r>
            <a:r>
              <a:rPr b="1" dirty="0" lang="en-US"/>
              <a:t> ultrasound, </a:t>
            </a:r>
            <a:r>
              <a:rPr b="1" dirty="0" lang="en-US" smtClean="0"/>
              <a:t>CT Scan </a:t>
            </a:r>
            <a:r>
              <a:rPr b="1" dirty="0" lang="en-US"/>
              <a:t>and arteriography.</a:t>
            </a:r>
          </a:p>
          <a:p>
            <a:pPr indent="0" marL="0">
              <a:buNone/>
            </a:pPr>
            <a:endParaRPr b="1" dirty="0" lang="en-US" smtClean="0"/>
          </a:p>
          <a:p>
            <a:pPr indent="0" marL="0">
              <a:buNone/>
            </a:pPr>
            <a:r>
              <a:rPr b="1" dirty="0" lang="en-US" smtClean="0"/>
              <a:t>Risks </a:t>
            </a:r>
            <a:r>
              <a:rPr b="1" dirty="0" lang="en-US"/>
              <a:t>and predisposing factors to of </a:t>
            </a:r>
            <a:r>
              <a:rPr b="1" dirty="0" lang="en-US" smtClean="0"/>
              <a:t>Aneurysm</a:t>
            </a:r>
            <a:endParaRPr b="1" dirty="0" lang="en-US"/>
          </a:p>
          <a:p>
            <a:pPr lvl="0"/>
            <a:r>
              <a:rPr b="1" dirty="0" lang="en-US"/>
              <a:t>Age </a:t>
            </a:r>
            <a:r>
              <a:rPr b="1" dirty="0" lang="en-US" err="1"/>
              <a:t>i.e</a:t>
            </a:r>
            <a:r>
              <a:rPr b="1" dirty="0" lang="en-US"/>
              <a:t> over 60 years due to arteriosclerosis.</a:t>
            </a:r>
          </a:p>
          <a:p>
            <a:pPr lvl="0"/>
            <a:r>
              <a:rPr b="1" dirty="0" lang="en-US"/>
              <a:t>Family history of aneurysm.</a:t>
            </a:r>
          </a:p>
          <a:p>
            <a:pPr lvl="0"/>
            <a:r>
              <a:rPr b="1" dirty="0" lang="en-US"/>
              <a:t>High BP – overstretches the arteries</a:t>
            </a:r>
            <a:r>
              <a:rPr b="1" dirty="0" lang="en-US" smtClean="0"/>
              <a:t>.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6397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Nursing </a:t>
            </a:r>
            <a:r>
              <a:rPr b="1" dirty="0" lang="en-US"/>
              <a:t>Interventions 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1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10200"/>
          </a:xfrm>
        </p:spPr>
        <p:txBody>
          <a:bodyPr>
            <a:normAutofit fontScale="96429" lnSpcReduction="20000"/>
          </a:bodyPr>
          <a:p>
            <a:r>
              <a:rPr b="1" dirty="0" lang="en-US" smtClean="0"/>
              <a:t>Interventions </a:t>
            </a:r>
            <a:r>
              <a:rPr b="1" dirty="0" lang="en-US"/>
              <a:t>depend on the location and stage which the aneurysm is seen.</a:t>
            </a:r>
          </a:p>
          <a:p>
            <a:pPr lvl="0"/>
            <a:r>
              <a:rPr b="1" dirty="0" lang="en-US"/>
              <a:t>Monitor vital signs.</a:t>
            </a:r>
          </a:p>
          <a:p>
            <a:pPr lvl="0"/>
            <a:r>
              <a:rPr b="1" dirty="0" lang="en-US"/>
              <a:t>Check peripheral circulation.</a:t>
            </a:r>
          </a:p>
          <a:p>
            <a:pPr lvl="0"/>
            <a:r>
              <a:rPr b="1" dirty="0" lang="en-US"/>
              <a:t>Observe for signs of rupture.</a:t>
            </a:r>
          </a:p>
          <a:p>
            <a:pPr lvl="0"/>
            <a:r>
              <a:rPr b="1" dirty="0" lang="en-US"/>
              <a:t>In early stages, encourage patient to keep appointments.</a:t>
            </a:r>
          </a:p>
          <a:p>
            <a:pPr lvl="0"/>
            <a:r>
              <a:rPr b="1" dirty="0" lang="en-US"/>
              <a:t>Administer medication as per the prescription.</a:t>
            </a:r>
          </a:p>
          <a:p>
            <a:pPr lvl="1"/>
            <a:r>
              <a:rPr b="1" dirty="0" lang="en-US"/>
              <a:t>Analgesics			</a:t>
            </a:r>
          </a:p>
          <a:p>
            <a:pPr lvl="1"/>
            <a:r>
              <a:rPr b="1" dirty="0" lang="en-US"/>
              <a:t>Anti-</a:t>
            </a:r>
            <a:r>
              <a:rPr b="1" dirty="0" lang="en-US" err="1"/>
              <a:t>hypertensives</a:t>
            </a:r>
            <a:r>
              <a:rPr b="1" dirty="0" lang="en-US"/>
              <a:t>		}	to make sure the aneurysm does not rupture.</a:t>
            </a:r>
          </a:p>
          <a:p>
            <a:pPr lvl="1"/>
            <a:r>
              <a:rPr b="1" dirty="0" lang="en-US"/>
              <a:t>Laxatives			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p>
            <a:r>
              <a:rPr b="1" dirty="0" lang="en-US"/>
              <a:t>Nursing </a:t>
            </a:r>
            <a:r>
              <a:rPr b="1" dirty="0" lang="en-US" smtClean="0"/>
              <a:t>Interventions </a:t>
            </a:r>
            <a:r>
              <a:rPr b="1" dirty="0" lang="en-US" err="1" smtClean="0"/>
              <a:t>ctd</a:t>
            </a:r>
            <a:endParaRPr dirty="0" lang="en-US"/>
          </a:p>
        </p:txBody>
      </p:sp>
      <p:sp>
        <p:nvSpPr>
          <p:cNvPr id="1048715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96875" lnSpcReduction="20000"/>
          </a:bodyPr>
          <a:p>
            <a:pPr lvl="0"/>
            <a:r>
              <a:rPr b="1" dirty="0" lang="en-US"/>
              <a:t>Advice patient  to avoid strenuous activities.</a:t>
            </a:r>
          </a:p>
          <a:p>
            <a:pPr lvl="0"/>
            <a:r>
              <a:rPr b="1" dirty="0" lang="en-US"/>
              <a:t>Advice patient to eat high roughage diet to avoid constipation.</a:t>
            </a:r>
          </a:p>
          <a:p>
            <a:pPr lvl="0"/>
            <a:r>
              <a:rPr b="1" dirty="0" lang="en-US"/>
              <a:t>Prepare patient for resection of dilated area (</a:t>
            </a:r>
            <a:r>
              <a:rPr b="1" dirty="0" lang="en-US" smtClean="0"/>
              <a:t>pre-operative </a:t>
            </a:r>
            <a:r>
              <a:rPr b="1" dirty="0" lang="en-US"/>
              <a:t>care)</a:t>
            </a:r>
          </a:p>
          <a:p>
            <a:r>
              <a:rPr b="1" dirty="0" lang="en-US"/>
              <a:t>In resection the dilated area is replaced with a graft done end to end (like bypass).</a:t>
            </a:r>
          </a:p>
          <a:p>
            <a:pPr indent="0" marL="0">
              <a:buNone/>
            </a:pPr>
            <a:r>
              <a:rPr b="1" dirty="0" lang="en-US"/>
              <a:t>Pre-op care include:-</a:t>
            </a:r>
          </a:p>
          <a:p>
            <a:pPr lvl="0"/>
            <a:r>
              <a:rPr b="1" dirty="0" lang="en-US"/>
              <a:t>Assessment of a peripheral pulse</a:t>
            </a:r>
          </a:p>
          <a:p>
            <a:pPr lvl="0"/>
            <a:r>
              <a:rPr b="1" dirty="0" lang="en-US"/>
              <a:t>Instruct patient on deep breathing exercises</a:t>
            </a:r>
          </a:p>
          <a:p>
            <a:pPr lvl="0"/>
            <a:r>
              <a:rPr b="1" dirty="0" lang="en-US"/>
              <a:t>Bowel preparation</a:t>
            </a:r>
          </a:p>
          <a:p>
            <a:pPr lvl="0"/>
            <a:r>
              <a:rPr b="1" dirty="0" lang="en-US"/>
              <a:t>Starve patient 6 </a:t>
            </a:r>
            <a:r>
              <a:rPr b="1" dirty="0" lang="en-US" err="1"/>
              <a:t>hrs</a:t>
            </a:r>
            <a:r>
              <a:rPr b="1" dirty="0" lang="en-US"/>
              <a:t> before  </a:t>
            </a:r>
            <a:r>
              <a:rPr b="1" dirty="0" lang="en-US" smtClean="0"/>
              <a:t>surgery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487362"/>
          </a:xfrm>
        </p:spPr>
        <p:txBody>
          <a:bodyPr>
            <a:normAutofit fontScale="90000"/>
          </a:bodyPr>
          <a:p>
            <a:r>
              <a:rPr b="1" dirty="0" lang="en-US"/>
              <a:t>Post-op care</a:t>
            </a:r>
            <a:endParaRPr dirty="0" lang="en-US"/>
          </a:p>
        </p:txBody>
      </p:sp>
      <p:sp>
        <p:nvSpPr>
          <p:cNvPr id="1048717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91600" cy="6019800"/>
          </a:xfrm>
        </p:spPr>
        <p:txBody>
          <a:bodyPr>
            <a:normAutofit fontScale="90625" lnSpcReduction="20000"/>
          </a:bodyPr>
          <a:p>
            <a:r>
              <a:rPr b="1" dirty="0" lang="en-US" smtClean="0"/>
              <a:t>Monitor </a:t>
            </a:r>
            <a:r>
              <a:rPr b="1" dirty="0" lang="en-US"/>
              <a:t>vital signs</a:t>
            </a:r>
          </a:p>
          <a:p>
            <a:r>
              <a:rPr b="1" dirty="0" lang="en-US" smtClean="0"/>
              <a:t>Monitor </a:t>
            </a:r>
            <a:r>
              <a:rPr b="1" dirty="0" lang="en-US"/>
              <a:t>peripheral pulses distal to the graft to detect signs of occlusion and leakage</a:t>
            </a:r>
          </a:p>
          <a:p>
            <a:r>
              <a:rPr b="1" dirty="0" lang="en-US" smtClean="0"/>
              <a:t>Position </a:t>
            </a:r>
            <a:r>
              <a:rPr b="1" dirty="0" lang="en-US"/>
              <a:t>in low fowlers to prevent bending or flexion of a graft</a:t>
            </a:r>
          </a:p>
          <a:p>
            <a:r>
              <a:rPr b="1" dirty="0" lang="en-US" smtClean="0"/>
              <a:t>Monitor </a:t>
            </a:r>
            <a:r>
              <a:rPr b="1" dirty="0" lang="en-US"/>
              <a:t>for signs of </a:t>
            </a:r>
            <a:r>
              <a:rPr b="1" dirty="0" lang="en-US" err="1"/>
              <a:t>hypovolumea</a:t>
            </a:r>
            <a:endParaRPr b="1" dirty="0" lang="en-US"/>
          </a:p>
          <a:p>
            <a:r>
              <a:rPr b="1" dirty="0" lang="en-US" smtClean="0"/>
              <a:t>1</a:t>
            </a:r>
            <a:r>
              <a:rPr baseline="30000" b="1" dirty="0" lang="en-US" smtClean="0"/>
              <a:t>st</a:t>
            </a:r>
            <a:r>
              <a:rPr b="1" dirty="0" lang="en-US" smtClean="0"/>
              <a:t> </a:t>
            </a:r>
            <a:r>
              <a:rPr b="1" dirty="0" lang="en-US"/>
              <a:t>is weak pulse then fast rate and then clammy skin</a:t>
            </a:r>
          </a:p>
          <a:p>
            <a:r>
              <a:rPr b="1" dirty="0" lang="en-US" smtClean="0"/>
              <a:t>Later </a:t>
            </a:r>
            <a:r>
              <a:rPr b="1" dirty="0" lang="en-US"/>
              <a:t>is Hypotension and reduced urine output monitor for Renal Function and maintain strict input output</a:t>
            </a:r>
          </a:p>
          <a:p>
            <a:r>
              <a:rPr b="1" dirty="0" lang="en-US" smtClean="0"/>
              <a:t>Monitor </a:t>
            </a:r>
            <a:r>
              <a:rPr b="1" dirty="0" lang="en-US"/>
              <a:t>for respiratory status by auscultating breath sounds to identify respiratory complications.</a:t>
            </a:r>
          </a:p>
          <a:p>
            <a:r>
              <a:rPr b="1" dirty="0" lang="en-US" smtClean="0"/>
              <a:t>Remind </a:t>
            </a:r>
            <a:r>
              <a:rPr b="1" dirty="0" lang="en-US"/>
              <a:t>patient to continue with deep breathing exercises to encourage lung expansion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563562"/>
          </a:xfrm>
        </p:spPr>
        <p:txBody>
          <a:bodyPr>
            <a:normAutofit fontScale="90000"/>
          </a:bodyPr>
          <a:p>
            <a:r>
              <a:rPr b="1" dirty="0" sz="3200" lang="en-US" smtClean="0"/>
              <a:t>COMMON SIGNS &amp; SYMPTOMS OF CVD </a:t>
            </a:r>
            <a:r>
              <a:rPr b="1" dirty="0" sz="3200" lang="en-US" err="1" smtClean="0"/>
              <a:t>ctd</a:t>
            </a:r>
            <a:endParaRPr dirty="0" sz="3200" lang="en-US"/>
          </a:p>
        </p:txBody>
      </p:sp>
      <p:sp>
        <p:nvSpPr>
          <p:cNvPr id="1048616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91600" cy="5867400"/>
          </a:xfrm>
        </p:spPr>
        <p:txBody>
          <a:bodyPr>
            <a:normAutofit fontScale="66667" lnSpcReduction="20000"/>
          </a:bodyPr>
          <a:p>
            <a:pPr indent="0" lvl="0" marL="0">
              <a:buNone/>
            </a:pPr>
            <a:r>
              <a:rPr b="1" dirty="0" lang="en-US"/>
              <a:t>Syncope </a:t>
            </a:r>
            <a:endParaRPr b="1" dirty="0" sz="2800" lang="en-US"/>
          </a:p>
          <a:p>
            <a:r>
              <a:rPr b="1" dirty="0" lang="en-US"/>
              <a:t>Is a feeling of dizziness and fainting due to reduced blood supply to the brain.</a:t>
            </a:r>
            <a:endParaRPr b="1" dirty="0" sz="2800" lang="en-US"/>
          </a:p>
          <a:p>
            <a:pPr indent="0" marL="0">
              <a:buNone/>
            </a:pPr>
            <a:endParaRPr b="1" dirty="0" sz="2800" lang="en-US"/>
          </a:p>
          <a:p>
            <a:pPr indent="0" lvl="0" marL="0">
              <a:buNone/>
            </a:pPr>
            <a:r>
              <a:rPr b="1" dirty="0" lang="en-US" err="1"/>
              <a:t>Dyspnoea</a:t>
            </a:r>
            <a:r>
              <a:rPr b="1" dirty="0" lang="en-US"/>
              <a:t> </a:t>
            </a:r>
            <a:endParaRPr b="1" dirty="0" sz="2800" lang="en-US"/>
          </a:p>
          <a:p>
            <a:r>
              <a:rPr b="1" dirty="0" lang="en-US"/>
              <a:t>Is difficulty in breathing and its common during exertion.</a:t>
            </a:r>
            <a:endParaRPr b="1" dirty="0" sz="2800" lang="en-US"/>
          </a:p>
          <a:p>
            <a:pPr indent="0" marL="0">
              <a:buNone/>
            </a:pPr>
            <a:endParaRPr b="1" dirty="0" sz="2800" lang="en-US"/>
          </a:p>
          <a:p>
            <a:pPr indent="0" lvl="0" marL="0">
              <a:buNone/>
            </a:pPr>
            <a:r>
              <a:rPr b="1" dirty="0" lang="en-US"/>
              <a:t>Arrhythmia and dysrhythmia</a:t>
            </a:r>
            <a:endParaRPr b="1" dirty="0" sz="2800" lang="en-US"/>
          </a:p>
          <a:p>
            <a:r>
              <a:rPr b="1" dirty="0" lang="en-US"/>
              <a:t>Is the irregularity of heart beat which could either be too fast or too slow.</a:t>
            </a:r>
            <a:endParaRPr b="1" dirty="0" sz="2800" lang="en-US"/>
          </a:p>
          <a:p>
            <a:pPr indent="0" lvl="0" marL="0">
              <a:buNone/>
            </a:pPr>
            <a:r>
              <a:rPr b="1" dirty="0" lang="en-US"/>
              <a:t>Cyanosis </a:t>
            </a:r>
            <a:endParaRPr b="1" dirty="0" sz="2800" lang="en-US"/>
          </a:p>
          <a:p>
            <a:r>
              <a:rPr b="1" dirty="0" lang="en-US"/>
              <a:t>Bluish skin </a:t>
            </a:r>
            <a:r>
              <a:rPr b="1" dirty="0" lang="en-US" err="1"/>
              <a:t>colouration</a:t>
            </a:r>
            <a:r>
              <a:rPr b="1" dirty="0" lang="en-US"/>
              <a:t> and mucus membrane. There can be two types of cyanosis:-</a:t>
            </a:r>
            <a:endParaRPr b="1" dirty="0" sz="2800" lang="en-US"/>
          </a:p>
          <a:p>
            <a:pPr lvl="0"/>
            <a:r>
              <a:rPr b="1" dirty="0" lang="en-US"/>
              <a:t>Peripheral cyanosis</a:t>
            </a:r>
            <a:endParaRPr b="1" dirty="0" sz="2800" lang="en-US"/>
          </a:p>
          <a:p>
            <a:pPr lvl="1"/>
            <a:r>
              <a:rPr b="1" dirty="0" lang="en-US"/>
              <a:t>Is due to Oxygen reduction in the capillaries as a result of slow circulation.</a:t>
            </a:r>
            <a:endParaRPr b="1" dirty="0" sz="2400" lang="en-US"/>
          </a:p>
          <a:p>
            <a:pPr indent="0" marL="0">
              <a:buNone/>
            </a:pPr>
            <a:endParaRPr b="1" dirty="0" sz="2800" lang="en-US"/>
          </a:p>
          <a:p>
            <a:pPr indent="0" lvl="0" marL="0">
              <a:buNone/>
            </a:pPr>
            <a:r>
              <a:rPr b="1" dirty="0" lang="en-US"/>
              <a:t>Central cyanosis</a:t>
            </a:r>
            <a:endParaRPr b="1" dirty="0" sz="2800" lang="en-US"/>
          </a:p>
          <a:p>
            <a:pPr lvl="1"/>
            <a:r>
              <a:rPr b="1" dirty="0" lang="en-US"/>
              <a:t> Is due to  reduced Oxygen</a:t>
            </a:r>
            <a:r>
              <a:rPr baseline="-25000" b="1" dirty="0" lang="en-US"/>
              <a:t>  </a:t>
            </a:r>
            <a:r>
              <a:rPr b="1" dirty="0" lang="en-US"/>
              <a:t>saturation </a:t>
            </a:r>
            <a:r>
              <a:rPr b="1" dirty="0" lang="en-US" err="1"/>
              <a:t>e.g</a:t>
            </a:r>
            <a:r>
              <a:rPr b="1" dirty="0" lang="en-US"/>
              <a:t> in lung diseases</a:t>
            </a:r>
            <a:r>
              <a:rPr b="1" dirty="0" lang="en-US" smtClean="0"/>
              <a:t>.</a:t>
            </a:r>
          </a:p>
          <a:p>
            <a:pPr indent="0" lvl="0" marL="0">
              <a:buNone/>
            </a:pPr>
            <a:r>
              <a:rPr b="1" dirty="0" lang="en-US" err="1"/>
              <a:t>Haemoptysis</a:t>
            </a:r>
            <a:r>
              <a:rPr b="1" dirty="0" lang="en-US"/>
              <a:t> </a:t>
            </a:r>
            <a:endParaRPr b="1" dirty="0" sz="2800" lang="en-US"/>
          </a:p>
          <a:p>
            <a:pPr lvl="1"/>
            <a:r>
              <a:rPr b="1" dirty="0" lang="en-US"/>
              <a:t>This is coughing out of blood and is also seen in cardiac conditions.</a:t>
            </a:r>
            <a:endParaRPr b="1" dirty="0" sz="2400" lang="en-US"/>
          </a:p>
          <a:p>
            <a:pPr indent="0" marL="0">
              <a:buNone/>
            </a:pPr>
            <a:endParaRPr b="1"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715962"/>
          </a:xfrm>
        </p:spPr>
        <p:txBody>
          <a:bodyPr>
            <a:normAutofit fontScale="90000"/>
          </a:bodyPr>
          <a:p>
            <a:r>
              <a:rPr b="1" dirty="0" lang="en-US"/>
              <a:t>Post-op care</a:t>
            </a:r>
            <a:endParaRPr dirty="0" lang="en-US"/>
          </a:p>
        </p:txBody>
      </p:sp>
      <p:sp>
        <p:nvSpPr>
          <p:cNvPr id="1048719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105400"/>
          </a:xfrm>
        </p:spPr>
        <p:txBody>
          <a:bodyPr>
            <a:normAutofit fontScale="96875" lnSpcReduction="10000"/>
          </a:bodyPr>
          <a:p>
            <a:pPr lvl="0"/>
            <a:r>
              <a:rPr b="1" dirty="0" lang="en-US"/>
              <a:t>Encourage ambulation as soon as patient is able to</a:t>
            </a:r>
          </a:p>
          <a:p>
            <a:pPr lvl="0"/>
            <a:r>
              <a:rPr b="1" dirty="0" lang="en-US"/>
              <a:t>Maintain nil per oral until bowel sounds are heard</a:t>
            </a:r>
          </a:p>
          <a:p>
            <a:pPr lvl="0"/>
            <a:r>
              <a:rPr b="1" dirty="0" lang="en-US"/>
              <a:t>Aspirate stomach contents every 3-4 </a:t>
            </a:r>
            <a:r>
              <a:rPr b="1" dirty="0" lang="en-US" err="1"/>
              <a:t>hrs</a:t>
            </a:r>
            <a:endParaRPr b="1" dirty="0" lang="en-US"/>
          </a:p>
          <a:p>
            <a:pPr lvl="0"/>
            <a:r>
              <a:rPr b="1" dirty="0" lang="en-US"/>
              <a:t>Administer medication as prescribed.</a:t>
            </a:r>
          </a:p>
          <a:p>
            <a:pPr lvl="0"/>
            <a:r>
              <a:rPr b="1" dirty="0" lang="en-US"/>
              <a:t>Assess incision site for bleeding and signs of infection.</a:t>
            </a:r>
          </a:p>
          <a:p>
            <a:pPr lvl="0"/>
            <a:r>
              <a:rPr b="1" dirty="0" lang="en-US"/>
              <a:t>In thoracic aneurism, repair is carried out </a:t>
            </a:r>
            <a:r>
              <a:rPr b="1" dirty="0" lang="en-US" smtClean="0"/>
              <a:t>through:- 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lvl="0"/>
            <a:r>
              <a:rPr b="1" dirty="0" lang="en-US"/>
              <a:t>Thoracotomy</a:t>
            </a:r>
          </a:p>
        </p:txBody>
      </p:sp>
      <p:sp>
        <p:nvSpPr>
          <p:cNvPr id="1048721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562600"/>
          </a:xfrm>
        </p:spPr>
        <p:txBody>
          <a:bodyPr>
            <a:normAutofit fontScale="96875" lnSpcReduction="10000"/>
          </a:bodyPr>
          <a:p>
            <a:pPr lvl="0"/>
            <a:r>
              <a:rPr b="1" dirty="0" lang="en-US" smtClean="0"/>
              <a:t>A </a:t>
            </a:r>
            <a:r>
              <a:rPr b="1" dirty="0" lang="en-US"/>
              <a:t>total cardiopulmonary bypass is necessary for excises of aneurism of ascending aorta while partial cardiopulmonary bypass is used in descending aorta</a:t>
            </a:r>
          </a:p>
          <a:p>
            <a:pPr lvl="0"/>
            <a:r>
              <a:rPr b="1" dirty="0" lang="en-US"/>
              <a:t>Pre-op care is  the same as for abdominal aneurism and also post-op care is the same.</a:t>
            </a:r>
          </a:p>
          <a:p>
            <a:pPr lvl="0"/>
            <a:r>
              <a:rPr b="1" dirty="0" lang="en-US"/>
              <a:t>The following additions are specific to thoracic aneurism;</a:t>
            </a:r>
          </a:p>
          <a:p>
            <a:pPr lvl="0"/>
            <a:r>
              <a:rPr b="1" dirty="0" lang="en-US"/>
              <a:t>Monitor chest tubes for drainage type, amount</a:t>
            </a:r>
          </a:p>
          <a:p>
            <a:pPr lvl="0"/>
            <a:r>
              <a:rPr b="1" dirty="0" lang="en-US"/>
              <a:t>Monitor cardiac status for dysrhythmias as </a:t>
            </a:r>
            <a:r>
              <a:rPr b="1" dirty="0" lang="en-US" smtClean="0"/>
              <a:t>patient </a:t>
            </a:r>
            <a:r>
              <a:rPr b="1" dirty="0" lang="en-US"/>
              <a:t>can lose a lot of </a:t>
            </a:r>
            <a:r>
              <a:rPr b="1" dirty="0" lang="en-US" smtClean="0"/>
              <a:t>blood</a:t>
            </a:r>
            <a:endParaRPr b="1" dirty="0" lang="en-US"/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  <p:timing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Health Messages to share on Discharge</a:t>
            </a:r>
            <a:endParaRPr dirty="0" lang="en-US"/>
          </a:p>
        </p:txBody>
      </p:sp>
      <p:sp>
        <p:nvSpPr>
          <p:cNvPr id="104872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686800" cy="4876800"/>
          </a:xfrm>
        </p:spPr>
        <p:txBody>
          <a:bodyPr>
            <a:normAutofit/>
          </a:bodyPr>
          <a:p>
            <a:pPr lvl="0"/>
            <a:r>
              <a:rPr b="1" dirty="0" lang="en-US" smtClean="0"/>
              <a:t>Encourage </a:t>
            </a:r>
            <a:r>
              <a:rPr b="1" dirty="0" lang="en-US"/>
              <a:t>patient to take a high roughage diet e.g. Vegetables, </a:t>
            </a:r>
            <a:r>
              <a:rPr b="1" dirty="0" lang="en-US" smtClean="0"/>
              <a:t>greens </a:t>
            </a:r>
            <a:r>
              <a:rPr b="1" dirty="0" lang="en-US"/>
              <a:t>like kales to avoid constipation so as to avoid straining</a:t>
            </a:r>
          </a:p>
          <a:p>
            <a:pPr lvl="0"/>
            <a:r>
              <a:rPr b="1" dirty="0" lang="en-US"/>
              <a:t>Should not lift heavy objects more than 6kg</a:t>
            </a:r>
          </a:p>
          <a:p>
            <a:pPr lvl="0"/>
            <a:r>
              <a:rPr b="1" dirty="0" lang="en-US"/>
              <a:t>Avoid activities requiring heavy pushing/pulling or strenuous exercises</a:t>
            </a:r>
          </a:p>
          <a:p>
            <a:pPr lvl="0"/>
            <a:r>
              <a:rPr b="1" dirty="0" lang="en-US"/>
              <a:t>Avoid driving because it is  its strenuous, as it uses abdominal muscles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PERIPHERAL ARTERIAL OCCLUSION </a:t>
            </a:r>
            <a:r>
              <a:rPr b="1" dirty="0" lang="en-US" u="sng" smtClean="0"/>
              <a:t>DISEASE</a:t>
            </a:r>
            <a:endParaRPr dirty="0" lang="en-US"/>
          </a:p>
        </p:txBody>
      </p:sp>
      <p:sp>
        <p:nvSpPr>
          <p:cNvPr id="1048725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05400"/>
          </a:xfrm>
        </p:spPr>
        <p:txBody>
          <a:bodyPr>
            <a:normAutofit fontScale="75000" lnSpcReduction="20000"/>
          </a:bodyPr>
          <a:p>
            <a:pPr indent="0" marL="0">
              <a:buNone/>
            </a:pPr>
            <a:endParaRPr dirty="0" lang="en-US"/>
          </a:p>
          <a:p>
            <a:pPr indent="0" marL="0">
              <a:buNone/>
            </a:pPr>
            <a:r>
              <a:rPr b="1" dirty="0" sz="3600" lang="en-US" smtClean="0"/>
              <a:t>This </a:t>
            </a:r>
            <a:r>
              <a:rPr b="1" dirty="0" sz="3600" lang="en-US"/>
              <a:t>is an occlusive disease also known as arterial insufficiency resulting in inadequate blood flow in the </a:t>
            </a:r>
            <a:r>
              <a:rPr b="1" dirty="0" sz="3600" lang="en-US" smtClean="0"/>
              <a:t>arteries</a:t>
            </a:r>
          </a:p>
          <a:p>
            <a:pPr indent="0" marL="0">
              <a:buNone/>
            </a:pPr>
            <a:r>
              <a:rPr b="1" dirty="0" sz="3600" lang="en-US" u="sng" smtClean="0"/>
              <a:t>Causes</a:t>
            </a:r>
            <a:endParaRPr b="1" dirty="0" sz="3600" lang="en-US"/>
          </a:p>
          <a:p>
            <a:pPr indent="0" marL="0">
              <a:buNone/>
            </a:pPr>
            <a:r>
              <a:rPr b="1" dirty="0" sz="3600" lang="en-US" err="1" smtClean="0"/>
              <a:t>i</a:t>
            </a:r>
            <a:r>
              <a:rPr b="1" dirty="0" sz="3600" lang="en-US" smtClean="0"/>
              <a:t>) Atherosclerosis</a:t>
            </a:r>
            <a:endParaRPr b="1" dirty="0" sz="3600" lang="en-US"/>
          </a:p>
          <a:p>
            <a:pPr indent="0" marL="0">
              <a:buNone/>
            </a:pPr>
            <a:r>
              <a:rPr b="1" dirty="0" sz="3600" lang="en-US" smtClean="0"/>
              <a:t>ii) Arteriosclerosis</a:t>
            </a:r>
            <a:endParaRPr b="1" dirty="0" sz="3600" lang="en-US"/>
          </a:p>
          <a:p>
            <a:pPr indent="0" marL="0">
              <a:buNone/>
            </a:pPr>
            <a:r>
              <a:rPr b="1" dirty="0" sz="3600" lang="en-US" smtClean="0"/>
              <a:t>Iii) Emboli</a:t>
            </a:r>
            <a:endParaRPr b="1" dirty="0" sz="3600" lang="en-US"/>
          </a:p>
          <a:p>
            <a:pPr indent="0" marL="0">
              <a:buNone/>
            </a:pPr>
            <a:r>
              <a:rPr b="1" dirty="0" sz="3600" lang="en-US" smtClean="0"/>
              <a:t>iv)Damaged </a:t>
            </a:r>
            <a:r>
              <a:rPr b="1" dirty="0" sz="3600" lang="en-US"/>
              <a:t>weak vessels</a:t>
            </a:r>
          </a:p>
          <a:p>
            <a:pPr indent="0" marL="0">
              <a:buNone/>
            </a:pPr>
            <a:r>
              <a:rPr b="1" dirty="0" sz="3600" lang="en-US"/>
              <a:t>v) </a:t>
            </a:r>
            <a:r>
              <a:rPr b="1" dirty="0" sz="3600" lang="en-US" smtClean="0"/>
              <a:t>Arterial </a:t>
            </a:r>
            <a:r>
              <a:rPr b="1" dirty="0" sz="3600" lang="en-US"/>
              <a:t>venous fistula</a:t>
            </a:r>
          </a:p>
          <a:p>
            <a:pPr indent="0" marL="0">
              <a:buNone/>
            </a:pPr>
            <a:r>
              <a:rPr b="1" dirty="0" sz="3600" lang="en-US" smtClean="0"/>
              <a:t>vi)Aneurysm</a:t>
            </a:r>
            <a:endParaRPr b="1" dirty="0" sz="3600" lang="en-US"/>
          </a:p>
          <a:p>
            <a:pPr indent="0" marL="0">
              <a:buNone/>
            </a:pPr>
            <a:r>
              <a:rPr b="1" dirty="0" sz="3600" lang="en-US" smtClean="0"/>
              <a:t>Vii)Cigarette smoking</a:t>
            </a:r>
          </a:p>
          <a:p>
            <a:pPr indent="0" marL="0">
              <a:buNone/>
            </a:pPr>
            <a:r>
              <a:rPr b="1" dirty="0" lang="en-US" smtClean="0"/>
              <a:t> </a:t>
            </a:r>
            <a:endParaRPr dirty="0" lang="en-US"/>
          </a:p>
        </p:txBody>
      </p:sp>
    </p:spTree>
  </p:cSld>
  <p:clrMapOvr>
    <a:masterClrMapping/>
  </p:clrMapOvr>
  <p:timing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smtClean="0"/>
              <a:t>Clinical Manifestation/Diagnosis</a:t>
            </a:r>
            <a:endParaRPr b="1" dirty="0" lang="en-US"/>
          </a:p>
        </p:txBody>
      </p:sp>
      <p:sp>
        <p:nvSpPr>
          <p:cNvPr id="1048727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5638800"/>
          </a:xfrm>
        </p:spPr>
        <p:txBody>
          <a:bodyPr>
            <a:normAutofit fontScale="96875" lnSpcReduction="10000"/>
          </a:bodyPr>
          <a:p>
            <a:pPr indent="0" marL="0">
              <a:buNone/>
            </a:pPr>
            <a:r>
              <a:rPr b="1" dirty="0" lang="en-US"/>
              <a:t>NB</a:t>
            </a:r>
            <a:r>
              <a:rPr b="1" dirty="0" lang="en-US" smtClean="0"/>
              <a:t>: The </a:t>
            </a:r>
            <a:r>
              <a:rPr b="1" dirty="0" lang="en-US"/>
              <a:t>clinical manifestations of PAOD can be severe</a:t>
            </a:r>
            <a:r>
              <a:rPr b="1" dirty="0" lang="en-US" smtClean="0"/>
              <a:t>, acute </a:t>
            </a:r>
            <a:r>
              <a:rPr b="1" dirty="0" lang="en-US"/>
              <a:t>or chronic depending on the degree and area </a:t>
            </a:r>
            <a:r>
              <a:rPr b="1" dirty="0" lang="en-US" smtClean="0"/>
              <a:t>affected</a:t>
            </a:r>
            <a:endParaRPr b="1" dirty="0" lang="en-US"/>
          </a:p>
          <a:p>
            <a:pPr indent="0" marL="0">
              <a:buNone/>
            </a:pPr>
            <a:r>
              <a:rPr b="1" dirty="0" lang="en-US" u="sng"/>
              <a:t>Diagnosis</a:t>
            </a:r>
            <a:endParaRPr b="1" dirty="0" lang="en-US"/>
          </a:p>
          <a:p>
            <a:pPr indent="0" marL="0">
              <a:buNone/>
            </a:pPr>
            <a:r>
              <a:rPr b="1" dirty="0" lang="en-US" err="1" smtClean="0"/>
              <a:t>i</a:t>
            </a:r>
            <a:r>
              <a:rPr b="1" dirty="0" lang="en-US" smtClean="0"/>
              <a:t>) History </a:t>
            </a:r>
            <a:r>
              <a:rPr b="1" dirty="0" lang="en-US"/>
              <a:t>given by patient.</a:t>
            </a:r>
          </a:p>
          <a:p>
            <a:pPr indent="0" marL="0">
              <a:buNone/>
            </a:pPr>
            <a:r>
              <a:rPr b="1" dirty="0" lang="en-US" smtClean="0"/>
              <a:t>ii) </a:t>
            </a:r>
            <a:r>
              <a:rPr b="1" dirty="0" lang="en-US" err="1" smtClean="0"/>
              <a:t>Comparission</a:t>
            </a:r>
            <a:r>
              <a:rPr b="1" dirty="0" lang="en-US" smtClean="0"/>
              <a:t> </a:t>
            </a:r>
            <a:r>
              <a:rPr b="1" dirty="0" lang="en-US"/>
              <a:t>between affected limb and the other</a:t>
            </a:r>
          </a:p>
          <a:p>
            <a:pPr indent="0" marL="0">
              <a:buNone/>
            </a:pPr>
            <a:r>
              <a:rPr b="1" dirty="0" lang="en-US" smtClean="0"/>
              <a:t>iii) Angioplasty </a:t>
            </a:r>
            <a:r>
              <a:rPr b="1" dirty="0" lang="en-US"/>
              <a:t>and </a:t>
            </a:r>
            <a:r>
              <a:rPr b="1" dirty="0" lang="en-US" smtClean="0"/>
              <a:t>angiography</a:t>
            </a:r>
          </a:p>
          <a:p>
            <a:pPr indent="0" marL="0">
              <a:buNone/>
            </a:pPr>
            <a:r>
              <a:rPr b="1" dirty="0" lang="en-US" smtClean="0"/>
              <a:t>iv) Doppler </a:t>
            </a:r>
            <a:r>
              <a:rPr b="1" dirty="0" lang="en-US"/>
              <a:t>ultrasound</a:t>
            </a:r>
          </a:p>
          <a:p>
            <a:pPr indent="0" marL="0">
              <a:buNone/>
            </a:pPr>
            <a:r>
              <a:rPr b="1" dirty="0" lang="en-US" smtClean="0"/>
              <a:t>v) Compare </a:t>
            </a:r>
            <a:r>
              <a:rPr b="1" dirty="0" lang="en-US"/>
              <a:t>temperature of the 2 extremities: The affected-cool</a:t>
            </a:r>
          </a:p>
          <a:p>
            <a:pPr indent="0" marL="0">
              <a:buNone/>
            </a:pPr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92162"/>
          </a:xfrm>
        </p:spPr>
        <p:txBody>
          <a:bodyPr/>
          <a:p>
            <a:r>
              <a:rPr b="1" dirty="0" lang="en-US"/>
              <a:t>Signs and Symptoms</a:t>
            </a:r>
            <a:endParaRPr dirty="0" lang="en-US"/>
          </a:p>
        </p:txBody>
      </p:sp>
      <p:sp>
        <p:nvSpPr>
          <p:cNvPr id="1048729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791200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lang="en-US" err="1" smtClean="0"/>
              <a:t>i</a:t>
            </a:r>
            <a:r>
              <a:rPr b="1" dirty="0" lang="en-US" smtClean="0"/>
              <a:t>) Pale </a:t>
            </a:r>
            <a:r>
              <a:rPr b="1" dirty="0" lang="en-US"/>
              <a:t>mottled skin (spotted)</a:t>
            </a:r>
          </a:p>
          <a:p>
            <a:pPr indent="0" marL="0">
              <a:buNone/>
            </a:pPr>
            <a:r>
              <a:rPr b="1" dirty="0" lang="en-US"/>
              <a:t>ii</a:t>
            </a:r>
            <a:r>
              <a:rPr b="1" dirty="0" lang="en-US" smtClean="0"/>
              <a:t>) Cyanosis </a:t>
            </a:r>
            <a:r>
              <a:rPr b="1" dirty="0" lang="en-US"/>
              <a:t>over the area affected</a:t>
            </a:r>
          </a:p>
          <a:p>
            <a:pPr indent="0" marL="0">
              <a:buNone/>
            </a:pPr>
            <a:r>
              <a:rPr b="1" dirty="0" lang="en-US"/>
              <a:t>iii) Absent or low sensations</a:t>
            </a:r>
          </a:p>
          <a:p>
            <a:pPr indent="0" marL="0">
              <a:buNone/>
            </a:pPr>
            <a:r>
              <a:rPr b="1" dirty="0" lang="en-US" smtClean="0"/>
              <a:t>iv) Tingling </a:t>
            </a:r>
            <a:r>
              <a:rPr b="1" dirty="0" lang="en-US"/>
              <a:t>sensations</a:t>
            </a:r>
          </a:p>
          <a:p>
            <a:pPr indent="0" marL="0">
              <a:buNone/>
            </a:pPr>
            <a:r>
              <a:rPr b="1" dirty="0" lang="en-US"/>
              <a:t>v</a:t>
            </a:r>
            <a:r>
              <a:rPr b="1" dirty="0" lang="en-US" smtClean="0"/>
              <a:t>) Intermittent </a:t>
            </a:r>
            <a:r>
              <a:rPr b="1" dirty="0" lang="en-US"/>
              <a:t>claudication (cramping pain)</a:t>
            </a:r>
          </a:p>
          <a:p>
            <a:pPr indent="0" marL="0">
              <a:buNone/>
            </a:pPr>
            <a:r>
              <a:rPr b="1" dirty="0" lang="en-US" smtClean="0"/>
              <a:t>vi)Absent </a:t>
            </a:r>
            <a:r>
              <a:rPr b="1" dirty="0" lang="en-US"/>
              <a:t>peripheral pulses</a:t>
            </a:r>
          </a:p>
          <a:p>
            <a:pPr indent="0" marL="0">
              <a:buNone/>
            </a:pPr>
            <a:r>
              <a:rPr b="1" dirty="0" lang="en-US"/>
              <a:t>vii)Atrophy-shrinking of the involved extremity </a:t>
            </a:r>
            <a:r>
              <a:rPr dirty="0" lang="en-US"/>
              <a:t> </a:t>
            </a:r>
          </a:p>
        </p:txBody>
      </p:sp>
    </p:spTree>
  </p:cSld>
  <p:clrMapOvr>
    <a:masterClrMapping/>
  </p:clrMapOvr>
  <p:timing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Management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31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067800" cy="5943600"/>
          </a:xfrm>
        </p:spPr>
        <p:txBody>
          <a:bodyPr>
            <a:normAutofit/>
          </a:bodyPr>
          <a:p>
            <a:pPr lvl="0"/>
            <a:r>
              <a:rPr b="1" dirty="0" lang="en-US" smtClean="0"/>
              <a:t>Advice </a:t>
            </a:r>
            <a:r>
              <a:rPr b="1" dirty="0" lang="en-US"/>
              <a:t>patient to take low cholesterol diet</a:t>
            </a:r>
          </a:p>
          <a:p>
            <a:pPr lvl="0"/>
            <a:r>
              <a:rPr b="1" dirty="0" lang="en-US"/>
              <a:t>Moderate Exercise</a:t>
            </a:r>
          </a:p>
          <a:p>
            <a:pPr lvl="0"/>
            <a:r>
              <a:rPr b="1" dirty="0" lang="en-US"/>
              <a:t>Use  of  </a:t>
            </a:r>
            <a:r>
              <a:rPr b="1" dirty="0" lang="en-US" err="1"/>
              <a:t>orthopaedics</a:t>
            </a:r>
            <a:r>
              <a:rPr b="1" dirty="0" lang="en-US"/>
              <a:t> mattress</a:t>
            </a:r>
          </a:p>
          <a:p>
            <a:pPr lvl="0"/>
            <a:r>
              <a:rPr b="1" dirty="0" lang="en-US"/>
              <a:t>Administer vasodilators</a:t>
            </a:r>
          </a:p>
          <a:p>
            <a:pPr lvl="0"/>
            <a:r>
              <a:rPr b="1" dirty="0" lang="en-US"/>
              <a:t>Surgical repair e.g. Bypass graft</a:t>
            </a:r>
          </a:p>
          <a:p>
            <a:pPr lvl="0"/>
            <a:r>
              <a:rPr b="1" dirty="0" lang="en-US"/>
              <a:t>Tell patient to stop smoking</a:t>
            </a:r>
          </a:p>
          <a:p>
            <a:pPr lvl="0"/>
            <a:r>
              <a:rPr b="1" dirty="0" lang="en-US"/>
              <a:t>Avoidance of prolonged standing or sitting</a:t>
            </a:r>
          </a:p>
          <a:p>
            <a:pPr lvl="0"/>
            <a:r>
              <a:rPr b="1" dirty="0" lang="en-US"/>
              <a:t>Avoid crossing legs when sitting because circulation is interfered with.	</a:t>
            </a:r>
          </a:p>
        </p:txBody>
      </p:sp>
    </p:spTree>
  </p:cSld>
  <p:clrMapOvr>
    <a:masterClrMapping/>
  </p:clrMapOvr>
  <p:timing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715962"/>
          </a:xfrm>
        </p:spPr>
        <p:txBody>
          <a:bodyPr>
            <a:normAutofit fontScale="90000"/>
          </a:bodyPr>
          <a:p>
            <a:r>
              <a:rPr b="1" dirty="0" lang="en-US" u="sng"/>
              <a:t>Management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3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9067800" cy="6019800"/>
          </a:xfrm>
        </p:spPr>
        <p:txBody>
          <a:bodyPr>
            <a:normAutofit fontScale="93750" lnSpcReduction="10000"/>
          </a:bodyPr>
          <a:p>
            <a:r>
              <a:rPr b="1" dirty="0" lang="en-US"/>
              <a:t>When arterial insufficiency is confined to lower extremities, its characterized by hardening and loss of elasticity by walls of arteries.</a:t>
            </a:r>
          </a:p>
          <a:p>
            <a:r>
              <a:rPr b="1" dirty="0" lang="en-US" smtClean="0"/>
              <a:t>The </a:t>
            </a:r>
            <a:r>
              <a:rPr b="1" dirty="0" lang="en-US"/>
              <a:t>following  </a:t>
            </a:r>
            <a:r>
              <a:rPr b="1" dirty="0" lang="en-US" smtClean="0"/>
              <a:t>signs </a:t>
            </a:r>
            <a:r>
              <a:rPr b="1" dirty="0" lang="en-US"/>
              <a:t>and symptoms are seen in these </a:t>
            </a:r>
            <a:r>
              <a:rPr b="1" dirty="0" lang="en-US" smtClean="0"/>
              <a:t>patients:</a:t>
            </a:r>
            <a:endParaRPr b="1" dirty="0" lang="en-US"/>
          </a:p>
          <a:p>
            <a:pPr lvl="1"/>
            <a:r>
              <a:rPr b="1" dirty="0" sz="3200" lang="en-US"/>
              <a:t>Sharp cramping pain, during exercise, due to reduced oxygen supply</a:t>
            </a:r>
          </a:p>
          <a:p>
            <a:pPr lvl="1"/>
            <a:r>
              <a:rPr b="1" dirty="0" sz="3200" lang="en-US"/>
              <a:t>Skin disease ranging from pallor to ulcerations</a:t>
            </a:r>
          </a:p>
          <a:p>
            <a:pPr lvl="1"/>
            <a:r>
              <a:rPr b="1" dirty="0" sz="3200" lang="en-US"/>
              <a:t>Numbness</a:t>
            </a:r>
          </a:p>
          <a:p>
            <a:pPr lvl="1"/>
            <a:r>
              <a:rPr b="1" dirty="0" sz="3200" lang="en-US"/>
              <a:t>Loss of hair on the leg</a:t>
            </a:r>
          </a:p>
          <a:p>
            <a:pPr lvl="1"/>
            <a:r>
              <a:rPr b="1" dirty="0" sz="3200" lang="en-US"/>
              <a:t>Loss of  peripheral pulses depending on the area of occlusion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PULMONARY EMBOLISM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35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915400" cy="5791200"/>
          </a:xfrm>
        </p:spPr>
        <p:txBody>
          <a:bodyPr>
            <a:normAutofit fontScale="96875" lnSpcReduction="20000"/>
          </a:bodyPr>
          <a:p>
            <a:pPr indent="0" marL="0">
              <a:buNone/>
            </a:pPr>
            <a:r>
              <a:rPr b="1" dirty="0" lang="en-US" u="sng" smtClean="0"/>
              <a:t>Emboli</a:t>
            </a:r>
            <a:endParaRPr dirty="0" lang="en-US"/>
          </a:p>
          <a:p>
            <a:pPr indent="0" marL="0">
              <a:buNone/>
            </a:pPr>
            <a:r>
              <a:rPr b="1" dirty="0" lang="en-US" smtClean="0"/>
              <a:t>This </a:t>
            </a:r>
            <a:r>
              <a:rPr b="1" dirty="0" lang="en-US"/>
              <a:t>is a foreign substance that travels through the systemic circulation e.g.</a:t>
            </a:r>
          </a:p>
          <a:p>
            <a:pPr lvl="0"/>
            <a:r>
              <a:rPr b="1" dirty="0" lang="en-US"/>
              <a:t>Air emboli</a:t>
            </a:r>
          </a:p>
          <a:p>
            <a:pPr lvl="0"/>
            <a:r>
              <a:rPr b="1" dirty="0" lang="en-US"/>
              <a:t>Fat     “</a:t>
            </a:r>
          </a:p>
          <a:p>
            <a:pPr lvl="0"/>
            <a:r>
              <a:rPr b="1" dirty="0" lang="en-US"/>
              <a:t>Pus     “</a:t>
            </a:r>
          </a:p>
          <a:p>
            <a:pPr lvl="0"/>
            <a:r>
              <a:rPr b="1" dirty="0" lang="en-US"/>
              <a:t>Clot    </a:t>
            </a:r>
            <a:r>
              <a:rPr b="1" dirty="0" lang="en-US" smtClean="0"/>
              <a:t>“</a:t>
            </a:r>
            <a:endParaRPr b="1" dirty="0" lang="en-US"/>
          </a:p>
          <a:p>
            <a:r>
              <a:rPr b="1" dirty="0" lang="en-US"/>
              <a:t>Pulmonary Embolism is a condition characterized by complete or partial obstruction of pulmonary artery or its </a:t>
            </a:r>
            <a:r>
              <a:rPr b="1" dirty="0" lang="en-US" smtClean="0"/>
              <a:t>branches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487362"/>
          </a:xfrm>
        </p:spPr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u="sng" smtClean="0"/>
              <a:t>Pathophysiology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37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rmAutofit/>
          </a:bodyPr>
          <a:p>
            <a:r>
              <a:rPr b="1" dirty="0" sz="3600" lang="en-US" smtClean="0"/>
              <a:t>An </a:t>
            </a:r>
            <a:r>
              <a:rPr b="1" dirty="0" sz="3600" lang="en-US"/>
              <a:t>embolus travelling in blood vessels may lodge at a point in pulmonary vessels blocking blood flow to areas beyond the embolus.</a:t>
            </a:r>
          </a:p>
          <a:p>
            <a:r>
              <a:rPr b="1" dirty="0" sz="3600" lang="en-US"/>
              <a:t>This leads to poor or no perfusion beyond these areas.</a:t>
            </a:r>
          </a:p>
          <a:p>
            <a:r>
              <a:rPr b="1" dirty="0" sz="3600" lang="en-US"/>
              <a:t>The airways distal to embolus constrict and alveoli shrink and collapse, a condition referred to as Atelectasis.</a:t>
            </a:r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smtClean="0"/>
              <a:t>HEART SOUNDS</a:t>
            </a:r>
            <a:r>
              <a:rPr dirty="0" lang="en-US" smtClean="0"/>
              <a:t/>
            </a:r>
            <a:br>
              <a:rPr dirty="0" lang="en-US" smtClean="0"/>
            </a:br>
            <a:endParaRPr dirty="0" lang="en-US"/>
          </a:p>
        </p:txBody>
      </p:sp>
      <p:sp>
        <p:nvSpPr>
          <p:cNvPr id="1048618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791200"/>
          </a:xfrm>
        </p:spPr>
        <p:txBody>
          <a:bodyPr>
            <a:normAutofit/>
          </a:bodyPr>
          <a:p>
            <a:pPr lvl="0"/>
            <a:r>
              <a:rPr b="1" dirty="0" lang="en-US" smtClean="0"/>
              <a:t>Normal </a:t>
            </a:r>
            <a:r>
              <a:rPr b="1" dirty="0" lang="en-US"/>
              <a:t>heart sounds are labeled as S</a:t>
            </a:r>
            <a:r>
              <a:rPr baseline="-25000" b="1" dirty="0" lang="en-US"/>
              <a:t>1</a:t>
            </a:r>
            <a:r>
              <a:rPr b="1" dirty="0" lang="en-US"/>
              <a:t> or “</a:t>
            </a:r>
            <a:r>
              <a:rPr b="1" dirty="0" lang="en-US" err="1"/>
              <a:t>Lub</a:t>
            </a:r>
            <a:r>
              <a:rPr b="1" dirty="0" lang="en-US"/>
              <a:t>” and S</a:t>
            </a:r>
            <a:r>
              <a:rPr baseline="-25000" b="1" dirty="0" lang="en-US"/>
              <a:t>2</a:t>
            </a:r>
            <a:r>
              <a:rPr b="1" dirty="0" lang="en-US"/>
              <a:t> or “Dup” </a:t>
            </a:r>
          </a:p>
          <a:p>
            <a:pPr lvl="0"/>
            <a:r>
              <a:rPr b="1" dirty="0" lang="en-US"/>
              <a:t>S</a:t>
            </a:r>
            <a:r>
              <a:rPr baseline="-25000" b="1" dirty="0" lang="en-US"/>
              <a:t>1</a:t>
            </a:r>
            <a:r>
              <a:rPr b="1" dirty="0" lang="en-US"/>
              <a:t>  is fairly loud and is due to closure of </a:t>
            </a:r>
            <a:r>
              <a:rPr b="1" dirty="0" lang="en-US" err="1"/>
              <a:t>Atrioventricular</a:t>
            </a:r>
            <a:r>
              <a:rPr b="1" dirty="0" lang="en-US"/>
              <a:t> valves.\</a:t>
            </a:r>
          </a:p>
          <a:p>
            <a:pPr lvl="0"/>
            <a:r>
              <a:rPr b="1" dirty="0" lang="en-US"/>
              <a:t>S</a:t>
            </a:r>
            <a:r>
              <a:rPr baseline="-25000" b="1" dirty="0" lang="en-US"/>
              <a:t>2 </a:t>
            </a:r>
            <a:r>
              <a:rPr b="1" dirty="0" lang="en-US"/>
              <a:t>is softer and is due to closure of aortic and pulmonary valves (semilunar valves).</a:t>
            </a:r>
          </a:p>
          <a:p>
            <a:pPr lvl="0"/>
            <a:r>
              <a:rPr b="1" dirty="0" lang="en-US"/>
              <a:t>S</a:t>
            </a:r>
            <a:r>
              <a:rPr baseline="-25000" b="1" dirty="0" lang="en-US"/>
              <a:t>1</a:t>
            </a:r>
            <a:r>
              <a:rPr b="1" dirty="0" lang="en-US"/>
              <a:t> is best heard over the epical (apex area)</a:t>
            </a:r>
          </a:p>
          <a:p>
            <a:pPr lvl="0"/>
            <a:r>
              <a:rPr b="1" dirty="0" lang="en-US"/>
              <a:t>S</a:t>
            </a:r>
            <a:r>
              <a:rPr baseline="-25000" b="1" dirty="0" lang="en-US"/>
              <a:t>2 </a:t>
            </a:r>
            <a:r>
              <a:rPr b="1" dirty="0" lang="en-US"/>
              <a:t> is best heard over the aortic area.</a:t>
            </a:r>
          </a:p>
          <a:p>
            <a:endParaRPr b="1" dirty="0" lang="en-US"/>
          </a:p>
        </p:txBody>
      </p:sp>
    </p:spTree>
  </p:cSld>
  <p:clrMapOvr>
    <a:masterClrMapping/>
  </p:clrMapOvr>
  <p:timing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Risk and Predisposing Factors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39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791200"/>
          </a:xfrm>
        </p:spPr>
        <p:txBody>
          <a:bodyPr>
            <a:normAutofit/>
          </a:bodyPr>
          <a:p>
            <a:pPr indent="0" marL="0">
              <a:buNone/>
            </a:pPr>
            <a:r>
              <a:rPr dirty="0" sz="3600" lang="en-US" smtClean="0"/>
              <a:t>a)</a:t>
            </a:r>
            <a:r>
              <a:rPr b="1" dirty="0" sz="3600" lang="en-US" u="sng" smtClean="0"/>
              <a:t>Venous </a:t>
            </a:r>
            <a:r>
              <a:rPr b="1" dirty="0" sz="3600" lang="en-US" u="sng"/>
              <a:t>stasis</a:t>
            </a:r>
            <a:endParaRPr dirty="0" sz="3600" lang="en-US"/>
          </a:p>
          <a:p>
            <a:pPr lvl="0"/>
            <a:r>
              <a:rPr b="1" dirty="0" sz="3600" lang="en-US"/>
              <a:t>Heart diseases</a:t>
            </a:r>
          </a:p>
          <a:p>
            <a:pPr lvl="0"/>
            <a:r>
              <a:rPr b="1" dirty="0" sz="3600" lang="en-US"/>
              <a:t>Dehydration</a:t>
            </a:r>
          </a:p>
          <a:p>
            <a:pPr lvl="0"/>
            <a:r>
              <a:rPr b="1" dirty="0" sz="3600" lang="en-US"/>
              <a:t>Immobility</a:t>
            </a:r>
          </a:p>
          <a:p>
            <a:pPr lvl="0"/>
            <a:r>
              <a:rPr b="1" dirty="0" sz="3600" lang="en-US"/>
              <a:t>Incompetent venous valves</a:t>
            </a:r>
          </a:p>
          <a:p>
            <a:pPr lvl="0"/>
            <a:r>
              <a:rPr b="1" dirty="0" sz="3600" lang="en-US"/>
              <a:t>Obesity</a:t>
            </a:r>
          </a:p>
          <a:p>
            <a:pPr lvl="0"/>
            <a:r>
              <a:rPr b="1" dirty="0" sz="3600" lang="en-US"/>
              <a:t>Pregnancy</a:t>
            </a:r>
          </a:p>
        </p:txBody>
      </p:sp>
    </p:spTree>
  </p:cSld>
  <p:clrMapOvr>
    <a:masterClrMapping/>
  </p:clrMapOvr>
  <p:timing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Risk and Predisposing </a:t>
            </a:r>
            <a:r>
              <a:rPr b="1" dirty="0" lang="en-US" u="sng" smtClean="0"/>
              <a:t>Factors </a:t>
            </a:r>
            <a:r>
              <a:rPr b="1" dirty="0" lang="en-US" err="1" u="sng" smtClean="0"/>
              <a:t>ctd</a:t>
            </a:r>
            <a:endParaRPr dirty="0" lang="en-US"/>
          </a:p>
        </p:txBody>
      </p:sp>
      <p:sp>
        <p:nvSpPr>
          <p:cNvPr id="1048741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105400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lang="en-US" u="sng" smtClean="0"/>
              <a:t>b)Vessel </a:t>
            </a:r>
            <a:r>
              <a:rPr b="1" dirty="0" lang="en-US" u="sng"/>
              <a:t>Wall Injury</a:t>
            </a:r>
            <a:endParaRPr dirty="0" lang="en-US"/>
          </a:p>
          <a:p>
            <a:pPr lvl="0"/>
            <a:r>
              <a:rPr b="1" dirty="0" lang="en-US"/>
              <a:t>Trauma</a:t>
            </a:r>
          </a:p>
          <a:p>
            <a:pPr lvl="0"/>
            <a:r>
              <a:rPr b="1" dirty="0" lang="en-US"/>
              <a:t>Fracture</a:t>
            </a:r>
          </a:p>
          <a:p>
            <a:pPr lvl="0"/>
            <a:r>
              <a:rPr b="1" dirty="0" lang="en-US"/>
              <a:t>Extensive burns</a:t>
            </a:r>
          </a:p>
          <a:p>
            <a:pPr lvl="0"/>
            <a:r>
              <a:rPr b="1" dirty="0" lang="en-US"/>
              <a:t>Infections</a:t>
            </a:r>
          </a:p>
          <a:p>
            <a:pPr lvl="0"/>
            <a:r>
              <a:rPr b="1" dirty="0" lang="en-US"/>
              <a:t>Intravenous Infusion</a:t>
            </a:r>
          </a:p>
          <a:p>
            <a:pPr lvl="0"/>
            <a:r>
              <a:rPr b="1" dirty="0" lang="en-US"/>
              <a:t>History of previous major surgery</a:t>
            </a:r>
          </a:p>
          <a:p>
            <a:pPr indent="0" marL="0">
              <a:buNone/>
            </a:pPr>
            <a:endParaRPr dirty="0" lang="en-US"/>
          </a:p>
          <a:p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Risk and Predisposing </a:t>
            </a:r>
            <a:r>
              <a:rPr b="1" dirty="0" lang="en-US" u="sng" smtClean="0"/>
              <a:t>Factors </a:t>
            </a:r>
            <a:r>
              <a:rPr b="1" dirty="0" lang="en-US" err="1" u="sng" smtClean="0"/>
              <a:t>ctd</a:t>
            </a:r>
            <a:endParaRPr dirty="0" lang="en-US"/>
          </a:p>
        </p:txBody>
      </p:sp>
      <p:sp>
        <p:nvSpPr>
          <p:cNvPr id="104874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181600"/>
          </a:xfrm>
        </p:spPr>
        <p:txBody>
          <a:bodyPr>
            <a:normAutofit fontScale="93750" lnSpcReduction="20000"/>
          </a:bodyPr>
          <a:p>
            <a:pPr indent="0" marL="0">
              <a:buNone/>
            </a:pPr>
            <a:r>
              <a:rPr dirty="0" lang="en-US" smtClean="0"/>
              <a:t>c)</a:t>
            </a:r>
            <a:r>
              <a:rPr b="1" dirty="0" lang="en-US" u="sng" smtClean="0"/>
              <a:t>Hypercoagulability</a:t>
            </a:r>
            <a:endParaRPr dirty="0" lang="en-US"/>
          </a:p>
          <a:p>
            <a:pPr lvl="0"/>
            <a:r>
              <a:rPr b="1" dirty="0" sz="3600" lang="en-US"/>
              <a:t>Blood diseases/disorders</a:t>
            </a:r>
          </a:p>
          <a:p>
            <a:pPr lvl="0"/>
            <a:r>
              <a:rPr b="1" dirty="0" sz="3600" lang="en-US"/>
              <a:t>Abnormal blood and bone marrow formation</a:t>
            </a:r>
          </a:p>
          <a:p>
            <a:pPr lvl="0"/>
            <a:r>
              <a:rPr b="1" dirty="0" sz="3600" lang="en-US" err="1"/>
              <a:t>Polycythaemia</a:t>
            </a:r>
            <a:endParaRPr b="1" dirty="0" sz="3600" lang="en-US"/>
          </a:p>
          <a:p>
            <a:pPr lvl="0"/>
            <a:r>
              <a:rPr b="1" dirty="0" sz="3600" lang="en-US"/>
              <a:t>Estrogen therapy</a:t>
            </a:r>
          </a:p>
          <a:p>
            <a:pPr lvl="0"/>
            <a:r>
              <a:rPr b="1" dirty="0" sz="3600" lang="en-US"/>
              <a:t>Systemic </a:t>
            </a:r>
            <a:r>
              <a:rPr b="1" dirty="0" sz="3600" lang="en-US" smtClean="0"/>
              <a:t>infections</a:t>
            </a:r>
          </a:p>
          <a:p>
            <a:pPr lvl="0"/>
            <a:r>
              <a:rPr b="1" dirty="0" sz="3600" lang="en-US"/>
              <a:t>Smoking</a:t>
            </a:r>
            <a:endParaRPr dirty="0" sz="3600" lang="en-US"/>
          </a:p>
          <a:p>
            <a:pPr indent="0" marL="0">
              <a:buNone/>
            </a:pPr>
            <a:r>
              <a:rPr b="1" dirty="0" sz="3600" lang="en-US"/>
              <a:t>-Nicotine reduces Oxygen carrying capacity in the blood as it combines with </a:t>
            </a:r>
            <a:r>
              <a:rPr b="1" dirty="0" sz="3600" lang="en-US" err="1"/>
              <a:t>Haemoglobin</a:t>
            </a:r>
            <a:r>
              <a:rPr b="1" dirty="0" sz="3600" lang="en-US"/>
              <a:t>, reducing the surface of Oxygen attachment</a:t>
            </a:r>
          </a:p>
          <a:p>
            <a:pPr lvl="0"/>
            <a:endParaRPr b="1" dirty="0" sz="360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u="sng"/>
              <a:t>Clinical Manifestation</a:t>
            </a:r>
            <a:endParaRPr dirty="0" lang="en-US"/>
          </a:p>
        </p:txBody>
      </p:sp>
      <p:sp>
        <p:nvSpPr>
          <p:cNvPr id="1048745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5334000"/>
          </a:xfrm>
        </p:spPr>
        <p:txBody>
          <a:bodyPr>
            <a:normAutofit/>
          </a:bodyPr>
          <a:p>
            <a:pPr indent="0" marL="0">
              <a:buNone/>
            </a:pPr>
            <a:endParaRPr dirty="0" lang="en-US"/>
          </a:p>
          <a:p>
            <a:pPr lvl="0"/>
            <a:r>
              <a:rPr b="1" dirty="0" lang="en-US" smtClean="0"/>
              <a:t>Sudden </a:t>
            </a:r>
            <a:r>
              <a:rPr b="1" dirty="0" lang="en-US"/>
              <a:t>sharp pains</a:t>
            </a:r>
          </a:p>
          <a:p>
            <a:pPr lvl="0"/>
            <a:r>
              <a:rPr b="1" dirty="0" lang="en-US"/>
              <a:t>Tachycardia</a:t>
            </a:r>
          </a:p>
          <a:p>
            <a:pPr lvl="0"/>
            <a:r>
              <a:rPr b="1" dirty="0" lang="en-US"/>
              <a:t>Difficulty in breathing</a:t>
            </a:r>
          </a:p>
          <a:p>
            <a:pPr lvl="0"/>
            <a:r>
              <a:rPr b="1" dirty="0" lang="en-US"/>
              <a:t>Apprehension and anxiety</a:t>
            </a:r>
          </a:p>
          <a:p>
            <a:pPr lvl="0"/>
            <a:r>
              <a:rPr b="1" dirty="0" lang="en-US"/>
              <a:t>Crackles on auscultation</a:t>
            </a:r>
          </a:p>
          <a:p>
            <a:pPr lvl="0"/>
            <a:r>
              <a:rPr b="1" dirty="0" lang="en-US" err="1"/>
              <a:t>Haemoptysis</a:t>
            </a:r>
            <a:endParaRPr b="1" dirty="0" lang="en-US"/>
          </a:p>
          <a:p>
            <a:pPr lvl="0"/>
            <a:r>
              <a:rPr b="1" dirty="0" lang="en-US"/>
              <a:t>Cyanosis</a:t>
            </a:r>
          </a:p>
          <a:p>
            <a:pPr lvl="0"/>
            <a:r>
              <a:rPr b="1" dirty="0" lang="en-US"/>
              <a:t>Signs of shock</a:t>
            </a:r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  <p:timing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Diagnosis studies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47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15400" cy="5562600"/>
          </a:xfrm>
        </p:spPr>
        <p:txBody>
          <a:bodyPr/>
          <a:p>
            <a:pPr lvl="0"/>
            <a:r>
              <a:rPr b="1" dirty="0" lang="en-US" smtClean="0"/>
              <a:t>Chest </a:t>
            </a:r>
            <a:r>
              <a:rPr b="1" dirty="0" lang="en-US"/>
              <a:t>x-ray</a:t>
            </a:r>
          </a:p>
          <a:p>
            <a:pPr lvl="0"/>
            <a:r>
              <a:rPr b="1" dirty="0" lang="en-US"/>
              <a:t>ECG</a:t>
            </a:r>
          </a:p>
          <a:p>
            <a:pPr lvl="0"/>
            <a:r>
              <a:rPr b="1" dirty="0" lang="en-US"/>
              <a:t>Ventilation perfusion mismatch-Oxygen amount in the lungs is sufficient and adequate but perfusion is not adequate</a:t>
            </a:r>
          </a:p>
          <a:p>
            <a:pPr lvl="0"/>
            <a:r>
              <a:rPr b="1" dirty="0" lang="en-US"/>
              <a:t>Pulmonary angiography and Arterial Blood Gases (ABGs)</a:t>
            </a:r>
          </a:p>
          <a:p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u="sng"/>
              <a:t>Specific Nursing Interventions</a:t>
            </a:r>
            <a:endParaRPr dirty="0" lang="en-US"/>
          </a:p>
        </p:txBody>
      </p:sp>
      <p:sp>
        <p:nvSpPr>
          <p:cNvPr id="1048749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800600"/>
          </a:xfrm>
        </p:spPr>
        <p:txBody>
          <a:bodyPr>
            <a:normAutofit/>
          </a:bodyPr>
          <a:p>
            <a:pPr lvl="0"/>
            <a:r>
              <a:rPr b="1" dirty="0" lang="en-US" smtClean="0"/>
              <a:t>Administer </a:t>
            </a:r>
            <a:r>
              <a:rPr b="1" dirty="0" lang="en-US"/>
              <a:t>Oxygen</a:t>
            </a:r>
          </a:p>
          <a:p>
            <a:pPr lvl="0"/>
            <a:r>
              <a:rPr b="1" dirty="0" lang="en-US"/>
              <a:t>Do Resuscitation using ABC principles</a:t>
            </a:r>
          </a:p>
          <a:p>
            <a:pPr lvl="0"/>
            <a:r>
              <a:rPr b="1" dirty="0" lang="en-US"/>
              <a:t>Place patient in semi-fowlers position</a:t>
            </a:r>
          </a:p>
          <a:p>
            <a:pPr lvl="0"/>
            <a:r>
              <a:rPr b="1" dirty="0" lang="en-US"/>
              <a:t>Evaluate respirations for rate, rhythm, depth and sounds</a:t>
            </a:r>
          </a:p>
          <a:p>
            <a:pPr lvl="0"/>
            <a:r>
              <a:rPr b="1" dirty="0" lang="en-US"/>
              <a:t>Encourage patient to breath </a:t>
            </a:r>
            <a:r>
              <a:rPr b="1" dirty="0" lang="en-US" smtClean="0"/>
              <a:t>normally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p>
            <a:r>
              <a:rPr b="1" dirty="0" lang="en-US" u="sng"/>
              <a:t>Specific Nursing </a:t>
            </a:r>
            <a:r>
              <a:rPr b="1" dirty="0" lang="en-US" u="sng" smtClean="0"/>
              <a:t>Interventions </a:t>
            </a:r>
            <a:r>
              <a:rPr b="1" dirty="0" lang="en-US" err="1" u="sng" smtClean="0"/>
              <a:t>ctd</a:t>
            </a:r>
            <a:endParaRPr dirty="0" lang="en-US"/>
          </a:p>
        </p:txBody>
      </p:sp>
      <p:sp>
        <p:nvSpPr>
          <p:cNvPr id="1048751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991600" cy="5334000"/>
          </a:xfrm>
        </p:spPr>
        <p:txBody>
          <a:bodyPr>
            <a:normAutofit/>
          </a:bodyPr>
          <a:p>
            <a:pPr lvl="0"/>
            <a:r>
              <a:rPr b="1" dirty="0" lang="en-US"/>
              <a:t>Administer IV fluids to maintain Cardiac Output but avoid fluid overload K.V.O (keep vein open) so as to give IV drugs</a:t>
            </a:r>
          </a:p>
          <a:p>
            <a:pPr lvl="0"/>
            <a:r>
              <a:rPr b="1" dirty="0" lang="en-US"/>
              <a:t>Administer analgesics as prescribed</a:t>
            </a:r>
          </a:p>
          <a:p>
            <a:pPr lvl="0"/>
            <a:r>
              <a:rPr b="1" dirty="0" lang="en-US"/>
              <a:t>Monitor for cardiac arrhythmias Carbon Dioxide  it may affect the heart</a:t>
            </a:r>
          </a:p>
          <a:p>
            <a:pPr lvl="0"/>
            <a:r>
              <a:rPr b="1" dirty="0" lang="en-US"/>
              <a:t>Be with the patient to explain procedures calmly to allay anxiety (Reassure patient).</a:t>
            </a:r>
          </a:p>
          <a:p>
            <a:pPr lvl="0"/>
            <a:r>
              <a:rPr b="1" dirty="0" lang="en-US"/>
              <a:t>Maintain a quite environment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Preventive Measures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5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410200"/>
          </a:xfrm>
        </p:spPr>
        <p:txBody>
          <a:bodyPr>
            <a:normAutofit fontScale="96875" lnSpcReduction="10000"/>
          </a:bodyPr>
          <a:p>
            <a:r>
              <a:rPr b="1" dirty="0" lang="en-US" smtClean="0"/>
              <a:t>Pulmonary </a:t>
            </a:r>
            <a:r>
              <a:rPr b="1" dirty="0" lang="en-US"/>
              <a:t>Embolism is a common complication of D.V.T</a:t>
            </a:r>
          </a:p>
          <a:p>
            <a:r>
              <a:rPr b="1" dirty="0" lang="en-US"/>
              <a:t> </a:t>
            </a:r>
          </a:p>
          <a:p>
            <a:pPr lvl="0"/>
            <a:r>
              <a:rPr b="1" dirty="0" lang="en-US"/>
              <a:t>Identify risk factors which patients are likely to have.</a:t>
            </a:r>
          </a:p>
          <a:p>
            <a:pPr lvl="0"/>
            <a:r>
              <a:rPr b="1" dirty="0" lang="en-US"/>
              <a:t>Implement appropriate prophylactic regimen e.g. anti-coagulants</a:t>
            </a:r>
          </a:p>
          <a:p>
            <a:pPr lvl="0"/>
            <a:r>
              <a:rPr b="1" dirty="0" lang="en-US"/>
              <a:t>Assess predisposed patients for DVT/shift.</a:t>
            </a:r>
          </a:p>
          <a:p>
            <a:pPr lvl="0"/>
            <a:r>
              <a:rPr b="1" dirty="0" lang="en-US"/>
              <a:t>Encourage patients to ambulate early.</a:t>
            </a:r>
          </a:p>
          <a:p>
            <a:pPr lvl="0"/>
            <a:r>
              <a:rPr b="1" dirty="0" lang="en-US"/>
              <a:t>Perform passive Range of Motion (ROM) for patients who cannot move</a:t>
            </a:r>
          </a:p>
          <a:p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u="sng" smtClean="0"/>
              <a:t>Preventive </a:t>
            </a:r>
            <a:r>
              <a:rPr b="1" dirty="0" lang="en-US" u="sng"/>
              <a:t>Measures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55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915400" cy="5486400"/>
          </a:xfrm>
        </p:spPr>
        <p:txBody>
          <a:bodyPr>
            <a:normAutofit/>
          </a:bodyPr>
          <a:p>
            <a:pPr lvl="0"/>
            <a:r>
              <a:rPr b="1" dirty="0" lang="en-US"/>
              <a:t>Avoid placing pillows directly under the knees-blockage of a popliteal artery</a:t>
            </a:r>
          </a:p>
          <a:p>
            <a:pPr lvl="0"/>
            <a:r>
              <a:rPr b="1" dirty="0" lang="en-US"/>
              <a:t>Encourage fluid intake and avoid dehydration</a:t>
            </a:r>
          </a:p>
          <a:p>
            <a:pPr lvl="0"/>
            <a:r>
              <a:rPr b="1" dirty="0" lang="en-US"/>
              <a:t>Monitor laboratory values for any abnormalities</a:t>
            </a:r>
          </a:p>
          <a:p>
            <a:pPr lvl="0"/>
            <a:r>
              <a:rPr b="1" dirty="0" lang="en-US"/>
              <a:t>Educate patient on risk factors;-</a:t>
            </a:r>
          </a:p>
          <a:p>
            <a:pPr lvl="1"/>
            <a:r>
              <a:rPr b="1" dirty="0" lang="en-US" smtClean="0"/>
              <a:t>Diet</a:t>
            </a:r>
            <a:endParaRPr b="1" dirty="0" lang="en-US"/>
          </a:p>
          <a:p>
            <a:pPr lvl="1"/>
            <a:r>
              <a:rPr b="1" dirty="0" lang="en-US" smtClean="0"/>
              <a:t>Moving </a:t>
            </a:r>
            <a:r>
              <a:rPr b="1" dirty="0" lang="en-US"/>
              <a:t>(ambulation)</a:t>
            </a:r>
          </a:p>
          <a:p>
            <a:pPr lvl="1"/>
            <a:r>
              <a:rPr b="1" dirty="0" lang="en-US" smtClean="0"/>
              <a:t>smoking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639762"/>
          </a:xfrm>
        </p:spPr>
        <p:txBody>
          <a:bodyPr>
            <a:normAutofit fontScale="90000"/>
          </a:bodyPr>
          <a:p>
            <a:r>
              <a:rPr b="1" dirty="0" lang="en-US" u="sng"/>
              <a:t>VENOUS DISORDERS</a:t>
            </a:r>
            <a:endParaRPr dirty="0" lang="en-US"/>
          </a:p>
        </p:txBody>
      </p:sp>
      <p:sp>
        <p:nvSpPr>
          <p:cNvPr id="1048757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638800"/>
          </a:xfrm>
        </p:spPr>
        <p:txBody>
          <a:bodyPr>
            <a:normAutofit fontScale="82143" lnSpcReduction="10000"/>
          </a:bodyPr>
          <a:p>
            <a:pPr indent="0" marL="0">
              <a:buNone/>
            </a:pPr>
            <a:r>
              <a:rPr b="1" dirty="0" lang="en-US"/>
              <a:t>a</a:t>
            </a:r>
            <a:r>
              <a:rPr b="1" dirty="0" lang="en-US" smtClean="0"/>
              <a:t>)</a:t>
            </a:r>
            <a:r>
              <a:rPr b="1" dirty="0" lang="en-US" u="sng" smtClean="0"/>
              <a:t>DEEP </a:t>
            </a:r>
            <a:r>
              <a:rPr b="1" dirty="0" lang="en-US" u="sng"/>
              <a:t>VENOUS THROMBOSIS </a:t>
            </a:r>
            <a:r>
              <a:rPr b="1" dirty="0" lang="en-US" u="sng" smtClean="0"/>
              <a:t>AND THROMBOPHLEBITIS</a:t>
            </a:r>
            <a:endParaRPr b="1" dirty="0" lang="en-US"/>
          </a:p>
          <a:p>
            <a:r>
              <a:rPr b="1" dirty="0" lang="en-US"/>
              <a:t>Venous system is divided into 2;-</a:t>
            </a:r>
          </a:p>
          <a:p>
            <a:pPr lvl="1"/>
            <a:r>
              <a:rPr b="1" dirty="0" lang="en-US"/>
              <a:t>Superficial veins</a:t>
            </a:r>
          </a:p>
          <a:p>
            <a:pPr lvl="1"/>
            <a:r>
              <a:rPr b="1" dirty="0" lang="en-US"/>
              <a:t>Deep veins</a:t>
            </a:r>
          </a:p>
          <a:p>
            <a:r>
              <a:rPr b="1" dirty="0" lang="en-US" smtClean="0"/>
              <a:t>Thrombosis </a:t>
            </a:r>
            <a:r>
              <a:rPr b="1" dirty="0" lang="en-US"/>
              <a:t>is formation of a clot which can form superficially (thrombophlebitis) or in the deep vein (thrombosis</a:t>
            </a:r>
            <a:r>
              <a:rPr b="1" dirty="0" lang="en-US" smtClean="0"/>
              <a:t>).</a:t>
            </a:r>
            <a:endParaRPr b="1" dirty="0" lang="en-US"/>
          </a:p>
          <a:p>
            <a:pPr indent="0" marL="0">
              <a:buNone/>
            </a:pPr>
            <a:r>
              <a:rPr b="1" dirty="0" lang="en-US" u="sng"/>
              <a:t>Thrombophlebitis</a:t>
            </a:r>
            <a:endParaRPr b="1" dirty="0" lang="en-US"/>
          </a:p>
          <a:p>
            <a:r>
              <a:rPr b="1" dirty="0" lang="en-US"/>
              <a:t>Thrombophlebitis is an acute inflammatory condition where a clot forms in a superficial vein.</a:t>
            </a:r>
          </a:p>
          <a:p>
            <a:r>
              <a:rPr b="1" dirty="0" lang="en-US"/>
              <a:t>-Most common causes are;-</a:t>
            </a:r>
          </a:p>
          <a:p>
            <a:r>
              <a:rPr b="1" dirty="0" lang="en-US"/>
              <a:t>  (a).Intravenous Infusion</a:t>
            </a:r>
          </a:p>
          <a:p>
            <a:pPr indent="0" marL="0">
              <a:buNone/>
            </a:pPr>
            <a:r>
              <a:rPr b="1" dirty="0" lang="en-US"/>
              <a:t>(</a:t>
            </a:r>
            <a:r>
              <a:rPr b="1" dirty="0" lang="en-US" smtClean="0"/>
              <a:t>b) Varicosities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5635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ABNORMAL HEART SOUND</a:t>
            </a:r>
            <a:r>
              <a:rPr dirty="0" sz="4000" lang="en-US" smtClean="0"/>
              <a:t/>
            </a:r>
            <a:br>
              <a:rPr dirty="0" sz="4000" lang="en-US" smtClean="0"/>
            </a:br>
            <a:endParaRPr dirty="0" lang="en-US"/>
          </a:p>
        </p:txBody>
      </p:sp>
      <p:sp>
        <p:nvSpPr>
          <p:cNvPr id="1048620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867400"/>
          </a:xfrm>
        </p:spPr>
        <p:txBody>
          <a:bodyPr>
            <a:normAutofit fontScale="91667" lnSpcReduction="20000"/>
          </a:bodyPr>
          <a:p>
            <a:pPr indent="0" lvl="0" marL="0">
              <a:buNone/>
            </a:pPr>
            <a:r>
              <a:rPr b="1" dirty="0" lang="en-US" err="1" u="sng" smtClean="0"/>
              <a:t>i.Splitting</a:t>
            </a:r>
            <a:r>
              <a:rPr b="1" dirty="0" lang="en-US" u="sng" smtClean="0"/>
              <a:t> </a:t>
            </a:r>
            <a:r>
              <a:rPr b="1" dirty="0" lang="en-US" u="sng"/>
              <a:t>of S</a:t>
            </a:r>
            <a:r>
              <a:rPr baseline="-25000" b="1" dirty="0" lang="en-US" u="sng"/>
              <a:t>1</a:t>
            </a:r>
            <a:endParaRPr b="1" dirty="0" sz="2800" lang="en-US"/>
          </a:p>
          <a:p>
            <a:r>
              <a:rPr b="1" dirty="0" lang="en-US"/>
              <a:t>- This means that Bicuspid and Tricuspid valves are closing at different times.</a:t>
            </a:r>
            <a:endParaRPr b="1" dirty="0" sz="2800" lang="en-US"/>
          </a:p>
          <a:p>
            <a:r>
              <a:rPr b="1" dirty="0" lang="en-US"/>
              <a:t>- It’s common in right bundle block and mitral stenosis (narrowing of bicuspid valves)   </a:t>
            </a:r>
            <a:endParaRPr b="1" dirty="0" sz="2800" lang="en-US"/>
          </a:p>
          <a:p>
            <a:r>
              <a:rPr b="1" dirty="0" lang="en-US"/>
              <a:t> </a:t>
            </a:r>
            <a:endParaRPr b="1" dirty="0" sz="2800" lang="en-US"/>
          </a:p>
          <a:p>
            <a:pPr indent="0" marL="0">
              <a:buNone/>
            </a:pPr>
            <a:r>
              <a:rPr b="1" dirty="0" lang="en-US"/>
              <a:t>ii. Splitting of S</a:t>
            </a:r>
            <a:r>
              <a:rPr baseline="-25000" b="1" dirty="0" lang="en-US"/>
              <a:t>2</a:t>
            </a:r>
            <a:endParaRPr b="1" dirty="0" sz="2800" lang="en-US"/>
          </a:p>
          <a:p>
            <a:pPr lvl="1"/>
            <a:r>
              <a:rPr b="1" dirty="0" lang="en-US"/>
              <a:t>It occurs on inspiration from pressure changes within the chest that delay closure of the pulmonary valve.</a:t>
            </a:r>
            <a:endParaRPr b="1" dirty="0" sz="2400" lang="en-US"/>
          </a:p>
          <a:p>
            <a:pPr lvl="1"/>
            <a:r>
              <a:rPr b="1" dirty="0" lang="en-US"/>
              <a:t>When there’s splitting of S</a:t>
            </a:r>
            <a:r>
              <a:rPr baseline="-25000" b="1" dirty="0" lang="en-US"/>
              <a:t>2</a:t>
            </a:r>
            <a:r>
              <a:rPr b="1" dirty="0" lang="en-US"/>
              <a:t> during expiration, it’s considered more serious and is referred to as fixed split and it can be caused by:-</a:t>
            </a:r>
            <a:endParaRPr b="1" dirty="0" sz="2400" lang="en-US"/>
          </a:p>
          <a:p>
            <a:pPr lvl="3"/>
            <a:r>
              <a:rPr b="1" dirty="0" sz="2900" lang="en-US"/>
              <a:t>Right Bundled Block</a:t>
            </a:r>
          </a:p>
          <a:p>
            <a:pPr lvl="3"/>
            <a:r>
              <a:rPr b="1" dirty="0" sz="2900" lang="en-US"/>
              <a:t>Pulmonary HTN</a:t>
            </a:r>
          </a:p>
          <a:p>
            <a:pPr lvl="3"/>
            <a:r>
              <a:rPr b="1" dirty="0" sz="2900" lang="en-US"/>
              <a:t>Right Bundled Failure</a:t>
            </a:r>
          </a:p>
          <a:p>
            <a:pPr indent="0" marL="0">
              <a:buNone/>
            </a:pPr>
            <a:endParaRPr b="1" dirty="0" sz="2800" lang="en-US"/>
          </a:p>
        </p:txBody>
      </p:sp>
    </p:spTree>
  </p:cSld>
  <p:clrMapOvr>
    <a:masterClrMapping/>
  </p:clrMapOvr>
  <p:timing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15962"/>
          </a:xfrm>
        </p:spPr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u="sng" smtClean="0"/>
              <a:t>Thrombosis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59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915400" cy="5715000"/>
          </a:xfrm>
        </p:spPr>
        <p:txBody>
          <a:bodyPr>
            <a:normAutofit fontScale="96875" lnSpcReduction="10000"/>
          </a:bodyPr>
          <a:p>
            <a:pPr indent="0" marL="0">
              <a:buNone/>
            </a:pPr>
            <a:r>
              <a:rPr b="1" dirty="0" lang="en-US" smtClean="0"/>
              <a:t>Is </a:t>
            </a:r>
            <a:r>
              <a:rPr b="1" dirty="0" lang="en-US"/>
              <a:t>when a clot forms in a deep </a:t>
            </a:r>
            <a:r>
              <a:rPr b="1" dirty="0" lang="en-US" smtClean="0"/>
              <a:t>vein, </a:t>
            </a:r>
            <a:r>
              <a:rPr b="1" dirty="0" lang="en-US"/>
              <a:t>common in lower limb but occasionally in upper limb</a:t>
            </a:r>
            <a:r>
              <a:rPr b="1" dirty="0" lang="en-US" smtClean="0"/>
              <a:t>.</a:t>
            </a:r>
            <a:endParaRPr b="1" dirty="0" lang="en-US"/>
          </a:p>
          <a:p>
            <a:pPr indent="0" marL="0">
              <a:buNone/>
            </a:pPr>
            <a:r>
              <a:rPr b="1" dirty="0" lang="en-US" u="sng"/>
              <a:t>Pathophysiology</a:t>
            </a:r>
            <a:endParaRPr b="1" dirty="0" lang="en-US"/>
          </a:p>
          <a:p>
            <a:r>
              <a:rPr b="1" dirty="0" lang="en-US"/>
              <a:t>A clot may be formed from a platelet, fibrin or both red and white blood cells.</a:t>
            </a:r>
          </a:p>
          <a:p>
            <a:r>
              <a:rPr b="1" dirty="0" lang="en-US"/>
              <a:t>The clot comes into contact with intima of blood vessels.</a:t>
            </a:r>
          </a:p>
          <a:p>
            <a:r>
              <a:rPr b="1" dirty="0" lang="en-US"/>
              <a:t>A clot in blood vessel forms commonly in an area where blood flow is slow or turbulent</a:t>
            </a:r>
          </a:p>
          <a:p>
            <a:r>
              <a:rPr b="1" dirty="0" lang="en-US"/>
              <a:t>The attached clot in the intima of the vein starts an inflammatory process characterized by pain</a:t>
            </a:r>
            <a:r>
              <a:rPr b="1" dirty="0" lang="en-US" smtClean="0"/>
              <a:t>, </a:t>
            </a:r>
            <a:r>
              <a:rPr b="1" dirty="0" lang="en-US" err="1" smtClean="0"/>
              <a:t>swelling,redness</a:t>
            </a:r>
            <a:r>
              <a:rPr b="1" dirty="0" lang="en-US" smtClean="0"/>
              <a:t> </a:t>
            </a:r>
            <a:r>
              <a:rPr b="1" dirty="0" lang="en-US"/>
              <a:t>and warmth</a:t>
            </a:r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  <p:timing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Predisposing Factors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61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334000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lang="en-US" err="1" smtClean="0"/>
              <a:t>i</a:t>
            </a:r>
            <a:r>
              <a:rPr b="1" dirty="0" lang="en-US"/>
              <a:t>) Reduced blood flow rate which may be caused by;-</a:t>
            </a:r>
          </a:p>
          <a:p>
            <a:pPr indent="0" marL="0">
              <a:buNone/>
            </a:pPr>
            <a:r>
              <a:rPr b="1" dirty="0" lang="en-US"/>
              <a:t>a)Immobility.</a:t>
            </a:r>
          </a:p>
          <a:p>
            <a:pPr indent="0" marL="0">
              <a:buNone/>
            </a:pPr>
            <a:r>
              <a:rPr b="1" dirty="0" lang="en-US"/>
              <a:t>b) Pressure on popliteal vein e.g. pillow under knee, sitting for long hours.</a:t>
            </a:r>
          </a:p>
          <a:p>
            <a:pPr indent="0" marL="0">
              <a:buNone/>
            </a:pPr>
            <a:r>
              <a:rPr b="1" dirty="0" lang="en-US"/>
              <a:t>c) Pressure on veins by an adjacent tumor-pressing on veins.</a:t>
            </a:r>
          </a:p>
          <a:p>
            <a:pPr indent="0" marL="0">
              <a:buNone/>
            </a:pPr>
            <a:r>
              <a:rPr b="1" dirty="0" lang="en-US"/>
              <a:t>d) Prolonged low Blood Pressure e.g. In shock</a:t>
            </a:r>
          </a:p>
          <a:p>
            <a:pPr indent="0" marL="0">
              <a:buNone/>
            </a:pPr>
            <a:r>
              <a:rPr b="1" dirty="0" lang="en-US"/>
              <a:t>e) </a:t>
            </a:r>
            <a:r>
              <a:rPr b="1" dirty="0" lang="en-US" smtClean="0"/>
              <a:t>Varicosities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868362"/>
          </a:xfrm>
        </p:spPr>
        <p:txBody>
          <a:bodyPr/>
          <a:p>
            <a:r>
              <a:rPr b="1" dirty="0" lang="en-US" u="sng"/>
              <a:t>Predisposing </a:t>
            </a:r>
            <a:r>
              <a:rPr b="1" dirty="0" lang="en-US" u="sng" smtClean="0"/>
              <a:t>Factors </a:t>
            </a:r>
            <a:r>
              <a:rPr b="1" dirty="0" lang="en-US" err="1" u="sng" smtClean="0"/>
              <a:t>ctd</a:t>
            </a:r>
            <a:endParaRPr dirty="0" lang="en-US"/>
          </a:p>
        </p:txBody>
      </p:sp>
      <p:sp>
        <p:nvSpPr>
          <p:cNvPr id="104876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5486400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lang="en-US" smtClean="0"/>
              <a:t>ii)Changes </a:t>
            </a:r>
            <a:r>
              <a:rPr b="1" dirty="0" lang="en-US"/>
              <a:t>in blood composition which trigger blood </a:t>
            </a:r>
            <a:r>
              <a:rPr b="1" dirty="0" lang="en-US" smtClean="0"/>
              <a:t>clotting:</a:t>
            </a:r>
            <a:endParaRPr b="1" dirty="0" lang="en-US"/>
          </a:p>
          <a:p>
            <a:r>
              <a:rPr b="1" dirty="0" lang="en-US"/>
              <a:t>A) Increased Viscosity e.g. In dehydration and </a:t>
            </a:r>
            <a:r>
              <a:rPr b="1" dirty="0" lang="en-US" err="1"/>
              <a:t>polycythaemia</a:t>
            </a:r>
            <a:endParaRPr b="1" dirty="0" lang="en-US"/>
          </a:p>
          <a:p>
            <a:r>
              <a:rPr b="1" dirty="0" lang="en-US"/>
              <a:t>b) Aggregation of platelets associated with some drugs.</a:t>
            </a:r>
          </a:p>
          <a:p>
            <a:r>
              <a:rPr b="1" dirty="0" lang="en-US"/>
              <a:t>c) Damage to blood vessel wall caused by accidental injury, surgery and cannula </a:t>
            </a:r>
            <a:r>
              <a:rPr b="1" dirty="0" lang="en-US" smtClean="0"/>
              <a:t>insertion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Clinical Manifestations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65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839200" cy="5638800"/>
          </a:xfrm>
        </p:spPr>
        <p:txBody>
          <a:bodyPr>
            <a:normAutofit/>
          </a:bodyPr>
          <a:p>
            <a:pPr lvl="0"/>
            <a:r>
              <a:rPr b="1" dirty="0" lang="en-US" smtClean="0"/>
              <a:t>Fever</a:t>
            </a:r>
            <a:endParaRPr b="1" dirty="0" lang="en-US"/>
          </a:p>
          <a:p>
            <a:pPr lvl="0"/>
            <a:r>
              <a:rPr b="1" dirty="0" lang="en-US"/>
              <a:t>Chills</a:t>
            </a:r>
          </a:p>
          <a:p>
            <a:pPr lvl="0"/>
            <a:r>
              <a:rPr b="1" dirty="0" lang="en-US"/>
              <a:t>Tachycardia</a:t>
            </a:r>
          </a:p>
          <a:p>
            <a:pPr lvl="0"/>
            <a:r>
              <a:rPr b="1" dirty="0" lang="en-US"/>
              <a:t>Pallor over the affected limb</a:t>
            </a:r>
          </a:p>
          <a:p>
            <a:pPr lvl="0"/>
            <a:r>
              <a:rPr b="1" dirty="0" lang="en-US" err="1"/>
              <a:t>Oedema</a:t>
            </a:r>
            <a:endParaRPr b="1" dirty="0" lang="en-US"/>
          </a:p>
          <a:p>
            <a:pPr lvl="0"/>
            <a:r>
              <a:rPr b="1" dirty="0" lang="en-US"/>
              <a:t>Throbbing pain</a:t>
            </a:r>
          </a:p>
          <a:p>
            <a:pPr lvl="0"/>
            <a:r>
              <a:rPr b="1" dirty="0" lang="en-US"/>
              <a:t>Guarding of the affected limb</a:t>
            </a:r>
          </a:p>
          <a:p>
            <a:pPr lvl="0"/>
            <a:r>
              <a:rPr b="1" dirty="0" lang="en-US"/>
              <a:t>Weakness of the limb</a:t>
            </a:r>
          </a:p>
          <a:p>
            <a:pPr lvl="0"/>
            <a:r>
              <a:rPr b="1" dirty="0" lang="en-US"/>
              <a:t>Diminished peripheral </a:t>
            </a:r>
            <a:r>
              <a:rPr b="1" dirty="0" lang="en-US" smtClean="0"/>
              <a:t>pulses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15962"/>
          </a:xfrm>
        </p:spPr>
        <p:txBody>
          <a:bodyPr>
            <a:normAutofit fontScale="90000"/>
          </a:bodyPr>
          <a:p>
            <a:r>
              <a:rPr b="1" dirty="0" lang="en-US" u="sng"/>
              <a:t>Diagnostic studies</a:t>
            </a:r>
            <a:endParaRPr dirty="0" lang="en-US"/>
          </a:p>
        </p:txBody>
      </p:sp>
      <p:sp>
        <p:nvSpPr>
          <p:cNvPr id="1048767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5562600"/>
          </a:xfrm>
        </p:spPr>
        <p:txBody>
          <a:bodyPr>
            <a:normAutofit/>
          </a:bodyPr>
          <a:p>
            <a:pPr lvl="0"/>
            <a:r>
              <a:rPr b="1" dirty="0" lang="en-US" smtClean="0"/>
              <a:t>High </a:t>
            </a:r>
            <a:r>
              <a:rPr b="1" dirty="0" lang="en-US" err="1"/>
              <a:t>haematocrit</a:t>
            </a:r>
            <a:r>
              <a:rPr b="1" dirty="0" lang="en-US"/>
              <a:t> levels ;Normal range :37-48-women,45-52-Men</a:t>
            </a:r>
          </a:p>
          <a:p>
            <a:pPr lvl="0"/>
            <a:r>
              <a:rPr b="1" dirty="0" lang="en-US"/>
              <a:t>Coagulation studies </a:t>
            </a:r>
            <a:r>
              <a:rPr b="1" dirty="0" lang="en-US" err="1"/>
              <a:t>e.g.PTT,INR</a:t>
            </a:r>
            <a:endParaRPr b="1" dirty="0" lang="en-US"/>
          </a:p>
          <a:p>
            <a:pPr lvl="0"/>
            <a:r>
              <a:rPr b="1" dirty="0" lang="en-US"/>
              <a:t>Doppler ultrasound</a:t>
            </a:r>
          </a:p>
          <a:p>
            <a:pPr lvl="0"/>
            <a:r>
              <a:rPr b="1" dirty="0" lang="en-US" err="1"/>
              <a:t>Trendelenburg</a:t>
            </a:r>
            <a:r>
              <a:rPr b="1" dirty="0" lang="en-US"/>
              <a:t> test, which may demonstrate vessel valve incompetence</a:t>
            </a:r>
          </a:p>
          <a:p>
            <a:pPr lvl="0"/>
            <a:r>
              <a:rPr b="1" dirty="0" lang="en-US"/>
              <a:t>Venography</a:t>
            </a:r>
          </a:p>
          <a:p>
            <a:pPr lvl="0"/>
            <a:r>
              <a:rPr b="1" dirty="0" lang="en-US" smtClean="0"/>
              <a:t>MRI-Assesses blood </a:t>
            </a:r>
            <a:r>
              <a:rPr b="1" dirty="0" lang="en-US"/>
              <a:t>flow, </a:t>
            </a:r>
            <a:r>
              <a:rPr b="1" dirty="0" lang="en-US" smtClean="0"/>
              <a:t>turbulent </a:t>
            </a:r>
            <a:r>
              <a:rPr b="1" dirty="0" lang="en-US"/>
              <a:t>movement and venous </a:t>
            </a:r>
            <a:r>
              <a:rPr b="1" dirty="0" lang="en-US" err="1"/>
              <a:t>valvular</a:t>
            </a:r>
            <a:r>
              <a:rPr b="1" dirty="0" lang="en-US"/>
              <a:t> </a:t>
            </a:r>
            <a:r>
              <a:rPr b="1" dirty="0" lang="en-US" smtClean="0"/>
              <a:t>competence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Management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69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686800" cy="5334000"/>
          </a:xfrm>
        </p:spPr>
        <p:txBody>
          <a:bodyPr>
            <a:normAutofit/>
          </a:bodyPr>
          <a:p>
            <a:pPr lvl="0"/>
            <a:r>
              <a:rPr b="1" dirty="0" sz="3600" lang="en-US" smtClean="0"/>
              <a:t>Bed </a:t>
            </a:r>
            <a:r>
              <a:rPr b="1" dirty="0" sz="3600" lang="en-US"/>
              <a:t>rest during acute phase</a:t>
            </a:r>
          </a:p>
          <a:p>
            <a:pPr lvl="0"/>
            <a:r>
              <a:rPr b="1" dirty="0" sz="3600" lang="en-US"/>
              <a:t>Provide bed cradle</a:t>
            </a:r>
          </a:p>
          <a:p>
            <a:pPr lvl="0"/>
            <a:r>
              <a:rPr b="1" dirty="0" sz="3600" lang="en-US"/>
              <a:t>Elevate the limb but avoid putting pillows under the knee because it may dislodge the thrombi.</a:t>
            </a:r>
          </a:p>
          <a:p>
            <a:pPr lvl="0"/>
            <a:r>
              <a:rPr b="1" dirty="0" sz="3600" lang="en-US"/>
              <a:t>Measure cuff area </a:t>
            </a:r>
            <a:r>
              <a:rPr b="1" dirty="0" sz="3600" lang="en-US" smtClean="0"/>
              <a:t>circumference</a:t>
            </a:r>
          </a:p>
          <a:p>
            <a:r>
              <a:rPr b="1" dirty="0" sz="3600" lang="en-US"/>
              <a:t>Do limb Observation and vital signs observation, noting temperature</a:t>
            </a:r>
          </a:p>
          <a:p>
            <a:pPr lvl="0"/>
            <a:endParaRPr b="1" dirty="0" sz="360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8683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Management </a:t>
            </a:r>
            <a:r>
              <a:rPr b="1" dirty="0" lang="en-US" err="1" smtClean="0"/>
              <a:t>ctd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71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534400" cy="5257800"/>
          </a:xfrm>
        </p:spPr>
        <p:txBody>
          <a:bodyPr>
            <a:normAutofit/>
          </a:bodyPr>
          <a:p>
            <a:pPr lvl="0"/>
            <a:r>
              <a:rPr b="1" dirty="0" lang="en-US" smtClean="0"/>
              <a:t>Apply </a:t>
            </a:r>
            <a:r>
              <a:rPr b="1" dirty="0" lang="en-US"/>
              <a:t>tight stockings or anti-embolic  stockings</a:t>
            </a:r>
          </a:p>
          <a:p>
            <a:pPr lvl="0"/>
            <a:r>
              <a:rPr b="1" dirty="0" lang="en-US"/>
              <a:t>Assess the degree of discomfort or pain which is directly related to extent of circulatory deficit</a:t>
            </a:r>
          </a:p>
          <a:p>
            <a:pPr lvl="0"/>
            <a:r>
              <a:rPr b="1" dirty="0" lang="en-US"/>
              <a:t>Look out for sudden chest pains accompanied by dyspnea, which may suggest pulmonary </a:t>
            </a:r>
            <a:r>
              <a:rPr b="1" dirty="0" lang="en-US" smtClean="0"/>
              <a:t>Embolism</a:t>
            </a:r>
          </a:p>
          <a:p>
            <a:r>
              <a:rPr b="1" dirty="0" lang="en-US"/>
              <a:t>Encourage patient to change position frequently to avoid </a:t>
            </a:r>
            <a:r>
              <a:rPr b="1" dirty="0" lang="en-US" smtClean="0"/>
              <a:t>spasm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01000" cy="5635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Management </a:t>
            </a:r>
            <a:r>
              <a:rPr b="1" dirty="0" lang="en-US" err="1" smtClean="0"/>
              <a:t>ctd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7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91600" cy="5638800"/>
          </a:xfrm>
        </p:spPr>
        <p:txBody>
          <a:bodyPr>
            <a:normAutofit fontScale="96429" lnSpcReduction="10000"/>
          </a:bodyPr>
          <a:p>
            <a:pPr lvl="0"/>
            <a:r>
              <a:rPr b="1" dirty="0" lang="en-US" smtClean="0"/>
              <a:t>Administer </a:t>
            </a:r>
            <a:r>
              <a:rPr b="1" dirty="0" lang="en-US"/>
              <a:t>medication as prescribed </a:t>
            </a:r>
            <a:r>
              <a:rPr b="1" dirty="0" lang="en-US" err="1"/>
              <a:t>e.g</a:t>
            </a:r>
            <a:r>
              <a:rPr b="1" dirty="0" lang="en-US"/>
              <a:t>;</a:t>
            </a:r>
          </a:p>
          <a:p>
            <a:pPr lvl="1"/>
            <a:r>
              <a:rPr b="1" dirty="0" lang="en-US"/>
              <a:t>Analgesics</a:t>
            </a:r>
          </a:p>
          <a:p>
            <a:pPr lvl="1"/>
            <a:r>
              <a:rPr b="1" dirty="0" lang="en-US"/>
              <a:t>Anti-</a:t>
            </a:r>
            <a:r>
              <a:rPr b="1" dirty="0" lang="en-US" err="1"/>
              <a:t>pyretics</a:t>
            </a:r>
            <a:endParaRPr b="1" dirty="0" lang="en-US"/>
          </a:p>
          <a:p>
            <a:pPr lvl="1"/>
            <a:r>
              <a:rPr b="1" dirty="0" lang="en-US"/>
              <a:t>Anti-coagulants</a:t>
            </a:r>
          </a:p>
          <a:p>
            <a:pPr lvl="1"/>
            <a:r>
              <a:rPr b="1" dirty="0" lang="en-US" err="1"/>
              <a:t>Thrombolytics</a:t>
            </a:r>
            <a:endParaRPr b="1" dirty="0" lang="en-US"/>
          </a:p>
          <a:p>
            <a:pPr lvl="0"/>
            <a:r>
              <a:rPr b="1" dirty="0" lang="en-US"/>
              <a:t>Monitor Laboratory studies </a:t>
            </a:r>
            <a:r>
              <a:rPr b="1" dirty="0" lang="en-US" err="1"/>
              <a:t>i.e</a:t>
            </a:r>
            <a:r>
              <a:rPr b="1" dirty="0" lang="en-US"/>
              <a:t>;-</a:t>
            </a:r>
          </a:p>
          <a:p>
            <a:pPr lvl="1"/>
            <a:r>
              <a:rPr b="1" dirty="0" lang="en-US"/>
              <a:t>INR</a:t>
            </a:r>
          </a:p>
          <a:p>
            <a:pPr lvl="1"/>
            <a:r>
              <a:rPr b="1" dirty="0" lang="en-US"/>
              <a:t>PTT</a:t>
            </a:r>
          </a:p>
          <a:p>
            <a:pPr lvl="1"/>
            <a:r>
              <a:rPr b="1" dirty="0" lang="en-US"/>
              <a:t>APT-Then alert Doctor or nurse </a:t>
            </a:r>
            <a:r>
              <a:rPr b="1" dirty="0" lang="en-US" err="1" smtClean="0"/>
              <a:t>incharge</a:t>
            </a:r>
            <a:endParaRPr b="1" dirty="0" lang="en-US" smtClean="0"/>
          </a:p>
          <a:p>
            <a:r>
              <a:rPr b="1" dirty="0" lang="en-US" u="sng"/>
              <a:t>Prepare patient for surgical intervention e.g.</a:t>
            </a:r>
            <a:endParaRPr dirty="0" lang="en-US"/>
          </a:p>
          <a:p>
            <a:pPr indent="0" marL="0">
              <a:buNone/>
            </a:pPr>
            <a:r>
              <a:rPr b="1" dirty="0" lang="en-US" err="1" smtClean="0"/>
              <a:t>Thrombectomy-excission</a:t>
            </a:r>
            <a:r>
              <a:rPr b="1" dirty="0" lang="en-US" smtClean="0"/>
              <a:t> </a:t>
            </a:r>
            <a:r>
              <a:rPr b="1" dirty="0" lang="en-US"/>
              <a:t>of a product if circulation is severely occluded</a:t>
            </a:r>
          </a:p>
          <a:p>
            <a:pPr indent="0" lvl="1" marL="457200">
              <a:buNone/>
            </a:pPr>
            <a:endParaRPr b="1"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921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Health </a:t>
            </a:r>
            <a:r>
              <a:rPr b="1" dirty="0" lang="en-US"/>
              <a:t>Messages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75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334000"/>
          </a:xfrm>
        </p:spPr>
        <p:txBody>
          <a:bodyPr>
            <a:normAutofit/>
          </a:bodyPr>
          <a:p>
            <a:pPr lvl="0"/>
            <a:r>
              <a:rPr b="1" dirty="0" lang="en-US" smtClean="0"/>
              <a:t>Teach </a:t>
            </a:r>
            <a:r>
              <a:rPr b="1" dirty="0" lang="en-US"/>
              <a:t>a patient about anti-coagulants e.g. avoids OTC (over The Counter)</a:t>
            </a:r>
          </a:p>
          <a:p>
            <a:pPr lvl="0"/>
            <a:r>
              <a:rPr b="1" dirty="0" lang="en-US"/>
              <a:t>Take Drugs same time everyday</a:t>
            </a:r>
          </a:p>
          <a:p>
            <a:pPr lvl="0"/>
            <a:r>
              <a:rPr b="1" dirty="0" lang="en-US"/>
              <a:t>Never </a:t>
            </a:r>
            <a:r>
              <a:rPr b="1" dirty="0" lang="en-US" smtClean="0"/>
              <a:t>discontinue drugs that you are on</a:t>
            </a:r>
            <a:endParaRPr b="1" dirty="0" lang="en-US"/>
          </a:p>
          <a:p>
            <a:pPr lvl="0"/>
            <a:r>
              <a:rPr b="1" dirty="0" lang="en-US"/>
              <a:t>Monitor signs of bleeding in the gum, stool, nose</a:t>
            </a:r>
          </a:p>
          <a:p>
            <a:pPr lvl="0"/>
            <a:r>
              <a:rPr b="1" dirty="0" lang="en-US"/>
              <a:t>Use soft </a:t>
            </a:r>
            <a:r>
              <a:rPr b="1" dirty="0" lang="en-US" smtClean="0"/>
              <a:t>toothbrush</a:t>
            </a:r>
            <a:endParaRPr b="1" dirty="0" lang="en-US"/>
          </a:p>
          <a:p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Health </a:t>
            </a:r>
            <a:r>
              <a:rPr b="1" dirty="0" lang="en-US" smtClean="0"/>
              <a:t>Messages </a:t>
            </a:r>
            <a:r>
              <a:rPr b="1" dirty="0" lang="en-US" err="1" smtClean="0"/>
              <a:t>ctd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7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410200"/>
          </a:xfrm>
        </p:spPr>
        <p:txBody>
          <a:bodyPr/>
          <a:p>
            <a:pPr lvl="0"/>
            <a:r>
              <a:rPr b="1" dirty="0" lang="en-US"/>
              <a:t>Use electrical razor for shaving</a:t>
            </a:r>
          </a:p>
          <a:p>
            <a:pPr lvl="0"/>
            <a:r>
              <a:rPr b="1" dirty="0" lang="en-US"/>
              <a:t>Avoid dark green leafy vegetables-</a:t>
            </a:r>
            <a:r>
              <a:rPr b="1" dirty="0" lang="en-US" err="1"/>
              <a:t>Vit</a:t>
            </a:r>
            <a:r>
              <a:rPr b="1" dirty="0" lang="en-US"/>
              <a:t> K</a:t>
            </a:r>
          </a:p>
          <a:p>
            <a:pPr lvl="0"/>
            <a:r>
              <a:rPr b="1" dirty="0" lang="en-US"/>
              <a:t>Avoid excessive use of alcohol</a:t>
            </a:r>
          </a:p>
          <a:p>
            <a:pPr lvl="0"/>
            <a:r>
              <a:rPr b="1" dirty="0" lang="en-US"/>
              <a:t>Wear medical alert that identifies use of anti-coagulants</a:t>
            </a:r>
          </a:p>
          <a:p>
            <a:pPr lvl="0"/>
            <a:r>
              <a:rPr b="1" dirty="0" lang="en-US"/>
              <a:t>Observe for </a:t>
            </a:r>
            <a:r>
              <a:rPr b="1" dirty="0" lang="en-US" err="1"/>
              <a:t>malaena</a:t>
            </a:r>
            <a:r>
              <a:rPr b="1" dirty="0" lang="en-US"/>
              <a:t> stool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/>
              <a:t>ABNORMAL HEART </a:t>
            </a:r>
            <a:r>
              <a:rPr b="1" dirty="0" lang="en-US" smtClean="0"/>
              <a:t>SOUND </a:t>
            </a:r>
            <a:r>
              <a:rPr b="1" dirty="0" lang="en-US" err="1" smtClean="0"/>
              <a:t>ctd</a:t>
            </a:r>
            <a:endParaRPr dirty="0" lang="en-US"/>
          </a:p>
        </p:txBody>
      </p:sp>
      <p:sp>
        <p:nvSpPr>
          <p:cNvPr id="1048622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257800"/>
          </a:xfrm>
        </p:spPr>
        <p:txBody>
          <a:bodyPr>
            <a:normAutofit fontScale="91667" lnSpcReduction="10000"/>
          </a:bodyPr>
          <a:p>
            <a:r>
              <a:rPr b="1" dirty="0" lang="en-US"/>
              <a:t>iii. S</a:t>
            </a:r>
            <a:r>
              <a:rPr baseline="-25000" b="1" dirty="0" lang="en-US"/>
              <a:t>3 </a:t>
            </a:r>
            <a:r>
              <a:rPr b="1" dirty="0" lang="en-US"/>
              <a:t>(Ventricular Diastolic Gallop)</a:t>
            </a:r>
            <a:endParaRPr b="1" dirty="0" sz="2800" lang="en-US"/>
          </a:p>
          <a:p>
            <a:pPr lvl="1"/>
            <a:r>
              <a:rPr b="1" dirty="0" lang="en-US"/>
              <a:t>It’s caused by failure of ventricles to initiate contractions adequate to eject the blood resulting in partially filled chamber during a diastole. This leads to a low pitched sound or a “thud”.</a:t>
            </a:r>
            <a:endParaRPr b="1" dirty="0" sz="2400" lang="en-US"/>
          </a:p>
          <a:p>
            <a:r>
              <a:rPr b="1" dirty="0" lang="en-US"/>
              <a:t>iv. S</a:t>
            </a:r>
            <a:r>
              <a:rPr baseline="-25000" b="1" dirty="0" lang="en-US"/>
              <a:t>4 </a:t>
            </a:r>
            <a:r>
              <a:rPr b="1" dirty="0" lang="en-US"/>
              <a:t>(Atrial Diastolic Gallop)</a:t>
            </a:r>
            <a:endParaRPr b="1" dirty="0" sz="2800" lang="en-US"/>
          </a:p>
          <a:p>
            <a:r>
              <a:rPr b="1" dirty="0" lang="en-US"/>
              <a:t>It’s produced  by a rush of blood flow during a trial contraction as blood enters a ventricle that hasn’t  fully opened or relaxes to open/receive blood.</a:t>
            </a:r>
            <a:endParaRPr b="1" dirty="0" sz="2800" lang="en-US"/>
          </a:p>
          <a:p>
            <a:r>
              <a:rPr b="1" dirty="0" lang="en-US"/>
              <a:t>v. Quadruplet Rhythm</a:t>
            </a:r>
            <a:endParaRPr b="1" dirty="0" sz="2800" lang="en-US"/>
          </a:p>
          <a:p>
            <a:r>
              <a:rPr b="1" dirty="0" lang="en-US"/>
              <a:t>    This is a term referring to presence of all 4 heart sounds.</a:t>
            </a:r>
            <a:endParaRPr b="1" dirty="0" sz="2800" lang="en-US"/>
          </a:p>
          <a:p>
            <a:pPr indent="0" marL="0">
              <a:buNone/>
            </a:pPr>
            <a:endParaRPr b="1" dirty="0" sz="280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8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792162"/>
          </a:xfrm>
        </p:spPr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u="sng" smtClean="0"/>
              <a:t>Prevention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79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58200" cy="4953000"/>
          </a:xfrm>
        </p:spPr>
        <p:txBody>
          <a:bodyPr>
            <a:normAutofit/>
          </a:bodyPr>
          <a:p>
            <a:pPr lvl="0"/>
            <a:r>
              <a:rPr b="1" dirty="0" lang="en-US" smtClean="0"/>
              <a:t>Early </a:t>
            </a:r>
            <a:r>
              <a:rPr b="1" dirty="0" lang="en-US"/>
              <a:t>ambulation</a:t>
            </a:r>
          </a:p>
          <a:p>
            <a:pPr lvl="0"/>
            <a:r>
              <a:rPr b="1" dirty="0" lang="en-US"/>
              <a:t>Early fluid intake to avoid dehydration</a:t>
            </a:r>
          </a:p>
          <a:p>
            <a:pPr lvl="0"/>
            <a:r>
              <a:rPr b="1" dirty="0" lang="en-US"/>
              <a:t>Avoid prolonged sittings</a:t>
            </a:r>
          </a:p>
          <a:p>
            <a:pPr lvl="0"/>
            <a:r>
              <a:rPr b="1" dirty="0" lang="en-US"/>
              <a:t>Use elastic stockings while taking long journeys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15962"/>
          </a:xfrm>
        </p:spPr>
        <p:txBody>
          <a:bodyPr>
            <a:normAutofit fontScale="90000"/>
          </a:bodyPr>
          <a:p>
            <a:r>
              <a:rPr b="1" dirty="0" lang="en-US" u="sng" smtClean="0"/>
              <a:t/>
            </a:r>
            <a:br>
              <a:rPr b="1" dirty="0" lang="en-US" u="sng" smtClean="0"/>
            </a:br>
            <a:r>
              <a:rPr b="1" dirty="0" lang="en-US" u="sng" smtClean="0"/>
              <a:t>Complications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81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458200" cy="4602163"/>
          </a:xfrm>
        </p:spPr>
        <p:txBody>
          <a:bodyPr/>
          <a:p>
            <a:pPr lvl="0"/>
            <a:r>
              <a:rPr b="1" dirty="0" lang="en-US" smtClean="0"/>
              <a:t>Pulmonary </a:t>
            </a:r>
            <a:r>
              <a:rPr b="1" dirty="0" lang="en-US"/>
              <a:t>Embolism</a:t>
            </a:r>
          </a:p>
          <a:p>
            <a:pPr lvl="0"/>
            <a:r>
              <a:rPr b="1" dirty="0" lang="en-US"/>
              <a:t>Recurrence of DVT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 smtClean="0"/>
              <a:t>iii)THROMBO </a:t>
            </a:r>
            <a:r>
              <a:rPr b="1" dirty="0" lang="en-US" u="sng"/>
              <a:t>EMBOLISM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8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lang="en-US" u="sng" smtClean="0"/>
              <a:t> </a:t>
            </a:r>
            <a:r>
              <a:rPr b="1" dirty="0" lang="en-US" smtClean="0"/>
              <a:t>Is </a:t>
            </a:r>
            <a:r>
              <a:rPr b="1" dirty="0" lang="en-US"/>
              <a:t>a condition in which blood vessel is blocked by an embolus carried in blood system from site of formation.</a:t>
            </a:r>
          </a:p>
          <a:p>
            <a:pPr indent="0" marL="0">
              <a:buNone/>
            </a:pPr>
            <a:r>
              <a:rPr b="1" dirty="0" lang="en-US"/>
              <a:t>Causes are same as those of DVT</a:t>
            </a:r>
          </a:p>
          <a:p>
            <a:pPr indent="0" marL="0">
              <a:buNone/>
            </a:pPr>
            <a:r>
              <a:rPr b="1" dirty="0" lang="en-US" u="sng"/>
              <a:t>Signs and Symptoms</a:t>
            </a:r>
            <a:endParaRPr b="1" dirty="0" lang="en-US"/>
          </a:p>
          <a:p>
            <a:r>
              <a:rPr b="1" dirty="0" lang="en-US"/>
              <a:t>-Tingling sensation</a:t>
            </a:r>
          </a:p>
          <a:p>
            <a:r>
              <a:rPr b="1" dirty="0" lang="en-US"/>
              <a:t>-Coolness</a:t>
            </a:r>
          </a:p>
          <a:p>
            <a:r>
              <a:rPr b="1" dirty="0" lang="en-US"/>
              <a:t>-Cyanosis over affected area</a:t>
            </a:r>
          </a:p>
          <a:p>
            <a:pPr indent="0" marL="0">
              <a:buNone/>
            </a:pPr>
            <a:r>
              <a:rPr b="1" dirty="0" lang="en-US"/>
              <a:t>Management is the same as DVT depending on the </a:t>
            </a:r>
            <a:r>
              <a:rPr b="1" dirty="0" lang="en-US" smtClean="0"/>
              <a:t>site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 smtClean="0"/>
              <a:t>iv)PHLEBOTHROMBOSIS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85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334000"/>
          </a:xfrm>
        </p:spPr>
        <p:txBody>
          <a:bodyPr/>
          <a:p>
            <a:r>
              <a:rPr b="1" dirty="0" sz="4000" lang="en-US" smtClean="0"/>
              <a:t>In </a:t>
            </a:r>
            <a:r>
              <a:rPr b="1" dirty="0" sz="4000" lang="en-US"/>
              <a:t>this </a:t>
            </a:r>
            <a:r>
              <a:rPr b="1" dirty="0" sz="4000" lang="en-US" err="1"/>
              <a:t>condition,a</a:t>
            </a:r>
            <a:r>
              <a:rPr b="1" dirty="0" sz="4000" lang="en-US"/>
              <a:t> clot forms within a vein usually caused by </a:t>
            </a:r>
            <a:r>
              <a:rPr b="1" dirty="0" sz="4000" lang="en-US" err="1"/>
              <a:t>haemostasis,hypercoagulability</a:t>
            </a:r>
            <a:r>
              <a:rPr b="1" dirty="0" sz="4000" lang="en-US"/>
              <a:t> </a:t>
            </a:r>
            <a:r>
              <a:rPr b="1" dirty="0" sz="4000" lang="en-US" smtClean="0"/>
              <a:t>or </a:t>
            </a:r>
            <a:r>
              <a:rPr b="1" dirty="0" sz="4000" lang="en-US"/>
              <a:t>occlusion</a:t>
            </a:r>
          </a:p>
          <a:p>
            <a:r>
              <a:rPr b="1" dirty="0" sz="4000" lang="en-US" smtClean="0"/>
              <a:t>Management </a:t>
            </a:r>
            <a:r>
              <a:rPr b="1" dirty="0" sz="4000" lang="en-US"/>
              <a:t>is mainly by preventive measures as given in </a:t>
            </a:r>
            <a:r>
              <a:rPr b="1" dirty="0" sz="4000" lang="en-US" smtClean="0"/>
              <a:t>DVT</a:t>
            </a:r>
            <a:endParaRPr b="1" dirty="0" sz="400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CARRDIOVASCULAR CONDITIONS AND THEIR  MANAGEMENT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87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839200" cy="5638800"/>
          </a:xfrm>
        </p:spPr>
        <p:txBody>
          <a:bodyPr>
            <a:normAutofit fontScale="37500" lnSpcReduction="20000"/>
          </a:bodyPr>
          <a:p>
            <a:pPr indent="0" marL="0">
              <a:buNone/>
            </a:pPr>
            <a:endParaRPr dirty="0" lang="en-US"/>
          </a:p>
          <a:p>
            <a:pPr indent="0" marL="0">
              <a:buNone/>
            </a:pPr>
            <a:r>
              <a:rPr b="1" dirty="0" lang="en-US" u="sng"/>
              <a:t>1) </a:t>
            </a:r>
            <a:r>
              <a:rPr b="1" dirty="0" sz="7000" lang="en-US" u="sng"/>
              <a:t>CORONARY ARTERY DISEASE (CAD)</a:t>
            </a:r>
            <a:endParaRPr b="1" dirty="0" sz="7000" lang="en-US"/>
          </a:p>
          <a:p>
            <a:r>
              <a:rPr b="1" dirty="0" sz="7000" lang="en-US"/>
              <a:t>Is narrowing or obstruction of one or more of the coronary arteries </a:t>
            </a:r>
            <a:r>
              <a:rPr b="1" dirty="0" sz="7000" lang="en-US" err="1"/>
              <a:t>i.e</a:t>
            </a:r>
            <a:r>
              <a:rPr b="1" dirty="0" sz="7000" lang="en-US"/>
              <a:t> Right or left coronary artery commonly as a result of Atherosclerosis, which is accumulation of fatty tissues in the </a:t>
            </a:r>
            <a:r>
              <a:rPr b="1" dirty="0" sz="7000" lang="en-US" smtClean="0"/>
              <a:t>arteries</a:t>
            </a:r>
            <a:endParaRPr b="1" dirty="0" sz="7000" lang="en-US"/>
          </a:p>
          <a:p>
            <a:pPr indent="0" marL="0">
              <a:buNone/>
            </a:pPr>
            <a:r>
              <a:rPr b="1" dirty="0" sz="7000" lang="en-US" u="sng"/>
              <a:t>Pathophysiology</a:t>
            </a:r>
            <a:endParaRPr b="1" dirty="0" sz="7000" lang="en-US"/>
          </a:p>
          <a:p>
            <a:r>
              <a:rPr b="1" dirty="0" sz="7000" lang="en-US"/>
              <a:t>Narrowing causes reduced perfusion of Myocardial tissue and inadequate myocardial Oxygen supply. Narrowing and blockage leads to:</a:t>
            </a:r>
          </a:p>
          <a:p>
            <a:pPr lvl="0"/>
            <a:r>
              <a:rPr b="1" dirty="0" sz="7000" lang="en-US"/>
              <a:t>Increased Blood Pressure due to peripheral resistance.</a:t>
            </a:r>
          </a:p>
          <a:p>
            <a:pPr lvl="0"/>
            <a:r>
              <a:rPr b="1" dirty="0" sz="7000" lang="en-US"/>
              <a:t>Angina/chest pain due to mismatch of Oxygen supply and demand</a:t>
            </a:r>
          </a:p>
          <a:p>
            <a:pPr lvl="0"/>
            <a:r>
              <a:rPr b="1" dirty="0" sz="7000" lang="en-US"/>
              <a:t>Dysrhythmia due to weakening of muscle layer of the </a:t>
            </a:r>
            <a:r>
              <a:rPr b="1" dirty="0" sz="7000" lang="en-US" smtClean="0"/>
              <a:t>heart</a:t>
            </a:r>
            <a:endParaRPr b="1" dirty="0" sz="7000" lang="en-US"/>
          </a:p>
        </p:txBody>
      </p:sp>
    </p:spTree>
  </p:cSld>
  <p:clrMapOvr>
    <a:masterClrMapping/>
  </p:clrMapOvr>
  <p:timing/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p>
            <a:r>
              <a:rPr b="1" dirty="0" lang="en-US" u="sng" smtClean="0"/>
              <a:t>Pathophysiology </a:t>
            </a:r>
            <a:r>
              <a:rPr b="1" dirty="0" lang="en-US" err="1" u="sng" smtClean="0"/>
              <a:t>ctd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89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638800"/>
          </a:xfrm>
        </p:spPr>
        <p:txBody>
          <a:bodyPr>
            <a:normAutofit fontScale="96875" lnSpcReduction="10000"/>
          </a:bodyPr>
          <a:p>
            <a:pPr lvl="0"/>
            <a:r>
              <a:rPr b="1" dirty="0" lang="en-US"/>
              <a:t>Myocardial infarction (MI)</a:t>
            </a:r>
          </a:p>
          <a:p>
            <a:pPr lvl="0"/>
            <a:r>
              <a:rPr b="1" dirty="0" lang="en-US"/>
              <a:t>Heart failure</a:t>
            </a:r>
          </a:p>
          <a:p>
            <a:r>
              <a:rPr b="1" dirty="0" lang="en-US" smtClean="0"/>
              <a:t>Development </a:t>
            </a:r>
            <a:r>
              <a:rPr b="1" dirty="0" lang="en-US"/>
              <a:t>of collateral circulation may occur in chronic CAD</a:t>
            </a:r>
          </a:p>
          <a:p>
            <a:r>
              <a:rPr b="1" dirty="0" lang="en-US" smtClean="0"/>
              <a:t>Symptoms </a:t>
            </a:r>
            <a:r>
              <a:rPr b="1" dirty="0" lang="en-US"/>
              <a:t>occur when occlusion causes inadequate blood supply to muscles, causing </a:t>
            </a:r>
            <a:r>
              <a:rPr b="1" dirty="0" lang="en-US" err="1"/>
              <a:t>ischaemia,which</a:t>
            </a:r>
            <a:r>
              <a:rPr b="1" dirty="0" lang="en-US"/>
              <a:t> is usually  an occlusion of (50-75%) of the lumen</a:t>
            </a:r>
          </a:p>
          <a:p>
            <a:r>
              <a:rPr b="1" dirty="0" lang="en-US" smtClean="0"/>
              <a:t>The </a:t>
            </a:r>
            <a:r>
              <a:rPr b="1" dirty="0" lang="en-US"/>
              <a:t>term acute coronary syndrome is used to describe clinical manifestations of CAD that range from stable angina to acute MI.</a:t>
            </a:r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  <p:timing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/>
              <a:t>Risk factors</a:t>
            </a:r>
            <a:endParaRPr dirty="0" lang="en-US"/>
          </a:p>
        </p:txBody>
      </p:sp>
      <p:sp>
        <p:nvSpPr>
          <p:cNvPr id="104879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b="1" dirty="0" lang="en-US" u="sng" smtClean="0"/>
              <a:t>Modifiable </a:t>
            </a:r>
            <a:r>
              <a:rPr b="1" dirty="0" lang="en-US"/>
              <a:t>			</a:t>
            </a:r>
            <a:r>
              <a:rPr b="1" dirty="0" lang="en-US" u="sng" smtClean="0"/>
              <a:t>Non-modifiable</a:t>
            </a:r>
            <a:endParaRPr b="1" dirty="0" lang="en-US"/>
          </a:p>
          <a:p>
            <a:r>
              <a:rPr b="1" dirty="0" lang="en-US"/>
              <a:t>Smoking 				</a:t>
            </a:r>
            <a:r>
              <a:rPr b="1" dirty="0" lang="en-US" smtClean="0"/>
              <a:t>Age</a:t>
            </a:r>
            <a:endParaRPr b="1" dirty="0" lang="en-US"/>
          </a:p>
          <a:p>
            <a:r>
              <a:rPr b="1" dirty="0" lang="en-US"/>
              <a:t>Obesity				</a:t>
            </a:r>
            <a:r>
              <a:rPr b="1" dirty="0" lang="en-US" smtClean="0"/>
              <a:t>    </a:t>
            </a:r>
            <a:r>
              <a:rPr b="1" dirty="0" lang="en-US"/>
              <a:t>	</a:t>
            </a:r>
            <a:r>
              <a:rPr b="1" dirty="0" lang="en-US" smtClean="0"/>
              <a:t>Gender</a:t>
            </a:r>
            <a:endParaRPr b="1" dirty="0" lang="en-US"/>
          </a:p>
          <a:p>
            <a:r>
              <a:rPr b="1" dirty="0" lang="en-US"/>
              <a:t>Hypertension				</a:t>
            </a:r>
            <a:r>
              <a:rPr b="1" dirty="0" lang="en-US" smtClean="0"/>
              <a:t>Family</a:t>
            </a:r>
            <a:endParaRPr b="1" dirty="0" lang="en-US"/>
          </a:p>
          <a:p>
            <a:r>
              <a:rPr b="1" dirty="0" lang="en-US"/>
              <a:t>Diabetes Mellitus			</a:t>
            </a:r>
            <a:r>
              <a:rPr b="1" dirty="0" lang="en-US" smtClean="0"/>
              <a:t>Race</a:t>
            </a:r>
            <a:endParaRPr b="1" dirty="0" lang="en-US"/>
          </a:p>
          <a:p>
            <a:r>
              <a:rPr b="1" dirty="0" lang="en-US"/>
              <a:t>Stress</a:t>
            </a:r>
          </a:p>
          <a:p>
            <a:r>
              <a:rPr b="1" dirty="0" lang="en-US" smtClean="0"/>
              <a:t>Diet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Clinical Manifestations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96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4983163"/>
          </a:xfrm>
        </p:spPr>
        <p:txBody>
          <a:bodyPr/>
          <a:p>
            <a:r>
              <a:rPr b="1" dirty="0" sz="3600" lang="en-US" smtClean="0"/>
              <a:t>Angina </a:t>
            </a:r>
            <a:r>
              <a:rPr b="1" dirty="0" sz="3600" lang="en-US"/>
              <a:t>pectoris also known as stable angina.</a:t>
            </a:r>
          </a:p>
          <a:p>
            <a:r>
              <a:rPr b="1" dirty="0" sz="3600" lang="en-US"/>
              <a:t>Is the same as </a:t>
            </a:r>
            <a:r>
              <a:rPr b="1" dirty="0" sz="3600" lang="en-US" err="1"/>
              <a:t>exertional</a:t>
            </a:r>
            <a:r>
              <a:rPr b="1" dirty="0" sz="3600" lang="en-US"/>
              <a:t> chest pain.</a:t>
            </a:r>
          </a:p>
          <a:p>
            <a:r>
              <a:rPr b="1" dirty="0" sz="3600" lang="en-US"/>
              <a:t>Chest pain is caused by blockage or spasms of the coronary artery and may not be a diseases on its own but a symptom.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/>
              <a:t>Classification of causes of CAD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79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7500" lnSpcReduction="10000"/>
          </a:bodyPr>
          <a:p>
            <a:r>
              <a:rPr dirty="0" lang="en-US" smtClean="0"/>
              <a:t>Obstruction </a:t>
            </a:r>
            <a:r>
              <a:rPr dirty="0" lang="en-US"/>
              <a:t>of blood flow in coronary Artery.</a:t>
            </a:r>
          </a:p>
          <a:p>
            <a:r>
              <a:rPr dirty="0" lang="en-US"/>
              <a:t>Coronary Artery surgery spasms caused by procedures </a:t>
            </a:r>
            <a:r>
              <a:rPr dirty="0" lang="en-US" err="1"/>
              <a:t>e.g</a:t>
            </a:r>
            <a:r>
              <a:rPr dirty="0" lang="en-US"/>
              <a:t> cardiac catheterization.</a:t>
            </a:r>
          </a:p>
          <a:p>
            <a:r>
              <a:rPr dirty="0" lang="en-US"/>
              <a:t>Conditions decreasing myocardial oxygen supply.</a:t>
            </a:r>
          </a:p>
          <a:p>
            <a:pPr indent="0" marL="0">
              <a:buNone/>
            </a:pPr>
            <a:r>
              <a:rPr b="1" dirty="0" lang="en-US"/>
              <a:t>Precipitating factors.</a:t>
            </a:r>
            <a:endParaRPr dirty="0" lang="en-US"/>
          </a:p>
          <a:p>
            <a:r>
              <a:rPr dirty="0" lang="en-US"/>
              <a:t>Exercise after heavy meal.</a:t>
            </a:r>
          </a:p>
          <a:p>
            <a:r>
              <a:rPr dirty="0" lang="en-US"/>
              <a:t>Cold weather</a:t>
            </a:r>
          </a:p>
          <a:p>
            <a:r>
              <a:rPr dirty="0" lang="en-US"/>
              <a:t>Walking against the wind</a:t>
            </a:r>
          </a:p>
          <a:p>
            <a:r>
              <a:rPr dirty="0" lang="en-US"/>
              <a:t>Anger/fright/emotional </a:t>
            </a:r>
            <a:r>
              <a:rPr dirty="0" lang="en-US" smtClean="0"/>
              <a:t>upset</a:t>
            </a:r>
            <a:endParaRPr dirty="0" lang="en-US"/>
          </a:p>
        </p:txBody>
      </p:sp>
    </p:spTree>
  </p:cSld>
  <p:clrMapOvr>
    <a:masterClrMapping/>
  </p:clrMapOvr>
  <p:timing/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92162"/>
          </a:xfrm>
        </p:spPr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Precipitating </a:t>
            </a:r>
            <a:r>
              <a:rPr b="1" dirty="0" lang="en-US"/>
              <a:t>factors.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800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686800" cy="4876800"/>
          </a:xfrm>
        </p:spPr>
        <p:txBody>
          <a:bodyPr/>
          <a:p>
            <a:r>
              <a:rPr b="1" dirty="0" lang="en-US"/>
              <a:t>Coitus – sexual intercourse.</a:t>
            </a:r>
          </a:p>
          <a:p>
            <a:pPr lvl="0"/>
            <a:r>
              <a:rPr b="1" dirty="0" lang="en-US"/>
              <a:t>Stable angina occurs commonly with activities or with the above precipitating factors.</a:t>
            </a:r>
          </a:p>
          <a:p>
            <a:pPr lvl="0"/>
            <a:r>
              <a:rPr b="1" dirty="0" lang="en-US"/>
              <a:t>Stable angina is as a result of fixed lesion.</a:t>
            </a:r>
          </a:p>
          <a:p>
            <a:r>
              <a:rPr b="1" dirty="0" lang="en-US"/>
              <a:t>The pain in stable angina is usually relieved with sublingual Nitroglycerine within 5 minutes.</a:t>
            </a:r>
          </a:p>
        </p:txBody>
      </p:sp>
    </p:spTree>
  </p:cSld>
  <p:clrMapOvr>
    <a:masterClrMapping/>
  </p:clrMapOvr>
  <p:timing/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Company>CtrlSoft</Company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CARDIOVASCULAR DISEASES (CVD)</dc:title>
  <dc:creator>C Mwangi</dc:creator>
  <cp:lastModifiedBy>C Mwangi</cp:lastModifiedBy>
  <dcterms:created xsi:type="dcterms:W3CDTF">2018-11-13T04:02:09Z</dcterms:created>
  <dcterms:modified xsi:type="dcterms:W3CDTF">2019-10-10T10:09:09Z</dcterms:modified>
</cp:coreProperties>
</file>