
<file path=[Content_Types].xml><?xml version="1.0" encoding="utf-8"?>
<Types xmlns="http://schemas.openxmlformats.org/package/2006/content-types">
  <Override PartName="/ppt/slides/slide47.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120.xml" ContentType="application/vnd.openxmlformats-officedocument.presentationml.slide+xml"/>
  <Override PartName="/ppt/slides/slide218.xml" ContentType="application/vnd.openxmlformats-officedocument.presentationml.slide+xml"/>
  <Override PartName="/ppt/slides/slide265.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50.xml" ContentType="application/vnd.openxmlformats-officedocument.presentationml.slide+xml"/>
  <Override PartName="/ppt/slides/slide243.xml" ContentType="application/vnd.openxmlformats-officedocument.presentationml.slide+xml"/>
  <Override PartName="/ppt/slides/slide290.xml" ContentType="application/vnd.openxmlformats-officedocument.presentationml.slide+xml"/>
  <Override PartName="/ppt/slides/slide169.xml" ContentType="application/vnd.openxmlformats-officedocument.presentationml.slide+xml"/>
  <Override PartName="/ppt/slides/slide221.xml" ContentType="application/vnd.openxmlformats-officedocument.presentationml.slide+xml"/>
  <Override PartName="/ppt/slides/slide308.xml" ContentType="application/vnd.openxmlformats-officedocument.presentationml.slide+xml"/>
  <Override PartName="/ppt/slides/slide319.xml" ContentType="application/vnd.openxmlformats-officedocument.presentationml.slide+xml"/>
  <Override PartName="/ppt/slides/slide355.xml" ContentType="application/vnd.openxmlformats-officedocument.presentationml.slide+xml"/>
  <Override PartName="/ppt/slides/slide366.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344.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333.xml" ContentType="application/vnd.openxmlformats-officedocument.presentationml.slide+xml"/>
  <Override PartName="/ppt/notesSlides/notesSlide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259.xml" ContentType="application/vnd.openxmlformats-officedocument.presentationml.slide+xml"/>
  <Override PartName="/ppt/slides/slide32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s/slide248.xml" ContentType="application/vnd.openxmlformats-officedocument.presentationml.slide+xml"/>
  <Override PartName="/ppt/slides/slide295.xml" ContentType="application/vnd.openxmlformats-officedocument.presentationml.slide+xml"/>
  <Override PartName="/ppt/slides/slide300.xml" ContentType="application/vnd.openxmlformats-officedocument.presentationml.slide+xml"/>
  <Override PartName="/ppt/slides/slide311.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237.xml" ContentType="application/vnd.openxmlformats-officedocument.presentationml.slide+xml"/>
  <Override PartName="/ppt/slides/slide284.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slides/slide262.xml" ContentType="application/vnd.openxmlformats-officedocument.presentationml.slide+xml"/>
  <Override PartName="/ppt/slides/slide273.xml" ContentType="application/vnd.openxmlformats-officedocument.presentationml.slide+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s/slide251.xml" ContentType="application/vnd.openxmlformats-officedocument.presentationml.slide+xml"/>
  <Override PartName="/ppt/slides/slide349.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327.xml" ContentType="application/vnd.openxmlformats-officedocument.presentationml.slide+xml"/>
  <Override PartName="/ppt/slides/slide338.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316.xml" ContentType="application/vnd.openxmlformats-officedocument.presentationml.slide+xml"/>
  <Override PartName="/ppt/slides/slide363.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305.xml" ContentType="application/vnd.openxmlformats-officedocument.presentationml.slide+xml"/>
  <Override PartName="/ppt/slides/slide352.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slides/slide278.xml" ContentType="application/vnd.openxmlformats-officedocument.presentationml.slide+xml"/>
  <Override PartName="/ppt/slides/slide289.xml" ContentType="application/vnd.openxmlformats-officedocument.presentationml.slide+xml"/>
  <Override PartName="/ppt/slides/slide330.xml" ContentType="application/vnd.openxmlformats-officedocument.presentationml.slide+xml"/>
  <Override PartName="/ppt/slides/slide341.xml" ContentType="application/vnd.openxmlformats-officedocument.presentationml.slide+xml"/>
  <Override PartName="/ppt/notesSlides/notesSlide4.xml" ContentType="application/vnd.openxmlformats-officedocument.presentationml.notes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slides/slide267.xml" ContentType="application/vnd.openxmlformats-officedocument.presentationml.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s/slide209.xml" ContentType="application/vnd.openxmlformats-officedocument.presentationml.slide+xml"/>
  <Override PartName="/ppt/slides/slide256.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Override PartName="/ppt/slides/slide281.xml" ContentType="application/vnd.openxmlformats-officedocument.presentationml.slide+xml"/>
  <Override PartName="/ppt/slides/slide292.xml" ContentType="application/vnd.openxmlformats-officedocument.presentationml.slide+xml"/>
  <Default Extension="wmf" ContentType="image/x-wmf"/>
  <Override PartName="/ppt/slides/slide41.xml" ContentType="application/vnd.openxmlformats-officedocument.presentationml.slide+xml"/>
  <Override PartName="/ppt/slides/slide223.xml" ContentType="application/vnd.openxmlformats-officedocument.presentationml.slide+xml"/>
  <Override PartName="/ppt/slides/slide270.xml" ContentType="application/vnd.openxmlformats-officedocument.presentationml.slide+xml"/>
  <Override PartName="/ppt/slides/slide357.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346.xml" ContentType="application/vnd.openxmlformats-officedocument.presentationml.slide+xml"/>
  <Override PartName="/ppt/slides/slide138.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335.xml" ContentType="application/vnd.openxmlformats-officedocument.presentationml.slide+xml"/>
  <Override PartName="/ppt/slides/slide79.xml" ContentType="application/vnd.openxmlformats-officedocument.presentationml.slide+xml"/>
  <Override PartName="/ppt/slides/slide127.xml" ContentType="application/vnd.openxmlformats-officedocument.presentationml.slide+xml"/>
  <Override PartName="/ppt/slides/slide174.xml" ContentType="application/vnd.openxmlformats-officedocument.presentationml.slide+xml"/>
  <Override PartName="/ppt/slides/slide324.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116.xml" ContentType="application/vnd.openxmlformats-officedocument.presentationml.slide+xml"/>
  <Override PartName="/ppt/slides/slide163.xml" ContentType="application/vnd.openxmlformats-officedocument.presentationml.slide+xml"/>
  <Override PartName="/ppt/slides/slide297.xml" ContentType="application/vnd.openxmlformats-officedocument.presentationml.slide+xml"/>
  <Override PartName="/ppt/slides/slide302.xml" ContentType="application/vnd.openxmlformats-officedocument.presentationml.slide+xml"/>
  <Override PartName="/ppt/slides/slide313.xml" ContentType="application/vnd.openxmlformats-officedocument.presentationml.slide+xml"/>
  <Override PartName="/ppt/slides/slide360.xml" ContentType="application/vnd.openxmlformats-officedocument.presentationml.slide+xml"/>
  <Override PartName="/ppt/slideLayouts/slideLayout9.xml" ContentType="application/vnd.openxmlformats-officedocument.presentationml.slideLayout+xml"/>
  <Override PartName="/ppt/slides/slide57.xml" ContentType="application/vnd.openxmlformats-officedocument.presentationml.slide+xml"/>
  <Override PartName="/ppt/slides/slide105.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239.xml" ContentType="application/vnd.openxmlformats-officedocument.presentationml.slide+xml"/>
  <Override PartName="/ppt/slides/slide286.xml" ContentType="application/vnd.openxmlformats-officedocument.presentationml.slide+xml"/>
  <Override PartName="/ppt/notesSlides/notesSlide1.xml" ContentType="application/vnd.openxmlformats-officedocument.presentationml.notesSlide+xml"/>
  <Override PartName="/ppt/slides/slide46.xml" ContentType="application/vnd.openxmlformats-officedocument.presentationml.slide+xml"/>
  <Override PartName="/ppt/slides/slide93.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64.xml" ContentType="application/vnd.openxmlformats-officedocument.presentationml.slide+xml"/>
  <Override PartName="/ppt/slides/slide275.xml" ContentType="application/vnd.openxmlformats-officedocument.presentationml.slide+xml"/>
  <Override PartName="/ppt/slides/slide24.xml" ContentType="application/vnd.openxmlformats-officedocument.presentationml.slide+xml"/>
  <Override PartName="/ppt/slides/slide35.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53.xml" ContentType="application/vnd.openxmlformats-officedocument.presentationml.slide+xml"/>
  <Override PartName="/ppt/slides/slide13.xml" ContentType="application/vnd.openxmlformats-officedocument.presentationml.slide+xml"/>
  <Override PartName="/ppt/slides/slide60.xml" ContentType="application/vnd.openxmlformats-officedocument.presentationml.slide+xml"/>
  <Override PartName="/ppt/slides/slide242.xml" ContentType="application/vnd.openxmlformats-officedocument.presentationml.slide+xml"/>
  <Override PartName="/ppt/slides/slide329.xml" ContentType="application/vnd.openxmlformats-officedocument.presentationml.slide+xml"/>
  <Override PartName="/ppt/slideLayouts/slideLayout1.xml" ContentType="application/vnd.openxmlformats-officedocument.presentationml.slideLayout+xml"/>
  <Override PartName="/ppt/slides/slide168.xml" ContentType="application/vnd.openxmlformats-officedocument.presentationml.slide+xml"/>
  <Override PartName="/ppt/slides/slide179.xml" ContentType="application/vnd.openxmlformats-officedocument.presentationml.slide+xml"/>
  <Override PartName="/ppt/slides/slide231.xml" ContentType="application/vnd.openxmlformats-officedocument.presentationml.slide+xml"/>
  <Override PartName="/ppt/slides/slide318.xml" ContentType="application/vnd.openxmlformats-officedocument.presentationml.slide+xml"/>
  <Override PartName="/ppt/slides/slide365.xml" ContentType="application/vnd.openxmlformats-officedocument.presentationml.slide+xml"/>
  <Override PartName="/ppt/slides/slide157.xml" ContentType="application/vnd.openxmlformats-officedocument.presentationml.slide+xml"/>
  <Override PartName="/ppt/slides/slide220.xml" ContentType="application/vnd.openxmlformats-officedocument.presentationml.slide+xml"/>
  <Override PartName="/ppt/slides/slide307.xml" ContentType="application/vnd.openxmlformats-officedocument.presentationml.slide+xml"/>
  <Override PartName="/ppt/slides/slide354.xml" ContentType="application/vnd.openxmlformats-officedocument.presentationml.slide+xml"/>
  <Override PartName="/ppt/slides/slide98.xml" ContentType="application/vnd.openxmlformats-officedocument.presentationml.slide+xml"/>
  <Override PartName="/ppt/slides/slide146.xml" ContentType="application/vnd.openxmlformats-officedocument.presentationml.slide+xml"/>
  <Override PartName="/ppt/slides/slide193.xml" ContentType="application/vnd.openxmlformats-officedocument.presentationml.slide+xml"/>
  <Override PartName="/ppt/slides/slide332.xml" ContentType="application/vnd.openxmlformats-officedocument.presentationml.slide+xml"/>
  <Override PartName="/ppt/slides/slide343.xml" ContentType="application/vnd.openxmlformats-officedocument.presentationml.slide+xml"/>
  <Override PartName="/ppt/notesSlides/notesSlide6.xml" ContentType="application/vnd.openxmlformats-officedocument.presentationml.notesSlide+xml"/>
  <Override PartName="/ppt/slides/slide87.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69.xml" ContentType="application/vnd.openxmlformats-officedocument.presentationml.slide+xml"/>
  <Override PartName="/ppt/slides/slide321.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258.xml" ContentType="application/vnd.openxmlformats-officedocument.presentationml.slide+xml"/>
  <Override PartName="/ppt/slides/slide31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s/slide283.xml" ContentType="application/vnd.openxmlformats-officedocument.presentationml.slide+xml"/>
  <Override PartName="/ppt/slides/slide294.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slides/slide272.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261.xml" ContentType="application/vnd.openxmlformats-officedocument.presentationml.slide+xml"/>
  <Override PartName="/ppt/slides/slide348.xml" ContentType="application/vnd.openxmlformats-officedocument.presentationml.slide+xml"/>
  <Override PartName="/ppt/slides/slide359.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337.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32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299.xml" ContentType="application/vnd.openxmlformats-officedocument.presentationml.slide+xml"/>
  <Override PartName="/ppt/slides/slide304.xml" ContentType="application/vnd.openxmlformats-officedocument.presentationml.slide+xml"/>
  <Override PartName="/ppt/slides/slide315.xml" ContentType="application/vnd.openxmlformats-officedocument.presentationml.slide+xml"/>
  <Override PartName="/ppt/slides/slide351.xml" ContentType="application/vnd.openxmlformats-officedocument.presentationml.slide+xml"/>
  <Override PartName="/ppt/slides/slide362.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slides/slide288.xml" ContentType="application/vnd.openxmlformats-officedocument.presentationml.slide+xml"/>
  <Override PartName="/ppt/slides/slide34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77.xml" ContentType="application/vnd.openxmlformats-officedocument.presentationml.slide+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slides/slide266.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s/slide291.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280.xml" ContentType="application/vnd.openxmlformats-officedocument.presentationml.slide+xml"/>
  <Override PartName="/ppt/slides/slide367.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309.xml" ContentType="application/vnd.openxmlformats-officedocument.presentationml.slide+xml"/>
  <Override PartName="/ppt/slides/slide356.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s/slide345.xml" ContentType="application/vnd.openxmlformats-officedocument.presentationml.slide+xml"/>
  <Override PartName="/ppt/notesSlides/notesSlide8.xml" ContentType="application/vnd.openxmlformats-officedocument.presentationml.notes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323.xml" ContentType="application/vnd.openxmlformats-officedocument.presentationml.slide+xml"/>
  <Override PartName="/ppt/slides/slide334.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ppt/slides/slide312.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s/slide285.xml" ContentType="application/vnd.openxmlformats-officedocument.presentationml.slide+xml"/>
  <Override PartName="/ppt/slides/slide296.xml" ContentType="application/vnd.openxmlformats-officedocument.presentationml.slide+xml"/>
  <Override PartName="/ppt/slides/slide30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slides/slide227.xml" ContentType="application/vnd.openxmlformats-officedocument.presentationml.slide+xml"/>
  <Override PartName="/ppt/slides/slide274.xml" ContentType="application/vnd.openxmlformats-officedocument.presentationml.slide+xml"/>
  <Override PartName="/ppt/theme/theme3.xml" ContentType="application/vnd.openxmlformats-officedocument.theme+xml"/>
  <Override PartName="/ppt/slides/slide34.xml" ContentType="application/vnd.openxmlformats-officedocument.presentationml.slide+xml"/>
  <Override PartName="/ppt/slides/slide81.xml" ContentType="application/vnd.openxmlformats-officedocument.presentationml.slide+xml"/>
  <Override PartName="/ppt/slides/slide216.xml" ContentType="application/vnd.openxmlformats-officedocument.presentationml.slide+xml"/>
  <Override PartName="/ppt/slides/slide2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Override PartName="/ppt/slides/slide339.xml" ContentType="application/vnd.openxmlformats-officedocument.presentationml.slide+xml"/>
  <Override PartName="/ppt/slides/slide12.xml" ContentType="application/vnd.openxmlformats-officedocument.presentationml.slide+xml"/>
  <Override PartName="/ppt/slides/slide178.xml" ContentType="application/vnd.openxmlformats-officedocument.presentationml.slide+xml"/>
  <Override PartName="/ppt/slides/slide230.xml" ContentType="application/vnd.openxmlformats-officedocument.presentationml.slide+xml"/>
  <Override PartName="/ppt/slides/slide328.xml" ContentType="application/vnd.openxmlformats-officedocument.presentationml.slide+xml"/>
  <Override PartName="/ppt/slideLayouts/slideLayout11.xml" ContentType="application/vnd.openxmlformats-officedocument.presentationml.slideLayout+xml"/>
  <Override PartName="/ppt/slides/slide167.xml" ContentType="application/vnd.openxmlformats-officedocument.presentationml.slide+xml"/>
  <Override PartName="/ppt/slides/slide306.xml" ContentType="application/vnd.openxmlformats-officedocument.presentationml.slide+xml"/>
  <Override PartName="/ppt/slides/slide317.xml" ContentType="application/vnd.openxmlformats-officedocument.presentationml.slide+xml"/>
  <Override PartName="/ppt/slides/slide353.xml" ContentType="application/vnd.openxmlformats-officedocument.presentationml.slide+xml"/>
  <Override PartName="/ppt/slides/slide364.xml" ContentType="application/vnd.openxmlformats-officedocument.presentationml.slide+xml"/>
  <Override PartName="/ppt/slides/slide109.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92.xml" ContentType="application/vnd.openxmlformats-officedocument.presentationml.slide+xml"/>
  <Override PartName="/ppt/slides/slide342.xml" ContentType="application/vnd.openxmlformats-officedocument.presentationml.slide+xml"/>
  <Override PartName="/ppt/slides/slide97.xml" ContentType="application/vnd.openxmlformats-officedocument.presentationml.slide+xml"/>
  <Override PartName="/ppt/slides/slide134.xml" ContentType="application/vnd.openxmlformats-officedocument.presentationml.slide+xml"/>
  <Override PartName="/ppt/slides/slide181.xml" ContentType="application/vnd.openxmlformats-officedocument.presentationml.slide+xml"/>
  <Override PartName="/ppt/slides/slide279.xml" ContentType="application/vnd.openxmlformats-officedocument.presentationml.slide+xml"/>
  <Override PartName="/ppt/slides/slide331.xml" ContentType="application/vnd.openxmlformats-officedocument.presentationml.slide+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23.xml" ContentType="application/vnd.openxmlformats-officedocument.presentationml.slide+xml"/>
  <Override PartName="/ppt/slides/slide170.xml" ContentType="application/vnd.openxmlformats-officedocument.presentationml.slide+xml"/>
  <Override PartName="/ppt/slides/slide257.xml" ContentType="application/vnd.openxmlformats-officedocument.presentationml.slide+xml"/>
  <Override PartName="/ppt/slides/slide268.xml" ContentType="application/vnd.openxmlformats-officedocument.presentationml.slide+xml"/>
  <Override PartName="/ppt/slides/slide32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64.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246.xml" ContentType="application/vnd.openxmlformats-officedocument.presentationml.slide+xml"/>
  <Override PartName="/ppt/slides/slide293.xml" ContentType="application/vnd.openxmlformats-officedocument.presentationml.slide+xml"/>
  <Override PartName="/ppt/slideLayouts/slideLayout5.xml" ContentType="application/vnd.openxmlformats-officedocument.presentationml.slideLayout+xml"/>
  <Override PartName="/ppt/slides/slide53.xml" ContentType="application/vnd.openxmlformats-officedocument.presentationml.slide+xml"/>
  <Override PartName="/ppt/slides/slide235.xml" ContentType="application/vnd.openxmlformats-officedocument.presentationml.slide+xml"/>
  <Override PartName="/ppt/slides/slide282.xml" ContentType="application/vnd.openxmlformats-officedocument.presentationml.slide+xml"/>
  <Default Extension="jpeg" ContentType="image/jpeg"/>
  <Override PartName="/ppt/slides/slide31.xml" ContentType="application/vnd.openxmlformats-officedocument.presentationml.slide+xml"/>
  <Override PartName="/ppt/slides/slide42.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60.xml" ContentType="application/vnd.openxmlformats-officedocument.presentationml.slide+xml"/>
  <Override PartName="/ppt/slides/slide271.xml" ContentType="application/vnd.openxmlformats-officedocument.presentationml.slide+xml"/>
  <Override PartName="/ppt/slides/slide358.xml" ContentType="application/vnd.openxmlformats-officedocument.presentationml.slide+xml"/>
  <Override PartName="/ppt/slides/slide20.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347.xml" ContentType="application/vnd.openxmlformats-officedocument.presentationml.slide+xml"/>
  <Override PartName="/ppt/slides/slide139.xml" ContentType="application/vnd.openxmlformats-officedocument.presentationml.slide+xml"/>
  <Override PartName="/ppt/slides/slide186.xml" ContentType="application/vnd.openxmlformats-officedocument.presentationml.slide+xml"/>
  <Override PartName="/ppt/slides/slide325.xml" ContentType="application/vnd.openxmlformats-officedocument.presentationml.slide+xml"/>
  <Override PartName="/ppt/slides/slide336.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314.xml" ContentType="application/vnd.openxmlformats-officedocument.presentationml.slide+xml"/>
  <Override PartName="/ppt/slides/slide361.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106.xml" ContentType="application/vnd.openxmlformats-officedocument.presentationml.slide+xml"/>
  <Override PartName="/ppt/slides/slide153.xml" ContentType="application/vnd.openxmlformats-officedocument.presentationml.slide+xml"/>
  <Override PartName="/ppt/slides/slide287.xml" ContentType="application/vnd.openxmlformats-officedocument.presentationml.slide+xml"/>
  <Override PartName="/ppt/slides/slide298.xml" ContentType="application/vnd.openxmlformats-officedocument.presentationml.slide+xml"/>
  <Override PartName="/ppt/slides/slide303.xml" ContentType="application/vnd.openxmlformats-officedocument.presentationml.slide+xml"/>
  <Override PartName="/ppt/slides/slide350.xml" ContentType="application/vnd.openxmlformats-officedocument.presentationml.slide+xml"/>
  <Override PartName="/ppt/slides/slide58.xml" ContentType="application/vnd.openxmlformats-officedocument.presentationml.slide+xml"/>
  <Override PartName="/ppt/slides/slide229.xml" ContentType="application/vnd.openxmlformats-officedocument.presentationml.slide+xml"/>
  <Override PartName="/ppt/slides/slide276.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31.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s/slide14.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notesMasters/notesMaster1.xml" ContentType="application/vnd.openxmlformats-officedocument.presentationml.notesMaster+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369"/>
  </p:notesMasterIdLst>
  <p:handoutMasterIdLst>
    <p:handoutMasterId r:id="rId370"/>
  </p:handoutMasterIdLst>
  <p:sldIdLst>
    <p:sldId id="804" r:id="rId2"/>
    <p:sldId id="805" r:id="rId3"/>
    <p:sldId id="806" r:id="rId4"/>
    <p:sldId id="807" r:id="rId5"/>
    <p:sldId id="808" r:id="rId6"/>
    <p:sldId id="809" r:id="rId7"/>
    <p:sldId id="810" r:id="rId8"/>
    <p:sldId id="818" r:id="rId9"/>
    <p:sldId id="737" r:id="rId10"/>
    <p:sldId id="738" r:id="rId11"/>
    <p:sldId id="739" r:id="rId12"/>
    <p:sldId id="740" r:id="rId13"/>
    <p:sldId id="741" r:id="rId14"/>
    <p:sldId id="764" r:id="rId15"/>
    <p:sldId id="742" r:id="rId16"/>
    <p:sldId id="743" r:id="rId17"/>
    <p:sldId id="763" r:id="rId18"/>
    <p:sldId id="744" r:id="rId19"/>
    <p:sldId id="745" r:id="rId20"/>
    <p:sldId id="762" r:id="rId21"/>
    <p:sldId id="746" r:id="rId22"/>
    <p:sldId id="765" r:id="rId23"/>
    <p:sldId id="747" r:id="rId24"/>
    <p:sldId id="766" r:id="rId25"/>
    <p:sldId id="748" r:id="rId26"/>
    <p:sldId id="767" r:id="rId27"/>
    <p:sldId id="749" r:id="rId28"/>
    <p:sldId id="768" r:id="rId29"/>
    <p:sldId id="750" r:id="rId30"/>
    <p:sldId id="769" r:id="rId31"/>
    <p:sldId id="751" r:id="rId32"/>
    <p:sldId id="752" r:id="rId33"/>
    <p:sldId id="770" r:id="rId34"/>
    <p:sldId id="753" r:id="rId35"/>
    <p:sldId id="754" r:id="rId36"/>
    <p:sldId id="755" r:id="rId37"/>
    <p:sldId id="756" r:id="rId38"/>
    <p:sldId id="757" r:id="rId39"/>
    <p:sldId id="758" r:id="rId40"/>
    <p:sldId id="759" r:id="rId41"/>
    <p:sldId id="803" r:id="rId42"/>
    <p:sldId id="787" r:id="rId43"/>
    <p:sldId id="788" r:id="rId44"/>
    <p:sldId id="789" r:id="rId45"/>
    <p:sldId id="792" r:id="rId46"/>
    <p:sldId id="793" r:id="rId47"/>
    <p:sldId id="794" r:id="rId48"/>
    <p:sldId id="795" r:id="rId49"/>
    <p:sldId id="796" r:id="rId50"/>
    <p:sldId id="797" r:id="rId51"/>
    <p:sldId id="798" r:id="rId52"/>
    <p:sldId id="799" r:id="rId53"/>
    <p:sldId id="800" r:id="rId54"/>
    <p:sldId id="801" r:id="rId55"/>
    <p:sldId id="442" r:id="rId56"/>
    <p:sldId id="260" r:id="rId57"/>
    <p:sldId id="364" r:id="rId58"/>
    <p:sldId id="365" r:id="rId59"/>
    <p:sldId id="874" r:id="rId60"/>
    <p:sldId id="875" r:id="rId61"/>
    <p:sldId id="366" r:id="rId62"/>
    <p:sldId id="773" r:id="rId63"/>
    <p:sldId id="774" r:id="rId64"/>
    <p:sldId id="261" r:id="rId65"/>
    <p:sldId id="445" r:id="rId66"/>
    <p:sldId id="262" r:id="rId67"/>
    <p:sldId id="367" r:id="rId68"/>
    <p:sldId id="368" r:id="rId69"/>
    <p:sldId id="369" r:id="rId70"/>
    <p:sldId id="370" r:id="rId71"/>
    <p:sldId id="371" r:id="rId72"/>
    <p:sldId id="372" r:id="rId73"/>
    <p:sldId id="373" r:id="rId74"/>
    <p:sldId id="374" r:id="rId75"/>
    <p:sldId id="375" r:id="rId76"/>
    <p:sldId id="376" r:id="rId77"/>
    <p:sldId id="377" r:id="rId78"/>
    <p:sldId id="378" r:id="rId79"/>
    <p:sldId id="379" r:id="rId80"/>
    <p:sldId id="380" r:id="rId81"/>
    <p:sldId id="381" r:id="rId82"/>
    <p:sldId id="382" r:id="rId83"/>
    <p:sldId id="383" r:id="rId84"/>
    <p:sldId id="350" r:id="rId85"/>
    <p:sldId id="351" r:id="rId86"/>
    <p:sldId id="352" r:id="rId87"/>
    <p:sldId id="438" r:id="rId88"/>
    <p:sldId id="353" r:id="rId89"/>
    <p:sldId id="439" r:id="rId90"/>
    <p:sldId id="922" r:id="rId91"/>
    <p:sldId id="440" r:id="rId92"/>
    <p:sldId id="923" r:id="rId93"/>
    <p:sldId id="441" r:id="rId94"/>
    <p:sldId id="385" r:id="rId95"/>
    <p:sldId id="921" r:id="rId96"/>
    <p:sldId id="354" r:id="rId97"/>
    <p:sldId id="386" r:id="rId98"/>
    <p:sldId id="355" r:id="rId99"/>
    <p:sldId id="356" r:id="rId100"/>
    <p:sldId id="357" r:id="rId101"/>
    <p:sldId id="358" r:id="rId102"/>
    <p:sldId id="391" r:id="rId103"/>
    <p:sldId id="392" r:id="rId104"/>
    <p:sldId id="393" r:id="rId105"/>
    <p:sldId id="394" r:id="rId106"/>
    <p:sldId id="395" r:id="rId107"/>
    <p:sldId id="387" r:id="rId108"/>
    <p:sldId id="388" r:id="rId109"/>
    <p:sldId id="389" r:id="rId110"/>
    <p:sldId id="360" r:id="rId111"/>
    <p:sldId id="363" r:id="rId112"/>
    <p:sldId id="390" r:id="rId113"/>
    <p:sldId id="359" r:id="rId114"/>
    <p:sldId id="396" r:id="rId115"/>
    <p:sldId id="397" r:id="rId116"/>
    <p:sldId id="398" r:id="rId117"/>
    <p:sldId id="399" r:id="rId118"/>
    <p:sldId id="400" r:id="rId119"/>
    <p:sldId id="414" r:id="rId120"/>
    <p:sldId id="401" r:id="rId121"/>
    <p:sldId id="402" r:id="rId122"/>
    <p:sldId id="403" r:id="rId123"/>
    <p:sldId id="404" r:id="rId124"/>
    <p:sldId id="785" r:id="rId125"/>
    <p:sldId id="405" r:id="rId126"/>
    <p:sldId id="406" r:id="rId127"/>
    <p:sldId id="446" r:id="rId128"/>
    <p:sldId id="407" r:id="rId129"/>
    <p:sldId id="408" r:id="rId130"/>
    <p:sldId id="409" r:id="rId131"/>
    <p:sldId id="410" r:id="rId132"/>
    <p:sldId id="411" r:id="rId133"/>
    <p:sldId id="412" r:id="rId134"/>
    <p:sldId id="413" r:id="rId135"/>
    <p:sldId id="829" r:id="rId136"/>
    <p:sldId id="830" r:id="rId137"/>
    <p:sldId id="831" r:id="rId138"/>
    <p:sldId id="832" r:id="rId139"/>
    <p:sldId id="833" r:id="rId140"/>
    <p:sldId id="834" r:id="rId141"/>
    <p:sldId id="835" r:id="rId142"/>
    <p:sldId id="836" r:id="rId143"/>
    <p:sldId id="837" r:id="rId144"/>
    <p:sldId id="838" r:id="rId145"/>
    <p:sldId id="384" r:id="rId146"/>
    <p:sldId id="311" r:id="rId147"/>
    <p:sldId id="448" r:id="rId148"/>
    <p:sldId id="447" r:id="rId149"/>
    <p:sldId id="449" r:id="rId150"/>
    <p:sldId id="315" r:id="rId151"/>
    <p:sldId id="450" r:id="rId152"/>
    <p:sldId id="451" r:id="rId153"/>
    <p:sldId id="452" r:id="rId154"/>
    <p:sldId id="453" r:id="rId155"/>
    <p:sldId id="454" r:id="rId156"/>
    <p:sldId id="455" r:id="rId157"/>
    <p:sldId id="320" r:id="rId158"/>
    <p:sldId id="321" r:id="rId159"/>
    <p:sldId id="322" r:id="rId160"/>
    <p:sldId id="456" r:id="rId161"/>
    <p:sldId id="457" r:id="rId162"/>
    <p:sldId id="680" r:id="rId163"/>
    <p:sldId id="681" r:id="rId164"/>
    <p:sldId id="682" r:id="rId165"/>
    <p:sldId id="869" r:id="rId166"/>
    <p:sldId id="870" r:id="rId167"/>
    <p:sldId id="871" r:id="rId168"/>
    <p:sldId id="459" r:id="rId169"/>
    <p:sldId id="460" r:id="rId170"/>
    <p:sldId id="461" r:id="rId171"/>
    <p:sldId id="462" r:id="rId172"/>
    <p:sldId id="463" r:id="rId173"/>
    <p:sldId id="465" r:id="rId174"/>
    <p:sldId id="496" r:id="rId175"/>
    <p:sldId id="497" r:id="rId176"/>
    <p:sldId id="498" r:id="rId177"/>
    <p:sldId id="499" r:id="rId178"/>
    <p:sldId id="819" r:id="rId179"/>
    <p:sldId id="501" r:id="rId180"/>
    <p:sldId id="502" r:id="rId181"/>
    <p:sldId id="503" r:id="rId182"/>
    <p:sldId id="504" r:id="rId183"/>
    <p:sldId id="507" r:id="rId184"/>
    <p:sldId id="508" r:id="rId185"/>
    <p:sldId id="510" r:id="rId186"/>
    <p:sldId id="511" r:id="rId187"/>
    <p:sldId id="512" r:id="rId188"/>
    <p:sldId id="513" r:id="rId189"/>
    <p:sldId id="924" r:id="rId190"/>
    <p:sldId id="514" r:id="rId191"/>
    <p:sldId id="516" r:id="rId192"/>
    <p:sldId id="772" r:id="rId193"/>
    <p:sldId id="518" r:id="rId194"/>
    <p:sldId id="519" r:id="rId195"/>
    <p:sldId id="520" r:id="rId196"/>
    <p:sldId id="521" r:id="rId197"/>
    <p:sldId id="522" r:id="rId198"/>
    <p:sldId id="523" r:id="rId199"/>
    <p:sldId id="524" r:id="rId200"/>
    <p:sldId id="525" r:id="rId201"/>
    <p:sldId id="549" r:id="rId202"/>
    <p:sldId id="550" r:id="rId203"/>
    <p:sldId id="551" r:id="rId204"/>
    <p:sldId id="552" r:id="rId205"/>
    <p:sldId id="553" r:id="rId206"/>
    <p:sldId id="554" r:id="rId207"/>
    <p:sldId id="555" r:id="rId208"/>
    <p:sldId id="556" r:id="rId209"/>
    <p:sldId id="557" r:id="rId210"/>
    <p:sldId id="771" r:id="rId211"/>
    <p:sldId id="558" r:id="rId212"/>
    <p:sldId id="559" r:id="rId213"/>
    <p:sldId id="560" r:id="rId214"/>
    <p:sldId id="561" r:id="rId215"/>
    <p:sldId id="562" r:id="rId216"/>
    <p:sldId id="563" r:id="rId217"/>
    <p:sldId id="564" r:id="rId218"/>
    <p:sldId id="565" r:id="rId219"/>
    <p:sldId id="566" r:id="rId220"/>
    <p:sldId id="568" r:id="rId221"/>
    <p:sldId id="760" r:id="rId222"/>
    <p:sldId id="761" r:id="rId223"/>
    <p:sldId id="820" r:id="rId224"/>
    <p:sldId id="415" r:id="rId225"/>
    <p:sldId id="416" r:id="rId226"/>
    <p:sldId id="417" r:id="rId227"/>
    <p:sldId id="444" r:id="rId228"/>
    <p:sldId id="418" r:id="rId229"/>
    <p:sldId id="419" r:id="rId230"/>
    <p:sldId id="443" r:id="rId231"/>
    <p:sldId id="420" r:id="rId232"/>
    <p:sldId id="421" r:id="rId233"/>
    <p:sldId id="422" r:id="rId234"/>
    <p:sldId id="423" r:id="rId235"/>
    <p:sldId id="424" r:id="rId236"/>
    <p:sldId id="425" r:id="rId237"/>
    <p:sldId id="426" r:id="rId238"/>
    <p:sldId id="427" r:id="rId239"/>
    <p:sldId id="428" r:id="rId240"/>
    <p:sldId id="429" r:id="rId241"/>
    <p:sldId id="430" r:id="rId242"/>
    <p:sldId id="431" r:id="rId243"/>
    <p:sldId id="432" r:id="rId244"/>
    <p:sldId id="433" r:id="rId245"/>
    <p:sldId id="434" r:id="rId246"/>
    <p:sldId id="435" r:id="rId247"/>
    <p:sldId id="436" r:id="rId248"/>
    <p:sldId id="437" r:id="rId249"/>
    <p:sldId id="686" r:id="rId250"/>
    <p:sldId id="687" r:id="rId251"/>
    <p:sldId id="688" r:id="rId252"/>
    <p:sldId id="689" r:id="rId253"/>
    <p:sldId id="691" r:id="rId254"/>
    <p:sldId id="693" r:id="rId255"/>
    <p:sldId id="694" r:id="rId256"/>
    <p:sldId id="695" r:id="rId257"/>
    <p:sldId id="696" r:id="rId258"/>
    <p:sldId id="697" r:id="rId259"/>
    <p:sldId id="698" r:id="rId260"/>
    <p:sldId id="699" r:id="rId261"/>
    <p:sldId id="700" r:id="rId262"/>
    <p:sldId id="701" r:id="rId263"/>
    <p:sldId id="702" r:id="rId264"/>
    <p:sldId id="703" r:id="rId265"/>
    <p:sldId id="704" r:id="rId266"/>
    <p:sldId id="705" r:id="rId267"/>
    <p:sldId id="781" r:id="rId268"/>
    <p:sldId id="782" r:id="rId269"/>
    <p:sldId id="783" r:id="rId270"/>
    <p:sldId id="706" r:id="rId271"/>
    <p:sldId id="707" r:id="rId272"/>
    <p:sldId id="708" r:id="rId273"/>
    <p:sldId id="709" r:id="rId274"/>
    <p:sldId id="710" r:id="rId275"/>
    <p:sldId id="711" r:id="rId276"/>
    <p:sldId id="712" r:id="rId277"/>
    <p:sldId id="713" r:id="rId278"/>
    <p:sldId id="714" r:id="rId279"/>
    <p:sldId id="715" r:id="rId280"/>
    <p:sldId id="716" r:id="rId281"/>
    <p:sldId id="717" r:id="rId282"/>
    <p:sldId id="784" r:id="rId283"/>
    <p:sldId id="866" r:id="rId284"/>
    <p:sldId id="867" r:id="rId285"/>
    <p:sldId id="868" r:id="rId286"/>
    <p:sldId id="827" r:id="rId287"/>
    <p:sldId id="828" r:id="rId288"/>
    <p:sldId id="863" r:id="rId289"/>
    <p:sldId id="864" r:id="rId290"/>
    <p:sldId id="865" r:id="rId291"/>
    <p:sldId id="862" r:id="rId292"/>
    <p:sldId id="826" r:id="rId293"/>
    <p:sldId id="824" r:id="rId294"/>
    <p:sldId id="825" r:id="rId295"/>
    <p:sldId id="823" r:id="rId296"/>
    <p:sldId id="861" r:id="rId297"/>
    <p:sldId id="822" r:id="rId298"/>
    <p:sldId id="839" r:id="rId299"/>
    <p:sldId id="840" r:id="rId300"/>
    <p:sldId id="841" r:id="rId301"/>
    <p:sldId id="855" r:id="rId302"/>
    <p:sldId id="842" r:id="rId303"/>
    <p:sldId id="858" r:id="rId304"/>
    <p:sldId id="859" r:id="rId305"/>
    <p:sldId id="860" r:id="rId306"/>
    <p:sldId id="843" r:id="rId307"/>
    <p:sldId id="856" r:id="rId308"/>
    <p:sldId id="857" r:id="rId309"/>
    <p:sldId id="844" r:id="rId310"/>
    <p:sldId id="845" r:id="rId311"/>
    <p:sldId id="846" r:id="rId312"/>
    <p:sldId id="847" r:id="rId313"/>
    <p:sldId id="848" r:id="rId314"/>
    <p:sldId id="849" r:id="rId315"/>
    <p:sldId id="850" r:id="rId316"/>
    <p:sldId id="851" r:id="rId317"/>
    <p:sldId id="852" r:id="rId318"/>
    <p:sldId id="853" r:id="rId319"/>
    <p:sldId id="854" r:id="rId320"/>
    <p:sldId id="872" r:id="rId321"/>
    <p:sldId id="873" r:id="rId322"/>
    <p:sldId id="892" r:id="rId323"/>
    <p:sldId id="876" r:id="rId324"/>
    <p:sldId id="887" r:id="rId325"/>
    <p:sldId id="877" r:id="rId326"/>
    <p:sldId id="878" r:id="rId327"/>
    <p:sldId id="879" r:id="rId328"/>
    <p:sldId id="880" r:id="rId329"/>
    <p:sldId id="881" r:id="rId330"/>
    <p:sldId id="882" r:id="rId331"/>
    <p:sldId id="885" r:id="rId332"/>
    <p:sldId id="883" r:id="rId333"/>
    <p:sldId id="884" r:id="rId334"/>
    <p:sldId id="886" r:id="rId335"/>
    <p:sldId id="888" r:id="rId336"/>
    <p:sldId id="900" r:id="rId337"/>
    <p:sldId id="899" r:id="rId338"/>
    <p:sldId id="889" r:id="rId339"/>
    <p:sldId id="901" r:id="rId340"/>
    <p:sldId id="906" r:id="rId341"/>
    <p:sldId id="907" r:id="rId342"/>
    <p:sldId id="908" r:id="rId343"/>
    <p:sldId id="909" r:id="rId344"/>
    <p:sldId id="910" r:id="rId345"/>
    <p:sldId id="904" r:id="rId346"/>
    <p:sldId id="905" r:id="rId347"/>
    <p:sldId id="911" r:id="rId348"/>
    <p:sldId id="913" r:id="rId349"/>
    <p:sldId id="914" r:id="rId350"/>
    <p:sldId id="915" r:id="rId351"/>
    <p:sldId id="916" r:id="rId352"/>
    <p:sldId id="890" r:id="rId353"/>
    <p:sldId id="902" r:id="rId354"/>
    <p:sldId id="895" r:id="rId355"/>
    <p:sldId id="891" r:id="rId356"/>
    <p:sldId id="919" r:id="rId357"/>
    <p:sldId id="903" r:id="rId358"/>
    <p:sldId id="920" r:id="rId359"/>
    <p:sldId id="893" r:id="rId360"/>
    <p:sldId id="894" r:id="rId361"/>
    <p:sldId id="917" r:id="rId362"/>
    <p:sldId id="897" r:id="rId363"/>
    <p:sldId id="912" r:id="rId364"/>
    <p:sldId id="918" r:id="rId365"/>
    <p:sldId id="896" r:id="rId366"/>
    <p:sldId id="821" r:id="rId367"/>
    <p:sldId id="677" r:id="rId36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15" autoAdjust="0"/>
    <p:restoredTop sz="86344" autoAdjust="0"/>
  </p:normalViewPr>
  <p:slideViewPr>
    <p:cSldViewPr>
      <p:cViewPr>
        <p:scale>
          <a:sx n="66" d="100"/>
          <a:sy n="66" d="100"/>
        </p:scale>
        <p:origin x="-230" y="288"/>
      </p:cViewPr>
      <p:guideLst>
        <p:guide orient="horz" pos="2160"/>
        <p:guide pos="2880"/>
      </p:guideLst>
    </p:cSldViewPr>
  </p:slideViewPr>
  <p:outlineViewPr>
    <p:cViewPr>
      <p:scale>
        <a:sx n="33" d="100"/>
        <a:sy n="33" d="100"/>
      </p:scale>
      <p:origin x="0" y="20319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303" Type="http://schemas.openxmlformats.org/officeDocument/2006/relationships/slide" Target="slides/slide302.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324" Type="http://schemas.openxmlformats.org/officeDocument/2006/relationships/slide" Target="slides/slide323.xml"/><Relationship Id="rId345" Type="http://schemas.openxmlformats.org/officeDocument/2006/relationships/slide" Target="slides/slide344.xml"/><Relationship Id="rId366" Type="http://schemas.openxmlformats.org/officeDocument/2006/relationships/slide" Target="slides/slide365.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slide" Target="slides/slide288.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314" Type="http://schemas.openxmlformats.org/officeDocument/2006/relationships/slide" Target="slides/slide313.xml"/><Relationship Id="rId335" Type="http://schemas.openxmlformats.org/officeDocument/2006/relationships/slide" Target="slides/slide334.xml"/><Relationship Id="rId356" Type="http://schemas.openxmlformats.org/officeDocument/2006/relationships/slide" Target="slides/slide355.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25" Type="http://schemas.openxmlformats.org/officeDocument/2006/relationships/slide" Target="slides/slide324.xml"/><Relationship Id="rId346" Type="http://schemas.openxmlformats.org/officeDocument/2006/relationships/slide" Target="slides/slide345.xml"/><Relationship Id="rId367" Type="http://schemas.openxmlformats.org/officeDocument/2006/relationships/slide" Target="slides/slide366.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315" Type="http://schemas.openxmlformats.org/officeDocument/2006/relationships/slide" Target="slides/slide314.xml"/><Relationship Id="rId336" Type="http://schemas.openxmlformats.org/officeDocument/2006/relationships/slide" Target="slides/slide335.xml"/><Relationship Id="rId357" Type="http://schemas.openxmlformats.org/officeDocument/2006/relationships/slide" Target="slides/slide356.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305" Type="http://schemas.openxmlformats.org/officeDocument/2006/relationships/slide" Target="slides/slide304.xml"/><Relationship Id="rId326" Type="http://schemas.openxmlformats.org/officeDocument/2006/relationships/slide" Target="slides/slide325.xml"/><Relationship Id="rId347" Type="http://schemas.openxmlformats.org/officeDocument/2006/relationships/slide" Target="slides/slide346.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368" Type="http://schemas.openxmlformats.org/officeDocument/2006/relationships/slide" Target="slides/slide367.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16" Type="http://schemas.openxmlformats.org/officeDocument/2006/relationships/slide" Target="slides/slide315.xml"/><Relationship Id="rId337" Type="http://schemas.openxmlformats.org/officeDocument/2006/relationships/slide" Target="slides/slide336.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358" Type="http://schemas.openxmlformats.org/officeDocument/2006/relationships/slide" Target="slides/slide357.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327" Type="http://schemas.openxmlformats.org/officeDocument/2006/relationships/slide" Target="slides/slide326.xml"/><Relationship Id="rId348" Type="http://schemas.openxmlformats.org/officeDocument/2006/relationships/slide" Target="slides/slide347.xml"/><Relationship Id="rId369" Type="http://schemas.openxmlformats.org/officeDocument/2006/relationships/notesMaster" Target="notesMasters/notesMaster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338" Type="http://schemas.openxmlformats.org/officeDocument/2006/relationships/slide" Target="slides/slide337.xml"/><Relationship Id="rId359" Type="http://schemas.openxmlformats.org/officeDocument/2006/relationships/slide" Target="slides/slide358.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370" Type="http://schemas.openxmlformats.org/officeDocument/2006/relationships/handoutMaster" Target="handoutMasters/handoutMaster1.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328" Type="http://schemas.openxmlformats.org/officeDocument/2006/relationships/slide" Target="slides/slide327.xml"/><Relationship Id="rId349" Type="http://schemas.openxmlformats.org/officeDocument/2006/relationships/slide" Target="slides/slide348.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360" Type="http://schemas.openxmlformats.org/officeDocument/2006/relationships/slide" Target="slides/slide359.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318" Type="http://schemas.openxmlformats.org/officeDocument/2006/relationships/slide" Target="slides/slide317.xml"/><Relationship Id="rId339" Type="http://schemas.openxmlformats.org/officeDocument/2006/relationships/slide" Target="slides/slide338.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350" Type="http://schemas.openxmlformats.org/officeDocument/2006/relationships/slide" Target="slides/slide349.xml"/><Relationship Id="rId37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openxmlformats.org/officeDocument/2006/relationships/slide" Target="slides/slide339.xml"/><Relationship Id="rId361" Type="http://schemas.openxmlformats.org/officeDocument/2006/relationships/slide" Target="slides/slide360.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351" Type="http://schemas.openxmlformats.org/officeDocument/2006/relationships/slide" Target="slides/slide350.xml"/><Relationship Id="rId372" Type="http://schemas.openxmlformats.org/officeDocument/2006/relationships/viewProps" Target="viewProps.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362" Type="http://schemas.openxmlformats.org/officeDocument/2006/relationships/slide" Target="slides/slide361.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352" Type="http://schemas.openxmlformats.org/officeDocument/2006/relationships/slide" Target="slides/slide351.xml"/><Relationship Id="rId373" Type="http://schemas.openxmlformats.org/officeDocument/2006/relationships/theme" Target="theme/theme1.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363" Type="http://schemas.openxmlformats.org/officeDocument/2006/relationships/slide" Target="slides/slide362.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353" Type="http://schemas.openxmlformats.org/officeDocument/2006/relationships/slide" Target="slides/slide352.xml"/><Relationship Id="rId374" Type="http://schemas.openxmlformats.org/officeDocument/2006/relationships/tableStyles" Target="tableStyles.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364" Type="http://schemas.openxmlformats.org/officeDocument/2006/relationships/slide" Target="slides/slide363.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slide" Target="slides/slide353.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365" Type="http://schemas.openxmlformats.org/officeDocument/2006/relationships/slide" Target="slides/slide364.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355" Type="http://schemas.openxmlformats.org/officeDocument/2006/relationships/slide" Target="slides/slide3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91B276F-8973-402F-B0D1-1F4E128EA457}" type="datetimeFigureOut">
              <a:rPr lang="en-US" smtClean="0"/>
              <a:pPr/>
              <a:t>10/15/2015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B03A626-69DB-4E35-A151-DEC4347E687B}" type="slidenum">
              <a:rPr lang="en-US" smtClean="0"/>
              <a:pPr/>
              <a:t>‹#›</a:t>
            </a:fld>
            <a:endParaRPr lang="en-US"/>
          </a:p>
        </p:txBody>
      </p:sp>
    </p:spTree>
    <p:extLst>
      <p:ext uri="{BB962C8B-B14F-4D97-AF65-F5344CB8AC3E}">
        <p14:creationId xmlns="" xmlns:p14="http://schemas.microsoft.com/office/powerpoint/2010/main" val="6863254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670884D7-3A8D-46FA-AC61-C5B5DD6D20E1}" type="datetimeFigureOut">
              <a:rPr lang="en-US" smtClean="0"/>
              <a:pPr/>
              <a:t>10/15/2015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B836775A-F63A-4A40-9B37-27BCB3F21881}" type="slidenum">
              <a:rPr lang="en-US" smtClean="0"/>
              <a:pPr/>
              <a:t>‹#›</a:t>
            </a:fld>
            <a:endParaRPr lang="en-US"/>
          </a:p>
        </p:txBody>
      </p:sp>
    </p:spTree>
    <p:extLst>
      <p:ext uri="{BB962C8B-B14F-4D97-AF65-F5344CB8AC3E}">
        <p14:creationId xmlns="" xmlns:p14="http://schemas.microsoft.com/office/powerpoint/2010/main" val="360045991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836775A-F63A-4A40-9B37-27BCB3F2188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D98F1A-781C-4904-A295-3B5284EC5F70}" type="slidenum">
              <a:rPr lang="en-US" smtClean="0"/>
              <a:pPr/>
              <a:t>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D98F1A-781C-4904-A295-3B5284EC5F70}" type="slidenum">
              <a:rPr lang="en-US" smtClean="0"/>
              <a:pPr/>
              <a:t>10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D98F1A-781C-4904-A295-3B5284EC5F70}" type="slidenum">
              <a:rPr lang="en-US" smtClean="0"/>
              <a:pPr/>
              <a:t>11</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D98F1A-781C-4904-A295-3B5284EC5F70}" type="slidenum">
              <a:rPr lang="en-US" smtClean="0"/>
              <a:pPr/>
              <a:t>13</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D98F1A-781C-4904-A295-3B5284EC5F70}" type="slidenum">
              <a:rPr lang="en-US" smtClean="0"/>
              <a:pPr/>
              <a:t>23</a:t>
            </a:fld>
            <a:endParaRPr lang="en-US" dirty="0"/>
          </a:p>
        </p:txBody>
      </p:sp>
    </p:spTree>
    <p:extLst>
      <p:ext uri="{BB962C8B-B14F-4D97-AF65-F5344CB8AC3E}">
        <p14:creationId xmlns:p14="http://schemas.microsoft.com/office/powerpoint/2010/main" xmlns="" val="1275302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36775A-F63A-4A40-9B37-27BCB3F21881}" type="slidenum">
              <a:rPr lang="en-US" smtClean="0"/>
              <a:pPr/>
              <a:t>72</a:t>
            </a:fld>
            <a:endParaRPr lang="en-US"/>
          </a:p>
        </p:txBody>
      </p:sp>
    </p:spTree>
    <p:extLst>
      <p:ext uri="{BB962C8B-B14F-4D97-AF65-F5344CB8AC3E}">
        <p14:creationId xmlns="" xmlns:p14="http://schemas.microsoft.com/office/powerpoint/2010/main" val="671848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31BF3A-BA03-4034-8B00-2983A5DFEE18}" type="slidenum">
              <a:rPr lang="en-US" smtClean="0"/>
              <a:pPr/>
              <a:t>218</a:t>
            </a:fld>
            <a:endParaRPr lang="en-US" dirty="0"/>
          </a:p>
        </p:txBody>
      </p:sp>
    </p:spTree>
    <p:extLst>
      <p:ext uri="{BB962C8B-B14F-4D97-AF65-F5344CB8AC3E}">
        <p14:creationId xmlns:p14="http://schemas.microsoft.com/office/powerpoint/2010/main" xmlns="" val="2685515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3201C52E-5CA2-4840-8D2A-8469AC8E2D4B}" type="datetime1">
              <a:rPr lang="en-US" smtClean="0"/>
              <a:pPr>
                <a:defRPr/>
              </a:pPr>
              <a:t>10/15/2015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91F58D4-643A-47DB-83D5-076FB4CC7487}" type="slidenum">
              <a:rPr lang="en-US" smtClean="0"/>
              <a:pPr>
                <a:defRPr/>
              </a:pPr>
              <a:t>‹#›</a:t>
            </a:fld>
            <a:endParaRPr lang="en-US"/>
          </a:p>
        </p:txBody>
      </p:sp>
    </p:spTree>
    <p:extLst>
      <p:ext uri="{BB962C8B-B14F-4D97-AF65-F5344CB8AC3E}">
        <p14:creationId xmlns="" xmlns:p14="http://schemas.microsoft.com/office/powerpoint/2010/main" val="1952352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9EAFACBC-237C-4007-AF87-C0039F426CFC}" type="datetime1">
              <a:rPr lang="en-US" smtClean="0"/>
              <a:pPr>
                <a:defRPr/>
              </a:pPr>
              <a:t>10/15/2015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41915F8-B420-4EDC-B0AA-7FB6ECF9EA03}" type="slidenum">
              <a:rPr lang="en-US" smtClean="0"/>
              <a:pPr>
                <a:defRPr/>
              </a:pPr>
              <a:t>‹#›</a:t>
            </a:fld>
            <a:endParaRPr lang="en-US"/>
          </a:p>
        </p:txBody>
      </p:sp>
    </p:spTree>
    <p:extLst>
      <p:ext uri="{BB962C8B-B14F-4D97-AF65-F5344CB8AC3E}">
        <p14:creationId xmlns="" xmlns:p14="http://schemas.microsoft.com/office/powerpoint/2010/main" val="3581069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42C67CA8-AE67-4C23-9F7F-C97159363B79}" type="datetime1">
              <a:rPr lang="en-US" smtClean="0"/>
              <a:pPr>
                <a:defRPr/>
              </a:pPr>
              <a:t>10/15/2015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73D6B34-BC90-4171-9474-9B2FF0DDF007}" type="slidenum">
              <a:rPr lang="en-US" smtClean="0"/>
              <a:pPr>
                <a:defRPr/>
              </a:pPr>
              <a:t>‹#›</a:t>
            </a:fld>
            <a:endParaRPr lang="en-US"/>
          </a:p>
        </p:txBody>
      </p:sp>
    </p:spTree>
    <p:extLst>
      <p:ext uri="{BB962C8B-B14F-4D97-AF65-F5344CB8AC3E}">
        <p14:creationId xmlns="" xmlns:p14="http://schemas.microsoft.com/office/powerpoint/2010/main" val="2824312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EAA4B9D-D2A2-429C-BC72-DEBD9A804B2C}" type="datetime1">
              <a:rPr lang="en-US" smtClean="0"/>
              <a:pPr>
                <a:defRPr/>
              </a:pPr>
              <a:t>10/15/2015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40F74BC-2FC8-4BE3-932E-24C225E18594}" type="slidenum">
              <a:rPr lang="en-US" smtClean="0"/>
              <a:pPr>
                <a:defRPr/>
              </a:pPr>
              <a:t>‹#›</a:t>
            </a:fld>
            <a:endParaRPr lang="en-US"/>
          </a:p>
        </p:txBody>
      </p:sp>
    </p:spTree>
    <p:extLst>
      <p:ext uri="{BB962C8B-B14F-4D97-AF65-F5344CB8AC3E}">
        <p14:creationId xmlns="" xmlns:p14="http://schemas.microsoft.com/office/powerpoint/2010/main" val="1663101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689655BC-1B3F-4459-BE45-3B8860F5B554}" type="datetime1">
              <a:rPr lang="en-US" smtClean="0"/>
              <a:pPr>
                <a:defRPr/>
              </a:pPr>
              <a:t>10/15/2015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D42A96E-DA7C-4A6D-ABC9-BF5215FE8430}" type="slidenum">
              <a:rPr lang="en-US" smtClean="0"/>
              <a:pPr>
                <a:defRPr/>
              </a:pPr>
              <a:t>‹#›</a:t>
            </a:fld>
            <a:endParaRPr lang="en-US"/>
          </a:p>
        </p:txBody>
      </p:sp>
    </p:spTree>
    <p:extLst>
      <p:ext uri="{BB962C8B-B14F-4D97-AF65-F5344CB8AC3E}">
        <p14:creationId xmlns="" xmlns:p14="http://schemas.microsoft.com/office/powerpoint/2010/main" val="286251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A035942A-4A55-4F36-BAFA-4630C16B4CAA}" type="datetime1">
              <a:rPr lang="en-US" smtClean="0"/>
              <a:pPr>
                <a:defRPr/>
              </a:pPr>
              <a:t>10/15/2015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000B66E-CADE-4798-86E2-17E8BDB09925}" type="slidenum">
              <a:rPr lang="en-US" smtClean="0"/>
              <a:pPr>
                <a:defRPr/>
              </a:pPr>
              <a:t>‹#›</a:t>
            </a:fld>
            <a:endParaRPr lang="en-US"/>
          </a:p>
        </p:txBody>
      </p:sp>
    </p:spTree>
    <p:extLst>
      <p:ext uri="{BB962C8B-B14F-4D97-AF65-F5344CB8AC3E}">
        <p14:creationId xmlns="" xmlns:p14="http://schemas.microsoft.com/office/powerpoint/2010/main" val="3917016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4A8BCADA-7BEE-45DF-A0A0-F1E636066AA2}" type="datetime1">
              <a:rPr lang="en-US" smtClean="0"/>
              <a:pPr>
                <a:defRPr/>
              </a:pPr>
              <a:t>10/15/2015</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1913801-754A-4BC9-B461-BE813A71A84C}" type="slidenum">
              <a:rPr lang="en-US" smtClean="0"/>
              <a:pPr>
                <a:defRPr/>
              </a:pPr>
              <a:t>‹#›</a:t>
            </a:fld>
            <a:endParaRPr lang="en-US"/>
          </a:p>
        </p:txBody>
      </p:sp>
    </p:spTree>
    <p:extLst>
      <p:ext uri="{BB962C8B-B14F-4D97-AF65-F5344CB8AC3E}">
        <p14:creationId xmlns="" xmlns:p14="http://schemas.microsoft.com/office/powerpoint/2010/main" val="3185136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A8387A23-0D7D-4466-9524-E6B79A310CA2}" type="datetime1">
              <a:rPr lang="en-US" smtClean="0"/>
              <a:pPr>
                <a:defRPr/>
              </a:pPr>
              <a:t>10/15/2015</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2B109513-C8D6-4A65-819D-0D8C5ACB1E5A}" type="slidenum">
              <a:rPr lang="en-US" smtClean="0"/>
              <a:pPr>
                <a:defRPr/>
              </a:pPr>
              <a:t>‹#›</a:t>
            </a:fld>
            <a:endParaRPr lang="en-US"/>
          </a:p>
        </p:txBody>
      </p:sp>
    </p:spTree>
    <p:extLst>
      <p:ext uri="{BB962C8B-B14F-4D97-AF65-F5344CB8AC3E}">
        <p14:creationId xmlns="" xmlns:p14="http://schemas.microsoft.com/office/powerpoint/2010/main" val="2586369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58A7485-B77C-4CF0-BD4C-F7129D683851}" type="datetime1">
              <a:rPr lang="en-US" smtClean="0"/>
              <a:pPr>
                <a:defRPr/>
              </a:pPr>
              <a:t>10/15/2015</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82AC4AC-4A92-4E54-9603-8B06039FBEFD}" type="slidenum">
              <a:rPr lang="en-US" smtClean="0"/>
              <a:pPr>
                <a:defRPr/>
              </a:pPr>
              <a:t>‹#›</a:t>
            </a:fld>
            <a:endParaRPr lang="en-US"/>
          </a:p>
        </p:txBody>
      </p:sp>
    </p:spTree>
    <p:extLst>
      <p:ext uri="{BB962C8B-B14F-4D97-AF65-F5344CB8AC3E}">
        <p14:creationId xmlns="" xmlns:p14="http://schemas.microsoft.com/office/powerpoint/2010/main" val="10077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079D053-7D43-4C39-BBFB-BAC40E3242C5}" type="datetime1">
              <a:rPr lang="en-US" smtClean="0"/>
              <a:pPr>
                <a:defRPr/>
              </a:pPr>
              <a:t>10/15/2015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7D987F3-3F32-488D-B069-A9C246766A14}" type="slidenum">
              <a:rPr lang="en-US" smtClean="0"/>
              <a:pPr>
                <a:defRPr/>
              </a:pPr>
              <a:t>‹#›</a:t>
            </a:fld>
            <a:endParaRPr lang="en-US"/>
          </a:p>
        </p:txBody>
      </p:sp>
    </p:spTree>
    <p:extLst>
      <p:ext uri="{BB962C8B-B14F-4D97-AF65-F5344CB8AC3E}">
        <p14:creationId xmlns="" xmlns:p14="http://schemas.microsoft.com/office/powerpoint/2010/main" val="3080428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1D39E41-9D68-45D3-B033-6D0CCDE73D98}" type="datetime1">
              <a:rPr lang="en-US" smtClean="0"/>
              <a:pPr>
                <a:defRPr/>
              </a:pPr>
              <a:t>10/15/2015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1656495-DEC6-41C6-95BE-A2717C74B416}" type="slidenum">
              <a:rPr lang="en-US" smtClean="0"/>
              <a:pPr>
                <a:defRPr/>
              </a:pPr>
              <a:t>‹#›</a:t>
            </a:fld>
            <a:endParaRPr lang="en-US"/>
          </a:p>
        </p:txBody>
      </p:sp>
    </p:spTree>
    <p:extLst>
      <p:ext uri="{BB962C8B-B14F-4D97-AF65-F5344CB8AC3E}">
        <p14:creationId xmlns="" xmlns:p14="http://schemas.microsoft.com/office/powerpoint/2010/main" val="378526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40BE89A-AAF2-4A26-903F-D0300766864B}" type="datetime1">
              <a:rPr lang="en-US" smtClean="0"/>
              <a:pPr>
                <a:defRPr/>
              </a:pPr>
              <a:t>10/15/2015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3E088FD-8D4B-4460-A9F1-9166A2A91BD2}" type="slidenum">
              <a:rPr lang="en-US" smtClean="0"/>
              <a:pPr>
                <a:defRPr/>
              </a:pPr>
              <a:t>‹#›</a:t>
            </a:fld>
            <a:endParaRPr lang="en-US"/>
          </a:p>
        </p:txBody>
      </p:sp>
    </p:spTree>
    <p:extLst>
      <p:ext uri="{BB962C8B-B14F-4D97-AF65-F5344CB8AC3E}">
        <p14:creationId xmlns="" xmlns:p14="http://schemas.microsoft.com/office/powerpoint/2010/main" val="3214984699"/>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4.wmf"/><Relationship Id="rId4" Type="http://schemas.openxmlformats.org/officeDocument/2006/relationships/image" Target="../media/image3.wmf"/></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470025"/>
          </a:xfrm>
        </p:spPr>
        <p:txBody>
          <a:bodyPr/>
          <a:lstStyle/>
          <a:p>
            <a:r>
              <a:rPr lang="en-US" dirty="0" smtClean="0"/>
              <a:t>CARDIOVACULAR PROBLEMS</a:t>
            </a:r>
            <a:endParaRPr lang="en-US" dirty="0"/>
          </a:p>
        </p:txBody>
      </p:sp>
      <p:sp>
        <p:nvSpPr>
          <p:cNvPr id="3" name="Subtitle 2"/>
          <p:cNvSpPr>
            <a:spLocks noGrp="1"/>
          </p:cNvSpPr>
          <p:nvPr>
            <p:ph type="subTitle" idx="1"/>
          </p:nvPr>
        </p:nvSpPr>
        <p:spPr>
          <a:xfrm>
            <a:off x="0" y="5715000"/>
            <a:ext cx="4800600" cy="1752600"/>
          </a:xfrm>
        </p:spPr>
        <p:txBody>
          <a:bodyPr/>
          <a:lstStyle/>
          <a:p>
            <a:r>
              <a:rPr lang="en-US" dirty="0" smtClean="0"/>
              <a:t>BY MR ONSONGO DAVID</a:t>
            </a:r>
            <a:endParaRPr lang="en-US" dirty="0"/>
          </a:p>
        </p:txBody>
      </p:sp>
      <p:pic>
        <p:nvPicPr>
          <p:cNvPr id="4" name="Picture 2"/>
          <p:cNvPicPr>
            <a:picLocks noChangeAspect="1" noChangeArrowheads="1"/>
          </p:cNvPicPr>
          <p:nvPr/>
        </p:nvPicPr>
        <p:blipFill>
          <a:blip r:embed="rId3"/>
          <a:srcRect/>
          <a:stretch>
            <a:fillRect/>
          </a:stretch>
        </p:blipFill>
        <p:spPr bwMode="auto">
          <a:xfrm>
            <a:off x="4524374" y="1676400"/>
            <a:ext cx="4467226" cy="4953000"/>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457200"/>
            <a:ext cx="6370014" cy="584775"/>
          </a:xfrm>
          <a:prstGeom prst="rect">
            <a:avLst/>
          </a:prstGeom>
          <a:noFill/>
        </p:spPr>
        <p:txBody>
          <a:bodyPr wrap="none" rtlCol="0">
            <a:spAutoFit/>
          </a:bodyPr>
          <a:lstStyle/>
          <a:p>
            <a:r>
              <a:rPr lang="en-US" sz="3200" b="1" dirty="0" smtClean="0"/>
              <a:t>Anatomy and  physiology of CVS</a:t>
            </a:r>
            <a:endParaRPr lang="en-US" sz="3200" b="1" dirty="0"/>
          </a:p>
        </p:txBody>
      </p:sp>
      <p:sp>
        <p:nvSpPr>
          <p:cNvPr id="3" name="TextBox 2"/>
          <p:cNvSpPr txBox="1"/>
          <p:nvPr/>
        </p:nvSpPr>
        <p:spPr>
          <a:xfrm>
            <a:off x="838200" y="1143000"/>
            <a:ext cx="8305800" cy="4616648"/>
          </a:xfrm>
          <a:prstGeom prst="rect">
            <a:avLst/>
          </a:prstGeom>
          <a:noFill/>
        </p:spPr>
        <p:txBody>
          <a:bodyPr wrap="square" rtlCol="0">
            <a:spAutoFit/>
          </a:bodyPr>
          <a:lstStyle/>
          <a:p>
            <a:r>
              <a:rPr lang="en-US" sz="2800" dirty="0" smtClean="0"/>
              <a:t>Cardiovascular system(CVS) consists of:</a:t>
            </a:r>
          </a:p>
          <a:p>
            <a:pPr>
              <a:lnSpc>
                <a:spcPct val="150000"/>
              </a:lnSpc>
              <a:buFont typeface="Arial" pitchFamily="34" charset="0"/>
              <a:buChar char="•"/>
            </a:pPr>
            <a:r>
              <a:rPr lang="en-US" sz="2800" dirty="0" smtClean="0"/>
              <a:t> Heart - muscular blood pump organ</a:t>
            </a:r>
          </a:p>
          <a:p>
            <a:pPr>
              <a:lnSpc>
                <a:spcPct val="150000"/>
              </a:lnSpc>
              <a:buFont typeface="Arial" pitchFamily="34" charset="0"/>
              <a:buChar char="•"/>
            </a:pPr>
            <a:r>
              <a:rPr lang="en-US" sz="2800" dirty="0" smtClean="0"/>
              <a:t> Arteries– Carry blood away from the heart</a:t>
            </a:r>
          </a:p>
          <a:p>
            <a:pPr>
              <a:lnSpc>
                <a:spcPct val="150000"/>
              </a:lnSpc>
              <a:buFont typeface="Arial" pitchFamily="34" charset="0"/>
              <a:buChar char="•"/>
            </a:pPr>
            <a:r>
              <a:rPr lang="en-US" sz="2800" dirty="0" smtClean="0"/>
              <a:t> Veins- Return venous blood to the heart</a:t>
            </a:r>
          </a:p>
          <a:p>
            <a:pPr>
              <a:lnSpc>
                <a:spcPct val="150000"/>
              </a:lnSpc>
              <a:buFont typeface="Arial" pitchFamily="34" charset="0"/>
              <a:buChar char="•"/>
            </a:pPr>
            <a:r>
              <a:rPr lang="en-US" sz="2800" dirty="0" smtClean="0"/>
              <a:t> Capillaries- smallest blood vessels involved in actual</a:t>
            </a:r>
          </a:p>
          <a:p>
            <a:r>
              <a:rPr lang="en-US" sz="2800" dirty="0" smtClean="0"/>
              <a:t>  exchange of materials between tissue cells and blood</a:t>
            </a:r>
            <a:endParaRPr lang="en-US" sz="2800" dirty="0"/>
          </a:p>
        </p:txBody>
      </p:sp>
      <p:sp>
        <p:nvSpPr>
          <p:cNvPr id="4" name="TextBox 3"/>
          <p:cNvSpPr txBox="1"/>
          <p:nvPr/>
        </p:nvSpPr>
        <p:spPr>
          <a:xfrm>
            <a:off x="914400" y="5943600"/>
            <a:ext cx="6858000" cy="461665"/>
          </a:xfrm>
          <a:prstGeom prst="rect">
            <a:avLst/>
          </a:prstGeom>
          <a:noFill/>
        </p:spPr>
        <p:txBody>
          <a:bodyPr wrap="square" rtlCol="0">
            <a:spAutoFit/>
          </a:bodyPr>
          <a:lstStyle/>
          <a:p>
            <a:r>
              <a:rPr lang="en-US" sz="2400" dirty="0" smtClean="0"/>
              <a:t>NB. Review more about the major  blood vessels</a:t>
            </a:r>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82562"/>
          </a:xfrm>
        </p:spPr>
        <p:txBody>
          <a:bodyPr>
            <a:normAutofit fontScale="90000"/>
          </a:bodyPr>
          <a:lstStyle/>
          <a:p>
            <a:endParaRPr lang="en-US" dirty="0"/>
          </a:p>
        </p:txBody>
      </p:sp>
      <p:sp>
        <p:nvSpPr>
          <p:cNvPr id="2" name="Content Placeholder 1"/>
          <p:cNvSpPr>
            <a:spLocks noGrp="1"/>
          </p:cNvSpPr>
          <p:nvPr>
            <p:ph idx="1"/>
          </p:nvPr>
        </p:nvSpPr>
        <p:spPr>
          <a:xfrm>
            <a:off x="457200" y="850900"/>
            <a:ext cx="8686800" cy="6007100"/>
          </a:xfrm>
        </p:spPr>
        <p:txBody>
          <a:bodyPr>
            <a:normAutofit fontScale="85000" lnSpcReduction="20000"/>
          </a:bodyPr>
          <a:lstStyle/>
          <a:p>
            <a:pPr marL="109537" indent="0">
              <a:buNone/>
            </a:pPr>
            <a:r>
              <a:rPr lang="en-US" b="1" dirty="0" smtClean="0"/>
              <a:t>Low-output VS high-out failure:</a:t>
            </a:r>
          </a:p>
          <a:p>
            <a:pPr>
              <a:buFont typeface="Wingdings" pitchFamily="2" charset="2"/>
              <a:buChar char="Ø"/>
            </a:pPr>
            <a:r>
              <a:rPr lang="en-US" b="1" i="1" dirty="0" smtClean="0"/>
              <a:t>Low-output failure</a:t>
            </a:r>
          </a:p>
          <a:p>
            <a:r>
              <a:rPr lang="en-US" dirty="0" smtClean="0"/>
              <a:t>Develops  when there is a decrease in the biventricular output resulting from: coronary heart disease, hypertension, cardiomyopathy, and other primary cardiac disorders. </a:t>
            </a:r>
          </a:p>
          <a:p>
            <a:pPr>
              <a:buFont typeface="Wingdings" pitchFamily="2" charset="2"/>
              <a:buChar char="Ø"/>
            </a:pPr>
            <a:r>
              <a:rPr lang="en-US" b="1" i="1" dirty="0" smtClean="0"/>
              <a:t>High-output failure (increased/normal cardiac output)</a:t>
            </a:r>
          </a:p>
          <a:p>
            <a:r>
              <a:rPr lang="en-US" dirty="0" err="1"/>
              <a:t>H</a:t>
            </a:r>
            <a:r>
              <a:rPr lang="en-US" dirty="0" err="1" smtClean="0"/>
              <a:t>ypermetabolic</a:t>
            </a:r>
            <a:r>
              <a:rPr lang="en-US" dirty="0" smtClean="0"/>
              <a:t> states increases CO to maintain blood flow and O2 to tissues</a:t>
            </a:r>
          </a:p>
          <a:p>
            <a:r>
              <a:rPr lang="en-US" dirty="0" smtClean="0"/>
              <a:t>This activates compensatory mechanisms to increase CO thus further increasing O2 demand</a:t>
            </a:r>
          </a:p>
          <a:p>
            <a:r>
              <a:rPr lang="en-US" dirty="0" smtClean="0"/>
              <a:t>Though high CO, the heart is unable to meet increased demands of the tissues and thus fails</a:t>
            </a:r>
          </a:p>
          <a:p>
            <a:r>
              <a:rPr lang="en-US" dirty="0" smtClean="0"/>
              <a:t>Causes include: septicemia, </a:t>
            </a:r>
            <a:r>
              <a:rPr lang="en-US" dirty="0" err="1" smtClean="0"/>
              <a:t>anaemia</a:t>
            </a:r>
            <a:r>
              <a:rPr lang="en-US" dirty="0" smtClean="0"/>
              <a:t>, hyperthyroidism or AV shunting </a:t>
            </a:r>
            <a:endParaRPr lang="en-US" dirty="0"/>
          </a:p>
        </p:txBody>
      </p:sp>
    </p:spTree>
    <p:extLst>
      <p:ext uri="{BB962C8B-B14F-4D97-AF65-F5344CB8AC3E}">
        <p14:creationId xmlns="" xmlns:p14="http://schemas.microsoft.com/office/powerpoint/2010/main" val="120049284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258762"/>
          </a:xfrm>
        </p:spPr>
        <p:txBody>
          <a:bodyPr>
            <a:normAutofit fontScale="90000"/>
          </a:bodyPr>
          <a:lstStyle/>
          <a:p>
            <a:endParaRPr lang="en-US" dirty="0"/>
          </a:p>
        </p:txBody>
      </p:sp>
      <p:sp>
        <p:nvSpPr>
          <p:cNvPr id="2" name="Content Placeholder 1"/>
          <p:cNvSpPr>
            <a:spLocks noGrp="1"/>
          </p:cNvSpPr>
          <p:nvPr>
            <p:ph idx="1"/>
          </p:nvPr>
        </p:nvSpPr>
        <p:spPr>
          <a:xfrm>
            <a:off x="457200" y="1066800"/>
            <a:ext cx="8686800" cy="5791200"/>
          </a:xfrm>
        </p:spPr>
        <p:txBody>
          <a:bodyPr>
            <a:normAutofit fontScale="92500" lnSpcReduction="10000"/>
          </a:bodyPr>
          <a:lstStyle/>
          <a:p>
            <a:pPr marL="109537" indent="0">
              <a:buNone/>
            </a:pPr>
            <a:r>
              <a:rPr lang="en-US" b="1" dirty="0" smtClean="0"/>
              <a:t>Acute VS chronic failure:</a:t>
            </a:r>
          </a:p>
          <a:p>
            <a:pPr>
              <a:buFont typeface="Wingdings" pitchFamily="2" charset="2"/>
              <a:buChar char="Ø"/>
            </a:pPr>
            <a:r>
              <a:rPr lang="en-US" sz="3200" b="1" i="1" dirty="0" smtClean="0"/>
              <a:t>Acute failure</a:t>
            </a:r>
            <a:r>
              <a:rPr lang="en-US" sz="3200" dirty="0" smtClean="0"/>
              <a:t>: it’s life-threatening and occurs abruptly resulting from myocardial injury e.g. massive myocardial infarction manifested by sudden decrease in cardiac function and signs of decreased CO.  Manifests as pulmonary </a:t>
            </a:r>
            <a:r>
              <a:rPr lang="en-US" sz="3200" dirty="0" err="1" smtClean="0"/>
              <a:t>oedema</a:t>
            </a:r>
            <a:r>
              <a:rPr lang="en-US" sz="3200" dirty="0" smtClean="0"/>
              <a:t> and congestion</a:t>
            </a:r>
          </a:p>
          <a:p>
            <a:pPr>
              <a:buFont typeface="Wingdings" pitchFamily="2" charset="2"/>
              <a:buChar char="Ø"/>
            </a:pPr>
            <a:r>
              <a:rPr lang="en-US" sz="3200" dirty="0" smtClean="0"/>
              <a:t> </a:t>
            </a:r>
            <a:r>
              <a:rPr lang="en-US" sz="3200" b="1" i="1" dirty="0" smtClean="0"/>
              <a:t>Chronic failure</a:t>
            </a:r>
            <a:r>
              <a:rPr lang="en-US" sz="3200" dirty="0" smtClean="0"/>
              <a:t>: progressive (gradual) decline or deterioration of heart muscle, </a:t>
            </a:r>
            <a:r>
              <a:rPr lang="en-US" dirty="0" smtClean="0"/>
              <a:t>which allows compensatory mechanisms to come into play. It </a:t>
            </a:r>
            <a:r>
              <a:rPr lang="en-US" sz="3200" dirty="0" smtClean="0"/>
              <a:t>causes decreased cardiac output. </a:t>
            </a:r>
          </a:p>
          <a:p>
            <a:pPr>
              <a:buFont typeface="Wingdings" pitchFamily="2" charset="2"/>
              <a:buChar char="ü"/>
            </a:pPr>
            <a:r>
              <a:rPr lang="en-US" sz="3200" dirty="0" smtClean="0"/>
              <a:t>Causes include: </a:t>
            </a:r>
            <a:r>
              <a:rPr lang="en-US" sz="3200" dirty="0" err="1" smtClean="0"/>
              <a:t>cardiomyopathies</a:t>
            </a:r>
            <a:r>
              <a:rPr lang="en-US" sz="3200" dirty="0" smtClean="0"/>
              <a:t>, </a:t>
            </a:r>
            <a:r>
              <a:rPr lang="en-US" sz="3200" dirty="0" err="1" smtClean="0"/>
              <a:t>valvular</a:t>
            </a:r>
            <a:r>
              <a:rPr lang="en-US" sz="3200" dirty="0" smtClean="0"/>
              <a:t> disease, or coronary heart disease (CHD)</a:t>
            </a:r>
            <a:endParaRPr lang="en-US" sz="3200" dirty="0"/>
          </a:p>
        </p:txBody>
      </p:sp>
    </p:spTree>
    <p:extLst>
      <p:ext uri="{BB962C8B-B14F-4D97-AF65-F5344CB8AC3E}">
        <p14:creationId xmlns="" xmlns:p14="http://schemas.microsoft.com/office/powerpoint/2010/main" val="368476968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Pathophysiology of Compensatory mechanism leading to heart failure</a:t>
            </a:r>
            <a:endParaRPr lang="en-US" dirty="0"/>
          </a:p>
        </p:txBody>
      </p:sp>
      <p:sp>
        <p:nvSpPr>
          <p:cNvPr id="3" name="Content Placeholder 2"/>
          <p:cNvSpPr>
            <a:spLocks noGrp="1"/>
          </p:cNvSpPr>
          <p:nvPr>
            <p:ph idx="1"/>
          </p:nvPr>
        </p:nvSpPr>
        <p:spPr/>
        <p:txBody>
          <a:bodyPr>
            <a:normAutofit lnSpcReduction="10000"/>
          </a:bodyPr>
          <a:lstStyle/>
          <a:p>
            <a:r>
              <a:rPr lang="en-US" dirty="0" smtClean="0"/>
              <a:t>There are three primary compensatory mechanisms are:</a:t>
            </a:r>
          </a:p>
          <a:p>
            <a:pPr marL="514350" indent="-514350">
              <a:buFont typeface="+mj-lt"/>
              <a:buAutoNum type="arabicPeriod"/>
            </a:pPr>
            <a:r>
              <a:rPr lang="en-US" b="1" dirty="0" smtClean="0"/>
              <a:t>The Frank-Starling mechanism</a:t>
            </a:r>
            <a:r>
              <a:rPr lang="en-US" dirty="0" smtClean="0"/>
              <a:t>: that is, the greater the stretch of the cardiac muscle, the greater the force of contraction. This increases contractile force thereby increasing CO. Complications include: </a:t>
            </a:r>
            <a:r>
              <a:rPr lang="en-US" i="1" dirty="0" smtClean="0"/>
              <a:t>increased myocardial demand; limited by overstretching.</a:t>
            </a:r>
            <a:endParaRPr lang="en-US" i="1" dirty="0"/>
          </a:p>
        </p:txBody>
      </p:sp>
    </p:spTree>
    <p:extLst>
      <p:ext uri="{BB962C8B-B14F-4D97-AF65-F5344CB8AC3E}">
        <p14:creationId xmlns="" xmlns:p14="http://schemas.microsoft.com/office/powerpoint/2010/main" val="354135930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idx="1"/>
          </p:nvPr>
        </p:nvSpPr>
        <p:spPr>
          <a:xfrm>
            <a:off x="457200" y="1600200"/>
            <a:ext cx="8229600" cy="4724400"/>
          </a:xfrm>
        </p:spPr>
        <p:txBody>
          <a:bodyPr>
            <a:normAutofit lnSpcReduction="10000"/>
          </a:bodyPr>
          <a:lstStyle/>
          <a:p>
            <a:pPr marL="0" indent="0">
              <a:buNone/>
            </a:pPr>
            <a:r>
              <a:rPr lang="en-US" b="1" dirty="0" smtClean="0"/>
              <a:t>2. Neuroendocrine response including      activation of SNS and RAAS</a:t>
            </a:r>
          </a:p>
          <a:p>
            <a:r>
              <a:rPr lang="en-US" dirty="0" smtClean="0"/>
              <a:t>Decreased CO induces SNS and catecholamine release, thereby increasing HR, BP, contractility, vascular resistance and venous return. </a:t>
            </a:r>
          </a:p>
          <a:p>
            <a:r>
              <a:rPr lang="en-US" b="1" dirty="0" smtClean="0"/>
              <a:t>Complications include</a:t>
            </a:r>
            <a:r>
              <a:rPr lang="en-US" dirty="0" smtClean="0"/>
              <a:t>: tachycardia, decreased filling time, low CO, increased vascular resistance, increased myocardial work and  O2 demand</a:t>
            </a:r>
            <a:endParaRPr lang="en-US" dirty="0"/>
          </a:p>
        </p:txBody>
      </p:sp>
    </p:spTree>
    <p:extLst>
      <p:ext uri="{BB962C8B-B14F-4D97-AF65-F5344CB8AC3E}">
        <p14:creationId xmlns="" xmlns:p14="http://schemas.microsoft.com/office/powerpoint/2010/main" val="204350905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idx="1"/>
          </p:nvPr>
        </p:nvSpPr>
        <p:spPr>
          <a:xfrm>
            <a:off x="381000" y="1371600"/>
            <a:ext cx="8763000" cy="5486400"/>
          </a:xfrm>
        </p:spPr>
        <p:txBody>
          <a:bodyPr>
            <a:normAutofit fontScale="92500" lnSpcReduction="20000"/>
          </a:bodyPr>
          <a:lstStyle/>
          <a:p>
            <a:r>
              <a:rPr lang="en-US" dirty="0" smtClean="0"/>
              <a:t>Decreased CO and renal perfusion induce renin-angiotensin system. This causes vasoconstriction and increased BP. Complications include: increased myocardial work, renal vasoconstriction, and decreased renal perfusion</a:t>
            </a:r>
          </a:p>
          <a:p>
            <a:r>
              <a:rPr lang="en-US" dirty="0" smtClean="0"/>
              <a:t>ACE converts </a:t>
            </a:r>
            <a:r>
              <a:rPr lang="en-US" dirty="0" err="1" smtClean="0"/>
              <a:t>angiotensin</a:t>
            </a:r>
            <a:r>
              <a:rPr lang="en-US" dirty="0" smtClean="0"/>
              <a:t> I to </a:t>
            </a:r>
            <a:r>
              <a:rPr lang="en-US" dirty="0" err="1" smtClean="0"/>
              <a:t>angiotensin</a:t>
            </a:r>
            <a:r>
              <a:rPr lang="en-US" dirty="0" smtClean="0"/>
              <a:t> II, which stimulates aldosterone release from renal cortex resulting in salt and water retention by kidneys, and increased vascular volume overload and vasoconstriction, increasing BP and </a:t>
            </a:r>
            <a:r>
              <a:rPr lang="en-US" dirty="0" err="1" smtClean="0"/>
              <a:t>afterload</a:t>
            </a:r>
            <a:r>
              <a:rPr lang="en-US" dirty="0" smtClean="0"/>
              <a:t>. Complications include: increased preload and afterload; pulmonary congestion; increased stress on ventricular wall (increased cardiac work-load).</a:t>
            </a:r>
          </a:p>
          <a:p>
            <a:endParaRPr lang="en-US" dirty="0"/>
          </a:p>
        </p:txBody>
      </p:sp>
    </p:spTree>
    <p:extLst>
      <p:ext uri="{BB962C8B-B14F-4D97-AF65-F5344CB8AC3E}">
        <p14:creationId xmlns="" xmlns:p14="http://schemas.microsoft.com/office/powerpoint/2010/main" val="303232474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idx="1"/>
          </p:nvPr>
        </p:nvSpPr>
        <p:spPr>
          <a:xfrm>
            <a:off x="457200" y="1600200"/>
            <a:ext cx="8610600" cy="5181600"/>
          </a:xfrm>
        </p:spPr>
        <p:txBody>
          <a:bodyPr>
            <a:normAutofit lnSpcReduction="10000"/>
          </a:bodyPr>
          <a:lstStyle/>
          <a:p>
            <a:r>
              <a:rPr lang="en-US" dirty="0" smtClean="0"/>
              <a:t>ADH is released from </a:t>
            </a:r>
            <a:r>
              <a:rPr lang="en-US" dirty="0" err="1" smtClean="0"/>
              <a:t>neurohypophysis</a:t>
            </a:r>
            <a:r>
              <a:rPr lang="en-US" dirty="0" smtClean="0"/>
              <a:t>, which inhibits water excretion; while atrial natriuretic factor  that is released from the heart increases Na excretion and diuresis. Complications include; fluid retention and increased preload and afterload</a:t>
            </a:r>
          </a:p>
          <a:p>
            <a:r>
              <a:rPr lang="en-US" dirty="0" smtClean="0"/>
              <a:t>Blood flow is redistributed to vital organs (heart and brain) thereby decreasing perfusion of other organ systems, skin and muscles. Complications include: renal failure, anaerobic metabolism, and lactic acidosis.</a:t>
            </a:r>
            <a:endParaRPr lang="en-US" dirty="0"/>
          </a:p>
        </p:txBody>
      </p:sp>
    </p:spTree>
    <p:extLst>
      <p:ext uri="{BB962C8B-B14F-4D97-AF65-F5344CB8AC3E}">
        <p14:creationId xmlns="" xmlns:p14="http://schemas.microsoft.com/office/powerpoint/2010/main" val="195285454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idx="1"/>
          </p:nvPr>
        </p:nvSpPr>
        <p:spPr>
          <a:xfrm>
            <a:off x="457200" y="1600200"/>
            <a:ext cx="8686800" cy="5257800"/>
          </a:xfrm>
        </p:spPr>
        <p:txBody>
          <a:bodyPr>
            <a:normAutofit lnSpcReduction="10000"/>
          </a:bodyPr>
          <a:lstStyle/>
          <a:p>
            <a:pPr marL="0" indent="0">
              <a:buNone/>
            </a:pPr>
            <a:r>
              <a:rPr lang="en-US" b="1" dirty="0" smtClean="0"/>
              <a:t>3. Ventricular hypertrophy:</a:t>
            </a:r>
          </a:p>
          <a:p>
            <a:r>
              <a:rPr lang="en-US" dirty="0" smtClean="0"/>
              <a:t>Increased cardiac workload causes myocardial muscle to hypertrophy and ventricles to dilate.</a:t>
            </a:r>
          </a:p>
          <a:p>
            <a:r>
              <a:rPr lang="en-US" dirty="0" smtClean="0"/>
              <a:t>This in turn leads to increased contractile force to maintain CO. </a:t>
            </a:r>
          </a:p>
          <a:p>
            <a:r>
              <a:rPr lang="en-US" dirty="0" smtClean="0"/>
              <a:t>This effect complicates into: increased myocardial O2 demand and cellular enlargement</a:t>
            </a:r>
          </a:p>
          <a:p>
            <a:r>
              <a:rPr lang="en-US" dirty="0" smtClean="0"/>
              <a:t>The enlarged myocardial cells become dysfunctional and die early (apoptosis), thus leading to low CO. </a:t>
            </a:r>
            <a:endParaRPr lang="en-US" dirty="0"/>
          </a:p>
        </p:txBody>
      </p:sp>
    </p:spTree>
    <p:extLst>
      <p:ext uri="{BB962C8B-B14F-4D97-AF65-F5344CB8AC3E}">
        <p14:creationId xmlns="" xmlns:p14="http://schemas.microsoft.com/office/powerpoint/2010/main" val="414836886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a:t>
            </a:r>
            <a:endParaRPr lang="en-US" b="1" dirty="0"/>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dirty="0" smtClean="0"/>
              <a:t>Mitral stenosis secondary to rheumatic heart disease, constrictive pericarditis, or atrial fibrillation</a:t>
            </a:r>
          </a:p>
          <a:p>
            <a:r>
              <a:rPr lang="en-US" dirty="0" smtClean="0"/>
              <a:t>Mitral and aortic insufficiency</a:t>
            </a:r>
          </a:p>
          <a:p>
            <a:r>
              <a:rPr lang="en-US" dirty="0" smtClean="0"/>
              <a:t>Arrhythmias</a:t>
            </a:r>
          </a:p>
          <a:p>
            <a:r>
              <a:rPr lang="en-US" dirty="0" smtClean="0"/>
              <a:t>Hypertension</a:t>
            </a:r>
          </a:p>
          <a:p>
            <a:r>
              <a:rPr lang="en-US" dirty="0" smtClean="0"/>
              <a:t>Atherosclerosis with myocardial infarction (MI)</a:t>
            </a:r>
          </a:p>
          <a:p>
            <a:r>
              <a:rPr lang="en-US" dirty="0" err="1" smtClean="0"/>
              <a:t>Myocarditis</a:t>
            </a:r>
            <a:endParaRPr lang="en-US" dirty="0" smtClean="0"/>
          </a:p>
          <a:p>
            <a:r>
              <a:rPr lang="en-US" dirty="0" smtClean="0"/>
              <a:t>Ventricular and atrial </a:t>
            </a:r>
            <a:r>
              <a:rPr lang="en-US" dirty="0" err="1" smtClean="0"/>
              <a:t>septal</a:t>
            </a:r>
            <a:r>
              <a:rPr lang="en-US" dirty="0" smtClean="0"/>
              <a:t> defects</a:t>
            </a:r>
          </a:p>
          <a:p>
            <a:endParaRPr lang="en-US" dirty="0"/>
          </a:p>
        </p:txBody>
      </p:sp>
    </p:spTree>
    <p:extLst>
      <p:ext uri="{BB962C8B-B14F-4D97-AF65-F5344CB8AC3E}">
        <p14:creationId xmlns="" xmlns:p14="http://schemas.microsoft.com/office/powerpoint/2010/main" val="687712455"/>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a:t>
            </a:r>
            <a:endParaRPr lang="en-US" b="1" dirty="0"/>
          </a:p>
        </p:txBody>
      </p:sp>
      <p:sp>
        <p:nvSpPr>
          <p:cNvPr id="3" name="Content Placeholder 2"/>
          <p:cNvSpPr>
            <a:spLocks noGrp="1"/>
          </p:cNvSpPr>
          <p:nvPr>
            <p:ph idx="1"/>
          </p:nvPr>
        </p:nvSpPr>
        <p:spPr>
          <a:xfrm>
            <a:off x="457200" y="1295400"/>
            <a:ext cx="8686800" cy="5562600"/>
          </a:xfrm>
        </p:spPr>
        <p:txBody>
          <a:bodyPr>
            <a:normAutofit/>
          </a:bodyPr>
          <a:lstStyle/>
          <a:p>
            <a:r>
              <a:rPr lang="en-US" dirty="0" err="1" smtClean="0"/>
              <a:t>Endocarditis</a:t>
            </a:r>
            <a:r>
              <a:rPr lang="en-US" dirty="0" smtClean="0"/>
              <a:t> </a:t>
            </a:r>
          </a:p>
          <a:p>
            <a:r>
              <a:rPr lang="en-US" dirty="0" smtClean="0"/>
              <a:t>Pregnancy</a:t>
            </a:r>
          </a:p>
          <a:p>
            <a:r>
              <a:rPr lang="en-US" dirty="0" smtClean="0"/>
              <a:t>Thyrotoxicosis</a:t>
            </a:r>
          </a:p>
          <a:p>
            <a:r>
              <a:rPr lang="en-US" dirty="0" smtClean="0"/>
              <a:t>Pulmonary embolism</a:t>
            </a:r>
          </a:p>
          <a:p>
            <a:r>
              <a:rPr lang="en-US" dirty="0" smtClean="0"/>
              <a:t>Infections</a:t>
            </a:r>
          </a:p>
          <a:p>
            <a:r>
              <a:rPr lang="en-US" dirty="0" smtClean="0"/>
              <a:t>Anaemia</a:t>
            </a:r>
          </a:p>
          <a:p>
            <a:r>
              <a:rPr lang="en-US" dirty="0" smtClean="0"/>
              <a:t>Emotional </a:t>
            </a:r>
          </a:p>
          <a:p>
            <a:r>
              <a:rPr lang="en-US" dirty="0" smtClean="0"/>
              <a:t>Increased sodium or water intake</a:t>
            </a:r>
          </a:p>
          <a:p>
            <a:r>
              <a:rPr lang="en-US" dirty="0" smtClean="0"/>
              <a:t>Renal failure </a:t>
            </a:r>
            <a:endParaRPr lang="en-US" dirty="0"/>
          </a:p>
        </p:txBody>
      </p:sp>
    </p:spTree>
    <p:extLst>
      <p:ext uri="{BB962C8B-B14F-4D97-AF65-F5344CB8AC3E}">
        <p14:creationId xmlns="" xmlns:p14="http://schemas.microsoft.com/office/powerpoint/2010/main" val="2904318838"/>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Incidence</a:t>
            </a:r>
            <a:r>
              <a:rPr lang="en-US" dirty="0" smtClean="0"/>
              <a:t> </a:t>
            </a:r>
            <a:endParaRPr lang="en-US" dirty="0"/>
          </a:p>
        </p:txBody>
      </p:sp>
      <p:sp>
        <p:nvSpPr>
          <p:cNvPr id="3" name="Content Placeholder 2"/>
          <p:cNvSpPr>
            <a:spLocks noGrp="1"/>
          </p:cNvSpPr>
          <p:nvPr>
            <p:ph idx="1"/>
          </p:nvPr>
        </p:nvSpPr>
        <p:spPr>
          <a:xfrm>
            <a:off x="457200" y="1447800"/>
            <a:ext cx="8534400" cy="4953000"/>
          </a:xfrm>
        </p:spPr>
        <p:txBody>
          <a:bodyPr>
            <a:normAutofit/>
          </a:bodyPr>
          <a:lstStyle/>
          <a:p>
            <a:r>
              <a:rPr lang="en-US" dirty="0" smtClean="0"/>
              <a:t>Affects less than 5% in ages between 55 – 64 years</a:t>
            </a:r>
          </a:p>
          <a:p>
            <a:r>
              <a:rPr lang="en-US" dirty="0" smtClean="0"/>
              <a:t>Affects about 10% of people older than 65 years</a:t>
            </a:r>
          </a:p>
          <a:p>
            <a:pPr marL="0" indent="0">
              <a:buNone/>
            </a:pPr>
            <a:r>
              <a:rPr lang="en-US" dirty="0"/>
              <a:t> </a:t>
            </a:r>
            <a:r>
              <a:rPr lang="en-US" dirty="0" smtClean="0"/>
              <a:t>                    </a:t>
            </a:r>
            <a:r>
              <a:rPr lang="en-US" sz="3900" b="1" dirty="0" smtClean="0"/>
              <a:t>common characteristics</a:t>
            </a:r>
          </a:p>
          <a:p>
            <a:r>
              <a:rPr lang="en-US" dirty="0" smtClean="0"/>
              <a:t>Reduced cardiac output</a:t>
            </a:r>
          </a:p>
          <a:p>
            <a:r>
              <a:rPr lang="en-US" dirty="0" smtClean="0"/>
              <a:t>Shortness of breath</a:t>
            </a:r>
          </a:p>
          <a:p>
            <a:r>
              <a:rPr lang="en-US" dirty="0" smtClean="0"/>
              <a:t>Peripheral oedema</a:t>
            </a:r>
          </a:p>
          <a:p>
            <a:r>
              <a:rPr lang="en-US" dirty="0" smtClean="0"/>
              <a:t>Dyspnoea on exertion</a:t>
            </a:r>
            <a:endParaRPr lang="en-US" dirty="0"/>
          </a:p>
        </p:txBody>
      </p:sp>
    </p:spTree>
    <p:extLst>
      <p:ext uri="{BB962C8B-B14F-4D97-AF65-F5344CB8AC3E}">
        <p14:creationId xmlns="" xmlns:p14="http://schemas.microsoft.com/office/powerpoint/2010/main" val="4147439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304800"/>
            <a:ext cx="8305800" cy="4524315"/>
          </a:xfrm>
          <a:prstGeom prst="rect">
            <a:avLst/>
          </a:prstGeom>
          <a:noFill/>
        </p:spPr>
        <p:txBody>
          <a:bodyPr wrap="square" rtlCol="0">
            <a:spAutoFit/>
          </a:bodyPr>
          <a:lstStyle/>
          <a:p>
            <a:r>
              <a:rPr lang="en-US" sz="3200" b="1" dirty="0" smtClean="0"/>
              <a:t>Heart:</a:t>
            </a:r>
          </a:p>
          <a:p>
            <a:pPr>
              <a:buFont typeface="Arial" pitchFamily="34" charset="0"/>
              <a:buChar char="•"/>
            </a:pPr>
            <a:r>
              <a:rPr lang="en-US" sz="3200" dirty="0" smtClean="0"/>
              <a:t> </a:t>
            </a:r>
            <a:r>
              <a:rPr lang="en-US" sz="2800" dirty="0" smtClean="0"/>
              <a:t>Hollow muscular organ</a:t>
            </a:r>
          </a:p>
          <a:p>
            <a:pPr>
              <a:buFont typeface="Arial" pitchFamily="34" charset="0"/>
              <a:buChar char="•"/>
            </a:pPr>
            <a:r>
              <a:rPr lang="en-US" sz="2800" dirty="0" smtClean="0"/>
              <a:t> Occupies mediastinum space</a:t>
            </a:r>
          </a:p>
          <a:p>
            <a:pPr>
              <a:buFont typeface="Arial" pitchFamily="34" charset="0"/>
              <a:buChar char="•"/>
            </a:pPr>
            <a:r>
              <a:rPr lang="en-US" sz="2800" dirty="0" smtClean="0"/>
              <a:t> Weighs about 300 g (about size of owner’s fist)</a:t>
            </a:r>
          </a:p>
          <a:p>
            <a:pPr>
              <a:buFont typeface="Arial" pitchFamily="34" charset="0"/>
              <a:buChar char="•"/>
            </a:pPr>
            <a:r>
              <a:rPr lang="en-US" sz="2800" dirty="0" smtClean="0"/>
              <a:t> Pumps blood to supply oxygen and nutrients to </a:t>
            </a:r>
          </a:p>
          <a:p>
            <a:r>
              <a:rPr lang="en-US" sz="2800" dirty="0" smtClean="0"/>
              <a:t>   all tissues</a:t>
            </a:r>
          </a:p>
          <a:p>
            <a:endParaRPr lang="en-US" sz="2800" dirty="0" smtClean="0"/>
          </a:p>
          <a:p>
            <a:endParaRPr lang="en-US" sz="2800" dirty="0" smtClean="0"/>
          </a:p>
          <a:p>
            <a:endParaRPr lang="en-US" sz="2800" dirty="0" smtClean="0"/>
          </a:p>
          <a:p>
            <a:endParaRPr lang="en-US" sz="2800" dirty="0" smtClean="0"/>
          </a:p>
        </p:txBody>
      </p:sp>
      <p:sp>
        <p:nvSpPr>
          <p:cNvPr id="4" name="TextBox 3"/>
          <p:cNvSpPr txBox="1"/>
          <p:nvPr/>
        </p:nvSpPr>
        <p:spPr>
          <a:xfrm>
            <a:off x="914400" y="2971800"/>
            <a:ext cx="8229600" cy="4093428"/>
          </a:xfrm>
          <a:prstGeom prst="rect">
            <a:avLst/>
          </a:prstGeom>
          <a:noFill/>
        </p:spPr>
        <p:txBody>
          <a:bodyPr wrap="square" rtlCol="0">
            <a:spAutoFit/>
          </a:bodyPr>
          <a:lstStyle/>
          <a:p>
            <a:r>
              <a:rPr lang="en-US" sz="3200" b="1" dirty="0" smtClean="0"/>
              <a:t>Heart layers:</a:t>
            </a:r>
          </a:p>
          <a:p>
            <a:pPr>
              <a:buFont typeface="Arial" pitchFamily="34" charset="0"/>
              <a:buChar char="•"/>
            </a:pPr>
            <a:r>
              <a:rPr lang="en-US" sz="2800" dirty="0" smtClean="0"/>
              <a:t> Inner layer (endocardium)</a:t>
            </a:r>
          </a:p>
          <a:p>
            <a:pPr>
              <a:buFont typeface="Arial" pitchFamily="34" charset="0"/>
              <a:buChar char="•"/>
            </a:pPr>
            <a:r>
              <a:rPr lang="en-US" sz="2800" dirty="0" smtClean="0"/>
              <a:t> Middle layer (myocardium)</a:t>
            </a:r>
          </a:p>
          <a:p>
            <a:pPr>
              <a:buFont typeface="Arial" pitchFamily="34" charset="0"/>
              <a:buChar char="•"/>
            </a:pPr>
            <a:r>
              <a:rPr lang="en-US" sz="2800" dirty="0" smtClean="0"/>
              <a:t> Outer layer (pericardium)</a:t>
            </a:r>
          </a:p>
          <a:p>
            <a:pPr>
              <a:buFont typeface="Wingdings" pitchFamily="2" charset="2"/>
              <a:buChar char="Ø"/>
            </a:pPr>
            <a:r>
              <a:rPr lang="en-US" sz="2800" dirty="0" smtClean="0"/>
              <a:t> visceral pericardium</a:t>
            </a:r>
          </a:p>
          <a:p>
            <a:pPr>
              <a:buFont typeface="Wingdings" pitchFamily="2" charset="2"/>
              <a:buChar char="Ø"/>
            </a:pPr>
            <a:r>
              <a:rPr lang="en-US" sz="2800" dirty="0" smtClean="0"/>
              <a:t> peripheral pericardium</a:t>
            </a:r>
          </a:p>
          <a:p>
            <a:pPr>
              <a:buFont typeface="Wingdings" pitchFamily="2" charset="2"/>
              <a:buChar char="Ø"/>
            </a:pPr>
            <a:r>
              <a:rPr lang="en-US" sz="2800" dirty="0" smtClean="0"/>
              <a:t> pericardial space: contains 30 ml lubrication fluid </a:t>
            </a:r>
          </a:p>
          <a:p>
            <a:endParaRPr lang="en-US"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3"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4" end="4"/>
                                            </p:txEl>
                                          </p:spTgt>
                                        </p:tgtEl>
                                      </p:cBhvr>
                                    </p:animEffect>
                                  </p:childTnLst>
                                </p:cTn>
                              </p:par>
                              <p:par>
                                <p:cTn id="35" presetID="55" presetClass="entr" presetSubtype="0"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8"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9" dur="10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8" presetClass="entr" presetSubtype="16" fill="hold" nodeType="clickEffect">
                                  <p:stCondLst>
                                    <p:cond delay="0"/>
                                  </p:stCondLst>
                                  <p:childTnLst>
                                    <p:set>
                                      <p:cBhvr>
                                        <p:cTn id="43" dur="1" fill="hold">
                                          <p:stCondLst>
                                            <p:cond delay="0"/>
                                          </p:stCondLst>
                                        </p:cTn>
                                        <p:tgtEl>
                                          <p:spTgt spid="4">
                                            <p:txEl>
                                              <p:pRg st="0" end="0"/>
                                            </p:txEl>
                                          </p:spTgt>
                                        </p:tgtEl>
                                        <p:attrNameLst>
                                          <p:attrName>style.visibility</p:attrName>
                                        </p:attrNameLst>
                                      </p:cBhvr>
                                      <p:to>
                                        <p:strVal val="visible"/>
                                      </p:to>
                                    </p:set>
                                    <p:animEffect transition="in" filter="diamond(in)">
                                      <p:cBhvr>
                                        <p:cTn id="44" dur="2000"/>
                                        <p:tgtEl>
                                          <p:spTgt spid="4">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1" end="1"/>
                                            </p:txEl>
                                          </p:spTgt>
                                        </p:tgtEl>
                                        <p:attrNameLst>
                                          <p:attrName>style.visibility</p:attrName>
                                        </p:attrNameLst>
                                      </p:cBhvr>
                                      <p:to>
                                        <p:strVal val="visible"/>
                                      </p:to>
                                    </p:set>
                                    <p:anim calcmode="lin" valueType="num">
                                      <p:cBhvr additive="base">
                                        <p:cTn id="4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5" presetClass="entr" presetSubtype="0" fill="hold" nodeType="clickEffect">
                                  <p:stCondLst>
                                    <p:cond delay="0"/>
                                  </p:stCondLst>
                                  <p:childTnLst>
                                    <p:set>
                                      <p:cBhvr>
                                        <p:cTn id="54" dur="1" fill="hold">
                                          <p:stCondLst>
                                            <p:cond delay="0"/>
                                          </p:stCondLst>
                                        </p:cTn>
                                        <p:tgtEl>
                                          <p:spTgt spid="4">
                                            <p:txEl>
                                              <p:pRg st="2" end="2"/>
                                            </p:txEl>
                                          </p:spTgt>
                                        </p:tgtEl>
                                        <p:attrNameLst>
                                          <p:attrName>style.visibility</p:attrName>
                                        </p:attrNameLst>
                                      </p:cBhvr>
                                      <p:to>
                                        <p:strVal val="visible"/>
                                      </p:to>
                                    </p:set>
                                    <p:anim calcmode="lin" valueType="num">
                                      <p:cBhvr>
                                        <p:cTn id="55"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56"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57" dur="1000"/>
                                        <p:tgtEl>
                                          <p:spTgt spid="4">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8" presetClass="entr" presetSubtype="16" fill="hold" nodeType="clickEffect">
                                  <p:stCondLst>
                                    <p:cond delay="0"/>
                                  </p:stCondLst>
                                  <p:childTnLst>
                                    <p:set>
                                      <p:cBhvr>
                                        <p:cTn id="61" dur="1" fill="hold">
                                          <p:stCondLst>
                                            <p:cond delay="0"/>
                                          </p:stCondLst>
                                        </p:cTn>
                                        <p:tgtEl>
                                          <p:spTgt spid="4">
                                            <p:txEl>
                                              <p:pRg st="3" end="3"/>
                                            </p:txEl>
                                          </p:spTgt>
                                        </p:tgtEl>
                                        <p:attrNameLst>
                                          <p:attrName>style.visibility</p:attrName>
                                        </p:attrNameLst>
                                      </p:cBhvr>
                                      <p:to>
                                        <p:strVal val="visible"/>
                                      </p:to>
                                    </p:set>
                                    <p:animEffect transition="in" filter="diamond(in)">
                                      <p:cBhvr>
                                        <p:cTn id="62" dur="2000"/>
                                        <p:tgtEl>
                                          <p:spTgt spid="4">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5" presetClass="entr" presetSubtype="0" fill="hold" nodeType="clickEffect">
                                  <p:stCondLst>
                                    <p:cond delay="0"/>
                                  </p:stCondLst>
                                  <p:childTnLst>
                                    <p:set>
                                      <p:cBhvr>
                                        <p:cTn id="66" dur="1" fill="hold">
                                          <p:stCondLst>
                                            <p:cond delay="0"/>
                                          </p:stCondLst>
                                        </p:cTn>
                                        <p:tgtEl>
                                          <p:spTgt spid="4">
                                            <p:txEl>
                                              <p:pRg st="4" end="4"/>
                                            </p:txEl>
                                          </p:spTgt>
                                        </p:tgtEl>
                                        <p:attrNameLst>
                                          <p:attrName>style.visibility</p:attrName>
                                        </p:attrNameLst>
                                      </p:cBhvr>
                                      <p:to>
                                        <p:strVal val="visible"/>
                                      </p:to>
                                    </p:set>
                                    <p:anim calcmode="lin" valueType="num">
                                      <p:cBhvr>
                                        <p:cTn id="67" dur="10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68"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69" dur="1000"/>
                                        <p:tgtEl>
                                          <p:spTgt spid="4">
                                            <p:txEl>
                                              <p:pRg st="4" end="4"/>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nodeType="clickEffect">
                                  <p:stCondLst>
                                    <p:cond delay="0"/>
                                  </p:stCondLst>
                                  <p:childTnLst>
                                    <p:set>
                                      <p:cBhvr>
                                        <p:cTn id="73" dur="1" fill="hold">
                                          <p:stCondLst>
                                            <p:cond delay="0"/>
                                          </p:stCondLst>
                                        </p:cTn>
                                        <p:tgtEl>
                                          <p:spTgt spid="4">
                                            <p:txEl>
                                              <p:pRg st="5" end="5"/>
                                            </p:txEl>
                                          </p:spTgt>
                                        </p:tgtEl>
                                        <p:attrNameLst>
                                          <p:attrName>style.visibility</p:attrName>
                                        </p:attrNameLst>
                                      </p:cBhvr>
                                      <p:to>
                                        <p:strVal val="visible"/>
                                      </p:to>
                                    </p:set>
                                    <p:anim calcmode="lin" valueType="num">
                                      <p:cBhvr additive="base">
                                        <p:cTn id="74"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55" presetClass="entr" presetSubtype="0" fill="hold" nodeType="clickEffect">
                                  <p:stCondLst>
                                    <p:cond delay="0"/>
                                  </p:stCondLst>
                                  <p:childTnLst>
                                    <p:set>
                                      <p:cBhvr>
                                        <p:cTn id="79" dur="1" fill="hold">
                                          <p:stCondLst>
                                            <p:cond delay="0"/>
                                          </p:stCondLst>
                                        </p:cTn>
                                        <p:tgtEl>
                                          <p:spTgt spid="4">
                                            <p:txEl>
                                              <p:pRg st="6" end="6"/>
                                            </p:txEl>
                                          </p:spTgt>
                                        </p:tgtEl>
                                        <p:attrNameLst>
                                          <p:attrName>style.visibility</p:attrName>
                                        </p:attrNameLst>
                                      </p:cBhvr>
                                      <p:to>
                                        <p:strVal val="visible"/>
                                      </p:to>
                                    </p:set>
                                    <p:anim calcmode="lin" valueType="num">
                                      <p:cBhvr>
                                        <p:cTn id="80" dur="1000" fill="hold"/>
                                        <p:tgtEl>
                                          <p:spTgt spid="4">
                                            <p:txEl>
                                              <p:pRg st="6" end="6"/>
                                            </p:txEl>
                                          </p:spTgt>
                                        </p:tgtEl>
                                        <p:attrNameLst>
                                          <p:attrName>ppt_w</p:attrName>
                                        </p:attrNameLst>
                                      </p:cBhvr>
                                      <p:tavLst>
                                        <p:tav tm="0">
                                          <p:val>
                                            <p:strVal val="#ppt_w*0.70"/>
                                          </p:val>
                                        </p:tav>
                                        <p:tav tm="100000">
                                          <p:val>
                                            <p:strVal val="#ppt_w"/>
                                          </p:val>
                                        </p:tav>
                                      </p:tavLst>
                                    </p:anim>
                                    <p:anim calcmode="lin" valueType="num">
                                      <p:cBhvr>
                                        <p:cTn id="81" dur="1000" fill="hold"/>
                                        <p:tgtEl>
                                          <p:spTgt spid="4">
                                            <p:txEl>
                                              <p:pRg st="6" end="6"/>
                                            </p:txEl>
                                          </p:spTgt>
                                        </p:tgtEl>
                                        <p:attrNameLst>
                                          <p:attrName>ppt_h</p:attrName>
                                        </p:attrNameLst>
                                      </p:cBhvr>
                                      <p:tavLst>
                                        <p:tav tm="0">
                                          <p:val>
                                            <p:strVal val="#ppt_h"/>
                                          </p:val>
                                        </p:tav>
                                        <p:tav tm="100000">
                                          <p:val>
                                            <p:strVal val="#ppt_h"/>
                                          </p:val>
                                        </p:tav>
                                      </p:tavLst>
                                    </p:anim>
                                    <p:animEffect transition="in" filter="fade">
                                      <p:cBhvr>
                                        <p:cTn id="82"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3700" b="1" dirty="0">
                <a:solidFill>
                  <a:srgbClr val="464646"/>
                </a:solidFill>
              </a:rPr>
              <a:t>Classification heart disease by New York Heart Association</a:t>
            </a:r>
            <a:endParaRPr lang="en-US" b="1" dirty="0"/>
          </a:p>
        </p:txBody>
      </p:sp>
      <p:sp>
        <p:nvSpPr>
          <p:cNvPr id="2" name="Content Placeholder 1"/>
          <p:cNvSpPr>
            <a:spLocks noGrp="1"/>
          </p:cNvSpPr>
          <p:nvPr>
            <p:ph idx="1"/>
          </p:nvPr>
        </p:nvSpPr>
        <p:spPr/>
        <p:txBody>
          <a:bodyPr/>
          <a:lstStyle/>
          <a:p>
            <a:pPr marL="109537" indent="0">
              <a:buNone/>
            </a:pPr>
            <a:endParaRPr lang="en-US" dirty="0"/>
          </a:p>
          <a:p>
            <a:pPr marL="109537" indent="0">
              <a:buNone/>
            </a:pPr>
            <a:endParaRPr lang="en-US" sz="2800" dirty="0" smtClean="0"/>
          </a:p>
          <a:p>
            <a:pPr marL="109537" indent="0">
              <a:buNone/>
            </a:pPr>
            <a:endParaRPr lang="en-US" dirty="0"/>
          </a:p>
          <a:p>
            <a:pPr marL="109537" indent="0">
              <a:buNone/>
            </a:pPr>
            <a:endParaRPr lang="en-US" dirty="0" smtClean="0"/>
          </a:p>
          <a:p>
            <a:pPr marL="109537" indent="0">
              <a:buNone/>
            </a:pPr>
            <a:endParaRPr lang="en-US" dirty="0"/>
          </a:p>
          <a:p>
            <a:pPr marL="109537" indent="0">
              <a:buNone/>
            </a:pPr>
            <a:endParaRPr lang="en-US" dirty="0" smtClean="0"/>
          </a:p>
          <a:p>
            <a:pPr marL="109537" indent="0">
              <a:buNone/>
            </a:pPr>
            <a:endParaRPr lang="en-US" dirty="0"/>
          </a:p>
          <a:p>
            <a:pPr marL="109537" indent="0">
              <a:buNone/>
            </a:pPr>
            <a:endParaRPr lang="en-US" dirty="0" smtClean="0"/>
          </a:p>
          <a:p>
            <a:pPr marL="109537" indent="0">
              <a:buNone/>
            </a:pPr>
            <a:endParaRPr lang="en-US" dirty="0"/>
          </a:p>
          <a:p>
            <a:pPr marL="109537" indent="0">
              <a:buNone/>
            </a:pPr>
            <a:endParaRPr lang="en-US" dirty="0" smtClean="0"/>
          </a:p>
          <a:p>
            <a:pPr marL="109537" indent="0">
              <a:buNone/>
            </a:pPr>
            <a:endParaRPr lang="en-US" dirty="0"/>
          </a:p>
          <a:p>
            <a:pPr marL="109537" indent="0">
              <a:buNone/>
            </a:pPr>
            <a:endParaRPr lang="en-US" dirty="0" smtClean="0"/>
          </a:p>
          <a:p>
            <a:pPr marL="109537" indent="0">
              <a:buNone/>
            </a:pPr>
            <a:endParaRPr lang="en-US" dirty="0"/>
          </a:p>
          <a:p>
            <a:pPr marL="109537" indent="0">
              <a:buNone/>
            </a:pPr>
            <a:endParaRPr lang="en-US" dirty="0" smtClean="0"/>
          </a:p>
          <a:p>
            <a:pPr marL="109537" indent="0">
              <a:buNone/>
            </a:pPr>
            <a:endParaRPr lang="en-US" dirty="0"/>
          </a:p>
          <a:p>
            <a:pPr marL="109537" indent="0">
              <a:buNone/>
            </a:pPr>
            <a:endParaRPr lang="en-US" dirty="0" smtClean="0"/>
          </a:p>
          <a:p>
            <a:pPr marL="109537" indent="0">
              <a:buNone/>
            </a:pPr>
            <a:endParaRPr lang="en-US" dirty="0"/>
          </a:p>
          <a:p>
            <a:pPr marL="109537" indent="0">
              <a:buNone/>
            </a:pPr>
            <a:endParaRPr lang="en-US" dirty="0" smtClean="0"/>
          </a:p>
          <a:p>
            <a:pPr marL="109537" indent="0">
              <a:buNone/>
            </a:pPr>
            <a:endParaRPr lang="en-US" dirty="0"/>
          </a:p>
          <a:p>
            <a:pPr marL="109537" indent="0">
              <a:buNone/>
            </a:pPr>
            <a:endParaRPr lang="en-US" dirty="0" smtClean="0"/>
          </a:p>
          <a:p>
            <a:pPr marL="109537" indent="0">
              <a:buNone/>
            </a:pPr>
            <a:endParaRPr lang="en-US" dirty="0"/>
          </a:p>
          <a:p>
            <a:pPr marL="109537" indent="0">
              <a:buNone/>
            </a:pPr>
            <a:endParaRPr lang="en-US" dirty="0" smtClean="0"/>
          </a:p>
          <a:p>
            <a:pPr marL="109537" indent="0">
              <a:buNone/>
            </a:pPr>
            <a:endParaRPr lang="en-US" dirty="0"/>
          </a:p>
          <a:p>
            <a:pPr marL="109537" indent="0">
              <a:buNone/>
            </a:pPr>
            <a:endParaRPr lang="en-US" dirty="0" smtClean="0"/>
          </a:p>
          <a:p>
            <a:pPr marL="109537" indent="0">
              <a:buNone/>
            </a:pPr>
            <a:endParaRPr lang="en-US" dirty="0"/>
          </a:p>
          <a:p>
            <a:pPr marL="109537" indent="0">
              <a:buNone/>
            </a:pPr>
            <a:endParaRPr lang="en-US" dirty="0" smtClean="0"/>
          </a:p>
          <a:p>
            <a:pPr marL="109537" indent="0">
              <a:buNone/>
            </a:pPr>
            <a:endParaRPr lang="en-US" dirty="0"/>
          </a:p>
          <a:p>
            <a:pPr marL="109537" indent="0">
              <a:buNone/>
            </a:pPr>
            <a:endParaRPr lang="en-US" dirty="0" smtClean="0"/>
          </a:p>
          <a:p>
            <a:pPr marL="109537" indent="0">
              <a:buNone/>
            </a:pPr>
            <a:endParaRPr lang="en-US" dirty="0"/>
          </a:p>
          <a:p>
            <a:pPr marL="109537" indent="0">
              <a:buNone/>
            </a:pPr>
            <a:endParaRPr lang="en-US" dirty="0" smtClean="0"/>
          </a:p>
          <a:p>
            <a:pPr marL="109537" indent="0">
              <a:buNone/>
            </a:pPr>
            <a:endParaRPr lang="en-US" dirty="0"/>
          </a:p>
          <a:p>
            <a:pPr marL="109537" indent="0">
              <a:buNone/>
            </a:pPr>
            <a:endParaRPr lang="en-US" dirty="0" smtClean="0"/>
          </a:p>
          <a:p>
            <a:pPr marL="109537" indent="0">
              <a:buNone/>
            </a:pPr>
            <a:endParaRPr lang="en-US" dirty="0" smtClean="0"/>
          </a:p>
        </p:txBody>
      </p:sp>
      <p:sp>
        <p:nvSpPr>
          <p:cNvPr id="4" name="Rectangle 3"/>
          <p:cNvSpPr/>
          <p:nvPr/>
        </p:nvSpPr>
        <p:spPr>
          <a:xfrm>
            <a:off x="685800" y="1571685"/>
            <a:ext cx="8229600" cy="4524315"/>
          </a:xfrm>
          <a:prstGeom prst="rect">
            <a:avLst/>
          </a:prstGeom>
        </p:spPr>
        <p:txBody>
          <a:bodyPr wrap="square">
            <a:spAutoFit/>
          </a:bodyPr>
          <a:lstStyle/>
          <a:p>
            <a:r>
              <a:rPr lang="en-US" sz="3200" b="1" dirty="0"/>
              <a:t>Class I:</a:t>
            </a:r>
            <a:endParaRPr lang="en-US" sz="3200" dirty="0"/>
          </a:p>
          <a:p>
            <a:r>
              <a:rPr lang="en-US" sz="3200" dirty="0"/>
              <a:t>No limitation of physical activity</a:t>
            </a:r>
          </a:p>
          <a:p>
            <a:r>
              <a:rPr lang="en-US" sz="3200" dirty="0"/>
              <a:t>Ordinary activity does not cause fatigue, dyspnoea, </a:t>
            </a:r>
            <a:r>
              <a:rPr lang="en-US" sz="3200" dirty="0" smtClean="0"/>
              <a:t>palpitation </a:t>
            </a:r>
            <a:r>
              <a:rPr lang="en-US" sz="3200" dirty="0"/>
              <a:t>or </a:t>
            </a:r>
            <a:r>
              <a:rPr lang="en-US" sz="3200" dirty="0" err="1"/>
              <a:t>anginal</a:t>
            </a:r>
            <a:r>
              <a:rPr lang="en-US" sz="3200" dirty="0"/>
              <a:t> pain</a:t>
            </a:r>
          </a:p>
          <a:p>
            <a:r>
              <a:rPr lang="en-US" sz="3200" b="1" dirty="0"/>
              <a:t>Class II:</a:t>
            </a:r>
            <a:endParaRPr lang="en-US" sz="3200" dirty="0"/>
          </a:p>
          <a:p>
            <a:r>
              <a:rPr lang="en-US" sz="3200" dirty="0"/>
              <a:t>Slight limitation of physical activity</a:t>
            </a:r>
          </a:p>
          <a:p>
            <a:r>
              <a:rPr lang="en-US" sz="3200" dirty="0"/>
              <a:t>No symptoms at rest</a:t>
            </a:r>
          </a:p>
          <a:p>
            <a:r>
              <a:rPr lang="en-US" sz="3200" dirty="0"/>
              <a:t>Ordinary physical activity causes fatigue, dyspnoea, palpitations </a:t>
            </a:r>
            <a:r>
              <a:rPr lang="en-US" sz="2800" dirty="0"/>
              <a:t>or </a:t>
            </a:r>
            <a:r>
              <a:rPr lang="en-US" sz="2800" dirty="0" err="1"/>
              <a:t>anginal</a:t>
            </a:r>
            <a:r>
              <a:rPr lang="en-US" sz="2800" dirty="0"/>
              <a:t> pain</a:t>
            </a:r>
            <a:endParaRPr lang="en-US" sz="2800" dirty="0">
              <a:effectLst/>
            </a:endParaRPr>
          </a:p>
        </p:txBody>
      </p:sp>
    </p:spTree>
    <p:extLst>
      <p:ext uri="{BB962C8B-B14F-4D97-AF65-F5344CB8AC3E}">
        <p14:creationId xmlns="" xmlns:p14="http://schemas.microsoft.com/office/powerpoint/2010/main" val="51455620"/>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143000"/>
          </a:xfrm>
        </p:spPr>
        <p:txBody>
          <a:bodyPr/>
          <a:lstStyle/>
          <a:p>
            <a:r>
              <a:rPr lang="en-US" sz="3700" dirty="0">
                <a:solidFill>
                  <a:srgbClr val="464646"/>
                </a:solidFill>
              </a:rPr>
              <a:t>Classification cont.</a:t>
            </a:r>
            <a:endParaRPr lang="en-US" dirty="0"/>
          </a:p>
        </p:txBody>
      </p:sp>
      <p:sp>
        <p:nvSpPr>
          <p:cNvPr id="2" name="Content Placeholder 1"/>
          <p:cNvSpPr>
            <a:spLocks noGrp="1"/>
          </p:cNvSpPr>
          <p:nvPr>
            <p:ph idx="1"/>
          </p:nvPr>
        </p:nvSpPr>
        <p:spPr>
          <a:xfrm>
            <a:off x="685800" y="609600"/>
            <a:ext cx="8458200" cy="5943600"/>
          </a:xfrm>
        </p:spPr>
        <p:txBody>
          <a:bodyPr/>
          <a:lstStyle/>
          <a:p>
            <a:pPr marL="109537" indent="0">
              <a:buNone/>
            </a:pPr>
            <a:endParaRPr lang="en-US" sz="2400" dirty="0"/>
          </a:p>
        </p:txBody>
      </p:sp>
      <p:sp>
        <p:nvSpPr>
          <p:cNvPr id="4" name="Rectangle 3"/>
          <p:cNvSpPr/>
          <p:nvPr/>
        </p:nvSpPr>
        <p:spPr>
          <a:xfrm>
            <a:off x="685800" y="914400"/>
            <a:ext cx="7620000" cy="5693866"/>
          </a:xfrm>
          <a:prstGeom prst="rect">
            <a:avLst/>
          </a:prstGeom>
        </p:spPr>
        <p:txBody>
          <a:bodyPr wrap="square">
            <a:spAutoFit/>
          </a:bodyPr>
          <a:lstStyle/>
          <a:p>
            <a:endParaRPr lang="en-US" sz="2800" b="1" dirty="0" smtClean="0"/>
          </a:p>
          <a:p>
            <a:r>
              <a:rPr lang="en-US" sz="2800" b="1" dirty="0" smtClean="0"/>
              <a:t>Class </a:t>
            </a:r>
            <a:r>
              <a:rPr lang="en-US" sz="2800" b="1" dirty="0"/>
              <a:t>III:</a:t>
            </a:r>
          </a:p>
          <a:p>
            <a:r>
              <a:rPr lang="en-US" sz="2800" dirty="0"/>
              <a:t>Marked limitation of physical activity but usually comfortable at rest</a:t>
            </a:r>
          </a:p>
          <a:p>
            <a:r>
              <a:rPr lang="en-US" sz="2800" dirty="0"/>
              <a:t>Ordinary physical activity causes fatigue, dyspnoea, palpitations, or </a:t>
            </a:r>
            <a:r>
              <a:rPr lang="en-US" sz="2800" dirty="0" err="1"/>
              <a:t>anginal</a:t>
            </a:r>
            <a:r>
              <a:rPr lang="en-US" sz="2800" dirty="0"/>
              <a:t> pain</a:t>
            </a:r>
          </a:p>
          <a:p>
            <a:r>
              <a:rPr lang="en-US" sz="2800" b="1" dirty="0"/>
              <a:t>Class IV:</a:t>
            </a:r>
          </a:p>
          <a:p>
            <a:r>
              <a:rPr lang="en-US" sz="2800" dirty="0"/>
              <a:t>Inability to carry on any physical activity without any discomfort</a:t>
            </a:r>
          </a:p>
          <a:p>
            <a:r>
              <a:rPr lang="en-US" sz="2800" dirty="0"/>
              <a:t>Cardiac insufficiency symptoms or angina may be present</a:t>
            </a:r>
          </a:p>
          <a:p>
            <a:r>
              <a:rPr lang="en-US" sz="2800" dirty="0"/>
              <a:t>Increased discomfort for any activity undertaken</a:t>
            </a:r>
            <a:endParaRPr lang="en-US" sz="2800" dirty="0">
              <a:effectLst/>
            </a:endParaRPr>
          </a:p>
        </p:txBody>
      </p:sp>
    </p:spTree>
    <p:extLst>
      <p:ext uri="{BB962C8B-B14F-4D97-AF65-F5344CB8AC3E}">
        <p14:creationId xmlns="" xmlns:p14="http://schemas.microsoft.com/office/powerpoint/2010/main" val="2183871428"/>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r>
              <a:rPr lang="en-US" dirty="0" smtClean="0"/>
              <a:t>Pulmonary oedema</a:t>
            </a:r>
          </a:p>
          <a:p>
            <a:r>
              <a:rPr lang="en-US" dirty="0" smtClean="0"/>
              <a:t>Organ failure, especially the brain and kidneys</a:t>
            </a:r>
          </a:p>
          <a:p>
            <a:r>
              <a:rPr lang="en-US" dirty="0" smtClean="0"/>
              <a:t>Myocardial infarction </a:t>
            </a:r>
          </a:p>
          <a:p>
            <a:r>
              <a:rPr lang="en-US" dirty="0" smtClean="0"/>
              <a:t>Pleural effusion</a:t>
            </a:r>
          </a:p>
          <a:p>
            <a:r>
              <a:rPr lang="en-US" dirty="0" smtClean="0"/>
              <a:t>Left ventricular thrombus </a:t>
            </a:r>
            <a:endParaRPr lang="en-US" dirty="0"/>
          </a:p>
        </p:txBody>
      </p:sp>
    </p:spTree>
    <p:extLst>
      <p:ext uri="{BB962C8B-B14F-4D97-AF65-F5344CB8AC3E}">
        <p14:creationId xmlns="" xmlns:p14="http://schemas.microsoft.com/office/powerpoint/2010/main" val="2223518495"/>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Complications cont.</a:t>
            </a:r>
            <a:endParaRPr lang="en-US" dirty="0"/>
          </a:p>
        </p:txBody>
      </p:sp>
      <p:sp>
        <p:nvSpPr>
          <p:cNvPr id="2" name="Content Placeholder 1"/>
          <p:cNvSpPr>
            <a:spLocks noGrp="1"/>
          </p:cNvSpPr>
          <p:nvPr>
            <p:ph idx="1"/>
          </p:nvPr>
        </p:nvSpPr>
        <p:spPr/>
        <p:txBody>
          <a:bodyPr/>
          <a:lstStyle/>
          <a:p>
            <a:pPr>
              <a:buFont typeface="Courier New" pitchFamily="49" charset="0"/>
              <a:buChar char="o"/>
            </a:pPr>
            <a:r>
              <a:rPr lang="en-US" dirty="0" err="1" smtClean="0"/>
              <a:t>Hepatomegaly</a:t>
            </a:r>
            <a:r>
              <a:rPr lang="en-US" dirty="0" smtClean="0"/>
              <a:t> (right ventricular failure)</a:t>
            </a:r>
          </a:p>
          <a:p>
            <a:pPr>
              <a:buFont typeface="Courier New" pitchFamily="49" charset="0"/>
              <a:buChar char="o"/>
            </a:pPr>
            <a:r>
              <a:rPr lang="en-US" dirty="0" err="1" smtClean="0"/>
              <a:t>Splenomegaly</a:t>
            </a:r>
            <a:r>
              <a:rPr lang="en-US" dirty="0" smtClean="0"/>
              <a:t> (in right ventricular failure)</a:t>
            </a:r>
          </a:p>
          <a:p>
            <a:pPr>
              <a:buFont typeface="Courier New" pitchFamily="49" charset="0"/>
              <a:buChar char="o"/>
            </a:pPr>
            <a:r>
              <a:rPr lang="en-US" dirty="0" err="1" smtClean="0"/>
              <a:t>Ascites</a:t>
            </a:r>
            <a:r>
              <a:rPr lang="en-US" dirty="0" smtClean="0"/>
              <a:t> (in right ventricular failure)</a:t>
            </a:r>
          </a:p>
          <a:p>
            <a:pPr>
              <a:buFont typeface="Courier New" pitchFamily="49" charset="0"/>
              <a:buChar char="o"/>
            </a:pPr>
            <a:r>
              <a:rPr lang="en-US" dirty="0" err="1" smtClean="0"/>
              <a:t>Dysarrhythmias</a:t>
            </a:r>
            <a:r>
              <a:rPr lang="en-US" dirty="0" smtClean="0"/>
              <a:t>- due to enlargement of chambers of the heart</a:t>
            </a:r>
          </a:p>
          <a:p>
            <a:pPr>
              <a:buFont typeface="Courier New" pitchFamily="49" charset="0"/>
              <a:buChar char="o"/>
            </a:pPr>
            <a:r>
              <a:rPr lang="en-US" dirty="0" err="1" smtClean="0"/>
              <a:t>Cardiomyogenic</a:t>
            </a:r>
            <a:r>
              <a:rPr lang="en-US" dirty="0" smtClean="0"/>
              <a:t> shock</a:t>
            </a:r>
          </a:p>
          <a:p>
            <a:pPr>
              <a:buFont typeface="Courier New" pitchFamily="49" charset="0"/>
              <a:buChar char="o"/>
            </a:pPr>
            <a:endParaRPr lang="en-US" sz="2800" dirty="0" smtClean="0"/>
          </a:p>
          <a:p>
            <a:pPr>
              <a:buFont typeface="Courier New" pitchFamily="49" charset="0"/>
              <a:buChar char="o"/>
            </a:pPr>
            <a:endParaRPr lang="en-US" sz="2800" dirty="0"/>
          </a:p>
        </p:txBody>
      </p:sp>
    </p:spTree>
    <p:extLst>
      <p:ext uri="{BB962C8B-B14F-4D97-AF65-F5344CB8AC3E}">
        <p14:creationId xmlns="" xmlns:p14="http://schemas.microsoft.com/office/powerpoint/2010/main" val="384318211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assessments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History of:</a:t>
            </a:r>
          </a:p>
          <a:p>
            <a:r>
              <a:rPr lang="en-US" dirty="0" smtClean="0"/>
              <a:t>A disorder or condition that can precipitate heart failure</a:t>
            </a:r>
          </a:p>
          <a:p>
            <a:r>
              <a:rPr lang="en-US" dirty="0" smtClean="0"/>
              <a:t>Dyspnoea or paroxysmal nocturnal dyspnoea</a:t>
            </a:r>
          </a:p>
          <a:p>
            <a:r>
              <a:rPr lang="en-US" dirty="0" smtClean="0"/>
              <a:t>Peripheral oedema</a:t>
            </a:r>
          </a:p>
          <a:p>
            <a:r>
              <a:rPr lang="en-US" dirty="0" smtClean="0"/>
              <a:t>Fatigue</a:t>
            </a:r>
          </a:p>
          <a:p>
            <a:r>
              <a:rPr lang="en-US" dirty="0" smtClean="0"/>
              <a:t>Weakness</a:t>
            </a:r>
          </a:p>
          <a:p>
            <a:r>
              <a:rPr lang="en-US" dirty="0" smtClean="0"/>
              <a:t>Insomnia </a:t>
            </a:r>
          </a:p>
          <a:p>
            <a:endParaRPr lang="en-US" dirty="0" smtClean="0"/>
          </a:p>
          <a:p>
            <a:endParaRPr lang="en-US" dirty="0"/>
          </a:p>
        </p:txBody>
      </p:sp>
    </p:spTree>
    <p:extLst>
      <p:ext uri="{BB962C8B-B14F-4D97-AF65-F5344CB8AC3E}">
        <p14:creationId xmlns="" xmlns:p14="http://schemas.microsoft.com/office/powerpoint/2010/main" val="205590638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History of:</a:t>
            </a:r>
          </a:p>
          <a:p>
            <a:r>
              <a:rPr lang="en-US" dirty="0" smtClean="0"/>
              <a:t>Anorexia</a:t>
            </a:r>
          </a:p>
          <a:p>
            <a:r>
              <a:rPr lang="en-US" dirty="0" smtClean="0"/>
              <a:t>Nausea</a:t>
            </a:r>
          </a:p>
          <a:p>
            <a:r>
              <a:rPr lang="en-US" dirty="0" smtClean="0"/>
              <a:t>Sense of abdominal fullness, due to right-sided heart failure</a:t>
            </a:r>
          </a:p>
          <a:p>
            <a:r>
              <a:rPr lang="en-US" dirty="0" smtClean="0"/>
              <a:t>Substance abuse e.g. alcohol, drugs, tobacco.</a:t>
            </a:r>
            <a:endParaRPr lang="en-US" dirty="0"/>
          </a:p>
        </p:txBody>
      </p:sp>
    </p:spTree>
    <p:extLst>
      <p:ext uri="{BB962C8B-B14F-4D97-AF65-F5344CB8AC3E}">
        <p14:creationId xmlns="" xmlns:p14="http://schemas.microsoft.com/office/powerpoint/2010/main" val="297827863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exam findings</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dirty="0" smtClean="0"/>
              <a:t>Cough that produces pink, frothy sputum</a:t>
            </a:r>
          </a:p>
          <a:p>
            <a:r>
              <a:rPr lang="en-US" dirty="0" smtClean="0"/>
              <a:t>Cyanosis of the lips and nail beds</a:t>
            </a:r>
          </a:p>
          <a:p>
            <a:r>
              <a:rPr lang="en-US" dirty="0" err="1" smtClean="0"/>
              <a:t>Orthopnoea</a:t>
            </a:r>
            <a:r>
              <a:rPr lang="en-US" dirty="0" smtClean="0"/>
              <a:t> </a:t>
            </a:r>
          </a:p>
          <a:p>
            <a:r>
              <a:rPr lang="en-US" dirty="0" smtClean="0"/>
              <a:t>Pale, cool, clammy skin</a:t>
            </a:r>
          </a:p>
          <a:p>
            <a:r>
              <a:rPr lang="en-US" dirty="0" smtClean="0"/>
              <a:t>Diaphoresis</a:t>
            </a:r>
          </a:p>
          <a:p>
            <a:r>
              <a:rPr lang="en-US" dirty="0" smtClean="0"/>
              <a:t>Jugular vein distension</a:t>
            </a:r>
          </a:p>
          <a:p>
            <a:r>
              <a:rPr lang="en-US" dirty="0" err="1" smtClean="0"/>
              <a:t>Ascites</a:t>
            </a:r>
            <a:r>
              <a:rPr lang="en-US" dirty="0" smtClean="0"/>
              <a:t> resulting poor venous return from abdomen and liver congestion</a:t>
            </a:r>
          </a:p>
          <a:p>
            <a:r>
              <a:rPr lang="en-US" dirty="0" smtClean="0"/>
              <a:t>Tachycardia</a:t>
            </a:r>
          </a:p>
          <a:p>
            <a:r>
              <a:rPr lang="en-US" dirty="0" err="1" smtClean="0"/>
              <a:t>Pulsus</a:t>
            </a:r>
            <a:r>
              <a:rPr lang="en-US" dirty="0" smtClean="0"/>
              <a:t> </a:t>
            </a:r>
            <a:r>
              <a:rPr lang="en-US" dirty="0" err="1" smtClean="0"/>
              <a:t>alternans</a:t>
            </a:r>
            <a:r>
              <a:rPr lang="en-US" dirty="0" smtClean="0"/>
              <a:t>- weak pulse alternating with strong one</a:t>
            </a:r>
          </a:p>
          <a:p>
            <a:endParaRPr lang="en-US" dirty="0"/>
          </a:p>
        </p:txBody>
      </p:sp>
    </p:spTree>
    <p:extLst>
      <p:ext uri="{BB962C8B-B14F-4D97-AF65-F5344CB8AC3E}">
        <p14:creationId xmlns="" xmlns:p14="http://schemas.microsoft.com/office/powerpoint/2010/main" val="2476454172"/>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findings cont.</a:t>
            </a:r>
            <a:endParaRPr lang="en-US" dirty="0"/>
          </a:p>
        </p:txBody>
      </p:sp>
      <p:sp>
        <p:nvSpPr>
          <p:cNvPr id="3" name="Content Placeholder 2"/>
          <p:cNvSpPr>
            <a:spLocks noGrp="1"/>
          </p:cNvSpPr>
          <p:nvPr>
            <p:ph idx="1"/>
          </p:nvPr>
        </p:nvSpPr>
        <p:spPr>
          <a:xfrm>
            <a:off x="457200" y="1600200"/>
            <a:ext cx="8534400" cy="5181600"/>
          </a:xfrm>
        </p:spPr>
        <p:txBody>
          <a:bodyPr>
            <a:normAutofit/>
          </a:bodyPr>
          <a:lstStyle/>
          <a:p>
            <a:r>
              <a:rPr lang="en-US" dirty="0" smtClean="0"/>
              <a:t>Hepatomegaly and, possibly, splenomegaly</a:t>
            </a:r>
          </a:p>
          <a:p>
            <a:r>
              <a:rPr lang="en-US" dirty="0" smtClean="0"/>
              <a:t>Decreased pulse pressure</a:t>
            </a:r>
          </a:p>
          <a:p>
            <a:r>
              <a:rPr lang="en-US" dirty="0" smtClean="0"/>
              <a:t>S3 and S4 heart sounds</a:t>
            </a:r>
          </a:p>
          <a:p>
            <a:r>
              <a:rPr lang="en-US" dirty="0" smtClean="0"/>
              <a:t>Moist, bibasilar crackles, rhonchi, and expiratory wheezing</a:t>
            </a:r>
          </a:p>
          <a:p>
            <a:r>
              <a:rPr lang="en-US" dirty="0" smtClean="0"/>
              <a:t>Decreased pulse oximetry</a:t>
            </a:r>
          </a:p>
          <a:p>
            <a:r>
              <a:rPr lang="en-US" dirty="0" smtClean="0"/>
              <a:t>Peripheral oedema</a:t>
            </a:r>
          </a:p>
          <a:p>
            <a:r>
              <a:rPr lang="en-US" dirty="0" smtClean="0"/>
              <a:t>Decreased urinary output</a:t>
            </a:r>
            <a:endParaRPr lang="en-US" dirty="0"/>
          </a:p>
        </p:txBody>
      </p:sp>
    </p:spTree>
    <p:extLst>
      <p:ext uri="{BB962C8B-B14F-4D97-AF65-F5344CB8AC3E}">
        <p14:creationId xmlns="" xmlns:p14="http://schemas.microsoft.com/office/powerpoint/2010/main" val="228390611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52400"/>
          </a:xfrm>
        </p:spPr>
        <p:txBody>
          <a:bodyPr>
            <a:normAutofit fontScale="90000"/>
          </a:bodyPr>
          <a:lstStyle/>
          <a:p>
            <a:endParaRPr lang="en-US" dirty="0"/>
          </a:p>
        </p:txBody>
      </p:sp>
      <p:sp>
        <p:nvSpPr>
          <p:cNvPr id="3" name="Content Placeholder 2"/>
          <p:cNvSpPr>
            <a:spLocks noGrp="1"/>
          </p:cNvSpPr>
          <p:nvPr>
            <p:ph idx="1"/>
          </p:nvPr>
        </p:nvSpPr>
        <p:spPr>
          <a:xfrm>
            <a:off x="457200" y="0"/>
            <a:ext cx="8686800" cy="7010400"/>
          </a:xfrm>
        </p:spPr>
        <p:txBody>
          <a:bodyPr>
            <a:normAutofit/>
          </a:bodyPr>
          <a:lstStyle/>
          <a:p>
            <a:pPr marL="0" indent="0">
              <a:buNone/>
            </a:pPr>
            <a:r>
              <a:rPr lang="en-US" sz="3600" b="1" dirty="0" smtClean="0"/>
              <a:t>Lab test results:</a:t>
            </a:r>
          </a:p>
          <a:p>
            <a:r>
              <a:rPr lang="en-US" dirty="0" smtClean="0"/>
              <a:t>B-type natriuretic peptide immunoassay is elevated</a:t>
            </a:r>
          </a:p>
          <a:p>
            <a:r>
              <a:rPr lang="en-US" dirty="0" smtClean="0"/>
              <a:t>Liver function tests e.g. ALT, AST, LDH, serum bilirubin, and total protein and albumin levels are evaluated to show effect of heart failure on the liver</a:t>
            </a:r>
          </a:p>
          <a:p>
            <a:r>
              <a:rPr lang="en-US" dirty="0" smtClean="0"/>
              <a:t>Thyroid function tests  e.g. TSH, TH levels done because both hypothyroidism and hyperthyroidism can be primary or contributory factor for heart failure</a:t>
            </a:r>
          </a:p>
          <a:p>
            <a:r>
              <a:rPr lang="en-US" dirty="0" smtClean="0"/>
              <a:t>In acute heart failure, ABGs done to evaluate gas exchange in lung tissues</a:t>
            </a:r>
          </a:p>
          <a:p>
            <a:pPr marL="0" indent="0">
              <a:buNone/>
            </a:pPr>
            <a:endParaRPr lang="en-US" b="1" dirty="0" smtClean="0"/>
          </a:p>
          <a:p>
            <a:pPr marL="0" indent="0">
              <a:buNone/>
            </a:pPr>
            <a:endParaRPr lang="en-US" dirty="0" smtClean="0"/>
          </a:p>
          <a:p>
            <a:pPr marL="0" indent="0">
              <a:buNone/>
            </a:pPr>
            <a:endParaRPr lang="en-US" dirty="0"/>
          </a:p>
        </p:txBody>
      </p:sp>
    </p:spTree>
    <p:extLst>
      <p:ext uri="{BB962C8B-B14F-4D97-AF65-F5344CB8AC3E}">
        <p14:creationId xmlns="" xmlns:p14="http://schemas.microsoft.com/office/powerpoint/2010/main" val="322926269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rmAutofit fontScale="90000"/>
          </a:bodyPr>
          <a:lstStyle/>
          <a:p>
            <a:r>
              <a:rPr lang="en-US" dirty="0" smtClean="0"/>
              <a:t/>
            </a:r>
            <a:br>
              <a:rPr lang="en-US" dirty="0" smtClean="0"/>
            </a:br>
            <a:r>
              <a:rPr lang="en-US" dirty="0" smtClean="0"/>
              <a:t>Imaging results</a:t>
            </a:r>
            <a:endParaRPr lang="en-US" dirty="0"/>
          </a:p>
        </p:txBody>
      </p:sp>
      <p:sp>
        <p:nvSpPr>
          <p:cNvPr id="3" name="Content Placeholder 2"/>
          <p:cNvSpPr>
            <a:spLocks noGrp="1"/>
          </p:cNvSpPr>
          <p:nvPr>
            <p:ph idx="1"/>
          </p:nvPr>
        </p:nvSpPr>
        <p:spPr>
          <a:xfrm>
            <a:off x="457200" y="3581400"/>
            <a:ext cx="8686800" cy="5257800"/>
          </a:xfrm>
        </p:spPr>
        <p:txBody>
          <a:bodyPr/>
          <a:lstStyle/>
          <a:p>
            <a:r>
              <a:rPr lang="en-US" dirty="0" smtClean="0"/>
              <a:t>Chest x-ray shows increased pulmonary markings, interstitial oedema, or pleural effusion and cardiomegaly</a:t>
            </a:r>
          </a:p>
          <a:p>
            <a:r>
              <a:rPr lang="en-US" dirty="0" smtClean="0"/>
              <a:t>Radionuclide imaging to evaluate ventricular function and size</a:t>
            </a:r>
            <a:endParaRPr lang="en-US" dirty="0"/>
          </a:p>
        </p:txBody>
      </p:sp>
      <p:sp>
        <p:nvSpPr>
          <p:cNvPr id="4" name="Rectangle 3"/>
          <p:cNvSpPr/>
          <p:nvPr/>
        </p:nvSpPr>
        <p:spPr>
          <a:xfrm>
            <a:off x="609600" y="774918"/>
            <a:ext cx="8534400" cy="1815882"/>
          </a:xfrm>
          <a:prstGeom prst="rect">
            <a:avLst/>
          </a:prstGeom>
        </p:spPr>
        <p:txBody>
          <a:bodyPr wrap="square">
            <a:spAutoFit/>
          </a:bodyPr>
          <a:lstStyle/>
          <a:p>
            <a:pPr marL="457200" indent="-457200">
              <a:buFont typeface="Arial" pitchFamily="34" charset="0"/>
              <a:buChar char="•"/>
            </a:pPr>
            <a:r>
              <a:rPr lang="en-US" sz="2800" dirty="0"/>
              <a:t>Serum electrolytes measured to evaluate fluid and electrolyte status</a:t>
            </a:r>
          </a:p>
          <a:p>
            <a:pPr marL="457200" indent="-457200">
              <a:buFont typeface="Arial" pitchFamily="34" charset="0"/>
              <a:buChar char="•"/>
            </a:pPr>
            <a:r>
              <a:rPr lang="en-US" sz="2800" dirty="0"/>
              <a:t>Urinalysis, BUN and serum </a:t>
            </a:r>
            <a:r>
              <a:rPr lang="en-US" sz="2800" dirty="0" err="1"/>
              <a:t>creatinine</a:t>
            </a:r>
            <a:r>
              <a:rPr lang="en-US" sz="2800" dirty="0"/>
              <a:t> done to evaluate renal function</a:t>
            </a:r>
          </a:p>
        </p:txBody>
      </p:sp>
    </p:spTree>
    <p:extLst>
      <p:ext uri="{BB962C8B-B14F-4D97-AF65-F5344CB8AC3E}">
        <p14:creationId xmlns="" xmlns:p14="http://schemas.microsoft.com/office/powerpoint/2010/main" val="17522986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8534400" cy="4031873"/>
          </a:xfrm>
          <a:prstGeom prst="rect">
            <a:avLst/>
          </a:prstGeom>
          <a:noFill/>
        </p:spPr>
        <p:txBody>
          <a:bodyPr wrap="square" rtlCol="0">
            <a:spAutoFit/>
          </a:bodyPr>
          <a:lstStyle/>
          <a:p>
            <a:r>
              <a:rPr lang="en-US" sz="3200" b="1" dirty="0" smtClean="0"/>
              <a:t>Heart chambers:</a:t>
            </a:r>
          </a:p>
          <a:p>
            <a:pPr>
              <a:buFont typeface="Arial" pitchFamily="34" charset="0"/>
              <a:buChar char="•"/>
            </a:pPr>
            <a:r>
              <a:rPr lang="en-US" sz="2800" dirty="0" smtClean="0"/>
              <a:t> Right atrium –Receives venous (deoxygenated) blood</a:t>
            </a:r>
          </a:p>
          <a:p>
            <a:pPr>
              <a:buFont typeface="Arial" pitchFamily="34" charset="0"/>
              <a:buChar char="•"/>
            </a:pPr>
            <a:r>
              <a:rPr lang="en-US" sz="2800" dirty="0" smtClean="0"/>
              <a:t> Left atrium – receives oxygenated blood from the lungs</a:t>
            </a:r>
          </a:p>
          <a:p>
            <a:pPr>
              <a:buFont typeface="Arial" pitchFamily="34" charset="0"/>
              <a:buChar char="•"/>
            </a:pPr>
            <a:r>
              <a:rPr lang="en-US" sz="2800" dirty="0" smtClean="0"/>
              <a:t> Right ventricle – Sends deoxygenated blood to the lungs</a:t>
            </a:r>
          </a:p>
          <a:p>
            <a:pPr>
              <a:buFont typeface="Arial" pitchFamily="34" charset="0"/>
              <a:buChar char="•"/>
            </a:pPr>
            <a:r>
              <a:rPr lang="en-US" sz="2800" dirty="0" smtClean="0"/>
              <a:t> Left ventricle – Distributes oxygenated blood to body tissues</a:t>
            </a:r>
            <a:endParaRPr lang="en-US" sz="2800" dirty="0"/>
          </a:p>
        </p:txBody>
      </p:sp>
      <p:sp>
        <p:nvSpPr>
          <p:cNvPr id="3" name="TextBox 2"/>
          <p:cNvSpPr txBox="1"/>
          <p:nvPr/>
        </p:nvSpPr>
        <p:spPr>
          <a:xfrm>
            <a:off x="685801" y="4038601"/>
            <a:ext cx="8458200" cy="3231654"/>
          </a:xfrm>
          <a:prstGeom prst="rect">
            <a:avLst/>
          </a:prstGeom>
          <a:noFill/>
        </p:spPr>
        <p:txBody>
          <a:bodyPr wrap="square" rtlCol="0">
            <a:spAutoFit/>
          </a:bodyPr>
          <a:lstStyle/>
          <a:p>
            <a:r>
              <a:rPr lang="en-US" sz="3200" b="1" dirty="0" smtClean="0"/>
              <a:t>Cardiac wall thickness:</a:t>
            </a:r>
          </a:p>
          <a:p>
            <a:pPr>
              <a:buFont typeface="Arial" pitchFamily="34" charset="0"/>
              <a:buChar char="•"/>
            </a:pPr>
            <a:r>
              <a:rPr lang="en-US" sz="2400" dirty="0" smtClean="0"/>
              <a:t> </a:t>
            </a:r>
            <a:r>
              <a:rPr lang="en-US" sz="2800" dirty="0" smtClean="0"/>
              <a:t>Atrial walls are thinner than ventricle walls</a:t>
            </a:r>
          </a:p>
          <a:p>
            <a:pPr>
              <a:buFont typeface="Arial" pitchFamily="34" charset="0"/>
              <a:buChar char="•"/>
            </a:pPr>
            <a:r>
              <a:rPr lang="en-US" sz="2800" dirty="0" smtClean="0"/>
              <a:t> Left ventricle wall is two and half times thicker than right ventricle</a:t>
            </a:r>
          </a:p>
          <a:p>
            <a:pPr>
              <a:buFont typeface="Arial" pitchFamily="34" charset="0"/>
              <a:buChar char="•"/>
            </a:pPr>
            <a:r>
              <a:rPr lang="en-US" sz="2800" dirty="0" smtClean="0"/>
              <a:t> Left ventricle has higher pressure than right ventricle and atria</a:t>
            </a:r>
          </a:p>
          <a:p>
            <a:endParaRPr lang="en-US"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diamond(in)">
                                      <p:cBhvr>
                                        <p:cTn id="14" dur="20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diamond(in)">
                                      <p:cBhvr>
                                        <p:cTn id="19" dur="2000"/>
                                        <p:tgtEl>
                                          <p:spTgt spid="2">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 calcmode="lin" valueType="num">
                                      <p:cBhvr>
                                        <p:cTn id="24" dur="1000" fill="hold"/>
                                        <p:tgtEl>
                                          <p:spTgt spid="2">
                                            <p:txEl>
                                              <p:pRg st="3" end="3"/>
                                            </p:txEl>
                                          </p:spTgt>
                                        </p:tgtEl>
                                        <p:attrNameLst>
                                          <p:attrName>ppt_w</p:attrName>
                                        </p:attrNameLst>
                                      </p:cBhvr>
                                      <p:tavLst>
                                        <p:tav tm="0">
                                          <p:val>
                                            <p:strVal val="#ppt_w*0.70"/>
                                          </p:val>
                                        </p:tav>
                                        <p:tav tm="100000">
                                          <p:val>
                                            <p:strVal val="#ppt_w"/>
                                          </p:val>
                                        </p:tav>
                                      </p:tavLst>
                                    </p:anim>
                                    <p:anim calcmode="lin" valueType="num">
                                      <p:cBhvr>
                                        <p:cTn id="25" dur="10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26" dur="10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2">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8" presetClass="entr" presetSubtype="16" fill="hold" nodeType="clickEffect">
                                  <p:stCondLst>
                                    <p:cond delay="0"/>
                                  </p:stCondLst>
                                  <p:childTnLst>
                                    <p:set>
                                      <p:cBhvr>
                                        <p:cTn id="37" dur="1" fill="hold">
                                          <p:stCondLst>
                                            <p:cond delay="0"/>
                                          </p:stCondLst>
                                        </p:cTn>
                                        <p:tgtEl>
                                          <p:spTgt spid="3">
                                            <p:txEl>
                                              <p:pRg st="0" end="0"/>
                                            </p:txEl>
                                          </p:spTgt>
                                        </p:tgtEl>
                                        <p:attrNameLst>
                                          <p:attrName>style.visibility</p:attrName>
                                        </p:attrNameLst>
                                      </p:cBhvr>
                                      <p:to>
                                        <p:strVal val="visible"/>
                                      </p:to>
                                    </p:set>
                                    <p:animEffect transition="in" filter="diamond(in)">
                                      <p:cBhvr>
                                        <p:cTn id="38" dur="2000"/>
                                        <p:tgtEl>
                                          <p:spTgt spid="3">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 calcmode="lin" valueType="num">
                                      <p:cBhvr>
                                        <p:cTn id="43"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4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45" dur="1000"/>
                                        <p:tgtEl>
                                          <p:spTgt spid="3">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5" presetClass="entr" presetSubtype="0" fill="hold" nodeType="click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 calcmode="lin" valueType="num">
                                      <p:cBhvr>
                                        <p:cTn id="50"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51"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52" dur="1000"/>
                                        <p:tgtEl>
                                          <p:spTgt spid="3">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5" presetClass="entr" presetSubtype="0" fill="hold" nodeType="clickEffect">
                                  <p:stCondLst>
                                    <p:cond delay="0"/>
                                  </p:stCondLst>
                                  <p:childTnLst>
                                    <p:set>
                                      <p:cBhvr>
                                        <p:cTn id="56" dur="1" fill="hold">
                                          <p:stCondLst>
                                            <p:cond delay="0"/>
                                          </p:stCondLst>
                                        </p:cTn>
                                        <p:tgtEl>
                                          <p:spTgt spid="3">
                                            <p:txEl>
                                              <p:pRg st="3" end="3"/>
                                            </p:txEl>
                                          </p:spTgt>
                                        </p:tgtEl>
                                        <p:attrNameLst>
                                          <p:attrName>style.visibility</p:attrName>
                                        </p:attrNameLst>
                                      </p:cBhvr>
                                      <p:to>
                                        <p:strVal val="visible"/>
                                      </p:to>
                                    </p:set>
                                    <p:anim calcmode="lin" valueType="num">
                                      <p:cBhvr>
                                        <p:cTn id="57"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5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5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857" y="-29029"/>
            <a:ext cx="8229600" cy="1143000"/>
          </a:xfrm>
        </p:spPr>
        <p:txBody>
          <a:bodyPr>
            <a:normAutofit fontScale="90000"/>
          </a:bodyPr>
          <a:lstStyle/>
          <a:p>
            <a:r>
              <a:rPr lang="en-US" sz="4000" dirty="0"/>
              <a:t/>
            </a:r>
            <a:br>
              <a:rPr lang="en-US" sz="4000" dirty="0"/>
            </a:br>
            <a:r>
              <a:rPr lang="en-US" b="1" dirty="0" smtClean="0"/>
              <a:t>Diagnostic procedures</a:t>
            </a:r>
            <a:endParaRPr lang="en-US" b="1" dirty="0"/>
          </a:p>
        </p:txBody>
      </p:sp>
      <p:sp>
        <p:nvSpPr>
          <p:cNvPr id="3" name="Content Placeholder 2"/>
          <p:cNvSpPr>
            <a:spLocks noGrp="1"/>
          </p:cNvSpPr>
          <p:nvPr>
            <p:ph idx="1"/>
          </p:nvPr>
        </p:nvSpPr>
        <p:spPr>
          <a:xfrm>
            <a:off x="562429" y="1295400"/>
            <a:ext cx="8610600" cy="5257800"/>
          </a:xfrm>
        </p:spPr>
        <p:txBody>
          <a:bodyPr>
            <a:normAutofit/>
          </a:bodyPr>
          <a:lstStyle/>
          <a:p>
            <a:r>
              <a:rPr lang="en-US" dirty="0" smtClean="0"/>
              <a:t>ECG reflects heart strain or enlargement or ischemia; atrial enlargement, tachycardia, </a:t>
            </a:r>
            <a:r>
              <a:rPr lang="en-US" dirty="0" err="1" smtClean="0"/>
              <a:t>extrasystole</a:t>
            </a:r>
            <a:r>
              <a:rPr lang="en-US" dirty="0" smtClean="0"/>
              <a:t>, or atrial fibrillations</a:t>
            </a:r>
          </a:p>
          <a:p>
            <a:r>
              <a:rPr lang="en-US" dirty="0" smtClean="0"/>
              <a:t>Pulmonary artery pressure monitoring typically shows elevated pulmonary artery wedge pressures, left ventricular end-diastolic pressure in left-sided heart failure, and elevated right atrial or central venous pressure in right-sided heart failure</a:t>
            </a:r>
            <a:endParaRPr lang="en-US" dirty="0"/>
          </a:p>
        </p:txBody>
      </p:sp>
    </p:spTree>
    <p:extLst>
      <p:ext uri="{BB962C8B-B14F-4D97-AF65-F5344CB8AC3E}">
        <p14:creationId xmlns="" xmlns:p14="http://schemas.microsoft.com/office/powerpoint/2010/main" val="51007509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a:xfrm>
            <a:off x="457200" y="1600200"/>
            <a:ext cx="8686800" cy="5257800"/>
          </a:xfrm>
        </p:spPr>
        <p:txBody>
          <a:bodyPr>
            <a:normAutofit fontScale="92500" lnSpcReduction="20000"/>
          </a:bodyPr>
          <a:lstStyle/>
          <a:p>
            <a:pPr marL="0" indent="0">
              <a:buNone/>
            </a:pPr>
            <a:r>
              <a:rPr lang="en-US" b="1" dirty="0" smtClean="0"/>
              <a:t>General management:</a:t>
            </a:r>
          </a:p>
          <a:p>
            <a:r>
              <a:rPr lang="en-US" dirty="0" err="1" smtClean="0"/>
              <a:t>Antiembolism</a:t>
            </a:r>
            <a:r>
              <a:rPr lang="en-US" dirty="0" smtClean="0"/>
              <a:t> stockings to promote venous return</a:t>
            </a:r>
          </a:p>
          <a:p>
            <a:r>
              <a:rPr lang="en-US" dirty="0" smtClean="0"/>
              <a:t>Elevation of lower extremities to relieve </a:t>
            </a:r>
            <a:r>
              <a:rPr lang="en-US" dirty="0" err="1" smtClean="0"/>
              <a:t>oedema</a:t>
            </a:r>
            <a:endParaRPr lang="en-US" dirty="0" smtClean="0"/>
          </a:p>
          <a:p>
            <a:r>
              <a:rPr lang="en-US" dirty="0" smtClean="0"/>
              <a:t>Sodium restricted diet to prevent fluid retention </a:t>
            </a:r>
          </a:p>
          <a:p>
            <a:r>
              <a:rPr lang="en-US" dirty="0" smtClean="0"/>
              <a:t>Fluid restriction to prevent fluid overload</a:t>
            </a:r>
          </a:p>
          <a:p>
            <a:r>
              <a:rPr lang="en-US" dirty="0" smtClean="0"/>
              <a:t>Calorie restriction if indicated to prevent </a:t>
            </a:r>
            <a:r>
              <a:rPr lang="en-US" dirty="0" err="1" smtClean="0"/>
              <a:t>obessity</a:t>
            </a:r>
            <a:endParaRPr lang="en-US" dirty="0" smtClean="0"/>
          </a:p>
          <a:p>
            <a:r>
              <a:rPr lang="en-US" dirty="0" smtClean="0"/>
              <a:t>Low-fat fat diet to prevent atherosclerosis</a:t>
            </a:r>
          </a:p>
          <a:p>
            <a:r>
              <a:rPr lang="en-US" dirty="0" smtClean="0"/>
              <a:t>Walking programs to reduce weight to optimum level </a:t>
            </a:r>
          </a:p>
          <a:p>
            <a:r>
              <a:rPr lang="en-US" dirty="0" smtClean="0"/>
              <a:t>Activity as tolerated to keep fit and prevent </a:t>
            </a:r>
            <a:r>
              <a:rPr lang="en-US" dirty="0" err="1" smtClean="0"/>
              <a:t>dependance</a:t>
            </a:r>
            <a:endParaRPr lang="en-US" dirty="0" smtClean="0"/>
          </a:p>
          <a:p>
            <a:endParaRPr lang="en-US" dirty="0"/>
          </a:p>
        </p:txBody>
      </p:sp>
    </p:spTree>
    <p:extLst>
      <p:ext uri="{BB962C8B-B14F-4D97-AF65-F5344CB8AC3E}">
        <p14:creationId xmlns="" xmlns:p14="http://schemas.microsoft.com/office/powerpoint/2010/main" val="326973858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Medications </a:t>
            </a:r>
            <a:endParaRPr lang="en-US" dirty="0"/>
          </a:p>
        </p:txBody>
      </p:sp>
      <p:sp>
        <p:nvSpPr>
          <p:cNvPr id="3" name="Content Placeholder 2"/>
          <p:cNvSpPr>
            <a:spLocks noGrp="1"/>
          </p:cNvSpPr>
          <p:nvPr>
            <p:ph idx="1"/>
          </p:nvPr>
        </p:nvSpPr>
        <p:spPr>
          <a:xfrm>
            <a:off x="457200" y="1600200"/>
            <a:ext cx="8534400" cy="5105400"/>
          </a:xfrm>
        </p:spPr>
        <p:txBody>
          <a:bodyPr>
            <a:normAutofit fontScale="92500" lnSpcReduction="10000"/>
          </a:bodyPr>
          <a:lstStyle/>
          <a:p>
            <a:r>
              <a:rPr lang="en-US" b="1" dirty="0" smtClean="0"/>
              <a:t>Oxygen therapy </a:t>
            </a:r>
            <a:r>
              <a:rPr lang="en-US" dirty="0" smtClean="0"/>
              <a:t>as necessary</a:t>
            </a:r>
          </a:p>
          <a:p>
            <a:r>
              <a:rPr lang="en-US" b="1" dirty="0" smtClean="0"/>
              <a:t>Diuretics</a:t>
            </a:r>
            <a:r>
              <a:rPr lang="en-US" dirty="0" smtClean="0"/>
              <a:t>, such as </a:t>
            </a:r>
            <a:r>
              <a:rPr lang="en-US" dirty="0" err="1" smtClean="0"/>
              <a:t>frusemide</a:t>
            </a:r>
            <a:r>
              <a:rPr lang="en-US" dirty="0" smtClean="0"/>
              <a:t>, </a:t>
            </a:r>
            <a:r>
              <a:rPr lang="en-US" dirty="0" err="1" smtClean="0"/>
              <a:t>bumetanide</a:t>
            </a:r>
            <a:r>
              <a:rPr lang="en-US" dirty="0" smtClean="0"/>
              <a:t>, </a:t>
            </a:r>
            <a:r>
              <a:rPr lang="en-US" dirty="0" err="1" smtClean="0"/>
              <a:t>torsemide</a:t>
            </a:r>
            <a:r>
              <a:rPr lang="en-US" dirty="0" smtClean="0"/>
              <a:t>, </a:t>
            </a:r>
            <a:r>
              <a:rPr lang="en-US" dirty="0" err="1" smtClean="0"/>
              <a:t>metolazone</a:t>
            </a:r>
            <a:r>
              <a:rPr lang="en-US" dirty="0" smtClean="0"/>
              <a:t> and hydrochlorothiazide</a:t>
            </a:r>
          </a:p>
          <a:p>
            <a:r>
              <a:rPr lang="en-US" b="1" dirty="0" smtClean="0"/>
              <a:t>Inotropic drugs</a:t>
            </a:r>
            <a:r>
              <a:rPr lang="en-US" b="1" dirty="0"/>
              <a:t> </a:t>
            </a:r>
            <a:r>
              <a:rPr lang="en-US" dirty="0" smtClean="0"/>
              <a:t>such as </a:t>
            </a:r>
            <a:r>
              <a:rPr lang="en-US" dirty="0" err="1" smtClean="0"/>
              <a:t>digoxin</a:t>
            </a:r>
            <a:r>
              <a:rPr lang="en-US" dirty="0" smtClean="0"/>
              <a:t> (digitalis), </a:t>
            </a:r>
            <a:r>
              <a:rPr lang="en-US" dirty="0" err="1" smtClean="0"/>
              <a:t>dobutamine</a:t>
            </a:r>
            <a:r>
              <a:rPr lang="en-US" dirty="0" smtClean="0"/>
              <a:t>, and dopamine to reduce heart rate and improve cardiac output</a:t>
            </a:r>
          </a:p>
          <a:p>
            <a:r>
              <a:rPr lang="en-US" b="1" dirty="0" smtClean="0"/>
              <a:t>Vasodilators</a:t>
            </a:r>
            <a:r>
              <a:rPr lang="en-US" dirty="0" smtClean="0"/>
              <a:t> such as nitrates (nitroglycerin), sodium </a:t>
            </a:r>
            <a:r>
              <a:rPr lang="en-US" dirty="0" err="1" smtClean="0"/>
              <a:t>nitroprusside</a:t>
            </a:r>
            <a:r>
              <a:rPr lang="en-US" dirty="0" smtClean="0"/>
              <a:t>, </a:t>
            </a:r>
            <a:r>
              <a:rPr lang="en-US" dirty="0" err="1" smtClean="0"/>
              <a:t>isosorbide</a:t>
            </a:r>
            <a:r>
              <a:rPr lang="en-US" dirty="0" smtClean="0"/>
              <a:t>, and </a:t>
            </a:r>
            <a:r>
              <a:rPr lang="en-US" dirty="0" err="1" smtClean="0"/>
              <a:t>nesiritide</a:t>
            </a:r>
            <a:r>
              <a:rPr lang="en-US" dirty="0" smtClean="0"/>
              <a:t>- causes dilatation of arteries and veins</a:t>
            </a:r>
          </a:p>
          <a:p>
            <a:r>
              <a:rPr lang="en-US" b="1" dirty="0" smtClean="0"/>
              <a:t>Angiotensin-converting enzyme inhibitors</a:t>
            </a:r>
            <a:r>
              <a:rPr lang="en-US" dirty="0" smtClean="0"/>
              <a:t>, such as captopril, enalapril, and lisinopril</a:t>
            </a:r>
            <a:endParaRPr lang="en-US" dirty="0"/>
          </a:p>
        </p:txBody>
      </p:sp>
    </p:spTree>
    <p:extLst>
      <p:ext uri="{BB962C8B-B14F-4D97-AF65-F5344CB8AC3E}">
        <p14:creationId xmlns="" xmlns:p14="http://schemas.microsoft.com/office/powerpoint/2010/main" val="171697557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534400" cy="5105400"/>
          </a:xfrm>
        </p:spPr>
        <p:txBody>
          <a:bodyPr>
            <a:normAutofit/>
          </a:bodyPr>
          <a:lstStyle/>
          <a:p>
            <a:r>
              <a:rPr lang="en-US" b="1" dirty="0" smtClean="0"/>
              <a:t>Angiotensin-receptor blockers</a:t>
            </a:r>
            <a:r>
              <a:rPr lang="en-US" dirty="0" smtClean="0"/>
              <a:t>, such as losartan, valsartan, and </a:t>
            </a:r>
            <a:r>
              <a:rPr lang="en-US" dirty="0" err="1" smtClean="0"/>
              <a:t>irbesartan</a:t>
            </a:r>
            <a:r>
              <a:rPr lang="en-US" dirty="0" smtClean="0"/>
              <a:t> to prevent action of </a:t>
            </a:r>
            <a:r>
              <a:rPr lang="en-US" dirty="0" err="1" smtClean="0"/>
              <a:t>angiotensin</a:t>
            </a:r>
            <a:r>
              <a:rPr lang="en-US" dirty="0" smtClean="0"/>
              <a:t> II and produce vasoconstriction and increased salt and water excretion. Full effect experienced after 3-6 weeks.</a:t>
            </a:r>
          </a:p>
          <a:p>
            <a:r>
              <a:rPr lang="en-US" b="1" dirty="0" smtClean="0"/>
              <a:t>Calcium channel blockers</a:t>
            </a:r>
            <a:r>
              <a:rPr lang="en-US" dirty="0" smtClean="0"/>
              <a:t>, such as </a:t>
            </a:r>
            <a:r>
              <a:rPr lang="en-US" dirty="0" err="1" smtClean="0"/>
              <a:t>amiodipine</a:t>
            </a:r>
            <a:r>
              <a:rPr lang="en-US" dirty="0" smtClean="0"/>
              <a:t>, </a:t>
            </a:r>
            <a:r>
              <a:rPr lang="en-US" dirty="0" err="1" smtClean="0"/>
              <a:t>felodipine</a:t>
            </a:r>
            <a:r>
              <a:rPr lang="en-US" dirty="0" smtClean="0"/>
              <a:t>, </a:t>
            </a:r>
            <a:r>
              <a:rPr lang="en-US" dirty="0" err="1" smtClean="0"/>
              <a:t>nefedipine</a:t>
            </a:r>
            <a:r>
              <a:rPr lang="en-US" dirty="0" smtClean="0"/>
              <a:t>, </a:t>
            </a:r>
            <a:r>
              <a:rPr lang="en-US" dirty="0" err="1" smtClean="0"/>
              <a:t>verapamil</a:t>
            </a:r>
            <a:r>
              <a:rPr lang="en-US" dirty="0" smtClean="0"/>
              <a:t> to block movement of extracellular Ca++ into cells, causing </a:t>
            </a:r>
            <a:r>
              <a:rPr lang="en-US" dirty="0" err="1" smtClean="0"/>
              <a:t>vasodilation</a:t>
            </a:r>
            <a:r>
              <a:rPr lang="en-US" dirty="0" smtClean="0"/>
              <a:t> and decreased HR, </a:t>
            </a:r>
            <a:r>
              <a:rPr lang="en-US" dirty="0" err="1" smtClean="0"/>
              <a:t>conractility</a:t>
            </a:r>
            <a:r>
              <a:rPr lang="en-US" dirty="0" smtClean="0"/>
              <a:t> and systemic vascular resistance</a:t>
            </a:r>
            <a:endParaRPr lang="en-US" dirty="0"/>
          </a:p>
          <a:p>
            <a:pPr>
              <a:buNone/>
            </a:pPr>
            <a:endParaRPr lang="en-US" dirty="0" smtClean="0"/>
          </a:p>
          <a:p>
            <a:pPr marL="0" indent="0">
              <a:buNone/>
            </a:pPr>
            <a:endParaRPr lang="en-US" dirty="0"/>
          </a:p>
        </p:txBody>
      </p:sp>
    </p:spTree>
    <p:extLst>
      <p:ext uri="{BB962C8B-B14F-4D97-AF65-F5344CB8AC3E}">
        <p14:creationId xmlns="" xmlns:p14="http://schemas.microsoft.com/office/powerpoint/2010/main" val="498024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686800" cy="5105400"/>
          </a:xfrm>
        </p:spPr>
        <p:txBody>
          <a:bodyPr>
            <a:normAutofit fontScale="92500"/>
          </a:bodyPr>
          <a:lstStyle/>
          <a:p>
            <a:r>
              <a:rPr lang="en-US" b="1" dirty="0" smtClean="0"/>
              <a:t>Potassium –sparing diuretics  </a:t>
            </a:r>
            <a:r>
              <a:rPr lang="en-US" dirty="0" smtClean="0"/>
              <a:t>e.g. </a:t>
            </a:r>
            <a:r>
              <a:rPr lang="en-US" dirty="0" err="1" smtClean="0"/>
              <a:t>amiloride</a:t>
            </a:r>
            <a:r>
              <a:rPr lang="en-US" dirty="0" smtClean="0"/>
              <a:t> and </a:t>
            </a:r>
            <a:r>
              <a:rPr lang="en-US" dirty="0" err="1" smtClean="0"/>
              <a:t>spilonolactone</a:t>
            </a:r>
            <a:r>
              <a:rPr lang="en-US" dirty="0" smtClean="0"/>
              <a:t> (</a:t>
            </a:r>
            <a:r>
              <a:rPr lang="en-US" dirty="0" err="1" smtClean="0"/>
              <a:t>Aldactone</a:t>
            </a:r>
            <a:r>
              <a:rPr lang="en-US" dirty="0" smtClean="0"/>
              <a:t>) for exchange of K+ and Na+ in distal renal tubules and reduce excretion of K+, H+, Ca++ and </a:t>
            </a:r>
            <a:r>
              <a:rPr lang="en-US" smtClean="0"/>
              <a:t>Mg++</a:t>
            </a:r>
            <a:endParaRPr lang="en-US" dirty="0" smtClean="0"/>
          </a:p>
          <a:p>
            <a:r>
              <a:rPr lang="en-US" b="1" dirty="0" smtClean="0"/>
              <a:t>Beta-adrenergic blockers</a:t>
            </a:r>
            <a:r>
              <a:rPr lang="en-US" dirty="0" smtClean="0"/>
              <a:t>, such as </a:t>
            </a:r>
            <a:r>
              <a:rPr lang="en-US" dirty="0" err="1" smtClean="0"/>
              <a:t>atenolol</a:t>
            </a:r>
            <a:r>
              <a:rPr lang="en-US" dirty="0" smtClean="0"/>
              <a:t>, </a:t>
            </a:r>
            <a:r>
              <a:rPr lang="en-US" dirty="0" err="1" smtClean="0"/>
              <a:t>metoprolol</a:t>
            </a:r>
            <a:r>
              <a:rPr lang="en-US" dirty="0" smtClean="0"/>
              <a:t>, </a:t>
            </a:r>
            <a:r>
              <a:rPr lang="en-US" dirty="0" err="1" smtClean="0"/>
              <a:t>propranolol</a:t>
            </a:r>
            <a:r>
              <a:rPr lang="en-US" dirty="0" smtClean="0"/>
              <a:t> (</a:t>
            </a:r>
            <a:r>
              <a:rPr lang="en-US" dirty="0" err="1" smtClean="0"/>
              <a:t>inderal</a:t>
            </a:r>
            <a:r>
              <a:rPr lang="en-US" dirty="0" smtClean="0"/>
              <a:t>) and </a:t>
            </a:r>
            <a:r>
              <a:rPr lang="en-US" dirty="0" err="1" smtClean="0"/>
              <a:t>carvedilol</a:t>
            </a:r>
            <a:endParaRPr lang="en-US" dirty="0" smtClean="0"/>
          </a:p>
          <a:p>
            <a:r>
              <a:rPr lang="en-US" b="1" dirty="0" smtClean="0"/>
              <a:t>Anticoagulants</a:t>
            </a:r>
            <a:r>
              <a:rPr lang="en-US" dirty="0" smtClean="0"/>
              <a:t>, such as </a:t>
            </a:r>
            <a:r>
              <a:rPr lang="en-US" dirty="0" err="1" smtClean="0"/>
              <a:t>warfarin</a:t>
            </a:r>
            <a:endParaRPr lang="en-US" dirty="0" smtClean="0"/>
          </a:p>
          <a:p>
            <a:r>
              <a:rPr lang="en-US" b="1" dirty="0" smtClean="0"/>
              <a:t>Morphine</a:t>
            </a:r>
            <a:r>
              <a:rPr lang="en-US" dirty="0" smtClean="0"/>
              <a:t>- decreases preload and </a:t>
            </a:r>
            <a:r>
              <a:rPr lang="en-US" dirty="0" err="1" smtClean="0"/>
              <a:t>afterload</a:t>
            </a:r>
            <a:r>
              <a:rPr lang="en-US" dirty="0" smtClean="0"/>
              <a:t> in acute </a:t>
            </a:r>
            <a:r>
              <a:rPr lang="en-US" dirty="0" err="1" smtClean="0"/>
              <a:t>decompesated</a:t>
            </a:r>
            <a:r>
              <a:rPr lang="en-US" dirty="0" smtClean="0"/>
              <a:t> heart failure and pulmonary </a:t>
            </a:r>
            <a:r>
              <a:rPr lang="en-US" dirty="0" err="1" smtClean="0"/>
              <a:t>oedema</a:t>
            </a:r>
            <a:r>
              <a:rPr lang="en-US" dirty="0" smtClean="0"/>
              <a:t>, dilates pulmonary and systemic blood vessels.</a:t>
            </a:r>
          </a:p>
          <a:p>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Surgical intervention </a:t>
            </a:r>
            <a:endParaRPr lang="en-US" dirty="0"/>
          </a:p>
        </p:txBody>
      </p:sp>
      <p:sp>
        <p:nvSpPr>
          <p:cNvPr id="3" name="Content Placeholder 2"/>
          <p:cNvSpPr>
            <a:spLocks noGrp="1"/>
          </p:cNvSpPr>
          <p:nvPr>
            <p:ph idx="1"/>
          </p:nvPr>
        </p:nvSpPr>
        <p:spPr/>
        <p:txBody>
          <a:bodyPr/>
          <a:lstStyle/>
          <a:p>
            <a:r>
              <a:rPr lang="en-US" dirty="0" smtClean="0"/>
              <a:t>For valvular dysfunction with recurrent acute heart failure, surgical replacement</a:t>
            </a:r>
          </a:p>
          <a:p>
            <a:r>
              <a:rPr lang="en-US" dirty="0" smtClean="0"/>
              <a:t>Heart transplant – transfer of a heart from one person (especially for one who has suffered massive brain dead) to another</a:t>
            </a:r>
          </a:p>
          <a:p>
            <a:r>
              <a:rPr lang="en-US" dirty="0" smtClean="0"/>
              <a:t>Ventricular assist device</a:t>
            </a:r>
          </a:p>
          <a:p>
            <a:r>
              <a:rPr lang="en-US" dirty="0" smtClean="0"/>
              <a:t>Stent placement</a:t>
            </a:r>
          </a:p>
          <a:p>
            <a:endParaRPr lang="en-US" dirty="0" smtClean="0"/>
          </a:p>
          <a:p>
            <a:endParaRPr lang="en-US" dirty="0" smtClean="0"/>
          </a:p>
          <a:p>
            <a:endParaRPr lang="en-US" dirty="0"/>
          </a:p>
        </p:txBody>
      </p:sp>
    </p:spTree>
    <p:extLst>
      <p:ext uri="{BB962C8B-B14F-4D97-AF65-F5344CB8AC3E}">
        <p14:creationId xmlns="" xmlns:p14="http://schemas.microsoft.com/office/powerpoint/2010/main" val="331276762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t>Nursing management</a:t>
            </a:r>
            <a:endParaRPr lang="en-US" dirty="0"/>
          </a:p>
        </p:txBody>
      </p:sp>
      <p:sp>
        <p:nvSpPr>
          <p:cNvPr id="3" name="Content Placeholder 2"/>
          <p:cNvSpPr>
            <a:spLocks noGrp="1"/>
          </p:cNvSpPr>
          <p:nvPr>
            <p:ph idx="1"/>
          </p:nvPr>
        </p:nvSpPr>
        <p:spPr>
          <a:xfrm>
            <a:off x="457200" y="1066800"/>
            <a:ext cx="8686800" cy="5791200"/>
          </a:xfrm>
        </p:spPr>
        <p:txBody>
          <a:bodyPr>
            <a:normAutofit/>
          </a:bodyPr>
          <a:lstStyle/>
          <a:p>
            <a:pPr marL="0" indent="0">
              <a:buNone/>
            </a:pPr>
            <a:r>
              <a:rPr lang="en-US" b="1" dirty="0" smtClean="0"/>
              <a:t>Nursing Diagnoses</a:t>
            </a:r>
          </a:p>
          <a:p>
            <a:r>
              <a:rPr lang="en-US" dirty="0" smtClean="0"/>
              <a:t>Decreased cardiac output related to altered contractility, altered preload and altered stroke volume as evidenced by jugular vein distension, </a:t>
            </a:r>
            <a:r>
              <a:rPr lang="en-US" dirty="0" err="1" smtClean="0"/>
              <a:t>orthopnoea</a:t>
            </a:r>
            <a:r>
              <a:rPr lang="en-US" dirty="0" smtClean="0"/>
              <a:t>, S3, S4</a:t>
            </a:r>
          </a:p>
          <a:p>
            <a:r>
              <a:rPr lang="en-US" dirty="0" smtClean="0"/>
              <a:t>Impaired gas exchange related to increased preload and alveolar capillary membrane changes AEB dyspnoea, tachypnoea, restlessness, </a:t>
            </a:r>
            <a:r>
              <a:rPr lang="en-US" dirty="0" err="1" smtClean="0"/>
              <a:t>verbalisation</a:t>
            </a:r>
            <a:r>
              <a:rPr lang="en-US" dirty="0" smtClean="0"/>
              <a:t> , “am short of breath”</a:t>
            </a:r>
          </a:p>
          <a:p>
            <a:pPr>
              <a:buFont typeface="Wingdings" pitchFamily="2" charset="2"/>
              <a:buChar char="§"/>
            </a:pPr>
            <a:endParaRPr lang="en-US" dirty="0"/>
          </a:p>
        </p:txBody>
      </p:sp>
    </p:spTree>
    <p:extLst>
      <p:ext uri="{BB962C8B-B14F-4D97-AF65-F5344CB8AC3E}">
        <p14:creationId xmlns="" xmlns:p14="http://schemas.microsoft.com/office/powerpoint/2010/main" val="68855860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Excess fluid volume related to increased venous pressure and decreased renal perfusion secondary to HF AEB edema, rapid weight gain, </a:t>
            </a:r>
            <a:r>
              <a:rPr lang="en-US" dirty="0" err="1" smtClean="0"/>
              <a:t>oliguria</a:t>
            </a:r>
            <a:r>
              <a:rPr lang="en-US" dirty="0" smtClean="0"/>
              <a:t>. </a:t>
            </a:r>
          </a:p>
          <a:p>
            <a:r>
              <a:rPr lang="en-US" dirty="0" smtClean="0"/>
              <a:t>Activity intolerance related to fatigue secondary to cardiac insufficiency and pulmonary congestion</a:t>
            </a:r>
          </a:p>
          <a:p>
            <a:r>
              <a:rPr lang="en-US" dirty="0" smtClean="0"/>
              <a:t>Deficient knowledge: low sodium diet related to lack of information about disease process</a:t>
            </a:r>
          </a:p>
          <a:p>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client outcomes</a:t>
            </a:r>
            <a:endParaRPr lang="en-US" dirty="0"/>
          </a:p>
        </p:txBody>
      </p:sp>
      <p:sp>
        <p:nvSpPr>
          <p:cNvPr id="3" name="Content Placeholder 2"/>
          <p:cNvSpPr>
            <a:spLocks noGrp="1"/>
          </p:cNvSpPr>
          <p:nvPr>
            <p:ph idx="1"/>
          </p:nvPr>
        </p:nvSpPr>
        <p:spPr>
          <a:xfrm>
            <a:off x="457200" y="1600200"/>
            <a:ext cx="8686800" cy="5257800"/>
          </a:xfrm>
        </p:spPr>
        <p:txBody>
          <a:bodyPr/>
          <a:lstStyle/>
          <a:p>
            <a:r>
              <a:rPr lang="en-US" dirty="0" smtClean="0"/>
              <a:t>The client will:</a:t>
            </a:r>
          </a:p>
          <a:p>
            <a:pPr>
              <a:buFont typeface="Wingdings" pitchFamily="2" charset="2"/>
              <a:buChar char="ü"/>
            </a:pPr>
            <a:r>
              <a:rPr lang="en-US" dirty="0" smtClean="0"/>
              <a:t>Maintain haemodynamic stability</a:t>
            </a:r>
          </a:p>
          <a:p>
            <a:pPr>
              <a:buFont typeface="Wingdings" pitchFamily="2" charset="2"/>
              <a:buChar char="ü"/>
            </a:pPr>
            <a:r>
              <a:rPr lang="en-US" dirty="0" smtClean="0"/>
              <a:t>Maintain cardiac output</a:t>
            </a:r>
          </a:p>
          <a:p>
            <a:pPr>
              <a:buFont typeface="Wingdings" pitchFamily="2" charset="2"/>
              <a:buChar char="ü"/>
            </a:pPr>
            <a:r>
              <a:rPr lang="en-US" dirty="0" smtClean="0"/>
              <a:t>Carry out activities of daily living without excess fatigue or decreased energy</a:t>
            </a:r>
          </a:p>
          <a:p>
            <a:pPr>
              <a:buFont typeface="Wingdings" pitchFamily="2" charset="2"/>
              <a:buChar char="ü"/>
            </a:pPr>
            <a:r>
              <a:rPr lang="en-US" dirty="0" smtClean="0"/>
              <a:t>Maintain adequate ventilation</a:t>
            </a:r>
          </a:p>
          <a:p>
            <a:pPr>
              <a:buFont typeface="Wingdings" pitchFamily="2" charset="2"/>
              <a:buChar char="ü"/>
            </a:pPr>
            <a:r>
              <a:rPr lang="en-US" dirty="0" smtClean="0"/>
              <a:t>Maintain adequate fluid balance</a:t>
            </a:r>
          </a:p>
          <a:p>
            <a:pPr>
              <a:buFont typeface="Wingdings" pitchFamily="2" charset="2"/>
              <a:buChar char="ü"/>
            </a:pPr>
            <a:endParaRPr lang="en-US" dirty="0"/>
          </a:p>
        </p:txBody>
      </p:sp>
    </p:spTree>
    <p:extLst>
      <p:ext uri="{BB962C8B-B14F-4D97-AF65-F5344CB8AC3E}">
        <p14:creationId xmlns="" xmlns:p14="http://schemas.microsoft.com/office/powerpoint/2010/main" val="243625337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idx="1"/>
          </p:nvPr>
        </p:nvSpPr>
        <p:spPr>
          <a:xfrm>
            <a:off x="457200" y="1143000"/>
            <a:ext cx="8686800" cy="5867400"/>
          </a:xfrm>
        </p:spPr>
        <p:txBody>
          <a:bodyPr>
            <a:normAutofit/>
          </a:bodyPr>
          <a:lstStyle/>
          <a:p>
            <a:r>
              <a:rPr lang="en-US" dirty="0" smtClean="0"/>
              <a:t>Place patient in Fowler’s position</a:t>
            </a:r>
          </a:p>
          <a:p>
            <a:r>
              <a:rPr lang="en-US" dirty="0" smtClean="0"/>
              <a:t>Give supplemental oxygen</a:t>
            </a:r>
          </a:p>
          <a:p>
            <a:r>
              <a:rPr lang="en-US" dirty="0" smtClean="0"/>
              <a:t>Provide continuous cardiac monitoring during acute and advanced stages</a:t>
            </a:r>
          </a:p>
          <a:p>
            <a:r>
              <a:rPr lang="en-US" dirty="0" smtClean="0"/>
              <a:t>Assist the patient with range-of-motion exercises</a:t>
            </a:r>
          </a:p>
          <a:p>
            <a:r>
              <a:rPr lang="en-US" dirty="0" smtClean="0"/>
              <a:t>Apply </a:t>
            </a:r>
            <a:r>
              <a:rPr lang="en-US" dirty="0" err="1" smtClean="0"/>
              <a:t>antiembolism</a:t>
            </a:r>
            <a:r>
              <a:rPr lang="en-US" dirty="0" smtClean="0"/>
              <a:t> stockings</a:t>
            </a:r>
          </a:p>
          <a:p>
            <a:r>
              <a:rPr lang="en-US" dirty="0" smtClean="0"/>
              <a:t>Check for calf pain and tenderness</a:t>
            </a:r>
          </a:p>
          <a:p>
            <a:r>
              <a:rPr lang="en-US" dirty="0" smtClean="0"/>
              <a:t>Administer prescribed drugs</a:t>
            </a:r>
          </a:p>
          <a:p>
            <a:r>
              <a:rPr lang="en-US" dirty="0" smtClean="0"/>
              <a:t>Provide emotional support</a:t>
            </a:r>
          </a:p>
          <a:p>
            <a:endParaRPr lang="en-US" dirty="0"/>
          </a:p>
        </p:txBody>
      </p:sp>
    </p:spTree>
    <p:extLst>
      <p:ext uri="{BB962C8B-B14F-4D97-AF65-F5344CB8AC3E}">
        <p14:creationId xmlns="" xmlns:p14="http://schemas.microsoft.com/office/powerpoint/2010/main" val="315380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61189"/>
            <a:ext cx="8534400" cy="2739211"/>
          </a:xfrm>
          <a:prstGeom prst="rect">
            <a:avLst/>
          </a:prstGeom>
          <a:noFill/>
        </p:spPr>
        <p:txBody>
          <a:bodyPr wrap="square" rtlCol="0">
            <a:spAutoFit/>
          </a:bodyPr>
          <a:lstStyle/>
          <a:p>
            <a:r>
              <a:rPr lang="en-US" sz="3200" b="1" dirty="0" smtClean="0"/>
              <a:t>Position:</a:t>
            </a:r>
          </a:p>
          <a:p>
            <a:pPr>
              <a:buFont typeface="Arial" pitchFamily="34" charset="0"/>
              <a:buChar char="•"/>
            </a:pPr>
            <a:r>
              <a:rPr lang="en-US" sz="2800" dirty="0" smtClean="0"/>
              <a:t> Heart lies in rotated position in thoracic space</a:t>
            </a:r>
          </a:p>
          <a:p>
            <a:pPr>
              <a:buFont typeface="Arial" pitchFamily="34" charset="0"/>
              <a:buChar char="•"/>
            </a:pPr>
            <a:r>
              <a:rPr lang="en-US" sz="2800" dirty="0" smtClean="0"/>
              <a:t> Right ventricle lies anteriorly just below the sternum</a:t>
            </a:r>
          </a:p>
          <a:p>
            <a:pPr>
              <a:buFont typeface="Arial" pitchFamily="34" charset="0"/>
              <a:buChar char="•"/>
            </a:pPr>
            <a:r>
              <a:rPr lang="en-US" sz="2800" dirty="0" smtClean="0"/>
              <a:t> Left ventricle is located posteriorly</a:t>
            </a:r>
          </a:p>
          <a:p>
            <a:pPr>
              <a:buFont typeface="Arial" pitchFamily="34" charset="0"/>
              <a:buChar char="•"/>
            </a:pPr>
            <a:r>
              <a:rPr lang="en-US" sz="2800" dirty="0" smtClean="0"/>
              <a:t> Apical beat obtained from left ventricle at left </a:t>
            </a:r>
            <a:r>
              <a:rPr lang="en-US" sz="2800" dirty="0" err="1" smtClean="0"/>
              <a:t>midclavicular</a:t>
            </a:r>
            <a:r>
              <a:rPr lang="en-US" sz="2800" dirty="0" smtClean="0"/>
              <a:t> line in the 5</a:t>
            </a:r>
            <a:r>
              <a:rPr lang="en-US" sz="2800" baseline="30000" dirty="0" smtClean="0"/>
              <a:t>th</a:t>
            </a:r>
            <a:r>
              <a:rPr lang="en-US" sz="2800" dirty="0" smtClean="0"/>
              <a:t> intercostal space</a:t>
            </a:r>
            <a:endParaRPr lang="en-US" sz="2800" dirty="0"/>
          </a:p>
        </p:txBody>
      </p:sp>
      <p:sp>
        <p:nvSpPr>
          <p:cNvPr id="3" name="TextBox 2"/>
          <p:cNvSpPr txBox="1"/>
          <p:nvPr/>
        </p:nvSpPr>
        <p:spPr>
          <a:xfrm>
            <a:off x="381000" y="3429000"/>
            <a:ext cx="8763000" cy="2739211"/>
          </a:xfrm>
          <a:prstGeom prst="rect">
            <a:avLst/>
          </a:prstGeom>
          <a:noFill/>
        </p:spPr>
        <p:txBody>
          <a:bodyPr wrap="square" rtlCol="0">
            <a:spAutoFit/>
          </a:bodyPr>
          <a:lstStyle/>
          <a:p>
            <a:r>
              <a:rPr lang="en-US" sz="3200" b="1" dirty="0" smtClean="0"/>
              <a:t>Valves:</a:t>
            </a:r>
          </a:p>
          <a:p>
            <a:pPr>
              <a:buFont typeface="Arial" pitchFamily="34" charset="0"/>
              <a:buChar char="•"/>
            </a:pPr>
            <a:r>
              <a:rPr lang="en-US" sz="2400" dirty="0" smtClean="0"/>
              <a:t> </a:t>
            </a:r>
            <a:r>
              <a:rPr lang="en-US" sz="2800" dirty="0" smtClean="0"/>
              <a:t>Tricuspid valve- between R. atrium and R. ventricle</a:t>
            </a:r>
          </a:p>
          <a:p>
            <a:pPr>
              <a:buFont typeface="Arial" pitchFamily="34" charset="0"/>
              <a:buChar char="•"/>
            </a:pPr>
            <a:r>
              <a:rPr lang="en-US" sz="2800" dirty="0" smtClean="0"/>
              <a:t> Bicuspid valve- between L. atrium and L. ventricle</a:t>
            </a:r>
          </a:p>
          <a:p>
            <a:pPr>
              <a:buFont typeface="Arial" pitchFamily="34" charset="0"/>
              <a:buChar char="•"/>
            </a:pPr>
            <a:r>
              <a:rPr lang="en-US" sz="2800" dirty="0" smtClean="0"/>
              <a:t> Pulmonic valve- between R. ventricle and pulmonary artery</a:t>
            </a:r>
          </a:p>
          <a:p>
            <a:pPr>
              <a:buFont typeface="Arial" pitchFamily="34" charset="0"/>
              <a:buChar char="•"/>
            </a:pPr>
            <a:r>
              <a:rPr lang="en-US" sz="2800" dirty="0" smtClean="0"/>
              <a:t> Aortic valve- between L. ventricle and Aorta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diamond(in)">
                                      <p:cBhvr>
                                        <p:cTn id="18" dur="2000"/>
                                        <p:tgtEl>
                                          <p:spTgt spid="2">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p:cTn id="23" dur="1000" fill="hold"/>
                                        <p:tgtEl>
                                          <p:spTgt spid="2">
                                            <p:txEl>
                                              <p:pRg st="3" end="3"/>
                                            </p:txEl>
                                          </p:spTgt>
                                        </p:tgtEl>
                                        <p:attrNameLst>
                                          <p:attrName>ppt_w</p:attrName>
                                        </p:attrNameLst>
                                      </p:cBhvr>
                                      <p:tavLst>
                                        <p:tav tm="0">
                                          <p:val>
                                            <p:strVal val="#ppt_w*0.70"/>
                                          </p:val>
                                        </p:tav>
                                        <p:tav tm="100000">
                                          <p:val>
                                            <p:strVal val="#ppt_w"/>
                                          </p:val>
                                        </p:tav>
                                      </p:tavLst>
                                    </p:anim>
                                    <p:anim calcmode="lin" valueType="num">
                                      <p:cBhvr>
                                        <p:cTn id="24" dur="10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25" dur="1000"/>
                                        <p:tgtEl>
                                          <p:spTgt spid="2">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nodeType="click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Effect transition="in" filter="diamond(in)">
                                      <p:cBhvr>
                                        <p:cTn id="30" dur="2000"/>
                                        <p:tgtEl>
                                          <p:spTgt spid="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anim calcmode="lin" valueType="num">
                                      <p:cBhvr>
                                        <p:cTn id="35"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nodeType="clickEffect">
                                  <p:stCondLst>
                                    <p:cond delay="0"/>
                                  </p:stCondLst>
                                  <p:childTnLst>
                                    <p:set>
                                      <p:cBhvr>
                                        <p:cTn id="41" dur="1" fill="hold">
                                          <p:stCondLst>
                                            <p:cond delay="0"/>
                                          </p:stCondLst>
                                        </p:cTn>
                                        <p:tgtEl>
                                          <p:spTgt spid="3">
                                            <p:txEl>
                                              <p:pRg st="1" end="1"/>
                                            </p:txEl>
                                          </p:spTgt>
                                        </p:tgtEl>
                                        <p:attrNameLst>
                                          <p:attrName>style.visibility</p:attrName>
                                        </p:attrNameLst>
                                      </p:cBhvr>
                                      <p:to>
                                        <p:strVal val="visible"/>
                                      </p:to>
                                    </p:set>
                                    <p:animEffect transition="in" filter="diamond(in)">
                                      <p:cBhvr>
                                        <p:cTn id="42" dur="2000"/>
                                        <p:tgtEl>
                                          <p:spTgt spid="3">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Effect transition="in" filter="diamond(in)">
                                      <p:cBhvr>
                                        <p:cTn id="47" dur="2000"/>
                                        <p:tgtEl>
                                          <p:spTgt spid="3">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animEffect transition="in" filter="diamond(in)">
                                      <p:cBhvr>
                                        <p:cTn id="52" dur="2000"/>
                                        <p:tgtEl>
                                          <p:spTgt spid="3">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5" presetClass="entr" presetSubtype="0" fill="hold"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 calcmode="lin" valueType="num">
                                      <p:cBhvr>
                                        <p:cTn id="57"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58"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5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 closely for the following:</a:t>
            </a:r>
            <a:endParaRPr lang="en-US" dirty="0"/>
          </a:p>
        </p:txBody>
      </p:sp>
      <p:sp>
        <p:nvSpPr>
          <p:cNvPr id="3" name="Content Placeholder 2"/>
          <p:cNvSpPr>
            <a:spLocks noGrp="1"/>
          </p:cNvSpPr>
          <p:nvPr>
            <p:ph idx="1"/>
          </p:nvPr>
        </p:nvSpPr>
        <p:spPr>
          <a:xfrm>
            <a:off x="457200" y="1219200"/>
            <a:ext cx="8686800" cy="5638800"/>
          </a:xfrm>
        </p:spPr>
        <p:txBody>
          <a:bodyPr>
            <a:normAutofit/>
          </a:bodyPr>
          <a:lstStyle/>
          <a:p>
            <a:r>
              <a:rPr lang="en-US" dirty="0" smtClean="0"/>
              <a:t>Daily weight for peripheral oedema and other signs and symptoms of fluid overload</a:t>
            </a:r>
          </a:p>
          <a:p>
            <a:r>
              <a:rPr lang="en-US" dirty="0" smtClean="0"/>
              <a:t>Cardiac rhythm</a:t>
            </a:r>
          </a:p>
          <a:p>
            <a:r>
              <a:rPr lang="en-US" dirty="0" smtClean="0"/>
              <a:t>Intake and output</a:t>
            </a:r>
          </a:p>
          <a:p>
            <a:r>
              <a:rPr lang="en-US" dirty="0" smtClean="0"/>
              <a:t>Response to treatment</a:t>
            </a:r>
          </a:p>
          <a:p>
            <a:r>
              <a:rPr lang="en-US" dirty="0" smtClean="0"/>
              <a:t>Vital signs: TPR and BP and report to physician any deviation</a:t>
            </a:r>
          </a:p>
          <a:p>
            <a:r>
              <a:rPr lang="en-US" dirty="0" smtClean="0"/>
              <a:t>Mental status</a:t>
            </a:r>
          </a:p>
          <a:p>
            <a:r>
              <a:rPr lang="en-US" dirty="0" smtClean="0"/>
              <a:t>Peripheral oedema</a:t>
            </a:r>
          </a:p>
          <a:p>
            <a:endParaRPr lang="en-US" dirty="0"/>
          </a:p>
        </p:txBody>
      </p:sp>
    </p:spTree>
    <p:extLst>
      <p:ext uri="{BB962C8B-B14F-4D97-AF65-F5344CB8AC3E}">
        <p14:creationId xmlns="" xmlns:p14="http://schemas.microsoft.com/office/powerpoint/2010/main" val="325728664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a:t>
            </a:r>
            <a:endParaRPr lang="en-US" dirty="0"/>
          </a:p>
        </p:txBody>
      </p:sp>
      <p:sp>
        <p:nvSpPr>
          <p:cNvPr id="3" name="Content Placeholder 2"/>
          <p:cNvSpPr>
            <a:spLocks noGrp="1"/>
          </p:cNvSpPr>
          <p:nvPr>
            <p:ph idx="1"/>
          </p:nvPr>
        </p:nvSpPr>
        <p:spPr>
          <a:xfrm>
            <a:off x="457200" y="1600200"/>
            <a:ext cx="8686800" cy="5257800"/>
          </a:xfrm>
        </p:spPr>
        <p:txBody>
          <a:bodyPr/>
          <a:lstStyle/>
          <a:p>
            <a:r>
              <a:rPr lang="en-US" dirty="0" smtClean="0"/>
              <a:t>Auscultate for abnormal heart beat and breath sounds, report any changes immediately</a:t>
            </a:r>
          </a:p>
          <a:p>
            <a:r>
              <a:rPr lang="en-US" dirty="0" smtClean="0"/>
              <a:t>Blood urea and nitrogen and serum creatinine, potassium, sodium, and magnesium levels</a:t>
            </a:r>
          </a:p>
          <a:p>
            <a:r>
              <a:rPr lang="en-US" dirty="0" smtClean="0"/>
              <a:t>Prothrombin time</a:t>
            </a:r>
            <a:endParaRPr lang="en-US" dirty="0"/>
          </a:p>
        </p:txBody>
      </p:sp>
    </p:spTree>
    <p:extLst>
      <p:ext uri="{BB962C8B-B14F-4D97-AF65-F5344CB8AC3E}">
        <p14:creationId xmlns="" xmlns:p14="http://schemas.microsoft.com/office/powerpoint/2010/main" val="14143642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Teachings</a:t>
            </a:r>
            <a:endParaRPr lang="en-US" dirty="0"/>
          </a:p>
        </p:txBody>
      </p:sp>
      <p:sp>
        <p:nvSpPr>
          <p:cNvPr id="3" name="Content Placeholder 2"/>
          <p:cNvSpPr>
            <a:spLocks noGrp="1"/>
          </p:cNvSpPr>
          <p:nvPr>
            <p:ph idx="1"/>
          </p:nvPr>
        </p:nvSpPr>
        <p:spPr>
          <a:xfrm>
            <a:off x="457200" y="1447800"/>
            <a:ext cx="8686800" cy="5638800"/>
          </a:xfrm>
        </p:spPr>
        <p:txBody>
          <a:bodyPr/>
          <a:lstStyle/>
          <a:p>
            <a:r>
              <a:rPr lang="en-US" dirty="0" smtClean="0"/>
              <a:t>You must the following patient teachings:</a:t>
            </a:r>
          </a:p>
          <a:p>
            <a:pPr>
              <a:buFont typeface="Wingdings" pitchFamily="2" charset="2"/>
              <a:buChar char="ü"/>
            </a:pPr>
            <a:r>
              <a:rPr lang="en-US" dirty="0" smtClean="0"/>
              <a:t>Heart failure disorder, diagnosis and treatment</a:t>
            </a:r>
          </a:p>
          <a:p>
            <a:pPr>
              <a:buFont typeface="Wingdings" pitchFamily="2" charset="2"/>
              <a:buChar char="ü"/>
            </a:pPr>
            <a:r>
              <a:rPr lang="en-US" dirty="0" smtClean="0"/>
              <a:t>Signs and symptoms of worsening heart failure</a:t>
            </a:r>
          </a:p>
          <a:p>
            <a:pPr>
              <a:buFont typeface="Wingdings" pitchFamily="2" charset="2"/>
              <a:buChar char="ü"/>
            </a:pPr>
            <a:r>
              <a:rPr lang="en-US" dirty="0" smtClean="0"/>
              <a:t>When to notify the physician</a:t>
            </a:r>
          </a:p>
          <a:p>
            <a:pPr>
              <a:buFont typeface="Wingdings" pitchFamily="2" charset="2"/>
              <a:buChar char="ü"/>
            </a:pPr>
            <a:r>
              <a:rPr lang="en-US" dirty="0" smtClean="0"/>
              <a:t>The importance of follow up-care</a:t>
            </a:r>
          </a:p>
          <a:p>
            <a:pPr>
              <a:buFont typeface="Wingdings" pitchFamily="2" charset="2"/>
              <a:buChar char="ü"/>
            </a:pPr>
            <a:r>
              <a:rPr lang="en-US" dirty="0" smtClean="0"/>
              <a:t>The need to avoid high-sodium foods </a:t>
            </a:r>
          </a:p>
          <a:p>
            <a:pPr>
              <a:buFont typeface="Wingdings" pitchFamily="2" charset="2"/>
              <a:buChar char="ü"/>
            </a:pPr>
            <a:r>
              <a:rPr lang="en-US" dirty="0" smtClean="0"/>
              <a:t>The need to avoid fatigue</a:t>
            </a:r>
          </a:p>
          <a:p>
            <a:pPr>
              <a:buFont typeface="Wingdings" pitchFamily="2" charset="2"/>
              <a:buChar char="ü"/>
            </a:pPr>
            <a:r>
              <a:rPr lang="en-US" dirty="0" smtClean="0"/>
              <a:t>Instructions about fluid restrictions</a:t>
            </a:r>
            <a:endParaRPr lang="en-US" dirty="0"/>
          </a:p>
        </p:txBody>
      </p:sp>
    </p:spTree>
    <p:extLst>
      <p:ext uri="{BB962C8B-B14F-4D97-AF65-F5344CB8AC3E}">
        <p14:creationId xmlns="" xmlns:p14="http://schemas.microsoft.com/office/powerpoint/2010/main" val="221608657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Patient teaching</a:t>
            </a:r>
            <a:endParaRPr lang="en-US" dirty="0"/>
          </a:p>
        </p:txBody>
      </p:sp>
      <p:sp>
        <p:nvSpPr>
          <p:cNvPr id="3" name="Content Placeholder 2"/>
          <p:cNvSpPr>
            <a:spLocks noGrp="1"/>
          </p:cNvSpPr>
          <p:nvPr>
            <p:ph idx="1"/>
          </p:nvPr>
        </p:nvSpPr>
        <p:spPr>
          <a:xfrm>
            <a:off x="457200" y="1600200"/>
            <a:ext cx="8686800" cy="5257800"/>
          </a:xfrm>
        </p:spPr>
        <p:txBody>
          <a:bodyPr>
            <a:normAutofit fontScale="92500" lnSpcReduction="10000"/>
          </a:bodyPr>
          <a:lstStyle/>
          <a:p>
            <a:pPr>
              <a:buFont typeface="Wingdings" pitchFamily="2" charset="2"/>
              <a:buChar char="ü"/>
            </a:pPr>
            <a:r>
              <a:rPr lang="en-US" dirty="0" smtClean="0"/>
              <a:t>The need to take weight every morning, at the same time, before eating, and after urinating, keeping record of this weight, and reporting weight gain of 1.5 to 2.5 kg in a week</a:t>
            </a:r>
          </a:p>
          <a:p>
            <a:pPr>
              <a:buFont typeface="Wingdings" pitchFamily="2" charset="2"/>
              <a:buChar char="ü"/>
            </a:pPr>
            <a:r>
              <a:rPr lang="en-US" dirty="0" smtClean="0"/>
              <a:t>The importance of smoking cessation, if appropriate</a:t>
            </a:r>
          </a:p>
          <a:p>
            <a:pPr>
              <a:buFont typeface="Wingdings" pitchFamily="2" charset="2"/>
              <a:buChar char="ü"/>
            </a:pPr>
            <a:r>
              <a:rPr lang="en-US" dirty="0" smtClean="0"/>
              <a:t>Diet education to include low sodium and low cholesterol diet intake</a:t>
            </a:r>
          </a:p>
          <a:p>
            <a:pPr>
              <a:buFont typeface="Wingdings" pitchFamily="2" charset="2"/>
              <a:buChar char="ü"/>
            </a:pPr>
            <a:r>
              <a:rPr lang="en-US" dirty="0" smtClean="0"/>
              <a:t>Weight reduction as needed for optimal wt management </a:t>
            </a:r>
          </a:p>
          <a:p>
            <a:pPr>
              <a:buFont typeface="Wingdings" pitchFamily="2" charset="2"/>
              <a:buChar char="ü"/>
            </a:pPr>
            <a:r>
              <a:rPr lang="en-US" dirty="0" smtClean="0"/>
              <a:t>Medication administration, dosage, possible adverse effects, and monitoring needs</a:t>
            </a:r>
            <a:endParaRPr lang="en-US" dirty="0"/>
          </a:p>
        </p:txBody>
      </p:sp>
    </p:spTree>
    <p:extLst>
      <p:ext uri="{BB962C8B-B14F-4D97-AF65-F5344CB8AC3E}">
        <p14:creationId xmlns="" xmlns:p14="http://schemas.microsoft.com/office/powerpoint/2010/main" val="156682187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Discharge planning</a:t>
            </a:r>
            <a:endParaRPr lang="en-US" dirty="0"/>
          </a:p>
        </p:txBody>
      </p:sp>
      <p:sp>
        <p:nvSpPr>
          <p:cNvPr id="3" name="Content Placeholder 2"/>
          <p:cNvSpPr>
            <a:spLocks noGrp="1"/>
          </p:cNvSpPr>
          <p:nvPr>
            <p:ph idx="1"/>
          </p:nvPr>
        </p:nvSpPr>
        <p:spPr/>
        <p:txBody>
          <a:bodyPr/>
          <a:lstStyle/>
          <a:p>
            <a:r>
              <a:rPr lang="en-US" dirty="0" smtClean="0"/>
              <a:t>Encourage client to attend for follow-ups</a:t>
            </a:r>
          </a:p>
          <a:p>
            <a:r>
              <a:rPr lang="en-US" dirty="0" smtClean="0"/>
              <a:t>Refer the client to a smoking-cessation program, if appropriate</a:t>
            </a:r>
            <a:endParaRPr lang="en-US" dirty="0"/>
          </a:p>
        </p:txBody>
      </p:sp>
    </p:spTree>
    <p:extLst>
      <p:ext uri="{BB962C8B-B14F-4D97-AF65-F5344CB8AC3E}">
        <p14:creationId xmlns="" xmlns:p14="http://schemas.microsoft.com/office/powerpoint/2010/main" val="67401857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Rheumatic Heart Disease</a:t>
            </a:r>
            <a:endParaRPr lang="en-GB" dirty="0"/>
          </a:p>
        </p:txBody>
      </p:sp>
      <p:sp>
        <p:nvSpPr>
          <p:cNvPr id="3" name="Content Placeholder 2"/>
          <p:cNvSpPr>
            <a:spLocks noGrp="1"/>
          </p:cNvSpPr>
          <p:nvPr>
            <p:ph idx="1"/>
          </p:nvPr>
        </p:nvSpPr>
        <p:spPr>
          <a:xfrm>
            <a:off x="457200" y="1600200"/>
            <a:ext cx="8686800" cy="4525963"/>
          </a:xfrm>
        </p:spPr>
        <p:txBody>
          <a:bodyPr/>
          <a:lstStyle/>
          <a:p>
            <a:pPr>
              <a:buNone/>
            </a:pPr>
            <a:r>
              <a:rPr lang="en-GB" dirty="0" smtClean="0"/>
              <a:t>Definition: </a:t>
            </a:r>
          </a:p>
          <a:p>
            <a:pPr>
              <a:buNone/>
            </a:pPr>
            <a:r>
              <a:rPr lang="en-GB" dirty="0" smtClean="0"/>
              <a:t>    Rheumatic heart disease (RHD) is a slowly progressive </a:t>
            </a:r>
            <a:r>
              <a:rPr lang="en-GB" dirty="0" err="1" smtClean="0"/>
              <a:t>valvular</a:t>
            </a:r>
            <a:r>
              <a:rPr lang="en-GB" dirty="0" smtClean="0"/>
              <a:t> deformity that may follow acute or repeated attacks of rheumatic fever</a:t>
            </a:r>
            <a:endParaRPr lang="en-GB"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Risk factors</a:t>
            </a:r>
            <a:endParaRPr lang="en-GB" dirty="0"/>
          </a:p>
        </p:txBody>
      </p:sp>
      <p:sp>
        <p:nvSpPr>
          <p:cNvPr id="3" name="Content Placeholder 2"/>
          <p:cNvSpPr>
            <a:spLocks noGrp="1"/>
          </p:cNvSpPr>
          <p:nvPr>
            <p:ph idx="1"/>
          </p:nvPr>
        </p:nvSpPr>
        <p:spPr>
          <a:xfrm>
            <a:off x="457200" y="1600200"/>
            <a:ext cx="8686800" cy="4953000"/>
          </a:xfrm>
        </p:spPr>
        <p:txBody>
          <a:bodyPr>
            <a:normAutofit/>
          </a:bodyPr>
          <a:lstStyle/>
          <a:p>
            <a:r>
              <a:rPr lang="en-GB" dirty="0" smtClean="0"/>
              <a:t>Streptococcal infection of pharynx</a:t>
            </a:r>
          </a:p>
          <a:p>
            <a:r>
              <a:rPr lang="en-GB" dirty="0" smtClean="0"/>
              <a:t>Crowded environmental conditions</a:t>
            </a:r>
          </a:p>
          <a:p>
            <a:r>
              <a:rPr lang="en-GB" dirty="0" smtClean="0"/>
              <a:t>Low socioeconomic factors</a:t>
            </a:r>
          </a:p>
          <a:p>
            <a:r>
              <a:rPr lang="en-GB" dirty="0" smtClean="0"/>
              <a:t>Malnutrition </a:t>
            </a:r>
          </a:p>
          <a:p>
            <a:r>
              <a:rPr lang="en-GB" dirty="0" smtClean="0"/>
              <a:t>Immunodeficiency </a:t>
            </a:r>
          </a:p>
          <a:p>
            <a:r>
              <a:rPr lang="en-GB" dirty="0" smtClean="0"/>
              <a:t>Poor access to health care</a:t>
            </a:r>
          </a:p>
          <a:p>
            <a:r>
              <a:rPr lang="en-GB" dirty="0" smtClean="0"/>
              <a:t>Unknown genetic factor in susceptibility to rheumatic fever </a:t>
            </a:r>
            <a:endParaRPr lang="en-GB"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Incidence </a:t>
            </a:r>
            <a:endParaRPr lang="en-GB" dirty="0"/>
          </a:p>
        </p:txBody>
      </p:sp>
      <p:sp>
        <p:nvSpPr>
          <p:cNvPr id="3" name="Content Placeholder 2"/>
          <p:cNvSpPr>
            <a:spLocks noGrp="1"/>
          </p:cNvSpPr>
          <p:nvPr>
            <p:ph idx="1"/>
          </p:nvPr>
        </p:nvSpPr>
        <p:spPr/>
        <p:txBody>
          <a:bodyPr/>
          <a:lstStyle/>
          <a:p>
            <a:r>
              <a:rPr lang="en-GB" dirty="0" smtClean="0"/>
              <a:t>Occurs worldwide</a:t>
            </a:r>
          </a:p>
          <a:p>
            <a:r>
              <a:rPr lang="en-GB" dirty="0" smtClean="0"/>
              <a:t>More common in developing countries   </a:t>
            </a:r>
          </a:p>
          <a:p>
            <a:r>
              <a:rPr lang="en-GB" dirty="0" smtClean="0"/>
              <a:t>More common before age 15, though it can affect any age</a:t>
            </a:r>
            <a:endParaRPr lang="en-GB"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Pathophysiology</a:t>
            </a:r>
            <a:r>
              <a:rPr lang="en-GB" dirty="0" smtClean="0"/>
              <a:t> </a:t>
            </a:r>
            <a:endParaRPr lang="en-GB" dirty="0"/>
          </a:p>
        </p:txBody>
      </p:sp>
      <p:sp>
        <p:nvSpPr>
          <p:cNvPr id="3" name="Content Placeholder 2"/>
          <p:cNvSpPr>
            <a:spLocks noGrp="1"/>
          </p:cNvSpPr>
          <p:nvPr>
            <p:ph idx="1"/>
          </p:nvPr>
        </p:nvSpPr>
        <p:spPr>
          <a:xfrm>
            <a:off x="381000" y="1371600"/>
            <a:ext cx="8686800" cy="5334000"/>
          </a:xfrm>
        </p:spPr>
        <p:txBody>
          <a:bodyPr>
            <a:normAutofit fontScale="85000" lnSpcReduction="10000"/>
          </a:bodyPr>
          <a:lstStyle/>
          <a:p>
            <a:r>
              <a:rPr lang="en-GB" dirty="0" smtClean="0"/>
              <a:t>Rheumatic heart disease occurs as a result of autoimmune response to group A streptococcal throat infection, causing inflammation of tissue containing M proteins. </a:t>
            </a:r>
          </a:p>
          <a:p>
            <a:r>
              <a:rPr lang="en-GB" dirty="0" err="1" smtClean="0"/>
              <a:t>Carditis</a:t>
            </a:r>
            <a:r>
              <a:rPr lang="en-GB" dirty="0" smtClean="0"/>
              <a:t> occurs in about 50% of rheumatic fever: </a:t>
            </a:r>
            <a:r>
              <a:rPr lang="en-GB" dirty="0" err="1" smtClean="0"/>
              <a:t>endocarditis</a:t>
            </a:r>
            <a:r>
              <a:rPr lang="en-GB" dirty="0" smtClean="0"/>
              <a:t>, </a:t>
            </a:r>
            <a:r>
              <a:rPr lang="en-GB" dirty="0" err="1" smtClean="0"/>
              <a:t>myocarditis</a:t>
            </a:r>
            <a:r>
              <a:rPr lang="en-GB" dirty="0" smtClean="0"/>
              <a:t> and </a:t>
            </a:r>
            <a:r>
              <a:rPr lang="en-GB" dirty="0" err="1" smtClean="0"/>
              <a:t>pericarditis</a:t>
            </a:r>
            <a:endParaRPr lang="en-GB" dirty="0" smtClean="0"/>
          </a:p>
          <a:p>
            <a:r>
              <a:rPr lang="en-GB" dirty="0" err="1" smtClean="0"/>
              <a:t>Aschoff</a:t>
            </a:r>
            <a:r>
              <a:rPr lang="en-GB" dirty="0" smtClean="0"/>
              <a:t> bodies,  localized areas of necrotic tissue surrounded by immune cells, develop in cardiac tissues</a:t>
            </a:r>
          </a:p>
          <a:p>
            <a:r>
              <a:rPr lang="en-GB" dirty="0" err="1" smtClean="0"/>
              <a:t>Endocardial</a:t>
            </a:r>
            <a:r>
              <a:rPr lang="en-GB" dirty="0" smtClean="0"/>
              <a:t> inflammation causes swelling and </a:t>
            </a:r>
            <a:r>
              <a:rPr lang="en-GB" dirty="0" err="1" smtClean="0"/>
              <a:t>erythema</a:t>
            </a:r>
            <a:r>
              <a:rPr lang="en-GB" dirty="0" smtClean="0"/>
              <a:t> of valve structures and small vegetative lesions on valve leaflets, making them  rigid and deformed</a:t>
            </a:r>
          </a:p>
          <a:p>
            <a:r>
              <a:rPr lang="en-GB" dirty="0" smtClean="0"/>
              <a:t>As a result, </a:t>
            </a:r>
            <a:r>
              <a:rPr lang="en-GB" dirty="0" err="1" smtClean="0"/>
              <a:t>stenosis</a:t>
            </a:r>
            <a:r>
              <a:rPr lang="en-GB" dirty="0" smtClean="0"/>
              <a:t> and regurgitation occurs , most commonly on the mitral valve, and heart failure ensues  </a:t>
            </a:r>
            <a:endParaRPr lang="en-GB"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Diagnostic Test Characteristics of RHD</a:t>
            </a:r>
            <a:endParaRPr lang="en-GB" dirty="0"/>
          </a:p>
        </p:txBody>
      </p:sp>
      <p:sp>
        <p:nvSpPr>
          <p:cNvPr id="3" name="Content Placeholder 2"/>
          <p:cNvSpPr>
            <a:spLocks noGrp="1"/>
          </p:cNvSpPr>
          <p:nvPr>
            <p:ph idx="1"/>
          </p:nvPr>
        </p:nvSpPr>
        <p:spPr>
          <a:xfrm>
            <a:off x="457200" y="1447800"/>
            <a:ext cx="8686800" cy="5410200"/>
          </a:xfrm>
        </p:spPr>
        <p:txBody>
          <a:bodyPr>
            <a:normAutofit fontScale="85000" lnSpcReduction="20000"/>
          </a:bodyPr>
          <a:lstStyle/>
          <a:p>
            <a:r>
              <a:rPr lang="en-GB" dirty="0" smtClean="0"/>
              <a:t>Elevated WBC</a:t>
            </a:r>
          </a:p>
          <a:p>
            <a:r>
              <a:rPr lang="en-GB" dirty="0" smtClean="0"/>
              <a:t>Reduced RBC</a:t>
            </a:r>
          </a:p>
          <a:p>
            <a:r>
              <a:rPr lang="en-GB" dirty="0" smtClean="0"/>
              <a:t>Elevated erythrocyte sedimentation rate </a:t>
            </a:r>
          </a:p>
          <a:p>
            <a:r>
              <a:rPr lang="en-GB" dirty="0" smtClean="0"/>
              <a:t>C-reactive protein is positive</a:t>
            </a:r>
          </a:p>
          <a:p>
            <a:r>
              <a:rPr lang="en-GB" dirty="0" smtClean="0"/>
              <a:t>Elevated </a:t>
            </a:r>
            <a:r>
              <a:rPr lang="en-GB" dirty="0" err="1" smtClean="0"/>
              <a:t>antistreptolysin</a:t>
            </a:r>
            <a:r>
              <a:rPr lang="en-GB" dirty="0" smtClean="0"/>
              <a:t> </a:t>
            </a:r>
            <a:r>
              <a:rPr lang="en-GB" dirty="0" err="1" smtClean="0"/>
              <a:t>titer</a:t>
            </a:r>
            <a:endParaRPr lang="en-GB" dirty="0" smtClean="0"/>
          </a:p>
          <a:p>
            <a:r>
              <a:rPr lang="en-GB" dirty="0" smtClean="0"/>
              <a:t>Throat culture usually positive of group beta-</a:t>
            </a:r>
            <a:r>
              <a:rPr lang="en-GB" dirty="0" err="1" smtClean="0"/>
              <a:t>hemolytic</a:t>
            </a:r>
            <a:r>
              <a:rPr lang="en-GB" dirty="0" smtClean="0"/>
              <a:t> streptococci</a:t>
            </a:r>
          </a:p>
          <a:p>
            <a:r>
              <a:rPr lang="en-GB" dirty="0" smtClean="0"/>
              <a:t>Elevated cardiac enzymes in severe </a:t>
            </a:r>
            <a:r>
              <a:rPr lang="en-GB" dirty="0" err="1" smtClean="0"/>
              <a:t>carditis</a:t>
            </a:r>
            <a:endParaRPr lang="en-GB" dirty="0" smtClean="0"/>
          </a:p>
          <a:p>
            <a:r>
              <a:rPr lang="en-GB" dirty="0" smtClean="0"/>
              <a:t>ECG changes: prolonged PR interval</a:t>
            </a:r>
          </a:p>
          <a:p>
            <a:r>
              <a:rPr lang="en-GB" dirty="0" smtClean="0"/>
              <a:t>Chest X-ray may show cardiac enlargement</a:t>
            </a:r>
          </a:p>
          <a:p>
            <a:r>
              <a:rPr lang="en-GB" dirty="0" smtClean="0"/>
              <a:t>Echocardiogram may show </a:t>
            </a:r>
            <a:r>
              <a:rPr lang="en-GB" dirty="0" err="1" smtClean="0"/>
              <a:t>valvular</a:t>
            </a:r>
            <a:r>
              <a:rPr lang="en-GB" dirty="0" smtClean="0"/>
              <a:t> damage, enlarged chambers, decreased ventricular function, pericardial </a:t>
            </a:r>
            <a:r>
              <a:rPr lang="en-GB" dirty="0" err="1" smtClean="0"/>
              <a:t>efffusion</a:t>
            </a:r>
            <a:r>
              <a:rPr lang="en-GB" dirty="0" smtClean="0"/>
              <a:t> </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8382000" cy="2246769"/>
          </a:xfrm>
          <a:prstGeom prst="rect">
            <a:avLst/>
          </a:prstGeom>
        </p:spPr>
        <p:txBody>
          <a:bodyPr wrap="square">
            <a:spAutoFit/>
          </a:bodyPr>
          <a:lstStyle/>
          <a:p>
            <a:r>
              <a:rPr lang="en-US" sz="2800" b="1" dirty="0" smtClean="0"/>
              <a:t>Heart Sounds:</a:t>
            </a:r>
          </a:p>
          <a:p>
            <a:pPr>
              <a:buFont typeface="Arial" pitchFamily="34" charset="0"/>
              <a:buChar char="•"/>
            </a:pPr>
            <a:r>
              <a:rPr lang="en-US" sz="2800" dirty="0" smtClean="0"/>
              <a:t> Mitral and tricuspid valve closure produces first heart sound (S1)</a:t>
            </a:r>
          </a:p>
          <a:p>
            <a:pPr>
              <a:buFont typeface="Arial" pitchFamily="34" charset="0"/>
              <a:buChar char="•"/>
            </a:pPr>
            <a:r>
              <a:rPr lang="en-US" sz="2800" dirty="0" smtClean="0"/>
              <a:t> Aortic and </a:t>
            </a:r>
            <a:r>
              <a:rPr lang="en-US" sz="2800" dirty="0" err="1" smtClean="0"/>
              <a:t>pulmonic</a:t>
            </a:r>
            <a:r>
              <a:rPr lang="en-US" sz="2800" dirty="0" smtClean="0"/>
              <a:t> valves closure  produces second sound (S2)</a:t>
            </a:r>
            <a:endParaRPr lang="en-US" sz="2800" dirty="0"/>
          </a:p>
        </p:txBody>
      </p:sp>
      <p:sp>
        <p:nvSpPr>
          <p:cNvPr id="3" name="Rectangle 2"/>
          <p:cNvSpPr/>
          <p:nvPr/>
        </p:nvSpPr>
        <p:spPr>
          <a:xfrm>
            <a:off x="609600" y="2911495"/>
            <a:ext cx="8153400" cy="2677656"/>
          </a:xfrm>
          <a:prstGeom prst="rect">
            <a:avLst/>
          </a:prstGeom>
        </p:spPr>
        <p:txBody>
          <a:bodyPr wrap="square">
            <a:spAutoFit/>
          </a:bodyPr>
          <a:lstStyle/>
          <a:p>
            <a:r>
              <a:rPr lang="en-US" sz="2800" b="1" dirty="0" smtClean="0"/>
              <a:t>Abnormal Heart Sounds</a:t>
            </a:r>
            <a:r>
              <a:rPr lang="en-US" sz="2800" dirty="0" smtClean="0"/>
              <a:t>:</a:t>
            </a:r>
          </a:p>
          <a:p>
            <a:pPr>
              <a:buFont typeface="Arial" pitchFamily="34" charset="0"/>
              <a:buChar char="•"/>
            </a:pPr>
            <a:r>
              <a:rPr lang="en-US" sz="2800" dirty="0" smtClean="0"/>
              <a:t>  </a:t>
            </a:r>
            <a:r>
              <a:rPr lang="en-US" sz="2800" b="1" dirty="0" smtClean="0"/>
              <a:t>Gallop sounds </a:t>
            </a:r>
            <a:r>
              <a:rPr lang="en-US" sz="2800" dirty="0" smtClean="0"/>
              <a:t>– occurs during ventricular filling when there is impediment</a:t>
            </a:r>
          </a:p>
          <a:p>
            <a:pPr>
              <a:buFont typeface="Wingdings" pitchFamily="2" charset="2"/>
              <a:buChar char="v"/>
            </a:pPr>
            <a:r>
              <a:rPr lang="en-US" sz="2800" dirty="0" smtClean="0"/>
              <a:t> gallop sounds comes in triplets with acoustic effect of a galloping horse (sound produced by a rapid moving horse)</a:t>
            </a:r>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features</a:t>
            </a:r>
            <a:endParaRPr lang="en-GB"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GB" dirty="0" smtClean="0"/>
              <a:t>Chest pain</a:t>
            </a:r>
          </a:p>
          <a:p>
            <a:r>
              <a:rPr lang="en-GB" dirty="0" smtClean="0"/>
              <a:t>Tachycardia</a:t>
            </a:r>
          </a:p>
          <a:p>
            <a:r>
              <a:rPr lang="en-GB" dirty="0" smtClean="0"/>
              <a:t>Pericardial friction rub</a:t>
            </a:r>
          </a:p>
          <a:p>
            <a:r>
              <a:rPr lang="en-GB" dirty="0" smtClean="0"/>
              <a:t>Evidence of heart failure (manifestations of heart failure)</a:t>
            </a:r>
          </a:p>
          <a:p>
            <a:r>
              <a:rPr lang="en-GB" dirty="0" smtClean="0"/>
              <a:t>Heart murmur: S3 and S4 sounds on auscultation </a:t>
            </a:r>
          </a:p>
          <a:p>
            <a:r>
              <a:rPr lang="en-GB" dirty="0" err="1" smtClean="0"/>
              <a:t>Cardiomegally</a:t>
            </a:r>
            <a:endParaRPr lang="en-GB" dirty="0" smtClean="0"/>
          </a:p>
          <a:p>
            <a:r>
              <a:rPr lang="en-GB" dirty="0" smtClean="0"/>
              <a:t>Pericardial effusion </a:t>
            </a:r>
          </a:p>
          <a:p>
            <a:r>
              <a:rPr lang="en-GB" dirty="0" smtClean="0"/>
              <a:t>Manifestation of rheumatic fever, including </a:t>
            </a:r>
            <a:r>
              <a:rPr lang="en-GB" dirty="0" err="1" smtClean="0"/>
              <a:t>polyarthritis</a:t>
            </a:r>
            <a:endParaRPr lang="en-GB"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Medical Management </a:t>
            </a:r>
            <a:endParaRPr lang="en-GB"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
            </a:pPr>
            <a:r>
              <a:rPr lang="en-GB" dirty="0" smtClean="0"/>
              <a:t> antibiotics to eliminate streptococcal infection, penicillin for at least 10 days</a:t>
            </a:r>
          </a:p>
          <a:p>
            <a:pPr>
              <a:buFont typeface="Wingdings" pitchFamily="2" charset="2"/>
              <a:buChar char="§"/>
            </a:pPr>
            <a:r>
              <a:rPr lang="en-GB" dirty="0" smtClean="0"/>
              <a:t>Erythromycin or </a:t>
            </a:r>
            <a:r>
              <a:rPr lang="en-GB" dirty="0" err="1" smtClean="0"/>
              <a:t>clindamycin</a:t>
            </a:r>
            <a:r>
              <a:rPr lang="en-GB" dirty="0" smtClean="0"/>
              <a:t> for a patient allergic to penicillin</a:t>
            </a:r>
          </a:p>
          <a:p>
            <a:pPr>
              <a:buFont typeface="Wingdings" pitchFamily="2" charset="2"/>
              <a:buChar char="§"/>
            </a:pPr>
            <a:r>
              <a:rPr lang="en-GB" dirty="0" smtClean="0"/>
              <a:t>Prophylactic antibiotic therapy continued for 5 to 10 years, penicillin G 1.2 mu IM every 3-4 weeks</a:t>
            </a:r>
          </a:p>
          <a:p>
            <a:pPr>
              <a:buFont typeface="Wingdings" pitchFamily="2" charset="2"/>
              <a:buChar char="§"/>
            </a:pPr>
            <a:r>
              <a:rPr lang="en-GB" dirty="0" smtClean="0"/>
              <a:t>Analgesics for pain relief e.g. aspirin or  ibuprofen</a:t>
            </a:r>
          </a:p>
          <a:p>
            <a:pPr>
              <a:buFont typeface="Wingdings" pitchFamily="2" charset="2"/>
              <a:buChar char="§"/>
            </a:pPr>
            <a:r>
              <a:rPr lang="en-GB" dirty="0" smtClean="0"/>
              <a:t>Corticosteroids e.g. Prednisone to relieve inflammation (</a:t>
            </a:r>
            <a:r>
              <a:rPr lang="en-GB" dirty="0" err="1" smtClean="0"/>
              <a:t>carditis</a:t>
            </a:r>
            <a:r>
              <a:rPr lang="en-GB" dirty="0" smtClean="0"/>
              <a:t>) </a:t>
            </a:r>
            <a:endParaRPr lang="en-GB"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intervention </a:t>
            </a:r>
            <a:endParaRPr lang="en-GB" dirty="0"/>
          </a:p>
        </p:txBody>
      </p:sp>
      <p:sp>
        <p:nvSpPr>
          <p:cNvPr id="3" name="Content Placeholder 2"/>
          <p:cNvSpPr>
            <a:spLocks noGrp="1"/>
          </p:cNvSpPr>
          <p:nvPr>
            <p:ph idx="1"/>
          </p:nvPr>
        </p:nvSpPr>
        <p:spPr>
          <a:xfrm>
            <a:off x="457200" y="1600200"/>
            <a:ext cx="8686800" cy="5105400"/>
          </a:xfrm>
        </p:spPr>
        <p:txBody>
          <a:bodyPr>
            <a:normAutofit/>
          </a:bodyPr>
          <a:lstStyle/>
          <a:p>
            <a:r>
              <a:rPr lang="en-GB" dirty="0" smtClean="0"/>
              <a:t>Find out whether patient reacts with </a:t>
            </a:r>
            <a:r>
              <a:rPr lang="en-GB" dirty="0" err="1" smtClean="0"/>
              <a:t>penicillins</a:t>
            </a:r>
            <a:endParaRPr lang="en-GB" dirty="0" smtClean="0"/>
          </a:p>
          <a:p>
            <a:r>
              <a:rPr lang="en-GB" dirty="0" smtClean="0"/>
              <a:t>Administer prescribed antibiotics</a:t>
            </a:r>
          </a:p>
          <a:p>
            <a:r>
              <a:rPr lang="en-GB" dirty="0" smtClean="0"/>
              <a:t>Administer analgesics as prescribed</a:t>
            </a:r>
          </a:p>
          <a:p>
            <a:r>
              <a:rPr lang="en-GB" dirty="0" smtClean="0"/>
              <a:t>Administer prescribed corticosteroids</a:t>
            </a:r>
          </a:p>
          <a:p>
            <a:r>
              <a:rPr lang="en-GB" dirty="0" smtClean="0"/>
              <a:t>Stress the importance of bed rest</a:t>
            </a:r>
          </a:p>
          <a:p>
            <a:r>
              <a:rPr lang="en-GB" dirty="0" smtClean="0"/>
              <a:t>Position patient in high Fowler’s position</a:t>
            </a:r>
          </a:p>
          <a:p>
            <a:r>
              <a:rPr lang="en-GB" dirty="0" smtClean="0"/>
              <a:t>Provide oxygen therapy as necessary</a:t>
            </a:r>
          </a:p>
          <a:p>
            <a:r>
              <a:rPr lang="en-GB" dirty="0" smtClean="0"/>
              <a:t>Monitor vital signs </a:t>
            </a:r>
          </a:p>
          <a:p>
            <a:endParaRPr lang="en-GB"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interventions </a:t>
            </a:r>
            <a:endParaRPr lang="en-GB" dirty="0"/>
          </a:p>
        </p:txBody>
      </p:sp>
      <p:sp>
        <p:nvSpPr>
          <p:cNvPr id="3" name="Content Placeholder 2"/>
          <p:cNvSpPr>
            <a:spLocks noGrp="1"/>
          </p:cNvSpPr>
          <p:nvPr>
            <p:ph idx="1"/>
          </p:nvPr>
        </p:nvSpPr>
        <p:spPr/>
        <p:txBody>
          <a:bodyPr/>
          <a:lstStyle/>
          <a:p>
            <a:r>
              <a:rPr lang="en-GB" dirty="0" smtClean="0"/>
              <a:t>Monitor heart rhythm</a:t>
            </a:r>
          </a:p>
          <a:p>
            <a:r>
              <a:rPr lang="en-GB" dirty="0" smtClean="0"/>
              <a:t>Monitor heart and respiratory sounds</a:t>
            </a:r>
          </a:p>
          <a:p>
            <a:r>
              <a:rPr lang="en-GB" dirty="0" smtClean="0"/>
              <a:t>Provide warm moist compresses for local pain relief</a:t>
            </a:r>
          </a:p>
          <a:p>
            <a:r>
              <a:rPr lang="en-GB" dirty="0" smtClean="0"/>
              <a:t>Allow patient express feelings and concerns</a:t>
            </a:r>
          </a:p>
          <a:p>
            <a:r>
              <a:rPr lang="en-GB" dirty="0" smtClean="0"/>
              <a:t>Provide psychological and spiritual support</a:t>
            </a:r>
          </a:p>
          <a:p>
            <a:r>
              <a:rPr lang="en-GB" dirty="0" smtClean="0"/>
              <a:t>Give  balanced diet, low in sodium and fats</a:t>
            </a:r>
            <a:endParaRPr lang="en-GB"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Patient teaching </a:t>
            </a:r>
            <a:endParaRPr lang="en-GB" dirty="0"/>
          </a:p>
        </p:txBody>
      </p:sp>
      <p:sp>
        <p:nvSpPr>
          <p:cNvPr id="3" name="Content Placeholder 2"/>
          <p:cNvSpPr>
            <a:spLocks noGrp="1"/>
          </p:cNvSpPr>
          <p:nvPr>
            <p:ph idx="1"/>
          </p:nvPr>
        </p:nvSpPr>
        <p:spPr>
          <a:xfrm>
            <a:off x="457200" y="1295400"/>
            <a:ext cx="8686800" cy="5334000"/>
          </a:xfrm>
        </p:spPr>
        <p:txBody>
          <a:bodyPr>
            <a:normAutofit fontScale="85000" lnSpcReduction="20000"/>
          </a:bodyPr>
          <a:lstStyle/>
          <a:p>
            <a:r>
              <a:rPr lang="en-GB" dirty="0" smtClean="0"/>
              <a:t>Inform the patient on the disorder, diagnosis and treatment</a:t>
            </a:r>
          </a:p>
          <a:p>
            <a:r>
              <a:rPr lang="en-GB" dirty="0" smtClean="0"/>
              <a:t>Importance of resuming activities of daily living slowly and scheduling frequent rest periods</a:t>
            </a:r>
          </a:p>
          <a:p>
            <a:r>
              <a:rPr lang="en-GB" dirty="0" smtClean="0"/>
              <a:t>Inform patient what to do if reacts with penicillin</a:t>
            </a:r>
          </a:p>
          <a:p>
            <a:r>
              <a:rPr lang="en-GB" dirty="0" smtClean="0"/>
              <a:t>Importance of reporting signs of heart failure e.g. severe dyspnoea</a:t>
            </a:r>
          </a:p>
          <a:p>
            <a:r>
              <a:rPr lang="en-GB" dirty="0" smtClean="0"/>
              <a:t>Prevention of respiratory infections</a:t>
            </a:r>
          </a:p>
          <a:p>
            <a:r>
              <a:rPr lang="en-GB" dirty="0" smtClean="0"/>
              <a:t>Good oral care to prevent gingival infections </a:t>
            </a:r>
          </a:p>
          <a:p>
            <a:r>
              <a:rPr lang="en-GB" dirty="0" smtClean="0"/>
              <a:t>Continue with prescribed prophylactic antibiotics</a:t>
            </a:r>
          </a:p>
          <a:p>
            <a:r>
              <a:rPr lang="en-GB" dirty="0" smtClean="0"/>
              <a:t>Medication administration, dosages and possible adverse effects </a:t>
            </a:r>
          </a:p>
          <a:p>
            <a:r>
              <a:rPr lang="en-GB" dirty="0" smtClean="0"/>
              <a:t>Clinic follow-up for check-ups </a:t>
            </a:r>
            <a:endParaRPr lang="en-GB"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VALVULAR HEART DISEASE</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smtClean="0"/>
              <a:t>Tricuspid insufficiency (regurgitation, incompetence)</a:t>
            </a:r>
          </a:p>
          <a:p>
            <a:pPr marL="0" indent="0">
              <a:buNone/>
            </a:pPr>
            <a:endParaRPr lang="en-US" sz="3600" dirty="0"/>
          </a:p>
        </p:txBody>
      </p:sp>
    </p:spTree>
    <p:extLst>
      <p:ext uri="{BB962C8B-B14F-4D97-AF65-F5344CB8AC3E}">
        <p14:creationId xmlns="" xmlns:p14="http://schemas.microsoft.com/office/powerpoint/2010/main" val="148782483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00200" y="762000"/>
            <a:ext cx="6211957" cy="646331"/>
          </a:xfrm>
          <a:prstGeom prst="rect">
            <a:avLst/>
          </a:prstGeom>
          <a:noFill/>
        </p:spPr>
        <p:txBody>
          <a:bodyPr wrap="none" rtlCol="0">
            <a:spAutoFit/>
          </a:bodyPr>
          <a:lstStyle/>
          <a:p>
            <a:r>
              <a:rPr lang="en-US" sz="3600" b="1" dirty="0" smtClean="0"/>
              <a:t>TRCUSPID INSUFFICIENCY</a:t>
            </a:r>
            <a:endParaRPr lang="en-US" sz="3600" b="1" dirty="0"/>
          </a:p>
        </p:txBody>
      </p:sp>
      <p:sp>
        <p:nvSpPr>
          <p:cNvPr id="4" name="TextBox 3"/>
          <p:cNvSpPr txBox="1"/>
          <p:nvPr/>
        </p:nvSpPr>
        <p:spPr>
          <a:xfrm>
            <a:off x="533400" y="1524000"/>
            <a:ext cx="2573140" cy="584775"/>
          </a:xfrm>
          <a:prstGeom prst="rect">
            <a:avLst/>
          </a:prstGeom>
          <a:noFill/>
        </p:spPr>
        <p:txBody>
          <a:bodyPr wrap="none" rtlCol="0">
            <a:spAutoFit/>
          </a:bodyPr>
          <a:lstStyle/>
          <a:p>
            <a:r>
              <a:rPr lang="en-US" sz="3200" b="1" dirty="0" smtClean="0"/>
              <a:t>Introduction</a:t>
            </a:r>
            <a:endParaRPr lang="en-US" sz="3200" b="1" dirty="0"/>
          </a:p>
        </p:txBody>
      </p:sp>
      <p:sp>
        <p:nvSpPr>
          <p:cNvPr id="5" name="TextBox 4"/>
          <p:cNvSpPr txBox="1"/>
          <p:nvPr/>
        </p:nvSpPr>
        <p:spPr>
          <a:xfrm>
            <a:off x="685800" y="1981200"/>
            <a:ext cx="8534400" cy="1384995"/>
          </a:xfrm>
          <a:prstGeom prst="rect">
            <a:avLst/>
          </a:prstGeom>
          <a:noFill/>
        </p:spPr>
        <p:txBody>
          <a:bodyPr wrap="square" rtlCol="0">
            <a:spAutoFit/>
          </a:bodyPr>
          <a:lstStyle/>
          <a:p>
            <a:pPr>
              <a:buFont typeface="Arial" pitchFamily="34" charset="0"/>
              <a:buChar char="•"/>
            </a:pPr>
            <a:r>
              <a:rPr lang="en-US" sz="2800" dirty="0" smtClean="0"/>
              <a:t> Heart condition in which the tricuspid valve doesn’t function properly</a:t>
            </a:r>
          </a:p>
          <a:p>
            <a:pPr>
              <a:buFont typeface="Arial" pitchFamily="34" charset="0"/>
              <a:buChar char="•"/>
            </a:pPr>
            <a:r>
              <a:rPr lang="en-US" sz="2800" dirty="0" smtClean="0"/>
              <a:t> Also called tricuspid </a:t>
            </a:r>
            <a:r>
              <a:rPr lang="en-US" sz="2800" dirty="0" err="1" smtClean="0"/>
              <a:t>regurgidation</a:t>
            </a:r>
            <a:r>
              <a:rPr lang="en-US" sz="2800" dirty="0" smtClean="0"/>
              <a:t> </a:t>
            </a:r>
            <a:endParaRPr lang="en-US" sz="2800" dirty="0"/>
          </a:p>
        </p:txBody>
      </p:sp>
      <p:sp>
        <p:nvSpPr>
          <p:cNvPr id="6" name="TextBox 5"/>
          <p:cNvSpPr txBox="1"/>
          <p:nvPr/>
        </p:nvSpPr>
        <p:spPr>
          <a:xfrm>
            <a:off x="457200" y="3429000"/>
            <a:ext cx="1826141" cy="646331"/>
          </a:xfrm>
          <a:prstGeom prst="rect">
            <a:avLst/>
          </a:prstGeom>
          <a:noFill/>
        </p:spPr>
        <p:txBody>
          <a:bodyPr wrap="none" rtlCol="0">
            <a:spAutoFit/>
          </a:bodyPr>
          <a:lstStyle/>
          <a:p>
            <a:r>
              <a:rPr lang="en-US" sz="3600" b="1" dirty="0" smtClean="0"/>
              <a:t>Causes</a:t>
            </a:r>
            <a:endParaRPr lang="en-US" sz="3600" b="1" dirty="0"/>
          </a:p>
        </p:txBody>
      </p:sp>
      <p:sp>
        <p:nvSpPr>
          <p:cNvPr id="7" name="TextBox 6"/>
          <p:cNvSpPr txBox="1"/>
          <p:nvPr/>
        </p:nvSpPr>
        <p:spPr>
          <a:xfrm>
            <a:off x="304800" y="4191000"/>
            <a:ext cx="5008102" cy="2246769"/>
          </a:xfrm>
          <a:prstGeom prst="rect">
            <a:avLst/>
          </a:prstGeom>
          <a:noFill/>
        </p:spPr>
        <p:txBody>
          <a:bodyPr wrap="none" rtlCol="0">
            <a:spAutoFit/>
          </a:bodyPr>
          <a:lstStyle/>
          <a:p>
            <a:pPr>
              <a:buFont typeface="Wingdings" pitchFamily="2" charset="2"/>
              <a:buChar char="Ø"/>
            </a:pPr>
            <a:r>
              <a:rPr lang="en-US" sz="2800" dirty="0" smtClean="0"/>
              <a:t>Rheumatic heart disease</a:t>
            </a:r>
          </a:p>
          <a:p>
            <a:pPr>
              <a:buFont typeface="Wingdings" pitchFamily="2" charset="2"/>
              <a:buChar char="Ø"/>
            </a:pPr>
            <a:r>
              <a:rPr lang="en-US" sz="2800" dirty="0" smtClean="0"/>
              <a:t>Papillary muscle dysfunction</a:t>
            </a:r>
          </a:p>
          <a:p>
            <a:pPr>
              <a:buFont typeface="Wingdings" pitchFamily="2" charset="2"/>
              <a:buChar char="Ø"/>
            </a:pPr>
            <a:r>
              <a:rPr lang="en-US" sz="2800" dirty="0" err="1" smtClean="0"/>
              <a:t>Carcinod</a:t>
            </a:r>
            <a:r>
              <a:rPr lang="en-US" sz="2800" dirty="0" smtClean="0"/>
              <a:t>  heart disease</a:t>
            </a:r>
          </a:p>
          <a:p>
            <a:pPr>
              <a:buFont typeface="Wingdings" pitchFamily="2" charset="2"/>
              <a:buChar char="Ø"/>
            </a:pPr>
            <a:r>
              <a:rPr lang="en-US" sz="2800" dirty="0" smtClean="0"/>
              <a:t>Connective tissue disease</a:t>
            </a:r>
          </a:p>
          <a:p>
            <a:pPr>
              <a:buFont typeface="Wingdings" pitchFamily="2" charset="2"/>
              <a:buChar char="Ø"/>
            </a:pPr>
            <a:endParaRPr lang="en-US" sz="2800" dirty="0" smtClean="0"/>
          </a:p>
        </p:txBody>
      </p:sp>
      <p:sp>
        <p:nvSpPr>
          <p:cNvPr id="8" name="TextBox 7"/>
          <p:cNvSpPr txBox="1"/>
          <p:nvPr/>
        </p:nvSpPr>
        <p:spPr>
          <a:xfrm>
            <a:off x="5686631" y="4191000"/>
            <a:ext cx="3228769" cy="2246769"/>
          </a:xfrm>
          <a:prstGeom prst="rect">
            <a:avLst/>
          </a:prstGeom>
          <a:noFill/>
        </p:spPr>
        <p:txBody>
          <a:bodyPr wrap="none" rtlCol="0">
            <a:spAutoFit/>
          </a:bodyPr>
          <a:lstStyle/>
          <a:p>
            <a:pPr>
              <a:buFont typeface="Wingdings" pitchFamily="2" charset="2"/>
              <a:buChar char="Ø"/>
            </a:pPr>
            <a:r>
              <a:rPr lang="en-US" sz="2800" dirty="0" smtClean="0"/>
              <a:t>Trauma</a:t>
            </a:r>
          </a:p>
          <a:p>
            <a:pPr>
              <a:buFont typeface="Wingdings" pitchFamily="2" charset="2"/>
              <a:buChar char="Ø"/>
            </a:pPr>
            <a:r>
              <a:rPr lang="en-US" sz="2800" dirty="0" smtClean="0"/>
              <a:t> </a:t>
            </a:r>
            <a:r>
              <a:rPr lang="en-US" sz="2800" dirty="0" err="1" smtClean="0"/>
              <a:t>Endocarditis</a:t>
            </a:r>
            <a:endParaRPr lang="en-US" sz="2800" dirty="0" smtClean="0"/>
          </a:p>
          <a:p>
            <a:pPr>
              <a:buFont typeface="Wingdings" pitchFamily="2" charset="2"/>
              <a:buChar char="Ø"/>
            </a:pPr>
            <a:r>
              <a:rPr lang="en-US" sz="2800" dirty="0" err="1" smtClean="0"/>
              <a:t>Valvular</a:t>
            </a:r>
            <a:r>
              <a:rPr lang="en-US" sz="2800" dirty="0" smtClean="0"/>
              <a:t> prolapse</a:t>
            </a:r>
          </a:p>
          <a:p>
            <a:pPr>
              <a:buFont typeface="Wingdings" pitchFamily="2" charset="2"/>
              <a:buChar char="Ø"/>
            </a:pPr>
            <a:r>
              <a:rPr lang="en-US" sz="2800" dirty="0" smtClean="0"/>
              <a:t> Epstein anomaly</a:t>
            </a:r>
          </a:p>
          <a:p>
            <a:pPr>
              <a:buFont typeface="Wingdings" pitchFamily="2" charset="2"/>
              <a:buChar char="Ø"/>
            </a:pPr>
            <a:endParaRPr lang="en-US" sz="2800" dirty="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458200" cy="5029200"/>
          </a:xfrm>
        </p:spPr>
        <p:txBody>
          <a:bodyPr>
            <a:normAutofit lnSpcReduction="10000"/>
          </a:bodyPr>
          <a:lstStyle/>
          <a:p>
            <a:pPr>
              <a:buNone/>
            </a:pPr>
            <a:r>
              <a:rPr lang="en-US" b="1" dirty="0" smtClean="0"/>
              <a:t>Incidence:</a:t>
            </a:r>
          </a:p>
          <a:p>
            <a:pPr>
              <a:buFont typeface="Courier New" pitchFamily="49" charset="0"/>
              <a:buChar char="o"/>
            </a:pPr>
            <a:r>
              <a:rPr lang="en-US" dirty="0" smtClean="0"/>
              <a:t>Affects both sexes equally</a:t>
            </a:r>
          </a:p>
          <a:p>
            <a:pPr>
              <a:buFont typeface="Courier New" pitchFamily="49" charset="0"/>
              <a:buChar char="o"/>
            </a:pPr>
            <a:r>
              <a:rPr lang="en-US" dirty="0" smtClean="0"/>
              <a:t>Usually occurs in childhood</a:t>
            </a:r>
          </a:p>
          <a:p>
            <a:pPr>
              <a:buNone/>
            </a:pPr>
            <a:endParaRPr lang="en-US" b="1" dirty="0" smtClean="0"/>
          </a:p>
          <a:p>
            <a:pPr>
              <a:buNone/>
            </a:pPr>
            <a:r>
              <a:rPr lang="en-US" b="1" dirty="0" smtClean="0"/>
              <a:t>Common   characteristics:</a:t>
            </a:r>
          </a:p>
          <a:p>
            <a:r>
              <a:rPr lang="en-US" dirty="0" err="1" smtClean="0"/>
              <a:t>Dyspnoea</a:t>
            </a:r>
            <a:r>
              <a:rPr lang="en-US" dirty="0" smtClean="0"/>
              <a:t> on exertion</a:t>
            </a:r>
          </a:p>
          <a:p>
            <a:r>
              <a:rPr lang="en-US" dirty="0" smtClean="0"/>
              <a:t>Peripheral </a:t>
            </a:r>
            <a:r>
              <a:rPr lang="en-US" dirty="0" err="1" smtClean="0"/>
              <a:t>oedema</a:t>
            </a:r>
            <a:endParaRPr lang="en-US" dirty="0" smtClean="0"/>
          </a:p>
          <a:p>
            <a:r>
              <a:rPr lang="en-US" dirty="0" smtClean="0"/>
              <a:t>Tachycardia</a:t>
            </a:r>
          </a:p>
          <a:p>
            <a:r>
              <a:rPr lang="en-US" dirty="0" smtClean="0"/>
              <a:t>Fatigue </a:t>
            </a:r>
          </a:p>
          <a:p>
            <a:pPr>
              <a:buNone/>
            </a:pPr>
            <a:endParaRPr 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r>
              <a:rPr lang="en-US" dirty="0" smtClean="0"/>
              <a:t> </a:t>
            </a:r>
            <a:endParaRPr lang="en-US" dirty="0"/>
          </a:p>
        </p:txBody>
      </p:sp>
      <p:sp>
        <p:nvSpPr>
          <p:cNvPr id="3" name="Content Placeholder 2"/>
          <p:cNvSpPr>
            <a:spLocks noGrp="1"/>
          </p:cNvSpPr>
          <p:nvPr>
            <p:ph idx="1"/>
          </p:nvPr>
        </p:nvSpPr>
        <p:spPr>
          <a:xfrm>
            <a:off x="457200" y="1600200"/>
            <a:ext cx="8686800" cy="4525963"/>
          </a:xfrm>
        </p:spPr>
        <p:txBody>
          <a:bodyPr/>
          <a:lstStyle/>
          <a:p>
            <a:r>
              <a:rPr lang="en-US" dirty="0" smtClean="0"/>
              <a:t>The tricuspid valve is incompetent</a:t>
            </a:r>
          </a:p>
          <a:p>
            <a:r>
              <a:rPr lang="en-US" dirty="0" smtClean="0"/>
              <a:t>Blood flows back into the atrium</a:t>
            </a:r>
          </a:p>
          <a:p>
            <a:r>
              <a:rPr lang="en-US" dirty="0" smtClean="0"/>
              <a:t>Fluid overload occurs in the atrium</a:t>
            </a:r>
          </a:p>
          <a:p>
            <a:r>
              <a:rPr lang="en-US" dirty="0" smtClean="0"/>
              <a:t>Congestive failure occurs, and </a:t>
            </a:r>
            <a:r>
              <a:rPr lang="en-US" dirty="0" err="1" smtClean="0"/>
              <a:t>impendance</a:t>
            </a:r>
            <a:r>
              <a:rPr lang="en-US" dirty="0" smtClean="0"/>
              <a:t> to the pulmonary vasculature may result in </a:t>
            </a:r>
            <a:r>
              <a:rPr lang="en-US" dirty="0" err="1" smtClean="0"/>
              <a:t>hypoxaemia</a:t>
            </a:r>
            <a:r>
              <a:rPr lang="en-US" dirty="0" smtClean="0"/>
              <a:t> and </a:t>
            </a:r>
            <a:r>
              <a:rPr lang="en-US" dirty="0" err="1" smtClean="0"/>
              <a:t>polycythemia</a:t>
            </a:r>
            <a:r>
              <a:rPr lang="en-US" dirty="0" smtClean="0"/>
              <a:t> </a:t>
            </a:r>
          </a:p>
          <a:p>
            <a:pPr>
              <a:buNone/>
            </a:pPr>
            <a:r>
              <a:rPr lang="en-US" dirty="0" smtClean="0"/>
              <a:t> </a:t>
            </a:r>
            <a:endParaRPr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a:t>
            </a:r>
            <a:endParaRPr lang="en-US" dirty="0"/>
          </a:p>
        </p:txBody>
      </p:sp>
      <p:sp>
        <p:nvSpPr>
          <p:cNvPr id="3" name="Content Placeholder 2"/>
          <p:cNvSpPr>
            <a:spLocks noGrp="1"/>
          </p:cNvSpPr>
          <p:nvPr>
            <p:ph idx="1"/>
          </p:nvPr>
        </p:nvSpPr>
        <p:spPr/>
        <p:txBody>
          <a:bodyPr/>
          <a:lstStyle/>
          <a:p>
            <a:r>
              <a:rPr lang="en-US" dirty="0" smtClean="0"/>
              <a:t>Heart failure</a:t>
            </a:r>
          </a:p>
          <a:p>
            <a:r>
              <a:rPr lang="en-US" dirty="0" smtClean="0"/>
              <a:t>Pulmonary </a:t>
            </a:r>
            <a:r>
              <a:rPr lang="en-US" dirty="0" err="1" smtClean="0"/>
              <a:t>oedema</a:t>
            </a:r>
            <a:endParaRPr lang="en-US" dirty="0" smtClean="0"/>
          </a:p>
          <a:p>
            <a:r>
              <a:rPr lang="en-US" dirty="0" err="1" smtClean="0"/>
              <a:t>Thrombolism</a:t>
            </a:r>
            <a:endParaRPr lang="en-US" dirty="0" smtClean="0"/>
          </a:p>
          <a:p>
            <a:r>
              <a:rPr lang="en-US" dirty="0" err="1" smtClean="0"/>
              <a:t>Endocarditis</a:t>
            </a:r>
            <a:endParaRPr lang="en-US" dirty="0" smtClean="0"/>
          </a:p>
          <a:p>
            <a:r>
              <a:rPr lang="en-US" dirty="0" smtClean="0"/>
              <a:t>Arrhythmias</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1532" y="533400"/>
            <a:ext cx="8884868" cy="6124754"/>
          </a:xfrm>
          <a:prstGeom prst="rect">
            <a:avLst/>
          </a:prstGeom>
          <a:noFill/>
        </p:spPr>
        <p:txBody>
          <a:bodyPr wrap="square" rtlCol="0">
            <a:spAutoFit/>
          </a:bodyPr>
          <a:lstStyle/>
          <a:p>
            <a:r>
              <a:rPr lang="en-US" sz="2800" b="1" dirty="0" smtClean="0"/>
              <a:t>Two kinds of gallop are S3 and S4</a:t>
            </a:r>
          </a:p>
          <a:p>
            <a:pPr>
              <a:buFont typeface="Wingdings" pitchFamily="2" charset="2"/>
              <a:buChar char="v"/>
            </a:pPr>
            <a:r>
              <a:rPr lang="en-US" sz="2800" dirty="0" smtClean="0"/>
              <a:t> </a:t>
            </a:r>
            <a:r>
              <a:rPr lang="en-US" sz="2800" b="1" dirty="0" smtClean="0"/>
              <a:t>S3 </a:t>
            </a:r>
            <a:r>
              <a:rPr lang="en-US" sz="2800" dirty="0" smtClean="0"/>
              <a:t>results from rapid ventricular filling phase, may be normal in children and young adults. </a:t>
            </a:r>
            <a:r>
              <a:rPr lang="en-US" sz="2800" b="1" dirty="0" smtClean="0"/>
              <a:t>S3</a:t>
            </a:r>
            <a:r>
              <a:rPr lang="en-US" sz="2800" dirty="0" smtClean="0"/>
              <a:t> is associated with:</a:t>
            </a:r>
          </a:p>
          <a:p>
            <a:pPr>
              <a:buFont typeface="Wingdings" pitchFamily="2" charset="2"/>
              <a:buChar char="Ø"/>
            </a:pPr>
            <a:r>
              <a:rPr lang="en-US" sz="2800" dirty="0" smtClean="0"/>
              <a:t>  myocardial diseases</a:t>
            </a:r>
          </a:p>
          <a:p>
            <a:pPr>
              <a:buFont typeface="Wingdings" pitchFamily="2" charset="2"/>
              <a:buChar char="Ø"/>
            </a:pPr>
            <a:r>
              <a:rPr lang="en-US" sz="2800" dirty="0" smtClean="0"/>
              <a:t> inability of ventricles to eject all blood during contraction</a:t>
            </a:r>
          </a:p>
          <a:p>
            <a:pPr>
              <a:buFont typeface="Wingdings" pitchFamily="2" charset="2"/>
              <a:buChar char="Ø"/>
            </a:pPr>
            <a:r>
              <a:rPr lang="en-US" sz="2800" dirty="0" smtClean="0"/>
              <a:t> </a:t>
            </a:r>
            <a:r>
              <a:rPr lang="en-US" sz="2800" b="1" dirty="0" smtClean="0"/>
              <a:t>S3</a:t>
            </a:r>
            <a:r>
              <a:rPr lang="en-US" sz="2800" dirty="0" smtClean="0"/>
              <a:t> can be heard best when patient is lying on the left and sounds like, ‘</a:t>
            </a:r>
            <a:r>
              <a:rPr lang="en-US" sz="2800" b="1" dirty="0" err="1" smtClean="0"/>
              <a:t>Lub</a:t>
            </a:r>
            <a:r>
              <a:rPr lang="en-US" sz="2800" b="1" dirty="0" smtClean="0"/>
              <a:t>-dub-DUB</a:t>
            </a:r>
            <a:r>
              <a:rPr lang="en-US" sz="2800" dirty="0" smtClean="0"/>
              <a:t>’</a:t>
            </a:r>
          </a:p>
          <a:p>
            <a:pPr>
              <a:buFont typeface="Wingdings" pitchFamily="2" charset="2"/>
              <a:buChar char="v"/>
            </a:pPr>
            <a:r>
              <a:rPr lang="en-US" sz="2800" dirty="0" smtClean="0"/>
              <a:t> </a:t>
            </a:r>
            <a:r>
              <a:rPr lang="en-US" sz="2800" b="1" dirty="0" smtClean="0"/>
              <a:t>S4</a:t>
            </a:r>
            <a:r>
              <a:rPr lang="en-US" sz="2800" dirty="0" smtClean="0"/>
              <a:t>, which sounds “</a:t>
            </a:r>
            <a:r>
              <a:rPr lang="en-US" sz="2800" b="1" dirty="0" smtClean="0"/>
              <a:t>LUB </a:t>
            </a:r>
            <a:r>
              <a:rPr lang="en-US" sz="2800" b="1" dirty="0" err="1" smtClean="0"/>
              <a:t>lub</a:t>
            </a:r>
            <a:r>
              <a:rPr lang="en-US" sz="2800" b="1" dirty="0" smtClean="0"/>
              <a:t>-dub</a:t>
            </a:r>
            <a:r>
              <a:rPr lang="en-US" sz="2800" dirty="0" smtClean="0"/>
              <a:t>” occurs during atrial contraction in:</a:t>
            </a:r>
          </a:p>
          <a:p>
            <a:pPr>
              <a:buFont typeface="Wingdings" pitchFamily="2" charset="2"/>
              <a:buChar char="ü"/>
            </a:pPr>
            <a:r>
              <a:rPr lang="en-US" sz="2800" dirty="0" smtClean="0"/>
              <a:t> enlarged ventricles which resist filling associated with hypertrophy common in </a:t>
            </a:r>
            <a:r>
              <a:rPr lang="en-US" sz="2800" i="1" dirty="0" smtClean="0"/>
              <a:t>hypertension</a:t>
            </a:r>
            <a:r>
              <a:rPr lang="en-US" sz="2800" dirty="0" smtClean="0"/>
              <a:t>, </a:t>
            </a:r>
            <a:r>
              <a:rPr lang="en-US" sz="2800" i="1" dirty="0" smtClean="0"/>
              <a:t>CHD, and aortic stenosis</a:t>
            </a:r>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p:cNvPicPr>
            <a:picLocks noChangeAspect="1" noChangeArrowheads="1"/>
          </p:cNvPicPr>
          <p:nvPr/>
        </p:nvPicPr>
        <p:blipFill>
          <a:blip r:embed="rId2">
            <a:lum contrast="30000"/>
          </a:blip>
          <a:srcRect t="66286"/>
          <a:stretch>
            <a:fillRect/>
          </a:stretch>
        </p:blipFill>
        <p:spPr bwMode="auto">
          <a:xfrm>
            <a:off x="304800" y="0"/>
            <a:ext cx="8839200" cy="6553200"/>
          </a:xfrm>
          <a:prstGeom prst="rect">
            <a:avLst/>
          </a:prstGeom>
          <a:noFill/>
          <a:ln w="9525">
            <a:noFill/>
            <a:miter lim="800000"/>
            <a:headEnd/>
            <a:tailEnd/>
          </a:ln>
        </p:spPr>
      </p:pic>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a:t>
            </a:r>
            <a:endParaRPr lang="en-US" dirty="0"/>
          </a:p>
        </p:txBody>
      </p:sp>
      <p:sp>
        <p:nvSpPr>
          <p:cNvPr id="3" name="Content Placeholder 2"/>
          <p:cNvSpPr>
            <a:spLocks noGrp="1"/>
          </p:cNvSpPr>
          <p:nvPr>
            <p:ph idx="1"/>
          </p:nvPr>
        </p:nvSpPr>
        <p:spPr/>
        <p:txBody>
          <a:bodyPr/>
          <a:lstStyle/>
          <a:p>
            <a:pPr>
              <a:buNone/>
            </a:pPr>
            <a:r>
              <a:rPr lang="en-US" b="1" dirty="0" smtClean="0"/>
              <a:t>History of:</a:t>
            </a:r>
          </a:p>
          <a:p>
            <a:pPr>
              <a:buFont typeface="Wingdings" pitchFamily="2" charset="2"/>
              <a:buChar char="ü"/>
            </a:pPr>
            <a:r>
              <a:rPr lang="en-US" dirty="0" smtClean="0"/>
              <a:t>Occurrence of one listed causes</a:t>
            </a:r>
          </a:p>
          <a:p>
            <a:pPr>
              <a:buFont typeface="Wingdings" pitchFamily="2" charset="2"/>
              <a:buChar char="ü"/>
            </a:pPr>
            <a:r>
              <a:rPr lang="en-US" dirty="0" err="1" smtClean="0"/>
              <a:t>Orthopnoea</a:t>
            </a:r>
            <a:endParaRPr lang="en-US" dirty="0" smtClean="0"/>
          </a:p>
          <a:p>
            <a:pPr>
              <a:buFont typeface="Wingdings" pitchFamily="2" charset="2"/>
              <a:buChar char="ü"/>
            </a:pPr>
            <a:r>
              <a:rPr lang="en-US" dirty="0" err="1" smtClean="0"/>
              <a:t>Dyspnoea</a:t>
            </a:r>
            <a:endParaRPr lang="en-US" dirty="0" smtClean="0"/>
          </a:p>
          <a:p>
            <a:pPr>
              <a:buFont typeface="Wingdings" pitchFamily="2" charset="2"/>
              <a:buChar char="ü"/>
            </a:pPr>
            <a:r>
              <a:rPr lang="en-US" dirty="0" smtClean="0"/>
              <a:t>Fatigue</a:t>
            </a:r>
          </a:p>
          <a:p>
            <a:pPr>
              <a:buFont typeface="Wingdings" pitchFamily="2" charset="2"/>
              <a:buChar char="ü"/>
            </a:pPr>
            <a:r>
              <a:rPr lang="en-US" dirty="0" smtClean="0"/>
              <a:t>Angina</a:t>
            </a:r>
          </a:p>
          <a:p>
            <a:pPr>
              <a:buFont typeface="Wingdings" pitchFamily="2" charset="2"/>
              <a:buChar char="ü"/>
            </a:pPr>
            <a:r>
              <a:rPr lang="en-US" dirty="0" smtClean="0"/>
              <a:t>Palpitations </a:t>
            </a:r>
          </a:p>
          <a:p>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findings </a:t>
            </a:r>
            <a:endParaRPr lang="en-US" dirty="0"/>
          </a:p>
        </p:txBody>
      </p:sp>
      <p:sp>
        <p:nvSpPr>
          <p:cNvPr id="3" name="Content Placeholder 2"/>
          <p:cNvSpPr>
            <a:spLocks noGrp="1"/>
          </p:cNvSpPr>
          <p:nvPr>
            <p:ph idx="1"/>
          </p:nvPr>
        </p:nvSpPr>
        <p:spPr>
          <a:xfrm>
            <a:off x="457200" y="1219200"/>
            <a:ext cx="8686800" cy="5410200"/>
          </a:xfrm>
        </p:spPr>
        <p:txBody>
          <a:bodyPr>
            <a:normAutofit fontScale="92500" lnSpcReduction="20000"/>
          </a:bodyPr>
          <a:lstStyle/>
          <a:p>
            <a:r>
              <a:rPr lang="en-US" dirty="0" smtClean="0"/>
              <a:t>Tachycardia </a:t>
            </a:r>
          </a:p>
          <a:p>
            <a:r>
              <a:rPr lang="en-US" dirty="0" smtClean="0"/>
              <a:t>Crackles in the lungs</a:t>
            </a:r>
          </a:p>
          <a:p>
            <a:r>
              <a:rPr lang="en-US" dirty="0" err="1" smtClean="0"/>
              <a:t>Hepatomegaly</a:t>
            </a:r>
            <a:r>
              <a:rPr lang="en-US" dirty="0" smtClean="0"/>
              <a:t> in right-sided failure</a:t>
            </a:r>
          </a:p>
          <a:p>
            <a:r>
              <a:rPr lang="en-US" dirty="0" smtClean="0"/>
              <a:t>Jugular vein distension</a:t>
            </a:r>
          </a:p>
          <a:p>
            <a:r>
              <a:rPr lang="en-US" dirty="0" smtClean="0"/>
              <a:t>S3 heart sound</a:t>
            </a:r>
          </a:p>
          <a:p>
            <a:r>
              <a:rPr lang="en-US" dirty="0" smtClean="0"/>
              <a:t>Diminished peripheral pulses</a:t>
            </a:r>
          </a:p>
          <a:p>
            <a:r>
              <a:rPr lang="en-US" dirty="0" err="1" smtClean="0"/>
              <a:t>Ascites</a:t>
            </a:r>
            <a:endParaRPr lang="en-US" dirty="0" smtClean="0"/>
          </a:p>
          <a:p>
            <a:r>
              <a:rPr lang="en-US" dirty="0" err="1" smtClean="0"/>
              <a:t>Atrial</a:t>
            </a:r>
            <a:r>
              <a:rPr lang="en-US" dirty="0" smtClean="0"/>
              <a:t> fibrillations </a:t>
            </a:r>
          </a:p>
          <a:p>
            <a:r>
              <a:rPr lang="en-US" dirty="0" smtClean="0"/>
              <a:t>Peripheral </a:t>
            </a:r>
            <a:r>
              <a:rPr lang="en-US" dirty="0" err="1" smtClean="0"/>
              <a:t>oedema</a:t>
            </a:r>
            <a:endParaRPr lang="en-US" dirty="0" smtClean="0"/>
          </a:p>
          <a:p>
            <a:r>
              <a:rPr lang="en-US" dirty="0" err="1" smtClean="0"/>
              <a:t>Pansystolic</a:t>
            </a:r>
            <a:r>
              <a:rPr lang="en-US" dirty="0" smtClean="0"/>
              <a:t> murmur- murmur throughout systolic </a:t>
            </a:r>
            <a:r>
              <a:rPr lang="en-US" dirty="0" err="1" smtClean="0"/>
              <a:t>perriod</a:t>
            </a:r>
            <a:endParaRPr lang="en-US" dirty="0" smtClean="0"/>
          </a:p>
          <a:p>
            <a:endParaRPr lang="en-US" dirty="0" smtClean="0"/>
          </a:p>
          <a:p>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results </a:t>
            </a:r>
            <a:endParaRPr lang="en-US" dirty="0"/>
          </a:p>
        </p:txBody>
      </p:sp>
      <p:sp>
        <p:nvSpPr>
          <p:cNvPr id="3" name="Content Placeholder 2"/>
          <p:cNvSpPr>
            <a:spLocks noGrp="1"/>
          </p:cNvSpPr>
          <p:nvPr>
            <p:ph idx="1"/>
          </p:nvPr>
        </p:nvSpPr>
        <p:spPr>
          <a:xfrm>
            <a:off x="457200" y="1600200"/>
            <a:ext cx="8534400" cy="4525963"/>
          </a:xfrm>
        </p:spPr>
        <p:txBody>
          <a:bodyPr/>
          <a:lstStyle/>
          <a:p>
            <a:pPr>
              <a:buFont typeface="Wingdings" pitchFamily="2" charset="2"/>
              <a:buChar char="§"/>
            </a:pPr>
            <a:r>
              <a:rPr lang="en-US" b="1" dirty="0" smtClean="0"/>
              <a:t>Imaging:</a:t>
            </a:r>
            <a:endParaRPr lang="en-US" dirty="0" smtClean="0"/>
          </a:p>
          <a:p>
            <a:pPr>
              <a:buFont typeface="Courier New" pitchFamily="49" charset="0"/>
              <a:buChar char="o"/>
            </a:pPr>
            <a:r>
              <a:rPr lang="en-US" dirty="0" smtClean="0"/>
              <a:t>Chest X-ray show right </a:t>
            </a:r>
            <a:r>
              <a:rPr lang="en-US" dirty="0" err="1" smtClean="0"/>
              <a:t>atrial</a:t>
            </a:r>
            <a:r>
              <a:rPr lang="en-US" dirty="0" smtClean="0"/>
              <a:t> and ventricular enlargement</a:t>
            </a:r>
          </a:p>
          <a:p>
            <a:pPr>
              <a:buFont typeface="Courier New" pitchFamily="49" charset="0"/>
              <a:buChar char="o"/>
            </a:pPr>
            <a:r>
              <a:rPr lang="en-US" dirty="0" smtClean="0"/>
              <a:t>Echocardiography shows right ventricular dilation and prolapse or flailing of the tricuspid triplets</a:t>
            </a:r>
          </a:p>
          <a:p>
            <a:pPr>
              <a:buFont typeface="Courier New" pitchFamily="49" charset="0"/>
              <a:buChar char="o"/>
            </a:pPr>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results </a:t>
            </a:r>
            <a:endParaRPr lang="en-US" dirty="0"/>
          </a:p>
        </p:txBody>
      </p:sp>
      <p:sp>
        <p:nvSpPr>
          <p:cNvPr id="3" name="Content Placeholder 2"/>
          <p:cNvSpPr>
            <a:spLocks noGrp="1"/>
          </p:cNvSpPr>
          <p:nvPr>
            <p:ph idx="1"/>
          </p:nvPr>
        </p:nvSpPr>
        <p:spPr>
          <a:xfrm>
            <a:off x="457200" y="1600200"/>
            <a:ext cx="8686800" cy="5029200"/>
          </a:xfrm>
        </p:spPr>
        <p:txBody>
          <a:bodyPr/>
          <a:lstStyle/>
          <a:p>
            <a:pPr>
              <a:buFont typeface="Wingdings" pitchFamily="2" charset="2"/>
              <a:buChar char="§"/>
            </a:pPr>
            <a:r>
              <a:rPr lang="en-US" b="1" dirty="0" smtClean="0"/>
              <a:t>Diagnostic procedures</a:t>
            </a:r>
          </a:p>
          <a:p>
            <a:pPr>
              <a:buFont typeface="Wingdings" pitchFamily="2" charset="2"/>
              <a:buChar char="ü"/>
            </a:pPr>
            <a:r>
              <a:rPr lang="en-US" dirty="0" smtClean="0"/>
              <a:t>Electrocardiography shows right </a:t>
            </a:r>
            <a:r>
              <a:rPr lang="en-US" dirty="0" err="1" smtClean="0"/>
              <a:t>atrial</a:t>
            </a:r>
            <a:r>
              <a:rPr lang="en-US" dirty="0" smtClean="0"/>
              <a:t> hypertrophy, right or left ventricular hypertrophy, and </a:t>
            </a:r>
            <a:r>
              <a:rPr lang="en-US" dirty="0" err="1" smtClean="0"/>
              <a:t>atrial</a:t>
            </a:r>
            <a:r>
              <a:rPr lang="en-US" dirty="0" smtClean="0"/>
              <a:t> fibrillation, and incomplete right bundle-branch block</a:t>
            </a:r>
          </a:p>
          <a:p>
            <a:pPr>
              <a:buFont typeface="Wingdings" pitchFamily="2" charset="2"/>
              <a:buChar char="ü"/>
            </a:pPr>
            <a:r>
              <a:rPr lang="en-US" dirty="0" smtClean="0"/>
              <a:t>Right-sided heart catheterization shows high </a:t>
            </a:r>
            <a:r>
              <a:rPr lang="en-US" dirty="0" err="1" smtClean="0"/>
              <a:t>atrial</a:t>
            </a:r>
            <a:r>
              <a:rPr lang="en-US" dirty="0" smtClean="0"/>
              <a:t> pressure, tricuspid insufficiency, and decreased and normal output</a:t>
            </a:r>
          </a:p>
          <a:p>
            <a:pPr>
              <a:buFont typeface="Wingdings" pitchFamily="2" charset="2"/>
              <a:buChar char="ü"/>
            </a:pPr>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and medication</a:t>
            </a:r>
            <a:endParaRPr lang="en-US" dirty="0"/>
          </a:p>
        </p:txBody>
      </p:sp>
      <p:sp>
        <p:nvSpPr>
          <p:cNvPr id="3" name="Content Placeholder 2"/>
          <p:cNvSpPr>
            <a:spLocks noGrp="1"/>
          </p:cNvSpPr>
          <p:nvPr>
            <p:ph idx="1"/>
          </p:nvPr>
        </p:nvSpPr>
        <p:spPr/>
        <p:txBody>
          <a:bodyPr/>
          <a:lstStyle/>
          <a:p>
            <a:r>
              <a:rPr lang="en-US" b="1" dirty="0" smtClean="0"/>
              <a:t>General treatment include</a:t>
            </a:r>
          </a:p>
          <a:p>
            <a:pPr>
              <a:buFont typeface="Courier New" pitchFamily="49" charset="0"/>
              <a:buChar char="o"/>
            </a:pPr>
            <a:r>
              <a:rPr lang="en-US" dirty="0" smtClean="0"/>
              <a:t>Underlying cause</a:t>
            </a:r>
          </a:p>
          <a:p>
            <a:pPr>
              <a:buFont typeface="Courier New" pitchFamily="49" charset="0"/>
              <a:buChar char="o"/>
            </a:pPr>
            <a:r>
              <a:rPr lang="en-US" dirty="0" smtClean="0"/>
              <a:t>Low-sodium diet</a:t>
            </a:r>
          </a:p>
          <a:p>
            <a:pPr>
              <a:buFont typeface="Courier New" pitchFamily="49" charset="0"/>
              <a:buChar char="o"/>
            </a:pPr>
            <a:r>
              <a:rPr lang="en-US" dirty="0" smtClean="0"/>
              <a:t>Fluid restriction</a:t>
            </a:r>
          </a:p>
          <a:p>
            <a:pPr>
              <a:buFont typeface="Courier New" pitchFamily="49" charset="0"/>
              <a:buChar char="o"/>
            </a:pPr>
            <a:r>
              <a:rPr lang="en-US" dirty="0" smtClean="0"/>
              <a:t>Activity as tolerated </a:t>
            </a:r>
          </a:p>
          <a:p>
            <a:pPr>
              <a:buFont typeface="Wingdings" pitchFamily="2" charset="2"/>
              <a:buChar char="ü"/>
            </a:pPr>
            <a:endParaRPr 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Medications </a:t>
            </a:r>
            <a:endParaRPr lang="en-US" dirty="0"/>
          </a:p>
        </p:txBody>
      </p:sp>
      <p:sp>
        <p:nvSpPr>
          <p:cNvPr id="3" name="Content Placeholder 2"/>
          <p:cNvSpPr>
            <a:spLocks noGrp="1"/>
          </p:cNvSpPr>
          <p:nvPr>
            <p:ph idx="1"/>
          </p:nvPr>
        </p:nvSpPr>
        <p:spPr>
          <a:xfrm>
            <a:off x="457200" y="1600200"/>
            <a:ext cx="8534400" cy="5029200"/>
          </a:xfrm>
        </p:spPr>
        <p:txBody>
          <a:bodyPr/>
          <a:lstStyle/>
          <a:p>
            <a:r>
              <a:rPr lang="en-US" dirty="0" smtClean="0"/>
              <a:t>Diuretics</a:t>
            </a:r>
          </a:p>
          <a:p>
            <a:r>
              <a:rPr lang="en-US" dirty="0" smtClean="0"/>
              <a:t>Cardiac glycoside </a:t>
            </a:r>
          </a:p>
          <a:p>
            <a:r>
              <a:rPr lang="en-US" dirty="0" smtClean="0"/>
              <a:t>Anticoagulants</a:t>
            </a:r>
          </a:p>
          <a:p>
            <a:r>
              <a:rPr lang="en-US" dirty="0" err="1" smtClean="0"/>
              <a:t>Angiotensin</a:t>
            </a:r>
            <a:r>
              <a:rPr lang="en-US" dirty="0" smtClean="0"/>
              <a:t>-converting enzyme inhibitors</a:t>
            </a:r>
          </a:p>
          <a:p>
            <a:r>
              <a:rPr lang="en-US" dirty="0" smtClean="0"/>
              <a:t>Oxygen</a:t>
            </a:r>
          </a:p>
          <a:p>
            <a:r>
              <a:rPr lang="en-US" dirty="0" smtClean="0"/>
              <a:t>Prophylactic antibiotics in some patients before and after surgery or dental care to prevent </a:t>
            </a:r>
            <a:r>
              <a:rPr lang="en-US" dirty="0" err="1" smtClean="0"/>
              <a:t>endocarditis</a:t>
            </a:r>
            <a:r>
              <a:rPr lang="en-US" dirty="0" smtClean="0"/>
              <a:t>  </a:t>
            </a:r>
          </a:p>
          <a:p>
            <a:pPr>
              <a:buNone/>
            </a:pPr>
            <a:endParaRPr 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6400" y="838200"/>
            <a:ext cx="1928733" cy="646331"/>
          </a:xfrm>
          <a:prstGeom prst="rect">
            <a:avLst/>
          </a:prstGeom>
          <a:noFill/>
        </p:spPr>
        <p:txBody>
          <a:bodyPr wrap="none" rtlCol="0">
            <a:spAutoFit/>
          </a:bodyPr>
          <a:lstStyle/>
          <a:p>
            <a:r>
              <a:rPr lang="en-US" sz="3600" b="1" dirty="0" smtClean="0"/>
              <a:t>Surgery</a:t>
            </a:r>
            <a:endParaRPr lang="en-US" sz="3600" b="1" dirty="0"/>
          </a:p>
        </p:txBody>
      </p:sp>
      <p:sp>
        <p:nvSpPr>
          <p:cNvPr id="4" name="TextBox 3"/>
          <p:cNvSpPr txBox="1"/>
          <p:nvPr/>
        </p:nvSpPr>
        <p:spPr>
          <a:xfrm>
            <a:off x="457200" y="1828800"/>
            <a:ext cx="8686800" cy="1569660"/>
          </a:xfrm>
          <a:prstGeom prst="rect">
            <a:avLst/>
          </a:prstGeom>
          <a:noFill/>
        </p:spPr>
        <p:txBody>
          <a:bodyPr wrap="square" rtlCol="0">
            <a:spAutoFit/>
          </a:bodyPr>
          <a:lstStyle/>
          <a:p>
            <a:pPr>
              <a:buFont typeface="Courier New" pitchFamily="49" charset="0"/>
              <a:buChar char="o"/>
            </a:pPr>
            <a:r>
              <a:rPr lang="en-US" sz="3200" dirty="0" smtClean="0"/>
              <a:t> </a:t>
            </a:r>
            <a:r>
              <a:rPr lang="en-US" sz="3200" dirty="0" err="1" smtClean="0"/>
              <a:t>Annuloplasty</a:t>
            </a:r>
            <a:r>
              <a:rPr lang="en-US" sz="3200" dirty="0" smtClean="0"/>
              <a:t> or </a:t>
            </a:r>
            <a:r>
              <a:rPr lang="en-US" sz="3200" dirty="0" err="1" smtClean="0"/>
              <a:t>valvuloplasty</a:t>
            </a:r>
            <a:r>
              <a:rPr lang="en-US" sz="3200" dirty="0" smtClean="0"/>
              <a:t> to reconstruct       or repair the valve</a:t>
            </a:r>
          </a:p>
          <a:p>
            <a:pPr>
              <a:buFont typeface="Courier New" pitchFamily="49" charset="0"/>
              <a:buChar char="o"/>
            </a:pPr>
            <a:r>
              <a:rPr lang="en-US" sz="3200" dirty="0" smtClean="0"/>
              <a:t> valve replacement with a prosthetic valve</a:t>
            </a:r>
            <a:endParaRPr lang="en-US" sz="3200"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6400" y="533400"/>
            <a:ext cx="5604419" cy="584775"/>
          </a:xfrm>
          <a:prstGeom prst="rect">
            <a:avLst/>
          </a:prstGeom>
          <a:noFill/>
        </p:spPr>
        <p:txBody>
          <a:bodyPr wrap="none" rtlCol="0">
            <a:spAutoFit/>
          </a:bodyPr>
          <a:lstStyle/>
          <a:p>
            <a:r>
              <a:rPr lang="en-US" sz="3200" b="1" dirty="0" smtClean="0"/>
              <a:t>NURSING CONSIDERATION</a:t>
            </a:r>
            <a:endParaRPr lang="en-US" sz="3200" b="1" dirty="0"/>
          </a:p>
        </p:txBody>
      </p:sp>
      <p:sp>
        <p:nvSpPr>
          <p:cNvPr id="4" name="TextBox 3"/>
          <p:cNvSpPr txBox="1"/>
          <p:nvPr/>
        </p:nvSpPr>
        <p:spPr>
          <a:xfrm>
            <a:off x="1676400" y="1295400"/>
            <a:ext cx="2702984" cy="523220"/>
          </a:xfrm>
          <a:prstGeom prst="rect">
            <a:avLst/>
          </a:prstGeom>
          <a:noFill/>
        </p:spPr>
        <p:txBody>
          <a:bodyPr wrap="none" rtlCol="0">
            <a:spAutoFit/>
          </a:bodyPr>
          <a:lstStyle/>
          <a:p>
            <a:r>
              <a:rPr lang="en-US" sz="2800" b="1" dirty="0" smtClean="0"/>
              <a:t>Key Outcomes</a:t>
            </a:r>
            <a:endParaRPr lang="en-US" sz="2800" b="1" dirty="0"/>
          </a:p>
        </p:txBody>
      </p:sp>
      <p:sp>
        <p:nvSpPr>
          <p:cNvPr id="5" name="TextBox 4"/>
          <p:cNvSpPr txBox="1"/>
          <p:nvPr/>
        </p:nvSpPr>
        <p:spPr>
          <a:xfrm>
            <a:off x="685801" y="2362200"/>
            <a:ext cx="8229600" cy="2831544"/>
          </a:xfrm>
          <a:prstGeom prst="rect">
            <a:avLst/>
          </a:prstGeom>
          <a:noFill/>
        </p:spPr>
        <p:txBody>
          <a:bodyPr wrap="square" rtlCol="0">
            <a:spAutoFit/>
          </a:bodyPr>
          <a:lstStyle/>
          <a:p>
            <a:r>
              <a:rPr lang="en-US" sz="3200" dirty="0" smtClean="0"/>
              <a:t>The patient will:</a:t>
            </a:r>
          </a:p>
          <a:p>
            <a:pPr>
              <a:buFont typeface="Courier New" pitchFamily="49" charset="0"/>
              <a:buChar char="o"/>
            </a:pPr>
            <a:r>
              <a:rPr lang="en-US" sz="3200" dirty="0" smtClean="0"/>
              <a:t> Carry out activities of daily living without weakness or fatigue</a:t>
            </a:r>
          </a:p>
          <a:p>
            <a:pPr>
              <a:buFont typeface="Courier New" pitchFamily="49" charset="0"/>
              <a:buChar char="o"/>
            </a:pPr>
            <a:r>
              <a:rPr lang="en-US" sz="3200" dirty="0" smtClean="0"/>
              <a:t> Maintain  </a:t>
            </a:r>
            <a:r>
              <a:rPr lang="en-US" sz="3200" dirty="0" err="1" smtClean="0"/>
              <a:t>haemodynamic</a:t>
            </a:r>
            <a:r>
              <a:rPr lang="en-US" sz="3200" dirty="0" smtClean="0"/>
              <a:t> stability</a:t>
            </a:r>
          </a:p>
          <a:p>
            <a:pPr>
              <a:buFont typeface="Courier New" pitchFamily="49" charset="0"/>
              <a:buChar char="o"/>
            </a:pPr>
            <a:r>
              <a:rPr lang="en-US" sz="3200" dirty="0" smtClean="0"/>
              <a:t> Maintain adequate ventilation </a:t>
            </a:r>
          </a:p>
          <a:p>
            <a:pPr>
              <a:buFont typeface="Courier New" pitchFamily="49" charset="0"/>
              <a:buChar char="o"/>
            </a:pPr>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71600" y="457200"/>
            <a:ext cx="5217069" cy="584775"/>
          </a:xfrm>
          <a:prstGeom prst="rect">
            <a:avLst/>
          </a:prstGeom>
          <a:noFill/>
        </p:spPr>
        <p:txBody>
          <a:bodyPr wrap="none" rtlCol="0">
            <a:spAutoFit/>
          </a:bodyPr>
          <a:lstStyle/>
          <a:p>
            <a:r>
              <a:rPr lang="en-US" sz="3200" b="1" dirty="0" smtClean="0"/>
              <a:t>NURSING INTERVETIONS</a:t>
            </a:r>
            <a:endParaRPr lang="en-US" sz="3200" b="1" dirty="0"/>
          </a:p>
        </p:txBody>
      </p:sp>
      <p:sp>
        <p:nvSpPr>
          <p:cNvPr id="4" name="TextBox 3"/>
          <p:cNvSpPr txBox="1"/>
          <p:nvPr/>
        </p:nvSpPr>
        <p:spPr>
          <a:xfrm>
            <a:off x="457200" y="1753612"/>
            <a:ext cx="8686800" cy="3046988"/>
          </a:xfrm>
          <a:prstGeom prst="rect">
            <a:avLst/>
          </a:prstGeom>
          <a:noFill/>
        </p:spPr>
        <p:txBody>
          <a:bodyPr wrap="square" rtlCol="0">
            <a:spAutoFit/>
          </a:bodyPr>
          <a:lstStyle/>
          <a:p>
            <a:pPr>
              <a:buFont typeface="Arial" pitchFamily="34" charset="0"/>
              <a:buChar char="•"/>
            </a:pPr>
            <a:r>
              <a:rPr lang="en-US" sz="3200" dirty="0" smtClean="0"/>
              <a:t> Administer oxygen</a:t>
            </a:r>
          </a:p>
          <a:p>
            <a:pPr>
              <a:buFont typeface="Arial" pitchFamily="34" charset="0"/>
              <a:buChar char="•"/>
            </a:pPr>
            <a:r>
              <a:rPr lang="en-US" sz="3200" dirty="0" smtClean="0"/>
              <a:t> Watch for signs of heart failure or pulmonary  edema</a:t>
            </a:r>
          </a:p>
          <a:p>
            <a:pPr>
              <a:buFont typeface="Arial" pitchFamily="34" charset="0"/>
              <a:buChar char="•"/>
            </a:pPr>
            <a:r>
              <a:rPr lang="en-US" sz="3200" dirty="0" smtClean="0"/>
              <a:t> Alternate periods of activity and rest</a:t>
            </a:r>
          </a:p>
          <a:p>
            <a:pPr>
              <a:buFont typeface="Arial" pitchFamily="34" charset="0"/>
              <a:buChar char="•"/>
            </a:pPr>
            <a:r>
              <a:rPr lang="en-US" sz="3200" dirty="0" smtClean="0"/>
              <a:t> Keep patient’s legs elevated to improve venous return to the heart</a:t>
            </a:r>
            <a:endParaRPr lang="en-US"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1" y="838200"/>
            <a:ext cx="8686800" cy="5447645"/>
          </a:xfrm>
          <a:prstGeom prst="rect">
            <a:avLst/>
          </a:prstGeom>
          <a:noFill/>
        </p:spPr>
        <p:txBody>
          <a:bodyPr wrap="square" rtlCol="0">
            <a:spAutoFit/>
          </a:bodyPr>
          <a:lstStyle/>
          <a:p>
            <a:r>
              <a:rPr lang="en-US" sz="3200" b="1" dirty="0" smtClean="0"/>
              <a:t>Cont. of abnormal sounds</a:t>
            </a:r>
          </a:p>
          <a:p>
            <a:pPr>
              <a:buFont typeface="Arial" pitchFamily="34" charset="0"/>
              <a:buChar char="•"/>
            </a:pPr>
            <a:r>
              <a:rPr lang="en-US" sz="3200" dirty="0" smtClean="0"/>
              <a:t> </a:t>
            </a:r>
            <a:r>
              <a:rPr lang="en-US" sz="3200" b="1" dirty="0" smtClean="0"/>
              <a:t>Snaps and Clicks</a:t>
            </a:r>
            <a:r>
              <a:rPr lang="en-US" sz="3200" dirty="0" smtClean="0"/>
              <a:t>:</a:t>
            </a:r>
          </a:p>
          <a:p>
            <a:pPr>
              <a:buFont typeface="Wingdings" pitchFamily="2" charset="2"/>
              <a:buChar char="ü"/>
            </a:pPr>
            <a:r>
              <a:rPr lang="en-US" sz="3200" dirty="0" smtClean="0"/>
              <a:t> Results from mitral stenosis (narrowing)</a:t>
            </a:r>
          </a:p>
          <a:p>
            <a:pPr>
              <a:buFont typeface="Wingdings" pitchFamily="2" charset="2"/>
              <a:buChar char="ü"/>
            </a:pPr>
            <a:r>
              <a:rPr lang="en-US" sz="3200" dirty="0" smtClean="0"/>
              <a:t> Characterised by high pitched sound heard very early in diastole</a:t>
            </a:r>
          </a:p>
          <a:p>
            <a:pPr>
              <a:buFont typeface="Wingdings" pitchFamily="2" charset="2"/>
              <a:buChar char="ü"/>
            </a:pPr>
            <a:r>
              <a:rPr lang="en-US" sz="3200" dirty="0" smtClean="0"/>
              <a:t> They are caused by high pressure in left atrium when it abruptly displaces a rigid mitral valve</a:t>
            </a:r>
          </a:p>
          <a:p>
            <a:pPr>
              <a:buFont typeface="Wingdings" pitchFamily="2" charset="2"/>
              <a:buChar char="ü"/>
            </a:pPr>
            <a:r>
              <a:rPr lang="en-US" sz="3200" dirty="0" smtClean="0"/>
              <a:t> It commonly causes murmurs specific to mitral stenosis</a:t>
            </a:r>
          </a:p>
          <a:p>
            <a:pPr>
              <a:buFont typeface="Arial" pitchFamily="34" charset="0"/>
              <a:buChar char="•"/>
            </a:pPr>
            <a:endParaRPr lang="en-US" sz="2800" dirty="0"/>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 </a:t>
            </a:r>
            <a:endParaRPr lang="en-US" dirty="0"/>
          </a:p>
        </p:txBody>
      </p:sp>
      <p:sp>
        <p:nvSpPr>
          <p:cNvPr id="3" name="Content Placeholder 2"/>
          <p:cNvSpPr>
            <a:spLocks noGrp="1"/>
          </p:cNvSpPr>
          <p:nvPr>
            <p:ph idx="1"/>
          </p:nvPr>
        </p:nvSpPr>
        <p:spPr/>
        <p:txBody>
          <a:bodyPr/>
          <a:lstStyle/>
          <a:p>
            <a:r>
              <a:rPr lang="en-US" dirty="0" smtClean="0"/>
              <a:t>Vital signs and </a:t>
            </a:r>
            <a:r>
              <a:rPr lang="en-US" dirty="0" err="1" smtClean="0"/>
              <a:t>oximetry</a:t>
            </a:r>
            <a:endParaRPr lang="en-US" dirty="0" smtClean="0"/>
          </a:p>
          <a:p>
            <a:r>
              <a:rPr lang="en-US" dirty="0" smtClean="0"/>
              <a:t>Cardiac rhythm</a:t>
            </a:r>
          </a:p>
          <a:p>
            <a:r>
              <a:rPr lang="en-US" dirty="0" smtClean="0"/>
              <a:t>Pulmonary artery catheter readings</a:t>
            </a:r>
          </a:p>
          <a:p>
            <a:r>
              <a:rPr lang="en-US" dirty="0" smtClean="0"/>
              <a:t>Intake and output</a:t>
            </a:r>
          </a:p>
          <a:p>
            <a:r>
              <a:rPr lang="en-US" dirty="0" smtClean="0"/>
              <a:t>Adverse effects of drug therapy </a:t>
            </a:r>
          </a:p>
          <a:p>
            <a:endParaRPr 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teachings</a:t>
            </a:r>
            <a:endParaRPr lang="en-US" dirty="0"/>
          </a:p>
        </p:txBody>
      </p:sp>
      <p:sp>
        <p:nvSpPr>
          <p:cNvPr id="3" name="Content Placeholder 2"/>
          <p:cNvSpPr>
            <a:spLocks noGrp="1"/>
          </p:cNvSpPr>
          <p:nvPr>
            <p:ph idx="1"/>
          </p:nvPr>
        </p:nvSpPr>
        <p:spPr/>
        <p:txBody>
          <a:bodyPr/>
          <a:lstStyle/>
          <a:p>
            <a:r>
              <a:rPr lang="en-US" b="1" dirty="0" smtClean="0"/>
              <a:t>Be sure to cover</a:t>
            </a:r>
          </a:p>
          <a:p>
            <a:pPr>
              <a:buFont typeface="Wingdings" pitchFamily="2" charset="2"/>
              <a:buChar char="ü"/>
            </a:pPr>
            <a:r>
              <a:rPr lang="en-US" dirty="0" smtClean="0"/>
              <a:t>The disorder, diagnosis and treatment </a:t>
            </a:r>
          </a:p>
          <a:p>
            <a:pPr>
              <a:buFont typeface="Wingdings" pitchFamily="2" charset="2"/>
              <a:buChar char="ü"/>
            </a:pPr>
            <a:r>
              <a:rPr lang="en-US" dirty="0" smtClean="0"/>
              <a:t> dietary restrictions and medications</a:t>
            </a:r>
          </a:p>
          <a:p>
            <a:pPr>
              <a:buFont typeface="Wingdings" pitchFamily="2" charset="2"/>
              <a:buChar char="ü"/>
            </a:pPr>
            <a:r>
              <a:rPr lang="en-US" dirty="0" smtClean="0"/>
              <a:t>Signs and symptoms that should be reported</a:t>
            </a:r>
          </a:p>
          <a:p>
            <a:pPr>
              <a:buFont typeface="Wingdings" pitchFamily="2" charset="2"/>
              <a:buChar char="ü"/>
            </a:pPr>
            <a:r>
              <a:rPr lang="en-US" dirty="0" smtClean="0"/>
              <a:t>The importance of consistent follow-up care</a:t>
            </a:r>
          </a:p>
          <a:p>
            <a:pPr>
              <a:buFont typeface="Wingdings" pitchFamily="2" charset="2"/>
              <a:buChar char="ü"/>
            </a:pPr>
            <a:r>
              <a:rPr lang="en-US" dirty="0" smtClean="0"/>
              <a:t>The need to elevated his/her legs when sitting to relieve </a:t>
            </a:r>
            <a:r>
              <a:rPr lang="en-US" dirty="0" err="1" smtClean="0"/>
              <a:t>oedema</a:t>
            </a:r>
            <a:endParaRPr lang="en-US" dirty="0" smtClean="0"/>
          </a:p>
          <a:p>
            <a:pPr>
              <a:buFont typeface="Wingdings" pitchFamily="2" charset="2"/>
              <a:buChar char="ü"/>
            </a:pPr>
            <a:endParaRPr 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Tricuspid valve stenosis</a:t>
            </a:r>
            <a:endParaRPr lang="en-US" b="1" dirty="0"/>
          </a:p>
        </p:txBody>
      </p:sp>
      <p:sp>
        <p:nvSpPr>
          <p:cNvPr id="3" name="Content Placeholder 2"/>
          <p:cNvSpPr>
            <a:spLocks noGrp="1"/>
          </p:cNvSpPr>
          <p:nvPr>
            <p:ph sz="quarter" idx="1"/>
          </p:nvPr>
        </p:nvSpPr>
        <p:spPr>
          <a:xfrm>
            <a:off x="914400" y="1447800"/>
            <a:ext cx="8153400" cy="5257800"/>
          </a:xfrm>
        </p:spPr>
        <p:txBody>
          <a:bodyPr>
            <a:normAutofit/>
          </a:bodyPr>
          <a:lstStyle/>
          <a:p>
            <a:r>
              <a:rPr lang="en-US" sz="3600" dirty="0" smtClean="0"/>
              <a:t>Is a valvular disease which results in the narrowing of the orifice of the tricuspid valve of the heart.</a:t>
            </a:r>
          </a:p>
          <a:p>
            <a:r>
              <a:rPr lang="en-US" sz="3600" dirty="0" smtClean="0"/>
              <a:t>Obstructs blood flow from the right atrium to right ventricle</a:t>
            </a:r>
          </a:p>
          <a:p>
            <a:r>
              <a:rPr lang="en-US" sz="3600" dirty="0" err="1" smtClean="0"/>
              <a:t>Fibrosed</a:t>
            </a:r>
            <a:r>
              <a:rPr lang="en-US" sz="3600" dirty="0" smtClean="0"/>
              <a:t>, retracted tricuspid valve cusps and fused leaflets narrow the valve orifice and prevent closure</a:t>
            </a:r>
            <a:endParaRPr lang="en-US" sz="3600" dirty="0"/>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PRESARIO\Downloads\841_tricuspid.JPG"/>
          <p:cNvPicPr>
            <a:picLocks noGrp="1" noChangeAspect="1" noChangeArrowheads="1"/>
          </p:cNvPicPr>
          <p:nvPr>
            <p:ph sz="quarter" idx="1"/>
          </p:nvPr>
        </p:nvPicPr>
        <p:blipFill>
          <a:blip r:embed="rId2"/>
          <a:srcRect/>
          <a:stretch>
            <a:fillRect/>
          </a:stretch>
        </p:blipFill>
        <p:spPr bwMode="auto">
          <a:xfrm>
            <a:off x="0" y="609600"/>
            <a:ext cx="9144000" cy="5791200"/>
          </a:xfrm>
          <a:prstGeom prst="rect">
            <a:avLst/>
          </a:prstGeom>
          <a:noFill/>
        </p:spPr>
      </p:pic>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sz="quarter" idx="1"/>
          </p:nvPr>
        </p:nvSpPr>
        <p:spPr>
          <a:xfrm>
            <a:off x="914400" y="1447800"/>
            <a:ext cx="8229600" cy="5257800"/>
          </a:xfrm>
        </p:spPr>
        <p:txBody>
          <a:bodyPr>
            <a:normAutofit/>
          </a:bodyPr>
          <a:lstStyle/>
          <a:p>
            <a:r>
              <a:rPr lang="en-US" sz="3600" dirty="0" smtClean="0"/>
              <a:t>Rheumatic fever</a:t>
            </a:r>
          </a:p>
          <a:p>
            <a:r>
              <a:rPr lang="en-US" sz="3600" dirty="0" smtClean="0"/>
              <a:t>Carcinoid heart disease</a:t>
            </a:r>
          </a:p>
          <a:p>
            <a:r>
              <a:rPr lang="en-US" sz="3600" dirty="0" smtClean="0"/>
              <a:t>Infective endorcarditis</a:t>
            </a:r>
          </a:p>
          <a:p>
            <a:r>
              <a:rPr lang="en-US" sz="3600" dirty="0" smtClean="0"/>
              <a:t>Tricuspid </a:t>
            </a:r>
            <a:r>
              <a:rPr lang="en-US" sz="3600" dirty="0" err="1" smtClean="0"/>
              <a:t>atresia</a:t>
            </a:r>
            <a:endParaRPr lang="en-US" sz="3600" dirty="0" smtClean="0"/>
          </a:p>
          <a:p>
            <a:r>
              <a:rPr lang="en-US" sz="3600" dirty="0" smtClean="0"/>
              <a:t>Mitral and aortic valve disorders</a:t>
            </a:r>
          </a:p>
          <a:p>
            <a:r>
              <a:rPr lang="en-US" sz="3600" dirty="0" err="1" smtClean="0"/>
              <a:t>Endomyocardial</a:t>
            </a:r>
            <a:r>
              <a:rPr lang="en-US" sz="3600" dirty="0" smtClean="0"/>
              <a:t> fibrosis</a:t>
            </a:r>
          </a:p>
          <a:p>
            <a:r>
              <a:rPr lang="en-US" sz="3600" dirty="0" smtClean="0"/>
              <a:t>Systemic lupus </a:t>
            </a:r>
            <a:r>
              <a:rPr lang="en-US" sz="3600" dirty="0" err="1" smtClean="0"/>
              <a:t>erythematosus</a:t>
            </a:r>
            <a:endParaRPr lang="en-US" sz="3600" dirty="0"/>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Pathophysiology</a:t>
            </a:r>
            <a:r>
              <a:rPr lang="en-GB" dirty="0" smtClean="0"/>
              <a:t> </a:t>
            </a:r>
            <a:endParaRPr lang="en-GB" dirty="0"/>
          </a:p>
        </p:txBody>
      </p:sp>
      <p:sp>
        <p:nvSpPr>
          <p:cNvPr id="3" name="Content Placeholder 2"/>
          <p:cNvSpPr>
            <a:spLocks noGrp="1"/>
          </p:cNvSpPr>
          <p:nvPr>
            <p:ph idx="1"/>
          </p:nvPr>
        </p:nvSpPr>
        <p:spPr/>
        <p:txBody>
          <a:bodyPr>
            <a:normAutofit lnSpcReduction="10000"/>
          </a:bodyPr>
          <a:lstStyle/>
          <a:p>
            <a:r>
              <a:rPr lang="en-GB" dirty="0" smtClean="0"/>
              <a:t>Alterations in the structure of the tricuspid valve cause incompetence of valve</a:t>
            </a:r>
          </a:p>
          <a:p>
            <a:r>
              <a:rPr lang="en-GB" dirty="0" smtClean="0"/>
              <a:t>Restriction of blood flow into the right ventricle and, subsequently, to the pulmonary vasculature occurs</a:t>
            </a:r>
          </a:p>
          <a:p>
            <a:r>
              <a:rPr lang="en-GB" dirty="0" smtClean="0"/>
              <a:t>Obstructed venous return results in hepatic enlargement, decreased pulmonary blood flow, peripheral oedema, and right </a:t>
            </a:r>
            <a:r>
              <a:rPr lang="en-GB" dirty="0" err="1" smtClean="0"/>
              <a:t>atrial</a:t>
            </a:r>
            <a:r>
              <a:rPr lang="en-GB" dirty="0" smtClean="0"/>
              <a:t> enlargement</a:t>
            </a:r>
            <a:endParaRPr lang="en-GB"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Incidence </a:t>
            </a:r>
            <a:endParaRPr lang="en-GB" dirty="0"/>
          </a:p>
        </p:txBody>
      </p:sp>
      <p:sp>
        <p:nvSpPr>
          <p:cNvPr id="3" name="Content Placeholder 2"/>
          <p:cNvSpPr>
            <a:spLocks noGrp="1"/>
          </p:cNvSpPr>
          <p:nvPr>
            <p:ph idx="1"/>
          </p:nvPr>
        </p:nvSpPr>
        <p:spPr/>
        <p:txBody>
          <a:bodyPr>
            <a:normAutofit lnSpcReduction="10000"/>
          </a:bodyPr>
          <a:lstStyle/>
          <a:p>
            <a:r>
              <a:rPr lang="en-GB" dirty="0" smtClean="0"/>
              <a:t>Affects females slightly more common than males</a:t>
            </a:r>
          </a:p>
          <a:p>
            <a:endParaRPr lang="en-GB" dirty="0" smtClean="0"/>
          </a:p>
          <a:p>
            <a:pPr>
              <a:buNone/>
            </a:pPr>
            <a:r>
              <a:rPr lang="en-GB" b="1" dirty="0" smtClean="0"/>
              <a:t>Common characteristic</a:t>
            </a:r>
          </a:p>
          <a:p>
            <a:r>
              <a:rPr lang="en-GB" dirty="0" smtClean="0"/>
              <a:t>Dyspnoea on exertion</a:t>
            </a:r>
          </a:p>
          <a:p>
            <a:r>
              <a:rPr lang="en-GB" dirty="0" smtClean="0"/>
              <a:t>Peripheral oedema</a:t>
            </a:r>
          </a:p>
          <a:p>
            <a:r>
              <a:rPr lang="en-GB" dirty="0" smtClean="0"/>
              <a:t>Fatigue</a:t>
            </a:r>
          </a:p>
          <a:p>
            <a:r>
              <a:rPr lang="en-GB" dirty="0" err="1" smtClean="0"/>
              <a:t>Ascites</a:t>
            </a:r>
            <a:endParaRPr lang="en-GB"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Complications </a:t>
            </a:r>
            <a:endParaRPr lang="en-GB" dirty="0"/>
          </a:p>
        </p:txBody>
      </p:sp>
      <p:sp>
        <p:nvSpPr>
          <p:cNvPr id="3" name="Content Placeholder 2"/>
          <p:cNvSpPr>
            <a:spLocks noGrp="1"/>
          </p:cNvSpPr>
          <p:nvPr>
            <p:ph idx="1"/>
          </p:nvPr>
        </p:nvSpPr>
        <p:spPr/>
        <p:txBody>
          <a:bodyPr/>
          <a:lstStyle/>
          <a:p>
            <a:r>
              <a:rPr lang="en-GB" dirty="0" smtClean="0"/>
              <a:t>Heart failure</a:t>
            </a:r>
          </a:p>
          <a:p>
            <a:r>
              <a:rPr lang="en-GB" dirty="0" smtClean="0"/>
              <a:t>Pulmonary oedema</a:t>
            </a:r>
          </a:p>
          <a:p>
            <a:r>
              <a:rPr lang="en-GB" dirty="0" err="1" smtClean="0"/>
              <a:t>Thromboembolism</a:t>
            </a:r>
            <a:endParaRPr lang="en-GB" dirty="0" smtClean="0"/>
          </a:p>
          <a:p>
            <a:r>
              <a:rPr lang="en-GB" dirty="0" err="1" smtClean="0"/>
              <a:t>Endocarditis</a:t>
            </a:r>
            <a:endParaRPr lang="en-GB" dirty="0" smtClean="0"/>
          </a:p>
          <a:p>
            <a:r>
              <a:rPr lang="en-GB" dirty="0" smtClean="0"/>
              <a:t>Arrhythmias </a:t>
            </a:r>
            <a:endParaRPr lang="en-GB"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findings</a:t>
            </a:r>
            <a:endParaRPr lang="en-US" dirty="0"/>
          </a:p>
        </p:txBody>
      </p:sp>
      <p:sp>
        <p:nvSpPr>
          <p:cNvPr id="3" name="Content Placeholder 2"/>
          <p:cNvSpPr>
            <a:spLocks noGrp="1"/>
          </p:cNvSpPr>
          <p:nvPr>
            <p:ph sz="quarter" idx="1"/>
          </p:nvPr>
        </p:nvSpPr>
        <p:spPr>
          <a:xfrm>
            <a:off x="914400" y="1447800"/>
            <a:ext cx="8153400" cy="5257800"/>
          </a:xfrm>
        </p:spPr>
        <p:txBody>
          <a:bodyPr>
            <a:normAutofit/>
          </a:bodyPr>
          <a:lstStyle/>
          <a:p>
            <a:r>
              <a:rPr lang="en-US" sz="3600" b="1" dirty="0" smtClean="0"/>
              <a:t>Assessment</a:t>
            </a:r>
          </a:p>
          <a:p>
            <a:pPr>
              <a:buNone/>
            </a:pPr>
            <a:r>
              <a:rPr lang="en-US" sz="3600" b="1" dirty="0" smtClean="0"/>
              <a:t>History of:</a:t>
            </a:r>
          </a:p>
          <a:p>
            <a:pPr>
              <a:buFont typeface="Wingdings" pitchFamily="2" charset="2"/>
              <a:buChar char="§"/>
            </a:pPr>
            <a:r>
              <a:rPr lang="en-US" sz="3600" dirty="0" smtClean="0"/>
              <a:t>orthopnea </a:t>
            </a:r>
          </a:p>
          <a:p>
            <a:pPr>
              <a:buFont typeface="Wingdings" pitchFamily="2" charset="2"/>
              <a:buChar char="§"/>
            </a:pPr>
            <a:r>
              <a:rPr lang="en-US" sz="3600" dirty="0" smtClean="0"/>
              <a:t>dyspnea </a:t>
            </a:r>
          </a:p>
          <a:p>
            <a:pPr>
              <a:buFont typeface="Wingdings" pitchFamily="2" charset="2"/>
              <a:buChar char="§"/>
            </a:pPr>
            <a:r>
              <a:rPr lang="en-US" sz="3600" dirty="0" smtClean="0"/>
              <a:t>fatigue</a:t>
            </a:r>
          </a:p>
          <a:p>
            <a:pPr>
              <a:buFont typeface="Wingdings" pitchFamily="2" charset="2"/>
              <a:buChar char="§"/>
            </a:pPr>
            <a:r>
              <a:rPr lang="en-US" sz="3600" dirty="0" smtClean="0"/>
              <a:t>angina </a:t>
            </a:r>
          </a:p>
          <a:p>
            <a:pPr>
              <a:buFont typeface="Wingdings" pitchFamily="2" charset="2"/>
              <a:buChar char="§"/>
            </a:pPr>
            <a:r>
              <a:rPr lang="en-US" sz="3600" dirty="0" smtClean="0"/>
              <a:t>palpitations</a:t>
            </a:r>
            <a:endParaRPr lang="en-US" sz="3600" dirty="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914400" y="1447800"/>
            <a:ext cx="8229600" cy="5257800"/>
          </a:xfrm>
        </p:spPr>
        <p:txBody>
          <a:bodyPr>
            <a:normAutofit fontScale="92500" lnSpcReduction="10000"/>
          </a:bodyPr>
          <a:lstStyle/>
          <a:p>
            <a:r>
              <a:rPr lang="en-US" sz="3600" b="1" dirty="0" smtClean="0"/>
              <a:t>Physical</a:t>
            </a:r>
            <a:r>
              <a:rPr lang="en-US" sz="3600" dirty="0" smtClean="0"/>
              <a:t> </a:t>
            </a:r>
            <a:r>
              <a:rPr lang="en-US" sz="3600" b="1" dirty="0" smtClean="0"/>
              <a:t>findings:</a:t>
            </a:r>
          </a:p>
          <a:p>
            <a:pPr>
              <a:buFont typeface="Wingdings" pitchFamily="2" charset="2"/>
              <a:buChar char="Ø"/>
            </a:pPr>
            <a:r>
              <a:rPr lang="en-US" sz="3600" dirty="0" smtClean="0"/>
              <a:t>A low rumbling crescendo-decrescendo murmur in the tricuspid area heard in 4</a:t>
            </a:r>
            <a:r>
              <a:rPr lang="en-US" sz="3600" baseline="30000" dirty="0" smtClean="0"/>
              <a:t>th</a:t>
            </a:r>
            <a:r>
              <a:rPr lang="en-US" sz="3600" dirty="0" smtClean="0"/>
              <a:t> intercostal space at left sternal boarder or over xiphoid process</a:t>
            </a:r>
          </a:p>
          <a:p>
            <a:pPr>
              <a:buFont typeface="Wingdings" pitchFamily="2" charset="2"/>
              <a:buChar char="Ø"/>
            </a:pPr>
            <a:r>
              <a:rPr lang="en-US" sz="3600" dirty="0" smtClean="0"/>
              <a:t>Split S1</a:t>
            </a:r>
          </a:p>
          <a:p>
            <a:pPr>
              <a:buFont typeface="Wingdings" pitchFamily="2" charset="2"/>
              <a:buChar char="Ø"/>
            </a:pPr>
            <a:r>
              <a:rPr lang="en-US" sz="3600" dirty="0" smtClean="0"/>
              <a:t>Hepatomegaly</a:t>
            </a:r>
          </a:p>
          <a:p>
            <a:pPr>
              <a:buFont typeface="Wingdings" pitchFamily="2" charset="2"/>
              <a:buChar char="Ø"/>
            </a:pPr>
            <a:r>
              <a:rPr lang="en-US" sz="3600" dirty="0" smtClean="0"/>
              <a:t>Ascites</a:t>
            </a:r>
          </a:p>
          <a:p>
            <a:pPr>
              <a:buFont typeface="Wingdings" pitchFamily="2" charset="2"/>
              <a:buChar char="Ø"/>
            </a:pPr>
            <a:r>
              <a:rPr lang="en-US" sz="3600" dirty="0" smtClean="0"/>
              <a:t>Jugular venous distension</a:t>
            </a:r>
          </a:p>
          <a:p>
            <a:pPr>
              <a:buFont typeface="Wingdings" pitchFamily="2" charset="2"/>
              <a:buChar char="Ø"/>
            </a:pPr>
            <a:r>
              <a:rPr lang="en-US" sz="3600" dirty="0" smtClean="0"/>
              <a:t>Peripheral oedema</a:t>
            </a: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8382000" cy="6001643"/>
          </a:xfrm>
          <a:prstGeom prst="rect">
            <a:avLst/>
          </a:prstGeom>
        </p:spPr>
        <p:txBody>
          <a:bodyPr wrap="square">
            <a:spAutoFit/>
          </a:bodyPr>
          <a:lstStyle/>
          <a:p>
            <a:pPr>
              <a:buFont typeface="Arial" pitchFamily="34" charset="0"/>
              <a:buChar char="•"/>
            </a:pPr>
            <a:r>
              <a:rPr lang="en-US" sz="3200" dirty="0" smtClean="0"/>
              <a:t> </a:t>
            </a:r>
            <a:r>
              <a:rPr lang="en-US" sz="3200" b="1" dirty="0" smtClean="0"/>
              <a:t>Murmurs</a:t>
            </a:r>
            <a:r>
              <a:rPr lang="en-US" sz="3200" dirty="0" smtClean="0"/>
              <a:t>: caused by turbulent flow of blood due to</a:t>
            </a:r>
          </a:p>
          <a:p>
            <a:pPr>
              <a:buFont typeface="Wingdings" pitchFamily="2" charset="2"/>
              <a:buChar char="ü"/>
            </a:pPr>
            <a:r>
              <a:rPr lang="en-US" sz="3200" dirty="0" smtClean="0"/>
              <a:t>  Serious narrowed valve</a:t>
            </a:r>
          </a:p>
          <a:p>
            <a:pPr>
              <a:buFont typeface="Wingdings" pitchFamily="2" charset="2"/>
              <a:buChar char="ü"/>
            </a:pPr>
            <a:r>
              <a:rPr lang="en-US" sz="3200" dirty="0" smtClean="0"/>
              <a:t> Malfunction valve that allows backflow of blood</a:t>
            </a:r>
          </a:p>
          <a:p>
            <a:pPr>
              <a:buFont typeface="Wingdings" pitchFamily="2" charset="2"/>
              <a:buChar char="ü"/>
            </a:pPr>
            <a:r>
              <a:rPr lang="en-US" sz="3200" dirty="0" smtClean="0"/>
              <a:t> congenital defect of ventricular wall</a:t>
            </a:r>
          </a:p>
          <a:p>
            <a:pPr>
              <a:buFont typeface="Wingdings" pitchFamily="2" charset="2"/>
              <a:buChar char="ü"/>
            </a:pPr>
            <a:r>
              <a:rPr lang="en-US" sz="3200" dirty="0" smtClean="0"/>
              <a:t> Defect between aorta and pulmonary artery</a:t>
            </a:r>
          </a:p>
          <a:p>
            <a:pPr>
              <a:buFont typeface="Wingdings" pitchFamily="2" charset="2"/>
              <a:buChar char="ü"/>
            </a:pPr>
            <a:r>
              <a:rPr lang="en-US" sz="3200" dirty="0" smtClean="0"/>
              <a:t> Increased blood flow thru normal structure  in conditions with</a:t>
            </a:r>
          </a:p>
          <a:p>
            <a:r>
              <a:rPr lang="en-US" sz="3200" dirty="0" smtClean="0"/>
              <a:t>   pyrexia, pregnancy, increased thyroid activity </a:t>
            </a:r>
            <a:endParaRPr lang="en-US" sz="3200"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result</a:t>
            </a:r>
            <a:endParaRPr lang="en-US" dirty="0"/>
          </a:p>
        </p:txBody>
      </p:sp>
      <p:sp>
        <p:nvSpPr>
          <p:cNvPr id="3" name="Content Placeholder 2"/>
          <p:cNvSpPr>
            <a:spLocks noGrp="1"/>
          </p:cNvSpPr>
          <p:nvPr>
            <p:ph sz="quarter" idx="1"/>
          </p:nvPr>
        </p:nvSpPr>
        <p:spPr>
          <a:xfrm>
            <a:off x="914400" y="1447800"/>
            <a:ext cx="8229600" cy="5257800"/>
          </a:xfrm>
        </p:spPr>
        <p:txBody>
          <a:bodyPr>
            <a:normAutofit/>
          </a:bodyPr>
          <a:lstStyle/>
          <a:p>
            <a:r>
              <a:rPr lang="en-US" sz="3600" b="1" dirty="0" smtClean="0"/>
              <a:t>Imaging</a:t>
            </a:r>
          </a:p>
          <a:p>
            <a:pPr>
              <a:buFont typeface="Wingdings" pitchFamily="2" charset="2"/>
              <a:buChar char="ü"/>
            </a:pPr>
            <a:r>
              <a:rPr lang="en-US" sz="3600" dirty="0" smtClean="0"/>
              <a:t>Chest x-ray-reveals cardiomegaly</a:t>
            </a:r>
          </a:p>
          <a:p>
            <a:pPr>
              <a:buFont typeface="Wingdings" pitchFamily="2" charset="2"/>
              <a:buChar char="ü"/>
            </a:pPr>
            <a:r>
              <a:rPr lang="en-US" sz="3600" dirty="0" smtClean="0"/>
              <a:t>Echocardiography- used to examine the size shape and motion of the cardiac structure</a:t>
            </a:r>
          </a:p>
          <a:p>
            <a:pPr>
              <a:buFont typeface="Wingdings" pitchFamily="2" charset="2"/>
              <a:buChar char="ü"/>
            </a:pPr>
            <a:r>
              <a:rPr lang="en-US" sz="3600" dirty="0" smtClean="0"/>
              <a:t>Electrocardiography-this is a graphic recording of the electrical activity of the heart</a:t>
            </a:r>
          </a:p>
          <a:p>
            <a:pPr>
              <a:buNone/>
            </a:pPr>
            <a:endParaRPr lang="en-US" sz="3600" dirty="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Medication</a:t>
            </a:r>
            <a:endParaRPr lang="en-US" dirty="0"/>
          </a:p>
        </p:txBody>
      </p:sp>
      <p:sp>
        <p:nvSpPr>
          <p:cNvPr id="3" name="Content Placeholder 2"/>
          <p:cNvSpPr>
            <a:spLocks noGrp="1"/>
          </p:cNvSpPr>
          <p:nvPr>
            <p:ph sz="quarter" idx="1"/>
          </p:nvPr>
        </p:nvSpPr>
        <p:spPr>
          <a:xfrm>
            <a:off x="914400" y="1447800"/>
            <a:ext cx="8229600" cy="5181600"/>
          </a:xfrm>
        </p:spPr>
        <p:txBody>
          <a:bodyPr>
            <a:normAutofit/>
          </a:bodyPr>
          <a:lstStyle/>
          <a:p>
            <a:r>
              <a:rPr lang="en-US" sz="3600" dirty="0" smtClean="0"/>
              <a:t>Diuretics eg furosemide</a:t>
            </a:r>
          </a:p>
          <a:p>
            <a:r>
              <a:rPr lang="en-US" sz="3600" dirty="0" smtClean="0"/>
              <a:t> Digoxin</a:t>
            </a:r>
          </a:p>
          <a:p>
            <a:r>
              <a:rPr lang="en-US" sz="3600" dirty="0" smtClean="0"/>
              <a:t> oxygen therapy</a:t>
            </a:r>
          </a:p>
          <a:p>
            <a:r>
              <a:rPr lang="en-US" sz="3600" dirty="0" smtClean="0"/>
              <a:t>Angiotensin converting enzyme inhibitor eg captropil</a:t>
            </a:r>
          </a:p>
          <a:p>
            <a:endParaRPr lang="en-US" sz="3600" dirty="0" smtClean="0"/>
          </a:p>
          <a:p>
            <a:endParaRPr lang="en-US" sz="3600" dirty="0"/>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r>
              <a:rPr lang="en-US" sz="3600" dirty="0" smtClean="0"/>
              <a:t>Surgical management</a:t>
            </a:r>
          </a:p>
          <a:p>
            <a:pPr>
              <a:buNone/>
            </a:pPr>
            <a:r>
              <a:rPr lang="en-US" sz="3600" dirty="0" smtClean="0"/>
              <a:t>Balloon valvuloplasty</a:t>
            </a:r>
          </a:p>
          <a:p>
            <a:pPr>
              <a:buNone/>
            </a:pPr>
            <a:r>
              <a:rPr lang="en-US" sz="3600" dirty="0" smtClean="0"/>
              <a:t>Valvotomy-incision to a stenosed cardiac valve tot relieve obstruction</a:t>
            </a:r>
          </a:p>
          <a:p>
            <a:pPr>
              <a:buNone/>
            </a:pPr>
            <a:endParaRPr lang="en-US" sz="3600"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a:t>
            </a:r>
            <a:endParaRPr lang="en-US" dirty="0"/>
          </a:p>
        </p:txBody>
      </p:sp>
      <p:sp>
        <p:nvSpPr>
          <p:cNvPr id="3" name="Content Placeholder 2"/>
          <p:cNvSpPr>
            <a:spLocks noGrp="1"/>
          </p:cNvSpPr>
          <p:nvPr>
            <p:ph sz="quarter" idx="1"/>
          </p:nvPr>
        </p:nvSpPr>
        <p:spPr>
          <a:xfrm>
            <a:off x="914400" y="1447800"/>
            <a:ext cx="8153400" cy="5181600"/>
          </a:xfrm>
        </p:spPr>
        <p:txBody>
          <a:bodyPr>
            <a:normAutofit/>
          </a:bodyPr>
          <a:lstStyle/>
          <a:p>
            <a:r>
              <a:rPr lang="en-US" sz="3600" dirty="0" smtClean="0"/>
              <a:t>Heart failure</a:t>
            </a:r>
          </a:p>
          <a:p>
            <a:r>
              <a:rPr lang="en-US" sz="3600" dirty="0" smtClean="0"/>
              <a:t>Pulmonary edema</a:t>
            </a:r>
          </a:p>
          <a:p>
            <a:r>
              <a:rPr lang="en-US" sz="3600" dirty="0" smtClean="0"/>
              <a:t>Thromboembolism</a:t>
            </a:r>
          </a:p>
          <a:p>
            <a:r>
              <a:rPr lang="en-US" sz="3600" dirty="0" smtClean="0"/>
              <a:t>Endocarditis</a:t>
            </a:r>
          </a:p>
          <a:p>
            <a:endParaRPr lang="en-US" sz="3600"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Aortic stenosis</a:t>
            </a:r>
            <a:endParaRPr lang="en-US" dirty="0"/>
          </a:p>
        </p:txBody>
      </p:sp>
      <p:sp>
        <p:nvSpPr>
          <p:cNvPr id="3" name="Content Placeholder 2"/>
          <p:cNvSpPr>
            <a:spLocks noGrp="1"/>
          </p:cNvSpPr>
          <p:nvPr>
            <p:ph sz="quarter" idx="1"/>
          </p:nvPr>
        </p:nvSpPr>
        <p:spPr>
          <a:xfrm>
            <a:off x="914400" y="1447800"/>
            <a:ext cx="8229600" cy="5410200"/>
          </a:xfrm>
        </p:spPr>
        <p:txBody>
          <a:bodyPr>
            <a:normAutofit/>
          </a:bodyPr>
          <a:lstStyle/>
          <a:p>
            <a:r>
              <a:rPr lang="en-US" sz="3600" dirty="0" smtClean="0"/>
              <a:t>Narrowing of  the aortic valve that affect blood flow in the heart</a:t>
            </a:r>
          </a:p>
          <a:p>
            <a:r>
              <a:rPr lang="en-US" sz="3600" dirty="0" smtClean="0"/>
              <a:t>It is classified as either acquired or rheumatic</a:t>
            </a:r>
            <a:endParaRPr lang="en-US" sz="3600"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PRESARIO\Downloads\Aortic stenosis.jpg"/>
          <p:cNvPicPr>
            <a:picLocks noGrp="1" noChangeAspect="1" noChangeArrowheads="1"/>
          </p:cNvPicPr>
          <p:nvPr>
            <p:ph sz="quarter" idx="1"/>
          </p:nvPr>
        </p:nvPicPr>
        <p:blipFill>
          <a:blip r:embed="rId2"/>
          <a:srcRect/>
          <a:stretch>
            <a:fillRect/>
          </a:stretch>
        </p:blipFill>
        <p:spPr bwMode="auto">
          <a:xfrm>
            <a:off x="0" y="1508919"/>
            <a:ext cx="9144000" cy="5272881"/>
          </a:xfrm>
          <a:prstGeom prst="rect">
            <a:avLst/>
          </a:prstGeom>
          <a:noFill/>
        </p:spPr>
      </p:pic>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Incidence</a:t>
            </a:r>
            <a:endParaRPr lang="en-US" dirty="0"/>
          </a:p>
        </p:txBody>
      </p:sp>
      <p:sp>
        <p:nvSpPr>
          <p:cNvPr id="3" name="Content Placeholder 2"/>
          <p:cNvSpPr>
            <a:spLocks noGrp="1"/>
          </p:cNvSpPr>
          <p:nvPr>
            <p:ph sz="quarter" idx="1"/>
          </p:nvPr>
        </p:nvSpPr>
        <p:spPr>
          <a:xfrm>
            <a:off x="914400" y="1447800"/>
            <a:ext cx="8229600" cy="5410200"/>
          </a:xfrm>
        </p:spPr>
        <p:txBody>
          <a:bodyPr/>
          <a:lstStyle/>
          <a:p>
            <a:r>
              <a:rPr lang="en-US" sz="3600" dirty="0" smtClean="0"/>
              <a:t>Possibly asymptomatic till age 50 and 70</a:t>
            </a:r>
          </a:p>
          <a:p>
            <a:r>
              <a:rPr lang="en-US" sz="3600" dirty="0" smtClean="0"/>
              <a:t>About 80% are males</a:t>
            </a:r>
          </a:p>
          <a:p>
            <a:endParaRPr lang="en-US"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sz="quarter" idx="1"/>
          </p:nvPr>
        </p:nvSpPr>
        <p:spPr/>
        <p:txBody>
          <a:bodyPr>
            <a:normAutofit/>
          </a:bodyPr>
          <a:lstStyle/>
          <a:p>
            <a:r>
              <a:rPr lang="en-US" sz="3600" dirty="0" smtClean="0"/>
              <a:t>Idiopathic calcification</a:t>
            </a:r>
          </a:p>
          <a:p>
            <a:r>
              <a:rPr lang="en-US" sz="3600" dirty="0" smtClean="0"/>
              <a:t>Congenital aortic bicuspid valve</a:t>
            </a:r>
          </a:p>
          <a:p>
            <a:r>
              <a:rPr lang="en-US" sz="3600" dirty="0" smtClean="0"/>
              <a:t>Rheumatic fever</a:t>
            </a:r>
          </a:p>
          <a:p>
            <a:r>
              <a:rPr lang="en-US" sz="3600" dirty="0" err="1"/>
              <a:t>A</a:t>
            </a:r>
            <a:r>
              <a:rPr lang="en-US" sz="3600" dirty="0" err="1" smtClean="0"/>
              <a:t>rtherosclerosis</a:t>
            </a:r>
            <a:endParaRPr lang="en-US" sz="3600"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Pathophysiology</a:t>
            </a:r>
            <a:r>
              <a:rPr lang="en-GB" dirty="0" smtClean="0"/>
              <a:t> of aortic </a:t>
            </a:r>
            <a:r>
              <a:rPr lang="en-GB" dirty="0" err="1" smtClean="0"/>
              <a:t>stenosis</a:t>
            </a:r>
            <a:r>
              <a:rPr lang="en-GB" dirty="0" smtClean="0"/>
              <a:t/>
            </a:r>
            <a:br>
              <a:rPr lang="en-GB" dirty="0" smtClean="0"/>
            </a:br>
            <a:endParaRPr lang="en-GB" dirty="0"/>
          </a:p>
        </p:txBody>
      </p:sp>
      <p:sp>
        <p:nvSpPr>
          <p:cNvPr id="3" name="Content Placeholder 2"/>
          <p:cNvSpPr>
            <a:spLocks noGrp="1"/>
          </p:cNvSpPr>
          <p:nvPr>
            <p:ph idx="1"/>
          </p:nvPr>
        </p:nvSpPr>
        <p:spPr>
          <a:xfrm>
            <a:off x="457200" y="1371600"/>
            <a:ext cx="8534400" cy="5105400"/>
          </a:xfrm>
        </p:spPr>
        <p:txBody>
          <a:bodyPr>
            <a:normAutofit/>
          </a:bodyPr>
          <a:lstStyle/>
          <a:p>
            <a:r>
              <a:rPr lang="en-GB" dirty="0" err="1" smtClean="0"/>
              <a:t>Stenosis</a:t>
            </a:r>
            <a:r>
              <a:rPr lang="en-GB" dirty="0" smtClean="0"/>
              <a:t> of the aortic valve results in </a:t>
            </a:r>
            <a:r>
              <a:rPr lang="en-GB" dirty="0" err="1" smtClean="0"/>
              <a:t>impendance</a:t>
            </a:r>
            <a:r>
              <a:rPr lang="en-GB" dirty="0" smtClean="0"/>
              <a:t> to </a:t>
            </a:r>
            <a:r>
              <a:rPr lang="en-GB" dirty="0" err="1" smtClean="0"/>
              <a:t>foward</a:t>
            </a:r>
            <a:r>
              <a:rPr lang="en-GB" dirty="0" smtClean="0"/>
              <a:t> blood flow</a:t>
            </a:r>
          </a:p>
          <a:p>
            <a:r>
              <a:rPr lang="en-GB" dirty="0" smtClean="0"/>
              <a:t>The left ventricle requires greater pressure to open the aortic valve</a:t>
            </a:r>
          </a:p>
          <a:p>
            <a:r>
              <a:rPr lang="en-GB" dirty="0" smtClean="0"/>
              <a:t>Added work load increases myocardial oxygen demands</a:t>
            </a:r>
          </a:p>
          <a:p>
            <a:r>
              <a:rPr lang="en-GB" dirty="0" smtClean="0"/>
              <a:t>Diminished cardiac output reduces coronary artery blood flow</a:t>
            </a:r>
          </a:p>
          <a:p>
            <a:r>
              <a:rPr lang="en-GB" dirty="0" smtClean="0"/>
              <a:t>Left ventricular hypertrophy and failure result</a:t>
            </a:r>
          </a:p>
          <a:p>
            <a:pPr>
              <a:buNone/>
            </a:pPr>
            <a:endParaRPr lang="en-GB"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characteristics</a:t>
            </a:r>
            <a:endParaRPr lang="en-US" dirty="0"/>
          </a:p>
        </p:txBody>
      </p:sp>
      <p:sp>
        <p:nvSpPr>
          <p:cNvPr id="5" name="Content Placeholder 4"/>
          <p:cNvSpPr>
            <a:spLocks noGrp="1"/>
          </p:cNvSpPr>
          <p:nvPr>
            <p:ph sz="quarter" idx="1"/>
          </p:nvPr>
        </p:nvSpPr>
        <p:spPr/>
        <p:txBody>
          <a:bodyPr>
            <a:normAutofit lnSpcReduction="10000"/>
          </a:bodyPr>
          <a:lstStyle/>
          <a:p>
            <a:r>
              <a:rPr lang="en-US" sz="3600" dirty="0" smtClean="0"/>
              <a:t>Note; many are asymptomatic</a:t>
            </a:r>
          </a:p>
          <a:p>
            <a:r>
              <a:rPr lang="en-US" sz="3600" dirty="0" smtClean="0"/>
              <a:t>Exertional dyspnea</a:t>
            </a:r>
          </a:p>
          <a:p>
            <a:r>
              <a:rPr lang="en-US" sz="3600" dirty="0" smtClean="0"/>
              <a:t>Orthopnea</a:t>
            </a:r>
          </a:p>
          <a:p>
            <a:r>
              <a:rPr lang="en-US" sz="3600" dirty="0" smtClean="0"/>
              <a:t>Pulmonary edema</a:t>
            </a:r>
          </a:p>
          <a:p>
            <a:r>
              <a:rPr lang="en-US" sz="3600" dirty="0" smtClean="0"/>
              <a:t>Dizziness</a:t>
            </a:r>
          </a:p>
          <a:p>
            <a:r>
              <a:rPr lang="en-US" sz="3600" dirty="0" smtClean="0"/>
              <a:t>Syncope</a:t>
            </a:r>
          </a:p>
          <a:p>
            <a:r>
              <a:rPr lang="en-US" sz="3600" dirty="0" smtClean="0"/>
              <a:t>Angina</a:t>
            </a:r>
          </a:p>
          <a:p>
            <a:pPr>
              <a:buNone/>
            </a:pPr>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1" y="1143000"/>
            <a:ext cx="8305800" cy="4924425"/>
          </a:xfrm>
          <a:prstGeom prst="rect">
            <a:avLst/>
          </a:prstGeom>
          <a:noFill/>
        </p:spPr>
        <p:txBody>
          <a:bodyPr wrap="square" rtlCol="0">
            <a:spAutoFit/>
          </a:bodyPr>
          <a:lstStyle/>
          <a:p>
            <a:r>
              <a:rPr lang="en-US" sz="2800" b="1" dirty="0" smtClean="0"/>
              <a:t>Cont. of abnormal sounds</a:t>
            </a:r>
          </a:p>
          <a:p>
            <a:pPr>
              <a:buFont typeface="Arial" pitchFamily="34" charset="0"/>
              <a:buChar char="•"/>
            </a:pPr>
            <a:endParaRPr lang="en-US" sz="2400" dirty="0" smtClean="0"/>
          </a:p>
          <a:p>
            <a:pPr>
              <a:buFont typeface="Arial" pitchFamily="34" charset="0"/>
              <a:buChar char="•"/>
            </a:pPr>
            <a:r>
              <a:rPr lang="en-US" sz="2800" b="1" dirty="0" smtClean="0"/>
              <a:t>Friction rub:</a:t>
            </a:r>
          </a:p>
          <a:p>
            <a:pPr>
              <a:lnSpc>
                <a:spcPct val="150000"/>
              </a:lnSpc>
              <a:buFont typeface="Wingdings" pitchFamily="2" charset="2"/>
              <a:buChar char="ü"/>
            </a:pPr>
            <a:r>
              <a:rPr lang="en-US" sz="2800" dirty="0" smtClean="0"/>
              <a:t> Pericarditis causes a harsh, grating sound heard in both systole and diastole termed as friction rub</a:t>
            </a:r>
          </a:p>
          <a:p>
            <a:pPr>
              <a:lnSpc>
                <a:spcPct val="150000"/>
              </a:lnSpc>
              <a:buFont typeface="Wingdings" pitchFamily="2" charset="2"/>
              <a:buChar char="ü"/>
            </a:pPr>
            <a:r>
              <a:rPr lang="en-US" sz="2800" dirty="0" smtClean="0"/>
              <a:t> Pericardial rub is best heard when using diaphragm of stethoscope while patient is in upright position</a:t>
            </a:r>
          </a:p>
          <a:p>
            <a:endParaRPr lang="en-US" sz="2400" dirty="0"/>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Assessment and diagnostic findings</a:t>
            </a:r>
            <a:endParaRPr lang="en-US" dirty="0"/>
          </a:p>
        </p:txBody>
      </p:sp>
      <p:sp>
        <p:nvSpPr>
          <p:cNvPr id="5" name="Content Placeholder 4"/>
          <p:cNvSpPr>
            <a:spLocks noGrp="1"/>
          </p:cNvSpPr>
          <p:nvPr>
            <p:ph sz="quarter" idx="1"/>
          </p:nvPr>
        </p:nvSpPr>
        <p:spPr/>
        <p:txBody>
          <a:bodyPr>
            <a:normAutofit fontScale="92500"/>
          </a:bodyPr>
          <a:lstStyle/>
          <a:p>
            <a:r>
              <a:rPr lang="en-US" sz="3600" dirty="0" smtClean="0"/>
              <a:t>History taking</a:t>
            </a:r>
          </a:p>
          <a:p>
            <a:r>
              <a:rPr lang="en-US" sz="3600" dirty="0" smtClean="0"/>
              <a:t>Physical examination: a loud rough systolic murmur is heard over the aortic area. Which may radiate to carotid arteries</a:t>
            </a:r>
          </a:p>
          <a:p>
            <a:pPr>
              <a:buNone/>
            </a:pPr>
            <a:r>
              <a:rPr lang="en-US" sz="3600" dirty="0" smtClean="0"/>
              <a:t>Other distinguishing finding:</a:t>
            </a:r>
          </a:p>
          <a:p>
            <a:r>
              <a:rPr lang="en-US" sz="3600" dirty="0" smtClean="0"/>
              <a:t>Diminished carotid pulse</a:t>
            </a:r>
          </a:p>
          <a:p>
            <a:r>
              <a:rPr lang="en-US" sz="3600" dirty="0" smtClean="0"/>
              <a:t>Distinct lag between carotid artery pulse and apical pulse</a:t>
            </a:r>
          </a:p>
          <a:p>
            <a:pPr>
              <a:buNone/>
            </a:pPr>
            <a:endParaRPr lang="en-US" sz="3600" dirty="0" smtClean="0"/>
          </a:p>
          <a:p>
            <a:pPr>
              <a:buNone/>
            </a:pPr>
            <a:endParaRPr lang="en-US" sz="3600" dirty="0" smtClean="0"/>
          </a:p>
          <a:p>
            <a:pPr>
              <a:buNone/>
            </a:pPr>
            <a:endParaRPr lang="en-US" dirty="0" smtClean="0"/>
          </a:p>
          <a:p>
            <a:pPr>
              <a:buNone/>
            </a:pPr>
            <a:endParaRPr lang="en-US" dirty="0"/>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Content Placeholder 4"/>
          <p:cNvSpPr>
            <a:spLocks noGrp="1"/>
          </p:cNvSpPr>
          <p:nvPr>
            <p:ph sz="quarter" idx="1"/>
          </p:nvPr>
        </p:nvSpPr>
        <p:spPr/>
        <p:txBody>
          <a:bodyPr>
            <a:normAutofit fontScale="92500" lnSpcReduction="20000"/>
          </a:bodyPr>
          <a:lstStyle/>
          <a:p>
            <a:r>
              <a:rPr lang="en-US" sz="3600" dirty="0" smtClean="0"/>
              <a:t>Diagnostic procedures include:</a:t>
            </a:r>
          </a:p>
          <a:p>
            <a:pPr>
              <a:buFont typeface="Wingdings" pitchFamily="2" charset="2"/>
              <a:buChar char="v"/>
            </a:pPr>
            <a:r>
              <a:rPr lang="en-US" sz="3600" dirty="0" smtClean="0"/>
              <a:t>Echocardiography- shows decreased valve area and hypertrophied left ventricle.</a:t>
            </a:r>
          </a:p>
          <a:p>
            <a:pPr>
              <a:buFont typeface="Wingdings" pitchFamily="2" charset="2"/>
              <a:buChar char="v"/>
            </a:pPr>
            <a:r>
              <a:rPr lang="en-US" sz="3600" dirty="0" smtClean="0"/>
              <a:t>Chest x-ray-shows cardiomegaly</a:t>
            </a:r>
          </a:p>
          <a:p>
            <a:pPr>
              <a:buFont typeface="Wingdings" pitchFamily="2" charset="2"/>
              <a:buChar char="v"/>
            </a:pPr>
            <a:r>
              <a:rPr lang="en-US" sz="3600" dirty="0" smtClean="0"/>
              <a:t>Catheterization-shows increased pressure across the aortic valve and in the left ventricle</a:t>
            </a:r>
          </a:p>
          <a:p>
            <a:pPr>
              <a:buFont typeface="Wingdings" pitchFamily="2" charset="2"/>
              <a:buChar char="v"/>
            </a:pPr>
            <a:r>
              <a:rPr lang="en-US" sz="3600" dirty="0" smtClean="0"/>
              <a:t>Electrocardiography-shows left ventricular hypertrophy and artrial fibrillation</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Medications</a:t>
            </a:r>
            <a:endParaRPr lang="en-US" dirty="0"/>
          </a:p>
        </p:txBody>
      </p:sp>
      <p:sp>
        <p:nvSpPr>
          <p:cNvPr id="3" name="Content Placeholder 2"/>
          <p:cNvSpPr>
            <a:spLocks noGrp="1"/>
          </p:cNvSpPr>
          <p:nvPr>
            <p:ph sz="quarter" idx="1"/>
          </p:nvPr>
        </p:nvSpPr>
        <p:spPr>
          <a:xfrm>
            <a:off x="457200" y="1600200"/>
            <a:ext cx="8229600" cy="5029200"/>
          </a:xfrm>
        </p:spPr>
        <p:txBody>
          <a:bodyPr>
            <a:normAutofit/>
          </a:bodyPr>
          <a:lstStyle/>
          <a:p>
            <a:r>
              <a:rPr lang="en-US" sz="3600" dirty="0" smtClean="0"/>
              <a:t>Cardiac glycosides eg digoxin</a:t>
            </a:r>
          </a:p>
          <a:p>
            <a:r>
              <a:rPr lang="en-US" sz="3600" dirty="0" smtClean="0"/>
              <a:t>Antibiotic for infective endorcaditis prophylaxis</a:t>
            </a:r>
          </a:p>
          <a:p>
            <a:r>
              <a:rPr lang="en-US" sz="3600" dirty="0" smtClean="0"/>
              <a:t>Anticoagulant </a:t>
            </a:r>
            <a:r>
              <a:rPr lang="en-US" sz="3600" dirty="0" err="1" smtClean="0"/>
              <a:t>eg</a:t>
            </a:r>
            <a:r>
              <a:rPr lang="en-US" sz="3600" dirty="0" smtClean="0"/>
              <a:t> </a:t>
            </a:r>
            <a:r>
              <a:rPr lang="en-US" sz="3600" dirty="0" err="1" smtClean="0"/>
              <a:t>warfarin</a:t>
            </a:r>
            <a:endParaRPr lang="en-US" sz="3600" dirty="0" smtClean="0"/>
          </a:p>
          <a:p>
            <a:pPr>
              <a:buNone/>
            </a:pPr>
            <a:r>
              <a:rPr lang="en-US" sz="3600" b="1" dirty="0" smtClean="0"/>
              <a:t>Surgical management include:</a:t>
            </a:r>
          </a:p>
          <a:p>
            <a:pPr>
              <a:buFont typeface="Wingdings" pitchFamily="2" charset="2"/>
              <a:buChar char="ü"/>
            </a:pPr>
            <a:r>
              <a:rPr lang="en-US" sz="3600" dirty="0" smtClean="0"/>
              <a:t>Balloon </a:t>
            </a:r>
            <a:r>
              <a:rPr lang="en-US" sz="3600" dirty="0" err="1" smtClean="0"/>
              <a:t>valvuloplasty</a:t>
            </a:r>
            <a:endParaRPr lang="en-US" sz="3600" dirty="0" smtClean="0"/>
          </a:p>
          <a:p>
            <a:pPr>
              <a:buFont typeface="Wingdings" pitchFamily="2" charset="2"/>
              <a:buChar char="ü"/>
            </a:pPr>
            <a:r>
              <a:rPr lang="en-US" sz="3600" dirty="0" err="1" smtClean="0"/>
              <a:t>Commissurotomy</a:t>
            </a:r>
            <a:endParaRPr lang="en-US" sz="3600" dirty="0" smtClean="0"/>
          </a:p>
          <a:p>
            <a:endParaRPr lang="en-US" sz="3600" dirty="0" smtClean="0"/>
          </a:p>
          <a:p>
            <a:endParaRPr lang="en-US" sz="3600" dirty="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sz="quarter" idx="1"/>
          </p:nvPr>
        </p:nvSpPr>
        <p:spPr/>
        <p:txBody>
          <a:bodyPr>
            <a:normAutofit/>
          </a:bodyPr>
          <a:lstStyle/>
          <a:p>
            <a:r>
              <a:rPr lang="en-US" sz="3600" dirty="0" smtClean="0"/>
              <a:t>Left-sided heart failure</a:t>
            </a:r>
          </a:p>
          <a:p>
            <a:r>
              <a:rPr lang="en-US" sz="3600" dirty="0" smtClean="0"/>
              <a:t>Right-sided heart failure</a:t>
            </a:r>
          </a:p>
          <a:p>
            <a:r>
              <a:rPr lang="en-US" sz="3600" dirty="0" smtClean="0"/>
              <a:t>Infective endorcarditis</a:t>
            </a:r>
          </a:p>
          <a:p>
            <a:r>
              <a:rPr lang="en-US" sz="3600" dirty="0" smtClean="0"/>
              <a:t>Left ventricular hypertrophy</a:t>
            </a:r>
            <a:endParaRPr lang="en-US" sz="3600" dirty="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Aortic insufficiency</a:t>
            </a:r>
            <a:endParaRPr lang="en-US" b="1" dirty="0"/>
          </a:p>
        </p:txBody>
      </p:sp>
      <p:sp>
        <p:nvSpPr>
          <p:cNvPr id="3" name="Content Placeholder 2"/>
          <p:cNvSpPr>
            <a:spLocks noGrp="1"/>
          </p:cNvSpPr>
          <p:nvPr>
            <p:ph sz="quarter" idx="1"/>
          </p:nvPr>
        </p:nvSpPr>
        <p:spPr/>
        <p:txBody>
          <a:bodyPr>
            <a:normAutofit/>
          </a:bodyPr>
          <a:lstStyle/>
          <a:p>
            <a:r>
              <a:rPr lang="en-US" sz="3600" dirty="0" smtClean="0"/>
              <a:t>Is the back-flow of blood into the ventricles causing fluid excess.</a:t>
            </a:r>
          </a:p>
          <a:p>
            <a:endParaRPr lang="en-US" sz="3600" dirty="0" smtClean="0"/>
          </a:p>
          <a:p>
            <a:pPr>
              <a:buNone/>
            </a:pPr>
            <a:r>
              <a:rPr lang="en-US" sz="3600" dirty="0" smtClean="0"/>
              <a:t>    </a:t>
            </a:r>
            <a:r>
              <a:rPr lang="en-US" sz="3600" b="1" dirty="0" smtClean="0"/>
              <a:t>Incidence </a:t>
            </a:r>
          </a:p>
          <a:p>
            <a:r>
              <a:rPr lang="en-US" sz="3600" dirty="0" smtClean="0"/>
              <a:t>Occurs most commonly in males</a:t>
            </a:r>
          </a:p>
          <a:p>
            <a:r>
              <a:rPr lang="en-US" sz="3600" dirty="0" smtClean="0"/>
              <a:t>When associated with mitral valve disease, it more common in females</a:t>
            </a:r>
            <a:endParaRPr lang="en-US" sz="3600"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Causes</a:t>
            </a:r>
            <a:endParaRPr lang="en-US" dirty="0"/>
          </a:p>
        </p:txBody>
      </p:sp>
      <p:sp>
        <p:nvSpPr>
          <p:cNvPr id="3" name="Content Placeholder 2"/>
          <p:cNvSpPr>
            <a:spLocks noGrp="1"/>
          </p:cNvSpPr>
          <p:nvPr>
            <p:ph sz="quarter" idx="1"/>
          </p:nvPr>
        </p:nvSpPr>
        <p:spPr/>
        <p:txBody>
          <a:bodyPr>
            <a:normAutofit/>
          </a:bodyPr>
          <a:lstStyle/>
          <a:p>
            <a:r>
              <a:rPr lang="en-US" sz="3600" dirty="0" smtClean="0"/>
              <a:t>Rheumatic fever</a:t>
            </a:r>
          </a:p>
          <a:p>
            <a:r>
              <a:rPr lang="en-US" sz="3600" dirty="0" smtClean="0"/>
              <a:t>Hypertension</a:t>
            </a:r>
          </a:p>
          <a:p>
            <a:r>
              <a:rPr lang="en-US" sz="3600" dirty="0" smtClean="0"/>
              <a:t>Infective endocarditis</a:t>
            </a:r>
          </a:p>
          <a:p>
            <a:r>
              <a:rPr lang="en-US" sz="3600" dirty="0" smtClean="0"/>
              <a:t>Aortic dissection- tearing or rupturing of the aorta</a:t>
            </a:r>
          </a:p>
          <a:p>
            <a:r>
              <a:rPr lang="en-US" sz="3600" dirty="0" smtClean="0"/>
              <a:t>Aortic aneurysm- weakening, thinning and distension of the walls of the aorta</a:t>
            </a:r>
            <a:endParaRPr lang="en-US" sz="3600"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pathophysiology</a:t>
            </a:r>
            <a:endParaRPr lang="en-US" dirty="0"/>
          </a:p>
        </p:txBody>
      </p:sp>
      <p:sp>
        <p:nvSpPr>
          <p:cNvPr id="3" name="Content Placeholder 2"/>
          <p:cNvSpPr>
            <a:spLocks noGrp="1"/>
          </p:cNvSpPr>
          <p:nvPr>
            <p:ph sz="quarter" idx="1"/>
          </p:nvPr>
        </p:nvSpPr>
        <p:spPr>
          <a:xfrm>
            <a:off x="457200" y="914400"/>
            <a:ext cx="8686800" cy="5791200"/>
          </a:xfrm>
        </p:spPr>
        <p:txBody>
          <a:bodyPr>
            <a:noAutofit/>
          </a:bodyPr>
          <a:lstStyle/>
          <a:p>
            <a:r>
              <a:rPr lang="en-US" sz="3600" dirty="0" smtClean="0"/>
              <a:t>Blood flows back into the left ventricle during diastole causing increased left ventricular diastolic pressure</a:t>
            </a:r>
          </a:p>
          <a:p>
            <a:r>
              <a:rPr lang="en-US" sz="3600" dirty="0" smtClean="0"/>
              <a:t>This results in volume overload, dilation and eventually hypertrophy of the left ventricle</a:t>
            </a:r>
          </a:p>
          <a:p>
            <a:r>
              <a:rPr lang="en-US" sz="3600" dirty="0" smtClean="0"/>
              <a:t>Excess fluid volume also eventually results in increased left arterial pressure and increased pulmonary vascular pressure.</a:t>
            </a:r>
            <a:endParaRPr lang="en-US" sz="3600" dirty="0"/>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a:t>
            </a:r>
            <a:endParaRPr lang="en-US" dirty="0"/>
          </a:p>
        </p:txBody>
      </p:sp>
      <p:sp>
        <p:nvSpPr>
          <p:cNvPr id="3" name="Content Placeholder 2"/>
          <p:cNvSpPr>
            <a:spLocks noGrp="1"/>
          </p:cNvSpPr>
          <p:nvPr>
            <p:ph sz="quarter" idx="1"/>
          </p:nvPr>
        </p:nvSpPr>
        <p:spPr/>
        <p:txBody>
          <a:bodyPr>
            <a:normAutofit lnSpcReduction="10000"/>
          </a:bodyPr>
          <a:lstStyle/>
          <a:p>
            <a:r>
              <a:rPr lang="en-US" sz="3600" dirty="0" smtClean="0"/>
              <a:t>Most develop without symptoms</a:t>
            </a:r>
          </a:p>
          <a:p>
            <a:r>
              <a:rPr lang="en-US" sz="3600" dirty="0" smtClean="0"/>
              <a:t>Palpitations</a:t>
            </a:r>
          </a:p>
          <a:p>
            <a:r>
              <a:rPr lang="en-US" sz="3600" dirty="0" smtClean="0"/>
              <a:t>Marked and visible carotid pulses</a:t>
            </a:r>
          </a:p>
          <a:p>
            <a:r>
              <a:rPr lang="en-US" sz="3600" dirty="0" smtClean="0"/>
              <a:t>Fatigue</a:t>
            </a:r>
          </a:p>
          <a:p>
            <a:r>
              <a:rPr lang="en-US" sz="3600" dirty="0" smtClean="0"/>
              <a:t>Orthopnea</a:t>
            </a:r>
          </a:p>
          <a:p>
            <a:r>
              <a:rPr lang="en-US" sz="3600" dirty="0" smtClean="0"/>
              <a:t>Angina</a:t>
            </a:r>
          </a:p>
          <a:p>
            <a:r>
              <a:rPr lang="en-US" sz="3600" dirty="0" smtClean="0"/>
              <a:t>Paroxysmal nocturnal dyspnea</a:t>
            </a:r>
            <a:endParaRPr lang="en-US" sz="3600" dirty="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Physical findings</a:t>
            </a:r>
            <a:endParaRPr lang="en-US" dirty="0"/>
          </a:p>
        </p:txBody>
      </p:sp>
      <p:sp>
        <p:nvSpPr>
          <p:cNvPr id="3" name="Content Placeholder 2"/>
          <p:cNvSpPr>
            <a:spLocks noGrp="1"/>
          </p:cNvSpPr>
          <p:nvPr>
            <p:ph sz="quarter" idx="1"/>
          </p:nvPr>
        </p:nvSpPr>
        <p:spPr>
          <a:xfrm>
            <a:off x="457200" y="1189037"/>
            <a:ext cx="8686800" cy="4983163"/>
          </a:xfrm>
        </p:spPr>
        <p:txBody>
          <a:bodyPr>
            <a:noAutofit/>
          </a:bodyPr>
          <a:lstStyle/>
          <a:p>
            <a:r>
              <a:rPr lang="en-US" sz="3200" dirty="0" err="1" smtClean="0"/>
              <a:t>Corrigans</a:t>
            </a:r>
            <a:r>
              <a:rPr lang="en-US" sz="3200" dirty="0" smtClean="0"/>
              <a:t> pulse-carotid (also called water-hammer pulse) pulse that increases rapidly then collapses</a:t>
            </a:r>
          </a:p>
          <a:p>
            <a:r>
              <a:rPr lang="en-US" sz="3200" dirty="0" smtClean="0"/>
              <a:t>Pulses </a:t>
            </a:r>
            <a:r>
              <a:rPr lang="en-US" sz="3200" dirty="0" err="1" smtClean="0"/>
              <a:t>bisferiens</a:t>
            </a:r>
            <a:r>
              <a:rPr lang="en-US" sz="3200" dirty="0" smtClean="0"/>
              <a:t> (having two beats)-striking twice </a:t>
            </a:r>
          </a:p>
          <a:p>
            <a:r>
              <a:rPr lang="en-US" sz="3200" dirty="0" smtClean="0"/>
              <a:t>Pulsating nail bed and Quincke's’ sign- visible pulsation of red coloration on the nail bed (seen in aortic regurgitation)</a:t>
            </a: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dirty="0" smtClean="0"/>
              <a:t>Wide pulse pressure (systolic pressure minus diastolic pressure )</a:t>
            </a:r>
          </a:p>
          <a:p>
            <a:r>
              <a:rPr lang="en-US" dirty="0" smtClean="0"/>
              <a:t>A high pitched blowing decrescendo murmur that radiates from the aortic valve area to the left </a:t>
            </a:r>
            <a:r>
              <a:rPr lang="en-US" dirty="0" err="1" smtClean="0"/>
              <a:t>sternal</a:t>
            </a:r>
            <a:r>
              <a:rPr lang="en-US" dirty="0" smtClean="0"/>
              <a:t> border.</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762000"/>
            <a:ext cx="8763000" cy="5386090"/>
          </a:xfrm>
          <a:prstGeom prst="rect">
            <a:avLst/>
          </a:prstGeom>
          <a:noFill/>
        </p:spPr>
        <p:txBody>
          <a:bodyPr wrap="square" rtlCol="0">
            <a:spAutoFit/>
          </a:bodyPr>
          <a:lstStyle/>
          <a:p>
            <a:r>
              <a:rPr lang="en-US" sz="3200" b="1" dirty="0" smtClean="0"/>
              <a:t>Cardiac conducting system:</a:t>
            </a:r>
          </a:p>
          <a:p>
            <a:pPr>
              <a:buFont typeface="Arial" pitchFamily="34" charset="0"/>
              <a:buChar char="•"/>
            </a:pPr>
            <a:r>
              <a:rPr lang="en-US" sz="3200" dirty="0" smtClean="0"/>
              <a:t> Organized atrial and ventricular contraction to </a:t>
            </a:r>
          </a:p>
          <a:p>
            <a:r>
              <a:rPr lang="en-US" sz="3200" dirty="0" smtClean="0"/>
              <a:t>  ensure coordinated and controlled filling and</a:t>
            </a:r>
          </a:p>
          <a:p>
            <a:r>
              <a:rPr lang="en-US" sz="3200" dirty="0" smtClean="0"/>
              <a:t>  empting</a:t>
            </a:r>
          </a:p>
          <a:p>
            <a:pPr>
              <a:buFont typeface="Arial" pitchFamily="34" charset="0"/>
              <a:buChar char="•"/>
            </a:pPr>
            <a:r>
              <a:rPr lang="en-US" sz="3200" dirty="0" smtClean="0"/>
              <a:t> Cardiac cells contract and relax due to stimulation</a:t>
            </a:r>
          </a:p>
          <a:p>
            <a:pPr>
              <a:buFont typeface="Arial" pitchFamily="34" charset="0"/>
              <a:buChar char="•"/>
            </a:pPr>
            <a:r>
              <a:rPr lang="en-US" sz="3200" dirty="0" smtClean="0"/>
              <a:t> Two major cardiac cells are:</a:t>
            </a:r>
          </a:p>
          <a:p>
            <a:pPr>
              <a:buFont typeface="Wingdings" pitchFamily="2" charset="2"/>
              <a:buChar char="Ø"/>
            </a:pPr>
            <a:r>
              <a:rPr lang="en-US" sz="3200" b="1" i="1" dirty="0" smtClean="0"/>
              <a:t>Unspecialized</a:t>
            </a:r>
            <a:r>
              <a:rPr lang="en-US" sz="3200" dirty="0" smtClean="0"/>
              <a:t> myocardial cells for contraction</a:t>
            </a:r>
          </a:p>
          <a:p>
            <a:pPr>
              <a:buFont typeface="Wingdings" pitchFamily="2" charset="2"/>
              <a:buChar char="Ø"/>
            </a:pPr>
            <a:endParaRPr lang="en-US" sz="3200" dirty="0" smtClean="0"/>
          </a:p>
          <a:p>
            <a:endParaRPr lang="en-US" sz="2400" dirty="0"/>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Imaging studies includes</a:t>
            </a:r>
            <a:br>
              <a:rPr lang="en-US" dirty="0" smtClean="0"/>
            </a:br>
            <a:endParaRPr lang="en-US" dirty="0"/>
          </a:p>
        </p:txBody>
      </p:sp>
      <p:sp>
        <p:nvSpPr>
          <p:cNvPr id="3" name="Content Placeholder 2"/>
          <p:cNvSpPr>
            <a:spLocks noGrp="1"/>
          </p:cNvSpPr>
          <p:nvPr>
            <p:ph sz="quarter" idx="1"/>
          </p:nvPr>
        </p:nvSpPr>
        <p:spPr>
          <a:xfrm>
            <a:off x="457200" y="1295400"/>
            <a:ext cx="8229600" cy="5334000"/>
          </a:xfrm>
        </p:spPr>
        <p:txBody>
          <a:bodyPr>
            <a:normAutofit lnSpcReduction="10000"/>
          </a:bodyPr>
          <a:lstStyle/>
          <a:p>
            <a:pPr>
              <a:buFont typeface="Wingdings" pitchFamily="2" charset="2"/>
              <a:buChar char="ü"/>
            </a:pPr>
            <a:r>
              <a:rPr lang="en-US" sz="3600" dirty="0" smtClean="0"/>
              <a:t>Chest x-ray-shows cardiomegaly and pulmonary vein congestion</a:t>
            </a:r>
          </a:p>
          <a:p>
            <a:pPr>
              <a:buFont typeface="Wingdings" pitchFamily="2" charset="2"/>
              <a:buChar char="ü"/>
            </a:pPr>
            <a:r>
              <a:rPr lang="en-US" sz="3600" dirty="0" smtClean="0"/>
              <a:t>Echocardiography- shows cardiomegaly  and thickening of the valve cusps</a:t>
            </a:r>
          </a:p>
          <a:p>
            <a:pPr>
              <a:buFont typeface="Wingdings" pitchFamily="2" charset="2"/>
              <a:buChar char="ü"/>
            </a:pPr>
            <a:r>
              <a:rPr lang="en-US" sz="3600" b="1" dirty="0" smtClean="0"/>
              <a:t>Other tests include </a:t>
            </a:r>
          </a:p>
          <a:p>
            <a:r>
              <a:rPr lang="en-US" sz="3600" dirty="0" smtClean="0"/>
              <a:t>Electrocardiography – shows sinus tachycardia and hypertrophy</a:t>
            </a:r>
          </a:p>
          <a:p>
            <a:r>
              <a:rPr lang="en-US" sz="3600" dirty="0" smtClean="0"/>
              <a:t>Cardiac catheterization-shows degree of aortic insufficiency</a:t>
            </a:r>
          </a:p>
          <a:p>
            <a:endParaRPr lang="en-US" sz="3600" b="1" dirty="0" smtClean="0"/>
          </a:p>
          <a:p>
            <a:pPr>
              <a:buFont typeface="Wingdings" pitchFamily="2" charset="2"/>
              <a:buChar char="ü"/>
            </a:pPr>
            <a:endParaRPr lang="en-US" dirty="0"/>
          </a:p>
        </p:txBody>
      </p:sp>
    </p:spTree>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management</a:t>
            </a:r>
            <a:endParaRPr lang="en-US" dirty="0"/>
          </a:p>
        </p:txBody>
      </p:sp>
      <p:sp>
        <p:nvSpPr>
          <p:cNvPr id="3" name="Content Placeholder 2"/>
          <p:cNvSpPr>
            <a:spLocks noGrp="1"/>
          </p:cNvSpPr>
          <p:nvPr>
            <p:ph sz="quarter" idx="1"/>
          </p:nvPr>
        </p:nvSpPr>
        <p:spPr/>
        <p:txBody>
          <a:bodyPr/>
          <a:lstStyle/>
          <a:p>
            <a:r>
              <a:rPr lang="en-US" sz="3600" dirty="0" smtClean="0"/>
              <a:t>Cardiac glycoside eg digoxin</a:t>
            </a:r>
          </a:p>
          <a:p>
            <a:r>
              <a:rPr lang="en-US" sz="3600" dirty="0" smtClean="0"/>
              <a:t>Diuretics eg furosemide</a:t>
            </a:r>
          </a:p>
          <a:p>
            <a:r>
              <a:rPr lang="en-US" sz="3600" dirty="0" smtClean="0"/>
              <a:t>Vasodilators eg, nitrates</a:t>
            </a:r>
          </a:p>
          <a:p>
            <a:r>
              <a:rPr lang="en-US" sz="3600" dirty="0" smtClean="0"/>
              <a:t>Antihypertensive eg adalat</a:t>
            </a:r>
          </a:p>
          <a:p>
            <a:r>
              <a:rPr lang="en-US" sz="3600" dirty="0" smtClean="0"/>
              <a:t>Antiarrhythmic eg amiodarone</a:t>
            </a:r>
          </a:p>
          <a:p>
            <a:r>
              <a:rPr lang="en-US" sz="3600" dirty="0" smtClean="0"/>
              <a:t>Anticoagulants eg heparin</a:t>
            </a:r>
          </a:p>
          <a:p>
            <a:endParaRPr lang="en-US" sz="3600" dirty="0" smtClean="0"/>
          </a:p>
          <a:p>
            <a:endParaRPr lang="en-US" sz="3600" dirty="0" smtClean="0"/>
          </a:p>
          <a:p>
            <a:endParaRPr lang="en-US" dirty="0"/>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1143000"/>
          </a:xfrm>
        </p:spPr>
        <p:txBody>
          <a:bodyPr>
            <a:normAutofit fontScale="90000"/>
          </a:bodyPr>
          <a:lstStyle/>
          <a:p>
            <a:r>
              <a:rPr lang="en-US" dirty="0" smtClean="0"/>
              <a:t>Repair of aortic valve incompetence</a:t>
            </a:r>
            <a:endParaRPr lang="en-US" dirty="0"/>
          </a:p>
        </p:txBody>
      </p:sp>
      <p:pic>
        <p:nvPicPr>
          <p:cNvPr id="4" name="Picture 2" descr="C:\Users\PRESARIO\Downloads\valvuloplasty-valve-repair.jpg"/>
          <p:cNvPicPr>
            <a:picLocks noGrp="1" noChangeAspect="1" noChangeArrowheads="1"/>
          </p:cNvPicPr>
          <p:nvPr>
            <p:ph idx="1"/>
          </p:nvPr>
        </p:nvPicPr>
        <p:blipFill>
          <a:blip r:embed="rId2"/>
          <a:stretch>
            <a:fillRect/>
          </a:stretch>
        </p:blipFill>
        <p:spPr bwMode="auto">
          <a:xfrm>
            <a:off x="1924050" y="3352800"/>
            <a:ext cx="5295900" cy="3038475"/>
          </a:xfrm>
          <a:prstGeom prst="rect">
            <a:avLst/>
          </a:prstGeom>
          <a:noFill/>
        </p:spPr>
      </p:pic>
      <p:sp>
        <p:nvSpPr>
          <p:cNvPr id="5" name="Rectangle 4"/>
          <p:cNvSpPr/>
          <p:nvPr/>
        </p:nvSpPr>
        <p:spPr>
          <a:xfrm>
            <a:off x="838200" y="762000"/>
            <a:ext cx="7772400" cy="1569660"/>
          </a:xfrm>
          <a:prstGeom prst="rect">
            <a:avLst/>
          </a:prstGeom>
        </p:spPr>
        <p:txBody>
          <a:bodyPr wrap="square">
            <a:spAutoFit/>
          </a:bodyPr>
          <a:lstStyle/>
          <a:p>
            <a:r>
              <a:rPr lang="en-US" sz="3200" b="1" dirty="0" smtClean="0"/>
              <a:t>Surgical management</a:t>
            </a:r>
          </a:p>
          <a:p>
            <a:pPr>
              <a:buNone/>
            </a:pPr>
            <a:r>
              <a:rPr lang="en-US" sz="3200" dirty="0" err="1" smtClean="0"/>
              <a:t>Valvuloplasty</a:t>
            </a:r>
            <a:r>
              <a:rPr lang="en-US" sz="3200" dirty="0" smtClean="0"/>
              <a:t>- this is the repair of the cardiac valve.</a:t>
            </a:r>
            <a:endParaRPr lang="en-US" sz="3200"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sz="quarter" idx="1"/>
          </p:nvPr>
        </p:nvSpPr>
        <p:spPr>
          <a:xfrm>
            <a:off x="914400" y="1447800"/>
            <a:ext cx="8229600" cy="5257800"/>
          </a:xfrm>
        </p:spPr>
        <p:txBody>
          <a:bodyPr>
            <a:normAutofit/>
          </a:bodyPr>
          <a:lstStyle/>
          <a:p>
            <a:r>
              <a:rPr lang="en-US" sz="3600" dirty="0" smtClean="0"/>
              <a:t>Left sided heart failure</a:t>
            </a:r>
          </a:p>
          <a:p>
            <a:r>
              <a:rPr lang="en-US" sz="3600" dirty="0" smtClean="0"/>
              <a:t>Pulmonary edema</a:t>
            </a:r>
          </a:p>
          <a:p>
            <a:r>
              <a:rPr lang="en-US" sz="3600" dirty="0" smtClean="0"/>
              <a:t>Myocardial ischemia</a:t>
            </a:r>
            <a:endParaRPr lang="en-US" sz="3600" dirty="0"/>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consideration</a:t>
            </a:r>
            <a:endParaRPr lang="en-US" dirty="0"/>
          </a:p>
        </p:txBody>
      </p:sp>
      <p:sp>
        <p:nvSpPr>
          <p:cNvPr id="3" name="Content Placeholder 2"/>
          <p:cNvSpPr>
            <a:spLocks noGrp="1"/>
          </p:cNvSpPr>
          <p:nvPr>
            <p:ph sz="quarter" idx="1"/>
          </p:nvPr>
        </p:nvSpPr>
        <p:spPr/>
        <p:txBody>
          <a:bodyPr>
            <a:normAutofit/>
          </a:bodyPr>
          <a:lstStyle/>
          <a:p>
            <a:pPr>
              <a:buNone/>
            </a:pPr>
            <a:r>
              <a:rPr lang="en-US" sz="3600" b="1" dirty="0" smtClean="0"/>
              <a:t>Key outcomes</a:t>
            </a:r>
          </a:p>
          <a:p>
            <a:pPr>
              <a:buNone/>
            </a:pPr>
            <a:r>
              <a:rPr lang="en-US" sz="3600" dirty="0" smtClean="0"/>
              <a:t>The patient will</a:t>
            </a:r>
          </a:p>
          <a:p>
            <a:r>
              <a:rPr lang="en-US" sz="3600" dirty="0" smtClean="0"/>
              <a:t>Perform activities of daily living without excess fatigue or exhaustion</a:t>
            </a:r>
          </a:p>
          <a:p>
            <a:r>
              <a:rPr lang="en-US" sz="3600" dirty="0" smtClean="0"/>
              <a:t>Avoid complications</a:t>
            </a:r>
          </a:p>
          <a:p>
            <a:r>
              <a:rPr lang="en-US" sz="3600" dirty="0" smtClean="0"/>
              <a:t>Maintain cardiac output</a:t>
            </a: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consideration </a:t>
            </a:r>
            <a:endParaRPr lang="en-US" dirty="0"/>
          </a:p>
        </p:txBody>
      </p:sp>
      <p:sp>
        <p:nvSpPr>
          <p:cNvPr id="3" name="Content Placeholder 2"/>
          <p:cNvSpPr>
            <a:spLocks noGrp="1"/>
          </p:cNvSpPr>
          <p:nvPr>
            <p:ph sz="quarter" idx="1"/>
          </p:nvPr>
        </p:nvSpPr>
        <p:spPr/>
        <p:txBody>
          <a:bodyPr>
            <a:normAutofit/>
          </a:bodyPr>
          <a:lstStyle/>
          <a:p>
            <a:r>
              <a:rPr lang="en-US" sz="3600" dirty="0" smtClean="0"/>
              <a:t>Demonstrate hemodynamic instability</a:t>
            </a:r>
          </a:p>
          <a:p>
            <a:r>
              <a:rPr lang="en-US" sz="3600" dirty="0" smtClean="0"/>
              <a:t>Maintain balanced fluid status </a:t>
            </a:r>
          </a:p>
          <a:p>
            <a:r>
              <a:rPr lang="en-US" sz="3600" dirty="0" smtClean="0"/>
              <a:t>Maintain joint mobility and range of motion</a:t>
            </a:r>
          </a:p>
          <a:p>
            <a:r>
              <a:rPr lang="en-US" sz="3600" dirty="0" smtClean="0"/>
              <a:t>Develop an demonstrate adequate coping skills</a:t>
            </a:r>
            <a:endParaRPr lang="en-US" sz="3600" dirty="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sz="quarter" idx="1"/>
          </p:nvPr>
        </p:nvSpPr>
        <p:spPr>
          <a:xfrm>
            <a:off x="914400" y="1447800"/>
            <a:ext cx="8229600" cy="5410200"/>
          </a:xfrm>
        </p:spPr>
        <p:txBody>
          <a:bodyPr/>
          <a:lstStyle/>
          <a:p>
            <a:r>
              <a:rPr lang="en-US" sz="3600" dirty="0" smtClean="0"/>
              <a:t>Give prescribed drugs</a:t>
            </a:r>
          </a:p>
          <a:p>
            <a:r>
              <a:rPr lang="en-US" sz="3600" dirty="0" smtClean="0"/>
              <a:t>Maintain a low sodium diet</a:t>
            </a:r>
          </a:p>
          <a:p>
            <a:r>
              <a:rPr lang="en-US" sz="3600" dirty="0" smtClean="0"/>
              <a:t>Stress the importance of bed rest</a:t>
            </a:r>
          </a:p>
          <a:p>
            <a:r>
              <a:rPr lang="en-US" sz="3600" dirty="0" smtClean="0"/>
              <a:t>Alternate periods of activity with rest</a:t>
            </a:r>
          </a:p>
          <a:p>
            <a:r>
              <a:rPr lang="en-US" sz="3600" dirty="0" smtClean="0"/>
              <a:t>Allow the pateint to voice concerns about the effect of activity restrictions</a:t>
            </a:r>
          </a:p>
          <a:p>
            <a:endParaRPr lang="en-US" dirty="0" smtClean="0"/>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sz="quarter" idx="1"/>
          </p:nvPr>
        </p:nvSpPr>
        <p:spPr/>
        <p:txBody>
          <a:bodyPr/>
          <a:lstStyle/>
          <a:p>
            <a:r>
              <a:rPr lang="en-US" sz="3600" dirty="0" smtClean="0"/>
              <a:t>Keep the patients legs elevated while he sits on a chair</a:t>
            </a:r>
          </a:p>
          <a:p>
            <a:r>
              <a:rPr lang="en-US" sz="3600" dirty="0" smtClean="0"/>
              <a:t>Place the patient in an upright position and administer oxygen as needed</a:t>
            </a:r>
          </a:p>
          <a:p>
            <a:r>
              <a:rPr lang="en-US" sz="3600" dirty="0" smtClean="0"/>
              <a:t>Allow patient express fears and concerns</a:t>
            </a:r>
          </a:p>
          <a:p>
            <a:endParaRPr lang="en-US" dirty="0"/>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a:t>
            </a:r>
            <a:endParaRPr lang="en-US" dirty="0"/>
          </a:p>
        </p:txBody>
      </p:sp>
      <p:sp>
        <p:nvSpPr>
          <p:cNvPr id="3" name="Content Placeholder 2"/>
          <p:cNvSpPr>
            <a:spLocks noGrp="1"/>
          </p:cNvSpPr>
          <p:nvPr>
            <p:ph sz="quarter" idx="1"/>
          </p:nvPr>
        </p:nvSpPr>
        <p:spPr>
          <a:xfrm>
            <a:off x="914400" y="1447800"/>
            <a:ext cx="8229600" cy="5181600"/>
          </a:xfrm>
        </p:spPr>
        <p:txBody>
          <a:bodyPr>
            <a:noAutofit/>
          </a:bodyPr>
          <a:lstStyle/>
          <a:p>
            <a:r>
              <a:rPr lang="en-US" sz="3600" dirty="0" smtClean="0"/>
              <a:t>Vital signs</a:t>
            </a:r>
          </a:p>
          <a:p>
            <a:r>
              <a:rPr lang="en-US" sz="3600" dirty="0" smtClean="0"/>
              <a:t>Intake and output</a:t>
            </a:r>
          </a:p>
          <a:p>
            <a:r>
              <a:rPr lang="en-US" sz="3600" dirty="0" smtClean="0"/>
              <a:t>Signs and symptoms of heart failure</a:t>
            </a:r>
          </a:p>
          <a:p>
            <a:r>
              <a:rPr lang="en-US" sz="3600" dirty="0" smtClean="0"/>
              <a:t>Signs and symptoms of progressive aortic stenosis</a:t>
            </a:r>
          </a:p>
          <a:p>
            <a:r>
              <a:rPr lang="en-US" sz="3600" dirty="0" smtClean="0"/>
              <a:t>Daily weight</a:t>
            </a:r>
          </a:p>
          <a:p>
            <a:r>
              <a:rPr lang="en-US" sz="3600" dirty="0" smtClean="0"/>
              <a:t>Arrythmias</a:t>
            </a:r>
          </a:p>
          <a:p>
            <a:r>
              <a:rPr lang="en-US" sz="3600" dirty="0" smtClean="0"/>
              <a:t>Respiratory status</a:t>
            </a:r>
          </a:p>
          <a:p>
            <a:endParaRPr lang="en-US" sz="3600" dirty="0"/>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a:t>
            </a:r>
            <a:endParaRPr lang="en-US" dirty="0"/>
          </a:p>
        </p:txBody>
      </p:sp>
      <p:sp>
        <p:nvSpPr>
          <p:cNvPr id="3" name="Content Placeholder 2"/>
          <p:cNvSpPr>
            <a:spLocks noGrp="1"/>
          </p:cNvSpPr>
          <p:nvPr>
            <p:ph sz="quarter" idx="1"/>
          </p:nvPr>
        </p:nvSpPr>
        <p:spPr>
          <a:xfrm>
            <a:off x="762000" y="1600200"/>
            <a:ext cx="8229600" cy="5029200"/>
          </a:xfrm>
        </p:spPr>
        <p:txBody>
          <a:bodyPr>
            <a:normAutofit/>
          </a:bodyPr>
          <a:lstStyle/>
          <a:p>
            <a:pPr>
              <a:buNone/>
            </a:pPr>
            <a:r>
              <a:rPr lang="en-US" sz="3600" dirty="0" smtClean="0"/>
              <a:t>If patient had surgery, monitor</a:t>
            </a:r>
          </a:p>
          <a:p>
            <a:r>
              <a:rPr lang="en-US" sz="3600" dirty="0" smtClean="0"/>
              <a:t>Signs and symptoms of thrombus formation</a:t>
            </a:r>
          </a:p>
          <a:p>
            <a:r>
              <a:rPr lang="en-US" sz="3600" dirty="0" smtClean="0"/>
              <a:t>Hemodynamic stability</a:t>
            </a:r>
          </a:p>
          <a:p>
            <a:r>
              <a:rPr lang="en-US" sz="3600" dirty="0" smtClean="0"/>
              <a:t>Arterial blood gases levels</a:t>
            </a:r>
          </a:p>
          <a:p>
            <a:r>
              <a:rPr lang="en-US" sz="3600" dirty="0" smtClean="0"/>
              <a:t>Blood chemistry results</a:t>
            </a:r>
          </a:p>
          <a:p>
            <a:r>
              <a:rPr lang="en-US" sz="3600" dirty="0" smtClean="0"/>
              <a:t>Chest x-ray result</a:t>
            </a:r>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Outline For CVD</a:t>
            </a:r>
            <a:endParaRPr lang="en-US" dirty="0"/>
          </a:p>
        </p:txBody>
      </p:sp>
      <p:sp>
        <p:nvSpPr>
          <p:cNvPr id="3" name="Content Placeholder 2"/>
          <p:cNvSpPr>
            <a:spLocks noGrp="1"/>
          </p:cNvSpPr>
          <p:nvPr>
            <p:ph idx="1"/>
          </p:nvPr>
        </p:nvSpPr>
        <p:spPr>
          <a:xfrm>
            <a:off x="228600" y="1600200"/>
            <a:ext cx="8686800" cy="5257800"/>
          </a:xfrm>
        </p:spPr>
        <p:txBody>
          <a:bodyPr>
            <a:normAutofit fontScale="92500" lnSpcReduction="20000"/>
          </a:bodyPr>
          <a:lstStyle/>
          <a:p>
            <a:pPr>
              <a:buNone/>
            </a:pPr>
            <a:r>
              <a:rPr lang="en-US" b="1" dirty="0" smtClean="0"/>
              <a:t>Introduction</a:t>
            </a:r>
            <a:endParaRPr lang="en-US" dirty="0" smtClean="0"/>
          </a:p>
          <a:p>
            <a:pPr algn="just"/>
            <a:r>
              <a:rPr lang="en-US" dirty="0" smtClean="0"/>
              <a:t>The </a:t>
            </a:r>
            <a:r>
              <a:rPr lang="en-US" b="1" dirty="0" smtClean="0"/>
              <a:t>cardiovascular diseases </a:t>
            </a:r>
            <a:r>
              <a:rPr lang="en-US" dirty="0" smtClean="0"/>
              <a:t>(CVD) conditions course will be covered within 16 hours. By the end of the course you will be able to compare and contrast the etiology, </a:t>
            </a:r>
            <a:r>
              <a:rPr lang="en-US" dirty="0" err="1" smtClean="0"/>
              <a:t>pathophysiology</a:t>
            </a:r>
            <a:r>
              <a:rPr lang="en-US" dirty="0" smtClean="0"/>
              <a:t> and manifestations of various cardiovascular conditions/diseases, explain risk factors and preventive measures, describe interdisciplinary and nursing care of CVS problems, relate the outcomes of diagnostic tests and procedures to </a:t>
            </a:r>
            <a:r>
              <a:rPr lang="en-US" dirty="0" err="1" smtClean="0"/>
              <a:t>pathophysiologies</a:t>
            </a:r>
            <a:r>
              <a:rPr lang="en-US" dirty="0" smtClean="0"/>
              <a:t>, discuss the effects and nursing implications for medications and treatments used, and describe rehabilitation services.</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14400"/>
            <a:ext cx="8458200" cy="5509200"/>
          </a:xfrm>
          <a:prstGeom prst="rect">
            <a:avLst/>
          </a:prstGeom>
        </p:spPr>
        <p:txBody>
          <a:bodyPr wrap="square">
            <a:spAutoFit/>
          </a:bodyPr>
          <a:lstStyle/>
          <a:p>
            <a:pPr>
              <a:buFont typeface="Wingdings" pitchFamily="2" charset="2"/>
              <a:buChar char="Ø"/>
            </a:pPr>
            <a:r>
              <a:rPr lang="en-US" sz="3200" b="1" i="1" dirty="0" smtClean="0"/>
              <a:t>Automatic </a:t>
            </a:r>
            <a:r>
              <a:rPr lang="en-US" sz="3200" dirty="0" smtClean="0"/>
              <a:t>cells specialized for impulse formation</a:t>
            </a:r>
          </a:p>
          <a:p>
            <a:pPr>
              <a:buFont typeface="Arial" pitchFamily="34" charset="0"/>
              <a:buChar char="•"/>
            </a:pPr>
            <a:r>
              <a:rPr lang="en-US" sz="3200" dirty="0" smtClean="0"/>
              <a:t> Main bulk of </a:t>
            </a:r>
            <a:r>
              <a:rPr lang="en-US" sz="3200" dirty="0" err="1" smtClean="0"/>
              <a:t>atrial</a:t>
            </a:r>
            <a:r>
              <a:rPr lang="en-US" sz="3200" dirty="0" smtClean="0"/>
              <a:t> and ventricular muscles are unspecialized</a:t>
            </a:r>
          </a:p>
          <a:p>
            <a:r>
              <a:rPr lang="en-US" sz="3200" dirty="0" smtClean="0"/>
              <a:t>  myocardial cells</a:t>
            </a:r>
          </a:p>
          <a:p>
            <a:pPr>
              <a:buFont typeface="Arial" pitchFamily="34" charset="0"/>
              <a:buChar char="•"/>
            </a:pPr>
            <a:r>
              <a:rPr lang="en-US" sz="3200" dirty="0" smtClean="0"/>
              <a:t> Adjacent myocardial cells are held together by complex </a:t>
            </a:r>
          </a:p>
          <a:p>
            <a:r>
              <a:rPr lang="en-US" sz="3200" dirty="0" smtClean="0"/>
              <a:t>  system of projections </a:t>
            </a:r>
            <a:r>
              <a:rPr lang="en-US" sz="3200" i="1" dirty="0" smtClean="0"/>
              <a:t>– intercalated discs </a:t>
            </a:r>
            <a:r>
              <a:rPr lang="en-US" sz="3200" dirty="0" smtClean="0"/>
              <a:t>– with relatively low</a:t>
            </a:r>
          </a:p>
          <a:p>
            <a:r>
              <a:rPr lang="en-US" sz="3200" dirty="0" smtClean="0"/>
              <a:t>  electrical resistance</a:t>
            </a:r>
          </a:p>
          <a:p>
            <a:r>
              <a:rPr lang="en-US" sz="3200" dirty="0" smtClean="0"/>
              <a:t> </a:t>
            </a:r>
            <a:endParaRPr lang="en-US" sz="3200" dirty="0"/>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6400800" cy="1143000"/>
          </a:xfrm>
        </p:spPr>
        <p:txBody>
          <a:bodyPr/>
          <a:lstStyle/>
          <a:p>
            <a:r>
              <a:rPr lang="en-US" dirty="0" smtClean="0"/>
              <a:t>Patient teaching</a:t>
            </a:r>
            <a:endParaRPr lang="en-US" dirty="0"/>
          </a:p>
        </p:txBody>
      </p:sp>
      <p:sp>
        <p:nvSpPr>
          <p:cNvPr id="3" name="Content Placeholder 2"/>
          <p:cNvSpPr>
            <a:spLocks noGrp="1"/>
          </p:cNvSpPr>
          <p:nvPr>
            <p:ph sz="quarter" idx="1"/>
          </p:nvPr>
        </p:nvSpPr>
        <p:spPr>
          <a:xfrm>
            <a:off x="685800" y="2057400"/>
            <a:ext cx="8305800" cy="4648200"/>
          </a:xfrm>
        </p:spPr>
        <p:txBody>
          <a:bodyPr>
            <a:noAutofit/>
          </a:bodyPr>
          <a:lstStyle/>
          <a:p>
            <a:r>
              <a:rPr lang="en-US" sz="2800" dirty="0" smtClean="0"/>
              <a:t>Teach on diagnosis, progressive nature of the valvular heart disease and the treatment plan</a:t>
            </a:r>
          </a:p>
          <a:p>
            <a:r>
              <a:rPr lang="en-US" sz="2800" dirty="0" smtClean="0"/>
              <a:t>Patient is taught to report new symptoms to the health care provider</a:t>
            </a:r>
          </a:p>
          <a:p>
            <a:r>
              <a:rPr lang="en-US" sz="2800" dirty="0" smtClean="0"/>
              <a:t>Emphasize the need for prophylactic antibiotic therapy before any invasive procedure</a:t>
            </a:r>
          </a:p>
          <a:p>
            <a:r>
              <a:rPr lang="en-US" sz="2800" dirty="0" smtClean="0"/>
              <a:t>Patient is advised to rest and sleep sitting in chair/ bed with head elevated when experiencing symptoms of pulmonary congestion</a:t>
            </a:r>
          </a:p>
        </p:txBody>
      </p:sp>
      <p:pic>
        <p:nvPicPr>
          <p:cNvPr id="3074" name="Picture 2"/>
          <p:cNvPicPr>
            <a:picLocks noChangeAspect="1" noChangeArrowheads="1"/>
          </p:cNvPicPr>
          <p:nvPr/>
        </p:nvPicPr>
        <p:blipFill>
          <a:blip r:embed="rId2"/>
          <a:srcRect/>
          <a:stretch>
            <a:fillRect/>
          </a:stretch>
        </p:blipFill>
        <p:spPr bwMode="auto">
          <a:xfrm>
            <a:off x="5562600" y="0"/>
            <a:ext cx="2590800" cy="1866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Mitral stenosis</a:t>
            </a:r>
            <a:endParaRPr lang="en-US" b="1" dirty="0"/>
          </a:p>
        </p:txBody>
      </p:sp>
      <p:sp>
        <p:nvSpPr>
          <p:cNvPr id="3" name="Content Placeholder 2"/>
          <p:cNvSpPr>
            <a:spLocks noGrp="1"/>
          </p:cNvSpPr>
          <p:nvPr>
            <p:ph sz="quarter" idx="1"/>
          </p:nvPr>
        </p:nvSpPr>
        <p:spPr>
          <a:xfrm>
            <a:off x="914400" y="1447800"/>
            <a:ext cx="8229600" cy="5257800"/>
          </a:xfrm>
        </p:spPr>
        <p:txBody>
          <a:bodyPr>
            <a:normAutofit lnSpcReduction="10000"/>
          </a:bodyPr>
          <a:lstStyle/>
          <a:p>
            <a:r>
              <a:rPr lang="en-US" sz="3600" dirty="0" smtClean="0"/>
              <a:t>Is a valvular heart disease characterized by the narrowing of the orifice of the mitral valve of the heart, thereby obstructing blood flow from the left atrium into left ventricle during diastole</a:t>
            </a:r>
          </a:p>
          <a:p>
            <a:r>
              <a:rPr lang="en-US" sz="3600" dirty="0" smtClean="0"/>
              <a:t>The disorder is chronic and progressive</a:t>
            </a:r>
          </a:p>
          <a:p>
            <a:r>
              <a:rPr lang="en-US" sz="3600" dirty="0" smtClean="0"/>
              <a:t>Normally the orifice is 3-6cm</a:t>
            </a:r>
          </a:p>
          <a:p>
            <a:r>
              <a:rPr lang="en-US" sz="3600" dirty="0" smtClean="0"/>
              <a:t>Mild mitral stenosis: orifice is 2cm</a:t>
            </a:r>
          </a:p>
          <a:p>
            <a:r>
              <a:rPr lang="en-US" sz="3600" dirty="0" smtClean="0"/>
              <a:t>Severe mitral stenosis: orifice of 1cm</a:t>
            </a:r>
            <a:endParaRPr lang="en-US" sz="3600" dirty="0"/>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sz="quarter" idx="1"/>
          </p:nvPr>
        </p:nvSpPr>
        <p:spPr>
          <a:xfrm>
            <a:off x="914400" y="1447800"/>
            <a:ext cx="8229600" cy="5257800"/>
          </a:xfrm>
        </p:spPr>
        <p:txBody>
          <a:bodyPr/>
          <a:lstStyle/>
          <a:p>
            <a:r>
              <a:rPr lang="en-US" sz="3600" dirty="0" smtClean="0"/>
              <a:t>Rheumatic fever</a:t>
            </a:r>
          </a:p>
          <a:p>
            <a:r>
              <a:rPr lang="en-US" sz="3600" dirty="0" smtClean="0"/>
              <a:t>Congenital anomalies</a:t>
            </a:r>
          </a:p>
          <a:p>
            <a:r>
              <a:rPr lang="en-US" sz="3600" dirty="0" smtClean="0"/>
              <a:t>Atrial myxoma- a benign mucous tumor of the connective tissues.</a:t>
            </a:r>
          </a:p>
          <a:p>
            <a:r>
              <a:rPr lang="en-US" sz="3600" dirty="0" smtClean="0"/>
              <a:t>Endocarditis</a:t>
            </a:r>
          </a:p>
          <a:p>
            <a:r>
              <a:rPr lang="en-US" sz="3600" dirty="0" smtClean="0"/>
              <a:t>Rheumatoid arthritis</a:t>
            </a:r>
          </a:p>
          <a:p>
            <a:endParaRPr lang="en-US" dirty="0"/>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Incidence</a:t>
            </a:r>
            <a:endParaRPr lang="en-US" dirty="0"/>
          </a:p>
        </p:txBody>
      </p:sp>
      <p:sp>
        <p:nvSpPr>
          <p:cNvPr id="3" name="Content Placeholder 2"/>
          <p:cNvSpPr>
            <a:spLocks noGrp="1"/>
          </p:cNvSpPr>
          <p:nvPr>
            <p:ph sz="quarter" idx="1"/>
          </p:nvPr>
        </p:nvSpPr>
        <p:spPr>
          <a:xfrm>
            <a:off x="914400" y="1447800"/>
            <a:ext cx="8153400" cy="5181600"/>
          </a:xfrm>
        </p:spPr>
        <p:txBody>
          <a:bodyPr>
            <a:normAutofit/>
          </a:bodyPr>
          <a:lstStyle/>
          <a:p>
            <a:r>
              <a:rPr lang="en-US" sz="3600" dirty="0" smtClean="0"/>
              <a:t>Two-third of the patients are female</a:t>
            </a:r>
          </a:p>
          <a:p>
            <a:r>
              <a:rPr lang="en-US" sz="3600" dirty="0" smtClean="0"/>
              <a:t>It also occurs in 40% of patients with rheumatic heart disease</a:t>
            </a:r>
            <a:endParaRPr lang="en-US" sz="3600" dirty="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a:t>
            </a:r>
            <a:endParaRPr lang="en-US" dirty="0"/>
          </a:p>
        </p:txBody>
      </p:sp>
      <p:sp>
        <p:nvSpPr>
          <p:cNvPr id="3" name="Content Placeholder 2"/>
          <p:cNvSpPr>
            <a:spLocks noGrp="1"/>
          </p:cNvSpPr>
          <p:nvPr>
            <p:ph sz="quarter" idx="1"/>
          </p:nvPr>
        </p:nvSpPr>
        <p:spPr>
          <a:xfrm>
            <a:off x="914400" y="1219200"/>
            <a:ext cx="8229600" cy="5257800"/>
          </a:xfrm>
        </p:spPr>
        <p:txBody>
          <a:bodyPr>
            <a:normAutofit lnSpcReduction="10000"/>
          </a:bodyPr>
          <a:lstStyle/>
          <a:p>
            <a:pPr>
              <a:buNone/>
            </a:pPr>
            <a:endParaRPr lang="en-US" dirty="0" smtClean="0"/>
          </a:p>
          <a:p>
            <a:r>
              <a:rPr lang="en-US" sz="3600" dirty="0" smtClean="0"/>
              <a:t>The opening narrows to the width of a pencil</a:t>
            </a:r>
          </a:p>
          <a:p>
            <a:r>
              <a:rPr lang="en-US" sz="3600" dirty="0" smtClean="0"/>
              <a:t>The left atrium has difficulty moving blood into the ventricle because of the increased resistance </a:t>
            </a:r>
          </a:p>
          <a:p>
            <a:r>
              <a:rPr lang="en-US" sz="3600" dirty="0" smtClean="0"/>
              <a:t>The left atrium stretches and hypertrophies because of the increased blood volume. </a:t>
            </a:r>
          </a:p>
          <a:p>
            <a:pPr>
              <a:buNone/>
            </a:pPr>
            <a:endParaRPr lang="en-US" sz="3600" dirty="0" smtClean="0"/>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sz="quarter" idx="1"/>
          </p:nvPr>
        </p:nvSpPr>
        <p:spPr>
          <a:xfrm>
            <a:off x="914400" y="1447800"/>
            <a:ext cx="8229600" cy="5257800"/>
          </a:xfrm>
        </p:spPr>
        <p:txBody>
          <a:bodyPr/>
          <a:lstStyle/>
          <a:p>
            <a:endParaRPr lang="en-US" dirty="0" smtClean="0"/>
          </a:p>
          <a:p>
            <a:r>
              <a:rPr lang="en-US" sz="3600" dirty="0" smtClean="0"/>
              <a:t>The pulmonary circulation becomes congested, leading to pulmonary hypertension</a:t>
            </a:r>
          </a:p>
          <a:p>
            <a:r>
              <a:rPr lang="en-US" sz="3600" dirty="0" smtClean="0"/>
              <a:t>As a result the right atrium must contract against the high pressure of the pulmonary hypertension causing right-sided heart failure</a:t>
            </a:r>
            <a:endParaRPr lang="en-US" sz="3600" dirty="0"/>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a:t>
            </a:r>
            <a:endParaRPr lang="en-US" dirty="0"/>
          </a:p>
        </p:txBody>
      </p:sp>
      <p:sp>
        <p:nvSpPr>
          <p:cNvPr id="3" name="Content Placeholder 2"/>
          <p:cNvSpPr>
            <a:spLocks noGrp="1"/>
          </p:cNvSpPr>
          <p:nvPr>
            <p:ph sz="quarter" idx="1"/>
          </p:nvPr>
        </p:nvSpPr>
        <p:spPr>
          <a:xfrm>
            <a:off x="914400" y="1447800"/>
            <a:ext cx="8153400" cy="5257800"/>
          </a:xfrm>
        </p:spPr>
        <p:txBody>
          <a:bodyPr>
            <a:normAutofit/>
          </a:bodyPr>
          <a:lstStyle/>
          <a:p>
            <a:r>
              <a:rPr lang="en-US" sz="3600" dirty="0" smtClean="0"/>
              <a:t>Shortness of breath</a:t>
            </a:r>
          </a:p>
          <a:p>
            <a:r>
              <a:rPr lang="en-US" sz="3600" dirty="0" smtClean="0"/>
              <a:t>Dyspnea on exertion</a:t>
            </a:r>
          </a:p>
          <a:p>
            <a:r>
              <a:rPr lang="en-US" sz="3600" dirty="0" smtClean="0"/>
              <a:t>Chest pain </a:t>
            </a:r>
          </a:p>
          <a:p>
            <a:r>
              <a:rPr lang="en-US" sz="3600" dirty="0" smtClean="0"/>
              <a:t>Palpitations</a:t>
            </a:r>
          </a:p>
          <a:p>
            <a:r>
              <a:rPr lang="en-US" sz="3600" dirty="0" smtClean="0"/>
              <a:t>Hemoptysis</a:t>
            </a:r>
          </a:p>
          <a:p>
            <a:r>
              <a:rPr lang="en-US" sz="3600" dirty="0" smtClean="0"/>
              <a:t>Peripheral and facial cyanosis</a:t>
            </a:r>
            <a:endParaRPr lang="en-US" sz="3600" dirty="0"/>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Diagnostic findings</a:t>
            </a:r>
            <a:endParaRPr lang="en-US" dirty="0"/>
          </a:p>
        </p:txBody>
      </p:sp>
      <p:sp>
        <p:nvSpPr>
          <p:cNvPr id="3" name="Content Placeholder 2"/>
          <p:cNvSpPr>
            <a:spLocks noGrp="1"/>
          </p:cNvSpPr>
          <p:nvPr>
            <p:ph sz="quarter" idx="1"/>
          </p:nvPr>
        </p:nvSpPr>
        <p:spPr>
          <a:xfrm>
            <a:off x="304800" y="685800"/>
            <a:ext cx="8763000" cy="6096000"/>
          </a:xfrm>
        </p:spPr>
        <p:txBody>
          <a:bodyPr>
            <a:noAutofit/>
          </a:bodyPr>
          <a:lstStyle/>
          <a:p>
            <a:r>
              <a:rPr lang="en-US" sz="3200" b="1" dirty="0" smtClean="0"/>
              <a:t>History taking:</a:t>
            </a:r>
            <a:r>
              <a:rPr lang="en-US" sz="3200" dirty="0" smtClean="0"/>
              <a:t> for specific symptoms</a:t>
            </a:r>
            <a:endParaRPr lang="en-US" sz="3200" b="1" dirty="0" smtClean="0"/>
          </a:p>
          <a:p>
            <a:r>
              <a:rPr lang="en-US" sz="3200" b="1" dirty="0" smtClean="0"/>
              <a:t>Physical examination</a:t>
            </a:r>
            <a:r>
              <a:rPr lang="en-US" sz="3200" dirty="0" smtClean="0"/>
              <a:t>: a loud S1, a split S2, mitral opening snap may be heard</a:t>
            </a:r>
          </a:p>
          <a:p>
            <a:pPr>
              <a:buFont typeface="Wingdings" pitchFamily="2" charset="2"/>
              <a:buChar char="Ø"/>
            </a:pPr>
            <a:r>
              <a:rPr lang="en-US" sz="3200" dirty="0" smtClean="0"/>
              <a:t>Identify the murmur: a low rumbling crescendo-decresendo murmur in the mitral valve area, accompanied by palpable thrill (vibration)</a:t>
            </a:r>
          </a:p>
          <a:p>
            <a:r>
              <a:rPr lang="en-US" sz="3200" b="1" dirty="0" smtClean="0"/>
              <a:t>Diagnostic procedures</a:t>
            </a:r>
          </a:p>
          <a:p>
            <a:pPr>
              <a:buFont typeface="Wingdings" pitchFamily="2" charset="2"/>
              <a:buChar char="Ø"/>
            </a:pPr>
            <a:r>
              <a:rPr lang="en-US" sz="3200" dirty="0" smtClean="0"/>
              <a:t>Cardiac catheterization-shows increased pressure in the left atrium</a:t>
            </a:r>
          </a:p>
          <a:p>
            <a:pPr>
              <a:buFont typeface="Wingdings" pitchFamily="2" charset="2"/>
              <a:buChar char="Ø"/>
            </a:pPr>
            <a:r>
              <a:rPr lang="en-US" sz="3200" dirty="0" smtClean="0"/>
              <a:t>Electrocardiography reveals left artrial enlargement</a:t>
            </a:r>
          </a:p>
          <a:p>
            <a:endParaRPr lang="en-US" sz="3200" dirty="0" smtClean="0"/>
          </a:p>
          <a:p>
            <a:endParaRPr lang="en-US" sz="3200" dirty="0"/>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management</a:t>
            </a:r>
            <a:endParaRPr lang="en-US" dirty="0"/>
          </a:p>
        </p:txBody>
      </p:sp>
      <p:sp>
        <p:nvSpPr>
          <p:cNvPr id="3" name="Content Placeholder 2"/>
          <p:cNvSpPr>
            <a:spLocks noGrp="1"/>
          </p:cNvSpPr>
          <p:nvPr>
            <p:ph sz="quarter" idx="1"/>
          </p:nvPr>
        </p:nvSpPr>
        <p:spPr>
          <a:xfrm>
            <a:off x="914400" y="1447800"/>
            <a:ext cx="8229600" cy="5257800"/>
          </a:xfrm>
        </p:spPr>
        <p:txBody>
          <a:bodyPr>
            <a:normAutofit/>
          </a:bodyPr>
          <a:lstStyle/>
          <a:p>
            <a:r>
              <a:rPr lang="en-US" sz="3600" dirty="0" smtClean="0"/>
              <a:t>Digitalis e.g. Digoxin</a:t>
            </a:r>
          </a:p>
          <a:p>
            <a:r>
              <a:rPr lang="en-US" sz="3600" dirty="0" smtClean="0"/>
              <a:t>Diuretics e.g. </a:t>
            </a:r>
            <a:r>
              <a:rPr lang="en-US" sz="3600" dirty="0" err="1" smtClean="0"/>
              <a:t>frusemide</a:t>
            </a:r>
            <a:endParaRPr lang="en-US" sz="3600" dirty="0" smtClean="0"/>
          </a:p>
          <a:p>
            <a:r>
              <a:rPr lang="en-US" sz="3600" dirty="0" smtClean="0"/>
              <a:t>Oxygen therapy</a:t>
            </a:r>
          </a:p>
          <a:p>
            <a:r>
              <a:rPr lang="en-US" sz="3600" dirty="0" smtClean="0"/>
              <a:t>Anticoagulant e.g. warfarin</a:t>
            </a:r>
          </a:p>
          <a:p>
            <a:r>
              <a:rPr lang="en-US" sz="3600" dirty="0" smtClean="0"/>
              <a:t>Nitrates e.g. nitroglycerin</a:t>
            </a:r>
          </a:p>
          <a:p>
            <a:r>
              <a:rPr lang="en-US" sz="3600" dirty="0" smtClean="0"/>
              <a:t>Calcium channel blockers e.g. nifedipine</a:t>
            </a:r>
          </a:p>
          <a:p>
            <a:r>
              <a:rPr lang="en-US" sz="3600" dirty="0" smtClean="0"/>
              <a:t>Beta-adrenergic blockers  e.g. atenolol</a:t>
            </a:r>
            <a:endParaRPr lang="en-US" sz="3600" dirty="0"/>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Surgical intervention </a:t>
            </a:r>
            <a:br>
              <a:rPr lang="en-US" dirty="0" smtClean="0"/>
            </a:br>
            <a:endParaRPr lang="en-US" dirty="0"/>
          </a:p>
        </p:txBody>
      </p:sp>
      <p:sp>
        <p:nvSpPr>
          <p:cNvPr id="3" name="Content Placeholder 2"/>
          <p:cNvSpPr>
            <a:spLocks noGrp="1"/>
          </p:cNvSpPr>
          <p:nvPr>
            <p:ph sz="quarter" idx="1"/>
          </p:nvPr>
        </p:nvSpPr>
        <p:spPr/>
        <p:txBody>
          <a:bodyPr/>
          <a:lstStyle/>
          <a:p>
            <a:pPr>
              <a:buNone/>
            </a:pPr>
            <a:r>
              <a:rPr lang="en-US" dirty="0" smtClean="0"/>
              <a:t> </a:t>
            </a:r>
            <a:r>
              <a:rPr lang="en-US" sz="4000" dirty="0" smtClean="0"/>
              <a:t>Surgical management includes</a:t>
            </a:r>
          </a:p>
          <a:p>
            <a:pPr>
              <a:buFont typeface="Wingdings" pitchFamily="2" charset="2"/>
              <a:buChar char="Ø"/>
            </a:pPr>
            <a:r>
              <a:rPr lang="en-US" sz="4000" dirty="0" smtClean="0"/>
              <a:t>Balloon valvuloplasty</a:t>
            </a:r>
          </a:p>
          <a:p>
            <a:pPr>
              <a:buFont typeface="Wingdings" pitchFamily="2" charset="2"/>
              <a:buChar char="Ø"/>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5114" y="800993"/>
            <a:ext cx="8476486" cy="5201424"/>
          </a:xfrm>
          <a:prstGeom prst="rect">
            <a:avLst/>
          </a:prstGeom>
          <a:noFill/>
        </p:spPr>
        <p:txBody>
          <a:bodyPr wrap="square" rtlCol="0">
            <a:spAutoFit/>
          </a:bodyPr>
          <a:lstStyle/>
          <a:p>
            <a:r>
              <a:rPr lang="en-US" sz="2800" b="1" dirty="0" smtClean="0"/>
              <a:t>Cardiac conducting system cont.</a:t>
            </a:r>
          </a:p>
          <a:p>
            <a:pPr>
              <a:buFont typeface="Arial" pitchFamily="34" charset="0"/>
              <a:buChar char="•"/>
            </a:pPr>
            <a:r>
              <a:rPr lang="en-US" sz="2800" dirty="0" smtClean="0"/>
              <a:t> Easy movement of electrically charged ions from one myocardial to others to propagate action potentials</a:t>
            </a:r>
          </a:p>
          <a:p>
            <a:pPr>
              <a:buFont typeface="Arial" pitchFamily="34" charset="0"/>
              <a:buChar char="•"/>
            </a:pPr>
            <a:r>
              <a:rPr lang="en-US" sz="2800" dirty="0" smtClean="0"/>
              <a:t> Main ions are Na+, K+ and Ca++</a:t>
            </a:r>
          </a:p>
          <a:p>
            <a:pPr>
              <a:buFont typeface="Arial" pitchFamily="34" charset="0"/>
              <a:buChar char="•"/>
            </a:pPr>
            <a:r>
              <a:rPr lang="en-US" sz="2800" dirty="0" smtClean="0"/>
              <a:t> Myocardial cells are </a:t>
            </a:r>
            <a:r>
              <a:rPr lang="en-US" sz="2800" b="1" dirty="0" smtClean="0"/>
              <a:t>polarised</a:t>
            </a:r>
            <a:r>
              <a:rPr lang="en-US" sz="2800" dirty="0" smtClean="0"/>
              <a:t> in normal resting state</a:t>
            </a:r>
          </a:p>
          <a:p>
            <a:pPr>
              <a:buFont typeface="Arial" pitchFamily="34" charset="0"/>
              <a:buChar char="•"/>
            </a:pPr>
            <a:r>
              <a:rPr lang="en-US" sz="2800" dirty="0" smtClean="0"/>
              <a:t> Stimulation of myocardial cells changes cell membrane permeability allowing ions movement, thereby changing electrical polarity (</a:t>
            </a:r>
            <a:r>
              <a:rPr lang="en-US" sz="2800" b="1" i="1" dirty="0" smtClean="0"/>
              <a:t>depolarisation</a:t>
            </a:r>
            <a:r>
              <a:rPr lang="en-US" sz="2800" dirty="0" smtClean="0"/>
              <a:t>)</a:t>
            </a:r>
          </a:p>
          <a:p>
            <a:endParaRPr lang="en-US" sz="2800" dirty="0"/>
          </a:p>
          <a:p>
            <a:endParaRPr lang="en-US" sz="2400" dirty="0"/>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Balloon inflated in mitral </a:t>
            </a:r>
            <a:r>
              <a:rPr lang="en-US" dirty="0" err="1" smtClean="0"/>
              <a:t>stenotic</a:t>
            </a:r>
            <a:r>
              <a:rPr lang="en-US" dirty="0" smtClean="0"/>
              <a:t> valve</a:t>
            </a:r>
            <a:endParaRPr lang="en-US" dirty="0"/>
          </a:p>
        </p:txBody>
      </p:sp>
      <p:pic>
        <p:nvPicPr>
          <p:cNvPr id="4" name="Picture 2" descr="C:\Users\PRESARIO\Downloads\7zasjkuycatheter_in_inferior_vena_cava.jpg"/>
          <p:cNvPicPr>
            <a:picLocks noGrp="1" noChangeAspect="1" noChangeArrowheads="1"/>
          </p:cNvPicPr>
          <p:nvPr>
            <p:ph idx="1"/>
          </p:nvPr>
        </p:nvPicPr>
        <p:blipFill>
          <a:blip r:embed="rId2"/>
          <a:srcRect/>
          <a:stretch>
            <a:fillRect/>
          </a:stretch>
        </p:blipFill>
        <p:spPr bwMode="auto">
          <a:xfrm>
            <a:off x="1600200" y="1676400"/>
            <a:ext cx="6096000" cy="4648200"/>
          </a:xfrm>
          <a:prstGeom prst="rect">
            <a:avLst/>
          </a:prstGeom>
          <a:noFill/>
        </p:spPr>
      </p:pic>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Mitral valve insufficiency</a:t>
            </a:r>
            <a:endParaRPr lang="en-US" dirty="0"/>
          </a:p>
        </p:txBody>
      </p:sp>
      <p:sp>
        <p:nvSpPr>
          <p:cNvPr id="3" name="Content Placeholder 2"/>
          <p:cNvSpPr>
            <a:spLocks noGrp="1"/>
          </p:cNvSpPr>
          <p:nvPr>
            <p:ph sz="quarter" idx="1"/>
          </p:nvPr>
        </p:nvSpPr>
        <p:spPr>
          <a:xfrm>
            <a:off x="914400" y="1447800"/>
            <a:ext cx="8229600" cy="5410200"/>
          </a:xfrm>
        </p:spPr>
        <p:txBody>
          <a:bodyPr/>
          <a:lstStyle/>
          <a:p>
            <a:r>
              <a:rPr lang="en-US" sz="3600" dirty="0" smtClean="0"/>
              <a:t>This is a valvular disease of the mitral valve that allows the backflow of blood from the left ventricle to the left atrium.</a:t>
            </a:r>
          </a:p>
          <a:p>
            <a:r>
              <a:rPr lang="en-US" sz="3600" dirty="0" smtClean="0"/>
              <a:t>It may be:</a:t>
            </a:r>
          </a:p>
          <a:p>
            <a:pPr>
              <a:buFont typeface="Wingdings" pitchFamily="2" charset="2"/>
              <a:buChar char="ü"/>
            </a:pPr>
            <a:r>
              <a:rPr lang="en-US" sz="3600" dirty="0" smtClean="0"/>
              <a:t>Acute.</a:t>
            </a:r>
          </a:p>
          <a:p>
            <a:pPr>
              <a:buFont typeface="Wingdings" pitchFamily="2" charset="2"/>
              <a:buChar char="ü"/>
            </a:pPr>
            <a:r>
              <a:rPr lang="en-US" sz="3600" dirty="0" smtClean="0"/>
              <a:t>Chronic compensated.</a:t>
            </a:r>
          </a:p>
          <a:p>
            <a:pPr>
              <a:buFont typeface="Wingdings" pitchFamily="2" charset="2"/>
              <a:buChar char="ü"/>
            </a:pPr>
            <a:r>
              <a:rPr lang="en-US" sz="3600" dirty="0" smtClean="0"/>
              <a:t>Chronic decompensated.</a:t>
            </a:r>
          </a:p>
          <a:p>
            <a:pPr>
              <a:buNone/>
            </a:pPr>
            <a:endParaRPr lang="en-US" dirty="0"/>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sz="quarter" idx="1"/>
          </p:nvPr>
        </p:nvSpPr>
        <p:spPr>
          <a:xfrm>
            <a:off x="914400" y="1447800"/>
            <a:ext cx="8229600" cy="5410200"/>
          </a:xfrm>
        </p:spPr>
        <p:txBody>
          <a:bodyPr>
            <a:noAutofit/>
          </a:bodyPr>
          <a:lstStyle/>
          <a:p>
            <a:r>
              <a:rPr lang="en-US" sz="3600" dirty="0" smtClean="0"/>
              <a:t>Rheumatic fever</a:t>
            </a:r>
          </a:p>
          <a:p>
            <a:r>
              <a:rPr lang="en-US" sz="3600" dirty="0" smtClean="0"/>
              <a:t>Cardiomyopathy- chronic disorder of the heart muscles</a:t>
            </a:r>
          </a:p>
          <a:p>
            <a:r>
              <a:rPr lang="en-US" sz="3600" dirty="0" smtClean="0"/>
              <a:t>Infective endocarditis</a:t>
            </a:r>
          </a:p>
          <a:p>
            <a:r>
              <a:rPr lang="en-US" sz="3600" dirty="0" smtClean="0"/>
              <a:t>Mitral valve prolapse</a:t>
            </a:r>
          </a:p>
          <a:p>
            <a:r>
              <a:rPr lang="en-US" sz="3600" dirty="0" smtClean="0"/>
              <a:t>Myocardial infarction- death or necrosis of myocardial cells</a:t>
            </a:r>
          </a:p>
          <a:p>
            <a:r>
              <a:rPr lang="en-US" sz="3600" dirty="0" smtClean="0"/>
              <a:t>Congenital anomalies</a:t>
            </a:r>
            <a:endParaRPr lang="en-US" sz="3600" dirty="0"/>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a:t>
            </a:r>
            <a:endParaRPr lang="en-US" dirty="0"/>
          </a:p>
        </p:txBody>
      </p:sp>
      <p:sp>
        <p:nvSpPr>
          <p:cNvPr id="3" name="Content Placeholder 2"/>
          <p:cNvSpPr>
            <a:spLocks noGrp="1"/>
          </p:cNvSpPr>
          <p:nvPr>
            <p:ph sz="quarter" idx="1"/>
          </p:nvPr>
        </p:nvSpPr>
        <p:spPr>
          <a:xfrm>
            <a:off x="914400" y="1447800"/>
            <a:ext cx="8229600" cy="5410200"/>
          </a:xfrm>
        </p:spPr>
        <p:txBody>
          <a:bodyPr>
            <a:normAutofit/>
          </a:bodyPr>
          <a:lstStyle/>
          <a:p>
            <a:r>
              <a:rPr lang="en-US" sz="3600" dirty="0" smtClean="0"/>
              <a:t>Blood from the left ventricle flows back into the right atrium during systole causing the atrium to enlarge to accommodate the backflow</a:t>
            </a:r>
          </a:p>
          <a:p>
            <a:r>
              <a:rPr lang="en-US" sz="3600" dirty="0" smtClean="0"/>
              <a:t>Left ventricles dilate to accommodate the increased volume from the atrium and to compensate for diminishing cardiac output</a:t>
            </a:r>
            <a:endParaRPr lang="en-US" sz="3600" dirty="0"/>
          </a:p>
        </p:txBody>
      </p:sp>
    </p:spTree>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r>
              <a:rPr lang="en-US" dirty="0" smtClean="0"/>
              <a:t> </a:t>
            </a:r>
            <a:endParaRPr lang="en-US" dirty="0"/>
          </a:p>
        </p:txBody>
      </p:sp>
      <p:sp>
        <p:nvSpPr>
          <p:cNvPr id="3" name="Content Placeholder 2"/>
          <p:cNvSpPr>
            <a:spLocks noGrp="1"/>
          </p:cNvSpPr>
          <p:nvPr>
            <p:ph sz="quarter" idx="1"/>
          </p:nvPr>
        </p:nvSpPr>
        <p:spPr>
          <a:xfrm>
            <a:off x="876300" y="1676400"/>
            <a:ext cx="8229600" cy="5181600"/>
          </a:xfrm>
        </p:spPr>
        <p:txBody>
          <a:bodyPr>
            <a:normAutofit/>
          </a:bodyPr>
          <a:lstStyle/>
          <a:p>
            <a:r>
              <a:rPr lang="en-US" sz="3600" dirty="0" smtClean="0"/>
              <a:t>Ventricular hypertrophy and increased end-diastolic results in increased pulmonary artery pressure, eventually leading to left sided and right sided heart failure</a:t>
            </a:r>
            <a:endParaRPr lang="en-US" sz="3600" dirty="0"/>
          </a:p>
        </p:txBody>
      </p:sp>
    </p:spTree>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characteristics</a:t>
            </a:r>
            <a:endParaRPr lang="en-US" dirty="0"/>
          </a:p>
        </p:txBody>
      </p:sp>
      <p:sp>
        <p:nvSpPr>
          <p:cNvPr id="3" name="Content Placeholder 2"/>
          <p:cNvSpPr>
            <a:spLocks noGrp="1"/>
          </p:cNvSpPr>
          <p:nvPr>
            <p:ph sz="quarter" idx="1"/>
          </p:nvPr>
        </p:nvSpPr>
        <p:spPr>
          <a:xfrm>
            <a:off x="901700" y="1524000"/>
            <a:ext cx="8229600" cy="5334000"/>
          </a:xfrm>
        </p:spPr>
        <p:txBody>
          <a:bodyPr/>
          <a:lstStyle/>
          <a:p>
            <a:r>
              <a:rPr lang="en-US" sz="3600" dirty="0" smtClean="0"/>
              <a:t>Dyspnea</a:t>
            </a:r>
          </a:p>
          <a:p>
            <a:r>
              <a:rPr lang="en-US" sz="3600" dirty="0" smtClean="0"/>
              <a:t>Orthopnea </a:t>
            </a:r>
          </a:p>
          <a:p>
            <a:r>
              <a:rPr lang="en-US" sz="3600" dirty="0" smtClean="0"/>
              <a:t>Tachycardia</a:t>
            </a:r>
          </a:p>
          <a:p>
            <a:r>
              <a:rPr lang="en-US" sz="3600" dirty="0" smtClean="0"/>
              <a:t>Angina</a:t>
            </a:r>
          </a:p>
          <a:p>
            <a:r>
              <a:rPr lang="en-US" sz="3600" dirty="0" smtClean="0"/>
              <a:t>palpitations</a:t>
            </a:r>
          </a:p>
          <a:p>
            <a:endParaRPr lang="en-US" dirty="0"/>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findings</a:t>
            </a:r>
            <a:endParaRPr lang="en-US" dirty="0"/>
          </a:p>
        </p:txBody>
      </p:sp>
      <p:sp>
        <p:nvSpPr>
          <p:cNvPr id="3" name="Content Placeholder 2"/>
          <p:cNvSpPr>
            <a:spLocks noGrp="1"/>
          </p:cNvSpPr>
          <p:nvPr>
            <p:ph sz="quarter" idx="1"/>
          </p:nvPr>
        </p:nvSpPr>
        <p:spPr>
          <a:xfrm>
            <a:off x="914400" y="1447800"/>
            <a:ext cx="8229600" cy="5257800"/>
          </a:xfrm>
        </p:spPr>
        <p:txBody>
          <a:bodyPr>
            <a:normAutofit/>
          </a:bodyPr>
          <a:lstStyle/>
          <a:p>
            <a:r>
              <a:rPr lang="en-US" sz="3600" dirty="0" smtClean="0"/>
              <a:t>History taking: orthopnea, dyspnea, fatigue, angina, palpitations</a:t>
            </a:r>
          </a:p>
          <a:p>
            <a:r>
              <a:rPr lang="en-US" sz="3600" dirty="0" smtClean="0"/>
              <a:t>Physical examination: tachycardia, crackles.</a:t>
            </a:r>
          </a:p>
          <a:p>
            <a:r>
              <a:rPr lang="en-US" sz="3600" dirty="0" smtClean="0"/>
              <a:t>A high pitched rumbling pansystolic murmur that radiates from the mitral area to the left axillary line</a:t>
            </a:r>
            <a:endParaRPr lang="en-US" sz="3600" dirty="0"/>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result</a:t>
            </a:r>
            <a:endParaRPr lang="en-US" dirty="0"/>
          </a:p>
        </p:txBody>
      </p:sp>
      <p:sp>
        <p:nvSpPr>
          <p:cNvPr id="3" name="Content Placeholder 2"/>
          <p:cNvSpPr>
            <a:spLocks noGrp="1"/>
          </p:cNvSpPr>
          <p:nvPr>
            <p:ph sz="quarter" idx="1"/>
          </p:nvPr>
        </p:nvSpPr>
        <p:spPr/>
        <p:txBody>
          <a:bodyPr>
            <a:normAutofit/>
          </a:bodyPr>
          <a:lstStyle/>
          <a:p>
            <a:r>
              <a:rPr lang="en-US" sz="3600" dirty="0" smtClean="0"/>
              <a:t>Imaging</a:t>
            </a:r>
          </a:p>
          <a:p>
            <a:pPr>
              <a:buFont typeface="Wingdings" pitchFamily="2" charset="2"/>
              <a:buChar char="ü"/>
            </a:pPr>
            <a:r>
              <a:rPr lang="en-US" sz="3600" dirty="0" smtClean="0"/>
              <a:t>Chest x-ray-reveals left atrial and ventricular enlargement</a:t>
            </a:r>
          </a:p>
          <a:p>
            <a:pPr>
              <a:buFont typeface="Wingdings" pitchFamily="2" charset="2"/>
              <a:buChar char="ü"/>
            </a:pPr>
            <a:r>
              <a:rPr lang="en-US" sz="3600" dirty="0" smtClean="0"/>
              <a:t>Echocardiography- shows abnormal valves structure</a:t>
            </a:r>
            <a:endParaRPr lang="en-US" sz="3600" dirty="0"/>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sz="quarter" idx="1"/>
          </p:nvPr>
        </p:nvSpPr>
        <p:spPr>
          <a:xfrm>
            <a:off x="914400" y="1447800"/>
            <a:ext cx="8229600" cy="5410200"/>
          </a:xfrm>
        </p:spPr>
        <p:txBody>
          <a:bodyPr>
            <a:noAutofit/>
          </a:bodyPr>
          <a:lstStyle/>
          <a:p>
            <a:pPr>
              <a:buNone/>
            </a:pPr>
            <a:r>
              <a:rPr lang="en-US" sz="3200" dirty="0" smtClean="0"/>
              <a:t>Medications such as</a:t>
            </a:r>
          </a:p>
          <a:p>
            <a:r>
              <a:rPr lang="en-US" sz="3200" dirty="0" smtClean="0"/>
              <a:t>Diuretics e.g. furosemide</a:t>
            </a:r>
          </a:p>
          <a:p>
            <a:r>
              <a:rPr lang="en-US" sz="3200" dirty="0" smtClean="0"/>
              <a:t>Inotropic agents such as digoxin</a:t>
            </a:r>
          </a:p>
          <a:p>
            <a:r>
              <a:rPr lang="en-US" sz="3200" dirty="0" smtClean="0"/>
              <a:t>Angiotensin converting enzyme inhibitors eg captopril</a:t>
            </a:r>
          </a:p>
          <a:p>
            <a:r>
              <a:rPr lang="en-US" sz="3200" dirty="0" smtClean="0"/>
              <a:t>Oxygen</a:t>
            </a:r>
          </a:p>
          <a:p>
            <a:r>
              <a:rPr lang="en-US" sz="3200" dirty="0" smtClean="0"/>
              <a:t>Anticoagulant e.g. warfarin</a:t>
            </a:r>
          </a:p>
          <a:p>
            <a:r>
              <a:rPr lang="en-US" sz="3200" dirty="0" smtClean="0"/>
              <a:t>Prophylactic antibiotic</a:t>
            </a:r>
          </a:p>
          <a:p>
            <a:r>
              <a:rPr lang="en-US" sz="3200" dirty="0" smtClean="0"/>
              <a:t>Vasodilators such as nitroprusside</a:t>
            </a:r>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Surgery</a:t>
            </a:r>
            <a:endParaRPr lang="en-US" dirty="0"/>
          </a:p>
        </p:txBody>
      </p:sp>
      <p:sp>
        <p:nvSpPr>
          <p:cNvPr id="3" name="Content Placeholder 2"/>
          <p:cNvSpPr>
            <a:spLocks noGrp="1"/>
          </p:cNvSpPr>
          <p:nvPr>
            <p:ph sz="quarter" idx="1"/>
          </p:nvPr>
        </p:nvSpPr>
        <p:spPr>
          <a:xfrm>
            <a:off x="914400" y="1905000"/>
            <a:ext cx="8216900" cy="4572000"/>
          </a:xfrm>
        </p:spPr>
        <p:txBody>
          <a:bodyPr>
            <a:normAutofit/>
          </a:bodyPr>
          <a:lstStyle/>
          <a:p>
            <a:r>
              <a:rPr lang="en-US" sz="3600" dirty="0" smtClean="0"/>
              <a:t>Annuloplasty-the repair of the valve annulus</a:t>
            </a:r>
          </a:p>
          <a:p>
            <a:r>
              <a:rPr lang="en-US" sz="3600" dirty="0" smtClean="0"/>
              <a:t>Valve replacement with prosthetic valve</a:t>
            </a:r>
            <a:endParaRPr lang="en-US"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990600"/>
            <a:ext cx="8305800" cy="5829481"/>
          </a:xfrm>
          <a:prstGeom prst="rect">
            <a:avLst/>
          </a:prstGeom>
        </p:spPr>
        <p:txBody>
          <a:bodyPr wrap="square">
            <a:spAutoFit/>
          </a:bodyPr>
          <a:lstStyle/>
          <a:p>
            <a:pPr>
              <a:lnSpc>
                <a:spcPct val="150000"/>
              </a:lnSpc>
              <a:buFont typeface="Arial" pitchFamily="34" charset="0"/>
              <a:buChar char="•"/>
            </a:pPr>
            <a:r>
              <a:rPr lang="en-US" sz="2800" dirty="0" smtClean="0"/>
              <a:t> </a:t>
            </a:r>
            <a:r>
              <a:rPr lang="en-US" sz="2800" dirty="0" err="1" smtClean="0"/>
              <a:t>Depolarised</a:t>
            </a:r>
            <a:r>
              <a:rPr lang="en-US" sz="2800" dirty="0" smtClean="0"/>
              <a:t> myocardial cells have </a:t>
            </a:r>
            <a:r>
              <a:rPr lang="en-US" sz="2800" b="1" dirty="0" smtClean="0"/>
              <a:t>positive</a:t>
            </a:r>
            <a:r>
              <a:rPr lang="en-US" sz="2800" dirty="0" smtClean="0"/>
              <a:t> intracellular ions and </a:t>
            </a:r>
            <a:r>
              <a:rPr lang="en-US" sz="2800" b="1" dirty="0" smtClean="0"/>
              <a:t>negative</a:t>
            </a:r>
            <a:r>
              <a:rPr lang="en-US" sz="2800" dirty="0" smtClean="0"/>
              <a:t> extracellular ions</a:t>
            </a:r>
          </a:p>
          <a:p>
            <a:pPr>
              <a:lnSpc>
                <a:spcPct val="150000"/>
              </a:lnSpc>
              <a:buFont typeface="Arial" pitchFamily="34" charset="0"/>
              <a:buChar char="•"/>
            </a:pPr>
            <a:r>
              <a:rPr lang="en-US" sz="2800" dirty="0" smtClean="0"/>
              <a:t> After </a:t>
            </a:r>
            <a:r>
              <a:rPr lang="en-US" sz="2800" dirty="0" err="1" smtClean="0"/>
              <a:t>depolarisation</a:t>
            </a:r>
            <a:r>
              <a:rPr lang="en-US" sz="2800" dirty="0" smtClean="0"/>
              <a:t>, </a:t>
            </a:r>
            <a:r>
              <a:rPr lang="en-US" sz="2800" b="1" i="1" dirty="0" err="1" smtClean="0"/>
              <a:t>repolarisation</a:t>
            </a:r>
            <a:r>
              <a:rPr lang="en-US" sz="2800" dirty="0" smtClean="0"/>
              <a:t> – returning to resting state – involves </a:t>
            </a:r>
            <a:r>
              <a:rPr lang="en-US" sz="2800" b="1" dirty="0" smtClean="0"/>
              <a:t>active pumping </a:t>
            </a:r>
            <a:r>
              <a:rPr lang="en-US" sz="2800" dirty="0" smtClean="0"/>
              <a:t>of ions against concentration gradient </a:t>
            </a:r>
          </a:p>
          <a:p>
            <a:pPr>
              <a:lnSpc>
                <a:spcPct val="150000"/>
              </a:lnSpc>
              <a:buFont typeface="Arial" pitchFamily="34" charset="0"/>
              <a:buChar char="•"/>
            </a:pPr>
            <a:r>
              <a:rPr lang="en-US" sz="2800" dirty="0" smtClean="0"/>
              <a:t> </a:t>
            </a:r>
            <a:r>
              <a:rPr lang="en-US" sz="2800" b="1" dirty="0" smtClean="0"/>
              <a:t>Automatic</a:t>
            </a:r>
            <a:r>
              <a:rPr lang="en-US" sz="2800" dirty="0" smtClean="0"/>
              <a:t> cells regulate myocardial cells contraction by providing initial </a:t>
            </a:r>
            <a:r>
              <a:rPr lang="en-US" sz="2800" b="1" i="1" dirty="0" smtClean="0"/>
              <a:t>electrical stimulation</a:t>
            </a:r>
          </a:p>
          <a:p>
            <a:pPr>
              <a:lnSpc>
                <a:spcPct val="150000"/>
              </a:lnSpc>
            </a:pPr>
            <a:r>
              <a:rPr lang="en-US" sz="2800" dirty="0" smtClean="0"/>
              <a:t> </a:t>
            </a:r>
          </a:p>
        </p:txBody>
      </p:sp>
    </p:spTree>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sz="quarter" idx="1"/>
          </p:nvPr>
        </p:nvSpPr>
        <p:spPr>
          <a:xfrm>
            <a:off x="914400" y="1447800"/>
            <a:ext cx="8229600" cy="5257800"/>
          </a:xfrm>
        </p:spPr>
        <p:txBody>
          <a:bodyPr>
            <a:normAutofit/>
          </a:bodyPr>
          <a:lstStyle/>
          <a:p>
            <a:r>
              <a:rPr lang="en-US" sz="3600" dirty="0" smtClean="0"/>
              <a:t>Heart failure</a:t>
            </a:r>
          </a:p>
          <a:p>
            <a:r>
              <a:rPr lang="en-US" sz="3600" dirty="0" smtClean="0"/>
              <a:t>Pulmonary edema</a:t>
            </a:r>
          </a:p>
          <a:p>
            <a:r>
              <a:rPr lang="en-US" sz="3600" dirty="0" smtClean="0"/>
              <a:t>Thromboembolism</a:t>
            </a:r>
          </a:p>
          <a:p>
            <a:r>
              <a:rPr lang="en-US" sz="3600" dirty="0" smtClean="0"/>
              <a:t>Endorcarditis</a:t>
            </a:r>
          </a:p>
          <a:p>
            <a:r>
              <a:rPr lang="en-US" sz="3600" dirty="0"/>
              <a:t>S</a:t>
            </a:r>
            <a:r>
              <a:rPr lang="en-US" sz="3600" dirty="0" smtClean="0"/>
              <a:t>hock</a:t>
            </a:r>
            <a:endParaRPr lang="en-US" sz="3600" dirty="0"/>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endParaRPr lang="en-US" dirty="0"/>
          </a:p>
        </p:txBody>
      </p:sp>
      <p:sp>
        <p:nvSpPr>
          <p:cNvPr id="3" name="Content Placeholder 2"/>
          <p:cNvSpPr>
            <a:spLocks noGrp="1"/>
          </p:cNvSpPr>
          <p:nvPr>
            <p:ph idx="1"/>
          </p:nvPr>
        </p:nvSpPr>
        <p:spPr>
          <a:xfrm>
            <a:off x="457200" y="1371600"/>
            <a:ext cx="8686800" cy="5029200"/>
          </a:xfrm>
        </p:spPr>
        <p:txBody>
          <a:bodyPr>
            <a:normAutofit/>
          </a:bodyPr>
          <a:lstStyle/>
          <a:p>
            <a:r>
              <a:rPr lang="en-US" dirty="0" err="1" smtClean="0"/>
              <a:t>Valvular</a:t>
            </a:r>
            <a:r>
              <a:rPr lang="en-US" dirty="0" smtClean="0"/>
              <a:t> diseases mainly affect the valves. They can be congenital or acquired. </a:t>
            </a:r>
          </a:p>
          <a:p>
            <a:r>
              <a:rPr lang="en-US" dirty="0" smtClean="0"/>
              <a:t>There are various types of valve disorders classified broadly as </a:t>
            </a:r>
            <a:r>
              <a:rPr lang="en-US" dirty="0" err="1" smtClean="0"/>
              <a:t>stenotic</a:t>
            </a:r>
            <a:r>
              <a:rPr lang="en-US" dirty="0" smtClean="0"/>
              <a:t> disorders or regurgitation disorders. </a:t>
            </a:r>
          </a:p>
          <a:p>
            <a:r>
              <a:rPr lang="en-US" dirty="0" smtClean="0"/>
              <a:t>Symptoms present as those of heart failure.</a:t>
            </a:r>
          </a:p>
          <a:p>
            <a:r>
              <a:rPr lang="en-US" dirty="0" smtClean="0"/>
              <a:t>Management involves medical, surgical and nursing management. </a:t>
            </a:r>
          </a:p>
          <a:p>
            <a:r>
              <a:rPr lang="en-US" dirty="0" smtClean="0"/>
              <a:t>Common complication is heart failure.</a:t>
            </a:r>
          </a:p>
          <a:p>
            <a:endParaRPr lang="en-US" dirty="0"/>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 on </a:t>
            </a:r>
            <a:r>
              <a:rPr lang="en-US" dirty="0" err="1" smtClean="0"/>
              <a:t>valvular</a:t>
            </a:r>
            <a:r>
              <a:rPr lang="en-US" dirty="0" smtClean="0"/>
              <a:t> diseases</a:t>
            </a:r>
            <a:br>
              <a:rPr lang="en-US" dirty="0" smtClean="0"/>
            </a:br>
            <a:r>
              <a:rPr lang="en-US" dirty="0" smtClean="0"/>
              <a:t> </a:t>
            </a:r>
            <a:endParaRPr lang="en-US" dirty="0"/>
          </a:p>
        </p:txBody>
      </p:sp>
      <p:sp>
        <p:nvSpPr>
          <p:cNvPr id="3" name="Content Placeholder 2"/>
          <p:cNvSpPr>
            <a:spLocks noGrp="1"/>
          </p:cNvSpPr>
          <p:nvPr>
            <p:ph idx="1"/>
          </p:nvPr>
        </p:nvSpPr>
        <p:spPr>
          <a:xfrm>
            <a:off x="457200" y="1112837"/>
            <a:ext cx="8534400" cy="5745163"/>
          </a:xfrm>
        </p:spPr>
        <p:txBody>
          <a:bodyPr>
            <a:normAutofit/>
          </a:bodyPr>
          <a:lstStyle/>
          <a:p>
            <a:r>
              <a:rPr lang="en-US" dirty="0" smtClean="0"/>
              <a:t>If </a:t>
            </a:r>
            <a:r>
              <a:rPr lang="en-US" dirty="0" err="1" smtClean="0"/>
              <a:t>valvular</a:t>
            </a:r>
            <a:r>
              <a:rPr lang="en-US" dirty="0" smtClean="0"/>
              <a:t> diseases progress they lead to heart failure.</a:t>
            </a:r>
          </a:p>
          <a:p>
            <a:r>
              <a:rPr lang="en-US" dirty="0" smtClean="0"/>
              <a:t>Proper management and follow-up should therefore be emphasized:</a:t>
            </a:r>
          </a:p>
          <a:p>
            <a:pPr>
              <a:buNone/>
            </a:pPr>
            <a:r>
              <a:rPr lang="en-US" b="1" dirty="0" smtClean="0"/>
              <a:t>Surgical treatment</a:t>
            </a:r>
          </a:p>
          <a:p>
            <a:pPr>
              <a:buNone/>
            </a:pPr>
            <a:r>
              <a:rPr lang="en-US" dirty="0" err="1" smtClean="0"/>
              <a:t>Treament</a:t>
            </a:r>
            <a:r>
              <a:rPr lang="en-US" dirty="0" smtClean="0"/>
              <a:t> include medications and surgical interventions:</a:t>
            </a:r>
          </a:p>
          <a:p>
            <a:pPr>
              <a:buFont typeface="Wingdings" pitchFamily="2" charset="2"/>
              <a:buChar char="ü"/>
            </a:pPr>
            <a:r>
              <a:rPr lang="en-US" dirty="0" err="1" smtClean="0"/>
              <a:t>Valvuloplasty</a:t>
            </a:r>
            <a:r>
              <a:rPr lang="en-US" dirty="0" smtClean="0"/>
              <a:t>- repair of valves</a:t>
            </a:r>
          </a:p>
          <a:p>
            <a:pPr>
              <a:buFont typeface="Wingdings" pitchFamily="2" charset="2"/>
              <a:buChar char="ü"/>
            </a:pPr>
            <a:r>
              <a:rPr lang="en-US" dirty="0" err="1" smtClean="0"/>
              <a:t>Commissurotomy</a:t>
            </a:r>
            <a:r>
              <a:rPr lang="en-US" dirty="0" smtClean="0"/>
              <a:t>- separating fused leaflets</a:t>
            </a:r>
          </a:p>
          <a:p>
            <a:pPr>
              <a:buNone/>
            </a:pPr>
            <a:endParaRPr lang="en-US" dirty="0"/>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Surgical treatment of </a:t>
            </a:r>
            <a:r>
              <a:rPr lang="en-GB" dirty="0" err="1" smtClean="0"/>
              <a:t>valvular</a:t>
            </a:r>
            <a:r>
              <a:rPr lang="en-GB" dirty="0" smtClean="0"/>
              <a:t> disorders</a:t>
            </a:r>
            <a:endParaRPr lang="en-GB" dirty="0"/>
          </a:p>
        </p:txBody>
      </p:sp>
      <p:sp>
        <p:nvSpPr>
          <p:cNvPr id="3" name="Content Placeholder 2"/>
          <p:cNvSpPr>
            <a:spLocks noGrp="1"/>
          </p:cNvSpPr>
          <p:nvPr>
            <p:ph idx="1"/>
          </p:nvPr>
        </p:nvSpPr>
        <p:spPr>
          <a:xfrm>
            <a:off x="457200" y="1417637"/>
            <a:ext cx="8229600" cy="4525963"/>
          </a:xfrm>
        </p:spPr>
        <p:txBody>
          <a:bodyPr/>
          <a:lstStyle/>
          <a:p>
            <a:pPr>
              <a:buNone/>
            </a:pPr>
            <a:endParaRPr lang="en-GB" dirty="0"/>
          </a:p>
        </p:txBody>
      </p:sp>
      <p:sp>
        <p:nvSpPr>
          <p:cNvPr id="4" name="Rectangle 3"/>
          <p:cNvSpPr/>
          <p:nvPr/>
        </p:nvSpPr>
        <p:spPr>
          <a:xfrm>
            <a:off x="533400" y="2208074"/>
            <a:ext cx="8229600" cy="3970318"/>
          </a:xfrm>
          <a:prstGeom prst="rect">
            <a:avLst/>
          </a:prstGeom>
        </p:spPr>
        <p:txBody>
          <a:bodyPr wrap="square">
            <a:spAutoFit/>
          </a:bodyPr>
          <a:lstStyle/>
          <a:p>
            <a:pPr>
              <a:buFont typeface="Wingdings" pitchFamily="2" charset="2"/>
              <a:buChar char="ü"/>
            </a:pPr>
            <a:r>
              <a:rPr lang="en-US" sz="2800" smtClean="0"/>
              <a:t>Annuloplasty</a:t>
            </a:r>
            <a:r>
              <a:rPr lang="en-US" sz="2800" dirty="0" smtClean="0"/>
              <a:t>-repair of junction of valve and muscular heart wall</a:t>
            </a:r>
          </a:p>
          <a:p>
            <a:pPr>
              <a:buFont typeface="Wingdings" pitchFamily="2" charset="2"/>
              <a:buChar char="ü"/>
            </a:pPr>
            <a:r>
              <a:rPr lang="en-US" sz="2800" dirty="0" smtClean="0"/>
              <a:t>Leaflet repair- to remove extra tissue leaflets</a:t>
            </a:r>
          </a:p>
          <a:p>
            <a:pPr>
              <a:buFont typeface="Wingdings" pitchFamily="2" charset="2"/>
              <a:buChar char="ü"/>
            </a:pPr>
            <a:r>
              <a:rPr lang="en-US" sz="2800" dirty="0" err="1" smtClean="0"/>
              <a:t>Chordoplasty</a:t>
            </a:r>
            <a:r>
              <a:rPr lang="en-US" sz="2800" dirty="0" smtClean="0"/>
              <a:t>- repair of </a:t>
            </a:r>
            <a:r>
              <a:rPr lang="en-US" sz="2800" dirty="0" err="1" smtClean="0"/>
              <a:t>chordae</a:t>
            </a:r>
            <a:r>
              <a:rPr lang="en-US" sz="2800" dirty="0" smtClean="0"/>
              <a:t> </a:t>
            </a:r>
            <a:r>
              <a:rPr lang="en-US" sz="2800" dirty="0" err="1" smtClean="0"/>
              <a:t>tendineae</a:t>
            </a:r>
            <a:endParaRPr lang="en-US" sz="2800" dirty="0" smtClean="0"/>
          </a:p>
          <a:p>
            <a:pPr>
              <a:buFont typeface="Wingdings" pitchFamily="2" charset="2"/>
              <a:buChar char="ü"/>
            </a:pPr>
            <a:r>
              <a:rPr lang="en-US" sz="2800" dirty="0" smtClean="0"/>
              <a:t>Valve replacement- when above measures have failed, valve replacement is </a:t>
            </a:r>
            <a:r>
              <a:rPr lang="en-US" sz="2800" dirty="0" err="1" smtClean="0"/>
              <a:t>perfomed</a:t>
            </a:r>
            <a:r>
              <a:rPr lang="en-US" sz="2800" dirty="0" smtClean="0"/>
              <a:t>, two types: </a:t>
            </a:r>
            <a:r>
              <a:rPr lang="en-US" sz="2800" b="1" i="1" dirty="0" smtClean="0"/>
              <a:t>mechanical valves </a:t>
            </a:r>
            <a:r>
              <a:rPr lang="en-US" sz="2800" dirty="0" smtClean="0"/>
              <a:t>(</a:t>
            </a:r>
            <a:r>
              <a:rPr lang="en-US" sz="2800" dirty="0" err="1" smtClean="0"/>
              <a:t>bileaflet</a:t>
            </a:r>
            <a:r>
              <a:rPr lang="en-US" sz="2800" dirty="0" smtClean="0"/>
              <a:t>, tilting-disk, ball-and-cage design) and </a:t>
            </a:r>
            <a:r>
              <a:rPr lang="en-US" sz="2800" b="1" i="1" dirty="0" smtClean="0"/>
              <a:t>tissue valves</a:t>
            </a:r>
            <a:r>
              <a:rPr lang="en-US" sz="2800" dirty="0" smtClean="0"/>
              <a:t>: 3 types (</a:t>
            </a:r>
            <a:r>
              <a:rPr lang="en-US" sz="2800" dirty="0" err="1" smtClean="0"/>
              <a:t>bioprostheses</a:t>
            </a:r>
            <a:r>
              <a:rPr lang="en-US" sz="2800" dirty="0" smtClean="0"/>
              <a:t>, </a:t>
            </a:r>
            <a:r>
              <a:rPr lang="en-US" sz="2800" dirty="0" err="1" smtClean="0"/>
              <a:t>homografts</a:t>
            </a:r>
            <a:r>
              <a:rPr lang="en-US" sz="2800" dirty="0" smtClean="0"/>
              <a:t>, </a:t>
            </a:r>
            <a:r>
              <a:rPr lang="en-US" sz="2800" dirty="0" err="1" smtClean="0"/>
              <a:t>autoggrafts</a:t>
            </a:r>
            <a:r>
              <a:rPr lang="en-US" sz="2800" dirty="0" smtClean="0"/>
              <a:t>)</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Coronary Artery Disease</a:t>
            </a:r>
            <a:endParaRPr lang="en-US" b="1" dirty="0"/>
          </a:p>
        </p:txBody>
      </p:sp>
      <p:sp>
        <p:nvSpPr>
          <p:cNvPr id="3" name="Content Placeholder 2"/>
          <p:cNvSpPr>
            <a:spLocks noGrp="1"/>
          </p:cNvSpPr>
          <p:nvPr>
            <p:ph idx="1"/>
          </p:nvPr>
        </p:nvSpPr>
        <p:spPr>
          <a:xfrm>
            <a:off x="457200" y="1295400"/>
            <a:ext cx="8686800" cy="6553200"/>
          </a:xfrm>
        </p:spPr>
        <p:txBody>
          <a:bodyPr>
            <a:normAutofit lnSpcReduction="10000"/>
          </a:bodyPr>
          <a:lstStyle/>
          <a:p>
            <a:pPr marL="0" indent="0">
              <a:buNone/>
            </a:pPr>
            <a:r>
              <a:rPr lang="en-US" b="1" dirty="0" smtClean="0"/>
              <a:t>Introduction</a:t>
            </a:r>
          </a:p>
          <a:p>
            <a:r>
              <a:rPr lang="en-US" dirty="0" smtClean="0"/>
              <a:t>Type of blood vessel disorder including atherosclerosis, that is, deposits of fat (</a:t>
            </a:r>
            <a:r>
              <a:rPr lang="en-US" dirty="0" err="1" smtClean="0"/>
              <a:t>atheromas</a:t>
            </a:r>
            <a:r>
              <a:rPr lang="en-US" dirty="0" smtClean="0"/>
              <a:t>) that hardens with age</a:t>
            </a:r>
          </a:p>
          <a:p>
            <a:r>
              <a:rPr lang="en-US" dirty="0" smtClean="0"/>
              <a:t>Atherosclerosis occludes the coronary artery by fibrous, fatty plaque, manifested by angina pectoris, acute coronary syndrome and /or myocardial infarction</a:t>
            </a:r>
          </a:p>
          <a:p>
            <a:r>
              <a:rPr lang="en-US" dirty="0" smtClean="0"/>
              <a:t>Primary effect include: loss of oxygen and nutrients to myocardial tissue because of diminished coronary blood flow</a:t>
            </a:r>
          </a:p>
          <a:p>
            <a:endParaRPr lang="en-US" dirty="0" smtClean="0"/>
          </a:p>
          <a:p>
            <a:pPr marL="0" indent="0">
              <a:buNone/>
            </a:pPr>
            <a:r>
              <a:rPr lang="en-US" b="1" dirty="0" smtClean="0"/>
              <a:t> </a:t>
            </a:r>
            <a:endParaRPr lang="en-US" b="1" dirty="0"/>
          </a:p>
        </p:txBody>
      </p:sp>
    </p:spTree>
    <p:extLst>
      <p:ext uri="{BB962C8B-B14F-4D97-AF65-F5344CB8AC3E}">
        <p14:creationId xmlns="" xmlns:p14="http://schemas.microsoft.com/office/powerpoint/2010/main" val="391074300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Pathophysiology </a:t>
            </a:r>
            <a:endParaRPr lang="en-US" dirty="0"/>
          </a:p>
        </p:txBody>
      </p:sp>
      <p:sp>
        <p:nvSpPr>
          <p:cNvPr id="3" name="Content Placeholder 2"/>
          <p:cNvSpPr>
            <a:spLocks noGrp="1"/>
          </p:cNvSpPr>
          <p:nvPr>
            <p:ph idx="1"/>
          </p:nvPr>
        </p:nvSpPr>
        <p:spPr>
          <a:xfrm>
            <a:off x="457200" y="1143000"/>
            <a:ext cx="8686800" cy="5562600"/>
          </a:xfrm>
        </p:spPr>
        <p:txBody>
          <a:bodyPr>
            <a:normAutofit fontScale="92500"/>
          </a:bodyPr>
          <a:lstStyle/>
          <a:p>
            <a:r>
              <a:rPr lang="en-US" dirty="0" smtClean="0"/>
              <a:t>Increased blood levels of low-density lipoprotein (LDL) irritate or damage the inner layer of coronary vessels</a:t>
            </a:r>
          </a:p>
          <a:p>
            <a:r>
              <a:rPr lang="en-US" dirty="0" smtClean="0"/>
              <a:t>LDL enters the vessel after damaging the protective barrier, accumulates, and forms a fatty streak</a:t>
            </a:r>
          </a:p>
          <a:p>
            <a:r>
              <a:rPr lang="en-US" dirty="0" smtClean="0"/>
              <a:t>Smooth muscle cells move to the inner layer to engulf the fatty substance, produce fibrous tissue, and stimulate calcium deposition</a:t>
            </a:r>
          </a:p>
          <a:p>
            <a:r>
              <a:rPr lang="en-US" dirty="0" smtClean="0"/>
              <a:t>Cycle continues, resulting in transformation of fatty streak into fibrous plaque, and eventually, a coronary artery disease (CAD) evolves</a:t>
            </a:r>
            <a:endParaRPr lang="en-US" dirty="0"/>
          </a:p>
        </p:txBody>
      </p:sp>
    </p:spTree>
    <p:extLst>
      <p:ext uri="{BB962C8B-B14F-4D97-AF65-F5344CB8AC3E}">
        <p14:creationId xmlns="" xmlns:p14="http://schemas.microsoft.com/office/powerpoint/2010/main" val="3756789656"/>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53400" cy="609600"/>
          </a:xfrm>
        </p:spPr>
        <p:txBody>
          <a:bodyPr>
            <a:normAutofit fontScale="90000"/>
          </a:bodyPr>
          <a:lstStyle/>
          <a:p>
            <a:r>
              <a:rPr lang="en-US" dirty="0" err="1" smtClean="0"/>
              <a:t>Pathophysiology</a:t>
            </a:r>
            <a:endParaRPr lang="en-US" dirty="0"/>
          </a:p>
        </p:txBody>
      </p:sp>
      <p:sp>
        <p:nvSpPr>
          <p:cNvPr id="3" name="Content Placeholder 2"/>
          <p:cNvSpPr>
            <a:spLocks noGrp="1"/>
          </p:cNvSpPr>
          <p:nvPr>
            <p:ph idx="1"/>
          </p:nvPr>
        </p:nvSpPr>
        <p:spPr>
          <a:xfrm>
            <a:off x="533400" y="1143000"/>
            <a:ext cx="8610600" cy="5715000"/>
          </a:xfrm>
        </p:spPr>
        <p:txBody>
          <a:bodyPr>
            <a:normAutofit/>
          </a:bodyPr>
          <a:lstStyle/>
          <a:p>
            <a:endParaRPr lang="en-US" dirty="0" smtClean="0"/>
          </a:p>
          <a:p>
            <a:r>
              <a:rPr lang="en-US" dirty="0" smtClean="0"/>
              <a:t>Oxygen deprivation forces the myocardium to shift from aerobic to anaerobic metabolism, leading to accumulation of lactic acid and reduction of cellular pH cause angina pectoris</a:t>
            </a:r>
          </a:p>
          <a:p>
            <a:r>
              <a:rPr lang="en-US" dirty="0" smtClean="0"/>
              <a:t>The combination of hypoxia and reduced energy availability, and acidosis rapidly impairs left ventricular function</a:t>
            </a:r>
          </a:p>
        </p:txBody>
      </p:sp>
    </p:spTree>
    <p:extLst>
      <p:ext uri="{BB962C8B-B14F-4D97-AF65-F5344CB8AC3E}">
        <p14:creationId xmlns="" xmlns:p14="http://schemas.microsoft.com/office/powerpoint/2010/main" val="357470667"/>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Pathophysiology</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686800" cy="5105400"/>
          </a:xfrm>
        </p:spPr>
        <p:txBody>
          <a:bodyPr/>
          <a:lstStyle/>
          <a:p>
            <a:r>
              <a:rPr lang="en-US" dirty="0" smtClean="0"/>
              <a:t>The strength of contractions in the affected myocardial region is reduced as the </a:t>
            </a:r>
            <a:r>
              <a:rPr lang="en-US" dirty="0" err="1" smtClean="0"/>
              <a:t>fibres</a:t>
            </a:r>
            <a:r>
              <a:rPr lang="en-US" dirty="0" smtClean="0"/>
              <a:t> shorten inadequately, result in less force and velocity</a:t>
            </a:r>
          </a:p>
          <a:p>
            <a:r>
              <a:rPr lang="en-US" dirty="0" smtClean="0"/>
              <a:t>Wall motion is abnormal in ischemic area, resulting in less blood being ejected from the heart with each contraction</a:t>
            </a:r>
          </a:p>
          <a:p>
            <a:endParaRPr lang="en-US" dirty="0"/>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lstStyle/>
          <a:p>
            <a:r>
              <a:rPr lang="en-US" dirty="0" smtClean="0"/>
              <a:t>Atherosclerosis</a:t>
            </a:r>
          </a:p>
          <a:p>
            <a:r>
              <a:rPr lang="en-US" dirty="0" smtClean="0"/>
              <a:t>Dissecting aneurysm</a:t>
            </a:r>
          </a:p>
          <a:p>
            <a:r>
              <a:rPr lang="en-US" dirty="0" smtClean="0"/>
              <a:t>Infectious </a:t>
            </a:r>
            <a:r>
              <a:rPr lang="en-US" dirty="0" err="1" smtClean="0"/>
              <a:t>vasculitis</a:t>
            </a:r>
            <a:endParaRPr lang="en-US" dirty="0" smtClean="0"/>
          </a:p>
          <a:p>
            <a:r>
              <a:rPr lang="en-US" dirty="0" err="1" smtClean="0"/>
              <a:t>Syphylis</a:t>
            </a:r>
            <a:endParaRPr lang="en-US" dirty="0" smtClean="0"/>
          </a:p>
          <a:p>
            <a:r>
              <a:rPr lang="en-US" dirty="0" smtClean="0"/>
              <a:t>Congenital defects</a:t>
            </a:r>
          </a:p>
          <a:p>
            <a:r>
              <a:rPr lang="en-US" dirty="0" smtClean="0"/>
              <a:t>Coronary artery spasm</a:t>
            </a:r>
          </a:p>
          <a:p>
            <a:pPr marL="0" indent="0">
              <a:buNone/>
            </a:pPr>
            <a:endParaRPr lang="en-US" dirty="0"/>
          </a:p>
        </p:txBody>
      </p:sp>
    </p:spTree>
    <p:extLst>
      <p:ext uri="{BB962C8B-B14F-4D97-AF65-F5344CB8AC3E}">
        <p14:creationId xmlns="" xmlns:p14="http://schemas.microsoft.com/office/powerpoint/2010/main" val="379449257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US" dirty="0" smtClean="0"/>
              <a:t>Risk factors</a:t>
            </a:r>
            <a:endParaRPr lang="en-US" dirty="0"/>
          </a:p>
        </p:txBody>
      </p:sp>
      <p:sp>
        <p:nvSpPr>
          <p:cNvPr id="3" name="Content Placeholder 2"/>
          <p:cNvSpPr>
            <a:spLocks noGrp="1"/>
          </p:cNvSpPr>
          <p:nvPr>
            <p:ph idx="1"/>
          </p:nvPr>
        </p:nvSpPr>
        <p:spPr>
          <a:xfrm>
            <a:off x="457200" y="609600"/>
            <a:ext cx="8686800" cy="6400800"/>
          </a:xfrm>
        </p:spPr>
        <p:txBody>
          <a:bodyPr>
            <a:normAutofit/>
          </a:bodyPr>
          <a:lstStyle/>
          <a:p>
            <a:r>
              <a:rPr lang="en-US" dirty="0" smtClean="0"/>
              <a:t>Family history</a:t>
            </a:r>
          </a:p>
          <a:p>
            <a:r>
              <a:rPr lang="en-US" dirty="0" smtClean="0"/>
              <a:t>High serum cholesterol levels above 200 mg/</a:t>
            </a:r>
            <a:r>
              <a:rPr lang="en-US" dirty="0" err="1" smtClean="0"/>
              <a:t>dL</a:t>
            </a:r>
            <a:endParaRPr lang="en-US" dirty="0" smtClean="0"/>
          </a:p>
          <a:p>
            <a:r>
              <a:rPr lang="en-US" dirty="0" smtClean="0"/>
              <a:t>Smoking </a:t>
            </a:r>
          </a:p>
          <a:p>
            <a:r>
              <a:rPr lang="en-US" dirty="0" smtClean="0"/>
              <a:t>Diabetes</a:t>
            </a:r>
          </a:p>
          <a:p>
            <a:r>
              <a:rPr lang="en-US" dirty="0" smtClean="0"/>
              <a:t>Hormonal contraceptives</a:t>
            </a:r>
          </a:p>
          <a:p>
            <a:r>
              <a:rPr lang="en-US" dirty="0" smtClean="0"/>
              <a:t>Obesity: BMI above 30 kg/m2 or waist  over 40 inches</a:t>
            </a:r>
          </a:p>
          <a:p>
            <a:r>
              <a:rPr lang="en-US" dirty="0" smtClean="0"/>
              <a:t>Sedentary lifestyle</a:t>
            </a:r>
          </a:p>
          <a:p>
            <a:r>
              <a:rPr lang="en-US" dirty="0" smtClean="0"/>
              <a:t>Stress/psychological states e.g. depression</a:t>
            </a:r>
            <a:r>
              <a:rPr lang="en-US" dirty="0"/>
              <a:t>, increased stimulation of </a:t>
            </a:r>
            <a:r>
              <a:rPr lang="en-US" dirty="0" smtClean="0"/>
              <a:t>SNS</a:t>
            </a:r>
            <a:endParaRPr lang="en-US" dirty="0"/>
          </a:p>
        </p:txBody>
      </p:sp>
    </p:spTree>
    <p:extLst>
      <p:ext uri="{BB962C8B-B14F-4D97-AF65-F5344CB8AC3E}">
        <p14:creationId xmlns="" xmlns:p14="http://schemas.microsoft.com/office/powerpoint/2010/main" val="3062178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710148"/>
            <a:ext cx="8277999" cy="5201424"/>
          </a:xfrm>
          <a:prstGeom prst="rect">
            <a:avLst/>
          </a:prstGeom>
          <a:noFill/>
        </p:spPr>
        <p:txBody>
          <a:bodyPr wrap="square" rtlCol="0">
            <a:spAutoFit/>
          </a:bodyPr>
          <a:lstStyle/>
          <a:p>
            <a:r>
              <a:rPr lang="en-US" sz="2800" b="1" dirty="0" err="1" smtClean="0"/>
              <a:t>Cont</a:t>
            </a:r>
            <a:r>
              <a:rPr lang="en-US" sz="2800" b="1" dirty="0" smtClean="0"/>
              <a:t> of cardiac conducting syst</a:t>
            </a:r>
            <a:r>
              <a:rPr lang="en-US" sz="2800" dirty="0" smtClean="0"/>
              <a:t>.</a:t>
            </a:r>
          </a:p>
          <a:p>
            <a:pPr>
              <a:buFont typeface="Arial" pitchFamily="34" charset="0"/>
              <a:buChar char="•"/>
            </a:pPr>
            <a:r>
              <a:rPr lang="en-US" sz="2800" dirty="0" smtClean="0"/>
              <a:t> Automatic cells consists of 3 properties:</a:t>
            </a:r>
          </a:p>
          <a:p>
            <a:pPr marL="914400" lvl="1" indent="-457200">
              <a:buFont typeface="Wingdings" pitchFamily="2" charset="2"/>
              <a:buChar char="Ø"/>
            </a:pPr>
            <a:r>
              <a:rPr lang="en-US" sz="2800" dirty="0" smtClean="0"/>
              <a:t> </a:t>
            </a:r>
            <a:r>
              <a:rPr lang="en-US" sz="2800" b="1" i="1" dirty="0" smtClean="0"/>
              <a:t>Automaticity</a:t>
            </a:r>
            <a:r>
              <a:rPr lang="en-US" sz="2800" dirty="0" smtClean="0"/>
              <a:t> – ability to generate action potential,  spontaneous and regularly</a:t>
            </a:r>
          </a:p>
          <a:p>
            <a:pPr marL="914400" lvl="1" indent="-457200">
              <a:buFont typeface="Wingdings" pitchFamily="2" charset="2"/>
              <a:buChar char="Ø"/>
            </a:pPr>
            <a:r>
              <a:rPr lang="en-US" sz="2800" dirty="0" smtClean="0"/>
              <a:t> </a:t>
            </a:r>
            <a:r>
              <a:rPr lang="en-US" sz="2800" b="1" i="1" dirty="0" smtClean="0"/>
              <a:t>Excitability</a:t>
            </a:r>
            <a:r>
              <a:rPr lang="en-US" sz="2800" dirty="0" smtClean="0"/>
              <a:t> – ability to respond to electrical stimulation by stimulating action potential</a:t>
            </a:r>
          </a:p>
          <a:p>
            <a:pPr marL="914400" lvl="1" indent="-457200">
              <a:buFont typeface="Wingdings" pitchFamily="2" charset="2"/>
              <a:buChar char="Ø"/>
            </a:pPr>
            <a:r>
              <a:rPr lang="en-US" sz="2800" b="1" i="1" dirty="0" smtClean="0"/>
              <a:t>Conductivity</a:t>
            </a:r>
            <a:r>
              <a:rPr lang="en-US" sz="2800" dirty="0" smtClean="0"/>
              <a:t> – ability to propagate action potential</a:t>
            </a:r>
          </a:p>
          <a:p>
            <a:pPr marL="914400" lvl="1" indent="-457200">
              <a:buFont typeface="Wingdings" pitchFamily="2" charset="2"/>
              <a:buChar char="Ø"/>
            </a:pPr>
            <a:r>
              <a:rPr lang="en-US" sz="2800" b="1" i="1" dirty="0" smtClean="0"/>
              <a:t>Refractoriness – </a:t>
            </a:r>
            <a:r>
              <a:rPr lang="en-US" sz="2800" dirty="0" smtClean="0"/>
              <a:t>inability to respond to new stimuli while in contraction (</a:t>
            </a:r>
            <a:r>
              <a:rPr lang="en-US" sz="2800" dirty="0" err="1" smtClean="0"/>
              <a:t>depolarised</a:t>
            </a:r>
            <a:r>
              <a:rPr lang="en-US" sz="2800" dirty="0" smtClean="0"/>
              <a:t>) state </a:t>
            </a:r>
            <a:endParaRPr lang="en-US" sz="2800" b="1" i="1" dirty="0" smtClean="0"/>
          </a:p>
          <a:p>
            <a:pPr marL="514350" indent="-514350">
              <a:buFont typeface="+mj-lt"/>
              <a:buAutoNum type="alphaLcPeriod"/>
            </a:pPr>
            <a:endParaRPr lang="en-US" sz="2400" dirty="0"/>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en-US" dirty="0"/>
          </a:p>
        </p:txBody>
      </p:sp>
      <p:sp>
        <p:nvSpPr>
          <p:cNvPr id="3" name="Content Placeholder 2"/>
          <p:cNvSpPr>
            <a:spLocks noGrp="1"/>
          </p:cNvSpPr>
          <p:nvPr>
            <p:ph idx="1"/>
          </p:nvPr>
        </p:nvSpPr>
        <p:spPr>
          <a:xfrm>
            <a:off x="457200" y="1600200"/>
            <a:ext cx="8686800" cy="4953000"/>
          </a:xfrm>
        </p:spPr>
        <p:txBody>
          <a:bodyPr>
            <a:normAutofit lnSpcReduction="10000"/>
          </a:bodyPr>
          <a:lstStyle/>
          <a:p>
            <a:r>
              <a:rPr lang="en-US" dirty="0" smtClean="0"/>
              <a:t>Increased </a:t>
            </a:r>
            <a:r>
              <a:rPr lang="en-US" dirty="0" err="1" smtClean="0"/>
              <a:t>homocysteine</a:t>
            </a:r>
            <a:r>
              <a:rPr lang="en-US" dirty="0" smtClean="0"/>
              <a:t> levels : broken products of </a:t>
            </a:r>
            <a:r>
              <a:rPr lang="en-US" dirty="0" err="1" smtClean="0"/>
              <a:t>aminoacid</a:t>
            </a:r>
            <a:r>
              <a:rPr lang="en-US" dirty="0" smtClean="0"/>
              <a:t> </a:t>
            </a:r>
            <a:r>
              <a:rPr lang="en-US" dirty="0" err="1" smtClean="0"/>
              <a:t>methionine</a:t>
            </a:r>
            <a:r>
              <a:rPr lang="en-US" dirty="0" smtClean="0"/>
              <a:t>, which lead to atherosclerosis</a:t>
            </a:r>
          </a:p>
          <a:p>
            <a:r>
              <a:rPr lang="en-US" dirty="0" smtClean="0"/>
              <a:t>Hypertension </a:t>
            </a:r>
          </a:p>
          <a:p>
            <a:r>
              <a:rPr lang="en-US" dirty="0" smtClean="0"/>
              <a:t>Substance abuse e.g. cocaine, methamphetamine cause coronary spasms resulting in myocardial ischemia</a:t>
            </a:r>
          </a:p>
          <a:p>
            <a:r>
              <a:rPr lang="en-US" dirty="0" smtClean="0"/>
              <a:t>Metabolic syndrome: cluster risk factors e.g. insulin resistance, obesity, hypertension,  high serum lipids levels</a:t>
            </a:r>
          </a:p>
          <a:p>
            <a:pPr>
              <a:buNone/>
            </a:pPr>
            <a:endParaRPr lang="en-US" dirty="0"/>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Incidence </a:t>
            </a:r>
            <a:endParaRPr lang="en-US" dirty="0"/>
          </a:p>
        </p:txBody>
      </p:sp>
      <p:sp>
        <p:nvSpPr>
          <p:cNvPr id="3" name="Content Placeholder 2"/>
          <p:cNvSpPr>
            <a:spLocks noGrp="1"/>
          </p:cNvSpPr>
          <p:nvPr>
            <p:ph idx="1"/>
          </p:nvPr>
        </p:nvSpPr>
        <p:spPr>
          <a:xfrm>
            <a:off x="457200" y="1524000"/>
            <a:ext cx="8686800" cy="6400800"/>
          </a:xfrm>
        </p:spPr>
        <p:txBody>
          <a:bodyPr>
            <a:normAutofit fontScale="92500" lnSpcReduction="20000"/>
          </a:bodyPr>
          <a:lstStyle/>
          <a:p>
            <a:r>
              <a:rPr lang="en-US" dirty="0" smtClean="0"/>
              <a:t>Occurs after age 40</a:t>
            </a:r>
          </a:p>
          <a:p>
            <a:r>
              <a:rPr lang="en-US" dirty="0" smtClean="0"/>
              <a:t>Males eight times more susceptible than premenopausal females</a:t>
            </a:r>
          </a:p>
          <a:p>
            <a:r>
              <a:rPr lang="en-US" dirty="0" smtClean="0"/>
              <a:t>Risk increased by family history</a:t>
            </a:r>
          </a:p>
          <a:p>
            <a:r>
              <a:rPr lang="en-US" dirty="0" smtClean="0"/>
              <a:t>White males more susceptible than nonwhite males; nonwhite females more susceptible than white females</a:t>
            </a:r>
          </a:p>
          <a:p>
            <a:r>
              <a:rPr lang="en-US" dirty="0" smtClean="0"/>
              <a:t>In America alone, more than 11 million people affected by CAD</a:t>
            </a:r>
          </a:p>
          <a:p>
            <a:pPr marL="0" indent="0">
              <a:buNone/>
            </a:pPr>
            <a:r>
              <a:rPr lang="en-US" b="1" dirty="0" smtClean="0"/>
              <a:t>Common characteristic</a:t>
            </a:r>
          </a:p>
          <a:p>
            <a:pPr>
              <a:buFont typeface="Wingdings" pitchFamily="2" charset="2"/>
              <a:buChar char="§"/>
            </a:pPr>
            <a:r>
              <a:rPr lang="en-US" dirty="0" smtClean="0"/>
              <a:t>Angina </a:t>
            </a:r>
          </a:p>
          <a:p>
            <a:pPr marL="0" indent="0">
              <a:buNone/>
            </a:pPr>
            <a:endParaRPr lang="en-US" b="1" dirty="0" smtClean="0"/>
          </a:p>
          <a:p>
            <a:pPr marL="0" indent="0">
              <a:buNone/>
            </a:pPr>
            <a:endParaRPr lang="en-US" dirty="0" smtClean="0"/>
          </a:p>
          <a:p>
            <a:pPr marL="0" indent="0">
              <a:buNone/>
            </a:pPr>
            <a:r>
              <a:rPr lang="en-US" dirty="0" smtClean="0"/>
              <a:t> </a:t>
            </a:r>
            <a:endParaRPr lang="en-US" dirty="0"/>
          </a:p>
        </p:txBody>
      </p:sp>
    </p:spTree>
    <p:extLst>
      <p:ext uri="{BB962C8B-B14F-4D97-AF65-F5344CB8AC3E}">
        <p14:creationId xmlns="" xmlns:p14="http://schemas.microsoft.com/office/powerpoint/2010/main" val="554114428"/>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a:t>
            </a:r>
            <a:endParaRPr lang="en-US" dirty="0"/>
          </a:p>
        </p:txBody>
      </p:sp>
      <p:sp>
        <p:nvSpPr>
          <p:cNvPr id="3" name="Content Placeholder 2"/>
          <p:cNvSpPr>
            <a:spLocks noGrp="1"/>
          </p:cNvSpPr>
          <p:nvPr>
            <p:ph idx="1"/>
          </p:nvPr>
        </p:nvSpPr>
        <p:spPr>
          <a:xfrm>
            <a:off x="457200" y="1371600"/>
            <a:ext cx="8686800" cy="5257800"/>
          </a:xfrm>
        </p:spPr>
        <p:txBody>
          <a:bodyPr>
            <a:normAutofit fontScale="85000" lnSpcReduction="10000"/>
          </a:bodyPr>
          <a:lstStyle/>
          <a:p>
            <a:r>
              <a:rPr lang="en-US" dirty="0" smtClean="0"/>
              <a:t>Arrhythmias- heart beat irregularities</a:t>
            </a:r>
          </a:p>
          <a:p>
            <a:r>
              <a:rPr lang="en-US" dirty="0" smtClean="0"/>
              <a:t>Myocardial infarction- death of cardiac </a:t>
            </a:r>
            <a:r>
              <a:rPr lang="en-US" dirty="0" err="1" smtClean="0"/>
              <a:t>myocytes</a:t>
            </a:r>
            <a:endParaRPr lang="en-US" dirty="0" smtClean="0"/>
          </a:p>
          <a:p>
            <a:r>
              <a:rPr lang="en-US" dirty="0" smtClean="0"/>
              <a:t>Heart failure- insufficient cardiac out to meet body’s metabolic activities </a:t>
            </a:r>
          </a:p>
          <a:p>
            <a:r>
              <a:rPr lang="en-US" dirty="0" smtClean="0"/>
              <a:t>Cardiac shock due to inadequate oxygen and nutrient supply</a:t>
            </a:r>
          </a:p>
          <a:p>
            <a:r>
              <a:rPr lang="en-US" dirty="0" smtClean="0"/>
              <a:t>Ventricular aneurysm </a:t>
            </a:r>
          </a:p>
          <a:p>
            <a:r>
              <a:rPr lang="en-US" dirty="0" smtClean="0"/>
              <a:t>Pericarditis due to cardiac compression</a:t>
            </a:r>
          </a:p>
          <a:p>
            <a:r>
              <a:rPr lang="en-US" dirty="0" smtClean="0"/>
              <a:t>Dressler syndrome: pericarditis with effusion and fever</a:t>
            </a:r>
          </a:p>
          <a:p>
            <a:r>
              <a:rPr lang="en-US" dirty="0" smtClean="0"/>
              <a:t>Papillary muscle dysfunction: if infarcted area includes/adjacent papillary muscle attached to mitral valve</a:t>
            </a:r>
            <a:endParaRPr lang="en-US" dirty="0"/>
          </a:p>
        </p:txBody>
      </p:sp>
    </p:spTree>
    <p:extLst>
      <p:ext uri="{BB962C8B-B14F-4D97-AF65-F5344CB8AC3E}">
        <p14:creationId xmlns="" xmlns:p14="http://schemas.microsoft.com/office/powerpoint/2010/main" val="552666807"/>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assessment</a:t>
            </a:r>
            <a:endParaRPr lang="en-US" dirty="0"/>
          </a:p>
        </p:txBody>
      </p:sp>
      <p:sp>
        <p:nvSpPr>
          <p:cNvPr id="3" name="Content Placeholder 2"/>
          <p:cNvSpPr>
            <a:spLocks noGrp="1"/>
          </p:cNvSpPr>
          <p:nvPr>
            <p:ph idx="1"/>
          </p:nvPr>
        </p:nvSpPr>
        <p:spPr>
          <a:xfrm>
            <a:off x="457200" y="1219200"/>
            <a:ext cx="8686800" cy="5867400"/>
          </a:xfrm>
        </p:spPr>
        <p:txBody>
          <a:bodyPr>
            <a:normAutofit fontScale="85000" lnSpcReduction="10000"/>
          </a:bodyPr>
          <a:lstStyle/>
          <a:p>
            <a:pPr marL="0" indent="0">
              <a:buNone/>
            </a:pPr>
            <a:r>
              <a:rPr lang="en-US" b="1" dirty="0" smtClean="0"/>
              <a:t>History of:</a:t>
            </a:r>
          </a:p>
          <a:p>
            <a:r>
              <a:rPr lang="en-US" dirty="0" smtClean="0"/>
              <a:t>Angina that may radiate to the left arm, neck, jaw, of shoulder blade</a:t>
            </a:r>
          </a:p>
          <a:p>
            <a:r>
              <a:rPr lang="en-US" dirty="0" smtClean="0"/>
              <a:t>Commonly occurring after physical exertion but possibly following emotional excitement, exposure to cold, or ingestion of a large meal</a:t>
            </a:r>
          </a:p>
          <a:p>
            <a:r>
              <a:rPr lang="en-US" dirty="0" smtClean="0"/>
              <a:t>May develop during sleep; symptoms wake the patient</a:t>
            </a:r>
          </a:p>
          <a:p>
            <a:r>
              <a:rPr lang="en-US" dirty="0" smtClean="0"/>
              <a:t>Nausea</a:t>
            </a:r>
          </a:p>
          <a:p>
            <a:r>
              <a:rPr lang="en-US" dirty="0" smtClean="0"/>
              <a:t>Vomiting</a:t>
            </a:r>
          </a:p>
          <a:p>
            <a:r>
              <a:rPr lang="en-US" dirty="0" smtClean="0"/>
              <a:t>Fainting</a:t>
            </a:r>
          </a:p>
          <a:p>
            <a:r>
              <a:rPr lang="en-US" dirty="0" smtClean="0"/>
              <a:t>Sweating</a:t>
            </a:r>
          </a:p>
          <a:p>
            <a:r>
              <a:rPr lang="en-US" dirty="0" smtClean="0"/>
              <a:t>Stable angina: predictable and relieved by rest or nitrates</a:t>
            </a:r>
            <a:endParaRPr lang="en-US" dirty="0"/>
          </a:p>
        </p:txBody>
      </p:sp>
    </p:spTree>
    <p:extLst>
      <p:ext uri="{BB962C8B-B14F-4D97-AF65-F5344CB8AC3E}">
        <p14:creationId xmlns="" xmlns:p14="http://schemas.microsoft.com/office/powerpoint/2010/main" val="2244900613"/>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a:t>
            </a:r>
            <a:endParaRPr lang="en-US" dirty="0"/>
          </a:p>
        </p:txBody>
      </p:sp>
      <p:sp>
        <p:nvSpPr>
          <p:cNvPr id="3" name="Content Placeholder 2"/>
          <p:cNvSpPr>
            <a:spLocks noGrp="1"/>
          </p:cNvSpPr>
          <p:nvPr>
            <p:ph idx="1"/>
          </p:nvPr>
        </p:nvSpPr>
        <p:spPr>
          <a:xfrm>
            <a:off x="457200" y="1219200"/>
            <a:ext cx="8686800" cy="5638800"/>
          </a:xfrm>
        </p:spPr>
        <p:txBody>
          <a:bodyPr>
            <a:normAutofit lnSpcReduction="10000"/>
          </a:bodyPr>
          <a:lstStyle/>
          <a:p>
            <a:r>
              <a:rPr lang="en-US" dirty="0" smtClean="0"/>
              <a:t>Unstable angina: increases in frequency and duration and is more easily induced and generally indicates extensive or worsening disease, and, untreated, may progress to myocardial infarction</a:t>
            </a:r>
          </a:p>
          <a:p>
            <a:r>
              <a:rPr lang="en-US" dirty="0" smtClean="0"/>
              <a:t>Crescendo angina: an effort pain-induced occurring with increasing frequency and decreasing provocation</a:t>
            </a:r>
          </a:p>
          <a:p>
            <a:r>
              <a:rPr lang="en-US" dirty="0" err="1" smtClean="0"/>
              <a:t>Prinzmental’s</a:t>
            </a:r>
            <a:r>
              <a:rPr lang="en-US" dirty="0" smtClean="0"/>
              <a:t> or variant angina pectoris: severe non-effort produced pain occurs at rest without provocation to spasm</a:t>
            </a:r>
            <a:endParaRPr lang="en-US" dirty="0"/>
          </a:p>
        </p:txBody>
      </p:sp>
    </p:spTree>
    <p:extLst>
      <p:ext uri="{BB962C8B-B14F-4D97-AF65-F5344CB8AC3E}">
        <p14:creationId xmlns="" xmlns:p14="http://schemas.microsoft.com/office/powerpoint/2010/main" val="4240301108"/>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findings </a:t>
            </a:r>
            <a:endParaRPr lang="en-US" dirty="0"/>
          </a:p>
        </p:txBody>
      </p:sp>
      <p:sp>
        <p:nvSpPr>
          <p:cNvPr id="3" name="Content Placeholder 2"/>
          <p:cNvSpPr>
            <a:spLocks noGrp="1"/>
          </p:cNvSpPr>
          <p:nvPr>
            <p:ph idx="1"/>
          </p:nvPr>
        </p:nvSpPr>
        <p:spPr>
          <a:xfrm>
            <a:off x="457200" y="1295400"/>
            <a:ext cx="8686800" cy="5257800"/>
          </a:xfrm>
        </p:spPr>
        <p:txBody>
          <a:bodyPr/>
          <a:lstStyle/>
          <a:p>
            <a:r>
              <a:rPr lang="en-US" dirty="0" smtClean="0"/>
              <a:t>Cool extremities- due to poor blood supply </a:t>
            </a:r>
          </a:p>
          <a:p>
            <a:r>
              <a:rPr lang="en-US" dirty="0" err="1" smtClean="0"/>
              <a:t>Xanthoma</a:t>
            </a:r>
            <a:r>
              <a:rPr lang="en-US" dirty="0" smtClean="0"/>
              <a:t>- soft, yellow skin plaques or nodules containing lipoprotein deposits inside </a:t>
            </a:r>
            <a:r>
              <a:rPr lang="en-US" dirty="0" err="1" smtClean="0"/>
              <a:t>histiocytes</a:t>
            </a:r>
            <a:r>
              <a:rPr lang="en-US" dirty="0" smtClean="0"/>
              <a:t> related to </a:t>
            </a:r>
            <a:r>
              <a:rPr lang="en-US" dirty="0" err="1" smtClean="0"/>
              <a:t>hyperlipidemia</a:t>
            </a:r>
            <a:r>
              <a:rPr lang="en-US" dirty="0" smtClean="0"/>
              <a:t> </a:t>
            </a:r>
          </a:p>
          <a:p>
            <a:r>
              <a:rPr lang="en-US" dirty="0" err="1" smtClean="0"/>
              <a:t>Arteriovenous</a:t>
            </a:r>
            <a:r>
              <a:rPr lang="en-US" dirty="0" smtClean="0"/>
              <a:t> nicking of the eye</a:t>
            </a:r>
          </a:p>
          <a:p>
            <a:r>
              <a:rPr lang="en-US" dirty="0" smtClean="0"/>
              <a:t>Obesity-  </a:t>
            </a:r>
          </a:p>
          <a:p>
            <a:r>
              <a:rPr lang="en-US" dirty="0" smtClean="0"/>
              <a:t>Hypertension</a:t>
            </a:r>
          </a:p>
          <a:p>
            <a:r>
              <a:rPr lang="en-US" dirty="0" smtClean="0"/>
              <a:t>Positive Levine’s sign (holding fist to chest)</a:t>
            </a:r>
          </a:p>
          <a:p>
            <a:r>
              <a:rPr lang="en-US" dirty="0" smtClean="0"/>
              <a:t>Decreased or absent peripheral pulses</a:t>
            </a:r>
          </a:p>
          <a:p>
            <a:endParaRPr lang="en-US" dirty="0"/>
          </a:p>
        </p:txBody>
      </p:sp>
    </p:spTree>
    <p:extLst>
      <p:ext uri="{BB962C8B-B14F-4D97-AF65-F5344CB8AC3E}">
        <p14:creationId xmlns="" xmlns:p14="http://schemas.microsoft.com/office/powerpoint/2010/main" val="2684533336"/>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Imaging test results</a:t>
            </a:r>
            <a:endParaRPr lang="en-US" dirty="0"/>
          </a:p>
        </p:txBody>
      </p:sp>
      <p:sp>
        <p:nvSpPr>
          <p:cNvPr id="3" name="Content Placeholder 2"/>
          <p:cNvSpPr>
            <a:spLocks noGrp="1"/>
          </p:cNvSpPr>
          <p:nvPr>
            <p:ph idx="1"/>
          </p:nvPr>
        </p:nvSpPr>
        <p:spPr>
          <a:xfrm>
            <a:off x="457200" y="1219200"/>
            <a:ext cx="8686800" cy="5638800"/>
          </a:xfrm>
        </p:spPr>
        <p:txBody>
          <a:bodyPr>
            <a:normAutofit/>
          </a:bodyPr>
          <a:lstStyle/>
          <a:p>
            <a:r>
              <a:rPr lang="en-US" dirty="0" smtClean="0"/>
              <a:t>Myocardial perfusion imaging with </a:t>
            </a:r>
            <a:r>
              <a:rPr lang="en-US" dirty="0" err="1" smtClean="0"/>
              <a:t>radionucleotide</a:t>
            </a:r>
            <a:r>
              <a:rPr lang="en-US" dirty="0" smtClean="0"/>
              <a:t> during treadmill exercise shows ischemic areas of myocardium, visualized as “cold spots”.</a:t>
            </a:r>
          </a:p>
          <a:p>
            <a:r>
              <a:rPr lang="en-US" dirty="0" smtClean="0"/>
              <a:t>Pharmacologic myocardial perfusion imaging in arteries with stenosis shows decrease in blood flow proportional to the percentage of occlusion</a:t>
            </a:r>
          </a:p>
          <a:p>
            <a:r>
              <a:rPr lang="en-US" dirty="0" smtClean="0"/>
              <a:t>Stress echocardiography may show abnormal wall motion</a:t>
            </a:r>
            <a:endParaRPr lang="en-US" dirty="0"/>
          </a:p>
        </p:txBody>
      </p:sp>
    </p:spTree>
    <p:extLst>
      <p:ext uri="{BB962C8B-B14F-4D97-AF65-F5344CB8AC3E}">
        <p14:creationId xmlns="" xmlns:p14="http://schemas.microsoft.com/office/powerpoint/2010/main" val="451392260"/>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Imaging test results</a:t>
            </a:r>
            <a:endParaRPr lang="en-US" dirty="0"/>
          </a:p>
        </p:txBody>
      </p:sp>
      <p:sp>
        <p:nvSpPr>
          <p:cNvPr id="3" name="Content Placeholder 2"/>
          <p:cNvSpPr>
            <a:spLocks noGrp="1"/>
          </p:cNvSpPr>
          <p:nvPr>
            <p:ph idx="1"/>
          </p:nvPr>
        </p:nvSpPr>
        <p:spPr>
          <a:xfrm>
            <a:off x="457200" y="1600200"/>
            <a:ext cx="8686800" cy="5257800"/>
          </a:xfrm>
        </p:spPr>
        <p:txBody>
          <a:bodyPr/>
          <a:lstStyle/>
          <a:p>
            <a:r>
              <a:rPr lang="en-US" dirty="0" smtClean="0"/>
              <a:t>Coronary angiography reveals the location and the degree of coronary artery stenosis or obstruction, collateral circulation, and the condition of the artery beyond the narrowing</a:t>
            </a:r>
          </a:p>
          <a:p>
            <a:r>
              <a:rPr lang="en-US" dirty="0" smtClean="0"/>
              <a:t>Multiple-gated acquisition scanning demonstrates cardiac wall motion and reflects injury to cardiac tissue</a:t>
            </a:r>
            <a:endParaRPr lang="en-US" dirty="0"/>
          </a:p>
        </p:txBody>
      </p:sp>
    </p:spTree>
    <p:extLst>
      <p:ext uri="{BB962C8B-B14F-4D97-AF65-F5344CB8AC3E}">
        <p14:creationId xmlns="" xmlns:p14="http://schemas.microsoft.com/office/powerpoint/2010/main" val="1335093413"/>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procedures findings</a:t>
            </a:r>
            <a:endParaRPr lang="en-US" dirty="0"/>
          </a:p>
        </p:txBody>
      </p:sp>
      <p:sp>
        <p:nvSpPr>
          <p:cNvPr id="3" name="Content Placeholder 2"/>
          <p:cNvSpPr>
            <a:spLocks noGrp="1"/>
          </p:cNvSpPr>
          <p:nvPr>
            <p:ph idx="1"/>
          </p:nvPr>
        </p:nvSpPr>
        <p:spPr>
          <a:xfrm>
            <a:off x="457200" y="1600200"/>
            <a:ext cx="8686800" cy="4953000"/>
          </a:xfrm>
        </p:spPr>
        <p:txBody>
          <a:bodyPr/>
          <a:lstStyle/>
          <a:p>
            <a:r>
              <a:rPr lang="en-US" dirty="0" smtClean="0"/>
              <a:t>ECG may be normal between </a:t>
            </a:r>
            <a:r>
              <a:rPr lang="en-US" dirty="0" err="1" smtClean="0"/>
              <a:t>anginal</a:t>
            </a:r>
            <a:r>
              <a:rPr lang="en-US" dirty="0" smtClean="0"/>
              <a:t> episodes</a:t>
            </a:r>
          </a:p>
          <a:p>
            <a:r>
              <a:rPr lang="en-US" dirty="0" smtClean="0"/>
              <a:t>During angina, ECG may show ischemic changes</a:t>
            </a:r>
          </a:p>
          <a:p>
            <a:r>
              <a:rPr lang="en-US" dirty="0" smtClean="0"/>
              <a:t>Exercise stress testing may be done to detect ST-segment changes during exercise, indicating ischemia, and to determine a safe exercise prescription</a:t>
            </a:r>
            <a:endParaRPr lang="en-US" dirty="0"/>
          </a:p>
        </p:txBody>
      </p:sp>
    </p:spTree>
    <p:extLst>
      <p:ext uri="{BB962C8B-B14F-4D97-AF65-F5344CB8AC3E}">
        <p14:creationId xmlns="" xmlns:p14="http://schemas.microsoft.com/office/powerpoint/2010/main" val="3153699445"/>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Treatment/Management</a:t>
            </a:r>
            <a:endParaRPr lang="en-US" dirty="0"/>
          </a:p>
        </p:txBody>
      </p:sp>
      <p:sp>
        <p:nvSpPr>
          <p:cNvPr id="3" name="Content Placeholder 2"/>
          <p:cNvSpPr>
            <a:spLocks noGrp="1"/>
          </p:cNvSpPr>
          <p:nvPr>
            <p:ph idx="1"/>
          </p:nvPr>
        </p:nvSpPr>
        <p:spPr>
          <a:xfrm>
            <a:off x="457200" y="1600200"/>
            <a:ext cx="8686800" cy="5257800"/>
          </a:xfrm>
        </p:spPr>
        <p:txBody>
          <a:bodyPr>
            <a:normAutofit/>
          </a:bodyPr>
          <a:lstStyle/>
          <a:p>
            <a:pPr marL="0" indent="0">
              <a:buNone/>
            </a:pPr>
            <a:r>
              <a:rPr lang="en-US" b="1" dirty="0" smtClean="0"/>
              <a:t>General management:</a:t>
            </a:r>
          </a:p>
          <a:p>
            <a:r>
              <a:rPr lang="en-US" dirty="0" smtClean="0"/>
              <a:t>Stress reduction techniques essential especially if known stressors precipitate pain</a:t>
            </a:r>
          </a:p>
          <a:p>
            <a:r>
              <a:rPr lang="en-US" dirty="0" smtClean="0"/>
              <a:t>Lifestyle modifications, such as smoking cessation and maintaining ideal body weight</a:t>
            </a:r>
          </a:p>
          <a:p>
            <a:r>
              <a:rPr lang="en-US" dirty="0" smtClean="0"/>
              <a:t>Low-fat, low-sodium diet</a:t>
            </a:r>
          </a:p>
          <a:p>
            <a:r>
              <a:rPr lang="en-US" dirty="0" smtClean="0"/>
              <a:t>Activity restrictions possible</a:t>
            </a:r>
          </a:p>
          <a:p>
            <a:r>
              <a:rPr lang="en-US" dirty="0" smtClean="0"/>
              <a:t>Regular exercise as tolerated</a:t>
            </a:r>
            <a:endParaRPr lang="en-US" dirty="0"/>
          </a:p>
        </p:txBody>
      </p:sp>
    </p:spTree>
    <p:extLst>
      <p:ext uri="{BB962C8B-B14F-4D97-AF65-F5344CB8AC3E}">
        <p14:creationId xmlns="" xmlns:p14="http://schemas.microsoft.com/office/powerpoint/2010/main" val="1160287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783134"/>
            <a:ext cx="8305800" cy="5693866"/>
          </a:xfrm>
          <a:prstGeom prst="rect">
            <a:avLst/>
          </a:prstGeom>
        </p:spPr>
        <p:txBody>
          <a:bodyPr wrap="square">
            <a:spAutoFit/>
          </a:bodyPr>
          <a:lstStyle/>
          <a:p>
            <a:pPr marL="342900" indent="-342900">
              <a:buFont typeface="Arial" pitchFamily="34" charset="0"/>
              <a:buChar char="•"/>
            </a:pPr>
            <a:r>
              <a:rPr lang="en-US" sz="2800" dirty="0" smtClean="0"/>
              <a:t>Electrical charge on surface of automatic cell leaks away until certain threshold is reached</a:t>
            </a:r>
          </a:p>
          <a:p>
            <a:pPr marL="457200" indent="-457200">
              <a:buFont typeface="Arial" pitchFamily="34" charset="0"/>
              <a:buChar char="•"/>
            </a:pPr>
            <a:r>
              <a:rPr lang="en-US" sz="2800" dirty="0" smtClean="0"/>
              <a:t>Then , spontaneous complete </a:t>
            </a:r>
            <a:r>
              <a:rPr lang="en-US" sz="2800" dirty="0" err="1" smtClean="0"/>
              <a:t>depolarisation</a:t>
            </a:r>
            <a:r>
              <a:rPr lang="en-US" sz="2800" dirty="0" smtClean="0"/>
              <a:t> occurs over the whole cell surface and spreads to adjacent cells (to both automatic and </a:t>
            </a:r>
          </a:p>
          <a:p>
            <a:pPr marL="457200" indent="-457200"/>
            <a:r>
              <a:rPr lang="en-US" sz="2800" dirty="0" smtClean="0"/>
              <a:t>       unspecialized cells)</a:t>
            </a:r>
          </a:p>
          <a:p>
            <a:pPr marL="457200" indent="-457200">
              <a:buFont typeface="Arial" pitchFamily="34" charset="0"/>
              <a:buChar char="•"/>
            </a:pPr>
            <a:r>
              <a:rPr lang="en-US" sz="2800" dirty="0" smtClean="0"/>
              <a:t>Automatic  cell with most rapid leak of charge becomes the pacemaker  (normally located within SA node)</a:t>
            </a:r>
          </a:p>
          <a:p>
            <a:pPr marL="457200" indent="-457200">
              <a:buFont typeface="Arial" pitchFamily="34" charset="0"/>
              <a:buChar char="•"/>
            </a:pPr>
            <a:r>
              <a:rPr lang="en-US" sz="2800" dirty="0" smtClean="0"/>
              <a:t>Automatic cell in cardiac conducting system are: SA node (Sinus node), AV node, Bundle of His, left and right bundle branches</a:t>
            </a:r>
          </a:p>
          <a:p>
            <a:pPr marL="457200" indent="-457200"/>
            <a:r>
              <a:rPr lang="en-US" sz="2800" dirty="0" smtClean="0"/>
              <a:t> </a:t>
            </a:r>
            <a:endParaRPr lang="en-US" sz="2800" dirty="0"/>
          </a:p>
        </p:txBody>
      </p:sp>
    </p:spTree>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Medications </a:t>
            </a:r>
            <a:endParaRPr lang="en-US" dirty="0"/>
          </a:p>
        </p:txBody>
      </p:sp>
      <p:sp>
        <p:nvSpPr>
          <p:cNvPr id="3" name="Content Placeholder 2"/>
          <p:cNvSpPr>
            <a:spLocks noGrp="1"/>
          </p:cNvSpPr>
          <p:nvPr>
            <p:ph idx="1"/>
          </p:nvPr>
        </p:nvSpPr>
        <p:spPr>
          <a:xfrm>
            <a:off x="457200" y="1600200"/>
            <a:ext cx="8686800" cy="5257800"/>
          </a:xfrm>
        </p:spPr>
        <p:txBody>
          <a:bodyPr/>
          <a:lstStyle/>
          <a:p>
            <a:r>
              <a:rPr lang="en-US" dirty="0" err="1" smtClean="0"/>
              <a:t>Antianginals</a:t>
            </a:r>
            <a:r>
              <a:rPr lang="en-US" dirty="0" smtClean="0"/>
              <a:t>, such as </a:t>
            </a:r>
            <a:r>
              <a:rPr lang="en-US" dirty="0" err="1" smtClean="0"/>
              <a:t>ranolazine</a:t>
            </a:r>
            <a:r>
              <a:rPr lang="en-US" dirty="0" smtClean="0"/>
              <a:t> and nitroglycerin</a:t>
            </a:r>
          </a:p>
          <a:p>
            <a:r>
              <a:rPr lang="en-US" dirty="0" smtClean="0"/>
              <a:t>Beta adrenergic blocker such as </a:t>
            </a:r>
            <a:r>
              <a:rPr lang="en-US" dirty="0" err="1" smtClean="0"/>
              <a:t>metoprolol</a:t>
            </a:r>
            <a:endParaRPr lang="en-US" dirty="0" smtClean="0"/>
          </a:p>
          <a:p>
            <a:r>
              <a:rPr lang="en-US" dirty="0" smtClean="0"/>
              <a:t>Calcium channel blocker such as </a:t>
            </a:r>
            <a:r>
              <a:rPr lang="en-US" dirty="0" err="1" smtClean="0"/>
              <a:t>diltiazem</a:t>
            </a:r>
            <a:endParaRPr lang="en-US" dirty="0" smtClean="0"/>
          </a:p>
          <a:p>
            <a:r>
              <a:rPr lang="en-US" dirty="0" err="1" smtClean="0"/>
              <a:t>Antiplatelets</a:t>
            </a:r>
            <a:r>
              <a:rPr lang="en-US" dirty="0" smtClean="0"/>
              <a:t>, such as </a:t>
            </a:r>
            <a:r>
              <a:rPr lang="en-US" dirty="0" err="1" smtClean="0"/>
              <a:t>ticlopidine</a:t>
            </a:r>
            <a:r>
              <a:rPr lang="en-US" dirty="0" smtClean="0"/>
              <a:t> and aspirin</a:t>
            </a:r>
          </a:p>
          <a:p>
            <a:r>
              <a:rPr lang="en-US" dirty="0" err="1" smtClean="0"/>
              <a:t>Antilipemic</a:t>
            </a:r>
            <a:r>
              <a:rPr lang="en-US" dirty="0" smtClean="0"/>
              <a:t> such as simvastatin, atorvastatin, pravastatin</a:t>
            </a:r>
          </a:p>
          <a:p>
            <a:r>
              <a:rPr lang="en-US" dirty="0" smtClean="0"/>
              <a:t>Antihypertensive such as lisinopril</a:t>
            </a:r>
            <a:endParaRPr lang="en-US" dirty="0"/>
          </a:p>
        </p:txBody>
      </p:sp>
    </p:spTree>
    <p:extLst>
      <p:ext uri="{BB962C8B-B14F-4D97-AF65-F5344CB8AC3E}">
        <p14:creationId xmlns="" xmlns:p14="http://schemas.microsoft.com/office/powerpoint/2010/main" val="376644565"/>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Surgery </a:t>
            </a:r>
            <a:endParaRPr lang="en-US" dirty="0"/>
          </a:p>
        </p:txBody>
      </p:sp>
      <p:sp>
        <p:nvSpPr>
          <p:cNvPr id="3" name="Content Placeholder 2"/>
          <p:cNvSpPr>
            <a:spLocks noGrp="1"/>
          </p:cNvSpPr>
          <p:nvPr>
            <p:ph idx="1"/>
          </p:nvPr>
        </p:nvSpPr>
        <p:spPr>
          <a:xfrm>
            <a:off x="457200" y="1600200"/>
            <a:ext cx="8686800" cy="5334000"/>
          </a:xfrm>
        </p:spPr>
        <p:txBody>
          <a:bodyPr/>
          <a:lstStyle/>
          <a:p>
            <a:r>
              <a:rPr lang="en-US" dirty="0" smtClean="0"/>
              <a:t>Coronary artery bypass graft</a:t>
            </a:r>
          </a:p>
          <a:p>
            <a:r>
              <a:rPr lang="en-US" dirty="0" smtClean="0"/>
              <a:t>“Keyhole” or minimally invasive surgery</a:t>
            </a:r>
          </a:p>
          <a:p>
            <a:r>
              <a:rPr lang="en-US" dirty="0" smtClean="0"/>
              <a:t>Angioplasty</a:t>
            </a:r>
          </a:p>
          <a:p>
            <a:r>
              <a:rPr lang="en-US" dirty="0" smtClean="0"/>
              <a:t>Endovascular stent placement</a:t>
            </a:r>
          </a:p>
          <a:p>
            <a:r>
              <a:rPr lang="en-US" dirty="0" smtClean="0"/>
              <a:t>Laser angioplasty</a:t>
            </a:r>
          </a:p>
          <a:p>
            <a:r>
              <a:rPr lang="en-US" dirty="0" err="1" smtClean="0"/>
              <a:t>Atherectomy</a:t>
            </a:r>
            <a:r>
              <a:rPr lang="en-US" dirty="0" smtClean="0"/>
              <a:t> </a:t>
            </a:r>
          </a:p>
          <a:p>
            <a:endParaRPr lang="en-US" dirty="0" smtClean="0"/>
          </a:p>
          <a:p>
            <a:endParaRPr lang="en-US" dirty="0"/>
          </a:p>
        </p:txBody>
      </p:sp>
    </p:spTree>
    <p:extLst>
      <p:ext uri="{BB962C8B-B14F-4D97-AF65-F5344CB8AC3E}">
        <p14:creationId xmlns="" xmlns:p14="http://schemas.microsoft.com/office/powerpoint/2010/main" val="431169077"/>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a:xfrm>
            <a:off x="457200" y="1219200"/>
            <a:ext cx="8686800" cy="5638800"/>
          </a:xfrm>
        </p:spPr>
        <p:txBody>
          <a:bodyPr>
            <a:normAutofit fontScale="92500" lnSpcReduction="10000"/>
          </a:bodyPr>
          <a:lstStyle/>
          <a:p>
            <a:pPr marL="0" indent="0">
              <a:buNone/>
            </a:pPr>
            <a:r>
              <a:rPr lang="en-US" b="1" dirty="0" smtClean="0"/>
              <a:t>Nursing diagnoses:</a:t>
            </a:r>
          </a:p>
          <a:p>
            <a:r>
              <a:rPr lang="en-US" b="1" dirty="0" smtClean="0"/>
              <a:t>Acute pain </a:t>
            </a:r>
            <a:r>
              <a:rPr lang="en-US" dirty="0" smtClean="0"/>
              <a:t>related to imbalance between myocardial oxygen supply and demand</a:t>
            </a:r>
          </a:p>
          <a:p>
            <a:r>
              <a:rPr lang="en-US" b="1" dirty="0" smtClean="0"/>
              <a:t>Decreased cardiac output </a:t>
            </a:r>
            <a:r>
              <a:rPr lang="en-US" dirty="0" smtClean="0"/>
              <a:t>related to myocardial injury</a:t>
            </a:r>
          </a:p>
          <a:p>
            <a:r>
              <a:rPr lang="en-US" b="1" dirty="0" smtClean="0"/>
              <a:t>Anxiety</a:t>
            </a:r>
            <a:r>
              <a:rPr lang="en-US" dirty="0" smtClean="0"/>
              <a:t> related to actual thread of death, pain, possible lifestyle changes</a:t>
            </a:r>
          </a:p>
          <a:p>
            <a:r>
              <a:rPr lang="en-US" b="1" dirty="0" smtClean="0"/>
              <a:t>Activity intolerance </a:t>
            </a:r>
            <a:r>
              <a:rPr lang="en-US" dirty="0" smtClean="0"/>
              <a:t>related to fatigue</a:t>
            </a:r>
          </a:p>
          <a:p>
            <a:r>
              <a:rPr lang="en-US" b="1" dirty="0" smtClean="0"/>
              <a:t>Imbalanced nutrition: more than body requirement </a:t>
            </a:r>
            <a:r>
              <a:rPr lang="en-US" dirty="0" smtClean="0"/>
              <a:t>related to obesity</a:t>
            </a:r>
          </a:p>
          <a:p>
            <a:r>
              <a:rPr lang="en-US" b="1" dirty="0" smtClean="0"/>
              <a:t>Ineffective self-health management </a:t>
            </a:r>
            <a:r>
              <a:rPr lang="en-US" dirty="0" smtClean="0"/>
              <a:t>related to lack of knowledge of disease process</a:t>
            </a:r>
          </a:p>
          <a:p>
            <a:pPr>
              <a:buFont typeface="Wingdings" pitchFamily="2" charset="2"/>
              <a:buChar char="§"/>
            </a:pPr>
            <a:endParaRPr lang="en-US" dirty="0"/>
          </a:p>
        </p:txBody>
      </p:sp>
    </p:spTree>
    <p:extLst>
      <p:ext uri="{BB962C8B-B14F-4D97-AF65-F5344CB8AC3E}">
        <p14:creationId xmlns="" xmlns:p14="http://schemas.microsoft.com/office/powerpoint/2010/main" val="969892695"/>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patient outcomes</a:t>
            </a:r>
            <a:endParaRPr lang="en-US" dirty="0"/>
          </a:p>
        </p:txBody>
      </p:sp>
      <p:sp>
        <p:nvSpPr>
          <p:cNvPr id="3" name="Content Placeholder 2"/>
          <p:cNvSpPr>
            <a:spLocks noGrp="1"/>
          </p:cNvSpPr>
          <p:nvPr>
            <p:ph idx="1"/>
          </p:nvPr>
        </p:nvSpPr>
        <p:spPr>
          <a:xfrm>
            <a:off x="533400" y="1600200"/>
            <a:ext cx="8610600" cy="5257800"/>
          </a:xfrm>
        </p:spPr>
        <p:txBody>
          <a:bodyPr>
            <a:normAutofit/>
          </a:bodyPr>
          <a:lstStyle/>
          <a:p>
            <a:pPr marL="0" indent="0">
              <a:buNone/>
            </a:pPr>
            <a:r>
              <a:rPr lang="en-US" dirty="0" smtClean="0"/>
              <a:t>The client will:</a:t>
            </a:r>
          </a:p>
          <a:p>
            <a:pPr>
              <a:buFont typeface="Wingdings" pitchFamily="2" charset="2"/>
              <a:buChar char="ü"/>
            </a:pPr>
            <a:r>
              <a:rPr lang="en-US" dirty="0" smtClean="0"/>
              <a:t>Maintain hemodynamic stability</a:t>
            </a:r>
          </a:p>
          <a:p>
            <a:pPr>
              <a:buFont typeface="Wingdings" pitchFamily="2" charset="2"/>
              <a:buChar char="ü"/>
            </a:pPr>
            <a:r>
              <a:rPr lang="en-US" dirty="0" smtClean="0"/>
              <a:t>Plan menus appropriate to prescribed diet</a:t>
            </a:r>
          </a:p>
          <a:p>
            <a:pPr>
              <a:buFont typeface="Wingdings" pitchFamily="2" charset="2"/>
              <a:buChar char="ü"/>
            </a:pPr>
            <a:r>
              <a:rPr lang="en-US" dirty="0" smtClean="0"/>
              <a:t>Demonstrate understanding of the disease process</a:t>
            </a:r>
          </a:p>
          <a:p>
            <a:pPr>
              <a:buFont typeface="Wingdings" pitchFamily="2" charset="2"/>
              <a:buChar char="ü"/>
            </a:pPr>
            <a:r>
              <a:rPr lang="en-US" dirty="0" smtClean="0"/>
              <a:t>Express concern about self-concept, self-esteem, and body image</a:t>
            </a:r>
          </a:p>
          <a:p>
            <a:pPr>
              <a:buFont typeface="Wingdings" pitchFamily="2" charset="2"/>
              <a:buChar char="ü"/>
            </a:pPr>
            <a:r>
              <a:rPr lang="en-US" dirty="0" smtClean="0"/>
              <a:t>Express feeling of increased comfort and decreased pain</a:t>
            </a:r>
            <a:endParaRPr lang="en-US" dirty="0"/>
          </a:p>
        </p:txBody>
      </p:sp>
    </p:spTree>
    <p:extLst>
      <p:ext uri="{BB962C8B-B14F-4D97-AF65-F5344CB8AC3E}">
        <p14:creationId xmlns="" xmlns:p14="http://schemas.microsoft.com/office/powerpoint/2010/main" val="2978475202"/>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idx="1"/>
          </p:nvPr>
        </p:nvSpPr>
        <p:spPr>
          <a:xfrm>
            <a:off x="457200" y="1600200"/>
            <a:ext cx="8686800" cy="5257800"/>
          </a:xfrm>
        </p:spPr>
        <p:txBody>
          <a:bodyPr/>
          <a:lstStyle/>
          <a:p>
            <a:r>
              <a:rPr lang="en-US" dirty="0" smtClean="0"/>
              <a:t>Ask the patient to grade the severity of his/pain on scale of 0 to 10</a:t>
            </a:r>
          </a:p>
          <a:p>
            <a:r>
              <a:rPr lang="en-US" dirty="0" smtClean="0"/>
              <a:t>Keep nitroglycerin available for immediate use</a:t>
            </a:r>
          </a:p>
          <a:p>
            <a:r>
              <a:rPr lang="en-US" dirty="0" smtClean="0"/>
              <a:t>Instruct patient to call immediately whenever he or she feels pain and before taking nitroglycerin</a:t>
            </a:r>
          </a:p>
          <a:p>
            <a:r>
              <a:rPr lang="en-US" dirty="0" smtClean="0"/>
              <a:t>Observe for signs and symptoms  that may signify worsening of condition</a:t>
            </a:r>
          </a:p>
          <a:p>
            <a:endParaRPr lang="en-US" dirty="0"/>
          </a:p>
        </p:txBody>
      </p:sp>
    </p:spTree>
    <p:extLst>
      <p:ext uri="{BB962C8B-B14F-4D97-AF65-F5344CB8AC3E}">
        <p14:creationId xmlns="" xmlns:p14="http://schemas.microsoft.com/office/powerpoint/2010/main" val="190902023"/>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idx="1"/>
          </p:nvPr>
        </p:nvSpPr>
        <p:spPr>
          <a:xfrm>
            <a:off x="457200" y="1295400"/>
            <a:ext cx="8686800" cy="5562600"/>
          </a:xfrm>
        </p:spPr>
        <p:txBody>
          <a:bodyPr>
            <a:normAutofit/>
          </a:bodyPr>
          <a:lstStyle/>
          <a:p>
            <a:r>
              <a:rPr lang="en-US" dirty="0" smtClean="0"/>
              <a:t>Prepare patient for surgical intervention if indicated</a:t>
            </a:r>
          </a:p>
          <a:p>
            <a:r>
              <a:rPr lang="en-US" dirty="0" smtClean="0"/>
              <a:t>Maintain bed rest immediately postoperatively with the head of the bed elevated at least 30 degrees </a:t>
            </a:r>
          </a:p>
          <a:p>
            <a:r>
              <a:rPr lang="en-US" dirty="0" smtClean="0"/>
              <a:t>Encourage coughing, deep breathing and incentive spirometer use postoperatively</a:t>
            </a:r>
          </a:p>
          <a:p>
            <a:r>
              <a:rPr lang="en-US" dirty="0" smtClean="0"/>
              <a:t>Encourage early ambulation after surgery </a:t>
            </a:r>
          </a:p>
          <a:p>
            <a:pPr marL="0" indent="0">
              <a:buNone/>
            </a:pPr>
            <a:r>
              <a:rPr lang="en-US" dirty="0" smtClean="0"/>
              <a:t> </a:t>
            </a:r>
            <a:endParaRPr lang="en-US" dirty="0"/>
          </a:p>
        </p:txBody>
      </p:sp>
    </p:spTree>
    <p:extLst>
      <p:ext uri="{BB962C8B-B14F-4D97-AF65-F5344CB8AC3E}">
        <p14:creationId xmlns="" xmlns:p14="http://schemas.microsoft.com/office/powerpoint/2010/main" val="2396378671"/>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t>Monitoring </a:t>
            </a:r>
            <a:endParaRPr lang="en-US" dirty="0"/>
          </a:p>
        </p:txBody>
      </p:sp>
      <p:sp>
        <p:nvSpPr>
          <p:cNvPr id="3" name="Content Placeholder 2"/>
          <p:cNvSpPr>
            <a:spLocks noGrp="1"/>
          </p:cNvSpPr>
          <p:nvPr>
            <p:ph idx="1"/>
          </p:nvPr>
        </p:nvSpPr>
        <p:spPr>
          <a:xfrm>
            <a:off x="457200" y="914400"/>
            <a:ext cx="8686800" cy="6096000"/>
          </a:xfrm>
        </p:spPr>
        <p:txBody>
          <a:bodyPr>
            <a:normAutofit lnSpcReduction="10000"/>
          </a:bodyPr>
          <a:lstStyle/>
          <a:p>
            <a:r>
              <a:rPr lang="en-US" dirty="0" smtClean="0"/>
              <a:t>Vital signs to identify any abnormality</a:t>
            </a:r>
          </a:p>
          <a:p>
            <a:r>
              <a:rPr lang="en-US" dirty="0" smtClean="0"/>
              <a:t>Hemodynamic status</a:t>
            </a:r>
          </a:p>
          <a:p>
            <a:r>
              <a:rPr lang="en-US" dirty="0" smtClean="0"/>
              <a:t>Fluid intake and output</a:t>
            </a:r>
          </a:p>
          <a:p>
            <a:r>
              <a:rPr lang="en-US" dirty="0" smtClean="0"/>
              <a:t>Effectiveness of pain medication during </a:t>
            </a:r>
            <a:r>
              <a:rPr lang="en-US" dirty="0" err="1" smtClean="0"/>
              <a:t>anginal</a:t>
            </a:r>
            <a:r>
              <a:rPr lang="en-US" dirty="0" smtClean="0"/>
              <a:t> episodes</a:t>
            </a:r>
          </a:p>
          <a:p>
            <a:r>
              <a:rPr lang="en-US" dirty="0" smtClean="0"/>
              <a:t>Abnormal bleeding and distal pulses following intervention procedures</a:t>
            </a:r>
          </a:p>
          <a:p>
            <a:r>
              <a:rPr lang="en-US" dirty="0" smtClean="0"/>
              <a:t>Respiratory status</a:t>
            </a:r>
          </a:p>
          <a:p>
            <a:r>
              <a:rPr lang="en-US" dirty="0" smtClean="0"/>
              <a:t>Chest tube drainage, after surgery</a:t>
            </a:r>
          </a:p>
          <a:p>
            <a:r>
              <a:rPr lang="en-US" dirty="0" smtClean="0"/>
              <a:t>Cardiac rate and rhythm</a:t>
            </a:r>
          </a:p>
          <a:p>
            <a:r>
              <a:rPr lang="en-US" dirty="0" smtClean="0"/>
              <a:t>Cardiovascular status </a:t>
            </a:r>
          </a:p>
          <a:p>
            <a:pPr marL="0" indent="0">
              <a:buNone/>
            </a:pPr>
            <a:endParaRPr lang="en-US" dirty="0"/>
          </a:p>
        </p:txBody>
      </p:sp>
    </p:spTree>
    <p:extLst>
      <p:ext uri="{BB962C8B-B14F-4D97-AF65-F5344CB8AC3E}">
        <p14:creationId xmlns="" xmlns:p14="http://schemas.microsoft.com/office/powerpoint/2010/main" val="3205197008"/>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teaching</a:t>
            </a:r>
            <a:endParaRPr lang="en-US" dirty="0"/>
          </a:p>
        </p:txBody>
      </p:sp>
      <p:sp>
        <p:nvSpPr>
          <p:cNvPr id="3" name="Content Placeholder 2"/>
          <p:cNvSpPr>
            <a:spLocks noGrp="1"/>
          </p:cNvSpPr>
          <p:nvPr>
            <p:ph idx="1"/>
          </p:nvPr>
        </p:nvSpPr>
        <p:spPr>
          <a:xfrm>
            <a:off x="457200" y="1600200"/>
            <a:ext cx="8686800" cy="5562600"/>
          </a:xfrm>
        </p:spPr>
        <p:txBody>
          <a:bodyPr>
            <a:normAutofit/>
          </a:bodyPr>
          <a:lstStyle/>
          <a:p>
            <a:pPr marL="0" indent="0">
              <a:buNone/>
            </a:pPr>
            <a:r>
              <a:rPr lang="en-US" dirty="0" smtClean="0"/>
              <a:t>On patient teaching, ensure to cover the following:</a:t>
            </a:r>
          </a:p>
          <a:p>
            <a:pPr>
              <a:buFont typeface="Wingdings" pitchFamily="2" charset="2"/>
              <a:buChar char="ü"/>
            </a:pPr>
            <a:r>
              <a:rPr lang="en-US" dirty="0" smtClean="0"/>
              <a:t>Risk factors for CAD</a:t>
            </a:r>
          </a:p>
          <a:p>
            <a:pPr>
              <a:buFont typeface="Wingdings" pitchFamily="2" charset="2"/>
              <a:buChar char="ü"/>
            </a:pPr>
            <a:r>
              <a:rPr lang="en-US" dirty="0" smtClean="0"/>
              <a:t>Avoidance of activities that precipitate pain</a:t>
            </a:r>
          </a:p>
          <a:p>
            <a:pPr>
              <a:buFont typeface="Wingdings" pitchFamily="2" charset="2"/>
              <a:buChar char="ü"/>
            </a:pPr>
            <a:r>
              <a:rPr lang="en-US" dirty="0" smtClean="0"/>
              <a:t>The need to follow the prescribed drug regimen</a:t>
            </a:r>
          </a:p>
          <a:p>
            <a:pPr>
              <a:buFont typeface="Wingdings" pitchFamily="2" charset="2"/>
              <a:buChar char="ü"/>
            </a:pPr>
            <a:r>
              <a:rPr lang="en-US" dirty="0" smtClean="0"/>
              <a:t>Effective coping mechanism to deal with stress</a:t>
            </a:r>
          </a:p>
          <a:p>
            <a:pPr>
              <a:buFont typeface="Wingdings" pitchFamily="2" charset="2"/>
              <a:buChar char="ü"/>
            </a:pPr>
            <a:r>
              <a:rPr lang="en-US" dirty="0" smtClean="0"/>
              <a:t>Low-sodium and low-calorie diet</a:t>
            </a:r>
          </a:p>
          <a:p>
            <a:pPr>
              <a:buFont typeface="Wingdings" pitchFamily="2" charset="2"/>
              <a:buChar char="ü"/>
            </a:pPr>
            <a:r>
              <a:rPr lang="en-US" dirty="0" smtClean="0"/>
              <a:t>The importance of regular, moderate exercise</a:t>
            </a:r>
            <a:endParaRPr lang="en-US" dirty="0"/>
          </a:p>
        </p:txBody>
      </p:sp>
    </p:spTree>
    <p:extLst>
      <p:ext uri="{BB962C8B-B14F-4D97-AF65-F5344CB8AC3E}">
        <p14:creationId xmlns="" xmlns:p14="http://schemas.microsoft.com/office/powerpoint/2010/main" val="163666923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Discharge planning </a:t>
            </a:r>
            <a:endParaRPr lang="en-US" dirty="0"/>
          </a:p>
        </p:txBody>
      </p:sp>
      <p:sp>
        <p:nvSpPr>
          <p:cNvPr id="3" name="Content Placeholder 2"/>
          <p:cNvSpPr>
            <a:spLocks noGrp="1"/>
          </p:cNvSpPr>
          <p:nvPr>
            <p:ph idx="1"/>
          </p:nvPr>
        </p:nvSpPr>
        <p:spPr>
          <a:xfrm>
            <a:off x="457200" y="1828800"/>
            <a:ext cx="8686800" cy="4906963"/>
          </a:xfrm>
        </p:spPr>
        <p:txBody>
          <a:bodyPr/>
          <a:lstStyle/>
          <a:p>
            <a:r>
              <a:rPr lang="en-US" dirty="0" smtClean="0"/>
              <a:t>Refer the patient to a weight-loss program, if needed</a:t>
            </a:r>
          </a:p>
          <a:p>
            <a:r>
              <a:rPr lang="en-US" dirty="0" smtClean="0"/>
              <a:t>Refer the patient to a smoking-cessation program, if needed</a:t>
            </a:r>
          </a:p>
          <a:p>
            <a:r>
              <a:rPr lang="en-US" dirty="0" smtClean="0"/>
              <a:t>Refer the patient to cardiac rehabilitation program, if indicated</a:t>
            </a:r>
            <a:endParaRPr lang="en-US" dirty="0"/>
          </a:p>
        </p:txBody>
      </p:sp>
    </p:spTree>
    <p:extLst>
      <p:ext uri="{BB962C8B-B14F-4D97-AF65-F5344CB8AC3E}">
        <p14:creationId xmlns="" xmlns:p14="http://schemas.microsoft.com/office/powerpoint/2010/main" val="1746050243"/>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1752599"/>
          </a:xfrm>
        </p:spPr>
        <p:txBody>
          <a:bodyPr>
            <a:normAutofit/>
          </a:bodyPr>
          <a:lstStyle/>
          <a:p>
            <a:r>
              <a:rPr lang="en-US" sz="6000" dirty="0" smtClean="0"/>
              <a:t>THROMBOPHLEBITIS</a:t>
            </a:r>
            <a:endParaRPr lang="en-US" sz="6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070550"/>
            <a:ext cx="8382000" cy="5201424"/>
          </a:xfrm>
          <a:prstGeom prst="rect">
            <a:avLst/>
          </a:prstGeom>
          <a:noFill/>
        </p:spPr>
        <p:txBody>
          <a:bodyPr wrap="square" rtlCol="0">
            <a:spAutoFit/>
          </a:bodyPr>
          <a:lstStyle/>
          <a:p>
            <a:r>
              <a:rPr lang="en-US" sz="2800" b="1" dirty="0" smtClean="0"/>
              <a:t>Sequence of excitation</a:t>
            </a:r>
            <a:r>
              <a:rPr lang="en-US" sz="2800" dirty="0" smtClean="0"/>
              <a:t>:</a:t>
            </a:r>
          </a:p>
          <a:p>
            <a:pPr>
              <a:buFont typeface="Arial" pitchFamily="34" charset="0"/>
              <a:buChar char="•"/>
            </a:pPr>
            <a:r>
              <a:rPr lang="en-US" sz="2800" dirty="0" smtClean="0"/>
              <a:t> Depolarisation begins at SA node and spreads through both atria</a:t>
            </a:r>
          </a:p>
          <a:p>
            <a:endParaRPr lang="en-US" sz="2800" dirty="0" smtClean="0"/>
          </a:p>
          <a:p>
            <a:pPr>
              <a:buFont typeface="Arial" pitchFamily="34" charset="0"/>
              <a:buChar char="•"/>
            </a:pPr>
            <a:r>
              <a:rPr lang="en-US" sz="2800" dirty="0" smtClean="0"/>
              <a:t> Activating impulse travel 1 m/s and reaches most distant atria in about </a:t>
            </a:r>
            <a:r>
              <a:rPr lang="en-US" sz="2800" b="1" dirty="0" smtClean="0"/>
              <a:t>0.08</a:t>
            </a:r>
            <a:r>
              <a:rPr lang="en-US" sz="2800" dirty="0" smtClean="0"/>
              <a:t> seconds (</a:t>
            </a:r>
            <a:r>
              <a:rPr lang="en-US" sz="2800" b="1" dirty="0" smtClean="0"/>
              <a:t>P</a:t>
            </a:r>
            <a:r>
              <a:rPr lang="en-US" sz="2800" dirty="0" smtClean="0"/>
              <a:t> wave in ECG)</a:t>
            </a:r>
          </a:p>
          <a:p>
            <a:endParaRPr lang="en-US" sz="2800" dirty="0" smtClean="0"/>
          </a:p>
          <a:p>
            <a:pPr>
              <a:buFont typeface="Arial" pitchFamily="34" charset="0"/>
              <a:buChar char="•"/>
            </a:pPr>
            <a:r>
              <a:rPr lang="en-US" sz="2800" dirty="0" smtClean="0"/>
              <a:t> Atria and ventricles remain electrically separate except via AV junction, which allows potential action be conducted from </a:t>
            </a:r>
            <a:r>
              <a:rPr lang="en-US" sz="2800" dirty="0" err="1" smtClean="0"/>
              <a:t>atrial</a:t>
            </a:r>
            <a:r>
              <a:rPr lang="en-US" sz="2800" dirty="0" smtClean="0"/>
              <a:t> to ventricular conducting system</a:t>
            </a:r>
          </a:p>
          <a:p>
            <a:pPr>
              <a:buFont typeface="Arial" pitchFamily="34" charset="0"/>
              <a:buChar char="•"/>
            </a:pPr>
            <a:endParaRPr lang="en-US" sz="2400" dirty="0"/>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457200" y="1066800"/>
            <a:ext cx="8686800" cy="5791200"/>
          </a:xfrm>
        </p:spPr>
        <p:txBody>
          <a:bodyPr>
            <a:normAutofit fontScale="92500" lnSpcReduction="20000"/>
          </a:bodyPr>
          <a:lstStyle/>
          <a:p>
            <a:pPr marL="514350" indent="-514350">
              <a:buAutoNum type="arabicPeriod"/>
            </a:pPr>
            <a:r>
              <a:rPr lang="en-US" dirty="0" smtClean="0"/>
              <a:t>To describe Thrombophlebitis.</a:t>
            </a:r>
          </a:p>
          <a:p>
            <a:pPr marL="514350" indent="-514350">
              <a:buAutoNum type="arabicPeriod"/>
            </a:pPr>
            <a:r>
              <a:rPr lang="en-US" dirty="0" smtClean="0"/>
              <a:t>To state the  cause of Thrombophlebitis.</a:t>
            </a:r>
          </a:p>
          <a:p>
            <a:pPr marL="514350" indent="-514350">
              <a:buAutoNum type="arabicPeriod"/>
            </a:pPr>
            <a:r>
              <a:rPr lang="en-US" dirty="0" smtClean="0"/>
              <a:t>To list the risk factors of Thrombophlebitis.</a:t>
            </a:r>
          </a:p>
          <a:p>
            <a:pPr marL="514350" indent="-514350">
              <a:buAutoNum type="arabicPeriod"/>
            </a:pPr>
            <a:r>
              <a:rPr lang="en-US" dirty="0" smtClean="0"/>
              <a:t>To state the incidence of Thrombophlebitis.</a:t>
            </a:r>
          </a:p>
          <a:p>
            <a:pPr marL="514350" indent="-514350">
              <a:buAutoNum type="arabicPeriod"/>
            </a:pPr>
            <a:r>
              <a:rPr lang="en-US" dirty="0" smtClean="0"/>
              <a:t>To describe the pathophysiology of Thrombophlebitis.</a:t>
            </a:r>
          </a:p>
          <a:p>
            <a:pPr marL="514350" indent="-514350">
              <a:buAutoNum type="arabicPeriod"/>
            </a:pPr>
            <a:r>
              <a:rPr lang="en-US" dirty="0" smtClean="0"/>
              <a:t>To list the signs and symptoms of Thrombophlebitis.</a:t>
            </a:r>
          </a:p>
          <a:p>
            <a:pPr marL="514350" indent="-514350">
              <a:buAutoNum type="arabicPeriod"/>
            </a:pPr>
            <a:r>
              <a:rPr lang="en-US" dirty="0" smtClean="0"/>
              <a:t>To explain the diagnosis of Thrombophlebitis.</a:t>
            </a:r>
          </a:p>
          <a:p>
            <a:pPr marL="514350" indent="-514350">
              <a:buAutoNum type="arabicPeriod"/>
            </a:pPr>
            <a:r>
              <a:rPr lang="en-US" dirty="0" smtClean="0"/>
              <a:t>To discuss the management of Thrombophlebitis.</a:t>
            </a:r>
          </a:p>
          <a:p>
            <a:pPr marL="514350" indent="-514350">
              <a:buAutoNum type="arabicPeriod"/>
            </a:pPr>
            <a:r>
              <a:rPr lang="en-US" dirty="0" smtClean="0"/>
              <a:t>To describe the complications of Thrombophlebitis.</a:t>
            </a:r>
          </a:p>
          <a:p>
            <a:pPr marL="514350" indent="-514350">
              <a:buNone/>
            </a:pPr>
            <a:r>
              <a:rPr lang="en-US" dirty="0" smtClean="0"/>
              <a:t>10 . To highlight patient teaching on the condition Thrombophlebitis.</a:t>
            </a:r>
          </a:p>
          <a:p>
            <a:endParaRPr lang="en-US" dirty="0"/>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r>
              <a:rPr lang="en-US" dirty="0" smtClean="0"/>
              <a:t>Introduction</a:t>
            </a:r>
            <a:endParaRPr lang="en-US" dirty="0"/>
          </a:p>
        </p:txBody>
      </p:sp>
      <p:sp>
        <p:nvSpPr>
          <p:cNvPr id="3" name="Content Placeholder 2"/>
          <p:cNvSpPr>
            <a:spLocks noGrp="1"/>
          </p:cNvSpPr>
          <p:nvPr>
            <p:ph idx="1"/>
          </p:nvPr>
        </p:nvSpPr>
        <p:spPr>
          <a:xfrm>
            <a:off x="457200" y="1295400"/>
            <a:ext cx="8229600" cy="5029200"/>
          </a:xfrm>
        </p:spPr>
        <p:txBody>
          <a:bodyPr/>
          <a:lstStyle/>
          <a:p>
            <a:r>
              <a:rPr lang="en-US" dirty="0" smtClean="0"/>
              <a:t>It is an acute condition that’s characterized by inflammation of the vein accompanied by thrombus formation.</a:t>
            </a:r>
          </a:p>
          <a:p>
            <a:r>
              <a:rPr lang="en-US" dirty="0" smtClean="0"/>
              <a:t>Typically occurs in the cusps because the venous stasis encourages accumulation of and adherence of fibrin and platelets. </a:t>
            </a:r>
            <a:endParaRPr lang="en-US" dirty="0"/>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 of Thrombophlebitis</a:t>
            </a:r>
            <a:endParaRPr lang="en-US" dirty="0"/>
          </a:p>
        </p:txBody>
      </p:sp>
      <p:sp>
        <p:nvSpPr>
          <p:cNvPr id="3" name="Content Placeholder 2"/>
          <p:cNvSpPr>
            <a:spLocks noGrp="1"/>
          </p:cNvSpPr>
          <p:nvPr>
            <p:ph idx="1"/>
          </p:nvPr>
        </p:nvSpPr>
        <p:spPr>
          <a:xfrm>
            <a:off x="457200" y="1295400"/>
            <a:ext cx="8534400" cy="5410200"/>
          </a:xfrm>
        </p:spPr>
        <p:txBody>
          <a:bodyPr>
            <a:normAutofit/>
          </a:bodyPr>
          <a:lstStyle/>
          <a:p>
            <a:r>
              <a:rPr lang="en-US" dirty="0" smtClean="0"/>
              <a:t>Inflammation due to a blood clot in the vein.</a:t>
            </a:r>
          </a:p>
          <a:p>
            <a:endParaRPr lang="en-US" dirty="0" smtClean="0"/>
          </a:p>
          <a:p>
            <a:pPr>
              <a:buNone/>
            </a:pPr>
            <a:r>
              <a:rPr lang="en-US" sz="3600" b="1" dirty="0" smtClean="0"/>
              <a:t>Risk Factors</a:t>
            </a:r>
          </a:p>
          <a:p>
            <a:r>
              <a:rPr lang="en-US" dirty="0" smtClean="0"/>
              <a:t>Prolonged bed rest</a:t>
            </a:r>
          </a:p>
          <a:p>
            <a:r>
              <a:rPr lang="en-US" dirty="0" smtClean="0"/>
              <a:t>Trauma</a:t>
            </a:r>
          </a:p>
          <a:p>
            <a:r>
              <a:rPr lang="en-US" dirty="0" smtClean="0"/>
              <a:t>Surgery</a:t>
            </a:r>
          </a:p>
          <a:p>
            <a:r>
              <a:rPr lang="en-US" dirty="0" smtClean="0"/>
              <a:t> pregnancy and childbirth</a:t>
            </a:r>
          </a:p>
          <a:p>
            <a:r>
              <a:rPr lang="en-US" dirty="0" smtClean="0"/>
              <a:t>Hormonal contraceptives or estrogen replacement therapy.</a:t>
            </a:r>
          </a:p>
          <a:p>
            <a:endParaRPr lang="en-US" dirty="0"/>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 </a:t>
            </a:r>
            <a:endParaRPr lang="en-US" dirty="0"/>
          </a:p>
        </p:txBody>
      </p:sp>
      <p:sp>
        <p:nvSpPr>
          <p:cNvPr id="3" name="Content Placeholder 2"/>
          <p:cNvSpPr>
            <a:spLocks noGrp="1"/>
          </p:cNvSpPr>
          <p:nvPr>
            <p:ph idx="1"/>
          </p:nvPr>
        </p:nvSpPr>
        <p:spPr/>
        <p:txBody>
          <a:bodyPr>
            <a:normAutofit lnSpcReduction="10000"/>
          </a:bodyPr>
          <a:lstStyle/>
          <a:p>
            <a:r>
              <a:rPr lang="en-US" dirty="0" smtClean="0"/>
              <a:t>Fracture of the spine, femur, pelvis</a:t>
            </a:r>
          </a:p>
          <a:p>
            <a:r>
              <a:rPr lang="en-US" dirty="0" smtClean="0"/>
              <a:t>Smoking</a:t>
            </a:r>
          </a:p>
          <a:p>
            <a:r>
              <a:rPr lang="en-US" dirty="0" smtClean="0"/>
              <a:t>Obesity</a:t>
            </a:r>
          </a:p>
          <a:p>
            <a:r>
              <a:rPr lang="en-US" dirty="0" smtClean="0"/>
              <a:t>Venous stasis</a:t>
            </a:r>
          </a:p>
          <a:p>
            <a:r>
              <a:rPr lang="en-US" dirty="0" smtClean="0"/>
              <a:t>Family Hx of clotting disorder</a:t>
            </a:r>
          </a:p>
          <a:p>
            <a:pPr>
              <a:buNone/>
            </a:pPr>
            <a:r>
              <a:rPr lang="en-US" b="1" dirty="0" smtClean="0"/>
              <a:t>Incidence</a:t>
            </a:r>
            <a:r>
              <a:rPr lang="en-US" dirty="0" smtClean="0"/>
              <a:t> </a:t>
            </a:r>
          </a:p>
          <a:p>
            <a:r>
              <a:rPr lang="en-US" dirty="0" smtClean="0"/>
              <a:t>Increase use of </a:t>
            </a:r>
            <a:r>
              <a:rPr lang="en-US" dirty="0" err="1" smtClean="0"/>
              <a:t>subclavian</a:t>
            </a:r>
            <a:r>
              <a:rPr lang="en-US" dirty="0" smtClean="0"/>
              <a:t> vein catheters </a:t>
            </a:r>
          </a:p>
          <a:p>
            <a:r>
              <a:rPr lang="en-US" dirty="0" smtClean="0"/>
              <a:t>Risk for DVT increases after age 20.</a:t>
            </a:r>
          </a:p>
          <a:p>
            <a:pPr>
              <a:buNone/>
            </a:pPr>
            <a:endParaRPr lang="en-US" dirty="0" smtClean="0"/>
          </a:p>
          <a:p>
            <a:endParaRPr lang="en-US" dirty="0" smtClean="0"/>
          </a:p>
          <a:p>
            <a:endParaRPr lang="en-US" dirty="0" smtClean="0"/>
          </a:p>
          <a:p>
            <a:endParaRPr lang="en-US" dirty="0"/>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US" dirty="0" smtClean="0"/>
              <a:t>Pathophysiology</a:t>
            </a:r>
            <a:endParaRPr lang="en-US" dirty="0"/>
          </a:p>
        </p:txBody>
      </p:sp>
      <p:sp>
        <p:nvSpPr>
          <p:cNvPr id="3" name="Content Placeholder 2"/>
          <p:cNvSpPr>
            <a:spLocks noGrp="1"/>
          </p:cNvSpPr>
          <p:nvPr>
            <p:ph idx="1"/>
          </p:nvPr>
        </p:nvSpPr>
        <p:spPr>
          <a:xfrm>
            <a:off x="457200" y="1600200"/>
            <a:ext cx="8229600" cy="4724400"/>
          </a:xfrm>
        </p:spPr>
        <p:txBody>
          <a:bodyPr/>
          <a:lstStyle/>
          <a:p>
            <a:r>
              <a:rPr lang="en-US" dirty="0" smtClean="0"/>
              <a:t>Alteration in epithelial cell lining causes platelet aggregation and fibrin entrapment of RBCs, WBCs and platelets.</a:t>
            </a:r>
          </a:p>
          <a:p>
            <a:r>
              <a:rPr lang="en-US" dirty="0" smtClean="0"/>
              <a:t>The thrombus initiates a chemical inflammatory process in the vessel epithelium that leads to fibrosis which may occlude the vessel lumen or embolize.</a:t>
            </a:r>
            <a:endParaRPr lang="en-US" dirty="0"/>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smtClean="0"/>
              <a:t>Signs and symptoms</a:t>
            </a:r>
            <a:endParaRPr lang="en-US" dirty="0"/>
          </a:p>
        </p:txBody>
      </p:sp>
      <p:sp>
        <p:nvSpPr>
          <p:cNvPr id="3" name="Content Placeholder 2"/>
          <p:cNvSpPr>
            <a:spLocks noGrp="1"/>
          </p:cNvSpPr>
          <p:nvPr>
            <p:ph idx="1"/>
          </p:nvPr>
        </p:nvSpPr>
        <p:spPr>
          <a:xfrm>
            <a:off x="457200" y="1524000"/>
            <a:ext cx="8229600" cy="4800600"/>
          </a:xfrm>
        </p:spPr>
        <p:txBody>
          <a:bodyPr/>
          <a:lstStyle/>
          <a:p>
            <a:pPr lvl="0"/>
            <a:r>
              <a:rPr lang="en-US" sz="2800" dirty="0" smtClean="0"/>
              <a:t>Inflammation (swelling) in the part of the body affected</a:t>
            </a:r>
          </a:p>
          <a:p>
            <a:pPr lvl="0"/>
            <a:r>
              <a:rPr lang="en-US" sz="2800" dirty="0" smtClean="0"/>
              <a:t>Pain in the part of the body affected</a:t>
            </a:r>
          </a:p>
          <a:p>
            <a:pPr lvl="0"/>
            <a:r>
              <a:rPr lang="en-US" sz="2800" dirty="0" smtClean="0"/>
              <a:t>Skin redness (not always present)</a:t>
            </a:r>
          </a:p>
          <a:p>
            <a:pPr lvl="0"/>
            <a:r>
              <a:rPr lang="en-US" sz="2800" dirty="0" smtClean="0"/>
              <a:t>Warmth and tenderness over the vein</a:t>
            </a:r>
          </a:p>
          <a:p>
            <a:endParaRPr lang="en-US" dirty="0"/>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dirty="0" smtClean="0"/>
              <a:t>Diagnosis and Assessment</a:t>
            </a:r>
            <a:endParaRPr lang="en-US" dirty="0"/>
          </a:p>
        </p:txBody>
      </p:sp>
      <p:sp>
        <p:nvSpPr>
          <p:cNvPr id="3" name="Content Placeholder 2"/>
          <p:cNvSpPr>
            <a:spLocks noGrp="1"/>
          </p:cNvSpPr>
          <p:nvPr>
            <p:ph idx="1"/>
          </p:nvPr>
        </p:nvSpPr>
        <p:spPr>
          <a:xfrm>
            <a:off x="381000" y="990600"/>
            <a:ext cx="8763000" cy="5638800"/>
          </a:xfrm>
        </p:spPr>
        <p:txBody>
          <a:bodyPr>
            <a:normAutofit lnSpcReduction="10000"/>
          </a:bodyPr>
          <a:lstStyle/>
          <a:p>
            <a:pPr marL="571500" indent="-571500">
              <a:buNone/>
            </a:pPr>
            <a:r>
              <a:rPr lang="en-US" dirty="0" smtClean="0"/>
              <a:t>i. </a:t>
            </a:r>
            <a:r>
              <a:rPr lang="en-US" b="1" dirty="0" smtClean="0"/>
              <a:t>History</a:t>
            </a:r>
          </a:p>
          <a:p>
            <a:pPr marL="571500" indent="-571500">
              <a:buFont typeface="Wingdings" pitchFamily="2" charset="2"/>
              <a:buChar char="Ø"/>
            </a:pPr>
            <a:r>
              <a:rPr lang="en-US" dirty="0" smtClean="0"/>
              <a:t>Asymptomatic in up to 50% of patients with DVT</a:t>
            </a:r>
          </a:p>
          <a:p>
            <a:pPr marL="571500" indent="-571500">
              <a:buFont typeface="Wingdings" pitchFamily="2" charset="2"/>
              <a:buChar char="Ø"/>
            </a:pPr>
            <a:r>
              <a:rPr lang="en-US" dirty="0" smtClean="0"/>
              <a:t>Possible tenderness, aching, severe pain in affected leg or arm, fever, chills, malaise in the past.</a:t>
            </a:r>
          </a:p>
          <a:p>
            <a:pPr marL="571500" indent="-571500">
              <a:buNone/>
            </a:pPr>
            <a:r>
              <a:rPr lang="en-US" dirty="0" smtClean="0"/>
              <a:t>ii. </a:t>
            </a:r>
            <a:r>
              <a:rPr lang="en-US" b="1" dirty="0" smtClean="0"/>
              <a:t>Physical findings</a:t>
            </a:r>
          </a:p>
          <a:p>
            <a:pPr marL="571500" indent="-571500">
              <a:buFont typeface="Arial" pitchFamily="34" charset="0"/>
              <a:buChar char="•"/>
            </a:pPr>
            <a:r>
              <a:rPr lang="en-US" dirty="0" smtClean="0"/>
              <a:t>Possible tenderness, aching, severe pain in affected leg or arm, fever, chills, malaise</a:t>
            </a:r>
          </a:p>
          <a:p>
            <a:pPr marL="571500" indent="-571500">
              <a:buFont typeface="Arial" pitchFamily="34" charset="0"/>
              <a:buChar char="•"/>
            </a:pPr>
            <a:r>
              <a:rPr lang="en-US" dirty="0" smtClean="0"/>
              <a:t>Positive Homan’s sign.</a:t>
            </a:r>
          </a:p>
          <a:p>
            <a:pPr marL="571500" indent="-571500">
              <a:buFont typeface="Arial" pitchFamily="34" charset="0"/>
              <a:buChar char="•"/>
            </a:pPr>
            <a:r>
              <a:rPr lang="en-US" dirty="0" smtClean="0"/>
              <a:t>Lymphadenitis in case of extensive vein involvement. </a:t>
            </a:r>
          </a:p>
          <a:p>
            <a:pPr marL="571500" indent="-571500">
              <a:buFont typeface="Arial" pitchFamily="34" charset="0"/>
              <a:buChar char="•"/>
            </a:pPr>
            <a:endParaRPr lang="en-US" dirty="0" smtClean="0"/>
          </a:p>
          <a:p>
            <a:pPr marL="571500" indent="-571500">
              <a:buNone/>
            </a:pPr>
            <a:endParaRPr lang="en-US" dirty="0" smtClean="0"/>
          </a:p>
          <a:p>
            <a:pPr marL="571500" indent="-571500">
              <a:buNone/>
            </a:pPr>
            <a:endParaRPr lang="en-US" dirty="0" smtClean="0"/>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iii. </a:t>
            </a:r>
            <a:r>
              <a:rPr lang="en-US" b="1" dirty="0" smtClean="0"/>
              <a:t>Test results</a:t>
            </a:r>
          </a:p>
          <a:p>
            <a:pPr>
              <a:buNone/>
            </a:pPr>
            <a:r>
              <a:rPr lang="en-US" b="1" i="1" dirty="0" smtClean="0"/>
              <a:t>Diagnostic procedures</a:t>
            </a:r>
            <a:r>
              <a:rPr lang="en-US" dirty="0" smtClean="0"/>
              <a:t>:</a:t>
            </a:r>
          </a:p>
          <a:p>
            <a:pPr>
              <a:buFont typeface="Wingdings" pitchFamily="2" charset="2"/>
              <a:buChar char="ü"/>
            </a:pPr>
            <a:r>
              <a:rPr lang="en-US" dirty="0" smtClean="0"/>
              <a:t>Doppler ultrasonography indicates reduced blood flow to a specific area and any obstruction to venous blood flow.</a:t>
            </a:r>
          </a:p>
          <a:p>
            <a:pPr>
              <a:buFont typeface="Wingdings" pitchFamily="2" charset="2"/>
              <a:buChar char="ü"/>
            </a:pPr>
            <a:r>
              <a:rPr lang="en-US" dirty="0" smtClean="0"/>
              <a:t>Phlebography confirms the diagnosis and shows filling defects and diverted blood flow.</a:t>
            </a:r>
          </a:p>
          <a:p>
            <a:pPr>
              <a:buNone/>
            </a:pPr>
            <a:endParaRPr lang="en-US" dirty="0" smtClean="0"/>
          </a:p>
          <a:p>
            <a:pPr>
              <a:buNone/>
            </a:pPr>
            <a:endParaRPr lang="en-US" dirty="0" smtClean="0"/>
          </a:p>
          <a:p>
            <a:endParaRPr lang="en-US" dirty="0" smtClean="0"/>
          </a:p>
          <a:p>
            <a:endParaRPr lang="en-US" dirty="0"/>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r>
              <a:rPr lang="en-US" dirty="0" smtClean="0"/>
              <a:t>Management </a:t>
            </a:r>
            <a:endParaRPr lang="en-US" dirty="0"/>
          </a:p>
        </p:txBody>
      </p:sp>
      <p:sp>
        <p:nvSpPr>
          <p:cNvPr id="3" name="Content Placeholder 2"/>
          <p:cNvSpPr>
            <a:spLocks noGrp="1"/>
          </p:cNvSpPr>
          <p:nvPr>
            <p:ph idx="1"/>
          </p:nvPr>
        </p:nvSpPr>
        <p:spPr>
          <a:xfrm>
            <a:off x="533400" y="1600200"/>
            <a:ext cx="8229600" cy="4953000"/>
          </a:xfrm>
        </p:spPr>
        <p:txBody>
          <a:bodyPr>
            <a:normAutofit fontScale="92500" lnSpcReduction="10000"/>
          </a:bodyPr>
          <a:lstStyle/>
          <a:p>
            <a:pPr>
              <a:buNone/>
            </a:pPr>
            <a:r>
              <a:rPr lang="en-US" b="1" i="1" dirty="0" smtClean="0"/>
              <a:t>General</a:t>
            </a:r>
            <a:r>
              <a:rPr lang="en-US" dirty="0" smtClean="0"/>
              <a:t>: </a:t>
            </a:r>
          </a:p>
          <a:p>
            <a:r>
              <a:rPr lang="en-US" dirty="0" smtClean="0"/>
              <a:t>Application of warm moist compresses to the affected area. </a:t>
            </a:r>
          </a:p>
          <a:p>
            <a:r>
              <a:rPr lang="en-US" dirty="0" smtClean="0"/>
              <a:t>Antiembolism stockings</a:t>
            </a:r>
          </a:p>
          <a:p>
            <a:r>
              <a:rPr lang="en-US" dirty="0" smtClean="0"/>
              <a:t>Bed rest with elevation of the affected extremity.</a:t>
            </a:r>
          </a:p>
          <a:p>
            <a:pPr>
              <a:buNone/>
            </a:pPr>
            <a:r>
              <a:rPr lang="en-US" b="1" i="1" dirty="0" smtClean="0"/>
              <a:t>Medications</a:t>
            </a:r>
          </a:p>
          <a:p>
            <a:r>
              <a:rPr lang="en-US" dirty="0" smtClean="0"/>
              <a:t>Anticoagulants i.e. heparin and </a:t>
            </a:r>
            <a:r>
              <a:rPr lang="en-US" dirty="0" err="1" smtClean="0"/>
              <a:t>warfarin</a:t>
            </a:r>
            <a:endParaRPr lang="en-US" dirty="0" smtClean="0"/>
          </a:p>
          <a:p>
            <a:r>
              <a:rPr lang="en-US" dirty="0" smtClean="0"/>
              <a:t>Thrombolytics  (e.g., alteplase) is given within the first 3 days after acute thrombosis</a:t>
            </a:r>
          </a:p>
          <a:p>
            <a:r>
              <a:rPr lang="en-US" dirty="0" smtClean="0"/>
              <a:t>Analgesics i.e. NSAIDs</a:t>
            </a:r>
          </a:p>
          <a:p>
            <a:endParaRPr lang="en-US" dirty="0"/>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smtClean="0"/>
              <a:t>Management </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pPr>
              <a:buNone/>
            </a:pPr>
            <a:r>
              <a:rPr lang="en-US" b="1" i="1" dirty="0" smtClean="0"/>
              <a:t>Surgery</a:t>
            </a:r>
          </a:p>
          <a:p>
            <a:pPr>
              <a:buFont typeface="Wingdings" pitchFamily="2" charset="2"/>
              <a:buChar char="§"/>
            </a:pPr>
            <a:r>
              <a:rPr lang="en-US" dirty="0" smtClean="0"/>
              <a:t>Simple ligation or clipping of the vein</a:t>
            </a:r>
          </a:p>
          <a:p>
            <a:pPr>
              <a:buFont typeface="Wingdings" pitchFamily="2" charset="2"/>
              <a:buChar char="§"/>
            </a:pPr>
            <a:r>
              <a:rPr lang="en-US" dirty="0" smtClean="0"/>
              <a:t>Embolectomy</a:t>
            </a:r>
            <a:r>
              <a:rPr lang="en-US" b="1" i="1" dirty="0" smtClean="0"/>
              <a:t>- </a:t>
            </a:r>
            <a:r>
              <a:rPr lang="en-US" dirty="0" smtClean="0"/>
              <a:t>is the emergency surgical removal of emboli which are blocking blood circulation.</a:t>
            </a:r>
            <a:endParaRPr lang="en-US" b="1" i="1" dirty="0" smtClean="0"/>
          </a:p>
          <a:p>
            <a:pPr>
              <a:buFont typeface="Wingdings" pitchFamily="2" charset="2"/>
              <a:buChar char="§"/>
            </a:pPr>
            <a:r>
              <a:rPr lang="en-US" dirty="0" smtClean="0"/>
              <a:t>Caval interruption with a transvenous placement of a vena cava filter.</a:t>
            </a:r>
          </a:p>
          <a:p>
            <a:pPr>
              <a:buNone/>
            </a:pPr>
            <a:r>
              <a:rPr lang="en-US" b="1" i="1" dirty="0" smtClean="0"/>
              <a:t>Nursing Management</a:t>
            </a:r>
          </a:p>
          <a:p>
            <a:pPr>
              <a:buNone/>
            </a:pPr>
            <a:r>
              <a:rPr lang="en-US" b="1" i="1" dirty="0" smtClean="0"/>
              <a:t>Key outcomes</a:t>
            </a:r>
            <a:r>
              <a:rPr lang="en-US" i="1" dirty="0" smtClean="0"/>
              <a:t>:</a:t>
            </a:r>
          </a:p>
          <a:p>
            <a:pPr>
              <a:buNone/>
            </a:pPr>
            <a:r>
              <a:rPr lang="en-US" dirty="0" smtClean="0"/>
              <a:t>The patient will: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37595"/>
            <a:ext cx="8305800" cy="5262979"/>
          </a:xfrm>
          <a:prstGeom prst="rect">
            <a:avLst/>
          </a:prstGeom>
        </p:spPr>
        <p:txBody>
          <a:bodyPr wrap="square">
            <a:spAutoFit/>
          </a:bodyPr>
          <a:lstStyle/>
          <a:p>
            <a:pPr>
              <a:buFont typeface="Arial" pitchFamily="34" charset="0"/>
              <a:buChar char="•"/>
            </a:pPr>
            <a:r>
              <a:rPr lang="en-US" sz="2800" dirty="0" smtClean="0"/>
              <a:t> When impulse reaches AV node, there is a delay of about 0.04s to allow blood flow from atria to ventricles</a:t>
            </a:r>
          </a:p>
          <a:p>
            <a:endParaRPr lang="en-US" sz="2800" dirty="0" smtClean="0"/>
          </a:p>
          <a:p>
            <a:pPr>
              <a:buFont typeface="Arial" pitchFamily="34" charset="0"/>
              <a:buChar char="•"/>
            </a:pPr>
            <a:r>
              <a:rPr lang="en-US" sz="2800" dirty="0" smtClean="0"/>
              <a:t>  After emerging from AV node, impulse reaches the rapidly conducting tissue of bundle of His and left and right bundle branches</a:t>
            </a:r>
          </a:p>
          <a:p>
            <a:endParaRPr lang="en-US" sz="2800" dirty="0" smtClean="0"/>
          </a:p>
          <a:p>
            <a:pPr>
              <a:buFont typeface="Arial" pitchFamily="34" charset="0"/>
              <a:buChar char="•"/>
            </a:pPr>
            <a:r>
              <a:rPr lang="en-US" sz="2800" dirty="0" smtClean="0"/>
              <a:t> Impulse spreads rapidly throughout ventricles via </a:t>
            </a:r>
            <a:r>
              <a:rPr lang="en-US" sz="2800" dirty="0" err="1" smtClean="0"/>
              <a:t>purkije</a:t>
            </a:r>
            <a:r>
              <a:rPr lang="en-US" sz="2800" dirty="0" smtClean="0"/>
              <a:t> </a:t>
            </a:r>
            <a:r>
              <a:rPr lang="en-US" sz="2800" dirty="0" err="1" smtClean="0"/>
              <a:t>fibres</a:t>
            </a:r>
            <a:r>
              <a:rPr lang="en-US" sz="2800" dirty="0" smtClean="0"/>
              <a:t>, thereby </a:t>
            </a:r>
            <a:r>
              <a:rPr lang="en-US" sz="2800" dirty="0" err="1" smtClean="0"/>
              <a:t>depolarising</a:t>
            </a:r>
            <a:r>
              <a:rPr lang="en-US" sz="2800" dirty="0" smtClean="0"/>
              <a:t> the ventricles causing efficient ventricular contraction to pump blood out of the heart  </a:t>
            </a:r>
            <a:endParaRPr lang="en-US" sz="2800" dirty="0"/>
          </a:p>
        </p:txBody>
      </p:sp>
    </p:spTree>
  </p:cSld>
  <p:clrMapOvr>
    <a:masterClrMapping/>
  </p:clrMapOvr>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Nursing consideration</a:t>
            </a:r>
            <a:endParaRPr lang="en-US" dirty="0"/>
          </a:p>
        </p:txBody>
      </p:sp>
      <p:sp>
        <p:nvSpPr>
          <p:cNvPr id="3" name="Content Placeholder 2"/>
          <p:cNvSpPr>
            <a:spLocks noGrp="1"/>
          </p:cNvSpPr>
          <p:nvPr>
            <p:ph idx="1"/>
          </p:nvPr>
        </p:nvSpPr>
        <p:spPr>
          <a:xfrm>
            <a:off x="457200" y="1600200"/>
            <a:ext cx="8229600" cy="4724400"/>
          </a:xfrm>
        </p:spPr>
        <p:txBody>
          <a:bodyPr>
            <a:normAutofit fontScale="25000" lnSpcReduction="20000"/>
          </a:bodyPr>
          <a:lstStyle/>
          <a:p>
            <a:r>
              <a:rPr lang="en-US" sz="10400" dirty="0" smtClean="0">
                <a:latin typeface="+mj-lt"/>
              </a:rPr>
              <a:t>Maintain collateral circulation</a:t>
            </a:r>
          </a:p>
          <a:p>
            <a:r>
              <a:rPr lang="en-US" sz="10400" dirty="0" smtClean="0">
                <a:latin typeface="+mj-lt"/>
              </a:rPr>
              <a:t> Express feelings of increased comfort and decreased pain</a:t>
            </a:r>
          </a:p>
          <a:p>
            <a:r>
              <a:rPr lang="en-US" sz="10400" dirty="0" smtClean="0">
                <a:latin typeface="+mj-lt"/>
              </a:rPr>
              <a:t>Maintain tissue perfusion and tissue oxygenation</a:t>
            </a:r>
          </a:p>
          <a:p>
            <a:r>
              <a:rPr lang="en-US" sz="10400" dirty="0" smtClean="0">
                <a:latin typeface="+mj-lt"/>
              </a:rPr>
              <a:t>Develop no signs of infection</a:t>
            </a:r>
          </a:p>
          <a:p>
            <a:pPr>
              <a:buNone/>
            </a:pPr>
            <a:r>
              <a:rPr lang="en-US" sz="10400" b="1" i="1" dirty="0" smtClean="0">
                <a:latin typeface="+mj-lt"/>
              </a:rPr>
              <a:t>Nursing Interventions</a:t>
            </a:r>
          </a:p>
          <a:p>
            <a:r>
              <a:rPr lang="en-US" sz="10400" dirty="0" smtClean="0">
                <a:latin typeface="+mj-lt"/>
              </a:rPr>
              <a:t>Enforce bed rest and elevate affected leg </a:t>
            </a:r>
          </a:p>
          <a:p>
            <a:r>
              <a:rPr lang="en-US" sz="10400" dirty="0" smtClean="0">
                <a:latin typeface="+mj-lt"/>
              </a:rPr>
              <a:t>Apply warm compresses </a:t>
            </a:r>
          </a:p>
          <a:p>
            <a:r>
              <a:rPr lang="en-US" sz="10400" dirty="0" smtClean="0">
                <a:latin typeface="+mj-lt"/>
              </a:rPr>
              <a:t>Administer prescribed antibiotics</a:t>
            </a:r>
          </a:p>
          <a:p>
            <a:r>
              <a:rPr lang="en-US" sz="10400" dirty="0" smtClean="0">
                <a:latin typeface="+mj-lt"/>
              </a:rPr>
              <a:t>Regulary measure circumference of the affected leg and compare with the other</a:t>
            </a:r>
          </a:p>
          <a:p>
            <a:r>
              <a:rPr lang="en-US" sz="10400" dirty="0" smtClean="0">
                <a:latin typeface="+mj-lt"/>
              </a:rPr>
              <a:t>Administer prescribed anticoagulants</a:t>
            </a:r>
          </a:p>
          <a:p>
            <a:pPr>
              <a:buFont typeface="Courier New" pitchFamily="49" charset="0"/>
              <a:buChar char="o"/>
            </a:pPr>
            <a:endParaRPr lang="en-US" sz="10400" dirty="0" smtClean="0">
              <a:latin typeface="+mj-lt"/>
            </a:endParaRPr>
          </a:p>
          <a:p>
            <a:pPr>
              <a:buNone/>
            </a:pPr>
            <a:r>
              <a:rPr lang="en-US" sz="10400" dirty="0" smtClean="0">
                <a:latin typeface="+mj-lt"/>
              </a:rPr>
              <a:t> </a:t>
            </a:r>
          </a:p>
          <a:p>
            <a:endParaRPr lang="en-US" sz="4000" dirty="0" smtClean="0">
              <a:latin typeface="+mj-lt"/>
            </a:endParaRPr>
          </a:p>
          <a:p>
            <a:endParaRPr lang="en-US" sz="4000" dirty="0" smtClean="0">
              <a:latin typeface="+mj-lt"/>
            </a:endParaRPr>
          </a:p>
          <a:p>
            <a:pPr>
              <a:buNone/>
            </a:pPr>
            <a:endParaRPr lang="en-US" dirty="0" smtClean="0">
              <a:latin typeface="+mj-lt"/>
            </a:endParaRPr>
          </a:p>
          <a:p>
            <a:pPr>
              <a:buNone/>
            </a:pPr>
            <a:r>
              <a:rPr lang="en-US" dirty="0" smtClean="0">
                <a:latin typeface="+mj-lt"/>
              </a:rPr>
              <a:t> </a:t>
            </a:r>
            <a:endParaRPr lang="en-US" dirty="0">
              <a:latin typeface="+mj-lt"/>
            </a:endParaRPr>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Nursing interventions</a:t>
            </a:r>
            <a:br>
              <a:rPr lang="en-US" dirty="0" smtClean="0"/>
            </a:br>
            <a:endParaRPr lang="en-US" dirty="0"/>
          </a:p>
        </p:txBody>
      </p:sp>
      <p:sp>
        <p:nvSpPr>
          <p:cNvPr id="3" name="Content Placeholder 2"/>
          <p:cNvSpPr>
            <a:spLocks noGrp="1"/>
          </p:cNvSpPr>
          <p:nvPr>
            <p:ph idx="1"/>
          </p:nvPr>
        </p:nvSpPr>
        <p:spPr>
          <a:xfrm>
            <a:off x="457200" y="1447800"/>
            <a:ext cx="8686800" cy="4922520"/>
          </a:xfrm>
        </p:spPr>
        <p:txBody>
          <a:bodyPr>
            <a:normAutofit fontScale="92500" lnSpcReduction="20000"/>
          </a:bodyPr>
          <a:lstStyle/>
          <a:p>
            <a:r>
              <a:rPr lang="en-US" dirty="0" smtClean="0"/>
              <a:t>Encourage or perform ROM exercises</a:t>
            </a:r>
          </a:p>
          <a:p>
            <a:r>
              <a:rPr lang="en-US" dirty="0" smtClean="0"/>
              <a:t>Apply antiembolic stockings</a:t>
            </a:r>
          </a:p>
          <a:p>
            <a:r>
              <a:rPr lang="en-US" dirty="0" smtClean="0"/>
              <a:t>Encourage early ambulation.</a:t>
            </a:r>
          </a:p>
          <a:p>
            <a:pPr>
              <a:buNone/>
            </a:pPr>
            <a:r>
              <a:rPr lang="en-US" b="1" i="1" dirty="0" smtClean="0"/>
              <a:t>Monitoring</a:t>
            </a:r>
          </a:p>
          <a:p>
            <a:r>
              <a:rPr lang="en-US" dirty="0" smtClean="0"/>
              <a:t>Signs and Symptoms of bleeding</a:t>
            </a:r>
          </a:p>
          <a:p>
            <a:r>
              <a:rPr lang="en-US" dirty="0" smtClean="0"/>
              <a:t>Vital signs</a:t>
            </a:r>
          </a:p>
          <a:p>
            <a:r>
              <a:rPr lang="en-US" dirty="0" smtClean="0"/>
              <a:t>Clinical features of heparin induced thrombocytopenia</a:t>
            </a:r>
          </a:p>
          <a:p>
            <a:r>
              <a:rPr lang="en-US" dirty="0" smtClean="0"/>
              <a:t>Manifestations of pulmonary embolism</a:t>
            </a:r>
          </a:p>
          <a:p>
            <a:r>
              <a:rPr lang="en-US" dirty="0" smtClean="0"/>
              <a:t>Response to treatment </a:t>
            </a:r>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r>
              <a:rPr lang="en-US" dirty="0" smtClean="0"/>
              <a:t>Patient Teaching</a:t>
            </a:r>
            <a:endParaRPr lang="en-US" dirty="0"/>
          </a:p>
        </p:txBody>
      </p:sp>
      <p:sp>
        <p:nvSpPr>
          <p:cNvPr id="3" name="Content Placeholder 2"/>
          <p:cNvSpPr>
            <a:spLocks noGrp="1"/>
          </p:cNvSpPr>
          <p:nvPr>
            <p:ph idx="1"/>
          </p:nvPr>
        </p:nvSpPr>
        <p:spPr>
          <a:xfrm>
            <a:off x="457200" y="1600200"/>
            <a:ext cx="8229600" cy="4724400"/>
          </a:xfrm>
        </p:spPr>
        <p:txBody>
          <a:bodyPr/>
          <a:lstStyle/>
          <a:p>
            <a:r>
              <a:rPr lang="en-US" dirty="0" smtClean="0"/>
              <a:t>Stress on the importance of follow up studies to monitor anticoagulant therapy</a:t>
            </a:r>
          </a:p>
          <a:p>
            <a:r>
              <a:rPr lang="en-US" dirty="0" smtClean="0"/>
              <a:t>Avoid prolonged sitting or standing</a:t>
            </a:r>
          </a:p>
          <a:p>
            <a:r>
              <a:rPr lang="en-US" dirty="0" smtClean="0"/>
              <a:t>Proper application of antiembolism stockings</a:t>
            </a:r>
          </a:p>
          <a:p>
            <a:r>
              <a:rPr lang="en-US" dirty="0" smtClean="0"/>
              <a:t>Importance of adequate hydration</a:t>
            </a:r>
            <a:endParaRPr lang="en-US" dirty="0"/>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Thrombophlebitis (venous thrombosis) </a:t>
            </a:r>
            <a:endParaRPr lang="en-US" dirty="0"/>
          </a:p>
        </p:txBody>
      </p:sp>
      <p:sp>
        <p:nvSpPr>
          <p:cNvPr id="3" name="Content Placeholder 2"/>
          <p:cNvSpPr>
            <a:spLocks noGrp="1"/>
          </p:cNvSpPr>
          <p:nvPr>
            <p:ph idx="1"/>
          </p:nvPr>
        </p:nvSpPr>
        <p:spPr>
          <a:xfrm>
            <a:off x="457200" y="1295400"/>
            <a:ext cx="8686800" cy="5257800"/>
          </a:xfrm>
        </p:spPr>
        <p:txBody>
          <a:bodyPr>
            <a:normAutofit fontScale="92500" lnSpcReduction="20000"/>
          </a:bodyPr>
          <a:lstStyle/>
          <a:p>
            <a:pPr marL="0" indent="0">
              <a:buNone/>
            </a:pPr>
            <a:r>
              <a:rPr lang="en-US" b="1" dirty="0" smtClean="0"/>
              <a:t>Introduction:</a:t>
            </a:r>
          </a:p>
          <a:p>
            <a:r>
              <a:rPr lang="en-US" sz="2800" dirty="0" smtClean="0"/>
              <a:t>Inflammation of the vessel wall with information of a clot (thrombus)</a:t>
            </a:r>
            <a:r>
              <a:rPr lang="en-US" dirty="0" smtClean="0"/>
              <a:t>; may affect </a:t>
            </a:r>
            <a:r>
              <a:rPr lang="en-US" b="1" dirty="0" smtClean="0"/>
              <a:t>superficial </a:t>
            </a:r>
            <a:r>
              <a:rPr lang="en-US" dirty="0" smtClean="0"/>
              <a:t>or</a:t>
            </a:r>
            <a:r>
              <a:rPr lang="en-US" b="1" dirty="0" smtClean="0"/>
              <a:t> deep veins (deep venous thrombosis)</a:t>
            </a:r>
          </a:p>
          <a:p>
            <a:r>
              <a:rPr lang="en-US" dirty="0" smtClean="0"/>
              <a:t>Most frequent veins affected are the saphenous, femoral and popliteal</a:t>
            </a:r>
          </a:p>
          <a:p>
            <a:r>
              <a:rPr lang="en-US" dirty="0" smtClean="0"/>
              <a:t>Can result in damage to the surrounding tissues, ischemia, and necrosis</a:t>
            </a:r>
          </a:p>
          <a:p>
            <a:r>
              <a:rPr lang="en-US" b="1" dirty="0" smtClean="0"/>
              <a:t>Risk factors include</a:t>
            </a:r>
            <a:r>
              <a:rPr lang="en-US" dirty="0" smtClean="0"/>
              <a:t>: obesity, HF, prolonged immobility, MI, pregnancy, oral contraceptives, trauma, sepsis, cigarette smoking, dehydration, severe anaemia, venous </a:t>
            </a:r>
            <a:r>
              <a:rPr lang="en-US" dirty="0" err="1" smtClean="0"/>
              <a:t>cannulation</a:t>
            </a:r>
            <a:r>
              <a:rPr lang="en-US" dirty="0" smtClean="0"/>
              <a:t>, complication of surgery</a:t>
            </a:r>
          </a:p>
          <a:p>
            <a:endParaRPr lang="en-US" dirty="0"/>
          </a:p>
        </p:txBody>
      </p:sp>
    </p:spTree>
    <p:extLst>
      <p:ext uri="{BB962C8B-B14F-4D97-AF65-F5344CB8AC3E}">
        <p14:creationId xmlns:p14="http://schemas.microsoft.com/office/powerpoint/2010/main" xmlns="" val="3032378572"/>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 </a:t>
            </a:r>
            <a:endParaRPr lang="en-US" dirty="0"/>
          </a:p>
        </p:txBody>
      </p:sp>
      <p:sp>
        <p:nvSpPr>
          <p:cNvPr id="3" name="Content Placeholder 2"/>
          <p:cNvSpPr>
            <a:spLocks noGrp="1"/>
          </p:cNvSpPr>
          <p:nvPr>
            <p:ph idx="1"/>
          </p:nvPr>
        </p:nvSpPr>
        <p:spPr>
          <a:xfrm>
            <a:off x="457200" y="1600200"/>
            <a:ext cx="8686800" cy="5257800"/>
          </a:xfrm>
        </p:spPr>
        <p:txBody>
          <a:bodyPr>
            <a:normAutofit lnSpcReduction="10000"/>
          </a:bodyPr>
          <a:lstStyle/>
          <a:p>
            <a:r>
              <a:rPr lang="en-US" dirty="0" smtClean="0"/>
              <a:t>The three major </a:t>
            </a:r>
            <a:r>
              <a:rPr lang="en-US" b="1" i="1" dirty="0" smtClean="0"/>
              <a:t>pathologic factors </a:t>
            </a:r>
            <a:r>
              <a:rPr lang="en-US" i="1" dirty="0" smtClean="0"/>
              <a:t>(</a:t>
            </a:r>
            <a:r>
              <a:rPr lang="en-US" b="1" i="1" dirty="0" smtClean="0"/>
              <a:t>Virchow’s triad</a:t>
            </a:r>
            <a:r>
              <a:rPr lang="en-US" dirty="0" smtClean="0"/>
              <a:t>) predisposing to thrombus formation are:</a:t>
            </a:r>
          </a:p>
          <a:p>
            <a:pPr lvl="1">
              <a:buFont typeface="Wingdings" pitchFamily="2" charset="2"/>
              <a:buChar char="ü"/>
            </a:pPr>
            <a:r>
              <a:rPr lang="en-US" dirty="0" smtClean="0"/>
              <a:t>Blood stasis</a:t>
            </a:r>
          </a:p>
          <a:p>
            <a:pPr lvl="1">
              <a:buFont typeface="Wingdings" pitchFamily="2" charset="2"/>
              <a:buChar char="ü"/>
            </a:pPr>
            <a:r>
              <a:rPr lang="en-US" dirty="0" smtClean="0"/>
              <a:t>Injury to venous endothelial lining, and</a:t>
            </a:r>
          </a:p>
          <a:p>
            <a:pPr lvl="1">
              <a:buFont typeface="Wingdings" pitchFamily="2" charset="2"/>
              <a:buChar char="ü"/>
            </a:pPr>
            <a:r>
              <a:rPr lang="en-US" dirty="0" smtClean="0"/>
              <a:t>Hypercoagulability of blood</a:t>
            </a:r>
          </a:p>
          <a:p>
            <a:r>
              <a:rPr lang="en-US" dirty="0" smtClean="0"/>
              <a:t>A venous thrombosis usually being in a valve cusp where platelets adhere to the endothelium and then to each other. As the process continues, a fibrin mesh covers the platelets (white thrombus). </a:t>
            </a:r>
          </a:p>
          <a:p>
            <a:pPr marL="0" indent="0">
              <a:buNone/>
            </a:pPr>
            <a:r>
              <a:rPr lang="en-US" dirty="0" smtClean="0"/>
              <a:t> </a:t>
            </a:r>
            <a:endParaRPr lang="en-US" dirty="0"/>
          </a:p>
        </p:txBody>
      </p:sp>
    </p:spTree>
    <p:extLst>
      <p:ext uri="{BB962C8B-B14F-4D97-AF65-F5344CB8AC3E}">
        <p14:creationId xmlns:p14="http://schemas.microsoft.com/office/powerpoint/2010/main" xmlns="" val="494833591"/>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Pathophysiology cont.</a:t>
            </a:r>
            <a:endParaRPr lang="en-US" dirty="0"/>
          </a:p>
        </p:txBody>
      </p:sp>
      <p:sp>
        <p:nvSpPr>
          <p:cNvPr id="3" name="Content Placeholder 2"/>
          <p:cNvSpPr>
            <a:spLocks noGrp="1"/>
          </p:cNvSpPr>
          <p:nvPr>
            <p:ph idx="1"/>
          </p:nvPr>
        </p:nvSpPr>
        <p:spPr>
          <a:xfrm>
            <a:off x="457200" y="990600"/>
            <a:ext cx="8686800" cy="5410200"/>
          </a:xfrm>
        </p:spPr>
        <p:txBody>
          <a:bodyPr>
            <a:normAutofit fontScale="92500"/>
          </a:bodyPr>
          <a:lstStyle/>
          <a:p>
            <a:r>
              <a:rPr lang="en-US" dirty="0" smtClean="0"/>
              <a:t>As the thrombus grows, it causes obstruction to blood flow. This allows red blood cells, platelets and fibrin to stagnate and form a red thrombus</a:t>
            </a:r>
          </a:p>
          <a:p>
            <a:r>
              <a:rPr lang="en-US" dirty="0" smtClean="0"/>
              <a:t>If thrombus occludes blood flow, venous congestion will develop unless collateral circulation is established</a:t>
            </a:r>
          </a:p>
          <a:p>
            <a:r>
              <a:rPr lang="en-US" dirty="0" smtClean="0"/>
              <a:t>Within a few days of thrombus formation, the body can dissolve the clot or may convert it to fibrous tissue that could incorporate and destroy the valve</a:t>
            </a:r>
          </a:p>
          <a:p>
            <a:r>
              <a:rPr lang="en-US" dirty="0" smtClean="0"/>
              <a:t>Complications of  venous thrombus are pulmonary emboli, and venous insufficiency </a:t>
            </a:r>
          </a:p>
          <a:p>
            <a:endParaRPr lang="en-US" dirty="0"/>
          </a:p>
        </p:txBody>
      </p:sp>
    </p:spTree>
    <p:extLst>
      <p:ext uri="{BB962C8B-B14F-4D97-AF65-F5344CB8AC3E}">
        <p14:creationId xmlns:p14="http://schemas.microsoft.com/office/powerpoint/2010/main" xmlns="" val="648993675"/>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smtClean="0"/>
              <a:t/>
            </a:r>
            <a:br>
              <a:rPr lang="en-US" dirty="0" smtClean="0"/>
            </a:br>
            <a:r>
              <a:rPr lang="en-US" dirty="0" smtClean="0"/>
              <a:t>Assessment findings</a:t>
            </a:r>
            <a:endParaRPr lang="en-US" dirty="0"/>
          </a:p>
        </p:txBody>
      </p:sp>
      <p:sp>
        <p:nvSpPr>
          <p:cNvPr id="3" name="Content Placeholder 2"/>
          <p:cNvSpPr>
            <a:spLocks noGrp="1"/>
          </p:cNvSpPr>
          <p:nvPr>
            <p:ph idx="1"/>
          </p:nvPr>
        </p:nvSpPr>
        <p:spPr>
          <a:xfrm>
            <a:off x="457200" y="990600"/>
            <a:ext cx="8686800" cy="5181600"/>
          </a:xfrm>
        </p:spPr>
        <p:txBody>
          <a:bodyPr>
            <a:normAutofit/>
          </a:bodyPr>
          <a:lstStyle/>
          <a:p>
            <a:r>
              <a:rPr lang="en-US" dirty="0" smtClean="0"/>
              <a:t>Pain in the affected area/extremity </a:t>
            </a:r>
          </a:p>
          <a:p>
            <a:r>
              <a:rPr lang="en-US" b="1" dirty="0" smtClean="0"/>
              <a:t>Superficial vein</a:t>
            </a:r>
            <a:r>
              <a:rPr lang="en-US" dirty="0" smtClean="0"/>
              <a:t>: tenderness, redness, induration along course of the vein, palpable cord, distension of superficial veins, prominent venous collaterals </a:t>
            </a:r>
          </a:p>
          <a:p>
            <a:r>
              <a:rPr lang="en-US" b="1" dirty="0" smtClean="0"/>
              <a:t>Deep vein</a:t>
            </a:r>
            <a:r>
              <a:rPr lang="en-US" dirty="0" smtClean="0"/>
              <a:t>: swelling, extreme oedema formation, venous distension of limb, tenderness over involved vein, positive Homan’s sign, cyanosis</a:t>
            </a:r>
          </a:p>
          <a:p>
            <a:r>
              <a:rPr lang="en-US" dirty="0" smtClean="0"/>
              <a:t>Elevated WBC, and ESR</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xmlns="" val="1741065887"/>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(Hinkle, 2014) </a:t>
            </a:r>
            <a:endParaRPr lang="en-US" dirty="0"/>
          </a:p>
        </p:txBody>
      </p:sp>
      <p:sp>
        <p:nvSpPr>
          <p:cNvPr id="3" name="Content Placeholder 2"/>
          <p:cNvSpPr>
            <a:spLocks noGrp="1"/>
          </p:cNvSpPr>
          <p:nvPr>
            <p:ph idx="1"/>
          </p:nvPr>
        </p:nvSpPr>
        <p:spPr/>
        <p:txBody>
          <a:bodyPr>
            <a:normAutofit lnSpcReduction="10000"/>
          </a:bodyPr>
          <a:lstStyle/>
          <a:p>
            <a:r>
              <a:rPr lang="en-US" b="1" dirty="0" smtClean="0"/>
              <a:t>Endothelial damage: </a:t>
            </a:r>
          </a:p>
          <a:p>
            <a:pPr>
              <a:buFont typeface="Wingdings" pitchFamily="2" charset="2"/>
              <a:buChar char="ü"/>
            </a:pPr>
            <a:r>
              <a:rPr lang="en-US" dirty="0" smtClean="0"/>
              <a:t>Trauma</a:t>
            </a:r>
          </a:p>
          <a:p>
            <a:pPr>
              <a:buFont typeface="Wingdings" pitchFamily="2" charset="2"/>
              <a:buChar char="ü"/>
            </a:pPr>
            <a:r>
              <a:rPr lang="en-US" dirty="0" smtClean="0"/>
              <a:t>Surgery</a:t>
            </a:r>
          </a:p>
          <a:p>
            <a:pPr>
              <a:buFont typeface="Wingdings" pitchFamily="2" charset="2"/>
              <a:buChar char="ü"/>
            </a:pPr>
            <a:r>
              <a:rPr lang="en-US" dirty="0" smtClean="0"/>
              <a:t>Pacing wires</a:t>
            </a:r>
          </a:p>
          <a:p>
            <a:pPr>
              <a:buFont typeface="Wingdings" pitchFamily="2" charset="2"/>
              <a:buChar char="ü"/>
            </a:pPr>
            <a:r>
              <a:rPr lang="en-US" dirty="0" smtClean="0"/>
              <a:t>Central venous catheters</a:t>
            </a:r>
          </a:p>
          <a:p>
            <a:pPr>
              <a:buFont typeface="Wingdings" pitchFamily="2" charset="2"/>
              <a:buChar char="ü"/>
            </a:pPr>
            <a:r>
              <a:rPr lang="en-US" dirty="0" smtClean="0"/>
              <a:t>Dialysis access catheters</a:t>
            </a:r>
          </a:p>
          <a:p>
            <a:pPr>
              <a:buFont typeface="Wingdings" pitchFamily="2" charset="2"/>
              <a:buChar char="ü"/>
            </a:pPr>
            <a:r>
              <a:rPr lang="en-US" dirty="0" smtClean="0"/>
              <a:t>Local  vein damage</a:t>
            </a:r>
          </a:p>
          <a:p>
            <a:pPr>
              <a:buFont typeface="Wingdings" pitchFamily="2" charset="2"/>
              <a:buChar char="ü"/>
            </a:pPr>
            <a:r>
              <a:rPr lang="en-US" dirty="0" smtClean="0"/>
              <a:t>Repetitive motion injury</a:t>
            </a:r>
            <a:endParaRPr lang="en-US" dirty="0"/>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a:t>
            </a:r>
            <a:endParaRPr lang="en-US" dirty="0"/>
          </a:p>
        </p:txBody>
      </p:sp>
      <p:sp>
        <p:nvSpPr>
          <p:cNvPr id="3" name="Content Placeholder 2"/>
          <p:cNvSpPr>
            <a:spLocks noGrp="1"/>
          </p:cNvSpPr>
          <p:nvPr>
            <p:ph idx="1"/>
          </p:nvPr>
        </p:nvSpPr>
        <p:spPr/>
        <p:txBody>
          <a:bodyPr/>
          <a:lstStyle/>
          <a:p>
            <a:r>
              <a:rPr lang="en-US" b="1" dirty="0" smtClean="0"/>
              <a:t>Venous stasis:</a:t>
            </a:r>
          </a:p>
          <a:p>
            <a:pPr>
              <a:buFont typeface="Wingdings" pitchFamily="2" charset="2"/>
              <a:buChar char="ü"/>
            </a:pPr>
            <a:r>
              <a:rPr lang="en-US" dirty="0" smtClean="0"/>
              <a:t>bed rest or </a:t>
            </a:r>
            <a:r>
              <a:rPr lang="en-US" dirty="0" err="1" smtClean="0"/>
              <a:t>immobilisation</a:t>
            </a:r>
            <a:endParaRPr lang="en-US" dirty="0" smtClean="0"/>
          </a:p>
          <a:p>
            <a:pPr>
              <a:buFont typeface="Wingdings" pitchFamily="2" charset="2"/>
              <a:buChar char="ü"/>
            </a:pPr>
            <a:r>
              <a:rPr lang="en-US" dirty="0" smtClean="0"/>
              <a:t>Obesity</a:t>
            </a:r>
          </a:p>
          <a:p>
            <a:pPr>
              <a:buFont typeface="Wingdings" pitchFamily="2" charset="2"/>
              <a:buChar char="ü"/>
            </a:pPr>
            <a:r>
              <a:rPr lang="en-US" dirty="0" smtClean="0"/>
              <a:t>History of </a:t>
            </a:r>
            <a:r>
              <a:rPr lang="en-US" dirty="0" err="1" smtClean="0"/>
              <a:t>vasicosities</a:t>
            </a:r>
            <a:endParaRPr lang="en-US" dirty="0" smtClean="0"/>
          </a:p>
          <a:p>
            <a:pPr>
              <a:buFont typeface="Wingdings" pitchFamily="2" charset="2"/>
              <a:buChar char="ü"/>
            </a:pPr>
            <a:r>
              <a:rPr lang="en-US" dirty="0" smtClean="0"/>
              <a:t>Spinal cord injury</a:t>
            </a:r>
          </a:p>
          <a:p>
            <a:pPr>
              <a:buFont typeface="Wingdings" pitchFamily="2" charset="2"/>
              <a:buChar char="ü"/>
            </a:pPr>
            <a:r>
              <a:rPr lang="en-US" dirty="0" smtClean="0"/>
              <a:t>Age &gt; 65 years</a:t>
            </a:r>
          </a:p>
          <a:p>
            <a:pPr>
              <a:buFont typeface="Wingdings" pitchFamily="2" charset="2"/>
              <a:buChar char="ü"/>
            </a:pPr>
            <a:endParaRPr lang="en-US" dirty="0"/>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a:xfrm>
            <a:off x="457200" y="1295400"/>
            <a:ext cx="8458200" cy="5562600"/>
          </a:xfrm>
        </p:spPr>
        <p:txBody>
          <a:bodyPr>
            <a:normAutofit fontScale="92500" lnSpcReduction="20000"/>
          </a:bodyPr>
          <a:lstStyle/>
          <a:p>
            <a:r>
              <a:rPr lang="en-US" b="1" dirty="0" smtClean="0"/>
              <a:t>Altered Coagulation:</a:t>
            </a:r>
          </a:p>
          <a:p>
            <a:pPr>
              <a:buFont typeface="Wingdings" pitchFamily="2" charset="2"/>
              <a:buChar char="ü"/>
            </a:pPr>
            <a:r>
              <a:rPr lang="en-US" dirty="0" smtClean="0"/>
              <a:t>Cancer</a:t>
            </a:r>
          </a:p>
          <a:p>
            <a:pPr>
              <a:buFont typeface="Wingdings" pitchFamily="2" charset="2"/>
              <a:buChar char="ü"/>
            </a:pPr>
            <a:r>
              <a:rPr lang="en-US" b="1" dirty="0" smtClean="0"/>
              <a:t> </a:t>
            </a:r>
            <a:r>
              <a:rPr lang="en-US" dirty="0" smtClean="0"/>
              <a:t>pregnancy</a:t>
            </a:r>
          </a:p>
          <a:p>
            <a:pPr>
              <a:buFont typeface="Wingdings" pitchFamily="2" charset="2"/>
              <a:buChar char="ü"/>
            </a:pPr>
            <a:r>
              <a:rPr lang="en-US" dirty="0" smtClean="0"/>
              <a:t>Oral contraceptive use</a:t>
            </a:r>
          </a:p>
          <a:p>
            <a:pPr>
              <a:buFont typeface="Wingdings" pitchFamily="2" charset="2"/>
              <a:buChar char="ü"/>
            </a:pPr>
            <a:r>
              <a:rPr lang="en-US" dirty="0" smtClean="0"/>
              <a:t>Protein S deficiency</a:t>
            </a:r>
          </a:p>
          <a:p>
            <a:pPr>
              <a:buFont typeface="Wingdings" pitchFamily="2" charset="2"/>
              <a:buChar char="ü"/>
            </a:pPr>
            <a:r>
              <a:rPr lang="en-US" dirty="0" err="1" smtClean="0"/>
              <a:t>Antiphospholipid</a:t>
            </a:r>
            <a:r>
              <a:rPr lang="en-US" dirty="0" smtClean="0"/>
              <a:t> antibody syndrome</a:t>
            </a:r>
          </a:p>
          <a:p>
            <a:pPr>
              <a:buFont typeface="Wingdings" pitchFamily="2" charset="2"/>
              <a:buChar char="ü"/>
            </a:pPr>
            <a:r>
              <a:rPr lang="en-US" dirty="0" smtClean="0"/>
              <a:t>Factor V Leiden defect</a:t>
            </a:r>
          </a:p>
          <a:p>
            <a:pPr>
              <a:buFont typeface="Wingdings" pitchFamily="2" charset="2"/>
              <a:buChar char="ü"/>
            </a:pPr>
            <a:r>
              <a:rPr lang="en-US" dirty="0" err="1" smtClean="0"/>
              <a:t>Prothrombin</a:t>
            </a:r>
            <a:r>
              <a:rPr lang="en-US" dirty="0" smtClean="0"/>
              <a:t> G20210A defect</a:t>
            </a:r>
          </a:p>
          <a:p>
            <a:pPr>
              <a:buFont typeface="Wingdings" pitchFamily="2" charset="2"/>
              <a:buChar char="ü"/>
            </a:pPr>
            <a:r>
              <a:rPr lang="en-US" dirty="0" err="1" smtClean="0"/>
              <a:t>Hyperhomocysteinemia</a:t>
            </a:r>
            <a:endParaRPr lang="en-US" dirty="0" smtClean="0"/>
          </a:p>
          <a:p>
            <a:pPr>
              <a:buFont typeface="Wingdings" pitchFamily="2" charset="2"/>
              <a:buChar char="ü"/>
            </a:pPr>
            <a:r>
              <a:rPr lang="en-US" dirty="0" smtClean="0"/>
              <a:t>Elevated factors II, VIII, IX, XI</a:t>
            </a:r>
          </a:p>
          <a:p>
            <a:pPr>
              <a:buFont typeface="Wingdings" pitchFamily="2" charset="2"/>
              <a:buChar char="ü"/>
            </a:pPr>
            <a:r>
              <a:rPr lang="en-US" dirty="0" err="1" smtClean="0"/>
              <a:t>Polycythemia</a:t>
            </a:r>
            <a:endParaRPr lang="en-US" dirty="0" smtClean="0"/>
          </a:p>
          <a:p>
            <a:pPr>
              <a:buFont typeface="Wingdings" pitchFamily="2" charset="2"/>
              <a:buChar char="ü"/>
            </a:pPr>
            <a:r>
              <a:rPr lang="en-US" dirty="0" smtClean="0"/>
              <a:t>Septicemia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979706"/>
            <a:ext cx="8458200" cy="4893647"/>
          </a:xfrm>
          <a:prstGeom prst="rect">
            <a:avLst/>
          </a:prstGeom>
          <a:noFill/>
        </p:spPr>
        <p:txBody>
          <a:bodyPr wrap="square" rtlCol="0">
            <a:spAutoFit/>
          </a:bodyPr>
          <a:lstStyle/>
          <a:p>
            <a:r>
              <a:rPr lang="en-US" sz="3200" b="1" dirty="0" smtClean="0"/>
              <a:t>Electrocardiography (ECG)</a:t>
            </a:r>
            <a:r>
              <a:rPr lang="en-US" sz="3200" dirty="0" smtClean="0"/>
              <a:t>:</a:t>
            </a:r>
          </a:p>
          <a:p>
            <a:pPr>
              <a:buFont typeface="Arial" pitchFamily="34" charset="0"/>
              <a:buChar char="•"/>
            </a:pPr>
            <a:r>
              <a:rPr lang="en-US" sz="2400" dirty="0" smtClean="0"/>
              <a:t> </a:t>
            </a:r>
            <a:r>
              <a:rPr lang="en-US" sz="2800" dirty="0" smtClean="0"/>
              <a:t>Graphic recording from body surface of potential differences resulting from current generated in the heart</a:t>
            </a:r>
          </a:p>
          <a:p>
            <a:pPr>
              <a:buFont typeface="Arial" pitchFamily="34" charset="0"/>
              <a:buChar char="•"/>
            </a:pPr>
            <a:r>
              <a:rPr lang="en-US" sz="2800" dirty="0" smtClean="0"/>
              <a:t> ECG is recorded on special graphic paper or on oscilloscope (monitor) and it is recorded against time</a:t>
            </a:r>
          </a:p>
          <a:p>
            <a:pPr>
              <a:buFont typeface="Arial" pitchFamily="34" charset="0"/>
              <a:buChar char="•"/>
            </a:pPr>
            <a:r>
              <a:rPr lang="en-US" sz="2800" dirty="0" smtClean="0"/>
              <a:t> ECG detects and interprets Cardiac arrhythmias, diagnosis of CHD, </a:t>
            </a:r>
            <a:r>
              <a:rPr lang="en-US" sz="2800" dirty="0" err="1" smtClean="0"/>
              <a:t>ventrical</a:t>
            </a:r>
            <a:r>
              <a:rPr lang="en-US" sz="2800" dirty="0" smtClean="0"/>
              <a:t> enlargement or hypertrophy</a:t>
            </a:r>
          </a:p>
          <a:p>
            <a:endParaRPr lang="en-US" sz="2800" dirty="0"/>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Diagnostic evaluation </a:t>
            </a:r>
            <a:endParaRPr lang="en-US" dirty="0"/>
          </a:p>
        </p:txBody>
      </p:sp>
      <p:sp>
        <p:nvSpPr>
          <p:cNvPr id="3" name="Content Placeholder 2"/>
          <p:cNvSpPr>
            <a:spLocks noGrp="1"/>
          </p:cNvSpPr>
          <p:nvPr>
            <p:ph idx="1"/>
          </p:nvPr>
        </p:nvSpPr>
        <p:spPr>
          <a:xfrm>
            <a:off x="457200" y="914400"/>
            <a:ext cx="8229600" cy="4525963"/>
          </a:xfrm>
        </p:spPr>
        <p:txBody>
          <a:bodyPr/>
          <a:lstStyle/>
          <a:p>
            <a:r>
              <a:rPr lang="en-US" dirty="0" smtClean="0"/>
              <a:t>Venography (phlebography): increased uptake of radio</a:t>
            </a:r>
          </a:p>
          <a:p>
            <a:pPr marL="0" indent="0">
              <a:buNone/>
            </a:pPr>
            <a:endParaRPr lang="en-US" dirty="0"/>
          </a:p>
        </p:txBody>
      </p:sp>
      <p:sp>
        <p:nvSpPr>
          <p:cNvPr id="4" name="Rectangle 3"/>
          <p:cNvSpPr/>
          <p:nvPr/>
        </p:nvSpPr>
        <p:spPr>
          <a:xfrm>
            <a:off x="444500" y="1524000"/>
            <a:ext cx="8458200" cy="5109091"/>
          </a:xfrm>
          <a:prstGeom prst="rect">
            <a:avLst/>
          </a:prstGeom>
        </p:spPr>
        <p:txBody>
          <a:bodyPr wrap="square">
            <a:spAutoFit/>
          </a:bodyPr>
          <a:lstStyle/>
          <a:p>
            <a:endParaRPr lang="en-US" dirty="0"/>
          </a:p>
          <a:p>
            <a:pPr marL="457200" indent="-457200">
              <a:buFont typeface="Arial" pitchFamily="34" charset="0"/>
              <a:buChar char="•"/>
            </a:pPr>
            <a:r>
              <a:rPr lang="en-US" sz="2800" dirty="0" err="1" smtClean="0"/>
              <a:t>Plethysmography</a:t>
            </a:r>
            <a:r>
              <a:rPr lang="en-US" sz="2800" dirty="0" smtClean="0"/>
              <a:t>: non-invasive test measuring venous flow</a:t>
            </a:r>
            <a:endParaRPr lang="en-US" sz="2800" dirty="0"/>
          </a:p>
          <a:p>
            <a:pPr marL="457200" indent="-457200">
              <a:buFont typeface="Arial" pitchFamily="34" charset="0"/>
              <a:buChar char="•"/>
            </a:pPr>
            <a:r>
              <a:rPr lang="en-US" sz="2800" dirty="0" smtClean="0"/>
              <a:t>Duplex ultrasonography: non-invasive visualization of vein and measurement of velocity of venous blood flow </a:t>
            </a:r>
            <a:endParaRPr lang="en-US" sz="2800" dirty="0"/>
          </a:p>
          <a:p>
            <a:pPr marL="457200" indent="-457200">
              <a:buFont typeface="Arial" pitchFamily="34" charset="0"/>
              <a:buChar char="•"/>
            </a:pPr>
            <a:r>
              <a:rPr lang="en-US" sz="2800" dirty="0"/>
              <a:t>I-125 fibrinogen </a:t>
            </a:r>
            <a:r>
              <a:rPr lang="en-US" sz="2800" dirty="0" smtClean="0"/>
              <a:t>scanning</a:t>
            </a:r>
          </a:p>
          <a:p>
            <a:pPr marL="457200" indent="-457200">
              <a:buFont typeface="Arial" pitchFamily="34" charset="0"/>
              <a:buChar char="•"/>
            </a:pPr>
            <a:r>
              <a:rPr lang="en-US" sz="2800" dirty="0" smtClean="0"/>
              <a:t>Magnetic resonance imaging: non-invasive detection of deep vein thrombosis</a:t>
            </a:r>
          </a:p>
          <a:p>
            <a:pPr marL="457200" indent="-457200">
              <a:buFont typeface="Arial" pitchFamily="34" charset="0"/>
              <a:buChar char="•"/>
            </a:pPr>
            <a:r>
              <a:rPr lang="en-US" sz="2800" dirty="0" smtClean="0"/>
              <a:t>Ascending contrast venography: uses injected contrast medium to locate site of thrombus and size</a:t>
            </a:r>
            <a:endParaRPr lang="en-US" sz="2800" dirty="0"/>
          </a:p>
        </p:txBody>
      </p:sp>
    </p:spTree>
    <p:extLst>
      <p:ext uri="{BB962C8B-B14F-4D97-AF65-F5344CB8AC3E}">
        <p14:creationId xmlns:p14="http://schemas.microsoft.com/office/powerpoint/2010/main" xmlns="" val="1422733070"/>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a:t>
            </a:r>
            <a:endParaRPr lang="en-US" dirty="0"/>
          </a:p>
        </p:txBody>
      </p:sp>
      <p:sp>
        <p:nvSpPr>
          <p:cNvPr id="3" name="Content Placeholder 2"/>
          <p:cNvSpPr>
            <a:spLocks noGrp="1"/>
          </p:cNvSpPr>
          <p:nvPr>
            <p:ph idx="1"/>
          </p:nvPr>
        </p:nvSpPr>
        <p:spPr/>
        <p:txBody>
          <a:bodyPr/>
          <a:lstStyle/>
          <a:p>
            <a:r>
              <a:rPr lang="en-US" dirty="0" smtClean="0"/>
              <a:t>Leg exercises</a:t>
            </a:r>
          </a:p>
          <a:p>
            <a:r>
              <a:rPr lang="en-US" dirty="0" smtClean="0"/>
              <a:t>Elastic compression</a:t>
            </a:r>
          </a:p>
          <a:p>
            <a:r>
              <a:rPr lang="en-US" dirty="0" smtClean="0"/>
              <a:t>Low dose heparin</a:t>
            </a:r>
          </a:p>
          <a:p>
            <a:r>
              <a:rPr lang="en-US" dirty="0" smtClean="0"/>
              <a:t>External pneumatic compression</a:t>
            </a:r>
          </a:p>
          <a:p>
            <a:r>
              <a:rPr lang="en-US" dirty="0" smtClean="0"/>
              <a:t>Dextran</a:t>
            </a:r>
          </a:p>
          <a:p>
            <a:r>
              <a:rPr lang="en-US" dirty="0" smtClean="0"/>
              <a:t>Warfarin </a:t>
            </a:r>
            <a:endParaRPr lang="en-US" dirty="0"/>
          </a:p>
        </p:txBody>
      </p:sp>
    </p:spTree>
    <p:extLst>
      <p:ext uri="{BB962C8B-B14F-4D97-AF65-F5344CB8AC3E}">
        <p14:creationId xmlns:p14="http://schemas.microsoft.com/office/powerpoint/2010/main" xmlns="" val="4146097679"/>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Treatment </a:t>
            </a:r>
            <a:endParaRPr lang="en-US" dirty="0"/>
          </a:p>
        </p:txBody>
      </p:sp>
      <p:sp>
        <p:nvSpPr>
          <p:cNvPr id="3" name="Content Placeholder 2"/>
          <p:cNvSpPr>
            <a:spLocks noGrp="1"/>
          </p:cNvSpPr>
          <p:nvPr>
            <p:ph idx="1"/>
          </p:nvPr>
        </p:nvSpPr>
        <p:spPr>
          <a:xfrm>
            <a:off x="457200" y="1219200"/>
            <a:ext cx="8686800" cy="5257800"/>
          </a:xfrm>
        </p:spPr>
        <p:txBody>
          <a:bodyPr>
            <a:normAutofit fontScale="92500" lnSpcReduction="20000"/>
          </a:bodyPr>
          <a:lstStyle/>
          <a:p>
            <a:r>
              <a:rPr lang="en-US" dirty="0" smtClean="0"/>
              <a:t>Bed rest</a:t>
            </a:r>
          </a:p>
          <a:p>
            <a:r>
              <a:rPr lang="en-US" dirty="0" smtClean="0"/>
              <a:t>Elevate extremities</a:t>
            </a:r>
          </a:p>
          <a:p>
            <a:r>
              <a:rPr lang="en-US" dirty="0" smtClean="0"/>
              <a:t>Local heat </a:t>
            </a:r>
          </a:p>
          <a:p>
            <a:r>
              <a:rPr lang="en-US" dirty="0" smtClean="0"/>
              <a:t>Elastic hose</a:t>
            </a:r>
          </a:p>
          <a:p>
            <a:r>
              <a:rPr lang="en-US" dirty="0" smtClean="0"/>
              <a:t>Analgesics/</a:t>
            </a:r>
            <a:r>
              <a:rPr lang="en-US" dirty="0" err="1" smtClean="0"/>
              <a:t>antiinflammatories</a:t>
            </a:r>
            <a:r>
              <a:rPr lang="en-US" dirty="0" smtClean="0"/>
              <a:t> e.g. indomethacin or naproxen</a:t>
            </a:r>
          </a:p>
          <a:p>
            <a:r>
              <a:rPr lang="en-US" dirty="0" smtClean="0"/>
              <a:t>Anticoagulation initially with low-</a:t>
            </a:r>
            <a:r>
              <a:rPr lang="en-US" dirty="0" err="1" smtClean="0"/>
              <a:t>moleculat</a:t>
            </a:r>
            <a:r>
              <a:rPr lang="en-US" dirty="0" smtClean="0"/>
              <a:t> weight heparin</a:t>
            </a:r>
          </a:p>
          <a:p>
            <a:r>
              <a:rPr lang="en-US" dirty="0" err="1" smtClean="0"/>
              <a:t>Anticoagulate</a:t>
            </a:r>
            <a:r>
              <a:rPr lang="en-US" dirty="0" smtClean="0"/>
              <a:t> with warfarin (</a:t>
            </a:r>
            <a:r>
              <a:rPr lang="en-US" dirty="0" err="1" smtClean="0"/>
              <a:t>comoudin</a:t>
            </a:r>
            <a:r>
              <a:rPr lang="en-US" dirty="0" smtClean="0"/>
              <a:t>)</a:t>
            </a:r>
          </a:p>
          <a:p>
            <a:r>
              <a:rPr lang="en-US" dirty="0" smtClean="0"/>
              <a:t>May use thrombolytic drugs e.g. streptokinase or tissue plasminogen activator to </a:t>
            </a:r>
            <a:r>
              <a:rPr lang="en-US" dirty="0" err="1" smtClean="0"/>
              <a:t>acccelerate</a:t>
            </a:r>
            <a:r>
              <a:rPr lang="en-US" dirty="0" smtClean="0"/>
              <a:t> clot </a:t>
            </a:r>
            <a:r>
              <a:rPr lang="en-US" dirty="0" err="1" smtClean="0"/>
              <a:t>lysis</a:t>
            </a:r>
            <a:endParaRPr lang="en-US" dirty="0" smtClean="0"/>
          </a:p>
          <a:p>
            <a:r>
              <a:rPr lang="en-US" dirty="0" err="1" smtClean="0"/>
              <a:t>Iliofemoral</a:t>
            </a:r>
            <a:r>
              <a:rPr lang="en-US" dirty="0" smtClean="0"/>
              <a:t> venous </a:t>
            </a:r>
            <a:r>
              <a:rPr lang="en-US" dirty="0" err="1" smtClean="0"/>
              <a:t>thrombectomy</a:t>
            </a:r>
            <a:endParaRPr lang="en-US" dirty="0" smtClean="0"/>
          </a:p>
          <a:p>
            <a:endParaRPr lang="en-US" dirty="0"/>
          </a:p>
        </p:txBody>
      </p:sp>
    </p:spTree>
    <p:extLst>
      <p:ext uri="{BB962C8B-B14F-4D97-AF65-F5344CB8AC3E}">
        <p14:creationId xmlns:p14="http://schemas.microsoft.com/office/powerpoint/2010/main" xmlns="" val="1716641892"/>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diagnoses</a:t>
            </a:r>
            <a:endParaRPr lang="en-US" dirty="0"/>
          </a:p>
        </p:txBody>
      </p:sp>
      <p:sp>
        <p:nvSpPr>
          <p:cNvPr id="3" name="Content Placeholder 2"/>
          <p:cNvSpPr>
            <a:spLocks noGrp="1"/>
          </p:cNvSpPr>
          <p:nvPr>
            <p:ph idx="1"/>
          </p:nvPr>
        </p:nvSpPr>
        <p:spPr>
          <a:xfrm>
            <a:off x="457200" y="1600200"/>
            <a:ext cx="8686800" cy="5257800"/>
          </a:xfrm>
        </p:spPr>
        <p:txBody>
          <a:bodyPr>
            <a:normAutofit lnSpcReduction="10000"/>
          </a:bodyPr>
          <a:lstStyle/>
          <a:p>
            <a:r>
              <a:rPr lang="en-US" dirty="0" smtClean="0"/>
              <a:t>Pain related to inflammation secondary to thrombosis in the involved vein</a:t>
            </a:r>
          </a:p>
          <a:p>
            <a:r>
              <a:rPr lang="en-US" dirty="0" smtClean="0"/>
              <a:t>Ineffective peripheral tissue perfusion related to occlusion of vein, obstruction of blood flow</a:t>
            </a:r>
          </a:p>
          <a:p>
            <a:r>
              <a:rPr lang="en-US" dirty="0" smtClean="0"/>
              <a:t>Ineffective protection related to use of anticoagulants causing bleeding/hemorrhage</a:t>
            </a:r>
          </a:p>
          <a:p>
            <a:r>
              <a:rPr lang="en-US" dirty="0" smtClean="0"/>
              <a:t>Impaired physical mobility related to severe pain, oedema</a:t>
            </a:r>
          </a:p>
          <a:p>
            <a:r>
              <a:rPr lang="en-US" dirty="0" smtClean="0"/>
              <a:t>Risk for ineffective tissue perfusion: cardiopulmonary related to pulmonary embolism</a:t>
            </a:r>
          </a:p>
          <a:p>
            <a:endParaRPr lang="en-US" dirty="0" smtClean="0"/>
          </a:p>
          <a:p>
            <a:endParaRPr lang="en-US" dirty="0"/>
          </a:p>
        </p:txBody>
      </p:sp>
    </p:spTree>
    <p:extLst>
      <p:ext uri="{BB962C8B-B14F-4D97-AF65-F5344CB8AC3E}">
        <p14:creationId xmlns:p14="http://schemas.microsoft.com/office/powerpoint/2010/main" xmlns="" val="2368296655"/>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idx="1"/>
          </p:nvPr>
        </p:nvSpPr>
        <p:spPr>
          <a:xfrm>
            <a:off x="457200" y="1295400"/>
            <a:ext cx="8686800" cy="5257800"/>
          </a:xfrm>
        </p:spPr>
        <p:txBody>
          <a:bodyPr>
            <a:normAutofit/>
          </a:bodyPr>
          <a:lstStyle/>
          <a:p>
            <a:r>
              <a:rPr lang="en-US" dirty="0" smtClean="0"/>
              <a:t>Promote resolution of thrombus and prevent further thrombus formation by:</a:t>
            </a:r>
          </a:p>
          <a:p>
            <a:pPr>
              <a:buFont typeface="Wingdings" pitchFamily="2" charset="2"/>
              <a:buChar char="ü"/>
            </a:pPr>
            <a:r>
              <a:rPr lang="en-US" dirty="0" smtClean="0"/>
              <a:t>promoting bed rest</a:t>
            </a:r>
          </a:p>
          <a:p>
            <a:pPr>
              <a:buFont typeface="Wingdings" pitchFamily="2" charset="2"/>
              <a:buChar char="ü"/>
            </a:pPr>
            <a:r>
              <a:rPr lang="en-US" dirty="0" smtClean="0"/>
              <a:t>Administering anticoagulants as ordered</a:t>
            </a:r>
          </a:p>
          <a:p>
            <a:pPr>
              <a:buFont typeface="Wingdings" pitchFamily="2" charset="2"/>
              <a:buChar char="ü"/>
            </a:pPr>
            <a:r>
              <a:rPr lang="en-US" dirty="0" smtClean="0"/>
              <a:t>Applying elastic or pneumatic hose as ordered</a:t>
            </a:r>
          </a:p>
          <a:p>
            <a:pPr>
              <a:buFont typeface="Wingdings" pitchFamily="2" charset="2"/>
              <a:buChar char="ü"/>
            </a:pPr>
            <a:r>
              <a:rPr lang="en-US" dirty="0" smtClean="0"/>
              <a:t>Elevating affected extremity</a:t>
            </a:r>
          </a:p>
          <a:p>
            <a:pPr>
              <a:buFont typeface="Wingdings" pitchFamily="2" charset="2"/>
              <a:buChar char="ü"/>
            </a:pPr>
            <a:r>
              <a:rPr lang="en-US" dirty="0" smtClean="0"/>
              <a:t>Frequent position changes</a:t>
            </a:r>
          </a:p>
          <a:p>
            <a:pPr>
              <a:buFont typeface="Wingdings" pitchFamily="2" charset="2"/>
              <a:buChar char="ü"/>
            </a:pPr>
            <a:r>
              <a:rPr lang="en-US" dirty="0" smtClean="0"/>
              <a:t>Deep breathing and fluid intake</a:t>
            </a:r>
          </a:p>
          <a:p>
            <a:pPr>
              <a:buFont typeface="Wingdings" pitchFamily="2" charset="2"/>
              <a:buChar char="ü"/>
            </a:pPr>
            <a:r>
              <a:rPr lang="en-US" dirty="0" smtClean="0"/>
              <a:t>Providing good skin care</a:t>
            </a:r>
          </a:p>
          <a:p>
            <a:pPr>
              <a:buFont typeface="Wingdings" pitchFamily="2" charset="2"/>
              <a:buChar char="ü"/>
            </a:pPr>
            <a:endParaRPr lang="en-US" dirty="0" smtClean="0"/>
          </a:p>
          <a:p>
            <a:pPr>
              <a:buFont typeface="Wingdings" pitchFamily="2" charset="2"/>
              <a:buChar char="ü"/>
            </a:pPr>
            <a:endParaRPr lang="en-US" dirty="0"/>
          </a:p>
        </p:txBody>
      </p:sp>
    </p:spTree>
    <p:extLst>
      <p:ext uri="{BB962C8B-B14F-4D97-AF65-F5344CB8AC3E}">
        <p14:creationId xmlns:p14="http://schemas.microsoft.com/office/powerpoint/2010/main" xmlns="" val="2592708005"/>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Promote resolution and thrombus formation</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dirty="0" smtClean="0"/>
              <a:t>Teaching patient to cease smoking</a:t>
            </a:r>
          </a:p>
          <a:p>
            <a:pPr>
              <a:buFont typeface="Wingdings" pitchFamily="2" charset="2"/>
              <a:buChar char="ü"/>
            </a:pPr>
            <a:r>
              <a:rPr lang="en-US" dirty="0" smtClean="0"/>
              <a:t>Not massaging the affected extremity</a:t>
            </a:r>
          </a:p>
          <a:p>
            <a:pPr>
              <a:buFont typeface="Wingdings" pitchFamily="2" charset="2"/>
              <a:buChar char="ü"/>
            </a:pPr>
            <a:r>
              <a:rPr lang="en-US" dirty="0" smtClean="0"/>
              <a:t>Not to stand or sit in any position for long periods of time</a:t>
            </a:r>
          </a:p>
          <a:p>
            <a:pPr>
              <a:buFont typeface="Wingdings" pitchFamily="2" charset="2"/>
              <a:buChar char="ü"/>
            </a:pPr>
            <a:r>
              <a:rPr lang="en-US" dirty="0" smtClean="0"/>
              <a:t>To avoid use of constricting garments like ……</a:t>
            </a:r>
          </a:p>
          <a:p>
            <a:pPr>
              <a:buFont typeface="Wingdings" pitchFamily="2" charset="2"/>
              <a:buChar char="ü"/>
            </a:pPr>
            <a:r>
              <a:rPr lang="en-US" dirty="0" smtClean="0"/>
              <a:t>To perform calf and quadriceps contractions several times per hour</a:t>
            </a:r>
          </a:p>
          <a:p>
            <a:pPr>
              <a:buFont typeface="Wingdings" pitchFamily="2" charset="2"/>
              <a:buChar char="ü"/>
            </a:pPr>
            <a:endParaRPr lang="en-US" dirty="0"/>
          </a:p>
        </p:txBody>
      </p:sp>
    </p:spTree>
    <p:extLst>
      <p:ext uri="{BB962C8B-B14F-4D97-AF65-F5344CB8AC3E}">
        <p14:creationId xmlns:p14="http://schemas.microsoft.com/office/powerpoint/2010/main" xmlns="" val="1063627353"/>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686800" cy="4953000"/>
          </a:xfrm>
        </p:spPr>
        <p:txBody>
          <a:bodyPr>
            <a:normAutofit/>
          </a:bodyPr>
          <a:lstStyle/>
          <a:p>
            <a:r>
              <a:rPr lang="en-US" dirty="0" smtClean="0"/>
              <a:t>Monitor status of extremity by:</a:t>
            </a:r>
          </a:p>
          <a:p>
            <a:pPr>
              <a:buFont typeface="Wingdings" pitchFamily="2" charset="2"/>
              <a:buChar char="ü"/>
            </a:pPr>
            <a:r>
              <a:rPr lang="en-US" dirty="0" smtClean="0"/>
              <a:t>Assessing quality of pulses</a:t>
            </a:r>
          </a:p>
          <a:p>
            <a:pPr>
              <a:buFont typeface="Wingdings" pitchFamily="2" charset="2"/>
              <a:buChar char="ü"/>
            </a:pPr>
            <a:r>
              <a:rPr lang="en-US" dirty="0" smtClean="0"/>
              <a:t>Assessing </a:t>
            </a:r>
            <a:r>
              <a:rPr lang="en-US" dirty="0" err="1" smtClean="0"/>
              <a:t>colour</a:t>
            </a:r>
            <a:endParaRPr lang="en-US" dirty="0" smtClean="0"/>
          </a:p>
          <a:p>
            <a:pPr>
              <a:buFont typeface="Wingdings" pitchFamily="2" charset="2"/>
              <a:buChar char="ü"/>
            </a:pPr>
            <a:r>
              <a:rPr lang="en-US" dirty="0" smtClean="0"/>
              <a:t>Assessing temperature</a:t>
            </a:r>
          </a:p>
          <a:p>
            <a:pPr>
              <a:buFont typeface="Wingdings" pitchFamily="2" charset="2"/>
              <a:buChar char="ü"/>
            </a:pPr>
            <a:r>
              <a:rPr lang="en-US" dirty="0" smtClean="0"/>
              <a:t>Assessing rapidity of capillary refill </a:t>
            </a:r>
          </a:p>
          <a:p>
            <a:pPr>
              <a:buFont typeface="Wingdings" pitchFamily="2" charset="2"/>
              <a:buChar char="ü"/>
            </a:pPr>
            <a:r>
              <a:rPr lang="en-US" dirty="0" smtClean="0"/>
              <a:t>Assessing for presence of oedema and pain</a:t>
            </a:r>
          </a:p>
          <a:p>
            <a:pPr>
              <a:buFont typeface="Wingdings" pitchFamily="2" charset="2"/>
              <a:buChar char="ü"/>
            </a:pPr>
            <a:r>
              <a:rPr lang="en-US" dirty="0" smtClean="0"/>
              <a:t>Monitoring of circumference of the leg daily </a:t>
            </a:r>
          </a:p>
          <a:p>
            <a:pPr>
              <a:buFont typeface="Wingdings" pitchFamily="2" charset="2"/>
              <a:buChar char="ü"/>
            </a:pPr>
            <a:r>
              <a:rPr lang="en-US" dirty="0" smtClean="0"/>
              <a:t>Monitoring for skin breakdown or ulcers</a:t>
            </a:r>
          </a:p>
          <a:p>
            <a:pPr>
              <a:buFont typeface="Wingdings" pitchFamily="2" charset="2"/>
              <a:buChar char="ü"/>
            </a:pPr>
            <a:endParaRPr lang="en-US" dirty="0"/>
          </a:p>
        </p:txBody>
      </p:sp>
    </p:spTree>
    <p:extLst>
      <p:ext uri="{BB962C8B-B14F-4D97-AF65-F5344CB8AC3E}">
        <p14:creationId xmlns:p14="http://schemas.microsoft.com/office/powerpoint/2010/main" xmlns="" val="2832908109"/>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Promote pain relief by:</a:t>
            </a:r>
          </a:p>
          <a:p>
            <a:pPr>
              <a:buFont typeface="Wingdings" pitchFamily="2" charset="2"/>
              <a:buChar char="ü"/>
            </a:pPr>
            <a:r>
              <a:rPr lang="en-US" dirty="0" smtClean="0"/>
              <a:t>Providing analgesics as ordered</a:t>
            </a:r>
          </a:p>
          <a:p>
            <a:pPr>
              <a:buFont typeface="Wingdings" pitchFamily="2" charset="2"/>
              <a:buChar char="ü"/>
            </a:pPr>
            <a:r>
              <a:rPr lang="en-US" dirty="0" smtClean="0"/>
              <a:t>Elastic or pneumatic stockings as ordered</a:t>
            </a:r>
          </a:p>
          <a:p>
            <a:pPr>
              <a:buFont typeface="Wingdings" pitchFamily="2" charset="2"/>
              <a:buChar char="ü"/>
            </a:pPr>
            <a:r>
              <a:rPr lang="en-US" dirty="0" smtClean="0"/>
              <a:t>Applying warm compresses as ordered</a:t>
            </a:r>
          </a:p>
          <a:p>
            <a:pPr>
              <a:buFont typeface="Wingdings" pitchFamily="2" charset="2"/>
              <a:buChar char="ü"/>
            </a:pPr>
            <a:r>
              <a:rPr lang="en-US" dirty="0" smtClean="0"/>
              <a:t>Encouraging frequent position changes</a:t>
            </a:r>
          </a:p>
          <a:p>
            <a:pPr>
              <a:buFont typeface="Wingdings" pitchFamily="2" charset="2"/>
              <a:buChar char="ü"/>
            </a:pPr>
            <a:r>
              <a:rPr lang="en-US" dirty="0" smtClean="0"/>
              <a:t>Elevation of affected extremity and rest periods</a:t>
            </a:r>
          </a:p>
          <a:p>
            <a:pPr marL="0" indent="0">
              <a:buNone/>
            </a:pPr>
            <a:endParaRPr lang="en-US" dirty="0" smtClean="0"/>
          </a:p>
          <a:p>
            <a:pPr>
              <a:buFont typeface="Wingdings" pitchFamily="2" charset="2"/>
              <a:buChar char="ü"/>
            </a:pPr>
            <a:endParaRPr lang="en-US" dirty="0"/>
          </a:p>
        </p:txBody>
      </p:sp>
    </p:spTree>
    <p:extLst>
      <p:ext uri="{BB962C8B-B14F-4D97-AF65-F5344CB8AC3E}">
        <p14:creationId xmlns:p14="http://schemas.microsoft.com/office/powerpoint/2010/main" xmlns="" val="2448889592"/>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On-going monitoring and assessments</a:t>
            </a:r>
            <a:endParaRPr lang="en-US" dirty="0"/>
          </a:p>
        </p:txBody>
      </p:sp>
      <p:sp>
        <p:nvSpPr>
          <p:cNvPr id="3" name="Content Placeholder 2"/>
          <p:cNvSpPr>
            <a:spLocks noGrp="1"/>
          </p:cNvSpPr>
          <p:nvPr>
            <p:ph idx="1"/>
          </p:nvPr>
        </p:nvSpPr>
        <p:spPr>
          <a:xfrm>
            <a:off x="457200" y="1600200"/>
            <a:ext cx="8686800" cy="5181600"/>
          </a:xfrm>
        </p:spPr>
        <p:txBody>
          <a:bodyPr>
            <a:normAutofit/>
          </a:bodyPr>
          <a:lstStyle/>
          <a:p>
            <a:r>
              <a:rPr lang="en-US" dirty="0" smtClean="0"/>
              <a:t>Monitor complications of pulmonary embolus and bleeding by:</a:t>
            </a:r>
          </a:p>
          <a:p>
            <a:pPr>
              <a:buFont typeface="Wingdings" pitchFamily="2" charset="2"/>
              <a:buChar char="ü"/>
            </a:pPr>
            <a:r>
              <a:rPr lang="en-US" dirty="0" smtClean="0"/>
              <a:t>Monitoring for tachycardia</a:t>
            </a:r>
          </a:p>
          <a:p>
            <a:pPr>
              <a:buFont typeface="Wingdings" pitchFamily="2" charset="2"/>
              <a:buChar char="ü"/>
            </a:pPr>
            <a:r>
              <a:rPr lang="en-US" dirty="0" smtClean="0"/>
              <a:t>Monitoring for </a:t>
            </a:r>
            <a:r>
              <a:rPr lang="en-US" dirty="0" err="1" smtClean="0"/>
              <a:t>dyspnoea</a:t>
            </a:r>
            <a:endParaRPr lang="en-US" dirty="0" smtClean="0"/>
          </a:p>
          <a:p>
            <a:pPr>
              <a:buFont typeface="Wingdings" pitchFamily="2" charset="2"/>
              <a:buChar char="ü"/>
            </a:pPr>
            <a:r>
              <a:rPr lang="en-US" dirty="0" smtClean="0"/>
              <a:t>Monitoring for chest pain</a:t>
            </a:r>
          </a:p>
          <a:p>
            <a:pPr>
              <a:buFont typeface="Wingdings" pitchFamily="2" charset="2"/>
              <a:buChar char="ü"/>
            </a:pPr>
            <a:r>
              <a:rPr lang="en-US" dirty="0" smtClean="0"/>
              <a:t>Monitoring for hemoptysis</a:t>
            </a:r>
          </a:p>
          <a:p>
            <a:pPr>
              <a:buFont typeface="Wingdings" pitchFamily="2" charset="2"/>
              <a:buChar char="ü"/>
            </a:pPr>
            <a:r>
              <a:rPr lang="en-US" dirty="0" smtClean="0"/>
              <a:t>Monitoring for changes in breath sounds</a:t>
            </a:r>
          </a:p>
          <a:p>
            <a:pPr>
              <a:buFont typeface="Wingdings" pitchFamily="2" charset="2"/>
              <a:buChar char="ü"/>
            </a:pPr>
            <a:r>
              <a:rPr lang="en-US" dirty="0" smtClean="0"/>
              <a:t>Monitoring for changes in vital signs</a:t>
            </a:r>
          </a:p>
          <a:p>
            <a:pPr>
              <a:buFont typeface="Wingdings" pitchFamily="2" charset="2"/>
              <a:buChar char="ü"/>
            </a:pPr>
            <a:endParaRPr lang="en-US" dirty="0"/>
          </a:p>
        </p:txBody>
      </p:sp>
    </p:spTree>
    <p:extLst>
      <p:ext uri="{BB962C8B-B14F-4D97-AF65-F5344CB8AC3E}">
        <p14:creationId xmlns:p14="http://schemas.microsoft.com/office/powerpoint/2010/main" xmlns="" val="1411361649"/>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On-going monitoring and assessment</a:t>
            </a:r>
            <a:endParaRPr lang="en-US" dirty="0"/>
          </a:p>
        </p:txBody>
      </p:sp>
      <p:sp>
        <p:nvSpPr>
          <p:cNvPr id="3" name="Content Placeholder 2"/>
          <p:cNvSpPr>
            <a:spLocks noGrp="1"/>
          </p:cNvSpPr>
          <p:nvPr>
            <p:ph idx="1"/>
          </p:nvPr>
        </p:nvSpPr>
        <p:spPr>
          <a:xfrm>
            <a:off x="457200" y="1600200"/>
            <a:ext cx="8686800" cy="5257800"/>
          </a:xfrm>
        </p:spPr>
        <p:txBody>
          <a:bodyPr/>
          <a:lstStyle/>
          <a:p>
            <a:pPr>
              <a:buFont typeface="Wingdings" pitchFamily="2" charset="2"/>
              <a:buChar char="ü"/>
            </a:pPr>
            <a:r>
              <a:rPr lang="en-US" dirty="0" smtClean="0"/>
              <a:t>Monitoring for changes in arterial blood gases</a:t>
            </a:r>
          </a:p>
          <a:p>
            <a:pPr>
              <a:buFont typeface="Wingdings" pitchFamily="2" charset="2"/>
              <a:buChar char="ü"/>
            </a:pPr>
            <a:r>
              <a:rPr lang="en-US" dirty="0" smtClean="0"/>
              <a:t>Assessing results of serial hemoglobin and hematocrits</a:t>
            </a:r>
          </a:p>
          <a:p>
            <a:pPr>
              <a:buFont typeface="Wingdings" pitchFamily="2" charset="2"/>
              <a:buChar char="ü"/>
            </a:pPr>
            <a:r>
              <a:rPr lang="en-US" dirty="0" smtClean="0"/>
              <a:t>Assessing PT’s, PTT’s, or APTT’s every day</a:t>
            </a:r>
          </a:p>
          <a:p>
            <a:pPr>
              <a:buFont typeface="Wingdings" pitchFamily="2" charset="2"/>
              <a:buChar char="ü"/>
            </a:pPr>
            <a:r>
              <a:rPr lang="en-US" dirty="0" smtClean="0"/>
              <a:t>Observing for blood in urine</a:t>
            </a:r>
          </a:p>
          <a:p>
            <a:pPr>
              <a:buFont typeface="Wingdings" pitchFamily="2" charset="2"/>
              <a:buChar char="ü"/>
            </a:pPr>
            <a:r>
              <a:rPr lang="en-US" dirty="0" smtClean="0"/>
              <a:t>Observing for bleeding from gums and epistaxis</a:t>
            </a:r>
          </a:p>
          <a:p>
            <a:r>
              <a:rPr lang="en-US" dirty="0" smtClean="0"/>
              <a:t>Assessing for and instituting measures to alleviate anxiety</a:t>
            </a:r>
            <a:endParaRPr lang="en-US" dirty="0"/>
          </a:p>
        </p:txBody>
      </p:sp>
    </p:spTree>
    <p:extLst>
      <p:ext uri="{BB962C8B-B14F-4D97-AF65-F5344CB8AC3E}">
        <p14:creationId xmlns:p14="http://schemas.microsoft.com/office/powerpoint/2010/main" xmlns="" val="2956580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166843"/>
            <a:ext cx="8229600" cy="5262979"/>
          </a:xfrm>
          <a:prstGeom prst="rect">
            <a:avLst/>
          </a:prstGeom>
        </p:spPr>
        <p:txBody>
          <a:bodyPr wrap="square">
            <a:spAutoFit/>
          </a:bodyPr>
          <a:lstStyle/>
          <a:p>
            <a:pPr>
              <a:buFont typeface="Arial" pitchFamily="34" charset="0"/>
              <a:buChar char="•"/>
            </a:pPr>
            <a:r>
              <a:rPr lang="en-US" sz="2800" dirty="0" smtClean="0"/>
              <a:t> Electrical sequential events produced at each heart beat is labeled PQRS and T</a:t>
            </a:r>
          </a:p>
          <a:p>
            <a:pPr>
              <a:buFont typeface="Arial" pitchFamily="34" charset="0"/>
              <a:buChar char="•"/>
            </a:pPr>
            <a:r>
              <a:rPr lang="en-US" sz="2800" dirty="0" smtClean="0"/>
              <a:t> </a:t>
            </a:r>
            <a:r>
              <a:rPr lang="en-US" sz="2800" b="1" dirty="0" smtClean="0"/>
              <a:t>P</a:t>
            </a:r>
            <a:r>
              <a:rPr lang="en-US" sz="2800" dirty="0" smtClean="0"/>
              <a:t> wave results from </a:t>
            </a:r>
            <a:r>
              <a:rPr lang="en-US" sz="2800" dirty="0" err="1" smtClean="0"/>
              <a:t>atrial</a:t>
            </a:r>
            <a:r>
              <a:rPr lang="en-US" sz="2800" dirty="0" smtClean="0"/>
              <a:t> activation (</a:t>
            </a:r>
            <a:r>
              <a:rPr lang="en-US" sz="2800" dirty="0" err="1" smtClean="0"/>
              <a:t>depolarisation</a:t>
            </a:r>
            <a:r>
              <a:rPr lang="en-US" sz="2800" dirty="0" smtClean="0"/>
              <a:t>), P width represent the time necessary for </a:t>
            </a:r>
            <a:r>
              <a:rPr lang="en-US" sz="2800" dirty="0" err="1" smtClean="0"/>
              <a:t>atrial</a:t>
            </a:r>
            <a:r>
              <a:rPr lang="en-US" sz="2800" dirty="0" smtClean="0"/>
              <a:t> activation process (</a:t>
            </a:r>
            <a:r>
              <a:rPr lang="en-US" sz="2800" b="1" dirty="0" smtClean="0"/>
              <a:t>0.08s</a:t>
            </a:r>
            <a:r>
              <a:rPr lang="en-US" sz="2800" dirty="0" smtClean="0"/>
              <a:t>)</a:t>
            </a:r>
          </a:p>
          <a:p>
            <a:pPr marL="342900" indent="-342900">
              <a:buFont typeface="Arial" pitchFamily="34" charset="0"/>
              <a:buChar char="•"/>
            </a:pPr>
            <a:r>
              <a:rPr lang="en-US" sz="2800" dirty="0" smtClean="0"/>
              <a:t>Approximately </a:t>
            </a:r>
            <a:r>
              <a:rPr lang="en-US" sz="2800" b="1" dirty="0" smtClean="0"/>
              <a:t>0.1</a:t>
            </a:r>
            <a:r>
              <a:rPr lang="en-US" sz="2800" dirty="0" smtClean="0"/>
              <a:t> s after </a:t>
            </a:r>
            <a:r>
              <a:rPr lang="en-US" sz="2800" b="1" dirty="0" smtClean="0"/>
              <a:t>P</a:t>
            </a:r>
            <a:r>
              <a:rPr lang="en-US" sz="2800" dirty="0" smtClean="0"/>
              <a:t> wave begins, the atria contracts</a:t>
            </a:r>
          </a:p>
          <a:p>
            <a:pPr>
              <a:buFont typeface="Arial" pitchFamily="34" charset="0"/>
              <a:buChar char="•"/>
            </a:pPr>
            <a:r>
              <a:rPr lang="en-US" sz="2800" dirty="0" smtClean="0"/>
              <a:t> </a:t>
            </a:r>
            <a:r>
              <a:rPr lang="en-US" sz="2800" b="1" dirty="0" smtClean="0"/>
              <a:t>PR</a:t>
            </a:r>
            <a:r>
              <a:rPr lang="en-US" sz="2800" dirty="0" smtClean="0"/>
              <a:t> interval is measured from starting of P wave  to beginning of </a:t>
            </a:r>
            <a:r>
              <a:rPr lang="en-US" sz="2800" b="1" dirty="0" smtClean="0"/>
              <a:t>QRS</a:t>
            </a:r>
            <a:r>
              <a:rPr lang="en-US" sz="2800" dirty="0" smtClean="0"/>
              <a:t> complex that reflects time taken for action potential to spread from SA node, AV node, bundle of </a:t>
            </a:r>
            <a:r>
              <a:rPr lang="en-US" sz="2800" b="1" dirty="0" smtClean="0"/>
              <a:t>His</a:t>
            </a:r>
            <a:r>
              <a:rPr lang="en-US" sz="2800" dirty="0" smtClean="0"/>
              <a:t> into ventricular</a:t>
            </a:r>
          </a:p>
          <a:p>
            <a:r>
              <a:rPr lang="en-US" sz="2800" dirty="0" smtClean="0"/>
              <a:t> mass</a:t>
            </a:r>
            <a:endParaRPr lang="en-US" sz="2800" dirty="0"/>
          </a:p>
        </p:txBody>
      </p:sp>
    </p:spTree>
  </p:cSld>
  <p:clrMapOvr>
    <a:masterClrMapping/>
  </p:clrMapOvr>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Client’s teaching </a:t>
            </a:r>
            <a:endParaRPr lang="en-US" dirty="0"/>
          </a:p>
        </p:txBody>
      </p:sp>
      <p:sp>
        <p:nvSpPr>
          <p:cNvPr id="3" name="Content Placeholder 2"/>
          <p:cNvSpPr>
            <a:spLocks noGrp="1"/>
          </p:cNvSpPr>
          <p:nvPr>
            <p:ph idx="1"/>
          </p:nvPr>
        </p:nvSpPr>
        <p:spPr>
          <a:xfrm>
            <a:off x="457200" y="1219200"/>
            <a:ext cx="8686800" cy="5638800"/>
          </a:xfrm>
        </p:spPr>
        <p:txBody>
          <a:bodyPr>
            <a:normAutofit fontScale="92500" lnSpcReduction="10000"/>
          </a:bodyPr>
          <a:lstStyle/>
          <a:p>
            <a:r>
              <a:rPr lang="en-US" dirty="0" smtClean="0"/>
              <a:t>Teach patient about:</a:t>
            </a:r>
          </a:p>
          <a:p>
            <a:pPr>
              <a:buFont typeface="Wingdings" pitchFamily="2" charset="2"/>
              <a:buChar char="ü"/>
            </a:pPr>
            <a:r>
              <a:rPr lang="en-US" dirty="0" smtClean="0"/>
              <a:t>Treatment measures including, laboratory tests, and their purposes, Medications and side effects</a:t>
            </a:r>
          </a:p>
          <a:p>
            <a:pPr>
              <a:buFont typeface="Wingdings" pitchFamily="2" charset="2"/>
              <a:buChar char="ü"/>
            </a:pPr>
            <a:r>
              <a:rPr lang="en-US" dirty="0" smtClean="0"/>
              <a:t>Basic pathophysiology of thrombus formation</a:t>
            </a:r>
          </a:p>
          <a:p>
            <a:pPr>
              <a:buFont typeface="Wingdings" pitchFamily="2" charset="2"/>
              <a:buChar char="ü"/>
            </a:pPr>
            <a:r>
              <a:rPr lang="en-US" dirty="0" smtClean="0"/>
              <a:t>Measures to prevent future episodes of the condition</a:t>
            </a:r>
          </a:p>
          <a:p>
            <a:pPr>
              <a:buFont typeface="Wingdings" pitchFamily="2" charset="2"/>
              <a:buChar char="ü"/>
            </a:pPr>
            <a:r>
              <a:rPr lang="en-US" dirty="0" smtClean="0"/>
              <a:t>Prescribed exercises</a:t>
            </a:r>
          </a:p>
          <a:p>
            <a:pPr>
              <a:buFont typeface="Wingdings" pitchFamily="2" charset="2"/>
              <a:buChar char="ü"/>
            </a:pPr>
            <a:r>
              <a:rPr lang="en-US" dirty="0" smtClean="0"/>
              <a:t>Monitoring for signs of bleeding</a:t>
            </a:r>
          </a:p>
          <a:p>
            <a:pPr>
              <a:buFont typeface="Wingdings" pitchFamily="2" charset="2"/>
              <a:buChar char="ü"/>
            </a:pPr>
            <a:r>
              <a:rPr lang="en-US" dirty="0" smtClean="0"/>
              <a:t>Recurrent thrombus and pulmonary emboli</a:t>
            </a:r>
          </a:p>
          <a:p>
            <a:pPr>
              <a:buFont typeface="Wingdings" pitchFamily="2" charset="2"/>
              <a:buChar char="ü"/>
            </a:pPr>
            <a:r>
              <a:rPr lang="en-US" dirty="0" smtClean="0"/>
              <a:t>Need to stop smoking</a:t>
            </a:r>
          </a:p>
          <a:p>
            <a:pPr>
              <a:buFont typeface="Wingdings" pitchFamily="2" charset="2"/>
              <a:buChar char="ü"/>
            </a:pPr>
            <a:r>
              <a:rPr lang="en-US" dirty="0" smtClean="0"/>
              <a:t>Correct use of elastic hose/pneumatic stockings</a:t>
            </a:r>
          </a:p>
          <a:p>
            <a:pPr>
              <a:buFont typeface="Wingdings" pitchFamily="2" charset="2"/>
              <a:buChar char="ü"/>
            </a:pPr>
            <a:endParaRPr lang="en-US" dirty="0"/>
          </a:p>
        </p:txBody>
      </p:sp>
    </p:spTree>
    <p:extLst>
      <p:ext uri="{BB962C8B-B14F-4D97-AF65-F5344CB8AC3E}">
        <p14:creationId xmlns:p14="http://schemas.microsoft.com/office/powerpoint/2010/main" xmlns="" val="3681664169"/>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 teachings</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dirty="0" smtClean="0"/>
              <a:t>Not using constricting clothing</a:t>
            </a:r>
          </a:p>
          <a:p>
            <a:pPr>
              <a:buFont typeface="Wingdings" pitchFamily="2" charset="2"/>
              <a:buChar char="ü"/>
            </a:pPr>
            <a:r>
              <a:rPr lang="en-US" dirty="0" smtClean="0"/>
              <a:t>Appropriate methods of heat applications</a:t>
            </a:r>
          </a:p>
          <a:p>
            <a:pPr>
              <a:buFont typeface="Wingdings" pitchFamily="2" charset="2"/>
              <a:buChar char="ü"/>
            </a:pPr>
            <a:r>
              <a:rPr lang="en-US" dirty="0" smtClean="0"/>
              <a:t>Need for frequent change of position while standing or sitting</a:t>
            </a:r>
          </a:p>
          <a:p>
            <a:pPr>
              <a:buFont typeface="Wingdings" pitchFamily="2" charset="2"/>
              <a:buChar char="ü"/>
            </a:pPr>
            <a:r>
              <a:rPr lang="en-US" dirty="0" smtClean="0"/>
              <a:t>Wearing of a medic alert bracelet if </a:t>
            </a:r>
            <a:r>
              <a:rPr lang="en-US" dirty="0" err="1" smtClean="0"/>
              <a:t>anticoagulated</a:t>
            </a:r>
            <a:endParaRPr lang="en-US" dirty="0" smtClean="0"/>
          </a:p>
          <a:p>
            <a:pPr>
              <a:buFont typeface="Wingdings" pitchFamily="2" charset="2"/>
              <a:buChar char="ü"/>
            </a:pPr>
            <a:r>
              <a:rPr lang="en-US" dirty="0" smtClean="0"/>
              <a:t>Importance of follow-up visits and laboratory tests as scheduled </a:t>
            </a:r>
            <a:endParaRPr lang="en-US" dirty="0"/>
          </a:p>
        </p:txBody>
      </p:sp>
    </p:spTree>
    <p:extLst>
      <p:ext uri="{BB962C8B-B14F-4D97-AF65-F5344CB8AC3E}">
        <p14:creationId xmlns:p14="http://schemas.microsoft.com/office/powerpoint/2010/main" xmlns="" val="3741581909"/>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Complications </a:t>
            </a:r>
            <a:endParaRPr lang="en-US" dirty="0"/>
          </a:p>
        </p:txBody>
      </p:sp>
      <p:sp>
        <p:nvSpPr>
          <p:cNvPr id="3" name="Content Placeholder 2"/>
          <p:cNvSpPr>
            <a:spLocks noGrp="1"/>
          </p:cNvSpPr>
          <p:nvPr>
            <p:ph idx="1"/>
          </p:nvPr>
        </p:nvSpPr>
        <p:spPr>
          <a:xfrm>
            <a:off x="457200" y="1295400"/>
            <a:ext cx="8686800" cy="5562600"/>
          </a:xfrm>
        </p:spPr>
        <p:txBody>
          <a:bodyPr>
            <a:normAutofit fontScale="92500" lnSpcReduction="20000"/>
          </a:bodyPr>
          <a:lstStyle/>
          <a:p>
            <a:r>
              <a:rPr lang="en-US" dirty="0" smtClean="0"/>
              <a:t>Chronic venous </a:t>
            </a:r>
            <a:r>
              <a:rPr lang="en-US" dirty="0" err="1" smtClean="0"/>
              <a:t>oclusion</a:t>
            </a:r>
            <a:endParaRPr lang="en-US" dirty="0" smtClean="0"/>
          </a:p>
          <a:p>
            <a:r>
              <a:rPr lang="en-US" dirty="0" smtClean="0"/>
              <a:t>Pulmonary emboli</a:t>
            </a:r>
          </a:p>
          <a:p>
            <a:r>
              <a:rPr lang="en-US" dirty="0" err="1" smtClean="0"/>
              <a:t>Valvular</a:t>
            </a:r>
            <a:r>
              <a:rPr lang="en-US" dirty="0" smtClean="0"/>
              <a:t> destruction:</a:t>
            </a:r>
          </a:p>
          <a:p>
            <a:pPr>
              <a:buFont typeface="Wingdings" pitchFamily="2" charset="2"/>
              <a:buChar char="ü"/>
            </a:pPr>
            <a:r>
              <a:rPr lang="en-US" dirty="0" smtClean="0"/>
              <a:t>Chronic venous insufficiency</a:t>
            </a:r>
          </a:p>
          <a:p>
            <a:pPr>
              <a:buFont typeface="Wingdings" pitchFamily="2" charset="2"/>
              <a:buChar char="ü"/>
            </a:pPr>
            <a:r>
              <a:rPr lang="en-US" dirty="0" smtClean="0"/>
              <a:t>Increased venous pressure</a:t>
            </a:r>
          </a:p>
          <a:p>
            <a:pPr>
              <a:buFont typeface="Wingdings" pitchFamily="2" charset="2"/>
              <a:buChar char="ü"/>
            </a:pPr>
            <a:r>
              <a:rPr lang="en-US" dirty="0" smtClean="0"/>
              <a:t>Varicosities </a:t>
            </a:r>
          </a:p>
          <a:p>
            <a:pPr>
              <a:buFont typeface="Wingdings" pitchFamily="2" charset="2"/>
              <a:buChar char="ü"/>
            </a:pPr>
            <a:r>
              <a:rPr lang="en-US" dirty="0" smtClean="0"/>
              <a:t>Venous ulcers</a:t>
            </a:r>
          </a:p>
          <a:p>
            <a:r>
              <a:rPr lang="en-US" dirty="0" smtClean="0"/>
              <a:t>Venous destruction</a:t>
            </a:r>
          </a:p>
          <a:p>
            <a:pPr>
              <a:buFont typeface="Wingdings" pitchFamily="2" charset="2"/>
              <a:buChar char="ü"/>
            </a:pPr>
            <a:r>
              <a:rPr lang="en-US" dirty="0" smtClean="0"/>
              <a:t>Increased distal pressure</a:t>
            </a:r>
          </a:p>
          <a:p>
            <a:pPr>
              <a:buFont typeface="Wingdings" pitchFamily="2" charset="2"/>
              <a:buChar char="ü"/>
            </a:pPr>
            <a:r>
              <a:rPr lang="en-US" dirty="0" smtClean="0"/>
              <a:t>Fluid stasis</a:t>
            </a:r>
          </a:p>
          <a:p>
            <a:pPr>
              <a:buFont typeface="Wingdings" pitchFamily="2" charset="2"/>
              <a:buChar char="ü"/>
            </a:pPr>
            <a:r>
              <a:rPr lang="en-US" dirty="0" smtClean="0"/>
              <a:t>Edema</a:t>
            </a:r>
          </a:p>
          <a:p>
            <a:pPr>
              <a:buFont typeface="Wingdings" pitchFamily="2" charset="2"/>
              <a:buChar char="ü"/>
            </a:pPr>
            <a:r>
              <a:rPr lang="en-US" dirty="0" smtClean="0"/>
              <a:t>Venous gangrene </a:t>
            </a:r>
            <a:endParaRPr lang="en-US" dirty="0"/>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VARICOSITY (VARICOSE VEINS)</a:t>
            </a:r>
            <a:endParaRPr lang="en-GB" dirty="0"/>
          </a:p>
        </p:txBody>
      </p:sp>
      <p:sp>
        <p:nvSpPr>
          <p:cNvPr id="3" name="Content Placeholder 2"/>
          <p:cNvSpPr>
            <a:spLocks noGrp="1"/>
          </p:cNvSpPr>
          <p:nvPr>
            <p:ph idx="1"/>
          </p:nvPr>
        </p:nvSpPr>
        <p:spPr/>
        <p:txBody>
          <a:bodyPr/>
          <a:lstStyle/>
          <a:p>
            <a:r>
              <a:rPr lang="en-GB" dirty="0" smtClean="0"/>
              <a:t>Dilated tortuous veins, engorged  with blood resulting from improper venous valve  function</a:t>
            </a:r>
          </a:p>
          <a:p>
            <a:r>
              <a:rPr lang="en-GB" dirty="0" smtClean="0"/>
              <a:t>Primary varicose veins originating in superficial veins, especially </a:t>
            </a:r>
            <a:r>
              <a:rPr lang="en-GB" dirty="0" err="1" smtClean="0"/>
              <a:t>saphenous</a:t>
            </a:r>
            <a:r>
              <a:rPr lang="en-GB" dirty="0" smtClean="0"/>
              <a:t> and branches</a:t>
            </a:r>
          </a:p>
          <a:p>
            <a:r>
              <a:rPr lang="en-GB" dirty="0" smtClean="0"/>
              <a:t>Secondary varicose veins occurring in deep and perforating</a:t>
            </a:r>
            <a:endParaRPr lang="en-GB" dirty="0"/>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Pathophysiology</a:t>
            </a:r>
            <a:r>
              <a:rPr lang="en-GB" dirty="0" smtClean="0"/>
              <a:t> </a:t>
            </a:r>
            <a:endParaRPr lang="en-GB" dirty="0"/>
          </a:p>
        </p:txBody>
      </p:sp>
      <p:sp>
        <p:nvSpPr>
          <p:cNvPr id="3" name="Content Placeholder 2"/>
          <p:cNvSpPr>
            <a:spLocks noGrp="1"/>
          </p:cNvSpPr>
          <p:nvPr>
            <p:ph idx="1"/>
          </p:nvPr>
        </p:nvSpPr>
        <p:spPr>
          <a:xfrm>
            <a:off x="457200" y="1600200"/>
            <a:ext cx="8534400" cy="5105400"/>
          </a:xfrm>
        </p:spPr>
        <p:txBody>
          <a:bodyPr>
            <a:normAutofit fontScale="92500" lnSpcReduction="10000"/>
          </a:bodyPr>
          <a:lstStyle/>
          <a:p>
            <a:r>
              <a:rPr lang="en-GB" dirty="0" smtClean="0"/>
              <a:t>A weakened valve allows backflow of blood to the previous valve</a:t>
            </a:r>
          </a:p>
          <a:p>
            <a:r>
              <a:rPr lang="en-GB" dirty="0" smtClean="0"/>
              <a:t>If the valve can’t hold the pooling blood, it becomes incompetent, allowing even more blood to flow backward</a:t>
            </a:r>
          </a:p>
          <a:p>
            <a:r>
              <a:rPr lang="en-GB" dirty="0" smtClean="0"/>
              <a:t>As volume of venous blood builds, pressure in the vein increases and the vein becomes distended.</a:t>
            </a:r>
          </a:p>
          <a:p>
            <a:r>
              <a:rPr lang="en-GB" dirty="0" smtClean="0"/>
              <a:t>As the vein stretches, it loses elasticity, enlarges, and becomes tortuous</a:t>
            </a:r>
          </a:p>
          <a:p>
            <a:r>
              <a:rPr lang="en-GB" dirty="0" smtClean="0"/>
              <a:t>Hydrostatic pressure increases, plasma is forced out into surrounding tissue, and oedema results</a:t>
            </a:r>
          </a:p>
          <a:p>
            <a:endParaRPr lang="en-GB" dirty="0"/>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causes</a:t>
            </a:r>
            <a:endParaRPr lang="en-GB" dirty="0"/>
          </a:p>
        </p:txBody>
      </p:sp>
      <p:sp>
        <p:nvSpPr>
          <p:cNvPr id="3" name="Content Placeholder 2"/>
          <p:cNvSpPr>
            <a:spLocks noGrp="1"/>
          </p:cNvSpPr>
          <p:nvPr>
            <p:ph idx="1"/>
          </p:nvPr>
        </p:nvSpPr>
        <p:spPr/>
        <p:txBody>
          <a:bodyPr/>
          <a:lstStyle/>
          <a:p>
            <a:r>
              <a:rPr lang="en-GB" dirty="0" smtClean="0"/>
              <a:t>Congenital weakness of valves or venous wall</a:t>
            </a:r>
          </a:p>
          <a:p>
            <a:r>
              <a:rPr lang="en-GB" dirty="0" smtClean="0"/>
              <a:t>Pregnancy</a:t>
            </a:r>
          </a:p>
          <a:p>
            <a:r>
              <a:rPr lang="en-GB" dirty="0" smtClean="0"/>
              <a:t>Tight clothing</a:t>
            </a:r>
          </a:p>
          <a:p>
            <a:r>
              <a:rPr lang="en-GB" dirty="0" smtClean="0"/>
              <a:t>Occupations that require long standing</a:t>
            </a:r>
          </a:p>
          <a:p>
            <a:r>
              <a:rPr lang="en-GB" dirty="0" smtClean="0"/>
              <a:t>Deep venous thrombosis</a:t>
            </a:r>
          </a:p>
          <a:p>
            <a:r>
              <a:rPr lang="en-GB" dirty="0" smtClean="0"/>
              <a:t>Trauma </a:t>
            </a:r>
            <a:endParaRPr lang="en-GB" dirty="0"/>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Risk factors </a:t>
            </a:r>
            <a:endParaRPr lang="en-GB" dirty="0"/>
          </a:p>
        </p:txBody>
      </p:sp>
      <p:sp>
        <p:nvSpPr>
          <p:cNvPr id="3" name="Content Placeholder 2"/>
          <p:cNvSpPr>
            <a:spLocks noGrp="1"/>
          </p:cNvSpPr>
          <p:nvPr>
            <p:ph idx="1"/>
          </p:nvPr>
        </p:nvSpPr>
        <p:spPr>
          <a:xfrm>
            <a:off x="457200" y="1600200"/>
            <a:ext cx="8458200" cy="5105400"/>
          </a:xfrm>
        </p:spPr>
        <p:txBody>
          <a:bodyPr>
            <a:normAutofit fontScale="92500"/>
          </a:bodyPr>
          <a:lstStyle/>
          <a:p>
            <a:r>
              <a:rPr lang="en-GB" dirty="0" smtClean="0"/>
              <a:t>Prolonged standing or time on feet</a:t>
            </a:r>
          </a:p>
          <a:p>
            <a:r>
              <a:rPr lang="en-GB" dirty="0" smtClean="0"/>
              <a:t>Obesity</a:t>
            </a:r>
          </a:p>
          <a:p>
            <a:r>
              <a:rPr lang="en-GB" dirty="0" smtClean="0"/>
              <a:t>Heavy lifting </a:t>
            </a:r>
          </a:p>
          <a:p>
            <a:r>
              <a:rPr lang="en-GB" dirty="0" smtClean="0"/>
              <a:t>Pregnancy </a:t>
            </a:r>
          </a:p>
          <a:p>
            <a:pPr>
              <a:buNone/>
            </a:pPr>
            <a:r>
              <a:rPr lang="en-GB" sz="3600" b="1" dirty="0" smtClean="0"/>
              <a:t>      Incidence </a:t>
            </a:r>
          </a:p>
          <a:p>
            <a:pPr>
              <a:buFont typeface="Wingdings" pitchFamily="2" charset="2"/>
              <a:buChar char="§"/>
            </a:pPr>
            <a:r>
              <a:rPr lang="en-GB" dirty="0" smtClean="0"/>
              <a:t>Common in middle adult</a:t>
            </a:r>
          </a:p>
          <a:p>
            <a:pPr>
              <a:buFont typeface="Wingdings" pitchFamily="2" charset="2"/>
              <a:buChar char="§"/>
            </a:pPr>
            <a:r>
              <a:rPr lang="en-GB" dirty="0" smtClean="0"/>
              <a:t>Primary varicose veins: family tendency, affect both legs, twice as common in females as males</a:t>
            </a:r>
          </a:p>
          <a:p>
            <a:pPr>
              <a:buFont typeface="Wingdings" pitchFamily="2" charset="2"/>
              <a:buChar char="§"/>
            </a:pPr>
            <a:r>
              <a:rPr lang="en-GB" dirty="0" smtClean="0"/>
              <a:t>Secondary varicose veins: usually in only one leg</a:t>
            </a:r>
          </a:p>
          <a:p>
            <a:pPr>
              <a:buFont typeface="Wingdings" pitchFamily="2" charset="2"/>
              <a:buChar char="§"/>
            </a:pPr>
            <a:endParaRPr lang="en-GB" dirty="0"/>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 characteristics </a:t>
            </a:r>
            <a:endParaRPr lang="en-GB" dirty="0"/>
          </a:p>
        </p:txBody>
      </p:sp>
      <p:sp>
        <p:nvSpPr>
          <p:cNvPr id="3" name="Content Placeholder 2"/>
          <p:cNvSpPr>
            <a:spLocks noGrp="1"/>
          </p:cNvSpPr>
          <p:nvPr>
            <p:ph idx="1"/>
          </p:nvPr>
        </p:nvSpPr>
        <p:spPr/>
        <p:txBody>
          <a:bodyPr/>
          <a:lstStyle/>
          <a:p>
            <a:r>
              <a:rPr lang="en-GB" dirty="0" smtClean="0"/>
              <a:t>Dilated, purple, rope-like veins</a:t>
            </a:r>
          </a:p>
          <a:p>
            <a:r>
              <a:rPr lang="en-GB" dirty="0" smtClean="0"/>
              <a:t>Oedema of calves and ankles</a:t>
            </a:r>
          </a:p>
          <a:p>
            <a:r>
              <a:rPr lang="en-GB" dirty="0" smtClean="0"/>
              <a:t>Venous stasis ulcers</a:t>
            </a:r>
          </a:p>
          <a:p>
            <a:endParaRPr lang="en-GB" dirty="0" smtClean="0"/>
          </a:p>
          <a:p>
            <a:pPr>
              <a:buNone/>
            </a:pPr>
            <a:r>
              <a:rPr lang="en-GB" sz="3600" b="1" dirty="0" smtClean="0"/>
              <a:t>Complications</a:t>
            </a:r>
            <a:r>
              <a:rPr lang="en-GB" sz="3600" dirty="0" smtClean="0"/>
              <a:t> </a:t>
            </a:r>
          </a:p>
          <a:p>
            <a:pPr>
              <a:buFont typeface="Wingdings" pitchFamily="2" charset="2"/>
              <a:buChar char="§"/>
            </a:pPr>
            <a:r>
              <a:rPr lang="en-GB" dirty="0" smtClean="0"/>
              <a:t>Venous insufficiency</a:t>
            </a:r>
          </a:p>
          <a:p>
            <a:pPr>
              <a:buFont typeface="Wingdings" pitchFamily="2" charset="2"/>
              <a:buChar char="§"/>
            </a:pPr>
            <a:r>
              <a:rPr lang="en-GB" dirty="0" smtClean="0"/>
              <a:t>Venous stasis ulcers </a:t>
            </a:r>
          </a:p>
          <a:p>
            <a:endParaRPr lang="en-GB" dirty="0"/>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dirty="0" smtClean="0"/>
              <a:t>History include:</a:t>
            </a:r>
          </a:p>
          <a:p>
            <a:pPr>
              <a:buFont typeface="Wingdings" pitchFamily="2" charset="2"/>
              <a:buChar char="§"/>
            </a:pPr>
            <a:r>
              <a:rPr lang="en-GB" dirty="0" smtClean="0"/>
              <a:t>May be asymptomatic </a:t>
            </a:r>
          </a:p>
          <a:p>
            <a:pPr>
              <a:buFont typeface="Wingdings" pitchFamily="2" charset="2"/>
              <a:buChar char="§"/>
            </a:pPr>
            <a:r>
              <a:rPr lang="en-GB" dirty="0" smtClean="0"/>
              <a:t>Feeling of heaviness in the legs, worsening in evenings and during warm whether</a:t>
            </a:r>
          </a:p>
          <a:p>
            <a:pPr>
              <a:buFont typeface="Wingdings" pitchFamily="2" charset="2"/>
              <a:buChar char="§"/>
            </a:pPr>
            <a:r>
              <a:rPr lang="en-GB" dirty="0" smtClean="0"/>
              <a:t>Leg cramp at night</a:t>
            </a:r>
          </a:p>
          <a:p>
            <a:pPr>
              <a:buFont typeface="Wingdings" pitchFamily="2" charset="2"/>
              <a:buChar char="§"/>
            </a:pPr>
            <a:r>
              <a:rPr lang="en-GB" dirty="0" smtClean="0"/>
              <a:t>Diffuse, dull, aching leg pain after prolonged standing or sitting</a:t>
            </a:r>
          </a:p>
          <a:p>
            <a:pPr>
              <a:buFont typeface="Wingdings" pitchFamily="2" charset="2"/>
              <a:buChar char="§"/>
            </a:pPr>
            <a:r>
              <a:rPr lang="en-GB" dirty="0" smtClean="0"/>
              <a:t>Aching legs during menses in women</a:t>
            </a:r>
          </a:p>
          <a:p>
            <a:pPr>
              <a:buFont typeface="Wingdings" pitchFamily="2" charset="2"/>
              <a:buChar char="§"/>
            </a:pPr>
            <a:r>
              <a:rPr lang="en-GB" dirty="0" smtClean="0"/>
              <a:t>Exercise relieves pain due to venous return improvement </a:t>
            </a:r>
            <a:endParaRPr lang="en-GB" dirty="0"/>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Physical findings</a:t>
            </a:r>
            <a:endParaRPr lang="en-GB" dirty="0"/>
          </a:p>
        </p:txBody>
      </p:sp>
      <p:sp>
        <p:nvSpPr>
          <p:cNvPr id="3" name="Content Placeholder 2"/>
          <p:cNvSpPr>
            <a:spLocks noGrp="1"/>
          </p:cNvSpPr>
          <p:nvPr>
            <p:ph idx="1"/>
          </p:nvPr>
        </p:nvSpPr>
        <p:spPr/>
        <p:txBody>
          <a:bodyPr/>
          <a:lstStyle/>
          <a:p>
            <a:r>
              <a:rPr lang="en-GB" dirty="0" smtClean="0"/>
              <a:t>Dilated, purplish, </a:t>
            </a:r>
            <a:r>
              <a:rPr lang="en-GB" dirty="0" err="1" smtClean="0"/>
              <a:t>ropelike</a:t>
            </a:r>
            <a:r>
              <a:rPr lang="en-GB" dirty="0" smtClean="0"/>
              <a:t> veins in the calf</a:t>
            </a:r>
          </a:p>
          <a:p>
            <a:r>
              <a:rPr lang="en-GB" dirty="0" smtClean="0"/>
              <a:t>Orthostatic oedema and stasis of the calves</a:t>
            </a:r>
          </a:p>
          <a:p>
            <a:r>
              <a:rPr lang="en-GB" dirty="0" smtClean="0"/>
              <a:t>Nodules along affected veins and valve incompetence</a:t>
            </a:r>
          </a:p>
          <a:p>
            <a:r>
              <a:rPr lang="en-GB" dirty="0" smtClean="0"/>
              <a:t>In chronic condition, venous stasis ulcers, which should be differentiated from arterial and diabetic ulcers</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912197"/>
            <a:ext cx="8167162" cy="5632311"/>
          </a:xfrm>
          <a:prstGeom prst="rect">
            <a:avLst/>
          </a:prstGeom>
          <a:noFill/>
        </p:spPr>
        <p:txBody>
          <a:bodyPr wrap="square" rtlCol="0">
            <a:spAutoFit/>
          </a:bodyPr>
          <a:lstStyle/>
          <a:p>
            <a:r>
              <a:rPr lang="en-US" sz="2800" b="1" dirty="0" smtClean="0"/>
              <a:t>Cont of ECG</a:t>
            </a:r>
          </a:p>
          <a:p>
            <a:endParaRPr lang="en-US" sz="2800" b="1" dirty="0" smtClean="0"/>
          </a:p>
          <a:p>
            <a:pPr>
              <a:buFont typeface="Arial" pitchFamily="34" charset="0"/>
              <a:buChar char="•"/>
            </a:pPr>
            <a:r>
              <a:rPr lang="en-US" sz="2400" dirty="0" smtClean="0"/>
              <a:t> </a:t>
            </a:r>
            <a:r>
              <a:rPr lang="en-US" sz="2800" b="1" dirty="0" smtClean="0"/>
              <a:t>QSR </a:t>
            </a:r>
            <a:r>
              <a:rPr lang="en-US" sz="2800" dirty="0" smtClean="0"/>
              <a:t>waves reflect ventricular activation. </a:t>
            </a:r>
            <a:r>
              <a:rPr lang="en-US" sz="2800" b="1" dirty="0" smtClean="0"/>
              <a:t>Q</a:t>
            </a:r>
            <a:r>
              <a:rPr lang="en-US" sz="2800" dirty="0" smtClean="0"/>
              <a:t> is downward deflection after P wave. </a:t>
            </a:r>
            <a:r>
              <a:rPr lang="en-US" sz="2800" b="1" dirty="0" smtClean="0"/>
              <a:t>R</a:t>
            </a:r>
            <a:r>
              <a:rPr lang="en-US" sz="2800" dirty="0" smtClean="0"/>
              <a:t> wave is the first upward deflection. Then, downward deflection after R is </a:t>
            </a:r>
            <a:r>
              <a:rPr lang="en-US" sz="2800" b="1" dirty="0" smtClean="0"/>
              <a:t>S</a:t>
            </a:r>
            <a:r>
              <a:rPr lang="en-US" sz="2800" dirty="0" smtClean="0"/>
              <a:t> wave. </a:t>
            </a:r>
          </a:p>
          <a:p>
            <a:pPr marL="342900" indent="-342900">
              <a:buFont typeface="Arial" pitchFamily="34" charset="0"/>
              <a:buChar char="•"/>
            </a:pPr>
            <a:r>
              <a:rPr lang="en-US" sz="2800" b="1" dirty="0" smtClean="0"/>
              <a:t>P-R</a:t>
            </a:r>
            <a:r>
              <a:rPr lang="en-US" sz="2800" dirty="0"/>
              <a:t> </a:t>
            </a:r>
            <a:r>
              <a:rPr lang="en-US" sz="2800" dirty="0" smtClean="0"/>
              <a:t>interval, represents time impulse takes to spread from atria to ventricles (takes 0.12-0.20 s, average </a:t>
            </a:r>
            <a:r>
              <a:rPr lang="en-US" sz="2800" b="1" dirty="0" smtClean="0"/>
              <a:t>0.16 </a:t>
            </a:r>
            <a:r>
              <a:rPr lang="en-US" sz="2800" dirty="0" smtClean="0"/>
              <a:t>s)</a:t>
            </a:r>
            <a:endParaRPr lang="en-US" sz="2800" b="1" dirty="0" smtClean="0"/>
          </a:p>
          <a:p>
            <a:pPr marL="342900" indent="-342900">
              <a:buFont typeface="Arial" pitchFamily="34" charset="0"/>
              <a:buChar char="•"/>
            </a:pPr>
            <a:r>
              <a:rPr lang="en-US" sz="2800" b="1" dirty="0" smtClean="0"/>
              <a:t>QRS</a:t>
            </a:r>
            <a:r>
              <a:rPr lang="en-US" sz="2800" dirty="0" smtClean="0"/>
              <a:t> </a:t>
            </a:r>
            <a:r>
              <a:rPr lang="en-US" sz="2800" b="1" dirty="0" smtClean="0"/>
              <a:t>complex </a:t>
            </a:r>
            <a:r>
              <a:rPr lang="en-US" sz="2800" dirty="0" smtClean="0"/>
              <a:t>shows length of time action potential takes through the ventricles (ventricular depolarization time</a:t>
            </a:r>
            <a:r>
              <a:rPr lang="en-US" sz="2800" b="1" dirty="0" smtClean="0"/>
              <a:t>, 0.08 </a:t>
            </a:r>
            <a:r>
              <a:rPr lang="en-US" sz="2800" dirty="0" smtClean="0"/>
              <a:t>s)</a:t>
            </a:r>
          </a:p>
          <a:p>
            <a:endParaRPr lang="en-US" sz="2400" dirty="0"/>
          </a:p>
        </p:txBody>
      </p:sp>
    </p:spTree>
  </p:cSld>
  <p:clrMapOvr>
    <a:masterClrMapping/>
  </p:clrMapOvr>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Test results</a:t>
            </a:r>
            <a:endParaRPr lang="en-GB" dirty="0"/>
          </a:p>
        </p:txBody>
      </p:sp>
      <p:sp>
        <p:nvSpPr>
          <p:cNvPr id="3" name="Content Placeholder 2"/>
          <p:cNvSpPr>
            <a:spLocks noGrp="1"/>
          </p:cNvSpPr>
          <p:nvPr>
            <p:ph idx="1"/>
          </p:nvPr>
        </p:nvSpPr>
        <p:spPr>
          <a:xfrm>
            <a:off x="457200" y="1600200"/>
            <a:ext cx="8458200" cy="5029200"/>
          </a:xfrm>
        </p:spPr>
        <p:txBody>
          <a:bodyPr>
            <a:normAutofit fontScale="92500" lnSpcReduction="20000"/>
          </a:bodyPr>
          <a:lstStyle/>
          <a:p>
            <a:r>
              <a:rPr lang="en-GB" b="1" dirty="0" smtClean="0"/>
              <a:t>Imaging</a:t>
            </a:r>
            <a:r>
              <a:rPr lang="en-GB" dirty="0" smtClean="0"/>
              <a:t> </a:t>
            </a:r>
          </a:p>
          <a:p>
            <a:pPr>
              <a:buFont typeface="Wingdings" pitchFamily="2" charset="2"/>
              <a:buChar char="ü"/>
            </a:pPr>
            <a:r>
              <a:rPr lang="en-GB" dirty="0" smtClean="0"/>
              <a:t>Ascending and descending </a:t>
            </a:r>
            <a:r>
              <a:rPr lang="en-GB" dirty="0" err="1" smtClean="0"/>
              <a:t>venography</a:t>
            </a:r>
            <a:r>
              <a:rPr lang="en-GB" dirty="0" smtClean="0"/>
              <a:t> reveals venous occlusion and collateral circulation </a:t>
            </a:r>
          </a:p>
          <a:p>
            <a:r>
              <a:rPr lang="en-GB" b="1" dirty="0" smtClean="0"/>
              <a:t>Diagnostic procedures</a:t>
            </a:r>
          </a:p>
          <a:p>
            <a:pPr>
              <a:buFont typeface="Wingdings" pitchFamily="2" charset="2"/>
              <a:buChar char="ü"/>
            </a:pPr>
            <a:r>
              <a:rPr lang="en-GB" dirty="0" err="1" smtClean="0"/>
              <a:t>Photoplethysmography</a:t>
            </a:r>
            <a:r>
              <a:rPr lang="en-GB" dirty="0" smtClean="0"/>
              <a:t>, a </a:t>
            </a:r>
            <a:r>
              <a:rPr lang="en-GB" dirty="0" err="1" smtClean="0"/>
              <a:t>noninvasive</a:t>
            </a:r>
            <a:r>
              <a:rPr lang="en-GB" dirty="0" smtClean="0"/>
              <a:t> test, characterizes venous blood flow by showing changes in the skin’s circulation</a:t>
            </a:r>
          </a:p>
          <a:p>
            <a:pPr>
              <a:buFont typeface="Wingdings" pitchFamily="2" charset="2"/>
              <a:buChar char="ü"/>
            </a:pPr>
            <a:r>
              <a:rPr lang="en-GB" dirty="0" err="1" smtClean="0"/>
              <a:t>Dopler</a:t>
            </a:r>
            <a:r>
              <a:rPr lang="en-GB" dirty="0" smtClean="0"/>
              <a:t> </a:t>
            </a:r>
            <a:r>
              <a:rPr lang="en-GB" dirty="0" err="1" smtClean="0"/>
              <a:t>ultrasonography</a:t>
            </a:r>
            <a:r>
              <a:rPr lang="en-GB" dirty="0" smtClean="0"/>
              <a:t> quickly and </a:t>
            </a:r>
            <a:r>
              <a:rPr lang="en-GB" dirty="0" err="1" smtClean="0"/>
              <a:t>acurately</a:t>
            </a:r>
            <a:r>
              <a:rPr lang="en-GB" dirty="0" smtClean="0"/>
              <a:t> shows presence or absence of venous backflow in deep or superficial veins</a:t>
            </a:r>
          </a:p>
          <a:p>
            <a:pPr>
              <a:buFont typeface="Wingdings" pitchFamily="2" charset="2"/>
              <a:buChar char="ü"/>
            </a:pPr>
            <a:r>
              <a:rPr lang="en-GB" dirty="0" smtClean="0"/>
              <a:t>Venous outflow and reflux </a:t>
            </a:r>
            <a:r>
              <a:rPr lang="en-GB" dirty="0" err="1" smtClean="0"/>
              <a:t>plethysmography</a:t>
            </a:r>
            <a:r>
              <a:rPr lang="en-GB" dirty="0" smtClean="0"/>
              <a:t>  may be used to identify deep venous occlusion </a:t>
            </a:r>
            <a:endParaRPr lang="en-GB" dirty="0"/>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 </a:t>
            </a:r>
            <a:endParaRPr lang="en-GB" dirty="0"/>
          </a:p>
        </p:txBody>
      </p:sp>
      <p:sp>
        <p:nvSpPr>
          <p:cNvPr id="3" name="Content Placeholder 2"/>
          <p:cNvSpPr>
            <a:spLocks noGrp="1"/>
          </p:cNvSpPr>
          <p:nvPr>
            <p:ph idx="1"/>
          </p:nvPr>
        </p:nvSpPr>
        <p:spPr>
          <a:xfrm>
            <a:off x="457200" y="1600200"/>
            <a:ext cx="8458200" cy="4953000"/>
          </a:xfrm>
        </p:spPr>
        <p:txBody>
          <a:bodyPr>
            <a:normAutofit fontScale="92500" lnSpcReduction="10000"/>
          </a:bodyPr>
          <a:lstStyle/>
          <a:p>
            <a:pPr>
              <a:buNone/>
            </a:pPr>
            <a:r>
              <a:rPr lang="en-GB" b="1" dirty="0" smtClean="0"/>
              <a:t>General:</a:t>
            </a:r>
          </a:p>
          <a:p>
            <a:r>
              <a:rPr lang="en-GB" dirty="0" smtClean="0"/>
              <a:t>Put on elastic bandage</a:t>
            </a:r>
          </a:p>
          <a:p>
            <a:r>
              <a:rPr lang="en-GB" dirty="0" smtClean="0"/>
              <a:t>Avoid tight clothing</a:t>
            </a:r>
          </a:p>
          <a:p>
            <a:r>
              <a:rPr lang="en-GB" dirty="0" smtClean="0"/>
              <a:t>Wear </a:t>
            </a:r>
            <a:r>
              <a:rPr lang="en-GB" dirty="0" err="1" smtClean="0"/>
              <a:t>antiembolism</a:t>
            </a:r>
            <a:r>
              <a:rPr lang="en-GB" dirty="0" smtClean="0"/>
              <a:t> stockings for moderate varicosity</a:t>
            </a:r>
          </a:p>
          <a:p>
            <a:r>
              <a:rPr lang="en-GB" dirty="0" smtClean="0"/>
              <a:t>Severe varicosities are treated with </a:t>
            </a:r>
            <a:r>
              <a:rPr lang="en-GB" dirty="0" err="1" smtClean="0"/>
              <a:t>custorm</a:t>
            </a:r>
            <a:r>
              <a:rPr lang="en-GB" dirty="0" smtClean="0"/>
              <a:t> fitted, surgical weight stockings with graduated pressure</a:t>
            </a:r>
          </a:p>
          <a:p>
            <a:r>
              <a:rPr lang="en-GB" dirty="0" smtClean="0"/>
              <a:t>Avoid prolonged standing</a:t>
            </a:r>
          </a:p>
          <a:p>
            <a:r>
              <a:rPr lang="en-GB" dirty="0" smtClean="0"/>
              <a:t>Routine exercise</a:t>
            </a:r>
          </a:p>
          <a:p>
            <a:r>
              <a:rPr lang="en-GB" dirty="0" smtClean="0"/>
              <a:t>Elevation of the legs</a:t>
            </a:r>
          </a:p>
          <a:p>
            <a:endParaRPr lang="en-GB" b="1" dirty="0"/>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Medication/surgery  </a:t>
            </a:r>
            <a:endParaRPr lang="en-GB" dirty="0"/>
          </a:p>
        </p:txBody>
      </p:sp>
      <p:sp>
        <p:nvSpPr>
          <p:cNvPr id="3" name="Content Placeholder 2"/>
          <p:cNvSpPr>
            <a:spLocks noGrp="1"/>
          </p:cNvSpPr>
          <p:nvPr>
            <p:ph idx="1"/>
          </p:nvPr>
        </p:nvSpPr>
        <p:spPr>
          <a:xfrm>
            <a:off x="457200" y="1219200"/>
            <a:ext cx="8686800" cy="5257800"/>
          </a:xfrm>
        </p:spPr>
        <p:txBody>
          <a:bodyPr>
            <a:normAutofit fontScale="92500" lnSpcReduction="20000"/>
          </a:bodyPr>
          <a:lstStyle/>
          <a:p>
            <a:r>
              <a:rPr lang="en-GB" b="1" dirty="0" smtClean="0"/>
              <a:t>Medication</a:t>
            </a:r>
            <a:r>
              <a:rPr lang="en-GB" dirty="0" smtClean="0"/>
              <a:t>:</a:t>
            </a:r>
          </a:p>
          <a:p>
            <a:pPr>
              <a:buFont typeface="Wingdings" pitchFamily="2" charset="2"/>
              <a:buChar char="ü"/>
            </a:pPr>
            <a:r>
              <a:rPr lang="en-GB" dirty="0" err="1" smtClean="0"/>
              <a:t>Sclerotherapy</a:t>
            </a:r>
            <a:r>
              <a:rPr lang="en-GB" dirty="0" smtClean="0"/>
              <a:t>- the injection of irritating chemicals into a vein to destroy it</a:t>
            </a:r>
          </a:p>
          <a:p>
            <a:r>
              <a:rPr lang="en-GB" b="1" dirty="0" smtClean="0"/>
              <a:t>Surgical interventions include</a:t>
            </a:r>
            <a:r>
              <a:rPr lang="en-GB" dirty="0" smtClean="0"/>
              <a:t>:</a:t>
            </a:r>
          </a:p>
          <a:p>
            <a:pPr>
              <a:buFont typeface="Wingdings" pitchFamily="2" charset="2"/>
              <a:buChar char="ü"/>
            </a:pPr>
            <a:r>
              <a:rPr lang="en-GB" dirty="0" smtClean="0"/>
              <a:t>Stripping (removing all contents from affected vein) and ligation (the application of a ligature)</a:t>
            </a:r>
          </a:p>
          <a:p>
            <a:pPr>
              <a:buFont typeface="Wingdings" pitchFamily="2" charset="2"/>
              <a:buChar char="ü"/>
            </a:pPr>
            <a:r>
              <a:rPr lang="en-GB" dirty="0" smtClean="0"/>
              <a:t>Laser surgery- use of intense beam of light to vaporize the blockage</a:t>
            </a:r>
          </a:p>
          <a:p>
            <a:pPr>
              <a:buFont typeface="Wingdings" pitchFamily="2" charset="2"/>
              <a:buChar char="ü"/>
            </a:pPr>
            <a:r>
              <a:rPr lang="en-GB" dirty="0" smtClean="0"/>
              <a:t>Catheter-assisted procedure</a:t>
            </a:r>
          </a:p>
          <a:p>
            <a:pPr>
              <a:buFont typeface="Wingdings" pitchFamily="2" charset="2"/>
              <a:buChar char="ü"/>
            </a:pPr>
            <a:r>
              <a:rPr lang="en-GB" dirty="0" err="1" smtClean="0"/>
              <a:t>Phlebectomy</a:t>
            </a:r>
            <a:r>
              <a:rPr lang="en-GB" dirty="0" smtClean="0"/>
              <a:t>: surgical removal of a vein or part of a vein </a:t>
            </a:r>
          </a:p>
          <a:p>
            <a:pPr>
              <a:buFont typeface="Wingdings" pitchFamily="2" charset="2"/>
              <a:buChar char="ü"/>
            </a:pPr>
            <a:r>
              <a:rPr lang="en-GB" dirty="0" smtClean="0"/>
              <a:t>Endoscopic vein surgery </a:t>
            </a:r>
            <a:endParaRPr lang="en-GB" dirty="0"/>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considerations </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b="1" dirty="0" smtClean="0"/>
              <a:t>Key outcomes</a:t>
            </a:r>
          </a:p>
          <a:p>
            <a:pPr>
              <a:buNone/>
            </a:pPr>
            <a:r>
              <a:rPr lang="en-GB" dirty="0" smtClean="0"/>
              <a:t>The patient will:</a:t>
            </a:r>
          </a:p>
          <a:p>
            <a:r>
              <a:rPr lang="en-GB" dirty="0" smtClean="0"/>
              <a:t>Express understanding of disorder and treatment </a:t>
            </a:r>
          </a:p>
          <a:p>
            <a:r>
              <a:rPr lang="en-GB" dirty="0" smtClean="0"/>
              <a:t>Maintain adequate distal and collateral circulation </a:t>
            </a:r>
          </a:p>
          <a:p>
            <a:r>
              <a:rPr lang="en-GB" dirty="0" smtClean="0"/>
              <a:t>Express feelings of increased comfort and decreased pain</a:t>
            </a:r>
          </a:p>
          <a:p>
            <a:r>
              <a:rPr lang="en-GB" dirty="0" smtClean="0"/>
              <a:t>Carry out  activities of daily living without excess fatigue or discomfort </a:t>
            </a:r>
          </a:p>
          <a:p>
            <a:pPr>
              <a:buNone/>
            </a:pPr>
            <a:endParaRPr lang="en-GB" dirty="0"/>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considerations </a:t>
            </a:r>
            <a:endParaRPr lang="en-GB" dirty="0"/>
          </a:p>
        </p:txBody>
      </p:sp>
      <p:sp>
        <p:nvSpPr>
          <p:cNvPr id="3" name="Content Placeholder 2"/>
          <p:cNvSpPr>
            <a:spLocks noGrp="1"/>
          </p:cNvSpPr>
          <p:nvPr>
            <p:ph idx="1"/>
          </p:nvPr>
        </p:nvSpPr>
        <p:spPr>
          <a:xfrm>
            <a:off x="457200" y="1600200"/>
            <a:ext cx="8534400" cy="5029200"/>
          </a:xfrm>
        </p:spPr>
        <p:txBody>
          <a:bodyPr/>
          <a:lstStyle/>
          <a:p>
            <a:r>
              <a:rPr lang="en-GB" dirty="0" smtClean="0"/>
              <a:t>After stripping and ligation or after injection of a </a:t>
            </a:r>
            <a:r>
              <a:rPr lang="en-GB" dirty="0" err="1" smtClean="0"/>
              <a:t>sclerosing</a:t>
            </a:r>
            <a:r>
              <a:rPr lang="en-GB" dirty="0" smtClean="0"/>
              <a:t> agent, administer agent analgesics as ordered to relieve pain</a:t>
            </a:r>
          </a:p>
          <a:p>
            <a:r>
              <a:rPr lang="en-GB" dirty="0" smtClean="0"/>
              <a:t>Frequently check circulation in toes and observe elastic bandages for bleeding</a:t>
            </a:r>
          </a:p>
          <a:p>
            <a:r>
              <a:rPr lang="en-GB" dirty="0" smtClean="0"/>
              <a:t>When ordered, rewrap bandages at least once per a shift, wrapping from toe to thigh, with the leg elevated </a:t>
            </a:r>
          </a:p>
          <a:p>
            <a:endParaRPr lang="en-GB" dirty="0"/>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Monitoring </a:t>
            </a:r>
            <a:endParaRPr lang="en-GB" dirty="0"/>
          </a:p>
        </p:txBody>
      </p:sp>
      <p:sp>
        <p:nvSpPr>
          <p:cNvPr id="3" name="Content Placeholder 2"/>
          <p:cNvSpPr>
            <a:spLocks noGrp="1"/>
          </p:cNvSpPr>
          <p:nvPr>
            <p:ph idx="1"/>
          </p:nvPr>
        </p:nvSpPr>
        <p:spPr/>
        <p:txBody>
          <a:bodyPr/>
          <a:lstStyle/>
          <a:p>
            <a:pPr>
              <a:buNone/>
            </a:pPr>
            <a:r>
              <a:rPr lang="en-GB" dirty="0" smtClean="0"/>
              <a:t>ALERT</a:t>
            </a:r>
          </a:p>
          <a:p>
            <a:pPr>
              <a:buNone/>
            </a:pPr>
            <a:r>
              <a:rPr lang="en-GB" i="1" dirty="0" smtClean="0"/>
              <a:t>Watch for signs and symptoms of complications, such as sensory loss in the leg, calf pain, and fever</a:t>
            </a:r>
          </a:p>
          <a:p>
            <a:r>
              <a:rPr lang="en-GB" dirty="0" smtClean="0"/>
              <a:t>Response to treatment </a:t>
            </a:r>
          </a:p>
          <a:p>
            <a:r>
              <a:rPr lang="en-GB" dirty="0" smtClean="0"/>
              <a:t>Skin integrity</a:t>
            </a:r>
          </a:p>
          <a:p>
            <a:r>
              <a:rPr lang="en-GB" dirty="0" smtClean="0"/>
              <a:t>Pain control </a:t>
            </a:r>
          </a:p>
          <a:p>
            <a:pPr>
              <a:buNone/>
            </a:pPr>
            <a:endParaRPr lang="en-GB" dirty="0"/>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Patient teaching </a:t>
            </a:r>
            <a:endParaRPr lang="en-GB" dirty="0"/>
          </a:p>
        </p:txBody>
      </p:sp>
      <p:sp>
        <p:nvSpPr>
          <p:cNvPr id="3" name="Content Placeholder 2"/>
          <p:cNvSpPr>
            <a:spLocks noGrp="1"/>
          </p:cNvSpPr>
          <p:nvPr>
            <p:ph idx="1"/>
          </p:nvPr>
        </p:nvSpPr>
        <p:spPr>
          <a:xfrm>
            <a:off x="457200" y="1600200"/>
            <a:ext cx="8458200" cy="5105400"/>
          </a:xfrm>
        </p:spPr>
        <p:txBody>
          <a:bodyPr>
            <a:normAutofit fontScale="92500" lnSpcReduction="10000"/>
          </a:bodyPr>
          <a:lstStyle/>
          <a:p>
            <a:pPr>
              <a:buNone/>
            </a:pPr>
            <a:r>
              <a:rPr lang="en-GB" dirty="0" smtClean="0"/>
              <a:t>Teachings should include:</a:t>
            </a:r>
          </a:p>
          <a:p>
            <a:pPr>
              <a:buFont typeface="Wingdings" pitchFamily="2" charset="2"/>
              <a:buChar char="ü"/>
            </a:pPr>
            <a:r>
              <a:rPr lang="en-GB" dirty="0" smtClean="0"/>
              <a:t>The disorder, diagnosis and treatment</a:t>
            </a:r>
          </a:p>
          <a:p>
            <a:pPr>
              <a:buFont typeface="Wingdings" pitchFamily="2" charset="2"/>
              <a:buChar char="ü"/>
            </a:pPr>
            <a:r>
              <a:rPr lang="en-GB" dirty="0" smtClean="0"/>
              <a:t>Avoidance of wearing constrictive clothing</a:t>
            </a:r>
          </a:p>
          <a:p>
            <a:pPr>
              <a:buFont typeface="Wingdings" pitchFamily="2" charset="2"/>
              <a:buChar char="ü"/>
            </a:pPr>
            <a:r>
              <a:rPr lang="en-GB" dirty="0" smtClean="0"/>
              <a:t>Elevating legs above heart level</a:t>
            </a:r>
          </a:p>
          <a:p>
            <a:pPr>
              <a:buFont typeface="Wingdings" pitchFamily="2" charset="2"/>
              <a:buChar char="ü"/>
            </a:pPr>
            <a:r>
              <a:rPr lang="en-GB" dirty="0" smtClean="0"/>
              <a:t>Avoiding prolonged standing or sitting</a:t>
            </a:r>
          </a:p>
          <a:p>
            <a:pPr>
              <a:buFont typeface="Wingdings" pitchFamily="2" charset="2"/>
              <a:buChar char="ü"/>
            </a:pPr>
            <a:r>
              <a:rPr lang="en-GB" dirty="0" smtClean="0"/>
              <a:t>How to put on elastic, </a:t>
            </a:r>
            <a:r>
              <a:rPr lang="en-GB" dirty="0" err="1" smtClean="0"/>
              <a:t>antiembolism</a:t>
            </a:r>
            <a:r>
              <a:rPr lang="en-GB" dirty="0" smtClean="0"/>
              <a:t>, compression stockings before getting out of bed in the morning</a:t>
            </a:r>
          </a:p>
          <a:p>
            <a:pPr>
              <a:buFont typeface="Wingdings" pitchFamily="2" charset="2"/>
              <a:buChar char="ü"/>
            </a:pPr>
            <a:r>
              <a:rPr lang="en-GB" dirty="0" smtClean="0"/>
              <a:t>To avoid injury to lower legs, ankles and feet</a:t>
            </a:r>
          </a:p>
          <a:p>
            <a:pPr>
              <a:buFont typeface="Wingdings" pitchFamily="2" charset="2"/>
              <a:buChar char="ü"/>
            </a:pPr>
            <a:r>
              <a:rPr lang="en-GB" dirty="0" smtClean="0"/>
              <a:t>Observe for altered skin integrity and report to physician any problem </a:t>
            </a:r>
            <a:endParaRPr lang="en-GB" dirty="0"/>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Prevention </a:t>
            </a:r>
            <a:endParaRPr lang="en-GB" dirty="0"/>
          </a:p>
        </p:txBody>
      </p:sp>
      <p:sp>
        <p:nvSpPr>
          <p:cNvPr id="3" name="Content Placeholder 2"/>
          <p:cNvSpPr>
            <a:spLocks noGrp="1"/>
          </p:cNvSpPr>
          <p:nvPr>
            <p:ph idx="1"/>
          </p:nvPr>
        </p:nvSpPr>
        <p:spPr>
          <a:xfrm>
            <a:off x="457200" y="1295400"/>
            <a:ext cx="8534400" cy="5562600"/>
          </a:xfrm>
        </p:spPr>
        <p:txBody>
          <a:bodyPr>
            <a:normAutofit fontScale="92500" lnSpcReduction="20000"/>
          </a:bodyPr>
          <a:lstStyle/>
          <a:p>
            <a:pPr>
              <a:buNone/>
            </a:pPr>
            <a:r>
              <a:rPr lang="en-GB" dirty="0" smtClean="0"/>
              <a:t>Individuals with risk factors for varicose may prevent</a:t>
            </a:r>
          </a:p>
          <a:p>
            <a:pPr>
              <a:buNone/>
            </a:pPr>
            <a:r>
              <a:rPr lang="en-GB" dirty="0" smtClean="0"/>
              <a:t>them by following these guidelines:</a:t>
            </a:r>
          </a:p>
          <a:p>
            <a:pPr>
              <a:buFont typeface="Wingdings" pitchFamily="2" charset="2"/>
              <a:buChar char="§"/>
            </a:pPr>
            <a:r>
              <a:rPr lang="en-GB" dirty="0" smtClean="0"/>
              <a:t>Rest your legs and elevate them periodically if standing is prolonged</a:t>
            </a:r>
          </a:p>
          <a:p>
            <a:pPr>
              <a:buFont typeface="Wingdings" pitchFamily="2" charset="2"/>
              <a:buChar char="§"/>
            </a:pPr>
            <a:r>
              <a:rPr lang="en-GB" dirty="0" smtClean="0"/>
              <a:t>Wear supportive stockings</a:t>
            </a:r>
          </a:p>
          <a:p>
            <a:pPr>
              <a:buFont typeface="Wingdings" pitchFamily="2" charset="2"/>
              <a:buChar char="§"/>
            </a:pPr>
            <a:r>
              <a:rPr lang="en-GB" dirty="0" smtClean="0"/>
              <a:t>Avoid wearing high heels and panty leg girdles</a:t>
            </a:r>
          </a:p>
          <a:p>
            <a:pPr>
              <a:buFont typeface="Wingdings" pitchFamily="2" charset="2"/>
              <a:buChar char="§"/>
            </a:pPr>
            <a:r>
              <a:rPr lang="en-GB" dirty="0" smtClean="0"/>
              <a:t>Drink 2 to 3 L of fluid per day</a:t>
            </a:r>
          </a:p>
          <a:p>
            <a:pPr>
              <a:buFont typeface="Wingdings" pitchFamily="2" charset="2"/>
              <a:buChar char="§"/>
            </a:pPr>
            <a:r>
              <a:rPr lang="en-GB" dirty="0" smtClean="0"/>
              <a:t>Eat plenty of fibre and avoid salt to decrease swelling caused by fluid retention and constipation</a:t>
            </a:r>
          </a:p>
          <a:p>
            <a:pPr>
              <a:buFont typeface="Wingdings" pitchFamily="2" charset="2"/>
              <a:buChar char="§"/>
            </a:pPr>
            <a:r>
              <a:rPr lang="en-GB" dirty="0" smtClean="0"/>
              <a:t>Avoid crossing your legs when sitting</a:t>
            </a:r>
          </a:p>
          <a:p>
            <a:pPr>
              <a:buFont typeface="Wingdings" pitchFamily="2" charset="2"/>
              <a:buChar char="§"/>
            </a:pPr>
            <a:r>
              <a:rPr lang="en-GB" dirty="0" smtClean="0"/>
              <a:t>Exercise regularly </a:t>
            </a:r>
          </a:p>
          <a:p>
            <a:pPr>
              <a:buFont typeface="Wingdings" pitchFamily="2" charset="2"/>
              <a:buChar char="§"/>
            </a:pPr>
            <a:r>
              <a:rPr lang="en-GB" dirty="0" smtClean="0"/>
              <a:t>Maintain a health weight </a:t>
            </a:r>
            <a:endParaRPr lang="en-GB" dirty="0"/>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4962"/>
            <a:ext cx="8229600" cy="1417638"/>
          </a:xfrm>
        </p:spPr>
        <p:txBody>
          <a:bodyPr>
            <a:normAutofit fontScale="90000"/>
          </a:bodyPr>
          <a:lstStyle/>
          <a:p>
            <a:r>
              <a:rPr lang="en-GB" dirty="0" smtClean="0"/>
              <a:t>ACUTE ARTERIAL OCCLUSION: ARTERIAL THROMBOSIS AND ARTERIAL EMBOLISM</a:t>
            </a:r>
            <a:endParaRPr lang="en-GB" dirty="0"/>
          </a:p>
        </p:txBody>
      </p:sp>
      <p:sp>
        <p:nvSpPr>
          <p:cNvPr id="3" name="Content Placeholder 2"/>
          <p:cNvSpPr>
            <a:spLocks noGrp="1"/>
          </p:cNvSpPr>
          <p:nvPr>
            <p:ph idx="1"/>
          </p:nvPr>
        </p:nvSpPr>
        <p:spPr>
          <a:xfrm>
            <a:off x="457200" y="2255837"/>
            <a:ext cx="8229600" cy="4525963"/>
          </a:xfrm>
        </p:spPr>
        <p:txBody>
          <a:bodyPr/>
          <a:lstStyle/>
          <a:p>
            <a:r>
              <a:rPr lang="en-GB" dirty="0" smtClean="0"/>
              <a:t> A peripheral artery may be acutely occluded by development of a thrombus (blood clot) or by an embolism (moving blood clot)</a:t>
            </a:r>
          </a:p>
          <a:p>
            <a:r>
              <a:rPr lang="en-GB" dirty="0" smtClean="0"/>
              <a:t>Blood flow to tissues supplied by the artery is impaired, resulting in acute tissue ischemia and a risk for necrosis and gangrene</a:t>
            </a:r>
            <a:endParaRPr lang="en-GB" dirty="0"/>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Pathophysiology</a:t>
            </a:r>
            <a:r>
              <a:rPr lang="en-GB" dirty="0" smtClean="0"/>
              <a:t> </a:t>
            </a:r>
            <a:endParaRPr lang="en-GB" dirty="0"/>
          </a:p>
        </p:txBody>
      </p:sp>
      <p:sp>
        <p:nvSpPr>
          <p:cNvPr id="3" name="Content Placeholder 2"/>
          <p:cNvSpPr>
            <a:spLocks noGrp="1"/>
          </p:cNvSpPr>
          <p:nvPr>
            <p:ph idx="1"/>
          </p:nvPr>
        </p:nvSpPr>
        <p:spPr>
          <a:xfrm>
            <a:off x="457200" y="1295400"/>
            <a:ext cx="8686800" cy="5562600"/>
          </a:xfrm>
        </p:spPr>
        <p:txBody>
          <a:bodyPr>
            <a:normAutofit fontScale="92500" lnSpcReduction="20000"/>
          </a:bodyPr>
          <a:lstStyle/>
          <a:p>
            <a:pPr>
              <a:buNone/>
            </a:pPr>
            <a:r>
              <a:rPr lang="en-GB" b="1" dirty="0" smtClean="0"/>
              <a:t>ARTERIAL THROMBOSIS</a:t>
            </a:r>
          </a:p>
          <a:p>
            <a:r>
              <a:rPr lang="en-GB" dirty="0" smtClean="0"/>
              <a:t>A thrombus is a blood clot that adheres to the vessel wall, commonly in areas where intravascular factors stimulate coagulation (e.g. Where a vessel lumen is partially obstructed and its wall is damaged and roughened by </a:t>
            </a:r>
            <a:r>
              <a:rPr lang="en-GB" dirty="0" err="1" smtClean="0"/>
              <a:t>artherosclerosis</a:t>
            </a:r>
            <a:r>
              <a:rPr lang="en-GB" dirty="0" smtClean="0"/>
              <a:t>)</a:t>
            </a:r>
          </a:p>
          <a:p>
            <a:r>
              <a:rPr lang="en-GB" dirty="0" smtClean="0"/>
              <a:t>Infection or inflammation of blood vessel wall or pooling of blood also can prompt coagulation and thrombus formation</a:t>
            </a:r>
          </a:p>
          <a:p>
            <a:r>
              <a:rPr lang="en-GB" dirty="0" smtClean="0"/>
              <a:t>The thrombus can occlude arterial blood flow through the vessel, leading to ischemia of tissue supplied by the vessel, depending of size of affected artery and degree of collateral  circulation</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686800" cy="5257800"/>
          </a:xfrm>
        </p:spPr>
        <p:txBody>
          <a:bodyPr>
            <a:normAutofit fontScale="92500" lnSpcReduction="20000"/>
          </a:bodyPr>
          <a:lstStyle/>
          <a:p>
            <a:pPr>
              <a:buNone/>
            </a:pPr>
            <a:r>
              <a:rPr lang="en-US" b="1" dirty="0" smtClean="0"/>
              <a:t>Main Objective </a:t>
            </a:r>
            <a:endParaRPr lang="en-US" dirty="0" smtClean="0"/>
          </a:p>
          <a:p>
            <a:r>
              <a:rPr lang="en-US" dirty="0" smtClean="0"/>
              <a:t>The student will be able to acquire knowledge, attitude, and skills to be able to promote health, prevent illness, diagnose, manage and coordinate rehabilitation of patients suffering from cardiovascular conditions/diseases.</a:t>
            </a:r>
          </a:p>
          <a:p>
            <a:pPr>
              <a:buNone/>
            </a:pPr>
            <a:r>
              <a:rPr lang="en-US" b="1" dirty="0" smtClean="0"/>
              <a:t>Specific Objectives</a:t>
            </a:r>
            <a:endParaRPr lang="en-US" dirty="0" smtClean="0"/>
          </a:p>
          <a:p>
            <a:pPr lvl="0"/>
            <a:r>
              <a:rPr lang="en-US" dirty="0" smtClean="0"/>
              <a:t>Review anatomy and physiology of the heart and blood vessels</a:t>
            </a:r>
          </a:p>
          <a:p>
            <a:pPr lvl="0"/>
            <a:r>
              <a:rPr lang="en-US" dirty="0" smtClean="0"/>
              <a:t>Describe the assessment of cardiovascular system</a:t>
            </a:r>
          </a:p>
          <a:p>
            <a:pPr lvl="0"/>
            <a:r>
              <a:rPr lang="en-US" dirty="0" smtClean="0"/>
              <a:t>Describe common cardiovascular diseases and conditions and their specific management</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85800"/>
            <a:ext cx="8229600" cy="5829481"/>
          </a:xfrm>
          <a:prstGeom prst="rect">
            <a:avLst/>
          </a:prstGeom>
        </p:spPr>
        <p:txBody>
          <a:bodyPr wrap="square">
            <a:spAutoFit/>
          </a:bodyPr>
          <a:lstStyle/>
          <a:p>
            <a:pPr>
              <a:lnSpc>
                <a:spcPct val="150000"/>
              </a:lnSpc>
              <a:buFont typeface="Arial" pitchFamily="34" charset="0"/>
              <a:buChar char="•"/>
            </a:pPr>
            <a:r>
              <a:rPr lang="en-US" b="1" dirty="0" smtClean="0"/>
              <a:t> </a:t>
            </a:r>
            <a:r>
              <a:rPr lang="en-US" sz="2800" b="1" dirty="0" smtClean="0"/>
              <a:t>ST </a:t>
            </a:r>
            <a:r>
              <a:rPr lang="en-US" sz="2800" dirty="0" smtClean="0"/>
              <a:t>segment is a flat line between S wave and T wave, representing the early phase of ventricular muscle </a:t>
            </a:r>
            <a:r>
              <a:rPr lang="en-US" sz="2800" b="1" dirty="0" err="1" smtClean="0"/>
              <a:t>repolarisation</a:t>
            </a:r>
            <a:r>
              <a:rPr lang="en-US" sz="2800" dirty="0" smtClean="0"/>
              <a:t> (recovery)</a:t>
            </a:r>
          </a:p>
          <a:p>
            <a:pPr>
              <a:lnSpc>
                <a:spcPct val="150000"/>
              </a:lnSpc>
              <a:buFont typeface="Arial" pitchFamily="34" charset="0"/>
              <a:buChar char="•"/>
            </a:pPr>
            <a:r>
              <a:rPr lang="en-US" sz="2800" dirty="0" smtClean="0"/>
              <a:t> </a:t>
            </a:r>
            <a:r>
              <a:rPr lang="en-US" sz="2800" b="1" dirty="0" smtClean="0"/>
              <a:t>Q-T </a:t>
            </a:r>
            <a:r>
              <a:rPr lang="en-US" sz="2800" dirty="0" smtClean="0"/>
              <a:t>interval represents electrical systole (varies in age, sex and heart rate)- takes up to </a:t>
            </a:r>
            <a:r>
              <a:rPr lang="en-US" sz="2800" b="1" dirty="0" smtClean="0"/>
              <a:t>0.38-o.43</a:t>
            </a:r>
            <a:r>
              <a:rPr lang="en-US" sz="2800" dirty="0" smtClean="0"/>
              <a:t>s, normally inversely related to HR</a:t>
            </a:r>
            <a:endParaRPr lang="en-US" sz="2800" b="1" dirty="0" smtClean="0"/>
          </a:p>
          <a:p>
            <a:pPr>
              <a:lnSpc>
                <a:spcPct val="150000"/>
              </a:lnSpc>
              <a:buFont typeface="Arial" pitchFamily="34" charset="0"/>
              <a:buChar char="•"/>
            </a:pPr>
            <a:r>
              <a:rPr lang="en-US" sz="2800" b="1" dirty="0" smtClean="0"/>
              <a:t> T </a:t>
            </a:r>
            <a:r>
              <a:rPr lang="en-US" sz="2800" dirty="0" smtClean="0"/>
              <a:t>wave represents the actual recovery of the ventricle muscle (</a:t>
            </a:r>
            <a:r>
              <a:rPr lang="en-US" sz="2800" dirty="0" err="1" smtClean="0"/>
              <a:t>repolarisation</a:t>
            </a:r>
            <a:r>
              <a:rPr lang="en-US" sz="2800" dirty="0" smtClean="0"/>
              <a:t>)- takes about </a:t>
            </a:r>
            <a:r>
              <a:rPr lang="en-US" sz="2800" b="1" dirty="0" smtClean="0"/>
              <a:t>0.16</a:t>
            </a:r>
            <a:r>
              <a:rPr lang="en-US" sz="2800" dirty="0" smtClean="0"/>
              <a:t> seconds </a:t>
            </a:r>
            <a:endParaRPr lang="en-US" sz="2800" dirty="0"/>
          </a:p>
        </p:txBody>
      </p:sp>
    </p:spTree>
  </p:cSld>
  <p:clrMapOvr>
    <a:masterClrMapping/>
  </p:clrMapOvr>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Arterial Embolism </a:t>
            </a:r>
            <a:endParaRPr lang="en-GB" dirty="0"/>
          </a:p>
        </p:txBody>
      </p:sp>
      <p:sp>
        <p:nvSpPr>
          <p:cNvPr id="3" name="Content Placeholder 2"/>
          <p:cNvSpPr>
            <a:spLocks noGrp="1"/>
          </p:cNvSpPr>
          <p:nvPr>
            <p:ph idx="1"/>
          </p:nvPr>
        </p:nvSpPr>
        <p:spPr>
          <a:xfrm>
            <a:off x="457200" y="1600200"/>
            <a:ext cx="8458200" cy="5105400"/>
          </a:xfrm>
        </p:spPr>
        <p:txBody>
          <a:bodyPr>
            <a:normAutofit lnSpcReduction="10000"/>
          </a:bodyPr>
          <a:lstStyle/>
          <a:p>
            <a:r>
              <a:rPr lang="en-GB" dirty="0" smtClean="0"/>
              <a:t>An embolism is sudden obstruction of a blood vessel by debris</a:t>
            </a:r>
          </a:p>
          <a:p>
            <a:r>
              <a:rPr lang="en-GB" dirty="0" smtClean="0"/>
              <a:t>A thrombus can break loose from the arterial wall to become a </a:t>
            </a:r>
            <a:r>
              <a:rPr lang="en-GB" dirty="0" err="1" smtClean="0"/>
              <a:t>thromboembolus</a:t>
            </a:r>
            <a:endParaRPr lang="en-GB" dirty="0" smtClean="0"/>
          </a:p>
          <a:p>
            <a:r>
              <a:rPr lang="en-GB" dirty="0" smtClean="0"/>
              <a:t>Other substances causing emboli: </a:t>
            </a:r>
            <a:r>
              <a:rPr lang="en-GB" dirty="0" err="1" smtClean="0"/>
              <a:t>artherosclerotic</a:t>
            </a:r>
            <a:r>
              <a:rPr lang="en-GB" dirty="0" smtClean="0"/>
              <a:t> plaque, masses of bacteria, cancer cells, amniotic fluid, bone marrow fat and foreign objects e.g. Air bubbles, broken intravenous catheters, which eventually lodges in a vessel too small to allow it to pass</a:t>
            </a:r>
            <a:endParaRPr lang="en-GB" dirty="0"/>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Causes </a:t>
            </a:r>
            <a:endParaRPr lang="en-GB" dirty="0"/>
          </a:p>
        </p:txBody>
      </p:sp>
      <p:sp>
        <p:nvSpPr>
          <p:cNvPr id="3" name="Content Placeholder 2"/>
          <p:cNvSpPr>
            <a:spLocks noGrp="1"/>
          </p:cNvSpPr>
          <p:nvPr>
            <p:ph idx="1"/>
          </p:nvPr>
        </p:nvSpPr>
        <p:spPr>
          <a:xfrm>
            <a:off x="457200" y="1371600"/>
            <a:ext cx="8229600" cy="5105400"/>
          </a:xfrm>
        </p:spPr>
        <p:txBody>
          <a:bodyPr>
            <a:normAutofit fontScale="92500" lnSpcReduction="20000"/>
          </a:bodyPr>
          <a:lstStyle/>
          <a:p>
            <a:r>
              <a:rPr lang="en-GB" dirty="0" smtClean="0"/>
              <a:t>Atherosclerosis </a:t>
            </a:r>
          </a:p>
          <a:p>
            <a:r>
              <a:rPr lang="en-GB" dirty="0" smtClean="0"/>
              <a:t>Immune </a:t>
            </a:r>
            <a:r>
              <a:rPr lang="en-GB" dirty="0" err="1" smtClean="0"/>
              <a:t>arteritis</a:t>
            </a:r>
            <a:endParaRPr lang="en-GB" dirty="0" smtClean="0"/>
          </a:p>
          <a:p>
            <a:r>
              <a:rPr lang="en-GB" dirty="0" smtClean="0"/>
              <a:t>Embolism</a:t>
            </a:r>
          </a:p>
          <a:p>
            <a:r>
              <a:rPr lang="en-GB" dirty="0" smtClean="0"/>
              <a:t>Thrombosis</a:t>
            </a:r>
          </a:p>
          <a:p>
            <a:r>
              <a:rPr lang="en-GB" dirty="0" err="1" smtClean="0"/>
              <a:t>Thromboangitis</a:t>
            </a:r>
            <a:r>
              <a:rPr lang="en-GB" dirty="0" smtClean="0"/>
              <a:t> </a:t>
            </a:r>
            <a:r>
              <a:rPr lang="en-GB" dirty="0" err="1" smtClean="0"/>
              <a:t>obliterans</a:t>
            </a:r>
            <a:endParaRPr lang="en-GB" dirty="0" smtClean="0"/>
          </a:p>
          <a:p>
            <a:r>
              <a:rPr lang="en-GB" dirty="0" err="1" smtClean="0"/>
              <a:t>Raynaud’s</a:t>
            </a:r>
            <a:r>
              <a:rPr lang="en-GB" dirty="0" smtClean="0"/>
              <a:t> disease: primary </a:t>
            </a:r>
            <a:r>
              <a:rPr lang="en-GB" dirty="0" err="1" smtClean="0"/>
              <a:t>vasospastic</a:t>
            </a:r>
            <a:r>
              <a:rPr lang="en-GB" dirty="0" smtClean="0"/>
              <a:t> disease of small arteries and arterioles, cause unknown</a:t>
            </a:r>
          </a:p>
          <a:p>
            <a:r>
              <a:rPr lang="en-GB" dirty="0" err="1" smtClean="0"/>
              <a:t>Fibromuscular</a:t>
            </a:r>
            <a:r>
              <a:rPr lang="en-GB" dirty="0" smtClean="0"/>
              <a:t> disease</a:t>
            </a:r>
          </a:p>
          <a:p>
            <a:r>
              <a:rPr lang="en-GB" dirty="0" err="1" smtClean="0"/>
              <a:t>Atheromatous</a:t>
            </a:r>
            <a:r>
              <a:rPr lang="en-GB" dirty="0" smtClean="0"/>
              <a:t> debris</a:t>
            </a:r>
          </a:p>
          <a:p>
            <a:r>
              <a:rPr lang="en-GB" dirty="0" smtClean="0"/>
              <a:t>Indwelling arterial catheter</a:t>
            </a:r>
          </a:p>
          <a:p>
            <a:r>
              <a:rPr lang="en-GB" dirty="0" smtClean="0"/>
              <a:t>Direct blunt or penetrating trauma</a:t>
            </a:r>
          </a:p>
          <a:p>
            <a:endParaRPr lang="en-GB" dirty="0"/>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features</a:t>
            </a:r>
            <a:endParaRPr lang="en-GB" dirty="0"/>
          </a:p>
        </p:txBody>
      </p:sp>
      <p:sp>
        <p:nvSpPr>
          <p:cNvPr id="3" name="Content Placeholder 2"/>
          <p:cNvSpPr>
            <a:spLocks noGrp="1"/>
          </p:cNvSpPr>
          <p:nvPr>
            <p:ph idx="1"/>
          </p:nvPr>
        </p:nvSpPr>
        <p:spPr>
          <a:xfrm>
            <a:off x="457200" y="1600200"/>
            <a:ext cx="8534400" cy="5257800"/>
          </a:xfrm>
        </p:spPr>
        <p:txBody>
          <a:bodyPr>
            <a:normAutofit fontScale="92500" lnSpcReduction="10000"/>
          </a:bodyPr>
          <a:lstStyle/>
          <a:p>
            <a:r>
              <a:rPr lang="en-GB" dirty="0" smtClean="0"/>
              <a:t>Cessation of distal blood flow that progresses proximal to site of obstruction</a:t>
            </a:r>
          </a:p>
          <a:p>
            <a:r>
              <a:rPr lang="en-GB" dirty="0" smtClean="0"/>
              <a:t>The 6 Ps associated with </a:t>
            </a:r>
            <a:r>
              <a:rPr lang="en-GB" b="1" dirty="0" smtClean="0"/>
              <a:t>acute arterial embolism </a:t>
            </a:r>
            <a:r>
              <a:rPr lang="en-GB" dirty="0" smtClean="0"/>
              <a:t>are:</a:t>
            </a:r>
          </a:p>
          <a:p>
            <a:pPr>
              <a:buFont typeface="Wingdings" pitchFamily="2" charset="2"/>
              <a:buChar char="ü"/>
            </a:pPr>
            <a:r>
              <a:rPr lang="en-GB" dirty="0" smtClean="0"/>
              <a:t>Pain</a:t>
            </a:r>
          </a:p>
          <a:p>
            <a:pPr>
              <a:buFont typeface="Wingdings" pitchFamily="2" charset="2"/>
              <a:buChar char="ü"/>
            </a:pPr>
            <a:r>
              <a:rPr lang="en-GB" dirty="0" smtClean="0"/>
              <a:t>Pallor</a:t>
            </a:r>
          </a:p>
          <a:p>
            <a:pPr>
              <a:buFont typeface="Wingdings" pitchFamily="2" charset="2"/>
              <a:buChar char="ü"/>
            </a:pPr>
            <a:r>
              <a:rPr lang="en-GB" dirty="0" err="1" smtClean="0"/>
              <a:t>Pulselessness</a:t>
            </a:r>
            <a:endParaRPr lang="en-GB" dirty="0" smtClean="0"/>
          </a:p>
          <a:p>
            <a:pPr>
              <a:buFont typeface="Wingdings" pitchFamily="2" charset="2"/>
              <a:buChar char="ü"/>
            </a:pPr>
            <a:r>
              <a:rPr lang="en-GB" dirty="0" err="1" smtClean="0"/>
              <a:t>Paresthesia</a:t>
            </a:r>
            <a:endParaRPr lang="en-GB" dirty="0" smtClean="0"/>
          </a:p>
          <a:p>
            <a:pPr>
              <a:buFont typeface="Wingdings" pitchFamily="2" charset="2"/>
              <a:buChar char="ü"/>
            </a:pPr>
            <a:r>
              <a:rPr lang="en-GB" dirty="0" err="1" smtClean="0"/>
              <a:t>Poikilothermia</a:t>
            </a:r>
            <a:r>
              <a:rPr lang="en-GB" dirty="0" smtClean="0"/>
              <a:t> (coldness)</a:t>
            </a:r>
          </a:p>
          <a:p>
            <a:pPr>
              <a:buFont typeface="Wingdings" pitchFamily="2" charset="2"/>
              <a:buChar char="ü"/>
            </a:pPr>
            <a:r>
              <a:rPr lang="en-GB" dirty="0" smtClean="0"/>
              <a:t>Paralysis </a:t>
            </a:r>
          </a:p>
          <a:p>
            <a:pPr>
              <a:buFont typeface="Wingdings" pitchFamily="2" charset="2"/>
              <a:buChar char="ü"/>
            </a:pPr>
            <a:endParaRPr lang="en-GB" dirty="0" smtClean="0"/>
          </a:p>
          <a:p>
            <a:endParaRPr lang="en-GB" dirty="0"/>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Risk factors </a:t>
            </a:r>
            <a:endParaRPr lang="en-GB" dirty="0"/>
          </a:p>
        </p:txBody>
      </p:sp>
      <p:sp>
        <p:nvSpPr>
          <p:cNvPr id="3" name="Content Placeholder 2"/>
          <p:cNvSpPr>
            <a:spLocks noGrp="1"/>
          </p:cNvSpPr>
          <p:nvPr>
            <p:ph idx="1"/>
          </p:nvPr>
        </p:nvSpPr>
        <p:spPr/>
        <p:txBody>
          <a:bodyPr/>
          <a:lstStyle/>
          <a:p>
            <a:r>
              <a:rPr lang="en-GB" dirty="0" smtClean="0"/>
              <a:t>Smoking</a:t>
            </a:r>
          </a:p>
          <a:p>
            <a:r>
              <a:rPr lang="en-GB" dirty="0" smtClean="0"/>
              <a:t>Hypertension</a:t>
            </a:r>
          </a:p>
          <a:p>
            <a:r>
              <a:rPr lang="en-GB" dirty="0" err="1" smtClean="0"/>
              <a:t>Dyslipidemia</a:t>
            </a:r>
            <a:endParaRPr lang="en-GB" dirty="0" smtClean="0"/>
          </a:p>
          <a:p>
            <a:r>
              <a:rPr lang="en-GB" dirty="0" smtClean="0"/>
              <a:t>Diabetes mellitus</a:t>
            </a:r>
          </a:p>
          <a:p>
            <a:r>
              <a:rPr lang="en-GB" dirty="0" smtClean="0"/>
              <a:t>Advanced age</a:t>
            </a:r>
            <a:endParaRPr lang="en-GB" dirty="0"/>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Incidence </a:t>
            </a:r>
            <a:endParaRPr lang="en-GB" dirty="0"/>
          </a:p>
        </p:txBody>
      </p:sp>
      <p:sp>
        <p:nvSpPr>
          <p:cNvPr id="3" name="Content Placeholder 2"/>
          <p:cNvSpPr>
            <a:spLocks noGrp="1"/>
          </p:cNvSpPr>
          <p:nvPr>
            <p:ph idx="1"/>
          </p:nvPr>
        </p:nvSpPr>
        <p:spPr/>
        <p:txBody>
          <a:bodyPr/>
          <a:lstStyle/>
          <a:p>
            <a:r>
              <a:rPr lang="en-GB" dirty="0" smtClean="0"/>
              <a:t>More common in males than in females</a:t>
            </a:r>
          </a:p>
          <a:p>
            <a:r>
              <a:rPr lang="en-GB" dirty="0" smtClean="0"/>
              <a:t>Usually occurs in people more  than age 50</a:t>
            </a:r>
          </a:p>
          <a:p>
            <a:r>
              <a:rPr lang="en-GB" dirty="0" smtClean="0"/>
              <a:t>Higher incidence in patients with diabetes</a:t>
            </a:r>
          </a:p>
          <a:p>
            <a:r>
              <a:rPr lang="en-GB" dirty="0" smtClean="0"/>
              <a:t>Arteries in the legs more commonly affected </a:t>
            </a:r>
            <a:endParaRPr lang="en-GB" dirty="0"/>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Complications </a:t>
            </a:r>
            <a:endParaRPr lang="en-GB" dirty="0"/>
          </a:p>
        </p:txBody>
      </p:sp>
      <p:sp>
        <p:nvSpPr>
          <p:cNvPr id="3" name="Content Placeholder 2"/>
          <p:cNvSpPr>
            <a:spLocks noGrp="1"/>
          </p:cNvSpPr>
          <p:nvPr>
            <p:ph idx="1"/>
          </p:nvPr>
        </p:nvSpPr>
        <p:spPr/>
        <p:txBody>
          <a:bodyPr/>
          <a:lstStyle/>
          <a:p>
            <a:r>
              <a:rPr lang="en-GB" dirty="0" smtClean="0"/>
              <a:t>Severe ischemia</a:t>
            </a:r>
          </a:p>
          <a:p>
            <a:r>
              <a:rPr lang="en-GB" dirty="0" smtClean="0"/>
              <a:t>Skin ulceration</a:t>
            </a:r>
          </a:p>
          <a:p>
            <a:r>
              <a:rPr lang="en-GB" dirty="0" smtClean="0"/>
              <a:t>Gangrene </a:t>
            </a:r>
          </a:p>
          <a:p>
            <a:r>
              <a:rPr lang="en-GB" dirty="0" smtClean="0"/>
              <a:t>Limb loss </a:t>
            </a:r>
            <a:endParaRPr lang="en-GB" dirty="0"/>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Clinical features </a:t>
            </a:r>
            <a:br>
              <a:rPr lang="en-GB" dirty="0" smtClean="0"/>
            </a:br>
            <a:endParaRPr lang="en-GB" dirty="0"/>
          </a:p>
        </p:txBody>
      </p:sp>
      <p:sp>
        <p:nvSpPr>
          <p:cNvPr id="3" name="Content Placeholder 2"/>
          <p:cNvSpPr>
            <a:spLocks noGrp="1"/>
          </p:cNvSpPr>
          <p:nvPr>
            <p:ph idx="1"/>
          </p:nvPr>
        </p:nvSpPr>
        <p:spPr/>
        <p:txBody>
          <a:bodyPr>
            <a:normAutofit lnSpcReduction="10000"/>
          </a:bodyPr>
          <a:lstStyle/>
          <a:p>
            <a:r>
              <a:rPr lang="en-GB" dirty="0" smtClean="0"/>
              <a:t>Manifestations of acute thrombotic arterial occlusion are similar to that of acute arterial embolism. </a:t>
            </a:r>
          </a:p>
          <a:p>
            <a:r>
              <a:rPr lang="en-GB" dirty="0" smtClean="0"/>
              <a:t>However, the treatment is more difficult with thrombus because the arterial thrombus has occur in a degenerated vessel and requires more extensive reconstructive surgery to restore flow than is required with an embolic event.</a:t>
            </a:r>
          </a:p>
          <a:p>
            <a:pPr>
              <a:buFont typeface="Wingdings" pitchFamily="2" charset="2"/>
              <a:buChar char="ü"/>
            </a:pPr>
            <a:endParaRPr lang="en-GB" dirty="0"/>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signs and symptoms include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History of one or more risk factors</a:t>
            </a:r>
          </a:p>
          <a:p>
            <a:r>
              <a:rPr lang="en-GB" dirty="0" smtClean="0"/>
              <a:t>Family history of vascular disease</a:t>
            </a:r>
          </a:p>
          <a:p>
            <a:r>
              <a:rPr lang="en-GB" dirty="0" smtClean="0"/>
              <a:t>Intermittent </a:t>
            </a:r>
            <a:r>
              <a:rPr lang="en-GB" dirty="0" err="1" smtClean="0"/>
              <a:t>claudication</a:t>
            </a:r>
            <a:r>
              <a:rPr lang="en-GB" dirty="0" smtClean="0"/>
              <a:t>: pain, ache or cramp in a muscle with inadequate blood supply </a:t>
            </a:r>
          </a:p>
          <a:p>
            <a:r>
              <a:rPr lang="en-GB" dirty="0" smtClean="0"/>
              <a:t>History rest pain</a:t>
            </a:r>
          </a:p>
          <a:p>
            <a:r>
              <a:rPr lang="en-GB" dirty="0" smtClean="0"/>
              <a:t>Poor healing wounds or ulcers</a:t>
            </a:r>
          </a:p>
          <a:p>
            <a:r>
              <a:rPr lang="en-GB" dirty="0" smtClean="0"/>
              <a:t>Impotence</a:t>
            </a:r>
          </a:p>
          <a:p>
            <a:r>
              <a:rPr lang="en-GB" dirty="0" smtClean="0"/>
              <a:t>Dizziness or near syncope</a:t>
            </a:r>
          </a:p>
          <a:p>
            <a:r>
              <a:rPr lang="en-GB" dirty="0" smtClean="0"/>
              <a:t>Transient ischemic attack symptoms</a:t>
            </a:r>
            <a:endParaRPr lang="en-GB" dirty="0"/>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GB" dirty="0" err="1" smtClean="0"/>
              <a:t>Trophic</a:t>
            </a:r>
            <a:r>
              <a:rPr lang="en-GB" dirty="0" smtClean="0"/>
              <a:t> changes of involved limb</a:t>
            </a:r>
          </a:p>
          <a:p>
            <a:r>
              <a:rPr lang="en-GB" dirty="0" smtClean="0"/>
              <a:t>Diminished pulses on affected extremity</a:t>
            </a:r>
          </a:p>
          <a:p>
            <a:r>
              <a:rPr lang="en-GB" dirty="0" smtClean="0"/>
              <a:t>Presence of ischemic ulcer</a:t>
            </a:r>
          </a:p>
          <a:p>
            <a:r>
              <a:rPr lang="en-GB" dirty="0" smtClean="0"/>
              <a:t>Pallor with elevation of affected extremity </a:t>
            </a:r>
          </a:p>
          <a:p>
            <a:r>
              <a:rPr lang="en-GB" dirty="0" smtClean="0"/>
              <a:t>Arterial bruit</a:t>
            </a:r>
          </a:p>
          <a:p>
            <a:r>
              <a:rPr lang="en-GB" dirty="0" smtClean="0"/>
              <a:t>Hypertension</a:t>
            </a:r>
          </a:p>
          <a:p>
            <a:r>
              <a:rPr lang="en-GB" dirty="0" smtClean="0"/>
              <a:t>Pain</a:t>
            </a:r>
          </a:p>
          <a:p>
            <a:r>
              <a:rPr lang="en-GB" dirty="0" smtClean="0"/>
              <a:t>Paralysis and </a:t>
            </a:r>
            <a:r>
              <a:rPr lang="en-GB" dirty="0" err="1" smtClean="0"/>
              <a:t>paresthesia</a:t>
            </a:r>
            <a:r>
              <a:rPr lang="en-GB" dirty="0" smtClean="0"/>
              <a:t> on affected arm</a:t>
            </a:r>
          </a:p>
          <a:p>
            <a:r>
              <a:rPr lang="en-GB" dirty="0" smtClean="0"/>
              <a:t>Cool extremities </a:t>
            </a:r>
          </a:p>
          <a:p>
            <a:r>
              <a:rPr lang="en-GB" dirty="0" err="1" smtClean="0"/>
              <a:t>Pulselessness</a:t>
            </a:r>
            <a:r>
              <a:rPr lang="en-GB" dirty="0" smtClean="0"/>
              <a:t> on affected distal to occlusion</a:t>
            </a:r>
            <a:endParaRPr lang="en-GB" dirty="0"/>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Diagnostic findings </a:t>
            </a:r>
            <a:endParaRPr lang="en-GB" dirty="0"/>
          </a:p>
        </p:txBody>
      </p:sp>
      <p:sp>
        <p:nvSpPr>
          <p:cNvPr id="3" name="Content Placeholder 2"/>
          <p:cNvSpPr>
            <a:spLocks noGrp="1"/>
          </p:cNvSpPr>
          <p:nvPr>
            <p:ph idx="1"/>
          </p:nvPr>
        </p:nvSpPr>
        <p:spPr>
          <a:xfrm>
            <a:off x="457200" y="1600200"/>
            <a:ext cx="8686800" cy="4953000"/>
          </a:xfrm>
        </p:spPr>
        <p:txBody>
          <a:bodyPr>
            <a:normAutofit lnSpcReduction="10000"/>
          </a:bodyPr>
          <a:lstStyle/>
          <a:p>
            <a:r>
              <a:rPr lang="en-GB" dirty="0" smtClean="0"/>
              <a:t>Two-dimensional </a:t>
            </a:r>
            <a:r>
              <a:rPr lang="en-GB" dirty="0" err="1" smtClean="0"/>
              <a:t>transthoracic</a:t>
            </a:r>
            <a:r>
              <a:rPr lang="en-GB" dirty="0" smtClean="0"/>
              <a:t> echocardiography</a:t>
            </a:r>
          </a:p>
          <a:p>
            <a:r>
              <a:rPr lang="en-GB" dirty="0" smtClean="0"/>
              <a:t>Chest X-ray</a:t>
            </a:r>
          </a:p>
          <a:p>
            <a:r>
              <a:rPr lang="en-GB" dirty="0" smtClean="0"/>
              <a:t>Electrocardiography (ECG) reveals cardiovascular problem </a:t>
            </a:r>
          </a:p>
          <a:p>
            <a:r>
              <a:rPr lang="en-GB" dirty="0" err="1" smtClean="0"/>
              <a:t>Noninvasive</a:t>
            </a:r>
            <a:r>
              <a:rPr lang="en-GB" dirty="0" smtClean="0"/>
              <a:t> duplex and Doppler </a:t>
            </a:r>
            <a:r>
              <a:rPr lang="en-GB" dirty="0" err="1" smtClean="0"/>
              <a:t>ultrasonography</a:t>
            </a:r>
            <a:r>
              <a:rPr lang="en-GB" dirty="0" smtClean="0"/>
              <a:t> to determine presence and extent of underlying </a:t>
            </a:r>
            <a:r>
              <a:rPr lang="en-GB" dirty="0" err="1" smtClean="0"/>
              <a:t>artherosclerosis</a:t>
            </a:r>
            <a:endParaRPr lang="en-GB" dirty="0" smtClean="0"/>
          </a:p>
          <a:p>
            <a:r>
              <a:rPr lang="en-GB" dirty="0" err="1" smtClean="0"/>
              <a:t>Arteriography</a:t>
            </a:r>
            <a:r>
              <a:rPr lang="en-GB" dirty="0" smtClean="0"/>
              <a:t> shows type, location and degree </a:t>
            </a:r>
            <a:r>
              <a:rPr lang="en-GB" smtClean="0"/>
              <a:t>of obstruction </a:t>
            </a:r>
            <a:r>
              <a:rPr lang="en-GB" dirty="0" smtClean="0"/>
              <a:t>and the established collateral circulation</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1" y="228600"/>
            <a:ext cx="8610600" cy="6555641"/>
          </a:xfrm>
          <a:prstGeom prst="rect">
            <a:avLst/>
          </a:prstGeom>
          <a:noFill/>
        </p:spPr>
        <p:txBody>
          <a:bodyPr wrap="square" rtlCol="0">
            <a:spAutoFit/>
          </a:bodyPr>
          <a:lstStyle/>
          <a:p>
            <a:r>
              <a:rPr lang="en-US" sz="2800" b="1" dirty="0" smtClean="0"/>
              <a:t>Excitation – contraction coupling</a:t>
            </a:r>
            <a:r>
              <a:rPr lang="en-US" sz="2800" dirty="0" smtClean="0"/>
              <a:t>:</a:t>
            </a:r>
          </a:p>
          <a:p>
            <a:pPr>
              <a:buFont typeface="Arial" pitchFamily="34" charset="0"/>
              <a:buChar char="•"/>
            </a:pPr>
            <a:r>
              <a:rPr lang="en-US" sz="2400" dirty="0" smtClean="0"/>
              <a:t> </a:t>
            </a:r>
            <a:r>
              <a:rPr lang="en-US" sz="2800" dirty="0" smtClean="0"/>
              <a:t>Excitation-contraction coupling describes the link between electrical events and myocardial muscle contraction</a:t>
            </a:r>
          </a:p>
          <a:p>
            <a:pPr>
              <a:buFont typeface="Arial" pitchFamily="34" charset="0"/>
              <a:buChar char="•"/>
            </a:pPr>
            <a:r>
              <a:rPr lang="en-US" sz="2800" dirty="0" smtClean="0"/>
              <a:t> When action potential  passes over cardiac cell membrane it passes into the interior of each muscle cell down a series of fine branching tubules until it reaches the cells contractile elements to stimulate release of Ca++ ions</a:t>
            </a:r>
          </a:p>
          <a:p>
            <a:pPr>
              <a:buFont typeface="Arial" pitchFamily="34" charset="0"/>
              <a:buChar char="•"/>
            </a:pPr>
            <a:r>
              <a:rPr lang="en-US" sz="2800" dirty="0" smtClean="0"/>
              <a:t> Ca++ ions act as catalysts for chemical reaction to activate the sliding of thin muscle filaments (myofilaments) over each other to produce contraction</a:t>
            </a:r>
          </a:p>
          <a:p>
            <a:pPr>
              <a:buFont typeface="Arial" pitchFamily="34" charset="0"/>
              <a:buChar char="•"/>
            </a:pPr>
            <a:r>
              <a:rPr lang="en-US" sz="2800" dirty="0" smtClean="0"/>
              <a:t> Myocardial contraction strength partly depends on intracellular concentration of free Ca++ </a:t>
            </a:r>
            <a:endParaRPr lang="en-US" sz="2800" dirty="0"/>
          </a:p>
        </p:txBody>
      </p:sp>
    </p:spTree>
  </p:cSld>
  <p:clrMapOvr>
    <a:masterClrMapping/>
  </p:clrMapOvr>
  <p:transition/>
  <p:timing>
    <p:tnLst>
      <p:par>
        <p:cTn id="1" dur="indefinite" restart="never" nodeType="tmRoot"/>
      </p:par>
    </p:tnLst>
  </p:timing>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Medical management </a:t>
            </a:r>
            <a:endParaRPr lang="en-GB" dirty="0"/>
          </a:p>
        </p:txBody>
      </p:sp>
      <p:sp>
        <p:nvSpPr>
          <p:cNvPr id="3" name="Content Placeholder 2"/>
          <p:cNvSpPr>
            <a:spLocks noGrp="1"/>
          </p:cNvSpPr>
          <p:nvPr>
            <p:ph idx="1"/>
          </p:nvPr>
        </p:nvSpPr>
        <p:spPr>
          <a:xfrm>
            <a:off x="457200" y="1600200"/>
            <a:ext cx="8458200" cy="5029200"/>
          </a:xfrm>
        </p:spPr>
        <p:txBody>
          <a:bodyPr>
            <a:normAutofit/>
          </a:bodyPr>
          <a:lstStyle/>
          <a:p>
            <a:pPr>
              <a:buNone/>
            </a:pPr>
            <a:r>
              <a:rPr lang="en-GB" dirty="0" smtClean="0"/>
              <a:t>Management depends on cause:</a:t>
            </a:r>
          </a:p>
          <a:p>
            <a:r>
              <a:rPr lang="en-GB" dirty="0" smtClean="0"/>
              <a:t>Acute embolic occlusion usually require emergency surgery because time of the essence</a:t>
            </a:r>
          </a:p>
          <a:p>
            <a:r>
              <a:rPr lang="en-GB" dirty="0" smtClean="0"/>
              <a:t>Heparin therapy is initiated to prevent further development emboli and prevent extension of existing thrombi: initial IV bolus of 60 U/kg body weight is given, followed by a continuous infusion of 12 U/kg/hr until patient undergoes interventional treatment or surgery </a:t>
            </a:r>
            <a:endParaRPr lang="en-GB" dirty="0"/>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Minimal invasive intervention management</a:t>
            </a:r>
            <a:endParaRPr lang="en-GB" dirty="0"/>
          </a:p>
        </p:txBody>
      </p:sp>
      <p:sp>
        <p:nvSpPr>
          <p:cNvPr id="3" name="Content Placeholder 2"/>
          <p:cNvSpPr>
            <a:spLocks noGrp="1"/>
          </p:cNvSpPr>
          <p:nvPr>
            <p:ph idx="1"/>
          </p:nvPr>
        </p:nvSpPr>
        <p:spPr>
          <a:xfrm>
            <a:off x="457200" y="1600200"/>
            <a:ext cx="8534400" cy="5105400"/>
          </a:xfrm>
        </p:spPr>
        <p:txBody>
          <a:bodyPr>
            <a:normAutofit lnSpcReduction="10000"/>
          </a:bodyPr>
          <a:lstStyle/>
          <a:p>
            <a:r>
              <a:rPr lang="en-GB" dirty="0" smtClean="0"/>
              <a:t>Emergency </a:t>
            </a:r>
            <a:r>
              <a:rPr lang="en-GB" dirty="0" err="1" smtClean="0"/>
              <a:t>embolectomy</a:t>
            </a:r>
            <a:r>
              <a:rPr lang="en-GB" dirty="0" smtClean="0"/>
              <a:t> is the procedure of choice when involved limb is viable, especially by inserting </a:t>
            </a:r>
            <a:r>
              <a:rPr lang="en-GB" dirty="0" err="1" smtClean="0"/>
              <a:t>embolectomy</a:t>
            </a:r>
            <a:r>
              <a:rPr lang="en-GB" dirty="0" smtClean="0"/>
              <a:t> catheter, passed through groin incision into affected artery and advanced past the occlusion </a:t>
            </a:r>
          </a:p>
          <a:p>
            <a:r>
              <a:rPr lang="en-GB" dirty="0" smtClean="0"/>
              <a:t>Then catheter is ballooned with normal saline and thrombus extracted as catheter is withdrawn</a:t>
            </a:r>
          </a:p>
          <a:p>
            <a:r>
              <a:rPr lang="en-GB" dirty="0" smtClean="0"/>
              <a:t>It involves inciting the vessel and removing the clot.</a:t>
            </a:r>
            <a:endParaRPr lang="en-GB" dirty="0"/>
          </a:p>
        </p:txBody>
      </p:sp>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Endovascular management</a:t>
            </a:r>
            <a:endParaRPr lang="en-GB" dirty="0"/>
          </a:p>
        </p:txBody>
      </p:sp>
      <p:sp>
        <p:nvSpPr>
          <p:cNvPr id="3" name="Content Placeholder 2"/>
          <p:cNvSpPr>
            <a:spLocks noGrp="1"/>
          </p:cNvSpPr>
          <p:nvPr>
            <p:ph idx="1"/>
          </p:nvPr>
        </p:nvSpPr>
        <p:spPr>
          <a:xfrm>
            <a:off x="457200" y="1600200"/>
            <a:ext cx="8534400" cy="5105400"/>
          </a:xfrm>
        </p:spPr>
        <p:txBody>
          <a:bodyPr>
            <a:normAutofit fontScale="92500" lnSpcReduction="10000"/>
          </a:bodyPr>
          <a:lstStyle/>
          <a:p>
            <a:r>
              <a:rPr lang="en-GB" dirty="0" err="1" smtClean="0"/>
              <a:t>Percutaneous</a:t>
            </a:r>
            <a:r>
              <a:rPr lang="en-GB" dirty="0" smtClean="0"/>
              <a:t> mechanical </a:t>
            </a:r>
            <a:r>
              <a:rPr lang="en-GB" dirty="0" err="1" smtClean="0"/>
              <a:t>thrombectomy</a:t>
            </a:r>
            <a:r>
              <a:rPr lang="en-GB" dirty="0" smtClean="0"/>
              <a:t> devices are used for the treatment of an acute thrombosis</a:t>
            </a:r>
          </a:p>
          <a:p>
            <a:r>
              <a:rPr lang="en-GB" dirty="0" smtClean="0"/>
              <a:t>All endovascular devices necessitate obtaining access to the patient’s arterial system and inserting a catheter into patient’s arterial system to reach the thrombus, through femoral artery</a:t>
            </a:r>
          </a:p>
          <a:p>
            <a:r>
              <a:rPr lang="en-GB" dirty="0" smtClean="0"/>
              <a:t>Devices can use fluid to disrupt thrombus and then particles aspirated; a rotating, sinusoidal-shaped wire to mix thrombolytic agent that dissolves clot; high-frequency, low-energy ultrasound to dissolve an occlusive thrombus</a:t>
            </a:r>
            <a:endParaRPr lang="en-GB" dirty="0"/>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Pharmacologic therapy </a:t>
            </a:r>
            <a:endParaRPr lang="en-GB" dirty="0"/>
          </a:p>
        </p:txBody>
      </p:sp>
      <p:sp>
        <p:nvSpPr>
          <p:cNvPr id="3" name="Content Placeholder 2"/>
          <p:cNvSpPr>
            <a:spLocks noGrp="1"/>
          </p:cNvSpPr>
          <p:nvPr>
            <p:ph idx="1"/>
          </p:nvPr>
        </p:nvSpPr>
        <p:spPr>
          <a:xfrm>
            <a:off x="457200" y="1600200"/>
            <a:ext cx="8534400" cy="5029200"/>
          </a:xfrm>
        </p:spPr>
        <p:txBody>
          <a:bodyPr>
            <a:normAutofit fontScale="85000" lnSpcReduction="10000"/>
          </a:bodyPr>
          <a:lstStyle/>
          <a:p>
            <a:r>
              <a:rPr lang="en-GB" dirty="0" smtClean="0"/>
              <a:t>For a patient with enough collateral circulation, IV anticoagulant e.g. Heparin is given to prevent thrombus from spreading and reduce muscle </a:t>
            </a:r>
            <a:r>
              <a:rPr lang="en-GB" dirty="0" err="1" smtClean="0"/>
              <a:t>necrisis</a:t>
            </a:r>
            <a:endParaRPr lang="en-GB" dirty="0" smtClean="0"/>
          </a:p>
          <a:p>
            <a:r>
              <a:rPr lang="en-GB" dirty="0" smtClean="0"/>
              <a:t>Fibrin-specific thrombolytic medications e.g. Tissue </a:t>
            </a:r>
            <a:r>
              <a:rPr lang="en-GB" dirty="0" err="1" smtClean="0"/>
              <a:t>plasminogen</a:t>
            </a:r>
            <a:r>
              <a:rPr lang="en-GB" dirty="0" smtClean="0"/>
              <a:t> activator such as </a:t>
            </a:r>
            <a:r>
              <a:rPr lang="en-GB" dirty="0" err="1" smtClean="0"/>
              <a:t>alteplase</a:t>
            </a:r>
            <a:r>
              <a:rPr lang="en-GB" dirty="0" smtClean="0"/>
              <a:t>, and single-chain </a:t>
            </a:r>
            <a:r>
              <a:rPr lang="en-GB" dirty="0" err="1" smtClean="0"/>
              <a:t>urokinase</a:t>
            </a:r>
            <a:r>
              <a:rPr lang="en-GB" dirty="0" smtClean="0"/>
              <a:t>-type </a:t>
            </a:r>
            <a:r>
              <a:rPr lang="en-GB" dirty="0" err="1" smtClean="0"/>
              <a:t>plasminogen</a:t>
            </a:r>
            <a:r>
              <a:rPr lang="en-GB" dirty="0" smtClean="0"/>
              <a:t> activator such as </a:t>
            </a:r>
            <a:r>
              <a:rPr lang="en-GB" dirty="0" err="1" smtClean="0"/>
              <a:t>prourokinase</a:t>
            </a:r>
            <a:endParaRPr lang="en-GB" dirty="0" smtClean="0"/>
          </a:p>
          <a:p>
            <a:r>
              <a:rPr lang="en-GB" dirty="0" smtClean="0"/>
              <a:t>Other thrombolytic medications: </a:t>
            </a:r>
            <a:r>
              <a:rPr lang="en-GB" dirty="0" err="1" smtClean="0"/>
              <a:t>reteplase</a:t>
            </a:r>
            <a:r>
              <a:rPr lang="en-GB" dirty="0" smtClean="0"/>
              <a:t> and </a:t>
            </a:r>
            <a:r>
              <a:rPr lang="en-GB" dirty="0" err="1" smtClean="0"/>
              <a:t>tenectaplase</a:t>
            </a:r>
            <a:endParaRPr lang="en-GB" dirty="0" smtClean="0"/>
          </a:p>
          <a:p>
            <a:r>
              <a:rPr lang="en-GB" dirty="0" smtClean="0"/>
              <a:t>Route of administration: catheter advanced under X-ray visualization to the clot, and thrombolytic agent is infused</a:t>
            </a:r>
            <a:endParaRPr lang="en-GB" dirty="0"/>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Patient should be on bed rest before intervention or surgery</a:t>
            </a:r>
          </a:p>
          <a:p>
            <a:r>
              <a:rPr lang="en-GB" dirty="0" smtClean="0"/>
              <a:t>Affected part should be kept at room temperature and protected from injury</a:t>
            </a:r>
          </a:p>
          <a:p>
            <a:r>
              <a:rPr lang="en-GB" dirty="0" smtClean="0"/>
              <a:t>Do not apply heat or cold compresses on affected part because ischemic extremities are easily traumatized</a:t>
            </a:r>
          </a:p>
          <a:p>
            <a:r>
              <a:rPr lang="en-GB" dirty="0" smtClean="0"/>
              <a:t>Give thrombolytic therapy based on weight of patient</a:t>
            </a:r>
          </a:p>
          <a:p>
            <a:r>
              <a:rPr lang="en-GB" dirty="0" smtClean="0"/>
              <a:t>Manage patient in critical care unit for continuous monitoring </a:t>
            </a:r>
          </a:p>
          <a:p>
            <a:pPr>
              <a:buNone/>
            </a:pPr>
            <a:endParaRPr lang="en-GB" dirty="0" smtClean="0"/>
          </a:p>
          <a:p>
            <a:endParaRPr lang="en-GB" dirty="0"/>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care</a:t>
            </a:r>
            <a:endParaRPr lang="en-GB" dirty="0"/>
          </a:p>
        </p:txBody>
      </p:sp>
      <p:sp>
        <p:nvSpPr>
          <p:cNvPr id="3" name="Content Placeholder 2"/>
          <p:cNvSpPr>
            <a:spLocks noGrp="1"/>
          </p:cNvSpPr>
          <p:nvPr>
            <p:ph idx="1"/>
          </p:nvPr>
        </p:nvSpPr>
        <p:spPr>
          <a:xfrm>
            <a:off x="457200" y="1417637"/>
            <a:ext cx="8686800" cy="5440363"/>
          </a:xfrm>
        </p:spPr>
        <p:txBody>
          <a:bodyPr>
            <a:normAutofit lnSpcReduction="10000"/>
          </a:bodyPr>
          <a:lstStyle/>
          <a:p>
            <a:r>
              <a:rPr lang="en-GB" dirty="0" smtClean="0"/>
              <a:t>Take vital signs every 15 minutes and then at progressively longer intervals if patient’s status remain staple</a:t>
            </a:r>
          </a:p>
          <a:p>
            <a:r>
              <a:rPr lang="en-GB" dirty="0" smtClean="0"/>
              <a:t>The nurse minimizes invasive procedures to prevent bleeding associated with side effects of anticoagulants and thrombolytic agents</a:t>
            </a:r>
          </a:p>
          <a:p>
            <a:r>
              <a:rPr lang="en-GB" dirty="0" smtClean="0"/>
              <a:t>During post-operative period the nurse liaises with the doctor about the patient’s appropriate activity level based on patient’s condition</a:t>
            </a:r>
          </a:p>
          <a:p>
            <a:r>
              <a:rPr lang="en-GB" dirty="0" smtClean="0"/>
              <a:t>Encourage patient to move lower extremities to stimulate circulation and prevent stasis</a:t>
            </a:r>
          </a:p>
          <a:p>
            <a:pPr>
              <a:buNone/>
            </a:pPr>
            <a:endParaRPr lang="en-GB" dirty="0"/>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care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Continue with anticoagulants postoperatively to prevent  development of new thrombosis</a:t>
            </a:r>
          </a:p>
          <a:p>
            <a:r>
              <a:rPr lang="en-GB" dirty="0" smtClean="0"/>
              <a:t>Assess for evidence of local and systemic  haemorrhage</a:t>
            </a:r>
          </a:p>
          <a:p>
            <a:r>
              <a:rPr lang="en-GB" dirty="0" smtClean="0"/>
              <a:t>Monitor motor and sensory function every 24 hours</a:t>
            </a:r>
          </a:p>
          <a:p>
            <a:r>
              <a:rPr lang="en-GB" dirty="0" smtClean="0"/>
              <a:t>Monitor for metabolic abnormalities, renal failure and compartment syndrome, which are common  following acute arterial occlusion</a:t>
            </a:r>
          </a:p>
          <a:p>
            <a:r>
              <a:rPr lang="en-GB" dirty="0" smtClean="0"/>
              <a:t>Give prescribed analgesics for relief of pain</a:t>
            </a:r>
          </a:p>
          <a:p>
            <a:pPr>
              <a:buNone/>
            </a:pPr>
            <a:endParaRPr lang="en-GB" dirty="0" smtClean="0"/>
          </a:p>
          <a:p>
            <a:endParaRPr lang="en-GB" dirty="0"/>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 </a:t>
            </a:r>
            <a:endParaRPr lang="en-GB" dirty="0"/>
          </a:p>
        </p:txBody>
      </p:sp>
      <p:sp>
        <p:nvSpPr>
          <p:cNvPr id="3" name="Content Placeholder 2"/>
          <p:cNvSpPr>
            <a:spLocks noGrp="1"/>
          </p:cNvSpPr>
          <p:nvPr>
            <p:ph idx="1"/>
          </p:nvPr>
        </p:nvSpPr>
        <p:spPr/>
        <p:txBody>
          <a:bodyPr>
            <a:normAutofit lnSpcReduction="10000"/>
          </a:bodyPr>
          <a:lstStyle/>
          <a:p>
            <a:r>
              <a:rPr lang="en-GB" dirty="0" smtClean="0"/>
              <a:t>Monitor for fluid and electrolyte balance</a:t>
            </a:r>
          </a:p>
          <a:p>
            <a:r>
              <a:rPr lang="en-GB" dirty="0" smtClean="0"/>
              <a:t>Monitor for signs and symptoms of stroke</a:t>
            </a:r>
          </a:p>
          <a:p>
            <a:r>
              <a:rPr lang="en-GB" dirty="0" smtClean="0"/>
              <a:t>Monitor intake and output record</a:t>
            </a:r>
          </a:p>
          <a:p>
            <a:r>
              <a:rPr lang="en-GB" dirty="0" smtClean="0"/>
              <a:t>Monitor distal pulses</a:t>
            </a:r>
          </a:p>
          <a:p>
            <a:r>
              <a:rPr lang="en-GB" dirty="0" smtClean="0"/>
              <a:t>Monitor neurological status</a:t>
            </a:r>
          </a:p>
          <a:p>
            <a:r>
              <a:rPr lang="en-GB" dirty="0" smtClean="0"/>
              <a:t>Monitor bowel sounds</a:t>
            </a:r>
          </a:p>
          <a:p>
            <a:r>
              <a:rPr lang="en-GB" dirty="0" smtClean="0"/>
              <a:t>Monitor </a:t>
            </a:r>
            <a:r>
              <a:rPr lang="en-GB" dirty="0" err="1" smtClean="0"/>
              <a:t>prothrombin</a:t>
            </a:r>
            <a:r>
              <a:rPr lang="en-GB" dirty="0" smtClean="0"/>
              <a:t> time and international normalized ratio </a:t>
            </a:r>
          </a:p>
          <a:p>
            <a:endParaRPr lang="en-GB" dirty="0"/>
          </a:p>
        </p:txBody>
      </p:sp>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Patient teaching </a:t>
            </a:r>
            <a:endParaRPr lang="en-GB" dirty="0"/>
          </a:p>
        </p:txBody>
      </p:sp>
      <p:sp>
        <p:nvSpPr>
          <p:cNvPr id="3" name="Content Placeholder 2"/>
          <p:cNvSpPr>
            <a:spLocks noGrp="1"/>
          </p:cNvSpPr>
          <p:nvPr>
            <p:ph idx="1"/>
          </p:nvPr>
        </p:nvSpPr>
        <p:spPr>
          <a:xfrm>
            <a:off x="457200" y="1219200"/>
            <a:ext cx="8458200" cy="5410200"/>
          </a:xfrm>
        </p:spPr>
        <p:txBody>
          <a:bodyPr>
            <a:normAutofit fontScale="85000" lnSpcReduction="10000"/>
          </a:bodyPr>
          <a:lstStyle/>
          <a:p>
            <a:pPr>
              <a:buNone/>
            </a:pPr>
            <a:r>
              <a:rPr lang="en-GB" dirty="0" smtClean="0"/>
              <a:t>Teachings to be covered include:</a:t>
            </a:r>
          </a:p>
          <a:p>
            <a:pPr>
              <a:buFont typeface="Wingdings" pitchFamily="2" charset="2"/>
              <a:buChar char="ü"/>
            </a:pPr>
            <a:r>
              <a:rPr lang="en-GB" dirty="0" smtClean="0"/>
              <a:t>The disorder, diagnosis and treatment</a:t>
            </a:r>
          </a:p>
          <a:p>
            <a:pPr>
              <a:buFont typeface="Wingdings" pitchFamily="2" charset="2"/>
              <a:buChar char="ü"/>
            </a:pPr>
            <a:r>
              <a:rPr lang="en-GB" dirty="0" smtClean="0"/>
              <a:t>Medications and possible adverse effects</a:t>
            </a:r>
          </a:p>
          <a:p>
            <a:pPr>
              <a:buFont typeface="Wingdings" pitchFamily="2" charset="2"/>
              <a:buChar char="ü"/>
            </a:pPr>
            <a:r>
              <a:rPr lang="en-GB" dirty="0" smtClean="0"/>
              <a:t>When to notify the  physician</a:t>
            </a:r>
          </a:p>
          <a:p>
            <a:pPr>
              <a:buFont typeface="Wingdings" pitchFamily="2" charset="2"/>
              <a:buChar char="ü"/>
            </a:pPr>
            <a:r>
              <a:rPr lang="en-GB" dirty="0" smtClean="0"/>
              <a:t>Dietary restrictions</a:t>
            </a:r>
          </a:p>
          <a:p>
            <a:pPr>
              <a:buFont typeface="Wingdings" pitchFamily="2" charset="2"/>
              <a:buChar char="ü"/>
            </a:pPr>
            <a:r>
              <a:rPr lang="en-GB" dirty="0" smtClean="0"/>
              <a:t>Regular exercise program</a:t>
            </a:r>
          </a:p>
          <a:p>
            <a:pPr>
              <a:buFont typeface="Wingdings" pitchFamily="2" charset="2"/>
              <a:buChar char="ü"/>
            </a:pPr>
            <a:r>
              <a:rPr lang="en-GB" dirty="0" smtClean="0"/>
              <a:t>Foot care</a:t>
            </a:r>
          </a:p>
          <a:p>
            <a:pPr>
              <a:buFont typeface="Wingdings" pitchFamily="2" charset="2"/>
              <a:buChar char="ü"/>
            </a:pPr>
            <a:r>
              <a:rPr lang="en-GB" dirty="0" smtClean="0"/>
              <a:t>Signs and symptoms of arterial insufficiency and occlusion</a:t>
            </a:r>
          </a:p>
          <a:p>
            <a:pPr>
              <a:buFont typeface="Wingdings" pitchFamily="2" charset="2"/>
              <a:buChar char="ü"/>
            </a:pPr>
            <a:r>
              <a:rPr lang="en-GB" dirty="0" smtClean="0"/>
              <a:t>Avoid wearing constrictive clothing and crossing legs</a:t>
            </a:r>
          </a:p>
          <a:p>
            <a:pPr>
              <a:buFont typeface="Wingdings" pitchFamily="2" charset="2"/>
              <a:buChar char="ü"/>
            </a:pPr>
            <a:r>
              <a:rPr lang="en-GB" dirty="0" smtClean="0"/>
              <a:t>Risk factor modification</a:t>
            </a:r>
          </a:p>
          <a:p>
            <a:pPr>
              <a:buFont typeface="Wingdings" pitchFamily="2" charset="2"/>
              <a:buChar char="ü"/>
            </a:pPr>
            <a:r>
              <a:rPr lang="en-GB" dirty="0" smtClean="0"/>
              <a:t>Avoidance  of temperature extremities </a:t>
            </a:r>
            <a:endParaRPr lang="en-GB" dirty="0"/>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Discharge planning</a:t>
            </a:r>
            <a:endParaRPr lang="en-GB" dirty="0"/>
          </a:p>
        </p:txBody>
      </p:sp>
      <p:sp>
        <p:nvSpPr>
          <p:cNvPr id="3" name="Content Placeholder 2"/>
          <p:cNvSpPr>
            <a:spLocks noGrp="1"/>
          </p:cNvSpPr>
          <p:nvPr>
            <p:ph idx="1"/>
          </p:nvPr>
        </p:nvSpPr>
        <p:spPr/>
        <p:txBody>
          <a:bodyPr/>
          <a:lstStyle/>
          <a:p>
            <a:r>
              <a:rPr lang="en-GB" dirty="0" smtClean="0"/>
              <a:t>Refer patient to physician and occupational therapists as indicated </a:t>
            </a:r>
          </a:p>
          <a:p>
            <a:r>
              <a:rPr lang="en-GB" dirty="0" smtClean="0"/>
              <a:t>Refer patient podiatrist for foot care as indicated</a:t>
            </a:r>
          </a:p>
          <a:p>
            <a:r>
              <a:rPr lang="en-GB" dirty="0" smtClean="0"/>
              <a:t>Refer patient to smoking-cessation program as indicated</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85800"/>
            <a:ext cx="8232141" cy="5416868"/>
          </a:xfrm>
          <a:prstGeom prst="rect">
            <a:avLst/>
          </a:prstGeom>
          <a:noFill/>
        </p:spPr>
        <p:txBody>
          <a:bodyPr wrap="square" rtlCol="0">
            <a:spAutoFit/>
          </a:bodyPr>
          <a:lstStyle/>
          <a:p>
            <a:r>
              <a:rPr lang="en-US" sz="2800" b="1" dirty="0" smtClean="0"/>
              <a:t>Cardiac cycle:</a:t>
            </a:r>
          </a:p>
          <a:p>
            <a:pPr>
              <a:lnSpc>
                <a:spcPct val="150000"/>
              </a:lnSpc>
              <a:buFont typeface="Arial" pitchFamily="34" charset="0"/>
              <a:buChar char="•"/>
            </a:pPr>
            <a:r>
              <a:rPr lang="en-US" sz="2800" dirty="0" smtClean="0"/>
              <a:t> Cardiac cycle – cyclical contraction (systole) and relaxation (diastole) of atria and ventricles</a:t>
            </a:r>
          </a:p>
          <a:p>
            <a:pPr>
              <a:lnSpc>
                <a:spcPct val="150000"/>
              </a:lnSpc>
              <a:buFont typeface="Arial" pitchFamily="34" charset="0"/>
              <a:buChar char="•"/>
            </a:pPr>
            <a:r>
              <a:rPr lang="en-US" sz="2800" dirty="0" smtClean="0"/>
              <a:t> Initiation of each cycle is by spontaneous generation of action potential in SA node</a:t>
            </a:r>
          </a:p>
          <a:p>
            <a:pPr>
              <a:lnSpc>
                <a:spcPct val="150000"/>
              </a:lnSpc>
              <a:buFont typeface="Arial" pitchFamily="34" charset="0"/>
              <a:buChar char="•"/>
            </a:pPr>
            <a:r>
              <a:rPr lang="en-US" sz="2800" dirty="0" smtClean="0"/>
              <a:t> Each chamber fills with blood during diastole</a:t>
            </a:r>
          </a:p>
          <a:p>
            <a:pPr>
              <a:lnSpc>
                <a:spcPct val="150000"/>
              </a:lnSpc>
              <a:buFont typeface="Arial" pitchFamily="34" charset="0"/>
              <a:buChar char="•"/>
            </a:pPr>
            <a:r>
              <a:rPr lang="en-US" sz="2800" dirty="0" smtClean="0"/>
              <a:t> Diastole lasts 0.4 s during which blood enters atria and flows passively into ventricles</a:t>
            </a:r>
          </a:p>
          <a:p>
            <a:pPr>
              <a:buFont typeface="Arial" pitchFamily="34" charset="0"/>
              <a:buChar char="•"/>
            </a:pPr>
            <a:endParaRPr lang="en-US" sz="2400" dirty="0"/>
          </a:p>
        </p:txBody>
      </p:sp>
    </p:spTree>
  </p:cSld>
  <p:clrMapOvr>
    <a:masterClrMapping/>
  </p:clrMapOvr>
  <p:transition/>
  <p:timing>
    <p:tnLst>
      <p:par>
        <p:cTn id="1" dur="indefinite" restart="never" nodeType="tmRoot"/>
      </p:par>
    </p:tnLst>
  </p:timing>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ARTERIOSCLEROSIS/ATHEROSCLEROSIS</a:t>
            </a:r>
            <a:endParaRPr lang="en-GB" dirty="0"/>
          </a:p>
        </p:txBody>
      </p:sp>
      <p:sp>
        <p:nvSpPr>
          <p:cNvPr id="3" name="Content Placeholder 2"/>
          <p:cNvSpPr>
            <a:spLocks noGrp="1"/>
          </p:cNvSpPr>
          <p:nvPr>
            <p:ph idx="1"/>
          </p:nvPr>
        </p:nvSpPr>
        <p:spPr>
          <a:xfrm>
            <a:off x="457200" y="1295400"/>
            <a:ext cx="8686800" cy="5257800"/>
          </a:xfrm>
        </p:spPr>
        <p:txBody>
          <a:bodyPr>
            <a:normAutofit fontScale="92500"/>
          </a:bodyPr>
          <a:lstStyle/>
          <a:p>
            <a:r>
              <a:rPr lang="en-GB" b="1" dirty="0" smtClean="0"/>
              <a:t>Arteriosclerosis</a:t>
            </a:r>
            <a:r>
              <a:rPr lang="en-GB" dirty="0" smtClean="0"/>
              <a:t> is a disease of the arterial vessels marked by thickening, hardening (calcification) and loss of elasticity in the arterial walls</a:t>
            </a:r>
          </a:p>
          <a:p>
            <a:r>
              <a:rPr lang="en-GB" dirty="0" smtClean="0"/>
              <a:t>It is the most common chronic arterial disorder</a:t>
            </a:r>
          </a:p>
          <a:p>
            <a:r>
              <a:rPr lang="en-GB" b="1" dirty="0" smtClean="0"/>
              <a:t>Atherosclerosis</a:t>
            </a:r>
            <a:r>
              <a:rPr lang="en-GB" dirty="0" smtClean="0"/>
              <a:t> is a form of arteriosclerosis in which deposits of fat and fibrin obstruct and harden the arteries</a:t>
            </a:r>
          </a:p>
          <a:p>
            <a:r>
              <a:rPr lang="en-GB" dirty="0" smtClean="0"/>
              <a:t>This pathologic changes impair blood supply to peripheral tissues, especially lower extremities</a:t>
            </a:r>
          </a:p>
          <a:p>
            <a:r>
              <a:rPr lang="en-GB" dirty="0" smtClean="0"/>
              <a:t>This is known as </a:t>
            </a:r>
            <a:r>
              <a:rPr lang="en-GB" b="1" dirty="0" smtClean="0"/>
              <a:t>peripheral vascular disease (PVD)</a:t>
            </a:r>
            <a:endParaRPr lang="en-GB" b="1" dirty="0"/>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Pathophysiology</a:t>
            </a:r>
            <a:r>
              <a:rPr lang="en-GB" dirty="0" smtClean="0"/>
              <a:t> </a:t>
            </a:r>
            <a:endParaRPr lang="en-GB" dirty="0"/>
          </a:p>
        </p:txBody>
      </p:sp>
      <p:sp>
        <p:nvSpPr>
          <p:cNvPr id="3" name="Content Placeholder 2"/>
          <p:cNvSpPr>
            <a:spLocks noGrp="1"/>
          </p:cNvSpPr>
          <p:nvPr>
            <p:ph idx="1"/>
          </p:nvPr>
        </p:nvSpPr>
        <p:spPr/>
        <p:txBody>
          <a:bodyPr/>
          <a:lstStyle/>
          <a:p>
            <a:pPr>
              <a:buNone/>
            </a:pPr>
            <a:r>
              <a:rPr lang="en-GB" dirty="0" smtClean="0"/>
              <a:t>There are three types of peripheral vascular disease (PVD):</a:t>
            </a:r>
          </a:p>
          <a:p>
            <a:pPr>
              <a:buNone/>
            </a:pPr>
            <a:r>
              <a:rPr lang="en-GB" dirty="0" smtClean="0"/>
              <a:t>1. Type 1 (10-15% of patients) involving aorta and iliac arteries</a:t>
            </a:r>
          </a:p>
          <a:p>
            <a:pPr>
              <a:buNone/>
            </a:pPr>
            <a:r>
              <a:rPr lang="en-GB" dirty="0" smtClean="0"/>
              <a:t>2. Type 2 (25% of patients) involving aorta, common and external iliac arteries</a:t>
            </a:r>
          </a:p>
          <a:p>
            <a:pPr>
              <a:buNone/>
            </a:pPr>
            <a:r>
              <a:rPr lang="en-GB" dirty="0" smtClean="0"/>
              <a:t>3. Type 3 (60-70% of patients) involving aorta, iliac, femoral, </a:t>
            </a:r>
            <a:r>
              <a:rPr lang="en-GB" dirty="0" err="1" smtClean="0"/>
              <a:t>popliteal</a:t>
            </a:r>
            <a:r>
              <a:rPr lang="en-GB" dirty="0" smtClean="0"/>
              <a:t> and </a:t>
            </a:r>
            <a:r>
              <a:rPr lang="en-GB" dirty="0" err="1" smtClean="0"/>
              <a:t>tibial</a:t>
            </a:r>
            <a:r>
              <a:rPr lang="en-GB" dirty="0" smtClean="0"/>
              <a:t> arteries</a:t>
            </a:r>
            <a:endParaRPr lang="en-GB" dirty="0"/>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Pathophysiology</a:t>
            </a:r>
            <a:r>
              <a:rPr lang="en-GB" dirty="0" smtClean="0"/>
              <a:t> </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Plaque tends to form at arterial bifurcation</a:t>
            </a:r>
          </a:p>
          <a:p>
            <a:r>
              <a:rPr lang="en-GB" dirty="0" smtClean="0"/>
              <a:t>The blood vessel gets progressively obstructed, decreasing blood flow to lower limbs, thus tissue hypoxia or anoxia results</a:t>
            </a:r>
          </a:p>
          <a:p>
            <a:r>
              <a:rPr lang="en-GB" dirty="0" smtClean="0"/>
              <a:t>With gradual obstruction of vessel, collateral blood vessel often develop, though not adequate to supply tissue needs when metabolic demands increases </a:t>
            </a:r>
          </a:p>
          <a:p>
            <a:r>
              <a:rPr lang="en-GB" dirty="0" smtClean="0"/>
              <a:t>Manifestation occurs only when the vessel is occluded by 60% or more.  </a:t>
            </a:r>
            <a:endParaRPr lang="en-GB" dirty="0"/>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Risk factors </a:t>
            </a:r>
            <a:endParaRPr lang="en-GB" dirty="0"/>
          </a:p>
        </p:txBody>
      </p:sp>
      <p:sp>
        <p:nvSpPr>
          <p:cNvPr id="3" name="Content Placeholder 2"/>
          <p:cNvSpPr>
            <a:spLocks noGrp="1"/>
          </p:cNvSpPr>
          <p:nvPr>
            <p:ph idx="1"/>
          </p:nvPr>
        </p:nvSpPr>
        <p:spPr>
          <a:xfrm>
            <a:off x="457200" y="1219200"/>
            <a:ext cx="8686800" cy="5638800"/>
          </a:xfrm>
        </p:spPr>
        <p:txBody>
          <a:bodyPr>
            <a:normAutofit fontScale="85000" lnSpcReduction="20000"/>
          </a:bodyPr>
          <a:lstStyle/>
          <a:p>
            <a:r>
              <a:rPr lang="en-GB" b="1" dirty="0" smtClean="0"/>
              <a:t>Modifiable </a:t>
            </a:r>
          </a:p>
          <a:p>
            <a:pPr>
              <a:buFont typeface="Wingdings" pitchFamily="2" charset="2"/>
              <a:buChar char="ü"/>
            </a:pPr>
            <a:r>
              <a:rPr lang="en-GB" dirty="0" smtClean="0"/>
              <a:t>nicotine use (tobacco smoking or chewing)</a:t>
            </a:r>
          </a:p>
          <a:p>
            <a:pPr>
              <a:buFont typeface="Wingdings" pitchFamily="2" charset="2"/>
              <a:buChar char="ü"/>
            </a:pPr>
            <a:r>
              <a:rPr lang="en-GB" dirty="0" smtClean="0"/>
              <a:t>Diet (contributing to </a:t>
            </a:r>
            <a:r>
              <a:rPr lang="en-GB" dirty="0" err="1" smtClean="0"/>
              <a:t>hyperlipidemia</a:t>
            </a:r>
            <a:r>
              <a:rPr lang="en-GB" dirty="0" smtClean="0"/>
              <a:t>)</a:t>
            </a:r>
          </a:p>
          <a:p>
            <a:pPr>
              <a:buFont typeface="Wingdings" pitchFamily="2" charset="2"/>
              <a:buChar char="ü"/>
            </a:pPr>
            <a:r>
              <a:rPr lang="en-GB" dirty="0" smtClean="0"/>
              <a:t>Hypertension</a:t>
            </a:r>
          </a:p>
          <a:p>
            <a:pPr>
              <a:buFont typeface="Wingdings" pitchFamily="2" charset="2"/>
              <a:buChar char="ü"/>
            </a:pPr>
            <a:r>
              <a:rPr lang="en-GB" dirty="0" smtClean="0"/>
              <a:t>Diabetes</a:t>
            </a:r>
          </a:p>
          <a:p>
            <a:pPr>
              <a:buFont typeface="Wingdings" pitchFamily="2" charset="2"/>
              <a:buChar char="ü"/>
            </a:pPr>
            <a:r>
              <a:rPr lang="en-GB" dirty="0" err="1" smtClean="0"/>
              <a:t>Hyperlipidemia</a:t>
            </a:r>
            <a:endParaRPr lang="en-GB" dirty="0" smtClean="0"/>
          </a:p>
          <a:p>
            <a:pPr>
              <a:buFont typeface="Wingdings" pitchFamily="2" charset="2"/>
              <a:buChar char="ü"/>
            </a:pPr>
            <a:r>
              <a:rPr lang="en-GB" dirty="0" smtClean="0"/>
              <a:t>Stress</a:t>
            </a:r>
          </a:p>
          <a:p>
            <a:pPr>
              <a:buFont typeface="Wingdings" pitchFamily="2" charset="2"/>
              <a:buChar char="ü"/>
            </a:pPr>
            <a:r>
              <a:rPr lang="en-GB" dirty="0" smtClean="0"/>
              <a:t>Sedentary lifestyle</a:t>
            </a:r>
          </a:p>
          <a:p>
            <a:pPr>
              <a:buFont typeface="Wingdings" pitchFamily="2" charset="2"/>
              <a:buChar char="ü"/>
            </a:pPr>
            <a:r>
              <a:rPr lang="en-GB" dirty="0" smtClean="0"/>
              <a:t>Elevated C-reactive protein (a sensitive marker of cardiovascular inflammation)</a:t>
            </a:r>
          </a:p>
          <a:p>
            <a:pPr>
              <a:buFont typeface="Wingdings" pitchFamily="2" charset="2"/>
              <a:buChar char="ü"/>
            </a:pPr>
            <a:r>
              <a:rPr lang="en-GB" dirty="0" err="1" smtClean="0"/>
              <a:t>Hyperhomocysteinemia</a:t>
            </a:r>
            <a:r>
              <a:rPr lang="en-GB" dirty="0" smtClean="0"/>
              <a:t>- high blood level of </a:t>
            </a:r>
            <a:r>
              <a:rPr lang="en-GB" dirty="0" err="1" smtClean="0"/>
              <a:t>homocysteine</a:t>
            </a:r>
            <a:r>
              <a:rPr lang="en-GB" dirty="0" smtClean="0"/>
              <a:t>, responsible for development of atherosclerosis</a:t>
            </a:r>
          </a:p>
          <a:p>
            <a:pPr>
              <a:buFont typeface="Wingdings" pitchFamily="2" charset="2"/>
              <a:buChar char="ü"/>
            </a:pPr>
            <a:endParaRPr lang="en-GB" dirty="0" smtClean="0"/>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Risk factors </a:t>
            </a:r>
            <a:endParaRPr lang="en-GB" dirty="0"/>
          </a:p>
        </p:txBody>
      </p:sp>
      <p:sp>
        <p:nvSpPr>
          <p:cNvPr id="3" name="Content Placeholder 2"/>
          <p:cNvSpPr>
            <a:spLocks noGrp="1"/>
          </p:cNvSpPr>
          <p:nvPr>
            <p:ph idx="1"/>
          </p:nvPr>
        </p:nvSpPr>
        <p:spPr/>
        <p:txBody>
          <a:bodyPr/>
          <a:lstStyle/>
          <a:p>
            <a:r>
              <a:rPr lang="en-GB" b="1" dirty="0" err="1" smtClean="0"/>
              <a:t>Nonmodifiable</a:t>
            </a:r>
            <a:endParaRPr lang="en-GB" b="1" dirty="0" smtClean="0"/>
          </a:p>
          <a:p>
            <a:pPr>
              <a:buFont typeface="Wingdings" pitchFamily="2" charset="2"/>
              <a:buChar char="ü"/>
            </a:pPr>
            <a:r>
              <a:rPr lang="en-GB" dirty="0" smtClean="0"/>
              <a:t>Increasing age</a:t>
            </a:r>
          </a:p>
          <a:p>
            <a:pPr>
              <a:buFont typeface="Wingdings" pitchFamily="2" charset="2"/>
              <a:buChar char="ü"/>
            </a:pPr>
            <a:r>
              <a:rPr lang="en-GB" dirty="0" smtClean="0"/>
              <a:t>Female gender</a:t>
            </a:r>
          </a:p>
          <a:p>
            <a:pPr>
              <a:buFont typeface="Wingdings" pitchFamily="2" charset="2"/>
              <a:buChar char="ü"/>
            </a:pPr>
            <a:r>
              <a:rPr lang="en-GB" dirty="0" smtClean="0"/>
              <a:t>Familial predisposing /genetics</a:t>
            </a:r>
          </a:p>
          <a:p>
            <a:endParaRPr lang="en-GB" dirty="0"/>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features </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Intermittent </a:t>
            </a:r>
            <a:r>
              <a:rPr lang="en-GB" dirty="0" err="1" smtClean="0"/>
              <a:t>claudication</a:t>
            </a:r>
            <a:r>
              <a:rPr lang="en-GB" dirty="0" smtClean="0"/>
              <a:t>: pain, ache or cramp in a muscle with inadequate </a:t>
            </a:r>
            <a:r>
              <a:rPr lang="en-GB" smtClean="0"/>
              <a:t>blood supply</a:t>
            </a:r>
            <a:endParaRPr lang="en-GB" dirty="0" smtClean="0"/>
          </a:p>
          <a:p>
            <a:r>
              <a:rPr lang="en-GB" dirty="0" smtClean="0"/>
              <a:t>Rest pain</a:t>
            </a:r>
          </a:p>
          <a:p>
            <a:r>
              <a:rPr lang="en-GB" dirty="0" err="1" smtClean="0"/>
              <a:t>Paresthesia</a:t>
            </a:r>
            <a:r>
              <a:rPr lang="en-GB" dirty="0" smtClean="0"/>
              <a:t> (numbness, decreased sensation)</a:t>
            </a:r>
          </a:p>
          <a:p>
            <a:r>
              <a:rPr lang="en-GB" dirty="0" smtClean="0"/>
              <a:t>Diminished or absent peripheral pulses</a:t>
            </a:r>
          </a:p>
          <a:p>
            <a:r>
              <a:rPr lang="en-GB" dirty="0" smtClean="0"/>
              <a:t>Pallor with extremity elevation, dependent </a:t>
            </a:r>
            <a:r>
              <a:rPr lang="en-GB" dirty="0" err="1" smtClean="0"/>
              <a:t>rubor</a:t>
            </a:r>
            <a:r>
              <a:rPr lang="en-GB" dirty="0" smtClean="0"/>
              <a:t> (</a:t>
            </a:r>
            <a:r>
              <a:rPr lang="en-GB" dirty="0" err="1" smtClean="0"/>
              <a:t>discouration</a:t>
            </a:r>
            <a:r>
              <a:rPr lang="en-GB" dirty="0" smtClean="0"/>
              <a:t> or redness) when dependent</a:t>
            </a:r>
          </a:p>
          <a:p>
            <a:r>
              <a:rPr lang="en-GB" dirty="0" smtClean="0"/>
              <a:t>Thin, shiny, hairless skin, thickened toe nails</a:t>
            </a:r>
          </a:p>
          <a:p>
            <a:r>
              <a:rPr lang="en-GB" dirty="0" smtClean="0"/>
              <a:t>Areas of discolouration </a:t>
            </a:r>
          </a:p>
          <a:p>
            <a:endParaRPr lang="en-GB" dirty="0" smtClean="0"/>
          </a:p>
          <a:p>
            <a:endParaRPr lang="en-GB" dirty="0"/>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Diagnostic evaluation</a:t>
            </a:r>
            <a:endParaRPr lang="en-GB" dirty="0"/>
          </a:p>
        </p:txBody>
      </p:sp>
      <p:sp>
        <p:nvSpPr>
          <p:cNvPr id="3" name="Content Placeholder 2"/>
          <p:cNvSpPr>
            <a:spLocks noGrp="1"/>
          </p:cNvSpPr>
          <p:nvPr>
            <p:ph idx="1"/>
          </p:nvPr>
        </p:nvSpPr>
        <p:spPr/>
        <p:txBody>
          <a:bodyPr/>
          <a:lstStyle/>
          <a:p>
            <a:r>
              <a:rPr lang="en-GB" dirty="0" smtClean="0"/>
              <a:t>Segmental pressure measurement</a:t>
            </a:r>
          </a:p>
          <a:p>
            <a:r>
              <a:rPr lang="en-GB" dirty="0" smtClean="0"/>
              <a:t>Stress testing </a:t>
            </a:r>
          </a:p>
          <a:p>
            <a:r>
              <a:rPr lang="en-GB" dirty="0" smtClean="0"/>
              <a:t>Doppler ultrasound</a:t>
            </a:r>
          </a:p>
          <a:p>
            <a:r>
              <a:rPr lang="en-GB" dirty="0" smtClean="0"/>
              <a:t>Duplex Doppler </a:t>
            </a:r>
            <a:r>
              <a:rPr lang="en-GB" dirty="0" err="1" smtClean="0"/>
              <a:t>ultrsound</a:t>
            </a:r>
            <a:endParaRPr lang="en-GB" dirty="0" smtClean="0"/>
          </a:p>
          <a:p>
            <a:r>
              <a:rPr lang="en-GB" dirty="0" err="1" smtClean="0"/>
              <a:t>Transcutaneous</a:t>
            </a:r>
            <a:r>
              <a:rPr lang="en-GB" dirty="0" smtClean="0"/>
              <a:t> </a:t>
            </a:r>
            <a:r>
              <a:rPr lang="en-GB" dirty="0" err="1" smtClean="0"/>
              <a:t>oximetry</a:t>
            </a:r>
            <a:r>
              <a:rPr lang="en-GB" dirty="0" smtClean="0"/>
              <a:t> </a:t>
            </a:r>
          </a:p>
          <a:p>
            <a:r>
              <a:rPr lang="en-GB" dirty="0" smtClean="0"/>
              <a:t>Angiography or magnetic resonance imaging</a:t>
            </a:r>
            <a:endParaRPr lang="en-GB" dirty="0"/>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Medical/surgical treatment</a:t>
            </a:r>
            <a:endParaRPr lang="en-GB" dirty="0"/>
          </a:p>
        </p:txBody>
      </p:sp>
      <p:sp>
        <p:nvSpPr>
          <p:cNvPr id="3" name="Content Placeholder 2"/>
          <p:cNvSpPr>
            <a:spLocks noGrp="1"/>
          </p:cNvSpPr>
          <p:nvPr>
            <p:ph idx="1"/>
          </p:nvPr>
        </p:nvSpPr>
        <p:spPr/>
        <p:txBody>
          <a:bodyPr>
            <a:normAutofit fontScale="92500" lnSpcReduction="20000"/>
          </a:bodyPr>
          <a:lstStyle/>
          <a:p>
            <a:r>
              <a:rPr lang="en-GB" b="1" dirty="0" smtClean="0"/>
              <a:t>Surgical intervention</a:t>
            </a:r>
          </a:p>
          <a:p>
            <a:pPr>
              <a:buFont typeface="Wingdings" pitchFamily="2" charset="2"/>
              <a:buChar char="ü"/>
            </a:pPr>
            <a:r>
              <a:rPr lang="en-GB" dirty="0" smtClean="0"/>
              <a:t>Two vascular surgical intervention:</a:t>
            </a:r>
          </a:p>
          <a:p>
            <a:pPr lvl="1">
              <a:buFont typeface="Courier New" pitchFamily="49" charset="0"/>
              <a:buChar char="o"/>
            </a:pPr>
            <a:r>
              <a:rPr lang="en-GB" dirty="0" smtClean="0"/>
              <a:t>Inflow procedures, which improve blood supply from the aorta into femoral artery</a:t>
            </a:r>
          </a:p>
          <a:p>
            <a:pPr lvl="1">
              <a:buFont typeface="Courier New" pitchFamily="49" charset="0"/>
              <a:buChar char="o"/>
            </a:pPr>
            <a:r>
              <a:rPr lang="en-GB" dirty="0" smtClean="0"/>
              <a:t>Outflow </a:t>
            </a:r>
            <a:r>
              <a:rPr lang="en-GB" dirty="0" err="1" smtClean="0"/>
              <a:t>procedires</a:t>
            </a:r>
            <a:r>
              <a:rPr lang="en-GB" dirty="0" smtClean="0"/>
              <a:t>, which provide blood supply to vessels below femoral arteries </a:t>
            </a:r>
          </a:p>
          <a:p>
            <a:r>
              <a:rPr lang="en-GB" b="1" dirty="0" smtClean="0"/>
              <a:t>Radiological interventions</a:t>
            </a:r>
          </a:p>
          <a:p>
            <a:pPr lvl="1">
              <a:buFont typeface="Courier New" pitchFamily="49" charset="0"/>
              <a:buChar char="o"/>
            </a:pPr>
            <a:r>
              <a:rPr lang="en-GB" dirty="0" smtClean="0"/>
              <a:t>Angioplasty: </a:t>
            </a:r>
            <a:r>
              <a:rPr lang="en-GB" dirty="0" err="1" smtClean="0"/>
              <a:t>percutaneous</a:t>
            </a:r>
            <a:r>
              <a:rPr lang="en-GB" dirty="0" smtClean="0"/>
              <a:t> </a:t>
            </a:r>
            <a:r>
              <a:rPr lang="en-GB" dirty="0" err="1" smtClean="0"/>
              <a:t>transluminal</a:t>
            </a:r>
            <a:r>
              <a:rPr lang="en-GB" dirty="0" smtClean="0"/>
              <a:t> angioplasty, with stents (small mesh tubes) to quicken improvement</a:t>
            </a:r>
          </a:p>
          <a:p>
            <a:pPr lvl="2">
              <a:buNone/>
            </a:pPr>
            <a:endParaRPr lang="en-GB" dirty="0" smtClean="0"/>
          </a:p>
          <a:p>
            <a:pPr lvl="2">
              <a:buNone/>
            </a:pPr>
            <a:r>
              <a:rPr lang="en-GB" dirty="0" smtClean="0"/>
              <a:t>           </a:t>
            </a:r>
            <a:endParaRPr lang="en-GB" dirty="0"/>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smtClean="0"/>
              <a:t>Revascularization </a:t>
            </a:r>
          </a:p>
          <a:p>
            <a:pPr lvl="1">
              <a:buFont typeface="Courier New" pitchFamily="49" charset="0"/>
              <a:buChar char="o"/>
            </a:pPr>
            <a:r>
              <a:rPr lang="en-GB" dirty="0" smtClean="0"/>
              <a:t>Performed if symptoms progressive, severe, interferes with ADLs, rest pain and gangrenous lesions</a:t>
            </a:r>
          </a:p>
          <a:p>
            <a:pPr lvl="1">
              <a:buFont typeface="Courier New" pitchFamily="49" charset="0"/>
              <a:buChar char="o"/>
            </a:pPr>
            <a:r>
              <a:rPr lang="en-GB" dirty="0" smtClean="0"/>
              <a:t>Surgical options include </a:t>
            </a:r>
            <a:r>
              <a:rPr lang="en-GB" dirty="0" err="1" smtClean="0"/>
              <a:t>endarterectomy</a:t>
            </a:r>
            <a:r>
              <a:rPr lang="en-GB" dirty="0" smtClean="0"/>
              <a:t> to remove occlusive plaque  and bypass graft</a:t>
            </a:r>
          </a:p>
          <a:p>
            <a:pPr lvl="1">
              <a:buFont typeface="Courier New" pitchFamily="49" charset="0"/>
              <a:buChar char="o"/>
            </a:pPr>
            <a:r>
              <a:rPr lang="en-GB" dirty="0" smtClean="0"/>
              <a:t>Nonsurgical option include </a:t>
            </a:r>
            <a:r>
              <a:rPr lang="en-GB" dirty="0" err="1" smtClean="0"/>
              <a:t>percutaneous</a:t>
            </a:r>
            <a:r>
              <a:rPr lang="en-GB" dirty="0" smtClean="0"/>
              <a:t> </a:t>
            </a:r>
            <a:r>
              <a:rPr lang="en-GB" dirty="0" err="1" smtClean="0"/>
              <a:t>transluminal</a:t>
            </a:r>
            <a:r>
              <a:rPr lang="en-GB" dirty="0" smtClean="0"/>
              <a:t> angiography</a:t>
            </a:r>
            <a:r>
              <a:rPr lang="en-GB" b="1" dirty="0" smtClean="0"/>
              <a:t> </a:t>
            </a:r>
            <a:endParaRPr lang="en-GB" b="1" dirty="0"/>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Medications  </a:t>
            </a:r>
            <a:endParaRPr lang="en-GB" dirty="0"/>
          </a:p>
        </p:txBody>
      </p:sp>
      <p:sp>
        <p:nvSpPr>
          <p:cNvPr id="3" name="Content Placeholder 2"/>
          <p:cNvSpPr>
            <a:spLocks noGrp="1"/>
          </p:cNvSpPr>
          <p:nvPr>
            <p:ph idx="1"/>
          </p:nvPr>
        </p:nvSpPr>
        <p:spPr/>
        <p:txBody>
          <a:bodyPr>
            <a:normAutofit lnSpcReduction="10000"/>
          </a:bodyPr>
          <a:lstStyle/>
          <a:p>
            <a:r>
              <a:rPr lang="en-GB" dirty="0" smtClean="0"/>
              <a:t>Medication to inhibit platelet aggregation:</a:t>
            </a:r>
          </a:p>
          <a:p>
            <a:pPr lvl="1">
              <a:buFont typeface="Courier New" pitchFamily="49" charset="0"/>
              <a:buChar char="o"/>
            </a:pPr>
            <a:r>
              <a:rPr lang="en-GB" dirty="0" smtClean="0"/>
              <a:t>Aspirin</a:t>
            </a:r>
          </a:p>
          <a:p>
            <a:pPr lvl="1">
              <a:buFont typeface="Courier New" pitchFamily="49" charset="0"/>
              <a:buChar char="o"/>
            </a:pPr>
            <a:r>
              <a:rPr lang="en-GB" dirty="0" err="1" smtClean="0"/>
              <a:t>Clopidogrel</a:t>
            </a:r>
            <a:r>
              <a:rPr lang="en-GB" dirty="0" smtClean="0"/>
              <a:t> </a:t>
            </a:r>
          </a:p>
          <a:p>
            <a:r>
              <a:rPr lang="en-GB" dirty="0" smtClean="0"/>
              <a:t>Medication to decrease blood viscosity and increase blood flow:</a:t>
            </a:r>
          </a:p>
          <a:p>
            <a:pPr lvl="1">
              <a:buFont typeface="Courier New" pitchFamily="49" charset="0"/>
              <a:buChar char="o"/>
            </a:pPr>
            <a:r>
              <a:rPr lang="en-GB" dirty="0" err="1" smtClean="0"/>
              <a:t>Pentoxifylline</a:t>
            </a:r>
            <a:endParaRPr lang="en-GB" dirty="0" smtClean="0"/>
          </a:p>
          <a:p>
            <a:r>
              <a:rPr lang="en-GB" dirty="0" err="1" smtClean="0"/>
              <a:t>Parenteral</a:t>
            </a:r>
            <a:r>
              <a:rPr lang="en-GB" dirty="0" smtClean="0"/>
              <a:t> vasodilators to facilitate in patients with severe limb ischemia:</a:t>
            </a:r>
          </a:p>
          <a:p>
            <a:pPr lvl="1">
              <a:buFont typeface="Courier New" pitchFamily="49" charset="0"/>
              <a:buChar char="o"/>
            </a:pPr>
            <a:r>
              <a:rPr lang="en-GB" dirty="0" smtClean="0"/>
              <a:t>Prostaglandins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914400"/>
            <a:ext cx="8077200" cy="5539978"/>
          </a:xfrm>
          <a:prstGeom prst="rect">
            <a:avLst/>
          </a:prstGeom>
        </p:spPr>
        <p:txBody>
          <a:bodyPr wrap="square">
            <a:spAutoFit/>
          </a:bodyPr>
          <a:lstStyle/>
          <a:p>
            <a:pPr>
              <a:lnSpc>
                <a:spcPct val="150000"/>
              </a:lnSpc>
              <a:buFont typeface="Arial" pitchFamily="34" charset="0"/>
              <a:buChar char="•"/>
            </a:pPr>
            <a:r>
              <a:rPr lang="en-US" sz="2800" dirty="0" smtClean="0"/>
              <a:t> Mitral and tricuspid valves open and aortic and </a:t>
            </a:r>
            <a:r>
              <a:rPr lang="en-US" sz="2800" dirty="0" err="1" smtClean="0"/>
              <a:t>pulmonic</a:t>
            </a:r>
            <a:r>
              <a:rPr lang="en-US" sz="2800" dirty="0" smtClean="0"/>
              <a:t> valves close during ventricular diastole</a:t>
            </a:r>
          </a:p>
          <a:p>
            <a:pPr>
              <a:lnSpc>
                <a:spcPct val="150000"/>
              </a:lnSpc>
              <a:buFont typeface="Arial" pitchFamily="34" charset="0"/>
              <a:buChar char="•"/>
            </a:pPr>
            <a:r>
              <a:rPr lang="en-US" sz="2800" dirty="0" smtClean="0"/>
              <a:t> Blood is expelled from ventricles during systole</a:t>
            </a:r>
          </a:p>
          <a:p>
            <a:pPr>
              <a:lnSpc>
                <a:spcPct val="150000"/>
              </a:lnSpc>
              <a:buFont typeface="Arial" pitchFamily="34" charset="0"/>
              <a:buChar char="•"/>
            </a:pPr>
            <a:r>
              <a:rPr lang="en-US" sz="2800" dirty="0" smtClean="0"/>
              <a:t> Atria contract fractionally before the ventricles and complete ventricular filling</a:t>
            </a:r>
          </a:p>
          <a:p>
            <a:pPr>
              <a:lnSpc>
                <a:spcPct val="150000"/>
              </a:lnSpc>
              <a:buFont typeface="Arial" pitchFamily="34" charset="0"/>
              <a:buChar char="•"/>
            </a:pPr>
            <a:r>
              <a:rPr lang="en-US" sz="2800" dirty="0" smtClean="0"/>
              <a:t> Then ventricles begin to contract (systole), increasing pressure closes mitral and tricuspid valves and opens </a:t>
            </a:r>
            <a:r>
              <a:rPr lang="en-US" sz="2800" dirty="0" err="1" smtClean="0"/>
              <a:t>semilunar</a:t>
            </a:r>
            <a:r>
              <a:rPr lang="en-US" sz="2800" dirty="0" smtClean="0"/>
              <a:t>  valves</a:t>
            </a:r>
          </a:p>
          <a:p>
            <a:r>
              <a:rPr lang="en-US" dirty="0" smtClean="0"/>
              <a:t>  </a:t>
            </a:r>
            <a:endParaRPr lang="en-US" dirty="0"/>
          </a:p>
        </p:txBody>
      </p:sp>
    </p:spTree>
  </p:cSld>
  <p:clrMapOvr>
    <a:masterClrMapping/>
  </p:clrMapOvr>
  <p:timing>
    <p:tnLst>
      <p:par>
        <p:cTn id="1" dur="indefinite" restart="never" nodeType="tmRoot"/>
      </p:par>
    </p:tnLst>
  </p:timing>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intervention </a:t>
            </a:r>
            <a:endParaRPr lang="en-GB" dirty="0"/>
          </a:p>
        </p:txBody>
      </p:sp>
      <p:sp>
        <p:nvSpPr>
          <p:cNvPr id="3" name="Content Placeholder 2"/>
          <p:cNvSpPr>
            <a:spLocks noGrp="1"/>
          </p:cNvSpPr>
          <p:nvPr>
            <p:ph idx="1"/>
          </p:nvPr>
        </p:nvSpPr>
        <p:spPr>
          <a:xfrm>
            <a:off x="457200" y="1600200"/>
            <a:ext cx="8534400" cy="5105400"/>
          </a:xfrm>
        </p:spPr>
        <p:txBody>
          <a:bodyPr>
            <a:normAutofit lnSpcReduction="10000"/>
          </a:bodyPr>
          <a:lstStyle/>
          <a:p>
            <a:r>
              <a:rPr lang="en-GB" dirty="0" smtClean="0"/>
              <a:t>Nursing measures to improve peripheral arterial circulation:</a:t>
            </a:r>
          </a:p>
          <a:p>
            <a:pPr lvl="1">
              <a:buFont typeface="Courier New" pitchFamily="49" charset="0"/>
              <a:buChar char="o"/>
            </a:pPr>
            <a:r>
              <a:rPr lang="en-GB" dirty="0" smtClean="0"/>
              <a:t>Position leg below the heart </a:t>
            </a:r>
          </a:p>
          <a:p>
            <a:pPr lvl="1">
              <a:buFont typeface="Courier New" pitchFamily="49" charset="0"/>
              <a:buChar char="o"/>
            </a:pPr>
            <a:r>
              <a:rPr lang="en-GB" dirty="0" smtClean="0"/>
              <a:t>Avoid crossing the legs</a:t>
            </a:r>
          </a:p>
          <a:p>
            <a:pPr lvl="1">
              <a:buFont typeface="Courier New" pitchFamily="49" charset="0"/>
              <a:buChar char="o"/>
            </a:pPr>
            <a:r>
              <a:rPr lang="en-GB" dirty="0" smtClean="0"/>
              <a:t>Avoid standing still or sitting for long periods</a:t>
            </a:r>
          </a:p>
          <a:p>
            <a:pPr lvl="1">
              <a:buFont typeface="Courier New" pitchFamily="49" charset="0"/>
              <a:buChar char="o"/>
            </a:pPr>
            <a:r>
              <a:rPr lang="en-GB" dirty="0" smtClean="0"/>
              <a:t>Avoid wearing knee stockings</a:t>
            </a:r>
          </a:p>
          <a:p>
            <a:pPr lvl="1">
              <a:buFont typeface="Courier New" pitchFamily="49" charset="0"/>
              <a:buChar char="o"/>
            </a:pPr>
            <a:r>
              <a:rPr lang="en-GB" dirty="0" smtClean="0"/>
              <a:t>Administer vasodilators</a:t>
            </a:r>
          </a:p>
          <a:p>
            <a:pPr lvl="1">
              <a:buFont typeface="Courier New" pitchFamily="49" charset="0"/>
              <a:buChar char="o"/>
            </a:pPr>
            <a:r>
              <a:rPr lang="en-GB" dirty="0" smtClean="0"/>
              <a:t>Avoid constrictive clothing</a:t>
            </a:r>
          </a:p>
          <a:p>
            <a:pPr lvl="1">
              <a:buFont typeface="Courier New" pitchFamily="49" charset="0"/>
              <a:buChar char="o"/>
            </a:pPr>
            <a:r>
              <a:rPr lang="en-GB" dirty="0" smtClean="0"/>
              <a:t>Maintain warm temperature</a:t>
            </a:r>
          </a:p>
          <a:p>
            <a:pPr lvl="1">
              <a:buFont typeface="Courier New" pitchFamily="49" charset="0"/>
              <a:buChar char="o"/>
            </a:pPr>
            <a:r>
              <a:rPr lang="en-GB" dirty="0" smtClean="0"/>
              <a:t>Encourage walking or moderate isometric exercise</a:t>
            </a:r>
          </a:p>
          <a:p>
            <a:pPr lvl="1">
              <a:buNone/>
            </a:pPr>
            <a:endParaRPr lang="en-GB" dirty="0" smtClean="0"/>
          </a:p>
          <a:p>
            <a:pPr lvl="1">
              <a:buFont typeface="Courier New" pitchFamily="49" charset="0"/>
              <a:buChar char="o"/>
            </a:pPr>
            <a:endParaRPr lang="en-GB" dirty="0" smtClean="0"/>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interventions</a:t>
            </a:r>
            <a:endParaRPr lang="en-GB" dirty="0"/>
          </a:p>
        </p:txBody>
      </p:sp>
      <p:sp>
        <p:nvSpPr>
          <p:cNvPr id="3" name="Content Placeholder 2"/>
          <p:cNvSpPr>
            <a:spLocks noGrp="1"/>
          </p:cNvSpPr>
          <p:nvPr>
            <p:ph idx="1"/>
          </p:nvPr>
        </p:nvSpPr>
        <p:spPr/>
        <p:txBody>
          <a:bodyPr>
            <a:normAutofit fontScale="92500"/>
          </a:bodyPr>
          <a:lstStyle/>
          <a:p>
            <a:r>
              <a:rPr lang="en-GB" dirty="0" smtClean="0"/>
              <a:t>Nursing interventions to promote and prevent vascular compression:</a:t>
            </a:r>
          </a:p>
          <a:p>
            <a:pPr lvl="1">
              <a:buFont typeface="Courier New" pitchFamily="49" charset="0"/>
              <a:buChar char="o"/>
            </a:pPr>
            <a:r>
              <a:rPr lang="en-GB" dirty="0" smtClean="0"/>
              <a:t>Application of warmth to promote blood flow to extremities</a:t>
            </a:r>
          </a:p>
          <a:p>
            <a:pPr lvl="1">
              <a:buFont typeface="Courier New" pitchFamily="49" charset="0"/>
              <a:buChar char="o"/>
            </a:pPr>
            <a:r>
              <a:rPr lang="en-GB" dirty="0" smtClean="0"/>
              <a:t>Avoid exposure to cold temperatures to the affected extremities, which causes vasoconstriction</a:t>
            </a:r>
          </a:p>
          <a:p>
            <a:pPr lvl="1">
              <a:buFont typeface="Courier New" pitchFamily="49" charset="0"/>
              <a:buChar char="o"/>
            </a:pPr>
            <a:r>
              <a:rPr lang="en-GB" dirty="0" smtClean="0"/>
              <a:t>Avoid tobacco smoking which causes vasoconstriction</a:t>
            </a:r>
          </a:p>
          <a:p>
            <a:pPr lvl="1">
              <a:buFont typeface="Courier New" pitchFamily="49" charset="0"/>
              <a:buChar char="o"/>
            </a:pPr>
            <a:r>
              <a:rPr lang="en-GB" dirty="0" smtClean="0"/>
              <a:t>Avoid high temperatures to the affected extremities to avoid injury and excess demand for oxygen </a:t>
            </a:r>
          </a:p>
          <a:p>
            <a:endParaRPr lang="en-GB" dirty="0"/>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interventions</a:t>
            </a:r>
            <a:endParaRPr lang="en-GB"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GB" dirty="0" smtClean="0"/>
              <a:t>Nursing interventions to relieve pain:</a:t>
            </a:r>
          </a:p>
          <a:p>
            <a:pPr lvl="1">
              <a:buFont typeface="Courier New" pitchFamily="49" charset="0"/>
              <a:buChar char="o"/>
            </a:pPr>
            <a:r>
              <a:rPr lang="en-GB" dirty="0" smtClean="0"/>
              <a:t>Increase circulation through  exercise by walking, exercising upper extremities</a:t>
            </a:r>
          </a:p>
          <a:p>
            <a:pPr lvl="1">
              <a:buFont typeface="Courier New" pitchFamily="49" charset="0"/>
              <a:buChar char="o"/>
            </a:pPr>
            <a:r>
              <a:rPr lang="en-GB" dirty="0" smtClean="0"/>
              <a:t>Administer analgesics as prescribed</a:t>
            </a:r>
          </a:p>
          <a:p>
            <a:r>
              <a:rPr lang="en-GB" dirty="0" smtClean="0"/>
              <a:t>Nursing interventions to relieve activity intolerance</a:t>
            </a:r>
          </a:p>
          <a:p>
            <a:pPr lvl="1">
              <a:buFont typeface="Courier New" pitchFamily="49" charset="0"/>
              <a:buChar char="o"/>
            </a:pPr>
            <a:r>
              <a:rPr lang="en-GB" dirty="0" smtClean="0"/>
              <a:t>Assist with activities as needed</a:t>
            </a:r>
          </a:p>
          <a:p>
            <a:pPr lvl="1">
              <a:buFont typeface="Courier New" pitchFamily="49" charset="0"/>
              <a:buChar char="o"/>
            </a:pPr>
            <a:r>
              <a:rPr lang="en-GB" dirty="0" smtClean="0"/>
              <a:t>Encourage gradual increase in duration and intensity of exercise</a:t>
            </a:r>
          </a:p>
          <a:p>
            <a:pPr lvl="1">
              <a:buFont typeface="Courier New" pitchFamily="49" charset="0"/>
              <a:buChar char="o"/>
            </a:pPr>
            <a:r>
              <a:rPr lang="en-GB" dirty="0" smtClean="0"/>
              <a:t>Provide </a:t>
            </a:r>
            <a:r>
              <a:rPr lang="en-GB" dirty="0" err="1" smtClean="0"/>
              <a:t>diversional</a:t>
            </a:r>
            <a:r>
              <a:rPr lang="en-GB" dirty="0" smtClean="0"/>
              <a:t> activities during periods of prescribed bed rest</a:t>
            </a:r>
          </a:p>
          <a:p>
            <a:pPr lvl="1">
              <a:buFont typeface="Courier New" pitchFamily="49" charset="0"/>
              <a:buChar char="o"/>
            </a:pPr>
            <a:r>
              <a:rPr lang="en-GB" dirty="0" smtClean="0"/>
              <a:t>Encourage frequent change of position and ROM exercises</a:t>
            </a:r>
          </a:p>
          <a:p>
            <a:endParaRPr lang="en-GB" dirty="0"/>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interventions</a:t>
            </a:r>
            <a:endParaRPr lang="en-GB" dirty="0"/>
          </a:p>
        </p:txBody>
      </p:sp>
      <p:sp>
        <p:nvSpPr>
          <p:cNvPr id="3" name="Content Placeholder 2"/>
          <p:cNvSpPr>
            <a:spLocks noGrp="1"/>
          </p:cNvSpPr>
          <p:nvPr>
            <p:ph idx="1"/>
          </p:nvPr>
        </p:nvSpPr>
        <p:spPr>
          <a:xfrm>
            <a:off x="457200" y="1447800"/>
            <a:ext cx="8229600" cy="5105400"/>
          </a:xfrm>
        </p:spPr>
        <p:txBody>
          <a:bodyPr>
            <a:normAutofit fontScale="92500" lnSpcReduction="10000"/>
          </a:bodyPr>
          <a:lstStyle/>
          <a:p>
            <a:r>
              <a:rPr lang="en-GB" dirty="0" smtClean="0"/>
              <a:t>Nursing measures to maintain tissue integrity</a:t>
            </a:r>
          </a:p>
          <a:p>
            <a:pPr lvl="1">
              <a:buFont typeface="Courier New" pitchFamily="49" charset="0"/>
              <a:buChar char="o"/>
            </a:pPr>
            <a:r>
              <a:rPr lang="en-GB" dirty="0" smtClean="0"/>
              <a:t>Assess and document skin condition 8 hourly</a:t>
            </a:r>
          </a:p>
          <a:p>
            <a:pPr lvl="1">
              <a:buFont typeface="Courier New" pitchFamily="49" charset="0"/>
              <a:buChar char="o"/>
            </a:pPr>
            <a:r>
              <a:rPr lang="en-GB" dirty="0" smtClean="0"/>
              <a:t>Provide meticulous daily skin care</a:t>
            </a:r>
          </a:p>
          <a:p>
            <a:pPr lvl="1">
              <a:buFont typeface="Courier New" pitchFamily="49" charset="0"/>
              <a:buChar char="o"/>
            </a:pPr>
            <a:r>
              <a:rPr lang="en-GB" dirty="0" smtClean="0"/>
              <a:t>Instruct how to avoid trauma to extremities</a:t>
            </a:r>
          </a:p>
          <a:p>
            <a:pPr lvl="1">
              <a:buFont typeface="Courier New" pitchFamily="49" charset="0"/>
              <a:buChar char="o"/>
            </a:pPr>
            <a:r>
              <a:rPr lang="en-GB" dirty="0" smtClean="0"/>
              <a:t>Apply bed cradle to prevent pressure of linens on affected areas</a:t>
            </a:r>
          </a:p>
          <a:p>
            <a:pPr lvl="1">
              <a:buFont typeface="Courier New" pitchFamily="49" charset="0"/>
              <a:buChar char="o"/>
            </a:pPr>
            <a:r>
              <a:rPr lang="en-GB" dirty="0" smtClean="0"/>
              <a:t>Encourage wearing shoes and padding for pressure areas</a:t>
            </a:r>
          </a:p>
          <a:p>
            <a:pPr lvl="1">
              <a:buFont typeface="Courier New" pitchFamily="49" charset="0"/>
              <a:buChar char="o"/>
            </a:pPr>
            <a:r>
              <a:rPr lang="en-GB" dirty="0" smtClean="0"/>
              <a:t>Caution to avoid scratching or vigorous rubbing</a:t>
            </a:r>
          </a:p>
          <a:p>
            <a:pPr lvl="1">
              <a:buFont typeface="Courier New" pitchFamily="49" charset="0"/>
              <a:buChar char="o"/>
            </a:pPr>
            <a:r>
              <a:rPr lang="en-GB" dirty="0" smtClean="0"/>
              <a:t>Promote good nutrition, vitamin A and C, protein and zinc</a:t>
            </a:r>
          </a:p>
          <a:p>
            <a:pPr lvl="1">
              <a:buFont typeface="Courier New" pitchFamily="49" charset="0"/>
              <a:buChar char="o"/>
            </a:pPr>
            <a:r>
              <a:rPr lang="en-GB" dirty="0" smtClean="0"/>
              <a:t>Instruct on control of obesity</a:t>
            </a:r>
          </a:p>
          <a:p>
            <a:endParaRPr lang="en-GB" dirty="0"/>
          </a:p>
        </p:txBody>
      </p:sp>
    </p:spTree>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interventions</a:t>
            </a:r>
            <a:endParaRPr lang="en-GB" dirty="0"/>
          </a:p>
        </p:txBody>
      </p:sp>
      <p:sp>
        <p:nvSpPr>
          <p:cNvPr id="3" name="Content Placeholder 2"/>
          <p:cNvSpPr>
            <a:spLocks noGrp="1"/>
          </p:cNvSpPr>
          <p:nvPr>
            <p:ph idx="1"/>
          </p:nvPr>
        </p:nvSpPr>
        <p:spPr/>
        <p:txBody>
          <a:bodyPr>
            <a:normAutofit lnSpcReduction="10000"/>
          </a:bodyPr>
          <a:lstStyle/>
          <a:p>
            <a:r>
              <a:rPr lang="en-GB" dirty="0" smtClean="0"/>
              <a:t>Nursing measures to improve knowledge on self-care activities:</a:t>
            </a:r>
          </a:p>
          <a:p>
            <a:pPr lvl="1">
              <a:buFont typeface="Courier New" pitchFamily="49" charset="0"/>
              <a:buChar char="o"/>
            </a:pPr>
            <a:r>
              <a:rPr lang="en-GB" dirty="0" smtClean="0"/>
              <a:t>Include family/significant others in education</a:t>
            </a:r>
          </a:p>
          <a:p>
            <a:pPr lvl="1">
              <a:buFont typeface="Courier New" pitchFamily="49" charset="0"/>
              <a:buChar char="o"/>
            </a:pPr>
            <a:r>
              <a:rPr lang="en-GB" dirty="0" smtClean="0"/>
              <a:t>Provide written instructions about foot care, leg care and exercise program</a:t>
            </a:r>
          </a:p>
          <a:p>
            <a:pPr lvl="1">
              <a:buFont typeface="Courier New" pitchFamily="49" charset="0"/>
              <a:buChar char="o"/>
            </a:pPr>
            <a:r>
              <a:rPr lang="en-GB" dirty="0" smtClean="0"/>
              <a:t>Assist to obtain properly fitting clothing , shoes and stocking</a:t>
            </a:r>
          </a:p>
          <a:p>
            <a:pPr lvl="1">
              <a:buFont typeface="Courier New" pitchFamily="49" charset="0"/>
              <a:buChar char="o"/>
            </a:pPr>
            <a:r>
              <a:rPr lang="en-GB" dirty="0" smtClean="0"/>
              <a:t>Refer to self-help group as indicated to including smoking cessation groups, weight reduction programs, exercise program</a:t>
            </a:r>
            <a:endParaRPr lang="en-GB" dirty="0"/>
          </a:p>
        </p:txBody>
      </p:sp>
    </p:spTree>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GANGRENE </a:t>
            </a:r>
            <a:endParaRPr lang="en-GB" dirty="0"/>
          </a:p>
        </p:txBody>
      </p:sp>
      <p:sp>
        <p:nvSpPr>
          <p:cNvPr id="3" name="Content Placeholder 2"/>
          <p:cNvSpPr>
            <a:spLocks noGrp="1"/>
          </p:cNvSpPr>
          <p:nvPr>
            <p:ph idx="1"/>
          </p:nvPr>
        </p:nvSpPr>
        <p:spPr>
          <a:xfrm>
            <a:off x="457200" y="1600200"/>
            <a:ext cx="8458200" cy="5105400"/>
          </a:xfrm>
        </p:spPr>
        <p:txBody>
          <a:bodyPr>
            <a:normAutofit/>
          </a:bodyPr>
          <a:lstStyle/>
          <a:p>
            <a:pPr>
              <a:buNone/>
            </a:pPr>
            <a:r>
              <a:rPr lang="en-GB" b="1" dirty="0" smtClean="0"/>
              <a:t>Definition</a:t>
            </a:r>
            <a:r>
              <a:rPr lang="en-GB" dirty="0" smtClean="0"/>
              <a:t> </a:t>
            </a:r>
          </a:p>
          <a:p>
            <a:pPr>
              <a:buNone/>
            </a:pPr>
            <a:r>
              <a:rPr lang="en-GB" dirty="0" smtClean="0"/>
              <a:t>Necrosis or dead of a tissue, usually resulting from deficient or absent blood supply</a:t>
            </a:r>
          </a:p>
          <a:p>
            <a:pPr>
              <a:buNone/>
            </a:pPr>
            <a:r>
              <a:rPr lang="en-GB" b="1" dirty="0" smtClean="0"/>
              <a:t>Causes/risk factors  </a:t>
            </a:r>
          </a:p>
          <a:p>
            <a:r>
              <a:rPr lang="en-GB" dirty="0" smtClean="0"/>
              <a:t>Occlusion of blood supply to an organ or tissue</a:t>
            </a:r>
          </a:p>
          <a:p>
            <a:r>
              <a:rPr lang="en-GB" dirty="0" smtClean="0"/>
              <a:t>A common </a:t>
            </a:r>
            <a:r>
              <a:rPr lang="en-GB" dirty="0" err="1" smtClean="0"/>
              <a:t>sequelae</a:t>
            </a:r>
            <a:r>
              <a:rPr lang="en-GB" dirty="0" smtClean="0"/>
              <a:t> of infection</a:t>
            </a:r>
          </a:p>
          <a:p>
            <a:r>
              <a:rPr lang="en-GB" dirty="0" smtClean="0"/>
              <a:t>Frostbite</a:t>
            </a:r>
          </a:p>
          <a:p>
            <a:r>
              <a:rPr lang="en-GB" dirty="0" smtClean="0"/>
              <a:t>Crushing injuries (trauma)</a:t>
            </a:r>
          </a:p>
        </p:txBody>
      </p:sp>
    </p:spTree>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Causes/risk factors</a:t>
            </a:r>
            <a:endParaRPr lang="en-GB" dirty="0"/>
          </a:p>
        </p:txBody>
      </p:sp>
      <p:sp>
        <p:nvSpPr>
          <p:cNvPr id="3" name="Content Placeholder 2"/>
          <p:cNvSpPr>
            <a:spLocks noGrp="1"/>
          </p:cNvSpPr>
          <p:nvPr>
            <p:ph idx="1"/>
          </p:nvPr>
        </p:nvSpPr>
        <p:spPr/>
        <p:txBody>
          <a:bodyPr/>
          <a:lstStyle/>
          <a:p>
            <a:r>
              <a:rPr lang="en-GB" dirty="0" smtClean="0"/>
              <a:t>Diabetes</a:t>
            </a:r>
          </a:p>
          <a:p>
            <a:r>
              <a:rPr lang="en-GB" dirty="0" err="1" smtClean="0"/>
              <a:t>Raynaud’s</a:t>
            </a:r>
            <a:r>
              <a:rPr lang="en-GB" dirty="0" smtClean="0"/>
              <a:t> disease- primary </a:t>
            </a:r>
            <a:r>
              <a:rPr lang="en-GB" dirty="0" err="1" smtClean="0"/>
              <a:t>vasospastic</a:t>
            </a:r>
            <a:r>
              <a:rPr lang="en-GB" dirty="0" smtClean="0"/>
              <a:t> disease of small arteries and arterioles</a:t>
            </a:r>
          </a:p>
          <a:p>
            <a:r>
              <a:rPr lang="en-GB" dirty="0" smtClean="0"/>
              <a:t>Emboli of large arteries</a:t>
            </a:r>
          </a:p>
          <a:p>
            <a:r>
              <a:rPr lang="en-GB" dirty="0" smtClean="0"/>
              <a:t>Smoking </a:t>
            </a:r>
          </a:p>
          <a:p>
            <a:r>
              <a:rPr lang="en-GB" dirty="0" smtClean="0"/>
              <a:t>Obesity </a:t>
            </a:r>
          </a:p>
          <a:p>
            <a:r>
              <a:rPr lang="en-GB" dirty="0" smtClean="0"/>
              <a:t>Compromised immunity e.g. AIDS</a:t>
            </a:r>
          </a:p>
          <a:p>
            <a:endParaRPr lang="en-GB" dirty="0"/>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Incidence </a:t>
            </a:r>
            <a:endParaRPr lang="en-GB" dirty="0"/>
          </a:p>
        </p:txBody>
      </p:sp>
      <p:sp>
        <p:nvSpPr>
          <p:cNvPr id="3" name="Content Placeholder 2"/>
          <p:cNvSpPr>
            <a:spLocks noGrp="1"/>
          </p:cNvSpPr>
          <p:nvPr>
            <p:ph idx="1"/>
          </p:nvPr>
        </p:nvSpPr>
        <p:spPr/>
        <p:txBody>
          <a:bodyPr/>
          <a:lstStyle/>
          <a:p>
            <a:r>
              <a:rPr lang="en-GB" dirty="0" smtClean="0"/>
              <a:t>Affects both males and females equally</a:t>
            </a:r>
          </a:p>
          <a:p>
            <a:r>
              <a:rPr lang="en-GB" dirty="0" smtClean="0"/>
              <a:t>More common traumatic injuries</a:t>
            </a:r>
          </a:p>
          <a:p>
            <a:r>
              <a:rPr lang="en-GB" dirty="0" smtClean="0"/>
              <a:t>More common in diabetic patients</a:t>
            </a:r>
          </a:p>
          <a:p>
            <a:r>
              <a:rPr lang="en-GB" dirty="0" smtClean="0"/>
              <a:t>More common in patients with peripheral vascular disease</a:t>
            </a:r>
          </a:p>
          <a:p>
            <a:r>
              <a:rPr lang="en-GB" dirty="0" smtClean="0"/>
              <a:t>More common in immune suppressed persons</a:t>
            </a:r>
            <a:endParaRPr lang="en-GB" dirty="0"/>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gangrene</a:t>
            </a:r>
            <a:endParaRPr lang="en-GB" dirty="0"/>
          </a:p>
        </p:txBody>
      </p:sp>
      <p:sp>
        <p:nvSpPr>
          <p:cNvPr id="3" name="Content Placeholder 2"/>
          <p:cNvSpPr>
            <a:spLocks noGrp="1"/>
          </p:cNvSpPr>
          <p:nvPr>
            <p:ph idx="1"/>
          </p:nvPr>
        </p:nvSpPr>
        <p:spPr/>
        <p:txBody>
          <a:bodyPr>
            <a:normAutofit/>
          </a:bodyPr>
          <a:lstStyle/>
          <a:p>
            <a:r>
              <a:rPr lang="en-GB" b="1" dirty="0" smtClean="0"/>
              <a:t>Wet gangrene</a:t>
            </a:r>
          </a:p>
          <a:p>
            <a:pPr lvl="1">
              <a:buFont typeface="Wingdings" pitchFamily="2" charset="2"/>
              <a:buChar char="ü"/>
            </a:pPr>
            <a:r>
              <a:rPr lang="en-GB" dirty="0" smtClean="0"/>
              <a:t>Results from trauma and infection</a:t>
            </a:r>
          </a:p>
          <a:p>
            <a:pPr lvl="1">
              <a:buFont typeface="Wingdings" pitchFamily="2" charset="2"/>
              <a:buChar char="ü"/>
            </a:pPr>
            <a:r>
              <a:rPr lang="en-GB" dirty="0" smtClean="0"/>
              <a:t>Blood flow becomes compromised</a:t>
            </a:r>
          </a:p>
          <a:p>
            <a:pPr lvl="1">
              <a:buFont typeface="Wingdings" pitchFamily="2" charset="2"/>
              <a:buChar char="ü"/>
            </a:pPr>
            <a:r>
              <a:rPr lang="en-GB" dirty="0" smtClean="0"/>
              <a:t>The affected extremity get swollen</a:t>
            </a:r>
          </a:p>
          <a:p>
            <a:pPr lvl="1">
              <a:buFont typeface="Wingdings" pitchFamily="2" charset="2"/>
              <a:buChar char="ü"/>
            </a:pPr>
            <a:r>
              <a:rPr lang="en-GB" dirty="0" smtClean="0"/>
              <a:t>Tissue necrosis occurs leading to gangrene </a:t>
            </a:r>
          </a:p>
          <a:p>
            <a:pPr>
              <a:buNone/>
            </a:pPr>
            <a:endParaRPr lang="en-GB" dirty="0"/>
          </a:p>
        </p:txBody>
      </p:sp>
    </p:spTree>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gangrene</a:t>
            </a:r>
            <a:endParaRPr lang="en-GB"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GB" b="1" dirty="0" smtClean="0"/>
              <a:t>Dry gangrene</a:t>
            </a:r>
          </a:p>
          <a:p>
            <a:pPr lvl="1">
              <a:buFont typeface="Wingdings" pitchFamily="2" charset="2"/>
              <a:buChar char="ü"/>
            </a:pPr>
            <a:r>
              <a:rPr lang="en-GB" dirty="0" smtClean="0"/>
              <a:t>Occurs to extremities</a:t>
            </a:r>
          </a:p>
          <a:p>
            <a:pPr lvl="1">
              <a:buFont typeface="Wingdings" pitchFamily="2" charset="2"/>
              <a:buChar char="ü"/>
            </a:pPr>
            <a:r>
              <a:rPr lang="en-GB" dirty="0" smtClean="0"/>
              <a:t>Common in diabetic patients</a:t>
            </a:r>
          </a:p>
          <a:p>
            <a:pPr lvl="1">
              <a:buFont typeface="Wingdings" pitchFamily="2" charset="2"/>
              <a:buChar char="ü"/>
            </a:pPr>
            <a:r>
              <a:rPr lang="en-GB" dirty="0" smtClean="0"/>
              <a:t>Results from compromised blood supply to tissue extremities</a:t>
            </a:r>
          </a:p>
          <a:p>
            <a:pPr lvl="1">
              <a:buFont typeface="Wingdings" pitchFamily="2" charset="2"/>
              <a:buChar char="ü"/>
            </a:pPr>
            <a:r>
              <a:rPr lang="en-GB" dirty="0" smtClean="0"/>
              <a:t>Causes colour change due to drying up of the skin: purplish-blue to black</a:t>
            </a:r>
          </a:p>
          <a:p>
            <a:pPr lvl="1">
              <a:buFont typeface="Wingdings" pitchFamily="2" charset="2"/>
              <a:buChar char="ü"/>
            </a:pPr>
            <a:r>
              <a:rPr lang="en-GB" dirty="0" smtClean="0"/>
              <a:t>Does not present with infection</a:t>
            </a:r>
          </a:p>
          <a:p>
            <a:r>
              <a:rPr lang="en-GB" b="1" dirty="0" smtClean="0"/>
              <a:t>Diabetic gangrene</a:t>
            </a:r>
          </a:p>
          <a:p>
            <a:pPr lvl="1">
              <a:buFont typeface="Wingdings" pitchFamily="2" charset="2"/>
              <a:buChar char="ü"/>
            </a:pPr>
            <a:r>
              <a:rPr lang="en-GB" dirty="0" smtClean="0"/>
              <a:t>Results from vascular </a:t>
            </a:r>
            <a:r>
              <a:rPr lang="en-GB" dirty="0" err="1" smtClean="0"/>
              <a:t>insuffieciency</a:t>
            </a:r>
            <a:r>
              <a:rPr lang="en-GB" dirty="0" smtClean="0"/>
              <a:t> related to diabetes</a:t>
            </a:r>
          </a:p>
          <a:p>
            <a:pPr lvl="1">
              <a:buFont typeface="Wingdings" pitchFamily="2" charset="2"/>
              <a:buChar char="ü"/>
            </a:pPr>
            <a:r>
              <a:rPr lang="en-GB" dirty="0" smtClean="0"/>
              <a:t>Other causes include neuropathy, and infection</a:t>
            </a:r>
          </a:p>
          <a:p>
            <a:pPr lvl="1">
              <a:buFont typeface="Wingdings" pitchFamily="2" charset="2"/>
              <a:buChar char="ü"/>
            </a:pPr>
            <a:r>
              <a:rPr lang="en-GB" dirty="0" smtClean="0"/>
              <a:t>Mostly affects lower extremities</a:t>
            </a:r>
          </a:p>
          <a:p>
            <a:pPr lvl="1">
              <a:buFont typeface="Wingdings" pitchFamily="2" charset="2"/>
              <a:buChar char="ü"/>
            </a:pPr>
            <a:r>
              <a:rPr lang="en-GB" dirty="0" smtClean="0"/>
              <a:t>Common cause of diabetic foot</a:t>
            </a:r>
          </a:p>
          <a:p>
            <a:endParaRPr lang="en-GB" dirty="0" smtClean="0"/>
          </a:p>
          <a:p>
            <a:endParaRPr lang="en-GB" dirty="0" smtClean="0"/>
          </a:p>
          <a:p>
            <a:pPr>
              <a:buFont typeface="Wingdings" pitchFamily="2" charset="2"/>
              <a:buChar char="ü"/>
            </a:pP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143000"/>
            <a:ext cx="364202" cy="523220"/>
          </a:xfrm>
          <a:prstGeom prst="rect">
            <a:avLst/>
          </a:prstGeom>
          <a:noFill/>
        </p:spPr>
        <p:txBody>
          <a:bodyPr wrap="none" rtlCol="0">
            <a:spAutoFit/>
          </a:bodyPr>
          <a:lstStyle/>
          <a:p>
            <a:r>
              <a:rPr lang="en-US" sz="2800" dirty="0" smtClean="0"/>
              <a:t>  </a:t>
            </a:r>
            <a:endParaRPr lang="en-US" sz="2800" dirty="0"/>
          </a:p>
        </p:txBody>
      </p:sp>
      <p:sp>
        <p:nvSpPr>
          <p:cNvPr id="4" name="TextBox 3"/>
          <p:cNvSpPr txBox="1"/>
          <p:nvPr/>
        </p:nvSpPr>
        <p:spPr>
          <a:xfrm>
            <a:off x="228601" y="228600"/>
            <a:ext cx="8915400" cy="6555641"/>
          </a:xfrm>
          <a:prstGeom prst="rect">
            <a:avLst/>
          </a:prstGeom>
          <a:noFill/>
        </p:spPr>
        <p:txBody>
          <a:bodyPr wrap="square" rtlCol="0">
            <a:spAutoFit/>
          </a:bodyPr>
          <a:lstStyle/>
          <a:p>
            <a:r>
              <a:rPr lang="en-US" sz="2800" b="1" dirty="0" smtClean="0"/>
              <a:t>Cont. of cardiac cycle</a:t>
            </a:r>
          </a:p>
          <a:p>
            <a:pPr>
              <a:buFont typeface="Arial" pitchFamily="34" charset="0"/>
              <a:buChar char="•"/>
            </a:pPr>
            <a:r>
              <a:rPr lang="en-US" sz="2400" dirty="0" smtClean="0"/>
              <a:t> </a:t>
            </a:r>
            <a:r>
              <a:rPr lang="en-US" sz="2800" dirty="0" smtClean="0"/>
              <a:t>Ventricular  contraction pushes blood into pulmonary artery and aorta</a:t>
            </a:r>
          </a:p>
          <a:p>
            <a:pPr>
              <a:buFont typeface="Arial" pitchFamily="34" charset="0"/>
              <a:buChar char="•"/>
            </a:pPr>
            <a:r>
              <a:rPr lang="en-US" sz="2800" dirty="0" smtClean="0"/>
              <a:t> During diastole pressure within ventricles falls bellow the pressure in major arteries, thus pulmonic and aortic </a:t>
            </a:r>
          </a:p>
          <a:p>
            <a:r>
              <a:rPr lang="en-US" sz="2800" dirty="0" smtClean="0"/>
              <a:t>  valves close. Then the cycle begins again.</a:t>
            </a:r>
          </a:p>
          <a:p>
            <a:pPr>
              <a:buFont typeface="Arial" pitchFamily="34" charset="0"/>
              <a:buChar char="•"/>
            </a:pPr>
            <a:r>
              <a:rPr lang="en-US" sz="2800" dirty="0" smtClean="0"/>
              <a:t> Normal HR for a resting adult is approximately 60- 80 bpm</a:t>
            </a:r>
          </a:p>
          <a:p>
            <a:pPr>
              <a:buFont typeface="Arial" pitchFamily="34" charset="0"/>
              <a:buChar char="•"/>
            </a:pPr>
            <a:r>
              <a:rPr lang="en-US" sz="2800" dirty="0" smtClean="0"/>
              <a:t> 65-75% of blood is ejected from the ventricles in each systole</a:t>
            </a:r>
          </a:p>
          <a:p>
            <a:pPr>
              <a:buFont typeface="Arial" pitchFamily="34" charset="0"/>
              <a:buChar char="•"/>
            </a:pPr>
            <a:r>
              <a:rPr lang="en-US" sz="2800" dirty="0" smtClean="0"/>
              <a:t> SV is about 70-80 ml at rest</a:t>
            </a:r>
          </a:p>
          <a:p>
            <a:pPr>
              <a:buFont typeface="Arial" pitchFamily="34" charset="0"/>
              <a:buChar char="•"/>
            </a:pPr>
            <a:r>
              <a:rPr lang="en-US" sz="2800" dirty="0" smtClean="0"/>
              <a:t> CO is the product of SV x HR</a:t>
            </a:r>
          </a:p>
          <a:p>
            <a:pPr>
              <a:buFont typeface="Arial" pitchFamily="34" charset="0"/>
              <a:buChar char="•"/>
            </a:pPr>
            <a:r>
              <a:rPr lang="en-US" sz="2800" dirty="0" smtClean="0"/>
              <a:t> More informatively, CO can be measured using cardiac index, in which CO/min/m2 of BSA is about 3.2 L/m2  </a:t>
            </a:r>
            <a:endParaRPr lang="en-US" sz="2800" dirty="0"/>
          </a:p>
        </p:txBody>
      </p:sp>
    </p:spTree>
  </p:cSld>
  <p:clrMapOvr>
    <a:masterClrMapping/>
  </p:clrMapOvr>
  <p:transition/>
  <p:timing>
    <p:tnLst>
      <p:par>
        <p:cTn id="1" dur="indefinite" restart="never" nodeType="tmRoot"/>
      </p:par>
    </p:tnLst>
  </p:timing>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gangrene</a:t>
            </a:r>
            <a:endParaRPr lang="en-GB" dirty="0"/>
          </a:p>
        </p:txBody>
      </p:sp>
      <p:sp>
        <p:nvSpPr>
          <p:cNvPr id="3" name="Content Placeholder 2"/>
          <p:cNvSpPr>
            <a:spLocks noGrp="1"/>
          </p:cNvSpPr>
          <p:nvPr>
            <p:ph idx="1"/>
          </p:nvPr>
        </p:nvSpPr>
        <p:spPr/>
        <p:txBody>
          <a:bodyPr/>
          <a:lstStyle/>
          <a:p>
            <a:r>
              <a:rPr lang="en-GB" b="1" dirty="0" smtClean="0"/>
              <a:t>Diabetic gangrene</a:t>
            </a:r>
          </a:p>
          <a:p>
            <a:pPr lvl="1">
              <a:buFont typeface="Wingdings" pitchFamily="2" charset="2"/>
              <a:buChar char="ü"/>
            </a:pPr>
            <a:r>
              <a:rPr lang="en-GB" dirty="0" smtClean="0"/>
              <a:t>Results from vascular insufficiency related to diabetes</a:t>
            </a:r>
          </a:p>
          <a:p>
            <a:pPr lvl="1">
              <a:buFont typeface="Wingdings" pitchFamily="2" charset="2"/>
              <a:buChar char="ü"/>
            </a:pPr>
            <a:r>
              <a:rPr lang="en-GB" dirty="0" smtClean="0"/>
              <a:t>Other causes include neuropathy, and infection</a:t>
            </a:r>
          </a:p>
          <a:p>
            <a:pPr lvl="1">
              <a:buFont typeface="Wingdings" pitchFamily="2" charset="2"/>
              <a:buChar char="ü"/>
            </a:pPr>
            <a:r>
              <a:rPr lang="en-GB" dirty="0" smtClean="0"/>
              <a:t>Mostly affects lower extremities</a:t>
            </a:r>
          </a:p>
          <a:p>
            <a:pPr lvl="1">
              <a:buFont typeface="Wingdings" pitchFamily="2" charset="2"/>
              <a:buChar char="ü"/>
            </a:pPr>
            <a:r>
              <a:rPr lang="en-GB" dirty="0" smtClean="0"/>
              <a:t>Common cause of diabetic foot</a:t>
            </a:r>
          </a:p>
          <a:p>
            <a:endParaRPr lang="en-GB" dirty="0"/>
          </a:p>
        </p:txBody>
      </p:sp>
    </p:spTree>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gangrene</a:t>
            </a:r>
            <a:endParaRPr lang="en-GB" dirty="0"/>
          </a:p>
        </p:txBody>
      </p:sp>
      <p:sp>
        <p:nvSpPr>
          <p:cNvPr id="3" name="Content Placeholder 2"/>
          <p:cNvSpPr>
            <a:spLocks noGrp="1"/>
          </p:cNvSpPr>
          <p:nvPr>
            <p:ph idx="1"/>
          </p:nvPr>
        </p:nvSpPr>
        <p:spPr>
          <a:xfrm>
            <a:off x="457200" y="1600200"/>
            <a:ext cx="8229600" cy="5105400"/>
          </a:xfrm>
        </p:spPr>
        <p:txBody>
          <a:bodyPr>
            <a:normAutofit fontScale="92500" lnSpcReduction="10000"/>
          </a:bodyPr>
          <a:lstStyle/>
          <a:p>
            <a:r>
              <a:rPr lang="en-GB" b="1" dirty="0" smtClean="0"/>
              <a:t>Gas gangrene</a:t>
            </a:r>
          </a:p>
          <a:p>
            <a:pPr lvl="1">
              <a:buFont typeface="Wingdings" pitchFamily="2" charset="2"/>
              <a:buChar char="ü"/>
            </a:pPr>
            <a:r>
              <a:rPr lang="en-GB" dirty="0" smtClean="0"/>
              <a:t>Life-threatening  infection of muscle tissue caused by clostridium species e.g. Clostridium </a:t>
            </a:r>
            <a:r>
              <a:rPr lang="en-GB" dirty="0" err="1" smtClean="0"/>
              <a:t>perfrigenes</a:t>
            </a:r>
            <a:r>
              <a:rPr lang="en-GB" dirty="0" smtClean="0"/>
              <a:t>, clostridium </a:t>
            </a:r>
            <a:r>
              <a:rPr lang="en-GB" dirty="0" err="1" smtClean="0"/>
              <a:t>novyi</a:t>
            </a:r>
            <a:r>
              <a:rPr lang="en-GB" dirty="0" smtClean="0"/>
              <a:t>, clostridium </a:t>
            </a:r>
            <a:r>
              <a:rPr lang="en-GB" dirty="0" err="1" smtClean="0"/>
              <a:t>speticum</a:t>
            </a:r>
            <a:r>
              <a:rPr lang="en-GB" dirty="0" smtClean="0"/>
              <a:t>.</a:t>
            </a:r>
          </a:p>
          <a:p>
            <a:pPr lvl="1">
              <a:buFont typeface="Wingdings" pitchFamily="2" charset="2"/>
              <a:buChar char="ü"/>
            </a:pPr>
            <a:r>
              <a:rPr lang="en-GB" dirty="0" smtClean="0"/>
              <a:t>Disease usually begins as a result of trauma to muscle tissue</a:t>
            </a:r>
          </a:p>
          <a:p>
            <a:pPr lvl="1">
              <a:buFont typeface="Wingdings" pitchFamily="2" charset="2"/>
              <a:buChar char="ü"/>
            </a:pPr>
            <a:r>
              <a:rPr lang="en-GB" dirty="0" smtClean="0"/>
              <a:t>Contributing factors include</a:t>
            </a:r>
          </a:p>
          <a:p>
            <a:pPr lvl="2">
              <a:buFont typeface="Courier New" pitchFamily="49" charset="0"/>
              <a:buChar char="o"/>
            </a:pPr>
            <a:r>
              <a:rPr lang="en-GB" dirty="0" smtClean="0"/>
              <a:t>Peripheral vascular disease</a:t>
            </a:r>
          </a:p>
          <a:p>
            <a:pPr lvl="2">
              <a:buFont typeface="Courier New" pitchFamily="49" charset="0"/>
              <a:buChar char="o"/>
            </a:pPr>
            <a:r>
              <a:rPr lang="en-GB" dirty="0" smtClean="0"/>
              <a:t>Diabetes</a:t>
            </a:r>
          </a:p>
          <a:p>
            <a:pPr lvl="2">
              <a:buFont typeface="Courier New" pitchFamily="49" charset="0"/>
              <a:buChar char="o"/>
            </a:pPr>
            <a:r>
              <a:rPr lang="en-GB" dirty="0" smtClean="0"/>
              <a:t>Chronic renal failure</a:t>
            </a:r>
          </a:p>
          <a:p>
            <a:pPr lvl="2">
              <a:buFont typeface="Courier New" pitchFamily="49" charset="0"/>
              <a:buChar char="o"/>
            </a:pPr>
            <a:r>
              <a:rPr lang="en-GB" dirty="0" smtClean="0"/>
              <a:t>Malignancy</a:t>
            </a:r>
          </a:p>
          <a:p>
            <a:pPr lvl="2">
              <a:buFont typeface="Courier New" pitchFamily="49" charset="0"/>
              <a:buChar char="o"/>
            </a:pPr>
            <a:r>
              <a:rPr lang="en-GB" dirty="0" smtClean="0"/>
              <a:t>Immunosuppressive medications </a:t>
            </a:r>
          </a:p>
          <a:p>
            <a:pPr lvl="2">
              <a:buNone/>
            </a:pPr>
            <a:endParaRPr lang="en-GB" dirty="0" smtClean="0"/>
          </a:p>
          <a:p>
            <a:pPr lvl="1">
              <a:buNone/>
            </a:pPr>
            <a:endParaRPr lang="en-GB" b="1" dirty="0" smtClean="0"/>
          </a:p>
          <a:p>
            <a:pPr>
              <a:buNone/>
            </a:pPr>
            <a:endParaRPr lang="en-GB" b="1" dirty="0"/>
          </a:p>
        </p:txBody>
      </p:sp>
    </p:spTree>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gangrene</a:t>
            </a:r>
            <a:endParaRPr lang="en-GB" dirty="0"/>
          </a:p>
        </p:txBody>
      </p:sp>
      <p:sp>
        <p:nvSpPr>
          <p:cNvPr id="3" name="Content Placeholder 2"/>
          <p:cNvSpPr>
            <a:spLocks noGrp="1"/>
          </p:cNvSpPr>
          <p:nvPr>
            <p:ph idx="1"/>
          </p:nvPr>
        </p:nvSpPr>
        <p:spPr/>
        <p:txBody>
          <a:bodyPr/>
          <a:lstStyle/>
          <a:p>
            <a:r>
              <a:rPr lang="en-GB" b="1" dirty="0" smtClean="0"/>
              <a:t>Fournier’s gangrene</a:t>
            </a:r>
          </a:p>
          <a:p>
            <a:pPr lvl="1">
              <a:buFont typeface="Courier New" pitchFamily="49" charset="0"/>
              <a:buChar char="o"/>
            </a:pPr>
            <a:r>
              <a:rPr lang="en-GB" dirty="0" smtClean="0"/>
              <a:t>Also known as necrotizing fasciitis</a:t>
            </a:r>
          </a:p>
          <a:p>
            <a:pPr lvl="1">
              <a:buFont typeface="Courier New" pitchFamily="49" charset="0"/>
              <a:buChar char="o"/>
            </a:pPr>
            <a:r>
              <a:rPr lang="en-GB" dirty="0" smtClean="0"/>
              <a:t>It is a relatively rare, rapidly progressive and destructive infection of subcutaneous tissues and fascia</a:t>
            </a:r>
          </a:p>
          <a:p>
            <a:pPr lvl="1">
              <a:buFont typeface="Courier New" pitchFamily="49" charset="0"/>
              <a:buChar char="o"/>
            </a:pPr>
            <a:r>
              <a:rPr lang="en-GB" dirty="0" smtClean="0"/>
              <a:t>Can also involve the skin and muscle</a:t>
            </a:r>
          </a:p>
          <a:p>
            <a:pPr lvl="1">
              <a:buFont typeface="Courier New" pitchFamily="49" charset="0"/>
              <a:buChar char="o"/>
            </a:pPr>
            <a:r>
              <a:rPr lang="en-GB" dirty="0" smtClean="0"/>
              <a:t>Mortality is 25% to 50%</a:t>
            </a:r>
          </a:p>
          <a:p>
            <a:pPr lvl="1">
              <a:buFont typeface="Courier New" pitchFamily="49" charset="0"/>
              <a:buChar char="o"/>
            </a:pPr>
            <a:r>
              <a:rPr lang="en-GB" dirty="0" smtClean="0"/>
              <a:t>Most important determinant of survival is time to debridement</a:t>
            </a:r>
          </a:p>
          <a:p>
            <a:pPr lvl="1">
              <a:buFont typeface="Courier New" pitchFamily="49" charset="0"/>
              <a:buChar char="o"/>
            </a:pPr>
            <a:endParaRPr lang="en-GB" dirty="0"/>
          </a:p>
        </p:txBody>
      </p:sp>
    </p:spTree>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457200" y="1600200"/>
            <a:ext cx="8229600" cy="4953000"/>
          </a:xfrm>
        </p:spPr>
        <p:txBody>
          <a:bodyPr>
            <a:normAutofit/>
          </a:bodyPr>
          <a:lstStyle/>
          <a:p>
            <a:r>
              <a:rPr lang="en-GB" b="1" dirty="0" smtClean="0"/>
              <a:t>Two etiologic causes of Fournier’s gangrene are:</a:t>
            </a:r>
          </a:p>
          <a:p>
            <a:pPr lvl="1">
              <a:buFont typeface="Wingdings" pitchFamily="2" charset="2"/>
              <a:buChar char="ü"/>
            </a:pPr>
            <a:r>
              <a:rPr lang="en-GB" dirty="0" smtClean="0"/>
              <a:t>Combination of anaerobes (</a:t>
            </a:r>
            <a:r>
              <a:rPr lang="en-GB" dirty="0" err="1" smtClean="0"/>
              <a:t>bacteroides</a:t>
            </a:r>
            <a:r>
              <a:rPr lang="en-GB" dirty="0" smtClean="0"/>
              <a:t> and </a:t>
            </a:r>
            <a:r>
              <a:rPr lang="en-GB" dirty="0" err="1" smtClean="0"/>
              <a:t>peptostreptococcus</a:t>
            </a:r>
            <a:r>
              <a:rPr lang="en-GB" dirty="0" smtClean="0"/>
              <a:t> </a:t>
            </a:r>
            <a:r>
              <a:rPr lang="en-GB" dirty="0" err="1" smtClean="0"/>
              <a:t>spp</a:t>
            </a:r>
            <a:r>
              <a:rPr lang="en-GB" dirty="0" smtClean="0"/>
              <a:t>) and </a:t>
            </a:r>
            <a:r>
              <a:rPr lang="en-GB" dirty="0" err="1" smtClean="0"/>
              <a:t>facultaative</a:t>
            </a:r>
            <a:r>
              <a:rPr lang="en-GB" dirty="0" smtClean="0"/>
              <a:t> anaerobe (e.g. Streptococci </a:t>
            </a:r>
            <a:r>
              <a:rPr lang="en-GB" dirty="0" err="1" smtClean="0"/>
              <a:t>nongroup</a:t>
            </a:r>
            <a:r>
              <a:rPr lang="en-GB" dirty="0" smtClean="0"/>
              <a:t> A and </a:t>
            </a:r>
            <a:r>
              <a:rPr lang="en-GB" dirty="0" err="1" smtClean="0"/>
              <a:t>Enterobactericeae</a:t>
            </a:r>
            <a:r>
              <a:rPr lang="en-GB" dirty="0" smtClean="0"/>
              <a:t> ( e.g. E. Coli, </a:t>
            </a:r>
            <a:r>
              <a:rPr lang="en-GB" dirty="0" err="1" smtClean="0"/>
              <a:t>enterobacter</a:t>
            </a:r>
            <a:r>
              <a:rPr lang="en-GB" dirty="0" smtClean="0"/>
              <a:t>, </a:t>
            </a:r>
            <a:r>
              <a:rPr lang="en-GB" dirty="0" err="1" smtClean="0"/>
              <a:t>klebsiella</a:t>
            </a:r>
            <a:r>
              <a:rPr lang="en-GB" dirty="0" smtClean="0"/>
              <a:t> or </a:t>
            </a:r>
            <a:r>
              <a:rPr lang="en-GB" dirty="0" err="1" smtClean="0"/>
              <a:t>proteaus</a:t>
            </a:r>
            <a:r>
              <a:rPr lang="en-GB" dirty="0" smtClean="0"/>
              <a:t> </a:t>
            </a:r>
            <a:r>
              <a:rPr lang="en-GB" dirty="0" err="1" smtClean="0"/>
              <a:t>spp</a:t>
            </a:r>
            <a:r>
              <a:rPr lang="en-GB" dirty="0" smtClean="0"/>
              <a:t>)</a:t>
            </a:r>
          </a:p>
          <a:p>
            <a:pPr lvl="1">
              <a:buFont typeface="Wingdings" pitchFamily="2" charset="2"/>
              <a:buChar char="ü"/>
            </a:pPr>
            <a:r>
              <a:rPr lang="en-GB" dirty="0" smtClean="0"/>
              <a:t>Involvement of group A streptococci  in combination with another organism, usually staphylococcus aureus </a:t>
            </a:r>
          </a:p>
          <a:p>
            <a:pPr lvl="1">
              <a:buNone/>
            </a:pPr>
            <a:endParaRPr lang="en-GB" dirty="0"/>
          </a:p>
        </p:txBody>
      </p:sp>
    </p:spTree>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295400"/>
            <a:ext cx="8229600" cy="5257800"/>
          </a:xfrm>
        </p:spPr>
        <p:txBody>
          <a:bodyPr>
            <a:normAutofit lnSpcReduction="10000"/>
          </a:bodyPr>
          <a:lstStyle/>
          <a:p>
            <a:r>
              <a:rPr lang="en-GB" b="1" dirty="0" smtClean="0"/>
              <a:t>Risks factors include</a:t>
            </a:r>
          </a:p>
          <a:p>
            <a:pPr lvl="1">
              <a:buFont typeface="Wingdings" pitchFamily="2" charset="2"/>
              <a:buChar char="ü"/>
            </a:pPr>
            <a:r>
              <a:rPr lang="en-GB" dirty="0" smtClean="0"/>
              <a:t>Peripheral vascular disease</a:t>
            </a:r>
          </a:p>
          <a:p>
            <a:pPr lvl="1">
              <a:buFont typeface="Wingdings" pitchFamily="2" charset="2"/>
              <a:buChar char="ü"/>
            </a:pPr>
            <a:r>
              <a:rPr lang="en-GB" dirty="0" smtClean="0"/>
              <a:t> diabetes mellitus</a:t>
            </a:r>
          </a:p>
          <a:p>
            <a:pPr lvl="1">
              <a:buFont typeface="Wingdings" pitchFamily="2" charset="2"/>
              <a:buChar char="ü"/>
            </a:pPr>
            <a:r>
              <a:rPr lang="en-GB" dirty="0" smtClean="0"/>
              <a:t>Chronic renal failure</a:t>
            </a:r>
          </a:p>
          <a:p>
            <a:pPr lvl="1">
              <a:buFont typeface="Wingdings" pitchFamily="2" charset="2"/>
              <a:buChar char="ü"/>
            </a:pPr>
            <a:r>
              <a:rPr lang="en-GB" dirty="0" smtClean="0"/>
              <a:t>Malignancy</a:t>
            </a:r>
          </a:p>
          <a:p>
            <a:pPr lvl="1">
              <a:buFont typeface="Wingdings" pitchFamily="2" charset="2"/>
              <a:buChar char="ü"/>
            </a:pPr>
            <a:r>
              <a:rPr lang="en-GB" dirty="0" smtClean="0"/>
              <a:t>Immunosuppressive drugs</a:t>
            </a:r>
          </a:p>
          <a:p>
            <a:pPr lvl="1">
              <a:buFont typeface="Wingdings" pitchFamily="2" charset="2"/>
              <a:buChar char="ü"/>
            </a:pPr>
            <a:r>
              <a:rPr lang="en-GB" dirty="0" smtClean="0"/>
              <a:t>Steroid use</a:t>
            </a:r>
          </a:p>
          <a:p>
            <a:r>
              <a:rPr lang="en-GB" b="1" dirty="0" smtClean="0"/>
              <a:t>Site commonly affected</a:t>
            </a:r>
          </a:p>
          <a:p>
            <a:pPr lvl="1">
              <a:buFont typeface="Wingdings" pitchFamily="2" charset="2"/>
              <a:buChar char="ü"/>
            </a:pPr>
            <a:r>
              <a:rPr lang="en-GB" dirty="0" smtClean="0"/>
              <a:t>Sites of trauma e.g. Laceration, abrasion, burn, injection site, insect bite, surgical incision</a:t>
            </a:r>
          </a:p>
          <a:p>
            <a:pPr lvl="1">
              <a:buFont typeface="Wingdings" pitchFamily="2" charset="2"/>
              <a:buChar char="ü"/>
            </a:pPr>
            <a:r>
              <a:rPr lang="en-GB" dirty="0" smtClean="0"/>
              <a:t>Male genitalia</a:t>
            </a:r>
          </a:p>
          <a:p>
            <a:pPr lvl="1">
              <a:buFont typeface="Wingdings" pitchFamily="2" charset="2"/>
              <a:buChar char="ü"/>
            </a:pPr>
            <a:endParaRPr lang="en-GB" dirty="0" smtClean="0"/>
          </a:p>
          <a:p>
            <a:pPr>
              <a:buNone/>
            </a:pPr>
            <a:endParaRPr lang="en-GB" dirty="0"/>
          </a:p>
        </p:txBody>
      </p:sp>
    </p:spTree>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Pathophysiology</a:t>
            </a:r>
            <a:r>
              <a:rPr lang="en-GB" dirty="0" smtClean="0"/>
              <a:t> </a:t>
            </a:r>
            <a:endParaRPr lang="en-GB" dirty="0"/>
          </a:p>
        </p:txBody>
      </p:sp>
      <p:sp>
        <p:nvSpPr>
          <p:cNvPr id="3" name="Content Placeholder 2"/>
          <p:cNvSpPr>
            <a:spLocks noGrp="1"/>
          </p:cNvSpPr>
          <p:nvPr>
            <p:ph idx="1"/>
          </p:nvPr>
        </p:nvSpPr>
        <p:spPr/>
        <p:txBody>
          <a:bodyPr>
            <a:normAutofit fontScale="92500" lnSpcReduction="10000"/>
          </a:bodyPr>
          <a:lstStyle/>
          <a:p>
            <a:r>
              <a:rPr lang="en-GB" b="1" dirty="0" smtClean="0"/>
              <a:t>Wet (moist) infectious gangrene</a:t>
            </a:r>
          </a:p>
          <a:p>
            <a:pPr lvl="1">
              <a:buFont typeface="Courier New" pitchFamily="49" charset="0"/>
              <a:buChar char="o"/>
            </a:pPr>
            <a:r>
              <a:rPr lang="en-GB" dirty="0" smtClean="0"/>
              <a:t>Occurs in contaminated post-traumatic wounds</a:t>
            </a:r>
          </a:p>
          <a:p>
            <a:pPr lvl="1">
              <a:buFont typeface="Courier New" pitchFamily="49" charset="0"/>
              <a:buChar char="o"/>
            </a:pPr>
            <a:r>
              <a:rPr lang="en-GB" dirty="0" smtClean="0"/>
              <a:t>Bacteria multiply and produce </a:t>
            </a:r>
            <a:r>
              <a:rPr lang="en-GB" dirty="0" err="1" smtClean="0"/>
              <a:t>exotoxins</a:t>
            </a:r>
            <a:r>
              <a:rPr lang="en-GB" dirty="0" smtClean="0"/>
              <a:t> (alpha toxins) in low oxygen tension</a:t>
            </a:r>
          </a:p>
          <a:p>
            <a:pPr lvl="1">
              <a:buFont typeface="Courier New" pitchFamily="49" charset="0"/>
              <a:buChar char="o"/>
            </a:pPr>
            <a:r>
              <a:rPr lang="en-GB" dirty="0" smtClean="0"/>
              <a:t>Alpha toxin are </a:t>
            </a:r>
            <a:r>
              <a:rPr lang="en-GB" dirty="0" err="1" smtClean="0"/>
              <a:t>metallo</a:t>
            </a:r>
            <a:r>
              <a:rPr lang="en-GB" dirty="0" smtClean="0"/>
              <a:t>-enzymes (enzymes that contain metal ion in their structures)that destroy cells by hydrolysis reaction and they contain c-protein activity </a:t>
            </a:r>
          </a:p>
          <a:p>
            <a:pPr lvl="1">
              <a:buFont typeface="Courier New" pitchFamily="49" charset="0"/>
              <a:buChar char="o"/>
            </a:pPr>
            <a:r>
              <a:rPr lang="en-GB" dirty="0" smtClean="0"/>
              <a:t>Tissue necrosis ensues leading to blood vessel occlusion</a:t>
            </a:r>
          </a:p>
          <a:p>
            <a:pPr lvl="1">
              <a:buFont typeface="Courier New" pitchFamily="49" charset="0"/>
              <a:buChar char="o"/>
            </a:pPr>
            <a:r>
              <a:rPr lang="en-GB" dirty="0" smtClean="0"/>
              <a:t>The wound spreads covering a larger area</a:t>
            </a:r>
          </a:p>
          <a:p>
            <a:pPr lvl="1">
              <a:buFont typeface="Courier New" pitchFamily="49" charset="0"/>
              <a:buChar char="o"/>
            </a:pPr>
            <a:endParaRPr lang="en-GB" dirty="0" smtClean="0"/>
          </a:p>
          <a:p>
            <a:pPr>
              <a:buNone/>
            </a:pPr>
            <a:endParaRPr lang="en-GB" dirty="0"/>
          </a:p>
        </p:txBody>
      </p:sp>
    </p:spTree>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Pathophysiology</a:t>
            </a:r>
            <a:r>
              <a:rPr lang="en-GB" dirty="0" smtClean="0"/>
              <a:t> </a:t>
            </a:r>
            <a:endParaRPr lang="en-GB"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GB" b="1" dirty="0" smtClean="0"/>
              <a:t>Ischemic gangrene </a:t>
            </a:r>
          </a:p>
          <a:p>
            <a:pPr lvl="1">
              <a:buFont typeface="Courier New" pitchFamily="49" charset="0"/>
              <a:buChar char="o"/>
            </a:pPr>
            <a:r>
              <a:rPr lang="en-GB" dirty="0" smtClean="0"/>
              <a:t>Occurs when there is insufficient blood to the body due peripheral vascular disease</a:t>
            </a:r>
          </a:p>
          <a:p>
            <a:pPr lvl="1">
              <a:buFont typeface="Courier New" pitchFamily="49" charset="0"/>
              <a:buChar char="o"/>
            </a:pPr>
            <a:r>
              <a:rPr lang="en-GB" dirty="0" smtClean="0"/>
              <a:t>Can also result from shear force of circulating blood or spontaneous rupture that disrupts the protective cap</a:t>
            </a:r>
          </a:p>
          <a:p>
            <a:pPr lvl="1">
              <a:buFont typeface="Courier New" pitchFamily="49" charset="0"/>
              <a:buChar char="o"/>
            </a:pPr>
            <a:r>
              <a:rPr lang="en-GB" dirty="0" smtClean="0"/>
              <a:t>As a result, </a:t>
            </a:r>
            <a:r>
              <a:rPr lang="en-GB" dirty="0" err="1" smtClean="0"/>
              <a:t>embolization</a:t>
            </a:r>
            <a:r>
              <a:rPr lang="en-GB" dirty="0" smtClean="0"/>
              <a:t> of crystals occur which induces </a:t>
            </a:r>
            <a:r>
              <a:rPr lang="en-GB" dirty="0" err="1" smtClean="0"/>
              <a:t>thrombogenesis</a:t>
            </a:r>
            <a:r>
              <a:rPr lang="en-GB" dirty="0" smtClean="0"/>
              <a:t>, further compromising blood supply</a:t>
            </a:r>
          </a:p>
          <a:p>
            <a:pPr lvl="1">
              <a:buFont typeface="Courier New" pitchFamily="49" charset="0"/>
              <a:buChar char="o"/>
            </a:pPr>
            <a:r>
              <a:rPr lang="en-GB" dirty="0" smtClean="0"/>
              <a:t>Eventually, tissue ischemia and necrosis occurs resulting in gangrene </a:t>
            </a:r>
            <a:endParaRPr lang="en-GB" dirty="0"/>
          </a:p>
        </p:txBody>
      </p:sp>
    </p:spTree>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Pathophysiology</a:t>
            </a:r>
            <a:r>
              <a:rPr lang="en-GB" dirty="0" smtClean="0"/>
              <a:t> </a:t>
            </a:r>
            <a:endParaRPr lang="en-GB" dirty="0"/>
          </a:p>
        </p:txBody>
      </p:sp>
      <p:sp>
        <p:nvSpPr>
          <p:cNvPr id="3" name="Content Placeholder 2"/>
          <p:cNvSpPr>
            <a:spLocks noGrp="1"/>
          </p:cNvSpPr>
          <p:nvPr>
            <p:ph idx="1"/>
          </p:nvPr>
        </p:nvSpPr>
        <p:spPr/>
        <p:txBody>
          <a:bodyPr/>
          <a:lstStyle/>
          <a:p>
            <a:r>
              <a:rPr lang="en-GB" b="1" dirty="0" smtClean="0"/>
              <a:t>Gas Gangrene </a:t>
            </a:r>
          </a:p>
          <a:p>
            <a:pPr lvl="1">
              <a:buFont typeface="Courier New" pitchFamily="49" charset="0"/>
              <a:buChar char="o"/>
            </a:pPr>
            <a:r>
              <a:rPr lang="en-GB" dirty="0" smtClean="0"/>
              <a:t>Incubation is 2-3 days, but can vary from 2 hours to 6 weeks</a:t>
            </a:r>
          </a:p>
          <a:p>
            <a:pPr lvl="1">
              <a:buFont typeface="Courier New" pitchFamily="49" charset="0"/>
              <a:buChar char="o"/>
            </a:pPr>
            <a:r>
              <a:rPr lang="en-GB" dirty="0" smtClean="0"/>
              <a:t>Clostridium </a:t>
            </a:r>
            <a:r>
              <a:rPr lang="en-GB" dirty="0" err="1" smtClean="0"/>
              <a:t>perfrigenes</a:t>
            </a:r>
            <a:r>
              <a:rPr lang="en-GB" dirty="0" smtClean="0"/>
              <a:t> invade the tissues, producing thrombosis of regional blood vessels, tissue necrosis, and localized oedema</a:t>
            </a:r>
          </a:p>
          <a:p>
            <a:pPr lvl="1">
              <a:buFont typeface="Courier New" pitchFamily="49" charset="0"/>
              <a:buChar char="o"/>
            </a:pPr>
            <a:r>
              <a:rPr lang="en-GB" dirty="0" smtClean="0"/>
              <a:t>Necrosis releases carbon dioxide and hydrogen subcutaneously, producing initial gas bubbles</a:t>
            </a:r>
            <a:endParaRPr lang="en-GB" dirty="0"/>
          </a:p>
        </p:txBody>
      </p:sp>
    </p:spTree>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600200"/>
            <a:ext cx="8458200" cy="5029200"/>
          </a:xfrm>
        </p:spPr>
        <p:txBody>
          <a:bodyPr>
            <a:normAutofit fontScale="92500" lnSpcReduction="10000"/>
          </a:bodyPr>
          <a:lstStyle/>
          <a:p>
            <a:r>
              <a:rPr lang="en-GB" b="1" dirty="0" smtClean="0"/>
              <a:t>Clinical features of gas gangrene include:</a:t>
            </a:r>
          </a:p>
          <a:p>
            <a:pPr lvl="1">
              <a:buFont typeface="Courier New" pitchFamily="49" charset="0"/>
              <a:buChar char="o"/>
            </a:pPr>
            <a:r>
              <a:rPr lang="en-GB" dirty="0" smtClean="0"/>
              <a:t>Sense of heaviness quickly progressing to pain out of proportion</a:t>
            </a:r>
          </a:p>
          <a:p>
            <a:pPr lvl="1">
              <a:buFont typeface="Courier New" pitchFamily="49" charset="0"/>
              <a:buChar char="o"/>
            </a:pPr>
            <a:r>
              <a:rPr lang="en-GB" dirty="0" smtClean="0"/>
              <a:t>Systemic toxicity manifestation include</a:t>
            </a:r>
          </a:p>
          <a:p>
            <a:pPr lvl="2">
              <a:buFont typeface="Wingdings" pitchFamily="2" charset="2"/>
              <a:buChar char="ü"/>
            </a:pPr>
            <a:r>
              <a:rPr lang="en-GB" dirty="0" smtClean="0"/>
              <a:t>Tachycardia</a:t>
            </a:r>
          </a:p>
          <a:p>
            <a:pPr lvl="2">
              <a:buFont typeface="Wingdings" pitchFamily="2" charset="2"/>
              <a:buChar char="ü"/>
            </a:pPr>
            <a:r>
              <a:rPr lang="en-GB" dirty="0" smtClean="0"/>
              <a:t>Clammy skin</a:t>
            </a:r>
          </a:p>
          <a:p>
            <a:pPr lvl="2">
              <a:buFont typeface="Wingdings" pitchFamily="2" charset="2"/>
              <a:buChar char="ü"/>
            </a:pPr>
            <a:r>
              <a:rPr lang="en-GB" dirty="0" smtClean="0"/>
              <a:t>Diaphoresis</a:t>
            </a:r>
          </a:p>
          <a:p>
            <a:pPr lvl="2">
              <a:buFont typeface="Wingdings" pitchFamily="2" charset="2"/>
              <a:buChar char="ü"/>
            </a:pPr>
            <a:r>
              <a:rPr lang="en-GB" dirty="0" smtClean="0"/>
              <a:t>Altered mental status</a:t>
            </a:r>
          </a:p>
          <a:p>
            <a:pPr lvl="2">
              <a:buFont typeface="Wingdings" pitchFamily="2" charset="2"/>
              <a:buChar char="ü"/>
            </a:pPr>
            <a:r>
              <a:rPr lang="en-GB" dirty="0" smtClean="0"/>
              <a:t>Low-grade fever</a:t>
            </a:r>
          </a:p>
          <a:p>
            <a:pPr lvl="1">
              <a:buFont typeface="Courier New" pitchFamily="49" charset="0"/>
              <a:buChar char="o"/>
            </a:pPr>
            <a:r>
              <a:rPr lang="en-GB" dirty="0" smtClean="0"/>
              <a:t>Wound characteristic: profound oedema; overlying skin quickly discolours after </a:t>
            </a:r>
            <a:r>
              <a:rPr lang="en-GB" dirty="0" err="1" smtClean="0"/>
              <a:t>bullae</a:t>
            </a:r>
            <a:r>
              <a:rPr lang="en-GB" dirty="0" smtClean="0"/>
              <a:t> filled with thin reddish-blue fluid develop and foul-smelling discharge</a:t>
            </a:r>
          </a:p>
          <a:p>
            <a:pPr lvl="2">
              <a:buFont typeface="Courier New" pitchFamily="49" charset="0"/>
              <a:buChar char="o"/>
            </a:pPr>
            <a:endParaRPr lang="en-GB" dirty="0"/>
          </a:p>
        </p:txBody>
      </p:sp>
    </p:spTree>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Pathophysiology</a:t>
            </a:r>
            <a:r>
              <a:rPr lang="en-GB" dirty="0" smtClean="0"/>
              <a:t> of Fournier’s gangrene (Necrotizing fasciitis) </a:t>
            </a:r>
            <a:endParaRPr lang="en-GB"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GB" dirty="0" smtClean="0"/>
              <a:t>Infecting bacteria enter the host through a local tissue injury or a breach in a mucous membrane barrier</a:t>
            </a:r>
          </a:p>
          <a:p>
            <a:r>
              <a:rPr lang="en-GB" dirty="0" smtClean="0"/>
              <a:t>Organisms proliferate in an environment tissue hypoxia caused by trauma, recent surgery, or a medical condition that compromises the patient</a:t>
            </a:r>
          </a:p>
          <a:p>
            <a:r>
              <a:rPr lang="en-GB" dirty="0" smtClean="0"/>
              <a:t>Necrosis of the surrounding tissue results, accelerating the disease process by creating a favourable environment for organisms</a:t>
            </a:r>
          </a:p>
          <a:p>
            <a:r>
              <a:rPr lang="en-GB" dirty="0" smtClean="0"/>
              <a:t>The fascia and the fat tissue are destroyed, with secondary necrosis of subcutaneous tissue </a:t>
            </a:r>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702062" cy="6801862"/>
          </a:xfrm>
          <a:prstGeom prst="rect">
            <a:avLst/>
          </a:prstGeom>
          <a:noFill/>
        </p:spPr>
        <p:txBody>
          <a:bodyPr wrap="none" rtlCol="0">
            <a:spAutoFit/>
          </a:bodyPr>
          <a:lstStyle/>
          <a:p>
            <a:r>
              <a:rPr lang="en-US" sz="2800" b="1" dirty="0" smtClean="0"/>
              <a:t>Primary factors determining CO</a:t>
            </a:r>
            <a:r>
              <a:rPr lang="en-US" sz="2800" dirty="0" smtClean="0"/>
              <a:t>:</a:t>
            </a:r>
          </a:p>
          <a:p>
            <a:pPr>
              <a:buFont typeface="Arial" pitchFamily="34" charset="0"/>
              <a:buChar char="•"/>
            </a:pPr>
            <a:r>
              <a:rPr lang="en-US" sz="2400" dirty="0" smtClean="0"/>
              <a:t> Preload – the amount of tension on the ventricular muscle</a:t>
            </a:r>
          </a:p>
          <a:p>
            <a:r>
              <a:rPr lang="en-US" sz="2400" dirty="0" smtClean="0"/>
              <a:t>  fibres before they contract, determined primarily by EDV</a:t>
            </a:r>
          </a:p>
          <a:p>
            <a:pPr>
              <a:buFont typeface="Arial" pitchFamily="34" charset="0"/>
              <a:buChar char="•"/>
            </a:pPr>
            <a:r>
              <a:rPr lang="en-US" sz="2400" dirty="0" smtClean="0"/>
              <a:t> Afterload – the resistance against which the heart must pump,</a:t>
            </a:r>
          </a:p>
          <a:p>
            <a:r>
              <a:rPr lang="en-US" sz="2400" dirty="0" smtClean="0"/>
              <a:t> and its major components are:</a:t>
            </a:r>
          </a:p>
          <a:p>
            <a:pPr>
              <a:buFont typeface="Wingdings" pitchFamily="2" charset="2"/>
              <a:buChar char="ü"/>
            </a:pPr>
            <a:r>
              <a:rPr lang="en-US" sz="2400" dirty="0" smtClean="0"/>
              <a:t> Blood pressure in aorta</a:t>
            </a:r>
          </a:p>
          <a:p>
            <a:pPr>
              <a:buFont typeface="Wingdings" pitchFamily="2" charset="2"/>
              <a:buChar char="ü"/>
            </a:pPr>
            <a:r>
              <a:rPr lang="en-US" sz="2400" b="1" dirty="0" smtClean="0"/>
              <a:t> Resistance in the peripheral vessels</a:t>
            </a:r>
          </a:p>
          <a:p>
            <a:pPr>
              <a:buFont typeface="Wingdings" pitchFamily="2" charset="2"/>
              <a:buChar char="ü"/>
            </a:pPr>
            <a:r>
              <a:rPr lang="en-US" sz="2400" dirty="0" smtClean="0"/>
              <a:t> The size of aortic valve opening</a:t>
            </a:r>
          </a:p>
          <a:p>
            <a:pPr>
              <a:buFont typeface="Wingdings" pitchFamily="2" charset="2"/>
              <a:buChar char="ü"/>
            </a:pPr>
            <a:r>
              <a:rPr lang="en-US" sz="2400" dirty="0" smtClean="0"/>
              <a:t> Left ventricular size</a:t>
            </a:r>
          </a:p>
          <a:p>
            <a:pPr>
              <a:buFont typeface="Arial" pitchFamily="34" charset="0"/>
              <a:buChar char="•"/>
            </a:pPr>
            <a:r>
              <a:rPr lang="en-US" sz="2400" dirty="0" smtClean="0"/>
              <a:t> Contractility of the heart</a:t>
            </a:r>
          </a:p>
          <a:p>
            <a:pPr>
              <a:buFont typeface="Arial" pitchFamily="34" charset="0"/>
              <a:buChar char="•"/>
            </a:pPr>
            <a:r>
              <a:rPr lang="en-US" sz="2400" dirty="0" smtClean="0"/>
              <a:t> Heart rate</a:t>
            </a:r>
          </a:p>
          <a:p>
            <a:pPr>
              <a:buFont typeface="Arial" pitchFamily="34" charset="0"/>
              <a:buChar char="•"/>
            </a:pPr>
            <a:endParaRPr lang="en-US" sz="2400" dirty="0" smtClean="0"/>
          </a:p>
          <a:p>
            <a:pPr>
              <a:buFont typeface="Wingdings" pitchFamily="2" charset="2"/>
              <a:buChar char="Ø"/>
            </a:pPr>
            <a:r>
              <a:rPr lang="en-US" sz="2400" dirty="0" smtClean="0"/>
              <a:t> According to Frank-Starling law of the heart, cardiac out put</a:t>
            </a:r>
          </a:p>
          <a:p>
            <a:r>
              <a:rPr lang="en-US" sz="2400" dirty="0" smtClean="0"/>
              <a:t>  matches venous return i.e. the heart adapts the changing loads</a:t>
            </a:r>
          </a:p>
          <a:p>
            <a:r>
              <a:rPr lang="en-US" sz="2400" dirty="0" smtClean="0"/>
              <a:t>  of inflowing blood from systemic and pulmonary circulations</a:t>
            </a:r>
          </a:p>
          <a:p>
            <a:pPr>
              <a:buFont typeface="Arial" pitchFamily="34" charset="0"/>
              <a:buChar char="•"/>
            </a:pPr>
            <a:endParaRPr lang="en-US" sz="2400" dirty="0" smtClean="0"/>
          </a:p>
          <a:p>
            <a:endParaRPr lang="en-US" sz="2400" dirty="0" smtClean="0"/>
          </a:p>
          <a:p>
            <a:endParaRPr lang="en-US" sz="2400" dirty="0"/>
          </a:p>
        </p:txBody>
      </p:sp>
    </p:spTree>
  </p:cSld>
  <p:clrMapOvr>
    <a:masterClrMapping/>
  </p:clrMapOvr>
  <p:transition/>
  <p:timing>
    <p:tnLst>
      <p:par>
        <p:cTn id="1" dur="indefinite" restart="never" nodeType="tmRoot"/>
      </p:par>
    </p:tnLst>
  </p:timing>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Signs and symptoms of Fournier’s gangrene </a:t>
            </a:r>
            <a:endParaRPr lang="en-GB" dirty="0"/>
          </a:p>
        </p:txBody>
      </p:sp>
      <p:sp>
        <p:nvSpPr>
          <p:cNvPr id="3" name="Content Placeholder 2"/>
          <p:cNvSpPr>
            <a:spLocks noGrp="1"/>
          </p:cNvSpPr>
          <p:nvPr>
            <p:ph idx="1"/>
          </p:nvPr>
        </p:nvSpPr>
        <p:spPr/>
        <p:txBody>
          <a:bodyPr>
            <a:normAutofit lnSpcReduction="10000"/>
          </a:bodyPr>
          <a:lstStyle/>
          <a:p>
            <a:r>
              <a:rPr lang="en-GB" dirty="0" smtClean="0"/>
              <a:t>Associated risk factors </a:t>
            </a:r>
          </a:p>
          <a:p>
            <a:r>
              <a:rPr lang="en-GB" dirty="0" smtClean="0"/>
              <a:t>Pain</a:t>
            </a:r>
          </a:p>
          <a:p>
            <a:r>
              <a:rPr lang="en-GB" dirty="0" smtClean="0"/>
              <a:t>Tissue injury</a:t>
            </a:r>
          </a:p>
          <a:p>
            <a:r>
              <a:rPr lang="en-GB" dirty="0" smtClean="0"/>
              <a:t>Rapid progressing </a:t>
            </a:r>
            <a:r>
              <a:rPr lang="en-GB" dirty="0" err="1" smtClean="0"/>
              <a:t>erythema</a:t>
            </a:r>
            <a:r>
              <a:rPr lang="en-GB" dirty="0" smtClean="0"/>
              <a:t> at site of insult</a:t>
            </a:r>
          </a:p>
          <a:p>
            <a:r>
              <a:rPr lang="en-GB" dirty="0" smtClean="0"/>
              <a:t>Fluid filled blisters and </a:t>
            </a:r>
            <a:r>
              <a:rPr lang="en-GB" dirty="0" err="1" smtClean="0"/>
              <a:t>bullae</a:t>
            </a:r>
            <a:endParaRPr lang="en-GB" dirty="0" smtClean="0"/>
          </a:p>
          <a:p>
            <a:r>
              <a:rPr lang="en-GB" dirty="0" smtClean="0"/>
              <a:t>By day 4 and 5, large areas of gangrenous skin</a:t>
            </a:r>
          </a:p>
          <a:p>
            <a:r>
              <a:rPr lang="en-GB" dirty="0" smtClean="0"/>
              <a:t>By days 7 to 10, extensive necrosis of the subcutaneous tissue</a:t>
            </a:r>
          </a:p>
          <a:p>
            <a:endParaRPr lang="en-GB" dirty="0" smtClean="0"/>
          </a:p>
          <a:p>
            <a:endParaRPr lang="en-GB" dirty="0"/>
          </a:p>
        </p:txBody>
      </p:sp>
    </p:spTree>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Signs and symptoms of Fournier’s gangrene </a:t>
            </a:r>
            <a:endParaRPr lang="en-GB" dirty="0"/>
          </a:p>
        </p:txBody>
      </p:sp>
      <p:sp>
        <p:nvSpPr>
          <p:cNvPr id="3" name="Content Placeholder 2"/>
          <p:cNvSpPr>
            <a:spLocks noGrp="1"/>
          </p:cNvSpPr>
          <p:nvPr>
            <p:ph idx="1"/>
          </p:nvPr>
        </p:nvSpPr>
        <p:spPr/>
        <p:txBody>
          <a:bodyPr>
            <a:normAutofit lnSpcReduction="10000"/>
          </a:bodyPr>
          <a:lstStyle/>
          <a:p>
            <a:r>
              <a:rPr lang="en-GB" dirty="0" smtClean="0"/>
              <a:t>Fever</a:t>
            </a:r>
          </a:p>
          <a:p>
            <a:r>
              <a:rPr lang="en-GB" dirty="0" err="1" smtClean="0"/>
              <a:t>Sepesis</a:t>
            </a:r>
            <a:endParaRPr lang="en-GB" dirty="0" smtClean="0"/>
          </a:p>
          <a:p>
            <a:r>
              <a:rPr lang="en-GB" dirty="0" err="1" smtClean="0"/>
              <a:t>Hypovolaemia</a:t>
            </a:r>
            <a:endParaRPr lang="en-GB" dirty="0" smtClean="0"/>
          </a:p>
          <a:p>
            <a:r>
              <a:rPr lang="en-GB" dirty="0" smtClean="0"/>
              <a:t>Hypotension</a:t>
            </a:r>
          </a:p>
          <a:p>
            <a:r>
              <a:rPr lang="en-GB" dirty="0" smtClean="0"/>
              <a:t>Respiratory</a:t>
            </a:r>
          </a:p>
          <a:p>
            <a:r>
              <a:rPr lang="en-GB" dirty="0" smtClean="0"/>
              <a:t>Respiratory insufficiency</a:t>
            </a:r>
          </a:p>
          <a:p>
            <a:r>
              <a:rPr lang="en-GB" dirty="0" smtClean="0"/>
              <a:t>Deterioration in level of consciousness</a:t>
            </a:r>
          </a:p>
          <a:p>
            <a:r>
              <a:rPr lang="en-GB" dirty="0" smtClean="0"/>
              <a:t>Signs of sepsis </a:t>
            </a:r>
          </a:p>
          <a:p>
            <a:endParaRPr lang="en-GB" dirty="0"/>
          </a:p>
        </p:txBody>
      </p:sp>
    </p:spTree>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Manifestations</a:t>
            </a:r>
            <a:endParaRPr lang="en-GB" dirty="0"/>
          </a:p>
        </p:txBody>
      </p:sp>
      <p:sp>
        <p:nvSpPr>
          <p:cNvPr id="3" name="Content Placeholder 2"/>
          <p:cNvSpPr>
            <a:spLocks noGrp="1"/>
          </p:cNvSpPr>
          <p:nvPr>
            <p:ph idx="1"/>
          </p:nvPr>
        </p:nvSpPr>
        <p:spPr>
          <a:xfrm>
            <a:off x="457200" y="1600200"/>
            <a:ext cx="8534400" cy="5257800"/>
          </a:xfrm>
        </p:spPr>
        <p:txBody>
          <a:bodyPr>
            <a:normAutofit/>
          </a:bodyPr>
          <a:lstStyle/>
          <a:p>
            <a:r>
              <a:rPr lang="en-GB" dirty="0" smtClean="0"/>
              <a:t>Arterial blood flow insufficiency</a:t>
            </a:r>
          </a:p>
          <a:p>
            <a:r>
              <a:rPr lang="en-GB" dirty="0" smtClean="0"/>
              <a:t>Slow  of absent capillary refill</a:t>
            </a:r>
          </a:p>
          <a:p>
            <a:r>
              <a:rPr lang="en-GB" dirty="0" smtClean="0"/>
              <a:t>Swelling on affected area</a:t>
            </a:r>
          </a:p>
          <a:p>
            <a:r>
              <a:rPr lang="en-GB" dirty="0" smtClean="0"/>
              <a:t>Difficult in walking related to affected extremity </a:t>
            </a:r>
          </a:p>
          <a:p>
            <a:r>
              <a:rPr lang="en-GB" dirty="0" smtClean="0"/>
              <a:t>Pain on affected region</a:t>
            </a:r>
          </a:p>
          <a:p>
            <a:r>
              <a:rPr lang="en-GB" dirty="0" smtClean="0"/>
              <a:t>Cold and numb skin</a:t>
            </a:r>
          </a:p>
          <a:p>
            <a:r>
              <a:rPr lang="en-GB" dirty="0" smtClean="0"/>
              <a:t>Impaired or absence of distal pulses</a:t>
            </a:r>
          </a:p>
          <a:p>
            <a:pPr>
              <a:buNone/>
            </a:pPr>
            <a:endParaRPr lang="en-GB" dirty="0" smtClean="0"/>
          </a:p>
          <a:p>
            <a:endParaRPr lang="en-GB" dirty="0" smtClean="0"/>
          </a:p>
          <a:p>
            <a:endParaRPr lang="en-GB" dirty="0"/>
          </a:p>
        </p:txBody>
      </p:sp>
    </p:spTree>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Clinical features</a:t>
            </a:r>
            <a:br>
              <a:rPr lang="en-GB" dirty="0" smtClean="0"/>
            </a:br>
            <a:endParaRPr lang="en-GB" dirty="0"/>
          </a:p>
        </p:txBody>
      </p:sp>
      <p:sp>
        <p:nvSpPr>
          <p:cNvPr id="3" name="Content Placeholder 2"/>
          <p:cNvSpPr>
            <a:spLocks noGrp="1"/>
          </p:cNvSpPr>
          <p:nvPr>
            <p:ph idx="1"/>
          </p:nvPr>
        </p:nvSpPr>
        <p:spPr/>
        <p:txBody>
          <a:bodyPr>
            <a:normAutofit lnSpcReduction="10000"/>
          </a:bodyPr>
          <a:lstStyle/>
          <a:p>
            <a:r>
              <a:rPr lang="en-GB" dirty="0" smtClean="0"/>
              <a:t>Impaired or absence of distal sensations</a:t>
            </a:r>
          </a:p>
          <a:p>
            <a:r>
              <a:rPr lang="en-GB" dirty="0" smtClean="0"/>
              <a:t>Change of colour of affected area</a:t>
            </a:r>
          </a:p>
          <a:p>
            <a:r>
              <a:rPr lang="en-GB" dirty="0" smtClean="0"/>
              <a:t>Increasing skin lesion/ulceration</a:t>
            </a:r>
          </a:p>
          <a:p>
            <a:r>
              <a:rPr lang="en-GB" dirty="0" smtClean="0"/>
              <a:t>Fever in case of infection </a:t>
            </a:r>
          </a:p>
          <a:p>
            <a:r>
              <a:rPr lang="en-GB" dirty="0" smtClean="0"/>
              <a:t>Low blood pressure in case of </a:t>
            </a:r>
            <a:r>
              <a:rPr lang="en-GB" dirty="0" err="1" smtClean="0"/>
              <a:t>septicemia</a:t>
            </a:r>
            <a:endParaRPr lang="en-GB" dirty="0" smtClean="0"/>
          </a:p>
          <a:p>
            <a:r>
              <a:rPr lang="en-GB" dirty="0" smtClean="0"/>
              <a:t>Confusion related to </a:t>
            </a:r>
            <a:r>
              <a:rPr lang="en-GB" dirty="0" err="1" smtClean="0"/>
              <a:t>septicemia</a:t>
            </a:r>
            <a:r>
              <a:rPr lang="en-GB" dirty="0" smtClean="0"/>
              <a:t> and psychological trauma </a:t>
            </a:r>
          </a:p>
          <a:p>
            <a:r>
              <a:rPr lang="en-GB" dirty="0" smtClean="0"/>
              <a:t>Foul-smelling discharge related infection </a:t>
            </a:r>
          </a:p>
          <a:p>
            <a:endParaRPr lang="en-GB" dirty="0"/>
          </a:p>
        </p:txBody>
      </p:sp>
    </p:spTree>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Diagnosis </a:t>
            </a:r>
            <a:endParaRPr lang="en-GB" dirty="0"/>
          </a:p>
        </p:txBody>
      </p:sp>
      <p:sp>
        <p:nvSpPr>
          <p:cNvPr id="3" name="Content Placeholder 2"/>
          <p:cNvSpPr>
            <a:spLocks noGrp="1"/>
          </p:cNvSpPr>
          <p:nvPr>
            <p:ph idx="1"/>
          </p:nvPr>
        </p:nvSpPr>
        <p:spPr>
          <a:xfrm>
            <a:off x="457200" y="1371600"/>
            <a:ext cx="8686800" cy="5029200"/>
          </a:xfrm>
        </p:spPr>
        <p:txBody>
          <a:bodyPr>
            <a:normAutofit lnSpcReduction="10000"/>
          </a:bodyPr>
          <a:lstStyle/>
          <a:p>
            <a:r>
              <a:rPr lang="en-GB" dirty="0" smtClean="0"/>
              <a:t>History/physical examination</a:t>
            </a:r>
          </a:p>
          <a:p>
            <a:r>
              <a:rPr lang="en-GB" dirty="0" smtClean="0"/>
              <a:t>Segmental pressure measurement</a:t>
            </a:r>
          </a:p>
          <a:p>
            <a:r>
              <a:rPr lang="en-GB" dirty="0" smtClean="0"/>
              <a:t>White blood count elevated in case of infection </a:t>
            </a:r>
          </a:p>
          <a:p>
            <a:r>
              <a:rPr lang="en-GB" dirty="0" smtClean="0"/>
              <a:t>Doppler ultrasound</a:t>
            </a:r>
          </a:p>
          <a:p>
            <a:r>
              <a:rPr lang="en-GB" dirty="0" smtClean="0"/>
              <a:t>Duplex Doppler </a:t>
            </a:r>
            <a:r>
              <a:rPr lang="en-GB" dirty="0" err="1" smtClean="0"/>
              <a:t>ultrsound</a:t>
            </a:r>
            <a:endParaRPr lang="en-GB" dirty="0" smtClean="0"/>
          </a:p>
          <a:p>
            <a:r>
              <a:rPr lang="en-GB" dirty="0" err="1" smtClean="0"/>
              <a:t>Transcutaneous</a:t>
            </a:r>
            <a:r>
              <a:rPr lang="en-GB" dirty="0" smtClean="0"/>
              <a:t> </a:t>
            </a:r>
            <a:r>
              <a:rPr lang="en-GB" dirty="0" err="1" smtClean="0"/>
              <a:t>oximetry</a:t>
            </a:r>
            <a:r>
              <a:rPr lang="en-GB" dirty="0" smtClean="0"/>
              <a:t> </a:t>
            </a:r>
          </a:p>
          <a:p>
            <a:r>
              <a:rPr lang="en-GB" dirty="0" smtClean="0"/>
              <a:t>Angiography/arteriogram </a:t>
            </a:r>
          </a:p>
          <a:p>
            <a:r>
              <a:rPr lang="en-GB" dirty="0" smtClean="0"/>
              <a:t>magnetic resonance imaging</a:t>
            </a:r>
          </a:p>
          <a:p>
            <a:r>
              <a:rPr lang="en-GB" dirty="0" smtClean="0"/>
              <a:t>Wound Swap specimen for culture and sensitivity</a:t>
            </a:r>
          </a:p>
          <a:p>
            <a:endParaRPr lang="en-GB" dirty="0"/>
          </a:p>
        </p:txBody>
      </p:sp>
    </p:spTree>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Management </a:t>
            </a:r>
            <a:endParaRPr lang="en-GB" dirty="0"/>
          </a:p>
        </p:txBody>
      </p:sp>
      <p:sp>
        <p:nvSpPr>
          <p:cNvPr id="3" name="Content Placeholder 2"/>
          <p:cNvSpPr>
            <a:spLocks noGrp="1"/>
          </p:cNvSpPr>
          <p:nvPr>
            <p:ph idx="1"/>
          </p:nvPr>
        </p:nvSpPr>
        <p:spPr>
          <a:xfrm>
            <a:off x="457200" y="1600200"/>
            <a:ext cx="8534400" cy="4953000"/>
          </a:xfrm>
        </p:spPr>
        <p:txBody>
          <a:bodyPr>
            <a:normAutofit/>
          </a:bodyPr>
          <a:lstStyle/>
          <a:p>
            <a:r>
              <a:rPr lang="en-GB" sz="3800" b="1" dirty="0" smtClean="0"/>
              <a:t>Medical management:</a:t>
            </a:r>
          </a:p>
          <a:p>
            <a:pPr lvl="1">
              <a:buFont typeface="Courier New" pitchFamily="49" charset="0"/>
              <a:buChar char="o"/>
            </a:pPr>
            <a:r>
              <a:rPr lang="en-GB" dirty="0" smtClean="0"/>
              <a:t>Vasodilators to dilate blood vessels to improve blood flow</a:t>
            </a:r>
          </a:p>
          <a:p>
            <a:pPr lvl="1">
              <a:buFont typeface="Courier New" pitchFamily="49" charset="0"/>
              <a:buChar char="o"/>
            </a:pPr>
            <a:r>
              <a:rPr lang="en-GB" dirty="0" smtClean="0"/>
              <a:t>Thrombolytic agents to destroy blood clot</a:t>
            </a:r>
          </a:p>
          <a:p>
            <a:pPr lvl="1">
              <a:buFont typeface="Courier New" pitchFamily="49" charset="0"/>
              <a:buChar char="o"/>
            </a:pPr>
            <a:r>
              <a:rPr lang="en-GB" dirty="0" smtClean="0"/>
              <a:t>Antibiotics to prevent and treat infection e.g. </a:t>
            </a:r>
            <a:r>
              <a:rPr lang="en-GB" dirty="0" err="1" smtClean="0"/>
              <a:t>Penicillinase</a:t>
            </a:r>
            <a:r>
              <a:rPr lang="en-GB" dirty="0" smtClean="0"/>
              <a:t>-resistant </a:t>
            </a:r>
            <a:r>
              <a:rPr lang="en-GB" dirty="0" err="1" smtClean="0"/>
              <a:t>synthentic</a:t>
            </a:r>
            <a:r>
              <a:rPr lang="en-GB" dirty="0" smtClean="0"/>
              <a:t> </a:t>
            </a:r>
            <a:r>
              <a:rPr lang="en-GB" dirty="0" err="1" smtClean="0"/>
              <a:t>penicillins</a:t>
            </a:r>
            <a:r>
              <a:rPr lang="en-GB" dirty="0" smtClean="0"/>
              <a:t>, </a:t>
            </a:r>
            <a:r>
              <a:rPr lang="en-GB" dirty="0" err="1" smtClean="0"/>
              <a:t>clindamycin</a:t>
            </a:r>
            <a:r>
              <a:rPr lang="en-GB" dirty="0" smtClean="0"/>
              <a:t>, </a:t>
            </a:r>
            <a:r>
              <a:rPr lang="en-GB" dirty="0" err="1" smtClean="0"/>
              <a:t>chloramphenicol</a:t>
            </a:r>
            <a:r>
              <a:rPr lang="en-GB" dirty="0" smtClean="0"/>
              <a:t>, </a:t>
            </a:r>
            <a:r>
              <a:rPr lang="en-GB" dirty="0" err="1" smtClean="0"/>
              <a:t>aminoglycosides</a:t>
            </a:r>
            <a:endParaRPr lang="en-GB" dirty="0" smtClean="0"/>
          </a:p>
          <a:p>
            <a:pPr lvl="1">
              <a:buFont typeface="Courier New" pitchFamily="49" charset="0"/>
              <a:buChar char="o"/>
            </a:pPr>
            <a:r>
              <a:rPr lang="en-GB" b="1" dirty="0" smtClean="0"/>
              <a:t>Triple therapy</a:t>
            </a:r>
            <a:r>
              <a:rPr lang="en-GB" dirty="0" smtClean="0"/>
              <a:t>: </a:t>
            </a:r>
            <a:r>
              <a:rPr lang="en-GB" dirty="0" err="1" smtClean="0"/>
              <a:t>vancomycin</a:t>
            </a:r>
            <a:r>
              <a:rPr lang="en-GB" dirty="0" smtClean="0"/>
              <a:t> + Ceftriaxone + </a:t>
            </a:r>
            <a:r>
              <a:rPr lang="en-GB" dirty="0" err="1" smtClean="0"/>
              <a:t>Metronidazole</a:t>
            </a:r>
            <a:r>
              <a:rPr lang="en-GB" dirty="0" smtClean="0"/>
              <a:t>; </a:t>
            </a:r>
            <a:r>
              <a:rPr lang="en-GB" b="1" dirty="0" smtClean="0"/>
              <a:t>OR</a:t>
            </a:r>
            <a:r>
              <a:rPr lang="en-GB" dirty="0" smtClean="0"/>
              <a:t> </a:t>
            </a:r>
            <a:r>
              <a:rPr lang="en-GB" dirty="0" err="1" smtClean="0"/>
              <a:t>Clindamycin</a:t>
            </a:r>
            <a:r>
              <a:rPr lang="en-GB" dirty="0" smtClean="0"/>
              <a:t> + </a:t>
            </a:r>
            <a:r>
              <a:rPr lang="en-GB" dirty="0" err="1" smtClean="0"/>
              <a:t>Ampicillin</a:t>
            </a:r>
            <a:r>
              <a:rPr lang="en-GB" dirty="0" smtClean="0"/>
              <a:t> + </a:t>
            </a:r>
            <a:r>
              <a:rPr lang="en-GB" dirty="0" err="1" smtClean="0"/>
              <a:t>Gentamicin</a:t>
            </a:r>
            <a:endParaRPr lang="en-GB" dirty="0" smtClean="0"/>
          </a:p>
          <a:p>
            <a:pPr lvl="2">
              <a:buNone/>
            </a:pPr>
            <a:endParaRPr lang="en-GB" dirty="0"/>
          </a:p>
        </p:txBody>
      </p:sp>
    </p:spTree>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Medical management </a:t>
            </a:r>
            <a:endParaRPr lang="en-GB" dirty="0"/>
          </a:p>
        </p:txBody>
      </p:sp>
      <p:sp>
        <p:nvSpPr>
          <p:cNvPr id="3" name="Content Placeholder 2"/>
          <p:cNvSpPr>
            <a:spLocks noGrp="1"/>
          </p:cNvSpPr>
          <p:nvPr>
            <p:ph idx="1"/>
          </p:nvPr>
        </p:nvSpPr>
        <p:spPr/>
        <p:txBody>
          <a:bodyPr/>
          <a:lstStyle/>
          <a:p>
            <a:pPr lvl="1">
              <a:buFont typeface="Courier New" pitchFamily="49" charset="0"/>
              <a:buChar char="o"/>
            </a:pPr>
            <a:r>
              <a:rPr lang="en-GB" dirty="0" smtClean="0"/>
              <a:t>Analgesics for pain relief </a:t>
            </a:r>
          </a:p>
          <a:p>
            <a:pPr lvl="1">
              <a:buFont typeface="Courier New" pitchFamily="49" charset="0"/>
              <a:buChar char="o"/>
            </a:pPr>
            <a:r>
              <a:rPr lang="en-GB" dirty="0" smtClean="0"/>
              <a:t>Hyperbaric oxygen therapy to stop toxin production and multiplication of organisms in case of gas gangrene</a:t>
            </a:r>
          </a:p>
          <a:p>
            <a:pPr lvl="1">
              <a:buFont typeface="Courier New" pitchFamily="49" charset="0"/>
              <a:buChar char="o"/>
            </a:pPr>
            <a:r>
              <a:rPr lang="en-GB" dirty="0" smtClean="0"/>
              <a:t>Tetanus prophylaxis </a:t>
            </a:r>
          </a:p>
          <a:p>
            <a:pPr lvl="1">
              <a:buFont typeface="Courier New" pitchFamily="49" charset="0"/>
              <a:buChar char="o"/>
            </a:pPr>
            <a:r>
              <a:rPr lang="en-GB" dirty="0" smtClean="0"/>
              <a:t>Wound cleansing and dressings</a:t>
            </a:r>
          </a:p>
          <a:p>
            <a:pPr lvl="1">
              <a:buFont typeface="Courier New" pitchFamily="49" charset="0"/>
              <a:buChar char="o"/>
            </a:pPr>
            <a:r>
              <a:rPr lang="en-GB" dirty="0" smtClean="0"/>
              <a:t>Nutrition rich in proteins and vitamins to enhance healing</a:t>
            </a:r>
          </a:p>
          <a:p>
            <a:endParaRPr lang="en-GB" dirty="0"/>
          </a:p>
        </p:txBody>
      </p:sp>
    </p:spTree>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Management</a:t>
            </a:r>
            <a:br>
              <a:rPr lang="en-GB" dirty="0" smtClean="0"/>
            </a:br>
            <a:endParaRPr lang="en-GB" dirty="0"/>
          </a:p>
        </p:txBody>
      </p:sp>
      <p:sp>
        <p:nvSpPr>
          <p:cNvPr id="3" name="Content Placeholder 2"/>
          <p:cNvSpPr>
            <a:spLocks noGrp="1"/>
          </p:cNvSpPr>
          <p:nvPr>
            <p:ph idx="1"/>
          </p:nvPr>
        </p:nvSpPr>
        <p:spPr/>
        <p:txBody>
          <a:bodyPr/>
          <a:lstStyle/>
          <a:p>
            <a:r>
              <a:rPr lang="en-GB" b="1" dirty="0" smtClean="0"/>
              <a:t>Surgical intervention </a:t>
            </a:r>
          </a:p>
          <a:p>
            <a:pPr lvl="1">
              <a:buFont typeface="Courier New" pitchFamily="49" charset="0"/>
              <a:buChar char="o"/>
            </a:pPr>
            <a:r>
              <a:rPr lang="en-GB" dirty="0" smtClean="0"/>
              <a:t>Physical therapy to include wound soaking and cleansing with appropriate antiseptic solution</a:t>
            </a:r>
          </a:p>
          <a:p>
            <a:pPr lvl="1">
              <a:buFont typeface="Courier New" pitchFamily="49" charset="0"/>
              <a:buChar char="o"/>
            </a:pPr>
            <a:r>
              <a:rPr lang="en-GB" dirty="0" smtClean="0"/>
              <a:t>Emergent Surgical wound toilet/debridement to remove death tissue to prevent the spread of the condition and application of dressings</a:t>
            </a:r>
          </a:p>
          <a:p>
            <a:pPr lvl="1">
              <a:buFont typeface="Courier New" pitchFamily="49" charset="0"/>
              <a:buChar char="o"/>
            </a:pPr>
            <a:r>
              <a:rPr lang="en-GB" dirty="0" smtClean="0"/>
              <a:t>Urgent Amputation, if not improving with the above treatments</a:t>
            </a:r>
          </a:p>
          <a:p>
            <a:endParaRPr lang="en-GB" dirty="0"/>
          </a:p>
        </p:txBody>
      </p:sp>
    </p:spTree>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diagnosis</a:t>
            </a:r>
            <a:endParaRPr lang="en-GB" dirty="0"/>
          </a:p>
        </p:txBody>
      </p:sp>
      <p:sp>
        <p:nvSpPr>
          <p:cNvPr id="3" name="Content Placeholder 2"/>
          <p:cNvSpPr>
            <a:spLocks noGrp="1"/>
          </p:cNvSpPr>
          <p:nvPr>
            <p:ph idx="1"/>
          </p:nvPr>
        </p:nvSpPr>
        <p:spPr>
          <a:xfrm>
            <a:off x="457200" y="1600200"/>
            <a:ext cx="8534400" cy="5105400"/>
          </a:xfrm>
        </p:spPr>
        <p:txBody>
          <a:bodyPr>
            <a:normAutofit fontScale="92500"/>
          </a:bodyPr>
          <a:lstStyle/>
          <a:p>
            <a:r>
              <a:rPr lang="en-GB" dirty="0" smtClean="0"/>
              <a:t>Acute Pain related to inflammation, amputation as manifested by patient’s verbalization of pain</a:t>
            </a:r>
          </a:p>
          <a:p>
            <a:r>
              <a:rPr lang="en-GB" dirty="0" smtClean="0"/>
              <a:t>Disturbed body image related to large </a:t>
            </a:r>
            <a:r>
              <a:rPr lang="en-GB" dirty="0" err="1" smtClean="0"/>
              <a:t>nonhealing</a:t>
            </a:r>
            <a:r>
              <a:rPr lang="en-GB" dirty="0" smtClean="0"/>
              <a:t> wounds, amputation as manifested by patient’s verbalization “oh my leg looks horrible”</a:t>
            </a:r>
          </a:p>
          <a:p>
            <a:r>
              <a:rPr lang="en-GB" dirty="0" smtClean="0"/>
              <a:t>Fluid volume deficit related to shifting of large amount of fluid into third space (infected area) manifested by shock, tachycardia </a:t>
            </a:r>
          </a:p>
          <a:p>
            <a:r>
              <a:rPr lang="en-GB" dirty="0" smtClean="0"/>
              <a:t>Deficient knowledge on causes, prevention, complications and treatment modalities</a:t>
            </a:r>
          </a:p>
          <a:p>
            <a:endParaRPr lang="en-GB" dirty="0"/>
          </a:p>
        </p:txBody>
      </p:sp>
    </p:spTree>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interventions</a:t>
            </a:r>
            <a:endParaRPr lang="en-GB" dirty="0"/>
          </a:p>
        </p:txBody>
      </p:sp>
      <p:sp>
        <p:nvSpPr>
          <p:cNvPr id="3" name="Content Placeholder 2"/>
          <p:cNvSpPr>
            <a:spLocks noGrp="1"/>
          </p:cNvSpPr>
          <p:nvPr>
            <p:ph idx="1"/>
          </p:nvPr>
        </p:nvSpPr>
        <p:spPr>
          <a:xfrm>
            <a:off x="457200" y="1371600"/>
            <a:ext cx="8534400" cy="5410200"/>
          </a:xfrm>
        </p:spPr>
        <p:txBody>
          <a:bodyPr>
            <a:normAutofit fontScale="92500" lnSpcReduction="10000"/>
          </a:bodyPr>
          <a:lstStyle/>
          <a:p>
            <a:r>
              <a:rPr lang="en-GB" dirty="0" smtClean="0"/>
              <a:t>Aggressive fluid resuscitation: Administer iv fluids as prescribed to treat shock</a:t>
            </a:r>
          </a:p>
          <a:p>
            <a:r>
              <a:rPr lang="en-GB" dirty="0" smtClean="0"/>
              <a:t>Monitor vital signs and recognize systemic involvement e.g. Fever, tachycardia, hypotension</a:t>
            </a:r>
          </a:p>
          <a:p>
            <a:r>
              <a:rPr lang="en-GB" dirty="0" smtClean="0"/>
              <a:t>Give drugs as prescribed, e.g. Analgesics, antibiotics</a:t>
            </a:r>
          </a:p>
          <a:p>
            <a:r>
              <a:rPr lang="en-GB" dirty="0" smtClean="0"/>
              <a:t>Monitor blood sugar if diabetic </a:t>
            </a:r>
          </a:p>
          <a:p>
            <a:r>
              <a:rPr lang="en-GB" dirty="0" smtClean="0"/>
              <a:t>Explain the treatment modalities to patient</a:t>
            </a:r>
          </a:p>
          <a:p>
            <a:r>
              <a:rPr lang="en-GB" dirty="0" smtClean="0"/>
              <a:t>Clean, </a:t>
            </a:r>
            <a:r>
              <a:rPr lang="en-GB" dirty="0" err="1" smtClean="0"/>
              <a:t>debride</a:t>
            </a:r>
            <a:r>
              <a:rPr lang="en-GB" dirty="0" smtClean="0"/>
              <a:t> and dress wound as indicated</a:t>
            </a:r>
          </a:p>
          <a:p>
            <a:r>
              <a:rPr lang="en-GB" dirty="0" smtClean="0"/>
              <a:t>Assist in physical therapy as needed</a:t>
            </a:r>
          </a:p>
          <a:p>
            <a:r>
              <a:rPr lang="en-GB" dirty="0" smtClean="0"/>
              <a:t>Explain type of  surgery and its importance</a:t>
            </a:r>
          </a:p>
          <a:p>
            <a:r>
              <a:rPr lang="en-GB" dirty="0" smtClean="0"/>
              <a:t>Prepare patient amputation if indicated</a:t>
            </a:r>
          </a:p>
          <a:p>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609600"/>
            <a:ext cx="8922251" cy="5386090"/>
          </a:xfrm>
          <a:prstGeom prst="rect">
            <a:avLst/>
          </a:prstGeom>
          <a:noFill/>
        </p:spPr>
        <p:txBody>
          <a:bodyPr wrap="none" rtlCol="0">
            <a:spAutoFit/>
          </a:bodyPr>
          <a:lstStyle/>
          <a:p>
            <a:r>
              <a:rPr lang="en-US" sz="2800" b="1" dirty="0" smtClean="0"/>
              <a:t>Continuation</a:t>
            </a:r>
          </a:p>
          <a:p>
            <a:pPr>
              <a:buFont typeface="Wingdings" pitchFamily="2" charset="2"/>
              <a:buChar char="Ø"/>
            </a:pPr>
            <a:r>
              <a:rPr lang="en-US" sz="2400" dirty="0" smtClean="0"/>
              <a:t> Within certain limits, the more cardiac muscle contracts</a:t>
            </a:r>
          </a:p>
          <a:p>
            <a:r>
              <a:rPr lang="en-US" sz="2400" dirty="0" smtClean="0"/>
              <a:t>   forcibly, the more they get stretched at the beginning of </a:t>
            </a:r>
          </a:p>
          <a:p>
            <a:r>
              <a:rPr lang="en-US" sz="2400" dirty="0" smtClean="0"/>
              <a:t>   contraction</a:t>
            </a:r>
          </a:p>
          <a:p>
            <a:pPr>
              <a:buFont typeface="Wingdings" pitchFamily="2" charset="2"/>
              <a:buChar char="Ø"/>
            </a:pPr>
            <a:r>
              <a:rPr lang="en-US" sz="2400" dirty="0" smtClean="0"/>
              <a:t> Once venous return increases beyond certain limit, the </a:t>
            </a:r>
          </a:p>
          <a:p>
            <a:r>
              <a:rPr lang="en-US" sz="2400" dirty="0" smtClean="0"/>
              <a:t>    myocardium begin to fail</a:t>
            </a:r>
          </a:p>
          <a:p>
            <a:pPr>
              <a:buFont typeface="Wingdings" pitchFamily="2" charset="2"/>
              <a:buChar char="Ø"/>
            </a:pPr>
            <a:r>
              <a:rPr lang="en-US" sz="2400" dirty="0" smtClean="0"/>
              <a:t> Regulation of the heart in response to the amount of blood</a:t>
            </a:r>
          </a:p>
          <a:p>
            <a:r>
              <a:rPr lang="en-US" sz="2400" dirty="0" smtClean="0"/>
              <a:t>   to be pumped is termed as intrinsic regulation</a:t>
            </a:r>
          </a:p>
          <a:p>
            <a:endParaRPr lang="en-US" sz="2400" dirty="0" smtClean="0"/>
          </a:p>
          <a:p>
            <a:r>
              <a:rPr lang="en-US" sz="2800" b="1" dirty="0" smtClean="0"/>
              <a:t>ANS regulation of cardiac function</a:t>
            </a:r>
            <a:r>
              <a:rPr lang="en-US" sz="2800" dirty="0" smtClean="0"/>
              <a:t>:</a:t>
            </a:r>
          </a:p>
          <a:p>
            <a:pPr>
              <a:buFont typeface="Arial" pitchFamily="34" charset="0"/>
              <a:buChar char="•"/>
            </a:pPr>
            <a:r>
              <a:rPr lang="en-US" sz="2400" dirty="0" smtClean="0"/>
              <a:t> ANS alters rate of impulse generated by SA node, the speed </a:t>
            </a:r>
          </a:p>
          <a:p>
            <a:r>
              <a:rPr lang="en-US" sz="2400" dirty="0" smtClean="0"/>
              <a:t> of impulse conduction and the strength of cardiac contraction</a:t>
            </a:r>
          </a:p>
          <a:p>
            <a:pPr>
              <a:buFont typeface="Arial" pitchFamily="34" charset="0"/>
              <a:buChar char="•"/>
            </a:pPr>
            <a:r>
              <a:rPr lang="en-US" sz="2400" dirty="0" smtClean="0"/>
              <a:t> Stimulation of sympathetic nervous system (fibres) increase</a:t>
            </a:r>
          </a:p>
          <a:p>
            <a:r>
              <a:rPr lang="en-US" sz="2400" dirty="0" smtClean="0"/>
              <a:t>  HR, conduction speed through AV node and force of contraction </a:t>
            </a:r>
            <a:endParaRPr lang="en-US" sz="2400" dirty="0"/>
          </a:p>
        </p:txBody>
      </p:sp>
    </p:spTree>
  </p:cSld>
  <p:clrMapOvr>
    <a:masterClrMapping/>
  </p:clrMapOvr>
  <p:transition/>
  <p:timing>
    <p:tnLst>
      <p:par>
        <p:cTn id="1" dur="indefinite" restart="never" nodeType="tmRoot"/>
      </p:par>
    </p:tnLst>
  </p:timing>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intervention </a:t>
            </a:r>
            <a:endParaRPr lang="en-GB" dirty="0"/>
          </a:p>
        </p:txBody>
      </p:sp>
      <p:sp>
        <p:nvSpPr>
          <p:cNvPr id="3" name="Content Placeholder 2"/>
          <p:cNvSpPr>
            <a:spLocks noGrp="1"/>
          </p:cNvSpPr>
          <p:nvPr>
            <p:ph idx="1"/>
          </p:nvPr>
        </p:nvSpPr>
        <p:spPr>
          <a:xfrm>
            <a:off x="457200" y="1600200"/>
            <a:ext cx="8458200" cy="5105400"/>
          </a:xfrm>
        </p:spPr>
        <p:txBody>
          <a:bodyPr>
            <a:normAutofit/>
          </a:bodyPr>
          <a:lstStyle/>
          <a:p>
            <a:r>
              <a:rPr lang="en-GB" dirty="0" smtClean="0"/>
              <a:t>Ensure proper positioning of the affected part</a:t>
            </a:r>
          </a:p>
          <a:p>
            <a:r>
              <a:rPr lang="en-GB" dirty="0" smtClean="0"/>
              <a:t>Monitor amputation stamp for haemorrhage</a:t>
            </a:r>
          </a:p>
          <a:p>
            <a:r>
              <a:rPr lang="en-GB" dirty="0" smtClean="0"/>
              <a:t>Give prescribed drugs</a:t>
            </a:r>
          </a:p>
          <a:p>
            <a:r>
              <a:rPr lang="en-GB" dirty="0" smtClean="0"/>
              <a:t>Provide supportive care and supplement oxygen</a:t>
            </a:r>
          </a:p>
          <a:p>
            <a:r>
              <a:rPr lang="en-GB" dirty="0" smtClean="0"/>
              <a:t>Monitor vital signs  and signs of complications</a:t>
            </a:r>
          </a:p>
          <a:p>
            <a:r>
              <a:rPr lang="en-GB" dirty="0" smtClean="0"/>
              <a:t>Monitor wound and amputation stamp for signs of infection </a:t>
            </a:r>
          </a:p>
          <a:p>
            <a:r>
              <a:rPr lang="en-GB" dirty="0" smtClean="0"/>
              <a:t>Change dressings aseptically, post operatively</a:t>
            </a:r>
          </a:p>
          <a:p>
            <a:endParaRPr lang="en-GB" dirty="0"/>
          </a:p>
        </p:txBody>
      </p:sp>
    </p:spTree>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GB" dirty="0" smtClean="0"/>
              <a:t>Monitor pain control </a:t>
            </a:r>
          </a:p>
          <a:p>
            <a:r>
              <a:rPr lang="en-GB" dirty="0" smtClean="0"/>
              <a:t>Monitor response to treatment</a:t>
            </a:r>
          </a:p>
          <a:p>
            <a:r>
              <a:rPr lang="en-GB" dirty="0" smtClean="0"/>
              <a:t>Monitor mental status changes and level of consciousness </a:t>
            </a:r>
          </a:p>
          <a:p>
            <a:r>
              <a:rPr lang="en-GB" dirty="0" smtClean="0"/>
              <a:t>Provide psychological support to patient</a:t>
            </a:r>
          </a:p>
          <a:p>
            <a:r>
              <a:rPr lang="en-GB" dirty="0" smtClean="0"/>
              <a:t>Advice on prosthetic devices if amputation was done </a:t>
            </a:r>
          </a:p>
          <a:p>
            <a:r>
              <a:rPr lang="en-GB" dirty="0" smtClean="0"/>
              <a:t>Instruct patient on home care to include medications, prevention of infection, medical check-ups</a:t>
            </a:r>
          </a:p>
          <a:p>
            <a:endParaRPr lang="en-GB" dirty="0"/>
          </a:p>
        </p:txBody>
      </p:sp>
    </p:spTree>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Patient teaching</a:t>
            </a:r>
            <a:endParaRPr lang="en-GB" dirty="0"/>
          </a:p>
        </p:txBody>
      </p:sp>
      <p:sp>
        <p:nvSpPr>
          <p:cNvPr id="3" name="Content Placeholder 2"/>
          <p:cNvSpPr>
            <a:spLocks noGrp="1"/>
          </p:cNvSpPr>
          <p:nvPr>
            <p:ph idx="1"/>
          </p:nvPr>
        </p:nvSpPr>
        <p:spPr/>
        <p:txBody>
          <a:bodyPr>
            <a:normAutofit fontScale="92500"/>
          </a:bodyPr>
          <a:lstStyle/>
          <a:p>
            <a:r>
              <a:rPr lang="en-GB" dirty="0" smtClean="0"/>
              <a:t>Explain about the condition, cause and treatment</a:t>
            </a:r>
          </a:p>
          <a:p>
            <a:r>
              <a:rPr lang="en-GB" dirty="0" smtClean="0"/>
              <a:t>Clean affected extremity with warm water</a:t>
            </a:r>
          </a:p>
          <a:p>
            <a:r>
              <a:rPr lang="en-GB" dirty="0" smtClean="0"/>
              <a:t>Dry thoroughly the feet after washing them </a:t>
            </a:r>
          </a:p>
          <a:p>
            <a:r>
              <a:rPr lang="en-GB" dirty="0" smtClean="0"/>
              <a:t>Trim finger/toe nails</a:t>
            </a:r>
          </a:p>
          <a:p>
            <a:r>
              <a:rPr lang="en-GB" dirty="0" smtClean="0"/>
              <a:t>Adhere drug regimen  therapy and monitor for side effects</a:t>
            </a:r>
          </a:p>
          <a:p>
            <a:r>
              <a:rPr lang="en-GB" dirty="0" smtClean="0"/>
              <a:t>Return to health facility if no improvement or complications develop</a:t>
            </a:r>
          </a:p>
          <a:p>
            <a:endParaRPr lang="en-GB" dirty="0"/>
          </a:p>
        </p:txBody>
      </p:sp>
    </p:spTree>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Prevention of gas gangrene</a:t>
            </a:r>
            <a:endParaRPr lang="en-GB" dirty="0"/>
          </a:p>
        </p:txBody>
      </p:sp>
      <p:sp>
        <p:nvSpPr>
          <p:cNvPr id="3" name="Content Placeholder 2"/>
          <p:cNvSpPr>
            <a:spLocks noGrp="1"/>
          </p:cNvSpPr>
          <p:nvPr>
            <p:ph idx="1"/>
          </p:nvPr>
        </p:nvSpPr>
        <p:spPr/>
        <p:txBody>
          <a:bodyPr/>
          <a:lstStyle/>
          <a:p>
            <a:r>
              <a:rPr lang="en-GB" dirty="0" smtClean="0"/>
              <a:t>Proper wound cleansing</a:t>
            </a:r>
          </a:p>
          <a:p>
            <a:r>
              <a:rPr lang="en-GB" dirty="0" smtClean="0"/>
              <a:t>Delayed closure of severely contaminated wounds</a:t>
            </a:r>
          </a:p>
          <a:p>
            <a:r>
              <a:rPr lang="en-GB" dirty="0" smtClean="0"/>
              <a:t>Proper antibiotic therapy </a:t>
            </a:r>
            <a:endParaRPr lang="en-GB" dirty="0"/>
          </a:p>
        </p:txBody>
      </p:sp>
    </p:spTree>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Discharge planning</a:t>
            </a:r>
            <a:endParaRPr lang="en-GB" dirty="0"/>
          </a:p>
        </p:txBody>
      </p:sp>
      <p:sp>
        <p:nvSpPr>
          <p:cNvPr id="3" name="Content Placeholder 2"/>
          <p:cNvSpPr>
            <a:spLocks noGrp="1"/>
          </p:cNvSpPr>
          <p:nvPr>
            <p:ph idx="1"/>
          </p:nvPr>
        </p:nvSpPr>
        <p:spPr/>
        <p:txBody>
          <a:bodyPr>
            <a:normAutofit lnSpcReduction="10000"/>
          </a:bodyPr>
          <a:lstStyle/>
          <a:p>
            <a:r>
              <a:rPr lang="en-GB" dirty="0" smtClean="0"/>
              <a:t>Refer patient for follow-up with an infectious disease specialist and surgeon, as indicated</a:t>
            </a:r>
          </a:p>
          <a:p>
            <a:r>
              <a:rPr lang="en-GB" dirty="0" smtClean="0"/>
              <a:t>After extensive surgery, such as amputation, refer patient for psychological support, as necessary</a:t>
            </a:r>
          </a:p>
          <a:p>
            <a:r>
              <a:rPr lang="en-GB" dirty="0" smtClean="0"/>
              <a:t>Refer patient to physical rehabilitation, if indicated</a:t>
            </a:r>
          </a:p>
          <a:p>
            <a:r>
              <a:rPr lang="en-GB" dirty="0" smtClean="0"/>
              <a:t>For education and support, refer patient to appropriate organization, if available</a:t>
            </a:r>
            <a:endParaRPr lang="en-GB" dirty="0"/>
          </a:p>
        </p:txBody>
      </p:sp>
    </p:spTree>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complications</a:t>
            </a:r>
            <a:endParaRPr lang="en-GB" dirty="0"/>
          </a:p>
        </p:txBody>
      </p:sp>
      <p:sp>
        <p:nvSpPr>
          <p:cNvPr id="3" name="Content Placeholder 2"/>
          <p:cNvSpPr>
            <a:spLocks noGrp="1"/>
          </p:cNvSpPr>
          <p:nvPr>
            <p:ph idx="1"/>
          </p:nvPr>
        </p:nvSpPr>
        <p:spPr/>
        <p:txBody>
          <a:bodyPr>
            <a:normAutofit lnSpcReduction="10000"/>
          </a:bodyPr>
          <a:lstStyle/>
          <a:p>
            <a:r>
              <a:rPr lang="en-GB" dirty="0" smtClean="0"/>
              <a:t>Amputation/Disability  </a:t>
            </a:r>
          </a:p>
          <a:p>
            <a:r>
              <a:rPr lang="en-GB" dirty="0" err="1" smtClean="0"/>
              <a:t>Septicemia</a:t>
            </a:r>
            <a:r>
              <a:rPr lang="en-GB" dirty="0" smtClean="0"/>
              <a:t>/Septic shock</a:t>
            </a:r>
          </a:p>
          <a:p>
            <a:r>
              <a:rPr lang="en-GB" dirty="0" smtClean="0"/>
              <a:t>Pulmonary embolism</a:t>
            </a:r>
          </a:p>
          <a:p>
            <a:r>
              <a:rPr lang="en-GB" dirty="0" smtClean="0"/>
              <a:t>Renal failure</a:t>
            </a:r>
          </a:p>
          <a:p>
            <a:r>
              <a:rPr lang="en-GB" dirty="0" err="1" smtClean="0"/>
              <a:t>Myositis</a:t>
            </a:r>
            <a:r>
              <a:rPr lang="en-GB" dirty="0" smtClean="0"/>
              <a:t> </a:t>
            </a:r>
          </a:p>
          <a:p>
            <a:r>
              <a:rPr lang="en-GB" dirty="0" err="1" smtClean="0"/>
              <a:t>Myonecrosis</a:t>
            </a:r>
            <a:endParaRPr lang="en-GB" dirty="0" smtClean="0"/>
          </a:p>
          <a:p>
            <a:r>
              <a:rPr lang="en-GB" dirty="0" smtClean="0"/>
              <a:t>Scarring with cosmetic deformities </a:t>
            </a:r>
          </a:p>
          <a:p>
            <a:r>
              <a:rPr lang="en-GB" dirty="0" smtClean="0"/>
              <a:t>Death from overwhelming </a:t>
            </a:r>
            <a:r>
              <a:rPr lang="en-GB" dirty="0" err="1" smtClean="0"/>
              <a:t>septicemia</a:t>
            </a:r>
            <a:r>
              <a:rPr lang="en-GB" dirty="0" smtClean="0"/>
              <a:t> </a:t>
            </a:r>
            <a:endParaRPr lang="en-GB" dirty="0"/>
          </a:p>
        </p:txBody>
      </p:sp>
    </p:spTree>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REFERENCE MATERIALS</a:t>
            </a:r>
            <a:r>
              <a:rPr lang="en-US" dirty="0" smtClean="0"/>
              <a:t/>
            </a:r>
            <a:br>
              <a:rPr lang="en-US" dirty="0" smtClean="0"/>
            </a:br>
            <a:endParaRPr lang="en-GB" dirty="0"/>
          </a:p>
        </p:txBody>
      </p:sp>
      <p:sp>
        <p:nvSpPr>
          <p:cNvPr id="3" name="Content Placeholder 2"/>
          <p:cNvSpPr>
            <a:spLocks noGrp="1"/>
          </p:cNvSpPr>
          <p:nvPr>
            <p:ph idx="1"/>
          </p:nvPr>
        </p:nvSpPr>
        <p:spPr>
          <a:xfrm>
            <a:off x="457200" y="990600"/>
            <a:ext cx="8458200" cy="5638800"/>
          </a:xfrm>
        </p:spPr>
        <p:txBody>
          <a:bodyPr>
            <a:normAutofit fontScale="85000" lnSpcReduction="10000"/>
          </a:bodyPr>
          <a:lstStyle/>
          <a:p>
            <a:r>
              <a:rPr lang="en-US" dirty="0" err="1" smtClean="0"/>
              <a:t>Aghababian</a:t>
            </a:r>
            <a:r>
              <a:rPr lang="en-US" dirty="0" smtClean="0"/>
              <a:t>, R. et al (2006). </a:t>
            </a:r>
            <a:r>
              <a:rPr lang="en-US" i="1" dirty="0" smtClean="0"/>
              <a:t>Essentials of Emergency Medicine.</a:t>
            </a:r>
            <a:r>
              <a:rPr lang="en-US" dirty="0" smtClean="0"/>
              <a:t> Jones and Bartlett Publishers, London</a:t>
            </a:r>
          </a:p>
          <a:p>
            <a:pPr lvl="0"/>
            <a:r>
              <a:rPr lang="en-US" dirty="0" err="1" smtClean="0"/>
              <a:t>Bilotta</a:t>
            </a:r>
            <a:r>
              <a:rPr lang="en-US" dirty="0" smtClean="0"/>
              <a:t>, K. et al (</a:t>
            </a:r>
            <a:r>
              <a:rPr lang="en-US" dirty="0" err="1" smtClean="0"/>
              <a:t>Eds</a:t>
            </a:r>
            <a:r>
              <a:rPr lang="en-US" dirty="0" smtClean="0"/>
              <a:t>) (2009). Nurse’s Quick Check Diseases. </a:t>
            </a:r>
            <a:r>
              <a:rPr lang="en-US" dirty="0" err="1" smtClean="0"/>
              <a:t>Wolters</a:t>
            </a:r>
            <a:r>
              <a:rPr lang="en-US" dirty="0" smtClean="0"/>
              <a:t> </a:t>
            </a:r>
            <a:r>
              <a:rPr lang="en-US" dirty="0" err="1" smtClean="0"/>
              <a:t>Kluwer</a:t>
            </a:r>
            <a:r>
              <a:rPr lang="en-US" dirty="0" smtClean="0"/>
              <a:t>, New York. </a:t>
            </a:r>
          </a:p>
          <a:p>
            <a:pPr lvl="0"/>
            <a:r>
              <a:rPr lang="en-US" dirty="0" err="1" smtClean="0"/>
              <a:t>LeMone</a:t>
            </a:r>
            <a:r>
              <a:rPr lang="en-US" dirty="0" smtClean="0"/>
              <a:t> et al (2011). </a:t>
            </a:r>
            <a:r>
              <a:rPr lang="en-US" i="1" dirty="0" smtClean="0"/>
              <a:t>Medical-Surgical Nursing. </a:t>
            </a:r>
            <a:r>
              <a:rPr lang="en-US" dirty="0" smtClean="0"/>
              <a:t>Pearson Publishers</a:t>
            </a:r>
            <a:r>
              <a:rPr lang="en-US" i="1" dirty="0" smtClean="0"/>
              <a:t>, London.</a:t>
            </a:r>
            <a:endParaRPr lang="en-US" dirty="0" smtClean="0"/>
          </a:p>
          <a:p>
            <a:pPr lvl="0"/>
            <a:r>
              <a:rPr lang="en-US" dirty="0" smtClean="0"/>
              <a:t>Lewis et al (2011). </a:t>
            </a:r>
            <a:r>
              <a:rPr lang="en-US" i="1" dirty="0" smtClean="0"/>
              <a:t>Medical Surgical Nursing</a:t>
            </a:r>
            <a:r>
              <a:rPr lang="en-US" dirty="0" smtClean="0"/>
              <a:t>. Elsevier Publishers, London.</a:t>
            </a:r>
          </a:p>
          <a:p>
            <a:pPr lvl="0"/>
            <a:r>
              <a:rPr lang="en-US" dirty="0" err="1" smtClean="0"/>
              <a:t>Smeltzer</a:t>
            </a:r>
            <a:r>
              <a:rPr lang="en-US" dirty="0" smtClean="0"/>
              <a:t> S et al (2014). </a:t>
            </a:r>
            <a:r>
              <a:rPr lang="en-US" i="1" dirty="0" smtClean="0"/>
              <a:t>Brunner and </a:t>
            </a:r>
            <a:r>
              <a:rPr lang="en-US" i="1" dirty="0" err="1" smtClean="0"/>
              <a:t>Suddarth’s</a:t>
            </a:r>
            <a:r>
              <a:rPr lang="en-US" i="1" dirty="0" smtClean="0"/>
              <a:t> Medical – Surgical Nursing. </a:t>
            </a:r>
            <a:r>
              <a:rPr lang="en-US" dirty="0" err="1" smtClean="0"/>
              <a:t>Lipppincot</a:t>
            </a:r>
            <a:r>
              <a:rPr lang="en-US" dirty="0" smtClean="0"/>
              <a:t> Company, Philadelphia.</a:t>
            </a:r>
          </a:p>
          <a:p>
            <a:pPr lvl="0"/>
            <a:r>
              <a:rPr lang="en-US" dirty="0" smtClean="0"/>
              <a:t>www.emedicine.medscape.com</a:t>
            </a:r>
          </a:p>
          <a:p>
            <a:pPr>
              <a:buNone/>
            </a:pPr>
            <a:endParaRPr lang="en-US" dirty="0" smtClean="0"/>
          </a:p>
          <a:p>
            <a:pPr>
              <a:buNone/>
            </a:pPr>
            <a:r>
              <a:rPr lang="en-US" b="1" dirty="0" smtClean="0"/>
              <a:t> </a:t>
            </a:r>
            <a:endParaRPr lang="en-US" dirty="0" smtClean="0"/>
          </a:p>
          <a:p>
            <a:endParaRPr lang="en-GB" dirty="0"/>
          </a:p>
        </p:txBody>
      </p:sp>
    </p:spTree>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pic>
        <p:nvPicPr>
          <p:cNvPr id="4" name="Picture 2"/>
          <p:cNvPicPr>
            <a:picLocks noGrp="1" noChangeAspect="1" noChangeArrowheads="1"/>
          </p:cNvPicPr>
          <p:nvPr>
            <p:ph idx="1"/>
          </p:nvPr>
        </p:nvPicPr>
        <p:blipFill>
          <a:blip r:embed="rId2"/>
          <a:srcRect/>
          <a:stretch>
            <a:fillRect/>
          </a:stretch>
        </p:blipFill>
        <p:spPr bwMode="auto">
          <a:xfrm>
            <a:off x="1752600" y="1371600"/>
            <a:ext cx="5029200" cy="5029200"/>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762000"/>
            <a:ext cx="9067800" cy="5078313"/>
          </a:xfrm>
          <a:prstGeom prst="rect">
            <a:avLst/>
          </a:prstGeom>
          <a:noFill/>
        </p:spPr>
        <p:txBody>
          <a:bodyPr wrap="square" rtlCol="0">
            <a:spAutoFit/>
          </a:bodyPr>
          <a:lstStyle/>
          <a:p>
            <a:r>
              <a:rPr lang="en-US" sz="2800" b="1" dirty="0" smtClean="0"/>
              <a:t>Ct of regulation cardiac function</a:t>
            </a:r>
          </a:p>
          <a:p>
            <a:pPr>
              <a:buFont typeface="Arial" pitchFamily="34" charset="0"/>
              <a:buChar char="•"/>
            </a:pPr>
            <a:r>
              <a:rPr lang="en-US" sz="2800" dirty="0" smtClean="0"/>
              <a:t> </a:t>
            </a:r>
            <a:r>
              <a:rPr lang="en-US" sz="2400" dirty="0" smtClean="0"/>
              <a:t>Parasympathetic stimulation via vagus nerve decreases HR,</a:t>
            </a:r>
          </a:p>
          <a:p>
            <a:r>
              <a:rPr lang="en-US" sz="2400" dirty="0" smtClean="0"/>
              <a:t>  conduction rate through AV node, and atrial conduction force</a:t>
            </a:r>
          </a:p>
          <a:p>
            <a:pPr>
              <a:buFont typeface="Arial" pitchFamily="34" charset="0"/>
              <a:buChar char="•"/>
            </a:pPr>
            <a:r>
              <a:rPr lang="en-US" sz="2400" dirty="0" smtClean="0"/>
              <a:t> ANS control of the heart occurs by reflexes coordinated in </a:t>
            </a:r>
          </a:p>
          <a:p>
            <a:r>
              <a:rPr lang="en-US" sz="2400" dirty="0" smtClean="0"/>
              <a:t>  medulla oblongata</a:t>
            </a:r>
          </a:p>
          <a:p>
            <a:pPr>
              <a:buFont typeface="Arial" pitchFamily="34" charset="0"/>
              <a:buChar char="•"/>
            </a:pPr>
            <a:r>
              <a:rPr lang="en-US" sz="2400" dirty="0" smtClean="0"/>
              <a:t> Cardiac centre is the group of brain neurons controlling heart</a:t>
            </a:r>
          </a:p>
          <a:p>
            <a:r>
              <a:rPr lang="en-US" sz="2400" dirty="0" smtClean="0"/>
              <a:t>  activity and blood vessels</a:t>
            </a:r>
          </a:p>
          <a:p>
            <a:pPr>
              <a:buFont typeface="Arial" pitchFamily="34" charset="0"/>
              <a:buChar char="•"/>
            </a:pPr>
            <a:r>
              <a:rPr lang="en-US" sz="2400" dirty="0" smtClean="0"/>
              <a:t> Cardiac centre receives information from various sensory</a:t>
            </a:r>
          </a:p>
          <a:p>
            <a:r>
              <a:rPr lang="en-US" sz="2400" dirty="0" smtClean="0"/>
              <a:t>  receptors e.g.</a:t>
            </a:r>
          </a:p>
          <a:p>
            <a:pPr>
              <a:buFont typeface="Wingdings" pitchFamily="2" charset="2"/>
              <a:buChar char="ü"/>
            </a:pPr>
            <a:r>
              <a:rPr lang="en-US" sz="2400" dirty="0" smtClean="0"/>
              <a:t>   Baroreceptors – located in atria, aortic arch and carotid sinus-</a:t>
            </a:r>
          </a:p>
          <a:p>
            <a:r>
              <a:rPr lang="en-US" sz="2400" dirty="0" smtClean="0"/>
              <a:t>    generate impulse in response to changes in blood pressure</a:t>
            </a:r>
          </a:p>
          <a:p>
            <a:pPr>
              <a:buFont typeface="Wingdings" pitchFamily="2" charset="2"/>
              <a:buChar char="ü"/>
            </a:pPr>
            <a:r>
              <a:rPr lang="en-US" sz="2400" dirty="0" smtClean="0"/>
              <a:t> Chemoreceptors – located in carotid artery respond to changes</a:t>
            </a:r>
          </a:p>
          <a:p>
            <a:r>
              <a:rPr lang="en-US" sz="2800" dirty="0" smtClean="0"/>
              <a:t>  </a:t>
            </a:r>
            <a:r>
              <a:rPr lang="en-US" sz="2400" dirty="0" smtClean="0"/>
              <a:t>in the chemical composition of the blood</a:t>
            </a:r>
            <a:endParaRPr lang="en-US" sz="2400"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09600"/>
            <a:ext cx="8477257" cy="5755422"/>
          </a:xfrm>
          <a:prstGeom prst="rect">
            <a:avLst/>
          </a:prstGeom>
          <a:noFill/>
        </p:spPr>
        <p:txBody>
          <a:bodyPr wrap="none" rtlCol="0">
            <a:spAutoFit/>
          </a:bodyPr>
          <a:lstStyle/>
          <a:p>
            <a:r>
              <a:rPr lang="en-US" sz="3200" b="1" dirty="0" smtClean="0"/>
              <a:t>Blood supply</a:t>
            </a:r>
            <a:r>
              <a:rPr lang="en-US" sz="3200" dirty="0" smtClean="0"/>
              <a:t>:</a:t>
            </a:r>
          </a:p>
          <a:p>
            <a:pPr>
              <a:buFont typeface="Arial" pitchFamily="34" charset="0"/>
              <a:buChar char="•"/>
            </a:pPr>
            <a:r>
              <a:rPr lang="en-US" sz="2400" dirty="0" smtClean="0"/>
              <a:t> Heart receives 5% of cardiac output to maintain cellular</a:t>
            </a:r>
          </a:p>
          <a:p>
            <a:r>
              <a:rPr lang="en-US" sz="2400" dirty="0" smtClean="0"/>
              <a:t>  activity</a:t>
            </a:r>
          </a:p>
          <a:p>
            <a:pPr>
              <a:buFont typeface="Arial" pitchFamily="34" charset="0"/>
              <a:buChar char="•"/>
            </a:pPr>
            <a:r>
              <a:rPr lang="en-US" sz="2400" dirty="0" smtClean="0"/>
              <a:t> Blood supply is through right and left coronary arteries</a:t>
            </a:r>
          </a:p>
          <a:p>
            <a:pPr>
              <a:buFont typeface="Arial" pitchFamily="34" charset="0"/>
              <a:buChar char="•"/>
            </a:pPr>
            <a:r>
              <a:rPr lang="en-US" sz="2400" dirty="0" smtClean="0"/>
              <a:t> Branches of left coronary artery: left anterior interventri-</a:t>
            </a:r>
          </a:p>
          <a:p>
            <a:r>
              <a:rPr lang="en-US" sz="2400" dirty="0" smtClean="0"/>
              <a:t>  cular (descending) artery (LAD) and circumflex artery (CX)</a:t>
            </a:r>
          </a:p>
          <a:p>
            <a:pPr>
              <a:buFont typeface="Arial" pitchFamily="34" charset="0"/>
              <a:buChar char="•"/>
            </a:pPr>
            <a:r>
              <a:rPr lang="en-US" sz="2400" dirty="0" smtClean="0"/>
              <a:t> Right coronary branches: posterior interventricular  artery </a:t>
            </a:r>
          </a:p>
          <a:p>
            <a:r>
              <a:rPr lang="en-US" sz="2400" dirty="0" smtClean="0"/>
              <a:t>  (PIA) and marginal artery (MA)</a:t>
            </a:r>
          </a:p>
          <a:p>
            <a:pPr>
              <a:buFont typeface="Arial" pitchFamily="34" charset="0"/>
              <a:buChar char="•"/>
            </a:pPr>
            <a:r>
              <a:rPr lang="en-US" sz="2400" dirty="0" smtClean="0"/>
              <a:t> LAD innervates interventricular septum and anterior walls</a:t>
            </a:r>
          </a:p>
          <a:p>
            <a:r>
              <a:rPr lang="en-US" sz="2400" dirty="0" smtClean="0"/>
              <a:t>  of both ventricles. CX supplies lateral and posterior  L. atrium</a:t>
            </a:r>
          </a:p>
          <a:p>
            <a:r>
              <a:rPr lang="en-US" sz="2400" dirty="0" smtClean="0"/>
              <a:t>  and L. ventricle.</a:t>
            </a:r>
          </a:p>
          <a:p>
            <a:pPr>
              <a:buFont typeface="Arial" pitchFamily="34" charset="0"/>
              <a:buChar char="•"/>
            </a:pPr>
            <a:r>
              <a:rPr lang="en-US" sz="2400" dirty="0" smtClean="0"/>
              <a:t> PIA innervates posterior  ventricular walls. MA serves right</a:t>
            </a:r>
          </a:p>
          <a:p>
            <a:r>
              <a:rPr lang="en-US" sz="2400" dirty="0" smtClean="0"/>
              <a:t>  ventricle </a:t>
            </a:r>
          </a:p>
          <a:p>
            <a:pPr>
              <a:buFont typeface="Arial" pitchFamily="34" charset="0"/>
              <a:buChar char="•"/>
            </a:pPr>
            <a:r>
              <a:rPr lang="en-US" sz="2400" dirty="0" smtClean="0"/>
              <a:t> Normally, right coronary artery supplies blood to SA and</a:t>
            </a:r>
          </a:p>
          <a:p>
            <a:r>
              <a:rPr lang="en-US" sz="2400" dirty="0" smtClean="0"/>
              <a:t>  AV nodes </a:t>
            </a:r>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10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1" end="1"/>
                                            </p:txEl>
                                          </p:spTgt>
                                        </p:tgtEl>
                                      </p:cBhvr>
                                    </p:animEffect>
                                  </p:childTnLst>
                                </p:cTn>
                              </p:par>
                              <p:par>
                                <p:cTn id="17" presetID="55"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8" presetClass="entr" presetSubtype="16"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diamond(in)">
                                      <p:cBhvr>
                                        <p:cTn id="26" dur="20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2">
                                            <p:txEl>
                                              <p:pRg st="4" end="4"/>
                                            </p:txEl>
                                          </p:spTgt>
                                        </p:tgtEl>
                                      </p:cBhvr>
                                    </p:animEffect>
                                  </p:childTnLst>
                                </p:cTn>
                              </p:par>
                              <p:par>
                                <p:cTn id="34" presetID="55" presetClass="entr" presetSubtype="0" fill="hold" nodeType="with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 calcmode="lin" valueType="num">
                                      <p:cBhvr>
                                        <p:cTn id="36" dur="1000" fill="hold"/>
                                        <p:tgtEl>
                                          <p:spTgt spid="2">
                                            <p:txEl>
                                              <p:pRg st="5" end="5"/>
                                            </p:txEl>
                                          </p:spTgt>
                                        </p:tgtEl>
                                        <p:attrNameLst>
                                          <p:attrName>ppt_w</p:attrName>
                                        </p:attrNameLst>
                                      </p:cBhvr>
                                      <p:tavLst>
                                        <p:tav tm="0">
                                          <p:val>
                                            <p:strVal val="#ppt_w*0.70"/>
                                          </p:val>
                                        </p:tav>
                                        <p:tav tm="100000">
                                          <p:val>
                                            <p:strVal val="#ppt_w"/>
                                          </p:val>
                                        </p:tav>
                                      </p:tavLst>
                                    </p:anim>
                                    <p:anim calcmode="lin" valueType="num">
                                      <p:cBhvr>
                                        <p:cTn id="37" dur="1000" fill="hold"/>
                                        <p:tgtEl>
                                          <p:spTgt spid="2">
                                            <p:txEl>
                                              <p:pRg st="5" end="5"/>
                                            </p:txEl>
                                          </p:spTgt>
                                        </p:tgtEl>
                                        <p:attrNameLst>
                                          <p:attrName>ppt_h</p:attrName>
                                        </p:attrNameLst>
                                      </p:cBhvr>
                                      <p:tavLst>
                                        <p:tav tm="0">
                                          <p:val>
                                            <p:strVal val="#ppt_h"/>
                                          </p:val>
                                        </p:tav>
                                        <p:tav tm="100000">
                                          <p:val>
                                            <p:strVal val="#ppt_h"/>
                                          </p:val>
                                        </p:tav>
                                      </p:tavLst>
                                    </p:anim>
                                    <p:animEffect transition="in" filter="fade">
                                      <p:cBhvr>
                                        <p:cTn id="38" dur="1000"/>
                                        <p:tgtEl>
                                          <p:spTgt spid="2">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 calcmode="lin" valueType="num">
                                      <p:cBhvr additive="base">
                                        <p:cTn id="4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55" presetClass="entr" presetSubtype="0" fill="hold" nodeType="clickEffect">
                                  <p:stCondLst>
                                    <p:cond delay="0"/>
                                  </p:stCondLst>
                                  <p:childTnLst>
                                    <p:set>
                                      <p:cBhvr>
                                        <p:cTn id="52" dur="1" fill="hold">
                                          <p:stCondLst>
                                            <p:cond delay="0"/>
                                          </p:stCondLst>
                                        </p:cTn>
                                        <p:tgtEl>
                                          <p:spTgt spid="2">
                                            <p:txEl>
                                              <p:pRg st="8" end="8"/>
                                            </p:txEl>
                                          </p:spTgt>
                                        </p:tgtEl>
                                        <p:attrNameLst>
                                          <p:attrName>style.visibility</p:attrName>
                                        </p:attrNameLst>
                                      </p:cBhvr>
                                      <p:to>
                                        <p:strVal val="visible"/>
                                      </p:to>
                                    </p:set>
                                    <p:anim calcmode="lin" valueType="num">
                                      <p:cBhvr>
                                        <p:cTn id="53" dur="1000" fill="hold"/>
                                        <p:tgtEl>
                                          <p:spTgt spid="2">
                                            <p:txEl>
                                              <p:pRg st="8" end="8"/>
                                            </p:txEl>
                                          </p:spTgt>
                                        </p:tgtEl>
                                        <p:attrNameLst>
                                          <p:attrName>ppt_w</p:attrName>
                                        </p:attrNameLst>
                                      </p:cBhvr>
                                      <p:tavLst>
                                        <p:tav tm="0">
                                          <p:val>
                                            <p:strVal val="#ppt_w*0.70"/>
                                          </p:val>
                                        </p:tav>
                                        <p:tav tm="100000">
                                          <p:val>
                                            <p:strVal val="#ppt_w"/>
                                          </p:val>
                                        </p:tav>
                                      </p:tavLst>
                                    </p:anim>
                                    <p:anim calcmode="lin" valueType="num">
                                      <p:cBhvr>
                                        <p:cTn id="54" dur="1000" fill="hold"/>
                                        <p:tgtEl>
                                          <p:spTgt spid="2">
                                            <p:txEl>
                                              <p:pRg st="8" end="8"/>
                                            </p:txEl>
                                          </p:spTgt>
                                        </p:tgtEl>
                                        <p:attrNameLst>
                                          <p:attrName>ppt_h</p:attrName>
                                        </p:attrNameLst>
                                      </p:cBhvr>
                                      <p:tavLst>
                                        <p:tav tm="0">
                                          <p:val>
                                            <p:strVal val="#ppt_h"/>
                                          </p:val>
                                        </p:tav>
                                        <p:tav tm="100000">
                                          <p:val>
                                            <p:strVal val="#ppt_h"/>
                                          </p:val>
                                        </p:tav>
                                      </p:tavLst>
                                    </p:anim>
                                    <p:animEffect transition="in" filter="fade">
                                      <p:cBhvr>
                                        <p:cTn id="55" dur="1000"/>
                                        <p:tgtEl>
                                          <p:spTgt spid="2">
                                            <p:txEl>
                                              <p:pRg st="8" end="8"/>
                                            </p:txEl>
                                          </p:spTgt>
                                        </p:tgtEl>
                                      </p:cBhvr>
                                    </p:animEffect>
                                  </p:childTnLst>
                                </p:cTn>
                              </p:par>
                              <p:par>
                                <p:cTn id="56" presetID="55" presetClass="entr" presetSubtype="0" fill="hold" nodeType="withEffect">
                                  <p:stCondLst>
                                    <p:cond delay="0"/>
                                  </p:stCondLst>
                                  <p:childTnLst>
                                    <p:set>
                                      <p:cBhvr>
                                        <p:cTn id="57" dur="1" fill="hold">
                                          <p:stCondLst>
                                            <p:cond delay="0"/>
                                          </p:stCondLst>
                                        </p:cTn>
                                        <p:tgtEl>
                                          <p:spTgt spid="2">
                                            <p:txEl>
                                              <p:pRg st="9" end="9"/>
                                            </p:txEl>
                                          </p:spTgt>
                                        </p:tgtEl>
                                        <p:attrNameLst>
                                          <p:attrName>style.visibility</p:attrName>
                                        </p:attrNameLst>
                                      </p:cBhvr>
                                      <p:to>
                                        <p:strVal val="visible"/>
                                      </p:to>
                                    </p:set>
                                    <p:anim calcmode="lin" valueType="num">
                                      <p:cBhvr>
                                        <p:cTn id="58" dur="1000" fill="hold"/>
                                        <p:tgtEl>
                                          <p:spTgt spid="2">
                                            <p:txEl>
                                              <p:pRg st="9" end="9"/>
                                            </p:txEl>
                                          </p:spTgt>
                                        </p:tgtEl>
                                        <p:attrNameLst>
                                          <p:attrName>ppt_w</p:attrName>
                                        </p:attrNameLst>
                                      </p:cBhvr>
                                      <p:tavLst>
                                        <p:tav tm="0">
                                          <p:val>
                                            <p:strVal val="#ppt_w*0.70"/>
                                          </p:val>
                                        </p:tav>
                                        <p:tav tm="100000">
                                          <p:val>
                                            <p:strVal val="#ppt_w"/>
                                          </p:val>
                                        </p:tav>
                                      </p:tavLst>
                                    </p:anim>
                                    <p:anim calcmode="lin" valueType="num">
                                      <p:cBhvr>
                                        <p:cTn id="59" dur="1000" fill="hold"/>
                                        <p:tgtEl>
                                          <p:spTgt spid="2">
                                            <p:txEl>
                                              <p:pRg st="9" end="9"/>
                                            </p:txEl>
                                          </p:spTgt>
                                        </p:tgtEl>
                                        <p:attrNameLst>
                                          <p:attrName>ppt_h</p:attrName>
                                        </p:attrNameLst>
                                      </p:cBhvr>
                                      <p:tavLst>
                                        <p:tav tm="0">
                                          <p:val>
                                            <p:strVal val="#ppt_h"/>
                                          </p:val>
                                        </p:tav>
                                        <p:tav tm="100000">
                                          <p:val>
                                            <p:strVal val="#ppt_h"/>
                                          </p:val>
                                        </p:tav>
                                      </p:tavLst>
                                    </p:anim>
                                    <p:animEffect transition="in" filter="fade">
                                      <p:cBhvr>
                                        <p:cTn id="60" dur="1000"/>
                                        <p:tgtEl>
                                          <p:spTgt spid="2">
                                            <p:txEl>
                                              <p:pRg st="9" end="9"/>
                                            </p:txEl>
                                          </p:spTgt>
                                        </p:tgtEl>
                                      </p:cBhvr>
                                    </p:animEffect>
                                  </p:childTnLst>
                                </p:cTn>
                              </p:par>
                              <p:par>
                                <p:cTn id="61" presetID="55" presetClass="entr" presetSubtype="0" fill="hold" nodeType="withEffect">
                                  <p:stCondLst>
                                    <p:cond delay="0"/>
                                  </p:stCondLst>
                                  <p:childTnLst>
                                    <p:set>
                                      <p:cBhvr>
                                        <p:cTn id="62" dur="1" fill="hold">
                                          <p:stCondLst>
                                            <p:cond delay="0"/>
                                          </p:stCondLst>
                                        </p:cTn>
                                        <p:tgtEl>
                                          <p:spTgt spid="2">
                                            <p:txEl>
                                              <p:pRg st="10" end="10"/>
                                            </p:txEl>
                                          </p:spTgt>
                                        </p:tgtEl>
                                        <p:attrNameLst>
                                          <p:attrName>style.visibility</p:attrName>
                                        </p:attrNameLst>
                                      </p:cBhvr>
                                      <p:to>
                                        <p:strVal val="visible"/>
                                      </p:to>
                                    </p:set>
                                    <p:anim calcmode="lin" valueType="num">
                                      <p:cBhvr>
                                        <p:cTn id="63" dur="1000" fill="hold"/>
                                        <p:tgtEl>
                                          <p:spTgt spid="2">
                                            <p:txEl>
                                              <p:pRg st="10" end="10"/>
                                            </p:txEl>
                                          </p:spTgt>
                                        </p:tgtEl>
                                        <p:attrNameLst>
                                          <p:attrName>ppt_w</p:attrName>
                                        </p:attrNameLst>
                                      </p:cBhvr>
                                      <p:tavLst>
                                        <p:tav tm="0">
                                          <p:val>
                                            <p:strVal val="#ppt_w*0.70"/>
                                          </p:val>
                                        </p:tav>
                                        <p:tav tm="100000">
                                          <p:val>
                                            <p:strVal val="#ppt_w"/>
                                          </p:val>
                                        </p:tav>
                                      </p:tavLst>
                                    </p:anim>
                                    <p:anim calcmode="lin" valueType="num">
                                      <p:cBhvr>
                                        <p:cTn id="64" dur="1000" fill="hold"/>
                                        <p:tgtEl>
                                          <p:spTgt spid="2">
                                            <p:txEl>
                                              <p:pRg st="10" end="10"/>
                                            </p:txEl>
                                          </p:spTgt>
                                        </p:tgtEl>
                                        <p:attrNameLst>
                                          <p:attrName>ppt_h</p:attrName>
                                        </p:attrNameLst>
                                      </p:cBhvr>
                                      <p:tavLst>
                                        <p:tav tm="0">
                                          <p:val>
                                            <p:strVal val="#ppt_h"/>
                                          </p:val>
                                        </p:tav>
                                        <p:tav tm="100000">
                                          <p:val>
                                            <p:strVal val="#ppt_h"/>
                                          </p:val>
                                        </p:tav>
                                      </p:tavLst>
                                    </p:anim>
                                    <p:animEffect transition="in" filter="fade">
                                      <p:cBhvr>
                                        <p:cTn id="65" dur="1000"/>
                                        <p:tgtEl>
                                          <p:spTgt spid="2">
                                            <p:txEl>
                                              <p:pRg st="10" end="1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8" presetClass="entr" presetSubtype="16" fill="hold" nodeType="clickEffect">
                                  <p:stCondLst>
                                    <p:cond delay="0"/>
                                  </p:stCondLst>
                                  <p:childTnLst>
                                    <p:set>
                                      <p:cBhvr>
                                        <p:cTn id="69" dur="1" fill="hold">
                                          <p:stCondLst>
                                            <p:cond delay="0"/>
                                          </p:stCondLst>
                                        </p:cTn>
                                        <p:tgtEl>
                                          <p:spTgt spid="2">
                                            <p:txEl>
                                              <p:pRg st="11" end="11"/>
                                            </p:txEl>
                                          </p:spTgt>
                                        </p:tgtEl>
                                        <p:attrNameLst>
                                          <p:attrName>style.visibility</p:attrName>
                                        </p:attrNameLst>
                                      </p:cBhvr>
                                      <p:to>
                                        <p:strVal val="visible"/>
                                      </p:to>
                                    </p:set>
                                    <p:animEffect transition="in" filter="diamond(in)">
                                      <p:cBhvr>
                                        <p:cTn id="70" dur="2000"/>
                                        <p:tgtEl>
                                          <p:spTgt spid="2">
                                            <p:txEl>
                                              <p:pRg st="11" end="11"/>
                                            </p:txEl>
                                          </p:spTgt>
                                        </p:tgtEl>
                                      </p:cBhvr>
                                    </p:animEffect>
                                  </p:childTnLst>
                                </p:cTn>
                              </p:par>
                              <p:par>
                                <p:cTn id="71" presetID="8" presetClass="entr" presetSubtype="16" fill="hold" nodeType="withEffect">
                                  <p:stCondLst>
                                    <p:cond delay="0"/>
                                  </p:stCondLst>
                                  <p:childTnLst>
                                    <p:set>
                                      <p:cBhvr>
                                        <p:cTn id="72" dur="1" fill="hold">
                                          <p:stCondLst>
                                            <p:cond delay="0"/>
                                          </p:stCondLst>
                                        </p:cTn>
                                        <p:tgtEl>
                                          <p:spTgt spid="2">
                                            <p:txEl>
                                              <p:pRg st="12" end="12"/>
                                            </p:txEl>
                                          </p:spTgt>
                                        </p:tgtEl>
                                        <p:attrNameLst>
                                          <p:attrName>style.visibility</p:attrName>
                                        </p:attrNameLst>
                                      </p:cBhvr>
                                      <p:to>
                                        <p:strVal val="visible"/>
                                      </p:to>
                                    </p:set>
                                    <p:animEffect transition="in" filter="diamond(in)">
                                      <p:cBhvr>
                                        <p:cTn id="73" dur="2000"/>
                                        <p:tgtEl>
                                          <p:spTgt spid="2">
                                            <p:txEl>
                                              <p:pRg st="12" end="12"/>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55" presetClass="entr" presetSubtype="0" fill="hold" nodeType="clickEffect">
                                  <p:stCondLst>
                                    <p:cond delay="0"/>
                                  </p:stCondLst>
                                  <p:childTnLst>
                                    <p:set>
                                      <p:cBhvr>
                                        <p:cTn id="77" dur="1" fill="hold">
                                          <p:stCondLst>
                                            <p:cond delay="0"/>
                                          </p:stCondLst>
                                        </p:cTn>
                                        <p:tgtEl>
                                          <p:spTgt spid="2">
                                            <p:txEl>
                                              <p:pRg st="13" end="13"/>
                                            </p:txEl>
                                          </p:spTgt>
                                        </p:tgtEl>
                                        <p:attrNameLst>
                                          <p:attrName>style.visibility</p:attrName>
                                        </p:attrNameLst>
                                      </p:cBhvr>
                                      <p:to>
                                        <p:strVal val="visible"/>
                                      </p:to>
                                    </p:set>
                                    <p:anim calcmode="lin" valueType="num">
                                      <p:cBhvr>
                                        <p:cTn id="78" dur="1000" fill="hold"/>
                                        <p:tgtEl>
                                          <p:spTgt spid="2">
                                            <p:txEl>
                                              <p:pRg st="13" end="13"/>
                                            </p:txEl>
                                          </p:spTgt>
                                        </p:tgtEl>
                                        <p:attrNameLst>
                                          <p:attrName>ppt_w</p:attrName>
                                        </p:attrNameLst>
                                      </p:cBhvr>
                                      <p:tavLst>
                                        <p:tav tm="0">
                                          <p:val>
                                            <p:strVal val="#ppt_w*0.70"/>
                                          </p:val>
                                        </p:tav>
                                        <p:tav tm="100000">
                                          <p:val>
                                            <p:strVal val="#ppt_w"/>
                                          </p:val>
                                        </p:tav>
                                      </p:tavLst>
                                    </p:anim>
                                    <p:anim calcmode="lin" valueType="num">
                                      <p:cBhvr>
                                        <p:cTn id="79" dur="1000" fill="hold"/>
                                        <p:tgtEl>
                                          <p:spTgt spid="2">
                                            <p:txEl>
                                              <p:pRg st="13" end="13"/>
                                            </p:txEl>
                                          </p:spTgt>
                                        </p:tgtEl>
                                        <p:attrNameLst>
                                          <p:attrName>ppt_h</p:attrName>
                                        </p:attrNameLst>
                                      </p:cBhvr>
                                      <p:tavLst>
                                        <p:tav tm="0">
                                          <p:val>
                                            <p:strVal val="#ppt_h"/>
                                          </p:val>
                                        </p:tav>
                                        <p:tav tm="100000">
                                          <p:val>
                                            <p:strVal val="#ppt_h"/>
                                          </p:val>
                                        </p:tav>
                                      </p:tavLst>
                                    </p:anim>
                                    <p:animEffect transition="in" filter="fade">
                                      <p:cBhvr>
                                        <p:cTn id="80" dur="1000"/>
                                        <p:tgtEl>
                                          <p:spTgt spid="2">
                                            <p:txEl>
                                              <p:pRg st="13" end="13"/>
                                            </p:txEl>
                                          </p:spTgt>
                                        </p:tgtEl>
                                      </p:cBhvr>
                                    </p:animEffect>
                                  </p:childTnLst>
                                </p:cTn>
                              </p:par>
                              <p:par>
                                <p:cTn id="81" presetID="55" presetClass="entr" presetSubtype="0" fill="hold" nodeType="withEffect">
                                  <p:stCondLst>
                                    <p:cond delay="0"/>
                                  </p:stCondLst>
                                  <p:childTnLst>
                                    <p:set>
                                      <p:cBhvr>
                                        <p:cTn id="82" dur="1" fill="hold">
                                          <p:stCondLst>
                                            <p:cond delay="0"/>
                                          </p:stCondLst>
                                        </p:cTn>
                                        <p:tgtEl>
                                          <p:spTgt spid="2">
                                            <p:txEl>
                                              <p:pRg st="14" end="14"/>
                                            </p:txEl>
                                          </p:spTgt>
                                        </p:tgtEl>
                                        <p:attrNameLst>
                                          <p:attrName>style.visibility</p:attrName>
                                        </p:attrNameLst>
                                      </p:cBhvr>
                                      <p:to>
                                        <p:strVal val="visible"/>
                                      </p:to>
                                    </p:set>
                                    <p:anim calcmode="lin" valueType="num">
                                      <p:cBhvr>
                                        <p:cTn id="83" dur="1000" fill="hold"/>
                                        <p:tgtEl>
                                          <p:spTgt spid="2">
                                            <p:txEl>
                                              <p:pRg st="14" end="14"/>
                                            </p:txEl>
                                          </p:spTgt>
                                        </p:tgtEl>
                                        <p:attrNameLst>
                                          <p:attrName>ppt_w</p:attrName>
                                        </p:attrNameLst>
                                      </p:cBhvr>
                                      <p:tavLst>
                                        <p:tav tm="0">
                                          <p:val>
                                            <p:strVal val="#ppt_w*0.70"/>
                                          </p:val>
                                        </p:tav>
                                        <p:tav tm="100000">
                                          <p:val>
                                            <p:strVal val="#ppt_w"/>
                                          </p:val>
                                        </p:tav>
                                      </p:tavLst>
                                    </p:anim>
                                    <p:anim calcmode="lin" valueType="num">
                                      <p:cBhvr>
                                        <p:cTn id="84" dur="1000" fill="hold"/>
                                        <p:tgtEl>
                                          <p:spTgt spid="2">
                                            <p:txEl>
                                              <p:pRg st="14" end="14"/>
                                            </p:txEl>
                                          </p:spTgt>
                                        </p:tgtEl>
                                        <p:attrNameLst>
                                          <p:attrName>ppt_h</p:attrName>
                                        </p:attrNameLst>
                                      </p:cBhvr>
                                      <p:tavLst>
                                        <p:tav tm="0">
                                          <p:val>
                                            <p:strVal val="#ppt_h"/>
                                          </p:val>
                                        </p:tav>
                                        <p:tav tm="100000">
                                          <p:val>
                                            <p:strVal val="#ppt_h"/>
                                          </p:val>
                                        </p:tav>
                                      </p:tavLst>
                                    </p:anim>
                                    <p:animEffect transition="in" filter="fade">
                                      <p:cBhvr>
                                        <p:cTn id="85" dur="1000"/>
                                        <p:tgtEl>
                                          <p:spTgt spid="2">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4512"/>
            <a:ext cx="8763000" cy="5940088"/>
          </a:xfrm>
          <a:prstGeom prst="rect">
            <a:avLst/>
          </a:prstGeom>
          <a:noFill/>
        </p:spPr>
        <p:txBody>
          <a:bodyPr wrap="square" rtlCol="0">
            <a:spAutoFit/>
          </a:bodyPr>
          <a:lstStyle/>
          <a:p>
            <a:r>
              <a:rPr lang="en-US" sz="3200" b="1" dirty="0" smtClean="0"/>
              <a:t>Arterial blood pressure (ABP):</a:t>
            </a:r>
          </a:p>
          <a:p>
            <a:pPr>
              <a:buFont typeface="Arial" pitchFamily="34" charset="0"/>
              <a:buChar char="•"/>
            </a:pPr>
            <a:r>
              <a:rPr lang="en-US" sz="2400" dirty="0" smtClean="0"/>
              <a:t> ABP is measurement of pressure exerted by blood as it flows </a:t>
            </a:r>
          </a:p>
          <a:p>
            <a:r>
              <a:rPr lang="en-US" sz="2400" dirty="0" smtClean="0"/>
              <a:t>  through the arterial walls – systolic and diastolic pressure</a:t>
            </a:r>
          </a:p>
          <a:p>
            <a:pPr>
              <a:buFont typeface="Arial" pitchFamily="34" charset="0"/>
              <a:buChar char="•"/>
            </a:pPr>
            <a:r>
              <a:rPr lang="en-US" sz="2400" dirty="0" smtClean="0"/>
              <a:t> Arterial blood pressure is the product of cardiac output times</a:t>
            </a:r>
          </a:p>
          <a:p>
            <a:r>
              <a:rPr lang="en-US" sz="2400" dirty="0" smtClean="0"/>
              <a:t>  peripheral resistance (CO x PR)</a:t>
            </a:r>
          </a:p>
          <a:p>
            <a:endParaRPr lang="en-US" sz="2400" dirty="0" smtClean="0"/>
          </a:p>
          <a:p>
            <a:r>
              <a:rPr lang="en-US" sz="2400" dirty="0" smtClean="0"/>
              <a:t> </a:t>
            </a:r>
            <a:r>
              <a:rPr lang="en-US" sz="2800" b="1" dirty="0" smtClean="0"/>
              <a:t>Determinants of blood pressure include:</a:t>
            </a:r>
          </a:p>
          <a:p>
            <a:pPr>
              <a:buFont typeface="Wingdings" pitchFamily="2" charset="2"/>
              <a:buChar char="ü"/>
            </a:pPr>
            <a:r>
              <a:rPr lang="en-US" sz="2400" dirty="0" smtClean="0"/>
              <a:t> the pumping action of the heart</a:t>
            </a:r>
          </a:p>
          <a:p>
            <a:pPr>
              <a:buFont typeface="Wingdings" pitchFamily="2" charset="2"/>
              <a:buChar char="ü"/>
            </a:pPr>
            <a:r>
              <a:rPr lang="en-US" sz="2400" dirty="0" smtClean="0"/>
              <a:t> the peripheral vascular resistance</a:t>
            </a:r>
          </a:p>
          <a:p>
            <a:pPr>
              <a:buFont typeface="Wingdings" pitchFamily="2" charset="2"/>
              <a:buChar char="ü"/>
            </a:pPr>
            <a:r>
              <a:rPr lang="en-US" sz="2400" dirty="0" smtClean="0"/>
              <a:t> blood volume</a:t>
            </a:r>
          </a:p>
          <a:p>
            <a:pPr>
              <a:buFont typeface="Wingdings" pitchFamily="2" charset="2"/>
              <a:buChar char="ü"/>
            </a:pPr>
            <a:r>
              <a:rPr lang="en-US" sz="2400" dirty="0" smtClean="0"/>
              <a:t> blood viscosity</a:t>
            </a:r>
          </a:p>
          <a:p>
            <a:pPr>
              <a:buFont typeface="Arial" pitchFamily="34" charset="0"/>
              <a:buChar char="•"/>
            </a:pPr>
            <a:r>
              <a:rPr lang="en-US" sz="2400" dirty="0" smtClean="0"/>
              <a:t> </a:t>
            </a:r>
            <a:r>
              <a:rPr lang="en-US" sz="2800" dirty="0" smtClean="0"/>
              <a:t>Normal determinants of pressure are:</a:t>
            </a:r>
          </a:p>
          <a:p>
            <a:pPr>
              <a:buFont typeface="Wingdings" pitchFamily="2" charset="2"/>
              <a:buChar char="v"/>
            </a:pPr>
            <a:r>
              <a:rPr lang="en-US" sz="2800" dirty="0" smtClean="0"/>
              <a:t>  Autonomic nervous system</a:t>
            </a:r>
          </a:p>
          <a:p>
            <a:pPr>
              <a:buFont typeface="Wingdings" pitchFamily="2" charset="2"/>
              <a:buChar char="v"/>
            </a:pPr>
            <a:r>
              <a:rPr lang="en-US" sz="2800" dirty="0" smtClean="0"/>
              <a:t> Renin-angiotensin-aldosterone system </a:t>
            </a:r>
          </a:p>
          <a:p>
            <a:r>
              <a:rPr lang="en-US" sz="2000" dirty="0" smtClean="0"/>
              <a:t> </a:t>
            </a:r>
            <a:endParaRPr lang="en-US" sz="20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534400" cy="6172200"/>
          </a:xfrm>
        </p:spPr>
        <p:txBody>
          <a:bodyPr>
            <a:normAutofit fontScale="25000" lnSpcReduction="20000"/>
          </a:bodyPr>
          <a:lstStyle/>
          <a:p>
            <a:pPr>
              <a:buNone/>
            </a:pPr>
            <a:r>
              <a:rPr lang="en-US" sz="9600" b="1" dirty="0" smtClean="0">
                <a:latin typeface="Arial Unicode MS" pitchFamily="34" charset="-128"/>
                <a:ea typeface="Arial Unicode MS" pitchFamily="34" charset="-128"/>
                <a:cs typeface="Arial Unicode MS" pitchFamily="34" charset="-128"/>
              </a:rPr>
              <a:t>CONTENT </a:t>
            </a:r>
            <a:endParaRPr lang="en-US" sz="9600" dirty="0" smtClean="0">
              <a:latin typeface="Arial Unicode MS" pitchFamily="34" charset="-128"/>
              <a:ea typeface="Arial Unicode MS" pitchFamily="34" charset="-128"/>
              <a:cs typeface="Arial Unicode MS" pitchFamily="34" charset="-128"/>
            </a:endParaRPr>
          </a:p>
          <a:p>
            <a:pPr lvl="0"/>
            <a:r>
              <a:rPr lang="en-US" sz="9600" dirty="0" smtClean="0">
                <a:latin typeface="Arial Unicode MS" pitchFamily="34" charset="-128"/>
                <a:ea typeface="Arial Unicode MS" pitchFamily="34" charset="-128"/>
                <a:cs typeface="Arial Unicode MS" pitchFamily="34" charset="-128"/>
              </a:rPr>
              <a:t>Review of anatomy and physiology of the heart and vessels</a:t>
            </a:r>
          </a:p>
          <a:p>
            <a:pPr lvl="0"/>
            <a:r>
              <a:rPr lang="en-US" sz="9600" dirty="0" smtClean="0">
                <a:latin typeface="Arial Unicode MS" pitchFamily="34" charset="-128"/>
                <a:ea typeface="Arial Unicode MS" pitchFamily="34" charset="-128"/>
                <a:cs typeface="Arial Unicode MS" pitchFamily="34" charset="-128"/>
              </a:rPr>
              <a:t>Assessment of </a:t>
            </a:r>
            <a:r>
              <a:rPr lang="en-US" sz="9600" smtClean="0">
                <a:latin typeface="Arial Unicode MS" pitchFamily="34" charset="-128"/>
                <a:ea typeface="Arial Unicode MS" pitchFamily="34" charset="-128"/>
                <a:cs typeface="Arial Unicode MS" pitchFamily="34" charset="-128"/>
              </a:rPr>
              <a:t>cardiovascular system</a:t>
            </a:r>
            <a:endParaRPr lang="en-US" sz="9600" dirty="0" smtClean="0">
              <a:latin typeface="Arial Unicode MS" pitchFamily="34" charset="-128"/>
              <a:ea typeface="Arial Unicode MS" pitchFamily="34" charset="-128"/>
              <a:cs typeface="Arial Unicode MS" pitchFamily="34" charset="-128"/>
            </a:endParaRPr>
          </a:p>
          <a:p>
            <a:pPr lvl="0"/>
            <a:r>
              <a:rPr lang="en-US" sz="9600" dirty="0" smtClean="0">
                <a:latin typeface="Arial Unicode MS" pitchFamily="34" charset="-128"/>
                <a:ea typeface="Arial Unicode MS" pitchFamily="34" charset="-128"/>
                <a:cs typeface="Arial Unicode MS" pitchFamily="34" charset="-128"/>
              </a:rPr>
              <a:t>Congestive cardiac failure</a:t>
            </a:r>
          </a:p>
          <a:p>
            <a:pPr lvl="0"/>
            <a:r>
              <a:rPr lang="en-US" sz="9600" dirty="0" smtClean="0">
                <a:latin typeface="Arial Unicode MS" pitchFamily="34" charset="-128"/>
                <a:ea typeface="Arial Unicode MS" pitchFamily="34" charset="-128"/>
                <a:cs typeface="Arial Unicode MS" pitchFamily="34" charset="-128"/>
              </a:rPr>
              <a:t>Rheumatic heart disease</a:t>
            </a:r>
          </a:p>
          <a:p>
            <a:pPr lvl="0"/>
            <a:r>
              <a:rPr lang="en-US" sz="9600" dirty="0" err="1" smtClean="0">
                <a:latin typeface="Arial Unicode MS" pitchFamily="34" charset="-128"/>
                <a:ea typeface="Arial Unicode MS" pitchFamily="34" charset="-128"/>
                <a:cs typeface="Arial Unicode MS" pitchFamily="34" charset="-128"/>
              </a:rPr>
              <a:t>Valvular</a:t>
            </a:r>
            <a:r>
              <a:rPr lang="en-US" sz="9600" dirty="0" smtClean="0">
                <a:latin typeface="Arial Unicode MS" pitchFamily="34" charset="-128"/>
                <a:ea typeface="Arial Unicode MS" pitchFamily="34" charset="-128"/>
                <a:cs typeface="Arial Unicode MS" pitchFamily="34" charset="-128"/>
              </a:rPr>
              <a:t> heart disease</a:t>
            </a:r>
          </a:p>
          <a:p>
            <a:pPr lvl="0"/>
            <a:r>
              <a:rPr lang="en-US" sz="9600" dirty="0" smtClean="0">
                <a:latin typeface="Arial Unicode MS" pitchFamily="34" charset="-128"/>
                <a:ea typeface="Arial Unicode MS" pitchFamily="34" charset="-128"/>
                <a:cs typeface="Arial Unicode MS" pitchFamily="34" charset="-128"/>
              </a:rPr>
              <a:t>Coronary heart disease</a:t>
            </a:r>
          </a:p>
          <a:p>
            <a:pPr lvl="0"/>
            <a:r>
              <a:rPr lang="en-US" sz="9600" dirty="0" smtClean="0">
                <a:latin typeface="Arial Unicode MS" pitchFamily="34" charset="-128"/>
                <a:ea typeface="Arial Unicode MS" pitchFamily="34" charset="-128"/>
                <a:cs typeface="Arial Unicode MS" pitchFamily="34" charset="-128"/>
              </a:rPr>
              <a:t>Arteriosclerosis</a:t>
            </a:r>
          </a:p>
          <a:p>
            <a:pPr lvl="0"/>
            <a:r>
              <a:rPr lang="en-US" sz="9600" dirty="0" smtClean="0">
                <a:latin typeface="Arial Unicode MS" pitchFamily="34" charset="-128"/>
                <a:ea typeface="Arial Unicode MS" pitchFamily="34" charset="-128"/>
                <a:cs typeface="Arial Unicode MS" pitchFamily="34" charset="-128"/>
              </a:rPr>
              <a:t>Gangrene</a:t>
            </a:r>
          </a:p>
          <a:p>
            <a:pPr lvl="0"/>
            <a:r>
              <a:rPr lang="en-US" sz="9600" dirty="0" smtClean="0">
                <a:latin typeface="Arial Unicode MS" pitchFamily="34" charset="-128"/>
                <a:ea typeface="Arial Unicode MS" pitchFamily="34" charset="-128"/>
                <a:cs typeface="Arial Unicode MS" pitchFamily="34" charset="-128"/>
              </a:rPr>
              <a:t>Varicose vein</a:t>
            </a:r>
          </a:p>
          <a:p>
            <a:pPr lvl="0"/>
            <a:r>
              <a:rPr lang="en-US" sz="9600" dirty="0" err="1" smtClean="0">
                <a:latin typeface="Arial Unicode MS" pitchFamily="34" charset="-128"/>
                <a:ea typeface="Arial Unicode MS" pitchFamily="34" charset="-128"/>
                <a:cs typeface="Arial Unicode MS" pitchFamily="34" charset="-128"/>
              </a:rPr>
              <a:t>Thrombophlebitis</a:t>
            </a:r>
            <a:r>
              <a:rPr lang="en-US" sz="9600" dirty="0" smtClean="0">
                <a:latin typeface="Arial Unicode MS" pitchFamily="34" charset="-128"/>
                <a:ea typeface="Arial Unicode MS" pitchFamily="34" charset="-128"/>
                <a:cs typeface="Arial Unicode MS" pitchFamily="34" charset="-128"/>
              </a:rPr>
              <a:t> (superficial and deep venous thrombosis)</a:t>
            </a:r>
          </a:p>
          <a:p>
            <a:pPr lvl="0"/>
            <a:r>
              <a:rPr lang="en-US" sz="9600" dirty="0" smtClean="0">
                <a:latin typeface="Arial Unicode MS" pitchFamily="34" charset="-128"/>
                <a:ea typeface="Arial Unicode MS" pitchFamily="34" charset="-128"/>
                <a:cs typeface="Arial Unicode MS" pitchFamily="34" charset="-128"/>
              </a:rPr>
              <a:t>Arterial Thrombosis</a:t>
            </a:r>
          </a:p>
          <a:p>
            <a:pPr lvl="0"/>
            <a:r>
              <a:rPr lang="en-US" sz="9600" dirty="0" smtClean="0">
                <a:latin typeface="Arial Unicode MS" pitchFamily="34" charset="-128"/>
                <a:ea typeface="Arial Unicode MS" pitchFamily="34" charset="-128"/>
                <a:cs typeface="Arial Unicode MS" pitchFamily="34" charset="-128"/>
              </a:rPr>
              <a:t>Arterial Embolism</a:t>
            </a:r>
          </a:p>
          <a:p>
            <a:pPr lvl="0"/>
            <a:r>
              <a:rPr lang="en-US" sz="9600" dirty="0" smtClean="0">
                <a:latin typeface="Arial Unicode MS" pitchFamily="34" charset="-128"/>
                <a:ea typeface="Arial Unicode MS" pitchFamily="34" charset="-128"/>
                <a:cs typeface="Arial Unicode MS" pitchFamily="34" charset="-128"/>
              </a:rPr>
              <a:t>Hypertension (essential/malignant)</a:t>
            </a:r>
          </a:p>
          <a:p>
            <a:pPr>
              <a:buNone/>
            </a:pPr>
            <a:r>
              <a:rPr lang="en-US" sz="8600" b="1" dirty="0" smtClean="0">
                <a:latin typeface="Arial Unicode MS" pitchFamily="34" charset="-128"/>
                <a:ea typeface="Arial Unicode MS" pitchFamily="34" charset="-128"/>
                <a:cs typeface="Arial Unicode MS" pitchFamily="34" charset="-128"/>
              </a:rPr>
              <a:t> </a:t>
            </a:r>
            <a:endParaRPr lang="en-US" sz="8600" dirty="0" smtClean="0">
              <a:latin typeface="Arial Unicode MS" pitchFamily="34" charset="-128"/>
              <a:ea typeface="Arial Unicode MS" pitchFamily="34" charset="-128"/>
              <a:cs typeface="Arial Unicode MS" pitchFamily="34" charset="-128"/>
            </a:endParaRP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914400"/>
            <a:ext cx="7848600" cy="4955203"/>
          </a:xfrm>
          <a:prstGeom prst="rect">
            <a:avLst/>
          </a:prstGeom>
          <a:noFill/>
        </p:spPr>
        <p:txBody>
          <a:bodyPr wrap="square" rtlCol="0">
            <a:spAutoFit/>
          </a:bodyPr>
          <a:lstStyle/>
          <a:p>
            <a:r>
              <a:rPr lang="en-US" sz="2800" b="1" dirty="0" smtClean="0"/>
              <a:t>Factors affecting BP values</a:t>
            </a:r>
            <a:r>
              <a:rPr lang="en-US" sz="2800" dirty="0" smtClean="0"/>
              <a:t>:</a:t>
            </a:r>
          </a:p>
          <a:p>
            <a:pPr>
              <a:buFont typeface="Arial" pitchFamily="34" charset="0"/>
              <a:buChar char="•"/>
            </a:pPr>
            <a:r>
              <a:rPr lang="en-US" sz="2400" dirty="0" smtClean="0"/>
              <a:t> Age (increases with advancing age- arteriosclerosis)</a:t>
            </a:r>
          </a:p>
          <a:p>
            <a:pPr>
              <a:buFont typeface="Arial" pitchFamily="34" charset="0"/>
              <a:buChar char="•"/>
            </a:pPr>
            <a:r>
              <a:rPr lang="en-US" sz="2400" dirty="0" smtClean="0"/>
              <a:t> Exercise (increases)</a:t>
            </a:r>
          </a:p>
          <a:p>
            <a:pPr>
              <a:buFont typeface="Arial" pitchFamily="34" charset="0"/>
              <a:buChar char="•"/>
            </a:pPr>
            <a:r>
              <a:rPr lang="en-US" sz="2400" dirty="0" smtClean="0"/>
              <a:t> Emotional reaction (stress)</a:t>
            </a:r>
          </a:p>
          <a:p>
            <a:pPr>
              <a:buFont typeface="Arial" pitchFamily="34" charset="0"/>
              <a:buChar char="•"/>
            </a:pPr>
            <a:r>
              <a:rPr lang="en-US" sz="2400" dirty="0" smtClean="0"/>
              <a:t> Race (common in the blacks)</a:t>
            </a:r>
          </a:p>
          <a:p>
            <a:pPr>
              <a:buFont typeface="Arial" pitchFamily="34" charset="0"/>
              <a:buChar char="•"/>
            </a:pPr>
            <a:r>
              <a:rPr lang="en-US" sz="2400" dirty="0" smtClean="0"/>
              <a:t> Gender (common in males)</a:t>
            </a:r>
          </a:p>
          <a:p>
            <a:pPr>
              <a:buFont typeface="Arial" pitchFamily="34" charset="0"/>
              <a:buChar char="•"/>
            </a:pPr>
            <a:r>
              <a:rPr lang="en-US" sz="2400" dirty="0" smtClean="0"/>
              <a:t> Medications (e.g. vasoconstrictors, </a:t>
            </a:r>
            <a:r>
              <a:rPr lang="en-US" sz="2400" dirty="0" err="1" smtClean="0"/>
              <a:t>Glucocorticoids</a:t>
            </a:r>
            <a:r>
              <a:rPr lang="en-US" sz="2400" dirty="0" smtClean="0"/>
              <a:t>)</a:t>
            </a:r>
          </a:p>
          <a:p>
            <a:pPr>
              <a:buFont typeface="Arial" pitchFamily="34" charset="0"/>
              <a:buChar char="•"/>
            </a:pPr>
            <a:r>
              <a:rPr lang="en-US" sz="2400" dirty="0" smtClean="0"/>
              <a:t> Obesity </a:t>
            </a:r>
          </a:p>
          <a:p>
            <a:pPr>
              <a:buFont typeface="Arial" pitchFamily="34" charset="0"/>
              <a:buChar char="•"/>
            </a:pPr>
            <a:r>
              <a:rPr lang="en-US" sz="2400" dirty="0" smtClean="0"/>
              <a:t> Diurnal variation (lowest in AM and highest in PM)</a:t>
            </a:r>
          </a:p>
          <a:p>
            <a:pPr>
              <a:buFont typeface="Arial" pitchFamily="34" charset="0"/>
              <a:buChar char="•"/>
            </a:pPr>
            <a:r>
              <a:rPr lang="en-US" sz="2400" dirty="0" smtClean="0"/>
              <a:t> Position</a:t>
            </a:r>
          </a:p>
          <a:p>
            <a:pPr>
              <a:buFont typeface="Arial" pitchFamily="34" charset="0"/>
              <a:buChar char="•"/>
            </a:pPr>
            <a:r>
              <a:rPr lang="en-US" sz="2400" dirty="0" smtClean="0"/>
              <a:t> Disease process (Renal diseases)</a:t>
            </a:r>
          </a:p>
          <a:p>
            <a:pPr>
              <a:buFont typeface="Arial" pitchFamily="34" charset="0"/>
              <a:buChar char="•"/>
            </a:pPr>
            <a:r>
              <a:rPr lang="en-US" sz="2400" dirty="0" smtClean="0"/>
              <a:t> Sleep  </a:t>
            </a:r>
          </a:p>
          <a:p>
            <a:pPr>
              <a:buFont typeface="Arial" pitchFamily="34" charset="0"/>
              <a:buChar char="•"/>
            </a:pPr>
            <a:r>
              <a:rPr lang="en-US" sz="2400" dirty="0" smtClean="0"/>
              <a:t> Digestion</a:t>
            </a:r>
            <a:endParaRPr lang="en-US" sz="2400" dirty="0"/>
          </a:p>
        </p:txBody>
      </p:sp>
    </p:spTree>
  </p:cSld>
  <p:clrMapOvr>
    <a:masterClrMapping/>
  </p:clrMapOvr>
  <p:transition spd="slow">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Assessment of cardiovascular system</a:t>
            </a:r>
            <a:endParaRPr lang="en-GB" b="1" dirty="0"/>
          </a:p>
        </p:txBody>
      </p:sp>
      <p:sp>
        <p:nvSpPr>
          <p:cNvPr id="3" name="Content Placeholder 2"/>
          <p:cNvSpPr>
            <a:spLocks noGrp="1"/>
          </p:cNvSpPr>
          <p:nvPr>
            <p:ph idx="1"/>
          </p:nvPr>
        </p:nvSpPr>
        <p:spPr/>
        <p:txBody>
          <a:bodyPr/>
          <a:lstStyle/>
          <a:p>
            <a:pPr>
              <a:buNone/>
            </a:pPr>
            <a:r>
              <a:rPr lang="en-GB" dirty="0" smtClean="0"/>
              <a:t>The CVS assessment comprises of </a:t>
            </a:r>
          </a:p>
          <a:p>
            <a:pPr>
              <a:buFont typeface="Wingdings" pitchFamily="2" charset="2"/>
              <a:buChar char="§"/>
            </a:pPr>
            <a:r>
              <a:rPr lang="en-GB" dirty="0" smtClean="0"/>
              <a:t>Health history</a:t>
            </a:r>
          </a:p>
          <a:p>
            <a:pPr>
              <a:buFont typeface="Wingdings" pitchFamily="2" charset="2"/>
              <a:buChar char="§"/>
            </a:pPr>
            <a:r>
              <a:rPr lang="en-GB" dirty="0" smtClean="0"/>
              <a:t>Physical exam</a:t>
            </a:r>
          </a:p>
          <a:p>
            <a:pPr>
              <a:buFont typeface="Wingdings" pitchFamily="2" charset="2"/>
              <a:buChar char="§"/>
            </a:pPr>
            <a:r>
              <a:rPr lang="en-GB" dirty="0" smtClean="0"/>
              <a:t>Diagnostic evaluation </a:t>
            </a:r>
            <a:endParaRPr lang="en-GB"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Health history </a:t>
            </a:r>
            <a:endParaRPr lang="en-GB" dirty="0"/>
          </a:p>
        </p:txBody>
      </p:sp>
      <p:sp>
        <p:nvSpPr>
          <p:cNvPr id="3" name="Content Placeholder 2"/>
          <p:cNvSpPr>
            <a:spLocks noGrp="1"/>
          </p:cNvSpPr>
          <p:nvPr>
            <p:ph idx="1"/>
          </p:nvPr>
        </p:nvSpPr>
        <p:spPr>
          <a:xfrm>
            <a:off x="457200" y="1295400"/>
            <a:ext cx="8686800" cy="5257800"/>
          </a:xfrm>
        </p:spPr>
        <p:txBody>
          <a:bodyPr>
            <a:normAutofit fontScale="85000" lnSpcReduction="10000"/>
          </a:bodyPr>
          <a:lstStyle/>
          <a:p>
            <a:pPr lvl="0">
              <a:buNone/>
            </a:pPr>
            <a:r>
              <a:rPr lang="en-US" b="1" i="1" dirty="0" smtClean="0"/>
              <a:t>Common symptoms</a:t>
            </a:r>
            <a:endParaRPr lang="en-GB" dirty="0" smtClean="0"/>
          </a:p>
          <a:p>
            <a:pPr lvl="0"/>
            <a:r>
              <a:rPr lang="en-US" dirty="0" smtClean="0"/>
              <a:t>Chest pain or discomfort (angina </a:t>
            </a:r>
            <a:r>
              <a:rPr lang="en-US" dirty="0" err="1" smtClean="0"/>
              <a:t>pectolaris</a:t>
            </a:r>
            <a:r>
              <a:rPr lang="en-US" dirty="0" smtClean="0"/>
              <a:t>, </a:t>
            </a:r>
            <a:r>
              <a:rPr lang="en-US" dirty="0" err="1" smtClean="0"/>
              <a:t>dysrrhythmia</a:t>
            </a:r>
            <a:r>
              <a:rPr lang="en-US" dirty="0" smtClean="0"/>
              <a:t>, </a:t>
            </a:r>
            <a:r>
              <a:rPr lang="en-US" dirty="0" err="1" smtClean="0"/>
              <a:t>valvular</a:t>
            </a:r>
            <a:r>
              <a:rPr lang="en-US" dirty="0" smtClean="0"/>
              <a:t> heart disease)</a:t>
            </a:r>
            <a:endParaRPr lang="en-GB" dirty="0" smtClean="0"/>
          </a:p>
          <a:p>
            <a:pPr lvl="0"/>
            <a:r>
              <a:rPr lang="en-US" dirty="0" smtClean="0"/>
              <a:t>Shortness of breath or </a:t>
            </a:r>
            <a:r>
              <a:rPr lang="en-US" dirty="0" err="1" smtClean="0"/>
              <a:t>dyspnoea</a:t>
            </a:r>
            <a:endParaRPr lang="en-GB" dirty="0" smtClean="0"/>
          </a:p>
          <a:p>
            <a:pPr lvl="0"/>
            <a:r>
              <a:rPr lang="en-US" dirty="0" smtClean="0"/>
              <a:t>Peripheral </a:t>
            </a:r>
            <a:r>
              <a:rPr lang="en-US" dirty="0" err="1" smtClean="0"/>
              <a:t>oedema</a:t>
            </a:r>
            <a:r>
              <a:rPr lang="en-US" dirty="0" smtClean="0"/>
              <a:t>, weight gain, abdominal distension due to enlarged spleen and liver or </a:t>
            </a:r>
            <a:r>
              <a:rPr lang="en-US" dirty="0" err="1" smtClean="0"/>
              <a:t>ascites</a:t>
            </a:r>
            <a:endParaRPr lang="en-GB" dirty="0" smtClean="0"/>
          </a:p>
          <a:p>
            <a:pPr lvl="0"/>
            <a:r>
              <a:rPr lang="en-US" dirty="0" smtClean="0"/>
              <a:t>Palpitations (tachycardia from variety of causes)</a:t>
            </a:r>
            <a:endParaRPr lang="en-GB" dirty="0" smtClean="0"/>
          </a:p>
          <a:p>
            <a:pPr lvl="0"/>
            <a:r>
              <a:rPr lang="en-US" dirty="0" smtClean="0"/>
              <a:t>Unusual fatigue, sometimes referred to as vital exhaustion</a:t>
            </a:r>
            <a:endParaRPr lang="en-GB" dirty="0" smtClean="0"/>
          </a:p>
          <a:p>
            <a:pPr lvl="0"/>
            <a:r>
              <a:rPr lang="en-US" dirty="0" smtClean="0"/>
              <a:t>Dizziness, syncope or changes in level of consciousness (</a:t>
            </a:r>
            <a:r>
              <a:rPr lang="en-US" dirty="0" err="1" smtClean="0"/>
              <a:t>cardiogenic</a:t>
            </a:r>
            <a:r>
              <a:rPr lang="en-US" dirty="0" smtClean="0"/>
              <a:t> shock, </a:t>
            </a:r>
            <a:r>
              <a:rPr lang="en-US" dirty="0" err="1" smtClean="0"/>
              <a:t>cerebrovascular</a:t>
            </a:r>
            <a:r>
              <a:rPr lang="en-US" dirty="0" smtClean="0"/>
              <a:t> diseases, </a:t>
            </a:r>
            <a:r>
              <a:rPr lang="en-US" dirty="0" err="1" smtClean="0"/>
              <a:t>dysrrhythmia</a:t>
            </a:r>
            <a:r>
              <a:rPr lang="en-US" dirty="0" smtClean="0"/>
              <a:t>, hypotension, postural hypotension, </a:t>
            </a:r>
            <a:r>
              <a:rPr lang="en-US" dirty="0" err="1" smtClean="0"/>
              <a:t>vasovagal</a:t>
            </a:r>
            <a:r>
              <a:rPr lang="en-US" dirty="0" smtClean="0"/>
              <a:t> episode)</a:t>
            </a:r>
            <a:endParaRPr lang="en-GB" dirty="0" smtClean="0"/>
          </a:p>
          <a:p>
            <a:endParaRPr lang="en-GB"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Health history </a:t>
            </a:r>
            <a:endParaRPr lang="en-GB" dirty="0"/>
          </a:p>
        </p:txBody>
      </p:sp>
      <p:sp>
        <p:nvSpPr>
          <p:cNvPr id="3" name="Content Placeholder 2"/>
          <p:cNvSpPr>
            <a:spLocks noGrp="1"/>
          </p:cNvSpPr>
          <p:nvPr>
            <p:ph idx="1"/>
          </p:nvPr>
        </p:nvSpPr>
        <p:spPr/>
        <p:txBody>
          <a:bodyPr>
            <a:normAutofit/>
          </a:bodyPr>
          <a:lstStyle/>
          <a:p>
            <a:pPr lvl="0">
              <a:buNone/>
            </a:pPr>
            <a:r>
              <a:rPr lang="en-US" b="1" i="1" dirty="0" smtClean="0"/>
              <a:t>Past health, family and social history </a:t>
            </a:r>
            <a:endParaRPr lang="en-GB" dirty="0" smtClean="0"/>
          </a:p>
          <a:p>
            <a:pPr lvl="0"/>
            <a:r>
              <a:rPr lang="en-US" dirty="0" smtClean="0"/>
              <a:t>Any health changes within 5 years</a:t>
            </a:r>
            <a:endParaRPr lang="en-GB" dirty="0" smtClean="0"/>
          </a:p>
          <a:p>
            <a:pPr lvl="0"/>
            <a:r>
              <a:rPr lang="en-US" dirty="0" smtClean="0"/>
              <a:t>Any cardiovascular problems</a:t>
            </a:r>
            <a:endParaRPr lang="en-GB" dirty="0" smtClean="0"/>
          </a:p>
          <a:p>
            <a:pPr lvl="0"/>
            <a:r>
              <a:rPr lang="en-US" dirty="0" smtClean="0"/>
              <a:t>Any treatment of CVD</a:t>
            </a:r>
            <a:endParaRPr lang="en-GB" dirty="0" smtClean="0"/>
          </a:p>
          <a:p>
            <a:pPr lvl="0"/>
            <a:r>
              <a:rPr lang="en-US" dirty="0" smtClean="0"/>
              <a:t>medications </a:t>
            </a:r>
            <a:endParaRPr lang="en-GB" dirty="0" smtClean="0"/>
          </a:p>
          <a:p>
            <a:pPr lvl="0"/>
            <a:r>
              <a:rPr lang="en-US" dirty="0" smtClean="0"/>
              <a:t>Nutrition</a:t>
            </a:r>
            <a:endParaRPr lang="en-GB" dirty="0" smtClean="0"/>
          </a:p>
          <a:p>
            <a:endParaRPr lang="en-GB"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Health history </a:t>
            </a:r>
            <a:endParaRPr lang="en-GB" dirty="0"/>
          </a:p>
        </p:txBody>
      </p:sp>
      <p:sp>
        <p:nvSpPr>
          <p:cNvPr id="3" name="Content Placeholder 2"/>
          <p:cNvSpPr>
            <a:spLocks noGrp="1"/>
          </p:cNvSpPr>
          <p:nvPr>
            <p:ph idx="1"/>
          </p:nvPr>
        </p:nvSpPr>
        <p:spPr/>
        <p:txBody>
          <a:bodyPr/>
          <a:lstStyle/>
          <a:p>
            <a:pPr lvl="0"/>
            <a:r>
              <a:rPr lang="en-US" dirty="0" smtClean="0"/>
              <a:t>elimination </a:t>
            </a:r>
            <a:endParaRPr lang="en-GB" dirty="0" smtClean="0"/>
          </a:p>
          <a:p>
            <a:pPr lvl="0"/>
            <a:r>
              <a:rPr lang="en-US" dirty="0" smtClean="0"/>
              <a:t>activity and exercise</a:t>
            </a:r>
            <a:endParaRPr lang="en-GB" dirty="0" smtClean="0"/>
          </a:p>
          <a:p>
            <a:pPr lvl="0"/>
            <a:r>
              <a:rPr lang="en-US" dirty="0" smtClean="0"/>
              <a:t>sleep  and rest</a:t>
            </a:r>
            <a:endParaRPr lang="en-GB" dirty="0" smtClean="0"/>
          </a:p>
          <a:p>
            <a:pPr lvl="0"/>
            <a:r>
              <a:rPr lang="en-US" dirty="0" smtClean="0"/>
              <a:t>self-perception and self-concept</a:t>
            </a:r>
            <a:endParaRPr lang="en-GB" dirty="0" smtClean="0"/>
          </a:p>
          <a:p>
            <a:pPr lvl="0"/>
            <a:r>
              <a:rPr lang="en-US" dirty="0" smtClean="0"/>
              <a:t>roles and relationships</a:t>
            </a:r>
            <a:endParaRPr lang="en-GB" dirty="0" smtClean="0"/>
          </a:p>
          <a:p>
            <a:pPr lvl="0"/>
            <a:r>
              <a:rPr lang="en-US" dirty="0" smtClean="0"/>
              <a:t>sexuality and reproduction </a:t>
            </a:r>
            <a:endParaRPr lang="en-GB" dirty="0" smtClean="0"/>
          </a:p>
          <a:p>
            <a:pPr lvl="0"/>
            <a:r>
              <a:rPr lang="en-US" dirty="0" smtClean="0"/>
              <a:t>coping and stress tolerance </a:t>
            </a:r>
            <a:endParaRPr lang="en-GB" dirty="0" smtClean="0"/>
          </a:p>
          <a:p>
            <a:endParaRPr lang="en-GB"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Physical exam</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Physical Assessment</a:t>
            </a:r>
            <a:endParaRPr lang="en-GB" dirty="0" smtClean="0"/>
          </a:p>
          <a:p>
            <a:pPr lvl="0"/>
            <a:r>
              <a:rPr lang="en-US" dirty="0" smtClean="0"/>
              <a:t>general appearance</a:t>
            </a:r>
            <a:endParaRPr lang="en-GB" dirty="0" smtClean="0"/>
          </a:p>
          <a:p>
            <a:pPr lvl="0"/>
            <a:r>
              <a:rPr lang="en-US" dirty="0" smtClean="0"/>
              <a:t>assessment of skin and extremities</a:t>
            </a:r>
            <a:endParaRPr lang="en-GB" dirty="0" smtClean="0"/>
          </a:p>
          <a:p>
            <a:pPr lvl="0"/>
            <a:r>
              <a:rPr lang="en-US" dirty="0" smtClean="0"/>
              <a:t>blood pressure</a:t>
            </a:r>
            <a:endParaRPr lang="en-GB" dirty="0" smtClean="0"/>
          </a:p>
          <a:p>
            <a:pPr lvl="0"/>
            <a:r>
              <a:rPr lang="en-US" dirty="0" smtClean="0"/>
              <a:t>pulse pressure</a:t>
            </a:r>
            <a:endParaRPr lang="en-GB" dirty="0" smtClean="0"/>
          </a:p>
          <a:p>
            <a:pPr lvl="0"/>
            <a:r>
              <a:rPr lang="en-US" dirty="0" smtClean="0"/>
              <a:t>postural blood pressure changes</a:t>
            </a:r>
            <a:endParaRPr lang="en-GB" dirty="0" smtClean="0"/>
          </a:p>
          <a:p>
            <a:pPr lvl="0"/>
            <a:r>
              <a:rPr lang="en-US" dirty="0" smtClean="0"/>
              <a:t>arterial pulses</a:t>
            </a:r>
            <a:endParaRPr lang="en-GB" dirty="0" smtClean="0"/>
          </a:p>
          <a:p>
            <a:pPr lvl="0"/>
            <a:r>
              <a:rPr lang="en-US" dirty="0" smtClean="0"/>
              <a:t>pulse rate</a:t>
            </a:r>
            <a:endParaRPr lang="en-GB" dirty="0" smtClean="0"/>
          </a:p>
          <a:p>
            <a:pPr lvl="0"/>
            <a:r>
              <a:rPr lang="en-US" dirty="0" smtClean="0"/>
              <a:t>pulse rhythm</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Physical exam</a:t>
            </a:r>
            <a:endParaRPr lang="en-GB" dirty="0"/>
          </a:p>
        </p:txBody>
      </p:sp>
      <p:sp>
        <p:nvSpPr>
          <p:cNvPr id="3" name="Content Placeholder 2"/>
          <p:cNvSpPr>
            <a:spLocks noGrp="1"/>
          </p:cNvSpPr>
          <p:nvPr>
            <p:ph idx="1"/>
          </p:nvPr>
        </p:nvSpPr>
        <p:spPr>
          <a:xfrm>
            <a:off x="609600" y="1371600"/>
            <a:ext cx="8534400" cy="5486400"/>
          </a:xfrm>
        </p:spPr>
        <p:txBody>
          <a:bodyPr>
            <a:normAutofit lnSpcReduction="10000"/>
          </a:bodyPr>
          <a:lstStyle/>
          <a:p>
            <a:pPr lvl="0"/>
            <a:r>
              <a:rPr lang="en-US" dirty="0" smtClean="0"/>
              <a:t>pulse amplitude </a:t>
            </a:r>
            <a:endParaRPr lang="en-GB" dirty="0" smtClean="0"/>
          </a:p>
          <a:p>
            <a:pPr lvl="0"/>
            <a:r>
              <a:rPr lang="en-US" dirty="0" smtClean="0"/>
              <a:t>pulse contour</a:t>
            </a:r>
            <a:endParaRPr lang="en-GB" dirty="0" smtClean="0"/>
          </a:p>
          <a:p>
            <a:pPr lvl="0"/>
            <a:r>
              <a:rPr lang="en-US" dirty="0" smtClean="0"/>
              <a:t>palpation of arterial pulses</a:t>
            </a:r>
            <a:endParaRPr lang="en-GB" dirty="0" smtClean="0"/>
          </a:p>
          <a:p>
            <a:pPr lvl="0"/>
            <a:r>
              <a:rPr lang="en-US" dirty="0" smtClean="0"/>
              <a:t>jugular venous pulsation</a:t>
            </a:r>
            <a:endParaRPr lang="en-GB" dirty="0" smtClean="0"/>
          </a:p>
          <a:p>
            <a:pPr lvl="0"/>
            <a:r>
              <a:rPr lang="en-US" dirty="0" smtClean="0"/>
              <a:t>heart inspection and palpation</a:t>
            </a:r>
            <a:endParaRPr lang="en-GB" dirty="0" smtClean="0"/>
          </a:p>
          <a:p>
            <a:pPr lvl="0"/>
            <a:r>
              <a:rPr lang="en-US" dirty="0" smtClean="0"/>
              <a:t>heart auscultation</a:t>
            </a:r>
            <a:endParaRPr lang="en-GB" dirty="0" smtClean="0"/>
          </a:p>
          <a:p>
            <a:pPr lvl="0"/>
            <a:r>
              <a:rPr lang="en-US" dirty="0" smtClean="0"/>
              <a:t>normal heart sounds S1 and S2</a:t>
            </a:r>
            <a:endParaRPr lang="en-GB" dirty="0" smtClean="0"/>
          </a:p>
          <a:p>
            <a:pPr lvl="0"/>
            <a:r>
              <a:rPr lang="en-US" dirty="0" smtClean="0"/>
              <a:t>abnormal heart sounds S3 and S4</a:t>
            </a:r>
            <a:endParaRPr lang="en-GB" dirty="0" smtClean="0"/>
          </a:p>
          <a:p>
            <a:r>
              <a:rPr lang="en-US" dirty="0" smtClean="0"/>
              <a:t>Assessment of other systems</a:t>
            </a:r>
            <a:endParaRPr lang="en-GB" dirty="0" smtClean="0"/>
          </a:p>
          <a:p>
            <a:pPr lvl="0"/>
            <a:r>
              <a:rPr lang="en-US" dirty="0" smtClean="0"/>
              <a:t>lungs</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Physical exam</a:t>
            </a:r>
            <a:endParaRPr lang="en-GB" dirty="0"/>
          </a:p>
        </p:txBody>
      </p:sp>
      <p:sp>
        <p:nvSpPr>
          <p:cNvPr id="3" name="Content Placeholder 2"/>
          <p:cNvSpPr>
            <a:spLocks noGrp="1"/>
          </p:cNvSpPr>
          <p:nvPr>
            <p:ph idx="1"/>
          </p:nvPr>
        </p:nvSpPr>
        <p:spPr>
          <a:xfrm>
            <a:off x="457200" y="1219200"/>
            <a:ext cx="8534400" cy="5638800"/>
          </a:xfrm>
        </p:spPr>
        <p:txBody>
          <a:bodyPr>
            <a:normAutofit/>
          </a:bodyPr>
          <a:lstStyle/>
          <a:p>
            <a:pPr lvl="0"/>
            <a:r>
              <a:rPr lang="en-US" dirty="0" smtClean="0"/>
              <a:t>cough</a:t>
            </a:r>
            <a:endParaRPr lang="en-GB" dirty="0" smtClean="0"/>
          </a:p>
          <a:p>
            <a:pPr lvl="0"/>
            <a:r>
              <a:rPr lang="en-US" dirty="0" err="1" smtClean="0"/>
              <a:t>hemoptysis</a:t>
            </a:r>
            <a:endParaRPr lang="en-GB" dirty="0" smtClean="0"/>
          </a:p>
          <a:p>
            <a:pPr lvl="0"/>
            <a:r>
              <a:rPr lang="en-US" dirty="0" smtClean="0"/>
              <a:t>crackles</a:t>
            </a:r>
            <a:endParaRPr lang="en-GB" dirty="0" smtClean="0"/>
          </a:p>
          <a:p>
            <a:pPr lvl="0"/>
            <a:r>
              <a:rPr lang="en-US" dirty="0" smtClean="0"/>
              <a:t>wheezes</a:t>
            </a:r>
            <a:endParaRPr lang="en-GB" dirty="0" smtClean="0"/>
          </a:p>
          <a:p>
            <a:pPr lvl="0"/>
            <a:r>
              <a:rPr lang="en-US" dirty="0" smtClean="0"/>
              <a:t>abdomen</a:t>
            </a:r>
            <a:endParaRPr lang="en-GB" dirty="0" smtClean="0"/>
          </a:p>
          <a:p>
            <a:pPr lvl="0"/>
            <a:r>
              <a:rPr lang="en-US" dirty="0" smtClean="0"/>
              <a:t>abdominal distension</a:t>
            </a:r>
            <a:endParaRPr lang="en-GB" dirty="0" smtClean="0"/>
          </a:p>
          <a:p>
            <a:pPr lvl="0"/>
            <a:r>
              <a:rPr lang="en-US" dirty="0" err="1" smtClean="0"/>
              <a:t>hepatojugular</a:t>
            </a:r>
            <a:r>
              <a:rPr lang="en-US" dirty="0" smtClean="0"/>
              <a:t> reflux</a:t>
            </a:r>
            <a:endParaRPr lang="en-GB" dirty="0" smtClean="0"/>
          </a:p>
          <a:p>
            <a:pPr lvl="0"/>
            <a:r>
              <a:rPr lang="en-US" dirty="0" smtClean="0"/>
              <a:t>bladder distension</a:t>
            </a:r>
            <a:endParaRPr lang="en-GB" dirty="0" smtClean="0"/>
          </a:p>
          <a:p>
            <a:pPr lvl="0"/>
            <a:r>
              <a:rPr lang="en-US" dirty="0" err="1" smtClean="0"/>
              <a:t>gerontologic</a:t>
            </a:r>
            <a:r>
              <a:rPr lang="en-US" dirty="0" smtClean="0"/>
              <a:t> considerations </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Diagnostic evaluation </a:t>
            </a:r>
            <a:endParaRPr lang="en-GB" dirty="0"/>
          </a:p>
        </p:txBody>
      </p:sp>
      <p:sp>
        <p:nvSpPr>
          <p:cNvPr id="3" name="Content Placeholder 2"/>
          <p:cNvSpPr>
            <a:spLocks noGrp="1"/>
          </p:cNvSpPr>
          <p:nvPr>
            <p:ph idx="1"/>
          </p:nvPr>
        </p:nvSpPr>
        <p:spPr/>
        <p:txBody>
          <a:bodyPr/>
          <a:lstStyle/>
          <a:p>
            <a:pPr>
              <a:buNone/>
            </a:pPr>
            <a:r>
              <a:rPr lang="en-US" b="1" dirty="0" smtClean="0"/>
              <a:t>Diagnostic evaluation include:</a:t>
            </a:r>
            <a:endParaRPr lang="en-GB" dirty="0" smtClean="0"/>
          </a:p>
          <a:p>
            <a:r>
              <a:rPr lang="en-US" dirty="0" smtClean="0"/>
              <a:t>Laboratory tests</a:t>
            </a:r>
            <a:endParaRPr lang="en-GB" dirty="0" smtClean="0"/>
          </a:p>
          <a:p>
            <a:pPr lvl="0"/>
            <a:r>
              <a:rPr lang="en-US" dirty="0" smtClean="0"/>
              <a:t>Cardiac biomarker analysis</a:t>
            </a:r>
            <a:endParaRPr lang="en-GB" dirty="0" smtClean="0"/>
          </a:p>
          <a:p>
            <a:pPr lvl="0"/>
            <a:r>
              <a:rPr lang="en-US" dirty="0" err="1" smtClean="0"/>
              <a:t>Creatinase</a:t>
            </a:r>
            <a:r>
              <a:rPr lang="en-US" dirty="0" smtClean="0"/>
              <a:t> secreted by necrotic cardiac muscles is part of diagnostic evaluation of CAD and proteins </a:t>
            </a:r>
            <a:r>
              <a:rPr lang="en-US" dirty="0" err="1" smtClean="0"/>
              <a:t>myoglobin</a:t>
            </a:r>
            <a:r>
              <a:rPr lang="en-US" dirty="0" smtClean="0"/>
              <a:t>, </a:t>
            </a:r>
            <a:r>
              <a:rPr lang="en-US" dirty="0" err="1" smtClean="0"/>
              <a:t>troponin</a:t>
            </a:r>
            <a:r>
              <a:rPr lang="en-US" dirty="0" smtClean="0"/>
              <a:t> T, and </a:t>
            </a:r>
            <a:r>
              <a:rPr lang="en-US" dirty="0" err="1" smtClean="0"/>
              <a:t>troponin</a:t>
            </a:r>
            <a:r>
              <a:rPr lang="en-US" dirty="0" smtClean="0"/>
              <a:t> I.</a:t>
            </a:r>
            <a:endParaRPr lang="en-GB" dirty="0" smtClean="0"/>
          </a:p>
          <a:p>
            <a:endParaRPr lang="en-GB"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Diagnostic evaluation </a:t>
            </a:r>
            <a:endParaRPr lang="en-GB" dirty="0"/>
          </a:p>
        </p:txBody>
      </p:sp>
      <p:sp>
        <p:nvSpPr>
          <p:cNvPr id="3" name="Content Placeholder 2"/>
          <p:cNvSpPr>
            <a:spLocks noGrp="1"/>
          </p:cNvSpPr>
          <p:nvPr>
            <p:ph idx="1"/>
          </p:nvPr>
        </p:nvSpPr>
        <p:spPr/>
        <p:txBody>
          <a:bodyPr>
            <a:normAutofit fontScale="92500"/>
          </a:bodyPr>
          <a:lstStyle/>
          <a:p>
            <a:pPr lvl="0"/>
            <a:r>
              <a:rPr lang="en-US" dirty="0" smtClean="0"/>
              <a:t>Blood chemistry, hematology and coagulation studies</a:t>
            </a:r>
            <a:endParaRPr lang="en-GB" dirty="0" smtClean="0"/>
          </a:p>
          <a:p>
            <a:pPr lvl="0"/>
            <a:r>
              <a:rPr lang="en-US" dirty="0" smtClean="0"/>
              <a:t>Lipid profile</a:t>
            </a:r>
            <a:endParaRPr lang="en-GB" dirty="0" smtClean="0"/>
          </a:p>
          <a:p>
            <a:pPr lvl="0"/>
            <a:r>
              <a:rPr lang="en-US" dirty="0" smtClean="0"/>
              <a:t>Cholesterol levels normal is less than 200mg/</a:t>
            </a:r>
            <a:r>
              <a:rPr lang="en-US" dirty="0" err="1" smtClean="0"/>
              <a:t>dL</a:t>
            </a:r>
            <a:endParaRPr lang="en-GB" dirty="0" smtClean="0"/>
          </a:p>
          <a:p>
            <a:pPr lvl="0"/>
            <a:r>
              <a:rPr lang="en-US" dirty="0" smtClean="0"/>
              <a:t>Triglycerides normal between 100-200mg/</a:t>
            </a:r>
            <a:r>
              <a:rPr lang="en-US" dirty="0" err="1" smtClean="0"/>
              <a:t>dL</a:t>
            </a:r>
            <a:endParaRPr lang="en-GB" dirty="0" smtClean="0"/>
          </a:p>
          <a:p>
            <a:pPr lvl="0"/>
            <a:r>
              <a:rPr lang="en-US" dirty="0" smtClean="0"/>
              <a:t>LDLs normal levels less than 160mg/</a:t>
            </a:r>
            <a:r>
              <a:rPr lang="en-US" dirty="0" err="1" smtClean="0"/>
              <a:t>dL</a:t>
            </a:r>
            <a:endParaRPr lang="en-GB" dirty="0" smtClean="0"/>
          </a:p>
          <a:p>
            <a:pPr lvl="0"/>
            <a:r>
              <a:rPr lang="en-US" dirty="0" smtClean="0"/>
              <a:t>HDLs normal levels in men is between 35-70 mg/</a:t>
            </a:r>
            <a:r>
              <a:rPr lang="en-US" dirty="0" err="1" smtClean="0"/>
              <a:t>dL</a:t>
            </a:r>
            <a:r>
              <a:rPr lang="en-US" dirty="0" smtClean="0"/>
              <a:t> and women 35-85mg/</a:t>
            </a:r>
            <a:r>
              <a:rPr lang="en-US" dirty="0" err="1" smtClean="0"/>
              <a:t>dL</a:t>
            </a:r>
            <a:endParaRPr lang="en-GB"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8229600" cy="6019800"/>
          </a:xfrm>
        </p:spPr>
        <p:txBody>
          <a:bodyPr>
            <a:normAutofit fontScale="92500" lnSpcReduction="20000"/>
          </a:bodyPr>
          <a:lstStyle/>
          <a:p>
            <a:pPr>
              <a:buNone/>
            </a:pPr>
            <a:r>
              <a:rPr lang="en-US" b="1" dirty="0" smtClean="0"/>
              <a:t>Mode of teaching</a:t>
            </a:r>
            <a:endParaRPr lang="en-US" dirty="0" smtClean="0"/>
          </a:p>
          <a:p>
            <a:pPr lvl="0"/>
            <a:r>
              <a:rPr lang="en-US" dirty="0" smtClean="0"/>
              <a:t>Lectures/discussions</a:t>
            </a:r>
          </a:p>
          <a:p>
            <a:pPr lvl="0"/>
            <a:r>
              <a:rPr lang="en-US" dirty="0" smtClean="0"/>
              <a:t>Assignments</a:t>
            </a:r>
          </a:p>
          <a:p>
            <a:pPr lvl="0"/>
            <a:r>
              <a:rPr lang="en-US" dirty="0" smtClean="0"/>
              <a:t>Group discussions </a:t>
            </a:r>
          </a:p>
          <a:p>
            <a:pPr>
              <a:buNone/>
            </a:pPr>
            <a:endParaRPr lang="en-US" b="1" dirty="0" smtClean="0"/>
          </a:p>
          <a:p>
            <a:pPr>
              <a:buNone/>
            </a:pPr>
            <a:r>
              <a:rPr lang="en-US" b="1" dirty="0" smtClean="0"/>
              <a:t>Teaching/learning materials</a:t>
            </a:r>
            <a:endParaRPr lang="en-US" dirty="0" smtClean="0"/>
          </a:p>
          <a:p>
            <a:pPr lvl="0"/>
            <a:r>
              <a:rPr lang="en-US" dirty="0" smtClean="0"/>
              <a:t>Handouts</a:t>
            </a:r>
          </a:p>
          <a:p>
            <a:pPr lvl="0"/>
            <a:r>
              <a:rPr lang="en-US" dirty="0" smtClean="0"/>
              <a:t>LCD/PowerPoint slides</a:t>
            </a:r>
          </a:p>
          <a:p>
            <a:pPr lvl="0"/>
            <a:r>
              <a:rPr lang="en-US" dirty="0" smtClean="0"/>
              <a:t>Flipcharts</a:t>
            </a:r>
          </a:p>
          <a:p>
            <a:pPr lvl="0"/>
            <a:r>
              <a:rPr lang="en-US" dirty="0" smtClean="0"/>
              <a:t>Blackboard</a:t>
            </a:r>
          </a:p>
          <a:p>
            <a:pPr lvl="0"/>
            <a:r>
              <a:rPr lang="en-US" dirty="0" smtClean="0"/>
              <a:t>White board</a:t>
            </a:r>
          </a:p>
          <a:p>
            <a:pPr lvl="0"/>
            <a:r>
              <a:rPr lang="en-US" dirty="0" smtClean="0"/>
              <a:t>Overhead projector/transparencies</a:t>
            </a:r>
          </a:p>
          <a:p>
            <a:pPr lvl="0"/>
            <a:r>
              <a:rPr lang="en-US" dirty="0" smtClean="0"/>
              <a:t>Textbooks </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Diagnostic evaluation </a:t>
            </a:r>
            <a:endParaRPr lang="en-GB" dirty="0"/>
          </a:p>
        </p:txBody>
      </p:sp>
      <p:sp>
        <p:nvSpPr>
          <p:cNvPr id="3" name="Content Placeholder 2"/>
          <p:cNvSpPr>
            <a:spLocks noGrp="1"/>
          </p:cNvSpPr>
          <p:nvPr>
            <p:ph idx="1"/>
          </p:nvPr>
        </p:nvSpPr>
        <p:spPr/>
        <p:txBody>
          <a:bodyPr>
            <a:normAutofit fontScale="92500" lnSpcReduction="10000"/>
          </a:bodyPr>
          <a:lstStyle/>
          <a:p>
            <a:pPr lvl="0"/>
            <a:r>
              <a:rPr lang="en-US" dirty="0" smtClean="0"/>
              <a:t>Brain (B-Type) </a:t>
            </a:r>
            <a:r>
              <a:rPr lang="en-US" dirty="0" err="1" smtClean="0"/>
              <a:t>natriuretic</a:t>
            </a:r>
            <a:r>
              <a:rPr lang="en-US" dirty="0" smtClean="0"/>
              <a:t> peptide – </a:t>
            </a:r>
            <a:r>
              <a:rPr lang="en-US" dirty="0" err="1" smtClean="0"/>
              <a:t>neurohormone</a:t>
            </a:r>
            <a:r>
              <a:rPr lang="en-US" dirty="0" smtClean="0"/>
              <a:t> that regulates BP and fluid volume</a:t>
            </a:r>
            <a:endParaRPr lang="en-GB" dirty="0" smtClean="0"/>
          </a:p>
          <a:p>
            <a:pPr lvl="0"/>
            <a:r>
              <a:rPr lang="en-US" dirty="0" smtClean="0"/>
              <a:t>C-Reactive protein: protein from the liver in response to inflammation that plays a role in atherosclerosis</a:t>
            </a:r>
            <a:endParaRPr lang="en-GB" dirty="0" smtClean="0"/>
          </a:p>
          <a:p>
            <a:pPr lvl="0"/>
            <a:r>
              <a:rPr lang="en-US" dirty="0" err="1" smtClean="0"/>
              <a:t>Homocysteine</a:t>
            </a:r>
            <a:r>
              <a:rPr lang="en-US" dirty="0" smtClean="0"/>
              <a:t>: an amino acid linked to development of atherosclerosis because it damages endothelial lining of arteries and promotes thrombus formation</a:t>
            </a:r>
            <a:endParaRPr lang="en-GB" dirty="0" smtClean="0"/>
          </a:p>
          <a:p>
            <a:endParaRPr lang="en-GB"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Diagnostic evaluation </a:t>
            </a:r>
            <a:endParaRPr lang="en-GB" dirty="0"/>
          </a:p>
        </p:txBody>
      </p:sp>
      <p:sp>
        <p:nvSpPr>
          <p:cNvPr id="3" name="Content Placeholder 2"/>
          <p:cNvSpPr>
            <a:spLocks noGrp="1"/>
          </p:cNvSpPr>
          <p:nvPr>
            <p:ph idx="1"/>
          </p:nvPr>
        </p:nvSpPr>
        <p:spPr/>
        <p:txBody>
          <a:bodyPr>
            <a:normAutofit fontScale="92500" lnSpcReduction="20000"/>
          </a:bodyPr>
          <a:lstStyle/>
          <a:p>
            <a:r>
              <a:rPr lang="en-US" dirty="0" smtClean="0"/>
              <a:t>Chest X-Ray and Fluoroscopy</a:t>
            </a:r>
            <a:endParaRPr lang="en-GB" dirty="0" smtClean="0"/>
          </a:p>
          <a:p>
            <a:pPr lvl="0"/>
            <a:r>
              <a:rPr lang="en-US" dirty="0" smtClean="0"/>
              <a:t>Determines size, contour and position of heart</a:t>
            </a:r>
            <a:endParaRPr lang="en-GB" dirty="0" smtClean="0"/>
          </a:p>
          <a:p>
            <a:r>
              <a:rPr lang="en-US" dirty="0" smtClean="0"/>
              <a:t>Electrocardiography</a:t>
            </a:r>
            <a:endParaRPr lang="en-GB" dirty="0" smtClean="0"/>
          </a:p>
          <a:p>
            <a:pPr lvl="0"/>
            <a:r>
              <a:rPr lang="en-US" dirty="0" smtClean="0"/>
              <a:t>Continuous electrocardiographic Monitoring</a:t>
            </a:r>
            <a:endParaRPr lang="en-GB" dirty="0" smtClean="0"/>
          </a:p>
          <a:p>
            <a:pPr lvl="0"/>
            <a:r>
              <a:rPr lang="en-US" dirty="0" smtClean="0"/>
              <a:t>Hard wire cardiac monitoring</a:t>
            </a:r>
            <a:endParaRPr lang="en-GB" dirty="0" smtClean="0"/>
          </a:p>
          <a:p>
            <a:pPr lvl="0"/>
            <a:r>
              <a:rPr lang="en-US" dirty="0" smtClean="0"/>
              <a:t>Telemetry</a:t>
            </a:r>
            <a:endParaRPr lang="en-GB" dirty="0" smtClean="0"/>
          </a:p>
          <a:p>
            <a:pPr lvl="0"/>
            <a:r>
              <a:rPr lang="en-US" dirty="0" smtClean="0"/>
              <a:t>Ambulatory electrocardiography</a:t>
            </a:r>
            <a:endParaRPr lang="en-GB" dirty="0" smtClean="0"/>
          </a:p>
          <a:p>
            <a:pPr lvl="0"/>
            <a:r>
              <a:rPr lang="en-US" dirty="0" err="1" smtClean="0"/>
              <a:t>Transtelephonic</a:t>
            </a:r>
            <a:r>
              <a:rPr lang="en-US" dirty="0" smtClean="0"/>
              <a:t> monitoring</a:t>
            </a:r>
            <a:endParaRPr lang="en-GB" dirty="0" smtClean="0"/>
          </a:p>
          <a:p>
            <a:pPr lvl="0"/>
            <a:r>
              <a:rPr lang="en-US" dirty="0" smtClean="0"/>
              <a:t>Wireless mobile cardiac monitoring</a:t>
            </a:r>
            <a:endParaRPr lang="en-GB" dirty="0" smtClean="0"/>
          </a:p>
          <a:p>
            <a:endParaRPr lang="en-GB"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Diagnostic evaluation</a:t>
            </a:r>
            <a:endParaRPr lang="en-GB" dirty="0"/>
          </a:p>
        </p:txBody>
      </p:sp>
      <p:sp>
        <p:nvSpPr>
          <p:cNvPr id="3" name="Content Placeholder 2"/>
          <p:cNvSpPr>
            <a:spLocks noGrp="1"/>
          </p:cNvSpPr>
          <p:nvPr>
            <p:ph idx="1"/>
          </p:nvPr>
        </p:nvSpPr>
        <p:spPr/>
        <p:txBody>
          <a:bodyPr/>
          <a:lstStyle/>
          <a:p>
            <a:r>
              <a:rPr lang="en-US" dirty="0" smtClean="0"/>
              <a:t>Cardiac stress testing</a:t>
            </a:r>
            <a:endParaRPr lang="en-GB" dirty="0" smtClean="0"/>
          </a:p>
          <a:p>
            <a:pPr lvl="0"/>
            <a:r>
              <a:rPr lang="en-US" dirty="0" smtClean="0"/>
              <a:t>Exercise stress testing</a:t>
            </a:r>
            <a:endParaRPr lang="en-GB" dirty="0" smtClean="0"/>
          </a:p>
          <a:p>
            <a:pPr lvl="0"/>
            <a:r>
              <a:rPr lang="en-US" dirty="0" smtClean="0"/>
              <a:t>Pharmacologic stress monitoring</a:t>
            </a:r>
            <a:endParaRPr lang="en-GB" dirty="0" smtClean="0"/>
          </a:p>
          <a:p>
            <a:pPr lvl="0"/>
            <a:r>
              <a:rPr lang="en-US" dirty="0" smtClean="0"/>
              <a:t>Done in patients not able to perform exercise stress testing</a:t>
            </a:r>
            <a:endParaRPr lang="en-GB" dirty="0" smtClean="0"/>
          </a:p>
          <a:p>
            <a:pPr lvl="0"/>
            <a:r>
              <a:rPr lang="en-US" dirty="0" smtClean="0"/>
              <a:t>Iv </a:t>
            </a:r>
            <a:r>
              <a:rPr lang="en-US" dirty="0" err="1" smtClean="0"/>
              <a:t>vasodilating</a:t>
            </a:r>
            <a:r>
              <a:rPr lang="en-US" dirty="0" smtClean="0"/>
              <a:t> drugs to mimic exercise effects by maximally dilating coronary arteries are given e.g. </a:t>
            </a:r>
            <a:r>
              <a:rPr lang="en-US" dirty="0" err="1" smtClean="0"/>
              <a:t>dipyridamole</a:t>
            </a:r>
            <a:r>
              <a:rPr lang="en-US" dirty="0" smtClean="0"/>
              <a:t> and adenosine</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Diagnostic evaluation </a:t>
            </a:r>
            <a:endParaRPr lang="en-GB" dirty="0"/>
          </a:p>
        </p:txBody>
      </p:sp>
      <p:sp>
        <p:nvSpPr>
          <p:cNvPr id="3" name="Content Placeholder 2"/>
          <p:cNvSpPr>
            <a:spLocks noGrp="1"/>
          </p:cNvSpPr>
          <p:nvPr>
            <p:ph idx="1"/>
          </p:nvPr>
        </p:nvSpPr>
        <p:spPr/>
        <p:txBody>
          <a:bodyPr>
            <a:normAutofit fontScale="92500" lnSpcReduction="20000"/>
          </a:bodyPr>
          <a:lstStyle/>
          <a:p>
            <a:r>
              <a:rPr lang="en-US" dirty="0" smtClean="0"/>
              <a:t>Echocardiography</a:t>
            </a:r>
            <a:endParaRPr lang="en-GB" dirty="0" smtClean="0"/>
          </a:p>
          <a:p>
            <a:pPr lvl="0"/>
            <a:r>
              <a:rPr lang="en-US" dirty="0" err="1" smtClean="0"/>
              <a:t>Transthoracic</a:t>
            </a:r>
            <a:r>
              <a:rPr lang="en-US" dirty="0" smtClean="0"/>
              <a:t> echocardiography</a:t>
            </a:r>
            <a:endParaRPr lang="en-GB" dirty="0" smtClean="0"/>
          </a:p>
          <a:p>
            <a:pPr lvl="0"/>
            <a:r>
              <a:rPr lang="en-US" dirty="0" err="1" smtClean="0"/>
              <a:t>Transesophageal</a:t>
            </a:r>
            <a:r>
              <a:rPr lang="en-US" dirty="0" smtClean="0"/>
              <a:t> echocardiography</a:t>
            </a:r>
            <a:endParaRPr lang="en-GB" dirty="0" smtClean="0"/>
          </a:p>
          <a:p>
            <a:r>
              <a:rPr lang="en-US" dirty="0" smtClean="0"/>
              <a:t>Radionuclide imaging</a:t>
            </a:r>
            <a:endParaRPr lang="en-GB" dirty="0" smtClean="0"/>
          </a:p>
          <a:p>
            <a:pPr lvl="0"/>
            <a:r>
              <a:rPr lang="en-US" dirty="0" smtClean="0"/>
              <a:t>Myocardial perfusion imaging</a:t>
            </a:r>
            <a:endParaRPr lang="en-GB" dirty="0" smtClean="0"/>
          </a:p>
          <a:p>
            <a:pPr lvl="0"/>
            <a:r>
              <a:rPr lang="en-US" dirty="0" smtClean="0"/>
              <a:t>Test of ventricular function and wall motion</a:t>
            </a:r>
            <a:endParaRPr lang="en-GB" dirty="0" smtClean="0"/>
          </a:p>
          <a:p>
            <a:pPr lvl="0"/>
            <a:r>
              <a:rPr lang="en-US" dirty="0" smtClean="0"/>
              <a:t>Computed tomography</a:t>
            </a:r>
            <a:endParaRPr lang="en-GB" dirty="0" smtClean="0"/>
          </a:p>
          <a:p>
            <a:pPr lvl="0"/>
            <a:r>
              <a:rPr lang="en-US" dirty="0" smtClean="0"/>
              <a:t>Positron emission tomography</a:t>
            </a:r>
            <a:endParaRPr lang="en-GB" dirty="0" smtClean="0"/>
          </a:p>
          <a:p>
            <a:pPr lvl="0"/>
            <a:r>
              <a:rPr lang="en-US" dirty="0" smtClean="0"/>
              <a:t>Magnetic resonance angiography</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Diagnostic evaluation </a:t>
            </a:r>
            <a:endParaRPr lang="en-GB" dirty="0"/>
          </a:p>
        </p:txBody>
      </p:sp>
      <p:sp>
        <p:nvSpPr>
          <p:cNvPr id="3" name="Content Placeholder 2"/>
          <p:cNvSpPr>
            <a:spLocks noGrp="1"/>
          </p:cNvSpPr>
          <p:nvPr>
            <p:ph idx="1"/>
          </p:nvPr>
        </p:nvSpPr>
        <p:spPr>
          <a:xfrm>
            <a:off x="457200" y="1600200"/>
            <a:ext cx="8686800" cy="5029200"/>
          </a:xfrm>
        </p:spPr>
        <p:txBody>
          <a:bodyPr>
            <a:normAutofit fontScale="92500" lnSpcReduction="10000"/>
          </a:bodyPr>
          <a:lstStyle/>
          <a:p>
            <a:r>
              <a:rPr lang="en-US" dirty="0" smtClean="0"/>
              <a:t>Cardiac catheterization</a:t>
            </a:r>
            <a:endParaRPr lang="en-GB" dirty="0" smtClean="0"/>
          </a:p>
          <a:p>
            <a:pPr lvl="0"/>
            <a:r>
              <a:rPr lang="en-US" dirty="0" smtClean="0"/>
              <a:t>Right heart catheterization</a:t>
            </a:r>
            <a:endParaRPr lang="en-GB" dirty="0" smtClean="0"/>
          </a:p>
          <a:p>
            <a:pPr lvl="0"/>
            <a:r>
              <a:rPr lang="en-US" dirty="0" smtClean="0"/>
              <a:t>Left heart catheterization</a:t>
            </a:r>
            <a:endParaRPr lang="en-GB" dirty="0" smtClean="0"/>
          </a:p>
          <a:p>
            <a:r>
              <a:rPr lang="en-US" dirty="0" err="1" smtClean="0"/>
              <a:t>Electrophysiologic</a:t>
            </a:r>
            <a:r>
              <a:rPr lang="en-US" dirty="0" smtClean="0"/>
              <a:t> testing</a:t>
            </a:r>
            <a:endParaRPr lang="en-GB" dirty="0" smtClean="0"/>
          </a:p>
          <a:p>
            <a:r>
              <a:rPr lang="en-US" dirty="0" smtClean="0"/>
              <a:t>Hemodynamic monitoring</a:t>
            </a:r>
            <a:endParaRPr lang="en-GB" dirty="0" smtClean="0"/>
          </a:p>
          <a:p>
            <a:pPr lvl="0"/>
            <a:r>
              <a:rPr lang="en-US" dirty="0" smtClean="0"/>
              <a:t>Central venous pressure monitoring</a:t>
            </a:r>
            <a:endParaRPr lang="en-GB" dirty="0" smtClean="0"/>
          </a:p>
          <a:p>
            <a:pPr lvl="0"/>
            <a:r>
              <a:rPr lang="en-US" dirty="0" smtClean="0"/>
              <a:t>Pulmonary artery pressure monitoring</a:t>
            </a:r>
            <a:endParaRPr lang="en-GB" dirty="0" smtClean="0"/>
          </a:p>
          <a:p>
            <a:pPr lvl="0"/>
            <a:r>
              <a:rPr lang="en-US" dirty="0" smtClean="0"/>
              <a:t>Intra-arterial blood pressure monitoring</a:t>
            </a:r>
            <a:endParaRPr lang="en-GB" dirty="0" smtClean="0"/>
          </a:p>
          <a:p>
            <a:pPr lvl="0"/>
            <a:r>
              <a:rPr lang="en-US" dirty="0" smtClean="0"/>
              <a:t>Minimally invasive cardiac output monitoring devices</a:t>
            </a:r>
            <a:endParaRPr lang="en-GB" dirty="0" smtClean="0"/>
          </a:p>
          <a:p>
            <a:endParaRPr lang="en-GB"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470025"/>
          </a:xfrm>
        </p:spPr>
        <p:txBody>
          <a:bodyPr/>
          <a:lstStyle/>
          <a:p>
            <a:r>
              <a:rPr lang="en-US" dirty="0" smtClean="0"/>
              <a:t>CARDIOVACULAR PROBLEMS</a:t>
            </a:r>
            <a:endParaRPr lang="en-US" dirty="0"/>
          </a:p>
        </p:txBody>
      </p:sp>
      <p:sp>
        <p:nvSpPr>
          <p:cNvPr id="3" name="Subtitle 2"/>
          <p:cNvSpPr>
            <a:spLocks noGrp="1"/>
          </p:cNvSpPr>
          <p:nvPr>
            <p:ph type="subTitle" idx="1"/>
          </p:nvPr>
        </p:nvSpPr>
        <p:spPr>
          <a:xfrm>
            <a:off x="0" y="5715000"/>
            <a:ext cx="4800600" cy="1752600"/>
          </a:xfrm>
        </p:spPr>
        <p:txBody>
          <a:bodyPr/>
          <a:lstStyle/>
          <a:p>
            <a:r>
              <a:rPr lang="en-US" dirty="0" smtClean="0"/>
              <a:t>BY MR ONSONGO DAVID</a:t>
            </a:r>
            <a:endParaRPr lang="en-US" dirty="0"/>
          </a:p>
        </p:txBody>
      </p:sp>
      <p:pic>
        <p:nvPicPr>
          <p:cNvPr id="4" name="Picture 2"/>
          <p:cNvPicPr>
            <a:picLocks noChangeAspect="1" noChangeArrowheads="1"/>
          </p:cNvPicPr>
          <p:nvPr/>
        </p:nvPicPr>
        <p:blipFill>
          <a:blip r:embed="rId2"/>
          <a:srcRect/>
          <a:stretch>
            <a:fillRect/>
          </a:stretch>
        </p:blipFill>
        <p:spPr bwMode="auto">
          <a:xfrm>
            <a:off x="4524374" y="1676400"/>
            <a:ext cx="4467226" cy="4953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4600" y="76200"/>
            <a:ext cx="3461204" cy="707886"/>
          </a:xfrm>
          <a:prstGeom prst="rect">
            <a:avLst/>
          </a:prstGeom>
          <a:noFill/>
        </p:spPr>
        <p:txBody>
          <a:bodyPr wrap="none" rtlCol="0">
            <a:spAutoFit/>
          </a:bodyPr>
          <a:lstStyle/>
          <a:p>
            <a:r>
              <a:rPr lang="en-US" sz="4000" b="1" dirty="0" smtClean="0"/>
              <a:t>Hypertension</a:t>
            </a:r>
            <a:endParaRPr lang="en-US" sz="4000" b="1" dirty="0"/>
          </a:p>
        </p:txBody>
      </p:sp>
      <p:sp>
        <p:nvSpPr>
          <p:cNvPr id="5" name="TextBox 4"/>
          <p:cNvSpPr txBox="1"/>
          <p:nvPr/>
        </p:nvSpPr>
        <p:spPr>
          <a:xfrm>
            <a:off x="533399" y="685800"/>
            <a:ext cx="2281394" cy="523220"/>
          </a:xfrm>
          <a:prstGeom prst="rect">
            <a:avLst/>
          </a:prstGeom>
          <a:noFill/>
        </p:spPr>
        <p:txBody>
          <a:bodyPr wrap="none" rtlCol="0">
            <a:spAutoFit/>
          </a:bodyPr>
          <a:lstStyle/>
          <a:p>
            <a:r>
              <a:rPr lang="en-US" sz="2800" b="1" dirty="0"/>
              <a:t>I</a:t>
            </a:r>
            <a:r>
              <a:rPr lang="en-US" sz="2800" b="1" dirty="0" smtClean="0"/>
              <a:t>ntroduction</a:t>
            </a:r>
            <a:endParaRPr lang="en-US" sz="2800" b="1" dirty="0"/>
          </a:p>
        </p:txBody>
      </p:sp>
      <p:sp>
        <p:nvSpPr>
          <p:cNvPr id="7" name="TextBox 6"/>
          <p:cNvSpPr txBox="1"/>
          <p:nvPr/>
        </p:nvSpPr>
        <p:spPr>
          <a:xfrm>
            <a:off x="587827" y="1143000"/>
            <a:ext cx="8534400" cy="6555641"/>
          </a:xfrm>
          <a:prstGeom prst="rect">
            <a:avLst/>
          </a:prstGeom>
          <a:noFill/>
        </p:spPr>
        <p:txBody>
          <a:bodyPr wrap="square" rtlCol="0">
            <a:spAutoFit/>
          </a:bodyPr>
          <a:lstStyle/>
          <a:p>
            <a:pPr marL="285750" indent="-285750">
              <a:buFont typeface="Wingdings" pitchFamily="2" charset="2"/>
              <a:buChar char="§"/>
            </a:pPr>
            <a:r>
              <a:rPr lang="en-US" sz="2800" dirty="0" smtClean="0"/>
              <a:t>Intermittent or sustained </a:t>
            </a:r>
            <a:r>
              <a:rPr lang="en-US" sz="2800" b="1" dirty="0" smtClean="0"/>
              <a:t>elevation</a:t>
            </a:r>
            <a:r>
              <a:rPr lang="en-US" sz="2800" dirty="0" smtClean="0"/>
              <a:t> of </a:t>
            </a:r>
            <a:r>
              <a:rPr lang="en-US" sz="2800" b="1" dirty="0" smtClean="0"/>
              <a:t>diastolic</a:t>
            </a:r>
            <a:r>
              <a:rPr lang="en-US" sz="2800" dirty="0" smtClean="0"/>
              <a:t>  equal/above </a:t>
            </a:r>
            <a:r>
              <a:rPr lang="en-US" sz="2800" b="1" dirty="0" smtClean="0"/>
              <a:t>90 mmHg </a:t>
            </a:r>
            <a:r>
              <a:rPr lang="en-US" sz="2800" dirty="0" smtClean="0"/>
              <a:t>or </a:t>
            </a:r>
            <a:r>
              <a:rPr lang="en-US" sz="2800" b="1" dirty="0" smtClean="0"/>
              <a:t>systolic </a:t>
            </a:r>
            <a:r>
              <a:rPr lang="en-US" sz="2800" dirty="0" smtClean="0"/>
              <a:t>blood pressure  equal/above </a:t>
            </a:r>
            <a:r>
              <a:rPr lang="en-US" sz="2800" b="1" dirty="0" smtClean="0"/>
              <a:t>140 mmHg</a:t>
            </a:r>
            <a:r>
              <a:rPr lang="en-US" sz="2800" dirty="0" smtClean="0"/>
              <a:t> on three separate readings recorded weeks apart </a:t>
            </a:r>
            <a:endParaRPr lang="en-US" sz="2800" dirty="0" smtClean="0"/>
          </a:p>
          <a:p>
            <a:pPr marL="285750" indent="-285750">
              <a:buFont typeface="Wingdings" pitchFamily="2" charset="2"/>
              <a:buChar char="§"/>
            </a:pPr>
            <a:r>
              <a:rPr lang="en-US" sz="2800" dirty="0" smtClean="0"/>
              <a:t>Associated with: premature death, vascular disease of the brain, heart and kidneys</a:t>
            </a:r>
            <a:endParaRPr lang="en-US" sz="2800" dirty="0" smtClean="0"/>
          </a:p>
          <a:p>
            <a:pPr marL="285750" indent="-285750">
              <a:buFont typeface="Wingdings" pitchFamily="2" charset="2"/>
              <a:buChar char="§"/>
            </a:pPr>
            <a:r>
              <a:rPr lang="en-US" sz="2800" dirty="0" smtClean="0"/>
              <a:t>Usually begins as benign disease, slowly progressing to accelerated or Malignant state</a:t>
            </a:r>
          </a:p>
          <a:p>
            <a:pPr marL="285750" indent="-285750">
              <a:buFont typeface="Wingdings" pitchFamily="2" charset="2"/>
              <a:buChar char="§"/>
            </a:pPr>
            <a:r>
              <a:rPr lang="en-US" sz="2800" dirty="0" smtClean="0"/>
              <a:t>Two major types: </a:t>
            </a:r>
            <a:r>
              <a:rPr lang="en-US" sz="2800" b="1" dirty="0" smtClean="0"/>
              <a:t>Essential (primary or idiopathic) </a:t>
            </a:r>
            <a:r>
              <a:rPr lang="en-US" sz="2800" dirty="0" smtClean="0"/>
              <a:t>hypertension and </a:t>
            </a:r>
            <a:r>
              <a:rPr lang="en-US" sz="2800" b="1" dirty="0" smtClean="0"/>
              <a:t>secondary hypertension</a:t>
            </a:r>
            <a:r>
              <a:rPr lang="en-US" sz="2800" dirty="0" smtClean="0"/>
              <a:t>, which result from renal disease or another identifiable cause</a:t>
            </a:r>
          </a:p>
          <a:p>
            <a:pPr marL="285750" indent="-285750">
              <a:buFont typeface="Wingdings" pitchFamily="2" charset="2"/>
              <a:buChar char="§"/>
            </a:pPr>
            <a:r>
              <a:rPr lang="en-US" sz="2800" b="1" dirty="0" smtClean="0"/>
              <a:t>Malignant hypertension</a:t>
            </a:r>
            <a:r>
              <a:rPr lang="en-US" sz="2800" dirty="0" smtClean="0"/>
              <a:t>, a medical emergency: a severe fulminant form commonly arising from both types </a:t>
            </a:r>
            <a:endParaRPr lang="en-US" sz="28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 </a:t>
            </a:r>
            <a:endParaRPr lang="en-US" dirty="0"/>
          </a:p>
        </p:txBody>
      </p:sp>
      <p:sp>
        <p:nvSpPr>
          <p:cNvPr id="3" name="Content Placeholder 2"/>
          <p:cNvSpPr>
            <a:spLocks noGrp="1"/>
          </p:cNvSpPr>
          <p:nvPr>
            <p:ph idx="1"/>
          </p:nvPr>
        </p:nvSpPr>
        <p:spPr/>
        <p:txBody>
          <a:bodyPr/>
          <a:lstStyle/>
          <a:p>
            <a:r>
              <a:rPr lang="en-US" dirty="0" smtClean="0"/>
              <a:t>There several theories about pathophysiology of hypertension</a:t>
            </a:r>
          </a:p>
          <a:p>
            <a:pPr>
              <a:buFont typeface="Wingdings" pitchFamily="2" charset="2"/>
              <a:buChar char="ü"/>
            </a:pPr>
            <a:r>
              <a:rPr lang="en-US" dirty="0" smtClean="0"/>
              <a:t>Changes in arteriolar bed cause increased peripheral vascular resistance</a:t>
            </a:r>
          </a:p>
          <a:p>
            <a:pPr>
              <a:buFont typeface="Wingdings" pitchFamily="2" charset="2"/>
              <a:buChar char="ü"/>
            </a:pPr>
            <a:r>
              <a:rPr lang="en-US" dirty="0" smtClean="0"/>
              <a:t>Abnormally increased tone in the sympathetic nervous system originating in the vasomotor system centres causes increased peripheral vascular resistance </a:t>
            </a:r>
          </a:p>
          <a:p>
            <a:pPr marL="0" indent="0">
              <a:buNone/>
            </a:pPr>
            <a:endParaRPr lang="en-US" dirty="0"/>
          </a:p>
        </p:txBody>
      </p:sp>
    </p:spTree>
    <p:extLst>
      <p:ext uri="{BB962C8B-B14F-4D97-AF65-F5344CB8AC3E}">
        <p14:creationId xmlns="" xmlns:p14="http://schemas.microsoft.com/office/powerpoint/2010/main" val="249658223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ü"/>
            </a:pPr>
            <a:r>
              <a:rPr lang="en-US" dirty="0" smtClean="0"/>
              <a:t>Increase in arteriolar thickening caused by genetic factors leads to increased peripheral resistance</a:t>
            </a:r>
          </a:p>
          <a:p>
            <a:pPr>
              <a:buFont typeface="Wingdings" pitchFamily="2" charset="2"/>
              <a:buChar char="ü"/>
            </a:pPr>
            <a:r>
              <a:rPr lang="en-US" dirty="0" smtClean="0"/>
              <a:t>Increased activity of </a:t>
            </a:r>
            <a:r>
              <a:rPr lang="en-US" dirty="0" err="1" smtClean="0"/>
              <a:t>renin-angiotensin-aldosterone</a:t>
            </a:r>
            <a:r>
              <a:rPr lang="en-US" dirty="0" smtClean="0"/>
              <a:t> system, resulting in expansion of extracellular fluid volume and increased vascular resistance due to constriction of  arterioles by the effects of </a:t>
            </a:r>
            <a:r>
              <a:rPr lang="en-US" dirty="0" err="1" smtClean="0"/>
              <a:t>angiotensin</a:t>
            </a:r>
            <a:r>
              <a:rPr lang="en-US" dirty="0" smtClean="0"/>
              <a:t> II.</a:t>
            </a:r>
          </a:p>
          <a:p>
            <a:pPr>
              <a:buFont typeface="Wingdings" pitchFamily="2" charset="2"/>
              <a:buChar char="ü"/>
            </a:pPr>
            <a:endParaRPr lang="en-US" dirty="0" smtClean="0"/>
          </a:p>
        </p:txBody>
      </p:sp>
    </p:spTree>
    <p:extLst>
      <p:ext uri="{BB962C8B-B14F-4D97-AF65-F5344CB8AC3E}">
        <p14:creationId xmlns="" xmlns:p14="http://schemas.microsoft.com/office/powerpoint/2010/main" val="238099546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Resistance to insulin action, which may be a common factor linking hypertension, type two diabetes, </a:t>
            </a:r>
            <a:r>
              <a:rPr lang="en-GB" dirty="0" err="1" smtClean="0"/>
              <a:t>hypertriglyridemia</a:t>
            </a:r>
            <a:r>
              <a:rPr lang="en-GB" dirty="0" smtClean="0"/>
              <a:t>, obesity, and glucose intolerance</a:t>
            </a:r>
          </a:p>
          <a:p>
            <a:r>
              <a:rPr lang="en-GB" dirty="0" smtClean="0"/>
              <a:t>Adaptation of the innate and adaptive components of the immune response that may contribute to renal inflammation and dysfunction  </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71600"/>
            <a:ext cx="8229600" cy="4525963"/>
          </a:xfrm>
        </p:spPr>
        <p:txBody>
          <a:bodyPr/>
          <a:lstStyle/>
          <a:p>
            <a:pPr>
              <a:buNone/>
            </a:pPr>
            <a:r>
              <a:rPr lang="en-US" b="1" dirty="0" smtClean="0"/>
              <a:t>Mode of assessment for the course</a:t>
            </a:r>
            <a:endParaRPr lang="en-US" dirty="0" smtClean="0"/>
          </a:p>
          <a:p>
            <a:pPr lvl="0"/>
            <a:r>
              <a:rPr lang="en-US" dirty="0" smtClean="0"/>
              <a:t>Completion of assignment      10%</a:t>
            </a:r>
          </a:p>
          <a:p>
            <a:pPr lvl="0"/>
            <a:r>
              <a:rPr lang="en-US" dirty="0" smtClean="0"/>
              <a:t>Quizzes                                         10%</a:t>
            </a:r>
          </a:p>
          <a:p>
            <a:pPr lvl="0"/>
            <a:r>
              <a:rPr lang="en-US" dirty="0" smtClean="0"/>
              <a:t>Mid-</a:t>
            </a:r>
            <a:r>
              <a:rPr lang="en-US" dirty="0" err="1" smtClean="0"/>
              <a:t>Semister</a:t>
            </a:r>
            <a:r>
              <a:rPr lang="en-US" dirty="0" smtClean="0"/>
              <a:t> test                       20%</a:t>
            </a:r>
          </a:p>
          <a:p>
            <a:pPr lvl="0"/>
            <a:r>
              <a:rPr lang="en-US" dirty="0" smtClean="0"/>
              <a:t>End-block examination             60%</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Increased renal </a:t>
            </a:r>
            <a:r>
              <a:rPr lang="en-GB" dirty="0" err="1" smtClean="0"/>
              <a:t>reabsorption</a:t>
            </a:r>
            <a:r>
              <a:rPr lang="en-GB" dirty="0" smtClean="0"/>
              <a:t> of sodium, chloride, and water related to a genetic variation in the pathways by which the kidneys handle sodium</a:t>
            </a:r>
            <a:endParaRPr lang="en-GB"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a:xfrm>
            <a:off x="457200" y="1219200"/>
            <a:ext cx="8686800" cy="5638800"/>
          </a:xfrm>
        </p:spPr>
        <p:txBody>
          <a:bodyPr>
            <a:normAutofit fontScale="85000" lnSpcReduction="10000"/>
          </a:bodyPr>
          <a:lstStyle/>
          <a:p>
            <a:r>
              <a:rPr lang="en-US" dirty="0" smtClean="0"/>
              <a:t>Causes for </a:t>
            </a:r>
            <a:r>
              <a:rPr lang="en-US" b="1" dirty="0" smtClean="0"/>
              <a:t>primary hypertension </a:t>
            </a:r>
            <a:r>
              <a:rPr lang="en-US" dirty="0" smtClean="0"/>
              <a:t>are unknown in most cases, but with various predisposing factors </a:t>
            </a:r>
          </a:p>
          <a:p>
            <a:r>
              <a:rPr lang="en-US" dirty="0" smtClean="0"/>
              <a:t>5% - 10% (</a:t>
            </a:r>
            <a:r>
              <a:rPr lang="en-US" b="1" dirty="0" smtClean="0"/>
              <a:t>secondary hypertension</a:t>
            </a:r>
            <a:r>
              <a:rPr lang="en-US" dirty="0" smtClean="0"/>
              <a:t>): due to underlying conditions to include: </a:t>
            </a:r>
          </a:p>
          <a:p>
            <a:pPr>
              <a:buFont typeface="Wingdings" pitchFamily="2" charset="2"/>
              <a:buChar char="ü"/>
            </a:pPr>
            <a:r>
              <a:rPr lang="en-US" dirty="0" smtClean="0"/>
              <a:t>Kidney </a:t>
            </a:r>
            <a:r>
              <a:rPr lang="en-US" dirty="0" smtClean="0"/>
              <a:t>disease </a:t>
            </a:r>
            <a:r>
              <a:rPr lang="en-US" dirty="0" err="1" smtClean="0"/>
              <a:t>e.g</a:t>
            </a:r>
            <a:r>
              <a:rPr lang="en-US" dirty="0" smtClean="0"/>
              <a:t> renal failure</a:t>
            </a:r>
            <a:endParaRPr lang="en-US" dirty="0" smtClean="0"/>
          </a:p>
          <a:p>
            <a:pPr>
              <a:buFont typeface="Wingdings" pitchFamily="2" charset="2"/>
              <a:buChar char="ü"/>
            </a:pPr>
            <a:r>
              <a:rPr lang="en-US" dirty="0" err="1" smtClean="0"/>
              <a:t>Coarctation</a:t>
            </a:r>
            <a:r>
              <a:rPr lang="en-US" dirty="0" smtClean="0"/>
              <a:t> </a:t>
            </a:r>
            <a:r>
              <a:rPr lang="en-US" dirty="0" smtClean="0"/>
              <a:t>(narrowing) of </a:t>
            </a:r>
            <a:r>
              <a:rPr lang="en-US" dirty="0" smtClean="0"/>
              <a:t>the </a:t>
            </a:r>
            <a:r>
              <a:rPr lang="en-US" dirty="0" smtClean="0"/>
              <a:t>aorta, causing hypertension </a:t>
            </a:r>
            <a:endParaRPr lang="en-US" dirty="0" smtClean="0"/>
          </a:p>
          <a:p>
            <a:pPr>
              <a:buFont typeface="Wingdings" pitchFamily="2" charset="2"/>
              <a:buChar char="ü"/>
            </a:pPr>
            <a:r>
              <a:rPr lang="en-US" dirty="0" smtClean="0"/>
              <a:t>Endocrine disorders e.g. </a:t>
            </a:r>
            <a:r>
              <a:rPr lang="en-US" dirty="0" err="1" smtClean="0"/>
              <a:t>Cushings</a:t>
            </a:r>
            <a:r>
              <a:rPr lang="en-US" dirty="0" smtClean="0"/>
              <a:t> Syndrome, </a:t>
            </a:r>
            <a:r>
              <a:rPr lang="en-US" dirty="0" err="1" smtClean="0"/>
              <a:t>pheochromocytoma</a:t>
            </a:r>
            <a:r>
              <a:rPr lang="en-US" dirty="0" smtClean="0"/>
              <a:t> (</a:t>
            </a:r>
            <a:r>
              <a:rPr lang="en-US" dirty="0" err="1" smtClean="0"/>
              <a:t>tumour</a:t>
            </a:r>
            <a:r>
              <a:rPr lang="en-US" dirty="0" smtClean="0"/>
              <a:t>  in adrenal gland that releases </a:t>
            </a:r>
            <a:r>
              <a:rPr lang="en-US" dirty="0" err="1" smtClean="0"/>
              <a:t>catecholamines</a:t>
            </a:r>
            <a:r>
              <a:rPr lang="en-US" dirty="0" smtClean="0"/>
              <a:t>; causes 2% of all hypertensions)</a:t>
            </a:r>
            <a:endParaRPr lang="en-US" dirty="0" smtClean="0"/>
          </a:p>
          <a:p>
            <a:pPr>
              <a:buFont typeface="Wingdings" pitchFamily="2" charset="2"/>
              <a:buChar char="ü"/>
            </a:pPr>
            <a:r>
              <a:rPr lang="en-US" dirty="0" smtClean="0"/>
              <a:t>Neurologic disorders e.g. increased intracranial pressure</a:t>
            </a:r>
          </a:p>
          <a:p>
            <a:pPr>
              <a:buFont typeface="Wingdings" pitchFamily="2" charset="2"/>
              <a:buChar char="ü"/>
            </a:pPr>
            <a:r>
              <a:rPr lang="en-US" dirty="0" smtClean="0"/>
              <a:t>Certain medications, or illicit drugs</a:t>
            </a:r>
          </a:p>
          <a:p>
            <a:pPr>
              <a:buFont typeface="Wingdings" pitchFamily="2" charset="2"/>
              <a:buChar char="ü"/>
            </a:pPr>
            <a:r>
              <a:rPr lang="en-US" dirty="0" smtClean="0"/>
              <a:t>Pregnancy</a:t>
            </a:r>
          </a:p>
          <a:p>
            <a:pPr marL="0" indent="0">
              <a:buNone/>
            </a:pPr>
            <a:endParaRPr lang="en-US" dirty="0" smtClean="0"/>
          </a:p>
          <a:p>
            <a:pPr marL="0" indent="0">
              <a:buNone/>
            </a:pPr>
            <a:endParaRPr lang="en-US" dirty="0"/>
          </a:p>
        </p:txBody>
      </p:sp>
    </p:spTree>
    <p:extLst>
      <p:ext uri="{BB962C8B-B14F-4D97-AF65-F5344CB8AC3E}">
        <p14:creationId xmlns="" xmlns:p14="http://schemas.microsoft.com/office/powerpoint/2010/main" val="312158226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Factors implicated as causes of HPN</a:t>
            </a:r>
            <a:endParaRPr lang="en-US" b="1" dirty="0"/>
          </a:p>
        </p:txBody>
      </p:sp>
      <p:sp>
        <p:nvSpPr>
          <p:cNvPr id="3" name="Content Placeholder 2"/>
          <p:cNvSpPr>
            <a:spLocks noGrp="1"/>
          </p:cNvSpPr>
          <p:nvPr>
            <p:ph idx="1"/>
          </p:nvPr>
        </p:nvSpPr>
        <p:spPr>
          <a:xfrm>
            <a:off x="457200" y="1600200"/>
            <a:ext cx="8686800" cy="4525963"/>
          </a:xfrm>
        </p:spPr>
        <p:txBody>
          <a:bodyPr>
            <a:normAutofit/>
          </a:bodyPr>
          <a:lstStyle/>
          <a:p>
            <a:pPr>
              <a:buNone/>
            </a:pPr>
            <a:r>
              <a:rPr lang="en-US" dirty="0" smtClean="0"/>
              <a:t>Many factors have been implicated as causes of hypertension:</a:t>
            </a:r>
          </a:p>
          <a:p>
            <a:pPr>
              <a:buNone/>
            </a:pPr>
            <a:r>
              <a:rPr lang="en-US" dirty="0" smtClean="0"/>
              <a:t>• Increased sympathetic nervous system activity related to dysfunction of the autonomic nervous system</a:t>
            </a:r>
          </a:p>
          <a:p>
            <a:pPr>
              <a:buNone/>
            </a:pPr>
            <a:r>
              <a:rPr lang="en-US" dirty="0" smtClean="0"/>
              <a:t>• Increased renal </a:t>
            </a:r>
            <a:r>
              <a:rPr lang="en-US" dirty="0" err="1" smtClean="0"/>
              <a:t>reabsorption</a:t>
            </a:r>
            <a:r>
              <a:rPr lang="en-US" dirty="0" smtClean="0"/>
              <a:t> of sodium, chloride, and water related to a genetic variation in the pathways by which the kidneys handle sodium</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08038"/>
          </a:xfrm>
        </p:spPr>
        <p:txBody>
          <a:bodyPr>
            <a:normAutofit fontScale="90000"/>
          </a:bodyPr>
          <a:lstStyle/>
          <a:p>
            <a:r>
              <a:rPr lang="en-US" b="1" dirty="0" smtClean="0"/>
              <a:t>Factors implicated as causes of HPN</a:t>
            </a:r>
            <a:endParaRPr lang="en-US" b="1" dirty="0"/>
          </a:p>
        </p:txBody>
      </p:sp>
      <p:sp>
        <p:nvSpPr>
          <p:cNvPr id="3" name="Content Placeholder 2"/>
          <p:cNvSpPr>
            <a:spLocks noGrp="1"/>
          </p:cNvSpPr>
          <p:nvPr>
            <p:ph idx="1"/>
          </p:nvPr>
        </p:nvSpPr>
        <p:spPr>
          <a:xfrm>
            <a:off x="457200" y="609600"/>
            <a:ext cx="8686800" cy="5105400"/>
          </a:xfrm>
        </p:spPr>
        <p:txBody>
          <a:bodyPr>
            <a:noAutofit/>
          </a:bodyPr>
          <a:lstStyle/>
          <a:p>
            <a:pPr>
              <a:buNone/>
            </a:pPr>
            <a:r>
              <a:rPr lang="en-US" dirty="0" smtClean="0"/>
              <a:t>• Increased activity of the </a:t>
            </a:r>
            <a:r>
              <a:rPr lang="en-US" dirty="0" err="1" smtClean="0"/>
              <a:t>renin–angiotensin–aldosterone</a:t>
            </a:r>
            <a:r>
              <a:rPr lang="en-US" dirty="0" smtClean="0"/>
              <a:t> system, resulting in expansion of extracellular fluid volume and increased systemic vascular resistance</a:t>
            </a:r>
          </a:p>
          <a:p>
            <a:pPr>
              <a:buNone/>
            </a:pPr>
            <a:r>
              <a:rPr lang="en-US" dirty="0" smtClean="0"/>
              <a:t>• Decreased </a:t>
            </a:r>
            <a:r>
              <a:rPr lang="en-US" dirty="0" err="1" smtClean="0"/>
              <a:t>vasodilation</a:t>
            </a:r>
            <a:r>
              <a:rPr lang="en-US" dirty="0" smtClean="0"/>
              <a:t> of the arterioles related to dysfunction of the vascular endothelium</a:t>
            </a:r>
          </a:p>
          <a:p>
            <a:pPr>
              <a:buNone/>
            </a:pPr>
            <a:r>
              <a:rPr lang="en-US" dirty="0" smtClean="0"/>
              <a:t>• Resistance to insulin action, which may be a common</a:t>
            </a:r>
          </a:p>
          <a:p>
            <a:pPr>
              <a:buNone/>
            </a:pPr>
            <a:r>
              <a:rPr lang="en-US" dirty="0" smtClean="0"/>
              <a:t>factor linking hypertension, type 2 diabetes mellitus,</a:t>
            </a:r>
          </a:p>
          <a:p>
            <a:pPr>
              <a:buNone/>
            </a:pPr>
            <a:r>
              <a:rPr lang="en-US" dirty="0" err="1" smtClean="0"/>
              <a:t>hypertriglyceridemia</a:t>
            </a:r>
            <a:r>
              <a:rPr lang="en-US" dirty="0" smtClean="0"/>
              <a:t>, obesity, and glucose intolerance</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39371" y="253425"/>
            <a:ext cx="2462534" cy="584775"/>
          </a:xfrm>
          <a:prstGeom prst="rect">
            <a:avLst/>
          </a:prstGeom>
          <a:noFill/>
        </p:spPr>
        <p:txBody>
          <a:bodyPr wrap="none" rtlCol="0">
            <a:spAutoFit/>
          </a:bodyPr>
          <a:lstStyle/>
          <a:p>
            <a:r>
              <a:rPr lang="en-US" sz="3200" dirty="0" smtClean="0"/>
              <a:t>Risk Factors</a:t>
            </a:r>
            <a:endParaRPr lang="en-US" sz="3200" dirty="0"/>
          </a:p>
        </p:txBody>
      </p:sp>
      <p:sp>
        <p:nvSpPr>
          <p:cNvPr id="3" name="TextBox 2"/>
          <p:cNvSpPr txBox="1"/>
          <p:nvPr/>
        </p:nvSpPr>
        <p:spPr>
          <a:xfrm>
            <a:off x="381000" y="1219200"/>
            <a:ext cx="8763000" cy="6617196"/>
          </a:xfrm>
          <a:prstGeom prst="rect">
            <a:avLst/>
          </a:prstGeom>
          <a:noFill/>
        </p:spPr>
        <p:txBody>
          <a:bodyPr wrap="square" rtlCol="0">
            <a:spAutoFit/>
          </a:bodyPr>
          <a:lstStyle/>
          <a:p>
            <a:pPr marL="285750" indent="-285750">
              <a:buFont typeface="Arial" pitchFamily="34" charset="0"/>
              <a:buChar char="•"/>
            </a:pPr>
            <a:r>
              <a:rPr lang="en-US" sz="3200" dirty="0" smtClean="0"/>
              <a:t>Family history of cardiovascular disease</a:t>
            </a:r>
          </a:p>
          <a:p>
            <a:pPr marL="285750" indent="-285750">
              <a:buFont typeface="Arial" pitchFamily="34" charset="0"/>
              <a:buChar char="•"/>
            </a:pPr>
            <a:r>
              <a:rPr lang="en-US" sz="3200" dirty="0" smtClean="0"/>
              <a:t>Genetic factors</a:t>
            </a:r>
          </a:p>
          <a:p>
            <a:pPr marL="285750" indent="-285750">
              <a:buFont typeface="Arial" pitchFamily="34" charset="0"/>
              <a:buChar char="•"/>
            </a:pPr>
            <a:r>
              <a:rPr lang="en-US" sz="3200" dirty="0" smtClean="0"/>
              <a:t>Race: Africans (the blacks)</a:t>
            </a:r>
          </a:p>
          <a:p>
            <a:pPr marL="285750" indent="-285750">
              <a:buFont typeface="Arial" pitchFamily="34" charset="0"/>
              <a:buChar char="•"/>
            </a:pPr>
            <a:r>
              <a:rPr lang="en-US" sz="3200" dirty="0" smtClean="0"/>
              <a:t>Stress</a:t>
            </a:r>
          </a:p>
          <a:p>
            <a:pPr marL="285750" indent="-285750">
              <a:buFont typeface="Arial" pitchFamily="34" charset="0"/>
              <a:buChar char="•"/>
            </a:pPr>
            <a:r>
              <a:rPr lang="en-US" sz="3200" dirty="0" smtClean="0"/>
              <a:t>Obesity</a:t>
            </a:r>
          </a:p>
          <a:p>
            <a:pPr marL="285750" indent="-285750">
              <a:buFont typeface="Arial" pitchFamily="34" charset="0"/>
              <a:buChar char="•"/>
            </a:pPr>
            <a:r>
              <a:rPr lang="en-US" sz="3200" dirty="0" smtClean="0"/>
              <a:t>High sodium intake</a:t>
            </a:r>
          </a:p>
          <a:p>
            <a:pPr marL="285750" indent="-285750">
              <a:buFont typeface="Arial" pitchFamily="34" charset="0"/>
              <a:buChar char="•"/>
            </a:pPr>
            <a:r>
              <a:rPr lang="en-US" sz="3200" dirty="0" smtClean="0"/>
              <a:t>Low potassium, calcium , and magnesium intake</a:t>
            </a:r>
          </a:p>
          <a:p>
            <a:pPr marL="285750" indent="-285750">
              <a:buFont typeface="Arial" pitchFamily="34" charset="0"/>
              <a:buChar char="•"/>
            </a:pPr>
            <a:r>
              <a:rPr lang="en-US" sz="3200" dirty="0" smtClean="0"/>
              <a:t>High-saturated fat diet</a:t>
            </a:r>
          </a:p>
          <a:p>
            <a:pPr marL="285750" indent="-285750">
              <a:buFont typeface="Arial" pitchFamily="34" charset="0"/>
              <a:buChar char="•"/>
            </a:pPr>
            <a:r>
              <a:rPr lang="en-US" sz="3200" dirty="0" smtClean="0"/>
              <a:t>Impaired renal function (GFR &lt; 60 ml/min and/or </a:t>
            </a:r>
            <a:r>
              <a:rPr lang="en-US" sz="3200" dirty="0" err="1" smtClean="0"/>
              <a:t>microalbuminuria</a:t>
            </a:r>
            <a:r>
              <a:rPr lang="en-US" sz="3200" dirty="0" smtClean="0"/>
              <a:t>)</a:t>
            </a:r>
          </a:p>
          <a:p>
            <a:pPr marL="285750" indent="-285750"/>
            <a:endParaRPr lang="en-US" sz="2400" dirty="0" smtClean="0"/>
          </a:p>
          <a:p>
            <a:pPr marL="285750" indent="-285750">
              <a:buFont typeface="Arial" pitchFamily="34" charset="0"/>
              <a:buChar char="•"/>
            </a:pPr>
            <a:endParaRPr lang="en-US" sz="2400" dirty="0" smtClean="0"/>
          </a:p>
          <a:p>
            <a:pPr marL="285750" indent="-285750">
              <a:buFont typeface="Arial" pitchFamily="34" charset="0"/>
              <a:buChar char="•"/>
            </a:pPr>
            <a:endParaRPr lang="en-US" sz="2400"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98637"/>
            <a:ext cx="8534400" cy="4525963"/>
          </a:xfrm>
        </p:spPr>
        <p:txBody>
          <a:bodyPr>
            <a:normAutofit lnSpcReduction="10000"/>
          </a:bodyPr>
          <a:lstStyle/>
          <a:p>
            <a:pPr marL="285750" indent="-285750"/>
            <a:r>
              <a:rPr lang="en-US" dirty="0" smtClean="0"/>
              <a:t>Use of hormonal contraceptives</a:t>
            </a:r>
          </a:p>
          <a:p>
            <a:pPr marL="285750" indent="-285750"/>
            <a:r>
              <a:rPr lang="en-US" dirty="0" smtClean="0"/>
              <a:t>Excess alcohol intake</a:t>
            </a:r>
          </a:p>
          <a:p>
            <a:pPr marL="285750" indent="-285750"/>
            <a:r>
              <a:rPr lang="en-US" dirty="0" smtClean="0"/>
              <a:t>Use of tobacco</a:t>
            </a:r>
          </a:p>
          <a:p>
            <a:pPr marL="285750" indent="-285750"/>
            <a:r>
              <a:rPr lang="en-US" dirty="0" smtClean="0"/>
              <a:t>Sedentary lifestyle</a:t>
            </a:r>
          </a:p>
          <a:p>
            <a:pPr marL="285750" indent="-285750"/>
            <a:r>
              <a:rPr lang="en-US" dirty="0" smtClean="0"/>
              <a:t>Low socio-economic status</a:t>
            </a:r>
          </a:p>
          <a:p>
            <a:pPr marL="285750" indent="-285750"/>
            <a:r>
              <a:rPr lang="en-US" dirty="0" smtClean="0"/>
              <a:t>Insulin resistance/ diabetes mellitus type 2</a:t>
            </a:r>
          </a:p>
          <a:p>
            <a:pPr marL="285750" indent="-285750"/>
            <a:r>
              <a:rPr lang="en-US" dirty="0" smtClean="0"/>
              <a:t>Aging, above 55 years for men, above 65 years for women</a:t>
            </a:r>
          </a:p>
          <a:p>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457200"/>
            <a:ext cx="2159566" cy="646331"/>
          </a:xfrm>
          <a:prstGeom prst="rect">
            <a:avLst/>
          </a:prstGeom>
          <a:noFill/>
        </p:spPr>
        <p:txBody>
          <a:bodyPr wrap="none" rtlCol="0">
            <a:spAutoFit/>
          </a:bodyPr>
          <a:lstStyle/>
          <a:p>
            <a:r>
              <a:rPr lang="en-US" sz="3600" dirty="0"/>
              <a:t>I</a:t>
            </a:r>
            <a:r>
              <a:rPr lang="en-US" sz="3600" dirty="0" smtClean="0"/>
              <a:t>ncidence</a:t>
            </a:r>
            <a:endParaRPr lang="en-US" sz="3600" dirty="0"/>
          </a:p>
        </p:txBody>
      </p:sp>
      <p:sp>
        <p:nvSpPr>
          <p:cNvPr id="4" name="TextBox 3"/>
          <p:cNvSpPr txBox="1"/>
          <p:nvPr/>
        </p:nvSpPr>
        <p:spPr>
          <a:xfrm>
            <a:off x="685800" y="1524000"/>
            <a:ext cx="8507457" cy="4401205"/>
          </a:xfrm>
          <a:prstGeom prst="rect">
            <a:avLst/>
          </a:prstGeom>
          <a:noFill/>
        </p:spPr>
        <p:txBody>
          <a:bodyPr wrap="none" rtlCol="0">
            <a:spAutoFit/>
          </a:bodyPr>
          <a:lstStyle/>
          <a:p>
            <a:pPr marL="285750" indent="-285750">
              <a:buFont typeface="Arial" pitchFamily="34" charset="0"/>
              <a:buChar char="•"/>
            </a:pPr>
            <a:r>
              <a:rPr lang="en-US" sz="2800" dirty="0" smtClean="0"/>
              <a:t>Primarily affects middle aged and older adults </a:t>
            </a:r>
          </a:p>
          <a:p>
            <a:pPr marL="285750" indent="-285750">
              <a:buFont typeface="Arial" pitchFamily="34" charset="0"/>
              <a:buChar char="•"/>
            </a:pPr>
            <a:r>
              <a:rPr lang="en-US" sz="2800" dirty="0" smtClean="0"/>
              <a:t>Primary hypertension: 90% - 95% of cases</a:t>
            </a:r>
          </a:p>
          <a:p>
            <a:pPr marL="285750" indent="-285750">
              <a:buFont typeface="Arial" pitchFamily="34" charset="0"/>
              <a:buChar char="•"/>
            </a:pPr>
            <a:r>
              <a:rPr lang="en-US" sz="2800" dirty="0" smtClean="0"/>
              <a:t>More than 50% of people aged 60 -74 years are </a:t>
            </a:r>
          </a:p>
          <a:p>
            <a:r>
              <a:rPr lang="en-US" sz="2800" dirty="0"/>
              <a:t> </a:t>
            </a:r>
            <a:r>
              <a:rPr lang="en-US" sz="2800" dirty="0" smtClean="0"/>
              <a:t>  hypertensive</a:t>
            </a:r>
          </a:p>
          <a:p>
            <a:pPr marL="457200" indent="-457200">
              <a:buFont typeface="Arial" pitchFamily="34" charset="0"/>
              <a:buChar char="•"/>
            </a:pPr>
            <a:r>
              <a:rPr lang="en-US" sz="2800" dirty="0" smtClean="0"/>
              <a:t>75% of those aged 75 and older are hypertensive</a:t>
            </a:r>
          </a:p>
          <a:p>
            <a:pPr marL="457200" indent="-457200">
              <a:buFont typeface="Arial" pitchFamily="34" charset="0"/>
              <a:buChar char="•"/>
            </a:pPr>
            <a:r>
              <a:rPr lang="en-US" sz="2800" dirty="0" smtClean="0"/>
              <a:t>Incidence of hypertension is her in the blacks </a:t>
            </a:r>
          </a:p>
          <a:p>
            <a:r>
              <a:rPr lang="en-US" sz="2800" dirty="0"/>
              <a:t> </a:t>
            </a:r>
            <a:r>
              <a:rPr lang="en-US" sz="2800" dirty="0" smtClean="0"/>
              <a:t>   than the whites</a:t>
            </a:r>
          </a:p>
          <a:p>
            <a:endParaRPr lang="en-US" sz="2800" dirty="0" smtClean="0"/>
          </a:p>
          <a:p>
            <a:endParaRPr lang="en-US" sz="2800" dirty="0"/>
          </a:p>
          <a:p>
            <a:endParaRPr lang="en-US" sz="2800"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characteristics/classifications of blood pressure for adults</a:t>
            </a:r>
            <a:endParaRPr lang="en-US" dirty="0"/>
          </a:p>
        </p:txBody>
      </p:sp>
      <p:sp>
        <p:nvSpPr>
          <p:cNvPr id="3" name="Content Placeholder 2"/>
          <p:cNvSpPr>
            <a:spLocks noGrp="1"/>
          </p:cNvSpPr>
          <p:nvPr>
            <p:ph idx="1"/>
          </p:nvPr>
        </p:nvSpPr>
        <p:spPr/>
        <p:txBody>
          <a:bodyPr/>
          <a:lstStyle/>
          <a:p>
            <a:r>
              <a:rPr lang="en-US" dirty="0" smtClean="0"/>
              <a:t>Serial blood measurements in mmHg:</a:t>
            </a:r>
          </a:p>
          <a:p>
            <a:pPr marL="0" indent="0">
              <a:buNone/>
            </a:pPr>
            <a:r>
              <a:rPr lang="en-US" dirty="0"/>
              <a:t> </a:t>
            </a:r>
            <a:r>
              <a:rPr lang="en-US" dirty="0" smtClean="0"/>
              <a:t>  </a:t>
            </a:r>
            <a:r>
              <a:rPr lang="en-US" u="sng" dirty="0" smtClean="0"/>
              <a:t>CATEGORY</a:t>
            </a:r>
            <a:r>
              <a:rPr lang="en-US" dirty="0" smtClean="0"/>
              <a:t>         </a:t>
            </a:r>
            <a:r>
              <a:rPr lang="en-US" u="sng" dirty="0" smtClean="0"/>
              <a:t>SYSTOLIC</a:t>
            </a:r>
            <a:r>
              <a:rPr lang="en-US" dirty="0" smtClean="0"/>
              <a:t>               </a:t>
            </a:r>
            <a:r>
              <a:rPr lang="en-US" u="sng" dirty="0" smtClean="0"/>
              <a:t>DIASTOLIC</a:t>
            </a:r>
            <a:endParaRPr lang="en-US" u="sng" dirty="0"/>
          </a:p>
        </p:txBody>
      </p:sp>
      <p:sp>
        <p:nvSpPr>
          <p:cNvPr id="4" name="TextBox 3"/>
          <p:cNvSpPr txBox="1"/>
          <p:nvPr/>
        </p:nvSpPr>
        <p:spPr>
          <a:xfrm>
            <a:off x="457200" y="2968170"/>
            <a:ext cx="8686800" cy="3416320"/>
          </a:xfrm>
          <a:prstGeom prst="rect">
            <a:avLst/>
          </a:prstGeom>
          <a:noFill/>
        </p:spPr>
        <p:txBody>
          <a:bodyPr wrap="square" rtlCol="0">
            <a:spAutoFit/>
          </a:bodyPr>
          <a:lstStyle/>
          <a:p>
            <a:r>
              <a:rPr lang="en-US" b="1" dirty="0" smtClean="0"/>
              <a:t>Normal                            &lt; 120                     and            &lt; 80</a:t>
            </a:r>
          </a:p>
          <a:p>
            <a:endParaRPr lang="en-US" b="1" dirty="0"/>
          </a:p>
          <a:p>
            <a:r>
              <a:rPr lang="en-US" b="1" dirty="0" smtClean="0"/>
              <a:t>Pre-hypertension           120 – 139              or                80 – 89</a:t>
            </a:r>
          </a:p>
          <a:p>
            <a:endParaRPr lang="en-US" b="1" dirty="0"/>
          </a:p>
          <a:p>
            <a:r>
              <a:rPr lang="en-US" b="1" dirty="0" smtClean="0"/>
              <a:t>Hypertension:</a:t>
            </a:r>
          </a:p>
          <a:p>
            <a:r>
              <a:rPr lang="en-US" b="1" dirty="0"/>
              <a:t> </a:t>
            </a:r>
            <a:r>
              <a:rPr lang="en-US" b="1" dirty="0" smtClean="0"/>
              <a:t>     </a:t>
            </a:r>
          </a:p>
          <a:p>
            <a:r>
              <a:rPr lang="en-US" b="1" dirty="0"/>
              <a:t> </a:t>
            </a:r>
            <a:r>
              <a:rPr lang="en-US" b="1" dirty="0" smtClean="0"/>
              <a:t>    stage I                        140 – 159              or                 90 – 99</a:t>
            </a:r>
          </a:p>
          <a:p>
            <a:endParaRPr lang="en-US" b="1" dirty="0"/>
          </a:p>
          <a:p>
            <a:r>
              <a:rPr lang="en-US" b="1" dirty="0" smtClean="0"/>
              <a:t>     stage II                       Equal or above     or               Equal or above</a:t>
            </a:r>
          </a:p>
          <a:p>
            <a:r>
              <a:rPr lang="en-US" b="1" dirty="0"/>
              <a:t> </a:t>
            </a:r>
            <a:r>
              <a:rPr lang="en-US" b="1" dirty="0" smtClean="0"/>
              <a:t>                                         160                                          100</a:t>
            </a:r>
          </a:p>
          <a:p>
            <a:endParaRPr lang="en-US" b="1" dirty="0"/>
          </a:p>
          <a:p>
            <a:endParaRPr lang="en-US" dirty="0"/>
          </a:p>
        </p:txBody>
      </p:sp>
    </p:spTree>
    <p:extLst>
      <p:ext uri="{BB962C8B-B14F-4D97-AF65-F5344CB8AC3E}">
        <p14:creationId xmlns="" xmlns:p14="http://schemas.microsoft.com/office/powerpoint/2010/main" val="130332575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Complications/Target organ damage </a:t>
            </a:r>
            <a:endParaRPr lang="en-US" dirty="0"/>
          </a:p>
        </p:txBody>
      </p:sp>
      <p:sp>
        <p:nvSpPr>
          <p:cNvPr id="3" name="Content Placeholder 2"/>
          <p:cNvSpPr>
            <a:spLocks noGrp="1"/>
          </p:cNvSpPr>
          <p:nvPr>
            <p:ph idx="1"/>
          </p:nvPr>
        </p:nvSpPr>
        <p:spPr>
          <a:xfrm>
            <a:off x="457200" y="1600200"/>
            <a:ext cx="8534400" cy="5029200"/>
          </a:xfrm>
        </p:spPr>
        <p:txBody>
          <a:bodyPr>
            <a:normAutofit lnSpcReduction="10000"/>
          </a:bodyPr>
          <a:lstStyle/>
          <a:p>
            <a:r>
              <a:rPr lang="en-US" dirty="0" smtClean="0"/>
              <a:t>Cardiac disease: </a:t>
            </a:r>
          </a:p>
          <a:p>
            <a:pPr>
              <a:buFont typeface="Wingdings" pitchFamily="2" charset="2"/>
              <a:buChar char="ü"/>
            </a:pPr>
            <a:r>
              <a:rPr lang="en-US" dirty="0" smtClean="0"/>
              <a:t>Left ventricular hypertrophy </a:t>
            </a:r>
          </a:p>
          <a:p>
            <a:pPr>
              <a:buFont typeface="Wingdings" pitchFamily="2" charset="2"/>
              <a:buChar char="ü"/>
            </a:pPr>
            <a:r>
              <a:rPr lang="en-US" dirty="0" smtClean="0"/>
              <a:t>Coronary artery disease</a:t>
            </a:r>
          </a:p>
          <a:p>
            <a:pPr>
              <a:buFont typeface="Wingdings" pitchFamily="2" charset="2"/>
              <a:buChar char="ü"/>
            </a:pPr>
            <a:r>
              <a:rPr lang="en-US" dirty="0" smtClean="0"/>
              <a:t>Myocardial infarction</a:t>
            </a:r>
          </a:p>
          <a:p>
            <a:pPr>
              <a:buFont typeface="Wingdings" pitchFamily="2" charset="2"/>
              <a:buChar char="ü"/>
            </a:pPr>
            <a:r>
              <a:rPr lang="en-US" dirty="0" smtClean="0"/>
              <a:t> Congestive heart failure</a:t>
            </a:r>
          </a:p>
          <a:p>
            <a:r>
              <a:rPr lang="en-US" dirty="0" smtClean="0"/>
              <a:t>Stroke or transient </a:t>
            </a:r>
          </a:p>
          <a:p>
            <a:r>
              <a:rPr lang="en-US" dirty="0" smtClean="0"/>
              <a:t>Peripheral vascular/arterial disease</a:t>
            </a:r>
          </a:p>
          <a:p>
            <a:r>
              <a:rPr lang="en-US" dirty="0" smtClean="0"/>
              <a:t>Renal failure</a:t>
            </a:r>
          </a:p>
          <a:p>
            <a:r>
              <a:rPr lang="en-US" dirty="0" smtClean="0"/>
              <a:t>Retinopathy/Blindness</a:t>
            </a:r>
          </a:p>
          <a:p>
            <a:pPr>
              <a:buNone/>
            </a:pPr>
            <a:endParaRPr lang="en-US" dirty="0" smtClean="0"/>
          </a:p>
          <a:p>
            <a:pPr marL="0" indent="0">
              <a:buNone/>
            </a:pPr>
            <a:endParaRPr lang="en-US" dirty="0"/>
          </a:p>
        </p:txBody>
      </p:sp>
    </p:spTree>
    <p:extLst>
      <p:ext uri="{BB962C8B-B14F-4D97-AF65-F5344CB8AC3E}">
        <p14:creationId xmlns="" xmlns:p14="http://schemas.microsoft.com/office/powerpoint/2010/main" val="12001442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assessments</a:t>
            </a:r>
            <a:endParaRPr lang="en-US" dirty="0"/>
          </a:p>
        </p:txBody>
      </p:sp>
      <p:sp>
        <p:nvSpPr>
          <p:cNvPr id="3" name="Content Placeholder 2"/>
          <p:cNvSpPr>
            <a:spLocks noGrp="1"/>
          </p:cNvSpPr>
          <p:nvPr>
            <p:ph idx="1"/>
          </p:nvPr>
        </p:nvSpPr>
        <p:spPr>
          <a:xfrm>
            <a:off x="457200" y="1600200"/>
            <a:ext cx="8686800" cy="4525963"/>
          </a:xfrm>
        </p:spPr>
        <p:txBody>
          <a:bodyPr>
            <a:normAutofit lnSpcReduction="10000"/>
          </a:bodyPr>
          <a:lstStyle/>
          <a:p>
            <a:r>
              <a:rPr lang="en-US" b="1" dirty="0" smtClean="0"/>
              <a:t>History:</a:t>
            </a:r>
          </a:p>
          <a:p>
            <a:pPr>
              <a:buFont typeface="Wingdings" pitchFamily="2" charset="2"/>
              <a:buChar char="ü"/>
            </a:pPr>
            <a:r>
              <a:rPr lang="en-US" dirty="0" smtClean="0"/>
              <a:t>Many cases have no symptoms and the disorder is revealed incidentally during an evaluation of another disorder or during a routine blood pressure screening program</a:t>
            </a:r>
          </a:p>
          <a:p>
            <a:pPr>
              <a:buFont typeface="Wingdings" pitchFamily="2" charset="2"/>
              <a:buChar char="ü"/>
            </a:pPr>
            <a:r>
              <a:rPr lang="en-US" dirty="0" smtClean="0"/>
              <a:t>Symptoms that reflect the effect of hypertension on the organ system</a:t>
            </a:r>
          </a:p>
          <a:p>
            <a:pPr>
              <a:buFont typeface="Wingdings" pitchFamily="2" charset="2"/>
              <a:buChar char="ü"/>
            </a:pPr>
            <a:r>
              <a:rPr lang="en-US" dirty="0" smtClean="0"/>
              <a:t>Awakening with occipital headache, subsides spontaneously after a few hours</a:t>
            </a:r>
          </a:p>
          <a:p>
            <a:pPr>
              <a:buFont typeface="Wingdings" pitchFamily="2" charset="2"/>
              <a:buChar char="ü"/>
            </a:pPr>
            <a:endParaRPr lang="en-US" dirty="0"/>
          </a:p>
        </p:txBody>
      </p:sp>
    </p:spTree>
    <p:extLst>
      <p:ext uri="{BB962C8B-B14F-4D97-AF65-F5344CB8AC3E}">
        <p14:creationId xmlns="" xmlns:p14="http://schemas.microsoft.com/office/powerpoint/2010/main" val="15509939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686800" cy="5791200"/>
          </a:xfrm>
        </p:spPr>
        <p:txBody>
          <a:bodyPr>
            <a:normAutofit fontScale="85000" lnSpcReduction="20000"/>
          </a:bodyPr>
          <a:lstStyle/>
          <a:p>
            <a:pPr>
              <a:buNone/>
            </a:pPr>
            <a:r>
              <a:rPr lang="en-US" b="1" dirty="0" smtClean="0"/>
              <a:t>REFERENCE MATERIALS</a:t>
            </a:r>
            <a:endParaRPr lang="en-US" dirty="0" smtClean="0"/>
          </a:p>
          <a:p>
            <a:pPr lvl="0"/>
            <a:r>
              <a:rPr lang="en-US" dirty="0" err="1" smtClean="0"/>
              <a:t>Aghababian</a:t>
            </a:r>
            <a:r>
              <a:rPr lang="en-US" dirty="0" smtClean="0"/>
              <a:t>, R. et al (2006). </a:t>
            </a:r>
            <a:r>
              <a:rPr lang="en-US" i="1" dirty="0" smtClean="0"/>
              <a:t>Essentials of Emergency Medicine.</a:t>
            </a:r>
            <a:r>
              <a:rPr lang="en-US" dirty="0" smtClean="0"/>
              <a:t> Jones and Bartlett Publishers, London</a:t>
            </a:r>
          </a:p>
          <a:p>
            <a:pPr lvl="0"/>
            <a:r>
              <a:rPr lang="en-US" dirty="0" err="1" smtClean="0"/>
              <a:t>Bilotta</a:t>
            </a:r>
            <a:r>
              <a:rPr lang="en-US" dirty="0" smtClean="0"/>
              <a:t>, K. et al (</a:t>
            </a:r>
            <a:r>
              <a:rPr lang="en-US" dirty="0" err="1" smtClean="0"/>
              <a:t>Eds</a:t>
            </a:r>
            <a:r>
              <a:rPr lang="en-US" dirty="0" smtClean="0"/>
              <a:t>) (2009). Nurse’s Quick Check Diseases. </a:t>
            </a:r>
            <a:r>
              <a:rPr lang="en-US" dirty="0" err="1" smtClean="0"/>
              <a:t>Wolters</a:t>
            </a:r>
            <a:r>
              <a:rPr lang="en-US" dirty="0" smtClean="0"/>
              <a:t> </a:t>
            </a:r>
            <a:r>
              <a:rPr lang="en-US" dirty="0" err="1" smtClean="0"/>
              <a:t>Kluwer</a:t>
            </a:r>
            <a:r>
              <a:rPr lang="en-US" dirty="0" smtClean="0"/>
              <a:t>, New York. </a:t>
            </a:r>
          </a:p>
          <a:p>
            <a:pPr lvl="0"/>
            <a:r>
              <a:rPr lang="en-US" dirty="0" err="1" smtClean="0"/>
              <a:t>LeMone</a:t>
            </a:r>
            <a:r>
              <a:rPr lang="en-US" dirty="0" smtClean="0"/>
              <a:t> et al (2011). </a:t>
            </a:r>
            <a:r>
              <a:rPr lang="en-US" i="1" dirty="0" smtClean="0"/>
              <a:t>Medical-Surgical Nursing. </a:t>
            </a:r>
            <a:r>
              <a:rPr lang="en-US" dirty="0" smtClean="0"/>
              <a:t>Pearson Publishers</a:t>
            </a:r>
            <a:r>
              <a:rPr lang="en-US" i="1" dirty="0" smtClean="0"/>
              <a:t>, London.</a:t>
            </a:r>
            <a:endParaRPr lang="en-US" dirty="0" smtClean="0"/>
          </a:p>
          <a:p>
            <a:pPr lvl="0"/>
            <a:r>
              <a:rPr lang="en-US" dirty="0" smtClean="0"/>
              <a:t>Lewis et al (2011). </a:t>
            </a:r>
            <a:r>
              <a:rPr lang="en-US" i="1" dirty="0" smtClean="0"/>
              <a:t>Medical Surgical Nursing</a:t>
            </a:r>
            <a:r>
              <a:rPr lang="en-US" dirty="0" smtClean="0"/>
              <a:t>. Elsevier Publishers, London.</a:t>
            </a:r>
          </a:p>
          <a:p>
            <a:pPr lvl="0"/>
            <a:r>
              <a:rPr lang="en-US" dirty="0" err="1" smtClean="0"/>
              <a:t>Smeltzer</a:t>
            </a:r>
            <a:r>
              <a:rPr lang="en-US" dirty="0" smtClean="0"/>
              <a:t> S et al (2014). </a:t>
            </a:r>
            <a:r>
              <a:rPr lang="en-US" i="1" dirty="0" smtClean="0"/>
              <a:t>Brunner and </a:t>
            </a:r>
            <a:r>
              <a:rPr lang="en-US" i="1" dirty="0" err="1" smtClean="0"/>
              <a:t>Suddarth’s</a:t>
            </a:r>
            <a:r>
              <a:rPr lang="en-US" i="1" dirty="0" smtClean="0"/>
              <a:t> Medical – Surgical Nursing. </a:t>
            </a:r>
            <a:r>
              <a:rPr lang="en-US" dirty="0" err="1" smtClean="0"/>
              <a:t>Lipppincot</a:t>
            </a:r>
            <a:r>
              <a:rPr lang="en-US" dirty="0" smtClean="0"/>
              <a:t> Company, Philadelphia.</a:t>
            </a:r>
          </a:p>
          <a:p>
            <a:pPr>
              <a:buNone/>
            </a:pPr>
            <a:r>
              <a:rPr lang="en-US" b="1" dirty="0" smtClean="0"/>
              <a:t> </a:t>
            </a:r>
            <a:endParaRPr lang="en-US" dirty="0" smtClean="0"/>
          </a:p>
          <a:p>
            <a:pPr>
              <a:buNone/>
            </a:pPr>
            <a:r>
              <a:rPr lang="en-US" b="1" dirty="0" smtClean="0"/>
              <a:t> </a:t>
            </a:r>
            <a:endParaRPr lang="en-US" dirty="0" smtClean="0"/>
          </a:p>
          <a:p>
            <a:pPr>
              <a:buNone/>
            </a:pPr>
            <a:r>
              <a:rPr lang="en-US" b="1" dirty="0" smtClean="0"/>
              <a:t>                        Facilitator: David </a:t>
            </a:r>
            <a:r>
              <a:rPr lang="en-US" b="1" dirty="0" err="1" smtClean="0"/>
              <a:t>Onsongo</a:t>
            </a:r>
            <a:endParaRPr lang="en-US" dirty="0" smtClean="0"/>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a:t>
            </a:r>
            <a:endParaRPr lang="en-US" dirty="0"/>
          </a:p>
        </p:txBody>
      </p:sp>
      <p:sp>
        <p:nvSpPr>
          <p:cNvPr id="3" name="Content Placeholder 2"/>
          <p:cNvSpPr>
            <a:spLocks noGrp="1"/>
          </p:cNvSpPr>
          <p:nvPr>
            <p:ph idx="1"/>
          </p:nvPr>
        </p:nvSpPr>
        <p:spPr/>
        <p:txBody>
          <a:bodyPr/>
          <a:lstStyle/>
          <a:p>
            <a:r>
              <a:rPr lang="en-US" dirty="0" smtClean="0"/>
              <a:t>Fatigue, dizziness and confusion</a:t>
            </a:r>
          </a:p>
          <a:p>
            <a:r>
              <a:rPr lang="en-US" dirty="0" smtClean="0"/>
              <a:t>Palpitation, chest pain and dyspnoea</a:t>
            </a:r>
          </a:p>
          <a:p>
            <a:r>
              <a:rPr lang="en-US" dirty="0" smtClean="0"/>
              <a:t>Epistaxis</a:t>
            </a:r>
          </a:p>
          <a:p>
            <a:r>
              <a:rPr lang="en-US" dirty="0" smtClean="0"/>
              <a:t>Haematuria</a:t>
            </a:r>
          </a:p>
          <a:p>
            <a:r>
              <a:rPr lang="en-US" dirty="0" smtClean="0"/>
              <a:t>Blurred vision</a:t>
            </a:r>
          </a:p>
          <a:p>
            <a:endParaRPr lang="en-US" dirty="0"/>
          </a:p>
        </p:txBody>
      </p:sp>
    </p:spTree>
    <p:extLst>
      <p:ext uri="{BB962C8B-B14F-4D97-AF65-F5344CB8AC3E}">
        <p14:creationId xmlns="" xmlns:p14="http://schemas.microsoft.com/office/powerpoint/2010/main" val="104271960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exam findings include:</a:t>
            </a:r>
            <a:endParaRPr lang="en-US" dirty="0"/>
          </a:p>
        </p:txBody>
      </p:sp>
      <p:sp>
        <p:nvSpPr>
          <p:cNvPr id="3" name="Content Placeholder 2"/>
          <p:cNvSpPr>
            <a:spLocks noGrp="1"/>
          </p:cNvSpPr>
          <p:nvPr>
            <p:ph idx="1"/>
          </p:nvPr>
        </p:nvSpPr>
        <p:spPr>
          <a:xfrm>
            <a:off x="381000" y="1295400"/>
            <a:ext cx="8610600" cy="5562600"/>
          </a:xfrm>
        </p:spPr>
        <p:txBody>
          <a:bodyPr>
            <a:noAutofit/>
          </a:bodyPr>
          <a:lstStyle/>
          <a:p>
            <a:r>
              <a:rPr lang="en-US" sz="2800" dirty="0" smtClean="0"/>
              <a:t>Bounding pulse</a:t>
            </a:r>
          </a:p>
          <a:p>
            <a:r>
              <a:rPr lang="en-US" sz="2800" dirty="0" smtClean="0"/>
              <a:t>S4 </a:t>
            </a:r>
          </a:p>
          <a:p>
            <a:r>
              <a:rPr lang="en-US" sz="2800" dirty="0" smtClean="0"/>
              <a:t>Peripheral oedema in the late stages</a:t>
            </a:r>
          </a:p>
          <a:p>
            <a:r>
              <a:rPr lang="en-US" sz="2800" dirty="0" smtClean="0"/>
              <a:t>Hemorrhages, exudates, and papilledema of the eye in late stage if hypertensive retinopathy present</a:t>
            </a:r>
          </a:p>
          <a:p>
            <a:r>
              <a:rPr lang="en-US" sz="2800" dirty="0" smtClean="0"/>
              <a:t>Elevated blood pressure on at least two consecutive occasions after initial screening</a:t>
            </a:r>
          </a:p>
          <a:p>
            <a:r>
              <a:rPr lang="en-US" sz="2800" dirty="0" smtClean="0"/>
              <a:t>Bruits over the abdominal aorta and femoral arteries or the carotids</a:t>
            </a:r>
          </a:p>
          <a:p>
            <a:r>
              <a:rPr lang="en-US" sz="2800" dirty="0" smtClean="0"/>
              <a:t>Palpating abdominal mass, suggesting an abdominal aneurysm.</a:t>
            </a:r>
          </a:p>
          <a:p>
            <a:endParaRPr lang="en-US" sz="2800" dirty="0"/>
          </a:p>
        </p:txBody>
      </p:sp>
    </p:spTree>
    <p:extLst>
      <p:ext uri="{BB962C8B-B14F-4D97-AF65-F5344CB8AC3E}">
        <p14:creationId xmlns="" xmlns:p14="http://schemas.microsoft.com/office/powerpoint/2010/main" val="59140015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Test Results</a:t>
            </a:r>
            <a:endParaRPr lang="en-US" dirty="0"/>
          </a:p>
        </p:txBody>
      </p:sp>
      <p:sp>
        <p:nvSpPr>
          <p:cNvPr id="3" name="Content Placeholder 2"/>
          <p:cNvSpPr>
            <a:spLocks noGrp="1"/>
          </p:cNvSpPr>
          <p:nvPr>
            <p:ph idx="1"/>
          </p:nvPr>
        </p:nvSpPr>
        <p:spPr>
          <a:xfrm>
            <a:off x="457200" y="1295400"/>
            <a:ext cx="8686800" cy="5562600"/>
          </a:xfrm>
        </p:spPr>
        <p:txBody>
          <a:bodyPr>
            <a:normAutofit/>
          </a:bodyPr>
          <a:lstStyle/>
          <a:p>
            <a:r>
              <a:rPr lang="en-US" dirty="0" smtClean="0"/>
              <a:t>Urinalysis: protein, RBCs, or WBCs, suggesting renal disease, or glucose suggesting DM</a:t>
            </a:r>
          </a:p>
          <a:p>
            <a:r>
              <a:rPr lang="en-US" dirty="0" smtClean="0"/>
              <a:t>Serum potassium levels &lt;5.5 </a:t>
            </a:r>
            <a:r>
              <a:rPr lang="en-US" dirty="0" err="1" smtClean="0"/>
              <a:t>mEq</a:t>
            </a:r>
            <a:r>
              <a:rPr lang="en-US" dirty="0" smtClean="0"/>
              <a:t>/L may indicate adrenal dysfunction (primary hypertension)</a:t>
            </a:r>
          </a:p>
          <a:p>
            <a:r>
              <a:rPr lang="en-US" dirty="0" smtClean="0"/>
              <a:t>Blood urea nitrogen normal or elevated above 20 mg/dl suggesting renal disease</a:t>
            </a:r>
          </a:p>
          <a:p>
            <a:r>
              <a:rPr lang="en-US" dirty="0" smtClean="0"/>
              <a:t>Serum creatinine levels normal or elevated above 1.5 mg/dl suggesting renal disease</a:t>
            </a:r>
            <a:endParaRPr lang="en-US" dirty="0"/>
          </a:p>
        </p:txBody>
      </p:sp>
    </p:spTree>
    <p:extLst>
      <p:ext uri="{BB962C8B-B14F-4D97-AF65-F5344CB8AC3E}">
        <p14:creationId xmlns="" xmlns:p14="http://schemas.microsoft.com/office/powerpoint/2010/main" val="387093386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Imaging Tests</a:t>
            </a:r>
            <a:endParaRPr lang="en-US" dirty="0"/>
          </a:p>
        </p:txBody>
      </p:sp>
      <p:sp>
        <p:nvSpPr>
          <p:cNvPr id="3" name="Content Placeholder 2"/>
          <p:cNvSpPr>
            <a:spLocks noGrp="1"/>
          </p:cNvSpPr>
          <p:nvPr>
            <p:ph idx="1"/>
          </p:nvPr>
        </p:nvSpPr>
        <p:spPr/>
        <p:txBody>
          <a:bodyPr/>
          <a:lstStyle/>
          <a:p>
            <a:r>
              <a:rPr lang="en-US" dirty="0" smtClean="0"/>
              <a:t>Excretory urography reveals renal atrophy, indicating chronic renal disease, one kidney more than 1.6 cm shorter than the other suggests unilateral renal disease</a:t>
            </a:r>
          </a:p>
          <a:p>
            <a:r>
              <a:rPr lang="en-US" dirty="0" smtClean="0"/>
              <a:t>Chest x-ray may demonstrate cardiomegaly</a:t>
            </a:r>
          </a:p>
          <a:p>
            <a:r>
              <a:rPr lang="en-US" dirty="0" smtClean="0"/>
              <a:t>Renal arteriography may show renal artery stenosis </a:t>
            </a:r>
            <a:endParaRPr lang="en-US" dirty="0"/>
          </a:p>
        </p:txBody>
      </p:sp>
    </p:spTree>
    <p:extLst>
      <p:ext uri="{BB962C8B-B14F-4D97-AF65-F5344CB8AC3E}">
        <p14:creationId xmlns="" xmlns:p14="http://schemas.microsoft.com/office/powerpoint/2010/main" val="368648354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procedures</a:t>
            </a:r>
            <a:endParaRPr lang="en-US" dirty="0"/>
          </a:p>
        </p:txBody>
      </p:sp>
      <p:sp>
        <p:nvSpPr>
          <p:cNvPr id="3" name="Content Placeholder 2"/>
          <p:cNvSpPr>
            <a:spLocks noGrp="1"/>
          </p:cNvSpPr>
          <p:nvPr>
            <p:ph idx="1"/>
          </p:nvPr>
        </p:nvSpPr>
        <p:spPr/>
        <p:txBody>
          <a:bodyPr/>
          <a:lstStyle/>
          <a:p>
            <a:r>
              <a:rPr lang="en-US" dirty="0" smtClean="0"/>
              <a:t>Electrocardiography may show left ventricular or ischemia</a:t>
            </a:r>
          </a:p>
          <a:p>
            <a:r>
              <a:rPr lang="en-US" dirty="0" smtClean="0"/>
              <a:t>An oral captopril challenge may be done to test for </a:t>
            </a:r>
            <a:r>
              <a:rPr lang="en-US" dirty="0" err="1" smtClean="0"/>
              <a:t>renovascular</a:t>
            </a:r>
            <a:r>
              <a:rPr lang="en-US" dirty="0" smtClean="0"/>
              <a:t> hypertension</a:t>
            </a:r>
          </a:p>
          <a:p>
            <a:r>
              <a:rPr lang="en-US" dirty="0" smtClean="0"/>
              <a:t>Ophthalmoscopy reveals </a:t>
            </a:r>
            <a:r>
              <a:rPr lang="en-US" dirty="0" err="1" smtClean="0"/>
              <a:t>arteriovenous</a:t>
            </a:r>
            <a:r>
              <a:rPr lang="en-US" dirty="0" smtClean="0"/>
              <a:t> nicking and, in hypertensive encephalopathy, oedema</a:t>
            </a:r>
            <a:endParaRPr lang="en-US" dirty="0"/>
          </a:p>
        </p:txBody>
      </p:sp>
    </p:spTree>
    <p:extLst>
      <p:ext uri="{BB962C8B-B14F-4D97-AF65-F5344CB8AC3E}">
        <p14:creationId xmlns="" xmlns:p14="http://schemas.microsoft.com/office/powerpoint/2010/main" val="483952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General Management:</a:t>
            </a:r>
          </a:p>
          <a:p>
            <a:r>
              <a:rPr lang="en-US" dirty="0" smtClean="0"/>
              <a:t>Lifestyle modification including</a:t>
            </a:r>
          </a:p>
          <a:p>
            <a:pPr>
              <a:buFont typeface="Wingdings" pitchFamily="2" charset="2"/>
              <a:buChar char="ü"/>
            </a:pPr>
            <a:r>
              <a:rPr lang="en-US" dirty="0" smtClean="0"/>
              <a:t>Weight control</a:t>
            </a:r>
          </a:p>
          <a:p>
            <a:pPr>
              <a:buFont typeface="Wingdings" pitchFamily="2" charset="2"/>
              <a:buChar char="ü"/>
            </a:pPr>
            <a:r>
              <a:rPr lang="en-US" dirty="0" smtClean="0"/>
              <a:t>Limiting alcohol intake</a:t>
            </a:r>
          </a:p>
          <a:p>
            <a:pPr>
              <a:buFont typeface="Wingdings" pitchFamily="2" charset="2"/>
              <a:buChar char="ü"/>
            </a:pPr>
            <a:r>
              <a:rPr lang="en-US" dirty="0" smtClean="0"/>
              <a:t>Regular exercise</a:t>
            </a:r>
          </a:p>
          <a:p>
            <a:pPr>
              <a:buFont typeface="Wingdings" pitchFamily="2" charset="2"/>
              <a:buChar char="ü"/>
            </a:pPr>
            <a:r>
              <a:rPr lang="en-US" dirty="0" smtClean="0"/>
              <a:t>Smoking </a:t>
            </a:r>
            <a:r>
              <a:rPr lang="en-US" dirty="0" smtClean="0"/>
              <a:t>cessation</a:t>
            </a:r>
          </a:p>
          <a:p>
            <a:pPr>
              <a:buFont typeface="Wingdings" pitchFamily="2" charset="2"/>
              <a:buChar char="ü"/>
            </a:pPr>
            <a:r>
              <a:rPr lang="en-US" dirty="0" smtClean="0"/>
              <a:t>Decrease of stress</a:t>
            </a:r>
          </a:p>
          <a:p>
            <a:pPr>
              <a:buNone/>
            </a:pPr>
            <a:endParaRPr lang="en-US" dirty="0"/>
          </a:p>
        </p:txBody>
      </p:sp>
    </p:spTree>
    <p:extLst>
      <p:ext uri="{BB962C8B-B14F-4D97-AF65-F5344CB8AC3E}">
        <p14:creationId xmlns="" xmlns:p14="http://schemas.microsoft.com/office/powerpoint/2010/main" val="302767337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management</a:t>
            </a:r>
            <a:endParaRPr lang="en-US" dirty="0"/>
          </a:p>
        </p:txBody>
      </p:sp>
      <p:sp>
        <p:nvSpPr>
          <p:cNvPr id="3" name="Content Placeholder 2"/>
          <p:cNvSpPr>
            <a:spLocks noGrp="1"/>
          </p:cNvSpPr>
          <p:nvPr>
            <p:ph idx="1"/>
          </p:nvPr>
        </p:nvSpPr>
        <p:spPr/>
        <p:txBody>
          <a:bodyPr/>
          <a:lstStyle/>
          <a:p>
            <a:r>
              <a:rPr lang="en-US" dirty="0" smtClean="0"/>
              <a:t>For a patient with secondary hypertension, correction of the underlying cause and control of hypertensive effects</a:t>
            </a:r>
          </a:p>
          <a:p>
            <a:r>
              <a:rPr lang="en-US" dirty="0" smtClean="0"/>
              <a:t>Low saturated fat and low sodium diet</a:t>
            </a:r>
          </a:p>
          <a:p>
            <a:r>
              <a:rPr lang="en-US" dirty="0" smtClean="0"/>
              <a:t>Adequate calcium, potassium, and magnesium in diet</a:t>
            </a:r>
            <a:endParaRPr lang="en-US" dirty="0"/>
          </a:p>
        </p:txBody>
      </p:sp>
    </p:spTree>
    <p:extLst>
      <p:ext uri="{BB962C8B-B14F-4D97-AF65-F5344CB8AC3E}">
        <p14:creationId xmlns="" xmlns:p14="http://schemas.microsoft.com/office/powerpoint/2010/main" val="295900699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Medications </a:t>
            </a:r>
            <a:endParaRPr lang="en-US" dirty="0"/>
          </a:p>
        </p:txBody>
      </p:sp>
      <p:sp>
        <p:nvSpPr>
          <p:cNvPr id="3" name="Content Placeholder 2"/>
          <p:cNvSpPr>
            <a:spLocks noGrp="1"/>
          </p:cNvSpPr>
          <p:nvPr>
            <p:ph idx="1"/>
          </p:nvPr>
        </p:nvSpPr>
        <p:spPr>
          <a:xfrm>
            <a:off x="457200" y="1219200"/>
            <a:ext cx="8686800" cy="5638800"/>
          </a:xfrm>
        </p:spPr>
        <p:txBody>
          <a:bodyPr>
            <a:normAutofit fontScale="85000" lnSpcReduction="20000"/>
          </a:bodyPr>
          <a:lstStyle/>
          <a:p>
            <a:r>
              <a:rPr lang="en-US" b="1" dirty="0" smtClean="0"/>
              <a:t>Diuretics</a:t>
            </a:r>
            <a:r>
              <a:rPr lang="en-US" dirty="0" smtClean="0"/>
              <a:t> </a:t>
            </a:r>
            <a:r>
              <a:rPr lang="en-US" dirty="0" smtClean="0"/>
              <a:t>to reduce blood volume, such </a:t>
            </a:r>
            <a:r>
              <a:rPr lang="en-US" dirty="0" smtClean="0"/>
              <a:t>as furosemide, hydrochlorothiazide and </a:t>
            </a:r>
            <a:r>
              <a:rPr lang="en-US" dirty="0" err="1" smtClean="0"/>
              <a:t>indapamide</a:t>
            </a:r>
            <a:endParaRPr lang="en-US" dirty="0" smtClean="0"/>
          </a:p>
          <a:p>
            <a:r>
              <a:rPr lang="en-US" b="1" dirty="0" smtClean="0"/>
              <a:t>Beta-adrenergic blockers </a:t>
            </a:r>
            <a:r>
              <a:rPr lang="en-US" dirty="0" smtClean="0"/>
              <a:t>such as atenolol and </a:t>
            </a:r>
            <a:r>
              <a:rPr lang="en-US" dirty="0" err="1" smtClean="0"/>
              <a:t>meteprolol</a:t>
            </a:r>
            <a:endParaRPr lang="en-US" dirty="0" smtClean="0"/>
          </a:p>
          <a:p>
            <a:r>
              <a:rPr lang="en-US" b="1" dirty="0" smtClean="0"/>
              <a:t>Calcium channel blockers </a:t>
            </a:r>
            <a:r>
              <a:rPr lang="en-US" dirty="0" smtClean="0"/>
              <a:t>to block Ca+ access to cardiac muscle to reduce contractility and conductivity, reduce oxygen demand, relaxes arterioles (lowers </a:t>
            </a:r>
            <a:r>
              <a:rPr lang="en-US" dirty="0" err="1" smtClean="0"/>
              <a:t>periveral</a:t>
            </a:r>
            <a:r>
              <a:rPr lang="en-US" dirty="0" smtClean="0"/>
              <a:t> vascular resistance): </a:t>
            </a:r>
            <a:r>
              <a:rPr lang="en-US" dirty="0" smtClean="0"/>
              <a:t>such as, </a:t>
            </a:r>
            <a:r>
              <a:rPr lang="en-US" dirty="0" err="1" smtClean="0"/>
              <a:t>verapamil</a:t>
            </a:r>
            <a:r>
              <a:rPr lang="en-US" dirty="0" smtClean="0"/>
              <a:t>, </a:t>
            </a:r>
            <a:r>
              <a:rPr lang="en-US" dirty="0" err="1" smtClean="0"/>
              <a:t>nifedipine</a:t>
            </a:r>
            <a:r>
              <a:rPr lang="en-US" dirty="0" smtClean="0"/>
              <a:t>, </a:t>
            </a:r>
            <a:r>
              <a:rPr lang="en-US" dirty="0" err="1" smtClean="0"/>
              <a:t>felodipine</a:t>
            </a:r>
            <a:r>
              <a:rPr lang="en-US" dirty="0" smtClean="0"/>
              <a:t>, and </a:t>
            </a:r>
            <a:r>
              <a:rPr lang="en-US" dirty="0" err="1" smtClean="0"/>
              <a:t>nisoldipine</a:t>
            </a:r>
            <a:endParaRPr lang="en-US" dirty="0" smtClean="0"/>
          </a:p>
          <a:p>
            <a:r>
              <a:rPr lang="en-US" b="1" dirty="0" smtClean="0"/>
              <a:t>Angiotensin converting enzyme </a:t>
            </a:r>
            <a:r>
              <a:rPr lang="en-US" b="1" dirty="0" smtClean="0"/>
              <a:t>inhibitors: </a:t>
            </a:r>
            <a:r>
              <a:rPr lang="en-US" dirty="0" smtClean="0"/>
              <a:t>such </a:t>
            </a:r>
            <a:r>
              <a:rPr lang="en-US" dirty="0" smtClean="0"/>
              <a:t>as benazepril, captopril, and </a:t>
            </a:r>
            <a:r>
              <a:rPr lang="en-US" dirty="0" err="1" smtClean="0"/>
              <a:t>enalapril</a:t>
            </a:r>
            <a:r>
              <a:rPr lang="en-US" dirty="0" smtClean="0"/>
              <a:t>. </a:t>
            </a:r>
            <a:r>
              <a:rPr lang="en-US" dirty="0" smtClean="0"/>
              <a:t>Mainstay of </a:t>
            </a:r>
            <a:r>
              <a:rPr lang="en-US" dirty="0" smtClean="0"/>
              <a:t> </a:t>
            </a:r>
            <a:r>
              <a:rPr lang="en-US" smtClean="0"/>
              <a:t>vasodilator therapy. </a:t>
            </a:r>
            <a:r>
              <a:rPr lang="en-US" dirty="0" smtClean="0"/>
              <a:t>More effective when used with diuretics.</a:t>
            </a:r>
            <a:endParaRPr lang="en-US" dirty="0" smtClean="0"/>
          </a:p>
          <a:p>
            <a:r>
              <a:rPr lang="en-US" b="1" dirty="0" smtClean="0"/>
              <a:t>Alpha-blockers</a:t>
            </a:r>
            <a:r>
              <a:rPr lang="en-US" dirty="0" smtClean="0"/>
              <a:t>, such as </a:t>
            </a:r>
            <a:r>
              <a:rPr lang="en-US" dirty="0" err="1" smtClean="0"/>
              <a:t>doxazosine</a:t>
            </a:r>
            <a:r>
              <a:rPr lang="en-US" dirty="0" smtClean="0"/>
              <a:t>, and </a:t>
            </a:r>
            <a:r>
              <a:rPr lang="en-US" dirty="0" err="1" smtClean="0"/>
              <a:t>prazosin</a:t>
            </a:r>
            <a:endParaRPr lang="en-US" dirty="0" smtClean="0"/>
          </a:p>
          <a:p>
            <a:r>
              <a:rPr lang="en-US" b="1" dirty="0" smtClean="0"/>
              <a:t>Angiotensin-receptor blockers </a:t>
            </a:r>
            <a:r>
              <a:rPr lang="en-US" dirty="0" smtClean="0"/>
              <a:t>such as </a:t>
            </a:r>
            <a:r>
              <a:rPr lang="en-US" dirty="0" err="1" smtClean="0"/>
              <a:t>olmesartan</a:t>
            </a:r>
            <a:r>
              <a:rPr lang="en-US" dirty="0" smtClean="0"/>
              <a:t>, candesartan, and </a:t>
            </a:r>
            <a:r>
              <a:rPr lang="en-US" dirty="0" err="1" smtClean="0"/>
              <a:t>irbesartan</a:t>
            </a:r>
            <a:endParaRPr lang="en-US" dirty="0" smtClean="0"/>
          </a:p>
          <a:p>
            <a:endParaRPr lang="en-US" dirty="0" smtClean="0"/>
          </a:p>
          <a:p>
            <a:endParaRPr lang="en-US" dirty="0" smtClean="0"/>
          </a:p>
          <a:p>
            <a:pPr marL="0" indent="0">
              <a:buNone/>
            </a:pPr>
            <a:endParaRPr lang="en-US" dirty="0"/>
          </a:p>
        </p:txBody>
      </p:sp>
    </p:spTree>
    <p:extLst>
      <p:ext uri="{BB962C8B-B14F-4D97-AF65-F5344CB8AC3E}">
        <p14:creationId xmlns="" xmlns:p14="http://schemas.microsoft.com/office/powerpoint/2010/main" val="306979337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Medications </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Vasodilators</a:t>
            </a:r>
            <a:r>
              <a:rPr lang="en-US" dirty="0" smtClean="0"/>
              <a:t> such as hydralazine, minoxidil</a:t>
            </a:r>
          </a:p>
          <a:p>
            <a:r>
              <a:rPr lang="en-US" b="1" dirty="0" smtClean="0"/>
              <a:t>Aldosterone antagonists </a:t>
            </a:r>
            <a:r>
              <a:rPr lang="en-US" dirty="0" smtClean="0"/>
              <a:t>such as </a:t>
            </a:r>
            <a:r>
              <a:rPr lang="en-US" dirty="0" err="1" smtClean="0"/>
              <a:t>eplerenone</a:t>
            </a:r>
            <a:r>
              <a:rPr lang="en-US" dirty="0" smtClean="0"/>
              <a:t> and spironolactone</a:t>
            </a:r>
          </a:p>
          <a:p>
            <a:r>
              <a:rPr lang="en-US" dirty="0" smtClean="0"/>
              <a:t>Combination </a:t>
            </a:r>
            <a:r>
              <a:rPr lang="en-US" b="1" dirty="0" smtClean="0"/>
              <a:t>alpha-and beta-blockers </a:t>
            </a:r>
            <a:r>
              <a:rPr lang="en-US" dirty="0" smtClean="0"/>
              <a:t>such as </a:t>
            </a:r>
            <a:r>
              <a:rPr lang="en-US" dirty="0" err="1" smtClean="0"/>
              <a:t>carvedilol</a:t>
            </a:r>
            <a:r>
              <a:rPr lang="en-US" dirty="0" smtClean="0"/>
              <a:t> and labetalol</a:t>
            </a:r>
          </a:p>
          <a:p>
            <a:r>
              <a:rPr lang="en-US" b="1" dirty="0" smtClean="0"/>
              <a:t>Alpha-receptor antagonist </a:t>
            </a:r>
            <a:r>
              <a:rPr lang="en-US" dirty="0" smtClean="0"/>
              <a:t>such as </a:t>
            </a:r>
            <a:r>
              <a:rPr lang="en-US" dirty="0" err="1" smtClean="0"/>
              <a:t>clonidine</a:t>
            </a:r>
            <a:endParaRPr lang="en-US" dirty="0" smtClean="0"/>
          </a:p>
          <a:p>
            <a:r>
              <a:rPr lang="en-US" b="1" dirty="0" smtClean="0"/>
              <a:t>Direct </a:t>
            </a:r>
            <a:r>
              <a:rPr lang="en-US" b="1" dirty="0" err="1" smtClean="0"/>
              <a:t>Renin</a:t>
            </a:r>
            <a:r>
              <a:rPr lang="en-US" b="1" dirty="0" smtClean="0"/>
              <a:t> inhibiters </a:t>
            </a:r>
            <a:r>
              <a:rPr lang="en-US" dirty="0" smtClean="0"/>
              <a:t>e.g. </a:t>
            </a:r>
            <a:r>
              <a:rPr lang="en-US" b="1" dirty="0" err="1" smtClean="0"/>
              <a:t>alskiren</a:t>
            </a:r>
            <a:r>
              <a:rPr lang="en-US" dirty="0" smtClean="0"/>
              <a:t> (</a:t>
            </a:r>
            <a:r>
              <a:rPr lang="en-US" dirty="0" err="1" smtClean="0"/>
              <a:t>Tektuma</a:t>
            </a:r>
            <a:r>
              <a:rPr lang="en-US" dirty="0" smtClean="0"/>
              <a:t>), indicated in mild to moderate hypertension to block the conversion of </a:t>
            </a:r>
            <a:r>
              <a:rPr lang="en-US" dirty="0" err="1" smtClean="0"/>
              <a:t>angiotensinogen</a:t>
            </a:r>
            <a:r>
              <a:rPr lang="en-US" dirty="0" smtClean="0"/>
              <a:t> to </a:t>
            </a:r>
            <a:r>
              <a:rPr lang="en-US" dirty="0" err="1" smtClean="0"/>
              <a:t>angiotensin</a:t>
            </a:r>
            <a:r>
              <a:rPr lang="en-US" dirty="0" smtClean="0"/>
              <a:t> I by inhibiting the activity of enzyme </a:t>
            </a:r>
            <a:r>
              <a:rPr lang="en-US" dirty="0" err="1" smtClean="0"/>
              <a:t>renin</a:t>
            </a:r>
            <a:r>
              <a:rPr lang="en-US" dirty="0" smtClean="0"/>
              <a:t>. C/I in pregnancy.</a:t>
            </a:r>
            <a:endParaRPr lang="en-US" dirty="0"/>
          </a:p>
        </p:txBody>
      </p:sp>
    </p:spTree>
    <p:extLst>
      <p:ext uri="{BB962C8B-B14F-4D97-AF65-F5344CB8AC3E}">
        <p14:creationId xmlns="" xmlns:p14="http://schemas.microsoft.com/office/powerpoint/2010/main" val="162064886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657"/>
            <a:ext cx="8229600" cy="1143000"/>
          </a:xfrm>
        </p:spPr>
        <p:txBody>
          <a:bodyPr/>
          <a:lstStyle/>
          <a:p>
            <a:r>
              <a:rPr lang="en-US" dirty="0" smtClean="0"/>
              <a:t>Nursing management</a:t>
            </a:r>
            <a:endParaRPr lang="en-US" dirty="0"/>
          </a:p>
        </p:txBody>
      </p:sp>
      <p:sp>
        <p:nvSpPr>
          <p:cNvPr id="3" name="Content Placeholder 2"/>
          <p:cNvSpPr>
            <a:spLocks noGrp="1"/>
          </p:cNvSpPr>
          <p:nvPr>
            <p:ph idx="1"/>
          </p:nvPr>
        </p:nvSpPr>
        <p:spPr>
          <a:xfrm>
            <a:off x="381000" y="838200"/>
            <a:ext cx="8763000" cy="5029200"/>
          </a:xfrm>
        </p:spPr>
        <p:txBody>
          <a:bodyPr>
            <a:noAutofit/>
          </a:bodyPr>
          <a:lstStyle/>
          <a:p>
            <a:pPr marL="0" indent="0">
              <a:buNone/>
            </a:pPr>
            <a:r>
              <a:rPr lang="en-US" sz="2800" b="1" dirty="0" smtClean="0"/>
              <a:t>Nursing diagnoses:</a:t>
            </a:r>
          </a:p>
          <a:p>
            <a:r>
              <a:rPr lang="en-US" sz="2800" dirty="0" smtClean="0"/>
              <a:t>Ineffective self-health management related to lack of knowledge of the condition, complications, management, unpleasant side-effects of drugs, failure to achieve goal BP while on medication, return of BP to normal while on medications, high cost of some medications, inconvenient of taking drugs, lack of trusting relationship with health care provider</a:t>
            </a:r>
          </a:p>
          <a:p>
            <a:r>
              <a:rPr lang="en-US" sz="2800" dirty="0" smtClean="0"/>
              <a:t>Anxiety related to complexity of management regimen, possible complications and lifestyle changes associated with hypertension</a:t>
            </a:r>
          </a:p>
          <a:p>
            <a:r>
              <a:rPr lang="en-US" sz="2800" dirty="0" smtClean="0"/>
              <a:t>Sexual dysfunction related to side-effects of antihypertensive medications</a:t>
            </a:r>
          </a:p>
          <a:p>
            <a:pPr marL="0" indent="0">
              <a:buNone/>
            </a:pPr>
            <a:endParaRPr lang="en-US" sz="2800" dirty="0"/>
          </a:p>
        </p:txBody>
      </p:sp>
    </p:spTree>
    <p:extLst>
      <p:ext uri="{BB962C8B-B14F-4D97-AF65-F5344CB8AC3E}">
        <p14:creationId xmlns="" xmlns:p14="http://schemas.microsoft.com/office/powerpoint/2010/main" val="1383174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447800"/>
            <a:ext cx="7086600" cy="1362075"/>
          </a:xfrm>
        </p:spPr>
        <p:txBody>
          <a:bodyPr/>
          <a:lstStyle/>
          <a:p>
            <a:r>
              <a:rPr lang="en-US" dirty="0" smtClean="0"/>
              <a:t>Normal Physiology of   circulatory system</a:t>
            </a:r>
            <a:endParaRPr lang="en-US" dirty="0"/>
          </a:p>
        </p:txBody>
      </p:sp>
      <p:sp>
        <p:nvSpPr>
          <p:cNvPr id="3" name="Subtitle 2"/>
          <p:cNvSpPr>
            <a:spLocks noGrp="1"/>
          </p:cNvSpPr>
          <p:nvPr>
            <p:ph type="body" idx="1"/>
          </p:nvPr>
        </p:nvSpPr>
        <p:spPr>
          <a:xfrm>
            <a:off x="6781800" y="5957888"/>
            <a:ext cx="1981200" cy="671512"/>
          </a:xfrm>
        </p:spPr>
        <p:txBody>
          <a:bodyPr>
            <a:normAutofit fontScale="70000" lnSpcReduction="20000"/>
          </a:bodyPr>
          <a:lstStyle/>
          <a:p>
            <a:endParaRPr lang="en-US" dirty="0" smtClean="0">
              <a:solidFill>
                <a:schemeClr val="tx1"/>
              </a:solidFill>
            </a:endParaRPr>
          </a:p>
          <a:p>
            <a:r>
              <a:rPr lang="en-US" sz="1600" dirty="0" smtClean="0">
                <a:solidFill>
                  <a:schemeClr val="tx1"/>
                </a:solidFill>
              </a:rPr>
              <a:t>By David </a:t>
            </a:r>
            <a:r>
              <a:rPr lang="en-US" sz="1600" dirty="0" err="1" smtClean="0">
                <a:solidFill>
                  <a:schemeClr val="tx1"/>
                </a:solidFill>
              </a:rPr>
              <a:t>Onsongo</a:t>
            </a:r>
            <a:endParaRPr lang="en-US" sz="1600" dirty="0" smtClean="0">
              <a:solidFill>
                <a:schemeClr val="tx1"/>
              </a:solidFill>
            </a:endParaRPr>
          </a:p>
          <a:p>
            <a:r>
              <a:rPr lang="en-US" dirty="0" smtClean="0"/>
              <a:t> </a:t>
            </a:r>
            <a:endParaRPr lang="en-US" dirty="0"/>
          </a:p>
        </p:txBody>
      </p:sp>
      <p:pic>
        <p:nvPicPr>
          <p:cNvPr id="1026" name="Picture 2" descr="C:\Program Files (x86)\Microsoft Office\MEDIA\CAGCAT10\j0301252.wmf"/>
          <p:cNvPicPr>
            <a:picLocks noChangeAspect="1" noChangeArrowheads="1"/>
          </p:cNvPicPr>
          <p:nvPr/>
        </p:nvPicPr>
        <p:blipFill>
          <a:blip r:embed="rId3"/>
          <a:srcRect/>
          <a:stretch>
            <a:fillRect/>
          </a:stretch>
        </p:blipFill>
        <p:spPr bwMode="auto">
          <a:xfrm>
            <a:off x="6477000" y="4038601"/>
            <a:ext cx="2135188" cy="1981200"/>
          </a:xfrm>
          <a:prstGeom prst="rect">
            <a:avLst/>
          </a:prstGeom>
          <a:noFill/>
        </p:spPr>
      </p:pic>
      <p:pic>
        <p:nvPicPr>
          <p:cNvPr id="1027" name="Picture 3" descr="C:\Program Files (x86)\Microsoft Office\MEDIA\CAGCAT10\j0230876.wmf"/>
          <p:cNvPicPr>
            <a:picLocks noChangeAspect="1" noChangeArrowheads="1"/>
          </p:cNvPicPr>
          <p:nvPr/>
        </p:nvPicPr>
        <p:blipFill>
          <a:blip r:embed="rId4"/>
          <a:srcRect/>
          <a:stretch>
            <a:fillRect/>
          </a:stretch>
        </p:blipFill>
        <p:spPr bwMode="auto">
          <a:xfrm>
            <a:off x="4267200" y="4641301"/>
            <a:ext cx="1295399" cy="1226099"/>
          </a:xfrm>
          <a:prstGeom prst="rect">
            <a:avLst/>
          </a:prstGeom>
          <a:noFill/>
        </p:spPr>
      </p:pic>
      <p:pic>
        <p:nvPicPr>
          <p:cNvPr id="1028" name="Picture 4" descr="C:\Program Files (x86)\Microsoft Office\MEDIA\CAGCAT10\j0235241.wmf"/>
          <p:cNvPicPr>
            <a:picLocks noChangeAspect="1" noChangeArrowheads="1"/>
          </p:cNvPicPr>
          <p:nvPr/>
        </p:nvPicPr>
        <p:blipFill>
          <a:blip r:embed="rId5"/>
          <a:srcRect/>
          <a:stretch>
            <a:fillRect/>
          </a:stretch>
        </p:blipFill>
        <p:spPr bwMode="auto">
          <a:xfrm>
            <a:off x="990600" y="4419600"/>
            <a:ext cx="1582737" cy="1648812"/>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slow" p14:dur="1500">
        <p14:window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additive="base">
                                        <p:cTn id="7" dur="500" fill="hold"/>
                                        <p:tgtEl>
                                          <p:spTgt spid="1027"/>
                                        </p:tgtEl>
                                        <p:attrNameLst>
                                          <p:attrName>ppt_x</p:attrName>
                                        </p:attrNameLst>
                                      </p:cBhvr>
                                      <p:tavLst>
                                        <p:tav tm="0">
                                          <p:val>
                                            <p:strVal val="#ppt_x"/>
                                          </p:val>
                                        </p:tav>
                                        <p:tav tm="100000">
                                          <p:val>
                                            <p:strVal val="#ppt_x"/>
                                          </p:val>
                                        </p:tav>
                                      </p:tavLst>
                                    </p:anim>
                                    <p:anim calcmode="lin" valueType="num">
                                      <p:cBhvr additive="base">
                                        <p:cTn id="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diamond(in)">
                                      <p:cBhvr>
                                        <p:cTn id="13" dur="20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0"/>
                                  </p:stCondLst>
                                  <p:childTnLst>
                                    <p:set>
                                      <p:cBhvr>
                                        <p:cTn id="29" dur="1" fill="hold">
                                          <p:stCondLst>
                                            <p:cond delay="0"/>
                                          </p:stCondLst>
                                        </p:cTn>
                                        <p:tgtEl>
                                          <p:spTgt spid="1028"/>
                                        </p:tgtEl>
                                        <p:attrNameLst>
                                          <p:attrName>style.visibility</p:attrName>
                                        </p:attrNameLst>
                                      </p:cBhvr>
                                      <p:to>
                                        <p:strVal val="visible"/>
                                      </p:to>
                                    </p:set>
                                    <p:animEffect transition="in" filter="checkerboard(across)">
                                      <p:cBhvr>
                                        <p:cTn id="30" dur="500"/>
                                        <p:tgtEl>
                                          <p:spTgt spid="1028"/>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1026"/>
                                        </p:tgtEl>
                                        <p:attrNameLst>
                                          <p:attrName>style.visibility</p:attrName>
                                        </p:attrNameLst>
                                      </p:cBhvr>
                                      <p:to>
                                        <p:strVal val="visible"/>
                                      </p:to>
                                    </p:set>
                                    <p:anim calcmode="lin" valueType="num">
                                      <p:cBhvr>
                                        <p:cTn id="35" dur="1000" fill="hold"/>
                                        <p:tgtEl>
                                          <p:spTgt spid="1026"/>
                                        </p:tgtEl>
                                        <p:attrNameLst>
                                          <p:attrName>ppt_w</p:attrName>
                                        </p:attrNameLst>
                                      </p:cBhvr>
                                      <p:tavLst>
                                        <p:tav tm="0">
                                          <p:val>
                                            <p:strVal val="#ppt_w*0.70"/>
                                          </p:val>
                                        </p:tav>
                                        <p:tav tm="100000">
                                          <p:val>
                                            <p:strVal val="#ppt_w"/>
                                          </p:val>
                                        </p:tav>
                                      </p:tavLst>
                                    </p:anim>
                                    <p:anim calcmode="lin" valueType="num">
                                      <p:cBhvr>
                                        <p:cTn id="36" dur="1000" fill="hold"/>
                                        <p:tgtEl>
                                          <p:spTgt spid="1026"/>
                                        </p:tgtEl>
                                        <p:attrNameLst>
                                          <p:attrName>ppt_h</p:attrName>
                                        </p:attrNameLst>
                                      </p:cBhvr>
                                      <p:tavLst>
                                        <p:tav tm="0">
                                          <p:val>
                                            <p:strVal val="#ppt_h"/>
                                          </p:val>
                                        </p:tav>
                                        <p:tav tm="100000">
                                          <p:val>
                                            <p:strVal val="#ppt_h"/>
                                          </p:val>
                                        </p:tav>
                                      </p:tavLst>
                                    </p:anim>
                                    <p:animEffect transition="in" filter="fade">
                                      <p:cBhvr>
                                        <p:cTn id="37"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lstStyle/>
          <a:p>
            <a:r>
              <a:rPr lang="en-US" dirty="0" smtClean="0"/>
              <a:t>Nursing diagnoses</a:t>
            </a:r>
            <a:endParaRPr lang="en-US" dirty="0"/>
          </a:p>
        </p:txBody>
      </p:sp>
      <p:sp>
        <p:nvSpPr>
          <p:cNvPr id="3" name="Content Placeholder 2"/>
          <p:cNvSpPr>
            <a:spLocks noGrp="1"/>
          </p:cNvSpPr>
          <p:nvPr>
            <p:ph idx="1"/>
          </p:nvPr>
        </p:nvSpPr>
        <p:spPr>
          <a:xfrm>
            <a:off x="457200" y="914400"/>
            <a:ext cx="8153400" cy="5943600"/>
          </a:xfrm>
        </p:spPr>
        <p:txBody>
          <a:bodyPr>
            <a:noAutofit/>
          </a:bodyPr>
          <a:lstStyle/>
          <a:p>
            <a:r>
              <a:rPr lang="en-US" dirty="0" smtClean="0"/>
              <a:t>Disturbed body image related to diagnosis of hypertension</a:t>
            </a:r>
          </a:p>
          <a:p>
            <a:r>
              <a:rPr lang="en-US" dirty="0" smtClean="0"/>
              <a:t>Imbalanced nutrition: more than body requirement related to obesity, and alcohol intake</a:t>
            </a:r>
          </a:p>
          <a:p>
            <a:r>
              <a:rPr lang="en-US" dirty="0" smtClean="0"/>
              <a:t>Excess fluid volume related to sodium retention, disruption of renin-angiotensin-aldosterone system</a:t>
            </a:r>
          </a:p>
          <a:p>
            <a:r>
              <a:rPr lang="en-US" dirty="0" smtClean="0"/>
              <a:t>Risk for decreased cardiac tissue perfusion</a:t>
            </a:r>
          </a:p>
          <a:p>
            <a:r>
              <a:rPr lang="en-US" dirty="0" smtClean="0"/>
              <a:t>Risk for ineffective cerebral tissue perfusion </a:t>
            </a:r>
          </a:p>
          <a:p>
            <a:r>
              <a:rPr lang="en-US" dirty="0" smtClean="0"/>
              <a:t>Risk for ineffective renal perfusion</a:t>
            </a:r>
          </a:p>
          <a:p>
            <a:pPr marL="0" indent="0">
              <a:buNone/>
            </a:pPr>
            <a:endParaRPr lang="en-US" dirty="0"/>
          </a:p>
        </p:txBody>
      </p:sp>
    </p:spTree>
    <p:extLst>
      <p:ext uri="{BB962C8B-B14F-4D97-AF65-F5344CB8AC3E}">
        <p14:creationId xmlns="" xmlns:p14="http://schemas.microsoft.com/office/powerpoint/2010/main" val="56761293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Collaborative problems</a:t>
            </a:r>
            <a:endParaRPr lang="en-US" dirty="0"/>
          </a:p>
        </p:txBody>
      </p:sp>
      <p:sp>
        <p:nvSpPr>
          <p:cNvPr id="3" name="Content Placeholder 2"/>
          <p:cNvSpPr>
            <a:spLocks noGrp="1"/>
          </p:cNvSpPr>
          <p:nvPr>
            <p:ph idx="1"/>
          </p:nvPr>
        </p:nvSpPr>
        <p:spPr/>
        <p:txBody>
          <a:bodyPr/>
          <a:lstStyle/>
          <a:p>
            <a:r>
              <a:rPr lang="en-US" dirty="0" smtClean="0"/>
              <a:t>Potential complication: adverse effects from antihypertensive therapy</a:t>
            </a:r>
          </a:p>
          <a:p>
            <a:r>
              <a:rPr lang="en-US" dirty="0" smtClean="0"/>
              <a:t>Potential complication: hypertensive crisis</a:t>
            </a:r>
          </a:p>
          <a:p>
            <a:r>
              <a:rPr lang="en-US" dirty="0" smtClean="0"/>
              <a:t>Potential complication: stroke</a:t>
            </a:r>
          </a:p>
          <a:p>
            <a:r>
              <a:rPr lang="en-US" dirty="0" smtClean="0"/>
              <a:t>Potential complication: myocardial infarction</a:t>
            </a:r>
            <a:endParaRPr lang="en-US" dirty="0"/>
          </a:p>
        </p:txBody>
      </p:sp>
    </p:spTree>
    <p:extLst>
      <p:ext uri="{BB962C8B-B14F-4D97-AF65-F5344CB8AC3E}">
        <p14:creationId xmlns="" xmlns:p14="http://schemas.microsoft.com/office/powerpoint/2010/main" val="330621421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nursing outcomes</a:t>
            </a:r>
            <a:endParaRPr lang="en-US" dirty="0"/>
          </a:p>
        </p:txBody>
      </p:sp>
      <p:sp>
        <p:nvSpPr>
          <p:cNvPr id="3" name="Content Placeholder 2"/>
          <p:cNvSpPr>
            <a:spLocks noGrp="1"/>
          </p:cNvSpPr>
          <p:nvPr>
            <p:ph idx="1"/>
          </p:nvPr>
        </p:nvSpPr>
        <p:spPr/>
        <p:txBody>
          <a:bodyPr/>
          <a:lstStyle/>
          <a:p>
            <a:r>
              <a:rPr lang="en-US" dirty="0" smtClean="0"/>
              <a:t>The patient will:</a:t>
            </a:r>
          </a:p>
          <a:p>
            <a:pPr>
              <a:buFont typeface="Wingdings" pitchFamily="2" charset="2"/>
              <a:buChar char="ü"/>
            </a:pPr>
            <a:r>
              <a:rPr lang="en-US" dirty="0" smtClean="0"/>
              <a:t>Maintain adequate cardiac output</a:t>
            </a:r>
          </a:p>
          <a:p>
            <a:pPr>
              <a:buFont typeface="Wingdings" pitchFamily="2" charset="2"/>
              <a:buChar char="ü"/>
            </a:pPr>
            <a:r>
              <a:rPr lang="en-US" dirty="0" smtClean="0"/>
              <a:t>Maintain hemodynamic stability</a:t>
            </a:r>
          </a:p>
          <a:p>
            <a:pPr>
              <a:buFont typeface="Wingdings" pitchFamily="2" charset="2"/>
              <a:buChar char="ü"/>
            </a:pPr>
            <a:r>
              <a:rPr lang="en-US" dirty="0" smtClean="0"/>
              <a:t>Develop no arrhythmias </a:t>
            </a:r>
          </a:p>
          <a:p>
            <a:pPr>
              <a:buFont typeface="Wingdings" pitchFamily="2" charset="2"/>
              <a:buChar char="ü"/>
            </a:pPr>
            <a:r>
              <a:rPr lang="en-US" dirty="0" smtClean="0"/>
              <a:t>Express feelings of increased energy</a:t>
            </a:r>
          </a:p>
          <a:p>
            <a:pPr>
              <a:buFont typeface="Wingdings" pitchFamily="2" charset="2"/>
              <a:buChar char="ü"/>
            </a:pPr>
            <a:r>
              <a:rPr lang="en-US" dirty="0" smtClean="0"/>
              <a:t>Comply with the therapy regimen</a:t>
            </a:r>
          </a:p>
          <a:p>
            <a:pPr>
              <a:buFont typeface="Wingdings" pitchFamily="2" charset="2"/>
              <a:buChar char="ü"/>
            </a:pPr>
            <a:r>
              <a:rPr lang="en-US" dirty="0" smtClean="0"/>
              <a:t>Develop </a:t>
            </a:r>
            <a:r>
              <a:rPr lang="en-US" smtClean="0"/>
              <a:t>no renal </a:t>
            </a:r>
            <a:r>
              <a:rPr lang="en-US" dirty="0" smtClean="0"/>
              <a:t>failure and stroke</a:t>
            </a:r>
          </a:p>
          <a:p>
            <a:pPr>
              <a:buFont typeface="Wingdings" pitchFamily="2" charset="2"/>
              <a:buChar char="ü"/>
            </a:pPr>
            <a:endParaRPr lang="en-US" dirty="0" smtClean="0"/>
          </a:p>
          <a:p>
            <a:pPr>
              <a:buFont typeface="Wingdings" pitchFamily="2" charset="2"/>
              <a:buChar char="ü"/>
            </a:pPr>
            <a:endParaRPr lang="en-US" dirty="0"/>
          </a:p>
        </p:txBody>
      </p:sp>
    </p:spTree>
    <p:extLst>
      <p:ext uri="{BB962C8B-B14F-4D97-AF65-F5344CB8AC3E}">
        <p14:creationId xmlns="" xmlns:p14="http://schemas.microsoft.com/office/powerpoint/2010/main" val="276563418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idx="1"/>
          </p:nvPr>
        </p:nvSpPr>
        <p:spPr/>
        <p:txBody>
          <a:bodyPr>
            <a:normAutofit/>
          </a:bodyPr>
          <a:lstStyle/>
          <a:p>
            <a:r>
              <a:rPr lang="en-US" sz="3600" dirty="0" smtClean="0"/>
              <a:t>Administer prescribed drugs</a:t>
            </a:r>
          </a:p>
          <a:p>
            <a:r>
              <a:rPr lang="en-US" sz="3600" dirty="0" smtClean="0"/>
              <a:t>Encourage dietary changes as appropriate</a:t>
            </a:r>
          </a:p>
          <a:p>
            <a:r>
              <a:rPr lang="en-US" sz="3600" dirty="0" smtClean="0"/>
              <a:t>Help patient identify risk factors and modify his/her lifestyle</a:t>
            </a:r>
            <a:endParaRPr lang="en-US" sz="3600" dirty="0"/>
          </a:p>
        </p:txBody>
      </p:sp>
    </p:spTree>
    <p:extLst>
      <p:ext uri="{BB962C8B-B14F-4D97-AF65-F5344CB8AC3E}">
        <p14:creationId xmlns="" xmlns:p14="http://schemas.microsoft.com/office/powerpoint/2010/main" val="262096594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563562"/>
          </a:xfrm>
        </p:spPr>
        <p:txBody>
          <a:bodyPr>
            <a:normAutofit fontScale="90000"/>
          </a:bodyPr>
          <a:lstStyle/>
          <a:p>
            <a:endParaRPr lang="en-US" dirty="0"/>
          </a:p>
        </p:txBody>
      </p:sp>
      <p:sp>
        <p:nvSpPr>
          <p:cNvPr id="2" name="Content Placeholder 1"/>
          <p:cNvSpPr>
            <a:spLocks noGrp="1"/>
          </p:cNvSpPr>
          <p:nvPr>
            <p:ph idx="1"/>
          </p:nvPr>
        </p:nvSpPr>
        <p:spPr>
          <a:xfrm>
            <a:off x="457200" y="914400"/>
            <a:ext cx="8534400" cy="5867400"/>
          </a:xfrm>
        </p:spPr>
        <p:txBody>
          <a:bodyPr/>
          <a:lstStyle/>
          <a:p>
            <a:pPr marL="0" indent="0">
              <a:buNone/>
            </a:pPr>
            <a:endParaRPr lang="en-US" sz="2800" dirty="0" smtClean="0"/>
          </a:p>
          <a:p>
            <a:pPr marL="109537" indent="0">
              <a:buNone/>
            </a:pPr>
            <a:r>
              <a:rPr lang="en-US" b="1" dirty="0" smtClean="0"/>
              <a:t>Monitoring:</a:t>
            </a:r>
          </a:p>
          <a:p>
            <a:pPr>
              <a:buFont typeface="Courier New" pitchFamily="49" charset="0"/>
              <a:buChar char="o"/>
            </a:pPr>
            <a:r>
              <a:rPr lang="en-US" dirty="0" smtClean="0"/>
              <a:t>Vital signs, especially blood pressure</a:t>
            </a:r>
          </a:p>
          <a:p>
            <a:pPr>
              <a:buFont typeface="Courier New" pitchFamily="49" charset="0"/>
              <a:buChar char="o"/>
            </a:pPr>
            <a:r>
              <a:rPr lang="en-US" dirty="0" smtClean="0"/>
              <a:t>Signs and symptoms of target end-organ damage</a:t>
            </a:r>
          </a:p>
          <a:p>
            <a:pPr>
              <a:buFont typeface="Courier New" pitchFamily="49" charset="0"/>
              <a:buChar char="o"/>
            </a:pPr>
            <a:r>
              <a:rPr lang="en-US" dirty="0" smtClean="0"/>
              <a:t>Complications</a:t>
            </a:r>
          </a:p>
          <a:p>
            <a:pPr>
              <a:buFont typeface="Courier New" pitchFamily="49" charset="0"/>
              <a:buChar char="o"/>
            </a:pPr>
            <a:r>
              <a:rPr lang="en-US" dirty="0" smtClean="0"/>
              <a:t>Response to treatment</a:t>
            </a:r>
          </a:p>
          <a:p>
            <a:pPr>
              <a:buFont typeface="Courier New" pitchFamily="49" charset="0"/>
              <a:buChar char="o"/>
            </a:pPr>
            <a:r>
              <a:rPr lang="en-US" dirty="0" smtClean="0"/>
              <a:t>Risk factor modification</a:t>
            </a:r>
          </a:p>
          <a:p>
            <a:pPr>
              <a:buFont typeface="Courier New" pitchFamily="49" charset="0"/>
              <a:buChar char="o"/>
            </a:pPr>
            <a:r>
              <a:rPr lang="en-US" dirty="0" smtClean="0"/>
              <a:t>Adverse effects of antihypertensive agents</a:t>
            </a:r>
          </a:p>
          <a:p>
            <a:pPr>
              <a:buFont typeface="Courier New" pitchFamily="49" charset="0"/>
              <a:buChar char="o"/>
            </a:pPr>
            <a:endParaRPr lang="en-US" sz="2800" dirty="0"/>
          </a:p>
        </p:txBody>
      </p:sp>
    </p:spTree>
    <p:extLst>
      <p:ext uri="{BB962C8B-B14F-4D97-AF65-F5344CB8AC3E}">
        <p14:creationId xmlns="" xmlns:p14="http://schemas.microsoft.com/office/powerpoint/2010/main" val="275803871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152400"/>
            <a:ext cx="8077200" cy="152400"/>
          </a:xfrm>
        </p:spPr>
        <p:txBody>
          <a:bodyPr>
            <a:normAutofit fontScale="90000"/>
          </a:bodyPr>
          <a:lstStyle/>
          <a:p>
            <a:endParaRPr lang="en-US" dirty="0"/>
          </a:p>
        </p:txBody>
      </p:sp>
      <p:sp>
        <p:nvSpPr>
          <p:cNvPr id="2" name="Content Placeholder 1"/>
          <p:cNvSpPr>
            <a:spLocks noGrp="1"/>
          </p:cNvSpPr>
          <p:nvPr>
            <p:ph idx="1"/>
          </p:nvPr>
        </p:nvSpPr>
        <p:spPr>
          <a:xfrm>
            <a:off x="457200" y="685800"/>
            <a:ext cx="8229600" cy="5867400"/>
          </a:xfrm>
        </p:spPr>
        <p:txBody>
          <a:bodyPr>
            <a:noAutofit/>
          </a:bodyPr>
          <a:lstStyle/>
          <a:p>
            <a:pPr marL="109537" indent="0">
              <a:buNone/>
            </a:pPr>
            <a:r>
              <a:rPr lang="en-US" b="1" dirty="0" smtClean="0"/>
              <a:t>Patient teaching:</a:t>
            </a:r>
          </a:p>
          <a:p>
            <a:pPr>
              <a:buFont typeface="Wingdings" pitchFamily="2" charset="2"/>
              <a:buChar char="§"/>
            </a:pPr>
            <a:r>
              <a:rPr lang="en-US" dirty="0" smtClean="0"/>
              <a:t>Be sure to cover:</a:t>
            </a:r>
          </a:p>
          <a:p>
            <a:pPr>
              <a:buFont typeface="Wingdings" pitchFamily="2" charset="2"/>
              <a:buChar char="ü"/>
            </a:pPr>
            <a:r>
              <a:rPr lang="en-US" dirty="0" smtClean="0"/>
              <a:t>The disorder, diagnosis and treatment</a:t>
            </a:r>
          </a:p>
          <a:p>
            <a:pPr>
              <a:buFont typeface="Wingdings" pitchFamily="2" charset="2"/>
              <a:buChar char="ü"/>
            </a:pPr>
            <a:r>
              <a:rPr lang="en-US" dirty="0" smtClean="0"/>
              <a:t>How to use a self-monitoring blood pressure </a:t>
            </a:r>
          </a:p>
          <a:p>
            <a:pPr marL="109537" indent="0">
              <a:buNone/>
            </a:pPr>
            <a:r>
              <a:rPr lang="en-US" dirty="0"/>
              <a:t> </a:t>
            </a:r>
            <a:r>
              <a:rPr lang="en-US" dirty="0" smtClean="0"/>
              <a:t> cuff and to record the reading in a journal for </a:t>
            </a:r>
          </a:p>
          <a:p>
            <a:pPr marL="109537" indent="0">
              <a:buNone/>
            </a:pPr>
            <a:r>
              <a:rPr lang="en-US" dirty="0"/>
              <a:t> </a:t>
            </a:r>
            <a:r>
              <a:rPr lang="en-US" dirty="0" smtClean="0"/>
              <a:t> review by the physician</a:t>
            </a:r>
          </a:p>
          <a:p>
            <a:pPr>
              <a:buFont typeface="Wingdings" pitchFamily="2" charset="2"/>
              <a:buChar char="ü"/>
            </a:pPr>
            <a:r>
              <a:rPr lang="en-US" dirty="0" smtClean="0"/>
              <a:t>The importance of compliance with antihypertensive therapy and establishing a</a:t>
            </a:r>
          </a:p>
          <a:p>
            <a:pPr marL="109537" indent="0">
              <a:buNone/>
            </a:pPr>
            <a:r>
              <a:rPr lang="en-US" dirty="0"/>
              <a:t> </a:t>
            </a:r>
            <a:r>
              <a:rPr lang="en-US" dirty="0" smtClean="0"/>
              <a:t>  daily routine for taking prescribed drugs</a:t>
            </a:r>
          </a:p>
          <a:p>
            <a:pPr marL="109537" indent="0">
              <a:buNone/>
            </a:pPr>
            <a:endParaRPr lang="en-US" dirty="0" smtClean="0"/>
          </a:p>
          <a:p>
            <a:pPr marL="109537" indent="0">
              <a:buNone/>
            </a:pPr>
            <a:endParaRPr lang="en-US" dirty="0" smtClean="0"/>
          </a:p>
          <a:p>
            <a:pPr marL="109537" indent="0">
              <a:buNone/>
            </a:pPr>
            <a:r>
              <a:rPr lang="en-US" dirty="0" smtClean="0"/>
              <a:t> </a:t>
            </a:r>
            <a:endParaRPr lang="en-US" dirty="0"/>
          </a:p>
        </p:txBody>
      </p:sp>
    </p:spTree>
    <p:extLst>
      <p:ext uri="{BB962C8B-B14F-4D97-AF65-F5344CB8AC3E}">
        <p14:creationId xmlns="" xmlns:p14="http://schemas.microsoft.com/office/powerpoint/2010/main" val="236911623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334962"/>
          </a:xfrm>
        </p:spPr>
        <p:txBody>
          <a:bodyPr>
            <a:normAutofit fontScale="90000"/>
          </a:bodyPr>
          <a:lstStyle/>
          <a:p>
            <a:endParaRPr lang="en-US" dirty="0"/>
          </a:p>
        </p:txBody>
      </p:sp>
      <p:sp>
        <p:nvSpPr>
          <p:cNvPr id="2" name="Content Placeholder 1"/>
          <p:cNvSpPr>
            <a:spLocks noGrp="1"/>
          </p:cNvSpPr>
          <p:nvPr>
            <p:ph idx="1"/>
          </p:nvPr>
        </p:nvSpPr>
        <p:spPr>
          <a:xfrm>
            <a:off x="457200" y="914400"/>
            <a:ext cx="8534400" cy="5943600"/>
          </a:xfrm>
        </p:spPr>
        <p:txBody>
          <a:bodyPr>
            <a:normAutofit fontScale="92500" lnSpcReduction="20000"/>
          </a:bodyPr>
          <a:lstStyle/>
          <a:p>
            <a:pPr>
              <a:buFont typeface="Wingdings" pitchFamily="2" charset="2"/>
              <a:buChar char="ü"/>
            </a:pPr>
            <a:r>
              <a:rPr lang="en-US" dirty="0" smtClean="0"/>
              <a:t>The need to report adverse effect of drugs</a:t>
            </a:r>
          </a:p>
          <a:p>
            <a:pPr>
              <a:buFont typeface="Wingdings" pitchFamily="2" charset="2"/>
              <a:buChar char="ü"/>
            </a:pPr>
            <a:r>
              <a:rPr lang="en-US" dirty="0" smtClean="0"/>
              <a:t>The need to avoid high-sodium antacids and over-the-counter cold and sinus medications containing harmful vasoconstrictors</a:t>
            </a:r>
          </a:p>
          <a:p>
            <a:pPr>
              <a:buFont typeface="Wingdings" pitchFamily="2" charset="2"/>
              <a:buChar char="ü"/>
            </a:pPr>
            <a:r>
              <a:rPr lang="en-US" dirty="0" smtClean="0"/>
              <a:t>Examining and modifying life-style including </a:t>
            </a:r>
          </a:p>
          <a:p>
            <a:pPr marL="109537" indent="0">
              <a:buNone/>
            </a:pPr>
            <a:r>
              <a:rPr lang="en-US" dirty="0"/>
              <a:t> </a:t>
            </a:r>
            <a:r>
              <a:rPr lang="en-US" dirty="0" smtClean="0"/>
              <a:t> diet</a:t>
            </a:r>
          </a:p>
          <a:p>
            <a:pPr>
              <a:buFont typeface="Wingdings" pitchFamily="2" charset="2"/>
              <a:buChar char="ü"/>
            </a:pPr>
            <a:r>
              <a:rPr lang="en-US" dirty="0" smtClean="0"/>
              <a:t>The need for routine exercise program, particularly aerobic walking</a:t>
            </a:r>
          </a:p>
          <a:p>
            <a:pPr>
              <a:buFont typeface="Wingdings" pitchFamily="2" charset="2"/>
              <a:buChar char="ü"/>
            </a:pPr>
            <a:r>
              <a:rPr lang="en-US" dirty="0" smtClean="0"/>
              <a:t>Dietary restrictions: adopt DASH eating plan (consuming diet rich in fruits, vegetables and low fat)</a:t>
            </a:r>
          </a:p>
          <a:p>
            <a:pPr>
              <a:buFont typeface="Wingdings" pitchFamily="2" charset="2"/>
              <a:buChar char="ü"/>
            </a:pPr>
            <a:r>
              <a:rPr lang="en-US" dirty="0" smtClean="0"/>
              <a:t>Cessation of alcohol consumption </a:t>
            </a:r>
          </a:p>
          <a:p>
            <a:pPr>
              <a:buFont typeface="Wingdings" pitchFamily="2" charset="2"/>
              <a:buChar char="ü"/>
            </a:pPr>
            <a:r>
              <a:rPr lang="en-US" dirty="0" smtClean="0"/>
              <a:t>The importance of follow-up care</a:t>
            </a:r>
            <a:endParaRPr lang="en-US" dirty="0"/>
          </a:p>
        </p:txBody>
      </p:sp>
    </p:spTree>
    <p:extLst>
      <p:ext uri="{BB962C8B-B14F-4D97-AF65-F5344CB8AC3E}">
        <p14:creationId xmlns="" xmlns:p14="http://schemas.microsoft.com/office/powerpoint/2010/main" val="324855836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Dietary Approach to Stop Hypertension (DASH)</a:t>
            </a:r>
            <a:endParaRPr lang="en-US" dirty="0"/>
          </a:p>
        </p:txBody>
      </p:sp>
      <p:sp>
        <p:nvSpPr>
          <p:cNvPr id="3" name="Content Placeholder 2"/>
          <p:cNvSpPr>
            <a:spLocks noGrp="1"/>
          </p:cNvSpPr>
          <p:nvPr>
            <p:ph idx="1"/>
          </p:nvPr>
        </p:nvSpPr>
        <p:spPr>
          <a:xfrm>
            <a:off x="457200" y="1600200"/>
            <a:ext cx="8686800" cy="5257800"/>
          </a:xfrm>
        </p:spPr>
        <p:txBody>
          <a:bodyPr>
            <a:normAutofit fontScale="92500" lnSpcReduction="20000"/>
          </a:bodyPr>
          <a:lstStyle/>
          <a:p>
            <a:r>
              <a:rPr lang="en-US" dirty="0" smtClean="0"/>
              <a:t>Grains: seven to eight servings per day</a:t>
            </a:r>
          </a:p>
          <a:p>
            <a:r>
              <a:rPr lang="en-US" dirty="0" smtClean="0"/>
              <a:t>Vegetables: four to five servings per day</a:t>
            </a:r>
          </a:p>
          <a:p>
            <a:r>
              <a:rPr lang="en-US" dirty="0" smtClean="0"/>
              <a:t>Fruits: four to five servings per day</a:t>
            </a:r>
          </a:p>
          <a:p>
            <a:r>
              <a:rPr lang="en-US" dirty="0" smtClean="0"/>
              <a:t>Nonfat/low-fat dairy products: two to three servings per day</a:t>
            </a:r>
          </a:p>
          <a:p>
            <a:r>
              <a:rPr lang="en-US" dirty="0" smtClean="0"/>
              <a:t>Meats, poultry, and fish: two or less 3 </a:t>
            </a:r>
            <a:r>
              <a:rPr lang="en-US" dirty="0" err="1" smtClean="0"/>
              <a:t>oz</a:t>
            </a:r>
            <a:r>
              <a:rPr lang="en-US" dirty="0" smtClean="0"/>
              <a:t> servings per day</a:t>
            </a:r>
          </a:p>
          <a:p>
            <a:r>
              <a:rPr lang="en-US" dirty="0" smtClean="0"/>
              <a:t>Nuts, seeds and dry beans: four to five servings per a week</a:t>
            </a:r>
          </a:p>
          <a:p>
            <a:r>
              <a:rPr lang="en-US" dirty="0" smtClean="0"/>
              <a:t>Fats and oils: two to three servings per day</a:t>
            </a:r>
          </a:p>
          <a:p>
            <a:r>
              <a:rPr lang="en-US" dirty="0" smtClean="0"/>
              <a:t>Sweets: five servings per a week (should be low in fat)</a:t>
            </a:r>
          </a:p>
          <a:p>
            <a:endParaRPr lang="en-US" dirty="0"/>
          </a:p>
        </p:txBody>
      </p:sp>
    </p:spTree>
    <p:extLst>
      <p:ext uri="{BB962C8B-B14F-4D97-AF65-F5344CB8AC3E}">
        <p14:creationId xmlns="" xmlns:p14="http://schemas.microsoft.com/office/powerpoint/2010/main" val="12108024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2" name="Content Placeholder 1"/>
          <p:cNvSpPr>
            <a:spLocks noGrp="1"/>
          </p:cNvSpPr>
          <p:nvPr>
            <p:ph idx="1"/>
          </p:nvPr>
        </p:nvSpPr>
        <p:spPr>
          <a:xfrm>
            <a:off x="457200" y="1481138"/>
            <a:ext cx="8610600" cy="4525962"/>
          </a:xfrm>
        </p:spPr>
        <p:txBody>
          <a:bodyPr/>
          <a:lstStyle/>
          <a:p>
            <a:pPr marL="109537" indent="0">
              <a:buNone/>
            </a:pPr>
            <a:r>
              <a:rPr lang="en-US" b="1" dirty="0" smtClean="0"/>
              <a:t>Discharge Planning:</a:t>
            </a:r>
          </a:p>
          <a:p>
            <a:pPr>
              <a:buFont typeface="Wingdings" pitchFamily="2" charset="2"/>
              <a:buChar char="§"/>
            </a:pPr>
            <a:r>
              <a:rPr lang="en-US" dirty="0"/>
              <a:t>R</a:t>
            </a:r>
            <a:r>
              <a:rPr lang="en-US" dirty="0" smtClean="0"/>
              <a:t>efer the patient to stress-reduction therapies or support groups as needed</a:t>
            </a:r>
            <a:endParaRPr lang="en-US" dirty="0"/>
          </a:p>
        </p:txBody>
      </p:sp>
    </p:spTree>
    <p:extLst>
      <p:ext uri="{BB962C8B-B14F-4D97-AF65-F5344CB8AC3E}">
        <p14:creationId xmlns="" xmlns:p14="http://schemas.microsoft.com/office/powerpoint/2010/main" val="314778152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Hypertensive Crisis </a:t>
            </a:r>
            <a:endParaRPr lang="en-US" dirty="0"/>
          </a:p>
        </p:txBody>
      </p:sp>
      <p:sp>
        <p:nvSpPr>
          <p:cNvPr id="3" name="Content Placeholder 2"/>
          <p:cNvSpPr>
            <a:spLocks noGrp="1"/>
          </p:cNvSpPr>
          <p:nvPr>
            <p:ph idx="1"/>
          </p:nvPr>
        </p:nvSpPr>
        <p:spPr>
          <a:xfrm>
            <a:off x="457200" y="1524000"/>
            <a:ext cx="8686800" cy="5334000"/>
          </a:xfrm>
        </p:spPr>
        <p:txBody>
          <a:bodyPr>
            <a:normAutofit fontScale="85000" lnSpcReduction="10000"/>
          </a:bodyPr>
          <a:lstStyle/>
          <a:p>
            <a:r>
              <a:rPr lang="en-US" dirty="0" smtClean="0"/>
              <a:t>Significant, rapid elevations in systolic and/or diastolic pressure. Two types: </a:t>
            </a:r>
            <a:r>
              <a:rPr lang="en-US" b="1" i="1" dirty="0" smtClean="0"/>
              <a:t>Hypertensive emergency </a:t>
            </a:r>
            <a:r>
              <a:rPr lang="en-US" dirty="0" smtClean="0"/>
              <a:t>and </a:t>
            </a:r>
            <a:r>
              <a:rPr lang="en-US" b="1" i="1" dirty="0" smtClean="0"/>
              <a:t>hypertensive urgency</a:t>
            </a:r>
            <a:r>
              <a:rPr lang="en-US" b="1" dirty="0" smtClean="0"/>
              <a:t>. </a:t>
            </a:r>
          </a:p>
          <a:p>
            <a:r>
              <a:rPr lang="en-US" dirty="0" smtClean="0"/>
              <a:t>In hypertensive emergency or malignant hypertension, the </a:t>
            </a:r>
            <a:r>
              <a:rPr lang="en-US" b="1" dirty="0" smtClean="0"/>
              <a:t>systolic pressure </a:t>
            </a:r>
            <a:r>
              <a:rPr lang="en-US" dirty="0" smtClean="0"/>
              <a:t>is above </a:t>
            </a:r>
            <a:r>
              <a:rPr lang="en-US" b="1" dirty="0" smtClean="0"/>
              <a:t>180 mmHg</a:t>
            </a:r>
            <a:r>
              <a:rPr lang="en-US" dirty="0" smtClean="0"/>
              <a:t> or the </a:t>
            </a:r>
            <a:r>
              <a:rPr lang="en-US" b="1" dirty="0" smtClean="0"/>
              <a:t>diastolic pressure </a:t>
            </a:r>
            <a:r>
              <a:rPr lang="en-US" dirty="0" smtClean="0"/>
              <a:t>is above </a:t>
            </a:r>
            <a:r>
              <a:rPr lang="en-US" b="1" dirty="0" smtClean="0"/>
              <a:t>120 mmHg</a:t>
            </a:r>
            <a:r>
              <a:rPr lang="en-US" dirty="0" smtClean="0"/>
              <a:t>, associated with </a:t>
            </a:r>
            <a:r>
              <a:rPr lang="en-US" b="1" dirty="0" smtClean="0"/>
              <a:t>impending or progressive organ dysfunction </a:t>
            </a:r>
          </a:p>
          <a:p>
            <a:r>
              <a:rPr lang="en-US" dirty="0" smtClean="0"/>
              <a:t>Immediate treatment, just within one hour, is vital to prevent  cardiac, brain, renal and vascular damage, and reduce morbidity and mortality.</a:t>
            </a:r>
          </a:p>
          <a:p>
            <a:r>
              <a:rPr lang="en-US" dirty="0" smtClean="0"/>
              <a:t>Intensive cerebral artery spasm occurs to  protect brain from high pressure, but in turn, it complicates to cerebral oedema</a:t>
            </a:r>
            <a:endParaRPr lang="en-US" dirty="0"/>
          </a:p>
        </p:txBody>
      </p:sp>
    </p:spTree>
    <p:extLst>
      <p:ext uri="{BB962C8B-B14F-4D97-AF65-F5344CB8AC3E}">
        <p14:creationId xmlns="" xmlns:p14="http://schemas.microsoft.com/office/powerpoint/2010/main" val="2151973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1" y="1066800"/>
            <a:ext cx="8077200" cy="3170099"/>
          </a:xfrm>
          <a:prstGeom prst="rect">
            <a:avLst/>
          </a:prstGeom>
          <a:noFill/>
        </p:spPr>
        <p:txBody>
          <a:bodyPr wrap="square" rtlCol="0">
            <a:spAutoFit/>
          </a:bodyPr>
          <a:lstStyle/>
          <a:p>
            <a:r>
              <a:rPr lang="en-US" sz="3200" dirty="0" smtClean="0"/>
              <a:t>Aim:</a:t>
            </a:r>
          </a:p>
          <a:p>
            <a:pPr algn="just">
              <a:lnSpc>
                <a:spcPct val="150000"/>
              </a:lnSpc>
            </a:pPr>
            <a:r>
              <a:rPr lang="en-US" sz="3200" dirty="0" smtClean="0"/>
              <a:t>By the end of the study the students will be able to understand the concepts of how the heart functions</a:t>
            </a:r>
          </a:p>
          <a:p>
            <a:pPr algn="just"/>
            <a:endParaRPr lang="en-US" sz="24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diamond(in)">
                                      <p:cBhvr>
                                        <p:cTn id="13"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Hypertensive Emergency</a:t>
            </a:r>
            <a:endParaRPr lang="en-GB" dirty="0"/>
          </a:p>
        </p:txBody>
      </p:sp>
      <p:sp>
        <p:nvSpPr>
          <p:cNvPr id="3" name="Content Placeholder 2"/>
          <p:cNvSpPr>
            <a:spLocks noGrp="1"/>
          </p:cNvSpPr>
          <p:nvPr>
            <p:ph idx="1"/>
          </p:nvPr>
        </p:nvSpPr>
        <p:spPr>
          <a:xfrm>
            <a:off x="457200" y="1295400"/>
            <a:ext cx="8534400" cy="5334000"/>
          </a:xfrm>
        </p:spPr>
        <p:txBody>
          <a:bodyPr>
            <a:normAutofit fontScale="92500" lnSpcReduction="10000"/>
          </a:bodyPr>
          <a:lstStyle/>
          <a:p>
            <a:r>
              <a:rPr lang="en-GB" dirty="0" smtClean="0"/>
              <a:t>Associated with following organ dysfunction:</a:t>
            </a:r>
          </a:p>
          <a:p>
            <a:pPr lvl="1">
              <a:buFont typeface="Courier New" pitchFamily="49" charset="0"/>
              <a:buChar char="o"/>
            </a:pPr>
            <a:r>
              <a:rPr lang="en-GB" dirty="0" smtClean="0"/>
              <a:t> hypertensive encephalopathy</a:t>
            </a:r>
          </a:p>
          <a:p>
            <a:pPr lvl="1">
              <a:buFont typeface="Courier New" pitchFamily="49" charset="0"/>
              <a:buChar char="o"/>
            </a:pPr>
            <a:r>
              <a:rPr lang="en-GB" dirty="0" smtClean="0"/>
              <a:t>Hypertensive left ventricular infarction</a:t>
            </a:r>
          </a:p>
          <a:p>
            <a:pPr lvl="1">
              <a:buFont typeface="Courier New" pitchFamily="49" charset="0"/>
              <a:buChar char="o"/>
            </a:pPr>
            <a:r>
              <a:rPr lang="en-GB" dirty="0" smtClean="0"/>
              <a:t>Hypertension with myocardial infarction</a:t>
            </a:r>
          </a:p>
          <a:p>
            <a:pPr lvl="1">
              <a:buFont typeface="Courier New" pitchFamily="49" charset="0"/>
              <a:buChar char="o"/>
            </a:pPr>
            <a:r>
              <a:rPr lang="en-GB" dirty="0" smtClean="0"/>
              <a:t>Hypertension with unstable angina</a:t>
            </a:r>
          </a:p>
          <a:p>
            <a:pPr lvl="1">
              <a:buFont typeface="Courier New" pitchFamily="49" charset="0"/>
              <a:buChar char="o"/>
            </a:pPr>
            <a:r>
              <a:rPr lang="en-GB" dirty="0" smtClean="0"/>
              <a:t>Hypertension with dissection of the aorta</a:t>
            </a:r>
          </a:p>
          <a:p>
            <a:pPr lvl="1">
              <a:buFont typeface="Courier New" pitchFamily="49" charset="0"/>
              <a:buChar char="o"/>
            </a:pPr>
            <a:r>
              <a:rPr lang="en-GB" dirty="0" smtClean="0"/>
              <a:t>Hypertension with subarachnoid </a:t>
            </a:r>
            <a:r>
              <a:rPr lang="en-GB" dirty="0" err="1" smtClean="0"/>
              <a:t>haemmorrhage</a:t>
            </a:r>
            <a:r>
              <a:rPr lang="en-GB" dirty="0" smtClean="0"/>
              <a:t> or CVA</a:t>
            </a:r>
          </a:p>
          <a:p>
            <a:pPr lvl="1">
              <a:buFont typeface="Courier New" pitchFamily="49" charset="0"/>
              <a:buChar char="o"/>
            </a:pPr>
            <a:r>
              <a:rPr lang="en-GB" dirty="0" smtClean="0"/>
              <a:t>Severe pre-</a:t>
            </a:r>
            <a:r>
              <a:rPr lang="en-GB" dirty="0" err="1" smtClean="0"/>
              <a:t>eclampsia</a:t>
            </a:r>
            <a:r>
              <a:rPr lang="en-GB" dirty="0" smtClean="0"/>
              <a:t> or </a:t>
            </a:r>
            <a:r>
              <a:rPr lang="en-GB" dirty="0" err="1" smtClean="0"/>
              <a:t>eclampsia</a:t>
            </a:r>
            <a:endParaRPr lang="en-GB" dirty="0" smtClean="0"/>
          </a:p>
          <a:p>
            <a:pPr lvl="1">
              <a:buFont typeface="Courier New" pitchFamily="49" charset="0"/>
              <a:buChar char="o"/>
            </a:pPr>
            <a:r>
              <a:rPr lang="en-GB" dirty="0" smtClean="0"/>
              <a:t>Crisis associated with </a:t>
            </a:r>
            <a:r>
              <a:rPr lang="en-GB" dirty="0" err="1" smtClean="0"/>
              <a:t>phaechromocytoma</a:t>
            </a:r>
            <a:endParaRPr lang="en-GB" dirty="0" smtClean="0"/>
          </a:p>
          <a:p>
            <a:pPr lvl="1">
              <a:buFont typeface="Courier New" pitchFamily="49" charset="0"/>
              <a:buChar char="o"/>
            </a:pPr>
            <a:r>
              <a:rPr lang="en-GB" dirty="0" smtClean="0"/>
              <a:t>Hypertension </a:t>
            </a:r>
            <a:r>
              <a:rPr lang="en-GB" dirty="0" err="1" smtClean="0"/>
              <a:t>perioperatively</a:t>
            </a:r>
            <a:endParaRPr lang="en-GB" dirty="0" smtClean="0"/>
          </a:p>
          <a:p>
            <a:pPr lvl="1">
              <a:buFont typeface="Courier New" pitchFamily="49" charset="0"/>
              <a:buChar char="o"/>
            </a:pPr>
            <a:r>
              <a:rPr lang="en-GB" dirty="0" smtClean="0"/>
              <a:t>Use of creational drugs e.g. Amphetamines, LSD, Cocaine    </a:t>
            </a:r>
            <a:endParaRPr lang="en-GB"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Signs and symptoms of hypertensive crises </a:t>
            </a:r>
            <a:endParaRPr lang="en-US" dirty="0"/>
          </a:p>
        </p:txBody>
      </p:sp>
      <p:sp>
        <p:nvSpPr>
          <p:cNvPr id="3" name="Content Placeholder 2"/>
          <p:cNvSpPr>
            <a:spLocks noGrp="1"/>
          </p:cNvSpPr>
          <p:nvPr>
            <p:ph idx="1"/>
          </p:nvPr>
        </p:nvSpPr>
        <p:spPr>
          <a:xfrm>
            <a:off x="457200" y="1600200"/>
            <a:ext cx="8686800" cy="5257800"/>
          </a:xfrm>
        </p:spPr>
        <p:txBody>
          <a:bodyPr/>
          <a:lstStyle/>
          <a:p>
            <a:r>
              <a:rPr lang="en-US" dirty="0" smtClean="0"/>
              <a:t>Rapid onset elevation of BP</a:t>
            </a:r>
          </a:p>
          <a:p>
            <a:r>
              <a:rPr lang="en-US" dirty="0" smtClean="0"/>
              <a:t>Blurred vision, papilledema</a:t>
            </a:r>
          </a:p>
          <a:p>
            <a:r>
              <a:rPr lang="en-US" dirty="0" smtClean="0"/>
              <a:t>Systolic pressure greater than 180 mmHg</a:t>
            </a:r>
          </a:p>
          <a:p>
            <a:r>
              <a:rPr lang="en-US" dirty="0" smtClean="0"/>
              <a:t>Diastolic pressure greater than 120 mmHg</a:t>
            </a:r>
          </a:p>
          <a:p>
            <a:r>
              <a:rPr lang="en-US" dirty="0" smtClean="0"/>
              <a:t>Severe headache </a:t>
            </a:r>
          </a:p>
          <a:p>
            <a:r>
              <a:rPr lang="en-US" dirty="0" smtClean="0"/>
              <a:t>Confusion/anxiety </a:t>
            </a:r>
          </a:p>
          <a:p>
            <a:r>
              <a:rPr lang="en-US" dirty="0" smtClean="0"/>
              <a:t>Nasal bleeding </a:t>
            </a:r>
          </a:p>
          <a:p>
            <a:r>
              <a:rPr lang="en-US" dirty="0" smtClean="0"/>
              <a:t>Motor and sensory deficits</a:t>
            </a:r>
          </a:p>
          <a:p>
            <a:endParaRPr lang="en-US" dirty="0"/>
          </a:p>
        </p:txBody>
      </p:sp>
    </p:spTree>
    <p:extLst>
      <p:ext uri="{BB962C8B-B14F-4D97-AF65-F5344CB8AC3E}">
        <p14:creationId xmlns="" xmlns:p14="http://schemas.microsoft.com/office/powerpoint/2010/main" val="116123697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Hypertensive Urgencies</a:t>
            </a:r>
            <a:endParaRPr lang="en-GB" dirty="0"/>
          </a:p>
        </p:txBody>
      </p:sp>
      <p:sp>
        <p:nvSpPr>
          <p:cNvPr id="3" name="Content Placeholder 2"/>
          <p:cNvSpPr>
            <a:spLocks noGrp="1"/>
          </p:cNvSpPr>
          <p:nvPr>
            <p:ph idx="1"/>
          </p:nvPr>
        </p:nvSpPr>
        <p:spPr>
          <a:xfrm>
            <a:off x="457200" y="1600200"/>
            <a:ext cx="8534400" cy="5029200"/>
          </a:xfrm>
        </p:spPr>
        <p:txBody>
          <a:bodyPr>
            <a:normAutofit fontScale="85000" lnSpcReduction="20000"/>
          </a:bodyPr>
          <a:lstStyle/>
          <a:p>
            <a:r>
              <a:rPr lang="en-GB" dirty="0" smtClean="0"/>
              <a:t>Isolated large blood pressure elevations without evidence of acute Organ Dysfunction </a:t>
            </a:r>
          </a:p>
          <a:p>
            <a:r>
              <a:rPr lang="en-GB" dirty="0" smtClean="0"/>
              <a:t>Elevated blood pressures with severe headaches, nose-bleedings, or anxiety are classified as </a:t>
            </a:r>
            <a:r>
              <a:rPr lang="en-GB" b="1" dirty="0" smtClean="0"/>
              <a:t>urgencies</a:t>
            </a:r>
          </a:p>
          <a:p>
            <a:r>
              <a:rPr lang="en-GB" dirty="0" smtClean="0"/>
              <a:t>It is associated with treatment discontinuation or reduction as well as anxiety</a:t>
            </a:r>
          </a:p>
          <a:p>
            <a:r>
              <a:rPr lang="en-GB" dirty="0" smtClean="0"/>
              <a:t>It should not be treated as emergency but treated  by reinstitution or intensification of drug therapy and treatment of anxiety</a:t>
            </a:r>
          </a:p>
          <a:p>
            <a:r>
              <a:rPr lang="en-GB" dirty="0" smtClean="0"/>
              <a:t>Oral agents e.g. </a:t>
            </a:r>
            <a:r>
              <a:rPr lang="en-GB" dirty="0" err="1" smtClean="0"/>
              <a:t>Labetalol</a:t>
            </a:r>
            <a:r>
              <a:rPr lang="en-GB" dirty="0" smtClean="0"/>
              <a:t> (Beta blocker) and </a:t>
            </a:r>
            <a:r>
              <a:rPr lang="en-GB" dirty="0" err="1" smtClean="0"/>
              <a:t>captopril</a:t>
            </a:r>
            <a:r>
              <a:rPr lang="en-GB" dirty="0" smtClean="0"/>
              <a:t> (CCB)or </a:t>
            </a:r>
            <a:r>
              <a:rPr lang="en-GB" dirty="0" err="1" smtClean="0"/>
              <a:t>clonidine</a:t>
            </a:r>
            <a:r>
              <a:rPr lang="en-GB" dirty="0" smtClean="0"/>
              <a:t> (</a:t>
            </a:r>
            <a:r>
              <a:rPr lang="en-GB" dirty="0" err="1" smtClean="0"/>
              <a:t>Catapres</a:t>
            </a:r>
            <a:r>
              <a:rPr lang="en-GB" dirty="0" smtClean="0"/>
              <a:t>) are given to reduce blood pressure to normal in 24 to 48 hours.</a:t>
            </a:r>
          </a:p>
          <a:p>
            <a:r>
              <a:rPr lang="en-GB" dirty="0" smtClean="0"/>
              <a:t>Monitor blood pressure in every 30 minutes till stable</a:t>
            </a:r>
          </a:p>
          <a:p>
            <a:endParaRPr lang="en-GB"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of hypertensive emergency </a:t>
            </a:r>
            <a:endParaRPr lang="en-US" dirty="0"/>
          </a:p>
        </p:txBody>
      </p:sp>
      <p:sp>
        <p:nvSpPr>
          <p:cNvPr id="3" name="Content Placeholder 2"/>
          <p:cNvSpPr>
            <a:spLocks noGrp="1"/>
          </p:cNvSpPr>
          <p:nvPr>
            <p:ph idx="1"/>
          </p:nvPr>
        </p:nvSpPr>
        <p:spPr>
          <a:xfrm>
            <a:off x="457200" y="1600200"/>
            <a:ext cx="8686800" cy="5257800"/>
          </a:xfrm>
        </p:spPr>
        <p:txBody>
          <a:bodyPr>
            <a:normAutofit fontScale="85000" lnSpcReduction="20000"/>
          </a:bodyPr>
          <a:lstStyle/>
          <a:p>
            <a:r>
              <a:rPr lang="en-US" dirty="0" smtClean="0"/>
              <a:t>Acute life-threatening blood pressure elevations requiring prompt treatment in an intensive care setting because of serious target organ damage that may occur </a:t>
            </a:r>
          </a:p>
          <a:p>
            <a:r>
              <a:rPr lang="en-US" dirty="0" smtClean="0"/>
              <a:t>This Pressure must be reduced by 20 to 25% in one hour of treatment,  and a further reduction to a goal pressure of about 160/100 mmHg over a period of 6 hours</a:t>
            </a:r>
          </a:p>
          <a:p>
            <a:r>
              <a:rPr lang="en-US" dirty="0" smtClean="0"/>
              <a:t>Vasodilators e.g. sodium </a:t>
            </a:r>
            <a:r>
              <a:rPr lang="en-US" dirty="0" err="1" smtClean="0"/>
              <a:t>nitropruside</a:t>
            </a:r>
            <a:r>
              <a:rPr lang="en-US" dirty="0" smtClean="0"/>
              <a:t>, nitroglycerin, </a:t>
            </a:r>
            <a:r>
              <a:rPr lang="en-US" dirty="0" err="1" smtClean="0"/>
              <a:t>diazoxide</a:t>
            </a:r>
            <a:r>
              <a:rPr lang="en-US" dirty="0" smtClean="0"/>
              <a:t>, hydralazine</a:t>
            </a:r>
          </a:p>
          <a:p>
            <a:r>
              <a:rPr lang="en-US" dirty="0" smtClean="0"/>
              <a:t>Calcium-channel blockers e.g. </a:t>
            </a:r>
            <a:r>
              <a:rPr lang="en-US" dirty="0" err="1" smtClean="0"/>
              <a:t>nicardipine</a:t>
            </a:r>
            <a:endParaRPr lang="en-US" dirty="0"/>
          </a:p>
          <a:p>
            <a:r>
              <a:rPr lang="en-US" dirty="0" smtClean="0"/>
              <a:t>ACE inhibitor e.g. </a:t>
            </a:r>
            <a:r>
              <a:rPr lang="en-US" dirty="0" err="1" smtClean="0"/>
              <a:t>enalaprilat</a:t>
            </a:r>
            <a:endParaRPr lang="en-US" dirty="0" smtClean="0"/>
          </a:p>
          <a:p>
            <a:r>
              <a:rPr lang="en-US" dirty="0" smtClean="0"/>
              <a:t>Adrenergic blockers: labetalol, </a:t>
            </a:r>
            <a:r>
              <a:rPr lang="en-US" dirty="0" err="1" smtClean="0"/>
              <a:t>esmolol</a:t>
            </a:r>
            <a:r>
              <a:rPr lang="en-US" dirty="0" smtClean="0"/>
              <a:t>, </a:t>
            </a:r>
            <a:r>
              <a:rPr lang="en-US" dirty="0" err="1" smtClean="0"/>
              <a:t>phentolamine</a:t>
            </a:r>
            <a:endParaRPr lang="en-US" dirty="0" smtClean="0"/>
          </a:p>
          <a:p>
            <a:r>
              <a:rPr lang="en-US" dirty="0" smtClean="0"/>
              <a:t>Monitor vital signs esp. BP in every 5 min, then 15 to 30 min interval when stable </a:t>
            </a:r>
          </a:p>
          <a:p>
            <a:pPr marL="0" indent="0">
              <a:buNone/>
            </a:pPr>
            <a:endParaRPr lang="en-US" dirty="0"/>
          </a:p>
        </p:txBody>
      </p:sp>
    </p:spTree>
    <p:extLst>
      <p:ext uri="{BB962C8B-B14F-4D97-AF65-F5344CB8AC3E}">
        <p14:creationId xmlns="" xmlns:p14="http://schemas.microsoft.com/office/powerpoint/2010/main" val="2227778468"/>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HEART FAILURE</a:t>
            </a:r>
            <a:endParaRPr lang="en-US" b="1" dirty="0"/>
          </a:p>
        </p:txBody>
      </p:sp>
      <p:sp>
        <p:nvSpPr>
          <p:cNvPr id="3" name="Content Placeholder 2"/>
          <p:cNvSpPr>
            <a:spLocks noGrp="1"/>
          </p:cNvSpPr>
          <p:nvPr>
            <p:ph idx="1"/>
          </p:nvPr>
        </p:nvSpPr>
        <p:spPr>
          <a:xfrm>
            <a:off x="457200" y="1143000"/>
            <a:ext cx="8686800" cy="5257800"/>
          </a:xfrm>
        </p:spPr>
        <p:txBody>
          <a:bodyPr>
            <a:normAutofit lnSpcReduction="10000"/>
          </a:bodyPr>
          <a:lstStyle/>
          <a:p>
            <a:pPr marL="0" indent="0">
              <a:buNone/>
            </a:pPr>
            <a:r>
              <a:rPr lang="en-US" b="1" dirty="0" smtClean="0"/>
              <a:t>Introduction:</a:t>
            </a:r>
          </a:p>
          <a:p>
            <a:r>
              <a:rPr lang="en-US" b="1" i="1" dirty="0" smtClean="0"/>
              <a:t>Definition</a:t>
            </a:r>
            <a:r>
              <a:rPr lang="en-US" dirty="0" smtClean="0"/>
              <a:t>: It is a clinical syndrome resulting from structural or functional cardiac disorders that impair the ability of ventricles to fill or eject blood (to meet the metabolic needs of the body) [Hinkle &amp; Cheever, 2014]</a:t>
            </a:r>
          </a:p>
          <a:p>
            <a:r>
              <a:rPr lang="en-US" dirty="0" smtClean="0"/>
              <a:t>Fluid buildup in the heart from myocardium that can’t provide sufficient cardiac output</a:t>
            </a:r>
          </a:p>
          <a:p>
            <a:r>
              <a:rPr lang="en-US" dirty="0" smtClean="0"/>
              <a:t>Usually occurs in a damaged left ventricle but may occur in right ventricle, either primarily or secondary to left-sided heart failure</a:t>
            </a:r>
            <a:endParaRPr lang="en-US" dirty="0"/>
          </a:p>
        </p:txBody>
      </p:sp>
    </p:spTree>
    <p:extLst>
      <p:ext uri="{BB962C8B-B14F-4D97-AF65-F5344CB8AC3E}">
        <p14:creationId xmlns="" xmlns:p14="http://schemas.microsoft.com/office/powerpoint/2010/main" val="314505971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GB" dirty="0" smtClean="0"/>
              <a:t>Heart failure (HF) was referred to congestive heart/Cardiac failure (CHF or CCF) due to many patients present with pulmonary or peripheral congestion with oedema</a:t>
            </a:r>
          </a:p>
          <a:p>
            <a:r>
              <a:rPr lang="en-GB" dirty="0" smtClean="0"/>
              <a:t>Currently, HF is recognized as clinical syndrome characterized by signs and symptoms of fluid overload or inadequate tissue perfusion</a:t>
            </a:r>
          </a:p>
          <a:p>
            <a:r>
              <a:rPr lang="en-GB" dirty="0" smtClean="0"/>
              <a:t>Fluid overload and decreased tissue perfusion occurs when heart cannot generate sufficient cardiac (CO) to meet body’s demand for oxygen and nutrients</a:t>
            </a:r>
          </a:p>
          <a:p>
            <a:r>
              <a:rPr lang="en-GB" dirty="0" smtClean="0"/>
              <a:t>In heart failure, impaired contraction of the heart (systolic dysfunction) or filling of the heart (diastolic dysfunction) may cause pulmonary or systemic congestion </a:t>
            </a:r>
            <a:endParaRPr lang="en-GB"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a:t>
            </a:r>
            <a:r>
              <a:rPr lang="en-US" dirty="0" smtClean="0"/>
              <a:t>athophysiology</a:t>
            </a:r>
            <a:endParaRPr lang="en-US" dirty="0"/>
          </a:p>
        </p:txBody>
      </p:sp>
      <p:sp>
        <p:nvSpPr>
          <p:cNvPr id="2" name="Content Placeholder 1"/>
          <p:cNvSpPr>
            <a:spLocks noGrp="1"/>
          </p:cNvSpPr>
          <p:nvPr>
            <p:ph idx="1"/>
          </p:nvPr>
        </p:nvSpPr>
        <p:spPr/>
        <p:txBody>
          <a:bodyPr/>
          <a:lstStyle/>
          <a:p>
            <a:pPr marL="109537" indent="0">
              <a:buNone/>
            </a:pPr>
            <a:r>
              <a:rPr lang="en-US" sz="3600" dirty="0" smtClean="0"/>
              <a:t>Given according to the cause:</a:t>
            </a:r>
          </a:p>
          <a:p>
            <a:pPr>
              <a:buFont typeface="Wingdings" pitchFamily="2" charset="2"/>
              <a:buChar char="§"/>
            </a:pPr>
            <a:r>
              <a:rPr lang="en-US" sz="3600" dirty="0"/>
              <a:t> </a:t>
            </a:r>
            <a:r>
              <a:rPr lang="en-US" sz="3600" dirty="0" smtClean="0"/>
              <a:t>Left-sided verses right-sided failure</a:t>
            </a:r>
          </a:p>
          <a:p>
            <a:pPr>
              <a:buFont typeface="Wingdings" pitchFamily="2" charset="2"/>
              <a:buChar char="§"/>
            </a:pPr>
            <a:r>
              <a:rPr lang="en-US" sz="3600" dirty="0"/>
              <a:t> S</a:t>
            </a:r>
            <a:r>
              <a:rPr lang="en-US" sz="3600" dirty="0" smtClean="0"/>
              <a:t>ystolic or diastolic failure</a:t>
            </a:r>
          </a:p>
          <a:p>
            <a:pPr>
              <a:buFont typeface="Wingdings" pitchFamily="2" charset="2"/>
              <a:buChar char="§"/>
            </a:pPr>
            <a:r>
              <a:rPr lang="en-US" sz="3600" dirty="0" smtClean="0"/>
              <a:t> Low-output or high output failure</a:t>
            </a:r>
          </a:p>
          <a:p>
            <a:pPr>
              <a:buFont typeface="Wingdings" pitchFamily="2" charset="2"/>
              <a:buChar char="§"/>
            </a:pPr>
            <a:r>
              <a:rPr lang="en-US" sz="3600" dirty="0"/>
              <a:t> A</a:t>
            </a:r>
            <a:r>
              <a:rPr lang="en-US" sz="3600" dirty="0" smtClean="0"/>
              <a:t>cute or chronic failure</a:t>
            </a:r>
          </a:p>
          <a:p>
            <a:pPr>
              <a:buFont typeface="Wingdings" pitchFamily="2" charset="2"/>
              <a:buChar char="§"/>
            </a:pPr>
            <a:r>
              <a:rPr lang="en-US" sz="3600" dirty="0"/>
              <a:t> </a:t>
            </a:r>
            <a:r>
              <a:rPr lang="en-US" sz="3600" dirty="0" smtClean="0"/>
              <a:t>Forward or backward failure</a:t>
            </a:r>
          </a:p>
          <a:p>
            <a:pPr>
              <a:buFont typeface="Courier New" pitchFamily="49" charset="0"/>
              <a:buChar char="o"/>
            </a:pPr>
            <a:endParaRPr lang="en-US" sz="3600" dirty="0"/>
          </a:p>
        </p:txBody>
      </p:sp>
    </p:spTree>
    <p:extLst>
      <p:ext uri="{BB962C8B-B14F-4D97-AF65-F5344CB8AC3E}">
        <p14:creationId xmlns="" xmlns:p14="http://schemas.microsoft.com/office/powerpoint/2010/main" val="2119335790"/>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a:t>
            </a:r>
            <a:endParaRPr lang="en-US" dirty="0"/>
          </a:p>
        </p:txBody>
      </p:sp>
      <p:sp>
        <p:nvSpPr>
          <p:cNvPr id="3" name="Content Placeholder 2"/>
          <p:cNvSpPr>
            <a:spLocks noGrp="1"/>
          </p:cNvSpPr>
          <p:nvPr>
            <p:ph idx="1"/>
          </p:nvPr>
        </p:nvSpPr>
        <p:spPr>
          <a:xfrm>
            <a:off x="381000" y="1371600"/>
            <a:ext cx="8763000" cy="5486400"/>
          </a:xfrm>
        </p:spPr>
        <p:txBody>
          <a:bodyPr>
            <a:normAutofit fontScale="77500" lnSpcReduction="20000"/>
          </a:bodyPr>
          <a:lstStyle/>
          <a:p>
            <a:r>
              <a:rPr lang="en-US" b="1" dirty="0" smtClean="0"/>
              <a:t>Left-sided Heart Failure:</a:t>
            </a:r>
          </a:p>
          <a:p>
            <a:pPr>
              <a:buFont typeface="Wingdings" pitchFamily="2" charset="2"/>
              <a:buChar char="ü"/>
            </a:pPr>
            <a:r>
              <a:rPr lang="en-US" dirty="0" smtClean="0"/>
              <a:t>Pumping ability of the left ventricle fails and cardiac output falls</a:t>
            </a:r>
          </a:p>
          <a:p>
            <a:pPr>
              <a:buFont typeface="Wingdings" pitchFamily="2" charset="2"/>
              <a:buChar char="ü"/>
            </a:pPr>
            <a:r>
              <a:rPr lang="en-US" dirty="0" smtClean="0"/>
              <a:t>Blood backs up in the left atrium and lungs, causing pulmonary congestion and decreased cardiac output. </a:t>
            </a:r>
          </a:p>
          <a:p>
            <a:pPr>
              <a:buFont typeface="Wingdings" pitchFamily="2" charset="2"/>
              <a:buChar char="ü"/>
            </a:pPr>
            <a:r>
              <a:rPr lang="en-US" dirty="0" smtClean="0"/>
              <a:t>Causes include: hypertension, myocardial infarction of left ventricle, or </a:t>
            </a:r>
            <a:r>
              <a:rPr lang="en-US" dirty="0" err="1" smtClean="0"/>
              <a:t>valvular</a:t>
            </a:r>
            <a:r>
              <a:rPr lang="en-US" dirty="0" smtClean="0"/>
              <a:t> heart disease</a:t>
            </a:r>
          </a:p>
          <a:p>
            <a:endParaRPr lang="en-US" b="1" dirty="0" smtClean="0"/>
          </a:p>
          <a:p>
            <a:r>
              <a:rPr lang="en-US" b="1" dirty="0" smtClean="0"/>
              <a:t>Right-sided Heart Failure: (</a:t>
            </a:r>
            <a:r>
              <a:rPr lang="en-US" b="1" dirty="0" err="1" smtClean="0"/>
              <a:t>Cor</a:t>
            </a:r>
            <a:r>
              <a:rPr lang="en-US" b="1" dirty="0" smtClean="0"/>
              <a:t> </a:t>
            </a:r>
            <a:r>
              <a:rPr lang="en-US" b="1" dirty="0" err="1" smtClean="0"/>
              <a:t>pulmonale</a:t>
            </a:r>
            <a:r>
              <a:rPr lang="en-US" b="1" dirty="0" smtClean="0"/>
              <a:t>)</a:t>
            </a:r>
          </a:p>
          <a:p>
            <a:pPr>
              <a:buFont typeface="Wingdings" pitchFamily="2" charset="2"/>
              <a:buChar char="ü"/>
            </a:pPr>
            <a:r>
              <a:rPr lang="en-US" dirty="0"/>
              <a:t>I</a:t>
            </a:r>
            <a:r>
              <a:rPr lang="en-US" dirty="0" smtClean="0"/>
              <a:t>neffective contractile function of the right ventricle leads to blood backing up into the right atrium, in the vena cava and the peripheral circulation (venous system), which results in peripheral edema and engorgement of the kidneys and other organs. </a:t>
            </a:r>
          </a:p>
          <a:p>
            <a:pPr>
              <a:buFont typeface="Wingdings" pitchFamily="2" charset="2"/>
              <a:buChar char="ü"/>
            </a:pPr>
            <a:r>
              <a:rPr lang="en-US" dirty="0" smtClean="0"/>
              <a:t>Causes include: severe pulmonary disease and myocardial infarction</a:t>
            </a:r>
          </a:p>
          <a:p>
            <a:pPr marL="0" indent="0">
              <a:buNone/>
            </a:pPr>
            <a:endParaRPr lang="en-US" b="1" dirty="0"/>
          </a:p>
        </p:txBody>
      </p:sp>
    </p:spTree>
    <p:extLst>
      <p:ext uri="{BB962C8B-B14F-4D97-AF65-F5344CB8AC3E}">
        <p14:creationId xmlns="" xmlns:p14="http://schemas.microsoft.com/office/powerpoint/2010/main" val="55199884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Systolic or diastolic failure</a:t>
            </a:r>
            <a:endParaRPr lang="en-US" dirty="0"/>
          </a:p>
        </p:txBody>
      </p:sp>
      <p:sp>
        <p:nvSpPr>
          <p:cNvPr id="2" name="Content Placeholder 1"/>
          <p:cNvSpPr>
            <a:spLocks noGrp="1"/>
          </p:cNvSpPr>
          <p:nvPr>
            <p:ph idx="1"/>
          </p:nvPr>
        </p:nvSpPr>
        <p:spPr>
          <a:xfrm>
            <a:off x="381000" y="1295400"/>
            <a:ext cx="8610600" cy="5257800"/>
          </a:xfrm>
        </p:spPr>
        <p:txBody>
          <a:bodyPr>
            <a:normAutofit fontScale="92500" lnSpcReduction="20000"/>
          </a:bodyPr>
          <a:lstStyle/>
          <a:p>
            <a:pPr marL="109537" indent="0">
              <a:buNone/>
            </a:pPr>
            <a:r>
              <a:rPr lang="en-US" sz="3200" b="1" dirty="0" smtClean="0"/>
              <a:t>Systolic heart failure:</a:t>
            </a:r>
          </a:p>
          <a:p>
            <a:pPr>
              <a:buFont typeface="Wingdings" pitchFamily="2" charset="2"/>
              <a:buChar char="Ø"/>
            </a:pPr>
            <a:r>
              <a:rPr lang="en-US" sz="3200" dirty="0"/>
              <a:t> </a:t>
            </a:r>
            <a:r>
              <a:rPr lang="en-US" dirty="0" smtClean="0"/>
              <a:t>D</a:t>
            </a:r>
            <a:r>
              <a:rPr lang="en-US" sz="3200" dirty="0" smtClean="0"/>
              <a:t>ue to ventricle failure to contract adequately to eject enough blood through aorta into arterial system. Causes decreased ventricular blood ejection</a:t>
            </a:r>
          </a:p>
          <a:p>
            <a:pPr>
              <a:buFont typeface="Wingdings" pitchFamily="2" charset="2"/>
              <a:buChar char="Ø"/>
            </a:pPr>
            <a:r>
              <a:rPr lang="en-US" sz="3200" dirty="0"/>
              <a:t> </a:t>
            </a:r>
            <a:r>
              <a:rPr lang="en-US" sz="3200" dirty="0" smtClean="0"/>
              <a:t>Caused by loss of myocardial cells in ischemia, </a:t>
            </a:r>
            <a:r>
              <a:rPr lang="en-US" dirty="0" smtClean="0"/>
              <a:t>myocardial </a:t>
            </a:r>
            <a:r>
              <a:rPr lang="en-US" sz="3200" dirty="0" smtClean="0"/>
              <a:t>infarction (contractile dysfunction), cardiomyopathy or inflammations, increased </a:t>
            </a:r>
            <a:r>
              <a:rPr lang="en-US" sz="3200" dirty="0" err="1" smtClean="0"/>
              <a:t>afterload</a:t>
            </a:r>
            <a:r>
              <a:rPr lang="en-US" sz="3200" dirty="0" smtClean="0"/>
              <a:t> (hypertension), mechanical abnormalities (e.g. </a:t>
            </a:r>
            <a:r>
              <a:rPr lang="en-US" sz="3200" dirty="0" err="1" smtClean="0"/>
              <a:t>valvular</a:t>
            </a:r>
            <a:r>
              <a:rPr lang="en-US" sz="3200" dirty="0" smtClean="0"/>
              <a:t> disease)</a:t>
            </a:r>
          </a:p>
          <a:p>
            <a:pPr>
              <a:buFont typeface="Wingdings" pitchFamily="2" charset="2"/>
              <a:buChar char="Ø"/>
            </a:pPr>
            <a:r>
              <a:rPr lang="en-US" sz="3200" dirty="0"/>
              <a:t> </a:t>
            </a:r>
            <a:r>
              <a:rPr lang="en-US" sz="3200" dirty="0" smtClean="0"/>
              <a:t>manifested in </a:t>
            </a:r>
            <a:r>
              <a:rPr lang="en-US" dirty="0" smtClean="0"/>
              <a:t>effects of low </a:t>
            </a:r>
            <a:r>
              <a:rPr lang="en-US" sz="3200" dirty="0" smtClean="0"/>
              <a:t>CO e.g. weakness, fatigue, exercise intolerance</a:t>
            </a:r>
          </a:p>
          <a:p>
            <a:pPr>
              <a:buFont typeface="Wingdings" pitchFamily="2" charset="2"/>
              <a:buChar char="Ø"/>
            </a:pPr>
            <a:r>
              <a:rPr lang="en-US" dirty="0" smtClean="0"/>
              <a:t>Over time, it causes left ventricle dilatation and hypertrophy </a:t>
            </a:r>
            <a:endParaRPr lang="en-US" sz="3200" dirty="0"/>
          </a:p>
        </p:txBody>
      </p:sp>
    </p:spTree>
    <p:extLst>
      <p:ext uri="{BB962C8B-B14F-4D97-AF65-F5344CB8AC3E}">
        <p14:creationId xmlns="" xmlns:p14="http://schemas.microsoft.com/office/powerpoint/2010/main" val="132990685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258762"/>
          </a:xfrm>
        </p:spPr>
        <p:txBody>
          <a:bodyPr>
            <a:normAutofit fontScale="90000"/>
          </a:bodyPr>
          <a:lstStyle/>
          <a:p>
            <a:endParaRPr lang="en-US" dirty="0"/>
          </a:p>
        </p:txBody>
      </p:sp>
      <p:sp>
        <p:nvSpPr>
          <p:cNvPr id="2" name="Content Placeholder 1"/>
          <p:cNvSpPr>
            <a:spLocks noGrp="1"/>
          </p:cNvSpPr>
          <p:nvPr>
            <p:ph idx="1"/>
          </p:nvPr>
        </p:nvSpPr>
        <p:spPr>
          <a:xfrm>
            <a:off x="609600" y="914400"/>
            <a:ext cx="8534400" cy="5943600"/>
          </a:xfrm>
        </p:spPr>
        <p:txBody>
          <a:bodyPr>
            <a:normAutofit fontScale="85000" lnSpcReduction="10000"/>
          </a:bodyPr>
          <a:lstStyle/>
          <a:p>
            <a:pPr marL="109537" indent="0">
              <a:buNone/>
            </a:pPr>
            <a:r>
              <a:rPr lang="en-US" sz="2800" b="1" dirty="0" smtClean="0"/>
              <a:t>Diastolic heart failure:</a:t>
            </a:r>
          </a:p>
          <a:p>
            <a:pPr>
              <a:buFont typeface="Wingdings" pitchFamily="2" charset="2"/>
              <a:buChar char="Ø"/>
            </a:pPr>
            <a:r>
              <a:rPr lang="en-US" dirty="0"/>
              <a:t> </a:t>
            </a:r>
            <a:r>
              <a:rPr lang="en-US" dirty="0" smtClean="0"/>
              <a:t>Occurs when heart is unable to completely relax (stiffness  and non-compliant  heart muscle) in diastole, thus disrupts normal filling</a:t>
            </a:r>
          </a:p>
          <a:p>
            <a:pPr>
              <a:buFont typeface="Wingdings" pitchFamily="2" charset="2"/>
              <a:buChar char="Ø"/>
            </a:pPr>
            <a:r>
              <a:rPr lang="en-US" dirty="0"/>
              <a:t> </a:t>
            </a:r>
            <a:r>
              <a:rPr lang="en-US" dirty="0" smtClean="0"/>
              <a:t>Passive diastole filling decreases thereby decreasing stroke volume and cardiac output, but increases atrial contraction to preload</a:t>
            </a:r>
          </a:p>
          <a:p>
            <a:pPr>
              <a:buFont typeface="Wingdings" pitchFamily="2" charset="2"/>
              <a:buChar char="Ø"/>
            </a:pPr>
            <a:r>
              <a:rPr lang="en-US" dirty="0"/>
              <a:t> </a:t>
            </a:r>
            <a:r>
              <a:rPr lang="en-US" dirty="0" smtClean="0"/>
              <a:t>Diastolic function occurs from chronic hypertension ( most common), decreased ventricular    compliance due to hypertrophy, and impaired heart muscle contraction</a:t>
            </a:r>
          </a:p>
          <a:p>
            <a:pPr>
              <a:buFont typeface="Wingdings" pitchFamily="2" charset="2"/>
              <a:buChar char="Ø"/>
            </a:pPr>
            <a:r>
              <a:rPr lang="en-US" dirty="0"/>
              <a:t> </a:t>
            </a:r>
            <a:r>
              <a:rPr lang="en-US" dirty="0" smtClean="0"/>
              <a:t>Manifested by dyspnoea, tachypnoea, respiratory crackles in if left ventricle affected and pulmonary hypertension. Neck vein distension, liver enlargement, anorexia, nausea, if right ventricle is affected</a:t>
            </a:r>
          </a:p>
          <a:p>
            <a:pPr>
              <a:buFont typeface="Wingdings" pitchFamily="2" charset="2"/>
              <a:buChar char="Ø"/>
            </a:pPr>
            <a:endParaRPr lang="en-US" dirty="0" smtClean="0"/>
          </a:p>
          <a:p>
            <a:pPr marL="109537" indent="0">
              <a:buNone/>
            </a:pPr>
            <a:endParaRPr lang="en-US" dirty="0"/>
          </a:p>
        </p:txBody>
      </p:sp>
    </p:spTree>
    <p:extLst>
      <p:ext uri="{BB962C8B-B14F-4D97-AF65-F5344CB8AC3E}">
        <p14:creationId xmlns="" xmlns:p14="http://schemas.microsoft.com/office/powerpoint/2010/main" val="1103049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8218</TotalTime>
  <Words>16715</Words>
  <Application>Microsoft Office PowerPoint</Application>
  <PresentationFormat>On-screen Show (4:3)</PresentationFormat>
  <Paragraphs>2468</Paragraphs>
  <Slides>367</Slides>
  <Notes>8</Notes>
  <HiddenSlides>0</HiddenSlides>
  <MMClips>0</MMClips>
  <ScaleCrop>false</ScaleCrop>
  <HeadingPairs>
    <vt:vector size="4" baseType="variant">
      <vt:variant>
        <vt:lpstr>Theme</vt:lpstr>
      </vt:variant>
      <vt:variant>
        <vt:i4>1</vt:i4>
      </vt:variant>
      <vt:variant>
        <vt:lpstr>Slide Titles</vt:lpstr>
      </vt:variant>
      <vt:variant>
        <vt:i4>367</vt:i4>
      </vt:variant>
    </vt:vector>
  </HeadingPairs>
  <TitlesOfParts>
    <vt:vector size="368" baseType="lpstr">
      <vt:lpstr>Office Theme</vt:lpstr>
      <vt:lpstr>CARDIOVACULAR PROBLEMS</vt:lpstr>
      <vt:lpstr>Course Outline For CVD</vt:lpstr>
      <vt:lpstr>Slide 3</vt:lpstr>
      <vt:lpstr>Slide 4</vt:lpstr>
      <vt:lpstr>Slide 5</vt:lpstr>
      <vt:lpstr>Slide 6</vt:lpstr>
      <vt:lpstr>Slide 7</vt:lpstr>
      <vt:lpstr>Normal Physiology of   circulatory system</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Assessment of cardiovascular system</vt:lpstr>
      <vt:lpstr>Health history </vt:lpstr>
      <vt:lpstr>Health history </vt:lpstr>
      <vt:lpstr>Health history </vt:lpstr>
      <vt:lpstr>Physical exam</vt:lpstr>
      <vt:lpstr>Physical exam</vt:lpstr>
      <vt:lpstr>Physical exam</vt:lpstr>
      <vt:lpstr>Diagnostic evaluation </vt:lpstr>
      <vt:lpstr>Diagnostic evaluation </vt:lpstr>
      <vt:lpstr>Diagnostic evaluation </vt:lpstr>
      <vt:lpstr>Diagnostic evaluation </vt:lpstr>
      <vt:lpstr>Diagnostic evaluation</vt:lpstr>
      <vt:lpstr>Diagnostic evaluation </vt:lpstr>
      <vt:lpstr>Diagnostic evaluation </vt:lpstr>
      <vt:lpstr>CARDIOVACULAR PROBLEMS</vt:lpstr>
      <vt:lpstr>Slide 56</vt:lpstr>
      <vt:lpstr>Pathophysiology </vt:lpstr>
      <vt:lpstr>pathophysiology</vt:lpstr>
      <vt:lpstr>Slide 59</vt:lpstr>
      <vt:lpstr>Slide 60</vt:lpstr>
      <vt:lpstr>causes</vt:lpstr>
      <vt:lpstr>Factors implicated as causes of HPN</vt:lpstr>
      <vt:lpstr>Factors implicated as causes of HPN</vt:lpstr>
      <vt:lpstr>Slide 64</vt:lpstr>
      <vt:lpstr>Slide 65</vt:lpstr>
      <vt:lpstr>Slide 66</vt:lpstr>
      <vt:lpstr>Common characteristics/classifications of blood pressure for adults</vt:lpstr>
      <vt:lpstr>Complications/Target organ damage </vt:lpstr>
      <vt:lpstr>Diagnostic assessments</vt:lpstr>
      <vt:lpstr>History of:</vt:lpstr>
      <vt:lpstr>Physical exam findings include:</vt:lpstr>
      <vt:lpstr>Lab Test Results</vt:lpstr>
      <vt:lpstr>Imaging Tests</vt:lpstr>
      <vt:lpstr>Diagnostic procedures</vt:lpstr>
      <vt:lpstr>Management </vt:lpstr>
      <vt:lpstr>General management</vt:lpstr>
      <vt:lpstr>Medications </vt:lpstr>
      <vt:lpstr>Medications </vt:lpstr>
      <vt:lpstr>Nursing management</vt:lpstr>
      <vt:lpstr>Nursing diagnoses</vt:lpstr>
      <vt:lpstr>Collaborative problems</vt:lpstr>
      <vt:lpstr>Key nursing outcomes</vt:lpstr>
      <vt:lpstr>Nursing interventions</vt:lpstr>
      <vt:lpstr>Slide 84</vt:lpstr>
      <vt:lpstr>Slide 85</vt:lpstr>
      <vt:lpstr>Slide 86</vt:lpstr>
      <vt:lpstr>Dietary Approach to Stop Hypertension (DASH)</vt:lpstr>
      <vt:lpstr>Slide 88</vt:lpstr>
      <vt:lpstr>Hypertensive Crisis </vt:lpstr>
      <vt:lpstr>Hypertensive Emergency</vt:lpstr>
      <vt:lpstr>Signs and symptoms of hypertensive crises </vt:lpstr>
      <vt:lpstr>Hypertensive Urgencies</vt:lpstr>
      <vt:lpstr>Management of hypertensive emergency </vt:lpstr>
      <vt:lpstr>HEART FAILURE</vt:lpstr>
      <vt:lpstr>Slide 95</vt:lpstr>
      <vt:lpstr>Pathophysiology</vt:lpstr>
      <vt:lpstr>Pathophysiology</vt:lpstr>
      <vt:lpstr>Systolic or diastolic failure</vt:lpstr>
      <vt:lpstr>Slide 99</vt:lpstr>
      <vt:lpstr>Slide 100</vt:lpstr>
      <vt:lpstr>Slide 101</vt:lpstr>
      <vt:lpstr>Pathophysiology of Compensatory mechanism leading to heart failure</vt:lpstr>
      <vt:lpstr>pathophysiology</vt:lpstr>
      <vt:lpstr>pathophysiology</vt:lpstr>
      <vt:lpstr>pathophysiology</vt:lpstr>
      <vt:lpstr>pathophysiology</vt:lpstr>
      <vt:lpstr>causes</vt:lpstr>
      <vt:lpstr>causes</vt:lpstr>
      <vt:lpstr>Incidence </vt:lpstr>
      <vt:lpstr>Classification heart disease by New York Heart Association</vt:lpstr>
      <vt:lpstr>Classification cont.</vt:lpstr>
      <vt:lpstr>complications</vt:lpstr>
      <vt:lpstr>Complications cont.</vt:lpstr>
      <vt:lpstr>Diagnostic assessments</vt:lpstr>
      <vt:lpstr>Slide 115</vt:lpstr>
      <vt:lpstr>Physical exam findings</vt:lpstr>
      <vt:lpstr>Physical findings cont.</vt:lpstr>
      <vt:lpstr>Slide 118</vt:lpstr>
      <vt:lpstr> Imaging results</vt:lpstr>
      <vt:lpstr> Diagnostic procedures</vt:lpstr>
      <vt:lpstr>Management </vt:lpstr>
      <vt:lpstr>Medications </vt:lpstr>
      <vt:lpstr>Slide 123</vt:lpstr>
      <vt:lpstr>Slide 124</vt:lpstr>
      <vt:lpstr>Surgical intervention </vt:lpstr>
      <vt:lpstr>Nursing management</vt:lpstr>
      <vt:lpstr>Slide 127</vt:lpstr>
      <vt:lpstr>Expected client outcomes</vt:lpstr>
      <vt:lpstr>Nursing interventions</vt:lpstr>
      <vt:lpstr>Monitor closely for the following:</vt:lpstr>
      <vt:lpstr>monitoring</vt:lpstr>
      <vt:lpstr>Patient Teachings</vt:lpstr>
      <vt:lpstr>Patient teaching</vt:lpstr>
      <vt:lpstr>Discharge planning</vt:lpstr>
      <vt:lpstr>Rheumatic Heart Disease</vt:lpstr>
      <vt:lpstr>Risk factors</vt:lpstr>
      <vt:lpstr>Incidence </vt:lpstr>
      <vt:lpstr>Pathophysiology </vt:lpstr>
      <vt:lpstr>Diagnostic Test Characteristics of RHD</vt:lpstr>
      <vt:lpstr>Clinical features</vt:lpstr>
      <vt:lpstr>Medical Management </vt:lpstr>
      <vt:lpstr>Nursing intervention </vt:lpstr>
      <vt:lpstr>Nursing interventions </vt:lpstr>
      <vt:lpstr>Patient teaching </vt:lpstr>
      <vt:lpstr>VALVULAR HEART DISEASE</vt:lpstr>
      <vt:lpstr>Slide 146</vt:lpstr>
      <vt:lpstr>Slide 147</vt:lpstr>
      <vt:lpstr>Pathophysiology </vt:lpstr>
      <vt:lpstr>Complications </vt:lpstr>
      <vt:lpstr>Slide 150</vt:lpstr>
      <vt:lpstr>Assessment  </vt:lpstr>
      <vt:lpstr>Physical findings </vt:lpstr>
      <vt:lpstr>Test results </vt:lpstr>
      <vt:lpstr>Test results </vt:lpstr>
      <vt:lpstr>Treatment and medication</vt:lpstr>
      <vt:lpstr>Medications </vt:lpstr>
      <vt:lpstr>Slide 157</vt:lpstr>
      <vt:lpstr>Slide 158</vt:lpstr>
      <vt:lpstr>Slide 159</vt:lpstr>
      <vt:lpstr>Monitoring </vt:lpstr>
      <vt:lpstr>Patient teachings</vt:lpstr>
      <vt:lpstr>Tricuspid valve stenosis</vt:lpstr>
      <vt:lpstr>Slide 163</vt:lpstr>
      <vt:lpstr>Causes</vt:lpstr>
      <vt:lpstr>Pathophysiology </vt:lpstr>
      <vt:lpstr>Incidence </vt:lpstr>
      <vt:lpstr>Complications </vt:lpstr>
      <vt:lpstr>Diagnostic findings</vt:lpstr>
      <vt:lpstr>Slide 169</vt:lpstr>
      <vt:lpstr>Test result</vt:lpstr>
      <vt:lpstr>Medication</vt:lpstr>
      <vt:lpstr>Slide 172</vt:lpstr>
      <vt:lpstr>Complication</vt:lpstr>
      <vt:lpstr>Aortic stenosis</vt:lpstr>
      <vt:lpstr>Slide 175</vt:lpstr>
      <vt:lpstr>Incidence</vt:lpstr>
      <vt:lpstr>Causes</vt:lpstr>
      <vt:lpstr>Pathophysiology of aortic stenosis </vt:lpstr>
      <vt:lpstr>Common characteristics</vt:lpstr>
      <vt:lpstr>Assessment and diagnostic findings</vt:lpstr>
      <vt:lpstr>Slide 181</vt:lpstr>
      <vt:lpstr>Medications</vt:lpstr>
      <vt:lpstr>Complications</vt:lpstr>
      <vt:lpstr>Aortic insufficiency</vt:lpstr>
      <vt:lpstr>Causes</vt:lpstr>
      <vt:lpstr>pathophysiology</vt:lpstr>
      <vt:lpstr>Clinical manifestation</vt:lpstr>
      <vt:lpstr>Physical findings</vt:lpstr>
      <vt:lpstr>Slide 189</vt:lpstr>
      <vt:lpstr>Imaging studies includes </vt:lpstr>
      <vt:lpstr>Medical management</vt:lpstr>
      <vt:lpstr>Repair of aortic valve incompetence</vt:lpstr>
      <vt:lpstr>complications</vt:lpstr>
      <vt:lpstr>Nursing consideration</vt:lpstr>
      <vt:lpstr>Nursing consideration </vt:lpstr>
      <vt:lpstr>Nursing interventions</vt:lpstr>
      <vt:lpstr>Nursing interventions</vt:lpstr>
      <vt:lpstr>Monitoring</vt:lpstr>
      <vt:lpstr>monitoring</vt:lpstr>
      <vt:lpstr>Patient teaching</vt:lpstr>
      <vt:lpstr>Mitral stenosis</vt:lpstr>
      <vt:lpstr>Causes</vt:lpstr>
      <vt:lpstr>Incidence</vt:lpstr>
      <vt:lpstr>Pathophysiology</vt:lpstr>
      <vt:lpstr>pathophysiology</vt:lpstr>
      <vt:lpstr>Clinical manifestation</vt:lpstr>
      <vt:lpstr>Diagnostic findings</vt:lpstr>
      <vt:lpstr>Medical management</vt:lpstr>
      <vt:lpstr> Surgical intervention  </vt:lpstr>
      <vt:lpstr>Balloon inflated in mitral stenotic valve</vt:lpstr>
      <vt:lpstr>Mitral valve insufficiency</vt:lpstr>
      <vt:lpstr>Causes</vt:lpstr>
      <vt:lpstr>Pathophysiology</vt:lpstr>
      <vt:lpstr>Pathophysiology </vt:lpstr>
      <vt:lpstr>Common characteristics</vt:lpstr>
      <vt:lpstr>Diagnostic findings</vt:lpstr>
      <vt:lpstr>Test result</vt:lpstr>
      <vt:lpstr>management</vt:lpstr>
      <vt:lpstr>Surgery</vt:lpstr>
      <vt:lpstr>Complications</vt:lpstr>
      <vt:lpstr>Summary </vt:lpstr>
      <vt:lpstr>Conclusion on valvular diseases  </vt:lpstr>
      <vt:lpstr>Surgical treatment of valvular disorders</vt:lpstr>
      <vt:lpstr>Coronary Artery Disease</vt:lpstr>
      <vt:lpstr>Pathophysiology </vt:lpstr>
      <vt:lpstr>Pathophysiology</vt:lpstr>
      <vt:lpstr>Pathophysiology </vt:lpstr>
      <vt:lpstr>causes</vt:lpstr>
      <vt:lpstr>Risk factors</vt:lpstr>
      <vt:lpstr>Risk factors</vt:lpstr>
      <vt:lpstr>Incidence </vt:lpstr>
      <vt:lpstr>Complications </vt:lpstr>
      <vt:lpstr>Diagnostic assessment</vt:lpstr>
      <vt:lpstr>History of:</vt:lpstr>
      <vt:lpstr>Physical findings </vt:lpstr>
      <vt:lpstr>Imaging test results</vt:lpstr>
      <vt:lpstr>Imaging test results</vt:lpstr>
      <vt:lpstr>Diagnostic procedures findings</vt:lpstr>
      <vt:lpstr>Treatment/Management</vt:lpstr>
      <vt:lpstr>Medications </vt:lpstr>
      <vt:lpstr>Surgery </vt:lpstr>
      <vt:lpstr>Nursing Management</vt:lpstr>
      <vt:lpstr>Expected patient outcomes</vt:lpstr>
      <vt:lpstr>Nursing interventions</vt:lpstr>
      <vt:lpstr>Nursing interventions</vt:lpstr>
      <vt:lpstr>Monitoring </vt:lpstr>
      <vt:lpstr>Patient teaching</vt:lpstr>
      <vt:lpstr>Discharge planning </vt:lpstr>
      <vt:lpstr>THROMBOPHLEBITIS</vt:lpstr>
      <vt:lpstr>OBJECTIVES</vt:lpstr>
      <vt:lpstr>Introduction</vt:lpstr>
      <vt:lpstr>Cause of Thrombophlebitis</vt:lpstr>
      <vt:lpstr>Risk factors </vt:lpstr>
      <vt:lpstr>Pathophysiology</vt:lpstr>
      <vt:lpstr>Signs and symptoms</vt:lpstr>
      <vt:lpstr>Diagnosis and Assessment</vt:lpstr>
      <vt:lpstr>Slide 257</vt:lpstr>
      <vt:lpstr>Management </vt:lpstr>
      <vt:lpstr>Management </vt:lpstr>
      <vt:lpstr>Nursing consideration</vt:lpstr>
      <vt:lpstr>Nursing interventions </vt:lpstr>
      <vt:lpstr>Patient Teaching</vt:lpstr>
      <vt:lpstr>Thrombophlebitis (venous thrombosis) </vt:lpstr>
      <vt:lpstr>Pathophysiology </vt:lpstr>
      <vt:lpstr>Pathophysiology cont.</vt:lpstr>
      <vt:lpstr> Assessment findings</vt:lpstr>
      <vt:lpstr>Causes (Hinkle, 2014) </vt:lpstr>
      <vt:lpstr>Causes </vt:lpstr>
      <vt:lpstr>causes</vt:lpstr>
      <vt:lpstr>Diagnostic evaluation </vt:lpstr>
      <vt:lpstr>Prevention </vt:lpstr>
      <vt:lpstr>Treatment </vt:lpstr>
      <vt:lpstr>Nursing diagnoses</vt:lpstr>
      <vt:lpstr>Nursing interventions</vt:lpstr>
      <vt:lpstr>Promote resolution and thrombus formation</vt:lpstr>
      <vt:lpstr>Slide 276</vt:lpstr>
      <vt:lpstr>Slide 277</vt:lpstr>
      <vt:lpstr>On-going monitoring and assessments</vt:lpstr>
      <vt:lpstr>On-going monitoring and assessment</vt:lpstr>
      <vt:lpstr>Client’s teaching </vt:lpstr>
      <vt:lpstr>Client teachings</vt:lpstr>
      <vt:lpstr>Complications </vt:lpstr>
      <vt:lpstr>VARICOSITY (VARICOSE VEINS)</vt:lpstr>
      <vt:lpstr>Pathophysiology </vt:lpstr>
      <vt:lpstr>causes</vt:lpstr>
      <vt:lpstr>Risk factors </vt:lpstr>
      <vt:lpstr>Common characteristics </vt:lpstr>
      <vt:lpstr>Assessment </vt:lpstr>
      <vt:lpstr>Physical findings</vt:lpstr>
      <vt:lpstr>Test results</vt:lpstr>
      <vt:lpstr>Treatment </vt:lpstr>
      <vt:lpstr>Medication/surgery  </vt:lpstr>
      <vt:lpstr>Nursing considerations </vt:lpstr>
      <vt:lpstr>Nursing considerations </vt:lpstr>
      <vt:lpstr>Monitoring </vt:lpstr>
      <vt:lpstr>Patient teaching </vt:lpstr>
      <vt:lpstr>Prevention </vt:lpstr>
      <vt:lpstr>ACUTE ARTERIAL OCCLUSION: ARTERIAL THROMBOSIS AND ARTERIAL EMBOLISM</vt:lpstr>
      <vt:lpstr>Pathophysiology </vt:lpstr>
      <vt:lpstr>Arterial Embolism </vt:lpstr>
      <vt:lpstr>Causes </vt:lpstr>
      <vt:lpstr>Clinical features</vt:lpstr>
      <vt:lpstr>Risk factors </vt:lpstr>
      <vt:lpstr>Incidence </vt:lpstr>
      <vt:lpstr>Complications </vt:lpstr>
      <vt:lpstr>Clinical features  </vt:lpstr>
      <vt:lpstr>Other signs and symptoms include</vt:lpstr>
      <vt:lpstr>Slide 308</vt:lpstr>
      <vt:lpstr>Diagnostic findings </vt:lpstr>
      <vt:lpstr>Medical management </vt:lpstr>
      <vt:lpstr>Minimal invasive intervention management</vt:lpstr>
      <vt:lpstr>Endovascular management</vt:lpstr>
      <vt:lpstr>Pharmacologic therapy </vt:lpstr>
      <vt:lpstr>Nursing management</vt:lpstr>
      <vt:lpstr>Nursing care</vt:lpstr>
      <vt:lpstr>Nursing care</vt:lpstr>
      <vt:lpstr>Nursing management </vt:lpstr>
      <vt:lpstr>Patient teaching </vt:lpstr>
      <vt:lpstr>Discharge planning</vt:lpstr>
      <vt:lpstr>ARTERIOSCLEROSIS/ATHEROSCLEROSIS</vt:lpstr>
      <vt:lpstr>Pathophysiology </vt:lpstr>
      <vt:lpstr>Pathophysiology </vt:lpstr>
      <vt:lpstr>Risk factors </vt:lpstr>
      <vt:lpstr>Risk factors </vt:lpstr>
      <vt:lpstr>Clinical features </vt:lpstr>
      <vt:lpstr>Diagnostic evaluation</vt:lpstr>
      <vt:lpstr>Medical/surgical treatment</vt:lpstr>
      <vt:lpstr>Slide 328</vt:lpstr>
      <vt:lpstr>Medications  </vt:lpstr>
      <vt:lpstr>Nursing intervention </vt:lpstr>
      <vt:lpstr>Nursing interventions</vt:lpstr>
      <vt:lpstr>Nursing interventions</vt:lpstr>
      <vt:lpstr>Nursing interventions</vt:lpstr>
      <vt:lpstr>Nursing interventions</vt:lpstr>
      <vt:lpstr>GANGRENE </vt:lpstr>
      <vt:lpstr>Causes/risk factors</vt:lpstr>
      <vt:lpstr>Incidence </vt:lpstr>
      <vt:lpstr>Types of gangrene</vt:lpstr>
      <vt:lpstr>Types of gangrene</vt:lpstr>
      <vt:lpstr>Types of gangrene</vt:lpstr>
      <vt:lpstr>Types of gangrene</vt:lpstr>
      <vt:lpstr>Types of gangrene</vt:lpstr>
      <vt:lpstr>Slide 343</vt:lpstr>
      <vt:lpstr>Slide 344</vt:lpstr>
      <vt:lpstr>Pathophysiology </vt:lpstr>
      <vt:lpstr>Pathophysiology </vt:lpstr>
      <vt:lpstr>Pathophysiology </vt:lpstr>
      <vt:lpstr>Slide 348</vt:lpstr>
      <vt:lpstr>Pathophysiology of Fournier’s gangrene (Necrotizing fasciitis) </vt:lpstr>
      <vt:lpstr>Signs and symptoms of Fournier’s gangrene </vt:lpstr>
      <vt:lpstr>Signs and symptoms of Fournier’s gangrene </vt:lpstr>
      <vt:lpstr>Clinical Manifestations</vt:lpstr>
      <vt:lpstr>Clinical features </vt:lpstr>
      <vt:lpstr>Diagnosis </vt:lpstr>
      <vt:lpstr>Management </vt:lpstr>
      <vt:lpstr>Medical management </vt:lpstr>
      <vt:lpstr>Management </vt:lpstr>
      <vt:lpstr>Nursing diagnosis</vt:lpstr>
      <vt:lpstr>Nursing interventions</vt:lpstr>
      <vt:lpstr>Nursing intervention </vt:lpstr>
      <vt:lpstr>Slide 361</vt:lpstr>
      <vt:lpstr>Patient teaching</vt:lpstr>
      <vt:lpstr>Prevention of gas gangrene</vt:lpstr>
      <vt:lpstr>Discharge planning</vt:lpstr>
      <vt:lpstr>complications</vt:lpstr>
      <vt:lpstr>REFERENCE MATERIALS </vt:lpstr>
      <vt:lpstr>Thank You </vt:lpstr>
    </vt:vector>
  </TitlesOfParts>
  <Company>Denverk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Calvin Mogaka</dc:creator>
  <cp:lastModifiedBy>ONSONGO</cp:lastModifiedBy>
  <cp:revision>971</cp:revision>
  <cp:lastPrinted>2014-01-24T13:28:26Z</cp:lastPrinted>
  <dcterms:created xsi:type="dcterms:W3CDTF">2012-01-08T12:41:42Z</dcterms:created>
  <dcterms:modified xsi:type="dcterms:W3CDTF">2015-10-15T04:07:08Z</dcterms:modified>
</cp:coreProperties>
</file>